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2" r:id="rId1"/>
  </p:sldMasterIdLst>
  <p:notesMasterIdLst>
    <p:notesMasterId r:id="rId101"/>
  </p:notesMasterIdLst>
  <p:sldIdLst>
    <p:sldId id="256" r:id="rId2"/>
    <p:sldId id="257" r:id="rId3"/>
    <p:sldId id="260" r:id="rId4"/>
    <p:sldId id="261" r:id="rId5"/>
    <p:sldId id="258"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2" r:id="rId25"/>
    <p:sldId id="283" r:id="rId26"/>
    <p:sldId id="284" r:id="rId27"/>
    <p:sldId id="285" r:id="rId28"/>
    <p:sldId id="286" r:id="rId29"/>
    <p:sldId id="289" r:id="rId30"/>
    <p:sldId id="290" r:id="rId31"/>
    <p:sldId id="291" r:id="rId32"/>
    <p:sldId id="292" r:id="rId33"/>
    <p:sldId id="302" r:id="rId34"/>
    <p:sldId id="293" r:id="rId35"/>
    <p:sldId id="303" r:id="rId36"/>
    <p:sldId id="304" r:id="rId37"/>
    <p:sldId id="305" r:id="rId38"/>
    <p:sldId id="306" r:id="rId39"/>
    <p:sldId id="307" r:id="rId40"/>
    <p:sldId id="308" r:id="rId41"/>
    <p:sldId id="294" r:id="rId42"/>
    <p:sldId id="309" r:id="rId43"/>
    <p:sldId id="310" r:id="rId44"/>
    <p:sldId id="296" r:id="rId45"/>
    <p:sldId id="295" r:id="rId46"/>
    <p:sldId id="326" r:id="rId47"/>
    <p:sldId id="311" r:id="rId48"/>
    <p:sldId id="312" r:id="rId49"/>
    <p:sldId id="313" r:id="rId50"/>
    <p:sldId id="314" r:id="rId51"/>
    <p:sldId id="315" r:id="rId52"/>
    <p:sldId id="316" r:id="rId53"/>
    <p:sldId id="317" r:id="rId54"/>
    <p:sldId id="327" r:id="rId55"/>
    <p:sldId id="328" r:id="rId56"/>
    <p:sldId id="298" r:id="rId57"/>
    <p:sldId id="329" r:id="rId58"/>
    <p:sldId id="330" r:id="rId59"/>
    <p:sldId id="331" r:id="rId60"/>
    <p:sldId id="332" r:id="rId61"/>
    <p:sldId id="333" r:id="rId62"/>
    <p:sldId id="334" r:id="rId63"/>
    <p:sldId id="335" r:id="rId64"/>
    <p:sldId id="336" r:id="rId65"/>
    <p:sldId id="299" r:id="rId66"/>
    <p:sldId id="300" r:id="rId67"/>
    <p:sldId id="301" r:id="rId68"/>
    <p:sldId id="348" r:id="rId69"/>
    <p:sldId id="351" r:id="rId70"/>
    <p:sldId id="352" r:id="rId71"/>
    <p:sldId id="353" r:id="rId72"/>
    <p:sldId id="349" r:id="rId73"/>
    <p:sldId id="354" r:id="rId74"/>
    <p:sldId id="355" r:id="rId75"/>
    <p:sldId id="350" r:id="rId76"/>
    <p:sldId id="356" r:id="rId77"/>
    <p:sldId id="357" r:id="rId78"/>
    <p:sldId id="358" r:id="rId79"/>
    <p:sldId id="359" r:id="rId80"/>
    <p:sldId id="360" r:id="rId81"/>
    <p:sldId id="361" r:id="rId82"/>
    <p:sldId id="362" r:id="rId83"/>
    <p:sldId id="363" r:id="rId84"/>
    <p:sldId id="364" r:id="rId85"/>
    <p:sldId id="318" r:id="rId86"/>
    <p:sldId id="319" r:id="rId87"/>
    <p:sldId id="337" r:id="rId88"/>
    <p:sldId id="338" r:id="rId89"/>
    <p:sldId id="339" r:id="rId90"/>
    <p:sldId id="340" r:id="rId91"/>
    <p:sldId id="365" r:id="rId92"/>
    <p:sldId id="341" r:id="rId93"/>
    <p:sldId id="342" r:id="rId94"/>
    <p:sldId id="343" r:id="rId95"/>
    <p:sldId id="366" r:id="rId96"/>
    <p:sldId id="344" r:id="rId97"/>
    <p:sldId id="345" r:id="rId98"/>
    <p:sldId id="346" r:id="rId99"/>
    <p:sldId id="347" r:id="rId10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p:scale>
          <a:sx n="60" d="100"/>
          <a:sy n="60" d="100"/>
        </p:scale>
        <p:origin x="-2238" y="-6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7898BD-ECF5-4B7A-8A9D-BA0284A14E74}" type="datetimeFigureOut">
              <a:rPr lang="es-ES" smtClean="0"/>
              <a:t>14/05/2013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E6202F-32DF-483C-980F-847FA0FF1C4A}" type="slidenum">
              <a:rPr lang="es-ES" smtClean="0"/>
              <a:t>‹Nº›</a:t>
            </a:fld>
            <a:endParaRPr lang="es-ES"/>
          </a:p>
        </p:txBody>
      </p:sp>
    </p:spTree>
    <p:extLst>
      <p:ext uri="{BB962C8B-B14F-4D97-AF65-F5344CB8AC3E}">
        <p14:creationId xmlns:p14="http://schemas.microsoft.com/office/powerpoint/2010/main" val="3075182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6" name="Title 15"/>
          <p:cNvSpPr>
            <a:spLocks noGrp="1"/>
          </p:cNvSpPr>
          <p:nvPr>
            <p:ph type="title"/>
          </p:nvPr>
        </p:nvSpPr>
        <p:spPr>
          <a:xfrm>
            <a:off x="2438400" y="1447800"/>
            <a:ext cx="3962400" cy="2133600"/>
          </a:xfrm>
        </p:spPr>
        <p:txBody>
          <a:bodyPr anchor="b"/>
          <a:lstStyle/>
          <a:p>
            <a:r>
              <a:rPr lang="es-ES" smtClean="0"/>
              <a:t>Haga clic para modificar el estilo de título del patrón</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E36EDD24-5D4A-4D7D-B072-7F82EFF12B0A}" type="datetimeFigureOut">
              <a:rPr lang="es-ES" smtClean="0"/>
              <a:pPr/>
              <a:t>14/05/2013</a:t>
            </a:fld>
            <a:endParaRPr lang="es-ES"/>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3C7A2E94-FB3A-415F-8C6D-537F8375BF25}" type="slidenum">
              <a:rPr lang="es-ES" smtClean="0"/>
              <a:pPr/>
              <a:t>‹Nº›</a:t>
            </a:fld>
            <a:endParaRPr lang="es-ES"/>
          </a:p>
        </p:txBody>
      </p:sp>
      <p:sp>
        <p:nvSpPr>
          <p:cNvPr id="15" name="Footer Placeholder 14"/>
          <p:cNvSpPr>
            <a:spLocks noGrp="1"/>
          </p:cNvSpPr>
          <p:nvPr>
            <p:ph type="ftr" sz="quarter" idx="12"/>
          </p:nvPr>
        </p:nvSpPr>
        <p:spPr>
          <a:xfrm>
            <a:off x="3581400" y="6296248"/>
            <a:ext cx="2820987" cy="152400"/>
          </a:xfrm>
        </p:spPr>
        <p:txBody>
          <a:bodyPr/>
          <a:lstStyle/>
          <a:p>
            <a:endParaRPr lang="es-E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Date Placeholder 12"/>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4" name="Slide Number Placeholder 13"/>
          <p:cNvSpPr>
            <a:spLocks noGrp="1"/>
          </p:cNvSpPr>
          <p:nvPr>
            <p:ph type="sldNum" sz="quarter" idx="11"/>
          </p:nvPr>
        </p:nvSpPr>
        <p:spPr/>
        <p:txBody>
          <a:bodyPr/>
          <a:lstStyle/>
          <a:p>
            <a:fld id="{3C7A2E94-FB3A-415F-8C6D-537F8375BF25}" type="slidenum">
              <a:rPr lang="es-ES" smtClean="0"/>
              <a:pPr/>
              <a:t>‹Nº›</a:t>
            </a:fld>
            <a:endParaRPr lang="es-ES"/>
          </a:p>
        </p:txBody>
      </p:sp>
      <p:sp>
        <p:nvSpPr>
          <p:cNvPr id="15" name="Footer Placeholder 14"/>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Date Placeholder 12"/>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4" name="Slide Number Placeholder 13"/>
          <p:cNvSpPr>
            <a:spLocks noGrp="1"/>
          </p:cNvSpPr>
          <p:nvPr>
            <p:ph type="sldNum" sz="quarter" idx="11"/>
          </p:nvPr>
        </p:nvSpPr>
        <p:spPr/>
        <p:txBody>
          <a:bodyPr/>
          <a:lstStyle/>
          <a:p>
            <a:fld id="{3C7A2E94-FB3A-415F-8C6D-537F8375BF25}" type="slidenum">
              <a:rPr lang="es-ES" smtClean="0"/>
              <a:pPr/>
              <a:t>‹Nº›</a:t>
            </a:fld>
            <a:endParaRPr lang="es-ES"/>
          </a:p>
        </p:txBody>
      </p:sp>
      <p:sp>
        <p:nvSpPr>
          <p:cNvPr id="15" name="Footer Placeholder 14"/>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6" name="Title 15"/>
          <p:cNvSpPr>
            <a:spLocks noGrp="1"/>
          </p:cNvSpPr>
          <p:nvPr>
            <p:ph type="title"/>
          </p:nvPr>
        </p:nvSpPr>
        <p:spPr/>
        <p:txBody>
          <a:bodyPr/>
          <a:lstStyle/>
          <a:p>
            <a:r>
              <a:rPr lang="es-ES" smtClean="0"/>
              <a:t>Haga clic para modificar el estilo de título del patrón</a:t>
            </a:r>
            <a:endParaRPr lang="en-US"/>
          </a:p>
        </p:txBody>
      </p:sp>
      <p:sp>
        <p:nvSpPr>
          <p:cNvPr id="10" name="Date Placeholder 9"/>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1" name="Slide Number Placeholder 10"/>
          <p:cNvSpPr>
            <a:spLocks noGrp="1"/>
          </p:cNvSpPr>
          <p:nvPr>
            <p:ph type="sldNum" sz="quarter" idx="11"/>
          </p:nvPr>
        </p:nvSpPr>
        <p:spPr/>
        <p:txBody>
          <a:bodyPr/>
          <a:lstStyle/>
          <a:p>
            <a:fld id="{3C7A2E94-FB3A-415F-8C6D-537F8375BF25}" type="slidenum">
              <a:rPr lang="es-ES" smtClean="0"/>
              <a:pPr/>
              <a:t>‹Nº›</a:t>
            </a:fld>
            <a:endParaRPr lang="es-ES"/>
          </a:p>
        </p:txBody>
      </p:sp>
      <p:sp>
        <p:nvSpPr>
          <p:cNvPr id="12" name="Footer Placeholder 11"/>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E36EDD24-5D4A-4D7D-B072-7F82EFF12B0A}" type="datetimeFigureOut">
              <a:rPr lang="es-ES" smtClean="0"/>
              <a:pPr/>
              <a:t>14/05/2013</a:t>
            </a:fld>
            <a:endParaRPr lang="es-ES"/>
          </a:p>
        </p:txBody>
      </p:sp>
      <p:sp>
        <p:nvSpPr>
          <p:cNvPr id="13" name="Slide Number Placeholder 12"/>
          <p:cNvSpPr>
            <a:spLocks noGrp="1"/>
          </p:cNvSpPr>
          <p:nvPr>
            <p:ph type="sldNum" sz="quarter" idx="11"/>
          </p:nvPr>
        </p:nvSpPr>
        <p:spPr>
          <a:xfrm>
            <a:off x="4116388" y="6400800"/>
            <a:ext cx="533400" cy="152400"/>
          </a:xfrm>
        </p:spPr>
        <p:txBody>
          <a:bodyPr/>
          <a:lstStyle/>
          <a:p>
            <a:fld id="{3C7A2E94-FB3A-415F-8C6D-537F8375BF25}" type="slidenum">
              <a:rPr lang="es-ES" smtClean="0"/>
              <a:pPr/>
              <a:t>‹Nº›</a:t>
            </a:fld>
            <a:endParaRPr lang="es-ES"/>
          </a:p>
        </p:txBody>
      </p:sp>
      <p:sp>
        <p:nvSpPr>
          <p:cNvPr id="14" name="Footer Placeholder 13"/>
          <p:cNvSpPr>
            <a:spLocks noGrp="1"/>
          </p:cNvSpPr>
          <p:nvPr>
            <p:ph type="ftr" sz="quarter" idx="12"/>
          </p:nvPr>
        </p:nvSpPr>
        <p:spPr>
          <a:xfrm>
            <a:off x="838200" y="6296248"/>
            <a:ext cx="2820987" cy="152400"/>
          </a:xfrm>
        </p:spPr>
        <p:txBody>
          <a:bodyPr/>
          <a:lstStyle/>
          <a:p>
            <a:endParaRPr lang="es-ES"/>
          </a:p>
        </p:txBody>
      </p:sp>
      <p:sp>
        <p:nvSpPr>
          <p:cNvPr id="15" name="Title 14"/>
          <p:cNvSpPr>
            <a:spLocks noGrp="1"/>
          </p:cNvSpPr>
          <p:nvPr>
            <p:ph type="title"/>
          </p:nvPr>
        </p:nvSpPr>
        <p:spPr>
          <a:xfrm>
            <a:off x="457200" y="1828800"/>
            <a:ext cx="3200400" cy="1752600"/>
          </a:xfrm>
        </p:spPr>
        <p:txBody>
          <a:bodyPr anchor="b"/>
          <a:lstStyle/>
          <a:p>
            <a:r>
              <a:rPr lang="es-ES" smtClean="0"/>
              <a:t>Haga clic para modificar el estilo de título del patrón</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s-ES" smtClean="0"/>
              <a:t>Haga clic para modificar el estilo de texto del patrón</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Title 1"/>
          <p:cNvSpPr>
            <a:spLocks noGrp="1"/>
          </p:cNvSpPr>
          <p:nvPr>
            <p:ph type="title"/>
          </p:nvPr>
        </p:nvSpPr>
        <p:spPr>
          <a:xfrm>
            <a:off x="4876800" y="457200"/>
            <a:ext cx="2819400" cy="5714999"/>
          </a:xfrm>
        </p:spPr>
        <p:txBody>
          <a:bodyPr/>
          <a:lstStyle/>
          <a:p>
            <a:r>
              <a:rPr lang="es-ES" smtClean="0"/>
              <a:t>Haga clic para modificar el estilo de título del patrón</a:t>
            </a:r>
            <a:endParaRPr lang="en-US"/>
          </a:p>
        </p:txBody>
      </p:sp>
      <p:sp>
        <p:nvSpPr>
          <p:cNvPr id="9" name="Date Placeholder 8"/>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3" name="Slide Number Placeholder 12"/>
          <p:cNvSpPr>
            <a:spLocks noGrp="1"/>
          </p:cNvSpPr>
          <p:nvPr>
            <p:ph type="sldNum" sz="quarter" idx="11"/>
          </p:nvPr>
        </p:nvSpPr>
        <p:spPr/>
        <p:txBody>
          <a:bodyPr/>
          <a:lstStyle/>
          <a:p>
            <a:fld id="{3C7A2E94-FB3A-415F-8C6D-537F8375BF25}" type="slidenum">
              <a:rPr lang="es-ES" smtClean="0"/>
              <a:pPr/>
              <a:t>‹Nº›</a:t>
            </a:fld>
            <a:endParaRPr lang="es-ES"/>
          </a:p>
        </p:txBody>
      </p:sp>
      <p:sp>
        <p:nvSpPr>
          <p:cNvPr id="14" name="Footer Placeholder 13"/>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Title 1"/>
          <p:cNvSpPr>
            <a:spLocks noGrp="1"/>
          </p:cNvSpPr>
          <p:nvPr>
            <p:ph type="title"/>
          </p:nvPr>
        </p:nvSpPr>
        <p:spPr>
          <a:xfrm>
            <a:off x="4876800" y="457200"/>
            <a:ext cx="2819400" cy="5714999"/>
          </a:xfrm>
        </p:spPr>
        <p:txBody>
          <a:bodyPr/>
          <a:lstStyle/>
          <a:p>
            <a:r>
              <a:rPr lang="es-ES" smtClean="0"/>
              <a:t>Haga clic para modificar el estilo de título del patrón</a:t>
            </a:r>
            <a:endParaRPr lang="en-US"/>
          </a:p>
        </p:txBody>
      </p:sp>
      <p:sp>
        <p:nvSpPr>
          <p:cNvPr id="12" name="Date Placeholder 11"/>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4" name="Slide Number Placeholder 13"/>
          <p:cNvSpPr>
            <a:spLocks noGrp="1"/>
          </p:cNvSpPr>
          <p:nvPr>
            <p:ph type="sldNum" sz="quarter" idx="11"/>
          </p:nvPr>
        </p:nvSpPr>
        <p:spPr/>
        <p:txBody>
          <a:bodyPr/>
          <a:lstStyle/>
          <a:p>
            <a:fld id="{3C7A2E94-FB3A-415F-8C6D-537F8375BF25}" type="slidenum">
              <a:rPr lang="es-ES" smtClean="0"/>
              <a:pPr/>
              <a:t>‹Nº›</a:t>
            </a:fld>
            <a:endParaRPr lang="es-ES"/>
          </a:p>
        </p:txBody>
      </p:sp>
      <p:sp>
        <p:nvSpPr>
          <p:cNvPr id="16" name="Footer Placeholder 15"/>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s-ES" smtClean="0"/>
              <a:t>Haga clic para modificar el estilo de título del patrón</a:t>
            </a:r>
            <a:endParaRPr lang="en-US" dirty="0"/>
          </a:p>
        </p:txBody>
      </p:sp>
      <p:sp>
        <p:nvSpPr>
          <p:cNvPr id="9" name="Date Placeholder 8"/>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0" name="Slide Number Placeholder 9"/>
          <p:cNvSpPr>
            <a:spLocks noGrp="1"/>
          </p:cNvSpPr>
          <p:nvPr>
            <p:ph type="sldNum" sz="quarter" idx="11"/>
          </p:nvPr>
        </p:nvSpPr>
        <p:spPr/>
        <p:txBody>
          <a:bodyPr/>
          <a:lstStyle/>
          <a:p>
            <a:fld id="{3C7A2E94-FB3A-415F-8C6D-537F8375BF25}" type="slidenum">
              <a:rPr lang="es-ES" smtClean="0"/>
              <a:pPr/>
              <a:t>‹Nº›</a:t>
            </a:fld>
            <a:endParaRPr lang="es-ES"/>
          </a:p>
        </p:txBody>
      </p:sp>
      <p:sp>
        <p:nvSpPr>
          <p:cNvPr id="11" name="Footer Placeholder 10"/>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9" name="Slide Number Placeholder 8"/>
          <p:cNvSpPr>
            <a:spLocks noGrp="1"/>
          </p:cNvSpPr>
          <p:nvPr>
            <p:ph type="sldNum" sz="quarter" idx="11"/>
          </p:nvPr>
        </p:nvSpPr>
        <p:spPr/>
        <p:txBody>
          <a:bodyPr/>
          <a:lstStyle/>
          <a:p>
            <a:fld id="{3C7A2E94-FB3A-415F-8C6D-537F8375BF25}" type="slidenum">
              <a:rPr lang="es-ES" smtClean="0"/>
              <a:pPr/>
              <a:t>‹Nº›</a:t>
            </a:fld>
            <a:endParaRPr lang="es-ES"/>
          </a:p>
        </p:txBody>
      </p:sp>
      <p:sp>
        <p:nvSpPr>
          <p:cNvPr id="10" name="Footer Placeholder 9"/>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5" name="Date Placeholder 14"/>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6" name="Slide Number Placeholder 15"/>
          <p:cNvSpPr>
            <a:spLocks noGrp="1"/>
          </p:cNvSpPr>
          <p:nvPr>
            <p:ph type="sldNum" sz="quarter" idx="11"/>
          </p:nvPr>
        </p:nvSpPr>
        <p:spPr/>
        <p:txBody>
          <a:bodyPr/>
          <a:lstStyle/>
          <a:p>
            <a:fld id="{3C7A2E94-FB3A-415F-8C6D-537F8375BF25}" type="slidenum">
              <a:rPr lang="es-ES" smtClean="0"/>
              <a:pPr/>
              <a:t>‹Nº›</a:t>
            </a:fld>
            <a:endParaRPr lang="es-ES"/>
          </a:p>
        </p:txBody>
      </p:sp>
      <p:sp>
        <p:nvSpPr>
          <p:cNvPr id="17" name="Footer Placeholder 16"/>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s-ES" smtClean="0"/>
              <a:t>Haga clic para modificar el estilo de título del patrón</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6" name="Date Placeholder 15"/>
          <p:cNvSpPr>
            <a:spLocks noGrp="1"/>
          </p:cNvSpPr>
          <p:nvPr>
            <p:ph type="dt" sz="half" idx="10"/>
          </p:nvPr>
        </p:nvSpPr>
        <p:spPr/>
        <p:txBody>
          <a:bodyPr/>
          <a:lstStyle/>
          <a:p>
            <a:fld id="{E36EDD24-5D4A-4D7D-B072-7F82EFF12B0A}" type="datetimeFigureOut">
              <a:rPr lang="es-ES" smtClean="0"/>
              <a:pPr/>
              <a:t>14/05/2013</a:t>
            </a:fld>
            <a:endParaRPr lang="es-ES"/>
          </a:p>
        </p:txBody>
      </p:sp>
      <p:sp>
        <p:nvSpPr>
          <p:cNvPr id="17" name="Slide Number Placeholder 16"/>
          <p:cNvSpPr>
            <a:spLocks noGrp="1"/>
          </p:cNvSpPr>
          <p:nvPr>
            <p:ph type="sldNum" sz="quarter" idx="11"/>
          </p:nvPr>
        </p:nvSpPr>
        <p:spPr/>
        <p:txBody>
          <a:bodyPr/>
          <a:lstStyle/>
          <a:p>
            <a:fld id="{3C7A2E94-FB3A-415F-8C6D-537F8375BF25}" type="slidenum">
              <a:rPr lang="es-ES" smtClean="0"/>
              <a:pPr/>
              <a:t>‹Nº›</a:t>
            </a:fld>
            <a:endParaRPr lang="es-ES"/>
          </a:p>
        </p:txBody>
      </p:sp>
      <p:sp>
        <p:nvSpPr>
          <p:cNvPr id="18" name="Footer Placeholder 17"/>
          <p:cNvSpPr>
            <a:spLocks noGrp="1"/>
          </p:cNvSpPr>
          <p:nvPr>
            <p:ph type="ftr" sz="quarter" idx="12"/>
          </p:nvPr>
        </p:nvSpPr>
        <p:spPr/>
        <p:txBody>
          <a:bodyPr/>
          <a:lstStyle/>
          <a:p>
            <a:endParaRPr lang="es-E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3C7A2E94-FB3A-415F-8C6D-537F8375BF25}" type="slidenum">
              <a:rPr lang="es-ES" smtClean="0"/>
              <a:pPr/>
              <a:t>‹Nº›</a:t>
            </a:fld>
            <a:endParaRPr lang="es-ES"/>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E36EDD24-5D4A-4D7D-B072-7F82EFF12B0A}" type="datetimeFigureOut">
              <a:rPr lang="es-ES" smtClean="0"/>
              <a:pPr/>
              <a:t>14/05/2013</a:t>
            </a:fld>
            <a:endParaRPr lang="es-ES"/>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es-ES"/>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9" Type="http://schemas.openxmlformats.org/officeDocument/2006/relationships/slide" Target="slide19.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slide" Target="slide11.xml"/><Relationship Id="rId7" Type="http://schemas.openxmlformats.org/officeDocument/2006/relationships/slide" Target="slide91.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84.xml"/><Relationship Id="rId5" Type="http://schemas.openxmlformats.org/officeDocument/2006/relationships/slide" Target="slide30.xml"/><Relationship Id="rId4"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slide" Target="slide24.xml"/></Relationships>
</file>

<file path=ppt/slides/_rels/slide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8.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68.xml"/><Relationship Id="rId4" Type="http://schemas.openxmlformats.org/officeDocument/2006/relationships/slide" Target="slide75.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slide" Target="slide65.xm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41.xml"/><Relationship Id="rId4" Type="http://schemas.openxmlformats.org/officeDocument/2006/relationships/slide" Target="slide44.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0.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33.xml"/><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4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6.xml"/><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4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slide" Target="slide4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54.xml"/><Relationship Id="rId1" Type="http://schemas.openxmlformats.org/officeDocument/2006/relationships/slideLayout" Target="../slideLayouts/slideLayout2.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slide" Target="slide5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33.xml"/><Relationship Id="rId1" Type="http://schemas.openxmlformats.org/officeDocument/2006/relationships/slideLayout" Target="../slideLayouts/slideLayout2.xml"/><Relationship Id="rId5" Type="http://schemas.openxmlformats.org/officeDocument/2006/relationships/slide" Target="slide64.xml"/><Relationship Id="rId4" Type="http://schemas.openxmlformats.org/officeDocument/2006/relationships/slide" Target="slide60.xml"/></Relationships>
</file>

<file path=ppt/slides/_rels/slide57.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58.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10.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20.png"/><Relationship Id="rId7" Type="http://schemas.openxmlformats.org/officeDocument/2006/relationships/image" Target="../media/image66.png"/><Relationship Id="rId2"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650.png"/><Relationship Id="rId5" Type="http://schemas.openxmlformats.org/officeDocument/2006/relationships/image" Target="../media/image640.png"/><Relationship Id="rId4" Type="http://schemas.openxmlformats.org/officeDocument/2006/relationships/image" Target="../media/image630.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5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slide" Target="slide67.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6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6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30.xml"/><Relationship Id="rId1" Type="http://schemas.openxmlformats.org/officeDocument/2006/relationships/slideLayout" Target="../slideLayouts/slideLayout2.xml"/><Relationship Id="rId5" Type="http://schemas.openxmlformats.org/officeDocument/2006/relationships/slide" Target="slide70.xml"/><Relationship Id="rId4" Type="http://schemas.openxmlformats.org/officeDocument/2006/relationships/slide" Target="slide71.xml"/></Relationships>
</file>

<file path=ppt/slides/_rels/slide69.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slide" Target="slide77.xml"/><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75.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85.xml"/><Relationship Id="rId7" Type="http://schemas.openxmlformats.org/officeDocument/2006/relationships/slide" Target="slide89.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88.xml"/><Relationship Id="rId5" Type="http://schemas.openxmlformats.org/officeDocument/2006/relationships/slide" Target="slide87.xml"/><Relationship Id="rId4" Type="http://schemas.openxmlformats.org/officeDocument/2006/relationships/slide" Target="slide86.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slide" Target="slide84.xml"/><Relationship Id="rId4" Type="http://schemas.openxmlformats.org/officeDocument/2006/relationships/image" Target="../media/image106.emf"/></Relationships>
</file>

<file path=ppt/slides/_rels/slide87.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slide" Target="slide94.xml"/><Relationship Id="rId4" Type="http://schemas.openxmlformats.org/officeDocument/2006/relationships/slide" Target="slide93.xml"/></Relationships>
</file>

<file path=ppt/slides/_rels/slide92.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 Target="slide9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98.xml"/></Relationships>
</file>

<file path=ppt/slides/_rels/slide9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slide" Target="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descr="logo-espe.gif"/>
          <p:cNvPicPr/>
          <p:nvPr/>
        </p:nvPicPr>
        <p:blipFill>
          <a:blip r:embed="rId2" cstate="print"/>
          <a:stretch>
            <a:fillRect/>
          </a:stretch>
        </p:blipFill>
        <p:spPr>
          <a:xfrm>
            <a:off x="467544" y="692696"/>
            <a:ext cx="1072515" cy="1036955"/>
          </a:xfrm>
          <a:prstGeom prst="rect">
            <a:avLst/>
          </a:prstGeom>
        </p:spPr>
      </p:pic>
      <p:sp>
        <p:nvSpPr>
          <p:cNvPr id="5" name="4 CuadroTexto"/>
          <p:cNvSpPr txBox="1"/>
          <p:nvPr/>
        </p:nvSpPr>
        <p:spPr>
          <a:xfrm>
            <a:off x="1635630" y="692696"/>
            <a:ext cx="4841005" cy="461665"/>
          </a:xfrm>
          <a:prstGeom prst="rect">
            <a:avLst/>
          </a:prstGeom>
          <a:noFill/>
        </p:spPr>
        <p:txBody>
          <a:bodyPr wrap="none" rtlCol="0">
            <a:spAutoFit/>
          </a:bodyPr>
          <a:lstStyle/>
          <a:p>
            <a:r>
              <a:rPr lang="es-ES" sz="2400" b="1" dirty="0" smtClean="0"/>
              <a:t>ESCUELA POLITÉCNICA DEL EJÉRCITO</a:t>
            </a:r>
          </a:p>
        </p:txBody>
      </p:sp>
      <p:sp>
        <p:nvSpPr>
          <p:cNvPr id="6" name="5 CuadroTexto"/>
          <p:cNvSpPr txBox="1"/>
          <p:nvPr/>
        </p:nvSpPr>
        <p:spPr>
          <a:xfrm>
            <a:off x="2116223" y="1211173"/>
            <a:ext cx="3672408" cy="861774"/>
          </a:xfrm>
          <a:prstGeom prst="rect">
            <a:avLst/>
          </a:prstGeom>
          <a:noFill/>
        </p:spPr>
        <p:txBody>
          <a:bodyPr wrap="square" rtlCol="0">
            <a:spAutoFit/>
          </a:bodyPr>
          <a:lstStyle/>
          <a:p>
            <a:pPr algn="ctr"/>
            <a:r>
              <a:rPr lang="es-ES" sz="1600" dirty="0" smtClean="0"/>
              <a:t>DEPARTAMENTO DE CIENCIAS DE LA ENERGÍA Y MECÁNICA</a:t>
            </a:r>
          </a:p>
          <a:p>
            <a:endParaRPr lang="es-ES" dirty="0"/>
          </a:p>
        </p:txBody>
      </p:sp>
      <p:sp>
        <p:nvSpPr>
          <p:cNvPr id="7" name="6 CuadroTexto"/>
          <p:cNvSpPr txBox="1"/>
          <p:nvPr/>
        </p:nvSpPr>
        <p:spPr>
          <a:xfrm>
            <a:off x="1547664" y="2349633"/>
            <a:ext cx="3970446" cy="369332"/>
          </a:xfrm>
          <a:prstGeom prst="rect">
            <a:avLst/>
          </a:prstGeom>
          <a:noFill/>
        </p:spPr>
        <p:txBody>
          <a:bodyPr wrap="none" rtlCol="0">
            <a:spAutoFit/>
          </a:bodyPr>
          <a:lstStyle/>
          <a:p>
            <a:r>
              <a:rPr lang="es-ES" dirty="0" smtClean="0"/>
              <a:t>CARRERA DE INGENIERÍA MECATRÓNICA</a:t>
            </a:r>
            <a:endParaRPr lang="es-ES" dirty="0"/>
          </a:p>
        </p:txBody>
      </p:sp>
      <p:sp>
        <p:nvSpPr>
          <p:cNvPr id="8" name="7 CuadroTexto"/>
          <p:cNvSpPr txBox="1"/>
          <p:nvPr/>
        </p:nvSpPr>
        <p:spPr>
          <a:xfrm>
            <a:off x="971600" y="3068960"/>
            <a:ext cx="5090273" cy="1200329"/>
          </a:xfrm>
          <a:prstGeom prst="rect">
            <a:avLst/>
          </a:prstGeom>
          <a:noFill/>
        </p:spPr>
        <p:txBody>
          <a:bodyPr wrap="square" rtlCol="0">
            <a:spAutoFit/>
          </a:bodyPr>
          <a:lstStyle/>
          <a:p>
            <a:pPr algn="ctr"/>
            <a:r>
              <a:rPr lang="es-ES" b="1" dirty="0" smtClean="0"/>
              <a:t>“DISEÑO </a:t>
            </a:r>
            <a:r>
              <a:rPr lang="es-ES" b="1" dirty="0"/>
              <a:t>Y CONSTRUCCIÓN DE UNA MÁQUINA DOSIFICADORA Y EMPACADORA CONTROLADA POR PLC PARA LA LÍNEA DE  PRODUCCIÓN DE SNACKS DE LA EMPRESA ECUAMEX </a:t>
            </a:r>
            <a:r>
              <a:rPr lang="es-ES" b="1" dirty="0" smtClean="0"/>
              <a:t>S.A”</a:t>
            </a:r>
            <a:endParaRPr lang="es-ES" dirty="0"/>
          </a:p>
        </p:txBody>
      </p:sp>
      <p:sp>
        <p:nvSpPr>
          <p:cNvPr id="9" name="8 CuadroTexto"/>
          <p:cNvSpPr txBox="1"/>
          <p:nvPr/>
        </p:nvSpPr>
        <p:spPr>
          <a:xfrm>
            <a:off x="323528" y="4625812"/>
            <a:ext cx="6422196" cy="307777"/>
          </a:xfrm>
          <a:prstGeom prst="rect">
            <a:avLst/>
          </a:prstGeom>
          <a:noFill/>
        </p:spPr>
        <p:txBody>
          <a:bodyPr wrap="square" rtlCol="0">
            <a:spAutoFit/>
          </a:bodyPr>
          <a:lstStyle/>
          <a:p>
            <a:pPr algn="ctr"/>
            <a:r>
              <a:rPr lang="es-ES" sz="1400" dirty="0"/>
              <a:t>TESIS DE GRADO PREVIA A LA OBTENCIÓN DEL TÍTULO DE INGENIERO </a:t>
            </a:r>
            <a:r>
              <a:rPr lang="es-ES" sz="1400" dirty="0" smtClean="0"/>
              <a:t>MECATRÓNICO</a:t>
            </a:r>
            <a:endParaRPr lang="es-ES" sz="1400" dirty="0"/>
          </a:p>
        </p:txBody>
      </p:sp>
      <p:sp>
        <p:nvSpPr>
          <p:cNvPr id="10" name="9 CuadroTexto"/>
          <p:cNvSpPr txBox="1"/>
          <p:nvPr/>
        </p:nvSpPr>
        <p:spPr>
          <a:xfrm>
            <a:off x="470194" y="5294818"/>
            <a:ext cx="6118030" cy="1446550"/>
          </a:xfrm>
          <a:prstGeom prst="rect">
            <a:avLst/>
          </a:prstGeom>
          <a:noFill/>
        </p:spPr>
        <p:txBody>
          <a:bodyPr wrap="square" rtlCol="0">
            <a:spAutoFit/>
          </a:bodyPr>
          <a:lstStyle/>
          <a:p>
            <a:pPr algn="ctr"/>
            <a:r>
              <a:rPr lang="es-ES" sz="1400" dirty="0"/>
              <a:t>MAURICIO FERNANDO IZA CASTRO</a:t>
            </a:r>
          </a:p>
          <a:p>
            <a:pPr algn="ctr"/>
            <a:r>
              <a:rPr lang="es-ES" sz="1400" dirty="0"/>
              <a:t>ALEX FRANCISCO MEDINA </a:t>
            </a:r>
            <a:r>
              <a:rPr lang="es-ES" sz="1400" dirty="0" smtClean="0"/>
              <a:t>CARRILLO</a:t>
            </a:r>
          </a:p>
          <a:p>
            <a:pPr algn="ctr"/>
            <a:endParaRPr lang="es-ES" sz="1400" dirty="0"/>
          </a:p>
          <a:p>
            <a:r>
              <a:rPr lang="es-ES" sz="1400" b="1" dirty="0"/>
              <a:t> </a:t>
            </a:r>
            <a:endParaRPr lang="es-ES" sz="1400" dirty="0"/>
          </a:p>
          <a:p>
            <a:r>
              <a:rPr lang="es-ES" sz="1400" b="1" dirty="0"/>
              <a:t>DIRECTOR:     </a:t>
            </a:r>
            <a:r>
              <a:rPr lang="es-ES" sz="1400" dirty="0"/>
              <a:t>ING. EDGAR </a:t>
            </a:r>
            <a:r>
              <a:rPr lang="es-ES" sz="1400" dirty="0" smtClean="0"/>
              <a:t>TIPÁN                       </a:t>
            </a:r>
            <a:r>
              <a:rPr lang="es-ES" sz="1400" b="1" dirty="0" smtClean="0"/>
              <a:t>CODIRECTOR</a:t>
            </a:r>
            <a:r>
              <a:rPr lang="es-ES" sz="1400" b="1" dirty="0"/>
              <a:t>:     </a:t>
            </a:r>
            <a:r>
              <a:rPr lang="es-ES" sz="1400" dirty="0"/>
              <a:t>ING. BORYS CULQUI</a:t>
            </a:r>
          </a:p>
          <a:p>
            <a:endParaRPr lang="es-ES" dirty="0"/>
          </a:p>
        </p:txBody>
      </p:sp>
    </p:spTree>
    <p:extLst>
      <p:ext uri="{BB962C8B-B14F-4D97-AF65-F5344CB8AC3E}">
        <p14:creationId xmlns:p14="http://schemas.microsoft.com/office/powerpoint/2010/main" val="1284175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
        <p:nvSpPr>
          <p:cNvPr id="16" name="15 Rectángulo redondeado">
            <a:hlinkClick r:id="rId3" action="ppaction://hlinksldjump"/>
          </p:cNvPr>
          <p:cNvSpPr/>
          <p:nvPr/>
        </p:nvSpPr>
        <p:spPr>
          <a:xfrm>
            <a:off x="827584" y="4941168"/>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ÁREA DE INFLUENCIA</a:t>
            </a:r>
            <a:endParaRPr lang="es-ES" dirty="0"/>
          </a:p>
        </p:txBody>
      </p:sp>
      <p:sp>
        <p:nvSpPr>
          <p:cNvPr id="7" name="6 Rectángulo redondeado"/>
          <p:cNvSpPr/>
          <p:nvPr/>
        </p:nvSpPr>
        <p:spPr>
          <a:xfrm>
            <a:off x="2699792" y="1556793"/>
            <a:ext cx="5151242" cy="4464496"/>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algn="ctr"/>
            <a:endParaRPr lang="es-ES" dirty="0" smtClean="0"/>
          </a:p>
          <a:p>
            <a:pPr algn="ctr"/>
            <a:endParaRPr lang="es-ES" dirty="0" smtClean="0"/>
          </a:p>
          <a:p>
            <a:pPr algn="ctr"/>
            <a:endParaRPr lang="es-ES" dirty="0" smtClean="0"/>
          </a:p>
          <a:p>
            <a:pPr algn="ctr"/>
            <a:endParaRPr lang="es-ES" dirty="0"/>
          </a:p>
          <a:p>
            <a:pPr algn="ctr"/>
            <a:r>
              <a:rPr lang="es-ES" dirty="0"/>
              <a:t>ECUAMEX S.A. mediante la inversión en el presente proyecto estima obtener un máximo rendimiento en su producción, mejorando el control de su producto, en cantidad, presentación, elaboración y sobre todo en la calidad del mismo que se va a comercializar en el </a:t>
            </a:r>
            <a:r>
              <a:rPr lang="es-ES" dirty="0" smtClean="0"/>
              <a:t>mercado.  </a:t>
            </a:r>
          </a:p>
          <a:p>
            <a:pPr algn="ctr"/>
            <a:endParaRPr lang="es-ES" dirty="0"/>
          </a:p>
          <a:p>
            <a:pPr algn="ctr"/>
            <a:endParaRPr lang="es-ES" dirty="0"/>
          </a:p>
          <a:p>
            <a:pPr lvl="0" algn="ctr"/>
            <a:endParaRPr lang="es-ES" dirty="0" smtClean="0"/>
          </a:p>
          <a:p>
            <a:pPr lvl="0" algn="ctr"/>
            <a:r>
              <a:rPr lang="es-ES" dirty="0" smtClean="0"/>
              <a:t>  </a:t>
            </a:r>
          </a:p>
          <a:p>
            <a:pPr algn="ctr"/>
            <a:endParaRPr lang="es-ES" dirty="0"/>
          </a:p>
        </p:txBody>
      </p:sp>
    </p:spTree>
    <p:extLst>
      <p:ext uri="{BB962C8B-B14F-4D97-AF65-F5344CB8AC3E}">
        <p14:creationId xmlns:p14="http://schemas.microsoft.com/office/powerpoint/2010/main" val="3318546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
        <p:nvSpPr>
          <p:cNvPr id="7" name="6 Rectángulo redondeado">
            <a:hlinkClick r:id="rId3" action="ppaction://hlinksldjump"/>
          </p:cNvPr>
          <p:cNvSpPr/>
          <p:nvPr/>
        </p:nvSpPr>
        <p:spPr>
          <a:xfrm>
            <a:off x="1475656" y="1772816"/>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MÁQUINAS EMPACADORAS</a:t>
            </a:r>
            <a:endParaRPr lang="es-ES" dirty="0"/>
          </a:p>
        </p:txBody>
      </p:sp>
      <p:sp>
        <p:nvSpPr>
          <p:cNvPr id="8" name="7 Rectángulo redondeado">
            <a:hlinkClick r:id="rId4" action="ppaction://hlinksldjump"/>
          </p:cNvPr>
          <p:cNvSpPr/>
          <p:nvPr/>
        </p:nvSpPr>
        <p:spPr>
          <a:xfrm>
            <a:off x="1475656" y="270892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DOSIFICACIÓN</a:t>
            </a:r>
            <a:endParaRPr lang="es-ES" dirty="0"/>
          </a:p>
        </p:txBody>
      </p:sp>
      <p:sp>
        <p:nvSpPr>
          <p:cNvPr id="9" name="8 Rectángulo redondeado">
            <a:hlinkClick r:id="rId5" action="ppaction://hlinksldjump"/>
          </p:cNvPr>
          <p:cNvSpPr/>
          <p:nvPr/>
        </p:nvSpPr>
        <p:spPr>
          <a:xfrm>
            <a:off x="1547664" y="3645024"/>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SELLADO</a:t>
            </a:r>
            <a:endParaRPr lang="es-ES" dirty="0"/>
          </a:p>
        </p:txBody>
      </p:sp>
      <p:sp>
        <p:nvSpPr>
          <p:cNvPr id="10" name="9 Rectángulo redondeado">
            <a:hlinkClick r:id="rId6" action="ppaction://hlinksldjump"/>
          </p:cNvPr>
          <p:cNvSpPr/>
          <p:nvPr/>
        </p:nvSpPr>
        <p:spPr>
          <a:xfrm>
            <a:off x="5076056" y="1772816"/>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FORMADORES</a:t>
            </a:r>
            <a:endParaRPr lang="es-ES" dirty="0"/>
          </a:p>
        </p:txBody>
      </p:sp>
      <p:sp>
        <p:nvSpPr>
          <p:cNvPr id="12" name="11 Rectángulo redondeado">
            <a:hlinkClick r:id="rId7" action="ppaction://hlinksldjump"/>
          </p:cNvPr>
          <p:cNvSpPr/>
          <p:nvPr/>
        </p:nvSpPr>
        <p:spPr>
          <a:xfrm>
            <a:off x="5076056" y="270892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GUIADO Y ARRASTRE</a:t>
            </a:r>
            <a:endParaRPr lang="es-ES" dirty="0"/>
          </a:p>
        </p:txBody>
      </p:sp>
      <p:sp>
        <p:nvSpPr>
          <p:cNvPr id="17" name="16 Rectángulo redondeado">
            <a:hlinkClick r:id="rId8" action="ppaction://hlinksldjump"/>
          </p:cNvPr>
          <p:cNvSpPr/>
          <p:nvPr/>
        </p:nvSpPr>
        <p:spPr>
          <a:xfrm>
            <a:off x="5076056" y="3645024"/>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CONTROL</a:t>
            </a:r>
            <a:endParaRPr lang="es-ES" dirty="0"/>
          </a:p>
        </p:txBody>
      </p:sp>
      <p:sp>
        <p:nvSpPr>
          <p:cNvPr id="18" name="17 Rectángulo redondeado">
            <a:hlinkClick r:id="rId9" action="ppaction://hlinksldjump"/>
          </p:cNvPr>
          <p:cNvSpPr/>
          <p:nvPr/>
        </p:nvSpPr>
        <p:spPr>
          <a:xfrm>
            <a:off x="1979712" y="4797152"/>
            <a:ext cx="4968552"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SELECCIÓN DE ALTERNATIVAS</a:t>
            </a:r>
            <a:endParaRPr lang="es-ES"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
        <p:nvSpPr>
          <p:cNvPr id="7" name="6 Rectángulo redondeado">
            <a:hlinkClick r:id="rId2" action="ppaction://hlinksldjump"/>
          </p:cNvPr>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MÁQUINAS EMPACADORAS</a:t>
            </a:r>
            <a:endParaRPr lang="es-ES" dirty="0"/>
          </a:p>
        </p:txBody>
      </p:sp>
      <p:pic>
        <p:nvPicPr>
          <p:cNvPr id="13" name="12 Imagen" descr="http://t1.gstatic.com/images?q=tbn:ANd9GcQmMj_l9vtIkimQ_AYYv-eXujjWRF42GSQnBRah4Y2soFf_cZcDaQsBgWypYA"/>
          <p:cNvPicPr/>
          <p:nvPr/>
        </p:nvPicPr>
        <p:blipFill>
          <a:blip r:embed="rId3" cstate="print">
            <a:extLst>
              <a:ext uri="{28A0092B-C50C-407E-A947-70E740481C1C}">
                <a14:useLocalDpi xmlns:a14="http://schemas.microsoft.com/office/drawing/2010/main" val="0"/>
              </a:ext>
            </a:extLst>
          </a:blip>
          <a:srcRect r="27714"/>
          <a:stretch>
            <a:fillRect/>
          </a:stretch>
        </p:blipFill>
        <p:spPr bwMode="auto">
          <a:xfrm>
            <a:off x="899592" y="2348880"/>
            <a:ext cx="1800200" cy="2160240"/>
          </a:xfrm>
          <a:prstGeom prst="rect">
            <a:avLst/>
          </a:prstGeom>
          <a:noFill/>
          <a:ln>
            <a:noFill/>
          </a:ln>
        </p:spPr>
      </p:pic>
      <p:pic>
        <p:nvPicPr>
          <p:cNvPr id="14" name="13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2204864"/>
            <a:ext cx="1728192" cy="2520280"/>
          </a:xfrm>
          <a:prstGeom prst="rect">
            <a:avLst/>
          </a:prstGeom>
          <a:noFill/>
          <a:ln>
            <a:noFill/>
          </a:ln>
        </p:spPr>
      </p:pic>
      <p:pic>
        <p:nvPicPr>
          <p:cNvPr id="15" name="14 Imagen" descr="http://www.vanpat.com/images/productos/pillowpackmf.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2251682"/>
            <a:ext cx="1550086" cy="2401454"/>
          </a:xfrm>
          <a:prstGeom prst="rect">
            <a:avLst/>
          </a:prstGeom>
          <a:noFill/>
          <a:ln>
            <a:noFill/>
          </a:ln>
        </p:spPr>
      </p:pic>
      <p:sp>
        <p:nvSpPr>
          <p:cNvPr id="16" name="15 Rectángulo redondeado"/>
          <p:cNvSpPr/>
          <p:nvPr/>
        </p:nvSpPr>
        <p:spPr>
          <a:xfrm>
            <a:off x="467544"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EMPACADORA MANUAL</a:t>
            </a:r>
            <a:endParaRPr lang="es-ES" dirty="0"/>
          </a:p>
        </p:txBody>
      </p:sp>
      <p:sp>
        <p:nvSpPr>
          <p:cNvPr id="19" name="18 Rectángulo redondeado"/>
          <p:cNvSpPr/>
          <p:nvPr/>
        </p:nvSpPr>
        <p:spPr>
          <a:xfrm>
            <a:off x="3275856"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EMPACADORA SEMIAUTOMÁTICA</a:t>
            </a:r>
            <a:endParaRPr lang="es-ES" dirty="0"/>
          </a:p>
        </p:txBody>
      </p:sp>
      <p:sp>
        <p:nvSpPr>
          <p:cNvPr id="20" name="19 Rectángulo redondeado"/>
          <p:cNvSpPr/>
          <p:nvPr/>
        </p:nvSpPr>
        <p:spPr>
          <a:xfrm>
            <a:off x="6084168"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EMPACADORA AUTOMÁTICA</a:t>
            </a:r>
            <a:endParaRPr lang="es-ES"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a:hlinkClick r:id="rId2" action="ppaction://hlinksldjump"/>
          </p:cNvPr>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DOSIFICACIÓN</a:t>
            </a:r>
            <a:endParaRPr lang="es-ES" dirty="0"/>
          </a:p>
        </p:txBody>
      </p:sp>
      <p:pic>
        <p:nvPicPr>
          <p:cNvPr id="13" name="1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36912"/>
            <a:ext cx="2232248" cy="1872208"/>
          </a:xfrm>
          <a:prstGeom prst="rect">
            <a:avLst/>
          </a:prstGeom>
          <a:noFill/>
          <a:ln>
            <a:noFill/>
          </a:ln>
        </p:spPr>
      </p:pic>
      <p:pic>
        <p:nvPicPr>
          <p:cNvPr id="14" name="13 Imagen" descr="C:\Users\Alex\Desktop\Sin títul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381" y="2703786"/>
            <a:ext cx="2357779" cy="1805334"/>
          </a:xfrm>
          <a:prstGeom prst="rect">
            <a:avLst/>
          </a:prstGeom>
          <a:noFill/>
          <a:ln>
            <a:noFill/>
          </a:ln>
        </p:spPr>
      </p:pic>
      <p:pic>
        <p:nvPicPr>
          <p:cNvPr id="15" name="14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2348880"/>
            <a:ext cx="1656184" cy="2232248"/>
          </a:xfrm>
          <a:prstGeom prst="rect">
            <a:avLst/>
          </a:prstGeom>
          <a:noFill/>
          <a:ln>
            <a:noFill/>
          </a:ln>
        </p:spPr>
      </p:pic>
      <p:sp>
        <p:nvSpPr>
          <p:cNvPr id="16" name="15 Rectángulo redondeado"/>
          <p:cNvSpPr/>
          <p:nvPr/>
        </p:nvSpPr>
        <p:spPr>
          <a:xfrm>
            <a:off x="539552"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VOLUMÉTRICA</a:t>
            </a:r>
            <a:endParaRPr lang="es-ES" dirty="0"/>
          </a:p>
        </p:txBody>
      </p:sp>
      <p:sp>
        <p:nvSpPr>
          <p:cNvPr id="19" name="18 Rectángulo redondeado"/>
          <p:cNvSpPr/>
          <p:nvPr/>
        </p:nvSpPr>
        <p:spPr>
          <a:xfrm>
            <a:off x="3347864"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TORNILLO SIN FIN</a:t>
            </a:r>
            <a:endParaRPr lang="es-ES" dirty="0"/>
          </a:p>
        </p:txBody>
      </p:sp>
      <p:sp>
        <p:nvSpPr>
          <p:cNvPr id="20" name="19 Rectángulo redondeado"/>
          <p:cNvSpPr/>
          <p:nvPr/>
        </p:nvSpPr>
        <p:spPr>
          <a:xfrm>
            <a:off x="6156176"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POR PESO</a:t>
            </a:r>
            <a:endParaRPr lang="es-ES" dirty="0"/>
          </a:p>
        </p:txBody>
      </p:sp>
      <p:sp>
        <p:nvSpPr>
          <p:cNvPr id="10" name="9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redondeado">
            <a:hlinkClick r:id="rId2" action="ppaction://hlinksldjump"/>
          </p:cNvPr>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SELLADO</a:t>
            </a:r>
            <a:endParaRPr lang="es-ES" dirty="0"/>
          </a:p>
        </p:txBody>
      </p:sp>
      <p:sp>
        <p:nvSpPr>
          <p:cNvPr id="13" name="12 Rectángulo redondeado"/>
          <p:cNvSpPr/>
          <p:nvPr/>
        </p:nvSpPr>
        <p:spPr>
          <a:xfrm>
            <a:off x="683568" y="256490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ULTRAFRECUENCIA</a:t>
            </a:r>
            <a:endParaRPr lang="es-ES" dirty="0"/>
          </a:p>
        </p:txBody>
      </p:sp>
      <p:sp>
        <p:nvSpPr>
          <p:cNvPr id="14" name="13 Rectángulo redondeado"/>
          <p:cNvSpPr/>
          <p:nvPr/>
        </p:nvSpPr>
        <p:spPr>
          <a:xfrm>
            <a:off x="683568" y="4869160"/>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GAS CALIENTE</a:t>
            </a:r>
            <a:endParaRPr lang="es-ES" dirty="0"/>
          </a:p>
        </p:txBody>
      </p:sp>
      <p:sp>
        <p:nvSpPr>
          <p:cNvPr id="15" name="14 Rectángulo redondeado"/>
          <p:cNvSpPr/>
          <p:nvPr/>
        </p:nvSpPr>
        <p:spPr>
          <a:xfrm>
            <a:off x="5868144" y="256490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SELLO POR IMPULSO</a:t>
            </a:r>
            <a:endParaRPr lang="es-ES" dirty="0"/>
          </a:p>
        </p:txBody>
      </p:sp>
      <p:sp>
        <p:nvSpPr>
          <p:cNvPr id="16" name="15 Rectángulo redondeado"/>
          <p:cNvSpPr/>
          <p:nvPr/>
        </p:nvSpPr>
        <p:spPr>
          <a:xfrm>
            <a:off x="3347864" y="364502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MORDAZA CALIENTE</a:t>
            </a:r>
            <a:endParaRPr lang="es-ES" dirty="0"/>
          </a:p>
        </p:txBody>
      </p:sp>
      <p:sp>
        <p:nvSpPr>
          <p:cNvPr id="19" name="18 Rectángulo redondeado"/>
          <p:cNvSpPr/>
          <p:nvPr/>
        </p:nvSpPr>
        <p:spPr>
          <a:xfrm>
            <a:off x="5868144" y="4869160"/>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CUCHILLA CALIENTE</a:t>
            </a:r>
            <a:endParaRPr lang="es-ES" dirty="0"/>
          </a:p>
        </p:txBody>
      </p:sp>
      <p:sp>
        <p:nvSpPr>
          <p:cNvPr id="10" name="9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a:hlinkClick r:id="rId2" action="ppaction://hlinksldjump"/>
          </p:cNvPr>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FORMADORES</a:t>
            </a:r>
            <a:endParaRPr lang="es-ES" dirty="0"/>
          </a:p>
        </p:txBody>
      </p:sp>
      <p:pic>
        <p:nvPicPr>
          <p:cNvPr id="13" name="12 Imagen" descr="http://images04.olx.com.ve/ui/8/65/29/1280857245_107995629_1-Fotos-de--Servicio-tecnico-y-fabricacion-de-piezas-para-maquinaria-agroindustrial-128085724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636912"/>
            <a:ext cx="2088232" cy="1800200"/>
          </a:xfrm>
          <a:prstGeom prst="rect">
            <a:avLst/>
          </a:prstGeom>
          <a:noFill/>
          <a:ln>
            <a:noFill/>
          </a:ln>
        </p:spPr>
      </p:pic>
      <p:pic>
        <p:nvPicPr>
          <p:cNvPr id="14" name="13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2636912"/>
            <a:ext cx="2232248" cy="1872208"/>
          </a:xfrm>
          <a:prstGeom prst="rect">
            <a:avLst/>
          </a:prstGeom>
          <a:noFill/>
          <a:ln>
            <a:noFill/>
          </a:ln>
        </p:spPr>
      </p:pic>
      <p:sp>
        <p:nvSpPr>
          <p:cNvPr id="20" name="19 Rectángulo redondeado"/>
          <p:cNvSpPr/>
          <p:nvPr/>
        </p:nvSpPr>
        <p:spPr>
          <a:xfrm>
            <a:off x="1547664"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CUELLO CIRCULAR</a:t>
            </a:r>
            <a:endParaRPr lang="es-ES" dirty="0"/>
          </a:p>
        </p:txBody>
      </p:sp>
      <p:sp>
        <p:nvSpPr>
          <p:cNvPr id="21" name="20 Rectángulo redondeado"/>
          <p:cNvSpPr/>
          <p:nvPr/>
        </p:nvSpPr>
        <p:spPr>
          <a:xfrm>
            <a:off x="5076056"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CUELLO RECTANGULAR</a:t>
            </a:r>
            <a:endParaRPr lang="es-ES" dirty="0"/>
          </a:p>
        </p:txBody>
      </p:sp>
      <p:sp>
        <p:nvSpPr>
          <p:cNvPr id="8" name="7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
        <p:nvSpPr>
          <p:cNvPr id="12" name="11 Rectángulo redondeado"/>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GUIADO Y ARRASTRE</a:t>
            </a:r>
            <a:endParaRPr lang="es-ES" dirty="0"/>
          </a:p>
        </p:txBody>
      </p:sp>
      <p:pic>
        <p:nvPicPr>
          <p:cNvPr id="14" name="1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2420889"/>
            <a:ext cx="2232248" cy="2304256"/>
          </a:xfrm>
          <a:prstGeom prst="rect">
            <a:avLst/>
          </a:prstGeom>
          <a:noFill/>
          <a:ln>
            <a:noFill/>
          </a:ln>
        </p:spPr>
      </p:pic>
      <p:pic>
        <p:nvPicPr>
          <p:cNvPr id="15" name="1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454853"/>
            <a:ext cx="2333625" cy="2270291"/>
          </a:xfrm>
          <a:prstGeom prst="rect">
            <a:avLst/>
          </a:prstGeom>
          <a:noFill/>
          <a:ln>
            <a:noFill/>
          </a:ln>
        </p:spPr>
      </p:pic>
      <p:sp>
        <p:nvSpPr>
          <p:cNvPr id="16" name="15 Rectángulo redondeado"/>
          <p:cNvSpPr/>
          <p:nvPr/>
        </p:nvSpPr>
        <p:spPr>
          <a:xfrm>
            <a:off x="1547664"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POR RODILLOS </a:t>
            </a:r>
            <a:endParaRPr lang="es-ES" dirty="0"/>
          </a:p>
        </p:txBody>
      </p:sp>
      <p:sp>
        <p:nvSpPr>
          <p:cNvPr id="19" name="18 Rectángulo redondeado"/>
          <p:cNvSpPr/>
          <p:nvPr/>
        </p:nvSpPr>
        <p:spPr>
          <a:xfrm>
            <a:off x="4788024" y="4941168"/>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POR CORREAS DE DESLIZAMIENTO</a:t>
            </a:r>
            <a:endParaRPr lang="es-ES"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redondeado">
            <a:hlinkClick r:id="rId2" action="ppaction://hlinksldjump"/>
          </p:cNvPr>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GUIADO Y ARRASTRE</a:t>
            </a:r>
            <a:endParaRPr lang="es-ES" dirty="0"/>
          </a:p>
        </p:txBody>
      </p:sp>
      <p:sp>
        <p:nvSpPr>
          <p:cNvPr id="16" name="15 Rectángulo redondeado"/>
          <p:cNvSpPr/>
          <p:nvPr/>
        </p:nvSpPr>
        <p:spPr>
          <a:xfrm>
            <a:off x="3275856" y="5013176"/>
            <a:ext cx="2304256"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POR MORDAZAS </a:t>
            </a:r>
            <a:endParaRPr lang="es-ES" dirty="0"/>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6313" y="2378209"/>
            <a:ext cx="4051374" cy="2490951"/>
          </a:xfrm>
          <a:prstGeom prst="rect">
            <a:avLst/>
          </a:prstGeom>
          <a:noFill/>
          <a:ln>
            <a:noFill/>
          </a:ln>
        </p:spPr>
      </p:pic>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redondeado">
            <a:hlinkClick r:id="rId2" action="ppaction://hlinksldjump"/>
          </p:cNvPr>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SISTEMAS DE CONTROL</a:t>
            </a:r>
            <a:endParaRPr lang="es-ES" dirty="0"/>
          </a:p>
        </p:txBody>
      </p:sp>
      <p:sp>
        <p:nvSpPr>
          <p:cNvPr id="15" name="14 Rectángulo redondeado"/>
          <p:cNvSpPr/>
          <p:nvPr/>
        </p:nvSpPr>
        <p:spPr>
          <a:xfrm>
            <a:off x="683568" y="2780928"/>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POR CONTACTORES</a:t>
            </a:r>
            <a:endParaRPr lang="es-ES" dirty="0"/>
          </a:p>
        </p:txBody>
      </p:sp>
      <p:sp>
        <p:nvSpPr>
          <p:cNvPr id="16" name="15 Rectángulo redondeado"/>
          <p:cNvSpPr/>
          <p:nvPr/>
        </p:nvSpPr>
        <p:spPr>
          <a:xfrm>
            <a:off x="5868144" y="2780928"/>
            <a:ext cx="2520280"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POR MICROCONTROLADOR</a:t>
            </a:r>
            <a:endParaRPr lang="es-ES" dirty="0"/>
          </a:p>
        </p:txBody>
      </p:sp>
      <p:sp>
        <p:nvSpPr>
          <p:cNvPr id="19" name="18 Rectángulo redondeado"/>
          <p:cNvSpPr/>
          <p:nvPr/>
        </p:nvSpPr>
        <p:spPr>
          <a:xfrm>
            <a:off x="3059832" y="4005064"/>
            <a:ext cx="2808312"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POR CONTROLADOR LÓGICO PROGRAMABLE</a:t>
            </a:r>
            <a:endParaRPr lang="es-ES" dirty="0"/>
          </a:p>
        </p:txBody>
      </p:sp>
      <p:sp>
        <p:nvSpPr>
          <p:cNvPr id="7" name="6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redondeado"/>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SELECCIÓN DE ALTERNATIVAS</a:t>
            </a:r>
            <a:endParaRPr lang="es-ES" dirty="0"/>
          </a:p>
        </p:txBody>
      </p:sp>
      <p:sp>
        <p:nvSpPr>
          <p:cNvPr id="13" name="12 Rectángulo redondeado"/>
          <p:cNvSpPr/>
          <p:nvPr/>
        </p:nvSpPr>
        <p:spPr>
          <a:xfrm>
            <a:off x="755576" y="3501008"/>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COSTO</a:t>
            </a:r>
            <a:endParaRPr lang="es-ES" dirty="0"/>
          </a:p>
        </p:txBody>
      </p:sp>
      <p:sp>
        <p:nvSpPr>
          <p:cNvPr id="14" name="13 Rectángulo redondeado"/>
          <p:cNvSpPr/>
          <p:nvPr/>
        </p:nvSpPr>
        <p:spPr>
          <a:xfrm>
            <a:off x="2195736" y="436510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MANUFACTURA</a:t>
            </a:r>
            <a:endParaRPr lang="es-ES" dirty="0"/>
          </a:p>
        </p:txBody>
      </p:sp>
      <p:sp>
        <p:nvSpPr>
          <p:cNvPr id="15" name="14 Rectángulo redondeado"/>
          <p:cNvSpPr/>
          <p:nvPr/>
        </p:nvSpPr>
        <p:spPr>
          <a:xfrm>
            <a:off x="5940152" y="3501008"/>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FACILIDAD DE CONTROL</a:t>
            </a:r>
            <a:endParaRPr lang="es-ES" dirty="0"/>
          </a:p>
        </p:txBody>
      </p:sp>
      <p:sp>
        <p:nvSpPr>
          <p:cNvPr id="16" name="15 Rectángulo redondeado"/>
          <p:cNvSpPr/>
          <p:nvPr/>
        </p:nvSpPr>
        <p:spPr>
          <a:xfrm>
            <a:off x="3419872" y="3501008"/>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VERSATILIDAD</a:t>
            </a:r>
            <a:endParaRPr lang="es-ES" dirty="0"/>
          </a:p>
        </p:txBody>
      </p:sp>
      <p:sp>
        <p:nvSpPr>
          <p:cNvPr id="19" name="18 Rectángulo redondeado"/>
          <p:cNvSpPr/>
          <p:nvPr/>
        </p:nvSpPr>
        <p:spPr>
          <a:xfrm>
            <a:off x="5004048" y="436510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MANTENIMIENTO</a:t>
            </a:r>
            <a:endParaRPr lang="es-ES" dirty="0"/>
          </a:p>
        </p:txBody>
      </p:sp>
      <p:sp>
        <p:nvSpPr>
          <p:cNvPr id="20" name="19 Rectángulo redondeado"/>
          <p:cNvSpPr/>
          <p:nvPr/>
        </p:nvSpPr>
        <p:spPr>
          <a:xfrm>
            <a:off x="2699792" y="2636912"/>
            <a:ext cx="3600400"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PARÁMETROS DE EVALUACIÓN</a:t>
            </a:r>
            <a:endParaRPr lang="es-ES" dirty="0"/>
          </a:p>
        </p:txBody>
      </p:sp>
      <p:sp>
        <p:nvSpPr>
          <p:cNvPr id="10" name="9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a:hlinkClick r:id="rId2" action="ppaction://hlinksldjump"/>
          </p:cNvPr>
          <p:cNvSpPr/>
          <p:nvPr/>
        </p:nvSpPr>
        <p:spPr>
          <a:xfrm>
            <a:off x="1259632" y="1052736"/>
            <a:ext cx="6336704"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r>
              <a:rPr lang="es-ES" b="1" dirty="0" smtClean="0"/>
              <a:t>1. DESCRIPCIÓN DEL PROYECTO</a:t>
            </a:r>
            <a:endParaRPr lang="es-ES" b="1" dirty="0"/>
          </a:p>
        </p:txBody>
      </p:sp>
      <p:sp>
        <p:nvSpPr>
          <p:cNvPr id="8" name="7 Rectángulo redondeado">
            <a:hlinkClick r:id="rId3" action="ppaction://hlinksldjump"/>
          </p:cNvPr>
          <p:cNvSpPr/>
          <p:nvPr/>
        </p:nvSpPr>
        <p:spPr>
          <a:xfrm>
            <a:off x="1265514" y="1844824"/>
            <a:ext cx="6336704"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r>
              <a:rPr lang="es-ES" b="1" dirty="0" smtClean="0"/>
              <a:t>2. ESTUDIO DE LOS SISTEMAS DE EMPACADO</a:t>
            </a:r>
            <a:endParaRPr lang="es-ES" b="1" dirty="0"/>
          </a:p>
        </p:txBody>
      </p:sp>
      <p:sp>
        <p:nvSpPr>
          <p:cNvPr id="9" name="8 Rectángulo redondeado">
            <a:hlinkClick r:id="rId4" action="ppaction://hlinksldjump"/>
          </p:cNvPr>
          <p:cNvSpPr/>
          <p:nvPr/>
        </p:nvSpPr>
        <p:spPr>
          <a:xfrm>
            <a:off x="1250977" y="2643673"/>
            <a:ext cx="6336704"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r>
              <a:rPr lang="es-ES" b="1" dirty="0" smtClean="0"/>
              <a:t>3. REQUISITOS Y RESTRICCIONES DE LA MÁQUINA</a:t>
            </a:r>
            <a:endParaRPr lang="es-ES" b="1" dirty="0"/>
          </a:p>
        </p:txBody>
      </p:sp>
      <p:sp>
        <p:nvSpPr>
          <p:cNvPr id="10" name="9 Rectángulo redondeado">
            <a:hlinkClick r:id="rId5" action="ppaction://hlinksldjump"/>
          </p:cNvPr>
          <p:cNvSpPr/>
          <p:nvPr/>
        </p:nvSpPr>
        <p:spPr>
          <a:xfrm>
            <a:off x="1243675" y="3429000"/>
            <a:ext cx="6336704"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r>
              <a:rPr lang="es-ES" b="1" dirty="0" smtClean="0"/>
              <a:t>4. DISEÑO</a:t>
            </a:r>
            <a:endParaRPr lang="es-ES" b="1" dirty="0"/>
          </a:p>
        </p:txBody>
      </p:sp>
      <p:sp>
        <p:nvSpPr>
          <p:cNvPr id="11" name="10 Rectángulo redondeado">
            <a:hlinkClick r:id="rId6" action="ppaction://hlinksldjump"/>
          </p:cNvPr>
          <p:cNvSpPr/>
          <p:nvPr/>
        </p:nvSpPr>
        <p:spPr>
          <a:xfrm>
            <a:off x="1243675" y="4221088"/>
            <a:ext cx="6336704"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r>
              <a:rPr lang="es-ES" b="1" dirty="0" smtClean="0"/>
              <a:t>5. CONSTRUCCIÓN Y PRUEBAS DE FUNCIONAMIENTO</a:t>
            </a:r>
            <a:endParaRPr lang="es-ES" b="1" dirty="0"/>
          </a:p>
        </p:txBody>
      </p:sp>
      <p:sp>
        <p:nvSpPr>
          <p:cNvPr id="12" name="11 Rectángulo redondeado">
            <a:hlinkClick r:id="rId7" action="ppaction://hlinksldjump"/>
          </p:cNvPr>
          <p:cNvSpPr/>
          <p:nvPr/>
        </p:nvSpPr>
        <p:spPr>
          <a:xfrm>
            <a:off x="1219334" y="5085184"/>
            <a:ext cx="6336704"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r>
              <a:rPr lang="es-ES" b="1" dirty="0" smtClean="0"/>
              <a:t>6. ANÁLISIS ECONÓMICO Y FINANCIERO</a:t>
            </a:r>
            <a:endParaRPr lang="es-ES" b="1" dirty="0"/>
          </a:p>
        </p:txBody>
      </p:sp>
      <p:sp>
        <p:nvSpPr>
          <p:cNvPr id="13" name="12 Rectángulo redondeado">
            <a:hlinkClick r:id="rId8" action="ppaction://hlinksldjump"/>
          </p:cNvPr>
          <p:cNvSpPr/>
          <p:nvPr/>
        </p:nvSpPr>
        <p:spPr>
          <a:xfrm>
            <a:off x="1219334" y="5877272"/>
            <a:ext cx="6336704"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r>
              <a:rPr lang="es-ES" b="1" dirty="0" smtClean="0"/>
              <a:t>7. CONCLUSIONES Y RECOMENDACIONES</a:t>
            </a:r>
            <a:endParaRPr lang="es-ES" b="1" dirty="0"/>
          </a:p>
        </p:txBody>
      </p:sp>
      <p:sp>
        <p:nvSpPr>
          <p:cNvPr id="15" name="14 CuadroTexto"/>
          <p:cNvSpPr txBox="1"/>
          <p:nvPr/>
        </p:nvSpPr>
        <p:spPr>
          <a:xfrm>
            <a:off x="251520" y="260648"/>
            <a:ext cx="1745350" cy="461665"/>
          </a:xfrm>
          <a:prstGeom prst="rect">
            <a:avLst/>
          </a:prstGeom>
          <a:noFill/>
        </p:spPr>
        <p:txBody>
          <a:bodyPr wrap="none" rtlCol="0">
            <a:spAutoFit/>
          </a:bodyPr>
          <a:lstStyle/>
          <a:p>
            <a:r>
              <a:rPr lang="es-ES" sz="2400" b="1" dirty="0" smtClean="0"/>
              <a:t>CONTENIDO</a:t>
            </a:r>
            <a:endParaRPr lang="es-ES" sz="2400" b="1" dirty="0"/>
          </a:p>
        </p:txBody>
      </p:sp>
    </p:spTree>
    <p:extLst>
      <p:ext uri="{BB962C8B-B14F-4D97-AF65-F5344CB8AC3E}">
        <p14:creationId xmlns:p14="http://schemas.microsoft.com/office/powerpoint/2010/main" val="5800434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SELECCIÓN DE ALTERNATIVAS</a:t>
            </a:r>
            <a:endParaRPr lang="es-ES" dirty="0"/>
          </a:p>
        </p:txBody>
      </p:sp>
      <p:sp>
        <p:nvSpPr>
          <p:cNvPr id="20" name="19 Rectángulo redondeado">
            <a:hlinkClick r:id="rId3" action="ppaction://hlinksldjump"/>
          </p:cNvPr>
          <p:cNvSpPr/>
          <p:nvPr/>
        </p:nvSpPr>
        <p:spPr>
          <a:xfrm>
            <a:off x="2771800" y="2060848"/>
            <a:ext cx="3600400" cy="576064"/>
          </a:xfrm>
          <a:prstGeom prst="roundRect">
            <a:avLst/>
          </a:prstGeom>
          <a:ln>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CONCLUSIÓN TIPO DE DISEÑO</a:t>
            </a:r>
            <a:endParaRPr lang="es-ES" dirty="0"/>
          </a:p>
        </p:txBody>
      </p:sp>
      <p:sp>
        <p:nvSpPr>
          <p:cNvPr id="10" name="9 Rectángulo redondeado"/>
          <p:cNvSpPr/>
          <p:nvPr/>
        </p:nvSpPr>
        <p:spPr>
          <a:xfrm>
            <a:off x="755576" y="2780928"/>
            <a:ext cx="7560840" cy="381642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sz="2000" dirty="0" smtClean="0"/>
              <a:t>El sistema de dosificación se lo diseñará tanto por volumen como por peso, con la ayuda de armazones móviles que permitan versatilidad en el tipo de producto a dosificar. Formador con cuello circular para la formación del empaque, el sistema de guiado y arrastre será realizado mediante dos mordazas, mismas que en su interior contienen una  cuchilla que actuará dependiendo de un pistón que realizará el movimiento para el corte de la funda, el sistema de sellado se realizara con un sello vertical y dos sellos horizontales permitiendo que se asegure un 100% del producto empacado sin fugas de ningún tipo. Finalmente el control que gobernará la máquina y cada uno de sus sistemas será dado por un Controlador Lógico Programable.</a:t>
            </a:r>
            <a:endParaRPr lang="es-ES" dirty="0"/>
          </a:p>
        </p:txBody>
      </p:sp>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ESTUDIO DE LOS SISTEMAS DE EMPACADO</a:t>
            </a:r>
            <a:endParaRPr lang="es-ES" b="1" dirty="0"/>
          </a:p>
        </p:txBody>
      </p:sp>
    </p:spTree>
    <p:extLst>
      <p:ext uri="{BB962C8B-B14F-4D97-AF65-F5344CB8AC3E}">
        <p14:creationId xmlns:p14="http://schemas.microsoft.com/office/powerpoint/2010/main" val="3256644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
        <p:nvSpPr>
          <p:cNvPr id="13" name="12 Rectángulo redondeado">
            <a:hlinkClick r:id="rId3" action="ppaction://hlinksldjump"/>
          </p:cNvPr>
          <p:cNvSpPr/>
          <p:nvPr/>
        </p:nvSpPr>
        <p:spPr>
          <a:xfrm>
            <a:off x="3419872" y="2060848"/>
            <a:ext cx="2304256" cy="720080"/>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RESTRICCIONES Y LIMITACIONES</a:t>
            </a:r>
            <a:endParaRPr lang="es-ES" dirty="0"/>
          </a:p>
        </p:txBody>
      </p:sp>
      <p:sp>
        <p:nvSpPr>
          <p:cNvPr id="14" name="13 Rectángulo redondeado">
            <a:hlinkClick r:id="rId4" action="ppaction://hlinksldjump"/>
          </p:cNvPr>
          <p:cNvSpPr/>
          <p:nvPr/>
        </p:nvSpPr>
        <p:spPr>
          <a:xfrm>
            <a:off x="3419872" y="3284984"/>
            <a:ext cx="2304256" cy="720080"/>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ESPECIFICACIONES</a:t>
            </a:r>
            <a:endParaRPr lang="es-ES" dirty="0"/>
          </a:p>
        </p:txBody>
      </p:sp>
      <p:sp>
        <p:nvSpPr>
          <p:cNvPr id="15" name="14 Rectángulo redondeado">
            <a:hlinkClick r:id="rId5" action="ppaction://hlinksldjump"/>
          </p:cNvPr>
          <p:cNvSpPr/>
          <p:nvPr/>
        </p:nvSpPr>
        <p:spPr>
          <a:xfrm>
            <a:off x="3419872" y="4509120"/>
            <a:ext cx="2304256" cy="720080"/>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ASPECTOS LEGALES</a:t>
            </a:r>
            <a:endParaRPr lang="es-ES" dirty="0"/>
          </a:p>
        </p:txBody>
      </p:sp>
    </p:spTree>
    <p:extLst>
      <p:ext uri="{BB962C8B-B14F-4D97-AF65-F5344CB8AC3E}">
        <p14:creationId xmlns:p14="http://schemas.microsoft.com/office/powerpoint/2010/main" val="1142379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627784" y="1484784"/>
            <a:ext cx="5151242" cy="4824536"/>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marL="285750" lvl="0" indent="-285750" algn="ctr">
              <a:buFont typeface="Wingdings" pitchFamily="2" charset="2"/>
              <a:buChar char="ü"/>
            </a:pPr>
            <a:r>
              <a:rPr lang="es-ES" dirty="0" smtClean="0"/>
              <a:t>Flexibilidad y adaptació</a:t>
            </a:r>
            <a:r>
              <a:rPr lang="es-ES" dirty="0"/>
              <a:t>n</a:t>
            </a:r>
            <a:r>
              <a:rPr lang="es-ES" dirty="0" smtClean="0"/>
              <a:t> </a:t>
            </a:r>
            <a:r>
              <a:rPr lang="es-ES" dirty="0"/>
              <a:t>a las tendencias tecnológicas actuales</a:t>
            </a:r>
            <a:r>
              <a:rPr lang="es-ES" dirty="0" smtClean="0"/>
              <a:t>.</a:t>
            </a:r>
          </a:p>
          <a:p>
            <a:pPr lvl="0" algn="ctr"/>
            <a:endParaRPr lang="es-EC" dirty="0"/>
          </a:p>
          <a:p>
            <a:pPr marL="285750" lvl="0" indent="-285750" algn="ctr">
              <a:buFont typeface="Wingdings" pitchFamily="2" charset="2"/>
              <a:buChar char="ü"/>
            </a:pPr>
            <a:r>
              <a:rPr lang="es-ES" dirty="0" smtClean="0"/>
              <a:t>Garantizar empaque </a:t>
            </a:r>
            <a:r>
              <a:rPr lang="es-ES" dirty="0"/>
              <a:t>sin variación de </a:t>
            </a:r>
            <a:r>
              <a:rPr lang="es-ES" dirty="0" smtClean="0"/>
              <a:t> </a:t>
            </a:r>
            <a:r>
              <a:rPr lang="es-ES" dirty="0"/>
              <a:t>forma entre una y otra funda</a:t>
            </a:r>
            <a:r>
              <a:rPr lang="es-ES" dirty="0" smtClean="0"/>
              <a:t>.</a:t>
            </a:r>
          </a:p>
          <a:p>
            <a:pPr marL="285750" lvl="0" indent="-285750" algn="ctr">
              <a:buFont typeface="Wingdings" pitchFamily="2" charset="2"/>
              <a:buChar char="ü"/>
            </a:pPr>
            <a:endParaRPr lang="es-ES" dirty="0"/>
          </a:p>
          <a:p>
            <a:pPr marL="285750" lvl="0" indent="-285750" algn="ctr">
              <a:buFont typeface="Wingdings" pitchFamily="2" charset="2"/>
              <a:buChar char="ü"/>
            </a:pPr>
            <a:r>
              <a:rPr lang="es-ES" dirty="0"/>
              <a:t>Cumplimiento de las normas del estado y de la industria alimenticia en cuanto a seguridad y a higiene.</a:t>
            </a:r>
            <a:endParaRPr lang="es-EC" dirty="0"/>
          </a:p>
        </p:txBody>
      </p:sp>
      <p:sp>
        <p:nvSpPr>
          <p:cNvPr id="5" name="4 Rectángulo redondeado"/>
          <p:cNvSpPr/>
          <p:nvPr/>
        </p:nvSpPr>
        <p:spPr>
          <a:xfrm>
            <a:off x="827584" y="2060848"/>
            <a:ext cx="2304256" cy="720080"/>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RESTRICCIONES Y LIMITACIONES</a:t>
            </a:r>
            <a:endParaRPr lang="es-ES" dirty="0"/>
          </a:p>
        </p:txBody>
      </p:sp>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2332474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627784" y="1484784"/>
            <a:ext cx="5151242" cy="4824536"/>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marL="285750" indent="-285750" algn="ctr">
              <a:buFont typeface="Wingdings" pitchFamily="2" charset="2"/>
              <a:buChar char="ü"/>
            </a:pPr>
            <a:r>
              <a:rPr lang="es-ES" dirty="0"/>
              <a:t>La máquina debe presentar versatilidad para producir </a:t>
            </a:r>
            <a:r>
              <a:rPr lang="es-ES" dirty="0" smtClean="0"/>
              <a:t>:</a:t>
            </a:r>
          </a:p>
          <a:p>
            <a:pPr marL="285750" indent="-285750" algn="ctr">
              <a:buFont typeface="Wingdings" pitchFamily="2" charset="2"/>
              <a:buChar char="ü"/>
            </a:pPr>
            <a:endParaRPr lang="es-ES" dirty="0" smtClean="0"/>
          </a:p>
          <a:p>
            <a:pPr marL="285750" indent="-285750" algn="ctr">
              <a:buFont typeface="Wingdings" pitchFamily="2" charset="2"/>
              <a:buChar char="ü"/>
            </a:pPr>
            <a:r>
              <a:rPr lang="es-ES" dirty="0" smtClean="0"/>
              <a:t>Empaques </a:t>
            </a:r>
            <a:r>
              <a:rPr lang="es-ES" dirty="0"/>
              <a:t>pequeños </a:t>
            </a:r>
            <a:r>
              <a:rPr lang="es-ES" dirty="0" smtClean="0"/>
              <a:t> </a:t>
            </a:r>
          </a:p>
          <a:p>
            <a:pPr algn="ctr"/>
            <a:r>
              <a:rPr lang="es-ES" dirty="0" smtClean="0"/>
              <a:t>(</a:t>
            </a:r>
            <a:r>
              <a:rPr lang="es-ES" dirty="0"/>
              <a:t>altura de </a:t>
            </a:r>
            <a:r>
              <a:rPr lang="es-ES" dirty="0" smtClean="0"/>
              <a:t> 80mm</a:t>
            </a:r>
            <a:r>
              <a:rPr lang="es-ES" dirty="0"/>
              <a:t>) con rendimiento máximo de 38 a 40 por </a:t>
            </a:r>
            <a:r>
              <a:rPr lang="es-ES" dirty="0" smtClean="0"/>
              <a:t>minuto</a:t>
            </a:r>
          </a:p>
          <a:p>
            <a:pPr algn="ctr"/>
            <a:endParaRPr lang="es-ES" dirty="0" smtClean="0"/>
          </a:p>
          <a:p>
            <a:pPr marL="285750" indent="-285750" algn="ctr">
              <a:buFont typeface="Wingdings" pitchFamily="2" charset="2"/>
              <a:buChar char="ü"/>
            </a:pPr>
            <a:r>
              <a:rPr lang="es-ES" dirty="0" smtClean="0"/>
              <a:t>Empaques </a:t>
            </a:r>
            <a:r>
              <a:rPr lang="es-ES" dirty="0"/>
              <a:t>grandes </a:t>
            </a:r>
            <a:endParaRPr lang="es-ES" dirty="0" smtClean="0"/>
          </a:p>
          <a:p>
            <a:pPr algn="ctr"/>
            <a:r>
              <a:rPr lang="es-ES" dirty="0" smtClean="0"/>
              <a:t>(</a:t>
            </a:r>
            <a:r>
              <a:rPr lang="es-ES" dirty="0"/>
              <a:t>altura de 220 mm) con rendimiento máximo de 23 a 25 por minuto.</a:t>
            </a:r>
            <a:endParaRPr lang="es-EC" dirty="0"/>
          </a:p>
          <a:p>
            <a:pPr lvl="0" algn="ctr"/>
            <a:endParaRPr lang="es-EC" dirty="0"/>
          </a:p>
        </p:txBody>
      </p:sp>
      <p:sp>
        <p:nvSpPr>
          <p:cNvPr id="5" name="4 Rectángulo redondeado">
            <a:hlinkClick r:id="rId2" action="ppaction://hlinksldjump"/>
          </p:cNvPr>
          <p:cNvSpPr/>
          <p:nvPr/>
        </p:nvSpPr>
        <p:spPr>
          <a:xfrm>
            <a:off x="827584" y="2060848"/>
            <a:ext cx="2304256" cy="720080"/>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RESTRICCIONES Y LIMITACIONES</a:t>
            </a:r>
            <a:endParaRPr lang="es-ES" dirty="0"/>
          </a:p>
        </p:txBody>
      </p:sp>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2728600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a:hlinkClick r:id="rId2" action="ppaction://hlinksldjump"/>
          </p:cNvPr>
          <p:cNvSpPr/>
          <p:nvPr/>
        </p:nvSpPr>
        <p:spPr>
          <a:xfrm>
            <a:off x="1475656" y="29969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PARÁMETROS FUNCIONALES</a:t>
            </a:r>
            <a:endParaRPr lang="es-ES" dirty="0"/>
          </a:p>
        </p:txBody>
      </p:sp>
      <p:sp>
        <p:nvSpPr>
          <p:cNvPr id="8" name="7 Rectángulo redondeado">
            <a:hlinkClick r:id="rId3" action="ppaction://hlinksldjump"/>
          </p:cNvPr>
          <p:cNvSpPr/>
          <p:nvPr/>
        </p:nvSpPr>
        <p:spPr>
          <a:xfrm>
            <a:off x="1475656" y="414908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MATERIALES Y ACABADOS</a:t>
            </a:r>
            <a:endParaRPr lang="es-ES" dirty="0"/>
          </a:p>
        </p:txBody>
      </p:sp>
      <p:sp>
        <p:nvSpPr>
          <p:cNvPr id="10" name="9 Rectángulo redondeado">
            <a:hlinkClick r:id="rId4" action="ppaction://hlinksldjump"/>
          </p:cNvPr>
          <p:cNvSpPr/>
          <p:nvPr/>
        </p:nvSpPr>
        <p:spPr>
          <a:xfrm>
            <a:off x="5076056" y="29969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DIMENSIONES</a:t>
            </a:r>
            <a:endParaRPr lang="es-ES" dirty="0"/>
          </a:p>
        </p:txBody>
      </p:sp>
      <p:sp>
        <p:nvSpPr>
          <p:cNvPr id="12" name="11 Rectángulo redondeado">
            <a:hlinkClick r:id="rId5" action="ppaction://hlinksldjump"/>
          </p:cNvPr>
          <p:cNvSpPr/>
          <p:nvPr/>
        </p:nvSpPr>
        <p:spPr>
          <a:xfrm>
            <a:off x="5076056" y="414908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CONTROL</a:t>
            </a:r>
            <a:endParaRPr lang="es-ES" dirty="0"/>
          </a:p>
        </p:txBody>
      </p:sp>
      <p:sp>
        <p:nvSpPr>
          <p:cNvPr id="15" name="14 Rectángulo redondeado">
            <a:hlinkClick r:id="rId6"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ESPECIFICACIONES</a:t>
            </a:r>
            <a:endParaRPr lang="es-ES" dirty="0"/>
          </a:p>
        </p:txBody>
      </p:sp>
      <p:sp>
        <p:nvSpPr>
          <p:cNvPr id="11" name="10 Rectángulo redondeado">
            <a:hlinkClick r:id="rId6"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1680113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a:hlinkClick r:id="rId2" action="ppaction://hlinksldjump"/>
          </p:cNvPr>
          <p:cNvSpPr/>
          <p:nvPr/>
        </p:nvSpPr>
        <p:spPr>
          <a:xfrm>
            <a:off x="1475656" y="234888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PARÁMETROS FUNCIONALES</a:t>
            </a:r>
            <a:endParaRPr lang="es-ES" dirty="0"/>
          </a:p>
        </p:txBody>
      </p:sp>
      <p:sp>
        <p:nvSpPr>
          <p:cNvPr id="15" name="14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ESPECIFICACIONES</a:t>
            </a:r>
            <a:endParaRPr lang="es-ES" dirty="0"/>
          </a:p>
        </p:txBody>
      </p:sp>
      <p:sp>
        <p:nvSpPr>
          <p:cNvPr id="2" name="1 CuadroTexto"/>
          <p:cNvSpPr txBox="1"/>
          <p:nvPr/>
        </p:nvSpPr>
        <p:spPr>
          <a:xfrm>
            <a:off x="1475656" y="3429000"/>
            <a:ext cx="6480720" cy="2862322"/>
          </a:xfrm>
          <a:prstGeom prst="rect">
            <a:avLst/>
          </a:prstGeom>
          <a:noFill/>
        </p:spPr>
        <p:txBody>
          <a:bodyPr wrap="square" rtlCol="0">
            <a:spAutoFit/>
          </a:bodyPr>
          <a:lstStyle/>
          <a:p>
            <a:pPr marL="342900" lvl="0" indent="-342900" algn="just">
              <a:buFont typeface="+mj-lt"/>
              <a:buAutoNum type="arabicPeriod"/>
            </a:pPr>
            <a:r>
              <a:rPr lang="es-ES" dirty="0"/>
              <a:t>Formación de funda tipo almohadilla a partir de una lámina de polietileno para presentaciones de 15 gr a 120 gr dependiendo del producto a empacar</a:t>
            </a:r>
            <a:r>
              <a:rPr lang="es-ES" dirty="0" smtClean="0"/>
              <a:t>.</a:t>
            </a:r>
            <a:endParaRPr lang="es-EC" dirty="0"/>
          </a:p>
          <a:p>
            <a:pPr marL="342900" lvl="0" indent="-342900" algn="just">
              <a:buFont typeface="+mj-lt"/>
              <a:buAutoNum type="arabicPeriod"/>
            </a:pPr>
            <a:r>
              <a:rPr lang="es-ES" dirty="0"/>
              <a:t>Dosificación volumétrica y por peso.</a:t>
            </a:r>
            <a:endParaRPr lang="es-EC" dirty="0"/>
          </a:p>
          <a:p>
            <a:pPr marL="342900" lvl="0" indent="-342900" algn="just">
              <a:buFont typeface="+mj-lt"/>
              <a:buAutoNum type="arabicPeriod"/>
            </a:pPr>
            <a:r>
              <a:rPr lang="es-ES" dirty="0"/>
              <a:t>Sellado por </a:t>
            </a:r>
            <a:r>
              <a:rPr lang="es-ES" dirty="0" smtClean="0"/>
              <a:t>mordaza caliente, </a:t>
            </a:r>
            <a:r>
              <a:rPr lang="es-ES" dirty="0"/>
              <a:t>contando con 2 sellos </a:t>
            </a:r>
            <a:r>
              <a:rPr lang="es-ES" dirty="0" smtClean="0"/>
              <a:t>uno horizontal </a:t>
            </a:r>
            <a:r>
              <a:rPr lang="es-ES" dirty="0"/>
              <a:t>y uno vertical.</a:t>
            </a:r>
            <a:endParaRPr lang="es-EC" dirty="0"/>
          </a:p>
          <a:p>
            <a:pPr marL="342900" lvl="0" indent="-342900" algn="just">
              <a:buFont typeface="+mj-lt"/>
              <a:buAutoNum type="arabicPeriod"/>
            </a:pPr>
            <a:r>
              <a:rPr lang="es-ES" dirty="0"/>
              <a:t>Regulación de la frecuencia de trabajo a través de variadores de velocidad.</a:t>
            </a:r>
            <a:endParaRPr lang="es-EC" dirty="0"/>
          </a:p>
          <a:p>
            <a:pPr marL="342900" lvl="0" indent="-342900" algn="just">
              <a:buFont typeface="+mj-lt"/>
              <a:buAutoNum type="arabicPeriod"/>
            </a:pPr>
            <a:r>
              <a:rPr lang="es-ES" dirty="0"/>
              <a:t>Regulación automática de temperatura.</a:t>
            </a:r>
            <a:endParaRPr lang="es-EC" dirty="0"/>
          </a:p>
          <a:p>
            <a:pPr algn="just"/>
            <a:endParaRPr lang="es-EC" dirty="0"/>
          </a:p>
        </p:txBody>
      </p:sp>
      <p:sp>
        <p:nvSpPr>
          <p:cNvPr id="6" name="5 Rectángulo redondeado">
            <a:hlinkClick r:id="rId3"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1780608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a:hlinkClick r:id="rId2" action="ppaction://hlinksldjump"/>
          </p:cNvPr>
          <p:cNvSpPr/>
          <p:nvPr/>
        </p:nvSpPr>
        <p:spPr>
          <a:xfrm>
            <a:off x="1475656" y="234888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DIMENSIONES</a:t>
            </a:r>
            <a:endParaRPr lang="es-ES" dirty="0"/>
          </a:p>
        </p:txBody>
      </p:sp>
      <p:sp>
        <p:nvSpPr>
          <p:cNvPr id="2" name="1 CuadroTexto"/>
          <p:cNvSpPr txBox="1"/>
          <p:nvPr/>
        </p:nvSpPr>
        <p:spPr>
          <a:xfrm>
            <a:off x="1475656" y="3701931"/>
            <a:ext cx="6480720" cy="2031325"/>
          </a:xfrm>
          <a:prstGeom prst="rect">
            <a:avLst/>
          </a:prstGeom>
          <a:noFill/>
        </p:spPr>
        <p:txBody>
          <a:bodyPr wrap="square" rtlCol="0">
            <a:spAutoFit/>
          </a:bodyPr>
          <a:lstStyle/>
          <a:p>
            <a:pPr algn="just"/>
            <a:r>
              <a:rPr lang="es-ES" dirty="0"/>
              <a:t>De la </a:t>
            </a:r>
            <a:r>
              <a:rPr lang="es-ES" dirty="0" smtClean="0"/>
              <a:t>Funda</a:t>
            </a:r>
          </a:p>
          <a:p>
            <a:pPr algn="just"/>
            <a:endParaRPr lang="es-EC" dirty="0"/>
          </a:p>
          <a:p>
            <a:pPr algn="just"/>
            <a:r>
              <a:rPr lang="es-ES" dirty="0"/>
              <a:t>Ancho: </a:t>
            </a:r>
            <a:r>
              <a:rPr lang="es-ES" dirty="0" smtClean="0"/>
              <a:t>	125mm </a:t>
            </a:r>
          </a:p>
          <a:p>
            <a:pPr algn="just"/>
            <a:endParaRPr lang="es-EC" dirty="0"/>
          </a:p>
          <a:p>
            <a:pPr algn="just"/>
            <a:r>
              <a:rPr lang="es-ES" dirty="0"/>
              <a:t>Alto: </a:t>
            </a:r>
            <a:r>
              <a:rPr lang="es-ES" dirty="0" smtClean="0"/>
              <a:t>	Entre </a:t>
            </a:r>
            <a:r>
              <a:rPr lang="es-ES" dirty="0"/>
              <a:t>80 y 220 mm regulables para obtener la variación </a:t>
            </a:r>
            <a:r>
              <a:rPr lang="es-ES" dirty="0" smtClean="0"/>
              <a:t>	de peso </a:t>
            </a:r>
            <a:r>
              <a:rPr lang="es-ES" dirty="0"/>
              <a:t>previamente especificada.</a:t>
            </a:r>
            <a:endParaRPr lang="es-EC" dirty="0"/>
          </a:p>
          <a:p>
            <a:pPr algn="just"/>
            <a:endParaRPr lang="es-EC" dirty="0"/>
          </a:p>
        </p:txBody>
      </p:sp>
      <p:sp>
        <p:nvSpPr>
          <p:cNvPr id="6" name="5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ESPECIFICACIONES</a:t>
            </a:r>
            <a:endParaRPr lang="es-ES" dirty="0"/>
          </a:p>
        </p:txBody>
      </p:sp>
      <p:sp>
        <p:nvSpPr>
          <p:cNvPr id="8" name="7 Rectángulo redondeado">
            <a:hlinkClick r:id="rId3"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1594887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a:hlinkClick r:id="rId2" action="ppaction://hlinksldjump"/>
          </p:cNvPr>
          <p:cNvSpPr/>
          <p:nvPr/>
        </p:nvSpPr>
        <p:spPr>
          <a:xfrm>
            <a:off x="1475656" y="234888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MATERIALES Y ACABADOS</a:t>
            </a:r>
            <a:endParaRPr lang="es-ES" dirty="0"/>
          </a:p>
        </p:txBody>
      </p:sp>
      <p:sp>
        <p:nvSpPr>
          <p:cNvPr id="2" name="1 CuadroTexto"/>
          <p:cNvSpPr txBox="1"/>
          <p:nvPr/>
        </p:nvSpPr>
        <p:spPr>
          <a:xfrm>
            <a:off x="1475656" y="3701931"/>
            <a:ext cx="6480720" cy="2031325"/>
          </a:xfrm>
          <a:prstGeom prst="rect">
            <a:avLst/>
          </a:prstGeom>
          <a:noFill/>
        </p:spPr>
        <p:txBody>
          <a:bodyPr wrap="square" rtlCol="0">
            <a:spAutoFit/>
          </a:bodyPr>
          <a:lstStyle/>
          <a:p>
            <a:pPr marL="342900" lvl="0" indent="-342900" algn="just">
              <a:buFont typeface="+mj-lt"/>
              <a:buAutoNum type="arabicPeriod"/>
            </a:pPr>
            <a:r>
              <a:rPr lang="es-ES" dirty="0"/>
              <a:t>Estructura en acero con acabado en pintura </a:t>
            </a:r>
            <a:r>
              <a:rPr lang="es-ES" dirty="0" smtClean="0"/>
              <a:t>electroestática.</a:t>
            </a:r>
          </a:p>
          <a:p>
            <a:pPr marL="342900" lvl="0" indent="-342900" algn="just">
              <a:buFont typeface="+mj-lt"/>
              <a:buAutoNum type="arabicPeriod"/>
            </a:pPr>
            <a:endParaRPr lang="es-ES" dirty="0" smtClean="0"/>
          </a:p>
          <a:p>
            <a:pPr marL="342900" lvl="0" indent="-342900" algn="just">
              <a:buFont typeface="+mj-lt"/>
              <a:buAutoNum type="arabicPeriod"/>
            </a:pPr>
            <a:r>
              <a:rPr lang="es-ES" dirty="0" smtClean="0"/>
              <a:t>Acero </a:t>
            </a:r>
            <a:r>
              <a:rPr lang="es-ES" dirty="0"/>
              <a:t>inoxidable para todas las partes en contacto directo con el </a:t>
            </a:r>
            <a:r>
              <a:rPr lang="es-ES" dirty="0" smtClean="0"/>
              <a:t>producto.</a:t>
            </a:r>
          </a:p>
          <a:p>
            <a:pPr marL="342900" lvl="0" indent="-342900" algn="just">
              <a:buFont typeface="+mj-lt"/>
              <a:buAutoNum type="arabicPeriod"/>
            </a:pPr>
            <a:endParaRPr lang="es-ES" dirty="0" smtClean="0"/>
          </a:p>
          <a:p>
            <a:pPr marL="342900" lvl="0" indent="-342900" algn="just">
              <a:buFont typeface="+mj-lt"/>
              <a:buAutoNum type="arabicPeriod"/>
            </a:pPr>
            <a:r>
              <a:rPr lang="es-ES" dirty="0" smtClean="0"/>
              <a:t>Teflón </a:t>
            </a:r>
            <a:r>
              <a:rPr lang="es-ES" dirty="0"/>
              <a:t>en las superficies que experimenten transferencias de </a:t>
            </a:r>
            <a:r>
              <a:rPr lang="es-ES" dirty="0" smtClean="0"/>
              <a:t>calor (Aislante Térmico)</a:t>
            </a:r>
            <a:endParaRPr lang="es-EC" dirty="0"/>
          </a:p>
        </p:txBody>
      </p:sp>
      <p:sp>
        <p:nvSpPr>
          <p:cNvPr id="6" name="5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ESPECIFICACIONES</a:t>
            </a:r>
            <a:endParaRPr lang="es-ES" dirty="0"/>
          </a:p>
        </p:txBody>
      </p:sp>
      <p:sp>
        <p:nvSpPr>
          <p:cNvPr id="8" name="7 Rectángulo redondeado">
            <a:hlinkClick r:id="rId3"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2200827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a:hlinkClick r:id="rId2" action="ppaction://hlinksldjump"/>
          </p:cNvPr>
          <p:cNvSpPr/>
          <p:nvPr/>
        </p:nvSpPr>
        <p:spPr>
          <a:xfrm>
            <a:off x="1475656" y="234888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CONTROL</a:t>
            </a:r>
            <a:endParaRPr lang="es-ES" dirty="0"/>
          </a:p>
        </p:txBody>
      </p:sp>
      <p:sp>
        <p:nvSpPr>
          <p:cNvPr id="2" name="1 CuadroTexto"/>
          <p:cNvSpPr txBox="1"/>
          <p:nvPr/>
        </p:nvSpPr>
        <p:spPr>
          <a:xfrm>
            <a:off x="1475656" y="3579981"/>
            <a:ext cx="6480720" cy="2585323"/>
          </a:xfrm>
          <a:prstGeom prst="rect">
            <a:avLst/>
          </a:prstGeom>
          <a:noFill/>
        </p:spPr>
        <p:txBody>
          <a:bodyPr wrap="square" rtlCol="0">
            <a:spAutoFit/>
          </a:bodyPr>
          <a:lstStyle/>
          <a:p>
            <a:pPr marL="342900" indent="-342900" algn="just">
              <a:buFont typeface="+mj-lt"/>
              <a:buAutoNum type="arabicPeriod"/>
            </a:pPr>
            <a:r>
              <a:rPr lang="es-ES" dirty="0" smtClean="0"/>
              <a:t>Accionamiento </a:t>
            </a:r>
            <a:r>
              <a:rPr lang="es-ES" dirty="0"/>
              <a:t>electro neumático controlado por PLC para el sistema de sellado y corte</a:t>
            </a:r>
            <a:r>
              <a:rPr lang="es-ES" dirty="0" smtClean="0"/>
              <a:t>.</a:t>
            </a:r>
          </a:p>
          <a:p>
            <a:pPr marL="342900" indent="-342900">
              <a:buFont typeface="+mj-lt"/>
              <a:buAutoNum type="arabicPeriod"/>
            </a:pPr>
            <a:endParaRPr lang="es-EC" dirty="0"/>
          </a:p>
          <a:p>
            <a:pPr marL="342900" lvl="0" indent="-342900">
              <a:buFont typeface="+mj-lt"/>
              <a:buAutoNum type="arabicPeriod"/>
            </a:pPr>
            <a:r>
              <a:rPr lang="es-ES" dirty="0"/>
              <a:t>Variador de frecuencia para el arranque de  los motores</a:t>
            </a:r>
            <a:r>
              <a:rPr lang="es-ES" dirty="0" smtClean="0"/>
              <a:t>.</a:t>
            </a:r>
          </a:p>
          <a:p>
            <a:pPr marL="342900" lvl="0" indent="-342900">
              <a:buFont typeface="+mj-lt"/>
              <a:buAutoNum type="arabicPeriod"/>
            </a:pPr>
            <a:endParaRPr lang="es-EC" dirty="0"/>
          </a:p>
          <a:p>
            <a:pPr marL="342900" lvl="0" indent="-342900">
              <a:buFont typeface="+mj-lt"/>
              <a:buAutoNum type="arabicPeriod"/>
            </a:pPr>
            <a:r>
              <a:rPr lang="en-US" dirty="0"/>
              <a:t>Control ON-OFF de </a:t>
            </a:r>
            <a:r>
              <a:rPr lang="en-US" dirty="0" smtClean="0"/>
              <a:t>temperatura </a:t>
            </a:r>
            <a:r>
              <a:rPr lang="es-EC" dirty="0" smtClean="0"/>
              <a:t>en el sistema de sellado.</a:t>
            </a:r>
          </a:p>
          <a:p>
            <a:pPr marL="342900" lvl="0" indent="-342900">
              <a:buFont typeface="+mj-lt"/>
              <a:buAutoNum type="arabicPeriod"/>
            </a:pPr>
            <a:endParaRPr lang="es-EC" dirty="0"/>
          </a:p>
          <a:p>
            <a:pPr marL="342900" lvl="0" indent="-342900">
              <a:buFont typeface="+mj-lt"/>
              <a:buAutoNum type="arabicPeriod"/>
            </a:pPr>
            <a:r>
              <a:rPr lang="es-ES" dirty="0"/>
              <a:t>Control de deslizamiento de papel mediante freno mecánico.</a:t>
            </a:r>
            <a:endParaRPr lang="es-EC" dirty="0"/>
          </a:p>
          <a:p>
            <a:pPr lvl="0"/>
            <a:endParaRPr lang="es-EC" dirty="0"/>
          </a:p>
        </p:txBody>
      </p:sp>
      <p:sp>
        <p:nvSpPr>
          <p:cNvPr id="6" name="5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ESPECIFICACIONES</a:t>
            </a:r>
            <a:endParaRPr lang="es-ES" dirty="0"/>
          </a:p>
        </p:txBody>
      </p:sp>
      <p:sp>
        <p:nvSpPr>
          <p:cNvPr id="8" name="7 Rectángulo redondeado">
            <a:hlinkClick r:id="rId3"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1883791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627784" y="1484784"/>
            <a:ext cx="5151242" cy="4680520"/>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algn="just"/>
            <a:r>
              <a:rPr lang="es-ES" dirty="0"/>
              <a:t>Deben conservarse las siguientes normas gubernamentales para la industria alimenticia:</a:t>
            </a:r>
          </a:p>
          <a:p>
            <a:pPr algn="just"/>
            <a:endParaRPr lang="es-EC" dirty="0"/>
          </a:p>
          <a:p>
            <a:pPr marL="285750" lvl="0" indent="-285750" algn="just">
              <a:buFont typeface="Arial" pitchFamily="34" charset="0"/>
              <a:buChar char="•"/>
            </a:pPr>
            <a:r>
              <a:rPr lang="es-ES" dirty="0"/>
              <a:t>NTE INEN-UNE-EN 13130-1 ALIMENTOS  2013-01-02 (superficies de contacto con alimentos)</a:t>
            </a:r>
          </a:p>
          <a:p>
            <a:pPr lvl="0" algn="just"/>
            <a:endParaRPr lang="es-EC" dirty="0"/>
          </a:p>
          <a:p>
            <a:pPr marL="285750" lvl="0" indent="-285750" algn="just">
              <a:buFont typeface="Arial" pitchFamily="34" charset="0"/>
              <a:buChar char="•"/>
            </a:pPr>
            <a:r>
              <a:rPr lang="es-ES" dirty="0"/>
              <a:t>NTE INEN 2644 SERVICIOS AMBIENTALES 2013-01-02 (operación y manejo de desperdicios bajo normas medioambientales</a:t>
            </a:r>
            <a:endParaRPr lang="es-EC" dirty="0"/>
          </a:p>
          <a:p>
            <a:pPr lvl="0" algn="ctr"/>
            <a:endParaRPr lang="es-EC" dirty="0"/>
          </a:p>
        </p:txBody>
      </p:sp>
      <p:sp>
        <p:nvSpPr>
          <p:cNvPr id="5" name="4 Rectángulo redondeado">
            <a:hlinkClick r:id="rId2" action="ppaction://hlinksldjump"/>
          </p:cNvPr>
          <p:cNvSpPr/>
          <p:nvPr/>
        </p:nvSpPr>
        <p:spPr>
          <a:xfrm>
            <a:off x="827584" y="2060848"/>
            <a:ext cx="2304256" cy="720080"/>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ASPECTOS LEGALES</a:t>
            </a:r>
            <a:endParaRPr lang="es-ES" dirty="0"/>
          </a:p>
        </p:txBody>
      </p:sp>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REQUISITOS Y RESTRICCIONES DE LA MÁQUINA</a:t>
            </a:r>
            <a:endParaRPr lang="es-ES" b="1" dirty="0"/>
          </a:p>
        </p:txBody>
      </p:sp>
    </p:spTree>
    <p:extLst>
      <p:ext uri="{BB962C8B-B14F-4D97-AF65-F5344CB8AC3E}">
        <p14:creationId xmlns:p14="http://schemas.microsoft.com/office/powerpoint/2010/main" val="4143437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
        <p:nvSpPr>
          <p:cNvPr id="13" name="12 Rectángulo redondeado">
            <a:hlinkClick r:id="rId3" action="ppaction://hlinksldjump"/>
          </p:cNvPr>
          <p:cNvSpPr/>
          <p:nvPr/>
        </p:nvSpPr>
        <p:spPr>
          <a:xfrm>
            <a:off x="3419872" y="1556792"/>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INTRODUCCIÓN</a:t>
            </a:r>
            <a:endParaRPr lang="es-ES" dirty="0"/>
          </a:p>
        </p:txBody>
      </p:sp>
      <p:sp>
        <p:nvSpPr>
          <p:cNvPr id="14" name="13 Rectángulo redondeado">
            <a:hlinkClick r:id="rId4" action="ppaction://hlinksldjump"/>
          </p:cNvPr>
          <p:cNvSpPr/>
          <p:nvPr/>
        </p:nvSpPr>
        <p:spPr>
          <a:xfrm>
            <a:off x="3419872" y="2708920"/>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OBJETIVOS</a:t>
            </a:r>
            <a:endParaRPr lang="es-ES" dirty="0"/>
          </a:p>
        </p:txBody>
      </p:sp>
      <p:sp>
        <p:nvSpPr>
          <p:cNvPr id="15" name="14 Rectángulo redondeado">
            <a:hlinkClick r:id="rId5" action="ppaction://hlinksldjump"/>
          </p:cNvPr>
          <p:cNvSpPr/>
          <p:nvPr/>
        </p:nvSpPr>
        <p:spPr>
          <a:xfrm>
            <a:off x="3419872" y="3861048"/>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JUSTIFICACIÓN</a:t>
            </a:r>
            <a:endParaRPr lang="es-ES" dirty="0"/>
          </a:p>
        </p:txBody>
      </p:sp>
      <p:sp>
        <p:nvSpPr>
          <p:cNvPr id="16" name="15 Rectángulo redondeado">
            <a:hlinkClick r:id="rId6" action="ppaction://hlinksldjump"/>
          </p:cNvPr>
          <p:cNvSpPr/>
          <p:nvPr/>
        </p:nvSpPr>
        <p:spPr>
          <a:xfrm>
            <a:off x="3419872" y="5013176"/>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ÁREA DE INFLUENCIA</a:t>
            </a:r>
            <a:endParaRPr lang="es-ES" dirty="0"/>
          </a:p>
        </p:txBody>
      </p:sp>
    </p:spTree>
    <p:extLst>
      <p:ext uri="{BB962C8B-B14F-4D97-AF65-F5344CB8AC3E}">
        <p14:creationId xmlns:p14="http://schemas.microsoft.com/office/powerpoint/2010/main" val="1142379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a:hlinkClick r:id="rId2" action="ppaction://hlinksldjump"/>
          </p:cNvPr>
          <p:cNvSpPr/>
          <p:nvPr/>
        </p:nvSpPr>
        <p:spPr>
          <a:xfrm>
            <a:off x="1076888" y="1898146"/>
            <a:ext cx="2847040" cy="124282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 dirty="0" smtClean="0"/>
              <a:t>SISTEMA MECÁNICO</a:t>
            </a:r>
            <a:endParaRPr lang="es-ES" dirty="0"/>
          </a:p>
        </p:txBody>
      </p:sp>
      <p:sp>
        <p:nvSpPr>
          <p:cNvPr id="8" name="7 Rectángulo redondeado">
            <a:hlinkClick r:id="rId3" action="ppaction://hlinksldjump"/>
          </p:cNvPr>
          <p:cNvSpPr/>
          <p:nvPr/>
        </p:nvSpPr>
        <p:spPr>
          <a:xfrm>
            <a:off x="5024448" y="3830336"/>
            <a:ext cx="2712922" cy="1256768"/>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 dirty="0" smtClean="0"/>
              <a:t>SISTEMA NEUMÁTICO</a:t>
            </a:r>
            <a:endParaRPr lang="es-ES" dirty="0"/>
          </a:p>
        </p:txBody>
      </p:sp>
      <p:sp>
        <p:nvSpPr>
          <p:cNvPr id="10" name="9 Rectángulo redondeado">
            <a:hlinkClick r:id="rId4" action="ppaction://hlinksldjump"/>
          </p:cNvPr>
          <p:cNvSpPr/>
          <p:nvPr/>
        </p:nvSpPr>
        <p:spPr>
          <a:xfrm>
            <a:off x="1148896" y="3861048"/>
            <a:ext cx="2775032" cy="122413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 dirty="0" smtClean="0"/>
              <a:t>SISTEMA DE CONTROL</a:t>
            </a:r>
            <a:endParaRPr lang="es-ES" dirty="0"/>
          </a:p>
        </p:txBody>
      </p:sp>
      <p:sp>
        <p:nvSpPr>
          <p:cNvPr id="12" name="11 Rectángulo redondeado">
            <a:hlinkClick r:id="rId5" action="ppaction://hlinksldjump"/>
          </p:cNvPr>
          <p:cNvSpPr/>
          <p:nvPr/>
        </p:nvSpPr>
        <p:spPr>
          <a:xfrm>
            <a:off x="5004048" y="1916831"/>
            <a:ext cx="2733322" cy="122522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 dirty="0" smtClean="0"/>
              <a:t>SISTEMA </a:t>
            </a:r>
            <a:r>
              <a:rPr lang="es-ES" dirty="0"/>
              <a:t>ELÉCTRICO Y ELECTRÓNICO</a:t>
            </a:r>
          </a:p>
        </p:txBody>
      </p:sp>
      <p:sp>
        <p:nvSpPr>
          <p:cNvPr id="13" name="12 Rectángulo redondeado">
            <a:hlinkClick r:id="rId6"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DISEÑO</a:t>
            </a:r>
            <a:endParaRPr lang="es-ES" b="1" dirty="0"/>
          </a:p>
        </p:txBody>
      </p:sp>
    </p:spTree>
    <p:extLst>
      <p:ext uri="{BB962C8B-B14F-4D97-AF65-F5344CB8AC3E}">
        <p14:creationId xmlns:p14="http://schemas.microsoft.com/office/powerpoint/2010/main" val="3749972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pic>
        <p:nvPicPr>
          <p:cNvPr id="9" name="8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96752"/>
            <a:ext cx="5967849" cy="4608512"/>
          </a:xfrm>
          <a:prstGeom prst="rect">
            <a:avLst/>
          </a:prstGeom>
          <a:noFill/>
          <a:ln>
            <a:noFill/>
          </a:ln>
        </p:spPr>
      </p:pic>
    </p:spTree>
    <p:extLst>
      <p:ext uri="{BB962C8B-B14F-4D97-AF65-F5344CB8AC3E}">
        <p14:creationId xmlns:p14="http://schemas.microsoft.com/office/powerpoint/2010/main" val="1983003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graphicFrame>
        <p:nvGraphicFramePr>
          <p:cNvPr id="2" name="1 Tabla"/>
          <p:cNvGraphicFramePr>
            <a:graphicFrameLocks noGrp="1"/>
          </p:cNvGraphicFramePr>
          <p:nvPr>
            <p:extLst>
              <p:ext uri="{D42A27DB-BD31-4B8C-83A1-F6EECF244321}">
                <p14:modId xmlns:p14="http://schemas.microsoft.com/office/powerpoint/2010/main" val="3402195633"/>
              </p:ext>
            </p:extLst>
          </p:nvPr>
        </p:nvGraphicFramePr>
        <p:xfrm>
          <a:off x="899592" y="2191133"/>
          <a:ext cx="7061956" cy="3902163"/>
        </p:xfrm>
        <a:graphic>
          <a:graphicData uri="http://schemas.openxmlformats.org/drawingml/2006/table">
            <a:tbl>
              <a:tblPr firstRow="1" firstCol="1" bandRow="1">
                <a:tableStyleId>{5C22544A-7EE6-4342-B048-85BDC9FD1C3A}</a:tableStyleId>
              </a:tblPr>
              <a:tblGrid>
                <a:gridCol w="1284067"/>
                <a:gridCol w="1501745"/>
                <a:gridCol w="4276144"/>
              </a:tblGrid>
              <a:tr h="520288">
                <a:tc>
                  <a:txBody>
                    <a:bodyPr/>
                    <a:lstStyle/>
                    <a:p>
                      <a:pPr algn="ctr">
                        <a:lnSpc>
                          <a:spcPct val="115000"/>
                        </a:lnSpc>
                        <a:spcAft>
                          <a:spcPts val="0"/>
                        </a:spcAft>
                      </a:pPr>
                      <a:r>
                        <a:rPr lang="es-ES" sz="1200" dirty="0">
                          <a:effectLst/>
                        </a:rPr>
                        <a:t>Sistema</a:t>
                      </a:r>
                      <a:endParaRPr lang="es-EC" sz="1100" dirty="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a:effectLst/>
                        </a:rPr>
                        <a:t>Factor de Seguridad (Fs)</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a:effectLst/>
                        </a:rPr>
                        <a:t>Característica</a:t>
                      </a:r>
                      <a:endParaRPr lang="es-EC" sz="1100">
                        <a:effectLst/>
                        <a:latin typeface="Calibri"/>
                        <a:ea typeface="Times New Roman"/>
                        <a:cs typeface="Times New Roman"/>
                      </a:endParaRPr>
                    </a:p>
                  </a:txBody>
                  <a:tcPr marL="29558" marR="29558" marT="0" marB="0" anchor="ctr"/>
                </a:tc>
              </a:tr>
              <a:tr h="780433">
                <a:tc>
                  <a:txBody>
                    <a:bodyPr/>
                    <a:lstStyle/>
                    <a:p>
                      <a:pPr algn="ctr">
                        <a:lnSpc>
                          <a:spcPct val="115000"/>
                        </a:lnSpc>
                        <a:spcAft>
                          <a:spcPts val="0"/>
                        </a:spcAft>
                      </a:pPr>
                      <a:r>
                        <a:rPr lang="es-ES" sz="1200" dirty="0">
                          <a:effectLst/>
                        </a:rPr>
                        <a:t>Formación de la funda</a:t>
                      </a:r>
                      <a:endParaRPr lang="es-EC" sz="1100" dirty="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dirty="0">
                          <a:effectLst/>
                        </a:rPr>
                        <a:t>4,0-5,0</a:t>
                      </a:r>
                      <a:endParaRPr lang="es-EC" sz="1100" dirty="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dirty="0">
                          <a:effectLst/>
                        </a:rPr>
                        <a:t>Las partes que componen el sistema nunca deben perder su forma en caso de algún accidente o fallo</a:t>
                      </a:r>
                      <a:endParaRPr lang="es-EC" sz="1100" dirty="0">
                        <a:effectLst/>
                        <a:latin typeface="Calibri"/>
                        <a:ea typeface="Times New Roman"/>
                        <a:cs typeface="Times New Roman"/>
                      </a:endParaRPr>
                    </a:p>
                  </a:txBody>
                  <a:tcPr marL="29558" marR="29558" marT="0" marB="0" anchor="ctr"/>
                </a:tc>
              </a:tr>
              <a:tr h="520288">
                <a:tc>
                  <a:txBody>
                    <a:bodyPr/>
                    <a:lstStyle/>
                    <a:p>
                      <a:pPr algn="ctr">
                        <a:lnSpc>
                          <a:spcPct val="115000"/>
                        </a:lnSpc>
                        <a:spcAft>
                          <a:spcPts val="0"/>
                        </a:spcAft>
                      </a:pPr>
                      <a:r>
                        <a:rPr lang="es-ES" sz="1200">
                          <a:effectLst/>
                        </a:rPr>
                        <a:t>Corte</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a:effectLst/>
                        </a:rPr>
                        <a:t>Sin definir</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dirty="0">
                          <a:effectLst/>
                        </a:rPr>
                        <a:t>Las partes que componen el sistema de corte no están sometidas a cargas</a:t>
                      </a:r>
                      <a:endParaRPr lang="es-EC" sz="1100" dirty="0">
                        <a:effectLst/>
                        <a:latin typeface="Calibri"/>
                        <a:ea typeface="Times New Roman"/>
                        <a:cs typeface="Times New Roman"/>
                      </a:endParaRPr>
                    </a:p>
                  </a:txBody>
                  <a:tcPr marL="29558" marR="29558" marT="0" marB="0" anchor="ctr"/>
                </a:tc>
              </a:tr>
              <a:tr h="520288">
                <a:tc>
                  <a:txBody>
                    <a:bodyPr/>
                    <a:lstStyle/>
                    <a:p>
                      <a:pPr algn="ctr">
                        <a:lnSpc>
                          <a:spcPct val="115000"/>
                        </a:lnSpc>
                        <a:spcAft>
                          <a:spcPts val="0"/>
                        </a:spcAft>
                      </a:pPr>
                      <a:r>
                        <a:rPr lang="es-ES" sz="1200">
                          <a:effectLst/>
                        </a:rPr>
                        <a:t>Sellado</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a:effectLst/>
                        </a:rPr>
                        <a:t>2,0-2,5</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dirty="0">
                          <a:effectLst/>
                        </a:rPr>
                        <a:t>Está sometido a cargas dinámicas conocidas en condiciones ambientales ordinarias</a:t>
                      </a:r>
                      <a:endParaRPr lang="es-EC" sz="1100" dirty="0">
                        <a:effectLst/>
                        <a:latin typeface="Calibri"/>
                        <a:ea typeface="Times New Roman"/>
                        <a:cs typeface="Times New Roman"/>
                      </a:endParaRPr>
                    </a:p>
                  </a:txBody>
                  <a:tcPr marL="29558" marR="29558" marT="0" marB="0" anchor="ctr"/>
                </a:tc>
              </a:tr>
              <a:tr h="780433">
                <a:tc>
                  <a:txBody>
                    <a:bodyPr/>
                    <a:lstStyle/>
                    <a:p>
                      <a:pPr algn="ctr">
                        <a:lnSpc>
                          <a:spcPct val="115000"/>
                        </a:lnSpc>
                        <a:spcAft>
                          <a:spcPts val="0"/>
                        </a:spcAft>
                      </a:pPr>
                      <a:r>
                        <a:rPr lang="es-ES" sz="1200">
                          <a:effectLst/>
                        </a:rPr>
                        <a:t>Guiado y Arrastre</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a:effectLst/>
                        </a:rPr>
                        <a:t>2,5-4,0</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dirty="0">
                          <a:effectLst/>
                        </a:rPr>
                        <a:t>Experimenta un constante desgaste por rozamiento de las superficies durante el funcionamiento</a:t>
                      </a:r>
                      <a:endParaRPr lang="es-EC" sz="1100" dirty="0">
                        <a:effectLst/>
                        <a:latin typeface="Calibri"/>
                        <a:ea typeface="Times New Roman"/>
                        <a:cs typeface="Times New Roman"/>
                      </a:endParaRPr>
                    </a:p>
                  </a:txBody>
                  <a:tcPr marL="29558" marR="29558" marT="0" marB="0" anchor="ctr"/>
                </a:tc>
              </a:tr>
              <a:tr h="780433">
                <a:tc>
                  <a:txBody>
                    <a:bodyPr/>
                    <a:lstStyle/>
                    <a:p>
                      <a:pPr algn="ctr">
                        <a:lnSpc>
                          <a:spcPct val="115000"/>
                        </a:lnSpc>
                        <a:spcAft>
                          <a:spcPts val="0"/>
                        </a:spcAft>
                      </a:pPr>
                      <a:r>
                        <a:rPr lang="es-ES" sz="1200">
                          <a:effectLst/>
                        </a:rPr>
                        <a:t>Bastidor</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a:effectLst/>
                        </a:rPr>
                        <a:t>2,0-2,5</a:t>
                      </a:r>
                      <a:endParaRPr lang="es-EC" sz="1100">
                        <a:effectLst/>
                        <a:latin typeface="Calibri"/>
                        <a:ea typeface="Times New Roman"/>
                        <a:cs typeface="Times New Roman"/>
                      </a:endParaRPr>
                    </a:p>
                  </a:txBody>
                  <a:tcPr marL="29558" marR="29558" marT="0" marB="0" anchor="ctr"/>
                </a:tc>
                <a:tc>
                  <a:txBody>
                    <a:bodyPr/>
                    <a:lstStyle/>
                    <a:p>
                      <a:pPr algn="ctr">
                        <a:lnSpc>
                          <a:spcPct val="115000"/>
                        </a:lnSpc>
                        <a:spcAft>
                          <a:spcPts val="0"/>
                        </a:spcAft>
                      </a:pPr>
                      <a:r>
                        <a:rPr lang="es-ES" sz="1200" dirty="0">
                          <a:effectLst/>
                        </a:rPr>
                        <a:t>Está sometido a cargas estáticas y dinámicas conocidas en condiciones ambientales ordinarias</a:t>
                      </a:r>
                      <a:endParaRPr lang="es-EC" sz="1100" dirty="0">
                        <a:effectLst/>
                        <a:latin typeface="Calibri"/>
                        <a:ea typeface="Times New Roman"/>
                        <a:cs typeface="Times New Roman"/>
                      </a:endParaRPr>
                    </a:p>
                  </a:txBody>
                  <a:tcPr marL="29558" marR="29558" marT="0" marB="0" anchor="ctr"/>
                </a:tc>
              </a:tr>
            </a:tbl>
          </a:graphicData>
        </a:graphic>
      </p:graphicFrame>
      <p:sp>
        <p:nvSpPr>
          <p:cNvPr id="5" name="4 Rectángulo redondeado"/>
          <p:cNvSpPr/>
          <p:nvPr/>
        </p:nvSpPr>
        <p:spPr>
          <a:xfrm>
            <a:off x="899592" y="1268760"/>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FACTOR DE SEGURIDAD</a:t>
            </a:r>
            <a:endParaRPr lang="es-ES" dirty="0"/>
          </a:p>
        </p:txBody>
      </p:sp>
    </p:spTree>
    <p:extLst>
      <p:ext uri="{BB962C8B-B14F-4D97-AF65-F5344CB8AC3E}">
        <p14:creationId xmlns:p14="http://schemas.microsoft.com/office/powerpoint/2010/main" val="595655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3" action="ppaction://hlinksldjump"/>
          </p:cNvPr>
          <p:cNvSpPr/>
          <p:nvPr/>
        </p:nvSpPr>
        <p:spPr>
          <a:xfrm>
            <a:off x="1259632" y="2204864"/>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FORMACIÓN DE LA FUNDA</a:t>
            </a:r>
            <a:endParaRPr lang="es-ES" dirty="0"/>
          </a:p>
        </p:txBody>
      </p:sp>
      <p:sp>
        <p:nvSpPr>
          <p:cNvPr id="6" name="5 Rectángulo redondeado">
            <a:hlinkClick r:id="rId4" action="ppaction://hlinksldjump"/>
          </p:cNvPr>
          <p:cNvSpPr/>
          <p:nvPr/>
        </p:nvSpPr>
        <p:spPr>
          <a:xfrm>
            <a:off x="1259632" y="3501008"/>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SELLADO</a:t>
            </a:r>
            <a:endParaRPr lang="es-ES" dirty="0"/>
          </a:p>
        </p:txBody>
      </p:sp>
      <p:sp>
        <p:nvSpPr>
          <p:cNvPr id="7" name="6 Rectángulo redondeado">
            <a:hlinkClick r:id="rId5" action="ppaction://hlinksldjump"/>
          </p:cNvPr>
          <p:cNvSpPr/>
          <p:nvPr/>
        </p:nvSpPr>
        <p:spPr>
          <a:xfrm>
            <a:off x="5148064" y="220486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CORTE</a:t>
            </a:r>
            <a:endParaRPr lang="es-ES" dirty="0"/>
          </a:p>
        </p:txBody>
      </p:sp>
      <p:sp>
        <p:nvSpPr>
          <p:cNvPr id="9" name="8 Rectángulo redondeado">
            <a:hlinkClick r:id="rId6" action="ppaction://hlinksldjump"/>
          </p:cNvPr>
          <p:cNvSpPr/>
          <p:nvPr/>
        </p:nvSpPr>
        <p:spPr>
          <a:xfrm>
            <a:off x="5148064" y="3501008"/>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GUIADO Y ARRASTRE</a:t>
            </a:r>
            <a:endParaRPr lang="es-ES" dirty="0"/>
          </a:p>
        </p:txBody>
      </p:sp>
      <p:sp>
        <p:nvSpPr>
          <p:cNvPr id="8" name="7 Rectángulo redondeado">
            <a:hlinkClick r:id="rId7" action="ppaction://hlinksldjump"/>
          </p:cNvPr>
          <p:cNvSpPr/>
          <p:nvPr/>
        </p:nvSpPr>
        <p:spPr>
          <a:xfrm>
            <a:off x="3095836" y="4797152"/>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DOSIFICACIÓN</a:t>
            </a:r>
            <a:endParaRPr lang="es-ES" dirty="0"/>
          </a:p>
        </p:txBody>
      </p:sp>
    </p:spTree>
    <p:extLst>
      <p:ext uri="{BB962C8B-B14F-4D97-AF65-F5344CB8AC3E}">
        <p14:creationId xmlns:p14="http://schemas.microsoft.com/office/powerpoint/2010/main" val="3438919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1331640" y="2924944"/>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a:t>
            </a:r>
            <a:endParaRPr lang="es-ES" dirty="0"/>
          </a:p>
        </p:txBody>
      </p:sp>
      <p:sp>
        <p:nvSpPr>
          <p:cNvPr id="7" name="6 Rectángulo redondeado"/>
          <p:cNvSpPr/>
          <p:nvPr/>
        </p:nvSpPr>
        <p:spPr>
          <a:xfrm>
            <a:off x="5220072" y="2924944"/>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DUCTO DE ALIMENTACIÓN</a:t>
            </a:r>
            <a:endParaRPr lang="es-ES" dirty="0"/>
          </a:p>
        </p:txBody>
      </p:sp>
      <p:sp>
        <p:nvSpPr>
          <p:cNvPr id="8" name="7 Rectángulo redondeado">
            <a:hlinkClick r:id="rId3" action="ppaction://hlinksldjump"/>
          </p:cNvPr>
          <p:cNvSpPr/>
          <p:nvPr/>
        </p:nvSpPr>
        <p:spPr>
          <a:xfrm>
            <a:off x="1979712" y="1412776"/>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FORMACIÓN DE LA FUNDA</a:t>
            </a:r>
            <a:endParaRPr lang="es-ES" dirty="0"/>
          </a:p>
        </p:txBody>
      </p:sp>
      <p:pic>
        <p:nvPicPr>
          <p:cNvPr id="9" name="8 Imagen"/>
          <p:cNvPicPr/>
          <p:nvPr/>
        </p:nvPicPr>
        <p:blipFill>
          <a:blip r:embed="rId4" cstate="print">
            <a:lum bright="10000"/>
          </a:blip>
          <a:srcRect l="25274" t="25694" r="19982" b="17824"/>
          <a:stretch>
            <a:fillRect/>
          </a:stretch>
        </p:blipFill>
        <p:spPr bwMode="auto">
          <a:xfrm>
            <a:off x="980405" y="3933056"/>
            <a:ext cx="3006725" cy="1939925"/>
          </a:xfrm>
          <a:prstGeom prst="rect">
            <a:avLst/>
          </a:prstGeom>
          <a:noFill/>
          <a:ln w="9525">
            <a:noFill/>
            <a:miter lim="800000"/>
            <a:headEnd/>
            <a:tailEnd/>
          </a:ln>
        </p:spPr>
      </p:pic>
      <p:pic>
        <p:nvPicPr>
          <p:cNvPr id="10" name="9 Imagen"/>
          <p:cNvPicPr/>
          <p:nvPr/>
        </p:nvPicPr>
        <p:blipFill>
          <a:blip r:embed="rId5" cstate="print"/>
          <a:srcRect l="28148" t="26006" r="27508" b="15123"/>
          <a:stretch>
            <a:fillRect/>
          </a:stretch>
        </p:blipFill>
        <p:spPr bwMode="auto">
          <a:xfrm>
            <a:off x="5156175" y="3851776"/>
            <a:ext cx="2432050" cy="2021205"/>
          </a:xfrm>
          <a:prstGeom prst="rect">
            <a:avLst/>
          </a:prstGeom>
          <a:noFill/>
          <a:ln w="9525">
            <a:noFill/>
            <a:miter lim="800000"/>
            <a:headEnd/>
            <a:tailEnd/>
          </a:ln>
        </p:spPr>
      </p:pic>
    </p:spTree>
    <p:extLst>
      <p:ext uri="{BB962C8B-B14F-4D97-AF65-F5344CB8AC3E}">
        <p14:creationId xmlns:p14="http://schemas.microsoft.com/office/powerpoint/2010/main" val="1372090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a:t>
            </a:r>
            <a:endParaRPr lang="es-ES" dirty="0"/>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14041"/>
            <a:ext cx="5328592" cy="3358917"/>
          </a:xfrm>
          <a:prstGeom prst="rect">
            <a:avLst/>
          </a:prstGeom>
          <a:noFill/>
          <a:ln>
            <a:noFill/>
          </a:ln>
        </p:spPr>
      </p:pic>
      <p:pic>
        <p:nvPicPr>
          <p:cNvPr id="10" name="9 Imagen"/>
          <p:cNvPicPr/>
          <p:nvPr/>
        </p:nvPicPr>
        <p:blipFill>
          <a:blip r:embed="rId3" cstate="print">
            <a:lum bright="20000"/>
          </a:blip>
          <a:srcRect l="40574" t="14425" r="32433" b="33497"/>
          <a:stretch>
            <a:fillRect/>
          </a:stretch>
        </p:blipFill>
        <p:spPr>
          <a:xfrm>
            <a:off x="6254945" y="2996952"/>
            <a:ext cx="1800200" cy="1869182"/>
          </a:xfrm>
          <a:prstGeom prst="rect">
            <a:avLst/>
          </a:prstGeom>
        </p:spPr>
      </p:pic>
      <mc:AlternateContent xmlns:mc="http://schemas.openxmlformats.org/markup-compatibility/2006" xmlns:a14="http://schemas.microsoft.com/office/drawing/2010/main">
        <mc:Choice Requires="a14">
          <p:sp>
            <p:nvSpPr>
              <p:cNvPr id="2" name="1 Rectángulo"/>
              <p:cNvSpPr/>
              <p:nvPr/>
            </p:nvSpPr>
            <p:spPr>
              <a:xfrm>
                <a:off x="3937926" y="5601434"/>
                <a:ext cx="126130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𝑃</m:t>
                          </m:r>
                        </m:e>
                        <m:sub>
                          <m:r>
                            <a:rPr lang="es-ES" sz="1600" i="1">
                              <a:latin typeface="Cambria Math"/>
                            </a:rPr>
                            <m:t>𝑃</m:t>
                          </m:r>
                        </m:sub>
                      </m:sSub>
                      <m:r>
                        <a:rPr lang="es-ES" sz="1600" i="1">
                          <a:latin typeface="Cambria Math"/>
                        </a:rPr>
                        <m:t>=2∗</m:t>
                      </m:r>
                      <m:sSub>
                        <m:sSubPr>
                          <m:ctrlPr>
                            <a:rPr lang="es-ES" sz="1600" i="1">
                              <a:latin typeface="Cambria Math"/>
                            </a:rPr>
                          </m:ctrlPr>
                        </m:sSubPr>
                        <m:e>
                          <m:r>
                            <a:rPr lang="es-ES" sz="1600" i="1">
                              <a:latin typeface="Cambria Math"/>
                            </a:rPr>
                            <m:t>𝐴</m:t>
                          </m:r>
                        </m:e>
                        <m:sub>
                          <m:r>
                            <a:rPr lang="es-ES" sz="1600" i="1">
                              <a:latin typeface="Cambria Math"/>
                            </a:rPr>
                            <m:t>𝐹</m:t>
                          </m:r>
                        </m:sub>
                      </m:sSub>
                    </m:oMath>
                  </m:oMathPara>
                </a14:m>
                <a:endParaRPr lang="es-ES" sz="1600" dirty="0"/>
              </a:p>
            </p:txBody>
          </p:sp>
        </mc:Choice>
        <mc:Fallback xmlns="">
          <p:sp>
            <p:nvSpPr>
              <p:cNvPr id="2" name="1 Rectángulo"/>
              <p:cNvSpPr>
                <a:spLocks noRot="1" noChangeAspect="1" noMove="1" noResize="1" noEditPoints="1" noAdjustHandles="1" noChangeArrowheads="1" noChangeShapeType="1" noTextEdit="1"/>
              </p:cNvSpPr>
              <p:nvPr/>
            </p:nvSpPr>
            <p:spPr>
              <a:xfrm>
                <a:off x="3937926" y="5601434"/>
                <a:ext cx="1261307" cy="338554"/>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937926" y="5970766"/>
                <a:ext cx="128214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𝑃</m:t>
                          </m:r>
                        </m:e>
                        <m:sub>
                          <m:r>
                            <a:rPr lang="es-ES" sz="1600" i="1">
                              <a:latin typeface="Cambria Math"/>
                            </a:rPr>
                            <m:t>𝑃</m:t>
                          </m:r>
                        </m:sub>
                      </m:sSub>
                      <m:r>
                        <a:rPr lang="es-ES" sz="1600" i="1">
                          <a:latin typeface="Cambria Math"/>
                        </a:rPr>
                        <m:t>=</m:t>
                      </m:r>
                      <m:r>
                        <a:rPr lang="es-ES" sz="1600" i="1">
                          <a:latin typeface="Cambria Math"/>
                        </a:rPr>
                        <m:t>𝜋</m:t>
                      </m:r>
                      <m:r>
                        <a:rPr lang="es-ES" sz="1600" i="1">
                          <a:latin typeface="Cambria Math"/>
                        </a:rPr>
                        <m:t>∗</m:t>
                      </m:r>
                      <m:sSub>
                        <m:sSubPr>
                          <m:ctrlPr>
                            <a:rPr lang="es-ES" sz="1600" i="1">
                              <a:latin typeface="Cambria Math"/>
                            </a:rPr>
                          </m:ctrlPr>
                        </m:sSubPr>
                        <m:e>
                          <m:r>
                            <a:rPr lang="es-ES" sz="1600" i="1">
                              <a:latin typeface="Cambria Math"/>
                            </a:rPr>
                            <m:t>𝐷</m:t>
                          </m:r>
                        </m:e>
                        <m:sub>
                          <m:r>
                            <a:rPr lang="es-ES" sz="1600" i="1">
                              <a:latin typeface="Cambria Math"/>
                            </a:rPr>
                            <m:t>𝐹</m:t>
                          </m:r>
                        </m:sub>
                      </m:sSub>
                    </m:oMath>
                  </m:oMathPara>
                </a14:m>
                <a:endParaRPr lang="es-ES" sz="1600" dirty="0"/>
              </a:p>
            </p:txBody>
          </p:sp>
        </mc:Choice>
        <mc:Fallback xmlns="">
          <p:sp>
            <p:nvSpPr>
              <p:cNvPr id="3" name="2 Rectángulo"/>
              <p:cNvSpPr>
                <a:spLocks noRot="1" noChangeAspect="1" noMove="1" noResize="1" noEditPoints="1" noAdjustHandles="1" noChangeArrowheads="1" noChangeShapeType="1" noTextEdit="1"/>
              </p:cNvSpPr>
              <p:nvPr/>
            </p:nvSpPr>
            <p:spPr>
              <a:xfrm>
                <a:off x="3937926" y="5970766"/>
                <a:ext cx="1282146" cy="338554"/>
              </a:xfrm>
              <a:prstGeom prst="rect">
                <a:avLst/>
              </a:prstGeom>
              <a:blipFill rotWithShape="1">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271299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a:t>
            </a:r>
            <a:endParaRPr lang="es-ES" dirty="0"/>
          </a:p>
        </p:txBody>
      </p:sp>
      <p:pic>
        <p:nvPicPr>
          <p:cNvPr id="7" name="6 Imagen"/>
          <p:cNvPicPr/>
          <p:nvPr/>
        </p:nvPicPr>
        <p:blipFill rotWithShape="1">
          <a:blip r:embed="rId2" cstate="print"/>
          <a:srcRect l="29360" t="21991" r="25874" b="11111"/>
          <a:stretch/>
        </p:blipFill>
        <p:spPr bwMode="auto">
          <a:xfrm>
            <a:off x="4904684" y="2561712"/>
            <a:ext cx="3123700" cy="2612666"/>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1 Rectángulo"/>
              <p:cNvSpPr/>
              <p:nvPr/>
            </p:nvSpPr>
            <p:spPr>
              <a:xfrm>
                <a:off x="5326414" y="5250686"/>
                <a:ext cx="228024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𝐴</m:t>
                          </m:r>
                        </m:e>
                        <m:sub>
                          <m:r>
                            <a:rPr lang="es-ES" sz="1600" i="1">
                              <a:latin typeface="Cambria Math"/>
                            </a:rPr>
                            <m:t>𝐶</m:t>
                          </m:r>
                        </m:sub>
                      </m:sSub>
                      <m:r>
                        <a:rPr lang="es-ES" sz="1600" i="1">
                          <a:latin typeface="Cambria Math"/>
                        </a:rPr>
                        <m:t>=2∗</m:t>
                      </m:r>
                      <m:sSub>
                        <m:sSubPr>
                          <m:ctrlPr>
                            <a:rPr lang="es-ES" sz="1600" i="1">
                              <a:latin typeface="Cambria Math"/>
                            </a:rPr>
                          </m:ctrlPr>
                        </m:sSubPr>
                        <m:e>
                          <m:r>
                            <a:rPr lang="es-ES" sz="1600" i="1">
                              <a:latin typeface="Cambria Math"/>
                            </a:rPr>
                            <m:t>𝐴</m:t>
                          </m:r>
                        </m:e>
                        <m:sub>
                          <m:r>
                            <a:rPr lang="es-ES" sz="1600" i="1">
                              <a:latin typeface="Cambria Math"/>
                            </a:rPr>
                            <m:t>𝐹</m:t>
                          </m:r>
                        </m:sub>
                      </m:sSub>
                      <m:r>
                        <a:rPr lang="es-ES" sz="1600" i="1">
                          <a:latin typeface="Cambria Math"/>
                        </a:rPr>
                        <m:t>+</m:t>
                      </m:r>
                      <m:r>
                        <a:rPr lang="es-ES" sz="1600" i="1">
                          <a:latin typeface="Cambria Math"/>
                        </a:rPr>
                        <m:t>𝑡</m:t>
                      </m:r>
                      <m:r>
                        <a:rPr lang="es-ES" sz="1600" i="1">
                          <a:latin typeface="Cambria Math"/>
                        </a:rPr>
                        <m:t>+2∗</m:t>
                      </m:r>
                      <m:r>
                        <a:rPr lang="es-ES" sz="1600" i="1">
                          <a:latin typeface="Cambria Math"/>
                        </a:rPr>
                        <m:t>𝑟</m:t>
                      </m:r>
                      <m:r>
                        <a:rPr lang="es-ES" sz="1600" i="1">
                          <a:latin typeface="Cambria Math"/>
                        </a:rPr>
                        <m:t> </m:t>
                      </m:r>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5326414" y="5250686"/>
                <a:ext cx="2280240" cy="338554"/>
              </a:xfrm>
              <a:prstGeom prst="rect">
                <a:avLst/>
              </a:prstGeom>
              <a:blipFill rotWithShape="1">
                <a:blip r:embed="rId3"/>
                <a:stretch>
                  <a:fillRect/>
                </a:stretch>
              </a:blipFill>
            </p:spPr>
            <p:txBody>
              <a:bodyPr/>
              <a:lstStyle/>
              <a:p>
                <a:r>
                  <a:rPr lang="es-ES">
                    <a:noFill/>
                  </a:rPr>
                  <a:t> </a:t>
                </a:r>
              </a:p>
            </p:txBody>
          </p:sp>
        </mc:Fallback>
      </mc:AlternateContent>
      <p:pic>
        <p:nvPicPr>
          <p:cNvPr id="14" name="13 Imagen"/>
          <p:cNvPicPr/>
          <p:nvPr/>
        </p:nvPicPr>
        <p:blipFill rotWithShape="1">
          <a:blip r:embed="rId4" cstate="print"/>
          <a:srcRect l="35221" t="29167" r="25485" b="17995"/>
          <a:stretch/>
        </p:blipFill>
        <p:spPr bwMode="auto">
          <a:xfrm>
            <a:off x="899592" y="2561712"/>
            <a:ext cx="3024336" cy="2688974"/>
          </a:xfrm>
          <a:prstGeom prst="rect">
            <a:avLst/>
          </a:prstGeom>
          <a:noFill/>
          <a:ln w="9525">
            <a:noFill/>
            <a:miter lim="800000"/>
            <a:headEnd/>
            <a:tailEnd/>
          </a:ln>
        </p:spPr>
      </p:pic>
    </p:spTree>
    <p:extLst>
      <p:ext uri="{BB962C8B-B14F-4D97-AF65-F5344CB8AC3E}">
        <p14:creationId xmlns:p14="http://schemas.microsoft.com/office/powerpoint/2010/main" val="1595568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a:t>
            </a:r>
            <a:endParaRPr lang="es-ES" dirty="0"/>
          </a:p>
        </p:txBody>
      </p:sp>
      <p:pic>
        <p:nvPicPr>
          <p:cNvPr id="9" name="8 Imagen"/>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279" t="20170" r="50945" b="12784"/>
          <a:stretch/>
        </p:blipFill>
        <p:spPr bwMode="auto">
          <a:xfrm>
            <a:off x="2399556" y="2485634"/>
            <a:ext cx="4056856" cy="3236657"/>
          </a:xfrm>
          <a:prstGeom prst="rect">
            <a:avLst/>
          </a:prstGeom>
          <a:ln>
            <a:noFill/>
          </a:ln>
          <a:extLst>
            <a:ext uri="{53640926-AAD7-44D8-BBD7-CCE9431645EC}">
              <a14:shadowObscured xmlns:a14="http://schemas.microsoft.com/office/drawing/2010/main"/>
            </a:ext>
          </a:extLst>
        </p:spPr>
      </p:pic>
      <p:sp>
        <p:nvSpPr>
          <p:cNvPr id="2" name="1 CuadroTexto"/>
          <p:cNvSpPr txBox="1"/>
          <p:nvPr/>
        </p:nvSpPr>
        <p:spPr>
          <a:xfrm>
            <a:off x="3898031" y="5723964"/>
            <a:ext cx="1059906" cy="369332"/>
          </a:xfrm>
          <a:prstGeom prst="rect">
            <a:avLst/>
          </a:prstGeom>
          <a:noFill/>
        </p:spPr>
        <p:txBody>
          <a:bodyPr wrap="none" rtlCol="0">
            <a:spAutoFit/>
          </a:bodyPr>
          <a:lstStyle/>
          <a:p>
            <a:r>
              <a:rPr lang="es-ES" dirty="0" smtClean="0"/>
              <a:t>FT = 85 N</a:t>
            </a:r>
            <a:endParaRPr lang="es-ES" dirty="0"/>
          </a:p>
        </p:txBody>
      </p:sp>
      <p:sp>
        <p:nvSpPr>
          <p:cNvPr id="3" name="2 CuadroTexto"/>
          <p:cNvSpPr txBox="1"/>
          <p:nvPr/>
        </p:nvSpPr>
        <p:spPr>
          <a:xfrm>
            <a:off x="827827" y="1997294"/>
            <a:ext cx="1910075" cy="369332"/>
          </a:xfrm>
          <a:prstGeom prst="rect">
            <a:avLst/>
          </a:prstGeom>
          <a:noFill/>
        </p:spPr>
        <p:txBody>
          <a:bodyPr wrap="none" rtlCol="0">
            <a:spAutoFit/>
          </a:bodyPr>
          <a:lstStyle/>
          <a:p>
            <a:r>
              <a:rPr lang="es-ES" dirty="0" smtClean="0"/>
              <a:t>Análisis de Cargas:</a:t>
            </a:r>
            <a:endParaRPr lang="es-ES" dirty="0"/>
          </a:p>
        </p:txBody>
      </p:sp>
    </p:spTree>
    <p:extLst>
      <p:ext uri="{BB962C8B-B14F-4D97-AF65-F5344CB8AC3E}">
        <p14:creationId xmlns:p14="http://schemas.microsoft.com/office/powerpoint/2010/main" val="2324051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a:t>
            </a:r>
            <a:endParaRPr lang="es-ES" dirty="0"/>
          </a:p>
        </p:txBody>
      </p:sp>
      <p:pic>
        <p:nvPicPr>
          <p:cNvPr id="6" name="5 Imagen"/>
          <p:cNvPicPr/>
          <p:nvPr/>
        </p:nvPicPr>
        <p:blipFill>
          <a:blip r:embed="rId2" cstate="print"/>
          <a:srcRect l="46032" t="6270" r="5291" b="5643"/>
          <a:stretch>
            <a:fillRect/>
          </a:stretch>
        </p:blipFill>
        <p:spPr>
          <a:xfrm>
            <a:off x="827584" y="1988016"/>
            <a:ext cx="4333875" cy="4411980"/>
          </a:xfrm>
          <a:prstGeom prst="rect">
            <a:avLst/>
          </a:prstGeom>
        </p:spPr>
      </p:pic>
      <p:sp>
        <p:nvSpPr>
          <p:cNvPr id="3" name="2 CuadroTexto"/>
          <p:cNvSpPr txBox="1"/>
          <p:nvPr/>
        </p:nvSpPr>
        <p:spPr>
          <a:xfrm>
            <a:off x="5580112" y="2996952"/>
            <a:ext cx="2448272" cy="2031325"/>
          </a:xfrm>
          <a:prstGeom prst="rect">
            <a:avLst/>
          </a:prstGeom>
          <a:noFill/>
        </p:spPr>
        <p:txBody>
          <a:bodyPr wrap="square" rtlCol="0">
            <a:spAutoFit/>
          </a:bodyPr>
          <a:lstStyle/>
          <a:p>
            <a:pPr marL="285750" indent="-285750" algn="just">
              <a:buFont typeface="Wingdings" pitchFamily="2" charset="2"/>
              <a:buChar char="ü"/>
            </a:pPr>
            <a:r>
              <a:rPr lang="es-ES" dirty="0" smtClean="0"/>
              <a:t>Fuerza </a:t>
            </a:r>
            <a:r>
              <a:rPr lang="es-ES" dirty="0"/>
              <a:t>cortante máxima es de 42.5 </a:t>
            </a:r>
            <a:r>
              <a:rPr lang="es-ES" dirty="0" smtClean="0"/>
              <a:t>N</a:t>
            </a:r>
          </a:p>
          <a:p>
            <a:pPr algn="just"/>
            <a:endParaRPr lang="es-ES" dirty="0" smtClean="0"/>
          </a:p>
          <a:p>
            <a:pPr marL="285750" indent="-285750" algn="just">
              <a:buFont typeface="Wingdings" pitchFamily="2" charset="2"/>
              <a:buChar char="ü"/>
            </a:pPr>
            <a:r>
              <a:rPr lang="es-ES" dirty="0"/>
              <a:t>M</a:t>
            </a:r>
            <a:r>
              <a:rPr lang="es-ES" dirty="0" smtClean="0"/>
              <a:t>omento </a:t>
            </a:r>
            <a:r>
              <a:rPr lang="es-ES" dirty="0"/>
              <a:t>flector máximo es de 7097.5 N-</a:t>
            </a:r>
            <a:r>
              <a:rPr lang="es-ES" dirty="0" err="1"/>
              <a:t>mm.</a:t>
            </a:r>
            <a:endParaRPr lang="es-ES" dirty="0"/>
          </a:p>
          <a:p>
            <a:endParaRPr lang="es-ES" dirty="0"/>
          </a:p>
        </p:txBody>
      </p:sp>
    </p:spTree>
    <p:extLst>
      <p:ext uri="{BB962C8B-B14F-4D97-AF65-F5344CB8AC3E}">
        <p14:creationId xmlns:p14="http://schemas.microsoft.com/office/powerpoint/2010/main" val="42798041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a:t>
            </a:r>
            <a:endParaRPr lang="es-ES" dirty="0"/>
          </a:p>
        </p:txBody>
      </p:sp>
      <mc:AlternateContent xmlns:mc="http://schemas.openxmlformats.org/markup-compatibility/2006" xmlns:a14="http://schemas.microsoft.com/office/drawing/2010/main">
        <mc:Choice Requires="a14">
          <p:sp>
            <p:nvSpPr>
              <p:cNvPr id="2" name="1 Rectángulo"/>
              <p:cNvSpPr/>
              <p:nvPr/>
            </p:nvSpPr>
            <p:spPr>
              <a:xfrm>
                <a:off x="3760237" y="2343192"/>
                <a:ext cx="1335494" cy="7048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𝜎</m:t>
                          </m:r>
                        </m:e>
                        <m:sub>
                          <m:r>
                            <a:rPr lang="es-ES" i="1">
                              <a:latin typeface="Cambria Math"/>
                            </a:rPr>
                            <m:t>𝐹𝑠𝑓</m:t>
                          </m:r>
                        </m:sub>
                      </m:sSub>
                      <m:r>
                        <a:rPr lang="es-ES" i="1">
                          <a:latin typeface="Cambria Math"/>
                        </a:rPr>
                        <m:t>=</m:t>
                      </m:r>
                      <m:f>
                        <m:fPr>
                          <m:ctrlPr>
                            <a:rPr lang="es-ES" i="1">
                              <a:latin typeface="Cambria Math"/>
                            </a:rPr>
                          </m:ctrlPr>
                        </m:fPr>
                        <m:num>
                          <m:sSub>
                            <m:sSubPr>
                              <m:ctrlPr>
                                <a:rPr lang="es-ES" i="1">
                                  <a:latin typeface="Cambria Math"/>
                                </a:rPr>
                              </m:ctrlPr>
                            </m:sSubPr>
                            <m:e>
                              <m:r>
                                <a:rPr lang="es-ES" i="1">
                                  <a:latin typeface="Cambria Math"/>
                                </a:rPr>
                                <m:t>𝑀</m:t>
                              </m:r>
                            </m:e>
                            <m:sub>
                              <m:r>
                                <a:rPr lang="es-ES" i="1">
                                  <a:latin typeface="Cambria Math"/>
                                </a:rPr>
                                <m:t>𝑠𝑓</m:t>
                              </m:r>
                            </m:sub>
                          </m:sSub>
                        </m:num>
                        <m:den>
                          <m:sSub>
                            <m:sSubPr>
                              <m:ctrlPr>
                                <a:rPr lang="es-ES" i="1">
                                  <a:latin typeface="Cambria Math"/>
                                </a:rPr>
                              </m:ctrlPr>
                            </m:sSubPr>
                            <m:e>
                              <m:r>
                                <a:rPr lang="es-ES" i="1">
                                  <a:latin typeface="Cambria Math"/>
                                </a:rPr>
                                <m:t>𝑆</m:t>
                              </m:r>
                            </m:e>
                            <m:sub>
                              <m:r>
                                <a:rPr lang="es-ES" i="1">
                                  <a:latin typeface="Cambria Math"/>
                                </a:rPr>
                                <m:t>𝑠𝑓</m:t>
                              </m:r>
                            </m:sub>
                          </m:sSub>
                        </m:den>
                      </m:f>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3760237" y="2343192"/>
                <a:ext cx="1335494" cy="704808"/>
              </a:xfrm>
              <a:prstGeom prst="rect">
                <a:avLst/>
              </a:prstGeom>
              <a:blipFill rotWithShape="1">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344914" y="3212976"/>
                <a:ext cx="4166140" cy="6744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𝑆</m:t>
                          </m:r>
                        </m:e>
                        <m:sub>
                          <m:r>
                            <a:rPr lang="es-ES" i="1">
                              <a:latin typeface="Cambria Math"/>
                            </a:rPr>
                            <m:t>𝑠𝑓</m:t>
                          </m:r>
                        </m:sub>
                      </m:sSub>
                      <m:r>
                        <a:rPr lang="es-ES" i="1">
                          <a:latin typeface="Cambria Math"/>
                        </a:rPr>
                        <m:t>=</m:t>
                      </m:r>
                      <m:f>
                        <m:fPr>
                          <m:ctrlPr>
                            <a:rPr lang="es-ES" i="1">
                              <a:latin typeface="Cambria Math"/>
                            </a:rPr>
                          </m:ctrlPr>
                        </m:fPr>
                        <m:num>
                          <m:sSub>
                            <m:sSubPr>
                              <m:ctrlPr>
                                <a:rPr lang="es-ES" i="1">
                                  <a:latin typeface="Cambria Math"/>
                                </a:rPr>
                              </m:ctrlPr>
                            </m:sSubPr>
                            <m:e>
                              <m:r>
                                <a:rPr lang="es-ES" i="1">
                                  <a:latin typeface="Cambria Math"/>
                                </a:rPr>
                                <m:t>𝐴</m:t>
                              </m:r>
                            </m:e>
                            <m:sub>
                              <m:r>
                                <a:rPr lang="es-ES" i="1">
                                  <a:latin typeface="Cambria Math"/>
                                </a:rPr>
                                <m:t>𝑝</m:t>
                              </m:r>
                            </m:sub>
                          </m:sSub>
                          <m:r>
                            <a:rPr lang="es-ES" i="1">
                              <a:latin typeface="Cambria Math"/>
                            </a:rPr>
                            <m:t>∗</m:t>
                          </m:r>
                          <m:sSup>
                            <m:sSupPr>
                              <m:ctrlPr>
                                <a:rPr lang="es-ES" i="1">
                                  <a:latin typeface="Cambria Math"/>
                                </a:rPr>
                              </m:ctrlPr>
                            </m:sSupPr>
                            <m:e>
                              <m:sSub>
                                <m:sSubPr>
                                  <m:ctrlPr>
                                    <a:rPr lang="es-ES" i="1">
                                      <a:latin typeface="Cambria Math"/>
                                    </a:rPr>
                                  </m:ctrlPr>
                                </m:sSubPr>
                                <m:e>
                                  <m:r>
                                    <a:rPr lang="es-ES" i="1">
                                      <a:latin typeface="Cambria Math"/>
                                    </a:rPr>
                                    <m:t>𝑒</m:t>
                                  </m:r>
                                </m:e>
                                <m:sub>
                                  <m:r>
                                    <a:rPr lang="es-ES" i="1">
                                      <a:latin typeface="Cambria Math"/>
                                    </a:rPr>
                                    <m:t>𝑠𝑓</m:t>
                                  </m:r>
                                </m:sub>
                              </m:sSub>
                            </m:e>
                            <m:sup>
                              <m:r>
                                <a:rPr lang="es-ES" i="1">
                                  <a:latin typeface="Cambria Math"/>
                                </a:rPr>
                                <m:t>2</m:t>
                              </m:r>
                            </m:sup>
                          </m:sSup>
                        </m:num>
                        <m:den>
                          <m:r>
                            <a:rPr lang="es-ES" i="1">
                              <a:latin typeface="Cambria Math"/>
                            </a:rPr>
                            <m:t>6</m:t>
                          </m:r>
                        </m:den>
                      </m:f>
                      <m:r>
                        <a:rPr lang="es-ES" i="1">
                          <a:latin typeface="Cambria Math"/>
                        </a:rPr>
                        <m:t>= </m:t>
                      </m:r>
                      <m:f>
                        <m:fPr>
                          <m:ctrlPr>
                            <a:rPr lang="es-ES" i="1">
                              <a:latin typeface="Cambria Math"/>
                            </a:rPr>
                          </m:ctrlPr>
                        </m:fPr>
                        <m:num>
                          <m:r>
                            <a:rPr lang="es-ES" i="1">
                              <a:latin typeface="Cambria Math"/>
                            </a:rPr>
                            <m:t>140∗</m:t>
                          </m:r>
                          <m:sSup>
                            <m:sSupPr>
                              <m:ctrlPr>
                                <a:rPr lang="es-ES" i="1">
                                  <a:latin typeface="Cambria Math"/>
                                </a:rPr>
                              </m:ctrlPr>
                            </m:sSupPr>
                            <m:e>
                              <m:r>
                                <a:rPr lang="es-ES" i="1">
                                  <a:latin typeface="Cambria Math"/>
                                </a:rPr>
                                <m:t>3</m:t>
                              </m:r>
                            </m:e>
                            <m:sup>
                              <m:r>
                                <a:rPr lang="es-ES" i="1">
                                  <a:latin typeface="Cambria Math"/>
                                </a:rPr>
                                <m:t>2</m:t>
                              </m:r>
                            </m:sup>
                          </m:sSup>
                        </m:num>
                        <m:den>
                          <m:r>
                            <a:rPr lang="es-ES" i="1">
                              <a:latin typeface="Cambria Math"/>
                            </a:rPr>
                            <m:t>6</m:t>
                          </m:r>
                        </m:den>
                      </m:f>
                      <m:r>
                        <a:rPr lang="es-ES" i="1">
                          <a:latin typeface="Cambria Math"/>
                        </a:rPr>
                        <m:t>=210 </m:t>
                      </m:r>
                      <m:sSup>
                        <m:sSupPr>
                          <m:ctrlPr>
                            <a:rPr lang="es-ES" i="1">
                              <a:latin typeface="Cambria Math"/>
                            </a:rPr>
                          </m:ctrlPr>
                        </m:sSupPr>
                        <m:e>
                          <m:r>
                            <a:rPr lang="es-ES" i="1">
                              <a:latin typeface="Cambria Math"/>
                            </a:rPr>
                            <m:t>𝑚𝑚</m:t>
                          </m:r>
                        </m:e>
                        <m:sup>
                          <m:r>
                            <a:rPr lang="es-ES" i="1">
                              <a:latin typeface="Cambria Math"/>
                            </a:rPr>
                            <m:t>3</m:t>
                          </m:r>
                        </m:sup>
                      </m:sSup>
                      <m:r>
                        <a:rPr lang="es-ES" i="1">
                          <a:latin typeface="Cambria Math"/>
                        </a:rPr>
                        <m:t> </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2344914" y="3212976"/>
                <a:ext cx="4166140" cy="674480"/>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2977939" y="4077072"/>
                <a:ext cx="2900089"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𝜎</m:t>
                          </m:r>
                        </m:e>
                        <m:sub>
                          <m:r>
                            <a:rPr lang="es-ES" i="1">
                              <a:latin typeface="Cambria Math"/>
                            </a:rPr>
                            <m:t>𝐹𝑠𝑓</m:t>
                          </m:r>
                        </m:sub>
                      </m:sSub>
                      <m:r>
                        <a:rPr lang="es-ES" i="1">
                          <a:latin typeface="Cambria Math"/>
                        </a:rPr>
                        <m:t>=</m:t>
                      </m:r>
                      <m:f>
                        <m:fPr>
                          <m:ctrlPr>
                            <a:rPr lang="es-ES" i="1">
                              <a:latin typeface="Cambria Math"/>
                            </a:rPr>
                          </m:ctrlPr>
                        </m:fPr>
                        <m:num>
                          <m:r>
                            <a:rPr lang="es-ES" i="1">
                              <a:latin typeface="Cambria Math"/>
                            </a:rPr>
                            <m:t>7097.5</m:t>
                          </m:r>
                        </m:num>
                        <m:den>
                          <m:r>
                            <a:rPr lang="es-ES" i="1">
                              <a:latin typeface="Cambria Math"/>
                            </a:rPr>
                            <m:t>210</m:t>
                          </m:r>
                        </m:den>
                      </m:f>
                      <m:r>
                        <a:rPr lang="es-ES" i="1">
                          <a:latin typeface="Cambria Math"/>
                        </a:rPr>
                        <m:t>=33.8 </m:t>
                      </m:r>
                      <m:r>
                        <a:rPr lang="es-ES" i="1">
                          <a:latin typeface="Cambria Math"/>
                        </a:rPr>
                        <m:t>𝑀𝑃𝑎</m:t>
                      </m:r>
                    </m:oMath>
                  </m:oMathPara>
                </a14:m>
                <a:endParaRPr lang="es-ES" dirty="0"/>
              </a:p>
            </p:txBody>
          </p:sp>
        </mc:Choice>
        <mc:Fallback xmlns="">
          <p:sp>
            <p:nvSpPr>
              <p:cNvPr id="7" name="6 Rectángulo"/>
              <p:cNvSpPr>
                <a:spLocks noRot="1" noChangeAspect="1" noMove="1" noResize="1" noEditPoints="1" noAdjustHandles="1" noChangeArrowheads="1" noChangeShapeType="1" noTextEdit="1"/>
              </p:cNvSpPr>
              <p:nvPr/>
            </p:nvSpPr>
            <p:spPr>
              <a:xfrm>
                <a:off x="2977939" y="4077072"/>
                <a:ext cx="2900089" cy="618311"/>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083737" y="5085184"/>
                <a:ext cx="2688493" cy="694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𝐹𝑆</m:t>
                      </m:r>
                      <m:r>
                        <a:rPr lang="es-ES" i="1">
                          <a:latin typeface="Cambria Math"/>
                        </a:rPr>
                        <m:t>=</m:t>
                      </m:r>
                      <m:f>
                        <m:fPr>
                          <m:ctrlPr>
                            <a:rPr lang="es-ES" i="1">
                              <a:latin typeface="Cambria Math"/>
                            </a:rPr>
                          </m:ctrlPr>
                        </m:fPr>
                        <m:num>
                          <m:sSub>
                            <m:sSubPr>
                              <m:ctrlPr>
                                <a:rPr lang="es-ES" i="1">
                                  <a:latin typeface="Cambria Math"/>
                                </a:rPr>
                              </m:ctrlPr>
                            </m:sSubPr>
                            <m:e>
                              <m:r>
                                <a:rPr lang="es-ES" i="1">
                                  <a:latin typeface="Cambria Math"/>
                                </a:rPr>
                                <m:t>𝜎</m:t>
                              </m:r>
                            </m:e>
                            <m:sub>
                              <m:r>
                                <a:rPr lang="es-ES" i="1">
                                  <a:latin typeface="Cambria Math"/>
                                </a:rPr>
                                <m:t>𝐸</m:t>
                              </m:r>
                            </m:sub>
                          </m:sSub>
                        </m:num>
                        <m:den>
                          <m:sSub>
                            <m:sSubPr>
                              <m:ctrlPr>
                                <a:rPr lang="es-ES" i="1">
                                  <a:latin typeface="Cambria Math"/>
                                </a:rPr>
                              </m:ctrlPr>
                            </m:sSubPr>
                            <m:e>
                              <m:r>
                                <a:rPr lang="es-ES" i="1">
                                  <a:latin typeface="Cambria Math"/>
                                </a:rPr>
                                <m:t>𝜎</m:t>
                              </m:r>
                            </m:e>
                            <m:sub>
                              <m:r>
                                <a:rPr lang="es-ES" i="1">
                                  <a:latin typeface="Cambria Math"/>
                                </a:rPr>
                                <m:t>𝐹𝑠𝑓</m:t>
                              </m:r>
                            </m:sub>
                          </m:sSub>
                        </m:den>
                      </m:f>
                      <m:r>
                        <a:rPr lang="es-ES" i="1">
                          <a:latin typeface="Cambria Math"/>
                        </a:rPr>
                        <m:t>=</m:t>
                      </m:r>
                      <m:f>
                        <m:fPr>
                          <m:ctrlPr>
                            <a:rPr lang="es-ES" i="1">
                              <a:latin typeface="Cambria Math"/>
                            </a:rPr>
                          </m:ctrlPr>
                        </m:fPr>
                        <m:num>
                          <m:r>
                            <a:rPr lang="es-ES" i="1">
                              <a:latin typeface="Cambria Math"/>
                            </a:rPr>
                            <m:t>170</m:t>
                          </m:r>
                        </m:num>
                        <m:den>
                          <m:r>
                            <a:rPr lang="es-ES" i="1">
                              <a:latin typeface="Cambria Math"/>
                            </a:rPr>
                            <m:t>33.8</m:t>
                          </m:r>
                        </m:den>
                      </m:f>
                      <m:r>
                        <a:rPr lang="es-ES" i="1">
                          <a:latin typeface="Cambria Math"/>
                        </a:rPr>
                        <m:t>=5.03</m:t>
                      </m:r>
                    </m:oMath>
                  </m:oMathPara>
                </a14:m>
                <a:endParaRPr lang="es-ES" dirty="0"/>
              </a:p>
            </p:txBody>
          </p:sp>
        </mc:Choice>
        <mc:Fallback xmlns="">
          <p:sp>
            <p:nvSpPr>
              <p:cNvPr id="8" name="7 Rectángulo"/>
              <p:cNvSpPr>
                <a:spLocks noRot="1" noChangeAspect="1" noMove="1" noResize="1" noEditPoints="1" noAdjustHandles="1" noChangeArrowheads="1" noChangeShapeType="1" noTextEdit="1"/>
              </p:cNvSpPr>
              <p:nvPr/>
            </p:nvSpPr>
            <p:spPr>
              <a:xfrm>
                <a:off x="3083737" y="5085184"/>
                <a:ext cx="2688493" cy="694806"/>
              </a:xfrm>
              <a:prstGeom prst="rect">
                <a:avLst/>
              </a:prstGeom>
              <a:blipFill rotWithShape="1">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410095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1916832"/>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INTRODUCCIÓN</a:t>
            </a:r>
            <a:endParaRPr lang="es-ES" dirty="0"/>
          </a:p>
        </p:txBody>
      </p:sp>
      <p:sp>
        <p:nvSpPr>
          <p:cNvPr id="7" name="6 Rectángulo redondeado"/>
          <p:cNvSpPr/>
          <p:nvPr/>
        </p:nvSpPr>
        <p:spPr>
          <a:xfrm>
            <a:off x="2699792" y="1628800"/>
            <a:ext cx="5151242" cy="4464495"/>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marL="285750" indent="-285750" algn="ctr">
              <a:buFont typeface="Wingdings" pitchFamily="2" charset="2"/>
              <a:buChar char="ü"/>
            </a:pPr>
            <a:endParaRPr lang="es-ES" dirty="0" smtClean="0"/>
          </a:p>
          <a:p>
            <a:pPr marL="285750" indent="-285750" algn="ctr">
              <a:buFont typeface="Wingdings" pitchFamily="2" charset="2"/>
              <a:buChar char="ü"/>
            </a:pPr>
            <a:r>
              <a:rPr lang="es-ES" dirty="0" smtClean="0"/>
              <a:t>CUMPLE UN PAPEL PRIMORDIAL</a:t>
            </a:r>
          </a:p>
          <a:p>
            <a:pPr algn="ctr"/>
            <a:r>
              <a:rPr lang="es-ES" dirty="0" smtClean="0"/>
              <a:t> </a:t>
            </a:r>
          </a:p>
          <a:p>
            <a:pPr marL="285750" indent="-285750" algn="ctr">
              <a:buFont typeface="Wingdings" pitchFamily="2" charset="2"/>
              <a:buChar char="ü"/>
            </a:pPr>
            <a:r>
              <a:rPr lang="es-ES" dirty="0" smtClean="0"/>
              <a:t>NUEVOS CONCEPTOS DE CONTROL Y DISEÑO INDUSTRIAL</a:t>
            </a:r>
          </a:p>
          <a:p>
            <a:pPr algn="ctr"/>
            <a:endParaRPr lang="es-ES" dirty="0" smtClean="0"/>
          </a:p>
          <a:p>
            <a:pPr marL="285750" indent="-285750" algn="ctr">
              <a:buFont typeface="Wingdings" pitchFamily="2" charset="2"/>
              <a:buChar char="ü"/>
            </a:pPr>
            <a:r>
              <a:rPr lang="es-ES" dirty="0" smtClean="0"/>
              <a:t>TÉCNICAS DE DISEÑO</a:t>
            </a:r>
          </a:p>
          <a:p>
            <a:pPr algn="ctr"/>
            <a:endParaRPr lang="es-ES" dirty="0" smtClean="0"/>
          </a:p>
          <a:p>
            <a:pPr marL="285750" indent="-285750" algn="ctr">
              <a:buFont typeface="Wingdings" pitchFamily="2" charset="2"/>
              <a:buChar char="ü"/>
            </a:pPr>
            <a:r>
              <a:rPr lang="es-ES" dirty="0" smtClean="0"/>
              <a:t>NUEVAS IDEAS</a:t>
            </a:r>
          </a:p>
          <a:p>
            <a:pPr marL="285750" indent="-285750" algn="ctr">
              <a:buFont typeface="Wingdings" pitchFamily="2" charset="2"/>
              <a:buChar char="ü"/>
            </a:pPr>
            <a:endParaRPr lang="es-ES" dirty="0"/>
          </a:p>
        </p:txBody>
      </p:sp>
      <p:sp>
        <p:nvSpPr>
          <p:cNvPr id="5" name="4 Rectángulo redondeado">
            <a:hlinkClick r:id="rId3"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Tree>
    <p:extLst>
      <p:ext uri="{BB962C8B-B14F-4D97-AF65-F5344CB8AC3E}">
        <p14:creationId xmlns:p14="http://schemas.microsoft.com/office/powerpoint/2010/main" val="31887383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3275856" y="1196752"/>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FORMADOR</a:t>
            </a:r>
            <a:endParaRPr lang="es-ES" dirty="0"/>
          </a:p>
        </p:txBody>
      </p:sp>
      <p:sp>
        <p:nvSpPr>
          <p:cNvPr id="3" name="2 CuadroTexto"/>
          <p:cNvSpPr txBox="1"/>
          <p:nvPr/>
        </p:nvSpPr>
        <p:spPr>
          <a:xfrm>
            <a:off x="827827" y="1997294"/>
            <a:ext cx="1269899" cy="369332"/>
          </a:xfrm>
          <a:prstGeom prst="rect">
            <a:avLst/>
          </a:prstGeom>
          <a:noFill/>
        </p:spPr>
        <p:txBody>
          <a:bodyPr wrap="none" rtlCol="0">
            <a:spAutoFit/>
          </a:bodyPr>
          <a:lstStyle/>
          <a:p>
            <a:r>
              <a:rPr lang="es-ES" dirty="0" smtClean="0"/>
              <a:t>Simulación:</a:t>
            </a:r>
            <a:endParaRPr lang="es-ES" dirty="0"/>
          </a:p>
        </p:txBody>
      </p:sp>
      <p:pic>
        <p:nvPicPr>
          <p:cNvPr id="7" name="6 Imagen"/>
          <p:cNvPicPr/>
          <p:nvPr/>
        </p:nvPicPr>
        <p:blipFill rotWithShape="1">
          <a:blip r:embed="rId3" cstate="print"/>
          <a:srcRect l="13051" t="27280" r="25220" b="24431"/>
          <a:stretch/>
        </p:blipFill>
        <p:spPr bwMode="auto">
          <a:xfrm>
            <a:off x="827584" y="2449522"/>
            <a:ext cx="4407535" cy="1939290"/>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4" cstate="print"/>
          <a:srcRect l="13051" t="27281" r="28748" b="25057"/>
          <a:stretch/>
        </p:blipFill>
        <p:spPr bwMode="auto">
          <a:xfrm>
            <a:off x="827584" y="4653136"/>
            <a:ext cx="4156075" cy="1914525"/>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5454352" y="2420888"/>
            <a:ext cx="2574032" cy="1200329"/>
          </a:xfrm>
          <a:prstGeom prst="rect">
            <a:avLst/>
          </a:prstGeom>
        </p:spPr>
        <p:txBody>
          <a:bodyPr wrap="square">
            <a:spAutoFit/>
          </a:bodyPr>
          <a:lstStyle/>
          <a:p>
            <a:pPr marL="285750" indent="-285750" algn="just">
              <a:buFont typeface="Wingdings" pitchFamily="2" charset="2"/>
              <a:buChar char="ü"/>
            </a:pPr>
            <a:r>
              <a:rPr lang="es-ES" dirty="0"/>
              <a:t>F</a:t>
            </a:r>
            <a:r>
              <a:rPr lang="es-ES" dirty="0" smtClean="0"/>
              <a:t>actor </a:t>
            </a:r>
            <a:r>
              <a:rPr lang="es-ES" dirty="0"/>
              <a:t>de seguridad más bajo encontrado en el diseño es de 4.89 </a:t>
            </a:r>
          </a:p>
        </p:txBody>
      </p:sp>
      <p:graphicFrame>
        <p:nvGraphicFramePr>
          <p:cNvPr id="6" name="5 Tabla"/>
          <p:cNvGraphicFramePr>
            <a:graphicFrameLocks noGrp="1"/>
          </p:cNvGraphicFramePr>
          <p:nvPr>
            <p:extLst>
              <p:ext uri="{D42A27DB-BD31-4B8C-83A1-F6EECF244321}">
                <p14:modId xmlns:p14="http://schemas.microsoft.com/office/powerpoint/2010/main" val="787014011"/>
              </p:ext>
            </p:extLst>
          </p:nvPr>
        </p:nvGraphicFramePr>
        <p:xfrm>
          <a:off x="5067658" y="5229200"/>
          <a:ext cx="3476774" cy="490728"/>
        </p:xfrm>
        <a:graphic>
          <a:graphicData uri="http://schemas.openxmlformats.org/drawingml/2006/table">
            <a:tbl>
              <a:tblPr firstRow="1" firstCol="1" bandRow="1">
                <a:tableStyleId>{5C22544A-7EE6-4342-B048-85BDC9FD1C3A}</a:tableStyleId>
              </a:tblPr>
              <a:tblGrid>
                <a:gridCol w="1007430"/>
                <a:gridCol w="771670"/>
                <a:gridCol w="926004"/>
                <a:gridCol w="771670"/>
              </a:tblGrid>
              <a:tr h="190500">
                <a:tc>
                  <a:txBody>
                    <a:bodyPr/>
                    <a:lstStyle/>
                    <a:p>
                      <a:pPr algn="ctr">
                        <a:lnSpc>
                          <a:spcPct val="115000"/>
                        </a:lnSpc>
                        <a:spcAft>
                          <a:spcPts val="0"/>
                        </a:spcAft>
                      </a:pPr>
                      <a:r>
                        <a:rPr lang="es-ES" sz="1400" dirty="0">
                          <a:effectLst/>
                        </a:rPr>
                        <a:t>Referencia</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Análisis</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Simulación</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Error</a:t>
                      </a:r>
                      <a:endParaRPr lang="es-ES" sz="1200" dirty="0">
                        <a:effectLst/>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S" sz="1400" dirty="0">
                          <a:effectLst/>
                        </a:rPr>
                        <a:t>2,5-4,0</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5,03</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4,89</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25.75%</a:t>
                      </a:r>
                      <a:endParaRPr lang="es-ES" sz="1200" dirty="0">
                        <a:effectLst/>
                        <a:latin typeface="Calibri"/>
                        <a:ea typeface="Times New Roman"/>
                        <a:cs typeface="Times New Roman"/>
                      </a:endParaRPr>
                    </a:p>
                  </a:txBody>
                  <a:tcPr marL="44450" marR="44450" marT="0" marB="0" anchor="b"/>
                </a:tc>
              </a:tr>
            </a:tbl>
          </a:graphicData>
        </a:graphic>
      </p:graphicFrame>
    </p:spTree>
    <p:extLst>
      <p:ext uri="{BB962C8B-B14F-4D97-AF65-F5344CB8AC3E}">
        <p14:creationId xmlns:p14="http://schemas.microsoft.com/office/powerpoint/2010/main" val="3466315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1403648" y="2924944"/>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DE CORTE</a:t>
            </a:r>
            <a:endParaRPr lang="es-ES" dirty="0"/>
          </a:p>
        </p:txBody>
      </p:sp>
      <p:sp>
        <p:nvSpPr>
          <p:cNvPr id="7" name="6 Rectángulo redondeado"/>
          <p:cNvSpPr/>
          <p:nvPr/>
        </p:nvSpPr>
        <p:spPr>
          <a:xfrm>
            <a:off x="5292080" y="2924944"/>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SELECCIÓN DEL PISTÓN DE CORTE</a:t>
            </a:r>
            <a:endParaRPr lang="es-ES" dirty="0"/>
          </a:p>
        </p:txBody>
      </p:sp>
      <p:sp>
        <p:nvSpPr>
          <p:cNvPr id="8" name="7 Rectángulo redondeado">
            <a:hlinkClick r:id="rId3"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CORTE</a:t>
            </a:r>
            <a:endParaRPr lang="es-ES" dirty="0"/>
          </a:p>
        </p:txBody>
      </p:sp>
    </p:spTree>
    <p:extLst>
      <p:ext uri="{BB962C8B-B14F-4D97-AF65-F5344CB8AC3E}">
        <p14:creationId xmlns:p14="http://schemas.microsoft.com/office/powerpoint/2010/main" val="42882613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3275856" y="1323876"/>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DE CORTE</a:t>
            </a:r>
            <a:endParaRPr lang="es-ES" dirty="0"/>
          </a:p>
        </p:txBody>
      </p:sp>
      <p:pic>
        <p:nvPicPr>
          <p:cNvPr id="6" name="5 Imagen"/>
          <p:cNvPicPr/>
          <p:nvPr/>
        </p:nvPicPr>
        <p:blipFill>
          <a:blip r:embed="rId2" cstate="print"/>
          <a:srcRect/>
          <a:stretch>
            <a:fillRect/>
          </a:stretch>
        </p:blipFill>
        <p:spPr bwMode="auto">
          <a:xfrm>
            <a:off x="827584" y="2692028"/>
            <a:ext cx="3685540" cy="2004695"/>
          </a:xfrm>
          <a:prstGeom prst="rect">
            <a:avLst/>
          </a:prstGeom>
          <a:noFill/>
          <a:ln w="9525">
            <a:noFill/>
            <a:miter lim="800000"/>
            <a:headEnd/>
            <a:tailEnd/>
          </a:ln>
        </p:spPr>
      </p:pic>
      <p:pic>
        <p:nvPicPr>
          <p:cNvPr id="9" name="8 Imagen"/>
          <p:cNvPicPr/>
          <p:nvPr/>
        </p:nvPicPr>
        <p:blipFill>
          <a:blip r:embed="rId3" cstate="print"/>
          <a:srcRect/>
          <a:stretch>
            <a:fillRect/>
          </a:stretch>
        </p:blipFill>
        <p:spPr bwMode="auto">
          <a:xfrm>
            <a:off x="4441904" y="2709932"/>
            <a:ext cx="3586480" cy="1935480"/>
          </a:xfrm>
          <a:prstGeom prst="rect">
            <a:avLst/>
          </a:prstGeom>
          <a:noFill/>
          <a:ln w="9525">
            <a:noFill/>
            <a:miter lim="800000"/>
            <a:headEnd/>
            <a:tailEnd/>
          </a:ln>
        </p:spPr>
      </p:pic>
      <p:sp>
        <p:nvSpPr>
          <p:cNvPr id="2" name="1 CuadroTexto"/>
          <p:cNvSpPr txBox="1"/>
          <p:nvPr/>
        </p:nvSpPr>
        <p:spPr>
          <a:xfrm>
            <a:off x="2106607" y="4715852"/>
            <a:ext cx="1127425" cy="369332"/>
          </a:xfrm>
          <a:prstGeom prst="rect">
            <a:avLst/>
          </a:prstGeom>
          <a:noFill/>
        </p:spPr>
        <p:txBody>
          <a:bodyPr wrap="none" rtlCol="0">
            <a:spAutoFit/>
          </a:bodyPr>
          <a:lstStyle/>
          <a:p>
            <a:r>
              <a:rPr lang="es-ES" dirty="0" smtClean="0"/>
              <a:t>Posición 1</a:t>
            </a:r>
            <a:endParaRPr lang="es-ES" dirty="0"/>
          </a:p>
        </p:txBody>
      </p:sp>
      <p:sp>
        <p:nvSpPr>
          <p:cNvPr id="3" name="2 CuadroTexto"/>
          <p:cNvSpPr txBox="1"/>
          <p:nvPr/>
        </p:nvSpPr>
        <p:spPr>
          <a:xfrm>
            <a:off x="5671431" y="4715852"/>
            <a:ext cx="1127425" cy="369332"/>
          </a:xfrm>
          <a:prstGeom prst="rect">
            <a:avLst/>
          </a:prstGeom>
          <a:noFill/>
        </p:spPr>
        <p:txBody>
          <a:bodyPr wrap="none" rtlCol="0">
            <a:spAutoFit/>
          </a:bodyPr>
          <a:lstStyle/>
          <a:p>
            <a:r>
              <a:rPr lang="es-ES" dirty="0" smtClean="0"/>
              <a:t>Posición 2</a:t>
            </a:r>
            <a:endParaRPr lang="es-ES" dirty="0"/>
          </a:p>
        </p:txBody>
      </p:sp>
    </p:spTree>
    <p:extLst>
      <p:ext uri="{BB962C8B-B14F-4D97-AF65-F5344CB8AC3E}">
        <p14:creationId xmlns:p14="http://schemas.microsoft.com/office/powerpoint/2010/main" val="2818805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3275856" y="1124744"/>
            <a:ext cx="230425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DE CORTE</a:t>
            </a:r>
            <a:endParaRPr lang="es-ES" dirty="0"/>
          </a:p>
        </p:txBody>
      </p:sp>
      <p:pic>
        <p:nvPicPr>
          <p:cNvPr id="8" name="7 Imagen"/>
          <p:cNvPicPr/>
          <p:nvPr/>
        </p:nvPicPr>
        <p:blipFill>
          <a:blip r:embed="rId3" cstate="print"/>
          <a:srcRect l="29534" t="21453" r="37612" b="22742"/>
          <a:stretch>
            <a:fillRect/>
          </a:stretch>
        </p:blipFill>
        <p:spPr bwMode="auto">
          <a:xfrm>
            <a:off x="2807804" y="1936482"/>
            <a:ext cx="3240360" cy="293267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4" name="3 Rectángulo"/>
              <p:cNvSpPr/>
              <p:nvPr/>
            </p:nvSpPr>
            <p:spPr>
              <a:xfrm>
                <a:off x="1871700" y="4923800"/>
                <a:ext cx="5112568" cy="5934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𝑟</m:t>
                      </m:r>
                      <m:r>
                        <a:rPr lang="es-ES" sz="1600" i="1">
                          <a:latin typeface="Cambria Math"/>
                        </a:rPr>
                        <m:t>=</m:t>
                      </m:r>
                      <m:rad>
                        <m:radPr>
                          <m:ctrlPr>
                            <a:rPr lang="es-ES" sz="1600" i="1">
                              <a:latin typeface="Cambria Math"/>
                            </a:rPr>
                          </m:ctrlPr>
                        </m:radPr>
                        <m:deg>
                          <m:r>
                            <a:rPr lang="es-ES" sz="1600" i="1">
                              <a:latin typeface="Cambria Math"/>
                            </a:rPr>
                            <m:t>2</m:t>
                          </m:r>
                        </m:deg>
                        <m:e>
                          <m:sSup>
                            <m:sSupPr>
                              <m:ctrlPr>
                                <a:rPr lang="es-ES" sz="1600" i="1">
                                  <a:latin typeface="Cambria Math"/>
                                </a:rPr>
                              </m:ctrlPr>
                            </m:sSupPr>
                            <m:e>
                              <m:sSub>
                                <m:sSubPr>
                                  <m:ctrlPr>
                                    <a:rPr lang="es-ES" sz="1600" i="1">
                                      <a:latin typeface="Cambria Math"/>
                                    </a:rPr>
                                  </m:ctrlPr>
                                </m:sSubPr>
                                <m:e>
                                  <m:r>
                                    <a:rPr lang="es-ES" sz="1600" i="1">
                                      <a:latin typeface="Cambria Math"/>
                                    </a:rPr>
                                    <m:t>𝐿</m:t>
                                  </m:r>
                                </m:e>
                                <m:sub>
                                  <m:r>
                                    <a:rPr lang="es-ES" sz="1600" i="1">
                                      <a:latin typeface="Cambria Math"/>
                                    </a:rPr>
                                    <m:t>𝑠</m:t>
                                  </m:r>
                                </m:sub>
                              </m:sSub>
                            </m:e>
                            <m:sup>
                              <m:r>
                                <a:rPr lang="es-ES" sz="1600" i="1">
                                  <a:latin typeface="Cambria Math"/>
                                </a:rPr>
                                <m:t>2</m:t>
                              </m:r>
                            </m:sup>
                          </m:sSup>
                          <m:r>
                            <a:rPr lang="es-ES" sz="1600" i="1">
                              <a:latin typeface="Cambria Math"/>
                            </a:rPr>
                            <m:t>−</m:t>
                          </m:r>
                          <m:sSup>
                            <m:sSupPr>
                              <m:ctrlPr>
                                <a:rPr lang="es-ES" sz="1600" i="1">
                                  <a:latin typeface="Cambria Math"/>
                                </a:rPr>
                              </m:ctrlPr>
                            </m:sSupPr>
                            <m:e>
                              <m:sSub>
                                <m:sSubPr>
                                  <m:ctrlPr>
                                    <a:rPr lang="es-ES" sz="1600" i="1">
                                      <a:latin typeface="Cambria Math"/>
                                    </a:rPr>
                                  </m:ctrlPr>
                                </m:sSubPr>
                                <m:e>
                                  <m:r>
                                    <a:rPr lang="es-ES" sz="1600" i="1">
                                      <a:latin typeface="Cambria Math"/>
                                    </a:rPr>
                                    <m:t>𝑋</m:t>
                                  </m:r>
                                </m:e>
                                <m:sub>
                                  <m:r>
                                    <a:rPr lang="es-ES" sz="1600" i="1">
                                      <a:latin typeface="Cambria Math"/>
                                    </a:rPr>
                                    <m:t>𝑚</m:t>
                                  </m:r>
                                </m:sub>
                              </m:sSub>
                            </m:e>
                            <m:sup>
                              <m:r>
                                <a:rPr lang="es-ES" sz="1600" i="1">
                                  <a:latin typeface="Cambria Math"/>
                                </a:rPr>
                                <m:t>2</m:t>
                              </m:r>
                            </m:sup>
                          </m:sSup>
                        </m:e>
                      </m:rad>
                      <m:r>
                        <a:rPr lang="es-ES" sz="1600" i="1">
                          <a:latin typeface="Cambria Math"/>
                        </a:rPr>
                        <m:t>=</m:t>
                      </m:r>
                      <m:rad>
                        <m:radPr>
                          <m:ctrlPr>
                            <a:rPr lang="es-ES" sz="1600" i="1">
                              <a:latin typeface="Cambria Math"/>
                            </a:rPr>
                          </m:ctrlPr>
                        </m:radPr>
                        <m:deg>
                          <m:r>
                            <a:rPr lang="es-ES" sz="1600" i="1">
                              <a:latin typeface="Cambria Math"/>
                            </a:rPr>
                            <m:t>2</m:t>
                          </m:r>
                        </m:deg>
                        <m:e>
                          <m:sSup>
                            <m:sSupPr>
                              <m:ctrlPr>
                                <a:rPr lang="es-ES" sz="1600" i="1">
                                  <a:latin typeface="Cambria Math"/>
                                </a:rPr>
                              </m:ctrlPr>
                            </m:sSupPr>
                            <m:e>
                              <m:r>
                                <a:rPr lang="es-ES" sz="1600" i="1">
                                  <a:latin typeface="Cambria Math"/>
                                </a:rPr>
                                <m:t>47</m:t>
                              </m:r>
                            </m:e>
                            <m:sup>
                              <m:r>
                                <a:rPr lang="es-ES" sz="1600" i="1">
                                  <a:latin typeface="Cambria Math"/>
                                </a:rPr>
                                <m:t>2</m:t>
                              </m:r>
                            </m:sup>
                          </m:sSup>
                          <m:r>
                            <a:rPr lang="es-ES" sz="1600" i="1">
                              <a:latin typeface="Cambria Math"/>
                            </a:rPr>
                            <m:t>−</m:t>
                          </m:r>
                          <m:sSup>
                            <m:sSupPr>
                              <m:ctrlPr>
                                <a:rPr lang="es-ES" sz="1600" i="1">
                                  <a:latin typeface="Cambria Math"/>
                                </a:rPr>
                              </m:ctrlPr>
                            </m:sSupPr>
                            <m:e>
                              <m:r>
                                <a:rPr lang="es-ES" sz="1600" i="1">
                                  <a:latin typeface="Cambria Math"/>
                                </a:rPr>
                                <m:t>41</m:t>
                              </m:r>
                            </m:e>
                            <m:sup>
                              <m:r>
                                <a:rPr lang="es-ES" sz="1600" i="1">
                                  <a:latin typeface="Cambria Math"/>
                                </a:rPr>
                                <m:t>2</m:t>
                              </m:r>
                            </m:sup>
                          </m:sSup>
                        </m:e>
                      </m:rad>
                      <m:r>
                        <a:rPr lang="es-ES" sz="1600" i="1">
                          <a:latin typeface="Cambria Math"/>
                        </a:rPr>
                        <m:t>=22.98≈23 </m:t>
                      </m:r>
                      <m:r>
                        <a:rPr lang="es-ES" sz="1600" i="1">
                          <a:latin typeface="Cambria Math"/>
                        </a:rPr>
                        <m:t>𝑚𝑚</m:t>
                      </m:r>
                    </m:oMath>
                  </m:oMathPara>
                </a14:m>
                <a:endParaRPr lang="es-ES" sz="1600" dirty="0"/>
              </a:p>
            </p:txBody>
          </p:sp>
        </mc:Choice>
        <mc:Fallback xmlns="">
          <p:sp>
            <p:nvSpPr>
              <p:cNvPr id="4" name="3 Rectángulo"/>
              <p:cNvSpPr>
                <a:spLocks noRot="1" noChangeAspect="1" noMove="1" noResize="1" noEditPoints="1" noAdjustHandles="1" noChangeArrowheads="1" noChangeShapeType="1" noTextEdit="1"/>
              </p:cNvSpPr>
              <p:nvPr/>
            </p:nvSpPr>
            <p:spPr>
              <a:xfrm>
                <a:off x="1871700" y="4923800"/>
                <a:ext cx="5112568" cy="593432"/>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2922764" y="5517232"/>
                <a:ext cx="301044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𝐿</m:t>
                          </m:r>
                        </m:e>
                        <m:sub>
                          <m:r>
                            <a:rPr lang="es-ES" sz="1600" i="1">
                              <a:latin typeface="Cambria Math"/>
                            </a:rPr>
                            <m:t>𝐶</m:t>
                          </m:r>
                        </m:sub>
                      </m:sSub>
                      <m:r>
                        <a:rPr lang="es-ES" sz="1600" i="1">
                          <a:latin typeface="Cambria Math"/>
                        </a:rPr>
                        <m:t>= </m:t>
                      </m:r>
                      <m:sSub>
                        <m:sSubPr>
                          <m:ctrlPr>
                            <a:rPr lang="es-ES" sz="1600" i="1">
                              <a:latin typeface="Cambria Math"/>
                            </a:rPr>
                          </m:ctrlPr>
                        </m:sSubPr>
                        <m:e>
                          <m:r>
                            <a:rPr lang="es-ES" sz="1600" i="1">
                              <a:latin typeface="Cambria Math"/>
                            </a:rPr>
                            <m:t>𝐿</m:t>
                          </m:r>
                        </m:e>
                        <m:sub>
                          <m:r>
                            <a:rPr lang="es-ES" sz="1600" i="1">
                              <a:latin typeface="Cambria Math"/>
                            </a:rPr>
                            <m:t>𝑀𝐻</m:t>
                          </m:r>
                        </m:sub>
                      </m:sSub>
                      <m:r>
                        <a:rPr lang="es-ES" sz="1600" i="1">
                          <a:latin typeface="Cambria Math"/>
                        </a:rPr>
                        <m:t>+</m:t>
                      </m:r>
                      <m:r>
                        <a:rPr lang="es-ES" sz="1600" i="1">
                          <a:latin typeface="Cambria Math"/>
                        </a:rPr>
                        <m:t>𝑟</m:t>
                      </m:r>
                      <m:r>
                        <a:rPr lang="es-ES" sz="1600" i="1">
                          <a:latin typeface="Cambria Math"/>
                        </a:rPr>
                        <m:t>+2∗</m:t>
                      </m:r>
                      <m:sSub>
                        <m:sSubPr>
                          <m:ctrlPr>
                            <a:rPr lang="es-ES" sz="1600" i="1">
                              <a:latin typeface="Cambria Math"/>
                            </a:rPr>
                          </m:ctrlPr>
                        </m:sSubPr>
                        <m:e>
                          <m:r>
                            <a:rPr lang="es-ES" sz="1600" i="1">
                              <a:latin typeface="Cambria Math"/>
                            </a:rPr>
                            <m:t>𝐴</m:t>
                          </m:r>
                        </m:e>
                        <m:sub>
                          <m:r>
                            <a:rPr lang="es-ES" sz="1600" i="1">
                              <a:latin typeface="Cambria Math"/>
                            </a:rPr>
                            <m:t>𝑆</m:t>
                          </m:r>
                        </m:sub>
                      </m:sSub>
                      <m:r>
                        <a:rPr lang="es-ES" sz="1600" i="1">
                          <a:latin typeface="Cambria Math"/>
                        </a:rPr>
                        <m:t>+2∗</m:t>
                      </m:r>
                      <m:sSub>
                        <m:sSubPr>
                          <m:ctrlPr>
                            <a:rPr lang="es-ES" sz="1600" i="1">
                              <a:latin typeface="Cambria Math"/>
                            </a:rPr>
                          </m:ctrlPr>
                        </m:sSubPr>
                        <m:e>
                          <m:r>
                            <a:rPr lang="es-ES" sz="1600" i="1">
                              <a:latin typeface="Cambria Math"/>
                            </a:rPr>
                            <m:t>𝑋</m:t>
                          </m:r>
                        </m:e>
                        <m:sub>
                          <m:r>
                            <a:rPr lang="es-ES" sz="1600" i="1">
                              <a:latin typeface="Cambria Math"/>
                            </a:rPr>
                            <m:t>𝑡</m:t>
                          </m:r>
                        </m:sub>
                      </m:sSub>
                      <m:r>
                        <a:rPr lang="es-ES" sz="1600" i="1">
                          <a:latin typeface="Cambria Math"/>
                        </a:rPr>
                        <m:t> </m:t>
                      </m:r>
                    </m:oMath>
                  </m:oMathPara>
                </a14:m>
                <a:endParaRPr lang="es-ES" sz="1600" dirty="0"/>
              </a:p>
            </p:txBody>
          </p:sp>
        </mc:Choice>
        <mc:Fallback xmlns="">
          <p:sp>
            <p:nvSpPr>
              <p:cNvPr id="7" name="6 Rectángulo"/>
              <p:cNvSpPr>
                <a:spLocks noRot="1" noChangeAspect="1" noMove="1" noResize="1" noEditPoints="1" noAdjustHandles="1" noChangeArrowheads="1" noChangeShapeType="1" noTextEdit="1"/>
              </p:cNvSpPr>
              <p:nvPr/>
            </p:nvSpPr>
            <p:spPr>
              <a:xfrm>
                <a:off x="2922764" y="5517232"/>
                <a:ext cx="3010440" cy="338554"/>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2569672" y="6029469"/>
                <a:ext cx="384425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𝐿</m:t>
                          </m:r>
                        </m:e>
                        <m:sub>
                          <m:r>
                            <a:rPr lang="es-ES" sz="1600" i="1">
                              <a:latin typeface="Cambria Math"/>
                            </a:rPr>
                            <m:t>𝐶</m:t>
                          </m:r>
                        </m:sub>
                      </m:sSub>
                      <m:r>
                        <a:rPr lang="es-ES" sz="1600" i="1">
                          <a:latin typeface="Cambria Math"/>
                        </a:rPr>
                        <m:t>=200+23+2∗6+2∗5=245 </m:t>
                      </m:r>
                      <m:r>
                        <a:rPr lang="es-ES" sz="1600" i="1">
                          <a:latin typeface="Cambria Math"/>
                        </a:rPr>
                        <m:t>𝑚𝑚</m:t>
                      </m:r>
                    </m:oMath>
                  </m:oMathPara>
                </a14:m>
                <a:endParaRPr lang="es-ES" sz="1600" dirty="0"/>
              </a:p>
            </p:txBody>
          </p:sp>
        </mc:Choice>
        <mc:Fallback xmlns="">
          <p:sp>
            <p:nvSpPr>
              <p:cNvPr id="10" name="9 Rectángulo"/>
              <p:cNvSpPr>
                <a:spLocks noRot="1" noChangeAspect="1" noMove="1" noResize="1" noEditPoints="1" noAdjustHandles="1" noChangeArrowheads="1" noChangeShapeType="1" noTextEdit="1"/>
              </p:cNvSpPr>
              <p:nvPr/>
            </p:nvSpPr>
            <p:spPr>
              <a:xfrm>
                <a:off x="2569672" y="6029469"/>
                <a:ext cx="3844258" cy="338554"/>
              </a:xfrm>
              <a:prstGeom prst="rect">
                <a:avLst/>
              </a:prstGeom>
              <a:blipFill rotWithShape="1">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8330713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8" name="7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SELLADO</a:t>
            </a:r>
            <a:endParaRPr lang="es-ES" dirty="0"/>
          </a:p>
        </p:txBody>
      </p:sp>
      <p:sp>
        <p:nvSpPr>
          <p:cNvPr id="14" name="13 Rectángulo redondeado">
            <a:hlinkClick r:id="rId3" action="ppaction://hlinksldjump"/>
          </p:cNvPr>
          <p:cNvSpPr/>
          <p:nvPr/>
        </p:nvSpPr>
        <p:spPr>
          <a:xfrm>
            <a:off x="1259632" y="2564904"/>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SELLADO HORIZONTAL</a:t>
            </a:r>
            <a:endParaRPr lang="es-ES" dirty="0"/>
          </a:p>
        </p:txBody>
      </p:sp>
      <p:sp>
        <p:nvSpPr>
          <p:cNvPr id="15" name="14 Rectángulo redondeado">
            <a:hlinkClick r:id="rId4" action="ppaction://hlinksldjump"/>
          </p:cNvPr>
          <p:cNvSpPr/>
          <p:nvPr/>
        </p:nvSpPr>
        <p:spPr>
          <a:xfrm>
            <a:off x="5148064" y="256490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SELLADO VERTICAL</a:t>
            </a:r>
            <a:endParaRPr lang="es-ES" dirty="0"/>
          </a:p>
        </p:txBody>
      </p:sp>
    </p:spTree>
    <p:extLst>
      <p:ext uri="{BB962C8B-B14F-4D97-AF65-F5344CB8AC3E}">
        <p14:creationId xmlns:p14="http://schemas.microsoft.com/office/powerpoint/2010/main" val="1791546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1259632" y="2537251"/>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MORDAZA SELLADO HORIZONTAL</a:t>
            </a:r>
            <a:endParaRPr lang="es-ES" dirty="0"/>
          </a:p>
        </p:txBody>
      </p:sp>
      <p:sp>
        <p:nvSpPr>
          <p:cNvPr id="6" name="5 Rectángulo redondeado"/>
          <p:cNvSpPr/>
          <p:nvPr/>
        </p:nvSpPr>
        <p:spPr>
          <a:xfrm>
            <a:off x="1259632" y="3614192"/>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MORDAZA INTERIOR</a:t>
            </a:r>
            <a:endParaRPr lang="es-ES" dirty="0"/>
          </a:p>
        </p:txBody>
      </p:sp>
      <p:sp>
        <p:nvSpPr>
          <p:cNvPr id="7" name="6 Rectángulo redondeado">
            <a:hlinkClick r:id="rId3" action="ppaction://hlinksldjump"/>
          </p:cNvPr>
          <p:cNvSpPr/>
          <p:nvPr/>
        </p:nvSpPr>
        <p:spPr>
          <a:xfrm>
            <a:off x="5148064" y="2537251"/>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MORDAZA EXTERIOR</a:t>
            </a:r>
            <a:endParaRPr lang="es-ES" dirty="0"/>
          </a:p>
        </p:txBody>
      </p:sp>
      <p:sp>
        <p:nvSpPr>
          <p:cNvPr id="8" name="7 Rectángulo redondeado">
            <a:hlinkClick r:id="rId4"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SELLADO HORIZONTAL</a:t>
            </a:r>
            <a:endParaRPr lang="es-ES" dirty="0"/>
          </a:p>
        </p:txBody>
      </p:sp>
      <p:sp>
        <p:nvSpPr>
          <p:cNvPr id="9" name="8 Rectángulo redondeado">
            <a:hlinkClick r:id="rId5" action="ppaction://hlinksldjump"/>
          </p:cNvPr>
          <p:cNvSpPr/>
          <p:nvPr/>
        </p:nvSpPr>
        <p:spPr>
          <a:xfrm>
            <a:off x="5148064" y="3614192"/>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SELECCIÓN PISTÓN DE SELLADO HORIZONTAL</a:t>
            </a:r>
            <a:endParaRPr lang="es-ES" dirty="0"/>
          </a:p>
        </p:txBody>
      </p:sp>
      <p:sp>
        <p:nvSpPr>
          <p:cNvPr id="10" name="9 Rectángulo redondeado"/>
          <p:cNvSpPr/>
          <p:nvPr/>
        </p:nvSpPr>
        <p:spPr>
          <a:xfrm>
            <a:off x="1259632" y="462230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PISTÓN SELLADO HORIZONTAL</a:t>
            </a:r>
            <a:endParaRPr lang="es-ES" dirty="0"/>
          </a:p>
        </p:txBody>
      </p:sp>
      <p:sp>
        <p:nvSpPr>
          <p:cNvPr id="12" name="11 Rectángulo redondeado"/>
          <p:cNvSpPr/>
          <p:nvPr/>
        </p:nvSpPr>
        <p:spPr>
          <a:xfrm>
            <a:off x="5148064" y="4653136"/>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CENTRAL</a:t>
            </a:r>
            <a:endParaRPr lang="es-ES" dirty="0"/>
          </a:p>
        </p:txBody>
      </p:sp>
    </p:spTree>
    <p:extLst>
      <p:ext uri="{BB962C8B-B14F-4D97-AF65-F5344CB8AC3E}">
        <p14:creationId xmlns:p14="http://schemas.microsoft.com/office/powerpoint/2010/main" val="1367652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1259632" y="2537251"/>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MORDAZA SELLADO HORIZONTAL</a:t>
            </a:r>
            <a:endParaRPr lang="es-ES" dirty="0"/>
          </a:p>
        </p:txBody>
      </p:sp>
      <p:sp>
        <p:nvSpPr>
          <p:cNvPr id="8" name="7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SELLADO HORIZONTAL</a:t>
            </a:r>
            <a:endParaRPr lang="es-ES" dirty="0"/>
          </a:p>
        </p:txBody>
      </p:sp>
      <p:pic>
        <p:nvPicPr>
          <p:cNvPr id="11" name="10 Imagen"/>
          <p:cNvPicPr/>
          <p:nvPr/>
        </p:nvPicPr>
        <p:blipFill>
          <a:blip r:embed="rId3" cstate="print"/>
          <a:srcRect l="19994" t="22910" r="18791" b="20743"/>
          <a:stretch>
            <a:fillRect/>
          </a:stretch>
        </p:blipFill>
        <p:spPr bwMode="auto">
          <a:xfrm>
            <a:off x="2579924" y="3917473"/>
            <a:ext cx="3696117" cy="2160241"/>
          </a:xfrm>
          <a:prstGeom prst="rect">
            <a:avLst/>
          </a:prstGeom>
          <a:noFill/>
          <a:ln w="9525">
            <a:noFill/>
            <a:miter lim="800000"/>
            <a:headEnd/>
            <a:tailEnd/>
          </a:ln>
        </p:spPr>
      </p:pic>
    </p:spTree>
    <p:extLst>
      <p:ext uri="{BB962C8B-B14F-4D97-AF65-F5344CB8AC3E}">
        <p14:creationId xmlns:p14="http://schemas.microsoft.com/office/powerpoint/2010/main" val="651816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2" name="1 Rectángulo"/>
          <p:cNvSpPr/>
          <p:nvPr/>
        </p:nvSpPr>
        <p:spPr>
          <a:xfrm>
            <a:off x="827584" y="2051556"/>
            <a:ext cx="1910075" cy="369332"/>
          </a:xfrm>
          <a:prstGeom prst="rect">
            <a:avLst/>
          </a:prstGeom>
        </p:spPr>
        <p:txBody>
          <a:bodyPr wrap="none">
            <a:spAutoFit/>
          </a:bodyPr>
          <a:lstStyle/>
          <a:p>
            <a:r>
              <a:rPr lang="es-ES" dirty="0"/>
              <a:t>Análisis de Cargas:</a:t>
            </a:r>
          </a:p>
        </p:txBody>
      </p:sp>
      <p:sp>
        <p:nvSpPr>
          <p:cNvPr id="3" name="2 CuadroTexto"/>
          <p:cNvSpPr txBox="1"/>
          <p:nvPr/>
        </p:nvSpPr>
        <p:spPr>
          <a:xfrm>
            <a:off x="4427984" y="2101498"/>
            <a:ext cx="184731" cy="369332"/>
          </a:xfrm>
          <a:prstGeom prst="rect">
            <a:avLst/>
          </a:prstGeom>
          <a:noFill/>
        </p:spPr>
        <p:txBody>
          <a:bodyPr wrap="none" rtlCol="0">
            <a:spAutoFit/>
          </a:bodyPr>
          <a:lstStyle/>
          <a:p>
            <a:endParaRPr lang="es-ES" dirty="0"/>
          </a:p>
        </p:txBody>
      </p:sp>
      <p:pic>
        <p:nvPicPr>
          <p:cNvPr id="9" name="8 Imagen"/>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3051" t="23203" r="15697" b="35406"/>
          <a:stretch/>
        </p:blipFill>
        <p:spPr bwMode="auto">
          <a:xfrm>
            <a:off x="1700777" y="2924944"/>
            <a:ext cx="5454413" cy="1783457"/>
          </a:xfrm>
          <a:prstGeom prst="rect">
            <a:avLst/>
          </a:prstGeom>
          <a:ln>
            <a:noFill/>
          </a:ln>
          <a:extLst>
            <a:ext uri="{53640926-AAD7-44D8-BBD7-CCE9431645EC}">
              <a14:shadowObscured xmlns:a14="http://schemas.microsoft.com/office/drawing/2010/main"/>
            </a:ext>
          </a:extLst>
        </p:spPr>
      </p:pic>
      <p:sp>
        <p:nvSpPr>
          <p:cNvPr id="8" name="7 Rectángulo redondeado"/>
          <p:cNvSpPr/>
          <p:nvPr/>
        </p:nvSpPr>
        <p:spPr>
          <a:xfrm>
            <a:off x="3131839"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MORDAZA EXTERIOR</a:t>
            </a:r>
            <a:endParaRPr lang="es-ES" dirty="0"/>
          </a:p>
        </p:txBody>
      </p:sp>
    </p:spTree>
    <p:extLst>
      <p:ext uri="{BB962C8B-B14F-4D97-AF65-F5344CB8AC3E}">
        <p14:creationId xmlns:p14="http://schemas.microsoft.com/office/powerpoint/2010/main" val="38583617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3" name="2 CuadroTexto"/>
          <p:cNvSpPr txBox="1"/>
          <p:nvPr/>
        </p:nvSpPr>
        <p:spPr>
          <a:xfrm>
            <a:off x="5580112" y="2996952"/>
            <a:ext cx="2448272" cy="2031325"/>
          </a:xfrm>
          <a:prstGeom prst="rect">
            <a:avLst/>
          </a:prstGeom>
          <a:noFill/>
        </p:spPr>
        <p:txBody>
          <a:bodyPr wrap="square" rtlCol="0">
            <a:spAutoFit/>
          </a:bodyPr>
          <a:lstStyle/>
          <a:p>
            <a:pPr marL="285750" indent="-285750" algn="just">
              <a:buFont typeface="Wingdings" pitchFamily="2" charset="2"/>
              <a:buChar char="ü"/>
            </a:pPr>
            <a:r>
              <a:rPr lang="es-ES" dirty="0" smtClean="0"/>
              <a:t>Fuerza </a:t>
            </a:r>
            <a:r>
              <a:rPr lang="es-ES" dirty="0"/>
              <a:t>cortante máxima es de </a:t>
            </a:r>
            <a:r>
              <a:rPr lang="es-ES" dirty="0" smtClean="0"/>
              <a:t>377 N</a:t>
            </a:r>
          </a:p>
          <a:p>
            <a:pPr algn="just"/>
            <a:endParaRPr lang="es-ES" dirty="0" smtClean="0"/>
          </a:p>
          <a:p>
            <a:pPr marL="285750" indent="-285750" algn="just">
              <a:buFont typeface="Wingdings" pitchFamily="2" charset="2"/>
              <a:buChar char="ü"/>
            </a:pPr>
            <a:r>
              <a:rPr lang="es-ES" dirty="0"/>
              <a:t>M</a:t>
            </a:r>
            <a:r>
              <a:rPr lang="es-ES" dirty="0" smtClean="0"/>
              <a:t>omento </a:t>
            </a:r>
            <a:r>
              <a:rPr lang="es-ES" dirty="0"/>
              <a:t>flector máximo es de </a:t>
            </a:r>
            <a:r>
              <a:rPr lang="es-ES" dirty="0" smtClean="0"/>
              <a:t>47502 </a:t>
            </a:r>
            <a:r>
              <a:rPr lang="es-ES" dirty="0"/>
              <a:t>N-</a:t>
            </a:r>
            <a:r>
              <a:rPr lang="es-ES" dirty="0" err="1"/>
              <a:t>mm.</a:t>
            </a:r>
            <a:endParaRPr lang="es-ES" dirty="0"/>
          </a:p>
          <a:p>
            <a:endParaRPr lang="es-ES" dirty="0"/>
          </a:p>
        </p:txBody>
      </p:sp>
      <p:pic>
        <p:nvPicPr>
          <p:cNvPr id="7" name="6 Imagen"/>
          <p:cNvPicPr/>
          <p:nvPr/>
        </p:nvPicPr>
        <p:blipFill rotWithShape="1">
          <a:blip r:embed="rId2" cstate="print"/>
          <a:srcRect l="50721" t="5915" r="726" b="5915"/>
          <a:stretch/>
        </p:blipFill>
        <p:spPr bwMode="auto">
          <a:xfrm>
            <a:off x="827584" y="1844824"/>
            <a:ext cx="4695825" cy="4796155"/>
          </a:xfrm>
          <a:prstGeom prst="rect">
            <a:avLst/>
          </a:prstGeom>
          <a:ln>
            <a:noFill/>
          </a:ln>
          <a:extLst>
            <a:ext uri="{53640926-AAD7-44D8-BBD7-CCE9431645EC}">
              <a14:shadowObscured xmlns:a14="http://schemas.microsoft.com/office/drawing/2010/main"/>
            </a:ext>
          </a:extLst>
        </p:spPr>
      </p:pic>
      <p:sp>
        <p:nvSpPr>
          <p:cNvPr id="6" name="5 Rectángulo redondeado"/>
          <p:cNvSpPr/>
          <p:nvPr/>
        </p:nvSpPr>
        <p:spPr>
          <a:xfrm>
            <a:off x="3131839" y="1052736"/>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MORDAZA EXTERIOR</a:t>
            </a:r>
            <a:endParaRPr lang="es-ES" dirty="0"/>
          </a:p>
        </p:txBody>
      </p:sp>
    </p:spTree>
    <p:extLst>
      <p:ext uri="{BB962C8B-B14F-4D97-AF65-F5344CB8AC3E}">
        <p14:creationId xmlns:p14="http://schemas.microsoft.com/office/powerpoint/2010/main" val="21192723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mc:AlternateContent xmlns:mc="http://schemas.openxmlformats.org/markup-compatibility/2006" xmlns:a14="http://schemas.microsoft.com/office/drawing/2010/main">
        <mc:Choice Requires="a14">
          <p:sp>
            <p:nvSpPr>
              <p:cNvPr id="3" name="2 Rectángulo"/>
              <p:cNvSpPr/>
              <p:nvPr/>
            </p:nvSpPr>
            <p:spPr>
              <a:xfrm>
                <a:off x="3681690" y="2339464"/>
                <a:ext cx="1492588" cy="6574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𝜎</m:t>
                          </m:r>
                        </m:e>
                        <m:sub>
                          <m:r>
                            <a:rPr lang="es-ES" i="1">
                              <a:latin typeface="Cambria Math"/>
                            </a:rPr>
                            <m:t>𝐹𝑚𝑒</m:t>
                          </m:r>
                        </m:sub>
                      </m:sSub>
                      <m:r>
                        <a:rPr lang="es-ES" i="1">
                          <a:latin typeface="Cambria Math"/>
                        </a:rPr>
                        <m:t>=</m:t>
                      </m:r>
                      <m:f>
                        <m:fPr>
                          <m:ctrlPr>
                            <a:rPr lang="es-ES" i="1">
                              <a:latin typeface="Cambria Math"/>
                            </a:rPr>
                          </m:ctrlPr>
                        </m:fPr>
                        <m:num>
                          <m:sSub>
                            <m:sSubPr>
                              <m:ctrlPr>
                                <a:rPr lang="es-ES" i="1">
                                  <a:latin typeface="Cambria Math"/>
                                </a:rPr>
                              </m:ctrlPr>
                            </m:sSubPr>
                            <m:e>
                              <m:r>
                                <a:rPr lang="es-ES" i="1">
                                  <a:latin typeface="Cambria Math"/>
                                </a:rPr>
                                <m:t>𝑀</m:t>
                              </m:r>
                            </m:e>
                            <m:sub>
                              <m:r>
                                <a:rPr lang="es-ES" i="1">
                                  <a:latin typeface="Cambria Math"/>
                                </a:rPr>
                                <m:t>𝑚𝑒</m:t>
                              </m:r>
                            </m:sub>
                          </m:sSub>
                        </m:num>
                        <m:den>
                          <m:sSub>
                            <m:sSubPr>
                              <m:ctrlPr>
                                <a:rPr lang="es-ES" i="1">
                                  <a:latin typeface="Cambria Math"/>
                                </a:rPr>
                              </m:ctrlPr>
                            </m:sSubPr>
                            <m:e>
                              <m:r>
                                <a:rPr lang="es-ES" i="1">
                                  <a:latin typeface="Cambria Math"/>
                                </a:rPr>
                                <m:t>𝑆</m:t>
                              </m:r>
                            </m:e>
                            <m:sub>
                              <m:r>
                                <a:rPr lang="es-ES" i="1">
                                  <a:latin typeface="Cambria Math"/>
                                </a:rPr>
                                <m:t>𝑚𝑒</m:t>
                              </m:r>
                            </m:sub>
                          </m:sSub>
                        </m:den>
                      </m:f>
                      <m:r>
                        <a:rPr lang="es-ES" i="1">
                          <a:latin typeface="Cambria Math"/>
                        </a:rPr>
                        <m:t> </m:t>
                      </m:r>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3681690" y="2339464"/>
                <a:ext cx="1492588" cy="657488"/>
              </a:xfrm>
              <a:prstGeom prst="rect">
                <a:avLst/>
              </a:prstGeom>
              <a:blipFill rotWithShape="1">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2180606" y="3258576"/>
                <a:ext cx="4494756" cy="6744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𝑆</m:t>
                          </m:r>
                        </m:e>
                        <m:sub>
                          <m:r>
                            <a:rPr lang="es-ES" i="1">
                              <a:latin typeface="Cambria Math"/>
                            </a:rPr>
                            <m:t>𝑚𝑒</m:t>
                          </m:r>
                        </m:sub>
                      </m:sSub>
                      <m:r>
                        <a:rPr lang="es-ES" i="1">
                          <a:latin typeface="Cambria Math"/>
                        </a:rPr>
                        <m:t>=</m:t>
                      </m:r>
                      <m:f>
                        <m:fPr>
                          <m:ctrlPr>
                            <a:rPr lang="es-ES" i="1">
                              <a:latin typeface="Cambria Math"/>
                            </a:rPr>
                          </m:ctrlPr>
                        </m:fPr>
                        <m:num>
                          <m:sSub>
                            <m:sSubPr>
                              <m:ctrlPr>
                                <a:rPr lang="es-ES" i="1">
                                  <a:latin typeface="Cambria Math"/>
                                </a:rPr>
                              </m:ctrlPr>
                            </m:sSubPr>
                            <m:e>
                              <m:r>
                                <a:rPr lang="es-ES" i="1">
                                  <a:latin typeface="Cambria Math"/>
                                </a:rPr>
                                <m:t>h</m:t>
                              </m:r>
                            </m:e>
                            <m:sub>
                              <m:r>
                                <a:rPr lang="es-ES" i="1">
                                  <a:latin typeface="Cambria Math"/>
                                </a:rPr>
                                <m:t>𝑃𝐸</m:t>
                              </m:r>
                            </m:sub>
                          </m:sSub>
                          <m:r>
                            <a:rPr lang="es-ES" i="1">
                              <a:latin typeface="Cambria Math"/>
                            </a:rPr>
                            <m:t>∗</m:t>
                          </m:r>
                          <m:sSup>
                            <m:sSupPr>
                              <m:ctrlPr>
                                <a:rPr lang="es-ES" i="1">
                                  <a:latin typeface="Cambria Math"/>
                                </a:rPr>
                              </m:ctrlPr>
                            </m:sSupPr>
                            <m:e>
                              <m:sSub>
                                <m:sSubPr>
                                  <m:ctrlPr>
                                    <a:rPr lang="es-ES" i="1">
                                      <a:latin typeface="Cambria Math"/>
                                    </a:rPr>
                                  </m:ctrlPr>
                                </m:sSubPr>
                                <m:e>
                                  <m:r>
                                    <a:rPr lang="es-ES" i="1">
                                      <a:latin typeface="Cambria Math"/>
                                    </a:rPr>
                                    <m:t>𝑒</m:t>
                                  </m:r>
                                </m:e>
                                <m:sub>
                                  <m:r>
                                    <a:rPr lang="es-ES" i="1">
                                      <a:latin typeface="Cambria Math"/>
                                    </a:rPr>
                                    <m:t>𝑚𝑒</m:t>
                                  </m:r>
                                </m:sub>
                              </m:sSub>
                            </m:e>
                            <m:sup>
                              <m:r>
                                <a:rPr lang="es-ES" i="1">
                                  <a:latin typeface="Cambria Math"/>
                                </a:rPr>
                                <m:t>2</m:t>
                              </m:r>
                            </m:sup>
                          </m:sSup>
                        </m:num>
                        <m:den>
                          <m:r>
                            <a:rPr lang="es-ES" i="1">
                              <a:latin typeface="Cambria Math"/>
                            </a:rPr>
                            <m:t>6</m:t>
                          </m:r>
                        </m:den>
                      </m:f>
                      <m:r>
                        <a:rPr lang="es-ES" i="1">
                          <a:latin typeface="Cambria Math"/>
                        </a:rPr>
                        <m:t>= </m:t>
                      </m:r>
                      <m:f>
                        <m:fPr>
                          <m:ctrlPr>
                            <a:rPr lang="es-ES" i="1">
                              <a:latin typeface="Cambria Math"/>
                            </a:rPr>
                          </m:ctrlPr>
                        </m:fPr>
                        <m:num>
                          <m:r>
                            <a:rPr lang="es-ES" i="1">
                              <a:latin typeface="Cambria Math"/>
                            </a:rPr>
                            <m:t>50∗</m:t>
                          </m:r>
                          <m:sSup>
                            <m:sSupPr>
                              <m:ctrlPr>
                                <a:rPr lang="es-ES" i="1">
                                  <a:latin typeface="Cambria Math"/>
                                </a:rPr>
                              </m:ctrlPr>
                            </m:sSupPr>
                            <m:e>
                              <m:r>
                                <a:rPr lang="es-ES" i="1">
                                  <a:latin typeface="Cambria Math"/>
                                </a:rPr>
                                <m:t>8</m:t>
                              </m:r>
                            </m:e>
                            <m:sup>
                              <m:r>
                                <a:rPr lang="es-ES" i="1">
                                  <a:latin typeface="Cambria Math"/>
                                </a:rPr>
                                <m:t>2</m:t>
                              </m:r>
                            </m:sup>
                          </m:sSup>
                        </m:num>
                        <m:den>
                          <m:r>
                            <a:rPr lang="es-ES" i="1">
                              <a:latin typeface="Cambria Math"/>
                            </a:rPr>
                            <m:t>6</m:t>
                          </m:r>
                        </m:den>
                      </m:f>
                      <m:r>
                        <a:rPr lang="es-ES" i="1">
                          <a:latin typeface="Cambria Math"/>
                        </a:rPr>
                        <m:t>=533.33 </m:t>
                      </m:r>
                      <m:sSup>
                        <m:sSupPr>
                          <m:ctrlPr>
                            <a:rPr lang="es-ES" i="1">
                              <a:latin typeface="Cambria Math"/>
                            </a:rPr>
                          </m:ctrlPr>
                        </m:sSupPr>
                        <m:e>
                          <m:r>
                            <a:rPr lang="es-ES" i="1">
                              <a:latin typeface="Cambria Math"/>
                            </a:rPr>
                            <m:t>𝑚𝑚</m:t>
                          </m:r>
                        </m:e>
                        <m:sup>
                          <m:r>
                            <a:rPr lang="es-ES" i="1">
                              <a:latin typeface="Cambria Math"/>
                            </a:rPr>
                            <m:t>3</m:t>
                          </m:r>
                        </m:sup>
                      </m:sSup>
                    </m:oMath>
                  </m:oMathPara>
                </a14:m>
                <a:endParaRPr lang="es-ES" dirty="0"/>
              </a:p>
            </p:txBody>
          </p:sp>
        </mc:Choice>
        <mc:Fallback xmlns="">
          <p:sp>
            <p:nvSpPr>
              <p:cNvPr id="6" name="5 Rectángulo"/>
              <p:cNvSpPr>
                <a:spLocks noRot="1" noChangeAspect="1" noMove="1" noResize="1" noEditPoints="1" noAdjustHandles="1" noChangeArrowheads="1" noChangeShapeType="1" noTextEdit="1"/>
              </p:cNvSpPr>
              <p:nvPr/>
            </p:nvSpPr>
            <p:spPr>
              <a:xfrm>
                <a:off x="2180606" y="3258576"/>
                <a:ext cx="4494756" cy="674480"/>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9" name="8 Rectángulo"/>
              <p:cNvSpPr/>
              <p:nvPr/>
            </p:nvSpPr>
            <p:spPr>
              <a:xfrm>
                <a:off x="2913819" y="4221088"/>
                <a:ext cx="3103414"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a:rPr>
                          </m:ctrlPr>
                        </m:sSubPr>
                        <m:e>
                          <m:r>
                            <a:rPr lang="es-ES" i="1">
                              <a:latin typeface="Cambria Math"/>
                            </a:rPr>
                            <m:t>𝜎</m:t>
                          </m:r>
                        </m:e>
                        <m:sub>
                          <m:r>
                            <a:rPr lang="es-ES" i="1">
                              <a:latin typeface="Cambria Math"/>
                            </a:rPr>
                            <m:t>𝐹</m:t>
                          </m:r>
                          <m:r>
                            <a:rPr lang="es-ES" b="0" i="1" smtClean="0">
                              <a:latin typeface="Cambria Math"/>
                            </a:rPr>
                            <m:t>𝑚𝑒</m:t>
                          </m:r>
                        </m:sub>
                      </m:sSub>
                      <m:r>
                        <a:rPr lang="es-ES" i="1">
                          <a:latin typeface="Cambria Math"/>
                        </a:rPr>
                        <m:t>=</m:t>
                      </m:r>
                      <m:f>
                        <m:fPr>
                          <m:ctrlPr>
                            <a:rPr lang="es-ES" i="1">
                              <a:latin typeface="Cambria Math"/>
                            </a:rPr>
                          </m:ctrlPr>
                        </m:fPr>
                        <m:num>
                          <m:r>
                            <a:rPr lang="es-ES" i="1">
                              <a:latin typeface="Cambria Math"/>
                            </a:rPr>
                            <m:t>47502</m:t>
                          </m:r>
                        </m:num>
                        <m:den>
                          <m:r>
                            <a:rPr lang="es-ES" i="1">
                              <a:latin typeface="Cambria Math"/>
                            </a:rPr>
                            <m:t>533.33</m:t>
                          </m:r>
                        </m:den>
                      </m:f>
                      <m:r>
                        <a:rPr lang="es-ES" i="1">
                          <a:latin typeface="Cambria Math"/>
                        </a:rPr>
                        <m:t>=89.07 </m:t>
                      </m:r>
                      <m:r>
                        <a:rPr lang="es-ES" i="1">
                          <a:latin typeface="Cambria Math"/>
                        </a:rPr>
                        <m:t>𝑀𝑃𝑎</m:t>
                      </m:r>
                    </m:oMath>
                  </m:oMathPara>
                </a14:m>
                <a:endParaRPr lang="es-ES" dirty="0"/>
              </a:p>
            </p:txBody>
          </p:sp>
        </mc:Choice>
        <mc:Fallback>
          <p:sp>
            <p:nvSpPr>
              <p:cNvPr id="9" name="8 Rectángulo"/>
              <p:cNvSpPr>
                <a:spLocks noRot="1" noChangeAspect="1" noMove="1" noResize="1" noEditPoints="1" noAdjustHandles="1" noChangeArrowheads="1" noChangeShapeType="1" noTextEdit="1"/>
              </p:cNvSpPr>
              <p:nvPr/>
            </p:nvSpPr>
            <p:spPr>
              <a:xfrm>
                <a:off x="2913819" y="4221088"/>
                <a:ext cx="3103414" cy="618374"/>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0" name="9 Rectángulo"/>
              <p:cNvSpPr/>
              <p:nvPr/>
            </p:nvSpPr>
            <p:spPr>
              <a:xfrm>
                <a:off x="2891377" y="5038450"/>
                <a:ext cx="3147144"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a:rPr>
                        <m:t>𝐹𝑆</m:t>
                      </m:r>
                      <m:r>
                        <a:rPr lang="es-ES" i="1" smtClean="0">
                          <a:latin typeface="Cambria Math"/>
                        </a:rPr>
                        <m:t>=</m:t>
                      </m:r>
                      <m:f>
                        <m:fPr>
                          <m:ctrlPr>
                            <a:rPr lang="es-ES" i="1">
                              <a:latin typeface="Cambria Math"/>
                            </a:rPr>
                          </m:ctrlPr>
                        </m:fPr>
                        <m:num>
                          <m:sSub>
                            <m:sSubPr>
                              <m:ctrlPr>
                                <a:rPr lang="es-ES" i="1">
                                  <a:latin typeface="Cambria Math"/>
                                </a:rPr>
                              </m:ctrlPr>
                            </m:sSubPr>
                            <m:e>
                              <m:r>
                                <a:rPr lang="es-ES" i="1">
                                  <a:latin typeface="Cambria Math"/>
                                </a:rPr>
                                <m:t>𝜎</m:t>
                              </m:r>
                            </m:e>
                            <m:sub>
                              <m:r>
                                <a:rPr lang="es-ES" i="1">
                                  <a:latin typeface="Cambria Math"/>
                                </a:rPr>
                                <m:t>𝐸</m:t>
                              </m:r>
                            </m:sub>
                          </m:sSub>
                        </m:num>
                        <m:den>
                          <m:sSub>
                            <m:sSubPr>
                              <m:ctrlPr>
                                <a:rPr lang="es-ES" i="1">
                                  <a:latin typeface="Cambria Math"/>
                                </a:rPr>
                              </m:ctrlPr>
                            </m:sSubPr>
                            <m:e>
                              <m:r>
                                <a:rPr lang="es-ES" i="1">
                                  <a:latin typeface="Cambria Math"/>
                                </a:rPr>
                                <m:t>𝜎</m:t>
                              </m:r>
                            </m:e>
                            <m:sub>
                              <m:r>
                                <a:rPr lang="es-ES" i="1">
                                  <a:latin typeface="Cambria Math"/>
                                </a:rPr>
                                <m:t>𝐹</m:t>
                              </m:r>
                              <m:r>
                                <a:rPr lang="es-ES" b="0" i="1" smtClean="0">
                                  <a:latin typeface="Cambria Math"/>
                                </a:rPr>
                                <m:t>𝑚𝑒</m:t>
                              </m:r>
                            </m:sub>
                          </m:sSub>
                        </m:den>
                      </m:f>
                      <m:r>
                        <a:rPr lang="es-ES" i="1">
                          <a:latin typeface="Cambria Math"/>
                        </a:rPr>
                        <m:t>=</m:t>
                      </m:r>
                      <m:f>
                        <m:fPr>
                          <m:ctrlPr>
                            <a:rPr lang="es-ES" i="1">
                              <a:latin typeface="Cambria Math"/>
                            </a:rPr>
                          </m:ctrlPr>
                        </m:fPr>
                        <m:num>
                          <m:r>
                            <a:rPr lang="es-ES" i="1">
                              <a:latin typeface="Cambria Math"/>
                            </a:rPr>
                            <m:t>206.607</m:t>
                          </m:r>
                        </m:num>
                        <m:den>
                          <m:r>
                            <a:rPr lang="es-ES" i="1">
                              <a:latin typeface="Cambria Math"/>
                            </a:rPr>
                            <m:t>89.07</m:t>
                          </m:r>
                        </m:den>
                      </m:f>
                      <m:r>
                        <a:rPr lang="es-ES" i="1">
                          <a:latin typeface="Cambria Math"/>
                        </a:rPr>
                        <m:t>=2.32</m:t>
                      </m:r>
                    </m:oMath>
                  </m:oMathPara>
                </a14:m>
                <a:endParaRPr lang="es-ES" dirty="0"/>
              </a:p>
            </p:txBody>
          </p:sp>
        </mc:Choice>
        <mc:Fallback>
          <p:sp>
            <p:nvSpPr>
              <p:cNvPr id="10" name="9 Rectángulo"/>
              <p:cNvSpPr>
                <a:spLocks noRot="1" noChangeAspect="1" noMove="1" noResize="1" noEditPoints="1" noAdjustHandles="1" noChangeArrowheads="1" noChangeShapeType="1" noTextEdit="1"/>
              </p:cNvSpPr>
              <p:nvPr/>
            </p:nvSpPr>
            <p:spPr>
              <a:xfrm>
                <a:off x="2891377" y="5038450"/>
                <a:ext cx="3147144" cy="659540"/>
              </a:xfrm>
              <a:prstGeom prst="rect">
                <a:avLst/>
              </a:prstGeom>
              <a:blipFill rotWithShape="1">
                <a:blip r:embed="rId5"/>
                <a:stretch>
                  <a:fillRect/>
                </a:stretch>
              </a:blipFill>
            </p:spPr>
            <p:txBody>
              <a:bodyPr/>
              <a:lstStyle/>
              <a:p>
                <a:r>
                  <a:rPr lang="es-ES">
                    <a:noFill/>
                  </a:rPr>
                  <a:t> </a:t>
                </a:r>
              </a:p>
            </p:txBody>
          </p:sp>
        </mc:Fallback>
      </mc:AlternateContent>
      <p:sp>
        <p:nvSpPr>
          <p:cNvPr id="8" name="7 Rectángulo redondeado"/>
          <p:cNvSpPr/>
          <p:nvPr/>
        </p:nvSpPr>
        <p:spPr>
          <a:xfrm>
            <a:off x="3131839"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MORDAZA EXTERIOR</a:t>
            </a:r>
            <a:endParaRPr lang="es-ES" dirty="0"/>
          </a:p>
        </p:txBody>
      </p:sp>
    </p:spTree>
    <p:extLst>
      <p:ext uri="{BB962C8B-B14F-4D97-AF65-F5344CB8AC3E}">
        <p14:creationId xmlns:p14="http://schemas.microsoft.com/office/powerpoint/2010/main" val="2171454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redondeado">
            <a:hlinkClick r:id="rId2" action="ppaction://hlinksldjump"/>
          </p:cNvPr>
          <p:cNvSpPr/>
          <p:nvPr/>
        </p:nvSpPr>
        <p:spPr>
          <a:xfrm>
            <a:off x="827584" y="2924944"/>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OBJETIVOS</a:t>
            </a:r>
            <a:endParaRPr lang="es-ES" dirty="0"/>
          </a:p>
        </p:txBody>
      </p:sp>
      <p:sp>
        <p:nvSpPr>
          <p:cNvPr id="20" name="19 Rectángulo redondeado"/>
          <p:cNvSpPr/>
          <p:nvPr/>
        </p:nvSpPr>
        <p:spPr>
          <a:xfrm>
            <a:off x="2699792" y="1628800"/>
            <a:ext cx="5151242" cy="4464495"/>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OBJETIVO GENERAL</a:t>
            </a:r>
          </a:p>
          <a:p>
            <a:pPr algn="ctr"/>
            <a:endParaRPr lang="es-ES" dirty="0"/>
          </a:p>
          <a:p>
            <a:pPr marL="285750" indent="-285750" algn="ctr">
              <a:buFont typeface="Wingdings" pitchFamily="2" charset="2"/>
              <a:buChar char="ü"/>
            </a:pPr>
            <a:r>
              <a:rPr lang="es-ES" dirty="0"/>
              <a:t>Diseñar y construir una empacadora automática para la línea de producción de </a:t>
            </a:r>
            <a:r>
              <a:rPr lang="es-ES" dirty="0" err="1"/>
              <a:t>snacks</a:t>
            </a:r>
            <a:r>
              <a:rPr lang="es-ES" dirty="0"/>
              <a:t> de la empresa ECUAMEX S.A.</a:t>
            </a:r>
          </a:p>
          <a:p>
            <a:pPr algn="ctr"/>
            <a:endParaRPr lang="es-ES" dirty="0"/>
          </a:p>
        </p:txBody>
      </p:sp>
      <p:sp>
        <p:nvSpPr>
          <p:cNvPr id="5" name="4 Rectángulo redondeado">
            <a:hlinkClick r:id="rId3"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Tree>
    <p:extLst>
      <p:ext uri="{BB962C8B-B14F-4D97-AF65-F5344CB8AC3E}">
        <p14:creationId xmlns:p14="http://schemas.microsoft.com/office/powerpoint/2010/main" val="12271847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3" name="2 CuadroTexto"/>
          <p:cNvSpPr txBox="1"/>
          <p:nvPr/>
        </p:nvSpPr>
        <p:spPr>
          <a:xfrm>
            <a:off x="827827" y="1844824"/>
            <a:ext cx="1269899" cy="369332"/>
          </a:xfrm>
          <a:prstGeom prst="rect">
            <a:avLst/>
          </a:prstGeom>
          <a:noFill/>
        </p:spPr>
        <p:txBody>
          <a:bodyPr wrap="none" rtlCol="0">
            <a:spAutoFit/>
          </a:bodyPr>
          <a:lstStyle/>
          <a:p>
            <a:r>
              <a:rPr lang="es-ES" dirty="0" smtClean="0"/>
              <a:t>Simulación:</a:t>
            </a:r>
            <a:endParaRPr lang="es-ES" dirty="0"/>
          </a:p>
        </p:txBody>
      </p:sp>
      <p:sp>
        <p:nvSpPr>
          <p:cNvPr id="4" name="3 Rectángulo"/>
          <p:cNvSpPr/>
          <p:nvPr/>
        </p:nvSpPr>
        <p:spPr>
          <a:xfrm>
            <a:off x="5454352" y="2420888"/>
            <a:ext cx="2574032" cy="1200329"/>
          </a:xfrm>
          <a:prstGeom prst="rect">
            <a:avLst/>
          </a:prstGeom>
        </p:spPr>
        <p:txBody>
          <a:bodyPr wrap="square">
            <a:spAutoFit/>
          </a:bodyPr>
          <a:lstStyle/>
          <a:p>
            <a:pPr marL="285750" indent="-285750" algn="just">
              <a:buFont typeface="Wingdings" pitchFamily="2" charset="2"/>
              <a:buChar char="ü"/>
            </a:pPr>
            <a:r>
              <a:rPr lang="es-ES" dirty="0"/>
              <a:t>F</a:t>
            </a:r>
            <a:r>
              <a:rPr lang="es-ES" dirty="0" smtClean="0"/>
              <a:t>actor </a:t>
            </a:r>
            <a:r>
              <a:rPr lang="es-ES" dirty="0"/>
              <a:t>de seguridad más bajo encontrado en el diseño es de </a:t>
            </a:r>
            <a:r>
              <a:rPr lang="es-ES" dirty="0" smtClean="0"/>
              <a:t>2.04</a:t>
            </a:r>
            <a:endParaRPr lang="es-ES" dirty="0"/>
          </a:p>
        </p:txBody>
      </p:sp>
      <p:sp>
        <p:nvSpPr>
          <p:cNvPr id="9" name="8 Rectángulo redondeado">
            <a:hlinkClick r:id="rId2" action="ppaction://hlinksldjump"/>
          </p:cNvPr>
          <p:cNvSpPr/>
          <p:nvPr/>
        </p:nvSpPr>
        <p:spPr>
          <a:xfrm>
            <a:off x="3131839"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MORDAZA EXTERIOR</a:t>
            </a:r>
            <a:endParaRPr lang="es-ES" dirty="0"/>
          </a:p>
        </p:txBody>
      </p:sp>
      <p:pic>
        <p:nvPicPr>
          <p:cNvPr id="10" name="9 Imagen"/>
          <p:cNvPicPr/>
          <p:nvPr/>
        </p:nvPicPr>
        <p:blipFill rotWithShape="1">
          <a:blip r:embed="rId3" cstate="print"/>
          <a:srcRect l="22751" t="26654" r="24868" b="27252"/>
          <a:stretch/>
        </p:blipFill>
        <p:spPr bwMode="auto">
          <a:xfrm>
            <a:off x="827584" y="2282834"/>
            <a:ext cx="4464495" cy="2226286"/>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4" cstate="print"/>
          <a:srcRect l="21693" t="25713" r="27337" b="30075"/>
          <a:stretch/>
        </p:blipFill>
        <p:spPr bwMode="auto">
          <a:xfrm>
            <a:off x="816072" y="4581128"/>
            <a:ext cx="4187976" cy="1984581"/>
          </a:xfrm>
          <a:prstGeom prst="rect">
            <a:avLst/>
          </a:prstGeom>
          <a:ln>
            <a:noFill/>
          </a:ln>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485047926"/>
              </p:ext>
            </p:extLst>
          </p:nvPr>
        </p:nvGraphicFramePr>
        <p:xfrm>
          <a:off x="5088210" y="5157192"/>
          <a:ext cx="3300214" cy="699840"/>
        </p:xfrm>
        <a:graphic>
          <a:graphicData uri="http://schemas.openxmlformats.org/drawingml/2006/table">
            <a:tbl>
              <a:tblPr firstRow="1" firstCol="1" bandRow="1">
                <a:tableStyleId>{5C22544A-7EE6-4342-B048-85BDC9FD1C3A}</a:tableStyleId>
              </a:tblPr>
              <a:tblGrid>
                <a:gridCol w="930498"/>
                <a:gridCol w="785540"/>
                <a:gridCol w="936104"/>
                <a:gridCol w="648072"/>
              </a:tblGrid>
              <a:tr h="349920">
                <a:tc>
                  <a:txBody>
                    <a:bodyPr/>
                    <a:lstStyle/>
                    <a:p>
                      <a:pPr algn="ctr">
                        <a:lnSpc>
                          <a:spcPct val="115000"/>
                        </a:lnSpc>
                        <a:spcAft>
                          <a:spcPts val="0"/>
                        </a:spcAft>
                      </a:pPr>
                      <a:r>
                        <a:rPr lang="es-ES" sz="1400" dirty="0">
                          <a:effectLst/>
                        </a:rPr>
                        <a:t>Referencia</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Análisis</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Simulación</a:t>
                      </a:r>
                      <a:endParaRPr lang="es-ES"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Error</a:t>
                      </a:r>
                      <a:endParaRPr lang="es-ES" sz="1200">
                        <a:effectLst/>
                        <a:latin typeface="Calibri"/>
                        <a:ea typeface="Times New Roman"/>
                        <a:cs typeface="Times New Roman"/>
                      </a:endParaRPr>
                    </a:p>
                  </a:txBody>
                  <a:tcPr marL="44450" marR="44450" marT="0" marB="0" anchor="b"/>
                </a:tc>
              </a:tr>
              <a:tr h="349920">
                <a:tc>
                  <a:txBody>
                    <a:bodyPr/>
                    <a:lstStyle/>
                    <a:p>
                      <a:pPr algn="ctr">
                        <a:lnSpc>
                          <a:spcPct val="115000"/>
                        </a:lnSpc>
                        <a:spcAft>
                          <a:spcPts val="0"/>
                        </a:spcAft>
                      </a:pPr>
                      <a:r>
                        <a:rPr lang="es-ES" sz="1400">
                          <a:effectLst/>
                        </a:rPr>
                        <a:t>2,0-2,5</a:t>
                      </a:r>
                      <a:endParaRPr lang="es-ES"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2,32</a:t>
                      </a:r>
                      <a:endParaRPr lang="es-ES"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2,04</a:t>
                      </a:r>
                      <a:endParaRPr lang="es-ES"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3.11%</a:t>
                      </a:r>
                      <a:endParaRPr lang="es-ES" sz="1200" dirty="0">
                        <a:effectLst/>
                        <a:latin typeface="Calibri"/>
                        <a:ea typeface="Times New Roman"/>
                        <a:cs typeface="Times New Roman"/>
                      </a:endParaRPr>
                    </a:p>
                  </a:txBody>
                  <a:tcPr marL="44450" marR="44450" marT="0" marB="0" anchor="b"/>
                </a:tc>
              </a:tr>
            </a:tbl>
          </a:graphicData>
        </a:graphic>
      </p:graphicFrame>
    </p:spTree>
    <p:extLst>
      <p:ext uri="{BB962C8B-B14F-4D97-AF65-F5344CB8AC3E}">
        <p14:creationId xmlns:p14="http://schemas.microsoft.com/office/powerpoint/2010/main" val="3011748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9" name="8 Rectángulo redondeado"/>
          <p:cNvSpPr/>
          <p:nvPr/>
        </p:nvSpPr>
        <p:spPr>
          <a:xfrm>
            <a:off x="3131840" y="1196752"/>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SELECCIÓN PISTÓN DE SELLADO HORIZONTAL</a:t>
            </a:r>
            <a:endParaRPr lang="es-ES" dirty="0"/>
          </a:p>
        </p:txBody>
      </p:sp>
      <p:pic>
        <p:nvPicPr>
          <p:cNvPr id="14" name="13 Imagen"/>
          <p:cNvPicPr/>
          <p:nvPr/>
        </p:nvPicPr>
        <p:blipFill rotWithShape="1">
          <a:blip r:embed="rId2" cstate="print"/>
          <a:srcRect l="20264" t="23148" r="16414" b="11554"/>
          <a:stretch/>
        </p:blipFill>
        <p:spPr bwMode="auto">
          <a:xfrm>
            <a:off x="755576" y="2684502"/>
            <a:ext cx="3847465" cy="2472690"/>
          </a:xfrm>
          <a:prstGeom prst="rect">
            <a:avLst/>
          </a:prstGeom>
          <a:noFill/>
          <a:ln>
            <a:noFill/>
          </a:ln>
          <a:extLst>
            <a:ext uri="{53640926-AAD7-44D8-BBD7-CCE9431645EC}">
              <a14:shadowObscured xmlns:a14="http://schemas.microsoft.com/office/drawing/2010/main"/>
            </a:ext>
          </a:extLst>
        </p:spPr>
      </p:pic>
      <p:pic>
        <p:nvPicPr>
          <p:cNvPr id="15" name="1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041" y="2873097"/>
            <a:ext cx="3733800" cy="2095500"/>
          </a:xfrm>
          <a:prstGeom prst="rect">
            <a:avLst/>
          </a:prstGeom>
          <a:noFill/>
          <a:ln>
            <a:noFill/>
          </a:ln>
        </p:spPr>
      </p:pic>
    </p:spTree>
    <p:extLst>
      <p:ext uri="{BB962C8B-B14F-4D97-AF65-F5344CB8AC3E}">
        <p14:creationId xmlns:p14="http://schemas.microsoft.com/office/powerpoint/2010/main" val="1698109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9" name="8 Rectángulo redondeado">
            <a:hlinkClick r:id="rId2" action="ppaction://hlinksldjump"/>
          </p:cNvPr>
          <p:cNvSpPr/>
          <p:nvPr/>
        </p:nvSpPr>
        <p:spPr>
          <a:xfrm>
            <a:off x="3131840" y="1196752"/>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SELECCIÓN PISTÓN DE SELLADO HORIZONTAL</a:t>
            </a:r>
            <a:endParaRPr lang="es-ES" dirty="0"/>
          </a:p>
        </p:txBody>
      </p:sp>
      <mc:AlternateContent xmlns:mc="http://schemas.openxmlformats.org/markup-compatibility/2006" xmlns:a14="http://schemas.microsoft.com/office/drawing/2010/main">
        <mc:Choice Requires="a14">
          <p:sp>
            <p:nvSpPr>
              <p:cNvPr id="2" name="1 Rectángulo"/>
              <p:cNvSpPr/>
              <p:nvPr/>
            </p:nvSpPr>
            <p:spPr>
              <a:xfrm>
                <a:off x="2141984" y="2161465"/>
                <a:ext cx="4572000" cy="36933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𝑇</m:t>
                      </m:r>
                      <m:r>
                        <a:rPr lang="es-ES" i="1">
                          <a:latin typeface="Cambria Math"/>
                        </a:rPr>
                        <m:t>=2</m:t>
                      </m:r>
                      <m:r>
                        <a:rPr lang="es-ES" i="1">
                          <a:latin typeface="Cambria Math"/>
                        </a:rPr>
                        <m:t>𝐹𝐾</m:t>
                      </m:r>
                      <m:r>
                        <a:rPr lang="es-ES" i="1">
                          <a:latin typeface="Cambria Math"/>
                        </a:rPr>
                        <m:t>+</m:t>
                      </m:r>
                      <m:r>
                        <a:rPr lang="es-ES" i="1">
                          <a:latin typeface="Cambria Math"/>
                        </a:rPr>
                        <m:t>𝑓</m:t>
                      </m:r>
                      <m:sSub>
                        <m:sSubPr>
                          <m:ctrlPr>
                            <a:rPr lang="es-ES" i="1">
                              <a:latin typeface="Cambria Math"/>
                            </a:rPr>
                          </m:ctrlPr>
                        </m:sSubPr>
                        <m:e>
                          <m:r>
                            <a:rPr lang="es-ES" i="1">
                              <a:latin typeface="Cambria Math"/>
                            </a:rPr>
                            <m:t>𝑟</m:t>
                          </m:r>
                        </m:e>
                        <m:sub>
                          <m:r>
                            <a:rPr lang="es-ES" i="1">
                              <a:latin typeface="Cambria Math"/>
                            </a:rPr>
                            <m:t>1</m:t>
                          </m:r>
                        </m:sub>
                      </m:sSub>
                    </m:oMath>
                  </m:oMathPara>
                </a14:m>
                <a:endParaRPr lang="es-ES" dirty="0">
                  <a:effectLst/>
                </a:endParaRPr>
              </a:p>
            </p:txBody>
          </p:sp>
        </mc:Choice>
        <mc:Fallback xmlns="">
          <p:sp>
            <p:nvSpPr>
              <p:cNvPr id="2" name="1 Rectángulo"/>
              <p:cNvSpPr>
                <a:spLocks noRot="1" noChangeAspect="1" noMove="1" noResize="1" noEditPoints="1" noAdjustHandles="1" noChangeArrowheads="1" noChangeShapeType="1" noTextEdit="1"/>
              </p:cNvSpPr>
              <p:nvPr/>
            </p:nvSpPr>
            <p:spPr>
              <a:xfrm>
                <a:off x="2141984" y="2161465"/>
                <a:ext cx="4572000" cy="369332"/>
              </a:xfrm>
              <a:prstGeom prst="rect">
                <a:avLst/>
              </a:prstGeom>
              <a:blipFill rotWithShape="1">
                <a:blip r:embed="rId3"/>
                <a:stretch>
                  <a:fillRect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660049" y="2636667"/>
                <a:ext cx="1535870" cy="3981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𝐹</m:t>
                          </m:r>
                        </m:e>
                        <m:sub>
                          <m:r>
                            <a:rPr lang="es-ES" i="1">
                              <a:latin typeface="Cambria Math"/>
                            </a:rPr>
                            <m:t>𝑝</m:t>
                          </m:r>
                        </m:sub>
                      </m:sSub>
                      <m:r>
                        <a:rPr lang="es-ES" i="1">
                          <a:latin typeface="Cambria Math"/>
                        </a:rPr>
                        <m:t>=</m:t>
                      </m:r>
                      <m:r>
                        <a:rPr lang="es-ES" i="1">
                          <a:latin typeface="Cambria Math"/>
                        </a:rPr>
                        <m:t>𝑇</m:t>
                      </m:r>
                      <m:r>
                        <a:rPr lang="es-ES" i="1">
                          <a:latin typeface="Cambria Math"/>
                        </a:rPr>
                        <m:t>+</m:t>
                      </m:r>
                      <m:sSub>
                        <m:sSubPr>
                          <m:ctrlPr>
                            <a:rPr lang="es-ES" i="1">
                              <a:latin typeface="Cambria Math"/>
                            </a:rPr>
                          </m:ctrlPr>
                        </m:sSubPr>
                        <m:e>
                          <m:r>
                            <a:rPr lang="es-ES" i="1">
                              <a:latin typeface="Cambria Math"/>
                            </a:rPr>
                            <m:t>𝑓𝑟</m:t>
                          </m:r>
                        </m:e>
                        <m:sub>
                          <m:r>
                            <a:rPr lang="es-ES" i="1">
                              <a:latin typeface="Cambria Math"/>
                            </a:rPr>
                            <m:t>2</m:t>
                          </m:r>
                        </m:sub>
                      </m:sSub>
                    </m:oMath>
                  </m:oMathPara>
                </a14:m>
                <a:endParaRPr lang="es-ES" dirty="0">
                  <a:effectLst/>
                </a:endParaRPr>
              </a:p>
            </p:txBody>
          </p:sp>
        </mc:Choice>
        <mc:Fallback xmlns="">
          <p:sp>
            <p:nvSpPr>
              <p:cNvPr id="3" name="2 Rectángulo"/>
              <p:cNvSpPr>
                <a:spLocks noRot="1" noChangeAspect="1" noMove="1" noResize="1" noEditPoints="1" noAdjustHandles="1" noChangeArrowheads="1" noChangeShapeType="1" noTextEdit="1"/>
              </p:cNvSpPr>
              <p:nvPr/>
            </p:nvSpPr>
            <p:spPr>
              <a:xfrm>
                <a:off x="3660049" y="2636667"/>
                <a:ext cx="1535870" cy="398186"/>
              </a:xfrm>
              <a:prstGeom prst="rect">
                <a:avLst/>
              </a:prstGeom>
              <a:blipFill rotWithShape="1">
                <a:blip r:embed="rId4"/>
                <a:stretch>
                  <a:fillRect b="-615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469851" y="3216770"/>
                <a:ext cx="3916265" cy="394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𝐹</m:t>
                          </m:r>
                        </m:e>
                        <m:sub>
                          <m:r>
                            <a:rPr lang="es-ES" i="1">
                              <a:latin typeface="Cambria Math"/>
                            </a:rPr>
                            <m:t>𝑝</m:t>
                          </m:r>
                        </m:sub>
                      </m:sSub>
                      <m:r>
                        <a:rPr lang="es-ES" i="1">
                          <a:latin typeface="Cambria Math"/>
                        </a:rPr>
                        <m:t>=2</m:t>
                      </m:r>
                      <m:r>
                        <a:rPr lang="es-ES" i="1">
                          <a:latin typeface="Cambria Math"/>
                        </a:rPr>
                        <m:t>𝑘</m:t>
                      </m:r>
                      <m:r>
                        <a:rPr lang="es-ES" i="1">
                          <a:latin typeface="Cambria Math"/>
                        </a:rPr>
                        <m:t>∗</m:t>
                      </m:r>
                      <m:r>
                        <a:rPr lang="es-ES" i="1">
                          <a:latin typeface="Cambria Math"/>
                        </a:rPr>
                        <m:t>𝑥</m:t>
                      </m:r>
                      <m:r>
                        <a:rPr lang="es-ES" i="1">
                          <a:latin typeface="Cambria Math"/>
                        </a:rPr>
                        <m:t>+</m:t>
                      </m:r>
                      <m:r>
                        <a:rPr lang="es-ES" i="1">
                          <a:latin typeface="Cambria Math"/>
                        </a:rPr>
                        <m:t>𝜇</m:t>
                      </m:r>
                      <m:r>
                        <a:rPr lang="es-ES" i="1">
                          <a:latin typeface="Cambria Math"/>
                        </a:rPr>
                        <m:t>∗</m:t>
                      </m:r>
                      <m:sSub>
                        <m:sSubPr>
                          <m:ctrlPr>
                            <a:rPr lang="es-ES" i="1">
                              <a:latin typeface="Cambria Math"/>
                            </a:rPr>
                          </m:ctrlPr>
                        </m:sSubPr>
                        <m:e>
                          <m:r>
                            <a:rPr lang="es-ES" i="1">
                              <a:latin typeface="Cambria Math"/>
                            </a:rPr>
                            <m:t>𝑚</m:t>
                          </m:r>
                        </m:e>
                        <m:sub>
                          <m:r>
                            <a:rPr lang="es-ES" i="1">
                              <a:latin typeface="Cambria Math"/>
                            </a:rPr>
                            <m:t>1</m:t>
                          </m:r>
                        </m:sub>
                      </m:sSub>
                      <m:r>
                        <a:rPr lang="es-ES" i="1">
                          <a:latin typeface="Cambria Math"/>
                        </a:rPr>
                        <m:t>∗</m:t>
                      </m:r>
                      <m:r>
                        <a:rPr lang="es-ES" i="1">
                          <a:latin typeface="Cambria Math"/>
                        </a:rPr>
                        <m:t>𝑔</m:t>
                      </m:r>
                      <m:r>
                        <a:rPr lang="es-ES" i="1">
                          <a:latin typeface="Cambria Math"/>
                        </a:rPr>
                        <m:t>+</m:t>
                      </m:r>
                      <m:r>
                        <a:rPr lang="es-ES" i="1">
                          <a:latin typeface="Cambria Math"/>
                        </a:rPr>
                        <m:t>𝜇</m:t>
                      </m:r>
                      <m:r>
                        <a:rPr lang="es-ES" i="1">
                          <a:latin typeface="Cambria Math"/>
                        </a:rPr>
                        <m:t>∗</m:t>
                      </m:r>
                      <m:sSub>
                        <m:sSubPr>
                          <m:ctrlPr>
                            <a:rPr lang="es-ES" i="1">
                              <a:latin typeface="Cambria Math"/>
                            </a:rPr>
                          </m:ctrlPr>
                        </m:sSubPr>
                        <m:e>
                          <m:r>
                            <a:rPr lang="es-ES" i="1">
                              <a:latin typeface="Cambria Math"/>
                            </a:rPr>
                            <m:t>𝑚</m:t>
                          </m:r>
                        </m:e>
                        <m:sub>
                          <m:r>
                            <a:rPr lang="es-ES" i="1">
                              <a:latin typeface="Cambria Math"/>
                            </a:rPr>
                            <m:t>2</m:t>
                          </m:r>
                        </m:sub>
                      </m:sSub>
                      <m:r>
                        <a:rPr lang="es-ES" i="1">
                          <a:latin typeface="Cambria Math"/>
                        </a:rPr>
                        <m:t>∗</m:t>
                      </m:r>
                      <m:r>
                        <a:rPr lang="es-ES" i="1">
                          <a:latin typeface="Cambria Math"/>
                        </a:rPr>
                        <m:t>𝑔</m:t>
                      </m:r>
                    </m:oMath>
                  </m:oMathPara>
                </a14:m>
                <a:endParaRPr lang="es-ES" dirty="0">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2469851" y="3216770"/>
                <a:ext cx="3916265" cy="394147"/>
              </a:xfrm>
              <a:prstGeom prst="rect">
                <a:avLst/>
              </a:prstGeom>
              <a:blipFill rotWithShape="1">
                <a:blip r:embed="rId5"/>
                <a:stretch>
                  <a:fillRect b="-468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2306216" y="3792834"/>
                <a:ext cx="4243534" cy="394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𝐹</m:t>
                          </m:r>
                        </m:e>
                        <m:sub>
                          <m:r>
                            <a:rPr lang="es-ES" i="1">
                              <a:latin typeface="Cambria Math"/>
                            </a:rPr>
                            <m:t>𝑝</m:t>
                          </m:r>
                        </m:sub>
                      </m:sSub>
                      <m:r>
                        <a:rPr lang="es-ES" i="1">
                          <a:latin typeface="Cambria Math"/>
                        </a:rPr>
                        <m:t>=0,74∗</m:t>
                      </m:r>
                      <m:d>
                        <m:dPr>
                          <m:ctrlPr>
                            <a:rPr lang="es-ES" i="1">
                              <a:latin typeface="Cambria Math"/>
                            </a:rPr>
                          </m:ctrlPr>
                        </m:dPr>
                        <m:e>
                          <m:r>
                            <a:rPr lang="es-ES" i="1">
                              <a:latin typeface="Cambria Math"/>
                            </a:rPr>
                            <m:t>9,8</m:t>
                          </m:r>
                        </m:e>
                      </m:d>
                      <m:d>
                        <m:dPr>
                          <m:ctrlPr>
                            <a:rPr lang="es-ES" i="1">
                              <a:latin typeface="Cambria Math"/>
                            </a:rPr>
                          </m:ctrlPr>
                        </m:dPr>
                        <m:e>
                          <m:r>
                            <a:rPr lang="es-ES" i="1">
                              <a:latin typeface="Cambria Math"/>
                            </a:rPr>
                            <m:t>5,370</m:t>
                          </m:r>
                        </m:e>
                      </m:d>
                      <m:r>
                        <a:rPr lang="es-ES" i="1">
                          <a:latin typeface="Cambria Math"/>
                        </a:rPr>
                        <m:t>+2∗</m:t>
                      </m:r>
                      <m:d>
                        <m:dPr>
                          <m:ctrlPr>
                            <a:rPr lang="es-ES" i="1">
                              <a:latin typeface="Cambria Math"/>
                            </a:rPr>
                          </m:ctrlPr>
                        </m:dPr>
                        <m:e>
                          <m:r>
                            <a:rPr lang="es-ES" i="1">
                              <a:latin typeface="Cambria Math"/>
                            </a:rPr>
                            <m:t>3,8</m:t>
                          </m:r>
                        </m:e>
                      </m:d>
                      <m:d>
                        <m:dPr>
                          <m:ctrlPr>
                            <a:rPr lang="es-ES" i="1">
                              <a:latin typeface="Cambria Math"/>
                            </a:rPr>
                          </m:ctrlPr>
                        </m:dPr>
                        <m:e>
                          <m:r>
                            <a:rPr lang="es-ES" i="1">
                              <a:latin typeface="Cambria Math"/>
                            </a:rPr>
                            <m:t>75</m:t>
                          </m:r>
                        </m:e>
                      </m:d>
                    </m:oMath>
                  </m:oMathPara>
                </a14:m>
                <a:endParaRPr lang="es-ES" dirty="0">
                  <a:effectLst/>
                </a:endParaRPr>
              </a:p>
            </p:txBody>
          </p:sp>
        </mc:Choice>
        <mc:Fallback xmlns="">
          <p:sp>
            <p:nvSpPr>
              <p:cNvPr id="5" name="4 Rectángulo"/>
              <p:cNvSpPr>
                <a:spLocks noRot="1" noChangeAspect="1" noMove="1" noResize="1" noEditPoints="1" noAdjustHandles="1" noChangeArrowheads="1" noChangeShapeType="1" noTextEdit="1"/>
              </p:cNvSpPr>
              <p:nvPr/>
            </p:nvSpPr>
            <p:spPr>
              <a:xfrm>
                <a:off x="2306216" y="3792834"/>
                <a:ext cx="4243534" cy="394147"/>
              </a:xfrm>
              <a:prstGeom prst="rect">
                <a:avLst/>
              </a:prstGeom>
              <a:blipFill rotWithShape="1">
                <a:blip r:embed="rId6"/>
                <a:stretch>
                  <a:fillRect b="-307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645590" y="4475013"/>
                <a:ext cx="1564787" cy="39414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S" i="1">
                              <a:latin typeface="Cambria Math"/>
                            </a:rPr>
                          </m:ctrlPr>
                        </m:sSubPr>
                        <m:e>
                          <m:r>
                            <a:rPr lang="es-ES" i="1">
                              <a:latin typeface="Cambria Math"/>
                            </a:rPr>
                            <m:t>𝐹</m:t>
                          </m:r>
                        </m:e>
                        <m:sub>
                          <m:r>
                            <a:rPr lang="es-ES" i="1">
                              <a:latin typeface="Cambria Math"/>
                            </a:rPr>
                            <m:t>𝑝</m:t>
                          </m:r>
                        </m:sub>
                      </m:sSub>
                      <m:r>
                        <a:rPr lang="es-ES" i="1">
                          <a:latin typeface="Cambria Math"/>
                        </a:rPr>
                        <m:t>=608,9 </m:t>
                      </m:r>
                      <m:r>
                        <a:rPr lang="es-ES" i="1">
                          <a:latin typeface="Cambria Math"/>
                        </a:rPr>
                        <m:t>𝑁</m:t>
                      </m:r>
                    </m:oMath>
                  </m:oMathPara>
                </a14:m>
                <a:endParaRPr lang="es-ES" dirty="0">
                  <a:effectLst/>
                </a:endParaRPr>
              </a:p>
            </p:txBody>
          </p:sp>
        </mc:Choice>
        <mc:Fallback xmlns="">
          <p:sp>
            <p:nvSpPr>
              <p:cNvPr id="6" name="5 Rectángulo"/>
              <p:cNvSpPr>
                <a:spLocks noRot="1" noChangeAspect="1" noMove="1" noResize="1" noEditPoints="1" noAdjustHandles="1" noChangeArrowheads="1" noChangeShapeType="1" noTextEdit="1"/>
              </p:cNvSpPr>
              <p:nvPr/>
            </p:nvSpPr>
            <p:spPr>
              <a:xfrm>
                <a:off x="3645590" y="4475013"/>
                <a:ext cx="1564787" cy="394147"/>
              </a:xfrm>
              <a:prstGeom prst="rect">
                <a:avLst/>
              </a:prstGeom>
              <a:blipFill rotWithShape="1">
                <a:blip r:embed="rId7"/>
                <a:stretch>
                  <a:fillRect b="-3077"/>
                </a:stretch>
              </a:blipFill>
            </p:spPr>
            <p:txBody>
              <a:bodyPr/>
              <a:lstStyle/>
              <a:p>
                <a:r>
                  <a:rPr lang="es-ES">
                    <a:noFill/>
                  </a:rPr>
                  <a:t> </a:t>
                </a:r>
              </a:p>
            </p:txBody>
          </p:sp>
        </mc:Fallback>
      </mc:AlternateContent>
      <p:sp>
        <p:nvSpPr>
          <p:cNvPr id="7" name="6 Rectángulo"/>
          <p:cNvSpPr/>
          <p:nvPr/>
        </p:nvSpPr>
        <p:spPr>
          <a:xfrm>
            <a:off x="670713" y="5230941"/>
            <a:ext cx="7645703" cy="646331"/>
          </a:xfrm>
          <a:prstGeom prst="rect">
            <a:avLst/>
          </a:prstGeom>
        </p:spPr>
        <p:txBody>
          <a:bodyPr wrap="square">
            <a:spAutoFit/>
          </a:bodyPr>
          <a:lstStyle/>
          <a:p>
            <a:pPr algn="just"/>
            <a:r>
              <a:rPr lang="es-ES" dirty="0" smtClean="0"/>
              <a:t>Cilindro </a:t>
            </a:r>
            <a:r>
              <a:rPr lang="es-ES" dirty="0"/>
              <a:t>neumático </a:t>
            </a:r>
            <a:r>
              <a:rPr lang="es-ES" dirty="0" smtClean="0"/>
              <a:t>FESTO (DNC-40-80-PPV</a:t>
            </a:r>
            <a:r>
              <a:rPr lang="es-ES" dirty="0"/>
              <a:t>) con una carrera de 80 mm y un embolo d</a:t>
            </a:r>
            <a:r>
              <a:rPr lang="es-ES" dirty="0" smtClean="0"/>
              <a:t>e </a:t>
            </a:r>
            <a:r>
              <a:rPr lang="es-ES" dirty="0"/>
              <a:t>40 mm de diámetro que </a:t>
            </a:r>
            <a:r>
              <a:rPr lang="es-ES" dirty="0" smtClean="0"/>
              <a:t>proporcionan 633 N.</a:t>
            </a:r>
            <a:endParaRPr lang="es-ES" dirty="0"/>
          </a:p>
        </p:txBody>
      </p:sp>
    </p:spTree>
    <p:extLst>
      <p:ext uri="{BB962C8B-B14F-4D97-AF65-F5344CB8AC3E}">
        <p14:creationId xmlns:p14="http://schemas.microsoft.com/office/powerpoint/2010/main" val="26797532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1259632" y="2580731"/>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MORDAZA SELLADO VERTICAL</a:t>
            </a:r>
            <a:endParaRPr lang="es-ES" dirty="0"/>
          </a:p>
        </p:txBody>
      </p:sp>
      <p:sp>
        <p:nvSpPr>
          <p:cNvPr id="8" name="7 Rectángulo redondeado">
            <a:hlinkClick r:id="rId3"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SELLADO VERTICAL</a:t>
            </a:r>
            <a:endParaRPr lang="es-ES" dirty="0"/>
          </a:p>
        </p:txBody>
      </p:sp>
      <p:sp>
        <p:nvSpPr>
          <p:cNvPr id="9" name="8 Rectángulo redondeado"/>
          <p:cNvSpPr/>
          <p:nvPr/>
        </p:nvSpPr>
        <p:spPr>
          <a:xfrm>
            <a:off x="1259632" y="3779912"/>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SELECCIÓN PISTÓN DE SELLADO VERTICAL</a:t>
            </a:r>
            <a:endParaRPr lang="es-ES" dirty="0"/>
          </a:p>
        </p:txBody>
      </p:sp>
      <p:sp>
        <p:nvSpPr>
          <p:cNvPr id="10" name="9 Rectángulo redondeado"/>
          <p:cNvSpPr/>
          <p:nvPr/>
        </p:nvSpPr>
        <p:spPr>
          <a:xfrm>
            <a:off x="5118822" y="256490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PLACA SOPORTE  MORDAZA VERTICAL</a:t>
            </a:r>
            <a:endParaRPr lang="es-ES" dirty="0"/>
          </a:p>
        </p:txBody>
      </p:sp>
      <p:sp>
        <p:nvSpPr>
          <p:cNvPr id="11" name="10 Rectángulo redondeado">
            <a:hlinkClick r:id="rId4" action="ppaction://hlinksldjump"/>
          </p:cNvPr>
          <p:cNvSpPr/>
          <p:nvPr/>
        </p:nvSpPr>
        <p:spPr>
          <a:xfrm>
            <a:off x="5118822" y="3789040"/>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AISLANTE TÉRMICO PARA EL SELLADO</a:t>
            </a:r>
            <a:endParaRPr lang="es-ES" dirty="0"/>
          </a:p>
        </p:txBody>
      </p:sp>
    </p:spTree>
    <p:extLst>
      <p:ext uri="{BB962C8B-B14F-4D97-AF65-F5344CB8AC3E}">
        <p14:creationId xmlns:p14="http://schemas.microsoft.com/office/powerpoint/2010/main" val="3879718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2" action="ppaction://hlinksldjump"/>
          </p:cNvPr>
          <p:cNvSpPr/>
          <p:nvPr/>
        </p:nvSpPr>
        <p:spPr>
          <a:xfrm>
            <a:off x="1259632" y="2580731"/>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MORDAZA SELLADO VERTICAL</a:t>
            </a:r>
            <a:endParaRPr lang="es-ES" dirty="0"/>
          </a:p>
        </p:txBody>
      </p:sp>
      <p:sp>
        <p:nvSpPr>
          <p:cNvPr id="8" name="7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SELLADO VERTICAL</a:t>
            </a:r>
            <a:endParaRPr lang="es-ES" dirty="0"/>
          </a:p>
        </p:txBody>
      </p:sp>
      <p:pic>
        <p:nvPicPr>
          <p:cNvPr id="12" name="11 Imagen"/>
          <p:cNvPicPr/>
          <p:nvPr/>
        </p:nvPicPr>
        <p:blipFill>
          <a:blip r:embed="rId3" cstate="print"/>
          <a:srcRect l="34683" t="29412" r="30027" b="13622"/>
          <a:stretch>
            <a:fillRect/>
          </a:stretch>
        </p:blipFill>
        <p:spPr bwMode="auto">
          <a:xfrm>
            <a:off x="3037270" y="3501008"/>
            <a:ext cx="2781427" cy="2688323"/>
          </a:xfrm>
          <a:prstGeom prst="rect">
            <a:avLst/>
          </a:prstGeom>
          <a:noFill/>
          <a:ln w="9525">
            <a:noFill/>
            <a:miter lim="800000"/>
            <a:headEnd/>
            <a:tailEnd/>
          </a:ln>
        </p:spPr>
      </p:pic>
    </p:spTree>
    <p:extLst>
      <p:ext uri="{BB962C8B-B14F-4D97-AF65-F5344CB8AC3E}">
        <p14:creationId xmlns:p14="http://schemas.microsoft.com/office/powerpoint/2010/main" val="13059580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1" name="10 Rectángulo redondeado">
            <a:hlinkClick r:id="rId2" action="ppaction://hlinksldjump"/>
          </p:cNvPr>
          <p:cNvSpPr/>
          <p:nvPr/>
        </p:nvSpPr>
        <p:spPr>
          <a:xfrm>
            <a:off x="3131840" y="1268760"/>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AISLANTE TÉRMICO PARA EL SELLADO</a:t>
            </a:r>
            <a:endParaRPr lang="es-ES" dirty="0"/>
          </a:p>
        </p:txBody>
      </p:sp>
      <p:pic>
        <p:nvPicPr>
          <p:cNvPr id="4" name="3 Imagen"/>
          <p:cNvPicPr/>
          <p:nvPr/>
        </p:nvPicPr>
        <p:blipFill>
          <a:blip r:embed="rId3" cstate="print"/>
          <a:srcRect/>
          <a:stretch>
            <a:fillRect/>
          </a:stretch>
        </p:blipFill>
        <p:spPr bwMode="auto">
          <a:xfrm>
            <a:off x="827584" y="2934011"/>
            <a:ext cx="2827655" cy="278003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1 Rectángulo"/>
              <p:cNvSpPr/>
              <p:nvPr/>
            </p:nvSpPr>
            <p:spPr>
              <a:xfrm>
                <a:off x="3700648" y="3493308"/>
                <a:ext cx="2131289"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a:rPr>
                          </m:ctrlPr>
                        </m:sSubPr>
                        <m:e>
                          <m:r>
                            <a:rPr lang="es-ES" i="1">
                              <a:latin typeface="Cambria Math"/>
                            </a:rPr>
                            <m:t>𝐾</m:t>
                          </m:r>
                        </m:e>
                        <m:sub>
                          <m:r>
                            <a:rPr lang="es-ES" i="1">
                              <a:latin typeface="Cambria Math"/>
                            </a:rPr>
                            <m:t>𝑇𝑒𝑓𝑙</m:t>
                          </m:r>
                          <m:r>
                            <a:rPr lang="es-ES" i="1">
                              <a:latin typeface="Cambria Math"/>
                            </a:rPr>
                            <m:t>ó</m:t>
                          </m:r>
                          <m:r>
                            <a:rPr lang="es-ES" i="1">
                              <a:latin typeface="Cambria Math"/>
                            </a:rPr>
                            <m:t>𝑛</m:t>
                          </m:r>
                        </m:sub>
                      </m:sSub>
                      <m:r>
                        <a:rPr lang="es-ES" i="1">
                          <a:latin typeface="Cambria Math"/>
                        </a:rPr>
                        <m:t>=0.2</m:t>
                      </m:r>
                      <m:r>
                        <a:rPr lang="es-ES" b="0" i="1" smtClean="0">
                          <a:latin typeface="Cambria Math"/>
                        </a:rPr>
                        <m:t>8</m:t>
                      </m:r>
                      <m:f>
                        <m:fPr>
                          <m:ctrlPr>
                            <a:rPr lang="es-ES" i="1">
                              <a:latin typeface="Cambria Math"/>
                            </a:rPr>
                          </m:ctrlPr>
                        </m:fPr>
                        <m:num>
                          <m:r>
                            <a:rPr lang="es-ES" i="1">
                              <a:latin typeface="Cambria Math"/>
                            </a:rPr>
                            <m:t>𝑊</m:t>
                          </m:r>
                        </m:num>
                        <m:den>
                          <m:r>
                            <a:rPr lang="es-ES" i="1">
                              <a:latin typeface="Cambria Math"/>
                            </a:rPr>
                            <m:t>𝑚</m:t>
                          </m:r>
                          <m:r>
                            <a:rPr lang="es-ES" i="1">
                              <a:latin typeface="Cambria Math"/>
                            </a:rPr>
                            <m:t>℃</m:t>
                          </m:r>
                        </m:den>
                      </m:f>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3700648" y="3493308"/>
                <a:ext cx="2131289" cy="610873"/>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4916903" y="2564904"/>
                <a:ext cx="1585690" cy="7382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𝑄</m:t>
                      </m:r>
                      <m:r>
                        <a:rPr lang="es-ES" sz="1600" i="1">
                          <a:latin typeface="Cambria Math"/>
                        </a:rPr>
                        <m:t>=</m:t>
                      </m:r>
                      <m:f>
                        <m:fPr>
                          <m:ctrlPr>
                            <a:rPr lang="es-ES" sz="1600" i="1">
                              <a:latin typeface="Cambria Math"/>
                            </a:rPr>
                          </m:ctrlPr>
                        </m:fPr>
                        <m:num>
                          <m:sSub>
                            <m:sSubPr>
                              <m:ctrlPr>
                                <a:rPr lang="es-ES" sz="1600" i="1">
                                  <a:latin typeface="Cambria Math"/>
                                </a:rPr>
                              </m:ctrlPr>
                            </m:sSubPr>
                            <m:e>
                              <m:r>
                                <a:rPr lang="es-ES" sz="1600" i="1">
                                  <a:latin typeface="Cambria Math"/>
                                </a:rPr>
                                <m:t>𝑇</m:t>
                              </m:r>
                            </m:e>
                            <m:sub>
                              <m:r>
                                <a:rPr lang="es-ES" sz="1600" i="1">
                                  <a:latin typeface="Cambria Math"/>
                                </a:rPr>
                                <m:t>𝑜𝑝</m:t>
                              </m:r>
                            </m:sub>
                          </m:sSub>
                          <m:r>
                            <a:rPr lang="es-ES" sz="1600" i="1">
                              <a:latin typeface="Cambria Math"/>
                            </a:rPr>
                            <m:t>−</m:t>
                          </m:r>
                          <m:sSub>
                            <m:sSubPr>
                              <m:ctrlPr>
                                <a:rPr lang="es-ES" sz="1600" i="1">
                                  <a:latin typeface="Cambria Math"/>
                                </a:rPr>
                              </m:ctrlPr>
                            </m:sSubPr>
                            <m:e>
                              <m:r>
                                <a:rPr lang="es-ES" sz="1600" i="1">
                                  <a:latin typeface="Cambria Math"/>
                                </a:rPr>
                                <m:t>𝑇</m:t>
                              </m:r>
                            </m:e>
                            <m:sub>
                              <m:r>
                                <a:rPr lang="es-ES" sz="1600" i="1">
                                  <a:latin typeface="Cambria Math"/>
                                </a:rPr>
                                <m:t>𝑎</m:t>
                              </m:r>
                            </m:sub>
                          </m:sSub>
                        </m:num>
                        <m:den>
                          <m:f>
                            <m:fPr>
                              <m:type m:val="skw"/>
                              <m:ctrlPr>
                                <a:rPr lang="es-ES" sz="1600" i="1">
                                  <a:latin typeface="Cambria Math"/>
                                </a:rPr>
                              </m:ctrlPr>
                            </m:fPr>
                            <m:num>
                              <m:r>
                                <a:rPr lang="es-ES" sz="1600" i="1">
                                  <a:latin typeface="Cambria Math"/>
                                </a:rPr>
                                <m:t>𝐸</m:t>
                              </m:r>
                            </m:num>
                            <m:den>
                              <m:r>
                                <a:rPr lang="es-ES" sz="1600" i="1">
                                  <a:latin typeface="Cambria Math"/>
                                </a:rPr>
                                <m:t>𝐾</m:t>
                              </m:r>
                            </m:den>
                          </m:f>
                          <m:r>
                            <a:rPr lang="es-ES" sz="1600" i="1">
                              <a:latin typeface="Cambria Math"/>
                            </a:rPr>
                            <m:t>+</m:t>
                          </m:r>
                          <m:f>
                            <m:fPr>
                              <m:type m:val="skw"/>
                              <m:ctrlPr>
                                <a:rPr lang="es-ES" sz="1600" i="1">
                                  <a:latin typeface="Cambria Math"/>
                                </a:rPr>
                              </m:ctrlPr>
                            </m:fPr>
                            <m:num>
                              <m:r>
                                <a:rPr lang="es-ES" sz="1600" i="1">
                                  <a:latin typeface="Cambria Math"/>
                                </a:rPr>
                                <m:t>1</m:t>
                              </m:r>
                            </m:num>
                            <m:den>
                              <m:r>
                                <a:rPr lang="es-ES" sz="1600" i="1">
                                  <a:latin typeface="Cambria Math"/>
                                </a:rPr>
                                <m:t>𝑓</m:t>
                              </m:r>
                            </m:den>
                          </m:f>
                        </m:den>
                      </m:f>
                      <m:r>
                        <a:rPr lang="es-ES" sz="1600" i="1">
                          <a:latin typeface="Cambria Math"/>
                        </a:rPr>
                        <m:t> </m:t>
                      </m:r>
                    </m:oMath>
                  </m:oMathPara>
                </a14:m>
                <a:endParaRPr lang="es-ES" sz="1600" dirty="0"/>
              </a:p>
            </p:txBody>
          </p:sp>
        </mc:Choice>
        <mc:Fallback xmlns="">
          <p:sp>
            <p:nvSpPr>
              <p:cNvPr id="3" name="2 Rectángulo"/>
              <p:cNvSpPr>
                <a:spLocks noRot="1" noChangeAspect="1" noMove="1" noResize="1" noEditPoints="1" noAdjustHandles="1" noChangeArrowheads="1" noChangeShapeType="1" noTextEdit="1"/>
              </p:cNvSpPr>
              <p:nvPr/>
            </p:nvSpPr>
            <p:spPr>
              <a:xfrm>
                <a:off x="4916903" y="2564904"/>
                <a:ext cx="1585690" cy="738215"/>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6399434" y="3614078"/>
                <a:ext cx="128535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𝑓</m:t>
                      </m:r>
                      <m:r>
                        <a:rPr lang="es-ES" sz="1600" i="1">
                          <a:latin typeface="Cambria Math"/>
                        </a:rPr>
                        <m:t>=</m:t>
                      </m:r>
                      <m:sSub>
                        <m:sSubPr>
                          <m:ctrlPr>
                            <a:rPr lang="es-ES" sz="1600" i="1">
                              <a:latin typeface="Cambria Math"/>
                            </a:rPr>
                          </m:ctrlPr>
                        </m:sSubPr>
                        <m:e>
                          <m:r>
                            <a:rPr lang="es-ES" sz="1600" i="1">
                              <a:latin typeface="Cambria Math"/>
                            </a:rPr>
                            <m:t>h</m:t>
                          </m:r>
                        </m:e>
                        <m:sub>
                          <m:r>
                            <a:rPr lang="es-ES" sz="1600" i="1">
                              <a:latin typeface="Cambria Math"/>
                            </a:rPr>
                            <m:t>𝑟</m:t>
                          </m:r>
                        </m:sub>
                      </m:sSub>
                      <m:r>
                        <a:rPr lang="es-ES" sz="1600" i="1">
                          <a:latin typeface="Cambria Math"/>
                        </a:rPr>
                        <m:t>+</m:t>
                      </m:r>
                      <m:sSub>
                        <m:sSubPr>
                          <m:ctrlPr>
                            <a:rPr lang="es-ES" sz="1600" i="1">
                              <a:latin typeface="Cambria Math"/>
                            </a:rPr>
                          </m:ctrlPr>
                        </m:sSubPr>
                        <m:e>
                          <m:r>
                            <a:rPr lang="es-ES" sz="1600" i="1">
                              <a:latin typeface="Cambria Math"/>
                            </a:rPr>
                            <m:t>h</m:t>
                          </m:r>
                        </m:e>
                        <m:sub>
                          <m:r>
                            <a:rPr lang="es-ES" sz="1600" i="1">
                              <a:latin typeface="Cambria Math"/>
                            </a:rPr>
                            <m:t>𝑐</m:t>
                          </m:r>
                        </m:sub>
                      </m:sSub>
                      <m:r>
                        <a:rPr lang="es-ES" sz="1600" i="1">
                          <a:latin typeface="Cambria Math"/>
                        </a:rPr>
                        <m:t> </m:t>
                      </m:r>
                    </m:oMath>
                  </m:oMathPara>
                </a14:m>
                <a:endParaRPr lang="es-ES" sz="1600" dirty="0"/>
              </a:p>
            </p:txBody>
          </p:sp>
        </mc:Choice>
        <mc:Fallback xmlns="">
          <p:sp>
            <p:nvSpPr>
              <p:cNvPr id="5" name="4 Rectángulo"/>
              <p:cNvSpPr>
                <a:spLocks noRot="1" noChangeAspect="1" noMove="1" noResize="1" noEditPoints="1" noAdjustHandles="1" noChangeArrowheads="1" noChangeShapeType="1" noTextEdit="1"/>
              </p:cNvSpPr>
              <p:nvPr/>
            </p:nvSpPr>
            <p:spPr>
              <a:xfrm>
                <a:off x="6399434" y="3614078"/>
                <a:ext cx="1285352" cy="338554"/>
              </a:xfrm>
              <a:prstGeom prst="rect">
                <a:avLst/>
              </a:prstGeom>
              <a:blipFill rotWithShape="1">
                <a:blip r:embed="rId6"/>
                <a:stretch>
                  <a:fillRect b="-1090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790480" y="4365104"/>
                <a:ext cx="1916037" cy="5924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h</m:t>
                          </m:r>
                        </m:e>
                        <m:sub>
                          <m:r>
                            <a:rPr lang="es-ES" sz="1600" i="1">
                              <a:latin typeface="Cambria Math"/>
                            </a:rPr>
                            <m:t>𝑟</m:t>
                          </m:r>
                        </m:sub>
                      </m:sSub>
                      <m:r>
                        <a:rPr lang="es-ES" sz="1600" i="1">
                          <a:latin typeface="Cambria Math"/>
                        </a:rPr>
                        <m:t>=−0.046 </m:t>
                      </m:r>
                      <m:f>
                        <m:fPr>
                          <m:ctrlPr>
                            <a:rPr lang="es-ES" sz="1600" i="1">
                              <a:latin typeface="Cambria Math"/>
                            </a:rPr>
                          </m:ctrlPr>
                        </m:fPr>
                        <m:num>
                          <m:sSup>
                            <m:sSupPr>
                              <m:ctrlPr>
                                <a:rPr lang="es-ES" sz="1600" i="1">
                                  <a:latin typeface="Cambria Math"/>
                                </a:rPr>
                              </m:ctrlPr>
                            </m:sSupPr>
                            <m:e>
                              <m:r>
                                <a:rPr lang="es-ES" sz="1600" i="1">
                                  <a:latin typeface="Cambria Math"/>
                                </a:rPr>
                                <m:t>𝑚</m:t>
                              </m:r>
                            </m:e>
                            <m:sup>
                              <m:r>
                                <a:rPr lang="es-ES" sz="1600" i="1">
                                  <a:latin typeface="Cambria Math"/>
                                </a:rPr>
                                <m:t>2</m:t>
                              </m:r>
                            </m:sup>
                          </m:sSup>
                          <m:r>
                            <a:rPr lang="es-ES" sz="1600" i="1">
                              <a:latin typeface="Cambria Math"/>
                            </a:rPr>
                            <m:t>º</m:t>
                          </m:r>
                          <m:r>
                            <a:rPr lang="es-ES" sz="1600" i="1">
                              <a:latin typeface="Cambria Math"/>
                            </a:rPr>
                            <m:t>𝐾</m:t>
                          </m:r>
                        </m:num>
                        <m:den>
                          <m:r>
                            <a:rPr lang="es-ES" sz="1600" i="1">
                              <a:latin typeface="Cambria Math"/>
                            </a:rPr>
                            <m:t>𝑊</m:t>
                          </m:r>
                        </m:den>
                      </m:f>
                    </m:oMath>
                  </m:oMathPara>
                </a14:m>
                <a:endParaRPr lang="es-ES" sz="1600" dirty="0">
                  <a:effectLst/>
                </a:endParaRPr>
              </a:p>
            </p:txBody>
          </p:sp>
        </mc:Choice>
        <mc:Fallback xmlns="">
          <p:sp>
            <p:nvSpPr>
              <p:cNvPr id="6" name="5 Rectángulo"/>
              <p:cNvSpPr>
                <a:spLocks noRot="1" noChangeAspect="1" noMove="1" noResize="1" noEditPoints="1" noAdjustHandles="1" noChangeArrowheads="1" noChangeShapeType="1" noTextEdit="1"/>
              </p:cNvSpPr>
              <p:nvPr/>
            </p:nvSpPr>
            <p:spPr>
              <a:xfrm>
                <a:off x="3790480" y="4365104"/>
                <a:ext cx="1916037" cy="592406"/>
              </a:xfrm>
              <a:prstGeom prst="rect">
                <a:avLst/>
              </a:prstGeom>
              <a:blipFill rotWithShape="1">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6084168" y="4365104"/>
                <a:ext cx="1874359" cy="5924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h</m:t>
                          </m:r>
                        </m:e>
                        <m:sub>
                          <m:r>
                            <a:rPr lang="es-ES" sz="1600" i="1">
                              <a:latin typeface="Cambria Math"/>
                            </a:rPr>
                            <m:t>𝑐</m:t>
                          </m:r>
                        </m:sub>
                      </m:sSub>
                      <m:r>
                        <a:rPr lang="es-ES" sz="1600" i="1">
                          <a:latin typeface="Cambria Math"/>
                        </a:rPr>
                        <m:t>=18.305 </m:t>
                      </m:r>
                      <m:f>
                        <m:fPr>
                          <m:ctrlPr>
                            <a:rPr lang="es-ES" sz="1600" i="1">
                              <a:latin typeface="Cambria Math"/>
                            </a:rPr>
                          </m:ctrlPr>
                        </m:fPr>
                        <m:num>
                          <m:sSup>
                            <m:sSupPr>
                              <m:ctrlPr>
                                <a:rPr lang="es-ES" sz="1600" i="1">
                                  <a:latin typeface="Cambria Math"/>
                                </a:rPr>
                              </m:ctrlPr>
                            </m:sSupPr>
                            <m:e>
                              <m:r>
                                <a:rPr lang="es-ES" sz="1600" i="1">
                                  <a:latin typeface="Cambria Math"/>
                                </a:rPr>
                                <m:t>𝑚</m:t>
                              </m:r>
                            </m:e>
                            <m:sup>
                              <m:r>
                                <a:rPr lang="es-ES" sz="1600" i="1">
                                  <a:latin typeface="Cambria Math"/>
                                </a:rPr>
                                <m:t>2</m:t>
                              </m:r>
                            </m:sup>
                          </m:sSup>
                          <m:r>
                            <a:rPr lang="es-ES" sz="1600" i="1">
                              <a:latin typeface="Cambria Math"/>
                            </a:rPr>
                            <m:t>º</m:t>
                          </m:r>
                          <m:r>
                            <a:rPr lang="es-ES" sz="1600" i="1">
                              <a:latin typeface="Cambria Math"/>
                            </a:rPr>
                            <m:t>𝐾</m:t>
                          </m:r>
                        </m:num>
                        <m:den>
                          <m:r>
                            <a:rPr lang="es-ES" sz="1600" i="1">
                              <a:latin typeface="Cambria Math"/>
                            </a:rPr>
                            <m:t>𝑊</m:t>
                          </m:r>
                        </m:den>
                      </m:f>
                    </m:oMath>
                  </m:oMathPara>
                </a14:m>
                <a:endParaRPr lang="es-ES" sz="1600" dirty="0">
                  <a:effectLst/>
                </a:endParaRPr>
              </a:p>
            </p:txBody>
          </p:sp>
        </mc:Choice>
        <mc:Fallback xmlns="">
          <p:sp>
            <p:nvSpPr>
              <p:cNvPr id="7" name="6 Rectángulo"/>
              <p:cNvSpPr>
                <a:spLocks noRot="1" noChangeAspect="1" noMove="1" noResize="1" noEditPoints="1" noAdjustHandles="1" noChangeArrowheads="1" noChangeShapeType="1" noTextEdit="1"/>
              </p:cNvSpPr>
              <p:nvPr/>
            </p:nvSpPr>
            <p:spPr>
              <a:xfrm>
                <a:off x="6084168" y="4365104"/>
                <a:ext cx="1874359" cy="592406"/>
              </a:xfrm>
              <a:prstGeom prst="rect">
                <a:avLst/>
              </a:prstGeom>
              <a:blipFill rotWithShape="1">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5086629" y="5344934"/>
                <a:ext cx="1774397" cy="431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rPr>
                        <m:t>𝑄</m:t>
                      </m:r>
                      <m:r>
                        <a:rPr lang="es-ES" sz="1600" i="1" smtClean="0">
                          <a:latin typeface="Cambria Math"/>
                        </a:rPr>
                        <m:t>=58,33 </m:t>
                      </m:r>
                      <m:f>
                        <m:fPr>
                          <m:type m:val="skw"/>
                          <m:ctrlPr>
                            <a:rPr lang="es-ES" sz="1600" i="1">
                              <a:latin typeface="Cambria Math"/>
                            </a:rPr>
                          </m:ctrlPr>
                        </m:fPr>
                        <m:num>
                          <m:r>
                            <a:rPr lang="es-ES" sz="1600" i="1">
                              <a:latin typeface="Cambria Math"/>
                            </a:rPr>
                            <m:t>𝑊</m:t>
                          </m:r>
                        </m:num>
                        <m:den>
                          <m:sSup>
                            <m:sSupPr>
                              <m:ctrlPr>
                                <a:rPr lang="es-ES" sz="1600" i="1">
                                  <a:latin typeface="Cambria Math"/>
                                </a:rPr>
                              </m:ctrlPr>
                            </m:sSupPr>
                            <m:e>
                              <m:r>
                                <a:rPr lang="es-ES" sz="1600" i="1">
                                  <a:latin typeface="Cambria Math"/>
                                </a:rPr>
                                <m:t>𝑚</m:t>
                              </m:r>
                            </m:e>
                            <m:sup>
                              <m:r>
                                <a:rPr lang="es-ES" sz="1600" i="1">
                                  <a:latin typeface="Cambria Math"/>
                                </a:rPr>
                                <m:t>2</m:t>
                              </m:r>
                            </m:sup>
                          </m:sSup>
                        </m:den>
                      </m:f>
                    </m:oMath>
                  </m:oMathPara>
                </a14:m>
                <a:endParaRPr lang="es-ES" sz="1600" dirty="0">
                  <a:effectLst/>
                </a:endParaRPr>
              </a:p>
            </p:txBody>
          </p:sp>
        </mc:Choice>
        <mc:Fallback xmlns="">
          <p:sp>
            <p:nvSpPr>
              <p:cNvPr id="10" name="9 Rectángulo"/>
              <p:cNvSpPr>
                <a:spLocks noRot="1" noChangeAspect="1" noMove="1" noResize="1" noEditPoints="1" noAdjustHandles="1" noChangeArrowheads="1" noChangeShapeType="1" noTextEdit="1"/>
              </p:cNvSpPr>
              <p:nvPr/>
            </p:nvSpPr>
            <p:spPr>
              <a:xfrm>
                <a:off x="5086629" y="5344934"/>
                <a:ext cx="1774397" cy="431721"/>
              </a:xfrm>
              <a:prstGeom prst="rect">
                <a:avLst/>
              </a:prstGeom>
              <a:blipFill rotWithShape="1">
                <a:blip r:embed="rId9"/>
                <a:stretch>
                  <a:fillRect t="-102817" r="-21649" b="-16338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5175956" y="5949280"/>
                <a:ext cx="118352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a:rPr>
                        <m:t>𝑬</m:t>
                      </m:r>
                      <m:r>
                        <a:rPr lang="es-ES" sz="1600" b="1" i="1" smtClean="0">
                          <a:latin typeface="Cambria Math"/>
                        </a:rPr>
                        <m:t>=</m:t>
                      </m:r>
                      <m:r>
                        <a:rPr lang="es-ES" sz="1600" b="1" i="1" smtClean="0">
                          <a:latin typeface="Cambria Math"/>
                        </a:rPr>
                        <m:t>𝟖</m:t>
                      </m:r>
                      <m:r>
                        <a:rPr lang="es-ES" sz="1600" b="1" i="1" smtClean="0">
                          <a:latin typeface="Cambria Math"/>
                        </a:rPr>
                        <m:t> </m:t>
                      </m:r>
                      <m:r>
                        <a:rPr lang="es-ES" sz="1600" b="1" i="1">
                          <a:latin typeface="Cambria Math"/>
                        </a:rPr>
                        <m:t>𝒎𝒎</m:t>
                      </m:r>
                    </m:oMath>
                  </m:oMathPara>
                </a14:m>
                <a:endParaRPr lang="es-ES" sz="1600" b="1" dirty="0">
                  <a:effectLst/>
                </a:endParaRPr>
              </a:p>
            </p:txBody>
          </p:sp>
        </mc:Choice>
        <mc:Fallback xmlns="">
          <p:sp>
            <p:nvSpPr>
              <p:cNvPr id="12" name="11 Rectángulo"/>
              <p:cNvSpPr>
                <a:spLocks noRot="1" noChangeAspect="1" noMove="1" noResize="1" noEditPoints="1" noAdjustHandles="1" noChangeArrowheads="1" noChangeShapeType="1" noTextEdit="1"/>
              </p:cNvSpPr>
              <p:nvPr/>
            </p:nvSpPr>
            <p:spPr>
              <a:xfrm>
                <a:off x="5175956" y="5949280"/>
                <a:ext cx="1183529" cy="338554"/>
              </a:xfrm>
              <a:prstGeom prst="rect">
                <a:avLst/>
              </a:prstGeom>
              <a:blipFill rotWithShape="1">
                <a:blip r:embed="rId10"/>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149503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1259632" y="2580731"/>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GUIADO DEL PLÁSTICO</a:t>
            </a:r>
            <a:endParaRPr lang="es-ES" dirty="0"/>
          </a:p>
        </p:txBody>
      </p:sp>
      <p:sp>
        <p:nvSpPr>
          <p:cNvPr id="8" name="7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GUIADO Y ARRASTRE</a:t>
            </a:r>
            <a:endParaRPr lang="es-ES" dirty="0"/>
          </a:p>
        </p:txBody>
      </p:sp>
      <p:sp>
        <p:nvSpPr>
          <p:cNvPr id="9" name="8 Rectángulo redondeado"/>
          <p:cNvSpPr/>
          <p:nvPr/>
        </p:nvSpPr>
        <p:spPr>
          <a:xfrm>
            <a:off x="1259632" y="3616496"/>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SOPORTE PORTA BOBINAS</a:t>
            </a:r>
            <a:endParaRPr lang="es-ES" dirty="0"/>
          </a:p>
        </p:txBody>
      </p:sp>
      <p:sp>
        <p:nvSpPr>
          <p:cNvPr id="10" name="9 Rectángulo redondeado">
            <a:hlinkClick r:id="rId3" action="ppaction://hlinksldjump"/>
          </p:cNvPr>
          <p:cNvSpPr/>
          <p:nvPr/>
        </p:nvSpPr>
        <p:spPr>
          <a:xfrm>
            <a:off x="5046814" y="256490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DE FRENO</a:t>
            </a:r>
            <a:endParaRPr lang="es-ES" dirty="0"/>
          </a:p>
        </p:txBody>
      </p:sp>
      <p:sp>
        <p:nvSpPr>
          <p:cNvPr id="11" name="10 Rectángulo redondeado">
            <a:hlinkClick r:id="rId4" action="ppaction://hlinksldjump"/>
          </p:cNvPr>
          <p:cNvSpPr/>
          <p:nvPr/>
        </p:nvSpPr>
        <p:spPr>
          <a:xfrm>
            <a:off x="5046814" y="362562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TRANSFORMADOR</a:t>
            </a:r>
            <a:endParaRPr lang="es-ES" dirty="0"/>
          </a:p>
        </p:txBody>
      </p:sp>
      <p:sp>
        <p:nvSpPr>
          <p:cNvPr id="12" name="11 Rectángulo redondeado">
            <a:hlinkClick r:id="rId5" action="ppaction://hlinksldjump"/>
          </p:cNvPr>
          <p:cNvSpPr/>
          <p:nvPr/>
        </p:nvSpPr>
        <p:spPr>
          <a:xfrm>
            <a:off x="1259632" y="4705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SELECCIÓN DE MOTOR</a:t>
            </a:r>
            <a:endParaRPr lang="es-ES" dirty="0"/>
          </a:p>
        </p:txBody>
      </p:sp>
      <p:sp>
        <p:nvSpPr>
          <p:cNvPr id="14" name="13 Rectángulo redondeado"/>
          <p:cNvSpPr/>
          <p:nvPr/>
        </p:nvSpPr>
        <p:spPr>
          <a:xfrm>
            <a:off x="5076056" y="4633736"/>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SISTEMA DE TRANSMISIÓN</a:t>
            </a:r>
            <a:endParaRPr lang="es-ES" dirty="0"/>
          </a:p>
        </p:txBody>
      </p:sp>
    </p:spTree>
    <p:extLst>
      <p:ext uri="{BB962C8B-B14F-4D97-AF65-F5344CB8AC3E}">
        <p14:creationId xmlns:p14="http://schemas.microsoft.com/office/powerpoint/2010/main" val="8927691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0" name="9 Rectángulo redondeado"/>
          <p:cNvSpPr/>
          <p:nvPr/>
        </p:nvSpPr>
        <p:spPr>
          <a:xfrm>
            <a:off x="3131840"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DE FRENO</a:t>
            </a:r>
            <a:endParaRPr lang="es-ES" dirty="0"/>
          </a:p>
        </p:txBody>
      </p:sp>
      <p:pic>
        <p:nvPicPr>
          <p:cNvPr id="15" name="14 Imagen"/>
          <p:cNvPicPr/>
          <p:nvPr/>
        </p:nvPicPr>
        <p:blipFill>
          <a:blip r:embed="rId2" cstate="print"/>
          <a:srcRect l="18327" t="27119" r="14180" b="11299"/>
          <a:stretch>
            <a:fillRect/>
          </a:stretch>
        </p:blipFill>
        <p:spPr bwMode="auto">
          <a:xfrm>
            <a:off x="2457040" y="2420888"/>
            <a:ext cx="3941887" cy="2376264"/>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 name="2 Rectángulo"/>
              <p:cNvSpPr/>
              <p:nvPr/>
            </p:nvSpPr>
            <p:spPr>
              <a:xfrm>
                <a:off x="3420399" y="5166484"/>
                <a:ext cx="20151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𝑃</m:t>
                          </m:r>
                        </m:e>
                        <m:sub>
                          <m:r>
                            <a:rPr lang="es-ES" i="1">
                              <a:latin typeface="Cambria Math"/>
                            </a:rPr>
                            <m:t>𝑖</m:t>
                          </m:r>
                        </m:sub>
                      </m:sSub>
                      <m:r>
                        <a:rPr lang="es-ES" i="1">
                          <a:latin typeface="Cambria Math"/>
                        </a:rPr>
                        <m:t>=</m:t>
                      </m:r>
                      <m:sSub>
                        <m:sSubPr>
                          <m:ctrlPr>
                            <a:rPr lang="es-ES" i="1">
                              <a:latin typeface="Cambria Math"/>
                            </a:rPr>
                          </m:ctrlPr>
                        </m:sSubPr>
                        <m:e>
                          <m:r>
                            <a:rPr lang="es-ES" i="1">
                              <a:latin typeface="Cambria Math"/>
                            </a:rPr>
                            <m:t>𝑃</m:t>
                          </m:r>
                        </m:e>
                        <m:sub>
                          <m:r>
                            <a:rPr lang="es-ES" i="1">
                              <a:latin typeface="Cambria Math"/>
                            </a:rPr>
                            <m:t>𝑀𝐴𝑋</m:t>
                          </m:r>
                        </m:sub>
                      </m:sSub>
                      <m:r>
                        <a:rPr lang="es-ES" i="1">
                          <a:latin typeface="Cambria Math"/>
                        </a:rPr>
                        <m:t>∗</m:t>
                      </m:r>
                      <m:r>
                        <a:rPr lang="es-ES" i="1">
                          <a:latin typeface="Cambria Math"/>
                        </a:rPr>
                        <m:t>𝑟</m:t>
                      </m:r>
                      <m:r>
                        <a:rPr lang="es-ES" i="1">
                          <a:latin typeface="Cambria Math"/>
                        </a:rPr>
                        <m:t>∗</m:t>
                      </m:r>
                      <m:r>
                        <a:rPr lang="es-ES" i="1">
                          <a:latin typeface="Cambria Math"/>
                        </a:rPr>
                        <m:t>𝑤</m:t>
                      </m:r>
                      <m:r>
                        <a:rPr lang="es-ES" i="1">
                          <a:latin typeface="Cambria Math"/>
                        </a:rPr>
                        <m:t> </m:t>
                      </m:r>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3420399" y="5166484"/>
                <a:ext cx="2015167" cy="369332"/>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854814" y="5535816"/>
                <a:ext cx="1146339" cy="6148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𝑃</m:t>
                          </m:r>
                        </m:e>
                        <m:sub>
                          <m:r>
                            <a:rPr lang="es-ES" i="1">
                              <a:latin typeface="Cambria Math"/>
                            </a:rPr>
                            <m:t>1</m:t>
                          </m:r>
                        </m:sub>
                      </m:sSub>
                      <m:r>
                        <a:rPr lang="es-ES" i="1">
                          <a:latin typeface="Cambria Math"/>
                        </a:rPr>
                        <m:t>=</m:t>
                      </m:r>
                      <m:f>
                        <m:fPr>
                          <m:ctrlPr>
                            <a:rPr lang="es-ES" i="1">
                              <a:latin typeface="Cambria Math"/>
                            </a:rPr>
                          </m:ctrlPr>
                        </m:fPr>
                        <m:num>
                          <m:sSub>
                            <m:sSubPr>
                              <m:ctrlPr>
                                <a:rPr lang="es-ES" i="1">
                                  <a:latin typeface="Cambria Math"/>
                                </a:rPr>
                              </m:ctrlPr>
                            </m:sSubPr>
                            <m:e>
                              <m:r>
                                <a:rPr lang="es-ES" i="1">
                                  <a:latin typeface="Cambria Math"/>
                                </a:rPr>
                                <m:t>𝑃</m:t>
                              </m:r>
                            </m:e>
                            <m:sub>
                              <m:r>
                                <a:rPr lang="es-ES" i="1">
                                  <a:latin typeface="Cambria Math"/>
                                </a:rPr>
                                <m:t>2</m:t>
                              </m:r>
                            </m:sub>
                          </m:sSub>
                        </m:num>
                        <m:den>
                          <m:sSup>
                            <m:sSupPr>
                              <m:ctrlPr>
                                <a:rPr lang="es-ES" i="1">
                                  <a:latin typeface="Cambria Math"/>
                                </a:rPr>
                              </m:ctrlPr>
                            </m:sSupPr>
                            <m:e>
                              <m:r>
                                <a:rPr lang="es-ES" i="1">
                                  <a:latin typeface="Cambria Math"/>
                                </a:rPr>
                                <m:t>𝑒</m:t>
                              </m:r>
                            </m:e>
                            <m:sup>
                              <m:r>
                                <a:rPr lang="es-ES" i="1">
                                  <a:latin typeface="Cambria Math"/>
                                </a:rPr>
                                <m:t>𝑓</m:t>
                              </m:r>
                              <m:r>
                                <a:rPr lang="es-ES" i="1">
                                  <a:latin typeface="Cambria Math"/>
                                </a:rPr>
                                <m:t>𝜃</m:t>
                              </m:r>
                            </m:sup>
                          </m:sSup>
                        </m:den>
                      </m:f>
                      <m:r>
                        <a:rPr lang="es-ES" i="1">
                          <a:latin typeface="Cambria Math"/>
                        </a:rPr>
                        <m:t> </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3854814" y="5535816"/>
                <a:ext cx="1146339" cy="614848"/>
              </a:xfrm>
              <a:prstGeom prst="rect">
                <a:avLst/>
              </a:prstGeom>
              <a:blipFill rotWithShape="1">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9801463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0" name="9 Rectángulo redondeado"/>
          <p:cNvSpPr/>
          <p:nvPr/>
        </p:nvSpPr>
        <p:spPr>
          <a:xfrm>
            <a:off x="3131840"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DE FRENO</a:t>
            </a:r>
            <a:endParaRPr lang="es-ES" dirty="0"/>
          </a:p>
        </p:txBody>
      </p:sp>
      <p:pic>
        <p:nvPicPr>
          <p:cNvPr id="7" name="6 Imagen"/>
          <p:cNvPicPr/>
          <p:nvPr/>
        </p:nvPicPr>
        <p:blipFill>
          <a:blip r:embed="rId2" cstate="print"/>
          <a:srcRect/>
          <a:stretch>
            <a:fillRect/>
          </a:stretch>
        </p:blipFill>
        <p:spPr bwMode="auto">
          <a:xfrm>
            <a:off x="827584" y="2276872"/>
            <a:ext cx="3076575" cy="263080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1 Rectángulo"/>
              <p:cNvSpPr/>
              <p:nvPr/>
            </p:nvSpPr>
            <p:spPr>
              <a:xfrm>
                <a:off x="79871" y="5197982"/>
                <a:ext cx="4572000" cy="58477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m:t>
                      </m:r>
                      <m:r>
                        <a:rPr lang="es-ES" sz="1600" i="1">
                          <a:latin typeface="Cambria Math"/>
                        </a:rPr>
                        <m:t>𝑀</m:t>
                      </m:r>
                      <m:r>
                        <a:rPr lang="es-ES" sz="1600" i="1">
                          <a:latin typeface="Cambria Math"/>
                        </a:rPr>
                        <m:t>=0</m:t>
                      </m:r>
                    </m:oMath>
                  </m:oMathPara>
                </a14:m>
                <a:endParaRPr lang="es-ES" sz="1600" dirty="0"/>
              </a:p>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𝐹</m:t>
                          </m:r>
                        </m:e>
                        <m:sub>
                          <m:r>
                            <a:rPr lang="es-ES" sz="1600" i="1">
                              <a:latin typeface="Cambria Math"/>
                            </a:rPr>
                            <m:t>1</m:t>
                          </m:r>
                        </m:sub>
                      </m:sSub>
                      <m:r>
                        <a:rPr lang="es-ES" sz="1600" i="1">
                          <a:latin typeface="Cambria Math"/>
                        </a:rPr>
                        <m:t>∗155=</m:t>
                      </m:r>
                      <m:sSub>
                        <m:sSubPr>
                          <m:ctrlPr>
                            <a:rPr lang="es-ES" sz="1600" i="1">
                              <a:latin typeface="Cambria Math"/>
                            </a:rPr>
                          </m:ctrlPr>
                        </m:sSubPr>
                        <m:e>
                          <m:r>
                            <a:rPr lang="es-ES" sz="1600" i="1">
                              <a:latin typeface="Cambria Math"/>
                            </a:rPr>
                            <m:t>𝑃</m:t>
                          </m:r>
                        </m:e>
                        <m:sub>
                          <m:r>
                            <a:rPr lang="es-ES" sz="1600" i="1">
                              <a:latin typeface="Cambria Math"/>
                            </a:rPr>
                            <m:t>2</m:t>
                          </m:r>
                        </m:sub>
                      </m:sSub>
                      <m:r>
                        <a:rPr lang="es-ES" sz="1600" i="1">
                          <a:latin typeface="Cambria Math"/>
                        </a:rPr>
                        <m:t>∗</m:t>
                      </m:r>
                      <m:r>
                        <a:rPr lang="es-ES" sz="1600" i="1">
                          <a:latin typeface="Cambria Math"/>
                        </a:rPr>
                        <m:t>𝑠𝑒𝑛</m:t>
                      </m:r>
                      <m:d>
                        <m:dPr>
                          <m:ctrlPr>
                            <a:rPr lang="es-ES" sz="1600" i="1">
                              <a:latin typeface="Cambria Math"/>
                            </a:rPr>
                          </m:ctrlPr>
                        </m:dPr>
                        <m:e>
                          <m:r>
                            <a:rPr lang="es-ES" sz="1600" i="1">
                              <a:latin typeface="Cambria Math"/>
                            </a:rPr>
                            <m:t>60</m:t>
                          </m:r>
                        </m:e>
                      </m:d>
                      <m:r>
                        <a:rPr lang="es-ES" sz="1600" i="1">
                          <a:latin typeface="Cambria Math"/>
                        </a:rPr>
                        <m:t>∗90</m:t>
                      </m:r>
                    </m:oMath>
                  </m:oMathPara>
                </a14:m>
                <a:endParaRPr lang="es-ES" sz="1600" dirty="0"/>
              </a:p>
            </p:txBody>
          </p:sp>
        </mc:Choice>
        <mc:Fallback xmlns="">
          <p:sp>
            <p:nvSpPr>
              <p:cNvPr id="2" name="1 Rectángulo"/>
              <p:cNvSpPr>
                <a:spLocks noRot="1" noChangeAspect="1" noMove="1" noResize="1" noEditPoints="1" noAdjustHandles="1" noChangeArrowheads="1" noChangeShapeType="1" noTextEdit="1"/>
              </p:cNvSpPr>
              <p:nvPr/>
            </p:nvSpPr>
            <p:spPr>
              <a:xfrm>
                <a:off x="79871" y="5197982"/>
                <a:ext cx="4572000" cy="584775"/>
              </a:xfrm>
              <a:prstGeom prst="rect">
                <a:avLst/>
              </a:prstGeom>
              <a:blipFill rotWithShape="1">
                <a:blip r:embed="rId3"/>
                <a:stretch>
                  <a:fillRect/>
                </a:stretch>
              </a:blipFill>
            </p:spPr>
            <p:txBody>
              <a:bodyPr/>
              <a:lstStyle/>
              <a:p>
                <a:r>
                  <a:rPr lang="es-ES">
                    <a:noFill/>
                  </a:rPr>
                  <a:t> </a:t>
                </a:r>
              </a:p>
            </p:txBody>
          </p:sp>
        </mc:Fallback>
      </mc:AlternateContent>
      <p:pic>
        <p:nvPicPr>
          <p:cNvPr id="9" name="8 Imagen"/>
          <p:cNvPicPr/>
          <p:nvPr/>
        </p:nvPicPr>
        <p:blipFill>
          <a:blip r:embed="rId4" cstate="print"/>
          <a:srcRect/>
          <a:stretch>
            <a:fillRect/>
          </a:stretch>
        </p:blipFill>
        <p:spPr bwMode="auto">
          <a:xfrm>
            <a:off x="5706236" y="2468323"/>
            <a:ext cx="1962108" cy="2439353"/>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4 Rectángulo"/>
              <p:cNvSpPr/>
              <p:nvPr/>
            </p:nvSpPr>
            <p:spPr>
              <a:xfrm>
                <a:off x="4401290" y="5197982"/>
                <a:ext cx="4572000" cy="60728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m:t>
                      </m:r>
                      <m:sSub>
                        <m:sSubPr>
                          <m:ctrlPr>
                            <a:rPr lang="es-ES" sz="1600" i="1">
                              <a:latin typeface="Cambria Math"/>
                            </a:rPr>
                          </m:ctrlPr>
                        </m:sSubPr>
                        <m:e>
                          <m:r>
                            <a:rPr lang="es-ES" sz="1600" i="1">
                              <a:latin typeface="Cambria Math"/>
                            </a:rPr>
                            <m:t>𝐹</m:t>
                          </m:r>
                        </m:e>
                        <m:sub>
                          <m:r>
                            <a:rPr lang="es-ES" sz="1600" i="1">
                              <a:latin typeface="Cambria Math"/>
                            </a:rPr>
                            <m:t>𝑦</m:t>
                          </m:r>
                        </m:sub>
                      </m:sSub>
                      <m:r>
                        <a:rPr lang="es-ES" sz="1600" i="1">
                          <a:latin typeface="Cambria Math"/>
                        </a:rPr>
                        <m:t>=0</m:t>
                      </m:r>
                    </m:oMath>
                  </m:oMathPara>
                </a14:m>
                <a:endParaRPr lang="es-ES" sz="1600" dirty="0"/>
              </a:p>
              <a:p>
                <a:pPr/>
                <a14:m>
                  <m:oMathPara xmlns:m="http://schemas.openxmlformats.org/officeDocument/2006/math">
                    <m:oMathParaPr>
                      <m:jc m:val="centerGroup"/>
                    </m:oMathParaPr>
                    <m:oMath xmlns:m="http://schemas.openxmlformats.org/officeDocument/2006/math">
                      <m:r>
                        <a:rPr lang="es-ES" sz="1600" i="1">
                          <a:latin typeface="Cambria Math"/>
                        </a:rPr>
                        <m:t>2</m:t>
                      </m:r>
                      <m:r>
                        <a:rPr lang="es-ES" sz="1600" i="1">
                          <a:latin typeface="Cambria Math"/>
                        </a:rPr>
                        <m:t>𝑇</m:t>
                      </m:r>
                      <m:r>
                        <a:rPr lang="es-ES" sz="1600" i="1">
                          <a:latin typeface="Cambria Math"/>
                        </a:rPr>
                        <m:t>=</m:t>
                      </m:r>
                      <m:sSub>
                        <m:sSubPr>
                          <m:ctrlPr>
                            <a:rPr lang="es-ES" sz="1600" i="1">
                              <a:latin typeface="Cambria Math"/>
                            </a:rPr>
                          </m:ctrlPr>
                        </m:sSubPr>
                        <m:e>
                          <m:r>
                            <a:rPr lang="es-ES" sz="1600" i="1">
                              <a:latin typeface="Cambria Math"/>
                            </a:rPr>
                            <m:t>𝐹</m:t>
                          </m:r>
                        </m:e>
                        <m:sub>
                          <m:r>
                            <a:rPr lang="es-ES" sz="1600" i="1">
                              <a:latin typeface="Cambria Math"/>
                            </a:rPr>
                            <m:t>1</m:t>
                          </m:r>
                        </m:sub>
                      </m:sSub>
                      <m:r>
                        <a:rPr lang="es-ES" sz="1600" i="1">
                          <a:latin typeface="Cambria Math"/>
                        </a:rPr>
                        <m:t>+</m:t>
                      </m:r>
                      <m:r>
                        <a:rPr lang="es-ES" sz="1600" i="1">
                          <a:latin typeface="Cambria Math"/>
                        </a:rPr>
                        <m:t>𝑚𝑔</m:t>
                      </m:r>
                    </m:oMath>
                  </m:oMathPara>
                </a14:m>
                <a:endParaRPr lang="es-ES" sz="1600" dirty="0"/>
              </a:p>
            </p:txBody>
          </p:sp>
        </mc:Choice>
        <mc:Fallback xmlns="">
          <p:sp>
            <p:nvSpPr>
              <p:cNvPr id="5" name="4 Rectángulo"/>
              <p:cNvSpPr>
                <a:spLocks noRot="1" noChangeAspect="1" noMove="1" noResize="1" noEditPoints="1" noAdjustHandles="1" noChangeArrowheads="1" noChangeShapeType="1" noTextEdit="1"/>
              </p:cNvSpPr>
              <p:nvPr/>
            </p:nvSpPr>
            <p:spPr>
              <a:xfrm>
                <a:off x="4401290" y="5197982"/>
                <a:ext cx="4572000" cy="607282"/>
              </a:xfrm>
              <a:prstGeom prst="rect">
                <a:avLst/>
              </a:prstGeom>
              <a:blipFill rotWithShape="1">
                <a:blip r:embed="rId5"/>
                <a:stretch>
                  <a:fillRect b="-2020"/>
                </a:stretch>
              </a:blipFill>
            </p:spPr>
            <p:txBody>
              <a:bodyPr/>
              <a:lstStyle/>
              <a:p>
                <a:r>
                  <a:rPr lang="es-ES">
                    <a:noFill/>
                  </a:rPr>
                  <a:t> </a:t>
                </a:r>
              </a:p>
            </p:txBody>
          </p:sp>
        </mc:Fallback>
      </mc:AlternateContent>
    </p:spTree>
    <p:extLst>
      <p:ext uri="{BB962C8B-B14F-4D97-AF65-F5344CB8AC3E}">
        <p14:creationId xmlns:p14="http://schemas.microsoft.com/office/powerpoint/2010/main" val="11987842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0" name="9 Rectángulo redondeado">
            <a:hlinkClick r:id="rId2" action="ppaction://hlinksldjump"/>
          </p:cNvPr>
          <p:cNvSpPr/>
          <p:nvPr/>
        </p:nvSpPr>
        <p:spPr>
          <a:xfrm>
            <a:off x="3131840"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DE FRENO</a:t>
            </a:r>
            <a:endParaRPr lang="es-ES" dirty="0"/>
          </a:p>
        </p:txBody>
      </p:sp>
      <mc:AlternateContent xmlns:mc="http://schemas.openxmlformats.org/markup-compatibility/2006" xmlns:a14="http://schemas.microsoft.com/office/drawing/2010/main">
        <mc:Choice Requires="a14">
          <p:sp>
            <p:nvSpPr>
              <p:cNvPr id="3" name="2 Rectángulo"/>
              <p:cNvSpPr/>
              <p:nvPr/>
            </p:nvSpPr>
            <p:spPr>
              <a:xfrm>
                <a:off x="2905804" y="2309932"/>
                <a:ext cx="30443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𝐹</m:t>
                          </m:r>
                        </m:e>
                        <m:sub>
                          <m:r>
                            <a:rPr lang="es-ES" i="1">
                              <a:latin typeface="Cambria Math"/>
                            </a:rPr>
                            <m:t>1</m:t>
                          </m:r>
                        </m:sub>
                      </m:sSub>
                      <m:r>
                        <a:rPr lang="es-ES" i="1">
                          <a:latin typeface="Cambria Math"/>
                        </a:rPr>
                        <m:t>=2∗85−1.5=168.5 </m:t>
                      </m:r>
                      <m:r>
                        <a:rPr lang="es-ES" i="1">
                          <a:latin typeface="Cambria Math"/>
                        </a:rPr>
                        <m:t>𝑁</m:t>
                      </m:r>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2905804" y="2309932"/>
                <a:ext cx="3044359" cy="369332"/>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793979" y="2954107"/>
                <a:ext cx="3268010" cy="657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a:rPr>
                          </m:ctrlPr>
                        </m:sSubPr>
                        <m:e>
                          <m:r>
                            <a:rPr lang="es-ES" i="1">
                              <a:latin typeface="Cambria Math"/>
                            </a:rPr>
                            <m:t>𝑃</m:t>
                          </m:r>
                        </m:e>
                        <m:sub>
                          <m:r>
                            <a:rPr lang="es-ES" i="1">
                              <a:latin typeface="Cambria Math"/>
                            </a:rPr>
                            <m:t>2</m:t>
                          </m:r>
                        </m:sub>
                      </m:sSub>
                      <m:r>
                        <a:rPr lang="es-ES" i="1">
                          <a:latin typeface="Cambria Math"/>
                        </a:rPr>
                        <m:t>=</m:t>
                      </m:r>
                      <m:f>
                        <m:fPr>
                          <m:ctrlPr>
                            <a:rPr lang="es-ES" i="1">
                              <a:latin typeface="Cambria Math"/>
                            </a:rPr>
                          </m:ctrlPr>
                        </m:fPr>
                        <m:num>
                          <m:r>
                            <a:rPr lang="es-ES" i="1">
                              <a:latin typeface="Cambria Math"/>
                            </a:rPr>
                            <m:t>168.5∗155</m:t>
                          </m:r>
                        </m:num>
                        <m:den>
                          <m:r>
                            <a:rPr lang="es-ES" i="1">
                              <a:latin typeface="Cambria Math"/>
                            </a:rPr>
                            <m:t>𝑠𝑒𝑛</m:t>
                          </m:r>
                          <m:d>
                            <m:dPr>
                              <m:ctrlPr>
                                <a:rPr lang="es-ES" i="1">
                                  <a:latin typeface="Cambria Math"/>
                                </a:rPr>
                              </m:ctrlPr>
                            </m:dPr>
                            <m:e>
                              <m:r>
                                <a:rPr lang="es-ES" i="1">
                                  <a:latin typeface="Cambria Math"/>
                                </a:rPr>
                                <m:t>60</m:t>
                              </m:r>
                            </m:e>
                          </m:d>
                          <m:r>
                            <a:rPr lang="es-ES" i="1">
                              <a:latin typeface="Cambria Math"/>
                            </a:rPr>
                            <m:t>∗90</m:t>
                          </m:r>
                        </m:den>
                      </m:f>
                      <m:r>
                        <a:rPr lang="es-ES" i="1">
                          <a:latin typeface="Cambria Math"/>
                        </a:rPr>
                        <m:t>=335.09 </m:t>
                      </m:r>
                      <m:r>
                        <a:rPr lang="es-ES" i="1">
                          <a:latin typeface="Cambria Math"/>
                        </a:rPr>
                        <m:t>𝑁</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2793979" y="2954107"/>
                <a:ext cx="3268010" cy="657552"/>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150262" y="3894108"/>
                <a:ext cx="2555443" cy="6218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a:rPr>
                          </m:ctrlPr>
                        </m:sSubPr>
                        <m:e>
                          <m:r>
                            <a:rPr lang="es-ES" i="1">
                              <a:latin typeface="Cambria Math"/>
                            </a:rPr>
                            <m:t>𝑃</m:t>
                          </m:r>
                        </m:e>
                        <m:sub>
                          <m:r>
                            <a:rPr lang="es-ES" i="1">
                              <a:latin typeface="Cambria Math"/>
                            </a:rPr>
                            <m:t>1</m:t>
                          </m:r>
                        </m:sub>
                      </m:sSub>
                      <m:r>
                        <a:rPr lang="es-ES" i="1">
                          <a:latin typeface="Cambria Math"/>
                        </a:rPr>
                        <m:t>=</m:t>
                      </m:r>
                      <m:f>
                        <m:fPr>
                          <m:ctrlPr>
                            <a:rPr lang="es-ES" i="1">
                              <a:latin typeface="Cambria Math"/>
                            </a:rPr>
                          </m:ctrlPr>
                        </m:fPr>
                        <m:num>
                          <m:r>
                            <a:rPr lang="es-ES" i="1">
                              <a:latin typeface="Cambria Math"/>
                            </a:rPr>
                            <m:t>335.09</m:t>
                          </m:r>
                        </m:num>
                        <m:den>
                          <m:sSup>
                            <m:sSupPr>
                              <m:ctrlPr>
                                <a:rPr lang="es-ES" i="1">
                                  <a:latin typeface="Cambria Math"/>
                                </a:rPr>
                              </m:ctrlPr>
                            </m:sSupPr>
                            <m:e>
                              <m:r>
                                <a:rPr lang="es-ES" i="1">
                                  <a:latin typeface="Cambria Math"/>
                                </a:rPr>
                                <m:t>𝑒</m:t>
                              </m:r>
                            </m:e>
                            <m:sup>
                              <m:r>
                                <a:rPr lang="es-ES" i="1">
                                  <a:latin typeface="Cambria Math"/>
                                </a:rPr>
                                <m:t>0.25∗</m:t>
                              </m:r>
                              <m:r>
                                <a:rPr lang="es-ES" i="1">
                                  <a:latin typeface="Cambria Math"/>
                                </a:rPr>
                                <m:t>𝜋</m:t>
                              </m:r>
                            </m:sup>
                          </m:sSup>
                        </m:den>
                      </m:f>
                      <m:r>
                        <a:rPr lang="es-ES" i="1">
                          <a:latin typeface="Cambria Math"/>
                        </a:rPr>
                        <m:t>=152.7 </m:t>
                      </m:r>
                      <m:r>
                        <a:rPr lang="es-ES" i="1">
                          <a:latin typeface="Cambria Math"/>
                        </a:rPr>
                        <m:t>𝑁</m:t>
                      </m:r>
                    </m:oMath>
                  </m:oMathPara>
                </a14:m>
                <a:endParaRPr lang="es-ES" dirty="0"/>
              </a:p>
            </p:txBody>
          </p:sp>
        </mc:Choice>
        <mc:Fallback xmlns="">
          <p:sp>
            <p:nvSpPr>
              <p:cNvPr id="6" name="5 Rectángulo"/>
              <p:cNvSpPr>
                <a:spLocks noRot="1" noChangeAspect="1" noMove="1" noResize="1" noEditPoints="1" noAdjustHandles="1" noChangeArrowheads="1" noChangeShapeType="1" noTextEdit="1"/>
              </p:cNvSpPr>
              <p:nvPr/>
            </p:nvSpPr>
            <p:spPr>
              <a:xfrm>
                <a:off x="3150262" y="3894108"/>
                <a:ext cx="2555443" cy="621837"/>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123845" y="4748912"/>
                <a:ext cx="26082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𝑃</m:t>
                          </m:r>
                        </m:e>
                        <m:sub>
                          <m:r>
                            <a:rPr lang="es-ES" i="1">
                              <a:latin typeface="Cambria Math"/>
                            </a:rPr>
                            <m:t>2</m:t>
                          </m:r>
                        </m:sub>
                      </m:sSub>
                      <m:r>
                        <a:rPr lang="es-ES" i="1">
                          <a:latin typeface="Cambria Math"/>
                        </a:rPr>
                        <m:t>&gt;</m:t>
                      </m:r>
                      <m:sSub>
                        <m:sSubPr>
                          <m:ctrlPr>
                            <a:rPr lang="es-ES" i="1">
                              <a:latin typeface="Cambria Math"/>
                            </a:rPr>
                          </m:ctrlPr>
                        </m:sSubPr>
                        <m:e>
                          <m:r>
                            <a:rPr lang="es-ES" i="1">
                              <a:latin typeface="Cambria Math"/>
                            </a:rPr>
                            <m:t>𝑃</m:t>
                          </m:r>
                        </m:e>
                        <m:sub>
                          <m:r>
                            <a:rPr lang="es-ES" i="1">
                              <a:latin typeface="Cambria Math"/>
                            </a:rPr>
                            <m:t>1</m:t>
                          </m:r>
                        </m:sub>
                      </m:sSub>
                      <m:r>
                        <a:rPr lang="es-ES" i="1">
                          <a:latin typeface="Cambria Math"/>
                        </a:rPr>
                        <m:t> </m:t>
                      </m:r>
                      <m:r>
                        <a:rPr lang="es-ES" i="1">
                          <a:latin typeface="Cambria Math"/>
                        </a:rPr>
                        <m:t>𝑒𝑛𝑡𝑜𝑛𝑐𝑒𝑠</m:t>
                      </m:r>
                      <m:r>
                        <a:rPr lang="es-ES" i="1">
                          <a:latin typeface="Cambria Math"/>
                        </a:rPr>
                        <m:t>  </m:t>
                      </m:r>
                      <m:r>
                        <a:rPr lang="es-ES" i="1">
                          <a:latin typeface="Cambria Math"/>
                        </a:rPr>
                        <m:t>𝑖</m:t>
                      </m:r>
                      <m:r>
                        <a:rPr lang="es-ES" i="1">
                          <a:latin typeface="Cambria Math"/>
                        </a:rPr>
                        <m:t>=2</m:t>
                      </m:r>
                    </m:oMath>
                  </m:oMathPara>
                </a14:m>
                <a:endParaRPr lang="es-ES" dirty="0"/>
              </a:p>
            </p:txBody>
          </p:sp>
        </mc:Choice>
        <mc:Fallback xmlns="">
          <p:sp>
            <p:nvSpPr>
              <p:cNvPr id="8" name="7 Rectángulo"/>
              <p:cNvSpPr>
                <a:spLocks noRot="1" noChangeAspect="1" noMove="1" noResize="1" noEditPoints="1" noAdjustHandles="1" noChangeArrowheads="1" noChangeShapeType="1" noTextEdit="1"/>
              </p:cNvSpPr>
              <p:nvPr/>
            </p:nvSpPr>
            <p:spPr>
              <a:xfrm>
                <a:off x="3123845" y="4748912"/>
                <a:ext cx="2608278" cy="369332"/>
              </a:xfrm>
              <a:prstGeom prst="rect">
                <a:avLst/>
              </a:prstGeom>
              <a:blipFill rotWithShape="1">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1160747" y="5501661"/>
                <a:ext cx="6534472" cy="6636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i="1">
                          <a:latin typeface="Cambria Math"/>
                        </a:rPr>
                        <m:t>𝑤</m:t>
                      </m:r>
                      <m:r>
                        <a:rPr lang="es-ES" i="1">
                          <a:latin typeface="Cambria Math"/>
                        </a:rPr>
                        <m:t>=</m:t>
                      </m:r>
                      <m:f>
                        <m:fPr>
                          <m:ctrlPr>
                            <a:rPr lang="es-ES" i="1">
                              <a:latin typeface="Cambria Math"/>
                            </a:rPr>
                          </m:ctrlPr>
                        </m:fPr>
                        <m:num>
                          <m:sSub>
                            <m:sSubPr>
                              <m:ctrlPr>
                                <a:rPr lang="es-ES" i="1">
                                  <a:latin typeface="Cambria Math"/>
                                </a:rPr>
                              </m:ctrlPr>
                            </m:sSubPr>
                            <m:e>
                              <m:r>
                                <a:rPr lang="es-ES" i="1">
                                  <a:latin typeface="Cambria Math"/>
                                </a:rPr>
                                <m:t>𝑃</m:t>
                              </m:r>
                            </m:e>
                            <m:sub>
                              <m:r>
                                <a:rPr lang="es-ES" i="1">
                                  <a:latin typeface="Cambria Math"/>
                                </a:rPr>
                                <m:t>2</m:t>
                              </m:r>
                            </m:sub>
                          </m:sSub>
                        </m:num>
                        <m:den>
                          <m:sSub>
                            <m:sSubPr>
                              <m:ctrlPr>
                                <a:rPr lang="es-ES" i="1">
                                  <a:latin typeface="Cambria Math"/>
                                </a:rPr>
                              </m:ctrlPr>
                            </m:sSubPr>
                            <m:e>
                              <m:r>
                                <a:rPr lang="es-ES" i="1">
                                  <a:latin typeface="Cambria Math"/>
                                </a:rPr>
                                <m:t>𝑃</m:t>
                              </m:r>
                            </m:e>
                            <m:sub>
                              <m:r>
                                <a:rPr lang="es-ES" i="1">
                                  <a:latin typeface="Cambria Math"/>
                                </a:rPr>
                                <m:t>𝑀𝐴𝑋</m:t>
                              </m:r>
                            </m:sub>
                          </m:sSub>
                          <m:r>
                            <a:rPr lang="es-ES" i="1">
                              <a:latin typeface="Cambria Math"/>
                            </a:rPr>
                            <m:t>∗</m:t>
                          </m:r>
                          <m:r>
                            <a:rPr lang="es-ES" i="1">
                              <a:latin typeface="Cambria Math"/>
                            </a:rPr>
                            <m:t>𝑟</m:t>
                          </m:r>
                        </m:den>
                      </m:f>
                      <m:r>
                        <a:rPr lang="es-ES" i="1">
                          <a:latin typeface="Cambria Math"/>
                        </a:rPr>
                        <m:t>=</m:t>
                      </m:r>
                      <m:f>
                        <m:fPr>
                          <m:ctrlPr>
                            <a:rPr lang="es-ES" i="1">
                              <a:latin typeface="Cambria Math"/>
                            </a:rPr>
                          </m:ctrlPr>
                        </m:fPr>
                        <m:num>
                          <m:r>
                            <a:rPr lang="es-ES" i="1">
                              <a:latin typeface="Cambria Math"/>
                            </a:rPr>
                            <m:t>335.09</m:t>
                          </m:r>
                        </m:num>
                        <m:den>
                          <m:r>
                            <a:rPr lang="es-ES" i="1">
                              <a:latin typeface="Cambria Math"/>
                            </a:rPr>
                            <m:t>690000∗0.07</m:t>
                          </m:r>
                        </m:den>
                      </m:f>
                      <m:r>
                        <a:rPr lang="es-ES" i="1">
                          <a:latin typeface="Cambria Math"/>
                        </a:rPr>
                        <m:t>=7,35 </m:t>
                      </m:r>
                      <m:r>
                        <a:rPr lang="es-ES" i="1">
                          <a:latin typeface="Cambria Math"/>
                        </a:rPr>
                        <m:t>𝑚𝑚</m:t>
                      </m:r>
                      <m:r>
                        <a:rPr lang="es-ES" i="1">
                          <a:latin typeface="Cambria Math"/>
                        </a:rPr>
                        <m:t> ≈</m:t>
                      </m:r>
                      <m:r>
                        <a:rPr lang="es-ES" b="1" i="1">
                          <a:latin typeface="Cambria Math"/>
                        </a:rPr>
                        <m:t>𝟕</m:t>
                      </m:r>
                      <m:r>
                        <a:rPr lang="es-ES" b="1" i="1">
                          <a:latin typeface="Cambria Math"/>
                        </a:rPr>
                        <m:t>,</m:t>
                      </m:r>
                      <m:r>
                        <a:rPr lang="es-ES" b="1" i="1">
                          <a:latin typeface="Cambria Math"/>
                        </a:rPr>
                        <m:t>𝟓</m:t>
                      </m:r>
                      <m:r>
                        <a:rPr lang="es-ES" b="1" i="1">
                          <a:latin typeface="Cambria Math"/>
                        </a:rPr>
                        <m:t> </m:t>
                      </m:r>
                      <m:r>
                        <a:rPr lang="es-ES" b="1" i="1">
                          <a:latin typeface="Cambria Math"/>
                        </a:rPr>
                        <m:t>𝒎𝒎</m:t>
                      </m:r>
                    </m:oMath>
                  </m:oMathPara>
                </a14:m>
                <a:endParaRPr lang="es-ES" b="1" dirty="0"/>
              </a:p>
            </p:txBody>
          </p:sp>
        </mc:Choice>
        <mc:Fallback xmlns="">
          <p:sp>
            <p:nvSpPr>
              <p:cNvPr id="11" name="10 Rectángulo"/>
              <p:cNvSpPr>
                <a:spLocks noRot="1" noChangeAspect="1" noMove="1" noResize="1" noEditPoints="1" noAdjustHandles="1" noChangeArrowheads="1" noChangeShapeType="1" noTextEdit="1"/>
              </p:cNvSpPr>
              <p:nvPr/>
            </p:nvSpPr>
            <p:spPr>
              <a:xfrm>
                <a:off x="1160747" y="5501661"/>
                <a:ext cx="6534472" cy="663643"/>
              </a:xfrm>
              <a:prstGeom prst="rect">
                <a:avLst/>
              </a:prstGeom>
              <a:blipFill rotWithShape="1">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925673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redondeado">
            <a:hlinkClick r:id="rId2" action="ppaction://hlinksldjump"/>
          </p:cNvPr>
          <p:cNvSpPr/>
          <p:nvPr/>
        </p:nvSpPr>
        <p:spPr>
          <a:xfrm>
            <a:off x="827584" y="2924944"/>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OBJETIVOS</a:t>
            </a:r>
            <a:endParaRPr lang="es-ES" dirty="0"/>
          </a:p>
        </p:txBody>
      </p:sp>
      <p:sp>
        <p:nvSpPr>
          <p:cNvPr id="20" name="19 Rectángulo redondeado"/>
          <p:cNvSpPr/>
          <p:nvPr/>
        </p:nvSpPr>
        <p:spPr>
          <a:xfrm>
            <a:off x="2699792" y="1595331"/>
            <a:ext cx="5151242" cy="4464495"/>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algn="ctr"/>
            <a:endParaRPr lang="es-ES" dirty="0" smtClean="0"/>
          </a:p>
          <a:p>
            <a:pPr algn="ctr"/>
            <a:endParaRPr lang="es-ES" dirty="0"/>
          </a:p>
          <a:p>
            <a:pPr algn="ctr"/>
            <a:r>
              <a:rPr lang="es-ES" dirty="0" smtClean="0"/>
              <a:t>OBJETIVOS ESPECÍFICOS</a:t>
            </a:r>
          </a:p>
          <a:p>
            <a:pPr algn="ctr"/>
            <a:endParaRPr lang="es-ES" dirty="0" smtClean="0"/>
          </a:p>
          <a:p>
            <a:pPr marL="285750" lvl="0" indent="-285750" algn="ctr">
              <a:buFont typeface="Wingdings" pitchFamily="2" charset="2"/>
              <a:buChar char="ü"/>
            </a:pPr>
            <a:r>
              <a:rPr lang="es-ES" dirty="0" smtClean="0"/>
              <a:t>Construir una empacadora de alta productividad que cumpla con los requerimientos de la empresa ECUAMEX S.A, eficiente práctica y económica.</a:t>
            </a:r>
          </a:p>
          <a:p>
            <a:pPr marL="285750" lvl="0" indent="-285750" algn="ctr">
              <a:buFont typeface="Wingdings" pitchFamily="2" charset="2"/>
              <a:buChar char="ü"/>
            </a:pPr>
            <a:endParaRPr lang="es-ES" dirty="0" smtClean="0"/>
          </a:p>
          <a:p>
            <a:pPr marL="285750" indent="-285750" algn="ctr">
              <a:buFont typeface="Wingdings" pitchFamily="2" charset="2"/>
              <a:buChar char="ü"/>
            </a:pPr>
            <a:r>
              <a:rPr lang="es-ES" dirty="0" smtClean="0"/>
              <a:t>Realizar el control del funcionamiento de la empacadora automática en su totalidad mediante la implementación de un PLC industrial.</a:t>
            </a:r>
          </a:p>
          <a:p>
            <a:pPr lvl="0" algn="ctr"/>
            <a:r>
              <a:rPr lang="es-ES" dirty="0" smtClean="0"/>
              <a:t>  </a:t>
            </a:r>
          </a:p>
          <a:p>
            <a:pPr algn="ctr"/>
            <a:endParaRPr lang="es-ES" dirty="0"/>
          </a:p>
        </p:txBody>
      </p:sp>
      <p:sp>
        <p:nvSpPr>
          <p:cNvPr id="5" name="4 Rectángulo redondeado">
            <a:hlinkClick r:id="rId3"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Tree>
    <p:extLst>
      <p:ext uri="{BB962C8B-B14F-4D97-AF65-F5344CB8AC3E}">
        <p14:creationId xmlns:p14="http://schemas.microsoft.com/office/powerpoint/2010/main" val="17681009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1" name="10 Rectángulo redondeado"/>
          <p:cNvSpPr/>
          <p:nvPr/>
        </p:nvSpPr>
        <p:spPr>
          <a:xfrm>
            <a:off x="3131840"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TRANSFORMADOR</a:t>
            </a:r>
            <a:endParaRPr lang="es-ES" dirty="0"/>
          </a:p>
        </p:txBody>
      </p:sp>
      <p:pic>
        <p:nvPicPr>
          <p:cNvPr id="15" name="14 Imagen"/>
          <p:cNvPicPr/>
          <p:nvPr/>
        </p:nvPicPr>
        <p:blipFill rotWithShape="1">
          <a:blip r:embed="rId2" cstate="print"/>
          <a:srcRect l="2346" t="4891" r="3226" b="8901"/>
          <a:stretch/>
        </p:blipFill>
        <p:spPr bwMode="auto">
          <a:xfrm>
            <a:off x="1979712" y="1988840"/>
            <a:ext cx="5292090" cy="2317115"/>
          </a:xfrm>
          <a:prstGeom prst="rect">
            <a:avLst/>
          </a:prstGeom>
          <a:noFill/>
          <a:ln>
            <a:noFill/>
          </a:ln>
          <a:extLst>
            <a:ext uri="{53640926-AAD7-44D8-BBD7-CCE9431645EC}">
              <a14:shadowObscured xmlns:a14="http://schemas.microsoft.com/office/drawing/2010/main"/>
            </a:ext>
          </a:extLst>
        </p:spPr>
      </p:pic>
      <p:pic>
        <p:nvPicPr>
          <p:cNvPr id="16" name="15 Imagen"/>
          <p:cNvPicPr/>
          <p:nvPr/>
        </p:nvPicPr>
        <p:blipFill>
          <a:blip r:embed="rId3" cstate="print"/>
          <a:srcRect/>
          <a:stretch>
            <a:fillRect/>
          </a:stretch>
        </p:blipFill>
        <p:spPr bwMode="auto">
          <a:xfrm>
            <a:off x="3304034" y="4354567"/>
            <a:ext cx="2247900" cy="1847850"/>
          </a:xfrm>
          <a:prstGeom prst="rect">
            <a:avLst/>
          </a:prstGeom>
          <a:noFill/>
          <a:ln w="9525">
            <a:noFill/>
            <a:miter lim="800000"/>
            <a:headEnd/>
            <a:tailEnd/>
          </a:ln>
        </p:spPr>
      </p:pic>
    </p:spTree>
    <p:extLst>
      <p:ext uri="{BB962C8B-B14F-4D97-AF65-F5344CB8AC3E}">
        <p14:creationId xmlns:p14="http://schemas.microsoft.com/office/powerpoint/2010/main" val="41842403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1" name="10 Rectángulo redondeado"/>
          <p:cNvSpPr/>
          <p:nvPr/>
        </p:nvSpPr>
        <p:spPr>
          <a:xfrm>
            <a:off x="3131840"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TRANSFORMADOR</a:t>
            </a:r>
            <a:endParaRPr lang="es-ES" dirty="0"/>
          </a:p>
        </p:txBody>
      </p:sp>
      <p:pic>
        <p:nvPicPr>
          <p:cNvPr id="6" name="5 Imagen"/>
          <p:cNvPicPr/>
          <p:nvPr/>
        </p:nvPicPr>
        <p:blipFill rotWithShape="1">
          <a:blip r:embed="rId2" cstate="print"/>
          <a:srcRect l="4762" t="28221" r="50441" b="30388"/>
          <a:stretch/>
        </p:blipFill>
        <p:spPr bwMode="auto">
          <a:xfrm>
            <a:off x="1788924" y="2276872"/>
            <a:ext cx="5278120" cy="2743200"/>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cstate="print"/>
          <a:srcRect l="2998" t="39152" r="58907" b="54220"/>
          <a:stretch/>
        </p:blipFill>
        <p:spPr bwMode="auto">
          <a:xfrm>
            <a:off x="2203896" y="5236063"/>
            <a:ext cx="4448175" cy="4352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19495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1" name="10 Rectángulo redondeado"/>
          <p:cNvSpPr/>
          <p:nvPr/>
        </p:nvSpPr>
        <p:spPr>
          <a:xfrm>
            <a:off x="3131840" y="1052736"/>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TRANSFORMADOR</a:t>
            </a:r>
            <a:endParaRPr lang="es-ES" dirty="0"/>
          </a:p>
        </p:txBody>
      </p:sp>
      <p:pic>
        <p:nvPicPr>
          <p:cNvPr id="8" name="7 Imagen"/>
          <p:cNvPicPr/>
          <p:nvPr/>
        </p:nvPicPr>
        <p:blipFill rotWithShape="1">
          <a:blip r:embed="rId2" cstate="print"/>
          <a:srcRect l="4938" t="21322" r="53086" b="21296"/>
          <a:stretch/>
        </p:blipFill>
        <p:spPr bwMode="auto">
          <a:xfrm>
            <a:off x="1974623" y="1983581"/>
            <a:ext cx="4876800" cy="3749675"/>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cstate="print"/>
          <a:srcRect l="4056" t="15992" r="73192" b="77110"/>
          <a:stretch/>
        </p:blipFill>
        <p:spPr bwMode="auto">
          <a:xfrm>
            <a:off x="3031936" y="5905078"/>
            <a:ext cx="2792095" cy="476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00905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1" name="10 Rectángulo redondeado">
            <a:hlinkClick r:id="rId2" action="ppaction://hlinksldjump"/>
          </p:cNvPr>
          <p:cNvSpPr/>
          <p:nvPr/>
        </p:nvSpPr>
        <p:spPr>
          <a:xfrm>
            <a:off x="3131840" y="1052736"/>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MECANISMO TRANSFORMADOR</a:t>
            </a:r>
            <a:endParaRPr lang="es-ES" dirty="0"/>
          </a:p>
        </p:txBody>
      </p:sp>
      <p:pic>
        <p:nvPicPr>
          <p:cNvPr id="6" name="5 Imagen"/>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37421" t="38885" r="35146" b="37290"/>
          <a:stretch/>
        </p:blipFill>
        <p:spPr bwMode="auto">
          <a:xfrm>
            <a:off x="2871800" y="2132856"/>
            <a:ext cx="3112366" cy="1584176"/>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1 Rectángulo"/>
              <p:cNvSpPr/>
              <p:nvPr/>
            </p:nvSpPr>
            <p:spPr>
              <a:xfrm>
                <a:off x="3422772" y="4145903"/>
                <a:ext cx="2010422" cy="645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𝑟</m:t>
                          </m:r>
                        </m:e>
                        <m:sub>
                          <m:r>
                            <a:rPr lang="es-ES" sz="1600" i="1">
                              <a:latin typeface="Cambria Math"/>
                            </a:rPr>
                            <m:t>1</m:t>
                          </m:r>
                        </m:sub>
                      </m:sSub>
                      <m:r>
                        <a:rPr lang="es-ES" sz="1600" i="1">
                          <a:latin typeface="Cambria Math"/>
                        </a:rPr>
                        <m:t>𝑠𝑒𝑛</m:t>
                      </m:r>
                      <m:d>
                        <m:dPr>
                          <m:ctrlPr>
                            <a:rPr lang="es-ES" sz="1600" i="1">
                              <a:latin typeface="Cambria Math"/>
                            </a:rPr>
                          </m:ctrlPr>
                        </m:dPr>
                        <m:e>
                          <m:f>
                            <m:fPr>
                              <m:ctrlPr>
                                <a:rPr lang="es-ES" sz="1600" i="1">
                                  <a:latin typeface="Cambria Math"/>
                                </a:rPr>
                              </m:ctrlPr>
                            </m:fPr>
                            <m:num>
                              <m:r>
                                <a:rPr lang="es-ES" sz="1600" i="1">
                                  <a:latin typeface="Cambria Math"/>
                                </a:rPr>
                                <m:t>25</m:t>
                              </m:r>
                            </m:num>
                            <m:den>
                              <m:r>
                                <a:rPr lang="es-ES" sz="1600" i="1">
                                  <a:latin typeface="Cambria Math"/>
                                </a:rPr>
                                <m:t>2</m:t>
                              </m:r>
                            </m:den>
                          </m:f>
                        </m:e>
                      </m:d>
                      <m:r>
                        <a:rPr lang="es-ES" sz="1600" i="1">
                          <a:latin typeface="Cambria Math"/>
                        </a:rPr>
                        <m:t>=</m:t>
                      </m:r>
                      <m:f>
                        <m:fPr>
                          <m:ctrlPr>
                            <a:rPr lang="es-ES" sz="1600" i="1">
                              <a:latin typeface="Cambria Math"/>
                            </a:rPr>
                          </m:ctrlPr>
                        </m:fPr>
                        <m:num>
                          <m:sSub>
                            <m:sSubPr>
                              <m:ctrlPr>
                                <a:rPr lang="es-ES" sz="1600" i="1">
                                  <a:latin typeface="Cambria Math"/>
                                </a:rPr>
                              </m:ctrlPr>
                            </m:sSubPr>
                            <m:e>
                              <m:r>
                                <a:rPr lang="es-ES" sz="1600" i="1">
                                  <a:latin typeface="Cambria Math"/>
                                </a:rPr>
                                <m:t>𝑋</m:t>
                              </m:r>
                            </m:e>
                            <m:sub>
                              <m:r>
                                <a:rPr lang="es-ES" sz="1600" i="1">
                                  <a:latin typeface="Cambria Math"/>
                                </a:rPr>
                                <m:t>𝑝𝑜𝑙𝑒𝑎</m:t>
                              </m:r>
                            </m:sub>
                          </m:sSub>
                        </m:num>
                        <m:den>
                          <m:r>
                            <a:rPr lang="es-ES" sz="1600" i="1">
                              <a:latin typeface="Cambria Math"/>
                            </a:rPr>
                            <m:t>2</m:t>
                          </m:r>
                        </m:den>
                      </m:f>
                    </m:oMath>
                  </m:oMathPara>
                </a14:m>
                <a:endParaRPr lang="es-ES" sz="1600" dirty="0"/>
              </a:p>
            </p:txBody>
          </p:sp>
        </mc:Choice>
        <mc:Fallback xmlns="">
          <p:sp>
            <p:nvSpPr>
              <p:cNvPr id="2" name="1 Rectángulo"/>
              <p:cNvSpPr>
                <a:spLocks noRot="1" noChangeAspect="1" noMove="1" noResize="1" noEditPoints="1" noAdjustHandles="1" noChangeArrowheads="1" noChangeShapeType="1" noTextEdit="1"/>
              </p:cNvSpPr>
              <p:nvPr/>
            </p:nvSpPr>
            <p:spPr>
              <a:xfrm>
                <a:off x="3422772" y="4145903"/>
                <a:ext cx="2010422" cy="645561"/>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603367" y="5012697"/>
                <a:ext cx="1649234" cy="361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a:rPr>
                          </m:ctrlPr>
                        </m:sSubPr>
                        <m:e>
                          <m:r>
                            <a:rPr lang="es-ES" sz="1600" i="1">
                              <a:latin typeface="Cambria Math"/>
                            </a:rPr>
                            <m:t>h</m:t>
                          </m:r>
                        </m:e>
                        <m:sub>
                          <m:r>
                            <a:rPr lang="es-ES" sz="1600" i="1">
                              <a:latin typeface="Cambria Math"/>
                            </a:rPr>
                            <m:t>𝑓𝑢</m:t>
                          </m:r>
                        </m:sub>
                      </m:sSub>
                      <m:r>
                        <a:rPr lang="es-ES" sz="1600" i="1">
                          <a:latin typeface="Cambria Math"/>
                        </a:rPr>
                        <m:t>=2∗</m:t>
                      </m:r>
                      <m:sSub>
                        <m:sSubPr>
                          <m:ctrlPr>
                            <a:rPr lang="es-ES" sz="1600" i="1">
                              <a:latin typeface="Cambria Math"/>
                            </a:rPr>
                          </m:ctrlPr>
                        </m:sSubPr>
                        <m:e>
                          <m:r>
                            <a:rPr lang="es-ES" sz="1600" i="1">
                              <a:latin typeface="Cambria Math"/>
                            </a:rPr>
                            <m:t>𝑋</m:t>
                          </m:r>
                        </m:e>
                        <m:sub>
                          <m:r>
                            <a:rPr lang="es-ES" sz="1600" i="1">
                              <a:latin typeface="Cambria Math"/>
                            </a:rPr>
                            <m:t>𝑝𝑜𝑙𝑒𝑎</m:t>
                          </m:r>
                        </m:sub>
                      </m:sSub>
                      <m:r>
                        <a:rPr lang="es-ES" sz="1600" i="1">
                          <a:latin typeface="Cambria Math"/>
                        </a:rPr>
                        <m:t> </m:t>
                      </m:r>
                    </m:oMath>
                  </m:oMathPara>
                </a14:m>
                <a:endParaRPr lang="es-ES" sz="1600" dirty="0"/>
              </a:p>
            </p:txBody>
          </p:sp>
        </mc:Choice>
        <mc:Fallback xmlns="">
          <p:sp>
            <p:nvSpPr>
              <p:cNvPr id="3" name="2 Rectángulo"/>
              <p:cNvSpPr>
                <a:spLocks noRot="1" noChangeAspect="1" noMove="1" noResize="1" noEditPoints="1" noAdjustHandles="1" noChangeArrowheads="1" noChangeShapeType="1" noTextEdit="1"/>
              </p:cNvSpPr>
              <p:nvPr/>
            </p:nvSpPr>
            <p:spPr>
              <a:xfrm>
                <a:off x="3603367" y="5012697"/>
                <a:ext cx="1649234" cy="361894"/>
              </a:xfrm>
              <a:prstGeom prst="rect">
                <a:avLst/>
              </a:prstGeom>
              <a:blipFill rotWithShape="1">
                <a:blip r:embed="rId6"/>
                <a:stretch>
                  <a:fillRect b="-5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149332" y="5682734"/>
                <a:ext cx="255730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 </m:t>
                      </m:r>
                      <m:sSub>
                        <m:sSubPr>
                          <m:ctrlPr>
                            <a:rPr lang="es-ES" sz="1600" i="1">
                              <a:latin typeface="Cambria Math"/>
                            </a:rPr>
                          </m:ctrlPr>
                        </m:sSubPr>
                        <m:e>
                          <m:r>
                            <a:rPr lang="es-ES" sz="1600" i="1">
                              <a:latin typeface="Cambria Math"/>
                            </a:rPr>
                            <m:t>𝑟</m:t>
                          </m:r>
                        </m:e>
                        <m:sub>
                          <m:r>
                            <a:rPr lang="es-ES" sz="1600" i="1">
                              <a:latin typeface="Cambria Math"/>
                            </a:rPr>
                            <m:t>1</m:t>
                          </m:r>
                        </m:sub>
                      </m:sSub>
                      <m:r>
                        <a:rPr lang="es-ES" sz="1600" i="1">
                          <a:latin typeface="Cambria Math"/>
                        </a:rPr>
                        <m:t>=254,11 ≈255 </m:t>
                      </m:r>
                      <m:r>
                        <a:rPr lang="es-ES" sz="1600" i="1">
                          <a:latin typeface="Cambria Math"/>
                        </a:rPr>
                        <m:t>𝑚𝑚</m:t>
                      </m:r>
                    </m:oMath>
                  </m:oMathPara>
                </a14:m>
                <a:endParaRPr lang="es-ES" sz="1600" dirty="0">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3149332" y="5682734"/>
                <a:ext cx="2557303" cy="338554"/>
              </a:xfrm>
              <a:prstGeom prst="rect">
                <a:avLst/>
              </a:prstGeom>
              <a:blipFill rotWithShape="1">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7371341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12" name="11 Rectángulo redondeado">
            <a:hlinkClick r:id="rId2" action="ppaction://hlinksldjump"/>
          </p:cNvPr>
          <p:cNvSpPr/>
          <p:nvPr/>
        </p:nvSpPr>
        <p:spPr>
          <a:xfrm>
            <a:off x="3131840" y="112474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SELECCIÓN DE MOTOR</a:t>
            </a:r>
            <a:endParaRPr lang="es-ES" dirty="0"/>
          </a:p>
        </p:txBody>
      </p:sp>
      <mc:AlternateContent xmlns:mc="http://schemas.openxmlformats.org/markup-compatibility/2006" xmlns:a14="http://schemas.microsoft.com/office/drawing/2010/main">
        <mc:Choice Requires="a14">
          <p:sp>
            <p:nvSpPr>
              <p:cNvPr id="2" name="1 Rectángulo"/>
              <p:cNvSpPr/>
              <p:nvPr/>
            </p:nvSpPr>
            <p:spPr>
              <a:xfrm>
                <a:off x="3877993" y="2379360"/>
                <a:ext cx="1099981" cy="338554"/>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s-ES" sz="1600" i="1">
                          <a:latin typeface="Cambria Math"/>
                        </a:rPr>
                        <m:t>𝑇</m:t>
                      </m:r>
                      <m:r>
                        <a:rPr lang="es-ES" sz="1600" i="1">
                          <a:latin typeface="Cambria Math"/>
                        </a:rPr>
                        <m:t>=</m:t>
                      </m:r>
                      <m:r>
                        <a:rPr lang="es-ES" sz="1600" i="1">
                          <a:latin typeface="Cambria Math"/>
                        </a:rPr>
                        <m:t>𝐹</m:t>
                      </m:r>
                      <m:r>
                        <a:rPr lang="es-ES" sz="1600" i="1">
                          <a:latin typeface="Cambria Math"/>
                        </a:rPr>
                        <m:t>∗</m:t>
                      </m:r>
                      <m:r>
                        <a:rPr lang="es-ES" sz="1600" i="1">
                          <a:latin typeface="Cambria Math"/>
                        </a:rPr>
                        <m:t>𝑑</m:t>
                      </m:r>
                      <m:r>
                        <a:rPr lang="es-ES" sz="1600" i="1">
                          <a:latin typeface="Cambria Math"/>
                        </a:rPr>
                        <m:t> </m:t>
                      </m:r>
                    </m:oMath>
                  </m:oMathPara>
                </a14:m>
                <a:endParaRPr lang="es-ES" sz="1600" dirty="0"/>
              </a:p>
            </p:txBody>
          </p:sp>
        </mc:Choice>
        <mc:Fallback xmlns="">
          <p:sp>
            <p:nvSpPr>
              <p:cNvPr id="2" name="1 Rectángulo"/>
              <p:cNvSpPr>
                <a:spLocks noRot="1" noChangeAspect="1" noMove="1" noResize="1" noEditPoints="1" noAdjustHandles="1" noChangeArrowheads="1" noChangeShapeType="1" noTextEdit="1"/>
              </p:cNvSpPr>
              <p:nvPr/>
            </p:nvSpPr>
            <p:spPr>
              <a:xfrm>
                <a:off x="3877993" y="2379360"/>
                <a:ext cx="1099981" cy="338554"/>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527480" y="2918782"/>
                <a:ext cx="1801006" cy="551754"/>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s-ES" sz="1600" i="1">
                          <a:latin typeface="Cambria Math"/>
                        </a:rPr>
                        <m:t>𝑇</m:t>
                      </m:r>
                      <m:r>
                        <a:rPr lang="es-ES" sz="1600" i="1">
                          <a:latin typeface="Cambria Math"/>
                        </a:rPr>
                        <m:t>=</m:t>
                      </m:r>
                      <m:f>
                        <m:fPr>
                          <m:ctrlPr>
                            <a:rPr lang="es-ES" sz="1600" i="1">
                              <a:latin typeface="Cambria Math"/>
                            </a:rPr>
                          </m:ctrlPr>
                        </m:fPr>
                        <m:num>
                          <m:sSub>
                            <m:sSubPr>
                              <m:ctrlPr>
                                <a:rPr lang="es-ES" sz="1600" i="1">
                                  <a:latin typeface="Cambria Math"/>
                                </a:rPr>
                              </m:ctrlPr>
                            </m:sSubPr>
                            <m:e>
                              <m:r>
                                <a:rPr lang="es-ES" sz="1600" i="1">
                                  <a:latin typeface="Cambria Math"/>
                                </a:rPr>
                                <m:t>𝑊</m:t>
                              </m:r>
                            </m:e>
                            <m:sub>
                              <m:r>
                                <a:rPr lang="es-ES" sz="1600" i="1">
                                  <a:latin typeface="Cambria Math"/>
                                </a:rPr>
                                <m:t>𝐶𝐴𝑅𝑅𝐸𝑇𝐸</m:t>
                              </m:r>
                            </m:sub>
                          </m:sSub>
                        </m:num>
                        <m:den>
                          <m:r>
                            <a:rPr lang="es-ES" sz="1600" i="1">
                              <a:latin typeface="Cambria Math"/>
                            </a:rPr>
                            <m:t>2</m:t>
                          </m:r>
                        </m:den>
                      </m:f>
                      <m:r>
                        <a:rPr lang="es-ES" sz="1600" i="1">
                          <a:latin typeface="Cambria Math"/>
                        </a:rPr>
                        <m:t>∗</m:t>
                      </m:r>
                      <m:r>
                        <a:rPr lang="es-ES" sz="1600" i="1">
                          <a:latin typeface="Cambria Math"/>
                        </a:rPr>
                        <m:t>𝑋</m:t>
                      </m:r>
                    </m:oMath>
                  </m:oMathPara>
                </a14:m>
                <a:endParaRPr lang="es-ES" sz="1600" dirty="0"/>
              </a:p>
            </p:txBody>
          </p:sp>
        </mc:Choice>
        <mc:Fallback xmlns="">
          <p:sp>
            <p:nvSpPr>
              <p:cNvPr id="3" name="2 Rectángulo"/>
              <p:cNvSpPr>
                <a:spLocks noRot="1" noChangeAspect="1" noMove="1" noResize="1" noEditPoints="1" noAdjustHandles="1" noChangeArrowheads="1" noChangeShapeType="1" noTextEdit="1"/>
              </p:cNvSpPr>
              <p:nvPr/>
            </p:nvSpPr>
            <p:spPr>
              <a:xfrm>
                <a:off x="3527480" y="2918782"/>
                <a:ext cx="1801006" cy="551754"/>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189407" y="3657798"/>
                <a:ext cx="2477153" cy="558358"/>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s-ES" sz="1600" i="1">
                          <a:latin typeface="Cambria Math"/>
                        </a:rPr>
                        <m:t>𝑇</m:t>
                      </m:r>
                      <m:r>
                        <a:rPr lang="es-ES" sz="1600" i="1">
                          <a:latin typeface="Cambria Math"/>
                        </a:rPr>
                        <m:t>=</m:t>
                      </m:r>
                      <m:f>
                        <m:fPr>
                          <m:ctrlPr>
                            <a:rPr lang="es-ES" sz="1600" i="1">
                              <a:latin typeface="Cambria Math"/>
                            </a:rPr>
                          </m:ctrlPr>
                        </m:fPr>
                        <m:num>
                          <m:r>
                            <a:rPr lang="es-ES" sz="1600" i="1">
                              <a:latin typeface="Cambria Math"/>
                            </a:rPr>
                            <m:t>85</m:t>
                          </m:r>
                          <m:r>
                            <a:rPr lang="es-ES" sz="1600" i="1">
                              <a:latin typeface="Cambria Math"/>
                            </a:rPr>
                            <m:t>𝑁</m:t>
                          </m:r>
                        </m:num>
                        <m:den>
                          <m:r>
                            <a:rPr lang="es-ES" sz="1600" i="1">
                              <a:latin typeface="Cambria Math"/>
                            </a:rPr>
                            <m:t>2</m:t>
                          </m:r>
                        </m:den>
                      </m:f>
                      <m:r>
                        <a:rPr lang="es-ES" sz="1600" i="1">
                          <a:latin typeface="Cambria Math"/>
                        </a:rPr>
                        <m:t>∗0,04=1.7 </m:t>
                      </m:r>
                      <m:r>
                        <a:rPr lang="es-ES" sz="1600" i="1">
                          <a:latin typeface="Cambria Math"/>
                        </a:rPr>
                        <m:t>𝑁𝑚</m:t>
                      </m:r>
                    </m:oMath>
                  </m:oMathPara>
                </a14:m>
                <a:endParaRPr lang="es-ES" sz="1600" dirty="0">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3189407" y="3657798"/>
                <a:ext cx="2477153" cy="558358"/>
              </a:xfrm>
              <a:prstGeom prst="rect">
                <a:avLst/>
              </a:prstGeom>
              <a:blipFill rotWithShape="1">
                <a:blip r:embed="rId5"/>
                <a:stretch>
                  <a:fillRect/>
                </a:stretch>
              </a:blipFill>
            </p:spPr>
            <p:txBody>
              <a:bodyPr/>
              <a:lstStyle/>
              <a:p>
                <a:r>
                  <a:rPr lang="es-ES">
                    <a:noFill/>
                  </a:rPr>
                  <a:t> </a:t>
                </a:r>
              </a:p>
            </p:txBody>
          </p:sp>
        </mc:Fallback>
      </mc:AlternateContent>
      <p:sp>
        <p:nvSpPr>
          <p:cNvPr id="6" name="5 Rectángulo"/>
          <p:cNvSpPr/>
          <p:nvPr/>
        </p:nvSpPr>
        <p:spPr>
          <a:xfrm>
            <a:off x="827584" y="4665910"/>
            <a:ext cx="7200800" cy="646331"/>
          </a:xfrm>
          <a:prstGeom prst="rect">
            <a:avLst/>
          </a:prstGeom>
        </p:spPr>
        <p:txBody>
          <a:bodyPr wrap="square">
            <a:spAutoFit/>
          </a:bodyPr>
          <a:lstStyle/>
          <a:p>
            <a:pPr algn="just"/>
            <a:r>
              <a:rPr lang="es-ES" dirty="0"/>
              <a:t>M</a:t>
            </a:r>
            <a:r>
              <a:rPr lang="es-ES" dirty="0" smtClean="0"/>
              <a:t>otor </a:t>
            </a:r>
            <a:r>
              <a:rPr lang="es-ES" dirty="0"/>
              <a:t>trifásico de tipo jaula de ardilla de dos polos a 3600 </a:t>
            </a:r>
            <a:r>
              <a:rPr lang="es-ES" dirty="0" smtClean="0"/>
              <a:t>rpm con </a:t>
            </a:r>
            <a:r>
              <a:rPr lang="es-ES" dirty="0"/>
              <a:t>torque máximo de 2.2 </a:t>
            </a:r>
            <a:r>
              <a:rPr lang="es-ES" dirty="0" err="1"/>
              <a:t>Nm</a:t>
            </a:r>
            <a:r>
              <a:rPr lang="es-ES" dirty="0"/>
              <a:t> con una potencia de 1HP y frecuencia de 60 Hz</a:t>
            </a:r>
          </a:p>
        </p:txBody>
      </p:sp>
    </p:spTree>
    <p:extLst>
      <p:ext uri="{BB962C8B-B14F-4D97-AF65-F5344CB8AC3E}">
        <p14:creationId xmlns:p14="http://schemas.microsoft.com/office/powerpoint/2010/main" val="11748786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a:hlinkClick r:id="rId3" action="ppaction://hlinksldjump"/>
          </p:cNvPr>
          <p:cNvSpPr/>
          <p:nvPr/>
        </p:nvSpPr>
        <p:spPr>
          <a:xfrm>
            <a:off x="827584" y="5445224"/>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DOSIFICACIÓN POR VOLUMEN</a:t>
            </a:r>
            <a:endParaRPr lang="es-ES" dirty="0"/>
          </a:p>
        </p:txBody>
      </p:sp>
      <p:sp>
        <p:nvSpPr>
          <p:cNvPr id="8" name="7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SISTEMA DE DOSIFICACIÓN</a:t>
            </a:r>
            <a:endParaRPr lang="es-ES" dirty="0"/>
          </a:p>
        </p:txBody>
      </p:sp>
      <p:sp>
        <p:nvSpPr>
          <p:cNvPr id="10" name="9 Rectángulo redondeado">
            <a:hlinkClick r:id="rId4" action="ppaction://hlinksldjump"/>
          </p:cNvPr>
          <p:cNvSpPr/>
          <p:nvPr/>
        </p:nvSpPr>
        <p:spPr>
          <a:xfrm>
            <a:off x="5292080" y="544522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DOSIFICACIÓN POR PESO</a:t>
            </a:r>
            <a:endParaRPr lang="es-ES" dirty="0"/>
          </a:p>
        </p:txBody>
      </p:sp>
      <p:pic>
        <p:nvPicPr>
          <p:cNvPr id="15" name="14 Imagen"/>
          <p:cNvPicPr/>
          <p:nvPr/>
        </p:nvPicPr>
        <p:blipFill rotWithShape="1">
          <a:blip r:embed="rId5" cstate="print"/>
          <a:srcRect l="31487" t="17624" r="36443" b="20175"/>
          <a:stretch/>
        </p:blipFill>
        <p:spPr bwMode="auto">
          <a:xfrm>
            <a:off x="5172698" y="2132856"/>
            <a:ext cx="2855686" cy="3116262"/>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6" cstate="print"/>
          <a:srcRect l="44898" t="29546" r="26239" b="15511"/>
          <a:stretch/>
        </p:blipFill>
        <p:spPr bwMode="auto">
          <a:xfrm>
            <a:off x="899592" y="2348880"/>
            <a:ext cx="2629329" cy="29002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46436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881006" y="2772489"/>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TOLVA DE ALIMENTACIÓN</a:t>
            </a:r>
            <a:endParaRPr lang="es-ES" dirty="0"/>
          </a:p>
        </p:txBody>
      </p:sp>
      <p:sp>
        <p:nvSpPr>
          <p:cNvPr id="8" name="7 Rectángulo redondeado">
            <a:hlinkClick r:id="rId2" action="ppaction://hlinksldjump"/>
          </p:cNvPr>
          <p:cNvSpPr/>
          <p:nvPr/>
        </p:nvSpPr>
        <p:spPr>
          <a:xfrm>
            <a:off x="1979712" y="1196752"/>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DOSIFICACIÓN POR VOLUMEN</a:t>
            </a:r>
            <a:endParaRPr lang="es-ES" dirty="0"/>
          </a:p>
        </p:txBody>
      </p:sp>
      <p:sp>
        <p:nvSpPr>
          <p:cNvPr id="10" name="9 Rectángulo redondeado"/>
          <p:cNvSpPr/>
          <p:nvPr/>
        </p:nvSpPr>
        <p:spPr>
          <a:xfrm>
            <a:off x="4608165" y="2744147"/>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VASOS TELESCÓPICOS</a:t>
            </a:r>
            <a:endParaRPr lang="es-ES" dirty="0"/>
          </a:p>
        </p:txBody>
      </p:sp>
      <p:pic>
        <p:nvPicPr>
          <p:cNvPr id="6" name="5 Imagen"/>
          <p:cNvPicPr/>
          <p:nvPr/>
        </p:nvPicPr>
        <p:blipFill>
          <a:blip r:embed="rId3" cstate="print"/>
          <a:srcRect/>
          <a:stretch>
            <a:fillRect/>
          </a:stretch>
        </p:blipFill>
        <p:spPr bwMode="auto">
          <a:xfrm>
            <a:off x="3780234" y="3948102"/>
            <a:ext cx="4248150" cy="1939925"/>
          </a:xfrm>
          <a:prstGeom prst="rect">
            <a:avLst/>
          </a:prstGeom>
          <a:noFill/>
          <a:ln w="9525">
            <a:noFill/>
            <a:miter lim="800000"/>
            <a:headEnd/>
            <a:tailEnd/>
          </a:ln>
        </p:spPr>
      </p:pic>
      <p:pic>
        <p:nvPicPr>
          <p:cNvPr id="7" name="6 Imagen"/>
          <p:cNvPicPr/>
          <p:nvPr/>
        </p:nvPicPr>
        <p:blipFill>
          <a:blip r:embed="rId4" cstate="print"/>
          <a:srcRect l="30459" t="22785" r="24842" b="16772"/>
          <a:stretch>
            <a:fillRect/>
          </a:stretch>
        </p:blipFill>
        <p:spPr bwMode="auto">
          <a:xfrm>
            <a:off x="827584" y="3731101"/>
            <a:ext cx="2771140" cy="2341880"/>
          </a:xfrm>
          <a:prstGeom prst="rect">
            <a:avLst/>
          </a:prstGeom>
          <a:noFill/>
          <a:ln w="9525">
            <a:noFill/>
            <a:miter lim="800000"/>
            <a:headEnd/>
            <a:tailEnd/>
          </a:ln>
        </p:spPr>
      </p:pic>
    </p:spTree>
    <p:extLst>
      <p:ext uri="{BB962C8B-B14F-4D97-AF65-F5344CB8AC3E}">
        <p14:creationId xmlns:p14="http://schemas.microsoft.com/office/powerpoint/2010/main" val="25979890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MECÁNICO</a:t>
            </a:r>
            <a:endParaRPr lang="es-ES" b="1" dirty="0"/>
          </a:p>
        </p:txBody>
      </p:sp>
      <p:sp>
        <p:nvSpPr>
          <p:cNvPr id="5" name="4 Rectángulo redondeado"/>
          <p:cNvSpPr/>
          <p:nvPr/>
        </p:nvSpPr>
        <p:spPr>
          <a:xfrm>
            <a:off x="3095836" y="1962964"/>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BALANZA</a:t>
            </a:r>
            <a:endParaRPr lang="es-ES" dirty="0"/>
          </a:p>
        </p:txBody>
      </p:sp>
      <p:sp>
        <p:nvSpPr>
          <p:cNvPr id="8" name="7 Rectángulo redondeado">
            <a:hlinkClick r:id="rId2" action="ppaction://hlinksldjump"/>
          </p:cNvPr>
          <p:cNvSpPr/>
          <p:nvPr/>
        </p:nvSpPr>
        <p:spPr>
          <a:xfrm>
            <a:off x="1979712" y="1052736"/>
            <a:ext cx="5112568" cy="576064"/>
          </a:xfrm>
          <a:prstGeom prst="round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DOSIFICACIÓN POR PESO</a:t>
            </a:r>
            <a:endParaRPr lang="es-ES" dirty="0"/>
          </a:p>
        </p:txBody>
      </p:sp>
      <p:pic>
        <p:nvPicPr>
          <p:cNvPr id="6" name="5 Imagen"/>
          <p:cNvPicPr/>
          <p:nvPr/>
        </p:nvPicPr>
        <p:blipFill>
          <a:blip r:embed="rId3" cstate="print"/>
          <a:srcRect l="29073" t="25706" r="25115" b="12429"/>
          <a:stretch>
            <a:fillRect/>
          </a:stretch>
        </p:blipFill>
        <p:spPr bwMode="auto">
          <a:xfrm>
            <a:off x="1475656" y="3320988"/>
            <a:ext cx="2952328" cy="2376264"/>
          </a:xfrm>
          <a:prstGeom prst="rect">
            <a:avLst/>
          </a:prstGeom>
          <a:noFill/>
          <a:ln w="9525">
            <a:noFill/>
            <a:miter lim="800000"/>
            <a:headEnd/>
            <a:tailEnd/>
          </a:ln>
        </p:spPr>
      </p:pic>
      <p:pic>
        <p:nvPicPr>
          <p:cNvPr id="7" name="6 Imagen"/>
          <p:cNvPicPr/>
          <p:nvPr/>
        </p:nvPicPr>
        <p:blipFill>
          <a:blip r:embed="rId4" cstate="print"/>
          <a:srcRect l="34711" t="22881" r="26878" b="15819"/>
          <a:stretch>
            <a:fillRect/>
          </a:stretch>
        </p:blipFill>
        <p:spPr bwMode="auto">
          <a:xfrm>
            <a:off x="4974030" y="3284984"/>
            <a:ext cx="2900069" cy="2448272"/>
          </a:xfrm>
          <a:prstGeom prst="rect">
            <a:avLst/>
          </a:prstGeom>
          <a:noFill/>
          <a:ln w="9525">
            <a:noFill/>
            <a:miter lim="800000"/>
            <a:headEnd/>
            <a:tailEnd/>
          </a:ln>
        </p:spPr>
      </p:pic>
    </p:spTree>
    <p:extLst>
      <p:ext uri="{BB962C8B-B14F-4D97-AF65-F5344CB8AC3E}">
        <p14:creationId xmlns:p14="http://schemas.microsoft.com/office/powerpoint/2010/main" val="33255468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ELÉCTRICO Y ELECTRÓNICO</a:t>
            </a:r>
            <a:endParaRPr lang="es-ES" b="1" dirty="0"/>
          </a:p>
        </p:txBody>
      </p:sp>
      <p:sp>
        <p:nvSpPr>
          <p:cNvPr id="5" name="4 Rectángulo redondeado">
            <a:hlinkClick r:id="rId3" action="ppaction://hlinksldjump"/>
          </p:cNvPr>
          <p:cNvSpPr/>
          <p:nvPr/>
        </p:nvSpPr>
        <p:spPr>
          <a:xfrm>
            <a:off x="1043608" y="2204864"/>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ALIMENTACIÓN ELÉCTRICA</a:t>
            </a:r>
            <a:endParaRPr lang="es-ES" dirty="0"/>
          </a:p>
        </p:txBody>
      </p:sp>
      <p:sp>
        <p:nvSpPr>
          <p:cNvPr id="6" name="5 Rectángulo redondeado">
            <a:hlinkClick r:id="rId4" action="ppaction://hlinksldjump"/>
          </p:cNvPr>
          <p:cNvSpPr/>
          <p:nvPr/>
        </p:nvSpPr>
        <p:spPr>
          <a:xfrm>
            <a:off x="3095836" y="4077072"/>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DISEÑO ELECTRÓNICO DOSIFICACIÓN POR PESO</a:t>
            </a:r>
            <a:endParaRPr lang="es-ES" dirty="0"/>
          </a:p>
        </p:txBody>
      </p:sp>
      <p:sp>
        <p:nvSpPr>
          <p:cNvPr id="7" name="6 Rectángulo redondeado">
            <a:hlinkClick r:id="rId5" action="ppaction://hlinksldjump"/>
          </p:cNvPr>
          <p:cNvSpPr/>
          <p:nvPr/>
        </p:nvSpPr>
        <p:spPr>
          <a:xfrm>
            <a:off x="5148064" y="2204864"/>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DISTRIBUCIÓN ARMARIO ELÉCTRICO</a:t>
            </a:r>
            <a:endParaRPr lang="es-ES" dirty="0"/>
          </a:p>
        </p:txBody>
      </p:sp>
    </p:spTree>
    <p:extLst>
      <p:ext uri="{BB962C8B-B14F-4D97-AF65-F5344CB8AC3E}">
        <p14:creationId xmlns:p14="http://schemas.microsoft.com/office/powerpoint/2010/main" val="31515365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ELÉCTRICO Y ELECTRÓNICO</a:t>
            </a:r>
            <a:endParaRPr lang="es-ES" b="1" dirty="0"/>
          </a:p>
        </p:txBody>
      </p:sp>
      <p:sp>
        <p:nvSpPr>
          <p:cNvPr id="5" name="4 Rectángulo redondeado">
            <a:hlinkClick r:id="rId2" action="ppaction://hlinksldjump"/>
          </p:cNvPr>
          <p:cNvSpPr/>
          <p:nvPr/>
        </p:nvSpPr>
        <p:spPr>
          <a:xfrm>
            <a:off x="3095836" y="1124744"/>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ALIMENTACIÓN ELÉCTRICA</a:t>
            </a:r>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2666624092"/>
              </p:ext>
            </p:extLst>
          </p:nvPr>
        </p:nvGraphicFramePr>
        <p:xfrm>
          <a:off x="1013580" y="1988840"/>
          <a:ext cx="6828808" cy="4245844"/>
        </p:xfrm>
        <a:graphic>
          <a:graphicData uri="http://schemas.openxmlformats.org/drawingml/2006/table">
            <a:tbl>
              <a:tblPr firstRow="1" firstCol="1" bandRow="1">
                <a:tableStyleId>{5C22544A-7EE6-4342-B048-85BDC9FD1C3A}</a:tableStyleId>
              </a:tblPr>
              <a:tblGrid>
                <a:gridCol w="934476"/>
                <a:gridCol w="2955573"/>
                <a:gridCol w="992932"/>
                <a:gridCol w="987327"/>
                <a:gridCol w="958500"/>
              </a:tblGrid>
              <a:tr h="448051">
                <a:tc>
                  <a:txBody>
                    <a:bodyPr/>
                    <a:lstStyle/>
                    <a:p>
                      <a:pPr algn="ctr">
                        <a:lnSpc>
                          <a:spcPct val="115000"/>
                        </a:lnSpc>
                        <a:spcAft>
                          <a:spcPts val="0"/>
                        </a:spcAft>
                      </a:pPr>
                      <a:r>
                        <a:rPr lang="es-ES" sz="1400">
                          <a:effectLst/>
                        </a:rPr>
                        <a:t>Cantidad</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Componente</a:t>
                      </a:r>
                      <a:endParaRPr lang="es-ES" sz="1200">
                        <a:effectLst/>
                        <a:latin typeface="Calibri"/>
                        <a:ea typeface="Times New Roman"/>
                        <a:cs typeface="Times New Roman"/>
                      </a:endParaRPr>
                    </a:p>
                  </a:txBody>
                  <a:tcPr marL="30023" marR="30023" marT="0" marB="0" anchor="ctr"/>
                </a:tc>
                <a:tc gridSpan="3">
                  <a:txBody>
                    <a:bodyPr/>
                    <a:lstStyle/>
                    <a:p>
                      <a:pPr algn="ctr">
                        <a:lnSpc>
                          <a:spcPct val="115000"/>
                        </a:lnSpc>
                        <a:spcAft>
                          <a:spcPts val="0"/>
                        </a:spcAft>
                      </a:pPr>
                      <a:r>
                        <a:rPr lang="es-ES" sz="1400">
                          <a:effectLst/>
                        </a:rPr>
                        <a:t>Voltaje  de Funcionamiento</a:t>
                      </a:r>
                      <a:endParaRPr lang="es-ES" sz="1200">
                        <a:effectLst/>
                        <a:latin typeface="Calibri"/>
                        <a:ea typeface="Times New Roman"/>
                        <a:cs typeface="Times New Roman"/>
                      </a:endParaRPr>
                    </a:p>
                  </a:txBody>
                  <a:tcPr marL="30023" marR="30023" marT="0" marB="0" anchor="ctr"/>
                </a:tc>
                <a:tc hMerge="1">
                  <a:txBody>
                    <a:bodyPr/>
                    <a:lstStyle/>
                    <a:p>
                      <a:endParaRPr lang="es-ES"/>
                    </a:p>
                  </a:txBody>
                  <a:tcPr/>
                </a:tc>
                <a:tc hMerge="1">
                  <a:txBody>
                    <a:bodyPr/>
                    <a:lstStyle/>
                    <a:p>
                      <a:endParaRPr lang="es-ES"/>
                    </a:p>
                  </a:txBody>
                  <a:tcPr/>
                </a:tc>
              </a:tr>
              <a:tr h="224025">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110 V AC</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220 V AC</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24 V DC</a:t>
                      </a:r>
                      <a:endParaRPr lang="es-ES" sz="1200">
                        <a:effectLst/>
                        <a:latin typeface="Calibri"/>
                        <a:ea typeface="Times New Roman"/>
                        <a:cs typeface="Times New Roman"/>
                      </a:endParaRPr>
                    </a:p>
                  </a:txBody>
                  <a:tcPr marL="30023" marR="30023" marT="0" marB="0" anchor="ctr"/>
                </a:tc>
              </a:tr>
              <a:tr h="224025">
                <a:tc>
                  <a:txBody>
                    <a:bodyPr/>
                    <a:lstStyle/>
                    <a:p>
                      <a:pPr algn="ctr">
                        <a:lnSpc>
                          <a:spcPct val="115000"/>
                        </a:lnSpc>
                        <a:spcAft>
                          <a:spcPts val="0"/>
                        </a:spcAft>
                      </a:pPr>
                      <a:r>
                        <a:rPr lang="es-ES" sz="1400">
                          <a:effectLst/>
                        </a:rPr>
                        <a:t>1</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PLC Mitsubishi</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r>
              <a:tr h="448051">
                <a:tc>
                  <a:txBody>
                    <a:bodyPr/>
                    <a:lstStyle/>
                    <a:p>
                      <a:pPr algn="ctr">
                        <a:lnSpc>
                          <a:spcPct val="115000"/>
                        </a:lnSpc>
                        <a:spcAft>
                          <a:spcPts val="0"/>
                        </a:spcAft>
                      </a:pPr>
                      <a:r>
                        <a:rPr lang="es-ES" sz="1400">
                          <a:effectLst/>
                        </a:rPr>
                        <a:t>1</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Variador de Velocidad EMERSON</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r>
              <a:tr h="448051">
                <a:tc>
                  <a:txBody>
                    <a:bodyPr/>
                    <a:lstStyle/>
                    <a:p>
                      <a:pPr algn="ctr">
                        <a:lnSpc>
                          <a:spcPct val="115000"/>
                        </a:lnSpc>
                        <a:spcAft>
                          <a:spcPts val="0"/>
                        </a:spcAft>
                      </a:pPr>
                      <a:r>
                        <a:rPr lang="es-ES" sz="1400">
                          <a:effectLst/>
                        </a:rPr>
                        <a:t>2</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Controles de Temperatura REX C-100</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r>
              <a:tr h="224025">
                <a:tc>
                  <a:txBody>
                    <a:bodyPr/>
                    <a:lstStyle/>
                    <a:p>
                      <a:pPr algn="ctr">
                        <a:lnSpc>
                          <a:spcPct val="115000"/>
                        </a:lnSpc>
                        <a:spcAft>
                          <a:spcPts val="0"/>
                        </a:spcAft>
                      </a:pPr>
                      <a:r>
                        <a:rPr lang="es-ES" sz="1400">
                          <a:effectLst/>
                        </a:rPr>
                        <a:t>2</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Relés de Estado Sólido</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r>
              <a:tr h="224025">
                <a:tc>
                  <a:txBody>
                    <a:bodyPr/>
                    <a:lstStyle/>
                    <a:p>
                      <a:pPr algn="ctr">
                        <a:lnSpc>
                          <a:spcPct val="115000"/>
                        </a:lnSpc>
                        <a:spcAft>
                          <a:spcPts val="0"/>
                        </a:spcAft>
                      </a:pPr>
                      <a:r>
                        <a:rPr lang="es-ES" sz="1400">
                          <a:effectLst/>
                        </a:rPr>
                        <a:t>1</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Electroválvula 5/2 Neumática</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r>
              <a:tr h="224025">
                <a:tc>
                  <a:txBody>
                    <a:bodyPr/>
                    <a:lstStyle/>
                    <a:p>
                      <a:pPr algn="ctr">
                        <a:lnSpc>
                          <a:spcPct val="115000"/>
                        </a:lnSpc>
                        <a:spcAft>
                          <a:spcPts val="0"/>
                        </a:spcAft>
                      </a:pPr>
                      <a:r>
                        <a:rPr lang="es-ES" sz="1400">
                          <a:effectLst/>
                        </a:rPr>
                        <a:t>2</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Electroválvula 5/2 Neumática</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r>
              <a:tr h="224025">
                <a:tc>
                  <a:txBody>
                    <a:bodyPr/>
                    <a:lstStyle/>
                    <a:p>
                      <a:pPr algn="ctr">
                        <a:lnSpc>
                          <a:spcPct val="115000"/>
                        </a:lnSpc>
                        <a:spcAft>
                          <a:spcPts val="0"/>
                        </a:spcAft>
                      </a:pPr>
                      <a:r>
                        <a:rPr lang="es-ES" sz="1400">
                          <a:effectLst/>
                        </a:rPr>
                        <a:t>2</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Motor</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r>
              <a:tr h="224025">
                <a:tc>
                  <a:txBody>
                    <a:bodyPr/>
                    <a:lstStyle/>
                    <a:p>
                      <a:pPr algn="ctr">
                        <a:lnSpc>
                          <a:spcPct val="115000"/>
                        </a:lnSpc>
                        <a:spcAft>
                          <a:spcPts val="0"/>
                        </a:spcAft>
                      </a:pPr>
                      <a:r>
                        <a:rPr lang="es-ES" sz="1400">
                          <a:effectLst/>
                        </a:rPr>
                        <a:t>2</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Sensor de Proximidad Inductivo</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r>
              <a:tr h="448051">
                <a:tc>
                  <a:txBody>
                    <a:bodyPr/>
                    <a:lstStyle/>
                    <a:p>
                      <a:pPr algn="ctr">
                        <a:lnSpc>
                          <a:spcPct val="115000"/>
                        </a:lnSpc>
                        <a:spcAft>
                          <a:spcPts val="0"/>
                        </a:spcAft>
                      </a:pPr>
                      <a:r>
                        <a:rPr lang="es-ES" sz="1400">
                          <a:effectLst/>
                        </a:rPr>
                        <a:t>1</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Tarjeta Electrónica de la Celda de Carga</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r>
              <a:tr h="224025">
                <a:tc>
                  <a:txBody>
                    <a:bodyPr/>
                    <a:lstStyle/>
                    <a:p>
                      <a:pPr algn="ctr">
                        <a:lnSpc>
                          <a:spcPct val="115000"/>
                        </a:lnSpc>
                        <a:spcAft>
                          <a:spcPts val="0"/>
                        </a:spcAft>
                      </a:pPr>
                      <a:r>
                        <a:rPr lang="es-ES" sz="1400">
                          <a:effectLst/>
                        </a:rPr>
                        <a:t>1</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Fuente de Alimentación DC</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r>
              <a:tr h="224025">
                <a:tc>
                  <a:txBody>
                    <a:bodyPr/>
                    <a:lstStyle/>
                    <a:p>
                      <a:pPr algn="ctr">
                        <a:lnSpc>
                          <a:spcPct val="115000"/>
                        </a:lnSpc>
                        <a:spcAft>
                          <a:spcPts val="0"/>
                        </a:spcAft>
                      </a:pPr>
                      <a:r>
                        <a:rPr lang="es-ES" sz="1400">
                          <a:effectLst/>
                        </a:rPr>
                        <a:t>8</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Relés</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a:effectLst/>
                        <a:latin typeface="Calibri"/>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r>
              <a:tr h="224025">
                <a:tc>
                  <a:txBody>
                    <a:bodyPr/>
                    <a:lstStyle/>
                    <a:p>
                      <a:pPr algn="ctr">
                        <a:lnSpc>
                          <a:spcPct val="115000"/>
                        </a:lnSpc>
                        <a:spcAft>
                          <a:spcPts val="0"/>
                        </a:spcAft>
                      </a:pPr>
                      <a:r>
                        <a:rPr lang="es-ES" sz="1400">
                          <a:effectLst/>
                        </a:rPr>
                        <a:t>4</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Fusibles de Protección</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gn="ctr">
                        <a:lnSpc>
                          <a:spcPct val="115000"/>
                        </a:lnSpc>
                        <a:spcAft>
                          <a:spcPts val="0"/>
                        </a:spcAft>
                      </a:pPr>
                      <a:r>
                        <a:rPr lang="es-ES" sz="1400">
                          <a:effectLst/>
                        </a:rPr>
                        <a:t>X</a:t>
                      </a:r>
                      <a:endParaRPr lang="es-ES" sz="1200">
                        <a:effectLst/>
                        <a:latin typeface="Calibri"/>
                        <a:ea typeface="Times New Roman"/>
                        <a:cs typeface="Times New Roman"/>
                      </a:endParaRPr>
                    </a:p>
                  </a:txBody>
                  <a:tcPr marL="30023" marR="30023" marT="0" marB="0" anchor="ctr"/>
                </a:tc>
                <a:tc>
                  <a:txBody>
                    <a:bodyPr/>
                    <a:lstStyle/>
                    <a:p>
                      <a:pPr>
                        <a:lnSpc>
                          <a:spcPct val="115000"/>
                        </a:lnSpc>
                      </a:pPr>
                      <a:endParaRPr lang="es-ES" sz="1200" dirty="0">
                        <a:effectLst/>
                        <a:latin typeface="Calibri"/>
                        <a:cs typeface="Times New Roman"/>
                      </a:endParaRPr>
                    </a:p>
                  </a:txBody>
                  <a:tcPr marL="30023" marR="30023" marT="0" marB="0" anchor="ctr"/>
                </a:tc>
              </a:tr>
            </a:tbl>
          </a:graphicData>
        </a:graphic>
      </p:graphicFrame>
    </p:spTree>
    <p:extLst>
      <p:ext uri="{BB962C8B-B14F-4D97-AF65-F5344CB8AC3E}">
        <p14:creationId xmlns:p14="http://schemas.microsoft.com/office/powerpoint/2010/main" val="1099211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redondeado"/>
          <p:cNvSpPr/>
          <p:nvPr/>
        </p:nvSpPr>
        <p:spPr>
          <a:xfrm>
            <a:off x="827584" y="2924944"/>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OBJETIVOS</a:t>
            </a:r>
            <a:endParaRPr lang="es-ES" dirty="0"/>
          </a:p>
        </p:txBody>
      </p:sp>
      <p:sp>
        <p:nvSpPr>
          <p:cNvPr id="20" name="19 Rectángulo redondeado"/>
          <p:cNvSpPr/>
          <p:nvPr/>
        </p:nvSpPr>
        <p:spPr>
          <a:xfrm>
            <a:off x="2699792" y="1595331"/>
            <a:ext cx="5151242" cy="4464495"/>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algn="ctr"/>
            <a:endParaRPr lang="es-ES" dirty="0" smtClean="0"/>
          </a:p>
          <a:p>
            <a:pPr algn="ctr"/>
            <a:endParaRPr lang="es-ES" dirty="0"/>
          </a:p>
          <a:p>
            <a:pPr algn="ctr"/>
            <a:r>
              <a:rPr lang="es-ES" dirty="0" smtClean="0"/>
              <a:t>OBJETIVOS ESPECÍFICOS</a:t>
            </a:r>
          </a:p>
          <a:p>
            <a:pPr algn="ctr"/>
            <a:endParaRPr lang="es-ES" dirty="0" smtClean="0"/>
          </a:p>
          <a:p>
            <a:pPr marL="285750" lvl="0" indent="-285750" algn="ctr">
              <a:buFont typeface="Wingdings" pitchFamily="2" charset="2"/>
              <a:buChar char="ü"/>
            </a:pPr>
            <a:r>
              <a:rPr lang="es-ES" dirty="0"/>
              <a:t>Obtener un máximo rendimiento en la producción de </a:t>
            </a:r>
            <a:r>
              <a:rPr lang="es-ES" dirty="0" err="1"/>
              <a:t>snacks</a:t>
            </a:r>
            <a:r>
              <a:rPr lang="es-ES" dirty="0"/>
              <a:t>, minimizando los errores en las mediciones de peso por </a:t>
            </a:r>
            <a:r>
              <a:rPr lang="es-ES" dirty="0" smtClean="0"/>
              <a:t>producto.</a:t>
            </a:r>
          </a:p>
          <a:p>
            <a:pPr lvl="0" algn="ctr"/>
            <a:endParaRPr lang="es-ES" dirty="0" smtClean="0"/>
          </a:p>
          <a:p>
            <a:pPr marL="285750" lvl="0" indent="-285750" algn="ctr">
              <a:buFont typeface="Wingdings" pitchFamily="2" charset="2"/>
              <a:buChar char="ü"/>
            </a:pPr>
            <a:r>
              <a:rPr lang="es-ES" dirty="0" smtClean="0"/>
              <a:t>Diseñar </a:t>
            </a:r>
            <a:r>
              <a:rPr lang="es-ES" dirty="0"/>
              <a:t>y programar la máquina para que funcione tanto para una dosificación por peso así como por volumen.</a:t>
            </a:r>
          </a:p>
          <a:p>
            <a:pPr lvl="0" algn="ctr"/>
            <a:endParaRPr lang="es-ES" dirty="0" smtClean="0"/>
          </a:p>
          <a:p>
            <a:pPr lvl="0" algn="ctr"/>
            <a:r>
              <a:rPr lang="es-ES" dirty="0" smtClean="0"/>
              <a:t>  </a:t>
            </a:r>
          </a:p>
          <a:p>
            <a:pPr algn="ctr"/>
            <a:endParaRPr lang="es-ES" dirty="0"/>
          </a:p>
        </p:txBody>
      </p:sp>
      <p:sp>
        <p:nvSpPr>
          <p:cNvPr id="5" name="4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Tree>
    <p:extLst>
      <p:ext uri="{BB962C8B-B14F-4D97-AF65-F5344CB8AC3E}">
        <p14:creationId xmlns:p14="http://schemas.microsoft.com/office/powerpoint/2010/main" val="5999661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ELÉCTRICO Y ELECTRÓNICO</a:t>
            </a:r>
            <a:endParaRPr lang="es-ES" b="1" dirty="0"/>
          </a:p>
        </p:txBody>
      </p:sp>
      <p:sp>
        <p:nvSpPr>
          <p:cNvPr id="7" name="6 Rectángulo redondeado">
            <a:hlinkClick r:id="rId2" action="ppaction://hlinksldjump"/>
          </p:cNvPr>
          <p:cNvSpPr/>
          <p:nvPr/>
        </p:nvSpPr>
        <p:spPr>
          <a:xfrm>
            <a:off x="3131840" y="1052736"/>
            <a:ext cx="259228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DISTRIBUCIÓN ARMARIO ELÉCTRICO</a:t>
            </a:r>
            <a:endParaRPr lang="es-ES" dirty="0"/>
          </a:p>
        </p:txBody>
      </p:sp>
      <p:pic>
        <p:nvPicPr>
          <p:cNvPr id="8" name="7 Imagen"/>
          <p:cNvPicPr/>
          <p:nvPr/>
        </p:nvPicPr>
        <p:blipFill rotWithShape="1">
          <a:blip r:embed="rId3" cstate="print"/>
          <a:srcRect l="15697" t="18676" r="55025" b="7280"/>
          <a:stretch/>
        </p:blipFill>
        <p:spPr bwMode="auto">
          <a:xfrm>
            <a:off x="2817624" y="1988840"/>
            <a:ext cx="3220720" cy="4581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77235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ELÉCTRICO Y ELECTRÓNICO</a:t>
            </a:r>
            <a:endParaRPr lang="es-ES" b="1" dirty="0"/>
          </a:p>
        </p:txBody>
      </p:sp>
      <p:sp>
        <p:nvSpPr>
          <p:cNvPr id="6" name="5 Rectángulo redondeado">
            <a:hlinkClick r:id="rId2" action="ppaction://hlinksldjump"/>
          </p:cNvPr>
          <p:cNvSpPr/>
          <p:nvPr/>
        </p:nvSpPr>
        <p:spPr>
          <a:xfrm>
            <a:off x="3095836" y="1052736"/>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DISEÑO ELECTRÓNICO DOSIFICACIÓN POR PESO</a:t>
            </a:r>
            <a:endParaRPr lang="es-ES" dirty="0"/>
          </a:p>
        </p:txBody>
      </p:sp>
      <p:pic>
        <p:nvPicPr>
          <p:cNvPr id="8" name="7 Imagen"/>
          <p:cNvPicPr/>
          <p:nvPr/>
        </p:nvPicPr>
        <p:blipFill>
          <a:blip r:embed="rId3" cstate="print">
            <a:extLst>
              <a:ext uri="{28A0092B-C50C-407E-A947-70E740481C1C}">
                <a14:useLocalDpi xmlns:a14="http://schemas.microsoft.com/office/drawing/2010/main" val="0"/>
              </a:ext>
            </a:extLst>
          </a:blip>
          <a:srcRect l="21917" t="9117" r="12141" b="8262"/>
          <a:stretch>
            <a:fillRect/>
          </a:stretch>
        </p:blipFill>
        <p:spPr>
          <a:xfrm>
            <a:off x="798959" y="1833200"/>
            <a:ext cx="7258050" cy="4836160"/>
          </a:xfrm>
          <a:prstGeom prst="rect">
            <a:avLst/>
          </a:prstGeom>
        </p:spPr>
      </p:pic>
    </p:spTree>
    <p:extLst>
      <p:ext uri="{BB962C8B-B14F-4D97-AF65-F5344CB8AC3E}">
        <p14:creationId xmlns:p14="http://schemas.microsoft.com/office/powerpoint/2010/main" val="30023868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NEUMÁTICO</a:t>
            </a:r>
            <a:endParaRPr lang="es-ES" b="1" dirty="0"/>
          </a:p>
        </p:txBody>
      </p:sp>
      <p:sp>
        <p:nvSpPr>
          <p:cNvPr id="5" name="4 Rectángulo redondeado"/>
          <p:cNvSpPr/>
          <p:nvPr/>
        </p:nvSpPr>
        <p:spPr>
          <a:xfrm>
            <a:off x="812700" y="2828719"/>
            <a:ext cx="339412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ELEMENTOS NEUMÁTICOS</a:t>
            </a:r>
            <a:endParaRPr lang="es-ES" dirty="0"/>
          </a:p>
        </p:txBody>
      </p:sp>
      <p:sp>
        <p:nvSpPr>
          <p:cNvPr id="7" name="6 Rectángulo redondeado">
            <a:hlinkClick r:id="rId3" action="ppaction://hlinksldjump"/>
          </p:cNvPr>
          <p:cNvSpPr/>
          <p:nvPr/>
        </p:nvSpPr>
        <p:spPr>
          <a:xfrm>
            <a:off x="2771800" y="5232054"/>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DIAGRAMAS DE DISTRIBUCIÓN NEUMÁTICA</a:t>
            </a:r>
            <a:endParaRPr lang="es-ES" dirty="0"/>
          </a:p>
        </p:txBody>
      </p:sp>
      <p:sp>
        <p:nvSpPr>
          <p:cNvPr id="2" name="1 CuadroTexto"/>
          <p:cNvSpPr txBox="1"/>
          <p:nvPr/>
        </p:nvSpPr>
        <p:spPr>
          <a:xfrm>
            <a:off x="4634698" y="1724383"/>
            <a:ext cx="3393686" cy="2784737"/>
          </a:xfrm>
          <a:prstGeom prst="rect">
            <a:avLst/>
          </a:prstGeom>
          <a:noFill/>
        </p:spPr>
        <p:txBody>
          <a:bodyPr wrap="none" rtlCol="0">
            <a:spAutoFit/>
          </a:bodyPr>
          <a:lstStyle/>
          <a:p>
            <a:pPr marL="285750" indent="-285750">
              <a:lnSpc>
                <a:spcPct val="200000"/>
              </a:lnSpc>
              <a:buFont typeface="Wingdings" pitchFamily="2" charset="2"/>
              <a:buChar char="ü"/>
            </a:pPr>
            <a:r>
              <a:rPr lang="es-ES" dirty="0" smtClean="0"/>
              <a:t>Distribuidor Regulador de Flujo</a:t>
            </a:r>
          </a:p>
          <a:p>
            <a:pPr marL="285750" indent="-285750">
              <a:lnSpc>
                <a:spcPct val="200000"/>
              </a:lnSpc>
              <a:buFont typeface="Wingdings" pitchFamily="2" charset="2"/>
              <a:buChar char="ü"/>
            </a:pPr>
            <a:r>
              <a:rPr lang="es-ES" dirty="0" smtClean="0"/>
              <a:t>Electroválvulas</a:t>
            </a:r>
          </a:p>
          <a:p>
            <a:pPr marL="285750" indent="-285750">
              <a:lnSpc>
                <a:spcPct val="200000"/>
              </a:lnSpc>
              <a:buFont typeface="Wingdings" pitchFamily="2" charset="2"/>
              <a:buChar char="ü"/>
            </a:pPr>
            <a:r>
              <a:rPr lang="es-ES" dirty="0" smtClean="0"/>
              <a:t>Silenciadores</a:t>
            </a:r>
          </a:p>
          <a:p>
            <a:pPr marL="285750" indent="-285750">
              <a:lnSpc>
                <a:spcPct val="200000"/>
              </a:lnSpc>
              <a:buFont typeface="Wingdings" pitchFamily="2" charset="2"/>
              <a:buChar char="ü"/>
            </a:pPr>
            <a:r>
              <a:rPr lang="es-ES" dirty="0" smtClean="0"/>
              <a:t>Filtro de Aire</a:t>
            </a:r>
          </a:p>
          <a:p>
            <a:pPr marL="285750" indent="-285750">
              <a:lnSpc>
                <a:spcPct val="200000"/>
              </a:lnSpc>
              <a:buFont typeface="Wingdings" pitchFamily="2" charset="2"/>
              <a:buChar char="ü"/>
            </a:pPr>
            <a:r>
              <a:rPr lang="es-ES" dirty="0" smtClean="0"/>
              <a:t>Manómetros</a:t>
            </a:r>
            <a:endParaRPr lang="es-ES" dirty="0"/>
          </a:p>
        </p:txBody>
      </p:sp>
    </p:spTree>
    <p:extLst>
      <p:ext uri="{BB962C8B-B14F-4D97-AF65-F5344CB8AC3E}">
        <p14:creationId xmlns:p14="http://schemas.microsoft.com/office/powerpoint/2010/main" val="17049299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NEUMÁTICO</a:t>
            </a:r>
            <a:endParaRPr lang="es-ES" b="1" dirty="0"/>
          </a:p>
        </p:txBody>
      </p:sp>
      <p:sp>
        <p:nvSpPr>
          <p:cNvPr id="7" name="6 Rectángulo redondeado"/>
          <p:cNvSpPr/>
          <p:nvPr/>
        </p:nvSpPr>
        <p:spPr>
          <a:xfrm>
            <a:off x="2771800" y="1052736"/>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DIAGRAMAS DE DISTRIBUCIÓN NEUMÁTICA</a:t>
            </a:r>
            <a:endParaRPr lang="es-ES" dirty="0"/>
          </a:p>
        </p:txBody>
      </p:sp>
      <p:pic>
        <p:nvPicPr>
          <p:cNvPr id="6" name="5 Imagen"/>
          <p:cNvPicPr/>
          <p:nvPr/>
        </p:nvPicPr>
        <p:blipFill>
          <a:blip r:embed="rId2" cstate="print"/>
          <a:srcRect/>
          <a:stretch>
            <a:fillRect/>
          </a:stretch>
        </p:blipFill>
        <p:spPr bwMode="auto">
          <a:xfrm>
            <a:off x="1746695" y="2330797"/>
            <a:ext cx="5362575" cy="3546475"/>
          </a:xfrm>
          <a:prstGeom prst="rect">
            <a:avLst/>
          </a:prstGeom>
          <a:noFill/>
          <a:ln w="9525">
            <a:noFill/>
            <a:miter lim="800000"/>
            <a:headEnd/>
            <a:tailEnd/>
          </a:ln>
        </p:spPr>
      </p:pic>
      <p:sp>
        <p:nvSpPr>
          <p:cNvPr id="3" name="2 CuadroTexto"/>
          <p:cNvSpPr txBox="1"/>
          <p:nvPr/>
        </p:nvSpPr>
        <p:spPr>
          <a:xfrm>
            <a:off x="3176840" y="5877272"/>
            <a:ext cx="2502288" cy="369332"/>
          </a:xfrm>
          <a:prstGeom prst="rect">
            <a:avLst/>
          </a:prstGeom>
          <a:noFill/>
        </p:spPr>
        <p:txBody>
          <a:bodyPr wrap="none" rtlCol="0">
            <a:spAutoFit/>
          </a:bodyPr>
          <a:lstStyle/>
          <a:p>
            <a:r>
              <a:rPr lang="es-ES" dirty="0" smtClean="0"/>
              <a:t>Dosificación Volumétrica</a:t>
            </a:r>
            <a:endParaRPr lang="es-ES" dirty="0"/>
          </a:p>
        </p:txBody>
      </p:sp>
    </p:spTree>
    <p:extLst>
      <p:ext uri="{BB962C8B-B14F-4D97-AF65-F5344CB8AC3E}">
        <p14:creationId xmlns:p14="http://schemas.microsoft.com/office/powerpoint/2010/main" val="6940753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NEUMÁTICO</a:t>
            </a:r>
            <a:endParaRPr lang="es-ES" b="1" dirty="0"/>
          </a:p>
        </p:txBody>
      </p:sp>
      <p:sp>
        <p:nvSpPr>
          <p:cNvPr id="7" name="6 Rectángulo redondeado">
            <a:hlinkClick r:id="rId2" action="ppaction://hlinksldjump"/>
          </p:cNvPr>
          <p:cNvSpPr/>
          <p:nvPr/>
        </p:nvSpPr>
        <p:spPr>
          <a:xfrm>
            <a:off x="2771800" y="980728"/>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DIAGRAMAS DE DISTRIBUCIÓN NEUMÁTICA</a:t>
            </a:r>
            <a:endParaRPr lang="es-ES" dirty="0"/>
          </a:p>
        </p:txBody>
      </p:sp>
      <p:pic>
        <p:nvPicPr>
          <p:cNvPr id="8" name="7 Imagen"/>
          <p:cNvPicPr/>
          <p:nvPr/>
        </p:nvPicPr>
        <p:blipFill>
          <a:blip r:embed="rId3" cstate="print"/>
          <a:srcRect/>
          <a:stretch>
            <a:fillRect/>
          </a:stretch>
        </p:blipFill>
        <p:spPr bwMode="auto">
          <a:xfrm>
            <a:off x="1706055" y="1876425"/>
            <a:ext cx="5443855" cy="4981575"/>
          </a:xfrm>
          <a:prstGeom prst="rect">
            <a:avLst/>
          </a:prstGeom>
          <a:noFill/>
          <a:ln w="9525">
            <a:noFill/>
            <a:miter lim="800000"/>
            <a:headEnd/>
            <a:tailEnd/>
          </a:ln>
        </p:spPr>
      </p:pic>
      <p:sp>
        <p:nvSpPr>
          <p:cNvPr id="3" name="2 CuadroTexto"/>
          <p:cNvSpPr txBox="1"/>
          <p:nvPr/>
        </p:nvSpPr>
        <p:spPr>
          <a:xfrm>
            <a:off x="827584" y="1691759"/>
            <a:ext cx="2186689" cy="369332"/>
          </a:xfrm>
          <a:prstGeom prst="rect">
            <a:avLst/>
          </a:prstGeom>
          <a:noFill/>
        </p:spPr>
        <p:txBody>
          <a:bodyPr wrap="none" rtlCol="0">
            <a:spAutoFit/>
          </a:bodyPr>
          <a:lstStyle/>
          <a:p>
            <a:r>
              <a:rPr lang="es-ES" dirty="0" smtClean="0"/>
              <a:t>Dosificación por Peso</a:t>
            </a:r>
            <a:endParaRPr lang="es-ES" dirty="0"/>
          </a:p>
        </p:txBody>
      </p:sp>
    </p:spTree>
    <p:extLst>
      <p:ext uri="{BB962C8B-B14F-4D97-AF65-F5344CB8AC3E}">
        <p14:creationId xmlns:p14="http://schemas.microsoft.com/office/powerpoint/2010/main" val="9666501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6" name="5 Rectángulo redondeado"/>
          <p:cNvSpPr/>
          <p:nvPr/>
        </p:nvSpPr>
        <p:spPr>
          <a:xfrm>
            <a:off x="1547664" y="2534512"/>
            <a:ext cx="339412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ELEMENTOS DE CONTROL</a:t>
            </a:r>
            <a:endParaRPr lang="es-ES" dirty="0"/>
          </a:p>
        </p:txBody>
      </p:sp>
      <p:sp>
        <p:nvSpPr>
          <p:cNvPr id="8" name="7 Rectángulo redondeado">
            <a:hlinkClick r:id="rId3" action="ppaction://hlinksldjump"/>
          </p:cNvPr>
          <p:cNvSpPr/>
          <p:nvPr/>
        </p:nvSpPr>
        <p:spPr>
          <a:xfrm>
            <a:off x="2771800" y="5229200"/>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PROGRAMACIÓN DEL PLC</a:t>
            </a:r>
            <a:endParaRPr lang="es-ES" dirty="0"/>
          </a:p>
        </p:txBody>
      </p:sp>
      <p:sp>
        <p:nvSpPr>
          <p:cNvPr id="2" name="1 Rectángulo redondeado">
            <a:hlinkClick r:id="rId4" action="ppaction://hlinksldjump"/>
          </p:cNvPr>
          <p:cNvSpPr/>
          <p:nvPr/>
        </p:nvSpPr>
        <p:spPr>
          <a:xfrm>
            <a:off x="5436096" y="1459526"/>
            <a:ext cx="1944216" cy="64807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Sensores</a:t>
            </a:r>
            <a:endParaRPr lang="es-ES" dirty="0"/>
          </a:p>
        </p:txBody>
      </p:sp>
      <p:sp>
        <p:nvSpPr>
          <p:cNvPr id="9" name="8 Rectángulo redondeado">
            <a:hlinkClick r:id="rId5" action="ppaction://hlinksldjump"/>
          </p:cNvPr>
          <p:cNvSpPr/>
          <p:nvPr/>
        </p:nvSpPr>
        <p:spPr>
          <a:xfrm>
            <a:off x="5436096" y="2462504"/>
            <a:ext cx="1944216" cy="64807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Tipo de PLC</a:t>
            </a:r>
            <a:endParaRPr lang="es-ES" dirty="0"/>
          </a:p>
        </p:txBody>
      </p:sp>
      <p:sp>
        <p:nvSpPr>
          <p:cNvPr id="10" name="9 Rectángulo redondeado">
            <a:hlinkClick r:id="rId6" action="ppaction://hlinksldjump"/>
          </p:cNvPr>
          <p:cNvSpPr/>
          <p:nvPr/>
        </p:nvSpPr>
        <p:spPr>
          <a:xfrm>
            <a:off x="5436096" y="3375249"/>
            <a:ext cx="1944216" cy="64807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Variador de Frecuencia</a:t>
            </a:r>
            <a:endParaRPr lang="es-ES" dirty="0"/>
          </a:p>
        </p:txBody>
      </p:sp>
    </p:spTree>
    <p:extLst>
      <p:ext uri="{BB962C8B-B14F-4D97-AF65-F5344CB8AC3E}">
        <p14:creationId xmlns:p14="http://schemas.microsoft.com/office/powerpoint/2010/main" val="16517217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6" name="5 Rectángulo redondeado">
            <a:hlinkClick r:id="rId2" action="ppaction://hlinksldjump"/>
          </p:cNvPr>
          <p:cNvSpPr/>
          <p:nvPr/>
        </p:nvSpPr>
        <p:spPr>
          <a:xfrm>
            <a:off x="2730920" y="1043988"/>
            <a:ext cx="339412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ELEMENTOS DE CONTROL</a:t>
            </a:r>
            <a:endParaRPr lang="es-ES" dirty="0"/>
          </a:p>
        </p:txBody>
      </p:sp>
      <p:sp>
        <p:nvSpPr>
          <p:cNvPr id="2" name="1 Rectángulo redondeado"/>
          <p:cNvSpPr/>
          <p:nvPr/>
        </p:nvSpPr>
        <p:spPr>
          <a:xfrm>
            <a:off x="3455876" y="1844824"/>
            <a:ext cx="1944216" cy="64807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Sensores</a:t>
            </a:r>
            <a:endParaRPr lang="es-ES" dirty="0"/>
          </a:p>
        </p:txBody>
      </p:sp>
      <p:pic>
        <p:nvPicPr>
          <p:cNvPr id="11" name="10 Imagen"/>
          <p:cNvPicPr/>
          <p:nvPr/>
        </p:nvPicPr>
        <p:blipFill rotWithShape="1">
          <a:blip r:embed="rId3" cstate="print"/>
          <a:srcRect l="43210" t="42332" r="28924" b="12515"/>
          <a:stretch/>
        </p:blipFill>
        <p:spPr bwMode="auto">
          <a:xfrm>
            <a:off x="611560" y="3068960"/>
            <a:ext cx="1849755" cy="1685925"/>
          </a:xfrm>
          <a:prstGeom prst="rect">
            <a:avLst/>
          </a:prstGeom>
          <a:ln>
            <a:noFill/>
          </a:ln>
          <a:extLst>
            <a:ext uri="{53640926-AAD7-44D8-BBD7-CCE9431645EC}">
              <a14:shadowObscured xmlns:a14="http://schemas.microsoft.com/office/drawing/2010/main"/>
            </a:ext>
          </a:extLst>
        </p:spPr>
      </p:pic>
      <p:pic>
        <p:nvPicPr>
          <p:cNvPr id="12" name="11 Imagen" descr="http://img2.mlstatic.com/sensor-de-proximidad-inductivo-tipo-industrial-de-12-mm_MLV-O-2907179496_072012.jpg"/>
          <p:cNvPicPr/>
          <p:nvPr/>
        </p:nvPicPr>
        <p:blipFill rotWithShape="1">
          <a:blip r:embed="rId4" cstate="print">
            <a:extLst>
              <a:ext uri="{28A0092B-C50C-407E-A947-70E740481C1C}">
                <a14:useLocalDpi xmlns:a14="http://schemas.microsoft.com/office/drawing/2010/main" val="0"/>
              </a:ext>
            </a:extLst>
          </a:blip>
          <a:srcRect r="3262"/>
          <a:stretch/>
        </p:blipFill>
        <p:spPr bwMode="auto">
          <a:xfrm>
            <a:off x="2514896" y="3391917"/>
            <a:ext cx="1450340" cy="1392555"/>
          </a:xfrm>
          <a:prstGeom prst="rect">
            <a:avLst/>
          </a:prstGeom>
          <a:noFill/>
          <a:ln>
            <a:noFill/>
          </a:ln>
          <a:extLst>
            <a:ext uri="{53640926-AAD7-44D8-BBD7-CCE9431645EC}">
              <a14:shadowObscured xmlns:a14="http://schemas.microsoft.com/office/drawing/2010/main"/>
            </a:ext>
          </a:extLst>
        </p:spPr>
      </p:pic>
      <p:pic>
        <p:nvPicPr>
          <p:cNvPr id="14" name="13 Imagen" descr="http://i.ebayimg.com/t/Electronic-Balance-Weighing-Sensor-Load-Cell-0-5Kg-Gween-/00/s/NDAwWDQwMA==/$T2eC16R,!yEE9s5jFQmyBQrEst38J!~~60_12.JPG"/>
          <p:cNvPicPr/>
          <p:nvPr/>
        </p:nvPicPr>
        <p:blipFill>
          <a:blip r:embed="rId5" cstate="print">
            <a:extLst>
              <a:ext uri="{28A0092B-C50C-407E-A947-70E740481C1C}">
                <a14:useLocalDpi xmlns:a14="http://schemas.microsoft.com/office/drawing/2010/main" val="0"/>
              </a:ext>
            </a:extLst>
          </a:blip>
          <a:srcRect t="8629" b="25381"/>
          <a:stretch>
            <a:fillRect/>
          </a:stretch>
        </p:blipFill>
        <p:spPr bwMode="auto">
          <a:xfrm>
            <a:off x="3952485" y="3089651"/>
            <a:ext cx="2463165" cy="1623695"/>
          </a:xfrm>
          <a:prstGeom prst="rect">
            <a:avLst/>
          </a:prstGeom>
          <a:noFill/>
          <a:ln>
            <a:noFill/>
          </a:ln>
        </p:spPr>
      </p:pic>
      <p:pic>
        <p:nvPicPr>
          <p:cNvPr id="15" name="14 Imagen" descr="http://ecx.images-amazon.com/images/I/419qgVfg1mL._SL500_AA300_.jpg"/>
          <p:cNvPicPr/>
          <p:nvPr/>
        </p:nvPicPr>
        <p:blipFill rotWithShape="1">
          <a:blip r:embed="rId6" cstate="print">
            <a:extLst>
              <a:ext uri="{28A0092B-C50C-407E-A947-70E740481C1C}">
                <a14:useLocalDpi xmlns:a14="http://schemas.microsoft.com/office/drawing/2010/main" val="0"/>
              </a:ext>
            </a:extLst>
          </a:blip>
          <a:srcRect l="7076" t="11333" r="11604" b="16333"/>
          <a:stretch/>
        </p:blipFill>
        <p:spPr bwMode="auto">
          <a:xfrm>
            <a:off x="6578914" y="3136333"/>
            <a:ext cx="1876096" cy="1668780"/>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1059543" y="5445223"/>
            <a:ext cx="953787" cy="369332"/>
          </a:xfrm>
          <a:prstGeom prst="rect">
            <a:avLst/>
          </a:prstGeom>
          <a:noFill/>
        </p:spPr>
        <p:txBody>
          <a:bodyPr wrap="none" rtlCol="0">
            <a:spAutoFit/>
          </a:bodyPr>
          <a:lstStyle/>
          <a:p>
            <a:r>
              <a:rPr lang="es-ES" dirty="0" err="1" smtClean="0"/>
              <a:t>Encoder</a:t>
            </a:r>
            <a:endParaRPr lang="es-ES" dirty="0"/>
          </a:p>
        </p:txBody>
      </p:sp>
      <p:sp>
        <p:nvSpPr>
          <p:cNvPr id="16" name="15 CuadroTexto"/>
          <p:cNvSpPr txBox="1"/>
          <p:nvPr/>
        </p:nvSpPr>
        <p:spPr>
          <a:xfrm>
            <a:off x="2612457" y="5168225"/>
            <a:ext cx="1255217" cy="923330"/>
          </a:xfrm>
          <a:prstGeom prst="rect">
            <a:avLst/>
          </a:prstGeom>
          <a:noFill/>
        </p:spPr>
        <p:txBody>
          <a:bodyPr wrap="square" rtlCol="0">
            <a:spAutoFit/>
          </a:bodyPr>
          <a:lstStyle/>
          <a:p>
            <a:r>
              <a:rPr lang="es-ES" dirty="0" smtClean="0"/>
              <a:t>Sensor de proximidad Inductivo</a:t>
            </a:r>
            <a:endParaRPr lang="es-ES" dirty="0"/>
          </a:p>
        </p:txBody>
      </p:sp>
      <p:sp>
        <p:nvSpPr>
          <p:cNvPr id="4" name="3 CuadroTexto"/>
          <p:cNvSpPr txBox="1"/>
          <p:nvPr/>
        </p:nvSpPr>
        <p:spPr>
          <a:xfrm>
            <a:off x="4394939" y="5445223"/>
            <a:ext cx="1578253" cy="369332"/>
          </a:xfrm>
          <a:prstGeom prst="rect">
            <a:avLst/>
          </a:prstGeom>
          <a:noFill/>
        </p:spPr>
        <p:txBody>
          <a:bodyPr wrap="none" rtlCol="0">
            <a:spAutoFit/>
          </a:bodyPr>
          <a:lstStyle/>
          <a:p>
            <a:r>
              <a:rPr lang="es-ES" dirty="0" smtClean="0"/>
              <a:t>Celda de Carga</a:t>
            </a:r>
            <a:endParaRPr lang="es-ES" dirty="0"/>
          </a:p>
        </p:txBody>
      </p:sp>
      <p:sp>
        <p:nvSpPr>
          <p:cNvPr id="5" name="4 CuadroTexto"/>
          <p:cNvSpPr txBox="1"/>
          <p:nvPr/>
        </p:nvSpPr>
        <p:spPr>
          <a:xfrm>
            <a:off x="6764722" y="5306724"/>
            <a:ext cx="1504479" cy="646331"/>
          </a:xfrm>
          <a:prstGeom prst="rect">
            <a:avLst/>
          </a:prstGeom>
          <a:noFill/>
        </p:spPr>
        <p:txBody>
          <a:bodyPr wrap="square" rtlCol="0">
            <a:spAutoFit/>
          </a:bodyPr>
          <a:lstStyle/>
          <a:p>
            <a:r>
              <a:rPr lang="es-ES" dirty="0" smtClean="0"/>
              <a:t>Control de Temperatura</a:t>
            </a:r>
            <a:endParaRPr lang="es-ES" dirty="0"/>
          </a:p>
        </p:txBody>
      </p:sp>
    </p:spTree>
    <p:extLst>
      <p:ext uri="{BB962C8B-B14F-4D97-AF65-F5344CB8AC3E}">
        <p14:creationId xmlns:p14="http://schemas.microsoft.com/office/powerpoint/2010/main" val="1635842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2" name="1 Rectángulo redondeado"/>
          <p:cNvSpPr/>
          <p:nvPr/>
        </p:nvSpPr>
        <p:spPr>
          <a:xfrm>
            <a:off x="3455876" y="1844824"/>
            <a:ext cx="1944216" cy="64807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Tipo de PLC</a:t>
            </a:r>
            <a:endParaRPr lang="es-ES" dirty="0"/>
          </a:p>
        </p:txBody>
      </p:sp>
      <p:pic>
        <p:nvPicPr>
          <p:cNvPr id="17" name="16 Imagen"/>
          <p:cNvPicPr/>
          <p:nvPr/>
        </p:nvPicPr>
        <p:blipFill rotWithShape="1">
          <a:blip r:embed="rId2" cstate="print"/>
          <a:srcRect l="23986" t="41656" r="20106" b="28193"/>
          <a:stretch/>
        </p:blipFill>
        <p:spPr bwMode="auto">
          <a:xfrm>
            <a:off x="794196" y="3212976"/>
            <a:ext cx="7267575" cy="2376264"/>
          </a:xfrm>
          <a:prstGeom prst="rect">
            <a:avLst/>
          </a:prstGeom>
          <a:ln>
            <a:noFill/>
          </a:ln>
          <a:extLst>
            <a:ext uri="{53640926-AAD7-44D8-BBD7-CCE9431645EC}">
              <a14:shadowObscured xmlns:a14="http://schemas.microsoft.com/office/drawing/2010/main"/>
            </a:ext>
          </a:extLst>
        </p:spPr>
      </p:pic>
      <p:sp>
        <p:nvSpPr>
          <p:cNvPr id="8" name="7 Rectángulo redondeado">
            <a:hlinkClick r:id="rId3" action="ppaction://hlinksldjump"/>
          </p:cNvPr>
          <p:cNvSpPr/>
          <p:nvPr/>
        </p:nvSpPr>
        <p:spPr>
          <a:xfrm>
            <a:off x="2730920" y="1043988"/>
            <a:ext cx="339412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ELEMENTOS DE CONTROL</a:t>
            </a:r>
            <a:endParaRPr lang="es-ES" dirty="0"/>
          </a:p>
        </p:txBody>
      </p:sp>
    </p:spTree>
    <p:extLst>
      <p:ext uri="{BB962C8B-B14F-4D97-AF65-F5344CB8AC3E}">
        <p14:creationId xmlns:p14="http://schemas.microsoft.com/office/powerpoint/2010/main" val="2666926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2" name="1 Rectángulo redondeado"/>
          <p:cNvSpPr/>
          <p:nvPr/>
        </p:nvSpPr>
        <p:spPr>
          <a:xfrm>
            <a:off x="3455876" y="1844824"/>
            <a:ext cx="1944216" cy="64807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Variador de Frecuencia</a:t>
            </a:r>
            <a:endParaRPr lang="es-ES" dirty="0"/>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r="353"/>
          <a:stretch/>
        </p:blipFill>
        <p:spPr bwMode="auto">
          <a:xfrm>
            <a:off x="1284759" y="2636912"/>
            <a:ext cx="6286450" cy="4032448"/>
          </a:xfrm>
          <a:prstGeom prst="rect">
            <a:avLst/>
          </a:prstGeom>
          <a:noFill/>
          <a:ln>
            <a:noFill/>
          </a:ln>
          <a:extLst>
            <a:ext uri="{53640926-AAD7-44D8-BBD7-CCE9431645EC}">
              <a14:shadowObscured xmlns:a14="http://schemas.microsoft.com/office/drawing/2010/main"/>
            </a:ext>
          </a:extLst>
        </p:spPr>
      </p:pic>
      <p:sp>
        <p:nvSpPr>
          <p:cNvPr id="8" name="7 Rectángulo redondeado">
            <a:hlinkClick r:id="rId3" action="ppaction://hlinksldjump"/>
          </p:cNvPr>
          <p:cNvSpPr/>
          <p:nvPr/>
        </p:nvSpPr>
        <p:spPr>
          <a:xfrm>
            <a:off x="2730920" y="1043988"/>
            <a:ext cx="339412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ELEMENTOS DE CONTROL</a:t>
            </a:r>
            <a:endParaRPr lang="es-ES" dirty="0"/>
          </a:p>
        </p:txBody>
      </p:sp>
    </p:spTree>
    <p:extLst>
      <p:ext uri="{BB962C8B-B14F-4D97-AF65-F5344CB8AC3E}">
        <p14:creationId xmlns:p14="http://schemas.microsoft.com/office/powerpoint/2010/main" val="19516093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8" name="7 Rectángulo redondeado"/>
          <p:cNvSpPr/>
          <p:nvPr/>
        </p:nvSpPr>
        <p:spPr>
          <a:xfrm>
            <a:off x="2771800" y="1075795"/>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PROGRAMACIÓN DEL PLC</a:t>
            </a:r>
            <a:endParaRPr lang="es-ES" dirty="0"/>
          </a:p>
        </p:txBody>
      </p:sp>
      <p:pic>
        <p:nvPicPr>
          <p:cNvPr id="11" name="10 Imagen"/>
          <p:cNvPicPr/>
          <p:nvPr/>
        </p:nvPicPr>
        <p:blipFill rotWithShape="1">
          <a:blip r:embed="rId2" cstate="print"/>
          <a:srcRect l="10313" t="23117" r="6670" b="9785"/>
          <a:stretch/>
        </p:blipFill>
        <p:spPr bwMode="auto">
          <a:xfrm>
            <a:off x="1726059" y="1858384"/>
            <a:ext cx="5403850" cy="2451100"/>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3" cstate="print"/>
          <a:srcRect l="10325" t="23271" r="6553" b="9905"/>
          <a:stretch/>
        </p:blipFill>
        <p:spPr bwMode="auto">
          <a:xfrm>
            <a:off x="1726059" y="4293096"/>
            <a:ext cx="5414645" cy="2442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1670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
        <p:nvSpPr>
          <p:cNvPr id="14" name="13 Rectángulo redondeado">
            <a:hlinkClick r:id="rId2" action="ppaction://hlinksldjump"/>
          </p:cNvPr>
          <p:cNvSpPr/>
          <p:nvPr/>
        </p:nvSpPr>
        <p:spPr>
          <a:xfrm>
            <a:off x="827584" y="2924944"/>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OBJETIVOS</a:t>
            </a:r>
            <a:endParaRPr lang="es-ES" dirty="0"/>
          </a:p>
        </p:txBody>
      </p:sp>
      <p:sp>
        <p:nvSpPr>
          <p:cNvPr id="20" name="19 Rectángulo redondeado"/>
          <p:cNvSpPr/>
          <p:nvPr/>
        </p:nvSpPr>
        <p:spPr>
          <a:xfrm>
            <a:off x="2699792" y="1556793"/>
            <a:ext cx="5151242" cy="4464496"/>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algn="ctr"/>
            <a:endParaRPr lang="es-ES" dirty="0" smtClean="0"/>
          </a:p>
          <a:p>
            <a:pPr algn="ctr"/>
            <a:endParaRPr lang="es-ES" dirty="0"/>
          </a:p>
          <a:p>
            <a:pPr algn="ctr"/>
            <a:r>
              <a:rPr lang="es-ES" dirty="0" smtClean="0"/>
              <a:t>OBJETIVOS ESPECÍFICOS</a:t>
            </a:r>
          </a:p>
          <a:p>
            <a:pPr algn="ctr"/>
            <a:endParaRPr lang="es-ES" dirty="0" smtClean="0"/>
          </a:p>
          <a:p>
            <a:pPr marL="285750" indent="-285750" algn="ctr">
              <a:buFont typeface="Wingdings" pitchFamily="2" charset="2"/>
              <a:buChar char="ü"/>
            </a:pPr>
            <a:r>
              <a:rPr lang="es-ES" dirty="0"/>
              <a:t>Realizar  pruebas de funcionamiento que </a:t>
            </a:r>
            <a:r>
              <a:rPr lang="es-ES" dirty="0" smtClean="0"/>
              <a:t>muestren </a:t>
            </a:r>
            <a:r>
              <a:rPr lang="es-ES" dirty="0"/>
              <a:t>un correcto </a:t>
            </a:r>
            <a:r>
              <a:rPr lang="es-ES" dirty="0" smtClean="0"/>
              <a:t>desempeño </a:t>
            </a:r>
            <a:r>
              <a:rPr lang="es-ES" dirty="0"/>
              <a:t>de la </a:t>
            </a:r>
            <a:r>
              <a:rPr lang="es-ES" dirty="0" smtClean="0"/>
              <a:t>máquina.</a:t>
            </a:r>
          </a:p>
          <a:p>
            <a:pPr lvl="0" algn="ctr"/>
            <a:endParaRPr lang="es-ES" dirty="0" smtClean="0"/>
          </a:p>
          <a:p>
            <a:pPr marL="285750" indent="-285750" algn="ctr">
              <a:buFont typeface="Wingdings" pitchFamily="2" charset="2"/>
              <a:buChar char="ü"/>
            </a:pPr>
            <a:r>
              <a:rPr lang="es-ES" dirty="0"/>
              <a:t>Desarrollar planos de la empacadora automática para respaldo de la empresa ECUAMEX S.A, para futuros proyectos</a:t>
            </a:r>
            <a:r>
              <a:rPr lang="es-ES" dirty="0" smtClean="0"/>
              <a:t>.</a:t>
            </a:r>
          </a:p>
          <a:p>
            <a:pPr algn="ctr"/>
            <a:endParaRPr lang="es-ES" dirty="0"/>
          </a:p>
          <a:p>
            <a:pPr lvl="0" algn="ctr"/>
            <a:endParaRPr lang="es-ES" dirty="0" smtClean="0"/>
          </a:p>
          <a:p>
            <a:pPr lvl="0" algn="ctr"/>
            <a:r>
              <a:rPr lang="es-ES" dirty="0" smtClean="0"/>
              <a:t>  </a:t>
            </a:r>
          </a:p>
          <a:p>
            <a:pPr algn="ctr"/>
            <a:endParaRPr lang="es-ES" dirty="0"/>
          </a:p>
        </p:txBody>
      </p:sp>
    </p:spTree>
    <p:extLst>
      <p:ext uri="{BB962C8B-B14F-4D97-AF65-F5344CB8AC3E}">
        <p14:creationId xmlns:p14="http://schemas.microsoft.com/office/powerpoint/2010/main" val="37055832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8" name="7 Rectángulo redondeado"/>
          <p:cNvSpPr/>
          <p:nvPr/>
        </p:nvSpPr>
        <p:spPr>
          <a:xfrm>
            <a:off x="2771800" y="1075795"/>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PROGRAMACIÓN DEL PLC</a:t>
            </a:r>
            <a:endParaRPr lang="es-ES" dirty="0"/>
          </a:p>
        </p:txBody>
      </p:sp>
      <p:pic>
        <p:nvPicPr>
          <p:cNvPr id="6" name="5 Imagen"/>
          <p:cNvPicPr/>
          <p:nvPr/>
        </p:nvPicPr>
        <p:blipFill rotWithShape="1">
          <a:blip r:embed="rId2" cstate="print"/>
          <a:srcRect l="10324" t="23271" r="6465" b="10063"/>
          <a:stretch/>
        </p:blipFill>
        <p:spPr bwMode="auto">
          <a:xfrm>
            <a:off x="1727646" y="1916832"/>
            <a:ext cx="5400675" cy="2428240"/>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cstate="print"/>
          <a:srcRect l="10324" t="23114" r="6465" b="9905"/>
          <a:stretch/>
        </p:blipFill>
        <p:spPr bwMode="auto">
          <a:xfrm>
            <a:off x="1716133" y="4365104"/>
            <a:ext cx="5400675" cy="24396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93386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8" name="7 Rectángulo redondeado"/>
          <p:cNvSpPr/>
          <p:nvPr/>
        </p:nvSpPr>
        <p:spPr>
          <a:xfrm>
            <a:off x="2771800" y="1075795"/>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PROGRAMACIÓN DEL PLC</a:t>
            </a:r>
            <a:endParaRPr lang="es-ES" dirty="0"/>
          </a:p>
        </p:txBody>
      </p:sp>
      <p:pic>
        <p:nvPicPr>
          <p:cNvPr id="9" name="8 Imagen"/>
          <p:cNvPicPr/>
          <p:nvPr/>
        </p:nvPicPr>
        <p:blipFill rotWithShape="1">
          <a:blip r:embed="rId2" cstate="print"/>
          <a:srcRect l="10325" t="23113" r="6553" b="10063"/>
          <a:stretch/>
        </p:blipFill>
        <p:spPr bwMode="auto">
          <a:xfrm>
            <a:off x="1730186" y="1931784"/>
            <a:ext cx="5393690" cy="2433320"/>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3" cstate="print"/>
          <a:srcRect l="10325" t="23113" r="6553" b="10063"/>
          <a:stretch/>
        </p:blipFill>
        <p:spPr bwMode="auto">
          <a:xfrm>
            <a:off x="1730186" y="4379421"/>
            <a:ext cx="5395595" cy="24339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1687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8" name="7 Rectángulo redondeado"/>
          <p:cNvSpPr/>
          <p:nvPr/>
        </p:nvSpPr>
        <p:spPr>
          <a:xfrm>
            <a:off x="2771800" y="1075795"/>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PROGRAMACIÓN DEL PLC</a:t>
            </a:r>
            <a:endParaRPr lang="es-ES" dirty="0"/>
          </a:p>
        </p:txBody>
      </p:sp>
      <p:pic>
        <p:nvPicPr>
          <p:cNvPr id="6" name="5 Imagen"/>
          <p:cNvPicPr/>
          <p:nvPr/>
        </p:nvPicPr>
        <p:blipFill rotWithShape="1">
          <a:blip r:embed="rId2" cstate="print"/>
          <a:srcRect l="10325" t="23113" r="6553" b="10063"/>
          <a:stretch/>
        </p:blipFill>
        <p:spPr bwMode="auto">
          <a:xfrm>
            <a:off x="1874202" y="1916832"/>
            <a:ext cx="5395595" cy="2433955"/>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cstate="print"/>
          <a:srcRect l="10325" t="23271" r="6553" b="9905"/>
          <a:stretch/>
        </p:blipFill>
        <p:spPr bwMode="auto">
          <a:xfrm>
            <a:off x="1874202" y="4365104"/>
            <a:ext cx="5395595" cy="24339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39247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SISTEMA DE CONTROL</a:t>
            </a:r>
            <a:endParaRPr lang="es-ES" b="1" dirty="0"/>
          </a:p>
        </p:txBody>
      </p:sp>
      <p:sp>
        <p:nvSpPr>
          <p:cNvPr id="8" name="7 Rectángulo redondeado">
            <a:hlinkClick r:id="rId2" action="ppaction://hlinksldjump"/>
          </p:cNvPr>
          <p:cNvSpPr/>
          <p:nvPr/>
        </p:nvSpPr>
        <p:spPr>
          <a:xfrm>
            <a:off x="2771800" y="1075795"/>
            <a:ext cx="3312368"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PROGRAMACIÓN DEL PLC</a:t>
            </a:r>
            <a:endParaRPr lang="es-ES" dirty="0"/>
          </a:p>
        </p:txBody>
      </p:sp>
      <p:pic>
        <p:nvPicPr>
          <p:cNvPr id="9" name="8 Imagen"/>
          <p:cNvPicPr/>
          <p:nvPr/>
        </p:nvPicPr>
        <p:blipFill rotWithShape="1">
          <a:blip r:embed="rId3" cstate="print"/>
          <a:srcRect l="10325" t="23113" r="6553" b="22484"/>
          <a:stretch/>
        </p:blipFill>
        <p:spPr bwMode="auto">
          <a:xfrm>
            <a:off x="1869440" y="2132856"/>
            <a:ext cx="5405120" cy="19850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92571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CONSTRUCCIÓN  Y PRUEBAS DE FUNCIONAMIENTO</a:t>
            </a:r>
            <a:endParaRPr lang="es-ES" b="1" dirty="0"/>
          </a:p>
        </p:txBody>
      </p:sp>
      <p:sp>
        <p:nvSpPr>
          <p:cNvPr id="6" name="5 Rectángulo redondeado">
            <a:hlinkClick r:id="rId3" action="ppaction://hlinksldjump"/>
          </p:cNvPr>
          <p:cNvSpPr/>
          <p:nvPr/>
        </p:nvSpPr>
        <p:spPr>
          <a:xfrm>
            <a:off x="858310" y="1860848"/>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PROCESOS DE FABRICACIÓN</a:t>
            </a:r>
            <a:endParaRPr lang="es-ES" dirty="0"/>
          </a:p>
        </p:txBody>
      </p:sp>
      <p:sp>
        <p:nvSpPr>
          <p:cNvPr id="5" name="4 Rectángulo redondeado">
            <a:hlinkClick r:id="rId4" action="ppaction://hlinksldjump"/>
          </p:cNvPr>
          <p:cNvSpPr/>
          <p:nvPr/>
        </p:nvSpPr>
        <p:spPr>
          <a:xfrm>
            <a:off x="5364088" y="1860848"/>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DIAGRAMA DE PROCESOS DE FABRICACIÓN</a:t>
            </a:r>
            <a:endParaRPr lang="es-ES" dirty="0"/>
          </a:p>
        </p:txBody>
      </p:sp>
      <p:sp>
        <p:nvSpPr>
          <p:cNvPr id="7" name="6 Rectángulo redondeado">
            <a:hlinkClick r:id="rId5" action="ppaction://hlinksldjump"/>
          </p:cNvPr>
          <p:cNvSpPr/>
          <p:nvPr/>
        </p:nvSpPr>
        <p:spPr>
          <a:xfrm>
            <a:off x="858310" y="3140968"/>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OPERACIONES TECNOLÓGICAS</a:t>
            </a:r>
            <a:endParaRPr lang="es-ES" dirty="0"/>
          </a:p>
        </p:txBody>
      </p:sp>
      <p:sp>
        <p:nvSpPr>
          <p:cNvPr id="8" name="7 Rectángulo redondeado">
            <a:hlinkClick r:id="rId6" action="ppaction://hlinksldjump"/>
          </p:cNvPr>
          <p:cNvSpPr/>
          <p:nvPr/>
        </p:nvSpPr>
        <p:spPr>
          <a:xfrm>
            <a:off x="5364088" y="3140968"/>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TIEMPOS DE FABRICACIÓN</a:t>
            </a:r>
            <a:endParaRPr lang="es-ES" dirty="0"/>
          </a:p>
        </p:txBody>
      </p:sp>
      <p:sp>
        <p:nvSpPr>
          <p:cNvPr id="10" name="9 Rectángulo redondeado">
            <a:hlinkClick r:id="rId7" action="ppaction://hlinksldjump"/>
          </p:cNvPr>
          <p:cNvSpPr/>
          <p:nvPr/>
        </p:nvSpPr>
        <p:spPr>
          <a:xfrm>
            <a:off x="858310" y="450912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MONTAJE</a:t>
            </a:r>
            <a:endParaRPr lang="es-ES" dirty="0"/>
          </a:p>
        </p:txBody>
      </p:sp>
      <p:sp>
        <p:nvSpPr>
          <p:cNvPr id="11" name="10 Rectángulo redondeado">
            <a:hlinkClick r:id="rId8" action="ppaction://hlinksldjump"/>
          </p:cNvPr>
          <p:cNvSpPr/>
          <p:nvPr/>
        </p:nvSpPr>
        <p:spPr>
          <a:xfrm>
            <a:off x="5364088" y="4506295"/>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PROTOCOLO DE PRUEBAS</a:t>
            </a:r>
            <a:endParaRPr lang="es-ES" dirty="0"/>
          </a:p>
        </p:txBody>
      </p:sp>
    </p:spTree>
    <p:extLst>
      <p:ext uri="{BB962C8B-B14F-4D97-AF65-F5344CB8AC3E}">
        <p14:creationId xmlns:p14="http://schemas.microsoft.com/office/powerpoint/2010/main" val="25757345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CONSTRUCCIÓN  Y PRUEBAS DE FUNCIONAMIENTO</a:t>
            </a:r>
            <a:endParaRPr lang="es-ES" b="1" dirty="0"/>
          </a:p>
        </p:txBody>
      </p:sp>
      <p:sp>
        <p:nvSpPr>
          <p:cNvPr id="6" name="5 Rectángulo redondeado">
            <a:hlinkClick r:id="rId2" action="ppaction://hlinksldjump"/>
          </p:cNvPr>
          <p:cNvSpPr/>
          <p:nvPr/>
        </p:nvSpPr>
        <p:spPr>
          <a:xfrm>
            <a:off x="827584"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PROCESOS DE FABRICACIÓN</a:t>
            </a:r>
            <a:endParaRPr lang="es-ES" dirty="0"/>
          </a:p>
        </p:txBody>
      </p:sp>
      <p:pic>
        <p:nvPicPr>
          <p:cNvPr id="9" name="8 Imagen"/>
          <p:cNvPicPr/>
          <p:nvPr/>
        </p:nvPicPr>
        <p:blipFill>
          <a:blip r:embed="rId3" cstate="print"/>
          <a:srcRect l="33059" t="30986" r="17148" b="27465"/>
          <a:stretch>
            <a:fillRect/>
          </a:stretch>
        </p:blipFill>
        <p:spPr bwMode="auto">
          <a:xfrm>
            <a:off x="1259632" y="2492896"/>
            <a:ext cx="6552728" cy="3816424"/>
          </a:xfrm>
          <a:prstGeom prst="rect">
            <a:avLst/>
          </a:prstGeom>
          <a:noFill/>
          <a:ln w="9525">
            <a:noFill/>
            <a:miter lim="800000"/>
            <a:headEnd/>
            <a:tailEnd/>
          </a:ln>
        </p:spPr>
      </p:pic>
    </p:spTree>
    <p:extLst>
      <p:ext uri="{BB962C8B-B14F-4D97-AF65-F5344CB8AC3E}">
        <p14:creationId xmlns:p14="http://schemas.microsoft.com/office/powerpoint/2010/main" val="38334746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CONSTRUCCIÓN  Y PRUEBAS DE FUNCIONAMIENTO</a:t>
            </a:r>
            <a:endParaRPr lang="es-ES" b="1" dirty="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29" name="Object 5"/>
          <p:cNvGraphicFramePr>
            <a:graphicFrameLocks noChangeAspect="1"/>
          </p:cNvGraphicFramePr>
          <p:nvPr/>
        </p:nvGraphicFramePr>
        <p:xfrm>
          <a:off x="1475656" y="1124744"/>
          <a:ext cx="6552728" cy="5105571"/>
        </p:xfrm>
        <a:graphic>
          <a:graphicData uri="http://schemas.openxmlformats.org/presentationml/2006/ole">
            <mc:AlternateContent xmlns:mc="http://schemas.openxmlformats.org/markup-compatibility/2006">
              <mc:Choice xmlns:v="urn:schemas-microsoft-com:vml" Requires="v">
                <p:oleObj spid="_x0000_s3124" r:id="rId3" imgW="6260808" imgH="4875989" progId="Visio.Drawing.11">
                  <p:embed/>
                </p:oleObj>
              </mc:Choice>
              <mc:Fallback>
                <p:oleObj r:id="rId3" imgW="6260808" imgH="487598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124744"/>
                        <a:ext cx="6552728" cy="51055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10 Rectángulo redondeado">
            <a:hlinkClick r:id="rId5" action="ppaction://hlinksldjump"/>
          </p:cNvPr>
          <p:cNvSpPr/>
          <p:nvPr/>
        </p:nvSpPr>
        <p:spPr>
          <a:xfrm>
            <a:off x="755576" y="980728"/>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DIAGRAMA DE PROCESOS DE FABRICACIÓN</a:t>
            </a:r>
            <a:endParaRPr lang="es-ES" dirty="0"/>
          </a:p>
        </p:txBody>
      </p:sp>
    </p:spTree>
    <p:extLst>
      <p:ext uri="{BB962C8B-B14F-4D97-AF65-F5344CB8AC3E}">
        <p14:creationId xmlns:p14="http://schemas.microsoft.com/office/powerpoint/2010/main" val="17717951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CONSTRUCCIÓN  Y PRUEBAS DE FUNCIONAMIENTO</a:t>
            </a:r>
            <a:endParaRPr lang="es-ES" b="1" dirty="0"/>
          </a:p>
        </p:txBody>
      </p:sp>
      <p:sp>
        <p:nvSpPr>
          <p:cNvPr id="6" name="5 Rectángulo redondeado">
            <a:hlinkClick r:id="rId2" action="ppaction://hlinksldjump"/>
          </p:cNvPr>
          <p:cNvSpPr/>
          <p:nvPr/>
        </p:nvSpPr>
        <p:spPr>
          <a:xfrm>
            <a:off x="827584"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OPERACIONES TECNOLÓGICAS</a:t>
            </a:r>
            <a:endParaRPr lang="es-ES" dirty="0"/>
          </a:p>
        </p:txBody>
      </p:sp>
      <p:graphicFrame>
        <p:nvGraphicFramePr>
          <p:cNvPr id="5" name="4 Tabla"/>
          <p:cNvGraphicFramePr>
            <a:graphicFrameLocks noGrp="1"/>
          </p:cNvGraphicFramePr>
          <p:nvPr/>
        </p:nvGraphicFramePr>
        <p:xfrm>
          <a:off x="2771802" y="2492896"/>
          <a:ext cx="3672406" cy="3457897"/>
        </p:xfrm>
        <a:graphic>
          <a:graphicData uri="http://schemas.openxmlformats.org/drawingml/2006/table">
            <a:tbl>
              <a:tblPr>
                <a:tableStyleId>{3C2FFA5D-87B4-456A-9821-1D502468CF0F}</a:tableStyleId>
              </a:tblPr>
              <a:tblGrid>
                <a:gridCol w="1436503"/>
                <a:gridCol w="1436503"/>
                <a:gridCol w="799400"/>
              </a:tblGrid>
              <a:tr h="419109">
                <a:tc>
                  <a:txBody>
                    <a:bodyPr/>
                    <a:lstStyle/>
                    <a:p>
                      <a:pPr algn="ctr">
                        <a:lnSpc>
                          <a:spcPct val="115000"/>
                        </a:lnSpc>
                        <a:spcAft>
                          <a:spcPts val="0"/>
                        </a:spcAft>
                      </a:pPr>
                      <a:r>
                        <a:rPr lang="es-ES" sz="1200" dirty="0"/>
                        <a:t>Operación Tecnológica</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Máquinas</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Símbolos</a:t>
                      </a:r>
                      <a:endParaRPr lang="es-EC" sz="1100" dirty="0">
                        <a:latin typeface="Calibri"/>
                        <a:ea typeface="Times New Roman"/>
                        <a:cs typeface="Times New Roman"/>
                      </a:endParaRPr>
                    </a:p>
                  </a:txBody>
                  <a:tcPr marL="44450" marR="44450" marT="0" marB="0" anchor="ctr"/>
                </a:tc>
              </a:tr>
              <a:tr h="256881">
                <a:tc rowSpan="2">
                  <a:txBody>
                    <a:bodyPr/>
                    <a:lstStyle/>
                    <a:p>
                      <a:pPr algn="ctr">
                        <a:lnSpc>
                          <a:spcPct val="115000"/>
                        </a:lnSpc>
                        <a:spcAft>
                          <a:spcPts val="0"/>
                        </a:spcAft>
                      </a:pPr>
                      <a:r>
                        <a:rPr lang="es-ES" sz="1200" dirty="0"/>
                        <a:t>Corte</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Tijera de Metal</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a:t>TJ</a:t>
                      </a:r>
                      <a:endParaRPr lang="es-EC" sz="1100">
                        <a:latin typeface="Calibri"/>
                        <a:ea typeface="Times New Roman"/>
                        <a:cs typeface="Times New Roman"/>
                      </a:endParaRPr>
                    </a:p>
                  </a:txBody>
                  <a:tcPr marL="44450" marR="44450" marT="0" marB="0" anchor="b">
                    <a:solidFill>
                      <a:schemeClr val="accent1">
                        <a:lumMod val="20000"/>
                        <a:lumOff val="80000"/>
                      </a:schemeClr>
                    </a:solidFill>
                  </a:tcPr>
                </a:tc>
              </a:tr>
              <a:tr h="260677">
                <a:tc vMerge="1">
                  <a:txBody>
                    <a:bodyPr/>
                    <a:lstStyle/>
                    <a:p>
                      <a:endParaRPr lang="es-EC"/>
                    </a:p>
                  </a:txBody>
                  <a:tcPr/>
                </a:tc>
                <a:tc>
                  <a:txBody>
                    <a:bodyPr/>
                    <a:lstStyle/>
                    <a:p>
                      <a:pPr algn="ctr">
                        <a:lnSpc>
                          <a:spcPct val="115000"/>
                        </a:lnSpc>
                        <a:spcAft>
                          <a:spcPts val="0"/>
                        </a:spcAft>
                      </a:pPr>
                      <a:r>
                        <a:rPr lang="es-ES" sz="1200" dirty="0"/>
                        <a:t>Cizalla</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C</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59413">
                <a:tc rowSpan="2">
                  <a:txBody>
                    <a:bodyPr/>
                    <a:lstStyle/>
                    <a:p>
                      <a:pPr algn="ctr">
                        <a:lnSpc>
                          <a:spcPct val="115000"/>
                        </a:lnSpc>
                        <a:spcAft>
                          <a:spcPts val="0"/>
                        </a:spcAft>
                      </a:pPr>
                      <a:r>
                        <a:rPr lang="es-ES" sz="1200" dirty="0"/>
                        <a:t>Soldadura</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Soldadura TIG</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ST</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419109">
                <a:tc vMerge="1">
                  <a:txBody>
                    <a:bodyPr/>
                    <a:lstStyle/>
                    <a:p>
                      <a:endParaRPr lang="es-EC"/>
                    </a:p>
                  </a:txBody>
                  <a:tcPr/>
                </a:tc>
                <a:tc>
                  <a:txBody>
                    <a:bodyPr/>
                    <a:lstStyle/>
                    <a:p>
                      <a:pPr algn="ctr">
                        <a:lnSpc>
                          <a:spcPct val="115000"/>
                        </a:lnSpc>
                        <a:spcAft>
                          <a:spcPts val="0"/>
                        </a:spcAft>
                      </a:pPr>
                      <a:r>
                        <a:rPr lang="es-ES" sz="1200" dirty="0"/>
                        <a:t>Soldadura Eléctrica</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SE</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56881">
                <a:tc rowSpan="2">
                  <a:txBody>
                    <a:bodyPr/>
                    <a:lstStyle/>
                    <a:p>
                      <a:pPr algn="ctr">
                        <a:lnSpc>
                          <a:spcPct val="115000"/>
                        </a:lnSpc>
                        <a:spcAft>
                          <a:spcPts val="0"/>
                        </a:spcAft>
                      </a:pPr>
                      <a:r>
                        <a:rPr lang="es-ES" sz="1200" dirty="0"/>
                        <a:t>Taladro</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Taladro de Banco</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TB</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69537">
                <a:tc vMerge="1">
                  <a:txBody>
                    <a:bodyPr/>
                    <a:lstStyle/>
                    <a:p>
                      <a:endParaRPr lang="es-EC"/>
                    </a:p>
                  </a:txBody>
                  <a:tcPr/>
                </a:tc>
                <a:tc>
                  <a:txBody>
                    <a:bodyPr/>
                    <a:lstStyle/>
                    <a:p>
                      <a:pPr algn="ctr">
                        <a:lnSpc>
                          <a:spcPct val="115000"/>
                        </a:lnSpc>
                        <a:spcAft>
                          <a:spcPts val="0"/>
                        </a:spcAft>
                      </a:pPr>
                      <a:r>
                        <a:rPr lang="es-ES" sz="1200" dirty="0"/>
                        <a:t>Taladro de Mano</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TM</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63840">
                <a:tc>
                  <a:txBody>
                    <a:bodyPr/>
                    <a:lstStyle/>
                    <a:p>
                      <a:pPr algn="ctr">
                        <a:lnSpc>
                          <a:spcPct val="115000"/>
                        </a:lnSpc>
                        <a:spcAft>
                          <a:spcPts val="0"/>
                        </a:spcAft>
                      </a:pPr>
                      <a:r>
                        <a:rPr lang="es-ES" sz="1200" dirty="0"/>
                        <a:t>Torneado</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Torno</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T</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58779">
                <a:tc>
                  <a:txBody>
                    <a:bodyPr/>
                    <a:lstStyle/>
                    <a:p>
                      <a:pPr algn="ctr">
                        <a:lnSpc>
                          <a:spcPct val="115000"/>
                        </a:lnSpc>
                        <a:spcAft>
                          <a:spcPts val="0"/>
                        </a:spcAft>
                      </a:pPr>
                      <a:r>
                        <a:rPr lang="es-ES" sz="1200" dirty="0"/>
                        <a:t>Fresado </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Fresadora</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F</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63209">
                <a:tc>
                  <a:txBody>
                    <a:bodyPr/>
                    <a:lstStyle/>
                    <a:p>
                      <a:pPr algn="ctr">
                        <a:lnSpc>
                          <a:spcPct val="115000"/>
                        </a:lnSpc>
                        <a:spcAft>
                          <a:spcPts val="0"/>
                        </a:spcAft>
                      </a:pPr>
                      <a:r>
                        <a:rPr lang="es-ES" sz="1200" dirty="0"/>
                        <a:t>Formado</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Dobladora</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D</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67004">
                <a:tc rowSpan="2">
                  <a:txBody>
                    <a:bodyPr/>
                    <a:lstStyle/>
                    <a:p>
                      <a:pPr algn="ctr">
                        <a:lnSpc>
                          <a:spcPct val="115000"/>
                        </a:lnSpc>
                        <a:spcAft>
                          <a:spcPts val="0"/>
                        </a:spcAft>
                      </a:pPr>
                      <a:r>
                        <a:rPr lang="es-ES" sz="1200" dirty="0"/>
                        <a:t>Acabado</a:t>
                      </a:r>
                      <a:endParaRPr lang="es-EC" sz="11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200" dirty="0"/>
                        <a:t>Amoladora</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A</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r h="261943">
                <a:tc vMerge="1">
                  <a:txBody>
                    <a:bodyPr/>
                    <a:lstStyle/>
                    <a:p>
                      <a:endParaRPr lang="es-EC"/>
                    </a:p>
                  </a:txBody>
                  <a:tcPr/>
                </a:tc>
                <a:tc>
                  <a:txBody>
                    <a:bodyPr/>
                    <a:lstStyle/>
                    <a:p>
                      <a:pPr algn="ctr">
                        <a:lnSpc>
                          <a:spcPct val="115000"/>
                        </a:lnSpc>
                        <a:spcAft>
                          <a:spcPts val="0"/>
                        </a:spcAft>
                      </a:pPr>
                      <a:r>
                        <a:rPr lang="es-ES" sz="1200" dirty="0"/>
                        <a:t>Lijadora</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c>
                  <a:txBody>
                    <a:bodyPr/>
                    <a:lstStyle/>
                    <a:p>
                      <a:pPr algn="ctr">
                        <a:lnSpc>
                          <a:spcPct val="115000"/>
                        </a:lnSpc>
                        <a:spcAft>
                          <a:spcPts val="0"/>
                        </a:spcAft>
                      </a:pPr>
                      <a:r>
                        <a:rPr lang="es-ES" sz="1200" dirty="0"/>
                        <a:t>L</a:t>
                      </a:r>
                      <a:endParaRPr lang="es-EC" sz="1100" dirty="0">
                        <a:latin typeface="Calibri"/>
                        <a:ea typeface="Times New Roman"/>
                        <a:cs typeface="Times New Roman"/>
                      </a:endParaRPr>
                    </a:p>
                  </a:txBody>
                  <a:tcPr marL="44450" marR="44450" marT="0" marB="0" anchor="b">
                    <a:solidFill>
                      <a:schemeClr val="accent1">
                        <a:lumMod val="20000"/>
                        <a:lumOff val="80000"/>
                      </a:schemeClr>
                    </a:solidFill>
                  </a:tcPr>
                </a:tc>
              </a:tr>
            </a:tbl>
          </a:graphicData>
        </a:graphic>
      </p:graphicFrame>
    </p:spTree>
    <p:extLst>
      <p:ext uri="{BB962C8B-B14F-4D97-AF65-F5344CB8AC3E}">
        <p14:creationId xmlns:p14="http://schemas.microsoft.com/office/powerpoint/2010/main" val="35135578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CONSTRUCCIÓN  Y PRUEBAS DE FUNCIONAMIENTO</a:t>
            </a:r>
            <a:endParaRPr lang="es-ES" b="1" dirty="0"/>
          </a:p>
        </p:txBody>
      </p:sp>
      <p:sp>
        <p:nvSpPr>
          <p:cNvPr id="6" name="5 Rectángulo redondeado">
            <a:hlinkClick r:id="rId2" action="ppaction://hlinksldjump"/>
          </p:cNvPr>
          <p:cNvSpPr/>
          <p:nvPr/>
        </p:nvSpPr>
        <p:spPr>
          <a:xfrm>
            <a:off x="827584"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TIEMPOS DE FABRICACIÓN</a:t>
            </a:r>
            <a:endParaRPr lang="es-ES" dirty="0"/>
          </a:p>
        </p:txBody>
      </p:sp>
      <p:graphicFrame>
        <p:nvGraphicFramePr>
          <p:cNvPr id="3" name="2 Tabla"/>
          <p:cNvGraphicFramePr>
            <a:graphicFrameLocks noGrp="1"/>
          </p:cNvGraphicFramePr>
          <p:nvPr>
            <p:extLst>
              <p:ext uri="{D42A27DB-BD31-4B8C-83A1-F6EECF244321}">
                <p14:modId xmlns:p14="http://schemas.microsoft.com/office/powerpoint/2010/main" val="2362206133"/>
              </p:ext>
            </p:extLst>
          </p:nvPr>
        </p:nvGraphicFramePr>
        <p:xfrm>
          <a:off x="812335" y="2096006"/>
          <a:ext cx="7571183" cy="3367420"/>
        </p:xfrm>
        <a:graphic>
          <a:graphicData uri="http://schemas.openxmlformats.org/drawingml/2006/table">
            <a:tbl>
              <a:tblPr firstRow="1" firstCol="1" bandRow="1">
                <a:tableStyleId>{5C22544A-7EE6-4342-B048-85BDC9FD1C3A}</a:tableStyleId>
              </a:tblPr>
              <a:tblGrid>
                <a:gridCol w="1501589"/>
                <a:gridCol w="375398"/>
                <a:gridCol w="375398"/>
                <a:gridCol w="375398"/>
                <a:gridCol w="375398"/>
                <a:gridCol w="471253"/>
                <a:gridCol w="471253"/>
                <a:gridCol w="628338"/>
                <a:gridCol w="640384"/>
                <a:gridCol w="640384"/>
                <a:gridCol w="572130"/>
                <a:gridCol w="572130"/>
                <a:gridCol w="572130"/>
              </a:tblGrid>
              <a:tr h="270246">
                <a:tc gridSpan="13">
                  <a:txBody>
                    <a:bodyPr/>
                    <a:lstStyle/>
                    <a:p>
                      <a:pPr algn="ctr">
                        <a:lnSpc>
                          <a:spcPct val="115000"/>
                        </a:lnSpc>
                        <a:spcAft>
                          <a:spcPts val="0"/>
                        </a:spcAft>
                      </a:pPr>
                      <a:r>
                        <a:rPr lang="es-ES" sz="1600" dirty="0">
                          <a:effectLst/>
                        </a:rPr>
                        <a:t>Tiempos de Fabricación (min)</a:t>
                      </a:r>
                      <a:endParaRPr lang="es-EC" sz="1600" dirty="0">
                        <a:effectLst/>
                        <a:latin typeface="Calibri"/>
                        <a:ea typeface="Times New Roman"/>
                        <a:cs typeface="Times New Roman"/>
                      </a:endParaRPr>
                    </a:p>
                  </a:txBody>
                  <a:tcPr marL="18334" marR="1833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03184">
                <a:tc rowSpan="3">
                  <a:txBody>
                    <a:bodyPr/>
                    <a:lstStyle/>
                    <a:p>
                      <a:pPr algn="ctr">
                        <a:lnSpc>
                          <a:spcPct val="115000"/>
                        </a:lnSpc>
                        <a:spcAft>
                          <a:spcPts val="0"/>
                        </a:spcAft>
                      </a:pPr>
                      <a:r>
                        <a:rPr lang="es-ES" sz="1600" dirty="0">
                          <a:effectLst/>
                        </a:rPr>
                        <a:t>Sistema</a:t>
                      </a:r>
                      <a:endParaRPr lang="es-EC" sz="1600" dirty="0">
                        <a:effectLst/>
                        <a:latin typeface="Calibri"/>
                        <a:ea typeface="Times New Roman"/>
                        <a:cs typeface="Times New Roman"/>
                      </a:endParaRPr>
                    </a:p>
                  </a:txBody>
                  <a:tcPr marL="18334" marR="18334" marT="0" marB="0" anchor="ctr"/>
                </a:tc>
                <a:tc gridSpan="12">
                  <a:txBody>
                    <a:bodyPr/>
                    <a:lstStyle/>
                    <a:p>
                      <a:pPr algn="ctr">
                        <a:lnSpc>
                          <a:spcPct val="115000"/>
                        </a:lnSpc>
                        <a:spcAft>
                          <a:spcPts val="0"/>
                        </a:spcAft>
                      </a:pPr>
                      <a:r>
                        <a:rPr lang="es-ES" sz="1100">
                          <a:effectLst/>
                        </a:rPr>
                        <a:t>Proceso</a:t>
                      </a:r>
                      <a:endParaRPr lang="es-EC" sz="1100">
                        <a:effectLst/>
                        <a:latin typeface="Calibri"/>
                        <a:ea typeface="Times New Roman"/>
                        <a:cs typeface="Times New Roman"/>
                      </a:endParaRPr>
                    </a:p>
                  </a:txBody>
                  <a:tcPr marL="18334" marR="1833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0246">
                <a:tc vMerge="1">
                  <a:txBody>
                    <a:bodyPr/>
                    <a:lstStyle/>
                    <a:p>
                      <a:endParaRPr lang="es-EC"/>
                    </a:p>
                  </a:txBody>
                  <a:tcPr/>
                </a:tc>
                <a:tc gridSpan="2">
                  <a:txBody>
                    <a:bodyPr/>
                    <a:lstStyle/>
                    <a:p>
                      <a:pPr algn="ctr">
                        <a:lnSpc>
                          <a:spcPct val="115000"/>
                        </a:lnSpc>
                        <a:spcAft>
                          <a:spcPts val="0"/>
                        </a:spcAft>
                      </a:pPr>
                      <a:r>
                        <a:rPr lang="es-ES" sz="1100">
                          <a:effectLst/>
                        </a:rPr>
                        <a:t>Corte</a:t>
                      </a:r>
                      <a:endParaRPr lang="es-EC" sz="1100">
                        <a:effectLst/>
                        <a:latin typeface="Calibri"/>
                        <a:ea typeface="Times New Roman"/>
                        <a:cs typeface="Times New Roman"/>
                      </a:endParaRPr>
                    </a:p>
                  </a:txBody>
                  <a:tcPr marL="18334" marR="18334" marT="0" marB="0" anchor="ctr"/>
                </a:tc>
                <a:tc hMerge="1">
                  <a:txBody>
                    <a:bodyPr/>
                    <a:lstStyle/>
                    <a:p>
                      <a:endParaRPr lang="es-EC"/>
                    </a:p>
                  </a:txBody>
                  <a:tcPr/>
                </a:tc>
                <a:tc gridSpan="2">
                  <a:txBody>
                    <a:bodyPr/>
                    <a:lstStyle/>
                    <a:p>
                      <a:pPr algn="ctr">
                        <a:lnSpc>
                          <a:spcPct val="115000"/>
                        </a:lnSpc>
                        <a:spcAft>
                          <a:spcPts val="0"/>
                        </a:spcAft>
                      </a:pPr>
                      <a:r>
                        <a:rPr lang="es-ES" sz="1100">
                          <a:effectLst/>
                        </a:rPr>
                        <a:t>Soldadura</a:t>
                      </a:r>
                      <a:endParaRPr lang="es-EC" sz="1100">
                        <a:effectLst/>
                        <a:latin typeface="Calibri"/>
                        <a:ea typeface="Times New Roman"/>
                        <a:cs typeface="Times New Roman"/>
                      </a:endParaRPr>
                    </a:p>
                  </a:txBody>
                  <a:tcPr marL="18334" marR="18334" marT="0" marB="0" anchor="ctr"/>
                </a:tc>
                <a:tc hMerge="1">
                  <a:txBody>
                    <a:bodyPr/>
                    <a:lstStyle/>
                    <a:p>
                      <a:endParaRPr lang="es-EC"/>
                    </a:p>
                  </a:txBody>
                  <a:tcPr/>
                </a:tc>
                <a:tc gridSpan="2">
                  <a:txBody>
                    <a:bodyPr/>
                    <a:lstStyle/>
                    <a:p>
                      <a:pPr algn="ctr">
                        <a:lnSpc>
                          <a:spcPct val="115000"/>
                        </a:lnSpc>
                        <a:spcAft>
                          <a:spcPts val="0"/>
                        </a:spcAft>
                      </a:pPr>
                      <a:r>
                        <a:rPr lang="es-ES" sz="1100">
                          <a:effectLst/>
                        </a:rPr>
                        <a:t>Taladrado</a:t>
                      </a:r>
                      <a:endParaRPr lang="es-EC" sz="1100">
                        <a:effectLst/>
                        <a:latin typeface="Calibri"/>
                        <a:ea typeface="Times New Roman"/>
                        <a:cs typeface="Times New Roman"/>
                      </a:endParaRPr>
                    </a:p>
                  </a:txBody>
                  <a:tcPr marL="18334" marR="18334" marT="0" marB="0" anchor="ctr"/>
                </a:tc>
                <a:tc hMerge="1">
                  <a:txBody>
                    <a:bodyPr/>
                    <a:lstStyle/>
                    <a:p>
                      <a:endParaRPr lang="es-EC"/>
                    </a:p>
                  </a:txBody>
                  <a:tcPr/>
                </a:tc>
                <a:tc>
                  <a:txBody>
                    <a:bodyPr/>
                    <a:lstStyle/>
                    <a:p>
                      <a:pPr algn="ctr">
                        <a:lnSpc>
                          <a:spcPct val="115000"/>
                        </a:lnSpc>
                        <a:spcAft>
                          <a:spcPts val="0"/>
                        </a:spcAft>
                      </a:pPr>
                      <a:r>
                        <a:rPr lang="es-ES" sz="1100">
                          <a:effectLst/>
                        </a:rPr>
                        <a:t>Torno</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Fresado</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Doblado</a:t>
                      </a:r>
                      <a:endParaRPr lang="es-EC" sz="1100">
                        <a:effectLst/>
                        <a:latin typeface="Calibri"/>
                        <a:ea typeface="Times New Roman"/>
                        <a:cs typeface="Times New Roman"/>
                      </a:endParaRPr>
                    </a:p>
                  </a:txBody>
                  <a:tcPr marL="18334" marR="18334" marT="0" marB="0" anchor="ctr"/>
                </a:tc>
                <a:tc gridSpan="2">
                  <a:txBody>
                    <a:bodyPr/>
                    <a:lstStyle/>
                    <a:p>
                      <a:pPr algn="ctr">
                        <a:lnSpc>
                          <a:spcPct val="115000"/>
                        </a:lnSpc>
                        <a:spcAft>
                          <a:spcPts val="0"/>
                        </a:spcAft>
                      </a:pPr>
                      <a:r>
                        <a:rPr lang="es-ES" sz="1100">
                          <a:effectLst/>
                        </a:rPr>
                        <a:t>Acabado</a:t>
                      </a:r>
                      <a:endParaRPr lang="es-EC" sz="1100">
                        <a:effectLst/>
                        <a:latin typeface="Calibri"/>
                        <a:ea typeface="Times New Roman"/>
                        <a:cs typeface="Times New Roman"/>
                      </a:endParaRPr>
                    </a:p>
                  </a:txBody>
                  <a:tcPr marL="18334" marR="18334" marT="0" marB="0" anchor="ctr"/>
                </a:tc>
                <a:tc hMerge="1">
                  <a:txBody>
                    <a:bodyPr/>
                    <a:lstStyle/>
                    <a:p>
                      <a:endParaRPr lang="es-EC"/>
                    </a:p>
                  </a:txBody>
                  <a:tcPr/>
                </a:tc>
                <a:tc>
                  <a:txBody>
                    <a:bodyPr/>
                    <a:lstStyle/>
                    <a:p>
                      <a:pPr algn="ctr">
                        <a:lnSpc>
                          <a:spcPct val="115000"/>
                        </a:lnSpc>
                        <a:spcAft>
                          <a:spcPts val="0"/>
                        </a:spcAft>
                      </a:pPr>
                      <a:r>
                        <a:rPr lang="es-ES" sz="1100">
                          <a:effectLst/>
                        </a:rPr>
                        <a:t>Tiempo</a:t>
                      </a:r>
                      <a:endParaRPr lang="es-EC" sz="1100">
                        <a:effectLst/>
                        <a:latin typeface="Calibri"/>
                        <a:ea typeface="Times New Roman"/>
                        <a:cs typeface="Times New Roman"/>
                      </a:endParaRPr>
                    </a:p>
                  </a:txBody>
                  <a:tcPr marL="18334" marR="18334" marT="0" marB="0" anchor="ctr"/>
                </a:tc>
              </a:tr>
              <a:tr h="270246">
                <a:tc vMerge="1">
                  <a:txBody>
                    <a:bodyPr/>
                    <a:lstStyle/>
                    <a:p>
                      <a:endParaRPr lang="es-EC"/>
                    </a:p>
                  </a:txBody>
                  <a:tcPr/>
                </a:tc>
                <a:tc>
                  <a:txBody>
                    <a:bodyPr/>
                    <a:lstStyle/>
                    <a:p>
                      <a:pPr algn="ctr">
                        <a:lnSpc>
                          <a:spcPct val="115000"/>
                        </a:lnSpc>
                        <a:spcAft>
                          <a:spcPts val="0"/>
                        </a:spcAft>
                      </a:pPr>
                      <a:r>
                        <a:rPr lang="es-ES" sz="1100">
                          <a:effectLst/>
                        </a:rPr>
                        <a:t>TJ</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C</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ST</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SE</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TB</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TM</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T</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F</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D</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A</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L</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Parcial</a:t>
                      </a:r>
                      <a:endParaRPr lang="es-EC" sz="1100">
                        <a:effectLst/>
                        <a:latin typeface="Calibri"/>
                        <a:ea typeface="Times New Roman"/>
                        <a:cs typeface="Times New Roman"/>
                      </a:endParaRPr>
                    </a:p>
                  </a:txBody>
                  <a:tcPr marL="18334" marR="18334" marT="0" marB="0" anchor="ctr"/>
                </a:tc>
              </a:tr>
              <a:tr h="270246">
                <a:tc>
                  <a:txBody>
                    <a:bodyPr/>
                    <a:lstStyle/>
                    <a:p>
                      <a:pPr algn="ctr">
                        <a:lnSpc>
                          <a:spcPct val="115000"/>
                        </a:lnSpc>
                        <a:spcAft>
                          <a:spcPts val="0"/>
                        </a:spcAft>
                      </a:pPr>
                      <a:r>
                        <a:rPr lang="es-ES" sz="1600" dirty="0">
                          <a:effectLst/>
                        </a:rPr>
                        <a:t>Formación de la Funda</a:t>
                      </a:r>
                      <a:endParaRPr lang="es-EC" sz="16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40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20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150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20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20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80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450</a:t>
                      </a:r>
                      <a:endParaRPr lang="es-EC" sz="1100">
                        <a:effectLst/>
                        <a:latin typeface="Calibri"/>
                        <a:ea typeface="Times New Roman"/>
                        <a:cs typeface="Times New Roman"/>
                      </a:endParaRPr>
                    </a:p>
                  </a:txBody>
                  <a:tcPr marL="18334" marR="18334" marT="0" marB="0" anchor="ctr"/>
                </a:tc>
              </a:tr>
              <a:tr h="270246">
                <a:tc>
                  <a:txBody>
                    <a:bodyPr/>
                    <a:lstStyle/>
                    <a:p>
                      <a:pPr algn="ctr">
                        <a:lnSpc>
                          <a:spcPct val="115000"/>
                        </a:lnSpc>
                        <a:spcAft>
                          <a:spcPts val="0"/>
                        </a:spcAft>
                      </a:pPr>
                      <a:r>
                        <a:rPr lang="es-ES" sz="1600">
                          <a:effectLst/>
                        </a:rPr>
                        <a:t>Sellado y Corte</a:t>
                      </a:r>
                      <a:endParaRPr lang="es-EC" sz="16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20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100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360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840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120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1020</a:t>
                      </a:r>
                      <a:endParaRPr lang="es-EC" sz="1100">
                        <a:effectLst/>
                        <a:latin typeface="Calibri"/>
                        <a:ea typeface="Times New Roman"/>
                        <a:cs typeface="Times New Roman"/>
                      </a:endParaRPr>
                    </a:p>
                  </a:txBody>
                  <a:tcPr marL="18334" marR="18334" marT="0" marB="0" anchor="ctr"/>
                </a:tc>
              </a:tr>
              <a:tr h="270246">
                <a:tc>
                  <a:txBody>
                    <a:bodyPr/>
                    <a:lstStyle/>
                    <a:p>
                      <a:pPr algn="ctr">
                        <a:lnSpc>
                          <a:spcPct val="115000"/>
                        </a:lnSpc>
                        <a:spcAft>
                          <a:spcPts val="0"/>
                        </a:spcAft>
                      </a:pPr>
                      <a:r>
                        <a:rPr lang="es-ES" sz="1600">
                          <a:effectLst/>
                        </a:rPr>
                        <a:t>Guiado y Arrastre</a:t>
                      </a:r>
                      <a:endParaRPr lang="es-EC" sz="16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80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120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180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600</a:t>
                      </a:r>
                      <a:endParaRPr lang="es-EC" sz="1100">
                        <a:effectLst/>
                        <a:latin typeface="Calibri"/>
                        <a:ea typeface="Times New Roman"/>
                        <a:cs typeface="Times New Roman"/>
                      </a:endParaRPr>
                    </a:p>
                  </a:txBody>
                  <a:tcPr marL="18334" marR="18334" marT="0" marB="0" anchor="ctr"/>
                </a:tc>
              </a:tr>
              <a:tr h="270246">
                <a:tc>
                  <a:txBody>
                    <a:bodyPr/>
                    <a:lstStyle/>
                    <a:p>
                      <a:pPr algn="ctr">
                        <a:lnSpc>
                          <a:spcPct val="115000"/>
                        </a:lnSpc>
                        <a:spcAft>
                          <a:spcPts val="0"/>
                        </a:spcAft>
                      </a:pPr>
                      <a:r>
                        <a:rPr lang="es-ES" sz="1600">
                          <a:effectLst/>
                        </a:rPr>
                        <a:t>Dosificación</a:t>
                      </a:r>
                      <a:endParaRPr lang="es-EC" sz="16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180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200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80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40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150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20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40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770</a:t>
                      </a:r>
                      <a:endParaRPr lang="es-EC" sz="1100">
                        <a:effectLst/>
                        <a:latin typeface="Calibri"/>
                        <a:ea typeface="Times New Roman"/>
                        <a:cs typeface="Times New Roman"/>
                      </a:endParaRPr>
                    </a:p>
                  </a:txBody>
                  <a:tcPr marL="18334" marR="18334" marT="0" marB="0" anchor="ctr"/>
                </a:tc>
              </a:tr>
              <a:tr h="270246">
                <a:tc>
                  <a:txBody>
                    <a:bodyPr/>
                    <a:lstStyle/>
                    <a:p>
                      <a:pPr algn="ctr">
                        <a:lnSpc>
                          <a:spcPct val="115000"/>
                        </a:lnSpc>
                        <a:spcAft>
                          <a:spcPts val="0"/>
                        </a:spcAft>
                      </a:pPr>
                      <a:r>
                        <a:rPr lang="es-ES" sz="1600">
                          <a:effectLst/>
                        </a:rPr>
                        <a:t>Bastidor</a:t>
                      </a:r>
                      <a:endParaRPr lang="es-EC" sz="16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300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40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240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80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360</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60</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1080</a:t>
                      </a:r>
                      <a:endParaRPr lang="es-EC" sz="1100">
                        <a:effectLst/>
                        <a:latin typeface="Calibri"/>
                        <a:ea typeface="Times New Roman"/>
                        <a:cs typeface="Times New Roman"/>
                      </a:endParaRPr>
                    </a:p>
                  </a:txBody>
                  <a:tcPr marL="18334" marR="18334" marT="0" marB="0" anchor="ctr"/>
                </a:tc>
              </a:tr>
              <a:tr h="0">
                <a:tc>
                  <a:txBody>
                    <a:bodyPr/>
                    <a:lstStyle/>
                    <a:p>
                      <a:pPr algn="ctr">
                        <a:lnSpc>
                          <a:spcPct val="115000"/>
                        </a:lnSpc>
                        <a:spcAft>
                          <a:spcPts val="0"/>
                        </a:spcAft>
                      </a:pPr>
                      <a:r>
                        <a:rPr lang="es-ES" sz="1600" dirty="0">
                          <a:effectLst/>
                        </a:rPr>
                        <a:t>TOTAL (h)</a:t>
                      </a:r>
                      <a:endParaRPr lang="es-EC" sz="16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1.67</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4.33</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5.83</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8</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5.33</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6.33</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9</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14</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5.17</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a:effectLst/>
                        </a:rPr>
                        <a:t>11.33</a:t>
                      </a:r>
                      <a:endParaRPr lang="es-EC" sz="110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2.67</a:t>
                      </a:r>
                      <a:endParaRPr lang="es-EC" sz="1100" dirty="0">
                        <a:effectLst/>
                        <a:latin typeface="Calibri"/>
                        <a:ea typeface="Times New Roman"/>
                        <a:cs typeface="Times New Roman"/>
                      </a:endParaRPr>
                    </a:p>
                  </a:txBody>
                  <a:tcPr marL="18334" marR="18334" marT="0" marB="0" anchor="ctr"/>
                </a:tc>
                <a:tc>
                  <a:txBody>
                    <a:bodyPr/>
                    <a:lstStyle/>
                    <a:p>
                      <a:pPr algn="ctr">
                        <a:lnSpc>
                          <a:spcPct val="115000"/>
                        </a:lnSpc>
                        <a:spcAft>
                          <a:spcPts val="0"/>
                        </a:spcAft>
                      </a:pPr>
                      <a:r>
                        <a:rPr lang="es-ES" sz="1100" dirty="0">
                          <a:effectLst/>
                        </a:rPr>
                        <a:t>65.33</a:t>
                      </a:r>
                      <a:endParaRPr lang="es-EC" sz="1100" dirty="0">
                        <a:effectLst/>
                        <a:latin typeface="Calibri"/>
                        <a:ea typeface="Times New Roman"/>
                        <a:cs typeface="Times New Roman"/>
                      </a:endParaRPr>
                    </a:p>
                  </a:txBody>
                  <a:tcPr marL="18334" marR="18334" marT="0" marB="0" anchor="ctr"/>
                </a:tc>
              </a:tr>
            </a:tbl>
          </a:graphicData>
        </a:graphic>
      </p:graphicFrame>
    </p:spTree>
    <p:extLst>
      <p:ext uri="{BB962C8B-B14F-4D97-AF65-F5344CB8AC3E}">
        <p14:creationId xmlns:p14="http://schemas.microsoft.com/office/powerpoint/2010/main" val="35971539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CONSTRUCCIÓN  Y PRUEBAS DE FUNCIONAMIENTO</a:t>
            </a:r>
            <a:endParaRPr lang="es-ES" b="1" dirty="0"/>
          </a:p>
        </p:txBody>
      </p:sp>
      <p:sp>
        <p:nvSpPr>
          <p:cNvPr id="6" name="5 Rectángulo redondeado">
            <a:hlinkClick r:id="rId2" action="ppaction://hlinksldjump"/>
          </p:cNvPr>
          <p:cNvSpPr/>
          <p:nvPr/>
        </p:nvSpPr>
        <p:spPr>
          <a:xfrm>
            <a:off x="827584"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MONTAJE</a:t>
            </a:r>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1212386907"/>
              </p:ext>
            </p:extLst>
          </p:nvPr>
        </p:nvGraphicFramePr>
        <p:xfrm>
          <a:off x="1475656" y="2420888"/>
          <a:ext cx="5904656" cy="3423940"/>
        </p:xfrm>
        <a:graphic>
          <a:graphicData uri="http://schemas.openxmlformats.org/drawingml/2006/table">
            <a:tbl>
              <a:tblPr firstRow="1" firstCol="1" bandRow="1">
                <a:tableStyleId>{5C22544A-7EE6-4342-B048-85BDC9FD1C3A}</a:tableStyleId>
              </a:tblPr>
              <a:tblGrid>
                <a:gridCol w="1363892"/>
                <a:gridCol w="1330627"/>
                <a:gridCol w="1663284"/>
                <a:gridCol w="1546853"/>
              </a:tblGrid>
              <a:tr h="364157">
                <a:tc gridSpan="4">
                  <a:txBody>
                    <a:bodyPr/>
                    <a:lstStyle/>
                    <a:p>
                      <a:pPr algn="ctr">
                        <a:lnSpc>
                          <a:spcPct val="115000"/>
                        </a:lnSpc>
                        <a:spcAft>
                          <a:spcPts val="0"/>
                        </a:spcAft>
                      </a:pPr>
                      <a:r>
                        <a:rPr lang="es-ES" sz="1600" dirty="0">
                          <a:effectLst/>
                        </a:rPr>
                        <a:t>Tiempos Totales de  Ensamblaje (</a:t>
                      </a:r>
                      <a:r>
                        <a:rPr lang="es-ES" sz="1600" dirty="0" smtClean="0">
                          <a:effectLst/>
                        </a:rPr>
                        <a:t>min)</a:t>
                      </a:r>
                      <a:endParaRPr lang="es-EC" sz="1400" dirty="0">
                        <a:effectLst/>
                        <a:latin typeface="Calibri"/>
                        <a:ea typeface="Times New Roman"/>
                        <a:cs typeface="Times New Roman"/>
                      </a:endParaRPr>
                    </a:p>
                  </a:txBody>
                  <a:tcPr marL="36061" marR="36061"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536039">
                <a:tc>
                  <a:txBody>
                    <a:bodyPr/>
                    <a:lstStyle/>
                    <a:p>
                      <a:pPr algn="ctr">
                        <a:lnSpc>
                          <a:spcPct val="115000"/>
                        </a:lnSpc>
                        <a:spcAft>
                          <a:spcPts val="0"/>
                        </a:spcAft>
                      </a:pPr>
                      <a:r>
                        <a:rPr lang="es-ES" sz="1600" dirty="0">
                          <a:effectLst/>
                        </a:rPr>
                        <a:t>Sistema</a:t>
                      </a:r>
                      <a:endParaRPr lang="es-EC" sz="1400" dirty="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Mecánico</a:t>
                      </a:r>
                      <a:endParaRPr lang="es-EC" sz="1400" dirty="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Eléctrico y Electrónico</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Total</a:t>
                      </a:r>
                      <a:endParaRPr lang="es-EC" sz="1400">
                        <a:effectLst/>
                        <a:latin typeface="Calibri"/>
                        <a:ea typeface="Times New Roman"/>
                        <a:cs typeface="Times New Roman"/>
                      </a:endParaRPr>
                    </a:p>
                  </a:txBody>
                  <a:tcPr marL="36061" marR="36061" marT="0" marB="0" anchor="ctr"/>
                </a:tc>
              </a:tr>
              <a:tr h="536039">
                <a:tc>
                  <a:txBody>
                    <a:bodyPr/>
                    <a:lstStyle/>
                    <a:p>
                      <a:pPr algn="ctr">
                        <a:lnSpc>
                          <a:spcPct val="115000"/>
                        </a:lnSpc>
                        <a:spcAft>
                          <a:spcPts val="0"/>
                        </a:spcAft>
                      </a:pPr>
                      <a:r>
                        <a:rPr lang="es-ES" sz="1600">
                          <a:effectLst/>
                        </a:rPr>
                        <a:t>Formación de la Funda</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60</a:t>
                      </a:r>
                      <a:endParaRPr lang="es-EC" sz="1400" dirty="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0</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60</a:t>
                      </a:r>
                      <a:endParaRPr lang="es-EC" sz="1400">
                        <a:effectLst/>
                        <a:latin typeface="Calibri"/>
                        <a:ea typeface="Times New Roman"/>
                        <a:cs typeface="Times New Roman"/>
                      </a:endParaRPr>
                    </a:p>
                  </a:txBody>
                  <a:tcPr marL="36061" marR="36061" marT="0" marB="0" anchor="ctr"/>
                </a:tc>
              </a:tr>
              <a:tr h="536039">
                <a:tc>
                  <a:txBody>
                    <a:bodyPr/>
                    <a:lstStyle/>
                    <a:p>
                      <a:pPr algn="ctr">
                        <a:lnSpc>
                          <a:spcPct val="115000"/>
                        </a:lnSpc>
                        <a:spcAft>
                          <a:spcPts val="0"/>
                        </a:spcAft>
                      </a:pPr>
                      <a:r>
                        <a:rPr lang="es-ES" sz="1600">
                          <a:effectLst/>
                        </a:rPr>
                        <a:t>Sellado y Corte</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140</a:t>
                      </a:r>
                      <a:endParaRPr lang="es-EC" sz="1400" dirty="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120</a:t>
                      </a:r>
                      <a:endParaRPr lang="es-EC" sz="1400" dirty="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260</a:t>
                      </a:r>
                      <a:endParaRPr lang="es-EC" sz="1400">
                        <a:effectLst/>
                        <a:latin typeface="Calibri"/>
                        <a:ea typeface="Times New Roman"/>
                        <a:cs typeface="Times New Roman"/>
                      </a:endParaRPr>
                    </a:p>
                  </a:txBody>
                  <a:tcPr marL="36061" marR="36061" marT="0" marB="0" anchor="ctr"/>
                </a:tc>
              </a:tr>
              <a:tr h="536039">
                <a:tc>
                  <a:txBody>
                    <a:bodyPr/>
                    <a:lstStyle/>
                    <a:p>
                      <a:pPr algn="ctr">
                        <a:lnSpc>
                          <a:spcPct val="115000"/>
                        </a:lnSpc>
                        <a:spcAft>
                          <a:spcPts val="0"/>
                        </a:spcAft>
                      </a:pPr>
                      <a:r>
                        <a:rPr lang="es-ES" sz="1600">
                          <a:effectLst/>
                        </a:rPr>
                        <a:t>Guiado y Arrastre</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500</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270</a:t>
                      </a:r>
                      <a:endParaRPr lang="es-EC" sz="1400" dirty="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770</a:t>
                      </a:r>
                      <a:endParaRPr lang="es-EC" sz="1400">
                        <a:effectLst/>
                        <a:latin typeface="Calibri"/>
                        <a:ea typeface="Times New Roman"/>
                        <a:cs typeface="Times New Roman"/>
                      </a:endParaRPr>
                    </a:p>
                  </a:txBody>
                  <a:tcPr marL="36061" marR="36061" marT="0" marB="0" anchor="ctr"/>
                </a:tc>
              </a:tr>
              <a:tr h="268019">
                <a:tc>
                  <a:txBody>
                    <a:bodyPr/>
                    <a:lstStyle/>
                    <a:p>
                      <a:pPr algn="ctr">
                        <a:lnSpc>
                          <a:spcPct val="115000"/>
                        </a:lnSpc>
                        <a:spcAft>
                          <a:spcPts val="0"/>
                        </a:spcAft>
                      </a:pPr>
                      <a:r>
                        <a:rPr lang="es-ES" sz="1600">
                          <a:effectLst/>
                        </a:rPr>
                        <a:t>Dosificación</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100</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240</a:t>
                      </a:r>
                      <a:endParaRPr lang="es-EC" sz="1400" dirty="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340</a:t>
                      </a:r>
                      <a:endParaRPr lang="es-EC" sz="1400">
                        <a:effectLst/>
                        <a:latin typeface="Calibri"/>
                        <a:ea typeface="Times New Roman"/>
                        <a:cs typeface="Times New Roman"/>
                      </a:endParaRPr>
                    </a:p>
                  </a:txBody>
                  <a:tcPr marL="36061" marR="36061" marT="0" marB="0" anchor="ctr"/>
                </a:tc>
              </a:tr>
              <a:tr h="268019">
                <a:tc>
                  <a:txBody>
                    <a:bodyPr/>
                    <a:lstStyle/>
                    <a:p>
                      <a:pPr algn="ctr">
                        <a:lnSpc>
                          <a:spcPct val="115000"/>
                        </a:lnSpc>
                        <a:spcAft>
                          <a:spcPts val="0"/>
                        </a:spcAft>
                      </a:pPr>
                      <a:r>
                        <a:rPr lang="es-ES" sz="1600">
                          <a:effectLst/>
                        </a:rPr>
                        <a:t>Bastidor</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0</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0</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0</a:t>
                      </a:r>
                      <a:endParaRPr lang="es-EC" sz="1400" dirty="0">
                        <a:effectLst/>
                        <a:latin typeface="Calibri"/>
                        <a:ea typeface="Times New Roman"/>
                        <a:cs typeface="Times New Roman"/>
                      </a:endParaRPr>
                    </a:p>
                  </a:txBody>
                  <a:tcPr marL="36061" marR="36061" marT="0" marB="0" anchor="ctr"/>
                </a:tc>
              </a:tr>
              <a:tr h="268019">
                <a:tc>
                  <a:txBody>
                    <a:bodyPr/>
                    <a:lstStyle/>
                    <a:p>
                      <a:pPr algn="ctr">
                        <a:lnSpc>
                          <a:spcPct val="115000"/>
                        </a:lnSpc>
                        <a:spcAft>
                          <a:spcPts val="0"/>
                        </a:spcAft>
                      </a:pPr>
                      <a:r>
                        <a:rPr lang="es-ES" sz="1600">
                          <a:effectLst/>
                        </a:rPr>
                        <a:t>TOTAL (h)</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13,33</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a:effectLst/>
                        </a:rPr>
                        <a:t>10,5</a:t>
                      </a:r>
                      <a:endParaRPr lang="es-EC" sz="1400">
                        <a:effectLst/>
                        <a:latin typeface="Calibri"/>
                        <a:ea typeface="Times New Roman"/>
                        <a:cs typeface="Times New Roman"/>
                      </a:endParaRPr>
                    </a:p>
                  </a:txBody>
                  <a:tcPr marL="36061" marR="36061" marT="0" marB="0" anchor="ctr"/>
                </a:tc>
                <a:tc>
                  <a:txBody>
                    <a:bodyPr/>
                    <a:lstStyle/>
                    <a:p>
                      <a:pPr algn="ctr">
                        <a:lnSpc>
                          <a:spcPct val="115000"/>
                        </a:lnSpc>
                        <a:spcAft>
                          <a:spcPts val="0"/>
                        </a:spcAft>
                      </a:pPr>
                      <a:r>
                        <a:rPr lang="es-ES" sz="1600" dirty="0">
                          <a:effectLst/>
                        </a:rPr>
                        <a:t>23,83</a:t>
                      </a:r>
                      <a:endParaRPr lang="es-EC" sz="1400" dirty="0">
                        <a:effectLst/>
                        <a:latin typeface="Calibri"/>
                        <a:ea typeface="Times New Roman"/>
                        <a:cs typeface="Times New Roman"/>
                      </a:endParaRPr>
                    </a:p>
                  </a:txBody>
                  <a:tcPr marL="36061" marR="36061" marT="0" marB="0" anchor="ctr"/>
                </a:tc>
              </a:tr>
            </a:tbl>
          </a:graphicData>
        </a:graphic>
      </p:graphicFrame>
    </p:spTree>
    <p:extLst>
      <p:ext uri="{BB962C8B-B14F-4D97-AF65-F5344CB8AC3E}">
        <p14:creationId xmlns:p14="http://schemas.microsoft.com/office/powerpoint/2010/main" val="3387139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DESCRIPCIÓN DEL PROYECTO</a:t>
            </a:r>
            <a:endParaRPr lang="es-ES" b="1" dirty="0"/>
          </a:p>
        </p:txBody>
      </p:sp>
      <p:sp>
        <p:nvSpPr>
          <p:cNvPr id="15" name="14 Rectángulo redondeado">
            <a:hlinkClick r:id="rId3" action="ppaction://hlinksldjump"/>
          </p:cNvPr>
          <p:cNvSpPr/>
          <p:nvPr/>
        </p:nvSpPr>
        <p:spPr>
          <a:xfrm>
            <a:off x="827584" y="3933056"/>
            <a:ext cx="2304256" cy="576064"/>
          </a:xfrm>
          <a:prstGeom prst="round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dk1"/>
          </a:lnRef>
          <a:fillRef idx="3">
            <a:schemeClr val="dk1"/>
          </a:fillRef>
          <a:effectRef idx="2">
            <a:schemeClr val="dk1"/>
          </a:effectRef>
          <a:fontRef idx="minor">
            <a:schemeClr val="lt1"/>
          </a:fontRef>
        </p:style>
        <p:txBody>
          <a:bodyPr rtlCol="0" anchor="ctr"/>
          <a:lstStyle/>
          <a:p>
            <a:pPr algn="ctr"/>
            <a:r>
              <a:rPr lang="es-ES" dirty="0" smtClean="0"/>
              <a:t>JUSTIFICACIÓN</a:t>
            </a:r>
            <a:endParaRPr lang="es-ES" dirty="0"/>
          </a:p>
        </p:txBody>
      </p:sp>
      <p:sp>
        <p:nvSpPr>
          <p:cNvPr id="7" name="6 Rectángulo redondeado"/>
          <p:cNvSpPr/>
          <p:nvPr/>
        </p:nvSpPr>
        <p:spPr>
          <a:xfrm>
            <a:off x="2699792" y="1556793"/>
            <a:ext cx="5151242" cy="4464496"/>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dk1"/>
          </a:lnRef>
          <a:fillRef idx="3">
            <a:schemeClr val="dk1"/>
          </a:fillRef>
          <a:effectRef idx="2">
            <a:schemeClr val="dk1"/>
          </a:effectRef>
          <a:fontRef idx="minor">
            <a:schemeClr val="lt1"/>
          </a:fontRef>
        </p:style>
        <p:txBody>
          <a:bodyPr rtlCol="0" anchor="ctr"/>
          <a:lstStyle/>
          <a:p>
            <a:pPr algn="ctr"/>
            <a:endParaRPr lang="es-ES" dirty="0" smtClean="0"/>
          </a:p>
          <a:p>
            <a:pPr algn="ctr"/>
            <a:endParaRPr lang="es-ES" dirty="0" smtClean="0"/>
          </a:p>
          <a:p>
            <a:pPr algn="ctr"/>
            <a:endParaRPr lang="es-ES" dirty="0"/>
          </a:p>
          <a:p>
            <a:pPr algn="ctr"/>
            <a:endParaRPr lang="es-ES" dirty="0" smtClean="0"/>
          </a:p>
          <a:p>
            <a:pPr algn="ctr"/>
            <a:r>
              <a:rPr lang="es-ES" dirty="0" smtClean="0"/>
              <a:t>ECUAMEX </a:t>
            </a:r>
            <a:r>
              <a:rPr lang="es-ES" dirty="0"/>
              <a:t>S.A con el fin de estar a nivel de la competencia, mejorar su producción, llevar un control cualitativo y cuantitativo de su producto, verificar que el producto se elabore bajo las normas de producción en nuestro país, decide invertir en el diseño y elaboración de una empacadora automatizada de </a:t>
            </a:r>
            <a:r>
              <a:rPr lang="es-ES" dirty="0" err="1"/>
              <a:t>Snacks</a:t>
            </a:r>
            <a:r>
              <a:rPr lang="es-ES" dirty="0"/>
              <a:t>  para incorporarla en su línea de producción, esperando así elevar su rendimiento como empresa y estar a la altura del mercado demandante actual.</a:t>
            </a:r>
          </a:p>
          <a:p>
            <a:pPr algn="ctr"/>
            <a:endParaRPr lang="es-ES" dirty="0"/>
          </a:p>
          <a:p>
            <a:pPr lvl="0" algn="ctr"/>
            <a:endParaRPr lang="es-ES" dirty="0" smtClean="0"/>
          </a:p>
          <a:p>
            <a:pPr lvl="0" algn="ctr"/>
            <a:r>
              <a:rPr lang="es-ES" dirty="0" smtClean="0"/>
              <a:t>  </a:t>
            </a:r>
          </a:p>
          <a:p>
            <a:pPr algn="ctr"/>
            <a:endParaRPr lang="es-ES" dirty="0"/>
          </a:p>
        </p:txBody>
      </p:sp>
    </p:spTree>
    <p:extLst>
      <p:ext uri="{BB962C8B-B14F-4D97-AF65-F5344CB8AC3E}">
        <p14:creationId xmlns:p14="http://schemas.microsoft.com/office/powerpoint/2010/main" val="22440768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CONSTRUCCIÓN  Y PRUEBAS DE FUNCIONAMIENTO</a:t>
            </a:r>
            <a:endParaRPr lang="es-ES" b="1" dirty="0"/>
          </a:p>
        </p:txBody>
      </p:sp>
      <p:sp>
        <p:nvSpPr>
          <p:cNvPr id="6" name="5 Rectángulo redondeado">
            <a:hlinkClick r:id="rId2" action="ppaction://hlinksldjump"/>
          </p:cNvPr>
          <p:cNvSpPr/>
          <p:nvPr/>
        </p:nvSpPr>
        <p:spPr>
          <a:xfrm>
            <a:off x="827584"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PROTOCOLO DE PRUEBAS</a:t>
            </a:r>
            <a:endParaRPr lang="es-ES" dirty="0"/>
          </a:p>
        </p:txBody>
      </p:sp>
      <p:sp>
        <p:nvSpPr>
          <p:cNvPr id="9" name="8 Rectángulo redondeado"/>
          <p:cNvSpPr/>
          <p:nvPr/>
        </p:nvSpPr>
        <p:spPr>
          <a:xfrm>
            <a:off x="3203848" y="3861048"/>
            <a:ext cx="2664296" cy="576064"/>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PARÁMETROS</a:t>
            </a:r>
            <a:endParaRPr lang="es-ES" dirty="0"/>
          </a:p>
        </p:txBody>
      </p:sp>
      <p:sp>
        <p:nvSpPr>
          <p:cNvPr id="10" name="9 Rectángulo redondeado"/>
          <p:cNvSpPr/>
          <p:nvPr/>
        </p:nvSpPr>
        <p:spPr>
          <a:xfrm>
            <a:off x="467544" y="2996952"/>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ENSAMBLAJES</a:t>
            </a:r>
            <a:endParaRPr lang="es-ES" dirty="0"/>
          </a:p>
        </p:txBody>
      </p:sp>
      <p:sp>
        <p:nvSpPr>
          <p:cNvPr id="11" name="10 Rectángulo redondeado"/>
          <p:cNvSpPr/>
          <p:nvPr/>
        </p:nvSpPr>
        <p:spPr>
          <a:xfrm>
            <a:off x="539552" y="4869160"/>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ARRASTRE DEL MATERIAL</a:t>
            </a:r>
            <a:endParaRPr lang="es-ES" dirty="0"/>
          </a:p>
        </p:txBody>
      </p:sp>
      <p:sp>
        <p:nvSpPr>
          <p:cNvPr id="12" name="11 Rectángulo redondeado"/>
          <p:cNvSpPr/>
          <p:nvPr/>
        </p:nvSpPr>
        <p:spPr>
          <a:xfrm>
            <a:off x="6084168" y="292494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DOSIFICACIÓN</a:t>
            </a:r>
            <a:endParaRPr lang="es-ES" dirty="0"/>
          </a:p>
        </p:txBody>
      </p:sp>
      <p:sp>
        <p:nvSpPr>
          <p:cNvPr id="14" name="13 Rectángulo redondeado"/>
          <p:cNvSpPr/>
          <p:nvPr/>
        </p:nvSpPr>
        <p:spPr>
          <a:xfrm>
            <a:off x="3275856" y="220486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FORMACIÓN DEL EMPAQUE</a:t>
            </a:r>
            <a:endParaRPr lang="es-ES" dirty="0"/>
          </a:p>
        </p:txBody>
      </p:sp>
      <p:sp>
        <p:nvSpPr>
          <p:cNvPr id="15" name="14 Rectángulo redondeado"/>
          <p:cNvSpPr/>
          <p:nvPr/>
        </p:nvSpPr>
        <p:spPr>
          <a:xfrm>
            <a:off x="6156176" y="4869160"/>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SELLADO Y CORTE</a:t>
            </a:r>
            <a:endParaRPr lang="es-ES" dirty="0"/>
          </a:p>
        </p:txBody>
      </p:sp>
      <p:sp>
        <p:nvSpPr>
          <p:cNvPr id="16" name="15 Rectángulo redondeado"/>
          <p:cNvSpPr/>
          <p:nvPr/>
        </p:nvSpPr>
        <p:spPr>
          <a:xfrm>
            <a:off x="3347864" y="5805264"/>
            <a:ext cx="2304256" cy="576064"/>
          </a:xfrm>
          <a:prstGeom prst="roundRect">
            <a:avLst/>
          </a:prstGeom>
          <a:ln w="34925">
            <a:noFill/>
          </a:ln>
          <a:effectLst>
            <a:outerShdw blurRad="190500" dist="228600" dir="2700000" algn="ctr">
              <a:srgbClr val="000000">
                <a:alpha val="30000"/>
              </a:srgbClr>
            </a:outerShd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REGISTRO Y RENDIMEINTO</a:t>
            </a:r>
            <a:endParaRPr lang="es-ES" dirty="0"/>
          </a:p>
        </p:txBody>
      </p:sp>
    </p:spTree>
    <p:extLst>
      <p:ext uri="{BB962C8B-B14F-4D97-AF65-F5344CB8AC3E}">
        <p14:creationId xmlns:p14="http://schemas.microsoft.com/office/powerpoint/2010/main" val="29063844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ANÁLISIS ECONÓMICO Y FINANCIERO</a:t>
            </a:r>
            <a:endParaRPr lang="es-ES" b="1" dirty="0"/>
          </a:p>
        </p:txBody>
      </p:sp>
      <p:sp>
        <p:nvSpPr>
          <p:cNvPr id="6" name="5 Rectángulo redondeado">
            <a:hlinkClick r:id="rId3" action="ppaction://hlinksldjump"/>
          </p:cNvPr>
          <p:cNvSpPr/>
          <p:nvPr/>
        </p:nvSpPr>
        <p:spPr>
          <a:xfrm>
            <a:off x="3095836" y="2276872"/>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COSTOS</a:t>
            </a:r>
            <a:endParaRPr lang="es-ES" dirty="0"/>
          </a:p>
        </p:txBody>
      </p:sp>
      <p:sp>
        <p:nvSpPr>
          <p:cNvPr id="5" name="4 Rectángulo redondeado">
            <a:hlinkClick r:id="rId4" action="ppaction://hlinksldjump"/>
          </p:cNvPr>
          <p:cNvSpPr/>
          <p:nvPr/>
        </p:nvSpPr>
        <p:spPr>
          <a:xfrm>
            <a:off x="827584" y="380924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CÁLCULO DEL VAN</a:t>
            </a:r>
            <a:endParaRPr lang="es-ES" dirty="0"/>
          </a:p>
        </p:txBody>
      </p:sp>
      <p:sp>
        <p:nvSpPr>
          <p:cNvPr id="7" name="6 Rectángulo redondeado">
            <a:hlinkClick r:id="rId5" action="ppaction://hlinksldjump"/>
          </p:cNvPr>
          <p:cNvSpPr/>
          <p:nvPr/>
        </p:nvSpPr>
        <p:spPr>
          <a:xfrm>
            <a:off x="5364088" y="3777967"/>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CÁLCULO DEL TIR</a:t>
            </a:r>
            <a:endParaRPr lang="es-ES" dirty="0"/>
          </a:p>
        </p:txBody>
      </p:sp>
    </p:spTree>
    <p:extLst>
      <p:ext uri="{BB962C8B-B14F-4D97-AF65-F5344CB8AC3E}">
        <p14:creationId xmlns:p14="http://schemas.microsoft.com/office/powerpoint/2010/main" val="28360302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ANÁLISIS ECONÓMICO Y FINANCIERO</a:t>
            </a:r>
            <a:endParaRPr lang="es-ES" b="1" dirty="0"/>
          </a:p>
        </p:txBody>
      </p:sp>
      <p:sp>
        <p:nvSpPr>
          <p:cNvPr id="6" name="5 Rectángulo redondeado">
            <a:hlinkClick r:id="rId2" action="ppaction://hlinksldjump"/>
          </p:cNvPr>
          <p:cNvSpPr/>
          <p:nvPr/>
        </p:nvSpPr>
        <p:spPr>
          <a:xfrm>
            <a:off x="3419872"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COSTOS</a:t>
            </a:r>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2061927747"/>
              </p:ext>
            </p:extLst>
          </p:nvPr>
        </p:nvGraphicFramePr>
        <p:xfrm>
          <a:off x="2339752" y="2492896"/>
          <a:ext cx="4536504" cy="3087168"/>
        </p:xfrm>
        <a:graphic>
          <a:graphicData uri="http://schemas.openxmlformats.org/drawingml/2006/table">
            <a:tbl>
              <a:tblPr firstRow="1" firstCol="1" bandRow="1">
                <a:tableStyleId>{5C22544A-7EE6-4342-B048-85BDC9FD1C3A}</a:tableStyleId>
              </a:tblPr>
              <a:tblGrid>
                <a:gridCol w="3571021"/>
                <a:gridCol w="965483"/>
              </a:tblGrid>
              <a:tr h="281280">
                <a:tc gridSpan="2">
                  <a:txBody>
                    <a:bodyPr/>
                    <a:lstStyle/>
                    <a:p>
                      <a:pPr algn="ctr">
                        <a:lnSpc>
                          <a:spcPct val="115000"/>
                        </a:lnSpc>
                        <a:spcAft>
                          <a:spcPts val="0"/>
                        </a:spcAft>
                      </a:pPr>
                      <a:r>
                        <a:rPr lang="es-ES" sz="1600">
                          <a:effectLst/>
                        </a:rPr>
                        <a:t>Costos Totales</a:t>
                      </a:r>
                      <a:endParaRPr lang="es-EC" sz="1400">
                        <a:effectLst/>
                        <a:latin typeface="Calibri"/>
                        <a:ea typeface="Times New Roman"/>
                        <a:cs typeface="Times New Roman"/>
                      </a:endParaRPr>
                    </a:p>
                  </a:txBody>
                  <a:tcPr marL="44450" marR="44450" marT="0" marB="0" anchor="b"/>
                </a:tc>
                <a:tc hMerge="1">
                  <a:txBody>
                    <a:bodyPr/>
                    <a:lstStyle/>
                    <a:p>
                      <a:endParaRPr lang="es-EC"/>
                    </a:p>
                  </a:txBody>
                  <a:tcPr/>
                </a:tc>
              </a:tr>
              <a:tr h="281280">
                <a:tc>
                  <a:txBody>
                    <a:bodyPr/>
                    <a:lstStyle/>
                    <a:p>
                      <a:pPr algn="ctr">
                        <a:lnSpc>
                          <a:spcPct val="115000"/>
                        </a:lnSpc>
                        <a:spcAft>
                          <a:spcPts val="0"/>
                        </a:spcAft>
                      </a:pPr>
                      <a:r>
                        <a:rPr lang="es-ES" sz="1600">
                          <a:effectLst/>
                        </a:rPr>
                        <a:t>Rubro</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Costo</a:t>
                      </a:r>
                      <a:endParaRPr lang="es-EC" sz="1400">
                        <a:effectLst/>
                        <a:latin typeface="Calibri"/>
                        <a:ea typeface="Times New Roman"/>
                        <a:cs typeface="Times New Roman"/>
                      </a:endParaRPr>
                    </a:p>
                  </a:txBody>
                  <a:tcPr marL="44450" marR="44450" marT="0" marB="0" anchor="b"/>
                </a:tc>
              </a:tr>
              <a:tr h="278422">
                <a:tc>
                  <a:txBody>
                    <a:bodyPr/>
                    <a:lstStyle/>
                    <a:p>
                      <a:pPr algn="ctr">
                        <a:lnSpc>
                          <a:spcPct val="115000"/>
                        </a:lnSpc>
                        <a:spcAft>
                          <a:spcPts val="0"/>
                        </a:spcAft>
                      </a:pPr>
                      <a:r>
                        <a:rPr lang="es-ES" sz="1600">
                          <a:effectLst/>
                        </a:rPr>
                        <a:t>Costo de Materiales Directos</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1256,54</a:t>
                      </a:r>
                      <a:endParaRPr lang="es-EC" sz="1400">
                        <a:effectLst/>
                        <a:latin typeface="Calibri"/>
                        <a:ea typeface="Times New Roman"/>
                        <a:cs typeface="Times New Roman"/>
                      </a:endParaRPr>
                    </a:p>
                  </a:txBody>
                  <a:tcPr marL="44450" marR="44450" marT="0" marB="0" anchor="ctr"/>
                </a:tc>
              </a:tr>
              <a:tr h="278422">
                <a:tc>
                  <a:txBody>
                    <a:bodyPr/>
                    <a:lstStyle/>
                    <a:p>
                      <a:pPr algn="ctr">
                        <a:lnSpc>
                          <a:spcPct val="115000"/>
                        </a:lnSpc>
                        <a:spcAft>
                          <a:spcPts val="0"/>
                        </a:spcAft>
                      </a:pPr>
                      <a:r>
                        <a:rPr lang="es-ES" sz="1600">
                          <a:effectLst/>
                        </a:rPr>
                        <a:t>Costos de Elementos y Accesorios</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3120,90</a:t>
                      </a:r>
                      <a:endParaRPr lang="es-EC" sz="1400">
                        <a:effectLst/>
                        <a:latin typeface="Calibri"/>
                        <a:ea typeface="Times New Roman"/>
                        <a:cs typeface="Times New Roman"/>
                      </a:endParaRPr>
                    </a:p>
                  </a:txBody>
                  <a:tcPr marL="44450" marR="44450" marT="0" marB="0" anchor="ctr"/>
                </a:tc>
              </a:tr>
              <a:tr h="278422">
                <a:tc>
                  <a:txBody>
                    <a:bodyPr/>
                    <a:lstStyle/>
                    <a:p>
                      <a:pPr algn="ctr">
                        <a:lnSpc>
                          <a:spcPct val="115000"/>
                        </a:lnSpc>
                        <a:spcAft>
                          <a:spcPts val="0"/>
                        </a:spcAft>
                      </a:pPr>
                      <a:r>
                        <a:rPr lang="es-ES" sz="1600">
                          <a:effectLst/>
                        </a:rPr>
                        <a:t>Costo de Fabricación y Ensamblaje</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618,46</a:t>
                      </a:r>
                      <a:endParaRPr lang="es-EC" sz="1400">
                        <a:effectLst/>
                        <a:latin typeface="Calibri"/>
                        <a:ea typeface="Times New Roman"/>
                        <a:cs typeface="Times New Roman"/>
                      </a:endParaRPr>
                    </a:p>
                  </a:txBody>
                  <a:tcPr marL="44450" marR="44450" marT="0" marB="0" anchor="ctr"/>
                </a:tc>
              </a:tr>
              <a:tr h="278422">
                <a:tc>
                  <a:txBody>
                    <a:bodyPr/>
                    <a:lstStyle/>
                    <a:p>
                      <a:pPr algn="ctr">
                        <a:lnSpc>
                          <a:spcPct val="115000"/>
                        </a:lnSpc>
                        <a:spcAft>
                          <a:spcPts val="0"/>
                        </a:spcAft>
                      </a:pPr>
                      <a:r>
                        <a:rPr lang="es-ES" sz="1600">
                          <a:effectLst/>
                        </a:rPr>
                        <a:t>Costo de Materiales Indirectos</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87,50</a:t>
                      </a:r>
                      <a:endParaRPr lang="es-EC" sz="1400">
                        <a:effectLst/>
                        <a:latin typeface="Calibri"/>
                        <a:ea typeface="Times New Roman"/>
                        <a:cs typeface="Times New Roman"/>
                      </a:endParaRPr>
                    </a:p>
                  </a:txBody>
                  <a:tcPr marL="44450" marR="44450" marT="0" marB="0" anchor="ctr"/>
                </a:tc>
              </a:tr>
              <a:tr h="278422">
                <a:tc>
                  <a:txBody>
                    <a:bodyPr/>
                    <a:lstStyle/>
                    <a:p>
                      <a:pPr algn="ctr">
                        <a:lnSpc>
                          <a:spcPct val="115000"/>
                        </a:lnSpc>
                        <a:spcAft>
                          <a:spcPts val="0"/>
                        </a:spcAft>
                      </a:pPr>
                      <a:r>
                        <a:rPr lang="es-ES" sz="1600">
                          <a:effectLst/>
                        </a:rPr>
                        <a:t>Costos de Mano de Obra Indirectos</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2700,00</a:t>
                      </a:r>
                      <a:endParaRPr lang="es-EC" sz="1400">
                        <a:effectLst/>
                        <a:latin typeface="Calibri"/>
                        <a:ea typeface="Times New Roman"/>
                        <a:cs typeface="Times New Roman"/>
                      </a:endParaRPr>
                    </a:p>
                  </a:txBody>
                  <a:tcPr marL="44450" marR="44450" marT="0" marB="0" anchor="ctr"/>
                </a:tc>
              </a:tr>
              <a:tr h="278422">
                <a:tc>
                  <a:txBody>
                    <a:bodyPr/>
                    <a:lstStyle/>
                    <a:p>
                      <a:pPr algn="ctr">
                        <a:lnSpc>
                          <a:spcPct val="115000"/>
                        </a:lnSpc>
                        <a:spcAft>
                          <a:spcPts val="0"/>
                        </a:spcAft>
                      </a:pPr>
                      <a:r>
                        <a:rPr lang="es-ES" sz="1600">
                          <a:effectLst/>
                        </a:rPr>
                        <a:t>Costos Operativos</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725,00</a:t>
                      </a:r>
                      <a:endParaRPr lang="es-EC" sz="1400">
                        <a:effectLst/>
                        <a:latin typeface="Calibri"/>
                        <a:ea typeface="Times New Roman"/>
                        <a:cs typeface="Times New Roman"/>
                      </a:endParaRPr>
                    </a:p>
                  </a:txBody>
                  <a:tcPr marL="44450" marR="44450" marT="0" marB="0" anchor="ctr"/>
                </a:tc>
              </a:tr>
              <a:tr h="278422">
                <a:tc>
                  <a:txBody>
                    <a:bodyPr/>
                    <a:lstStyle/>
                    <a:p>
                      <a:pPr algn="ctr">
                        <a:lnSpc>
                          <a:spcPct val="115000"/>
                        </a:lnSpc>
                        <a:spcAft>
                          <a:spcPts val="0"/>
                        </a:spcAft>
                      </a:pPr>
                      <a:r>
                        <a:rPr lang="es-ES" sz="1600">
                          <a:effectLst/>
                        </a:rPr>
                        <a:t>SUBTOTAL</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8508,40</a:t>
                      </a:r>
                      <a:endParaRPr lang="es-EC" sz="1400">
                        <a:effectLst/>
                        <a:latin typeface="Calibri"/>
                        <a:ea typeface="Times New Roman"/>
                        <a:cs typeface="Times New Roman"/>
                      </a:endParaRPr>
                    </a:p>
                  </a:txBody>
                  <a:tcPr marL="44450" marR="44450" marT="0" marB="0" anchor="ctr"/>
                </a:tc>
              </a:tr>
              <a:tr h="278422">
                <a:tc>
                  <a:txBody>
                    <a:bodyPr/>
                    <a:lstStyle/>
                    <a:p>
                      <a:pPr algn="ctr">
                        <a:lnSpc>
                          <a:spcPct val="115000"/>
                        </a:lnSpc>
                        <a:spcAft>
                          <a:spcPts val="0"/>
                        </a:spcAft>
                      </a:pPr>
                      <a:r>
                        <a:rPr lang="es-ES" sz="1600">
                          <a:effectLst/>
                        </a:rPr>
                        <a:t>Utilidad 50%</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a:effectLst/>
                        </a:rPr>
                        <a:t>4254,20</a:t>
                      </a:r>
                      <a:endParaRPr lang="es-EC" sz="1400">
                        <a:effectLst/>
                        <a:latin typeface="Calibri"/>
                        <a:ea typeface="Times New Roman"/>
                        <a:cs typeface="Times New Roman"/>
                      </a:endParaRPr>
                    </a:p>
                  </a:txBody>
                  <a:tcPr marL="44450" marR="44450" marT="0" marB="0" anchor="ctr"/>
                </a:tc>
              </a:tr>
              <a:tr h="281280">
                <a:tc>
                  <a:txBody>
                    <a:bodyPr/>
                    <a:lstStyle/>
                    <a:p>
                      <a:pPr algn="ctr">
                        <a:lnSpc>
                          <a:spcPct val="115000"/>
                        </a:lnSpc>
                        <a:spcAft>
                          <a:spcPts val="0"/>
                        </a:spcAft>
                      </a:pPr>
                      <a:r>
                        <a:rPr lang="es-ES" sz="1600">
                          <a:effectLst/>
                        </a:rPr>
                        <a:t>COSTO TOTAL</a:t>
                      </a:r>
                      <a:endParaRPr lang="es-EC" sz="14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600" dirty="0">
                          <a:effectLst/>
                        </a:rPr>
                        <a:t>12762,60</a:t>
                      </a:r>
                      <a:endParaRPr lang="es-EC" sz="1400" dirty="0">
                        <a:effectLst/>
                        <a:latin typeface="Calibri"/>
                        <a:ea typeface="Times New Roman"/>
                        <a:cs typeface="Times New Roman"/>
                      </a:endParaRPr>
                    </a:p>
                  </a:txBody>
                  <a:tcPr marL="44450" marR="44450" marT="0" marB="0" anchor="ctr"/>
                </a:tc>
              </a:tr>
            </a:tbl>
          </a:graphicData>
        </a:graphic>
      </p:graphicFrame>
    </p:spTree>
    <p:extLst>
      <p:ext uri="{BB962C8B-B14F-4D97-AF65-F5344CB8AC3E}">
        <p14:creationId xmlns:p14="http://schemas.microsoft.com/office/powerpoint/2010/main" val="14329715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ANÁLISIS ECONÓMICO Y FINANCIERO</a:t>
            </a:r>
            <a:endParaRPr lang="es-ES" b="1" dirty="0"/>
          </a:p>
        </p:txBody>
      </p:sp>
      <p:sp>
        <p:nvSpPr>
          <p:cNvPr id="6" name="5 Rectángulo redondeado">
            <a:hlinkClick r:id="rId2" action="ppaction://hlinksldjump"/>
          </p:cNvPr>
          <p:cNvSpPr/>
          <p:nvPr/>
        </p:nvSpPr>
        <p:spPr>
          <a:xfrm>
            <a:off x="3203848"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CÁLCULO DEL VAN</a:t>
            </a:r>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3183030264"/>
              </p:ext>
            </p:extLst>
          </p:nvPr>
        </p:nvGraphicFramePr>
        <p:xfrm>
          <a:off x="946448" y="2348880"/>
          <a:ext cx="3960440" cy="1717548"/>
        </p:xfrm>
        <a:graphic>
          <a:graphicData uri="http://schemas.openxmlformats.org/drawingml/2006/table">
            <a:tbl>
              <a:tblPr firstRow="1" firstCol="1" bandRow="1">
                <a:tableStyleId>{5C22544A-7EE6-4342-B048-85BDC9FD1C3A}</a:tableStyleId>
              </a:tblPr>
              <a:tblGrid>
                <a:gridCol w="1780128"/>
                <a:gridCol w="1214351"/>
                <a:gridCol w="965961"/>
              </a:tblGrid>
              <a:tr h="461628">
                <a:tc>
                  <a:txBody>
                    <a:bodyPr/>
                    <a:lstStyle/>
                    <a:p>
                      <a:pPr algn="ctr">
                        <a:lnSpc>
                          <a:spcPct val="115000"/>
                        </a:lnSpc>
                        <a:spcAft>
                          <a:spcPts val="0"/>
                        </a:spcAft>
                      </a:pPr>
                      <a:r>
                        <a:rPr lang="es-ES" sz="1400" dirty="0">
                          <a:effectLst/>
                        </a:rPr>
                        <a:t>Elemento</a:t>
                      </a:r>
                      <a:endParaRPr lang="es-EC" sz="1200" dirty="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effectLst/>
                        </a:rPr>
                        <a:t>Valor mensual (USD)</a:t>
                      </a:r>
                      <a:endParaRPr lang="es-EC" sz="1200" dirty="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effectLst/>
                        </a:rPr>
                        <a:t>Valor anual (USD)</a:t>
                      </a:r>
                      <a:endParaRPr lang="es-EC" sz="1200">
                        <a:effectLst/>
                        <a:latin typeface="Calibri"/>
                        <a:ea typeface="Times New Roman"/>
                        <a:cs typeface="Times New Roman"/>
                      </a:endParaRPr>
                    </a:p>
                  </a:txBody>
                  <a:tcPr marL="44450" marR="44450" marT="0" marB="0" anchor="ctr"/>
                </a:tc>
              </a:tr>
              <a:tr h="220323">
                <a:tc>
                  <a:txBody>
                    <a:bodyPr/>
                    <a:lstStyle/>
                    <a:p>
                      <a:pPr algn="ctr">
                        <a:lnSpc>
                          <a:spcPct val="115000"/>
                        </a:lnSpc>
                        <a:spcAft>
                          <a:spcPts val="0"/>
                        </a:spcAft>
                      </a:pPr>
                      <a:r>
                        <a:rPr lang="es-ES" sz="1400">
                          <a:effectLst/>
                        </a:rPr>
                        <a:t>Bobina de Papel</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3168</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38016</a:t>
                      </a:r>
                      <a:endParaRPr lang="es-EC" sz="1200">
                        <a:effectLst/>
                        <a:latin typeface="Calibri"/>
                        <a:ea typeface="Times New Roman"/>
                        <a:cs typeface="Times New Roman"/>
                      </a:endParaRPr>
                    </a:p>
                  </a:txBody>
                  <a:tcPr marL="44450" marR="44450" marT="0" marB="0" anchor="b"/>
                </a:tc>
              </a:tr>
              <a:tr h="220323">
                <a:tc>
                  <a:txBody>
                    <a:bodyPr/>
                    <a:lstStyle/>
                    <a:p>
                      <a:pPr algn="ctr">
                        <a:lnSpc>
                          <a:spcPct val="115000"/>
                        </a:lnSpc>
                        <a:spcAft>
                          <a:spcPts val="0"/>
                        </a:spcAft>
                      </a:pPr>
                      <a:r>
                        <a:rPr lang="es-ES" sz="1400">
                          <a:effectLst/>
                        </a:rPr>
                        <a:t>Mantenimiento</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60</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720</a:t>
                      </a:r>
                      <a:endParaRPr lang="es-EC" sz="1200">
                        <a:effectLst/>
                        <a:latin typeface="Calibri"/>
                        <a:ea typeface="Times New Roman"/>
                        <a:cs typeface="Times New Roman"/>
                      </a:endParaRPr>
                    </a:p>
                  </a:txBody>
                  <a:tcPr marL="44450" marR="44450" marT="0" marB="0" anchor="b"/>
                </a:tc>
              </a:tr>
              <a:tr h="220323">
                <a:tc>
                  <a:txBody>
                    <a:bodyPr/>
                    <a:lstStyle/>
                    <a:p>
                      <a:pPr algn="ctr">
                        <a:lnSpc>
                          <a:spcPct val="115000"/>
                        </a:lnSpc>
                        <a:spcAft>
                          <a:spcPts val="0"/>
                        </a:spcAft>
                      </a:pPr>
                      <a:r>
                        <a:rPr lang="es-ES" sz="1400">
                          <a:effectLst/>
                        </a:rPr>
                        <a:t>Operador</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190</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2280</a:t>
                      </a:r>
                      <a:endParaRPr lang="es-EC" sz="1200">
                        <a:effectLst/>
                        <a:latin typeface="Calibri"/>
                        <a:ea typeface="Times New Roman"/>
                        <a:cs typeface="Times New Roman"/>
                      </a:endParaRPr>
                    </a:p>
                  </a:txBody>
                  <a:tcPr marL="44450" marR="44450" marT="0" marB="0" anchor="b"/>
                </a:tc>
              </a:tr>
              <a:tr h="220323">
                <a:tc>
                  <a:txBody>
                    <a:bodyPr/>
                    <a:lstStyle/>
                    <a:p>
                      <a:pPr algn="ctr">
                        <a:lnSpc>
                          <a:spcPct val="115000"/>
                        </a:lnSpc>
                        <a:spcAft>
                          <a:spcPts val="0"/>
                        </a:spcAft>
                      </a:pPr>
                      <a:r>
                        <a:rPr lang="es-ES" sz="1400">
                          <a:effectLst/>
                        </a:rPr>
                        <a:t>Luz Eléctrica</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30</a:t>
                      </a:r>
                      <a:endParaRPr lang="es-EC" sz="120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a:effectLst/>
                        </a:rPr>
                        <a:t>360</a:t>
                      </a:r>
                      <a:endParaRPr lang="es-EC" sz="1200">
                        <a:effectLst/>
                        <a:latin typeface="Calibri"/>
                        <a:ea typeface="Times New Roman"/>
                        <a:cs typeface="Times New Roman"/>
                      </a:endParaRPr>
                    </a:p>
                  </a:txBody>
                  <a:tcPr marL="44450" marR="44450" marT="0" marB="0" anchor="b"/>
                </a:tc>
              </a:tr>
              <a:tr h="220323">
                <a:tc>
                  <a:txBody>
                    <a:bodyPr/>
                    <a:lstStyle/>
                    <a:p>
                      <a:pPr>
                        <a:lnSpc>
                          <a:spcPct val="115000"/>
                        </a:lnSpc>
                      </a:pPr>
                      <a:endParaRPr lang="es-EC" sz="1200" dirty="0">
                        <a:effectLst/>
                        <a:latin typeface="Calibri"/>
                      </a:endParaRPr>
                    </a:p>
                  </a:txBody>
                  <a:tcPr marL="44450" marR="44450" marT="0" marB="0" anchor="b"/>
                </a:tc>
                <a:tc>
                  <a:txBody>
                    <a:bodyPr/>
                    <a:lstStyle/>
                    <a:p>
                      <a:pPr algn="ctr">
                        <a:lnSpc>
                          <a:spcPct val="115000"/>
                        </a:lnSpc>
                        <a:spcAft>
                          <a:spcPts val="0"/>
                        </a:spcAft>
                      </a:pPr>
                      <a:r>
                        <a:rPr lang="es-ES" sz="1400" dirty="0">
                          <a:effectLst/>
                        </a:rPr>
                        <a:t>TOTAL</a:t>
                      </a:r>
                      <a:endParaRPr lang="es-EC" sz="1200" dirty="0">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1400" dirty="0">
                          <a:effectLst/>
                        </a:rPr>
                        <a:t>41376</a:t>
                      </a:r>
                      <a:endParaRPr lang="es-EC" sz="1200" dirty="0">
                        <a:effectLst/>
                        <a:latin typeface="Calibri"/>
                        <a:ea typeface="Times New Roman"/>
                        <a:cs typeface="Times New Roman"/>
                      </a:endParaRPr>
                    </a:p>
                  </a:txBody>
                  <a:tcPr marL="44450" marR="44450" marT="0" marB="0" anchor="b"/>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95677876"/>
              </p:ext>
            </p:extLst>
          </p:nvPr>
        </p:nvGraphicFramePr>
        <p:xfrm>
          <a:off x="921295" y="4221088"/>
          <a:ext cx="6242993" cy="2088231"/>
        </p:xfrm>
        <a:graphic>
          <a:graphicData uri="http://schemas.openxmlformats.org/drawingml/2006/table">
            <a:tbl>
              <a:tblPr firstRow="1" firstCol="1" bandRow="1">
                <a:tableStyleId>{5C22544A-7EE6-4342-B048-85BDC9FD1C3A}</a:tableStyleId>
              </a:tblPr>
              <a:tblGrid>
                <a:gridCol w="1152130"/>
                <a:gridCol w="792088"/>
                <a:gridCol w="781595"/>
                <a:gridCol w="879295"/>
                <a:gridCol w="879295"/>
                <a:gridCol w="879295"/>
                <a:gridCol w="879295"/>
              </a:tblGrid>
              <a:tr h="294809">
                <a:tc>
                  <a:txBody>
                    <a:bodyPr/>
                    <a:lstStyle/>
                    <a:p>
                      <a:pPr algn="ctr">
                        <a:lnSpc>
                          <a:spcPct val="115000"/>
                        </a:lnSpc>
                        <a:spcAft>
                          <a:spcPts val="0"/>
                        </a:spcAft>
                      </a:pPr>
                      <a:r>
                        <a:rPr lang="es-ES" sz="1600" dirty="0">
                          <a:effectLst/>
                        </a:rPr>
                        <a:t>n</a:t>
                      </a:r>
                      <a:endParaRPr lang="es-EC" sz="14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3</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4</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5</a:t>
                      </a:r>
                      <a:endParaRPr lang="es-EC" sz="1200">
                        <a:effectLst/>
                        <a:latin typeface="Calibri"/>
                        <a:ea typeface="Times New Roman"/>
                        <a:cs typeface="Times New Roman"/>
                      </a:endParaRPr>
                    </a:p>
                  </a:txBody>
                  <a:tcPr marL="30051" marR="30051" marT="0" marB="0" anchor="ctr"/>
                </a:tc>
              </a:tr>
              <a:tr h="294809">
                <a:tc>
                  <a:txBody>
                    <a:bodyPr/>
                    <a:lstStyle/>
                    <a:p>
                      <a:pPr algn="ctr">
                        <a:lnSpc>
                          <a:spcPct val="115000"/>
                        </a:lnSpc>
                        <a:spcAft>
                          <a:spcPts val="0"/>
                        </a:spcAft>
                      </a:pPr>
                      <a:r>
                        <a:rPr lang="es-ES" sz="1600" dirty="0" err="1">
                          <a:effectLst/>
                        </a:rPr>
                        <a:t>Io</a:t>
                      </a:r>
                      <a:endParaRPr lang="es-EC" sz="14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dirty="0">
                          <a:effectLst/>
                        </a:rPr>
                        <a:t>8494,67</a:t>
                      </a:r>
                      <a:endParaRPr lang="es-EC" sz="12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30051" marR="30051" marT="0" marB="0" anchor="ctr"/>
                </a:tc>
              </a:tr>
              <a:tr h="294809">
                <a:tc>
                  <a:txBody>
                    <a:bodyPr/>
                    <a:lstStyle/>
                    <a:p>
                      <a:pPr algn="ctr">
                        <a:lnSpc>
                          <a:spcPct val="115000"/>
                        </a:lnSpc>
                        <a:spcAft>
                          <a:spcPts val="0"/>
                        </a:spcAft>
                      </a:pPr>
                      <a:r>
                        <a:rPr lang="es-ES" sz="1600" dirty="0" err="1">
                          <a:effectLst/>
                        </a:rPr>
                        <a:t>BNt</a:t>
                      </a:r>
                      <a:endParaRPr lang="es-EC" sz="14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dirty="0">
                          <a:effectLst/>
                        </a:rPr>
                        <a:t>15648,00</a:t>
                      </a:r>
                      <a:endParaRPr lang="es-EC" sz="12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17212,80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18934,08</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20827,49</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22910,24</a:t>
                      </a:r>
                      <a:endParaRPr lang="es-EC" sz="1200">
                        <a:effectLst/>
                        <a:latin typeface="Calibri"/>
                        <a:ea typeface="Times New Roman"/>
                        <a:cs typeface="Times New Roman"/>
                      </a:endParaRPr>
                    </a:p>
                  </a:txBody>
                  <a:tcPr marL="30051" marR="30051" marT="0" marB="0" anchor="ctr"/>
                </a:tc>
              </a:tr>
              <a:tr h="294809">
                <a:tc>
                  <a:txBody>
                    <a:bodyPr/>
                    <a:lstStyle/>
                    <a:p>
                      <a:pPr algn="ctr">
                        <a:lnSpc>
                          <a:spcPct val="115000"/>
                        </a:lnSpc>
                        <a:spcAft>
                          <a:spcPts val="0"/>
                        </a:spcAft>
                      </a:pPr>
                      <a:r>
                        <a:rPr lang="es-ES" sz="1600" dirty="0">
                          <a:effectLst/>
                        </a:rPr>
                        <a:t>i </a:t>
                      </a:r>
                      <a:endParaRPr lang="es-EC" sz="14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dirty="0">
                          <a:effectLst/>
                        </a:rPr>
                        <a:t>20%</a:t>
                      </a:r>
                      <a:endParaRPr lang="es-EC" sz="12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20%</a:t>
                      </a:r>
                      <a:endParaRPr lang="es-EC" sz="1200">
                        <a:effectLst/>
                        <a:latin typeface="Calibri"/>
                        <a:ea typeface="Times New Roman"/>
                        <a:cs typeface="Times New Roman"/>
                      </a:endParaRPr>
                    </a:p>
                  </a:txBody>
                  <a:tcPr marL="30051" marR="30051" marT="0" marB="0" anchor="ctr"/>
                </a:tc>
              </a:tr>
              <a:tr h="307093">
                <a:tc>
                  <a:txBody>
                    <a:bodyPr/>
                    <a:lstStyle/>
                    <a:p>
                      <a:pPr algn="ctr">
                        <a:lnSpc>
                          <a:spcPct val="115000"/>
                        </a:lnSpc>
                        <a:spcAft>
                          <a:spcPts val="0"/>
                        </a:spcAft>
                      </a:pPr>
                      <a:r>
                        <a:rPr lang="es-ES" sz="1600" dirty="0">
                          <a:effectLst/>
                        </a:rPr>
                        <a:t>(1+i)</a:t>
                      </a:r>
                      <a:r>
                        <a:rPr lang="es-ES" sz="1600" baseline="30000" dirty="0">
                          <a:effectLst/>
                        </a:rPr>
                        <a:t>n</a:t>
                      </a:r>
                      <a:endParaRPr lang="es-EC" sz="14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1,00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1,20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dirty="0">
                          <a:effectLst/>
                        </a:rPr>
                        <a:t>1,44</a:t>
                      </a:r>
                      <a:endParaRPr lang="es-EC" sz="12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1,73</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2,07</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dirty="0">
                          <a:effectLst/>
                        </a:rPr>
                        <a:t>2,49</a:t>
                      </a:r>
                      <a:endParaRPr lang="es-EC" sz="1200" dirty="0">
                        <a:effectLst/>
                        <a:latin typeface="Calibri"/>
                        <a:ea typeface="Times New Roman"/>
                        <a:cs typeface="Times New Roman"/>
                      </a:endParaRPr>
                    </a:p>
                  </a:txBody>
                  <a:tcPr marL="30051" marR="30051" marT="0" marB="0" anchor="ctr"/>
                </a:tc>
              </a:tr>
              <a:tr h="307093">
                <a:tc>
                  <a:txBody>
                    <a:bodyPr/>
                    <a:lstStyle/>
                    <a:p>
                      <a:pPr algn="ctr">
                        <a:lnSpc>
                          <a:spcPct val="115000"/>
                        </a:lnSpc>
                        <a:spcAft>
                          <a:spcPts val="0"/>
                        </a:spcAft>
                      </a:pPr>
                      <a:r>
                        <a:rPr lang="es-ES" sz="1600" dirty="0" err="1">
                          <a:effectLst/>
                        </a:rPr>
                        <a:t>BNt</a:t>
                      </a:r>
                      <a:r>
                        <a:rPr lang="es-ES" sz="1600" dirty="0">
                          <a:effectLst/>
                        </a:rPr>
                        <a:t>/(1+i)</a:t>
                      </a:r>
                      <a:r>
                        <a:rPr lang="es-ES" sz="1600" baseline="30000" dirty="0">
                          <a:effectLst/>
                        </a:rPr>
                        <a:t>n</a:t>
                      </a:r>
                      <a:endParaRPr lang="es-EC" sz="14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13040,00</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dirty="0">
                          <a:effectLst/>
                        </a:rPr>
                        <a:t>11953,33</a:t>
                      </a:r>
                      <a:endParaRPr lang="es-EC" sz="12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10957,22</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10044,12</a:t>
                      </a:r>
                      <a:endParaRPr lang="es-EC" sz="120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9207,11</a:t>
                      </a:r>
                      <a:endParaRPr lang="es-EC" sz="1200">
                        <a:effectLst/>
                        <a:latin typeface="Calibri"/>
                        <a:ea typeface="Times New Roman"/>
                        <a:cs typeface="Times New Roman"/>
                      </a:endParaRPr>
                    </a:p>
                  </a:txBody>
                  <a:tcPr marL="30051" marR="30051" marT="0" marB="0" anchor="ctr"/>
                </a:tc>
              </a:tr>
              <a:tr h="294809">
                <a:tc>
                  <a:txBody>
                    <a:bodyPr/>
                    <a:lstStyle/>
                    <a:p>
                      <a:pPr algn="ctr">
                        <a:lnSpc>
                          <a:spcPct val="115000"/>
                        </a:lnSpc>
                        <a:spcAft>
                          <a:spcPts val="0"/>
                        </a:spcAft>
                      </a:pPr>
                      <a:r>
                        <a:rPr lang="es-ES" sz="1600" dirty="0">
                          <a:effectLst/>
                        </a:rPr>
                        <a:t>VAN</a:t>
                      </a:r>
                      <a:endParaRPr lang="es-EC" sz="1400" dirty="0">
                        <a:effectLst/>
                        <a:latin typeface="Calibri"/>
                        <a:ea typeface="Times New Roman"/>
                        <a:cs typeface="Times New Roman"/>
                      </a:endParaRPr>
                    </a:p>
                  </a:txBody>
                  <a:tcPr marL="30051" marR="30051" marT="0" marB="0" anchor="ctr"/>
                </a:tc>
                <a:tc>
                  <a:txBody>
                    <a:bodyPr/>
                    <a:lstStyle/>
                    <a:p>
                      <a:pPr algn="ctr">
                        <a:lnSpc>
                          <a:spcPct val="115000"/>
                        </a:lnSpc>
                        <a:spcAft>
                          <a:spcPts val="0"/>
                        </a:spcAft>
                      </a:pPr>
                      <a:r>
                        <a:rPr lang="es-ES" sz="1400">
                          <a:effectLst/>
                        </a:rPr>
                        <a:t>46707,12</a:t>
                      </a:r>
                      <a:endParaRPr lang="es-EC" sz="1200">
                        <a:effectLst/>
                        <a:latin typeface="Calibri"/>
                        <a:ea typeface="Times New Roman"/>
                        <a:cs typeface="Times New Roman"/>
                      </a:endParaRPr>
                    </a:p>
                  </a:txBody>
                  <a:tcPr marL="30051" marR="30051" marT="0" marB="0" anchor="ctr"/>
                </a:tc>
                <a:tc>
                  <a:txBody>
                    <a:bodyPr/>
                    <a:lstStyle/>
                    <a:p>
                      <a:pPr algn="ctr">
                        <a:lnSpc>
                          <a:spcPct val="115000"/>
                        </a:lnSpc>
                      </a:pPr>
                      <a:endParaRPr lang="es-EC" sz="1200">
                        <a:effectLst/>
                        <a:latin typeface="Calibri"/>
                      </a:endParaRPr>
                    </a:p>
                  </a:txBody>
                  <a:tcPr marL="30051" marR="30051" marT="0" marB="0" anchor="ctr"/>
                </a:tc>
                <a:tc>
                  <a:txBody>
                    <a:bodyPr/>
                    <a:lstStyle/>
                    <a:p>
                      <a:pPr algn="ctr">
                        <a:lnSpc>
                          <a:spcPct val="115000"/>
                        </a:lnSpc>
                      </a:pPr>
                      <a:endParaRPr lang="es-EC" sz="1200" dirty="0">
                        <a:effectLst/>
                        <a:latin typeface="Calibri"/>
                      </a:endParaRPr>
                    </a:p>
                  </a:txBody>
                  <a:tcPr marL="30051" marR="30051" marT="0" marB="0" anchor="ctr"/>
                </a:tc>
                <a:tc>
                  <a:txBody>
                    <a:bodyPr/>
                    <a:lstStyle/>
                    <a:p>
                      <a:pPr algn="ctr">
                        <a:lnSpc>
                          <a:spcPct val="115000"/>
                        </a:lnSpc>
                      </a:pPr>
                      <a:endParaRPr lang="es-EC" sz="1200" dirty="0">
                        <a:effectLst/>
                        <a:latin typeface="Calibri"/>
                      </a:endParaRPr>
                    </a:p>
                  </a:txBody>
                  <a:tcPr marL="30051" marR="30051" marT="0" marB="0" anchor="ctr"/>
                </a:tc>
                <a:tc>
                  <a:txBody>
                    <a:bodyPr/>
                    <a:lstStyle/>
                    <a:p>
                      <a:pPr algn="ctr">
                        <a:lnSpc>
                          <a:spcPct val="115000"/>
                        </a:lnSpc>
                      </a:pPr>
                      <a:endParaRPr lang="es-EC" sz="1200" dirty="0">
                        <a:effectLst/>
                        <a:latin typeface="Calibri"/>
                      </a:endParaRPr>
                    </a:p>
                  </a:txBody>
                  <a:tcPr marL="30051" marR="30051" marT="0" marB="0" anchor="ctr"/>
                </a:tc>
                <a:tc>
                  <a:txBody>
                    <a:bodyPr/>
                    <a:lstStyle/>
                    <a:p>
                      <a:pPr algn="ctr">
                        <a:lnSpc>
                          <a:spcPct val="115000"/>
                        </a:lnSpc>
                      </a:pPr>
                      <a:endParaRPr lang="es-EC" sz="1200" dirty="0">
                        <a:effectLst/>
                        <a:latin typeface="Calibri"/>
                      </a:endParaRPr>
                    </a:p>
                  </a:txBody>
                  <a:tcPr marL="30051" marR="30051" marT="0" marB="0" anchor="ctr"/>
                </a:tc>
              </a:tr>
            </a:tbl>
          </a:graphicData>
        </a:graphic>
      </p:graphicFrame>
      <mc:AlternateContent xmlns:mc="http://schemas.openxmlformats.org/markup-compatibility/2006" xmlns:a14="http://schemas.microsoft.com/office/drawing/2010/main">
        <mc:Choice Requires="a14">
          <p:sp>
            <p:nvSpPr>
              <p:cNvPr id="4" name="3 Rectángulo"/>
              <p:cNvSpPr/>
              <p:nvPr/>
            </p:nvSpPr>
            <p:spPr>
              <a:xfrm>
                <a:off x="4932040" y="2681204"/>
                <a:ext cx="3783003" cy="4971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400" i="1">
                          <a:latin typeface="Cambria Math"/>
                        </a:rPr>
                        <m:t>𝑉𝑒𝑛𝑡𝑎</m:t>
                      </m:r>
                      <m:r>
                        <a:rPr lang="es-ES" sz="1400" i="1">
                          <a:latin typeface="Cambria Math"/>
                        </a:rPr>
                        <m:t> </m:t>
                      </m:r>
                      <m:r>
                        <a:rPr lang="es-ES" sz="1400" i="1">
                          <a:latin typeface="Cambria Math"/>
                        </a:rPr>
                        <m:t>𝐴𝑛𝑢𝑎𝑙</m:t>
                      </m:r>
                      <m:r>
                        <a:rPr lang="es-ES" sz="1400" i="1">
                          <a:latin typeface="Cambria Math"/>
                        </a:rPr>
                        <m:t>=5702400</m:t>
                      </m:r>
                      <m:f>
                        <m:fPr>
                          <m:ctrlPr>
                            <a:rPr lang="es-ES" sz="1400" i="1">
                              <a:latin typeface="Cambria Math"/>
                            </a:rPr>
                          </m:ctrlPr>
                        </m:fPr>
                        <m:num>
                          <m:r>
                            <a:rPr lang="es-ES" sz="1400" i="1">
                              <a:latin typeface="Cambria Math"/>
                            </a:rPr>
                            <m:t>𝑐𝑡𝑣𝑠</m:t>
                          </m:r>
                        </m:num>
                        <m:den>
                          <m:r>
                            <a:rPr lang="es-ES" sz="1400" i="1">
                              <a:latin typeface="Cambria Math"/>
                            </a:rPr>
                            <m:t>𝑎</m:t>
                          </m:r>
                          <m:r>
                            <a:rPr lang="es-ES" sz="1400" i="1">
                              <a:latin typeface="Cambria Math"/>
                            </a:rPr>
                            <m:t>ñ</m:t>
                          </m:r>
                          <m:r>
                            <a:rPr lang="es-ES" sz="1400" i="1">
                              <a:latin typeface="Cambria Math"/>
                            </a:rPr>
                            <m:t>𝑜</m:t>
                          </m:r>
                        </m:den>
                      </m:f>
                      <m:r>
                        <a:rPr lang="es-ES" sz="1400" i="1">
                          <a:latin typeface="Cambria Math"/>
                        </a:rPr>
                        <m:t>=57024 </m:t>
                      </m:r>
                      <m:f>
                        <m:fPr>
                          <m:ctrlPr>
                            <a:rPr lang="es-ES" sz="1400" i="1">
                              <a:latin typeface="Cambria Math"/>
                            </a:rPr>
                          </m:ctrlPr>
                        </m:fPr>
                        <m:num>
                          <m:r>
                            <a:rPr lang="es-ES" sz="1400" i="1">
                              <a:latin typeface="Cambria Math"/>
                            </a:rPr>
                            <m:t>𝑈𝑆𝐷</m:t>
                          </m:r>
                        </m:num>
                        <m:den>
                          <m:r>
                            <a:rPr lang="es-ES" sz="1400" i="1">
                              <a:latin typeface="Cambria Math"/>
                            </a:rPr>
                            <m:t>𝑎</m:t>
                          </m:r>
                          <m:r>
                            <a:rPr lang="es-ES" sz="1400" i="1">
                              <a:latin typeface="Cambria Math"/>
                            </a:rPr>
                            <m:t>ñ</m:t>
                          </m:r>
                          <m:r>
                            <a:rPr lang="es-ES" sz="1400" i="1">
                              <a:latin typeface="Cambria Math"/>
                            </a:rPr>
                            <m:t>𝑜</m:t>
                          </m:r>
                        </m:den>
                      </m:f>
                      <m:r>
                        <a:rPr lang="es-ES" sz="1400" i="1">
                          <a:latin typeface="Cambria Math"/>
                        </a:rPr>
                        <m:t> </m:t>
                      </m:r>
                    </m:oMath>
                  </m:oMathPara>
                </a14:m>
                <a:endParaRPr lang="es-ES" sz="1400" dirty="0"/>
              </a:p>
            </p:txBody>
          </p:sp>
        </mc:Choice>
        <mc:Fallback xmlns="">
          <p:sp>
            <p:nvSpPr>
              <p:cNvPr id="4" name="3 Rectángulo"/>
              <p:cNvSpPr>
                <a:spLocks noRot="1" noChangeAspect="1" noMove="1" noResize="1" noEditPoints="1" noAdjustHandles="1" noChangeArrowheads="1" noChangeShapeType="1" noTextEdit="1"/>
              </p:cNvSpPr>
              <p:nvPr/>
            </p:nvSpPr>
            <p:spPr>
              <a:xfrm>
                <a:off x="4932040" y="2681204"/>
                <a:ext cx="3783003" cy="497124"/>
              </a:xfrm>
              <a:prstGeom prst="rect">
                <a:avLst/>
              </a:prstGeom>
              <a:blipFill rotWithShape="1">
                <a:blip r:embed="rId3"/>
                <a:stretch>
                  <a:fillRect b="-246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5280464" y="3481263"/>
                <a:ext cx="3086154"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400" i="1">
                          <a:latin typeface="Cambria Math"/>
                        </a:rPr>
                        <m:t>𝐵𝑁</m:t>
                      </m:r>
                      <m:r>
                        <a:rPr lang="es-ES" sz="1400" i="1">
                          <a:latin typeface="Cambria Math"/>
                        </a:rPr>
                        <m:t>=57024−41376=</m:t>
                      </m:r>
                      <m:r>
                        <a:rPr lang="es-ES" sz="1400" b="1" i="1">
                          <a:latin typeface="Cambria Math"/>
                        </a:rPr>
                        <m:t>𝟏𝟓𝟔𝟒𝟖</m:t>
                      </m:r>
                      <m:r>
                        <a:rPr lang="es-ES" sz="1400" b="1" i="1">
                          <a:latin typeface="Cambria Math"/>
                        </a:rPr>
                        <m:t> </m:t>
                      </m:r>
                      <m:r>
                        <a:rPr lang="es-ES" sz="1400" b="1" i="1">
                          <a:latin typeface="Cambria Math"/>
                        </a:rPr>
                        <m:t>𝑼𝑺𝑫</m:t>
                      </m:r>
                    </m:oMath>
                  </m:oMathPara>
                </a14:m>
                <a:endParaRPr lang="es-ES" sz="1400" dirty="0"/>
              </a:p>
            </p:txBody>
          </p:sp>
        </mc:Choice>
        <mc:Fallback xmlns="">
          <p:sp>
            <p:nvSpPr>
              <p:cNvPr id="5" name="4 Rectángulo"/>
              <p:cNvSpPr>
                <a:spLocks noRot="1" noChangeAspect="1" noMove="1" noResize="1" noEditPoints="1" noAdjustHandles="1" noChangeArrowheads="1" noChangeShapeType="1" noTextEdit="1"/>
              </p:cNvSpPr>
              <p:nvPr/>
            </p:nvSpPr>
            <p:spPr>
              <a:xfrm>
                <a:off x="5280464" y="3481263"/>
                <a:ext cx="3086154" cy="307777"/>
              </a:xfrm>
              <a:prstGeom prst="rect">
                <a:avLst/>
              </a:prstGeom>
              <a:blipFill rotWithShape="1">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6763144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ANÁLISIS ECONÓMICO Y FINANCIERO</a:t>
            </a:r>
            <a:endParaRPr lang="es-ES" b="1" dirty="0"/>
          </a:p>
        </p:txBody>
      </p:sp>
      <p:sp>
        <p:nvSpPr>
          <p:cNvPr id="6" name="5 Rectángulo redondeado">
            <a:hlinkClick r:id="rId2" action="ppaction://hlinksldjump"/>
          </p:cNvPr>
          <p:cNvSpPr/>
          <p:nvPr/>
        </p:nvSpPr>
        <p:spPr>
          <a:xfrm>
            <a:off x="3203848" y="1268760"/>
            <a:ext cx="2664296" cy="5760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CÁLCULO DEL TIR</a:t>
            </a: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3245767427"/>
              </p:ext>
            </p:extLst>
          </p:nvPr>
        </p:nvGraphicFramePr>
        <p:xfrm>
          <a:off x="1619672" y="2492896"/>
          <a:ext cx="5616623" cy="2304255"/>
        </p:xfrm>
        <a:graphic>
          <a:graphicData uri="http://schemas.openxmlformats.org/drawingml/2006/table">
            <a:tbl>
              <a:tblPr firstRow="1" firstCol="1" bandRow="1">
                <a:tableStyleId>{5C22544A-7EE6-4342-B048-85BDC9FD1C3A}</a:tableStyleId>
              </a:tblPr>
              <a:tblGrid>
                <a:gridCol w="864096"/>
                <a:gridCol w="714344"/>
                <a:gridCol w="828683"/>
                <a:gridCol w="802375"/>
                <a:gridCol w="802375"/>
                <a:gridCol w="802375"/>
                <a:gridCol w="802375"/>
              </a:tblGrid>
              <a:tr h="321199">
                <a:tc>
                  <a:txBody>
                    <a:bodyPr/>
                    <a:lstStyle/>
                    <a:p>
                      <a:pPr algn="ctr">
                        <a:lnSpc>
                          <a:spcPct val="115000"/>
                        </a:lnSpc>
                        <a:spcAft>
                          <a:spcPts val="0"/>
                        </a:spcAft>
                      </a:pPr>
                      <a:r>
                        <a:rPr lang="es-ES" sz="1400" dirty="0">
                          <a:effectLst/>
                        </a:rPr>
                        <a:t>n</a:t>
                      </a:r>
                      <a:endParaRPr lang="es-EC" sz="1200" dirty="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0</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4</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5</a:t>
                      </a:r>
                      <a:endParaRPr lang="es-EC" sz="1200">
                        <a:effectLst/>
                        <a:latin typeface="Calibri"/>
                        <a:ea typeface="Times New Roman"/>
                        <a:cs typeface="Times New Roman"/>
                      </a:endParaRPr>
                    </a:p>
                  </a:txBody>
                  <a:tcPr marL="29980" marR="29980" marT="0" marB="0" anchor="ctr"/>
                </a:tc>
              </a:tr>
              <a:tr h="321199">
                <a:tc>
                  <a:txBody>
                    <a:bodyPr/>
                    <a:lstStyle/>
                    <a:p>
                      <a:pPr algn="ctr">
                        <a:lnSpc>
                          <a:spcPct val="115000"/>
                        </a:lnSpc>
                        <a:spcAft>
                          <a:spcPts val="0"/>
                        </a:spcAft>
                      </a:pPr>
                      <a:r>
                        <a:rPr lang="es-ES" sz="1400">
                          <a:effectLst/>
                        </a:rPr>
                        <a:t>Io</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8494,67</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29980" marR="29980" marT="0" marB="0" anchor="ctr"/>
                </a:tc>
              </a:tr>
              <a:tr h="321199">
                <a:tc>
                  <a:txBody>
                    <a:bodyPr/>
                    <a:lstStyle/>
                    <a:p>
                      <a:pPr algn="ctr">
                        <a:lnSpc>
                          <a:spcPct val="115000"/>
                        </a:lnSpc>
                        <a:spcAft>
                          <a:spcPts val="0"/>
                        </a:spcAft>
                      </a:pPr>
                      <a:r>
                        <a:rPr lang="es-ES" sz="1400">
                          <a:effectLst/>
                        </a:rPr>
                        <a:t>BNt</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15648,00</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17212,80</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18934,08</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20827,49</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22910,24</a:t>
                      </a:r>
                      <a:endParaRPr lang="es-EC" sz="1200">
                        <a:effectLst/>
                        <a:latin typeface="Calibri"/>
                        <a:ea typeface="Times New Roman"/>
                        <a:cs typeface="Times New Roman"/>
                      </a:endParaRPr>
                    </a:p>
                  </a:txBody>
                  <a:tcPr marL="29980" marR="29980" marT="0" marB="0" anchor="ctr"/>
                </a:tc>
              </a:tr>
              <a:tr h="321199">
                <a:tc>
                  <a:txBody>
                    <a:bodyPr/>
                    <a:lstStyle/>
                    <a:p>
                      <a:pPr algn="ctr">
                        <a:lnSpc>
                          <a:spcPct val="115000"/>
                        </a:lnSpc>
                        <a:spcAft>
                          <a:spcPts val="0"/>
                        </a:spcAft>
                      </a:pPr>
                      <a:r>
                        <a:rPr lang="es-ES" sz="1400">
                          <a:effectLst/>
                        </a:rPr>
                        <a:t>TIR</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192,83%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192,83%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192,83%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192,83%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192,83%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192,83%</a:t>
                      </a:r>
                      <a:endParaRPr lang="es-EC" sz="1200">
                        <a:effectLst/>
                        <a:latin typeface="Calibri"/>
                        <a:ea typeface="Times New Roman"/>
                        <a:cs typeface="Times New Roman"/>
                      </a:endParaRPr>
                    </a:p>
                  </a:txBody>
                  <a:tcPr marL="29980" marR="29980" marT="0" marB="0" anchor="ctr"/>
                </a:tc>
              </a:tr>
              <a:tr h="349130">
                <a:tc>
                  <a:txBody>
                    <a:bodyPr/>
                    <a:lstStyle/>
                    <a:p>
                      <a:pPr algn="ctr">
                        <a:lnSpc>
                          <a:spcPct val="115000"/>
                        </a:lnSpc>
                        <a:spcAft>
                          <a:spcPts val="0"/>
                        </a:spcAft>
                      </a:pPr>
                      <a:r>
                        <a:rPr lang="es-ES" sz="1400">
                          <a:effectLst/>
                        </a:rPr>
                        <a:t>(1+i)</a:t>
                      </a:r>
                      <a:r>
                        <a:rPr lang="es-ES" sz="1400" baseline="30000">
                          <a:effectLst/>
                        </a:rPr>
                        <a:t>n</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1</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2,93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8,58</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25,11</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73,53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215,32</a:t>
                      </a:r>
                      <a:endParaRPr lang="es-EC" sz="1200">
                        <a:effectLst/>
                        <a:latin typeface="Calibri"/>
                        <a:ea typeface="Times New Roman"/>
                        <a:cs typeface="Times New Roman"/>
                      </a:endParaRPr>
                    </a:p>
                  </a:txBody>
                  <a:tcPr marL="29980" marR="29980" marT="0" marB="0" anchor="ctr"/>
                </a:tc>
              </a:tr>
              <a:tr h="349130">
                <a:tc>
                  <a:txBody>
                    <a:bodyPr/>
                    <a:lstStyle/>
                    <a:p>
                      <a:pPr algn="ctr">
                        <a:lnSpc>
                          <a:spcPct val="115000"/>
                        </a:lnSpc>
                        <a:spcAft>
                          <a:spcPts val="0"/>
                        </a:spcAft>
                      </a:pPr>
                      <a:r>
                        <a:rPr lang="es-ES" sz="1400">
                          <a:effectLst/>
                        </a:rPr>
                        <a:t>BNt/(1+i)</a:t>
                      </a:r>
                      <a:r>
                        <a:rPr lang="es-ES" sz="1400" baseline="30000">
                          <a:effectLst/>
                        </a:rPr>
                        <a:t>n</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 </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5343,68</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2007,31</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754,03</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283,25</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dirty="0">
                          <a:effectLst/>
                        </a:rPr>
                        <a:t>106,40</a:t>
                      </a:r>
                      <a:endParaRPr lang="es-EC" sz="1200" dirty="0">
                        <a:effectLst/>
                        <a:latin typeface="Calibri"/>
                        <a:ea typeface="Times New Roman"/>
                        <a:cs typeface="Times New Roman"/>
                      </a:endParaRPr>
                    </a:p>
                  </a:txBody>
                  <a:tcPr marL="29980" marR="29980" marT="0" marB="0" anchor="ctr"/>
                </a:tc>
              </a:tr>
              <a:tr h="321199">
                <a:tc>
                  <a:txBody>
                    <a:bodyPr/>
                    <a:lstStyle/>
                    <a:p>
                      <a:pPr algn="ctr">
                        <a:lnSpc>
                          <a:spcPct val="115000"/>
                        </a:lnSpc>
                        <a:spcAft>
                          <a:spcPts val="0"/>
                        </a:spcAft>
                      </a:pPr>
                      <a:r>
                        <a:rPr lang="es-ES" sz="1400">
                          <a:effectLst/>
                        </a:rPr>
                        <a:t>VAN</a:t>
                      </a:r>
                      <a:endParaRPr lang="es-EC" sz="1200">
                        <a:effectLst/>
                        <a:latin typeface="Calibri"/>
                        <a:ea typeface="Times New Roman"/>
                        <a:cs typeface="Times New Roman"/>
                      </a:endParaRPr>
                    </a:p>
                  </a:txBody>
                  <a:tcPr marL="29980" marR="29980" marT="0" marB="0" anchor="ctr"/>
                </a:tc>
                <a:tc>
                  <a:txBody>
                    <a:bodyPr/>
                    <a:lstStyle/>
                    <a:p>
                      <a:pPr algn="ctr">
                        <a:lnSpc>
                          <a:spcPct val="115000"/>
                        </a:lnSpc>
                        <a:spcAft>
                          <a:spcPts val="0"/>
                        </a:spcAft>
                      </a:pPr>
                      <a:r>
                        <a:rPr lang="es-ES" sz="1400">
                          <a:effectLst/>
                        </a:rPr>
                        <a:t>0,00</a:t>
                      </a:r>
                      <a:endParaRPr lang="es-EC" sz="1200">
                        <a:effectLst/>
                        <a:latin typeface="Calibri"/>
                        <a:ea typeface="Times New Roman"/>
                        <a:cs typeface="Times New Roman"/>
                      </a:endParaRPr>
                    </a:p>
                  </a:txBody>
                  <a:tcPr marL="29980" marR="29980" marT="0" marB="0" anchor="ctr"/>
                </a:tc>
                <a:tc>
                  <a:txBody>
                    <a:bodyPr/>
                    <a:lstStyle/>
                    <a:p>
                      <a:pPr>
                        <a:lnSpc>
                          <a:spcPct val="115000"/>
                        </a:lnSpc>
                      </a:pPr>
                      <a:endParaRPr lang="es-EC" sz="1200">
                        <a:effectLst/>
                        <a:latin typeface="Calibri"/>
                      </a:endParaRPr>
                    </a:p>
                  </a:txBody>
                  <a:tcPr marL="29980" marR="29980" marT="0" marB="0" anchor="ctr"/>
                </a:tc>
                <a:tc>
                  <a:txBody>
                    <a:bodyPr/>
                    <a:lstStyle/>
                    <a:p>
                      <a:pPr>
                        <a:lnSpc>
                          <a:spcPct val="115000"/>
                        </a:lnSpc>
                      </a:pPr>
                      <a:endParaRPr lang="es-EC" sz="1200" dirty="0">
                        <a:effectLst/>
                        <a:latin typeface="Calibri"/>
                      </a:endParaRPr>
                    </a:p>
                  </a:txBody>
                  <a:tcPr marL="29980" marR="29980" marT="0" marB="0" anchor="ctr"/>
                </a:tc>
                <a:tc>
                  <a:txBody>
                    <a:bodyPr/>
                    <a:lstStyle/>
                    <a:p>
                      <a:pPr>
                        <a:lnSpc>
                          <a:spcPct val="115000"/>
                        </a:lnSpc>
                      </a:pPr>
                      <a:endParaRPr lang="es-EC" sz="1200">
                        <a:effectLst/>
                        <a:latin typeface="Calibri"/>
                      </a:endParaRPr>
                    </a:p>
                  </a:txBody>
                  <a:tcPr marL="29980" marR="29980" marT="0" marB="0" anchor="ctr"/>
                </a:tc>
                <a:tc>
                  <a:txBody>
                    <a:bodyPr/>
                    <a:lstStyle/>
                    <a:p>
                      <a:pPr>
                        <a:lnSpc>
                          <a:spcPct val="115000"/>
                        </a:lnSpc>
                      </a:pPr>
                      <a:endParaRPr lang="es-EC" sz="1200">
                        <a:effectLst/>
                        <a:latin typeface="Calibri"/>
                      </a:endParaRPr>
                    </a:p>
                  </a:txBody>
                  <a:tcPr marL="29980" marR="29980" marT="0" marB="0" anchor="ctr"/>
                </a:tc>
                <a:tc>
                  <a:txBody>
                    <a:bodyPr/>
                    <a:lstStyle/>
                    <a:p>
                      <a:pPr>
                        <a:lnSpc>
                          <a:spcPct val="115000"/>
                        </a:lnSpc>
                      </a:pPr>
                      <a:endParaRPr lang="es-EC" sz="1200" dirty="0">
                        <a:effectLst/>
                        <a:latin typeface="Calibri"/>
                      </a:endParaRPr>
                    </a:p>
                  </a:txBody>
                  <a:tcPr marL="29980" marR="29980" marT="0" marB="0" anchor="ctr"/>
                </a:tc>
              </a:tr>
            </a:tbl>
          </a:graphicData>
        </a:graphic>
      </p:graphicFrame>
      <p:sp>
        <p:nvSpPr>
          <p:cNvPr id="5" name="4 CuadroTexto"/>
          <p:cNvSpPr txBox="1"/>
          <p:nvPr/>
        </p:nvSpPr>
        <p:spPr>
          <a:xfrm>
            <a:off x="1763688" y="4941168"/>
            <a:ext cx="5544616" cy="830997"/>
          </a:xfrm>
          <a:prstGeom prst="rect">
            <a:avLst/>
          </a:prstGeom>
          <a:noFill/>
        </p:spPr>
        <p:txBody>
          <a:bodyPr wrap="square" rtlCol="0">
            <a:spAutoFit/>
          </a:bodyPr>
          <a:lstStyle/>
          <a:p>
            <a:pPr algn="just"/>
            <a:r>
              <a:rPr lang="es-ES" sz="1600" dirty="0"/>
              <a:t>Como resultado obtenemos un TIR de 192.83% el cual es muy superior a la tasa de descuento del 20%, concluyendo así que el proyecto de la máquina empacadora es rentable.</a:t>
            </a:r>
            <a:endParaRPr lang="es-EC" sz="1600" dirty="0"/>
          </a:p>
        </p:txBody>
      </p:sp>
    </p:spTree>
    <p:extLst>
      <p:ext uri="{BB962C8B-B14F-4D97-AF65-F5344CB8AC3E}">
        <p14:creationId xmlns:p14="http://schemas.microsoft.com/office/powerpoint/2010/main" val="37693297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CONCLUSIONES Y RECOMENDACIONES</a:t>
            </a:r>
            <a:endParaRPr lang="es-ES" b="1" dirty="0"/>
          </a:p>
        </p:txBody>
      </p:sp>
      <p:sp>
        <p:nvSpPr>
          <p:cNvPr id="11" name="10 Rectángulo redondeado">
            <a:hlinkClick r:id="rId3" action="ppaction://hlinksldjump"/>
          </p:cNvPr>
          <p:cNvSpPr/>
          <p:nvPr/>
        </p:nvSpPr>
        <p:spPr>
          <a:xfrm>
            <a:off x="3095836" y="2348880"/>
            <a:ext cx="2664296" cy="576064"/>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CONCLUSIONES</a:t>
            </a:r>
            <a:endParaRPr lang="es-ES" dirty="0"/>
          </a:p>
        </p:txBody>
      </p:sp>
      <p:sp>
        <p:nvSpPr>
          <p:cNvPr id="7" name="6 Rectángulo redondeado">
            <a:hlinkClick r:id="rId4" action="ppaction://hlinksldjump"/>
          </p:cNvPr>
          <p:cNvSpPr/>
          <p:nvPr/>
        </p:nvSpPr>
        <p:spPr>
          <a:xfrm>
            <a:off x="3095836" y="4282206"/>
            <a:ext cx="2664296" cy="576064"/>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RECOMENDACIONES</a:t>
            </a:r>
            <a:endParaRPr lang="es-ES" dirty="0"/>
          </a:p>
        </p:txBody>
      </p:sp>
    </p:spTree>
    <p:extLst>
      <p:ext uri="{BB962C8B-B14F-4D97-AF65-F5344CB8AC3E}">
        <p14:creationId xmlns:p14="http://schemas.microsoft.com/office/powerpoint/2010/main" val="31442465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CONCLUSIONES Y RECOMENDACIONES</a:t>
            </a:r>
            <a:endParaRPr lang="es-ES" b="1" dirty="0"/>
          </a:p>
        </p:txBody>
      </p:sp>
      <p:sp>
        <p:nvSpPr>
          <p:cNvPr id="8" name="7 Rectángulo redondeado"/>
          <p:cNvSpPr/>
          <p:nvPr/>
        </p:nvSpPr>
        <p:spPr>
          <a:xfrm>
            <a:off x="899592" y="2060848"/>
            <a:ext cx="7200800" cy="10801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La empacadora alcanza los rendimientos establecidos de 25 empaques por minuto para empaques pequeños de 80 mm de altura y 40 empaques por minuto para empaques grandes de 220 mm de altura.</a:t>
            </a:r>
            <a:endParaRPr lang="es-EC" dirty="0"/>
          </a:p>
        </p:txBody>
      </p:sp>
      <p:sp>
        <p:nvSpPr>
          <p:cNvPr id="9" name="8 Rectángulo redondeado"/>
          <p:cNvSpPr/>
          <p:nvPr/>
        </p:nvSpPr>
        <p:spPr>
          <a:xfrm>
            <a:off x="899592" y="3429000"/>
            <a:ext cx="7200800" cy="10801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La máquina está diseñada tanto para trabajar con dosificación volumétrica así como para dosificación por peso, permitiendo el empaque de </a:t>
            </a:r>
            <a:r>
              <a:rPr lang="es-ES" dirty="0" err="1"/>
              <a:t>snacks</a:t>
            </a:r>
            <a:r>
              <a:rPr lang="es-ES" dirty="0"/>
              <a:t> de diferente consistencia, convirtiéndose así en un modelo innovador y competitivo en el mercado ecuatoriano.</a:t>
            </a:r>
            <a:endParaRPr lang="es-EC" dirty="0"/>
          </a:p>
        </p:txBody>
      </p:sp>
      <p:sp>
        <p:nvSpPr>
          <p:cNvPr id="10" name="9 Rectángulo redondeado"/>
          <p:cNvSpPr/>
          <p:nvPr/>
        </p:nvSpPr>
        <p:spPr>
          <a:xfrm>
            <a:off x="899592" y="4869160"/>
            <a:ext cx="7200800" cy="10801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El sistema de control utilizado (PLC) ofrece flexibilidad en cuanto al rendimiento productivo así como al tipo de dosificación a utilizar.</a:t>
            </a:r>
            <a:endParaRPr lang="es-EC" dirty="0"/>
          </a:p>
        </p:txBody>
      </p:sp>
      <p:sp>
        <p:nvSpPr>
          <p:cNvPr id="11" name="10 Rectángulo redondeado"/>
          <p:cNvSpPr/>
          <p:nvPr/>
        </p:nvSpPr>
        <p:spPr>
          <a:xfrm>
            <a:off x="899592" y="1196752"/>
            <a:ext cx="2664296" cy="576064"/>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CONCLUSIONES</a:t>
            </a:r>
            <a:endParaRPr lang="es-ES" dirty="0"/>
          </a:p>
        </p:txBody>
      </p:sp>
    </p:spTree>
    <p:extLst>
      <p:ext uri="{BB962C8B-B14F-4D97-AF65-F5344CB8AC3E}">
        <p14:creationId xmlns:p14="http://schemas.microsoft.com/office/powerpoint/2010/main" val="21310076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CONCLUSIONES Y RECOMENDACIONES</a:t>
            </a:r>
            <a:endParaRPr lang="es-ES" b="1" dirty="0"/>
          </a:p>
        </p:txBody>
      </p:sp>
      <p:sp>
        <p:nvSpPr>
          <p:cNvPr id="8" name="7 Rectángulo redondeado"/>
          <p:cNvSpPr/>
          <p:nvPr/>
        </p:nvSpPr>
        <p:spPr>
          <a:xfrm>
            <a:off x="899592" y="2060848"/>
            <a:ext cx="7200800" cy="10801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La Empacadora cumple con las normas INEN NTE UNE-EN13130-1 ALIMENTOS en la aplicación de acero inoxidable en las superficies de contacto con el producto e INEN NTE 2644 SERIVICIOS AMBIENTALES al no tener desperdicios orgánicos (</a:t>
            </a:r>
            <a:r>
              <a:rPr lang="es-ES" dirty="0" err="1"/>
              <a:t>snacks</a:t>
            </a:r>
            <a:r>
              <a:rPr lang="es-ES" dirty="0"/>
              <a:t>) e inorgánicos (polímeros).</a:t>
            </a:r>
            <a:endParaRPr lang="es-EC" dirty="0"/>
          </a:p>
        </p:txBody>
      </p:sp>
      <p:sp>
        <p:nvSpPr>
          <p:cNvPr id="9" name="8 Rectángulo redondeado"/>
          <p:cNvSpPr/>
          <p:nvPr/>
        </p:nvSpPr>
        <p:spPr>
          <a:xfrm>
            <a:off x="899592" y="3438569"/>
            <a:ext cx="7200800" cy="11425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Los planos de la máquina fueron entregados en el plazo establecido a la empresa ECUAMEX S.A. para la utilización en futuros proyectos</a:t>
            </a:r>
            <a:r>
              <a:rPr lang="es-ES" dirty="0" smtClean="0"/>
              <a:t>.</a:t>
            </a:r>
            <a:endParaRPr lang="es-EC" dirty="0"/>
          </a:p>
        </p:txBody>
      </p:sp>
      <p:sp>
        <p:nvSpPr>
          <p:cNvPr id="10" name="9 Rectángulo redondeado"/>
          <p:cNvSpPr/>
          <p:nvPr/>
        </p:nvSpPr>
        <p:spPr>
          <a:xfrm>
            <a:off x="899592" y="4869160"/>
            <a:ext cx="7200800" cy="122413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El costo total de $12762,60 de la máquina empacadora diseñada es aproximadamente la mitad del costo de una empacadora con características similares en el mercado ecuatoriano que cuenta con un solo tipo de dosificación y presta la mitad del rendimiento de trabajo.</a:t>
            </a:r>
            <a:endParaRPr lang="es-EC" dirty="0"/>
          </a:p>
        </p:txBody>
      </p:sp>
      <p:sp>
        <p:nvSpPr>
          <p:cNvPr id="11" name="10 Rectángulo redondeado">
            <a:hlinkClick r:id="rId3" action="ppaction://hlinksldjump"/>
          </p:cNvPr>
          <p:cNvSpPr/>
          <p:nvPr/>
        </p:nvSpPr>
        <p:spPr>
          <a:xfrm>
            <a:off x="899592" y="1196752"/>
            <a:ext cx="2664296" cy="576064"/>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CONCLUSIONES</a:t>
            </a:r>
            <a:endParaRPr lang="es-ES" dirty="0"/>
          </a:p>
        </p:txBody>
      </p:sp>
    </p:spTree>
    <p:extLst>
      <p:ext uri="{BB962C8B-B14F-4D97-AF65-F5344CB8AC3E}">
        <p14:creationId xmlns:p14="http://schemas.microsoft.com/office/powerpoint/2010/main" val="7810196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CONCLUSIONES Y RECOMENDACIONES</a:t>
            </a:r>
            <a:endParaRPr lang="es-ES" b="1" dirty="0"/>
          </a:p>
        </p:txBody>
      </p:sp>
      <p:sp>
        <p:nvSpPr>
          <p:cNvPr id="8" name="7 Rectángulo redondeado"/>
          <p:cNvSpPr/>
          <p:nvPr/>
        </p:nvSpPr>
        <p:spPr>
          <a:xfrm>
            <a:off x="899592" y="2060848"/>
            <a:ext cx="7200800" cy="108012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s-ES" dirty="0" smtClean="0"/>
              <a:t>Con el fin de mejorar la precisión en la regulación del tamaño de las fundas es apropiado colocar topes de acuerdo a las dimensiones de las fundas a utilizar.</a:t>
            </a:r>
            <a:endParaRPr lang="es-EC" dirty="0"/>
          </a:p>
        </p:txBody>
      </p:sp>
      <p:sp>
        <p:nvSpPr>
          <p:cNvPr id="9" name="8 Rectángulo redondeado"/>
          <p:cNvSpPr/>
          <p:nvPr/>
        </p:nvSpPr>
        <p:spPr>
          <a:xfrm>
            <a:off x="899592" y="3438569"/>
            <a:ext cx="7200800" cy="114255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s-ES" dirty="0"/>
              <a:t>Realizar un mantenimiento mensual de la máquina que incluya lubricación de los ejes verticales y horizontales del sistema de sellado, para garantizar un correcto desplazamiento del carrete de las mordazas.</a:t>
            </a:r>
            <a:endParaRPr lang="es-EC" dirty="0"/>
          </a:p>
        </p:txBody>
      </p:sp>
      <p:sp>
        <p:nvSpPr>
          <p:cNvPr id="10" name="9 Rectángulo redondeado"/>
          <p:cNvSpPr/>
          <p:nvPr/>
        </p:nvSpPr>
        <p:spPr>
          <a:xfrm>
            <a:off x="899592" y="4869160"/>
            <a:ext cx="7200800" cy="122413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s-ES" dirty="0"/>
              <a:t>Posicionar correctamente las </a:t>
            </a:r>
            <a:r>
              <a:rPr lang="es-ES" dirty="0" err="1" smtClean="0"/>
              <a:t>termocuplas</a:t>
            </a:r>
            <a:r>
              <a:rPr lang="es-ES" dirty="0" smtClean="0"/>
              <a:t> de </a:t>
            </a:r>
            <a:r>
              <a:rPr lang="es-ES" dirty="0"/>
              <a:t>las mordazas tanto del sellado vertical como horizontal asegurando la efectiva lectura de temperatura para su control.</a:t>
            </a:r>
            <a:endParaRPr lang="es-EC" dirty="0"/>
          </a:p>
        </p:txBody>
      </p:sp>
      <p:sp>
        <p:nvSpPr>
          <p:cNvPr id="7" name="6 Rectángulo redondeado"/>
          <p:cNvSpPr/>
          <p:nvPr/>
        </p:nvSpPr>
        <p:spPr>
          <a:xfrm>
            <a:off x="899592" y="1196752"/>
            <a:ext cx="2664296" cy="576064"/>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RECOMENDACIONES</a:t>
            </a:r>
            <a:endParaRPr lang="es-ES" dirty="0"/>
          </a:p>
        </p:txBody>
      </p:sp>
    </p:spTree>
    <p:extLst>
      <p:ext uri="{BB962C8B-B14F-4D97-AF65-F5344CB8AC3E}">
        <p14:creationId xmlns:p14="http://schemas.microsoft.com/office/powerpoint/2010/main" val="38078580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a:hlinkClick r:id="rId2" action="ppaction://hlinksldjump"/>
          </p:cNvPr>
          <p:cNvSpPr/>
          <p:nvPr/>
        </p:nvSpPr>
        <p:spPr>
          <a:xfrm>
            <a:off x="827584" y="404664"/>
            <a:ext cx="7200800" cy="4320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CONCLUSIONES Y RECOMENDACIONES</a:t>
            </a:r>
            <a:endParaRPr lang="es-ES" b="1" dirty="0"/>
          </a:p>
        </p:txBody>
      </p:sp>
      <p:sp>
        <p:nvSpPr>
          <p:cNvPr id="8" name="7 Rectángulo redondeado"/>
          <p:cNvSpPr/>
          <p:nvPr/>
        </p:nvSpPr>
        <p:spPr>
          <a:xfrm>
            <a:off x="899592" y="2060848"/>
            <a:ext cx="7200800" cy="108012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s-ES" dirty="0"/>
              <a:t>Hermetizar cada una de las conexiones  del sistema neumático de la empacadora con el fin de mantener la presión necesaria para cada pistón.</a:t>
            </a:r>
            <a:endParaRPr lang="es-EC" dirty="0"/>
          </a:p>
        </p:txBody>
      </p:sp>
      <p:sp>
        <p:nvSpPr>
          <p:cNvPr id="9" name="8 Rectángulo redondeado"/>
          <p:cNvSpPr/>
          <p:nvPr/>
        </p:nvSpPr>
        <p:spPr>
          <a:xfrm>
            <a:off x="899592" y="3438569"/>
            <a:ext cx="7200800" cy="114255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s-ES" dirty="0"/>
              <a:t>Proteger todo el sistema eléctrico y electrónico mediante fusibles tipo cartucho cilíndrico de 20 A</a:t>
            </a:r>
            <a:r>
              <a:rPr lang="es-ES" dirty="0" smtClean="0"/>
              <a:t>.</a:t>
            </a:r>
            <a:r>
              <a:rPr lang="es-ES" dirty="0"/>
              <a:t> </a:t>
            </a:r>
            <a:endParaRPr lang="es-EC" dirty="0"/>
          </a:p>
        </p:txBody>
      </p:sp>
      <p:sp>
        <p:nvSpPr>
          <p:cNvPr id="10" name="9 Rectángulo redondeado">
            <a:hlinkClick r:id="rId3" action="ppaction://hlinksldjump"/>
          </p:cNvPr>
          <p:cNvSpPr/>
          <p:nvPr/>
        </p:nvSpPr>
        <p:spPr>
          <a:xfrm>
            <a:off x="899592" y="1196752"/>
            <a:ext cx="2664296" cy="576064"/>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smtClean="0"/>
              <a:t>RECOMENDACIONES</a:t>
            </a:r>
            <a:endParaRPr lang="es-ES" dirty="0"/>
          </a:p>
        </p:txBody>
      </p:sp>
    </p:spTree>
    <p:extLst>
      <p:ext uri="{BB962C8B-B14F-4D97-AF65-F5344CB8AC3E}">
        <p14:creationId xmlns:p14="http://schemas.microsoft.com/office/powerpoint/2010/main" val="238918866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mpuesto">
  <a:themeElements>
    <a:clrScheme name="Compuesto">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uesto">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uesto">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1848</TotalTime>
  <Words>3397</Words>
  <Application>Microsoft Office PowerPoint</Application>
  <PresentationFormat>Presentación en pantalla (4:3)</PresentationFormat>
  <Paragraphs>864</Paragraphs>
  <Slides>99</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99</vt:i4>
      </vt:variant>
    </vt:vector>
  </HeadingPairs>
  <TitlesOfParts>
    <vt:vector size="101" baseType="lpstr">
      <vt:lpstr>Compuesto</vt:lpstr>
      <vt:lpstr>Visio.Drawing.11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Luffi</cp:lastModifiedBy>
  <cp:revision>136</cp:revision>
  <dcterms:created xsi:type="dcterms:W3CDTF">2013-05-03T21:02:37Z</dcterms:created>
  <dcterms:modified xsi:type="dcterms:W3CDTF">2013-05-14T16:24:42Z</dcterms:modified>
</cp:coreProperties>
</file>