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48" r:id="rId1"/>
  </p:sldMasterIdLst>
  <p:notesMasterIdLst>
    <p:notesMasterId r:id="rId19"/>
  </p:notesMasterIdLst>
  <p:sldIdLst>
    <p:sldId id="279" r:id="rId2"/>
    <p:sldId id="293" r:id="rId3"/>
    <p:sldId id="256" r:id="rId4"/>
    <p:sldId id="280" r:id="rId5"/>
    <p:sldId id="281" r:id="rId6"/>
    <p:sldId id="282" r:id="rId7"/>
    <p:sldId id="283" r:id="rId8"/>
    <p:sldId id="294" r:id="rId9"/>
    <p:sldId id="299" r:id="rId10"/>
    <p:sldId id="285" r:id="rId11"/>
    <p:sldId id="284" r:id="rId12"/>
    <p:sldId id="295" r:id="rId13"/>
    <p:sldId id="287" r:id="rId14"/>
    <p:sldId id="289" r:id="rId15"/>
    <p:sldId id="290" r:id="rId16"/>
    <p:sldId id="291" r:id="rId17"/>
    <p:sldId id="292" r:id="rId1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27F20"/>
    <a:srgbClr val="F4983C"/>
    <a:srgbClr val="EAEAEA"/>
    <a:srgbClr val="040E3A"/>
    <a:srgbClr val="000099"/>
    <a:srgbClr val="B89500"/>
    <a:srgbClr val="3F601A"/>
    <a:srgbClr val="081B6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91500" autoAdjust="0"/>
  </p:normalViewPr>
  <p:slideViewPr>
    <p:cSldViewPr>
      <p:cViewPr varScale="1">
        <p:scale>
          <a:sx n="72" d="100"/>
          <a:sy n="72" d="100"/>
        </p:scale>
        <p:origin x="-109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CE5619-39AF-46F0-9677-A4DA657AEFA4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34957887-A8F6-40A3-AB23-B7FD008E104C}">
      <dgm:prSet phldrT="[Texto]"/>
      <dgm:spPr>
        <a:solidFill>
          <a:srgbClr val="92D050"/>
        </a:solidFill>
      </dgm:spPr>
      <dgm:t>
        <a:bodyPr/>
        <a:lstStyle/>
        <a:p>
          <a:r>
            <a:rPr lang="es-EC" b="1" dirty="0" smtClean="0"/>
            <a:t>CAPITULO I </a:t>
          </a:r>
        </a:p>
        <a:p>
          <a:r>
            <a:rPr lang="es-EC" b="1" dirty="0" smtClean="0"/>
            <a:t>MARCO TEORICO</a:t>
          </a:r>
          <a:endParaRPr lang="es-EC" b="1" dirty="0"/>
        </a:p>
      </dgm:t>
    </dgm:pt>
    <dgm:pt modelId="{799763B0-C58B-4B07-B05C-0C054ECEAF6E}" type="parTrans" cxnId="{5377B5D6-C964-4DA9-924B-EB760101B8AD}">
      <dgm:prSet/>
      <dgm:spPr/>
      <dgm:t>
        <a:bodyPr/>
        <a:lstStyle/>
        <a:p>
          <a:endParaRPr lang="es-EC"/>
        </a:p>
      </dgm:t>
    </dgm:pt>
    <dgm:pt modelId="{322A79F1-B155-44A8-85D9-18D082AF9AB1}" type="sibTrans" cxnId="{5377B5D6-C964-4DA9-924B-EB760101B8AD}">
      <dgm:prSet/>
      <dgm:spPr/>
      <dgm:t>
        <a:bodyPr/>
        <a:lstStyle/>
        <a:p>
          <a:endParaRPr lang="es-EC"/>
        </a:p>
      </dgm:t>
    </dgm:pt>
    <dgm:pt modelId="{B121D6B8-649C-4F32-81BB-A51998878AC2}">
      <dgm:prSet phldrT="[Texto]"/>
      <dgm:spPr>
        <a:solidFill>
          <a:srgbClr val="C00000"/>
        </a:solidFill>
      </dgm:spPr>
      <dgm:t>
        <a:bodyPr/>
        <a:lstStyle/>
        <a:p>
          <a:r>
            <a:rPr lang="es-EC" dirty="0" smtClean="0"/>
            <a:t>CAPITULO II</a:t>
          </a:r>
        </a:p>
        <a:p>
          <a:r>
            <a:rPr lang="es-EC" dirty="0" smtClean="0"/>
            <a:t>METODOLOGIA DE LA INVESTIGACIÓN</a:t>
          </a:r>
          <a:endParaRPr lang="es-EC" dirty="0"/>
        </a:p>
      </dgm:t>
    </dgm:pt>
    <dgm:pt modelId="{53D1606D-DF16-4202-BB52-58970D66EFA8}" type="parTrans" cxnId="{5D4460F9-E0D6-45EB-895B-9FDE2280C11A}">
      <dgm:prSet/>
      <dgm:spPr/>
      <dgm:t>
        <a:bodyPr/>
        <a:lstStyle/>
        <a:p>
          <a:endParaRPr lang="es-EC"/>
        </a:p>
      </dgm:t>
    </dgm:pt>
    <dgm:pt modelId="{EE553B8D-CF44-4218-9310-A57A428EFCB0}" type="sibTrans" cxnId="{5D4460F9-E0D6-45EB-895B-9FDE2280C11A}">
      <dgm:prSet/>
      <dgm:spPr/>
      <dgm:t>
        <a:bodyPr/>
        <a:lstStyle/>
        <a:p>
          <a:endParaRPr lang="es-EC"/>
        </a:p>
      </dgm:t>
    </dgm:pt>
    <dgm:pt modelId="{B160F9A9-3B3D-4F1F-8DDA-0B0EC8D3B9C6}">
      <dgm:prSet phldrT="[Texto]"/>
      <dgm:spPr>
        <a:solidFill>
          <a:srgbClr val="F27F20"/>
        </a:solidFill>
      </dgm:spPr>
      <dgm:t>
        <a:bodyPr/>
        <a:lstStyle/>
        <a:p>
          <a:r>
            <a:rPr lang="es-EC" b="1" dirty="0" smtClean="0"/>
            <a:t>CAPITULO III ESTUDIO DE MERCADO</a:t>
          </a:r>
          <a:endParaRPr lang="es-EC" b="1" dirty="0"/>
        </a:p>
      </dgm:t>
    </dgm:pt>
    <dgm:pt modelId="{79624E9C-F75E-43A1-B24E-4F69EBE66E83}" type="parTrans" cxnId="{74D2101C-7E5C-4137-BB56-85519FF8F800}">
      <dgm:prSet/>
      <dgm:spPr/>
      <dgm:t>
        <a:bodyPr/>
        <a:lstStyle/>
        <a:p>
          <a:endParaRPr lang="es-EC"/>
        </a:p>
      </dgm:t>
    </dgm:pt>
    <dgm:pt modelId="{39F4FDA6-D46D-4539-A1D2-4895D7D744B8}" type="sibTrans" cxnId="{74D2101C-7E5C-4137-BB56-85519FF8F800}">
      <dgm:prSet/>
      <dgm:spPr/>
      <dgm:t>
        <a:bodyPr/>
        <a:lstStyle/>
        <a:p>
          <a:endParaRPr lang="es-EC"/>
        </a:p>
      </dgm:t>
    </dgm:pt>
    <dgm:pt modelId="{1F0E7285-F0CB-43C8-84E8-0E4F67F0FC46}">
      <dgm:prSet phldrT="[Texto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EC" b="1" dirty="0" smtClean="0"/>
            <a:t>CAPITULO IV CONCLUSIONES Y ESTRATEGIAS</a:t>
          </a:r>
          <a:endParaRPr lang="es-EC" b="1" dirty="0"/>
        </a:p>
      </dgm:t>
    </dgm:pt>
    <dgm:pt modelId="{1A41C86B-1F07-4D83-9FC9-8AE4C80DFC01}" type="parTrans" cxnId="{DB2AC07D-6546-4207-B88A-BA30634F747D}">
      <dgm:prSet/>
      <dgm:spPr/>
      <dgm:t>
        <a:bodyPr/>
        <a:lstStyle/>
        <a:p>
          <a:endParaRPr lang="es-EC"/>
        </a:p>
      </dgm:t>
    </dgm:pt>
    <dgm:pt modelId="{877B8203-EF84-4D3B-AFC5-CEAD1A31C036}" type="sibTrans" cxnId="{DB2AC07D-6546-4207-B88A-BA30634F747D}">
      <dgm:prSet/>
      <dgm:spPr/>
      <dgm:t>
        <a:bodyPr/>
        <a:lstStyle/>
        <a:p>
          <a:endParaRPr lang="es-EC"/>
        </a:p>
      </dgm:t>
    </dgm:pt>
    <dgm:pt modelId="{E85B6A16-DF1E-428D-A60E-8F374684B019}" type="pres">
      <dgm:prSet presAssocID="{32CE5619-39AF-46F0-9677-A4DA657AEFA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F9757FEE-568E-4FAE-BDD0-55787CDFD412}" type="pres">
      <dgm:prSet presAssocID="{32CE5619-39AF-46F0-9677-A4DA657AEFA4}" presName="cycle" presStyleCnt="0"/>
      <dgm:spPr/>
    </dgm:pt>
    <dgm:pt modelId="{2C416D44-4673-488F-8658-27CA6A7D0F3A}" type="pres">
      <dgm:prSet presAssocID="{34957887-A8F6-40A3-AB23-B7FD008E104C}" presName="nodeFirs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E759FB78-4964-42D3-A5C7-5B153C95530E}" type="pres">
      <dgm:prSet presAssocID="{322A79F1-B155-44A8-85D9-18D082AF9AB1}" presName="sibTransFirstNode" presStyleLbl="bgShp" presStyleIdx="0" presStyleCnt="1"/>
      <dgm:spPr/>
      <dgm:t>
        <a:bodyPr/>
        <a:lstStyle/>
        <a:p>
          <a:endParaRPr lang="es-EC"/>
        </a:p>
      </dgm:t>
    </dgm:pt>
    <dgm:pt modelId="{CDD39277-7874-44EE-9980-A3FCB056E55A}" type="pres">
      <dgm:prSet presAssocID="{B121D6B8-649C-4F32-81BB-A51998878AC2}" presName="nodeFollowingNodes" presStyleLbl="node1" presStyleIdx="1" presStyleCnt="4" custScaleX="9176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CBBFC297-0664-47C8-9B17-754C384E29FA}" type="pres">
      <dgm:prSet presAssocID="{B160F9A9-3B3D-4F1F-8DDA-0B0EC8D3B9C6}" presName="nodeFollowingNodes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A7E97763-184D-4008-BD80-96046223761A}" type="pres">
      <dgm:prSet presAssocID="{1F0E7285-F0CB-43C8-84E8-0E4F67F0FC46}" presName="nodeFollowingNodes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DB2AC07D-6546-4207-B88A-BA30634F747D}" srcId="{32CE5619-39AF-46F0-9677-A4DA657AEFA4}" destId="{1F0E7285-F0CB-43C8-84E8-0E4F67F0FC46}" srcOrd="3" destOrd="0" parTransId="{1A41C86B-1F07-4D83-9FC9-8AE4C80DFC01}" sibTransId="{877B8203-EF84-4D3B-AFC5-CEAD1A31C036}"/>
    <dgm:cxn modelId="{5D4460F9-E0D6-45EB-895B-9FDE2280C11A}" srcId="{32CE5619-39AF-46F0-9677-A4DA657AEFA4}" destId="{B121D6B8-649C-4F32-81BB-A51998878AC2}" srcOrd="1" destOrd="0" parTransId="{53D1606D-DF16-4202-BB52-58970D66EFA8}" sibTransId="{EE553B8D-CF44-4218-9310-A57A428EFCB0}"/>
    <dgm:cxn modelId="{4988DA12-8539-4516-932D-185101D9913A}" type="presOf" srcId="{32CE5619-39AF-46F0-9677-A4DA657AEFA4}" destId="{E85B6A16-DF1E-428D-A60E-8F374684B019}" srcOrd="0" destOrd="0" presId="urn:microsoft.com/office/officeart/2005/8/layout/cycle3"/>
    <dgm:cxn modelId="{570BD34C-4C0E-4214-B870-A771729420A9}" type="presOf" srcId="{B160F9A9-3B3D-4F1F-8DDA-0B0EC8D3B9C6}" destId="{CBBFC297-0664-47C8-9B17-754C384E29FA}" srcOrd="0" destOrd="0" presId="urn:microsoft.com/office/officeart/2005/8/layout/cycle3"/>
    <dgm:cxn modelId="{5DCDE3EC-5455-4F2E-8DBD-D226D4F2A852}" type="presOf" srcId="{1F0E7285-F0CB-43C8-84E8-0E4F67F0FC46}" destId="{A7E97763-184D-4008-BD80-96046223761A}" srcOrd="0" destOrd="0" presId="urn:microsoft.com/office/officeart/2005/8/layout/cycle3"/>
    <dgm:cxn modelId="{74D2101C-7E5C-4137-BB56-85519FF8F800}" srcId="{32CE5619-39AF-46F0-9677-A4DA657AEFA4}" destId="{B160F9A9-3B3D-4F1F-8DDA-0B0EC8D3B9C6}" srcOrd="2" destOrd="0" parTransId="{79624E9C-F75E-43A1-B24E-4F69EBE66E83}" sibTransId="{39F4FDA6-D46D-4539-A1D2-4895D7D744B8}"/>
    <dgm:cxn modelId="{381BFD38-D2D5-4C15-939A-407C3574F746}" type="presOf" srcId="{322A79F1-B155-44A8-85D9-18D082AF9AB1}" destId="{E759FB78-4964-42D3-A5C7-5B153C95530E}" srcOrd="0" destOrd="0" presId="urn:microsoft.com/office/officeart/2005/8/layout/cycle3"/>
    <dgm:cxn modelId="{F5F2DB88-B3A9-4056-B784-FCE22E010C29}" type="presOf" srcId="{34957887-A8F6-40A3-AB23-B7FD008E104C}" destId="{2C416D44-4673-488F-8658-27CA6A7D0F3A}" srcOrd="0" destOrd="0" presId="urn:microsoft.com/office/officeart/2005/8/layout/cycle3"/>
    <dgm:cxn modelId="{5377B5D6-C964-4DA9-924B-EB760101B8AD}" srcId="{32CE5619-39AF-46F0-9677-A4DA657AEFA4}" destId="{34957887-A8F6-40A3-AB23-B7FD008E104C}" srcOrd="0" destOrd="0" parTransId="{799763B0-C58B-4B07-B05C-0C054ECEAF6E}" sibTransId="{322A79F1-B155-44A8-85D9-18D082AF9AB1}"/>
    <dgm:cxn modelId="{85D22489-9F16-4FB2-AF8C-BD7E1B48C99A}" type="presOf" srcId="{B121D6B8-649C-4F32-81BB-A51998878AC2}" destId="{CDD39277-7874-44EE-9980-A3FCB056E55A}" srcOrd="0" destOrd="0" presId="urn:microsoft.com/office/officeart/2005/8/layout/cycle3"/>
    <dgm:cxn modelId="{AB6AE681-FA29-498D-917A-DEFAB0B43470}" type="presParOf" srcId="{E85B6A16-DF1E-428D-A60E-8F374684B019}" destId="{F9757FEE-568E-4FAE-BDD0-55787CDFD412}" srcOrd="0" destOrd="0" presId="urn:microsoft.com/office/officeart/2005/8/layout/cycle3"/>
    <dgm:cxn modelId="{78AC1DF6-1638-41DB-9367-7C5B64D11A8B}" type="presParOf" srcId="{F9757FEE-568E-4FAE-BDD0-55787CDFD412}" destId="{2C416D44-4673-488F-8658-27CA6A7D0F3A}" srcOrd="0" destOrd="0" presId="urn:microsoft.com/office/officeart/2005/8/layout/cycle3"/>
    <dgm:cxn modelId="{60E1045B-34FC-46DE-BB08-FABCCC3B8BD0}" type="presParOf" srcId="{F9757FEE-568E-4FAE-BDD0-55787CDFD412}" destId="{E759FB78-4964-42D3-A5C7-5B153C95530E}" srcOrd="1" destOrd="0" presId="urn:microsoft.com/office/officeart/2005/8/layout/cycle3"/>
    <dgm:cxn modelId="{CD21FD2E-FA73-4F54-9F70-92F8EF48AD50}" type="presParOf" srcId="{F9757FEE-568E-4FAE-BDD0-55787CDFD412}" destId="{CDD39277-7874-44EE-9980-A3FCB056E55A}" srcOrd="2" destOrd="0" presId="urn:microsoft.com/office/officeart/2005/8/layout/cycle3"/>
    <dgm:cxn modelId="{3EF8888C-920D-4FE5-B216-DC4DB85842BD}" type="presParOf" srcId="{F9757FEE-568E-4FAE-BDD0-55787CDFD412}" destId="{CBBFC297-0664-47C8-9B17-754C384E29FA}" srcOrd="3" destOrd="0" presId="urn:microsoft.com/office/officeart/2005/8/layout/cycle3"/>
    <dgm:cxn modelId="{040F9876-CB3F-4A66-BBC8-4EC240B39449}" type="presParOf" srcId="{F9757FEE-568E-4FAE-BDD0-55787CDFD412}" destId="{A7E97763-184D-4008-BD80-96046223761A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FE30CAF-111C-4CFF-92D7-CD65161E626C}" type="doc">
      <dgm:prSet loTypeId="urn:microsoft.com/office/officeart/2008/layout/HorizontalMultiLevelHierarchy" loCatId="hierarchy" qsTypeId="urn:microsoft.com/office/officeart/2005/8/quickstyle/simple2" qsCatId="simple" csTypeId="urn:microsoft.com/office/officeart/2005/8/colors/colorful1#2" csCatId="colorful" phldr="1"/>
      <dgm:spPr/>
      <dgm:t>
        <a:bodyPr/>
        <a:lstStyle/>
        <a:p>
          <a:endParaRPr lang="es-EC"/>
        </a:p>
      </dgm:t>
    </dgm:pt>
    <dgm:pt modelId="{135CF083-D6A3-4627-A85E-BCF94795FA9B}">
      <dgm:prSet phldrT="[Texto]" custT="1"/>
      <dgm:spPr/>
      <dgm:t>
        <a:bodyPr/>
        <a:lstStyle/>
        <a:p>
          <a:r>
            <a:rPr lang="es-EC" sz="4400" dirty="0" smtClean="0"/>
            <a:t>OBJETIVOS</a:t>
          </a:r>
          <a:endParaRPr lang="es-EC" sz="4400" dirty="0"/>
        </a:p>
      </dgm:t>
    </dgm:pt>
    <dgm:pt modelId="{183D3FDA-F5BD-409A-93FD-07CE8810F6B4}" type="parTrans" cxnId="{E7F50E29-9C63-4167-9909-346AC7C825CC}">
      <dgm:prSet/>
      <dgm:spPr/>
      <dgm:t>
        <a:bodyPr/>
        <a:lstStyle/>
        <a:p>
          <a:endParaRPr lang="es-EC"/>
        </a:p>
      </dgm:t>
    </dgm:pt>
    <dgm:pt modelId="{0CF052A2-EA79-4724-BD13-406AAB90DFE5}" type="sibTrans" cxnId="{E7F50E29-9C63-4167-9909-346AC7C825CC}">
      <dgm:prSet/>
      <dgm:spPr/>
      <dgm:t>
        <a:bodyPr/>
        <a:lstStyle/>
        <a:p>
          <a:endParaRPr lang="es-EC"/>
        </a:p>
      </dgm:t>
    </dgm:pt>
    <dgm:pt modelId="{93387F4C-77B8-47C7-8256-4D62BEDF19A5}">
      <dgm:prSet phldrT="[Texto]"/>
      <dgm:spPr/>
      <dgm:t>
        <a:bodyPr/>
        <a:lstStyle/>
        <a:p>
          <a:r>
            <a:rPr lang="es-EC" dirty="0" smtClean="0"/>
            <a:t>Proveedores Internacionales de Materias Primas</a:t>
          </a:r>
          <a:endParaRPr lang="es-EC" dirty="0"/>
        </a:p>
      </dgm:t>
    </dgm:pt>
    <dgm:pt modelId="{4C61C406-DCF5-4451-AE1A-D8A341977DA9}" type="parTrans" cxnId="{EA0A16D8-715E-426C-BA84-27E5A24D5D04}">
      <dgm:prSet/>
      <dgm:spPr/>
      <dgm:t>
        <a:bodyPr/>
        <a:lstStyle/>
        <a:p>
          <a:endParaRPr lang="es-EC"/>
        </a:p>
      </dgm:t>
    </dgm:pt>
    <dgm:pt modelId="{BAF697C7-92D1-4CBD-AE8C-12F512C6894F}" type="sibTrans" cxnId="{EA0A16D8-715E-426C-BA84-27E5A24D5D04}">
      <dgm:prSet/>
      <dgm:spPr/>
      <dgm:t>
        <a:bodyPr/>
        <a:lstStyle/>
        <a:p>
          <a:endParaRPr lang="es-EC"/>
        </a:p>
      </dgm:t>
    </dgm:pt>
    <dgm:pt modelId="{8E3791FB-1E44-4693-97AD-AFBD6EBC10C3}">
      <dgm:prSet phldrT="[Texto]"/>
      <dgm:spPr/>
      <dgm:t>
        <a:bodyPr/>
        <a:lstStyle/>
        <a:p>
          <a:r>
            <a:rPr lang="es-EC" dirty="0" smtClean="0"/>
            <a:t>Demanda Nacional</a:t>
          </a:r>
          <a:endParaRPr lang="es-EC" dirty="0"/>
        </a:p>
      </dgm:t>
    </dgm:pt>
    <dgm:pt modelId="{95021B0A-FC12-4F1A-B70C-458192895219}" type="parTrans" cxnId="{C3EC8615-FF2E-4146-A957-B1FFF4FE73D3}">
      <dgm:prSet/>
      <dgm:spPr/>
      <dgm:t>
        <a:bodyPr/>
        <a:lstStyle/>
        <a:p>
          <a:endParaRPr lang="es-EC"/>
        </a:p>
      </dgm:t>
    </dgm:pt>
    <dgm:pt modelId="{8A2D1AFB-962B-4227-ABEB-37DD2208FBE6}" type="sibTrans" cxnId="{C3EC8615-FF2E-4146-A957-B1FFF4FE73D3}">
      <dgm:prSet/>
      <dgm:spPr/>
      <dgm:t>
        <a:bodyPr/>
        <a:lstStyle/>
        <a:p>
          <a:endParaRPr lang="es-EC"/>
        </a:p>
      </dgm:t>
    </dgm:pt>
    <dgm:pt modelId="{8FED531C-D950-4455-91C3-5B835A6FF9E6}">
      <dgm:prSet phldrT="[Texto]"/>
      <dgm:spPr/>
      <dgm:t>
        <a:bodyPr/>
        <a:lstStyle/>
        <a:p>
          <a:r>
            <a:rPr lang="es-EC" dirty="0" smtClean="0"/>
            <a:t>Competencia Nacional</a:t>
          </a:r>
          <a:endParaRPr lang="es-EC" dirty="0"/>
        </a:p>
      </dgm:t>
    </dgm:pt>
    <dgm:pt modelId="{1FCC67A7-C9C5-49C1-9067-24FB1DB1947F}" type="parTrans" cxnId="{27400FFB-352D-4817-8F58-865A0734E86B}">
      <dgm:prSet/>
      <dgm:spPr/>
      <dgm:t>
        <a:bodyPr/>
        <a:lstStyle/>
        <a:p>
          <a:endParaRPr lang="es-EC"/>
        </a:p>
      </dgm:t>
    </dgm:pt>
    <dgm:pt modelId="{276BF9E6-97F4-40FD-B19C-A562278D9E7A}" type="sibTrans" cxnId="{27400FFB-352D-4817-8F58-865A0734E86B}">
      <dgm:prSet/>
      <dgm:spPr/>
      <dgm:t>
        <a:bodyPr/>
        <a:lstStyle/>
        <a:p>
          <a:endParaRPr lang="es-EC"/>
        </a:p>
      </dgm:t>
    </dgm:pt>
    <dgm:pt modelId="{83B1BD60-A128-410B-876A-16A9ADC3CE1D}" type="pres">
      <dgm:prSet presAssocID="{CFE30CAF-111C-4CFF-92D7-CD65161E626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36949715-7EF6-4373-8050-CCAB012B605E}" type="pres">
      <dgm:prSet presAssocID="{135CF083-D6A3-4627-A85E-BCF94795FA9B}" presName="root1" presStyleCnt="0"/>
      <dgm:spPr/>
      <dgm:t>
        <a:bodyPr/>
        <a:lstStyle/>
        <a:p>
          <a:endParaRPr lang="es-EC"/>
        </a:p>
      </dgm:t>
    </dgm:pt>
    <dgm:pt modelId="{CCA29575-587D-4CFF-BC93-3AFB4914018D}" type="pres">
      <dgm:prSet presAssocID="{135CF083-D6A3-4627-A85E-BCF94795FA9B}" presName="LevelOneTextNode" presStyleLbl="node0" presStyleIdx="0" presStyleCnt="1" custScaleX="69944" custScaleY="86180" custLinFactNeighborX="-33224" custLinFactNeighborY="2326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29DFEB38-6D64-47E7-AC79-3B9B9EE17FAA}" type="pres">
      <dgm:prSet presAssocID="{135CF083-D6A3-4627-A85E-BCF94795FA9B}" presName="level2hierChild" presStyleCnt="0"/>
      <dgm:spPr/>
      <dgm:t>
        <a:bodyPr/>
        <a:lstStyle/>
        <a:p>
          <a:endParaRPr lang="es-EC"/>
        </a:p>
      </dgm:t>
    </dgm:pt>
    <dgm:pt modelId="{6E189000-A8F9-4A9E-A149-01052D382B9D}" type="pres">
      <dgm:prSet presAssocID="{4C61C406-DCF5-4451-AE1A-D8A341977DA9}" presName="conn2-1" presStyleLbl="parChTrans1D2" presStyleIdx="0" presStyleCnt="3"/>
      <dgm:spPr/>
      <dgm:t>
        <a:bodyPr/>
        <a:lstStyle/>
        <a:p>
          <a:endParaRPr lang="es-EC"/>
        </a:p>
      </dgm:t>
    </dgm:pt>
    <dgm:pt modelId="{9710FEEC-AE8D-43F8-B545-2E897C047ECA}" type="pres">
      <dgm:prSet presAssocID="{4C61C406-DCF5-4451-AE1A-D8A341977DA9}" presName="connTx" presStyleLbl="parChTrans1D2" presStyleIdx="0" presStyleCnt="3"/>
      <dgm:spPr/>
      <dgm:t>
        <a:bodyPr/>
        <a:lstStyle/>
        <a:p>
          <a:endParaRPr lang="es-EC"/>
        </a:p>
      </dgm:t>
    </dgm:pt>
    <dgm:pt modelId="{83DEA460-5BC0-46E2-ADFD-DDEC396CC699}" type="pres">
      <dgm:prSet presAssocID="{93387F4C-77B8-47C7-8256-4D62BEDF19A5}" presName="root2" presStyleCnt="0"/>
      <dgm:spPr/>
      <dgm:t>
        <a:bodyPr/>
        <a:lstStyle/>
        <a:p>
          <a:endParaRPr lang="es-EC"/>
        </a:p>
      </dgm:t>
    </dgm:pt>
    <dgm:pt modelId="{0726309C-F246-4846-90CD-E34BF0B8AB55}" type="pres">
      <dgm:prSet presAssocID="{93387F4C-77B8-47C7-8256-4D62BEDF19A5}" presName="LevelTwoTextNode" presStyleLbl="node2" presStyleIdx="0" presStyleCnt="3" custScaleX="79834" custLinFactNeighborX="-10321" custLinFactNeighborY="-257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CB789DFE-EC95-4133-BCC6-D1D4BD11EBFF}" type="pres">
      <dgm:prSet presAssocID="{93387F4C-77B8-47C7-8256-4D62BEDF19A5}" presName="level3hierChild" presStyleCnt="0"/>
      <dgm:spPr/>
      <dgm:t>
        <a:bodyPr/>
        <a:lstStyle/>
        <a:p>
          <a:endParaRPr lang="es-EC"/>
        </a:p>
      </dgm:t>
    </dgm:pt>
    <dgm:pt modelId="{E2BA0D10-B07E-4C5F-99E6-0FA9F34952D6}" type="pres">
      <dgm:prSet presAssocID="{95021B0A-FC12-4F1A-B70C-458192895219}" presName="conn2-1" presStyleLbl="parChTrans1D2" presStyleIdx="1" presStyleCnt="3"/>
      <dgm:spPr/>
      <dgm:t>
        <a:bodyPr/>
        <a:lstStyle/>
        <a:p>
          <a:endParaRPr lang="es-EC"/>
        </a:p>
      </dgm:t>
    </dgm:pt>
    <dgm:pt modelId="{61DB91F0-25CA-4E65-94D2-94F65E13E819}" type="pres">
      <dgm:prSet presAssocID="{95021B0A-FC12-4F1A-B70C-458192895219}" presName="connTx" presStyleLbl="parChTrans1D2" presStyleIdx="1" presStyleCnt="3"/>
      <dgm:spPr/>
      <dgm:t>
        <a:bodyPr/>
        <a:lstStyle/>
        <a:p>
          <a:endParaRPr lang="es-EC"/>
        </a:p>
      </dgm:t>
    </dgm:pt>
    <dgm:pt modelId="{059918EC-57B8-4291-BE0E-F077602B258D}" type="pres">
      <dgm:prSet presAssocID="{8E3791FB-1E44-4693-97AD-AFBD6EBC10C3}" presName="root2" presStyleCnt="0"/>
      <dgm:spPr/>
      <dgm:t>
        <a:bodyPr/>
        <a:lstStyle/>
        <a:p>
          <a:endParaRPr lang="es-EC"/>
        </a:p>
      </dgm:t>
    </dgm:pt>
    <dgm:pt modelId="{88FFA62D-8E89-421B-9811-1A5FD2EB6AAB}" type="pres">
      <dgm:prSet presAssocID="{8E3791FB-1E44-4693-97AD-AFBD6EBC10C3}" presName="LevelTwoTextNode" presStyleLbl="node2" presStyleIdx="1" presStyleCnt="3" custScaleX="81773" custLinFactNeighborX="-11208" custLinFactNeighborY="-7996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5DB543C7-2A52-4B0D-AD3E-9DC74B16B4AE}" type="pres">
      <dgm:prSet presAssocID="{8E3791FB-1E44-4693-97AD-AFBD6EBC10C3}" presName="level3hierChild" presStyleCnt="0"/>
      <dgm:spPr/>
      <dgm:t>
        <a:bodyPr/>
        <a:lstStyle/>
        <a:p>
          <a:endParaRPr lang="es-EC"/>
        </a:p>
      </dgm:t>
    </dgm:pt>
    <dgm:pt modelId="{0A2A856E-F507-45EE-8001-BDEC3CB4E451}" type="pres">
      <dgm:prSet presAssocID="{1FCC67A7-C9C5-49C1-9067-24FB1DB1947F}" presName="conn2-1" presStyleLbl="parChTrans1D2" presStyleIdx="2" presStyleCnt="3"/>
      <dgm:spPr/>
      <dgm:t>
        <a:bodyPr/>
        <a:lstStyle/>
        <a:p>
          <a:endParaRPr lang="es-EC"/>
        </a:p>
      </dgm:t>
    </dgm:pt>
    <dgm:pt modelId="{049AE059-590E-4714-A516-B0B671C379F0}" type="pres">
      <dgm:prSet presAssocID="{1FCC67A7-C9C5-49C1-9067-24FB1DB1947F}" presName="connTx" presStyleLbl="parChTrans1D2" presStyleIdx="2" presStyleCnt="3"/>
      <dgm:spPr/>
      <dgm:t>
        <a:bodyPr/>
        <a:lstStyle/>
        <a:p>
          <a:endParaRPr lang="es-EC"/>
        </a:p>
      </dgm:t>
    </dgm:pt>
    <dgm:pt modelId="{C3892C92-9797-44B2-BE78-645C6E65830E}" type="pres">
      <dgm:prSet presAssocID="{8FED531C-D950-4455-91C3-5B835A6FF9E6}" presName="root2" presStyleCnt="0"/>
      <dgm:spPr/>
      <dgm:t>
        <a:bodyPr/>
        <a:lstStyle/>
        <a:p>
          <a:endParaRPr lang="es-EC"/>
        </a:p>
      </dgm:t>
    </dgm:pt>
    <dgm:pt modelId="{C7FFF4D1-732C-4A10-895D-384D5BD0E8E2}" type="pres">
      <dgm:prSet presAssocID="{8FED531C-D950-4455-91C3-5B835A6FF9E6}" presName="LevelTwoTextNode" presStyleLbl="node2" presStyleIdx="2" presStyleCnt="3" custScaleX="82463" custLinFactNeighborX="-13026" custLinFactNeighborY="11125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41C98731-A878-4CAA-961C-3B2935256FF0}" type="pres">
      <dgm:prSet presAssocID="{8FED531C-D950-4455-91C3-5B835A6FF9E6}" presName="level3hierChild" presStyleCnt="0"/>
      <dgm:spPr/>
      <dgm:t>
        <a:bodyPr/>
        <a:lstStyle/>
        <a:p>
          <a:endParaRPr lang="es-EC"/>
        </a:p>
      </dgm:t>
    </dgm:pt>
  </dgm:ptLst>
  <dgm:cxnLst>
    <dgm:cxn modelId="{0992D93D-0C26-4B7F-A1A3-A4CA034245E3}" type="presOf" srcId="{1FCC67A7-C9C5-49C1-9067-24FB1DB1947F}" destId="{0A2A856E-F507-45EE-8001-BDEC3CB4E451}" srcOrd="0" destOrd="0" presId="urn:microsoft.com/office/officeart/2008/layout/HorizontalMultiLevelHierarchy"/>
    <dgm:cxn modelId="{5BA59667-FBC9-4EC2-B925-D2BA622CB670}" type="presOf" srcId="{8FED531C-D950-4455-91C3-5B835A6FF9E6}" destId="{C7FFF4D1-732C-4A10-895D-384D5BD0E8E2}" srcOrd="0" destOrd="0" presId="urn:microsoft.com/office/officeart/2008/layout/HorizontalMultiLevelHierarchy"/>
    <dgm:cxn modelId="{B297A717-494B-4BA8-8E21-249FB9342252}" type="presOf" srcId="{95021B0A-FC12-4F1A-B70C-458192895219}" destId="{61DB91F0-25CA-4E65-94D2-94F65E13E819}" srcOrd="1" destOrd="0" presId="urn:microsoft.com/office/officeart/2008/layout/HorizontalMultiLevelHierarchy"/>
    <dgm:cxn modelId="{27400FFB-352D-4817-8F58-865A0734E86B}" srcId="{135CF083-D6A3-4627-A85E-BCF94795FA9B}" destId="{8FED531C-D950-4455-91C3-5B835A6FF9E6}" srcOrd="2" destOrd="0" parTransId="{1FCC67A7-C9C5-49C1-9067-24FB1DB1947F}" sibTransId="{276BF9E6-97F4-40FD-B19C-A562278D9E7A}"/>
    <dgm:cxn modelId="{E7F50E29-9C63-4167-9909-346AC7C825CC}" srcId="{CFE30CAF-111C-4CFF-92D7-CD65161E626C}" destId="{135CF083-D6A3-4627-A85E-BCF94795FA9B}" srcOrd="0" destOrd="0" parTransId="{183D3FDA-F5BD-409A-93FD-07CE8810F6B4}" sibTransId="{0CF052A2-EA79-4724-BD13-406AAB90DFE5}"/>
    <dgm:cxn modelId="{42A4E517-4D1A-4D08-AB2A-952DD7E77063}" type="presOf" srcId="{135CF083-D6A3-4627-A85E-BCF94795FA9B}" destId="{CCA29575-587D-4CFF-BC93-3AFB4914018D}" srcOrd="0" destOrd="0" presId="urn:microsoft.com/office/officeart/2008/layout/HorizontalMultiLevelHierarchy"/>
    <dgm:cxn modelId="{494C9461-1794-41EE-8006-10A8BFAD652A}" type="presOf" srcId="{93387F4C-77B8-47C7-8256-4D62BEDF19A5}" destId="{0726309C-F246-4846-90CD-E34BF0B8AB55}" srcOrd="0" destOrd="0" presId="urn:microsoft.com/office/officeart/2008/layout/HorizontalMultiLevelHierarchy"/>
    <dgm:cxn modelId="{CEB993C8-3797-42D5-BD82-2140F8C983D6}" type="presOf" srcId="{8E3791FB-1E44-4693-97AD-AFBD6EBC10C3}" destId="{88FFA62D-8E89-421B-9811-1A5FD2EB6AAB}" srcOrd="0" destOrd="0" presId="urn:microsoft.com/office/officeart/2008/layout/HorizontalMultiLevelHierarchy"/>
    <dgm:cxn modelId="{EA0A16D8-715E-426C-BA84-27E5A24D5D04}" srcId="{135CF083-D6A3-4627-A85E-BCF94795FA9B}" destId="{93387F4C-77B8-47C7-8256-4D62BEDF19A5}" srcOrd="0" destOrd="0" parTransId="{4C61C406-DCF5-4451-AE1A-D8A341977DA9}" sibTransId="{BAF697C7-92D1-4CBD-AE8C-12F512C6894F}"/>
    <dgm:cxn modelId="{5EF1BF87-6E86-49A8-A7E1-A79838AAF7FD}" type="presOf" srcId="{4C61C406-DCF5-4451-AE1A-D8A341977DA9}" destId="{9710FEEC-AE8D-43F8-B545-2E897C047ECA}" srcOrd="1" destOrd="0" presId="urn:microsoft.com/office/officeart/2008/layout/HorizontalMultiLevelHierarchy"/>
    <dgm:cxn modelId="{C91AA9DE-0B26-4C5F-A731-500371444519}" type="presOf" srcId="{95021B0A-FC12-4F1A-B70C-458192895219}" destId="{E2BA0D10-B07E-4C5F-99E6-0FA9F34952D6}" srcOrd="0" destOrd="0" presId="urn:microsoft.com/office/officeart/2008/layout/HorizontalMultiLevelHierarchy"/>
    <dgm:cxn modelId="{ECB245B6-614C-4FBC-A139-E8B57FD1C88A}" type="presOf" srcId="{4C61C406-DCF5-4451-AE1A-D8A341977DA9}" destId="{6E189000-A8F9-4A9E-A149-01052D382B9D}" srcOrd="0" destOrd="0" presId="urn:microsoft.com/office/officeart/2008/layout/HorizontalMultiLevelHierarchy"/>
    <dgm:cxn modelId="{4E337A03-5F3A-473E-A933-644B68F01ADE}" type="presOf" srcId="{1FCC67A7-C9C5-49C1-9067-24FB1DB1947F}" destId="{049AE059-590E-4714-A516-B0B671C379F0}" srcOrd="1" destOrd="0" presId="urn:microsoft.com/office/officeart/2008/layout/HorizontalMultiLevelHierarchy"/>
    <dgm:cxn modelId="{C3EC8615-FF2E-4146-A957-B1FFF4FE73D3}" srcId="{135CF083-D6A3-4627-A85E-BCF94795FA9B}" destId="{8E3791FB-1E44-4693-97AD-AFBD6EBC10C3}" srcOrd="1" destOrd="0" parTransId="{95021B0A-FC12-4F1A-B70C-458192895219}" sibTransId="{8A2D1AFB-962B-4227-ABEB-37DD2208FBE6}"/>
    <dgm:cxn modelId="{A13922C6-7F92-4A7C-8F34-FD76C12EC489}" type="presOf" srcId="{CFE30CAF-111C-4CFF-92D7-CD65161E626C}" destId="{83B1BD60-A128-410B-876A-16A9ADC3CE1D}" srcOrd="0" destOrd="0" presId="urn:microsoft.com/office/officeart/2008/layout/HorizontalMultiLevelHierarchy"/>
    <dgm:cxn modelId="{CCC6D98C-4703-4411-96B5-D34356C3201B}" type="presParOf" srcId="{83B1BD60-A128-410B-876A-16A9ADC3CE1D}" destId="{36949715-7EF6-4373-8050-CCAB012B605E}" srcOrd="0" destOrd="0" presId="urn:microsoft.com/office/officeart/2008/layout/HorizontalMultiLevelHierarchy"/>
    <dgm:cxn modelId="{B055723D-B0E8-4F52-8441-9DC128A18C81}" type="presParOf" srcId="{36949715-7EF6-4373-8050-CCAB012B605E}" destId="{CCA29575-587D-4CFF-BC93-3AFB4914018D}" srcOrd="0" destOrd="0" presId="urn:microsoft.com/office/officeart/2008/layout/HorizontalMultiLevelHierarchy"/>
    <dgm:cxn modelId="{7559D907-E34D-430C-96C3-65A7C0D425F6}" type="presParOf" srcId="{36949715-7EF6-4373-8050-CCAB012B605E}" destId="{29DFEB38-6D64-47E7-AC79-3B9B9EE17FAA}" srcOrd="1" destOrd="0" presId="urn:microsoft.com/office/officeart/2008/layout/HorizontalMultiLevelHierarchy"/>
    <dgm:cxn modelId="{C8CADCAA-3123-42DE-AF9A-5589DDC0DB99}" type="presParOf" srcId="{29DFEB38-6D64-47E7-AC79-3B9B9EE17FAA}" destId="{6E189000-A8F9-4A9E-A149-01052D382B9D}" srcOrd="0" destOrd="0" presId="urn:microsoft.com/office/officeart/2008/layout/HorizontalMultiLevelHierarchy"/>
    <dgm:cxn modelId="{F842996E-17A9-439B-A1D8-941CDC7C7A69}" type="presParOf" srcId="{6E189000-A8F9-4A9E-A149-01052D382B9D}" destId="{9710FEEC-AE8D-43F8-B545-2E897C047ECA}" srcOrd="0" destOrd="0" presId="urn:microsoft.com/office/officeart/2008/layout/HorizontalMultiLevelHierarchy"/>
    <dgm:cxn modelId="{132E9869-E931-41FD-A7FA-8523FFA62DCF}" type="presParOf" srcId="{29DFEB38-6D64-47E7-AC79-3B9B9EE17FAA}" destId="{83DEA460-5BC0-46E2-ADFD-DDEC396CC699}" srcOrd="1" destOrd="0" presId="urn:microsoft.com/office/officeart/2008/layout/HorizontalMultiLevelHierarchy"/>
    <dgm:cxn modelId="{C38EFC41-3D54-4E9B-99CB-6716E1A9955E}" type="presParOf" srcId="{83DEA460-5BC0-46E2-ADFD-DDEC396CC699}" destId="{0726309C-F246-4846-90CD-E34BF0B8AB55}" srcOrd="0" destOrd="0" presId="urn:microsoft.com/office/officeart/2008/layout/HorizontalMultiLevelHierarchy"/>
    <dgm:cxn modelId="{24771792-D3CD-46CC-B11D-0C91C978A16A}" type="presParOf" srcId="{83DEA460-5BC0-46E2-ADFD-DDEC396CC699}" destId="{CB789DFE-EC95-4133-BCC6-D1D4BD11EBFF}" srcOrd="1" destOrd="0" presId="urn:microsoft.com/office/officeart/2008/layout/HorizontalMultiLevelHierarchy"/>
    <dgm:cxn modelId="{339E3E41-F27C-4BA2-A4E4-6DD2E749975D}" type="presParOf" srcId="{29DFEB38-6D64-47E7-AC79-3B9B9EE17FAA}" destId="{E2BA0D10-B07E-4C5F-99E6-0FA9F34952D6}" srcOrd="2" destOrd="0" presId="urn:microsoft.com/office/officeart/2008/layout/HorizontalMultiLevelHierarchy"/>
    <dgm:cxn modelId="{41D8C990-E8E0-46A7-A30D-3433A3A2E474}" type="presParOf" srcId="{E2BA0D10-B07E-4C5F-99E6-0FA9F34952D6}" destId="{61DB91F0-25CA-4E65-94D2-94F65E13E819}" srcOrd="0" destOrd="0" presId="urn:microsoft.com/office/officeart/2008/layout/HorizontalMultiLevelHierarchy"/>
    <dgm:cxn modelId="{92A5F11E-6A34-4930-B501-5B35E4FFECBC}" type="presParOf" srcId="{29DFEB38-6D64-47E7-AC79-3B9B9EE17FAA}" destId="{059918EC-57B8-4291-BE0E-F077602B258D}" srcOrd="3" destOrd="0" presId="urn:microsoft.com/office/officeart/2008/layout/HorizontalMultiLevelHierarchy"/>
    <dgm:cxn modelId="{F841374B-A877-42CD-900D-CE0A6B34E57D}" type="presParOf" srcId="{059918EC-57B8-4291-BE0E-F077602B258D}" destId="{88FFA62D-8E89-421B-9811-1A5FD2EB6AAB}" srcOrd="0" destOrd="0" presId="urn:microsoft.com/office/officeart/2008/layout/HorizontalMultiLevelHierarchy"/>
    <dgm:cxn modelId="{06AF0AD6-2D4B-450C-BCDD-24C56C6C9447}" type="presParOf" srcId="{059918EC-57B8-4291-BE0E-F077602B258D}" destId="{5DB543C7-2A52-4B0D-AD3E-9DC74B16B4AE}" srcOrd="1" destOrd="0" presId="urn:microsoft.com/office/officeart/2008/layout/HorizontalMultiLevelHierarchy"/>
    <dgm:cxn modelId="{1F1BFE6C-FE36-4B3F-9F78-BABD6FFB867F}" type="presParOf" srcId="{29DFEB38-6D64-47E7-AC79-3B9B9EE17FAA}" destId="{0A2A856E-F507-45EE-8001-BDEC3CB4E451}" srcOrd="4" destOrd="0" presId="urn:microsoft.com/office/officeart/2008/layout/HorizontalMultiLevelHierarchy"/>
    <dgm:cxn modelId="{275E722D-E83D-466C-9919-66DF7B06BA2B}" type="presParOf" srcId="{0A2A856E-F507-45EE-8001-BDEC3CB4E451}" destId="{049AE059-590E-4714-A516-B0B671C379F0}" srcOrd="0" destOrd="0" presId="urn:microsoft.com/office/officeart/2008/layout/HorizontalMultiLevelHierarchy"/>
    <dgm:cxn modelId="{096B717D-32C8-45B9-9761-C8A6D3BE4F11}" type="presParOf" srcId="{29DFEB38-6D64-47E7-AC79-3B9B9EE17FAA}" destId="{C3892C92-9797-44B2-BE78-645C6E65830E}" srcOrd="5" destOrd="0" presId="urn:microsoft.com/office/officeart/2008/layout/HorizontalMultiLevelHierarchy"/>
    <dgm:cxn modelId="{7A231717-CCF6-4084-9CE7-471BE1E1A49B}" type="presParOf" srcId="{C3892C92-9797-44B2-BE78-645C6E65830E}" destId="{C7FFF4D1-732C-4A10-895D-384D5BD0E8E2}" srcOrd="0" destOrd="0" presId="urn:microsoft.com/office/officeart/2008/layout/HorizontalMultiLevelHierarchy"/>
    <dgm:cxn modelId="{9B590DD1-50CF-4C5E-B2F9-04A768F802A4}" type="presParOf" srcId="{C3892C92-9797-44B2-BE78-645C6E65830E}" destId="{41C98731-A878-4CAA-961C-3B2935256FF0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BBCF299-81B1-4479-B98D-17CC9C18512B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9C0A876C-2C0F-45C0-A7BB-7DD9F1DE8D12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EC" sz="1050" b="1" dirty="0" smtClean="0">
              <a:solidFill>
                <a:schemeClr val="tx1"/>
              </a:solidFill>
            </a:rPr>
            <a:t>DEMANDANTES DE POLIESTIRENO POLIUTERANO</a:t>
          </a:r>
          <a:endParaRPr lang="es-EC" sz="1050" b="1" dirty="0">
            <a:solidFill>
              <a:schemeClr val="tx1"/>
            </a:solidFill>
          </a:endParaRPr>
        </a:p>
      </dgm:t>
    </dgm:pt>
    <dgm:pt modelId="{BEE46E09-DFC2-4943-AF42-69718137604B}" type="parTrans" cxnId="{68189684-C56E-43AB-A73F-F94E18FB1542}">
      <dgm:prSet/>
      <dgm:spPr/>
      <dgm:t>
        <a:bodyPr/>
        <a:lstStyle/>
        <a:p>
          <a:endParaRPr lang="es-EC"/>
        </a:p>
      </dgm:t>
    </dgm:pt>
    <dgm:pt modelId="{89838A33-F9D3-4E90-A1EA-6CA846EB58FE}" type="sibTrans" cxnId="{68189684-C56E-43AB-A73F-F94E18FB1542}">
      <dgm:prSet/>
      <dgm:spPr/>
      <dgm:t>
        <a:bodyPr/>
        <a:lstStyle/>
        <a:p>
          <a:endParaRPr lang="es-EC"/>
        </a:p>
      </dgm:t>
    </dgm:pt>
    <dgm:pt modelId="{78C9E48B-651E-42C0-96CE-E9A3167D947E}">
      <dgm:prSet phldrT="[Texto]" custT="1"/>
      <dgm:spPr/>
      <dgm:t>
        <a:bodyPr/>
        <a:lstStyle/>
        <a:p>
          <a:r>
            <a:rPr lang="es-EC" sz="1600" dirty="0" smtClean="0"/>
            <a:t>M&amp;M REFRIGERACIÓN</a:t>
          </a:r>
          <a:endParaRPr lang="es-EC" sz="1600" dirty="0"/>
        </a:p>
      </dgm:t>
    </dgm:pt>
    <dgm:pt modelId="{35D5E6B1-045D-45EF-B93B-A5B7D93F00AD}" type="parTrans" cxnId="{9D42D8BF-44CC-45BD-BE30-2D7E14E7205B}">
      <dgm:prSet/>
      <dgm:spPr/>
      <dgm:t>
        <a:bodyPr/>
        <a:lstStyle/>
        <a:p>
          <a:endParaRPr lang="es-EC"/>
        </a:p>
      </dgm:t>
    </dgm:pt>
    <dgm:pt modelId="{690267CB-02FE-4829-B086-3121F305A64B}" type="sibTrans" cxnId="{9D42D8BF-44CC-45BD-BE30-2D7E14E7205B}">
      <dgm:prSet/>
      <dgm:spPr/>
      <dgm:t>
        <a:bodyPr/>
        <a:lstStyle/>
        <a:p>
          <a:endParaRPr lang="es-EC"/>
        </a:p>
      </dgm:t>
    </dgm:pt>
    <dgm:pt modelId="{3322E185-D11B-4657-87A2-86BB3FBC28B7}">
      <dgm:prSet phldrT="[Texto]"/>
      <dgm:spPr/>
      <dgm:t>
        <a:bodyPr/>
        <a:lstStyle/>
        <a:p>
          <a:r>
            <a:rPr lang="es-EC" dirty="0" smtClean="0"/>
            <a:t>POLIEXPANDIDOS</a:t>
          </a:r>
          <a:endParaRPr lang="es-EC" dirty="0"/>
        </a:p>
      </dgm:t>
    </dgm:pt>
    <dgm:pt modelId="{83B55D96-B50D-4E19-8C51-14204956E0BD}" type="parTrans" cxnId="{D047DA23-AB1E-4FB3-BFAB-718D90F20B2A}">
      <dgm:prSet/>
      <dgm:spPr/>
      <dgm:t>
        <a:bodyPr/>
        <a:lstStyle/>
        <a:p>
          <a:endParaRPr lang="es-EC"/>
        </a:p>
      </dgm:t>
    </dgm:pt>
    <dgm:pt modelId="{7180FB2A-90D9-4ACD-9361-38D9E9806235}" type="sibTrans" cxnId="{D047DA23-AB1E-4FB3-BFAB-718D90F20B2A}">
      <dgm:prSet/>
      <dgm:spPr/>
      <dgm:t>
        <a:bodyPr/>
        <a:lstStyle/>
        <a:p>
          <a:endParaRPr lang="es-EC"/>
        </a:p>
      </dgm:t>
    </dgm:pt>
    <dgm:pt modelId="{11BCD1B7-A034-40FD-B72B-3C5FF93A05DC}">
      <dgm:prSet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>
        <a:solidFill>
          <a:srgbClr val="F27F20"/>
        </a:solidFill>
      </dgm:spPr>
      <dgm:t>
        <a:bodyPr/>
        <a:lstStyle/>
        <a:p>
          <a:r>
            <a:rPr lang="es-EC" sz="1200" dirty="0" smtClean="0"/>
            <a:t>MAFRICO</a:t>
          </a:r>
          <a:endParaRPr lang="es-EC" sz="1200" dirty="0"/>
        </a:p>
      </dgm:t>
    </dgm:pt>
    <dgm:pt modelId="{6A3126E1-640E-484D-AEA1-94C6D3DC12D0}" type="parTrans" cxnId="{A967C20C-2F5D-4784-A4C6-3AE7B4CB06C5}">
      <dgm:prSet/>
      <dgm:spPr/>
      <dgm:t>
        <a:bodyPr/>
        <a:lstStyle/>
        <a:p>
          <a:endParaRPr lang="es-EC"/>
        </a:p>
      </dgm:t>
    </dgm:pt>
    <dgm:pt modelId="{47625298-B3ED-437C-953C-016B338EC96E}" type="sibTrans" cxnId="{A967C20C-2F5D-4784-A4C6-3AE7B4CB06C5}">
      <dgm:prSet/>
      <dgm:spPr/>
      <dgm:t>
        <a:bodyPr/>
        <a:lstStyle/>
        <a:p>
          <a:endParaRPr lang="es-EC"/>
        </a:p>
      </dgm:t>
    </dgm:pt>
    <dgm:pt modelId="{0A73D599-D71C-444A-B077-FB8672200C32}">
      <dgm:prSet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C" sz="1600" dirty="0" smtClean="0"/>
            <a:t>VERTON</a:t>
          </a:r>
          <a:endParaRPr lang="es-EC" sz="1600" dirty="0"/>
        </a:p>
      </dgm:t>
    </dgm:pt>
    <dgm:pt modelId="{06879218-6AAF-4B00-AE79-21BB0C65BC30}" type="parTrans" cxnId="{4BA7B528-E778-4636-9074-AA32699475A0}">
      <dgm:prSet/>
      <dgm:spPr/>
      <dgm:t>
        <a:bodyPr/>
        <a:lstStyle/>
        <a:p>
          <a:endParaRPr lang="es-EC"/>
        </a:p>
      </dgm:t>
    </dgm:pt>
    <dgm:pt modelId="{F34A0656-68C4-4D8F-95F0-F2587901EE06}" type="sibTrans" cxnId="{4BA7B528-E778-4636-9074-AA32699475A0}">
      <dgm:prSet/>
      <dgm:spPr/>
      <dgm:t>
        <a:bodyPr/>
        <a:lstStyle/>
        <a:p>
          <a:endParaRPr lang="es-EC"/>
        </a:p>
      </dgm:t>
    </dgm:pt>
    <dgm:pt modelId="{7709A945-CF87-4178-A52E-0E7E8963BA02}">
      <dgm:prSet phldrT="[Texto]" custT="1"/>
      <dgm:spPr/>
      <dgm:t>
        <a:bodyPr/>
        <a:lstStyle/>
        <a:p>
          <a:r>
            <a:rPr lang="es-EC" sz="1800" dirty="0" smtClean="0"/>
            <a:t>INFRI</a:t>
          </a:r>
          <a:endParaRPr lang="es-EC" sz="1800" dirty="0"/>
        </a:p>
      </dgm:t>
    </dgm:pt>
    <dgm:pt modelId="{D9A99B75-AF14-4778-BD79-8B05B978949A}" type="sibTrans" cxnId="{FE88F18D-6E75-4793-9822-CEB49C501D89}">
      <dgm:prSet/>
      <dgm:spPr/>
      <dgm:t>
        <a:bodyPr/>
        <a:lstStyle/>
        <a:p>
          <a:endParaRPr lang="es-EC"/>
        </a:p>
      </dgm:t>
    </dgm:pt>
    <dgm:pt modelId="{90393A53-65C9-4E9F-9450-24E1D35BE2FF}" type="parTrans" cxnId="{FE88F18D-6E75-4793-9822-CEB49C501D89}">
      <dgm:prSet/>
      <dgm:spPr/>
      <dgm:t>
        <a:bodyPr/>
        <a:lstStyle/>
        <a:p>
          <a:endParaRPr lang="es-EC"/>
        </a:p>
      </dgm:t>
    </dgm:pt>
    <dgm:pt modelId="{E4FA3A63-0230-4090-9202-98E313471599}">
      <dgm:prSet/>
      <dgm:spPr/>
      <dgm:t>
        <a:bodyPr/>
        <a:lstStyle/>
        <a:p>
          <a:r>
            <a:rPr lang="es-EC" dirty="0" smtClean="0"/>
            <a:t>ROJAS REFRIGERACIÓN</a:t>
          </a:r>
          <a:endParaRPr lang="es-EC" dirty="0"/>
        </a:p>
      </dgm:t>
    </dgm:pt>
    <dgm:pt modelId="{D810C48D-3D1B-495F-A9A8-C97F26D709C7}" type="parTrans" cxnId="{EB975374-145A-47A4-AD6F-DB1AC6DB9E5B}">
      <dgm:prSet/>
      <dgm:spPr/>
      <dgm:t>
        <a:bodyPr/>
        <a:lstStyle/>
        <a:p>
          <a:endParaRPr lang="es-EC"/>
        </a:p>
      </dgm:t>
    </dgm:pt>
    <dgm:pt modelId="{27971880-3E5B-4FED-969F-77291857621B}" type="sibTrans" cxnId="{EB975374-145A-47A4-AD6F-DB1AC6DB9E5B}">
      <dgm:prSet/>
      <dgm:spPr/>
      <dgm:t>
        <a:bodyPr/>
        <a:lstStyle/>
        <a:p>
          <a:endParaRPr lang="es-EC"/>
        </a:p>
      </dgm:t>
    </dgm:pt>
    <dgm:pt modelId="{D2F19082-C322-47CF-9FD6-397709F2EC52}" type="pres">
      <dgm:prSet presAssocID="{CBBCF299-81B1-4479-B98D-17CC9C18512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64C50D38-68EE-4CE2-B1CA-A0B82D1DB28E}" type="pres">
      <dgm:prSet presAssocID="{9C0A876C-2C0F-45C0-A7BB-7DD9F1DE8D12}" presName="centerShape" presStyleLbl="node0" presStyleIdx="0" presStyleCnt="1" custScaleY="56673" custLinFactNeighborX="-286" custLinFactNeighborY="147"/>
      <dgm:spPr/>
      <dgm:t>
        <a:bodyPr/>
        <a:lstStyle/>
        <a:p>
          <a:endParaRPr lang="es-EC"/>
        </a:p>
      </dgm:t>
    </dgm:pt>
    <dgm:pt modelId="{8B09C077-4499-47ED-858B-7A8455D1962C}" type="pres">
      <dgm:prSet presAssocID="{35D5E6B1-045D-45EF-B93B-A5B7D93F00AD}" presName="parTrans" presStyleLbl="bgSibTrans2D1" presStyleIdx="0" presStyleCnt="6"/>
      <dgm:spPr/>
      <dgm:t>
        <a:bodyPr/>
        <a:lstStyle/>
        <a:p>
          <a:endParaRPr lang="es-EC"/>
        </a:p>
      </dgm:t>
    </dgm:pt>
    <dgm:pt modelId="{0F55C65A-6452-45CD-A2BE-0D8F283BC2FE}" type="pres">
      <dgm:prSet presAssocID="{78C9E48B-651E-42C0-96CE-E9A3167D947E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784ACBB4-E1B3-4471-9864-DFAADAEE6BAD}" type="pres">
      <dgm:prSet presAssocID="{83B55D96-B50D-4E19-8C51-14204956E0BD}" presName="parTrans" presStyleLbl="bgSibTrans2D1" presStyleIdx="1" presStyleCnt="6"/>
      <dgm:spPr/>
      <dgm:t>
        <a:bodyPr/>
        <a:lstStyle/>
        <a:p>
          <a:endParaRPr lang="es-EC"/>
        </a:p>
      </dgm:t>
    </dgm:pt>
    <dgm:pt modelId="{DA971FA8-4DE6-4D56-89E8-9FB69630BE6B}" type="pres">
      <dgm:prSet presAssocID="{3322E185-D11B-4657-87A2-86BB3FBC28B7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A3CDFC08-C019-47A9-947C-7DFCE5F8864B}" type="pres">
      <dgm:prSet presAssocID="{90393A53-65C9-4E9F-9450-24E1D35BE2FF}" presName="parTrans" presStyleLbl="bgSibTrans2D1" presStyleIdx="2" presStyleCnt="6"/>
      <dgm:spPr/>
      <dgm:t>
        <a:bodyPr/>
        <a:lstStyle/>
        <a:p>
          <a:endParaRPr lang="es-EC"/>
        </a:p>
      </dgm:t>
    </dgm:pt>
    <dgm:pt modelId="{1C87E9B8-B3B9-4E36-AE5C-5A0527FCB194}" type="pres">
      <dgm:prSet presAssocID="{7709A945-CF87-4178-A52E-0E7E8963BA02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D324323C-755B-4A5B-8134-1B4AD46804E2}" type="pres">
      <dgm:prSet presAssocID="{6A3126E1-640E-484D-AEA1-94C6D3DC12D0}" presName="parTrans" presStyleLbl="bgSibTrans2D1" presStyleIdx="3" presStyleCnt="6"/>
      <dgm:spPr/>
      <dgm:t>
        <a:bodyPr/>
        <a:lstStyle/>
        <a:p>
          <a:endParaRPr lang="es-EC"/>
        </a:p>
      </dgm:t>
    </dgm:pt>
    <dgm:pt modelId="{AB4A1D36-FB1F-4566-ABDB-868439EFCAE4}" type="pres">
      <dgm:prSet presAssocID="{11BCD1B7-A034-40FD-B72B-3C5FF93A05D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7DCBCE3F-5B5B-4CA0-8FDC-413B54D71071}" type="pres">
      <dgm:prSet presAssocID="{06879218-6AAF-4B00-AE79-21BB0C65BC30}" presName="parTrans" presStyleLbl="bgSibTrans2D1" presStyleIdx="4" presStyleCnt="6"/>
      <dgm:spPr/>
      <dgm:t>
        <a:bodyPr/>
        <a:lstStyle/>
        <a:p>
          <a:endParaRPr lang="es-EC"/>
        </a:p>
      </dgm:t>
    </dgm:pt>
    <dgm:pt modelId="{772766D7-7A77-4044-9F23-EAC69714ABBB}" type="pres">
      <dgm:prSet presAssocID="{0A73D599-D71C-444A-B077-FB8672200C32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CEB603F9-A2A3-4483-BEC9-EA6820360433}" type="pres">
      <dgm:prSet presAssocID="{D810C48D-3D1B-495F-A9A8-C97F26D709C7}" presName="parTrans" presStyleLbl="bgSibTrans2D1" presStyleIdx="5" presStyleCnt="6"/>
      <dgm:spPr/>
      <dgm:t>
        <a:bodyPr/>
        <a:lstStyle/>
        <a:p>
          <a:endParaRPr lang="es-EC"/>
        </a:p>
      </dgm:t>
    </dgm:pt>
    <dgm:pt modelId="{01AFA04D-A6A2-43C7-8FAD-B955F99A66BC}" type="pres">
      <dgm:prSet presAssocID="{E4FA3A63-0230-4090-9202-98E313471599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FE88F18D-6E75-4793-9822-CEB49C501D89}" srcId="{9C0A876C-2C0F-45C0-A7BB-7DD9F1DE8D12}" destId="{7709A945-CF87-4178-A52E-0E7E8963BA02}" srcOrd="2" destOrd="0" parTransId="{90393A53-65C9-4E9F-9450-24E1D35BE2FF}" sibTransId="{D9A99B75-AF14-4778-BD79-8B05B978949A}"/>
    <dgm:cxn modelId="{14C4FED8-7927-4E81-A1D5-B86284D3F528}" type="presOf" srcId="{3322E185-D11B-4657-87A2-86BB3FBC28B7}" destId="{DA971FA8-4DE6-4D56-89E8-9FB69630BE6B}" srcOrd="0" destOrd="0" presId="urn:microsoft.com/office/officeart/2005/8/layout/radial4"/>
    <dgm:cxn modelId="{EB975374-145A-47A4-AD6F-DB1AC6DB9E5B}" srcId="{9C0A876C-2C0F-45C0-A7BB-7DD9F1DE8D12}" destId="{E4FA3A63-0230-4090-9202-98E313471599}" srcOrd="5" destOrd="0" parTransId="{D810C48D-3D1B-495F-A9A8-C97F26D709C7}" sibTransId="{27971880-3E5B-4FED-969F-77291857621B}"/>
    <dgm:cxn modelId="{6F6008EB-A1F0-4D04-AD52-5F4818099A1C}" type="presOf" srcId="{0A73D599-D71C-444A-B077-FB8672200C32}" destId="{772766D7-7A77-4044-9F23-EAC69714ABBB}" srcOrd="0" destOrd="0" presId="urn:microsoft.com/office/officeart/2005/8/layout/radial4"/>
    <dgm:cxn modelId="{C1C1FA30-5D94-41F7-9D8D-3FC59F802CC6}" type="presOf" srcId="{7709A945-CF87-4178-A52E-0E7E8963BA02}" destId="{1C87E9B8-B3B9-4E36-AE5C-5A0527FCB194}" srcOrd="0" destOrd="0" presId="urn:microsoft.com/office/officeart/2005/8/layout/radial4"/>
    <dgm:cxn modelId="{A2C43EC6-3F0F-44B0-8CA6-BE0BBE1637DE}" type="presOf" srcId="{11BCD1B7-A034-40FD-B72B-3C5FF93A05DC}" destId="{AB4A1D36-FB1F-4566-ABDB-868439EFCAE4}" srcOrd="0" destOrd="0" presId="urn:microsoft.com/office/officeart/2005/8/layout/radial4"/>
    <dgm:cxn modelId="{2481C25D-DC8A-4180-A4F1-C93F3941B773}" type="presOf" srcId="{9C0A876C-2C0F-45C0-A7BB-7DD9F1DE8D12}" destId="{64C50D38-68EE-4CE2-B1CA-A0B82D1DB28E}" srcOrd="0" destOrd="0" presId="urn:microsoft.com/office/officeart/2005/8/layout/radial4"/>
    <dgm:cxn modelId="{C84BCC92-7BA2-491E-B662-04FDD4D57F54}" type="presOf" srcId="{78C9E48B-651E-42C0-96CE-E9A3167D947E}" destId="{0F55C65A-6452-45CD-A2BE-0D8F283BC2FE}" srcOrd="0" destOrd="0" presId="urn:microsoft.com/office/officeart/2005/8/layout/radial4"/>
    <dgm:cxn modelId="{D40DFE26-1676-43D9-B726-405BCF8962FC}" type="presOf" srcId="{06879218-6AAF-4B00-AE79-21BB0C65BC30}" destId="{7DCBCE3F-5B5B-4CA0-8FDC-413B54D71071}" srcOrd="0" destOrd="0" presId="urn:microsoft.com/office/officeart/2005/8/layout/radial4"/>
    <dgm:cxn modelId="{D047DA23-AB1E-4FB3-BFAB-718D90F20B2A}" srcId="{9C0A876C-2C0F-45C0-A7BB-7DD9F1DE8D12}" destId="{3322E185-D11B-4657-87A2-86BB3FBC28B7}" srcOrd="1" destOrd="0" parTransId="{83B55D96-B50D-4E19-8C51-14204956E0BD}" sibTransId="{7180FB2A-90D9-4ACD-9361-38D9E9806235}"/>
    <dgm:cxn modelId="{13093D5B-2ECA-4295-8A7C-FDF369D44BD6}" type="presOf" srcId="{CBBCF299-81B1-4479-B98D-17CC9C18512B}" destId="{D2F19082-C322-47CF-9FD6-397709F2EC52}" srcOrd="0" destOrd="0" presId="urn:microsoft.com/office/officeart/2005/8/layout/radial4"/>
    <dgm:cxn modelId="{9D42D8BF-44CC-45BD-BE30-2D7E14E7205B}" srcId="{9C0A876C-2C0F-45C0-A7BB-7DD9F1DE8D12}" destId="{78C9E48B-651E-42C0-96CE-E9A3167D947E}" srcOrd="0" destOrd="0" parTransId="{35D5E6B1-045D-45EF-B93B-A5B7D93F00AD}" sibTransId="{690267CB-02FE-4829-B086-3121F305A64B}"/>
    <dgm:cxn modelId="{8E5782D9-FCB2-4DF0-BFA0-515EC9C7828D}" type="presOf" srcId="{E4FA3A63-0230-4090-9202-98E313471599}" destId="{01AFA04D-A6A2-43C7-8FAD-B955F99A66BC}" srcOrd="0" destOrd="0" presId="urn:microsoft.com/office/officeart/2005/8/layout/radial4"/>
    <dgm:cxn modelId="{A35B8FFD-9F2A-403F-9C0E-1E7DB1F246F6}" type="presOf" srcId="{83B55D96-B50D-4E19-8C51-14204956E0BD}" destId="{784ACBB4-E1B3-4471-9864-DFAADAEE6BAD}" srcOrd="0" destOrd="0" presId="urn:microsoft.com/office/officeart/2005/8/layout/radial4"/>
    <dgm:cxn modelId="{9C14BA43-A9BC-4781-AD66-1EBBF5B7B9E1}" type="presOf" srcId="{6A3126E1-640E-484D-AEA1-94C6D3DC12D0}" destId="{D324323C-755B-4A5B-8134-1B4AD46804E2}" srcOrd="0" destOrd="0" presId="urn:microsoft.com/office/officeart/2005/8/layout/radial4"/>
    <dgm:cxn modelId="{4BA7B528-E778-4636-9074-AA32699475A0}" srcId="{9C0A876C-2C0F-45C0-A7BB-7DD9F1DE8D12}" destId="{0A73D599-D71C-444A-B077-FB8672200C32}" srcOrd="4" destOrd="0" parTransId="{06879218-6AAF-4B00-AE79-21BB0C65BC30}" sibTransId="{F34A0656-68C4-4D8F-95F0-F2587901EE06}"/>
    <dgm:cxn modelId="{883F4B47-8385-4026-B451-3EF1F8C66FEE}" type="presOf" srcId="{D810C48D-3D1B-495F-A9A8-C97F26D709C7}" destId="{CEB603F9-A2A3-4483-BEC9-EA6820360433}" srcOrd="0" destOrd="0" presId="urn:microsoft.com/office/officeart/2005/8/layout/radial4"/>
    <dgm:cxn modelId="{A967C20C-2F5D-4784-A4C6-3AE7B4CB06C5}" srcId="{9C0A876C-2C0F-45C0-A7BB-7DD9F1DE8D12}" destId="{11BCD1B7-A034-40FD-B72B-3C5FF93A05DC}" srcOrd="3" destOrd="0" parTransId="{6A3126E1-640E-484D-AEA1-94C6D3DC12D0}" sibTransId="{47625298-B3ED-437C-953C-016B338EC96E}"/>
    <dgm:cxn modelId="{909DC613-7740-485D-8144-C39B2B1842AE}" type="presOf" srcId="{35D5E6B1-045D-45EF-B93B-A5B7D93F00AD}" destId="{8B09C077-4499-47ED-858B-7A8455D1962C}" srcOrd="0" destOrd="0" presId="urn:microsoft.com/office/officeart/2005/8/layout/radial4"/>
    <dgm:cxn modelId="{BCC58A10-AB54-455E-9377-34642784786A}" type="presOf" srcId="{90393A53-65C9-4E9F-9450-24E1D35BE2FF}" destId="{A3CDFC08-C019-47A9-947C-7DFCE5F8864B}" srcOrd="0" destOrd="0" presId="urn:microsoft.com/office/officeart/2005/8/layout/radial4"/>
    <dgm:cxn modelId="{68189684-C56E-43AB-A73F-F94E18FB1542}" srcId="{CBBCF299-81B1-4479-B98D-17CC9C18512B}" destId="{9C0A876C-2C0F-45C0-A7BB-7DD9F1DE8D12}" srcOrd="0" destOrd="0" parTransId="{BEE46E09-DFC2-4943-AF42-69718137604B}" sibTransId="{89838A33-F9D3-4E90-A1EA-6CA846EB58FE}"/>
    <dgm:cxn modelId="{D8911B60-3AC2-4E44-8A49-3BFD1720D9EF}" type="presParOf" srcId="{D2F19082-C322-47CF-9FD6-397709F2EC52}" destId="{64C50D38-68EE-4CE2-B1CA-A0B82D1DB28E}" srcOrd="0" destOrd="0" presId="urn:microsoft.com/office/officeart/2005/8/layout/radial4"/>
    <dgm:cxn modelId="{5238B213-FC52-41D7-88A7-6A1FFBFE3239}" type="presParOf" srcId="{D2F19082-C322-47CF-9FD6-397709F2EC52}" destId="{8B09C077-4499-47ED-858B-7A8455D1962C}" srcOrd="1" destOrd="0" presId="urn:microsoft.com/office/officeart/2005/8/layout/radial4"/>
    <dgm:cxn modelId="{9972CAFF-E88A-4FFB-8A92-FA640BB65B7C}" type="presParOf" srcId="{D2F19082-C322-47CF-9FD6-397709F2EC52}" destId="{0F55C65A-6452-45CD-A2BE-0D8F283BC2FE}" srcOrd="2" destOrd="0" presId="urn:microsoft.com/office/officeart/2005/8/layout/radial4"/>
    <dgm:cxn modelId="{A6CFE83C-0278-4E67-8319-EB130B78ADBE}" type="presParOf" srcId="{D2F19082-C322-47CF-9FD6-397709F2EC52}" destId="{784ACBB4-E1B3-4471-9864-DFAADAEE6BAD}" srcOrd="3" destOrd="0" presId="urn:microsoft.com/office/officeart/2005/8/layout/radial4"/>
    <dgm:cxn modelId="{4E4F2ADB-C58E-4E95-896F-360586E68F69}" type="presParOf" srcId="{D2F19082-C322-47CF-9FD6-397709F2EC52}" destId="{DA971FA8-4DE6-4D56-89E8-9FB69630BE6B}" srcOrd="4" destOrd="0" presId="urn:microsoft.com/office/officeart/2005/8/layout/radial4"/>
    <dgm:cxn modelId="{E2AF85AE-94DD-4532-819F-55A0F9C6F867}" type="presParOf" srcId="{D2F19082-C322-47CF-9FD6-397709F2EC52}" destId="{A3CDFC08-C019-47A9-947C-7DFCE5F8864B}" srcOrd="5" destOrd="0" presId="urn:microsoft.com/office/officeart/2005/8/layout/radial4"/>
    <dgm:cxn modelId="{3A66289D-E33C-4CA1-AC90-D2ED17C36A84}" type="presParOf" srcId="{D2F19082-C322-47CF-9FD6-397709F2EC52}" destId="{1C87E9B8-B3B9-4E36-AE5C-5A0527FCB194}" srcOrd="6" destOrd="0" presId="urn:microsoft.com/office/officeart/2005/8/layout/radial4"/>
    <dgm:cxn modelId="{E6DDABE8-C820-4E19-9FF8-E4F15BEE3060}" type="presParOf" srcId="{D2F19082-C322-47CF-9FD6-397709F2EC52}" destId="{D324323C-755B-4A5B-8134-1B4AD46804E2}" srcOrd="7" destOrd="0" presId="urn:microsoft.com/office/officeart/2005/8/layout/radial4"/>
    <dgm:cxn modelId="{5ADD0661-7795-41F9-87B7-26C1891F8F05}" type="presParOf" srcId="{D2F19082-C322-47CF-9FD6-397709F2EC52}" destId="{AB4A1D36-FB1F-4566-ABDB-868439EFCAE4}" srcOrd="8" destOrd="0" presId="urn:microsoft.com/office/officeart/2005/8/layout/radial4"/>
    <dgm:cxn modelId="{C719E133-693D-4450-BEC1-E582BDA95080}" type="presParOf" srcId="{D2F19082-C322-47CF-9FD6-397709F2EC52}" destId="{7DCBCE3F-5B5B-4CA0-8FDC-413B54D71071}" srcOrd="9" destOrd="0" presId="urn:microsoft.com/office/officeart/2005/8/layout/radial4"/>
    <dgm:cxn modelId="{966E4FE7-4A80-4779-8E08-9B8246D67B84}" type="presParOf" srcId="{D2F19082-C322-47CF-9FD6-397709F2EC52}" destId="{772766D7-7A77-4044-9F23-EAC69714ABBB}" srcOrd="10" destOrd="0" presId="urn:microsoft.com/office/officeart/2005/8/layout/radial4"/>
    <dgm:cxn modelId="{51FDCEFD-525A-4516-8E38-624A0218A294}" type="presParOf" srcId="{D2F19082-C322-47CF-9FD6-397709F2EC52}" destId="{CEB603F9-A2A3-4483-BEC9-EA6820360433}" srcOrd="11" destOrd="0" presId="urn:microsoft.com/office/officeart/2005/8/layout/radial4"/>
    <dgm:cxn modelId="{40473406-6006-4E4A-8FCE-1CB89AB28504}" type="presParOf" srcId="{D2F19082-C322-47CF-9FD6-397709F2EC52}" destId="{01AFA04D-A6A2-43C7-8FAD-B955F99A66BC}" srcOrd="1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0E9F086-EF42-4168-89D2-215989EF81E3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968532C9-1DCF-4211-B0DD-BCEA56030C7D}">
      <dgm:prSet phldrT="[Texto]"/>
      <dgm:spPr>
        <a:solidFill>
          <a:srgbClr val="F27F20"/>
        </a:solidFill>
      </dgm:spPr>
      <dgm:t>
        <a:bodyPr/>
        <a:lstStyle/>
        <a:p>
          <a:r>
            <a:rPr lang="es-EC" dirty="0" smtClean="0"/>
            <a:t>ESTRATEGIAS</a:t>
          </a:r>
          <a:endParaRPr lang="es-EC" dirty="0"/>
        </a:p>
      </dgm:t>
    </dgm:pt>
    <dgm:pt modelId="{D820FF69-7C35-4C98-A87E-C0CC89741679}" type="parTrans" cxnId="{0A533652-487F-495A-9444-F8AB7D0AF62F}">
      <dgm:prSet/>
      <dgm:spPr/>
      <dgm:t>
        <a:bodyPr/>
        <a:lstStyle/>
        <a:p>
          <a:endParaRPr lang="es-EC"/>
        </a:p>
      </dgm:t>
    </dgm:pt>
    <dgm:pt modelId="{56894BD8-7382-4DDE-9695-D7601B413F4F}" type="sibTrans" cxnId="{0A533652-487F-495A-9444-F8AB7D0AF62F}">
      <dgm:prSet/>
      <dgm:spPr/>
      <dgm:t>
        <a:bodyPr/>
        <a:lstStyle/>
        <a:p>
          <a:endParaRPr lang="es-EC"/>
        </a:p>
      </dgm:t>
    </dgm:pt>
    <dgm:pt modelId="{3A0CE438-93EC-4CFF-AF49-5AED5E0ED9AE}">
      <dgm:prSet phldrT="[Texto]" custT="1"/>
      <dgm:spPr>
        <a:solidFill>
          <a:srgbClr val="B89500"/>
        </a:solidFill>
      </dgm:spPr>
      <dgm:t>
        <a:bodyPr/>
        <a:lstStyle/>
        <a:p>
          <a:r>
            <a:rPr lang="es-EC" sz="1100" dirty="0" smtClean="0"/>
            <a:t>SEGUIMIENTO  Y ATENCIÓN LOS CLIENTES</a:t>
          </a:r>
          <a:endParaRPr lang="es-EC" sz="1100" dirty="0"/>
        </a:p>
      </dgm:t>
    </dgm:pt>
    <dgm:pt modelId="{4DDCB892-B295-4FAD-9439-3B7C37601DCE}" type="parTrans" cxnId="{CDF3967B-B601-4E7A-94C4-E4B203A70557}">
      <dgm:prSet/>
      <dgm:spPr/>
      <dgm:t>
        <a:bodyPr/>
        <a:lstStyle/>
        <a:p>
          <a:endParaRPr lang="es-EC"/>
        </a:p>
      </dgm:t>
    </dgm:pt>
    <dgm:pt modelId="{88D5985E-7481-46CE-BBE0-109A18DE4B4A}" type="sibTrans" cxnId="{CDF3967B-B601-4E7A-94C4-E4B203A70557}">
      <dgm:prSet/>
      <dgm:spPr/>
      <dgm:t>
        <a:bodyPr/>
        <a:lstStyle/>
        <a:p>
          <a:endParaRPr lang="es-EC"/>
        </a:p>
      </dgm:t>
    </dgm:pt>
    <dgm:pt modelId="{9CB95F2F-DF40-4833-930B-0F66FC84CF67}">
      <dgm:prSet phldrT="[Texto]" custT="1"/>
      <dgm:spPr>
        <a:solidFill>
          <a:srgbClr val="000099"/>
        </a:solidFill>
      </dgm:spPr>
      <dgm:t>
        <a:bodyPr/>
        <a:lstStyle/>
        <a:p>
          <a:r>
            <a:rPr lang="es-EC" sz="1050" dirty="0" smtClean="0"/>
            <a:t>ALIANZAS ESTRATEGICAS</a:t>
          </a:r>
          <a:endParaRPr lang="es-EC" sz="1050" dirty="0"/>
        </a:p>
      </dgm:t>
    </dgm:pt>
    <dgm:pt modelId="{86C27323-53DF-432E-884B-D6628F02AFF9}" type="parTrans" cxnId="{6E9E4A8C-8FAA-42D7-9A5C-AF51A6C14748}">
      <dgm:prSet/>
      <dgm:spPr/>
      <dgm:t>
        <a:bodyPr/>
        <a:lstStyle/>
        <a:p>
          <a:endParaRPr lang="es-EC"/>
        </a:p>
      </dgm:t>
    </dgm:pt>
    <dgm:pt modelId="{1C471B51-7C0D-4FAE-9E9B-770F6056843E}" type="sibTrans" cxnId="{6E9E4A8C-8FAA-42D7-9A5C-AF51A6C14748}">
      <dgm:prSet/>
      <dgm:spPr/>
      <dgm:t>
        <a:bodyPr/>
        <a:lstStyle/>
        <a:p>
          <a:endParaRPr lang="es-EC"/>
        </a:p>
      </dgm:t>
    </dgm:pt>
    <dgm:pt modelId="{703947A3-97FA-47B4-AE76-E62E38B30240}">
      <dgm:prSet phldrT="[Texto]"/>
      <dgm:spPr>
        <a:solidFill>
          <a:srgbClr val="0070C0"/>
        </a:solidFill>
      </dgm:spPr>
      <dgm:t>
        <a:bodyPr/>
        <a:lstStyle/>
        <a:p>
          <a:r>
            <a:rPr lang="es-EC" dirty="0" smtClean="0"/>
            <a:t>MEJORAR LOS PROCESOS DENTRO DE LA EMPRESA</a:t>
          </a:r>
          <a:endParaRPr lang="es-EC" dirty="0"/>
        </a:p>
      </dgm:t>
    </dgm:pt>
    <dgm:pt modelId="{8AA63776-0084-4E01-BA89-2DF9CB87BE22}" type="parTrans" cxnId="{A567B027-1B93-46A9-8EF4-5F5EF3CBB929}">
      <dgm:prSet/>
      <dgm:spPr/>
      <dgm:t>
        <a:bodyPr/>
        <a:lstStyle/>
        <a:p>
          <a:endParaRPr lang="es-EC"/>
        </a:p>
      </dgm:t>
    </dgm:pt>
    <dgm:pt modelId="{C37C9AD7-E14C-437B-989A-1186F6227CD3}" type="sibTrans" cxnId="{A567B027-1B93-46A9-8EF4-5F5EF3CBB929}">
      <dgm:prSet/>
      <dgm:spPr/>
      <dgm:t>
        <a:bodyPr/>
        <a:lstStyle/>
        <a:p>
          <a:endParaRPr lang="es-EC"/>
        </a:p>
      </dgm:t>
    </dgm:pt>
    <dgm:pt modelId="{B7C52C08-BC60-402D-A31B-1F5499A6491B}">
      <dgm:prSet phldrT="[Texto]" custT="1"/>
      <dgm:spPr>
        <a:solidFill>
          <a:srgbClr val="040E3A"/>
        </a:solidFill>
      </dgm:spPr>
      <dgm:t>
        <a:bodyPr/>
        <a:lstStyle/>
        <a:p>
          <a:r>
            <a:rPr lang="es-EC" sz="1100" dirty="0" smtClean="0"/>
            <a:t>PUBLICIDAD</a:t>
          </a:r>
          <a:endParaRPr lang="es-EC" sz="1100" dirty="0"/>
        </a:p>
      </dgm:t>
    </dgm:pt>
    <dgm:pt modelId="{0C8FB5F5-3509-4208-8922-3EB90E31DA8E}" type="parTrans" cxnId="{601FAFF9-C4C4-4C56-8162-330D39C41B5B}">
      <dgm:prSet/>
      <dgm:spPr/>
      <dgm:t>
        <a:bodyPr/>
        <a:lstStyle/>
        <a:p>
          <a:endParaRPr lang="es-EC"/>
        </a:p>
      </dgm:t>
    </dgm:pt>
    <dgm:pt modelId="{AAB2394B-7BD6-4843-8813-69CC58C7ABD2}" type="sibTrans" cxnId="{601FAFF9-C4C4-4C56-8162-330D39C41B5B}">
      <dgm:prSet/>
      <dgm:spPr/>
      <dgm:t>
        <a:bodyPr/>
        <a:lstStyle/>
        <a:p>
          <a:endParaRPr lang="es-EC"/>
        </a:p>
      </dgm:t>
    </dgm:pt>
    <dgm:pt modelId="{3A5BE404-0F5C-4C9F-BD23-97CF818D7591}" type="pres">
      <dgm:prSet presAssocID="{10E9F086-EF42-4168-89D2-215989EF81E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415EF2AD-EA6E-4990-A825-252EDAC61BBF}" type="pres">
      <dgm:prSet presAssocID="{968532C9-1DCF-4211-B0DD-BCEA56030C7D}" presName="centerShape" presStyleLbl="node0" presStyleIdx="0" presStyleCnt="1"/>
      <dgm:spPr/>
      <dgm:t>
        <a:bodyPr/>
        <a:lstStyle/>
        <a:p>
          <a:endParaRPr lang="es-EC"/>
        </a:p>
      </dgm:t>
    </dgm:pt>
    <dgm:pt modelId="{2AFAF611-6743-4F0D-89F2-F6BC43D39146}" type="pres">
      <dgm:prSet presAssocID="{3A0CE438-93EC-4CFF-AF49-5AED5E0ED9AE}" presName="node" presStyleLbl="node1" presStyleIdx="0" presStyleCnt="4" custScaleX="161189" custRadScaleRad="105280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934B2FE7-B52C-44B7-A06C-5E900F99B514}" type="pres">
      <dgm:prSet presAssocID="{3A0CE438-93EC-4CFF-AF49-5AED5E0ED9AE}" presName="dummy" presStyleCnt="0"/>
      <dgm:spPr/>
    </dgm:pt>
    <dgm:pt modelId="{C799B0DF-94B3-4268-9688-7D38340AC8E5}" type="pres">
      <dgm:prSet presAssocID="{88D5985E-7481-46CE-BBE0-109A18DE4B4A}" presName="sibTrans" presStyleLbl="sibTrans2D1" presStyleIdx="0" presStyleCnt="4"/>
      <dgm:spPr/>
      <dgm:t>
        <a:bodyPr/>
        <a:lstStyle/>
        <a:p>
          <a:endParaRPr lang="es-EC"/>
        </a:p>
      </dgm:t>
    </dgm:pt>
    <dgm:pt modelId="{BFCE9985-A4AF-4318-8764-24A5552EE1C7}" type="pres">
      <dgm:prSet presAssocID="{9CB95F2F-DF40-4833-930B-0F66FC84CF67}" presName="node" presStyleLbl="node1" presStyleIdx="1" presStyleCnt="4" custScaleX="142619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422BD9FF-3CCA-403B-850E-92636E11292E}" type="pres">
      <dgm:prSet presAssocID="{9CB95F2F-DF40-4833-930B-0F66FC84CF67}" presName="dummy" presStyleCnt="0"/>
      <dgm:spPr/>
    </dgm:pt>
    <dgm:pt modelId="{D8E83E60-52D2-4D25-9CED-F5B1755C88A5}" type="pres">
      <dgm:prSet presAssocID="{1C471B51-7C0D-4FAE-9E9B-770F6056843E}" presName="sibTrans" presStyleLbl="sibTrans2D1" presStyleIdx="1" presStyleCnt="4"/>
      <dgm:spPr/>
      <dgm:t>
        <a:bodyPr/>
        <a:lstStyle/>
        <a:p>
          <a:endParaRPr lang="es-EC"/>
        </a:p>
      </dgm:t>
    </dgm:pt>
    <dgm:pt modelId="{702CB7EC-0553-4CBF-B285-9A4B838BA6E7}" type="pres">
      <dgm:prSet presAssocID="{703947A3-97FA-47B4-AE76-E62E38B3024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1167FF05-FD56-4D2D-91A4-CFA6EBD83E47}" type="pres">
      <dgm:prSet presAssocID="{703947A3-97FA-47B4-AE76-E62E38B30240}" presName="dummy" presStyleCnt="0"/>
      <dgm:spPr/>
    </dgm:pt>
    <dgm:pt modelId="{DF611B27-9D38-4677-B67E-755A5223C48E}" type="pres">
      <dgm:prSet presAssocID="{C37C9AD7-E14C-437B-989A-1186F6227CD3}" presName="sibTrans" presStyleLbl="sibTrans2D1" presStyleIdx="2" presStyleCnt="4"/>
      <dgm:spPr/>
      <dgm:t>
        <a:bodyPr/>
        <a:lstStyle/>
        <a:p>
          <a:endParaRPr lang="es-EC"/>
        </a:p>
      </dgm:t>
    </dgm:pt>
    <dgm:pt modelId="{19F62C76-B8F8-4DE1-A4BA-32657B7003D0}" type="pres">
      <dgm:prSet presAssocID="{B7C52C08-BC60-402D-A31B-1F5499A6491B}" presName="node" presStyleLbl="node1" presStyleIdx="3" presStyleCnt="4" custScaleX="13404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2D5436B0-1DBD-4E02-AB66-4D04E6B1900C}" type="pres">
      <dgm:prSet presAssocID="{B7C52C08-BC60-402D-A31B-1F5499A6491B}" presName="dummy" presStyleCnt="0"/>
      <dgm:spPr/>
    </dgm:pt>
    <dgm:pt modelId="{3BAA7B6A-0941-41CA-9A70-41312AC1D009}" type="pres">
      <dgm:prSet presAssocID="{AAB2394B-7BD6-4843-8813-69CC58C7ABD2}" presName="sibTrans" presStyleLbl="sibTrans2D1" presStyleIdx="3" presStyleCnt="4"/>
      <dgm:spPr/>
      <dgm:t>
        <a:bodyPr/>
        <a:lstStyle/>
        <a:p>
          <a:endParaRPr lang="es-EC"/>
        </a:p>
      </dgm:t>
    </dgm:pt>
  </dgm:ptLst>
  <dgm:cxnLst>
    <dgm:cxn modelId="{3EF307B9-CBF0-4A20-A3D1-14FE51B986DE}" type="presOf" srcId="{B7C52C08-BC60-402D-A31B-1F5499A6491B}" destId="{19F62C76-B8F8-4DE1-A4BA-32657B7003D0}" srcOrd="0" destOrd="0" presId="urn:microsoft.com/office/officeart/2005/8/layout/radial6"/>
    <dgm:cxn modelId="{CDF3967B-B601-4E7A-94C4-E4B203A70557}" srcId="{968532C9-1DCF-4211-B0DD-BCEA56030C7D}" destId="{3A0CE438-93EC-4CFF-AF49-5AED5E0ED9AE}" srcOrd="0" destOrd="0" parTransId="{4DDCB892-B295-4FAD-9439-3B7C37601DCE}" sibTransId="{88D5985E-7481-46CE-BBE0-109A18DE4B4A}"/>
    <dgm:cxn modelId="{C98CE7D1-5D2D-4BB7-92CF-99984AB60024}" type="presOf" srcId="{3A0CE438-93EC-4CFF-AF49-5AED5E0ED9AE}" destId="{2AFAF611-6743-4F0D-89F2-F6BC43D39146}" srcOrd="0" destOrd="0" presId="urn:microsoft.com/office/officeart/2005/8/layout/radial6"/>
    <dgm:cxn modelId="{1BCAD8B7-80E4-4590-BA8E-EF7318F44AC0}" type="presOf" srcId="{88D5985E-7481-46CE-BBE0-109A18DE4B4A}" destId="{C799B0DF-94B3-4268-9688-7D38340AC8E5}" srcOrd="0" destOrd="0" presId="urn:microsoft.com/office/officeart/2005/8/layout/radial6"/>
    <dgm:cxn modelId="{C4724299-14F1-4430-B70C-9AEF3E56A822}" type="presOf" srcId="{C37C9AD7-E14C-437B-989A-1186F6227CD3}" destId="{DF611B27-9D38-4677-B67E-755A5223C48E}" srcOrd="0" destOrd="0" presId="urn:microsoft.com/office/officeart/2005/8/layout/radial6"/>
    <dgm:cxn modelId="{FE0FEA94-51F4-41F1-AB8A-294F2AC35EDE}" type="presOf" srcId="{AAB2394B-7BD6-4843-8813-69CC58C7ABD2}" destId="{3BAA7B6A-0941-41CA-9A70-41312AC1D009}" srcOrd="0" destOrd="0" presId="urn:microsoft.com/office/officeart/2005/8/layout/radial6"/>
    <dgm:cxn modelId="{A567B027-1B93-46A9-8EF4-5F5EF3CBB929}" srcId="{968532C9-1DCF-4211-B0DD-BCEA56030C7D}" destId="{703947A3-97FA-47B4-AE76-E62E38B30240}" srcOrd="2" destOrd="0" parTransId="{8AA63776-0084-4E01-BA89-2DF9CB87BE22}" sibTransId="{C37C9AD7-E14C-437B-989A-1186F6227CD3}"/>
    <dgm:cxn modelId="{0A533652-487F-495A-9444-F8AB7D0AF62F}" srcId="{10E9F086-EF42-4168-89D2-215989EF81E3}" destId="{968532C9-1DCF-4211-B0DD-BCEA56030C7D}" srcOrd="0" destOrd="0" parTransId="{D820FF69-7C35-4C98-A87E-C0CC89741679}" sibTransId="{56894BD8-7382-4DDE-9695-D7601B413F4F}"/>
    <dgm:cxn modelId="{9F8E6099-9A53-4804-9F2C-D63E8200B288}" type="presOf" srcId="{10E9F086-EF42-4168-89D2-215989EF81E3}" destId="{3A5BE404-0F5C-4C9F-BD23-97CF818D7591}" srcOrd="0" destOrd="0" presId="urn:microsoft.com/office/officeart/2005/8/layout/radial6"/>
    <dgm:cxn modelId="{077031F0-511B-4D0A-ADA5-61C624E85A4F}" type="presOf" srcId="{703947A3-97FA-47B4-AE76-E62E38B30240}" destId="{702CB7EC-0553-4CBF-B285-9A4B838BA6E7}" srcOrd="0" destOrd="0" presId="urn:microsoft.com/office/officeart/2005/8/layout/radial6"/>
    <dgm:cxn modelId="{67BCFF22-DCDC-4B8F-A749-0DB1D5660619}" type="presOf" srcId="{1C471B51-7C0D-4FAE-9E9B-770F6056843E}" destId="{D8E83E60-52D2-4D25-9CED-F5B1755C88A5}" srcOrd="0" destOrd="0" presId="urn:microsoft.com/office/officeart/2005/8/layout/radial6"/>
    <dgm:cxn modelId="{6E9E4A8C-8FAA-42D7-9A5C-AF51A6C14748}" srcId="{968532C9-1DCF-4211-B0DD-BCEA56030C7D}" destId="{9CB95F2F-DF40-4833-930B-0F66FC84CF67}" srcOrd="1" destOrd="0" parTransId="{86C27323-53DF-432E-884B-D6628F02AFF9}" sibTransId="{1C471B51-7C0D-4FAE-9E9B-770F6056843E}"/>
    <dgm:cxn modelId="{601FAFF9-C4C4-4C56-8162-330D39C41B5B}" srcId="{968532C9-1DCF-4211-B0DD-BCEA56030C7D}" destId="{B7C52C08-BC60-402D-A31B-1F5499A6491B}" srcOrd="3" destOrd="0" parTransId="{0C8FB5F5-3509-4208-8922-3EB90E31DA8E}" sibTransId="{AAB2394B-7BD6-4843-8813-69CC58C7ABD2}"/>
    <dgm:cxn modelId="{209B7174-D8A9-4866-A95D-8E232FBCFE2E}" type="presOf" srcId="{968532C9-1DCF-4211-B0DD-BCEA56030C7D}" destId="{415EF2AD-EA6E-4990-A825-252EDAC61BBF}" srcOrd="0" destOrd="0" presId="urn:microsoft.com/office/officeart/2005/8/layout/radial6"/>
    <dgm:cxn modelId="{7A6DEA39-70E9-4E2A-B177-00954EAF2E72}" type="presOf" srcId="{9CB95F2F-DF40-4833-930B-0F66FC84CF67}" destId="{BFCE9985-A4AF-4318-8764-24A5552EE1C7}" srcOrd="0" destOrd="0" presId="urn:microsoft.com/office/officeart/2005/8/layout/radial6"/>
    <dgm:cxn modelId="{53844191-91C2-4305-9627-8112E045267E}" type="presParOf" srcId="{3A5BE404-0F5C-4C9F-BD23-97CF818D7591}" destId="{415EF2AD-EA6E-4990-A825-252EDAC61BBF}" srcOrd="0" destOrd="0" presId="urn:microsoft.com/office/officeart/2005/8/layout/radial6"/>
    <dgm:cxn modelId="{ACC7E72B-4FDC-4EA0-A97E-545B4551F4FD}" type="presParOf" srcId="{3A5BE404-0F5C-4C9F-BD23-97CF818D7591}" destId="{2AFAF611-6743-4F0D-89F2-F6BC43D39146}" srcOrd="1" destOrd="0" presId="urn:microsoft.com/office/officeart/2005/8/layout/radial6"/>
    <dgm:cxn modelId="{A797C7E6-8C4E-4B14-866C-9F3E9FF9E795}" type="presParOf" srcId="{3A5BE404-0F5C-4C9F-BD23-97CF818D7591}" destId="{934B2FE7-B52C-44B7-A06C-5E900F99B514}" srcOrd="2" destOrd="0" presId="urn:microsoft.com/office/officeart/2005/8/layout/radial6"/>
    <dgm:cxn modelId="{C6C823FB-7F54-490B-9322-39B03FE542F2}" type="presParOf" srcId="{3A5BE404-0F5C-4C9F-BD23-97CF818D7591}" destId="{C799B0DF-94B3-4268-9688-7D38340AC8E5}" srcOrd="3" destOrd="0" presId="urn:microsoft.com/office/officeart/2005/8/layout/radial6"/>
    <dgm:cxn modelId="{7EEAD80D-ED1A-4444-8F4E-573A1DB442B5}" type="presParOf" srcId="{3A5BE404-0F5C-4C9F-BD23-97CF818D7591}" destId="{BFCE9985-A4AF-4318-8764-24A5552EE1C7}" srcOrd="4" destOrd="0" presId="urn:microsoft.com/office/officeart/2005/8/layout/radial6"/>
    <dgm:cxn modelId="{0A861307-D1BA-45B0-ACDD-90F6F0C09A06}" type="presParOf" srcId="{3A5BE404-0F5C-4C9F-BD23-97CF818D7591}" destId="{422BD9FF-3CCA-403B-850E-92636E11292E}" srcOrd="5" destOrd="0" presId="urn:microsoft.com/office/officeart/2005/8/layout/radial6"/>
    <dgm:cxn modelId="{1BBA1224-508B-461E-B338-1D6E41CC14E2}" type="presParOf" srcId="{3A5BE404-0F5C-4C9F-BD23-97CF818D7591}" destId="{D8E83E60-52D2-4D25-9CED-F5B1755C88A5}" srcOrd="6" destOrd="0" presId="urn:microsoft.com/office/officeart/2005/8/layout/radial6"/>
    <dgm:cxn modelId="{87F2FD51-581A-4FC3-A4F9-B374D55FFA89}" type="presParOf" srcId="{3A5BE404-0F5C-4C9F-BD23-97CF818D7591}" destId="{702CB7EC-0553-4CBF-B285-9A4B838BA6E7}" srcOrd="7" destOrd="0" presId="urn:microsoft.com/office/officeart/2005/8/layout/radial6"/>
    <dgm:cxn modelId="{6EA2EEF1-5E2A-46A9-8D7C-DF8CD7C95755}" type="presParOf" srcId="{3A5BE404-0F5C-4C9F-BD23-97CF818D7591}" destId="{1167FF05-FD56-4D2D-91A4-CFA6EBD83E47}" srcOrd="8" destOrd="0" presId="urn:microsoft.com/office/officeart/2005/8/layout/radial6"/>
    <dgm:cxn modelId="{F8DBEEF7-F3C5-4B5B-931F-41A85B24CD9E}" type="presParOf" srcId="{3A5BE404-0F5C-4C9F-BD23-97CF818D7591}" destId="{DF611B27-9D38-4677-B67E-755A5223C48E}" srcOrd="9" destOrd="0" presId="urn:microsoft.com/office/officeart/2005/8/layout/radial6"/>
    <dgm:cxn modelId="{67D1F670-09FD-485C-93C4-5D2ADA6743F8}" type="presParOf" srcId="{3A5BE404-0F5C-4C9F-BD23-97CF818D7591}" destId="{19F62C76-B8F8-4DE1-A4BA-32657B7003D0}" srcOrd="10" destOrd="0" presId="urn:microsoft.com/office/officeart/2005/8/layout/radial6"/>
    <dgm:cxn modelId="{6EA3FC36-0769-46B5-B44D-36B225A1F3AF}" type="presParOf" srcId="{3A5BE404-0F5C-4C9F-BD23-97CF818D7591}" destId="{2D5436B0-1DBD-4E02-AB66-4D04E6B1900C}" srcOrd="11" destOrd="0" presId="urn:microsoft.com/office/officeart/2005/8/layout/radial6"/>
    <dgm:cxn modelId="{16B05D87-AC4A-44D2-AF52-2D05BA5CAC53}" type="presParOf" srcId="{3A5BE404-0F5C-4C9F-BD23-97CF818D7591}" destId="{3BAA7B6A-0941-41CA-9A70-41312AC1D009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759FB78-4964-42D3-A5C7-5B153C95530E}">
      <dsp:nvSpPr>
        <dsp:cNvPr id="0" name=""/>
        <dsp:cNvSpPr/>
      </dsp:nvSpPr>
      <dsp:spPr>
        <a:xfrm>
          <a:off x="1053907" y="-79356"/>
          <a:ext cx="4095805" cy="4095805"/>
        </a:xfrm>
        <a:prstGeom prst="circularArrow">
          <a:avLst>
            <a:gd name="adj1" fmla="val 4668"/>
            <a:gd name="adj2" fmla="val 272909"/>
            <a:gd name="adj3" fmla="val 12994067"/>
            <a:gd name="adj4" fmla="val 17920924"/>
            <a:gd name="adj5" fmla="val 484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416D44-4673-488F-8658-27CA6A7D0F3A}">
      <dsp:nvSpPr>
        <dsp:cNvPr id="0" name=""/>
        <dsp:cNvSpPr/>
      </dsp:nvSpPr>
      <dsp:spPr>
        <a:xfrm>
          <a:off x="1795099" y="1318"/>
          <a:ext cx="2613421" cy="1306710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800" b="1" kern="1200" dirty="0" smtClean="0"/>
            <a:t>CAPITULO I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800" b="1" kern="1200" dirty="0" smtClean="0"/>
            <a:t>MARCO TEORICO</a:t>
          </a:r>
          <a:endParaRPr lang="es-EC" sz="1800" b="1" kern="1200" dirty="0"/>
        </a:p>
      </dsp:txBody>
      <dsp:txXfrm>
        <a:off x="1795099" y="1318"/>
        <a:ext cx="2613421" cy="1306710"/>
      </dsp:txXfrm>
    </dsp:sp>
    <dsp:sp modelId="{CDD39277-7874-44EE-9980-A3FCB056E55A}">
      <dsp:nvSpPr>
        <dsp:cNvPr id="0" name=""/>
        <dsp:cNvSpPr/>
      </dsp:nvSpPr>
      <dsp:spPr>
        <a:xfrm>
          <a:off x="3373386" y="1471984"/>
          <a:ext cx="2398180" cy="1306710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800" kern="1200" dirty="0" smtClean="0"/>
            <a:t>CAPITULO II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800" kern="1200" dirty="0" smtClean="0"/>
            <a:t>METODOLOGIA DE LA INVESTIGACIÓN</a:t>
          </a:r>
          <a:endParaRPr lang="es-EC" sz="1800" kern="1200" dirty="0"/>
        </a:p>
      </dsp:txBody>
      <dsp:txXfrm>
        <a:off x="3373386" y="1471984"/>
        <a:ext cx="2398180" cy="1306710"/>
      </dsp:txXfrm>
    </dsp:sp>
    <dsp:sp modelId="{CBBFC297-0664-47C8-9B17-754C384E29FA}">
      <dsp:nvSpPr>
        <dsp:cNvPr id="0" name=""/>
        <dsp:cNvSpPr/>
      </dsp:nvSpPr>
      <dsp:spPr>
        <a:xfrm>
          <a:off x="1795099" y="2942650"/>
          <a:ext cx="2613421" cy="1306710"/>
        </a:xfrm>
        <a:prstGeom prst="roundRect">
          <a:avLst/>
        </a:prstGeom>
        <a:solidFill>
          <a:srgbClr val="F27F2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800" b="1" kern="1200" dirty="0" smtClean="0"/>
            <a:t>CAPITULO III ESTUDIO DE MERCADO</a:t>
          </a:r>
          <a:endParaRPr lang="es-EC" sz="1800" b="1" kern="1200" dirty="0"/>
        </a:p>
      </dsp:txBody>
      <dsp:txXfrm>
        <a:off x="1795099" y="2942650"/>
        <a:ext cx="2613421" cy="1306710"/>
      </dsp:txXfrm>
    </dsp:sp>
    <dsp:sp modelId="{A7E97763-184D-4008-BD80-96046223761A}">
      <dsp:nvSpPr>
        <dsp:cNvPr id="0" name=""/>
        <dsp:cNvSpPr/>
      </dsp:nvSpPr>
      <dsp:spPr>
        <a:xfrm>
          <a:off x="324433" y="1471984"/>
          <a:ext cx="2613421" cy="1306710"/>
        </a:xfrm>
        <a:prstGeom prst="round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800" b="1" kern="1200" dirty="0" smtClean="0"/>
            <a:t>CAPITULO IV CONCLUSIONES Y ESTRATEGIAS</a:t>
          </a:r>
          <a:endParaRPr lang="es-EC" sz="1800" b="1" kern="1200" dirty="0"/>
        </a:p>
      </dsp:txBody>
      <dsp:txXfrm>
        <a:off x="324433" y="1471984"/>
        <a:ext cx="2613421" cy="130671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A2A856E-F507-45EE-8001-BDEC3CB4E451}">
      <dsp:nvSpPr>
        <dsp:cNvPr id="0" name=""/>
        <dsp:cNvSpPr/>
      </dsp:nvSpPr>
      <dsp:spPr>
        <a:xfrm>
          <a:off x="1766471" y="2126344"/>
          <a:ext cx="432326" cy="9547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6163" y="0"/>
              </a:lnTo>
              <a:lnTo>
                <a:pt x="216163" y="954706"/>
              </a:lnTo>
              <a:lnTo>
                <a:pt x="432326" y="95470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500" kern="1200"/>
        </a:p>
      </dsp:txBody>
      <dsp:txXfrm>
        <a:off x="1956433" y="2577496"/>
        <a:ext cx="52401" cy="52401"/>
      </dsp:txXfrm>
    </dsp:sp>
    <dsp:sp modelId="{E2BA0D10-B07E-4C5F-99E6-0FA9F34952D6}">
      <dsp:nvSpPr>
        <dsp:cNvPr id="0" name=""/>
        <dsp:cNvSpPr/>
      </dsp:nvSpPr>
      <dsp:spPr>
        <a:xfrm>
          <a:off x="1766471" y="1970378"/>
          <a:ext cx="478280" cy="155965"/>
        </a:xfrm>
        <a:custGeom>
          <a:avLst/>
          <a:gdLst/>
          <a:ahLst/>
          <a:cxnLst/>
          <a:rect l="0" t="0" r="0" b="0"/>
          <a:pathLst>
            <a:path>
              <a:moveTo>
                <a:pt x="0" y="155965"/>
              </a:moveTo>
              <a:lnTo>
                <a:pt x="239140" y="155965"/>
              </a:lnTo>
              <a:lnTo>
                <a:pt x="239140" y="0"/>
              </a:lnTo>
              <a:lnTo>
                <a:pt x="478280" y="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500" kern="1200"/>
        </a:p>
      </dsp:txBody>
      <dsp:txXfrm>
        <a:off x="1993035" y="2035784"/>
        <a:ext cx="25153" cy="25153"/>
      </dsp:txXfrm>
    </dsp:sp>
    <dsp:sp modelId="{6E189000-A8F9-4A9E-A149-01052D382B9D}">
      <dsp:nvSpPr>
        <dsp:cNvPr id="0" name=""/>
        <dsp:cNvSpPr/>
      </dsp:nvSpPr>
      <dsp:spPr>
        <a:xfrm>
          <a:off x="1766471" y="1066703"/>
          <a:ext cx="500701" cy="1059640"/>
        </a:xfrm>
        <a:custGeom>
          <a:avLst/>
          <a:gdLst/>
          <a:ahLst/>
          <a:cxnLst/>
          <a:rect l="0" t="0" r="0" b="0"/>
          <a:pathLst>
            <a:path>
              <a:moveTo>
                <a:pt x="0" y="1059640"/>
              </a:moveTo>
              <a:lnTo>
                <a:pt x="250350" y="1059640"/>
              </a:lnTo>
              <a:lnTo>
                <a:pt x="250350" y="0"/>
              </a:lnTo>
              <a:lnTo>
                <a:pt x="500701" y="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500" kern="1200"/>
        </a:p>
      </dsp:txBody>
      <dsp:txXfrm>
        <a:off x="1987522" y="1567224"/>
        <a:ext cx="58599" cy="58599"/>
      </dsp:txXfrm>
    </dsp:sp>
    <dsp:sp modelId="{CCA29575-587D-4CFF-BC93-3AFB4914018D}">
      <dsp:nvSpPr>
        <dsp:cNvPr id="0" name=""/>
        <dsp:cNvSpPr/>
      </dsp:nvSpPr>
      <dsp:spPr>
        <a:xfrm rot="16200000">
          <a:off x="-250800" y="1856831"/>
          <a:ext cx="3495518" cy="5390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4400" kern="1200" dirty="0" smtClean="0"/>
            <a:t>OBJETIVOS</a:t>
          </a:r>
          <a:endParaRPr lang="es-EC" sz="4400" kern="1200" dirty="0"/>
        </a:p>
      </dsp:txBody>
      <dsp:txXfrm rot="16200000">
        <a:off x="-250800" y="1856831"/>
        <a:ext cx="3495518" cy="539025"/>
      </dsp:txXfrm>
    </dsp:sp>
    <dsp:sp modelId="{0726309C-F246-4846-90CD-E34BF0B8AB55}">
      <dsp:nvSpPr>
        <dsp:cNvPr id="0" name=""/>
        <dsp:cNvSpPr/>
      </dsp:nvSpPr>
      <dsp:spPr>
        <a:xfrm>
          <a:off x="2267173" y="681377"/>
          <a:ext cx="2017996" cy="77065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800" kern="1200" dirty="0" smtClean="0"/>
            <a:t>Proveedores Internacionales de Materias Primas</a:t>
          </a:r>
          <a:endParaRPr lang="es-EC" sz="1800" kern="1200" dirty="0"/>
        </a:p>
      </dsp:txBody>
      <dsp:txXfrm>
        <a:off x="2267173" y="681377"/>
        <a:ext cx="2017996" cy="770652"/>
      </dsp:txXfrm>
    </dsp:sp>
    <dsp:sp modelId="{88FFA62D-8E89-421B-9811-1A5FD2EB6AAB}">
      <dsp:nvSpPr>
        <dsp:cNvPr id="0" name=""/>
        <dsp:cNvSpPr/>
      </dsp:nvSpPr>
      <dsp:spPr>
        <a:xfrm>
          <a:off x="2244752" y="1585052"/>
          <a:ext cx="2067009" cy="77065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800" kern="1200" dirty="0" smtClean="0"/>
            <a:t>Demanda Nacional</a:t>
          </a:r>
          <a:endParaRPr lang="es-EC" sz="1800" kern="1200" dirty="0"/>
        </a:p>
      </dsp:txBody>
      <dsp:txXfrm>
        <a:off x="2244752" y="1585052"/>
        <a:ext cx="2067009" cy="770652"/>
      </dsp:txXfrm>
    </dsp:sp>
    <dsp:sp modelId="{C7FFF4D1-732C-4A10-895D-384D5BD0E8E2}">
      <dsp:nvSpPr>
        <dsp:cNvPr id="0" name=""/>
        <dsp:cNvSpPr/>
      </dsp:nvSpPr>
      <dsp:spPr>
        <a:xfrm>
          <a:off x="2198797" y="2695724"/>
          <a:ext cx="2084450" cy="77065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800" kern="1200" dirty="0" smtClean="0"/>
            <a:t>Competencia Nacional</a:t>
          </a:r>
          <a:endParaRPr lang="es-EC" sz="1800" kern="1200" dirty="0"/>
        </a:p>
      </dsp:txBody>
      <dsp:txXfrm>
        <a:off x="2198797" y="2695724"/>
        <a:ext cx="2084450" cy="77065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4C50D38-68EE-4CE2-B1CA-A0B82D1DB28E}">
      <dsp:nvSpPr>
        <dsp:cNvPr id="0" name=""/>
        <dsp:cNvSpPr/>
      </dsp:nvSpPr>
      <dsp:spPr>
        <a:xfrm>
          <a:off x="2217307" y="2751097"/>
          <a:ext cx="1633061" cy="925504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050" b="1" kern="1200" dirty="0" smtClean="0">
              <a:solidFill>
                <a:schemeClr val="tx1"/>
              </a:solidFill>
            </a:rPr>
            <a:t>DEMANDANTES DE POLIESTIRENO POLIUTERANO</a:t>
          </a:r>
          <a:endParaRPr lang="es-EC" sz="1050" b="1" kern="1200" dirty="0">
            <a:solidFill>
              <a:schemeClr val="tx1"/>
            </a:solidFill>
          </a:endParaRPr>
        </a:p>
      </dsp:txBody>
      <dsp:txXfrm>
        <a:off x="2217307" y="2751097"/>
        <a:ext cx="1633061" cy="925504"/>
      </dsp:txXfrm>
    </dsp:sp>
    <dsp:sp modelId="{8B09C077-4499-47ED-858B-7A8455D1962C}">
      <dsp:nvSpPr>
        <dsp:cNvPr id="0" name=""/>
        <dsp:cNvSpPr/>
      </dsp:nvSpPr>
      <dsp:spPr>
        <a:xfrm rot="10810165">
          <a:off x="572183" y="2976158"/>
          <a:ext cx="1554656" cy="46542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55C65A-6452-45CD-A2BE-0D8F283BC2FE}">
      <dsp:nvSpPr>
        <dsp:cNvPr id="0" name=""/>
        <dsp:cNvSpPr/>
      </dsp:nvSpPr>
      <dsp:spPr>
        <a:xfrm>
          <a:off x="615" y="2749314"/>
          <a:ext cx="1143142" cy="914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dirty="0" smtClean="0"/>
            <a:t>M&amp;M REFRIGERACIÓN</a:t>
          </a:r>
          <a:endParaRPr lang="es-EC" sz="1600" kern="1200" dirty="0"/>
        </a:p>
      </dsp:txBody>
      <dsp:txXfrm>
        <a:off x="615" y="2749314"/>
        <a:ext cx="1143142" cy="914514"/>
      </dsp:txXfrm>
    </dsp:sp>
    <dsp:sp modelId="{784ACBB4-E1B3-4471-9864-DFAADAEE6BAD}">
      <dsp:nvSpPr>
        <dsp:cNvPr id="0" name=""/>
        <dsp:cNvSpPr/>
      </dsp:nvSpPr>
      <dsp:spPr>
        <a:xfrm rot="12979792">
          <a:off x="875114" y="2036469"/>
          <a:ext cx="1748233" cy="46542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971FA8-4DE6-4D56-89E8-9FB69630BE6B}">
      <dsp:nvSpPr>
        <dsp:cNvPr id="0" name=""/>
        <dsp:cNvSpPr/>
      </dsp:nvSpPr>
      <dsp:spPr>
        <a:xfrm>
          <a:off x="473453" y="1294067"/>
          <a:ext cx="1143142" cy="914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900" kern="1200" dirty="0" smtClean="0"/>
            <a:t>POLIEXPANDIDOS</a:t>
          </a:r>
          <a:endParaRPr lang="es-EC" sz="900" kern="1200" dirty="0"/>
        </a:p>
      </dsp:txBody>
      <dsp:txXfrm>
        <a:off x="473453" y="1294067"/>
        <a:ext cx="1143142" cy="914514"/>
      </dsp:txXfrm>
    </dsp:sp>
    <dsp:sp modelId="{A3CDFC08-C019-47A9-947C-7DFCE5F8864B}">
      <dsp:nvSpPr>
        <dsp:cNvPr id="0" name=""/>
        <dsp:cNvSpPr/>
      </dsp:nvSpPr>
      <dsp:spPr>
        <a:xfrm rot="15141802">
          <a:off x="1624073" y="1520042"/>
          <a:ext cx="1890499" cy="46542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87E9B8-B3B9-4E36-AE5C-5A0527FCB194}">
      <dsp:nvSpPr>
        <dsp:cNvPr id="0" name=""/>
        <dsp:cNvSpPr/>
      </dsp:nvSpPr>
      <dsp:spPr>
        <a:xfrm>
          <a:off x="1711360" y="394676"/>
          <a:ext cx="1143142" cy="914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800" kern="1200" dirty="0" smtClean="0"/>
            <a:t>INFRI</a:t>
          </a:r>
          <a:endParaRPr lang="es-EC" sz="1800" kern="1200" dirty="0"/>
        </a:p>
      </dsp:txBody>
      <dsp:txXfrm>
        <a:off x="1711360" y="394676"/>
        <a:ext cx="1143142" cy="914514"/>
      </dsp:txXfrm>
    </dsp:sp>
    <dsp:sp modelId="{D324323C-755B-4A5B-8134-1B4AD46804E2}">
      <dsp:nvSpPr>
        <dsp:cNvPr id="0" name=""/>
        <dsp:cNvSpPr/>
      </dsp:nvSpPr>
      <dsp:spPr>
        <a:xfrm rot="17295507">
          <a:off x="2566937" y="1520301"/>
          <a:ext cx="1897703" cy="46542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4A1D36-FB1F-4566-ABDB-868439EFCAE4}">
      <dsp:nvSpPr>
        <dsp:cNvPr id="0" name=""/>
        <dsp:cNvSpPr/>
      </dsp:nvSpPr>
      <dsp:spPr>
        <a:xfrm>
          <a:off x="3241496" y="394676"/>
          <a:ext cx="1143142" cy="914514"/>
        </a:xfrm>
        <a:prstGeom prst="roundRect">
          <a:avLst>
            <a:gd name="adj" fmla="val 10000"/>
          </a:avLst>
        </a:prstGeom>
        <a:solidFill>
          <a:srgbClr val="F27F20"/>
        </a:soli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200" kern="1200" dirty="0" smtClean="0"/>
            <a:t>MAFRICO</a:t>
          </a:r>
          <a:endParaRPr lang="es-EC" sz="1200" kern="1200" dirty="0"/>
        </a:p>
      </dsp:txBody>
      <dsp:txXfrm>
        <a:off x="3241496" y="394676"/>
        <a:ext cx="1143142" cy="914514"/>
      </dsp:txXfrm>
    </dsp:sp>
    <dsp:sp modelId="{7DCBCE3F-5B5B-4CA0-8FDC-413B54D71071}">
      <dsp:nvSpPr>
        <dsp:cNvPr id="0" name=""/>
        <dsp:cNvSpPr/>
      </dsp:nvSpPr>
      <dsp:spPr>
        <a:xfrm rot="19443360">
          <a:off x="3451693" y="2037387"/>
          <a:ext cx="1767560" cy="46542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2766D7-7A77-4044-9F23-EAC69714ABBB}">
      <dsp:nvSpPr>
        <dsp:cNvPr id="0" name=""/>
        <dsp:cNvSpPr/>
      </dsp:nvSpPr>
      <dsp:spPr>
        <a:xfrm>
          <a:off x="4479403" y="1294067"/>
          <a:ext cx="1143142" cy="91451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dirty="0" smtClean="0"/>
            <a:t>VERTON</a:t>
          </a:r>
          <a:endParaRPr lang="es-EC" sz="1600" kern="1200" dirty="0"/>
        </a:p>
      </dsp:txBody>
      <dsp:txXfrm>
        <a:off x="4479403" y="1294067"/>
        <a:ext cx="1143142" cy="914514"/>
      </dsp:txXfrm>
    </dsp:sp>
    <dsp:sp modelId="{CEB603F9-A2A3-4483-BEC9-EA6820360433}">
      <dsp:nvSpPr>
        <dsp:cNvPr id="0" name=""/>
        <dsp:cNvSpPr/>
      </dsp:nvSpPr>
      <dsp:spPr>
        <a:xfrm rot="21589951">
          <a:off x="3942394" y="2976171"/>
          <a:ext cx="1581421" cy="46542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AFA04D-A6A2-43C7-8FAD-B955F99A66BC}">
      <dsp:nvSpPr>
        <dsp:cNvPr id="0" name=""/>
        <dsp:cNvSpPr/>
      </dsp:nvSpPr>
      <dsp:spPr>
        <a:xfrm>
          <a:off x="4952241" y="2749314"/>
          <a:ext cx="1143142" cy="914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900" kern="1200" dirty="0" smtClean="0"/>
            <a:t>ROJAS REFRIGERACIÓN</a:t>
          </a:r>
          <a:endParaRPr lang="es-EC" sz="900" kern="1200" dirty="0"/>
        </a:p>
      </dsp:txBody>
      <dsp:txXfrm>
        <a:off x="4952241" y="2749314"/>
        <a:ext cx="1143142" cy="914514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BAA7B6A-0941-41CA-9A70-41312AC1D009}">
      <dsp:nvSpPr>
        <dsp:cNvPr id="0" name=""/>
        <dsp:cNvSpPr/>
      </dsp:nvSpPr>
      <dsp:spPr>
        <a:xfrm>
          <a:off x="1463687" y="467441"/>
          <a:ext cx="3125428" cy="3125428"/>
        </a:xfrm>
        <a:prstGeom prst="blockArc">
          <a:avLst>
            <a:gd name="adj1" fmla="val 10795848"/>
            <a:gd name="adj2" fmla="val 16200003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611B27-9D38-4677-B67E-755A5223C48E}">
      <dsp:nvSpPr>
        <dsp:cNvPr id="0" name=""/>
        <dsp:cNvSpPr/>
      </dsp:nvSpPr>
      <dsp:spPr>
        <a:xfrm>
          <a:off x="1463689" y="469285"/>
          <a:ext cx="3125428" cy="3125428"/>
        </a:xfrm>
        <a:prstGeom prst="blockArc">
          <a:avLst>
            <a:gd name="adj1" fmla="val 5400000"/>
            <a:gd name="adj2" fmla="val 1080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E83E60-52D2-4D25-9CED-F5B1755C88A5}">
      <dsp:nvSpPr>
        <dsp:cNvPr id="0" name=""/>
        <dsp:cNvSpPr/>
      </dsp:nvSpPr>
      <dsp:spPr>
        <a:xfrm>
          <a:off x="1463689" y="469285"/>
          <a:ext cx="3125428" cy="3125428"/>
        </a:xfrm>
        <a:prstGeom prst="blockArc">
          <a:avLst>
            <a:gd name="adj1" fmla="val 0"/>
            <a:gd name="adj2" fmla="val 540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99B0DF-94B3-4268-9688-7D38340AC8E5}">
      <dsp:nvSpPr>
        <dsp:cNvPr id="0" name=""/>
        <dsp:cNvSpPr/>
      </dsp:nvSpPr>
      <dsp:spPr>
        <a:xfrm>
          <a:off x="1463690" y="467441"/>
          <a:ext cx="3125428" cy="3125428"/>
        </a:xfrm>
        <a:prstGeom prst="blockArc">
          <a:avLst>
            <a:gd name="adj1" fmla="val 16199997"/>
            <a:gd name="adj2" fmla="val 4152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5EF2AD-EA6E-4990-A825-252EDAC61BBF}">
      <dsp:nvSpPr>
        <dsp:cNvPr id="0" name=""/>
        <dsp:cNvSpPr/>
      </dsp:nvSpPr>
      <dsp:spPr>
        <a:xfrm>
          <a:off x="2306819" y="1312416"/>
          <a:ext cx="1439167" cy="1439167"/>
        </a:xfrm>
        <a:prstGeom prst="ellipse">
          <a:avLst/>
        </a:prstGeom>
        <a:solidFill>
          <a:srgbClr val="F27F2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100" kern="1200" dirty="0" smtClean="0"/>
            <a:t>ESTRATEGIAS</a:t>
          </a:r>
          <a:endParaRPr lang="es-EC" sz="1100" kern="1200" dirty="0"/>
        </a:p>
      </dsp:txBody>
      <dsp:txXfrm>
        <a:off x="2306819" y="1312416"/>
        <a:ext cx="1439167" cy="1439167"/>
      </dsp:txXfrm>
    </dsp:sp>
    <dsp:sp modelId="{2AFAF611-6743-4F0D-89F2-F6BC43D39146}">
      <dsp:nvSpPr>
        <dsp:cNvPr id="0" name=""/>
        <dsp:cNvSpPr/>
      </dsp:nvSpPr>
      <dsp:spPr>
        <a:xfrm>
          <a:off x="2214480" y="0"/>
          <a:ext cx="1623846" cy="1007417"/>
        </a:xfrm>
        <a:prstGeom prst="ellipse">
          <a:avLst/>
        </a:prstGeom>
        <a:solidFill>
          <a:srgbClr val="B895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100" kern="1200" dirty="0" smtClean="0"/>
            <a:t>SEGUIMIENTO  Y ATENCIÓN LOS CLIENTES</a:t>
          </a:r>
          <a:endParaRPr lang="es-EC" sz="1100" kern="1200" dirty="0"/>
        </a:p>
      </dsp:txBody>
      <dsp:txXfrm>
        <a:off x="2214480" y="0"/>
        <a:ext cx="1623846" cy="1007417"/>
      </dsp:txXfrm>
    </dsp:sp>
    <dsp:sp modelId="{BFCE9985-A4AF-4318-8764-24A5552EE1C7}">
      <dsp:nvSpPr>
        <dsp:cNvPr id="0" name=""/>
        <dsp:cNvSpPr/>
      </dsp:nvSpPr>
      <dsp:spPr>
        <a:xfrm>
          <a:off x="3834466" y="1528291"/>
          <a:ext cx="1436768" cy="1007417"/>
        </a:xfrm>
        <a:prstGeom prst="ellipse">
          <a:avLst/>
        </a:prstGeom>
        <a:solidFill>
          <a:srgbClr val="0000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050" kern="1200" dirty="0" smtClean="0"/>
            <a:t>ALIANZAS ESTRATEGICAS</a:t>
          </a:r>
          <a:endParaRPr lang="es-EC" sz="1050" kern="1200" dirty="0"/>
        </a:p>
      </dsp:txBody>
      <dsp:txXfrm>
        <a:off x="3834466" y="1528291"/>
        <a:ext cx="1436768" cy="1007417"/>
      </dsp:txXfrm>
    </dsp:sp>
    <dsp:sp modelId="{702CB7EC-0553-4CBF-B285-9A4B838BA6E7}">
      <dsp:nvSpPr>
        <dsp:cNvPr id="0" name=""/>
        <dsp:cNvSpPr/>
      </dsp:nvSpPr>
      <dsp:spPr>
        <a:xfrm>
          <a:off x="2522694" y="3054738"/>
          <a:ext cx="1007417" cy="1007417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800" kern="1200" dirty="0" smtClean="0"/>
            <a:t>MEJORAR LOS PROCESOS DENTRO DE LA EMPRESA</a:t>
          </a:r>
          <a:endParaRPr lang="es-EC" sz="800" kern="1200" dirty="0"/>
        </a:p>
      </dsp:txBody>
      <dsp:txXfrm>
        <a:off x="2522694" y="3054738"/>
        <a:ext cx="1007417" cy="1007417"/>
      </dsp:txXfrm>
    </dsp:sp>
    <dsp:sp modelId="{19F62C76-B8F8-4DE1-A4BA-32657B7003D0}">
      <dsp:nvSpPr>
        <dsp:cNvPr id="0" name=""/>
        <dsp:cNvSpPr/>
      </dsp:nvSpPr>
      <dsp:spPr>
        <a:xfrm>
          <a:off x="824764" y="1528291"/>
          <a:ext cx="1350382" cy="1007417"/>
        </a:xfrm>
        <a:prstGeom prst="ellipse">
          <a:avLst/>
        </a:prstGeom>
        <a:solidFill>
          <a:srgbClr val="040E3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100" kern="1200" dirty="0" smtClean="0"/>
            <a:t>PUBLICIDAD</a:t>
          </a:r>
          <a:endParaRPr lang="es-EC" sz="1100" kern="1200" dirty="0"/>
        </a:p>
      </dsp:txBody>
      <dsp:txXfrm>
        <a:off x="824764" y="1528291"/>
        <a:ext cx="1350382" cy="10074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B9E23-94E9-4AB6-8CD3-F50A3B753382}" type="datetimeFigureOut">
              <a:rPr lang="es-EC" smtClean="0"/>
              <a:pPr/>
              <a:t>19/02/2013</a:t>
            </a:fld>
            <a:endParaRPr lang="es-EC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61675E-F759-4787-9FCD-1B956258FAA1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="" xmlns:p14="http://schemas.microsoft.com/office/powerpoint/2010/main" val="4141168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1675E-F759-4787-9FCD-1B956258FAA1}" type="slidenum">
              <a:rPr lang="es-EC" smtClean="0"/>
              <a:pPr/>
              <a:t>5</a:t>
            </a:fld>
            <a:endParaRPr lang="es-EC"/>
          </a:p>
        </p:txBody>
      </p:sp>
    </p:spTree>
    <p:extLst>
      <p:ext uri="{BB962C8B-B14F-4D97-AF65-F5344CB8AC3E}">
        <p14:creationId xmlns="" xmlns:p14="http://schemas.microsoft.com/office/powerpoint/2010/main" val="53304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C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3903A-ABE2-4CA7-85CC-43DD865807E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880CAC-D7DB-4616-A743-B4FF9A3F7F4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620D0-A142-41C9-A8F1-5F551623C6A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274EF-5FE1-4B9A-8481-4E8912F797B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C570CB-9DC7-4364-B2CD-9D9F837177A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94231-703F-41FE-A94F-9B529BCDD90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08B78-EF9D-4C2C-8611-7A9E13E8E6F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9DC29F-CD11-4BDE-96AC-882576E3EE5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74FE60-CB4B-4BDB-8714-09ED2A723FB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CE702-D33E-4F70-A2AD-5EC42751F34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C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723999-BD98-45E5-BF74-0CE9346FF66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aseline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aseline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aseline="0"/>
            </a:lvl1pPr>
          </a:lstStyle>
          <a:p>
            <a:pPr>
              <a:defRPr/>
            </a:pPr>
            <a:fld id="{ACDB27EA-B6FC-4BF5-A259-3D2D8FFEDB3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../demanda%20hipervinculos/Tabla%203%20muestra.docx" TargetMode="External"/><Relationship Id="rId13" Type="http://schemas.openxmlformats.org/officeDocument/2006/relationships/hyperlink" Target="../demanda%20hipervinculos/UNIDAD%20DE%20COMPRA.docx" TargetMode="External"/><Relationship Id="rId3" Type="http://schemas.openxmlformats.org/officeDocument/2006/relationships/slide" Target="slide2.xml"/><Relationship Id="rId7" Type="http://schemas.openxmlformats.org/officeDocument/2006/relationships/hyperlink" Target="../demanda%20hipervinculos/Sector%20Publicidad.docx" TargetMode="External"/><Relationship Id="rId12" Type="http://schemas.openxmlformats.org/officeDocument/2006/relationships/hyperlink" Target="../demanda%20hipervinculos/SATISFACCION%20DE%20LAS%20POLITICAS%20DE%20VENTA%20POR%20PARTE%20DE%20LOS%20CLIENTES.docx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../demanda%20hipervinculos/Sector%20Agroindustrial.docx" TargetMode="External"/><Relationship Id="rId11" Type="http://schemas.openxmlformats.org/officeDocument/2006/relationships/hyperlink" Target="../demanda%20hipervinculos/SATISFACCION%20DEL%20TRABAJO%20REALIZADO%20POR%20LAS%20EMPREAS%20OFERTANTES.docx" TargetMode="External"/><Relationship Id="rId5" Type="http://schemas.openxmlformats.org/officeDocument/2006/relationships/hyperlink" Target="../demanda%20hipervinculos/Tabla%204%20hipervinculo.docx" TargetMode="External"/><Relationship Id="rId10" Type="http://schemas.openxmlformats.org/officeDocument/2006/relationships/hyperlink" Target="../demanda%20hipervinculos/CRITERIO%20DE%20POSICIONAMIENTO%20DE%20RECORDACION%20DE%20LAS%20MARCAS.docx" TargetMode="External"/><Relationship Id="rId4" Type="http://schemas.openxmlformats.org/officeDocument/2006/relationships/image" Target="../media/image2.png"/><Relationship Id="rId9" Type="http://schemas.openxmlformats.org/officeDocument/2006/relationships/hyperlink" Target="../demanda%20hipervinculos/Tabla%20base%20de%20espuma.docx" TargetMode="External"/><Relationship Id="rId14" Type="http://schemas.openxmlformats.org/officeDocument/2006/relationships/hyperlink" Target="../demanda%20hipervinculos/Prueba%20de%20Hip&#243;tesis%20Intenci&#243;n%20de%20Compra%20por%20Segmento.doc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../competencia%20hipervinculos/Giro%20de%20la%20empresa.docx" TargetMode="External"/><Relationship Id="rId3" Type="http://schemas.openxmlformats.org/officeDocument/2006/relationships/slide" Target="slide2.xml"/><Relationship Id="rId7" Type="http://schemas.openxmlformats.org/officeDocument/2006/relationships/hyperlink" Target="../competencia%20hipervinculos/Sistema%20de%20Comercializaci&#243;n%20y%20Pol&#237;ticas%20de%20Publicidad.docx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../competencia%20hipervinculos/Portafolio%20de%20Productos.docx" TargetMode="External"/><Relationship Id="rId5" Type="http://schemas.openxmlformats.org/officeDocument/2006/relationships/hyperlink" Target="../competencia%20hipervinculos/Tabla%203%20hipervinculo.docx" TargetMode="External"/><Relationship Id="rId4" Type="http://schemas.openxmlformats.org/officeDocument/2006/relationships/image" Target="../media/image2.png"/><Relationship Id="rId9" Type="http://schemas.openxmlformats.org/officeDocument/2006/relationships/hyperlink" Target="../competencia%20hipervinculos/Precios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slide" Target="slide2.xml"/><Relationship Id="rId7" Type="http://schemas.openxmlformats.org/officeDocument/2006/relationships/diagramQuickStyle" Target="../diagrams/quickStyle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image" Target="../media/image2.png"/><Relationship Id="rId9" Type="http://schemas.microsoft.com/office/2007/relationships/diagramDrawing" Target="../diagrams/drawing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0.jpeg"/><Relationship Id="rId5" Type="http://schemas.openxmlformats.org/officeDocument/2006/relationships/image" Target="../media/image5.png"/><Relationship Id="rId10" Type="http://schemas.openxmlformats.org/officeDocument/2006/relationships/image" Target="../media/image9.jpeg"/><Relationship Id="rId4" Type="http://schemas.openxmlformats.org/officeDocument/2006/relationships/image" Target="../media/image4.jpeg"/><Relationship Id="rId9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slide" Target="slide2.xml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png"/><Relationship Id="rId9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slide" Target="slide2.xml"/><Relationship Id="rId7" Type="http://schemas.openxmlformats.org/officeDocument/2006/relationships/diagramQuickStyle" Target="../diagrams/quickStyl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2.png"/><Relationship Id="rId9" Type="http://schemas.microsoft.com/office/2007/relationships/diagramDrawing" Target="../diagrams/drawing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../Tabla%204%20hipervinculo.docx" TargetMode="External"/><Relationship Id="rId3" Type="http://schemas.openxmlformats.org/officeDocument/2006/relationships/slide" Target="slide2.xml"/><Relationship Id="rId7" Type="http://schemas.openxmlformats.org/officeDocument/2006/relationships/hyperlink" Target="../Tabla%203%20hipervinculo.docx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../hipervinculo%20de%20las%20diapositivas.docx" TargetMode="External"/><Relationship Id="rId5" Type="http://schemas.openxmlformats.org/officeDocument/2006/relationships/hyperlink" Target="poliestireno%20poliuretano%20(1).xlsx" TargetMode="Externa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../Tabla%206%20Hipervinculo.docx" TargetMode="External"/><Relationship Id="rId3" Type="http://schemas.openxmlformats.org/officeDocument/2006/relationships/slide" Target="slide2.xml"/><Relationship Id="rId7" Type="http://schemas.openxmlformats.org/officeDocument/2006/relationships/hyperlink" Target="../Tabla%2010%20hipervinculo.docx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../Tabla%209%20hipervinculo.docx" TargetMode="External"/><Relationship Id="rId5" Type="http://schemas.openxmlformats.org/officeDocument/2006/relationships/hyperlink" Target="poliestireno%20poliuretano%20(1).xlsx" TargetMode="Externa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slide" Target="slide2.xml"/><Relationship Id="rId7" Type="http://schemas.openxmlformats.org/officeDocument/2006/relationships/hyperlink" Target="file:///C:\Users\usuario\Desktop\AVANCES%20MI%20TESIS\poliestireno%20poliuretano.xlsx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.wav"/><Relationship Id="rId5" Type="http://schemas.openxmlformats.org/officeDocument/2006/relationships/hyperlink" Target="poliestireno%20poliuretano%20(1).xlsx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cara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7200"/>
            <a:ext cx="2419350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56" name="Group 8"/>
          <p:cNvGrpSpPr>
            <a:grpSpLocks/>
          </p:cNvGrpSpPr>
          <p:nvPr/>
        </p:nvGrpSpPr>
        <p:grpSpPr bwMode="auto">
          <a:xfrm>
            <a:off x="1981200" y="401638"/>
            <a:ext cx="7162800" cy="304800"/>
            <a:chOff x="1440" y="253"/>
            <a:chExt cx="4320" cy="192"/>
          </a:xfrm>
        </p:grpSpPr>
        <p:sp>
          <p:nvSpPr>
            <p:cNvPr id="2060" name="Rectangle 6"/>
            <p:cNvSpPr>
              <a:spLocks noChangeArrowheads="1"/>
            </p:cNvSpPr>
            <p:nvPr/>
          </p:nvSpPr>
          <p:spPr bwMode="auto">
            <a:xfrm>
              <a:off x="1536" y="301"/>
              <a:ext cx="4224" cy="144"/>
            </a:xfrm>
            <a:prstGeom prst="rect">
              <a:avLst/>
            </a:prstGeom>
            <a:solidFill>
              <a:srgbClr val="F4983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C" dirty="0"/>
            </a:p>
          </p:txBody>
        </p:sp>
        <p:sp>
          <p:nvSpPr>
            <p:cNvPr id="2061" name="Oval 7"/>
            <p:cNvSpPr>
              <a:spLocks noChangeArrowheads="1"/>
            </p:cNvSpPr>
            <p:nvPr/>
          </p:nvSpPr>
          <p:spPr bwMode="auto">
            <a:xfrm>
              <a:off x="1440" y="253"/>
              <a:ext cx="192" cy="192"/>
            </a:xfrm>
            <a:prstGeom prst="ellipse">
              <a:avLst/>
            </a:prstGeom>
            <a:solidFill>
              <a:srgbClr val="F4983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C" dirty="0"/>
            </a:p>
          </p:txBody>
        </p:sp>
      </p:grp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1588" y="0"/>
            <a:ext cx="9142412" cy="482600"/>
          </a:xfrm>
          <a:prstGeom prst="rect">
            <a:avLst/>
          </a:prstGeom>
          <a:solidFill>
            <a:srgbClr val="081B6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2053" name="Rectangle 65"/>
          <p:cNvSpPr>
            <a:spLocks noChangeArrowheads="1"/>
          </p:cNvSpPr>
          <p:nvPr/>
        </p:nvSpPr>
        <p:spPr bwMode="auto">
          <a:xfrm>
            <a:off x="5029200" y="1752600"/>
            <a:ext cx="342900" cy="3429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C" dirty="0"/>
          </a:p>
        </p:txBody>
      </p:sp>
      <p:sp>
        <p:nvSpPr>
          <p:cNvPr id="2054" name="Rectangle 67"/>
          <p:cNvSpPr>
            <a:spLocks noChangeArrowheads="1"/>
          </p:cNvSpPr>
          <p:nvPr/>
        </p:nvSpPr>
        <p:spPr bwMode="auto">
          <a:xfrm>
            <a:off x="1588" y="1752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C" dirty="0"/>
          </a:p>
        </p:txBody>
      </p:sp>
      <p:sp>
        <p:nvSpPr>
          <p:cNvPr id="2055" name="Rectangle 68"/>
          <p:cNvSpPr>
            <a:spLocks noChangeArrowheads="1"/>
          </p:cNvSpPr>
          <p:nvPr/>
        </p:nvSpPr>
        <p:spPr bwMode="auto">
          <a:xfrm>
            <a:off x="0" y="1752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baseline="0" dirty="0"/>
          </a:p>
        </p:txBody>
      </p:sp>
      <p:sp>
        <p:nvSpPr>
          <p:cNvPr id="2156" name="Text Box 108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411413" y="457200"/>
            <a:ext cx="67325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EC" sz="1200" b="1" baseline="0" dirty="0">
                <a:solidFill>
                  <a:srgbClr val="2A3164"/>
                </a:solidFill>
                <a:latin typeface="Tahoma" pitchFamily="34" charset="0"/>
              </a:rPr>
              <a:t>DEPARTAMENTO DE CIENCIAS ECONOMICAS ADMINISTRATIVAS  Y DE COMERCIO</a:t>
            </a:r>
          </a:p>
        </p:txBody>
      </p:sp>
      <p:sp>
        <p:nvSpPr>
          <p:cNvPr id="2057" name="2 Rectángulo"/>
          <p:cNvSpPr>
            <a:spLocks noChangeArrowheads="1"/>
          </p:cNvSpPr>
          <p:nvPr/>
        </p:nvSpPr>
        <p:spPr bwMode="auto">
          <a:xfrm>
            <a:off x="766763" y="1149350"/>
            <a:ext cx="7610475" cy="523240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es-EC" b="1" dirty="0">
              <a:latin typeface="Simplified Arabic" pitchFamily="2" charset="-78"/>
              <a:cs typeface="Simplified Arabic" pitchFamily="2" charset="-78"/>
            </a:endParaRPr>
          </a:p>
          <a:p>
            <a:pPr algn="ctr"/>
            <a:endParaRPr lang="es-EC" b="1" dirty="0">
              <a:latin typeface="Simplified Arabic" pitchFamily="2" charset="-78"/>
              <a:cs typeface="Simplified Arabic" pitchFamily="2" charset="-78"/>
            </a:endParaRPr>
          </a:p>
          <a:p>
            <a:pPr algn="ctr"/>
            <a:endParaRPr lang="es-EC" b="1" dirty="0">
              <a:latin typeface="Simplified Arabic" pitchFamily="2" charset="-78"/>
              <a:cs typeface="Simplified Arabic" pitchFamily="2" charset="-78"/>
            </a:endParaRPr>
          </a:p>
          <a:p>
            <a:pPr algn="ctr"/>
            <a:r>
              <a:rPr lang="es-EC" b="1" dirty="0">
                <a:latin typeface="Simplified Arabic" pitchFamily="2" charset="-78"/>
                <a:cs typeface="Simplified Arabic" pitchFamily="2" charset="-78"/>
              </a:rPr>
              <a:t>ESCUELA POLITÉCNICA DEL EJÉRCITO	</a:t>
            </a:r>
            <a:endParaRPr lang="es-EC" dirty="0">
              <a:latin typeface="Simplified Arabic" pitchFamily="2" charset="-78"/>
              <a:cs typeface="Simplified Arabic" pitchFamily="2" charset="-78"/>
            </a:endParaRPr>
          </a:p>
          <a:p>
            <a:pPr algn="ctr"/>
            <a:r>
              <a:rPr lang="es-EC" b="1" dirty="0">
                <a:latin typeface="Simplified Arabic" pitchFamily="2" charset="-78"/>
                <a:cs typeface="Simplified Arabic" pitchFamily="2" charset="-78"/>
              </a:rPr>
              <a:t>DEPARTAMENTO DE</a:t>
            </a:r>
            <a:endParaRPr lang="es-EC" dirty="0">
              <a:latin typeface="Simplified Arabic" pitchFamily="2" charset="-78"/>
              <a:cs typeface="Simplified Arabic" pitchFamily="2" charset="-78"/>
            </a:endParaRPr>
          </a:p>
          <a:p>
            <a:pPr algn="ctr"/>
            <a:r>
              <a:rPr lang="es-EC" b="1" dirty="0">
                <a:latin typeface="Simplified Arabic" pitchFamily="2" charset="-78"/>
                <a:cs typeface="Simplified Arabic" pitchFamily="2" charset="-78"/>
              </a:rPr>
              <a:t>CIENCIAS </a:t>
            </a:r>
            <a:r>
              <a:rPr lang="es-EC" b="1" dirty="0" smtClean="0">
                <a:latin typeface="Simplified Arabic" pitchFamily="2" charset="-78"/>
                <a:cs typeface="Simplified Arabic" pitchFamily="2" charset="-78"/>
              </a:rPr>
              <a:t>ECONÓMICAS</a:t>
            </a:r>
            <a:r>
              <a:rPr lang="es-EC" b="1" dirty="0">
                <a:latin typeface="Simplified Arabic" pitchFamily="2" charset="-78"/>
                <a:cs typeface="Simplified Arabic" pitchFamily="2" charset="-78"/>
              </a:rPr>
              <a:t>, ADMINISTRATIVAS Y DE COMERCIO</a:t>
            </a:r>
            <a:endParaRPr lang="es-EC" dirty="0">
              <a:latin typeface="Simplified Arabic" pitchFamily="2" charset="-78"/>
              <a:cs typeface="Simplified Arabic" pitchFamily="2" charset="-78"/>
            </a:endParaRPr>
          </a:p>
          <a:p>
            <a:pPr algn="ctr"/>
            <a:r>
              <a:rPr lang="es-EC" b="1" dirty="0">
                <a:latin typeface="Simplified Arabic" pitchFamily="2" charset="-78"/>
                <a:cs typeface="Simplified Arabic" pitchFamily="2" charset="-78"/>
              </a:rPr>
              <a:t> </a:t>
            </a:r>
            <a:endParaRPr lang="es-EC" dirty="0">
              <a:latin typeface="Simplified Arabic" pitchFamily="2" charset="-78"/>
              <a:cs typeface="Simplified Arabic" pitchFamily="2" charset="-78"/>
            </a:endParaRPr>
          </a:p>
          <a:p>
            <a:pPr algn="ctr"/>
            <a:r>
              <a:rPr lang="es-EC" b="1" dirty="0">
                <a:latin typeface="Simplified Arabic" pitchFamily="2" charset="-78"/>
                <a:cs typeface="Simplified Arabic" pitchFamily="2" charset="-78"/>
              </a:rPr>
              <a:t>TESIS DE GRADO PREVIO A LA OBTENCIÓN DEL TÍTULO DE:</a:t>
            </a:r>
            <a:endParaRPr lang="es-EC" dirty="0">
              <a:latin typeface="Simplified Arabic" pitchFamily="2" charset="-78"/>
              <a:cs typeface="Simplified Arabic" pitchFamily="2" charset="-78"/>
            </a:endParaRPr>
          </a:p>
          <a:p>
            <a:pPr algn="ctr"/>
            <a:r>
              <a:rPr lang="es-EC" b="1" dirty="0">
                <a:latin typeface="Simplified Arabic" pitchFamily="2" charset="-78"/>
                <a:cs typeface="Simplified Arabic" pitchFamily="2" charset="-78"/>
              </a:rPr>
              <a:t>INGENIERÍA EN MERCADOTECNIA</a:t>
            </a:r>
            <a:endParaRPr lang="es-EC" dirty="0">
              <a:latin typeface="Simplified Arabic" pitchFamily="2" charset="-78"/>
              <a:cs typeface="Simplified Arabic" pitchFamily="2" charset="-78"/>
            </a:endParaRPr>
          </a:p>
          <a:p>
            <a:pPr algn="ctr"/>
            <a:r>
              <a:rPr lang="es-EC" dirty="0">
                <a:latin typeface="Simplified Arabic" pitchFamily="2" charset="-78"/>
                <a:cs typeface="Simplified Arabic" pitchFamily="2" charset="-78"/>
              </a:rPr>
              <a:t> </a:t>
            </a:r>
          </a:p>
          <a:p>
            <a:pPr algn="ctr"/>
            <a:endParaRPr lang="es-EC" b="1" dirty="0">
              <a:latin typeface="Simplified Arabic" pitchFamily="2" charset="-78"/>
              <a:cs typeface="Simplified Arabic" pitchFamily="2" charset="-78"/>
            </a:endParaRPr>
          </a:p>
          <a:p>
            <a:pPr algn="ctr"/>
            <a:r>
              <a:rPr lang="es-EC" b="1" dirty="0">
                <a:latin typeface="Simplified Arabic" pitchFamily="2" charset="-78"/>
                <a:cs typeface="Simplified Arabic" pitchFamily="2" charset="-78"/>
              </a:rPr>
              <a:t>TEMA:</a:t>
            </a:r>
          </a:p>
          <a:p>
            <a:pPr algn="ctr"/>
            <a:endParaRPr lang="es-EC" dirty="0">
              <a:latin typeface="Simplified Arabic" pitchFamily="2" charset="-78"/>
              <a:cs typeface="Simplified Arabic" pitchFamily="2" charset="-78"/>
            </a:endParaRPr>
          </a:p>
          <a:p>
            <a:pPr algn="ctr"/>
            <a:r>
              <a:rPr lang="es-EC" b="1" dirty="0">
                <a:latin typeface="Arial" pitchFamily="34" charset="0"/>
                <a:cs typeface="Arial" pitchFamily="34" charset="0"/>
              </a:rPr>
              <a:t> “Propuesta Estratégica de Marketing para la Empresa Industrias </a:t>
            </a:r>
            <a:r>
              <a:rPr lang="es-EC" b="1" dirty="0" err="1">
                <a:latin typeface="Arial" pitchFamily="34" charset="0"/>
                <a:cs typeface="Arial" pitchFamily="34" charset="0"/>
              </a:rPr>
              <a:t>Verton</a:t>
            </a:r>
            <a:r>
              <a:rPr lang="es-EC" b="1" dirty="0">
                <a:latin typeface="Arial" pitchFamily="34" charset="0"/>
                <a:cs typeface="Arial" pitchFamily="34" charset="0"/>
              </a:rPr>
              <a:t> Orientada al Posicionamiento e Incremento de Ventas en el Mercado Nacional”</a:t>
            </a:r>
          </a:p>
          <a:p>
            <a:pPr algn="ctr"/>
            <a:endParaRPr lang="es-EC" dirty="0">
              <a:latin typeface="Simplified Arabic" pitchFamily="2" charset="-78"/>
              <a:cs typeface="Simplified Arabic" pitchFamily="2" charset="-78"/>
            </a:endParaRPr>
          </a:p>
          <a:p>
            <a:pPr algn="ctr"/>
            <a:endParaRPr lang="es-EC" dirty="0">
              <a:latin typeface="Simplified Arabic" pitchFamily="2" charset="-78"/>
              <a:cs typeface="Simplified Arabic" pitchFamily="2" charset="-78"/>
            </a:endParaRPr>
          </a:p>
          <a:p>
            <a:pPr algn="ctr"/>
            <a:r>
              <a:rPr lang="es-EC" b="1" dirty="0">
                <a:latin typeface="Simplified Arabic" pitchFamily="2" charset="-78"/>
                <a:cs typeface="Simplified Arabic" pitchFamily="2" charset="-78"/>
              </a:rPr>
              <a:t>ISIS ALEGRÍAS BARRERO</a:t>
            </a:r>
          </a:p>
          <a:p>
            <a:pPr algn="ctr"/>
            <a:endParaRPr lang="es-EC" b="1" dirty="0">
              <a:latin typeface="Simplified Arabic" pitchFamily="2" charset="-78"/>
              <a:cs typeface="Simplified Arabic" pitchFamily="2" charset="-78"/>
            </a:endParaRPr>
          </a:p>
          <a:p>
            <a:pPr algn="ctr"/>
            <a:r>
              <a:rPr lang="es-EC" b="1" dirty="0">
                <a:latin typeface="Simplified Arabic" pitchFamily="2" charset="-78"/>
                <a:cs typeface="Simplified Arabic" pitchFamily="2" charset="-78"/>
              </a:rPr>
              <a:t>SANGOLQUÍ, ENERO DE 2013</a:t>
            </a:r>
          </a:p>
          <a:p>
            <a:endParaRPr lang="es-EC" dirty="0"/>
          </a:p>
        </p:txBody>
      </p:sp>
      <p:sp>
        <p:nvSpPr>
          <p:cNvPr id="2058" name="Rectangle 5"/>
          <p:cNvSpPr>
            <a:spLocks noChangeArrowheads="1"/>
          </p:cNvSpPr>
          <p:nvPr/>
        </p:nvSpPr>
        <p:spPr bwMode="auto">
          <a:xfrm>
            <a:off x="0" y="6623050"/>
            <a:ext cx="9142413" cy="241300"/>
          </a:xfrm>
          <a:prstGeom prst="rect">
            <a:avLst/>
          </a:prstGeom>
          <a:solidFill>
            <a:srgbClr val="081B6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2059" name="Picture 13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05250" y="731838"/>
            <a:ext cx="1295400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6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 descr="cara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401638"/>
            <a:ext cx="2419350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56" name="Group 8"/>
          <p:cNvGrpSpPr>
            <a:grpSpLocks/>
          </p:cNvGrpSpPr>
          <p:nvPr/>
        </p:nvGrpSpPr>
        <p:grpSpPr bwMode="auto">
          <a:xfrm>
            <a:off x="1981200" y="401638"/>
            <a:ext cx="7162800" cy="304800"/>
            <a:chOff x="1440" y="253"/>
            <a:chExt cx="4320" cy="192"/>
          </a:xfrm>
        </p:grpSpPr>
        <p:sp>
          <p:nvSpPr>
            <p:cNvPr id="8244" name="Rectangle 6"/>
            <p:cNvSpPr>
              <a:spLocks noChangeArrowheads="1"/>
            </p:cNvSpPr>
            <p:nvPr/>
          </p:nvSpPr>
          <p:spPr bwMode="auto">
            <a:xfrm>
              <a:off x="1536" y="301"/>
              <a:ext cx="4224" cy="144"/>
            </a:xfrm>
            <a:prstGeom prst="rect">
              <a:avLst/>
            </a:prstGeom>
            <a:solidFill>
              <a:srgbClr val="F4983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8245" name="Oval 7"/>
            <p:cNvSpPr>
              <a:spLocks noChangeArrowheads="1"/>
            </p:cNvSpPr>
            <p:nvPr/>
          </p:nvSpPr>
          <p:spPr bwMode="auto">
            <a:xfrm>
              <a:off x="1440" y="253"/>
              <a:ext cx="192" cy="192"/>
            </a:xfrm>
            <a:prstGeom prst="ellipse">
              <a:avLst/>
            </a:prstGeom>
            <a:solidFill>
              <a:srgbClr val="F4983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</p:grp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1588" y="0"/>
            <a:ext cx="9142412" cy="482600"/>
          </a:xfrm>
          <a:prstGeom prst="rect">
            <a:avLst/>
          </a:prstGeom>
          <a:solidFill>
            <a:srgbClr val="081B6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197" name="Rectangle 67"/>
          <p:cNvSpPr>
            <a:spLocks noChangeArrowheads="1"/>
          </p:cNvSpPr>
          <p:nvPr/>
        </p:nvSpPr>
        <p:spPr bwMode="auto">
          <a:xfrm>
            <a:off x="1588" y="1752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C"/>
          </a:p>
        </p:txBody>
      </p:sp>
      <p:sp>
        <p:nvSpPr>
          <p:cNvPr id="8198" name="Rectangle 68"/>
          <p:cNvSpPr>
            <a:spLocks noChangeArrowheads="1"/>
          </p:cNvSpPr>
          <p:nvPr/>
        </p:nvSpPr>
        <p:spPr bwMode="auto">
          <a:xfrm>
            <a:off x="0" y="1752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baseline="0"/>
          </a:p>
        </p:txBody>
      </p:sp>
      <p:sp>
        <p:nvSpPr>
          <p:cNvPr id="2156" name="Text Box 108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411413" y="457200"/>
            <a:ext cx="67325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EC" sz="1200" b="1" baseline="0">
                <a:solidFill>
                  <a:srgbClr val="2A3164"/>
                </a:solidFill>
                <a:latin typeface="Tahoma" pitchFamily="34" charset="0"/>
              </a:rPr>
              <a:t>DEPARTAMENTO DE CIENCIAS ECONOMICAS ADMINISTRATIVAS  Y DE COMERCIO</a:t>
            </a:r>
          </a:p>
        </p:txBody>
      </p:sp>
      <p:sp>
        <p:nvSpPr>
          <p:cNvPr id="8200" name="Rectangle 5"/>
          <p:cNvSpPr>
            <a:spLocks noChangeArrowheads="1"/>
          </p:cNvSpPr>
          <p:nvPr/>
        </p:nvSpPr>
        <p:spPr bwMode="auto">
          <a:xfrm>
            <a:off x="-28575" y="6643688"/>
            <a:ext cx="9174163" cy="241300"/>
          </a:xfrm>
          <a:prstGeom prst="rect">
            <a:avLst/>
          </a:prstGeom>
          <a:solidFill>
            <a:srgbClr val="081B6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8201" name="Picture 13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29538" y="806450"/>
            <a:ext cx="109061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202" name="14 Rectángulo"/>
          <p:cNvSpPr>
            <a:spLocks noChangeArrowheads="1"/>
          </p:cNvSpPr>
          <p:nvPr/>
        </p:nvSpPr>
        <p:spPr bwMode="auto">
          <a:xfrm>
            <a:off x="-88900" y="-133350"/>
            <a:ext cx="9324975" cy="360363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s-EC" b="1">
              <a:latin typeface="Simplified Arabic" pitchFamily="2" charset="-78"/>
              <a:cs typeface="Simplified Arabic" pitchFamily="2" charset="-78"/>
            </a:endParaRPr>
          </a:p>
          <a:p>
            <a:pPr algn="ctr"/>
            <a:endParaRPr lang="es-EC" sz="4400" b="1">
              <a:latin typeface="Simplified Arabic" pitchFamily="2" charset="-78"/>
              <a:cs typeface="Simplified Arabic" pitchFamily="2" charset="-78"/>
            </a:endParaRPr>
          </a:p>
          <a:p>
            <a:pPr algn="ctr"/>
            <a:r>
              <a:rPr lang="es-EC" sz="3200" b="1">
                <a:latin typeface="Arial" pitchFamily="34" charset="0"/>
                <a:cs typeface="Arial" pitchFamily="34" charset="0"/>
              </a:rPr>
              <a:t> </a:t>
            </a:r>
            <a:r>
              <a:rPr lang="es-EC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s-EC" sz="14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Propuesta Estratégica de Marketing para la Empresa Industrias Verton Orientada al Posicionamiento e Incremento de Ventas en el Mercado Nacional”</a:t>
            </a:r>
          </a:p>
          <a:p>
            <a:pPr algn="ctr"/>
            <a:endParaRPr lang="es-EC" sz="1800" b="1">
              <a:solidFill>
                <a:schemeClr val="bg1"/>
              </a:solidFill>
              <a:latin typeface="Simplified Arabic" pitchFamily="2" charset="-78"/>
              <a:cs typeface="Simplified Arabic" pitchFamily="2" charset="-78"/>
            </a:endParaRPr>
          </a:p>
          <a:p>
            <a:pPr algn="ctr"/>
            <a:endParaRPr lang="es-EC" sz="1800">
              <a:latin typeface="Simplified Arabic" pitchFamily="2" charset="-78"/>
              <a:cs typeface="Simplified Arabic" pitchFamily="2" charset="-78"/>
            </a:endParaRPr>
          </a:p>
        </p:txBody>
      </p:sp>
      <p:grpSp>
        <p:nvGrpSpPr>
          <p:cNvPr id="8203" name="Group 199"/>
          <p:cNvGrpSpPr>
            <a:grpSpLocks/>
          </p:cNvGrpSpPr>
          <p:nvPr/>
        </p:nvGrpSpPr>
        <p:grpSpPr bwMode="auto">
          <a:xfrm>
            <a:off x="2420938" y="1014413"/>
            <a:ext cx="4935537" cy="731837"/>
            <a:chOff x="-1" y="1606"/>
            <a:chExt cx="1654" cy="302"/>
          </a:xfrm>
        </p:grpSpPr>
        <p:grpSp>
          <p:nvGrpSpPr>
            <p:cNvPr id="8240" name="Group 200"/>
            <p:cNvGrpSpPr>
              <a:grpSpLocks/>
            </p:cNvGrpSpPr>
            <p:nvPr/>
          </p:nvGrpSpPr>
          <p:grpSpPr bwMode="auto">
            <a:xfrm>
              <a:off x="-1" y="1606"/>
              <a:ext cx="1654" cy="196"/>
              <a:chOff x="868" y="2300"/>
              <a:chExt cx="1654" cy="147"/>
            </a:xfrm>
          </p:grpSpPr>
          <p:sp>
            <p:nvSpPr>
              <p:cNvPr id="8242" name="Rectangle 201"/>
              <p:cNvSpPr>
                <a:spLocks noChangeArrowheads="1"/>
              </p:cNvSpPr>
              <p:nvPr/>
            </p:nvSpPr>
            <p:spPr bwMode="auto">
              <a:xfrm>
                <a:off x="868" y="2300"/>
                <a:ext cx="1587" cy="144"/>
              </a:xfrm>
              <a:prstGeom prst="rect">
                <a:avLst/>
              </a:prstGeom>
              <a:gradFill rotWithShape="0">
                <a:gsLst>
                  <a:gs pos="0">
                    <a:srgbClr val="FBDCBD"/>
                  </a:gs>
                  <a:gs pos="100000">
                    <a:srgbClr val="F4983C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C"/>
              </a:p>
            </p:txBody>
          </p:sp>
          <p:sp>
            <p:nvSpPr>
              <p:cNvPr id="8243" name="Oval 202"/>
              <p:cNvSpPr>
                <a:spLocks noChangeArrowheads="1"/>
              </p:cNvSpPr>
              <p:nvPr/>
            </p:nvSpPr>
            <p:spPr bwMode="auto">
              <a:xfrm>
                <a:off x="2375" y="2304"/>
                <a:ext cx="147" cy="143"/>
              </a:xfrm>
              <a:prstGeom prst="ellipse">
                <a:avLst/>
              </a:prstGeom>
              <a:solidFill>
                <a:srgbClr val="F4983C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C"/>
              </a:p>
            </p:txBody>
          </p:sp>
        </p:grpSp>
        <p:sp>
          <p:nvSpPr>
            <p:cNvPr id="8241" name="Text Box 203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204" y="1616"/>
              <a:ext cx="1419" cy="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s-EC" sz="2000" b="1" baseline="0">
                  <a:solidFill>
                    <a:srgbClr val="000099"/>
                  </a:solidFill>
                  <a:latin typeface="Tahoma" pitchFamily="34" charset="0"/>
                </a:rPr>
                <a:t>CAPITULO III ESTUDIO DE MERCADO</a:t>
              </a:r>
            </a:p>
          </p:txBody>
        </p:sp>
      </p:grpSp>
      <p:sp>
        <p:nvSpPr>
          <p:cNvPr id="51" name="50 Rectángulo"/>
          <p:cNvSpPr/>
          <p:nvPr/>
        </p:nvSpPr>
        <p:spPr>
          <a:xfrm>
            <a:off x="6656054" y="6519446"/>
            <a:ext cx="216441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Autora:</a:t>
            </a:r>
            <a:r>
              <a:rPr lang="es-ES" sz="160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 </a:t>
            </a:r>
            <a:r>
              <a:rPr lang="es-ES" sz="120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Isis </a:t>
            </a:r>
            <a:r>
              <a:rPr lang="es-ES" sz="120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Alegrias</a:t>
            </a:r>
            <a:endParaRPr lang="es-ES" sz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Symbol" pitchFamily="34" charset="0"/>
              <a:ea typeface="Segoe UI Symbol" pitchFamily="34" charset="0"/>
            </a:endParaRPr>
          </a:p>
        </p:txBody>
      </p:sp>
      <p:sp>
        <p:nvSpPr>
          <p:cNvPr id="6" name="5 Rectángulo"/>
          <p:cNvSpPr/>
          <p:nvPr/>
        </p:nvSpPr>
        <p:spPr bwMode="auto">
          <a:xfrm>
            <a:off x="1691679" y="1752599"/>
            <a:ext cx="5832649" cy="552493"/>
          </a:xfrm>
          <a:prstGeom prst="rect">
            <a:avLst/>
          </a:prstGeom>
          <a:solidFill>
            <a:srgbClr val="3F601A"/>
          </a:solidFill>
          <a:ln>
            <a:headEnd type="none" w="med" len="med"/>
            <a:tailEnd type="none" w="med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s-EC" sz="3600" b="1" dirty="0" smtClean="0"/>
              <a:t>DEMANDA NACIONAL</a:t>
            </a:r>
            <a:endParaRPr lang="es-EC" sz="1800" b="1" dirty="0">
              <a:solidFill>
                <a:schemeClr val="tx1"/>
              </a:solidFill>
            </a:endParaRPr>
          </a:p>
        </p:txBody>
      </p:sp>
      <p:sp>
        <p:nvSpPr>
          <p:cNvPr id="21" name="20 Rectángulo">
            <a:hlinkClick r:id="rId5" action="ppaction://hlinkfile"/>
          </p:cNvPr>
          <p:cNvSpPr/>
          <p:nvPr/>
        </p:nvSpPr>
        <p:spPr bwMode="auto">
          <a:xfrm>
            <a:off x="708981" y="2668588"/>
            <a:ext cx="1902486" cy="54438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lvl="0" algn="ctr"/>
            <a:r>
              <a:rPr lang="es-EC" sz="2000" dirty="0" smtClean="0"/>
              <a:t>SECTOR DE CONSTRUCCIÓN</a:t>
            </a:r>
          </a:p>
          <a:p>
            <a:pPr algn="ctr"/>
            <a:endParaRPr lang="es-EC" sz="2800" dirty="0"/>
          </a:p>
        </p:txBody>
      </p:sp>
      <p:sp>
        <p:nvSpPr>
          <p:cNvPr id="22" name="21 Rectángulo">
            <a:hlinkClick r:id="rId6" action="ppaction://hlinkfile"/>
          </p:cNvPr>
          <p:cNvSpPr/>
          <p:nvPr/>
        </p:nvSpPr>
        <p:spPr bwMode="auto">
          <a:xfrm>
            <a:off x="3635896" y="2689226"/>
            <a:ext cx="1800200" cy="52375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lvl="0" algn="ctr"/>
            <a:r>
              <a:rPr lang="es-EC" sz="2000" dirty="0" smtClean="0"/>
              <a:t>SECTOR AGROINDUSTRIAL </a:t>
            </a:r>
            <a:endParaRPr lang="es-EC" sz="2000" dirty="0"/>
          </a:p>
          <a:p>
            <a:pPr algn="ctr"/>
            <a:endParaRPr lang="es-EC" sz="2800" dirty="0"/>
          </a:p>
        </p:txBody>
      </p:sp>
      <p:sp>
        <p:nvSpPr>
          <p:cNvPr id="23" name="22 Rectángulo">
            <a:hlinkClick r:id="rId7" action="ppaction://hlinkfile"/>
          </p:cNvPr>
          <p:cNvSpPr/>
          <p:nvPr/>
        </p:nvSpPr>
        <p:spPr bwMode="auto">
          <a:xfrm>
            <a:off x="6648775" y="2689226"/>
            <a:ext cx="1626069" cy="52375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lvl="0" algn="ctr"/>
            <a:r>
              <a:rPr lang="es-EC" sz="2000" dirty="0" smtClean="0"/>
              <a:t>SECTOR PUBLICIDAD </a:t>
            </a:r>
            <a:endParaRPr lang="es-EC" sz="2000" dirty="0"/>
          </a:p>
          <a:p>
            <a:pPr algn="ctr"/>
            <a:endParaRPr lang="es-EC" sz="2800" dirty="0"/>
          </a:p>
        </p:txBody>
      </p:sp>
      <p:sp>
        <p:nvSpPr>
          <p:cNvPr id="24" name="23 Rectángulo">
            <a:hlinkClick r:id="rId8" action="ppaction://hlinkfile"/>
          </p:cNvPr>
          <p:cNvSpPr/>
          <p:nvPr/>
        </p:nvSpPr>
        <p:spPr bwMode="auto">
          <a:xfrm>
            <a:off x="673478" y="3649017"/>
            <a:ext cx="1626069" cy="57606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lvl="0" algn="ctr"/>
            <a:r>
              <a:rPr lang="es-EC" sz="2000" dirty="0" smtClean="0"/>
              <a:t>DISTRIBUCIÓN DE LA MUESTRA  </a:t>
            </a:r>
          </a:p>
          <a:p>
            <a:pPr algn="ctr"/>
            <a:endParaRPr lang="es-EC" sz="2800" dirty="0"/>
          </a:p>
        </p:txBody>
      </p:sp>
      <p:sp>
        <p:nvSpPr>
          <p:cNvPr id="25" name="24 Rectángulo">
            <a:hlinkClick r:id="rId9" action="ppaction://hlinkfile"/>
          </p:cNvPr>
          <p:cNvSpPr/>
          <p:nvPr/>
        </p:nvSpPr>
        <p:spPr bwMode="auto">
          <a:xfrm>
            <a:off x="3737172" y="3676597"/>
            <a:ext cx="1626069" cy="57606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lvl="0" algn="ctr"/>
            <a:r>
              <a:rPr lang="es-EC" sz="2000" dirty="0"/>
              <a:t>USO DE PRODUCTOS </a:t>
            </a:r>
            <a:endParaRPr lang="es-EC" sz="2800" dirty="0"/>
          </a:p>
        </p:txBody>
      </p:sp>
      <p:sp>
        <p:nvSpPr>
          <p:cNvPr id="26" name="25 Rectángulo">
            <a:hlinkClick r:id="rId10" action="ppaction://hlinkfile"/>
          </p:cNvPr>
          <p:cNvSpPr/>
          <p:nvPr/>
        </p:nvSpPr>
        <p:spPr bwMode="auto">
          <a:xfrm>
            <a:off x="6604539" y="3655663"/>
            <a:ext cx="1839577" cy="57606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lvl="0" algn="ctr"/>
            <a:r>
              <a:rPr lang="es-EC" sz="2000" dirty="0"/>
              <a:t>CRITERIO DE POSICIONAMIENTO </a:t>
            </a:r>
            <a:endParaRPr lang="es-EC" sz="2800" dirty="0"/>
          </a:p>
        </p:txBody>
      </p:sp>
      <p:sp>
        <p:nvSpPr>
          <p:cNvPr id="27" name="26 Rectángulo">
            <a:hlinkClick r:id="rId11" action="ppaction://hlinkfile"/>
          </p:cNvPr>
          <p:cNvSpPr/>
          <p:nvPr/>
        </p:nvSpPr>
        <p:spPr bwMode="auto">
          <a:xfrm>
            <a:off x="771890" y="4797152"/>
            <a:ext cx="1839577" cy="57606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lvl="0" algn="ctr"/>
            <a:r>
              <a:rPr lang="es-EC" sz="2000" dirty="0" smtClean="0"/>
              <a:t>EMPRESAS </a:t>
            </a:r>
            <a:r>
              <a:rPr lang="es-EC" sz="2000" dirty="0"/>
              <a:t>OFERTANTES</a:t>
            </a:r>
            <a:endParaRPr lang="es-EC" sz="2800" dirty="0"/>
          </a:p>
        </p:txBody>
      </p:sp>
      <p:sp>
        <p:nvSpPr>
          <p:cNvPr id="28" name="27 Rectángulo">
            <a:hlinkClick r:id="rId12" action="ppaction://hlinkfile"/>
          </p:cNvPr>
          <p:cNvSpPr/>
          <p:nvPr/>
        </p:nvSpPr>
        <p:spPr bwMode="auto">
          <a:xfrm>
            <a:off x="3616207" y="4941167"/>
            <a:ext cx="1839577" cy="75686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lvl="0" algn="ctr"/>
            <a:r>
              <a:rPr lang="es-EC" sz="2000" dirty="0"/>
              <a:t>LAS POLITICAS DE VENTA POR PARTE DE LOS CLIENTES</a:t>
            </a:r>
            <a:endParaRPr lang="es-EC" sz="2800" dirty="0"/>
          </a:p>
        </p:txBody>
      </p:sp>
      <p:sp>
        <p:nvSpPr>
          <p:cNvPr id="30" name="29 Rectángulo">
            <a:hlinkClick r:id="rId13" action="ppaction://hlinkfile"/>
          </p:cNvPr>
          <p:cNvSpPr/>
          <p:nvPr/>
        </p:nvSpPr>
        <p:spPr bwMode="auto">
          <a:xfrm>
            <a:off x="6830591" y="4941167"/>
            <a:ext cx="1262436" cy="58821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lvl="0" algn="ctr"/>
            <a:r>
              <a:rPr lang="es-EC" sz="2000" dirty="0"/>
              <a:t>UNIDAD DE COMPRA </a:t>
            </a:r>
            <a:endParaRPr lang="es-EC" sz="2800" dirty="0"/>
          </a:p>
        </p:txBody>
      </p:sp>
      <p:sp>
        <p:nvSpPr>
          <p:cNvPr id="31" name="30 Rectángulo">
            <a:hlinkClick r:id="rId14" action="ppaction://hlinkfile"/>
          </p:cNvPr>
          <p:cNvSpPr/>
          <p:nvPr/>
        </p:nvSpPr>
        <p:spPr bwMode="auto">
          <a:xfrm>
            <a:off x="2942726" y="5937306"/>
            <a:ext cx="3476013" cy="58214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C" sz="2000" b="1" dirty="0" smtClean="0"/>
              <a:t>PRUEBA DE HIPÓTESIS INTENCIÓN DE COMPRA POR SEGMENTO</a:t>
            </a:r>
            <a:endParaRPr lang="es-EC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6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 descr="cara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401638"/>
            <a:ext cx="2419350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56" name="Group 8"/>
          <p:cNvGrpSpPr>
            <a:grpSpLocks/>
          </p:cNvGrpSpPr>
          <p:nvPr/>
        </p:nvGrpSpPr>
        <p:grpSpPr bwMode="auto">
          <a:xfrm>
            <a:off x="1981200" y="401638"/>
            <a:ext cx="7162800" cy="304800"/>
            <a:chOff x="1440" y="253"/>
            <a:chExt cx="4320" cy="192"/>
          </a:xfrm>
        </p:grpSpPr>
        <p:sp>
          <p:nvSpPr>
            <p:cNvPr id="9257" name="Rectangle 6"/>
            <p:cNvSpPr>
              <a:spLocks noChangeArrowheads="1"/>
            </p:cNvSpPr>
            <p:nvPr/>
          </p:nvSpPr>
          <p:spPr bwMode="auto">
            <a:xfrm>
              <a:off x="1536" y="301"/>
              <a:ext cx="4224" cy="144"/>
            </a:xfrm>
            <a:prstGeom prst="rect">
              <a:avLst/>
            </a:prstGeom>
            <a:solidFill>
              <a:srgbClr val="F4983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9258" name="Oval 7"/>
            <p:cNvSpPr>
              <a:spLocks noChangeArrowheads="1"/>
            </p:cNvSpPr>
            <p:nvPr/>
          </p:nvSpPr>
          <p:spPr bwMode="auto">
            <a:xfrm>
              <a:off x="1440" y="253"/>
              <a:ext cx="192" cy="192"/>
            </a:xfrm>
            <a:prstGeom prst="ellipse">
              <a:avLst/>
            </a:prstGeom>
            <a:solidFill>
              <a:srgbClr val="F4983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</p:grp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1588" y="0"/>
            <a:ext cx="9142412" cy="482600"/>
          </a:xfrm>
          <a:prstGeom prst="rect">
            <a:avLst/>
          </a:prstGeom>
          <a:solidFill>
            <a:srgbClr val="081B6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9221" name="Rectangle 67"/>
          <p:cNvSpPr>
            <a:spLocks noChangeArrowheads="1"/>
          </p:cNvSpPr>
          <p:nvPr/>
        </p:nvSpPr>
        <p:spPr bwMode="auto">
          <a:xfrm>
            <a:off x="1588" y="1752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C"/>
          </a:p>
        </p:txBody>
      </p:sp>
      <p:sp>
        <p:nvSpPr>
          <p:cNvPr id="9222" name="Rectangle 68"/>
          <p:cNvSpPr>
            <a:spLocks noChangeArrowheads="1"/>
          </p:cNvSpPr>
          <p:nvPr/>
        </p:nvSpPr>
        <p:spPr bwMode="auto">
          <a:xfrm>
            <a:off x="0" y="1752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baseline="0"/>
          </a:p>
        </p:txBody>
      </p:sp>
      <p:sp>
        <p:nvSpPr>
          <p:cNvPr id="2156" name="Text Box 108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411413" y="457200"/>
            <a:ext cx="67325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EC" sz="1200" b="1" baseline="0">
                <a:solidFill>
                  <a:srgbClr val="2A3164"/>
                </a:solidFill>
                <a:latin typeface="Tahoma" pitchFamily="34" charset="0"/>
              </a:rPr>
              <a:t>DEPARTAMENTO DE CIENCIAS ECONOMICAS ADMINISTRATIVAS  Y DE COMERCIO</a:t>
            </a:r>
          </a:p>
        </p:txBody>
      </p:sp>
      <p:sp>
        <p:nvSpPr>
          <p:cNvPr id="9224" name="Rectangle 5"/>
          <p:cNvSpPr>
            <a:spLocks noChangeArrowheads="1"/>
          </p:cNvSpPr>
          <p:nvPr/>
        </p:nvSpPr>
        <p:spPr bwMode="auto">
          <a:xfrm>
            <a:off x="-28575" y="6643688"/>
            <a:ext cx="9174163" cy="241300"/>
          </a:xfrm>
          <a:prstGeom prst="rect">
            <a:avLst/>
          </a:prstGeom>
          <a:solidFill>
            <a:srgbClr val="081B6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9225" name="Picture 13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29538" y="806450"/>
            <a:ext cx="109061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226" name="14 Rectángulo"/>
          <p:cNvSpPr>
            <a:spLocks noChangeArrowheads="1"/>
          </p:cNvSpPr>
          <p:nvPr/>
        </p:nvSpPr>
        <p:spPr bwMode="auto">
          <a:xfrm>
            <a:off x="-88900" y="-133350"/>
            <a:ext cx="9324975" cy="360363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s-EC" b="1">
              <a:latin typeface="Simplified Arabic" pitchFamily="2" charset="-78"/>
              <a:cs typeface="Simplified Arabic" pitchFamily="2" charset="-78"/>
            </a:endParaRPr>
          </a:p>
          <a:p>
            <a:pPr algn="ctr"/>
            <a:endParaRPr lang="es-EC" sz="4400" b="1">
              <a:latin typeface="Simplified Arabic" pitchFamily="2" charset="-78"/>
              <a:cs typeface="Simplified Arabic" pitchFamily="2" charset="-78"/>
            </a:endParaRPr>
          </a:p>
          <a:p>
            <a:pPr algn="ctr"/>
            <a:r>
              <a:rPr lang="es-EC" sz="3200" b="1">
                <a:latin typeface="Arial" pitchFamily="34" charset="0"/>
                <a:cs typeface="Arial" pitchFamily="34" charset="0"/>
              </a:rPr>
              <a:t> </a:t>
            </a:r>
            <a:r>
              <a:rPr lang="es-EC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s-EC" sz="14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Propuesta Estratégica de Marketing para la Empresa Industrias Verton Orientada al Posicionamiento e Incremento de Ventas en el Mercado Nacional”</a:t>
            </a:r>
          </a:p>
          <a:p>
            <a:pPr algn="ctr"/>
            <a:endParaRPr lang="es-EC" sz="1800" b="1">
              <a:solidFill>
                <a:schemeClr val="bg1"/>
              </a:solidFill>
              <a:latin typeface="Simplified Arabic" pitchFamily="2" charset="-78"/>
              <a:cs typeface="Simplified Arabic" pitchFamily="2" charset="-78"/>
            </a:endParaRPr>
          </a:p>
          <a:p>
            <a:pPr algn="ctr"/>
            <a:endParaRPr lang="es-EC" sz="1800">
              <a:latin typeface="Simplified Arabic" pitchFamily="2" charset="-78"/>
              <a:cs typeface="Simplified Arabic" pitchFamily="2" charset="-78"/>
            </a:endParaRPr>
          </a:p>
        </p:txBody>
      </p:sp>
      <p:sp>
        <p:nvSpPr>
          <p:cNvPr id="51" name="50 Rectángulo"/>
          <p:cNvSpPr/>
          <p:nvPr/>
        </p:nvSpPr>
        <p:spPr>
          <a:xfrm>
            <a:off x="6656054" y="6519446"/>
            <a:ext cx="216441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Autora:</a:t>
            </a:r>
            <a:r>
              <a:rPr lang="es-ES" sz="160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 </a:t>
            </a:r>
            <a:r>
              <a:rPr lang="es-ES" sz="120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Isis </a:t>
            </a:r>
            <a:r>
              <a:rPr lang="es-ES" sz="120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Alegrias</a:t>
            </a:r>
            <a:endParaRPr lang="es-ES" sz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Symbol" pitchFamily="34" charset="0"/>
              <a:ea typeface="Segoe UI Symbol" pitchFamily="34" charset="0"/>
            </a:endParaRPr>
          </a:p>
        </p:txBody>
      </p:sp>
      <p:sp>
        <p:nvSpPr>
          <p:cNvPr id="6" name="5 Rectángulo"/>
          <p:cNvSpPr/>
          <p:nvPr/>
        </p:nvSpPr>
        <p:spPr bwMode="auto">
          <a:xfrm>
            <a:off x="2278389" y="1003340"/>
            <a:ext cx="5057124" cy="552493"/>
          </a:xfrm>
          <a:prstGeom prst="rect">
            <a:avLst/>
          </a:prstGeom>
          <a:solidFill>
            <a:srgbClr val="3F601A"/>
          </a:solidFill>
          <a:ln>
            <a:headEnd type="none" w="med" len="med"/>
            <a:tailEnd type="none" w="med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s-EC" sz="3600" b="1" dirty="0" smtClean="0"/>
              <a:t>COMPETENCIA NACIONAL </a:t>
            </a:r>
            <a:endParaRPr lang="es-EC" sz="1800" b="1" dirty="0">
              <a:solidFill>
                <a:schemeClr val="tx1"/>
              </a:solidFill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490538" y="1752600"/>
          <a:ext cx="7631112" cy="48926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02013"/>
                <a:gridCol w="1442309"/>
                <a:gridCol w="4486790"/>
              </a:tblGrid>
              <a:tr h="4115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900" dirty="0">
                          <a:effectLst/>
                        </a:rPr>
                        <a:t>NOMBRE DE LA EMPRESA</a:t>
                      </a:r>
                      <a:endParaRPr lang="es-EC" sz="10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6775" marR="26775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900" dirty="0">
                          <a:effectLst/>
                        </a:rPr>
                        <a:t>PRODUCTOS YSERVICIOS</a:t>
                      </a:r>
                      <a:endParaRPr lang="es-EC" sz="10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6775" marR="26775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900" dirty="0">
                          <a:effectLst/>
                        </a:rPr>
                        <a:t>FACILIDAD DE PAGOS</a:t>
                      </a:r>
                      <a:endParaRPr lang="es-EC" sz="10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6775" marR="26775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100591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</a:rPr>
                        <a:t>ROJAS REFRIGERACIÓN</a:t>
                      </a:r>
                      <a:endParaRPr lang="es-EC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6775" marR="267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800" dirty="0">
                          <a:effectLst/>
                        </a:rPr>
                        <a:t> </a:t>
                      </a:r>
                      <a:endParaRPr lang="es-EC" sz="9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800" dirty="0">
                          <a:effectLst/>
                        </a:rPr>
                        <a:t>Cubrir necesidades de frío en sectores industriales (Cuartos fríos, repuestos y accesorios de refrigeración industrial) </a:t>
                      </a:r>
                      <a:endParaRPr lang="es-EC" sz="9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6775" marR="267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effectLst/>
                        </a:rPr>
                        <a:t>Crédito directo, tarjetas de crédito, transferencias bancarias y en efectivo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effectLst/>
                        </a:rPr>
                        <a:t> </a:t>
                      </a:r>
                      <a:endParaRPr lang="es-EC" sz="11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6775" marR="26775" marT="0" marB="0"/>
                </a:tc>
              </a:tr>
              <a:tr h="10974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</a:rPr>
                        <a:t>INFRI</a:t>
                      </a:r>
                      <a:endParaRPr lang="es-EC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6775" marR="267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800" dirty="0">
                          <a:effectLst/>
                        </a:rPr>
                        <a:t> </a:t>
                      </a:r>
                      <a:endParaRPr lang="es-EC" sz="9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800" dirty="0">
                          <a:effectLst/>
                        </a:rPr>
                        <a:t>Instalación de sistemas de frío, aislamiento térmico, acústico, construcción bioclimática, cámaras refrigerantes, equipos de supermercado y transporte frío</a:t>
                      </a:r>
                      <a:endParaRPr lang="es-EC" sz="9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6775" marR="267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effectLst/>
                        </a:rPr>
                        <a:t>Crédito directo,  transferencias bancarias y en efectivo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effectLst/>
                        </a:rPr>
                        <a:t> </a:t>
                      </a:r>
                      <a:endParaRPr lang="es-EC" sz="11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6775" marR="26775" marT="0" marB="0"/>
                </a:tc>
              </a:tr>
              <a:tr h="10974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</a:rPr>
                        <a:t>M&amp;M REFRIGERACIÓN</a:t>
                      </a:r>
                      <a:endParaRPr lang="es-EC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6775" marR="267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800" dirty="0">
                          <a:effectLst/>
                        </a:rPr>
                        <a:t> </a:t>
                      </a:r>
                      <a:endParaRPr lang="es-EC" sz="9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800" dirty="0">
                          <a:effectLst/>
                        </a:rPr>
                        <a:t>Paneles frigoríficos, planchas para aislamiento del piso, paneles techos, paneles paredes, accesorios y remates para sistemas de fríos</a:t>
                      </a:r>
                      <a:endParaRPr lang="es-EC" sz="9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6775" marR="267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effectLst/>
                        </a:rPr>
                        <a:t>Transferencias bancarias y en efectivo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effectLst/>
                        </a:rPr>
                        <a:t> </a:t>
                      </a:r>
                      <a:endParaRPr lang="es-EC" sz="11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6775" marR="26775" marT="0" marB="0"/>
                </a:tc>
              </a:tr>
              <a:tr h="128034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</a:rPr>
                        <a:t>MAFRICO</a:t>
                      </a:r>
                      <a:endParaRPr lang="es-EC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6775" marR="267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800" dirty="0">
                          <a:effectLst/>
                        </a:rPr>
                        <a:t> </a:t>
                      </a:r>
                      <a:endParaRPr lang="es-EC" sz="9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800" dirty="0">
                          <a:effectLst/>
                        </a:rPr>
                        <a:t>Sistemas de aislamiento térmico: (Cubiertas aisladas, POLIURETANO EN SPRAY, </a:t>
                      </a:r>
                      <a:r>
                        <a:rPr lang="es-EC" sz="800" dirty="0" smtClean="0">
                          <a:effectLst/>
                        </a:rPr>
                        <a:t> </a:t>
                      </a:r>
                      <a:r>
                        <a:rPr lang="es-EC" sz="800" dirty="0">
                          <a:effectLst/>
                        </a:rPr>
                        <a:t>Viviendas bioclimáticas, cámaras y puertas  frigoríficas, furgones aislados)</a:t>
                      </a:r>
                      <a:endParaRPr lang="es-EC" sz="9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6775" marR="267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effectLst/>
                        </a:rPr>
                        <a:t>Crédito directo, tarjetas de crédito, transferencias bancarias y en efectivo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effectLst/>
                        </a:rPr>
                        <a:t> </a:t>
                      </a:r>
                      <a:endParaRPr lang="es-EC" sz="11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6775" marR="26775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 descr="cara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401638"/>
            <a:ext cx="2419350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56" name="Group 8"/>
          <p:cNvGrpSpPr>
            <a:grpSpLocks/>
          </p:cNvGrpSpPr>
          <p:nvPr/>
        </p:nvGrpSpPr>
        <p:grpSpPr bwMode="auto">
          <a:xfrm>
            <a:off x="1981200" y="401638"/>
            <a:ext cx="7162800" cy="304800"/>
            <a:chOff x="1440" y="253"/>
            <a:chExt cx="4320" cy="192"/>
          </a:xfrm>
        </p:grpSpPr>
        <p:sp>
          <p:nvSpPr>
            <p:cNvPr id="9257" name="Rectangle 6"/>
            <p:cNvSpPr>
              <a:spLocks noChangeArrowheads="1"/>
            </p:cNvSpPr>
            <p:nvPr/>
          </p:nvSpPr>
          <p:spPr bwMode="auto">
            <a:xfrm>
              <a:off x="1536" y="301"/>
              <a:ext cx="4224" cy="144"/>
            </a:xfrm>
            <a:prstGeom prst="rect">
              <a:avLst/>
            </a:prstGeom>
            <a:solidFill>
              <a:srgbClr val="F4983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9258" name="Oval 7"/>
            <p:cNvSpPr>
              <a:spLocks noChangeArrowheads="1"/>
            </p:cNvSpPr>
            <p:nvPr/>
          </p:nvSpPr>
          <p:spPr bwMode="auto">
            <a:xfrm>
              <a:off x="1440" y="253"/>
              <a:ext cx="192" cy="192"/>
            </a:xfrm>
            <a:prstGeom prst="ellipse">
              <a:avLst/>
            </a:prstGeom>
            <a:solidFill>
              <a:srgbClr val="F4983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</p:grp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1588" y="0"/>
            <a:ext cx="9142412" cy="482600"/>
          </a:xfrm>
          <a:prstGeom prst="rect">
            <a:avLst/>
          </a:prstGeom>
          <a:solidFill>
            <a:srgbClr val="081B6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9221" name="Rectangle 67"/>
          <p:cNvSpPr>
            <a:spLocks noChangeArrowheads="1"/>
          </p:cNvSpPr>
          <p:nvPr/>
        </p:nvSpPr>
        <p:spPr bwMode="auto">
          <a:xfrm>
            <a:off x="1588" y="1752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C"/>
          </a:p>
        </p:txBody>
      </p:sp>
      <p:sp>
        <p:nvSpPr>
          <p:cNvPr id="9222" name="Rectangle 68"/>
          <p:cNvSpPr>
            <a:spLocks noChangeArrowheads="1"/>
          </p:cNvSpPr>
          <p:nvPr/>
        </p:nvSpPr>
        <p:spPr bwMode="auto">
          <a:xfrm>
            <a:off x="0" y="1752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baseline="0"/>
          </a:p>
        </p:txBody>
      </p:sp>
      <p:sp>
        <p:nvSpPr>
          <p:cNvPr id="2156" name="Text Box 108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411413" y="457200"/>
            <a:ext cx="67325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EC" sz="1200" b="1" baseline="0">
                <a:solidFill>
                  <a:srgbClr val="2A3164"/>
                </a:solidFill>
                <a:latin typeface="Tahoma" pitchFamily="34" charset="0"/>
              </a:rPr>
              <a:t>DEPARTAMENTO DE CIENCIAS ECONOMICAS ADMINISTRATIVAS  Y DE COMERCIO</a:t>
            </a:r>
          </a:p>
        </p:txBody>
      </p:sp>
      <p:sp>
        <p:nvSpPr>
          <p:cNvPr id="9224" name="Rectangle 5"/>
          <p:cNvSpPr>
            <a:spLocks noChangeArrowheads="1"/>
          </p:cNvSpPr>
          <p:nvPr/>
        </p:nvSpPr>
        <p:spPr bwMode="auto">
          <a:xfrm>
            <a:off x="-28575" y="6643688"/>
            <a:ext cx="9174163" cy="241300"/>
          </a:xfrm>
          <a:prstGeom prst="rect">
            <a:avLst/>
          </a:prstGeom>
          <a:solidFill>
            <a:srgbClr val="081B6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9225" name="Picture 13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29538" y="806450"/>
            <a:ext cx="109061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226" name="14 Rectángulo"/>
          <p:cNvSpPr>
            <a:spLocks noChangeArrowheads="1"/>
          </p:cNvSpPr>
          <p:nvPr/>
        </p:nvSpPr>
        <p:spPr bwMode="auto">
          <a:xfrm>
            <a:off x="-88900" y="-133350"/>
            <a:ext cx="9324975" cy="360363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s-EC" b="1">
              <a:latin typeface="Simplified Arabic" pitchFamily="2" charset="-78"/>
              <a:cs typeface="Simplified Arabic" pitchFamily="2" charset="-78"/>
            </a:endParaRPr>
          </a:p>
          <a:p>
            <a:pPr algn="ctr"/>
            <a:endParaRPr lang="es-EC" sz="4400" b="1">
              <a:latin typeface="Simplified Arabic" pitchFamily="2" charset="-78"/>
              <a:cs typeface="Simplified Arabic" pitchFamily="2" charset="-78"/>
            </a:endParaRPr>
          </a:p>
          <a:p>
            <a:pPr algn="ctr"/>
            <a:r>
              <a:rPr lang="es-EC" sz="3200" b="1">
                <a:latin typeface="Arial" pitchFamily="34" charset="0"/>
                <a:cs typeface="Arial" pitchFamily="34" charset="0"/>
              </a:rPr>
              <a:t> </a:t>
            </a:r>
            <a:r>
              <a:rPr lang="es-EC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s-EC" sz="14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Propuesta Estratégica de Marketing para la Empresa Industrias Verton Orientada al Posicionamiento e Incremento de Ventas en el Mercado Nacional”</a:t>
            </a:r>
          </a:p>
          <a:p>
            <a:pPr algn="ctr"/>
            <a:endParaRPr lang="es-EC" sz="1800" b="1">
              <a:solidFill>
                <a:schemeClr val="bg1"/>
              </a:solidFill>
              <a:latin typeface="Simplified Arabic" pitchFamily="2" charset="-78"/>
              <a:cs typeface="Simplified Arabic" pitchFamily="2" charset="-78"/>
            </a:endParaRPr>
          </a:p>
          <a:p>
            <a:pPr algn="ctr"/>
            <a:endParaRPr lang="es-EC" sz="1800">
              <a:latin typeface="Simplified Arabic" pitchFamily="2" charset="-78"/>
              <a:cs typeface="Simplified Arabic" pitchFamily="2" charset="-78"/>
            </a:endParaRPr>
          </a:p>
        </p:txBody>
      </p:sp>
      <p:sp>
        <p:nvSpPr>
          <p:cNvPr id="51" name="50 Rectángulo"/>
          <p:cNvSpPr/>
          <p:nvPr/>
        </p:nvSpPr>
        <p:spPr>
          <a:xfrm>
            <a:off x="6656054" y="6519446"/>
            <a:ext cx="216441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Autora:</a:t>
            </a:r>
            <a:r>
              <a:rPr lang="es-ES" sz="160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 </a:t>
            </a:r>
            <a:r>
              <a:rPr lang="es-ES" sz="120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Isis </a:t>
            </a:r>
            <a:r>
              <a:rPr lang="es-ES" sz="120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Alegrias</a:t>
            </a:r>
            <a:endParaRPr lang="es-ES" sz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Symbol" pitchFamily="34" charset="0"/>
              <a:ea typeface="Segoe UI Symbol" pitchFamily="34" charset="0"/>
            </a:endParaRPr>
          </a:p>
        </p:txBody>
      </p:sp>
      <p:sp>
        <p:nvSpPr>
          <p:cNvPr id="6" name="5 Rectángulo"/>
          <p:cNvSpPr/>
          <p:nvPr/>
        </p:nvSpPr>
        <p:spPr bwMode="auto">
          <a:xfrm>
            <a:off x="2278389" y="1003340"/>
            <a:ext cx="5057124" cy="552493"/>
          </a:xfrm>
          <a:prstGeom prst="rect">
            <a:avLst/>
          </a:prstGeom>
          <a:solidFill>
            <a:srgbClr val="3F601A"/>
          </a:solidFill>
          <a:ln>
            <a:headEnd type="none" w="med" len="med"/>
            <a:tailEnd type="none" w="med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s-EC" sz="3600" b="1" dirty="0"/>
              <a:t>COMPETENCIA </a:t>
            </a:r>
            <a:r>
              <a:rPr lang="es-EC" sz="3600" b="1" dirty="0" smtClean="0"/>
              <a:t>NACIONAL </a:t>
            </a:r>
            <a:endParaRPr lang="es-EC" sz="1800" b="1" dirty="0">
              <a:solidFill>
                <a:schemeClr val="tx1"/>
              </a:solidFill>
            </a:endParaRPr>
          </a:p>
        </p:txBody>
      </p:sp>
      <p:sp>
        <p:nvSpPr>
          <p:cNvPr id="16" name="15 Rectángulo">
            <a:hlinkClick r:id="rId5" action="ppaction://hlinkfile"/>
          </p:cNvPr>
          <p:cNvSpPr/>
          <p:nvPr/>
        </p:nvSpPr>
        <p:spPr bwMode="auto">
          <a:xfrm>
            <a:off x="708980" y="2668587"/>
            <a:ext cx="2278843" cy="1120453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lvl="0" algn="ctr"/>
            <a:r>
              <a:rPr lang="es-EC" b="1" dirty="0"/>
              <a:t>COMPETENCIA NACIONAL DE INDUSTRIAS VERTON</a:t>
            </a:r>
          </a:p>
        </p:txBody>
      </p:sp>
      <p:sp>
        <p:nvSpPr>
          <p:cNvPr id="17" name="16 Rectángulo">
            <a:hlinkClick r:id="rId6" action="ppaction://hlinkfile"/>
          </p:cNvPr>
          <p:cNvSpPr/>
          <p:nvPr/>
        </p:nvSpPr>
        <p:spPr bwMode="auto">
          <a:xfrm>
            <a:off x="3563888" y="2665412"/>
            <a:ext cx="2060587" cy="112362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s-EC" b="1" dirty="0" smtClean="0"/>
          </a:p>
          <a:p>
            <a:pPr algn="ctr"/>
            <a:r>
              <a:rPr lang="es-EC" b="1" dirty="0" smtClean="0"/>
              <a:t>PORTAFOLIO DE PRODUCTOS </a:t>
            </a:r>
            <a:endParaRPr lang="es-EC" dirty="0"/>
          </a:p>
        </p:txBody>
      </p:sp>
      <p:sp>
        <p:nvSpPr>
          <p:cNvPr id="18" name="17 Rectángulo">
            <a:hlinkClick r:id="rId7" action="ppaction://hlinkfile"/>
          </p:cNvPr>
          <p:cNvSpPr/>
          <p:nvPr/>
        </p:nvSpPr>
        <p:spPr bwMode="auto">
          <a:xfrm>
            <a:off x="6228184" y="2686050"/>
            <a:ext cx="2448272" cy="110299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C" b="1" dirty="0" smtClean="0"/>
              <a:t>SISTEMA DE COMERCIALIZACIÓN Y POLÍTICAS DE PUBLICIDAD </a:t>
            </a:r>
            <a:endParaRPr lang="es-EC" dirty="0"/>
          </a:p>
        </p:txBody>
      </p:sp>
      <p:sp>
        <p:nvSpPr>
          <p:cNvPr id="19" name="18 Rectángulo">
            <a:hlinkClick r:id="rId8" action="ppaction://hlinkfile"/>
          </p:cNvPr>
          <p:cNvSpPr/>
          <p:nvPr/>
        </p:nvSpPr>
        <p:spPr bwMode="auto">
          <a:xfrm>
            <a:off x="1981224" y="4509120"/>
            <a:ext cx="2014712" cy="115212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s-EC" b="1" dirty="0" smtClean="0"/>
              <a:t>GIRO DE LA EMPRESA </a:t>
            </a:r>
            <a:endParaRPr lang="es-EC" dirty="0"/>
          </a:p>
        </p:txBody>
      </p:sp>
      <p:sp>
        <p:nvSpPr>
          <p:cNvPr id="20" name="19 Rectángulo">
            <a:hlinkClick r:id="rId9" action="ppaction://hlinkfile"/>
          </p:cNvPr>
          <p:cNvSpPr/>
          <p:nvPr/>
        </p:nvSpPr>
        <p:spPr bwMode="auto">
          <a:xfrm>
            <a:off x="5076056" y="4509120"/>
            <a:ext cx="1872208" cy="115212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s-EC" b="1" dirty="0" smtClean="0"/>
              <a:t>PRECIOS </a:t>
            </a:r>
            <a:endParaRPr lang="es-EC" dirty="0"/>
          </a:p>
        </p:txBody>
      </p:sp>
    </p:spTree>
    <p:extLst>
      <p:ext uri="{BB962C8B-B14F-4D97-AF65-F5344CB8AC3E}">
        <p14:creationId xmlns="" xmlns:p14="http://schemas.microsoft.com/office/powerpoint/2010/main" val="2060510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6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" descr="cara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401638"/>
            <a:ext cx="2419350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56" name="Group 8"/>
          <p:cNvGrpSpPr>
            <a:grpSpLocks/>
          </p:cNvGrpSpPr>
          <p:nvPr/>
        </p:nvGrpSpPr>
        <p:grpSpPr bwMode="auto">
          <a:xfrm>
            <a:off x="1981200" y="401638"/>
            <a:ext cx="7162800" cy="304800"/>
            <a:chOff x="1440" y="253"/>
            <a:chExt cx="4320" cy="192"/>
          </a:xfrm>
        </p:grpSpPr>
        <p:sp>
          <p:nvSpPr>
            <p:cNvPr id="10280" name="Rectangle 6"/>
            <p:cNvSpPr>
              <a:spLocks noChangeArrowheads="1"/>
            </p:cNvSpPr>
            <p:nvPr/>
          </p:nvSpPr>
          <p:spPr bwMode="auto">
            <a:xfrm>
              <a:off x="1536" y="301"/>
              <a:ext cx="4224" cy="144"/>
            </a:xfrm>
            <a:prstGeom prst="rect">
              <a:avLst/>
            </a:prstGeom>
            <a:solidFill>
              <a:srgbClr val="F4983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10281" name="Oval 7"/>
            <p:cNvSpPr>
              <a:spLocks noChangeArrowheads="1"/>
            </p:cNvSpPr>
            <p:nvPr/>
          </p:nvSpPr>
          <p:spPr bwMode="auto">
            <a:xfrm>
              <a:off x="1440" y="253"/>
              <a:ext cx="192" cy="192"/>
            </a:xfrm>
            <a:prstGeom prst="ellipse">
              <a:avLst/>
            </a:prstGeom>
            <a:solidFill>
              <a:srgbClr val="F4983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</p:grp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1588" y="0"/>
            <a:ext cx="9142412" cy="482600"/>
          </a:xfrm>
          <a:prstGeom prst="rect">
            <a:avLst/>
          </a:prstGeom>
          <a:solidFill>
            <a:srgbClr val="081B6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45" name="Rectangle 67"/>
          <p:cNvSpPr>
            <a:spLocks noChangeArrowheads="1"/>
          </p:cNvSpPr>
          <p:nvPr/>
        </p:nvSpPr>
        <p:spPr bwMode="auto">
          <a:xfrm>
            <a:off x="1588" y="1752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C"/>
          </a:p>
        </p:txBody>
      </p:sp>
      <p:sp>
        <p:nvSpPr>
          <p:cNvPr id="10246" name="Rectangle 68"/>
          <p:cNvSpPr>
            <a:spLocks noChangeArrowheads="1"/>
          </p:cNvSpPr>
          <p:nvPr/>
        </p:nvSpPr>
        <p:spPr bwMode="auto">
          <a:xfrm>
            <a:off x="0" y="1752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baseline="0"/>
          </a:p>
        </p:txBody>
      </p:sp>
      <p:sp>
        <p:nvSpPr>
          <p:cNvPr id="2156" name="Text Box 108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411413" y="457200"/>
            <a:ext cx="67325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EC" sz="1200" b="1" baseline="0">
                <a:solidFill>
                  <a:srgbClr val="2A3164"/>
                </a:solidFill>
                <a:latin typeface="Tahoma" pitchFamily="34" charset="0"/>
              </a:rPr>
              <a:t>DEPARTAMENTO DE CIENCIAS ECONOMICAS ADMINISTRATIVAS  Y DE COMERCIO</a:t>
            </a:r>
          </a:p>
        </p:txBody>
      </p:sp>
      <p:sp>
        <p:nvSpPr>
          <p:cNvPr id="10248" name="Rectangle 5"/>
          <p:cNvSpPr>
            <a:spLocks noChangeArrowheads="1"/>
          </p:cNvSpPr>
          <p:nvPr/>
        </p:nvSpPr>
        <p:spPr bwMode="auto">
          <a:xfrm>
            <a:off x="-28575" y="6643688"/>
            <a:ext cx="9174163" cy="241300"/>
          </a:xfrm>
          <a:prstGeom prst="rect">
            <a:avLst/>
          </a:prstGeom>
          <a:solidFill>
            <a:srgbClr val="081B6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10249" name="Picture 13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21600" y="706438"/>
            <a:ext cx="109061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50" name="14 Rectángulo"/>
          <p:cNvSpPr>
            <a:spLocks noChangeArrowheads="1"/>
          </p:cNvSpPr>
          <p:nvPr/>
        </p:nvSpPr>
        <p:spPr bwMode="auto">
          <a:xfrm>
            <a:off x="-88900" y="-133350"/>
            <a:ext cx="9324975" cy="360363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s-EC" b="1">
              <a:latin typeface="Simplified Arabic" pitchFamily="2" charset="-78"/>
              <a:cs typeface="Simplified Arabic" pitchFamily="2" charset="-78"/>
            </a:endParaRPr>
          </a:p>
          <a:p>
            <a:pPr algn="ctr"/>
            <a:endParaRPr lang="es-EC" sz="4400" b="1">
              <a:latin typeface="Simplified Arabic" pitchFamily="2" charset="-78"/>
              <a:cs typeface="Simplified Arabic" pitchFamily="2" charset="-78"/>
            </a:endParaRPr>
          </a:p>
          <a:p>
            <a:pPr algn="ctr"/>
            <a:r>
              <a:rPr lang="es-EC" sz="3200" b="1">
                <a:latin typeface="Arial" pitchFamily="34" charset="0"/>
                <a:cs typeface="Arial" pitchFamily="34" charset="0"/>
              </a:rPr>
              <a:t> </a:t>
            </a:r>
            <a:r>
              <a:rPr lang="es-EC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s-EC" sz="14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Propuesta Estratégica de Marketing para la Empresa Industrias Verton Orientada al Posicionamiento e Incremento de Ventas en el Mercado Nacional”</a:t>
            </a:r>
          </a:p>
          <a:p>
            <a:pPr algn="ctr"/>
            <a:endParaRPr lang="es-EC" sz="1800" b="1">
              <a:solidFill>
                <a:schemeClr val="bg1"/>
              </a:solidFill>
              <a:latin typeface="Simplified Arabic" pitchFamily="2" charset="-78"/>
              <a:cs typeface="Simplified Arabic" pitchFamily="2" charset="-78"/>
            </a:endParaRPr>
          </a:p>
          <a:p>
            <a:pPr algn="ctr"/>
            <a:endParaRPr lang="es-EC" sz="1800">
              <a:latin typeface="Simplified Arabic" pitchFamily="2" charset="-78"/>
              <a:cs typeface="Simplified Arabic" pitchFamily="2" charset="-78"/>
            </a:endParaRPr>
          </a:p>
        </p:txBody>
      </p:sp>
      <p:grpSp>
        <p:nvGrpSpPr>
          <p:cNvPr id="10251" name="Group 199"/>
          <p:cNvGrpSpPr>
            <a:grpSpLocks/>
          </p:cNvGrpSpPr>
          <p:nvPr/>
        </p:nvGrpSpPr>
        <p:grpSpPr bwMode="auto">
          <a:xfrm>
            <a:off x="2420938" y="1014413"/>
            <a:ext cx="4935537" cy="474662"/>
            <a:chOff x="-1" y="1606"/>
            <a:chExt cx="1654" cy="196"/>
          </a:xfrm>
        </p:grpSpPr>
        <p:grpSp>
          <p:nvGrpSpPr>
            <p:cNvPr id="10276" name="Group 200"/>
            <p:cNvGrpSpPr>
              <a:grpSpLocks/>
            </p:cNvGrpSpPr>
            <p:nvPr/>
          </p:nvGrpSpPr>
          <p:grpSpPr bwMode="auto">
            <a:xfrm>
              <a:off x="-1" y="1606"/>
              <a:ext cx="1654" cy="196"/>
              <a:chOff x="868" y="2300"/>
              <a:chExt cx="1654" cy="147"/>
            </a:xfrm>
          </p:grpSpPr>
          <p:sp>
            <p:nvSpPr>
              <p:cNvPr id="10278" name="Rectangle 201"/>
              <p:cNvSpPr>
                <a:spLocks noChangeArrowheads="1"/>
              </p:cNvSpPr>
              <p:nvPr/>
            </p:nvSpPr>
            <p:spPr bwMode="auto">
              <a:xfrm>
                <a:off x="868" y="2300"/>
                <a:ext cx="1587" cy="144"/>
              </a:xfrm>
              <a:prstGeom prst="rect">
                <a:avLst/>
              </a:prstGeom>
              <a:gradFill rotWithShape="0">
                <a:gsLst>
                  <a:gs pos="0">
                    <a:srgbClr val="FBDCBD"/>
                  </a:gs>
                  <a:gs pos="100000">
                    <a:srgbClr val="F4983C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C"/>
              </a:p>
            </p:txBody>
          </p:sp>
          <p:sp>
            <p:nvSpPr>
              <p:cNvPr id="10279" name="Oval 202"/>
              <p:cNvSpPr>
                <a:spLocks noChangeArrowheads="1"/>
              </p:cNvSpPr>
              <p:nvPr/>
            </p:nvSpPr>
            <p:spPr bwMode="auto">
              <a:xfrm>
                <a:off x="2375" y="2304"/>
                <a:ext cx="147" cy="143"/>
              </a:xfrm>
              <a:prstGeom prst="ellipse">
                <a:avLst/>
              </a:prstGeom>
              <a:solidFill>
                <a:srgbClr val="F4983C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C"/>
              </a:p>
            </p:txBody>
          </p:sp>
        </p:grpSp>
        <p:sp>
          <p:nvSpPr>
            <p:cNvPr id="10277" name="Text Box 203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204" y="1616"/>
              <a:ext cx="1419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s-EC" sz="2000" b="1" baseline="0">
                  <a:solidFill>
                    <a:srgbClr val="000099"/>
                  </a:solidFill>
                  <a:latin typeface="Tahoma" pitchFamily="34" charset="0"/>
                </a:rPr>
                <a:t>CAPITULO IV CONCLUSIONES</a:t>
              </a:r>
            </a:p>
          </p:txBody>
        </p:sp>
      </p:grpSp>
      <p:sp>
        <p:nvSpPr>
          <p:cNvPr id="51" name="50 Rectángulo"/>
          <p:cNvSpPr/>
          <p:nvPr/>
        </p:nvSpPr>
        <p:spPr>
          <a:xfrm>
            <a:off x="6656054" y="6519446"/>
            <a:ext cx="216441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Autora:</a:t>
            </a:r>
            <a:r>
              <a:rPr lang="es-ES" sz="160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 </a:t>
            </a:r>
            <a:r>
              <a:rPr lang="es-ES" sz="120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Isis </a:t>
            </a:r>
            <a:r>
              <a:rPr lang="es-ES" sz="120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Alegrías</a:t>
            </a:r>
            <a:endParaRPr lang="es-ES" sz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Symbol" pitchFamily="34" charset="0"/>
              <a:ea typeface="Segoe UI Symbol" pitchFamily="34" charset="0"/>
            </a:endParaRPr>
          </a:p>
        </p:txBody>
      </p:sp>
      <p:sp>
        <p:nvSpPr>
          <p:cNvPr id="10253" name="3 Rectángulo"/>
          <p:cNvSpPr>
            <a:spLocks noChangeArrowheads="1"/>
          </p:cNvSpPr>
          <p:nvPr/>
        </p:nvSpPr>
        <p:spPr bwMode="auto">
          <a:xfrm>
            <a:off x="3203848" y="1700808"/>
            <a:ext cx="2808312" cy="504056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es-EC" dirty="0" smtClean="0"/>
              <a:t>PROVEEDORES    </a:t>
            </a:r>
            <a:endParaRPr lang="es-EC" dirty="0"/>
          </a:p>
        </p:txBody>
      </p:sp>
      <p:sp>
        <p:nvSpPr>
          <p:cNvPr id="10254" name="4 Rectángulo"/>
          <p:cNvSpPr>
            <a:spLocks noChangeArrowheads="1"/>
          </p:cNvSpPr>
          <p:nvPr/>
        </p:nvSpPr>
        <p:spPr bwMode="auto">
          <a:xfrm>
            <a:off x="395536" y="2636912"/>
            <a:ext cx="2664296" cy="1584176"/>
          </a:xfrm>
          <a:prstGeom prst="rect">
            <a:avLst/>
          </a:prstGeom>
          <a:solidFill>
            <a:srgbClr val="040E3A"/>
          </a:solidFill>
          <a:ln w="285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r>
              <a:rPr lang="es-EC" sz="1800" b="1" dirty="0">
                <a:solidFill>
                  <a:schemeClr val="bg1"/>
                </a:solidFill>
              </a:rPr>
              <a:t>VALOR FOB en productos de Poliestireno y Poliuretano </a:t>
            </a:r>
          </a:p>
          <a:p>
            <a:endParaRPr lang="es-EC" sz="1800" b="1" dirty="0" smtClean="0">
              <a:solidFill>
                <a:schemeClr val="bg1"/>
              </a:solidFill>
            </a:endParaRPr>
          </a:p>
          <a:p>
            <a:r>
              <a:rPr lang="es-EC" sz="1800" b="1" dirty="0" smtClean="0">
                <a:solidFill>
                  <a:schemeClr val="bg1"/>
                </a:solidFill>
              </a:rPr>
              <a:t>POLIOLES </a:t>
            </a:r>
            <a:r>
              <a:rPr lang="es-EC" sz="1800" b="1" dirty="0">
                <a:solidFill>
                  <a:schemeClr val="bg1"/>
                </a:solidFill>
              </a:rPr>
              <a:t>S.A = 2´156.007,08, </a:t>
            </a:r>
            <a:endParaRPr lang="es-EC" sz="1800" b="1" dirty="0" smtClean="0">
              <a:solidFill>
                <a:schemeClr val="bg1"/>
              </a:solidFill>
            </a:endParaRPr>
          </a:p>
          <a:p>
            <a:endParaRPr lang="es-EC" sz="1800" b="1" dirty="0" smtClean="0">
              <a:solidFill>
                <a:schemeClr val="bg1"/>
              </a:solidFill>
            </a:endParaRPr>
          </a:p>
          <a:p>
            <a:r>
              <a:rPr lang="es-EC" sz="1800" b="1" dirty="0" smtClean="0">
                <a:solidFill>
                  <a:schemeClr val="bg1"/>
                </a:solidFill>
              </a:rPr>
              <a:t>BASF </a:t>
            </a:r>
            <a:r>
              <a:rPr lang="es-EC" sz="1800" b="1" dirty="0">
                <a:solidFill>
                  <a:schemeClr val="bg1"/>
                </a:solidFill>
              </a:rPr>
              <a:t>CHILE S.A = </a:t>
            </a:r>
            <a:r>
              <a:rPr lang="es-EC" sz="1800" b="1" dirty="0" smtClean="0">
                <a:solidFill>
                  <a:schemeClr val="bg1"/>
                </a:solidFill>
              </a:rPr>
              <a:t>447.920</a:t>
            </a:r>
            <a:r>
              <a:rPr lang="es-EC" sz="1800" b="1" dirty="0" smtClean="0"/>
              <a:t> </a:t>
            </a:r>
          </a:p>
          <a:p>
            <a:endParaRPr lang="es-EC" sz="1800" b="1" dirty="0" smtClean="0">
              <a:solidFill>
                <a:schemeClr val="bg1"/>
              </a:solidFill>
            </a:endParaRPr>
          </a:p>
          <a:p>
            <a:r>
              <a:rPr lang="es-EC" sz="1800" b="1" dirty="0" smtClean="0">
                <a:solidFill>
                  <a:schemeClr val="bg1"/>
                </a:solidFill>
              </a:rPr>
              <a:t>ISAAC </a:t>
            </a:r>
            <a:r>
              <a:rPr lang="es-EC" sz="1800" b="1" dirty="0">
                <a:solidFill>
                  <a:schemeClr val="bg1"/>
                </a:solidFill>
              </a:rPr>
              <a:t>INDUSTRIES =182.909,21</a:t>
            </a:r>
          </a:p>
          <a:p>
            <a:endParaRPr lang="es-EC" sz="1800" b="1" dirty="0"/>
          </a:p>
        </p:txBody>
      </p:sp>
      <p:sp>
        <p:nvSpPr>
          <p:cNvPr id="10255" name="23 Rectángulo"/>
          <p:cNvSpPr>
            <a:spLocks noChangeArrowheads="1"/>
          </p:cNvSpPr>
          <p:nvPr/>
        </p:nvSpPr>
        <p:spPr bwMode="auto">
          <a:xfrm>
            <a:off x="962025" y="2159000"/>
            <a:ext cx="1471613" cy="360363"/>
          </a:xfrm>
          <a:prstGeom prst="rect">
            <a:avLst/>
          </a:prstGeom>
          <a:solidFill>
            <a:srgbClr val="3F601A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s-EC" b="1"/>
              <a:t>VALOR FOB</a:t>
            </a:r>
          </a:p>
        </p:txBody>
      </p:sp>
      <p:sp>
        <p:nvSpPr>
          <p:cNvPr id="10256" name="24 Rectángulo"/>
          <p:cNvSpPr>
            <a:spLocks noChangeArrowheads="1"/>
          </p:cNvSpPr>
          <p:nvPr/>
        </p:nvSpPr>
        <p:spPr bwMode="auto">
          <a:xfrm>
            <a:off x="3563889" y="2254250"/>
            <a:ext cx="2088232" cy="382662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s-EC" b="1" dirty="0" smtClean="0"/>
              <a:t>EXPORTACIÓN KG   </a:t>
            </a:r>
            <a:endParaRPr lang="es-EC" b="1" dirty="0"/>
          </a:p>
        </p:txBody>
      </p:sp>
      <p:sp>
        <p:nvSpPr>
          <p:cNvPr id="10257" name="25 Rectángulo"/>
          <p:cNvSpPr>
            <a:spLocks noChangeArrowheads="1"/>
          </p:cNvSpPr>
          <p:nvPr/>
        </p:nvSpPr>
        <p:spPr bwMode="auto">
          <a:xfrm>
            <a:off x="3275856" y="2780928"/>
            <a:ext cx="2664296" cy="1296144"/>
          </a:xfrm>
          <a:prstGeom prst="rect">
            <a:avLst/>
          </a:prstGeom>
          <a:solidFill>
            <a:srgbClr val="040E3A"/>
          </a:solidFill>
          <a:ln w="285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r>
              <a:rPr lang="en-US" sz="1800" b="1" dirty="0">
                <a:solidFill>
                  <a:schemeClr val="bg1"/>
                </a:solidFill>
              </a:rPr>
              <a:t>POLIOLES S.A = </a:t>
            </a:r>
            <a:r>
              <a:rPr lang="en-US" sz="2000" b="1" dirty="0" smtClean="0">
                <a:solidFill>
                  <a:schemeClr val="bg1"/>
                </a:solidFill>
              </a:rPr>
              <a:t>1´152.450,</a:t>
            </a:r>
            <a:r>
              <a:rPr lang="en-US" sz="1800" b="1" dirty="0" smtClean="0">
                <a:solidFill>
                  <a:schemeClr val="bg1"/>
                </a:solidFill>
              </a:rPr>
              <a:t>     </a:t>
            </a:r>
          </a:p>
          <a:p>
            <a:endParaRPr lang="en-US" sz="1800" b="1" dirty="0" smtClean="0">
              <a:solidFill>
                <a:schemeClr val="bg1"/>
              </a:solidFill>
            </a:endParaRPr>
          </a:p>
          <a:p>
            <a:r>
              <a:rPr lang="en-US" sz="1800" b="1" dirty="0" smtClean="0">
                <a:solidFill>
                  <a:schemeClr val="bg1"/>
                </a:solidFill>
              </a:rPr>
              <a:t>BASF CHILE </a:t>
            </a:r>
            <a:r>
              <a:rPr lang="en-US" sz="1800" b="1" dirty="0">
                <a:solidFill>
                  <a:schemeClr val="bg1"/>
                </a:solidFill>
              </a:rPr>
              <a:t>S.A = </a:t>
            </a:r>
            <a:r>
              <a:rPr lang="en-US" sz="2000" b="1" dirty="0">
                <a:solidFill>
                  <a:schemeClr val="bg1"/>
                </a:solidFill>
              </a:rPr>
              <a:t>415.287</a:t>
            </a:r>
            <a:r>
              <a:rPr lang="en-US" sz="2000" b="1" dirty="0" smtClean="0">
                <a:solidFill>
                  <a:schemeClr val="bg1"/>
                </a:solidFill>
              </a:rPr>
              <a:t>,</a:t>
            </a:r>
          </a:p>
          <a:p>
            <a:endParaRPr lang="en-US" sz="1800" b="1" dirty="0" smtClean="0">
              <a:solidFill>
                <a:schemeClr val="bg1"/>
              </a:solidFill>
            </a:endParaRPr>
          </a:p>
          <a:p>
            <a:r>
              <a:rPr lang="en-US" sz="1800" b="1" dirty="0" smtClean="0">
                <a:solidFill>
                  <a:schemeClr val="bg1"/>
                </a:solidFill>
              </a:rPr>
              <a:t>ISAAC INDUSTRIES </a:t>
            </a:r>
            <a:r>
              <a:rPr lang="en-US" sz="1800" b="1" dirty="0">
                <a:solidFill>
                  <a:schemeClr val="bg1"/>
                </a:solidFill>
              </a:rPr>
              <a:t>INC. </a:t>
            </a:r>
            <a:r>
              <a:rPr lang="es-EC" sz="1800" b="1" dirty="0">
                <a:solidFill>
                  <a:schemeClr val="bg1"/>
                </a:solidFill>
              </a:rPr>
              <a:t>= </a:t>
            </a:r>
            <a:r>
              <a:rPr lang="es-EC" sz="2000" b="1" dirty="0">
                <a:solidFill>
                  <a:schemeClr val="bg1"/>
                </a:solidFill>
              </a:rPr>
              <a:t>62.062</a:t>
            </a:r>
          </a:p>
        </p:txBody>
      </p:sp>
      <p:sp>
        <p:nvSpPr>
          <p:cNvPr id="10258" name="26 Rectángulo"/>
          <p:cNvSpPr>
            <a:spLocks noChangeArrowheads="1"/>
          </p:cNvSpPr>
          <p:nvPr/>
        </p:nvSpPr>
        <p:spPr bwMode="auto">
          <a:xfrm>
            <a:off x="6457950" y="2254250"/>
            <a:ext cx="1728788" cy="358775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s-EC" b="1"/>
              <a:t>CIF</a:t>
            </a:r>
          </a:p>
        </p:txBody>
      </p:sp>
      <p:sp>
        <p:nvSpPr>
          <p:cNvPr id="10259" name="27 Rectángulo"/>
          <p:cNvSpPr>
            <a:spLocks noChangeArrowheads="1"/>
          </p:cNvSpPr>
          <p:nvPr/>
        </p:nvSpPr>
        <p:spPr bwMode="auto">
          <a:xfrm>
            <a:off x="6156176" y="2708920"/>
            <a:ext cx="2448272" cy="1440160"/>
          </a:xfrm>
          <a:prstGeom prst="rect">
            <a:avLst/>
          </a:prstGeom>
          <a:solidFill>
            <a:srgbClr val="040E3A"/>
          </a:solidFill>
          <a:ln w="285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r>
              <a:rPr lang="es-EC" sz="1800" b="1" dirty="0">
                <a:solidFill>
                  <a:schemeClr val="bg1"/>
                </a:solidFill>
              </a:rPr>
              <a:t>POLIOLES S.A = </a:t>
            </a:r>
            <a:r>
              <a:rPr lang="es-EC" sz="2000" b="1" dirty="0">
                <a:solidFill>
                  <a:schemeClr val="bg1"/>
                </a:solidFill>
              </a:rPr>
              <a:t>2´459.736,24, </a:t>
            </a:r>
            <a:endParaRPr lang="es-EC" sz="2000" b="1" dirty="0" smtClean="0">
              <a:solidFill>
                <a:schemeClr val="bg1"/>
              </a:solidFill>
            </a:endParaRPr>
          </a:p>
          <a:p>
            <a:endParaRPr lang="es-EC" sz="1800" b="1" dirty="0" smtClean="0">
              <a:solidFill>
                <a:schemeClr val="bg1"/>
              </a:solidFill>
            </a:endParaRPr>
          </a:p>
          <a:p>
            <a:r>
              <a:rPr lang="es-EC" sz="1800" b="1" dirty="0" smtClean="0">
                <a:solidFill>
                  <a:schemeClr val="bg1"/>
                </a:solidFill>
              </a:rPr>
              <a:t>BASF </a:t>
            </a:r>
            <a:r>
              <a:rPr lang="es-EC" sz="1800" b="1" dirty="0">
                <a:solidFill>
                  <a:schemeClr val="bg1"/>
                </a:solidFill>
              </a:rPr>
              <a:t>CHILE S.A = </a:t>
            </a:r>
            <a:r>
              <a:rPr lang="es-EC" sz="2000" b="1" dirty="0" smtClean="0">
                <a:solidFill>
                  <a:schemeClr val="bg1"/>
                </a:solidFill>
              </a:rPr>
              <a:t>460.396,94,  </a:t>
            </a:r>
          </a:p>
          <a:p>
            <a:endParaRPr lang="es-EC" sz="1800" b="1" dirty="0" smtClean="0">
              <a:solidFill>
                <a:schemeClr val="bg1"/>
              </a:solidFill>
            </a:endParaRPr>
          </a:p>
          <a:p>
            <a:r>
              <a:rPr lang="es-EC" sz="1800" b="1" dirty="0" smtClean="0">
                <a:solidFill>
                  <a:schemeClr val="bg1"/>
                </a:solidFill>
              </a:rPr>
              <a:t>ISAAC </a:t>
            </a:r>
            <a:r>
              <a:rPr lang="es-EC" sz="1800" b="1" dirty="0">
                <a:solidFill>
                  <a:schemeClr val="bg1"/>
                </a:solidFill>
              </a:rPr>
              <a:t>INDUSTRIES INC. = </a:t>
            </a:r>
            <a:r>
              <a:rPr lang="es-EC" sz="2000" b="1" dirty="0">
                <a:solidFill>
                  <a:schemeClr val="bg1"/>
                </a:solidFill>
              </a:rPr>
              <a:t>185.605,23</a:t>
            </a:r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1115615" y="4293096"/>
          <a:ext cx="6912768" cy="2326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  <a:gridCol w="2304256"/>
                <a:gridCol w="2304256"/>
              </a:tblGrid>
              <a:tr h="386699">
                <a:tc gridSpan="3">
                  <a:txBody>
                    <a:bodyPr/>
                    <a:lstStyle/>
                    <a:p>
                      <a:pPr algn="ctr"/>
                      <a:r>
                        <a:rPr lang="es-EC" sz="2000" dirty="0" smtClean="0"/>
                        <a:t>RELACIONES COMERCIALES</a:t>
                      </a:r>
                      <a:endParaRPr lang="es-EC" sz="2000" dirty="0"/>
                    </a:p>
                  </a:txBody>
                  <a:tcPr marT="45740" marB="45740"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</a:tr>
              <a:tr h="505671">
                <a:tc>
                  <a:txBody>
                    <a:bodyPr/>
                    <a:lstStyle/>
                    <a:p>
                      <a:pPr algn="ctr"/>
                      <a:r>
                        <a:rPr lang="es-EC" sz="1400" dirty="0" smtClean="0"/>
                        <a:t>MEXICO POLIOLES S.A</a:t>
                      </a:r>
                      <a:endParaRPr lang="es-EC" sz="1400" dirty="0"/>
                    </a:p>
                  </a:txBody>
                  <a:tcPr marT="45740" marB="45740">
                    <a:solidFill>
                      <a:srgbClr val="B895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400" dirty="0" smtClean="0"/>
                        <a:t>CHILE</a:t>
                      </a:r>
                    </a:p>
                    <a:p>
                      <a:pPr algn="ctr"/>
                      <a:r>
                        <a:rPr lang="es-EC" sz="1400" dirty="0" smtClean="0"/>
                        <a:t>BAS CHILE S.A</a:t>
                      </a:r>
                      <a:endParaRPr lang="es-EC" sz="1400" dirty="0"/>
                    </a:p>
                  </a:txBody>
                  <a:tcPr marT="45740" marB="4574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400" dirty="0" smtClean="0"/>
                        <a:t>ESTADOS</a:t>
                      </a:r>
                      <a:r>
                        <a:rPr lang="es-EC" sz="1400" baseline="0" dirty="0" smtClean="0"/>
                        <a:t> UNIDOS</a:t>
                      </a:r>
                    </a:p>
                    <a:p>
                      <a:pPr algn="ctr"/>
                      <a:r>
                        <a:rPr lang="es-EC" sz="1400" baseline="0" dirty="0" smtClean="0"/>
                        <a:t>ISAAC</a:t>
                      </a:r>
                      <a:endParaRPr lang="es-EC" sz="1400" dirty="0"/>
                    </a:p>
                  </a:txBody>
                  <a:tcPr marT="45740" marB="45740">
                    <a:solidFill>
                      <a:srgbClr val="7030A0"/>
                    </a:solidFill>
                  </a:tcPr>
                </a:tc>
              </a:tr>
              <a:tr h="1411886">
                <a:tc>
                  <a:txBody>
                    <a:bodyPr/>
                    <a:lstStyle/>
                    <a:p>
                      <a:r>
                        <a:rPr lang="es-EC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PANELES Y CONSTRUCCIONES PANECON S.A, BASF ECUATORIANA S.A, SALAZAR ESPINOZA LUIS TEODORO S.A, ECASA S.A Y INDUSTRIAS DE PLASTICO EXPANDIBLE</a:t>
                      </a:r>
                      <a:endParaRPr lang="es-EC" sz="1200" dirty="0"/>
                    </a:p>
                  </a:txBody>
                  <a:tcPr marT="45740" marB="45740"/>
                </a:tc>
                <a:tc>
                  <a:txBody>
                    <a:bodyPr/>
                    <a:lstStyle/>
                    <a:p>
                      <a:r>
                        <a:rPr lang="es-EC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PANELES Y CONSTRUCCCIONES PANECONS S.A, INDUSTRIA DE PLASTICO EXPANDIBLE, PLASTICOS TROPICALES PLASTROSA</a:t>
                      </a:r>
                      <a:endParaRPr lang="es-EC" sz="1200" dirty="0"/>
                    </a:p>
                  </a:txBody>
                  <a:tcPr marT="45740" marB="45740"/>
                </a:tc>
                <a:tc>
                  <a:txBody>
                    <a:bodyPr/>
                    <a:lstStyle/>
                    <a:p>
                      <a:r>
                        <a:rPr lang="es-EC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PRODUCTOS PARAISO DEL ECUADOR S.A</a:t>
                      </a:r>
                      <a:endParaRPr lang="es-EC" sz="1200" dirty="0"/>
                    </a:p>
                  </a:txBody>
                  <a:tcPr marT="45740" marB="4574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6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 descr="cara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401638"/>
            <a:ext cx="2419350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56" name="Group 8"/>
          <p:cNvGrpSpPr>
            <a:grpSpLocks/>
          </p:cNvGrpSpPr>
          <p:nvPr/>
        </p:nvGrpSpPr>
        <p:grpSpPr bwMode="auto">
          <a:xfrm>
            <a:off x="1981200" y="401638"/>
            <a:ext cx="7162800" cy="304800"/>
            <a:chOff x="1440" y="253"/>
            <a:chExt cx="4320" cy="192"/>
          </a:xfrm>
        </p:grpSpPr>
        <p:sp>
          <p:nvSpPr>
            <p:cNvPr id="11288" name="Rectangle 6"/>
            <p:cNvSpPr>
              <a:spLocks noChangeArrowheads="1"/>
            </p:cNvSpPr>
            <p:nvPr/>
          </p:nvSpPr>
          <p:spPr bwMode="auto">
            <a:xfrm>
              <a:off x="1536" y="301"/>
              <a:ext cx="4224" cy="144"/>
            </a:xfrm>
            <a:prstGeom prst="rect">
              <a:avLst/>
            </a:prstGeom>
            <a:solidFill>
              <a:srgbClr val="F4983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11289" name="Oval 7"/>
            <p:cNvSpPr>
              <a:spLocks noChangeArrowheads="1"/>
            </p:cNvSpPr>
            <p:nvPr/>
          </p:nvSpPr>
          <p:spPr bwMode="auto">
            <a:xfrm>
              <a:off x="1440" y="253"/>
              <a:ext cx="192" cy="192"/>
            </a:xfrm>
            <a:prstGeom prst="ellipse">
              <a:avLst/>
            </a:prstGeom>
            <a:solidFill>
              <a:srgbClr val="F4983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</p:grpSp>
      <p:sp>
        <p:nvSpPr>
          <p:cNvPr id="11268" name="Rectangle 5"/>
          <p:cNvSpPr>
            <a:spLocks noChangeArrowheads="1"/>
          </p:cNvSpPr>
          <p:nvPr/>
        </p:nvSpPr>
        <p:spPr bwMode="auto">
          <a:xfrm>
            <a:off x="1588" y="0"/>
            <a:ext cx="9142412" cy="482600"/>
          </a:xfrm>
          <a:prstGeom prst="rect">
            <a:avLst/>
          </a:prstGeom>
          <a:solidFill>
            <a:srgbClr val="081B6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269" name="Rectangle 67"/>
          <p:cNvSpPr>
            <a:spLocks noChangeArrowheads="1"/>
          </p:cNvSpPr>
          <p:nvPr/>
        </p:nvSpPr>
        <p:spPr bwMode="auto">
          <a:xfrm>
            <a:off x="1588" y="1752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C"/>
          </a:p>
        </p:txBody>
      </p:sp>
      <p:sp>
        <p:nvSpPr>
          <p:cNvPr id="11270" name="Rectangle 68"/>
          <p:cNvSpPr>
            <a:spLocks noChangeArrowheads="1"/>
          </p:cNvSpPr>
          <p:nvPr/>
        </p:nvSpPr>
        <p:spPr bwMode="auto">
          <a:xfrm>
            <a:off x="0" y="1752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baseline="0"/>
          </a:p>
        </p:txBody>
      </p:sp>
      <p:sp>
        <p:nvSpPr>
          <p:cNvPr id="2156" name="Text Box 108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411413" y="457200"/>
            <a:ext cx="67325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EC" sz="1200" b="1" baseline="0">
                <a:solidFill>
                  <a:srgbClr val="2A3164"/>
                </a:solidFill>
                <a:latin typeface="Tahoma" pitchFamily="34" charset="0"/>
              </a:rPr>
              <a:t>DEPARTAMENTO DE CIENCIAS ECONOMICAS ADMINISTRATIVAS  Y DE COMERCIO</a:t>
            </a:r>
          </a:p>
        </p:txBody>
      </p:sp>
      <p:sp>
        <p:nvSpPr>
          <p:cNvPr id="11272" name="Rectangle 5"/>
          <p:cNvSpPr>
            <a:spLocks noChangeArrowheads="1"/>
          </p:cNvSpPr>
          <p:nvPr/>
        </p:nvSpPr>
        <p:spPr bwMode="auto">
          <a:xfrm>
            <a:off x="-28575" y="6643688"/>
            <a:ext cx="9174163" cy="241300"/>
          </a:xfrm>
          <a:prstGeom prst="rect">
            <a:avLst/>
          </a:prstGeom>
          <a:solidFill>
            <a:srgbClr val="081B6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11273" name="Picture 13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21600" y="706438"/>
            <a:ext cx="109061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274" name="14 Rectángulo"/>
          <p:cNvSpPr>
            <a:spLocks noChangeArrowheads="1"/>
          </p:cNvSpPr>
          <p:nvPr/>
        </p:nvSpPr>
        <p:spPr bwMode="auto">
          <a:xfrm>
            <a:off x="-88900" y="-133350"/>
            <a:ext cx="9324975" cy="360363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s-EC" b="1">
              <a:latin typeface="Simplified Arabic" pitchFamily="2" charset="-78"/>
              <a:cs typeface="Simplified Arabic" pitchFamily="2" charset="-78"/>
            </a:endParaRPr>
          </a:p>
          <a:p>
            <a:pPr algn="ctr"/>
            <a:endParaRPr lang="es-EC" sz="4400" b="1">
              <a:latin typeface="Simplified Arabic" pitchFamily="2" charset="-78"/>
              <a:cs typeface="Simplified Arabic" pitchFamily="2" charset="-78"/>
            </a:endParaRPr>
          </a:p>
          <a:p>
            <a:pPr algn="ctr"/>
            <a:r>
              <a:rPr lang="es-EC" sz="3200" b="1">
                <a:latin typeface="Arial" pitchFamily="34" charset="0"/>
                <a:cs typeface="Arial" pitchFamily="34" charset="0"/>
              </a:rPr>
              <a:t> </a:t>
            </a:r>
            <a:r>
              <a:rPr lang="es-EC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s-EC" sz="14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Propuesta Estratégica de Marketing para la Empresa Industrias Verton Orientada al Posicionamiento e Incremento de Ventas en el Mercado Nacional”</a:t>
            </a:r>
          </a:p>
          <a:p>
            <a:pPr algn="ctr"/>
            <a:endParaRPr lang="es-EC" sz="1800" b="1">
              <a:solidFill>
                <a:schemeClr val="bg1"/>
              </a:solidFill>
              <a:latin typeface="Simplified Arabic" pitchFamily="2" charset="-78"/>
              <a:cs typeface="Simplified Arabic" pitchFamily="2" charset="-78"/>
            </a:endParaRPr>
          </a:p>
          <a:p>
            <a:pPr algn="ctr"/>
            <a:endParaRPr lang="es-EC" sz="1800">
              <a:latin typeface="Simplified Arabic" pitchFamily="2" charset="-78"/>
              <a:cs typeface="Simplified Arabic" pitchFamily="2" charset="-78"/>
            </a:endParaRPr>
          </a:p>
        </p:txBody>
      </p:sp>
      <p:grpSp>
        <p:nvGrpSpPr>
          <p:cNvPr id="11275" name="Group 199"/>
          <p:cNvGrpSpPr>
            <a:grpSpLocks/>
          </p:cNvGrpSpPr>
          <p:nvPr/>
        </p:nvGrpSpPr>
        <p:grpSpPr bwMode="auto">
          <a:xfrm>
            <a:off x="2420938" y="1014413"/>
            <a:ext cx="4935537" cy="731837"/>
            <a:chOff x="-1" y="1606"/>
            <a:chExt cx="1654" cy="302"/>
          </a:xfrm>
        </p:grpSpPr>
        <p:grpSp>
          <p:nvGrpSpPr>
            <p:cNvPr id="11284" name="Group 200"/>
            <p:cNvGrpSpPr>
              <a:grpSpLocks/>
            </p:cNvGrpSpPr>
            <p:nvPr/>
          </p:nvGrpSpPr>
          <p:grpSpPr bwMode="auto">
            <a:xfrm>
              <a:off x="-1" y="1606"/>
              <a:ext cx="1654" cy="196"/>
              <a:chOff x="868" y="2300"/>
              <a:chExt cx="1654" cy="147"/>
            </a:xfrm>
          </p:grpSpPr>
          <p:sp>
            <p:nvSpPr>
              <p:cNvPr id="11286" name="Rectangle 201"/>
              <p:cNvSpPr>
                <a:spLocks noChangeArrowheads="1"/>
              </p:cNvSpPr>
              <p:nvPr/>
            </p:nvSpPr>
            <p:spPr bwMode="auto">
              <a:xfrm>
                <a:off x="868" y="2300"/>
                <a:ext cx="1587" cy="144"/>
              </a:xfrm>
              <a:prstGeom prst="rect">
                <a:avLst/>
              </a:prstGeom>
              <a:gradFill rotWithShape="0">
                <a:gsLst>
                  <a:gs pos="0">
                    <a:srgbClr val="FBDCBD"/>
                  </a:gs>
                  <a:gs pos="100000">
                    <a:srgbClr val="F4983C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C"/>
              </a:p>
            </p:txBody>
          </p:sp>
          <p:sp>
            <p:nvSpPr>
              <p:cNvPr id="11287" name="Oval 202"/>
              <p:cNvSpPr>
                <a:spLocks noChangeArrowheads="1"/>
              </p:cNvSpPr>
              <p:nvPr/>
            </p:nvSpPr>
            <p:spPr bwMode="auto">
              <a:xfrm>
                <a:off x="2375" y="2304"/>
                <a:ext cx="147" cy="143"/>
              </a:xfrm>
              <a:prstGeom prst="ellipse">
                <a:avLst/>
              </a:prstGeom>
              <a:solidFill>
                <a:srgbClr val="F4983C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C"/>
              </a:p>
            </p:txBody>
          </p:sp>
        </p:grpSp>
        <p:sp>
          <p:nvSpPr>
            <p:cNvPr id="11285" name="Text Box 203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204" y="1616"/>
              <a:ext cx="1419" cy="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s-EC" sz="2000" b="1" baseline="0">
                  <a:solidFill>
                    <a:srgbClr val="000099"/>
                  </a:solidFill>
                  <a:latin typeface="Tahoma" pitchFamily="34" charset="0"/>
                </a:rPr>
                <a:t>CAPITULO IV CONCLUSIONES</a:t>
              </a:r>
            </a:p>
            <a:p>
              <a:pPr algn="ctr"/>
              <a:r>
                <a:rPr lang="es-EC" sz="2000" b="1" baseline="0">
                  <a:solidFill>
                    <a:srgbClr val="000099"/>
                  </a:solidFill>
                  <a:latin typeface="Tahoma" pitchFamily="34" charset="0"/>
                </a:rPr>
                <a:t>DEMANDA</a:t>
              </a:r>
            </a:p>
          </p:txBody>
        </p:sp>
      </p:grpSp>
      <p:sp>
        <p:nvSpPr>
          <p:cNvPr id="51" name="50 Rectángulo"/>
          <p:cNvSpPr/>
          <p:nvPr/>
        </p:nvSpPr>
        <p:spPr>
          <a:xfrm>
            <a:off x="6656054" y="6519446"/>
            <a:ext cx="216441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Autora:</a:t>
            </a:r>
            <a:r>
              <a:rPr lang="es-ES" sz="160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 </a:t>
            </a:r>
            <a:r>
              <a:rPr lang="es-ES" sz="120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Isis </a:t>
            </a:r>
            <a:r>
              <a:rPr lang="es-ES" sz="120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Alegrías</a:t>
            </a:r>
            <a:endParaRPr lang="es-ES" sz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Symbol" pitchFamily="34" charset="0"/>
              <a:ea typeface="Segoe UI Symbol" pitchFamily="34" charset="0"/>
            </a:endParaRPr>
          </a:p>
        </p:txBody>
      </p:sp>
      <p:graphicFrame>
        <p:nvGraphicFramePr>
          <p:cNvPr id="2" name="1 Diagrama"/>
          <p:cNvGraphicFramePr/>
          <p:nvPr/>
        </p:nvGraphicFramePr>
        <p:xfrm>
          <a:off x="1740837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278" name="2 Rectángulo"/>
          <p:cNvSpPr>
            <a:spLocks noChangeArrowheads="1"/>
          </p:cNvSpPr>
          <p:nvPr/>
        </p:nvSpPr>
        <p:spPr bwMode="auto">
          <a:xfrm>
            <a:off x="90488" y="1746250"/>
            <a:ext cx="3024187" cy="86360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r>
              <a:rPr lang="es-EC" sz="1400" dirty="0"/>
              <a:t>SOLO EL 52.5% DE</a:t>
            </a:r>
            <a:r>
              <a:rPr lang="es-EC" sz="1400" baseline="0" dirty="0"/>
              <a:t> COMPRADORES</a:t>
            </a:r>
            <a:r>
              <a:rPr lang="es-EC" sz="1400" dirty="0"/>
              <a:t> ENCUENTRA SASTIFACCIÓN DEL </a:t>
            </a:r>
            <a:r>
              <a:rPr lang="es-EC" sz="1400" dirty="0" smtClean="0"/>
              <a:t>SERVICIO:</a:t>
            </a:r>
            <a:r>
              <a:rPr lang="es-EC" sz="1400" baseline="0" dirty="0" smtClean="0"/>
              <a:t> PRECIOS – GARANTIA - CALIDAD</a:t>
            </a:r>
            <a:endParaRPr lang="es-EC" sz="1400" dirty="0"/>
          </a:p>
        </p:txBody>
      </p:sp>
      <p:sp>
        <p:nvSpPr>
          <p:cNvPr id="11279" name="28 Rectángulo"/>
          <p:cNvSpPr>
            <a:spLocks noChangeArrowheads="1"/>
          </p:cNvSpPr>
          <p:nvPr/>
        </p:nvSpPr>
        <p:spPr bwMode="auto">
          <a:xfrm>
            <a:off x="179388" y="3284538"/>
            <a:ext cx="1801812" cy="1081087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r>
              <a:rPr lang="es-EC" sz="2000">
                <a:latin typeface="Arial" pitchFamily="34" charset="0"/>
                <a:cs typeface="Arial" pitchFamily="34" charset="0"/>
              </a:rPr>
              <a:t>SOLO EL 50% DE COMPRADORES ENCUENTRA SATISFACICIÓN CON LAS POLITICAS DE VENTAS</a:t>
            </a:r>
          </a:p>
        </p:txBody>
      </p:sp>
      <p:sp>
        <p:nvSpPr>
          <p:cNvPr id="11280" name="29 Rectángulo"/>
          <p:cNvSpPr>
            <a:spLocks noChangeArrowheads="1"/>
          </p:cNvSpPr>
          <p:nvPr/>
        </p:nvSpPr>
        <p:spPr bwMode="auto">
          <a:xfrm>
            <a:off x="6929438" y="1831975"/>
            <a:ext cx="1657350" cy="865188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r>
              <a:rPr lang="es-EC" sz="2000" dirty="0"/>
              <a:t>VERTON</a:t>
            </a:r>
            <a:r>
              <a:rPr lang="es-EC" sz="2000" baseline="0" dirty="0"/>
              <a:t> </a:t>
            </a:r>
            <a:r>
              <a:rPr lang="es-EC" sz="2000" dirty="0"/>
              <a:t>ENFOCA A PRODUCTOS DE CONSTRUCCIÓN</a:t>
            </a:r>
          </a:p>
        </p:txBody>
      </p:sp>
      <p:cxnSp>
        <p:nvCxnSpPr>
          <p:cNvPr id="8" name="7 Conector angular"/>
          <p:cNvCxnSpPr>
            <a:endCxn id="11280" idx="1"/>
          </p:cNvCxnSpPr>
          <p:nvPr/>
        </p:nvCxnSpPr>
        <p:spPr bwMode="auto">
          <a:xfrm rot="5400000" flipH="1" flipV="1">
            <a:off x="6428581" y="2351882"/>
            <a:ext cx="588963" cy="412750"/>
          </a:xfrm>
          <a:prstGeom prst="bentConnector2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angular"/>
          <p:cNvCxnSpPr/>
          <p:nvPr/>
        </p:nvCxnSpPr>
        <p:spPr bwMode="auto">
          <a:xfrm>
            <a:off x="1692275" y="2559050"/>
            <a:ext cx="792163" cy="509588"/>
          </a:xfrm>
          <a:prstGeom prst="bentConnector3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11 Conector angular"/>
          <p:cNvCxnSpPr/>
          <p:nvPr/>
        </p:nvCxnSpPr>
        <p:spPr bwMode="auto">
          <a:xfrm>
            <a:off x="900113" y="4797425"/>
            <a:ext cx="311150" cy="287338"/>
          </a:xfrm>
          <a:prstGeom prst="bentConnector3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6" name="29 Rectángulo"/>
          <p:cNvSpPr>
            <a:spLocks noChangeArrowheads="1"/>
          </p:cNvSpPr>
          <p:nvPr/>
        </p:nvSpPr>
        <p:spPr bwMode="auto">
          <a:xfrm>
            <a:off x="7486650" y="3284984"/>
            <a:ext cx="1405830" cy="1224136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r>
              <a:rPr lang="es-EC" sz="2000" dirty="0" smtClean="0"/>
              <a:t>42.5% COMPRAN POLIESTIRENO 45% COMPRAN POLIURETANO</a:t>
            </a:r>
            <a:endParaRPr lang="es-EC" sz="2000" dirty="0"/>
          </a:p>
        </p:txBody>
      </p:sp>
      <p:cxnSp>
        <p:nvCxnSpPr>
          <p:cNvPr id="27" name="7 Conector angular"/>
          <p:cNvCxnSpPr/>
          <p:nvPr/>
        </p:nvCxnSpPr>
        <p:spPr bwMode="auto">
          <a:xfrm flipV="1">
            <a:off x="6588224" y="4221088"/>
            <a:ext cx="1008114" cy="360040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" name="29 Rectángulo"/>
          <p:cNvSpPr>
            <a:spLocks noChangeArrowheads="1"/>
          </p:cNvSpPr>
          <p:nvPr/>
        </p:nvSpPr>
        <p:spPr bwMode="auto">
          <a:xfrm>
            <a:off x="4067944" y="5633864"/>
            <a:ext cx="1584176" cy="1224136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r>
              <a:rPr lang="es-EC" sz="1800" dirty="0" smtClean="0"/>
              <a:t>POLIESTIRENO</a:t>
            </a:r>
            <a:r>
              <a:rPr lang="es-EC" sz="1800" baseline="0" dirty="0" smtClean="0"/>
              <a:t> </a:t>
            </a:r>
            <a:r>
              <a:rPr lang="es-EC" sz="1400" baseline="0" dirty="0" smtClean="0"/>
              <a:t>CADA 45 DIAS, POLIURETANO CADA 27 DIAS </a:t>
            </a:r>
            <a:endParaRPr lang="es-EC" sz="1400" dirty="0"/>
          </a:p>
        </p:txBody>
      </p:sp>
      <p:cxnSp>
        <p:nvCxnSpPr>
          <p:cNvPr id="37" name="7 Conector angular"/>
          <p:cNvCxnSpPr/>
          <p:nvPr/>
        </p:nvCxnSpPr>
        <p:spPr bwMode="auto">
          <a:xfrm rot="5400000">
            <a:off x="5076056" y="5445224"/>
            <a:ext cx="432048" cy="288032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6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 descr="cara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401638"/>
            <a:ext cx="2419350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56" name="Group 8"/>
          <p:cNvGrpSpPr>
            <a:grpSpLocks/>
          </p:cNvGrpSpPr>
          <p:nvPr/>
        </p:nvGrpSpPr>
        <p:grpSpPr bwMode="auto">
          <a:xfrm>
            <a:off x="1981200" y="401638"/>
            <a:ext cx="7162800" cy="304800"/>
            <a:chOff x="1440" y="253"/>
            <a:chExt cx="4320" cy="192"/>
          </a:xfrm>
        </p:grpSpPr>
        <p:sp>
          <p:nvSpPr>
            <p:cNvPr id="12318" name="Rectangle 6"/>
            <p:cNvSpPr>
              <a:spLocks noChangeArrowheads="1"/>
            </p:cNvSpPr>
            <p:nvPr/>
          </p:nvSpPr>
          <p:spPr bwMode="auto">
            <a:xfrm>
              <a:off x="1536" y="301"/>
              <a:ext cx="4224" cy="144"/>
            </a:xfrm>
            <a:prstGeom prst="rect">
              <a:avLst/>
            </a:prstGeom>
            <a:solidFill>
              <a:srgbClr val="F4983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12319" name="Oval 7"/>
            <p:cNvSpPr>
              <a:spLocks noChangeArrowheads="1"/>
            </p:cNvSpPr>
            <p:nvPr/>
          </p:nvSpPr>
          <p:spPr bwMode="auto">
            <a:xfrm>
              <a:off x="1440" y="253"/>
              <a:ext cx="192" cy="192"/>
            </a:xfrm>
            <a:prstGeom prst="ellipse">
              <a:avLst/>
            </a:prstGeom>
            <a:solidFill>
              <a:srgbClr val="F4983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</p:grpSp>
      <p:sp>
        <p:nvSpPr>
          <p:cNvPr id="12292" name="Rectangle 5"/>
          <p:cNvSpPr>
            <a:spLocks noChangeArrowheads="1"/>
          </p:cNvSpPr>
          <p:nvPr/>
        </p:nvSpPr>
        <p:spPr bwMode="auto">
          <a:xfrm>
            <a:off x="1588" y="0"/>
            <a:ext cx="9142412" cy="482600"/>
          </a:xfrm>
          <a:prstGeom prst="rect">
            <a:avLst/>
          </a:prstGeom>
          <a:solidFill>
            <a:srgbClr val="081B6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2293" name="Rectangle 67"/>
          <p:cNvSpPr>
            <a:spLocks noChangeArrowheads="1"/>
          </p:cNvSpPr>
          <p:nvPr/>
        </p:nvSpPr>
        <p:spPr bwMode="auto">
          <a:xfrm>
            <a:off x="1588" y="1752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C"/>
          </a:p>
        </p:txBody>
      </p:sp>
      <p:sp>
        <p:nvSpPr>
          <p:cNvPr id="12294" name="Rectangle 68"/>
          <p:cNvSpPr>
            <a:spLocks noChangeArrowheads="1"/>
          </p:cNvSpPr>
          <p:nvPr/>
        </p:nvSpPr>
        <p:spPr bwMode="auto">
          <a:xfrm>
            <a:off x="0" y="1752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baseline="0"/>
          </a:p>
        </p:txBody>
      </p:sp>
      <p:sp>
        <p:nvSpPr>
          <p:cNvPr id="2156" name="Text Box 108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411413" y="457200"/>
            <a:ext cx="67325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EC" sz="1200" b="1" baseline="0">
                <a:solidFill>
                  <a:srgbClr val="2A3164"/>
                </a:solidFill>
                <a:latin typeface="Tahoma" pitchFamily="34" charset="0"/>
              </a:rPr>
              <a:t>DEPARTAMENTO DE CIENCIAS ECONOMICAS ADMINISTRATIVAS  Y DE COMERCIO</a:t>
            </a:r>
          </a:p>
        </p:txBody>
      </p:sp>
      <p:sp>
        <p:nvSpPr>
          <p:cNvPr id="12296" name="Rectangle 5"/>
          <p:cNvSpPr>
            <a:spLocks noChangeArrowheads="1"/>
          </p:cNvSpPr>
          <p:nvPr/>
        </p:nvSpPr>
        <p:spPr bwMode="auto">
          <a:xfrm>
            <a:off x="-28575" y="6643688"/>
            <a:ext cx="9174163" cy="241300"/>
          </a:xfrm>
          <a:prstGeom prst="rect">
            <a:avLst/>
          </a:prstGeom>
          <a:solidFill>
            <a:srgbClr val="081B6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12297" name="Picture 13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21600" y="706438"/>
            <a:ext cx="109061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298" name="14 Rectángulo"/>
          <p:cNvSpPr>
            <a:spLocks noChangeArrowheads="1"/>
          </p:cNvSpPr>
          <p:nvPr/>
        </p:nvSpPr>
        <p:spPr bwMode="auto">
          <a:xfrm>
            <a:off x="-88900" y="-133350"/>
            <a:ext cx="9324975" cy="360363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s-EC" b="1">
              <a:latin typeface="Simplified Arabic" pitchFamily="2" charset="-78"/>
              <a:cs typeface="Simplified Arabic" pitchFamily="2" charset="-78"/>
            </a:endParaRPr>
          </a:p>
          <a:p>
            <a:pPr algn="ctr"/>
            <a:endParaRPr lang="es-EC" sz="4400" b="1">
              <a:latin typeface="Simplified Arabic" pitchFamily="2" charset="-78"/>
              <a:cs typeface="Simplified Arabic" pitchFamily="2" charset="-78"/>
            </a:endParaRPr>
          </a:p>
          <a:p>
            <a:pPr algn="ctr"/>
            <a:r>
              <a:rPr lang="es-EC" sz="3200" b="1">
                <a:latin typeface="Arial" pitchFamily="34" charset="0"/>
                <a:cs typeface="Arial" pitchFamily="34" charset="0"/>
              </a:rPr>
              <a:t> </a:t>
            </a:r>
            <a:r>
              <a:rPr lang="es-EC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s-EC" sz="14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Propuesta Estratégica de Marketing para la Empresa Industrias Verton Orientada al Posicionamiento e Incremento de Ventas en el Mercado Nacional”</a:t>
            </a:r>
          </a:p>
          <a:p>
            <a:pPr algn="ctr"/>
            <a:endParaRPr lang="es-EC" sz="1800" b="1">
              <a:solidFill>
                <a:schemeClr val="bg1"/>
              </a:solidFill>
              <a:latin typeface="Simplified Arabic" pitchFamily="2" charset="-78"/>
              <a:cs typeface="Simplified Arabic" pitchFamily="2" charset="-78"/>
            </a:endParaRPr>
          </a:p>
          <a:p>
            <a:pPr algn="ctr"/>
            <a:endParaRPr lang="es-EC" sz="1800">
              <a:latin typeface="Simplified Arabic" pitchFamily="2" charset="-78"/>
              <a:cs typeface="Simplified Arabic" pitchFamily="2" charset="-78"/>
            </a:endParaRPr>
          </a:p>
        </p:txBody>
      </p:sp>
      <p:grpSp>
        <p:nvGrpSpPr>
          <p:cNvPr id="12299" name="Group 199"/>
          <p:cNvGrpSpPr>
            <a:grpSpLocks/>
          </p:cNvGrpSpPr>
          <p:nvPr/>
        </p:nvGrpSpPr>
        <p:grpSpPr bwMode="auto">
          <a:xfrm>
            <a:off x="2420938" y="1014413"/>
            <a:ext cx="4935537" cy="731837"/>
            <a:chOff x="-1" y="1606"/>
            <a:chExt cx="1654" cy="302"/>
          </a:xfrm>
        </p:grpSpPr>
        <p:grpSp>
          <p:nvGrpSpPr>
            <p:cNvPr id="12314" name="Group 200"/>
            <p:cNvGrpSpPr>
              <a:grpSpLocks/>
            </p:cNvGrpSpPr>
            <p:nvPr/>
          </p:nvGrpSpPr>
          <p:grpSpPr bwMode="auto">
            <a:xfrm>
              <a:off x="-1" y="1606"/>
              <a:ext cx="1654" cy="196"/>
              <a:chOff x="868" y="2300"/>
              <a:chExt cx="1654" cy="147"/>
            </a:xfrm>
          </p:grpSpPr>
          <p:sp>
            <p:nvSpPr>
              <p:cNvPr id="12316" name="Rectangle 201"/>
              <p:cNvSpPr>
                <a:spLocks noChangeArrowheads="1"/>
              </p:cNvSpPr>
              <p:nvPr/>
            </p:nvSpPr>
            <p:spPr bwMode="auto">
              <a:xfrm>
                <a:off x="868" y="2300"/>
                <a:ext cx="1587" cy="144"/>
              </a:xfrm>
              <a:prstGeom prst="rect">
                <a:avLst/>
              </a:prstGeom>
              <a:gradFill rotWithShape="0">
                <a:gsLst>
                  <a:gs pos="0">
                    <a:srgbClr val="FBDCBD"/>
                  </a:gs>
                  <a:gs pos="100000">
                    <a:srgbClr val="F4983C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C"/>
              </a:p>
            </p:txBody>
          </p:sp>
          <p:sp>
            <p:nvSpPr>
              <p:cNvPr id="12317" name="Oval 202"/>
              <p:cNvSpPr>
                <a:spLocks noChangeArrowheads="1"/>
              </p:cNvSpPr>
              <p:nvPr/>
            </p:nvSpPr>
            <p:spPr bwMode="auto">
              <a:xfrm>
                <a:off x="2375" y="2304"/>
                <a:ext cx="147" cy="143"/>
              </a:xfrm>
              <a:prstGeom prst="ellipse">
                <a:avLst/>
              </a:prstGeom>
              <a:solidFill>
                <a:srgbClr val="F4983C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C"/>
              </a:p>
            </p:txBody>
          </p:sp>
        </p:grpSp>
        <p:sp>
          <p:nvSpPr>
            <p:cNvPr id="12315" name="Text Box 203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204" y="1616"/>
              <a:ext cx="1419" cy="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s-EC" sz="2000" b="1" baseline="0">
                  <a:solidFill>
                    <a:srgbClr val="000099"/>
                  </a:solidFill>
                  <a:latin typeface="Tahoma" pitchFamily="34" charset="0"/>
                </a:rPr>
                <a:t>CAPITULO IV CONCLUSIONES</a:t>
              </a:r>
            </a:p>
            <a:p>
              <a:pPr algn="ctr"/>
              <a:r>
                <a:rPr lang="es-EC" sz="2000" b="1" baseline="0">
                  <a:solidFill>
                    <a:srgbClr val="000099"/>
                  </a:solidFill>
                  <a:latin typeface="Tahoma" pitchFamily="34" charset="0"/>
                </a:rPr>
                <a:t>COMPETENCIA</a:t>
              </a:r>
            </a:p>
          </p:txBody>
        </p:sp>
      </p:grpSp>
      <p:sp>
        <p:nvSpPr>
          <p:cNvPr id="51" name="50 Rectángulo"/>
          <p:cNvSpPr/>
          <p:nvPr/>
        </p:nvSpPr>
        <p:spPr>
          <a:xfrm>
            <a:off x="6656054" y="6519446"/>
            <a:ext cx="216441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Autora:</a:t>
            </a:r>
            <a:r>
              <a:rPr lang="es-ES" sz="160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 </a:t>
            </a:r>
            <a:r>
              <a:rPr lang="es-ES" sz="120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Isis </a:t>
            </a:r>
            <a:r>
              <a:rPr lang="es-ES" sz="120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Alegrias</a:t>
            </a:r>
            <a:endParaRPr lang="es-ES" sz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Symbol" pitchFamily="34" charset="0"/>
              <a:ea typeface="Segoe UI Symbol" pitchFamily="34" charset="0"/>
            </a:endParaRPr>
          </a:p>
        </p:txBody>
      </p:sp>
      <p:graphicFrame>
        <p:nvGraphicFramePr>
          <p:cNvPr id="36" name="35 Tabla"/>
          <p:cNvGraphicFramePr>
            <a:graphicFrameLocks noGrp="1"/>
          </p:cNvGraphicFramePr>
          <p:nvPr/>
        </p:nvGraphicFramePr>
        <p:xfrm>
          <a:off x="1547664" y="2420888"/>
          <a:ext cx="6257058" cy="4150406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128529"/>
                <a:gridCol w="3128529"/>
              </a:tblGrid>
              <a:tr h="370842">
                <a:tc>
                  <a:txBody>
                    <a:bodyPr/>
                    <a:lstStyle/>
                    <a:p>
                      <a:pPr algn="ctr"/>
                      <a:r>
                        <a:rPr lang="es-EC" sz="1800" dirty="0" smtClean="0"/>
                        <a:t>INDUSTRIAS VERTON</a:t>
                      </a:r>
                      <a:endParaRPr lang="es-EC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800" dirty="0" smtClean="0"/>
                        <a:t>MAFRICO</a:t>
                      </a:r>
                      <a:endParaRPr lang="es-EC" sz="1800" dirty="0"/>
                    </a:p>
                  </a:txBody>
                  <a:tcPr marT="45719" marB="45719"/>
                </a:tc>
              </a:tr>
              <a:tr h="3779564">
                <a:tc>
                  <a:txBody>
                    <a:bodyPr/>
                    <a:lstStyle/>
                    <a:p>
                      <a:r>
                        <a:rPr lang="es-EC" sz="1400" b="1" dirty="0" smtClean="0"/>
                        <a:t>PORTAFOLIO DE PRODUCTOS</a:t>
                      </a:r>
                    </a:p>
                    <a:p>
                      <a:r>
                        <a:rPr lang="es-EC" sz="1400" b="0" dirty="0" smtClean="0"/>
                        <a:t>Sector</a:t>
                      </a:r>
                      <a:r>
                        <a:rPr lang="es-EC" sz="1400" b="0" baseline="0" dirty="0" smtClean="0"/>
                        <a:t> Construcción</a:t>
                      </a:r>
                    </a:p>
                    <a:p>
                      <a:r>
                        <a:rPr lang="es-EC" sz="1400" b="0" baseline="0" dirty="0" smtClean="0"/>
                        <a:t>Sector  Agroindustrial</a:t>
                      </a:r>
                    </a:p>
                    <a:p>
                      <a:r>
                        <a:rPr lang="es-EC" sz="1400" b="0" baseline="0" dirty="0" smtClean="0"/>
                        <a:t>Sector Publicidad</a:t>
                      </a:r>
                      <a:endParaRPr lang="es-EC" sz="14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C" sz="1400" b="1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1400" b="1" baseline="0" dirty="0" smtClean="0"/>
                        <a:t>SISTEMA DE COMERCIALIZACIÓN</a:t>
                      </a:r>
                    </a:p>
                    <a:p>
                      <a:r>
                        <a:rPr lang="es-EC" sz="1400" b="0" dirty="0" smtClean="0"/>
                        <a:t>Solo los clientes establecidos.</a:t>
                      </a:r>
                    </a:p>
                    <a:p>
                      <a:endParaRPr lang="es-EC" sz="1400" b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1400" b="1" baseline="0" dirty="0" smtClean="0"/>
                        <a:t>POSICIONAMIENTO</a:t>
                      </a:r>
                    </a:p>
                    <a:p>
                      <a:r>
                        <a:rPr lang="es-EC" sz="1400" b="0" dirty="0" smtClean="0"/>
                        <a:t>Falta de posicionamiento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C" sz="14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1400" b="1" dirty="0" smtClean="0"/>
                        <a:t>FORMAS DE PAGO</a:t>
                      </a:r>
                    </a:p>
                    <a:p>
                      <a:r>
                        <a:rPr lang="es-EC" sz="1400" b="0" dirty="0" smtClean="0"/>
                        <a:t>Efectivo</a:t>
                      </a:r>
                    </a:p>
                    <a:p>
                      <a:endParaRPr lang="es-EC" sz="1400" b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1400" b="1" baseline="0" dirty="0" smtClean="0"/>
                        <a:t>PRECIOS</a:t>
                      </a:r>
                      <a:endParaRPr lang="es-EC" sz="1400" b="1" dirty="0" smtClean="0"/>
                    </a:p>
                    <a:p>
                      <a:r>
                        <a:rPr lang="es-EC" sz="1400" b="0" dirty="0" smtClean="0"/>
                        <a:t>-10%</a:t>
                      </a:r>
                      <a:endParaRPr lang="es-EC" sz="1400" b="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1400" b="1" dirty="0" smtClean="0"/>
                        <a:t>PORTAFOLIO DE PRODUCTOS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1200" b="0" dirty="0" smtClean="0"/>
                        <a:t>Sector</a:t>
                      </a:r>
                      <a:r>
                        <a:rPr lang="es-EC" sz="1200" b="0" baseline="0" dirty="0" smtClean="0"/>
                        <a:t> Construcción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1200" b="0" baseline="0" dirty="0" smtClean="0"/>
                        <a:t>Sector Refrigeración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1200" b="0" baseline="0" dirty="0" smtClean="0"/>
                        <a:t>Sector Repuesto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C" sz="1200" b="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1200" b="1" baseline="0" dirty="0" smtClean="0"/>
                        <a:t>SISTEMA DE COMERCIALIZACIÓN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1200" b="0" baseline="0" dirty="0" smtClean="0"/>
                        <a:t>Radio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1200" b="0" baseline="0" dirty="0" smtClean="0"/>
                        <a:t>Prensa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1200" b="0" baseline="0" dirty="0" smtClean="0"/>
                        <a:t>Vallas Publicitarias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C" sz="1200" b="1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1200" b="1" baseline="0" dirty="0" smtClean="0"/>
                        <a:t>POSICIONAMIENTO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1200" b="0" baseline="0" dirty="0" smtClean="0"/>
                        <a:t>En tres grandes ciudades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C" sz="1200" b="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1400" b="1" dirty="0" smtClean="0"/>
                        <a:t>FORMAS DE PAGO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1400" b="0" dirty="0" smtClean="0"/>
                        <a:t>Tarjeta de crédito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1400" b="0" dirty="0" smtClean="0"/>
                        <a:t>Transferencias</a:t>
                      </a:r>
                      <a:r>
                        <a:rPr lang="es-EC" sz="1400" b="0" baseline="0" dirty="0" smtClean="0"/>
                        <a:t> bancarias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C" sz="1400" b="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1400" b="1" baseline="0" dirty="0" smtClean="0"/>
                        <a:t>PRECIOS</a:t>
                      </a:r>
                      <a:endParaRPr lang="es-EC" sz="1400" b="1" dirty="0" smtClean="0"/>
                    </a:p>
                    <a:p>
                      <a:r>
                        <a:rPr lang="es-EC" sz="1400" dirty="0" smtClean="0"/>
                        <a:t>+ 10% </a:t>
                      </a:r>
                      <a:endParaRPr lang="es-EC" sz="1400" dirty="0"/>
                    </a:p>
                  </a:txBody>
                  <a:tcPr marT="45719" marB="45719"/>
                </a:tc>
              </a:tr>
            </a:tbl>
          </a:graphicData>
        </a:graphic>
      </p:graphicFrame>
      <p:sp>
        <p:nvSpPr>
          <p:cNvPr id="37" name="36 Rectángulo"/>
          <p:cNvSpPr/>
          <p:nvPr/>
        </p:nvSpPr>
        <p:spPr bwMode="auto">
          <a:xfrm>
            <a:off x="2307932" y="1745586"/>
            <a:ext cx="4967600" cy="552493"/>
          </a:xfrm>
          <a:prstGeom prst="rect">
            <a:avLst/>
          </a:prstGeom>
          <a:solidFill>
            <a:srgbClr val="7030A0"/>
          </a:solidFill>
          <a:ln>
            <a:headEnd type="none" w="med" len="med"/>
            <a:tailEnd type="none" w="med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s-EC" sz="1800" b="1" baseline="0" dirty="0">
                <a:solidFill>
                  <a:schemeClr val="bg1"/>
                </a:solidFill>
              </a:rPr>
              <a:t>INDUSTRIAS VERTON </a:t>
            </a:r>
            <a:r>
              <a:rPr lang="es-EC" sz="1800" b="1" baseline="0" dirty="0" smtClean="0">
                <a:solidFill>
                  <a:schemeClr val="bg1"/>
                </a:solidFill>
              </a:rPr>
              <a:t>&amp; MAFRICO</a:t>
            </a:r>
            <a:endParaRPr lang="es-EC" sz="1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6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6" name="Group 8"/>
          <p:cNvGrpSpPr>
            <a:grpSpLocks/>
          </p:cNvGrpSpPr>
          <p:nvPr/>
        </p:nvGrpSpPr>
        <p:grpSpPr bwMode="auto">
          <a:xfrm>
            <a:off x="1981200" y="401638"/>
            <a:ext cx="7162800" cy="304800"/>
            <a:chOff x="1440" y="253"/>
            <a:chExt cx="4320" cy="192"/>
          </a:xfrm>
        </p:grpSpPr>
        <p:sp>
          <p:nvSpPr>
            <p:cNvPr id="13337" name="Rectangle 6"/>
            <p:cNvSpPr>
              <a:spLocks noChangeArrowheads="1"/>
            </p:cNvSpPr>
            <p:nvPr/>
          </p:nvSpPr>
          <p:spPr bwMode="auto">
            <a:xfrm>
              <a:off x="1536" y="301"/>
              <a:ext cx="4224" cy="144"/>
            </a:xfrm>
            <a:prstGeom prst="rect">
              <a:avLst/>
            </a:prstGeom>
            <a:solidFill>
              <a:srgbClr val="F4983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13338" name="Oval 7"/>
            <p:cNvSpPr>
              <a:spLocks noChangeArrowheads="1"/>
            </p:cNvSpPr>
            <p:nvPr/>
          </p:nvSpPr>
          <p:spPr bwMode="auto">
            <a:xfrm>
              <a:off x="1440" y="253"/>
              <a:ext cx="192" cy="192"/>
            </a:xfrm>
            <a:prstGeom prst="ellipse">
              <a:avLst/>
            </a:prstGeom>
            <a:solidFill>
              <a:srgbClr val="F4983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</p:grpSp>
      <p:sp>
        <p:nvSpPr>
          <p:cNvPr id="13315" name="Rectangle 5"/>
          <p:cNvSpPr>
            <a:spLocks noChangeArrowheads="1"/>
          </p:cNvSpPr>
          <p:nvPr/>
        </p:nvSpPr>
        <p:spPr bwMode="auto">
          <a:xfrm>
            <a:off x="1588" y="0"/>
            <a:ext cx="9142412" cy="482600"/>
          </a:xfrm>
          <a:prstGeom prst="rect">
            <a:avLst/>
          </a:prstGeom>
          <a:solidFill>
            <a:srgbClr val="081B6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3316" name="Rectangle 67"/>
          <p:cNvSpPr>
            <a:spLocks noChangeArrowheads="1"/>
          </p:cNvSpPr>
          <p:nvPr/>
        </p:nvSpPr>
        <p:spPr bwMode="auto">
          <a:xfrm>
            <a:off x="1588" y="1752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C"/>
          </a:p>
        </p:txBody>
      </p:sp>
      <p:sp>
        <p:nvSpPr>
          <p:cNvPr id="13317" name="Rectangle 68"/>
          <p:cNvSpPr>
            <a:spLocks noChangeArrowheads="1"/>
          </p:cNvSpPr>
          <p:nvPr/>
        </p:nvSpPr>
        <p:spPr bwMode="auto">
          <a:xfrm>
            <a:off x="0" y="1752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baseline="0"/>
          </a:p>
        </p:txBody>
      </p:sp>
      <p:sp>
        <p:nvSpPr>
          <p:cNvPr id="2156" name="Text Box 10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2411413" y="457200"/>
            <a:ext cx="67325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EC" sz="1200" b="1" baseline="0">
                <a:solidFill>
                  <a:srgbClr val="2A3164"/>
                </a:solidFill>
                <a:latin typeface="Tahoma" pitchFamily="34" charset="0"/>
              </a:rPr>
              <a:t>DEPARTAMENTO DE CIENCIAS ECONOMICAS ADMINISTRATIVAS  Y DE COMERCIO</a:t>
            </a:r>
          </a:p>
        </p:txBody>
      </p:sp>
      <p:sp>
        <p:nvSpPr>
          <p:cNvPr id="13319" name="Rectangle 5"/>
          <p:cNvSpPr>
            <a:spLocks noChangeArrowheads="1"/>
          </p:cNvSpPr>
          <p:nvPr/>
        </p:nvSpPr>
        <p:spPr bwMode="auto">
          <a:xfrm>
            <a:off x="-28575" y="6643688"/>
            <a:ext cx="9174163" cy="241300"/>
          </a:xfrm>
          <a:prstGeom prst="rect">
            <a:avLst/>
          </a:prstGeom>
          <a:solidFill>
            <a:srgbClr val="081B6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2187" name="Picture 13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9326" y="706438"/>
            <a:ext cx="1091145" cy="94602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3321" name="14 Rectángulo"/>
          <p:cNvSpPr>
            <a:spLocks noChangeArrowheads="1"/>
          </p:cNvSpPr>
          <p:nvPr/>
        </p:nvSpPr>
        <p:spPr bwMode="auto">
          <a:xfrm>
            <a:off x="-88900" y="-133350"/>
            <a:ext cx="9324975" cy="360363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s-EC" b="1">
              <a:latin typeface="Simplified Arabic" pitchFamily="2" charset="-78"/>
              <a:cs typeface="Simplified Arabic" pitchFamily="2" charset="-78"/>
            </a:endParaRPr>
          </a:p>
          <a:p>
            <a:pPr algn="ctr"/>
            <a:endParaRPr lang="es-EC" sz="4400" b="1">
              <a:latin typeface="Simplified Arabic" pitchFamily="2" charset="-78"/>
              <a:cs typeface="Simplified Arabic" pitchFamily="2" charset="-78"/>
            </a:endParaRPr>
          </a:p>
          <a:p>
            <a:pPr algn="ctr"/>
            <a:r>
              <a:rPr lang="es-EC" sz="3200" b="1">
                <a:latin typeface="Arial" pitchFamily="34" charset="0"/>
                <a:cs typeface="Arial" pitchFamily="34" charset="0"/>
              </a:rPr>
              <a:t> </a:t>
            </a:r>
            <a:r>
              <a:rPr lang="es-EC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s-EC" sz="14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Propuesta Estratégica de Marketing para la Empresa Industrias Verton Orientada al Posicionamiento e Incremento de Ventas en el Mercado Nacional”</a:t>
            </a:r>
          </a:p>
          <a:p>
            <a:pPr algn="ctr"/>
            <a:endParaRPr lang="es-EC" sz="1800" b="1">
              <a:solidFill>
                <a:schemeClr val="bg1"/>
              </a:solidFill>
              <a:latin typeface="Simplified Arabic" pitchFamily="2" charset="-78"/>
              <a:cs typeface="Simplified Arabic" pitchFamily="2" charset="-78"/>
            </a:endParaRPr>
          </a:p>
          <a:p>
            <a:pPr algn="ctr"/>
            <a:endParaRPr lang="es-EC" sz="1800">
              <a:latin typeface="Simplified Arabic" pitchFamily="2" charset="-78"/>
              <a:cs typeface="Simplified Arabic" pitchFamily="2" charset="-78"/>
            </a:endParaRPr>
          </a:p>
        </p:txBody>
      </p:sp>
      <p:sp>
        <p:nvSpPr>
          <p:cNvPr id="6" name="5 Rectángulo"/>
          <p:cNvSpPr/>
          <p:nvPr/>
        </p:nvSpPr>
        <p:spPr bwMode="auto">
          <a:xfrm>
            <a:off x="2140373" y="830346"/>
            <a:ext cx="4967600" cy="552493"/>
          </a:xfrm>
          <a:prstGeom prst="rect">
            <a:avLst/>
          </a:prstGeom>
          <a:solidFill>
            <a:srgbClr val="7030A0"/>
          </a:solidFill>
          <a:ln>
            <a:headEnd type="none" w="med" len="med"/>
            <a:tailEnd type="none" w="med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s-EC" sz="1800" b="1" baseline="0" dirty="0">
                <a:solidFill>
                  <a:schemeClr val="bg1"/>
                </a:solidFill>
              </a:rPr>
              <a:t>ESTRATEGIAS </a:t>
            </a:r>
            <a:endParaRPr lang="es-EC" sz="1800" b="1" dirty="0">
              <a:solidFill>
                <a:schemeClr val="bg1"/>
              </a:solidFill>
            </a:endParaRPr>
          </a:p>
        </p:txBody>
      </p:sp>
      <p:graphicFrame>
        <p:nvGraphicFramePr>
          <p:cNvPr id="2" name="1 Diagrama"/>
          <p:cNvGraphicFramePr/>
          <p:nvPr/>
        </p:nvGraphicFramePr>
        <p:xfrm>
          <a:off x="-453814" y="2067595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3327" name="2 Rectángulo"/>
          <p:cNvSpPr>
            <a:spLocks noChangeArrowheads="1"/>
          </p:cNvSpPr>
          <p:nvPr/>
        </p:nvSpPr>
        <p:spPr bwMode="auto">
          <a:xfrm>
            <a:off x="2483768" y="5637212"/>
            <a:ext cx="4608512" cy="913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AR" sz="4000" dirty="0">
                <a:solidFill>
                  <a:schemeClr val="bg1"/>
                </a:solidFill>
              </a:rPr>
              <a:t>“Sin publicidad no hay ventas”</a:t>
            </a:r>
            <a:endParaRPr lang="es-EC" sz="4000" dirty="0">
              <a:solidFill>
                <a:schemeClr val="bg1"/>
              </a:solidFill>
            </a:endParaRPr>
          </a:p>
          <a:p>
            <a:r>
              <a:rPr lang="es-AR" sz="4000" dirty="0">
                <a:solidFill>
                  <a:schemeClr val="bg1"/>
                </a:solidFill>
              </a:rPr>
              <a:t>“Sin ventas no hay negocio”</a:t>
            </a:r>
            <a:endParaRPr lang="es-EC" sz="4000" dirty="0">
              <a:solidFill>
                <a:schemeClr val="bg1"/>
              </a:solidFill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5475288" y="1971675"/>
          <a:ext cx="3263900" cy="4150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263900"/>
              </a:tblGrid>
              <a:tr h="370840">
                <a:tc>
                  <a:txBody>
                    <a:bodyPr/>
                    <a:lstStyle/>
                    <a:p>
                      <a:r>
                        <a:rPr lang="es-EC" dirty="0" smtClean="0"/>
                        <a:t>PORTAFOLIO</a:t>
                      </a:r>
                      <a:endParaRPr lang="es-EC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s-EC" sz="1400" kern="1200" dirty="0" smtClean="0">
                          <a:solidFill>
                            <a:schemeClr val="bg1"/>
                          </a:solidFill>
                          <a:effectLst/>
                        </a:rPr>
                        <a:t>Desarrollo de prototipos para elementos de publicidad.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EC" sz="1400" kern="1200" dirty="0" smtClean="0">
                          <a:solidFill>
                            <a:schemeClr val="bg1"/>
                          </a:solidFill>
                          <a:effectLst/>
                        </a:rPr>
                        <a:t>Panel con aislamiento acústico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EC" sz="1400" kern="1200" dirty="0" smtClean="0">
                          <a:solidFill>
                            <a:schemeClr val="bg1"/>
                          </a:solidFill>
                          <a:effectLst/>
                        </a:rPr>
                        <a:t>Paredes de </a:t>
                      </a:r>
                      <a:r>
                        <a:rPr lang="es-EC" sz="1400" kern="1200" dirty="0" err="1" smtClean="0">
                          <a:solidFill>
                            <a:schemeClr val="bg1"/>
                          </a:solidFill>
                          <a:effectLst/>
                        </a:rPr>
                        <a:t>poliestireno</a:t>
                      </a:r>
                      <a:endParaRPr lang="es-EC" sz="1400" kern="120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EC" sz="1400" kern="1200" dirty="0" smtClean="0">
                          <a:solidFill>
                            <a:schemeClr val="bg1"/>
                          </a:solidFill>
                          <a:effectLst/>
                        </a:rPr>
                        <a:t>Planchas de poliuretano inyectado con una densidad de 35 y 38 kg/m3.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EC" sz="1400" kern="1200" dirty="0" smtClean="0">
                          <a:solidFill>
                            <a:schemeClr val="bg1"/>
                          </a:solidFill>
                          <a:effectLst/>
                        </a:rPr>
                        <a:t>Revestimiento de poliuretano para cubiertas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EC" sz="1400" kern="1200" dirty="0" smtClean="0">
                          <a:solidFill>
                            <a:schemeClr val="bg1"/>
                          </a:solidFill>
                          <a:effectLst/>
                        </a:rPr>
                        <a:t>Sellos de poliestireno para pisos metálicos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EC" sz="1400" kern="1200" dirty="0" smtClean="0">
                          <a:solidFill>
                            <a:schemeClr val="bg1"/>
                          </a:solidFill>
                          <a:effectLst/>
                        </a:rPr>
                        <a:t>Techo tipo sándwiches, techo con poliuretano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EC" sz="1400" kern="1200" dirty="0" smtClean="0">
                          <a:solidFill>
                            <a:schemeClr val="bg1"/>
                          </a:solidFill>
                          <a:effectLst/>
                        </a:rPr>
                        <a:t>Paneles de poliuretano rígido para aislamiento térmico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EC" sz="1400" kern="1200" dirty="0" smtClean="0">
                          <a:solidFill>
                            <a:schemeClr val="bg1"/>
                          </a:solidFill>
                          <a:effectLst/>
                        </a:rPr>
                        <a:t>Cañuelas para aislamiento térmico de tuberías de agua</a:t>
                      </a:r>
                    </a:p>
                    <a:p>
                      <a:endParaRPr lang="es-EC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13336" name="3 Rectángulo"/>
          <p:cNvSpPr>
            <a:spLocks noChangeArrowheads="1"/>
          </p:cNvSpPr>
          <p:nvPr/>
        </p:nvSpPr>
        <p:spPr bwMode="auto">
          <a:xfrm>
            <a:off x="2411413" y="1382713"/>
            <a:ext cx="54006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C" dirty="0">
                <a:solidFill>
                  <a:schemeClr val="bg1"/>
                </a:solidFill>
              </a:rPr>
              <a:t>Industrias VERTON para el desarrollo de nuevos productos </a:t>
            </a:r>
            <a:r>
              <a:rPr lang="es-EC" dirty="0" smtClean="0">
                <a:solidFill>
                  <a:schemeClr val="bg1"/>
                </a:solidFill>
              </a:rPr>
              <a:t> </a:t>
            </a:r>
            <a:r>
              <a:rPr lang="es-EC" dirty="0">
                <a:solidFill>
                  <a:schemeClr val="bg1"/>
                </a:solidFill>
              </a:rPr>
              <a:t>debe pensar en generar el siguiente portafolio: </a:t>
            </a:r>
          </a:p>
        </p:txBody>
      </p:sp>
      <p:sp>
        <p:nvSpPr>
          <p:cNvPr id="18" name="17 Rectángulo"/>
          <p:cNvSpPr/>
          <p:nvPr/>
        </p:nvSpPr>
        <p:spPr>
          <a:xfrm>
            <a:off x="6732240" y="6519446"/>
            <a:ext cx="216441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Autora:</a:t>
            </a:r>
            <a:r>
              <a:rPr lang="es-ES" sz="160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 </a:t>
            </a:r>
            <a:r>
              <a:rPr lang="es-ES" sz="120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Isis </a:t>
            </a:r>
            <a:r>
              <a:rPr lang="es-ES" sz="120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Alegrías</a:t>
            </a:r>
            <a:endParaRPr lang="es-ES" sz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Symbol" pitchFamily="34" charset="0"/>
              <a:ea typeface="Segoe UI Symbo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3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6" grpId="0" autoUpdateAnimBg="0"/>
      <p:bldP spid="13327" grpId="0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6" name="Group 8"/>
          <p:cNvGrpSpPr>
            <a:grpSpLocks/>
          </p:cNvGrpSpPr>
          <p:nvPr/>
        </p:nvGrpSpPr>
        <p:grpSpPr bwMode="auto">
          <a:xfrm>
            <a:off x="1981200" y="401638"/>
            <a:ext cx="7162800" cy="304800"/>
            <a:chOff x="1440" y="253"/>
            <a:chExt cx="4320" cy="192"/>
          </a:xfrm>
        </p:grpSpPr>
        <p:sp>
          <p:nvSpPr>
            <p:cNvPr id="14349" name="Rectangle 6"/>
            <p:cNvSpPr>
              <a:spLocks noChangeArrowheads="1"/>
            </p:cNvSpPr>
            <p:nvPr/>
          </p:nvSpPr>
          <p:spPr bwMode="auto">
            <a:xfrm>
              <a:off x="1536" y="301"/>
              <a:ext cx="4224" cy="144"/>
            </a:xfrm>
            <a:prstGeom prst="rect">
              <a:avLst/>
            </a:prstGeom>
            <a:solidFill>
              <a:srgbClr val="F4983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C" dirty="0"/>
            </a:p>
          </p:txBody>
        </p:sp>
        <p:sp>
          <p:nvSpPr>
            <p:cNvPr id="14350" name="Oval 7"/>
            <p:cNvSpPr>
              <a:spLocks noChangeArrowheads="1"/>
            </p:cNvSpPr>
            <p:nvPr/>
          </p:nvSpPr>
          <p:spPr bwMode="auto">
            <a:xfrm>
              <a:off x="1440" y="253"/>
              <a:ext cx="192" cy="192"/>
            </a:xfrm>
            <a:prstGeom prst="ellipse">
              <a:avLst/>
            </a:prstGeom>
            <a:solidFill>
              <a:srgbClr val="F4983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C" dirty="0"/>
            </a:p>
          </p:txBody>
        </p:sp>
      </p:grp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588" y="0"/>
            <a:ext cx="9142412" cy="482600"/>
          </a:xfrm>
          <a:prstGeom prst="rect">
            <a:avLst/>
          </a:prstGeom>
          <a:solidFill>
            <a:srgbClr val="081B6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14340" name="Rectangle 67"/>
          <p:cNvSpPr>
            <a:spLocks noChangeArrowheads="1"/>
          </p:cNvSpPr>
          <p:nvPr/>
        </p:nvSpPr>
        <p:spPr bwMode="auto">
          <a:xfrm>
            <a:off x="1588" y="1752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C" dirty="0"/>
          </a:p>
        </p:txBody>
      </p:sp>
      <p:sp>
        <p:nvSpPr>
          <p:cNvPr id="14341" name="Rectangle 68"/>
          <p:cNvSpPr>
            <a:spLocks noChangeArrowheads="1"/>
          </p:cNvSpPr>
          <p:nvPr/>
        </p:nvSpPr>
        <p:spPr bwMode="auto">
          <a:xfrm>
            <a:off x="0" y="1752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baseline="0" dirty="0"/>
          </a:p>
        </p:txBody>
      </p:sp>
      <p:sp>
        <p:nvSpPr>
          <p:cNvPr id="2156" name="Text Box 10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2411413" y="457200"/>
            <a:ext cx="67325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EC" sz="1200" b="1" baseline="0" dirty="0">
                <a:solidFill>
                  <a:srgbClr val="2A3164"/>
                </a:solidFill>
                <a:latin typeface="Tahoma" pitchFamily="34" charset="0"/>
              </a:rPr>
              <a:t>DEPARTAMENTO DE CIENCIAS ECONOMICAS ADMINISTRATIVAS  Y DE COMERCIO</a:t>
            </a:r>
          </a:p>
        </p:txBody>
      </p:sp>
      <p:sp>
        <p:nvSpPr>
          <p:cNvPr id="14343" name="Rectangle 5"/>
          <p:cNvSpPr>
            <a:spLocks noChangeArrowheads="1"/>
          </p:cNvSpPr>
          <p:nvPr/>
        </p:nvSpPr>
        <p:spPr bwMode="auto">
          <a:xfrm>
            <a:off x="-28575" y="6643688"/>
            <a:ext cx="9174163" cy="241300"/>
          </a:xfrm>
          <a:prstGeom prst="rect">
            <a:avLst/>
          </a:prstGeom>
          <a:solidFill>
            <a:srgbClr val="081B6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dirty="0"/>
          </a:p>
        </p:txBody>
      </p:sp>
      <p:pic>
        <p:nvPicPr>
          <p:cNvPr id="2187" name="Picture 13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9326" y="706438"/>
            <a:ext cx="1091145" cy="94602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4345" name="14 Rectángulo"/>
          <p:cNvSpPr>
            <a:spLocks noChangeArrowheads="1"/>
          </p:cNvSpPr>
          <p:nvPr/>
        </p:nvSpPr>
        <p:spPr bwMode="auto">
          <a:xfrm>
            <a:off x="-88900" y="-133350"/>
            <a:ext cx="9324975" cy="360363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s-EC" b="1" dirty="0">
              <a:latin typeface="Simplified Arabic" pitchFamily="2" charset="-78"/>
              <a:cs typeface="Simplified Arabic" pitchFamily="2" charset="-78"/>
            </a:endParaRPr>
          </a:p>
          <a:p>
            <a:pPr algn="ctr"/>
            <a:endParaRPr lang="es-EC" sz="4400" b="1" dirty="0">
              <a:latin typeface="Simplified Arabic" pitchFamily="2" charset="-78"/>
              <a:cs typeface="Simplified Arabic" pitchFamily="2" charset="-78"/>
            </a:endParaRPr>
          </a:p>
          <a:p>
            <a:pPr algn="ctr"/>
            <a:r>
              <a:rPr lang="es-EC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EC" sz="1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s-EC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Propuesta Estratégica de Marketing para la Empresa Industrias </a:t>
            </a:r>
            <a:r>
              <a:rPr lang="es-EC" sz="1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Verton</a:t>
            </a:r>
            <a:r>
              <a:rPr lang="es-EC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Orientada al Posicionamiento e Incremento de Ventas en el Mercado Nacional”</a:t>
            </a:r>
          </a:p>
          <a:p>
            <a:pPr algn="ctr"/>
            <a:endParaRPr lang="es-EC" sz="1800" b="1" dirty="0">
              <a:solidFill>
                <a:schemeClr val="bg1"/>
              </a:solidFill>
              <a:latin typeface="Simplified Arabic" pitchFamily="2" charset="-78"/>
              <a:cs typeface="Simplified Arabic" pitchFamily="2" charset="-78"/>
            </a:endParaRPr>
          </a:p>
          <a:p>
            <a:pPr algn="ctr"/>
            <a:endParaRPr lang="es-EC" sz="1800" dirty="0">
              <a:latin typeface="Simplified Arabic" pitchFamily="2" charset="-78"/>
              <a:cs typeface="Simplified Arabic" pitchFamily="2" charset="-78"/>
            </a:endParaRPr>
          </a:p>
        </p:txBody>
      </p:sp>
      <p:sp>
        <p:nvSpPr>
          <p:cNvPr id="51" name="50 Rectángulo"/>
          <p:cNvSpPr/>
          <p:nvPr/>
        </p:nvSpPr>
        <p:spPr>
          <a:xfrm>
            <a:off x="6656054" y="6519446"/>
            <a:ext cx="216441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Autora:</a:t>
            </a:r>
            <a:r>
              <a:rPr lang="es-ES" sz="160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 </a:t>
            </a:r>
            <a:r>
              <a:rPr lang="es-ES" sz="120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Isis </a:t>
            </a:r>
            <a:r>
              <a:rPr lang="es-ES" sz="120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Alegrías</a:t>
            </a:r>
            <a:endParaRPr lang="es-ES" sz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Symbol" pitchFamily="34" charset="0"/>
              <a:ea typeface="Segoe UI Symbol" pitchFamily="34" charset="0"/>
            </a:endParaRPr>
          </a:p>
        </p:txBody>
      </p:sp>
      <p:sp>
        <p:nvSpPr>
          <p:cNvPr id="14347" name="2 Rectángulo"/>
          <p:cNvSpPr>
            <a:spLocks noChangeArrowheads="1"/>
          </p:cNvSpPr>
          <p:nvPr/>
        </p:nvSpPr>
        <p:spPr bwMode="auto">
          <a:xfrm>
            <a:off x="2501900" y="5637213"/>
            <a:ext cx="4572000" cy="91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 sz="4000">
                <a:solidFill>
                  <a:schemeClr val="bg1"/>
                </a:solidFill>
              </a:rPr>
              <a:t>“Sin publicidad no hay ventas”</a:t>
            </a:r>
            <a:endParaRPr lang="es-EC" sz="4000">
              <a:solidFill>
                <a:schemeClr val="bg1"/>
              </a:solidFill>
            </a:endParaRPr>
          </a:p>
          <a:p>
            <a:r>
              <a:rPr lang="es-AR" sz="4000">
                <a:solidFill>
                  <a:schemeClr val="bg1"/>
                </a:solidFill>
              </a:rPr>
              <a:t>“Sin ventas no hay negocio”</a:t>
            </a:r>
            <a:endParaRPr lang="es-EC" sz="4000">
              <a:solidFill>
                <a:schemeClr val="bg1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423631" y="2708920"/>
            <a:ext cx="6728124" cy="17953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16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gracias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3" descr="cara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7200"/>
            <a:ext cx="2419350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C" sz="2800" b="1" dirty="0" smtClean="0"/>
              <a:t>PRODUCTOS TERMINADOS BAJO PEDIDO </a:t>
            </a:r>
            <a:r>
              <a:rPr lang="es-EC" sz="2800" b="1" dirty="0" smtClean="0"/>
              <a:t>INDUSTRIAS VERTON</a:t>
            </a:r>
            <a:endParaRPr lang="es-EC" sz="2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556792"/>
            <a:ext cx="8856984" cy="4858560"/>
          </a:xfrm>
        </p:spPr>
        <p:txBody>
          <a:bodyPr>
            <a:normAutofit/>
          </a:bodyPr>
          <a:lstStyle/>
          <a:p>
            <a:pPr algn="ctr"/>
            <a:r>
              <a:rPr lang="es-EC" sz="2000" dirty="0" smtClean="0"/>
              <a:t>El mercado objetivo</a:t>
            </a:r>
          </a:p>
          <a:p>
            <a:pPr marL="64008" indent="0" algn="just">
              <a:buNone/>
            </a:pPr>
            <a:r>
              <a:rPr lang="es-EC" sz="2000" b="1" dirty="0" smtClean="0">
                <a:solidFill>
                  <a:srgbClr val="F27F20"/>
                </a:solidFill>
              </a:rPr>
              <a:t>   CONSTRUCCIÓN</a:t>
            </a:r>
            <a:r>
              <a:rPr lang="es-EC" sz="2000" dirty="0" smtClean="0">
                <a:solidFill>
                  <a:srgbClr val="F27F20"/>
                </a:solidFill>
              </a:rPr>
              <a:t>  </a:t>
            </a:r>
            <a:r>
              <a:rPr lang="es-EC" sz="2000" dirty="0" smtClean="0"/>
              <a:t>           </a:t>
            </a:r>
            <a:r>
              <a:rPr lang="es-EC" sz="2000" b="1" dirty="0" smtClean="0">
                <a:solidFill>
                  <a:srgbClr val="FF0000"/>
                </a:solidFill>
              </a:rPr>
              <a:t>AGROINDUSTRIA</a:t>
            </a:r>
            <a:r>
              <a:rPr lang="es-EC" sz="2000" b="1" dirty="0" smtClean="0"/>
              <a:t>                  </a:t>
            </a:r>
            <a:r>
              <a:rPr lang="es-EC" sz="2000" b="1" dirty="0" smtClean="0">
                <a:solidFill>
                  <a:srgbClr val="92D050"/>
                </a:solidFill>
              </a:rPr>
              <a:t>PUBLICIDAD</a:t>
            </a:r>
            <a:r>
              <a:rPr lang="es-EC" sz="2000" b="1" dirty="0" smtClean="0"/>
              <a:t> </a:t>
            </a:r>
            <a:endParaRPr lang="es-EC" sz="2000" b="1" dirty="0"/>
          </a:p>
        </p:txBody>
      </p:sp>
      <p:sp>
        <p:nvSpPr>
          <p:cNvPr id="4" name="AutoShape 2" descr="Descargar spray poliuretano.jpg (8,5 KB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C"/>
          </a:p>
        </p:txBody>
      </p:sp>
      <p:pic>
        <p:nvPicPr>
          <p:cNvPr id="33793" name="Picture 1"/>
          <p:cNvPicPr>
            <a:picLocks noChangeAspect="1" noChangeArrowheads="1"/>
          </p:cNvPicPr>
          <p:nvPr/>
        </p:nvPicPr>
        <p:blipFill>
          <a:blip r:embed="rId3" cstate="print"/>
          <a:srcRect r="1851" b="2321"/>
          <a:stretch>
            <a:fillRect/>
          </a:stretch>
        </p:blipFill>
        <p:spPr bwMode="auto">
          <a:xfrm>
            <a:off x="179512" y="2348880"/>
            <a:ext cx="2555776" cy="1717495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</p:pic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C"/>
          </a:p>
        </p:txBody>
      </p:sp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4" cstate="print"/>
          <a:srcRect r="2141" b="2158"/>
          <a:stretch>
            <a:fillRect/>
          </a:stretch>
        </p:blipFill>
        <p:spPr bwMode="auto">
          <a:xfrm>
            <a:off x="5868144" y="2420888"/>
            <a:ext cx="2867546" cy="2149463"/>
          </a:xfrm>
          <a:prstGeom prst="rect">
            <a:avLst/>
          </a:prstGeom>
          <a:noFill/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653136"/>
            <a:ext cx="2016224" cy="1966746"/>
          </a:xfrm>
          <a:prstGeom prst="rect">
            <a:avLst/>
          </a:prstGeom>
          <a:noFill/>
          <a:ln w="28575">
            <a:solidFill>
              <a:srgbClr val="00B050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798" name="Picture 6" descr="http://www.verton.com.ec/media/rokgallery/a/a9f4abb8-8f3c-4749-dee8-f0a122436181/6bc9f953-901d-4b07-dca7-5a5a875c93f9.jpg"/>
          <p:cNvPicPr>
            <a:picLocks noChangeAspect="1" noChangeArrowheads="1"/>
          </p:cNvPicPr>
          <p:nvPr/>
        </p:nvPicPr>
        <p:blipFill>
          <a:blip r:embed="rId6" cstate="print"/>
          <a:srcRect t="27582" b="21016"/>
          <a:stretch>
            <a:fillRect/>
          </a:stretch>
        </p:blipFill>
        <p:spPr bwMode="auto">
          <a:xfrm>
            <a:off x="3203848" y="4437112"/>
            <a:ext cx="2446298" cy="194421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</p:pic>
      <p:pic>
        <p:nvPicPr>
          <p:cNvPr id="33800" name="Picture 8" descr="http://www.verton.com.ec/images/polispray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1520" y="3717032"/>
            <a:ext cx="1691680" cy="1607563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</p:pic>
      <p:pic>
        <p:nvPicPr>
          <p:cNvPr id="33802" name="Picture 10" descr="http://www.verton.com.ec/images/casaspre1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39552" y="5085184"/>
            <a:ext cx="2160240" cy="1611872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</p:pic>
      <p:cxnSp>
        <p:nvCxnSpPr>
          <p:cNvPr id="16" name="15 Conector recto"/>
          <p:cNvCxnSpPr/>
          <p:nvPr/>
        </p:nvCxnSpPr>
        <p:spPr>
          <a:xfrm>
            <a:off x="2267744" y="4005064"/>
            <a:ext cx="0" cy="1008112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>
            <a:stCxn id="11269" idx="3"/>
          </p:cNvCxnSpPr>
          <p:nvPr/>
        </p:nvCxnSpPr>
        <p:spPr>
          <a:xfrm>
            <a:off x="8388424" y="5636509"/>
            <a:ext cx="504056" cy="2473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>
            <a:off x="8711952" y="3645024"/>
            <a:ext cx="18052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>
            <a:off x="8892480" y="3645024"/>
            <a:ext cx="0" cy="20882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0" y="25400"/>
            <a:ext cx="0" cy="0"/>
          </a:xfrm>
          <a:prstGeom prst="rect">
            <a:avLst/>
          </a:prstGeom>
          <a:solidFill>
            <a:srgbClr val="CCCCCC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endParaRPr lang="es-EC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0" y="25400"/>
            <a:ext cx="0" cy="0"/>
          </a:xfrm>
          <a:prstGeom prst="rect">
            <a:avLst/>
          </a:prstGeom>
          <a:solidFill>
            <a:srgbClr val="CCCCCC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endParaRPr lang="es-EC"/>
          </a:p>
        </p:txBody>
      </p:sp>
      <p:sp>
        <p:nvSpPr>
          <p:cNvPr id="33817" name="Rectangle 25"/>
          <p:cNvSpPr>
            <a:spLocks noChangeArrowheads="1"/>
          </p:cNvSpPr>
          <p:nvPr/>
        </p:nvSpPr>
        <p:spPr bwMode="auto">
          <a:xfrm>
            <a:off x="0" y="25400"/>
            <a:ext cx="0" cy="0"/>
          </a:xfrm>
          <a:prstGeom prst="rect">
            <a:avLst/>
          </a:prstGeom>
          <a:solidFill>
            <a:srgbClr val="CCCCCC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endParaRPr lang="es-EC"/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1588" y="0"/>
            <a:ext cx="9142412" cy="482600"/>
          </a:xfrm>
          <a:prstGeom prst="rect">
            <a:avLst/>
          </a:prstGeom>
          <a:solidFill>
            <a:srgbClr val="081B6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grpSp>
        <p:nvGrpSpPr>
          <p:cNvPr id="25" name="Group 8"/>
          <p:cNvGrpSpPr>
            <a:grpSpLocks/>
          </p:cNvGrpSpPr>
          <p:nvPr/>
        </p:nvGrpSpPr>
        <p:grpSpPr bwMode="auto">
          <a:xfrm>
            <a:off x="1981200" y="401638"/>
            <a:ext cx="7162800" cy="304800"/>
            <a:chOff x="1440" y="253"/>
            <a:chExt cx="4320" cy="192"/>
          </a:xfrm>
        </p:grpSpPr>
        <p:sp>
          <p:nvSpPr>
            <p:cNvPr id="26" name="Rectangle 6"/>
            <p:cNvSpPr>
              <a:spLocks noChangeArrowheads="1"/>
            </p:cNvSpPr>
            <p:nvPr/>
          </p:nvSpPr>
          <p:spPr bwMode="auto">
            <a:xfrm>
              <a:off x="1536" y="301"/>
              <a:ext cx="4224" cy="144"/>
            </a:xfrm>
            <a:prstGeom prst="rect">
              <a:avLst/>
            </a:prstGeom>
            <a:solidFill>
              <a:srgbClr val="F4983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27" name="Oval 7"/>
            <p:cNvSpPr>
              <a:spLocks noChangeArrowheads="1"/>
            </p:cNvSpPr>
            <p:nvPr/>
          </p:nvSpPr>
          <p:spPr bwMode="auto">
            <a:xfrm>
              <a:off x="1440" y="253"/>
              <a:ext cx="192" cy="192"/>
            </a:xfrm>
            <a:prstGeom prst="ellipse">
              <a:avLst/>
            </a:prstGeom>
            <a:solidFill>
              <a:srgbClr val="F4983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</p:grpSp>
      <p:sp>
        <p:nvSpPr>
          <p:cNvPr id="28" name="Text Box 108">
            <a:hlinkClick r:id="rId9" action="ppaction://hlinksldjump"/>
          </p:cNvPr>
          <p:cNvSpPr txBox="1">
            <a:spLocks noChangeArrowheads="1"/>
          </p:cNvSpPr>
          <p:nvPr/>
        </p:nvSpPr>
        <p:spPr bwMode="auto">
          <a:xfrm>
            <a:off x="2411413" y="457200"/>
            <a:ext cx="67325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EC" sz="1200" b="1" baseline="0" dirty="0">
                <a:solidFill>
                  <a:srgbClr val="2A3164"/>
                </a:solidFill>
                <a:latin typeface="Tahoma" pitchFamily="34" charset="0"/>
              </a:rPr>
              <a:t>DEPARTAMENTO DE CIENCIAS ECONOMICAS ADMINISTRATIVAS  Y DE COMERCIO</a:t>
            </a: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0" y="6623050"/>
            <a:ext cx="9142413" cy="241300"/>
          </a:xfrm>
          <a:prstGeom prst="rect">
            <a:avLst/>
          </a:prstGeom>
          <a:solidFill>
            <a:srgbClr val="081B6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1" name="30 Rectángulo"/>
          <p:cNvSpPr/>
          <p:nvPr/>
        </p:nvSpPr>
        <p:spPr>
          <a:xfrm>
            <a:off x="6656054" y="6525344"/>
            <a:ext cx="216441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Autora:</a:t>
            </a:r>
            <a:r>
              <a:rPr lang="es-ES" sz="160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 </a:t>
            </a:r>
            <a:r>
              <a:rPr lang="es-ES" sz="120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Isis </a:t>
            </a:r>
            <a:r>
              <a:rPr lang="es-ES" sz="120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Alegrías</a:t>
            </a:r>
            <a:endParaRPr lang="es-ES" sz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Symbol" pitchFamily="34" charset="0"/>
              <a:ea typeface="Segoe UI Symbol" pitchFamily="34" charset="0"/>
            </a:endParaRPr>
          </a:p>
        </p:txBody>
      </p:sp>
      <p:pic>
        <p:nvPicPr>
          <p:cNvPr id="1026" name="Picture 2" descr="C:\Users\usuario\Desktop\CUARTO FRIO1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347864" y="2564904"/>
            <a:ext cx="2111289" cy="172819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</p:pic>
      <p:cxnSp>
        <p:nvCxnSpPr>
          <p:cNvPr id="46" name="45 Conector recto"/>
          <p:cNvCxnSpPr/>
          <p:nvPr/>
        </p:nvCxnSpPr>
        <p:spPr>
          <a:xfrm>
            <a:off x="4211960" y="2276872"/>
            <a:ext cx="0" cy="2880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32" name="I 1"/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804248" y="1196752"/>
            <a:ext cx="1314450" cy="6096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1205800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cara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7200"/>
            <a:ext cx="2419350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56" name="Group 8"/>
          <p:cNvGrpSpPr>
            <a:grpSpLocks/>
          </p:cNvGrpSpPr>
          <p:nvPr/>
        </p:nvGrpSpPr>
        <p:grpSpPr bwMode="auto">
          <a:xfrm>
            <a:off x="1981200" y="401638"/>
            <a:ext cx="7162800" cy="304800"/>
            <a:chOff x="1440" y="253"/>
            <a:chExt cx="4320" cy="192"/>
          </a:xfrm>
        </p:grpSpPr>
        <p:sp>
          <p:nvSpPr>
            <p:cNvPr id="3087" name="Rectangle 6"/>
            <p:cNvSpPr>
              <a:spLocks noChangeArrowheads="1"/>
            </p:cNvSpPr>
            <p:nvPr/>
          </p:nvSpPr>
          <p:spPr bwMode="auto">
            <a:xfrm>
              <a:off x="1536" y="301"/>
              <a:ext cx="4224" cy="144"/>
            </a:xfrm>
            <a:prstGeom prst="rect">
              <a:avLst/>
            </a:prstGeom>
            <a:solidFill>
              <a:srgbClr val="F4983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3088" name="Oval 7"/>
            <p:cNvSpPr>
              <a:spLocks noChangeArrowheads="1"/>
            </p:cNvSpPr>
            <p:nvPr/>
          </p:nvSpPr>
          <p:spPr bwMode="auto">
            <a:xfrm>
              <a:off x="1440" y="253"/>
              <a:ext cx="192" cy="192"/>
            </a:xfrm>
            <a:prstGeom prst="ellipse">
              <a:avLst/>
            </a:prstGeom>
            <a:solidFill>
              <a:srgbClr val="F4983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</p:grp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88" y="0"/>
            <a:ext cx="9142412" cy="482600"/>
          </a:xfrm>
          <a:prstGeom prst="rect">
            <a:avLst/>
          </a:prstGeom>
          <a:solidFill>
            <a:srgbClr val="081B6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077" name="Rectangle 65"/>
          <p:cNvSpPr>
            <a:spLocks noChangeArrowheads="1"/>
          </p:cNvSpPr>
          <p:nvPr/>
        </p:nvSpPr>
        <p:spPr bwMode="auto">
          <a:xfrm>
            <a:off x="5029200" y="1752600"/>
            <a:ext cx="342900" cy="3429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C"/>
          </a:p>
        </p:txBody>
      </p:sp>
      <p:sp>
        <p:nvSpPr>
          <p:cNvPr id="3078" name="Rectangle 67"/>
          <p:cNvSpPr>
            <a:spLocks noChangeArrowheads="1"/>
          </p:cNvSpPr>
          <p:nvPr/>
        </p:nvSpPr>
        <p:spPr bwMode="auto">
          <a:xfrm>
            <a:off x="1588" y="1752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C"/>
          </a:p>
        </p:txBody>
      </p:sp>
      <p:sp>
        <p:nvSpPr>
          <p:cNvPr id="3079" name="Rectangle 68"/>
          <p:cNvSpPr>
            <a:spLocks noChangeArrowheads="1"/>
          </p:cNvSpPr>
          <p:nvPr/>
        </p:nvSpPr>
        <p:spPr bwMode="auto">
          <a:xfrm>
            <a:off x="0" y="1752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baseline="0"/>
          </a:p>
        </p:txBody>
      </p:sp>
      <p:sp>
        <p:nvSpPr>
          <p:cNvPr id="2156" name="Text Box 108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411413" y="457200"/>
            <a:ext cx="67325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EC" sz="1200" b="1" baseline="0">
                <a:solidFill>
                  <a:srgbClr val="2A3164"/>
                </a:solidFill>
                <a:latin typeface="Tahoma" pitchFamily="34" charset="0"/>
              </a:rPr>
              <a:t>DEPARTAMENTO DE CIENCIAS ECONOMICAS ADMINISTRATIVAS  Y DE COMERCIO</a:t>
            </a:r>
          </a:p>
        </p:txBody>
      </p:sp>
      <p:sp>
        <p:nvSpPr>
          <p:cNvPr id="3" name="2 Rectángulo"/>
          <p:cNvSpPr/>
          <p:nvPr/>
        </p:nvSpPr>
        <p:spPr bwMode="auto">
          <a:xfrm>
            <a:off x="323528" y="2276872"/>
            <a:ext cx="2723690" cy="279308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anchor="ctr"/>
          <a:lstStyle/>
          <a:p>
            <a:pPr algn="ctr">
              <a:defRPr/>
            </a:pPr>
            <a:endParaRPr lang="es-EC" b="1" dirty="0">
              <a:latin typeface="Simplified Arabic" pitchFamily="18" charset="-78"/>
              <a:cs typeface="Simplified Arabic" pitchFamily="18" charset="-78"/>
            </a:endParaRPr>
          </a:p>
          <a:p>
            <a:pPr algn="ctr">
              <a:defRPr/>
            </a:pPr>
            <a:endParaRPr lang="es-EC" sz="4400" b="1" dirty="0">
              <a:latin typeface="Simplified Arabic" pitchFamily="18" charset="-78"/>
              <a:cs typeface="Simplified Arabic" pitchFamily="18" charset="-78"/>
            </a:endParaRPr>
          </a:p>
          <a:p>
            <a:pPr algn="ctr">
              <a:defRPr/>
            </a:pPr>
            <a:r>
              <a:rPr lang="es-EC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EC" sz="1800" b="1" dirty="0">
                <a:latin typeface="Arial" pitchFamily="34" charset="0"/>
                <a:cs typeface="Arial" pitchFamily="34" charset="0"/>
              </a:rPr>
              <a:t>“</a:t>
            </a:r>
            <a:r>
              <a:rPr lang="es-EC" b="1" dirty="0">
                <a:latin typeface="Arial" pitchFamily="34" charset="0"/>
                <a:cs typeface="Arial" pitchFamily="34" charset="0"/>
              </a:rPr>
              <a:t>Propuesta Estratégica de Marketing para la Empresa Industrias Verton Orientada al Posicionamiento e Incremento de Ventas en el Mercado Nacional”</a:t>
            </a:r>
          </a:p>
          <a:p>
            <a:pPr algn="ctr">
              <a:defRPr/>
            </a:pPr>
            <a:endParaRPr lang="es-EC" sz="3200" dirty="0">
              <a:latin typeface="Simplified Arabic" pitchFamily="18" charset="-78"/>
              <a:cs typeface="Simplified Arabic" pitchFamily="18" charset="-78"/>
            </a:endParaRPr>
          </a:p>
          <a:p>
            <a:pPr algn="ctr">
              <a:defRPr/>
            </a:pPr>
            <a:endParaRPr lang="es-EC" sz="32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082" name="Rectangle 5"/>
          <p:cNvSpPr>
            <a:spLocks noChangeArrowheads="1"/>
          </p:cNvSpPr>
          <p:nvPr/>
        </p:nvSpPr>
        <p:spPr bwMode="auto">
          <a:xfrm>
            <a:off x="-28575" y="6524625"/>
            <a:ext cx="9174163" cy="360363"/>
          </a:xfrm>
          <a:prstGeom prst="rect">
            <a:avLst/>
          </a:prstGeom>
          <a:solidFill>
            <a:srgbClr val="081B6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3083" name="Picture 13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29538" y="806450"/>
            <a:ext cx="1295400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Rectángulo"/>
          <p:cNvSpPr/>
          <p:nvPr/>
        </p:nvSpPr>
        <p:spPr>
          <a:xfrm>
            <a:off x="899592" y="1449169"/>
            <a:ext cx="1723550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TEMA:</a:t>
            </a:r>
          </a:p>
        </p:txBody>
      </p:sp>
      <p:graphicFrame>
        <p:nvGraphicFramePr>
          <p:cNvPr id="7" name="6 Diagrama"/>
          <p:cNvGraphicFramePr/>
          <p:nvPr>
            <p:extLst>
              <p:ext uri="{D42A27DB-BD31-4B8C-83A1-F6EECF244321}">
                <p14:modId xmlns="" xmlns:p14="http://schemas.microsoft.com/office/powerpoint/2010/main" val="3599617655"/>
              </p:ext>
            </p:extLst>
          </p:nvPr>
        </p:nvGraphicFramePr>
        <p:xfrm>
          <a:off x="2729706" y="1556792"/>
          <a:ext cx="6096000" cy="425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61" name="60 Rectángulo"/>
          <p:cNvSpPr/>
          <p:nvPr/>
        </p:nvSpPr>
        <p:spPr>
          <a:xfrm>
            <a:off x="6656054" y="6519446"/>
            <a:ext cx="216441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Autora:</a:t>
            </a:r>
            <a:r>
              <a:rPr lang="es-ES" sz="160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 </a:t>
            </a:r>
            <a:r>
              <a:rPr lang="es-ES" sz="120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Isis </a:t>
            </a:r>
            <a:r>
              <a:rPr lang="es-ES" sz="120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Alegrías</a:t>
            </a:r>
            <a:endParaRPr lang="es-ES" sz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Symbol" pitchFamily="34" charset="0"/>
              <a:ea typeface="Segoe UI Symbo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cara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401638"/>
            <a:ext cx="2419350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56" name="Group 8"/>
          <p:cNvGrpSpPr>
            <a:grpSpLocks/>
          </p:cNvGrpSpPr>
          <p:nvPr/>
        </p:nvGrpSpPr>
        <p:grpSpPr bwMode="auto">
          <a:xfrm>
            <a:off x="1981200" y="401638"/>
            <a:ext cx="7162800" cy="304800"/>
            <a:chOff x="1440" y="253"/>
            <a:chExt cx="4320" cy="192"/>
          </a:xfrm>
        </p:grpSpPr>
        <p:sp>
          <p:nvSpPr>
            <p:cNvPr id="4114" name="Rectangle 6"/>
            <p:cNvSpPr>
              <a:spLocks noChangeArrowheads="1"/>
            </p:cNvSpPr>
            <p:nvPr/>
          </p:nvSpPr>
          <p:spPr bwMode="auto">
            <a:xfrm>
              <a:off x="1536" y="301"/>
              <a:ext cx="4224" cy="144"/>
            </a:xfrm>
            <a:prstGeom prst="rect">
              <a:avLst/>
            </a:prstGeom>
            <a:solidFill>
              <a:srgbClr val="F4983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4115" name="Oval 7"/>
            <p:cNvSpPr>
              <a:spLocks noChangeArrowheads="1"/>
            </p:cNvSpPr>
            <p:nvPr/>
          </p:nvSpPr>
          <p:spPr bwMode="auto">
            <a:xfrm>
              <a:off x="1440" y="253"/>
              <a:ext cx="192" cy="192"/>
            </a:xfrm>
            <a:prstGeom prst="ellipse">
              <a:avLst/>
            </a:prstGeom>
            <a:solidFill>
              <a:srgbClr val="F4983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</p:grpSp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1588" y="0"/>
            <a:ext cx="9142412" cy="482600"/>
          </a:xfrm>
          <a:prstGeom prst="rect">
            <a:avLst/>
          </a:prstGeom>
          <a:solidFill>
            <a:srgbClr val="081B6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101" name="Rectangle 67"/>
          <p:cNvSpPr>
            <a:spLocks noChangeArrowheads="1"/>
          </p:cNvSpPr>
          <p:nvPr/>
        </p:nvSpPr>
        <p:spPr bwMode="auto">
          <a:xfrm>
            <a:off x="1588" y="1752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C"/>
          </a:p>
        </p:txBody>
      </p:sp>
      <p:sp>
        <p:nvSpPr>
          <p:cNvPr id="4102" name="Rectangle 68"/>
          <p:cNvSpPr>
            <a:spLocks noChangeArrowheads="1"/>
          </p:cNvSpPr>
          <p:nvPr/>
        </p:nvSpPr>
        <p:spPr bwMode="auto">
          <a:xfrm>
            <a:off x="0" y="1752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baseline="0"/>
          </a:p>
        </p:txBody>
      </p:sp>
      <p:sp>
        <p:nvSpPr>
          <p:cNvPr id="2156" name="Text Box 108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411413" y="457200"/>
            <a:ext cx="67325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EC" sz="1200" b="1" baseline="0">
                <a:solidFill>
                  <a:srgbClr val="2A3164"/>
                </a:solidFill>
                <a:latin typeface="Tahoma" pitchFamily="34" charset="0"/>
              </a:rPr>
              <a:t>DEPARTAMENTO DE CIENCIAS ECONOMICAS ADMINISTRATIVAS  Y DE COMERCIO</a:t>
            </a:r>
          </a:p>
        </p:txBody>
      </p:sp>
      <p:sp>
        <p:nvSpPr>
          <p:cNvPr id="4104" name="Rectangle 5"/>
          <p:cNvSpPr>
            <a:spLocks noChangeArrowheads="1"/>
          </p:cNvSpPr>
          <p:nvPr/>
        </p:nvSpPr>
        <p:spPr bwMode="auto">
          <a:xfrm>
            <a:off x="-28575" y="6643688"/>
            <a:ext cx="9174163" cy="241300"/>
          </a:xfrm>
          <a:prstGeom prst="rect">
            <a:avLst/>
          </a:prstGeom>
          <a:solidFill>
            <a:srgbClr val="081B6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4105" name="Picture 13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29538" y="806450"/>
            <a:ext cx="109061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14 Rectángulo"/>
          <p:cNvSpPr/>
          <p:nvPr/>
        </p:nvSpPr>
        <p:spPr bwMode="auto">
          <a:xfrm>
            <a:off x="-88675" y="-133028"/>
            <a:ext cx="9324528" cy="36004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reflection blurRad="6350" stA="52000" endA="300" endPos="35000" dir="5400000" sy="-100000" algn="bl" rotWithShape="0"/>
          </a:effectLst>
        </p:spPr>
        <p:txBody>
          <a:bodyPr anchor="ctr"/>
          <a:lstStyle/>
          <a:p>
            <a:pPr algn="ctr">
              <a:defRPr/>
            </a:pPr>
            <a:endParaRPr lang="es-EC" b="1" dirty="0">
              <a:latin typeface="Simplified Arabic" pitchFamily="18" charset="-78"/>
              <a:cs typeface="Simplified Arabic" pitchFamily="18" charset="-78"/>
            </a:endParaRPr>
          </a:p>
          <a:p>
            <a:pPr algn="ctr">
              <a:defRPr/>
            </a:pPr>
            <a:endParaRPr lang="es-EC" sz="4400" b="1" dirty="0">
              <a:latin typeface="Simplified Arabic" pitchFamily="18" charset="-78"/>
              <a:cs typeface="Simplified Arabic" pitchFamily="18" charset="-78"/>
            </a:endParaRPr>
          </a:p>
          <a:p>
            <a:pPr algn="ctr">
              <a:defRPr/>
            </a:pPr>
            <a:r>
              <a:rPr lang="es-EC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EC" sz="1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s-EC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Propuesta Estratégica de Marketing para la Empresa Industrias Verton Orientada al Posicionamiento e Incremento de Ventas en el Mercado Nacional”</a:t>
            </a:r>
          </a:p>
          <a:p>
            <a:pPr algn="ctr">
              <a:defRPr/>
            </a:pPr>
            <a:endParaRPr lang="es-EC" sz="1800" b="1" dirty="0">
              <a:solidFill>
                <a:schemeClr val="bg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>
              <a:defRPr/>
            </a:pPr>
            <a:endParaRPr lang="es-EC" sz="1800" dirty="0">
              <a:latin typeface="Simplified Arabic" pitchFamily="18" charset="-78"/>
              <a:cs typeface="Simplified Arabic" pitchFamily="18" charset="-78"/>
            </a:endParaRPr>
          </a:p>
        </p:txBody>
      </p:sp>
      <p:grpSp>
        <p:nvGrpSpPr>
          <p:cNvPr id="4107" name="Group 199"/>
          <p:cNvGrpSpPr>
            <a:grpSpLocks/>
          </p:cNvGrpSpPr>
          <p:nvPr/>
        </p:nvGrpSpPr>
        <p:grpSpPr bwMode="auto">
          <a:xfrm>
            <a:off x="3151188" y="781050"/>
            <a:ext cx="2917825" cy="731838"/>
            <a:chOff x="-1" y="1606"/>
            <a:chExt cx="1654" cy="302"/>
          </a:xfrm>
        </p:grpSpPr>
        <p:grpSp>
          <p:nvGrpSpPr>
            <p:cNvPr id="4110" name="Group 200"/>
            <p:cNvGrpSpPr>
              <a:grpSpLocks/>
            </p:cNvGrpSpPr>
            <p:nvPr/>
          </p:nvGrpSpPr>
          <p:grpSpPr bwMode="auto">
            <a:xfrm>
              <a:off x="-1" y="1606"/>
              <a:ext cx="1654" cy="196"/>
              <a:chOff x="868" y="2300"/>
              <a:chExt cx="1654" cy="147"/>
            </a:xfrm>
          </p:grpSpPr>
          <p:sp>
            <p:nvSpPr>
              <p:cNvPr id="4112" name="Rectangle 201"/>
              <p:cNvSpPr>
                <a:spLocks noChangeArrowheads="1"/>
              </p:cNvSpPr>
              <p:nvPr/>
            </p:nvSpPr>
            <p:spPr bwMode="auto">
              <a:xfrm>
                <a:off x="868" y="2300"/>
                <a:ext cx="1587" cy="144"/>
              </a:xfrm>
              <a:prstGeom prst="rect">
                <a:avLst/>
              </a:prstGeom>
              <a:gradFill rotWithShape="0">
                <a:gsLst>
                  <a:gs pos="0">
                    <a:srgbClr val="FBDCBD"/>
                  </a:gs>
                  <a:gs pos="100000">
                    <a:srgbClr val="F4983C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C"/>
              </a:p>
            </p:txBody>
          </p:sp>
          <p:sp>
            <p:nvSpPr>
              <p:cNvPr id="4113" name="Oval 202"/>
              <p:cNvSpPr>
                <a:spLocks noChangeArrowheads="1"/>
              </p:cNvSpPr>
              <p:nvPr/>
            </p:nvSpPr>
            <p:spPr bwMode="auto">
              <a:xfrm>
                <a:off x="2375" y="2304"/>
                <a:ext cx="147" cy="143"/>
              </a:xfrm>
              <a:prstGeom prst="ellipse">
                <a:avLst/>
              </a:prstGeom>
              <a:solidFill>
                <a:srgbClr val="F4983C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C"/>
              </a:p>
            </p:txBody>
          </p:sp>
        </p:grpSp>
        <p:sp>
          <p:nvSpPr>
            <p:cNvPr id="4111" name="Text Box 203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204" y="1616"/>
              <a:ext cx="1419" cy="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s-EC" sz="2000" b="1" baseline="0">
                  <a:solidFill>
                    <a:srgbClr val="000099"/>
                  </a:solidFill>
                  <a:latin typeface="Tahoma" pitchFamily="34" charset="0"/>
                </a:rPr>
                <a:t>CAPITULO I MARCO TEORICO </a:t>
              </a:r>
            </a:p>
          </p:txBody>
        </p:sp>
      </p:grpSp>
      <p:sp>
        <p:nvSpPr>
          <p:cNvPr id="51" name="50 Rectángulo"/>
          <p:cNvSpPr/>
          <p:nvPr/>
        </p:nvSpPr>
        <p:spPr>
          <a:xfrm>
            <a:off x="6656054" y="6519446"/>
            <a:ext cx="216441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Autora:</a:t>
            </a:r>
            <a:r>
              <a:rPr lang="es-ES" sz="160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 </a:t>
            </a:r>
            <a:r>
              <a:rPr lang="es-ES" sz="120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Isis </a:t>
            </a:r>
            <a:r>
              <a:rPr lang="es-ES" sz="120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Alegrías</a:t>
            </a:r>
            <a:endParaRPr lang="es-ES" sz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Symbol" pitchFamily="34" charset="0"/>
              <a:ea typeface="Segoe UI Symbol" pitchFamily="34" charset="0"/>
            </a:endParaRPr>
          </a:p>
        </p:txBody>
      </p:sp>
      <p:grpSp>
        <p:nvGrpSpPr>
          <p:cNvPr id="20" name="19 Grupo"/>
          <p:cNvGrpSpPr/>
          <p:nvPr/>
        </p:nvGrpSpPr>
        <p:grpSpPr>
          <a:xfrm>
            <a:off x="395536" y="1484784"/>
            <a:ext cx="3350227" cy="929261"/>
            <a:chOff x="853490" y="1205728"/>
            <a:chExt cx="3146202" cy="667001"/>
          </a:xfrm>
          <a:solidFill>
            <a:srgbClr val="F27F20"/>
          </a:solidFill>
        </p:grpSpPr>
        <p:sp>
          <p:nvSpPr>
            <p:cNvPr id="21" name="20 Rectángulo redondeado"/>
            <p:cNvSpPr/>
            <p:nvPr/>
          </p:nvSpPr>
          <p:spPr>
            <a:xfrm>
              <a:off x="853490" y="1211284"/>
              <a:ext cx="3146202" cy="661445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21 Rectángulo"/>
            <p:cNvSpPr/>
            <p:nvPr/>
          </p:nvSpPr>
          <p:spPr>
            <a:xfrm>
              <a:off x="853490" y="1205728"/>
              <a:ext cx="3081624" cy="596867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C" sz="2800" b="1" kern="1200" dirty="0" smtClean="0"/>
                <a:t>POSICIONAMIENTO: </a:t>
              </a:r>
              <a:r>
                <a:rPr lang="es-EC" sz="2800" kern="1200" dirty="0" smtClean="0"/>
                <a:t>Lugar que ocupa un producto en la mente del consumidor</a:t>
              </a:r>
              <a:endParaRPr lang="es-EC" sz="2800" kern="1200" dirty="0"/>
            </a:p>
          </p:txBody>
        </p:sp>
      </p:grpSp>
      <p:grpSp>
        <p:nvGrpSpPr>
          <p:cNvPr id="23" name="22 Grupo"/>
          <p:cNvGrpSpPr/>
          <p:nvPr/>
        </p:nvGrpSpPr>
        <p:grpSpPr>
          <a:xfrm>
            <a:off x="395536" y="2492896"/>
            <a:ext cx="3486802" cy="4104456"/>
            <a:chOff x="-87587" y="1274407"/>
            <a:chExt cx="4383229" cy="2557235"/>
          </a:xfrm>
          <a:noFill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24" name="23 Rectángulo redondeado"/>
            <p:cNvSpPr/>
            <p:nvPr/>
          </p:nvSpPr>
          <p:spPr>
            <a:xfrm>
              <a:off x="-87587" y="1274407"/>
              <a:ext cx="4348461" cy="2557235"/>
            </a:xfrm>
            <a:prstGeom prst="roundRect">
              <a:avLst/>
            </a:prstGeom>
            <a:solidFill>
              <a:srgbClr val="FFCC00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24 Rectángulo"/>
            <p:cNvSpPr/>
            <p:nvPr/>
          </p:nvSpPr>
          <p:spPr>
            <a:xfrm>
              <a:off x="196849" y="1399241"/>
              <a:ext cx="4098793" cy="2432401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C" b="1" kern="1200" dirty="0" smtClean="0">
                  <a:solidFill>
                    <a:schemeClr val="tx1"/>
                  </a:solidFill>
                </a:rPr>
                <a:t>ESTRATEGIAS DE POSICIONAMIENTO</a:t>
              </a:r>
              <a:r>
                <a:rPr lang="es-EC" kern="1200" dirty="0" smtClean="0">
                  <a:solidFill>
                    <a:schemeClr val="tx1"/>
                  </a:solidFill>
                </a:rPr>
                <a:t>.-  </a:t>
              </a:r>
            </a:p>
            <a:p>
              <a:pPr lvl="0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es-EC" kern="1200" dirty="0" smtClean="0"/>
                <a:t>Posicionamiento basado en una cualidad distinta del producto</a:t>
              </a:r>
            </a:p>
            <a:p>
              <a:pPr lvl="0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es-EC" kern="1200" dirty="0" smtClean="0"/>
                <a:t>Posicionamiento basado en las ventajas o en la solución aportada</a:t>
              </a:r>
            </a:p>
            <a:p>
              <a:pPr lvl="0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es-EC" kern="1200" dirty="0" smtClean="0"/>
                <a:t>Posicionamiento basado en una oportunidad de utilización especifica</a:t>
              </a:r>
            </a:p>
            <a:p>
              <a:pPr lvl="0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es-EC" kern="1200" dirty="0" smtClean="0"/>
                <a:t>Posicionamiento orientado a una categoría de usuarios</a:t>
              </a:r>
            </a:p>
            <a:p>
              <a:pPr lvl="0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es-EC" kern="1200" dirty="0" smtClean="0"/>
                <a:t>Posicionamiento en relación a una marca competidora</a:t>
              </a:r>
            </a:p>
            <a:p>
              <a:pPr lvl="0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es-EC" kern="1200" dirty="0" smtClean="0"/>
                <a:t>Posicionamiento de ruptura en relación a la categoría del producto</a:t>
              </a:r>
              <a:endParaRPr lang="es-EC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25 Grupo"/>
          <p:cNvGrpSpPr/>
          <p:nvPr/>
        </p:nvGrpSpPr>
        <p:grpSpPr>
          <a:xfrm>
            <a:off x="4211960" y="2780928"/>
            <a:ext cx="3456384" cy="1080120"/>
            <a:chOff x="5131997" y="-300610"/>
            <a:chExt cx="3146202" cy="2104835"/>
          </a:xfrm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</p:grpSpPr>
        <p:sp>
          <p:nvSpPr>
            <p:cNvPr id="27" name="26 Rectángulo redondeado"/>
            <p:cNvSpPr/>
            <p:nvPr/>
          </p:nvSpPr>
          <p:spPr>
            <a:xfrm>
              <a:off x="5131997" y="-2864"/>
              <a:ext cx="3146202" cy="1807089"/>
            </a:xfrm>
            <a:prstGeom prst="roundRect">
              <a:avLst/>
            </a:prstGeom>
            <a:solidFill>
              <a:srgbClr val="00B0F0">
                <a:alpha val="90000"/>
              </a:srgbClr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27 Rectángulo"/>
            <p:cNvSpPr/>
            <p:nvPr/>
          </p:nvSpPr>
          <p:spPr>
            <a:xfrm>
              <a:off x="5327390" y="-300610"/>
              <a:ext cx="2885638" cy="2004658"/>
            </a:xfrm>
            <a:prstGeom prst="rect">
              <a:avLst/>
            </a:prstGeom>
            <a:ln>
              <a:noFill/>
            </a:ln>
            <a:effectLst/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C" sz="2800" b="1" kern="1200" dirty="0" smtClean="0"/>
                <a:t>PRODUCTO INDUSTRIAL: </a:t>
              </a:r>
              <a:r>
                <a:rPr lang="es-EC" sz="2800" b="0" kern="1200" dirty="0" smtClean="0"/>
                <a:t> Esta bien definido por el cliente</a:t>
              </a:r>
              <a:endParaRPr lang="es-EC" sz="2800" kern="1200" dirty="0"/>
            </a:p>
          </p:txBody>
        </p:sp>
      </p:grpSp>
      <p:grpSp>
        <p:nvGrpSpPr>
          <p:cNvPr id="29" name="28 Grupo"/>
          <p:cNvGrpSpPr/>
          <p:nvPr/>
        </p:nvGrpSpPr>
        <p:grpSpPr>
          <a:xfrm>
            <a:off x="4211960" y="5301208"/>
            <a:ext cx="3600400" cy="1224136"/>
            <a:chOff x="5206724" y="0"/>
            <a:chExt cx="3146202" cy="2266206"/>
          </a:xfrm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</p:grpSpPr>
        <p:sp>
          <p:nvSpPr>
            <p:cNvPr id="30" name="29 Rectángulo redondeado"/>
            <p:cNvSpPr/>
            <p:nvPr/>
          </p:nvSpPr>
          <p:spPr>
            <a:xfrm>
              <a:off x="5206724" y="0"/>
              <a:ext cx="3146202" cy="226620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  <a:alpha val="90000"/>
              </a:schemeClr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30 Rectángulo"/>
            <p:cNvSpPr/>
            <p:nvPr/>
          </p:nvSpPr>
          <p:spPr>
            <a:xfrm>
              <a:off x="5317351" y="110627"/>
              <a:ext cx="2924948" cy="2044952"/>
            </a:xfrm>
            <a:prstGeom prst="rect">
              <a:avLst/>
            </a:prstGeom>
            <a:ln>
              <a:noFill/>
            </a:ln>
            <a:effectLst/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C" b="1" kern="1200" dirty="0" smtClean="0"/>
                <a:t>PUBLICIDAD: </a:t>
              </a:r>
              <a:r>
                <a:rPr lang="es-EC" b="0" kern="1200" dirty="0" smtClean="0"/>
                <a:t>Permite  enviar  mensajes a los compradores  y posicionar en la mente de los mismos el producto.</a:t>
              </a:r>
              <a:endParaRPr lang="es-EC" b="0" kern="1200" dirty="0"/>
            </a:p>
          </p:txBody>
        </p:sp>
      </p:grpSp>
      <p:grpSp>
        <p:nvGrpSpPr>
          <p:cNvPr id="32" name="31 Grupo"/>
          <p:cNvGrpSpPr/>
          <p:nvPr/>
        </p:nvGrpSpPr>
        <p:grpSpPr>
          <a:xfrm>
            <a:off x="4211960" y="4005064"/>
            <a:ext cx="3600400" cy="1224136"/>
            <a:chOff x="5206724" y="1399152"/>
            <a:chExt cx="3146202" cy="3441159"/>
          </a:xfrm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</p:grpSpPr>
        <p:sp>
          <p:nvSpPr>
            <p:cNvPr id="33" name="32 Rectángulo redondeado"/>
            <p:cNvSpPr/>
            <p:nvPr/>
          </p:nvSpPr>
          <p:spPr>
            <a:xfrm>
              <a:off x="5206724" y="1399152"/>
              <a:ext cx="3146202" cy="3441159"/>
            </a:xfrm>
            <a:prstGeom prst="roundRect">
              <a:avLst/>
            </a:prstGeom>
            <a:solidFill>
              <a:srgbClr val="92D050">
                <a:alpha val="90000"/>
              </a:srgbClr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4" name="33 Rectángulo"/>
            <p:cNvSpPr/>
            <p:nvPr/>
          </p:nvSpPr>
          <p:spPr>
            <a:xfrm>
              <a:off x="5360309" y="1552737"/>
              <a:ext cx="2839032" cy="3133989"/>
            </a:xfrm>
            <a:prstGeom prst="rect">
              <a:avLst/>
            </a:prstGeom>
            <a:ln>
              <a:noFill/>
            </a:ln>
            <a:effectLst/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C" b="1" kern="1200" dirty="0" smtClean="0"/>
                <a:t>INVESTIGACIÓN DE MERCADO </a:t>
              </a:r>
              <a:r>
                <a:rPr lang="es-EC" kern="1200" dirty="0" smtClean="0"/>
                <a:t>Información del mercado-Estrategias comerciales-definir evaluar segmento</a:t>
              </a:r>
              <a:endParaRPr lang="es-EC" kern="1200" dirty="0"/>
            </a:p>
          </p:txBody>
        </p:sp>
      </p:grpSp>
      <p:grpSp>
        <p:nvGrpSpPr>
          <p:cNvPr id="35" name="34 Grupo"/>
          <p:cNvGrpSpPr/>
          <p:nvPr/>
        </p:nvGrpSpPr>
        <p:grpSpPr>
          <a:xfrm>
            <a:off x="4211960" y="1556792"/>
            <a:ext cx="3505511" cy="1276548"/>
            <a:chOff x="5206724" y="1399152"/>
            <a:chExt cx="3146202" cy="3441159"/>
          </a:xfrm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</p:grpSpPr>
        <p:sp>
          <p:nvSpPr>
            <p:cNvPr id="36" name="35 Rectángulo redondeado"/>
            <p:cNvSpPr/>
            <p:nvPr/>
          </p:nvSpPr>
          <p:spPr>
            <a:xfrm>
              <a:off x="5206724" y="1399152"/>
              <a:ext cx="3146202" cy="3441159"/>
            </a:xfrm>
            <a:prstGeom prst="roundRect">
              <a:avLst/>
            </a:prstGeom>
            <a:solidFill>
              <a:srgbClr val="92D050">
                <a:alpha val="90000"/>
              </a:srgbClr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7" name="36 Rectángulo"/>
            <p:cNvSpPr/>
            <p:nvPr/>
          </p:nvSpPr>
          <p:spPr>
            <a:xfrm>
              <a:off x="5360309" y="1552738"/>
              <a:ext cx="2839032" cy="3287573"/>
            </a:xfrm>
            <a:prstGeom prst="rect">
              <a:avLst/>
            </a:prstGeom>
            <a:ln>
              <a:noFill/>
            </a:ln>
            <a:effectLst/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Aft>
                  <a:spcPct val="35000"/>
                </a:spcAft>
              </a:pPr>
              <a:r>
                <a:rPr lang="es-EC" b="1" dirty="0" smtClean="0">
                  <a:latin typeface="+mj-lt"/>
                  <a:cs typeface="Arial" pitchFamily="34" charset="0"/>
                </a:rPr>
                <a:t>REPOSICIONAMIENTO .- </a:t>
              </a:r>
              <a:r>
                <a:rPr lang="es-EC" dirty="0" smtClean="0">
                  <a:latin typeface="+mj-lt"/>
                  <a:cs typeface="Arial" pitchFamily="34" charset="0"/>
                </a:rPr>
                <a:t>cambiar </a:t>
              </a:r>
              <a:r>
                <a:rPr lang="es-EC" dirty="0">
                  <a:latin typeface="+mj-lt"/>
                  <a:cs typeface="Arial" pitchFamily="34" charset="0"/>
                </a:rPr>
                <a:t>las percepciones del consumidor de un marca en relación con las marcas competidoras </a:t>
              </a:r>
              <a:r>
                <a:rPr lang="es-EC" dirty="0" smtClean="0">
                  <a:latin typeface="+mj-lt"/>
                  <a:cs typeface="Arial" pitchFamily="34" charset="0"/>
                </a:rPr>
                <a:t>.</a:t>
              </a:r>
              <a:endParaRPr lang="es-EC" dirty="0">
                <a:latin typeface="+mj-lt"/>
                <a:cs typeface="Arial" pitchFamily="34" charset="0"/>
              </a:endParaRP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C" kern="1200" dirty="0">
                <a:latin typeface="+mj-lt"/>
                <a:cs typeface="Arial" pitchFamily="34" charset="0"/>
              </a:endParaRPr>
            </a:p>
          </p:txBody>
        </p:sp>
      </p:grpSp>
      <p:cxnSp>
        <p:nvCxnSpPr>
          <p:cNvPr id="43" name="42 Conector angular"/>
          <p:cNvCxnSpPr>
            <a:stCxn id="22" idx="1"/>
            <a:endCxn id="24" idx="1"/>
          </p:cNvCxnSpPr>
          <p:nvPr/>
        </p:nvCxnSpPr>
        <p:spPr bwMode="auto">
          <a:xfrm rot="10800000" flipV="1">
            <a:off x="395536" y="1900560"/>
            <a:ext cx="12700" cy="2644564"/>
          </a:xfrm>
          <a:prstGeom prst="bentConnector3">
            <a:avLst>
              <a:gd name="adj1" fmla="val 180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51 Conector angular"/>
          <p:cNvCxnSpPr>
            <a:stCxn id="36" idx="0"/>
            <a:endCxn id="22" idx="0"/>
          </p:cNvCxnSpPr>
          <p:nvPr/>
        </p:nvCxnSpPr>
        <p:spPr bwMode="auto">
          <a:xfrm rot="16200000" flipV="1">
            <a:off x="3964488" y="-443437"/>
            <a:ext cx="72008" cy="3928449"/>
          </a:xfrm>
          <a:prstGeom prst="bentConnector3">
            <a:avLst>
              <a:gd name="adj1" fmla="val 28863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cara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88" y="401638"/>
            <a:ext cx="2419350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56" name="Group 8"/>
          <p:cNvGrpSpPr>
            <a:grpSpLocks/>
          </p:cNvGrpSpPr>
          <p:nvPr/>
        </p:nvGrpSpPr>
        <p:grpSpPr bwMode="auto">
          <a:xfrm>
            <a:off x="1981200" y="401638"/>
            <a:ext cx="7162800" cy="304800"/>
            <a:chOff x="1440" y="253"/>
            <a:chExt cx="4320" cy="192"/>
          </a:xfrm>
        </p:grpSpPr>
        <p:sp>
          <p:nvSpPr>
            <p:cNvPr id="5157" name="Rectangle 6"/>
            <p:cNvSpPr>
              <a:spLocks noChangeArrowheads="1"/>
            </p:cNvSpPr>
            <p:nvPr/>
          </p:nvSpPr>
          <p:spPr bwMode="auto">
            <a:xfrm>
              <a:off x="1536" y="301"/>
              <a:ext cx="4224" cy="144"/>
            </a:xfrm>
            <a:prstGeom prst="rect">
              <a:avLst/>
            </a:prstGeom>
            <a:solidFill>
              <a:srgbClr val="F4983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5158" name="Oval 7"/>
            <p:cNvSpPr>
              <a:spLocks noChangeArrowheads="1"/>
            </p:cNvSpPr>
            <p:nvPr/>
          </p:nvSpPr>
          <p:spPr bwMode="auto">
            <a:xfrm>
              <a:off x="1440" y="253"/>
              <a:ext cx="192" cy="192"/>
            </a:xfrm>
            <a:prstGeom prst="ellipse">
              <a:avLst/>
            </a:prstGeom>
            <a:solidFill>
              <a:srgbClr val="F4983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</p:grp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1588" y="0"/>
            <a:ext cx="9142412" cy="482600"/>
          </a:xfrm>
          <a:prstGeom prst="rect">
            <a:avLst/>
          </a:prstGeom>
          <a:solidFill>
            <a:srgbClr val="081B6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125" name="Rectangle 67"/>
          <p:cNvSpPr>
            <a:spLocks noChangeArrowheads="1"/>
          </p:cNvSpPr>
          <p:nvPr/>
        </p:nvSpPr>
        <p:spPr bwMode="auto">
          <a:xfrm>
            <a:off x="1588" y="1752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C"/>
          </a:p>
        </p:txBody>
      </p:sp>
      <p:sp>
        <p:nvSpPr>
          <p:cNvPr id="5126" name="Rectangle 68"/>
          <p:cNvSpPr>
            <a:spLocks noChangeArrowheads="1"/>
          </p:cNvSpPr>
          <p:nvPr/>
        </p:nvSpPr>
        <p:spPr bwMode="auto">
          <a:xfrm>
            <a:off x="0" y="1752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baseline="0"/>
          </a:p>
        </p:txBody>
      </p:sp>
      <p:sp>
        <p:nvSpPr>
          <p:cNvPr id="2156" name="Text Box 108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2411413" y="457200"/>
            <a:ext cx="67325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EC" sz="1200" b="1" baseline="0">
                <a:solidFill>
                  <a:srgbClr val="2A3164"/>
                </a:solidFill>
                <a:latin typeface="Tahoma" pitchFamily="34" charset="0"/>
              </a:rPr>
              <a:t>DEPARTAMENTO DE CIENCIAS ECONOMICAS ADMINISTRATIVAS  Y DE COMERCIO</a:t>
            </a:r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-28575" y="6643688"/>
            <a:ext cx="9174163" cy="241300"/>
          </a:xfrm>
          <a:prstGeom prst="rect">
            <a:avLst/>
          </a:prstGeom>
          <a:solidFill>
            <a:srgbClr val="081B6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5129" name="Picture 13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29538" y="806450"/>
            <a:ext cx="109061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14 Rectángulo"/>
          <p:cNvSpPr/>
          <p:nvPr/>
        </p:nvSpPr>
        <p:spPr bwMode="auto">
          <a:xfrm>
            <a:off x="-88675" y="-133028"/>
            <a:ext cx="9324528" cy="36004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reflection blurRad="6350" stA="52000" endA="300" endPos="35000" dir="5400000" sy="-100000" algn="bl" rotWithShape="0"/>
          </a:effectLst>
        </p:spPr>
        <p:txBody>
          <a:bodyPr anchor="ctr"/>
          <a:lstStyle/>
          <a:p>
            <a:pPr algn="ctr">
              <a:defRPr/>
            </a:pPr>
            <a:endParaRPr lang="es-EC" b="1" dirty="0">
              <a:latin typeface="Simplified Arabic" pitchFamily="18" charset="-78"/>
              <a:cs typeface="Simplified Arabic" pitchFamily="18" charset="-78"/>
            </a:endParaRPr>
          </a:p>
          <a:p>
            <a:pPr algn="ctr">
              <a:defRPr/>
            </a:pPr>
            <a:endParaRPr lang="es-EC" sz="4400" b="1" dirty="0">
              <a:latin typeface="Simplified Arabic" pitchFamily="18" charset="-78"/>
              <a:cs typeface="Simplified Arabic" pitchFamily="18" charset="-78"/>
            </a:endParaRPr>
          </a:p>
          <a:p>
            <a:pPr algn="ctr">
              <a:defRPr/>
            </a:pPr>
            <a:r>
              <a:rPr lang="es-EC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EC" sz="1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s-EC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Propuesta Estratégica de Marketing para la Empresa Industrias Verton Orientada al Posicionamiento e Incremento de Ventas en el Mercado Nacional”</a:t>
            </a:r>
          </a:p>
          <a:p>
            <a:pPr algn="ctr">
              <a:defRPr/>
            </a:pPr>
            <a:endParaRPr lang="es-EC" sz="1800" b="1" dirty="0">
              <a:solidFill>
                <a:schemeClr val="bg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>
              <a:defRPr/>
            </a:pPr>
            <a:endParaRPr lang="es-EC" sz="1800" dirty="0">
              <a:latin typeface="Simplified Arabic" pitchFamily="18" charset="-78"/>
              <a:cs typeface="Simplified Arabic" pitchFamily="18" charset="-78"/>
            </a:endParaRPr>
          </a:p>
        </p:txBody>
      </p:sp>
      <p:grpSp>
        <p:nvGrpSpPr>
          <p:cNvPr id="5131" name="Group 199"/>
          <p:cNvGrpSpPr>
            <a:grpSpLocks/>
          </p:cNvGrpSpPr>
          <p:nvPr/>
        </p:nvGrpSpPr>
        <p:grpSpPr bwMode="auto">
          <a:xfrm>
            <a:off x="2420938" y="1014413"/>
            <a:ext cx="4935537" cy="731837"/>
            <a:chOff x="-1" y="1606"/>
            <a:chExt cx="1654" cy="302"/>
          </a:xfrm>
        </p:grpSpPr>
        <p:grpSp>
          <p:nvGrpSpPr>
            <p:cNvPr id="5153" name="Group 200"/>
            <p:cNvGrpSpPr>
              <a:grpSpLocks/>
            </p:cNvGrpSpPr>
            <p:nvPr/>
          </p:nvGrpSpPr>
          <p:grpSpPr bwMode="auto">
            <a:xfrm>
              <a:off x="-1" y="1606"/>
              <a:ext cx="1654" cy="196"/>
              <a:chOff x="868" y="2300"/>
              <a:chExt cx="1654" cy="147"/>
            </a:xfrm>
          </p:grpSpPr>
          <p:sp>
            <p:nvSpPr>
              <p:cNvPr id="5155" name="Rectangle 201"/>
              <p:cNvSpPr>
                <a:spLocks noChangeArrowheads="1"/>
              </p:cNvSpPr>
              <p:nvPr/>
            </p:nvSpPr>
            <p:spPr bwMode="auto">
              <a:xfrm>
                <a:off x="868" y="2300"/>
                <a:ext cx="1587" cy="144"/>
              </a:xfrm>
              <a:prstGeom prst="rect">
                <a:avLst/>
              </a:prstGeom>
              <a:gradFill rotWithShape="0">
                <a:gsLst>
                  <a:gs pos="0">
                    <a:srgbClr val="FBDCBD"/>
                  </a:gs>
                  <a:gs pos="100000">
                    <a:srgbClr val="F4983C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C"/>
              </a:p>
            </p:txBody>
          </p:sp>
          <p:sp>
            <p:nvSpPr>
              <p:cNvPr id="5156" name="Oval 202"/>
              <p:cNvSpPr>
                <a:spLocks noChangeArrowheads="1"/>
              </p:cNvSpPr>
              <p:nvPr/>
            </p:nvSpPr>
            <p:spPr bwMode="auto">
              <a:xfrm>
                <a:off x="2375" y="2304"/>
                <a:ext cx="147" cy="143"/>
              </a:xfrm>
              <a:prstGeom prst="ellipse">
                <a:avLst/>
              </a:prstGeom>
              <a:solidFill>
                <a:srgbClr val="F4983C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C"/>
              </a:p>
            </p:txBody>
          </p:sp>
        </p:grpSp>
        <p:sp>
          <p:nvSpPr>
            <p:cNvPr id="5154" name="Text Box 203">
              <a:hlinkClick r:id="rId4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204" y="1616"/>
              <a:ext cx="1419" cy="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s-EC" sz="2000" b="1" baseline="0" dirty="0">
                  <a:solidFill>
                    <a:srgbClr val="000099"/>
                  </a:solidFill>
                  <a:latin typeface="Tahoma" pitchFamily="34" charset="0"/>
                </a:rPr>
                <a:t>CAPITULO II METODOLOGIA DE LA </a:t>
              </a:r>
              <a:r>
                <a:rPr lang="es-EC" sz="2000" b="1" baseline="0" dirty="0" smtClean="0">
                  <a:solidFill>
                    <a:srgbClr val="000099"/>
                  </a:solidFill>
                  <a:latin typeface="Tahoma" pitchFamily="34" charset="0"/>
                </a:rPr>
                <a:t>INVESTIGACIÓN</a:t>
              </a:r>
              <a:endParaRPr lang="es-EC" sz="2000" b="1" baseline="0" dirty="0">
                <a:solidFill>
                  <a:srgbClr val="000099"/>
                </a:solidFill>
                <a:latin typeface="Tahoma" pitchFamily="34" charset="0"/>
              </a:endParaRPr>
            </a:p>
          </p:txBody>
        </p:sp>
      </p:grpSp>
      <p:sp>
        <p:nvSpPr>
          <p:cNvPr id="51" name="50 Rectángulo"/>
          <p:cNvSpPr/>
          <p:nvPr/>
        </p:nvSpPr>
        <p:spPr>
          <a:xfrm>
            <a:off x="6656054" y="6519446"/>
            <a:ext cx="216441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Autora:</a:t>
            </a:r>
            <a:r>
              <a:rPr lang="es-ES" sz="160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 </a:t>
            </a:r>
            <a:r>
              <a:rPr lang="es-ES" sz="120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Isis </a:t>
            </a:r>
            <a:r>
              <a:rPr lang="es-ES" sz="120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Alegrías</a:t>
            </a:r>
            <a:endParaRPr lang="es-ES" sz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Symbol" pitchFamily="34" charset="0"/>
              <a:ea typeface="Segoe UI Symbol" pitchFamily="34" charset="0"/>
            </a:endParaRPr>
          </a:p>
        </p:txBody>
      </p:sp>
      <p:sp>
        <p:nvSpPr>
          <p:cNvPr id="5133" name="2 Rectángulo"/>
          <p:cNvSpPr>
            <a:spLocks noChangeArrowheads="1"/>
          </p:cNvSpPr>
          <p:nvPr/>
        </p:nvSpPr>
        <p:spPr bwMode="auto">
          <a:xfrm>
            <a:off x="3095036" y="1820863"/>
            <a:ext cx="3484563" cy="371475"/>
          </a:xfrm>
          <a:prstGeom prst="rect">
            <a:avLst/>
          </a:prstGeom>
          <a:solidFill>
            <a:srgbClr val="0000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s-EC" dirty="0">
                <a:solidFill>
                  <a:schemeClr val="bg1"/>
                </a:solidFill>
                <a:latin typeface="Segoe UI Semibold" pitchFamily="34" charset="0"/>
              </a:rPr>
              <a:t>METODOLOGIA</a:t>
            </a:r>
          </a:p>
        </p:txBody>
      </p:sp>
      <p:sp>
        <p:nvSpPr>
          <p:cNvPr id="5134" name="4 Rectángulo"/>
          <p:cNvSpPr>
            <a:spLocks noChangeArrowheads="1"/>
          </p:cNvSpPr>
          <p:nvPr/>
        </p:nvSpPr>
        <p:spPr bwMode="auto">
          <a:xfrm>
            <a:off x="251520" y="2420888"/>
            <a:ext cx="1547936" cy="544512"/>
          </a:xfrm>
          <a:prstGeom prst="rect">
            <a:avLst/>
          </a:prstGeom>
          <a:solidFill>
            <a:srgbClr val="B895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s-EC" b="1" dirty="0" smtClean="0"/>
              <a:t>MERCADO</a:t>
            </a:r>
            <a:r>
              <a:rPr lang="es-EC" sz="1800" b="1" baseline="0" dirty="0" smtClean="0"/>
              <a:t> </a:t>
            </a:r>
            <a:r>
              <a:rPr lang="es-EC" sz="1600" b="1" baseline="0" dirty="0" smtClean="0"/>
              <a:t>OBJETIVO</a:t>
            </a:r>
            <a:endParaRPr lang="es-EC" sz="1600" b="1" dirty="0"/>
          </a:p>
        </p:txBody>
      </p:sp>
      <p:sp>
        <p:nvSpPr>
          <p:cNvPr id="5135" name="23 Rectángulo"/>
          <p:cNvSpPr>
            <a:spLocks noChangeArrowheads="1"/>
          </p:cNvSpPr>
          <p:nvPr/>
        </p:nvSpPr>
        <p:spPr bwMode="auto">
          <a:xfrm>
            <a:off x="2299547" y="2408455"/>
            <a:ext cx="1989285" cy="613929"/>
          </a:xfrm>
          <a:prstGeom prst="rect">
            <a:avLst/>
          </a:prstGeom>
          <a:solidFill>
            <a:srgbClr val="B895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s-EC" b="1" dirty="0"/>
              <a:t>TIPO DE INVESTIGACION</a:t>
            </a:r>
          </a:p>
        </p:txBody>
      </p:sp>
      <p:sp>
        <p:nvSpPr>
          <p:cNvPr id="5136" name="24 Rectángulo"/>
          <p:cNvSpPr>
            <a:spLocks noChangeArrowheads="1"/>
          </p:cNvSpPr>
          <p:nvPr/>
        </p:nvSpPr>
        <p:spPr bwMode="auto">
          <a:xfrm>
            <a:off x="4956260" y="2377778"/>
            <a:ext cx="1919996" cy="691182"/>
          </a:xfrm>
          <a:prstGeom prst="rect">
            <a:avLst/>
          </a:prstGeom>
          <a:solidFill>
            <a:srgbClr val="B895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s-EC" b="1" dirty="0"/>
              <a:t>METODO DE INVESTIGACION</a:t>
            </a:r>
          </a:p>
        </p:txBody>
      </p:sp>
      <p:sp>
        <p:nvSpPr>
          <p:cNvPr id="6" name="5 Rectángulo"/>
          <p:cNvSpPr/>
          <p:nvPr/>
        </p:nvSpPr>
        <p:spPr bwMode="auto">
          <a:xfrm>
            <a:off x="179512" y="4918197"/>
            <a:ext cx="1370012" cy="43147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s-EC" sz="2800" dirty="0" smtClean="0"/>
              <a:t>Demanda</a:t>
            </a:r>
            <a:endParaRPr lang="es-EC" sz="2800" dirty="0"/>
          </a:p>
        </p:txBody>
      </p:sp>
      <p:sp>
        <p:nvSpPr>
          <p:cNvPr id="28" name="27 Rectángulo"/>
          <p:cNvSpPr/>
          <p:nvPr/>
        </p:nvSpPr>
        <p:spPr bwMode="auto">
          <a:xfrm>
            <a:off x="5149806" y="3378051"/>
            <a:ext cx="1921502" cy="103150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lvl="0"/>
            <a:r>
              <a:rPr lang="es-EC" sz="2100" b="1" dirty="0" smtClean="0"/>
              <a:t>Inductivo </a:t>
            </a:r>
            <a:r>
              <a:rPr lang="es-EC" sz="2100" dirty="0" smtClean="0"/>
              <a:t>(particular-general) técnica: encuesta.</a:t>
            </a:r>
          </a:p>
          <a:p>
            <a:pPr lvl="0"/>
            <a:endParaRPr lang="es-EC" sz="2100" dirty="0" smtClean="0"/>
          </a:p>
          <a:p>
            <a:pPr lvl="0"/>
            <a:endParaRPr lang="es-EC" sz="2100" dirty="0" smtClean="0"/>
          </a:p>
        </p:txBody>
      </p:sp>
      <p:sp>
        <p:nvSpPr>
          <p:cNvPr id="5140" name="28 Rectángulo"/>
          <p:cNvSpPr>
            <a:spLocks noChangeArrowheads="1"/>
          </p:cNvSpPr>
          <p:nvPr/>
        </p:nvSpPr>
        <p:spPr bwMode="auto">
          <a:xfrm>
            <a:off x="7240923" y="2330173"/>
            <a:ext cx="1870295" cy="657503"/>
          </a:xfrm>
          <a:prstGeom prst="rect">
            <a:avLst/>
          </a:prstGeom>
          <a:solidFill>
            <a:srgbClr val="B895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s-EC" b="1" dirty="0"/>
              <a:t>TECNICAS DE INVESTIGACION</a:t>
            </a:r>
          </a:p>
        </p:txBody>
      </p:sp>
      <p:sp>
        <p:nvSpPr>
          <p:cNvPr id="30" name="29 Rectángulo"/>
          <p:cNvSpPr/>
          <p:nvPr/>
        </p:nvSpPr>
        <p:spPr bwMode="auto">
          <a:xfrm>
            <a:off x="7531672" y="4700907"/>
            <a:ext cx="1288799" cy="108108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s-EC" sz="2000" dirty="0"/>
              <a:t>FUENTES</a:t>
            </a:r>
            <a:r>
              <a:rPr lang="es-EC" sz="1400" baseline="0" dirty="0"/>
              <a:t> PRIMARIAS:</a:t>
            </a:r>
            <a:endParaRPr lang="es-EC" sz="1400" dirty="0"/>
          </a:p>
          <a:p>
            <a:pPr>
              <a:defRPr/>
            </a:pPr>
            <a:endParaRPr lang="es-EC" sz="1400" dirty="0"/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EC" sz="1800" dirty="0"/>
              <a:t>Encuesta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EC" sz="1800" dirty="0"/>
              <a:t>Entrevista</a:t>
            </a:r>
          </a:p>
        </p:txBody>
      </p:sp>
      <p:sp>
        <p:nvSpPr>
          <p:cNvPr id="36" name="35 Rectángulo"/>
          <p:cNvSpPr/>
          <p:nvPr/>
        </p:nvSpPr>
        <p:spPr bwMode="auto">
          <a:xfrm>
            <a:off x="7524328" y="3548504"/>
            <a:ext cx="1527694" cy="83406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s-EC" sz="2000" dirty="0"/>
              <a:t>FUENTES</a:t>
            </a:r>
            <a:r>
              <a:rPr lang="es-EC" sz="1400" baseline="0" dirty="0"/>
              <a:t> SECUNDARIAS:</a:t>
            </a:r>
            <a:endParaRPr lang="es-EC" sz="1400" dirty="0"/>
          </a:p>
          <a:p>
            <a:pPr>
              <a:defRPr/>
            </a:pPr>
            <a:endParaRPr lang="es-EC" sz="1400" dirty="0"/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EC" sz="1800" dirty="0"/>
              <a:t>Bibliografía</a:t>
            </a:r>
          </a:p>
        </p:txBody>
      </p:sp>
      <p:sp>
        <p:nvSpPr>
          <p:cNvPr id="39" name="38 Rectángulo"/>
          <p:cNvSpPr/>
          <p:nvPr/>
        </p:nvSpPr>
        <p:spPr bwMode="auto">
          <a:xfrm>
            <a:off x="179512" y="5970845"/>
            <a:ext cx="1370012" cy="40719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s-EC" sz="2600" dirty="0" smtClean="0"/>
              <a:t>Competencia</a:t>
            </a:r>
            <a:endParaRPr lang="es-EC" sz="2600" dirty="0"/>
          </a:p>
        </p:txBody>
      </p:sp>
      <p:sp>
        <p:nvSpPr>
          <p:cNvPr id="40" name="39 Rectángulo"/>
          <p:cNvSpPr/>
          <p:nvPr/>
        </p:nvSpPr>
        <p:spPr bwMode="auto">
          <a:xfrm>
            <a:off x="179512" y="3623930"/>
            <a:ext cx="1370012" cy="53975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s-EC" sz="2800" dirty="0" smtClean="0"/>
              <a:t>Proveedores</a:t>
            </a:r>
            <a:endParaRPr lang="es-EC" sz="2800" dirty="0"/>
          </a:p>
        </p:txBody>
      </p:sp>
      <p:sp>
        <p:nvSpPr>
          <p:cNvPr id="44" name="43 Rectángulo"/>
          <p:cNvSpPr/>
          <p:nvPr/>
        </p:nvSpPr>
        <p:spPr bwMode="auto">
          <a:xfrm>
            <a:off x="5149806" y="4617465"/>
            <a:ext cx="2027334" cy="176057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lvl="0"/>
            <a:r>
              <a:rPr lang="es-EC" sz="2100" dirty="0" smtClean="0"/>
              <a:t>- </a:t>
            </a:r>
            <a:r>
              <a:rPr lang="es-EC" sz="2100" b="1" dirty="0" smtClean="0"/>
              <a:t>Analítico</a:t>
            </a:r>
            <a:r>
              <a:rPr lang="es-EC" sz="2100" dirty="0" smtClean="0"/>
              <a:t> :comprensión de los comportamientos actuales y pasados de los tres grupos importantes en la comercialización (Proveedores, Clientes y Competencia)</a:t>
            </a:r>
          </a:p>
          <a:p>
            <a:pPr algn="ctr">
              <a:defRPr/>
            </a:pPr>
            <a:endParaRPr lang="es-EC" sz="2100" dirty="0" smtClean="0"/>
          </a:p>
        </p:txBody>
      </p:sp>
      <p:sp>
        <p:nvSpPr>
          <p:cNvPr id="46" name="45 Rectángulo"/>
          <p:cNvSpPr/>
          <p:nvPr/>
        </p:nvSpPr>
        <p:spPr bwMode="auto">
          <a:xfrm>
            <a:off x="2299547" y="3548504"/>
            <a:ext cx="1984421" cy="304884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lvl="0">
              <a:defRPr/>
            </a:pPr>
            <a:r>
              <a:rPr lang="es-EC" sz="2000" dirty="0" smtClean="0">
                <a:latin typeface="+mj-lt"/>
              </a:rPr>
              <a:t>Descriptiva .-  se</a:t>
            </a:r>
            <a:r>
              <a:rPr lang="es-EC" sz="2000" baseline="0" dirty="0">
                <a:latin typeface="+mj-lt"/>
              </a:rPr>
              <a:t> </a:t>
            </a:r>
            <a:r>
              <a:rPr lang="es-EC" sz="1800" baseline="0" dirty="0" smtClean="0">
                <a:latin typeface="+mj-lt"/>
              </a:rPr>
              <a:t>especifica las propiedades, características y los perfiles importantes de personas o grupos que se someten a un análisis. ( recolecta, mide y evalúa).</a:t>
            </a:r>
            <a:endParaRPr lang="es-EC" sz="1800" dirty="0">
              <a:latin typeface="+mj-lt"/>
            </a:endParaRPr>
          </a:p>
          <a:p>
            <a:pPr>
              <a:defRPr/>
            </a:pPr>
            <a:endParaRPr lang="es-EC" sz="1800" dirty="0"/>
          </a:p>
        </p:txBody>
      </p:sp>
      <p:cxnSp>
        <p:nvCxnSpPr>
          <p:cNvPr id="9" name="8 Conector recto de flecha"/>
          <p:cNvCxnSpPr>
            <a:stCxn id="40" idx="3"/>
          </p:cNvCxnSpPr>
          <p:nvPr/>
        </p:nvCxnSpPr>
        <p:spPr bwMode="auto">
          <a:xfrm>
            <a:off x="1549524" y="3893805"/>
            <a:ext cx="750023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10 Conector recto de flecha"/>
          <p:cNvCxnSpPr>
            <a:stCxn id="6" idx="3"/>
          </p:cNvCxnSpPr>
          <p:nvPr/>
        </p:nvCxnSpPr>
        <p:spPr bwMode="auto">
          <a:xfrm flipV="1">
            <a:off x="1549524" y="5133935"/>
            <a:ext cx="750023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12 Conector recto de flecha"/>
          <p:cNvCxnSpPr/>
          <p:nvPr/>
        </p:nvCxnSpPr>
        <p:spPr bwMode="auto">
          <a:xfrm>
            <a:off x="1549524" y="6174441"/>
            <a:ext cx="750023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20 Conector recto"/>
          <p:cNvCxnSpPr/>
          <p:nvPr/>
        </p:nvCxnSpPr>
        <p:spPr bwMode="auto">
          <a:xfrm>
            <a:off x="4837317" y="3893805"/>
            <a:ext cx="1" cy="221492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25 Conector recto de flecha"/>
          <p:cNvCxnSpPr/>
          <p:nvPr/>
        </p:nvCxnSpPr>
        <p:spPr bwMode="auto">
          <a:xfrm flipV="1">
            <a:off x="4338937" y="5241451"/>
            <a:ext cx="498381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30 Conector recto de flecha"/>
          <p:cNvCxnSpPr/>
          <p:nvPr/>
        </p:nvCxnSpPr>
        <p:spPr bwMode="auto">
          <a:xfrm flipV="1">
            <a:off x="4338937" y="6108727"/>
            <a:ext cx="498381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64" name="5163 Conector recto de flecha"/>
          <p:cNvCxnSpPr/>
          <p:nvPr/>
        </p:nvCxnSpPr>
        <p:spPr bwMode="auto">
          <a:xfrm>
            <a:off x="4837318" y="4163680"/>
            <a:ext cx="31248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66" name="5165 Conector recto de flecha"/>
          <p:cNvCxnSpPr/>
          <p:nvPr/>
        </p:nvCxnSpPr>
        <p:spPr bwMode="auto">
          <a:xfrm>
            <a:off x="4837318" y="5564706"/>
            <a:ext cx="31248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68" name="5167 Conector recto de flecha"/>
          <p:cNvCxnSpPr>
            <a:stCxn id="28" idx="3"/>
          </p:cNvCxnSpPr>
          <p:nvPr/>
        </p:nvCxnSpPr>
        <p:spPr bwMode="auto">
          <a:xfrm>
            <a:off x="7071308" y="3893805"/>
            <a:ext cx="45302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70" name="5169 Conector recto de flecha"/>
          <p:cNvCxnSpPr/>
          <p:nvPr/>
        </p:nvCxnSpPr>
        <p:spPr bwMode="auto">
          <a:xfrm>
            <a:off x="7177140" y="5349674"/>
            <a:ext cx="34718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72" name="5171 Conector recto de flecha"/>
          <p:cNvCxnSpPr>
            <a:endCxn id="40" idx="0"/>
          </p:cNvCxnSpPr>
          <p:nvPr/>
        </p:nvCxnSpPr>
        <p:spPr bwMode="auto">
          <a:xfrm>
            <a:off x="864518" y="3022384"/>
            <a:ext cx="0" cy="60154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78" name="5177 Conector recto de flecha"/>
          <p:cNvCxnSpPr>
            <a:stCxn id="5136" idx="2"/>
          </p:cNvCxnSpPr>
          <p:nvPr/>
        </p:nvCxnSpPr>
        <p:spPr bwMode="auto">
          <a:xfrm>
            <a:off x="5916258" y="3068960"/>
            <a:ext cx="6356" cy="3090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80" name="5179 Conector recto de flecha"/>
          <p:cNvCxnSpPr>
            <a:endCxn id="36" idx="0"/>
          </p:cNvCxnSpPr>
          <p:nvPr/>
        </p:nvCxnSpPr>
        <p:spPr bwMode="auto">
          <a:xfrm>
            <a:off x="8288175" y="3022384"/>
            <a:ext cx="0" cy="5261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82" name="5181 Conector recto de flecha"/>
          <p:cNvCxnSpPr/>
          <p:nvPr/>
        </p:nvCxnSpPr>
        <p:spPr bwMode="auto">
          <a:xfrm>
            <a:off x="5922614" y="4382571"/>
            <a:ext cx="0" cy="2348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8" name="2047 Conector recto de flecha"/>
          <p:cNvCxnSpPr>
            <a:stCxn id="36" idx="2"/>
          </p:cNvCxnSpPr>
          <p:nvPr/>
        </p:nvCxnSpPr>
        <p:spPr bwMode="auto">
          <a:xfrm>
            <a:off x="8288175" y="4382571"/>
            <a:ext cx="0" cy="31833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0" name="2049 Conector recto de flecha"/>
          <p:cNvCxnSpPr>
            <a:stCxn id="40" idx="2"/>
            <a:endCxn id="6" idx="0"/>
          </p:cNvCxnSpPr>
          <p:nvPr/>
        </p:nvCxnSpPr>
        <p:spPr bwMode="auto">
          <a:xfrm>
            <a:off x="864518" y="4163680"/>
            <a:ext cx="0" cy="75451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2" name="2051 Conector recto de flecha"/>
          <p:cNvCxnSpPr>
            <a:stCxn id="6" idx="2"/>
            <a:endCxn id="39" idx="0"/>
          </p:cNvCxnSpPr>
          <p:nvPr/>
        </p:nvCxnSpPr>
        <p:spPr bwMode="auto">
          <a:xfrm>
            <a:off x="864518" y="5349674"/>
            <a:ext cx="0" cy="62117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9" name="2058 Conector angular"/>
          <p:cNvCxnSpPr>
            <a:stCxn id="5133" idx="1"/>
          </p:cNvCxnSpPr>
          <p:nvPr/>
        </p:nvCxnSpPr>
        <p:spPr bwMode="auto">
          <a:xfrm rot="10800000" flipV="1">
            <a:off x="864518" y="2006600"/>
            <a:ext cx="2230518" cy="436563"/>
          </a:xfrm>
          <a:prstGeom prst="bent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1" name="2060 Conector angular"/>
          <p:cNvCxnSpPr>
            <a:stCxn id="5133" idx="3"/>
          </p:cNvCxnSpPr>
          <p:nvPr/>
        </p:nvCxnSpPr>
        <p:spPr bwMode="auto">
          <a:xfrm>
            <a:off x="6579599" y="2006601"/>
            <a:ext cx="1304769" cy="323572"/>
          </a:xfrm>
          <a:prstGeom prst="bent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3" name="2062 Conector recto"/>
          <p:cNvCxnSpPr/>
          <p:nvPr/>
        </p:nvCxnSpPr>
        <p:spPr bwMode="auto">
          <a:xfrm>
            <a:off x="3339148" y="2192338"/>
            <a:ext cx="0" cy="21611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5" name="2064 Conector recto"/>
          <p:cNvCxnSpPr/>
          <p:nvPr/>
        </p:nvCxnSpPr>
        <p:spPr bwMode="auto">
          <a:xfrm>
            <a:off x="5913887" y="2192338"/>
            <a:ext cx="0" cy="18544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7 Conector recto de flecha"/>
          <p:cNvCxnSpPr/>
          <p:nvPr/>
        </p:nvCxnSpPr>
        <p:spPr bwMode="auto">
          <a:xfrm>
            <a:off x="4338937" y="3893805"/>
            <a:ext cx="498381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28 Conector recto de flecha"/>
          <p:cNvCxnSpPr>
            <a:stCxn id="5135" idx="2"/>
          </p:cNvCxnSpPr>
          <p:nvPr/>
        </p:nvCxnSpPr>
        <p:spPr bwMode="auto">
          <a:xfrm flipH="1">
            <a:off x="3294189" y="3022384"/>
            <a:ext cx="1" cy="5261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 descr="cara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401638"/>
            <a:ext cx="2419350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56" name="Group 8"/>
          <p:cNvGrpSpPr>
            <a:grpSpLocks/>
          </p:cNvGrpSpPr>
          <p:nvPr/>
        </p:nvGrpSpPr>
        <p:grpSpPr bwMode="auto">
          <a:xfrm>
            <a:off x="1981200" y="401638"/>
            <a:ext cx="7162800" cy="304800"/>
            <a:chOff x="1440" y="253"/>
            <a:chExt cx="4320" cy="192"/>
          </a:xfrm>
        </p:grpSpPr>
        <p:sp>
          <p:nvSpPr>
            <p:cNvPr id="6170" name="Rectangle 6"/>
            <p:cNvSpPr>
              <a:spLocks noChangeArrowheads="1"/>
            </p:cNvSpPr>
            <p:nvPr/>
          </p:nvSpPr>
          <p:spPr bwMode="auto">
            <a:xfrm>
              <a:off x="1536" y="301"/>
              <a:ext cx="4224" cy="144"/>
            </a:xfrm>
            <a:prstGeom prst="rect">
              <a:avLst/>
            </a:prstGeom>
            <a:solidFill>
              <a:srgbClr val="F4983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6171" name="Oval 7"/>
            <p:cNvSpPr>
              <a:spLocks noChangeArrowheads="1"/>
            </p:cNvSpPr>
            <p:nvPr/>
          </p:nvSpPr>
          <p:spPr bwMode="auto">
            <a:xfrm>
              <a:off x="1440" y="253"/>
              <a:ext cx="192" cy="192"/>
            </a:xfrm>
            <a:prstGeom prst="ellipse">
              <a:avLst/>
            </a:prstGeom>
            <a:solidFill>
              <a:srgbClr val="F4983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</p:grp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1588" y="0"/>
            <a:ext cx="9142412" cy="482600"/>
          </a:xfrm>
          <a:prstGeom prst="rect">
            <a:avLst/>
          </a:prstGeom>
          <a:solidFill>
            <a:srgbClr val="081B6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149" name="Rectangle 67"/>
          <p:cNvSpPr>
            <a:spLocks noChangeArrowheads="1"/>
          </p:cNvSpPr>
          <p:nvPr/>
        </p:nvSpPr>
        <p:spPr bwMode="auto">
          <a:xfrm>
            <a:off x="1588" y="1752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C"/>
          </a:p>
        </p:txBody>
      </p:sp>
      <p:sp>
        <p:nvSpPr>
          <p:cNvPr id="6150" name="Rectangle 68"/>
          <p:cNvSpPr>
            <a:spLocks noChangeArrowheads="1"/>
          </p:cNvSpPr>
          <p:nvPr/>
        </p:nvSpPr>
        <p:spPr bwMode="auto">
          <a:xfrm>
            <a:off x="0" y="1752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baseline="0"/>
          </a:p>
        </p:txBody>
      </p:sp>
      <p:sp>
        <p:nvSpPr>
          <p:cNvPr id="2156" name="Text Box 108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411413" y="457200"/>
            <a:ext cx="67325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EC" sz="1200" b="1" baseline="0">
                <a:solidFill>
                  <a:srgbClr val="2A3164"/>
                </a:solidFill>
                <a:latin typeface="Tahoma" pitchFamily="34" charset="0"/>
              </a:rPr>
              <a:t>DEPARTAMENTO DE CIENCIAS ECONOMICAS ADMINISTRATIVAS  Y DE COMERCIO</a:t>
            </a:r>
          </a:p>
        </p:txBody>
      </p:sp>
      <p:sp>
        <p:nvSpPr>
          <p:cNvPr id="6152" name="Rectangle 5"/>
          <p:cNvSpPr>
            <a:spLocks noChangeArrowheads="1"/>
          </p:cNvSpPr>
          <p:nvPr/>
        </p:nvSpPr>
        <p:spPr bwMode="auto">
          <a:xfrm>
            <a:off x="-28575" y="6643688"/>
            <a:ext cx="9174163" cy="241300"/>
          </a:xfrm>
          <a:prstGeom prst="rect">
            <a:avLst/>
          </a:prstGeom>
          <a:solidFill>
            <a:srgbClr val="081B6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6153" name="Picture 13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29538" y="806450"/>
            <a:ext cx="109061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14 Rectángulo"/>
          <p:cNvSpPr/>
          <p:nvPr/>
        </p:nvSpPr>
        <p:spPr bwMode="auto">
          <a:xfrm>
            <a:off x="-88675" y="-133028"/>
            <a:ext cx="9324528" cy="36004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reflection blurRad="6350" stA="52000" endA="300" endPos="35000" dir="5400000" sy="-100000" algn="bl" rotWithShape="0"/>
          </a:effectLst>
        </p:spPr>
        <p:txBody>
          <a:bodyPr anchor="ctr"/>
          <a:lstStyle/>
          <a:p>
            <a:pPr algn="ctr">
              <a:defRPr/>
            </a:pPr>
            <a:endParaRPr lang="es-EC" b="1" dirty="0">
              <a:latin typeface="Simplified Arabic" pitchFamily="18" charset="-78"/>
              <a:cs typeface="Simplified Arabic" pitchFamily="18" charset="-78"/>
            </a:endParaRPr>
          </a:p>
          <a:p>
            <a:pPr algn="ctr">
              <a:defRPr/>
            </a:pPr>
            <a:endParaRPr lang="es-EC" sz="4400" b="1" dirty="0">
              <a:latin typeface="Simplified Arabic" pitchFamily="18" charset="-78"/>
              <a:cs typeface="Simplified Arabic" pitchFamily="18" charset="-78"/>
            </a:endParaRPr>
          </a:p>
          <a:p>
            <a:pPr algn="ctr">
              <a:defRPr/>
            </a:pPr>
            <a:r>
              <a:rPr lang="es-EC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EC" sz="1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s-EC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Propuesta Estratégica de Marketing para la Empresa Industrias Verton Orientada al Posicionamiento e Incremento de Ventas en el Mercado Nacional”</a:t>
            </a:r>
          </a:p>
          <a:p>
            <a:pPr algn="ctr">
              <a:defRPr/>
            </a:pPr>
            <a:endParaRPr lang="es-EC" sz="1800" b="1" dirty="0">
              <a:solidFill>
                <a:schemeClr val="bg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>
              <a:defRPr/>
            </a:pPr>
            <a:endParaRPr lang="es-EC" sz="1800" dirty="0">
              <a:latin typeface="Simplified Arabic" pitchFamily="18" charset="-78"/>
              <a:cs typeface="Simplified Arabic" pitchFamily="18" charset="-78"/>
            </a:endParaRPr>
          </a:p>
        </p:txBody>
      </p:sp>
      <p:grpSp>
        <p:nvGrpSpPr>
          <p:cNvPr id="6155" name="Group 199"/>
          <p:cNvGrpSpPr>
            <a:grpSpLocks/>
          </p:cNvGrpSpPr>
          <p:nvPr/>
        </p:nvGrpSpPr>
        <p:grpSpPr bwMode="auto">
          <a:xfrm>
            <a:off x="2420938" y="1014413"/>
            <a:ext cx="4935537" cy="731837"/>
            <a:chOff x="-1" y="1606"/>
            <a:chExt cx="1654" cy="302"/>
          </a:xfrm>
        </p:grpSpPr>
        <p:grpSp>
          <p:nvGrpSpPr>
            <p:cNvPr id="6166" name="Group 200"/>
            <p:cNvGrpSpPr>
              <a:grpSpLocks/>
            </p:cNvGrpSpPr>
            <p:nvPr/>
          </p:nvGrpSpPr>
          <p:grpSpPr bwMode="auto">
            <a:xfrm>
              <a:off x="-1" y="1606"/>
              <a:ext cx="1654" cy="196"/>
              <a:chOff x="868" y="2300"/>
              <a:chExt cx="1654" cy="147"/>
            </a:xfrm>
          </p:grpSpPr>
          <p:sp>
            <p:nvSpPr>
              <p:cNvPr id="6168" name="Rectangle 201"/>
              <p:cNvSpPr>
                <a:spLocks noChangeArrowheads="1"/>
              </p:cNvSpPr>
              <p:nvPr/>
            </p:nvSpPr>
            <p:spPr bwMode="auto">
              <a:xfrm>
                <a:off x="868" y="2300"/>
                <a:ext cx="1587" cy="144"/>
              </a:xfrm>
              <a:prstGeom prst="rect">
                <a:avLst/>
              </a:prstGeom>
              <a:gradFill rotWithShape="0">
                <a:gsLst>
                  <a:gs pos="0">
                    <a:srgbClr val="FBDCBD"/>
                  </a:gs>
                  <a:gs pos="100000">
                    <a:srgbClr val="F4983C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C"/>
              </a:p>
            </p:txBody>
          </p:sp>
          <p:sp>
            <p:nvSpPr>
              <p:cNvPr id="6169" name="Oval 202"/>
              <p:cNvSpPr>
                <a:spLocks noChangeArrowheads="1"/>
              </p:cNvSpPr>
              <p:nvPr/>
            </p:nvSpPr>
            <p:spPr bwMode="auto">
              <a:xfrm>
                <a:off x="2375" y="2304"/>
                <a:ext cx="147" cy="143"/>
              </a:xfrm>
              <a:prstGeom prst="ellipse">
                <a:avLst/>
              </a:prstGeom>
              <a:solidFill>
                <a:srgbClr val="F4983C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C"/>
              </a:p>
            </p:txBody>
          </p:sp>
        </p:grpSp>
        <p:sp>
          <p:nvSpPr>
            <p:cNvPr id="6167" name="Text Box 203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204" y="1616"/>
              <a:ext cx="1419" cy="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s-EC" sz="2000" b="1" baseline="0" dirty="0">
                  <a:solidFill>
                    <a:srgbClr val="000099"/>
                  </a:solidFill>
                  <a:latin typeface="Tahoma" pitchFamily="34" charset="0"/>
                </a:rPr>
                <a:t>CAPITULO II METODOLOGIA DE LA </a:t>
              </a:r>
              <a:r>
                <a:rPr lang="es-EC" sz="2000" b="1" baseline="0" dirty="0" smtClean="0">
                  <a:solidFill>
                    <a:srgbClr val="000099"/>
                  </a:solidFill>
                  <a:latin typeface="Tahoma" pitchFamily="34" charset="0"/>
                </a:rPr>
                <a:t>INVESTIGACIÓN</a:t>
              </a:r>
              <a:endParaRPr lang="es-EC" sz="2000" b="1" baseline="0" dirty="0">
                <a:solidFill>
                  <a:srgbClr val="000099"/>
                </a:solidFill>
                <a:latin typeface="Tahoma" pitchFamily="34" charset="0"/>
              </a:endParaRPr>
            </a:p>
          </p:txBody>
        </p:sp>
      </p:grpSp>
      <p:sp>
        <p:nvSpPr>
          <p:cNvPr id="51" name="50 Rectángulo"/>
          <p:cNvSpPr/>
          <p:nvPr/>
        </p:nvSpPr>
        <p:spPr>
          <a:xfrm>
            <a:off x="6656054" y="6519446"/>
            <a:ext cx="216441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Autora:</a:t>
            </a:r>
            <a:r>
              <a:rPr lang="es-ES" sz="160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 </a:t>
            </a:r>
            <a:r>
              <a:rPr lang="es-ES" sz="120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Isis </a:t>
            </a:r>
            <a:r>
              <a:rPr lang="es-ES" sz="120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Alegrias</a:t>
            </a:r>
            <a:endParaRPr lang="es-ES" sz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Symbol" pitchFamily="34" charset="0"/>
              <a:ea typeface="Segoe UI Symbol" pitchFamily="34" charset="0"/>
            </a:endParaRPr>
          </a:p>
        </p:txBody>
      </p:sp>
      <p:graphicFrame>
        <p:nvGraphicFramePr>
          <p:cNvPr id="2" name="1 Diagrama"/>
          <p:cNvGraphicFramePr/>
          <p:nvPr/>
        </p:nvGraphicFramePr>
        <p:xfrm>
          <a:off x="3275856" y="191683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6158" name="3 Rectángulo"/>
          <p:cNvSpPr>
            <a:spLocks noChangeArrowheads="1"/>
          </p:cNvSpPr>
          <p:nvPr/>
        </p:nvSpPr>
        <p:spPr bwMode="auto">
          <a:xfrm>
            <a:off x="1211263" y="2205038"/>
            <a:ext cx="2305050" cy="608012"/>
          </a:xfrm>
          <a:prstGeom prst="rect">
            <a:avLst/>
          </a:prstGeom>
          <a:solidFill>
            <a:srgbClr val="3F601A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/>
            <a:r>
              <a:rPr lang="es-EC" sz="3600" b="1"/>
              <a:t>PROBLEMA</a:t>
            </a:r>
          </a:p>
        </p:txBody>
      </p:sp>
      <p:sp>
        <p:nvSpPr>
          <p:cNvPr id="6159" name="6 Rectángulo"/>
          <p:cNvSpPr>
            <a:spLocks noChangeArrowheads="1"/>
          </p:cNvSpPr>
          <p:nvPr/>
        </p:nvSpPr>
        <p:spPr bwMode="auto">
          <a:xfrm>
            <a:off x="282575" y="3051175"/>
            <a:ext cx="4211638" cy="3024188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algn="just"/>
            <a:r>
              <a:rPr lang="es-EC" sz="2800" b="1" dirty="0"/>
              <a:t>Industrias </a:t>
            </a:r>
            <a:r>
              <a:rPr lang="es-EC" sz="2800" b="1" dirty="0" err="1"/>
              <a:t>Verton</a:t>
            </a:r>
            <a:r>
              <a:rPr lang="es-EC" sz="2800" b="1" dirty="0"/>
              <a:t>: </a:t>
            </a:r>
          </a:p>
          <a:p>
            <a:pPr algn="just"/>
            <a:endParaRPr lang="es-EC" sz="2800" dirty="0"/>
          </a:p>
          <a:p>
            <a:pPr algn="just"/>
            <a:r>
              <a:rPr lang="es-EC" sz="2800" dirty="0"/>
              <a:t>a</a:t>
            </a:r>
            <a:r>
              <a:rPr lang="es-EC" sz="2000" dirty="0"/>
              <a:t>) Débil posicionamiento en los materiales de Poliestireno y poliuretano a nivel nacional.</a:t>
            </a:r>
          </a:p>
          <a:p>
            <a:pPr algn="just"/>
            <a:endParaRPr lang="es-EC" sz="2000" dirty="0"/>
          </a:p>
          <a:p>
            <a:pPr algn="just"/>
            <a:r>
              <a:rPr lang="es-EC" sz="2000" dirty="0"/>
              <a:t>b</a:t>
            </a:r>
            <a:r>
              <a:rPr lang="es-EC" sz="2000" dirty="0" smtClean="0"/>
              <a:t>) </a:t>
            </a:r>
            <a:r>
              <a:rPr lang="es-EC" sz="2000" dirty="0"/>
              <a:t>Poco crecimiento de la cartera de clientes,.</a:t>
            </a:r>
          </a:p>
          <a:p>
            <a:pPr algn="just"/>
            <a:endParaRPr lang="es-EC" sz="2000" dirty="0"/>
          </a:p>
          <a:p>
            <a:pPr marL="457200" indent="-457200" algn="just"/>
            <a:r>
              <a:rPr lang="es-EC" sz="2000" dirty="0"/>
              <a:t>c</a:t>
            </a:r>
            <a:r>
              <a:rPr lang="es-EC" sz="2000" dirty="0" smtClean="0"/>
              <a:t>)</a:t>
            </a:r>
            <a:r>
              <a:rPr lang="es-EC" sz="2000" baseline="0" dirty="0" smtClean="0"/>
              <a:t> </a:t>
            </a:r>
            <a:r>
              <a:rPr lang="es-EC" sz="2000" dirty="0" smtClean="0"/>
              <a:t>Falta </a:t>
            </a:r>
            <a:r>
              <a:rPr lang="es-EC" sz="2000" dirty="0"/>
              <a:t>de conocimiento de la empresa a nivel provincial </a:t>
            </a:r>
            <a:r>
              <a:rPr lang="es-EC" sz="2000" dirty="0" smtClean="0"/>
              <a:t>y nacional.</a:t>
            </a:r>
          </a:p>
          <a:p>
            <a:pPr marL="457200" indent="-457200" algn="just"/>
            <a:endParaRPr lang="es-EC" sz="2000" dirty="0" smtClean="0"/>
          </a:p>
          <a:p>
            <a:pPr marL="457200" indent="-457200" algn="just"/>
            <a:r>
              <a:rPr lang="es-EC" sz="2000" dirty="0" smtClean="0"/>
              <a:t>d)   Manejo empírico de  los sistemas</a:t>
            </a:r>
            <a:endParaRPr lang="es-EC" sz="2000" dirty="0"/>
          </a:p>
          <a:p>
            <a:pPr algn="just"/>
            <a:endParaRPr lang="es-EC" sz="2800" dirty="0"/>
          </a:p>
        </p:txBody>
      </p:sp>
      <p:sp>
        <p:nvSpPr>
          <p:cNvPr id="6160" name="2 Rectángulo"/>
          <p:cNvSpPr>
            <a:spLocks noChangeArrowheads="1"/>
          </p:cNvSpPr>
          <p:nvPr/>
        </p:nvSpPr>
        <p:spPr bwMode="auto">
          <a:xfrm>
            <a:off x="7950200" y="2509838"/>
            <a:ext cx="1042988" cy="120650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r>
              <a:rPr lang="es-EC" sz="2000"/>
              <a:t>Montos</a:t>
            </a:r>
          </a:p>
          <a:p>
            <a:r>
              <a:rPr lang="es-EC" sz="2000"/>
              <a:t>Precios</a:t>
            </a:r>
          </a:p>
          <a:p>
            <a:r>
              <a:rPr lang="es-EC" sz="2000"/>
              <a:t>Vías</a:t>
            </a:r>
            <a:r>
              <a:rPr lang="es-EC" sz="2000" baseline="0"/>
              <a:t> </a:t>
            </a:r>
            <a:r>
              <a:rPr lang="es-EC" sz="1200" baseline="0"/>
              <a:t>Transporte</a:t>
            </a:r>
            <a:endParaRPr lang="es-EC" sz="1200"/>
          </a:p>
        </p:txBody>
      </p:sp>
      <p:sp>
        <p:nvSpPr>
          <p:cNvPr id="6161" name="3 Abrir llave"/>
          <p:cNvSpPr>
            <a:spLocks/>
          </p:cNvSpPr>
          <p:nvPr/>
        </p:nvSpPr>
        <p:spPr bwMode="auto">
          <a:xfrm>
            <a:off x="7775575" y="2509838"/>
            <a:ext cx="174625" cy="990600"/>
          </a:xfrm>
          <a:prstGeom prst="leftBrace">
            <a:avLst>
              <a:gd name="adj1" fmla="val 8325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C"/>
          </a:p>
        </p:txBody>
      </p:sp>
      <p:sp>
        <p:nvSpPr>
          <p:cNvPr id="6162" name="23 Rectángulo"/>
          <p:cNvSpPr>
            <a:spLocks noChangeArrowheads="1"/>
          </p:cNvSpPr>
          <p:nvPr/>
        </p:nvSpPr>
        <p:spPr bwMode="auto">
          <a:xfrm>
            <a:off x="7902575" y="3517900"/>
            <a:ext cx="1439863" cy="1208088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r>
              <a:rPr lang="es-EC" sz="2000"/>
              <a:t>Posicionamiento</a:t>
            </a:r>
          </a:p>
          <a:p>
            <a:r>
              <a:rPr lang="es-EC" sz="2000"/>
              <a:t>Unidades de Medida</a:t>
            </a:r>
          </a:p>
          <a:p>
            <a:r>
              <a:rPr lang="es-EC" sz="2000"/>
              <a:t>Frecuencia de abastecimiento</a:t>
            </a:r>
          </a:p>
          <a:p>
            <a:r>
              <a:rPr lang="es-EC" sz="2000"/>
              <a:t>Satisfacción</a:t>
            </a:r>
            <a:endParaRPr lang="es-EC" sz="1200"/>
          </a:p>
        </p:txBody>
      </p:sp>
      <p:sp>
        <p:nvSpPr>
          <p:cNvPr id="6163" name="24 Abrir llave"/>
          <p:cNvSpPr>
            <a:spLocks/>
          </p:cNvSpPr>
          <p:nvPr/>
        </p:nvSpPr>
        <p:spPr bwMode="auto">
          <a:xfrm>
            <a:off x="7775575" y="3571875"/>
            <a:ext cx="174625" cy="992188"/>
          </a:xfrm>
          <a:prstGeom prst="leftBrace">
            <a:avLst>
              <a:gd name="adj1" fmla="val 8339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C"/>
          </a:p>
        </p:txBody>
      </p:sp>
      <p:sp>
        <p:nvSpPr>
          <p:cNvPr id="6164" name="25 Rectángulo"/>
          <p:cNvSpPr>
            <a:spLocks noChangeArrowheads="1"/>
          </p:cNvSpPr>
          <p:nvPr/>
        </p:nvSpPr>
        <p:spPr bwMode="auto">
          <a:xfrm>
            <a:off x="7956376" y="4814788"/>
            <a:ext cx="1439863" cy="120650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r>
              <a:rPr lang="es-EC" sz="2000" dirty="0"/>
              <a:t>Calidad</a:t>
            </a:r>
          </a:p>
          <a:p>
            <a:r>
              <a:rPr lang="es-EC" sz="2000" dirty="0"/>
              <a:t>Publicidad</a:t>
            </a:r>
          </a:p>
          <a:p>
            <a:r>
              <a:rPr lang="es-EC" sz="2000" dirty="0"/>
              <a:t>Portafolio de ventas</a:t>
            </a:r>
            <a:endParaRPr lang="es-EC" sz="1200" dirty="0"/>
          </a:p>
        </p:txBody>
      </p:sp>
      <p:sp>
        <p:nvSpPr>
          <p:cNvPr id="6165" name="26 Abrir llave"/>
          <p:cNvSpPr>
            <a:spLocks/>
          </p:cNvSpPr>
          <p:nvPr/>
        </p:nvSpPr>
        <p:spPr bwMode="auto">
          <a:xfrm>
            <a:off x="7775575" y="4886672"/>
            <a:ext cx="174625" cy="990600"/>
          </a:xfrm>
          <a:prstGeom prst="leftBrace">
            <a:avLst>
              <a:gd name="adj1" fmla="val 8325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C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 descr="cara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401638"/>
            <a:ext cx="2419350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56" name="Group 8"/>
          <p:cNvGrpSpPr>
            <a:grpSpLocks/>
          </p:cNvGrpSpPr>
          <p:nvPr/>
        </p:nvGrpSpPr>
        <p:grpSpPr bwMode="auto">
          <a:xfrm>
            <a:off x="1981200" y="401638"/>
            <a:ext cx="7162800" cy="304800"/>
            <a:chOff x="1440" y="253"/>
            <a:chExt cx="4320" cy="192"/>
          </a:xfrm>
        </p:grpSpPr>
        <p:sp>
          <p:nvSpPr>
            <p:cNvPr id="7189" name="Rectangle 6"/>
            <p:cNvSpPr>
              <a:spLocks noChangeArrowheads="1"/>
            </p:cNvSpPr>
            <p:nvPr/>
          </p:nvSpPr>
          <p:spPr bwMode="auto">
            <a:xfrm>
              <a:off x="1536" y="301"/>
              <a:ext cx="4224" cy="144"/>
            </a:xfrm>
            <a:prstGeom prst="rect">
              <a:avLst/>
            </a:prstGeom>
            <a:solidFill>
              <a:srgbClr val="F4983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7190" name="Oval 7"/>
            <p:cNvSpPr>
              <a:spLocks noChangeArrowheads="1"/>
            </p:cNvSpPr>
            <p:nvPr/>
          </p:nvSpPr>
          <p:spPr bwMode="auto">
            <a:xfrm>
              <a:off x="1440" y="253"/>
              <a:ext cx="192" cy="192"/>
            </a:xfrm>
            <a:prstGeom prst="ellipse">
              <a:avLst/>
            </a:prstGeom>
            <a:solidFill>
              <a:srgbClr val="F4983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</p:grp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1588" y="0"/>
            <a:ext cx="9142412" cy="482600"/>
          </a:xfrm>
          <a:prstGeom prst="rect">
            <a:avLst/>
          </a:prstGeom>
          <a:solidFill>
            <a:srgbClr val="081B6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7173" name="Rectangle 67"/>
          <p:cNvSpPr>
            <a:spLocks noChangeArrowheads="1"/>
          </p:cNvSpPr>
          <p:nvPr/>
        </p:nvSpPr>
        <p:spPr bwMode="auto">
          <a:xfrm>
            <a:off x="1588" y="1752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C"/>
          </a:p>
        </p:txBody>
      </p:sp>
      <p:sp>
        <p:nvSpPr>
          <p:cNvPr id="7174" name="Rectangle 68"/>
          <p:cNvSpPr>
            <a:spLocks noChangeArrowheads="1"/>
          </p:cNvSpPr>
          <p:nvPr/>
        </p:nvSpPr>
        <p:spPr bwMode="auto">
          <a:xfrm>
            <a:off x="0" y="1752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baseline="0"/>
          </a:p>
        </p:txBody>
      </p:sp>
      <p:sp>
        <p:nvSpPr>
          <p:cNvPr id="2156" name="Text Box 108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411413" y="457200"/>
            <a:ext cx="67325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EC" sz="1200" b="1" baseline="0">
                <a:solidFill>
                  <a:srgbClr val="2A3164"/>
                </a:solidFill>
                <a:latin typeface="Tahoma" pitchFamily="34" charset="0"/>
              </a:rPr>
              <a:t>DEPARTAMENTO DE CIENCIAS ECONOMICAS ADMINISTRATIVAS  Y DE COMERCIO</a:t>
            </a:r>
          </a:p>
        </p:txBody>
      </p:sp>
      <p:sp>
        <p:nvSpPr>
          <p:cNvPr id="7176" name="Rectangle 5"/>
          <p:cNvSpPr>
            <a:spLocks noChangeArrowheads="1"/>
          </p:cNvSpPr>
          <p:nvPr/>
        </p:nvSpPr>
        <p:spPr bwMode="auto">
          <a:xfrm>
            <a:off x="-28575" y="6643688"/>
            <a:ext cx="9174163" cy="241300"/>
          </a:xfrm>
          <a:prstGeom prst="rect">
            <a:avLst/>
          </a:prstGeom>
          <a:solidFill>
            <a:srgbClr val="081B6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7177" name="Picture 13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29538" y="806450"/>
            <a:ext cx="109061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178" name="14 Rectángulo"/>
          <p:cNvSpPr>
            <a:spLocks noChangeArrowheads="1"/>
          </p:cNvSpPr>
          <p:nvPr/>
        </p:nvSpPr>
        <p:spPr bwMode="auto">
          <a:xfrm>
            <a:off x="-88900" y="-133350"/>
            <a:ext cx="9324975" cy="360363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s-EC" b="1">
              <a:latin typeface="Simplified Arabic" pitchFamily="2" charset="-78"/>
              <a:cs typeface="Simplified Arabic" pitchFamily="2" charset="-78"/>
            </a:endParaRPr>
          </a:p>
          <a:p>
            <a:pPr algn="ctr"/>
            <a:endParaRPr lang="es-EC" sz="4400" b="1">
              <a:latin typeface="Simplified Arabic" pitchFamily="2" charset="-78"/>
              <a:cs typeface="Simplified Arabic" pitchFamily="2" charset="-78"/>
            </a:endParaRPr>
          </a:p>
          <a:p>
            <a:pPr algn="ctr"/>
            <a:r>
              <a:rPr lang="es-EC" sz="3200" b="1">
                <a:latin typeface="Arial" pitchFamily="34" charset="0"/>
                <a:cs typeface="Arial" pitchFamily="34" charset="0"/>
              </a:rPr>
              <a:t> </a:t>
            </a:r>
            <a:r>
              <a:rPr lang="es-EC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s-EC" sz="14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Propuesta Estratégica de Marketing para la Empresa Industrias Verton Orientada al Posicionamiento e Incremento de Ventas en el Mercado Nacional”</a:t>
            </a:r>
          </a:p>
          <a:p>
            <a:pPr algn="ctr"/>
            <a:endParaRPr lang="es-EC" sz="1800" b="1">
              <a:solidFill>
                <a:schemeClr val="bg1"/>
              </a:solidFill>
              <a:latin typeface="Simplified Arabic" pitchFamily="2" charset="-78"/>
              <a:cs typeface="Simplified Arabic" pitchFamily="2" charset="-78"/>
            </a:endParaRPr>
          </a:p>
          <a:p>
            <a:pPr algn="ctr"/>
            <a:endParaRPr lang="es-EC" sz="1800">
              <a:latin typeface="Simplified Arabic" pitchFamily="2" charset="-78"/>
              <a:cs typeface="Simplified Arabic" pitchFamily="2" charset="-78"/>
            </a:endParaRPr>
          </a:p>
        </p:txBody>
      </p:sp>
      <p:grpSp>
        <p:nvGrpSpPr>
          <p:cNvPr id="7179" name="Group 199"/>
          <p:cNvGrpSpPr>
            <a:grpSpLocks/>
          </p:cNvGrpSpPr>
          <p:nvPr/>
        </p:nvGrpSpPr>
        <p:grpSpPr bwMode="auto">
          <a:xfrm>
            <a:off x="2420938" y="1014413"/>
            <a:ext cx="4935537" cy="731837"/>
            <a:chOff x="-1" y="1606"/>
            <a:chExt cx="1654" cy="302"/>
          </a:xfrm>
        </p:grpSpPr>
        <p:grpSp>
          <p:nvGrpSpPr>
            <p:cNvPr id="7185" name="Group 200"/>
            <p:cNvGrpSpPr>
              <a:grpSpLocks/>
            </p:cNvGrpSpPr>
            <p:nvPr/>
          </p:nvGrpSpPr>
          <p:grpSpPr bwMode="auto">
            <a:xfrm>
              <a:off x="-1" y="1606"/>
              <a:ext cx="1654" cy="196"/>
              <a:chOff x="868" y="2300"/>
              <a:chExt cx="1654" cy="147"/>
            </a:xfrm>
          </p:grpSpPr>
          <p:sp>
            <p:nvSpPr>
              <p:cNvPr id="7187" name="Rectangle 201"/>
              <p:cNvSpPr>
                <a:spLocks noChangeArrowheads="1"/>
              </p:cNvSpPr>
              <p:nvPr/>
            </p:nvSpPr>
            <p:spPr bwMode="auto">
              <a:xfrm>
                <a:off x="868" y="2300"/>
                <a:ext cx="1587" cy="144"/>
              </a:xfrm>
              <a:prstGeom prst="rect">
                <a:avLst/>
              </a:prstGeom>
              <a:gradFill rotWithShape="0">
                <a:gsLst>
                  <a:gs pos="0">
                    <a:srgbClr val="FBDCBD"/>
                  </a:gs>
                  <a:gs pos="100000">
                    <a:srgbClr val="F4983C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C"/>
              </a:p>
            </p:txBody>
          </p:sp>
          <p:sp>
            <p:nvSpPr>
              <p:cNvPr id="7188" name="Oval 202"/>
              <p:cNvSpPr>
                <a:spLocks noChangeArrowheads="1"/>
              </p:cNvSpPr>
              <p:nvPr/>
            </p:nvSpPr>
            <p:spPr bwMode="auto">
              <a:xfrm>
                <a:off x="2375" y="2304"/>
                <a:ext cx="147" cy="143"/>
              </a:xfrm>
              <a:prstGeom prst="ellipse">
                <a:avLst/>
              </a:prstGeom>
              <a:solidFill>
                <a:srgbClr val="F4983C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C"/>
              </a:p>
            </p:txBody>
          </p:sp>
        </p:grpSp>
        <p:sp>
          <p:nvSpPr>
            <p:cNvPr id="7186" name="Text Box 203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204" y="1616"/>
              <a:ext cx="1419" cy="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s-EC" sz="2000" b="1" baseline="0">
                  <a:solidFill>
                    <a:srgbClr val="000099"/>
                  </a:solidFill>
                  <a:latin typeface="Tahoma" pitchFamily="34" charset="0"/>
                </a:rPr>
                <a:t>CAPITULO III ESTUDIO DE MERCADO</a:t>
              </a:r>
            </a:p>
          </p:txBody>
        </p:sp>
      </p:grpSp>
      <p:sp>
        <p:nvSpPr>
          <p:cNvPr id="51" name="50 Rectángulo"/>
          <p:cNvSpPr/>
          <p:nvPr/>
        </p:nvSpPr>
        <p:spPr>
          <a:xfrm>
            <a:off x="6656054" y="6519446"/>
            <a:ext cx="216441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Autora:</a:t>
            </a:r>
            <a:r>
              <a:rPr lang="es-ES" sz="160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 </a:t>
            </a:r>
            <a:r>
              <a:rPr lang="es-ES" sz="120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Isis </a:t>
            </a:r>
            <a:r>
              <a:rPr lang="es-ES" sz="120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Alegrias</a:t>
            </a:r>
            <a:endParaRPr lang="es-ES" sz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Symbol" pitchFamily="34" charset="0"/>
              <a:ea typeface="Segoe UI Symbol" pitchFamily="34" charset="0"/>
            </a:endParaRPr>
          </a:p>
        </p:txBody>
      </p:sp>
      <p:sp>
        <p:nvSpPr>
          <p:cNvPr id="6" name="5 Rectángulo">
            <a:hlinkClick r:id="rId5" action="ppaction://hlinkfile"/>
          </p:cNvPr>
          <p:cNvSpPr/>
          <p:nvPr/>
        </p:nvSpPr>
        <p:spPr bwMode="auto">
          <a:xfrm>
            <a:off x="827584" y="1844824"/>
            <a:ext cx="7447313" cy="648072"/>
          </a:xfrm>
          <a:prstGeom prst="rect">
            <a:avLst/>
          </a:prstGeom>
          <a:ln>
            <a:headEnd type="none" w="med" len="med"/>
            <a:tailEnd type="none" w="med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s-EC" sz="3600" b="1" dirty="0"/>
              <a:t>PROVEEDORES</a:t>
            </a:r>
            <a:r>
              <a:rPr lang="es-EC" sz="3600" b="1" baseline="0" dirty="0"/>
              <a:t> </a:t>
            </a:r>
            <a:r>
              <a:rPr lang="es-EC" sz="1800" b="1" baseline="0" dirty="0"/>
              <a:t>INTERNACIONALES DE MATERIA PRIMA</a:t>
            </a:r>
            <a:endParaRPr lang="es-EC" sz="1800" b="1" dirty="0">
              <a:solidFill>
                <a:schemeClr val="tx1"/>
              </a:solidFill>
            </a:endParaRPr>
          </a:p>
        </p:txBody>
      </p:sp>
      <p:sp>
        <p:nvSpPr>
          <p:cNvPr id="22" name="21 Rectángulo">
            <a:hlinkClick r:id="rId6" action="ppaction://hlinkfile"/>
          </p:cNvPr>
          <p:cNvSpPr/>
          <p:nvPr/>
        </p:nvSpPr>
        <p:spPr bwMode="auto">
          <a:xfrm>
            <a:off x="1043608" y="2708920"/>
            <a:ext cx="2632494" cy="167106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C" sz="2800" dirty="0" smtClean="0"/>
              <a:t>EMPRESAS</a:t>
            </a:r>
            <a:r>
              <a:rPr lang="es-EC" sz="2800" baseline="0" dirty="0" smtClean="0"/>
              <a:t> </a:t>
            </a:r>
            <a:r>
              <a:rPr lang="es-EC" sz="2800" dirty="0" smtClean="0"/>
              <a:t>PROVEEDORES</a:t>
            </a:r>
            <a:r>
              <a:rPr lang="es-EC" sz="2800" baseline="0" dirty="0" smtClean="0"/>
              <a:t> </a:t>
            </a:r>
            <a:r>
              <a:rPr lang="es-EC" sz="2800" dirty="0" smtClean="0"/>
              <a:t>INTERNACIONALES  </a:t>
            </a:r>
            <a:r>
              <a:rPr lang="es-EC" sz="2800" dirty="0"/>
              <a:t>(POLIESTIRENO)</a:t>
            </a:r>
          </a:p>
        </p:txBody>
      </p:sp>
      <p:sp>
        <p:nvSpPr>
          <p:cNvPr id="23" name="22 Rectángulo">
            <a:hlinkClick r:id="rId7" action="ppaction://hlinkfile"/>
          </p:cNvPr>
          <p:cNvSpPr/>
          <p:nvPr/>
        </p:nvSpPr>
        <p:spPr bwMode="auto">
          <a:xfrm>
            <a:off x="5148064" y="2708920"/>
            <a:ext cx="2915499" cy="162498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s-EC" sz="2800" dirty="0" smtClean="0"/>
              <a:t>EMPRESAS PROVEEDORES INTERNACIONALES  (POLIURETANO)</a:t>
            </a:r>
            <a:endParaRPr lang="es-EC" sz="2800" dirty="0"/>
          </a:p>
        </p:txBody>
      </p:sp>
      <p:sp>
        <p:nvSpPr>
          <p:cNvPr id="27" name="26 Rectángulo">
            <a:hlinkClick r:id="rId8" action="ppaction://hlinkfile"/>
          </p:cNvPr>
          <p:cNvSpPr/>
          <p:nvPr/>
        </p:nvSpPr>
        <p:spPr bwMode="auto">
          <a:xfrm>
            <a:off x="2915816" y="4797152"/>
            <a:ext cx="3024336" cy="1584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C" sz="2800" dirty="0" smtClean="0"/>
              <a:t>PRECIOS </a:t>
            </a:r>
            <a:r>
              <a:rPr lang="es-EC" sz="2800" dirty="0"/>
              <a:t>UNITARIOS PROMEDIO / CIF POR EMPRESA EXPORTADORA Y </a:t>
            </a:r>
            <a:r>
              <a:rPr lang="es-EC" sz="2800" dirty="0" smtClean="0"/>
              <a:t>(PAÍS </a:t>
            </a:r>
            <a:r>
              <a:rPr lang="es-EC" sz="2800" dirty="0"/>
              <a:t>DE </a:t>
            </a:r>
            <a:r>
              <a:rPr lang="es-EC" sz="2800" dirty="0" smtClean="0"/>
              <a:t>ORIGEN)</a:t>
            </a:r>
            <a:endParaRPr lang="es-EC" sz="2800" dirty="0"/>
          </a:p>
          <a:p>
            <a:pPr algn="ctr"/>
            <a:endParaRPr lang="es-EC" sz="2800" dirty="0"/>
          </a:p>
        </p:txBody>
      </p:sp>
      <p:sp>
        <p:nvSpPr>
          <p:cNvPr id="41" name="40 Flecha izquierda y derecha"/>
          <p:cNvSpPr/>
          <p:nvPr/>
        </p:nvSpPr>
        <p:spPr bwMode="auto">
          <a:xfrm>
            <a:off x="3779912" y="3356992"/>
            <a:ext cx="1224136" cy="288032"/>
          </a:xfrm>
          <a:prstGeom prst="leftRightArrow">
            <a:avLst/>
          </a:prstGeom>
          <a:solidFill>
            <a:srgbClr val="F4983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C" sz="2400" b="0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41 Flecha arriba y abajo"/>
          <p:cNvSpPr/>
          <p:nvPr/>
        </p:nvSpPr>
        <p:spPr bwMode="auto">
          <a:xfrm>
            <a:off x="4283968" y="3789040"/>
            <a:ext cx="288032" cy="936104"/>
          </a:xfrm>
          <a:prstGeom prst="upDownArrow">
            <a:avLst/>
          </a:prstGeom>
          <a:solidFill>
            <a:srgbClr val="F4983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C" sz="2400" b="0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 descr="cara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401638"/>
            <a:ext cx="2419350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56" name="Group 8"/>
          <p:cNvGrpSpPr>
            <a:grpSpLocks/>
          </p:cNvGrpSpPr>
          <p:nvPr/>
        </p:nvGrpSpPr>
        <p:grpSpPr bwMode="auto">
          <a:xfrm>
            <a:off x="1981200" y="401638"/>
            <a:ext cx="7162800" cy="304800"/>
            <a:chOff x="1440" y="253"/>
            <a:chExt cx="4320" cy="192"/>
          </a:xfrm>
        </p:grpSpPr>
        <p:sp>
          <p:nvSpPr>
            <p:cNvPr id="7189" name="Rectangle 6"/>
            <p:cNvSpPr>
              <a:spLocks noChangeArrowheads="1"/>
            </p:cNvSpPr>
            <p:nvPr/>
          </p:nvSpPr>
          <p:spPr bwMode="auto">
            <a:xfrm>
              <a:off x="1536" y="301"/>
              <a:ext cx="4224" cy="144"/>
            </a:xfrm>
            <a:prstGeom prst="rect">
              <a:avLst/>
            </a:prstGeom>
            <a:solidFill>
              <a:srgbClr val="F4983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7190" name="Oval 7"/>
            <p:cNvSpPr>
              <a:spLocks noChangeArrowheads="1"/>
            </p:cNvSpPr>
            <p:nvPr/>
          </p:nvSpPr>
          <p:spPr bwMode="auto">
            <a:xfrm>
              <a:off x="1440" y="253"/>
              <a:ext cx="192" cy="192"/>
            </a:xfrm>
            <a:prstGeom prst="ellipse">
              <a:avLst/>
            </a:prstGeom>
            <a:solidFill>
              <a:srgbClr val="F4983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</p:grp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1588" y="0"/>
            <a:ext cx="9142412" cy="482600"/>
          </a:xfrm>
          <a:prstGeom prst="rect">
            <a:avLst/>
          </a:prstGeom>
          <a:solidFill>
            <a:srgbClr val="081B6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7173" name="Rectangle 67"/>
          <p:cNvSpPr>
            <a:spLocks noChangeArrowheads="1"/>
          </p:cNvSpPr>
          <p:nvPr/>
        </p:nvSpPr>
        <p:spPr bwMode="auto">
          <a:xfrm>
            <a:off x="1588" y="1752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C"/>
          </a:p>
        </p:txBody>
      </p:sp>
      <p:sp>
        <p:nvSpPr>
          <p:cNvPr id="7174" name="Rectangle 68"/>
          <p:cNvSpPr>
            <a:spLocks noChangeArrowheads="1"/>
          </p:cNvSpPr>
          <p:nvPr/>
        </p:nvSpPr>
        <p:spPr bwMode="auto">
          <a:xfrm>
            <a:off x="0" y="1752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baseline="0"/>
          </a:p>
        </p:txBody>
      </p:sp>
      <p:sp>
        <p:nvSpPr>
          <p:cNvPr id="2156" name="Text Box 108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411413" y="457200"/>
            <a:ext cx="67325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EC" sz="1200" b="1" baseline="0">
                <a:solidFill>
                  <a:srgbClr val="2A3164"/>
                </a:solidFill>
                <a:latin typeface="Tahoma" pitchFamily="34" charset="0"/>
              </a:rPr>
              <a:t>DEPARTAMENTO DE CIENCIAS ECONOMICAS ADMINISTRATIVAS  Y DE COMERCIO</a:t>
            </a:r>
          </a:p>
        </p:txBody>
      </p:sp>
      <p:sp>
        <p:nvSpPr>
          <p:cNvPr id="7176" name="Rectangle 5"/>
          <p:cNvSpPr>
            <a:spLocks noChangeArrowheads="1"/>
          </p:cNvSpPr>
          <p:nvPr/>
        </p:nvSpPr>
        <p:spPr bwMode="auto">
          <a:xfrm>
            <a:off x="-28575" y="6643688"/>
            <a:ext cx="9174163" cy="241300"/>
          </a:xfrm>
          <a:prstGeom prst="rect">
            <a:avLst/>
          </a:prstGeom>
          <a:solidFill>
            <a:srgbClr val="081B6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7177" name="Picture 13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29538" y="806450"/>
            <a:ext cx="109061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178" name="14 Rectángulo"/>
          <p:cNvSpPr>
            <a:spLocks noChangeArrowheads="1"/>
          </p:cNvSpPr>
          <p:nvPr/>
        </p:nvSpPr>
        <p:spPr bwMode="auto">
          <a:xfrm>
            <a:off x="-88900" y="-133350"/>
            <a:ext cx="9324975" cy="360363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s-EC" b="1">
              <a:latin typeface="Simplified Arabic" pitchFamily="2" charset="-78"/>
              <a:cs typeface="Simplified Arabic" pitchFamily="2" charset="-78"/>
            </a:endParaRPr>
          </a:p>
          <a:p>
            <a:pPr algn="ctr"/>
            <a:endParaRPr lang="es-EC" sz="4400" b="1">
              <a:latin typeface="Simplified Arabic" pitchFamily="2" charset="-78"/>
              <a:cs typeface="Simplified Arabic" pitchFamily="2" charset="-78"/>
            </a:endParaRPr>
          </a:p>
          <a:p>
            <a:pPr algn="ctr"/>
            <a:r>
              <a:rPr lang="es-EC" sz="3200" b="1">
                <a:latin typeface="Arial" pitchFamily="34" charset="0"/>
                <a:cs typeface="Arial" pitchFamily="34" charset="0"/>
              </a:rPr>
              <a:t> </a:t>
            </a:r>
            <a:r>
              <a:rPr lang="es-EC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s-EC" sz="14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Propuesta Estratégica de Marketing para la Empresa Industrias Verton Orientada al Posicionamiento e Incremento de Ventas en el Mercado Nacional”</a:t>
            </a:r>
          </a:p>
          <a:p>
            <a:pPr algn="ctr"/>
            <a:endParaRPr lang="es-EC" sz="1800" b="1">
              <a:solidFill>
                <a:schemeClr val="bg1"/>
              </a:solidFill>
              <a:latin typeface="Simplified Arabic" pitchFamily="2" charset="-78"/>
              <a:cs typeface="Simplified Arabic" pitchFamily="2" charset="-78"/>
            </a:endParaRPr>
          </a:p>
          <a:p>
            <a:pPr algn="ctr"/>
            <a:endParaRPr lang="es-EC" sz="1800">
              <a:latin typeface="Simplified Arabic" pitchFamily="2" charset="-78"/>
              <a:cs typeface="Simplified Arabic" pitchFamily="2" charset="-78"/>
            </a:endParaRPr>
          </a:p>
        </p:txBody>
      </p:sp>
      <p:grpSp>
        <p:nvGrpSpPr>
          <p:cNvPr id="7179" name="Group 199"/>
          <p:cNvGrpSpPr>
            <a:grpSpLocks/>
          </p:cNvGrpSpPr>
          <p:nvPr/>
        </p:nvGrpSpPr>
        <p:grpSpPr bwMode="auto">
          <a:xfrm>
            <a:off x="2420938" y="1014413"/>
            <a:ext cx="4935537" cy="731837"/>
            <a:chOff x="-1" y="1606"/>
            <a:chExt cx="1654" cy="302"/>
          </a:xfrm>
        </p:grpSpPr>
        <p:grpSp>
          <p:nvGrpSpPr>
            <p:cNvPr id="7185" name="Group 200"/>
            <p:cNvGrpSpPr>
              <a:grpSpLocks/>
            </p:cNvGrpSpPr>
            <p:nvPr/>
          </p:nvGrpSpPr>
          <p:grpSpPr bwMode="auto">
            <a:xfrm>
              <a:off x="-1" y="1606"/>
              <a:ext cx="1654" cy="196"/>
              <a:chOff x="868" y="2300"/>
              <a:chExt cx="1654" cy="147"/>
            </a:xfrm>
          </p:grpSpPr>
          <p:sp>
            <p:nvSpPr>
              <p:cNvPr id="7187" name="Rectangle 201"/>
              <p:cNvSpPr>
                <a:spLocks noChangeArrowheads="1"/>
              </p:cNvSpPr>
              <p:nvPr/>
            </p:nvSpPr>
            <p:spPr bwMode="auto">
              <a:xfrm>
                <a:off x="868" y="2300"/>
                <a:ext cx="1587" cy="144"/>
              </a:xfrm>
              <a:prstGeom prst="rect">
                <a:avLst/>
              </a:prstGeom>
              <a:gradFill rotWithShape="0">
                <a:gsLst>
                  <a:gs pos="0">
                    <a:srgbClr val="FBDCBD"/>
                  </a:gs>
                  <a:gs pos="100000">
                    <a:srgbClr val="F4983C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C"/>
              </a:p>
            </p:txBody>
          </p:sp>
          <p:sp>
            <p:nvSpPr>
              <p:cNvPr id="7188" name="Oval 202"/>
              <p:cNvSpPr>
                <a:spLocks noChangeArrowheads="1"/>
              </p:cNvSpPr>
              <p:nvPr/>
            </p:nvSpPr>
            <p:spPr bwMode="auto">
              <a:xfrm>
                <a:off x="2375" y="2304"/>
                <a:ext cx="147" cy="143"/>
              </a:xfrm>
              <a:prstGeom prst="ellipse">
                <a:avLst/>
              </a:prstGeom>
              <a:solidFill>
                <a:srgbClr val="F4983C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C"/>
              </a:p>
            </p:txBody>
          </p:sp>
        </p:grpSp>
        <p:sp>
          <p:nvSpPr>
            <p:cNvPr id="7186" name="Text Box 203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204" y="1616"/>
              <a:ext cx="1419" cy="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s-EC" sz="2000" b="1" baseline="0">
                  <a:solidFill>
                    <a:srgbClr val="000099"/>
                  </a:solidFill>
                  <a:latin typeface="Tahoma" pitchFamily="34" charset="0"/>
                </a:rPr>
                <a:t>CAPITULO III ESTUDIO DE MERCADO</a:t>
              </a:r>
            </a:p>
          </p:txBody>
        </p:sp>
      </p:grpSp>
      <p:sp>
        <p:nvSpPr>
          <p:cNvPr id="51" name="50 Rectángulo"/>
          <p:cNvSpPr/>
          <p:nvPr/>
        </p:nvSpPr>
        <p:spPr>
          <a:xfrm>
            <a:off x="6656054" y="6519446"/>
            <a:ext cx="216441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Autora:</a:t>
            </a:r>
            <a:r>
              <a:rPr lang="es-ES" sz="160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 </a:t>
            </a:r>
            <a:r>
              <a:rPr lang="es-ES" sz="120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Isis </a:t>
            </a:r>
            <a:r>
              <a:rPr lang="es-ES" sz="120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Alegrias</a:t>
            </a:r>
            <a:endParaRPr lang="es-ES" sz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Symbol" pitchFamily="34" charset="0"/>
              <a:ea typeface="Segoe UI Symbol" pitchFamily="34" charset="0"/>
            </a:endParaRPr>
          </a:p>
        </p:txBody>
      </p:sp>
      <p:sp>
        <p:nvSpPr>
          <p:cNvPr id="6" name="5 Rectángulo">
            <a:hlinkClick r:id="rId5" action="ppaction://hlinkfile"/>
          </p:cNvPr>
          <p:cNvSpPr/>
          <p:nvPr/>
        </p:nvSpPr>
        <p:spPr bwMode="auto">
          <a:xfrm>
            <a:off x="827584" y="1844824"/>
            <a:ext cx="7447313" cy="648072"/>
          </a:xfrm>
          <a:prstGeom prst="rect">
            <a:avLst/>
          </a:prstGeom>
          <a:ln>
            <a:headEnd type="none" w="med" len="med"/>
            <a:tailEnd type="none" w="med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s-EC" sz="3600" b="1" dirty="0"/>
              <a:t>PROVEEDORES</a:t>
            </a:r>
            <a:r>
              <a:rPr lang="es-EC" sz="3600" b="1" baseline="0" dirty="0"/>
              <a:t> </a:t>
            </a:r>
            <a:r>
              <a:rPr lang="es-EC" sz="1800" b="1" baseline="0" dirty="0"/>
              <a:t>INTERNACIONALES DE MATERIA PRIMA</a:t>
            </a:r>
            <a:endParaRPr lang="es-EC" sz="1800" b="1" dirty="0">
              <a:solidFill>
                <a:schemeClr val="tx1"/>
              </a:solidFill>
            </a:endParaRPr>
          </a:p>
        </p:txBody>
      </p:sp>
      <p:sp>
        <p:nvSpPr>
          <p:cNvPr id="24" name="23 Rectángulo">
            <a:hlinkClick r:id="rId6" action="ppaction://hlinkfile"/>
          </p:cNvPr>
          <p:cNvSpPr/>
          <p:nvPr/>
        </p:nvSpPr>
        <p:spPr bwMode="auto">
          <a:xfrm>
            <a:off x="4932040" y="2996952"/>
            <a:ext cx="3096343" cy="129614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C" sz="2800" dirty="0" smtClean="0"/>
          </a:p>
          <a:p>
            <a:pPr algn="ctr"/>
            <a:r>
              <a:rPr lang="es-EC" sz="2800" dirty="0" smtClean="0"/>
              <a:t>MEDIOS </a:t>
            </a:r>
            <a:r>
              <a:rPr lang="es-EC" sz="2800" dirty="0"/>
              <a:t>DE </a:t>
            </a:r>
            <a:r>
              <a:rPr lang="es-EC" sz="2800" dirty="0" smtClean="0"/>
              <a:t>TRANSPORTE  UTILIZADOS </a:t>
            </a:r>
            <a:r>
              <a:rPr lang="es-EC" sz="2800" dirty="0"/>
              <a:t>(FLETE UNITARIO)</a:t>
            </a:r>
          </a:p>
          <a:p>
            <a:pPr algn="ctr"/>
            <a:endParaRPr lang="es-EC" sz="2800" dirty="0"/>
          </a:p>
          <a:p>
            <a:pPr algn="ctr"/>
            <a:endParaRPr lang="es-EC" sz="2800" dirty="0"/>
          </a:p>
        </p:txBody>
      </p:sp>
      <p:sp>
        <p:nvSpPr>
          <p:cNvPr id="27" name="26 Rectángulo">
            <a:hlinkClick r:id="rId7" action="ppaction://hlinkfile"/>
          </p:cNvPr>
          <p:cNvSpPr/>
          <p:nvPr/>
        </p:nvSpPr>
        <p:spPr bwMode="auto">
          <a:xfrm>
            <a:off x="3203848" y="4941168"/>
            <a:ext cx="2713097" cy="111100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C" dirty="0" smtClean="0"/>
              <a:t>TIPO </a:t>
            </a:r>
            <a:r>
              <a:rPr lang="es-EC" dirty="0"/>
              <a:t>DE CARGA FRECUENTEMENTE UTILIZADA POR </a:t>
            </a:r>
            <a:r>
              <a:rPr lang="es-EC" dirty="0" smtClean="0"/>
              <a:t>(PAÍS </a:t>
            </a:r>
            <a:r>
              <a:rPr lang="es-EC" dirty="0"/>
              <a:t>DE </a:t>
            </a:r>
            <a:r>
              <a:rPr lang="es-EC" dirty="0" smtClean="0"/>
              <a:t>ORIGEN)</a:t>
            </a:r>
            <a:endParaRPr lang="es-EC" dirty="0"/>
          </a:p>
          <a:p>
            <a:pPr algn="ctr"/>
            <a:endParaRPr lang="es-EC" dirty="0"/>
          </a:p>
        </p:txBody>
      </p:sp>
      <p:sp>
        <p:nvSpPr>
          <p:cNvPr id="25" name="24 Rectángulo">
            <a:hlinkClick r:id="rId8" action="ppaction://hlinkfile"/>
          </p:cNvPr>
          <p:cNvSpPr/>
          <p:nvPr/>
        </p:nvSpPr>
        <p:spPr bwMode="auto">
          <a:xfrm>
            <a:off x="913058" y="2980480"/>
            <a:ext cx="3226893" cy="131261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C" sz="2200" dirty="0" smtClean="0"/>
              <a:t>RELACIONES </a:t>
            </a:r>
            <a:r>
              <a:rPr lang="es-EC" sz="2200" dirty="0"/>
              <a:t>COMERCIALES ENTRE EXPORTADORES E IMPORTADORES (EN UNIDADES, CANTIDAD DE EXPORTACIÓN Y BANCO DE TRABAJO)</a:t>
            </a:r>
          </a:p>
          <a:p>
            <a:pPr algn="ctr"/>
            <a:endParaRPr lang="es-EC" sz="2200" dirty="0"/>
          </a:p>
        </p:txBody>
      </p:sp>
      <p:cxnSp>
        <p:nvCxnSpPr>
          <p:cNvPr id="26" name="25 Conector recto"/>
          <p:cNvCxnSpPr/>
          <p:nvPr/>
        </p:nvCxnSpPr>
        <p:spPr bwMode="auto">
          <a:xfrm>
            <a:off x="4139952" y="3645024"/>
            <a:ext cx="792088" cy="0"/>
          </a:xfrm>
          <a:prstGeom prst="lin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 bwMode="auto">
          <a:xfrm>
            <a:off x="4499992" y="3645024"/>
            <a:ext cx="0" cy="1224136"/>
          </a:xfrm>
          <a:prstGeom prst="lin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230339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6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 descr="cara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401638"/>
            <a:ext cx="2419350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56" name="Group 8"/>
          <p:cNvGrpSpPr>
            <a:grpSpLocks/>
          </p:cNvGrpSpPr>
          <p:nvPr/>
        </p:nvGrpSpPr>
        <p:grpSpPr bwMode="auto">
          <a:xfrm>
            <a:off x="1981200" y="401638"/>
            <a:ext cx="7162800" cy="304800"/>
            <a:chOff x="1440" y="253"/>
            <a:chExt cx="4320" cy="192"/>
          </a:xfrm>
        </p:grpSpPr>
        <p:sp>
          <p:nvSpPr>
            <p:cNvPr id="7189" name="Rectangle 6"/>
            <p:cNvSpPr>
              <a:spLocks noChangeArrowheads="1"/>
            </p:cNvSpPr>
            <p:nvPr/>
          </p:nvSpPr>
          <p:spPr bwMode="auto">
            <a:xfrm>
              <a:off x="1536" y="301"/>
              <a:ext cx="4224" cy="144"/>
            </a:xfrm>
            <a:prstGeom prst="rect">
              <a:avLst/>
            </a:prstGeom>
            <a:solidFill>
              <a:srgbClr val="F4983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7190" name="Oval 7"/>
            <p:cNvSpPr>
              <a:spLocks noChangeArrowheads="1"/>
            </p:cNvSpPr>
            <p:nvPr/>
          </p:nvSpPr>
          <p:spPr bwMode="auto">
            <a:xfrm>
              <a:off x="1440" y="253"/>
              <a:ext cx="192" cy="192"/>
            </a:xfrm>
            <a:prstGeom prst="ellipse">
              <a:avLst/>
            </a:prstGeom>
            <a:solidFill>
              <a:srgbClr val="F4983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</p:grp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1588" y="0"/>
            <a:ext cx="9142412" cy="482600"/>
          </a:xfrm>
          <a:prstGeom prst="rect">
            <a:avLst/>
          </a:prstGeom>
          <a:solidFill>
            <a:srgbClr val="081B6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7173" name="Rectangle 67"/>
          <p:cNvSpPr>
            <a:spLocks noChangeArrowheads="1"/>
          </p:cNvSpPr>
          <p:nvPr/>
        </p:nvSpPr>
        <p:spPr bwMode="auto">
          <a:xfrm>
            <a:off x="1588" y="1752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C"/>
          </a:p>
        </p:txBody>
      </p:sp>
      <p:sp>
        <p:nvSpPr>
          <p:cNvPr id="7174" name="Rectangle 68"/>
          <p:cNvSpPr>
            <a:spLocks noChangeArrowheads="1"/>
          </p:cNvSpPr>
          <p:nvPr/>
        </p:nvSpPr>
        <p:spPr bwMode="auto">
          <a:xfrm>
            <a:off x="0" y="1752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baseline="0"/>
          </a:p>
        </p:txBody>
      </p:sp>
      <p:sp>
        <p:nvSpPr>
          <p:cNvPr id="2156" name="Text Box 108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411413" y="457200"/>
            <a:ext cx="67325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EC" sz="1200" b="1" baseline="0">
                <a:solidFill>
                  <a:srgbClr val="2A3164"/>
                </a:solidFill>
                <a:latin typeface="Tahoma" pitchFamily="34" charset="0"/>
              </a:rPr>
              <a:t>DEPARTAMENTO DE CIENCIAS ECONOMICAS ADMINISTRATIVAS  Y DE COMERCIO</a:t>
            </a:r>
          </a:p>
        </p:txBody>
      </p:sp>
      <p:sp>
        <p:nvSpPr>
          <p:cNvPr id="7176" name="Rectangle 5"/>
          <p:cNvSpPr>
            <a:spLocks noChangeArrowheads="1"/>
          </p:cNvSpPr>
          <p:nvPr/>
        </p:nvSpPr>
        <p:spPr bwMode="auto">
          <a:xfrm>
            <a:off x="-28575" y="6643688"/>
            <a:ext cx="9174163" cy="241300"/>
          </a:xfrm>
          <a:prstGeom prst="rect">
            <a:avLst/>
          </a:prstGeom>
          <a:solidFill>
            <a:srgbClr val="081B6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7177" name="Picture 13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29538" y="806450"/>
            <a:ext cx="109061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178" name="14 Rectángulo"/>
          <p:cNvSpPr>
            <a:spLocks noChangeArrowheads="1"/>
          </p:cNvSpPr>
          <p:nvPr/>
        </p:nvSpPr>
        <p:spPr bwMode="auto">
          <a:xfrm>
            <a:off x="-88900" y="-133350"/>
            <a:ext cx="9324975" cy="360363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s-EC" b="1">
              <a:latin typeface="Simplified Arabic" pitchFamily="2" charset="-78"/>
              <a:cs typeface="Simplified Arabic" pitchFamily="2" charset="-78"/>
            </a:endParaRPr>
          </a:p>
          <a:p>
            <a:pPr algn="ctr"/>
            <a:endParaRPr lang="es-EC" sz="4400" b="1">
              <a:latin typeface="Simplified Arabic" pitchFamily="2" charset="-78"/>
              <a:cs typeface="Simplified Arabic" pitchFamily="2" charset="-78"/>
            </a:endParaRPr>
          </a:p>
          <a:p>
            <a:pPr algn="ctr"/>
            <a:r>
              <a:rPr lang="es-EC" sz="3200" b="1">
                <a:latin typeface="Arial" pitchFamily="34" charset="0"/>
                <a:cs typeface="Arial" pitchFamily="34" charset="0"/>
              </a:rPr>
              <a:t> </a:t>
            </a:r>
            <a:r>
              <a:rPr lang="es-EC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s-EC" sz="14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Propuesta Estratégica de Marketing para la Empresa Industrias Verton Orientada al Posicionamiento e Incremento de Ventas en el Mercado Nacional”</a:t>
            </a:r>
          </a:p>
          <a:p>
            <a:pPr algn="ctr"/>
            <a:endParaRPr lang="es-EC" sz="1800" b="1">
              <a:solidFill>
                <a:schemeClr val="bg1"/>
              </a:solidFill>
              <a:latin typeface="Simplified Arabic" pitchFamily="2" charset="-78"/>
              <a:cs typeface="Simplified Arabic" pitchFamily="2" charset="-78"/>
            </a:endParaRPr>
          </a:p>
          <a:p>
            <a:pPr algn="ctr"/>
            <a:endParaRPr lang="es-EC" sz="1800">
              <a:latin typeface="Simplified Arabic" pitchFamily="2" charset="-78"/>
              <a:cs typeface="Simplified Arabic" pitchFamily="2" charset="-78"/>
            </a:endParaRPr>
          </a:p>
        </p:txBody>
      </p:sp>
      <p:grpSp>
        <p:nvGrpSpPr>
          <p:cNvPr id="7179" name="Group 199"/>
          <p:cNvGrpSpPr>
            <a:grpSpLocks/>
          </p:cNvGrpSpPr>
          <p:nvPr/>
        </p:nvGrpSpPr>
        <p:grpSpPr bwMode="auto">
          <a:xfrm>
            <a:off x="2420938" y="1014413"/>
            <a:ext cx="4935537" cy="731837"/>
            <a:chOff x="-1" y="1606"/>
            <a:chExt cx="1654" cy="302"/>
          </a:xfrm>
        </p:grpSpPr>
        <p:grpSp>
          <p:nvGrpSpPr>
            <p:cNvPr id="7185" name="Group 200"/>
            <p:cNvGrpSpPr>
              <a:grpSpLocks/>
            </p:cNvGrpSpPr>
            <p:nvPr/>
          </p:nvGrpSpPr>
          <p:grpSpPr bwMode="auto">
            <a:xfrm>
              <a:off x="-1" y="1606"/>
              <a:ext cx="1654" cy="196"/>
              <a:chOff x="868" y="2300"/>
              <a:chExt cx="1654" cy="147"/>
            </a:xfrm>
          </p:grpSpPr>
          <p:sp>
            <p:nvSpPr>
              <p:cNvPr id="7187" name="Rectangle 201"/>
              <p:cNvSpPr>
                <a:spLocks noChangeArrowheads="1"/>
              </p:cNvSpPr>
              <p:nvPr/>
            </p:nvSpPr>
            <p:spPr bwMode="auto">
              <a:xfrm>
                <a:off x="868" y="2300"/>
                <a:ext cx="1587" cy="144"/>
              </a:xfrm>
              <a:prstGeom prst="rect">
                <a:avLst/>
              </a:prstGeom>
              <a:gradFill rotWithShape="0">
                <a:gsLst>
                  <a:gs pos="0">
                    <a:srgbClr val="FBDCBD"/>
                  </a:gs>
                  <a:gs pos="100000">
                    <a:srgbClr val="F4983C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C"/>
              </a:p>
            </p:txBody>
          </p:sp>
          <p:sp>
            <p:nvSpPr>
              <p:cNvPr id="7188" name="Oval 202"/>
              <p:cNvSpPr>
                <a:spLocks noChangeArrowheads="1"/>
              </p:cNvSpPr>
              <p:nvPr/>
            </p:nvSpPr>
            <p:spPr bwMode="auto">
              <a:xfrm>
                <a:off x="2375" y="2304"/>
                <a:ext cx="147" cy="143"/>
              </a:xfrm>
              <a:prstGeom prst="ellipse">
                <a:avLst/>
              </a:prstGeom>
              <a:solidFill>
                <a:srgbClr val="F4983C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C"/>
              </a:p>
            </p:txBody>
          </p:sp>
        </p:grpSp>
        <p:sp>
          <p:nvSpPr>
            <p:cNvPr id="7186" name="Text Box 203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204" y="1616"/>
              <a:ext cx="1419" cy="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s-EC" sz="2000" b="1" baseline="0">
                  <a:solidFill>
                    <a:srgbClr val="000099"/>
                  </a:solidFill>
                  <a:latin typeface="Tahoma" pitchFamily="34" charset="0"/>
                </a:rPr>
                <a:t>CAPITULO III ESTUDIO DE MERCADO</a:t>
              </a:r>
            </a:p>
          </p:txBody>
        </p:sp>
      </p:grpSp>
      <p:sp>
        <p:nvSpPr>
          <p:cNvPr id="51" name="50 Rectángulo"/>
          <p:cNvSpPr/>
          <p:nvPr/>
        </p:nvSpPr>
        <p:spPr>
          <a:xfrm>
            <a:off x="6656054" y="6519446"/>
            <a:ext cx="216441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Autora:</a:t>
            </a:r>
            <a:r>
              <a:rPr lang="es-ES" sz="160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 </a:t>
            </a:r>
            <a:r>
              <a:rPr lang="es-ES" sz="120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Isis </a:t>
            </a:r>
            <a:r>
              <a:rPr lang="es-ES" sz="120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UI Symbol" pitchFamily="34" charset="0"/>
                <a:ea typeface="Segoe UI Symbol" pitchFamily="34" charset="0"/>
              </a:rPr>
              <a:t>Alegrias</a:t>
            </a:r>
            <a:endParaRPr lang="es-ES" sz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UI Symbol" pitchFamily="34" charset="0"/>
              <a:ea typeface="Segoe UI Symbol" pitchFamily="34" charset="0"/>
            </a:endParaRPr>
          </a:p>
        </p:txBody>
      </p:sp>
      <p:sp>
        <p:nvSpPr>
          <p:cNvPr id="6" name="5 Rectángulo">
            <a:hlinkClick r:id="rId5" action="ppaction://hlinkfile"/>
          </p:cNvPr>
          <p:cNvSpPr/>
          <p:nvPr/>
        </p:nvSpPr>
        <p:spPr bwMode="auto">
          <a:xfrm>
            <a:off x="827584" y="1844824"/>
            <a:ext cx="7447313" cy="648072"/>
          </a:xfrm>
          <a:prstGeom prst="rect">
            <a:avLst/>
          </a:prstGeom>
          <a:ln>
            <a:headEnd type="none" w="med" len="med"/>
            <a:tailEnd type="none" w="med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s-EC" sz="3600" b="1" dirty="0"/>
              <a:t>PROVEEDORES</a:t>
            </a:r>
            <a:r>
              <a:rPr lang="es-EC" sz="3600" b="1" baseline="0" dirty="0"/>
              <a:t> </a:t>
            </a:r>
            <a:r>
              <a:rPr lang="es-EC" sz="1800" b="1" baseline="0" dirty="0"/>
              <a:t>INTERNACIONALES DE MATERIA PRIMA</a:t>
            </a:r>
            <a:endParaRPr lang="es-EC" sz="1800" b="1" dirty="0">
              <a:solidFill>
                <a:schemeClr val="tx1"/>
              </a:solidFill>
            </a:endParaRPr>
          </a:p>
        </p:txBody>
      </p:sp>
      <p:pic>
        <p:nvPicPr>
          <p:cNvPr id="23" name="Picture 2">
            <a:hlinkClick r:id="rId7" action="ppaction://program" highlightClick="1">
              <a:snd r:embed="rId6" name="cashreg.wav"/>
            </a:hlinkClick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71600" y="2780928"/>
            <a:ext cx="7056784" cy="2952328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325762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6" grpId="0" autoUpdateAnimBg="0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4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4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2414</TotalTime>
  <Words>1464</Words>
  <Application>Microsoft Office PowerPoint</Application>
  <PresentationFormat>Presentación en pantalla (4:3)</PresentationFormat>
  <Paragraphs>331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Diseño predeterminado</vt:lpstr>
      <vt:lpstr>Diapositiva 1</vt:lpstr>
      <vt:lpstr>PRODUCTOS TERMINADOS BAJO PEDIDO INDUSTRIAS VERTON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</vt:vector>
  </TitlesOfParts>
  <Company>Soluciones Integradas S.A. Solintegra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Ing. Galo Solís E.</dc:creator>
  <cp:lastModifiedBy>usuario</cp:lastModifiedBy>
  <cp:revision>236</cp:revision>
  <cp:lastPrinted>2002-08-21T21:47:34Z</cp:lastPrinted>
  <dcterms:created xsi:type="dcterms:W3CDTF">2002-08-21T01:59:09Z</dcterms:created>
  <dcterms:modified xsi:type="dcterms:W3CDTF">2013-02-20T07:23:49Z</dcterms:modified>
</cp:coreProperties>
</file>