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2" r:id="rId1"/>
    <p:sldMasterId id="2147484036" r:id="rId2"/>
    <p:sldMasterId id="2147484049" r:id="rId3"/>
    <p:sldMasterId id="2147484061" r:id="rId4"/>
  </p:sldMasterIdLst>
  <p:notesMasterIdLst>
    <p:notesMasterId r:id="rId44"/>
  </p:notesMasterIdLst>
  <p:handoutMasterIdLst>
    <p:handoutMasterId r:id="rId45"/>
  </p:handoutMasterIdLst>
  <p:sldIdLst>
    <p:sldId id="327" r:id="rId5"/>
    <p:sldId id="328" r:id="rId6"/>
    <p:sldId id="401" r:id="rId7"/>
    <p:sldId id="402" r:id="rId8"/>
    <p:sldId id="329" r:id="rId9"/>
    <p:sldId id="385" r:id="rId10"/>
    <p:sldId id="331" r:id="rId11"/>
    <p:sldId id="386" r:id="rId12"/>
    <p:sldId id="388" r:id="rId13"/>
    <p:sldId id="396" r:id="rId14"/>
    <p:sldId id="392" r:id="rId15"/>
    <p:sldId id="409" r:id="rId16"/>
    <p:sldId id="410" r:id="rId17"/>
    <p:sldId id="411" r:id="rId18"/>
    <p:sldId id="413" r:id="rId19"/>
    <p:sldId id="421" r:id="rId20"/>
    <p:sldId id="414" r:id="rId21"/>
    <p:sldId id="415" r:id="rId22"/>
    <p:sldId id="431" r:id="rId23"/>
    <p:sldId id="424" r:id="rId24"/>
    <p:sldId id="420" r:id="rId25"/>
    <p:sldId id="416" r:id="rId26"/>
    <p:sldId id="412" r:id="rId27"/>
    <p:sldId id="417" r:id="rId28"/>
    <p:sldId id="422" r:id="rId29"/>
    <p:sldId id="423" r:id="rId30"/>
    <p:sldId id="418" r:id="rId31"/>
    <p:sldId id="397" r:id="rId32"/>
    <p:sldId id="425" r:id="rId33"/>
    <p:sldId id="427" r:id="rId34"/>
    <p:sldId id="435" r:id="rId35"/>
    <p:sldId id="433" r:id="rId36"/>
    <p:sldId id="428" r:id="rId37"/>
    <p:sldId id="429" r:id="rId38"/>
    <p:sldId id="434" r:id="rId39"/>
    <p:sldId id="437" r:id="rId40"/>
    <p:sldId id="436" r:id="rId41"/>
    <p:sldId id="438" r:id="rId42"/>
    <p:sldId id="430" r:id="rId43"/>
  </p:sldIdLst>
  <p:sldSz cx="9144000" cy="6858000" type="screen4x3"/>
  <p:notesSz cx="7010400" cy="92964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7E7D81"/>
    <a:srgbClr val="003366"/>
    <a:srgbClr val="000000"/>
    <a:srgbClr val="667598"/>
    <a:srgbClr val="98369A"/>
    <a:srgbClr val="FFFF00"/>
    <a:srgbClr val="CCFFCC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temático 2 - Énfasis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94660"/>
  </p:normalViewPr>
  <p:slideViewPr>
    <p:cSldViewPr>
      <p:cViewPr>
        <p:scale>
          <a:sx n="100" d="100"/>
          <a:sy n="100" d="100"/>
        </p:scale>
        <p:origin x="-1116" y="-3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9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BA223C7-3B16-42B3-A401-F88DFAB080F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51084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3B60A35-5CDC-405F-BA86-724413C4AC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30762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4D4B1E-455A-4C7F-BB6E-66F2988CE0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97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48338A3-31A3-4779-B79F-EEE64888A3C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0654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C6DA37A-83CF-4E06-96CF-4DEFC42E0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663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6BDF787-C6C5-4BB1-B2C6-C71E4D30FD4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423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ítulo y 4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wizulu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"/>
              <a:t>soporte@ejercito.mil.ec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23756-F72C-435F-BAA4-78A21530F45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799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5C6F9-4E45-475F-B571-4B8149E2085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393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33F5E-C7BD-4074-85F8-9CB42BB7EE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0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12582-502A-457F-AA61-BB92958034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848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99B87-6C63-4623-96F4-4F838322D6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65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F8F2F-499E-4F8C-90A0-2AA137EBE71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766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5D85B-F7D9-44E3-B251-54B5F37348A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3102BE8-CAFF-4E50-A0E0-A4B9C5069F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1380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7047C-2574-4CD3-82B0-E820540D74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20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4C6AE-DA85-4EFD-BB3C-9E437933BCD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979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5628B-62A4-4512-8891-6ACA320CF5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101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99E2D-35F8-405D-89B1-443E72774BE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7422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E181D-26D0-4094-8990-B049E872A0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181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810A-8E37-45BE-81A9-D93363AA4C7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58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E2DF6-368F-45CB-A702-5FF2D66BDDDC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5F0B2-89E5-4CB0-8948-CCAFE7AF7688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649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8B50B-D33C-49C6-87EA-3260D8600627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3AED8-3CE2-4F03-B5E9-D9F061D507EE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796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2587C-97BB-4667-8C25-B4BB30881539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175C-018B-49AB-8529-429304E90D5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9100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76591-4AD8-49E4-B475-B5A68EA55548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26BCA-9D2C-43C6-BD56-1B9EEAC3E25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756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FEB81B5-BF7F-4D4B-9FCF-1B1B7DC65EA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639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529A6-DA27-4E88-B75A-EB6BF9E7A5E9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8319-9E13-46DC-B5DB-0EEF0DC8816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6532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A91470-FE5C-4AA0-93BD-42C64FDF87C6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E8271-7585-4C8E-9AF6-47ABBC74FBFC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9746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7A29-7354-4DD8-985B-A22E179612AB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8A77-6B37-42B3-B4A8-C144B8430D1D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8008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2056E3-D164-4C02-89BA-5A3C4453E093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9E5B9-5926-4C3E-BDA0-E31BE6051480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18007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947E-65A0-459A-B0E9-5659970E15D7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BB74C-78EE-413C-A25C-9608A38B5713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24533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928FE-9F8A-4A37-B76B-CC86DC3A5AC2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4F950-97FF-4B76-BAF8-443D3D15DD1F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76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AA303-FE1E-43A8-B347-0E971E792141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11B6F-64DC-40AE-9FE7-F38635A7E89B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850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349EF-5A5E-4D97-BF51-AC58DF4C28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8826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817E2-1985-4275-B651-6E44C80D463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263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E3D344-8694-4D22-989F-89072266611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54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2B965E3-AFE6-425B-9416-D021929A58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6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CBF4-A392-4DB1-B208-C7E7508ED38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94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BC711-E029-4FE0-BF63-F483DAB958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2607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A1B24-6A05-43A8-A59A-86D8020707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073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E289E-DADE-4F51-8906-BCBD74F1EA6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2710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D62FD-8A32-4A9A-ADE1-39A1D4F0919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1611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66530-7635-40AD-85EA-5D9DB90105B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6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DC7FD-C631-4FAF-9685-6E51258B08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609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351912-2352-4B64-8148-20F12F8A530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4191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ángulo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ángulo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ángulo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3C42E-CDE7-4033-B96C-BF3EE114D33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77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3EE2173-AB18-4322-BBF1-F6681310F0C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175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EDE8FE4-264E-4491-BE98-8AF3315C3F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034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97C15A0-D7B0-470C-AC4C-F8A48F06146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56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E180FBFB-AA59-4262-B271-58C6F0B395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432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  <a:endParaRPr lang="es-EC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47FFE5C-CA26-4B58-ADD3-3FE8FD049E3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273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38F301C-EB3E-4FD4-A01A-4671A4C52D3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9" r:id="rId1"/>
    <p:sldLayoutId id="2147484440" r:id="rId2"/>
    <p:sldLayoutId id="2147484441" r:id="rId3"/>
    <p:sldLayoutId id="2147484442" r:id="rId4"/>
    <p:sldLayoutId id="2147484443" r:id="rId5"/>
    <p:sldLayoutId id="2147484444" r:id="rId6"/>
    <p:sldLayoutId id="2147484445" r:id="rId7"/>
    <p:sldLayoutId id="2147484446" r:id="rId8"/>
    <p:sldLayoutId id="2147484447" r:id="rId9"/>
    <p:sldLayoutId id="2147484448" r:id="rId10"/>
    <p:sldLayoutId id="2147484449" r:id="rId11"/>
    <p:sldLayoutId id="2147484450" r:id="rId12"/>
    <p:sldLayoutId id="2147484451" r:id="rId13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04EDECA-E0EF-402D-AAD2-E6197F6BD2E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4" r:id="rId1"/>
    <p:sldLayoutId id="2147484405" r:id="rId2"/>
    <p:sldLayoutId id="2147484406" r:id="rId3"/>
    <p:sldLayoutId id="2147484407" r:id="rId4"/>
    <p:sldLayoutId id="2147484408" r:id="rId5"/>
    <p:sldLayoutId id="2147484409" r:id="rId6"/>
    <p:sldLayoutId id="2147484410" r:id="rId7"/>
    <p:sldLayoutId id="2147484411" r:id="rId8"/>
    <p:sldLayoutId id="2147484412" r:id="rId9"/>
    <p:sldLayoutId id="2147484413" r:id="rId10"/>
    <p:sldLayoutId id="2147484414" r:id="rId11"/>
    <p:sldLayoutId id="2147484415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s-EC" smtClean="0"/>
          </a:p>
        </p:txBody>
      </p:sp>
      <p:sp>
        <p:nvSpPr>
          <p:cNvPr id="3075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67D14ED-C290-4515-A88E-AEAF6FCB19B6}" type="datetimeFigureOut">
              <a:rPr lang="es-EC"/>
              <a:pPr>
                <a:defRPr/>
              </a:pPr>
              <a:t>23/01/2013</a:t>
            </a:fld>
            <a:endParaRPr lang="es-EC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s-EC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326BE7-06CA-43B5-88F6-F672F5CFF824}" type="slidenum">
              <a:rPr lang="es-EC"/>
              <a:pPr>
                <a:defRPr/>
              </a:pPr>
              <a:t>‹Nº›</a:t>
            </a:fld>
            <a:endParaRPr lang="es-EC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6" r:id="rId1"/>
    <p:sldLayoutId id="2147484417" r:id="rId2"/>
    <p:sldLayoutId id="2147484418" r:id="rId3"/>
    <p:sldLayoutId id="2147484419" r:id="rId4"/>
    <p:sldLayoutId id="2147484420" r:id="rId5"/>
    <p:sldLayoutId id="2147484421" r:id="rId6"/>
    <p:sldLayoutId id="2147484422" r:id="rId7"/>
    <p:sldLayoutId id="2147484423" r:id="rId8"/>
    <p:sldLayoutId id="2147484424" r:id="rId9"/>
    <p:sldLayoutId id="2147484425" r:id="rId10"/>
    <p:sldLayoutId id="2147484426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ángulo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cambiar el estilo de título	</a:t>
            </a:r>
          </a:p>
        </p:txBody>
      </p:sp>
      <p:sp>
        <p:nvSpPr>
          <p:cNvPr id="4099" name="Rectángulo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MX" smtClean="0"/>
              <a:t>Haga clic para modificar el estilo de texto del patrón</a:t>
            </a:r>
          </a:p>
          <a:p>
            <a:pPr lvl="1"/>
            <a:r>
              <a:rPr lang="es-MX" smtClean="0"/>
              <a:t>Segundo nivel</a:t>
            </a:r>
          </a:p>
          <a:p>
            <a:pPr lvl="2"/>
            <a:r>
              <a:rPr lang="es-MX" smtClean="0"/>
              <a:t>Tercer nivel</a:t>
            </a:r>
          </a:p>
          <a:p>
            <a:pPr lvl="3"/>
            <a:r>
              <a:rPr lang="es-MX" smtClean="0"/>
              <a:t>Cuarto nivel</a:t>
            </a:r>
          </a:p>
          <a:p>
            <a:pPr lvl="4"/>
            <a:r>
              <a:rPr lang="es-MX" smtClean="0"/>
              <a:t>Quinto nivel</a:t>
            </a:r>
          </a:p>
        </p:txBody>
      </p:sp>
      <p:sp>
        <p:nvSpPr>
          <p:cNvPr id="1028" name="Rectángulo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ángulo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ángulo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68C151C-81AF-4971-BDA3-0A5B9EAD6F9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27" r:id="rId1"/>
    <p:sldLayoutId id="2147484428" r:id="rId2"/>
    <p:sldLayoutId id="2147484429" r:id="rId3"/>
    <p:sldLayoutId id="2147484430" r:id="rId4"/>
    <p:sldLayoutId id="2147484431" r:id="rId5"/>
    <p:sldLayoutId id="2147484432" r:id="rId6"/>
    <p:sldLayoutId id="2147484433" r:id="rId7"/>
    <p:sldLayoutId id="2147484434" r:id="rId8"/>
    <p:sldLayoutId id="2147484435" r:id="rId9"/>
    <p:sldLayoutId id="2147484436" r:id="rId10"/>
    <p:sldLayoutId id="2147484437" r:id="rId11"/>
    <p:sldLayoutId id="2147484438" r:id="rId1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emf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160487" y="1250"/>
            <a:ext cx="684180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dirty="0" smtClean="0">
                <a:ln w="31550" cmpd="sng">
                  <a:solidFill>
                    <a:srgbClr val="0066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ESCUELA POLITÉCNICA</a:t>
            </a:r>
          </a:p>
          <a:p>
            <a:pPr algn="ctr"/>
            <a:r>
              <a:rPr lang="es-ES" sz="4400" b="1" dirty="0" smtClean="0">
                <a:ln w="31550" cmpd="sng">
                  <a:solidFill>
                    <a:srgbClr val="0066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DEL EJÉRCITO</a:t>
            </a:r>
            <a:endParaRPr lang="es-ES" sz="4400" b="1" dirty="0">
              <a:ln w="31550" cmpd="sng">
                <a:solidFill>
                  <a:srgbClr val="006666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92639" y="2129135"/>
            <a:ext cx="8951361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MAESTRÍA EN REDES DE INFORMACIÓN Y CONECTIVIDAD</a:t>
            </a:r>
            <a:endParaRPr lang="es-E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0" y="2743200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“</a:t>
            </a:r>
            <a:r>
              <a:rPr lang="es-EC" sz="2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MODERNIZACIÓN DE LOS SISTEMAS DE COMUNICACIÓN Y NAVEGACIÓN DEL HELICÓPTERO MI-171E” </a:t>
            </a:r>
            <a:endParaRPr lang="en-US" sz="2400" b="1" dirty="0" smtClean="0">
              <a:ln w="12700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-1" y="3574197"/>
            <a:ext cx="59436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sz="2400" b="1" dirty="0" smtClean="0">
              <a:solidFill>
                <a:schemeClr val="bg1"/>
              </a:solidFill>
            </a:endParaRPr>
          </a:p>
          <a:p>
            <a:r>
              <a:rPr lang="es-EC" sz="2400" b="1" dirty="0" smtClean="0">
                <a:solidFill>
                  <a:schemeClr val="bg1"/>
                </a:solidFill>
              </a:rPr>
              <a:t>Maestrante:</a:t>
            </a:r>
            <a:r>
              <a:rPr lang="es-EC" sz="2400" b="1" dirty="0" smtClean="0"/>
              <a:t>	</a:t>
            </a:r>
            <a:r>
              <a:rPr lang="es-EC" sz="2400" b="1" dirty="0" smtClean="0">
                <a:solidFill>
                  <a:srgbClr val="FFFF00"/>
                </a:solidFill>
              </a:rPr>
              <a:t>Ing. Aldo Capelo B.</a:t>
            </a:r>
          </a:p>
          <a:p>
            <a:r>
              <a:rPr lang="es-EC" sz="2400" b="1" dirty="0" smtClean="0">
                <a:solidFill>
                  <a:srgbClr val="FFFF00"/>
                </a:solidFill>
              </a:rPr>
              <a:t>		</a:t>
            </a:r>
          </a:p>
          <a:p>
            <a:r>
              <a:rPr lang="es-EC" sz="2400" b="1" dirty="0" smtClean="0">
                <a:solidFill>
                  <a:srgbClr val="FFFFFF"/>
                </a:solidFill>
              </a:rPr>
              <a:t>Director:</a:t>
            </a:r>
            <a:r>
              <a:rPr lang="es-EC" sz="2400" b="1" dirty="0"/>
              <a:t> </a:t>
            </a:r>
            <a:r>
              <a:rPr lang="nl-NL" sz="2400" b="1" dirty="0" smtClean="0">
                <a:solidFill>
                  <a:srgbClr val="FFFF00"/>
                </a:solidFill>
              </a:rPr>
              <a:t>Ing. Danilo Corral, Msc.</a:t>
            </a:r>
          </a:p>
          <a:p>
            <a:r>
              <a:rPr lang="es-EC" sz="2400" b="1" dirty="0" smtClean="0">
                <a:solidFill>
                  <a:srgbClr val="FFFFFF"/>
                </a:solidFill>
              </a:rPr>
              <a:t>Oponente:</a:t>
            </a:r>
            <a:r>
              <a:rPr lang="es-EC" sz="2400" b="1" dirty="0" smtClean="0"/>
              <a:t> </a:t>
            </a:r>
            <a:r>
              <a:rPr lang="nl-NL" sz="2400" b="1" dirty="0" smtClean="0">
                <a:solidFill>
                  <a:srgbClr val="FFFF00"/>
                </a:solidFill>
              </a:rPr>
              <a:t>Ing</a:t>
            </a:r>
            <a:r>
              <a:rPr lang="nl-NL" sz="2400" b="1" dirty="0">
                <a:solidFill>
                  <a:srgbClr val="FFFF00"/>
                </a:solidFill>
              </a:rPr>
              <a:t>. </a:t>
            </a:r>
            <a:r>
              <a:rPr lang="nl-NL" sz="2400" b="1" dirty="0" smtClean="0">
                <a:solidFill>
                  <a:srgbClr val="FFFF00"/>
                </a:solidFill>
              </a:rPr>
              <a:t>Patricio Vizcaino, </a:t>
            </a:r>
            <a:r>
              <a:rPr lang="nl-NL" sz="2400" b="1" dirty="0">
                <a:solidFill>
                  <a:srgbClr val="FFFF00"/>
                </a:solidFill>
              </a:rPr>
              <a:t>Msc.</a:t>
            </a:r>
          </a:p>
          <a:p>
            <a:r>
              <a:rPr lang="es-EC" sz="2400" b="1" dirty="0" smtClean="0">
                <a:solidFill>
                  <a:srgbClr val="FFFFFF"/>
                </a:solidFill>
              </a:rPr>
              <a:t>Coordinador:</a:t>
            </a:r>
            <a:r>
              <a:rPr lang="es-EC" sz="2400" b="1" dirty="0" smtClean="0"/>
              <a:t> </a:t>
            </a:r>
            <a:r>
              <a:rPr lang="nl-NL" sz="2400" b="1" dirty="0" smtClean="0">
                <a:solidFill>
                  <a:srgbClr val="FFFF00"/>
                </a:solidFill>
              </a:rPr>
              <a:t>Ing</a:t>
            </a:r>
            <a:r>
              <a:rPr lang="nl-NL" sz="2400" b="1" dirty="0">
                <a:solidFill>
                  <a:srgbClr val="FFFF00"/>
                </a:solidFill>
              </a:rPr>
              <a:t>. </a:t>
            </a:r>
            <a:r>
              <a:rPr lang="nl-NL" sz="2400" b="1" dirty="0" smtClean="0">
                <a:solidFill>
                  <a:srgbClr val="FFFF00"/>
                </a:solidFill>
              </a:rPr>
              <a:t>Rodrigo Silva, </a:t>
            </a:r>
            <a:r>
              <a:rPr lang="nl-NL" sz="2400" b="1" dirty="0">
                <a:solidFill>
                  <a:srgbClr val="FFFF00"/>
                </a:solidFill>
              </a:rPr>
              <a:t>Msc.</a:t>
            </a:r>
          </a:p>
          <a:p>
            <a:pPr algn="ctr"/>
            <a:endParaRPr lang="nl-NL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nl-NL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20 de Diciembre del 2012</a:t>
            </a:r>
            <a:endParaRPr lang="es-EC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010098" y="1447800"/>
            <a:ext cx="7143302" cy="52322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31550" cmpd="sng">
                  <a:solidFill>
                    <a:srgbClr val="0066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UNIDAD DE GESTI</a:t>
            </a:r>
            <a:r>
              <a:rPr lang="es-EC" sz="2800" b="1" dirty="0" smtClean="0">
                <a:ln w="31550" cmpd="sng">
                  <a:solidFill>
                    <a:srgbClr val="006666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ÓN DE POSTGRADOS</a:t>
            </a:r>
            <a:endParaRPr lang="es-ES" sz="3200" b="1" dirty="0">
              <a:ln w="31550" cmpd="sng">
                <a:solidFill>
                  <a:srgbClr val="006666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84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8600" y="1524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ENTREGABLE </a:t>
            </a:r>
          </a:p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 PROPUESTO</a:t>
            </a:r>
          </a:p>
        </p:txBody>
      </p:sp>
      <p:pic>
        <p:nvPicPr>
          <p:cNvPr id="232450" name="Picture 2" descr="C:\Users\Aldo\Desktop\PROCESO MODERNIZACION MI-171\fotos antes de la modernizacion\P100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676400"/>
            <a:ext cx="4343400" cy="281940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sp>
        <p:nvSpPr>
          <p:cNvPr id="15" name="14 CuadroTexto"/>
          <p:cNvSpPr txBox="1"/>
          <p:nvPr/>
        </p:nvSpPr>
        <p:spPr>
          <a:xfrm>
            <a:off x="152400" y="4495800"/>
            <a:ext cx="2209800" cy="369332"/>
          </a:xfrm>
          <a:prstGeom prst="rect">
            <a:avLst/>
          </a:prstGeom>
          <a:solidFill>
            <a:schemeClr val="bg1"/>
          </a:solidFill>
          <a:effectLst/>
        </p:spPr>
        <p:txBody>
          <a:bodyPr wrap="square" rtlCol="0">
            <a:spAutoFit/>
          </a:bodyPr>
          <a:lstStyle/>
          <a:p>
            <a:r>
              <a:rPr lang="es-EC" sz="1800" b="1" dirty="0">
                <a:solidFill>
                  <a:srgbClr val="FF0000"/>
                </a:solidFill>
              </a:rPr>
              <a:t>CABINA ACTUAL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5486400" y="5105400"/>
            <a:ext cx="3048000" cy="1200328"/>
          </a:xfrm>
          <a:prstGeom prst="rect">
            <a:avLst/>
          </a:prstGeom>
          <a:solidFill>
            <a:schemeClr val="accent1">
              <a:alpha val="25000"/>
            </a:schemeClr>
          </a:soli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SISTEMA DUAL</a:t>
            </a:r>
          </a:p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 DE </a:t>
            </a:r>
          </a:p>
          <a:p>
            <a:pPr algn="ctr"/>
            <a:r>
              <a:rPr lang="es-EC" sz="2400" b="1" dirty="0" smtClean="0">
                <a:solidFill>
                  <a:schemeClr val="bg1"/>
                </a:solidFill>
              </a:rPr>
              <a:t>COM-NAV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33400" y="5715000"/>
            <a:ext cx="1524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ADF Apk-15</a:t>
            </a:r>
            <a:endParaRPr lang="en-US" sz="1800" dirty="0"/>
          </a:p>
        </p:txBody>
      </p:sp>
      <p:sp>
        <p:nvSpPr>
          <p:cNvPr id="8" name="7 Rectángulo"/>
          <p:cNvSpPr/>
          <p:nvPr/>
        </p:nvSpPr>
        <p:spPr>
          <a:xfrm>
            <a:off x="533400" y="5105400"/>
            <a:ext cx="3429000" cy="6096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GPS Trimble 2000 (Americano)</a:t>
            </a: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2057400" y="5715000"/>
            <a:ext cx="1905000" cy="6096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VHF </a:t>
            </a:r>
            <a:r>
              <a:rPr lang="en-US" sz="1600" dirty="0" err="1" smtClean="0"/>
              <a:t>Orlan</a:t>
            </a:r>
            <a:r>
              <a:rPr lang="en-US" sz="1600" dirty="0" smtClean="0"/>
              <a:t> 85-CT</a:t>
            </a:r>
            <a:endParaRPr lang="en-US" sz="1600" dirty="0"/>
          </a:p>
        </p:txBody>
      </p:sp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267200" cy="28194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sp>
        <p:nvSpPr>
          <p:cNvPr id="11" name="17 CuadroTexto"/>
          <p:cNvSpPr txBox="1"/>
          <p:nvPr/>
        </p:nvSpPr>
        <p:spPr>
          <a:xfrm>
            <a:off x="4800600" y="4495800"/>
            <a:ext cx="2895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C" sz="1800" b="1" dirty="0" smtClean="0">
                <a:solidFill>
                  <a:srgbClr val="FF0000"/>
                </a:solidFill>
              </a:rPr>
              <a:t>CABINA MODERNIZADA</a:t>
            </a:r>
            <a:endParaRPr lang="en-US"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52400" y="1446818"/>
            <a:ext cx="8915400" cy="509370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500" dirty="0" smtClean="0">
                <a:solidFill>
                  <a:srgbClr val="FFFFFF"/>
                </a:solidFill>
              </a:rPr>
              <a:t>En base a la </a:t>
            </a:r>
            <a:r>
              <a:rPr lang="es-ES" sz="2500" dirty="0" smtClean="0">
                <a:solidFill>
                  <a:srgbClr val="FFFF00"/>
                </a:solidFill>
              </a:rPr>
              <a:t>comparación con las condiciones </a:t>
            </a:r>
            <a:r>
              <a:rPr lang="es-ES" sz="2500" dirty="0" smtClean="0">
                <a:solidFill>
                  <a:srgbClr val="FFFFFF"/>
                </a:solidFill>
              </a:rPr>
              <a:t>iníciales de la aeronave relacionada a todos sus sistemas estructurales, de comunicación y navegación.</a:t>
            </a:r>
          </a:p>
          <a:p>
            <a:pPr algn="just"/>
            <a:endParaRPr lang="es-ES" sz="2500" dirty="0" smtClean="0">
              <a:solidFill>
                <a:srgbClr val="FFFF00"/>
              </a:solidFill>
            </a:endParaRPr>
          </a:p>
          <a:p>
            <a:pPr algn="just"/>
            <a:r>
              <a:rPr lang="es-ES" sz="2500" dirty="0" smtClean="0">
                <a:solidFill>
                  <a:srgbClr val="FFFFFF"/>
                </a:solidFill>
              </a:rPr>
              <a:t>Al </a:t>
            </a:r>
            <a:r>
              <a:rPr lang="es-ES" sz="2500" dirty="0">
                <a:solidFill>
                  <a:srgbClr val="FFFFFF"/>
                </a:solidFill>
              </a:rPr>
              <a:t>inicio y final del proyecto, todo se </a:t>
            </a:r>
            <a:r>
              <a:rPr lang="es-ES" sz="2500" dirty="0">
                <a:solidFill>
                  <a:srgbClr val="FFFF00"/>
                </a:solidFill>
              </a:rPr>
              <a:t>registrará en cartas de trabajo</a:t>
            </a:r>
            <a:r>
              <a:rPr lang="es-ES" sz="2500" dirty="0">
                <a:solidFill>
                  <a:srgbClr val="FFFFFF"/>
                </a:solidFill>
              </a:rPr>
              <a:t> y formatos de seguimiento, parte de un Informe de validación, firmado por el Jefe de mantenimiento de las aeronaves y el </a:t>
            </a:r>
            <a:r>
              <a:rPr lang="es-ES" sz="2500" dirty="0" smtClean="0">
                <a:solidFill>
                  <a:srgbClr val="FFFFFF"/>
                </a:solidFill>
              </a:rPr>
              <a:t>Gerente del proyecto.</a:t>
            </a:r>
            <a:endParaRPr lang="es-ES" sz="2500" dirty="0">
              <a:solidFill>
                <a:srgbClr val="FFFFFF"/>
              </a:solidFill>
            </a:endParaRPr>
          </a:p>
          <a:p>
            <a:pPr algn="just"/>
            <a:endParaRPr lang="es-ES" sz="2500" dirty="0">
              <a:solidFill>
                <a:srgbClr val="FFFFFF"/>
              </a:solidFill>
            </a:endParaRPr>
          </a:p>
          <a:p>
            <a:pPr algn="just"/>
            <a:r>
              <a:rPr lang="es-ES" sz="2500" dirty="0">
                <a:solidFill>
                  <a:srgbClr val="FFFFFF"/>
                </a:solidFill>
              </a:rPr>
              <a:t>Cada fase de ejecución, se verifica </a:t>
            </a:r>
            <a:r>
              <a:rPr lang="es-ES" sz="2500" dirty="0">
                <a:solidFill>
                  <a:srgbClr val="FFFF00"/>
                </a:solidFill>
              </a:rPr>
              <a:t>en base a la planificación presentada</a:t>
            </a:r>
            <a:r>
              <a:rPr lang="es-ES" sz="2500" dirty="0">
                <a:solidFill>
                  <a:srgbClr val="FFFFFF"/>
                </a:solidFill>
              </a:rPr>
              <a:t> al Departamento de Control y Aseguramiento de la Calidad de la 15 BAE “PAQUISHA” quien al final, emite el certificado de aeronavegabilidad del helicóptero</a:t>
            </a:r>
            <a:r>
              <a:rPr lang="es-ES" sz="2500" dirty="0" smtClean="0">
                <a:solidFill>
                  <a:srgbClr val="FFFFFF"/>
                </a:solidFill>
              </a:rPr>
              <a:t>.</a:t>
            </a:r>
            <a:endParaRPr lang="es-ES" sz="2500" dirty="0">
              <a:solidFill>
                <a:srgbClr val="FFFF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600" y="1524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EVALUACIÓN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798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381000" y="2057400"/>
            <a:ext cx="8458200" cy="101566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FFFF"/>
                </a:solidFill>
              </a:rPr>
              <a:t>Sistemas de comunicación </a:t>
            </a:r>
            <a:r>
              <a:rPr lang="es-ES" sz="3200" b="1" dirty="0" smtClean="0">
                <a:solidFill>
                  <a:srgbClr val="FFFF00"/>
                </a:solidFill>
              </a:rPr>
              <a:t>instalado:</a:t>
            </a: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Radio </a:t>
            </a:r>
            <a:r>
              <a:rPr lang="es-ES" sz="2800" dirty="0">
                <a:solidFill>
                  <a:srgbClr val="FFFFFF"/>
                </a:solidFill>
              </a:rPr>
              <a:t>VHF ORLAN 85-CT.</a:t>
            </a:r>
            <a:endParaRPr lang="es-ES_tradnl" sz="2800" dirty="0">
              <a:solidFill>
                <a:srgbClr val="FFFFFF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228600" y="1524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ESTADO ACTUAL DE LA AERONAVE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7200" y="266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6 CuadroTexto"/>
          <p:cNvSpPr txBox="1"/>
          <p:nvPr/>
        </p:nvSpPr>
        <p:spPr>
          <a:xfrm>
            <a:off x="381000" y="3746718"/>
            <a:ext cx="8458200" cy="187743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3200" b="1" dirty="0">
                <a:solidFill>
                  <a:srgbClr val="FFFFFF"/>
                </a:solidFill>
              </a:rPr>
              <a:t>Sistemas de </a:t>
            </a:r>
            <a:r>
              <a:rPr lang="es-ES" sz="3200" b="1" dirty="0" smtClean="0">
                <a:solidFill>
                  <a:srgbClr val="FFFFFF"/>
                </a:solidFill>
              </a:rPr>
              <a:t>navegación </a:t>
            </a:r>
            <a:r>
              <a:rPr lang="es-ES" sz="3200" b="1" dirty="0" smtClean="0">
                <a:solidFill>
                  <a:srgbClr val="FFFF00"/>
                </a:solidFill>
              </a:rPr>
              <a:t>instalado:</a:t>
            </a:r>
            <a:r>
              <a:rPr lang="es-ES" sz="3200" b="1" dirty="0" smtClean="0">
                <a:solidFill>
                  <a:srgbClr val="FFFFFF"/>
                </a:solidFill>
              </a:rPr>
              <a:t> </a:t>
            </a: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ADF Apk-15 </a:t>
            </a:r>
            <a:endParaRPr lang="es-ES" sz="2800" dirty="0">
              <a:solidFill>
                <a:srgbClr val="FFFFFF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GPS </a:t>
            </a:r>
            <a:r>
              <a:rPr lang="es-ES" sz="2800" dirty="0" err="1" smtClean="0">
                <a:solidFill>
                  <a:srgbClr val="FFFFFF"/>
                </a:solidFill>
              </a:rPr>
              <a:t>Trimble</a:t>
            </a:r>
            <a:r>
              <a:rPr lang="es-ES" sz="2800" dirty="0" smtClean="0">
                <a:solidFill>
                  <a:srgbClr val="FFFFFF"/>
                </a:solidFill>
              </a:rPr>
              <a:t> 2000 instalado en el </a:t>
            </a:r>
            <a:r>
              <a:rPr lang="es-ES" sz="2800" dirty="0" err="1" smtClean="0">
                <a:solidFill>
                  <a:srgbClr val="FFFFFF"/>
                </a:solidFill>
              </a:rPr>
              <a:t>Cemae</a:t>
            </a:r>
            <a:r>
              <a:rPr lang="es-ES" sz="2800" dirty="0" smtClean="0">
                <a:solidFill>
                  <a:srgbClr val="FFFFFF"/>
                </a:solidFill>
              </a:rPr>
              <a:t> 15  en el 2011.</a:t>
            </a:r>
            <a:endParaRPr lang="es-ES_tradnl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644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228600" y="1524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FUTURO PARA LA AERONAVE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7200" y="266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8" name="6 CuadroTexto"/>
          <p:cNvSpPr txBox="1"/>
          <p:nvPr/>
        </p:nvSpPr>
        <p:spPr>
          <a:xfrm>
            <a:off x="228600" y="1676400"/>
            <a:ext cx="8610600" cy="390876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S" sz="3200" b="1" dirty="0">
                <a:solidFill>
                  <a:srgbClr val="FFFF00"/>
                </a:solidFill>
              </a:rPr>
              <a:t>Sistemas de </a:t>
            </a:r>
            <a:r>
              <a:rPr lang="es-ES" sz="3200" b="1" dirty="0" smtClean="0">
                <a:solidFill>
                  <a:srgbClr val="FFFF00"/>
                </a:solidFill>
              </a:rPr>
              <a:t>COM-NAV que </a:t>
            </a:r>
            <a:r>
              <a:rPr lang="es-ES" sz="3200" b="1" dirty="0" smtClean="0">
                <a:solidFill>
                  <a:srgbClr val="FF0000"/>
                </a:solidFill>
              </a:rPr>
              <a:t>se requiere: </a:t>
            </a:r>
          </a:p>
          <a:p>
            <a:endParaRPr lang="es-ES" sz="3200" b="1" dirty="0" smtClean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s-ES" sz="3200" dirty="0">
                <a:solidFill>
                  <a:schemeClr val="bg1"/>
                </a:solidFill>
              </a:rPr>
              <a:t>Sistema integrado ILS/GPS </a:t>
            </a:r>
            <a:r>
              <a:rPr lang="es-ES" sz="3200" dirty="0" smtClean="0">
                <a:solidFill>
                  <a:schemeClr val="bg1"/>
                </a:solidFill>
              </a:rPr>
              <a:t>IFR/VHF-COM</a:t>
            </a:r>
          </a:p>
          <a:p>
            <a:pPr marL="457200" indent="-457200">
              <a:buFont typeface="Arial"/>
              <a:buChar char="•"/>
            </a:pPr>
            <a:r>
              <a:rPr lang="es-ES" sz="3200" dirty="0" smtClean="0">
                <a:solidFill>
                  <a:schemeClr val="bg1"/>
                </a:solidFill>
              </a:rPr>
              <a:t>Interfaces Globales - Pantallas duales</a:t>
            </a:r>
            <a:endParaRPr lang="es-ES_tradnl" sz="3200" dirty="0">
              <a:solidFill>
                <a:schemeClr val="bg1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s-ES" sz="3200" dirty="0" smtClean="0">
                <a:solidFill>
                  <a:srgbClr val="FFFFFF"/>
                </a:solidFill>
              </a:rPr>
              <a:t>Sistema Localizador de emergencia.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Sistema ADF para estaciones en la banda AM</a:t>
            </a:r>
          </a:p>
          <a:p>
            <a:pPr marL="457200" indent="-457200">
              <a:buFont typeface="Arial"/>
              <a:buChar char="•"/>
            </a:pPr>
            <a:r>
              <a:rPr lang="es-ES" sz="3200" dirty="0" smtClean="0">
                <a:solidFill>
                  <a:srgbClr val="FFFFFF"/>
                </a:solidFill>
              </a:rPr>
              <a:t>Sistema de comunicación interna</a:t>
            </a:r>
          </a:p>
          <a:p>
            <a:pPr marL="457200" indent="-457200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Sistema de comunicación cabina – pasajeros</a:t>
            </a:r>
          </a:p>
        </p:txBody>
      </p:sp>
    </p:spTree>
    <p:extLst>
      <p:ext uri="{BB962C8B-B14F-4D97-AF65-F5344CB8AC3E}">
        <p14:creationId xmlns:p14="http://schemas.microsoft.com/office/powerpoint/2010/main" val="292557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381000" y="2590800"/>
            <a:ext cx="8280920" cy="212365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6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SOLUCIÓN TECNOLÓGICA</a:t>
            </a:r>
            <a:endParaRPr lang="es-EC" sz="54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26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1000" y="1712893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1. ENTORNO.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PARAMETROS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288199"/>
              </p:ext>
            </p:extLst>
          </p:nvPr>
        </p:nvGraphicFramePr>
        <p:xfrm>
          <a:off x="685800" y="2590798"/>
          <a:ext cx="7848600" cy="3733801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685801"/>
                <a:gridCol w="1930398"/>
                <a:gridCol w="1397000"/>
                <a:gridCol w="2006600"/>
                <a:gridCol w="1828801"/>
              </a:tblGrid>
              <a:tr h="35136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is-IS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EQUIPAMIENTO AERONAVES AVIACIÓN DEL EJÉRCITO</a:t>
                      </a:r>
                      <a:endParaRPr lang="is-I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51360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13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ORD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AERONAVES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CANTIDAD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EQUIPAMIENTO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b="1" u="none" strike="noStrike" dirty="0">
                          <a:solidFill>
                            <a:srgbClr val="FFFF00"/>
                          </a:solidFill>
                          <a:effectLst/>
                        </a:rPr>
                        <a:t>MARCA</a:t>
                      </a:r>
                      <a:endParaRPr lang="es-ES" sz="1800" b="1" i="0" u="none" strike="noStrike" dirty="0">
                        <a:solidFill>
                          <a:srgbClr val="FFFF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2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1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Super Puma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5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GNS 430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GARMIN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2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2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Puma</a:t>
                      </a:r>
                      <a:endParaRPr lang="cs-CZ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GPS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TRIMBLE 2000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2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3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Lama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GNS 430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GARMIN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2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4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800" u="none" strike="noStrike">
                          <a:effectLst/>
                        </a:rPr>
                        <a:t>Gazelle</a:t>
                      </a:r>
                      <a:endParaRPr lang="tr-T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5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GNS 430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GARMIN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2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5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Arava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3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GPS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TRIMBLE 2000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2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6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Casa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3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 smtClean="0">
                          <a:effectLst/>
                        </a:rPr>
                        <a:t>KMD 485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HONEYWELL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32623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7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u="none" strike="noStrike">
                          <a:effectLst/>
                        </a:rPr>
                        <a:t>Cessna Citation</a:t>
                      </a:r>
                      <a:endParaRPr lang="fr-FR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effectLst/>
                        </a:rPr>
                        <a:t>G1000</a:t>
                      </a:r>
                      <a:endParaRPr lang="es-E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GARMIN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5136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8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>
                          <a:effectLst/>
                        </a:rPr>
                        <a:t>Beachcraft</a:t>
                      </a:r>
                      <a:endParaRPr lang="en-U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1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>
                          <a:effectLst/>
                        </a:rPr>
                        <a:t>GNS</a:t>
                      </a:r>
                      <a:endParaRPr lang="es-ES" sz="18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GARMIN</a:t>
                      </a:r>
                      <a:endParaRPr lang="es-ES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094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1000" y="1712893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>
                <a:solidFill>
                  <a:srgbClr val="FFFF00"/>
                </a:solidFill>
              </a:rPr>
              <a:t>2</a:t>
            </a:r>
            <a:r>
              <a:rPr lang="es-ES" sz="2800" dirty="0" smtClean="0">
                <a:solidFill>
                  <a:srgbClr val="FFFF00"/>
                </a:solidFill>
              </a:rPr>
              <a:t>.FIABILIDAD .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PARAMETROS</a:t>
            </a:r>
          </a:p>
        </p:txBody>
      </p:sp>
      <p:sp>
        <p:nvSpPr>
          <p:cNvPr id="6" name="3 CuadroTexto"/>
          <p:cNvSpPr txBox="1"/>
          <p:nvPr/>
        </p:nvSpPr>
        <p:spPr>
          <a:xfrm>
            <a:off x="304800" y="5334000"/>
            <a:ext cx="8458200" cy="138499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solidFill>
                  <a:srgbClr val="FFFF00"/>
                </a:solidFill>
              </a:rPr>
              <a:t>Reportes de funcionamiento </a:t>
            </a:r>
            <a:r>
              <a:rPr lang="es-ES" sz="2800" dirty="0" smtClean="0">
                <a:solidFill>
                  <a:srgbClr val="FF0000"/>
                </a:solidFill>
              </a:rPr>
              <a:t>Vs</a:t>
            </a:r>
            <a:r>
              <a:rPr lang="es-ES" sz="2800" dirty="0" smtClean="0">
                <a:solidFill>
                  <a:srgbClr val="FFFF00"/>
                </a:solidFill>
              </a:rPr>
              <a:t>  Año</a:t>
            </a:r>
          </a:p>
          <a:p>
            <a:pPr algn="ctr"/>
            <a:endParaRPr lang="es-ES" sz="2800" dirty="0" smtClean="0">
              <a:solidFill>
                <a:srgbClr val="FFFF00"/>
              </a:solidFill>
            </a:endParaRPr>
          </a:p>
          <a:p>
            <a:pPr algn="ctr"/>
            <a:r>
              <a:rPr lang="es-ES" sz="2800" dirty="0" smtClean="0">
                <a:solidFill>
                  <a:srgbClr val="FFFF00"/>
                </a:solidFill>
              </a:rPr>
              <a:t>Por estadísticas …….. </a:t>
            </a:r>
            <a:r>
              <a:rPr lang="es-ES" sz="2800" b="1" dirty="0" smtClean="0">
                <a:solidFill>
                  <a:schemeClr val="bg1"/>
                </a:solidFill>
              </a:rPr>
              <a:t>GARMIN</a:t>
            </a:r>
          </a:p>
        </p:txBody>
      </p:sp>
      <p:grpSp>
        <p:nvGrpSpPr>
          <p:cNvPr id="2" name="67 Grupo"/>
          <p:cNvGrpSpPr>
            <a:grpSpLocks/>
          </p:cNvGrpSpPr>
          <p:nvPr/>
        </p:nvGrpSpPr>
        <p:grpSpPr bwMode="auto">
          <a:xfrm>
            <a:off x="1600200" y="2286000"/>
            <a:ext cx="6019800" cy="2971800"/>
            <a:chOff x="0" y="0"/>
            <a:chExt cx="40197" cy="26066"/>
          </a:xfrm>
        </p:grpSpPr>
        <p:pic>
          <p:nvPicPr>
            <p:cNvPr id="59" name="Imagen 5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0197" cy="26066"/>
            </a:xfrm>
            <a:prstGeom prst="rect">
              <a:avLst/>
            </a:prstGeom>
            <a:noFill/>
            <a:ln w="9525">
              <a:solidFill>
                <a:srgbClr val="8D0C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Cuadro de texto 2"/>
            <p:cNvSpPr txBox="1">
              <a:spLocks noChangeArrowheads="1"/>
            </p:cNvSpPr>
            <p:nvPr/>
          </p:nvSpPr>
          <p:spPr bwMode="auto">
            <a:xfrm>
              <a:off x="30400" y="21138"/>
              <a:ext cx="4691" cy="243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s-EC" sz="1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Año</a:t>
              </a:r>
              <a:endParaRPr kumimoji="0" lang="es-EC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8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457200" y="1524000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3. PRECIO.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PARAMETROS</a:t>
            </a: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578870"/>
              </p:ext>
            </p:extLst>
          </p:nvPr>
        </p:nvGraphicFramePr>
        <p:xfrm>
          <a:off x="152399" y="2133600"/>
          <a:ext cx="8839202" cy="4600263"/>
        </p:xfrm>
        <a:graphic>
          <a:graphicData uri="http://schemas.openxmlformats.org/drawingml/2006/table">
            <a:tbl>
              <a:tblPr>
                <a:tableStyleId>{638B1855-1B75-4FBE-930C-398BA8C253C6}</a:tableStyleId>
              </a:tblPr>
              <a:tblGrid>
                <a:gridCol w="1864050"/>
                <a:gridCol w="1130455"/>
                <a:gridCol w="589280"/>
                <a:gridCol w="2055016"/>
                <a:gridCol w="1023672"/>
                <a:gridCol w="1414728"/>
                <a:gridCol w="762001"/>
              </a:tblGrid>
              <a:tr h="261339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COMPARATIVA DE EQUIPOS QUE SE REQUIEREN PARA LA MODERNIZACIÓN DEL HELICÓPTERO MI 171E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1339"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75.000</a:t>
                      </a:r>
                      <a:endParaRPr lang="es-ES" sz="14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60.000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54.000</a:t>
                      </a:r>
                      <a:endParaRPr lang="es-E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</a:tr>
              <a:tr h="254564"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DESCRIPCIÓN</a:t>
                      </a:r>
                      <a:endParaRPr lang="is-I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EQUIPO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PRECIO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EQUIPO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PRECIO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EQUIPO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PRECIO</a:t>
                      </a:r>
                      <a:endParaRPr lang="es-E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>
                    <a:solidFill>
                      <a:srgbClr val="FFFF00"/>
                    </a:solidFill>
                  </a:tcPr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ILS VOR/ILS/GPS IFR/VHF COM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GNS-430AW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11789,00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AVIDYNE IFD510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14995,00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Bendix King - KLN-94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14250,00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COURSE DESVIATION INDICATOR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 dirty="0" err="1">
                          <a:effectLst/>
                        </a:rPr>
                        <a:t>Garmin</a:t>
                      </a:r>
                      <a:r>
                        <a:rPr lang="fi-FI" sz="1050" u="none" strike="noStrike" dirty="0">
                          <a:effectLst/>
                        </a:rPr>
                        <a:t> GI-106A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1999,00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Mid-Continent Instr &amp; Avionics - MD222-406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2351,00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Bendix King - KI-204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3853,00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RADIO MAGNETIC INDICATOR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 err="1">
                          <a:effectLst/>
                        </a:rPr>
                        <a:t>Bendix</a:t>
                      </a:r>
                      <a:r>
                        <a:rPr lang="fr-FR" sz="1050" u="none" strike="noStrike" dirty="0">
                          <a:effectLst/>
                        </a:rPr>
                        <a:t> King KI-229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6489,00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err="1">
                          <a:effectLst/>
                        </a:rPr>
                        <a:t>Bendix</a:t>
                      </a:r>
                      <a:r>
                        <a:rPr lang="fr-FR" sz="1100" u="none" strike="noStrike" dirty="0">
                          <a:effectLst/>
                        </a:rPr>
                        <a:t> King - KNI-582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7526,00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Rockwell Collins RMI-733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7200,00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44427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 dirty="0">
                          <a:effectLst/>
                        </a:rPr>
                        <a:t>ELT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ELT ARTEX C406-NHM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3785,00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u="none" strike="noStrike" dirty="0">
                          <a:effectLst/>
                        </a:rPr>
                        <a:t>Kannad - 406AF</a:t>
                      </a:r>
                      <a:endParaRPr lang="is-I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1095,00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100" u="none" strike="noStrike">
                          <a:effectLst/>
                        </a:rPr>
                        <a:t>Ameriking - AK451-12</a:t>
                      </a:r>
                      <a:endParaRPr lang="de-DE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1532,00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444277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CAJA DE CONTROL DE AUDIO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050" u="none" strike="noStrike" dirty="0" err="1">
                          <a:effectLst/>
                        </a:rPr>
                        <a:t>Bendinx</a:t>
                      </a:r>
                      <a:r>
                        <a:rPr lang="fr-FR" sz="1050" u="none" strike="noStrike" dirty="0">
                          <a:effectLst/>
                        </a:rPr>
                        <a:t> King KMA 28</a:t>
                      </a:r>
                      <a:endParaRPr lang="fr-FR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2824,00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 AVIDYNE AMX 240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1500,00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 Terra TMA-330D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495,00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STATIC INVERTER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SPC-5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1567,00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CV-400-60-3.5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1300,00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EUROATLAS 3010R &amp; 3010S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1800,00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ADF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KR 87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1995,00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Collins ADF-650A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1195,00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 err="1">
                          <a:effectLst/>
                        </a:rPr>
                        <a:t>Bendix</a:t>
                      </a:r>
                      <a:r>
                        <a:rPr lang="fr-FR" sz="1100" u="none" strike="noStrike" dirty="0">
                          <a:effectLst/>
                        </a:rPr>
                        <a:t> King KI-228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2050,00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u="none" strike="noStrike">
                          <a:effectLst/>
                        </a:rPr>
                        <a:t>GYRO DIRECTIONAL</a:t>
                      </a:r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KCS305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RC Allen - RCA11A-8F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1500,00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_tradnl" sz="1100" u="none" strike="noStrike" dirty="0" err="1">
                          <a:effectLst/>
                        </a:rPr>
                        <a:t>Falcon</a:t>
                      </a:r>
                      <a:r>
                        <a:rPr lang="es-ES_tradnl" sz="1100" u="none" strike="noStrike" dirty="0">
                          <a:effectLst/>
                        </a:rPr>
                        <a:t> Gauge - DG02E</a:t>
                      </a:r>
                      <a:endParaRPr lang="es-ES_tradnl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1795,00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INTERCOMUNICADOR DE AUDIO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PM 3000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549,95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u="none" strike="noStrike">
                          <a:effectLst/>
                        </a:rPr>
                        <a:t>Sigtronics - SPA-600</a:t>
                      </a:r>
                      <a:endParaRPr lang="hu-H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252,00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u="none" strike="noStrike" dirty="0" err="1">
                          <a:effectLst/>
                        </a:rPr>
                        <a:t>Flightcom</a:t>
                      </a:r>
                      <a:r>
                        <a:rPr lang="pt-BR" sz="1100" u="none" strike="noStrike" dirty="0">
                          <a:effectLst/>
                        </a:rPr>
                        <a:t> - 403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269,00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5456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u="none" strike="noStrike">
                          <a:effectLst/>
                        </a:rPr>
                        <a:t>GPS / COM / NAV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 dirty="0" err="1">
                          <a:effectLst/>
                        </a:rPr>
                        <a:t>Garmin</a:t>
                      </a:r>
                      <a:r>
                        <a:rPr lang="fi-FI" sz="1050" u="none" strike="noStrike" dirty="0">
                          <a:effectLst/>
                        </a:rPr>
                        <a:t> G500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22989,00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Dual AVIDYNE IFD5000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>
                          <a:effectLst/>
                        </a:rPr>
                        <a:t>7280,00</a:t>
                      </a:r>
                      <a:endParaRPr lang="es-ES" sz="105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 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50" u="none" strike="noStrike" dirty="0">
                          <a:effectLst/>
                        </a:rPr>
                        <a:t> </a:t>
                      </a:r>
                      <a:endParaRPr lang="es-E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/>
                </a:tc>
              </a:tr>
              <a:tr h="261339">
                <a:tc>
                  <a:txBody>
                    <a:bodyPr/>
                    <a:lstStyle/>
                    <a:p>
                      <a:pPr algn="l" fontAlgn="b"/>
                      <a:r>
                        <a:rPr lang="is-IS" sz="1100" u="none" strike="noStrike">
                          <a:effectLst/>
                        </a:rPr>
                        <a:t>RADAR METEREOLÓGICO</a:t>
                      </a:r>
                      <a:endParaRPr lang="is-I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50" u="none" strike="noStrike" dirty="0" err="1">
                          <a:effectLst/>
                        </a:rPr>
                        <a:t>Garmin</a:t>
                      </a:r>
                      <a:r>
                        <a:rPr lang="fi-FI" sz="1050" u="none" strike="noStrike" dirty="0">
                          <a:effectLst/>
                        </a:rPr>
                        <a:t> GWX 70</a:t>
                      </a:r>
                      <a:endParaRPr lang="fi-FI" sz="105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1197" marR="11197" marT="11197" marB="0" anchor="ctr">
                    <a:solidFill>
                      <a:srgbClr val="983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20995,00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Bendix King - ART-2000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>
                          <a:effectLst/>
                        </a:rPr>
                        <a:t>22000,00</a:t>
                      </a:r>
                      <a:endParaRPr lang="es-E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u="none" strike="noStrike">
                          <a:effectLst/>
                        </a:rPr>
                        <a:t>Garmin - GWX-68</a:t>
                      </a:r>
                      <a:endParaRPr lang="fi-FI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100" u="none" strike="noStrike" dirty="0">
                          <a:effectLst/>
                        </a:rPr>
                        <a:t>20995,00</a:t>
                      </a:r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1197" marR="11197" marT="11197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370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381000" y="1752600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4. CAR</a:t>
            </a:r>
            <a:r>
              <a:rPr lang="es-ES_tradnl" sz="2800" dirty="0" smtClean="0">
                <a:solidFill>
                  <a:srgbClr val="FFFF00"/>
                </a:solidFill>
              </a:rPr>
              <a:t>Á</a:t>
            </a:r>
            <a:r>
              <a:rPr lang="es-ES" sz="2800" dirty="0" smtClean="0">
                <a:solidFill>
                  <a:srgbClr val="FFFF00"/>
                </a:solidFill>
              </a:rPr>
              <a:t>CTERÍSTICAS TÉCNICAS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x-none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PARAMETROS</a:t>
            </a:r>
            <a:endParaRPr lang="es-EC" sz="3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12" name="2 CuadroTexto"/>
          <p:cNvSpPr txBox="1"/>
          <p:nvPr/>
        </p:nvSpPr>
        <p:spPr>
          <a:xfrm>
            <a:off x="381000" y="4572000"/>
            <a:ext cx="8458200" cy="181588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x-none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“FINALMENTE SE DETERMNA LA COMPATIBILIDAD DEL EQUIPO CON LA AERONAVE”</a:t>
            </a:r>
            <a:r>
              <a:rPr lang="x-none" sz="2800" dirty="0" smtClean="0">
                <a:solidFill>
                  <a:srgbClr val="FFFF00"/>
                </a:solidFill>
              </a:rPr>
              <a:t> </a:t>
            </a:r>
            <a:r>
              <a:rPr lang="x-none" sz="2800" dirty="0" smtClean="0">
                <a:solidFill>
                  <a:schemeClr val="bg1"/>
                </a:solidFill>
              </a:rPr>
              <a:t>(en base al Estudio Técnico</a:t>
            </a:r>
            <a:r>
              <a:rPr lang="es-EC" sz="2800" dirty="0" smtClean="0">
                <a:solidFill>
                  <a:schemeClr val="bg1"/>
                </a:solidFill>
              </a:rPr>
              <a:t> y su protocolo de comunicación</a:t>
            </a:r>
            <a:r>
              <a:rPr lang="x-none" sz="2800" dirty="0" smtClean="0">
                <a:solidFill>
                  <a:schemeClr val="bg1"/>
                </a:solidFill>
              </a:rPr>
              <a:t>).</a:t>
            </a:r>
            <a:endParaRPr lang="es-ES" sz="2800" dirty="0" smtClean="0">
              <a:solidFill>
                <a:schemeClr val="bg1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838200" y="2483584"/>
            <a:ext cx="7924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G</a:t>
            </a:r>
            <a:r>
              <a:rPr lang="es-ES" dirty="0" smtClean="0">
                <a:solidFill>
                  <a:srgbClr val="FFFFFF"/>
                </a:solidFill>
              </a:rPr>
              <a:t>eneradores </a:t>
            </a:r>
            <a:r>
              <a:rPr lang="es-ES" dirty="0">
                <a:solidFill>
                  <a:srgbClr val="FFFFFF"/>
                </a:solidFill>
              </a:rPr>
              <a:t>de CA de 115/200 V – 400 Hz. – 40 KVA  C</a:t>
            </a:r>
            <a:r>
              <a:rPr lang="es-ES" dirty="0" smtClean="0">
                <a:solidFill>
                  <a:srgbClr val="FFFFFF"/>
                </a:solidFill>
              </a:rPr>
              <a:t>/U </a:t>
            </a:r>
          </a:p>
          <a:p>
            <a:pPr marL="342900" lvl="0" indent="-342900">
              <a:buFont typeface="Arial"/>
              <a:buChar char="•"/>
            </a:pPr>
            <a:r>
              <a:rPr lang="es-ES" dirty="0" smtClean="0">
                <a:solidFill>
                  <a:srgbClr val="FFFFFF"/>
                </a:solidFill>
              </a:rPr>
              <a:t> </a:t>
            </a:r>
            <a:r>
              <a:rPr lang="es-ES" dirty="0">
                <a:solidFill>
                  <a:srgbClr val="FFFFFF"/>
                </a:solidFill>
              </a:rPr>
              <a:t>Alterna monofásica  de 115 V CA – 400 Hz</a:t>
            </a:r>
            <a:endParaRPr lang="es-ES_tradnl" dirty="0">
              <a:solidFill>
                <a:srgbClr val="FFFFF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 Alterna monofásica de 36 V  CA - 400 Hz</a:t>
            </a:r>
            <a:endParaRPr lang="es-ES_tradnl" dirty="0">
              <a:solidFill>
                <a:srgbClr val="FFFFF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 Alterna trifásica de 35 V CA - 400 Hz</a:t>
            </a:r>
            <a:endParaRPr lang="es-ES_tradnl" dirty="0">
              <a:solidFill>
                <a:srgbClr val="FFFFFF"/>
              </a:solidFill>
            </a:endParaRPr>
          </a:p>
          <a:p>
            <a:pPr marL="342900" lvl="0" indent="-34290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 Sistema de CD de </a:t>
            </a:r>
            <a:r>
              <a:rPr lang="es-ES" dirty="0" smtClean="0">
                <a:solidFill>
                  <a:srgbClr val="FFFFFF"/>
                </a:solidFill>
              </a:rPr>
              <a:t>27/28 </a:t>
            </a:r>
            <a:r>
              <a:rPr lang="es-ES" dirty="0">
                <a:solidFill>
                  <a:srgbClr val="FFFFFF"/>
                </a:solidFill>
              </a:rPr>
              <a:t>V</a:t>
            </a:r>
            <a:endParaRPr lang="es-ES_tradn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7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animBg="1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482080" y="2133600"/>
            <a:ext cx="8280920" cy="397031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LA </a:t>
            </a:r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OACI</a:t>
            </a:r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DETERMINA LO QUE DEBE CONSTAR EN EL ESTUDIO TÉCNICO CUANDO SE ALTERE O MODIFIQUE EL DISEÑO TIPO O LA AERONAVEGABILIDAD DE LA AERONAVE,MOTORES,HÉLICES Y/O COMPONENTES.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ESTUDIO DE INGENIERIA</a:t>
            </a:r>
          </a:p>
        </p:txBody>
      </p:sp>
    </p:spTree>
    <p:extLst>
      <p:ext uri="{BB962C8B-B14F-4D97-AF65-F5344CB8AC3E}">
        <p14:creationId xmlns:p14="http://schemas.microsoft.com/office/powerpoint/2010/main" val="288557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52111"/>
            <a:ext cx="9144000" cy="566308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C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SUMARIO 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(Estructura del Proy.)</a:t>
            </a:r>
          </a:p>
          <a:p>
            <a:pPr marL="933450" indent="-571500" algn="just">
              <a:buFont typeface="+mj-lt"/>
              <a:buAutoNum type="romanUcPeriod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INTRODUCCIÓN.</a:t>
            </a:r>
          </a:p>
          <a:p>
            <a:pPr marL="1182688" lvl="1" indent="-363538" algn="just">
              <a:buFont typeface="Arial" pitchFamily="34" charset="0"/>
              <a:buChar char="•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PROBLEMA (NECESIDAD) </a:t>
            </a:r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–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JUSTIFICACIÓN.</a:t>
            </a:r>
          </a:p>
          <a:p>
            <a:pPr marL="1182688" lvl="1" indent="-363538" algn="just">
              <a:buFont typeface="Arial" pitchFamily="34" charset="0"/>
              <a:buChar char="•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OBJETIVOS GENERAL Y ESPECÍFICOS.</a:t>
            </a:r>
          </a:p>
          <a:p>
            <a:pPr marL="1182688" lvl="1" indent="-363538" algn="just">
              <a:buFont typeface="Arial" pitchFamily="34" charset="0"/>
              <a:buChar char="•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HIPÓTESIS Y VARIABLES.</a:t>
            </a:r>
          </a:p>
          <a:p>
            <a:pPr marL="1182688" lvl="1" indent="-363538">
              <a:buFont typeface="Arial" pitchFamily="34" charset="0"/>
              <a:buChar char="•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EVALUACIÓN Y VALIDACIÓN DE RESULTADOS.</a:t>
            </a:r>
          </a:p>
          <a:p>
            <a:pPr marL="819150" lvl="1" algn="just"/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pPr marL="933450" indent="-571500" algn="just">
              <a:buFont typeface="+mj-lt"/>
              <a:buAutoNum type="romanUcPeriod" startAt="2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MARCO TEÓRICO (Expo. Omitida)</a:t>
            </a:r>
            <a:endParaRPr lang="es-EC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1390650" lvl="1" indent="-571500" algn="just">
              <a:buFont typeface="Arial"/>
              <a:buChar char="•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RESEÑA </a:t>
            </a:r>
            <a:r>
              <a:rPr lang="es-ES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–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CONOCIMIENTOS DE AVIACIÓN.</a:t>
            </a:r>
          </a:p>
          <a:p>
            <a:pPr marL="1390650" lvl="1" indent="-571500" algn="just">
              <a:buFont typeface="Arial"/>
              <a:buChar char="•"/>
            </a:pPr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1390650" lvl="1" indent="-571500" algn="just">
              <a:buFont typeface="+mj-lt"/>
              <a:buAutoNum type="romanUcPeriod"/>
            </a:pPr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1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2255" t="11458" r="22812" b="15889"/>
          <a:stretch>
            <a:fillRect/>
          </a:stretch>
        </p:blipFill>
        <p:spPr bwMode="auto">
          <a:xfrm>
            <a:off x="762000" y="1752600"/>
            <a:ext cx="7697514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ESTUDIO DE INGENIERIA</a:t>
            </a:r>
          </a:p>
        </p:txBody>
      </p:sp>
    </p:spTree>
    <p:extLst>
      <p:ext uri="{BB962C8B-B14F-4D97-AF65-F5344CB8AC3E}">
        <p14:creationId xmlns:p14="http://schemas.microsoft.com/office/powerpoint/2010/main" val="322775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S_tradnl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PROTOCOLO</a:t>
            </a:r>
            <a:endParaRPr lang="es-EC" sz="3600" b="1" dirty="0" smtClean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7" name="2 CuadroTexto"/>
          <p:cNvSpPr txBox="1"/>
          <p:nvPr/>
        </p:nvSpPr>
        <p:spPr>
          <a:xfrm>
            <a:off x="304800" y="1600200"/>
            <a:ext cx="84582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00"/>
                </a:solidFill>
              </a:rPr>
              <a:t>Para los sistemas Globales de COM_NAV, se requiere estándar de comunicación </a:t>
            </a:r>
            <a:r>
              <a:rPr lang="es-ES" sz="2800" dirty="0">
                <a:solidFill>
                  <a:srgbClr val="FFFF00"/>
                </a:solidFill>
              </a:rPr>
              <a:t>Arinc </a:t>
            </a:r>
            <a:r>
              <a:rPr lang="es-ES" sz="2800" dirty="0" smtClean="0">
                <a:solidFill>
                  <a:srgbClr val="FFFF00"/>
                </a:solidFill>
              </a:rPr>
              <a:t>429</a:t>
            </a:r>
            <a:endParaRPr lang="en-US" sz="2800" dirty="0">
              <a:solidFill>
                <a:srgbClr val="FFFF00"/>
              </a:solidFill>
            </a:endParaRPr>
          </a:p>
        </p:txBody>
      </p:sp>
      <p:pic>
        <p:nvPicPr>
          <p:cNvPr id="9" name="Imagen 8" descr="ARINC 01"/>
          <p:cNvPicPr/>
          <p:nvPr/>
        </p:nvPicPr>
        <p:blipFill>
          <a:blip r:embed="rId2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35"/>
          <a:stretch>
            <a:fillRect/>
          </a:stretch>
        </p:blipFill>
        <p:spPr bwMode="auto">
          <a:xfrm>
            <a:off x="0" y="2514600"/>
            <a:ext cx="4419600" cy="259080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  <p:pic>
        <p:nvPicPr>
          <p:cNvPr id="6" name="Imagen 5" descr="ARINC 3"/>
          <p:cNvPicPr/>
          <p:nvPr/>
        </p:nvPicPr>
        <p:blipFill>
          <a:blip r:embed="rId3" cstate="print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7700" y="4107180"/>
            <a:ext cx="4686300" cy="2750820"/>
          </a:xfrm>
          <a:prstGeom prst="rect">
            <a:avLst/>
          </a:prstGeom>
          <a:noFill/>
          <a:ln w="12700" cmpd="sng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090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381000" y="2590800"/>
            <a:ext cx="8280920" cy="313932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6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DISEÑO</a:t>
            </a:r>
          </a:p>
          <a:p>
            <a:pPr algn="ctr"/>
            <a:r>
              <a:rPr lang="es-EC" sz="6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Y</a:t>
            </a:r>
          </a:p>
          <a:p>
            <a:pPr algn="ctr"/>
            <a:r>
              <a:rPr lang="es-EC" sz="6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EJECUCIÓN</a:t>
            </a:r>
            <a:endParaRPr lang="es-EC" sz="54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45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800" y="112693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EVOLUCIÓN DE LA SOLUCIÓN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7200" y="266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 descr="C:\Users\Aldo\Desktop\PROCESO MODERNIZACION MI-171\fotos antes de la modernizacion\P10005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381500" cy="25908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pic>
        <p:nvPicPr>
          <p:cNvPr id="10" name="Imagen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4267200" cy="27432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sp>
        <p:nvSpPr>
          <p:cNvPr id="2" name="CuadroTexto 1"/>
          <p:cNvSpPr txBox="1"/>
          <p:nvPr/>
        </p:nvSpPr>
        <p:spPr>
          <a:xfrm>
            <a:off x="4800600" y="2362200"/>
            <a:ext cx="259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CONFIGURACIÓN ORIGINAL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2133600" y="5410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PRIMERA CONFIGURACIÓN</a:t>
            </a: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5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800" y="112693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EVOLUCIÓN DE LA SOLUCIÓN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7200" y="266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800600" y="2362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SEGUNDA CONFIGURACIÓN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200" y="5410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RECOMENDACIONGARMIN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11" name="Imagen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4419600" cy="28194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pic>
        <p:nvPicPr>
          <p:cNvPr id="12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2" r="9014" b="50733"/>
          <a:stretch/>
        </p:blipFill>
        <p:spPr bwMode="auto">
          <a:xfrm>
            <a:off x="2514600" y="4724400"/>
            <a:ext cx="2895600" cy="1905000"/>
          </a:xfrm>
          <a:prstGeom prst="rect">
            <a:avLst/>
          </a:prstGeom>
          <a:ln w="127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1" t="54180" r="5325" b="3819"/>
          <a:stretch/>
        </p:blipFill>
        <p:spPr bwMode="auto">
          <a:xfrm>
            <a:off x="5715000" y="4724400"/>
            <a:ext cx="3200400" cy="1981200"/>
          </a:xfrm>
          <a:prstGeom prst="rect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Elipse 13"/>
          <p:cNvSpPr/>
          <p:nvPr/>
        </p:nvSpPr>
        <p:spPr>
          <a:xfrm>
            <a:off x="1752600" y="2590800"/>
            <a:ext cx="762000" cy="685800"/>
          </a:xfrm>
          <a:prstGeom prst="ellipse">
            <a:avLst/>
          </a:prstGeom>
          <a:noFill/>
          <a:ln w="28575" cmpd="sng">
            <a:solidFill>
              <a:schemeClr val="bg1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843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800" y="112693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EVOLUCIÓN DE LA SOLUCIÓN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7200" y="266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800600" y="23622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TERCERA CONFIGURACIÓN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6200" y="5410200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800" dirty="0" smtClean="0">
                <a:solidFill>
                  <a:srgbClr val="FFFFFF"/>
                </a:solidFill>
              </a:rPr>
              <a:t>RECOMENDACIÓN</a:t>
            </a:r>
            <a:r>
              <a:rPr lang="es-ES" dirty="0" smtClean="0">
                <a:solidFill>
                  <a:srgbClr val="FFFFFF"/>
                </a:solidFill>
              </a:rPr>
              <a:t> GARMIN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343400" cy="2590800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</p:pic>
      <p:pic>
        <p:nvPicPr>
          <p:cNvPr id="11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3" r="11675" b="56254"/>
          <a:stretch/>
        </p:blipFill>
        <p:spPr bwMode="auto">
          <a:xfrm>
            <a:off x="2438400" y="4191000"/>
            <a:ext cx="3314700" cy="2667000"/>
          </a:xfrm>
          <a:prstGeom prst="rect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0 Imagen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8" t="50546" r="11112" b="7493"/>
          <a:stretch/>
        </p:blipFill>
        <p:spPr bwMode="auto">
          <a:xfrm>
            <a:off x="5789930" y="4191000"/>
            <a:ext cx="3354070" cy="2666617"/>
          </a:xfrm>
          <a:prstGeom prst="rect">
            <a:avLst/>
          </a:prstGeom>
          <a:ln w="31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3837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800" y="112693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EVOLUCIÓN DE LA SOLUCIÓN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7200" y="266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sp>
        <p:nvSpPr>
          <p:cNvPr id="2" name="CuadroTexto 1"/>
          <p:cNvSpPr txBox="1"/>
          <p:nvPr/>
        </p:nvSpPr>
        <p:spPr>
          <a:xfrm>
            <a:off x="4800600" y="23622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FFFFFF"/>
                </a:solidFill>
              </a:rPr>
              <a:t>CUARTA CONFIGURACIÓN</a:t>
            </a: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371600" y="4800600"/>
            <a:ext cx="251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FFFFFF"/>
                </a:solidFill>
              </a:rPr>
              <a:t>CONFIGURACIÓN FINAL </a:t>
            </a:r>
            <a:r>
              <a:rPr lang="es-ES" b="1" dirty="0" smtClean="0">
                <a:solidFill>
                  <a:srgbClr val="FFFF00"/>
                </a:solidFill>
              </a:rPr>
              <a:t>APROBADA</a:t>
            </a:r>
            <a:r>
              <a:rPr lang="es-ES" dirty="0" smtClean="0">
                <a:solidFill>
                  <a:srgbClr val="FFFFFF"/>
                </a:solidFill>
              </a:rPr>
              <a:t> POR EL FABRICANTE</a:t>
            </a:r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47800"/>
            <a:ext cx="4419600" cy="25908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sp>
        <p:nvSpPr>
          <p:cNvPr id="5" name="Elipse 4"/>
          <p:cNvSpPr/>
          <p:nvPr/>
        </p:nvSpPr>
        <p:spPr>
          <a:xfrm>
            <a:off x="533400" y="1524000"/>
            <a:ext cx="762000" cy="6858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810000"/>
            <a:ext cx="4953000" cy="28194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sp>
        <p:nvSpPr>
          <p:cNvPr id="12" name="Elipse 11"/>
          <p:cNvSpPr/>
          <p:nvPr/>
        </p:nvSpPr>
        <p:spPr>
          <a:xfrm>
            <a:off x="4495800" y="3962400"/>
            <a:ext cx="762000" cy="6858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/>
          <p:cNvSpPr/>
          <p:nvPr/>
        </p:nvSpPr>
        <p:spPr>
          <a:xfrm>
            <a:off x="8077200" y="3962400"/>
            <a:ext cx="762000" cy="685800"/>
          </a:xfrm>
          <a:prstGeom prst="ellipse">
            <a:avLst/>
          </a:prstGeom>
          <a:noFill/>
          <a:ln w="28575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54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04800" y="228600"/>
            <a:ext cx="3352800" cy="76944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4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EQUIPOS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57200" y="2667000"/>
            <a:ext cx="1846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9" name="Imagen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72" y="1524000"/>
            <a:ext cx="2857500" cy="1909445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pic>
        <p:nvPicPr>
          <p:cNvPr id="10" name="Imagen 9" descr="http://www.seaerospace.com/king/kinggra/kr-8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83"/>
          <a:stretch/>
        </p:blipFill>
        <p:spPr bwMode="auto">
          <a:xfrm>
            <a:off x="3733800" y="4492149"/>
            <a:ext cx="1600200" cy="438943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 descr="http://aero.chaubuisson.free.fr/images/GNS43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41805"/>
            <a:ext cx="2667000" cy="1077595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</p:pic>
      <p:pic>
        <p:nvPicPr>
          <p:cNvPr id="14" name="Imagen 13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915" y="1676400"/>
            <a:ext cx="2185685" cy="609600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</p:spPr>
      </p:pic>
      <p:pic>
        <p:nvPicPr>
          <p:cNvPr id="15" name="Imagen 14" descr="http://www.edmoap.com.au/modules/products/xarimages/Large/453-500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24" y="3745549"/>
            <a:ext cx="1230881" cy="113125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</p:pic>
      <p:pic>
        <p:nvPicPr>
          <p:cNvPr id="16" name="Imagen 15" descr="http://sarasotaavionics.com/images/productimages/PS%20ENGINEERING/PM3000.jpg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333" b="29000"/>
          <a:stretch/>
        </p:blipFill>
        <p:spPr bwMode="auto">
          <a:xfrm>
            <a:off x="3429000" y="3272312"/>
            <a:ext cx="2057400" cy="838200"/>
          </a:xfrm>
          <a:prstGeom prst="rect">
            <a:avLst/>
          </a:prstGeom>
          <a:noFill/>
          <a:ln w="3175" cmpd="sng">
            <a:solidFill>
              <a:srgbClr val="00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ctl06_imgMain" descr="Descripción: WX-70 (12”) image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4" t="3403" r="13783" b="12186"/>
          <a:stretch>
            <a:fillRect/>
          </a:stretch>
        </p:blipFill>
        <p:spPr bwMode="auto">
          <a:xfrm>
            <a:off x="6076950" y="3005612"/>
            <a:ext cx="1295400" cy="1371600"/>
          </a:xfrm>
          <a:prstGeom prst="rect">
            <a:avLst/>
          </a:prstGeom>
          <a:noFill/>
          <a:ln w="12700" cmpd="sng">
            <a:solidFill>
              <a:srgbClr val="000000"/>
            </a:solidFill>
          </a:ln>
        </p:spPr>
      </p:pic>
      <p:pic>
        <p:nvPicPr>
          <p:cNvPr id="23" name="Imagen 22" descr="Descripción: http://sarasotaavionics.com/images/productimages/GARMIN/GWX70E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47" b="8131"/>
          <a:stretch>
            <a:fillRect/>
          </a:stretch>
        </p:blipFill>
        <p:spPr bwMode="auto">
          <a:xfrm>
            <a:off x="7406322" y="3004818"/>
            <a:ext cx="1448749" cy="1373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Imagen 5" descr="Descripción: https://static.garmincdn.com/en/products/010-00230-00/g/cf-lg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7" t="40135" r="11835" b="38564"/>
          <a:stretch>
            <a:fillRect/>
          </a:stretch>
        </p:blipFill>
        <p:spPr bwMode="auto">
          <a:xfrm>
            <a:off x="3403600" y="2467800"/>
            <a:ext cx="2159000" cy="5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23 Imagen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913" y="3720465"/>
            <a:ext cx="1474973" cy="115633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26" name="25 Imagen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4" y="4492149"/>
            <a:ext cx="1725295" cy="12598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pic>
        <p:nvPicPr>
          <p:cNvPr id="31" name="30 Imagen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5" y="5122069"/>
            <a:ext cx="1725295" cy="125984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</p:pic>
      <p:sp>
        <p:nvSpPr>
          <p:cNvPr id="2" name="1 CuadroTexto"/>
          <p:cNvSpPr txBox="1"/>
          <p:nvPr/>
        </p:nvSpPr>
        <p:spPr>
          <a:xfrm>
            <a:off x="1856040" y="6019800"/>
            <a:ext cx="81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ADC</a:t>
            </a:r>
            <a:endParaRPr lang="es-EC" dirty="0"/>
          </a:p>
        </p:txBody>
      </p:sp>
      <p:sp>
        <p:nvSpPr>
          <p:cNvPr id="32" name="31 CuadroTexto"/>
          <p:cNvSpPr txBox="1"/>
          <p:nvPr/>
        </p:nvSpPr>
        <p:spPr>
          <a:xfrm>
            <a:off x="7406322" y="5342384"/>
            <a:ext cx="919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AHRS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7634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76400"/>
            <a:ext cx="6781800" cy="4876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3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INTEGRACIÓN DE AVIÓNICA</a:t>
            </a:r>
          </a:p>
        </p:txBody>
      </p:sp>
    </p:spTree>
    <p:extLst>
      <p:ext uri="{BB962C8B-B14F-4D97-AF65-F5344CB8AC3E}">
        <p14:creationId xmlns:p14="http://schemas.microsoft.com/office/powerpoint/2010/main" val="4068680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13542" r="22968" b="9367"/>
          <a:stretch/>
        </p:blipFill>
        <p:spPr bwMode="auto">
          <a:xfrm>
            <a:off x="990600" y="1666875"/>
            <a:ext cx="7315200" cy="5029200"/>
          </a:xfrm>
          <a:prstGeom prst="rect">
            <a:avLst/>
          </a:prstGeom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DIAGRAMA DE INTERCONEXIÓN</a:t>
            </a:r>
          </a:p>
        </p:txBody>
      </p:sp>
    </p:spTree>
    <p:extLst>
      <p:ext uri="{BB962C8B-B14F-4D97-AF65-F5344CB8AC3E}">
        <p14:creationId xmlns:p14="http://schemas.microsoft.com/office/powerpoint/2010/main" val="47773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52111"/>
            <a:ext cx="9144000" cy="523220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C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SUMARIO</a:t>
            </a:r>
            <a:endParaRPr lang="es-EC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933450" indent="-571500" algn="just">
              <a:buFont typeface="+mj-lt"/>
              <a:buAutoNum type="romanUcPeriod" startAt="3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LEVANTAMIENTO DE LA INFORMACIÓN.</a:t>
            </a:r>
          </a:p>
          <a:p>
            <a:pPr marL="1390650" lvl="1" indent="-571500" algn="just">
              <a:buFont typeface="Arial"/>
              <a:buChar char="•"/>
            </a:pPr>
            <a:r>
              <a:rPr lang="es-ES_tradn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ESTADO ACTUAL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.</a:t>
            </a:r>
          </a:p>
          <a:p>
            <a:pPr marL="1390650" lvl="1" indent="-571500" algn="just">
              <a:buFont typeface="Arial"/>
              <a:buChar char="•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CARACTERÍSTICAS DEL EQUIPAMIENTO QUE </a:t>
            </a:r>
            <a:r>
              <a:rPr lang="es-EC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 DISPONE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. </a:t>
            </a:r>
          </a:p>
          <a:p>
            <a:pPr marL="1390650" lvl="1" indent="-571500" algn="just">
              <a:buFont typeface="Arial"/>
              <a:buChar char="•"/>
            </a:pPr>
            <a:r>
              <a:rPr lang="es-EC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CARACTERÍSTICAS 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DE </a:t>
            </a:r>
            <a:r>
              <a:rPr lang="es-EC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LOS EQUIPOS DE COM-NAV QUE </a:t>
            </a:r>
            <a:r>
              <a:rPr lang="es-EC" sz="2800" b="1" u="sng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SE REQUIERE </a:t>
            </a: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INSTALAR. </a:t>
            </a:r>
          </a:p>
          <a:p>
            <a:pPr marL="1390650" lvl="1" indent="-571500" algn="just">
              <a:buFont typeface="Arial"/>
              <a:buChar char="•"/>
            </a:pPr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FFFF"/>
              </a:solidFill>
            </a:endParaRPr>
          </a:p>
          <a:p>
            <a:pPr marL="933450" indent="-571500" algn="just">
              <a:buFont typeface="+mj-lt"/>
              <a:buAutoNum type="romanUcPeriod" startAt="3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FFFF"/>
                </a:solidFill>
              </a:rPr>
              <a:t>IDENTIFICACIÓN DE LA SOLUCIÓN</a:t>
            </a:r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1390650" lvl="1" indent="-571500" algn="just">
              <a:buFont typeface="Arial"/>
              <a:buChar char="•"/>
            </a:pPr>
            <a:r>
              <a:rPr lang="es-ES_tradn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PARÁMETROS Y COMPORTAMIENTO DE PROTOCOLO DE AVIACIÓN.</a:t>
            </a:r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76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228600" y="2295525"/>
            <a:ext cx="8610600" cy="397031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FF00"/>
                </a:solidFill>
              </a:rPr>
              <a:t>Se debe determinar para cada equipo: </a:t>
            </a:r>
          </a:p>
          <a:p>
            <a:pPr algn="just"/>
            <a:endParaRPr lang="es-ES" sz="2800" b="1" dirty="0" smtClean="0">
              <a:solidFill>
                <a:srgbClr val="FFFFFF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chemeClr val="bg1"/>
                </a:solidFill>
              </a:rPr>
              <a:t>Calibre del cable.</a:t>
            </a:r>
          </a:p>
          <a:p>
            <a:pPr marL="457200" indent="-457200" algn="just">
              <a:buFont typeface="Arial"/>
              <a:buChar char="•"/>
            </a:pPr>
            <a:r>
              <a:rPr lang="es-EC" sz="2800" dirty="0" smtClean="0">
                <a:solidFill>
                  <a:schemeClr val="bg1"/>
                </a:solidFill>
              </a:rPr>
              <a:t>Caídas de voltaje.</a:t>
            </a:r>
            <a:endParaRPr lang="es-ES_tradnl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Longitudes en base a resistencia, temp, altura)</a:t>
            </a: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Número de hilos por arnés.</a:t>
            </a: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Tipo de comunicación (protocolo).</a:t>
            </a: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Consumos totales </a:t>
            </a:r>
          </a:p>
          <a:p>
            <a:pPr marL="457200" indent="-457200" algn="just">
              <a:buFont typeface="Arial"/>
              <a:buChar char="•"/>
            </a:pPr>
            <a:r>
              <a:rPr lang="es-ES" sz="2800" dirty="0" smtClean="0">
                <a:solidFill>
                  <a:srgbClr val="FFFFFF"/>
                </a:solidFill>
              </a:rPr>
              <a:t>Relación entre carga adicionada y la removida  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DIAGRAMA DE INTERCONEXIÓN</a:t>
            </a:r>
          </a:p>
        </p:txBody>
      </p:sp>
    </p:spTree>
    <p:extLst>
      <p:ext uri="{BB962C8B-B14F-4D97-AF65-F5344CB8AC3E}">
        <p14:creationId xmlns:p14="http://schemas.microsoft.com/office/powerpoint/2010/main" val="136088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81000" y="1752600"/>
            <a:ext cx="81534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400" dirty="0">
                <a:solidFill>
                  <a:schemeClr val="bg1"/>
                </a:solidFill>
              </a:rPr>
              <a:t>El análisis de cargas </a:t>
            </a:r>
            <a:r>
              <a:rPr lang="es-EC" sz="2400" dirty="0">
                <a:solidFill>
                  <a:srgbClr val="FFFF00"/>
                </a:solidFill>
              </a:rPr>
              <a:t>se basa en los consumos de cada equipo instalados en cada una de las etapas del vuelo </a:t>
            </a:r>
            <a:r>
              <a:rPr lang="es-EC" sz="2400" dirty="0">
                <a:solidFill>
                  <a:schemeClr val="bg1"/>
                </a:solidFill>
              </a:rPr>
              <a:t>como lo especifica la guía estándar para el análisis de cargas eléctricas y capacidad de fuentes de energía para aviones teniendo en cuenta las etapas del vuelo por unidad de tiempo. Las fases </a:t>
            </a:r>
            <a:r>
              <a:rPr lang="es-EC" sz="2400" dirty="0" smtClean="0">
                <a:solidFill>
                  <a:schemeClr val="bg1"/>
                </a:solidFill>
              </a:rPr>
              <a:t>son:</a:t>
            </a:r>
          </a:p>
          <a:p>
            <a:pPr algn="just"/>
            <a:endParaRPr lang="es-EC" sz="2400" dirty="0">
              <a:solidFill>
                <a:schemeClr val="bg1"/>
              </a:solidFill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Encendido de motores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Carreteo 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Despegue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Crucero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Aterrizaje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Emergencia.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ANÁLISIS DE RESULTADOS</a:t>
            </a:r>
          </a:p>
        </p:txBody>
      </p:sp>
    </p:spTree>
    <p:extLst>
      <p:ext uri="{BB962C8B-B14F-4D97-AF65-F5344CB8AC3E}">
        <p14:creationId xmlns:p14="http://schemas.microsoft.com/office/powerpoint/2010/main" val="110795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304800" y="1752600"/>
            <a:ext cx="8610600" cy="464742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FF00"/>
                </a:solidFill>
              </a:rPr>
              <a:t>Se verifica: </a:t>
            </a:r>
          </a:p>
          <a:p>
            <a:pPr algn="just"/>
            <a:endParaRPr lang="es-ES" sz="2800" b="1" dirty="0" smtClean="0">
              <a:solidFill>
                <a:srgbClr val="FFFFFF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s-EC" sz="2800" b="1" dirty="0" smtClean="0">
                <a:solidFill>
                  <a:schemeClr val="bg1"/>
                </a:solidFill>
              </a:rPr>
              <a:t>Que la capacidad </a:t>
            </a:r>
            <a:r>
              <a:rPr lang="es-EC" sz="2800" b="1" dirty="0">
                <a:solidFill>
                  <a:schemeClr val="bg1"/>
                </a:solidFill>
              </a:rPr>
              <a:t>usada en la nueva instalación </a:t>
            </a:r>
            <a:r>
              <a:rPr lang="es-EC" sz="2800" b="1" dirty="0" smtClean="0">
                <a:solidFill>
                  <a:schemeClr val="bg1"/>
                </a:solidFill>
              </a:rPr>
              <a:t>sea </a:t>
            </a:r>
            <a:r>
              <a:rPr lang="es-EC" sz="2800" b="1" dirty="0">
                <a:solidFill>
                  <a:schemeClr val="bg1"/>
                </a:solidFill>
              </a:rPr>
              <a:t>menor al 80</a:t>
            </a:r>
            <a:r>
              <a:rPr lang="es-EC" sz="2800" b="1" dirty="0" smtClean="0">
                <a:solidFill>
                  <a:schemeClr val="bg1"/>
                </a:solidFill>
              </a:rPr>
              <a:t>% </a:t>
            </a:r>
            <a:r>
              <a:rPr lang="es-EC" sz="2800" b="1" dirty="0">
                <a:solidFill>
                  <a:schemeClr val="bg1"/>
                </a:solidFill>
              </a:rPr>
              <a:t>(321.6 </a:t>
            </a:r>
            <a:r>
              <a:rPr lang="es-EC" sz="2800" b="1" dirty="0" err="1">
                <a:solidFill>
                  <a:schemeClr val="bg1"/>
                </a:solidFill>
              </a:rPr>
              <a:t>Amp</a:t>
            </a:r>
            <a:r>
              <a:rPr lang="es-EC" sz="2800" b="1" dirty="0">
                <a:solidFill>
                  <a:schemeClr val="bg1"/>
                </a:solidFill>
              </a:rPr>
              <a:t>)</a:t>
            </a:r>
            <a:r>
              <a:rPr lang="es-EC" sz="2800" b="1" dirty="0" smtClean="0">
                <a:solidFill>
                  <a:schemeClr val="bg1"/>
                </a:solidFill>
              </a:rPr>
              <a:t>  </a:t>
            </a:r>
            <a:r>
              <a:rPr lang="es-EC" sz="2800" b="1" dirty="0">
                <a:solidFill>
                  <a:schemeClr val="bg1"/>
                </a:solidFill>
              </a:rPr>
              <a:t>de la carga de los </a:t>
            </a:r>
            <a:r>
              <a:rPr lang="es-EC" sz="2800" b="1" dirty="0" smtClean="0">
                <a:solidFill>
                  <a:schemeClr val="bg1"/>
                </a:solidFill>
              </a:rPr>
              <a:t>generadores del helicóptero.</a:t>
            </a:r>
          </a:p>
          <a:p>
            <a:pPr algn="just"/>
            <a:endParaRPr lang="es-EC" sz="2800" b="1" dirty="0" smtClean="0">
              <a:solidFill>
                <a:schemeClr val="bg1"/>
              </a:solidFill>
            </a:endParaRPr>
          </a:p>
          <a:p>
            <a:pPr algn="just"/>
            <a:r>
              <a:rPr lang="es-EC" sz="2800" b="1" dirty="0" smtClean="0">
                <a:solidFill>
                  <a:srgbClr val="FFFF00"/>
                </a:solidFill>
              </a:rPr>
              <a:t>Se </a:t>
            </a:r>
            <a:r>
              <a:rPr lang="es-ES" sz="2800" b="1" dirty="0" smtClean="0">
                <a:solidFill>
                  <a:srgbClr val="FFFF00"/>
                </a:solidFill>
              </a:rPr>
              <a:t>concluye:</a:t>
            </a:r>
            <a:endParaRPr lang="es-EC" sz="2800" b="1" dirty="0">
              <a:solidFill>
                <a:schemeClr val="bg1"/>
              </a:solidFill>
            </a:endParaRPr>
          </a:p>
          <a:p>
            <a:pPr algn="ctr"/>
            <a:r>
              <a:rPr lang="es-EC" sz="2400" b="1" dirty="0">
                <a:solidFill>
                  <a:srgbClr val="00B0F0"/>
                </a:solidFill>
              </a:rPr>
              <a:t>32,10% (129.16 </a:t>
            </a:r>
            <a:r>
              <a:rPr lang="es-EC" sz="2400" b="1" dirty="0" err="1">
                <a:solidFill>
                  <a:srgbClr val="00B0F0"/>
                </a:solidFill>
              </a:rPr>
              <a:t>Amp</a:t>
            </a:r>
            <a:r>
              <a:rPr lang="es-EC" sz="2400" b="1" dirty="0">
                <a:solidFill>
                  <a:srgbClr val="00B0F0"/>
                </a:solidFill>
              </a:rPr>
              <a:t>)   &lt;   80</a:t>
            </a:r>
            <a:r>
              <a:rPr lang="es-EC" sz="2400" b="1" dirty="0" smtClean="0">
                <a:solidFill>
                  <a:srgbClr val="00B0F0"/>
                </a:solidFill>
              </a:rPr>
              <a:t>% (321.6 </a:t>
            </a:r>
            <a:r>
              <a:rPr lang="es-EC" sz="2400" b="1" dirty="0" err="1">
                <a:solidFill>
                  <a:srgbClr val="00B0F0"/>
                </a:solidFill>
              </a:rPr>
              <a:t>Amp</a:t>
            </a:r>
            <a:r>
              <a:rPr lang="es-EC" sz="2400" b="1" dirty="0">
                <a:solidFill>
                  <a:srgbClr val="00B0F0"/>
                </a:solidFill>
              </a:rPr>
              <a:t>)</a:t>
            </a:r>
          </a:p>
          <a:p>
            <a:pPr algn="ctr"/>
            <a:r>
              <a:rPr lang="es-EC" sz="2400" b="1" dirty="0" smtClean="0">
                <a:solidFill>
                  <a:srgbClr val="00B0F0"/>
                </a:solidFill>
              </a:rPr>
              <a:t>El </a:t>
            </a:r>
            <a:r>
              <a:rPr lang="es-EC" sz="2400" b="1" dirty="0">
                <a:solidFill>
                  <a:srgbClr val="00B0F0"/>
                </a:solidFill>
              </a:rPr>
              <a:t>porcentaje de capacidad usada en la nueva instalación es menor al 80%  de la carga de los generadores</a:t>
            </a:r>
            <a:endParaRPr lang="es-EC" sz="2400" b="1" dirty="0" smtClean="0">
              <a:solidFill>
                <a:srgbClr val="00B0F0"/>
              </a:solidFill>
            </a:endParaRPr>
          </a:p>
          <a:p>
            <a:pPr marL="457200" indent="-457200" algn="just">
              <a:buFont typeface="Arial"/>
              <a:buChar char="•"/>
            </a:pPr>
            <a:endParaRPr lang="es-ES" sz="2800" b="1" dirty="0" smtClean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DIAGRAMA DE INTERCONEXIÓN</a:t>
            </a:r>
          </a:p>
        </p:txBody>
      </p:sp>
    </p:spTree>
    <p:extLst>
      <p:ext uri="{BB962C8B-B14F-4D97-AF65-F5344CB8AC3E}">
        <p14:creationId xmlns:p14="http://schemas.microsoft.com/office/powerpoint/2010/main" val="33222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257175" y="2057400"/>
            <a:ext cx="8610600" cy="415498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>
                <a:solidFill>
                  <a:srgbClr val="FFFF00"/>
                </a:solidFill>
              </a:rPr>
              <a:t>Se </a:t>
            </a:r>
            <a:r>
              <a:rPr lang="es-ES" sz="2800" b="1" dirty="0" smtClean="0">
                <a:solidFill>
                  <a:srgbClr val="FFFF00"/>
                </a:solidFill>
              </a:rPr>
              <a:t>verifica: </a:t>
            </a:r>
          </a:p>
          <a:p>
            <a:pPr algn="just"/>
            <a:endParaRPr lang="es-ES" sz="2800" b="1" dirty="0">
              <a:solidFill>
                <a:srgbClr val="FFFF00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s-EC" sz="2800" b="1" dirty="0" smtClean="0">
                <a:solidFill>
                  <a:schemeClr val="bg1"/>
                </a:solidFill>
                <a:latin typeface="Arial"/>
                <a:ea typeface="Calibri"/>
              </a:rPr>
              <a:t>Que la </a:t>
            </a:r>
            <a:r>
              <a:rPr lang="es-EC" sz="2800" b="1" dirty="0">
                <a:solidFill>
                  <a:schemeClr val="bg1"/>
                </a:solidFill>
                <a:latin typeface="Arial"/>
                <a:ea typeface="Calibri"/>
              </a:rPr>
              <a:t>duración total del vuelo de emergencia debe ser mayor a 30 minutos </a:t>
            </a:r>
            <a:r>
              <a:rPr lang="es-EC" sz="2800" b="1" dirty="0" smtClean="0">
                <a:solidFill>
                  <a:schemeClr val="bg1"/>
                </a:solidFill>
                <a:latin typeface="Arial"/>
                <a:ea typeface="Calibri"/>
              </a:rPr>
              <a:t>(con baterías).</a:t>
            </a:r>
          </a:p>
          <a:p>
            <a:pPr algn="just"/>
            <a:endParaRPr lang="es-ES" sz="2800" b="1" dirty="0" smtClean="0">
              <a:solidFill>
                <a:srgbClr val="FFFF00"/>
              </a:solidFill>
            </a:endParaRPr>
          </a:p>
          <a:p>
            <a:pPr algn="just"/>
            <a:r>
              <a:rPr lang="es-ES" sz="2800" b="1" dirty="0" smtClean="0">
                <a:solidFill>
                  <a:srgbClr val="FFFF00"/>
                </a:solidFill>
              </a:rPr>
              <a:t>Se concluye:</a:t>
            </a:r>
            <a:endParaRPr lang="es-EC" sz="2800" b="1" dirty="0" smtClean="0">
              <a:solidFill>
                <a:schemeClr val="bg1"/>
              </a:solidFill>
              <a:latin typeface="Arial"/>
              <a:ea typeface="Calibri"/>
            </a:endParaRPr>
          </a:p>
          <a:p>
            <a:pPr algn="ctr"/>
            <a:endParaRPr lang="es-EC" sz="2400" b="1" dirty="0" smtClean="0">
              <a:solidFill>
                <a:srgbClr val="00B0F0"/>
              </a:solidFill>
              <a:latin typeface="Arial"/>
              <a:ea typeface="Calibri"/>
            </a:endParaRPr>
          </a:p>
          <a:p>
            <a:pPr algn="ctr"/>
            <a:r>
              <a:rPr lang="es-EC" sz="2400" b="1" dirty="0" smtClean="0">
                <a:solidFill>
                  <a:srgbClr val="00B0F0"/>
                </a:solidFill>
                <a:latin typeface="Arial"/>
                <a:ea typeface="Calibri"/>
              </a:rPr>
              <a:t>Como </a:t>
            </a:r>
            <a:r>
              <a:rPr lang="es-EC" sz="2400" b="1" dirty="0">
                <a:solidFill>
                  <a:srgbClr val="00B0F0"/>
                </a:solidFill>
                <a:latin typeface="Arial"/>
                <a:ea typeface="Calibri"/>
              </a:rPr>
              <a:t>36.58 min &gt;30 min se concluye que </a:t>
            </a:r>
            <a:r>
              <a:rPr lang="es-EC" sz="2400" b="1" dirty="0" smtClean="0">
                <a:solidFill>
                  <a:srgbClr val="00B0F0"/>
                </a:solidFill>
                <a:latin typeface="Arial"/>
                <a:ea typeface="Calibri"/>
              </a:rPr>
              <a:t>sin </a:t>
            </a:r>
            <a:r>
              <a:rPr lang="es-EC" sz="2400" b="1" dirty="0">
                <a:solidFill>
                  <a:srgbClr val="00B0F0"/>
                </a:solidFill>
                <a:latin typeface="Arial"/>
                <a:ea typeface="Calibri"/>
              </a:rPr>
              <a:t>problemas las dos baterías soportaran </a:t>
            </a:r>
            <a:r>
              <a:rPr lang="es-EC" sz="2400" b="1" dirty="0" smtClean="0">
                <a:solidFill>
                  <a:srgbClr val="00B0F0"/>
                </a:solidFill>
                <a:latin typeface="Arial"/>
                <a:ea typeface="Calibri"/>
              </a:rPr>
              <a:t>la </a:t>
            </a:r>
            <a:r>
              <a:rPr lang="es-EC" sz="2400" b="1" dirty="0">
                <a:solidFill>
                  <a:srgbClr val="00B0F0"/>
                </a:solidFill>
                <a:latin typeface="Arial"/>
                <a:ea typeface="Calibri"/>
              </a:rPr>
              <a:t>carga en caso de </a:t>
            </a:r>
            <a:r>
              <a:rPr lang="es-EC" sz="2400" b="1" dirty="0" smtClean="0">
                <a:solidFill>
                  <a:srgbClr val="00B0F0"/>
                </a:solidFill>
                <a:latin typeface="Arial"/>
                <a:ea typeface="Calibri"/>
              </a:rPr>
              <a:t>emergencia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DIAGRAMA DE INTERCONEXIÓN</a:t>
            </a:r>
          </a:p>
        </p:txBody>
      </p:sp>
    </p:spTree>
    <p:extLst>
      <p:ext uri="{BB962C8B-B14F-4D97-AF65-F5344CB8AC3E}">
        <p14:creationId xmlns:p14="http://schemas.microsoft.com/office/powerpoint/2010/main" val="30876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533400" y="3075057"/>
            <a:ext cx="81534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lvl="0" algn="ctr"/>
            <a:r>
              <a:rPr lang="es-EC" sz="54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 CONCLUSIONES</a:t>
            </a:r>
          </a:p>
          <a:p>
            <a:pPr marL="361950" lvl="0" algn="ctr"/>
            <a:r>
              <a:rPr lang="es-EC" sz="5400" b="1" dirty="0" smtClean="0">
                <a:ln>
                  <a:solidFill>
                    <a:srgbClr val="000000"/>
                  </a:solidFill>
                </a:ln>
                <a:solidFill>
                  <a:srgbClr val="FFFF00"/>
                </a:solidFill>
              </a:rPr>
              <a:t>Y RECOMENDACIONES</a:t>
            </a:r>
            <a:endParaRPr lang="es-EC" sz="5400" b="1" dirty="0">
              <a:ln>
                <a:solidFill>
                  <a:srgbClr val="000000"/>
                </a:solidFill>
              </a:ln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4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257175" y="1676400"/>
            <a:ext cx="8610600" cy="483209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C" sz="2800" dirty="0" smtClean="0">
                <a:solidFill>
                  <a:schemeClr val="bg1"/>
                </a:solidFill>
              </a:rPr>
              <a:t>Se cumplió </a:t>
            </a:r>
            <a:r>
              <a:rPr lang="es-EC" sz="2800" dirty="0">
                <a:solidFill>
                  <a:schemeClr val="bg1"/>
                </a:solidFill>
              </a:rPr>
              <a:t>con el propósito fundamental de </a:t>
            </a:r>
            <a:r>
              <a:rPr lang="es-EC" sz="2800" dirty="0">
                <a:solidFill>
                  <a:srgbClr val="FFFF00"/>
                </a:solidFill>
              </a:rPr>
              <a:t>planificar, diseñar e implementar</a:t>
            </a:r>
            <a:r>
              <a:rPr lang="es-EC" sz="2800" dirty="0">
                <a:solidFill>
                  <a:schemeClr val="bg1"/>
                </a:solidFill>
              </a:rPr>
              <a:t> </a:t>
            </a:r>
            <a:r>
              <a:rPr lang="es-EC" sz="2800" dirty="0" smtClean="0">
                <a:solidFill>
                  <a:schemeClr val="bg1"/>
                </a:solidFill>
              </a:rPr>
              <a:t>instrumental,  </a:t>
            </a:r>
            <a:r>
              <a:rPr lang="es-EC" sz="2800" dirty="0">
                <a:solidFill>
                  <a:schemeClr val="bg1"/>
                </a:solidFill>
              </a:rPr>
              <a:t>equipos, dispositivos de aviónica y modificaciones estructurales, que mejoren el desempeño en los sistemas de </a:t>
            </a:r>
            <a:r>
              <a:rPr lang="es-EC" sz="2800" dirty="0" smtClean="0">
                <a:solidFill>
                  <a:schemeClr val="bg1"/>
                </a:solidFill>
              </a:rPr>
              <a:t>COM-NAV </a:t>
            </a:r>
            <a:r>
              <a:rPr lang="es-EC" sz="2800" dirty="0">
                <a:solidFill>
                  <a:schemeClr val="bg1"/>
                </a:solidFill>
              </a:rPr>
              <a:t>originales del helicóptero MI171E</a:t>
            </a:r>
            <a:r>
              <a:rPr lang="es-EC" sz="2800" dirty="0" smtClean="0">
                <a:solidFill>
                  <a:schemeClr val="bg1"/>
                </a:solidFill>
              </a:rPr>
              <a:t>.</a:t>
            </a:r>
            <a:endParaRPr lang="es-ES_tradnl" sz="28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s-EC" sz="2800" dirty="0">
                <a:solidFill>
                  <a:schemeClr val="bg1"/>
                </a:solidFill>
              </a:rPr>
              <a:t>La aeronave </a:t>
            </a:r>
            <a:r>
              <a:rPr lang="es-EC" sz="2800" dirty="0" smtClean="0">
                <a:solidFill>
                  <a:srgbClr val="FFFF00"/>
                </a:solidFill>
              </a:rPr>
              <a:t>cambió </a:t>
            </a:r>
            <a:r>
              <a:rPr lang="es-EC" sz="2800" dirty="0">
                <a:solidFill>
                  <a:srgbClr val="FFFF00"/>
                </a:solidFill>
              </a:rPr>
              <a:t>su configuración original</a:t>
            </a:r>
            <a:r>
              <a:rPr lang="es-EC" sz="2800" dirty="0">
                <a:solidFill>
                  <a:schemeClr val="bg1"/>
                </a:solidFill>
              </a:rPr>
              <a:t> de operación, deja de ser solo para vuelo visual (VFR), y pasa a ser para vuelo visual y/o instrumental (VFR/IFR), lo que le proporciona mayor seguridad</a:t>
            </a:r>
            <a:r>
              <a:rPr lang="es-ES" sz="2800" dirty="0" smtClean="0">
                <a:solidFill>
                  <a:schemeClr val="bg1"/>
                </a:solidFill>
              </a:rPr>
              <a:t>.</a:t>
            </a:r>
            <a:endParaRPr lang="es-ES" sz="28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3800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257175" y="1676400"/>
            <a:ext cx="8610600" cy="489364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C" sz="2400" dirty="0" smtClean="0">
                <a:solidFill>
                  <a:schemeClr val="bg1"/>
                </a:solidFill>
              </a:rPr>
              <a:t>El proyecto </a:t>
            </a:r>
            <a:r>
              <a:rPr lang="es-EC" sz="2400" dirty="0" smtClean="0">
                <a:solidFill>
                  <a:srgbClr val="FFFF00"/>
                </a:solidFill>
              </a:rPr>
              <a:t>permitió </a:t>
            </a:r>
            <a:r>
              <a:rPr lang="es-EC" sz="2400" dirty="0">
                <a:solidFill>
                  <a:srgbClr val="FFFF00"/>
                </a:solidFill>
              </a:rPr>
              <a:t>la actualización de los sistemas de COM-NAV </a:t>
            </a:r>
            <a:r>
              <a:rPr lang="es-EC" sz="2400" dirty="0">
                <a:solidFill>
                  <a:schemeClr val="bg1"/>
                </a:solidFill>
              </a:rPr>
              <a:t>con equipos de cuarta generación, </a:t>
            </a:r>
            <a:r>
              <a:rPr lang="es-EC" sz="2400" dirty="0" smtClean="0">
                <a:solidFill>
                  <a:schemeClr val="bg1"/>
                </a:solidFill>
              </a:rPr>
              <a:t>para </a:t>
            </a:r>
            <a:r>
              <a:rPr lang="es-EC" sz="2400" dirty="0">
                <a:solidFill>
                  <a:schemeClr val="bg1"/>
                </a:solidFill>
              </a:rPr>
              <a:t>un tiempo estimado de 10 </a:t>
            </a:r>
            <a:r>
              <a:rPr lang="es-EC" sz="2400" dirty="0" smtClean="0">
                <a:solidFill>
                  <a:schemeClr val="bg1"/>
                </a:solidFill>
              </a:rPr>
              <a:t>años</a:t>
            </a:r>
          </a:p>
          <a:p>
            <a:pPr marL="457200" indent="-457200" algn="just">
              <a:buFont typeface="Arial"/>
              <a:buChar char="•"/>
            </a:pPr>
            <a:r>
              <a:rPr lang="es-EC" sz="2400" dirty="0" smtClean="0">
                <a:solidFill>
                  <a:schemeClr val="bg1"/>
                </a:solidFill>
              </a:rPr>
              <a:t>El costo </a:t>
            </a:r>
            <a:r>
              <a:rPr lang="es-EC" sz="2400" dirty="0">
                <a:solidFill>
                  <a:schemeClr val="bg1"/>
                </a:solidFill>
              </a:rPr>
              <a:t>beneficio para la Fuerza Terrestre económicamente hablando, se refleja en un </a:t>
            </a:r>
            <a:r>
              <a:rPr lang="es-EC" sz="2400" dirty="0">
                <a:solidFill>
                  <a:srgbClr val="FFFF00"/>
                </a:solidFill>
              </a:rPr>
              <a:t>ahorro promedio de 800.000,00 a 1´000.000,00</a:t>
            </a:r>
            <a:r>
              <a:rPr lang="es-EC" sz="2400" dirty="0">
                <a:solidFill>
                  <a:schemeClr val="bg1"/>
                </a:solidFill>
              </a:rPr>
              <a:t> de dólares por cada aeronave </a:t>
            </a:r>
            <a:r>
              <a:rPr lang="es-EC" sz="2400" dirty="0" smtClean="0">
                <a:solidFill>
                  <a:schemeClr val="bg1"/>
                </a:solidFill>
              </a:rPr>
              <a:t>modernizada.</a:t>
            </a:r>
          </a:p>
          <a:p>
            <a:pPr algn="just"/>
            <a:endParaRPr lang="es-EC" sz="2400" dirty="0" smtClean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Se verifica que </a:t>
            </a:r>
            <a:r>
              <a:rPr lang="es-EC" sz="2400" dirty="0">
                <a:solidFill>
                  <a:srgbClr val="FFFF00"/>
                </a:solidFill>
              </a:rPr>
              <a:t>no existe un mínimo desplazamiento o diferencia entre el vuelo instrumental y el vuelo visual</a:t>
            </a:r>
            <a:r>
              <a:rPr lang="es-EC" sz="2400" dirty="0">
                <a:solidFill>
                  <a:schemeClr val="bg1"/>
                </a:solidFill>
              </a:rPr>
              <a:t> con el nuevo sistema , se confirma de esta manera la fiabilidad y estabilidad de esta solución</a:t>
            </a:r>
            <a:r>
              <a:rPr lang="es-EC" sz="2400" dirty="0" smtClean="0">
                <a:solidFill>
                  <a:schemeClr val="bg1"/>
                </a:solidFill>
              </a:rPr>
              <a:t>.</a:t>
            </a:r>
            <a:endParaRPr lang="es-EC" sz="2400" dirty="0">
              <a:solidFill>
                <a:schemeClr val="bg1"/>
              </a:solidFill>
            </a:endParaRPr>
          </a:p>
          <a:p>
            <a:pPr marL="457200" indent="-457200" algn="just">
              <a:buFont typeface="Arial"/>
              <a:buChar char="•"/>
            </a:pPr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5155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257175" y="1676400"/>
            <a:ext cx="8610600" cy="452431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En lo posterior se debe </a:t>
            </a:r>
            <a:r>
              <a:rPr lang="es-EC" sz="2400" dirty="0">
                <a:solidFill>
                  <a:srgbClr val="FFFF00"/>
                </a:solidFill>
              </a:rPr>
              <a:t>realizar un análisis del alcance del espectro de radiación electromagnética del radar GWX68</a:t>
            </a:r>
            <a:r>
              <a:rPr lang="es-EC" sz="2400" dirty="0">
                <a:solidFill>
                  <a:schemeClr val="bg1"/>
                </a:solidFill>
              </a:rPr>
              <a:t>, a fin de determinar si los lóbulos laterales y posteriores, pueden afectar o no a las tripulaciones de vuelo.</a:t>
            </a:r>
          </a:p>
          <a:p>
            <a:pPr marL="457200" indent="-457200" algn="just">
              <a:buFont typeface="Arial"/>
              <a:buChar char="•"/>
            </a:pPr>
            <a:r>
              <a:rPr lang="es-EC" sz="2400" dirty="0" smtClean="0">
                <a:solidFill>
                  <a:schemeClr val="bg1"/>
                </a:solidFill>
              </a:rPr>
              <a:t>Hasta </a:t>
            </a:r>
            <a:r>
              <a:rPr lang="es-EC" sz="2400" dirty="0">
                <a:solidFill>
                  <a:schemeClr val="bg1"/>
                </a:solidFill>
              </a:rPr>
              <a:t>el momento </a:t>
            </a:r>
            <a:r>
              <a:rPr lang="es-EC" sz="2400" dirty="0" smtClean="0">
                <a:solidFill>
                  <a:srgbClr val="FFFF00"/>
                </a:solidFill>
              </a:rPr>
              <a:t>el sistema ha </a:t>
            </a:r>
            <a:r>
              <a:rPr lang="es-EC" sz="2400" dirty="0">
                <a:solidFill>
                  <a:srgbClr val="FFFF00"/>
                </a:solidFill>
              </a:rPr>
              <a:t>operado </a:t>
            </a:r>
            <a:r>
              <a:rPr lang="es-EC" sz="2400" dirty="0" smtClean="0">
                <a:solidFill>
                  <a:srgbClr val="FFFF00"/>
                </a:solidFill>
              </a:rPr>
              <a:t>42 </a:t>
            </a:r>
            <a:r>
              <a:rPr lang="es-EC" sz="2400" dirty="0">
                <a:solidFill>
                  <a:srgbClr val="FFFF00"/>
                </a:solidFill>
              </a:rPr>
              <a:t>horas de vuelo visual e instrumental</a:t>
            </a:r>
            <a:r>
              <a:rPr lang="es-EC" sz="2400" dirty="0">
                <a:solidFill>
                  <a:schemeClr val="bg1"/>
                </a:solidFill>
              </a:rPr>
              <a:t>, sin haber presentado reporte </a:t>
            </a:r>
            <a:r>
              <a:rPr lang="es-EC" sz="2400" dirty="0" smtClean="0">
                <a:solidFill>
                  <a:schemeClr val="bg1"/>
                </a:solidFill>
              </a:rPr>
              <a:t>alguno.</a:t>
            </a:r>
          </a:p>
          <a:p>
            <a:pPr marL="457200" indent="-457200" algn="just">
              <a:buFont typeface="Arial"/>
              <a:buChar char="•"/>
            </a:pPr>
            <a:r>
              <a:rPr lang="es-EC" sz="2400" dirty="0" smtClean="0">
                <a:solidFill>
                  <a:schemeClr val="bg1"/>
                </a:solidFill>
              </a:rPr>
              <a:t>Este </a:t>
            </a:r>
            <a:r>
              <a:rPr lang="es-EC" sz="2400" dirty="0">
                <a:solidFill>
                  <a:schemeClr val="bg1"/>
                </a:solidFill>
              </a:rPr>
              <a:t>tipo de </a:t>
            </a:r>
            <a:r>
              <a:rPr lang="es-EC" sz="2400" dirty="0">
                <a:solidFill>
                  <a:srgbClr val="FFFF00"/>
                </a:solidFill>
              </a:rPr>
              <a:t>sistema </a:t>
            </a:r>
            <a:r>
              <a:rPr lang="es-EC" sz="2400" dirty="0" smtClean="0">
                <a:solidFill>
                  <a:srgbClr val="FFFF00"/>
                </a:solidFill>
              </a:rPr>
              <a:t>brinda </a:t>
            </a:r>
            <a:r>
              <a:rPr lang="es-EC" sz="2400" dirty="0">
                <a:solidFill>
                  <a:srgbClr val="FFFF00"/>
                </a:solidFill>
              </a:rPr>
              <a:t>excelentes condiciones de seguridad para las operaciones aéreas</a:t>
            </a:r>
            <a:r>
              <a:rPr lang="es-EC" sz="2400" dirty="0">
                <a:solidFill>
                  <a:schemeClr val="bg1"/>
                </a:solidFill>
              </a:rPr>
              <a:t>, </a:t>
            </a:r>
            <a:r>
              <a:rPr lang="es-EC" sz="2400" dirty="0" smtClean="0">
                <a:solidFill>
                  <a:schemeClr val="bg1"/>
                </a:solidFill>
              </a:rPr>
              <a:t>por lo que se </a:t>
            </a:r>
            <a:r>
              <a:rPr lang="es-EC" sz="2400" dirty="0">
                <a:solidFill>
                  <a:schemeClr val="bg1"/>
                </a:solidFill>
              </a:rPr>
              <a:t>encuentra </a:t>
            </a:r>
            <a:r>
              <a:rPr lang="es-EC" sz="2400" dirty="0" smtClean="0">
                <a:solidFill>
                  <a:schemeClr val="bg1"/>
                </a:solidFill>
              </a:rPr>
              <a:t>actualmente cumpliendo </a:t>
            </a:r>
            <a:r>
              <a:rPr lang="es-EC" sz="2400" dirty="0">
                <a:solidFill>
                  <a:schemeClr val="bg1"/>
                </a:solidFill>
              </a:rPr>
              <a:t>comisiones de vuelo presidencial y de ministros de </a:t>
            </a:r>
            <a:r>
              <a:rPr lang="es-EC" sz="2400" dirty="0" smtClean="0">
                <a:solidFill>
                  <a:schemeClr val="bg1"/>
                </a:solidFill>
              </a:rPr>
              <a:t>estado por pedido del COMACO. </a:t>
            </a:r>
            <a:endParaRPr lang="es-ES" sz="2400" dirty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34859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6 CuadroTexto"/>
          <p:cNvSpPr txBox="1"/>
          <p:nvPr/>
        </p:nvSpPr>
        <p:spPr>
          <a:xfrm>
            <a:off x="257175" y="1676400"/>
            <a:ext cx="8610600" cy="37856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marL="457200" indent="-457200" algn="just">
              <a:buFont typeface="Arial"/>
              <a:buChar char="•"/>
            </a:pPr>
            <a:r>
              <a:rPr lang="es-EC" sz="2400" dirty="0" smtClean="0">
                <a:solidFill>
                  <a:schemeClr val="bg1"/>
                </a:solidFill>
              </a:rPr>
              <a:t>En </a:t>
            </a:r>
            <a:r>
              <a:rPr lang="es-EC" sz="2400" dirty="0">
                <a:solidFill>
                  <a:schemeClr val="bg1"/>
                </a:solidFill>
              </a:rPr>
              <a:t>el </a:t>
            </a:r>
            <a:r>
              <a:rPr lang="es-EC" sz="2400" dirty="0">
                <a:solidFill>
                  <a:srgbClr val="FFFF00"/>
                </a:solidFill>
              </a:rPr>
              <a:t>Ecuador no existen sistemas similares</a:t>
            </a:r>
            <a:r>
              <a:rPr lang="es-EC" sz="2400" dirty="0">
                <a:solidFill>
                  <a:schemeClr val="bg1"/>
                </a:solidFill>
              </a:rPr>
              <a:t> al que se diseñó e </a:t>
            </a:r>
            <a:r>
              <a:rPr lang="es-EC" sz="2400" dirty="0" smtClean="0">
                <a:solidFill>
                  <a:schemeClr val="bg1"/>
                </a:solidFill>
              </a:rPr>
              <a:t>implementó para </a:t>
            </a:r>
            <a:r>
              <a:rPr lang="es-EC" sz="2400" dirty="0">
                <a:solidFill>
                  <a:schemeClr val="bg1"/>
                </a:solidFill>
              </a:rPr>
              <a:t>el helicóptero MI171E de fabricación </a:t>
            </a:r>
            <a:r>
              <a:rPr lang="es-EC" sz="2400" dirty="0" smtClean="0">
                <a:solidFill>
                  <a:schemeClr val="bg1"/>
                </a:solidFill>
              </a:rPr>
              <a:t>Rusa.</a:t>
            </a:r>
          </a:p>
          <a:p>
            <a:pPr marL="457200" indent="-457200" algn="just">
              <a:buFont typeface="Arial"/>
              <a:buChar char="•"/>
            </a:pPr>
            <a:r>
              <a:rPr lang="es-EC" sz="2400" dirty="0" smtClean="0">
                <a:solidFill>
                  <a:schemeClr val="bg1"/>
                </a:solidFill>
              </a:rPr>
              <a:t>Existe </a:t>
            </a:r>
            <a:r>
              <a:rPr lang="es-EC" sz="2400" dirty="0">
                <a:solidFill>
                  <a:schemeClr val="bg1"/>
                </a:solidFill>
              </a:rPr>
              <a:t>un </a:t>
            </a:r>
            <a:r>
              <a:rPr lang="es-EC" sz="2400" dirty="0">
                <a:solidFill>
                  <a:srgbClr val="FFFF00"/>
                </a:solidFill>
              </a:rPr>
              <a:t>99% de aceptación y confianza en el nuevo sistema</a:t>
            </a:r>
            <a:r>
              <a:rPr lang="es-EC" sz="2400" dirty="0">
                <a:solidFill>
                  <a:schemeClr val="bg1"/>
                </a:solidFill>
              </a:rPr>
              <a:t>, </a:t>
            </a:r>
            <a:r>
              <a:rPr lang="es-EC" sz="2400" dirty="0" smtClean="0">
                <a:solidFill>
                  <a:schemeClr val="bg1"/>
                </a:solidFill>
              </a:rPr>
              <a:t>se </a:t>
            </a:r>
            <a:r>
              <a:rPr lang="es-EC" sz="2400" dirty="0">
                <a:solidFill>
                  <a:schemeClr val="bg1"/>
                </a:solidFill>
              </a:rPr>
              <a:t>creó un ambiente autodidacta en el personal de pilotos que de una u otra manera sienten la necesidad de estar </a:t>
            </a:r>
            <a:r>
              <a:rPr lang="es-EC" sz="2400" dirty="0" smtClean="0">
                <a:solidFill>
                  <a:schemeClr val="bg1"/>
                </a:solidFill>
              </a:rPr>
              <a:t>actualizados</a:t>
            </a:r>
          </a:p>
          <a:p>
            <a:pPr marL="457200" indent="-457200" algn="just">
              <a:buFont typeface="Arial"/>
              <a:buChar char="•"/>
            </a:pPr>
            <a:r>
              <a:rPr lang="es-EC" sz="2400" dirty="0">
                <a:solidFill>
                  <a:schemeClr val="bg1"/>
                </a:solidFill>
              </a:rPr>
              <a:t>El </a:t>
            </a:r>
            <a:r>
              <a:rPr lang="es-EC" sz="2400" dirty="0" smtClean="0">
                <a:solidFill>
                  <a:schemeClr val="bg1"/>
                </a:solidFill>
              </a:rPr>
              <a:t>proyecto fue </a:t>
            </a:r>
            <a:r>
              <a:rPr lang="es-EC" sz="2400" dirty="0" smtClean="0">
                <a:solidFill>
                  <a:srgbClr val="FFFF00"/>
                </a:solidFill>
              </a:rPr>
              <a:t>planificado </a:t>
            </a:r>
            <a:r>
              <a:rPr lang="es-EC" sz="2400" dirty="0">
                <a:solidFill>
                  <a:srgbClr val="FFFF00"/>
                </a:solidFill>
              </a:rPr>
              <a:t>y ejecutado por técnicos </a:t>
            </a:r>
            <a:r>
              <a:rPr lang="es-EC" sz="2400" dirty="0" smtClean="0">
                <a:solidFill>
                  <a:srgbClr val="FFFF00"/>
                </a:solidFill>
              </a:rPr>
              <a:t>ecuatorianos</a:t>
            </a:r>
          </a:p>
          <a:p>
            <a:pPr algn="just"/>
            <a:endParaRPr lang="es-EC" sz="2400" dirty="0" smtClean="0">
              <a:solidFill>
                <a:schemeClr val="bg1"/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04800" y="228600"/>
            <a:ext cx="33528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676109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CuadroTexto"/>
          <p:cNvSpPr txBox="1"/>
          <p:nvPr/>
        </p:nvSpPr>
        <p:spPr>
          <a:xfrm>
            <a:off x="487122" y="3083004"/>
            <a:ext cx="8280920" cy="175432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GRACIAS </a:t>
            </a:r>
          </a:p>
          <a:p>
            <a:pPr algn="ctr"/>
            <a:r>
              <a:rPr lang="es-EC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POR SU ATENCIÓN</a:t>
            </a:r>
          </a:p>
        </p:txBody>
      </p:sp>
    </p:spTree>
    <p:extLst>
      <p:ext uri="{BB962C8B-B14F-4D97-AF65-F5344CB8AC3E}">
        <p14:creationId xmlns:p14="http://schemas.microsoft.com/office/powerpoint/2010/main" val="128547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0" y="1652111"/>
            <a:ext cx="9144000" cy="6093976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s-EC" sz="54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SUMARIO</a:t>
            </a:r>
          </a:p>
          <a:p>
            <a:pPr marL="933450" indent="-571500" algn="just">
              <a:buFont typeface="+mj-lt"/>
              <a:buAutoNum type="romanUcPeriod" startAt="5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DISEÑO Y EJECUCIÓN DE LA SOLUCIÓN.</a:t>
            </a:r>
          </a:p>
          <a:p>
            <a:pPr marL="1390650" lvl="1" indent="-571500" algn="just">
              <a:buFont typeface="Arial"/>
              <a:buChar char="•"/>
            </a:pPr>
            <a:r>
              <a:rPr lang="es-ES_tradn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EVOLUCIÓN </a:t>
            </a: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DE LA SOLUCIÓN.</a:t>
            </a:r>
          </a:p>
          <a:p>
            <a:pPr marL="1390650" lvl="1" indent="-571500" algn="just">
              <a:buFont typeface="Arial"/>
              <a:buChar char="•"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EQUIPOS A </a:t>
            </a:r>
            <a:r>
              <a:rPr lang="es-ES_tradn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INSTALARSE (Gráfica).</a:t>
            </a:r>
            <a:endParaRPr lang="es-ES_tradnl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1390650" lvl="1" indent="-571500" algn="just">
              <a:buFont typeface="Arial"/>
              <a:buChar char="•"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ESTUDIO </a:t>
            </a:r>
            <a:r>
              <a:rPr lang="es-ES_tradn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TÉCNICO (</a:t>
            </a:r>
            <a:r>
              <a:rPr lang="es-ES_tradnl" sz="2800" b="1" dirty="0" err="1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Ref</a:t>
            </a:r>
            <a:r>
              <a:rPr lang="es-ES_tradn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 OACI).</a:t>
            </a:r>
            <a:endParaRPr lang="es-ES_tradnl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1390650" lvl="1" indent="-571500" algn="just">
              <a:buFont typeface="Arial"/>
              <a:buChar char="•"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INTEGRACIÓN E INTERCONEXIÓN.</a:t>
            </a:r>
          </a:p>
          <a:p>
            <a:pPr marL="1390650" lvl="1" indent="-571500" algn="just">
              <a:buFont typeface="Arial"/>
              <a:buChar char="•"/>
            </a:pPr>
            <a:r>
              <a:rPr lang="es-ES_tradnl" sz="2800" b="1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ANÁLISIS Y CONSUMOS DE CARGAS</a:t>
            </a:r>
            <a:r>
              <a:rPr lang="es-ES_tradnl" sz="28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</a:rPr>
              <a:t>.</a:t>
            </a:r>
          </a:p>
          <a:p>
            <a:pPr marL="819150" lvl="1" algn="just"/>
            <a:endParaRPr lang="es-ES_tradnl" sz="2800" b="1" dirty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933450" indent="-571500">
              <a:buFont typeface="+mj-lt"/>
              <a:buAutoNum type="romanUcPeriod" startAt="5"/>
            </a:pPr>
            <a:r>
              <a:rPr lang="es-EC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ANÁLISIS DE RESULTADOS Y CONCLUSIONES</a:t>
            </a:r>
          </a:p>
          <a:p>
            <a:pPr marL="361950" algn="just"/>
            <a:endParaRPr lang="es-EC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  <a:p>
            <a:pPr marL="819150" lvl="1" algn="just"/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  <a:p>
            <a:pPr marL="1390650" lvl="1" indent="-571500" algn="just">
              <a:buFont typeface="+mj-lt"/>
              <a:buAutoNum type="romanUcPeriod" startAt="5"/>
            </a:pPr>
            <a:endParaRPr lang="es-EC" sz="2800" b="1" dirty="0" smtClean="0">
              <a:ln>
                <a:solidFill>
                  <a:schemeClr val="tx1"/>
                </a:solidFill>
              </a:ln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939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533400" y="304800"/>
            <a:ext cx="2971800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PROBLEMA</a:t>
            </a:r>
          </a:p>
        </p:txBody>
      </p:sp>
      <p:grpSp>
        <p:nvGrpSpPr>
          <p:cNvPr id="7" name="6 Grupo"/>
          <p:cNvGrpSpPr/>
          <p:nvPr/>
        </p:nvGrpSpPr>
        <p:grpSpPr>
          <a:xfrm>
            <a:off x="990600" y="1676400"/>
            <a:ext cx="7085588" cy="1371600"/>
            <a:chOff x="403244" y="39399"/>
            <a:chExt cx="5645427" cy="58330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23 Rectángulo redondeado"/>
            <p:cNvSpPr/>
            <p:nvPr/>
          </p:nvSpPr>
          <p:spPr>
            <a:xfrm>
              <a:off x="403244" y="39399"/>
              <a:ext cx="5645427" cy="53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29183" y="91277"/>
              <a:ext cx="5593549" cy="531424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s-EC" sz="2400" b="1" kern="1200" dirty="0" smtClean="0"/>
                <a:t>Ejército (2010) </a:t>
              </a:r>
              <a:r>
                <a:rPr lang="es-EC" sz="2400" b="1" dirty="0" smtClean="0"/>
                <a:t>compra dos helicópteros MI-171E  de fabricación Rusa  nuevos de fábrica.</a:t>
              </a:r>
              <a:endParaRPr lang="es-EC" sz="2400" b="1" dirty="0"/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1066800" y="5794070"/>
            <a:ext cx="7085588" cy="911530"/>
            <a:chOff x="403243" y="855879"/>
            <a:chExt cx="5645427" cy="91153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2" name="21 Rectángulo redondeado"/>
            <p:cNvSpPr/>
            <p:nvPr/>
          </p:nvSpPr>
          <p:spPr>
            <a:xfrm>
              <a:off x="403243" y="855879"/>
              <a:ext cx="5645427" cy="91153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-1000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-10000"/>
              </a:schemeClr>
            </a:effectRef>
            <a:fontRef idx="minor">
              <a:schemeClr val="lt1"/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429183" y="1059327"/>
              <a:ext cx="5593549" cy="47948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s-EC" b="1" dirty="0" smtClean="0"/>
                <a:t>Solo  cuentan con sistemas de navegación y comunicación básicos (Brújula Magnética y Radio VHF Orlan)</a:t>
              </a:r>
              <a:endParaRPr lang="es-EC" b="1" dirty="0"/>
            </a:p>
          </p:txBody>
        </p:sp>
      </p:grpSp>
      <p:pic>
        <p:nvPicPr>
          <p:cNvPr id="167937" name="Picture 1" descr="C:\Users\Aldo\Desktop\PROCESO MODERNIZACION MI-171\fotos antes de la modernizacion\P10005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933700"/>
            <a:ext cx="4804064" cy="2781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74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2000"/>
                                        <p:tgtEl>
                                          <p:spTgt spid="167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6933" y="228600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PROBLEMA</a:t>
            </a:r>
          </a:p>
        </p:txBody>
      </p:sp>
      <p:grpSp>
        <p:nvGrpSpPr>
          <p:cNvPr id="2" name="6 Grupo"/>
          <p:cNvGrpSpPr/>
          <p:nvPr/>
        </p:nvGrpSpPr>
        <p:grpSpPr>
          <a:xfrm>
            <a:off x="533400" y="3962402"/>
            <a:ext cx="8153400" cy="1447798"/>
            <a:chOff x="403244" y="-270020"/>
            <a:chExt cx="5645427" cy="91098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4" name="23 Rectángulo redondeado"/>
            <p:cNvSpPr/>
            <p:nvPr/>
          </p:nvSpPr>
          <p:spPr>
            <a:xfrm>
              <a:off x="403244" y="-270020"/>
              <a:ext cx="5645427" cy="788836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24 Rectángulo"/>
            <p:cNvSpPr/>
            <p:nvPr/>
          </p:nvSpPr>
          <p:spPr>
            <a:xfrm>
              <a:off x="429183" y="-240339"/>
              <a:ext cx="5593549" cy="8813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s-ES" sz="2400" b="1" dirty="0" smtClean="0"/>
                <a:t>Limita  el empleo  de la aeronave en condiciones climatológicas extremas y  provoca condiciones mínimas de seguridad</a:t>
              </a:r>
              <a:endParaRPr lang="es-EC" sz="2400" b="1" dirty="0" smtClean="0"/>
            </a:p>
            <a:p>
              <a:pPr lvl="0" defTabSz="889000">
                <a:lnSpc>
                  <a:spcPct val="90000"/>
                </a:lnSpc>
                <a:spcAft>
                  <a:spcPct val="35000"/>
                </a:spcAft>
              </a:pPr>
              <a:endParaRPr lang="es-EC" b="1" dirty="0"/>
            </a:p>
          </p:txBody>
        </p:sp>
      </p:grpSp>
      <p:grpSp>
        <p:nvGrpSpPr>
          <p:cNvPr id="5" name="14 Grupo"/>
          <p:cNvGrpSpPr/>
          <p:nvPr/>
        </p:nvGrpSpPr>
        <p:grpSpPr>
          <a:xfrm>
            <a:off x="492300" y="5257800"/>
            <a:ext cx="8198130" cy="533399"/>
            <a:chOff x="403244" y="3305320"/>
            <a:chExt cx="5645427" cy="53339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6" name="15 Rectángulo redondeado"/>
            <p:cNvSpPr/>
            <p:nvPr/>
          </p:nvSpPr>
          <p:spPr>
            <a:xfrm>
              <a:off x="403244" y="3305320"/>
              <a:ext cx="5645427" cy="53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16 Rectángulo"/>
            <p:cNvSpPr/>
            <p:nvPr/>
          </p:nvSpPr>
          <p:spPr>
            <a:xfrm>
              <a:off x="429183" y="3331258"/>
              <a:ext cx="5593550" cy="507461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s-ES" b="1" dirty="0" smtClean="0"/>
                <a:t>Genera riesgo las operaciones militares y en las tripulaciones.</a:t>
              </a:r>
            </a:p>
          </p:txBody>
        </p:sp>
      </p:grpSp>
      <p:pic>
        <p:nvPicPr>
          <p:cNvPr id="232450" name="Picture 2" descr="C:\Users\Aldo\Desktop\PROCESO MODERNIZACION MI-171\fotos antes de la modernizacion\P10005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118" y="1524000"/>
            <a:ext cx="4461282" cy="2286000"/>
          </a:xfrm>
          <a:prstGeom prst="rect">
            <a:avLst/>
          </a:prstGeom>
          <a:noFill/>
        </p:spPr>
      </p:pic>
      <p:grpSp>
        <p:nvGrpSpPr>
          <p:cNvPr id="21" name="14 Grupo"/>
          <p:cNvGrpSpPr/>
          <p:nvPr/>
        </p:nvGrpSpPr>
        <p:grpSpPr>
          <a:xfrm>
            <a:off x="511638" y="5867400"/>
            <a:ext cx="8175162" cy="914400"/>
            <a:chOff x="403244" y="3305320"/>
            <a:chExt cx="5645427" cy="534449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26" name="25 Rectángulo redondeado"/>
            <p:cNvSpPr/>
            <p:nvPr/>
          </p:nvSpPr>
          <p:spPr>
            <a:xfrm>
              <a:off x="403244" y="3305320"/>
              <a:ext cx="5645427" cy="531360"/>
            </a:xfrm>
            <a:prstGeom prst="round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28 Rectángulo"/>
            <p:cNvSpPr/>
            <p:nvPr/>
          </p:nvSpPr>
          <p:spPr>
            <a:xfrm>
              <a:off x="429183" y="3360287"/>
              <a:ext cx="5593549" cy="479482"/>
            </a:xfrm>
            <a:prstGeom prst="rect">
              <a:avLst/>
            </a:prstGeom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3384" tIns="0" rIns="213384" bIns="0" numCol="1" spcCol="1270" anchor="ctr" anchorCtr="0">
              <a:noAutofit/>
            </a:bodyPr>
            <a:lstStyle/>
            <a:p>
              <a:pPr lvl="0" algn="just" defTabSz="889000">
                <a:lnSpc>
                  <a:spcPct val="90000"/>
                </a:lnSpc>
                <a:spcAft>
                  <a:spcPct val="35000"/>
                </a:spcAft>
              </a:pPr>
              <a:r>
                <a:rPr lang="es-ES" b="1" dirty="0" smtClean="0">
                  <a:solidFill>
                    <a:srgbClr val="FFFF00"/>
                  </a:solidFill>
                </a:rPr>
                <a:t>Surgen interrogantes </a:t>
              </a:r>
              <a:r>
                <a:rPr lang="es-ES" b="1" dirty="0" smtClean="0"/>
                <a:t>……se puede MODERNIZAR….? Compatibilidad?... Protocolos? …Conectividad? …que instrumentos?  .... Dise</a:t>
              </a:r>
              <a:r>
                <a:rPr lang="es-EC" b="1" dirty="0" smtClean="0"/>
                <a:t>ño</a:t>
              </a:r>
              <a:r>
                <a:rPr lang="en-US" b="1" dirty="0" smtClean="0"/>
                <a:t>?</a:t>
              </a:r>
              <a:r>
                <a:rPr lang="es-ES" b="1" dirty="0" smtClean="0"/>
                <a:t>   </a:t>
              </a:r>
            </a:p>
          </p:txBody>
        </p:sp>
      </p:grpSp>
      <p:pic>
        <p:nvPicPr>
          <p:cNvPr id="168962" name="Picture 2" descr="C:\Users\Aldo\Desktop\PROCESO MODERNIZACION MI-171\fotos antes de la modernizacion\P10005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39" y="1600200"/>
            <a:ext cx="685761" cy="914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895600"/>
            <a:ext cx="609600" cy="8382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</p:pic>
      <p:sp>
        <p:nvSpPr>
          <p:cNvPr id="19" name="18 CuadroTexto"/>
          <p:cNvSpPr txBox="1"/>
          <p:nvPr/>
        </p:nvSpPr>
        <p:spPr>
          <a:xfrm>
            <a:off x="6073355" y="1676400"/>
            <a:ext cx="23086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COMUNICACIÓN </a:t>
            </a:r>
          </a:p>
          <a:p>
            <a:r>
              <a:rPr lang="es-EC" b="1" dirty="0" smtClean="0">
                <a:solidFill>
                  <a:srgbClr val="FF0000"/>
                </a:solidFill>
              </a:rPr>
              <a:t>VHF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057781" y="2667000"/>
            <a:ext cx="24004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>
                <a:solidFill>
                  <a:srgbClr val="FF0000"/>
                </a:solidFill>
              </a:rPr>
              <a:t>BRÚJULA  MAGNÉTICA  (ADF)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48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1000" y="1712893"/>
            <a:ext cx="84582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La modernización de los sistemas de COM-NAV del helicóptero MI-171E permitirá: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1000" y="3962400"/>
            <a:ext cx="84582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FF"/>
                </a:solidFill>
              </a:rPr>
              <a:t>Reducir el riesgo de las operaciones de vuelo en condiciones extremas.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381000" y="2819400"/>
            <a:ext cx="84582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chemeClr val="bg1"/>
                </a:solidFill>
              </a:rPr>
              <a:t>Realizar vuelos VFR / IFR, bajo las normas de aeronavegabilidad y seguridad  vigentes. 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381000" y="5043010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FF"/>
                </a:solidFill>
              </a:rPr>
              <a:t>Incrementar los estándares de seguridad.</a:t>
            </a:r>
            <a:endParaRPr lang="en-US" sz="2800" dirty="0">
              <a:solidFill>
                <a:srgbClr val="FFFFFF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1000" y="5700486"/>
            <a:ext cx="8458200" cy="95410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FF"/>
                </a:solidFill>
              </a:rPr>
              <a:t>Operatividad de dos (2) helicópteros MI-171E para un período estimado de diez (10) años. </a:t>
            </a:r>
          </a:p>
        </p:txBody>
      </p:sp>
      <p:sp>
        <p:nvSpPr>
          <p:cNvPr id="8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JUSTIFICATIVO</a:t>
            </a:r>
          </a:p>
        </p:txBody>
      </p:sp>
    </p:spTree>
    <p:extLst>
      <p:ext uri="{BB962C8B-B14F-4D97-AF65-F5344CB8AC3E}">
        <p14:creationId xmlns:p14="http://schemas.microsoft.com/office/powerpoint/2010/main" val="1798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228600" y="1752600"/>
            <a:ext cx="8610600" cy="446276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3200" dirty="0" smtClean="0">
                <a:solidFill>
                  <a:srgbClr val="FFFF00"/>
                </a:solidFill>
              </a:rPr>
              <a:t>Permitirá: </a:t>
            </a:r>
          </a:p>
          <a:p>
            <a:pPr algn="just"/>
            <a:endParaRPr lang="es-ES" sz="2800" dirty="0" smtClean="0">
              <a:solidFill>
                <a:srgbClr val="FFFFFF"/>
              </a:solidFill>
            </a:endParaRPr>
          </a:p>
          <a:p>
            <a:pPr algn="just"/>
            <a:r>
              <a:rPr lang="es-ES" sz="3200" dirty="0" smtClean="0">
                <a:solidFill>
                  <a:srgbClr val="FFFFFF"/>
                </a:solidFill>
              </a:rPr>
              <a:t>Marcar el inicio en la 15 BAE “PAQUISHA” y en el país de una era de trabajos de modernización de aeronaves en base al empleo de equipos de COM-NAV 4G. Con la </a:t>
            </a:r>
            <a:r>
              <a:rPr lang="es-ES" sz="3200" dirty="0">
                <a:solidFill>
                  <a:srgbClr val="00B0F0"/>
                </a:solidFill>
              </a:rPr>
              <a:t>p</a:t>
            </a:r>
            <a:r>
              <a:rPr lang="es-ES" sz="3200" dirty="0" smtClean="0">
                <a:solidFill>
                  <a:srgbClr val="00B0F0"/>
                </a:solidFill>
              </a:rPr>
              <a:t>articipación de técnicos, tecnólogos  e ingenieros exclusivamente </a:t>
            </a:r>
            <a:r>
              <a:rPr lang="es-ES" sz="3200" dirty="0" smtClean="0">
                <a:solidFill>
                  <a:srgbClr val="FF0000"/>
                </a:solidFill>
              </a:rPr>
              <a:t>ecuatorianos</a:t>
            </a:r>
            <a:r>
              <a:rPr lang="es-ES" sz="3200" dirty="0" smtClean="0">
                <a:solidFill>
                  <a:srgbClr val="00B0F0"/>
                </a:solidFill>
              </a:rPr>
              <a:t> sin depender del asesoramiento extranjero.</a:t>
            </a:r>
          </a:p>
        </p:txBody>
      </p:sp>
      <p:sp>
        <p:nvSpPr>
          <p:cNvPr id="3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JUSTIFICATIVO</a:t>
            </a:r>
          </a:p>
        </p:txBody>
      </p:sp>
    </p:spTree>
    <p:extLst>
      <p:ext uri="{BB962C8B-B14F-4D97-AF65-F5344CB8AC3E}">
        <p14:creationId xmlns:p14="http://schemas.microsoft.com/office/powerpoint/2010/main" val="1798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381000" y="1639431"/>
            <a:ext cx="8458200" cy="181588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0000"/>
                </a:solidFill>
              </a:rPr>
              <a:t>G: </a:t>
            </a:r>
            <a:r>
              <a:rPr lang="es-ES" sz="2800" b="1" dirty="0" smtClean="0">
                <a:solidFill>
                  <a:srgbClr val="00B0F0"/>
                </a:solidFill>
              </a:rPr>
              <a:t>Modernizar los sistemas de comunicación y navegación del helicóptero MI-171E, a fin de incrementar los estándares de seguridad en las operaciones aéreas.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381000" y="3733800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b="1" dirty="0" smtClean="0">
                <a:solidFill>
                  <a:srgbClr val="FF0000"/>
                </a:solidFill>
              </a:rPr>
              <a:t>E:</a:t>
            </a:r>
            <a:r>
              <a:rPr lang="es-ES" sz="2800" dirty="0" smtClean="0">
                <a:solidFill>
                  <a:srgbClr val="FFFF00"/>
                </a:solidFill>
              </a:rPr>
              <a:t> Levantar la información del estado actual.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81000" y="5039380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Diseñar  y ejecutar la solución específica.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81000" y="5725180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Realizar  pruebas de campo, conclusiones.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81000" y="4343400"/>
            <a:ext cx="8458200" cy="52322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just"/>
            <a:r>
              <a:rPr lang="es-ES" sz="2800" dirty="0" smtClean="0">
                <a:solidFill>
                  <a:srgbClr val="FFFF00"/>
                </a:solidFill>
              </a:rPr>
              <a:t>Identificar la solución tecnológica adecuada.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9" name="3 CuadroTexto"/>
          <p:cNvSpPr txBox="1"/>
          <p:nvPr/>
        </p:nvSpPr>
        <p:spPr>
          <a:xfrm>
            <a:off x="90736" y="268069"/>
            <a:ext cx="3719264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solidFill>
              <a:schemeClr val="tx1"/>
            </a:solidFill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s-EC" sz="36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798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Tema3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1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7926</TotalTime>
  <Words>1638</Words>
  <Application>Microsoft Office PowerPoint</Application>
  <PresentationFormat>Presentación en pantalla (4:3)</PresentationFormat>
  <Paragraphs>330</Paragraphs>
  <Slides>39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39</vt:i4>
      </vt:variant>
    </vt:vector>
  </HeadingPairs>
  <TitlesOfParts>
    <vt:vector size="43" baseType="lpstr">
      <vt:lpstr>Tema3</vt:lpstr>
      <vt:lpstr>1_Diseño predeterminado</vt:lpstr>
      <vt:lpstr>1_Tema de Office</vt:lpstr>
      <vt:lpstr>Tema1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TOSHIBA</dc:creator>
  <cp:lastModifiedBy>Aldorec</cp:lastModifiedBy>
  <cp:revision>485</cp:revision>
  <dcterms:created xsi:type="dcterms:W3CDTF">2005-11-08T01:47:06Z</dcterms:created>
  <dcterms:modified xsi:type="dcterms:W3CDTF">2013-01-24T04:09:57Z</dcterms:modified>
</cp:coreProperties>
</file>