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25"/>
  </p:notesMasterIdLst>
  <p:sldIdLst>
    <p:sldId id="256" r:id="rId2"/>
    <p:sldId id="278" r:id="rId3"/>
    <p:sldId id="280" r:id="rId4"/>
    <p:sldId id="257" r:id="rId5"/>
    <p:sldId id="279" r:id="rId6"/>
    <p:sldId id="258" r:id="rId7"/>
    <p:sldId id="260" r:id="rId8"/>
    <p:sldId id="261" r:id="rId9"/>
    <p:sldId id="262" r:id="rId10"/>
    <p:sldId id="263" r:id="rId11"/>
    <p:sldId id="264" r:id="rId12"/>
    <p:sldId id="265" r:id="rId13"/>
    <p:sldId id="266" r:id="rId14"/>
    <p:sldId id="267" r:id="rId15"/>
    <p:sldId id="270" r:id="rId16"/>
    <p:sldId id="276" r:id="rId17"/>
    <p:sldId id="271" r:id="rId18"/>
    <p:sldId id="272" r:id="rId19"/>
    <p:sldId id="273" r:id="rId20"/>
    <p:sldId id="274" r:id="rId21"/>
    <p:sldId id="275" r:id="rId22"/>
    <p:sldId id="277" r:id="rId23"/>
    <p:sldId id="281"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Tesis\Documentos\Gr&#225;ficos\codific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Tesis\Documentos\Gr&#225;ficos\codificac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Tesis\Documentos\Gr&#225;ficos\competenc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CICLO DE VIDA FLOTA IMBABURA</a:t>
            </a:r>
          </a:p>
        </c:rich>
      </c:tx>
      <c:overlay val="0"/>
    </c:title>
    <c:autoTitleDeleted val="0"/>
    <c:plotArea>
      <c:layout/>
      <c:lineChart>
        <c:grouping val="standard"/>
        <c:varyColors val="0"/>
        <c:ser>
          <c:idx val="1"/>
          <c:order val="0"/>
          <c:tx>
            <c:strRef>
              <c:f>Hoja2!$A$10</c:f>
              <c:strCache>
                <c:ptCount val="1"/>
                <c:pt idx="0">
                  <c:v>QUITO - GUAYAQUIL</c:v>
                </c:pt>
              </c:strCache>
            </c:strRef>
          </c:tx>
          <c:cat>
            <c:numRef>
              <c:f>Hoja2!$B$9:$G$9</c:f>
              <c:numCache>
                <c:formatCode>General</c:formatCode>
                <c:ptCount val="6"/>
                <c:pt idx="0">
                  <c:v>2007</c:v>
                </c:pt>
                <c:pt idx="1">
                  <c:v>2008</c:v>
                </c:pt>
                <c:pt idx="2">
                  <c:v>2009</c:v>
                </c:pt>
                <c:pt idx="3">
                  <c:v>2010</c:v>
                </c:pt>
                <c:pt idx="4">
                  <c:v>2011</c:v>
                </c:pt>
                <c:pt idx="5">
                  <c:v>2012</c:v>
                </c:pt>
              </c:numCache>
            </c:numRef>
          </c:cat>
          <c:val>
            <c:numRef>
              <c:f>Hoja2!$B$10:$G$10</c:f>
              <c:numCache>
                <c:formatCode>_-* #,##0\ _€_-;\-* #,##0\ _€_-;_-* "-"??\ _€_-;_-@_-</c:formatCode>
                <c:ptCount val="6"/>
                <c:pt idx="0">
                  <c:v>83462</c:v>
                </c:pt>
                <c:pt idx="1">
                  <c:v>69550</c:v>
                </c:pt>
                <c:pt idx="2">
                  <c:v>57930</c:v>
                </c:pt>
                <c:pt idx="3">
                  <c:v>50350</c:v>
                </c:pt>
                <c:pt idx="4">
                  <c:v>42000</c:v>
                </c:pt>
                <c:pt idx="5">
                  <c:v>33600</c:v>
                </c:pt>
              </c:numCache>
            </c:numRef>
          </c:val>
          <c:smooth val="0"/>
        </c:ser>
        <c:ser>
          <c:idx val="2"/>
          <c:order val="1"/>
          <c:tx>
            <c:strRef>
              <c:f>Hoja2!$A$11</c:f>
              <c:strCache>
                <c:ptCount val="1"/>
                <c:pt idx="0">
                  <c:v>QUITO - MANTA</c:v>
                </c:pt>
              </c:strCache>
            </c:strRef>
          </c:tx>
          <c:cat>
            <c:numRef>
              <c:f>Hoja2!$B$9:$G$9</c:f>
              <c:numCache>
                <c:formatCode>General</c:formatCode>
                <c:ptCount val="6"/>
                <c:pt idx="0">
                  <c:v>2007</c:v>
                </c:pt>
                <c:pt idx="1">
                  <c:v>2008</c:v>
                </c:pt>
                <c:pt idx="2">
                  <c:v>2009</c:v>
                </c:pt>
                <c:pt idx="3">
                  <c:v>2010</c:v>
                </c:pt>
                <c:pt idx="4">
                  <c:v>2011</c:v>
                </c:pt>
                <c:pt idx="5">
                  <c:v>2012</c:v>
                </c:pt>
              </c:numCache>
            </c:numRef>
          </c:cat>
          <c:val>
            <c:numRef>
              <c:f>Hoja2!$B$11:$G$11</c:f>
              <c:numCache>
                <c:formatCode>_-* #,##0\ _€_-;\-* #,##0\ _€_-;_-* "-"??\ _€_-;_-@_-</c:formatCode>
                <c:ptCount val="6"/>
                <c:pt idx="0">
                  <c:v>47690</c:v>
                </c:pt>
                <c:pt idx="1">
                  <c:v>39742</c:v>
                </c:pt>
                <c:pt idx="2">
                  <c:v>33110</c:v>
                </c:pt>
                <c:pt idx="3">
                  <c:v>28900</c:v>
                </c:pt>
                <c:pt idx="4">
                  <c:v>24000</c:v>
                </c:pt>
                <c:pt idx="5">
                  <c:v>19200</c:v>
                </c:pt>
              </c:numCache>
            </c:numRef>
          </c:val>
          <c:smooth val="0"/>
        </c:ser>
        <c:ser>
          <c:idx val="3"/>
          <c:order val="2"/>
          <c:tx>
            <c:strRef>
              <c:f>Hoja2!$A$12</c:f>
              <c:strCache>
                <c:ptCount val="1"/>
                <c:pt idx="0">
                  <c:v>QUITO - CUENCA</c:v>
                </c:pt>
              </c:strCache>
            </c:strRef>
          </c:tx>
          <c:cat>
            <c:numRef>
              <c:f>Hoja2!$B$9:$G$9</c:f>
              <c:numCache>
                <c:formatCode>General</c:formatCode>
                <c:ptCount val="6"/>
                <c:pt idx="0">
                  <c:v>2007</c:v>
                </c:pt>
                <c:pt idx="1">
                  <c:v>2008</c:v>
                </c:pt>
                <c:pt idx="2">
                  <c:v>2009</c:v>
                </c:pt>
                <c:pt idx="3">
                  <c:v>2010</c:v>
                </c:pt>
                <c:pt idx="4">
                  <c:v>2011</c:v>
                </c:pt>
                <c:pt idx="5">
                  <c:v>2012</c:v>
                </c:pt>
              </c:numCache>
            </c:numRef>
          </c:cat>
          <c:val>
            <c:numRef>
              <c:f>Hoja2!$B$12:$G$12</c:f>
              <c:numCache>
                <c:formatCode>_-* #,##0\ _€_-;\-* #,##0\ _€_-;_-* "-"??\ _€_-;_-@_-</c:formatCode>
                <c:ptCount val="6"/>
                <c:pt idx="0">
                  <c:v>189872</c:v>
                </c:pt>
                <c:pt idx="1">
                  <c:v>150325</c:v>
                </c:pt>
                <c:pt idx="2">
                  <c:v>131910</c:v>
                </c:pt>
                <c:pt idx="3">
                  <c:v>114710</c:v>
                </c:pt>
                <c:pt idx="4">
                  <c:v>95600</c:v>
                </c:pt>
                <c:pt idx="5">
                  <c:v>76480</c:v>
                </c:pt>
              </c:numCache>
            </c:numRef>
          </c:val>
          <c:smooth val="0"/>
        </c:ser>
        <c:ser>
          <c:idx val="4"/>
          <c:order val="3"/>
          <c:tx>
            <c:strRef>
              <c:f>Hoja2!$A$13</c:f>
              <c:strCache>
                <c:ptCount val="1"/>
                <c:pt idx="0">
                  <c:v>TULCAN - GUAYAQUIL</c:v>
                </c:pt>
              </c:strCache>
            </c:strRef>
          </c:tx>
          <c:cat>
            <c:numRef>
              <c:f>Hoja2!$B$9:$G$9</c:f>
              <c:numCache>
                <c:formatCode>General</c:formatCode>
                <c:ptCount val="6"/>
                <c:pt idx="0">
                  <c:v>2007</c:v>
                </c:pt>
                <c:pt idx="1">
                  <c:v>2008</c:v>
                </c:pt>
                <c:pt idx="2">
                  <c:v>2009</c:v>
                </c:pt>
                <c:pt idx="3">
                  <c:v>2010</c:v>
                </c:pt>
                <c:pt idx="4">
                  <c:v>2011</c:v>
                </c:pt>
                <c:pt idx="5">
                  <c:v>2012</c:v>
                </c:pt>
              </c:numCache>
            </c:numRef>
          </c:cat>
          <c:val>
            <c:numRef>
              <c:f>Hoja2!$B$13:$G$13</c:f>
              <c:numCache>
                <c:formatCode>_-* #,##0\ _€_-;\-* #,##0\ _€_-;_-* "-"??\ _€_-;_-@_-</c:formatCode>
                <c:ptCount val="6"/>
                <c:pt idx="0">
                  <c:v>27930</c:v>
                </c:pt>
                <c:pt idx="1">
                  <c:v>23240</c:v>
                </c:pt>
                <c:pt idx="2">
                  <c:v>19400</c:v>
                </c:pt>
                <c:pt idx="3">
                  <c:v>16840</c:v>
                </c:pt>
                <c:pt idx="4">
                  <c:v>14040</c:v>
                </c:pt>
                <c:pt idx="5">
                  <c:v>11232</c:v>
                </c:pt>
              </c:numCache>
            </c:numRef>
          </c:val>
          <c:smooth val="0"/>
        </c:ser>
        <c:ser>
          <c:idx val="5"/>
          <c:order val="4"/>
          <c:tx>
            <c:strRef>
              <c:f>Hoja2!$A$14</c:f>
              <c:strCache>
                <c:ptCount val="1"/>
                <c:pt idx="0">
                  <c:v>IBARRA - MANTA</c:v>
                </c:pt>
              </c:strCache>
            </c:strRef>
          </c:tx>
          <c:cat>
            <c:numRef>
              <c:f>Hoja2!$B$9:$G$9</c:f>
              <c:numCache>
                <c:formatCode>General</c:formatCode>
                <c:ptCount val="6"/>
                <c:pt idx="0">
                  <c:v>2007</c:v>
                </c:pt>
                <c:pt idx="1">
                  <c:v>2008</c:v>
                </c:pt>
                <c:pt idx="2">
                  <c:v>2009</c:v>
                </c:pt>
                <c:pt idx="3">
                  <c:v>2010</c:v>
                </c:pt>
                <c:pt idx="4">
                  <c:v>2011</c:v>
                </c:pt>
                <c:pt idx="5">
                  <c:v>2012</c:v>
                </c:pt>
              </c:numCache>
            </c:numRef>
          </c:cat>
          <c:val>
            <c:numRef>
              <c:f>Hoja2!$B$14:$G$14</c:f>
              <c:numCache>
                <c:formatCode>_-* #,##0\ _€_-;\-* #,##0\ _€_-;_-* "-"??\ _€_-;_-@_-</c:formatCode>
                <c:ptCount val="6"/>
                <c:pt idx="0">
                  <c:v>57615</c:v>
                </c:pt>
                <c:pt idx="1">
                  <c:v>46024</c:v>
                </c:pt>
                <c:pt idx="2">
                  <c:v>39950</c:v>
                </c:pt>
                <c:pt idx="3">
                  <c:v>34820</c:v>
                </c:pt>
                <c:pt idx="4">
                  <c:v>29000</c:v>
                </c:pt>
                <c:pt idx="5">
                  <c:v>23200</c:v>
                </c:pt>
              </c:numCache>
            </c:numRef>
          </c:val>
          <c:smooth val="0"/>
        </c:ser>
        <c:ser>
          <c:idx val="6"/>
          <c:order val="5"/>
          <c:tx>
            <c:strRef>
              <c:f>Hoja2!$A$15</c:f>
              <c:strCache>
                <c:ptCount val="1"/>
                <c:pt idx="0">
                  <c:v>TULCAN - CUENCA</c:v>
                </c:pt>
              </c:strCache>
            </c:strRef>
          </c:tx>
          <c:cat>
            <c:numRef>
              <c:f>Hoja2!$B$9:$G$9</c:f>
              <c:numCache>
                <c:formatCode>General</c:formatCode>
                <c:ptCount val="6"/>
                <c:pt idx="0">
                  <c:v>2007</c:v>
                </c:pt>
                <c:pt idx="1">
                  <c:v>2008</c:v>
                </c:pt>
                <c:pt idx="2">
                  <c:v>2009</c:v>
                </c:pt>
                <c:pt idx="3">
                  <c:v>2010</c:v>
                </c:pt>
                <c:pt idx="4">
                  <c:v>2011</c:v>
                </c:pt>
                <c:pt idx="5">
                  <c:v>2012</c:v>
                </c:pt>
              </c:numCache>
            </c:numRef>
          </c:cat>
          <c:val>
            <c:numRef>
              <c:f>Hoja2!$B$15:$G$15</c:f>
              <c:numCache>
                <c:formatCode>_-* #,##0\ _€_-;\-* #,##0\ _€_-;_-* "-"??\ _€_-;_-@_-</c:formatCode>
                <c:ptCount val="6"/>
                <c:pt idx="0">
                  <c:v>203896</c:v>
                </c:pt>
                <c:pt idx="1">
                  <c:v>169450</c:v>
                </c:pt>
                <c:pt idx="2">
                  <c:v>141500</c:v>
                </c:pt>
                <c:pt idx="3">
                  <c:v>123223</c:v>
                </c:pt>
                <c:pt idx="4">
                  <c:v>102600</c:v>
                </c:pt>
                <c:pt idx="5">
                  <c:v>82080</c:v>
                </c:pt>
              </c:numCache>
            </c:numRef>
          </c:val>
          <c:smooth val="0"/>
        </c:ser>
        <c:dLbls>
          <c:showLegendKey val="0"/>
          <c:showVal val="0"/>
          <c:showCatName val="0"/>
          <c:showSerName val="0"/>
          <c:showPercent val="0"/>
          <c:showBubbleSize val="0"/>
        </c:dLbls>
        <c:marker val="1"/>
        <c:smooth val="0"/>
        <c:axId val="91689344"/>
        <c:axId val="91690880"/>
      </c:lineChart>
      <c:catAx>
        <c:axId val="91689344"/>
        <c:scaling>
          <c:orientation val="minMax"/>
        </c:scaling>
        <c:delete val="0"/>
        <c:axPos val="b"/>
        <c:numFmt formatCode="General" sourceLinked="1"/>
        <c:majorTickMark val="none"/>
        <c:minorTickMark val="none"/>
        <c:tickLblPos val="nextTo"/>
        <c:crossAx val="91690880"/>
        <c:crosses val="autoZero"/>
        <c:auto val="1"/>
        <c:lblAlgn val="ctr"/>
        <c:lblOffset val="100"/>
        <c:noMultiLvlLbl val="0"/>
      </c:catAx>
      <c:valAx>
        <c:axId val="91690880"/>
        <c:scaling>
          <c:orientation val="minMax"/>
        </c:scaling>
        <c:delete val="0"/>
        <c:axPos val="l"/>
        <c:numFmt formatCode="_-* #,##0\ _€_-;\-* #,##0\ _€_-;_-* &quot;-&quot;??\ _€_-;_-@_-" sourceLinked="1"/>
        <c:majorTickMark val="none"/>
        <c:minorTickMark val="none"/>
        <c:tickLblPos val="nextTo"/>
        <c:spPr>
          <a:ln w="9525">
            <a:noFill/>
          </a:ln>
        </c:spPr>
        <c:crossAx val="91689344"/>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Incremento</a:t>
            </a:r>
            <a:r>
              <a:rPr lang="es-ES" baseline="0"/>
              <a:t> 2013</a:t>
            </a:r>
            <a:endParaRPr lang="es-ES"/>
          </a:p>
        </c:rich>
      </c:tx>
      <c:overlay val="0"/>
    </c:title>
    <c:autoTitleDeleted val="0"/>
    <c:plotArea>
      <c:layout/>
      <c:lineChart>
        <c:grouping val="standard"/>
        <c:varyColors val="0"/>
        <c:ser>
          <c:idx val="1"/>
          <c:order val="0"/>
          <c:tx>
            <c:strRef>
              <c:f>Hoja2!$A$20</c:f>
              <c:strCache>
                <c:ptCount val="1"/>
                <c:pt idx="0">
                  <c:v>QUITO - GUAYAQUIL</c:v>
                </c:pt>
              </c:strCache>
            </c:strRef>
          </c:tx>
          <c:cat>
            <c:numRef>
              <c:f>Hoja2!$B$19:$H$19</c:f>
              <c:numCache>
                <c:formatCode>General</c:formatCode>
                <c:ptCount val="7"/>
                <c:pt idx="0">
                  <c:v>2007</c:v>
                </c:pt>
                <c:pt idx="1">
                  <c:v>2008</c:v>
                </c:pt>
                <c:pt idx="2">
                  <c:v>2009</c:v>
                </c:pt>
                <c:pt idx="3">
                  <c:v>2010</c:v>
                </c:pt>
                <c:pt idx="4">
                  <c:v>2011</c:v>
                </c:pt>
                <c:pt idx="5">
                  <c:v>2012</c:v>
                </c:pt>
                <c:pt idx="6">
                  <c:v>2013</c:v>
                </c:pt>
              </c:numCache>
            </c:numRef>
          </c:cat>
          <c:val>
            <c:numRef>
              <c:f>Hoja2!$B$20:$H$20</c:f>
              <c:numCache>
                <c:formatCode>_-* #,##0\ _€_-;\-* #,##0\ _€_-;_-* "-"??\ _€_-;_-@_-</c:formatCode>
                <c:ptCount val="7"/>
                <c:pt idx="0">
                  <c:v>83462</c:v>
                </c:pt>
                <c:pt idx="1">
                  <c:v>69550</c:v>
                </c:pt>
                <c:pt idx="2">
                  <c:v>57930</c:v>
                </c:pt>
                <c:pt idx="3">
                  <c:v>50350</c:v>
                </c:pt>
                <c:pt idx="4">
                  <c:v>42000</c:v>
                </c:pt>
                <c:pt idx="5">
                  <c:v>33600</c:v>
                </c:pt>
                <c:pt idx="6">
                  <c:v>35952</c:v>
                </c:pt>
              </c:numCache>
            </c:numRef>
          </c:val>
          <c:smooth val="0"/>
        </c:ser>
        <c:ser>
          <c:idx val="2"/>
          <c:order val="1"/>
          <c:tx>
            <c:strRef>
              <c:f>Hoja2!$A$21</c:f>
              <c:strCache>
                <c:ptCount val="1"/>
                <c:pt idx="0">
                  <c:v>QUITO - MANTA</c:v>
                </c:pt>
              </c:strCache>
            </c:strRef>
          </c:tx>
          <c:cat>
            <c:numRef>
              <c:f>Hoja2!$B$19:$H$19</c:f>
              <c:numCache>
                <c:formatCode>General</c:formatCode>
                <c:ptCount val="7"/>
                <c:pt idx="0">
                  <c:v>2007</c:v>
                </c:pt>
                <c:pt idx="1">
                  <c:v>2008</c:v>
                </c:pt>
                <c:pt idx="2">
                  <c:v>2009</c:v>
                </c:pt>
                <c:pt idx="3">
                  <c:v>2010</c:v>
                </c:pt>
                <c:pt idx="4">
                  <c:v>2011</c:v>
                </c:pt>
                <c:pt idx="5">
                  <c:v>2012</c:v>
                </c:pt>
                <c:pt idx="6">
                  <c:v>2013</c:v>
                </c:pt>
              </c:numCache>
            </c:numRef>
          </c:cat>
          <c:val>
            <c:numRef>
              <c:f>Hoja2!$B$21:$H$21</c:f>
              <c:numCache>
                <c:formatCode>_-* #,##0\ _€_-;\-* #,##0\ _€_-;_-* "-"??\ _€_-;_-@_-</c:formatCode>
                <c:ptCount val="7"/>
                <c:pt idx="0">
                  <c:v>47690</c:v>
                </c:pt>
                <c:pt idx="1">
                  <c:v>39742</c:v>
                </c:pt>
                <c:pt idx="2">
                  <c:v>33110</c:v>
                </c:pt>
                <c:pt idx="3">
                  <c:v>28900</c:v>
                </c:pt>
                <c:pt idx="4">
                  <c:v>24000</c:v>
                </c:pt>
                <c:pt idx="5">
                  <c:v>19200</c:v>
                </c:pt>
                <c:pt idx="6">
                  <c:v>20544</c:v>
                </c:pt>
              </c:numCache>
            </c:numRef>
          </c:val>
          <c:smooth val="0"/>
        </c:ser>
        <c:ser>
          <c:idx val="3"/>
          <c:order val="2"/>
          <c:tx>
            <c:strRef>
              <c:f>Hoja2!$A$22</c:f>
              <c:strCache>
                <c:ptCount val="1"/>
                <c:pt idx="0">
                  <c:v>QUITO - CUENCA</c:v>
                </c:pt>
              </c:strCache>
            </c:strRef>
          </c:tx>
          <c:cat>
            <c:numRef>
              <c:f>Hoja2!$B$19:$H$19</c:f>
              <c:numCache>
                <c:formatCode>General</c:formatCode>
                <c:ptCount val="7"/>
                <c:pt idx="0">
                  <c:v>2007</c:v>
                </c:pt>
                <c:pt idx="1">
                  <c:v>2008</c:v>
                </c:pt>
                <c:pt idx="2">
                  <c:v>2009</c:v>
                </c:pt>
                <c:pt idx="3">
                  <c:v>2010</c:v>
                </c:pt>
                <c:pt idx="4">
                  <c:v>2011</c:v>
                </c:pt>
                <c:pt idx="5">
                  <c:v>2012</c:v>
                </c:pt>
                <c:pt idx="6">
                  <c:v>2013</c:v>
                </c:pt>
              </c:numCache>
            </c:numRef>
          </c:cat>
          <c:val>
            <c:numRef>
              <c:f>Hoja2!$B$22:$H$22</c:f>
              <c:numCache>
                <c:formatCode>_-* #,##0\ _€_-;\-* #,##0\ _€_-;_-* "-"??\ _€_-;_-@_-</c:formatCode>
                <c:ptCount val="7"/>
                <c:pt idx="0">
                  <c:v>189872</c:v>
                </c:pt>
                <c:pt idx="1">
                  <c:v>150325</c:v>
                </c:pt>
                <c:pt idx="2">
                  <c:v>131910</c:v>
                </c:pt>
                <c:pt idx="3">
                  <c:v>114710</c:v>
                </c:pt>
                <c:pt idx="4">
                  <c:v>95600</c:v>
                </c:pt>
                <c:pt idx="5">
                  <c:v>76480</c:v>
                </c:pt>
                <c:pt idx="6">
                  <c:v>81833.600000000006</c:v>
                </c:pt>
              </c:numCache>
            </c:numRef>
          </c:val>
          <c:smooth val="0"/>
        </c:ser>
        <c:ser>
          <c:idx val="4"/>
          <c:order val="3"/>
          <c:tx>
            <c:strRef>
              <c:f>Hoja2!$A$23</c:f>
              <c:strCache>
                <c:ptCount val="1"/>
                <c:pt idx="0">
                  <c:v>TULCAN - GUAYAQUIL</c:v>
                </c:pt>
              </c:strCache>
            </c:strRef>
          </c:tx>
          <c:cat>
            <c:numRef>
              <c:f>Hoja2!$B$19:$H$19</c:f>
              <c:numCache>
                <c:formatCode>General</c:formatCode>
                <c:ptCount val="7"/>
                <c:pt idx="0">
                  <c:v>2007</c:v>
                </c:pt>
                <c:pt idx="1">
                  <c:v>2008</c:v>
                </c:pt>
                <c:pt idx="2">
                  <c:v>2009</c:v>
                </c:pt>
                <c:pt idx="3">
                  <c:v>2010</c:v>
                </c:pt>
                <c:pt idx="4">
                  <c:v>2011</c:v>
                </c:pt>
                <c:pt idx="5">
                  <c:v>2012</c:v>
                </c:pt>
                <c:pt idx="6">
                  <c:v>2013</c:v>
                </c:pt>
              </c:numCache>
            </c:numRef>
          </c:cat>
          <c:val>
            <c:numRef>
              <c:f>Hoja2!$B$23:$H$23</c:f>
              <c:numCache>
                <c:formatCode>_-* #,##0\ _€_-;\-* #,##0\ _€_-;_-* "-"??\ _€_-;_-@_-</c:formatCode>
                <c:ptCount val="7"/>
                <c:pt idx="0">
                  <c:v>27930</c:v>
                </c:pt>
                <c:pt idx="1">
                  <c:v>23240</c:v>
                </c:pt>
                <c:pt idx="2">
                  <c:v>19400</c:v>
                </c:pt>
                <c:pt idx="3">
                  <c:v>16840</c:v>
                </c:pt>
                <c:pt idx="4">
                  <c:v>14040</c:v>
                </c:pt>
                <c:pt idx="5">
                  <c:v>11232</c:v>
                </c:pt>
                <c:pt idx="6">
                  <c:v>12018.240000000014</c:v>
                </c:pt>
              </c:numCache>
            </c:numRef>
          </c:val>
          <c:smooth val="0"/>
        </c:ser>
        <c:ser>
          <c:idx val="5"/>
          <c:order val="4"/>
          <c:tx>
            <c:strRef>
              <c:f>Hoja2!$A$24</c:f>
              <c:strCache>
                <c:ptCount val="1"/>
                <c:pt idx="0">
                  <c:v>IBARRA - MANTA</c:v>
                </c:pt>
              </c:strCache>
            </c:strRef>
          </c:tx>
          <c:cat>
            <c:numRef>
              <c:f>Hoja2!$B$19:$H$19</c:f>
              <c:numCache>
                <c:formatCode>General</c:formatCode>
                <c:ptCount val="7"/>
                <c:pt idx="0">
                  <c:v>2007</c:v>
                </c:pt>
                <c:pt idx="1">
                  <c:v>2008</c:v>
                </c:pt>
                <c:pt idx="2">
                  <c:v>2009</c:v>
                </c:pt>
                <c:pt idx="3">
                  <c:v>2010</c:v>
                </c:pt>
                <c:pt idx="4">
                  <c:v>2011</c:v>
                </c:pt>
                <c:pt idx="5">
                  <c:v>2012</c:v>
                </c:pt>
                <c:pt idx="6">
                  <c:v>2013</c:v>
                </c:pt>
              </c:numCache>
            </c:numRef>
          </c:cat>
          <c:val>
            <c:numRef>
              <c:f>Hoja2!$B$24:$H$24</c:f>
              <c:numCache>
                <c:formatCode>_-* #,##0\ _€_-;\-* #,##0\ _€_-;_-* "-"??\ _€_-;_-@_-</c:formatCode>
                <c:ptCount val="7"/>
                <c:pt idx="0">
                  <c:v>57615</c:v>
                </c:pt>
                <c:pt idx="1">
                  <c:v>46024</c:v>
                </c:pt>
                <c:pt idx="2">
                  <c:v>39950</c:v>
                </c:pt>
                <c:pt idx="3">
                  <c:v>34820</c:v>
                </c:pt>
                <c:pt idx="4">
                  <c:v>29000</c:v>
                </c:pt>
                <c:pt idx="5">
                  <c:v>23200</c:v>
                </c:pt>
                <c:pt idx="6">
                  <c:v>24824</c:v>
                </c:pt>
              </c:numCache>
            </c:numRef>
          </c:val>
          <c:smooth val="0"/>
        </c:ser>
        <c:ser>
          <c:idx val="6"/>
          <c:order val="5"/>
          <c:tx>
            <c:strRef>
              <c:f>Hoja2!$A$25</c:f>
              <c:strCache>
                <c:ptCount val="1"/>
                <c:pt idx="0">
                  <c:v>TULCAN - CUENCA</c:v>
                </c:pt>
              </c:strCache>
            </c:strRef>
          </c:tx>
          <c:cat>
            <c:numRef>
              <c:f>Hoja2!$B$19:$H$19</c:f>
              <c:numCache>
                <c:formatCode>General</c:formatCode>
                <c:ptCount val="7"/>
                <c:pt idx="0">
                  <c:v>2007</c:v>
                </c:pt>
                <c:pt idx="1">
                  <c:v>2008</c:v>
                </c:pt>
                <c:pt idx="2">
                  <c:v>2009</c:v>
                </c:pt>
                <c:pt idx="3">
                  <c:v>2010</c:v>
                </c:pt>
                <c:pt idx="4">
                  <c:v>2011</c:v>
                </c:pt>
                <c:pt idx="5">
                  <c:v>2012</c:v>
                </c:pt>
                <c:pt idx="6">
                  <c:v>2013</c:v>
                </c:pt>
              </c:numCache>
            </c:numRef>
          </c:cat>
          <c:val>
            <c:numRef>
              <c:f>Hoja2!$B$25:$H$25</c:f>
              <c:numCache>
                <c:formatCode>_-* #,##0\ _€_-;\-* #,##0\ _€_-;_-* "-"??\ _€_-;_-@_-</c:formatCode>
                <c:ptCount val="7"/>
                <c:pt idx="0">
                  <c:v>203896</c:v>
                </c:pt>
                <c:pt idx="1">
                  <c:v>169450</c:v>
                </c:pt>
                <c:pt idx="2">
                  <c:v>141500</c:v>
                </c:pt>
                <c:pt idx="3">
                  <c:v>123223</c:v>
                </c:pt>
                <c:pt idx="4">
                  <c:v>102600</c:v>
                </c:pt>
                <c:pt idx="5">
                  <c:v>82080</c:v>
                </c:pt>
                <c:pt idx="6">
                  <c:v>87825.600000000006</c:v>
                </c:pt>
              </c:numCache>
            </c:numRef>
          </c:val>
          <c:smooth val="0"/>
        </c:ser>
        <c:dLbls>
          <c:showLegendKey val="0"/>
          <c:showVal val="0"/>
          <c:showCatName val="0"/>
          <c:showSerName val="0"/>
          <c:showPercent val="0"/>
          <c:showBubbleSize val="0"/>
        </c:dLbls>
        <c:marker val="1"/>
        <c:smooth val="0"/>
        <c:axId val="107614592"/>
        <c:axId val="107616128"/>
      </c:lineChart>
      <c:catAx>
        <c:axId val="107614592"/>
        <c:scaling>
          <c:orientation val="minMax"/>
        </c:scaling>
        <c:delete val="0"/>
        <c:axPos val="b"/>
        <c:numFmt formatCode="General" sourceLinked="1"/>
        <c:majorTickMark val="none"/>
        <c:minorTickMark val="none"/>
        <c:tickLblPos val="nextTo"/>
        <c:crossAx val="107616128"/>
        <c:crosses val="autoZero"/>
        <c:auto val="1"/>
        <c:lblAlgn val="ctr"/>
        <c:lblOffset val="100"/>
        <c:noMultiLvlLbl val="0"/>
      </c:catAx>
      <c:valAx>
        <c:axId val="107616128"/>
        <c:scaling>
          <c:orientation val="minMax"/>
        </c:scaling>
        <c:delete val="0"/>
        <c:axPos val="l"/>
        <c:majorGridlines/>
        <c:numFmt formatCode="_-* #,##0\ _€_-;\-* #,##0\ _€_-;_-* &quot;-&quot;??\ _€_-;_-@_-" sourceLinked="1"/>
        <c:majorTickMark val="none"/>
        <c:minorTickMark val="none"/>
        <c:tickLblPos val="nextTo"/>
        <c:spPr>
          <a:ln w="9525">
            <a:noFill/>
          </a:ln>
        </c:spPr>
        <c:crossAx val="107614592"/>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Nuevo segmento del mercado</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Hoja2!$M$2:$M$9</c:f>
              <c:strCache>
                <c:ptCount val="8"/>
                <c:pt idx="0">
                  <c:v> Transportes Ecuador</c:v>
                </c:pt>
                <c:pt idx="1">
                  <c:v>Transportes Flota Imbabura</c:v>
                </c:pt>
                <c:pt idx="2">
                  <c:v>Transportes Panamericana </c:v>
                </c:pt>
                <c:pt idx="3">
                  <c:v>Transportes Aerotaxi</c:v>
                </c:pt>
                <c:pt idx="4">
                  <c:v> Transpotes Loja </c:v>
                </c:pt>
                <c:pt idx="5">
                  <c:v>Transportes Sucre</c:v>
                </c:pt>
                <c:pt idx="6">
                  <c:v> Reina del Camino</c:v>
                </c:pt>
                <c:pt idx="7">
                  <c:v>Cooperativa Santa</c:v>
                </c:pt>
              </c:strCache>
            </c:strRef>
          </c:cat>
          <c:val>
            <c:numRef>
              <c:f>Hoja2!$N$2:$N$9</c:f>
              <c:numCache>
                <c:formatCode>0%</c:formatCode>
                <c:ptCount val="8"/>
                <c:pt idx="0">
                  <c:v>0.30000000000000032</c:v>
                </c:pt>
                <c:pt idx="1">
                  <c:v>0.25</c:v>
                </c:pt>
                <c:pt idx="2">
                  <c:v>0.14000000000000001</c:v>
                </c:pt>
                <c:pt idx="3">
                  <c:v>8.0000000000000043E-2</c:v>
                </c:pt>
                <c:pt idx="4">
                  <c:v>7.0000000000000021E-2</c:v>
                </c:pt>
                <c:pt idx="5">
                  <c:v>6.0000000000000032E-2</c:v>
                </c:pt>
                <c:pt idx="6">
                  <c:v>6.0000000000000032E-2</c:v>
                </c:pt>
                <c:pt idx="7">
                  <c:v>4.0000000000000022E-2</c:v>
                </c:pt>
              </c:numCache>
            </c:numRef>
          </c:val>
        </c:ser>
        <c:dLbls>
          <c:showLegendKey val="0"/>
          <c:showVal val="1"/>
          <c:showCatName val="0"/>
          <c:showSerName val="0"/>
          <c:showPercent val="0"/>
          <c:showBubbleSize val="0"/>
        </c:dLbls>
        <c:gapWidth val="150"/>
        <c:shape val="box"/>
        <c:axId val="107662336"/>
        <c:axId val="107668224"/>
        <c:axId val="0"/>
      </c:bar3DChart>
      <c:catAx>
        <c:axId val="107662336"/>
        <c:scaling>
          <c:orientation val="minMax"/>
        </c:scaling>
        <c:delete val="0"/>
        <c:axPos val="b"/>
        <c:majorTickMark val="none"/>
        <c:minorTickMark val="none"/>
        <c:tickLblPos val="nextTo"/>
        <c:crossAx val="107668224"/>
        <c:crosses val="autoZero"/>
        <c:auto val="1"/>
        <c:lblAlgn val="ctr"/>
        <c:lblOffset val="100"/>
        <c:noMultiLvlLbl val="0"/>
      </c:catAx>
      <c:valAx>
        <c:axId val="107668224"/>
        <c:scaling>
          <c:orientation val="minMax"/>
        </c:scaling>
        <c:delete val="1"/>
        <c:axPos val="l"/>
        <c:numFmt formatCode="0%" sourceLinked="1"/>
        <c:majorTickMark val="out"/>
        <c:minorTickMark val="none"/>
        <c:tickLblPos val="none"/>
        <c:crossAx val="107662336"/>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image" Target="../media/image25.pn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114DF-D81B-4A06-86AB-AF83A4F28F6B}" type="doc">
      <dgm:prSet loTypeId="urn:microsoft.com/office/officeart/2005/8/layout/hProcess10#1" loCatId="process" qsTypeId="urn:microsoft.com/office/officeart/2005/8/quickstyle/simple2" qsCatId="simple" csTypeId="urn:microsoft.com/office/officeart/2005/8/colors/accent1_1" csCatId="accent1" phldr="1"/>
      <dgm:spPr/>
      <dgm:t>
        <a:bodyPr/>
        <a:lstStyle/>
        <a:p>
          <a:endParaRPr lang="es-ES"/>
        </a:p>
      </dgm:t>
    </dgm:pt>
    <dgm:pt modelId="{9DDDD21F-D578-4D87-8CFE-6BA06A9B2334}">
      <dgm:prSet phldrT="[Texto]"/>
      <dgm:spPr/>
      <dgm:t>
        <a:bodyPr/>
        <a:lstStyle/>
        <a:p>
          <a:pPr algn="l"/>
          <a:r>
            <a:rPr lang="es-ES"/>
            <a:t>Personal de boletería</a:t>
          </a:r>
        </a:p>
      </dgm:t>
    </dgm:pt>
    <dgm:pt modelId="{13559400-7595-430A-A418-D84EAAC4A0FC}" type="parTrans" cxnId="{549BCE66-E1F1-474C-9DDC-D93BAB6C808A}">
      <dgm:prSet/>
      <dgm:spPr/>
      <dgm:t>
        <a:bodyPr/>
        <a:lstStyle/>
        <a:p>
          <a:pPr algn="l"/>
          <a:endParaRPr lang="es-ES"/>
        </a:p>
      </dgm:t>
    </dgm:pt>
    <dgm:pt modelId="{CAB313CF-A1E1-459B-A3DA-07ED9FA5FE0C}" type="sibTrans" cxnId="{549BCE66-E1F1-474C-9DDC-D93BAB6C808A}">
      <dgm:prSet/>
      <dgm:spPr/>
      <dgm:t>
        <a:bodyPr/>
        <a:lstStyle/>
        <a:p>
          <a:pPr algn="l"/>
          <a:endParaRPr lang="es-ES"/>
        </a:p>
      </dgm:t>
    </dgm:pt>
    <dgm:pt modelId="{47607DFC-12A4-47F5-A5CC-FF1FE582C07E}">
      <dgm:prSet phldrT="[Texto]"/>
      <dgm:spPr/>
      <dgm:t>
        <a:bodyPr/>
        <a:lstStyle/>
        <a:p>
          <a:pPr algn="l"/>
          <a:r>
            <a:rPr lang="es-ES"/>
            <a:t>Oficinas Flota Imbabura</a:t>
          </a:r>
        </a:p>
      </dgm:t>
    </dgm:pt>
    <dgm:pt modelId="{A3D9E7DE-14F2-47BB-94B4-4A007FB5C228}" type="parTrans" cxnId="{83BA4447-CA2E-464B-B2B1-D5DF0D5AEF80}">
      <dgm:prSet/>
      <dgm:spPr/>
      <dgm:t>
        <a:bodyPr/>
        <a:lstStyle/>
        <a:p>
          <a:pPr algn="l"/>
          <a:endParaRPr lang="es-ES"/>
        </a:p>
      </dgm:t>
    </dgm:pt>
    <dgm:pt modelId="{E7213751-890B-41E9-AA32-FE47D37FB4D8}" type="sibTrans" cxnId="{83BA4447-CA2E-464B-B2B1-D5DF0D5AEF80}">
      <dgm:prSet/>
      <dgm:spPr/>
      <dgm:t>
        <a:bodyPr/>
        <a:lstStyle/>
        <a:p>
          <a:pPr algn="l"/>
          <a:endParaRPr lang="es-ES"/>
        </a:p>
      </dgm:t>
    </dgm:pt>
    <dgm:pt modelId="{726FCA17-8A79-4231-A4A6-E8D3ABFF47B4}">
      <dgm:prSet phldrT="[Texto]"/>
      <dgm:spPr/>
      <dgm:t>
        <a:bodyPr/>
        <a:lstStyle/>
        <a:p>
          <a:pPr algn="l"/>
          <a:r>
            <a:rPr lang="es-ES"/>
            <a:t>Pasajeros</a:t>
          </a:r>
        </a:p>
        <a:p>
          <a:pPr algn="l"/>
          <a:endParaRPr lang="es-ES"/>
        </a:p>
      </dgm:t>
    </dgm:pt>
    <dgm:pt modelId="{43E5D39D-A162-4331-9097-B51C230BD4E3}" type="parTrans" cxnId="{E3307D9F-2B26-4072-B4C4-7F721A296D09}">
      <dgm:prSet/>
      <dgm:spPr/>
      <dgm:t>
        <a:bodyPr/>
        <a:lstStyle/>
        <a:p>
          <a:pPr algn="l"/>
          <a:endParaRPr lang="es-ES"/>
        </a:p>
      </dgm:t>
    </dgm:pt>
    <dgm:pt modelId="{BD94BDF1-0776-48FE-A860-370BE71ADA64}" type="sibTrans" cxnId="{E3307D9F-2B26-4072-B4C4-7F721A296D09}">
      <dgm:prSet/>
      <dgm:spPr/>
      <dgm:t>
        <a:bodyPr/>
        <a:lstStyle/>
        <a:p>
          <a:pPr algn="l"/>
          <a:endParaRPr lang="es-ES"/>
        </a:p>
      </dgm:t>
    </dgm:pt>
    <dgm:pt modelId="{8A8A325A-138F-4862-96BD-85994DBEAA9B}">
      <dgm:prSet phldrT="[Texto]"/>
      <dgm:spPr/>
      <dgm:t>
        <a:bodyPr/>
        <a:lstStyle/>
        <a:p>
          <a:pPr algn="l"/>
          <a:r>
            <a:rPr lang="es-ES"/>
            <a:t>Terminal</a:t>
          </a:r>
        </a:p>
      </dgm:t>
    </dgm:pt>
    <dgm:pt modelId="{EDDF70DA-419F-4AB7-A81E-38EAEF24AAF4}" type="parTrans" cxnId="{01B2BA5D-4845-4B6A-A541-E11D7DDFB163}">
      <dgm:prSet/>
      <dgm:spPr/>
      <dgm:t>
        <a:bodyPr/>
        <a:lstStyle/>
        <a:p>
          <a:pPr algn="l"/>
          <a:endParaRPr lang="es-ES"/>
        </a:p>
      </dgm:t>
    </dgm:pt>
    <dgm:pt modelId="{FE1862FF-D91C-4936-BB37-0C0BE5EE32B8}" type="sibTrans" cxnId="{01B2BA5D-4845-4B6A-A541-E11D7DDFB163}">
      <dgm:prSet/>
      <dgm:spPr/>
      <dgm:t>
        <a:bodyPr/>
        <a:lstStyle/>
        <a:p>
          <a:pPr algn="l"/>
          <a:endParaRPr lang="es-ES"/>
        </a:p>
      </dgm:t>
    </dgm:pt>
    <dgm:pt modelId="{0C314C2A-2DF3-4763-A93F-717AE7B9A7AD}">
      <dgm:prSet phldrT="[Texto]"/>
      <dgm:spPr/>
      <dgm:t>
        <a:bodyPr/>
        <a:lstStyle/>
        <a:p>
          <a:pPr algn="l"/>
          <a:r>
            <a:rPr lang="es-ES"/>
            <a:t>Pasajeros abordan la unidad hacia el lugar de destino</a:t>
          </a:r>
        </a:p>
      </dgm:t>
    </dgm:pt>
    <dgm:pt modelId="{BCB99C08-BBAC-4A5D-95AF-DC7E99D3A83D}" type="parTrans" cxnId="{09FF76AD-EB0D-4607-A04D-5C544200CC6C}">
      <dgm:prSet/>
      <dgm:spPr/>
      <dgm:t>
        <a:bodyPr/>
        <a:lstStyle/>
        <a:p>
          <a:pPr algn="l"/>
          <a:endParaRPr lang="es-ES"/>
        </a:p>
      </dgm:t>
    </dgm:pt>
    <dgm:pt modelId="{FCDA8AE7-A88A-41BA-9DA0-4F301805A8F1}" type="sibTrans" cxnId="{09FF76AD-EB0D-4607-A04D-5C544200CC6C}">
      <dgm:prSet/>
      <dgm:spPr/>
      <dgm:t>
        <a:bodyPr/>
        <a:lstStyle/>
        <a:p>
          <a:pPr algn="l"/>
          <a:endParaRPr lang="es-ES"/>
        </a:p>
      </dgm:t>
    </dgm:pt>
    <dgm:pt modelId="{853F00A1-080D-4D9E-BC84-2DF6E9FAAF89}" type="pres">
      <dgm:prSet presAssocID="{C59114DF-D81B-4A06-86AB-AF83A4F28F6B}" presName="Name0" presStyleCnt="0">
        <dgm:presLayoutVars>
          <dgm:dir/>
          <dgm:resizeHandles val="exact"/>
        </dgm:presLayoutVars>
      </dgm:prSet>
      <dgm:spPr/>
      <dgm:t>
        <a:bodyPr/>
        <a:lstStyle/>
        <a:p>
          <a:endParaRPr lang="es-ES"/>
        </a:p>
      </dgm:t>
    </dgm:pt>
    <dgm:pt modelId="{C35860A2-9033-4FC9-B985-598C5C1BBF3C}" type="pres">
      <dgm:prSet presAssocID="{9DDDD21F-D578-4D87-8CFE-6BA06A9B2334}" presName="composite" presStyleCnt="0"/>
      <dgm:spPr/>
    </dgm:pt>
    <dgm:pt modelId="{78E048B1-819D-48B8-9E61-AD4EBABD2D2D}" type="pres">
      <dgm:prSet presAssocID="{9DDDD21F-D578-4D87-8CFE-6BA06A9B2334}" presName="imagSh" presStyleLbl="bgImgPlace1" presStyleIdx="0" presStyleCnt="3" custLinFactNeighborX="-212" custLinFactNeighborY="1877"/>
      <dgm:spPr>
        <a:blipFill rotWithShape="1">
          <a:blip xmlns:r="http://schemas.openxmlformats.org/officeDocument/2006/relationships" r:embed="rId1"/>
          <a:stretch>
            <a:fillRect/>
          </a:stretch>
        </a:blipFill>
      </dgm:spPr>
    </dgm:pt>
    <dgm:pt modelId="{49D66B56-977B-44A0-85CB-CDBA249038ED}" type="pres">
      <dgm:prSet presAssocID="{9DDDD21F-D578-4D87-8CFE-6BA06A9B2334}" presName="txNode" presStyleLbl="node1" presStyleIdx="0" presStyleCnt="3" custLinFactNeighborY="15966">
        <dgm:presLayoutVars>
          <dgm:bulletEnabled val="1"/>
        </dgm:presLayoutVars>
      </dgm:prSet>
      <dgm:spPr/>
      <dgm:t>
        <a:bodyPr/>
        <a:lstStyle/>
        <a:p>
          <a:endParaRPr lang="es-ES"/>
        </a:p>
      </dgm:t>
    </dgm:pt>
    <dgm:pt modelId="{0CD76FA4-0B4D-4CF4-B4C7-7E09EE3E521B}" type="pres">
      <dgm:prSet presAssocID="{CAB313CF-A1E1-459B-A3DA-07ED9FA5FE0C}" presName="sibTrans" presStyleLbl="sibTrans2D1" presStyleIdx="0" presStyleCnt="2"/>
      <dgm:spPr/>
      <dgm:t>
        <a:bodyPr/>
        <a:lstStyle/>
        <a:p>
          <a:endParaRPr lang="es-ES"/>
        </a:p>
      </dgm:t>
    </dgm:pt>
    <dgm:pt modelId="{FAB1DAA7-697B-4896-84AE-012A6684AF82}" type="pres">
      <dgm:prSet presAssocID="{CAB313CF-A1E1-459B-A3DA-07ED9FA5FE0C}" presName="connTx" presStyleLbl="sibTrans2D1" presStyleIdx="0" presStyleCnt="2"/>
      <dgm:spPr/>
      <dgm:t>
        <a:bodyPr/>
        <a:lstStyle/>
        <a:p>
          <a:endParaRPr lang="es-ES"/>
        </a:p>
      </dgm:t>
    </dgm:pt>
    <dgm:pt modelId="{67CF704A-C088-4745-87AF-988C873B8E92}" type="pres">
      <dgm:prSet presAssocID="{726FCA17-8A79-4231-A4A6-E8D3ABFF47B4}" presName="composite" presStyleCnt="0"/>
      <dgm:spPr/>
    </dgm:pt>
    <dgm:pt modelId="{333B5BD0-8354-4349-9803-4DB373E885CD}" type="pres">
      <dgm:prSet presAssocID="{726FCA17-8A79-4231-A4A6-E8D3ABFF47B4}" presName="imagSh" presStyleLbl="bgImgPlace1" presStyleIdx="1" presStyleCnt="3"/>
      <dgm:spPr>
        <a:blipFill rotWithShape="1">
          <a:blip xmlns:r="http://schemas.openxmlformats.org/officeDocument/2006/relationships" r:embed="rId2"/>
          <a:stretch>
            <a:fillRect/>
          </a:stretch>
        </a:blipFill>
      </dgm:spPr>
    </dgm:pt>
    <dgm:pt modelId="{22A14A40-46F2-4AD3-A522-72519A36698B}" type="pres">
      <dgm:prSet presAssocID="{726FCA17-8A79-4231-A4A6-E8D3ABFF47B4}" presName="txNode" presStyleLbl="node1" presStyleIdx="1" presStyleCnt="3" custLinFactNeighborY="15966">
        <dgm:presLayoutVars>
          <dgm:bulletEnabled val="1"/>
        </dgm:presLayoutVars>
      </dgm:prSet>
      <dgm:spPr/>
      <dgm:t>
        <a:bodyPr/>
        <a:lstStyle/>
        <a:p>
          <a:endParaRPr lang="es-ES"/>
        </a:p>
      </dgm:t>
    </dgm:pt>
    <dgm:pt modelId="{2A30E9DC-2363-45AD-AC1B-5955FE29CD35}" type="pres">
      <dgm:prSet presAssocID="{BD94BDF1-0776-48FE-A860-370BE71ADA64}" presName="sibTrans" presStyleLbl="sibTrans2D1" presStyleIdx="1" presStyleCnt="2"/>
      <dgm:spPr/>
      <dgm:t>
        <a:bodyPr/>
        <a:lstStyle/>
        <a:p>
          <a:endParaRPr lang="es-ES"/>
        </a:p>
      </dgm:t>
    </dgm:pt>
    <dgm:pt modelId="{4E0D2CEF-171D-47AD-BFFA-394221FAE242}" type="pres">
      <dgm:prSet presAssocID="{BD94BDF1-0776-48FE-A860-370BE71ADA64}" presName="connTx" presStyleLbl="sibTrans2D1" presStyleIdx="1" presStyleCnt="2"/>
      <dgm:spPr/>
      <dgm:t>
        <a:bodyPr/>
        <a:lstStyle/>
        <a:p>
          <a:endParaRPr lang="es-ES"/>
        </a:p>
      </dgm:t>
    </dgm:pt>
    <dgm:pt modelId="{74021026-F9DA-4E20-B823-1A342C236F2B}" type="pres">
      <dgm:prSet presAssocID="{0C314C2A-2DF3-4763-A93F-717AE7B9A7AD}" presName="composite" presStyleCnt="0"/>
      <dgm:spPr/>
    </dgm:pt>
    <dgm:pt modelId="{82C28B69-714F-46EF-9987-6EC6B905B2A4}" type="pres">
      <dgm:prSet presAssocID="{0C314C2A-2DF3-4763-A93F-717AE7B9A7AD}" presName="imagSh" presStyleLbl="bgImgPlace1" presStyleIdx="2" presStyleCnt="3"/>
      <dgm:spPr>
        <a:blipFill rotWithShape="1">
          <a:blip xmlns:r="http://schemas.openxmlformats.org/officeDocument/2006/relationships" r:embed="rId3"/>
          <a:stretch>
            <a:fillRect/>
          </a:stretch>
        </a:blipFill>
      </dgm:spPr>
    </dgm:pt>
    <dgm:pt modelId="{DD4CE0B1-7A24-4304-BFF7-B159EEAEA1C7}" type="pres">
      <dgm:prSet presAssocID="{0C314C2A-2DF3-4763-A93F-717AE7B9A7AD}" presName="txNode" presStyleLbl="node1" presStyleIdx="2" presStyleCnt="3" custLinFactNeighborY="15966">
        <dgm:presLayoutVars>
          <dgm:bulletEnabled val="1"/>
        </dgm:presLayoutVars>
      </dgm:prSet>
      <dgm:spPr/>
      <dgm:t>
        <a:bodyPr/>
        <a:lstStyle/>
        <a:p>
          <a:endParaRPr lang="es-ES"/>
        </a:p>
      </dgm:t>
    </dgm:pt>
  </dgm:ptLst>
  <dgm:cxnLst>
    <dgm:cxn modelId="{38B950AD-590E-440C-BF02-263E83ACECFF}" type="presOf" srcId="{C59114DF-D81B-4A06-86AB-AF83A4F28F6B}" destId="{853F00A1-080D-4D9E-BC84-2DF6E9FAAF89}" srcOrd="0" destOrd="0" presId="urn:microsoft.com/office/officeart/2005/8/layout/hProcess10#1"/>
    <dgm:cxn modelId="{867116C3-CA4C-41B2-ADDD-F8BFABBEDDBE}" type="presOf" srcId="{BD94BDF1-0776-48FE-A860-370BE71ADA64}" destId="{2A30E9DC-2363-45AD-AC1B-5955FE29CD35}" srcOrd="0" destOrd="0" presId="urn:microsoft.com/office/officeart/2005/8/layout/hProcess10#1"/>
    <dgm:cxn modelId="{DD8FDAD9-3525-40DD-B393-8A43150A9BE2}" type="presOf" srcId="{0C314C2A-2DF3-4763-A93F-717AE7B9A7AD}" destId="{DD4CE0B1-7A24-4304-BFF7-B159EEAEA1C7}" srcOrd="0" destOrd="0" presId="urn:microsoft.com/office/officeart/2005/8/layout/hProcess10#1"/>
    <dgm:cxn modelId="{F7D44DD4-3C1D-485A-A732-4367746CFE41}" type="presOf" srcId="{CAB313CF-A1E1-459B-A3DA-07ED9FA5FE0C}" destId="{0CD76FA4-0B4D-4CF4-B4C7-7E09EE3E521B}" srcOrd="0" destOrd="0" presId="urn:microsoft.com/office/officeart/2005/8/layout/hProcess10#1"/>
    <dgm:cxn modelId="{E3307D9F-2B26-4072-B4C4-7F721A296D09}" srcId="{C59114DF-D81B-4A06-86AB-AF83A4F28F6B}" destId="{726FCA17-8A79-4231-A4A6-E8D3ABFF47B4}" srcOrd="1" destOrd="0" parTransId="{43E5D39D-A162-4331-9097-B51C230BD4E3}" sibTransId="{BD94BDF1-0776-48FE-A860-370BE71ADA64}"/>
    <dgm:cxn modelId="{D3483B98-BF69-4822-9D71-F82820E9317E}" type="presOf" srcId="{8A8A325A-138F-4862-96BD-85994DBEAA9B}" destId="{22A14A40-46F2-4AD3-A522-72519A36698B}" srcOrd="0" destOrd="1" presId="urn:microsoft.com/office/officeart/2005/8/layout/hProcess10#1"/>
    <dgm:cxn modelId="{18EFA560-8908-46B5-BBAF-20C63C76CF26}" type="presOf" srcId="{BD94BDF1-0776-48FE-A860-370BE71ADA64}" destId="{4E0D2CEF-171D-47AD-BFFA-394221FAE242}" srcOrd="1" destOrd="0" presId="urn:microsoft.com/office/officeart/2005/8/layout/hProcess10#1"/>
    <dgm:cxn modelId="{877A3F59-444C-4F05-A86F-E8D0AB5AB7E3}" type="presOf" srcId="{47607DFC-12A4-47F5-A5CC-FF1FE582C07E}" destId="{49D66B56-977B-44A0-85CB-CDBA249038ED}" srcOrd="0" destOrd="1" presId="urn:microsoft.com/office/officeart/2005/8/layout/hProcess10#1"/>
    <dgm:cxn modelId="{83BA4447-CA2E-464B-B2B1-D5DF0D5AEF80}" srcId="{9DDDD21F-D578-4D87-8CFE-6BA06A9B2334}" destId="{47607DFC-12A4-47F5-A5CC-FF1FE582C07E}" srcOrd="0" destOrd="0" parTransId="{A3D9E7DE-14F2-47BB-94B4-4A007FB5C228}" sibTransId="{E7213751-890B-41E9-AA32-FE47D37FB4D8}"/>
    <dgm:cxn modelId="{549BCE66-E1F1-474C-9DDC-D93BAB6C808A}" srcId="{C59114DF-D81B-4A06-86AB-AF83A4F28F6B}" destId="{9DDDD21F-D578-4D87-8CFE-6BA06A9B2334}" srcOrd="0" destOrd="0" parTransId="{13559400-7595-430A-A418-D84EAAC4A0FC}" sibTransId="{CAB313CF-A1E1-459B-A3DA-07ED9FA5FE0C}"/>
    <dgm:cxn modelId="{09FF76AD-EB0D-4607-A04D-5C544200CC6C}" srcId="{C59114DF-D81B-4A06-86AB-AF83A4F28F6B}" destId="{0C314C2A-2DF3-4763-A93F-717AE7B9A7AD}" srcOrd="2" destOrd="0" parTransId="{BCB99C08-BBAC-4A5D-95AF-DC7E99D3A83D}" sibTransId="{FCDA8AE7-A88A-41BA-9DA0-4F301805A8F1}"/>
    <dgm:cxn modelId="{4CBDCE77-4AC4-4DFE-8EF9-E2DFAD34F8EC}" type="presOf" srcId="{726FCA17-8A79-4231-A4A6-E8D3ABFF47B4}" destId="{22A14A40-46F2-4AD3-A522-72519A36698B}" srcOrd="0" destOrd="0" presId="urn:microsoft.com/office/officeart/2005/8/layout/hProcess10#1"/>
    <dgm:cxn modelId="{AF2617F7-26EF-4EB2-A712-62456C17A09A}" type="presOf" srcId="{9DDDD21F-D578-4D87-8CFE-6BA06A9B2334}" destId="{49D66B56-977B-44A0-85CB-CDBA249038ED}" srcOrd="0" destOrd="0" presId="urn:microsoft.com/office/officeart/2005/8/layout/hProcess10#1"/>
    <dgm:cxn modelId="{01B2BA5D-4845-4B6A-A541-E11D7DDFB163}" srcId="{726FCA17-8A79-4231-A4A6-E8D3ABFF47B4}" destId="{8A8A325A-138F-4862-96BD-85994DBEAA9B}" srcOrd="0" destOrd="0" parTransId="{EDDF70DA-419F-4AB7-A81E-38EAEF24AAF4}" sibTransId="{FE1862FF-D91C-4936-BB37-0C0BE5EE32B8}"/>
    <dgm:cxn modelId="{952F5389-5961-4D8E-91A1-32AB09EC8900}" type="presOf" srcId="{CAB313CF-A1E1-459B-A3DA-07ED9FA5FE0C}" destId="{FAB1DAA7-697B-4896-84AE-012A6684AF82}" srcOrd="1" destOrd="0" presId="urn:microsoft.com/office/officeart/2005/8/layout/hProcess10#1"/>
    <dgm:cxn modelId="{DED4A6EA-5AC7-4906-8353-12A2FF333545}" type="presParOf" srcId="{853F00A1-080D-4D9E-BC84-2DF6E9FAAF89}" destId="{C35860A2-9033-4FC9-B985-598C5C1BBF3C}" srcOrd="0" destOrd="0" presId="urn:microsoft.com/office/officeart/2005/8/layout/hProcess10#1"/>
    <dgm:cxn modelId="{F4854CA5-1C0B-4346-A6BF-27918DBD5F56}" type="presParOf" srcId="{C35860A2-9033-4FC9-B985-598C5C1BBF3C}" destId="{78E048B1-819D-48B8-9E61-AD4EBABD2D2D}" srcOrd="0" destOrd="0" presId="urn:microsoft.com/office/officeart/2005/8/layout/hProcess10#1"/>
    <dgm:cxn modelId="{92626EBC-D64E-4F46-90E4-6F3FB72F0431}" type="presParOf" srcId="{C35860A2-9033-4FC9-B985-598C5C1BBF3C}" destId="{49D66B56-977B-44A0-85CB-CDBA249038ED}" srcOrd="1" destOrd="0" presId="urn:microsoft.com/office/officeart/2005/8/layout/hProcess10#1"/>
    <dgm:cxn modelId="{FCE71474-750D-483B-842D-D84B5BFD6EF4}" type="presParOf" srcId="{853F00A1-080D-4D9E-BC84-2DF6E9FAAF89}" destId="{0CD76FA4-0B4D-4CF4-B4C7-7E09EE3E521B}" srcOrd="1" destOrd="0" presId="urn:microsoft.com/office/officeart/2005/8/layout/hProcess10#1"/>
    <dgm:cxn modelId="{12F0CABC-8E40-429D-ABBA-03C67600F189}" type="presParOf" srcId="{0CD76FA4-0B4D-4CF4-B4C7-7E09EE3E521B}" destId="{FAB1DAA7-697B-4896-84AE-012A6684AF82}" srcOrd="0" destOrd="0" presId="urn:microsoft.com/office/officeart/2005/8/layout/hProcess10#1"/>
    <dgm:cxn modelId="{4FFD4737-925D-408D-B1C1-B189B9365559}" type="presParOf" srcId="{853F00A1-080D-4D9E-BC84-2DF6E9FAAF89}" destId="{67CF704A-C088-4745-87AF-988C873B8E92}" srcOrd="2" destOrd="0" presId="urn:microsoft.com/office/officeart/2005/8/layout/hProcess10#1"/>
    <dgm:cxn modelId="{2B495BC5-6E0E-4332-A411-7F9334350DCB}" type="presParOf" srcId="{67CF704A-C088-4745-87AF-988C873B8E92}" destId="{333B5BD0-8354-4349-9803-4DB373E885CD}" srcOrd="0" destOrd="0" presId="urn:microsoft.com/office/officeart/2005/8/layout/hProcess10#1"/>
    <dgm:cxn modelId="{BF9553BD-AE9A-4284-B7B5-048A46968505}" type="presParOf" srcId="{67CF704A-C088-4745-87AF-988C873B8E92}" destId="{22A14A40-46F2-4AD3-A522-72519A36698B}" srcOrd="1" destOrd="0" presId="urn:microsoft.com/office/officeart/2005/8/layout/hProcess10#1"/>
    <dgm:cxn modelId="{079BEC2E-17DD-49B6-8987-C13CF5D56AE5}" type="presParOf" srcId="{853F00A1-080D-4D9E-BC84-2DF6E9FAAF89}" destId="{2A30E9DC-2363-45AD-AC1B-5955FE29CD35}" srcOrd="3" destOrd="0" presId="urn:microsoft.com/office/officeart/2005/8/layout/hProcess10#1"/>
    <dgm:cxn modelId="{32DF7CAD-D41E-43DD-8250-4E81D70AF3FB}" type="presParOf" srcId="{2A30E9DC-2363-45AD-AC1B-5955FE29CD35}" destId="{4E0D2CEF-171D-47AD-BFFA-394221FAE242}" srcOrd="0" destOrd="0" presId="urn:microsoft.com/office/officeart/2005/8/layout/hProcess10#1"/>
    <dgm:cxn modelId="{5E2AACE1-A97D-427A-8C9A-0AD76FE7C16C}" type="presParOf" srcId="{853F00A1-080D-4D9E-BC84-2DF6E9FAAF89}" destId="{74021026-F9DA-4E20-B823-1A342C236F2B}" srcOrd="4" destOrd="0" presId="urn:microsoft.com/office/officeart/2005/8/layout/hProcess10#1"/>
    <dgm:cxn modelId="{1F94CF75-A473-487B-A5DD-B2D834511276}" type="presParOf" srcId="{74021026-F9DA-4E20-B823-1A342C236F2B}" destId="{82C28B69-714F-46EF-9987-6EC6B905B2A4}" srcOrd="0" destOrd="0" presId="urn:microsoft.com/office/officeart/2005/8/layout/hProcess10#1"/>
    <dgm:cxn modelId="{CD431C93-C542-4823-8157-B4B0E565F262}" type="presParOf" srcId="{74021026-F9DA-4E20-B823-1A342C236F2B}" destId="{DD4CE0B1-7A24-4304-BFF7-B159EEAEA1C7}" srcOrd="1" destOrd="0" presId="urn:microsoft.com/office/officeart/2005/8/layout/hProcess10#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49F11E-B916-438D-AC01-096B59E1C277}" type="doc">
      <dgm:prSet loTypeId="urn:microsoft.com/office/officeart/2008/layout/PictureStrips" loCatId="list" qsTypeId="urn:microsoft.com/office/officeart/2005/8/quickstyle/simple5" qsCatId="simple" csTypeId="urn:microsoft.com/office/officeart/2005/8/colors/accent1_3" csCatId="accent1" phldr="1"/>
      <dgm:spPr/>
      <dgm:t>
        <a:bodyPr/>
        <a:lstStyle/>
        <a:p>
          <a:endParaRPr lang="es-ES"/>
        </a:p>
      </dgm:t>
    </dgm:pt>
    <dgm:pt modelId="{68AB5794-EA5F-4121-A585-158945B65F3F}">
      <dgm:prSet phldrT="[Text]"/>
      <dgm:spPr/>
      <dgm:t>
        <a:bodyPr/>
        <a:lstStyle/>
        <a:p>
          <a:r>
            <a:rPr lang="es-ES" noProof="0" dirty="0" smtClean="0"/>
            <a:t>Pagina web interactiva</a:t>
          </a:r>
          <a:endParaRPr lang="es-ES" noProof="0" dirty="0"/>
        </a:p>
      </dgm:t>
    </dgm:pt>
    <dgm:pt modelId="{A17858B0-D574-42E1-A1FE-8606F50533C1}" type="parTrans" cxnId="{84F2A83B-074F-4A37-B346-914E28973E86}">
      <dgm:prSet/>
      <dgm:spPr/>
      <dgm:t>
        <a:bodyPr/>
        <a:lstStyle/>
        <a:p>
          <a:endParaRPr lang="es-ES"/>
        </a:p>
      </dgm:t>
    </dgm:pt>
    <dgm:pt modelId="{19F8EA9A-62DB-4C71-B036-C83ABB31D5B1}" type="sibTrans" cxnId="{84F2A83B-074F-4A37-B346-914E28973E86}">
      <dgm:prSet/>
      <dgm:spPr/>
      <dgm:t>
        <a:bodyPr/>
        <a:lstStyle/>
        <a:p>
          <a:endParaRPr lang="es-ES"/>
        </a:p>
      </dgm:t>
    </dgm:pt>
    <dgm:pt modelId="{06FD9FF6-3442-46F7-9904-81D08FBECEB2}">
      <dgm:prSet phldrT="[Text]"/>
      <dgm:spPr/>
      <dgm:t>
        <a:bodyPr/>
        <a:lstStyle/>
        <a:p>
          <a:r>
            <a:rPr lang="es-ES" noProof="0" dirty="0" smtClean="0"/>
            <a:t>Correo corporativo</a:t>
          </a:r>
          <a:endParaRPr lang="es-ES" noProof="0" dirty="0"/>
        </a:p>
      </dgm:t>
    </dgm:pt>
    <dgm:pt modelId="{8AE4360E-1EEC-4BC9-B103-9D5F3DA19D7E}" type="parTrans" cxnId="{9E8DA18C-C001-489E-A6F5-635863F43600}">
      <dgm:prSet/>
      <dgm:spPr/>
      <dgm:t>
        <a:bodyPr/>
        <a:lstStyle/>
        <a:p>
          <a:endParaRPr lang="es-ES"/>
        </a:p>
      </dgm:t>
    </dgm:pt>
    <dgm:pt modelId="{10B52A13-361B-48CE-AF1C-172004D26DAB}" type="sibTrans" cxnId="{9E8DA18C-C001-489E-A6F5-635863F43600}">
      <dgm:prSet/>
      <dgm:spPr/>
      <dgm:t>
        <a:bodyPr/>
        <a:lstStyle/>
        <a:p>
          <a:endParaRPr lang="es-ES"/>
        </a:p>
      </dgm:t>
    </dgm:pt>
    <dgm:pt modelId="{0CA15F22-193A-4FBE-9C6A-9DB77BD9AC3D}">
      <dgm:prSet phldrT="[Text]"/>
      <dgm:spPr/>
      <dgm:t>
        <a:bodyPr/>
        <a:lstStyle/>
        <a:p>
          <a:r>
            <a:rPr lang="en-US" dirty="0" err="1" smtClean="0"/>
            <a:t>Animación</a:t>
          </a:r>
          <a:r>
            <a:rPr lang="en-US" dirty="0" smtClean="0"/>
            <a:t> en </a:t>
          </a:r>
          <a:r>
            <a:rPr lang="en-US" dirty="0" err="1" smtClean="0"/>
            <a:t>terminales</a:t>
          </a:r>
          <a:endParaRPr lang="es-ES" dirty="0"/>
        </a:p>
      </dgm:t>
    </dgm:pt>
    <dgm:pt modelId="{9723F6EC-BDD0-43B8-9EE1-ED55D8567EF7}" type="parTrans" cxnId="{BD26D2AD-8D1A-4E92-B9CF-173D886101AD}">
      <dgm:prSet/>
      <dgm:spPr/>
      <dgm:t>
        <a:bodyPr/>
        <a:lstStyle/>
        <a:p>
          <a:endParaRPr lang="es-ES"/>
        </a:p>
      </dgm:t>
    </dgm:pt>
    <dgm:pt modelId="{E06693BE-F313-4725-953A-F99D74F3D41F}" type="sibTrans" cxnId="{BD26D2AD-8D1A-4E92-B9CF-173D886101AD}">
      <dgm:prSet/>
      <dgm:spPr/>
      <dgm:t>
        <a:bodyPr/>
        <a:lstStyle/>
        <a:p>
          <a:endParaRPr lang="es-ES"/>
        </a:p>
      </dgm:t>
    </dgm:pt>
    <dgm:pt modelId="{47BDC9F0-40F9-4B9B-8031-A8F2403AEF89}">
      <dgm:prSet/>
      <dgm:spPr/>
      <dgm:t>
        <a:bodyPr/>
        <a:lstStyle/>
        <a:p>
          <a:r>
            <a:rPr lang="en-US" dirty="0" err="1" smtClean="0"/>
            <a:t>Espacio</a:t>
          </a:r>
          <a:r>
            <a:rPr lang="en-US" dirty="0" smtClean="0"/>
            <a:t> en </a:t>
          </a:r>
          <a:r>
            <a:rPr lang="en-US" dirty="0" err="1" smtClean="0"/>
            <a:t>revistas</a:t>
          </a:r>
          <a:r>
            <a:rPr lang="en-US" dirty="0" smtClean="0"/>
            <a:t> de </a:t>
          </a:r>
          <a:r>
            <a:rPr lang="en-US" dirty="0" err="1" smtClean="0"/>
            <a:t>transportes</a:t>
          </a:r>
          <a:r>
            <a:rPr lang="en-US" dirty="0" smtClean="0"/>
            <a:t> y en </a:t>
          </a:r>
          <a:r>
            <a:rPr lang="en-US" dirty="0" err="1" smtClean="0"/>
            <a:t>emisoras</a:t>
          </a:r>
          <a:r>
            <a:rPr lang="en-US" dirty="0" smtClean="0"/>
            <a:t> (</a:t>
          </a:r>
          <a:r>
            <a:rPr lang="en-US" dirty="0" err="1" smtClean="0"/>
            <a:t>Zaracay</a:t>
          </a:r>
          <a:r>
            <a:rPr lang="en-US" dirty="0" smtClean="0"/>
            <a:t> y La </a:t>
          </a:r>
          <a:r>
            <a:rPr lang="en-US" dirty="0" err="1" smtClean="0"/>
            <a:t>Otra</a:t>
          </a:r>
          <a:r>
            <a:rPr lang="en-US" dirty="0" smtClean="0"/>
            <a:t>)</a:t>
          </a:r>
          <a:endParaRPr lang="es-ES" dirty="0"/>
        </a:p>
      </dgm:t>
    </dgm:pt>
    <dgm:pt modelId="{27DC4B47-63BB-4D90-857F-B6EC8B4020D1}" type="parTrans" cxnId="{45DB86A2-B045-4C76-9BF1-3AC379D33D3A}">
      <dgm:prSet/>
      <dgm:spPr/>
      <dgm:t>
        <a:bodyPr/>
        <a:lstStyle/>
        <a:p>
          <a:endParaRPr lang="es-ES"/>
        </a:p>
      </dgm:t>
    </dgm:pt>
    <dgm:pt modelId="{7CA48F79-0924-4F56-A0B8-069173E4A9A3}" type="sibTrans" cxnId="{45DB86A2-B045-4C76-9BF1-3AC379D33D3A}">
      <dgm:prSet/>
      <dgm:spPr/>
      <dgm:t>
        <a:bodyPr/>
        <a:lstStyle/>
        <a:p>
          <a:endParaRPr lang="es-ES"/>
        </a:p>
      </dgm:t>
    </dgm:pt>
    <dgm:pt modelId="{33FD2E74-00F5-4794-A746-773AD9FEC1B0}">
      <dgm:prSet/>
      <dgm:spPr/>
      <dgm:t>
        <a:bodyPr/>
        <a:lstStyle/>
        <a:p>
          <a:r>
            <a:rPr lang="en-US" dirty="0" err="1" smtClean="0"/>
            <a:t>Redes</a:t>
          </a:r>
          <a:r>
            <a:rPr lang="en-US" dirty="0" smtClean="0"/>
            <a:t> </a:t>
          </a:r>
          <a:r>
            <a:rPr lang="en-US" dirty="0" err="1" smtClean="0"/>
            <a:t>sociales</a:t>
          </a:r>
          <a:endParaRPr lang="es-ES" dirty="0"/>
        </a:p>
      </dgm:t>
    </dgm:pt>
    <dgm:pt modelId="{B562029D-C9F4-435B-AD02-25209C432416}" type="parTrans" cxnId="{574D8EAF-B64A-483D-9EFC-F2BB08E3B6A6}">
      <dgm:prSet/>
      <dgm:spPr/>
      <dgm:t>
        <a:bodyPr/>
        <a:lstStyle/>
        <a:p>
          <a:endParaRPr lang="es-ES"/>
        </a:p>
      </dgm:t>
    </dgm:pt>
    <dgm:pt modelId="{F540BD4A-2B8D-415C-9691-561F7D7F77F9}" type="sibTrans" cxnId="{574D8EAF-B64A-483D-9EFC-F2BB08E3B6A6}">
      <dgm:prSet/>
      <dgm:spPr/>
      <dgm:t>
        <a:bodyPr/>
        <a:lstStyle/>
        <a:p>
          <a:endParaRPr lang="es-ES"/>
        </a:p>
      </dgm:t>
    </dgm:pt>
    <dgm:pt modelId="{7F374671-32E6-4B31-948C-A35935D2ECBC}" type="pres">
      <dgm:prSet presAssocID="{8949F11E-B916-438D-AC01-096B59E1C277}" presName="Name0" presStyleCnt="0">
        <dgm:presLayoutVars>
          <dgm:dir/>
          <dgm:resizeHandles val="exact"/>
        </dgm:presLayoutVars>
      </dgm:prSet>
      <dgm:spPr/>
      <dgm:t>
        <a:bodyPr/>
        <a:lstStyle/>
        <a:p>
          <a:endParaRPr lang="es-ES"/>
        </a:p>
      </dgm:t>
    </dgm:pt>
    <dgm:pt modelId="{493D1344-C71B-41B0-A72E-EC0275ED28AD}" type="pres">
      <dgm:prSet presAssocID="{68AB5794-EA5F-4121-A585-158945B65F3F}" presName="composite" presStyleCnt="0"/>
      <dgm:spPr/>
    </dgm:pt>
    <dgm:pt modelId="{4A9D6396-F156-41EC-BE8B-AFF5FFA61F30}" type="pres">
      <dgm:prSet presAssocID="{68AB5794-EA5F-4121-A585-158945B65F3F}" presName="rect1" presStyleLbl="trAlignAcc1" presStyleIdx="0" presStyleCnt="5" custLinFactNeighborX="93" custLinFactNeighborY="-5721">
        <dgm:presLayoutVars>
          <dgm:bulletEnabled val="1"/>
        </dgm:presLayoutVars>
      </dgm:prSet>
      <dgm:spPr/>
      <dgm:t>
        <a:bodyPr/>
        <a:lstStyle/>
        <a:p>
          <a:endParaRPr lang="es-ES"/>
        </a:p>
      </dgm:t>
    </dgm:pt>
    <dgm:pt modelId="{7A95E334-CB16-4CDA-8B8F-9C1032BE9E1F}" type="pres">
      <dgm:prSet presAssocID="{68AB5794-EA5F-4121-A585-158945B65F3F}" presName="rect2" presStyleLbl="fgImgPlace1" presStyleIdx="0" presStyleCnt="5" custScaleX="127376" custScaleY="102735"/>
      <dgm:spPr>
        <a:blipFill rotWithShape="1">
          <a:blip xmlns:r="http://schemas.openxmlformats.org/officeDocument/2006/relationships" r:embed="rId1"/>
          <a:stretch>
            <a:fillRect/>
          </a:stretch>
        </a:blipFill>
      </dgm:spPr>
    </dgm:pt>
    <dgm:pt modelId="{D833E6BC-F4CE-4FA6-AC55-705809728AB4}" type="pres">
      <dgm:prSet presAssocID="{19F8EA9A-62DB-4C71-B036-C83ABB31D5B1}" presName="sibTrans" presStyleCnt="0"/>
      <dgm:spPr/>
    </dgm:pt>
    <dgm:pt modelId="{762CE519-E5E1-4986-BC03-C33792891B9E}" type="pres">
      <dgm:prSet presAssocID="{06FD9FF6-3442-46F7-9904-81D08FBECEB2}" presName="composite" presStyleCnt="0"/>
      <dgm:spPr/>
    </dgm:pt>
    <dgm:pt modelId="{F6552594-2FA5-4EF2-BD54-0DF9BB74F239}" type="pres">
      <dgm:prSet presAssocID="{06FD9FF6-3442-46F7-9904-81D08FBECEB2}" presName="rect1" presStyleLbl="trAlignAcc1" presStyleIdx="1" presStyleCnt="5">
        <dgm:presLayoutVars>
          <dgm:bulletEnabled val="1"/>
        </dgm:presLayoutVars>
      </dgm:prSet>
      <dgm:spPr/>
      <dgm:t>
        <a:bodyPr/>
        <a:lstStyle/>
        <a:p>
          <a:endParaRPr lang="es-ES"/>
        </a:p>
      </dgm:t>
    </dgm:pt>
    <dgm:pt modelId="{24679E64-251F-41CF-8BAC-6114D8F013B8}" type="pres">
      <dgm:prSet presAssocID="{06FD9FF6-3442-46F7-9904-81D08FBECEB2}" presName="rect2" presStyleLbl="fgImgPlace1" presStyleIdx="1" presStyleCnt="5"/>
      <dgm:spPr>
        <a:blipFill rotWithShape="1">
          <a:blip xmlns:r="http://schemas.openxmlformats.org/officeDocument/2006/relationships" r:embed="rId2"/>
          <a:stretch>
            <a:fillRect/>
          </a:stretch>
        </a:blipFill>
      </dgm:spPr>
    </dgm:pt>
    <dgm:pt modelId="{5237CC3A-F509-41E7-BBD1-4074A7E9EBC1}" type="pres">
      <dgm:prSet presAssocID="{10B52A13-361B-48CE-AF1C-172004D26DAB}" presName="sibTrans" presStyleCnt="0"/>
      <dgm:spPr/>
    </dgm:pt>
    <dgm:pt modelId="{DC3DC955-AC71-4508-AFC2-A6FD871137D0}" type="pres">
      <dgm:prSet presAssocID="{0CA15F22-193A-4FBE-9C6A-9DB77BD9AC3D}" presName="composite" presStyleCnt="0"/>
      <dgm:spPr/>
    </dgm:pt>
    <dgm:pt modelId="{DA3A535B-C6F2-47C6-AB97-08D9776EBC39}" type="pres">
      <dgm:prSet presAssocID="{0CA15F22-193A-4FBE-9C6A-9DB77BD9AC3D}" presName="rect1" presStyleLbl="trAlignAcc1" presStyleIdx="2" presStyleCnt="5">
        <dgm:presLayoutVars>
          <dgm:bulletEnabled val="1"/>
        </dgm:presLayoutVars>
      </dgm:prSet>
      <dgm:spPr/>
      <dgm:t>
        <a:bodyPr/>
        <a:lstStyle/>
        <a:p>
          <a:endParaRPr lang="es-ES"/>
        </a:p>
      </dgm:t>
    </dgm:pt>
    <dgm:pt modelId="{B61C22E4-261F-419D-8784-559297B331E4}" type="pres">
      <dgm:prSet presAssocID="{0CA15F22-193A-4FBE-9C6A-9DB77BD9AC3D}" presName="rect2" presStyleLbl="fgImgPlace1" presStyleIdx="2" presStyleCnt="5"/>
      <dgm:spPr>
        <a:blipFill rotWithShape="1">
          <a:blip xmlns:r="http://schemas.openxmlformats.org/officeDocument/2006/relationships" r:embed="rId3"/>
          <a:stretch>
            <a:fillRect/>
          </a:stretch>
        </a:blipFill>
      </dgm:spPr>
    </dgm:pt>
    <dgm:pt modelId="{1868C183-3073-467B-8FD7-E4D5E096FD98}" type="pres">
      <dgm:prSet presAssocID="{E06693BE-F313-4725-953A-F99D74F3D41F}" presName="sibTrans" presStyleCnt="0"/>
      <dgm:spPr/>
    </dgm:pt>
    <dgm:pt modelId="{46B41FF7-8EE7-4394-9687-C67B6423AF52}" type="pres">
      <dgm:prSet presAssocID="{47BDC9F0-40F9-4B9B-8031-A8F2403AEF89}" presName="composite" presStyleCnt="0"/>
      <dgm:spPr/>
    </dgm:pt>
    <dgm:pt modelId="{CA8A4EE7-43B6-415C-A7F2-510839BB0CA6}" type="pres">
      <dgm:prSet presAssocID="{47BDC9F0-40F9-4B9B-8031-A8F2403AEF89}" presName="rect1" presStyleLbl="trAlignAcc1" presStyleIdx="3" presStyleCnt="5">
        <dgm:presLayoutVars>
          <dgm:bulletEnabled val="1"/>
        </dgm:presLayoutVars>
      </dgm:prSet>
      <dgm:spPr/>
      <dgm:t>
        <a:bodyPr/>
        <a:lstStyle/>
        <a:p>
          <a:endParaRPr lang="es-ES"/>
        </a:p>
      </dgm:t>
    </dgm:pt>
    <dgm:pt modelId="{8AA0AC19-3695-4109-8445-D96FE54A3490}" type="pres">
      <dgm:prSet presAssocID="{47BDC9F0-40F9-4B9B-8031-A8F2403AEF89}" presName="rect2" presStyleLbl="fgImgPlace1" presStyleIdx="3" presStyleCnt="5"/>
      <dgm:spPr>
        <a:blipFill rotWithShape="1">
          <a:blip xmlns:r="http://schemas.openxmlformats.org/officeDocument/2006/relationships" r:embed="rId4"/>
          <a:stretch>
            <a:fillRect/>
          </a:stretch>
        </a:blipFill>
      </dgm:spPr>
    </dgm:pt>
    <dgm:pt modelId="{C45F3E66-77E4-41B7-942F-56F67E6D9B91}" type="pres">
      <dgm:prSet presAssocID="{7CA48F79-0924-4F56-A0B8-069173E4A9A3}" presName="sibTrans" presStyleCnt="0"/>
      <dgm:spPr/>
    </dgm:pt>
    <dgm:pt modelId="{D4017B32-7A27-4B41-A7AA-702085882606}" type="pres">
      <dgm:prSet presAssocID="{33FD2E74-00F5-4794-A746-773AD9FEC1B0}" presName="composite" presStyleCnt="0"/>
      <dgm:spPr/>
    </dgm:pt>
    <dgm:pt modelId="{2D195DB7-DA86-46DE-BD91-FCBAA1B2290F}" type="pres">
      <dgm:prSet presAssocID="{33FD2E74-00F5-4794-A746-773AD9FEC1B0}" presName="rect1" presStyleLbl="trAlignAcc1" presStyleIdx="4" presStyleCnt="5">
        <dgm:presLayoutVars>
          <dgm:bulletEnabled val="1"/>
        </dgm:presLayoutVars>
      </dgm:prSet>
      <dgm:spPr/>
      <dgm:t>
        <a:bodyPr/>
        <a:lstStyle/>
        <a:p>
          <a:endParaRPr lang="es-ES"/>
        </a:p>
      </dgm:t>
    </dgm:pt>
    <dgm:pt modelId="{641396AE-D4BB-4DFA-AE6C-EC070C19051A}" type="pres">
      <dgm:prSet presAssocID="{33FD2E74-00F5-4794-A746-773AD9FEC1B0}" presName="rect2" presStyleLbl="fgImgPlace1" presStyleIdx="4" presStyleCnt="5"/>
      <dgm:spPr>
        <a:blipFill rotWithShape="1">
          <a:blip xmlns:r="http://schemas.openxmlformats.org/officeDocument/2006/relationships" r:embed="rId5"/>
          <a:stretch>
            <a:fillRect/>
          </a:stretch>
        </a:blipFill>
      </dgm:spPr>
    </dgm:pt>
  </dgm:ptLst>
  <dgm:cxnLst>
    <dgm:cxn modelId="{BD26D2AD-8D1A-4E92-B9CF-173D886101AD}" srcId="{8949F11E-B916-438D-AC01-096B59E1C277}" destId="{0CA15F22-193A-4FBE-9C6A-9DB77BD9AC3D}" srcOrd="2" destOrd="0" parTransId="{9723F6EC-BDD0-43B8-9EE1-ED55D8567EF7}" sibTransId="{E06693BE-F313-4725-953A-F99D74F3D41F}"/>
    <dgm:cxn modelId="{F807E2D1-CA41-4148-8EF4-A4D7A45AB0F0}" type="presOf" srcId="{68AB5794-EA5F-4121-A585-158945B65F3F}" destId="{4A9D6396-F156-41EC-BE8B-AFF5FFA61F30}" srcOrd="0" destOrd="0" presId="urn:microsoft.com/office/officeart/2008/layout/PictureStrips"/>
    <dgm:cxn modelId="{15CC82AC-E1DF-4339-A31E-B6D2EED0B1DC}" type="presOf" srcId="{8949F11E-B916-438D-AC01-096B59E1C277}" destId="{7F374671-32E6-4B31-948C-A35935D2ECBC}" srcOrd="0" destOrd="0" presId="urn:microsoft.com/office/officeart/2008/layout/PictureStrips"/>
    <dgm:cxn modelId="{574D8EAF-B64A-483D-9EFC-F2BB08E3B6A6}" srcId="{8949F11E-B916-438D-AC01-096B59E1C277}" destId="{33FD2E74-00F5-4794-A746-773AD9FEC1B0}" srcOrd="4" destOrd="0" parTransId="{B562029D-C9F4-435B-AD02-25209C432416}" sibTransId="{F540BD4A-2B8D-415C-9691-561F7D7F77F9}"/>
    <dgm:cxn modelId="{7282A276-3B1C-445A-8F99-F94B56258C2E}" type="presOf" srcId="{06FD9FF6-3442-46F7-9904-81D08FBECEB2}" destId="{F6552594-2FA5-4EF2-BD54-0DF9BB74F239}" srcOrd="0" destOrd="0" presId="urn:microsoft.com/office/officeart/2008/layout/PictureStrips"/>
    <dgm:cxn modelId="{F9E2027F-84CA-4226-9616-9F978D60017C}" type="presOf" srcId="{33FD2E74-00F5-4794-A746-773AD9FEC1B0}" destId="{2D195DB7-DA86-46DE-BD91-FCBAA1B2290F}" srcOrd="0" destOrd="0" presId="urn:microsoft.com/office/officeart/2008/layout/PictureStrips"/>
    <dgm:cxn modelId="{9E8DA18C-C001-489E-A6F5-635863F43600}" srcId="{8949F11E-B916-438D-AC01-096B59E1C277}" destId="{06FD9FF6-3442-46F7-9904-81D08FBECEB2}" srcOrd="1" destOrd="0" parTransId="{8AE4360E-1EEC-4BC9-B103-9D5F3DA19D7E}" sibTransId="{10B52A13-361B-48CE-AF1C-172004D26DAB}"/>
    <dgm:cxn modelId="{A295640D-AF4A-45BF-9B21-E4EAF85BEE07}" type="presOf" srcId="{47BDC9F0-40F9-4B9B-8031-A8F2403AEF89}" destId="{CA8A4EE7-43B6-415C-A7F2-510839BB0CA6}" srcOrd="0" destOrd="0" presId="urn:microsoft.com/office/officeart/2008/layout/PictureStrips"/>
    <dgm:cxn modelId="{3E9AAD53-28BD-432E-B7E3-BBA3F5BEDEAB}" type="presOf" srcId="{0CA15F22-193A-4FBE-9C6A-9DB77BD9AC3D}" destId="{DA3A535B-C6F2-47C6-AB97-08D9776EBC39}" srcOrd="0" destOrd="0" presId="urn:microsoft.com/office/officeart/2008/layout/PictureStrips"/>
    <dgm:cxn modelId="{84F2A83B-074F-4A37-B346-914E28973E86}" srcId="{8949F11E-B916-438D-AC01-096B59E1C277}" destId="{68AB5794-EA5F-4121-A585-158945B65F3F}" srcOrd="0" destOrd="0" parTransId="{A17858B0-D574-42E1-A1FE-8606F50533C1}" sibTransId="{19F8EA9A-62DB-4C71-B036-C83ABB31D5B1}"/>
    <dgm:cxn modelId="{45DB86A2-B045-4C76-9BF1-3AC379D33D3A}" srcId="{8949F11E-B916-438D-AC01-096B59E1C277}" destId="{47BDC9F0-40F9-4B9B-8031-A8F2403AEF89}" srcOrd="3" destOrd="0" parTransId="{27DC4B47-63BB-4D90-857F-B6EC8B4020D1}" sibTransId="{7CA48F79-0924-4F56-A0B8-069173E4A9A3}"/>
    <dgm:cxn modelId="{5B156F03-078A-439C-AFD3-B818F1FF6DE7}" type="presParOf" srcId="{7F374671-32E6-4B31-948C-A35935D2ECBC}" destId="{493D1344-C71B-41B0-A72E-EC0275ED28AD}" srcOrd="0" destOrd="0" presId="urn:microsoft.com/office/officeart/2008/layout/PictureStrips"/>
    <dgm:cxn modelId="{8C922526-967B-486C-A8FE-90C12AE9EAF1}" type="presParOf" srcId="{493D1344-C71B-41B0-A72E-EC0275ED28AD}" destId="{4A9D6396-F156-41EC-BE8B-AFF5FFA61F30}" srcOrd="0" destOrd="0" presId="urn:microsoft.com/office/officeart/2008/layout/PictureStrips"/>
    <dgm:cxn modelId="{A3072C80-E124-4D8C-B7DF-494974FB228F}" type="presParOf" srcId="{493D1344-C71B-41B0-A72E-EC0275ED28AD}" destId="{7A95E334-CB16-4CDA-8B8F-9C1032BE9E1F}" srcOrd="1" destOrd="0" presId="urn:microsoft.com/office/officeart/2008/layout/PictureStrips"/>
    <dgm:cxn modelId="{986C4480-AA47-4231-8041-8120875EE2BF}" type="presParOf" srcId="{7F374671-32E6-4B31-948C-A35935D2ECBC}" destId="{D833E6BC-F4CE-4FA6-AC55-705809728AB4}" srcOrd="1" destOrd="0" presId="urn:microsoft.com/office/officeart/2008/layout/PictureStrips"/>
    <dgm:cxn modelId="{92EDAF29-7FCA-4234-AE29-E7D07525AC62}" type="presParOf" srcId="{7F374671-32E6-4B31-948C-A35935D2ECBC}" destId="{762CE519-E5E1-4986-BC03-C33792891B9E}" srcOrd="2" destOrd="0" presId="urn:microsoft.com/office/officeart/2008/layout/PictureStrips"/>
    <dgm:cxn modelId="{CB510DB7-0310-4AC4-B122-2F9B844828B2}" type="presParOf" srcId="{762CE519-E5E1-4986-BC03-C33792891B9E}" destId="{F6552594-2FA5-4EF2-BD54-0DF9BB74F239}" srcOrd="0" destOrd="0" presId="urn:microsoft.com/office/officeart/2008/layout/PictureStrips"/>
    <dgm:cxn modelId="{5A4C9EB2-52BD-4052-8E4F-BEAFCF530AE8}" type="presParOf" srcId="{762CE519-E5E1-4986-BC03-C33792891B9E}" destId="{24679E64-251F-41CF-8BAC-6114D8F013B8}" srcOrd="1" destOrd="0" presId="urn:microsoft.com/office/officeart/2008/layout/PictureStrips"/>
    <dgm:cxn modelId="{C0BE945E-AA4C-4CBF-9AD4-6564BF787E1C}" type="presParOf" srcId="{7F374671-32E6-4B31-948C-A35935D2ECBC}" destId="{5237CC3A-F509-41E7-BBD1-4074A7E9EBC1}" srcOrd="3" destOrd="0" presId="urn:microsoft.com/office/officeart/2008/layout/PictureStrips"/>
    <dgm:cxn modelId="{7DEC002D-2ABF-42DD-A5CE-25A90FB7E3D2}" type="presParOf" srcId="{7F374671-32E6-4B31-948C-A35935D2ECBC}" destId="{DC3DC955-AC71-4508-AFC2-A6FD871137D0}" srcOrd="4" destOrd="0" presId="urn:microsoft.com/office/officeart/2008/layout/PictureStrips"/>
    <dgm:cxn modelId="{C7C3AD76-6A18-4EBA-B460-623C38687704}" type="presParOf" srcId="{DC3DC955-AC71-4508-AFC2-A6FD871137D0}" destId="{DA3A535B-C6F2-47C6-AB97-08D9776EBC39}" srcOrd="0" destOrd="0" presId="urn:microsoft.com/office/officeart/2008/layout/PictureStrips"/>
    <dgm:cxn modelId="{DBC4A330-68D5-4B36-A056-4A118514F88D}" type="presParOf" srcId="{DC3DC955-AC71-4508-AFC2-A6FD871137D0}" destId="{B61C22E4-261F-419D-8784-559297B331E4}" srcOrd="1" destOrd="0" presId="urn:microsoft.com/office/officeart/2008/layout/PictureStrips"/>
    <dgm:cxn modelId="{560BF97C-1861-4191-9205-B7D7C93FAD2A}" type="presParOf" srcId="{7F374671-32E6-4B31-948C-A35935D2ECBC}" destId="{1868C183-3073-467B-8FD7-E4D5E096FD98}" srcOrd="5" destOrd="0" presId="urn:microsoft.com/office/officeart/2008/layout/PictureStrips"/>
    <dgm:cxn modelId="{FD42C4B5-228F-4F70-9212-9E10B168C25F}" type="presParOf" srcId="{7F374671-32E6-4B31-948C-A35935D2ECBC}" destId="{46B41FF7-8EE7-4394-9687-C67B6423AF52}" srcOrd="6" destOrd="0" presId="urn:microsoft.com/office/officeart/2008/layout/PictureStrips"/>
    <dgm:cxn modelId="{D90EFDE7-3E9A-4A2C-889D-69A0AD6FB246}" type="presParOf" srcId="{46B41FF7-8EE7-4394-9687-C67B6423AF52}" destId="{CA8A4EE7-43B6-415C-A7F2-510839BB0CA6}" srcOrd="0" destOrd="0" presId="urn:microsoft.com/office/officeart/2008/layout/PictureStrips"/>
    <dgm:cxn modelId="{B857F4BE-1DA8-4027-8766-5D1FD8D838EC}" type="presParOf" srcId="{46B41FF7-8EE7-4394-9687-C67B6423AF52}" destId="{8AA0AC19-3695-4109-8445-D96FE54A3490}" srcOrd="1" destOrd="0" presId="urn:microsoft.com/office/officeart/2008/layout/PictureStrips"/>
    <dgm:cxn modelId="{0D1DF91E-1435-4155-BFA0-CD1E06F0AD5E}" type="presParOf" srcId="{7F374671-32E6-4B31-948C-A35935D2ECBC}" destId="{C45F3E66-77E4-41B7-942F-56F67E6D9B91}" srcOrd="7" destOrd="0" presId="urn:microsoft.com/office/officeart/2008/layout/PictureStrips"/>
    <dgm:cxn modelId="{1AE06B2C-E9BB-4A26-87D2-6AA9D4A89048}" type="presParOf" srcId="{7F374671-32E6-4B31-948C-A35935D2ECBC}" destId="{D4017B32-7A27-4B41-A7AA-702085882606}" srcOrd="8" destOrd="0" presId="urn:microsoft.com/office/officeart/2008/layout/PictureStrips"/>
    <dgm:cxn modelId="{1A717098-3790-444E-8121-761EE343F893}" type="presParOf" srcId="{D4017B32-7A27-4B41-A7AA-702085882606}" destId="{2D195DB7-DA86-46DE-BD91-FCBAA1B2290F}" srcOrd="0" destOrd="0" presId="urn:microsoft.com/office/officeart/2008/layout/PictureStrips"/>
    <dgm:cxn modelId="{3B84043B-D6F2-476D-8AC4-B9DE94962223}" type="presParOf" srcId="{D4017B32-7A27-4B41-A7AA-702085882606}" destId="{641396AE-D4BB-4DFA-AE6C-EC070C19051A}"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F607D-75D4-480A-A953-10DD2C5304A1}" type="datetimeFigureOut">
              <a:rPr lang="es-ES" smtClean="0"/>
              <a:t>08/04/2013</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CE7DB-659C-4129-8B92-83066349F3CB}" type="slidenum">
              <a:rPr lang="es-ES" smtClean="0"/>
              <a:t>‹#›</a:t>
            </a:fld>
            <a:endParaRPr lang="es-ES"/>
          </a:p>
        </p:txBody>
      </p:sp>
    </p:spTree>
    <p:extLst>
      <p:ext uri="{BB962C8B-B14F-4D97-AF65-F5344CB8AC3E}">
        <p14:creationId xmlns:p14="http://schemas.microsoft.com/office/powerpoint/2010/main" val="2670378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a:t>
            </a:fld>
            <a:endParaRPr lang="es-ES"/>
          </a:p>
        </p:txBody>
      </p:sp>
    </p:spTree>
    <p:extLst>
      <p:ext uri="{BB962C8B-B14F-4D97-AF65-F5344CB8AC3E}">
        <p14:creationId xmlns:p14="http://schemas.microsoft.com/office/powerpoint/2010/main" val="325744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10</a:t>
            </a:fld>
            <a:endParaRPr lang="es-ES"/>
          </a:p>
        </p:txBody>
      </p:sp>
    </p:spTree>
    <p:extLst>
      <p:ext uri="{BB962C8B-B14F-4D97-AF65-F5344CB8AC3E}">
        <p14:creationId xmlns:p14="http://schemas.microsoft.com/office/powerpoint/2010/main" val="131720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11</a:t>
            </a:fld>
            <a:endParaRPr lang="es-ES"/>
          </a:p>
        </p:txBody>
      </p:sp>
    </p:spTree>
    <p:extLst>
      <p:ext uri="{BB962C8B-B14F-4D97-AF65-F5344CB8AC3E}">
        <p14:creationId xmlns:p14="http://schemas.microsoft.com/office/powerpoint/2010/main" val="93075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12</a:t>
            </a:fld>
            <a:endParaRPr lang="es-ES"/>
          </a:p>
        </p:txBody>
      </p:sp>
    </p:spTree>
    <p:extLst>
      <p:ext uri="{BB962C8B-B14F-4D97-AF65-F5344CB8AC3E}">
        <p14:creationId xmlns:p14="http://schemas.microsoft.com/office/powerpoint/2010/main" val="122822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13</a:t>
            </a:fld>
            <a:endParaRPr lang="es-ES"/>
          </a:p>
        </p:txBody>
      </p:sp>
    </p:spTree>
    <p:extLst>
      <p:ext uri="{BB962C8B-B14F-4D97-AF65-F5344CB8AC3E}">
        <p14:creationId xmlns:p14="http://schemas.microsoft.com/office/powerpoint/2010/main" val="44374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14</a:t>
            </a:fld>
            <a:endParaRPr lang="es-ES"/>
          </a:p>
        </p:txBody>
      </p:sp>
    </p:spTree>
    <p:extLst>
      <p:ext uri="{BB962C8B-B14F-4D97-AF65-F5344CB8AC3E}">
        <p14:creationId xmlns:p14="http://schemas.microsoft.com/office/powerpoint/2010/main" val="377518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15</a:t>
            </a:fld>
            <a:endParaRPr lang="es-ES"/>
          </a:p>
        </p:txBody>
      </p:sp>
    </p:spTree>
    <p:extLst>
      <p:ext uri="{BB962C8B-B14F-4D97-AF65-F5344CB8AC3E}">
        <p14:creationId xmlns:p14="http://schemas.microsoft.com/office/powerpoint/2010/main" val="427700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16</a:t>
            </a:fld>
            <a:endParaRPr lang="es-ES"/>
          </a:p>
        </p:txBody>
      </p:sp>
    </p:spTree>
    <p:extLst>
      <p:ext uri="{BB962C8B-B14F-4D97-AF65-F5344CB8AC3E}">
        <p14:creationId xmlns:p14="http://schemas.microsoft.com/office/powerpoint/2010/main" val="1141973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17</a:t>
            </a:fld>
            <a:endParaRPr lang="es-ES"/>
          </a:p>
        </p:txBody>
      </p:sp>
    </p:spTree>
    <p:extLst>
      <p:ext uri="{BB962C8B-B14F-4D97-AF65-F5344CB8AC3E}">
        <p14:creationId xmlns:p14="http://schemas.microsoft.com/office/powerpoint/2010/main" val="4260138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18</a:t>
            </a:fld>
            <a:endParaRPr lang="es-ES"/>
          </a:p>
        </p:txBody>
      </p:sp>
    </p:spTree>
    <p:extLst>
      <p:ext uri="{BB962C8B-B14F-4D97-AF65-F5344CB8AC3E}">
        <p14:creationId xmlns:p14="http://schemas.microsoft.com/office/powerpoint/2010/main" val="392490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19</a:t>
            </a:fld>
            <a:endParaRPr lang="es-ES"/>
          </a:p>
        </p:txBody>
      </p:sp>
    </p:spTree>
    <p:extLst>
      <p:ext uri="{BB962C8B-B14F-4D97-AF65-F5344CB8AC3E}">
        <p14:creationId xmlns:p14="http://schemas.microsoft.com/office/powerpoint/2010/main" val="18017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2</a:t>
            </a:fld>
            <a:endParaRPr lang="es-ES"/>
          </a:p>
        </p:txBody>
      </p:sp>
    </p:spTree>
    <p:extLst>
      <p:ext uri="{BB962C8B-B14F-4D97-AF65-F5344CB8AC3E}">
        <p14:creationId xmlns:p14="http://schemas.microsoft.com/office/powerpoint/2010/main" val="2583847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20</a:t>
            </a:fld>
            <a:endParaRPr lang="es-ES"/>
          </a:p>
        </p:txBody>
      </p:sp>
    </p:spTree>
    <p:extLst>
      <p:ext uri="{BB962C8B-B14F-4D97-AF65-F5344CB8AC3E}">
        <p14:creationId xmlns:p14="http://schemas.microsoft.com/office/powerpoint/2010/main" val="276696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21</a:t>
            </a:fld>
            <a:endParaRPr lang="es-ES"/>
          </a:p>
        </p:txBody>
      </p:sp>
    </p:spTree>
    <p:extLst>
      <p:ext uri="{BB962C8B-B14F-4D97-AF65-F5344CB8AC3E}">
        <p14:creationId xmlns:p14="http://schemas.microsoft.com/office/powerpoint/2010/main" val="303888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22</a:t>
            </a:fld>
            <a:endParaRPr lang="es-ES"/>
          </a:p>
        </p:txBody>
      </p:sp>
    </p:spTree>
    <p:extLst>
      <p:ext uri="{BB962C8B-B14F-4D97-AF65-F5344CB8AC3E}">
        <p14:creationId xmlns:p14="http://schemas.microsoft.com/office/powerpoint/2010/main" val="1719034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23</a:t>
            </a:fld>
            <a:endParaRPr lang="es-ES"/>
          </a:p>
        </p:txBody>
      </p:sp>
    </p:spTree>
    <p:extLst>
      <p:ext uri="{BB962C8B-B14F-4D97-AF65-F5344CB8AC3E}">
        <p14:creationId xmlns:p14="http://schemas.microsoft.com/office/powerpoint/2010/main" val="300174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3</a:t>
            </a:fld>
            <a:endParaRPr lang="es-ES"/>
          </a:p>
        </p:txBody>
      </p:sp>
    </p:spTree>
    <p:extLst>
      <p:ext uri="{BB962C8B-B14F-4D97-AF65-F5344CB8AC3E}">
        <p14:creationId xmlns:p14="http://schemas.microsoft.com/office/powerpoint/2010/main" val="403298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4</a:t>
            </a:fld>
            <a:endParaRPr lang="es-ES"/>
          </a:p>
        </p:txBody>
      </p:sp>
    </p:spTree>
    <p:extLst>
      <p:ext uri="{BB962C8B-B14F-4D97-AF65-F5344CB8AC3E}">
        <p14:creationId xmlns:p14="http://schemas.microsoft.com/office/powerpoint/2010/main" val="317698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CDCE7DB-659C-4129-8B92-83066349F3CB}" type="slidenum">
              <a:rPr lang="es-ES" smtClean="0"/>
              <a:t>5</a:t>
            </a:fld>
            <a:endParaRPr lang="es-ES"/>
          </a:p>
        </p:txBody>
      </p:sp>
    </p:spTree>
    <p:extLst>
      <p:ext uri="{BB962C8B-B14F-4D97-AF65-F5344CB8AC3E}">
        <p14:creationId xmlns:p14="http://schemas.microsoft.com/office/powerpoint/2010/main" val="63666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6</a:t>
            </a:fld>
            <a:endParaRPr lang="es-ES"/>
          </a:p>
        </p:txBody>
      </p:sp>
    </p:spTree>
    <p:extLst>
      <p:ext uri="{BB962C8B-B14F-4D97-AF65-F5344CB8AC3E}">
        <p14:creationId xmlns:p14="http://schemas.microsoft.com/office/powerpoint/2010/main" val="329319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7</a:t>
            </a:fld>
            <a:endParaRPr lang="es-ES"/>
          </a:p>
        </p:txBody>
      </p:sp>
    </p:spTree>
    <p:extLst>
      <p:ext uri="{BB962C8B-B14F-4D97-AF65-F5344CB8AC3E}">
        <p14:creationId xmlns:p14="http://schemas.microsoft.com/office/powerpoint/2010/main" val="9539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8</a:t>
            </a:fld>
            <a:endParaRPr lang="es-ES"/>
          </a:p>
        </p:txBody>
      </p:sp>
    </p:spTree>
    <p:extLst>
      <p:ext uri="{BB962C8B-B14F-4D97-AF65-F5344CB8AC3E}">
        <p14:creationId xmlns:p14="http://schemas.microsoft.com/office/powerpoint/2010/main" val="48834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CDCE7DB-659C-4129-8B92-83066349F3CB}" type="slidenum">
              <a:rPr lang="es-ES" smtClean="0"/>
              <a:t>9</a:t>
            </a:fld>
            <a:endParaRPr lang="es-ES"/>
          </a:p>
        </p:txBody>
      </p:sp>
    </p:spTree>
    <p:extLst>
      <p:ext uri="{BB962C8B-B14F-4D97-AF65-F5344CB8AC3E}">
        <p14:creationId xmlns:p14="http://schemas.microsoft.com/office/powerpoint/2010/main" val="265753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1B4547-A92C-43ED-BCF0-41703500D143}" type="datetimeFigureOut">
              <a:rPr lang="es-ES" smtClean="0"/>
              <a:t>08/04/2013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29A1FCB2-5DE7-4ADC-9D23-B8B053FC16AC}" type="slidenum">
              <a:rPr lang="es-ES" smtClean="0"/>
              <a:t>‹#›</a:t>
            </a:fld>
            <a:endParaRPr lang="es-E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B4547-A92C-43ED-BCF0-41703500D143}" type="datetimeFigureOut">
              <a:rPr lang="es-ES" smtClean="0"/>
              <a:t>08/04/2013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9A1FCB2-5DE7-4ADC-9D23-B8B053FC16A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B4547-A92C-43ED-BCF0-41703500D143}" type="datetimeFigureOut">
              <a:rPr lang="es-ES" smtClean="0"/>
              <a:t>08/04/2013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9A1FCB2-5DE7-4ADC-9D23-B8B053FC16A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1B4547-A92C-43ED-BCF0-41703500D143}" type="datetimeFigureOut">
              <a:rPr lang="es-ES" smtClean="0"/>
              <a:t>08/04/2013</a:t>
            </a:fld>
            <a:endParaRPr lang="es-ES"/>
          </a:p>
        </p:txBody>
      </p:sp>
      <p:sp>
        <p:nvSpPr>
          <p:cNvPr id="10" name="Slide Number Placeholder 9"/>
          <p:cNvSpPr>
            <a:spLocks noGrp="1"/>
          </p:cNvSpPr>
          <p:nvPr>
            <p:ph type="sldNum" sz="quarter" idx="11"/>
          </p:nvPr>
        </p:nvSpPr>
        <p:spPr/>
        <p:txBody>
          <a:bodyPr/>
          <a:lstStyle/>
          <a:p>
            <a:fld id="{29A1FCB2-5DE7-4ADC-9D23-B8B053FC16AC}" type="slidenum">
              <a:rPr lang="es-ES" smtClean="0"/>
              <a:t>‹#›</a:t>
            </a:fld>
            <a:endParaRPr lang="es-ES"/>
          </a:p>
        </p:txBody>
      </p:sp>
      <p:sp>
        <p:nvSpPr>
          <p:cNvPr id="12" name="Footer Placeholder 11"/>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F81B4547-A92C-43ED-BCF0-41703500D143}" type="datetimeFigureOut">
              <a:rPr lang="es-ES" smtClean="0"/>
              <a:t>08/04/2013</a:t>
            </a:fld>
            <a:endParaRPr lang="es-ES"/>
          </a:p>
        </p:txBody>
      </p:sp>
      <p:sp>
        <p:nvSpPr>
          <p:cNvPr id="20" name="Slide Number Placeholder 19"/>
          <p:cNvSpPr>
            <a:spLocks noGrp="1"/>
          </p:cNvSpPr>
          <p:nvPr>
            <p:ph type="sldNum" sz="quarter" idx="11"/>
          </p:nvPr>
        </p:nvSpPr>
        <p:spPr/>
        <p:txBody>
          <a:bodyPr/>
          <a:lstStyle/>
          <a:p>
            <a:fld id="{29A1FCB2-5DE7-4ADC-9D23-B8B053FC16AC}" type="slidenum">
              <a:rPr lang="es-ES" smtClean="0"/>
              <a:t>‹#›</a:t>
            </a:fld>
            <a:endParaRPr lang="es-ES"/>
          </a:p>
        </p:txBody>
      </p:sp>
      <p:sp>
        <p:nvSpPr>
          <p:cNvPr id="21" name="Footer Placeholder 20"/>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81B4547-A92C-43ED-BCF0-41703500D143}" type="datetimeFigureOut">
              <a:rPr lang="es-ES" smtClean="0"/>
              <a:t>08/04/2013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9A1FCB2-5DE7-4ADC-9D23-B8B053FC16AC}" type="slidenum">
              <a:rPr lang="es-ES" smtClean="0"/>
              <a:t>‹#›</a:t>
            </a:fld>
            <a:endParaRPr lang="es-E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1B4547-A92C-43ED-BCF0-41703500D143}" type="datetimeFigureOut">
              <a:rPr lang="es-ES" smtClean="0"/>
              <a:t>08/04/2013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9A1FCB2-5DE7-4ADC-9D23-B8B053FC16AC}" type="slidenum">
              <a:rPr lang="es-ES" smtClean="0"/>
              <a:t>‹#›</a:t>
            </a:fld>
            <a:endParaRPr lang="es-E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1B4547-A92C-43ED-BCF0-41703500D143}" type="datetimeFigureOut">
              <a:rPr lang="es-ES" smtClean="0"/>
              <a:t>08/04/2013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9A1FCB2-5DE7-4ADC-9D23-B8B053FC16A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1B4547-A92C-43ED-BCF0-41703500D143}" type="datetimeFigureOut">
              <a:rPr lang="es-ES" smtClean="0"/>
              <a:t>08/04/2013</a:t>
            </a:fld>
            <a:endParaRPr lang="es-ES"/>
          </a:p>
        </p:txBody>
      </p:sp>
      <p:sp>
        <p:nvSpPr>
          <p:cNvPr id="6" name="Slide Number Placeholder 5"/>
          <p:cNvSpPr>
            <a:spLocks noGrp="1"/>
          </p:cNvSpPr>
          <p:nvPr>
            <p:ph type="sldNum" sz="quarter" idx="11"/>
          </p:nvPr>
        </p:nvSpPr>
        <p:spPr/>
        <p:txBody>
          <a:bodyPr/>
          <a:lstStyle/>
          <a:p>
            <a:fld id="{29A1FCB2-5DE7-4ADC-9D23-B8B053FC16AC}" type="slidenum">
              <a:rPr lang="es-ES" smtClean="0"/>
              <a:t>‹#›</a:t>
            </a:fld>
            <a:endParaRPr lang="es-ES"/>
          </a:p>
        </p:txBody>
      </p:sp>
      <p:sp>
        <p:nvSpPr>
          <p:cNvPr id="7" name="Footer Placeholder 6"/>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F81B4547-A92C-43ED-BCF0-41703500D143}" type="datetimeFigureOut">
              <a:rPr lang="es-ES" smtClean="0"/>
              <a:t>08/04/2013</a:t>
            </a:fld>
            <a:endParaRPr lang="es-ES"/>
          </a:p>
        </p:txBody>
      </p:sp>
      <p:sp>
        <p:nvSpPr>
          <p:cNvPr id="10" name="Slide Number Placeholder 9"/>
          <p:cNvSpPr>
            <a:spLocks noGrp="1"/>
          </p:cNvSpPr>
          <p:nvPr>
            <p:ph type="sldNum" sz="quarter" idx="15"/>
          </p:nvPr>
        </p:nvSpPr>
        <p:spPr/>
        <p:txBody>
          <a:bodyPr/>
          <a:lstStyle/>
          <a:p>
            <a:fld id="{29A1FCB2-5DE7-4ADC-9D23-B8B053FC16AC}" type="slidenum">
              <a:rPr lang="es-ES" smtClean="0"/>
              <a:t>‹#›</a:t>
            </a:fld>
            <a:endParaRPr lang="es-ES"/>
          </a:p>
        </p:txBody>
      </p:sp>
      <p:sp>
        <p:nvSpPr>
          <p:cNvPr id="13" name="Footer Placeholder 12"/>
          <p:cNvSpPr>
            <a:spLocks noGrp="1"/>
          </p:cNvSpPr>
          <p:nvPr>
            <p:ph type="ftr" sz="quarter" idx="16"/>
          </p:nvPr>
        </p:nvSpPr>
        <p:spPr/>
        <p:txBody>
          <a:bodyPr/>
          <a:lstStyle/>
          <a:p>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B4547-A92C-43ED-BCF0-41703500D143}" type="datetimeFigureOut">
              <a:rPr lang="es-ES" smtClean="0"/>
              <a:t>08/04/2013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9A1FCB2-5DE7-4ADC-9D23-B8B053FC16AC}" type="slidenum">
              <a:rPr lang="es-ES" smtClean="0"/>
              <a:t>‹#›</a:t>
            </a:fld>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s-E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29A1FCB2-5DE7-4ADC-9D23-B8B053FC16AC}" type="slidenum">
              <a:rPr lang="es-ES" smtClean="0"/>
              <a:t>‹#›</a:t>
            </a:fld>
            <a:endParaRPr lang="es-E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F81B4547-A92C-43ED-BCF0-41703500D143}" type="datetimeFigureOut">
              <a:rPr lang="es-ES" smtClean="0"/>
              <a:t>08/04/2013</a:t>
            </a:fld>
            <a:endParaRPr lang="es-ES"/>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0448" y="655820"/>
            <a:ext cx="6408712" cy="4893647"/>
          </a:xfrm>
          <a:prstGeom prst="rect">
            <a:avLst/>
          </a:prstGeom>
          <a:noFill/>
        </p:spPr>
        <p:txBody>
          <a:bodyPr wrap="square" rtlCol="0">
            <a:spAutoFit/>
          </a:bodyPr>
          <a:lstStyle/>
          <a:p>
            <a:pPr algn="ctr"/>
            <a:endParaRPr lang="en-US" sz="2400" b="1" dirty="0" smtClean="0">
              <a:solidFill>
                <a:srgbClr val="000099"/>
              </a:solidFill>
              <a:latin typeface="Candara" pitchFamily="34" charset="0"/>
              <a:cs typeface="Calibri" pitchFamily="34" charset="0"/>
            </a:endParaRPr>
          </a:p>
          <a:p>
            <a:pPr algn="ctr"/>
            <a:r>
              <a:rPr lang="en-US" sz="2400" b="1" dirty="0" smtClean="0">
                <a:solidFill>
                  <a:srgbClr val="000099"/>
                </a:solidFill>
                <a:latin typeface="Candara" pitchFamily="34" charset="0"/>
                <a:cs typeface="Calibri" pitchFamily="34" charset="0"/>
              </a:rPr>
              <a:t>ESCUELA POLITÉCNICA DEL EJÉRCITO</a:t>
            </a:r>
          </a:p>
          <a:p>
            <a:pPr algn="ctr"/>
            <a:endParaRPr lang="en-US" sz="2400" b="1" dirty="0">
              <a:solidFill>
                <a:srgbClr val="000099"/>
              </a:solidFill>
              <a:latin typeface="Candara" pitchFamily="34" charset="0"/>
              <a:cs typeface="Calibri" pitchFamily="34" charset="0"/>
            </a:endParaRPr>
          </a:p>
          <a:p>
            <a:pPr algn="ctr"/>
            <a:r>
              <a:rPr lang="en-US" sz="2400" b="1" dirty="0" smtClean="0">
                <a:solidFill>
                  <a:srgbClr val="000099"/>
                </a:solidFill>
                <a:latin typeface="Candara" pitchFamily="34" charset="0"/>
                <a:cs typeface="Calibri" pitchFamily="34" charset="0"/>
              </a:rPr>
              <a:t>DEPARTAMENTO DE CIENCIAS ECONÓMICAS ADMINISTRATIVAS Y DE COMERCIO</a:t>
            </a:r>
          </a:p>
          <a:p>
            <a:pPr algn="ctr"/>
            <a:endParaRPr lang="en-US" sz="2400" b="1" dirty="0">
              <a:solidFill>
                <a:srgbClr val="000099"/>
              </a:solidFill>
              <a:latin typeface="Candara" pitchFamily="34" charset="0"/>
              <a:cs typeface="Calibri" pitchFamily="34" charset="0"/>
            </a:endParaRPr>
          </a:p>
          <a:p>
            <a:pPr algn="ctr"/>
            <a:r>
              <a:rPr lang="en-US" sz="2400" b="1" dirty="0" smtClean="0">
                <a:solidFill>
                  <a:srgbClr val="000099"/>
                </a:solidFill>
                <a:latin typeface="Candara" pitchFamily="34" charset="0"/>
                <a:cs typeface="Calibri" pitchFamily="34" charset="0"/>
              </a:rPr>
              <a:t>PROPUESTA ESTRATEGICA DE MARKETING PARA LA COOPERATIVA DE TRANSPORTES “FLOTA IMBABURA”</a:t>
            </a:r>
          </a:p>
          <a:p>
            <a:pPr algn="ctr"/>
            <a:endParaRPr lang="es-EC" sz="2400" b="1" dirty="0">
              <a:solidFill>
                <a:srgbClr val="000099"/>
              </a:solidFill>
              <a:latin typeface="Candara" pitchFamily="34" charset="0"/>
              <a:cs typeface="Calibri" pitchFamily="34" charset="0"/>
            </a:endParaRPr>
          </a:p>
          <a:p>
            <a:pPr algn="ctr"/>
            <a:r>
              <a:rPr lang="es-EC" sz="2400" b="1" dirty="0" smtClean="0">
                <a:solidFill>
                  <a:srgbClr val="000099"/>
                </a:solidFill>
                <a:latin typeface="Candara" pitchFamily="34" charset="0"/>
                <a:cs typeface="Calibri" pitchFamily="34" charset="0"/>
              </a:rPr>
              <a:t>CRISTINA PAOLA GARZÓN PEÑAFIEL</a:t>
            </a:r>
          </a:p>
          <a:p>
            <a:pPr algn="ctr"/>
            <a:endParaRPr lang="es-EC" sz="2400" b="1" dirty="0">
              <a:solidFill>
                <a:srgbClr val="000099"/>
              </a:solidFill>
              <a:latin typeface="Candara" pitchFamily="34" charset="0"/>
              <a:cs typeface="Calibri" pitchFamily="34" charset="0"/>
            </a:endParaRPr>
          </a:p>
          <a:p>
            <a:pPr algn="ctr"/>
            <a:r>
              <a:rPr lang="es-EC" sz="2400" b="1" dirty="0" smtClean="0">
                <a:solidFill>
                  <a:srgbClr val="000099"/>
                </a:solidFill>
                <a:latin typeface="Candara" pitchFamily="34" charset="0"/>
                <a:cs typeface="Calibri" pitchFamily="34" charset="0"/>
              </a:rPr>
              <a:t>FEBRERO, 2013</a:t>
            </a:r>
            <a:endParaRPr lang="es-ES" sz="2400" b="1" dirty="0">
              <a:solidFill>
                <a:srgbClr val="000099"/>
              </a:solidFill>
              <a:latin typeface="Candara" pitchFamily="34" charset="0"/>
              <a:cs typeface="Calibri" pitchFamily="34" charset="0"/>
            </a:endParaRPr>
          </a:p>
        </p:txBody>
      </p:sp>
    </p:spTree>
    <p:extLst>
      <p:ext uri="{BB962C8B-B14F-4D97-AF65-F5344CB8AC3E}">
        <p14:creationId xmlns:p14="http://schemas.microsoft.com/office/powerpoint/2010/main" val="27025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cstate="print"/>
          <a:srcRect l="16885" t="22723" r="37625" b="17693"/>
          <a:stretch/>
        </p:blipFill>
        <p:spPr bwMode="auto">
          <a:xfrm>
            <a:off x="1979712" y="796347"/>
            <a:ext cx="5010150" cy="3712773"/>
          </a:xfrm>
          <a:prstGeom prst="rect">
            <a:avLst/>
          </a:prstGeom>
          <a:noFill/>
          <a:ln w="9525">
            <a:noFill/>
            <a:miter lim="800000"/>
            <a:headEnd/>
            <a:tailEnd/>
          </a:ln>
        </p:spPr>
      </p:pic>
      <p:sp>
        <p:nvSpPr>
          <p:cNvPr id="3" name="Rectangle 2"/>
          <p:cNvSpPr/>
          <p:nvPr/>
        </p:nvSpPr>
        <p:spPr>
          <a:xfrm>
            <a:off x="646854" y="4691786"/>
            <a:ext cx="7542584" cy="954107"/>
          </a:xfrm>
          <a:prstGeom prst="rect">
            <a:avLst/>
          </a:prstGeom>
        </p:spPr>
        <p:txBody>
          <a:bodyPr wrap="square">
            <a:spAutoFit/>
          </a:bodyPr>
          <a:lstStyle/>
          <a:p>
            <a:r>
              <a:rPr lang="es-ES" sz="1400" dirty="0" smtClean="0">
                <a:latin typeface="Candara" pitchFamily="34" charset="0"/>
              </a:rPr>
              <a:t>La </a:t>
            </a:r>
            <a:r>
              <a:rPr lang="es-ES" sz="1400" dirty="0">
                <a:latin typeface="Candara" pitchFamily="34" charset="0"/>
              </a:rPr>
              <a:t>compartición de mercado de transportes </a:t>
            </a:r>
            <a:r>
              <a:rPr lang="es-ES" sz="1400" dirty="0" smtClean="0">
                <a:latin typeface="Candara" pitchFamily="34" charset="0"/>
              </a:rPr>
              <a:t>interprovinciales indica que la empresa que lidera este mercado es Transportes </a:t>
            </a:r>
            <a:r>
              <a:rPr lang="es-ES" sz="1400" dirty="0">
                <a:latin typeface="Candara" pitchFamily="34" charset="0"/>
              </a:rPr>
              <a:t>Ecuador con el 37,68</a:t>
            </a:r>
            <a:r>
              <a:rPr lang="es-ES" sz="1400" dirty="0" smtClean="0">
                <a:latin typeface="Candara" pitchFamily="34" charset="0"/>
              </a:rPr>
              <a:t>%, </a:t>
            </a:r>
            <a:r>
              <a:rPr lang="es-ES" sz="1400" dirty="0">
                <a:latin typeface="Candara" pitchFamily="34" charset="0"/>
              </a:rPr>
              <a:t>seguido por Flota Imbabura con 31,16%, este gráfico nos muestra las cooperativas que se encuentran presentes en el mercado y en la mente del consumidor en similares rutas</a:t>
            </a:r>
            <a:r>
              <a:rPr lang="es-ES" sz="1400" dirty="0" smtClean="0">
                <a:latin typeface="Candara" pitchFamily="34" charset="0"/>
              </a:rPr>
              <a:t>.</a:t>
            </a:r>
            <a:endParaRPr lang="es-ES" sz="1400" dirty="0">
              <a:latin typeface="Candara" pitchFamily="34" charset="0"/>
            </a:endParaRP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29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2"/>
          <p:cNvPicPr/>
          <p:nvPr/>
        </p:nvPicPr>
        <p:blipFill>
          <a:blip r:embed="rId3" cstate="print"/>
          <a:srcRect l="14618" r="18605" b="15353"/>
          <a:stretch>
            <a:fillRect/>
          </a:stretch>
        </p:blipFill>
        <p:spPr bwMode="auto">
          <a:xfrm>
            <a:off x="2837495" y="599604"/>
            <a:ext cx="3829050" cy="3886200"/>
          </a:xfrm>
          <a:prstGeom prst="rect">
            <a:avLst/>
          </a:prstGeom>
          <a:noFill/>
          <a:ln w="9525">
            <a:noFill/>
            <a:miter lim="800000"/>
            <a:headEnd/>
            <a:tailEnd/>
          </a:ln>
        </p:spPr>
      </p:pic>
      <p:sp>
        <p:nvSpPr>
          <p:cNvPr id="3" name="Rectangle 2"/>
          <p:cNvSpPr/>
          <p:nvPr/>
        </p:nvSpPr>
        <p:spPr>
          <a:xfrm>
            <a:off x="1670472" y="5157192"/>
            <a:ext cx="6285904" cy="738664"/>
          </a:xfrm>
          <a:prstGeom prst="rect">
            <a:avLst/>
          </a:prstGeom>
        </p:spPr>
        <p:txBody>
          <a:bodyPr wrap="square">
            <a:spAutoFit/>
          </a:bodyPr>
          <a:lstStyle/>
          <a:p>
            <a:r>
              <a:rPr lang="es-ES" sz="1400" dirty="0">
                <a:latin typeface="Candara" pitchFamily="34" charset="0"/>
              </a:rPr>
              <a:t>El 89,86% de personas han viajado o conocen de la cooperativa, por la cobertura de rutas que abarca y la presencia de marca que tiene en los distintos terminales del país, el 10,14% de los encuestados no tiene conocimiento sobre la cooperativa.</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68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cstate="print"/>
          <a:srcRect b="5897"/>
          <a:stretch/>
        </p:blipFill>
        <p:spPr bwMode="auto">
          <a:xfrm>
            <a:off x="1895624" y="620688"/>
            <a:ext cx="5619750" cy="4230712"/>
          </a:xfrm>
          <a:prstGeom prst="rect">
            <a:avLst/>
          </a:prstGeom>
          <a:noFill/>
          <a:ln w="9525">
            <a:noFill/>
            <a:miter lim="800000"/>
            <a:headEnd/>
            <a:tailEnd/>
          </a:ln>
        </p:spPr>
      </p:pic>
      <p:sp>
        <p:nvSpPr>
          <p:cNvPr id="3" name="Rectangle 2"/>
          <p:cNvSpPr/>
          <p:nvPr/>
        </p:nvSpPr>
        <p:spPr>
          <a:xfrm>
            <a:off x="1452116" y="5418221"/>
            <a:ext cx="6360244" cy="738664"/>
          </a:xfrm>
          <a:prstGeom prst="rect">
            <a:avLst/>
          </a:prstGeom>
        </p:spPr>
        <p:txBody>
          <a:bodyPr wrap="square">
            <a:spAutoFit/>
          </a:bodyPr>
          <a:lstStyle/>
          <a:p>
            <a:r>
              <a:rPr lang="es-ES" sz="1400" dirty="0">
                <a:latin typeface="Candara" pitchFamily="34" charset="0"/>
              </a:rPr>
              <a:t>El nivel de satisfacción de los usuarios se encuentra mayormente en muy bueno (47,58%) seguido por bueno (30,65%), es decir tiene oportunidad de mejorar sus servicios ya que la cooperativa es preferida por gran parte de viajeros.</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8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cstate="print"/>
          <a:srcRect b="9473"/>
          <a:stretch/>
        </p:blipFill>
        <p:spPr bwMode="auto">
          <a:xfrm>
            <a:off x="1762125" y="583208"/>
            <a:ext cx="5619750" cy="4069928"/>
          </a:xfrm>
          <a:prstGeom prst="rect">
            <a:avLst/>
          </a:prstGeom>
          <a:noFill/>
          <a:ln w="9525">
            <a:noFill/>
            <a:miter lim="800000"/>
            <a:headEnd/>
            <a:tailEnd/>
          </a:ln>
        </p:spPr>
      </p:pic>
      <p:sp>
        <p:nvSpPr>
          <p:cNvPr id="3" name="Rectangle 2"/>
          <p:cNvSpPr/>
          <p:nvPr/>
        </p:nvSpPr>
        <p:spPr>
          <a:xfrm>
            <a:off x="1835696" y="5157192"/>
            <a:ext cx="6012160" cy="738664"/>
          </a:xfrm>
          <a:prstGeom prst="rect">
            <a:avLst/>
          </a:prstGeom>
        </p:spPr>
        <p:txBody>
          <a:bodyPr wrap="square">
            <a:spAutoFit/>
          </a:bodyPr>
          <a:lstStyle/>
          <a:p>
            <a:r>
              <a:rPr lang="es-ES" sz="1400" dirty="0" smtClean="0">
                <a:latin typeface="Candara" pitchFamily="34" charset="0"/>
              </a:rPr>
              <a:t>El </a:t>
            </a:r>
            <a:r>
              <a:rPr lang="es-ES" sz="1400" dirty="0">
                <a:latin typeface="Candara" pitchFamily="34" charset="0"/>
              </a:rPr>
              <a:t>motivo por el cual las personas deciden viajar en la cooperativa es seguridad representada por 37,19%, seguida porque tiene terminales propios (35,48%) que se adaptan a las necesidades de los usuarios.</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43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cstate="print"/>
          <a:srcRect b="5992"/>
          <a:stretch/>
        </p:blipFill>
        <p:spPr bwMode="auto">
          <a:xfrm>
            <a:off x="1725017" y="404664"/>
            <a:ext cx="5619750" cy="4226396"/>
          </a:xfrm>
          <a:prstGeom prst="rect">
            <a:avLst/>
          </a:prstGeom>
          <a:noFill/>
          <a:ln w="9525">
            <a:noFill/>
            <a:miter lim="800000"/>
            <a:headEnd/>
            <a:tailEnd/>
          </a:ln>
        </p:spPr>
      </p:pic>
      <p:sp>
        <p:nvSpPr>
          <p:cNvPr id="3" name="Rectangle 2"/>
          <p:cNvSpPr/>
          <p:nvPr/>
        </p:nvSpPr>
        <p:spPr>
          <a:xfrm>
            <a:off x="1536328" y="5067761"/>
            <a:ext cx="6348040" cy="1169551"/>
          </a:xfrm>
          <a:prstGeom prst="rect">
            <a:avLst/>
          </a:prstGeom>
        </p:spPr>
        <p:txBody>
          <a:bodyPr wrap="square">
            <a:spAutoFit/>
          </a:bodyPr>
          <a:lstStyle/>
          <a:p>
            <a:r>
              <a:rPr lang="es-ES" sz="1400" dirty="0">
                <a:latin typeface="Candara" pitchFamily="34" charset="0"/>
              </a:rPr>
              <a:t>Los usuarios quisieran añadir a las rutas establecidas en un 51,61% hacia el Oriente, por lo cual tiene oportunidad de expansión hacia nuevos lugares en los cuales puede incursionar con fácil aceptación por viajeros, seguido por el 29,84% que representa a la ruta de Esmeraldas, y la ciudad de Loja figura el 18,55% de aceptación.</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76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11"/>
          <p:cNvGraphicFramePr/>
          <p:nvPr>
            <p:extLst>
              <p:ext uri="{D42A27DB-BD31-4B8C-83A1-F6EECF244321}">
                <p14:modId xmlns:p14="http://schemas.microsoft.com/office/powerpoint/2010/main" val="991318660"/>
              </p:ext>
            </p:extLst>
          </p:nvPr>
        </p:nvGraphicFramePr>
        <p:xfrm>
          <a:off x="1691680" y="692696"/>
          <a:ext cx="6552728"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95536" y="5085184"/>
            <a:ext cx="8352928" cy="1600438"/>
          </a:xfrm>
          <a:prstGeom prst="rect">
            <a:avLst/>
          </a:prstGeom>
          <a:noFill/>
        </p:spPr>
        <p:txBody>
          <a:bodyPr wrap="square" rtlCol="0">
            <a:spAutoFit/>
          </a:bodyPr>
          <a:lstStyle/>
          <a:p>
            <a:pPr>
              <a:lnSpc>
                <a:spcPct val="150000"/>
              </a:lnSpc>
            </a:pPr>
            <a:r>
              <a:rPr lang="es-EC" sz="1400" dirty="0">
                <a:latin typeface="Candara" pitchFamily="34" charset="0"/>
              </a:rPr>
              <a:t>La cooperativa Flota Imbabura tiene presencia en el mercado 62 años, esta se encuentra en la etapa de madurez puesto que el crecimiento de sus ventas se ha reducido por la constante competencia y el poco interés por diversificar sus rutas, mejorar su servicio, las unidades de trabajo y su publicidad, por lo tanto se propone estrategias de </a:t>
            </a:r>
            <a:r>
              <a:rPr lang="es-EC" sz="1400" b="1" u="sng" dirty="0">
                <a:latin typeface="Candara" pitchFamily="34" charset="0"/>
              </a:rPr>
              <a:t>crecimiento</a:t>
            </a:r>
            <a:r>
              <a:rPr lang="es-EC" sz="1400" dirty="0">
                <a:latin typeface="Candara" pitchFamily="34" charset="0"/>
              </a:rPr>
              <a:t> para su </a:t>
            </a:r>
            <a:r>
              <a:rPr lang="es-EC" sz="1400" b="1" dirty="0">
                <a:latin typeface="Candara" pitchFamily="34" charset="0"/>
              </a:rPr>
              <a:t>expansión y permanencia en el mercado</a:t>
            </a:r>
            <a:r>
              <a:rPr lang="es-EC" sz="1400" dirty="0">
                <a:latin typeface="Candara" pitchFamily="34" charset="0"/>
              </a:rPr>
              <a:t>.</a:t>
            </a:r>
            <a:endParaRPr lang="es-ES" sz="1400" dirty="0">
              <a:latin typeface="Candara" pitchFamily="34" charset="0"/>
            </a:endParaRPr>
          </a:p>
          <a:p>
            <a:endParaRPr lang="es-ES" sz="1400" dirty="0">
              <a:latin typeface="Candara" pitchFamily="34" charset="0"/>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1520" y="44624"/>
            <a:ext cx="3312368" cy="923330"/>
          </a:xfrm>
          <a:prstGeom prst="rect">
            <a:avLst/>
          </a:prstGeom>
          <a:noFill/>
        </p:spPr>
        <p:txBody>
          <a:bodyPr wrap="square" rtlCol="0">
            <a:spAutoFit/>
          </a:bodyPr>
          <a:lstStyle/>
          <a:p>
            <a:r>
              <a:rPr lang="en-US" b="1" dirty="0" smtClean="0">
                <a:latin typeface="Candara" pitchFamily="34" charset="0"/>
              </a:rPr>
              <a:t>5. PLAN DE MARKETING </a:t>
            </a:r>
          </a:p>
          <a:p>
            <a:endParaRPr lang="en-US" b="1" i="1" u="sng" dirty="0">
              <a:latin typeface="Candara" pitchFamily="34" charset="0"/>
            </a:endParaRPr>
          </a:p>
          <a:p>
            <a:r>
              <a:rPr lang="en-US" b="1" i="1" u="sng" dirty="0" smtClean="0">
                <a:latin typeface="Candara" pitchFamily="34" charset="0"/>
              </a:rPr>
              <a:t>SERVICIO</a:t>
            </a:r>
            <a:endParaRPr lang="es-ES" b="1" i="1" u="sng" dirty="0">
              <a:latin typeface="Candara" pitchFamily="34" charset="0"/>
            </a:endParaRPr>
          </a:p>
        </p:txBody>
      </p:sp>
    </p:spTree>
    <p:extLst>
      <p:ext uri="{BB962C8B-B14F-4D97-AF65-F5344CB8AC3E}">
        <p14:creationId xmlns:p14="http://schemas.microsoft.com/office/powerpoint/2010/main" val="151754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8985" y="980728"/>
            <a:ext cx="2139479" cy="1200329"/>
          </a:xfrm>
          <a:prstGeom prst="rect">
            <a:avLst/>
          </a:prstGeom>
          <a:noFill/>
        </p:spPr>
        <p:txBody>
          <a:bodyPr wrap="square" rtlCol="0">
            <a:spAutoFit/>
          </a:bodyPr>
          <a:lstStyle/>
          <a:p>
            <a:pPr>
              <a:lnSpc>
                <a:spcPct val="150000"/>
              </a:lnSpc>
            </a:pPr>
            <a:r>
              <a:rPr lang="es-EC" sz="1200" dirty="0" smtClean="0">
                <a:latin typeface="Candara" pitchFamily="34" charset="0"/>
              </a:rPr>
              <a:t>Mediante la aplicación del plan de Marketing se pretende incrementar el 7% de participación en el mercado</a:t>
            </a:r>
            <a:endParaRPr lang="es-EC" sz="1200" dirty="0">
              <a:latin typeface="Candara" pitchFamily="34" charset="0"/>
            </a:endParaRPr>
          </a:p>
        </p:txBody>
      </p:sp>
      <p:graphicFrame>
        <p:nvGraphicFramePr>
          <p:cNvPr id="4" name="Gráfico 18"/>
          <p:cNvGraphicFramePr/>
          <p:nvPr>
            <p:extLst>
              <p:ext uri="{D42A27DB-BD31-4B8C-83A1-F6EECF244321}">
                <p14:modId xmlns:p14="http://schemas.microsoft.com/office/powerpoint/2010/main" val="140755162"/>
              </p:ext>
            </p:extLst>
          </p:nvPr>
        </p:nvGraphicFramePr>
        <p:xfrm>
          <a:off x="251520" y="0"/>
          <a:ext cx="5832648" cy="3446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13"/>
          <p:cNvGraphicFramePr/>
          <p:nvPr>
            <p:extLst>
              <p:ext uri="{D42A27DB-BD31-4B8C-83A1-F6EECF244321}">
                <p14:modId xmlns:p14="http://schemas.microsoft.com/office/powerpoint/2010/main" val="4168012674"/>
              </p:ext>
            </p:extLst>
          </p:nvPr>
        </p:nvGraphicFramePr>
        <p:xfrm>
          <a:off x="4211960" y="3659758"/>
          <a:ext cx="4745355" cy="316865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4521894"/>
            <a:ext cx="4032448" cy="923330"/>
          </a:xfrm>
          <a:prstGeom prst="rect">
            <a:avLst/>
          </a:prstGeom>
        </p:spPr>
        <p:txBody>
          <a:bodyPr wrap="square">
            <a:spAutoFit/>
          </a:bodyPr>
          <a:lstStyle/>
          <a:p>
            <a:pPr>
              <a:lnSpc>
                <a:spcPct val="150000"/>
              </a:lnSpc>
            </a:pPr>
            <a:r>
              <a:rPr lang="es-EC" sz="1200" dirty="0" smtClean="0">
                <a:latin typeface="Candara" pitchFamily="34" charset="0"/>
              </a:rPr>
              <a:t>Estrategia </a:t>
            </a:r>
            <a:r>
              <a:rPr lang="es-EC" sz="1200" dirty="0">
                <a:latin typeface="Candara" pitchFamily="34" charset="0"/>
              </a:rPr>
              <a:t>de crecimiento intensivo, mediante la penetración en nuevos </a:t>
            </a:r>
            <a:r>
              <a:rPr lang="es-EC" sz="1200" dirty="0" smtClean="0">
                <a:latin typeface="Candara" pitchFamily="34" charset="0"/>
              </a:rPr>
              <a:t>mercados, </a:t>
            </a:r>
            <a:r>
              <a:rPr lang="es-EC" sz="1200" dirty="0">
                <a:latin typeface="Candara" pitchFamily="34" charset="0"/>
              </a:rPr>
              <a:t>expansión de rutas, nuevas unidades y </a:t>
            </a:r>
            <a:r>
              <a:rPr lang="es-EC" sz="1200" dirty="0" smtClean="0">
                <a:latin typeface="Candara" pitchFamily="34" charset="0"/>
              </a:rPr>
              <a:t>tecnología</a:t>
            </a:r>
            <a:r>
              <a:rPr lang="es-EC" sz="1200" dirty="0">
                <a:latin typeface="Candara" pitchFamily="34" charset="0"/>
              </a:rPr>
              <a:t>.</a:t>
            </a:r>
            <a:endParaRPr lang="es-ES" sz="1200" dirty="0">
              <a:latin typeface="Candara" pitchFamily="34" charset="0"/>
            </a:endParaRPr>
          </a:p>
        </p:txBody>
      </p:sp>
    </p:spTree>
    <p:extLst>
      <p:ext uri="{BB962C8B-B14F-4D97-AF65-F5344CB8AC3E}">
        <p14:creationId xmlns:p14="http://schemas.microsoft.com/office/powerpoint/2010/main" val="1206256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791" y="5570656"/>
            <a:ext cx="7254552" cy="738664"/>
          </a:xfrm>
          <a:prstGeom prst="rect">
            <a:avLst/>
          </a:prstGeom>
        </p:spPr>
        <p:txBody>
          <a:bodyPr wrap="square">
            <a:spAutoFit/>
          </a:bodyPr>
          <a:lstStyle/>
          <a:p>
            <a:pPr>
              <a:lnSpc>
                <a:spcPct val="150000"/>
              </a:lnSpc>
            </a:pPr>
            <a:r>
              <a:rPr lang="es-ES" sz="1400" dirty="0" smtClean="0">
                <a:latin typeface="Candara" pitchFamily="34" charset="0"/>
              </a:rPr>
              <a:t>Se </a:t>
            </a:r>
            <a:r>
              <a:rPr lang="es-ES" sz="1400" dirty="0">
                <a:latin typeface="Candara" pitchFamily="34" charset="0"/>
              </a:rPr>
              <a:t>plantea una modificación a las frecuencias de acuerdo al número de pasajeros que viajan en los horarios en los cuales no resulta rentable para la empresa. </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879812" y="764704"/>
            <a:ext cx="1548172" cy="7920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Candara" pitchFamily="34" charset="0"/>
              </a:rPr>
              <a:t>2002 - 2003</a:t>
            </a:r>
            <a:endParaRPr lang="es-ES" sz="1400" dirty="0">
              <a:latin typeface="Candara" pitchFamily="34" charset="0"/>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812" y="1868555"/>
            <a:ext cx="1335304" cy="84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Arrow 9"/>
          <p:cNvSpPr/>
          <p:nvPr/>
        </p:nvSpPr>
        <p:spPr>
          <a:xfrm>
            <a:off x="4644008" y="1826024"/>
            <a:ext cx="1368152" cy="8828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Candara" pitchFamily="34" charset="0"/>
              </a:rPr>
              <a:t>2004</a:t>
            </a:r>
          </a:p>
          <a:p>
            <a:pPr algn="ctr"/>
            <a:r>
              <a:rPr lang="en-US" sz="1400" dirty="0" smtClean="0">
                <a:latin typeface="Candara" pitchFamily="34" charset="0"/>
              </a:rPr>
              <a:t>2005 - 2006</a:t>
            </a:r>
          </a:p>
        </p:txBody>
      </p:sp>
      <p:pic>
        <p:nvPicPr>
          <p:cNvPr id="7170" name="Picture 2" descr="http://www.foroswebgratis.com/imagenes_foros/8/5/8/5/2/1007181flota%2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63" t="24913" r="19386" b="15034"/>
          <a:stretch/>
        </p:blipFill>
        <p:spPr bwMode="auto">
          <a:xfrm>
            <a:off x="4742892" y="764704"/>
            <a:ext cx="1368152" cy="770847"/>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228183" y="965461"/>
            <a:ext cx="1363143" cy="369332"/>
          </a:xfrm>
          <a:prstGeom prst="rect">
            <a:avLst/>
          </a:prstGeom>
          <a:noFill/>
        </p:spPr>
        <p:txBody>
          <a:bodyPr wrap="square" rtlCol="0">
            <a:spAutoFit/>
          </a:bodyPr>
          <a:lstStyle/>
          <a:p>
            <a:r>
              <a:rPr lang="es-ES" dirty="0" smtClean="0"/>
              <a:t>31%  - 23</a:t>
            </a:r>
            <a:endParaRPr lang="es-ES" dirty="0"/>
          </a:p>
        </p:txBody>
      </p:sp>
      <p:sp>
        <p:nvSpPr>
          <p:cNvPr id="11" name="10 CuadroTexto"/>
          <p:cNvSpPr txBox="1"/>
          <p:nvPr/>
        </p:nvSpPr>
        <p:spPr>
          <a:xfrm>
            <a:off x="6335292" y="2104071"/>
            <a:ext cx="1333051" cy="369332"/>
          </a:xfrm>
          <a:prstGeom prst="rect">
            <a:avLst/>
          </a:prstGeom>
          <a:noFill/>
        </p:spPr>
        <p:txBody>
          <a:bodyPr wrap="square" rtlCol="0">
            <a:spAutoFit/>
          </a:bodyPr>
          <a:lstStyle/>
          <a:p>
            <a:r>
              <a:rPr lang="es-ES" dirty="0" smtClean="0"/>
              <a:t>63% - 43 </a:t>
            </a:r>
            <a:endParaRPr lang="es-ES" dirty="0"/>
          </a:p>
        </p:txBody>
      </p:sp>
      <p:sp>
        <p:nvSpPr>
          <p:cNvPr id="8" name="7 Rectángulo"/>
          <p:cNvSpPr/>
          <p:nvPr/>
        </p:nvSpPr>
        <p:spPr>
          <a:xfrm>
            <a:off x="2483768" y="4005064"/>
            <a:ext cx="1872208"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Manta 12 pm</a:t>
            </a:r>
            <a:endParaRPr lang="es-ES" dirty="0"/>
          </a:p>
        </p:txBody>
      </p:sp>
      <p:sp>
        <p:nvSpPr>
          <p:cNvPr id="12" name="11 Rectángulo"/>
          <p:cNvSpPr/>
          <p:nvPr/>
        </p:nvSpPr>
        <p:spPr>
          <a:xfrm>
            <a:off x="4932040" y="4005064"/>
            <a:ext cx="1872208"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Tulcán  8:30 am</a:t>
            </a:r>
            <a:endParaRPr lang="es-ES" dirty="0"/>
          </a:p>
        </p:txBody>
      </p:sp>
      <p:sp>
        <p:nvSpPr>
          <p:cNvPr id="9" name="8 Flecha curvada hacia abajo"/>
          <p:cNvSpPr/>
          <p:nvPr/>
        </p:nvSpPr>
        <p:spPr>
          <a:xfrm>
            <a:off x="3275856" y="3356992"/>
            <a:ext cx="2835188" cy="648072"/>
          </a:xfrm>
          <a:prstGeom prst="curved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solidFill>
                <a:schemeClr val="tx1"/>
              </a:solidFill>
            </a:endParaRPr>
          </a:p>
        </p:txBody>
      </p:sp>
      <p:sp>
        <p:nvSpPr>
          <p:cNvPr id="15" name="14 Flecha curvada hacia abajo"/>
          <p:cNvSpPr/>
          <p:nvPr/>
        </p:nvSpPr>
        <p:spPr>
          <a:xfrm rot="10800000">
            <a:off x="3226414" y="4797152"/>
            <a:ext cx="2835188" cy="648072"/>
          </a:xfrm>
          <a:prstGeom prst="curvedDownArrow">
            <a:avLst>
              <a:gd name="adj1" fmla="val 25000"/>
              <a:gd name="adj2" fmla="val 58620"/>
              <a:gd name="adj3" fmla="val 25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50506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1520" y="44624"/>
            <a:ext cx="1440160" cy="338554"/>
          </a:xfrm>
          <a:prstGeom prst="rect">
            <a:avLst/>
          </a:prstGeom>
          <a:noFill/>
        </p:spPr>
        <p:txBody>
          <a:bodyPr wrap="square" rtlCol="0">
            <a:spAutoFit/>
          </a:bodyPr>
          <a:lstStyle/>
          <a:p>
            <a:r>
              <a:rPr lang="en-US" sz="1600" b="1" i="1" u="sng" dirty="0" smtClean="0">
                <a:latin typeface="Candara" pitchFamily="34" charset="0"/>
              </a:rPr>
              <a:t>PRECIO</a:t>
            </a:r>
            <a:endParaRPr lang="es-ES" sz="1600" b="1" i="1" u="sng" dirty="0">
              <a:latin typeface="Candara"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871494555"/>
              </p:ext>
            </p:extLst>
          </p:nvPr>
        </p:nvGraphicFramePr>
        <p:xfrm>
          <a:off x="5148064" y="3861048"/>
          <a:ext cx="2160240" cy="381000"/>
        </p:xfrm>
        <a:graphic>
          <a:graphicData uri="http://schemas.openxmlformats.org/drawingml/2006/table">
            <a:tbl>
              <a:tblPr>
                <a:tableStyleId>{C4B1156A-380E-4F78-BDF5-A606A8083BF9}</a:tableStyleId>
              </a:tblPr>
              <a:tblGrid>
                <a:gridCol w="1152128"/>
                <a:gridCol w="1008112"/>
              </a:tblGrid>
              <a:tr h="190500">
                <a:tc>
                  <a:txBody>
                    <a:bodyPr/>
                    <a:lstStyle/>
                    <a:p>
                      <a:pPr algn="l" fontAlgn="ctr"/>
                      <a:r>
                        <a:rPr lang="es-ES" sz="1100" u="none" strike="noStrike">
                          <a:effectLst/>
                        </a:rPr>
                        <a:t>Costos Fijos </a:t>
                      </a:r>
                      <a:endParaRPr lang="es-ES" sz="1100" b="0" i="0" u="none" strike="noStrike">
                        <a:solidFill>
                          <a:srgbClr val="000000"/>
                        </a:solidFill>
                        <a:effectLst/>
                        <a:latin typeface="Calibri"/>
                      </a:endParaRPr>
                    </a:p>
                  </a:txBody>
                  <a:tcPr marL="9525" marR="9525" marT="9525" marB="0" anchor="ctr"/>
                </a:tc>
                <a:tc>
                  <a:txBody>
                    <a:bodyPr/>
                    <a:lstStyle/>
                    <a:p>
                      <a:pPr algn="l" fontAlgn="b"/>
                      <a:r>
                        <a:rPr lang="es-ES" sz="1100" u="none" strike="noStrike">
                          <a:effectLst/>
                        </a:rPr>
                        <a:t>                      6,02   </a:t>
                      </a:r>
                      <a:endParaRPr lang="es-ES" sz="1100" b="0" i="0" u="none" strike="noStrike">
                        <a:solidFill>
                          <a:srgbClr val="000000"/>
                        </a:solidFill>
                        <a:effectLst/>
                        <a:latin typeface="Calibri"/>
                      </a:endParaRPr>
                    </a:p>
                  </a:txBody>
                  <a:tcPr marL="9525" marR="9525" marT="9525" marB="0" anchor="b"/>
                </a:tc>
              </a:tr>
              <a:tr h="190500">
                <a:tc>
                  <a:txBody>
                    <a:bodyPr/>
                    <a:lstStyle/>
                    <a:p>
                      <a:pPr algn="l" fontAlgn="ctr"/>
                      <a:r>
                        <a:rPr lang="es-ES" sz="1100" u="none" strike="noStrike">
                          <a:effectLst/>
                        </a:rPr>
                        <a:t>Costos Variables</a:t>
                      </a:r>
                      <a:endParaRPr lang="es-ES" sz="1100" b="0" i="0" u="none" strike="noStrike">
                        <a:solidFill>
                          <a:srgbClr val="000000"/>
                        </a:solidFill>
                        <a:effectLst/>
                        <a:latin typeface="Calibri"/>
                      </a:endParaRPr>
                    </a:p>
                  </a:txBody>
                  <a:tcPr marL="9525" marR="9525" marT="9525" marB="0" anchor="ctr"/>
                </a:tc>
                <a:tc>
                  <a:txBody>
                    <a:bodyPr/>
                    <a:lstStyle/>
                    <a:p>
                      <a:pPr algn="l" fontAlgn="b"/>
                      <a:r>
                        <a:rPr lang="es-ES" sz="1100" u="none" strike="noStrike" dirty="0">
                          <a:effectLst/>
                        </a:rPr>
                        <a:t>                      0,67   </a:t>
                      </a:r>
                      <a:endParaRPr lang="es-ES" sz="1100" b="0" i="0" u="none" strike="noStrike" dirty="0">
                        <a:solidFill>
                          <a:srgbClr val="000000"/>
                        </a:solidFill>
                        <a:effectLst/>
                        <a:latin typeface="Calibri"/>
                      </a:endParaRPr>
                    </a:p>
                  </a:txBody>
                  <a:tcPr marL="9525" marR="9525" marT="9525"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573921101"/>
              </p:ext>
            </p:extLst>
          </p:nvPr>
        </p:nvGraphicFramePr>
        <p:xfrm>
          <a:off x="1110609" y="548680"/>
          <a:ext cx="6480718" cy="2927394"/>
        </p:xfrm>
        <a:graphic>
          <a:graphicData uri="http://schemas.openxmlformats.org/drawingml/2006/table">
            <a:tbl>
              <a:tblPr firstRow="1" bandRow="1">
                <a:tableStyleId>{00A15C55-8517-42AA-B614-E9B94910E393}</a:tableStyleId>
              </a:tblPr>
              <a:tblGrid>
                <a:gridCol w="1191856"/>
                <a:gridCol w="1713294"/>
                <a:gridCol w="1191856"/>
                <a:gridCol w="1191856"/>
                <a:gridCol w="1191856"/>
              </a:tblGrid>
              <a:tr h="303250">
                <a:tc gridSpan="2">
                  <a:txBody>
                    <a:bodyPr/>
                    <a:lstStyle/>
                    <a:p>
                      <a:pPr algn="ctr" rtl="0" fontAlgn="ctr"/>
                      <a:r>
                        <a:rPr lang="es-ES" sz="1200" u="none" strike="noStrike" dirty="0">
                          <a:effectLst/>
                        </a:rPr>
                        <a:t>Rutas </a:t>
                      </a:r>
                      <a:endParaRPr lang="es-ES" sz="1200" b="1" i="0" u="none" strike="noStrike" dirty="0">
                        <a:solidFill>
                          <a:srgbClr val="FFFFFF"/>
                        </a:solidFill>
                        <a:effectLst/>
                        <a:latin typeface="Candara"/>
                      </a:endParaRPr>
                    </a:p>
                  </a:txBody>
                  <a:tcPr marL="9525" marR="9525" marT="9525" marB="0" anchor="ctr"/>
                </a:tc>
                <a:tc hMerge="1">
                  <a:txBody>
                    <a:bodyPr/>
                    <a:lstStyle/>
                    <a:p>
                      <a:endParaRPr lang="es-ES"/>
                    </a:p>
                  </a:txBody>
                  <a:tcPr/>
                </a:tc>
                <a:tc>
                  <a:txBody>
                    <a:bodyPr/>
                    <a:lstStyle/>
                    <a:p>
                      <a:pPr algn="ctr" rtl="0" fontAlgn="ctr"/>
                      <a:r>
                        <a:rPr lang="es-ES" sz="1200" u="none" strike="noStrike">
                          <a:effectLst/>
                        </a:rPr>
                        <a:t>Precio</a:t>
                      </a:r>
                      <a:endParaRPr lang="es-ES" sz="1200" b="1" i="0" u="none" strike="noStrike">
                        <a:solidFill>
                          <a:srgbClr val="FFFFFF"/>
                        </a:solidFill>
                        <a:effectLst/>
                        <a:latin typeface="Candara"/>
                      </a:endParaRPr>
                    </a:p>
                  </a:txBody>
                  <a:tcPr marL="9525" marR="9525" marT="9525" marB="0" anchor="ctr"/>
                </a:tc>
                <a:tc>
                  <a:txBody>
                    <a:bodyPr/>
                    <a:lstStyle/>
                    <a:p>
                      <a:pPr algn="ctr" rtl="0" fontAlgn="ctr"/>
                      <a:r>
                        <a:rPr lang="es-ES" sz="1200" u="none" strike="noStrike">
                          <a:effectLst/>
                        </a:rPr>
                        <a:t>Pasajeros diarios</a:t>
                      </a:r>
                      <a:endParaRPr lang="es-ES" sz="1200" b="1" i="0" u="none" strike="noStrike">
                        <a:solidFill>
                          <a:srgbClr val="FFFFFF"/>
                        </a:solidFill>
                        <a:effectLst/>
                        <a:latin typeface="Candara"/>
                      </a:endParaRPr>
                    </a:p>
                  </a:txBody>
                  <a:tcPr marL="9525" marR="9525" marT="9525" marB="0" anchor="ctr"/>
                </a:tc>
                <a:tc>
                  <a:txBody>
                    <a:bodyPr/>
                    <a:lstStyle/>
                    <a:p>
                      <a:pPr algn="ctr" rtl="0" fontAlgn="ctr"/>
                      <a:r>
                        <a:rPr lang="es-ES" sz="1200" u="none" strike="noStrike">
                          <a:effectLst/>
                        </a:rPr>
                        <a:t>Turnos diarios</a:t>
                      </a:r>
                      <a:endParaRPr lang="es-ES" sz="1200" b="1" i="0" u="none" strike="noStrike">
                        <a:solidFill>
                          <a:srgbClr val="FFFFFF"/>
                        </a:solidFill>
                        <a:effectLst/>
                        <a:latin typeface="Candara"/>
                      </a:endParaRPr>
                    </a:p>
                  </a:txBody>
                  <a:tcPr marL="9525" marR="9525" marT="9525" marB="0" anchor="ctr"/>
                </a:tc>
              </a:tr>
              <a:tr h="296198">
                <a:tc>
                  <a:txBody>
                    <a:bodyPr/>
                    <a:lstStyle/>
                    <a:p>
                      <a:pPr algn="l" rtl="0" fontAlgn="ctr"/>
                      <a:r>
                        <a:rPr lang="es-ES" sz="1200" u="none" strike="noStrike">
                          <a:effectLst/>
                        </a:rPr>
                        <a:t>Quito</a:t>
                      </a:r>
                      <a:endParaRPr lang="es-ES" sz="1200" b="0" i="0" u="none" strike="noStrike">
                        <a:solidFill>
                          <a:srgbClr val="000000"/>
                        </a:solidFill>
                        <a:effectLst/>
                        <a:latin typeface="Candara"/>
                      </a:endParaRPr>
                    </a:p>
                  </a:txBody>
                  <a:tcPr marL="171450" marR="9525" marT="9525" marB="0" anchor="ctr"/>
                </a:tc>
                <a:tc>
                  <a:txBody>
                    <a:bodyPr/>
                    <a:lstStyle/>
                    <a:p>
                      <a:pPr algn="l" rtl="0" fontAlgn="ctr"/>
                      <a:r>
                        <a:rPr lang="es-ES" sz="1200" u="none" strike="noStrike">
                          <a:effectLst/>
                        </a:rPr>
                        <a:t>Guayaquil</a:t>
                      </a:r>
                      <a:endParaRPr lang="es-ES" sz="1200" b="0" i="0" u="none" strike="noStrike">
                        <a:solidFill>
                          <a:srgbClr val="000000"/>
                        </a:solidFill>
                        <a:effectLst/>
                        <a:latin typeface="Candara"/>
                      </a:endParaRPr>
                    </a:p>
                  </a:txBody>
                  <a:tcPr marL="171450" marR="9525" marT="9525" marB="0" anchor="ctr"/>
                </a:tc>
                <a:tc>
                  <a:txBody>
                    <a:bodyPr/>
                    <a:lstStyle/>
                    <a:p>
                      <a:pPr algn="ctr" rtl="0" fontAlgn="ctr"/>
                      <a:r>
                        <a:rPr lang="es-ES" sz="1200" u="none" strike="noStrike" dirty="0">
                          <a:effectLst/>
                        </a:rPr>
                        <a:t>10</a:t>
                      </a:r>
                      <a:endParaRPr lang="es-ES" sz="1200" b="0" i="0" u="none" strike="noStrike" dirty="0">
                        <a:solidFill>
                          <a:srgbClr val="000000"/>
                        </a:solidFill>
                        <a:effectLst/>
                        <a:latin typeface="Candara"/>
                      </a:endParaRPr>
                    </a:p>
                  </a:txBody>
                  <a:tcPr marL="9525" marR="9525" marT="9525" marB="0" anchor="ctr"/>
                </a:tc>
                <a:tc>
                  <a:txBody>
                    <a:bodyPr/>
                    <a:lstStyle/>
                    <a:p>
                      <a:pPr algn="ctr" rtl="0" fontAlgn="ctr"/>
                      <a:r>
                        <a:rPr lang="es-ES" sz="1200" u="none" strike="noStrike">
                          <a:effectLst/>
                        </a:rPr>
                        <a:t>600</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a:effectLst/>
                        </a:rPr>
                        <a:t>17</a:t>
                      </a:r>
                      <a:endParaRPr lang="es-ES" sz="1200" b="0" i="0" u="none" strike="noStrike">
                        <a:solidFill>
                          <a:srgbClr val="000000"/>
                        </a:solidFill>
                        <a:effectLst/>
                        <a:latin typeface="Candara"/>
                      </a:endParaRPr>
                    </a:p>
                  </a:txBody>
                  <a:tcPr marL="9525" marR="9525" marT="9525" marB="0" anchor="ctr"/>
                </a:tc>
              </a:tr>
              <a:tr h="296198">
                <a:tc>
                  <a:txBody>
                    <a:bodyPr/>
                    <a:lstStyle/>
                    <a:p>
                      <a:pPr algn="l" rtl="0" fontAlgn="ctr"/>
                      <a:r>
                        <a:rPr lang="es-ES" sz="1200" u="none" strike="noStrike">
                          <a:effectLst/>
                        </a:rPr>
                        <a:t>Quito</a:t>
                      </a:r>
                      <a:endParaRPr lang="es-ES" sz="1200" b="0" i="0" u="none" strike="noStrike">
                        <a:solidFill>
                          <a:srgbClr val="000000"/>
                        </a:solidFill>
                        <a:effectLst/>
                        <a:latin typeface="Candara"/>
                      </a:endParaRPr>
                    </a:p>
                  </a:txBody>
                  <a:tcPr marL="171450" marR="9525" marT="9525" marB="0" anchor="ctr"/>
                </a:tc>
                <a:tc>
                  <a:txBody>
                    <a:bodyPr/>
                    <a:lstStyle/>
                    <a:p>
                      <a:pPr algn="l" rtl="0" fontAlgn="ctr"/>
                      <a:r>
                        <a:rPr lang="es-ES" sz="1200" u="none" strike="noStrike">
                          <a:effectLst/>
                        </a:rPr>
                        <a:t>Manta</a:t>
                      </a:r>
                      <a:endParaRPr lang="es-ES" sz="1200" b="0" i="0" u="none" strike="noStrike">
                        <a:solidFill>
                          <a:srgbClr val="000000"/>
                        </a:solidFill>
                        <a:effectLst/>
                        <a:latin typeface="Candara"/>
                      </a:endParaRPr>
                    </a:p>
                  </a:txBody>
                  <a:tcPr marL="171450" marR="9525" marT="9525" marB="0" anchor="ctr"/>
                </a:tc>
                <a:tc>
                  <a:txBody>
                    <a:bodyPr/>
                    <a:lstStyle/>
                    <a:p>
                      <a:pPr algn="ctr" rtl="0" fontAlgn="ctr"/>
                      <a:r>
                        <a:rPr lang="es-ES" sz="1200" u="none" strike="noStrike" dirty="0">
                          <a:effectLst/>
                        </a:rPr>
                        <a:t>10</a:t>
                      </a:r>
                      <a:endParaRPr lang="es-ES" sz="1200" b="0" i="0" u="none" strike="noStrike" dirty="0">
                        <a:solidFill>
                          <a:srgbClr val="000000"/>
                        </a:solidFill>
                        <a:effectLst/>
                        <a:latin typeface="Candara"/>
                      </a:endParaRPr>
                    </a:p>
                  </a:txBody>
                  <a:tcPr marL="9525" marR="9525" marT="9525" marB="0" anchor="ctr"/>
                </a:tc>
                <a:tc>
                  <a:txBody>
                    <a:bodyPr/>
                    <a:lstStyle/>
                    <a:p>
                      <a:pPr algn="ctr" rtl="0" fontAlgn="ctr"/>
                      <a:r>
                        <a:rPr lang="es-ES" sz="1200" u="none" strike="noStrike">
                          <a:effectLst/>
                        </a:rPr>
                        <a:t>110</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a:effectLst/>
                        </a:rPr>
                        <a:t>4</a:t>
                      </a:r>
                      <a:endParaRPr lang="es-ES" sz="1200" b="0" i="0" u="none" strike="noStrike">
                        <a:solidFill>
                          <a:srgbClr val="000000"/>
                        </a:solidFill>
                        <a:effectLst/>
                        <a:latin typeface="Candara"/>
                      </a:endParaRPr>
                    </a:p>
                  </a:txBody>
                  <a:tcPr marL="9525" marR="9525" marT="9525" marB="0" anchor="ctr"/>
                </a:tc>
              </a:tr>
              <a:tr h="289146">
                <a:tc>
                  <a:txBody>
                    <a:bodyPr/>
                    <a:lstStyle/>
                    <a:p>
                      <a:pPr algn="l" rtl="0" fontAlgn="ctr"/>
                      <a:r>
                        <a:rPr lang="es-ES" sz="1200" u="none" strike="noStrike">
                          <a:effectLst/>
                        </a:rPr>
                        <a:t>Quito</a:t>
                      </a:r>
                      <a:endParaRPr lang="es-ES" sz="1200" b="0" i="0" u="none" strike="noStrike">
                        <a:solidFill>
                          <a:srgbClr val="000000"/>
                        </a:solidFill>
                        <a:effectLst/>
                        <a:latin typeface="Candara"/>
                      </a:endParaRPr>
                    </a:p>
                  </a:txBody>
                  <a:tcPr marL="171450" marR="9525" marT="9525" marB="0" anchor="ctr"/>
                </a:tc>
                <a:tc>
                  <a:txBody>
                    <a:bodyPr/>
                    <a:lstStyle/>
                    <a:p>
                      <a:pPr algn="l" rtl="0" fontAlgn="ctr"/>
                      <a:r>
                        <a:rPr lang="es-ES" sz="1200" u="none" strike="noStrike" dirty="0">
                          <a:effectLst/>
                        </a:rPr>
                        <a:t>Cuenca</a:t>
                      </a:r>
                      <a:endParaRPr lang="es-ES" sz="1200" b="0" i="0" u="none" strike="noStrike" dirty="0">
                        <a:solidFill>
                          <a:srgbClr val="000000"/>
                        </a:solidFill>
                        <a:effectLst/>
                        <a:latin typeface="Candara"/>
                      </a:endParaRPr>
                    </a:p>
                  </a:txBody>
                  <a:tcPr marL="171450" marR="9525" marT="9525" marB="0" anchor="ctr"/>
                </a:tc>
                <a:tc>
                  <a:txBody>
                    <a:bodyPr/>
                    <a:lstStyle/>
                    <a:p>
                      <a:pPr algn="ctr" rtl="0" fontAlgn="ctr"/>
                      <a:r>
                        <a:rPr lang="es-ES" sz="1200" u="none" strike="noStrike">
                          <a:effectLst/>
                        </a:rPr>
                        <a:t>12</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a:effectLst/>
                        </a:rPr>
                        <a:t>200</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a:effectLst/>
                        </a:rPr>
                        <a:t>10</a:t>
                      </a:r>
                      <a:endParaRPr lang="es-ES" sz="1200" b="0" i="0" u="none" strike="noStrike">
                        <a:solidFill>
                          <a:srgbClr val="000000"/>
                        </a:solidFill>
                        <a:effectLst/>
                        <a:latin typeface="Candara"/>
                      </a:endParaRPr>
                    </a:p>
                  </a:txBody>
                  <a:tcPr marL="9525" marR="9525" marT="9525" marB="0" anchor="ctr"/>
                </a:tc>
              </a:tr>
              <a:tr h="296198">
                <a:tc>
                  <a:txBody>
                    <a:bodyPr/>
                    <a:lstStyle/>
                    <a:p>
                      <a:pPr algn="l" rtl="0" fontAlgn="ctr"/>
                      <a:r>
                        <a:rPr lang="es-ES" sz="1200" u="none" strike="noStrike">
                          <a:effectLst/>
                        </a:rPr>
                        <a:t>Tulcán</a:t>
                      </a:r>
                      <a:endParaRPr lang="es-ES" sz="1200" b="0" i="0" u="none" strike="noStrike">
                        <a:solidFill>
                          <a:srgbClr val="000000"/>
                        </a:solidFill>
                        <a:effectLst/>
                        <a:latin typeface="Candara"/>
                      </a:endParaRPr>
                    </a:p>
                  </a:txBody>
                  <a:tcPr marL="171450" marR="9525" marT="9525" marB="0" anchor="ctr"/>
                </a:tc>
                <a:tc>
                  <a:txBody>
                    <a:bodyPr/>
                    <a:lstStyle/>
                    <a:p>
                      <a:pPr algn="l" rtl="0" fontAlgn="ctr"/>
                      <a:r>
                        <a:rPr lang="es-ES" sz="1200" u="none" strike="noStrike">
                          <a:effectLst/>
                        </a:rPr>
                        <a:t>Guayaquil</a:t>
                      </a:r>
                      <a:endParaRPr lang="es-ES" sz="1200" b="0" i="0" u="none" strike="noStrike">
                        <a:solidFill>
                          <a:srgbClr val="000000"/>
                        </a:solidFill>
                        <a:effectLst/>
                        <a:latin typeface="Candara"/>
                      </a:endParaRPr>
                    </a:p>
                  </a:txBody>
                  <a:tcPr marL="171450" marR="9525" marT="9525" marB="0" anchor="ctr"/>
                </a:tc>
                <a:tc>
                  <a:txBody>
                    <a:bodyPr/>
                    <a:lstStyle/>
                    <a:p>
                      <a:pPr algn="ctr" rtl="0" fontAlgn="ctr"/>
                      <a:r>
                        <a:rPr lang="es-ES" sz="1200" u="none" strike="noStrike">
                          <a:effectLst/>
                        </a:rPr>
                        <a:t>15</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dirty="0">
                          <a:effectLst/>
                        </a:rPr>
                        <a:t>40</a:t>
                      </a:r>
                      <a:endParaRPr lang="es-ES" sz="1200" b="0" i="0" u="none" strike="noStrike" dirty="0">
                        <a:solidFill>
                          <a:srgbClr val="000000"/>
                        </a:solidFill>
                        <a:effectLst/>
                        <a:latin typeface="Candara"/>
                      </a:endParaRPr>
                    </a:p>
                  </a:txBody>
                  <a:tcPr marL="9525" marR="9525" marT="9525" marB="0" anchor="ctr"/>
                </a:tc>
                <a:tc>
                  <a:txBody>
                    <a:bodyPr/>
                    <a:lstStyle/>
                    <a:p>
                      <a:pPr algn="ctr" rtl="0" fontAlgn="ctr"/>
                      <a:r>
                        <a:rPr lang="es-ES" sz="1200" u="none" strike="noStrike">
                          <a:effectLst/>
                        </a:rPr>
                        <a:t>1</a:t>
                      </a:r>
                      <a:endParaRPr lang="es-ES" sz="1200" b="0" i="0" u="none" strike="noStrike">
                        <a:solidFill>
                          <a:srgbClr val="000000"/>
                        </a:solidFill>
                        <a:effectLst/>
                        <a:latin typeface="Candara"/>
                      </a:endParaRPr>
                    </a:p>
                  </a:txBody>
                  <a:tcPr marL="9525" marR="9525" marT="9525" marB="0" anchor="ctr"/>
                </a:tc>
              </a:tr>
              <a:tr h="296198">
                <a:tc>
                  <a:txBody>
                    <a:bodyPr/>
                    <a:lstStyle/>
                    <a:p>
                      <a:pPr algn="l" rtl="0" fontAlgn="ctr"/>
                      <a:r>
                        <a:rPr lang="es-ES" sz="1200" u="none" strike="noStrike">
                          <a:effectLst/>
                        </a:rPr>
                        <a:t>Ibarra </a:t>
                      </a:r>
                      <a:endParaRPr lang="es-ES" sz="1200" b="0" i="0" u="none" strike="noStrike">
                        <a:solidFill>
                          <a:srgbClr val="000000"/>
                        </a:solidFill>
                        <a:effectLst/>
                        <a:latin typeface="Candara"/>
                      </a:endParaRPr>
                    </a:p>
                  </a:txBody>
                  <a:tcPr marL="171450" marR="9525" marT="9525" marB="0" anchor="ctr"/>
                </a:tc>
                <a:tc>
                  <a:txBody>
                    <a:bodyPr/>
                    <a:lstStyle/>
                    <a:p>
                      <a:pPr algn="l" rtl="0" fontAlgn="ctr"/>
                      <a:r>
                        <a:rPr lang="es-ES" sz="1200" u="none" strike="noStrike">
                          <a:effectLst/>
                        </a:rPr>
                        <a:t>Guayaquil</a:t>
                      </a:r>
                      <a:endParaRPr lang="es-ES" sz="1200" b="0" i="0" u="none" strike="noStrike">
                        <a:solidFill>
                          <a:srgbClr val="000000"/>
                        </a:solidFill>
                        <a:effectLst/>
                        <a:latin typeface="Candara"/>
                      </a:endParaRPr>
                    </a:p>
                  </a:txBody>
                  <a:tcPr marL="171450" marR="9525" marT="9525" marB="0" anchor="ctr"/>
                </a:tc>
                <a:tc>
                  <a:txBody>
                    <a:bodyPr/>
                    <a:lstStyle/>
                    <a:p>
                      <a:pPr algn="ctr" rtl="0" fontAlgn="ctr"/>
                      <a:r>
                        <a:rPr lang="es-ES" sz="1200" u="none" strike="noStrike">
                          <a:effectLst/>
                        </a:rPr>
                        <a:t>12,5</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dirty="0">
                          <a:effectLst/>
                        </a:rPr>
                        <a:t>70</a:t>
                      </a:r>
                      <a:endParaRPr lang="es-ES" sz="1200" b="0" i="0" u="none" strike="noStrike" dirty="0">
                        <a:solidFill>
                          <a:srgbClr val="000000"/>
                        </a:solidFill>
                        <a:effectLst/>
                        <a:latin typeface="Candara"/>
                      </a:endParaRPr>
                    </a:p>
                  </a:txBody>
                  <a:tcPr marL="9525" marR="9525" marT="9525" marB="0" anchor="ctr"/>
                </a:tc>
                <a:tc>
                  <a:txBody>
                    <a:bodyPr/>
                    <a:lstStyle/>
                    <a:p>
                      <a:pPr algn="ctr" rtl="0" fontAlgn="ctr"/>
                      <a:r>
                        <a:rPr lang="es-ES" sz="1200" u="none" strike="noStrike">
                          <a:effectLst/>
                        </a:rPr>
                        <a:t>2</a:t>
                      </a:r>
                      <a:endParaRPr lang="es-ES" sz="1200" b="0" i="0" u="none" strike="noStrike">
                        <a:solidFill>
                          <a:srgbClr val="000000"/>
                        </a:solidFill>
                        <a:effectLst/>
                        <a:latin typeface="Candara"/>
                      </a:endParaRPr>
                    </a:p>
                  </a:txBody>
                  <a:tcPr marL="9525" marR="9525" marT="9525" marB="0" anchor="ctr"/>
                </a:tc>
              </a:tr>
              <a:tr h="289146">
                <a:tc>
                  <a:txBody>
                    <a:bodyPr/>
                    <a:lstStyle/>
                    <a:p>
                      <a:pPr algn="l" rtl="0" fontAlgn="ctr"/>
                      <a:r>
                        <a:rPr lang="es-ES" sz="1200" u="none" strike="noStrike">
                          <a:effectLst/>
                        </a:rPr>
                        <a:t>Ibarra </a:t>
                      </a:r>
                      <a:endParaRPr lang="es-ES" sz="1200" b="0" i="0" u="none" strike="noStrike">
                        <a:solidFill>
                          <a:srgbClr val="000000"/>
                        </a:solidFill>
                        <a:effectLst/>
                        <a:latin typeface="Candara"/>
                      </a:endParaRPr>
                    </a:p>
                  </a:txBody>
                  <a:tcPr marL="171450" marR="9525" marT="9525" marB="0" anchor="ctr"/>
                </a:tc>
                <a:tc>
                  <a:txBody>
                    <a:bodyPr/>
                    <a:lstStyle/>
                    <a:p>
                      <a:pPr algn="l" rtl="0" fontAlgn="ctr"/>
                      <a:r>
                        <a:rPr lang="es-ES" sz="1200" u="none" strike="noStrike">
                          <a:effectLst/>
                        </a:rPr>
                        <a:t>Manta</a:t>
                      </a:r>
                      <a:endParaRPr lang="es-ES" sz="1200" b="0" i="0" u="none" strike="noStrike">
                        <a:solidFill>
                          <a:srgbClr val="000000"/>
                        </a:solidFill>
                        <a:effectLst/>
                        <a:latin typeface="Candara"/>
                      </a:endParaRPr>
                    </a:p>
                  </a:txBody>
                  <a:tcPr marL="171450" marR="9525" marT="9525" marB="0" anchor="ctr"/>
                </a:tc>
                <a:tc>
                  <a:txBody>
                    <a:bodyPr/>
                    <a:lstStyle/>
                    <a:p>
                      <a:pPr algn="ctr" rtl="0" fontAlgn="ctr"/>
                      <a:r>
                        <a:rPr lang="es-ES" sz="1200" u="none" strike="noStrike">
                          <a:effectLst/>
                        </a:rPr>
                        <a:t>12,5</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dirty="0">
                          <a:effectLst/>
                        </a:rPr>
                        <a:t>44</a:t>
                      </a:r>
                      <a:endParaRPr lang="es-ES" sz="1200" b="0" i="0" u="none" strike="noStrike" dirty="0">
                        <a:solidFill>
                          <a:srgbClr val="000000"/>
                        </a:solidFill>
                        <a:effectLst/>
                        <a:latin typeface="Candara"/>
                      </a:endParaRPr>
                    </a:p>
                  </a:txBody>
                  <a:tcPr marL="9525" marR="9525" marT="9525" marB="0" anchor="ctr"/>
                </a:tc>
                <a:tc>
                  <a:txBody>
                    <a:bodyPr/>
                    <a:lstStyle/>
                    <a:p>
                      <a:pPr algn="ctr" rtl="0" fontAlgn="ctr"/>
                      <a:r>
                        <a:rPr lang="es-ES" sz="1200" u="none" strike="noStrike">
                          <a:effectLst/>
                        </a:rPr>
                        <a:t>1</a:t>
                      </a:r>
                      <a:endParaRPr lang="es-ES" sz="1200" b="0" i="0" u="none" strike="noStrike">
                        <a:solidFill>
                          <a:srgbClr val="000000"/>
                        </a:solidFill>
                        <a:effectLst/>
                        <a:latin typeface="Candara"/>
                      </a:endParaRPr>
                    </a:p>
                  </a:txBody>
                  <a:tcPr marL="9525" marR="9525" marT="9525" marB="0" anchor="ctr"/>
                </a:tc>
              </a:tr>
              <a:tr h="148099">
                <a:tc>
                  <a:txBody>
                    <a:bodyPr/>
                    <a:lstStyle/>
                    <a:p>
                      <a:pPr algn="l" rtl="0" fontAlgn="ctr"/>
                      <a:r>
                        <a:rPr lang="es-ES" sz="1200" u="none" strike="noStrike">
                          <a:effectLst/>
                        </a:rPr>
                        <a:t>Tulcán </a:t>
                      </a:r>
                      <a:endParaRPr lang="es-ES" sz="1200" b="0" i="0" u="none" strike="noStrike">
                        <a:solidFill>
                          <a:srgbClr val="000000"/>
                        </a:solidFill>
                        <a:effectLst/>
                        <a:latin typeface="Candara"/>
                      </a:endParaRPr>
                    </a:p>
                  </a:txBody>
                  <a:tcPr marL="171450" marR="9525" marT="9525" marB="0" anchor="ctr"/>
                </a:tc>
                <a:tc>
                  <a:txBody>
                    <a:bodyPr/>
                    <a:lstStyle/>
                    <a:p>
                      <a:pPr algn="l" rtl="0" fontAlgn="ctr"/>
                      <a:r>
                        <a:rPr lang="es-ES" sz="1200" u="none" strike="noStrike">
                          <a:effectLst/>
                        </a:rPr>
                        <a:t>Cuenca</a:t>
                      </a:r>
                      <a:endParaRPr lang="es-ES" sz="1200" b="0" i="0" u="none" strike="noStrike">
                        <a:solidFill>
                          <a:srgbClr val="000000"/>
                        </a:solidFill>
                        <a:effectLst/>
                        <a:latin typeface="Candara"/>
                      </a:endParaRPr>
                    </a:p>
                  </a:txBody>
                  <a:tcPr marL="171450" marR="9525" marT="9525" marB="0" anchor="ctr"/>
                </a:tc>
                <a:tc>
                  <a:txBody>
                    <a:bodyPr/>
                    <a:lstStyle/>
                    <a:p>
                      <a:pPr algn="ctr" rtl="0" fontAlgn="ctr"/>
                      <a:r>
                        <a:rPr lang="es-ES" sz="1200" u="none" strike="noStrike">
                          <a:effectLst/>
                        </a:rPr>
                        <a:t>17</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dirty="0">
                          <a:effectLst/>
                        </a:rPr>
                        <a:t>44</a:t>
                      </a:r>
                      <a:endParaRPr lang="es-ES" sz="1200" b="0" i="0" u="none" strike="noStrike" dirty="0">
                        <a:solidFill>
                          <a:srgbClr val="000000"/>
                        </a:solidFill>
                        <a:effectLst/>
                        <a:latin typeface="Candara"/>
                      </a:endParaRPr>
                    </a:p>
                  </a:txBody>
                  <a:tcPr marL="9525" marR="9525" marT="9525" marB="0" anchor="ctr"/>
                </a:tc>
                <a:tc>
                  <a:txBody>
                    <a:bodyPr/>
                    <a:lstStyle/>
                    <a:p>
                      <a:pPr algn="ctr" rtl="0" fontAlgn="ctr"/>
                      <a:r>
                        <a:rPr lang="es-ES" sz="1200" u="none" strike="noStrike">
                          <a:effectLst/>
                        </a:rPr>
                        <a:t>1</a:t>
                      </a:r>
                      <a:endParaRPr lang="es-ES" sz="1200" b="0" i="0" u="none" strike="noStrike">
                        <a:solidFill>
                          <a:srgbClr val="000000"/>
                        </a:solidFill>
                        <a:effectLst/>
                        <a:latin typeface="Candara"/>
                      </a:endParaRPr>
                    </a:p>
                  </a:txBody>
                  <a:tcPr marL="9525" marR="9525" marT="9525" marB="0" anchor="ctr"/>
                </a:tc>
              </a:tr>
              <a:tr h="148099">
                <a:tc>
                  <a:txBody>
                    <a:bodyPr/>
                    <a:lstStyle/>
                    <a:p>
                      <a:pPr algn="l" rtl="0" fontAlgn="ctr"/>
                      <a:r>
                        <a:rPr lang="es-ES" sz="1200" u="none" strike="noStrike">
                          <a:effectLst/>
                        </a:rPr>
                        <a:t>Quito</a:t>
                      </a:r>
                      <a:endParaRPr lang="es-ES" sz="1200" b="0" i="0" u="none" strike="noStrike">
                        <a:solidFill>
                          <a:srgbClr val="000000"/>
                        </a:solidFill>
                        <a:effectLst/>
                        <a:latin typeface="Candara"/>
                      </a:endParaRPr>
                    </a:p>
                  </a:txBody>
                  <a:tcPr marL="171450" marR="9525" marT="9525" marB="0" anchor="ctr"/>
                </a:tc>
                <a:tc>
                  <a:txBody>
                    <a:bodyPr/>
                    <a:lstStyle/>
                    <a:p>
                      <a:pPr algn="l" rtl="0" fontAlgn="ctr"/>
                      <a:r>
                        <a:rPr lang="es-ES" sz="1200" u="none" strike="noStrike">
                          <a:effectLst/>
                        </a:rPr>
                        <a:t>Coca</a:t>
                      </a:r>
                      <a:endParaRPr lang="es-ES" sz="1200" b="0" i="0" u="none" strike="noStrike">
                        <a:solidFill>
                          <a:srgbClr val="000000"/>
                        </a:solidFill>
                        <a:effectLst/>
                        <a:latin typeface="Candara"/>
                      </a:endParaRPr>
                    </a:p>
                  </a:txBody>
                  <a:tcPr marL="171450" marR="9525" marT="9525" marB="0" anchor="ctr"/>
                </a:tc>
                <a:tc>
                  <a:txBody>
                    <a:bodyPr/>
                    <a:lstStyle/>
                    <a:p>
                      <a:pPr algn="ctr" rtl="0" fontAlgn="ctr"/>
                      <a:r>
                        <a:rPr lang="es-ES" sz="1200" u="none" strike="noStrike">
                          <a:effectLst/>
                        </a:rPr>
                        <a:t>12</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dirty="0">
                          <a:effectLst/>
                        </a:rPr>
                        <a:t>44</a:t>
                      </a:r>
                      <a:endParaRPr lang="es-ES" sz="1200" b="0" i="0" u="none" strike="noStrike" dirty="0">
                        <a:solidFill>
                          <a:srgbClr val="000000"/>
                        </a:solidFill>
                        <a:effectLst/>
                        <a:latin typeface="Candara"/>
                      </a:endParaRPr>
                    </a:p>
                  </a:txBody>
                  <a:tcPr marL="9525" marR="9525" marT="9525" marB="0" anchor="ctr"/>
                </a:tc>
                <a:tc>
                  <a:txBody>
                    <a:bodyPr/>
                    <a:lstStyle/>
                    <a:p>
                      <a:pPr algn="ctr" rtl="0" fontAlgn="ctr"/>
                      <a:r>
                        <a:rPr lang="es-ES" sz="1200" u="none" strike="noStrike">
                          <a:effectLst/>
                        </a:rPr>
                        <a:t>1</a:t>
                      </a:r>
                      <a:endParaRPr lang="es-ES" sz="1200" b="0" i="0" u="none" strike="noStrike">
                        <a:solidFill>
                          <a:srgbClr val="000000"/>
                        </a:solidFill>
                        <a:effectLst/>
                        <a:latin typeface="Candara"/>
                      </a:endParaRPr>
                    </a:p>
                  </a:txBody>
                  <a:tcPr marL="9525" marR="9525" marT="9525" marB="0" anchor="ctr"/>
                </a:tc>
              </a:tr>
              <a:tr h="213152">
                <a:tc>
                  <a:txBody>
                    <a:bodyPr/>
                    <a:lstStyle/>
                    <a:p>
                      <a:pPr algn="l" fontAlgn="t"/>
                      <a:r>
                        <a:rPr lang="es-ES" sz="1800" u="none" strike="noStrike">
                          <a:effectLst/>
                        </a:rPr>
                        <a:t> </a:t>
                      </a:r>
                      <a:endParaRPr lang="es-ES" sz="1800" b="0" i="0" u="none" strike="noStrike">
                        <a:solidFill>
                          <a:srgbClr val="000000"/>
                        </a:solidFill>
                        <a:effectLst/>
                        <a:latin typeface="Arial"/>
                      </a:endParaRPr>
                    </a:p>
                  </a:txBody>
                  <a:tcPr marL="9525" marR="9525" marT="9525" marB="0"/>
                </a:tc>
                <a:tc>
                  <a:txBody>
                    <a:bodyPr/>
                    <a:lstStyle/>
                    <a:p>
                      <a:pPr algn="l" rtl="0" fontAlgn="ctr"/>
                      <a:r>
                        <a:rPr lang="es-ES" sz="1200" u="none" strike="noStrike">
                          <a:effectLst/>
                        </a:rPr>
                        <a:t>Total</a:t>
                      </a:r>
                      <a:endParaRPr lang="es-ES" sz="1200" b="0" i="0" u="none" strike="noStrike">
                        <a:solidFill>
                          <a:srgbClr val="000000"/>
                        </a:solidFill>
                        <a:effectLst/>
                        <a:latin typeface="Candara"/>
                      </a:endParaRPr>
                    </a:p>
                  </a:txBody>
                  <a:tcPr marL="171450" marR="9525" marT="9525" marB="0" anchor="ctr"/>
                </a:tc>
                <a:tc>
                  <a:txBody>
                    <a:bodyPr/>
                    <a:lstStyle/>
                    <a:p>
                      <a:pPr algn="ctr" rtl="0" fontAlgn="ctr"/>
                      <a:r>
                        <a:rPr lang="es-ES" sz="1200" u="none" strike="noStrike">
                          <a:effectLst/>
                        </a:rPr>
                        <a:t>101</a:t>
                      </a:r>
                      <a:endParaRPr lang="es-ES" sz="1200" b="0" i="0" u="none" strike="noStrike">
                        <a:solidFill>
                          <a:srgbClr val="000000"/>
                        </a:solidFill>
                        <a:effectLst/>
                        <a:latin typeface="Candara"/>
                      </a:endParaRPr>
                    </a:p>
                  </a:txBody>
                  <a:tcPr marL="9525" marR="9525" marT="9525" marB="0" anchor="ctr"/>
                </a:tc>
                <a:tc>
                  <a:txBody>
                    <a:bodyPr/>
                    <a:lstStyle/>
                    <a:p>
                      <a:pPr algn="ctr" rtl="0" fontAlgn="ctr"/>
                      <a:r>
                        <a:rPr lang="es-ES" sz="1200" u="none" strike="noStrike" dirty="0">
                          <a:effectLst/>
                        </a:rPr>
                        <a:t>1152</a:t>
                      </a:r>
                      <a:endParaRPr lang="es-ES" sz="1200" b="0" i="0" u="none" strike="noStrike" dirty="0">
                        <a:solidFill>
                          <a:srgbClr val="000000"/>
                        </a:solidFill>
                        <a:effectLst/>
                        <a:latin typeface="Candara"/>
                      </a:endParaRPr>
                    </a:p>
                  </a:txBody>
                  <a:tcPr marL="9525" marR="9525" marT="9525" marB="0" anchor="ctr"/>
                </a:tc>
                <a:tc>
                  <a:txBody>
                    <a:bodyPr/>
                    <a:lstStyle/>
                    <a:p>
                      <a:pPr algn="ctr" rtl="0" fontAlgn="ctr"/>
                      <a:r>
                        <a:rPr lang="es-ES" sz="1200" u="none" strike="noStrike" dirty="0">
                          <a:effectLst/>
                        </a:rPr>
                        <a:t>37</a:t>
                      </a:r>
                      <a:endParaRPr lang="es-ES" sz="1200" b="0" i="0" u="none" strike="noStrike" dirty="0">
                        <a:solidFill>
                          <a:srgbClr val="000000"/>
                        </a:solidFill>
                        <a:effectLst/>
                        <a:latin typeface="Candara"/>
                      </a:endParaRPr>
                    </a:p>
                  </a:txBody>
                  <a:tcPr marL="9525" marR="9525" marT="9525" marB="0" anchor="ctr"/>
                </a:tc>
              </a:tr>
              <a:tr h="155151">
                <a:tc>
                  <a:txBody>
                    <a:bodyPr/>
                    <a:lstStyle/>
                    <a:p>
                      <a:pPr algn="l" fontAlgn="b"/>
                      <a:endParaRPr lang="es-ES" sz="1100" b="0" i="0" u="none" strike="noStrike">
                        <a:solidFill>
                          <a:srgbClr val="000000"/>
                        </a:solidFill>
                        <a:effectLst/>
                        <a:latin typeface="Calibri"/>
                      </a:endParaRPr>
                    </a:p>
                  </a:txBody>
                  <a:tcPr marL="9525" marR="9525" marT="9525" marB="0" anchor="b"/>
                </a:tc>
                <a:tc>
                  <a:txBody>
                    <a:bodyPr/>
                    <a:lstStyle/>
                    <a:p>
                      <a:pPr algn="l" rtl="0" fontAlgn="ctr"/>
                      <a:r>
                        <a:rPr lang="es-ES" sz="1200" u="none" strike="noStrike">
                          <a:effectLst/>
                        </a:rPr>
                        <a:t>Promedio</a:t>
                      </a:r>
                      <a:endParaRPr lang="es-ES" sz="1200" b="0" i="0" u="none" strike="noStrike">
                        <a:solidFill>
                          <a:srgbClr val="000000"/>
                        </a:solidFill>
                        <a:effectLst/>
                        <a:latin typeface="Candara"/>
                      </a:endParaRPr>
                    </a:p>
                  </a:txBody>
                  <a:tcPr marL="171450" marR="9525" marT="9525" marB="0" anchor="ctr"/>
                </a:tc>
                <a:tc>
                  <a:txBody>
                    <a:bodyPr/>
                    <a:lstStyle/>
                    <a:p>
                      <a:pPr algn="ctr" fontAlgn="b"/>
                      <a:r>
                        <a:rPr lang="es-ES" sz="1100" u="none" strike="noStrike">
                          <a:effectLst/>
                        </a:rPr>
                        <a:t>12,625</a:t>
                      </a:r>
                      <a:endParaRPr lang="es-ES"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a:effectLst/>
                        </a:rPr>
                        <a:t>144</a:t>
                      </a:r>
                      <a:endParaRPr lang="es-ES" sz="1100" b="0" i="0" u="none" strike="noStrike">
                        <a:solidFill>
                          <a:srgbClr val="000000"/>
                        </a:solidFill>
                        <a:effectLst/>
                        <a:latin typeface="Calibri"/>
                      </a:endParaRPr>
                    </a:p>
                  </a:txBody>
                  <a:tcPr marL="9525" marR="9525" marT="9525" marB="0" anchor="b"/>
                </a:tc>
                <a:tc>
                  <a:txBody>
                    <a:bodyPr/>
                    <a:lstStyle/>
                    <a:p>
                      <a:pPr algn="ctr" fontAlgn="b"/>
                      <a:endParaRPr lang="es-ES" sz="1100" b="0" i="0" u="none" strike="noStrike" dirty="0">
                        <a:solidFill>
                          <a:srgbClr val="000000"/>
                        </a:solidFill>
                        <a:effectLst/>
                        <a:latin typeface="Calibri"/>
                      </a:endParaRPr>
                    </a:p>
                  </a:txBody>
                  <a:tcPr marL="9525" marR="9525" marT="9525" marB="0" anchor="b"/>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028492236"/>
              </p:ext>
            </p:extLst>
          </p:nvPr>
        </p:nvGraphicFramePr>
        <p:xfrm>
          <a:off x="5148064" y="4869160"/>
          <a:ext cx="2730500" cy="609600"/>
        </p:xfrm>
        <a:graphic>
          <a:graphicData uri="http://schemas.openxmlformats.org/drawingml/2006/table">
            <a:tbl>
              <a:tblPr lastRow="1" bandCol="1">
                <a:tableStyleId>{00A15C55-8517-42AA-B614-E9B94910E393}</a:tableStyleId>
              </a:tblPr>
              <a:tblGrid>
                <a:gridCol w="1968500"/>
                <a:gridCol w="762000"/>
              </a:tblGrid>
              <a:tr h="200025">
                <a:tc>
                  <a:txBody>
                    <a:bodyPr/>
                    <a:lstStyle/>
                    <a:p>
                      <a:pPr algn="l" rtl="0" fontAlgn="ctr"/>
                      <a:r>
                        <a:rPr lang="es-ES" sz="1100" u="none" strike="noStrike">
                          <a:effectLst/>
                        </a:rPr>
                        <a:t>Promedio precio pasaje</a:t>
                      </a:r>
                      <a:endParaRPr lang="es-ES" sz="1100" b="0" i="0" u="none" strike="noStrike">
                        <a:solidFill>
                          <a:srgbClr val="000000"/>
                        </a:solidFill>
                        <a:effectLst/>
                        <a:latin typeface="Calibri"/>
                      </a:endParaRPr>
                    </a:p>
                  </a:txBody>
                  <a:tcPr marL="171450" marR="9525" marT="9525" marB="0" anchor="ctr"/>
                </a:tc>
                <a:tc>
                  <a:txBody>
                    <a:bodyPr/>
                    <a:lstStyle/>
                    <a:p>
                      <a:pPr algn="r" rtl="0" fontAlgn="ctr"/>
                      <a:r>
                        <a:rPr lang="es-ES" sz="1100" u="none" strike="noStrike">
                          <a:effectLst/>
                        </a:rPr>
                        <a:t>25,3</a:t>
                      </a:r>
                      <a:endParaRPr lang="es-ES" sz="1100" b="0" i="0" u="none" strike="noStrike">
                        <a:solidFill>
                          <a:srgbClr val="000000"/>
                        </a:solidFill>
                        <a:effectLst/>
                        <a:latin typeface="Calibri"/>
                      </a:endParaRPr>
                    </a:p>
                  </a:txBody>
                  <a:tcPr marL="9525" marR="171450" marT="9525" marB="0" anchor="ctr"/>
                </a:tc>
              </a:tr>
              <a:tr h="200025">
                <a:tc>
                  <a:txBody>
                    <a:bodyPr/>
                    <a:lstStyle/>
                    <a:p>
                      <a:pPr algn="l" rtl="0" fontAlgn="ctr"/>
                      <a:r>
                        <a:rPr lang="es-ES" sz="1100" u="none" strike="noStrike">
                          <a:effectLst/>
                        </a:rPr>
                        <a:t>Promedio gastos</a:t>
                      </a:r>
                      <a:endParaRPr lang="es-ES" sz="1100" b="0" i="0" u="none" strike="noStrike">
                        <a:solidFill>
                          <a:srgbClr val="000000"/>
                        </a:solidFill>
                        <a:effectLst/>
                        <a:latin typeface="Calibri"/>
                      </a:endParaRPr>
                    </a:p>
                  </a:txBody>
                  <a:tcPr marL="171450" marR="9525" marT="9525" marB="0" anchor="ctr"/>
                </a:tc>
                <a:tc>
                  <a:txBody>
                    <a:bodyPr/>
                    <a:lstStyle/>
                    <a:p>
                      <a:pPr algn="r" rtl="0" fontAlgn="ctr"/>
                      <a:r>
                        <a:rPr lang="es-ES" sz="1100" u="none" strike="noStrike">
                          <a:effectLst/>
                        </a:rPr>
                        <a:t>6,69</a:t>
                      </a:r>
                      <a:endParaRPr lang="es-ES" sz="1100" b="0" i="0" u="none" strike="noStrike">
                        <a:solidFill>
                          <a:srgbClr val="000000"/>
                        </a:solidFill>
                        <a:effectLst/>
                        <a:latin typeface="Calibri"/>
                      </a:endParaRPr>
                    </a:p>
                  </a:txBody>
                  <a:tcPr marL="9525" marR="171450" marT="9525" marB="0" anchor="ctr"/>
                </a:tc>
              </a:tr>
              <a:tr h="209550">
                <a:tc>
                  <a:txBody>
                    <a:bodyPr/>
                    <a:lstStyle/>
                    <a:p>
                      <a:pPr algn="l" rtl="0" fontAlgn="ctr"/>
                      <a:r>
                        <a:rPr lang="es-ES" sz="1100" u="none" strike="noStrike">
                          <a:effectLst/>
                        </a:rPr>
                        <a:t>Utilidad </a:t>
                      </a:r>
                      <a:endParaRPr lang="es-ES" sz="1100" b="1" i="0" u="none" strike="noStrike">
                        <a:solidFill>
                          <a:srgbClr val="FFFFFF"/>
                        </a:solidFill>
                        <a:effectLst/>
                        <a:latin typeface="Calibri"/>
                      </a:endParaRPr>
                    </a:p>
                  </a:txBody>
                  <a:tcPr marL="171450" marR="9525" marT="9525" marB="0" anchor="ctr"/>
                </a:tc>
                <a:tc>
                  <a:txBody>
                    <a:bodyPr/>
                    <a:lstStyle/>
                    <a:p>
                      <a:pPr algn="r" rtl="0" fontAlgn="ctr"/>
                      <a:r>
                        <a:rPr lang="es-ES" sz="1100" u="none" strike="noStrike" dirty="0">
                          <a:effectLst/>
                        </a:rPr>
                        <a:t>18,61</a:t>
                      </a:r>
                      <a:endParaRPr lang="es-ES" sz="1100" b="1" i="0" u="none" strike="noStrike" dirty="0">
                        <a:solidFill>
                          <a:srgbClr val="FFFFFF"/>
                        </a:solidFill>
                        <a:effectLst/>
                        <a:latin typeface="Calibri"/>
                      </a:endParaRPr>
                    </a:p>
                  </a:txBody>
                  <a:tcPr marL="9525" marR="171450" marT="9525"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214856307"/>
              </p:ext>
            </p:extLst>
          </p:nvPr>
        </p:nvGraphicFramePr>
        <p:xfrm>
          <a:off x="1115616" y="3789041"/>
          <a:ext cx="3600400" cy="1594485"/>
        </p:xfrm>
        <a:graphic>
          <a:graphicData uri="http://schemas.openxmlformats.org/drawingml/2006/table">
            <a:tbl>
              <a:tblPr firstRow="1" bandRow="1">
                <a:tableStyleId>{00A15C55-8517-42AA-B614-E9B94910E393}</a:tableStyleId>
              </a:tblPr>
              <a:tblGrid>
                <a:gridCol w="1800200"/>
                <a:gridCol w="1800200"/>
              </a:tblGrid>
              <a:tr h="88392">
                <a:tc>
                  <a:txBody>
                    <a:bodyPr/>
                    <a:lstStyle/>
                    <a:p>
                      <a:pPr algn="ctr" rtl="0" fontAlgn="ctr"/>
                      <a:r>
                        <a:rPr lang="es-ES" sz="1100" u="none" strike="noStrike" dirty="0">
                          <a:effectLst/>
                        </a:rPr>
                        <a:t>Costos</a:t>
                      </a:r>
                      <a:endParaRPr lang="es-ES" sz="1100" b="1" i="0" u="none" strike="noStrike" dirty="0">
                        <a:solidFill>
                          <a:srgbClr val="000000"/>
                        </a:solidFill>
                        <a:effectLst/>
                        <a:latin typeface="Calibri"/>
                      </a:endParaRPr>
                    </a:p>
                  </a:txBody>
                  <a:tcPr marL="9525" marR="9525" marT="9525" marB="0" anchor="ctr"/>
                </a:tc>
                <a:tc>
                  <a:txBody>
                    <a:bodyPr/>
                    <a:lstStyle/>
                    <a:p>
                      <a:pPr algn="ctr" rtl="0" fontAlgn="ctr"/>
                      <a:r>
                        <a:rPr lang="es-ES" sz="1100" u="none" strike="noStrike" dirty="0">
                          <a:effectLst/>
                        </a:rPr>
                        <a:t>$</a:t>
                      </a:r>
                      <a:endParaRPr lang="es-ES" sz="1100" b="1" i="0" u="none" strike="noStrike" dirty="0">
                        <a:solidFill>
                          <a:srgbClr val="000000"/>
                        </a:solidFill>
                        <a:effectLst/>
                        <a:latin typeface="Calibri"/>
                      </a:endParaRPr>
                    </a:p>
                  </a:txBody>
                  <a:tcPr marL="9525" marR="9525" marT="9525" marB="0" anchor="ctr"/>
                </a:tc>
              </a:tr>
              <a:tr h="88392">
                <a:tc>
                  <a:txBody>
                    <a:bodyPr/>
                    <a:lstStyle/>
                    <a:p>
                      <a:pPr algn="l" rtl="0" fontAlgn="ctr"/>
                      <a:r>
                        <a:rPr lang="es-ES" sz="1100" u="none" strike="noStrike">
                          <a:effectLst/>
                        </a:rPr>
                        <a:t>Combustible</a:t>
                      </a:r>
                      <a:endParaRPr lang="es-ES" sz="1100" b="0" i="0" u="none" strike="noStrike">
                        <a:solidFill>
                          <a:srgbClr val="000000"/>
                        </a:solidFill>
                        <a:effectLst/>
                        <a:latin typeface="Calibri"/>
                      </a:endParaRPr>
                    </a:p>
                  </a:txBody>
                  <a:tcPr marL="171450" marR="9525" marT="9525" marB="0" anchor="ctr"/>
                </a:tc>
                <a:tc>
                  <a:txBody>
                    <a:bodyPr/>
                    <a:lstStyle/>
                    <a:p>
                      <a:pPr algn="ctr" rtl="0" fontAlgn="ctr"/>
                      <a:r>
                        <a:rPr lang="es-ES" sz="1100" u="none" strike="noStrike" dirty="0">
                          <a:effectLst/>
                        </a:rPr>
                        <a:t>100</a:t>
                      </a:r>
                      <a:endParaRPr lang="es-ES" sz="1100" b="0" i="0" u="none" strike="noStrike" dirty="0">
                        <a:solidFill>
                          <a:srgbClr val="000000"/>
                        </a:solidFill>
                        <a:effectLst/>
                        <a:latin typeface="Calibri"/>
                      </a:endParaRPr>
                    </a:p>
                  </a:txBody>
                  <a:tcPr marL="9525" marR="9525" marT="9525" marB="0" anchor="ctr"/>
                </a:tc>
              </a:tr>
              <a:tr h="86287">
                <a:tc>
                  <a:txBody>
                    <a:bodyPr/>
                    <a:lstStyle/>
                    <a:p>
                      <a:pPr algn="l" rtl="0" fontAlgn="ctr"/>
                      <a:r>
                        <a:rPr lang="es-ES" sz="1100" u="none" strike="noStrike">
                          <a:effectLst/>
                        </a:rPr>
                        <a:t>Peajes</a:t>
                      </a:r>
                      <a:endParaRPr lang="es-ES" sz="1100" b="0" i="0" u="none" strike="noStrike">
                        <a:solidFill>
                          <a:srgbClr val="000000"/>
                        </a:solidFill>
                        <a:effectLst/>
                        <a:latin typeface="Calibri"/>
                      </a:endParaRPr>
                    </a:p>
                  </a:txBody>
                  <a:tcPr marL="171450" marR="9525" marT="9525" marB="0" anchor="ctr"/>
                </a:tc>
                <a:tc>
                  <a:txBody>
                    <a:bodyPr/>
                    <a:lstStyle/>
                    <a:p>
                      <a:pPr algn="ctr" rtl="0" fontAlgn="ctr"/>
                      <a:r>
                        <a:rPr lang="es-ES" sz="1100" u="none" strike="noStrike" dirty="0">
                          <a:effectLst/>
                        </a:rPr>
                        <a:t>25</a:t>
                      </a:r>
                      <a:endParaRPr lang="es-ES" sz="1100" b="0" i="0" u="none" strike="noStrike" dirty="0">
                        <a:solidFill>
                          <a:srgbClr val="000000"/>
                        </a:solidFill>
                        <a:effectLst/>
                        <a:latin typeface="Calibri"/>
                      </a:endParaRPr>
                    </a:p>
                  </a:txBody>
                  <a:tcPr marL="9525" marR="9525" marT="9525" marB="0" anchor="ctr"/>
                </a:tc>
              </a:tr>
              <a:tr h="88392">
                <a:tc>
                  <a:txBody>
                    <a:bodyPr/>
                    <a:lstStyle/>
                    <a:p>
                      <a:pPr algn="l" rtl="0" fontAlgn="ctr"/>
                      <a:r>
                        <a:rPr lang="es-ES" sz="1100" u="none" strike="noStrike">
                          <a:effectLst/>
                        </a:rPr>
                        <a:t>Frecuencias</a:t>
                      </a:r>
                      <a:endParaRPr lang="es-ES" sz="1100" b="0" i="0" u="none" strike="noStrike">
                        <a:solidFill>
                          <a:srgbClr val="000000"/>
                        </a:solidFill>
                        <a:effectLst/>
                        <a:latin typeface="Calibri"/>
                      </a:endParaRPr>
                    </a:p>
                  </a:txBody>
                  <a:tcPr marL="171450" marR="9525" marT="9525" marB="0" anchor="ctr"/>
                </a:tc>
                <a:tc>
                  <a:txBody>
                    <a:bodyPr/>
                    <a:lstStyle/>
                    <a:p>
                      <a:pPr algn="ctr" rtl="0" fontAlgn="ctr"/>
                      <a:r>
                        <a:rPr lang="es-ES" sz="1100" u="none" strike="noStrike">
                          <a:effectLst/>
                        </a:rPr>
                        <a:t>15</a:t>
                      </a:r>
                      <a:endParaRPr lang="es-ES" sz="1100" b="0" i="0" u="none" strike="noStrike">
                        <a:solidFill>
                          <a:srgbClr val="000000"/>
                        </a:solidFill>
                        <a:effectLst/>
                        <a:latin typeface="Calibri"/>
                      </a:endParaRPr>
                    </a:p>
                  </a:txBody>
                  <a:tcPr marL="9525" marR="9525" marT="9525" marB="0" anchor="ctr"/>
                </a:tc>
              </a:tr>
              <a:tr h="88392">
                <a:tc>
                  <a:txBody>
                    <a:bodyPr/>
                    <a:lstStyle/>
                    <a:p>
                      <a:pPr algn="l" rtl="0" fontAlgn="ctr"/>
                      <a:r>
                        <a:rPr lang="es-ES" sz="1100" u="none" strike="noStrike">
                          <a:effectLst/>
                        </a:rPr>
                        <a:t>Alimentación</a:t>
                      </a:r>
                      <a:endParaRPr lang="es-ES" sz="1100" b="0" i="0" u="none" strike="noStrike">
                        <a:solidFill>
                          <a:srgbClr val="000000"/>
                        </a:solidFill>
                        <a:effectLst/>
                        <a:latin typeface="Calibri"/>
                      </a:endParaRPr>
                    </a:p>
                  </a:txBody>
                  <a:tcPr marL="171450" marR="9525" marT="9525" marB="0" anchor="ctr"/>
                </a:tc>
                <a:tc>
                  <a:txBody>
                    <a:bodyPr/>
                    <a:lstStyle/>
                    <a:p>
                      <a:pPr algn="ctr" rtl="0" fontAlgn="ctr"/>
                      <a:r>
                        <a:rPr lang="es-ES" sz="1100" u="none" strike="noStrike" dirty="0">
                          <a:effectLst/>
                        </a:rPr>
                        <a:t>20</a:t>
                      </a:r>
                      <a:endParaRPr lang="es-ES" sz="1100" b="0" i="0" u="none" strike="noStrike" dirty="0">
                        <a:solidFill>
                          <a:srgbClr val="000000"/>
                        </a:solidFill>
                        <a:effectLst/>
                        <a:latin typeface="Calibri"/>
                      </a:endParaRPr>
                    </a:p>
                  </a:txBody>
                  <a:tcPr marL="9525" marR="9525" marT="9525" marB="0" anchor="ctr"/>
                </a:tc>
              </a:tr>
              <a:tr h="86287">
                <a:tc>
                  <a:txBody>
                    <a:bodyPr/>
                    <a:lstStyle/>
                    <a:p>
                      <a:pPr algn="l" rtl="0" fontAlgn="ctr"/>
                      <a:r>
                        <a:rPr lang="es-ES" sz="1100" u="none" strike="noStrike">
                          <a:effectLst/>
                        </a:rPr>
                        <a:t>Sueldos</a:t>
                      </a:r>
                      <a:endParaRPr lang="es-ES" sz="1100" b="0" i="0" u="none" strike="noStrike">
                        <a:solidFill>
                          <a:srgbClr val="000000"/>
                        </a:solidFill>
                        <a:effectLst/>
                        <a:latin typeface="Calibri"/>
                      </a:endParaRPr>
                    </a:p>
                  </a:txBody>
                  <a:tcPr marL="171450" marR="9525" marT="9525" marB="0" anchor="ctr"/>
                </a:tc>
                <a:tc>
                  <a:txBody>
                    <a:bodyPr/>
                    <a:lstStyle/>
                    <a:p>
                      <a:pPr algn="ctr" rtl="0" fontAlgn="ctr"/>
                      <a:r>
                        <a:rPr lang="es-ES" sz="1100" u="none" strike="noStrike" dirty="0">
                          <a:effectLst/>
                        </a:rPr>
                        <a:t>70</a:t>
                      </a:r>
                      <a:endParaRPr lang="es-ES" sz="1100" b="0" i="0" u="none" strike="noStrike" dirty="0">
                        <a:solidFill>
                          <a:srgbClr val="000000"/>
                        </a:solidFill>
                        <a:effectLst/>
                        <a:latin typeface="Calibri"/>
                      </a:endParaRPr>
                    </a:p>
                  </a:txBody>
                  <a:tcPr marL="9525" marR="9525" marT="9525" marB="0" anchor="ctr"/>
                </a:tc>
              </a:tr>
              <a:tr h="170470">
                <a:tc>
                  <a:txBody>
                    <a:bodyPr/>
                    <a:lstStyle/>
                    <a:p>
                      <a:pPr algn="l" rtl="0" fontAlgn="ctr"/>
                      <a:r>
                        <a:rPr lang="es-ES" sz="1100" u="none" strike="noStrike" dirty="0">
                          <a:effectLst/>
                        </a:rPr>
                        <a:t>Costos de mantenimiento</a:t>
                      </a:r>
                      <a:endParaRPr lang="es-ES" sz="1100" b="0" i="0" u="none" strike="noStrike" dirty="0">
                        <a:solidFill>
                          <a:srgbClr val="000000"/>
                        </a:solidFill>
                        <a:effectLst/>
                        <a:latin typeface="Calibri"/>
                      </a:endParaRPr>
                    </a:p>
                  </a:txBody>
                  <a:tcPr marL="171450" marR="9525" marT="9525" marB="0" anchor="ctr"/>
                </a:tc>
                <a:tc>
                  <a:txBody>
                    <a:bodyPr/>
                    <a:lstStyle/>
                    <a:p>
                      <a:pPr algn="ctr" rtl="0" fontAlgn="ctr"/>
                      <a:r>
                        <a:rPr lang="es-ES" sz="1100" u="none" strike="noStrike" dirty="0">
                          <a:effectLst/>
                        </a:rPr>
                        <a:t>272</a:t>
                      </a:r>
                      <a:endParaRPr lang="es-ES" sz="1100" b="0" i="0" u="none" strike="noStrike" dirty="0">
                        <a:solidFill>
                          <a:srgbClr val="000000"/>
                        </a:solidFill>
                        <a:effectLst/>
                        <a:latin typeface="Calibri"/>
                      </a:endParaRPr>
                    </a:p>
                  </a:txBody>
                  <a:tcPr marL="9525" marR="9525" marT="9525" marB="0" anchor="ctr"/>
                </a:tc>
              </a:tr>
              <a:tr h="83301">
                <a:tc>
                  <a:txBody>
                    <a:bodyPr/>
                    <a:lstStyle/>
                    <a:p>
                      <a:pPr algn="l" rtl="0" fontAlgn="ctr"/>
                      <a:r>
                        <a:rPr lang="es-ES" sz="1100" u="none" strike="noStrike">
                          <a:effectLst/>
                        </a:rPr>
                        <a:t>Total</a:t>
                      </a:r>
                      <a:endParaRPr lang="es-ES" sz="1100" b="0" i="0" u="none" strike="noStrike">
                        <a:solidFill>
                          <a:srgbClr val="000000"/>
                        </a:solidFill>
                        <a:effectLst/>
                        <a:latin typeface="Calibri"/>
                      </a:endParaRPr>
                    </a:p>
                  </a:txBody>
                  <a:tcPr marL="171450" marR="9525" marT="9525" marB="0" anchor="ctr"/>
                </a:tc>
                <a:tc>
                  <a:txBody>
                    <a:bodyPr/>
                    <a:lstStyle/>
                    <a:p>
                      <a:pPr algn="ctr" rtl="0" fontAlgn="ctr"/>
                      <a:r>
                        <a:rPr lang="es-ES" sz="1100" u="none" strike="noStrike" dirty="0">
                          <a:effectLst/>
                        </a:rPr>
                        <a:t>502</a:t>
                      </a:r>
                      <a:endParaRPr lang="es-ES" sz="1100" b="0" i="0" u="none" strike="noStrike" dirty="0">
                        <a:solidFill>
                          <a:srgbClr val="000000"/>
                        </a:solidFill>
                        <a:effectLst/>
                        <a:latin typeface="Calibri"/>
                      </a:endParaRPr>
                    </a:p>
                  </a:txBody>
                  <a:tcPr marL="9525" marR="9525" marT="9525" marB="0" anchor="ctr"/>
                </a:tc>
              </a:tr>
              <a:tr h="84183">
                <a:tc>
                  <a:txBody>
                    <a:bodyPr/>
                    <a:lstStyle/>
                    <a:p>
                      <a:pPr algn="l" rtl="0" fontAlgn="ctr"/>
                      <a:r>
                        <a:rPr lang="es-ES" sz="1100" u="none" strike="noStrike">
                          <a:effectLst/>
                        </a:rPr>
                        <a:t>Total x Unidad</a:t>
                      </a:r>
                      <a:endParaRPr lang="es-ES" sz="1100" b="0" i="0" u="none" strike="noStrike">
                        <a:solidFill>
                          <a:srgbClr val="000000"/>
                        </a:solidFill>
                        <a:effectLst/>
                        <a:latin typeface="Calibri"/>
                      </a:endParaRPr>
                    </a:p>
                  </a:txBody>
                  <a:tcPr marL="171450" marR="9525" marT="9525" marB="0" anchor="ctr"/>
                </a:tc>
                <a:tc>
                  <a:txBody>
                    <a:bodyPr/>
                    <a:lstStyle/>
                    <a:p>
                      <a:pPr algn="ctr" fontAlgn="b"/>
                      <a:r>
                        <a:rPr lang="es-ES" sz="1100" u="none" strike="noStrike" dirty="0">
                          <a:effectLst/>
                        </a:rPr>
                        <a:t>6,69</a:t>
                      </a:r>
                      <a:endParaRPr lang="es-E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31961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2277554"/>
              </p:ext>
            </p:extLst>
          </p:nvPr>
        </p:nvGraphicFramePr>
        <p:xfrm>
          <a:off x="3059832" y="908720"/>
          <a:ext cx="2773680" cy="1742313"/>
        </p:xfrm>
        <a:graphic>
          <a:graphicData uri="http://schemas.openxmlformats.org/drawingml/2006/table">
            <a:tbl>
              <a:tblPr firstRow="1" bandRow="1">
                <a:tableStyleId>{00A15C55-8517-42AA-B614-E9B94910E393}</a:tableStyleId>
              </a:tblPr>
              <a:tblGrid>
                <a:gridCol w="1252220"/>
                <a:gridCol w="1521460"/>
              </a:tblGrid>
              <a:tr h="200025">
                <a:tc gridSpan="2">
                  <a:txBody>
                    <a:bodyPr/>
                    <a:lstStyle/>
                    <a:p>
                      <a:pPr marL="180340" marR="180340" indent="180340" algn="ctr">
                        <a:lnSpc>
                          <a:spcPct val="115000"/>
                        </a:lnSpc>
                        <a:spcAft>
                          <a:spcPts val="0"/>
                        </a:spcAft>
                      </a:pPr>
                      <a:r>
                        <a:rPr lang="es-ES" sz="1100" dirty="0">
                          <a:effectLst/>
                        </a:rPr>
                        <a:t>Rutas </a:t>
                      </a:r>
                      <a:endParaRPr lang="es-ES" sz="1100" dirty="0">
                        <a:effectLst/>
                        <a:latin typeface="Calibri"/>
                        <a:ea typeface="Calibri"/>
                        <a:cs typeface="Times New Roman"/>
                      </a:endParaRPr>
                    </a:p>
                  </a:txBody>
                  <a:tcPr marL="68580" marR="68580" marT="0" marB="0"/>
                </a:tc>
                <a:tc hMerge="1">
                  <a:txBody>
                    <a:bodyPr/>
                    <a:lstStyle/>
                    <a:p>
                      <a:endParaRPr lang="es-ES"/>
                    </a:p>
                  </a:txBody>
                  <a:tcPr/>
                </a:tc>
              </a:tr>
              <a:tr h="190500">
                <a:tc>
                  <a:txBody>
                    <a:bodyPr/>
                    <a:lstStyle/>
                    <a:p>
                      <a:pPr marL="180340" marR="180340" indent="180340">
                        <a:lnSpc>
                          <a:spcPct val="115000"/>
                        </a:lnSpc>
                        <a:spcAft>
                          <a:spcPts val="0"/>
                        </a:spcAft>
                      </a:pPr>
                      <a:r>
                        <a:rPr lang="es-ES" sz="1100">
                          <a:effectLst/>
                        </a:rPr>
                        <a:t>Quito</a:t>
                      </a:r>
                      <a:endParaRPr lang="es-ES" sz="1100">
                        <a:effectLst/>
                        <a:latin typeface="Calibri"/>
                        <a:ea typeface="Calibri"/>
                        <a:cs typeface="Times New Roman"/>
                      </a:endParaRPr>
                    </a:p>
                  </a:txBody>
                  <a:tcPr marL="68580" marR="68580" marT="0" marB="0"/>
                </a:tc>
                <a:tc>
                  <a:txBody>
                    <a:bodyPr/>
                    <a:lstStyle/>
                    <a:p>
                      <a:pPr marL="180340" marR="180340" indent="180340">
                        <a:lnSpc>
                          <a:spcPct val="115000"/>
                        </a:lnSpc>
                        <a:spcAft>
                          <a:spcPts val="0"/>
                        </a:spcAft>
                      </a:pPr>
                      <a:r>
                        <a:rPr lang="es-ES" sz="1100">
                          <a:effectLst/>
                        </a:rPr>
                        <a:t>Guayaquil</a:t>
                      </a:r>
                      <a:endParaRPr lang="es-ES" sz="1100">
                        <a:effectLst/>
                        <a:latin typeface="Calibri"/>
                        <a:ea typeface="Calibri"/>
                        <a:cs typeface="Times New Roman"/>
                      </a:endParaRPr>
                    </a:p>
                  </a:txBody>
                  <a:tcPr marL="68580" marR="68580" marT="0" marB="0"/>
                </a:tc>
              </a:tr>
              <a:tr h="190500">
                <a:tc>
                  <a:txBody>
                    <a:bodyPr/>
                    <a:lstStyle/>
                    <a:p>
                      <a:pPr marL="180340" marR="180340" indent="180340">
                        <a:lnSpc>
                          <a:spcPct val="115000"/>
                        </a:lnSpc>
                        <a:spcAft>
                          <a:spcPts val="0"/>
                        </a:spcAft>
                      </a:pPr>
                      <a:r>
                        <a:rPr lang="es-ES" sz="1100">
                          <a:effectLst/>
                        </a:rPr>
                        <a:t>Quito</a:t>
                      </a:r>
                      <a:endParaRPr lang="es-ES" sz="1100">
                        <a:effectLst/>
                        <a:latin typeface="Calibri"/>
                        <a:ea typeface="Calibri"/>
                        <a:cs typeface="Times New Roman"/>
                      </a:endParaRPr>
                    </a:p>
                  </a:txBody>
                  <a:tcPr marL="68580" marR="68580" marT="0" marB="0"/>
                </a:tc>
                <a:tc>
                  <a:txBody>
                    <a:bodyPr/>
                    <a:lstStyle/>
                    <a:p>
                      <a:pPr marL="180340" marR="180340" indent="180340">
                        <a:lnSpc>
                          <a:spcPct val="115000"/>
                        </a:lnSpc>
                        <a:spcAft>
                          <a:spcPts val="0"/>
                        </a:spcAft>
                      </a:pPr>
                      <a:r>
                        <a:rPr lang="es-ES" sz="1100">
                          <a:effectLst/>
                        </a:rPr>
                        <a:t>Manta</a:t>
                      </a:r>
                      <a:endParaRPr lang="es-ES" sz="1100">
                        <a:effectLst/>
                        <a:latin typeface="Calibri"/>
                        <a:ea typeface="Calibri"/>
                        <a:cs typeface="Times New Roman"/>
                      </a:endParaRPr>
                    </a:p>
                  </a:txBody>
                  <a:tcPr marL="68580" marR="68580" marT="0" marB="0"/>
                </a:tc>
              </a:tr>
              <a:tr h="190500">
                <a:tc>
                  <a:txBody>
                    <a:bodyPr/>
                    <a:lstStyle/>
                    <a:p>
                      <a:pPr marL="180340" marR="180340" indent="180340">
                        <a:lnSpc>
                          <a:spcPct val="115000"/>
                        </a:lnSpc>
                        <a:spcAft>
                          <a:spcPts val="0"/>
                        </a:spcAft>
                      </a:pPr>
                      <a:r>
                        <a:rPr lang="es-ES" sz="1100">
                          <a:effectLst/>
                        </a:rPr>
                        <a:t>Quito</a:t>
                      </a:r>
                      <a:endParaRPr lang="es-ES" sz="1100">
                        <a:effectLst/>
                        <a:latin typeface="Calibri"/>
                        <a:ea typeface="Calibri"/>
                        <a:cs typeface="Times New Roman"/>
                      </a:endParaRPr>
                    </a:p>
                  </a:txBody>
                  <a:tcPr marL="68580" marR="68580" marT="0" marB="0"/>
                </a:tc>
                <a:tc>
                  <a:txBody>
                    <a:bodyPr/>
                    <a:lstStyle/>
                    <a:p>
                      <a:pPr marL="180340" marR="180340" indent="180340">
                        <a:lnSpc>
                          <a:spcPct val="115000"/>
                        </a:lnSpc>
                        <a:spcAft>
                          <a:spcPts val="0"/>
                        </a:spcAft>
                      </a:pPr>
                      <a:r>
                        <a:rPr lang="es-ES" sz="1100">
                          <a:effectLst/>
                        </a:rPr>
                        <a:t>Cuenca</a:t>
                      </a:r>
                      <a:endParaRPr lang="es-ES" sz="1100">
                        <a:effectLst/>
                        <a:latin typeface="Calibri"/>
                        <a:ea typeface="Calibri"/>
                        <a:cs typeface="Times New Roman"/>
                      </a:endParaRPr>
                    </a:p>
                  </a:txBody>
                  <a:tcPr marL="68580" marR="68580" marT="0" marB="0"/>
                </a:tc>
              </a:tr>
              <a:tr h="190500">
                <a:tc>
                  <a:txBody>
                    <a:bodyPr/>
                    <a:lstStyle/>
                    <a:p>
                      <a:pPr marL="180340" marR="180340" indent="180340">
                        <a:lnSpc>
                          <a:spcPct val="115000"/>
                        </a:lnSpc>
                        <a:spcAft>
                          <a:spcPts val="0"/>
                        </a:spcAft>
                      </a:pPr>
                      <a:r>
                        <a:rPr lang="es-ES" sz="1100" dirty="0">
                          <a:effectLst/>
                        </a:rPr>
                        <a:t>Tulcán</a:t>
                      </a:r>
                      <a:endParaRPr lang="es-ES" sz="1100" dirty="0">
                        <a:effectLst/>
                        <a:latin typeface="Calibri"/>
                        <a:ea typeface="Calibri"/>
                        <a:cs typeface="Times New Roman"/>
                      </a:endParaRPr>
                    </a:p>
                  </a:txBody>
                  <a:tcPr marL="68580" marR="68580" marT="0" marB="0"/>
                </a:tc>
                <a:tc>
                  <a:txBody>
                    <a:bodyPr/>
                    <a:lstStyle/>
                    <a:p>
                      <a:pPr marL="180340" marR="180340" indent="180340">
                        <a:lnSpc>
                          <a:spcPct val="115000"/>
                        </a:lnSpc>
                        <a:spcAft>
                          <a:spcPts val="0"/>
                        </a:spcAft>
                      </a:pPr>
                      <a:r>
                        <a:rPr lang="es-ES" sz="1100">
                          <a:effectLst/>
                        </a:rPr>
                        <a:t>Guayaquil</a:t>
                      </a:r>
                      <a:endParaRPr lang="es-ES" sz="1100">
                        <a:effectLst/>
                        <a:latin typeface="Calibri"/>
                        <a:ea typeface="Calibri"/>
                        <a:cs typeface="Times New Roman"/>
                      </a:endParaRPr>
                    </a:p>
                  </a:txBody>
                  <a:tcPr marL="68580" marR="68580" marT="0" marB="0"/>
                </a:tc>
              </a:tr>
              <a:tr h="190500">
                <a:tc>
                  <a:txBody>
                    <a:bodyPr/>
                    <a:lstStyle/>
                    <a:p>
                      <a:pPr marL="180340" marR="180340" indent="180340">
                        <a:lnSpc>
                          <a:spcPct val="115000"/>
                        </a:lnSpc>
                        <a:spcAft>
                          <a:spcPts val="0"/>
                        </a:spcAft>
                      </a:pPr>
                      <a:r>
                        <a:rPr lang="es-ES" sz="1100">
                          <a:effectLst/>
                        </a:rPr>
                        <a:t>Ibarra </a:t>
                      </a:r>
                      <a:endParaRPr lang="es-ES" sz="1100">
                        <a:effectLst/>
                        <a:latin typeface="Calibri"/>
                        <a:ea typeface="Calibri"/>
                        <a:cs typeface="Times New Roman"/>
                      </a:endParaRPr>
                    </a:p>
                  </a:txBody>
                  <a:tcPr marL="68580" marR="68580" marT="0" marB="0"/>
                </a:tc>
                <a:tc>
                  <a:txBody>
                    <a:bodyPr/>
                    <a:lstStyle/>
                    <a:p>
                      <a:pPr marL="180340" marR="180340" indent="180340">
                        <a:lnSpc>
                          <a:spcPct val="115000"/>
                        </a:lnSpc>
                        <a:spcAft>
                          <a:spcPts val="0"/>
                        </a:spcAft>
                      </a:pPr>
                      <a:r>
                        <a:rPr lang="es-ES" sz="1100">
                          <a:effectLst/>
                        </a:rPr>
                        <a:t>Guayaquil</a:t>
                      </a:r>
                      <a:endParaRPr lang="es-ES" sz="1100">
                        <a:effectLst/>
                        <a:latin typeface="Calibri"/>
                        <a:ea typeface="Calibri"/>
                        <a:cs typeface="Times New Roman"/>
                      </a:endParaRPr>
                    </a:p>
                  </a:txBody>
                  <a:tcPr marL="68580" marR="68580" marT="0" marB="0"/>
                </a:tc>
              </a:tr>
              <a:tr h="190500">
                <a:tc>
                  <a:txBody>
                    <a:bodyPr/>
                    <a:lstStyle/>
                    <a:p>
                      <a:pPr marL="180340" marR="180340" indent="180340">
                        <a:lnSpc>
                          <a:spcPct val="115000"/>
                        </a:lnSpc>
                        <a:spcAft>
                          <a:spcPts val="0"/>
                        </a:spcAft>
                      </a:pPr>
                      <a:r>
                        <a:rPr lang="es-ES" sz="1100">
                          <a:effectLst/>
                        </a:rPr>
                        <a:t>Ibarra </a:t>
                      </a:r>
                      <a:endParaRPr lang="es-ES" sz="1100">
                        <a:effectLst/>
                        <a:latin typeface="Calibri"/>
                        <a:ea typeface="Calibri"/>
                        <a:cs typeface="Times New Roman"/>
                      </a:endParaRPr>
                    </a:p>
                  </a:txBody>
                  <a:tcPr marL="68580" marR="68580" marT="0" marB="0"/>
                </a:tc>
                <a:tc>
                  <a:txBody>
                    <a:bodyPr/>
                    <a:lstStyle/>
                    <a:p>
                      <a:pPr marL="180340" marR="180340" indent="180340">
                        <a:lnSpc>
                          <a:spcPct val="115000"/>
                        </a:lnSpc>
                        <a:spcAft>
                          <a:spcPts val="0"/>
                        </a:spcAft>
                      </a:pPr>
                      <a:r>
                        <a:rPr lang="es-ES" sz="1100">
                          <a:effectLst/>
                        </a:rPr>
                        <a:t>Manta</a:t>
                      </a:r>
                      <a:endParaRPr lang="es-ES" sz="1100">
                        <a:effectLst/>
                        <a:latin typeface="Calibri"/>
                        <a:ea typeface="Calibri"/>
                        <a:cs typeface="Times New Roman"/>
                      </a:endParaRPr>
                    </a:p>
                  </a:txBody>
                  <a:tcPr marL="68580" marR="68580" marT="0" marB="0"/>
                </a:tc>
              </a:tr>
              <a:tr h="190500">
                <a:tc>
                  <a:txBody>
                    <a:bodyPr/>
                    <a:lstStyle/>
                    <a:p>
                      <a:pPr marL="180340" marR="180340" indent="180340">
                        <a:lnSpc>
                          <a:spcPct val="115000"/>
                        </a:lnSpc>
                        <a:spcAft>
                          <a:spcPts val="0"/>
                        </a:spcAft>
                      </a:pPr>
                      <a:r>
                        <a:rPr lang="es-ES" sz="1100">
                          <a:effectLst/>
                        </a:rPr>
                        <a:t>Tulcán </a:t>
                      </a:r>
                      <a:endParaRPr lang="es-ES" sz="1100">
                        <a:effectLst/>
                        <a:latin typeface="Calibri"/>
                        <a:ea typeface="Calibri"/>
                        <a:cs typeface="Times New Roman"/>
                      </a:endParaRPr>
                    </a:p>
                  </a:txBody>
                  <a:tcPr marL="68580" marR="68580" marT="0" marB="0"/>
                </a:tc>
                <a:tc>
                  <a:txBody>
                    <a:bodyPr/>
                    <a:lstStyle/>
                    <a:p>
                      <a:pPr marL="180340" marR="180340" indent="180340">
                        <a:lnSpc>
                          <a:spcPct val="115000"/>
                        </a:lnSpc>
                        <a:spcAft>
                          <a:spcPts val="0"/>
                        </a:spcAft>
                      </a:pPr>
                      <a:r>
                        <a:rPr lang="es-ES" sz="1100" dirty="0">
                          <a:effectLst/>
                        </a:rPr>
                        <a:t>Cuenca</a:t>
                      </a:r>
                      <a:endParaRPr lang="es-ES" sz="1100" dirty="0">
                        <a:effectLst/>
                        <a:latin typeface="Calibri"/>
                        <a:ea typeface="Calibri"/>
                        <a:cs typeface="Times New Roman"/>
                      </a:endParaRPr>
                    </a:p>
                  </a:txBody>
                  <a:tcPr marL="68580" marR="68580" marT="0" marB="0"/>
                </a:tc>
              </a:tr>
              <a:tr h="190500">
                <a:tc>
                  <a:txBody>
                    <a:bodyPr/>
                    <a:lstStyle/>
                    <a:p>
                      <a:pPr marL="180340" marR="180340" indent="180340">
                        <a:lnSpc>
                          <a:spcPct val="115000"/>
                        </a:lnSpc>
                        <a:spcAft>
                          <a:spcPts val="0"/>
                        </a:spcAft>
                      </a:pPr>
                      <a:r>
                        <a:rPr lang="en-US" sz="1100" dirty="0" smtClean="0">
                          <a:effectLst/>
                          <a:latin typeface="Calibri"/>
                          <a:ea typeface="Calibri"/>
                          <a:cs typeface="Times New Roman"/>
                        </a:rPr>
                        <a:t>Quito</a:t>
                      </a:r>
                      <a:endParaRPr lang="es-ES" sz="1100" dirty="0">
                        <a:effectLst/>
                        <a:latin typeface="Calibri"/>
                        <a:ea typeface="Calibri"/>
                        <a:cs typeface="Times New Roman"/>
                      </a:endParaRPr>
                    </a:p>
                  </a:txBody>
                  <a:tcPr marL="68580" marR="68580" marT="0" marB="0"/>
                </a:tc>
                <a:tc>
                  <a:txBody>
                    <a:bodyPr/>
                    <a:lstStyle/>
                    <a:p>
                      <a:pPr marL="180340" marR="180340" indent="180340">
                        <a:lnSpc>
                          <a:spcPct val="115000"/>
                        </a:lnSpc>
                        <a:spcAft>
                          <a:spcPts val="0"/>
                        </a:spcAft>
                      </a:pPr>
                      <a:r>
                        <a:rPr lang="en-US" sz="1100" dirty="0" smtClean="0">
                          <a:effectLst/>
                          <a:latin typeface="Calibri"/>
                          <a:ea typeface="Calibri"/>
                          <a:cs typeface="Times New Roman"/>
                        </a:rPr>
                        <a:t>Coca</a:t>
                      </a:r>
                      <a:endParaRPr lang="es-ES" sz="1100" dirty="0">
                        <a:effectLst/>
                        <a:latin typeface="Calibri"/>
                        <a:ea typeface="Calibri"/>
                        <a:cs typeface="Times New Roman"/>
                      </a:endParaRPr>
                    </a:p>
                  </a:txBody>
                  <a:tcPr marL="68580" marR="68580" marT="0" marB="0"/>
                </a:tc>
              </a:tr>
            </a:tbl>
          </a:graphicData>
        </a:graphic>
      </p:graphicFrame>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66110"/>
            <a:ext cx="2592288" cy="338554"/>
          </a:xfrm>
          <a:prstGeom prst="rect">
            <a:avLst/>
          </a:prstGeom>
          <a:noFill/>
        </p:spPr>
        <p:txBody>
          <a:bodyPr wrap="square" rtlCol="0">
            <a:spAutoFit/>
          </a:bodyPr>
          <a:lstStyle/>
          <a:p>
            <a:r>
              <a:rPr lang="en-US" sz="1600" b="1" i="1" u="sng" dirty="0" smtClean="0">
                <a:latin typeface="Candara" pitchFamily="34" charset="0"/>
              </a:rPr>
              <a:t>PLAZA </a:t>
            </a:r>
            <a:endParaRPr lang="es-ES" sz="1600" b="1" i="1" u="sng" dirty="0">
              <a:latin typeface="Candara" pitchFamily="34" charset="0"/>
            </a:endParaRPr>
          </a:p>
        </p:txBody>
      </p:sp>
      <p:graphicFrame>
        <p:nvGraphicFramePr>
          <p:cNvPr id="5" name="Diagrama 7"/>
          <p:cNvGraphicFramePr/>
          <p:nvPr>
            <p:extLst>
              <p:ext uri="{D42A27DB-BD31-4B8C-83A1-F6EECF244321}">
                <p14:modId xmlns:p14="http://schemas.microsoft.com/office/powerpoint/2010/main" val="1009705362"/>
              </p:ext>
            </p:extLst>
          </p:nvPr>
        </p:nvGraphicFramePr>
        <p:xfrm>
          <a:off x="1979712" y="3068960"/>
          <a:ext cx="5400040" cy="3150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728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8156" y="535112"/>
            <a:ext cx="7416824" cy="4662815"/>
          </a:xfrm>
          <a:prstGeom prst="rect">
            <a:avLst/>
          </a:prstGeom>
          <a:noFill/>
        </p:spPr>
        <p:txBody>
          <a:bodyPr wrap="square" rtlCol="0">
            <a:spAutoFit/>
          </a:bodyPr>
          <a:lstStyle/>
          <a:p>
            <a:pPr>
              <a:lnSpc>
                <a:spcPct val="150000"/>
              </a:lnSpc>
            </a:pPr>
            <a:r>
              <a:rPr lang="es-EC" b="1" i="1" u="sng" dirty="0" smtClean="0">
                <a:latin typeface="Candara" pitchFamily="34" charset="0"/>
              </a:rPr>
              <a:t>AGENDA</a:t>
            </a:r>
          </a:p>
          <a:p>
            <a:pPr>
              <a:lnSpc>
                <a:spcPct val="150000"/>
              </a:lnSpc>
            </a:pPr>
            <a:endParaRPr lang="es-EC" dirty="0">
              <a:latin typeface="Candara" pitchFamily="34" charset="0"/>
            </a:endParaRPr>
          </a:p>
          <a:p>
            <a:pPr marL="342900" indent="-342900">
              <a:lnSpc>
                <a:spcPct val="150000"/>
              </a:lnSpc>
              <a:buAutoNum type="arabicPeriod"/>
            </a:pPr>
            <a:r>
              <a:rPr lang="es-EC" dirty="0" smtClean="0">
                <a:latin typeface="Candara" pitchFamily="34" charset="0"/>
              </a:rPr>
              <a:t>INTRODUCCIÓN</a:t>
            </a:r>
          </a:p>
          <a:p>
            <a:pPr marL="342900" indent="-342900">
              <a:lnSpc>
                <a:spcPct val="150000"/>
              </a:lnSpc>
              <a:buAutoNum type="arabicPeriod"/>
            </a:pPr>
            <a:r>
              <a:rPr lang="es-EC" dirty="0" smtClean="0">
                <a:latin typeface="Candara" pitchFamily="34" charset="0"/>
              </a:rPr>
              <a:t>OBJETIVOS</a:t>
            </a:r>
          </a:p>
          <a:p>
            <a:pPr marL="342900" indent="-342900">
              <a:lnSpc>
                <a:spcPct val="150000"/>
              </a:lnSpc>
              <a:buAutoNum type="arabicPeriod"/>
            </a:pPr>
            <a:r>
              <a:rPr lang="es-EC" dirty="0" smtClean="0">
                <a:latin typeface="Candara" pitchFamily="34" charset="0"/>
              </a:rPr>
              <a:t>ANÁLISIS SITUACIONAL</a:t>
            </a:r>
          </a:p>
          <a:p>
            <a:pPr marL="342900" indent="-342900">
              <a:lnSpc>
                <a:spcPct val="150000"/>
              </a:lnSpc>
              <a:buAutoNum type="arabicPeriod"/>
            </a:pPr>
            <a:r>
              <a:rPr lang="es-EC" dirty="0" smtClean="0">
                <a:latin typeface="Candara" pitchFamily="34" charset="0"/>
              </a:rPr>
              <a:t>RESULTADOS DE LA INVESTIGACIÓN DE MERCADOS</a:t>
            </a:r>
          </a:p>
          <a:p>
            <a:pPr marL="342900" indent="-342900">
              <a:lnSpc>
                <a:spcPct val="150000"/>
              </a:lnSpc>
              <a:buAutoNum type="arabicPeriod"/>
            </a:pPr>
            <a:r>
              <a:rPr lang="es-EC" dirty="0" smtClean="0">
                <a:latin typeface="Candara" pitchFamily="34" charset="0"/>
              </a:rPr>
              <a:t>PLAN DE MARKETING</a:t>
            </a:r>
          </a:p>
          <a:p>
            <a:pPr marL="342900" indent="-342900">
              <a:lnSpc>
                <a:spcPct val="150000"/>
              </a:lnSpc>
              <a:buAutoNum type="arabicPeriod"/>
            </a:pPr>
            <a:r>
              <a:rPr lang="es-EC" dirty="0" smtClean="0">
                <a:latin typeface="Candara" pitchFamily="34" charset="0"/>
              </a:rPr>
              <a:t>ANÁLISIS FINANCIERO</a:t>
            </a:r>
          </a:p>
          <a:p>
            <a:pPr marL="342900" indent="-342900">
              <a:lnSpc>
                <a:spcPct val="150000"/>
              </a:lnSpc>
              <a:buAutoNum type="arabicPeriod"/>
            </a:pPr>
            <a:r>
              <a:rPr lang="es-EC" dirty="0" smtClean="0">
                <a:latin typeface="Candara" pitchFamily="34" charset="0"/>
              </a:rPr>
              <a:t>CONCLUSIONES</a:t>
            </a:r>
          </a:p>
          <a:p>
            <a:pPr marL="342900" indent="-342900">
              <a:buAutoNum type="arabicPeriod"/>
            </a:pPr>
            <a:endParaRPr lang="es-EC" dirty="0" smtClean="0">
              <a:latin typeface="Candara" pitchFamily="34" charset="0"/>
            </a:endParaRPr>
          </a:p>
          <a:p>
            <a:pPr marL="342900" indent="-342900">
              <a:buAutoNum type="arabicPeriod"/>
            </a:pPr>
            <a:endParaRPr lang="es-EC" dirty="0" smtClean="0">
              <a:latin typeface="Candara" pitchFamily="34" charset="0"/>
            </a:endParaRPr>
          </a:p>
          <a:p>
            <a:pPr marL="342900" indent="-342900">
              <a:buAutoNum type="arabicPeriod"/>
            </a:pPr>
            <a:endParaRPr lang="es-EC" dirty="0" smtClean="0">
              <a:latin typeface="Candara" pitchFamily="34"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797152"/>
            <a:ext cx="4032448" cy="93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46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96875"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10386" y="66908"/>
            <a:ext cx="1769326" cy="338554"/>
          </a:xfrm>
          <a:prstGeom prst="rect">
            <a:avLst/>
          </a:prstGeom>
          <a:noFill/>
        </p:spPr>
        <p:txBody>
          <a:bodyPr wrap="square" rtlCol="0">
            <a:spAutoFit/>
          </a:bodyPr>
          <a:lstStyle/>
          <a:p>
            <a:r>
              <a:rPr lang="en-US" sz="1600" b="1" u="sng" dirty="0" smtClean="0">
                <a:latin typeface="Candara" pitchFamily="34" charset="0"/>
              </a:rPr>
              <a:t>PROMOCIÓN</a:t>
            </a:r>
            <a:endParaRPr lang="es-ES" sz="1600" b="1" u="sng" dirty="0">
              <a:latin typeface="Candara" pitchFamily="34" charset="0"/>
            </a:endParaRPr>
          </a:p>
        </p:txBody>
      </p:sp>
      <p:graphicFrame>
        <p:nvGraphicFramePr>
          <p:cNvPr id="14" name="Diagram 13"/>
          <p:cNvGraphicFramePr/>
          <p:nvPr>
            <p:extLst>
              <p:ext uri="{D42A27DB-BD31-4B8C-83A1-F6EECF244321}">
                <p14:modId xmlns:p14="http://schemas.microsoft.com/office/powerpoint/2010/main" val="14551968"/>
              </p:ext>
            </p:extLst>
          </p:nvPr>
        </p:nvGraphicFramePr>
        <p:xfrm>
          <a:off x="1259632" y="1124744"/>
          <a:ext cx="6747991" cy="4647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066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876433190"/>
              </p:ext>
            </p:extLst>
          </p:nvPr>
        </p:nvGraphicFramePr>
        <p:xfrm>
          <a:off x="1187624" y="980728"/>
          <a:ext cx="6840760" cy="2122929"/>
        </p:xfrm>
        <a:graphic>
          <a:graphicData uri="http://schemas.openxmlformats.org/drawingml/2006/table">
            <a:tbl>
              <a:tblPr firstRow="1" firstCol="1" bandRow="1">
                <a:tableStyleId>{5C22544A-7EE6-4342-B048-85BDC9FD1C3A}</a:tableStyleId>
              </a:tblPr>
              <a:tblGrid>
                <a:gridCol w="2181255"/>
                <a:gridCol w="1347089"/>
                <a:gridCol w="961449"/>
                <a:gridCol w="1261476"/>
                <a:gridCol w="1089491"/>
              </a:tblGrid>
              <a:tr h="233289">
                <a:tc gridSpan="5">
                  <a:txBody>
                    <a:bodyPr/>
                    <a:lstStyle/>
                    <a:p>
                      <a:pPr algn="ctr">
                        <a:lnSpc>
                          <a:spcPct val="115000"/>
                        </a:lnSpc>
                        <a:spcAft>
                          <a:spcPts val="0"/>
                        </a:spcAft>
                      </a:pPr>
                      <a:r>
                        <a:rPr lang="es-ES" sz="1100" dirty="0">
                          <a:effectLst/>
                        </a:rPr>
                        <a:t>CÁLCULO DEL COSTO PROMEDIO PONDERADO DEL CAPITAL (</a:t>
                      </a:r>
                      <a:r>
                        <a:rPr lang="es-ES" sz="1100" dirty="0" err="1">
                          <a:effectLst/>
                        </a:rPr>
                        <a:t>Kp</a:t>
                      </a:r>
                      <a:r>
                        <a:rPr lang="es-ES" sz="1100" dirty="0">
                          <a:effectLst/>
                        </a:rPr>
                        <a:t>)</a:t>
                      </a:r>
                      <a:endParaRPr lang="es-ES" sz="1100" dirty="0">
                        <a:effectLst/>
                        <a:latin typeface="Calibri"/>
                        <a:ea typeface="Calibri"/>
                        <a:cs typeface="Times New Roman"/>
                      </a:endParaRPr>
                    </a:p>
                  </a:txBody>
                  <a:tcPr marL="44450" marR="4445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3289">
                <a:tc>
                  <a:txBody>
                    <a:bodyPr/>
                    <a:lstStyle/>
                    <a:p>
                      <a:pPr indent="255270">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tc>
                <a:tc>
                  <a:txBody>
                    <a:bodyPr/>
                    <a:lstStyle/>
                    <a:p>
                      <a:pPr indent="254000">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tc>
                <a:tc>
                  <a:txBody>
                    <a:bodyPr/>
                    <a:lstStyle/>
                    <a:p>
                      <a:pPr indent="254000">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tc>
              </a:tr>
              <a:tr h="956484">
                <a:tc>
                  <a:txBody>
                    <a:bodyPr/>
                    <a:lstStyle/>
                    <a:p>
                      <a:pPr algn="ctr">
                        <a:lnSpc>
                          <a:spcPct val="115000"/>
                        </a:lnSpc>
                        <a:spcAft>
                          <a:spcPts val="0"/>
                        </a:spcAft>
                      </a:pPr>
                      <a:r>
                        <a:rPr lang="es-ES" sz="1000">
                          <a:effectLst/>
                        </a:rPr>
                        <a:t>CONCEPTO</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VALOR MILES DE $ dólar</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PORCENT. DE PARTICI- PACIÓN                                                       1</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effectLst/>
                        </a:rPr>
                        <a:t>TASA NOMINAL DE INTERES        </a:t>
                      </a:r>
                      <a:endParaRPr lang="es-ES" sz="1100" dirty="0">
                        <a:effectLst/>
                      </a:endParaRPr>
                    </a:p>
                    <a:p>
                      <a:pPr algn="ctr">
                        <a:lnSpc>
                          <a:spcPct val="115000"/>
                        </a:lnSpc>
                        <a:spcAft>
                          <a:spcPts val="0"/>
                        </a:spcAft>
                      </a:pPr>
                      <a:r>
                        <a:rPr lang="es-ES" sz="1000" dirty="0">
                          <a:effectLst/>
                        </a:rPr>
                        <a:t>2</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effectLst/>
                        </a:rPr>
                        <a:t>COSTO </a:t>
                      </a:r>
                      <a:endParaRPr lang="es-ES" sz="1000" dirty="0" smtClean="0">
                        <a:effectLst/>
                      </a:endParaRPr>
                    </a:p>
                    <a:p>
                      <a:pPr algn="ctr">
                        <a:lnSpc>
                          <a:spcPct val="115000"/>
                        </a:lnSpc>
                        <a:spcAft>
                          <a:spcPts val="0"/>
                        </a:spcAft>
                      </a:pPr>
                      <a:r>
                        <a:rPr lang="es-ES" sz="1000" dirty="0" smtClean="0">
                          <a:effectLst/>
                        </a:rPr>
                        <a:t>PONDERADO </a:t>
                      </a:r>
                    </a:p>
                    <a:p>
                      <a:pPr algn="ctr">
                        <a:lnSpc>
                          <a:spcPct val="115000"/>
                        </a:lnSpc>
                        <a:spcAft>
                          <a:spcPts val="0"/>
                        </a:spcAft>
                      </a:pPr>
                      <a:r>
                        <a:rPr lang="es-ES" sz="1000" dirty="0" smtClean="0">
                          <a:effectLst/>
                        </a:rPr>
                        <a:t>3</a:t>
                      </a:r>
                      <a:r>
                        <a:rPr lang="es-ES" sz="1000" dirty="0">
                          <a:effectLst/>
                        </a:rPr>
                        <a:t>= 1x 2</a:t>
                      </a:r>
                      <a:endParaRPr lang="es-ES" sz="1100" dirty="0">
                        <a:effectLst/>
                        <a:latin typeface="Calibri"/>
                        <a:ea typeface="Calibri"/>
                        <a:cs typeface="Times New Roman"/>
                      </a:endParaRPr>
                    </a:p>
                  </a:txBody>
                  <a:tcPr marL="44450" marR="44450" marT="0" marB="0" anchor="ctr"/>
                </a:tc>
              </a:tr>
              <a:tr h="233289">
                <a:tc>
                  <a:txBody>
                    <a:bodyPr/>
                    <a:lstStyle/>
                    <a:p>
                      <a:pPr indent="254000">
                        <a:lnSpc>
                          <a:spcPct val="115000"/>
                        </a:lnSpc>
                        <a:spcAft>
                          <a:spcPts val="0"/>
                        </a:spcAft>
                      </a:pPr>
                      <a:r>
                        <a:rPr lang="es-ES" sz="1000">
                          <a:effectLst/>
                        </a:rPr>
                        <a:t>Pasivo de largo plazo</a:t>
                      </a:r>
                      <a:endParaRPr lang="es-ES" sz="1100">
                        <a:effectLst/>
                        <a:latin typeface="Calibri"/>
                        <a:ea typeface="Calibri"/>
                        <a:cs typeface="Times New Roman"/>
                      </a:endParaRPr>
                    </a:p>
                  </a:txBody>
                  <a:tcPr marL="44450" marR="44450" marT="0" marB="0"/>
                </a:tc>
                <a:tc>
                  <a:txBody>
                    <a:bodyPr/>
                    <a:lstStyle/>
                    <a:p>
                      <a:pPr indent="254000" algn="ctr">
                        <a:lnSpc>
                          <a:spcPct val="115000"/>
                        </a:lnSpc>
                        <a:spcAft>
                          <a:spcPts val="0"/>
                        </a:spcAft>
                      </a:pPr>
                      <a:r>
                        <a:rPr lang="es-ES" sz="1000">
                          <a:effectLst/>
                        </a:rPr>
                        <a:t>30.000,00</a:t>
                      </a:r>
                      <a:endParaRPr lang="es-ES" sz="1100">
                        <a:effectLst/>
                        <a:latin typeface="Calibri"/>
                        <a:ea typeface="Calibri"/>
                        <a:cs typeface="Times New Roman"/>
                      </a:endParaRPr>
                    </a:p>
                  </a:txBody>
                  <a:tcPr marL="44450" marR="44450" marT="0" marB="0"/>
                </a:tc>
                <a:tc>
                  <a:txBody>
                    <a:bodyPr/>
                    <a:lstStyle/>
                    <a:p>
                      <a:pPr indent="254000" algn="ctr">
                        <a:lnSpc>
                          <a:spcPct val="115000"/>
                        </a:lnSpc>
                        <a:spcAft>
                          <a:spcPts val="0"/>
                        </a:spcAft>
                      </a:pPr>
                      <a:r>
                        <a:rPr lang="es-ES" sz="1000">
                          <a:effectLst/>
                        </a:rPr>
                        <a:t>0,04</a:t>
                      </a:r>
                      <a:endParaRPr lang="es-ES" sz="1100">
                        <a:effectLst/>
                        <a:latin typeface="Calibri"/>
                        <a:ea typeface="Calibri"/>
                        <a:cs typeface="Times New Roman"/>
                      </a:endParaRPr>
                    </a:p>
                  </a:txBody>
                  <a:tcPr marL="44450" marR="44450" marT="0" marB="0"/>
                </a:tc>
                <a:tc>
                  <a:txBody>
                    <a:bodyPr/>
                    <a:lstStyle/>
                    <a:p>
                      <a:pPr indent="254000" algn="ctr">
                        <a:lnSpc>
                          <a:spcPct val="115000"/>
                        </a:lnSpc>
                        <a:spcAft>
                          <a:spcPts val="0"/>
                        </a:spcAft>
                      </a:pPr>
                      <a:r>
                        <a:rPr lang="es-ES" sz="1000">
                          <a:effectLst/>
                        </a:rPr>
                        <a:t>17%</a:t>
                      </a:r>
                      <a:endParaRPr lang="es-ES" sz="1100">
                        <a:effectLst/>
                        <a:latin typeface="Calibri"/>
                        <a:ea typeface="Calibri"/>
                        <a:cs typeface="Times New Roman"/>
                      </a:endParaRPr>
                    </a:p>
                  </a:txBody>
                  <a:tcPr marL="44450" marR="44450" marT="0" marB="0"/>
                </a:tc>
                <a:tc>
                  <a:txBody>
                    <a:bodyPr/>
                    <a:lstStyle/>
                    <a:p>
                      <a:pPr indent="254000" algn="ctr">
                        <a:lnSpc>
                          <a:spcPct val="115000"/>
                        </a:lnSpc>
                        <a:spcAft>
                          <a:spcPts val="0"/>
                        </a:spcAft>
                      </a:pPr>
                      <a:r>
                        <a:rPr lang="es-ES" sz="1000">
                          <a:effectLst/>
                        </a:rPr>
                        <a:t>0,68%</a:t>
                      </a:r>
                      <a:endParaRPr lang="es-ES" sz="1100">
                        <a:effectLst/>
                        <a:latin typeface="Calibri"/>
                        <a:ea typeface="Calibri"/>
                        <a:cs typeface="Times New Roman"/>
                      </a:endParaRPr>
                    </a:p>
                  </a:txBody>
                  <a:tcPr marL="44450" marR="44450" marT="0" marB="0"/>
                </a:tc>
              </a:tr>
              <a:tr h="233289">
                <a:tc>
                  <a:txBody>
                    <a:bodyPr/>
                    <a:lstStyle/>
                    <a:p>
                      <a:pPr indent="254000">
                        <a:lnSpc>
                          <a:spcPct val="115000"/>
                        </a:lnSpc>
                        <a:spcAft>
                          <a:spcPts val="0"/>
                        </a:spcAft>
                      </a:pPr>
                      <a:r>
                        <a:rPr lang="es-ES" sz="1000">
                          <a:effectLst/>
                        </a:rPr>
                        <a:t>Capital social</a:t>
                      </a:r>
                      <a:endParaRPr lang="es-ES" sz="1100">
                        <a:effectLst/>
                        <a:latin typeface="Calibri"/>
                        <a:ea typeface="Calibri"/>
                        <a:cs typeface="Times New Roman"/>
                      </a:endParaRPr>
                    </a:p>
                  </a:txBody>
                  <a:tcPr marL="44450" marR="44450" marT="0" marB="0"/>
                </a:tc>
                <a:tc>
                  <a:txBody>
                    <a:bodyPr/>
                    <a:lstStyle/>
                    <a:p>
                      <a:pPr indent="254000" algn="ctr">
                        <a:lnSpc>
                          <a:spcPct val="115000"/>
                        </a:lnSpc>
                        <a:spcAft>
                          <a:spcPts val="0"/>
                        </a:spcAft>
                      </a:pPr>
                      <a:r>
                        <a:rPr lang="es-ES" sz="1000">
                          <a:effectLst/>
                        </a:rPr>
                        <a:t>701.890,85</a:t>
                      </a:r>
                      <a:endParaRPr lang="es-ES" sz="1100">
                        <a:effectLst/>
                        <a:latin typeface="Calibri"/>
                        <a:ea typeface="Calibri"/>
                        <a:cs typeface="Times New Roman"/>
                      </a:endParaRPr>
                    </a:p>
                  </a:txBody>
                  <a:tcPr marL="44450" marR="44450" marT="0" marB="0"/>
                </a:tc>
                <a:tc>
                  <a:txBody>
                    <a:bodyPr/>
                    <a:lstStyle/>
                    <a:p>
                      <a:pPr indent="254000" algn="ctr">
                        <a:lnSpc>
                          <a:spcPct val="115000"/>
                        </a:lnSpc>
                        <a:spcAft>
                          <a:spcPts val="0"/>
                        </a:spcAft>
                      </a:pPr>
                      <a:r>
                        <a:rPr lang="es-ES" sz="1000">
                          <a:effectLst/>
                        </a:rPr>
                        <a:t>0,96</a:t>
                      </a:r>
                      <a:endParaRPr lang="es-ES" sz="1100">
                        <a:effectLst/>
                        <a:latin typeface="Calibri"/>
                        <a:ea typeface="Calibri"/>
                        <a:cs typeface="Times New Roman"/>
                      </a:endParaRPr>
                    </a:p>
                  </a:txBody>
                  <a:tcPr marL="44450" marR="44450" marT="0" marB="0"/>
                </a:tc>
                <a:tc>
                  <a:txBody>
                    <a:bodyPr/>
                    <a:lstStyle/>
                    <a:p>
                      <a:pPr indent="254000" algn="ctr">
                        <a:lnSpc>
                          <a:spcPct val="115000"/>
                        </a:lnSpc>
                        <a:spcAft>
                          <a:spcPts val="0"/>
                        </a:spcAft>
                      </a:pPr>
                      <a:r>
                        <a:rPr lang="es-ES" sz="1000">
                          <a:effectLst/>
                        </a:rPr>
                        <a:t>20%</a:t>
                      </a:r>
                      <a:endParaRPr lang="es-ES" sz="1100">
                        <a:effectLst/>
                        <a:latin typeface="Calibri"/>
                        <a:ea typeface="Calibri"/>
                        <a:cs typeface="Times New Roman"/>
                      </a:endParaRPr>
                    </a:p>
                  </a:txBody>
                  <a:tcPr marL="44450" marR="44450" marT="0" marB="0"/>
                </a:tc>
                <a:tc>
                  <a:txBody>
                    <a:bodyPr/>
                    <a:lstStyle/>
                    <a:p>
                      <a:pPr indent="254000" algn="ctr">
                        <a:lnSpc>
                          <a:spcPct val="115000"/>
                        </a:lnSpc>
                        <a:spcAft>
                          <a:spcPts val="0"/>
                        </a:spcAft>
                      </a:pPr>
                      <a:r>
                        <a:rPr lang="es-ES" sz="1000" dirty="0">
                          <a:effectLst/>
                        </a:rPr>
                        <a:t>19,18%</a:t>
                      </a:r>
                      <a:endParaRPr lang="es-ES" sz="1100" dirty="0">
                        <a:effectLst/>
                        <a:latin typeface="Calibri"/>
                        <a:ea typeface="Calibri"/>
                        <a:cs typeface="Times New Roman"/>
                      </a:endParaRPr>
                    </a:p>
                  </a:txBody>
                  <a:tcPr marL="44450" marR="44450" marT="0" marB="0"/>
                </a:tc>
              </a:tr>
              <a:tr h="233289">
                <a:tc>
                  <a:txBody>
                    <a:bodyPr/>
                    <a:lstStyle/>
                    <a:p>
                      <a:pPr indent="254000">
                        <a:lnSpc>
                          <a:spcPct val="115000"/>
                        </a:lnSpc>
                        <a:spcAft>
                          <a:spcPts val="0"/>
                        </a:spcAft>
                      </a:pPr>
                      <a:r>
                        <a:rPr lang="es-ES" sz="1000">
                          <a:effectLst/>
                        </a:rPr>
                        <a:t>Total de financiamiento</a:t>
                      </a:r>
                      <a:endParaRPr lang="es-ES" sz="1100">
                        <a:effectLst/>
                        <a:latin typeface="Calibri"/>
                        <a:ea typeface="Calibri"/>
                        <a:cs typeface="Times New Roman"/>
                      </a:endParaRPr>
                    </a:p>
                  </a:txBody>
                  <a:tcPr marL="44450" marR="44450" marT="0" marB="0"/>
                </a:tc>
                <a:tc>
                  <a:txBody>
                    <a:bodyPr/>
                    <a:lstStyle/>
                    <a:p>
                      <a:pPr indent="255270" algn="ctr">
                        <a:lnSpc>
                          <a:spcPct val="115000"/>
                        </a:lnSpc>
                        <a:spcAft>
                          <a:spcPts val="0"/>
                        </a:spcAft>
                      </a:pPr>
                      <a:r>
                        <a:rPr lang="es-ES" sz="1000">
                          <a:effectLst/>
                        </a:rPr>
                        <a:t>731.890,85</a:t>
                      </a:r>
                      <a:endParaRPr lang="es-ES" sz="1100">
                        <a:effectLst/>
                        <a:latin typeface="Calibri"/>
                        <a:ea typeface="Calibri"/>
                        <a:cs typeface="Times New Roman"/>
                      </a:endParaRPr>
                    </a:p>
                  </a:txBody>
                  <a:tcPr marL="44450" marR="44450" marT="0" marB="0"/>
                </a:tc>
                <a:tc>
                  <a:txBody>
                    <a:bodyPr/>
                    <a:lstStyle/>
                    <a:p>
                      <a:pPr>
                        <a:lnSpc>
                          <a:spcPct val="115000"/>
                        </a:lnSpc>
                      </a:pPr>
                      <a:endParaRPr lang="es-ES" sz="1100">
                        <a:effectLst/>
                        <a:latin typeface="Calibri"/>
                        <a:cs typeface="Times New Roman"/>
                      </a:endParaRPr>
                    </a:p>
                  </a:txBody>
                  <a:tcPr marL="44450" marR="44450" marT="0" marB="0"/>
                </a:tc>
                <a:tc>
                  <a:txBody>
                    <a:bodyPr/>
                    <a:lstStyle/>
                    <a:p>
                      <a:pPr indent="254000" algn="ctr">
                        <a:lnSpc>
                          <a:spcPct val="115000"/>
                        </a:lnSpc>
                        <a:spcAft>
                          <a:spcPts val="0"/>
                        </a:spcAft>
                      </a:pPr>
                      <a:r>
                        <a:rPr lang="es-ES" sz="1000">
                          <a:effectLst/>
                        </a:rPr>
                        <a:t>Kp   ------&gt;</a:t>
                      </a:r>
                      <a:endParaRPr lang="es-ES" sz="1100">
                        <a:effectLst/>
                        <a:latin typeface="Calibri"/>
                        <a:ea typeface="Calibri"/>
                        <a:cs typeface="Times New Roman"/>
                      </a:endParaRPr>
                    </a:p>
                  </a:txBody>
                  <a:tcPr marL="44450" marR="44450" marT="0" marB="0"/>
                </a:tc>
                <a:tc>
                  <a:txBody>
                    <a:bodyPr/>
                    <a:lstStyle/>
                    <a:p>
                      <a:pPr indent="255270" algn="ctr">
                        <a:lnSpc>
                          <a:spcPct val="115000"/>
                        </a:lnSpc>
                        <a:spcAft>
                          <a:spcPts val="0"/>
                        </a:spcAft>
                      </a:pPr>
                      <a:r>
                        <a:rPr lang="es-ES" sz="1000" dirty="0">
                          <a:effectLst/>
                        </a:rPr>
                        <a:t>19,86%</a:t>
                      </a:r>
                      <a:endParaRPr lang="es-ES" sz="1100" dirty="0">
                        <a:effectLst/>
                        <a:latin typeface="Calibri"/>
                        <a:ea typeface="Calibri"/>
                        <a:cs typeface="Times New Roman"/>
                      </a:endParaRPr>
                    </a:p>
                  </a:txBody>
                  <a:tcPr marL="44450" marR="44450" marT="0" marB="0"/>
                </a:tc>
              </a:tr>
            </a:tbl>
          </a:graphicData>
        </a:graphic>
      </p:graphicFrame>
      <p:sp>
        <p:nvSpPr>
          <p:cNvPr id="6" name="TextBox 5"/>
          <p:cNvSpPr txBox="1"/>
          <p:nvPr/>
        </p:nvSpPr>
        <p:spPr>
          <a:xfrm>
            <a:off x="395536" y="180020"/>
            <a:ext cx="3024336" cy="369332"/>
          </a:xfrm>
          <a:prstGeom prst="rect">
            <a:avLst/>
          </a:prstGeom>
          <a:noFill/>
        </p:spPr>
        <p:txBody>
          <a:bodyPr wrap="square" rtlCol="0">
            <a:spAutoFit/>
          </a:bodyPr>
          <a:lstStyle/>
          <a:p>
            <a:r>
              <a:rPr lang="en-US" b="1" dirty="0" smtClean="0">
                <a:latin typeface="Candara" pitchFamily="34" charset="0"/>
              </a:rPr>
              <a:t>6. ANÁLISIS FINANCIERO</a:t>
            </a:r>
            <a:endParaRPr lang="es-ES" b="1" dirty="0">
              <a:latin typeface="Candara"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03555930"/>
              </p:ext>
            </p:extLst>
          </p:nvPr>
        </p:nvGraphicFramePr>
        <p:xfrm>
          <a:off x="2987824" y="3645024"/>
          <a:ext cx="4104456" cy="2520280"/>
        </p:xfrm>
        <a:graphic>
          <a:graphicData uri="http://schemas.openxmlformats.org/drawingml/2006/table">
            <a:tbl>
              <a:tblPr firstRow="1" bandRow="1" bandCol="1">
                <a:tableStyleId>{5C22544A-7EE6-4342-B048-85BDC9FD1C3A}</a:tableStyleId>
              </a:tblPr>
              <a:tblGrid>
                <a:gridCol w="2959026"/>
                <a:gridCol w="1145430"/>
              </a:tblGrid>
              <a:tr h="423407">
                <a:tc gridSpan="2">
                  <a:txBody>
                    <a:bodyPr/>
                    <a:lstStyle/>
                    <a:p>
                      <a:pPr algn="ctr" rtl="0" fontAlgn="ctr"/>
                      <a:r>
                        <a:rPr lang="es-ES" sz="1100" u="none" strike="noStrike">
                          <a:effectLst/>
                        </a:rPr>
                        <a:t>INDICES DE EVALUACIÓN</a:t>
                      </a:r>
                      <a:endParaRPr lang="es-ES" sz="1100" b="1" i="0" u="none" strike="noStrike">
                        <a:solidFill>
                          <a:srgbClr val="FFFFFF"/>
                        </a:solidFill>
                        <a:effectLst/>
                        <a:latin typeface="Candara"/>
                      </a:endParaRPr>
                    </a:p>
                  </a:txBody>
                  <a:tcPr marL="9525" marR="9525" marT="9525" marB="0" anchor="ctr"/>
                </a:tc>
                <a:tc hMerge="1">
                  <a:txBody>
                    <a:bodyPr/>
                    <a:lstStyle/>
                    <a:p>
                      <a:endParaRPr lang="es-ES"/>
                    </a:p>
                  </a:txBody>
                  <a:tcPr/>
                </a:tc>
              </a:tr>
              <a:tr h="423407">
                <a:tc>
                  <a:txBody>
                    <a:bodyPr/>
                    <a:lstStyle/>
                    <a:p>
                      <a:pPr algn="l" rtl="0" fontAlgn="ctr"/>
                      <a:r>
                        <a:rPr lang="es-ES" sz="1100" u="none" strike="noStrike">
                          <a:effectLst/>
                        </a:rPr>
                        <a:t>Valor actual neto (VAN) (en miles de s/.)</a:t>
                      </a:r>
                      <a:endParaRPr lang="es-ES" sz="1100" b="0" i="0" u="none" strike="noStrike">
                        <a:solidFill>
                          <a:srgbClr val="000000"/>
                        </a:solidFill>
                        <a:effectLst/>
                        <a:latin typeface="Candara"/>
                      </a:endParaRPr>
                    </a:p>
                  </a:txBody>
                  <a:tcPr marL="171450" marR="9525" marT="9525" marB="0" anchor="ctr"/>
                </a:tc>
                <a:tc>
                  <a:txBody>
                    <a:bodyPr/>
                    <a:lstStyle/>
                    <a:p>
                      <a:pPr algn="ctr" rtl="0" fontAlgn="ctr"/>
                      <a:r>
                        <a:rPr lang="es-ES" sz="1100" u="none" strike="noStrike" dirty="0">
                          <a:effectLst/>
                        </a:rPr>
                        <a:t>18.845,91</a:t>
                      </a:r>
                      <a:endParaRPr lang="es-ES" sz="1100" b="0" i="0" u="none" strike="noStrike" dirty="0">
                        <a:solidFill>
                          <a:srgbClr val="000000"/>
                        </a:solidFill>
                        <a:effectLst/>
                        <a:latin typeface="Candara"/>
                      </a:endParaRPr>
                    </a:p>
                  </a:txBody>
                  <a:tcPr marL="9525" marR="171450" marT="9525" marB="0" anchor="ctr"/>
                </a:tc>
              </a:tr>
              <a:tr h="413326">
                <a:tc>
                  <a:txBody>
                    <a:bodyPr/>
                    <a:lstStyle/>
                    <a:p>
                      <a:pPr algn="l" rtl="0" fontAlgn="ctr"/>
                      <a:r>
                        <a:rPr lang="es-ES" sz="1100" u="none" strike="noStrike">
                          <a:effectLst/>
                        </a:rPr>
                        <a:t>Relación beneficio / costo (b/c)</a:t>
                      </a:r>
                      <a:endParaRPr lang="es-ES" sz="1100" b="0" i="0" u="none" strike="noStrike">
                        <a:solidFill>
                          <a:srgbClr val="000000"/>
                        </a:solidFill>
                        <a:effectLst/>
                        <a:latin typeface="Candara"/>
                      </a:endParaRPr>
                    </a:p>
                  </a:txBody>
                  <a:tcPr marL="171450" marR="9525" marT="9525" marB="0" anchor="ctr"/>
                </a:tc>
                <a:tc>
                  <a:txBody>
                    <a:bodyPr/>
                    <a:lstStyle/>
                    <a:p>
                      <a:pPr algn="ctr" rtl="0" fontAlgn="ctr"/>
                      <a:r>
                        <a:rPr lang="es-ES" sz="1100" u="none" strike="noStrike" dirty="0">
                          <a:effectLst/>
                        </a:rPr>
                        <a:t>102,69%</a:t>
                      </a:r>
                      <a:endParaRPr lang="es-ES" sz="1100" b="0" i="0" u="none" strike="noStrike" dirty="0">
                        <a:solidFill>
                          <a:srgbClr val="000000"/>
                        </a:solidFill>
                        <a:effectLst/>
                        <a:latin typeface="Candara"/>
                      </a:endParaRPr>
                    </a:p>
                  </a:txBody>
                  <a:tcPr marL="9525" marR="171450" marT="9525" marB="0" anchor="ctr"/>
                </a:tc>
              </a:tr>
              <a:tr h="423407">
                <a:tc>
                  <a:txBody>
                    <a:bodyPr/>
                    <a:lstStyle/>
                    <a:p>
                      <a:pPr algn="l" rtl="0" fontAlgn="ctr"/>
                      <a:r>
                        <a:rPr lang="es-ES" sz="1100" u="none" strike="noStrike">
                          <a:effectLst/>
                        </a:rPr>
                        <a:t>Tasa interna de retorno (TIR) (%)</a:t>
                      </a:r>
                      <a:endParaRPr lang="es-ES" sz="1100" b="0" i="0" u="none" strike="noStrike">
                        <a:solidFill>
                          <a:srgbClr val="000000"/>
                        </a:solidFill>
                        <a:effectLst/>
                        <a:latin typeface="Candara"/>
                      </a:endParaRPr>
                    </a:p>
                  </a:txBody>
                  <a:tcPr marL="171450" marR="9525" marT="9525" marB="0" anchor="ctr"/>
                </a:tc>
                <a:tc>
                  <a:txBody>
                    <a:bodyPr/>
                    <a:lstStyle/>
                    <a:p>
                      <a:pPr algn="ctr" rtl="0" fontAlgn="ctr"/>
                      <a:r>
                        <a:rPr lang="es-ES" sz="1100" u="none" strike="noStrike" dirty="0">
                          <a:effectLst/>
                        </a:rPr>
                        <a:t>33%</a:t>
                      </a:r>
                      <a:endParaRPr lang="es-ES" sz="1100" b="0" i="0" u="none" strike="noStrike" dirty="0">
                        <a:solidFill>
                          <a:srgbClr val="000000"/>
                        </a:solidFill>
                        <a:effectLst/>
                        <a:latin typeface="Candara"/>
                      </a:endParaRPr>
                    </a:p>
                  </a:txBody>
                  <a:tcPr marL="9525" marR="171450" marT="9525" marB="0" anchor="ctr"/>
                </a:tc>
              </a:tr>
              <a:tr h="423407">
                <a:tc>
                  <a:txBody>
                    <a:bodyPr/>
                    <a:lstStyle/>
                    <a:p>
                      <a:pPr algn="l" rtl="0" fontAlgn="ctr"/>
                      <a:r>
                        <a:rPr lang="es-ES" sz="1100" u="none" strike="noStrike">
                          <a:effectLst/>
                        </a:rPr>
                        <a:t>TMAR</a:t>
                      </a:r>
                      <a:endParaRPr lang="es-ES" sz="1100" b="0" i="0" u="none" strike="noStrike">
                        <a:solidFill>
                          <a:srgbClr val="000000"/>
                        </a:solidFill>
                        <a:effectLst/>
                        <a:latin typeface="Candara"/>
                      </a:endParaRPr>
                    </a:p>
                  </a:txBody>
                  <a:tcPr marL="171450" marR="9525" marT="9525" marB="0" anchor="ctr"/>
                </a:tc>
                <a:tc>
                  <a:txBody>
                    <a:bodyPr/>
                    <a:lstStyle/>
                    <a:p>
                      <a:pPr algn="ctr" fontAlgn="b"/>
                      <a:r>
                        <a:rPr lang="es-ES" sz="1100" u="none" strike="noStrike" dirty="0" smtClean="0">
                          <a:effectLst/>
                        </a:rPr>
                        <a:t>7,13   </a:t>
                      </a:r>
                      <a:endParaRPr lang="es-ES" sz="1100" b="0" i="0" u="none" strike="noStrike" dirty="0">
                        <a:solidFill>
                          <a:srgbClr val="000000"/>
                        </a:solidFill>
                        <a:effectLst/>
                        <a:latin typeface="Calibri"/>
                      </a:endParaRPr>
                    </a:p>
                  </a:txBody>
                  <a:tcPr marL="9525" marR="9525" marT="9525" marB="0" anchor="b"/>
                </a:tc>
              </a:tr>
              <a:tr h="413326">
                <a:tc>
                  <a:txBody>
                    <a:bodyPr/>
                    <a:lstStyle/>
                    <a:p>
                      <a:pPr algn="l" rtl="0" fontAlgn="ctr"/>
                      <a:r>
                        <a:rPr lang="es-ES" sz="1100" u="none" strike="noStrike">
                          <a:effectLst/>
                        </a:rPr>
                        <a:t>Período real de recuperación (PRR) (años)</a:t>
                      </a:r>
                      <a:endParaRPr lang="es-ES" sz="1100" b="0" i="0" u="none" strike="noStrike">
                        <a:solidFill>
                          <a:srgbClr val="000000"/>
                        </a:solidFill>
                        <a:effectLst/>
                        <a:latin typeface="Candara"/>
                      </a:endParaRPr>
                    </a:p>
                  </a:txBody>
                  <a:tcPr marL="171450" marR="9525" marT="9525" marB="0" anchor="ctr"/>
                </a:tc>
                <a:tc>
                  <a:txBody>
                    <a:bodyPr/>
                    <a:lstStyle/>
                    <a:p>
                      <a:pPr algn="ctr" rtl="0" fontAlgn="ctr"/>
                      <a:r>
                        <a:rPr lang="es-ES" sz="1100" u="none" strike="noStrike" dirty="0">
                          <a:effectLst/>
                        </a:rPr>
                        <a:t>3 años</a:t>
                      </a:r>
                      <a:endParaRPr lang="es-ES" sz="1100" b="0" i="0" u="none" strike="noStrike" dirty="0">
                        <a:solidFill>
                          <a:srgbClr val="000000"/>
                        </a:solidFill>
                        <a:effectLst/>
                        <a:latin typeface="Candara"/>
                      </a:endParaRPr>
                    </a:p>
                  </a:txBody>
                  <a:tcPr marL="9525" marR="171450" marT="9525" marB="0" anchor="ctr"/>
                </a:tc>
              </a:tr>
            </a:tbl>
          </a:graphicData>
        </a:graphic>
      </p:graphicFrame>
    </p:spTree>
    <p:extLst>
      <p:ext uri="{BB962C8B-B14F-4D97-AF65-F5344CB8AC3E}">
        <p14:creationId xmlns:p14="http://schemas.microsoft.com/office/powerpoint/2010/main" val="312248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5904656" cy="369332"/>
          </a:xfrm>
          <a:prstGeom prst="rect">
            <a:avLst/>
          </a:prstGeom>
          <a:noFill/>
        </p:spPr>
        <p:txBody>
          <a:bodyPr wrap="square" rtlCol="0">
            <a:spAutoFit/>
          </a:bodyPr>
          <a:lstStyle/>
          <a:p>
            <a:r>
              <a:rPr lang="es-EC" b="1" dirty="0" smtClean="0">
                <a:latin typeface="Candara" pitchFamily="34" charset="0"/>
              </a:rPr>
              <a:t>7. CONCLUSIONES</a:t>
            </a:r>
            <a:endParaRPr lang="es-ES" b="1" dirty="0">
              <a:latin typeface="Candara" pitchFamily="34" charset="0"/>
            </a:endParaRPr>
          </a:p>
        </p:txBody>
      </p:sp>
      <p:sp>
        <p:nvSpPr>
          <p:cNvPr id="3" name="Rectangle 2"/>
          <p:cNvSpPr/>
          <p:nvPr/>
        </p:nvSpPr>
        <p:spPr>
          <a:xfrm>
            <a:off x="827584" y="908720"/>
            <a:ext cx="7776864" cy="4893647"/>
          </a:xfrm>
          <a:prstGeom prst="rect">
            <a:avLst/>
          </a:prstGeom>
        </p:spPr>
        <p:txBody>
          <a:bodyPr wrap="square">
            <a:spAutoFit/>
          </a:bodyPr>
          <a:lstStyle/>
          <a:p>
            <a:pPr lvl="0">
              <a:lnSpc>
                <a:spcPct val="150000"/>
              </a:lnSpc>
            </a:pPr>
            <a:r>
              <a:rPr lang="es-ES" sz="1300" dirty="0">
                <a:latin typeface="Candara" pitchFamily="34" charset="0"/>
              </a:rPr>
              <a:t>La cooperativa Flota Imbabura ha ido perdiendo participación en el mercado ante la competencia existente, debido a sus falencias en atención al cliente y unidades ya depreciadas, con la propuesta de este plan de marketing se busca recuperar su presencia en el mercado como una de las empresas siempre </a:t>
            </a:r>
            <a:r>
              <a:rPr lang="es-ES" sz="1300" dirty="0" smtClean="0">
                <a:latin typeface="Candara" pitchFamily="34" charset="0"/>
              </a:rPr>
              <a:t>pionera. </a:t>
            </a:r>
          </a:p>
          <a:p>
            <a:pPr lvl="0"/>
            <a:endParaRPr lang="es-ES" sz="1300" dirty="0">
              <a:latin typeface="Candara" pitchFamily="34" charset="0"/>
            </a:endParaRPr>
          </a:p>
          <a:p>
            <a:pPr lvl="0">
              <a:lnSpc>
                <a:spcPct val="150000"/>
              </a:lnSpc>
            </a:pPr>
            <a:r>
              <a:rPr lang="es-ES" sz="1300" dirty="0">
                <a:latin typeface="Candara" pitchFamily="34" charset="0"/>
              </a:rPr>
              <a:t>La investigación de mercado determina que la ruta que los usuarios prefieren que se añada </a:t>
            </a:r>
            <a:r>
              <a:rPr lang="es-ES" sz="1300" dirty="0" smtClean="0">
                <a:latin typeface="Candara" pitchFamily="34" charset="0"/>
              </a:rPr>
              <a:t>al </a:t>
            </a:r>
            <a:r>
              <a:rPr lang="es-ES" sz="1300" dirty="0">
                <a:latin typeface="Candara" pitchFamily="34" charset="0"/>
              </a:rPr>
              <a:t>oriente ecuatoriano con un 51,61% de aceptación de los clientes de la </a:t>
            </a:r>
            <a:r>
              <a:rPr lang="es-ES" sz="1300" dirty="0" smtClean="0">
                <a:latin typeface="Candara" pitchFamily="34" charset="0"/>
              </a:rPr>
              <a:t>cooperativa.</a:t>
            </a:r>
          </a:p>
          <a:p>
            <a:pPr lvl="0">
              <a:lnSpc>
                <a:spcPct val="150000"/>
              </a:lnSpc>
            </a:pPr>
            <a:endParaRPr lang="es-ES" sz="1300" dirty="0">
              <a:latin typeface="Candara" pitchFamily="34" charset="0"/>
            </a:endParaRPr>
          </a:p>
          <a:p>
            <a:pPr lvl="0">
              <a:lnSpc>
                <a:spcPct val="150000"/>
              </a:lnSpc>
            </a:pPr>
            <a:r>
              <a:rPr lang="es-ES" sz="1300" dirty="0">
                <a:latin typeface="Candara" pitchFamily="34" charset="0"/>
              </a:rPr>
              <a:t>La elaboración de un plan estratégico de marketing </a:t>
            </a:r>
            <a:r>
              <a:rPr lang="es-ES" sz="1300" dirty="0" smtClean="0">
                <a:latin typeface="Candara" pitchFamily="34" charset="0"/>
              </a:rPr>
              <a:t>ayuda a la empresa a determinar estrategias y acciones para mejorar la empresa con el fin de aumentar su presencia en el mercado, así como también su nivel de ingresos.</a:t>
            </a:r>
          </a:p>
          <a:p>
            <a:pPr lvl="0"/>
            <a:endParaRPr lang="es-ES" sz="1300" dirty="0">
              <a:latin typeface="Candara" pitchFamily="34" charset="0"/>
            </a:endParaRPr>
          </a:p>
          <a:p>
            <a:pPr lvl="0">
              <a:lnSpc>
                <a:spcPct val="150000"/>
              </a:lnSpc>
            </a:pPr>
            <a:r>
              <a:rPr lang="es-ES" sz="1300" dirty="0">
                <a:latin typeface="Candara" pitchFamily="34" charset="0"/>
              </a:rPr>
              <a:t>La empresa tiene la capacidad de invertir por lo cual se propone realizar la inversión en la implementación de una nueva ruta que involucra una nueva oficina en la ciudad de destino, la obtención de la frecuencia y publicidad para que se de a conocer la implementación de esta nueva ruta</a:t>
            </a:r>
            <a:r>
              <a:rPr lang="es-ES" sz="1300" dirty="0" smtClean="0">
                <a:latin typeface="Candara" pitchFamily="34" charset="0"/>
              </a:rPr>
              <a:t>.</a:t>
            </a:r>
          </a:p>
          <a:p>
            <a:pPr lvl="0"/>
            <a:endParaRPr lang="es-ES" sz="1300" dirty="0">
              <a:latin typeface="Candara" pitchFamily="34" charset="0"/>
            </a:endParaRPr>
          </a:p>
          <a:p>
            <a:pPr lvl="0">
              <a:lnSpc>
                <a:spcPct val="150000"/>
              </a:lnSpc>
            </a:pPr>
            <a:r>
              <a:rPr lang="es-ES" sz="1300" dirty="0">
                <a:latin typeface="Candara" pitchFamily="34" charset="0"/>
              </a:rPr>
              <a:t>El proyecto es rentable debido a que el VAN = 18.845,91, TIR = 33% valores que nos dan a conocer que la inversión a realizar va por encima de la rentabilidad exigida en los parámetros estipulados.</a:t>
            </a:r>
          </a:p>
        </p:txBody>
      </p:sp>
    </p:spTree>
    <p:extLst>
      <p:ext uri="{BB962C8B-B14F-4D97-AF65-F5344CB8AC3E}">
        <p14:creationId xmlns:p14="http://schemas.microsoft.com/office/powerpoint/2010/main" val="1490773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1700808"/>
            <a:ext cx="6696744" cy="3416320"/>
          </a:xfrm>
          <a:prstGeom prst="rect">
            <a:avLst/>
          </a:prstGeom>
          <a:noFill/>
        </p:spPr>
        <p:txBody>
          <a:bodyPr wrap="square" rtlCol="0">
            <a:spAutoFit/>
          </a:bodyPr>
          <a:lstStyle/>
          <a:p>
            <a:pPr algn="ctr"/>
            <a:r>
              <a:rPr lang="es-EC" sz="7200" dirty="0" smtClean="0">
                <a:solidFill>
                  <a:srgbClr val="000099"/>
                </a:solidFill>
                <a:latin typeface="Candara" pitchFamily="34" charset="0"/>
              </a:rPr>
              <a:t>Gracias </a:t>
            </a:r>
          </a:p>
          <a:p>
            <a:pPr algn="ctr"/>
            <a:r>
              <a:rPr lang="es-EC" sz="7200" dirty="0" smtClean="0">
                <a:solidFill>
                  <a:srgbClr val="000099"/>
                </a:solidFill>
                <a:latin typeface="Candara" pitchFamily="34" charset="0"/>
              </a:rPr>
              <a:t>por su </a:t>
            </a:r>
          </a:p>
          <a:p>
            <a:pPr algn="ctr"/>
            <a:r>
              <a:rPr lang="es-EC" sz="7200" dirty="0" smtClean="0">
                <a:solidFill>
                  <a:srgbClr val="000099"/>
                </a:solidFill>
                <a:latin typeface="Candara" pitchFamily="34" charset="0"/>
              </a:rPr>
              <a:t>atención </a:t>
            </a:r>
            <a:endParaRPr lang="es-EC" sz="7200" dirty="0">
              <a:solidFill>
                <a:srgbClr val="000099"/>
              </a:solidFill>
              <a:latin typeface="Candara" pitchFamily="34" charset="0"/>
            </a:endParaRPr>
          </a:p>
        </p:txBody>
      </p:sp>
    </p:spTree>
    <p:extLst>
      <p:ext uri="{BB962C8B-B14F-4D97-AF65-F5344CB8AC3E}">
        <p14:creationId xmlns:p14="http://schemas.microsoft.com/office/powerpoint/2010/main" val="82658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4"/>
            <a:ext cx="2105063" cy="464871"/>
          </a:xfrm>
          <a:prstGeom prst="rect">
            <a:avLst/>
          </a:prstGeom>
        </p:spPr>
        <p:txBody>
          <a:bodyPr wrap="none">
            <a:spAutoFit/>
          </a:bodyPr>
          <a:lstStyle/>
          <a:p>
            <a:pPr marL="342900" indent="-342900">
              <a:lnSpc>
                <a:spcPct val="150000"/>
              </a:lnSpc>
              <a:buAutoNum type="arabicPeriod"/>
            </a:pPr>
            <a:r>
              <a:rPr lang="es-EC" b="1" dirty="0">
                <a:latin typeface="Candara" pitchFamily="34" charset="0"/>
              </a:rPr>
              <a:t>INTRODUCCIÓN</a:t>
            </a:r>
          </a:p>
        </p:txBody>
      </p:sp>
      <p:pic>
        <p:nvPicPr>
          <p:cNvPr id="4" name="Imagen 672"/>
          <p:cNvPicPr/>
          <p:nvPr/>
        </p:nvPicPr>
        <p:blipFill rotWithShape="1">
          <a:blip r:embed="rId3" cstate="print">
            <a:extLst>
              <a:ext uri="{28A0092B-C50C-407E-A947-70E740481C1C}">
                <a14:useLocalDpi xmlns:a14="http://schemas.microsoft.com/office/drawing/2010/main" val="0"/>
              </a:ext>
            </a:extLst>
          </a:blip>
          <a:srcRect l="5594"/>
          <a:stretch/>
        </p:blipFill>
        <p:spPr bwMode="auto">
          <a:xfrm>
            <a:off x="3242126" y="4437112"/>
            <a:ext cx="2614930" cy="1541780"/>
          </a:xfrm>
          <a:prstGeom prst="rect">
            <a:avLst/>
          </a:prstGeom>
          <a:noFill/>
          <a:ln>
            <a:noFill/>
          </a:ln>
          <a:extLst>
            <a:ext uri="{53640926-AAD7-44D8-BBD7-CCE9431645EC}">
              <a14:shadowObscured xmlns:a14="http://schemas.microsoft.com/office/drawing/2010/main"/>
            </a:ext>
          </a:extLst>
        </p:spPr>
      </p:pic>
      <p:pic>
        <p:nvPicPr>
          <p:cNvPr id="5" name="Imagen 679"/>
          <p:cNvPicPr/>
          <p:nvPr/>
        </p:nvPicPr>
        <p:blipFill rotWithShape="1">
          <a:blip r:embed="rId4" cstate="print">
            <a:extLst>
              <a:ext uri="{28A0092B-C50C-407E-A947-70E740481C1C}">
                <a14:useLocalDpi xmlns:a14="http://schemas.microsoft.com/office/drawing/2010/main" val="0"/>
              </a:ext>
            </a:extLst>
          </a:blip>
          <a:srcRect t="12264"/>
          <a:stretch/>
        </p:blipFill>
        <p:spPr bwMode="auto">
          <a:xfrm>
            <a:off x="528464" y="3429000"/>
            <a:ext cx="2519045" cy="1583055"/>
          </a:xfrm>
          <a:prstGeom prst="rect">
            <a:avLst/>
          </a:prstGeom>
          <a:ln>
            <a:noFill/>
          </a:ln>
          <a:extLst>
            <a:ext uri="{53640926-AAD7-44D8-BBD7-CCE9431645EC}">
              <a14:shadowObscured xmlns:a14="http://schemas.microsoft.com/office/drawing/2010/main"/>
            </a:ext>
          </a:extLst>
        </p:spPr>
      </p:pic>
      <p:pic>
        <p:nvPicPr>
          <p:cNvPr id="6" name="Imagen 681"/>
          <p:cNvPicPr/>
          <p:nvPr/>
        </p:nvPicPr>
        <p:blipFill rotWithShape="1">
          <a:blip r:embed="rId5" cstate="print">
            <a:extLst>
              <a:ext uri="{28A0092B-C50C-407E-A947-70E740481C1C}">
                <a14:useLocalDpi xmlns:a14="http://schemas.microsoft.com/office/drawing/2010/main" val="0"/>
              </a:ext>
            </a:extLst>
          </a:blip>
          <a:srcRect t="10309" b="6186"/>
          <a:stretch/>
        </p:blipFill>
        <p:spPr bwMode="auto">
          <a:xfrm>
            <a:off x="6073080" y="5157192"/>
            <a:ext cx="2819400" cy="1541780"/>
          </a:xfrm>
          <a:prstGeom prst="rect">
            <a:avLst/>
          </a:prstGeom>
          <a:ln>
            <a:noFill/>
          </a:ln>
          <a:extLst>
            <a:ext uri="{53640926-AAD7-44D8-BBD7-CCE9431645EC}">
              <a14:shadowObscured xmlns:a14="http://schemas.microsoft.com/office/drawing/2010/main"/>
            </a:ext>
          </a:extLst>
        </p:spPr>
      </p:pic>
      <p:pic>
        <p:nvPicPr>
          <p:cNvPr id="7" name="Imagen 678"/>
          <p:cNvPicPr/>
          <p:nvPr/>
        </p:nvPicPr>
        <p:blipFill>
          <a:blip r:embed="rId6" cstate="print">
            <a:extLst>
              <a:ext uri="{28A0092B-C50C-407E-A947-70E740481C1C}">
                <a14:useLocalDpi xmlns:a14="http://schemas.microsoft.com/office/drawing/2010/main" val="0"/>
              </a:ext>
            </a:extLst>
          </a:blip>
          <a:stretch>
            <a:fillRect/>
          </a:stretch>
        </p:blipFill>
        <p:spPr>
          <a:xfrm>
            <a:off x="6156176" y="2420888"/>
            <a:ext cx="2912745" cy="1843405"/>
          </a:xfrm>
          <a:prstGeom prst="rect">
            <a:avLst/>
          </a:prstGeom>
        </p:spPr>
      </p:pic>
      <p:pic>
        <p:nvPicPr>
          <p:cNvPr id="8" name="Imagen 677"/>
          <p:cNvPicPr/>
          <p:nvPr/>
        </p:nvPicPr>
        <p:blipFill>
          <a:blip r:embed="rId7" cstate="print">
            <a:extLst>
              <a:ext uri="{28A0092B-C50C-407E-A947-70E740481C1C}">
                <a14:useLocalDpi xmlns:a14="http://schemas.microsoft.com/office/drawing/2010/main" val="0"/>
              </a:ext>
            </a:extLst>
          </a:blip>
          <a:stretch>
            <a:fillRect/>
          </a:stretch>
        </p:blipFill>
        <p:spPr>
          <a:xfrm>
            <a:off x="323528" y="982753"/>
            <a:ext cx="2607945" cy="1989455"/>
          </a:xfrm>
          <a:prstGeom prst="rect">
            <a:avLst/>
          </a:prstGeom>
        </p:spPr>
      </p:pic>
      <p:pic>
        <p:nvPicPr>
          <p:cNvPr id="10" name="Imagen 687"/>
          <p:cNvPicPr/>
          <p:nvPr/>
        </p:nvPicPr>
        <p:blipFill rotWithShape="1">
          <a:blip r:embed="rId8" cstate="print">
            <a:extLst>
              <a:ext uri="{28A0092B-C50C-407E-A947-70E740481C1C}">
                <a14:useLocalDpi xmlns:a14="http://schemas.microsoft.com/office/drawing/2010/main" val="0"/>
              </a:ext>
            </a:extLst>
          </a:blip>
          <a:srcRect l="21908" t="18656" r="21908" b="27636"/>
          <a:stretch/>
        </p:blipFill>
        <p:spPr bwMode="auto">
          <a:xfrm>
            <a:off x="3055218" y="1573743"/>
            <a:ext cx="3028950" cy="198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8834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74919"/>
            <a:ext cx="8280920" cy="1877437"/>
          </a:xfrm>
          <a:prstGeom prst="rect">
            <a:avLst/>
          </a:prstGeom>
          <a:noFill/>
        </p:spPr>
        <p:txBody>
          <a:bodyPr wrap="square" rtlCol="0">
            <a:spAutoFit/>
          </a:bodyPr>
          <a:lstStyle/>
          <a:p>
            <a:r>
              <a:rPr lang="en-US" b="1" dirty="0" smtClean="0">
                <a:latin typeface="Candara" pitchFamily="34" charset="0"/>
              </a:rPr>
              <a:t>2. </a:t>
            </a:r>
            <a:r>
              <a:rPr lang="es-EC" b="1" dirty="0" smtClean="0">
                <a:latin typeface="Candara" pitchFamily="34" charset="0"/>
              </a:rPr>
              <a:t>Objetivo</a:t>
            </a:r>
            <a:r>
              <a:rPr lang="en-US" b="1" dirty="0" smtClean="0">
                <a:latin typeface="Candara" pitchFamily="34" charset="0"/>
              </a:rPr>
              <a:t> general</a:t>
            </a:r>
          </a:p>
          <a:p>
            <a:endParaRPr lang="en-US" b="1" dirty="0">
              <a:latin typeface="Candara" pitchFamily="34" charset="0"/>
            </a:endParaRPr>
          </a:p>
          <a:p>
            <a:endParaRPr lang="en-US" sz="1600" dirty="0">
              <a:latin typeface="Candara" pitchFamily="34" charset="0"/>
            </a:endParaRPr>
          </a:p>
          <a:p>
            <a:pPr marL="285750" indent="-285750">
              <a:buFont typeface="Arial" pitchFamily="34" charset="0"/>
              <a:buChar char="•"/>
            </a:pPr>
            <a:r>
              <a:rPr lang="es-ES" sz="1600" dirty="0">
                <a:latin typeface="Candara" pitchFamily="34" charset="0"/>
              </a:rPr>
              <a:t>Diseñar una estrategia de marketing en base a la perspectiva del cliente para mejorar su satisfacción  e incrementar el número de usuarios de la Cooperativa de Transportes “Flota Imbabura”, en la ciudad de Quito.</a:t>
            </a:r>
          </a:p>
          <a:p>
            <a:r>
              <a:rPr lang="es-ES" sz="1600" dirty="0">
                <a:latin typeface="Candara" pitchFamily="34" charset="0"/>
              </a:rPr>
              <a:t> </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s://encrypted-tbn1.gstatic.com/images?q=tbn:ANd9GcR3m-OW88aEEBxFkA1GW9yBDr859YihUR6MTRi_gbAhVv4QhsIk"/>
          <p:cNvPicPr>
            <a:picLocks noChangeAspect="1" noChangeArrowheads="1"/>
          </p:cNvPicPr>
          <p:nvPr/>
        </p:nvPicPr>
        <p:blipFill rotWithShape="1">
          <a:blip r:embed="rId4">
            <a:extLst>
              <a:ext uri="{28A0092B-C50C-407E-A947-70E740481C1C}">
                <a14:useLocalDpi xmlns:a14="http://schemas.microsoft.com/office/drawing/2010/main" val="0"/>
              </a:ext>
            </a:extLst>
          </a:blip>
          <a:srcRect t="14091" b="13778"/>
          <a:stretch/>
        </p:blipFill>
        <p:spPr bwMode="auto">
          <a:xfrm>
            <a:off x="2915816" y="3366244"/>
            <a:ext cx="3431108" cy="164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4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4222" y="1156097"/>
            <a:ext cx="8280920" cy="4247317"/>
          </a:xfrm>
          <a:prstGeom prst="rect">
            <a:avLst/>
          </a:prstGeom>
        </p:spPr>
        <p:txBody>
          <a:bodyPr wrap="square">
            <a:spAutoFit/>
          </a:bodyPr>
          <a:lstStyle/>
          <a:p>
            <a:r>
              <a:rPr lang="es-ES" sz="1600" b="1" dirty="0">
                <a:latin typeface="Candara" pitchFamily="34" charset="0"/>
              </a:rPr>
              <a:t>Objetivos </a:t>
            </a:r>
            <a:r>
              <a:rPr lang="es-ES" sz="1600" b="1" dirty="0" smtClean="0">
                <a:latin typeface="Candara" pitchFamily="34" charset="0"/>
              </a:rPr>
              <a:t>específicos</a:t>
            </a:r>
          </a:p>
          <a:p>
            <a:endParaRPr lang="es-ES" sz="1600" b="1" dirty="0">
              <a:latin typeface="Candara" pitchFamily="34" charset="0"/>
            </a:endParaRPr>
          </a:p>
          <a:p>
            <a:endParaRPr lang="es-ES" sz="1400" dirty="0">
              <a:latin typeface="Candara" pitchFamily="34" charset="0"/>
            </a:endParaRPr>
          </a:p>
          <a:p>
            <a:pPr marL="285750" indent="-285750">
              <a:buFont typeface="Arial" pitchFamily="34" charset="0"/>
              <a:buChar char="•"/>
            </a:pPr>
            <a:r>
              <a:rPr lang="es-EC" sz="1400" dirty="0">
                <a:latin typeface="Candara" pitchFamily="34" charset="0"/>
              </a:rPr>
              <a:t>Realizar un análisis situacional que permita establecer un diagnóstico en base a las oportunidades y amenazas del mercado así como de las  fortalezas y debilidades de la empresa</a:t>
            </a:r>
          </a:p>
          <a:p>
            <a:endParaRPr lang="es-ES" sz="1400" dirty="0">
              <a:latin typeface="Candara" pitchFamily="34" charset="0"/>
            </a:endParaRPr>
          </a:p>
          <a:p>
            <a:pPr marL="285750" indent="-285750">
              <a:buFont typeface="Arial" pitchFamily="34" charset="0"/>
              <a:buChar char="•"/>
            </a:pPr>
            <a:r>
              <a:rPr lang="es-EC" sz="1400" dirty="0">
                <a:latin typeface="Candara" pitchFamily="34" charset="0"/>
              </a:rPr>
              <a:t>Elaborar un análisis de mercado para conocer los gustos y preferencias de los usuarios del servicio que brinda la cooperativa de transportes.</a:t>
            </a:r>
          </a:p>
          <a:p>
            <a:endParaRPr lang="es-ES" sz="1400" dirty="0">
              <a:latin typeface="Candara" pitchFamily="34" charset="0"/>
            </a:endParaRPr>
          </a:p>
          <a:p>
            <a:pPr marL="285750" indent="-285750">
              <a:buFont typeface="Arial" pitchFamily="34" charset="0"/>
              <a:buChar char="•"/>
            </a:pPr>
            <a:r>
              <a:rPr lang="es-EC" sz="1400" dirty="0">
                <a:latin typeface="Candara" pitchFamily="34" charset="0"/>
              </a:rPr>
              <a:t>Establecer estrategias </a:t>
            </a:r>
            <a:r>
              <a:rPr lang="es-ES" sz="1400" dirty="0">
                <a:latin typeface="Candara" pitchFamily="34" charset="0"/>
              </a:rPr>
              <a:t>en base a la perspectiva del cliente para mejorar su satisfacción  e incrementar el número de usuarios de la Cooperativa de Transportes “Flota Imbabura”</a:t>
            </a:r>
          </a:p>
          <a:p>
            <a:pPr marL="285750" indent="-285750">
              <a:buFont typeface="Arial" pitchFamily="34" charset="0"/>
              <a:buChar char="•"/>
            </a:pPr>
            <a:endParaRPr lang="es-EC" sz="1400" dirty="0">
              <a:latin typeface="Candara" pitchFamily="34" charset="0"/>
            </a:endParaRPr>
          </a:p>
          <a:p>
            <a:pPr marL="285750" indent="-285750">
              <a:buFont typeface="Arial" pitchFamily="34" charset="0"/>
              <a:buChar char="•"/>
            </a:pPr>
            <a:r>
              <a:rPr lang="es-EC" sz="1400" dirty="0">
                <a:latin typeface="Candara" pitchFamily="34" charset="0"/>
              </a:rPr>
              <a:t>Mejorar el posicionamiento de la marca en el mercado de transportes,  mediante  el incremento de la participación en el mercado</a:t>
            </a:r>
            <a:endParaRPr lang="es-ES" sz="1400" dirty="0">
              <a:latin typeface="Candara" pitchFamily="34" charset="0"/>
            </a:endParaRPr>
          </a:p>
          <a:p>
            <a:endParaRPr lang="es-ES" sz="1400" dirty="0">
              <a:latin typeface="Candara" pitchFamily="34" charset="0"/>
            </a:endParaRPr>
          </a:p>
          <a:p>
            <a:pPr marL="285750" indent="-285750">
              <a:buFont typeface="Arial" pitchFamily="34" charset="0"/>
              <a:buChar char="•"/>
            </a:pPr>
            <a:r>
              <a:rPr lang="es-EC" sz="1400" dirty="0">
                <a:latin typeface="Candara" pitchFamily="34" charset="0"/>
              </a:rPr>
              <a:t>Realizar un estudio económico - financiero sobre la propuesta estratégica de marketing para la cooperativa, con el fin de conocer la viabilidad de la misma.</a:t>
            </a:r>
          </a:p>
          <a:p>
            <a:endParaRPr lang="es-ES" sz="1400" dirty="0">
              <a:latin typeface="Candara" pitchFamily="34" charset="0"/>
            </a:endParaRPr>
          </a:p>
          <a:p>
            <a:pPr marL="285750" indent="-285750">
              <a:buFont typeface="Arial" pitchFamily="34" charset="0"/>
              <a:buChar char="•"/>
            </a:pPr>
            <a:endParaRPr lang="es-ES" sz="1400" dirty="0">
              <a:latin typeface="Candara" pitchFamily="34" charset="0"/>
            </a:endParaRPr>
          </a:p>
        </p:txBody>
      </p:sp>
    </p:spTree>
    <p:extLst>
      <p:ext uri="{BB962C8B-B14F-4D97-AF65-F5344CB8AC3E}">
        <p14:creationId xmlns:p14="http://schemas.microsoft.com/office/powerpoint/2010/main" val="41645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5795231"/>
              </p:ext>
            </p:extLst>
          </p:nvPr>
        </p:nvGraphicFramePr>
        <p:xfrm>
          <a:off x="467544" y="1052736"/>
          <a:ext cx="8183561" cy="4237720"/>
        </p:xfrm>
        <a:graphic>
          <a:graphicData uri="http://schemas.openxmlformats.org/drawingml/2006/table">
            <a:tbl>
              <a:tblPr firstRow="1" bandRow="1">
                <a:tableStyleId>{00A15C55-8517-42AA-B614-E9B94910E393}</a:tableStyleId>
              </a:tblPr>
              <a:tblGrid>
                <a:gridCol w="4139643"/>
                <a:gridCol w="258766"/>
                <a:gridCol w="3785152"/>
              </a:tblGrid>
              <a:tr h="453270">
                <a:tc gridSpan="3">
                  <a:txBody>
                    <a:bodyPr/>
                    <a:lstStyle/>
                    <a:p>
                      <a:pPr indent="396240" algn="ctr">
                        <a:lnSpc>
                          <a:spcPct val="115000"/>
                        </a:lnSpc>
                        <a:spcAft>
                          <a:spcPts val="1000"/>
                        </a:spcAft>
                      </a:pPr>
                      <a:r>
                        <a:rPr lang="es-ES" sz="2000" dirty="0">
                          <a:effectLst/>
                          <a:latin typeface="Candara" pitchFamily="34" charset="0"/>
                        </a:rPr>
                        <a:t>MATRIZ SÍNTESIS ESTRATÉGICA</a:t>
                      </a:r>
                      <a:endParaRPr lang="es-ES" sz="1400" dirty="0">
                        <a:effectLst/>
                        <a:latin typeface="Candara" pitchFamily="34" charset="0"/>
                        <a:ea typeface="Calibri"/>
                        <a:cs typeface="Times New Roman"/>
                      </a:endParaRPr>
                    </a:p>
                  </a:txBody>
                  <a:tcPr marL="9263" marR="9263" marT="9263" marB="0" anchor="ctr"/>
                </a:tc>
                <a:tc hMerge="1">
                  <a:txBody>
                    <a:bodyPr/>
                    <a:lstStyle/>
                    <a:p>
                      <a:endParaRPr lang="es-ES"/>
                    </a:p>
                  </a:txBody>
                  <a:tcPr/>
                </a:tc>
                <a:tc hMerge="1">
                  <a:txBody>
                    <a:bodyPr/>
                    <a:lstStyle/>
                    <a:p>
                      <a:endParaRPr lang="es-ES"/>
                    </a:p>
                  </a:txBody>
                  <a:tcPr/>
                </a:tc>
              </a:tr>
              <a:tr h="301974">
                <a:tc>
                  <a:txBody>
                    <a:bodyPr/>
                    <a:lstStyle/>
                    <a:p>
                      <a:pPr indent="396240" algn="ctr">
                        <a:lnSpc>
                          <a:spcPct val="115000"/>
                        </a:lnSpc>
                        <a:spcAft>
                          <a:spcPts val="1000"/>
                        </a:spcAft>
                      </a:pPr>
                      <a:r>
                        <a:rPr lang="es-ES" sz="1800" b="1" dirty="0">
                          <a:effectLst/>
                          <a:latin typeface="Candara" pitchFamily="34" charset="0"/>
                        </a:rPr>
                        <a:t>FO</a:t>
                      </a:r>
                      <a:endParaRPr lang="es-ES" sz="1400" b="1" dirty="0">
                        <a:effectLst/>
                        <a:latin typeface="Candara" pitchFamily="34" charset="0"/>
                        <a:ea typeface="Calibri"/>
                        <a:cs typeface="Times New Roman"/>
                      </a:endParaRPr>
                    </a:p>
                  </a:txBody>
                  <a:tcPr marL="9263" marR="9263" marT="9263" marB="0" anchor="ctr"/>
                </a:tc>
                <a:tc rowSpan="8">
                  <a:txBody>
                    <a:bodyPr/>
                    <a:lstStyle/>
                    <a:p>
                      <a:pPr>
                        <a:lnSpc>
                          <a:spcPct val="115000"/>
                        </a:lnSpc>
                      </a:pPr>
                      <a:endParaRPr lang="es-ES" sz="1200" b="1" dirty="0">
                        <a:effectLst/>
                        <a:latin typeface="Candara" pitchFamily="34" charset="0"/>
                        <a:cs typeface="Times New Roman"/>
                      </a:endParaRPr>
                    </a:p>
                  </a:txBody>
                  <a:tcPr marL="9263" marR="9263" marT="9263" marB="0" anchor="ctr"/>
                </a:tc>
                <a:tc>
                  <a:txBody>
                    <a:bodyPr/>
                    <a:lstStyle/>
                    <a:p>
                      <a:pPr indent="396240" algn="ctr">
                        <a:lnSpc>
                          <a:spcPct val="115000"/>
                        </a:lnSpc>
                        <a:spcAft>
                          <a:spcPts val="1000"/>
                        </a:spcAft>
                      </a:pPr>
                      <a:r>
                        <a:rPr lang="es-ES" sz="1800" b="1" dirty="0">
                          <a:effectLst/>
                          <a:latin typeface="Candara" pitchFamily="34" charset="0"/>
                        </a:rPr>
                        <a:t>FA</a:t>
                      </a:r>
                      <a:endParaRPr lang="es-ES" sz="1400" b="1" dirty="0">
                        <a:effectLst/>
                        <a:latin typeface="Candara" pitchFamily="34" charset="0"/>
                        <a:ea typeface="Calibri"/>
                        <a:cs typeface="Times New Roman"/>
                      </a:endParaRPr>
                    </a:p>
                  </a:txBody>
                  <a:tcPr marL="9263" marR="9263" marT="9263" marB="0" anchor="b"/>
                </a:tc>
              </a:tr>
              <a:tr h="0">
                <a:tc rowSpan="2">
                  <a:txBody>
                    <a:bodyPr/>
                    <a:lstStyle/>
                    <a:p>
                      <a:pPr algn="ctr">
                        <a:lnSpc>
                          <a:spcPct val="115000"/>
                        </a:lnSpc>
                        <a:spcAft>
                          <a:spcPts val="1000"/>
                        </a:spcAft>
                      </a:pPr>
                      <a:r>
                        <a:rPr lang="es-ES" sz="1200" dirty="0" smtClean="0">
                          <a:effectLst/>
                          <a:latin typeface="Candara" pitchFamily="34" charset="0"/>
                        </a:rPr>
                        <a:t>Establecer estrategias de marketing </a:t>
                      </a:r>
                      <a:r>
                        <a:rPr lang="es-ES" sz="1200" baseline="0" dirty="0" smtClean="0">
                          <a:effectLst/>
                          <a:latin typeface="Candara" pitchFamily="34" charset="0"/>
                        </a:rPr>
                        <a:t>para </a:t>
                      </a:r>
                      <a:r>
                        <a:rPr lang="es-ES" sz="1200" dirty="0" smtClean="0">
                          <a:effectLst/>
                          <a:latin typeface="Candara" pitchFamily="34" charset="0"/>
                        </a:rPr>
                        <a:t>brindar </a:t>
                      </a:r>
                      <a:r>
                        <a:rPr lang="es-ES" sz="1200" dirty="0">
                          <a:effectLst/>
                          <a:latin typeface="Candara" pitchFamily="34" charset="0"/>
                        </a:rPr>
                        <a:t>un servicio de calidad, otorgar mayor satisfacción y lograr fidelización del cliente</a:t>
                      </a:r>
                      <a:endParaRPr lang="es-ES" sz="1200" dirty="0">
                        <a:effectLst/>
                        <a:latin typeface="Candara" pitchFamily="34" charset="0"/>
                        <a:ea typeface="Calibri"/>
                        <a:cs typeface="Times New Roman"/>
                      </a:endParaRPr>
                    </a:p>
                  </a:txBody>
                  <a:tcPr marL="9263" marR="9263" marT="9263" marB="0" anchor="ctr"/>
                </a:tc>
                <a:tc vMerge="1">
                  <a:txBody>
                    <a:bodyPr/>
                    <a:lstStyle/>
                    <a:p>
                      <a:endParaRPr lang="es-ES"/>
                    </a:p>
                  </a:txBody>
                  <a:tcPr/>
                </a:tc>
                <a:tc>
                  <a:txBody>
                    <a:bodyPr/>
                    <a:lstStyle/>
                    <a:p>
                      <a:pPr algn="ctr">
                        <a:lnSpc>
                          <a:spcPct val="115000"/>
                        </a:lnSpc>
                        <a:spcAft>
                          <a:spcPts val="1000"/>
                        </a:spcAft>
                      </a:pPr>
                      <a:r>
                        <a:rPr lang="es-ES" sz="1200" dirty="0">
                          <a:effectLst/>
                          <a:latin typeface="Candara" pitchFamily="34" charset="0"/>
                        </a:rPr>
                        <a:t>Crear un ventaja competitiva para la preferencia de clientes, a través </a:t>
                      </a:r>
                      <a:r>
                        <a:rPr lang="es-ES" sz="1200" dirty="0" smtClean="0">
                          <a:effectLst/>
                          <a:latin typeface="Candara" pitchFamily="34" charset="0"/>
                        </a:rPr>
                        <a:t>de la adquisición de </a:t>
                      </a:r>
                      <a:r>
                        <a:rPr lang="es-ES" sz="1200" dirty="0">
                          <a:effectLst/>
                          <a:latin typeface="Candara" pitchFamily="34" charset="0"/>
                        </a:rPr>
                        <a:t>nuevas </a:t>
                      </a:r>
                      <a:r>
                        <a:rPr lang="es-ES" sz="1200" dirty="0" smtClean="0">
                          <a:effectLst/>
                          <a:latin typeface="Candara" pitchFamily="34" charset="0"/>
                        </a:rPr>
                        <a:t>unidades con </a:t>
                      </a:r>
                      <a:r>
                        <a:rPr lang="es-ES" sz="1200" dirty="0">
                          <a:effectLst/>
                          <a:latin typeface="Candara" pitchFamily="34" charset="0"/>
                        </a:rPr>
                        <a:t>mayores </a:t>
                      </a:r>
                      <a:r>
                        <a:rPr lang="es-ES" sz="1200" dirty="0" smtClean="0">
                          <a:effectLst/>
                          <a:latin typeface="Candara" pitchFamily="34" charset="0"/>
                        </a:rPr>
                        <a:t>comodidades</a:t>
                      </a:r>
                      <a:endParaRPr lang="es-ES" sz="1200" dirty="0">
                        <a:effectLst/>
                        <a:latin typeface="Candara" pitchFamily="34" charset="0"/>
                        <a:ea typeface="Calibri"/>
                        <a:cs typeface="Times New Roman"/>
                      </a:endParaRPr>
                    </a:p>
                  </a:txBody>
                  <a:tcPr marL="9263" marR="9263" marT="9263" marB="0" anchor="ctr"/>
                </a:tc>
              </a:tr>
              <a:tr h="537749">
                <a:tc vMerge="1">
                  <a:txBody>
                    <a:bodyPr/>
                    <a:lstStyle/>
                    <a:p>
                      <a:endParaRPr lang="es-ES"/>
                    </a:p>
                  </a:txBody>
                  <a:tcPr/>
                </a:tc>
                <a:tc vMerge="1">
                  <a:txBody>
                    <a:bodyPr/>
                    <a:lstStyle/>
                    <a:p>
                      <a:endParaRPr lang="es-ES"/>
                    </a:p>
                  </a:txBody>
                  <a:tcPr/>
                </a:tc>
                <a:tc rowSpan="2">
                  <a:txBody>
                    <a:bodyPr/>
                    <a:lstStyle/>
                    <a:p>
                      <a:pPr algn="ctr">
                        <a:lnSpc>
                          <a:spcPct val="115000"/>
                        </a:lnSpc>
                        <a:spcAft>
                          <a:spcPts val="1000"/>
                        </a:spcAft>
                      </a:pPr>
                      <a:r>
                        <a:rPr lang="es-ES" sz="1200" dirty="0">
                          <a:effectLst/>
                          <a:latin typeface="Candara" pitchFamily="34" charset="0"/>
                        </a:rPr>
                        <a:t>Aprovechar la posición que tiene en el mercado para incursionar en nuevas rutas y hacer frente a la competencia</a:t>
                      </a:r>
                      <a:endParaRPr lang="es-ES" sz="1200" dirty="0">
                        <a:effectLst/>
                        <a:latin typeface="Candara" pitchFamily="34" charset="0"/>
                        <a:ea typeface="Calibri"/>
                        <a:cs typeface="Times New Roman"/>
                      </a:endParaRPr>
                    </a:p>
                  </a:txBody>
                  <a:tcPr marL="9263" marR="9263" marT="9263" marB="0" anchor="ctr"/>
                </a:tc>
              </a:tr>
              <a:tr h="384230">
                <a:tc>
                  <a:txBody>
                    <a:bodyPr/>
                    <a:lstStyle/>
                    <a:p>
                      <a:pPr algn="ctr">
                        <a:lnSpc>
                          <a:spcPct val="115000"/>
                        </a:lnSpc>
                        <a:spcAft>
                          <a:spcPts val="1000"/>
                        </a:spcAft>
                      </a:pPr>
                      <a:r>
                        <a:rPr lang="es-ES" sz="1200" dirty="0">
                          <a:effectLst/>
                          <a:latin typeface="Candara" pitchFamily="34" charset="0"/>
                        </a:rPr>
                        <a:t>Invertir en infraestructura tecnológica y física con el fin de obtener nuevas rutas, clientes y unidades</a:t>
                      </a:r>
                      <a:endParaRPr lang="es-ES" sz="1200" dirty="0">
                        <a:effectLst/>
                        <a:latin typeface="Candara" pitchFamily="34" charset="0"/>
                        <a:ea typeface="Calibri"/>
                        <a:cs typeface="Times New Roman"/>
                      </a:endParaRPr>
                    </a:p>
                  </a:txBody>
                  <a:tcPr marL="9263" marR="9263" marT="9263" marB="0" anchor="ctr"/>
                </a:tc>
                <a:tc vMerge="1">
                  <a:txBody>
                    <a:bodyPr/>
                    <a:lstStyle/>
                    <a:p>
                      <a:endParaRPr lang="es-ES"/>
                    </a:p>
                  </a:txBody>
                  <a:tcPr/>
                </a:tc>
                <a:tc vMerge="1">
                  <a:txBody>
                    <a:bodyPr/>
                    <a:lstStyle/>
                    <a:p>
                      <a:endParaRPr lang="es-ES"/>
                    </a:p>
                  </a:txBody>
                  <a:tcPr/>
                </a:tc>
              </a:tr>
              <a:tr h="390899">
                <a:tc>
                  <a:txBody>
                    <a:bodyPr/>
                    <a:lstStyle/>
                    <a:p>
                      <a:pPr indent="396240" algn="ctr">
                        <a:lnSpc>
                          <a:spcPct val="115000"/>
                        </a:lnSpc>
                        <a:spcAft>
                          <a:spcPts val="1000"/>
                        </a:spcAft>
                      </a:pPr>
                      <a:r>
                        <a:rPr lang="es-ES" sz="1800" b="1" dirty="0">
                          <a:effectLst/>
                          <a:latin typeface="Candara" pitchFamily="34" charset="0"/>
                        </a:rPr>
                        <a:t>DO</a:t>
                      </a:r>
                      <a:endParaRPr lang="es-ES" sz="1400" b="1" dirty="0">
                        <a:effectLst/>
                        <a:latin typeface="Candara" pitchFamily="34" charset="0"/>
                        <a:ea typeface="Calibri"/>
                        <a:cs typeface="Times New Roman"/>
                      </a:endParaRPr>
                    </a:p>
                  </a:txBody>
                  <a:tcPr marL="9263" marR="9263" marT="9263" marB="0" anchor="b"/>
                </a:tc>
                <a:tc vMerge="1">
                  <a:txBody>
                    <a:bodyPr/>
                    <a:lstStyle/>
                    <a:p>
                      <a:endParaRPr lang="es-ES"/>
                    </a:p>
                  </a:txBody>
                  <a:tcPr/>
                </a:tc>
                <a:tc>
                  <a:txBody>
                    <a:bodyPr/>
                    <a:lstStyle/>
                    <a:p>
                      <a:pPr indent="396240" algn="ctr">
                        <a:lnSpc>
                          <a:spcPct val="115000"/>
                        </a:lnSpc>
                        <a:spcAft>
                          <a:spcPts val="1000"/>
                        </a:spcAft>
                      </a:pPr>
                      <a:r>
                        <a:rPr lang="es-ES" sz="1800" b="1" dirty="0">
                          <a:effectLst/>
                          <a:latin typeface="Candara" pitchFamily="34" charset="0"/>
                        </a:rPr>
                        <a:t>DA</a:t>
                      </a:r>
                      <a:endParaRPr lang="es-ES" sz="1400" b="1" dirty="0">
                        <a:effectLst/>
                        <a:latin typeface="Candara" pitchFamily="34" charset="0"/>
                        <a:ea typeface="Calibri"/>
                        <a:cs typeface="Times New Roman"/>
                      </a:endParaRPr>
                    </a:p>
                  </a:txBody>
                  <a:tcPr marL="9263" marR="9263" marT="9263" marB="0" anchor="b"/>
                </a:tc>
              </a:tr>
              <a:tr h="390899">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ES" sz="1200" dirty="0" smtClean="0">
                          <a:effectLst/>
                          <a:latin typeface="Candara" pitchFamily="34" charset="0"/>
                        </a:rPr>
                        <a:t>Publicitar en medios de comunicación</a:t>
                      </a:r>
                      <a:endParaRPr lang="es-ES" sz="1200" dirty="0" smtClean="0">
                        <a:effectLst/>
                        <a:latin typeface="Candara" pitchFamily="34" charset="0"/>
                        <a:ea typeface="Calibri"/>
                        <a:cs typeface="Times New Roman"/>
                      </a:endParaRPr>
                    </a:p>
                  </a:txBody>
                  <a:tcPr marL="9263" marR="9263" marT="9263" marB="0" anchor="b"/>
                </a:tc>
                <a:tc vMerge="1">
                  <a:txBody>
                    <a:bodyPr/>
                    <a:lstStyle/>
                    <a:p>
                      <a:endParaRPr lang="es-ES"/>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ES" sz="1200" dirty="0" smtClean="0">
                          <a:effectLst/>
                          <a:latin typeface="Candara" pitchFamily="34" charset="0"/>
                        </a:rPr>
                        <a:t>Establecer alianzas estratégicas con los proveedores</a:t>
                      </a:r>
                      <a:endParaRPr lang="es-ES" sz="1200" dirty="0">
                        <a:effectLst/>
                        <a:latin typeface="Candara" pitchFamily="34" charset="0"/>
                        <a:ea typeface="Calibri"/>
                        <a:cs typeface="Times New Roman"/>
                      </a:endParaRPr>
                    </a:p>
                  </a:txBody>
                  <a:tcPr marL="9263" marR="9263" marT="9263" marB="0" anchor="ctr"/>
                </a:tc>
              </a:tr>
              <a:tr h="571713">
                <a:tc>
                  <a:txBody>
                    <a:bodyPr/>
                    <a:lstStyle/>
                    <a:p>
                      <a:pPr algn="ctr">
                        <a:lnSpc>
                          <a:spcPct val="115000"/>
                        </a:lnSpc>
                        <a:spcAft>
                          <a:spcPts val="1000"/>
                        </a:spcAft>
                      </a:pPr>
                      <a:r>
                        <a:rPr lang="es-ES" sz="1200" dirty="0">
                          <a:effectLst/>
                          <a:latin typeface="Candara" pitchFamily="34" charset="0"/>
                        </a:rPr>
                        <a:t>Capacitar periódicamente al personal para que se encuentre a la vanguardia de la tecnología y cambios que se suscitan en el entorno en cuanto a seguridad y servicio</a:t>
                      </a:r>
                      <a:endParaRPr lang="es-ES" sz="1200" dirty="0">
                        <a:effectLst/>
                        <a:latin typeface="Candara" pitchFamily="34" charset="0"/>
                        <a:ea typeface="Calibri"/>
                        <a:cs typeface="Times New Roman"/>
                      </a:endParaRPr>
                    </a:p>
                  </a:txBody>
                  <a:tcPr marL="9263" marR="9263" marT="9263" marB="0" anchor="ctr"/>
                </a:tc>
                <a:tc vMerge="1">
                  <a:txBody>
                    <a:bodyPr/>
                    <a:lstStyle/>
                    <a:p>
                      <a:endParaRPr lang="es-ES"/>
                    </a:p>
                  </a:txBody>
                  <a:tcPr/>
                </a:tc>
                <a:tc>
                  <a:txBody>
                    <a:bodyPr/>
                    <a:lstStyle/>
                    <a:p>
                      <a:pPr algn="ctr">
                        <a:lnSpc>
                          <a:spcPct val="115000"/>
                        </a:lnSpc>
                        <a:spcAft>
                          <a:spcPts val="1000"/>
                        </a:spcAft>
                      </a:pPr>
                      <a:r>
                        <a:rPr lang="es-ES" sz="1200">
                          <a:effectLst/>
                          <a:latin typeface="Candara" pitchFamily="34" charset="0"/>
                        </a:rPr>
                        <a:t>Diseñar estrategias de promoción y comunicación con el fin que el cliente prefiera el servicio que ofrece la empresa</a:t>
                      </a:r>
                      <a:endParaRPr lang="es-ES" sz="1200">
                        <a:effectLst/>
                        <a:latin typeface="Candara" pitchFamily="34" charset="0"/>
                        <a:ea typeface="Calibri"/>
                        <a:cs typeface="Times New Roman"/>
                      </a:endParaRPr>
                    </a:p>
                  </a:txBody>
                  <a:tcPr marL="9263" marR="9263" marT="9263" marB="0" anchor="ctr"/>
                </a:tc>
              </a:tr>
              <a:tr h="384230">
                <a:tc>
                  <a:txBody>
                    <a:bodyPr/>
                    <a:lstStyle/>
                    <a:p>
                      <a:pPr algn="ctr">
                        <a:lnSpc>
                          <a:spcPct val="115000"/>
                        </a:lnSpc>
                        <a:spcAft>
                          <a:spcPts val="1000"/>
                        </a:spcAft>
                      </a:pPr>
                      <a:r>
                        <a:rPr lang="es-ES" sz="1200" dirty="0">
                          <a:effectLst/>
                          <a:latin typeface="Candara" pitchFamily="34" charset="0"/>
                        </a:rPr>
                        <a:t>Diseñar estrategias de </a:t>
                      </a:r>
                      <a:r>
                        <a:rPr lang="es-ES" sz="1200" dirty="0" smtClean="0">
                          <a:effectLst/>
                          <a:latin typeface="Candara" pitchFamily="34" charset="0"/>
                        </a:rPr>
                        <a:t>venta</a:t>
                      </a:r>
                      <a:r>
                        <a:rPr lang="es-ES" sz="1200" baseline="0" dirty="0" smtClean="0">
                          <a:effectLst/>
                          <a:latin typeface="Candara" pitchFamily="34" charset="0"/>
                        </a:rPr>
                        <a:t> de acuerdo al perfil del cliente</a:t>
                      </a:r>
                      <a:endParaRPr lang="es-ES" sz="1200" dirty="0">
                        <a:effectLst/>
                        <a:latin typeface="Candara" pitchFamily="34" charset="0"/>
                        <a:ea typeface="Calibri"/>
                        <a:cs typeface="Times New Roman"/>
                      </a:endParaRPr>
                    </a:p>
                  </a:txBody>
                  <a:tcPr marL="9263" marR="9263" marT="9263" marB="0" anchor="ctr"/>
                </a:tc>
                <a:tc vMerge="1">
                  <a:txBody>
                    <a:bodyPr/>
                    <a:lstStyle/>
                    <a:p>
                      <a:endParaRPr lang="es-ES"/>
                    </a:p>
                  </a:txBody>
                  <a:tcPr/>
                </a:tc>
                <a:tc>
                  <a:txBody>
                    <a:bodyPr/>
                    <a:lstStyle/>
                    <a:p>
                      <a:pPr algn="ctr">
                        <a:lnSpc>
                          <a:spcPct val="115000"/>
                        </a:lnSpc>
                        <a:spcAft>
                          <a:spcPts val="1000"/>
                        </a:spcAft>
                      </a:pPr>
                      <a:r>
                        <a:rPr lang="es-ES" sz="1200" dirty="0">
                          <a:effectLst/>
                          <a:latin typeface="Candara" pitchFamily="34" charset="0"/>
                        </a:rPr>
                        <a:t>Realizar un fondo común para el ahorro de los socios con el fin de la renovación de las unidades</a:t>
                      </a:r>
                      <a:endParaRPr lang="es-ES" sz="1200" dirty="0">
                        <a:effectLst/>
                        <a:latin typeface="Candara" pitchFamily="34" charset="0"/>
                        <a:ea typeface="Calibri"/>
                        <a:cs typeface="Times New Roman"/>
                      </a:endParaRPr>
                    </a:p>
                  </a:txBody>
                  <a:tcPr marL="9263" marR="9263" marT="9263" marB="0" anchor="ctr"/>
                </a:tc>
              </a:tr>
            </a:tbl>
          </a:graphicData>
        </a:graphic>
      </p:graphicFrame>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548680"/>
            <a:ext cx="2744021" cy="369332"/>
          </a:xfrm>
          <a:prstGeom prst="rect">
            <a:avLst/>
          </a:prstGeom>
          <a:noFill/>
        </p:spPr>
        <p:txBody>
          <a:bodyPr wrap="none" rtlCol="0">
            <a:spAutoFit/>
          </a:bodyPr>
          <a:lstStyle/>
          <a:p>
            <a:r>
              <a:rPr lang="es-EC" b="1" dirty="0" smtClean="0">
                <a:latin typeface="Candara" pitchFamily="34" charset="0"/>
              </a:rPr>
              <a:t>3. ANÁLISIS SITUACIONAL</a:t>
            </a:r>
            <a:endParaRPr lang="es-ES" b="1" dirty="0">
              <a:latin typeface="Candara" pitchFamily="34" charset="0"/>
            </a:endParaRPr>
          </a:p>
        </p:txBody>
      </p:sp>
    </p:spTree>
    <p:extLst>
      <p:ext uri="{BB962C8B-B14F-4D97-AF65-F5344CB8AC3E}">
        <p14:creationId xmlns:p14="http://schemas.microsoft.com/office/powerpoint/2010/main" val="167417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00803"/>
            <a:ext cx="7776864" cy="1815882"/>
          </a:xfrm>
          <a:prstGeom prst="rect">
            <a:avLst/>
          </a:prstGeom>
          <a:noFill/>
        </p:spPr>
        <p:txBody>
          <a:bodyPr wrap="square" rtlCol="0">
            <a:spAutoFit/>
          </a:bodyPr>
          <a:lstStyle/>
          <a:p>
            <a:r>
              <a:rPr lang="es-EC" sz="1600" b="1" dirty="0" smtClean="0">
                <a:latin typeface="Candara" pitchFamily="34" charset="0"/>
              </a:rPr>
              <a:t>Objetivo</a:t>
            </a:r>
            <a:endParaRPr lang="es-ES" sz="1600" b="1" dirty="0">
              <a:latin typeface="Candara" pitchFamily="34" charset="0"/>
            </a:endParaRPr>
          </a:p>
          <a:p>
            <a:r>
              <a:rPr lang="es-EC" sz="1600" dirty="0">
                <a:latin typeface="Candara" pitchFamily="34" charset="0"/>
              </a:rPr>
              <a:t> </a:t>
            </a:r>
            <a:endParaRPr lang="es-ES" sz="1600" dirty="0">
              <a:latin typeface="Candara" pitchFamily="34" charset="0"/>
            </a:endParaRPr>
          </a:p>
          <a:p>
            <a:r>
              <a:rPr lang="es-EC" sz="1600" dirty="0">
                <a:latin typeface="Candara" pitchFamily="34" charset="0"/>
              </a:rPr>
              <a:t>Realizar un análisis de mercado mediante la aplicación de encuestas aleatorias  para conocer los gustos y preferencias de los usuarios, así como también conocer el posicionamiento de la marca en el mercado de transportes interprovinciales.</a:t>
            </a:r>
            <a:endParaRPr lang="es-ES" sz="1600" dirty="0">
              <a:latin typeface="Candara" pitchFamily="34" charset="0"/>
            </a:endParaRPr>
          </a:p>
          <a:p>
            <a:r>
              <a:rPr lang="es-EC" sz="1600" b="1" dirty="0">
                <a:latin typeface="Candara" pitchFamily="34" charset="0"/>
              </a:rPr>
              <a:t> </a:t>
            </a:r>
            <a:endParaRPr lang="es-ES" sz="1600" dirty="0">
              <a:latin typeface="Candara" pitchFamily="34" charset="0"/>
            </a:endParaRPr>
          </a:p>
          <a:p>
            <a:endParaRPr lang="es-ES" sz="1600" dirty="0">
              <a:latin typeface="Candara" pitchFamily="34" charset="0"/>
            </a:endParaRPr>
          </a:p>
        </p:txBody>
      </p:sp>
      <p:sp>
        <p:nvSpPr>
          <p:cNvPr id="3" name="TextBox 2"/>
          <p:cNvSpPr txBox="1"/>
          <p:nvPr/>
        </p:nvSpPr>
        <p:spPr>
          <a:xfrm>
            <a:off x="611560" y="764704"/>
            <a:ext cx="7344816" cy="369332"/>
          </a:xfrm>
          <a:prstGeom prst="rect">
            <a:avLst/>
          </a:prstGeom>
          <a:noFill/>
        </p:spPr>
        <p:txBody>
          <a:bodyPr wrap="square" rtlCol="0">
            <a:spAutoFit/>
          </a:bodyPr>
          <a:lstStyle/>
          <a:p>
            <a:r>
              <a:rPr lang="en-US" b="1" dirty="0" smtClean="0">
                <a:latin typeface="Candara" pitchFamily="34" charset="0"/>
              </a:rPr>
              <a:t>4. INVESTIGACIÓN DE MERCADO</a:t>
            </a:r>
            <a:endParaRPr lang="es-ES" b="1" dirty="0">
              <a:latin typeface="Candara"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51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3014717"/>
              </p:ext>
            </p:extLst>
          </p:nvPr>
        </p:nvGraphicFramePr>
        <p:xfrm>
          <a:off x="1877244" y="620688"/>
          <a:ext cx="5472608" cy="936104"/>
        </p:xfrm>
        <a:graphic>
          <a:graphicData uri="http://schemas.openxmlformats.org/drawingml/2006/table">
            <a:tbl>
              <a:tblPr firstRow="1" bandRow="1">
                <a:tableStyleId>{21E4AEA4-8DFA-4A89-87EB-49C32662AFE0}</a:tableStyleId>
              </a:tblPr>
              <a:tblGrid>
                <a:gridCol w="1632855"/>
                <a:gridCol w="1854775"/>
                <a:gridCol w="992489"/>
                <a:gridCol w="992489"/>
              </a:tblGrid>
              <a:tr h="390360">
                <a:tc>
                  <a:txBody>
                    <a:bodyPr/>
                    <a:lstStyle/>
                    <a:p>
                      <a:pPr algn="ctr">
                        <a:lnSpc>
                          <a:spcPct val="115000"/>
                        </a:lnSpc>
                        <a:spcAft>
                          <a:spcPts val="0"/>
                        </a:spcAft>
                      </a:pPr>
                      <a:r>
                        <a:rPr lang="es-ES" sz="1400" dirty="0">
                          <a:effectLst/>
                          <a:latin typeface="Candara" pitchFamily="34" charset="0"/>
                        </a:rPr>
                        <a:t>Población Ecuador</a:t>
                      </a:r>
                      <a:endParaRPr lang="es-ES" sz="1800" dirty="0">
                        <a:effectLst/>
                        <a:latin typeface="Candara" pitchFamily="34" charset="0"/>
                        <a:ea typeface="Calibri"/>
                        <a:cs typeface="Times New Roman"/>
                      </a:endParaRPr>
                    </a:p>
                  </a:txBody>
                  <a:tcPr marL="44450" marR="44450" marT="0" marB="0" anchor="ctr"/>
                </a:tc>
                <a:tc>
                  <a:txBody>
                    <a:bodyPr/>
                    <a:lstStyle/>
                    <a:p>
                      <a:pPr algn="ctr">
                        <a:lnSpc>
                          <a:spcPct val="115000"/>
                        </a:lnSpc>
                        <a:spcAft>
                          <a:spcPts val="0"/>
                        </a:spcAft>
                      </a:pPr>
                      <a:r>
                        <a:rPr lang="es-ES" sz="1400" dirty="0">
                          <a:effectLst/>
                          <a:latin typeface="Candara" pitchFamily="34" charset="0"/>
                        </a:rPr>
                        <a:t>Tamaño del Universo</a:t>
                      </a:r>
                      <a:endParaRPr lang="es-ES" sz="1800" dirty="0">
                        <a:effectLst/>
                        <a:latin typeface="Candara" pitchFamily="34" charset="0"/>
                        <a:ea typeface="Calibri"/>
                        <a:cs typeface="Times New Roman"/>
                      </a:endParaRPr>
                    </a:p>
                  </a:txBody>
                  <a:tcPr marL="44450" marR="44450" marT="0" marB="0" anchor="ctr"/>
                </a:tc>
                <a:tc>
                  <a:txBody>
                    <a:bodyPr/>
                    <a:lstStyle/>
                    <a:p>
                      <a:pPr algn="ctr">
                        <a:lnSpc>
                          <a:spcPct val="115000"/>
                        </a:lnSpc>
                        <a:spcAft>
                          <a:spcPts val="0"/>
                        </a:spcAft>
                      </a:pPr>
                      <a:r>
                        <a:rPr lang="es-ES" sz="1400" dirty="0">
                          <a:effectLst/>
                          <a:latin typeface="Candara" pitchFamily="34" charset="0"/>
                        </a:rPr>
                        <a:t>Población</a:t>
                      </a:r>
                      <a:endParaRPr lang="es-ES" sz="1800" dirty="0">
                        <a:effectLst/>
                        <a:latin typeface="Candara" pitchFamily="34" charset="0"/>
                        <a:ea typeface="Calibri"/>
                        <a:cs typeface="Times New Roman"/>
                      </a:endParaRPr>
                    </a:p>
                  </a:txBody>
                  <a:tcPr marL="44450" marR="44450" marT="0" marB="0" anchor="ctr"/>
                </a:tc>
                <a:tc>
                  <a:txBody>
                    <a:bodyPr/>
                    <a:lstStyle/>
                    <a:p>
                      <a:pPr algn="ctr">
                        <a:lnSpc>
                          <a:spcPct val="115000"/>
                        </a:lnSpc>
                        <a:spcAft>
                          <a:spcPts val="0"/>
                        </a:spcAft>
                      </a:pPr>
                      <a:r>
                        <a:rPr lang="en-US" sz="1400" dirty="0" err="1" smtClean="0">
                          <a:effectLst/>
                          <a:latin typeface="Candara" pitchFamily="34" charset="0"/>
                        </a:rPr>
                        <a:t>Muestra</a:t>
                      </a:r>
                      <a:endParaRPr lang="es-ES" sz="1800" b="1" dirty="0">
                        <a:effectLst/>
                        <a:latin typeface="Candara" pitchFamily="34" charset="0"/>
                        <a:ea typeface="Calibri"/>
                        <a:cs typeface="Times New Roman"/>
                      </a:endParaRPr>
                    </a:p>
                  </a:txBody>
                  <a:tcPr marL="44450" marR="44450" marT="0" marB="0" anchor="ctr"/>
                </a:tc>
              </a:tr>
              <a:tr h="545744">
                <a:tc>
                  <a:txBody>
                    <a:bodyPr/>
                    <a:lstStyle/>
                    <a:p>
                      <a:pPr algn="ctr">
                        <a:lnSpc>
                          <a:spcPct val="115000"/>
                        </a:lnSpc>
                        <a:spcAft>
                          <a:spcPts val="0"/>
                        </a:spcAft>
                      </a:pPr>
                      <a:r>
                        <a:rPr lang="es-ES" sz="1400" dirty="0">
                          <a:effectLst/>
                          <a:latin typeface="+mj-lt"/>
                        </a:rPr>
                        <a:t>15.602.101</a:t>
                      </a:r>
                      <a:endParaRPr lang="es-ES" sz="1800" dirty="0">
                        <a:effectLst/>
                        <a:latin typeface="+mj-lt"/>
                        <a:ea typeface="Calibri"/>
                        <a:cs typeface="Times New Roman"/>
                      </a:endParaRPr>
                    </a:p>
                  </a:txBody>
                  <a:tcPr marL="44450" marR="44450" marT="0" marB="0" anchor="ctr"/>
                </a:tc>
                <a:tc>
                  <a:txBody>
                    <a:bodyPr/>
                    <a:lstStyle/>
                    <a:p>
                      <a:pPr algn="ctr">
                        <a:lnSpc>
                          <a:spcPct val="115000"/>
                        </a:lnSpc>
                        <a:spcAft>
                          <a:spcPts val="0"/>
                        </a:spcAft>
                      </a:pPr>
                      <a:r>
                        <a:rPr lang="es-ES" sz="1400" dirty="0">
                          <a:effectLst/>
                          <a:latin typeface="+mj-lt"/>
                        </a:rPr>
                        <a:t>8.701.921</a:t>
                      </a:r>
                      <a:endParaRPr lang="es-ES" sz="1800" dirty="0">
                        <a:effectLst/>
                        <a:latin typeface="+mj-lt"/>
                        <a:ea typeface="Calibri"/>
                        <a:cs typeface="Times New Roman"/>
                      </a:endParaRPr>
                    </a:p>
                  </a:txBody>
                  <a:tcPr marL="44450" marR="44450" marT="0" marB="0" anchor="ctr"/>
                </a:tc>
                <a:tc>
                  <a:txBody>
                    <a:bodyPr/>
                    <a:lstStyle/>
                    <a:p>
                      <a:pPr algn="ctr">
                        <a:lnSpc>
                          <a:spcPct val="115000"/>
                        </a:lnSpc>
                        <a:spcAft>
                          <a:spcPts val="0"/>
                        </a:spcAft>
                      </a:pPr>
                      <a:r>
                        <a:rPr lang="es-ES" sz="1400" dirty="0">
                          <a:effectLst/>
                          <a:latin typeface="+mj-lt"/>
                        </a:rPr>
                        <a:t>2.164.005</a:t>
                      </a:r>
                      <a:endParaRPr lang="es-ES" sz="1800" dirty="0">
                        <a:effectLst/>
                        <a:latin typeface="+mj-lt"/>
                        <a:ea typeface="Calibri"/>
                        <a:cs typeface="Times New Roman"/>
                      </a:endParaRPr>
                    </a:p>
                  </a:txBody>
                  <a:tcPr marL="44450" marR="44450" marT="0" marB="0" anchor="ctr"/>
                </a:tc>
                <a:tc>
                  <a:txBody>
                    <a:bodyPr/>
                    <a:lstStyle/>
                    <a:p>
                      <a:pPr algn="ctr">
                        <a:lnSpc>
                          <a:spcPct val="115000"/>
                        </a:lnSpc>
                        <a:spcAft>
                          <a:spcPts val="0"/>
                        </a:spcAft>
                      </a:pPr>
                      <a:r>
                        <a:rPr lang="en-US" sz="1400" dirty="0" smtClean="0">
                          <a:effectLst/>
                          <a:latin typeface="+mj-lt"/>
                        </a:rPr>
                        <a:t>138</a:t>
                      </a:r>
                      <a:endParaRPr lang="es-ES" sz="1400" dirty="0">
                        <a:effectLst/>
                        <a:latin typeface="+mj-lt"/>
                        <a:ea typeface="Calibri"/>
                        <a:cs typeface="Times New Roman"/>
                      </a:endParaRPr>
                    </a:p>
                  </a:txBody>
                  <a:tcPr marL="44450" marR="44450" marT="0" marB="0" anchor="ctr"/>
                </a:tc>
              </a:tr>
            </a:tbl>
          </a:graphicData>
        </a:graphic>
      </p:graphicFrame>
      <p:sp>
        <p:nvSpPr>
          <p:cNvPr id="3" name="Rectangle 2"/>
          <p:cNvSpPr/>
          <p:nvPr/>
        </p:nvSpPr>
        <p:spPr>
          <a:xfrm>
            <a:off x="1187624" y="2492896"/>
            <a:ext cx="7632848" cy="338554"/>
          </a:xfrm>
          <a:prstGeom prst="rect">
            <a:avLst/>
          </a:prstGeom>
        </p:spPr>
        <p:txBody>
          <a:bodyPr wrap="square">
            <a:spAutoFit/>
          </a:bodyPr>
          <a:lstStyle/>
          <a:p>
            <a:r>
              <a:rPr lang="es-EC" sz="1600" dirty="0">
                <a:latin typeface="Candara" pitchFamily="34" charset="0"/>
              </a:rPr>
              <a:t>La población corresponde a 2.164.005  que equivale al 24,90% del universo</a:t>
            </a:r>
            <a:endParaRPr lang="es-ES" sz="1600" dirty="0">
              <a:latin typeface="Candara" pitchFamily="34" charset="0"/>
            </a:endParaRPr>
          </a:p>
        </p:txBody>
      </p:sp>
      <p:pic>
        <p:nvPicPr>
          <p:cNvPr id="6" name="Imagen 681"/>
          <p:cNvPicPr/>
          <p:nvPr/>
        </p:nvPicPr>
        <p:blipFill rotWithShape="1">
          <a:blip r:embed="rId3" cstate="print">
            <a:extLst>
              <a:ext uri="{28A0092B-C50C-407E-A947-70E740481C1C}">
                <a14:useLocalDpi xmlns:a14="http://schemas.microsoft.com/office/drawing/2010/main" val="0"/>
              </a:ext>
            </a:extLst>
          </a:blip>
          <a:srcRect t="10309" b="6186"/>
          <a:stretch/>
        </p:blipFill>
        <p:spPr bwMode="auto">
          <a:xfrm>
            <a:off x="3190172" y="3645024"/>
            <a:ext cx="2819400" cy="1541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2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344816" cy="338554"/>
          </a:xfrm>
          <a:prstGeom prst="rect">
            <a:avLst/>
          </a:prstGeom>
          <a:noFill/>
        </p:spPr>
        <p:txBody>
          <a:bodyPr wrap="square" rtlCol="0">
            <a:spAutoFit/>
          </a:bodyPr>
          <a:lstStyle/>
          <a:p>
            <a:r>
              <a:rPr lang="es-ES" sz="1600" dirty="0" smtClean="0">
                <a:latin typeface="Candara" pitchFamily="34" charset="0"/>
              </a:rPr>
              <a:t>El 44,93% de los encuestados se encuentran laborando en el sector privado</a:t>
            </a:r>
            <a:endParaRPr lang="es-ES" sz="1600" dirty="0">
              <a:latin typeface="Candara" pitchFamily="34" charset="0"/>
            </a:endParaRPr>
          </a:p>
        </p:txBody>
      </p:sp>
      <p:pic>
        <p:nvPicPr>
          <p:cNvPr id="4" name="Imagen 1"/>
          <p:cNvPicPr/>
          <p:nvPr/>
        </p:nvPicPr>
        <p:blipFill rotWithShape="1">
          <a:blip r:embed="rId3" cstate="print"/>
          <a:srcRect b="6015"/>
          <a:stretch/>
        </p:blipFill>
        <p:spPr bwMode="auto">
          <a:xfrm>
            <a:off x="1795909" y="1412776"/>
            <a:ext cx="5619750" cy="422540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327" y="0"/>
            <a:ext cx="1552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96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854</TotalTime>
  <Words>1363</Words>
  <Application>Microsoft Office PowerPoint</Application>
  <PresentationFormat>On-screen Show (4:3)</PresentationFormat>
  <Paragraphs>277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Silvana</dc:creator>
  <cp:lastModifiedBy>Silvana </cp:lastModifiedBy>
  <cp:revision>47</cp:revision>
  <dcterms:created xsi:type="dcterms:W3CDTF">2013-01-19T16:33:39Z</dcterms:created>
  <dcterms:modified xsi:type="dcterms:W3CDTF">2013-04-09T03:27:19Z</dcterms:modified>
</cp:coreProperties>
</file>