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2.bin" ContentType="application/vnd.openxmlformats-officedocument.oleObject"/>
  <Override PartName="/ppt/notesSlides/notesSlide18.xml" ContentType="application/vnd.openxmlformats-officedocument.presentationml.notesSlide+xml"/>
  <Override PartName="/ppt/embeddings/oleObject3.bin" ContentType="application/vnd.openxmlformats-officedocument.oleObject"/>
  <Override PartName="/ppt/notesSlides/notesSlide19.xml" ContentType="application/vnd.openxmlformats-officedocument.presentationml.notesSlide+xml"/>
  <Override PartName="/ppt/embeddings/oleObject4.bin" ContentType="application/vnd.openxmlformats-officedocument.oleObject"/>
  <Override PartName="/ppt/notesSlides/notesSlide20.xml" ContentType="application/vnd.openxmlformats-officedocument.presentationml.notesSlide+xml"/>
  <Override PartName="/ppt/embeddings/oleObject5.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6.bin" ContentType="application/vnd.openxmlformats-officedocument.oleObject"/>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sldIdLst>
    <p:sldId id="324" r:id="rId2"/>
    <p:sldId id="285" r:id="rId3"/>
    <p:sldId id="399" r:id="rId4"/>
    <p:sldId id="328" r:id="rId5"/>
    <p:sldId id="331" r:id="rId6"/>
    <p:sldId id="329" r:id="rId7"/>
    <p:sldId id="330" r:id="rId8"/>
    <p:sldId id="327" r:id="rId9"/>
    <p:sldId id="332" r:id="rId10"/>
    <p:sldId id="326" r:id="rId11"/>
    <p:sldId id="257" r:id="rId12"/>
    <p:sldId id="284" r:id="rId13"/>
    <p:sldId id="263" r:id="rId14"/>
    <p:sldId id="286" r:id="rId15"/>
    <p:sldId id="287" r:id="rId16"/>
    <p:sldId id="288" r:id="rId17"/>
    <p:sldId id="259" r:id="rId18"/>
    <p:sldId id="264" r:id="rId19"/>
    <p:sldId id="265" r:id="rId20"/>
    <p:sldId id="289" r:id="rId21"/>
    <p:sldId id="258" r:id="rId22"/>
    <p:sldId id="291" r:id="rId23"/>
    <p:sldId id="267" r:id="rId24"/>
    <p:sldId id="266" r:id="rId25"/>
    <p:sldId id="290" r:id="rId26"/>
    <p:sldId id="297" r:id="rId27"/>
    <p:sldId id="272" r:id="rId28"/>
    <p:sldId id="302" r:id="rId29"/>
    <p:sldId id="273" r:id="rId30"/>
    <p:sldId id="274" r:id="rId31"/>
    <p:sldId id="275" r:id="rId32"/>
    <p:sldId id="292" r:id="rId33"/>
    <p:sldId id="260" r:id="rId34"/>
    <p:sldId id="261" r:id="rId35"/>
    <p:sldId id="262" r:id="rId36"/>
    <p:sldId id="294" r:id="rId37"/>
    <p:sldId id="269" r:id="rId38"/>
    <p:sldId id="270" r:id="rId39"/>
    <p:sldId id="295" r:id="rId40"/>
    <p:sldId id="282" r:id="rId41"/>
    <p:sldId id="281" r:id="rId42"/>
    <p:sldId id="299" r:id="rId43"/>
    <p:sldId id="306" r:id="rId44"/>
    <p:sldId id="300" r:id="rId45"/>
    <p:sldId id="322" r:id="rId46"/>
    <p:sldId id="301" r:id="rId47"/>
    <p:sldId id="392" r:id="rId48"/>
    <p:sldId id="303" r:id="rId49"/>
    <p:sldId id="305" r:id="rId50"/>
    <p:sldId id="277" r:id="rId51"/>
    <p:sldId id="278" r:id="rId52"/>
    <p:sldId id="394" r:id="rId53"/>
    <p:sldId id="393" r:id="rId54"/>
    <p:sldId id="279" r:id="rId55"/>
    <p:sldId id="334" r:id="rId56"/>
    <p:sldId id="340" r:id="rId57"/>
    <p:sldId id="335" r:id="rId58"/>
    <p:sldId id="336" r:id="rId59"/>
    <p:sldId id="343" r:id="rId60"/>
    <p:sldId id="337" r:id="rId61"/>
    <p:sldId id="389" r:id="rId62"/>
    <p:sldId id="390" r:id="rId63"/>
    <p:sldId id="338" r:id="rId64"/>
    <p:sldId id="339" r:id="rId65"/>
    <p:sldId id="319" r:id="rId66"/>
    <p:sldId id="308" r:id="rId67"/>
    <p:sldId id="320" r:id="rId68"/>
    <p:sldId id="309" r:id="rId69"/>
    <p:sldId id="397" r:id="rId70"/>
    <p:sldId id="310" r:id="rId71"/>
    <p:sldId id="398" r:id="rId72"/>
    <p:sldId id="321" r:id="rId73"/>
    <p:sldId id="311" r:id="rId74"/>
    <p:sldId id="312" r:id="rId75"/>
    <p:sldId id="341" r:id="rId76"/>
    <p:sldId id="342" r:id="rId77"/>
    <p:sldId id="391" r:id="rId78"/>
    <p:sldId id="313" r:id="rId79"/>
    <p:sldId id="323" r:id="rId80"/>
    <p:sldId id="316" r:id="rId81"/>
    <p:sldId id="314" r:id="rId82"/>
    <p:sldId id="315" r:id="rId83"/>
    <p:sldId id="376" r:id="rId84"/>
    <p:sldId id="377" r:id="rId85"/>
    <p:sldId id="378" r:id="rId86"/>
    <p:sldId id="379" r:id="rId87"/>
    <p:sldId id="380" r:id="rId88"/>
    <p:sldId id="381" r:id="rId89"/>
    <p:sldId id="382" r:id="rId90"/>
    <p:sldId id="383" r:id="rId91"/>
    <p:sldId id="384" r:id="rId92"/>
    <p:sldId id="385" r:id="rId93"/>
    <p:sldId id="386" r:id="rId94"/>
    <p:sldId id="387" r:id="rId95"/>
    <p:sldId id="388" r:id="rId96"/>
    <p:sldId id="317" r:id="rId97"/>
    <p:sldId id="344" r:id="rId98"/>
    <p:sldId id="345" r:id="rId99"/>
    <p:sldId id="346" r:id="rId100"/>
    <p:sldId id="347" r:id="rId101"/>
    <p:sldId id="348" r:id="rId102"/>
    <p:sldId id="349" r:id="rId103"/>
    <p:sldId id="350" r:id="rId104"/>
    <p:sldId id="371" r:id="rId105"/>
    <p:sldId id="363" r:id="rId106"/>
    <p:sldId id="364" r:id="rId107"/>
    <p:sldId id="365" r:id="rId108"/>
    <p:sldId id="366" r:id="rId109"/>
    <p:sldId id="367" r:id="rId110"/>
    <p:sldId id="395" r:id="rId111"/>
    <p:sldId id="396" r:id="rId112"/>
    <p:sldId id="368" r:id="rId113"/>
    <p:sldId id="372" r:id="rId114"/>
    <p:sldId id="373" r:id="rId115"/>
    <p:sldId id="369" r:id="rId116"/>
    <p:sldId id="375" r:id="rId117"/>
    <p:sldId id="374" r:id="rId118"/>
    <p:sldId id="400"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BE00"/>
    <a:srgbClr val="AEE239"/>
    <a:srgbClr val="F9F2E7"/>
    <a:srgbClr val="00A8C6"/>
    <a:srgbClr val="40C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5" autoAdjust="0"/>
    <p:restoredTop sz="90667" autoAdjust="0"/>
  </p:normalViewPr>
  <p:slideViewPr>
    <p:cSldViewPr>
      <p:cViewPr varScale="1">
        <p:scale>
          <a:sx n="84" d="100"/>
          <a:sy n="84" d="100"/>
        </p:scale>
        <p:origin x="135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37EC5B0B-A4B0-401A-AE61-51539BCDC979}" ax:persistence="persistStorage" r:id="rId1"/>
</file>

<file path=ppt/activeX/activeX2.xml><?xml version="1.0" encoding="utf-8"?>
<ax:ocx xmlns:ax="http://schemas.microsoft.com/office/2006/activeX" xmlns:r="http://schemas.openxmlformats.org/officeDocument/2006/relationships" ax:classid="{37EC5B0B-A4B0-401A-AE61-51539BCDC979}" ax:persistence="persistStorage" r:id="rId1"/>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65529308836394"/>
          <c:y val="0.1299886993292505"/>
          <c:w val="0.67596259842520001"/>
          <c:h val="0.6214654418197727"/>
        </c:manualLayout>
      </c:layout>
      <c:scatterChart>
        <c:scatterStyle val="smoothMarker"/>
        <c:varyColors val="0"/>
        <c:ser>
          <c:idx val="0"/>
          <c:order val="0"/>
          <c:tx>
            <c:v>K vs v</c:v>
          </c:tx>
          <c:marker>
            <c:symbol val="none"/>
          </c:marker>
          <c:xVal>
            <c:numRef>
              <c:f>Sheet1!$A$2:$A$14</c:f>
              <c:numCache>
                <c:formatCode>General</c:formatCode>
                <c:ptCount val="13"/>
                <c:pt idx="0">
                  <c:v>0</c:v>
                </c:pt>
                <c:pt idx="1">
                  <c:v>10</c:v>
                </c:pt>
                <c:pt idx="2">
                  <c:v>20</c:v>
                </c:pt>
                <c:pt idx="3">
                  <c:v>30</c:v>
                </c:pt>
                <c:pt idx="4">
                  <c:v>40</c:v>
                </c:pt>
                <c:pt idx="5">
                  <c:v>50</c:v>
                </c:pt>
                <c:pt idx="6">
                  <c:v>60</c:v>
                </c:pt>
                <c:pt idx="7">
                  <c:v>70</c:v>
                </c:pt>
                <c:pt idx="8">
                  <c:v>80</c:v>
                </c:pt>
                <c:pt idx="9">
                  <c:v>90</c:v>
                </c:pt>
                <c:pt idx="10">
                  <c:v>100</c:v>
                </c:pt>
                <c:pt idx="11">
                  <c:v>110</c:v>
                </c:pt>
                <c:pt idx="12">
                  <c:v>120</c:v>
                </c:pt>
              </c:numCache>
            </c:numRef>
          </c:xVal>
          <c:yVal>
            <c:numRef>
              <c:f>Sheet1!$C$2:$C$14</c:f>
              <c:numCache>
                <c:formatCode>0.00</c:formatCode>
                <c:ptCount val="13"/>
                <c:pt idx="0">
                  <c:v>0</c:v>
                </c:pt>
                <c:pt idx="1">
                  <c:v>7.7160493827160934</c:v>
                </c:pt>
                <c:pt idx="2">
                  <c:v>30.864197530864189</c:v>
                </c:pt>
                <c:pt idx="3">
                  <c:v>69.444444444444727</c:v>
                </c:pt>
                <c:pt idx="4">
                  <c:v>123.45679012345533</c:v>
                </c:pt>
                <c:pt idx="5">
                  <c:v>192.90123456790124</c:v>
                </c:pt>
                <c:pt idx="6">
                  <c:v>277.77777777777669</c:v>
                </c:pt>
                <c:pt idx="7">
                  <c:v>378.08641975308126</c:v>
                </c:pt>
                <c:pt idx="8">
                  <c:v>493.82716049382731</c:v>
                </c:pt>
                <c:pt idx="9">
                  <c:v>625</c:v>
                </c:pt>
                <c:pt idx="10">
                  <c:v>771.60493827161531</c:v>
                </c:pt>
                <c:pt idx="11">
                  <c:v>933.64197530864305</c:v>
                </c:pt>
                <c:pt idx="12">
                  <c:v>1111.1111111111109</c:v>
                </c:pt>
              </c:numCache>
            </c:numRef>
          </c:yVal>
          <c:smooth val="1"/>
        </c:ser>
        <c:dLbls>
          <c:showLegendKey val="0"/>
          <c:showVal val="0"/>
          <c:showCatName val="0"/>
          <c:showSerName val="0"/>
          <c:showPercent val="0"/>
          <c:showBubbleSize val="0"/>
        </c:dLbls>
        <c:axId val="121191096"/>
        <c:axId val="121191480"/>
      </c:scatterChart>
      <c:valAx>
        <c:axId val="121191096"/>
        <c:scaling>
          <c:orientation val="minMax"/>
          <c:max val="120"/>
          <c:min val="0"/>
        </c:scaling>
        <c:delete val="0"/>
        <c:axPos val="b"/>
        <c:title>
          <c:tx>
            <c:rich>
              <a:bodyPr/>
              <a:lstStyle/>
              <a:p>
                <a:pPr>
                  <a:defRPr lang="es-EC"/>
                </a:pPr>
                <a:r>
                  <a:rPr lang="es-EC" dirty="0"/>
                  <a:t>Velocidad</a:t>
                </a:r>
                <a:r>
                  <a:rPr lang="es-EC" baseline="0" dirty="0"/>
                  <a:t> </a:t>
                </a:r>
                <a:endParaRPr lang="es-EC" dirty="0"/>
              </a:p>
            </c:rich>
          </c:tx>
          <c:layout>
            <c:manualLayout>
              <c:xMode val="edge"/>
              <c:yMode val="edge"/>
              <c:x val="0.46771058131622545"/>
              <c:y val="0.85987932291978875"/>
            </c:manualLayout>
          </c:layout>
          <c:overlay val="0"/>
        </c:title>
        <c:numFmt formatCode="General" sourceLinked="1"/>
        <c:majorTickMark val="none"/>
        <c:minorTickMark val="none"/>
        <c:tickLblPos val="nextTo"/>
        <c:txPr>
          <a:bodyPr/>
          <a:lstStyle/>
          <a:p>
            <a:pPr>
              <a:defRPr lang="es-EC"/>
            </a:pPr>
            <a:endParaRPr lang="es-ES"/>
          </a:p>
        </c:txPr>
        <c:crossAx val="121191480"/>
        <c:crosses val="autoZero"/>
        <c:crossBetween val="midCat"/>
        <c:majorUnit val="20"/>
      </c:valAx>
      <c:valAx>
        <c:axId val="121191480"/>
        <c:scaling>
          <c:orientation val="minMax"/>
        </c:scaling>
        <c:delete val="0"/>
        <c:axPos val="l"/>
        <c:majorGridlines/>
        <c:title>
          <c:tx>
            <c:rich>
              <a:bodyPr/>
              <a:lstStyle/>
              <a:p>
                <a:pPr>
                  <a:defRPr lang="es-EC"/>
                </a:pPr>
                <a:r>
                  <a:rPr lang="es-EC" dirty="0"/>
                  <a:t>Energía Cinética</a:t>
                </a:r>
              </a:p>
            </c:rich>
          </c:tx>
          <c:layout/>
          <c:overlay val="0"/>
        </c:title>
        <c:numFmt formatCode="0.00" sourceLinked="1"/>
        <c:majorTickMark val="none"/>
        <c:minorTickMark val="none"/>
        <c:tickLblPos val="nextTo"/>
        <c:txPr>
          <a:bodyPr/>
          <a:lstStyle/>
          <a:p>
            <a:pPr>
              <a:defRPr lang="es-EC"/>
            </a:pPr>
            <a:endParaRPr lang="es-ES"/>
          </a:p>
        </c:txPr>
        <c:crossAx val="121191096"/>
        <c:crosses val="autoZero"/>
        <c:crossBetween val="midCat"/>
      </c:valAx>
    </c:plotArea>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2FE7B1-981C-4305-B5EA-5A1DF7DED227}"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D8A7BC82-FB12-42BC-9A0C-8305330B4A1F}">
      <dgm:prSet phldrT="[Texto]"/>
      <dgm:spPr/>
      <dgm:t>
        <a:bodyPr/>
        <a:lstStyle/>
        <a:p>
          <a:pPr rtl="0"/>
          <a:r>
            <a:rPr lang="es-EC" dirty="0" smtClean="0">
              <a:latin typeface="St Transmission" pitchFamily="50" charset="0"/>
            </a:rPr>
            <a:t>Control</a:t>
          </a:r>
          <a:endParaRPr lang="en-US" dirty="0"/>
        </a:p>
      </dgm:t>
    </dgm:pt>
    <dgm:pt modelId="{750C8CE5-FAE9-40B2-8F81-A45F31ACD9EA}" type="parTrans" cxnId="{F4AE0679-F164-4ADC-A8D7-B8F71D63F023}">
      <dgm:prSet/>
      <dgm:spPr/>
      <dgm:t>
        <a:bodyPr/>
        <a:lstStyle/>
        <a:p>
          <a:endParaRPr lang="en-US"/>
        </a:p>
      </dgm:t>
    </dgm:pt>
    <dgm:pt modelId="{42A7D73D-72FD-4A3C-97E4-C3A84F053767}" type="sibTrans" cxnId="{F4AE0679-F164-4ADC-A8D7-B8F71D63F023}">
      <dgm:prSet/>
      <dgm:spPr/>
      <dgm:t>
        <a:bodyPr/>
        <a:lstStyle/>
        <a:p>
          <a:endParaRPr lang="en-US"/>
        </a:p>
      </dgm:t>
    </dgm:pt>
    <dgm:pt modelId="{640E0C6D-0F3B-4CAD-93C2-F5CC8BF2A000}">
      <dgm:prSet phldrT="[Texto]"/>
      <dgm:spPr/>
      <dgm:t>
        <a:bodyPr/>
        <a:lstStyle/>
        <a:p>
          <a:pPr rtl="0"/>
          <a:r>
            <a:rPr lang="es-EC" dirty="0" smtClean="0">
              <a:latin typeface="St Transmission" pitchFamily="50" charset="0"/>
            </a:rPr>
            <a:t>Seguridad</a:t>
          </a:r>
          <a:r>
            <a:rPr kumimoji="0" lang="es-EC" b="0" i="0" u="none" strike="noStrike" cap="none" normalizeH="0" baseline="0" dirty="0" smtClean="0">
              <a:ln>
                <a:noFill/>
              </a:ln>
              <a:solidFill>
                <a:schemeClr val="tx1"/>
              </a:solidFill>
              <a:effectLst/>
              <a:latin typeface="078MKSDMediumCondensed" pitchFamily="2" charset="0"/>
              <a:ea typeface="Times New Roman" pitchFamily="18" charset="0"/>
              <a:cs typeface="Arial" pitchFamily="34" charset="0"/>
            </a:rPr>
            <a:t> </a:t>
          </a:r>
          <a:endParaRPr lang="en-US" dirty="0"/>
        </a:p>
      </dgm:t>
    </dgm:pt>
    <dgm:pt modelId="{CE118AA5-19E1-4912-B3E3-5CD7B0290DC6}" type="parTrans" cxnId="{ACEB4295-120F-4407-8A29-E0234D4E2A95}">
      <dgm:prSet/>
      <dgm:spPr/>
      <dgm:t>
        <a:bodyPr/>
        <a:lstStyle/>
        <a:p>
          <a:endParaRPr lang="en-US"/>
        </a:p>
      </dgm:t>
    </dgm:pt>
    <dgm:pt modelId="{99945551-A857-4E13-AC13-DB8B6BB75721}" type="sibTrans" cxnId="{ACEB4295-120F-4407-8A29-E0234D4E2A95}">
      <dgm:prSet/>
      <dgm:spPr/>
      <dgm:t>
        <a:bodyPr/>
        <a:lstStyle/>
        <a:p>
          <a:endParaRPr lang="en-US"/>
        </a:p>
      </dgm:t>
    </dgm:pt>
    <dgm:pt modelId="{69E2082D-0C0F-41F0-82DC-C10FB4DF2086}">
      <dgm:prSet phldrT="[Texto]"/>
      <dgm:spPr/>
      <dgm:t>
        <a:bodyPr/>
        <a:lstStyle/>
        <a:p>
          <a:pPr rtl="0"/>
          <a:r>
            <a:rPr lang="es-EC" dirty="0" smtClean="0">
              <a:latin typeface="St Transmission" pitchFamily="50" charset="0"/>
            </a:rPr>
            <a:t>Eficaz</a:t>
          </a:r>
          <a:r>
            <a:rPr kumimoji="0" lang="es-EC" b="0" i="0" u="none" strike="noStrike" cap="none" normalizeH="0" baseline="0" dirty="0" smtClean="0">
              <a:ln>
                <a:noFill/>
              </a:ln>
              <a:solidFill>
                <a:schemeClr val="tx1"/>
              </a:solidFill>
              <a:effectLst/>
              <a:latin typeface="078MKSDMediumCondensed" pitchFamily="2" charset="0"/>
              <a:ea typeface="Times New Roman" pitchFamily="18" charset="0"/>
              <a:cs typeface="Arial" pitchFamily="34" charset="0"/>
            </a:rPr>
            <a:t> </a:t>
          </a:r>
          <a:endParaRPr lang="en-US" dirty="0"/>
        </a:p>
      </dgm:t>
    </dgm:pt>
    <dgm:pt modelId="{B22FCDA6-F4E2-466D-B28D-DF14B3A99B21}" type="parTrans" cxnId="{13CD2884-798D-4892-8C8B-BCB2123529A8}">
      <dgm:prSet/>
      <dgm:spPr/>
      <dgm:t>
        <a:bodyPr/>
        <a:lstStyle/>
        <a:p>
          <a:endParaRPr lang="en-US"/>
        </a:p>
      </dgm:t>
    </dgm:pt>
    <dgm:pt modelId="{2E427401-07A9-423F-B532-572A5C131743}" type="sibTrans" cxnId="{13CD2884-798D-4892-8C8B-BCB2123529A8}">
      <dgm:prSet/>
      <dgm:spPr/>
      <dgm:t>
        <a:bodyPr/>
        <a:lstStyle/>
        <a:p>
          <a:endParaRPr lang="en-US"/>
        </a:p>
      </dgm:t>
    </dgm:pt>
    <dgm:pt modelId="{6D6D94F5-5DB0-491A-ABC0-8DEDF8663457}">
      <dgm:prSet phldrT="[Texto]"/>
      <dgm:spPr/>
      <dgm:t>
        <a:bodyPr/>
        <a:lstStyle/>
        <a:p>
          <a:pPr rtl="0"/>
          <a:r>
            <a:rPr lang="es-EC" dirty="0" smtClean="0">
              <a:latin typeface="St Transmission" pitchFamily="50" charset="0"/>
            </a:rPr>
            <a:t>Eficiente</a:t>
          </a:r>
          <a:r>
            <a:rPr kumimoji="0" lang="es-EC" b="0" i="0" u="none" strike="noStrike" cap="none" normalizeH="0" baseline="0" dirty="0" smtClean="0">
              <a:ln>
                <a:noFill/>
              </a:ln>
              <a:solidFill>
                <a:schemeClr val="tx1"/>
              </a:solidFill>
              <a:effectLst/>
              <a:latin typeface="078MKSDMediumCondensed" pitchFamily="2" charset="0"/>
              <a:ea typeface="Times New Roman" pitchFamily="18" charset="0"/>
              <a:cs typeface="Arial" pitchFamily="34" charset="0"/>
            </a:rPr>
            <a:t> </a:t>
          </a:r>
          <a:endParaRPr lang="en-US" dirty="0"/>
        </a:p>
      </dgm:t>
    </dgm:pt>
    <dgm:pt modelId="{F0E8608B-68A3-43D8-8377-BC82198CD493}" type="parTrans" cxnId="{66A46932-644C-4F8E-B80C-7ED3F9BE55B5}">
      <dgm:prSet/>
      <dgm:spPr/>
      <dgm:t>
        <a:bodyPr/>
        <a:lstStyle/>
        <a:p>
          <a:endParaRPr lang="en-US"/>
        </a:p>
      </dgm:t>
    </dgm:pt>
    <dgm:pt modelId="{24748483-D24C-4D37-AAD7-584AC902ECE2}" type="sibTrans" cxnId="{66A46932-644C-4F8E-B80C-7ED3F9BE55B5}">
      <dgm:prSet/>
      <dgm:spPr/>
      <dgm:t>
        <a:bodyPr/>
        <a:lstStyle/>
        <a:p>
          <a:endParaRPr lang="en-US"/>
        </a:p>
      </dgm:t>
    </dgm:pt>
    <dgm:pt modelId="{5446D3A0-E3D8-440F-A13C-5C00F7A8B41D}">
      <dgm:prSet phldrT="[Texto]"/>
      <dgm:spPr/>
      <dgm:t>
        <a:bodyPr/>
        <a:lstStyle/>
        <a:p>
          <a:pPr rtl="0"/>
          <a:r>
            <a:rPr lang="es-EC" dirty="0" smtClean="0">
              <a:latin typeface="St Transmission" pitchFamily="50" charset="0"/>
            </a:rPr>
            <a:t>Accesibilidad para mantenimiento</a:t>
          </a:r>
          <a:r>
            <a:rPr kumimoji="0" lang="es-EC" b="0" i="0" u="none" strike="noStrike" cap="none" normalizeH="0" baseline="0" dirty="0" smtClean="0">
              <a:ln>
                <a:noFill/>
              </a:ln>
              <a:solidFill>
                <a:schemeClr val="tx1"/>
              </a:solidFill>
              <a:effectLst/>
              <a:latin typeface="078MKSDMediumCondensed" pitchFamily="2" charset="0"/>
              <a:ea typeface="Calibri" pitchFamily="34" charset="0"/>
              <a:cs typeface="Arial" pitchFamily="34" charset="0"/>
            </a:rPr>
            <a:t> </a:t>
          </a:r>
          <a:endParaRPr lang="en-US" dirty="0"/>
        </a:p>
      </dgm:t>
    </dgm:pt>
    <dgm:pt modelId="{D4D889C6-9C5A-4A89-8CF1-561FA92676EC}" type="parTrans" cxnId="{C37847E1-DD6D-4266-85F0-3E2605FBFBF7}">
      <dgm:prSet/>
      <dgm:spPr/>
      <dgm:t>
        <a:bodyPr/>
        <a:lstStyle/>
        <a:p>
          <a:endParaRPr lang="en-US"/>
        </a:p>
      </dgm:t>
    </dgm:pt>
    <dgm:pt modelId="{365FB29F-C05F-4C76-B71F-E758DE7206E9}" type="sibTrans" cxnId="{C37847E1-DD6D-4266-85F0-3E2605FBFBF7}">
      <dgm:prSet/>
      <dgm:spPr/>
      <dgm:t>
        <a:bodyPr/>
        <a:lstStyle/>
        <a:p>
          <a:endParaRPr lang="en-US"/>
        </a:p>
      </dgm:t>
    </dgm:pt>
    <dgm:pt modelId="{ABA22295-EBED-4D81-96F9-453BB7056524}" type="pres">
      <dgm:prSet presAssocID="{BF2FE7B1-981C-4305-B5EA-5A1DF7DED227}" presName="diagram" presStyleCnt="0">
        <dgm:presLayoutVars>
          <dgm:dir/>
          <dgm:resizeHandles val="exact"/>
        </dgm:presLayoutVars>
      </dgm:prSet>
      <dgm:spPr/>
      <dgm:t>
        <a:bodyPr/>
        <a:lstStyle/>
        <a:p>
          <a:endParaRPr lang="en-US"/>
        </a:p>
      </dgm:t>
    </dgm:pt>
    <dgm:pt modelId="{671601CB-65F5-43B5-9BA0-9236EE70FAE6}" type="pres">
      <dgm:prSet presAssocID="{D8A7BC82-FB12-42BC-9A0C-8305330B4A1F}" presName="node" presStyleLbl="node1" presStyleIdx="0" presStyleCnt="5">
        <dgm:presLayoutVars>
          <dgm:bulletEnabled val="1"/>
        </dgm:presLayoutVars>
      </dgm:prSet>
      <dgm:spPr/>
      <dgm:t>
        <a:bodyPr/>
        <a:lstStyle/>
        <a:p>
          <a:endParaRPr lang="en-US"/>
        </a:p>
      </dgm:t>
    </dgm:pt>
    <dgm:pt modelId="{2C66F98C-FAF4-4E9C-B3B6-08278914C8C7}" type="pres">
      <dgm:prSet presAssocID="{42A7D73D-72FD-4A3C-97E4-C3A84F053767}" presName="sibTrans" presStyleCnt="0"/>
      <dgm:spPr/>
    </dgm:pt>
    <dgm:pt modelId="{8A999C00-F5EC-41C0-999C-A26BC41FFF3C}" type="pres">
      <dgm:prSet presAssocID="{640E0C6D-0F3B-4CAD-93C2-F5CC8BF2A000}" presName="node" presStyleLbl="node1" presStyleIdx="1" presStyleCnt="5">
        <dgm:presLayoutVars>
          <dgm:bulletEnabled val="1"/>
        </dgm:presLayoutVars>
      </dgm:prSet>
      <dgm:spPr/>
      <dgm:t>
        <a:bodyPr/>
        <a:lstStyle/>
        <a:p>
          <a:endParaRPr lang="en-US"/>
        </a:p>
      </dgm:t>
    </dgm:pt>
    <dgm:pt modelId="{43DBBB32-38E5-4CFA-8335-47D6B4E27AB6}" type="pres">
      <dgm:prSet presAssocID="{99945551-A857-4E13-AC13-DB8B6BB75721}" presName="sibTrans" presStyleCnt="0"/>
      <dgm:spPr/>
    </dgm:pt>
    <dgm:pt modelId="{438B36A8-9570-467F-A952-4C45446B86FC}" type="pres">
      <dgm:prSet presAssocID="{69E2082D-0C0F-41F0-82DC-C10FB4DF2086}" presName="node" presStyleLbl="node1" presStyleIdx="2" presStyleCnt="5">
        <dgm:presLayoutVars>
          <dgm:bulletEnabled val="1"/>
        </dgm:presLayoutVars>
      </dgm:prSet>
      <dgm:spPr/>
      <dgm:t>
        <a:bodyPr/>
        <a:lstStyle/>
        <a:p>
          <a:endParaRPr lang="en-US"/>
        </a:p>
      </dgm:t>
    </dgm:pt>
    <dgm:pt modelId="{D832EBFE-B8C1-4809-9982-2144AF0A7CD0}" type="pres">
      <dgm:prSet presAssocID="{2E427401-07A9-423F-B532-572A5C131743}" presName="sibTrans" presStyleCnt="0"/>
      <dgm:spPr/>
    </dgm:pt>
    <dgm:pt modelId="{1FE99713-0FD9-4181-9520-482D8E26E278}" type="pres">
      <dgm:prSet presAssocID="{6D6D94F5-5DB0-491A-ABC0-8DEDF8663457}" presName="node" presStyleLbl="node1" presStyleIdx="3" presStyleCnt="5">
        <dgm:presLayoutVars>
          <dgm:bulletEnabled val="1"/>
        </dgm:presLayoutVars>
      </dgm:prSet>
      <dgm:spPr/>
      <dgm:t>
        <a:bodyPr/>
        <a:lstStyle/>
        <a:p>
          <a:endParaRPr lang="en-US"/>
        </a:p>
      </dgm:t>
    </dgm:pt>
    <dgm:pt modelId="{7A94D6CF-1A91-43B4-8F16-AB03A398407E}" type="pres">
      <dgm:prSet presAssocID="{24748483-D24C-4D37-AAD7-584AC902ECE2}" presName="sibTrans" presStyleCnt="0"/>
      <dgm:spPr/>
    </dgm:pt>
    <dgm:pt modelId="{FE661AF5-4B8B-46D0-9DEF-DE7B98643935}" type="pres">
      <dgm:prSet presAssocID="{5446D3A0-E3D8-440F-A13C-5C00F7A8B41D}" presName="node" presStyleLbl="node1" presStyleIdx="4" presStyleCnt="5">
        <dgm:presLayoutVars>
          <dgm:bulletEnabled val="1"/>
        </dgm:presLayoutVars>
      </dgm:prSet>
      <dgm:spPr/>
      <dgm:t>
        <a:bodyPr/>
        <a:lstStyle/>
        <a:p>
          <a:endParaRPr lang="en-US"/>
        </a:p>
      </dgm:t>
    </dgm:pt>
  </dgm:ptLst>
  <dgm:cxnLst>
    <dgm:cxn modelId="{2FE32ECD-C1F3-422D-AE24-9CB681ACCF41}" type="presOf" srcId="{5446D3A0-E3D8-440F-A13C-5C00F7A8B41D}" destId="{FE661AF5-4B8B-46D0-9DEF-DE7B98643935}" srcOrd="0" destOrd="0" presId="urn:microsoft.com/office/officeart/2005/8/layout/default#1"/>
    <dgm:cxn modelId="{A30D3AE0-F5C3-4EF4-8867-1F6C4D9E791E}" type="presOf" srcId="{6D6D94F5-5DB0-491A-ABC0-8DEDF8663457}" destId="{1FE99713-0FD9-4181-9520-482D8E26E278}" srcOrd="0" destOrd="0" presId="urn:microsoft.com/office/officeart/2005/8/layout/default#1"/>
    <dgm:cxn modelId="{66A46932-644C-4F8E-B80C-7ED3F9BE55B5}" srcId="{BF2FE7B1-981C-4305-B5EA-5A1DF7DED227}" destId="{6D6D94F5-5DB0-491A-ABC0-8DEDF8663457}" srcOrd="3" destOrd="0" parTransId="{F0E8608B-68A3-43D8-8377-BC82198CD493}" sibTransId="{24748483-D24C-4D37-AAD7-584AC902ECE2}"/>
    <dgm:cxn modelId="{9A200B66-B8C0-44FC-B47F-D4585DAE61CF}" type="presOf" srcId="{BF2FE7B1-981C-4305-B5EA-5A1DF7DED227}" destId="{ABA22295-EBED-4D81-96F9-453BB7056524}" srcOrd="0" destOrd="0" presId="urn:microsoft.com/office/officeart/2005/8/layout/default#1"/>
    <dgm:cxn modelId="{F4AE0679-F164-4ADC-A8D7-B8F71D63F023}" srcId="{BF2FE7B1-981C-4305-B5EA-5A1DF7DED227}" destId="{D8A7BC82-FB12-42BC-9A0C-8305330B4A1F}" srcOrd="0" destOrd="0" parTransId="{750C8CE5-FAE9-40B2-8F81-A45F31ACD9EA}" sibTransId="{42A7D73D-72FD-4A3C-97E4-C3A84F053767}"/>
    <dgm:cxn modelId="{C37847E1-DD6D-4266-85F0-3E2605FBFBF7}" srcId="{BF2FE7B1-981C-4305-B5EA-5A1DF7DED227}" destId="{5446D3A0-E3D8-440F-A13C-5C00F7A8B41D}" srcOrd="4" destOrd="0" parTransId="{D4D889C6-9C5A-4A89-8CF1-561FA92676EC}" sibTransId="{365FB29F-C05F-4C76-B71F-E758DE7206E9}"/>
    <dgm:cxn modelId="{13CD2884-798D-4892-8C8B-BCB2123529A8}" srcId="{BF2FE7B1-981C-4305-B5EA-5A1DF7DED227}" destId="{69E2082D-0C0F-41F0-82DC-C10FB4DF2086}" srcOrd="2" destOrd="0" parTransId="{B22FCDA6-F4E2-466D-B28D-DF14B3A99B21}" sibTransId="{2E427401-07A9-423F-B532-572A5C131743}"/>
    <dgm:cxn modelId="{A4E8232C-772A-4650-AB9F-1A77C744F265}" type="presOf" srcId="{640E0C6D-0F3B-4CAD-93C2-F5CC8BF2A000}" destId="{8A999C00-F5EC-41C0-999C-A26BC41FFF3C}" srcOrd="0" destOrd="0" presId="urn:microsoft.com/office/officeart/2005/8/layout/default#1"/>
    <dgm:cxn modelId="{F1429E32-6D09-4CED-87A7-C80A8F2CD67C}" type="presOf" srcId="{69E2082D-0C0F-41F0-82DC-C10FB4DF2086}" destId="{438B36A8-9570-467F-A952-4C45446B86FC}" srcOrd="0" destOrd="0" presId="urn:microsoft.com/office/officeart/2005/8/layout/default#1"/>
    <dgm:cxn modelId="{342F9EC1-80DD-4CE7-A21C-A77B1F97992B}" type="presOf" srcId="{D8A7BC82-FB12-42BC-9A0C-8305330B4A1F}" destId="{671601CB-65F5-43B5-9BA0-9236EE70FAE6}" srcOrd="0" destOrd="0" presId="urn:microsoft.com/office/officeart/2005/8/layout/default#1"/>
    <dgm:cxn modelId="{ACEB4295-120F-4407-8A29-E0234D4E2A95}" srcId="{BF2FE7B1-981C-4305-B5EA-5A1DF7DED227}" destId="{640E0C6D-0F3B-4CAD-93C2-F5CC8BF2A000}" srcOrd="1" destOrd="0" parTransId="{CE118AA5-19E1-4912-B3E3-5CD7B0290DC6}" sibTransId="{99945551-A857-4E13-AC13-DB8B6BB75721}"/>
    <dgm:cxn modelId="{37E9E224-7A27-4089-BF60-23AC8D732D72}" type="presParOf" srcId="{ABA22295-EBED-4D81-96F9-453BB7056524}" destId="{671601CB-65F5-43B5-9BA0-9236EE70FAE6}" srcOrd="0" destOrd="0" presId="urn:microsoft.com/office/officeart/2005/8/layout/default#1"/>
    <dgm:cxn modelId="{7B7A5656-A22D-4E05-B0F4-5A775E735DB8}" type="presParOf" srcId="{ABA22295-EBED-4D81-96F9-453BB7056524}" destId="{2C66F98C-FAF4-4E9C-B3B6-08278914C8C7}" srcOrd="1" destOrd="0" presId="urn:microsoft.com/office/officeart/2005/8/layout/default#1"/>
    <dgm:cxn modelId="{F1395294-026A-48F9-BF01-1B8514A4B089}" type="presParOf" srcId="{ABA22295-EBED-4D81-96F9-453BB7056524}" destId="{8A999C00-F5EC-41C0-999C-A26BC41FFF3C}" srcOrd="2" destOrd="0" presId="urn:microsoft.com/office/officeart/2005/8/layout/default#1"/>
    <dgm:cxn modelId="{DA5B495E-8C34-4E3D-9D56-BAB98D684DA0}" type="presParOf" srcId="{ABA22295-EBED-4D81-96F9-453BB7056524}" destId="{43DBBB32-38E5-4CFA-8335-47D6B4E27AB6}" srcOrd="3" destOrd="0" presId="urn:microsoft.com/office/officeart/2005/8/layout/default#1"/>
    <dgm:cxn modelId="{5631C4ED-526F-4C86-8C2A-994737214B0B}" type="presParOf" srcId="{ABA22295-EBED-4D81-96F9-453BB7056524}" destId="{438B36A8-9570-467F-A952-4C45446B86FC}" srcOrd="4" destOrd="0" presId="urn:microsoft.com/office/officeart/2005/8/layout/default#1"/>
    <dgm:cxn modelId="{30588246-37AA-49A3-9AE4-CC02305C941E}" type="presParOf" srcId="{ABA22295-EBED-4D81-96F9-453BB7056524}" destId="{D832EBFE-B8C1-4809-9982-2144AF0A7CD0}" srcOrd="5" destOrd="0" presId="urn:microsoft.com/office/officeart/2005/8/layout/default#1"/>
    <dgm:cxn modelId="{54827C28-578B-40F1-8E25-64579B78C8C7}" type="presParOf" srcId="{ABA22295-EBED-4D81-96F9-453BB7056524}" destId="{1FE99713-0FD9-4181-9520-482D8E26E278}" srcOrd="6" destOrd="0" presId="urn:microsoft.com/office/officeart/2005/8/layout/default#1"/>
    <dgm:cxn modelId="{8FB75C66-76A8-417F-81CF-6C15D4B99219}" type="presParOf" srcId="{ABA22295-EBED-4D81-96F9-453BB7056524}" destId="{7A94D6CF-1A91-43B4-8F16-AB03A398407E}" srcOrd="7" destOrd="0" presId="urn:microsoft.com/office/officeart/2005/8/layout/default#1"/>
    <dgm:cxn modelId="{982A7D02-3A28-465A-A663-EFA5C2240923}" type="presParOf" srcId="{ABA22295-EBED-4D81-96F9-453BB7056524}" destId="{FE661AF5-4B8B-46D0-9DEF-DE7B98643935}" srcOrd="8"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BD0088-F2E1-43EC-B8CB-636E6AFDFA88}" type="doc">
      <dgm:prSet loTypeId="urn:microsoft.com/office/officeart/2005/8/layout/default#2" loCatId="list" qsTypeId="urn:microsoft.com/office/officeart/2005/8/quickstyle/simple1" qsCatId="simple" csTypeId="urn:microsoft.com/office/officeart/2005/8/colors/accent1_2" csCatId="accent1" phldr="1"/>
      <dgm:spPr/>
      <dgm:t>
        <a:bodyPr/>
        <a:lstStyle/>
        <a:p>
          <a:endParaRPr lang="en-US"/>
        </a:p>
      </dgm:t>
    </dgm:pt>
    <dgm:pt modelId="{9A8A9D8B-BE67-44C3-9BE0-ABB90CD5F710}">
      <dgm:prSet phldrT="[Texto]"/>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smtClean="0">
              <a:latin typeface="St Transmission" pitchFamily="50" charset="0"/>
            </a:rPr>
            <a:t>Espacio físico.</a:t>
          </a:r>
          <a:endParaRPr lang="en-US" dirty="0"/>
        </a:p>
      </dgm:t>
    </dgm:pt>
    <dgm:pt modelId="{0CBA4D41-6878-45DB-8902-A4B7A042F793}" type="parTrans" cxnId="{BF6CB24D-0008-479A-B680-9F82099267FC}">
      <dgm:prSet/>
      <dgm:spPr/>
      <dgm:t>
        <a:bodyPr/>
        <a:lstStyle/>
        <a:p>
          <a:endParaRPr lang="en-US"/>
        </a:p>
      </dgm:t>
    </dgm:pt>
    <dgm:pt modelId="{3E99F582-A6A6-4870-A07F-FF0A6F0E989A}" type="sibTrans" cxnId="{BF6CB24D-0008-479A-B680-9F82099267FC}">
      <dgm:prSet/>
      <dgm:spPr/>
      <dgm:t>
        <a:bodyPr/>
        <a:lstStyle/>
        <a:p>
          <a:endParaRPr lang="en-US"/>
        </a:p>
      </dgm:t>
    </dgm:pt>
    <dgm:pt modelId="{D61B48EA-F70D-43B2-B913-42E04ACE2F5E}">
      <dgm:prSet phldrT="[Texto]"/>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smtClean="0">
              <a:latin typeface="St Transmission" pitchFamily="50" charset="0"/>
            </a:rPr>
            <a:t>Energía disponible para recuperación</a:t>
          </a:r>
          <a:endParaRPr lang="en-US" dirty="0"/>
        </a:p>
      </dgm:t>
    </dgm:pt>
    <dgm:pt modelId="{AB96EDB1-67CC-44C2-B927-288F027FE44E}" type="parTrans" cxnId="{E1DC2658-1900-4E0F-B976-75C0F69C0940}">
      <dgm:prSet/>
      <dgm:spPr/>
      <dgm:t>
        <a:bodyPr/>
        <a:lstStyle/>
        <a:p>
          <a:endParaRPr lang="en-US"/>
        </a:p>
      </dgm:t>
    </dgm:pt>
    <dgm:pt modelId="{043C01A0-5156-4C23-9DE6-945E229BFBD4}" type="sibTrans" cxnId="{E1DC2658-1900-4E0F-B976-75C0F69C0940}">
      <dgm:prSet/>
      <dgm:spPr/>
      <dgm:t>
        <a:bodyPr/>
        <a:lstStyle/>
        <a:p>
          <a:endParaRPr lang="en-US"/>
        </a:p>
      </dgm:t>
    </dgm:pt>
    <dgm:pt modelId="{ED3572F9-60F1-42BC-B310-4B6FC309AAA3}">
      <dgm:prSet phldrT="[Texto]"/>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smtClean="0">
              <a:latin typeface="St Transmission" pitchFamily="50" charset="0"/>
            </a:rPr>
            <a:t>Disponibilidad comercial. </a:t>
          </a:r>
          <a:endParaRPr lang="en-US" dirty="0"/>
        </a:p>
      </dgm:t>
    </dgm:pt>
    <dgm:pt modelId="{6FC8756D-524F-4A4E-B0FE-318B82887A26}" type="parTrans" cxnId="{5F8E6A7D-85C2-4446-A521-477BC87B1D98}">
      <dgm:prSet/>
      <dgm:spPr/>
      <dgm:t>
        <a:bodyPr/>
        <a:lstStyle/>
        <a:p>
          <a:endParaRPr lang="en-US"/>
        </a:p>
      </dgm:t>
    </dgm:pt>
    <dgm:pt modelId="{25014DAC-731C-40A2-980B-AA80CC873FFF}" type="sibTrans" cxnId="{5F8E6A7D-85C2-4446-A521-477BC87B1D98}">
      <dgm:prSet/>
      <dgm:spPr/>
      <dgm:t>
        <a:bodyPr/>
        <a:lstStyle/>
        <a:p>
          <a:endParaRPr lang="en-US"/>
        </a:p>
      </dgm:t>
    </dgm:pt>
    <dgm:pt modelId="{AB6AFD3B-6BAD-42D9-B8A3-C08978DF4445}">
      <dgm:prSet phldrT="[Texto]"/>
      <dgm:spPr/>
      <dgm: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smtClean="0">
              <a:latin typeface="St Transmission" pitchFamily="50" charset="0"/>
            </a:rPr>
            <a:t>Costo</a:t>
          </a:r>
          <a:endParaRPr lang="en-US" dirty="0"/>
        </a:p>
      </dgm:t>
    </dgm:pt>
    <dgm:pt modelId="{506511FD-A8AC-487C-B94F-479426DE8D87}" type="parTrans" cxnId="{FF939CF1-007D-4DF2-ACDA-E15B3BEE004D}">
      <dgm:prSet/>
      <dgm:spPr/>
      <dgm:t>
        <a:bodyPr/>
        <a:lstStyle/>
        <a:p>
          <a:endParaRPr lang="en-US"/>
        </a:p>
      </dgm:t>
    </dgm:pt>
    <dgm:pt modelId="{47184370-2749-4D2B-B076-273898024CAD}" type="sibTrans" cxnId="{FF939CF1-007D-4DF2-ACDA-E15B3BEE004D}">
      <dgm:prSet/>
      <dgm:spPr/>
      <dgm:t>
        <a:bodyPr/>
        <a:lstStyle/>
        <a:p>
          <a:endParaRPr lang="en-US"/>
        </a:p>
      </dgm:t>
    </dgm:pt>
    <dgm:pt modelId="{304E488A-94F1-4B7D-9B71-FD6AC0DEB388}" type="pres">
      <dgm:prSet presAssocID="{DDBD0088-F2E1-43EC-B8CB-636E6AFDFA88}" presName="diagram" presStyleCnt="0">
        <dgm:presLayoutVars>
          <dgm:dir/>
          <dgm:resizeHandles val="exact"/>
        </dgm:presLayoutVars>
      </dgm:prSet>
      <dgm:spPr/>
      <dgm:t>
        <a:bodyPr/>
        <a:lstStyle/>
        <a:p>
          <a:endParaRPr lang="en-US"/>
        </a:p>
      </dgm:t>
    </dgm:pt>
    <dgm:pt modelId="{A5FC76E8-A1E2-45D7-8550-B590AAB3FBF6}" type="pres">
      <dgm:prSet presAssocID="{9A8A9D8B-BE67-44C3-9BE0-ABB90CD5F710}" presName="node" presStyleLbl="node1" presStyleIdx="0" presStyleCnt="4">
        <dgm:presLayoutVars>
          <dgm:bulletEnabled val="1"/>
        </dgm:presLayoutVars>
      </dgm:prSet>
      <dgm:spPr/>
      <dgm:t>
        <a:bodyPr/>
        <a:lstStyle/>
        <a:p>
          <a:endParaRPr lang="en-US"/>
        </a:p>
      </dgm:t>
    </dgm:pt>
    <dgm:pt modelId="{17E95E2F-40C5-40C0-A9B9-8219CFB568B2}" type="pres">
      <dgm:prSet presAssocID="{3E99F582-A6A6-4870-A07F-FF0A6F0E989A}" presName="sibTrans" presStyleCnt="0"/>
      <dgm:spPr/>
    </dgm:pt>
    <dgm:pt modelId="{F4EC199F-F911-4FF3-9CB8-7434A72C2E17}" type="pres">
      <dgm:prSet presAssocID="{D61B48EA-F70D-43B2-B913-42E04ACE2F5E}" presName="node" presStyleLbl="node1" presStyleIdx="1" presStyleCnt="4">
        <dgm:presLayoutVars>
          <dgm:bulletEnabled val="1"/>
        </dgm:presLayoutVars>
      </dgm:prSet>
      <dgm:spPr/>
      <dgm:t>
        <a:bodyPr/>
        <a:lstStyle/>
        <a:p>
          <a:endParaRPr lang="en-US"/>
        </a:p>
      </dgm:t>
    </dgm:pt>
    <dgm:pt modelId="{0933E695-B931-45AE-AD87-37CACF7BCE3D}" type="pres">
      <dgm:prSet presAssocID="{043C01A0-5156-4C23-9DE6-945E229BFBD4}" presName="sibTrans" presStyleCnt="0"/>
      <dgm:spPr/>
    </dgm:pt>
    <dgm:pt modelId="{C9A9EF20-F85D-4906-AFD2-9AE8C13A012F}" type="pres">
      <dgm:prSet presAssocID="{ED3572F9-60F1-42BC-B310-4B6FC309AAA3}" presName="node" presStyleLbl="node1" presStyleIdx="2" presStyleCnt="4">
        <dgm:presLayoutVars>
          <dgm:bulletEnabled val="1"/>
        </dgm:presLayoutVars>
      </dgm:prSet>
      <dgm:spPr/>
      <dgm:t>
        <a:bodyPr/>
        <a:lstStyle/>
        <a:p>
          <a:endParaRPr lang="en-US"/>
        </a:p>
      </dgm:t>
    </dgm:pt>
    <dgm:pt modelId="{71CCCAD0-4D77-4DE5-BB49-B34EC9E175C1}" type="pres">
      <dgm:prSet presAssocID="{25014DAC-731C-40A2-980B-AA80CC873FFF}" presName="sibTrans" presStyleCnt="0"/>
      <dgm:spPr/>
    </dgm:pt>
    <dgm:pt modelId="{0A270F1E-255A-4A84-805D-CB58FAAAEDA6}" type="pres">
      <dgm:prSet presAssocID="{AB6AFD3B-6BAD-42D9-B8A3-C08978DF4445}" presName="node" presStyleLbl="node1" presStyleIdx="3" presStyleCnt="4">
        <dgm:presLayoutVars>
          <dgm:bulletEnabled val="1"/>
        </dgm:presLayoutVars>
      </dgm:prSet>
      <dgm:spPr/>
      <dgm:t>
        <a:bodyPr/>
        <a:lstStyle/>
        <a:p>
          <a:endParaRPr lang="en-US"/>
        </a:p>
      </dgm:t>
    </dgm:pt>
  </dgm:ptLst>
  <dgm:cxnLst>
    <dgm:cxn modelId="{BF6CB24D-0008-479A-B680-9F82099267FC}" srcId="{DDBD0088-F2E1-43EC-B8CB-636E6AFDFA88}" destId="{9A8A9D8B-BE67-44C3-9BE0-ABB90CD5F710}" srcOrd="0" destOrd="0" parTransId="{0CBA4D41-6878-45DB-8902-A4B7A042F793}" sibTransId="{3E99F582-A6A6-4870-A07F-FF0A6F0E989A}"/>
    <dgm:cxn modelId="{4CFC4004-8951-4C06-85E0-8083DF52FADD}" type="presOf" srcId="{ED3572F9-60F1-42BC-B310-4B6FC309AAA3}" destId="{C9A9EF20-F85D-4906-AFD2-9AE8C13A012F}" srcOrd="0" destOrd="0" presId="urn:microsoft.com/office/officeart/2005/8/layout/default#2"/>
    <dgm:cxn modelId="{FB97CDF4-7E76-4230-8A28-F70051F115F8}" type="presOf" srcId="{D61B48EA-F70D-43B2-B913-42E04ACE2F5E}" destId="{F4EC199F-F911-4FF3-9CB8-7434A72C2E17}" srcOrd="0" destOrd="0" presId="urn:microsoft.com/office/officeart/2005/8/layout/default#2"/>
    <dgm:cxn modelId="{5F8E6A7D-85C2-4446-A521-477BC87B1D98}" srcId="{DDBD0088-F2E1-43EC-B8CB-636E6AFDFA88}" destId="{ED3572F9-60F1-42BC-B310-4B6FC309AAA3}" srcOrd="2" destOrd="0" parTransId="{6FC8756D-524F-4A4E-B0FE-318B82887A26}" sibTransId="{25014DAC-731C-40A2-980B-AA80CC873FFF}"/>
    <dgm:cxn modelId="{FF939CF1-007D-4DF2-ACDA-E15B3BEE004D}" srcId="{DDBD0088-F2E1-43EC-B8CB-636E6AFDFA88}" destId="{AB6AFD3B-6BAD-42D9-B8A3-C08978DF4445}" srcOrd="3" destOrd="0" parTransId="{506511FD-A8AC-487C-B94F-479426DE8D87}" sibTransId="{47184370-2749-4D2B-B076-273898024CAD}"/>
    <dgm:cxn modelId="{8A3EC49E-4DBB-4EA7-8CB1-A255E875C0EE}" type="presOf" srcId="{DDBD0088-F2E1-43EC-B8CB-636E6AFDFA88}" destId="{304E488A-94F1-4B7D-9B71-FD6AC0DEB388}" srcOrd="0" destOrd="0" presId="urn:microsoft.com/office/officeart/2005/8/layout/default#2"/>
    <dgm:cxn modelId="{D9E4F083-9BB8-4B49-8F29-1F82893A75FF}" type="presOf" srcId="{AB6AFD3B-6BAD-42D9-B8A3-C08978DF4445}" destId="{0A270F1E-255A-4A84-805D-CB58FAAAEDA6}" srcOrd="0" destOrd="0" presId="urn:microsoft.com/office/officeart/2005/8/layout/default#2"/>
    <dgm:cxn modelId="{100EDECE-FD7C-4998-A363-3131E2BC1010}" type="presOf" srcId="{9A8A9D8B-BE67-44C3-9BE0-ABB90CD5F710}" destId="{A5FC76E8-A1E2-45D7-8550-B590AAB3FBF6}" srcOrd="0" destOrd="0" presId="urn:microsoft.com/office/officeart/2005/8/layout/default#2"/>
    <dgm:cxn modelId="{E1DC2658-1900-4E0F-B976-75C0F69C0940}" srcId="{DDBD0088-F2E1-43EC-B8CB-636E6AFDFA88}" destId="{D61B48EA-F70D-43B2-B913-42E04ACE2F5E}" srcOrd="1" destOrd="0" parTransId="{AB96EDB1-67CC-44C2-B927-288F027FE44E}" sibTransId="{043C01A0-5156-4C23-9DE6-945E229BFBD4}"/>
    <dgm:cxn modelId="{6F786CC9-8306-4A5E-A8A8-BEFC1CEA0F04}" type="presParOf" srcId="{304E488A-94F1-4B7D-9B71-FD6AC0DEB388}" destId="{A5FC76E8-A1E2-45D7-8550-B590AAB3FBF6}" srcOrd="0" destOrd="0" presId="urn:microsoft.com/office/officeart/2005/8/layout/default#2"/>
    <dgm:cxn modelId="{97EB1D66-1859-4E00-8DDA-CF198C887A80}" type="presParOf" srcId="{304E488A-94F1-4B7D-9B71-FD6AC0DEB388}" destId="{17E95E2F-40C5-40C0-A9B9-8219CFB568B2}" srcOrd="1" destOrd="0" presId="urn:microsoft.com/office/officeart/2005/8/layout/default#2"/>
    <dgm:cxn modelId="{F55E3872-234B-4615-9043-5FCD865F9967}" type="presParOf" srcId="{304E488A-94F1-4B7D-9B71-FD6AC0DEB388}" destId="{F4EC199F-F911-4FF3-9CB8-7434A72C2E17}" srcOrd="2" destOrd="0" presId="urn:microsoft.com/office/officeart/2005/8/layout/default#2"/>
    <dgm:cxn modelId="{140E9F7F-266B-4BFF-A28E-9F9F1E4EE6DE}" type="presParOf" srcId="{304E488A-94F1-4B7D-9B71-FD6AC0DEB388}" destId="{0933E695-B931-45AE-AD87-37CACF7BCE3D}" srcOrd="3" destOrd="0" presId="urn:microsoft.com/office/officeart/2005/8/layout/default#2"/>
    <dgm:cxn modelId="{85D01737-6817-423A-B9FF-967A0BE0C486}" type="presParOf" srcId="{304E488A-94F1-4B7D-9B71-FD6AC0DEB388}" destId="{C9A9EF20-F85D-4906-AFD2-9AE8C13A012F}" srcOrd="4" destOrd="0" presId="urn:microsoft.com/office/officeart/2005/8/layout/default#2"/>
    <dgm:cxn modelId="{D37F9276-118A-45A9-A2A7-962E1C7C146B}" type="presParOf" srcId="{304E488A-94F1-4B7D-9B71-FD6AC0DEB388}" destId="{71CCCAD0-4D77-4DE5-BB49-B34EC9E175C1}" srcOrd="5" destOrd="0" presId="urn:microsoft.com/office/officeart/2005/8/layout/default#2"/>
    <dgm:cxn modelId="{B609D9D9-4230-468D-8CCB-40D513DFD6EB}" type="presParOf" srcId="{304E488A-94F1-4B7D-9B71-FD6AC0DEB388}" destId="{0A270F1E-255A-4A84-805D-CB58FAAAEDA6}" srcOrd="6"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FF0425-F93F-4C80-8651-5737B475C253}" type="doc">
      <dgm:prSet loTypeId="urn:microsoft.com/office/officeart/2005/8/layout/hierarchy5" loCatId="hierarchy" qsTypeId="urn:microsoft.com/office/officeart/2005/8/quickstyle/simple1" qsCatId="simple" csTypeId="urn:microsoft.com/office/officeart/2005/8/colors/accent0_3" csCatId="mainScheme" phldr="1"/>
      <dgm:spPr/>
      <dgm:t>
        <a:bodyPr/>
        <a:lstStyle/>
        <a:p>
          <a:endParaRPr lang="es-ES"/>
        </a:p>
      </dgm:t>
    </dgm:pt>
    <dgm:pt modelId="{AEE40D1B-2C18-428B-9A19-74E6F14711CC}">
      <dgm:prSet phldrT="[Texto]"/>
      <dgm:spPr/>
      <dgm:t>
        <a:bodyPr/>
        <a:lstStyle/>
        <a:p>
          <a:r>
            <a:rPr lang="es-ES" dirty="0">
              <a:latin typeface="078MKSDMediumCondensed" pitchFamily="2" charset="0"/>
            </a:rPr>
            <a:t>Sistema de recuperación de </a:t>
          </a:r>
          <a:r>
            <a:rPr lang="es-ES" dirty="0" smtClean="0">
              <a:latin typeface="078MKSDMediumCondensed" pitchFamily="2" charset="0"/>
            </a:rPr>
            <a:t>energía </a:t>
          </a:r>
          <a:r>
            <a:rPr lang="es-ES" dirty="0">
              <a:latin typeface="078MKSDMediumCondensed" pitchFamily="2" charset="0"/>
            </a:rPr>
            <a:t>cinética </a:t>
          </a:r>
          <a:r>
            <a:rPr lang="es-ES" dirty="0" smtClean="0">
              <a:latin typeface="078MKSDMediumCondensed" pitchFamily="2" charset="0"/>
            </a:rPr>
            <a:t>para </a:t>
          </a:r>
          <a:r>
            <a:rPr lang="es-ES" dirty="0">
              <a:latin typeface="078MKSDMediumCondensed" pitchFamily="2" charset="0"/>
            </a:rPr>
            <a:t>sobrealimentación</a:t>
          </a:r>
        </a:p>
      </dgm:t>
    </dgm:pt>
    <dgm:pt modelId="{D366970A-E9A4-4B32-8227-99D82C3B3F91}" type="parTrans" cxnId="{38A7E73D-A98B-45EC-8FEA-1BAFF303C01D}">
      <dgm:prSet/>
      <dgm:spPr/>
      <dgm:t>
        <a:bodyPr/>
        <a:lstStyle/>
        <a:p>
          <a:endParaRPr lang="es-ES"/>
        </a:p>
      </dgm:t>
    </dgm:pt>
    <dgm:pt modelId="{1C0332BA-29F4-4DD9-A4C8-B600085CD46C}" type="sibTrans" cxnId="{38A7E73D-A98B-45EC-8FEA-1BAFF303C01D}">
      <dgm:prSet/>
      <dgm:spPr/>
      <dgm:t>
        <a:bodyPr/>
        <a:lstStyle/>
        <a:p>
          <a:endParaRPr lang="es-ES"/>
        </a:p>
      </dgm:t>
    </dgm:pt>
    <dgm:pt modelId="{62429D7E-73D5-42E0-BBA6-05149FC78464}">
      <dgm:prSet phldrT="[Texto]"/>
      <dgm:spPr/>
      <dgm:t>
        <a:bodyPr/>
        <a:lstStyle/>
        <a:p>
          <a:r>
            <a:rPr lang="es-ES" dirty="0">
              <a:latin typeface="078MKSDMediumCondensed" pitchFamily="2" charset="0"/>
            </a:rPr>
            <a:t>Sistema de recuperación de energía</a:t>
          </a:r>
        </a:p>
      </dgm:t>
    </dgm:pt>
    <dgm:pt modelId="{83A0F4ED-1737-44BE-B0AA-AA5E2172EF82}" type="parTrans" cxnId="{8C9CB3E9-A77F-4D4B-B773-0252AFFDEA6E}">
      <dgm:prSet/>
      <dgm:spPr/>
      <dgm:t>
        <a:bodyPr/>
        <a:lstStyle/>
        <a:p>
          <a:endParaRPr lang="es-ES"/>
        </a:p>
      </dgm:t>
    </dgm:pt>
    <dgm:pt modelId="{E5547E58-218A-4D95-A5E7-02E19BA01B7F}" type="sibTrans" cxnId="{8C9CB3E9-A77F-4D4B-B773-0252AFFDEA6E}">
      <dgm:prSet/>
      <dgm:spPr/>
      <dgm:t>
        <a:bodyPr/>
        <a:lstStyle/>
        <a:p>
          <a:endParaRPr lang="es-ES"/>
        </a:p>
      </dgm:t>
    </dgm:pt>
    <dgm:pt modelId="{284C70A5-5ED6-464D-9A26-7A35B98C2955}">
      <dgm:prSet phldrT="[Texto]"/>
      <dgm:spPr/>
      <dgm:t>
        <a:bodyPr/>
        <a:lstStyle/>
        <a:p>
          <a:r>
            <a:rPr lang="es-ES" dirty="0">
              <a:latin typeface="078MKSDMediumCondensed" pitchFamily="2" charset="0"/>
            </a:rPr>
            <a:t>Sistema de transmisión de potencia</a:t>
          </a:r>
        </a:p>
      </dgm:t>
    </dgm:pt>
    <dgm:pt modelId="{6E5583E9-5FD4-4FA7-9EF3-B00AEF5BD70E}" type="parTrans" cxnId="{24256D4F-D6B0-4F5E-ADD8-05616BE1406B}">
      <dgm:prSet/>
      <dgm:spPr/>
      <dgm:t>
        <a:bodyPr/>
        <a:lstStyle/>
        <a:p>
          <a:endParaRPr lang="es-ES"/>
        </a:p>
      </dgm:t>
    </dgm:pt>
    <dgm:pt modelId="{2A28C4D4-784D-4C38-A68E-D7F33E689D38}" type="sibTrans" cxnId="{24256D4F-D6B0-4F5E-ADD8-05616BE1406B}">
      <dgm:prSet/>
      <dgm:spPr/>
      <dgm:t>
        <a:bodyPr/>
        <a:lstStyle/>
        <a:p>
          <a:endParaRPr lang="es-ES"/>
        </a:p>
      </dgm:t>
    </dgm:pt>
    <dgm:pt modelId="{93D675AE-0AD8-49F0-A616-E15A720E6A81}">
      <dgm:prSet phldrT="[Texto]"/>
      <dgm:spPr/>
      <dgm:t>
        <a:bodyPr/>
        <a:lstStyle/>
        <a:p>
          <a:r>
            <a:rPr lang="es-ES" dirty="0">
              <a:latin typeface="078MKSDMediumCondensed" pitchFamily="2" charset="0"/>
            </a:rPr>
            <a:t>Sistema de aire comprimido</a:t>
          </a:r>
        </a:p>
      </dgm:t>
    </dgm:pt>
    <dgm:pt modelId="{55FB73EF-9157-4BB0-9D0E-84AA3B20166D}" type="parTrans" cxnId="{51D779EB-428C-4E3E-A5CD-B6EAAD1F7DD0}">
      <dgm:prSet/>
      <dgm:spPr/>
      <dgm:t>
        <a:bodyPr/>
        <a:lstStyle/>
        <a:p>
          <a:endParaRPr lang="es-ES"/>
        </a:p>
      </dgm:t>
    </dgm:pt>
    <dgm:pt modelId="{219A1846-BB88-4BBB-AE81-9F369EE8992C}" type="sibTrans" cxnId="{51D779EB-428C-4E3E-A5CD-B6EAAD1F7DD0}">
      <dgm:prSet/>
      <dgm:spPr/>
      <dgm:t>
        <a:bodyPr/>
        <a:lstStyle/>
        <a:p>
          <a:endParaRPr lang="es-ES"/>
        </a:p>
      </dgm:t>
    </dgm:pt>
    <dgm:pt modelId="{57B52FE8-5830-45F5-8C60-6F5D4515C68D}">
      <dgm:prSet phldrT="[Texto]"/>
      <dgm:spPr/>
      <dgm:t>
        <a:bodyPr/>
        <a:lstStyle/>
        <a:p>
          <a:r>
            <a:rPr lang="es-ES" dirty="0">
              <a:latin typeface="078MKSDMediumCondensed" pitchFamily="2" charset="0"/>
            </a:rPr>
            <a:t>Sistema de sobrealimentación</a:t>
          </a:r>
        </a:p>
      </dgm:t>
    </dgm:pt>
    <dgm:pt modelId="{EF2A8233-CE78-4835-9329-AAE25A92A80F}" type="parTrans" cxnId="{CC796E3A-D580-47DB-89AB-B324739CA453}">
      <dgm:prSet/>
      <dgm:spPr/>
      <dgm:t>
        <a:bodyPr/>
        <a:lstStyle/>
        <a:p>
          <a:endParaRPr lang="es-ES"/>
        </a:p>
      </dgm:t>
    </dgm:pt>
    <dgm:pt modelId="{BEF113F0-1368-4A08-B14A-ABBE69C1C50B}" type="sibTrans" cxnId="{CC796E3A-D580-47DB-89AB-B324739CA453}">
      <dgm:prSet/>
      <dgm:spPr/>
      <dgm:t>
        <a:bodyPr/>
        <a:lstStyle/>
        <a:p>
          <a:endParaRPr lang="es-ES"/>
        </a:p>
      </dgm:t>
    </dgm:pt>
    <dgm:pt modelId="{B471A9FC-713F-4A3D-9ACE-1B12187B308A}">
      <dgm:prSet phldrT="[Texto]"/>
      <dgm:spPr/>
      <dgm:t>
        <a:bodyPr/>
        <a:lstStyle/>
        <a:p>
          <a:r>
            <a:rPr lang="es-ES" dirty="0">
              <a:latin typeface="078MKSDMediumCondensed" pitchFamily="2" charset="0"/>
            </a:rPr>
            <a:t>Sistema de distribución y regulación de aire</a:t>
          </a:r>
        </a:p>
      </dgm:t>
    </dgm:pt>
    <dgm:pt modelId="{C47C6D69-06D2-4F39-8CE0-A5B291898FCF}" type="parTrans" cxnId="{60ECFDD4-197B-4A90-B168-632C186A18FD}">
      <dgm:prSet/>
      <dgm:spPr/>
      <dgm:t>
        <a:bodyPr/>
        <a:lstStyle/>
        <a:p>
          <a:endParaRPr lang="es-ES"/>
        </a:p>
      </dgm:t>
    </dgm:pt>
    <dgm:pt modelId="{49731C5D-7B44-4A3D-AC77-150791F9E1E4}" type="sibTrans" cxnId="{60ECFDD4-197B-4A90-B168-632C186A18FD}">
      <dgm:prSet/>
      <dgm:spPr/>
      <dgm:t>
        <a:bodyPr/>
        <a:lstStyle/>
        <a:p>
          <a:endParaRPr lang="es-ES"/>
        </a:p>
      </dgm:t>
    </dgm:pt>
    <dgm:pt modelId="{E79CB819-6ADB-436A-8042-45DAFDDAAA4B}">
      <dgm:prSet phldrT="[Texto]"/>
      <dgm:spPr/>
      <dgm:t>
        <a:bodyPr/>
        <a:lstStyle/>
        <a:p>
          <a:r>
            <a:rPr lang="es-ES" dirty="0">
              <a:latin typeface="078MKSDMediumCondensed" pitchFamily="2" charset="0"/>
            </a:rPr>
            <a:t>Sistemas secundarios</a:t>
          </a:r>
        </a:p>
      </dgm:t>
    </dgm:pt>
    <dgm:pt modelId="{3B9E94B6-E084-4FE7-B3AB-E6258FE72874}" type="parTrans" cxnId="{06DAB953-1AA9-4B56-A576-6DD782A43007}">
      <dgm:prSet/>
      <dgm:spPr/>
      <dgm:t>
        <a:bodyPr/>
        <a:lstStyle/>
        <a:p>
          <a:endParaRPr lang="es-ES"/>
        </a:p>
      </dgm:t>
    </dgm:pt>
    <dgm:pt modelId="{36B7718B-F24A-41E0-B289-F5206F278850}" type="sibTrans" cxnId="{06DAB953-1AA9-4B56-A576-6DD782A43007}">
      <dgm:prSet/>
      <dgm:spPr/>
      <dgm:t>
        <a:bodyPr/>
        <a:lstStyle/>
        <a:p>
          <a:endParaRPr lang="es-ES"/>
        </a:p>
      </dgm:t>
    </dgm:pt>
    <dgm:pt modelId="{0DF407B2-F5C4-43D0-8139-D1CF3A1ED462}">
      <dgm:prSet phldrT="[Texto]"/>
      <dgm:spPr/>
      <dgm:t>
        <a:bodyPr/>
        <a:lstStyle/>
        <a:p>
          <a:r>
            <a:rPr lang="es-ES" dirty="0">
              <a:latin typeface="078MKSDMediumCondensed" pitchFamily="2" charset="0"/>
            </a:rPr>
            <a:t>Subsistemas</a:t>
          </a:r>
        </a:p>
      </dgm:t>
    </dgm:pt>
    <dgm:pt modelId="{CE656145-D817-4DA5-87E9-144995A96CDE}" type="parTrans" cxnId="{9AF4F021-7056-4003-8B55-AF98022F22D0}">
      <dgm:prSet/>
      <dgm:spPr/>
      <dgm:t>
        <a:bodyPr/>
        <a:lstStyle/>
        <a:p>
          <a:endParaRPr lang="es-ES"/>
        </a:p>
      </dgm:t>
    </dgm:pt>
    <dgm:pt modelId="{AC44076A-793A-486C-AB2F-CCD6C63D0A7D}" type="sibTrans" cxnId="{9AF4F021-7056-4003-8B55-AF98022F22D0}">
      <dgm:prSet/>
      <dgm:spPr/>
      <dgm:t>
        <a:bodyPr/>
        <a:lstStyle/>
        <a:p>
          <a:endParaRPr lang="es-ES"/>
        </a:p>
      </dgm:t>
    </dgm:pt>
    <dgm:pt modelId="{8A265265-D7F7-4A9B-B334-1FA23970AC0F}">
      <dgm:prSet phldrT="[Texto]"/>
      <dgm:spPr/>
      <dgm:t>
        <a:bodyPr/>
        <a:lstStyle/>
        <a:p>
          <a:r>
            <a:rPr lang="es-ES" dirty="0">
              <a:latin typeface="078MKSDMediumCondensed" pitchFamily="2" charset="0"/>
            </a:rPr>
            <a:t>Sistema de </a:t>
          </a:r>
          <a:r>
            <a:rPr lang="es-ES" dirty="0" smtClean="0">
              <a:latin typeface="078MKSDMediumCondensed" pitchFamily="2" charset="0"/>
            </a:rPr>
            <a:t>control</a:t>
          </a:r>
          <a:endParaRPr lang="es-ES" dirty="0">
            <a:latin typeface="078MKSDMediumCondensed" pitchFamily="2" charset="0"/>
          </a:endParaRPr>
        </a:p>
      </dgm:t>
    </dgm:pt>
    <dgm:pt modelId="{83702C23-060C-49DC-AA3B-11532AD4EB41}" type="parTrans" cxnId="{3A0FBEF9-6832-4288-8E26-C6FEEED98D7B}">
      <dgm:prSet/>
      <dgm:spPr/>
      <dgm:t>
        <a:bodyPr/>
        <a:lstStyle/>
        <a:p>
          <a:endParaRPr lang="es-ES"/>
        </a:p>
      </dgm:t>
    </dgm:pt>
    <dgm:pt modelId="{BDBC5DCE-531F-41A9-828A-602595296921}" type="sibTrans" cxnId="{3A0FBEF9-6832-4288-8E26-C6FEEED98D7B}">
      <dgm:prSet/>
      <dgm:spPr/>
      <dgm:t>
        <a:bodyPr/>
        <a:lstStyle/>
        <a:p>
          <a:endParaRPr lang="es-ES"/>
        </a:p>
      </dgm:t>
    </dgm:pt>
    <dgm:pt modelId="{600CE025-1398-4C51-8E87-1A65A97357F0}">
      <dgm:prSet phldrT="[Texto]"/>
      <dgm:spPr/>
      <dgm:t>
        <a:bodyPr/>
        <a:lstStyle/>
        <a:p>
          <a:r>
            <a:rPr lang="es-ES" dirty="0">
              <a:latin typeface="078MKSDMediumCondensed" pitchFamily="2" charset="0"/>
            </a:rPr>
            <a:t>Sistema  </a:t>
          </a:r>
          <a:r>
            <a:rPr lang="es-ES">
              <a:latin typeface="078MKSDMediumCondensed" pitchFamily="2" charset="0"/>
            </a:rPr>
            <a:t>de </a:t>
          </a:r>
          <a:r>
            <a:rPr lang="es-ES" smtClean="0">
              <a:latin typeface="078MKSDMediumCondensed" pitchFamily="2" charset="0"/>
            </a:rPr>
            <a:t>control</a:t>
          </a:r>
          <a:endParaRPr lang="es-ES" dirty="0">
            <a:latin typeface="078MKSDMediumCondensed" pitchFamily="2" charset="0"/>
          </a:endParaRPr>
        </a:p>
      </dgm:t>
    </dgm:pt>
    <dgm:pt modelId="{B776612E-537B-47AD-9813-BAF4754A0965}" type="parTrans" cxnId="{6B834923-EC07-49BC-B34D-19C2E083B181}">
      <dgm:prSet/>
      <dgm:spPr/>
      <dgm:t>
        <a:bodyPr/>
        <a:lstStyle/>
        <a:p>
          <a:endParaRPr lang="es-ES"/>
        </a:p>
      </dgm:t>
    </dgm:pt>
    <dgm:pt modelId="{A9BB310F-D247-48E1-9429-94479F951F09}" type="sibTrans" cxnId="{6B834923-EC07-49BC-B34D-19C2E083B181}">
      <dgm:prSet/>
      <dgm:spPr/>
      <dgm:t>
        <a:bodyPr/>
        <a:lstStyle/>
        <a:p>
          <a:endParaRPr lang="es-ES"/>
        </a:p>
      </dgm:t>
    </dgm:pt>
    <dgm:pt modelId="{DA3EC5F0-7824-4073-A888-8BCB3D7A93C4}">
      <dgm:prSet phldrT="[Texto]"/>
      <dgm:spPr>
        <a:noFill/>
      </dgm:spPr>
      <dgm:t>
        <a:bodyPr/>
        <a:lstStyle/>
        <a:p>
          <a:endParaRPr lang="es-ES" dirty="0">
            <a:latin typeface="078MKSDMediumCondensed" pitchFamily="2" charset="0"/>
          </a:endParaRPr>
        </a:p>
      </dgm:t>
    </dgm:pt>
    <dgm:pt modelId="{E802E974-4AD9-4E1F-AC55-93EC3CA977A1}" type="sibTrans" cxnId="{33B5A674-101E-476E-828D-D579D0A0239F}">
      <dgm:prSet/>
      <dgm:spPr/>
      <dgm:t>
        <a:bodyPr/>
        <a:lstStyle/>
        <a:p>
          <a:endParaRPr lang="es-ES"/>
        </a:p>
      </dgm:t>
    </dgm:pt>
    <dgm:pt modelId="{7141F6DC-D3BF-4A49-93EF-AD6DBB5FC7B0}" type="parTrans" cxnId="{33B5A674-101E-476E-828D-D579D0A0239F}">
      <dgm:prSet/>
      <dgm:spPr/>
      <dgm:t>
        <a:bodyPr/>
        <a:lstStyle/>
        <a:p>
          <a:endParaRPr lang="es-ES"/>
        </a:p>
      </dgm:t>
    </dgm:pt>
    <dgm:pt modelId="{8001E391-23C1-4C09-A943-DFF7194DF65F}" type="pres">
      <dgm:prSet presAssocID="{3AFF0425-F93F-4C80-8651-5737B475C253}" presName="mainComposite" presStyleCnt="0">
        <dgm:presLayoutVars>
          <dgm:chPref val="1"/>
          <dgm:dir/>
          <dgm:animOne val="branch"/>
          <dgm:animLvl val="lvl"/>
          <dgm:resizeHandles val="exact"/>
        </dgm:presLayoutVars>
      </dgm:prSet>
      <dgm:spPr/>
      <dgm:t>
        <a:bodyPr/>
        <a:lstStyle/>
        <a:p>
          <a:endParaRPr lang="en-US"/>
        </a:p>
      </dgm:t>
    </dgm:pt>
    <dgm:pt modelId="{AFA34267-E3B3-4AF3-9999-0DBD9E3E5628}" type="pres">
      <dgm:prSet presAssocID="{3AFF0425-F93F-4C80-8651-5737B475C253}" presName="hierFlow" presStyleCnt="0"/>
      <dgm:spPr/>
    </dgm:pt>
    <dgm:pt modelId="{94B3AC60-B7AB-4529-98B8-01C914647BCB}" type="pres">
      <dgm:prSet presAssocID="{3AFF0425-F93F-4C80-8651-5737B475C253}" presName="firstBuf" presStyleCnt="0"/>
      <dgm:spPr/>
    </dgm:pt>
    <dgm:pt modelId="{E5327B51-5B43-4893-9958-C3D478245053}" type="pres">
      <dgm:prSet presAssocID="{3AFF0425-F93F-4C80-8651-5737B475C253}" presName="hierChild1" presStyleCnt="0">
        <dgm:presLayoutVars>
          <dgm:chPref val="1"/>
          <dgm:animOne val="branch"/>
          <dgm:animLvl val="lvl"/>
        </dgm:presLayoutVars>
      </dgm:prSet>
      <dgm:spPr/>
    </dgm:pt>
    <dgm:pt modelId="{A6F664F4-A702-4D26-9833-CBAF08A2358C}" type="pres">
      <dgm:prSet presAssocID="{AEE40D1B-2C18-428B-9A19-74E6F14711CC}" presName="Name17" presStyleCnt="0"/>
      <dgm:spPr/>
    </dgm:pt>
    <dgm:pt modelId="{FC832AE0-F4CA-4CEE-8893-1D5819354F83}" type="pres">
      <dgm:prSet presAssocID="{AEE40D1B-2C18-428B-9A19-74E6F14711CC}" presName="level1Shape" presStyleLbl="node0" presStyleIdx="0" presStyleCnt="1" custScaleY="223651">
        <dgm:presLayoutVars>
          <dgm:chPref val="3"/>
        </dgm:presLayoutVars>
      </dgm:prSet>
      <dgm:spPr/>
      <dgm:t>
        <a:bodyPr/>
        <a:lstStyle/>
        <a:p>
          <a:endParaRPr lang="en-US"/>
        </a:p>
      </dgm:t>
    </dgm:pt>
    <dgm:pt modelId="{312461C4-2D15-4476-A7F9-7FA74716DFF2}" type="pres">
      <dgm:prSet presAssocID="{AEE40D1B-2C18-428B-9A19-74E6F14711CC}" presName="hierChild2" presStyleCnt="0"/>
      <dgm:spPr/>
    </dgm:pt>
    <dgm:pt modelId="{66D48D99-FA8A-4FD4-8A5B-DDBCDE42DB02}" type="pres">
      <dgm:prSet presAssocID="{83A0F4ED-1737-44BE-B0AA-AA5E2172EF82}" presName="Name25" presStyleLbl="parChTrans1D2" presStyleIdx="0" presStyleCnt="2"/>
      <dgm:spPr/>
      <dgm:t>
        <a:bodyPr/>
        <a:lstStyle/>
        <a:p>
          <a:endParaRPr lang="en-US"/>
        </a:p>
      </dgm:t>
    </dgm:pt>
    <dgm:pt modelId="{DF61090C-8844-4D1E-B354-D1A1BF76AB07}" type="pres">
      <dgm:prSet presAssocID="{83A0F4ED-1737-44BE-B0AA-AA5E2172EF82}" presName="connTx" presStyleLbl="parChTrans1D2" presStyleIdx="0" presStyleCnt="2"/>
      <dgm:spPr/>
      <dgm:t>
        <a:bodyPr/>
        <a:lstStyle/>
        <a:p>
          <a:endParaRPr lang="en-US"/>
        </a:p>
      </dgm:t>
    </dgm:pt>
    <dgm:pt modelId="{0A3906CB-1068-4A81-AA5E-44B1D0543925}" type="pres">
      <dgm:prSet presAssocID="{62429D7E-73D5-42E0-BBA6-05149FC78464}" presName="Name30" presStyleCnt="0"/>
      <dgm:spPr/>
    </dgm:pt>
    <dgm:pt modelId="{5484E1ED-F6EA-4845-993A-B764051B8F53}" type="pres">
      <dgm:prSet presAssocID="{62429D7E-73D5-42E0-BBA6-05149FC78464}" presName="level2Shape" presStyleLbl="node2" presStyleIdx="0" presStyleCnt="2" custScaleX="202796"/>
      <dgm:spPr/>
      <dgm:t>
        <a:bodyPr/>
        <a:lstStyle/>
        <a:p>
          <a:endParaRPr lang="en-US"/>
        </a:p>
      </dgm:t>
    </dgm:pt>
    <dgm:pt modelId="{E7504BF7-1FDF-4025-A00B-7E11A4C657E3}" type="pres">
      <dgm:prSet presAssocID="{62429D7E-73D5-42E0-BBA6-05149FC78464}" presName="hierChild3" presStyleCnt="0"/>
      <dgm:spPr/>
    </dgm:pt>
    <dgm:pt modelId="{EE202814-FD6B-4646-A4A1-541E385312E6}" type="pres">
      <dgm:prSet presAssocID="{6E5583E9-5FD4-4FA7-9EF3-B00AEF5BD70E}" presName="Name25" presStyleLbl="parChTrans1D3" presStyleIdx="0" presStyleCnt="5"/>
      <dgm:spPr/>
      <dgm:t>
        <a:bodyPr/>
        <a:lstStyle/>
        <a:p>
          <a:endParaRPr lang="en-US"/>
        </a:p>
      </dgm:t>
    </dgm:pt>
    <dgm:pt modelId="{6C540EA5-D87B-4EBD-99A3-2DD759C0420E}" type="pres">
      <dgm:prSet presAssocID="{6E5583E9-5FD4-4FA7-9EF3-B00AEF5BD70E}" presName="connTx" presStyleLbl="parChTrans1D3" presStyleIdx="0" presStyleCnt="5"/>
      <dgm:spPr/>
      <dgm:t>
        <a:bodyPr/>
        <a:lstStyle/>
        <a:p>
          <a:endParaRPr lang="en-US"/>
        </a:p>
      </dgm:t>
    </dgm:pt>
    <dgm:pt modelId="{2F1337D5-9955-4599-9688-83C7623F8C32}" type="pres">
      <dgm:prSet presAssocID="{284C70A5-5ED6-464D-9A26-7A35B98C2955}" presName="Name30" presStyleCnt="0"/>
      <dgm:spPr/>
    </dgm:pt>
    <dgm:pt modelId="{71C43D3B-230F-456E-9189-367204B9BCF7}" type="pres">
      <dgm:prSet presAssocID="{284C70A5-5ED6-464D-9A26-7A35B98C2955}" presName="level2Shape" presStyleLbl="node3" presStyleIdx="0" presStyleCnt="5" custScaleX="206231" custLinFactNeighborX="25823"/>
      <dgm:spPr/>
      <dgm:t>
        <a:bodyPr/>
        <a:lstStyle/>
        <a:p>
          <a:endParaRPr lang="en-US"/>
        </a:p>
      </dgm:t>
    </dgm:pt>
    <dgm:pt modelId="{75484CFC-ABAE-4241-AE79-7354A12AB511}" type="pres">
      <dgm:prSet presAssocID="{284C70A5-5ED6-464D-9A26-7A35B98C2955}" presName="hierChild3" presStyleCnt="0"/>
      <dgm:spPr/>
    </dgm:pt>
    <dgm:pt modelId="{3A5B79BF-0667-4D7F-9C61-BF5C67851CD5}" type="pres">
      <dgm:prSet presAssocID="{55FB73EF-9157-4BB0-9D0E-84AA3B20166D}" presName="Name25" presStyleLbl="parChTrans1D3" presStyleIdx="1" presStyleCnt="5"/>
      <dgm:spPr/>
      <dgm:t>
        <a:bodyPr/>
        <a:lstStyle/>
        <a:p>
          <a:endParaRPr lang="en-US"/>
        </a:p>
      </dgm:t>
    </dgm:pt>
    <dgm:pt modelId="{F32B30FC-3E26-4959-A156-6316F1D7862D}" type="pres">
      <dgm:prSet presAssocID="{55FB73EF-9157-4BB0-9D0E-84AA3B20166D}" presName="connTx" presStyleLbl="parChTrans1D3" presStyleIdx="1" presStyleCnt="5"/>
      <dgm:spPr/>
      <dgm:t>
        <a:bodyPr/>
        <a:lstStyle/>
        <a:p>
          <a:endParaRPr lang="en-US"/>
        </a:p>
      </dgm:t>
    </dgm:pt>
    <dgm:pt modelId="{33E216A0-B37A-499B-A8A5-88DCA833C848}" type="pres">
      <dgm:prSet presAssocID="{93D675AE-0AD8-49F0-A616-E15A720E6A81}" presName="Name30" presStyleCnt="0"/>
      <dgm:spPr/>
    </dgm:pt>
    <dgm:pt modelId="{6DD8179D-43D2-4EC0-9167-C69EDDAF15B4}" type="pres">
      <dgm:prSet presAssocID="{93D675AE-0AD8-49F0-A616-E15A720E6A81}" presName="level2Shape" presStyleLbl="node3" presStyleIdx="1" presStyleCnt="5" custScaleX="206231" custLinFactNeighborX="25823"/>
      <dgm:spPr/>
      <dgm:t>
        <a:bodyPr/>
        <a:lstStyle/>
        <a:p>
          <a:endParaRPr lang="en-US"/>
        </a:p>
      </dgm:t>
    </dgm:pt>
    <dgm:pt modelId="{7DCE99F0-EC7A-426C-B8A6-031CD01D5ACC}" type="pres">
      <dgm:prSet presAssocID="{93D675AE-0AD8-49F0-A616-E15A720E6A81}" presName="hierChild3" presStyleCnt="0"/>
      <dgm:spPr/>
    </dgm:pt>
    <dgm:pt modelId="{FC2F1A29-25D9-4839-BFD6-61CB99240CC4}" type="pres">
      <dgm:prSet presAssocID="{83702C23-060C-49DC-AA3B-11532AD4EB41}" presName="Name25" presStyleLbl="parChTrans1D3" presStyleIdx="2" presStyleCnt="5"/>
      <dgm:spPr/>
      <dgm:t>
        <a:bodyPr/>
        <a:lstStyle/>
        <a:p>
          <a:endParaRPr lang="en-US"/>
        </a:p>
      </dgm:t>
    </dgm:pt>
    <dgm:pt modelId="{87A8A9BC-7046-4469-AF42-747FF925CA81}" type="pres">
      <dgm:prSet presAssocID="{83702C23-060C-49DC-AA3B-11532AD4EB41}" presName="connTx" presStyleLbl="parChTrans1D3" presStyleIdx="2" presStyleCnt="5"/>
      <dgm:spPr/>
      <dgm:t>
        <a:bodyPr/>
        <a:lstStyle/>
        <a:p>
          <a:endParaRPr lang="en-US"/>
        </a:p>
      </dgm:t>
    </dgm:pt>
    <dgm:pt modelId="{2B1C6273-D697-41A8-A9A1-0BA2FBDAAE7A}" type="pres">
      <dgm:prSet presAssocID="{8A265265-D7F7-4A9B-B334-1FA23970AC0F}" presName="Name30" presStyleCnt="0"/>
      <dgm:spPr/>
    </dgm:pt>
    <dgm:pt modelId="{C0BEB328-6A22-479B-AE86-4EFFD85EE51F}" type="pres">
      <dgm:prSet presAssocID="{8A265265-D7F7-4A9B-B334-1FA23970AC0F}" presName="level2Shape" presStyleLbl="node3" presStyleIdx="2" presStyleCnt="5" custScaleX="206231" custLinFactNeighborX="25823"/>
      <dgm:spPr/>
      <dgm:t>
        <a:bodyPr/>
        <a:lstStyle/>
        <a:p>
          <a:endParaRPr lang="en-US"/>
        </a:p>
      </dgm:t>
    </dgm:pt>
    <dgm:pt modelId="{69B9DE2E-C48C-4D4D-8EFD-7483FFC1701A}" type="pres">
      <dgm:prSet presAssocID="{8A265265-D7F7-4A9B-B334-1FA23970AC0F}" presName="hierChild3" presStyleCnt="0"/>
      <dgm:spPr/>
    </dgm:pt>
    <dgm:pt modelId="{B838D5EB-58A5-453B-AA98-8796252AE7B4}" type="pres">
      <dgm:prSet presAssocID="{EF2A8233-CE78-4835-9329-AAE25A92A80F}" presName="Name25" presStyleLbl="parChTrans1D2" presStyleIdx="1" presStyleCnt="2"/>
      <dgm:spPr/>
      <dgm:t>
        <a:bodyPr/>
        <a:lstStyle/>
        <a:p>
          <a:endParaRPr lang="en-US"/>
        </a:p>
      </dgm:t>
    </dgm:pt>
    <dgm:pt modelId="{20C2871D-DC3C-4634-85F3-0BD84BDF6810}" type="pres">
      <dgm:prSet presAssocID="{EF2A8233-CE78-4835-9329-AAE25A92A80F}" presName="connTx" presStyleLbl="parChTrans1D2" presStyleIdx="1" presStyleCnt="2"/>
      <dgm:spPr/>
      <dgm:t>
        <a:bodyPr/>
        <a:lstStyle/>
        <a:p>
          <a:endParaRPr lang="en-US"/>
        </a:p>
      </dgm:t>
    </dgm:pt>
    <dgm:pt modelId="{8975AABA-A705-480E-8D8B-6F42347E0480}" type="pres">
      <dgm:prSet presAssocID="{57B52FE8-5830-45F5-8C60-6F5D4515C68D}" presName="Name30" presStyleCnt="0"/>
      <dgm:spPr/>
    </dgm:pt>
    <dgm:pt modelId="{A6227345-B528-43B3-ABC0-E41269A44726}" type="pres">
      <dgm:prSet presAssocID="{57B52FE8-5830-45F5-8C60-6F5D4515C68D}" presName="level2Shape" presStyleLbl="node2" presStyleIdx="1" presStyleCnt="2" custScaleX="202796"/>
      <dgm:spPr/>
      <dgm:t>
        <a:bodyPr/>
        <a:lstStyle/>
        <a:p>
          <a:endParaRPr lang="en-US"/>
        </a:p>
      </dgm:t>
    </dgm:pt>
    <dgm:pt modelId="{5A4D9DD1-E557-418A-8483-BE5B285CD763}" type="pres">
      <dgm:prSet presAssocID="{57B52FE8-5830-45F5-8C60-6F5D4515C68D}" presName="hierChild3" presStyleCnt="0"/>
      <dgm:spPr/>
    </dgm:pt>
    <dgm:pt modelId="{7DB28DB2-0A3A-4E66-8026-8008582612AE}" type="pres">
      <dgm:prSet presAssocID="{C47C6D69-06D2-4F39-8CE0-A5B291898FCF}" presName="Name25" presStyleLbl="parChTrans1D3" presStyleIdx="3" presStyleCnt="5"/>
      <dgm:spPr/>
      <dgm:t>
        <a:bodyPr/>
        <a:lstStyle/>
        <a:p>
          <a:endParaRPr lang="en-US"/>
        </a:p>
      </dgm:t>
    </dgm:pt>
    <dgm:pt modelId="{67D7BEEA-664A-429F-B44A-677AB1B6EBBD}" type="pres">
      <dgm:prSet presAssocID="{C47C6D69-06D2-4F39-8CE0-A5B291898FCF}" presName="connTx" presStyleLbl="parChTrans1D3" presStyleIdx="3" presStyleCnt="5"/>
      <dgm:spPr/>
      <dgm:t>
        <a:bodyPr/>
        <a:lstStyle/>
        <a:p>
          <a:endParaRPr lang="en-US"/>
        </a:p>
      </dgm:t>
    </dgm:pt>
    <dgm:pt modelId="{1B5E3907-44EF-4937-B455-FA8D4409ADC1}" type="pres">
      <dgm:prSet presAssocID="{B471A9FC-713F-4A3D-9ACE-1B12187B308A}" presName="Name30" presStyleCnt="0"/>
      <dgm:spPr/>
    </dgm:pt>
    <dgm:pt modelId="{9F1E0680-1D0C-4C6F-AFAF-C47F4492F9D8}" type="pres">
      <dgm:prSet presAssocID="{B471A9FC-713F-4A3D-9ACE-1B12187B308A}" presName="level2Shape" presStyleLbl="node3" presStyleIdx="3" presStyleCnt="5" custScaleX="206231" custLinFactNeighborX="25823"/>
      <dgm:spPr/>
      <dgm:t>
        <a:bodyPr/>
        <a:lstStyle/>
        <a:p>
          <a:endParaRPr lang="en-US"/>
        </a:p>
      </dgm:t>
    </dgm:pt>
    <dgm:pt modelId="{2694023B-1F2E-424D-9DA5-1815F9419E63}" type="pres">
      <dgm:prSet presAssocID="{B471A9FC-713F-4A3D-9ACE-1B12187B308A}" presName="hierChild3" presStyleCnt="0"/>
      <dgm:spPr/>
    </dgm:pt>
    <dgm:pt modelId="{65C542C8-4A28-46E1-A6A1-518F687011E4}" type="pres">
      <dgm:prSet presAssocID="{B776612E-537B-47AD-9813-BAF4754A0965}" presName="Name25" presStyleLbl="parChTrans1D3" presStyleIdx="4" presStyleCnt="5"/>
      <dgm:spPr/>
      <dgm:t>
        <a:bodyPr/>
        <a:lstStyle/>
        <a:p>
          <a:endParaRPr lang="en-US"/>
        </a:p>
      </dgm:t>
    </dgm:pt>
    <dgm:pt modelId="{095CEB7F-2344-4921-B582-485FE46D1155}" type="pres">
      <dgm:prSet presAssocID="{B776612E-537B-47AD-9813-BAF4754A0965}" presName="connTx" presStyleLbl="parChTrans1D3" presStyleIdx="4" presStyleCnt="5"/>
      <dgm:spPr/>
      <dgm:t>
        <a:bodyPr/>
        <a:lstStyle/>
        <a:p>
          <a:endParaRPr lang="en-US"/>
        </a:p>
      </dgm:t>
    </dgm:pt>
    <dgm:pt modelId="{6CD870FC-EC37-4699-B018-135A71197F2D}" type="pres">
      <dgm:prSet presAssocID="{600CE025-1398-4C51-8E87-1A65A97357F0}" presName="Name30" presStyleCnt="0"/>
      <dgm:spPr/>
    </dgm:pt>
    <dgm:pt modelId="{D260ED5F-FA74-46C7-8CA3-EB4BE1D6A92D}" type="pres">
      <dgm:prSet presAssocID="{600CE025-1398-4C51-8E87-1A65A97357F0}" presName="level2Shape" presStyleLbl="node3" presStyleIdx="4" presStyleCnt="5" custScaleX="206231" custLinFactNeighborX="25823"/>
      <dgm:spPr/>
      <dgm:t>
        <a:bodyPr/>
        <a:lstStyle/>
        <a:p>
          <a:endParaRPr lang="en-US"/>
        </a:p>
      </dgm:t>
    </dgm:pt>
    <dgm:pt modelId="{5DEA3E7F-C234-437D-82F8-5332641586B8}" type="pres">
      <dgm:prSet presAssocID="{600CE025-1398-4C51-8E87-1A65A97357F0}" presName="hierChild3" presStyleCnt="0"/>
      <dgm:spPr/>
    </dgm:pt>
    <dgm:pt modelId="{C6DF53F9-6835-49B2-8B80-C245F70DCC00}" type="pres">
      <dgm:prSet presAssocID="{3AFF0425-F93F-4C80-8651-5737B475C253}" presName="bgShapesFlow" presStyleCnt="0"/>
      <dgm:spPr/>
    </dgm:pt>
    <dgm:pt modelId="{41AF52C5-7AA5-4E69-997F-D390686D3F1C}" type="pres">
      <dgm:prSet presAssocID="{DA3EC5F0-7824-4073-A888-8BCB3D7A93C4}" presName="rectComp" presStyleCnt="0"/>
      <dgm:spPr/>
    </dgm:pt>
    <dgm:pt modelId="{871ED86A-88BC-466E-819A-8B8F09993813}" type="pres">
      <dgm:prSet presAssocID="{DA3EC5F0-7824-4073-A888-8BCB3D7A93C4}" presName="bgRect" presStyleLbl="bgShp" presStyleIdx="0" presStyleCnt="3"/>
      <dgm:spPr/>
      <dgm:t>
        <a:bodyPr/>
        <a:lstStyle/>
        <a:p>
          <a:endParaRPr lang="en-US"/>
        </a:p>
      </dgm:t>
    </dgm:pt>
    <dgm:pt modelId="{6CFC27B9-DE42-47BC-BFE2-988B84B58931}" type="pres">
      <dgm:prSet presAssocID="{DA3EC5F0-7824-4073-A888-8BCB3D7A93C4}" presName="bgRectTx" presStyleLbl="bgShp" presStyleIdx="0" presStyleCnt="3">
        <dgm:presLayoutVars>
          <dgm:bulletEnabled val="1"/>
        </dgm:presLayoutVars>
      </dgm:prSet>
      <dgm:spPr/>
      <dgm:t>
        <a:bodyPr/>
        <a:lstStyle/>
        <a:p>
          <a:endParaRPr lang="en-US"/>
        </a:p>
      </dgm:t>
    </dgm:pt>
    <dgm:pt modelId="{27606139-EDAE-46E2-A21A-1E59F43440BE}" type="pres">
      <dgm:prSet presAssocID="{DA3EC5F0-7824-4073-A888-8BCB3D7A93C4}" presName="spComp" presStyleCnt="0"/>
      <dgm:spPr/>
    </dgm:pt>
    <dgm:pt modelId="{2077FCD3-0DC2-49F5-886C-324507810992}" type="pres">
      <dgm:prSet presAssocID="{DA3EC5F0-7824-4073-A888-8BCB3D7A93C4}" presName="hSp" presStyleCnt="0"/>
      <dgm:spPr/>
    </dgm:pt>
    <dgm:pt modelId="{6DAB741E-3C57-4136-AAF8-4474EF4B6C70}" type="pres">
      <dgm:prSet presAssocID="{E79CB819-6ADB-436A-8042-45DAFDDAAA4B}" presName="rectComp" presStyleCnt="0"/>
      <dgm:spPr/>
    </dgm:pt>
    <dgm:pt modelId="{9D697E13-2DC5-4CFD-8091-36919A65FC22}" type="pres">
      <dgm:prSet presAssocID="{E79CB819-6ADB-436A-8042-45DAFDDAAA4B}" presName="bgRect" presStyleLbl="bgShp" presStyleIdx="1" presStyleCnt="3" custScaleX="196472"/>
      <dgm:spPr/>
      <dgm:t>
        <a:bodyPr/>
        <a:lstStyle/>
        <a:p>
          <a:endParaRPr lang="en-US"/>
        </a:p>
      </dgm:t>
    </dgm:pt>
    <dgm:pt modelId="{16443AC1-B244-47E4-B300-B465ED5B3067}" type="pres">
      <dgm:prSet presAssocID="{E79CB819-6ADB-436A-8042-45DAFDDAAA4B}" presName="bgRectTx" presStyleLbl="bgShp" presStyleIdx="1" presStyleCnt="3">
        <dgm:presLayoutVars>
          <dgm:bulletEnabled val="1"/>
        </dgm:presLayoutVars>
      </dgm:prSet>
      <dgm:spPr/>
      <dgm:t>
        <a:bodyPr/>
        <a:lstStyle/>
        <a:p>
          <a:endParaRPr lang="en-US"/>
        </a:p>
      </dgm:t>
    </dgm:pt>
    <dgm:pt modelId="{F95F897E-B1D9-40FA-9289-868AA24F7668}" type="pres">
      <dgm:prSet presAssocID="{E79CB819-6ADB-436A-8042-45DAFDDAAA4B}" presName="spComp" presStyleCnt="0"/>
      <dgm:spPr/>
    </dgm:pt>
    <dgm:pt modelId="{77846471-6366-4044-B6B9-D5E076F87336}" type="pres">
      <dgm:prSet presAssocID="{E79CB819-6ADB-436A-8042-45DAFDDAAA4B}" presName="hSp" presStyleCnt="0"/>
      <dgm:spPr/>
    </dgm:pt>
    <dgm:pt modelId="{51D44D71-2A55-4A78-AC2E-C2ADBBACAC01}" type="pres">
      <dgm:prSet presAssocID="{0DF407B2-F5C4-43D0-8139-D1CF3A1ED462}" presName="rectComp" presStyleCnt="0"/>
      <dgm:spPr/>
    </dgm:pt>
    <dgm:pt modelId="{43931143-E9AB-4FBB-8237-F89DFE773071}" type="pres">
      <dgm:prSet presAssocID="{0DF407B2-F5C4-43D0-8139-D1CF3A1ED462}" presName="bgRect" presStyleLbl="bgShp" presStyleIdx="2" presStyleCnt="3" custScaleX="206433"/>
      <dgm:spPr/>
      <dgm:t>
        <a:bodyPr/>
        <a:lstStyle/>
        <a:p>
          <a:endParaRPr lang="en-US"/>
        </a:p>
      </dgm:t>
    </dgm:pt>
    <dgm:pt modelId="{F8C33375-68C1-4A61-96C6-5092A1F86E66}" type="pres">
      <dgm:prSet presAssocID="{0DF407B2-F5C4-43D0-8139-D1CF3A1ED462}" presName="bgRectTx" presStyleLbl="bgShp" presStyleIdx="2" presStyleCnt="3">
        <dgm:presLayoutVars>
          <dgm:bulletEnabled val="1"/>
        </dgm:presLayoutVars>
      </dgm:prSet>
      <dgm:spPr/>
      <dgm:t>
        <a:bodyPr/>
        <a:lstStyle/>
        <a:p>
          <a:endParaRPr lang="en-US"/>
        </a:p>
      </dgm:t>
    </dgm:pt>
  </dgm:ptLst>
  <dgm:cxnLst>
    <dgm:cxn modelId="{E2793960-8F71-4A10-8AB8-0FEA1AB0B4A1}" type="presOf" srcId="{83A0F4ED-1737-44BE-B0AA-AA5E2172EF82}" destId="{66D48D99-FA8A-4FD4-8A5B-DDBCDE42DB02}" srcOrd="0" destOrd="0" presId="urn:microsoft.com/office/officeart/2005/8/layout/hierarchy5"/>
    <dgm:cxn modelId="{3A0FBEF9-6832-4288-8E26-C6FEEED98D7B}" srcId="{62429D7E-73D5-42E0-BBA6-05149FC78464}" destId="{8A265265-D7F7-4A9B-B334-1FA23970AC0F}" srcOrd="2" destOrd="0" parTransId="{83702C23-060C-49DC-AA3B-11532AD4EB41}" sibTransId="{BDBC5DCE-531F-41A9-828A-602595296921}"/>
    <dgm:cxn modelId="{33B5A674-101E-476E-828D-D579D0A0239F}" srcId="{3AFF0425-F93F-4C80-8651-5737B475C253}" destId="{DA3EC5F0-7824-4073-A888-8BCB3D7A93C4}" srcOrd="1" destOrd="0" parTransId="{7141F6DC-D3BF-4A49-93EF-AD6DBB5FC7B0}" sibTransId="{E802E974-4AD9-4E1F-AC55-93EC3CA977A1}"/>
    <dgm:cxn modelId="{159687B1-34EA-428E-8EAC-DE483A0B6480}" type="presOf" srcId="{B776612E-537B-47AD-9813-BAF4754A0965}" destId="{65C542C8-4A28-46E1-A6A1-518F687011E4}" srcOrd="0" destOrd="0" presId="urn:microsoft.com/office/officeart/2005/8/layout/hierarchy5"/>
    <dgm:cxn modelId="{CD88FE75-1FAF-4F61-916A-738D8594A589}" type="presOf" srcId="{55FB73EF-9157-4BB0-9D0E-84AA3B20166D}" destId="{F32B30FC-3E26-4959-A156-6316F1D7862D}" srcOrd="1" destOrd="0" presId="urn:microsoft.com/office/officeart/2005/8/layout/hierarchy5"/>
    <dgm:cxn modelId="{D5C16A83-1D4A-4C38-B0BA-06DABA85586C}" type="presOf" srcId="{C47C6D69-06D2-4F39-8CE0-A5B291898FCF}" destId="{7DB28DB2-0A3A-4E66-8026-8008582612AE}" srcOrd="0" destOrd="0" presId="urn:microsoft.com/office/officeart/2005/8/layout/hierarchy5"/>
    <dgm:cxn modelId="{36C7FDDA-076E-4E1F-80FF-EA954EA2CFBB}" type="presOf" srcId="{DA3EC5F0-7824-4073-A888-8BCB3D7A93C4}" destId="{6CFC27B9-DE42-47BC-BFE2-988B84B58931}" srcOrd="1" destOrd="0" presId="urn:microsoft.com/office/officeart/2005/8/layout/hierarchy5"/>
    <dgm:cxn modelId="{36AA927B-EFE6-439D-9D86-56CAFF9E6744}" type="presOf" srcId="{0DF407B2-F5C4-43D0-8139-D1CF3A1ED462}" destId="{43931143-E9AB-4FBB-8237-F89DFE773071}" srcOrd="0" destOrd="0" presId="urn:microsoft.com/office/officeart/2005/8/layout/hierarchy5"/>
    <dgm:cxn modelId="{24256D4F-D6B0-4F5E-ADD8-05616BE1406B}" srcId="{62429D7E-73D5-42E0-BBA6-05149FC78464}" destId="{284C70A5-5ED6-464D-9A26-7A35B98C2955}" srcOrd="0" destOrd="0" parTransId="{6E5583E9-5FD4-4FA7-9EF3-B00AEF5BD70E}" sibTransId="{2A28C4D4-784D-4C38-A68E-D7F33E689D38}"/>
    <dgm:cxn modelId="{3F6F42A8-57C4-451C-94AC-FD10095CC783}" type="presOf" srcId="{284C70A5-5ED6-464D-9A26-7A35B98C2955}" destId="{71C43D3B-230F-456E-9189-367204B9BCF7}" srcOrd="0" destOrd="0" presId="urn:microsoft.com/office/officeart/2005/8/layout/hierarchy5"/>
    <dgm:cxn modelId="{7A33F22A-A92D-469D-AC8E-554F44A577E7}" type="presOf" srcId="{B471A9FC-713F-4A3D-9ACE-1B12187B308A}" destId="{9F1E0680-1D0C-4C6F-AFAF-C47F4492F9D8}" srcOrd="0" destOrd="0" presId="urn:microsoft.com/office/officeart/2005/8/layout/hierarchy5"/>
    <dgm:cxn modelId="{927A6F31-FAE1-46EA-A3BD-8D570E42937C}" type="presOf" srcId="{B776612E-537B-47AD-9813-BAF4754A0965}" destId="{095CEB7F-2344-4921-B582-485FE46D1155}" srcOrd="1" destOrd="0" presId="urn:microsoft.com/office/officeart/2005/8/layout/hierarchy5"/>
    <dgm:cxn modelId="{BD36ACCC-4502-4DE6-97CA-C2ECA0C9A605}" type="presOf" srcId="{600CE025-1398-4C51-8E87-1A65A97357F0}" destId="{D260ED5F-FA74-46C7-8CA3-EB4BE1D6A92D}" srcOrd="0" destOrd="0" presId="urn:microsoft.com/office/officeart/2005/8/layout/hierarchy5"/>
    <dgm:cxn modelId="{CC796E3A-D580-47DB-89AB-B324739CA453}" srcId="{AEE40D1B-2C18-428B-9A19-74E6F14711CC}" destId="{57B52FE8-5830-45F5-8C60-6F5D4515C68D}" srcOrd="1" destOrd="0" parTransId="{EF2A8233-CE78-4835-9329-AAE25A92A80F}" sibTransId="{BEF113F0-1368-4A08-B14A-ABBE69C1C50B}"/>
    <dgm:cxn modelId="{9AF4F021-7056-4003-8B55-AF98022F22D0}" srcId="{3AFF0425-F93F-4C80-8651-5737B475C253}" destId="{0DF407B2-F5C4-43D0-8139-D1CF3A1ED462}" srcOrd="3" destOrd="0" parTransId="{CE656145-D817-4DA5-87E9-144995A96CDE}" sibTransId="{AC44076A-793A-486C-AB2F-CCD6C63D0A7D}"/>
    <dgm:cxn modelId="{38A7E73D-A98B-45EC-8FEA-1BAFF303C01D}" srcId="{3AFF0425-F93F-4C80-8651-5737B475C253}" destId="{AEE40D1B-2C18-428B-9A19-74E6F14711CC}" srcOrd="0" destOrd="0" parTransId="{D366970A-E9A4-4B32-8227-99D82C3B3F91}" sibTransId="{1C0332BA-29F4-4DD9-A4C8-B600085CD46C}"/>
    <dgm:cxn modelId="{4FA71CC3-AB2E-412A-B931-7FC77C432289}" type="presOf" srcId="{EF2A8233-CE78-4835-9329-AAE25A92A80F}" destId="{B838D5EB-58A5-453B-AA98-8796252AE7B4}" srcOrd="0" destOrd="0" presId="urn:microsoft.com/office/officeart/2005/8/layout/hierarchy5"/>
    <dgm:cxn modelId="{60ECFDD4-197B-4A90-B168-632C186A18FD}" srcId="{57B52FE8-5830-45F5-8C60-6F5D4515C68D}" destId="{B471A9FC-713F-4A3D-9ACE-1B12187B308A}" srcOrd="0" destOrd="0" parTransId="{C47C6D69-06D2-4F39-8CE0-A5B291898FCF}" sibTransId="{49731C5D-7B44-4A3D-AC77-150791F9E1E4}"/>
    <dgm:cxn modelId="{9700FFF5-E35A-4119-8A0E-B2D249AED4D3}" type="presOf" srcId="{E79CB819-6ADB-436A-8042-45DAFDDAAA4B}" destId="{9D697E13-2DC5-4CFD-8091-36919A65FC22}" srcOrd="0" destOrd="0" presId="urn:microsoft.com/office/officeart/2005/8/layout/hierarchy5"/>
    <dgm:cxn modelId="{51D779EB-428C-4E3E-A5CD-B6EAAD1F7DD0}" srcId="{62429D7E-73D5-42E0-BBA6-05149FC78464}" destId="{93D675AE-0AD8-49F0-A616-E15A720E6A81}" srcOrd="1" destOrd="0" parTransId="{55FB73EF-9157-4BB0-9D0E-84AA3B20166D}" sibTransId="{219A1846-BB88-4BBB-AE81-9F369EE8992C}"/>
    <dgm:cxn modelId="{10854581-87A5-4F0C-A758-B4CD9938EB2F}" type="presOf" srcId="{83A0F4ED-1737-44BE-B0AA-AA5E2172EF82}" destId="{DF61090C-8844-4D1E-B354-D1A1BF76AB07}" srcOrd="1" destOrd="0" presId="urn:microsoft.com/office/officeart/2005/8/layout/hierarchy5"/>
    <dgm:cxn modelId="{6A8AFABB-CC43-46D0-9546-E4BB2F42CBF2}" type="presOf" srcId="{83702C23-060C-49DC-AA3B-11532AD4EB41}" destId="{FC2F1A29-25D9-4839-BFD6-61CB99240CC4}" srcOrd="0" destOrd="0" presId="urn:microsoft.com/office/officeart/2005/8/layout/hierarchy5"/>
    <dgm:cxn modelId="{78D5CB6C-BFD3-4771-AEA6-C461556CB3EF}" type="presOf" srcId="{AEE40D1B-2C18-428B-9A19-74E6F14711CC}" destId="{FC832AE0-F4CA-4CEE-8893-1D5819354F83}" srcOrd="0" destOrd="0" presId="urn:microsoft.com/office/officeart/2005/8/layout/hierarchy5"/>
    <dgm:cxn modelId="{4696CE6D-5AA5-4382-BFDB-D08F2D0899EF}" type="presOf" srcId="{62429D7E-73D5-42E0-BBA6-05149FC78464}" destId="{5484E1ED-F6EA-4845-993A-B764051B8F53}" srcOrd="0" destOrd="0" presId="urn:microsoft.com/office/officeart/2005/8/layout/hierarchy5"/>
    <dgm:cxn modelId="{390C8DD2-37AC-40EA-B251-52D0C7CEF838}" type="presOf" srcId="{6E5583E9-5FD4-4FA7-9EF3-B00AEF5BD70E}" destId="{EE202814-FD6B-4646-A4A1-541E385312E6}" srcOrd="0" destOrd="0" presId="urn:microsoft.com/office/officeart/2005/8/layout/hierarchy5"/>
    <dgm:cxn modelId="{C18466DB-920D-4B96-B068-EDF37C3C6A8F}" type="presOf" srcId="{C47C6D69-06D2-4F39-8CE0-A5B291898FCF}" destId="{67D7BEEA-664A-429F-B44A-677AB1B6EBBD}" srcOrd="1" destOrd="0" presId="urn:microsoft.com/office/officeart/2005/8/layout/hierarchy5"/>
    <dgm:cxn modelId="{6B834923-EC07-49BC-B34D-19C2E083B181}" srcId="{57B52FE8-5830-45F5-8C60-6F5D4515C68D}" destId="{600CE025-1398-4C51-8E87-1A65A97357F0}" srcOrd="1" destOrd="0" parTransId="{B776612E-537B-47AD-9813-BAF4754A0965}" sibTransId="{A9BB310F-D247-48E1-9429-94479F951F09}"/>
    <dgm:cxn modelId="{944B73EC-856E-490E-A874-93DC1DFEFF6E}" type="presOf" srcId="{6E5583E9-5FD4-4FA7-9EF3-B00AEF5BD70E}" destId="{6C540EA5-D87B-4EBD-99A3-2DD759C0420E}" srcOrd="1" destOrd="0" presId="urn:microsoft.com/office/officeart/2005/8/layout/hierarchy5"/>
    <dgm:cxn modelId="{52AB47D3-CFCB-4CA7-9768-9AF17B139482}" type="presOf" srcId="{3AFF0425-F93F-4C80-8651-5737B475C253}" destId="{8001E391-23C1-4C09-A943-DFF7194DF65F}" srcOrd="0" destOrd="0" presId="urn:microsoft.com/office/officeart/2005/8/layout/hierarchy5"/>
    <dgm:cxn modelId="{6EF9E3FC-E563-4FA8-82E7-8172B5985D9F}" type="presOf" srcId="{83702C23-060C-49DC-AA3B-11532AD4EB41}" destId="{87A8A9BC-7046-4469-AF42-747FF925CA81}" srcOrd="1" destOrd="0" presId="urn:microsoft.com/office/officeart/2005/8/layout/hierarchy5"/>
    <dgm:cxn modelId="{6269599A-0020-40BB-8DED-01AA0C553551}" type="presOf" srcId="{DA3EC5F0-7824-4073-A888-8BCB3D7A93C4}" destId="{871ED86A-88BC-466E-819A-8B8F09993813}" srcOrd="0" destOrd="0" presId="urn:microsoft.com/office/officeart/2005/8/layout/hierarchy5"/>
    <dgm:cxn modelId="{5A2496FA-A946-4C14-B971-E025F6C74223}" type="presOf" srcId="{57B52FE8-5830-45F5-8C60-6F5D4515C68D}" destId="{A6227345-B528-43B3-ABC0-E41269A44726}" srcOrd="0" destOrd="0" presId="urn:microsoft.com/office/officeart/2005/8/layout/hierarchy5"/>
    <dgm:cxn modelId="{85DCC33E-B315-414D-8E11-FC1F6FD89A0A}" type="presOf" srcId="{93D675AE-0AD8-49F0-A616-E15A720E6A81}" destId="{6DD8179D-43D2-4EC0-9167-C69EDDAF15B4}" srcOrd="0" destOrd="0" presId="urn:microsoft.com/office/officeart/2005/8/layout/hierarchy5"/>
    <dgm:cxn modelId="{12805B98-DED4-4CAA-8441-9BDDC479ABBF}" type="presOf" srcId="{0DF407B2-F5C4-43D0-8139-D1CF3A1ED462}" destId="{F8C33375-68C1-4A61-96C6-5092A1F86E66}" srcOrd="1" destOrd="0" presId="urn:microsoft.com/office/officeart/2005/8/layout/hierarchy5"/>
    <dgm:cxn modelId="{AA21C7B6-FAD2-4CCB-962F-735C18F25365}" type="presOf" srcId="{EF2A8233-CE78-4835-9329-AAE25A92A80F}" destId="{20C2871D-DC3C-4634-85F3-0BD84BDF6810}" srcOrd="1" destOrd="0" presId="urn:microsoft.com/office/officeart/2005/8/layout/hierarchy5"/>
    <dgm:cxn modelId="{84DBC911-BE8C-4425-85C9-3CA21451307F}" type="presOf" srcId="{E79CB819-6ADB-436A-8042-45DAFDDAAA4B}" destId="{16443AC1-B244-47E4-B300-B465ED5B3067}" srcOrd="1" destOrd="0" presId="urn:microsoft.com/office/officeart/2005/8/layout/hierarchy5"/>
    <dgm:cxn modelId="{06DAB953-1AA9-4B56-A576-6DD782A43007}" srcId="{3AFF0425-F93F-4C80-8651-5737B475C253}" destId="{E79CB819-6ADB-436A-8042-45DAFDDAAA4B}" srcOrd="2" destOrd="0" parTransId="{3B9E94B6-E084-4FE7-B3AB-E6258FE72874}" sibTransId="{36B7718B-F24A-41E0-B289-F5206F278850}"/>
    <dgm:cxn modelId="{8C9CB3E9-A77F-4D4B-B773-0252AFFDEA6E}" srcId="{AEE40D1B-2C18-428B-9A19-74E6F14711CC}" destId="{62429D7E-73D5-42E0-BBA6-05149FC78464}" srcOrd="0" destOrd="0" parTransId="{83A0F4ED-1737-44BE-B0AA-AA5E2172EF82}" sibTransId="{E5547E58-218A-4D95-A5E7-02E19BA01B7F}"/>
    <dgm:cxn modelId="{51E29809-B934-49EB-ACAE-A1819EA28E47}" type="presOf" srcId="{8A265265-D7F7-4A9B-B334-1FA23970AC0F}" destId="{C0BEB328-6A22-479B-AE86-4EFFD85EE51F}" srcOrd="0" destOrd="0" presId="urn:microsoft.com/office/officeart/2005/8/layout/hierarchy5"/>
    <dgm:cxn modelId="{F44DEAFE-EC52-4F84-AB4B-02E58559E623}" type="presOf" srcId="{55FB73EF-9157-4BB0-9D0E-84AA3B20166D}" destId="{3A5B79BF-0667-4D7F-9C61-BF5C67851CD5}" srcOrd="0" destOrd="0" presId="urn:microsoft.com/office/officeart/2005/8/layout/hierarchy5"/>
    <dgm:cxn modelId="{6BBCCDA4-9BA8-4EC1-BF3D-288A71257689}" type="presParOf" srcId="{8001E391-23C1-4C09-A943-DFF7194DF65F}" destId="{AFA34267-E3B3-4AF3-9999-0DBD9E3E5628}" srcOrd="0" destOrd="0" presId="urn:microsoft.com/office/officeart/2005/8/layout/hierarchy5"/>
    <dgm:cxn modelId="{1CBA34BC-6DFD-46E3-812D-1F5DC1858D83}" type="presParOf" srcId="{AFA34267-E3B3-4AF3-9999-0DBD9E3E5628}" destId="{94B3AC60-B7AB-4529-98B8-01C914647BCB}" srcOrd="0" destOrd="0" presId="urn:microsoft.com/office/officeart/2005/8/layout/hierarchy5"/>
    <dgm:cxn modelId="{5CAD5870-D4F8-441B-B023-E2A1F0CFCA9A}" type="presParOf" srcId="{AFA34267-E3B3-4AF3-9999-0DBD9E3E5628}" destId="{E5327B51-5B43-4893-9958-C3D478245053}" srcOrd="1" destOrd="0" presId="urn:microsoft.com/office/officeart/2005/8/layout/hierarchy5"/>
    <dgm:cxn modelId="{F8669199-D654-4144-B0A4-7793A9422C11}" type="presParOf" srcId="{E5327B51-5B43-4893-9958-C3D478245053}" destId="{A6F664F4-A702-4D26-9833-CBAF08A2358C}" srcOrd="0" destOrd="0" presId="urn:microsoft.com/office/officeart/2005/8/layout/hierarchy5"/>
    <dgm:cxn modelId="{6D0BBCA4-6460-4E6A-8724-1D16C65F05A3}" type="presParOf" srcId="{A6F664F4-A702-4D26-9833-CBAF08A2358C}" destId="{FC832AE0-F4CA-4CEE-8893-1D5819354F83}" srcOrd="0" destOrd="0" presId="urn:microsoft.com/office/officeart/2005/8/layout/hierarchy5"/>
    <dgm:cxn modelId="{030BDEEF-AB7E-4832-AE1A-F075ABB1BD08}" type="presParOf" srcId="{A6F664F4-A702-4D26-9833-CBAF08A2358C}" destId="{312461C4-2D15-4476-A7F9-7FA74716DFF2}" srcOrd="1" destOrd="0" presId="urn:microsoft.com/office/officeart/2005/8/layout/hierarchy5"/>
    <dgm:cxn modelId="{59FE52A7-9374-4925-BA92-0E7108933F35}" type="presParOf" srcId="{312461C4-2D15-4476-A7F9-7FA74716DFF2}" destId="{66D48D99-FA8A-4FD4-8A5B-DDBCDE42DB02}" srcOrd="0" destOrd="0" presId="urn:microsoft.com/office/officeart/2005/8/layout/hierarchy5"/>
    <dgm:cxn modelId="{A7BCB95F-77D8-49D3-A91C-EA9345E4B7BD}" type="presParOf" srcId="{66D48D99-FA8A-4FD4-8A5B-DDBCDE42DB02}" destId="{DF61090C-8844-4D1E-B354-D1A1BF76AB07}" srcOrd="0" destOrd="0" presId="urn:microsoft.com/office/officeart/2005/8/layout/hierarchy5"/>
    <dgm:cxn modelId="{32123EC4-C8B5-46F0-A680-C9D71AC03FCF}" type="presParOf" srcId="{312461C4-2D15-4476-A7F9-7FA74716DFF2}" destId="{0A3906CB-1068-4A81-AA5E-44B1D0543925}" srcOrd="1" destOrd="0" presId="urn:microsoft.com/office/officeart/2005/8/layout/hierarchy5"/>
    <dgm:cxn modelId="{AB8B3063-4480-4356-BF05-A21C0C069AAF}" type="presParOf" srcId="{0A3906CB-1068-4A81-AA5E-44B1D0543925}" destId="{5484E1ED-F6EA-4845-993A-B764051B8F53}" srcOrd="0" destOrd="0" presId="urn:microsoft.com/office/officeart/2005/8/layout/hierarchy5"/>
    <dgm:cxn modelId="{5D76F435-CCAB-41E8-8F51-039904A225CC}" type="presParOf" srcId="{0A3906CB-1068-4A81-AA5E-44B1D0543925}" destId="{E7504BF7-1FDF-4025-A00B-7E11A4C657E3}" srcOrd="1" destOrd="0" presId="urn:microsoft.com/office/officeart/2005/8/layout/hierarchy5"/>
    <dgm:cxn modelId="{C0D51E32-F873-436F-BF63-CD841AF75A06}" type="presParOf" srcId="{E7504BF7-1FDF-4025-A00B-7E11A4C657E3}" destId="{EE202814-FD6B-4646-A4A1-541E385312E6}" srcOrd="0" destOrd="0" presId="urn:microsoft.com/office/officeart/2005/8/layout/hierarchy5"/>
    <dgm:cxn modelId="{35689D9C-04F5-4F5A-8FB4-5D23F08FC357}" type="presParOf" srcId="{EE202814-FD6B-4646-A4A1-541E385312E6}" destId="{6C540EA5-D87B-4EBD-99A3-2DD759C0420E}" srcOrd="0" destOrd="0" presId="urn:microsoft.com/office/officeart/2005/8/layout/hierarchy5"/>
    <dgm:cxn modelId="{1CD7A24D-3031-403D-B23C-2ADA6AF2D03C}" type="presParOf" srcId="{E7504BF7-1FDF-4025-A00B-7E11A4C657E3}" destId="{2F1337D5-9955-4599-9688-83C7623F8C32}" srcOrd="1" destOrd="0" presId="urn:microsoft.com/office/officeart/2005/8/layout/hierarchy5"/>
    <dgm:cxn modelId="{31636DE5-9BFD-4332-823B-0FFE25325F01}" type="presParOf" srcId="{2F1337D5-9955-4599-9688-83C7623F8C32}" destId="{71C43D3B-230F-456E-9189-367204B9BCF7}" srcOrd="0" destOrd="0" presId="urn:microsoft.com/office/officeart/2005/8/layout/hierarchy5"/>
    <dgm:cxn modelId="{FB097B14-FDE4-4B6B-858B-0D65F60DA9AA}" type="presParOf" srcId="{2F1337D5-9955-4599-9688-83C7623F8C32}" destId="{75484CFC-ABAE-4241-AE79-7354A12AB511}" srcOrd="1" destOrd="0" presId="urn:microsoft.com/office/officeart/2005/8/layout/hierarchy5"/>
    <dgm:cxn modelId="{06BFE51D-424B-46F9-B7B4-FB7B3179040F}" type="presParOf" srcId="{E7504BF7-1FDF-4025-A00B-7E11A4C657E3}" destId="{3A5B79BF-0667-4D7F-9C61-BF5C67851CD5}" srcOrd="2" destOrd="0" presId="urn:microsoft.com/office/officeart/2005/8/layout/hierarchy5"/>
    <dgm:cxn modelId="{DD09177F-965F-45D8-9CB4-8E68C95D56E4}" type="presParOf" srcId="{3A5B79BF-0667-4D7F-9C61-BF5C67851CD5}" destId="{F32B30FC-3E26-4959-A156-6316F1D7862D}" srcOrd="0" destOrd="0" presId="urn:microsoft.com/office/officeart/2005/8/layout/hierarchy5"/>
    <dgm:cxn modelId="{DB6E6515-EF51-4D1E-B60F-857258C55FA4}" type="presParOf" srcId="{E7504BF7-1FDF-4025-A00B-7E11A4C657E3}" destId="{33E216A0-B37A-499B-A8A5-88DCA833C848}" srcOrd="3" destOrd="0" presId="urn:microsoft.com/office/officeart/2005/8/layout/hierarchy5"/>
    <dgm:cxn modelId="{79250A3A-0A09-4342-B02D-A926E3A4DC99}" type="presParOf" srcId="{33E216A0-B37A-499B-A8A5-88DCA833C848}" destId="{6DD8179D-43D2-4EC0-9167-C69EDDAF15B4}" srcOrd="0" destOrd="0" presId="urn:microsoft.com/office/officeart/2005/8/layout/hierarchy5"/>
    <dgm:cxn modelId="{14E28A22-C25E-4CD8-8267-FF533DAE9F6A}" type="presParOf" srcId="{33E216A0-B37A-499B-A8A5-88DCA833C848}" destId="{7DCE99F0-EC7A-426C-B8A6-031CD01D5ACC}" srcOrd="1" destOrd="0" presId="urn:microsoft.com/office/officeart/2005/8/layout/hierarchy5"/>
    <dgm:cxn modelId="{3D97D3CF-D6E2-4D59-B1C5-BAA40265DD84}" type="presParOf" srcId="{E7504BF7-1FDF-4025-A00B-7E11A4C657E3}" destId="{FC2F1A29-25D9-4839-BFD6-61CB99240CC4}" srcOrd="4" destOrd="0" presId="urn:microsoft.com/office/officeart/2005/8/layout/hierarchy5"/>
    <dgm:cxn modelId="{EF0A2A71-774A-4A3B-9B5F-CF5152B8DE55}" type="presParOf" srcId="{FC2F1A29-25D9-4839-BFD6-61CB99240CC4}" destId="{87A8A9BC-7046-4469-AF42-747FF925CA81}" srcOrd="0" destOrd="0" presId="urn:microsoft.com/office/officeart/2005/8/layout/hierarchy5"/>
    <dgm:cxn modelId="{1C48907A-DA75-44C3-B464-BD25E45D86DC}" type="presParOf" srcId="{E7504BF7-1FDF-4025-A00B-7E11A4C657E3}" destId="{2B1C6273-D697-41A8-A9A1-0BA2FBDAAE7A}" srcOrd="5" destOrd="0" presId="urn:microsoft.com/office/officeart/2005/8/layout/hierarchy5"/>
    <dgm:cxn modelId="{D5EAC7A1-2E7B-4B13-82F5-4E4E71B85989}" type="presParOf" srcId="{2B1C6273-D697-41A8-A9A1-0BA2FBDAAE7A}" destId="{C0BEB328-6A22-479B-AE86-4EFFD85EE51F}" srcOrd="0" destOrd="0" presId="urn:microsoft.com/office/officeart/2005/8/layout/hierarchy5"/>
    <dgm:cxn modelId="{1F584F7F-A1B0-450C-9266-70E97B6BB1C0}" type="presParOf" srcId="{2B1C6273-D697-41A8-A9A1-0BA2FBDAAE7A}" destId="{69B9DE2E-C48C-4D4D-8EFD-7483FFC1701A}" srcOrd="1" destOrd="0" presId="urn:microsoft.com/office/officeart/2005/8/layout/hierarchy5"/>
    <dgm:cxn modelId="{45D57A88-B993-4FB0-A0B8-840820F341F1}" type="presParOf" srcId="{312461C4-2D15-4476-A7F9-7FA74716DFF2}" destId="{B838D5EB-58A5-453B-AA98-8796252AE7B4}" srcOrd="2" destOrd="0" presId="urn:microsoft.com/office/officeart/2005/8/layout/hierarchy5"/>
    <dgm:cxn modelId="{57AD0202-BCCA-4809-8FA5-137D357E2353}" type="presParOf" srcId="{B838D5EB-58A5-453B-AA98-8796252AE7B4}" destId="{20C2871D-DC3C-4634-85F3-0BD84BDF6810}" srcOrd="0" destOrd="0" presId="urn:microsoft.com/office/officeart/2005/8/layout/hierarchy5"/>
    <dgm:cxn modelId="{4EF41BCF-3074-4CAB-AA63-02003A3EE13A}" type="presParOf" srcId="{312461C4-2D15-4476-A7F9-7FA74716DFF2}" destId="{8975AABA-A705-480E-8D8B-6F42347E0480}" srcOrd="3" destOrd="0" presId="urn:microsoft.com/office/officeart/2005/8/layout/hierarchy5"/>
    <dgm:cxn modelId="{34227E9F-7694-4279-AD8B-F379ECCBB694}" type="presParOf" srcId="{8975AABA-A705-480E-8D8B-6F42347E0480}" destId="{A6227345-B528-43B3-ABC0-E41269A44726}" srcOrd="0" destOrd="0" presId="urn:microsoft.com/office/officeart/2005/8/layout/hierarchy5"/>
    <dgm:cxn modelId="{D1B68D27-CF6C-4D52-A716-779BD4B6D1AC}" type="presParOf" srcId="{8975AABA-A705-480E-8D8B-6F42347E0480}" destId="{5A4D9DD1-E557-418A-8483-BE5B285CD763}" srcOrd="1" destOrd="0" presId="urn:microsoft.com/office/officeart/2005/8/layout/hierarchy5"/>
    <dgm:cxn modelId="{58259C7A-740B-40BC-BB77-C64FD32DFC09}" type="presParOf" srcId="{5A4D9DD1-E557-418A-8483-BE5B285CD763}" destId="{7DB28DB2-0A3A-4E66-8026-8008582612AE}" srcOrd="0" destOrd="0" presId="urn:microsoft.com/office/officeart/2005/8/layout/hierarchy5"/>
    <dgm:cxn modelId="{EBDA041F-C9C2-486B-8DB7-FA9233C6AEC1}" type="presParOf" srcId="{7DB28DB2-0A3A-4E66-8026-8008582612AE}" destId="{67D7BEEA-664A-429F-B44A-677AB1B6EBBD}" srcOrd="0" destOrd="0" presId="urn:microsoft.com/office/officeart/2005/8/layout/hierarchy5"/>
    <dgm:cxn modelId="{DF47B945-B32E-4613-9897-45FFA7D115FA}" type="presParOf" srcId="{5A4D9DD1-E557-418A-8483-BE5B285CD763}" destId="{1B5E3907-44EF-4937-B455-FA8D4409ADC1}" srcOrd="1" destOrd="0" presId="urn:microsoft.com/office/officeart/2005/8/layout/hierarchy5"/>
    <dgm:cxn modelId="{6BE771CF-F690-4641-9DDA-39B2D95EEEF2}" type="presParOf" srcId="{1B5E3907-44EF-4937-B455-FA8D4409ADC1}" destId="{9F1E0680-1D0C-4C6F-AFAF-C47F4492F9D8}" srcOrd="0" destOrd="0" presId="urn:microsoft.com/office/officeart/2005/8/layout/hierarchy5"/>
    <dgm:cxn modelId="{7CC15083-83EB-46CE-B3E1-032ED6717848}" type="presParOf" srcId="{1B5E3907-44EF-4937-B455-FA8D4409ADC1}" destId="{2694023B-1F2E-424D-9DA5-1815F9419E63}" srcOrd="1" destOrd="0" presId="urn:microsoft.com/office/officeart/2005/8/layout/hierarchy5"/>
    <dgm:cxn modelId="{1119335C-CAE4-4380-9A9E-78F90A904AD6}" type="presParOf" srcId="{5A4D9DD1-E557-418A-8483-BE5B285CD763}" destId="{65C542C8-4A28-46E1-A6A1-518F687011E4}" srcOrd="2" destOrd="0" presId="urn:microsoft.com/office/officeart/2005/8/layout/hierarchy5"/>
    <dgm:cxn modelId="{15E04552-E0F3-423F-92A0-0DC61B33A242}" type="presParOf" srcId="{65C542C8-4A28-46E1-A6A1-518F687011E4}" destId="{095CEB7F-2344-4921-B582-485FE46D1155}" srcOrd="0" destOrd="0" presId="urn:microsoft.com/office/officeart/2005/8/layout/hierarchy5"/>
    <dgm:cxn modelId="{15E35E19-4B02-44D2-A6A1-C2AA8FE5FC56}" type="presParOf" srcId="{5A4D9DD1-E557-418A-8483-BE5B285CD763}" destId="{6CD870FC-EC37-4699-B018-135A71197F2D}" srcOrd="3" destOrd="0" presId="urn:microsoft.com/office/officeart/2005/8/layout/hierarchy5"/>
    <dgm:cxn modelId="{54967146-57A7-4AEA-9649-87E0D4CC38E1}" type="presParOf" srcId="{6CD870FC-EC37-4699-B018-135A71197F2D}" destId="{D260ED5F-FA74-46C7-8CA3-EB4BE1D6A92D}" srcOrd="0" destOrd="0" presId="urn:microsoft.com/office/officeart/2005/8/layout/hierarchy5"/>
    <dgm:cxn modelId="{DD8714AE-B980-4CB9-8D82-E7973C4CCA6C}" type="presParOf" srcId="{6CD870FC-EC37-4699-B018-135A71197F2D}" destId="{5DEA3E7F-C234-437D-82F8-5332641586B8}" srcOrd="1" destOrd="0" presId="urn:microsoft.com/office/officeart/2005/8/layout/hierarchy5"/>
    <dgm:cxn modelId="{F2B1F421-2255-4E75-A269-3005EC81CFDE}" type="presParOf" srcId="{8001E391-23C1-4C09-A943-DFF7194DF65F}" destId="{C6DF53F9-6835-49B2-8B80-C245F70DCC00}" srcOrd="1" destOrd="0" presId="urn:microsoft.com/office/officeart/2005/8/layout/hierarchy5"/>
    <dgm:cxn modelId="{BEC38695-9282-4E8B-9981-A1A1C647A0ED}" type="presParOf" srcId="{C6DF53F9-6835-49B2-8B80-C245F70DCC00}" destId="{41AF52C5-7AA5-4E69-997F-D390686D3F1C}" srcOrd="0" destOrd="0" presId="urn:microsoft.com/office/officeart/2005/8/layout/hierarchy5"/>
    <dgm:cxn modelId="{9487CF00-DB8C-4428-86C5-31E6858F1C8B}" type="presParOf" srcId="{41AF52C5-7AA5-4E69-997F-D390686D3F1C}" destId="{871ED86A-88BC-466E-819A-8B8F09993813}" srcOrd="0" destOrd="0" presId="urn:microsoft.com/office/officeart/2005/8/layout/hierarchy5"/>
    <dgm:cxn modelId="{7DE8D57E-E945-4A86-8A4B-6777C409B841}" type="presParOf" srcId="{41AF52C5-7AA5-4E69-997F-D390686D3F1C}" destId="{6CFC27B9-DE42-47BC-BFE2-988B84B58931}" srcOrd="1" destOrd="0" presId="urn:microsoft.com/office/officeart/2005/8/layout/hierarchy5"/>
    <dgm:cxn modelId="{D22ABBE8-C90E-462D-8208-D1459F1E79D2}" type="presParOf" srcId="{C6DF53F9-6835-49B2-8B80-C245F70DCC00}" destId="{27606139-EDAE-46E2-A21A-1E59F43440BE}" srcOrd="1" destOrd="0" presId="urn:microsoft.com/office/officeart/2005/8/layout/hierarchy5"/>
    <dgm:cxn modelId="{56DB218D-1B91-44AB-9492-A6DB14382597}" type="presParOf" srcId="{27606139-EDAE-46E2-A21A-1E59F43440BE}" destId="{2077FCD3-0DC2-49F5-886C-324507810992}" srcOrd="0" destOrd="0" presId="urn:microsoft.com/office/officeart/2005/8/layout/hierarchy5"/>
    <dgm:cxn modelId="{C4241413-8DC1-4014-B14E-BBF0BF26A0C8}" type="presParOf" srcId="{C6DF53F9-6835-49B2-8B80-C245F70DCC00}" destId="{6DAB741E-3C57-4136-AAF8-4474EF4B6C70}" srcOrd="2" destOrd="0" presId="urn:microsoft.com/office/officeart/2005/8/layout/hierarchy5"/>
    <dgm:cxn modelId="{C4C6BA44-E91C-43ED-B4AD-E6F1860A02C3}" type="presParOf" srcId="{6DAB741E-3C57-4136-AAF8-4474EF4B6C70}" destId="{9D697E13-2DC5-4CFD-8091-36919A65FC22}" srcOrd="0" destOrd="0" presId="urn:microsoft.com/office/officeart/2005/8/layout/hierarchy5"/>
    <dgm:cxn modelId="{05B74B12-197A-4DE4-A39E-1BBA636DC512}" type="presParOf" srcId="{6DAB741E-3C57-4136-AAF8-4474EF4B6C70}" destId="{16443AC1-B244-47E4-B300-B465ED5B3067}" srcOrd="1" destOrd="0" presId="urn:microsoft.com/office/officeart/2005/8/layout/hierarchy5"/>
    <dgm:cxn modelId="{3C2DF2DA-4636-44C2-ADFA-5640D411B77C}" type="presParOf" srcId="{C6DF53F9-6835-49B2-8B80-C245F70DCC00}" destId="{F95F897E-B1D9-40FA-9289-868AA24F7668}" srcOrd="3" destOrd="0" presId="urn:microsoft.com/office/officeart/2005/8/layout/hierarchy5"/>
    <dgm:cxn modelId="{65CE3D60-DF74-4141-9A36-8295E0051598}" type="presParOf" srcId="{F95F897E-B1D9-40FA-9289-868AA24F7668}" destId="{77846471-6366-4044-B6B9-D5E076F87336}" srcOrd="0" destOrd="0" presId="urn:microsoft.com/office/officeart/2005/8/layout/hierarchy5"/>
    <dgm:cxn modelId="{58B962DC-65E4-4DBA-BB04-C5D9331569E5}" type="presParOf" srcId="{C6DF53F9-6835-49B2-8B80-C245F70DCC00}" destId="{51D44D71-2A55-4A78-AC2E-C2ADBBACAC01}" srcOrd="4" destOrd="0" presId="urn:microsoft.com/office/officeart/2005/8/layout/hierarchy5"/>
    <dgm:cxn modelId="{C5209CD6-422C-4802-B11A-E6DBECB0D5CF}" type="presParOf" srcId="{51D44D71-2A55-4A78-AC2E-C2ADBBACAC01}" destId="{43931143-E9AB-4FBB-8237-F89DFE773071}" srcOrd="0" destOrd="0" presId="urn:microsoft.com/office/officeart/2005/8/layout/hierarchy5"/>
    <dgm:cxn modelId="{383D00BA-36E6-4778-84B6-076B808CDA1A}" type="presParOf" srcId="{51D44D71-2A55-4A78-AC2E-C2ADBBACAC01}" destId="{F8C33375-68C1-4A61-96C6-5092A1F86E66}"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A55840-5933-44A4-AB71-6B9A9A80E919}" type="doc">
      <dgm:prSet loTypeId="urn:microsoft.com/office/officeart/2005/8/layout/radial6" loCatId="cycle" qsTypeId="urn:microsoft.com/office/officeart/2005/8/quickstyle/simple1" qsCatId="simple" csTypeId="urn:microsoft.com/office/officeart/2005/8/colors/accent3_1" csCatId="accent3" phldr="1"/>
      <dgm:spPr/>
      <dgm:t>
        <a:bodyPr/>
        <a:lstStyle/>
        <a:p>
          <a:endParaRPr lang="en-US"/>
        </a:p>
      </dgm:t>
    </dgm:pt>
    <dgm:pt modelId="{7E01D8BC-D5F6-45ED-B62C-588AD197DD40}">
      <dgm:prSet phldrT="[Texto]"/>
      <dgm:spPr/>
      <dgm:t>
        <a:bodyPr/>
        <a:lstStyle/>
        <a:p>
          <a:r>
            <a:rPr lang="es-EC" dirty="0" smtClean="0"/>
            <a:t>Diseño</a:t>
          </a:r>
          <a:endParaRPr lang="en-US" dirty="0"/>
        </a:p>
      </dgm:t>
    </dgm:pt>
    <dgm:pt modelId="{2D0A914C-FB8C-4859-809E-444D54193D0C}" type="parTrans" cxnId="{0809DB99-6153-4E2A-989E-EF854335C617}">
      <dgm:prSet/>
      <dgm:spPr/>
      <dgm:t>
        <a:bodyPr/>
        <a:lstStyle/>
        <a:p>
          <a:endParaRPr lang="en-US"/>
        </a:p>
      </dgm:t>
    </dgm:pt>
    <dgm:pt modelId="{F4148A0A-0F28-4112-8D64-E962B3B9F9FD}" type="sibTrans" cxnId="{0809DB99-6153-4E2A-989E-EF854335C617}">
      <dgm:prSet/>
      <dgm:spPr/>
      <dgm:t>
        <a:bodyPr/>
        <a:lstStyle/>
        <a:p>
          <a:endParaRPr lang="en-US"/>
        </a:p>
      </dgm:t>
    </dgm:pt>
    <dgm:pt modelId="{D26333C4-E916-4D7A-8992-8A6629CD0924}">
      <dgm:prSet phldrT="[Texto]"/>
      <dgm:spPr/>
      <dgm:t>
        <a:bodyPr/>
        <a:lstStyle/>
        <a:p>
          <a:pPr rtl="0"/>
          <a:r>
            <a:rPr lang="es-EC" dirty="0" smtClean="0">
              <a:solidFill>
                <a:srgbClr val="00A8C6"/>
              </a:solidFill>
              <a:latin typeface="078MKSDMediumCondensed" pitchFamily="2" charset="0"/>
            </a:rPr>
            <a:t>Diseño de flechas</a:t>
          </a:r>
          <a:endParaRPr lang="en-US" dirty="0">
            <a:solidFill>
              <a:srgbClr val="00A8C6"/>
            </a:solidFill>
          </a:endParaRPr>
        </a:p>
      </dgm:t>
    </dgm:pt>
    <dgm:pt modelId="{3E1F3DC4-43F5-4BCC-B847-1DF7727E8987}" type="parTrans" cxnId="{1EC369D3-509A-4D31-BED6-85F8282F36AD}">
      <dgm:prSet/>
      <dgm:spPr/>
      <dgm:t>
        <a:bodyPr/>
        <a:lstStyle/>
        <a:p>
          <a:endParaRPr lang="en-US"/>
        </a:p>
      </dgm:t>
    </dgm:pt>
    <dgm:pt modelId="{B1CD95AE-E683-4365-9C1B-EAFA33753FC7}" type="sibTrans" cxnId="{1EC369D3-509A-4D31-BED6-85F8282F36AD}">
      <dgm:prSet/>
      <dgm:spPr/>
      <dgm:t>
        <a:bodyPr/>
        <a:lstStyle/>
        <a:p>
          <a:endParaRPr lang="en-US"/>
        </a:p>
      </dgm:t>
    </dgm:pt>
    <dgm:pt modelId="{79863CE4-C353-4A4B-8218-C27655849988}">
      <dgm:prSet phldrT="[Texto]"/>
      <dgm:spPr/>
      <dgm:t>
        <a:bodyPr/>
        <a:lstStyle/>
        <a:p>
          <a:r>
            <a:rPr lang="es-EC" dirty="0" smtClean="0">
              <a:solidFill>
                <a:srgbClr val="00A8C6"/>
              </a:solidFill>
              <a:latin typeface="078MKSDMediumCondensed" pitchFamily="2" charset="0"/>
            </a:rPr>
            <a:t>Selección de bandas</a:t>
          </a:r>
          <a:endParaRPr lang="en-US" dirty="0">
            <a:solidFill>
              <a:srgbClr val="00A8C6"/>
            </a:solidFill>
          </a:endParaRPr>
        </a:p>
      </dgm:t>
    </dgm:pt>
    <dgm:pt modelId="{DCD7E41D-0851-44A0-B20F-7466B14C2FF5}" type="parTrans" cxnId="{916F39A2-0C8B-4E5E-8762-78DC18FFDEBC}">
      <dgm:prSet/>
      <dgm:spPr/>
      <dgm:t>
        <a:bodyPr/>
        <a:lstStyle/>
        <a:p>
          <a:endParaRPr lang="en-US"/>
        </a:p>
      </dgm:t>
    </dgm:pt>
    <dgm:pt modelId="{873EA2E7-D60D-4AC1-B4C3-68257DCC0C4D}" type="sibTrans" cxnId="{916F39A2-0C8B-4E5E-8762-78DC18FFDEBC}">
      <dgm:prSet/>
      <dgm:spPr/>
      <dgm:t>
        <a:bodyPr/>
        <a:lstStyle/>
        <a:p>
          <a:endParaRPr lang="en-US"/>
        </a:p>
      </dgm:t>
    </dgm:pt>
    <dgm:pt modelId="{0E502CD0-6F34-4BF7-983C-D514EBAA1C89}">
      <dgm:prSet phldrT="[Texto]"/>
      <dgm:spPr/>
      <dgm:t>
        <a:bodyPr/>
        <a:lstStyle/>
        <a:p>
          <a:r>
            <a:rPr lang="es-EC" dirty="0" smtClean="0">
              <a:solidFill>
                <a:srgbClr val="00A8C6"/>
              </a:solidFill>
              <a:latin typeface="078MKSDMediumCondensed" pitchFamily="2" charset="0"/>
            </a:rPr>
            <a:t>Determinación del diámetro de la manguera y la caída de presión</a:t>
          </a:r>
          <a:endParaRPr lang="en-US" dirty="0">
            <a:solidFill>
              <a:srgbClr val="00A8C6"/>
            </a:solidFill>
          </a:endParaRPr>
        </a:p>
      </dgm:t>
    </dgm:pt>
    <dgm:pt modelId="{79AB1217-E925-45DA-A927-06B9C429865C}" type="parTrans" cxnId="{E6FA15E9-56E4-4D40-87E4-0E03DF48333A}">
      <dgm:prSet/>
      <dgm:spPr/>
      <dgm:t>
        <a:bodyPr/>
        <a:lstStyle/>
        <a:p>
          <a:endParaRPr lang="en-US"/>
        </a:p>
      </dgm:t>
    </dgm:pt>
    <dgm:pt modelId="{B7D6AEED-0C7B-4E30-A0C7-DD6B2195C03C}" type="sibTrans" cxnId="{E6FA15E9-56E4-4D40-87E4-0E03DF48333A}">
      <dgm:prSet/>
      <dgm:spPr/>
      <dgm:t>
        <a:bodyPr/>
        <a:lstStyle/>
        <a:p>
          <a:endParaRPr lang="en-US"/>
        </a:p>
      </dgm:t>
    </dgm:pt>
    <dgm:pt modelId="{6A563AAD-E3CA-4EC1-9A16-FD99F91B7714}">
      <dgm:prSet phldrT="[Texto]"/>
      <dgm:spPr/>
      <dgm:t>
        <a:bodyPr/>
        <a:lstStyle/>
        <a:p>
          <a:r>
            <a:rPr lang="es-EC" dirty="0" smtClean="0">
              <a:solidFill>
                <a:srgbClr val="00A8C6"/>
              </a:solidFill>
              <a:latin typeface="078MKSDMediumCondensed" pitchFamily="2" charset="0"/>
            </a:rPr>
            <a:t>Determinación del caudal de aire y volumen del tanque</a:t>
          </a:r>
          <a:endParaRPr lang="en-US" dirty="0">
            <a:solidFill>
              <a:srgbClr val="00A8C6"/>
            </a:solidFill>
          </a:endParaRPr>
        </a:p>
      </dgm:t>
    </dgm:pt>
    <dgm:pt modelId="{5C57EE90-9548-4305-ADB3-066BDE3B58FC}" type="parTrans" cxnId="{AAD84C76-9EF6-49D4-88C3-BAE0A83A9623}">
      <dgm:prSet/>
      <dgm:spPr/>
      <dgm:t>
        <a:bodyPr/>
        <a:lstStyle/>
        <a:p>
          <a:endParaRPr lang="en-US"/>
        </a:p>
      </dgm:t>
    </dgm:pt>
    <dgm:pt modelId="{797B04A9-148B-48D2-B989-1FF1414B3BBC}" type="sibTrans" cxnId="{AAD84C76-9EF6-49D4-88C3-BAE0A83A9623}">
      <dgm:prSet/>
      <dgm:spPr/>
      <dgm:t>
        <a:bodyPr/>
        <a:lstStyle/>
        <a:p>
          <a:endParaRPr lang="en-US"/>
        </a:p>
      </dgm:t>
    </dgm:pt>
    <dgm:pt modelId="{355696B9-7563-4B10-B782-3563E51673F9}">
      <dgm:prSet/>
      <dgm:spPr/>
      <dgm:t>
        <a:bodyPr/>
        <a:lstStyle/>
        <a:p>
          <a:r>
            <a:rPr lang="es-EC" dirty="0" smtClean="0">
              <a:solidFill>
                <a:srgbClr val="00A8C6"/>
              </a:solidFill>
              <a:latin typeface="078MKSDMediumCondensed" pitchFamily="2" charset="0"/>
            </a:rPr>
            <a:t>Selección de rodamientos</a:t>
          </a:r>
        </a:p>
      </dgm:t>
    </dgm:pt>
    <dgm:pt modelId="{F675A015-96B1-45D5-A973-85EF05CE7DCA}" type="parTrans" cxnId="{57F3F475-4CAC-4339-947B-B2F364B1F49D}">
      <dgm:prSet/>
      <dgm:spPr/>
      <dgm:t>
        <a:bodyPr/>
        <a:lstStyle/>
        <a:p>
          <a:endParaRPr lang="en-US"/>
        </a:p>
      </dgm:t>
    </dgm:pt>
    <dgm:pt modelId="{07D4D678-AD16-46FA-B5DD-0D262D35A901}" type="sibTrans" cxnId="{57F3F475-4CAC-4339-947B-B2F364B1F49D}">
      <dgm:prSet/>
      <dgm:spPr/>
      <dgm:t>
        <a:bodyPr/>
        <a:lstStyle/>
        <a:p>
          <a:endParaRPr lang="en-US"/>
        </a:p>
      </dgm:t>
    </dgm:pt>
    <dgm:pt modelId="{6CC8F87F-15F2-4847-AE5C-147E917F680C}">
      <dgm:prSet/>
      <dgm:spPr/>
      <dgm:t>
        <a:bodyPr/>
        <a:lstStyle/>
        <a:p>
          <a:r>
            <a:rPr lang="es-EC" dirty="0" smtClean="0">
              <a:solidFill>
                <a:srgbClr val="00A8C6"/>
              </a:solidFill>
              <a:latin typeface="078MKSDMediumCondensed" pitchFamily="2" charset="0"/>
            </a:rPr>
            <a:t>Diseño del distribuidor de aire</a:t>
          </a:r>
          <a:endParaRPr lang="en-US" dirty="0" smtClean="0">
            <a:solidFill>
              <a:srgbClr val="00A8C6"/>
            </a:solidFill>
            <a:latin typeface="078MKSDMediumCondensed" pitchFamily="2" charset="0"/>
          </a:endParaRPr>
        </a:p>
      </dgm:t>
    </dgm:pt>
    <dgm:pt modelId="{2074E0AB-F2AC-4D29-97FE-3BE60E3C665D}" type="parTrans" cxnId="{13FF13D3-6276-4F39-8461-BA0DFCBFCA45}">
      <dgm:prSet/>
      <dgm:spPr/>
      <dgm:t>
        <a:bodyPr/>
        <a:lstStyle/>
        <a:p>
          <a:endParaRPr lang="en-US"/>
        </a:p>
      </dgm:t>
    </dgm:pt>
    <dgm:pt modelId="{9EFB8DF2-457D-4B33-B6B9-0EBB817E483E}" type="sibTrans" cxnId="{13FF13D3-6276-4F39-8461-BA0DFCBFCA45}">
      <dgm:prSet/>
      <dgm:spPr/>
      <dgm:t>
        <a:bodyPr/>
        <a:lstStyle/>
        <a:p>
          <a:endParaRPr lang="en-US"/>
        </a:p>
      </dgm:t>
    </dgm:pt>
    <dgm:pt modelId="{A9B5C02D-F3C9-403E-81BC-3F8D2B8C7539}" type="pres">
      <dgm:prSet presAssocID="{9FA55840-5933-44A4-AB71-6B9A9A80E919}" presName="Name0" presStyleCnt="0">
        <dgm:presLayoutVars>
          <dgm:chMax val="1"/>
          <dgm:dir/>
          <dgm:animLvl val="ctr"/>
          <dgm:resizeHandles val="exact"/>
        </dgm:presLayoutVars>
      </dgm:prSet>
      <dgm:spPr/>
      <dgm:t>
        <a:bodyPr/>
        <a:lstStyle/>
        <a:p>
          <a:endParaRPr lang="en-US"/>
        </a:p>
      </dgm:t>
    </dgm:pt>
    <dgm:pt modelId="{D504A7CF-7678-487D-8287-12FBD1AB1498}" type="pres">
      <dgm:prSet presAssocID="{7E01D8BC-D5F6-45ED-B62C-588AD197DD40}" presName="centerShape" presStyleLbl="node0" presStyleIdx="0" presStyleCnt="1"/>
      <dgm:spPr/>
      <dgm:t>
        <a:bodyPr/>
        <a:lstStyle/>
        <a:p>
          <a:endParaRPr lang="en-US"/>
        </a:p>
      </dgm:t>
    </dgm:pt>
    <dgm:pt modelId="{EFDAB7B5-AD67-4DDE-BB02-81A2EB36313E}" type="pres">
      <dgm:prSet presAssocID="{D26333C4-E916-4D7A-8992-8A6629CD0924}" presName="node" presStyleLbl="node1" presStyleIdx="0" presStyleCnt="6" custScaleX="130703" custScaleY="131912">
        <dgm:presLayoutVars>
          <dgm:bulletEnabled val="1"/>
        </dgm:presLayoutVars>
      </dgm:prSet>
      <dgm:spPr/>
      <dgm:t>
        <a:bodyPr/>
        <a:lstStyle/>
        <a:p>
          <a:endParaRPr lang="en-US"/>
        </a:p>
      </dgm:t>
    </dgm:pt>
    <dgm:pt modelId="{7599CC78-120E-4219-9106-583E1EB171CD}" type="pres">
      <dgm:prSet presAssocID="{D26333C4-E916-4D7A-8992-8A6629CD0924}" presName="dummy" presStyleCnt="0"/>
      <dgm:spPr/>
    </dgm:pt>
    <dgm:pt modelId="{8A492562-E765-4EC3-8327-FFAF769DB01C}" type="pres">
      <dgm:prSet presAssocID="{B1CD95AE-E683-4365-9C1B-EAFA33753FC7}" presName="sibTrans" presStyleLbl="sibTrans2D1" presStyleIdx="0" presStyleCnt="6"/>
      <dgm:spPr/>
      <dgm:t>
        <a:bodyPr/>
        <a:lstStyle/>
        <a:p>
          <a:endParaRPr lang="en-US"/>
        </a:p>
      </dgm:t>
    </dgm:pt>
    <dgm:pt modelId="{A870E035-B913-4DA5-B273-41C54860DDAA}" type="pres">
      <dgm:prSet presAssocID="{79863CE4-C353-4A4B-8218-C27655849988}" presName="node" presStyleLbl="node1" presStyleIdx="1" presStyleCnt="6" custScaleX="130703" custScaleY="131912">
        <dgm:presLayoutVars>
          <dgm:bulletEnabled val="1"/>
        </dgm:presLayoutVars>
      </dgm:prSet>
      <dgm:spPr/>
      <dgm:t>
        <a:bodyPr/>
        <a:lstStyle/>
        <a:p>
          <a:endParaRPr lang="en-US"/>
        </a:p>
      </dgm:t>
    </dgm:pt>
    <dgm:pt modelId="{5C6D47E3-6D6B-495C-80B8-6002074E2F9E}" type="pres">
      <dgm:prSet presAssocID="{79863CE4-C353-4A4B-8218-C27655849988}" presName="dummy" presStyleCnt="0"/>
      <dgm:spPr/>
    </dgm:pt>
    <dgm:pt modelId="{8FF3344C-571D-487F-8089-DBF9E1280F4B}" type="pres">
      <dgm:prSet presAssocID="{873EA2E7-D60D-4AC1-B4C3-68257DCC0C4D}" presName="sibTrans" presStyleLbl="sibTrans2D1" presStyleIdx="1" presStyleCnt="6"/>
      <dgm:spPr/>
      <dgm:t>
        <a:bodyPr/>
        <a:lstStyle/>
        <a:p>
          <a:endParaRPr lang="en-US"/>
        </a:p>
      </dgm:t>
    </dgm:pt>
    <dgm:pt modelId="{E51D191D-9A3F-4A90-8AF7-DB0E352E8CD7}" type="pres">
      <dgm:prSet presAssocID="{0E502CD0-6F34-4BF7-983C-D514EBAA1C89}" presName="node" presStyleLbl="node1" presStyleIdx="2" presStyleCnt="6" custScaleX="130703" custScaleY="131912">
        <dgm:presLayoutVars>
          <dgm:bulletEnabled val="1"/>
        </dgm:presLayoutVars>
      </dgm:prSet>
      <dgm:spPr/>
      <dgm:t>
        <a:bodyPr/>
        <a:lstStyle/>
        <a:p>
          <a:endParaRPr lang="en-US"/>
        </a:p>
      </dgm:t>
    </dgm:pt>
    <dgm:pt modelId="{61F7F729-00CA-4D9D-BDBB-00BE61AA6170}" type="pres">
      <dgm:prSet presAssocID="{0E502CD0-6F34-4BF7-983C-D514EBAA1C89}" presName="dummy" presStyleCnt="0"/>
      <dgm:spPr/>
    </dgm:pt>
    <dgm:pt modelId="{2FB99260-D036-4CED-906E-80FF3D1114C7}" type="pres">
      <dgm:prSet presAssocID="{B7D6AEED-0C7B-4E30-A0C7-DD6B2195C03C}" presName="sibTrans" presStyleLbl="sibTrans2D1" presStyleIdx="2" presStyleCnt="6"/>
      <dgm:spPr/>
      <dgm:t>
        <a:bodyPr/>
        <a:lstStyle/>
        <a:p>
          <a:endParaRPr lang="en-US"/>
        </a:p>
      </dgm:t>
    </dgm:pt>
    <dgm:pt modelId="{681DB1C6-BE86-463B-A9E9-B31582062D8B}" type="pres">
      <dgm:prSet presAssocID="{6A563AAD-E3CA-4EC1-9A16-FD99F91B7714}" presName="node" presStyleLbl="node1" presStyleIdx="3" presStyleCnt="6" custScaleX="130703" custScaleY="131912">
        <dgm:presLayoutVars>
          <dgm:bulletEnabled val="1"/>
        </dgm:presLayoutVars>
      </dgm:prSet>
      <dgm:spPr/>
      <dgm:t>
        <a:bodyPr/>
        <a:lstStyle/>
        <a:p>
          <a:endParaRPr lang="en-US"/>
        </a:p>
      </dgm:t>
    </dgm:pt>
    <dgm:pt modelId="{B6E80117-90E4-4758-879F-76346672E12A}" type="pres">
      <dgm:prSet presAssocID="{6A563AAD-E3CA-4EC1-9A16-FD99F91B7714}" presName="dummy" presStyleCnt="0"/>
      <dgm:spPr/>
    </dgm:pt>
    <dgm:pt modelId="{4DD6028E-FE5E-4042-9DB1-595B0C3516A8}" type="pres">
      <dgm:prSet presAssocID="{797B04A9-148B-48D2-B989-1FF1414B3BBC}" presName="sibTrans" presStyleLbl="sibTrans2D1" presStyleIdx="3" presStyleCnt="6"/>
      <dgm:spPr/>
      <dgm:t>
        <a:bodyPr/>
        <a:lstStyle/>
        <a:p>
          <a:endParaRPr lang="en-US"/>
        </a:p>
      </dgm:t>
    </dgm:pt>
    <dgm:pt modelId="{6000113D-D7B8-464B-AE4E-CFC5A4DE5DA1}" type="pres">
      <dgm:prSet presAssocID="{355696B9-7563-4B10-B782-3563E51673F9}" presName="node" presStyleLbl="node1" presStyleIdx="4" presStyleCnt="6" custScaleX="130703" custScaleY="131912">
        <dgm:presLayoutVars>
          <dgm:bulletEnabled val="1"/>
        </dgm:presLayoutVars>
      </dgm:prSet>
      <dgm:spPr/>
      <dgm:t>
        <a:bodyPr/>
        <a:lstStyle/>
        <a:p>
          <a:endParaRPr lang="en-US"/>
        </a:p>
      </dgm:t>
    </dgm:pt>
    <dgm:pt modelId="{B236B1AA-5D33-46DE-A6BC-E1169771F3EE}" type="pres">
      <dgm:prSet presAssocID="{355696B9-7563-4B10-B782-3563E51673F9}" presName="dummy" presStyleCnt="0"/>
      <dgm:spPr/>
    </dgm:pt>
    <dgm:pt modelId="{8126DC56-3100-49D7-95DD-B232049D86E2}" type="pres">
      <dgm:prSet presAssocID="{07D4D678-AD16-46FA-B5DD-0D262D35A901}" presName="sibTrans" presStyleLbl="sibTrans2D1" presStyleIdx="4" presStyleCnt="6"/>
      <dgm:spPr/>
      <dgm:t>
        <a:bodyPr/>
        <a:lstStyle/>
        <a:p>
          <a:endParaRPr lang="en-US"/>
        </a:p>
      </dgm:t>
    </dgm:pt>
    <dgm:pt modelId="{7B632D11-BE6A-4706-8EB5-F563820180C1}" type="pres">
      <dgm:prSet presAssocID="{6CC8F87F-15F2-4847-AE5C-147E917F680C}" presName="node" presStyleLbl="node1" presStyleIdx="5" presStyleCnt="6" custScaleX="130703" custScaleY="131912">
        <dgm:presLayoutVars>
          <dgm:bulletEnabled val="1"/>
        </dgm:presLayoutVars>
      </dgm:prSet>
      <dgm:spPr/>
      <dgm:t>
        <a:bodyPr/>
        <a:lstStyle/>
        <a:p>
          <a:endParaRPr lang="en-US"/>
        </a:p>
      </dgm:t>
    </dgm:pt>
    <dgm:pt modelId="{875AFB7E-2C2C-4E4E-A190-B557654DB6FA}" type="pres">
      <dgm:prSet presAssocID="{6CC8F87F-15F2-4847-AE5C-147E917F680C}" presName="dummy" presStyleCnt="0"/>
      <dgm:spPr/>
    </dgm:pt>
    <dgm:pt modelId="{60190B93-8A43-45C7-89A8-0CEB2F732522}" type="pres">
      <dgm:prSet presAssocID="{9EFB8DF2-457D-4B33-B6B9-0EBB817E483E}" presName="sibTrans" presStyleLbl="sibTrans2D1" presStyleIdx="5" presStyleCnt="6"/>
      <dgm:spPr/>
      <dgm:t>
        <a:bodyPr/>
        <a:lstStyle/>
        <a:p>
          <a:endParaRPr lang="en-US"/>
        </a:p>
      </dgm:t>
    </dgm:pt>
  </dgm:ptLst>
  <dgm:cxnLst>
    <dgm:cxn modelId="{B1B69908-317E-474A-A276-9FB93C6C524C}" type="presOf" srcId="{797B04A9-148B-48D2-B989-1FF1414B3BBC}" destId="{4DD6028E-FE5E-4042-9DB1-595B0C3516A8}" srcOrd="0" destOrd="0" presId="urn:microsoft.com/office/officeart/2005/8/layout/radial6"/>
    <dgm:cxn modelId="{C1A2B96C-3A84-4ABC-BD41-49C3FE425C20}" type="presOf" srcId="{B1CD95AE-E683-4365-9C1B-EAFA33753FC7}" destId="{8A492562-E765-4EC3-8327-FFAF769DB01C}" srcOrd="0" destOrd="0" presId="urn:microsoft.com/office/officeart/2005/8/layout/radial6"/>
    <dgm:cxn modelId="{00137B80-3D0E-4E47-8010-463A12FD7B27}" type="presOf" srcId="{D26333C4-E916-4D7A-8992-8A6629CD0924}" destId="{EFDAB7B5-AD67-4DDE-BB02-81A2EB36313E}" srcOrd="0" destOrd="0" presId="urn:microsoft.com/office/officeart/2005/8/layout/radial6"/>
    <dgm:cxn modelId="{F70C62F6-D908-4540-9D9C-2984180759BA}" type="presOf" srcId="{7E01D8BC-D5F6-45ED-B62C-588AD197DD40}" destId="{D504A7CF-7678-487D-8287-12FBD1AB1498}" srcOrd="0" destOrd="0" presId="urn:microsoft.com/office/officeart/2005/8/layout/radial6"/>
    <dgm:cxn modelId="{48A284B2-5238-411E-8187-7D2FF71D00C6}" type="presOf" srcId="{6CC8F87F-15F2-4847-AE5C-147E917F680C}" destId="{7B632D11-BE6A-4706-8EB5-F563820180C1}" srcOrd="0" destOrd="0" presId="urn:microsoft.com/office/officeart/2005/8/layout/radial6"/>
    <dgm:cxn modelId="{63DE62B4-6311-4571-A35D-E39C956E617E}" type="presOf" srcId="{355696B9-7563-4B10-B782-3563E51673F9}" destId="{6000113D-D7B8-464B-AE4E-CFC5A4DE5DA1}" srcOrd="0" destOrd="0" presId="urn:microsoft.com/office/officeart/2005/8/layout/radial6"/>
    <dgm:cxn modelId="{68DEFF64-5F28-464F-ACAF-7665889AEED3}" type="presOf" srcId="{0E502CD0-6F34-4BF7-983C-D514EBAA1C89}" destId="{E51D191D-9A3F-4A90-8AF7-DB0E352E8CD7}" srcOrd="0" destOrd="0" presId="urn:microsoft.com/office/officeart/2005/8/layout/radial6"/>
    <dgm:cxn modelId="{A8F6A64F-65CE-40BC-94EA-A030078BC2B8}" type="presOf" srcId="{873EA2E7-D60D-4AC1-B4C3-68257DCC0C4D}" destId="{8FF3344C-571D-487F-8089-DBF9E1280F4B}" srcOrd="0" destOrd="0" presId="urn:microsoft.com/office/officeart/2005/8/layout/radial6"/>
    <dgm:cxn modelId="{1EC369D3-509A-4D31-BED6-85F8282F36AD}" srcId="{7E01D8BC-D5F6-45ED-B62C-588AD197DD40}" destId="{D26333C4-E916-4D7A-8992-8A6629CD0924}" srcOrd="0" destOrd="0" parTransId="{3E1F3DC4-43F5-4BCC-B847-1DF7727E8987}" sibTransId="{B1CD95AE-E683-4365-9C1B-EAFA33753FC7}"/>
    <dgm:cxn modelId="{B55FBB9C-4BCA-47E7-B118-9779E32CE6D3}" type="presOf" srcId="{9FA55840-5933-44A4-AB71-6B9A9A80E919}" destId="{A9B5C02D-F3C9-403E-81BC-3F8D2B8C7539}" srcOrd="0" destOrd="0" presId="urn:microsoft.com/office/officeart/2005/8/layout/radial6"/>
    <dgm:cxn modelId="{70192020-74FF-4BAC-901C-E42086399301}" type="presOf" srcId="{07D4D678-AD16-46FA-B5DD-0D262D35A901}" destId="{8126DC56-3100-49D7-95DD-B232049D86E2}" srcOrd="0" destOrd="0" presId="urn:microsoft.com/office/officeart/2005/8/layout/radial6"/>
    <dgm:cxn modelId="{E6FA15E9-56E4-4D40-87E4-0E03DF48333A}" srcId="{7E01D8BC-D5F6-45ED-B62C-588AD197DD40}" destId="{0E502CD0-6F34-4BF7-983C-D514EBAA1C89}" srcOrd="2" destOrd="0" parTransId="{79AB1217-E925-45DA-A927-06B9C429865C}" sibTransId="{B7D6AEED-0C7B-4E30-A0C7-DD6B2195C03C}"/>
    <dgm:cxn modelId="{526AD85A-CA23-491D-9E20-C7C46F8C7D66}" type="presOf" srcId="{9EFB8DF2-457D-4B33-B6B9-0EBB817E483E}" destId="{60190B93-8A43-45C7-89A8-0CEB2F732522}" srcOrd="0" destOrd="0" presId="urn:microsoft.com/office/officeart/2005/8/layout/radial6"/>
    <dgm:cxn modelId="{035C2F83-08A0-4D4C-A3B2-C3E0D7ACB4B2}" type="presOf" srcId="{6A563AAD-E3CA-4EC1-9A16-FD99F91B7714}" destId="{681DB1C6-BE86-463B-A9E9-B31582062D8B}" srcOrd="0" destOrd="0" presId="urn:microsoft.com/office/officeart/2005/8/layout/radial6"/>
    <dgm:cxn modelId="{AAD84C76-9EF6-49D4-88C3-BAE0A83A9623}" srcId="{7E01D8BC-D5F6-45ED-B62C-588AD197DD40}" destId="{6A563AAD-E3CA-4EC1-9A16-FD99F91B7714}" srcOrd="3" destOrd="0" parTransId="{5C57EE90-9548-4305-ADB3-066BDE3B58FC}" sibTransId="{797B04A9-148B-48D2-B989-1FF1414B3BBC}"/>
    <dgm:cxn modelId="{2681A179-47BD-46C9-B41F-B3CEE70F1F2E}" type="presOf" srcId="{79863CE4-C353-4A4B-8218-C27655849988}" destId="{A870E035-B913-4DA5-B273-41C54860DDAA}" srcOrd="0" destOrd="0" presId="urn:microsoft.com/office/officeart/2005/8/layout/radial6"/>
    <dgm:cxn modelId="{0809DB99-6153-4E2A-989E-EF854335C617}" srcId="{9FA55840-5933-44A4-AB71-6B9A9A80E919}" destId="{7E01D8BC-D5F6-45ED-B62C-588AD197DD40}" srcOrd="0" destOrd="0" parTransId="{2D0A914C-FB8C-4859-809E-444D54193D0C}" sibTransId="{F4148A0A-0F28-4112-8D64-E962B3B9F9FD}"/>
    <dgm:cxn modelId="{57F3F475-4CAC-4339-947B-B2F364B1F49D}" srcId="{7E01D8BC-D5F6-45ED-B62C-588AD197DD40}" destId="{355696B9-7563-4B10-B782-3563E51673F9}" srcOrd="4" destOrd="0" parTransId="{F675A015-96B1-45D5-A973-85EF05CE7DCA}" sibTransId="{07D4D678-AD16-46FA-B5DD-0D262D35A901}"/>
    <dgm:cxn modelId="{13FF13D3-6276-4F39-8461-BA0DFCBFCA45}" srcId="{7E01D8BC-D5F6-45ED-B62C-588AD197DD40}" destId="{6CC8F87F-15F2-4847-AE5C-147E917F680C}" srcOrd="5" destOrd="0" parTransId="{2074E0AB-F2AC-4D29-97FE-3BE60E3C665D}" sibTransId="{9EFB8DF2-457D-4B33-B6B9-0EBB817E483E}"/>
    <dgm:cxn modelId="{916F39A2-0C8B-4E5E-8762-78DC18FFDEBC}" srcId="{7E01D8BC-D5F6-45ED-B62C-588AD197DD40}" destId="{79863CE4-C353-4A4B-8218-C27655849988}" srcOrd="1" destOrd="0" parTransId="{DCD7E41D-0851-44A0-B20F-7466B14C2FF5}" sibTransId="{873EA2E7-D60D-4AC1-B4C3-68257DCC0C4D}"/>
    <dgm:cxn modelId="{8F2854FF-CCBD-4A7A-91DE-4AE6EC7A1954}" type="presOf" srcId="{B7D6AEED-0C7B-4E30-A0C7-DD6B2195C03C}" destId="{2FB99260-D036-4CED-906E-80FF3D1114C7}" srcOrd="0" destOrd="0" presId="urn:microsoft.com/office/officeart/2005/8/layout/radial6"/>
    <dgm:cxn modelId="{4676E827-2B11-41A2-BD5F-CA7225FA1565}" type="presParOf" srcId="{A9B5C02D-F3C9-403E-81BC-3F8D2B8C7539}" destId="{D504A7CF-7678-487D-8287-12FBD1AB1498}" srcOrd="0" destOrd="0" presId="urn:microsoft.com/office/officeart/2005/8/layout/radial6"/>
    <dgm:cxn modelId="{15BF3A71-56A8-45DE-A7AC-1340F63D3C4D}" type="presParOf" srcId="{A9B5C02D-F3C9-403E-81BC-3F8D2B8C7539}" destId="{EFDAB7B5-AD67-4DDE-BB02-81A2EB36313E}" srcOrd="1" destOrd="0" presId="urn:microsoft.com/office/officeart/2005/8/layout/radial6"/>
    <dgm:cxn modelId="{8B3B8AF5-B73E-4C97-904C-5BDA72C2B36E}" type="presParOf" srcId="{A9B5C02D-F3C9-403E-81BC-3F8D2B8C7539}" destId="{7599CC78-120E-4219-9106-583E1EB171CD}" srcOrd="2" destOrd="0" presId="urn:microsoft.com/office/officeart/2005/8/layout/radial6"/>
    <dgm:cxn modelId="{C800203F-67A4-4215-B762-CC2732E642F3}" type="presParOf" srcId="{A9B5C02D-F3C9-403E-81BC-3F8D2B8C7539}" destId="{8A492562-E765-4EC3-8327-FFAF769DB01C}" srcOrd="3" destOrd="0" presId="urn:microsoft.com/office/officeart/2005/8/layout/radial6"/>
    <dgm:cxn modelId="{7D55E8E3-C59E-43FB-B88F-808E804961B8}" type="presParOf" srcId="{A9B5C02D-F3C9-403E-81BC-3F8D2B8C7539}" destId="{A870E035-B913-4DA5-B273-41C54860DDAA}" srcOrd="4" destOrd="0" presId="urn:microsoft.com/office/officeart/2005/8/layout/radial6"/>
    <dgm:cxn modelId="{8C1CECBE-2612-48BA-96A6-9C19B719B86F}" type="presParOf" srcId="{A9B5C02D-F3C9-403E-81BC-3F8D2B8C7539}" destId="{5C6D47E3-6D6B-495C-80B8-6002074E2F9E}" srcOrd="5" destOrd="0" presId="urn:microsoft.com/office/officeart/2005/8/layout/radial6"/>
    <dgm:cxn modelId="{C0CEA84C-4E1C-4411-9F5A-7B3A2973F0B7}" type="presParOf" srcId="{A9B5C02D-F3C9-403E-81BC-3F8D2B8C7539}" destId="{8FF3344C-571D-487F-8089-DBF9E1280F4B}" srcOrd="6" destOrd="0" presId="urn:microsoft.com/office/officeart/2005/8/layout/radial6"/>
    <dgm:cxn modelId="{F4BE6482-FEE3-43CE-9E52-13A7DADC6C78}" type="presParOf" srcId="{A9B5C02D-F3C9-403E-81BC-3F8D2B8C7539}" destId="{E51D191D-9A3F-4A90-8AF7-DB0E352E8CD7}" srcOrd="7" destOrd="0" presId="urn:microsoft.com/office/officeart/2005/8/layout/radial6"/>
    <dgm:cxn modelId="{EEF6E295-38EE-40D8-9B88-BB2E067D61FA}" type="presParOf" srcId="{A9B5C02D-F3C9-403E-81BC-3F8D2B8C7539}" destId="{61F7F729-00CA-4D9D-BDBB-00BE61AA6170}" srcOrd="8" destOrd="0" presId="urn:microsoft.com/office/officeart/2005/8/layout/radial6"/>
    <dgm:cxn modelId="{CB6A961C-261F-48BC-9F88-4F7CCF348CAB}" type="presParOf" srcId="{A9B5C02D-F3C9-403E-81BC-3F8D2B8C7539}" destId="{2FB99260-D036-4CED-906E-80FF3D1114C7}" srcOrd="9" destOrd="0" presId="urn:microsoft.com/office/officeart/2005/8/layout/radial6"/>
    <dgm:cxn modelId="{8467D8A9-7EA3-4D56-B700-2E770D149A37}" type="presParOf" srcId="{A9B5C02D-F3C9-403E-81BC-3F8D2B8C7539}" destId="{681DB1C6-BE86-463B-A9E9-B31582062D8B}" srcOrd="10" destOrd="0" presId="urn:microsoft.com/office/officeart/2005/8/layout/radial6"/>
    <dgm:cxn modelId="{A302179E-D610-4098-962D-D66243231483}" type="presParOf" srcId="{A9B5C02D-F3C9-403E-81BC-3F8D2B8C7539}" destId="{B6E80117-90E4-4758-879F-76346672E12A}" srcOrd="11" destOrd="0" presId="urn:microsoft.com/office/officeart/2005/8/layout/radial6"/>
    <dgm:cxn modelId="{171688AC-FD27-4F84-B1B8-09329D8F595B}" type="presParOf" srcId="{A9B5C02D-F3C9-403E-81BC-3F8D2B8C7539}" destId="{4DD6028E-FE5E-4042-9DB1-595B0C3516A8}" srcOrd="12" destOrd="0" presId="urn:microsoft.com/office/officeart/2005/8/layout/radial6"/>
    <dgm:cxn modelId="{0224CEAB-3541-4001-9874-5B5318DB3465}" type="presParOf" srcId="{A9B5C02D-F3C9-403E-81BC-3F8D2B8C7539}" destId="{6000113D-D7B8-464B-AE4E-CFC5A4DE5DA1}" srcOrd="13" destOrd="0" presId="urn:microsoft.com/office/officeart/2005/8/layout/radial6"/>
    <dgm:cxn modelId="{EA472B87-47AA-4451-9AC3-796FCCDFBB22}" type="presParOf" srcId="{A9B5C02D-F3C9-403E-81BC-3F8D2B8C7539}" destId="{B236B1AA-5D33-46DE-A6BC-E1169771F3EE}" srcOrd="14" destOrd="0" presId="urn:microsoft.com/office/officeart/2005/8/layout/radial6"/>
    <dgm:cxn modelId="{AB473F3A-864D-4826-B5DE-8CEA0047C7C9}" type="presParOf" srcId="{A9B5C02D-F3C9-403E-81BC-3F8D2B8C7539}" destId="{8126DC56-3100-49D7-95DD-B232049D86E2}" srcOrd="15" destOrd="0" presId="urn:microsoft.com/office/officeart/2005/8/layout/radial6"/>
    <dgm:cxn modelId="{480E80D8-8F2F-4411-861D-E2FFD5F04BC5}" type="presParOf" srcId="{A9B5C02D-F3C9-403E-81BC-3F8D2B8C7539}" destId="{7B632D11-BE6A-4706-8EB5-F563820180C1}" srcOrd="16" destOrd="0" presId="urn:microsoft.com/office/officeart/2005/8/layout/radial6"/>
    <dgm:cxn modelId="{4D0DA481-7DF6-4FE6-899B-B5229B307550}" type="presParOf" srcId="{A9B5C02D-F3C9-403E-81BC-3F8D2B8C7539}" destId="{875AFB7E-2C2C-4E4E-A190-B557654DB6FA}" srcOrd="17" destOrd="0" presId="urn:microsoft.com/office/officeart/2005/8/layout/radial6"/>
    <dgm:cxn modelId="{734FCC0E-77AC-4961-A94D-864B0C533457}" type="presParOf" srcId="{A9B5C02D-F3C9-403E-81BC-3F8D2B8C7539}" destId="{60190B93-8A43-45C7-89A8-0CEB2F732522}"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73E12F-22C8-4ECE-9E25-195923691ABC}" type="doc">
      <dgm:prSet loTypeId="urn:microsoft.com/office/officeart/2005/8/layout/default#3" loCatId="list" qsTypeId="urn:microsoft.com/office/officeart/2005/8/quickstyle/simple1" qsCatId="simple" csTypeId="urn:microsoft.com/office/officeart/2005/8/colors/accent1_4" csCatId="accent1" phldr="1"/>
      <dgm:spPr/>
      <dgm:t>
        <a:bodyPr/>
        <a:lstStyle/>
        <a:p>
          <a:endParaRPr lang="en-US"/>
        </a:p>
      </dgm:t>
    </dgm:pt>
    <dgm:pt modelId="{6667FE9F-2C68-47CC-8D9B-D22A55E3A822}">
      <dgm:prSet phldrT="[Texto]"/>
      <dgm:spPr/>
      <dgm:t>
        <a:bodyPr/>
        <a:lstStyle/>
        <a:p>
          <a:r>
            <a:rPr lang="es-ES" dirty="0" smtClean="0">
              <a:latin typeface="078MKSDMediumCondensed" pitchFamily="2" charset="0"/>
            </a:rPr>
            <a:t>Prueba de potencia máxima</a:t>
          </a:r>
          <a:endParaRPr lang="en-US" dirty="0">
            <a:latin typeface="078MKSDMediumCondensed" pitchFamily="2" charset="0"/>
          </a:endParaRPr>
        </a:p>
      </dgm:t>
    </dgm:pt>
    <dgm:pt modelId="{39EE3C3C-E80B-4574-AF9B-1ACF572B80E0}" type="parTrans" cxnId="{856BC117-BD95-4088-A14B-65F0134B0B94}">
      <dgm:prSet/>
      <dgm:spPr/>
      <dgm:t>
        <a:bodyPr/>
        <a:lstStyle/>
        <a:p>
          <a:endParaRPr lang="en-US"/>
        </a:p>
      </dgm:t>
    </dgm:pt>
    <dgm:pt modelId="{279C5D55-7D82-4010-9A8D-2065E1F9F399}" type="sibTrans" cxnId="{856BC117-BD95-4088-A14B-65F0134B0B94}">
      <dgm:prSet/>
      <dgm:spPr/>
      <dgm:t>
        <a:bodyPr/>
        <a:lstStyle/>
        <a:p>
          <a:endParaRPr lang="en-US"/>
        </a:p>
      </dgm:t>
    </dgm:pt>
    <dgm:pt modelId="{463547F9-2424-488C-B013-5E4915141FA3}">
      <dgm:prSet phldrT="[Texto]"/>
      <dgm:spPr/>
      <dgm:t>
        <a:bodyPr/>
        <a:lstStyle/>
        <a:p>
          <a:r>
            <a:rPr lang="es-ES" dirty="0" smtClean="0">
              <a:latin typeface="078MKSDMediumCondensed" pitchFamily="2" charset="0"/>
            </a:rPr>
            <a:t>Prueba de caudal</a:t>
          </a:r>
          <a:endParaRPr lang="en-US" dirty="0">
            <a:latin typeface="078MKSDMediumCondensed" pitchFamily="2" charset="0"/>
          </a:endParaRPr>
        </a:p>
      </dgm:t>
    </dgm:pt>
    <dgm:pt modelId="{970E0367-7177-4484-8567-0BCCD9CBF752}" type="parTrans" cxnId="{1E6A309D-F92A-4962-A4E6-CAC4ACEE13FC}">
      <dgm:prSet/>
      <dgm:spPr/>
      <dgm:t>
        <a:bodyPr/>
        <a:lstStyle/>
        <a:p>
          <a:endParaRPr lang="en-US"/>
        </a:p>
      </dgm:t>
    </dgm:pt>
    <dgm:pt modelId="{B24EB4C0-790F-42A6-9643-94EBE2189382}" type="sibTrans" cxnId="{1E6A309D-F92A-4962-A4E6-CAC4ACEE13FC}">
      <dgm:prSet/>
      <dgm:spPr/>
      <dgm:t>
        <a:bodyPr/>
        <a:lstStyle/>
        <a:p>
          <a:endParaRPr lang="en-US"/>
        </a:p>
      </dgm:t>
    </dgm:pt>
    <dgm:pt modelId="{BA3E6134-F4B6-477E-98A6-09435EA0C728}">
      <dgm:prSet phldrT="[Texto]"/>
      <dgm:spPr/>
      <dgm:t>
        <a:bodyPr/>
        <a:lstStyle/>
        <a:p>
          <a:r>
            <a:rPr lang="es-ES" dirty="0" smtClean="0">
              <a:latin typeface="078MKSDMediumCondensed" pitchFamily="2" charset="0"/>
            </a:rPr>
            <a:t>Prueba de presión </a:t>
          </a:r>
          <a:endParaRPr lang="en-US" dirty="0">
            <a:latin typeface="078MKSDMediumCondensed" pitchFamily="2" charset="0"/>
          </a:endParaRPr>
        </a:p>
      </dgm:t>
    </dgm:pt>
    <dgm:pt modelId="{B3CBB895-10D4-43DE-BD28-396091242C5A}" type="parTrans" cxnId="{7DF58D26-CF97-46D2-88E2-78843E328DB9}">
      <dgm:prSet/>
      <dgm:spPr/>
      <dgm:t>
        <a:bodyPr/>
        <a:lstStyle/>
        <a:p>
          <a:endParaRPr lang="en-US"/>
        </a:p>
      </dgm:t>
    </dgm:pt>
    <dgm:pt modelId="{7D60B072-BC74-4732-A938-09315026C6DE}" type="sibTrans" cxnId="{7DF58D26-CF97-46D2-88E2-78843E328DB9}">
      <dgm:prSet/>
      <dgm:spPr/>
      <dgm:t>
        <a:bodyPr/>
        <a:lstStyle/>
        <a:p>
          <a:endParaRPr lang="en-US"/>
        </a:p>
      </dgm:t>
    </dgm:pt>
    <dgm:pt modelId="{BD6A28D8-A569-40EF-A9DC-39C2428F34F2}">
      <dgm:prSet phldrT="[Texto]"/>
      <dgm:spPr/>
      <dgm:t>
        <a:bodyPr/>
        <a:lstStyle/>
        <a:p>
          <a:r>
            <a:rPr lang="es-EC" dirty="0" smtClean="0">
              <a:latin typeface="078MKSDMediumCondensed" pitchFamily="2" charset="0"/>
            </a:rPr>
            <a:t>Prueba de recuperación de energía</a:t>
          </a:r>
          <a:endParaRPr lang="en-US" dirty="0">
            <a:latin typeface="078MKSDMediumCondensed" pitchFamily="2" charset="0"/>
          </a:endParaRPr>
        </a:p>
      </dgm:t>
    </dgm:pt>
    <dgm:pt modelId="{49DE7F33-BCAA-4F8C-8C25-05C7F5E4367A}" type="parTrans" cxnId="{6EE3BAE8-19F7-4D80-8CD0-B7411DA78957}">
      <dgm:prSet/>
      <dgm:spPr/>
      <dgm:t>
        <a:bodyPr/>
        <a:lstStyle/>
        <a:p>
          <a:endParaRPr lang="en-US"/>
        </a:p>
      </dgm:t>
    </dgm:pt>
    <dgm:pt modelId="{9B3A5E4F-8D46-444D-9E81-342F02ABCA01}" type="sibTrans" cxnId="{6EE3BAE8-19F7-4D80-8CD0-B7411DA78957}">
      <dgm:prSet/>
      <dgm:spPr/>
      <dgm:t>
        <a:bodyPr/>
        <a:lstStyle/>
        <a:p>
          <a:endParaRPr lang="en-US"/>
        </a:p>
      </dgm:t>
    </dgm:pt>
    <dgm:pt modelId="{4EBBFBA5-E48C-474D-B73E-095226DA1242}">
      <dgm:prSet/>
      <dgm:spPr/>
      <dgm:t>
        <a:bodyPr/>
        <a:lstStyle/>
        <a:p>
          <a:r>
            <a:rPr lang="es-ES" dirty="0" smtClean="0">
              <a:latin typeface="078MKSDMediumCondensed" pitchFamily="2" charset="0"/>
            </a:rPr>
            <a:t>Prueba de almacenamiento de energía neumática</a:t>
          </a:r>
        </a:p>
      </dgm:t>
    </dgm:pt>
    <dgm:pt modelId="{7BEBF12F-1D41-4E35-AEF6-B010B76B67C1}" type="parTrans" cxnId="{392DF8EB-1C9A-4AAE-B95D-08AEDC258F7B}">
      <dgm:prSet/>
      <dgm:spPr/>
      <dgm:t>
        <a:bodyPr/>
        <a:lstStyle/>
        <a:p>
          <a:endParaRPr lang="en-US"/>
        </a:p>
      </dgm:t>
    </dgm:pt>
    <dgm:pt modelId="{CF1DEE3C-F31B-47D8-B88A-A9FF02FDFBD6}" type="sibTrans" cxnId="{392DF8EB-1C9A-4AAE-B95D-08AEDC258F7B}">
      <dgm:prSet/>
      <dgm:spPr/>
      <dgm:t>
        <a:bodyPr/>
        <a:lstStyle/>
        <a:p>
          <a:endParaRPr lang="en-US"/>
        </a:p>
      </dgm:t>
    </dgm:pt>
    <dgm:pt modelId="{6DFCFE6A-577E-4597-A367-E10DAA667067}" type="pres">
      <dgm:prSet presAssocID="{DA73E12F-22C8-4ECE-9E25-195923691ABC}" presName="diagram" presStyleCnt="0">
        <dgm:presLayoutVars>
          <dgm:dir/>
          <dgm:resizeHandles val="exact"/>
        </dgm:presLayoutVars>
      </dgm:prSet>
      <dgm:spPr/>
      <dgm:t>
        <a:bodyPr/>
        <a:lstStyle/>
        <a:p>
          <a:endParaRPr lang="en-US"/>
        </a:p>
      </dgm:t>
    </dgm:pt>
    <dgm:pt modelId="{2A882D91-78BD-4BE7-8EBB-25C175B63BE3}" type="pres">
      <dgm:prSet presAssocID="{6667FE9F-2C68-47CC-8D9B-D22A55E3A822}" presName="node" presStyleLbl="node1" presStyleIdx="0" presStyleCnt="5">
        <dgm:presLayoutVars>
          <dgm:bulletEnabled val="1"/>
        </dgm:presLayoutVars>
      </dgm:prSet>
      <dgm:spPr/>
      <dgm:t>
        <a:bodyPr/>
        <a:lstStyle/>
        <a:p>
          <a:endParaRPr lang="en-US"/>
        </a:p>
      </dgm:t>
    </dgm:pt>
    <dgm:pt modelId="{EFC27C3A-7843-4563-A57B-49949EAA5D0F}" type="pres">
      <dgm:prSet presAssocID="{279C5D55-7D82-4010-9A8D-2065E1F9F399}" presName="sibTrans" presStyleCnt="0"/>
      <dgm:spPr/>
    </dgm:pt>
    <dgm:pt modelId="{3176E97E-F2FA-4C07-8A9A-FFA5E2E8DFF9}" type="pres">
      <dgm:prSet presAssocID="{463547F9-2424-488C-B013-5E4915141FA3}" presName="node" presStyleLbl="node1" presStyleIdx="1" presStyleCnt="5" custLinFactNeighborX="4476" custLinFactNeighborY="-6075">
        <dgm:presLayoutVars>
          <dgm:bulletEnabled val="1"/>
        </dgm:presLayoutVars>
      </dgm:prSet>
      <dgm:spPr/>
      <dgm:t>
        <a:bodyPr/>
        <a:lstStyle/>
        <a:p>
          <a:endParaRPr lang="en-US"/>
        </a:p>
      </dgm:t>
    </dgm:pt>
    <dgm:pt modelId="{2F969FDF-475A-4B8F-818F-EF9D168299CA}" type="pres">
      <dgm:prSet presAssocID="{B24EB4C0-790F-42A6-9643-94EBE2189382}" presName="sibTrans" presStyleCnt="0"/>
      <dgm:spPr/>
    </dgm:pt>
    <dgm:pt modelId="{5D4A7149-0B9E-4940-B4F4-E0DC87DF20BB}" type="pres">
      <dgm:prSet presAssocID="{BA3E6134-F4B6-477E-98A6-09435EA0C728}" presName="node" presStyleLbl="node1" presStyleIdx="2" presStyleCnt="5">
        <dgm:presLayoutVars>
          <dgm:bulletEnabled val="1"/>
        </dgm:presLayoutVars>
      </dgm:prSet>
      <dgm:spPr/>
      <dgm:t>
        <a:bodyPr/>
        <a:lstStyle/>
        <a:p>
          <a:endParaRPr lang="en-US"/>
        </a:p>
      </dgm:t>
    </dgm:pt>
    <dgm:pt modelId="{8EDB115C-EDB0-446A-8DCB-3A86373F96A6}" type="pres">
      <dgm:prSet presAssocID="{7D60B072-BC74-4732-A938-09315026C6DE}" presName="sibTrans" presStyleCnt="0"/>
      <dgm:spPr/>
    </dgm:pt>
    <dgm:pt modelId="{E05FA26B-8765-4004-83CC-49F5D9FB8CBE}" type="pres">
      <dgm:prSet presAssocID="{BD6A28D8-A569-40EF-A9DC-39C2428F34F2}" presName="node" presStyleLbl="node1" presStyleIdx="3" presStyleCnt="5">
        <dgm:presLayoutVars>
          <dgm:bulletEnabled val="1"/>
        </dgm:presLayoutVars>
      </dgm:prSet>
      <dgm:spPr/>
      <dgm:t>
        <a:bodyPr/>
        <a:lstStyle/>
        <a:p>
          <a:endParaRPr lang="en-US"/>
        </a:p>
      </dgm:t>
    </dgm:pt>
    <dgm:pt modelId="{66C4335D-2023-4A44-B8C3-67B3B779A99C}" type="pres">
      <dgm:prSet presAssocID="{9B3A5E4F-8D46-444D-9E81-342F02ABCA01}" presName="sibTrans" presStyleCnt="0"/>
      <dgm:spPr/>
    </dgm:pt>
    <dgm:pt modelId="{2F6C7D71-7B2A-44B6-A42F-575EBD904F3A}" type="pres">
      <dgm:prSet presAssocID="{4EBBFBA5-E48C-474D-B73E-095226DA1242}" presName="node" presStyleLbl="node1" presStyleIdx="4" presStyleCnt="5">
        <dgm:presLayoutVars>
          <dgm:bulletEnabled val="1"/>
        </dgm:presLayoutVars>
      </dgm:prSet>
      <dgm:spPr/>
      <dgm:t>
        <a:bodyPr/>
        <a:lstStyle/>
        <a:p>
          <a:endParaRPr lang="en-US"/>
        </a:p>
      </dgm:t>
    </dgm:pt>
  </dgm:ptLst>
  <dgm:cxnLst>
    <dgm:cxn modelId="{6EE3BAE8-19F7-4D80-8CD0-B7411DA78957}" srcId="{DA73E12F-22C8-4ECE-9E25-195923691ABC}" destId="{BD6A28D8-A569-40EF-A9DC-39C2428F34F2}" srcOrd="3" destOrd="0" parTransId="{49DE7F33-BCAA-4F8C-8C25-05C7F5E4367A}" sibTransId="{9B3A5E4F-8D46-444D-9E81-342F02ABCA01}"/>
    <dgm:cxn modelId="{392DF8EB-1C9A-4AAE-B95D-08AEDC258F7B}" srcId="{DA73E12F-22C8-4ECE-9E25-195923691ABC}" destId="{4EBBFBA5-E48C-474D-B73E-095226DA1242}" srcOrd="4" destOrd="0" parTransId="{7BEBF12F-1D41-4E35-AEF6-B010B76B67C1}" sibTransId="{CF1DEE3C-F31B-47D8-B88A-A9FF02FDFBD6}"/>
    <dgm:cxn modelId="{238CF3B9-BBB0-48D1-A2EF-10FE12CA4E6A}" type="presOf" srcId="{BA3E6134-F4B6-477E-98A6-09435EA0C728}" destId="{5D4A7149-0B9E-4940-B4F4-E0DC87DF20BB}" srcOrd="0" destOrd="0" presId="urn:microsoft.com/office/officeart/2005/8/layout/default#3"/>
    <dgm:cxn modelId="{FFFC6638-9B57-4B2D-98FB-4CDE1CDF6A52}" type="presOf" srcId="{4EBBFBA5-E48C-474D-B73E-095226DA1242}" destId="{2F6C7D71-7B2A-44B6-A42F-575EBD904F3A}" srcOrd="0" destOrd="0" presId="urn:microsoft.com/office/officeart/2005/8/layout/default#3"/>
    <dgm:cxn modelId="{B2BFEA23-6F12-4D6C-8559-986F5368C89E}" type="presOf" srcId="{DA73E12F-22C8-4ECE-9E25-195923691ABC}" destId="{6DFCFE6A-577E-4597-A367-E10DAA667067}" srcOrd="0" destOrd="0" presId="urn:microsoft.com/office/officeart/2005/8/layout/default#3"/>
    <dgm:cxn modelId="{BC01D6C0-FB04-47B2-ADE4-804B435A738A}" type="presOf" srcId="{463547F9-2424-488C-B013-5E4915141FA3}" destId="{3176E97E-F2FA-4C07-8A9A-FFA5E2E8DFF9}" srcOrd="0" destOrd="0" presId="urn:microsoft.com/office/officeart/2005/8/layout/default#3"/>
    <dgm:cxn modelId="{1E6A309D-F92A-4962-A4E6-CAC4ACEE13FC}" srcId="{DA73E12F-22C8-4ECE-9E25-195923691ABC}" destId="{463547F9-2424-488C-B013-5E4915141FA3}" srcOrd="1" destOrd="0" parTransId="{970E0367-7177-4484-8567-0BCCD9CBF752}" sibTransId="{B24EB4C0-790F-42A6-9643-94EBE2189382}"/>
    <dgm:cxn modelId="{7C4784BA-28FD-4095-AC61-DFBB3B1C335B}" type="presOf" srcId="{6667FE9F-2C68-47CC-8D9B-D22A55E3A822}" destId="{2A882D91-78BD-4BE7-8EBB-25C175B63BE3}" srcOrd="0" destOrd="0" presId="urn:microsoft.com/office/officeart/2005/8/layout/default#3"/>
    <dgm:cxn modelId="{634C8766-E125-4CEB-BCB8-F51EBB943A95}" type="presOf" srcId="{BD6A28D8-A569-40EF-A9DC-39C2428F34F2}" destId="{E05FA26B-8765-4004-83CC-49F5D9FB8CBE}" srcOrd="0" destOrd="0" presId="urn:microsoft.com/office/officeart/2005/8/layout/default#3"/>
    <dgm:cxn modelId="{856BC117-BD95-4088-A14B-65F0134B0B94}" srcId="{DA73E12F-22C8-4ECE-9E25-195923691ABC}" destId="{6667FE9F-2C68-47CC-8D9B-D22A55E3A822}" srcOrd="0" destOrd="0" parTransId="{39EE3C3C-E80B-4574-AF9B-1ACF572B80E0}" sibTransId="{279C5D55-7D82-4010-9A8D-2065E1F9F399}"/>
    <dgm:cxn modelId="{7DF58D26-CF97-46D2-88E2-78843E328DB9}" srcId="{DA73E12F-22C8-4ECE-9E25-195923691ABC}" destId="{BA3E6134-F4B6-477E-98A6-09435EA0C728}" srcOrd="2" destOrd="0" parTransId="{B3CBB895-10D4-43DE-BD28-396091242C5A}" sibTransId="{7D60B072-BC74-4732-A938-09315026C6DE}"/>
    <dgm:cxn modelId="{EB1B8175-B836-4584-B451-118CCCD3E106}" type="presParOf" srcId="{6DFCFE6A-577E-4597-A367-E10DAA667067}" destId="{2A882D91-78BD-4BE7-8EBB-25C175B63BE3}" srcOrd="0" destOrd="0" presId="urn:microsoft.com/office/officeart/2005/8/layout/default#3"/>
    <dgm:cxn modelId="{3E8AE890-B8CD-43D1-86CD-8EC4C6A45059}" type="presParOf" srcId="{6DFCFE6A-577E-4597-A367-E10DAA667067}" destId="{EFC27C3A-7843-4563-A57B-49949EAA5D0F}" srcOrd="1" destOrd="0" presId="urn:microsoft.com/office/officeart/2005/8/layout/default#3"/>
    <dgm:cxn modelId="{27623841-B60B-43CE-B6CE-F182C27C633C}" type="presParOf" srcId="{6DFCFE6A-577E-4597-A367-E10DAA667067}" destId="{3176E97E-F2FA-4C07-8A9A-FFA5E2E8DFF9}" srcOrd="2" destOrd="0" presId="urn:microsoft.com/office/officeart/2005/8/layout/default#3"/>
    <dgm:cxn modelId="{420581F5-DD8D-4691-80AE-00E4B376F2AF}" type="presParOf" srcId="{6DFCFE6A-577E-4597-A367-E10DAA667067}" destId="{2F969FDF-475A-4B8F-818F-EF9D168299CA}" srcOrd="3" destOrd="0" presId="urn:microsoft.com/office/officeart/2005/8/layout/default#3"/>
    <dgm:cxn modelId="{D189EA4A-D4E8-472C-8DE9-5311D21C57CF}" type="presParOf" srcId="{6DFCFE6A-577E-4597-A367-E10DAA667067}" destId="{5D4A7149-0B9E-4940-B4F4-E0DC87DF20BB}" srcOrd="4" destOrd="0" presId="urn:microsoft.com/office/officeart/2005/8/layout/default#3"/>
    <dgm:cxn modelId="{31FF08A0-10D8-46BB-8C44-69D86BAC40B8}" type="presParOf" srcId="{6DFCFE6A-577E-4597-A367-E10DAA667067}" destId="{8EDB115C-EDB0-446A-8DCB-3A86373F96A6}" srcOrd="5" destOrd="0" presId="urn:microsoft.com/office/officeart/2005/8/layout/default#3"/>
    <dgm:cxn modelId="{C6F90618-FAB2-498E-8E80-AABF410B21DF}" type="presParOf" srcId="{6DFCFE6A-577E-4597-A367-E10DAA667067}" destId="{E05FA26B-8765-4004-83CC-49F5D9FB8CBE}" srcOrd="6" destOrd="0" presId="urn:microsoft.com/office/officeart/2005/8/layout/default#3"/>
    <dgm:cxn modelId="{50B404ED-0A3E-4FDA-A6E1-A51F5261A2C7}" type="presParOf" srcId="{6DFCFE6A-577E-4597-A367-E10DAA667067}" destId="{66C4335D-2023-4A44-B8C3-67B3B779A99C}" srcOrd="7" destOrd="0" presId="urn:microsoft.com/office/officeart/2005/8/layout/default#3"/>
    <dgm:cxn modelId="{CFDE9BFF-41B0-4BEE-B1AD-428796E5C5F8}" type="presParOf" srcId="{6DFCFE6A-577E-4597-A367-E10DAA667067}" destId="{2F6C7D71-7B2A-44B6-A42F-575EBD904F3A}" srcOrd="8" destOrd="0" presId="urn:microsoft.com/office/officeart/2005/8/layout/defaul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2.wmf"/></Relationships>
</file>

<file path=ppt/drawings/drawing1.xml><?xml version="1.0" encoding="utf-8"?>
<c:userShapes xmlns:c="http://schemas.openxmlformats.org/drawingml/2006/chart">
  <cdr:relSizeAnchor xmlns:cdr="http://schemas.openxmlformats.org/drawingml/2006/chartDrawing">
    <cdr:from>
      <cdr:x>0.14431</cdr:x>
      <cdr:y>0.03182</cdr:y>
    </cdr:from>
    <cdr:to>
      <cdr:x>0.23181</cdr:x>
      <cdr:y>0.09546</cdr:y>
    </cdr:to>
    <cdr:sp macro="" textlink="">
      <cdr:nvSpPr>
        <cdr:cNvPr id="2" name="1 CuadroTexto"/>
        <cdr:cNvSpPr txBox="1"/>
      </cdr:nvSpPr>
      <cdr:spPr>
        <a:xfrm xmlns:a="http://schemas.openxmlformats.org/drawingml/2006/main">
          <a:off x="1187624" y="144016"/>
          <a:ext cx="720080"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smtClean="0"/>
            <a:t>[kJ]</a:t>
          </a:r>
          <a:endParaRPr lang="en-US" sz="1100" dirty="0"/>
        </a:p>
      </cdr:txBody>
    </cdr:sp>
  </cdr:relSizeAnchor>
  <cdr:relSizeAnchor xmlns:cdr="http://schemas.openxmlformats.org/drawingml/2006/chartDrawing">
    <cdr:from>
      <cdr:x>0.54681</cdr:x>
      <cdr:y>0.84323</cdr:y>
    </cdr:from>
    <cdr:to>
      <cdr:x>0.6168</cdr:x>
      <cdr:y>0.95227</cdr:y>
    </cdr:to>
    <cdr:sp macro="" textlink="">
      <cdr:nvSpPr>
        <cdr:cNvPr id="3" name="2 CuadroTexto"/>
        <cdr:cNvSpPr txBox="1"/>
      </cdr:nvSpPr>
      <cdr:spPr>
        <a:xfrm xmlns:a="http://schemas.openxmlformats.org/drawingml/2006/main">
          <a:off x="4499992" y="3816424"/>
          <a:ext cx="576064" cy="4935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smtClean="0"/>
            <a:t>[m/s]</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79A7A9-D241-439E-A9B9-D0188BFE1EA6}" type="datetimeFigureOut">
              <a:rPr lang="en-US" smtClean="0"/>
              <a:pPr/>
              <a:t>6/28/2013</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511A63-4263-47EC-9575-2AEA9B0AFF03}" type="slidenum">
              <a:rPr lang="en-US" smtClean="0"/>
              <a:pPr/>
              <a:t>‹Nº›</a:t>
            </a:fld>
            <a:endParaRPr lang="en-US"/>
          </a:p>
        </p:txBody>
      </p:sp>
    </p:spTree>
    <p:extLst>
      <p:ext uri="{BB962C8B-B14F-4D97-AF65-F5344CB8AC3E}">
        <p14:creationId xmlns:p14="http://schemas.microsoft.com/office/powerpoint/2010/main" val="3181000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1</a:t>
            </a:fld>
            <a:endParaRPr lang="en-US"/>
          </a:p>
        </p:txBody>
      </p:sp>
    </p:spTree>
    <p:extLst>
      <p:ext uri="{BB962C8B-B14F-4D97-AF65-F5344CB8AC3E}">
        <p14:creationId xmlns:p14="http://schemas.microsoft.com/office/powerpoint/2010/main" val="209476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En los dos casos su principal objetivo es la de comprimir el aire de entrada para aumentar su presión. La principal diferencia radica en el tipo de compresor y la forma en que éste toma energía para su funcionamiento.</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29</a:t>
            </a:fld>
            <a:endParaRPr lang="en-US"/>
          </a:p>
        </p:txBody>
      </p:sp>
    </p:spTree>
    <p:extLst>
      <p:ext uri="{BB962C8B-B14F-4D97-AF65-F5344CB8AC3E}">
        <p14:creationId xmlns:p14="http://schemas.microsoft.com/office/powerpoint/2010/main" val="3617320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35</a:t>
            </a:fld>
            <a:endParaRPr lang="en-US"/>
          </a:p>
        </p:txBody>
      </p:sp>
    </p:spTree>
    <p:extLst>
      <p:ext uri="{BB962C8B-B14F-4D97-AF65-F5344CB8AC3E}">
        <p14:creationId xmlns:p14="http://schemas.microsoft.com/office/powerpoint/2010/main" val="272953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41</a:t>
            </a:fld>
            <a:endParaRPr lang="en-US"/>
          </a:p>
        </p:txBody>
      </p:sp>
    </p:spTree>
    <p:extLst>
      <p:ext uri="{BB962C8B-B14F-4D97-AF65-F5344CB8AC3E}">
        <p14:creationId xmlns:p14="http://schemas.microsoft.com/office/powerpoint/2010/main" val="2555559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dirty="0" smtClean="0">
                <a:latin typeface="078MKSDMediumCondensed" pitchFamily="2" charset="0"/>
              </a:rPr>
              <a:t>permitiendo que el sistema comprima aire únicamente cuando el vehículo se encuentra en fase de frenado.</a:t>
            </a:r>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47</a:t>
            </a:fld>
            <a:endParaRPr lang="en-US"/>
          </a:p>
        </p:txBody>
      </p:sp>
    </p:spTree>
    <p:extLst>
      <p:ext uri="{BB962C8B-B14F-4D97-AF65-F5344CB8AC3E}">
        <p14:creationId xmlns:p14="http://schemas.microsoft.com/office/powerpoint/2010/main" val="25715295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b="1" dirty="0" smtClean="0"/>
              <a:t>Sistema de transmisión de potencia</a:t>
            </a:r>
            <a:r>
              <a:rPr lang="es-EC" dirty="0" smtClean="0"/>
              <a:t>. Transfiere la energía del eje del vehículo al compresor cuando es requerido.</a:t>
            </a:r>
            <a:endParaRPr lang="en-US" dirty="0" smtClean="0"/>
          </a:p>
          <a:p>
            <a:r>
              <a:rPr lang="es-EC" b="1" dirty="0" smtClean="0"/>
              <a:t>Sistema de aire comprimido.</a:t>
            </a:r>
            <a:r>
              <a:rPr lang="es-EC" dirty="0" smtClean="0"/>
              <a:t> Se encarga de comprimir, transportar y almacenar el aire que utiliza el sistema de recuperación.</a:t>
            </a:r>
            <a:endParaRPr lang="en-US" dirty="0" smtClean="0"/>
          </a:p>
          <a:p>
            <a:r>
              <a:rPr lang="es-EC" b="1" dirty="0" smtClean="0"/>
              <a:t>Sistema de distribución y regulación de aire.</a:t>
            </a:r>
            <a:r>
              <a:rPr lang="es-EC" dirty="0" smtClean="0"/>
              <a:t> Se encarga del manejo de aire comprimido; tanto de su regulación (presión y caudal de sobrealimentación) y de la distribución al motor del automóvil.</a:t>
            </a:r>
            <a:endParaRPr lang="en-US" dirty="0" smtClean="0"/>
          </a:p>
          <a:p>
            <a:r>
              <a:rPr lang="es-EC" dirty="0" smtClean="0"/>
              <a:t>En el capítulo de diseño se tratará por separado el diseño del sistema de control de los dos sistemas</a:t>
            </a:r>
            <a:endParaRPr lang="en-US" dirty="0" smtClean="0"/>
          </a:p>
          <a:p>
            <a:r>
              <a:rPr lang="es-EC" b="1" dirty="0" smtClean="0"/>
              <a:t>Sistema de control de recuperación.</a:t>
            </a:r>
            <a:r>
              <a:rPr lang="es-EC" dirty="0" smtClean="0"/>
              <a:t> Controla el momento de activación del sistema de recuperación.</a:t>
            </a:r>
            <a:endParaRPr lang="en-US" dirty="0" smtClean="0"/>
          </a:p>
          <a:p>
            <a:r>
              <a:rPr lang="es-EC" b="1" dirty="0" smtClean="0"/>
              <a:t>Sistema de control de sobrealimentación.</a:t>
            </a:r>
            <a:r>
              <a:rPr lang="es-EC" dirty="0" smtClean="0"/>
              <a:t> Controla el momento de activación del sistema de sobrealimentación.</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51</a:t>
            </a:fld>
            <a:endParaRPr lang="en-US"/>
          </a:p>
        </p:txBody>
      </p:sp>
    </p:spTree>
    <p:extLst>
      <p:ext uri="{BB962C8B-B14F-4D97-AF65-F5344CB8AC3E}">
        <p14:creationId xmlns:p14="http://schemas.microsoft.com/office/powerpoint/2010/main" val="4078047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kern="1200" dirty="0" smtClean="0">
                <a:solidFill>
                  <a:schemeClr val="tx1"/>
                </a:solidFill>
                <a:latin typeface="+mn-lt"/>
                <a:ea typeface="+mn-ea"/>
                <a:cs typeface="+mn-cs"/>
              </a:rPr>
              <a:t>C: capacidad de carga dinámica.</a:t>
            </a:r>
            <a:endParaRPr lang="en-US"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P: carga dinámica equivalente sobre el rodamiento.</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mn-ea"/>
                <a:cs typeface="+mn-cs"/>
              </a:rPr>
              <a:t>n: velocidad constante de rotación en </a:t>
            </a:r>
            <a:r>
              <a:rPr lang="es-EC" sz="1200" kern="1200" dirty="0" err="1" smtClean="0">
                <a:solidFill>
                  <a:schemeClr val="tx1"/>
                </a:solidFill>
                <a:latin typeface="+mn-lt"/>
                <a:ea typeface="+mn-ea"/>
                <a:cs typeface="+mn-cs"/>
              </a:rPr>
              <a:t>rev</a:t>
            </a:r>
            <a:r>
              <a:rPr lang="es-EC" sz="1200" kern="1200" dirty="0" smtClean="0">
                <a:solidFill>
                  <a:schemeClr val="tx1"/>
                </a:solidFill>
                <a:latin typeface="+mn-lt"/>
                <a:ea typeface="+mn-ea"/>
                <a:cs typeface="+mn-cs"/>
              </a:rPr>
              <a:t>/min = 1000 r.p.m.</a:t>
            </a:r>
            <a:endParaRPr lang="en-US" sz="1200" kern="1200" dirty="0" smtClean="0">
              <a:solidFill>
                <a:schemeClr val="tx1"/>
              </a:solidFill>
              <a:latin typeface="+mn-lt"/>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58</a:t>
            </a:fld>
            <a:endParaRPr lang="en-US"/>
          </a:p>
        </p:txBody>
      </p:sp>
    </p:spTree>
    <p:extLst>
      <p:ext uri="{BB962C8B-B14F-4D97-AF65-F5344CB8AC3E}">
        <p14:creationId xmlns:p14="http://schemas.microsoft.com/office/powerpoint/2010/main" val="3927608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195"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7411"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5837DB-CB29-4E41-8372-EA1107F5A952}" type="slidenum">
              <a:rPr lang="es-EC" smtClean="0"/>
              <a:pPr fontAlgn="base">
                <a:spcBef>
                  <a:spcPct val="0"/>
                </a:spcBef>
                <a:spcAft>
                  <a:spcPct val="0"/>
                </a:spcAft>
                <a:defRPr/>
              </a:pPr>
              <a:t>66</a:t>
            </a:fld>
            <a:endParaRPr lang="es-EC" smtClean="0"/>
          </a:p>
        </p:txBody>
      </p:sp>
    </p:spTree>
    <p:extLst>
      <p:ext uri="{BB962C8B-B14F-4D97-AF65-F5344CB8AC3E}">
        <p14:creationId xmlns:p14="http://schemas.microsoft.com/office/powerpoint/2010/main" val="113756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922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AFDD945-0408-4FDB-99BA-2C9C759A1377}" type="slidenum">
              <a:rPr lang="es-EC" sz="1200">
                <a:latin typeface="Calibri" pitchFamily="34" charset="0"/>
              </a:rPr>
              <a:pPr algn="r"/>
              <a:t>68</a:t>
            </a:fld>
            <a:endParaRPr lang="es-EC" sz="1200">
              <a:latin typeface="Calibri" pitchFamily="34" charset="0"/>
            </a:endParaRPr>
          </a:p>
        </p:txBody>
      </p:sp>
    </p:spTree>
    <p:extLst>
      <p:ext uri="{BB962C8B-B14F-4D97-AF65-F5344CB8AC3E}">
        <p14:creationId xmlns:p14="http://schemas.microsoft.com/office/powerpoint/2010/main" val="3803687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922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AFDD945-0408-4FDB-99BA-2C9C759A1377}" type="slidenum">
              <a:rPr lang="es-EC" sz="1200">
                <a:latin typeface="Calibri" pitchFamily="34" charset="0"/>
              </a:rPr>
              <a:pPr algn="r"/>
              <a:t>69</a:t>
            </a:fld>
            <a:endParaRPr lang="es-EC" sz="1200">
              <a:latin typeface="Calibri" pitchFamily="34" charset="0"/>
            </a:endParaRPr>
          </a:p>
        </p:txBody>
      </p:sp>
    </p:spTree>
    <p:extLst>
      <p:ext uri="{BB962C8B-B14F-4D97-AF65-F5344CB8AC3E}">
        <p14:creationId xmlns:p14="http://schemas.microsoft.com/office/powerpoint/2010/main" val="2219623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922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AFDD945-0408-4FDB-99BA-2C9C759A1377}" type="slidenum">
              <a:rPr lang="es-EC" sz="1200">
                <a:latin typeface="Calibri" pitchFamily="34" charset="0"/>
              </a:rPr>
              <a:pPr algn="r"/>
              <a:t>70</a:t>
            </a:fld>
            <a:endParaRPr lang="es-EC" sz="1200">
              <a:latin typeface="Calibri" pitchFamily="34" charset="0"/>
            </a:endParaRPr>
          </a:p>
        </p:txBody>
      </p:sp>
    </p:spTree>
    <p:extLst>
      <p:ext uri="{BB962C8B-B14F-4D97-AF65-F5344CB8AC3E}">
        <p14:creationId xmlns:p14="http://schemas.microsoft.com/office/powerpoint/2010/main" val="3348508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b="1" kern="1200" dirty="0" smtClean="0">
                <a:solidFill>
                  <a:schemeClr val="tx1"/>
                </a:solidFill>
                <a:latin typeface="+mn-lt"/>
                <a:ea typeface="+mn-ea"/>
                <a:cs typeface="+mn-cs"/>
              </a:rPr>
              <a:t>Energía Cinética.</a:t>
            </a:r>
            <a:r>
              <a:rPr lang="es-EC" sz="1200" kern="1200" dirty="0" smtClean="0">
                <a:solidFill>
                  <a:schemeClr val="tx1"/>
                </a:solidFill>
                <a:latin typeface="+mn-lt"/>
                <a:ea typeface="+mn-ea"/>
                <a:cs typeface="+mn-cs"/>
              </a:rPr>
              <a:t> Es aquella que se manifiesta por el movimiento de la materia. </a:t>
            </a:r>
          </a:p>
          <a:p>
            <a:r>
              <a:rPr lang="es-EC" sz="1200" b="1" kern="1200" dirty="0" smtClean="0">
                <a:solidFill>
                  <a:schemeClr val="tx1"/>
                </a:solidFill>
                <a:latin typeface="+mn-lt"/>
                <a:ea typeface="+mn-ea"/>
                <a:cs typeface="+mn-cs"/>
              </a:rPr>
              <a:t>Energía potencial</a:t>
            </a:r>
            <a:r>
              <a:rPr lang="es-EC" sz="1200" kern="1200" dirty="0" smtClean="0">
                <a:solidFill>
                  <a:schemeClr val="tx1"/>
                </a:solidFill>
                <a:latin typeface="+mn-lt"/>
                <a:ea typeface="+mn-ea"/>
                <a:cs typeface="+mn-cs"/>
              </a:rPr>
              <a:t> es aquella que posee un sistema en virtud de su posición o condición</a:t>
            </a:r>
          </a:p>
          <a:p>
            <a:r>
              <a:rPr lang="es-EC" sz="1200" b="1" kern="1200" dirty="0" smtClean="0">
                <a:solidFill>
                  <a:schemeClr val="tx1"/>
                </a:solidFill>
                <a:latin typeface="+mn-lt"/>
                <a:ea typeface="+mn-ea"/>
                <a:cs typeface="+mn-cs"/>
              </a:rPr>
              <a:t>Energía mecánica</a:t>
            </a:r>
            <a:r>
              <a:rPr lang="es-EC" sz="1200" kern="1200" dirty="0" smtClean="0">
                <a:solidFill>
                  <a:schemeClr val="tx1"/>
                </a:solidFill>
                <a:latin typeface="+mn-lt"/>
                <a:ea typeface="+mn-ea"/>
                <a:cs typeface="+mn-cs"/>
              </a:rPr>
              <a:t> es la suma de la energía cinética y potencial y en general se denomina a aquella que realiza un trabajo útil dentro de un sistema que generalmente se traduce en movimiento linear </a:t>
            </a:r>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14</a:t>
            </a:fld>
            <a:endParaRPr lang="en-US"/>
          </a:p>
        </p:txBody>
      </p:sp>
    </p:spTree>
    <p:extLst>
      <p:ext uri="{BB962C8B-B14F-4D97-AF65-F5344CB8AC3E}">
        <p14:creationId xmlns:p14="http://schemas.microsoft.com/office/powerpoint/2010/main" val="37288155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9"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9220"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AFDD945-0408-4FDB-99BA-2C9C759A1377}" type="slidenum">
              <a:rPr lang="es-EC" sz="1200">
                <a:latin typeface="Calibri" pitchFamily="34" charset="0"/>
              </a:rPr>
              <a:pPr algn="r"/>
              <a:t>71</a:t>
            </a:fld>
            <a:endParaRPr lang="es-EC" sz="1200">
              <a:latin typeface="Calibri" pitchFamily="34" charset="0"/>
            </a:endParaRPr>
          </a:p>
        </p:txBody>
      </p:sp>
    </p:spTree>
    <p:extLst>
      <p:ext uri="{BB962C8B-B14F-4D97-AF65-F5344CB8AC3E}">
        <p14:creationId xmlns:p14="http://schemas.microsoft.com/office/powerpoint/2010/main" val="3702215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73</a:t>
            </a:fld>
            <a:endParaRPr lang="es-EC" sz="1200">
              <a:latin typeface="Calibri" pitchFamily="34" charset="0"/>
            </a:endParaRPr>
          </a:p>
        </p:txBody>
      </p:sp>
    </p:spTree>
    <p:extLst>
      <p:ext uri="{BB962C8B-B14F-4D97-AF65-F5344CB8AC3E}">
        <p14:creationId xmlns:p14="http://schemas.microsoft.com/office/powerpoint/2010/main" val="2012439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74</a:t>
            </a:fld>
            <a:endParaRPr lang="es-EC" sz="1200">
              <a:latin typeface="Calibri" pitchFamily="34" charset="0"/>
            </a:endParaRPr>
          </a:p>
        </p:txBody>
      </p:sp>
    </p:spTree>
    <p:extLst>
      <p:ext uri="{BB962C8B-B14F-4D97-AF65-F5344CB8AC3E}">
        <p14:creationId xmlns:p14="http://schemas.microsoft.com/office/powerpoint/2010/main" val="3179553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78</a:t>
            </a:fld>
            <a:endParaRPr lang="es-EC" sz="1200">
              <a:latin typeface="Calibri" pitchFamily="34" charset="0"/>
            </a:endParaRPr>
          </a:p>
        </p:txBody>
      </p:sp>
    </p:spTree>
    <p:extLst>
      <p:ext uri="{BB962C8B-B14F-4D97-AF65-F5344CB8AC3E}">
        <p14:creationId xmlns:p14="http://schemas.microsoft.com/office/powerpoint/2010/main" val="1441204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80</a:t>
            </a:fld>
            <a:endParaRPr lang="es-EC" sz="1200">
              <a:latin typeface="Calibri" pitchFamily="34" charset="0"/>
            </a:endParaRPr>
          </a:p>
        </p:txBody>
      </p:sp>
    </p:spTree>
    <p:extLst>
      <p:ext uri="{BB962C8B-B14F-4D97-AF65-F5344CB8AC3E}">
        <p14:creationId xmlns:p14="http://schemas.microsoft.com/office/powerpoint/2010/main" val="3807968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81</a:t>
            </a:fld>
            <a:endParaRPr lang="es-EC" sz="1200">
              <a:latin typeface="Calibri" pitchFamily="34" charset="0"/>
            </a:endParaRPr>
          </a:p>
        </p:txBody>
      </p:sp>
    </p:spTree>
    <p:extLst>
      <p:ext uri="{BB962C8B-B14F-4D97-AF65-F5344CB8AC3E}">
        <p14:creationId xmlns:p14="http://schemas.microsoft.com/office/powerpoint/2010/main" val="956668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82</a:t>
            </a:fld>
            <a:endParaRPr lang="es-EC" sz="1200">
              <a:latin typeface="Calibri" pitchFamily="34" charset="0"/>
            </a:endParaRPr>
          </a:p>
        </p:txBody>
      </p:sp>
    </p:spTree>
    <p:extLst>
      <p:ext uri="{BB962C8B-B14F-4D97-AF65-F5344CB8AC3E}">
        <p14:creationId xmlns:p14="http://schemas.microsoft.com/office/powerpoint/2010/main" val="2967767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92</a:t>
            </a:fld>
            <a:endParaRPr lang="en-US"/>
          </a:p>
        </p:txBody>
      </p:sp>
    </p:spTree>
    <p:extLst>
      <p:ext uri="{BB962C8B-B14F-4D97-AF65-F5344CB8AC3E}">
        <p14:creationId xmlns:p14="http://schemas.microsoft.com/office/powerpoint/2010/main" val="31567098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solidFill>
                  <a:srgbClr val="40C0CB"/>
                </a:solidFill>
                <a:latin typeface="078MKSDMediumCondensed" pitchFamily="2" charset="0"/>
              </a:rPr>
              <a:t> pt Presión de salida del tanque</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solidFill>
                  <a:srgbClr val="40C0CB"/>
                </a:solidFill>
                <a:latin typeface="078MKSDMediumCondensed" pitchFamily="2" charset="0"/>
              </a:rPr>
              <a:t> </a:t>
            </a:r>
            <a:r>
              <a:rPr lang="es-ES" sz="1200" dirty="0" err="1" smtClean="0">
                <a:solidFill>
                  <a:srgbClr val="40C0CB"/>
                </a:solidFill>
                <a:latin typeface="078MKSDMediumCondensed" pitchFamily="2" charset="0"/>
              </a:rPr>
              <a:t>pyPresión</a:t>
            </a:r>
            <a:r>
              <a:rPr lang="es-ES" sz="1200" dirty="0" smtClean="0">
                <a:solidFill>
                  <a:srgbClr val="40C0CB"/>
                </a:solidFill>
                <a:latin typeface="078MKSDMediumCondensed" pitchFamily="2" charset="0"/>
              </a:rPr>
              <a:t> de entrada al intercambiador de aire</a:t>
            </a:r>
            <a:endParaRPr lang="es-ES" sz="1200" b="1" dirty="0" smtClean="0">
              <a:solidFill>
                <a:srgbClr val="40C0CB"/>
              </a:solidFill>
              <a:latin typeface="078MKSDMediumCondensed" pitchFamily="2" charset="0"/>
            </a:endParaRPr>
          </a:p>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94</a:t>
            </a:fld>
            <a:endParaRPr lang="en-US"/>
          </a:p>
        </p:txBody>
      </p:sp>
    </p:spTree>
    <p:extLst>
      <p:ext uri="{BB962C8B-B14F-4D97-AF65-F5344CB8AC3E}">
        <p14:creationId xmlns:p14="http://schemas.microsoft.com/office/powerpoint/2010/main" val="2503863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95</a:t>
            </a:fld>
            <a:endParaRPr lang="en-US"/>
          </a:p>
        </p:txBody>
      </p:sp>
    </p:spTree>
    <p:extLst>
      <p:ext uri="{BB962C8B-B14F-4D97-AF65-F5344CB8AC3E}">
        <p14:creationId xmlns:p14="http://schemas.microsoft.com/office/powerpoint/2010/main" val="258619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b="1" kern="1200" dirty="0" smtClean="0">
                <a:solidFill>
                  <a:schemeClr val="tx1"/>
                </a:solidFill>
                <a:latin typeface="+mn-lt"/>
                <a:ea typeface="+mn-ea"/>
                <a:cs typeface="+mn-cs"/>
              </a:rPr>
              <a:t>Energía Interna</a:t>
            </a:r>
            <a:r>
              <a:rPr lang="es-EC" sz="1200" kern="1200" dirty="0" smtClean="0">
                <a:solidFill>
                  <a:schemeClr val="tx1"/>
                </a:solidFill>
                <a:latin typeface="+mn-lt"/>
                <a:ea typeface="+mn-ea"/>
                <a:cs typeface="+mn-cs"/>
              </a:rPr>
              <a:t> “Es la energía asociada con los componentes microscópicos de un sistema: átomos y moléculas. Comprende la energía cinética y potencial asociada con el movimiento aleatorio de rotación, vibración y traslación de los átomos o moléculas que conforman el sistema así como la energía potencial intermolecular” </a:t>
            </a:r>
          </a:p>
          <a:p>
            <a:r>
              <a:rPr lang="es-EC" sz="1200" b="1" kern="1200" dirty="0" smtClean="0">
                <a:solidFill>
                  <a:schemeClr val="tx1"/>
                </a:solidFill>
                <a:latin typeface="+mn-lt"/>
                <a:ea typeface="+mn-ea"/>
                <a:cs typeface="+mn-cs"/>
              </a:rPr>
              <a:t>Energía química</a:t>
            </a:r>
            <a:r>
              <a:rPr lang="es-EC" sz="1200" kern="1200" dirty="0" smtClean="0">
                <a:solidFill>
                  <a:schemeClr val="tx1"/>
                </a:solidFill>
                <a:latin typeface="+mn-lt"/>
                <a:ea typeface="+mn-ea"/>
                <a:cs typeface="+mn-cs"/>
              </a:rPr>
              <a:t> es aquella que se encuentra dentro de sustancias o cuerpos que son capaces de reaccionar químicamente con liberación de energía en forma de calor con la capacidad de generar trabajo (expansión térmica). </a:t>
            </a:r>
          </a:p>
          <a:p>
            <a:r>
              <a:rPr lang="es-EC" sz="1200" b="1" kern="1200" dirty="0" smtClean="0">
                <a:solidFill>
                  <a:schemeClr val="tx1"/>
                </a:solidFill>
                <a:latin typeface="+mn-lt"/>
                <a:ea typeface="+mn-ea"/>
                <a:cs typeface="+mn-cs"/>
              </a:rPr>
              <a:t>El calor</a:t>
            </a:r>
            <a:r>
              <a:rPr lang="es-EC" sz="1200" kern="1200" dirty="0" smtClean="0">
                <a:solidFill>
                  <a:schemeClr val="tx1"/>
                </a:solidFill>
                <a:latin typeface="+mn-lt"/>
                <a:ea typeface="+mn-ea"/>
                <a:cs typeface="+mn-cs"/>
              </a:rPr>
              <a:t> es el tipo de energía más común y básicamente es la energía cinética de las moléculas de un cuerpo generadas por la oscilación de las mismas. La manifestación física del calor es el aumento de temperatura y la expansión volumétrica</a:t>
            </a:r>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15</a:t>
            </a:fld>
            <a:endParaRPr lang="en-US"/>
          </a:p>
        </p:txBody>
      </p:sp>
    </p:spTree>
    <p:extLst>
      <p:ext uri="{BB962C8B-B14F-4D97-AF65-F5344CB8AC3E}">
        <p14:creationId xmlns:p14="http://schemas.microsoft.com/office/powerpoint/2010/main" val="99416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err="1" smtClean="0"/>
              <a:t>Velocidad</a:t>
            </a:r>
            <a:r>
              <a:rPr lang="en-US" dirty="0" smtClean="0"/>
              <a:t> </a:t>
            </a:r>
            <a:r>
              <a:rPr lang="en-US" dirty="0" err="1" smtClean="0"/>
              <a:t>constante</a:t>
            </a:r>
            <a:r>
              <a:rPr lang="en-US" dirty="0" smtClean="0"/>
              <a:t> y el </a:t>
            </a:r>
            <a:r>
              <a:rPr lang="en-US" dirty="0" err="1" smtClean="0"/>
              <a:t>sistema</a:t>
            </a:r>
            <a:r>
              <a:rPr lang="en-US" dirty="0" smtClean="0"/>
              <a:t> </a:t>
            </a:r>
            <a:r>
              <a:rPr lang="en-US" dirty="0" err="1" smtClean="0"/>
              <a:t>empieza</a:t>
            </a:r>
            <a:r>
              <a:rPr lang="en-US" baseline="0" dirty="0" smtClean="0"/>
              <a:t> a </a:t>
            </a:r>
            <a:r>
              <a:rPr lang="en-US" baseline="0" dirty="0" err="1" smtClean="0"/>
              <a:t>comprimir</a:t>
            </a:r>
            <a:r>
              <a:rPr lang="en-US" baseline="0" dirty="0" smtClean="0"/>
              <a:t> </a:t>
            </a:r>
            <a:r>
              <a:rPr lang="en-US" baseline="0" dirty="0" err="1" smtClean="0"/>
              <a:t>aire</a:t>
            </a:r>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97</a:t>
            </a:fld>
            <a:endParaRPr lang="en-US"/>
          </a:p>
        </p:txBody>
      </p:sp>
    </p:spTree>
    <p:extLst>
      <p:ext uri="{BB962C8B-B14F-4D97-AF65-F5344CB8AC3E}">
        <p14:creationId xmlns:p14="http://schemas.microsoft.com/office/powerpoint/2010/main" val="1377833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dirty="0" err="1" smtClean="0"/>
              <a:t>Fraccion</a:t>
            </a:r>
            <a:r>
              <a:rPr lang="en-US" dirty="0" smtClean="0"/>
              <a:t> de </a:t>
            </a:r>
            <a:r>
              <a:rPr lang="en-US" dirty="0" err="1" smtClean="0"/>
              <a:t>potencia</a:t>
            </a:r>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102</a:t>
            </a:fld>
            <a:endParaRPr lang="en-US"/>
          </a:p>
        </p:txBody>
      </p:sp>
    </p:spTree>
    <p:extLst>
      <p:ext uri="{BB962C8B-B14F-4D97-AF65-F5344CB8AC3E}">
        <p14:creationId xmlns:p14="http://schemas.microsoft.com/office/powerpoint/2010/main" val="3315671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Prueba</a:t>
            </a:r>
            <a:r>
              <a:rPr lang="es-EC" baseline="0" dirty="0" smtClean="0"/>
              <a:t> de </a:t>
            </a:r>
            <a:r>
              <a:rPr lang="es-EC" baseline="0" dirty="0" err="1" smtClean="0"/>
              <a:t>recuperacion</a:t>
            </a:r>
            <a:r>
              <a:rPr lang="es-EC" baseline="0" dirty="0" smtClean="0"/>
              <a:t> de </a:t>
            </a:r>
            <a:r>
              <a:rPr lang="es-EC" baseline="0" dirty="0" err="1" smtClean="0"/>
              <a:t>energia</a:t>
            </a:r>
            <a:endParaRPr lang="es-EC" baseline="0" dirty="0" smtClean="0"/>
          </a:p>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105</a:t>
            </a:fld>
            <a:endParaRPr lang="es-EC" sz="1200">
              <a:latin typeface="Calibri" pitchFamily="34" charset="0"/>
            </a:endParaRPr>
          </a:p>
        </p:txBody>
      </p:sp>
    </p:spTree>
    <p:extLst>
      <p:ext uri="{BB962C8B-B14F-4D97-AF65-F5344CB8AC3E}">
        <p14:creationId xmlns:p14="http://schemas.microsoft.com/office/powerpoint/2010/main" val="3562511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s-EC" dirty="0" smtClean="0"/>
              <a:t>Prueba de almacenamiento de </a:t>
            </a:r>
            <a:r>
              <a:rPr lang="es-EC" err="1" smtClean="0"/>
              <a:t>energia</a:t>
            </a:r>
            <a:r>
              <a:rPr lang="es-EC" smtClean="0"/>
              <a:t> neumartica</a:t>
            </a: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106</a:t>
            </a:fld>
            <a:endParaRPr lang="es-EC" sz="1200">
              <a:latin typeface="Calibri" pitchFamily="34" charset="0"/>
            </a:endParaRPr>
          </a:p>
        </p:txBody>
      </p:sp>
    </p:spTree>
    <p:extLst>
      <p:ext uri="{BB962C8B-B14F-4D97-AF65-F5344CB8AC3E}">
        <p14:creationId xmlns:p14="http://schemas.microsoft.com/office/powerpoint/2010/main" val="3896178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107</a:t>
            </a:fld>
            <a:endParaRPr lang="es-EC" sz="1200">
              <a:latin typeface="Calibri" pitchFamily="34" charset="0"/>
            </a:endParaRPr>
          </a:p>
        </p:txBody>
      </p:sp>
    </p:spTree>
    <p:extLst>
      <p:ext uri="{BB962C8B-B14F-4D97-AF65-F5344CB8AC3E}">
        <p14:creationId xmlns:p14="http://schemas.microsoft.com/office/powerpoint/2010/main" val="3440787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109</a:t>
            </a:fld>
            <a:endParaRPr lang="es-EC" sz="1200">
              <a:latin typeface="Calibri" pitchFamily="34" charset="0"/>
            </a:endParaRPr>
          </a:p>
        </p:txBody>
      </p:sp>
    </p:spTree>
    <p:extLst>
      <p:ext uri="{BB962C8B-B14F-4D97-AF65-F5344CB8AC3E}">
        <p14:creationId xmlns:p14="http://schemas.microsoft.com/office/powerpoint/2010/main" val="36040129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112</a:t>
            </a:fld>
            <a:endParaRPr lang="es-EC" sz="1200">
              <a:latin typeface="Calibri" pitchFamily="34" charset="0"/>
            </a:endParaRPr>
          </a:p>
        </p:txBody>
      </p:sp>
    </p:spTree>
    <p:extLst>
      <p:ext uri="{BB962C8B-B14F-4D97-AF65-F5344CB8AC3E}">
        <p14:creationId xmlns:p14="http://schemas.microsoft.com/office/powerpoint/2010/main" val="54066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115</a:t>
            </a:fld>
            <a:endParaRPr lang="es-EC" sz="1200">
              <a:latin typeface="Calibri" pitchFamily="34" charset="0"/>
            </a:endParaRPr>
          </a:p>
        </p:txBody>
      </p:sp>
    </p:spTree>
    <p:extLst>
      <p:ext uri="{BB962C8B-B14F-4D97-AF65-F5344CB8AC3E}">
        <p14:creationId xmlns:p14="http://schemas.microsoft.com/office/powerpoint/2010/main" val="3432457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3"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C" dirty="0" smtClean="0"/>
          </a:p>
        </p:txBody>
      </p:sp>
      <p:sp>
        <p:nvSpPr>
          <p:cNvPr id="10244" name="3 Marcador de número de diapositiva"/>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3105E5D-B9AB-48BF-A5EE-DCAB9E584B06}" type="slidenum">
              <a:rPr lang="es-EC" sz="1200">
                <a:latin typeface="Calibri" pitchFamily="34" charset="0"/>
              </a:rPr>
              <a:pPr algn="r"/>
              <a:t>118</a:t>
            </a:fld>
            <a:endParaRPr lang="es-EC" sz="1200">
              <a:latin typeface="Calibri" pitchFamily="34" charset="0"/>
            </a:endParaRPr>
          </a:p>
        </p:txBody>
      </p:sp>
    </p:spTree>
    <p:extLst>
      <p:ext uri="{BB962C8B-B14F-4D97-AF65-F5344CB8AC3E}">
        <p14:creationId xmlns:p14="http://schemas.microsoft.com/office/powerpoint/2010/main" val="985320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17</a:t>
            </a:fld>
            <a:endParaRPr lang="en-US"/>
          </a:p>
        </p:txBody>
      </p:sp>
    </p:spTree>
    <p:extLst>
      <p:ext uri="{BB962C8B-B14F-4D97-AF65-F5344CB8AC3E}">
        <p14:creationId xmlns:p14="http://schemas.microsoft.com/office/powerpoint/2010/main" val="1732203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18</a:t>
            </a:fld>
            <a:endParaRPr lang="en-US" dirty="0"/>
          </a:p>
        </p:txBody>
      </p:sp>
    </p:spTree>
    <p:extLst>
      <p:ext uri="{BB962C8B-B14F-4D97-AF65-F5344CB8AC3E}">
        <p14:creationId xmlns:p14="http://schemas.microsoft.com/office/powerpoint/2010/main" val="2623534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aire ha penetrado en el compresor a una y por efecto de la compresión, lo entrega para realizar un trabajo en específico.</a:t>
            </a:r>
            <a:endParaRPr lang="en-US"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El aire que sale del compresor es lo que conocemos con el nombre de “aire comprimido” y constituye en realidad una forma de transporte de energía.</a:t>
            </a:r>
            <a:endParaRPr lang="en-US" sz="1200" kern="1200" dirty="0" smtClean="0">
              <a:solidFill>
                <a:schemeClr val="tx1"/>
              </a:solidFill>
              <a:latin typeface="+mn-lt"/>
              <a:ea typeface="+mn-ea"/>
              <a:cs typeface="+mn-cs"/>
            </a:endParaRPr>
          </a:p>
          <a:p>
            <a:r>
              <a:rPr lang="es-EC"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21</a:t>
            </a:fld>
            <a:endParaRPr lang="en-US"/>
          </a:p>
        </p:txBody>
      </p:sp>
    </p:spTree>
    <p:extLst>
      <p:ext uri="{BB962C8B-B14F-4D97-AF65-F5344CB8AC3E}">
        <p14:creationId xmlns:p14="http://schemas.microsoft.com/office/powerpoint/2010/main" val="721119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dirty="0" smtClean="0"/>
              <a:t>El almacenamiento de aire comprimido se lo hace generalmente con grandes volúmenes aprovechando minas subterráneas de piedra dura a una presión mínima de 1200 [psi]. Ahora en la actualidad se estudia y se están probando sistemas de almacenamiento de aire comprimido en recipientes colocados en las profundidades marinas debido a la ventaja de la contrapresión del agua siendo factible utilizar recipientes más livianos y con mayor seguridad</a:t>
            </a:r>
            <a:endParaRPr lang="en-US" dirty="0" smtClean="0"/>
          </a:p>
          <a:p>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23</a:t>
            </a:fld>
            <a:endParaRPr lang="en-US" dirty="0"/>
          </a:p>
        </p:txBody>
      </p:sp>
    </p:spTree>
    <p:extLst>
      <p:ext uri="{BB962C8B-B14F-4D97-AF65-F5344CB8AC3E}">
        <p14:creationId xmlns:p14="http://schemas.microsoft.com/office/powerpoint/2010/main" val="2587615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Esta diferencia de presiones es la que nos permite tener energía potencial almacenada Se la almacena en forma de aire comprimido y es energía potencial debido a que al comprimir el aire (reducir su volumen), aumenta la presión en relación a la presión exterior</a:t>
            </a:r>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24</a:t>
            </a:fld>
            <a:endParaRPr lang="en-US" dirty="0"/>
          </a:p>
        </p:txBody>
      </p:sp>
    </p:spTree>
    <p:extLst>
      <p:ext uri="{BB962C8B-B14F-4D97-AF65-F5344CB8AC3E}">
        <p14:creationId xmlns:p14="http://schemas.microsoft.com/office/powerpoint/2010/main" val="1918168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C" dirty="0" smtClean="0"/>
              <a:t>Esta diferencia de presiones es la que nos permite tener energía potencial almacenada Se la almacena en forma de aire comprimido y es energía potencial debido a que al comprimir el aire (reducir su volumen), aumenta la presión en relación a la presión exterior</a:t>
            </a:r>
            <a:endParaRPr lang="en-US" dirty="0"/>
          </a:p>
        </p:txBody>
      </p:sp>
      <p:sp>
        <p:nvSpPr>
          <p:cNvPr id="4" name="3 Marcador de número de diapositiva"/>
          <p:cNvSpPr>
            <a:spLocks noGrp="1"/>
          </p:cNvSpPr>
          <p:nvPr>
            <p:ph type="sldNum" sz="quarter" idx="10"/>
          </p:nvPr>
        </p:nvSpPr>
        <p:spPr/>
        <p:txBody>
          <a:bodyPr/>
          <a:lstStyle/>
          <a:p>
            <a:fld id="{A2511A63-4263-47EC-9575-2AEA9B0AFF03}" type="slidenum">
              <a:rPr lang="en-US" smtClean="0"/>
              <a:pPr/>
              <a:t>25</a:t>
            </a:fld>
            <a:endParaRPr lang="en-US" dirty="0"/>
          </a:p>
        </p:txBody>
      </p:sp>
    </p:spTree>
    <p:extLst>
      <p:ext uri="{BB962C8B-B14F-4D97-AF65-F5344CB8AC3E}">
        <p14:creationId xmlns:p14="http://schemas.microsoft.com/office/powerpoint/2010/main" val="3364446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4542A39-9922-4E76-BBCD-5ECECCF5C048}" type="datetimeFigureOut">
              <a:rPr lang="en-US" smtClean="0"/>
              <a:pPr/>
              <a:t>6/28/2013</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204FB1E4-CC12-41C9-91F0-57AE14DB4A20}"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542A39-9922-4E76-BBCD-5ECECCF5C048}" type="datetimeFigureOut">
              <a:rPr lang="en-US" smtClean="0"/>
              <a:pPr/>
              <a:t>6/28/2013</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FB1E4-CC12-41C9-91F0-57AE14DB4A20}"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jpeg"/><Relationship Id="rId4" Type="http://schemas.openxmlformats.org/officeDocument/2006/relationships/image" Target="../media/image106.png"/></Relationships>
</file>

<file path=ppt/slides/_rels/slide10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jpeg"/><Relationship Id="rId4" Type="http://schemas.openxmlformats.org/officeDocument/2006/relationships/image" Target="../media/image108.png"/></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jpeg"/><Relationship Id="rId4" Type="http://schemas.openxmlformats.org/officeDocument/2006/relationships/image" Target="../media/image106.png"/></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jpeg"/><Relationship Id="rId4" Type="http://schemas.openxmlformats.org/officeDocument/2006/relationships/image" Target="../media/image110.png"/></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slide" Target="slide3.xml"/><Relationship Id="rId4" Type="http://schemas.openxmlformats.org/officeDocument/2006/relationships/image" Target="../media/image2.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2.jpeg"/><Relationship Id="rId4" Type="http://schemas.openxmlformats.org/officeDocument/2006/relationships/image" Target="../media/image113.png"/></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jpeg"/><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10.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1.xml"/><Relationship Id="rId6" Type="http://schemas.openxmlformats.org/officeDocument/2006/relationships/image" Target="../media/image121.jpeg"/><Relationship Id="rId5" Type="http://schemas.openxmlformats.org/officeDocument/2006/relationships/image" Target="../media/image120.jpeg"/><Relationship Id="rId10" Type="http://schemas.openxmlformats.org/officeDocument/2006/relationships/slide" Target="slide3.xml"/><Relationship Id="rId4" Type="http://schemas.openxmlformats.org/officeDocument/2006/relationships/image" Target="../media/image119.jpeg"/><Relationship Id="rId9" Type="http://schemas.openxmlformats.org/officeDocument/2006/relationships/image" Target="../media/image2.jpeg"/></Relationships>
</file>

<file path=ppt/slides/_rels/slide1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 Id="rId9" Type="http://schemas.openxmlformats.org/officeDocument/2006/relationships/slide" Target="slide3.xml"/></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slide" Target="slide3.xml"/></Relationships>
</file>

<file path=ppt/slides/_rels/slide1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slide" Target="slide3.xml"/></Relationships>
</file>

<file path=ppt/slides/_rels/slide1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slide" Target="slide3.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xml.rels><?xml version="1.0" encoding="UTF-8" standalone="yes"?>
<Relationships xmlns="http://schemas.openxmlformats.org/package/2006/relationships"><Relationship Id="rId8" Type="http://schemas.openxmlformats.org/officeDocument/2006/relationships/slide" Target="slide40.xml"/><Relationship Id="rId13" Type="http://schemas.openxmlformats.org/officeDocument/2006/relationships/slide" Target="slide115.xml"/><Relationship Id="rId3" Type="http://schemas.openxmlformats.org/officeDocument/2006/relationships/image" Target="../media/image2.jpeg"/><Relationship Id="rId7" Type="http://schemas.openxmlformats.org/officeDocument/2006/relationships/slide" Target="slide10.xml"/><Relationship Id="rId12" Type="http://schemas.openxmlformats.org/officeDocument/2006/relationships/slide" Target="slide11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04.xml"/><Relationship Id="rId5" Type="http://schemas.openxmlformats.org/officeDocument/2006/relationships/slide" Target="slide5.xml"/><Relationship Id="rId10" Type="http://schemas.openxmlformats.org/officeDocument/2006/relationships/slide" Target="slide79.xml"/><Relationship Id="rId4" Type="http://schemas.openxmlformats.org/officeDocument/2006/relationships/slide" Target="slide4.xml"/><Relationship Id="rId9" Type="http://schemas.openxmlformats.org/officeDocument/2006/relationships/slide" Target="slide65.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slide" Target="slide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slide" Target="slide3.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3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control" Target="../activeX/activeX2.xml"/><Relationship Id="rId7" Type="http://schemas.openxmlformats.org/officeDocument/2006/relationships/slide" Target="slide3.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jpe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24.emf"/></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slide" Target="slide3.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eg"/><Relationship Id="rId1" Type="http://schemas.openxmlformats.org/officeDocument/2006/relationships/slideLayout" Target="../slideLayouts/slideLayout6.xml"/><Relationship Id="rId4" Type="http://schemas.openxmlformats.org/officeDocument/2006/relationships/slide" Target="slide3.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9.emf"/><Relationship Id="rId5" Type="http://schemas.openxmlformats.org/officeDocument/2006/relationships/package" Target="../embeddings/Hoja_de_c_lculo_de_Microsoft_Excel1.xlsx"/><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ideo" Target="file:///C:\Users\rageman\Desktop\fotos%20diapositivas\video%20tesis.wmv" TargetMode="External"/><Relationship Id="rId5" Type="http://schemas.openxmlformats.org/officeDocument/2006/relationships/image" Target="../media/image31.png"/><Relationship Id="rId4" Type="http://schemas.openxmlformats.org/officeDocument/2006/relationships/slide" Target="slide3.xml"/></Relationships>
</file>

<file path=ppt/slides/_rels/slide4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4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Layout" Target="../diagrams/layout3.xml"/><Relationship Id="rId7" Type="http://schemas.openxmlformats.org/officeDocument/2006/relationships/image" Target="../media/image2.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5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40.jpeg"/></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slide" Target="slide3.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3" Type="http://schemas.openxmlformats.org/officeDocument/2006/relationships/image" Target="../media/image56.wmf"/><Relationship Id="rId7"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wmf"/><Relationship Id="rId4" Type="http://schemas.openxmlformats.org/officeDocument/2006/relationships/image" Target="../media/image57.wmf"/></Relationships>
</file>

<file path=ppt/slides/_rels/slide6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60.wmf"/><Relationship Id="rId7"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wmf"/></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slide" Target="slide3.xml"/></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jpeg"/><Relationship Id="rId5" Type="http://schemas.openxmlformats.org/officeDocument/2006/relationships/image" Target="../media/image68.emf"/><Relationship Id="rId4" Type="http://schemas.openxmlformats.org/officeDocument/2006/relationships/oleObject" Target="../embeddings/oleObject2.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9.emf"/><Relationship Id="rId5" Type="http://schemas.openxmlformats.org/officeDocument/2006/relationships/oleObject" Target="../embeddings/oleObject3.bin"/><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0.emf"/><Relationship Id="rId5" Type="http://schemas.openxmlformats.org/officeDocument/2006/relationships/oleObject" Target="../embeddings/oleObject4.bin"/><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slide" Target="slide3.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jpeg"/><Relationship Id="rId5" Type="http://schemas.openxmlformats.org/officeDocument/2006/relationships/image" Target="../media/image71.emf"/><Relationship Id="rId4" Type="http://schemas.openxmlformats.org/officeDocument/2006/relationships/oleObject" Target="../embeddings/oleObject5.bin"/></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slide" Target="slide3.xml"/><Relationship Id="rId5" Type="http://schemas.openxmlformats.org/officeDocument/2006/relationships/image" Target="../media/image2.jpeg"/><Relationship Id="rId4" Type="http://schemas.openxmlformats.org/officeDocument/2006/relationships/image" Target="../media/image73.png"/></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slide" Target="slide3.xml"/><Relationship Id="rId4"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5.jpeg"/><Relationship Id="rId1" Type="http://schemas.openxmlformats.org/officeDocument/2006/relationships/slideLayout" Target="../slideLayouts/slideLayout6.xml"/><Relationship Id="rId4" Type="http://schemas.openxmlformats.org/officeDocument/2006/relationships/slide" Target="slide3.xm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slide" Target="slide3.xml"/><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slide" Target="slide3.xml"/><Relationship Id="rId4" Type="http://schemas.openxmlformats.org/officeDocument/2006/relationships/image" Target="../media/image80.jpe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slide" Target="slide3.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slide" Target="slide3.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8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26.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82.wmf"/><Relationship Id="rId5" Type="http://schemas.openxmlformats.org/officeDocument/2006/relationships/package" Target="../embeddings/Hoja_de_c_lculo_de_Microsoft_Excel2.xlsx"/><Relationship Id="rId4" Type="http://schemas.openxmlformats.org/officeDocument/2006/relationships/oleObject" Target="../embeddings/oleObject6.bin"/></Relationships>
</file>

<file path=ppt/slides/_rels/slide8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_rels/slide8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88.png"/><Relationship Id="rId7" Type="http://schemas.openxmlformats.org/officeDocument/2006/relationships/image" Target="../media/image2.jpe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png"/><Relationship Id="rId1" Type="http://schemas.openxmlformats.org/officeDocument/2006/relationships/slideLayout" Target="../slideLayouts/slideLayout6.xml"/><Relationship Id="rId4" Type="http://schemas.openxmlformats.org/officeDocument/2006/relationships/slide" Target="slide3.xml"/></Relationships>
</file>

<file path=ppt/slides/_rels/slide8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9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slide" Target="slide3.xml"/><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slide" Target="slide3.xml"/><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101.png"/><Relationship Id="rId4" Type="http://schemas.openxmlformats.org/officeDocument/2006/relationships/image" Target="../media/image100.png"/></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MATOCARATULA.jpg"/>
          <p:cNvPicPr>
            <a:picLocks noChangeAspect="1"/>
          </p:cNvPicPr>
          <p:nvPr/>
        </p:nvPicPr>
        <p:blipFill>
          <a:blip r:embed="rId3" cstate="print"/>
          <a:stretch>
            <a:fillRect/>
          </a:stretch>
        </p:blipFill>
        <p:spPr>
          <a:xfrm>
            <a:off x="0" y="0"/>
            <a:ext cx="9399640" cy="707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1 Título"/>
          <p:cNvSpPr>
            <a:spLocks noGrp="1"/>
          </p:cNvSpPr>
          <p:nvPr>
            <p:ph type="title"/>
          </p:nvPr>
        </p:nvSpPr>
        <p:spPr>
          <a:xfrm>
            <a:off x="899592" y="1124744"/>
            <a:ext cx="8496944" cy="4392488"/>
          </a:xfrm>
        </p:spPr>
        <p:txBody>
          <a:bodyPr>
            <a:normAutofit/>
          </a:bodyPr>
          <a:lstStyle/>
          <a:p>
            <a:r>
              <a:rPr lang="es-EC" sz="4000" b="1" dirty="0" smtClean="0">
                <a:solidFill>
                  <a:srgbClr val="8FBE00"/>
                </a:solidFill>
                <a:latin typeface="St Transmission" pitchFamily="50" charset="0"/>
              </a:rPr>
              <a:t>DISEÑO, CONSTRUCCIÓN Y PRUEBAS DE UN SISTEMA DE RECUPERACIÓN DE ENERGÍA CINÉTICA MEDIANTE LA COMPRESIÓN DE AIRE PARA SOBREALIMENTACIÓN DE UN MOTOR DE AUTOMÓVIL</a:t>
            </a:r>
            <a:endParaRPr lang="en-US" sz="4000" dirty="0">
              <a:solidFill>
                <a:srgbClr val="8FBE00"/>
              </a:solidFill>
              <a:latin typeface="St Transmission" pitchFamily="50"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251520" y="2492896"/>
            <a:ext cx="8638728" cy="2450703"/>
          </a:xfrm>
        </p:spPr>
        <p:txBody>
          <a:bodyPr>
            <a:normAutofit fontScale="90000"/>
          </a:bodyPr>
          <a:lstStyle/>
          <a:p>
            <a:r>
              <a:rPr lang="es-EC" sz="11500" b="1" dirty="0" smtClean="0">
                <a:solidFill>
                  <a:srgbClr val="8FBE00"/>
                </a:solidFill>
                <a:latin typeface="St Transmission" pitchFamily="50" charset="0"/>
                <a:cs typeface="Arial" pitchFamily="34" charset="0"/>
              </a:rPr>
              <a:t>MARCO TEÓRICO</a:t>
            </a:r>
            <a:r>
              <a:rPr lang="en-US" sz="9600" b="1" dirty="0" smtClean="0">
                <a:solidFill>
                  <a:srgbClr val="AEE239"/>
                </a:solidFill>
                <a:latin typeface="St Transmission" pitchFamily="50" charset="0"/>
                <a:cs typeface="Arial" pitchFamily="34" charset="0"/>
              </a:rPr>
              <a:t/>
            </a:r>
            <a:br>
              <a:rPr lang="en-US" sz="9600" b="1" dirty="0" smtClean="0">
                <a:solidFill>
                  <a:srgbClr val="AEE239"/>
                </a:solidFill>
                <a:latin typeface="St Transmission" pitchFamily="50" charset="0"/>
                <a:cs typeface="Arial" pitchFamily="34" charset="0"/>
              </a:rPr>
            </a:br>
            <a:endParaRPr lang="en-US" dirty="0"/>
          </a:p>
        </p:txBody>
      </p:sp>
      <p:pic>
        <p:nvPicPr>
          <p:cNvPr id="11" name="10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2" name="11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7" name="Chevron 6">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1"/>
          <p:cNvSpPr txBox="1"/>
          <p:nvPr/>
        </p:nvSpPr>
        <p:spPr>
          <a:xfrm>
            <a:off x="1619672" y="3027457"/>
            <a:ext cx="7086600" cy="584775"/>
          </a:xfrm>
          <a:prstGeom prst="rect">
            <a:avLst/>
          </a:prstGeom>
          <a:noFill/>
        </p:spPr>
        <p:txBody>
          <a:bodyPr wrap="square" rtlCol="0">
            <a:spAutoFit/>
          </a:bodyPr>
          <a:lstStyle/>
          <a:p>
            <a:r>
              <a:rPr lang="es-ES" sz="3200" dirty="0" smtClean="0">
                <a:solidFill>
                  <a:srgbClr val="00A8C6"/>
                </a:solidFill>
                <a:latin typeface="078MKSDMediumCondensed" pitchFamily="2" charset="0"/>
              </a:rPr>
              <a:t>:  Potencia neumática</a:t>
            </a:r>
          </a:p>
        </p:txBody>
      </p:sp>
      <p:sp>
        <p:nvSpPr>
          <p:cNvPr id="11" name="TextBox 21"/>
          <p:cNvSpPr txBox="1"/>
          <p:nvPr/>
        </p:nvSpPr>
        <p:spPr>
          <a:xfrm>
            <a:off x="1619672" y="3941857"/>
            <a:ext cx="7086600" cy="584775"/>
          </a:xfrm>
          <a:prstGeom prst="rect">
            <a:avLst/>
          </a:prstGeom>
          <a:noFill/>
        </p:spPr>
        <p:txBody>
          <a:bodyPr wrap="square" rtlCol="0">
            <a:spAutoFit/>
          </a:bodyPr>
          <a:lstStyle/>
          <a:p>
            <a:r>
              <a:rPr lang="es-ES" sz="3200" dirty="0" smtClean="0">
                <a:solidFill>
                  <a:srgbClr val="00A8C6"/>
                </a:solidFill>
                <a:latin typeface="078MKSDMediumCondensed" pitchFamily="2" charset="0"/>
              </a:rPr>
              <a:t>:  Potencia de entrada al sistema de recuperación</a:t>
            </a:r>
          </a:p>
        </p:txBody>
      </p:sp>
      <p:sp>
        <p:nvSpPr>
          <p:cNvPr id="12" name="TextBox 21"/>
          <p:cNvSpPr txBox="1"/>
          <p:nvPr/>
        </p:nvSpPr>
        <p:spPr>
          <a:xfrm>
            <a:off x="1619672" y="4932457"/>
            <a:ext cx="7086600" cy="584775"/>
          </a:xfrm>
          <a:prstGeom prst="rect">
            <a:avLst/>
          </a:prstGeom>
          <a:noFill/>
        </p:spPr>
        <p:txBody>
          <a:bodyPr wrap="square" rtlCol="0">
            <a:spAutoFit/>
          </a:bodyPr>
          <a:lstStyle/>
          <a:p>
            <a:r>
              <a:rPr lang="es-ES" sz="3200" dirty="0" smtClean="0">
                <a:solidFill>
                  <a:srgbClr val="00A8C6"/>
                </a:solidFill>
                <a:latin typeface="078MKSDMediumCondensed" pitchFamily="2" charset="0"/>
              </a:rPr>
              <a:t>:  Eficiencia del sistema de recuperación</a:t>
            </a:r>
          </a:p>
        </p:txBody>
      </p:sp>
      <p:pic>
        <p:nvPicPr>
          <p:cNvPr id="80898" name="Picture 2"/>
          <p:cNvPicPr>
            <a:picLocks noChangeAspect="1" noChangeArrowheads="1"/>
          </p:cNvPicPr>
          <p:nvPr/>
        </p:nvPicPr>
        <p:blipFill>
          <a:blip r:embed="rId2" cstate="print"/>
          <a:srcRect/>
          <a:stretch>
            <a:fillRect/>
          </a:stretch>
        </p:blipFill>
        <p:spPr bwMode="auto">
          <a:xfrm>
            <a:off x="1229147" y="3158108"/>
            <a:ext cx="390525" cy="342900"/>
          </a:xfrm>
          <a:prstGeom prst="rect">
            <a:avLst/>
          </a:prstGeom>
          <a:noFill/>
          <a:ln w="9525">
            <a:noFill/>
            <a:miter lim="800000"/>
            <a:headEnd/>
            <a:tailEnd/>
          </a:ln>
          <a:effectLst/>
        </p:spPr>
      </p:pic>
      <p:pic>
        <p:nvPicPr>
          <p:cNvPr id="80899" name="Picture 3"/>
          <p:cNvPicPr>
            <a:picLocks noChangeAspect="1" noChangeArrowheads="1"/>
          </p:cNvPicPr>
          <p:nvPr/>
        </p:nvPicPr>
        <p:blipFill>
          <a:blip r:embed="rId3" cstate="print"/>
          <a:srcRect/>
          <a:stretch>
            <a:fillRect/>
          </a:stretch>
        </p:blipFill>
        <p:spPr bwMode="auto">
          <a:xfrm>
            <a:off x="1187624" y="3963561"/>
            <a:ext cx="381000" cy="438150"/>
          </a:xfrm>
          <a:prstGeom prst="rect">
            <a:avLst/>
          </a:prstGeom>
          <a:noFill/>
          <a:ln w="9525">
            <a:noFill/>
            <a:miter lim="800000"/>
            <a:headEnd/>
            <a:tailEnd/>
          </a:ln>
          <a:effectLst/>
        </p:spPr>
      </p:pic>
      <p:pic>
        <p:nvPicPr>
          <p:cNvPr id="80900" name="Picture 4"/>
          <p:cNvPicPr>
            <a:picLocks noChangeAspect="1" noChangeArrowheads="1"/>
          </p:cNvPicPr>
          <p:nvPr/>
        </p:nvPicPr>
        <p:blipFill>
          <a:blip r:embed="rId4" cstate="print"/>
          <a:srcRect/>
          <a:stretch>
            <a:fillRect/>
          </a:stretch>
        </p:blipFill>
        <p:spPr bwMode="auto">
          <a:xfrm>
            <a:off x="1187624" y="5043681"/>
            <a:ext cx="342900" cy="419100"/>
          </a:xfrm>
          <a:prstGeom prst="rect">
            <a:avLst/>
          </a:prstGeom>
          <a:noFill/>
          <a:ln w="9525">
            <a:noFill/>
            <a:miter lim="800000"/>
            <a:headEnd/>
            <a:tailEnd/>
          </a:ln>
          <a:effectLst/>
        </p:spPr>
      </p:pic>
      <p:pic>
        <p:nvPicPr>
          <p:cNvPr id="13" name="12 Imagen" descr="fondo espe jpg.jpg"/>
          <p:cNvPicPr>
            <a:picLocks noChangeAspect="1"/>
          </p:cNvPicPr>
          <p:nvPr/>
        </p:nvPicPr>
        <p:blipFill>
          <a:blip r:embed="rId5"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4" name="13 Imagen" descr="fondo espe jpg.jpg"/>
          <p:cNvPicPr>
            <a:picLocks noChangeAspect="1"/>
          </p:cNvPicPr>
          <p:nvPr/>
        </p:nvPicPr>
        <p:blipFill>
          <a:blip r:embed="rId5"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5" name="14 Título"/>
          <p:cNvSpPr>
            <a:spLocks noGrp="1"/>
          </p:cNvSpPr>
          <p:nvPr>
            <p:ph type="title"/>
          </p:nvPr>
        </p:nvSpPr>
        <p:spPr>
          <a:xfrm>
            <a:off x="179512" y="764704"/>
            <a:ext cx="8769152" cy="1296144"/>
          </a:xfrm>
        </p:spPr>
        <p:txBody>
          <a:bodyPr>
            <a:noAutofit/>
          </a:bodyPr>
          <a:lstStyle/>
          <a:p>
            <a:r>
              <a:rPr lang="es-ES" sz="4800" b="1" dirty="0" smtClean="0">
                <a:solidFill>
                  <a:srgbClr val="8FBE00"/>
                </a:solidFill>
                <a:latin typeface="St Transmission" pitchFamily="50" charset="0"/>
              </a:rPr>
              <a:t>PRUEBA</a:t>
            </a:r>
            <a:r>
              <a:rPr lang="es-ES" sz="4800" b="1" dirty="0" smtClean="0"/>
              <a:t> </a:t>
            </a:r>
            <a:r>
              <a:rPr lang="es-ES" sz="4800" b="1" dirty="0" smtClean="0">
                <a:solidFill>
                  <a:srgbClr val="8FBE00"/>
                </a:solidFill>
                <a:latin typeface="St Transmission" pitchFamily="50" charset="0"/>
              </a:rPr>
              <a:t>DE ALMACENAMIENTO DE ENERGÍA NEUMÁTICA</a:t>
            </a:r>
            <a:endParaRPr lang="en-US" sz="4800" dirty="0"/>
          </a:p>
        </p:txBody>
      </p:sp>
      <p:sp>
        <p:nvSpPr>
          <p:cNvPr id="16" name="TextBox 21"/>
          <p:cNvSpPr txBox="1"/>
          <p:nvPr/>
        </p:nvSpPr>
        <p:spPr>
          <a:xfrm>
            <a:off x="971600" y="2204864"/>
            <a:ext cx="7107737"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Determina:  </a:t>
            </a:r>
            <a:endParaRPr lang="es-ES" sz="3200" b="1" dirty="0" smtClean="0">
              <a:solidFill>
                <a:srgbClr val="40C0CB"/>
              </a:solidFill>
              <a:latin typeface="078MKSDMediumCondensed" pitchFamily="2" charset="0"/>
            </a:endParaRPr>
          </a:p>
        </p:txBody>
      </p:sp>
      <p:sp>
        <p:nvSpPr>
          <p:cNvPr id="17" name="Rectangle 16"/>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8" name="Chevron 17">
            <a:hlinkClick r:id="rId6"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p:cNvSpPr txBox="1"/>
          <p:nvPr/>
        </p:nvSpPr>
        <p:spPr>
          <a:xfrm>
            <a:off x="827584" y="764704"/>
            <a:ext cx="6096000" cy="769441"/>
          </a:xfrm>
          <a:prstGeom prst="rect">
            <a:avLst/>
          </a:prstGeom>
          <a:noFill/>
        </p:spPr>
        <p:txBody>
          <a:bodyPr wrap="square" rtlCol="0">
            <a:spAutoFit/>
          </a:bodyPr>
          <a:lstStyle/>
          <a:p>
            <a:r>
              <a:rPr lang="es-ES" sz="4400" b="1" dirty="0" smtClean="0">
                <a:solidFill>
                  <a:srgbClr val="8FBE00"/>
                </a:solidFill>
                <a:latin typeface="St Transmission" pitchFamily="50" charset="0"/>
                <a:ea typeface="+mj-ea"/>
                <a:cs typeface="+mj-cs"/>
              </a:rPr>
              <a:t>PROCEDIMIENTO</a:t>
            </a:r>
            <a:r>
              <a:rPr lang="es-ES" sz="2000" dirty="0" smtClean="0"/>
              <a:t> </a:t>
            </a:r>
            <a:endParaRPr lang="es-ES" sz="2000" b="1" dirty="0" smtClean="0"/>
          </a:p>
        </p:txBody>
      </p:sp>
      <p:sp>
        <p:nvSpPr>
          <p:cNvPr id="5" name="TextBox 21"/>
          <p:cNvSpPr txBox="1"/>
          <p:nvPr/>
        </p:nvSpPr>
        <p:spPr>
          <a:xfrm>
            <a:off x="762000" y="1484784"/>
            <a:ext cx="7848600" cy="4693593"/>
          </a:xfrm>
          <a:prstGeom prst="rect">
            <a:avLst/>
          </a:prstGeom>
          <a:noFill/>
        </p:spPr>
        <p:txBody>
          <a:bodyPr wrap="square" rtlCol="0">
            <a:spAutoFit/>
          </a:bodyPr>
          <a:lstStyle/>
          <a:p>
            <a:pPr marL="342900" indent="-342900" algn="just">
              <a:buFont typeface="Arial" pitchFamily="34" charset="0"/>
              <a:buChar char="•"/>
            </a:pPr>
            <a:r>
              <a:rPr lang="es-ES" sz="2400" dirty="0" smtClean="0">
                <a:solidFill>
                  <a:srgbClr val="00A8C6"/>
                </a:solidFill>
                <a:latin typeface="078MKSDMediumCondensed" pitchFamily="2" charset="0"/>
              </a:rPr>
              <a:t>Ubicar el vehículo al inicio de la ruta establecida para la prueba</a:t>
            </a:r>
          </a:p>
          <a:p>
            <a:pPr marL="342900" indent="-342900" algn="just">
              <a:buFont typeface="Arial" pitchFamily="34" charset="0"/>
              <a:buChar char="•"/>
            </a:pPr>
            <a:r>
              <a:rPr lang="es-ES" sz="2400" dirty="0" smtClean="0">
                <a:solidFill>
                  <a:srgbClr val="00A8C6"/>
                </a:solidFill>
                <a:latin typeface="078MKSDMediumCondensed" pitchFamily="2" charset="0"/>
              </a:rPr>
              <a:t>Verificar que el cronómetro se encuentre en cero (0).</a:t>
            </a:r>
          </a:p>
          <a:p>
            <a:pPr marL="342900" indent="-342900" algn="just">
              <a:buFont typeface="Arial" pitchFamily="34" charset="0"/>
              <a:buChar char="•"/>
            </a:pPr>
            <a:r>
              <a:rPr lang="es-ES" sz="2400" dirty="0" smtClean="0">
                <a:solidFill>
                  <a:srgbClr val="00A8C6"/>
                </a:solidFill>
                <a:latin typeface="078MKSDMediumCondensed" pitchFamily="2" charset="0"/>
              </a:rPr>
              <a:t>Verificar que la presión en el tanque de almacenamiento sea de 60 psi</a:t>
            </a:r>
          </a:p>
          <a:p>
            <a:pPr marL="342900" indent="-342900" algn="just">
              <a:buFont typeface="Arial" pitchFamily="34" charset="0"/>
              <a:buChar char="•"/>
            </a:pPr>
            <a:r>
              <a:rPr lang="es-ES" sz="2400" dirty="0" smtClean="0">
                <a:solidFill>
                  <a:srgbClr val="00A8C6"/>
                </a:solidFill>
                <a:latin typeface="078MKSDMediumCondensed" pitchFamily="2" charset="0"/>
              </a:rPr>
              <a:t>Acelerar hasta alcanzar una velocidad de 50 km/h</a:t>
            </a:r>
          </a:p>
          <a:p>
            <a:pPr marL="342900" indent="-342900" algn="just">
              <a:buFont typeface="Arial" pitchFamily="34" charset="0"/>
              <a:buChar char="•"/>
            </a:pPr>
            <a:r>
              <a:rPr lang="es-ES" sz="2400" dirty="0" smtClean="0">
                <a:solidFill>
                  <a:srgbClr val="00A8C6"/>
                </a:solidFill>
                <a:latin typeface="078MKSDMediumCondensed" pitchFamily="2" charset="0"/>
              </a:rPr>
              <a:t>Mantener la velocidad constante a 50 km/h</a:t>
            </a:r>
          </a:p>
          <a:p>
            <a:pPr marL="342900" indent="-342900" algn="just">
              <a:buFont typeface="Arial" pitchFamily="34" charset="0"/>
              <a:buChar char="•"/>
            </a:pPr>
            <a:r>
              <a:rPr lang="es-ES" sz="2400" dirty="0" smtClean="0">
                <a:solidFill>
                  <a:srgbClr val="00A8C6"/>
                </a:solidFill>
                <a:latin typeface="078MKSDMediumCondensed" pitchFamily="2" charset="0"/>
              </a:rPr>
              <a:t>Encender el interruptor del sistema de recuperación en modo permanente y arrancar el cronómetro simultáneamente</a:t>
            </a:r>
          </a:p>
          <a:p>
            <a:pPr marL="342900" indent="-342900" algn="just">
              <a:buFont typeface="Arial" pitchFamily="34" charset="0"/>
              <a:buChar char="•"/>
            </a:pPr>
            <a:r>
              <a:rPr lang="es-ES" sz="2400" dirty="0" smtClean="0">
                <a:solidFill>
                  <a:srgbClr val="00A8C6"/>
                </a:solidFill>
                <a:latin typeface="078MKSDMediumCondensed" pitchFamily="2" charset="0"/>
              </a:rPr>
              <a:t>Esperar a que el cronómetro llegue a 60 psi y parar el cronómetro</a:t>
            </a:r>
          </a:p>
          <a:p>
            <a:pPr marL="342900" indent="-342900" algn="just">
              <a:buFont typeface="Arial" pitchFamily="34" charset="0"/>
              <a:buChar char="•"/>
            </a:pPr>
            <a:r>
              <a:rPr lang="es-ES" sz="2400" dirty="0" smtClean="0">
                <a:solidFill>
                  <a:srgbClr val="00A8C6"/>
                </a:solidFill>
                <a:latin typeface="078MKSDMediumCondensed" pitchFamily="2" charset="0"/>
              </a:rPr>
              <a:t>Apagar el sistema de recuperación</a:t>
            </a:r>
          </a:p>
          <a:p>
            <a:pPr marL="342900" indent="-342900" algn="just">
              <a:buFont typeface="Arial" pitchFamily="34" charset="0"/>
              <a:buChar char="•"/>
            </a:pPr>
            <a:r>
              <a:rPr lang="es-ES" sz="2400" dirty="0" smtClean="0">
                <a:solidFill>
                  <a:srgbClr val="00A8C6"/>
                </a:solidFill>
                <a:latin typeface="078MKSDMediumCondensed" pitchFamily="2" charset="0"/>
              </a:rPr>
              <a:t>Detener el vehículo</a:t>
            </a:r>
          </a:p>
          <a:p>
            <a:pPr marL="342900" indent="-342900" algn="just">
              <a:buFont typeface="Arial" pitchFamily="34" charset="0"/>
              <a:buChar char="•"/>
            </a:pPr>
            <a:r>
              <a:rPr lang="es-ES" sz="2400" dirty="0" smtClean="0">
                <a:solidFill>
                  <a:srgbClr val="00A8C6"/>
                </a:solidFill>
                <a:latin typeface="078MKSDMediumCondensed" pitchFamily="2" charset="0"/>
              </a:rPr>
              <a:t>Apagar el motor</a:t>
            </a:r>
          </a:p>
          <a:p>
            <a:pPr marL="342900" indent="-342900" algn="just">
              <a:buFont typeface="Arial" pitchFamily="34" charset="0"/>
              <a:buChar char="•"/>
            </a:pPr>
            <a:r>
              <a:rPr lang="es-ES" sz="2400" dirty="0" smtClean="0">
                <a:solidFill>
                  <a:srgbClr val="00A8C6"/>
                </a:solidFill>
                <a:latin typeface="078MKSDMediumCondensed" pitchFamily="2" charset="0"/>
              </a:rPr>
              <a:t>Tabular los datos obtenidos</a:t>
            </a:r>
          </a:p>
          <a:p>
            <a:pPr marL="342900" indent="-342900" algn="just"/>
            <a:endParaRPr lang="es-ES" sz="1200" dirty="0" smtClean="0"/>
          </a:p>
        </p:txBody>
      </p:sp>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Rectangle 7"/>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9" name="Chevron 8">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3347864" y="1052736"/>
            <a:ext cx="5410200" cy="1303275"/>
          </a:xfrm>
          <a:prstGeom prst="rect">
            <a:avLst/>
          </a:prstGeom>
          <a:noFill/>
          <a:ln w="9525">
            <a:noFill/>
            <a:miter lim="800000"/>
            <a:headEnd/>
            <a:tailEnd/>
          </a:ln>
        </p:spPr>
      </p:pic>
      <p:pic>
        <p:nvPicPr>
          <p:cNvPr id="2" name="Picture 3"/>
          <p:cNvPicPr>
            <a:picLocks noChangeAspect="1" noChangeArrowheads="1"/>
          </p:cNvPicPr>
          <p:nvPr/>
        </p:nvPicPr>
        <p:blipFill>
          <a:blip r:embed="rId4" cstate="print"/>
          <a:srcRect/>
          <a:stretch>
            <a:fillRect/>
          </a:stretch>
        </p:blipFill>
        <p:spPr bwMode="auto">
          <a:xfrm>
            <a:off x="4211960" y="2348880"/>
            <a:ext cx="3429000" cy="3362041"/>
          </a:xfrm>
          <a:prstGeom prst="rect">
            <a:avLst/>
          </a:prstGeom>
          <a:noFill/>
          <a:ln w="9525">
            <a:noFill/>
            <a:miter lim="800000"/>
            <a:headEnd/>
            <a:tailEnd/>
          </a:ln>
        </p:spPr>
      </p:pic>
      <p:pic>
        <p:nvPicPr>
          <p:cNvPr id="5" name="4 Imagen" descr="fondo espe jpg.jpg"/>
          <p:cNvPicPr>
            <a:picLocks noChangeAspect="1"/>
          </p:cNvPicPr>
          <p:nvPr/>
        </p:nvPicPr>
        <p:blipFill>
          <a:blip r:embed="rId5"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5"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TextBox 21"/>
          <p:cNvSpPr txBox="1"/>
          <p:nvPr/>
        </p:nvSpPr>
        <p:spPr>
          <a:xfrm>
            <a:off x="467544" y="2492896"/>
            <a:ext cx="2736304" cy="1938992"/>
          </a:xfrm>
          <a:prstGeom prst="rect">
            <a:avLst/>
          </a:prstGeom>
          <a:noFill/>
        </p:spPr>
        <p:txBody>
          <a:bodyPr wrap="square" rtlCol="0">
            <a:spAutoFit/>
          </a:bodyPr>
          <a:lstStyle/>
          <a:p>
            <a:pPr algn="ctr"/>
            <a:r>
              <a:rPr lang="es-ES" sz="6600" b="1" spc="600" dirty="0" smtClean="0">
                <a:solidFill>
                  <a:srgbClr val="8FBE00"/>
                </a:solidFill>
                <a:latin typeface="St Transmission" pitchFamily="50" charset="0"/>
                <a:ea typeface="+mj-ea"/>
                <a:cs typeface="+mj-cs"/>
              </a:rPr>
              <a:t>DATOS</a:t>
            </a:r>
            <a:r>
              <a:rPr lang="es-ES" sz="3600" b="1" spc="600" dirty="0" smtClean="0">
                <a:latin typeface="St Transmission" pitchFamily="50" charset="0"/>
              </a:rPr>
              <a:t> </a:t>
            </a:r>
          </a:p>
          <a:p>
            <a:r>
              <a:rPr lang="es-ES" sz="5400" b="1" spc="-300" dirty="0" smtClean="0">
                <a:solidFill>
                  <a:srgbClr val="8FBE00"/>
                </a:solidFill>
                <a:latin typeface="St Transmission" pitchFamily="50" charset="0"/>
                <a:ea typeface="+mj-ea"/>
                <a:cs typeface="+mj-cs"/>
              </a:rPr>
              <a:t>OBTENIDOS</a:t>
            </a:r>
          </a:p>
        </p:txBody>
      </p:sp>
      <p:sp>
        <p:nvSpPr>
          <p:cNvPr id="8" name="Rectangle 7"/>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9" name="Chevron 8">
            <a:hlinkClick r:id="rId6"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5148064" y="2204864"/>
            <a:ext cx="390525" cy="342900"/>
          </a:xfrm>
          <a:prstGeom prst="rect">
            <a:avLst/>
          </a:prstGeom>
          <a:noFill/>
          <a:ln w="9525">
            <a:noFill/>
            <a:miter lim="800000"/>
            <a:headEnd/>
            <a:tailEnd/>
          </a:ln>
          <a:effectLst/>
        </p:spPr>
      </p:pic>
      <p:pic>
        <p:nvPicPr>
          <p:cNvPr id="7" name="Picture 3"/>
          <p:cNvPicPr>
            <a:picLocks noChangeAspect="1" noChangeArrowheads="1"/>
          </p:cNvPicPr>
          <p:nvPr/>
        </p:nvPicPr>
        <p:blipFill>
          <a:blip r:embed="rId3" cstate="print"/>
          <a:srcRect/>
          <a:stretch>
            <a:fillRect/>
          </a:stretch>
        </p:blipFill>
        <p:spPr bwMode="auto">
          <a:xfrm>
            <a:off x="5220072" y="3140968"/>
            <a:ext cx="381000" cy="438150"/>
          </a:xfrm>
          <a:prstGeom prst="rect">
            <a:avLst/>
          </a:prstGeom>
          <a:noFill/>
          <a:ln w="9525">
            <a:noFill/>
            <a:miter lim="800000"/>
            <a:headEnd/>
            <a:tailEnd/>
          </a:ln>
          <a:effectLst/>
        </p:spPr>
      </p:pic>
      <p:pic>
        <p:nvPicPr>
          <p:cNvPr id="8" name="Picture 4"/>
          <p:cNvPicPr>
            <a:picLocks noChangeAspect="1" noChangeArrowheads="1"/>
          </p:cNvPicPr>
          <p:nvPr/>
        </p:nvPicPr>
        <p:blipFill>
          <a:blip r:embed="rId4" cstate="print"/>
          <a:srcRect/>
          <a:stretch>
            <a:fillRect/>
          </a:stretch>
        </p:blipFill>
        <p:spPr bwMode="auto">
          <a:xfrm>
            <a:off x="5292080" y="4221088"/>
            <a:ext cx="342900" cy="419100"/>
          </a:xfrm>
          <a:prstGeom prst="rect">
            <a:avLst/>
          </a:prstGeom>
          <a:noFill/>
          <a:ln w="9525">
            <a:noFill/>
            <a:miter lim="800000"/>
            <a:headEnd/>
            <a:tailEnd/>
          </a:ln>
          <a:effectLst/>
        </p:spPr>
      </p:pic>
      <p:sp>
        <p:nvSpPr>
          <p:cNvPr id="9" name="TextBox 21"/>
          <p:cNvSpPr txBox="1"/>
          <p:nvPr/>
        </p:nvSpPr>
        <p:spPr>
          <a:xfrm>
            <a:off x="5724128" y="2082552"/>
            <a:ext cx="1981200" cy="646331"/>
          </a:xfrm>
          <a:prstGeom prst="rect">
            <a:avLst/>
          </a:prstGeom>
          <a:noFill/>
        </p:spPr>
        <p:txBody>
          <a:bodyPr wrap="square" rtlCol="0">
            <a:spAutoFit/>
          </a:bodyPr>
          <a:lstStyle/>
          <a:p>
            <a:r>
              <a:rPr lang="es-ES" sz="3600" dirty="0" smtClean="0">
                <a:solidFill>
                  <a:srgbClr val="40C0CB"/>
                </a:solidFill>
                <a:latin typeface="078MKSDMediumCondensed" pitchFamily="2" charset="0"/>
              </a:rPr>
              <a:t>=  0,08 </a:t>
            </a:r>
            <a:r>
              <a:rPr lang="es-ES" sz="3600" dirty="0" err="1" smtClean="0">
                <a:solidFill>
                  <a:srgbClr val="40C0CB"/>
                </a:solidFill>
                <a:latin typeface="078MKSDMediumCondensed" pitchFamily="2" charset="0"/>
              </a:rPr>
              <a:t>kW</a:t>
            </a:r>
            <a:endParaRPr lang="es-ES" sz="3600" b="1" dirty="0" smtClean="0">
              <a:solidFill>
                <a:srgbClr val="40C0CB"/>
              </a:solidFill>
              <a:latin typeface="078MKSDMediumCondensed" pitchFamily="2" charset="0"/>
            </a:endParaRPr>
          </a:p>
        </p:txBody>
      </p:sp>
      <p:sp>
        <p:nvSpPr>
          <p:cNvPr id="10" name="TextBox 21"/>
          <p:cNvSpPr txBox="1"/>
          <p:nvPr/>
        </p:nvSpPr>
        <p:spPr>
          <a:xfrm>
            <a:off x="5724128" y="2996952"/>
            <a:ext cx="2362200" cy="646331"/>
          </a:xfrm>
          <a:prstGeom prst="rect">
            <a:avLst/>
          </a:prstGeom>
          <a:noFill/>
        </p:spPr>
        <p:txBody>
          <a:bodyPr wrap="square" rtlCol="0">
            <a:spAutoFit/>
          </a:bodyPr>
          <a:lstStyle/>
          <a:p>
            <a:r>
              <a:rPr lang="es-ES" sz="3600" dirty="0" smtClean="0">
                <a:solidFill>
                  <a:srgbClr val="40C0CB"/>
                </a:solidFill>
                <a:latin typeface="078MKSDMediumCondensed" pitchFamily="2" charset="0"/>
              </a:rPr>
              <a:t>=  0,19 </a:t>
            </a:r>
            <a:r>
              <a:rPr lang="es-ES" sz="3600" dirty="0" err="1" smtClean="0">
                <a:solidFill>
                  <a:srgbClr val="40C0CB"/>
                </a:solidFill>
                <a:latin typeface="078MKSDMediumCondensed" pitchFamily="2" charset="0"/>
              </a:rPr>
              <a:t>kW</a:t>
            </a:r>
            <a:endParaRPr lang="es-ES" sz="3600" b="1" dirty="0" smtClean="0">
              <a:solidFill>
                <a:srgbClr val="40C0CB"/>
              </a:solidFill>
              <a:latin typeface="078MKSDMediumCondensed" pitchFamily="2" charset="0"/>
            </a:endParaRPr>
          </a:p>
        </p:txBody>
      </p:sp>
      <p:sp>
        <p:nvSpPr>
          <p:cNvPr id="11" name="TextBox 21"/>
          <p:cNvSpPr txBox="1"/>
          <p:nvPr/>
        </p:nvSpPr>
        <p:spPr>
          <a:xfrm>
            <a:off x="5724128" y="3987552"/>
            <a:ext cx="2514600" cy="646331"/>
          </a:xfrm>
          <a:prstGeom prst="rect">
            <a:avLst/>
          </a:prstGeom>
          <a:noFill/>
        </p:spPr>
        <p:txBody>
          <a:bodyPr wrap="square" rtlCol="0">
            <a:spAutoFit/>
          </a:bodyPr>
          <a:lstStyle/>
          <a:p>
            <a:r>
              <a:rPr lang="es-ES" sz="3600" dirty="0" smtClean="0">
                <a:solidFill>
                  <a:srgbClr val="40C0CB"/>
                </a:solidFill>
                <a:latin typeface="078MKSDMediumCondensed" pitchFamily="2" charset="0"/>
              </a:rPr>
              <a:t>:  40,58  %</a:t>
            </a:r>
            <a:endParaRPr lang="es-ES" sz="3600" b="1" dirty="0" smtClean="0">
              <a:solidFill>
                <a:srgbClr val="40C0CB"/>
              </a:solidFill>
              <a:latin typeface="078MKSDMediumCondensed" pitchFamily="2" charset="0"/>
            </a:endParaRPr>
          </a:p>
        </p:txBody>
      </p:sp>
      <p:pic>
        <p:nvPicPr>
          <p:cNvPr id="12" name="11 Imagen" descr="fondo espe jpg.jpg"/>
          <p:cNvPicPr>
            <a:picLocks noChangeAspect="1"/>
          </p:cNvPicPr>
          <p:nvPr/>
        </p:nvPicPr>
        <p:blipFill>
          <a:blip r:embed="rId5"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3" name="12 Imagen" descr="fondo espe jpg.jpg"/>
          <p:cNvPicPr>
            <a:picLocks noChangeAspect="1"/>
          </p:cNvPicPr>
          <p:nvPr/>
        </p:nvPicPr>
        <p:blipFill>
          <a:blip r:embed="rId5"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6" name="TextBox 21"/>
          <p:cNvSpPr txBox="1"/>
          <p:nvPr/>
        </p:nvSpPr>
        <p:spPr>
          <a:xfrm>
            <a:off x="971600" y="2564904"/>
            <a:ext cx="2915816" cy="1446550"/>
          </a:xfrm>
          <a:prstGeom prst="rect">
            <a:avLst/>
          </a:prstGeom>
          <a:noFill/>
        </p:spPr>
        <p:txBody>
          <a:bodyPr wrap="square" rtlCol="0">
            <a:spAutoFit/>
          </a:bodyPr>
          <a:lstStyle/>
          <a:p>
            <a:pPr algn="ctr"/>
            <a:r>
              <a:rPr lang="es-ES" sz="4400" b="1" dirty="0" smtClean="0">
                <a:solidFill>
                  <a:srgbClr val="8FBE00"/>
                </a:solidFill>
                <a:latin typeface="St Transmission" pitchFamily="50" charset="0"/>
                <a:ea typeface="+mj-ea"/>
                <a:cs typeface="+mj-cs"/>
              </a:rPr>
              <a:t>RESULTADOS </a:t>
            </a:r>
          </a:p>
          <a:p>
            <a:pPr algn="ctr"/>
            <a:r>
              <a:rPr lang="es-ES" sz="4400" b="1" dirty="0" smtClean="0">
                <a:solidFill>
                  <a:srgbClr val="8FBE00"/>
                </a:solidFill>
                <a:latin typeface="St Transmission" pitchFamily="50" charset="0"/>
                <a:ea typeface="+mj-ea"/>
                <a:cs typeface="+mj-cs"/>
              </a:rPr>
              <a:t>OBTENIDOS</a:t>
            </a:r>
          </a:p>
        </p:txBody>
      </p:sp>
      <p:sp>
        <p:nvSpPr>
          <p:cNvPr id="14" name="Rectangle 13"/>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5" name="Chevron 14">
            <a:hlinkClick r:id="rId6"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p:cNvSpPr txBox="1">
            <a:spLocks noGrp="1"/>
          </p:cNvSpPr>
          <p:nvPr>
            <p:ph type="title"/>
          </p:nvPr>
        </p:nvSpPr>
        <p:spPr>
          <a:xfrm>
            <a:off x="1331640" y="1844824"/>
            <a:ext cx="6408712" cy="3046988"/>
          </a:xfrm>
          <a:prstGeom prst="rect">
            <a:avLst/>
          </a:prstGeom>
          <a:noFill/>
        </p:spPr>
        <p:txBody>
          <a:bodyPr wrap="square" rtlCol="0">
            <a:spAutoFit/>
          </a:bodyPr>
          <a:lstStyle/>
          <a:p>
            <a:r>
              <a:rPr lang="es-EC" sz="9600" b="1" dirty="0" smtClean="0">
                <a:solidFill>
                  <a:srgbClr val="8FBE00"/>
                </a:solidFill>
                <a:latin typeface="St Transmission" pitchFamily="50" charset="0"/>
                <a:ea typeface="+mj-ea"/>
                <a:cs typeface="+mj-cs"/>
              </a:rPr>
              <a:t>ANÁLISIS DE RESULTADOS</a:t>
            </a:r>
            <a:endParaRPr lang="es-EC" sz="9600" b="1" dirty="0">
              <a:solidFill>
                <a:srgbClr val="8FBE00"/>
              </a:solidFill>
              <a:latin typeface="St Transmission" pitchFamily="50" charset="0"/>
              <a:ea typeface="+mj-ea"/>
              <a:cs typeface="+mj-cs"/>
            </a:endParaRP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Chevron 6">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76802" name="Picture 2"/>
          <p:cNvPicPr>
            <a:picLocks noChangeAspect="1" noChangeArrowheads="1"/>
          </p:cNvPicPr>
          <p:nvPr/>
        </p:nvPicPr>
        <p:blipFill>
          <a:blip r:embed="rId3" cstate="print"/>
          <a:srcRect/>
          <a:stretch>
            <a:fillRect/>
          </a:stretch>
        </p:blipFill>
        <p:spPr bwMode="auto">
          <a:xfrm>
            <a:off x="1219200" y="1905000"/>
            <a:ext cx="6248400" cy="583366"/>
          </a:xfrm>
          <a:prstGeom prst="rect">
            <a:avLst/>
          </a:prstGeom>
          <a:noFill/>
          <a:ln w="9525">
            <a:noFill/>
            <a:miter lim="800000"/>
            <a:headEnd/>
            <a:tailEnd/>
          </a:ln>
        </p:spPr>
      </p:pic>
      <p:pic>
        <p:nvPicPr>
          <p:cNvPr id="76803" name="Picture 3"/>
          <p:cNvPicPr>
            <a:picLocks noChangeAspect="1" noChangeArrowheads="1"/>
          </p:cNvPicPr>
          <p:nvPr/>
        </p:nvPicPr>
        <p:blipFill>
          <a:blip r:embed="rId4" cstate="print"/>
          <a:srcRect/>
          <a:stretch>
            <a:fillRect/>
          </a:stretch>
        </p:blipFill>
        <p:spPr bwMode="auto">
          <a:xfrm>
            <a:off x="2285999" y="2590800"/>
            <a:ext cx="4174255" cy="3422227"/>
          </a:xfrm>
          <a:prstGeom prst="rect">
            <a:avLst/>
          </a:prstGeom>
          <a:noFill/>
          <a:ln w="9525">
            <a:noFill/>
            <a:miter lim="800000"/>
            <a:headEnd/>
            <a:tailEnd/>
          </a:ln>
        </p:spPr>
      </p:pic>
      <p:pic>
        <p:nvPicPr>
          <p:cNvPr id="23" name="22 Imagen" descr="fondo espe jpg.jpg"/>
          <p:cNvPicPr>
            <a:picLocks noChangeAspect="1"/>
          </p:cNvPicPr>
          <p:nvPr/>
        </p:nvPicPr>
        <p:blipFill>
          <a:blip r:embed="rId5"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4" name="23 Imagen" descr="fondo espe jpg.jpg"/>
          <p:cNvPicPr>
            <a:picLocks noChangeAspect="1"/>
          </p:cNvPicPr>
          <p:nvPr/>
        </p:nvPicPr>
        <p:blipFill>
          <a:blip r:embed="rId5"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5" name="24 Título"/>
          <p:cNvSpPr>
            <a:spLocks noGrp="1"/>
          </p:cNvSpPr>
          <p:nvPr>
            <p:ph type="title"/>
          </p:nvPr>
        </p:nvSpPr>
        <p:spPr>
          <a:xfrm>
            <a:off x="0" y="548680"/>
            <a:ext cx="9144000" cy="1143000"/>
          </a:xfrm>
        </p:spPr>
        <p:txBody>
          <a:bodyPr>
            <a:noAutofit/>
          </a:bodyPr>
          <a:lstStyle/>
          <a:p>
            <a:r>
              <a:rPr lang="es-ES" sz="4800" b="1" dirty="0" smtClean="0">
                <a:solidFill>
                  <a:srgbClr val="8FBE00"/>
                </a:solidFill>
                <a:latin typeface="St Transmission" pitchFamily="50" charset="0"/>
              </a:rPr>
              <a:t>EFICACIA DEL SISTEMA DE RECUPERACIÓN</a:t>
            </a:r>
            <a:endParaRPr lang="en-US" sz="4800" dirty="0"/>
          </a:p>
        </p:txBody>
      </p:sp>
      <p:sp>
        <p:nvSpPr>
          <p:cNvPr id="26" name="Rectangle 25"/>
          <p:cNvSpPr/>
          <p:nvPr/>
        </p:nvSpPr>
        <p:spPr>
          <a:xfrm>
            <a:off x="4468681" y="0"/>
            <a:ext cx="467531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ANÁLSIS DE RESULTADOS</a:t>
            </a:r>
            <a:endParaRPr lang="en-US" sz="4000" i="1" dirty="0">
              <a:ln>
                <a:solidFill>
                  <a:srgbClr val="F9F2E7"/>
                </a:solidFill>
              </a:ln>
              <a:solidFill>
                <a:srgbClr val="AEE239"/>
              </a:solidFill>
            </a:endParaRPr>
          </a:p>
        </p:txBody>
      </p:sp>
      <p:sp>
        <p:nvSpPr>
          <p:cNvPr id="27" name="Chevron 26">
            <a:hlinkClick r:id="rId6"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77826" name="Picture 2"/>
          <p:cNvPicPr>
            <a:picLocks noChangeAspect="1" noChangeArrowheads="1"/>
          </p:cNvPicPr>
          <p:nvPr/>
        </p:nvPicPr>
        <p:blipFill>
          <a:blip r:embed="rId3" cstate="print"/>
          <a:srcRect/>
          <a:stretch>
            <a:fillRect/>
          </a:stretch>
        </p:blipFill>
        <p:spPr bwMode="auto">
          <a:xfrm>
            <a:off x="1115616" y="1844824"/>
            <a:ext cx="7400925" cy="4019550"/>
          </a:xfrm>
          <a:prstGeom prst="rect">
            <a:avLst/>
          </a:prstGeom>
          <a:noFill/>
          <a:ln w="9525">
            <a:noFill/>
            <a:miter lim="800000"/>
            <a:headEnd/>
            <a:tailEnd/>
          </a:ln>
        </p:spPr>
      </p:pic>
      <p:pic>
        <p:nvPicPr>
          <p:cNvPr id="20" name="19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2" name="21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3" name="22 Título"/>
          <p:cNvSpPr>
            <a:spLocks noGrp="1"/>
          </p:cNvSpPr>
          <p:nvPr>
            <p:ph type="title"/>
          </p:nvPr>
        </p:nvSpPr>
        <p:spPr>
          <a:xfrm>
            <a:off x="0" y="620688"/>
            <a:ext cx="9144000" cy="922114"/>
          </a:xfrm>
        </p:spPr>
        <p:txBody>
          <a:bodyPr>
            <a:noAutofit/>
          </a:bodyPr>
          <a:lstStyle/>
          <a:p>
            <a:r>
              <a:rPr lang="es-ES" b="1" dirty="0" smtClean="0">
                <a:solidFill>
                  <a:srgbClr val="8FBE00"/>
                </a:solidFill>
                <a:latin typeface="St Transmission" pitchFamily="50" charset="0"/>
              </a:rPr>
              <a:t>EFICIENCIA DEL SISTEMA DE RECUPERACIÓN</a:t>
            </a:r>
            <a:endParaRPr lang="en-US" dirty="0"/>
          </a:p>
        </p:txBody>
      </p:sp>
      <p:sp>
        <p:nvSpPr>
          <p:cNvPr id="24" name="Rectangle 23"/>
          <p:cNvSpPr/>
          <p:nvPr/>
        </p:nvSpPr>
        <p:spPr>
          <a:xfrm>
            <a:off x="4468681" y="0"/>
            <a:ext cx="467531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ANÁLSIS DE RESULTADOS</a:t>
            </a:r>
            <a:endParaRPr lang="en-US" sz="4000" i="1" dirty="0">
              <a:ln>
                <a:solidFill>
                  <a:srgbClr val="F9F2E7"/>
                </a:solidFill>
              </a:ln>
              <a:solidFill>
                <a:srgbClr val="AEE239"/>
              </a:solidFill>
            </a:endParaRPr>
          </a:p>
        </p:txBody>
      </p:sp>
      <p:sp>
        <p:nvSpPr>
          <p:cNvPr id="25" name="Chevron 24">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1" name="TextBox 21"/>
          <p:cNvSpPr txBox="1"/>
          <p:nvPr/>
        </p:nvSpPr>
        <p:spPr>
          <a:xfrm>
            <a:off x="0" y="908720"/>
            <a:ext cx="10441160" cy="738664"/>
          </a:xfrm>
          <a:prstGeom prst="rect">
            <a:avLst/>
          </a:prstGeom>
          <a:noFill/>
        </p:spPr>
        <p:txBody>
          <a:bodyPr wrap="square" rtlCol="0">
            <a:spAutoFit/>
          </a:bodyPr>
          <a:lstStyle/>
          <a:p>
            <a:r>
              <a:rPr lang="es-ES" sz="4200" b="1" dirty="0" smtClean="0">
                <a:solidFill>
                  <a:srgbClr val="8FBE00"/>
                </a:solidFill>
                <a:latin typeface="St Transmission" pitchFamily="50" charset="0"/>
                <a:ea typeface="+mj-ea"/>
                <a:cs typeface="+mj-cs"/>
              </a:rPr>
              <a:t>EFICACIA DEL SISTEMA DE SOBREALIMENTACIÓN</a:t>
            </a:r>
          </a:p>
        </p:txBody>
      </p:sp>
      <p:pic>
        <p:nvPicPr>
          <p:cNvPr id="78851" name="Picture 3"/>
          <p:cNvPicPr>
            <a:picLocks noChangeAspect="1" noChangeArrowheads="1"/>
          </p:cNvPicPr>
          <p:nvPr/>
        </p:nvPicPr>
        <p:blipFill>
          <a:blip r:embed="rId3" cstate="print"/>
          <a:srcRect/>
          <a:stretch>
            <a:fillRect/>
          </a:stretch>
        </p:blipFill>
        <p:spPr bwMode="auto">
          <a:xfrm>
            <a:off x="304800" y="2395676"/>
            <a:ext cx="4155633" cy="2509838"/>
          </a:xfrm>
          <a:prstGeom prst="rect">
            <a:avLst/>
          </a:prstGeom>
          <a:noFill/>
          <a:ln w="9525">
            <a:noFill/>
            <a:miter lim="800000"/>
            <a:headEnd/>
            <a:tailEnd/>
          </a:ln>
        </p:spPr>
      </p:pic>
      <p:pic>
        <p:nvPicPr>
          <p:cNvPr id="78852" name="Picture 4"/>
          <p:cNvPicPr>
            <a:picLocks noChangeAspect="1" noChangeArrowheads="1"/>
          </p:cNvPicPr>
          <p:nvPr/>
        </p:nvPicPr>
        <p:blipFill>
          <a:blip r:embed="rId4" cstate="print"/>
          <a:srcRect/>
          <a:stretch>
            <a:fillRect/>
          </a:stretch>
        </p:blipFill>
        <p:spPr bwMode="auto">
          <a:xfrm>
            <a:off x="4648200" y="2395676"/>
            <a:ext cx="4185920" cy="2545492"/>
          </a:xfrm>
          <a:prstGeom prst="rect">
            <a:avLst/>
          </a:prstGeom>
          <a:noFill/>
          <a:ln w="9525">
            <a:noFill/>
            <a:miter lim="800000"/>
            <a:headEnd/>
            <a:tailEnd/>
          </a:ln>
        </p:spPr>
      </p:pic>
      <p:pic>
        <p:nvPicPr>
          <p:cNvPr id="22" name="21 Imagen" descr="fondo espe jpg.jpg"/>
          <p:cNvPicPr>
            <a:picLocks noChangeAspect="1"/>
          </p:cNvPicPr>
          <p:nvPr/>
        </p:nvPicPr>
        <p:blipFill>
          <a:blip r:embed="rId5"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3" name="22 Imagen" descr="fondo espe jpg.jpg"/>
          <p:cNvPicPr>
            <a:picLocks noChangeAspect="1"/>
          </p:cNvPicPr>
          <p:nvPr/>
        </p:nvPicPr>
        <p:blipFill>
          <a:blip r:embed="rId5"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4" name="Rectangle 23"/>
          <p:cNvSpPr/>
          <p:nvPr/>
        </p:nvSpPr>
        <p:spPr>
          <a:xfrm>
            <a:off x="4468681" y="0"/>
            <a:ext cx="467531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ANÁLSIS DE RESULTADOS</a:t>
            </a:r>
            <a:endParaRPr lang="en-US" sz="4000" i="1" dirty="0">
              <a:ln>
                <a:solidFill>
                  <a:srgbClr val="F9F2E7"/>
                </a:solidFill>
              </a:ln>
              <a:solidFill>
                <a:srgbClr val="AEE239"/>
              </a:solidFill>
            </a:endParaRPr>
          </a:p>
        </p:txBody>
      </p:sp>
      <p:sp>
        <p:nvSpPr>
          <p:cNvPr id="25" name="Chevron 24">
            <a:hlinkClick r:id="rId6"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cstate="print"/>
          <a:srcRect/>
          <a:stretch>
            <a:fillRect/>
          </a:stretch>
        </p:blipFill>
        <p:spPr bwMode="auto">
          <a:xfrm>
            <a:off x="1219200" y="838200"/>
            <a:ext cx="6591300" cy="4948238"/>
          </a:xfrm>
          <a:prstGeom prst="rect">
            <a:avLst/>
          </a:prstGeom>
          <a:noFill/>
          <a:ln w="9525">
            <a:noFill/>
            <a:miter lim="800000"/>
            <a:headEnd/>
            <a:tailEnd/>
          </a:ln>
        </p:spPr>
      </p:pic>
      <p:pic>
        <p:nvPicPr>
          <p:cNvPr id="3" name="2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5" name="Rectangle 4"/>
          <p:cNvSpPr/>
          <p:nvPr/>
        </p:nvSpPr>
        <p:spPr>
          <a:xfrm>
            <a:off x="4468681" y="0"/>
            <a:ext cx="467531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ANÁLSIS DE RESULTADOS</a:t>
            </a:r>
            <a:endParaRPr lang="en-US" sz="4000" i="1" dirty="0">
              <a:ln>
                <a:solidFill>
                  <a:srgbClr val="F9F2E7"/>
                </a:solidFill>
              </a:ln>
              <a:solidFill>
                <a:srgbClr val="AEE239"/>
              </a:solidFill>
            </a:endParaRPr>
          </a:p>
        </p:txBody>
      </p:sp>
      <p:sp>
        <p:nvSpPr>
          <p:cNvPr id="6" name="Chevron 5">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0898" name="Picture 2"/>
          <p:cNvPicPr>
            <a:picLocks noChangeAspect="1" noChangeArrowheads="1"/>
          </p:cNvPicPr>
          <p:nvPr/>
        </p:nvPicPr>
        <p:blipFill>
          <a:blip r:embed="rId3" cstate="print"/>
          <a:srcRect/>
          <a:stretch>
            <a:fillRect/>
          </a:stretch>
        </p:blipFill>
        <p:spPr bwMode="auto">
          <a:xfrm>
            <a:off x="152400" y="2666212"/>
            <a:ext cx="4317283" cy="2605058"/>
          </a:xfrm>
          <a:prstGeom prst="rect">
            <a:avLst/>
          </a:prstGeom>
          <a:noFill/>
          <a:ln w="9525">
            <a:noFill/>
            <a:miter lim="800000"/>
            <a:headEnd/>
            <a:tailEnd/>
          </a:ln>
        </p:spPr>
      </p:pic>
      <p:pic>
        <p:nvPicPr>
          <p:cNvPr id="80899" name="Picture 3"/>
          <p:cNvPicPr>
            <a:picLocks noChangeAspect="1" noChangeArrowheads="1"/>
          </p:cNvPicPr>
          <p:nvPr/>
        </p:nvPicPr>
        <p:blipFill>
          <a:blip r:embed="rId4" cstate="print"/>
          <a:srcRect/>
          <a:stretch>
            <a:fillRect/>
          </a:stretch>
        </p:blipFill>
        <p:spPr bwMode="auto">
          <a:xfrm>
            <a:off x="4648200" y="2666212"/>
            <a:ext cx="4343400" cy="2634996"/>
          </a:xfrm>
          <a:prstGeom prst="rect">
            <a:avLst/>
          </a:prstGeom>
          <a:noFill/>
          <a:ln w="9525">
            <a:noFill/>
            <a:miter lim="800000"/>
            <a:headEnd/>
            <a:tailEnd/>
          </a:ln>
        </p:spPr>
      </p:pic>
      <p:pic>
        <p:nvPicPr>
          <p:cNvPr id="22" name="21 Imagen" descr="fondo espe jpg.jpg"/>
          <p:cNvPicPr>
            <a:picLocks noChangeAspect="1"/>
          </p:cNvPicPr>
          <p:nvPr/>
        </p:nvPicPr>
        <p:blipFill>
          <a:blip r:embed="rId5"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3" name="22 Imagen" descr="fondo espe jpg.jpg"/>
          <p:cNvPicPr>
            <a:picLocks noChangeAspect="1"/>
          </p:cNvPicPr>
          <p:nvPr/>
        </p:nvPicPr>
        <p:blipFill>
          <a:blip r:embed="rId5"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4" name="23 Título"/>
          <p:cNvSpPr>
            <a:spLocks noGrp="1"/>
          </p:cNvSpPr>
          <p:nvPr>
            <p:ph type="title"/>
          </p:nvPr>
        </p:nvSpPr>
        <p:spPr>
          <a:xfrm>
            <a:off x="-1188640" y="1052736"/>
            <a:ext cx="11593288" cy="720080"/>
          </a:xfrm>
        </p:spPr>
        <p:txBody>
          <a:bodyPr>
            <a:normAutofit fontScale="90000"/>
          </a:bodyPr>
          <a:lstStyle/>
          <a:p>
            <a:r>
              <a:rPr lang="es-ES" b="1" dirty="0" smtClean="0">
                <a:solidFill>
                  <a:srgbClr val="8FBE00"/>
                </a:solidFill>
                <a:latin typeface="St Transmission" pitchFamily="50" charset="0"/>
              </a:rPr>
              <a:t>EFICIENCIA DEL SISTEMA DE SOBREALIMENTACIÓN</a:t>
            </a:r>
            <a:endParaRPr lang="en-US" dirty="0"/>
          </a:p>
        </p:txBody>
      </p:sp>
      <p:sp>
        <p:nvSpPr>
          <p:cNvPr id="26" name="Chevron 25">
            <a:hlinkClick r:id="rId6"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20000" contrast="-30000"/>
          </a:blip>
          <a:srcRect/>
          <a:stretch>
            <a:fillRect/>
          </a:stretch>
        </p:blipFill>
        <p:spPr bwMode="auto">
          <a:xfrm>
            <a:off x="0" y="548681"/>
            <a:ext cx="9144000" cy="5760640"/>
          </a:xfrm>
          <a:prstGeom prst="rect">
            <a:avLst/>
          </a:prstGeom>
          <a:noFill/>
          <a:ln w="9525">
            <a:noFill/>
            <a:miter lim="800000"/>
            <a:headEnd/>
            <a:tailEnd/>
          </a:ln>
        </p:spPr>
      </p:pic>
      <p:sp>
        <p:nvSpPr>
          <p:cNvPr id="2" name="1 Título"/>
          <p:cNvSpPr>
            <a:spLocks noGrp="1"/>
          </p:cNvSpPr>
          <p:nvPr>
            <p:ph type="title"/>
          </p:nvPr>
        </p:nvSpPr>
        <p:spPr>
          <a:xfrm>
            <a:off x="-144016" y="1844824"/>
            <a:ext cx="9324528" cy="2808312"/>
          </a:xfrm>
        </p:spPr>
        <p:txBody>
          <a:bodyPr>
            <a:noAutofit/>
          </a:bodyPr>
          <a:lstStyle/>
          <a:p>
            <a:r>
              <a:rPr lang="es-EC" sz="12800" b="1" dirty="0" smtClean="0">
                <a:solidFill>
                  <a:srgbClr val="AEE239"/>
                </a:solidFill>
                <a:latin typeface="St Transmission" pitchFamily="50" charset="0"/>
                <a:cs typeface="Arial" pitchFamily="34" charset="0"/>
              </a:rPr>
              <a:t>ENERGÍA</a:t>
            </a:r>
            <a:endParaRPr lang="es-EC" sz="12800" b="1" dirty="0">
              <a:solidFill>
                <a:srgbClr val="AEE239"/>
              </a:solidFill>
              <a:latin typeface="St Transmission" pitchFamily="50" charset="0"/>
              <a:cs typeface="Arial" pitchFamily="34" charset="0"/>
            </a:endParaRPr>
          </a:p>
        </p:txBody>
      </p:sp>
      <p:pic>
        <p:nvPicPr>
          <p:cNvPr id="12" name="11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3" name="12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6" name="5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ageman\Desktop\tesis fotos\P1010020.JPG"/>
          <p:cNvPicPr>
            <a:picLocks noChangeAspect="1" noChangeArrowheads="1"/>
          </p:cNvPicPr>
          <p:nvPr/>
        </p:nvPicPr>
        <p:blipFill>
          <a:blip r:embed="rId2" cstate="print"/>
          <a:srcRect/>
          <a:stretch>
            <a:fillRect/>
          </a:stretch>
        </p:blipFill>
        <p:spPr bwMode="auto">
          <a:xfrm>
            <a:off x="395536" y="548680"/>
            <a:ext cx="2520280" cy="1890210"/>
          </a:xfrm>
          <a:prstGeom prst="rect">
            <a:avLst/>
          </a:prstGeom>
          <a:noFill/>
        </p:spPr>
      </p:pic>
      <p:pic>
        <p:nvPicPr>
          <p:cNvPr id="1027" name="Picture 3" descr="C:\Users\rageman\Desktop\tesis fotos\P1010011.JPG"/>
          <p:cNvPicPr>
            <a:picLocks noChangeAspect="1" noChangeArrowheads="1"/>
          </p:cNvPicPr>
          <p:nvPr/>
        </p:nvPicPr>
        <p:blipFill>
          <a:blip r:embed="rId3" cstate="print"/>
          <a:srcRect/>
          <a:stretch>
            <a:fillRect/>
          </a:stretch>
        </p:blipFill>
        <p:spPr bwMode="auto">
          <a:xfrm>
            <a:off x="3256359" y="548680"/>
            <a:ext cx="2491772" cy="1868829"/>
          </a:xfrm>
          <a:prstGeom prst="rect">
            <a:avLst/>
          </a:prstGeom>
          <a:noFill/>
        </p:spPr>
      </p:pic>
      <p:pic>
        <p:nvPicPr>
          <p:cNvPr id="1030" name="Picture 6" descr="C:\Users\rageman\Desktop\tesis fotos\P1010034.JPG"/>
          <p:cNvPicPr>
            <a:picLocks noChangeAspect="1" noChangeArrowheads="1"/>
          </p:cNvPicPr>
          <p:nvPr/>
        </p:nvPicPr>
        <p:blipFill>
          <a:blip r:embed="rId4" cstate="print"/>
          <a:srcRect/>
          <a:stretch>
            <a:fillRect/>
          </a:stretch>
        </p:blipFill>
        <p:spPr bwMode="auto">
          <a:xfrm>
            <a:off x="6064671" y="404664"/>
            <a:ext cx="2683793" cy="2012845"/>
          </a:xfrm>
          <a:prstGeom prst="rect">
            <a:avLst/>
          </a:prstGeom>
          <a:noFill/>
        </p:spPr>
      </p:pic>
      <p:pic>
        <p:nvPicPr>
          <p:cNvPr id="1031" name="Picture 7" descr="C:\Users\rageman\Desktop\tesis fotos\DSC05063.JPG"/>
          <p:cNvPicPr>
            <a:picLocks noChangeAspect="1" noChangeArrowheads="1"/>
          </p:cNvPicPr>
          <p:nvPr/>
        </p:nvPicPr>
        <p:blipFill>
          <a:blip r:embed="rId5" cstate="print"/>
          <a:srcRect/>
          <a:stretch>
            <a:fillRect/>
          </a:stretch>
        </p:blipFill>
        <p:spPr bwMode="auto">
          <a:xfrm>
            <a:off x="1835696" y="2492896"/>
            <a:ext cx="2520280" cy="1890210"/>
          </a:xfrm>
          <a:prstGeom prst="rect">
            <a:avLst/>
          </a:prstGeom>
          <a:noFill/>
        </p:spPr>
      </p:pic>
      <p:pic>
        <p:nvPicPr>
          <p:cNvPr id="1032" name="Picture 8" descr="C:\Users\rageman\Desktop\tesis fotos\DSC05067.JPG"/>
          <p:cNvPicPr>
            <a:picLocks noChangeAspect="1" noChangeArrowheads="1"/>
          </p:cNvPicPr>
          <p:nvPr/>
        </p:nvPicPr>
        <p:blipFill>
          <a:blip r:embed="rId6" cstate="print"/>
          <a:srcRect/>
          <a:stretch>
            <a:fillRect/>
          </a:stretch>
        </p:blipFill>
        <p:spPr bwMode="auto">
          <a:xfrm>
            <a:off x="4788024" y="2492896"/>
            <a:ext cx="2496278" cy="1872208"/>
          </a:xfrm>
          <a:prstGeom prst="rect">
            <a:avLst/>
          </a:prstGeom>
          <a:noFill/>
        </p:spPr>
      </p:pic>
      <p:pic>
        <p:nvPicPr>
          <p:cNvPr id="1034" name="Picture 10" descr="C:\Users\rageman\Desktop\tesis fotos\DSC05074.JPG"/>
          <p:cNvPicPr>
            <a:picLocks noChangeAspect="1" noChangeArrowheads="1"/>
          </p:cNvPicPr>
          <p:nvPr/>
        </p:nvPicPr>
        <p:blipFill>
          <a:blip r:embed="rId7" cstate="print"/>
          <a:srcRect/>
          <a:stretch>
            <a:fillRect/>
          </a:stretch>
        </p:blipFill>
        <p:spPr bwMode="auto">
          <a:xfrm>
            <a:off x="4788024" y="4437112"/>
            <a:ext cx="2472275" cy="1854206"/>
          </a:xfrm>
          <a:prstGeom prst="rect">
            <a:avLst/>
          </a:prstGeom>
          <a:noFill/>
        </p:spPr>
      </p:pic>
      <p:pic>
        <p:nvPicPr>
          <p:cNvPr id="13" name="Picture 2" descr="C:\Users\rageman\Desktop\tesis fotos\DSC05077.JPG"/>
          <p:cNvPicPr>
            <a:picLocks noChangeAspect="1" noChangeArrowheads="1"/>
          </p:cNvPicPr>
          <p:nvPr/>
        </p:nvPicPr>
        <p:blipFill>
          <a:blip r:embed="rId8" cstate="print"/>
          <a:srcRect/>
          <a:stretch>
            <a:fillRect/>
          </a:stretch>
        </p:blipFill>
        <p:spPr bwMode="auto">
          <a:xfrm>
            <a:off x="1835696" y="4437112"/>
            <a:ext cx="2520280" cy="1890210"/>
          </a:xfrm>
          <a:prstGeom prst="rect">
            <a:avLst/>
          </a:prstGeom>
          <a:noFill/>
        </p:spPr>
      </p:pic>
      <p:pic>
        <p:nvPicPr>
          <p:cNvPr id="9" name="8 Imagen" descr="fondo espe jpg.jpg"/>
          <p:cNvPicPr>
            <a:picLocks noChangeAspect="1"/>
          </p:cNvPicPr>
          <p:nvPr/>
        </p:nvPicPr>
        <p:blipFill>
          <a:blip r:embed="rId9"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0" name="9 Imagen" descr="fondo espe jpg.jpg"/>
          <p:cNvPicPr>
            <a:picLocks noChangeAspect="1"/>
          </p:cNvPicPr>
          <p:nvPr/>
        </p:nvPicPr>
        <p:blipFill>
          <a:blip r:embed="rId9"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11" name="Rectangle 10"/>
          <p:cNvSpPr/>
          <p:nvPr/>
        </p:nvSpPr>
        <p:spPr>
          <a:xfrm>
            <a:off x="4468681" y="0"/>
            <a:ext cx="467531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ANÁLSIS DE RESULTADOS</a:t>
            </a:r>
            <a:endParaRPr lang="en-US" sz="4000" i="1" dirty="0">
              <a:ln>
                <a:solidFill>
                  <a:srgbClr val="F9F2E7"/>
                </a:solidFill>
              </a:ln>
              <a:solidFill>
                <a:srgbClr val="AEE239"/>
              </a:solidFill>
            </a:endParaRPr>
          </a:p>
        </p:txBody>
      </p:sp>
      <p:sp>
        <p:nvSpPr>
          <p:cNvPr id="12" name="Chevron 11">
            <a:hlinkClick r:id="rId10"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rageman\Desktop\tesis fotos\DSC_0242.JPG"/>
          <p:cNvPicPr>
            <a:picLocks noChangeAspect="1" noChangeArrowheads="1"/>
          </p:cNvPicPr>
          <p:nvPr/>
        </p:nvPicPr>
        <p:blipFill>
          <a:blip r:embed="rId2" cstate="print"/>
          <a:srcRect/>
          <a:stretch>
            <a:fillRect/>
          </a:stretch>
        </p:blipFill>
        <p:spPr bwMode="auto">
          <a:xfrm>
            <a:off x="6082537" y="980727"/>
            <a:ext cx="2953959" cy="1961958"/>
          </a:xfrm>
          <a:prstGeom prst="rect">
            <a:avLst/>
          </a:prstGeom>
          <a:noFill/>
        </p:spPr>
      </p:pic>
      <p:pic>
        <p:nvPicPr>
          <p:cNvPr id="2052" name="Picture 4" descr="C:\Users\rageman\Desktop\tesis fotos\DSC_0247.JPG"/>
          <p:cNvPicPr>
            <a:picLocks noChangeAspect="1" noChangeArrowheads="1"/>
          </p:cNvPicPr>
          <p:nvPr/>
        </p:nvPicPr>
        <p:blipFill>
          <a:blip r:embed="rId3" cstate="print"/>
          <a:srcRect/>
          <a:stretch>
            <a:fillRect/>
          </a:stretch>
        </p:blipFill>
        <p:spPr bwMode="auto">
          <a:xfrm>
            <a:off x="107504" y="945447"/>
            <a:ext cx="2980367" cy="1979497"/>
          </a:xfrm>
          <a:prstGeom prst="rect">
            <a:avLst/>
          </a:prstGeom>
          <a:noFill/>
        </p:spPr>
      </p:pic>
      <p:pic>
        <p:nvPicPr>
          <p:cNvPr id="2054" name="Picture 6" descr="C:\Users\rageman\Desktop\tesis fotos\DSC_0255.JPG"/>
          <p:cNvPicPr>
            <a:picLocks noChangeAspect="1" noChangeArrowheads="1"/>
          </p:cNvPicPr>
          <p:nvPr/>
        </p:nvPicPr>
        <p:blipFill>
          <a:blip r:embed="rId4" cstate="print"/>
          <a:srcRect/>
          <a:stretch>
            <a:fillRect/>
          </a:stretch>
        </p:blipFill>
        <p:spPr bwMode="auto">
          <a:xfrm>
            <a:off x="3059832" y="3428999"/>
            <a:ext cx="2980367" cy="1979497"/>
          </a:xfrm>
          <a:prstGeom prst="rect">
            <a:avLst/>
          </a:prstGeom>
          <a:noFill/>
        </p:spPr>
      </p:pic>
      <p:pic>
        <p:nvPicPr>
          <p:cNvPr id="2055" name="Picture 7" descr="C:\Users\rageman\Desktop\David\Espe\Tesis\Capitulo 5\fotos videos\P1010046.JPG"/>
          <p:cNvPicPr>
            <a:picLocks noChangeAspect="1" noChangeArrowheads="1"/>
          </p:cNvPicPr>
          <p:nvPr/>
        </p:nvPicPr>
        <p:blipFill>
          <a:blip r:embed="rId5" cstate="print"/>
          <a:srcRect/>
          <a:stretch>
            <a:fillRect/>
          </a:stretch>
        </p:blipFill>
        <p:spPr bwMode="auto">
          <a:xfrm>
            <a:off x="6084168" y="3429000"/>
            <a:ext cx="2880320" cy="2088232"/>
          </a:xfrm>
          <a:prstGeom prst="rect">
            <a:avLst/>
          </a:prstGeom>
          <a:noFill/>
        </p:spPr>
      </p:pic>
      <p:pic>
        <p:nvPicPr>
          <p:cNvPr id="2056" name="Picture 8" descr="C:\Users\rageman\Desktop\David\Espe\Tesis\Capitulo 5\fotos videos\DSC_0232.JPG"/>
          <p:cNvPicPr>
            <a:picLocks noChangeAspect="1" noChangeArrowheads="1"/>
          </p:cNvPicPr>
          <p:nvPr/>
        </p:nvPicPr>
        <p:blipFill>
          <a:blip r:embed="rId6" cstate="print"/>
          <a:stretch>
            <a:fillRect/>
          </a:stretch>
        </p:blipFill>
        <p:spPr bwMode="auto">
          <a:xfrm>
            <a:off x="3103801" y="945447"/>
            <a:ext cx="2980367" cy="1979497"/>
          </a:xfrm>
          <a:prstGeom prst="rect">
            <a:avLst/>
          </a:prstGeom>
          <a:noFill/>
        </p:spPr>
      </p:pic>
      <p:pic>
        <p:nvPicPr>
          <p:cNvPr id="2057" name="Picture 9" descr="C:\Users\rageman\Desktop\David\Espe\Tesis\Capitulo 5\fotos videos\DSC_0243.JPG"/>
          <p:cNvPicPr>
            <a:picLocks noChangeAspect="1" noChangeArrowheads="1"/>
          </p:cNvPicPr>
          <p:nvPr/>
        </p:nvPicPr>
        <p:blipFill>
          <a:blip r:embed="rId7" cstate="print"/>
          <a:srcRect/>
          <a:stretch>
            <a:fillRect/>
          </a:stretch>
        </p:blipFill>
        <p:spPr bwMode="auto">
          <a:xfrm>
            <a:off x="107504" y="3428999"/>
            <a:ext cx="2980367" cy="1979497"/>
          </a:xfrm>
          <a:prstGeom prst="rect">
            <a:avLst/>
          </a:prstGeom>
          <a:noFill/>
        </p:spPr>
      </p:pic>
      <p:pic>
        <p:nvPicPr>
          <p:cNvPr id="8" name="7 Imagen" descr="fondo espe jpg.jpg"/>
          <p:cNvPicPr>
            <a:picLocks noChangeAspect="1"/>
          </p:cNvPicPr>
          <p:nvPr/>
        </p:nvPicPr>
        <p:blipFill>
          <a:blip r:embed="rId8"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9" name="8 Imagen" descr="fondo espe jpg.jpg"/>
          <p:cNvPicPr>
            <a:picLocks noChangeAspect="1"/>
          </p:cNvPicPr>
          <p:nvPr/>
        </p:nvPicPr>
        <p:blipFill>
          <a:blip r:embed="rId8"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0" name="Chevron 9">
            <a:hlinkClick r:id="rId9"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0" name="19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1" name="20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5" name="24 Título"/>
          <p:cNvSpPr>
            <a:spLocks noGrp="1"/>
          </p:cNvSpPr>
          <p:nvPr>
            <p:ph type="title"/>
          </p:nvPr>
        </p:nvSpPr>
        <p:spPr>
          <a:xfrm>
            <a:off x="467544" y="2492896"/>
            <a:ext cx="8229600" cy="1143000"/>
          </a:xfrm>
        </p:spPr>
        <p:txBody>
          <a:bodyPr>
            <a:noAutofit/>
          </a:bodyPr>
          <a:lstStyle/>
          <a:p>
            <a:r>
              <a:rPr lang="es-EC" sz="9600" b="1" dirty="0" smtClean="0">
                <a:solidFill>
                  <a:srgbClr val="8FBE00"/>
                </a:solidFill>
                <a:latin typeface="St Transmission" pitchFamily="50" charset="0"/>
              </a:rPr>
              <a:t>CONCLUSIONES</a:t>
            </a:r>
            <a:endParaRPr lang="en-US" sz="9600" dirty="0"/>
          </a:p>
        </p:txBody>
      </p:sp>
      <p:sp>
        <p:nvSpPr>
          <p:cNvPr id="22" name="Chevron 21">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1" name="Rectangle 1"/>
          <p:cNvSpPr>
            <a:spLocks noChangeArrowheads="1"/>
          </p:cNvSpPr>
          <p:nvPr/>
        </p:nvSpPr>
        <p:spPr bwMode="auto">
          <a:xfrm>
            <a:off x="539552" y="1064350"/>
            <a:ext cx="828092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lang="es-EC" sz="3500" dirty="0" smtClean="0">
                <a:solidFill>
                  <a:srgbClr val="00A8C6"/>
                </a:solidFill>
                <a:latin typeface="078MKSDMediumCondensed" pitchFamily="2" charset="0"/>
              </a:rPr>
              <a:t>Se cumplió con el objetivo de diseñar un sistema de recuperación de energía cinética mediante la compresión de aire.</a:t>
            </a:r>
          </a:p>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endParaRPr lang="en-US" sz="3500" dirty="0" smtClean="0">
              <a:solidFill>
                <a:srgbClr val="00A8C6"/>
              </a:solidFill>
              <a:latin typeface="078MKSDMediumCondensed" pitchFamily="2"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lang="es-EC" sz="3500" dirty="0" smtClean="0">
                <a:solidFill>
                  <a:srgbClr val="00A8C6"/>
                </a:solidFill>
                <a:latin typeface="078MKSDMediumCondensed" pitchFamily="2" charset="0"/>
              </a:rPr>
              <a:t>El sistema de recuperación tiene una eficiencia  relativamente baja debido a las perdidas en la  transmisión de potencia y su eficacia depende de la velocidad del vehículo (a mayor velocidad, mayor eficacia).</a:t>
            </a:r>
            <a:endParaRPr lang="en-US" sz="3500" dirty="0" smtClean="0">
              <a:solidFill>
                <a:srgbClr val="00A8C6"/>
              </a:solidFill>
              <a:latin typeface="078MKSDMediumCondensed" pitchFamily="2" charset="0"/>
            </a:endParaRPr>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Rectangle 5"/>
          <p:cNvSpPr/>
          <p:nvPr/>
        </p:nvSpPr>
        <p:spPr>
          <a:xfrm>
            <a:off x="6186459" y="0"/>
            <a:ext cx="2957541"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CONCLUSIONES</a:t>
            </a:r>
            <a:endParaRPr lang="en-US" sz="4000" i="1" dirty="0">
              <a:ln>
                <a:solidFill>
                  <a:srgbClr val="F9F2E7"/>
                </a:solidFill>
              </a:ln>
              <a:solidFill>
                <a:srgbClr val="AEE239"/>
              </a:solidFill>
            </a:endParaRPr>
          </a:p>
        </p:txBody>
      </p:sp>
      <p:sp>
        <p:nvSpPr>
          <p:cNvPr id="7" name="Chevron 6">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95536" y="836712"/>
            <a:ext cx="8352928" cy="5478423"/>
          </a:xfrm>
          <a:prstGeom prst="rect">
            <a:avLst/>
          </a:prstGeom>
        </p:spPr>
        <p:txBody>
          <a:bodyPr wrap="square">
            <a:spAutoFit/>
          </a:bodyPr>
          <a:lstStyle/>
          <a:p>
            <a:pPr lvl="0" algn="just" eaLnBrk="0" fontAlgn="base" hangingPunct="0">
              <a:spcBef>
                <a:spcPct val="0"/>
              </a:spcBef>
              <a:spcAft>
                <a:spcPct val="0"/>
              </a:spcAft>
              <a:buFont typeface="Arial" pitchFamily="34" charset="0"/>
              <a:buChar char="•"/>
            </a:pPr>
            <a:r>
              <a:rPr lang="es-EC" sz="3500" dirty="0" smtClean="0">
                <a:solidFill>
                  <a:srgbClr val="00A8C6"/>
                </a:solidFill>
                <a:latin typeface="078MKSDMediumCondensed" pitchFamily="2" charset="0"/>
              </a:rPr>
              <a:t>El sistema de sobrealimentación instalado tiene baja eficiencia debido a las pérdidas de presión en el ducto utilizado, lo cual no permite cubrir el requerimiento de aire del motor.</a:t>
            </a:r>
          </a:p>
          <a:p>
            <a:pPr lvl="0" algn="just" eaLnBrk="0" fontAlgn="base" hangingPunct="0">
              <a:spcBef>
                <a:spcPct val="0"/>
              </a:spcBef>
              <a:spcAft>
                <a:spcPct val="0"/>
              </a:spcAft>
              <a:buFont typeface="Arial" pitchFamily="34" charset="0"/>
              <a:buChar char="•"/>
            </a:pPr>
            <a:endParaRPr lang="en-US" sz="3500" dirty="0" smtClean="0">
              <a:solidFill>
                <a:srgbClr val="00A8C6"/>
              </a:solidFill>
              <a:latin typeface="078MKSDMediumCondensed" pitchFamily="2" charset="0"/>
            </a:endParaRPr>
          </a:p>
          <a:p>
            <a:pPr lvl="0" algn="just" eaLnBrk="0" fontAlgn="base" hangingPunct="0">
              <a:spcBef>
                <a:spcPct val="0"/>
              </a:spcBef>
              <a:spcAft>
                <a:spcPct val="0"/>
              </a:spcAft>
              <a:buFont typeface="Arial" pitchFamily="34" charset="0"/>
              <a:buChar char="•"/>
            </a:pPr>
            <a:r>
              <a:rPr lang="es-EC" sz="3500" dirty="0" smtClean="0">
                <a:solidFill>
                  <a:srgbClr val="00A8C6"/>
                </a:solidFill>
                <a:latin typeface="078MKSDMediumCondensed" pitchFamily="2" charset="0"/>
              </a:rPr>
              <a:t>El sistema de sobrealimentación no es eficaz, lo cual demuestra que no es posible sobrealimentar un motor de automóvil con aire comprimido almacenado en un tanque  en las condiciones y con los elementos utilizados en este trabajo. </a:t>
            </a:r>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Rectangle 5"/>
          <p:cNvSpPr/>
          <p:nvPr/>
        </p:nvSpPr>
        <p:spPr>
          <a:xfrm>
            <a:off x="6186459" y="0"/>
            <a:ext cx="2957541"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CONCLUSIONES</a:t>
            </a:r>
            <a:endParaRPr lang="en-US" sz="4000" i="1" dirty="0">
              <a:ln>
                <a:solidFill>
                  <a:srgbClr val="F9F2E7"/>
                </a:solidFill>
              </a:ln>
              <a:solidFill>
                <a:srgbClr val="AEE239"/>
              </a:solidFill>
            </a:endParaRPr>
          </a:p>
        </p:txBody>
      </p:sp>
      <p:sp>
        <p:nvSpPr>
          <p:cNvPr id="7" name="Chevron 6">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0" name="19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1" name="20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3" name="22 Título"/>
          <p:cNvSpPr>
            <a:spLocks noGrp="1"/>
          </p:cNvSpPr>
          <p:nvPr>
            <p:ph type="title"/>
          </p:nvPr>
        </p:nvSpPr>
        <p:spPr>
          <a:xfrm>
            <a:off x="251520" y="2564904"/>
            <a:ext cx="8676456" cy="1143000"/>
          </a:xfrm>
        </p:spPr>
        <p:txBody>
          <a:bodyPr>
            <a:normAutofit fontScale="90000"/>
          </a:bodyPr>
          <a:lstStyle/>
          <a:p>
            <a:r>
              <a:rPr lang="es-EC" sz="9600" b="1" dirty="0" smtClean="0">
                <a:solidFill>
                  <a:srgbClr val="8FBE00"/>
                </a:solidFill>
                <a:latin typeface="St Transmission" pitchFamily="50" charset="0"/>
              </a:rPr>
              <a:t>RECOMENDACIONES</a:t>
            </a:r>
            <a:endParaRPr lang="en-US" sz="9600" b="1" dirty="0" smtClean="0">
              <a:solidFill>
                <a:srgbClr val="8FBE00"/>
              </a:solidFill>
              <a:latin typeface="St Transmission" pitchFamily="50" charset="0"/>
            </a:endParaRPr>
          </a:p>
        </p:txBody>
      </p:sp>
      <p:sp>
        <p:nvSpPr>
          <p:cNvPr id="22" name="Chevron 21">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ChangeArrowheads="1"/>
          </p:cNvSpPr>
          <p:nvPr/>
        </p:nvSpPr>
        <p:spPr bwMode="auto">
          <a:xfrm>
            <a:off x="395536" y="2204864"/>
            <a:ext cx="820891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lang="es-EC" sz="3600" dirty="0" smtClean="0">
                <a:solidFill>
                  <a:srgbClr val="00A8C6"/>
                </a:solidFill>
                <a:latin typeface="078MKSDMediumCondensed" pitchFamily="2" charset="0"/>
              </a:rPr>
              <a:t>Se recomienda usar el aire almacenado para otro tipo de aplicaciones diferentes a la sobrealimentación como: accionamiento de herramientas neumáticas, sistemas neumáticos de suspensión, inflado de llantas, etc.</a:t>
            </a:r>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Rectangle 5"/>
          <p:cNvSpPr/>
          <p:nvPr/>
        </p:nvSpPr>
        <p:spPr>
          <a:xfrm>
            <a:off x="5372134" y="0"/>
            <a:ext cx="3771866"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RECOMENDACIONES</a:t>
            </a:r>
            <a:endParaRPr lang="en-US" sz="4000" i="1" dirty="0">
              <a:ln>
                <a:solidFill>
                  <a:srgbClr val="F9F2E7"/>
                </a:solidFill>
              </a:ln>
              <a:solidFill>
                <a:srgbClr val="AEE239"/>
              </a:solidFill>
            </a:endParaRPr>
          </a:p>
        </p:txBody>
      </p:sp>
      <p:sp>
        <p:nvSpPr>
          <p:cNvPr id="7" name="Chevron 6">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ChangeArrowheads="1"/>
          </p:cNvSpPr>
          <p:nvPr/>
        </p:nvSpPr>
        <p:spPr bwMode="auto">
          <a:xfrm>
            <a:off x="539552" y="1431360"/>
            <a:ext cx="8167473"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lang="es-EC" sz="3200" dirty="0" smtClean="0">
                <a:solidFill>
                  <a:srgbClr val="00A8C6"/>
                </a:solidFill>
                <a:latin typeface="078MKSDMediumCondensed" pitchFamily="2" charset="0"/>
              </a:rPr>
              <a:t>Mejorar el sistema de control del sistema de recuperación de energía de tal forma que se pueda aumentar su eficacia, para lo cual se recomienda usar un sistema de transmisión que permita mantener la velocidad de giro del compresor constante a cualquier velocidad del vehículo.</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endParaRPr lang="en-US" sz="3200" dirty="0" smtClean="0">
              <a:solidFill>
                <a:srgbClr val="00A8C6"/>
              </a:solidFill>
              <a:latin typeface="078MKSDMediumCondensed" pitchFamily="2"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lang="es-EC" sz="3200" dirty="0" smtClean="0">
                <a:solidFill>
                  <a:srgbClr val="00A8C6"/>
                </a:solidFill>
                <a:latin typeface="078MKSDMediumCondensed" pitchFamily="2" charset="0"/>
              </a:rPr>
              <a:t>Cuando se requiera sobrealimentar un motor de automóvil, se recomienda utilizar un compresor de flujo continuo.</a:t>
            </a:r>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Rectangle 5"/>
          <p:cNvSpPr/>
          <p:nvPr/>
        </p:nvSpPr>
        <p:spPr>
          <a:xfrm>
            <a:off x="5372134" y="0"/>
            <a:ext cx="3771866"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RECOMENDACIONES</a:t>
            </a:r>
            <a:endParaRPr lang="en-US" sz="4000" i="1" dirty="0">
              <a:ln>
                <a:solidFill>
                  <a:srgbClr val="F9F2E7"/>
                </a:solidFill>
              </a:ln>
              <a:solidFill>
                <a:srgbClr val="AEE239"/>
              </a:solidFill>
            </a:endParaRPr>
          </a:p>
        </p:txBody>
      </p:sp>
      <p:sp>
        <p:nvSpPr>
          <p:cNvPr id="7" name="Chevron 6">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2000" r="-12000"/>
          </a:stretch>
        </a:blipFill>
        <a:effectLst/>
      </p:bgPr>
    </p:bg>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0" name="19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1" name="20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3" name="22 Título"/>
          <p:cNvSpPr>
            <a:spLocks noGrp="1"/>
          </p:cNvSpPr>
          <p:nvPr>
            <p:ph type="title"/>
          </p:nvPr>
        </p:nvSpPr>
        <p:spPr>
          <a:xfrm>
            <a:off x="251520" y="2564904"/>
            <a:ext cx="8676456" cy="1143000"/>
          </a:xfrm>
        </p:spPr>
        <p:txBody>
          <a:bodyPr>
            <a:normAutofit fontScale="90000"/>
          </a:bodyPr>
          <a:lstStyle/>
          <a:p>
            <a:r>
              <a:rPr lang="en-US" sz="9600" b="1" dirty="0" smtClean="0">
                <a:solidFill>
                  <a:srgbClr val="AEE239"/>
                </a:solidFill>
                <a:latin typeface="St Transmission" pitchFamily="50" charset="0"/>
              </a:rPr>
              <a:t>MUCHAS GRACIAS</a:t>
            </a:r>
          </a:p>
        </p:txBody>
      </p:sp>
      <p:sp>
        <p:nvSpPr>
          <p:cNvPr id="22" name="Chevron 21">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2 Marcador de contenido"/>
          <p:cNvSpPr txBox="1">
            <a:spLocks/>
          </p:cNvSpPr>
          <p:nvPr/>
        </p:nvSpPr>
        <p:spPr>
          <a:xfrm>
            <a:off x="1979712" y="3478696"/>
            <a:ext cx="5112568" cy="1296144"/>
          </a:xfrm>
          <a:prstGeom prst="rect">
            <a:avLst/>
          </a:prstGeom>
          <a:ln w="28575">
            <a:solidFill>
              <a:srgbClr val="40C0CB"/>
            </a:solidFill>
            <a:prstDash val="dash"/>
          </a:ln>
        </p:spPr>
        <p:txBody>
          <a:bodyPr vert="horz" lIns="91440" tIns="45720" rIns="91440" bIns="45720" rtlCol="0" anchor="ctr">
            <a:normAutofit fontScale="55000" lnSpcReduction="20000"/>
          </a:bodyPr>
          <a:lstStyle/>
          <a:p>
            <a:pPr algn="just"/>
            <a:r>
              <a:rPr lang="es-ES" sz="5100" dirty="0" smtClean="0">
                <a:solidFill>
                  <a:srgbClr val="00A8C6"/>
                </a:solidFill>
                <a:latin typeface="St Transmission" pitchFamily="50" charset="0"/>
                <a:cs typeface="Arial" pitchFamily="34" charset="0"/>
              </a:rPr>
              <a:t>En </a:t>
            </a:r>
            <a:r>
              <a:rPr lang="es-EC" sz="5100" dirty="0" smtClean="0">
                <a:solidFill>
                  <a:srgbClr val="00A8C6"/>
                </a:solidFill>
                <a:latin typeface="St Transmission" pitchFamily="50" charset="0"/>
                <a:cs typeface="Arial" pitchFamily="34" charset="0"/>
              </a:rPr>
              <a:t>física: </a:t>
            </a:r>
            <a:r>
              <a:rPr lang="es-ES" sz="5100" dirty="0" smtClean="0">
                <a:solidFill>
                  <a:srgbClr val="00A8C6"/>
                </a:solidFill>
                <a:latin typeface="St Transmission" pitchFamily="50" charset="0"/>
                <a:cs typeface="Arial" pitchFamily="34" charset="0"/>
              </a:rPr>
              <a:t>se define como la capacidad para realizar un trabajo</a:t>
            </a:r>
            <a:r>
              <a:rPr lang="es-ES" sz="3200" dirty="0" smtClean="0">
                <a:solidFill>
                  <a:srgbClr val="00A8C6"/>
                </a:solidFill>
                <a:latin typeface="St Transmission" pitchFamily="50" charset="0"/>
                <a:cs typeface="Arial" pitchFamily="34" charset="0"/>
              </a:rPr>
              <a:t>.</a:t>
            </a:r>
          </a:p>
        </p:txBody>
      </p:sp>
      <p:sp>
        <p:nvSpPr>
          <p:cNvPr id="6" name="5 Rectángulo"/>
          <p:cNvSpPr/>
          <p:nvPr/>
        </p:nvSpPr>
        <p:spPr>
          <a:xfrm>
            <a:off x="2123728" y="1700808"/>
            <a:ext cx="4824536" cy="1080120"/>
          </a:xfrm>
          <a:prstGeom prst="rect">
            <a:avLst/>
          </a:prstGeom>
          <a:ln w="28575">
            <a:solidFill>
              <a:srgbClr val="40C0CB"/>
            </a:solidFill>
            <a:prstDash val="dash"/>
          </a:ln>
        </p:spPr>
        <p:txBody>
          <a:bodyPr vert="horz" lIns="91440" tIns="45720" rIns="91440" bIns="45720" rtlCol="0">
            <a:normAutofit fontScale="85000" lnSpcReduction="20000"/>
          </a:bodyPr>
          <a:lstStyle/>
          <a:p>
            <a:pPr algn="just"/>
            <a:r>
              <a:rPr lang="es-ES" sz="3200" dirty="0" smtClean="0">
                <a:solidFill>
                  <a:srgbClr val="00A8C6"/>
                </a:solidFill>
                <a:latin typeface="St Transmission" pitchFamily="50" charset="0"/>
                <a:cs typeface="Arial" pitchFamily="34" charset="0"/>
              </a:rPr>
              <a:t>Capacidad para obrar, transformar o poner en movimiento</a:t>
            </a:r>
            <a:endParaRPr lang="en-US" sz="3200" dirty="0" smtClean="0">
              <a:solidFill>
                <a:srgbClr val="00A8C6"/>
              </a:solidFill>
              <a:latin typeface="St Transmission" pitchFamily="50" charset="0"/>
              <a:cs typeface="Arial" pitchFamily="34" charset="0"/>
            </a:endParaRPr>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9" name="8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10" name="Chevron 9">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96752"/>
            <a:ext cx="8208912" cy="4392488"/>
          </a:xfrm>
        </p:spPr>
        <p:txBody>
          <a:bodyPr>
            <a:noAutofit/>
          </a:bodyPr>
          <a:lstStyle/>
          <a:p>
            <a:r>
              <a:rPr lang="es-EC" sz="12800" b="1" dirty="0" smtClean="0">
                <a:solidFill>
                  <a:srgbClr val="8FBE00"/>
                </a:solidFill>
                <a:latin typeface="St Transmission" pitchFamily="50" charset="0"/>
                <a:cs typeface="Arial" pitchFamily="34" charset="0"/>
              </a:rPr>
              <a:t>TIPOS DE ENERGÍA</a:t>
            </a:r>
            <a:r>
              <a:rPr lang="es-EC" sz="13800" b="1" dirty="0" smtClean="0">
                <a:latin typeface="St Transmission" pitchFamily="50" charset="0"/>
              </a:rPr>
              <a:t> </a:t>
            </a:r>
            <a:endParaRPr lang="en-US" sz="13800" b="1" dirty="0">
              <a:latin typeface="St Transmission" pitchFamily="50" charset="0"/>
            </a:endParaRPr>
          </a:p>
        </p:txBody>
      </p:sp>
      <p:pic>
        <p:nvPicPr>
          <p:cNvPr id="3" name="2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6" name="5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duotone>
              <a:prstClr val="black"/>
              <a:schemeClr val="accent3">
                <a:tint val="45000"/>
                <a:satMod val="400000"/>
              </a:schemeClr>
            </a:duotone>
          </a:blip>
          <a:srcRect l="1089" r="4412"/>
          <a:stretch>
            <a:fillRect/>
          </a:stretch>
        </p:blipFill>
        <p:spPr bwMode="auto">
          <a:xfrm>
            <a:off x="5975648" y="0"/>
            <a:ext cx="3168352" cy="5301208"/>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0" y="620688"/>
            <a:ext cx="3059832" cy="4712506"/>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duotone>
              <a:prstClr val="black"/>
              <a:schemeClr val="accent6">
                <a:tint val="45000"/>
                <a:satMod val="400000"/>
              </a:schemeClr>
            </a:duotone>
          </a:blip>
          <a:srcRect/>
          <a:stretch>
            <a:fillRect/>
          </a:stretch>
        </p:blipFill>
        <p:spPr bwMode="auto">
          <a:xfrm>
            <a:off x="3059832" y="548680"/>
            <a:ext cx="2952328" cy="4780803"/>
          </a:xfrm>
          <a:prstGeom prst="rect">
            <a:avLst/>
          </a:prstGeom>
          <a:noFill/>
          <a:ln w="9525">
            <a:noFill/>
            <a:miter lim="800000"/>
            <a:headEnd/>
            <a:tailEnd/>
          </a:ln>
        </p:spPr>
      </p:pic>
      <p:sp>
        <p:nvSpPr>
          <p:cNvPr id="7" name="6 Rectángulo"/>
          <p:cNvSpPr/>
          <p:nvPr/>
        </p:nvSpPr>
        <p:spPr>
          <a:xfrm>
            <a:off x="537656" y="5354052"/>
            <a:ext cx="1802096" cy="523220"/>
          </a:xfrm>
          <a:prstGeom prst="rect">
            <a:avLst/>
          </a:prstGeom>
        </p:spPr>
        <p:txBody>
          <a:bodyPr wrap="none">
            <a:spAutoFit/>
          </a:bodyPr>
          <a:lstStyle/>
          <a:p>
            <a:pPr lvl="0"/>
            <a:r>
              <a:rPr lang="es-EC" sz="2800" dirty="0" smtClean="0">
                <a:solidFill>
                  <a:srgbClr val="00A8C6"/>
                </a:solidFill>
                <a:latin typeface="078MKSDMediumCondensed" pitchFamily="2" charset="0"/>
                <a:cs typeface="Arial" pitchFamily="34" charset="0"/>
              </a:rPr>
              <a:t>Energía</a:t>
            </a:r>
            <a:r>
              <a:rPr lang="es-EC" sz="1600" b="1" dirty="0" smtClean="0">
                <a:solidFill>
                  <a:schemeClr val="accent3"/>
                </a:solidFill>
                <a:latin typeface="078MKSDMediumCondensed" pitchFamily="2" charset="0"/>
                <a:cs typeface="Arial" pitchFamily="34" charset="0"/>
              </a:rPr>
              <a:t> </a:t>
            </a:r>
            <a:r>
              <a:rPr lang="es-EC" sz="2800" dirty="0" smtClean="0">
                <a:solidFill>
                  <a:srgbClr val="00A8C6"/>
                </a:solidFill>
                <a:latin typeface="078MKSDMediumCondensed" pitchFamily="2" charset="0"/>
                <a:cs typeface="Arial" pitchFamily="34" charset="0"/>
              </a:rPr>
              <a:t>cinética</a:t>
            </a:r>
            <a:endParaRPr lang="en-US" sz="2800" dirty="0">
              <a:solidFill>
                <a:srgbClr val="00A8C6"/>
              </a:solidFill>
              <a:latin typeface="078MKSDMediumCondensed" pitchFamily="2" charset="0"/>
              <a:cs typeface="Arial" pitchFamily="34" charset="0"/>
            </a:endParaRPr>
          </a:p>
        </p:txBody>
      </p:sp>
      <p:sp>
        <p:nvSpPr>
          <p:cNvPr id="8" name="7 Rectángulo"/>
          <p:cNvSpPr/>
          <p:nvPr/>
        </p:nvSpPr>
        <p:spPr>
          <a:xfrm>
            <a:off x="6597167" y="5354052"/>
            <a:ext cx="2007281" cy="523220"/>
          </a:xfrm>
          <a:prstGeom prst="rect">
            <a:avLst/>
          </a:prstGeom>
        </p:spPr>
        <p:txBody>
          <a:bodyPr wrap="none">
            <a:spAutoFit/>
          </a:bodyPr>
          <a:lstStyle/>
          <a:p>
            <a:r>
              <a:rPr lang="es-EC" sz="2800" dirty="0" smtClean="0">
                <a:solidFill>
                  <a:srgbClr val="00A8C6"/>
                </a:solidFill>
                <a:latin typeface="078MKSDMediumCondensed" pitchFamily="2" charset="0"/>
                <a:cs typeface="Arial" pitchFamily="34" charset="0"/>
              </a:rPr>
              <a:t>Energía mecánica</a:t>
            </a:r>
            <a:endParaRPr lang="en-US" sz="2800" dirty="0">
              <a:solidFill>
                <a:srgbClr val="00A8C6"/>
              </a:solidFill>
              <a:latin typeface="078MKSDMediumCondensed" pitchFamily="2" charset="0"/>
              <a:cs typeface="Arial" pitchFamily="34" charset="0"/>
            </a:endParaRPr>
          </a:p>
        </p:txBody>
      </p:sp>
      <p:sp>
        <p:nvSpPr>
          <p:cNvPr id="9" name="8 Rectángulo"/>
          <p:cNvSpPr/>
          <p:nvPr/>
        </p:nvSpPr>
        <p:spPr>
          <a:xfrm>
            <a:off x="3491880" y="5373216"/>
            <a:ext cx="1988045" cy="523220"/>
          </a:xfrm>
          <a:prstGeom prst="rect">
            <a:avLst/>
          </a:prstGeom>
        </p:spPr>
        <p:txBody>
          <a:bodyPr wrap="none">
            <a:spAutoFit/>
          </a:bodyPr>
          <a:lstStyle/>
          <a:p>
            <a:r>
              <a:rPr lang="es-EC" sz="2800" dirty="0" smtClean="0">
                <a:solidFill>
                  <a:srgbClr val="00A8C6"/>
                </a:solidFill>
                <a:latin typeface="078MKSDMediumCondensed" pitchFamily="2" charset="0"/>
                <a:cs typeface="Arial" pitchFamily="34" charset="0"/>
              </a:rPr>
              <a:t>Energía potencial</a:t>
            </a:r>
            <a:endParaRPr lang="en-US" sz="2800" dirty="0">
              <a:solidFill>
                <a:srgbClr val="00A8C6"/>
              </a:solidFill>
              <a:latin typeface="078MKSDMediumCondensed" pitchFamily="2" charset="0"/>
              <a:cs typeface="Arial" pitchFamily="34" charset="0"/>
            </a:endParaRPr>
          </a:p>
        </p:txBody>
      </p:sp>
      <p:pic>
        <p:nvPicPr>
          <p:cNvPr id="10" name="9 Imagen" descr="fondo espe jpg.jpg"/>
          <p:cNvPicPr>
            <a:picLocks noChangeAspect="1"/>
          </p:cNvPicPr>
          <p:nvPr/>
        </p:nvPicPr>
        <p:blipFill>
          <a:blip r:embed="rId6"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1" name="10 Imagen" descr="fondo espe jpg.jpg"/>
          <p:cNvPicPr>
            <a:picLocks noChangeAspect="1"/>
          </p:cNvPicPr>
          <p:nvPr/>
        </p:nvPicPr>
        <p:blipFill>
          <a:blip r:embed="rId6"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13" name="12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14" name="Chevron 13">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atom 3d max - atom7 by 3DMB"/>
          <p:cNvPicPr>
            <a:picLocks noChangeAspect="1" noChangeArrowheads="1"/>
          </p:cNvPicPr>
          <p:nvPr/>
        </p:nvPicPr>
        <p:blipFill>
          <a:blip r:embed="rId3" cstate="print">
            <a:duotone>
              <a:prstClr val="black"/>
              <a:srgbClr val="FFFF00">
                <a:tint val="45000"/>
                <a:satMod val="400000"/>
              </a:srgbClr>
            </a:duotone>
          </a:blip>
          <a:srcRect l="11340" t="5980" r="11801" b="5821"/>
          <a:stretch>
            <a:fillRect/>
          </a:stretch>
        </p:blipFill>
        <p:spPr bwMode="auto">
          <a:xfrm>
            <a:off x="0" y="548680"/>
            <a:ext cx="3131840" cy="4824536"/>
          </a:xfrm>
          <a:prstGeom prst="rect">
            <a:avLst/>
          </a:prstGeom>
          <a:noFill/>
        </p:spPr>
      </p:pic>
      <p:pic>
        <p:nvPicPr>
          <p:cNvPr id="4099" name="Picture 3"/>
          <p:cNvPicPr>
            <a:picLocks noChangeAspect="1" noChangeArrowheads="1"/>
          </p:cNvPicPr>
          <p:nvPr/>
        </p:nvPicPr>
        <p:blipFill>
          <a:blip r:embed="rId4" cstate="print">
            <a:duotone>
              <a:prstClr val="black"/>
              <a:srgbClr val="00B050">
                <a:tint val="45000"/>
                <a:satMod val="400000"/>
              </a:srgbClr>
            </a:duotone>
          </a:blip>
          <a:srcRect/>
          <a:stretch>
            <a:fillRect/>
          </a:stretch>
        </p:blipFill>
        <p:spPr bwMode="auto">
          <a:xfrm>
            <a:off x="3131840" y="548680"/>
            <a:ext cx="2880320" cy="4824536"/>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6012160" y="548681"/>
            <a:ext cx="3131840" cy="4824536"/>
          </a:xfrm>
          <a:prstGeom prst="rect">
            <a:avLst/>
          </a:prstGeom>
          <a:noFill/>
          <a:ln w="9525">
            <a:noFill/>
            <a:miter lim="800000"/>
            <a:headEnd/>
            <a:tailEnd/>
          </a:ln>
        </p:spPr>
      </p:pic>
      <p:sp>
        <p:nvSpPr>
          <p:cNvPr id="7" name="6 Rectángulo"/>
          <p:cNvSpPr/>
          <p:nvPr/>
        </p:nvSpPr>
        <p:spPr>
          <a:xfrm>
            <a:off x="827584" y="5301208"/>
            <a:ext cx="1782860" cy="523220"/>
          </a:xfrm>
          <a:prstGeom prst="rect">
            <a:avLst/>
          </a:prstGeom>
        </p:spPr>
        <p:txBody>
          <a:bodyPr wrap="none">
            <a:spAutoFit/>
          </a:bodyPr>
          <a:lstStyle/>
          <a:p>
            <a:pPr lvl="0"/>
            <a:r>
              <a:rPr lang="es-EC" sz="2800" dirty="0" smtClean="0">
                <a:solidFill>
                  <a:srgbClr val="00A8C6"/>
                </a:solidFill>
                <a:latin typeface="078MKSDMediumCondensed" pitchFamily="2" charset="0"/>
                <a:cs typeface="Arial" pitchFamily="34" charset="0"/>
              </a:rPr>
              <a:t>Energía</a:t>
            </a:r>
            <a:r>
              <a:rPr lang="es-EC" b="1" dirty="0" smtClean="0">
                <a:solidFill>
                  <a:schemeClr val="accent3"/>
                </a:solidFill>
                <a:latin typeface="Arial" pitchFamily="34" charset="0"/>
                <a:cs typeface="Arial" pitchFamily="34" charset="0"/>
              </a:rPr>
              <a:t> </a:t>
            </a:r>
            <a:r>
              <a:rPr lang="es-EC" sz="2800" dirty="0" smtClean="0">
                <a:solidFill>
                  <a:srgbClr val="00A8C6"/>
                </a:solidFill>
                <a:latin typeface="078MKSDMediumCondensed" pitchFamily="2" charset="0"/>
                <a:cs typeface="Arial" pitchFamily="34" charset="0"/>
              </a:rPr>
              <a:t>interna</a:t>
            </a:r>
            <a:endParaRPr lang="en-US" sz="2800" dirty="0">
              <a:solidFill>
                <a:srgbClr val="00A8C6"/>
              </a:solidFill>
              <a:latin typeface="078MKSDMediumCondensed" pitchFamily="2" charset="0"/>
              <a:cs typeface="Arial" pitchFamily="34" charset="0"/>
            </a:endParaRPr>
          </a:p>
        </p:txBody>
      </p:sp>
      <p:sp>
        <p:nvSpPr>
          <p:cNvPr id="8" name="7 Rectángulo"/>
          <p:cNvSpPr/>
          <p:nvPr/>
        </p:nvSpPr>
        <p:spPr>
          <a:xfrm>
            <a:off x="6791336" y="5301208"/>
            <a:ext cx="1877437" cy="523220"/>
          </a:xfrm>
          <a:prstGeom prst="rect">
            <a:avLst/>
          </a:prstGeom>
        </p:spPr>
        <p:txBody>
          <a:bodyPr wrap="none">
            <a:spAutoFit/>
          </a:bodyPr>
          <a:lstStyle/>
          <a:p>
            <a:pPr lvl="0"/>
            <a:r>
              <a:rPr lang="es-EC" sz="2800" dirty="0" smtClean="0">
                <a:solidFill>
                  <a:srgbClr val="00A8C6"/>
                </a:solidFill>
                <a:latin typeface="078MKSDMediumCondensed" pitchFamily="2" charset="0"/>
                <a:cs typeface="Arial" pitchFamily="34" charset="0"/>
              </a:rPr>
              <a:t>Energía calórica</a:t>
            </a:r>
            <a:endParaRPr lang="en-US" sz="2800" dirty="0">
              <a:solidFill>
                <a:srgbClr val="00A8C6"/>
              </a:solidFill>
              <a:latin typeface="078MKSDMediumCondensed" pitchFamily="2" charset="0"/>
              <a:cs typeface="Arial" pitchFamily="34" charset="0"/>
            </a:endParaRPr>
          </a:p>
        </p:txBody>
      </p:sp>
      <p:sp>
        <p:nvSpPr>
          <p:cNvPr id="9" name="8 Rectángulo"/>
          <p:cNvSpPr/>
          <p:nvPr/>
        </p:nvSpPr>
        <p:spPr>
          <a:xfrm>
            <a:off x="3675756" y="5320372"/>
            <a:ext cx="1821332" cy="523220"/>
          </a:xfrm>
          <a:prstGeom prst="rect">
            <a:avLst/>
          </a:prstGeom>
        </p:spPr>
        <p:txBody>
          <a:bodyPr wrap="none">
            <a:spAutoFit/>
          </a:bodyPr>
          <a:lstStyle/>
          <a:p>
            <a:pPr lvl="0"/>
            <a:r>
              <a:rPr lang="es-EC" sz="2800" dirty="0" smtClean="0">
                <a:solidFill>
                  <a:srgbClr val="00A8C6"/>
                </a:solidFill>
                <a:latin typeface="078MKSDMediumCondensed" pitchFamily="2" charset="0"/>
                <a:cs typeface="Arial" pitchFamily="34" charset="0"/>
              </a:rPr>
              <a:t>Energía</a:t>
            </a:r>
            <a:r>
              <a:rPr lang="es-EC" sz="2800" dirty="0" smtClean="0">
                <a:solidFill>
                  <a:srgbClr val="00A8C6"/>
                </a:solidFill>
                <a:latin typeface="Torchwood" pitchFamily="2" charset="0"/>
                <a:cs typeface="Arial" pitchFamily="34" charset="0"/>
              </a:rPr>
              <a:t> </a:t>
            </a:r>
            <a:r>
              <a:rPr lang="es-EC" sz="2800" dirty="0" smtClean="0">
                <a:solidFill>
                  <a:srgbClr val="00A8C6"/>
                </a:solidFill>
                <a:latin typeface="078MKSDMediumCondensed" pitchFamily="2" charset="0"/>
                <a:cs typeface="Arial" pitchFamily="34" charset="0"/>
              </a:rPr>
              <a:t>química</a:t>
            </a:r>
            <a:endParaRPr lang="en-US" sz="2800" dirty="0">
              <a:solidFill>
                <a:srgbClr val="00A8C6"/>
              </a:solidFill>
              <a:latin typeface="078MKSDMediumCondensed" pitchFamily="2" charset="0"/>
              <a:cs typeface="Arial" pitchFamily="34" charset="0"/>
            </a:endParaRPr>
          </a:p>
        </p:txBody>
      </p:sp>
      <p:pic>
        <p:nvPicPr>
          <p:cNvPr id="10" name="9 Imagen" descr="fondo espe jpg.jpg"/>
          <p:cNvPicPr>
            <a:picLocks noChangeAspect="1"/>
          </p:cNvPicPr>
          <p:nvPr/>
        </p:nvPicPr>
        <p:blipFill>
          <a:blip r:embed="rId6"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1" name="10 Imagen" descr="fondo espe jpg.jpg"/>
          <p:cNvPicPr>
            <a:picLocks noChangeAspect="1"/>
          </p:cNvPicPr>
          <p:nvPr/>
        </p:nvPicPr>
        <p:blipFill>
          <a:blip r:embed="rId6"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13" name="12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12" name="Chevron 11">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0" y="620688"/>
            <a:ext cx="9235643" cy="5668524"/>
          </a:xfrm>
          <a:prstGeom prst="rect">
            <a:avLst/>
          </a:prstGeom>
          <a:solidFill>
            <a:schemeClr val="accent1"/>
          </a:solidFill>
          <a:ln w="9525">
            <a:noFill/>
            <a:miter lim="800000"/>
            <a:headEnd/>
            <a:tailEnd/>
          </a:ln>
        </p:spPr>
      </p:pic>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5 Título"/>
          <p:cNvSpPr>
            <a:spLocks noGrp="1"/>
          </p:cNvSpPr>
          <p:nvPr>
            <p:ph type="title"/>
          </p:nvPr>
        </p:nvSpPr>
        <p:spPr>
          <a:xfrm>
            <a:off x="611560" y="1700808"/>
            <a:ext cx="7344816" cy="3888432"/>
          </a:xfrm>
        </p:spPr>
        <p:txBody>
          <a:bodyPr>
            <a:normAutofit fontScale="90000"/>
          </a:bodyPr>
          <a:lstStyle/>
          <a:p>
            <a:r>
              <a:rPr lang="es-EC" sz="13900" b="1" dirty="0" smtClean="0">
                <a:ln>
                  <a:solidFill>
                    <a:srgbClr val="8FBE00"/>
                  </a:solidFill>
                </a:ln>
                <a:solidFill>
                  <a:srgbClr val="AEE239"/>
                </a:solidFill>
                <a:latin typeface="St Transmission" pitchFamily="50" charset="0"/>
                <a:cs typeface="Arial" pitchFamily="34" charset="0"/>
              </a:rPr>
              <a:t>ENERGÍA CINÉTICA  </a:t>
            </a:r>
            <a:r>
              <a:rPr lang="en-US" sz="9600" b="1" dirty="0" smtClean="0">
                <a:ln>
                  <a:solidFill>
                    <a:srgbClr val="8FBE00"/>
                  </a:solidFill>
                </a:ln>
                <a:solidFill>
                  <a:srgbClr val="AEE239"/>
                </a:solidFill>
                <a:latin typeface="St Transmission" pitchFamily="50" charset="0"/>
                <a:cs typeface="Arial" pitchFamily="34" charset="0"/>
              </a:rPr>
              <a:t/>
            </a:r>
            <a:br>
              <a:rPr lang="en-US" sz="9600" b="1" dirty="0" smtClean="0">
                <a:ln>
                  <a:solidFill>
                    <a:srgbClr val="8FBE00"/>
                  </a:solidFill>
                </a:ln>
                <a:solidFill>
                  <a:srgbClr val="AEE239"/>
                </a:solidFill>
                <a:latin typeface="St Transmission" pitchFamily="50" charset="0"/>
                <a:cs typeface="Arial" pitchFamily="34" charset="0"/>
              </a:rPr>
            </a:br>
            <a:endParaRPr lang="en-US" dirty="0"/>
          </a:p>
        </p:txBody>
      </p:sp>
      <p:sp>
        <p:nvSpPr>
          <p:cNvPr id="7" name="6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TEORICO</a:t>
            </a:r>
            <a:endParaRPr lang="en-US" sz="700" i="1" dirty="0">
              <a:ln>
                <a:solidFill>
                  <a:srgbClr val="F9F2E7"/>
                </a:solidFill>
              </a:ln>
              <a:solidFill>
                <a:srgbClr val="AEE239"/>
              </a:solidFill>
            </a:endParaRPr>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4149080"/>
            <a:ext cx="7848872" cy="1800200"/>
          </a:xfrm>
        </p:spPr>
        <p:txBody>
          <a:bodyPr>
            <a:normAutofit/>
          </a:bodyPr>
          <a:lstStyle/>
          <a:p>
            <a:pPr marL="0" indent="0" algn="just">
              <a:buNone/>
            </a:pPr>
            <a:r>
              <a:rPr lang="es-EC" sz="3300" dirty="0" smtClean="0">
                <a:solidFill>
                  <a:srgbClr val="00A8C6"/>
                </a:solidFill>
                <a:latin typeface="078MKSDMediumCondensed" pitchFamily="2" charset="0"/>
                <a:cs typeface="Arial" pitchFamily="34" charset="0"/>
              </a:rPr>
              <a:t>“Es </a:t>
            </a:r>
            <a:r>
              <a:rPr lang="es-EC" sz="3300" dirty="0">
                <a:solidFill>
                  <a:srgbClr val="00A8C6"/>
                </a:solidFill>
                <a:latin typeface="078MKSDMediumCondensed" pitchFamily="2" charset="0"/>
                <a:cs typeface="Arial" pitchFamily="34" charset="0"/>
              </a:rPr>
              <a:t>aquella que se manifiesta por el movimiento </a:t>
            </a:r>
            <a:r>
              <a:rPr lang="es-EC" sz="3300" dirty="0" smtClean="0">
                <a:solidFill>
                  <a:srgbClr val="00A8C6"/>
                </a:solidFill>
                <a:latin typeface="078MKSDMediumCondensed" pitchFamily="2" charset="0"/>
                <a:cs typeface="Arial" pitchFamily="34" charset="0"/>
              </a:rPr>
              <a:t>de la </a:t>
            </a:r>
            <a:r>
              <a:rPr lang="es-EC" sz="3300" dirty="0">
                <a:solidFill>
                  <a:srgbClr val="00A8C6"/>
                </a:solidFill>
                <a:latin typeface="078MKSDMediumCondensed" pitchFamily="2" charset="0"/>
                <a:cs typeface="Arial" pitchFamily="34" charset="0"/>
              </a:rPr>
              <a:t>materia. Cualquier partícula que contenga masa y velocidad tiene energía </a:t>
            </a:r>
            <a:r>
              <a:rPr lang="es-EC" sz="3300" dirty="0" smtClean="0">
                <a:solidFill>
                  <a:srgbClr val="00A8C6"/>
                </a:solidFill>
                <a:latin typeface="078MKSDMediumCondensed" pitchFamily="2" charset="0"/>
                <a:cs typeface="Arial" pitchFamily="34" charset="0"/>
              </a:rPr>
              <a:t>cinética”</a:t>
            </a:r>
          </a:p>
          <a:p>
            <a:pPr>
              <a:buNone/>
            </a:pPr>
            <a:endParaRPr lang="es-EC" dirty="0" smtClean="0"/>
          </a:p>
          <a:p>
            <a:endParaRPr lang="en-US" dirty="0"/>
          </a:p>
          <a:p>
            <a:endParaRPr lang="en-US" dirty="0"/>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2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296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29697"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21182949">
            <a:off x="327573" y="789776"/>
            <a:ext cx="5342808" cy="2771403"/>
          </a:xfrm>
          <a:prstGeom prst="rect">
            <a:avLst/>
          </a:prstGeom>
          <a:noFill/>
        </p:spPr>
      </p:pic>
      <p:sp>
        <p:nvSpPr>
          <p:cNvPr id="7" name="6 Rectángulo"/>
          <p:cNvSpPr/>
          <p:nvPr/>
        </p:nvSpPr>
        <p:spPr>
          <a:xfrm>
            <a:off x="4049688" y="2708920"/>
            <a:ext cx="5094312" cy="1107996"/>
          </a:xfrm>
          <a:prstGeom prst="rect">
            <a:avLst/>
          </a:prstGeom>
        </p:spPr>
        <p:txBody>
          <a:bodyPr wrap="square">
            <a:spAutoFit/>
          </a:bodyPr>
          <a:lstStyle/>
          <a:p>
            <a:pPr>
              <a:buNone/>
            </a:pPr>
            <a:r>
              <a:rPr lang="es-EC" sz="3300" dirty="0" smtClean="0">
                <a:solidFill>
                  <a:srgbClr val="00A8C6"/>
                </a:solidFill>
                <a:latin typeface="078MKSDMediumCondensed" pitchFamily="2" charset="0"/>
                <a:cs typeface="Arial" pitchFamily="34" charset="0"/>
              </a:rPr>
              <a:t>Donde m es la </a:t>
            </a:r>
            <a:r>
              <a:rPr lang="es-EC" sz="3300" dirty="0" smtClean="0">
                <a:solidFill>
                  <a:srgbClr val="AEE239"/>
                </a:solidFill>
                <a:latin typeface="St Transmission" pitchFamily="50" charset="0"/>
                <a:cs typeface="Arial" pitchFamily="34" charset="0"/>
              </a:rPr>
              <a:t>masa</a:t>
            </a:r>
            <a:r>
              <a:rPr lang="es-EC" sz="3300" dirty="0" smtClean="0">
                <a:solidFill>
                  <a:srgbClr val="00A8C6"/>
                </a:solidFill>
                <a:latin typeface="078MKSDMediumCondensed" pitchFamily="2" charset="0"/>
                <a:cs typeface="Arial" pitchFamily="34" charset="0"/>
              </a:rPr>
              <a:t> del cuerpo (kg) y v la </a:t>
            </a:r>
            <a:r>
              <a:rPr lang="es-EC" sz="3300" dirty="0" smtClean="0">
                <a:solidFill>
                  <a:srgbClr val="AEE239"/>
                </a:solidFill>
                <a:latin typeface="St Transmission" pitchFamily="50" charset="0"/>
                <a:cs typeface="Arial" pitchFamily="34" charset="0"/>
              </a:rPr>
              <a:t>velocidad</a:t>
            </a:r>
            <a:r>
              <a:rPr lang="es-EC" sz="3300" dirty="0" smtClean="0">
                <a:solidFill>
                  <a:srgbClr val="00A8C6"/>
                </a:solidFill>
                <a:latin typeface="078MKSDMediumCondensed" pitchFamily="2" charset="0"/>
                <a:cs typeface="Arial" pitchFamily="34" charset="0"/>
              </a:rPr>
              <a:t> (m/s).</a:t>
            </a:r>
            <a:endParaRPr lang="en-US" sz="3300" dirty="0">
              <a:solidFill>
                <a:srgbClr val="00A8C6"/>
              </a:solidFill>
              <a:latin typeface="078MKSDMediumCondensed" pitchFamily="2" charset="0"/>
              <a:cs typeface="Arial" pitchFamily="34" charset="0"/>
            </a:endParaRPr>
          </a:p>
        </p:txBody>
      </p:sp>
      <p:pic>
        <p:nvPicPr>
          <p:cNvPr id="8" name="7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9" name="8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1" name="10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12" name="Chevron 11">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1484784"/>
          <a:ext cx="8229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5" name="4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7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7" name="Chevron 6">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48680"/>
            <a:ext cx="8229600" cy="1143000"/>
          </a:xfrm>
        </p:spPr>
        <p:txBody>
          <a:bodyPr>
            <a:noAutofit/>
          </a:bodyPr>
          <a:lstStyle/>
          <a:p>
            <a:r>
              <a:rPr lang="es-EC" sz="5400" b="1" dirty="0" smtClean="0">
                <a:solidFill>
                  <a:srgbClr val="8FBE00"/>
                </a:solidFill>
                <a:latin typeface="St Transmission" pitchFamily="50" charset="0"/>
                <a:ea typeface="+mn-ea"/>
                <a:cs typeface="Arial" pitchFamily="34" charset="0"/>
              </a:rPr>
              <a:t>CONSERVACIÓN DE LA ENERGÍA. </a:t>
            </a:r>
            <a:endParaRPr lang="en-US" sz="5400" b="1" dirty="0">
              <a:latin typeface="St Transmission" pitchFamily="50" charset="0"/>
            </a:endParaRPr>
          </a:p>
        </p:txBody>
      </p:sp>
      <p:sp>
        <p:nvSpPr>
          <p:cNvPr id="3" name="2 Marcador de contenido"/>
          <p:cNvSpPr>
            <a:spLocks noGrp="1"/>
          </p:cNvSpPr>
          <p:nvPr>
            <p:ph idx="1"/>
          </p:nvPr>
        </p:nvSpPr>
        <p:spPr>
          <a:xfrm>
            <a:off x="251520" y="1600201"/>
            <a:ext cx="8640960" cy="3845024"/>
          </a:xfrm>
        </p:spPr>
        <p:txBody>
          <a:bodyPr>
            <a:noAutofit/>
          </a:bodyPr>
          <a:lstStyle/>
          <a:p>
            <a:pPr marL="0" indent="0" algn="just">
              <a:spcBef>
                <a:spcPts val="0"/>
              </a:spcBef>
              <a:buNone/>
            </a:pPr>
            <a:r>
              <a:rPr lang="es-EC" sz="4000" dirty="0" smtClean="0">
                <a:solidFill>
                  <a:srgbClr val="00A8C6"/>
                </a:solidFill>
                <a:latin typeface="078MKSDMediumCondensed" pitchFamily="2" charset="0"/>
                <a:cs typeface="Arial" pitchFamily="34" charset="0"/>
              </a:rPr>
              <a:t>“Constituye </a:t>
            </a:r>
            <a:r>
              <a:rPr lang="es-EC" sz="4000" dirty="0">
                <a:solidFill>
                  <a:srgbClr val="00A8C6"/>
                </a:solidFill>
                <a:latin typeface="078MKSDMediumCondensed" pitchFamily="2" charset="0"/>
                <a:cs typeface="Arial" pitchFamily="34" charset="0"/>
              </a:rPr>
              <a:t>el primer principio de </a:t>
            </a:r>
            <a:r>
              <a:rPr lang="es-EC" sz="4000" dirty="0" smtClean="0">
                <a:solidFill>
                  <a:srgbClr val="00A8C6"/>
                </a:solidFill>
                <a:latin typeface="078MKSDMediumCondensed" pitchFamily="2" charset="0"/>
                <a:cs typeface="Arial" pitchFamily="34" charset="0"/>
              </a:rPr>
              <a:t>la termodinámica </a:t>
            </a:r>
            <a:r>
              <a:rPr lang="es-EC" sz="4000" dirty="0">
                <a:solidFill>
                  <a:srgbClr val="00A8C6"/>
                </a:solidFill>
                <a:latin typeface="078MKSDMediumCondensed" pitchFamily="2" charset="0"/>
                <a:cs typeface="Arial" pitchFamily="34" charset="0"/>
              </a:rPr>
              <a:t>y afirma que la cantidad total de energía en cualquier sistema aislado (sin interacción con ningún otro sistema) permanece invariable con el tiempo, aunque dicha energía puede transformarse en otra forma de </a:t>
            </a:r>
            <a:r>
              <a:rPr lang="es-EC" sz="4000" dirty="0" smtClean="0">
                <a:solidFill>
                  <a:srgbClr val="00A8C6"/>
                </a:solidFill>
                <a:latin typeface="078MKSDMediumCondensed" pitchFamily="2" charset="0"/>
                <a:cs typeface="Arial" pitchFamily="34" charset="0"/>
              </a:rPr>
              <a:t>energía”</a:t>
            </a:r>
            <a:endParaRPr lang="en-US" sz="4000" dirty="0">
              <a:solidFill>
                <a:srgbClr val="00A8C6"/>
              </a:solidFill>
              <a:latin typeface="078MKSDMediumCondensed" pitchFamily="2" charset="0"/>
              <a:cs typeface="Arial" pitchFamily="34" charset="0"/>
            </a:endParaRPr>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9F2E7"/>
        </a:solidFill>
        <a:effectLst/>
      </p:bgPr>
    </p:bg>
    <p:spTree>
      <p:nvGrpSpPr>
        <p:cNvPr id="1" name=""/>
        <p:cNvGrpSpPr/>
        <p:nvPr/>
      </p:nvGrpSpPr>
      <p:grpSpPr>
        <a:xfrm>
          <a:off x="0" y="0"/>
          <a:ext cx="0" cy="0"/>
          <a:chOff x="0" y="0"/>
          <a:chExt cx="0" cy="0"/>
        </a:xfrm>
      </p:grpSpPr>
      <p:sp>
        <p:nvSpPr>
          <p:cNvPr id="5" name="4 Título"/>
          <p:cNvSpPr>
            <a:spLocks noGrp="1"/>
          </p:cNvSpPr>
          <p:nvPr>
            <p:ph type="ctrTitle"/>
          </p:nvPr>
        </p:nvSpPr>
        <p:spPr>
          <a:xfrm>
            <a:off x="2735288" y="3573016"/>
            <a:ext cx="6408712" cy="1730623"/>
          </a:xfrm>
        </p:spPr>
        <p:txBody>
          <a:bodyPr>
            <a:noAutofit/>
          </a:bodyPr>
          <a:lstStyle/>
          <a:p>
            <a:r>
              <a:rPr lang="es-EC" sz="6600" dirty="0" smtClean="0">
                <a:solidFill>
                  <a:srgbClr val="8FBE00"/>
                </a:solidFill>
                <a:latin typeface="St Transmission" pitchFamily="50" charset="0"/>
                <a:cs typeface="Arial" pitchFamily="34" charset="0"/>
              </a:rPr>
              <a:t>David Solano</a:t>
            </a:r>
            <a:br>
              <a:rPr lang="es-EC" sz="6600" dirty="0" smtClean="0">
                <a:solidFill>
                  <a:srgbClr val="8FBE00"/>
                </a:solidFill>
                <a:latin typeface="St Transmission" pitchFamily="50" charset="0"/>
                <a:cs typeface="Arial" pitchFamily="34" charset="0"/>
              </a:rPr>
            </a:br>
            <a:r>
              <a:rPr lang="es-EC" sz="6600" dirty="0" smtClean="0">
                <a:solidFill>
                  <a:srgbClr val="8FBE00"/>
                </a:solidFill>
                <a:latin typeface="St Transmission" pitchFamily="50" charset="0"/>
                <a:cs typeface="Arial" pitchFamily="34" charset="0"/>
              </a:rPr>
              <a:t>Jorge Zurita</a:t>
            </a:r>
            <a:br>
              <a:rPr lang="es-EC" sz="6600" dirty="0" smtClean="0">
                <a:solidFill>
                  <a:srgbClr val="8FBE00"/>
                </a:solidFill>
                <a:latin typeface="St Transmission" pitchFamily="50" charset="0"/>
                <a:cs typeface="Arial" pitchFamily="34" charset="0"/>
              </a:rPr>
            </a:br>
            <a:r>
              <a:rPr lang="en-US" sz="5400" b="1" dirty="0" smtClean="0">
                <a:solidFill>
                  <a:srgbClr val="AEE239"/>
                </a:solidFill>
                <a:latin typeface="St Transmission" pitchFamily="50" charset="0"/>
                <a:cs typeface="Arial" pitchFamily="34" charset="0"/>
              </a:rPr>
              <a:t/>
            </a:r>
            <a:br>
              <a:rPr lang="en-US" sz="5400" b="1" dirty="0" smtClean="0">
                <a:solidFill>
                  <a:srgbClr val="AEE239"/>
                </a:solidFill>
                <a:latin typeface="St Transmission" pitchFamily="50" charset="0"/>
                <a:cs typeface="Arial" pitchFamily="34" charset="0"/>
              </a:rPr>
            </a:br>
            <a:endParaRPr lang="en-US" sz="2000" dirty="0"/>
          </a:p>
        </p:txBody>
      </p:sp>
      <p:pic>
        <p:nvPicPr>
          <p:cNvPr id="11" name="10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2" name="11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7" name="6 CuadroTexto"/>
          <p:cNvSpPr txBox="1"/>
          <p:nvPr/>
        </p:nvSpPr>
        <p:spPr>
          <a:xfrm>
            <a:off x="755576" y="2276872"/>
            <a:ext cx="2737609" cy="1015663"/>
          </a:xfrm>
          <a:prstGeom prst="rect">
            <a:avLst/>
          </a:prstGeom>
          <a:noFill/>
        </p:spPr>
        <p:txBody>
          <a:bodyPr wrap="none" rtlCol="0">
            <a:spAutoFit/>
          </a:bodyPr>
          <a:lstStyle/>
          <a:p>
            <a:r>
              <a:rPr lang="es-EC" sz="6000" b="1" dirty="0" smtClean="0">
                <a:solidFill>
                  <a:srgbClr val="8FBE00"/>
                </a:solidFill>
                <a:latin typeface="St Transmission" pitchFamily="50" charset="0"/>
              </a:rPr>
              <a:t>AUTORES</a:t>
            </a:r>
            <a:endParaRPr lang="en-US" sz="6000" b="1" dirty="0">
              <a:solidFill>
                <a:srgbClr val="8FBE00"/>
              </a:solidFill>
              <a:latin typeface="St Transmission" pitchFamily="50"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6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8" name="7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5 Título"/>
          <p:cNvSpPr>
            <a:spLocks noGrp="1"/>
          </p:cNvSpPr>
          <p:nvPr>
            <p:ph type="title"/>
          </p:nvPr>
        </p:nvSpPr>
        <p:spPr>
          <a:xfrm>
            <a:off x="683568" y="1484784"/>
            <a:ext cx="8229600" cy="3960440"/>
          </a:xfrm>
        </p:spPr>
        <p:txBody>
          <a:bodyPr>
            <a:normAutofit fontScale="90000"/>
          </a:bodyPr>
          <a:lstStyle/>
          <a:p>
            <a:r>
              <a:rPr lang="es-EC" sz="18400" b="1" spc="4000" dirty="0" smtClean="0">
                <a:solidFill>
                  <a:srgbClr val="8FBE00"/>
                </a:solidFill>
                <a:latin typeface="St Transmission" pitchFamily="50" charset="0"/>
              </a:rPr>
              <a:t>AIRE</a:t>
            </a:r>
            <a:r>
              <a:rPr lang="es-EC" sz="12800" b="1" spc="5000" dirty="0" smtClean="0">
                <a:solidFill>
                  <a:srgbClr val="8FBE00"/>
                </a:solidFill>
                <a:latin typeface="St Transmission" pitchFamily="50" charset="0"/>
              </a:rPr>
              <a:t> </a:t>
            </a:r>
            <a:br>
              <a:rPr lang="es-EC" sz="12800" b="1" spc="5000" dirty="0" smtClean="0">
                <a:solidFill>
                  <a:srgbClr val="8FBE00"/>
                </a:solidFill>
                <a:latin typeface="St Transmission" pitchFamily="50" charset="0"/>
              </a:rPr>
            </a:br>
            <a:r>
              <a:rPr lang="es-EC" sz="12800" b="1" spc="-300" dirty="0" smtClean="0">
                <a:solidFill>
                  <a:srgbClr val="8FBE00"/>
                </a:solidFill>
                <a:latin typeface="St Transmission" pitchFamily="50" charset="0"/>
              </a:rPr>
              <a:t>COMPRIMIDO</a:t>
            </a:r>
            <a:r>
              <a:rPr lang="en-US" sz="9600" b="1" dirty="0" smtClean="0">
                <a:solidFill>
                  <a:srgbClr val="8FBE00"/>
                </a:solidFill>
                <a:latin typeface="St Transmission" pitchFamily="50" charset="0"/>
              </a:rPr>
              <a:t/>
            </a:r>
            <a:br>
              <a:rPr lang="en-US" sz="9600" b="1" dirty="0" smtClean="0">
                <a:solidFill>
                  <a:srgbClr val="8FBE00"/>
                </a:solidFill>
                <a:latin typeface="St Transmission" pitchFamily="50" charset="0"/>
              </a:rPr>
            </a:br>
            <a:endParaRPr lang="en-US" dirty="0"/>
          </a:p>
        </p:txBody>
      </p:sp>
      <p:sp>
        <p:nvSpPr>
          <p:cNvPr id="9" name="8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10" name="Chevron 9">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6" name="5 Imagen"/>
          <p:cNvPicPr/>
          <p:nvPr/>
        </p:nvPicPr>
        <p:blipFill>
          <a:blip r:embed="rId3" cstate="print"/>
          <a:srcRect/>
          <a:stretch>
            <a:fillRect/>
          </a:stretch>
        </p:blipFill>
        <p:spPr bwMode="auto">
          <a:xfrm>
            <a:off x="539552" y="620688"/>
            <a:ext cx="8064896" cy="5328592"/>
          </a:xfrm>
          <a:prstGeom prst="rect">
            <a:avLst/>
          </a:prstGeom>
          <a:noFill/>
          <a:ln w="9525">
            <a:noFill/>
            <a:miter lim="800000"/>
            <a:headEnd/>
            <a:tailEnd/>
          </a:ln>
        </p:spPr>
      </p:pic>
      <p:pic>
        <p:nvPicPr>
          <p:cNvPr id="8" name="7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9" name="8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1" name="10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7" name="Chevron 6">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Título"/>
          <p:cNvSpPr>
            <a:spLocks noGrp="1"/>
          </p:cNvSpPr>
          <p:nvPr>
            <p:ph type="title"/>
          </p:nvPr>
        </p:nvSpPr>
        <p:spPr>
          <a:xfrm>
            <a:off x="539552" y="1988840"/>
            <a:ext cx="8229600" cy="2650306"/>
          </a:xfrm>
        </p:spPr>
        <p:txBody>
          <a:bodyPr>
            <a:normAutofit fontScale="90000"/>
          </a:bodyPr>
          <a:lstStyle/>
          <a:p>
            <a:r>
              <a:rPr lang="es-EC" sz="6000" b="1" dirty="0" smtClean="0">
                <a:solidFill>
                  <a:srgbClr val="8FBE00"/>
                </a:solidFill>
                <a:latin typeface="St Transmission" pitchFamily="50" charset="0"/>
                <a:cs typeface="Arial" pitchFamily="34" charset="0"/>
              </a:rPr>
              <a:t>ALMACENAMIENTO DE ENERGÍA </a:t>
            </a:r>
            <a:r>
              <a:rPr lang="es-EC" sz="5300" b="1" dirty="0" smtClean="0">
                <a:solidFill>
                  <a:srgbClr val="8FBE00"/>
                </a:solidFill>
                <a:latin typeface="St Transmission" pitchFamily="50" charset="0"/>
                <a:cs typeface="Arial" pitchFamily="34" charset="0"/>
              </a:rPr>
              <a:t/>
            </a:r>
            <a:br>
              <a:rPr lang="es-EC" sz="5300" b="1" dirty="0" smtClean="0">
                <a:solidFill>
                  <a:srgbClr val="8FBE00"/>
                </a:solidFill>
                <a:latin typeface="St Transmission" pitchFamily="50" charset="0"/>
                <a:cs typeface="Arial" pitchFamily="34" charset="0"/>
              </a:rPr>
            </a:br>
            <a:r>
              <a:rPr lang="es-EC" sz="16100" b="1" dirty="0" smtClean="0">
                <a:solidFill>
                  <a:srgbClr val="8FBE00"/>
                </a:solidFill>
                <a:latin typeface="St Transmission" pitchFamily="50" charset="0"/>
                <a:cs typeface="Arial" pitchFamily="34" charset="0"/>
              </a:rPr>
              <a:t>NEUMÁTICA</a:t>
            </a:r>
            <a:r>
              <a:rPr lang="en-US" sz="6600" dirty="0" smtClean="0"/>
              <a:t/>
            </a:r>
            <a:br>
              <a:rPr lang="en-US" sz="6600" dirty="0" smtClean="0"/>
            </a:br>
            <a:endParaRPr lang="en-US" dirty="0"/>
          </a:p>
        </p:txBody>
      </p:sp>
      <p:sp>
        <p:nvSpPr>
          <p:cNvPr id="9" name="8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Imagen" descr="C:\Users\Owner\Downloads\aire-comprimido-central-electrica.jpg"/>
          <p:cNvPicPr/>
          <p:nvPr/>
        </p:nvPicPr>
        <p:blipFill>
          <a:blip r:embed="rId3" cstate="print"/>
          <a:srcRect/>
          <a:stretch>
            <a:fillRect/>
          </a:stretch>
        </p:blipFill>
        <p:spPr bwMode="auto">
          <a:xfrm>
            <a:off x="0" y="476672"/>
            <a:ext cx="9144000" cy="5832648"/>
          </a:xfrm>
          <a:prstGeom prst="rect">
            <a:avLst/>
          </a:prstGeom>
          <a:noFill/>
          <a:ln w="9525">
            <a:noFill/>
            <a:miter lim="800000"/>
            <a:headEnd/>
            <a:tailEnd/>
          </a:ln>
        </p:spPr>
      </p:pic>
      <p:pic>
        <p:nvPicPr>
          <p:cNvPr id="5" name="4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7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7" name="Chevron 6">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20"/>
            <a:ext cx="8229600" cy="1143000"/>
          </a:xfrm>
        </p:spPr>
        <p:txBody>
          <a:bodyPr>
            <a:noAutofit/>
          </a:bodyPr>
          <a:lstStyle/>
          <a:p>
            <a:r>
              <a:rPr lang="es-EC" sz="5400" b="1" dirty="0">
                <a:solidFill>
                  <a:srgbClr val="8FBE00"/>
                </a:solidFill>
                <a:latin typeface="St Transmission" pitchFamily="50" charset="0"/>
                <a:ea typeface="+mn-ea"/>
                <a:cs typeface="Arial" pitchFamily="34" charset="0"/>
              </a:rPr>
              <a:t>ALMACENAMIENTO DE ENERGÍA</a:t>
            </a:r>
            <a:endParaRPr lang="en-US" sz="5400" b="1" dirty="0">
              <a:solidFill>
                <a:srgbClr val="8FBE00"/>
              </a:solidFill>
              <a:latin typeface="St Transmission" pitchFamily="50" charset="0"/>
              <a:ea typeface="+mn-ea"/>
              <a:cs typeface="Arial" pitchFamily="34" charset="0"/>
            </a:endParaRPr>
          </a:p>
        </p:txBody>
      </p:sp>
      <p:sp>
        <p:nvSpPr>
          <p:cNvPr id="4" name="3 Rectángulo"/>
          <p:cNvSpPr/>
          <p:nvPr/>
        </p:nvSpPr>
        <p:spPr>
          <a:xfrm>
            <a:off x="755576" y="2564904"/>
            <a:ext cx="1800200" cy="2304256"/>
          </a:xfrm>
          <a:prstGeom prst="rect">
            <a:avLst/>
          </a:prstGeom>
          <a:solidFill>
            <a:srgbClr val="40C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atin typeface="078MKSDMediumCondensed" pitchFamily="2" charset="0"/>
              </a:rPr>
              <a:t>Energía neumática</a:t>
            </a:r>
            <a:endParaRPr lang="es-EC" sz="2800" dirty="0">
              <a:latin typeface="078MKSDMediumCondensed" pitchFamily="2" charset="0"/>
            </a:endParaRPr>
          </a:p>
        </p:txBody>
      </p:sp>
      <p:sp>
        <p:nvSpPr>
          <p:cNvPr id="5" name="4 Rectángulo"/>
          <p:cNvSpPr/>
          <p:nvPr/>
        </p:nvSpPr>
        <p:spPr>
          <a:xfrm>
            <a:off x="2699792" y="2564904"/>
            <a:ext cx="1800200" cy="2304256"/>
          </a:xfrm>
          <a:prstGeom prst="rect">
            <a:avLst/>
          </a:prstGeom>
          <a:solidFill>
            <a:srgbClr val="40C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atin typeface="078MKSDMediumCondensed" pitchFamily="2" charset="0"/>
              </a:rPr>
              <a:t>Energía potencial </a:t>
            </a:r>
          </a:p>
        </p:txBody>
      </p:sp>
      <p:sp>
        <p:nvSpPr>
          <p:cNvPr id="6" name="5 Rectángulo"/>
          <p:cNvSpPr/>
          <p:nvPr/>
        </p:nvSpPr>
        <p:spPr>
          <a:xfrm>
            <a:off x="4644008" y="2564904"/>
            <a:ext cx="1800200" cy="2304256"/>
          </a:xfrm>
          <a:prstGeom prst="rect">
            <a:avLst/>
          </a:prstGeom>
          <a:solidFill>
            <a:srgbClr val="40C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atin typeface="078MKSDMediumCondensed" pitchFamily="2" charset="0"/>
              </a:rPr>
              <a:t>En forma de aire comprimido</a:t>
            </a:r>
          </a:p>
          <a:p>
            <a:pPr algn="ctr"/>
            <a:endParaRPr lang="es-EC" sz="2800" dirty="0">
              <a:latin typeface="078MKSDMediumCondensed" pitchFamily="2" charset="0"/>
            </a:endParaRPr>
          </a:p>
        </p:txBody>
      </p:sp>
      <p:sp>
        <p:nvSpPr>
          <p:cNvPr id="7" name="6 Rectángulo"/>
          <p:cNvSpPr/>
          <p:nvPr/>
        </p:nvSpPr>
        <p:spPr>
          <a:xfrm>
            <a:off x="6588224" y="2564904"/>
            <a:ext cx="1800200" cy="2304256"/>
          </a:xfrm>
          <a:prstGeom prst="rect">
            <a:avLst/>
          </a:prstGeom>
          <a:solidFill>
            <a:srgbClr val="00A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atin typeface="078MKSDMediumCondensed" pitchFamily="2" charset="0"/>
              </a:rPr>
              <a:t>Se reduce su volumen, aumenta la presión</a:t>
            </a:r>
          </a:p>
          <a:p>
            <a:pPr algn="ctr"/>
            <a:endParaRPr lang="es-EC" sz="2800" dirty="0">
              <a:latin typeface="078MKSDMediumCondensed" pitchFamily="2" charset="0"/>
            </a:endParaRPr>
          </a:p>
        </p:txBody>
      </p:sp>
      <p:pic>
        <p:nvPicPr>
          <p:cNvPr id="10" name="9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1" name="10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2" name="11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13" name="Chevron 12">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20"/>
            <a:ext cx="8229600" cy="1143000"/>
          </a:xfrm>
        </p:spPr>
        <p:txBody>
          <a:bodyPr>
            <a:noAutofit/>
          </a:bodyPr>
          <a:lstStyle/>
          <a:p>
            <a:r>
              <a:rPr lang="es-EC" sz="5400" b="1" dirty="0">
                <a:solidFill>
                  <a:srgbClr val="8FBE00"/>
                </a:solidFill>
                <a:latin typeface="St Transmission" pitchFamily="50" charset="0"/>
                <a:ea typeface="+mn-ea"/>
                <a:cs typeface="Arial" pitchFamily="34" charset="0"/>
              </a:rPr>
              <a:t>ALMACENAMIENTO DE ENERGÍA</a:t>
            </a:r>
            <a:endParaRPr lang="en-US" sz="5400" b="1" dirty="0">
              <a:solidFill>
                <a:srgbClr val="8FBE00"/>
              </a:solidFill>
              <a:latin typeface="St Transmission" pitchFamily="50" charset="0"/>
              <a:ea typeface="+mn-ea"/>
              <a:cs typeface="Arial" pitchFamily="34" charset="0"/>
            </a:endParaRPr>
          </a:p>
        </p:txBody>
      </p:sp>
      <p:sp>
        <p:nvSpPr>
          <p:cNvPr id="4" name="3 Rectángulo"/>
          <p:cNvSpPr/>
          <p:nvPr/>
        </p:nvSpPr>
        <p:spPr>
          <a:xfrm>
            <a:off x="755576" y="2564904"/>
            <a:ext cx="1800200" cy="2304256"/>
          </a:xfrm>
          <a:prstGeom prst="rect">
            <a:avLst/>
          </a:prstGeom>
          <a:solidFill>
            <a:srgbClr val="40C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atin typeface="078MKSDMediumCondensed" pitchFamily="2" charset="0"/>
              </a:rPr>
              <a:t>Se abre una válvula de paso</a:t>
            </a:r>
          </a:p>
        </p:txBody>
      </p:sp>
      <p:sp>
        <p:nvSpPr>
          <p:cNvPr id="5" name="4 Rectángulo"/>
          <p:cNvSpPr/>
          <p:nvPr/>
        </p:nvSpPr>
        <p:spPr>
          <a:xfrm>
            <a:off x="2699792" y="2564904"/>
            <a:ext cx="1800200" cy="2304256"/>
          </a:xfrm>
          <a:prstGeom prst="rect">
            <a:avLst/>
          </a:prstGeom>
          <a:solidFill>
            <a:srgbClr val="40C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atin typeface="078MKSDMediumCondensed" pitchFamily="2" charset="0"/>
              </a:rPr>
              <a:t>Aire fluye</a:t>
            </a:r>
          </a:p>
        </p:txBody>
      </p:sp>
      <p:sp>
        <p:nvSpPr>
          <p:cNvPr id="6" name="5 Rectángulo"/>
          <p:cNvSpPr/>
          <p:nvPr/>
        </p:nvSpPr>
        <p:spPr>
          <a:xfrm>
            <a:off x="4644008" y="2564904"/>
            <a:ext cx="1800200" cy="2304256"/>
          </a:xfrm>
          <a:prstGeom prst="rect">
            <a:avLst/>
          </a:prstGeom>
          <a:solidFill>
            <a:srgbClr val="40C0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atin typeface="078MKSDMediumCondensed" pitchFamily="2" charset="0"/>
              </a:rPr>
              <a:t>Llega a un equilibrio de presión</a:t>
            </a:r>
          </a:p>
        </p:txBody>
      </p:sp>
      <p:sp>
        <p:nvSpPr>
          <p:cNvPr id="7" name="6 Rectángulo"/>
          <p:cNvSpPr/>
          <p:nvPr/>
        </p:nvSpPr>
        <p:spPr>
          <a:xfrm>
            <a:off x="6588224" y="2564904"/>
            <a:ext cx="1800200" cy="2304256"/>
          </a:xfrm>
          <a:prstGeom prst="rect">
            <a:avLst/>
          </a:prstGeom>
          <a:solidFill>
            <a:srgbClr val="00A8C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atin typeface="078MKSDMediumCondensed" pitchFamily="2" charset="0"/>
              </a:rPr>
              <a:t>Energía potencial se transforma en energía cinética</a:t>
            </a:r>
          </a:p>
        </p:txBody>
      </p:sp>
      <p:pic>
        <p:nvPicPr>
          <p:cNvPr id="10" name="9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1" name="10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2" name="11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13" name="Chevron 12">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duotone>
              <a:prstClr val="black"/>
              <a:srgbClr val="00A8C6">
                <a:tint val="45000"/>
                <a:satMod val="400000"/>
              </a:srgbClr>
            </a:duotone>
          </a:blip>
          <a:srcRect/>
          <a:stretch>
            <a:fillRect/>
          </a:stretch>
        </p:blipFill>
        <p:spPr bwMode="auto">
          <a:xfrm>
            <a:off x="0" y="0"/>
            <a:ext cx="9144000" cy="6857999"/>
          </a:xfrm>
          <a:prstGeom prst="rect">
            <a:avLst/>
          </a:prstGeom>
          <a:noFill/>
          <a:ln w="9525">
            <a:noFill/>
            <a:miter lim="800000"/>
            <a:headEnd/>
            <a:tailEnd/>
          </a:ln>
        </p:spPr>
      </p:pic>
      <p:sp>
        <p:nvSpPr>
          <p:cNvPr id="5" name="1 Título"/>
          <p:cNvSpPr>
            <a:spLocks noGrp="1"/>
          </p:cNvSpPr>
          <p:nvPr>
            <p:ph type="title"/>
          </p:nvPr>
        </p:nvSpPr>
        <p:spPr>
          <a:xfrm>
            <a:off x="0" y="2132856"/>
            <a:ext cx="9144000" cy="3456384"/>
          </a:xfrm>
        </p:spPr>
        <p:txBody>
          <a:bodyPr>
            <a:noAutofit/>
          </a:bodyPr>
          <a:lstStyle/>
          <a:p>
            <a:pPr lvl="1" algn="ctr" rtl="0">
              <a:spcBef>
                <a:spcPct val="0"/>
              </a:spcBef>
            </a:pPr>
            <a:r>
              <a:rPr lang="es-EC" sz="8000" b="1" spc="-300" dirty="0">
                <a:solidFill>
                  <a:srgbClr val="8FBE00"/>
                </a:solidFill>
                <a:latin typeface="St Transmission" pitchFamily="50" charset="0"/>
              </a:rPr>
              <a:t>SOBREALIMENTACIÓN</a:t>
            </a:r>
            <a:r>
              <a:rPr lang="es-EC" sz="8800" b="1" dirty="0">
                <a:solidFill>
                  <a:srgbClr val="8FBE00"/>
                </a:solidFill>
                <a:latin typeface="St Transmission" pitchFamily="50" charset="0"/>
              </a:rPr>
              <a:t> </a:t>
            </a:r>
            <a:br>
              <a:rPr lang="es-EC" sz="8800" b="1" dirty="0">
                <a:solidFill>
                  <a:srgbClr val="8FBE00"/>
                </a:solidFill>
                <a:latin typeface="St Transmission" pitchFamily="50" charset="0"/>
              </a:rPr>
            </a:br>
            <a:r>
              <a:rPr lang="es-EC" sz="11500" b="1" spc="600" dirty="0">
                <a:solidFill>
                  <a:srgbClr val="8FBE00"/>
                </a:solidFill>
                <a:latin typeface="St Transmission" pitchFamily="50" charset="0"/>
              </a:rPr>
              <a:t>DE MOTORES</a:t>
            </a:r>
            <a:r>
              <a:rPr lang="es-EC" sz="8800" b="1" dirty="0">
                <a:solidFill>
                  <a:srgbClr val="8FBE00"/>
                </a:solidFill>
                <a:latin typeface="St Transmission" pitchFamily="50" charset="0"/>
              </a:rPr>
              <a:t/>
            </a:r>
            <a:br>
              <a:rPr lang="es-EC" sz="8800" b="1" dirty="0">
                <a:solidFill>
                  <a:srgbClr val="8FBE00"/>
                </a:solidFill>
                <a:latin typeface="St Transmission" pitchFamily="50" charset="0"/>
              </a:rPr>
            </a:br>
            <a:r>
              <a:rPr lang="es-EC" sz="8800" b="1" dirty="0">
                <a:solidFill>
                  <a:srgbClr val="8FBE00"/>
                </a:solidFill>
                <a:latin typeface="St Transmission" pitchFamily="50" charset="0"/>
              </a:rPr>
              <a:t> </a:t>
            </a:r>
            <a:r>
              <a:rPr lang="es-EC" sz="8800" b="1" spc="600" dirty="0">
                <a:solidFill>
                  <a:srgbClr val="8FBE00"/>
                </a:solidFill>
                <a:latin typeface="St Transmission" pitchFamily="50" charset="0"/>
              </a:rPr>
              <a:t>AUTOMOTRICES</a:t>
            </a:r>
            <a:r>
              <a:rPr lang="en-US" sz="8800" b="1" dirty="0" smtClean="0">
                <a:solidFill>
                  <a:srgbClr val="8FBE00"/>
                </a:solidFill>
                <a:latin typeface="St Transmission" pitchFamily="50" charset="0"/>
              </a:rPr>
              <a:t/>
            </a:r>
            <a:br>
              <a:rPr lang="en-US" sz="8800" b="1" dirty="0" smtClean="0">
                <a:solidFill>
                  <a:srgbClr val="8FBE00"/>
                </a:solidFill>
                <a:latin typeface="St Transmission" pitchFamily="50" charset="0"/>
              </a:rPr>
            </a:br>
            <a:endParaRPr lang="en-US" sz="8800" b="1" dirty="0">
              <a:solidFill>
                <a:srgbClr val="8FBE00"/>
              </a:solidFill>
              <a:latin typeface="St Transmission" pitchFamily="50" charset="0"/>
            </a:endParaRPr>
          </a:p>
        </p:txBody>
      </p:sp>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9" name="8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9512" y="836712"/>
            <a:ext cx="8229600" cy="5184576"/>
          </a:xfrm>
        </p:spPr>
        <p:txBody>
          <a:bodyPr>
            <a:normAutofit/>
          </a:bodyPr>
          <a:lstStyle/>
          <a:p>
            <a:pPr marL="0" indent="0">
              <a:buNone/>
            </a:pPr>
            <a:r>
              <a:rPr lang="es-EC" sz="3800" dirty="0" smtClean="0">
                <a:solidFill>
                  <a:srgbClr val="00A8C6"/>
                </a:solidFill>
                <a:latin typeface="078MKSDMediumCondensed" pitchFamily="2" charset="0"/>
              </a:rPr>
              <a:t>¿Qué hace?</a:t>
            </a:r>
          </a:p>
          <a:p>
            <a:pPr marL="0" indent="0">
              <a:buNone/>
            </a:pPr>
            <a:r>
              <a:rPr lang="es-EC" sz="3800" dirty="0" smtClean="0">
                <a:solidFill>
                  <a:srgbClr val="00A8C6"/>
                </a:solidFill>
                <a:latin typeface="078MKSDMediumCondensed" pitchFamily="2" charset="0"/>
              </a:rPr>
              <a:t>Aumenta </a:t>
            </a:r>
            <a:r>
              <a:rPr lang="es-EC" sz="3800" dirty="0">
                <a:solidFill>
                  <a:srgbClr val="00A8C6"/>
                </a:solidFill>
                <a:latin typeface="078MKSDMediumCondensed" pitchFamily="2" charset="0"/>
              </a:rPr>
              <a:t>el rendimiento </a:t>
            </a:r>
            <a:r>
              <a:rPr lang="es-EC" sz="3800" dirty="0" smtClean="0">
                <a:solidFill>
                  <a:srgbClr val="00A8C6"/>
                </a:solidFill>
                <a:latin typeface="078MKSDMediumCondensed" pitchFamily="2" charset="0"/>
              </a:rPr>
              <a:t> del motor y </a:t>
            </a:r>
            <a:r>
              <a:rPr lang="es-EC" sz="3800" dirty="0">
                <a:solidFill>
                  <a:srgbClr val="00A8C6"/>
                </a:solidFill>
                <a:latin typeface="078MKSDMediumCondensed" pitchFamily="2" charset="0"/>
              </a:rPr>
              <a:t>eficiencia térmica </a:t>
            </a:r>
            <a:endParaRPr lang="es-EC" sz="3800" dirty="0" smtClean="0">
              <a:solidFill>
                <a:srgbClr val="00A8C6"/>
              </a:solidFill>
              <a:latin typeface="078MKSDMediumCondensed" pitchFamily="2" charset="0"/>
            </a:endParaRPr>
          </a:p>
          <a:p>
            <a:pPr marL="0" indent="0">
              <a:buNone/>
            </a:pPr>
            <a:r>
              <a:rPr lang="es-EC" sz="3800" dirty="0" smtClean="0">
                <a:solidFill>
                  <a:srgbClr val="00A8C6"/>
                </a:solidFill>
                <a:latin typeface="078MKSDMediumCondensed" pitchFamily="2" charset="0"/>
              </a:rPr>
              <a:t>¿Como? </a:t>
            </a:r>
          </a:p>
          <a:p>
            <a:pPr marL="0" indent="0">
              <a:buNone/>
            </a:pPr>
            <a:r>
              <a:rPr lang="es-EC" sz="3800" dirty="0" smtClean="0">
                <a:solidFill>
                  <a:srgbClr val="00A8C6"/>
                </a:solidFill>
                <a:latin typeface="078MKSDMediumCondensed" pitchFamily="2" charset="0"/>
              </a:rPr>
              <a:t>Introduce aire </a:t>
            </a:r>
            <a:r>
              <a:rPr lang="es-EC" sz="3800" dirty="0">
                <a:solidFill>
                  <a:srgbClr val="00A8C6"/>
                </a:solidFill>
                <a:latin typeface="078MKSDMediumCondensed" pitchFamily="2" charset="0"/>
              </a:rPr>
              <a:t>a presión para mejorar la eficiencia volumétrica.</a:t>
            </a:r>
            <a:endParaRPr lang="en-US" sz="3800" dirty="0">
              <a:solidFill>
                <a:srgbClr val="00A8C6"/>
              </a:solidFill>
              <a:latin typeface="078MKSDMediumCondensed" pitchFamily="2" charset="0"/>
            </a:endParaRPr>
          </a:p>
          <a:p>
            <a:pPr marL="0" indent="0">
              <a:buNone/>
            </a:pPr>
            <a:r>
              <a:rPr lang="es-EC" sz="3800" dirty="0" smtClean="0">
                <a:solidFill>
                  <a:srgbClr val="00A8C6"/>
                </a:solidFill>
                <a:latin typeface="078MKSDMediumCondensed" pitchFamily="2" charset="0"/>
              </a:rPr>
              <a:t>Se logra así llenar el cilindro de mejor forma,  Aumento </a:t>
            </a:r>
            <a:r>
              <a:rPr lang="es-EC" sz="3800" dirty="0">
                <a:solidFill>
                  <a:srgbClr val="00A8C6"/>
                </a:solidFill>
                <a:latin typeface="078MKSDMediumCondensed" pitchFamily="2" charset="0"/>
              </a:rPr>
              <a:t>de la presión de aire en la </a:t>
            </a:r>
            <a:r>
              <a:rPr lang="es-EC" sz="3800" dirty="0" smtClean="0">
                <a:solidFill>
                  <a:srgbClr val="00A8C6"/>
                </a:solidFill>
                <a:latin typeface="078MKSDMediumCondensed" pitchFamily="2" charset="0"/>
              </a:rPr>
              <a:t>admisión </a:t>
            </a:r>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5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7" name="Chevron 6">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23528" y="980728"/>
            <a:ext cx="8280920" cy="830997"/>
          </a:xfrm>
          <a:prstGeom prst="rect">
            <a:avLst/>
          </a:prstGeom>
        </p:spPr>
        <p:txBody>
          <a:bodyPr wrap="square">
            <a:spAutoFit/>
          </a:bodyPr>
          <a:lstStyle/>
          <a:p>
            <a:r>
              <a:rPr lang="es-EC" sz="4800" u="sng" dirty="0" smtClean="0">
                <a:solidFill>
                  <a:srgbClr val="00A8C6"/>
                </a:solidFill>
                <a:latin typeface="078MKSDMediumCondensed" pitchFamily="2" charset="0"/>
              </a:rPr>
              <a:t>Resultado:</a:t>
            </a: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8" name="7 Paralelogramo"/>
          <p:cNvSpPr/>
          <p:nvPr/>
        </p:nvSpPr>
        <p:spPr>
          <a:xfrm rot="21361995">
            <a:off x="611560" y="2564904"/>
            <a:ext cx="8136904" cy="1800200"/>
          </a:xfrm>
          <a:prstGeom prst="parallelogram">
            <a:avLst>
              <a:gd name="adj" fmla="val 15617"/>
            </a:avLst>
          </a:prstGeom>
          <a:solidFill>
            <a:srgbClr val="40C0CB"/>
          </a:solidFill>
          <a:ln>
            <a:solidFill>
              <a:srgbClr val="00A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6600" dirty="0" smtClean="0">
                <a:solidFill>
                  <a:srgbClr val="F9F2E7"/>
                </a:solidFill>
                <a:latin typeface="078MKSDMediumCondensed" pitchFamily="2" charset="0"/>
              </a:rPr>
              <a:t>Mayor torque y potencia</a:t>
            </a:r>
            <a:endParaRPr lang="en-US" sz="6600" dirty="0">
              <a:solidFill>
                <a:srgbClr val="F9F2E7"/>
              </a:solidFill>
            </a:endParaRPr>
          </a:p>
        </p:txBody>
      </p:sp>
      <p:sp>
        <p:nvSpPr>
          <p:cNvPr id="9" name="8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7" name="Chevron 6">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5 Rectángulo"/>
          <p:cNvSpPr/>
          <p:nvPr/>
        </p:nvSpPr>
        <p:spPr>
          <a:xfrm>
            <a:off x="899592" y="1412776"/>
            <a:ext cx="7560840" cy="1656184"/>
          </a:xfrm>
          <a:prstGeom prst="rect">
            <a:avLst/>
          </a:prstGeom>
          <a:solidFill>
            <a:srgbClr val="00A8C6"/>
          </a:solidFill>
          <a:ln>
            <a:solidFill>
              <a:srgbClr val="00A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dirty="0" smtClean="0">
                <a:latin typeface="078MKSDMediumCondensed" pitchFamily="2" charset="0"/>
              </a:rPr>
              <a:t>Existen dos métodos convencionales para sobrealimentar un motor de combustión interna:</a:t>
            </a:r>
            <a:endParaRPr lang="en-US" sz="3600" dirty="0">
              <a:latin typeface="078MKSDMediumCondensed" pitchFamily="2" charset="0"/>
            </a:endParaRPr>
          </a:p>
        </p:txBody>
      </p:sp>
      <p:sp>
        <p:nvSpPr>
          <p:cNvPr id="7" name="6 Rectángulo"/>
          <p:cNvSpPr/>
          <p:nvPr/>
        </p:nvSpPr>
        <p:spPr>
          <a:xfrm>
            <a:off x="899592" y="3789040"/>
            <a:ext cx="3168352" cy="792088"/>
          </a:xfrm>
          <a:prstGeom prst="rect">
            <a:avLst/>
          </a:prstGeom>
          <a:solidFill>
            <a:srgbClr val="00A8C6"/>
          </a:solidFill>
          <a:ln>
            <a:solidFill>
              <a:srgbClr val="00A8C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s-EC" sz="4400" dirty="0" err="1" smtClean="0">
                <a:latin typeface="078MKSDMediumCondensed" pitchFamily="2" charset="0"/>
              </a:rPr>
              <a:t>Supercargador</a:t>
            </a:r>
            <a:endParaRPr lang="en-US" sz="4400" dirty="0" smtClean="0">
              <a:latin typeface="078MKSDMediumCondensed" pitchFamily="2" charset="0"/>
            </a:endParaRPr>
          </a:p>
        </p:txBody>
      </p:sp>
      <p:sp>
        <p:nvSpPr>
          <p:cNvPr id="8" name="7 Rectángulo"/>
          <p:cNvSpPr/>
          <p:nvPr/>
        </p:nvSpPr>
        <p:spPr>
          <a:xfrm>
            <a:off x="5004048" y="3789040"/>
            <a:ext cx="3168352" cy="792088"/>
          </a:xfrm>
          <a:prstGeom prst="rect">
            <a:avLst/>
          </a:prstGeom>
          <a:solidFill>
            <a:srgbClr val="00A8C6"/>
          </a:solidFill>
          <a:ln>
            <a:solidFill>
              <a:srgbClr val="00A8C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s-EC" sz="4400" dirty="0" smtClean="0">
                <a:latin typeface="078MKSDMediumCondensed" pitchFamily="2" charset="0"/>
              </a:rPr>
              <a:t>Turbocompresor</a:t>
            </a:r>
            <a:endParaRPr lang="en-US" sz="4400" dirty="0">
              <a:latin typeface="078MKSDMediumCondensed" pitchFamily="2" charset="0"/>
            </a:endParaRPr>
          </a:p>
        </p:txBody>
      </p:sp>
      <p:sp>
        <p:nvSpPr>
          <p:cNvPr id="10" name="9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9" name="Chevron 8">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2000"/>
            <a:lum/>
          </a:blip>
          <a:srcRect/>
          <a:stretch>
            <a:fillRect t="-15000" b="-15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29600" cy="1143000"/>
          </a:xfrm>
        </p:spPr>
        <p:txBody>
          <a:bodyPr>
            <a:normAutofit/>
          </a:bodyPr>
          <a:lstStyle/>
          <a:p>
            <a:r>
              <a:rPr lang="es-EC" sz="4800" b="1" dirty="0" smtClean="0">
                <a:solidFill>
                  <a:srgbClr val="8FBE00"/>
                </a:solidFill>
                <a:latin typeface="St Transmission" pitchFamily="50" charset="0"/>
              </a:rPr>
              <a:t> INDICE DE CONTENIDO</a:t>
            </a:r>
            <a:endParaRPr lang="en-US" sz="4800" dirty="0"/>
          </a:p>
        </p:txBody>
      </p:sp>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6" name="Rectangle 5"/>
          <p:cNvSpPr/>
          <p:nvPr/>
        </p:nvSpPr>
        <p:spPr>
          <a:xfrm>
            <a:off x="611560" y="1484784"/>
            <a:ext cx="7272808" cy="4462760"/>
          </a:xfrm>
          <a:prstGeom prst="rect">
            <a:avLst/>
          </a:prstGeom>
        </p:spPr>
        <p:txBody>
          <a:bodyPr wrap="square">
            <a:spAutoFit/>
          </a:bodyPr>
          <a:lstStyle/>
          <a:p>
            <a:pPr>
              <a:buFont typeface="Arial" pitchFamily="34" charset="0"/>
              <a:buChar char="•"/>
            </a:pPr>
            <a:r>
              <a:rPr lang="es-EC" sz="3200" b="1" dirty="0" smtClean="0">
                <a:solidFill>
                  <a:srgbClr val="8FBE00"/>
                </a:solidFill>
                <a:latin typeface="St Transmission" pitchFamily="50" charset="0"/>
                <a:hlinkClick r:id="rId4" action="ppaction://hlinksldjump"/>
              </a:rPr>
              <a:t>I</a:t>
            </a:r>
            <a:r>
              <a:rPr lang="es-EC" sz="2800" b="1" dirty="0" smtClean="0">
                <a:solidFill>
                  <a:srgbClr val="8FBE00"/>
                </a:solidFill>
                <a:latin typeface="St Transmission" pitchFamily="50" charset="0"/>
                <a:hlinkClick r:id="rId4" action="ppaction://hlinksldjump"/>
              </a:rPr>
              <a:t>NTRODUCCIÓN</a:t>
            </a:r>
            <a:endParaRPr lang="es-EC" sz="2800" b="1" dirty="0" smtClean="0">
              <a:solidFill>
                <a:srgbClr val="8FBE00"/>
              </a:solidFill>
              <a:latin typeface="St Transmission" pitchFamily="50" charset="0"/>
            </a:endParaRPr>
          </a:p>
          <a:p>
            <a:pPr>
              <a:buFont typeface="Arial" pitchFamily="34" charset="0"/>
              <a:buChar char="•"/>
            </a:pPr>
            <a:r>
              <a:rPr lang="en-US" sz="2800" b="1" dirty="0" smtClean="0">
                <a:solidFill>
                  <a:srgbClr val="8FBE00"/>
                </a:solidFill>
                <a:latin typeface="St Transmission" pitchFamily="50" charset="0"/>
                <a:hlinkClick r:id="rId5" action="ppaction://hlinksldjump"/>
              </a:rPr>
              <a:t>OBJETIVOS</a:t>
            </a:r>
            <a:endParaRPr lang="en-US" sz="2800" b="1" dirty="0" smtClean="0">
              <a:solidFill>
                <a:srgbClr val="8FBE00"/>
              </a:solidFill>
              <a:latin typeface="St Transmission" pitchFamily="50" charset="0"/>
            </a:endParaRPr>
          </a:p>
          <a:p>
            <a:pPr>
              <a:buFont typeface="Arial" pitchFamily="34" charset="0"/>
              <a:buChar char="•"/>
            </a:pPr>
            <a:r>
              <a:rPr lang="en-US" sz="2800" b="1" dirty="0" smtClean="0">
                <a:solidFill>
                  <a:srgbClr val="8FBE00"/>
                </a:solidFill>
                <a:latin typeface="St Transmission" pitchFamily="50" charset="0"/>
                <a:hlinkClick r:id="rId6" action="ppaction://hlinksldjump"/>
              </a:rPr>
              <a:t>ALCANCE</a:t>
            </a:r>
            <a:endParaRPr lang="en-US" sz="2800" b="1" dirty="0" smtClean="0">
              <a:solidFill>
                <a:srgbClr val="8FBE00"/>
              </a:solidFill>
              <a:latin typeface="St Transmission" pitchFamily="50" charset="0"/>
            </a:endParaRPr>
          </a:p>
          <a:p>
            <a:pPr>
              <a:buFont typeface="Arial" pitchFamily="34" charset="0"/>
              <a:buChar char="•"/>
            </a:pPr>
            <a:r>
              <a:rPr lang="en-US" sz="2800" b="1" dirty="0" smtClean="0">
                <a:solidFill>
                  <a:srgbClr val="8FBE00"/>
                </a:solidFill>
                <a:latin typeface="St Transmission" pitchFamily="50" charset="0"/>
                <a:hlinkClick r:id="rId7" action="ppaction://hlinksldjump"/>
              </a:rPr>
              <a:t>MARCO TEÓRICO</a:t>
            </a:r>
            <a:endParaRPr lang="en-US" sz="2800" b="1" dirty="0" smtClean="0">
              <a:solidFill>
                <a:srgbClr val="8FBE00"/>
              </a:solidFill>
              <a:latin typeface="St Transmission" pitchFamily="50" charset="0"/>
            </a:endParaRPr>
          </a:p>
          <a:p>
            <a:pPr>
              <a:buFont typeface="Arial" pitchFamily="34" charset="0"/>
              <a:buChar char="•"/>
            </a:pPr>
            <a:r>
              <a:rPr lang="en-US" sz="2800" b="1" dirty="0" smtClean="0">
                <a:solidFill>
                  <a:srgbClr val="8FBE00"/>
                </a:solidFill>
                <a:latin typeface="St Transmission" pitchFamily="50" charset="0"/>
                <a:hlinkClick r:id="rId8" action="ppaction://hlinksldjump"/>
              </a:rPr>
              <a:t>DISEÑO DEL SISTEMA</a:t>
            </a:r>
            <a:endParaRPr lang="en-US" sz="2800" b="1" dirty="0" smtClean="0">
              <a:solidFill>
                <a:srgbClr val="8FBE00"/>
              </a:solidFill>
              <a:latin typeface="St Transmission" pitchFamily="50" charset="0"/>
            </a:endParaRPr>
          </a:p>
          <a:p>
            <a:pPr>
              <a:buFont typeface="Arial" pitchFamily="34" charset="0"/>
              <a:buChar char="•"/>
            </a:pPr>
            <a:r>
              <a:rPr lang="en-US" sz="2800" b="1" dirty="0" smtClean="0">
                <a:solidFill>
                  <a:srgbClr val="8FBE00"/>
                </a:solidFill>
                <a:latin typeface="St Transmission" pitchFamily="50" charset="0"/>
                <a:hlinkClick r:id="rId9" action="ppaction://hlinksldjump"/>
              </a:rPr>
              <a:t>CONSTRUCCIÓN DEL SISTEMA</a:t>
            </a:r>
            <a:endParaRPr lang="en-US" sz="2800" b="1" dirty="0" smtClean="0">
              <a:solidFill>
                <a:srgbClr val="8FBE00"/>
              </a:solidFill>
              <a:latin typeface="St Transmission" pitchFamily="50" charset="0"/>
            </a:endParaRPr>
          </a:p>
          <a:p>
            <a:pPr>
              <a:buFont typeface="Arial" pitchFamily="34" charset="0"/>
              <a:buChar char="•"/>
            </a:pPr>
            <a:r>
              <a:rPr lang="en-US" sz="2800" b="1" dirty="0" smtClean="0">
                <a:solidFill>
                  <a:srgbClr val="8FBE00"/>
                </a:solidFill>
                <a:latin typeface="St Transmission" pitchFamily="50" charset="0"/>
                <a:hlinkClick r:id="rId10" action="ppaction://hlinksldjump"/>
              </a:rPr>
              <a:t>PRUEBAS DE FUNCIONAMIENTO</a:t>
            </a:r>
            <a:endParaRPr lang="en-US" sz="2800" b="1" dirty="0" smtClean="0">
              <a:solidFill>
                <a:srgbClr val="8FBE00"/>
              </a:solidFill>
              <a:latin typeface="St Transmission" pitchFamily="50" charset="0"/>
            </a:endParaRPr>
          </a:p>
          <a:p>
            <a:pPr>
              <a:buFont typeface="Arial" pitchFamily="34" charset="0"/>
              <a:buChar char="•"/>
            </a:pPr>
            <a:r>
              <a:rPr lang="en-US" sz="2800" b="1" dirty="0" smtClean="0">
                <a:solidFill>
                  <a:srgbClr val="8FBE00"/>
                </a:solidFill>
                <a:latin typeface="St Transmission" pitchFamily="50" charset="0"/>
                <a:hlinkClick r:id="rId11" action="ppaction://hlinksldjump"/>
              </a:rPr>
              <a:t>ANALISIS DE RESULTADOS</a:t>
            </a:r>
            <a:endParaRPr lang="en-US" sz="2800" b="1" dirty="0" smtClean="0">
              <a:solidFill>
                <a:srgbClr val="8FBE00"/>
              </a:solidFill>
              <a:latin typeface="St Transmission" pitchFamily="50" charset="0"/>
            </a:endParaRPr>
          </a:p>
          <a:p>
            <a:pPr>
              <a:buFont typeface="Arial" pitchFamily="34" charset="0"/>
              <a:buChar char="•"/>
            </a:pPr>
            <a:r>
              <a:rPr lang="en-US" sz="2800" b="1" dirty="0" smtClean="0">
                <a:solidFill>
                  <a:srgbClr val="8FBE00"/>
                </a:solidFill>
                <a:latin typeface="St Transmission" pitchFamily="50" charset="0"/>
                <a:hlinkClick r:id="rId12" action="ppaction://hlinksldjump"/>
              </a:rPr>
              <a:t>CONCLUSIONES </a:t>
            </a:r>
            <a:endParaRPr lang="en-US" sz="2800" b="1" dirty="0" smtClean="0">
              <a:solidFill>
                <a:srgbClr val="8FBE00"/>
              </a:solidFill>
              <a:latin typeface="St Transmission" pitchFamily="50" charset="0"/>
            </a:endParaRPr>
          </a:p>
          <a:p>
            <a:pPr>
              <a:buFont typeface="Arial" pitchFamily="34" charset="0"/>
              <a:buChar char="•"/>
            </a:pPr>
            <a:r>
              <a:rPr lang="en-US" sz="2800" b="1" dirty="0" smtClean="0">
                <a:solidFill>
                  <a:srgbClr val="8FBE00"/>
                </a:solidFill>
                <a:latin typeface="St Transmission" pitchFamily="50" charset="0"/>
                <a:hlinkClick r:id="rId13" action="ppaction://hlinksldjump"/>
              </a:rPr>
              <a:t>RECOMENDACIONES</a:t>
            </a:r>
            <a:endParaRPr lang="en-US" sz="2800" b="1" dirty="0" smtClean="0">
              <a:solidFill>
                <a:srgbClr val="8FBE00"/>
              </a:solidFill>
              <a:latin typeface="St Transmission" pitchFamily="50"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Imagen" descr="http://www.granadaracingclub.com/attachment.php?attachmentid=3548&amp;stc=1&amp;d=1257466960"/>
          <p:cNvPicPr/>
          <p:nvPr/>
        </p:nvPicPr>
        <p:blipFill>
          <a:blip r:embed="rId2" cstate="print"/>
          <a:srcRect/>
          <a:stretch>
            <a:fillRect/>
          </a:stretch>
        </p:blipFill>
        <p:spPr bwMode="auto">
          <a:xfrm>
            <a:off x="3419872" y="764704"/>
            <a:ext cx="5616624" cy="4968552"/>
          </a:xfrm>
          <a:prstGeom prst="rect">
            <a:avLst/>
          </a:prstGeom>
          <a:noFill/>
          <a:ln w="9525">
            <a:noFill/>
            <a:miter lim="800000"/>
            <a:headEnd/>
            <a:tailEnd/>
          </a:ln>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7 Rectángulo"/>
          <p:cNvSpPr/>
          <p:nvPr/>
        </p:nvSpPr>
        <p:spPr>
          <a:xfrm>
            <a:off x="251520" y="1988840"/>
            <a:ext cx="3024336" cy="792088"/>
          </a:xfrm>
          <a:prstGeom prst="rect">
            <a:avLst/>
          </a:prstGeom>
          <a:solidFill>
            <a:srgbClr val="00A8C6"/>
          </a:solidFill>
          <a:ln>
            <a:solidFill>
              <a:srgbClr val="00A8C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s-EC" sz="4400" dirty="0" smtClean="0">
                <a:latin typeface="078MKSDMediumCondensed" pitchFamily="2" charset="0"/>
              </a:rPr>
              <a:t>Turbocompresor</a:t>
            </a:r>
            <a:endParaRPr lang="en-US" sz="4400" dirty="0">
              <a:latin typeface="078MKSDMediumCondensed" pitchFamily="2" charset="0"/>
            </a:endParaRPr>
          </a:p>
        </p:txBody>
      </p:sp>
      <p:sp>
        <p:nvSpPr>
          <p:cNvPr id="9" name="8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7" name="Chevron 6">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0" name="Picture 9" descr="TURBOAR70_2.jpg"/>
          <p:cNvPicPr>
            <a:picLocks noChangeAspect="1"/>
          </p:cNvPicPr>
          <p:nvPr/>
        </p:nvPicPr>
        <p:blipFill>
          <a:blip r:embed="rId5" cstate="print"/>
          <a:stretch>
            <a:fillRect/>
          </a:stretch>
        </p:blipFill>
        <p:spPr>
          <a:xfrm>
            <a:off x="179512" y="3501008"/>
            <a:ext cx="3158436" cy="193072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descr="supercharger.JPG"/>
          <p:cNvPicPr>
            <a:picLocks noChangeAspect="1"/>
          </p:cNvPicPr>
          <p:nvPr/>
        </p:nvPicPr>
        <p:blipFill>
          <a:blip r:embed="rId2" cstate="print"/>
          <a:stretch>
            <a:fillRect/>
          </a:stretch>
        </p:blipFill>
        <p:spPr>
          <a:xfrm>
            <a:off x="5039544" y="692696"/>
            <a:ext cx="4104456" cy="2664296"/>
          </a:xfrm>
          <a:prstGeom prst="rect">
            <a:avLst/>
          </a:prstGeom>
        </p:spPr>
      </p:pic>
      <p:pic>
        <p:nvPicPr>
          <p:cNvPr id="4" name="3 Imagen" descr="http://retrothing.typepad.com/photos/uncategorized/jackson_racing_supercharger.jpg"/>
          <p:cNvPicPr/>
          <p:nvPr/>
        </p:nvPicPr>
        <p:blipFill>
          <a:blip r:embed="rId3" cstate="print"/>
          <a:srcRect/>
          <a:stretch>
            <a:fillRect/>
          </a:stretch>
        </p:blipFill>
        <p:spPr bwMode="auto">
          <a:xfrm>
            <a:off x="395536" y="3140968"/>
            <a:ext cx="3312368" cy="2088232"/>
          </a:xfrm>
          <a:prstGeom prst="rect">
            <a:avLst/>
          </a:prstGeom>
          <a:noFill/>
          <a:ln w="9525">
            <a:noFill/>
            <a:miter lim="800000"/>
            <a:headEnd/>
            <a:tailEnd/>
          </a:ln>
        </p:spPr>
      </p:pic>
      <p:pic>
        <p:nvPicPr>
          <p:cNvPr id="5" name="4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7 Rectángulo"/>
          <p:cNvSpPr/>
          <p:nvPr/>
        </p:nvSpPr>
        <p:spPr>
          <a:xfrm>
            <a:off x="251520" y="1988840"/>
            <a:ext cx="3168352" cy="792088"/>
          </a:xfrm>
          <a:prstGeom prst="rect">
            <a:avLst/>
          </a:prstGeom>
          <a:solidFill>
            <a:srgbClr val="00A8C6"/>
          </a:solidFill>
          <a:ln>
            <a:solidFill>
              <a:srgbClr val="00A8C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s-EC" sz="4400" dirty="0" err="1" smtClean="0">
                <a:latin typeface="078MKSDMediumCondensed" pitchFamily="2" charset="0"/>
              </a:rPr>
              <a:t>Supercargador</a:t>
            </a:r>
            <a:endParaRPr lang="en-US" sz="4400" dirty="0" smtClean="0">
              <a:latin typeface="078MKSDMediumCondensed" pitchFamily="2" charset="0"/>
            </a:endParaRPr>
          </a:p>
        </p:txBody>
      </p:sp>
      <p:sp>
        <p:nvSpPr>
          <p:cNvPr id="9" name="8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7" name="Chevron 6">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3" name="Picture 12" descr="funcionamiento.jpg"/>
          <p:cNvPicPr>
            <a:picLocks noChangeAspect="1"/>
          </p:cNvPicPr>
          <p:nvPr/>
        </p:nvPicPr>
        <p:blipFill>
          <a:blip r:embed="rId6" cstate="print"/>
          <a:stretch>
            <a:fillRect/>
          </a:stretch>
        </p:blipFill>
        <p:spPr>
          <a:xfrm>
            <a:off x="4499992" y="3140968"/>
            <a:ext cx="2808312" cy="2477075"/>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duotone>
              <a:prstClr val="black"/>
              <a:srgbClr val="00A8C6">
                <a:tint val="45000"/>
                <a:satMod val="400000"/>
              </a:srgbClr>
            </a:duotone>
          </a:blip>
          <a:srcRect/>
          <a:stretch>
            <a:fillRect/>
          </a:stretch>
        </p:blipFill>
        <p:spPr bwMode="auto">
          <a:xfrm>
            <a:off x="0" y="0"/>
            <a:ext cx="9144000" cy="6921753"/>
          </a:xfrm>
          <a:prstGeom prst="rect">
            <a:avLst/>
          </a:prstGeom>
          <a:noFill/>
          <a:ln w="9525">
            <a:noFill/>
            <a:miter lim="800000"/>
            <a:headEnd/>
            <a:tailEnd/>
          </a:ln>
        </p:spPr>
      </p:pic>
      <p:pic>
        <p:nvPicPr>
          <p:cNvPr id="7" name="6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8" name="7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5 Título"/>
          <p:cNvSpPr>
            <a:spLocks noGrp="1"/>
          </p:cNvSpPr>
          <p:nvPr>
            <p:ph type="title"/>
          </p:nvPr>
        </p:nvSpPr>
        <p:spPr>
          <a:xfrm>
            <a:off x="467544" y="1052736"/>
            <a:ext cx="8229600" cy="5040560"/>
          </a:xfrm>
        </p:spPr>
        <p:txBody>
          <a:bodyPr>
            <a:normAutofit fontScale="90000"/>
          </a:bodyPr>
          <a:lstStyle/>
          <a:p>
            <a:r>
              <a:rPr lang="es-EC" sz="6000" b="1" dirty="0" smtClean="0">
                <a:solidFill>
                  <a:srgbClr val="8FBE00"/>
                </a:solidFill>
                <a:latin typeface="St Transmission" pitchFamily="50" charset="0"/>
                <a:cs typeface="Arial" pitchFamily="34" charset="0"/>
              </a:rPr>
              <a:t>SISTEMAS DE RECUPERACIÓN</a:t>
            </a:r>
            <a:r>
              <a:rPr lang="es-EC" b="1" dirty="0" smtClean="0">
                <a:solidFill>
                  <a:srgbClr val="8FBE00"/>
                </a:solidFill>
                <a:latin typeface="St Transmission" pitchFamily="50" charset="0"/>
                <a:cs typeface="Arial" pitchFamily="34" charset="0"/>
              </a:rPr>
              <a:t> </a:t>
            </a:r>
            <a:br>
              <a:rPr lang="es-EC" b="1" dirty="0" smtClean="0">
                <a:solidFill>
                  <a:srgbClr val="8FBE00"/>
                </a:solidFill>
                <a:latin typeface="St Transmission" pitchFamily="50" charset="0"/>
                <a:cs typeface="Arial" pitchFamily="34" charset="0"/>
              </a:rPr>
            </a:br>
            <a:r>
              <a:rPr lang="es-EC" sz="13000" b="1" spc="600" dirty="0" smtClean="0">
                <a:solidFill>
                  <a:srgbClr val="8FBE00"/>
                </a:solidFill>
                <a:latin typeface="St Transmission" pitchFamily="50" charset="0"/>
                <a:cs typeface="Arial" pitchFamily="34" charset="0"/>
              </a:rPr>
              <a:t>DE ENERGÍA </a:t>
            </a:r>
            <a:r>
              <a:rPr lang="es-EC" sz="13000" b="1" dirty="0" smtClean="0">
                <a:solidFill>
                  <a:srgbClr val="8FBE00"/>
                </a:solidFill>
                <a:latin typeface="St Transmission" pitchFamily="50" charset="0"/>
                <a:cs typeface="Arial" pitchFamily="34" charset="0"/>
              </a:rPr>
              <a:t/>
            </a:r>
            <a:br>
              <a:rPr lang="es-EC" sz="13000" b="1" dirty="0" smtClean="0">
                <a:solidFill>
                  <a:srgbClr val="8FBE00"/>
                </a:solidFill>
                <a:latin typeface="St Transmission" pitchFamily="50" charset="0"/>
                <a:cs typeface="Arial" pitchFamily="34" charset="0"/>
              </a:rPr>
            </a:br>
            <a:r>
              <a:rPr lang="es-EC" sz="11600" b="1" dirty="0" smtClean="0">
                <a:solidFill>
                  <a:srgbClr val="8FBE00"/>
                </a:solidFill>
                <a:latin typeface="St Transmission" pitchFamily="50" charset="0"/>
                <a:cs typeface="Arial" pitchFamily="34" charset="0"/>
              </a:rPr>
              <a:t>AUTOMOTRICES</a:t>
            </a:r>
            <a:r>
              <a:rPr lang="en-US" sz="9600" b="1" dirty="0" smtClean="0">
                <a:solidFill>
                  <a:srgbClr val="8FBE00"/>
                </a:solidFill>
                <a:latin typeface="St Transmission" pitchFamily="50" charset="0"/>
                <a:cs typeface="Arial" pitchFamily="34" charset="0"/>
              </a:rPr>
              <a:t/>
            </a:r>
            <a:br>
              <a:rPr lang="en-US" sz="9600" b="1" dirty="0" smtClean="0">
                <a:solidFill>
                  <a:srgbClr val="8FBE00"/>
                </a:solidFill>
                <a:latin typeface="St Transmission" pitchFamily="50" charset="0"/>
                <a:cs typeface="Arial" pitchFamily="34" charset="0"/>
              </a:rPr>
            </a:br>
            <a:endParaRPr lang="en-US" dirty="0"/>
          </a:p>
        </p:txBody>
      </p:sp>
      <p:sp>
        <p:nvSpPr>
          <p:cNvPr id="10" name="9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TEÓRICO</a:t>
            </a:r>
            <a:endParaRPr lang="en-US" sz="700" i="1" dirty="0">
              <a:ln>
                <a:solidFill>
                  <a:srgbClr val="F9F2E7"/>
                </a:solidFill>
              </a:ln>
              <a:solidFill>
                <a:srgbClr val="AEE239"/>
              </a:solidFill>
            </a:endParaRPr>
          </a:p>
        </p:txBody>
      </p:sp>
      <p:sp>
        <p:nvSpPr>
          <p:cNvPr id="9" name="Chevron 8">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3 Rectángulo"/>
          <p:cNvSpPr/>
          <p:nvPr/>
        </p:nvSpPr>
        <p:spPr>
          <a:xfrm>
            <a:off x="3059832" y="2852936"/>
            <a:ext cx="3384376" cy="936104"/>
          </a:xfrm>
          <a:prstGeom prst="rect">
            <a:avLst/>
          </a:prstGeom>
          <a:solidFill>
            <a:srgbClr val="00A8C6"/>
          </a:solidFill>
          <a:ln>
            <a:solidFill>
              <a:srgbClr val="00A8C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C" sz="2400" b="1" dirty="0" smtClean="0">
                <a:solidFill>
                  <a:srgbClr val="F9F2E7"/>
                </a:solidFill>
                <a:latin typeface="078MKSDMediumCondensed" pitchFamily="2" charset="0"/>
                <a:cs typeface="Arial" pitchFamily="34" charset="0"/>
              </a:rPr>
              <a:t>SISTEMAS DE RECUPERACIÓN </a:t>
            </a:r>
          </a:p>
          <a:p>
            <a:pPr algn="ctr"/>
            <a:r>
              <a:rPr lang="es-EC" sz="2400" b="1" dirty="0" smtClean="0">
                <a:solidFill>
                  <a:srgbClr val="F9F2E7"/>
                </a:solidFill>
                <a:latin typeface="078MKSDMediumCondensed" pitchFamily="2" charset="0"/>
                <a:cs typeface="Arial" pitchFamily="34" charset="0"/>
              </a:rPr>
              <a:t>DE ENERGÍA AUTOMOTRICES</a:t>
            </a:r>
            <a:endParaRPr lang="en-US" sz="1200" b="1" dirty="0">
              <a:solidFill>
                <a:srgbClr val="F9F2E7"/>
              </a:solidFill>
              <a:latin typeface="078MKSDMediumCondensed" pitchFamily="2" charset="0"/>
            </a:endParaRPr>
          </a:p>
        </p:txBody>
      </p:sp>
      <p:sp>
        <p:nvSpPr>
          <p:cNvPr id="6" name="5 Llamada de flecha hacia abajo"/>
          <p:cNvSpPr/>
          <p:nvPr/>
        </p:nvSpPr>
        <p:spPr>
          <a:xfrm>
            <a:off x="1835696" y="908720"/>
            <a:ext cx="5688632" cy="1728192"/>
          </a:xfrm>
          <a:prstGeom prst="downArrowCallout">
            <a:avLst>
              <a:gd name="adj1" fmla="val 4467"/>
              <a:gd name="adj2" fmla="val 6047"/>
              <a:gd name="adj3" fmla="val 16313"/>
              <a:gd name="adj4" fmla="val 64977"/>
            </a:avLst>
          </a:prstGeom>
          <a:solidFill>
            <a:srgbClr val="40C0CB"/>
          </a:solidFill>
          <a:ln>
            <a:solidFill>
              <a:srgbClr val="00A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dirty="0" smtClean="0">
                <a:latin typeface="078MKSDMediumCondensed" pitchFamily="2" charset="0"/>
              </a:rPr>
              <a:t>La tecnología es prácticamente nueva</a:t>
            </a:r>
            <a:endParaRPr lang="en-US" sz="2800" dirty="0">
              <a:latin typeface="078MKSDMediumCondensed" pitchFamily="2" charset="0"/>
            </a:endParaRPr>
          </a:p>
        </p:txBody>
      </p:sp>
      <p:pic>
        <p:nvPicPr>
          <p:cNvPr id="10" name="9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1" name="10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2" name="11 Llamada de flecha hacia arriba"/>
          <p:cNvSpPr/>
          <p:nvPr/>
        </p:nvSpPr>
        <p:spPr>
          <a:xfrm>
            <a:off x="1043608" y="4077072"/>
            <a:ext cx="7416824" cy="1584176"/>
          </a:xfrm>
          <a:prstGeom prst="upArrowCallout">
            <a:avLst>
              <a:gd name="adj1" fmla="val 5107"/>
              <a:gd name="adj2" fmla="val 7684"/>
              <a:gd name="adj3" fmla="val 17304"/>
              <a:gd name="adj4" fmla="val 62091"/>
            </a:avLst>
          </a:prstGeom>
          <a:solidFill>
            <a:srgbClr val="40C0CB"/>
          </a:solidFill>
          <a:ln>
            <a:solidFill>
              <a:srgbClr val="00A8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2800" dirty="0" smtClean="0">
              <a:latin typeface="078MKSDMediumCondensed" pitchFamily="2" charset="0"/>
            </a:endParaRPr>
          </a:p>
          <a:p>
            <a:pPr algn="ctr"/>
            <a:r>
              <a:rPr lang="es-EC" sz="2800" dirty="0" smtClean="0">
                <a:latin typeface="078MKSDMediumCondensed" pitchFamily="2" charset="0"/>
              </a:rPr>
              <a:t>Esta todavía en desarrollo en búsqueda de nuevas alternativas</a:t>
            </a:r>
            <a:endParaRPr lang="en-US" sz="2800" dirty="0" smtClean="0">
              <a:latin typeface="078MKSDMediumCondensed" pitchFamily="2" charset="0"/>
            </a:endParaRPr>
          </a:p>
          <a:p>
            <a:pPr algn="ctr"/>
            <a:endParaRPr lang="en-US" sz="2800" dirty="0" smtClean="0">
              <a:latin typeface="078MKSDMediumCondensed" pitchFamily="2" charset="0"/>
            </a:endParaRPr>
          </a:p>
        </p:txBody>
      </p:sp>
      <p:sp>
        <p:nvSpPr>
          <p:cNvPr id="7" name="6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TEORICO</a:t>
            </a:r>
            <a:endParaRPr lang="en-US" sz="700" i="1" dirty="0">
              <a:ln>
                <a:solidFill>
                  <a:srgbClr val="F9F2E7"/>
                </a:solidFill>
              </a:ln>
              <a:solidFill>
                <a:srgbClr val="AEE239"/>
              </a:solidFill>
            </a:endParaRPr>
          </a:p>
        </p:txBody>
      </p:sp>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a:stretch>
            <a:fillRect/>
          </a:stretch>
        </p:blipFill>
        <p:spPr bwMode="auto">
          <a:xfrm>
            <a:off x="899592" y="908720"/>
            <a:ext cx="7776864" cy="5040560"/>
          </a:xfrm>
          <a:prstGeom prst="rect">
            <a:avLst/>
          </a:prstGeom>
          <a:noFill/>
          <a:ln w="9525">
            <a:noFill/>
            <a:miter lim="800000"/>
            <a:headEnd/>
            <a:tailEnd/>
          </a:ln>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TEORICO</a:t>
            </a:r>
            <a:endParaRPr lang="en-US" sz="700" i="1" dirty="0">
              <a:ln>
                <a:solidFill>
                  <a:srgbClr val="F9F2E7"/>
                </a:solidFill>
              </a:ln>
              <a:solidFill>
                <a:srgbClr val="AEE239"/>
              </a:solidFill>
            </a:endParaRPr>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4 Imagen" descr="fondo espe jpg.jpg"/>
          <p:cNvPicPr>
            <a:picLocks noChangeAspect="1"/>
          </p:cNvPicPr>
          <p:nvPr/>
        </p:nvPicPr>
        <p:blipFill>
          <a:blip r:embed="rId6"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6"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4" name="3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TEORICO</a:t>
            </a:r>
            <a:endParaRPr lang="en-US" sz="700" i="1" dirty="0">
              <a:ln>
                <a:solidFill>
                  <a:srgbClr val="F9F2E7"/>
                </a:solidFill>
              </a:ln>
              <a:solidFill>
                <a:srgbClr val="AEE239"/>
              </a:solidFill>
            </a:endParaRPr>
          </a:p>
        </p:txBody>
      </p:sp>
      <p:sp>
        <p:nvSpPr>
          <p:cNvPr id="7" name="Chevron 6">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ontrols>
      <mc:AlternateContent xmlns:mc="http://schemas.openxmlformats.org/markup-compatibility/2006">
        <mc:Choice xmlns:v="urn:schemas-microsoft-com:vml" Requires="v">
          <p:control spid="1033" r:id="rId2" imgW="4572000" imgH="4000500"/>
        </mc:Choice>
        <mc:Fallback>
          <p:control r:id="rId2" imgW="4572000" imgH="4000500">
            <p:pic>
              <p:nvPicPr>
                <p:cNvPr id="2" name="oomfoCharts3"/>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4211638" y="1268413"/>
                  <a:ext cx="4572000" cy="3998912"/>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34" r:id="rId3" imgW="4933984" imgH="3962400"/>
        </mc:Choice>
        <mc:Fallback>
          <p:control r:id="rId3" imgW="4933984" imgH="3962400">
            <p:pic>
              <p:nvPicPr>
                <p:cNvPr id="3" name="oomfoCharts2"/>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252413" y="1341438"/>
                  <a:ext cx="4932363" cy="3959225"/>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Título"/>
          <p:cNvSpPr>
            <a:spLocks noGrp="1"/>
          </p:cNvSpPr>
          <p:nvPr>
            <p:ph type="title"/>
          </p:nvPr>
        </p:nvSpPr>
        <p:spPr>
          <a:xfrm>
            <a:off x="539552" y="1700808"/>
            <a:ext cx="8229600" cy="3735288"/>
          </a:xfrm>
        </p:spPr>
        <p:txBody>
          <a:bodyPr>
            <a:normAutofit fontScale="90000"/>
          </a:bodyPr>
          <a:lstStyle/>
          <a:p>
            <a:r>
              <a:rPr lang="es-EC" sz="8000" b="1" dirty="0" smtClean="0">
                <a:solidFill>
                  <a:srgbClr val="8FBE00"/>
                </a:solidFill>
                <a:latin typeface="St Transmission" pitchFamily="50" charset="0"/>
              </a:rPr>
              <a:t>TIPOS DE SISTEMAS  DE </a:t>
            </a:r>
            <a:r>
              <a:rPr lang="es-EC" sz="4900" b="1" dirty="0" smtClean="0">
                <a:solidFill>
                  <a:srgbClr val="8FBE00"/>
                </a:solidFill>
                <a:latin typeface="St Transmission" pitchFamily="50" charset="0"/>
              </a:rPr>
              <a:t>RECUPERACIÓN DE ENERGÍA CINÉTICA </a:t>
            </a:r>
            <a:br>
              <a:rPr lang="es-EC" sz="4900" b="1" dirty="0" smtClean="0">
                <a:solidFill>
                  <a:srgbClr val="8FBE00"/>
                </a:solidFill>
                <a:latin typeface="St Transmission" pitchFamily="50" charset="0"/>
              </a:rPr>
            </a:br>
            <a:r>
              <a:rPr lang="es-EC" sz="11100" b="1" dirty="0" smtClean="0">
                <a:solidFill>
                  <a:srgbClr val="8FBE00"/>
                </a:solidFill>
                <a:latin typeface="St Transmission" pitchFamily="50" charset="0"/>
              </a:rPr>
              <a:t>AUTOMOTRICES</a:t>
            </a:r>
            <a:r>
              <a:rPr lang="en-US" sz="10600" dirty="0" smtClean="0">
                <a:solidFill>
                  <a:srgbClr val="8FBE00"/>
                </a:solidFill>
                <a:latin typeface="St Transmission" pitchFamily="50" charset="0"/>
              </a:rPr>
              <a:t/>
            </a:r>
            <a:br>
              <a:rPr lang="en-US" sz="10600" dirty="0" smtClean="0">
                <a:solidFill>
                  <a:srgbClr val="8FBE00"/>
                </a:solidFill>
                <a:latin typeface="St Transmission" pitchFamily="50" charset="0"/>
              </a:rPr>
            </a:br>
            <a:endParaRPr lang="en-US" dirty="0"/>
          </a:p>
        </p:txBody>
      </p:sp>
      <p:sp>
        <p:nvSpPr>
          <p:cNvPr id="8" name="7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TEORICO</a:t>
            </a:r>
            <a:endParaRPr lang="en-US" sz="700" i="1" dirty="0">
              <a:ln>
                <a:solidFill>
                  <a:srgbClr val="F9F2E7"/>
                </a:solidFill>
              </a:ln>
              <a:solidFill>
                <a:srgbClr val="AEE239"/>
              </a:solidFill>
            </a:endParaRPr>
          </a:p>
        </p:txBody>
      </p:sp>
      <p:sp>
        <p:nvSpPr>
          <p:cNvPr id="9" name="Chevron 8">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0" y="764704"/>
            <a:ext cx="9144000" cy="1143000"/>
          </a:xfrm>
        </p:spPr>
        <p:txBody>
          <a:bodyPr>
            <a:normAutofit fontScale="90000"/>
          </a:bodyPr>
          <a:lstStyle/>
          <a:p>
            <a:pPr lvl="0"/>
            <a:r>
              <a:rPr lang="es-EC" b="1" dirty="0" smtClean="0">
                <a:solidFill>
                  <a:srgbClr val="8FBE00"/>
                </a:solidFill>
                <a:latin typeface="St Transmission" pitchFamily="50" charset="0"/>
              </a:rPr>
              <a:t>SISTEMA DE RECUPERACIÓN ELÉCTRICO</a:t>
            </a:r>
            <a:endParaRPr lang="en-US" dirty="0"/>
          </a:p>
        </p:txBody>
      </p:sp>
      <p:pic>
        <p:nvPicPr>
          <p:cNvPr id="4" name="3 Imagen"/>
          <p:cNvPicPr/>
          <p:nvPr/>
        </p:nvPicPr>
        <p:blipFill>
          <a:blip r:embed="rId2" cstate="print"/>
          <a:srcRect/>
          <a:stretch>
            <a:fillRect/>
          </a:stretch>
        </p:blipFill>
        <p:spPr bwMode="auto">
          <a:xfrm>
            <a:off x="899592" y="2204864"/>
            <a:ext cx="3345439" cy="2920621"/>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5292080" y="2420888"/>
            <a:ext cx="3056637" cy="2374710"/>
          </a:xfrm>
          <a:prstGeom prst="rect">
            <a:avLst/>
          </a:prstGeom>
          <a:noFill/>
          <a:ln w="9525">
            <a:noFill/>
            <a:miter lim="800000"/>
            <a:headEnd/>
            <a:tailEnd/>
          </a:ln>
        </p:spPr>
      </p:pic>
      <p:pic>
        <p:nvPicPr>
          <p:cNvPr id="6" name="5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7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TEORICO</a:t>
            </a:r>
            <a:endParaRPr lang="en-US" sz="700" i="1" dirty="0">
              <a:ln>
                <a:solidFill>
                  <a:srgbClr val="F9F2E7"/>
                </a:solidFill>
              </a:ln>
              <a:solidFill>
                <a:srgbClr val="AEE239"/>
              </a:solidFill>
            </a:endParaRPr>
          </a:p>
        </p:txBody>
      </p:sp>
      <p:sp>
        <p:nvSpPr>
          <p:cNvPr id="9" name="Chevron 8">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7 Título"/>
          <p:cNvSpPr>
            <a:spLocks noGrp="1"/>
          </p:cNvSpPr>
          <p:nvPr>
            <p:ph type="title"/>
          </p:nvPr>
        </p:nvSpPr>
        <p:spPr>
          <a:xfrm>
            <a:off x="395536" y="980728"/>
            <a:ext cx="8229600" cy="1143000"/>
          </a:xfrm>
        </p:spPr>
        <p:txBody>
          <a:bodyPr>
            <a:normAutofit fontScale="90000"/>
          </a:bodyPr>
          <a:lstStyle/>
          <a:p>
            <a:r>
              <a:rPr lang="es-EC" b="1" dirty="0" smtClean="0">
                <a:solidFill>
                  <a:srgbClr val="8FBE00"/>
                </a:solidFill>
                <a:latin typeface="St Transmission" pitchFamily="50" charset="0"/>
              </a:rPr>
              <a:t>SISTEMA DE RECUPERACIÓN MECÁNICO</a:t>
            </a:r>
            <a:endParaRPr lang="en-US" dirty="0"/>
          </a:p>
        </p:txBody>
      </p:sp>
      <p:pic>
        <p:nvPicPr>
          <p:cNvPr id="4" name="12 Imagen" descr="esquema recuperacion sistema flywheel (1).jpg"/>
          <p:cNvPicPr/>
          <p:nvPr/>
        </p:nvPicPr>
        <p:blipFill>
          <a:blip r:embed="rId2" cstate="print"/>
          <a:srcRect t="10032" r="50505" b="44660"/>
          <a:stretch>
            <a:fillRect/>
          </a:stretch>
        </p:blipFill>
        <p:spPr>
          <a:xfrm>
            <a:off x="611560" y="2348880"/>
            <a:ext cx="3600400" cy="2486751"/>
          </a:xfrm>
          <a:prstGeom prst="rect">
            <a:avLst/>
          </a:prstGeom>
        </p:spPr>
      </p:pic>
      <p:pic>
        <p:nvPicPr>
          <p:cNvPr id="5" name="12 Imagen" descr="esquema recuperacion sistema flywheel (1).jpg"/>
          <p:cNvPicPr/>
          <p:nvPr/>
        </p:nvPicPr>
        <p:blipFill>
          <a:blip r:embed="rId2" cstate="print"/>
          <a:srcRect l="47888" t="26537" b="27832"/>
          <a:stretch>
            <a:fillRect/>
          </a:stretch>
        </p:blipFill>
        <p:spPr>
          <a:xfrm>
            <a:off x="4932040" y="2440770"/>
            <a:ext cx="3600400" cy="2356382"/>
          </a:xfrm>
          <a:prstGeom prst="rect">
            <a:avLst/>
          </a:prstGeom>
        </p:spPr>
      </p:pic>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9" name="8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TEORICO</a:t>
            </a:r>
            <a:endParaRPr lang="en-US" sz="700" i="1" dirty="0">
              <a:ln>
                <a:solidFill>
                  <a:srgbClr val="F9F2E7"/>
                </a:solidFill>
              </a:ln>
              <a:solidFill>
                <a:srgbClr val="AEE239"/>
              </a:solidFill>
            </a:endParaRPr>
          </a:p>
        </p:txBody>
      </p:sp>
      <p:sp>
        <p:nvSpPr>
          <p:cNvPr id="10" name="Chevron 9">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043608" y="836712"/>
            <a:ext cx="6912768" cy="5232772"/>
          </a:xfrm>
          <a:prstGeom prst="rect">
            <a:avLst/>
          </a:prstGeom>
          <a:noFill/>
          <a:ln w="9525">
            <a:noFill/>
            <a:miter lim="800000"/>
            <a:headEnd/>
            <a:tailEnd/>
          </a:ln>
        </p:spPr>
      </p:pic>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5" name="4 Rectángulo"/>
          <p:cNvSpPr/>
          <p:nvPr/>
        </p:nvSpPr>
        <p:spPr>
          <a:xfrm>
            <a:off x="5940152" y="0"/>
            <a:ext cx="3203848"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MARCO TEORICO</a:t>
            </a:r>
            <a:endParaRPr lang="en-US" sz="700" i="1" dirty="0">
              <a:ln>
                <a:solidFill>
                  <a:srgbClr val="F9F2E7"/>
                </a:solidFill>
              </a:ln>
              <a:solidFill>
                <a:srgbClr val="AEE239"/>
              </a:solidFill>
            </a:endParaRPr>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395536" y="476672"/>
            <a:ext cx="8229600" cy="1143000"/>
          </a:xfrm>
        </p:spPr>
        <p:txBody>
          <a:bodyPr/>
          <a:lstStyle/>
          <a:p>
            <a:pPr algn="l"/>
            <a:r>
              <a:rPr lang="es-EC" b="1" dirty="0" smtClean="0">
                <a:solidFill>
                  <a:srgbClr val="8FBE00"/>
                </a:solidFill>
                <a:latin typeface="St Transmission" pitchFamily="50" charset="0"/>
              </a:rPr>
              <a:t>INTRODUCCIÓN</a:t>
            </a:r>
            <a:endParaRPr lang="en-US" b="1" dirty="0">
              <a:solidFill>
                <a:srgbClr val="8FBE00"/>
              </a:solidFill>
              <a:latin typeface="St Transmission" pitchFamily="50" charset="0"/>
            </a:endParaRPr>
          </a:p>
        </p:txBody>
      </p:sp>
      <p:sp>
        <p:nvSpPr>
          <p:cNvPr id="3" name="2 Marcador de contenido"/>
          <p:cNvSpPr>
            <a:spLocks noGrp="1"/>
          </p:cNvSpPr>
          <p:nvPr>
            <p:ph idx="1"/>
          </p:nvPr>
        </p:nvSpPr>
        <p:spPr/>
        <p:txBody>
          <a:bodyPr/>
          <a:lstStyle/>
          <a:p>
            <a:pPr marL="0" indent="0">
              <a:buNone/>
            </a:pPr>
            <a:r>
              <a:rPr lang="es-EC" sz="4000" dirty="0" smtClean="0">
                <a:solidFill>
                  <a:srgbClr val="00A8C6"/>
                </a:solidFill>
                <a:latin typeface="078MKSDMediumCondensed" pitchFamily="2" charset="0"/>
              </a:rPr>
              <a:t>El Sistema de Recuperación de Energía Cinética para sobrealimentación es una opción para recuperar energía que normalmente sería disipada y perdida en el ambiente, siendo recuperada, almacenada y  posteriormente reutilizada</a:t>
            </a:r>
            <a:endParaRPr lang="en-US" sz="4000" dirty="0" smtClean="0">
              <a:solidFill>
                <a:srgbClr val="00A8C6"/>
              </a:solidFill>
              <a:latin typeface="078MKSDMediumCondensed" pitchFamily="2" charset="0"/>
            </a:endParaRPr>
          </a:p>
          <a:p>
            <a:endParaRPr lang="en-US" dirty="0"/>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6" name="Chevron 5">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5 Imagen" descr="_DSC0297.JPG"/>
          <p:cNvPicPr>
            <a:picLocks noChangeAspect="1"/>
          </p:cNvPicPr>
          <p:nvPr/>
        </p:nvPicPr>
        <p:blipFill>
          <a:blip r:embed="rId2" cstate="print">
            <a:duotone>
              <a:prstClr val="black"/>
              <a:srgbClr val="00A8C6">
                <a:tint val="45000"/>
                <a:satMod val="400000"/>
              </a:srgbClr>
            </a:duotone>
          </a:blip>
          <a:stretch>
            <a:fillRect/>
          </a:stretch>
        </p:blipFill>
        <p:spPr>
          <a:xfrm>
            <a:off x="0" y="392373"/>
            <a:ext cx="9144000" cy="6073254"/>
          </a:xfrm>
          <a:prstGeom prst="rect">
            <a:avLst/>
          </a:prstGeom>
        </p:spPr>
      </p:pic>
      <p:sp>
        <p:nvSpPr>
          <p:cNvPr id="2" name="1 Título"/>
          <p:cNvSpPr>
            <a:spLocks noGrp="1"/>
          </p:cNvSpPr>
          <p:nvPr>
            <p:ph type="title"/>
          </p:nvPr>
        </p:nvSpPr>
        <p:spPr>
          <a:xfrm>
            <a:off x="971600" y="1772816"/>
            <a:ext cx="7272808" cy="3384376"/>
          </a:xfrm>
        </p:spPr>
        <p:txBody>
          <a:bodyPr>
            <a:noAutofit/>
          </a:bodyPr>
          <a:lstStyle/>
          <a:p>
            <a:r>
              <a:rPr lang="es-EC" sz="9600" b="1" spc="300" dirty="0" smtClean="0">
                <a:solidFill>
                  <a:srgbClr val="8FBE00"/>
                </a:solidFill>
                <a:latin typeface="St Transmission" pitchFamily="50" charset="0"/>
                <a:ea typeface="+mn-ea"/>
                <a:cs typeface="+mn-cs"/>
              </a:rPr>
              <a:t>DISEÑO DEL </a:t>
            </a:r>
            <a:r>
              <a:rPr lang="es-EC" sz="13800" b="1" spc="-300" dirty="0" smtClean="0">
                <a:solidFill>
                  <a:srgbClr val="8FBE00"/>
                </a:solidFill>
                <a:latin typeface="St Transmission" pitchFamily="50" charset="0"/>
                <a:ea typeface="+mn-ea"/>
                <a:cs typeface="+mn-cs"/>
              </a:rPr>
              <a:t>SISTEMA</a:t>
            </a:r>
            <a:endParaRPr lang="en-US" sz="13800" b="1" spc="-300" dirty="0">
              <a:solidFill>
                <a:srgbClr val="8FBE00"/>
              </a:solidFill>
              <a:latin typeface="St Transmission" pitchFamily="50" charset="0"/>
              <a:ea typeface="+mn-ea"/>
              <a:cs typeface="+mn-cs"/>
            </a:endParaRPr>
          </a:p>
        </p:txBody>
      </p:sp>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Chevron 6">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1 Título"/>
          <p:cNvSpPr>
            <a:spLocks noGrp="1"/>
          </p:cNvSpPr>
          <p:nvPr>
            <p:ph type="title"/>
          </p:nvPr>
        </p:nvSpPr>
        <p:spPr>
          <a:xfrm>
            <a:off x="467544" y="1628800"/>
            <a:ext cx="8424936" cy="3384376"/>
          </a:xfrm>
        </p:spPr>
        <p:txBody>
          <a:bodyPr>
            <a:noAutofit/>
          </a:bodyPr>
          <a:lstStyle/>
          <a:p>
            <a:r>
              <a:rPr lang="es-EC" sz="5400" b="1" dirty="0" smtClean="0">
                <a:solidFill>
                  <a:srgbClr val="8FBE00"/>
                </a:solidFill>
                <a:latin typeface="St Transmission" pitchFamily="50" charset="0"/>
              </a:rPr>
              <a:t>FUNCIONAMIENTO</a:t>
            </a:r>
            <a:br>
              <a:rPr lang="es-EC" sz="5400" b="1" dirty="0" smtClean="0">
                <a:solidFill>
                  <a:srgbClr val="8FBE00"/>
                </a:solidFill>
                <a:latin typeface="St Transmission" pitchFamily="50" charset="0"/>
              </a:rPr>
            </a:br>
            <a:r>
              <a:rPr lang="es-EC" sz="5400" b="1" dirty="0" smtClean="0">
                <a:solidFill>
                  <a:srgbClr val="8FBE00"/>
                </a:solidFill>
                <a:latin typeface="St Transmission" pitchFamily="50" charset="0"/>
              </a:rPr>
              <a:t> DEL SISTEMA  DE  RECUPERACIÓN DE  ENERGIA  CINÉTICA  PARA SOBREALIMENTACIÓN</a:t>
            </a:r>
            <a:endParaRPr lang="en-US" sz="5400" b="1" dirty="0">
              <a:solidFill>
                <a:srgbClr val="8FBE00"/>
              </a:solidFill>
              <a:latin typeface="St Transmission" pitchFamily="50" charset="0"/>
            </a:endParaRPr>
          </a:p>
        </p:txBody>
      </p:sp>
      <p:sp>
        <p:nvSpPr>
          <p:cNvPr id="6" name="Rectangle 5"/>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4505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5057" name="Object 1"/>
          <p:cNvGraphicFramePr>
            <a:graphicFrameLocks noChangeAspect="1"/>
          </p:cNvGraphicFramePr>
          <p:nvPr/>
        </p:nvGraphicFramePr>
        <p:xfrm>
          <a:off x="323528" y="1988840"/>
          <a:ext cx="8373220" cy="2260451"/>
        </p:xfrm>
        <a:graphic>
          <a:graphicData uri="http://schemas.openxmlformats.org/presentationml/2006/ole">
            <mc:AlternateContent xmlns:mc="http://schemas.openxmlformats.org/markup-compatibility/2006">
              <mc:Choice xmlns:v="urn:schemas-microsoft-com:vml" Requires="v">
                <p:oleObj spid="_x0000_s45058" name="Hoja de cálculo" r:id="rId5" imgW="4629216" imgH="1409593" progId="Excel.Sheet.12">
                  <p:embed/>
                </p:oleObj>
              </mc:Choice>
              <mc:Fallback>
                <p:oleObj name="Hoja de cálculo" r:id="rId5" imgW="4629216" imgH="1409593" progId="Excel.Sheet.12">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988840"/>
                        <a:ext cx="8373220" cy="22604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7" name="Chevron 6">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ChangeArrowheads="1"/>
          </p:cNvSpPr>
          <p:nvPr/>
        </p:nvSpPr>
        <p:spPr bwMode="auto">
          <a:xfrm>
            <a:off x="0" y="1124744"/>
            <a:ext cx="9144000"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lang="es-EC" sz="3200" dirty="0" smtClean="0">
                <a:solidFill>
                  <a:srgbClr val="00A8C6"/>
                </a:solidFill>
                <a:latin typeface="078MKSDMediumCondensed" pitchFamily="2" charset="0"/>
              </a:rPr>
              <a:t>Mediante el accionamiento del pedal de freno, transmite el movimiento de la rueda del automóvil a un sistema de transmisión.</a:t>
            </a:r>
            <a:endParaRPr lang="en-US" sz="3200" dirty="0" smtClean="0">
              <a:solidFill>
                <a:srgbClr val="00A8C6"/>
              </a:solidFill>
              <a:latin typeface="078MKSDMediumCondensed" pitchFamily="2"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es-EC" sz="3200" dirty="0" smtClean="0">
                <a:solidFill>
                  <a:srgbClr val="00A8C6"/>
                </a:solidFill>
                <a:latin typeface="078MKSDMediumCondensed" pitchFamily="2" charset="0"/>
              </a:rPr>
              <a:t>Transforma la energía cinética del automóvil en energía potencial (aire comprimido).</a:t>
            </a:r>
            <a:endParaRPr lang="en-US" sz="3200" dirty="0" smtClean="0">
              <a:solidFill>
                <a:srgbClr val="00A8C6"/>
              </a:solidFill>
              <a:latin typeface="078MKSDMediumCondensed" pitchFamily="2"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es-EC" sz="3200" dirty="0" smtClean="0">
                <a:solidFill>
                  <a:srgbClr val="00A8C6"/>
                </a:solidFill>
                <a:latin typeface="078MKSDMediumCondensed" pitchFamily="2" charset="0"/>
              </a:rPr>
              <a:t>Mediante un compresor almacena el aire en un tanque hasta una presión determinada.</a:t>
            </a:r>
            <a:endParaRPr lang="en-US" sz="3200" dirty="0" smtClean="0">
              <a:solidFill>
                <a:srgbClr val="00A8C6"/>
              </a:solidFill>
              <a:latin typeface="078MKSDMediumCondensed" pitchFamily="2"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es-EC" sz="3200" dirty="0" smtClean="0">
                <a:solidFill>
                  <a:srgbClr val="00A8C6"/>
                </a:solidFill>
                <a:latin typeface="078MKSDMediumCondensed" pitchFamily="2" charset="0"/>
              </a:rPr>
              <a:t>Direcciona el aire almacenado al motor del automóvil.</a:t>
            </a:r>
            <a:endParaRPr lang="en-US" sz="3200" dirty="0" smtClean="0">
              <a:solidFill>
                <a:srgbClr val="00A8C6"/>
              </a:solidFill>
              <a:latin typeface="078MKSDMediumCondensed" pitchFamily="2"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lang="es-EC" sz="3200" dirty="0" smtClean="0">
                <a:solidFill>
                  <a:srgbClr val="00A8C6"/>
                </a:solidFill>
                <a:latin typeface="078MKSDMediumCondensed" pitchFamily="2" charset="0"/>
              </a:rPr>
              <a:t>El usuario controla el encendido y apagado del equipo.</a:t>
            </a: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Rectangle 6"/>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cstate="print"/>
          <a:srcRect/>
          <a:stretch>
            <a:fillRect/>
          </a:stretch>
        </p:blipFill>
        <p:spPr bwMode="auto">
          <a:xfrm>
            <a:off x="0" y="620688"/>
            <a:ext cx="9144000" cy="5704909"/>
          </a:xfrm>
          <a:prstGeom prst="rect">
            <a:avLst/>
          </a:prstGeom>
          <a:noFill/>
          <a:ln w="9525">
            <a:noFill/>
            <a:miter lim="800000"/>
            <a:headEnd/>
            <a:tailEnd/>
          </a:ln>
        </p:spPr>
      </p:pic>
      <p:pic>
        <p:nvPicPr>
          <p:cNvPr id="8" name="7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27384"/>
            <a:ext cx="9144000" cy="980728"/>
          </a:xfrm>
          <a:prstGeom prst="rect">
            <a:avLst/>
          </a:prstGeom>
        </p:spPr>
      </p:pic>
      <p:pic>
        <p:nvPicPr>
          <p:cNvPr id="9" name="8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0" name="9 Flecha curvada hacia abajo"/>
          <p:cNvSpPr/>
          <p:nvPr/>
        </p:nvSpPr>
        <p:spPr>
          <a:xfrm rot="2073897">
            <a:off x="1309410" y="3648666"/>
            <a:ext cx="2797723" cy="792088"/>
          </a:xfrm>
          <a:prstGeom prst="curvedDownArrow">
            <a:avLst>
              <a:gd name="adj1" fmla="val 25000"/>
              <a:gd name="adj2" fmla="val 114986"/>
              <a:gd name="adj3" fmla="val 25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1" name="10 Flecha curvada hacia abajo"/>
          <p:cNvSpPr/>
          <p:nvPr/>
        </p:nvSpPr>
        <p:spPr>
          <a:xfrm rot="2073897">
            <a:off x="5371955" y="4022009"/>
            <a:ext cx="637792" cy="226167"/>
          </a:xfrm>
          <a:prstGeom prst="curvedDownArrow">
            <a:avLst>
              <a:gd name="adj1" fmla="val 25000"/>
              <a:gd name="adj2" fmla="val 114986"/>
              <a:gd name="adj3" fmla="val 25000"/>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chemeClr val="tx1"/>
              </a:solidFill>
            </a:endParaRPr>
          </a:p>
        </p:txBody>
      </p:sp>
      <p:sp>
        <p:nvSpPr>
          <p:cNvPr id="12" name="11 Flecha curvada hacia abajo"/>
          <p:cNvSpPr/>
          <p:nvPr/>
        </p:nvSpPr>
        <p:spPr>
          <a:xfrm rot="2073897">
            <a:off x="5296655" y="3935497"/>
            <a:ext cx="858233" cy="283150"/>
          </a:xfrm>
          <a:prstGeom prst="curvedDownArrow">
            <a:avLst>
              <a:gd name="adj1" fmla="val 151602"/>
              <a:gd name="adj2" fmla="val 151602"/>
              <a:gd name="adj3" fmla="val 41564"/>
            </a:avLst>
          </a:prstGeom>
          <a:gradFill>
            <a:gsLst>
              <a:gs pos="0">
                <a:srgbClr val="FFFF00"/>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3" name="12 Flecha curvada hacia abajo"/>
          <p:cNvSpPr/>
          <p:nvPr/>
        </p:nvSpPr>
        <p:spPr>
          <a:xfrm rot="2118186">
            <a:off x="5739616" y="3535505"/>
            <a:ext cx="1263268" cy="462159"/>
          </a:xfrm>
          <a:prstGeom prst="curvedDownArrow">
            <a:avLst>
              <a:gd name="adj1" fmla="val 28836"/>
              <a:gd name="adj2" fmla="val 53161"/>
              <a:gd name="adj3" fmla="val 32672"/>
            </a:avLst>
          </a:prstGeom>
          <a:gradFill>
            <a:gsLst>
              <a:gs pos="0">
                <a:srgbClr val="FFFF00"/>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4" name="13 Flecha doblada"/>
          <p:cNvSpPr/>
          <p:nvPr/>
        </p:nvSpPr>
        <p:spPr>
          <a:xfrm rot="1983849">
            <a:off x="6071714" y="2582336"/>
            <a:ext cx="720080" cy="43204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14 Flecha doblada"/>
          <p:cNvSpPr/>
          <p:nvPr/>
        </p:nvSpPr>
        <p:spPr>
          <a:xfrm rot="13224126">
            <a:off x="5875201" y="1680432"/>
            <a:ext cx="744020" cy="360040"/>
          </a:xfrm>
          <a:prstGeom prst="bentArrow">
            <a:avLst>
              <a:gd name="adj1" fmla="val 40952"/>
              <a:gd name="adj2" fmla="val 13744"/>
              <a:gd name="adj3" fmla="val 0"/>
              <a:gd name="adj4" fmla="val 51221"/>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17 Flecha en U"/>
          <p:cNvSpPr/>
          <p:nvPr/>
        </p:nvSpPr>
        <p:spPr>
          <a:xfrm rot="2096481" flipH="1">
            <a:off x="6556804" y="1763809"/>
            <a:ext cx="660644" cy="601116"/>
          </a:xfrm>
          <a:prstGeom prst="uturnArrow">
            <a:avLst>
              <a:gd name="adj1" fmla="val 50000"/>
              <a:gd name="adj2" fmla="val 6740"/>
              <a:gd name="adj3" fmla="val 0"/>
              <a:gd name="adj4" fmla="val 40705"/>
              <a:gd name="adj5" fmla="val 6972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19 Flecha derecha"/>
          <p:cNvSpPr/>
          <p:nvPr/>
        </p:nvSpPr>
        <p:spPr>
          <a:xfrm rot="20205945">
            <a:off x="5399210" y="699060"/>
            <a:ext cx="792088" cy="81814"/>
          </a:xfrm>
          <a:prstGeom prst="rightArrow">
            <a:avLst>
              <a:gd name="adj1" fmla="val 100000"/>
              <a:gd name="adj2" fmla="val 0"/>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15 Flecha doblada"/>
          <p:cNvSpPr/>
          <p:nvPr/>
        </p:nvSpPr>
        <p:spPr>
          <a:xfrm rot="13224126">
            <a:off x="5818365" y="1698547"/>
            <a:ext cx="792088" cy="360040"/>
          </a:xfrm>
          <a:prstGeom prst="bent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16 Flecha en U"/>
          <p:cNvSpPr/>
          <p:nvPr/>
        </p:nvSpPr>
        <p:spPr>
          <a:xfrm rot="2096481" flipH="1">
            <a:off x="6472766" y="1726456"/>
            <a:ext cx="780299" cy="596773"/>
          </a:xfrm>
          <a:prstGeom prst="uturnArrow">
            <a:avLst>
              <a:gd name="adj1" fmla="val 14631"/>
              <a:gd name="adj2" fmla="val 25000"/>
              <a:gd name="adj3" fmla="val 22922"/>
              <a:gd name="adj4" fmla="val 43750"/>
              <a:gd name="adj5" fmla="val 69911"/>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18 Flecha derecha"/>
          <p:cNvSpPr/>
          <p:nvPr/>
        </p:nvSpPr>
        <p:spPr>
          <a:xfrm rot="20205945">
            <a:off x="5446586" y="624148"/>
            <a:ext cx="792088" cy="216024"/>
          </a:xfrm>
          <a:prstGeom prst="rightArrow">
            <a:avLst/>
          </a:prstGeom>
          <a:solidFill>
            <a:srgbClr val="C0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22" name="Chevron 21">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2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6" grpId="0" animBg="1"/>
      <p:bldP spid="17"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Rectangle 5"/>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0" name="video tesis.wmv">
            <a:hlinkClick r:id="" action="ppaction://media"/>
          </p:cNvPr>
          <p:cNvPicPr>
            <a:picLocks noGrp="1" noRot="1" noChangeAspect="1"/>
          </p:cNvPicPr>
          <p:nvPr>
            <p:ph idx="1"/>
            <a:videoFile r:link="rId1"/>
          </p:nvPr>
        </p:nvPicPr>
        <p:blipFill>
          <a:blip r:embed="rId5" cstate="print"/>
          <a:stretch>
            <a:fillRect/>
          </a:stretch>
        </p:blipFill>
        <p:spPr>
          <a:xfrm>
            <a:off x="1403648" y="1196752"/>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0" y="2636912"/>
            <a:ext cx="4644008" cy="1143000"/>
          </a:xfrm>
        </p:spPr>
        <p:txBody>
          <a:bodyPr>
            <a:noAutofit/>
          </a:bodyPr>
          <a:lstStyle/>
          <a:p>
            <a:r>
              <a:rPr lang="es-EC" sz="5400" b="1" spc="-300" dirty="0" smtClean="0">
                <a:solidFill>
                  <a:srgbClr val="8FBE00"/>
                </a:solidFill>
                <a:latin typeface="St Transmission" pitchFamily="50" charset="0"/>
              </a:rPr>
              <a:t>REQUERIMIENTOS</a:t>
            </a:r>
            <a:endParaRPr lang="en-US" sz="5400" dirty="0"/>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graphicFrame>
        <p:nvGraphicFramePr>
          <p:cNvPr id="9" name="8 Diagrama"/>
          <p:cNvGraphicFramePr/>
          <p:nvPr/>
        </p:nvGraphicFramePr>
        <p:xfrm>
          <a:off x="3779912" y="134076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10" name="Chevron 9">
            <a:hlinkClick r:id="rId8"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052736"/>
            <a:ext cx="8229600" cy="4525963"/>
          </a:xfrm>
        </p:spPr>
        <p:txBody>
          <a:bodyPr>
            <a:noAutofit/>
          </a:bodyPr>
          <a:lstStyle/>
          <a:p>
            <a:r>
              <a:rPr lang="es-EC" dirty="0" smtClean="0">
                <a:solidFill>
                  <a:srgbClr val="00A8C6"/>
                </a:solidFill>
                <a:latin typeface="078MKSDMediumCondensed" pitchFamily="2" charset="0"/>
              </a:rPr>
              <a:t>El sistema debe tener dos modos de encendido; normal y permanente</a:t>
            </a:r>
            <a:endParaRPr lang="en-US" dirty="0" smtClean="0">
              <a:solidFill>
                <a:srgbClr val="00A8C6"/>
              </a:solidFill>
              <a:latin typeface="078MKSDMediumCondensed" pitchFamily="2" charset="0"/>
            </a:endParaRPr>
          </a:p>
          <a:p>
            <a:r>
              <a:rPr lang="es-EC" dirty="0" smtClean="0">
                <a:solidFill>
                  <a:srgbClr val="00A8C6"/>
                </a:solidFill>
                <a:latin typeface="078MKSDMediumCondensed" pitchFamily="2" charset="0"/>
              </a:rPr>
              <a:t>El </a:t>
            </a:r>
            <a:r>
              <a:rPr lang="es-EC" dirty="0">
                <a:solidFill>
                  <a:srgbClr val="00A8C6"/>
                </a:solidFill>
                <a:latin typeface="078MKSDMediumCondensed" pitchFamily="2" charset="0"/>
              </a:rPr>
              <a:t>paso de aire del distribuidor debe ser controlado mediante el accionamiento del </a:t>
            </a:r>
            <a:r>
              <a:rPr lang="es-EC" dirty="0" smtClean="0">
                <a:solidFill>
                  <a:srgbClr val="00A8C6"/>
                </a:solidFill>
                <a:latin typeface="078MKSDMediumCondensed" pitchFamily="2" charset="0"/>
              </a:rPr>
              <a:t>acelerador .(piñón cremallera)</a:t>
            </a:r>
            <a:endParaRPr lang="en-US" dirty="0">
              <a:solidFill>
                <a:srgbClr val="00A8C6"/>
              </a:solidFill>
              <a:latin typeface="078MKSDMediumCondensed" pitchFamily="2" charset="0"/>
            </a:endParaRPr>
          </a:p>
          <a:p>
            <a:r>
              <a:rPr lang="es-EC" dirty="0">
                <a:solidFill>
                  <a:srgbClr val="00A8C6"/>
                </a:solidFill>
                <a:latin typeface="078MKSDMediumCondensed" pitchFamily="2" charset="0"/>
              </a:rPr>
              <a:t>El sistema debe tener la capacidad de ser fácilmente configurado para que inyecte aire adicional al sistema de aspiración normal en caso de ser necesario</a:t>
            </a:r>
            <a:r>
              <a:rPr lang="es-EC" dirty="0" smtClean="0">
                <a:solidFill>
                  <a:srgbClr val="00A8C6"/>
                </a:solidFill>
                <a:latin typeface="078MKSDMediumCondensed" pitchFamily="2" charset="0"/>
              </a:rPr>
              <a:t>.</a:t>
            </a:r>
            <a:endParaRPr lang="en-US" dirty="0">
              <a:solidFill>
                <a:srgbClr val="00A8C6"/>
              </a:solidFill>
              <a:latin typeface="078MKSDMediumCondensed" pitchFamily="2" charset="0"/>
            </a:endParaRPr>
          </a:p>
        </p:txBody>
      </p:sp>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6" name="Rectangle 5"/>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7" name="Chevron 6">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graphicFrame>
        <p:nvGraphicFramePr>
          <p:cNvPr id="9" name="8 Diagrama"/>
          <p:cNvGraphicFramePr/>
          <p:nvPr/>
        </p:nvGraphicFramePr>
        <p:xfrm>
          <a:off x="3960440" y="1556792"/>
          <a:ext cx="5076056"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Título"/>
          <p:cNvSpPr>
            <a:spLocks noGrp="1"/>
          </p:cNvSpPr>
          <p:nvPr>
            <p:ph type="title"/>
          </p:nvPr>
        </p:nvSpPr>
        <p:spPr>
          <a:xfrm>
            <a:off x="0" y="2636912"/>
            <a:ext cx="3923928" cy="1143000"/>
          </a:xfrm>
        </p:spPr>
        <p:txBody>
          <a:bodyPr>
            <a:normAutofit fontScale="90000"/>
          </a:bodyPr>
          <a:lstStyle/>
          <a:p>
            <a:r>
              <a:rPr lang="es-EC" sz="5400" b="1" spc="-300" dirty="0" smtClean="0">
                <a:solidFill>
                  <a:srgbClr val="8FBE00"/>
                </a:solidFill>
                <a:latin typeface="St Transmission" pitchFamily="50" charset="0"/>
              </a:rPr>
              <a:t>RESTRICCIONES</a:t>
            </a:r>
            <a:endParaRPr lang="en-US" sz="5400" dirty="0"/>
          </a:p>
        </p:txBody>
      </p:sp>
      <p:sp>
        <p:nvSpPr>
          <p:cNvPr id="8" name="Rectangle 7"/>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10" name="Chevron 9">
            <a:hlinkClick r:id="rId8"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251520" y="2348880"/>
            <a:ext cx="4520680" cy="1143000"/>
          </a:xfrm>
        </p:spPr>
        <p:txBody>
          <a:bodyPr>
            <a:normAutofit fontScale="90000"/>
          </a:bodyPr>
          <a:lstStyle/>
          <a:p>
            <a:pPr algn="l"/>
            <a:r>
              <a:rPr lang="es-EC" sz="6700" b="1" spc="-300" dirty="0" smtClean="0">
                <a:solidFill>
                  <a:srgbClr val="8FBE00"/>
                </a:solidFill>
                <a:latin typeface="St Transmission" pitchFamily="50" charset="0"/>
              </a:rPr>
              <a:t/>
            </a:r>
            <a:br>
              <a:rPr lang="es-EC" sz="6700" b="1" spc="-300" dirty="0" smtClean="0">
                <a:solidFill>
                  <a:srgbClr val="8FBE00"/>
                </a:solidFill>
                <a:latin typeface="St Transmission" pitchFamily="50" charset="0"/>
              </a:rPr>
            </a:br>
            <a:r>
              <a:rPr lang="es-EC" sz="6700" b="1" spc="-300" dirty="0" smtClean="0">
                <a:solidFill>
                  <a:srgbClr val="8FBE00"/>
                </a:solidFill>
                <a:latin typeface="St Transmission" pitchFamily="50" charset="0"/>
              </a:rPr>
              <a:t>ELEMENTOS </a:t>
            </a:r>
            <a:br>
              <a:rPr lang="es-EC" sz="6700" b="1" spc="-300" dirty="0" smtClean="0">
                <a:solidFill>
                  <a:srgbClr val="8FBE00"/>
                </a:solidFill>
                <a:latin typeface="St Transmission" pitchFamily="50" charset="0"/>
              </a:rPr>
            </a:br>
            <a:r>
              <a:rPr lang="es-EC" sz="6700" b="1" spc="-300" dirty="0" smtClean="0">
                <a:solidFill>
                  <a:srgbClr val="8FBE00"/>
                </a:solidFill>
                <a:latin typeface="St Transmission" pitchFamily="50" charset="0"/>
              </a:rPr>
              <a:t>SELECCIONADOS</a:t>
            </a:r>
            <a:r>
              <a:rPr lang="es-EC" b="1" spc="-300" dirty="0" smtClean="0">
                <a:solidFill>
                  <a:srgbClr val="8FBE00"/>
                </a:solidFill>
                <a:latin typeface="St Transmission" pitchFamily="50" charset="0"/>
              </a:rPr>
              <a:t/>
            </a:r>
            <a:br>
              <a:rPr lang="es-EC" b="1" spc="-300" dirty="0" smtClean="0">
                <a:solidFill>
                  <a:srgbClr val="8FBE00"/>
                </a:solidFill>
                <a:latin typeface="St Transmission" pitchFamily="50" charset="0"/>
              </a:rPr>
            </a:br>
            <a:endParaRPr lang="en-US" dirty="0"/>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Rectángulo"/>
          <p:cNvSpPr/>
          <p:nvPr/>
        </p:nvSpPr>
        <p:spPr>
          <a:xfrm>
            <a:off x="4427984" y="1916832"/>
            <a:ext cx="4503156" cy="2062103"/>
          </a:xfrm>
          <a:prstGeom prst="rect">
            <a:avLst/>
          </a:prstGeom>
        </p:spPr>
        <p:txBody>
          <a:bodyPr wrap="none">
            <a:spAutoFit/>
          </a:bodyPr>
          <a:lstStyle/>
          <a:p>
            <a:pPr>
              <a:buFont typeface="Arial" pitchFamily="34" charset="0"/>
              <a:buChar char="•"/>
            </a:pPr>
            <a:r>
              <a:rPr lang="es-EC" sz="3200" dirty="0" smtClean="0">
                <a:solidFill>
                  <a:srgbClr val="00A8C6"/>
                </a:solidFill>
                <a:latin typeface="078MKSDMediumCondensed" pitchFamily="2" charset="0"/>
              </a:rPr>
              <a:t>Embrague  electromagnético</a:t>
            </a:r>
          </a:p>
          <a:p>
            <a:pPr>
              <a:buFont typeface="Arial" pitchFamily="34" charset="0"/>
              <a:buChar char="•"/>
            </a:pPr>
            <a:r>
              <a:rPr lang="es-EC" sz="3200" dirty="0" smtClean="0">
                <a:solidFill>
                  <a:srgbClr val="00A8C6"/>
                </a:solidFill>
                <a:latin typeface="078MKSDMediumCondensed" pitchFamily="2" charset="0"/>
              </a:rPr>
              <a:t>Compresor de pistón</a:t>
            </a:r>
          </a:p>
          <a:p>
            <a:pPr>
              <a:buFont typeface="Arial" pitchFamily="34" charset="0"/>
              <a:buChar char="•"/>
            </a:pPr>
            <a:r>
              <a:rPr lang="es-EC" sz="3200" dirty="0" smtClean="0">
                <a:solidFill>
                  <a:srgbClr val="00A8C6"/>
                </a:solidFill>
                <a:latin typeface="078MKSDMediumCondensed" pitchFamily="2" charset="0"/>
              </a:rPr>
              <a:t>Transmisión de potencia de bandas</a:t>
            </a:r>
          </a:p>
          <a:p>
            <a:pPr>
              <a:buFont typeface="Arial" pitchFamily="34" charset="0"/>
              <a:buChar char="•"/>
            </a:pPr>
            <a:r>
              <a:rPr lang="es-EC" sz="3200" dirty="0" smtClean="0">
                <a:solidFill>
                  <a:srgbClr val="00A8C6"/>
                </a:solidFill>
                <a:latin typeface="078MKSDMediumCondensed" pitchFamily="2" charset="0"/>
              </a:rPr>
              <a:t>Control eléctrico</a:t>
            </a:r>
            <a:endParaRPr lang="en-US" sz="3200" dirty="0">
              <a:solidFill>
                <a:srgbClr val="00A8C6"/>
              </a:solidFill>
              <a:latin typeface="078MKSDMediumCondensed" pitchFamily="2" charset="0"/>
            </a:endParaRPr>
          </a:p>
        </p:txBody>
      </p:sp>
      <p:sp>
        <p:nvSpPr>
          <p:cNvPr id="9" name="Rectangle 8"/>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10" name="Chevron 9">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a:xfrm>
            <a:off x="251520" y="2492896"/>
            <a:ext cx="8638728" cy="2450703"/>
          </a:xfrm>
        </p:spPr>
        <p:txBody>
          <a:bodyPr>
            <a:normAutofit fontScale="90000"/>
          </a:bodyPr>
          <a:lstStyle/>
          <a:p>
            <a:r>
              <a:rPr lang="es-EC" sz="11500" b="1" dirty="0" smtClean="0">
                <a:solidFill>
                  <a:srgbClr val="8FBE00"/>
                </a:solidFill>
                <a:latin typeface="St Transmission" pitchFamily="50" charset="0"/>
                <a:cs typeface="Arial" pitchFamily="34" charset="0"/>
              </a:rPr>
              <a:t>OBJETIVOS</a:t>
            </a:r>
            <a:r>
              <a:rPr lang="en-US" sz="9600" b="1" dirty="0" smtClean="0">
                <a:solidFill>
                  <a:srgbClr val="AEE239"/>
                </a:solidFill>
                <a:latin typeface="St Transmission" pitchFamily="50" charset="0"/>
                <a:cs typeface="Arial" pitchFamily="34" charset="0"/>
              </a:rPr>
              <a:t/>
            </a:r>
            <a:br>
              <a:rPr lang="en-US" sz="9600" b="1" dirty="0" smtClean="0">
                <a:solidFill>
                  <a:srgbClr val="AEE239"/>
                </a:solidFill>
                <a:latin typeface="St Transmission" pitchFamily="50" charset="0"/>
                <a:cs typeface="Arial" pitchFamily="34" charset="0"/>
              </a:rPr>
            </a:br>
            <a:endParaRPr lang="en-US" dirty="0"/>
          </a:p>
        </p:txBody>
      </p:sp>
      <p:pic>
        <p:nvPicPr>
          <p:cNvPr id="11" name="10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2" name="11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6" name="5 Rectángulo"/>
          <p:cNvSpPr/>
          <p:nvPr/>
        </p:nvSpPr>
        <p:spPr>
          <a:xfrm>
            <a:off x="6732240" y="0"/>
            <a:ext cx="2411760"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OBJETIVOS</a:t>
            </a:r>
            <a:endParaRPr lang="en-US" sz="700" i="1" dirty="0">
              <a:ln>
                <a:solidFill>
                  <a:srgbClr val="F9F2E7"/>
                </a:solidFill>
              </a:ln>
              <a:solidFill>
                <a:srgbClr val="AEE239"/>
              </a:solidFill>
            </a:endParaRPr>
          </a:p>
        </p:txBody>
      </p:sp>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3 Diagrama"/>
          <p:cNvGraphicFramePr/>
          <p:nvPr/>
        </p:nvGraphicFramePr>
        <p:xfrm>
          <a:off x="539552" y="908720"/>
          <a:ext cx="813690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fondo espe jpg.jpg"/>
          <p:cNvPicPr>
            <a:picLocks noChangeAspect="1"/>
          </p:cNvPicPr>
          <p:nvPr/>
        </p:nvPicPr>
        <p:blipFill>
          <a:blip r:embed="rId7"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7"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Rectangle 6"/>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8" name="Chevron 7">
            <a:hlinkClick r:id="rId8"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Imagen"/>
          <p:cNvPicPr/>
          <p:nvPr/>
        </p:nvPicPr>
        <p:blipFill>
          <a:blip r:embed="rId3" cstate="print"/>
          <a:srcRect/>
          <a:stretch>
            <a:fillRect/>
          </a:stretch>
        </p:blipFill>
        <p:spPr bwMode="auto">
          <a:xfrm>
            <a:off x="1834832" y="852170"/>
            <a:ext cx="5474335" cy="5153660"/>
          </a:xfrm>
          <a:prstGeom prst="rect">
            <a:avLst/>
          </a:prstGeom>
          <a:noFill/>
          <a:ln w="9525">
            <a:noFill/>
            <a:miter lim="800000"/>
            <a:headEnd/>
            <a:tailEnd/>
          </a:ln>
        </p:spPr>
      </p:pic>
      <p:pic>
        <p:nvPicPr>
          <p:cNvPr id="5" name="4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Rectangle 6"/>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8" name="Chevron 7">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764704"/>
            <a:ext cx="8424936" cy="4320480"/>
          </a:xfrm>
        </p:spPr>
        <p:txBody>
          <a:bodyPr>
            <a:normAutofit/>
          </a:bodyPr>
          <a:lstStyle/>
          <a:p>
            <a:r>
              <a:rPr lang="es-EC" sz="8000" b="1" dirty="0" smtClean="0">
                <a:solidFill>
                  <a:srgbClr val="8FBE00"/>
                </a:solidFill>
                <a:latin typeface="St Transmission" pitchFamily="50" charset="0"/>
              </a:rPr>
              <a:t>ESQUEMA DE LOS SISTEMAS DE CONTROL</a:t>
            </a:r>
            <a:endParaRPr lang="en-US" sz="8000" b="1" dirty="0" smtClean="0">
              <a:solidFill>
                <a:srgbClr val="8FBE00"/>
              </a:solidFill>
              <a:latin typeface="St Transmission" pitchFamily="50" charset="0"/>
            </a:endParaRPr>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Rectangle 5"/>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7" name="Chevron 6">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jorge\Downloads\esquema electrico (1)\esquema principal.jpg"/>
          <p:cNvPicPr/>
          <p:nvPr/>
        </p:nvPicPr>
        <p:blipFill>
          <a:blip r:embed="rId2" cstate="print"/>
          <a:srcRect l="20714"/>
          <a:stretch>
            <a:fillRect/>
          </a:stretch>
        </p:blipFill>
        <p:spPr bwMode="auto">
          <a:xfrm>
            <a:off x="1763688" y="836712"/>
            <a:ext cx="5832648" cy="4968552"/>
          </a:xfrm>
          <a:prstGeom prst="rect">
            <a:avLst/>
          </a:prstGeom>
          <a:noFill/>
          <a:ln w="9525">
            <a:noFill/>
            <a:miter lim="800000"/>
            <a:headEnd/>
            <a:tailEnd/>
          </a:ln>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Rectangle 6"/>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graphicFrame>
        <p:nvGraphicFramePr>
          <p:cNvPr id="6" name="5 Diagrama"/>
          <p:cNvGraphicFramePr/>
          <p:nvPr/>
        </p:nvGraphicFramePr>
        <p:xfrm>
          <a:off x="899592" y="836712"/>
          <a:ext cx="7560840" cy="5256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8" name="Chevron 7">
            <a:hlinkClick r:id="rId8"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395536" y="485800"/>
            <a:ext cx="8229600" cy="1143000"/>
          </a:xfrm>
        </p:spPr>
        <p:txBody>
          <a:bodyPr>
            <a:normAutofit/>
          </a:bodyPr>
          <a:lstStyle/>
          <a:p>
            <a:pPr marL="0" marR="0" lvl="2" defTabSz="914400" rtl="0" eaLnBrk="1" fontAlgn="base" latinLnBrk="0" hangingPunct="1">
              <a:lnSpc>
                <a:spcPct val="100000"/>
              </a:lnSpc>
              <a:spcBef>
                <a:spcPct val="0"/>
              </a:spcBef>
              <a:spcAft>
                <a:spcPct val="0"/>
              </a:spcAft>
              <a:tabLst/>
            </a:pPr>
            <a:r>
              <a:rPr lang="es-EC" sz="5400" b="1" kern="1200" dirty="0" smtClean="0">
                <a:solidFill>
                  <a:srgbClr val="8FBE00"/>
                </a:solidFill>
                <a:latin typeface="St Transmission" pitchFamily="50" charset="0"/>
                <a:ea typeface="+mj-ea"/>
                <a:cs typeface="+mj-cs"/>
              </a:rPr>
              <a:t>DISEÑO DE FLECHAS</a:t>
            </a:r>
            <a:endParaRPr lang="en-US" sz="5400" b="1" kern="1200" dirty="0">
              <a:solidFill>
                <a:srgbClr val="8FBE00"/>
              </a:solidFill>
              <a:latin typeface="St Transmission" pitchFamily="50" charset="0"/>
              <a:ea typeface="+mj-ea"/>
              <a:cs typeface="+mj-cs"/>
            </a:endParaRPr>
          </a:p>
        </p:txBody>
      </p:sp>
      <p:pic>
        <p:nvPicPr>
          <p:cNvPr id="6" name="5 Marcador de contenido" descr="C:\Users\rageman\Desktop\David\Espe\Tesis\Capitulo 3\diseño sistema de transmisión\flecha primaria_load.bmp"/>
          <p:cNvPicPr>
            <a:picLocks noGrp="1"/>
          </p:cNvPicPr>
          <p:nvPr>
            <p:ph idx="1"/>
          </p:nvPr>
        </p:nvPicPr>
        <p:blipFill>
          <a:blip r:embed="rId3" cstate="print"/>
          <a:srcRect r="6537"/>
          <a:stretch>
            <a:fillRect/>
          </a:stretch>
        </p:blipFill>
        <p:spPr bwMode="auto">
          <a:xfrm>
            <a:off x="5076056" y="1484784"/>
            <a:ext cx="2232248" cy="906413"/>
          </a:xfrm>
          <a:prstGeom prst="rect">
            <a:avLst/>
          </a:prstGeom>
          <a:noFill/>
          <a:ln w="9525">
            <a:noFill/>
            <a:miter lim="800000"/>
            <a:headEnd/>
            <a:tailEnd/>
          </a:ln>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CuadroTexto"/>
          <p:cNvSpPr txBox="1"/>
          <p:nvPr/>
        </p:nvSpPr>
        <p:spPr>
          <a:xfrm>
            <a:off x="683568" y="1628800"/>
            <a:ext cx="4248472" cy="3416320"/>
          </a:xfrm>
          <a:prstGeom prst="rect">
            <a:avLst/>
          </a:prstGeom>
          <a:noFill/>
        </p:spPr>
        <p:txBody>
          <a:bodyPr wrap="square" rtlCol="0">
            <a:spAutoFit/>
          </a:bodyPr>
          <a:lstStyle/>
          <a:p>
            <a:r>
              <a:rPr lang="es-EC" sz="2400" dirty="0" smtClean="0">
                <a:solidFill>
                  <a:srgbClr val="40C0CB"/>
                </a:solidFill>
                <a:latin typeface="078MKSDMediumCondensed" pitchFamily="2" charset="0"/>
              </a:rPr>
              <a:t>Cargas en la flecha</a:t>
            </a:r>
          </a:p>
          <a:p>
            <a:r>
              <a:rPr lang="es-EC" sz="2400" dirty="0" smtClean="0">
                <a:solidFill>
                  <a:srgbClr val="40C0CB"/>
                </a:solidFill>
                <a:latin typeface="078MKSDMediumCondensed" pitchFamily="2" charset="0"/>
              </a:rPr>
              <a:t>Se escoge el acero</a:t>
            </a:r>
          </a:p>
          <a:p>
            <a:endParaRPr lang="es-EC" sz="2400" dirty="0" smtClean="0">
              <a:solidFill>
                <a:srgbClr val="40C0CB"/>
              </a:solidFill>
              <a:latin typeface="078MKSDMediumCondensed" pitchFamily="2" charset="0"/>
            </a:endParaRPr>
          </a:p>
          <a:p>
            <a:r>
              <a:rPr lang="es-EC" sz="2400" dirty="0" smtClean="0">
                <a:solidFill>
                  <a:srgbClr val="40C0CB"/>
                </a:solidFill>
                <a:latin typeface="078MKSDMediumCondensed" pitchFamily="2" charset="0"/>
              </a:rPr>
              <a:t>Cálculo de diámetro mínimo para resistir</a:t>
            </a:r>
          </a:p>
          <a:p>
            <a:endParaRPr lang="es-EC" sz="2400" dirty="0" smtClean="0">
              <a:solidFill>
                <a:srgbClr val="40C0CB"/>
              </a:solidFill>
              <a:latin typeface="078MKSDMediumCondensed" pitchFamily="2" charset="0"/>
            </a:endParaRPr>
          </a:p>
          <a:p>
            <a:endParaRPr lang="es-EC" sz="2400" dirty="0" smtClean="0">
              <a:solidFill>
                <a:srgbClr val="40C0CB"/>
              </a:solidFill>
              <a:latin typeface="078MKSDMediumCondensed" pitchFamily="2" charset="0"/>
            </a:endParaRPr>
          </a:p>
          <a:p>
            <a:endParaRPr lang="es-EC" sz="2400" dirty="0" smtClean="0">
              <a:solidFill>
                <a:srgbClr val="40C0CB"/>
              </a:solidFill>
              <a:latin typeface="078MKSDMediumCondensed" pitchFamily="2" charset="0"/>
            </a:endParaRPr>
          </a:p>
          <a:p>
            <a:endParaRPr lang="es-EC" sz="2400" dirty="0" smtClean="0">
              <a:solidFill>
                <a:srgbClr val="40C0CB"/>
              </a:solidFill>
              <a:latin typeface="078MKSDMediumCondensed" pitchFamily="2" charset="0"/>
            </a:endParaRPr>
          </a:p>
          <a:p>
            <a:r>
              <a:rPr lang="es-EC" sz="2400" dirty="0" smtClean="0">
                <a:solidFill>
                  <a:srgbClr val="40C0CB"/>
                </a:solidFill>
                <a:latin typeface="078MKSDMediumCondensed" pitchFamily="2" charset="0"/>
              </a:rPr>
              <a:t>Factor de seguridad real </a:t>
            </a:r>
            <a:endParaRPr lang="en-US" sz="2400" dirty="0">
              <a:solidFill>
                <a:srgbClr val="40C0CB"/>
              </a:solidFill>
              <a:latin typeface="078MKSDMediumCondensed" pitchFamily="2" charset="0"/>
            </a:endParaRPr>
          </a:p>
        </p:txBody>
      </p:sp>
      <p:sp>
        <p:nvSpPr>
          <p:cNvPr id="1095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9569" name="Picture 1"/>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364088" y="2780928"/>
            <a:ext cx="1828800" cy="561975"/>
          </a:xfrm>
          <a:prstGeom prst="rect">
            <a:avLst/>
          </a:prstGeom>
          <a:noFill/>
        </p:spPr>
      </p:pic>
      <p:sp>
        <p:nvSpPr>
          <p:cNvPr id="10957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957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364088" y="3429000"/>
            <a:ext cx="3114675" cy="466725"/>
          </a:xfrm>
          <a:prstGeom prst="rect">
            <a:avLst/>
          </a:prstGeom>
          <a:noFill/>
        </p:spPr>
      </p:pic>
      <p:sp>
        <p:nvSpPr>
          <p:cNvPr id="10957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9573" name="Picture 5"/>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364088" y="4077072"/>
            <a:ext cx="523875" cy="247650"/>
          </a:xfrm>
          <a:prstGeom prst="rect">
            <a:avLst/>
          </a:prstGeom>
          <a:noFill/>
        </p:spPr>
      </p:pic>
      <p:sp>
        <p:nvSpPr>
          <p:cNvPr id="10957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9575" name="Picture 7"/>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364088" y="4581128"/>
            <a:ext cx="1276350" cy="495300"/>
          </a:xfrm>
          <a:prstGeom prst="rect">
            <a:avLst/>
          </a:prstGeom>
          <a:noFill/>
        </p:spPr>
      </p:pic>
      <p:sp>
        <p:nvSpPr>
          <p:cNvPr id="15" name="Rectangle 14"/>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16" name="Chevron 15">
            <a:hlinkClick r:id="rId8"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5904656" cy="1143000"/>
          </a:xfrm>
        </p:spPr>
        <p:txBody>
          <a:bodyPr>
            <a:normAutofit fontScale="90000"/>
          </a:bodyPr>
          <a:lstStyle/>
          <a:p>
            <a:pPr lvl="2" algn="l" rtl="0">
              <a:spcBef>
                <a:spcPct val="0"/>
              </a:spcBef>
            </a:pPr>
            <a:r>
              <a:rPr lang="es-EC" sz="5400" b="1" kern="1200" dirty="0">
                <a:solidFill>
                  <a:srgbClr val="8FBE00"/>
                </a:solidFill>
                <a:latin typeface="St Transmission" pitchFamily="50" charset="0"/>
              </a:rPr>
              <a:t>DISEÑO DE </a:t>
            </a:r>
            <a:r>
              <a:rPr lang="es-EC" sz="5400" b="1" kern="1200" dirty="0" smtClean="0">
                <a:solidFill>
                  <a:srgbClr val="8FBE00"/>
                </a:solidFill>
                <a:latin typeface="St Transmission" pitchFamily="50" charset="0"/>
              </a:rPr>
              <a:t>FLECHAS</a:t>
            </a:r>
            <a:endParaRPr lang="en-US" dirty="0"/>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5" name="1 Título"/>
          <p:cNvSpPr txBox="1">
            <a:spLocks/>
          </p:cNvSpPr>
          <p:nvPr/>
        </p:nvSpPr>
        <p:spPr>
          <a:xfrm>
            <a:off x="395536" y="485800"/>
            <a:ext cx="6336704" cy="1143000"/>
          </a:xfrm>
          <a:prstGeom prst="rect">
            <a:avLst/>
          </a:prstGeom>
        </p:spPr>
        <p:txBody>
          <a:bodyPr vert="horz" lIns="91440" tIns="45720" rIns="91440" bIns="45720" rtlCol="0" anchor="ctr">
            <a:normAutofit/>
          </a:bodyPr>
          <a:lstStyle/>
          <a:p>
            <a:pPr marL="0" marR="0" lvl="2" indent="0"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smtClean="0">
              <a:ln>
                <a:noFill/>
              </a:ln>
              <a:solidFill>
                <a:srgbClr val="8FBE00"/>
              </a:solidFill>
              <a:effectLst/>
              <a:uLnTx/>
              <a:uFillTx/>
              <a:latin typeface="St Transmission" pitchFamily="50" charset="0"/>
              <a:ea typeface="+mj-ea"/>
              <a:cs typeface="+mj-cs"/>
            </a:endParaRPr>
          </a:p>
        </p:txBody>
      </p:sp>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CuadroTexto"/>
          <p:cNvSpPr txBox="1"/>
          <p:nvPr/>
        </p:nvSpPr>
        <p:spPr>
          <a:xfrm>
            <a:off x="683568" y="1628800"/>
            <a:ext cx="4248472" cy="1569660"/>
          </a:xfrm>
          <a:prstGeom prst="rect">
            <a:avLst/>
          </a:prstGeom>
          <a:noFill/>
        </p:spPr>
        <p:txBody>
          <a:bodyPr wrap="square" rtlCol="0">
            <a:spAutoFit/>
          </a:bodyPr>
          <a:lstStyle/>
          <a:p>
            <a:r>
              <a:rPr lang="es-EC" sz="3200" dirty="0" smtClean="0">
                <a:solidFill>
                  <a:srgbClr val="40C0CB"/>
                </a:solidFill>
                <a:latin typeface="078MKSDMediumCondensed" pitchFamily="2" charset="0"/>
              </a:rPr>
              <a:t>Flecha primaria. </a:t>
            </a:r>
          </a:p>
          <a:p>
            <a:r>
              <a:rPr lang="es-EC" sz="3200" dirty="0" smtClean="0">
                <a:solidFill>
                  <a:srgbClr val="40C0CB"/>
                </a:solidFill>
                <a:latin typeface="078MKSDMediumCondensed" pitchFamily="2" charset="0"/>
              </a:rPr>
              <a:t>Longitud: 188 mm</a:t>
            </a:r>
          </a:p>
          <a:p>
            <a:r>
              <a:rPr lang="es-EC" sz="3200" dirty="0" smtClean="0">
                <a:solidFill>
                  <a:srgbClr val="40C0CB"/>
                </a:solidFill>
                <a:latin typeface="078MKSDMediumCondensed" pitchFamily="2" charset="0"/>
              </a:rPr>
              <a:t>Diámetro: 20 mm</a:t>
            </a:r>
          </a:p>
        </p:txBody>
      </p:sp>
      <p:pic>
        <p:nvPicPr>
          <p:cNvPr id="72705" name="Picture 1" descr="C:\Users\jorge\Desktop\tesis fotos\DSC05073.JPG"/>
          <p:cNvPicPr>
            <a:picLocks noChangeAspect="1" noChangeArrowheads="1"/>
          </p:cNvPicPr>
          <p:nvPr/>
        </p:nvPicPr>
        <p:blipFill>
          <a:blip r:embed="rId3" cstate="print"/>
          <a:srcRect r="38596" b="14717"/>
          <a:stretch>
            <a:fillRect/>
          </a:stretch>
        </p:blipFill>
        <p:spPr bwMode="auto">
          <a:xfrm>
            <a:off x="3347864" y="1484784"/>
            <a:ext cx="1728192" cy="1800200"/>
          </a:xfrm>
          <a:prstGeom prst="rect">
            <a:avLst/>
          </a:prstGeom>
          <a:noFill/>
        </p:spPr>
      </p:pic>
      <p:pic>
        <p:nvPicPr>
          <p:cNvPr id="72706" name="Picture 2" descr="C:\Users\jorge\Desktop\tesis fotos\DSC05063.JPG"/>
          <p:cNvPicPr>
            <a:picLocks noChangeAspect="1" noChangeArrowheads="1"/>
          </p:cNvPicPr>
          <p:nvPr/>
        </p:nvPicPr>
        <p:blipFill>
          <a:blip r:embed="rId4" cstate="print"/>
          <a:srcRect l="41927" t="19444"/>
          <a:stretch>
            <a:fillRect/>
          </a:stretch>
        </p:blipFill>
        <p:spPr bwMode="auto">
          <a:xfrm>
            <a:off x="6156176" y="3429000"/>
            <a:ext cx="2294024" cy="2386592"/>
          </a:xfrm>
          <a:prstGeom prst="rect">
            <a:avLst/>
          </a:prstGeom>
          <a:noFill/>
        </p:spPr>
      </p:pic>
      <p:sp>
        <p:nvSpPr>
          <p:cNvPr id="9" name="8 CuadroTexto"/>
          <p:cNvSpPr txBox="1"/>
          <p:nvPr/>
        </p:nvSpPr>
        <p:spPr>
          <a:xfrm>
            <a:off x="3275856" y="3717032"/>
            <a:ext cx="2808820" cy="1938992"/>
          </a:xfrm>
          <a:prstGeom prst="rect">
            <a:avLst/>
          </a:prstGeom>
          <a:noFill/>
        </p:spPr>
        <p:txBody>
          <a:bodyPr wrap="square" rtlCol="0">
            <a:spAutoFit/>
          </a:bodyPr>
          <a:lstStyle/>
          <a:p>
            <a:r>
              <a:rPr lang="es-EC" sz="3200" dirty="0" smtClean="0">
                <a:solidFill>
                  <a:srgbClr val="40C0CB"/>
                </a:solidFill>
                <a:latin typeface="078MKSDMediumCondensed" pitchFamily="2" charset="0"/>
              </a:rPr>
              <a:t>Flecha secundaria</a:t>
            </a:r>
          </a:p>
          <a:p>
            <a:r>
              <a:rPr lang="es-EC" sz="3200" dirty="0" smtClean="0">
                <a:solidFill>
                  <a:srgbClr val="40C0CB"/>
                </a:solidFill>
                <a:latin typeface="078MKSDMediumCondensed" pitchFamily="2" charset="0"/>
              </a:rPr>
              <a:t>Longitud: 112 mm</a:t>
            </a:r>
          </a:p>
          <a:p>
            <a:r>
              <a:rPr lang="es-EC" sz="3200" dirty="0" smtClean="0">
                <a:solidFill>
                  <a:srgbClr val="40C0CB"/>
                </a:solidFill>
                <a:latin typeface="078MKSDMediumCondensed" pitchFamily="2" charset="0"/>
              </a:rPr>
              <a:t>Diámetro: 14mm</a:t>
            </a:r>
          </a:p>
          <a:p>
            <a:endParaRPr lang="en-US" sz="2400" dirty="0">
              <a:solidFill>
                <a:srgbClr val="40C0CB"/>
              </a:solidFill>
              <a:latin typeface="078MKSDMediumCondensed" pitchFamily="2" charset="0"/>
            </a:endParaRPr>
          </a:p>
        </p:txBody>
      </p:sp>
      <p:sp>
        <p:nvSpPr>
          <p:cNvPr id="10" name="Rectangle 9"/>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11" name="Chevron 10">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457200" y="485800"/>
            <a:ext cx="8229600" cy="1143000"/>
          </a:xfrm>
        </p:spPr>
        <p:txBody>
          <a:bodyPr>
            <a:normAutofit/>
          </a:bodyPr>
          <a:lstStyle/>
          <a:p>
            <a:pPr marL="0" marR="0" lvl="2" defTabSz="914400" rtl="0" eaLnBrk="1" fontAlgn="base" latinLnBrk="0" hangingPunct="1">
              <a:lnSpc>
                <a:spcPct val="100000"/>
              </a:lnSpc>
              <a:spcBef>
                <a:spcPct val="0"/>
              </a:spcBef>
              <a:spcAft>
                <a:spcPct val="0"/>
              </a:spcAft>
              <a:tabLst/>
            </a:pPr>
            <a:r>
              <a:rPr lang="es-EC" sz="5400" b="1" kern="1200" dirty="0" smtClean="0">
                <a:solidFill>
                  <a:srgbClr val="8FBE00"/>
                </a:solidFill>
                <a:latin typeface="St Transmission" pitchFamily="50" charset="0"/>
                <a:ea typeface="+mj-ea"/>
                <a:cs typeface="+mj-cs"/>
              </a:rPr>
              <a:t>SELECCIÓN DE BANDAS</a:t>
            </a:r>
            <a:endParaRPr lang="en-US" sz="5400" b="1" kern="1200" dirty="0">
              <a:solidFill>
                <a:srgbClr val="8FBE00"/>
              </a:solidFill>
              <a:latin typeface="St Transmission" pitchFamily="50" charset="0"/>
              <a:ea typeface="+mj-ea"/>
              <a:cs typeface="+mj-cs"/>
            </a:endParaRP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08545" name="Rectangle 1"/>
          <p:cNvSpPr>
            <a:spLocks noChangeArrowheads="1"/>
          </p:cNvSpPr>
          <p:nvPr/>
        </p:nvSpPr>
        <p:spPr bwMode="auto">
          <a:xfrm>
            <a:off x="4644008" y="1916832"/>
            <a:ext cx="424847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11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1era relación.</a:t>
            </a:r>
            <a:endParaRPr kumimoji="0" lang="en-US" sz="1100" b="1"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Tipo de banda:      3VX710          cantidad:   1</a:t>
            </a:r>
            <a:endParaRPr kumimoji="0" lang="en-US" sz="1100" b="1"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Diámetro de polea mayor:               7.87"    (199.8 mm)</a:t>
            </a:r>
            <a:endParaRPr kumimoji="0" lang="en-US" sz="1100" b="1"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Diámetro de polea menor:               4.7"      (119.3 mm)</a:t>
            </a:r>
            <a:endParaRPr kumimoji="0" lang="en-US" sz="1100" b="1"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Distancia entre centros nominal:     23.4"</a:t>
            </a:r>
            <a:r>
              <a:rPr kumimoji="0" lang="es-EC" b="1" i="0" u="none" strike="noStrike" cap="none" normalizeH="0" baseline="0" dirty="0" smtClean="0">
                <a:ln>
                  <a:noFill/>
                </a:ln>
                <a:solidFill>
                  <a:srgbClr val="00A8C6"/>
                </a:solidFill>
                <a:effectLst/>
                <a:latin typeface="St Transmission" pitchFamily="50" charset="0"/>
                <a:ea typeface="Calibri" pitchFamily="34" charset="0"/>
                <a:cs typeface="Arial" pitchFamily="34" charset="0"/>
              </a:rPr>
              <a:t>-</a:t>
            </a: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0.8+1  </a:t>
            </a:r>
          </a:p>
          <a:p>
            <a:pPr marL="0" marR="0" lvl="0" indent="0" algn="l" defTabSz="914400" rtl="0" eaLnBrk="0" fontAlgn="base" latinLnBrk="0" hangingPunct="0">
              <a:lnSpc>
                <a:spcPct val="100000"/>
              </a:lnSpc>
              <a:spcBef>
                <a:spcPct val="0"/>
              </a:spcBef>
              <a:spcAft>
                <a:spcPct val="0"/>
              </a:spcAft>
              <a:buClrTx/>
              <a:buSzTx/>
              <a:buFontTx/>
              <a:buNone/>
              <a:tabLst/>
            </a:pPr>
            <a:endParaRPr lang="es-EC" b="1" dirty="0" smtClean="0">
              <a:solidFill>
                <a:srgbClr val="00A8C6"/>
              </a:solidFill>
              <a:latin typeface="078MKSDMediumCondensed" pitchFamily="2"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a:t>
            </a:r>
            <a:endParaRPr kumimoji="0" lang="en-US" sz="1100" b="1"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2da relación.</a:t>
            </a:r>
            <a:endParaRPr kumimoji="0" lang="en-US" sz="1100" b="1"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Tipo de banda:      3VX425          cantidad: 1</a:t>
            </a:r>
            <a:endParaRPr kumimoji="0" lang="en-US" sz="1100" b="1"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Diámetro de polea mayor:               8"        (203.2 mm)</a:t>
            </a:r>
            <a:endParaRPr kumimoji="0" lang="en-US" sz="1100" b="1"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Diámetro de polea menor:               3.5"     (88.9 mm)</a:t>
            </a:r>
            <a:endParaRPr kumimoji="0" lang="en-US" sz="1100" b="1"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  Distancia entre centros nominal:     11.02"</a:t>
            </a:r>
            <a:r>
              <a:rPr kumimoji="0" lang="es-EC" b="1" i="0" u="none" strike="noStrike" cap="none" normalizeH="0" baseline="0" dirty="0" smtClean="0">
                <a:ln>
                  <a:noFill/>
                </a:ln>
                <a:solidFill>
                  <a:srgbClr val="00A8C6"/>
                </a:solidFill>
                <a:effectLst/>
                <a:latin typeface="St Transmission" pitchFamily="50" charset="0"/>
                <a:ea typeface="Calibri" pitchFamily="34" charset="0"/>
                <a:cs typeface="Arial" pitchFamily="34" charset="0"/>
              </a:rPr>
              <a:t>-</a:t>
            </a:r>
            <a:r>
              <a:rPr kumimoji="0" lang="es-EC"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0.5+1    </a:t>
            </a:r>
            <a:endParaRPr kumimoji="0" lang="es-EC" sz="3200" b="1" i="0" u="none" strike="noStrike" cap="none" normalizeH="0" baseline="0" dirty="0" smtClean="0">
              <a:ln>
                <a:noFill/>
              </a:ln>
              <a:solidFill>
                <a:srgbClr val="00A8C6"/>
              </a:solidFill>
              <a:effectLst/>
              <a:latin typeface="078MKSDMediumCondensed" pitchFamily="2" charset="0"/>
              <a:cs typeface="Arial" pitchFamily="34" charset="0"/>
            </a:endParaRPr>
          </a:p>
        </p:txBody>
      </p:sp>
      <p:pic>
        <p:nvPicPr>
          <p:cNvPr id="108547" name="Picture 3"/>
          <p:cNvPicPr>
            <a:picLocks noChangeAspect="1" noChangeArrowheads="1"/>
          </p:cNvPicPr>
          <p:nvPr/>
        </p:nvPicPr>
        <p:blipFill>
          <a:blip r:embed="rId3" cstate="print"/>
          <a:srcRect/>
          <a:stretch>
            <a:fillRect/>
          </a:stretch>
        </p:blipFill>
        <p:spPr bwMode="auto">
          <a:xfrm>
            <a:off x="611560" y="1772816"/>
            <a:ext cx="3183773" cy="2278956"/>
          </a:xfrm>
          <a:prstGeom prst="rect">
            <a:avLst/>
          </a:prstGeom>
          <a:noFill/>
          <a:ln w="9525">
            <a:noFill/>
            <a:miter lim="800000"/>
            <a:headEnd/>
            <a:tailEnd/>
          </a:ln>
        </p:spPr>
      </p:pic>
      <p:pic>
        <p:nvPicPr>
          <p:cNvPr id="108546" name="Picture 2" descr="C:\Users\jorge\Desktop\tesis fotos\DSC05073.JPG"/>
          <p:cNvPicPr>
            <a:picLocks noChangeAspect="1" noChangeArrowheads="1"/>
          </p:cNvPicPr>
          <p:nvPr/>
        </p:nvPicPr>
        <p:blipFill>
          <a:blip r:embed="rId4" cstate="print"/>
          <a:srcRect/>
          <a:stretch>
            <a:fillRect/>
          </a:stretch>
        </p:blipFill>
        <p:spPr bwMode="auto">
          <a:xfrm>
            <a:off x="1763688" y="3717032"/>
            <a:ext cx="2664296" cy="1998222"/>
          </a:xfrm>
          <a:prstGeom prst="rect">
            <a:avLst/>
          </a:prstGeom>
          <a:noFill/>
        </p:spPr>
      </p:pic>
      <p:sp>
        <p:nvSpPr>
          <p:cNvPr id="8" name="Rectangle 7"/>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9" name="Chevron 8">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395536" y="620688"/>
            <a:ext cx="8208912" cy="936104"/>
          </a:xfrm>
        </p:spPr>
        <p:txBody>
          <a:bodyPr>
            <a:normAutofit fontScale="90000"/>
          </a:bodyPr>
          <a:lstStyle/>
          <a:p>
            <a:pPr marL="0" marR="0" lvl="2" defTabSz="914400" rtl="0" eaLnBrk="1" fontAlgn="base" latinLnBrk="0" hangingPunct="1">
              <a:lnSpc>
                <a:spcPct val="100000"/>
              </a:lnSpc>
              <a:spcBef>
                <a:spcPct val="0"/>
              </a:spcBef>
              <a:spcAft>
                <a:spcPct val="0"/>
              </a:spcAft>
              <a:tabLst/>
            </a:pPr>
            <a:r>
              <a:rPr lang="es-EC" sz="5400" b="1" kern="1200" dirty="0" smtClean="0">
                <a:solidFill>
                  <a:srgbClr val="8FBE00"/>
                </a:solidFill>
                <a:latin typeface="St Transmission" pitchFamily="50" charset="0"/>
                <a:ea typeface="+mj-ea"/>
                <a:cs typeface="+mj-cs"/>
              </a:rPr>
              <a:t>SELECCIÓN DE RODAMIENTOS</a:t>
            </a:r>
            <a:endParaRPr lang="en-US" sz="4800" b="1" kern="1200" dirty="0">
              <a:solidFill>
                <a:srgbClr val="8FBE00"/>
              </a:solidFill>
              <a:latin typeface="St Transmission" pitchFamily="50" charset="0"/>
              <a:ea typeface="+mj-ea"/>
              <a:cs typeface="+mj-cs"/>
            </a:endParaRPr>
          </a:p>
        </p:txBody>
      </p:sp>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07548" name="Rectangle 28"/>
          <p:cNvSpPr>
            <a:spLocks noChangeArrowheads="1"/>
          </p:cNvSpPr>
          <p:nvPr/>
        </p:nvSpPr>
        <p:spPr bwMode="auto">
          <a:xfrm>
            <a:off x="2699791" y="3645024"/>
            <a:ext cx="2226247" cy="2616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es-EC" sz="1100" b="1" i="0" u="none" strike="noStrike" cap="none" normalizeH="0" baseline="0" dirty="0" smtClean="0">
                <a:ln>
                  <a:noFill/>
                </a:ln>
                <a:solidFill>
                  <a:schemeClr val="tx1"/>
                </a:solidFill>
                <a:effectLst/>
                <a:latin typeface="Arial" pitchFamily="34" charset="0"/>
                <a:ea typeface="Calibri" pitchFamily="34" charset="0"/>
                <a:cs typeface="Arial" pitchFamily="34" charset="0"/>
              </a:rPr>
              <a:t>Rodamiento No 1</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4" name="33 Imagen"/>
          <p:cNvPicPr/>
          <p:nvPr/>
        </p:nvPicPr>
        <p:blipFill>
          <a:blip r:embed="rId4" cstate="print"/>
          <a:srcRect l="12135" t="20677" r="41035" b="16541"/>
          <a:stretch>
            <a:fillRect/>
          </a:stretch>
        </p:blipFill>
        <p:spPr bwMode="auto">
          <a:xfrm>
            <a:off x="3059832" y="1628800"/>
            <a:ext cx="5832648" cy="4104456"/>
          </a:xfrm>
          <a:prstGeom prst="rect">
            <a:avLst/>
          </a:prstGeom>
          <a:noFill/>
          <a:ln w="9525">
            <a:noFill/>
            <a:miter lim="800000"/>
            <a:headEnd/>
            <a:tailEnd/>
          </a:ln>
        </p:spPr>
      </p:pic>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2705"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95536" y="2852936"/>
            <a:ext cx="2448272" cy="707279"/>
          </a:xfrm>
          <a:prstGeom prst="rect">
            <a:avLst/>
          </a:prstGeom>
          <a:noFill/>
        </p:spPr>
      </p:pic>
      <p:sp>
        <p:nvSpPr>
          <p:cNvPr id="727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72707"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95536" y="3861048"/>
            <a:ext cx="2448272" cy="792088"/>
          </a:xfrm>
          <a:prstGeom prst="rect">
            <a:avLst/>
          </a:prstGeom>
          <a:noFill/>
        </p:spPr>
      </p:pic>
      <p:sp>
        <p:nvSpPr>
          <p:cNvPr id="11" name="Rectangle 10"/>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12" name="Chevron 11">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395536" y="620688"/>
            <a:ext cx="8208912" cy="936104"/>
          </a:xfrm>
        </p:spPr>
        <p:txBody>
          <a:bodyPr>
            <a:normAutofit fontScale="90000"/>
          </a:bodyPr>
          <a:lstStyle/>
          <a:p>
            <a:pPr marL="0" marR="0" lvl="2" defTabSz="914400" rtl="0" eaLnBrk="1" fontAlgn="base" latinLnBrk="0" hangingPunct="1">
              <a:lnSpc>
                <a:spcPct val="100000"/>
              </a:lnSpc>
              <a:spcBef>
                <a:spcPct val="0"/>
              </a:spcBef>
              <a:spcAft>
                <a:spcPct val="0"/>
              </a:spcAft>
              <a:tabLst/>
            </a:pPr>
            <a:r>
              <a:rPr lang="es-EC" sz="5400" b="1" kern="1200" dirty="0" smtClean="0">
                <a:solidFill>
                  <a:srgbClr val="8FBE00"/>
                </a:solidFill>
                <a:latin typeface="St Transmission" pitchFamily="50" charset="0"/>
                <a:ea typeface="+mj-ea"/>
                <a:cs typeface="+mj-cs"/>
              </a:rPr>
              <a:t>SELECCIÓN DE RODAMIENTOS</a:t>
            </a:r>
            <a:endParaRPr lang="en-US" sz="4800" b="1" kern="1200" dirty="0">
              <a:solidFill>
                <a:srgbClr val="8FBE00"/>
              </a:solidFill>
              <a:latin typeface="St Transmission" pitchFamily="50" charset="0"/>
              <a:ea typeface="+mj-ea"/>
              <a:cs typeface="+mj-cs"/>
            </a:endParaRP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07548" name="Rectangle 28"/>
          <p:cNvSpPr>
            <a:spLocks noChangeArrowheads="1"/>
          </p:cNvSpPr>
          <p:nvPr/>
        </p:nvSpPr>
        <p:spPr bwMode="auto">
          <a:xfrm>
            <a:off x="1331640" y="1988840"/>
            <a:ext cx="2226247"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es-EC" sz="2400" b="1"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Rodamiento No 1</a:t>
            </a:r>
            <a:endParaRPr kumimoji="0" lang="en-US" sz="4000" b="0" i="0" u="none" strike="noStrike" cap="none" normalizeH="0" baseline="0" dirty="0" smtClean="0">
              <a:ln>
                <a:noFill/>
              </a:ln>
              <a:solidFill>
                <a:srgbClr val="40C0CB"/>
              </a:solidFill>
              <a:effectLst/>
              <a:latin typeface="078MKSDMediumCondensed" pitchFamily="2" charset="0"/>
              <a:cs typeface="Arial" pitchFamily="34" charset="0"/>
            </a:endParaRPr>
          </a:p>
        </p:txBody>
      </p:sp>
      <p:grpSp>
        <p:nvGrpSpPr>
          <p:cNvPr id="3" name="Group 1"/>
          <p:cNvGrpSpPr>
            <a:grpSpLocks noChangeAspect="1"/>
          </p:cNvGrpSpPr>
          <p:nvPr/>
        </p:nvGrpSpPr>
        <p:grpSpPr bwMode="auto">
          <a:xfrm>
            <a:off x="1403648" y="2852936"/>
            <a:ext cx="2422889" cy="2520280"/>
            <a:chOff x="0" y="3435"/>
            <a:chExt cx="3566" cy="3136"/>
          </a:xfrm>
        </p:grpSpPr>
        <p:sp>
          <p:nvSpPr>
            <p:cNvPr id="107547" name="AutoShape 27"/>
            <p:cNvSpPr>
              <a:spLocks noChangeAspect="1" noChangeArrowheads="1" noTextEdit="1"/>
            </p:cNvSpPr>
            <p:nvPr/>
          </p:nvSpPr>
          <p:spPr bwMode="auto">
            <a:xfrm>
              <a:off x="0" y="3435"/>
              <a:ext cx="3285" cy="3136"/>
            </a:xfrm>
            <a:prstGeom prst="rect">
              <a:avLst/>
            </a:prstGeom>
            <a:noFill/>
          </p:spPr>
          <p:txBody>
            <a:bodyPr vert="horz" wrap="square" lIns="91440" tIns="45720" rIns="91440" bIns="45720" numCol="1" anchor="t" anchorCtr="0" compatLnSpc="1">
              <a:prstTxWarp prst="textNoShape">
                <a:avLst/>
              </a:prstTxWarp>
            </a:bodyPr>
            <a:lstStyle/>
            <a:p>
              <a:endParaRPr lang="en-US" sz="2400">
                <a:solidFill>
                  <a:srgbClr val="40C0CB"/>
                </a:solidFill>
                <a:latin typeface="078MKSDMediumCondensed" pitchFamily="2" charset="0"/>
                <a:cs typeface="Arial" pitchFamily="34" charset="0"/>
              </a:endParaRPr>
            </a:p>
          </p:txBody>
        </p:sp>
        <p:sp>
          <p:nvSpPr>
            <p:cNvPr id="107546" name="Rectangle 26"/>
            <p:cNvSpPr>
              <a:spLocks noChangeArrowheads="1"/>
            </p:cNvSpPr>
            <p:nvPr/>
          </p:nvSpPr>
          <p:spPr bwMode="auto">
            <a:xfrm>
              <a:off x="75" y="3554"/>
              <a:ext cx="2980"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Rodamiento: 61804 SKF</a:t>
              </a:r>
              <a:endParaRPr kumimoji="0" lang="es-EC" sz="2400" b="0" i="0" u="none" strike="noStrike" cap="none" normalizeH="0" baseline="0" dirty="0" smtClean="0">
                <a:ln>
                  <a:noFill/>
                </a:ln>
                <a:solidFill>
                  <a:srgbClr val="40C0CB"/>
                </a:solidFill>
                <a:effectLst/>
                <a:latin typeface="078MKSDMediumCondensed" pitchFamily="2" charset="0"/>
                <a:cs typeface="Arial" pitchFamily="34" charset="0"/>
              </a:endParaRPr>
            </a:p>
          </p:txBody>
        </p:sp>
        <p:sp>
          <p:nvSpPr>
            <p:cNvPr id="107545" name="Rectangle 25"/>
            <p:cNvSpPr>
              <a:spLocks noChangeArrowheads="1"/>
            </p:cNvSpPr>
            <p:nvPr/>
          </p:nvSpPr>
          <p:spPr bwMode="auto">
            <a:xfrm>
              <a:off x="105" y="3944"/>
              <a:ext cx="158"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d</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44" name="Rectangle 24"/>
            <p:cNvSpPr>
              <a:spLocks noChangeArrowheads="1"/>
            </p:cNvSpPr>
            <p:nvPr/>
          </p:nvSpPr>
          <p:spPr bwMode="auto">
            <a:xfrm>
              <a:off x="465" y="3944"/>
              <a:ext cx="316"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20</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43" name="Rectangle 23"/>
            <p:cNvSpPr>
              <a:spLocks noChangeArrowheads="1"/>
            </p:cNvSpPr>
            <p:nvPr/>
          </p:nvSpPr>
          <p:spPr bwMode="auto">
            <a:xfrm>
              <a:off x="255" y="3929"/>
              <a:ext cx="203"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42" name="Rectangle 22"/>
            <p:cNvSpPr>
              <a:spLocks noChangeArrowheads="1"/>
            </p:cNvSpPr>
            <p:nvPr/>
          </p:nvSpPr>
          <p:spPr bwMode="auto">
            <a:xfrm>
              <a:off x="945" y="3944"/>
              <a:ext cx="477"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mm</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41" name="Rectangle 21"/>
            <p:cNvSpPr>
              <a:spLocks noChangeArrowheads="1"/>
            </p:cNvSpPr>
            <p:nvPr/>
          </p:nvSpPr>
          <p:spPr bwMode="auto">
            <a:xfrm>
              <a:off x="105" y="4304"/>
              <a:ext cx="158"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D</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40" name="Rectangle 20"/>
            <p:cNvSpPr>
              <a:spLocks noChangeArrowheads="1"/>
            </p:cNvSpPr>
            <p:nvPr/>
          </p:nvSpPr>
          <p:spPr bwMode="auto">
            <a:xfrm>
              <a:off x="495" y="4304"/>
              <a:ext cx="316"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32</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39" name="Rectangle 19"/>
            <p:cNvSpPr>
              <a:spLocks noChangeArrowheads="1"/>
            </p:cNvSpPr>
            <p:nvPr/>
          </p:nvSpPr>
          <p:spPr bwMode="auto">
            <a:xfrm>
              <a:off x="285" y="4289"/>
              <a:ext cx="203"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38" name="Rectangle 18"/>
            <p:cNvSpPr>
              <a:spLocks noChangeArrowheads="1"/>
            </p:cNvSpPr>
            <p:nvPr/>
          </p:nvSpPr>
          <p:spPr bwMode="auto">
            <a:xfrm>
              <a:off x="945" y="4304"/>
              <a:ext cx="477"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mm</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37" name="Rectangle 17"/>
            <p:cNvSpPr>
              <a:spLocks noChangeArrowheads="1"/>
            </p:cNvSpPr>
            <p:nvPr/>
          </p:nvSpPr>
          <p:spPr bwMode="auto">
            <a:xfrm>
              <a:off x="105" y="4664"/>
              <a:ext cx="333"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No</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36" name="Rectangle 16"/>
            <p:cNvSpPr>
              <a:spLocks noChangeArrowheads="1"/>
            </p:cNvSpPr>
            <p:nvPr/>
          </p:nvSpPr>
          <p:spPr bwMode="auto">
            <a:xfrm>
              <a:off x="615" y="4664"/>
              <a:ext cx="293"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18</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35" name="Rectangle 15"/>
            <p:cNvSpPr>
              <a:spLocks noChangeArrowheads="1"/>
            </p:cNvSpPr>
            <p:nvPr/>
          </p:nvSpPr>
          <p:spPr bwMode="auto">
            <a:xfrm>
              <a:off x="405" y="4649"/>
              <a:ext cx="203"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34" name="Rectangle 14"/>
            <p:cNvSpPr>
              <a:spLocks noChangeArrowheads="1"/>
            </p:cNvSpPr>
            <p:nvPr/>
          </p:nvSpPr>
          <p:spPr bwMode="auto">
            <a:xfrm>
              <a:off x="1155" y="4634"/>
              <a:ext cx="2411"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(Número de bolas)</a:t>
              </a:r>
              <a:endParaRPr kumimoji="0" lang="es-EC" sz="2400" b="0" i="0" u="none" strike="noStrike" cap="none" normalizeH="0" baseline="0" dirty="0" smtClean="0">
                <a:ln>
                  <a:noFill/>
                </a:ln>
                <a:solidFill>
                  <a:srgbClr val="40C0CB"/>
                </a:solidFill>
                <a:effectLst/>
                <a:latin typeface="078MKSDMediumCondensed" pitchFamily="2" charset="0"/>
                <a:cs typeface="Arial" pitchFamily="34" charset="0"/>
              </a:endParaRPr>
            </a:p>
          </p:txBody>
        </p:sp>
        <p:sp>
          <p:nvSpPr>
            <p:cNvPr id="107533" name="Rectangle 13"/>
            <p:cNvSpPr>
              <a:spLocks noChangeArrowheads="1"/>
            </p:cNvSpPr>
            <p:nvPr/>
          </p:nvSpPr>
          <p:spPr bwMode="auto">
            <a:xfrm>
              <a:off x="81" y="5034"/>
              <a:ext cx="163"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C</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32" name="Rectangle 12"/>
            <p:cNvSpPr>
              <a:spLocks noChangeArrowheads="1"/>
            </p:cNvSpPr>
            <p:nvPr/>
          </p:nvSpPr>
          <p:spPr bwMode="auto">
            <a:xfrm>
              <a:off x="480" y="5024"/>
              <a:ext cx="677"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5.266</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31" name="Rectangle 11"/>
            <p:cNvSpPr>
              <a:spLocks noChangeArrowheads="1"/>
            </p:cNvSpPr>
            <p:nvPr/>
          </p:nvSpPr>
          <p:spPr bwMode="auto">
            <a:xfrm>
              <a:off x="270" y="5009"/>
              <a:ext cx="203"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30" name="Rectangle 10"/>
            <p:cNvSpPr>
              <a:spLocks noChangeArrowheads="1"/>
            </p:cNvSpPr>
            <p:nvPr/>
          </p:nvSpPr>
          <p:spPr bwMode="auto">
            <a:xfrm>
              <a:off x="1305" y="5024"/>
              <a:ext cx="321"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dirty="0" err="1" smtClean="0">
                  <a:ln>
                    <a:noFill/>
                  </a:ln>
                  <a:solidFill>
                    <a:srgbClr val="40C0CB"/>
                  </a:solidFill>
                  <a:effectLst/>
                  <a:latin typeface="078MKSDMediumCondensed" pitchFamily="2" charset="0"/>
                  <a:ea typeface="Calibri" pitchFamily="34" charset="0"/>
                  <a:cs typeface="Arial" pitchFamily="34" charset="0"/>
                </a:rPr>
                <a:t>kN</a:t>
              </a:r>
              <a:endParaRPr kumimoji="0" lang="es-EC" sz="2400" b="0" i="0" u="none" strike="noStrike" cap="none" normalizeH="0" baseline="0" dirty="0" smtClean="0">
                <a:ln>
                  <a:noFill/>
                </a:ln>
                <a:solidFill>
                  <a:srgbClr val="40C0CB"/>
                </a:solidFill>
                <a:effectLst/>
                <a:latin typeface="078MKSDMediumCondensed" pitchFamily="2" charset="0"/>
                <a:cs typeface="Arial" pitchFamily="34" charset="0"/>
              </a:endParaRPr>
            </a:p>
          </p:txBody>
        </p:sp>
        <p:sp>
          <p:nvSpPr>
            <p:cNvPr id="107529" name="Rectangle 9"/>
            <p:cNvSpPr>
              <a:spLocks noChangeArrowheads="1"/>
            </p:cNvSpPr>
            <p:nvPr/>
          </p:nvSpPr>
          <p:spPr bwMode="auto">
            <a:xfrm>
              <a:off x="105" y="5504"/>
              <a:ext cx="606"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dirty="0" err="1" smtClean="0">
                  <a:ln>
                    <a:noFill/>
                  </a:ln>
                  <a:solidFill>
                    <a:srgbClr val="40C0CB"/>
                  </a:solidFill>
                  <a:effectLst/>
                  <a:latin typeface="078MKSDMediumCondensed" pitchFamily="2" charset="0"/>
                  <a:ea typeface="Calibri" pitchFamily="34" charset="0"/>
                  <a:cs typeface="Arial" pitchFamily="34" charset="0"/>
                </a:rPr>
                <a:t>conf</a:t>
              </a:r>
              <a:endParaRPr kumimoji="0" lang="es-EC" sz="2400" b="0" i="0" u="none" strike="noStrike" cap="none" normalizeH="0" baseline="0" dirty="0" smtClean="0">
                <a:ln>
                  <a:noFill/>
                </a:ln>
                <a:solidFill>
                  <a:srgbClr val="40C0CB"/>
                </a:solidFill>
                <a:effectLst/>
                <a:latin typeface="078MKSDMediumCondensed" pitchFamily="2" charset="0"/>
                <a:cs typeface="Arial" pitchFamily="34" charset="0"/>
              </a:endParaRPr>
            </a:p>
          </p:txBody>
        </p:sp>
        <p:sp>
          <p:nvSpPr>
            <p:cNvPr id="107528" name="Rectangle 8"/>
            <p:cNvSpPr>
              <a:spLocks noChangeArrowheads="1"/>
            </p:cNvSpPr>
            <p:nvPr/>
          </p:nvSpPr>
          <p:spPr bwMode="auto">
            <a:xfrm>
              <a:off x="735" y="5504"/>
              <a:ext cx="316"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90</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27" name="Rectangle 7"/>
            <p:cNvSpPr>
              <a:spLocks noChangeArrowheads="1"/>
            </p:cNvSpPr>
            <p:nvPr/>
          </p:nvSpPr>
          <p:spPr bwMode="auto">
            <a:xfrm>
              <a:off x="525" y="5489"/>
              <a:ext cx="203"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26" name="Rectangle 6"/>
            <p:cNvSpPr>
              <a:spLocks noChangeArrowheads="1"/>
            </p:cNvSpPr>
            <p:nvPr/>
          </p:nvSpPr>
          <p:spPr bwMode="auto">
            <a:xfrm>
              <a:off x="1065" y="5504"/>
              <a:ext cx="175"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a:t>
              </a:r>
              <a:endParaRPr kumimoji="0" lang="es-EC" sz="2400" b="0" i="0" u="none" strike="noStrike" cap="none" normalizeH="0" baseline="0" dirty="0" smtClean="0">
                <a:ln>
                  <a:noFill/>
                </a:ln>
                <a:solidFill>
                  <a:srgbClr val="40C0CB"/>
                </a:solidFill>
                <a:effectLst/>
                <a:latin typeface="078MKSDMediumCondensed" pitchFamily="2" charset="0"/>
                <a:cs typeface="Arial" pitchFamily="34" charset="0"/>
              </a:endParaRPr>
            </a:p>
          </p:txBody>
        </p:sp>
        <p:sp>
          <p:nvSpPr>
            <p:cNvPr id="107525" name="Rectangle 5"/>
            <p:cNvSpPr>
              <a:spLocks noChangeArrowheads="1"/>
            </p:cNvSpPr>
            <p:nvPr/>
          </p:nvSpPr>
          <p:spPr bwMode="auto">
            <a:xfrm>
              <a:off x="105" y="5864"/>
              <a:ext cx="731" cy="58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vida</a:t>
              </a:r>
              <a:endParaRPr kumimoji="0" lang="es-EC" sz="2400" b="0" i="0" u="none" strike="noStrike" cap="none" normalizeH="0" baseline="0" dirty="0" smtClean="0">
                <a:ln>
                  <a:noFill/>
                </a:ln>
                <a:solidFill>
                  <a:srgbClr val="40C0CB"/>
                </a:solidFill>
                <a:effectLst/>
                <a:latin typeface="078MKSDMediumCondensed" pitchFamily="2" charset="0"/>
                <a:cs typeface="Arial" pitchFamily="34" charset="0"/>
              </a:endParaRPr>
            </a:p>
          </p:txBody>
        </p:sp>
        <p:sp>
          <p:nvSpPr>
            <p:cNvPr id="107524" name="Rectangle 4"/>
            <p:cNvSpPr>
              <a:spLocks noChangeArrowheads="1"/>
            </p:cNvSpPr>
            <p:nvPr/>
          </p:nvSpPr>
          <p:spPr bwMode="auto">
            <a:xfrm>
              <a:off x="686" y="5832"/>
              <a:ext cx="293"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smtClean="0">
                  <a:ln>
                    <a:noFill/>
                  </a:ln>
                  <a:solidFill>
                    <a:srgbClr val="40C0CB"/>
                  </a:solidFill>
                  <a:effectLst/>
                  <a:latin typeface="078MKSDMediumCondensed" pitchFamily="2" charset="0"/>
                  <a:ea typeface="Calibri" pitchFamily="34" charset="0"/>
                  <a:cs typeface="Arial" pitchFamily="34" charset="0"/>
                </a:rPr>
                <a:t>: =</a:t>
              </a:r>
              <a:endParaRPr kumimoji="0" lang="es-EC" sz="2400" b="0" i="0" u="none" strike="noStrike" cap="none" normalizeH="0" baseline="0" smtClean="0">
                <a:ln>
                  <a:noFill/>
                </a:ln>
                <a:solidFill>
                  <a:srgbClr val="40C0CB"/>
                </a:solidFill>
                <a:effectLst/>
                <a:latin typeface="078MKSDMediumCondensed" pitchFamily="2" charset="0"/>
                <a:cs typeface="Arial" pitchFamily="34" charset="0"/>
              </a:endParaRPr>
            </a:p>
          </p:txBody>
        </p:sp>
        <p:sp>
          <p:nvSpPr>
            <p:cNvPr id="107523" name="Rectangle 3"/>
            <p:cNvSpPr>
              <a:spLocks noChangeArrowheads="1"/>
            </p:cNvSpPr>
            <p:nvPr/>
          </p:nvSpPr>
          <p:spPr bwMode="auto">
            <a:xfrm>
              <a:off x="2276" y="5881"/>
              <a:ext cx="781"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horas</a:t>
              </a:r>
              <a:endParaRPr kumimoji="0" lang="es-EC" sz="2400" b="0" i="0" u="none" strike="noStrike" cap="none" normalizeH="0" baseline="0" dirty="0" smtClean="0">
                <a:ln>
                  <a:noFill/>
                </a:ln>
                <a:solidFill>
                  <a:srgbClr val="40C0CB"/>
                </a:solidFill>
                <a:effectLst/>
                <a:latin typeface="078MKSDMediumCondensed" pitchFamily="2" charset="0"/>
                <a:cs typeface="Arial" pitchFamily="34" charset="0"/>
              </a:endParaRPr>
            </a:p>
          </p:txBody>
        </p:sp>
        <p:sp>
          <p:nvSpPr>
            <p:cNvPr id="107522" name="Rectangle 2"/>
            <p:cNvSpPr>
              <a:spLocks noChangeArrowheads="1"/>
            </p:cNvSpPr>
            <p:nvPr/>
          </p:nvSpPr>
          <p:spPr bwMode="auto">
            <a:xfrm>
              <a:off x="1186" y="5869"/>
              <a:ext cx="925" cy="58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163788</a:t>
              </a:r>
              <a:endParaRPr kumimoji="0" lang="es-EC" sz="2400" b="0" i="0" u="none" strike="noStrike" cap="none" normalizeH="0" baseline="0" dirty="0" smtClean="0">
                <a:ln>
                  <a:noFill/>
                </a:ln>
                <a:solidFill>
                  <a:srgbClr val="40C0CB"/>
                </a:solidFill>
                <a:effectLst/>
                <a:latin typeface="078MKSDMediumCondensed" pitchFamily="2" charset="0"/>
                <a:cs typeface="Arial" pitchFamily="34" charset="0"/>
              </a:endParaRPr>
            </a:p>
          </p:txBody>
        </p:sp>
      </p:grpSp>
      <p:sp>
        <p:nvSpPr>
          <p:cNvPr id="107574" name="Rectangle 54"/>
          <p:cNvSpPr>
            <a:spLocks noChangeArrowheads="1"/>
          </p:cNvSpPr>
          <p:nvPr/>
        </p:nvSpPr>
        <p:spPr bwMode="auto">
          <a:xfrm>
            <a:off x="4932040" y="1597442"/>
            <a:ext cx="3096344" cy="4216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es-EC" sz="2400" b="1"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Rodamiento No 2</a:t>
            </a:r>
          </a:p>
          <a:p>
            <a:pPr marR="0" lvl="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40C0CB"/>
              </a:solidFill>
              <a:effectLst/>
              <a:latin typeface="078MKSDMediumCondensed" pitchFamily="2"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Denominación: SYH 3/4 TF</a:t>
            </a:r>
            <a:endParaRPr kumimoji="0" lang="en-US" sz="1400" b="0" i="0" u="none" strike="noStrike" cap="none" normalizeH="0" baseline="0" dirty="0" smtClean="0">
              <a:ln>
                <a:noFill/>
              </a:ln>
              <a:solidFill>
                <a:srgbClr val="40C0CB"/>
              </a:solidFill>
              <a:effectLst/>
              <a:latin typeface="078MKSDMediumCondensed" pitchFamily="2"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Soporte: SYH 504 U</a:t>
            </a:r>
            <a:endParaRPr kumimoji="0" lang="en-US" sz="1400" b="0" i="0" u="none" strike="noStrike" cap="none" normalizeH="0" baseline="0" dirty="0" smtClean="0">
              <a:ln>
                <a:noFill/>
              </a:ln>
              <a:solidFill>
                <a:srgbClr val="40C0CB"/>
              </a:solidFill>
              <a:effectLst/>
              <a:latin typeface="078MKSDMediumCondensed" pitchFamily="2"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Rodamiento Y: YAR 204</a:t>
            </a:r>
            <a:r>
              <a:rPr kumimoji="0" lang="es-EC" sz="2400" b="0" i="0" u="none" strike="noStrike" cap="none" normalizeH="0" baseline="0" dirty="0" smtClean="0">
                <a:ln>
                  <a:noFill/>
                </a:ln>
                <a:solidFill>
                  <a:srgbClr val="40C0CB"/>
                </a:solidFill>
                <a:effectLst/>
                <a:latin typeface="St Transmission" pitchFamily="50" charset="0"/>
                <a:ea typeface="Calibri" pitchFamily="34" charset="0"/>
                <a:cs typeface="Arial" pitchFamily="34" charset="0"/>
              </a:rPr>
              <a:t>-</a:t>
            </a: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012</a:t>
            </a:r>
            <a:r>
              <a:rPr kumimoji="0" lang="es-EC" sz="2400" b="0" i="0" u="none" strike="noStrike" cap="none" normalizeH="0" baseline="0" dirty="0" smtClean="0">
                <a:ln>
                  <a:noFill/>
                </a:ln>
                <a:solidFill>
                  <a:srgbClr val="40C0CB"/>
                </a:solidFill>
                <a:effectLst/>
                <a:latin typeface="St Transmission" pitchFamily="50" charset="0"/>
                <a:ea typeface="Calibri" pitchFamily="34" charset="0"/>
                <a:cs typeface="Arial" pitchFamily="34" charset="0"/>
              </a:rPr>
              <a:t>-</a:t>
            </a: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2F</a:t>
            </a:r>
            <a:endParaRPr kumimoji="0" lang="en-US" sz="1400" b="0" i="0" u="none" strike="noStrike" cap="none" normalizeH="0" baseline="0" dirty="0" smtClean="0">
              <a:ln>
                <a:noFill/>
              </a:ln>
              <a:solidFill>
                <a:srgbClr val="40C0CB"/>
              </a:solidFill>
              <a:effectLst/>
              <a:latin typeface="078MKSDMediumCondensed" pitchFamily="2"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d= 19.0mm</a:t>
            </a:r>
            <a:endParaRPr kumimoji="0" lang="en-US" sz="1400" b="0" i="0" u="none" strike="noStrike" cap="none" normalizeH="0" baseline="0" dirty="0" smtClean="0">
              <a:ln>
                <a:noFill/>
              </a:ln>
              <a:solidFill>
                <a:srgbClr val="40C0CB"/>
              </a:solidFill>
              <a:effectLst/>
              <a:latin typeface="078MKSDMediumCondensed" pitchFamily="2"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C= 12700 N</a:t>
            </a:r>
          </a:p>
          <a:p>
            <a:pPr marR="0" lvl="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40C0CB"/>
              </a:solidFill>
              <a:effectLst/>
              <a:latin typeface="078MKSDMediumCondensed" pitchFamily="2"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s-EC" sz="2400" b="1"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 Canastilla</a:t>
            </a:r>
            <a:endParaRPr kumimoji="0" lang="en-US" sz="1400" b="0" i="0" u="none" strike="noStrike" cap="none" normalizeH="0" baseline="0" dirty="0" smtClean="0">
              <a:ln>
                <a:noFill/>
              </a:ln>
              <a:solidFill>
                <a:srgbClr val="40C0CB"/>
              </a:solidFill>
              <a:effectLst/>
              <a:latin typeface="078MKSDMediumCondensed" pitchFamily="2"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Denominación: HK 2016.2RS</a:t>
            </a:r>
            <a:endParaRPr kumimoji="0" lang="en-US" sz="1400" b="0" i="0" u="none" strike="noStrike" cap="none" normalizeH="0" baseline="0" dirty="0" smtClean="0">
              <a:ln>
                <a:noFill/>
              </a:ln>
              <a:solidFill>
                <a:srgbClr val="40C0CB"/>
              </a:solidFill>
              <a:effectLst/>
              <a:latin typeface="078MKSDMediumCondensed" pitchFamily="2"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 d= 20.0mm</a:t>
            </a:r>
            <a:endParaRPr kumimoji="0" lang="en-US" sz="1400" b="0" i="0" u="none" strike="noStrike" cap="none" normalizeH="0" baseline="0" dirty="0" smtClean="0">
              <a:ln>
                <a:noFill/>
              </a:ln>
              <a:solidFill>
                <a:srgbClr val="40C0CB"/>
              </a:solidFill>
              <a:effectLst/>
              <a:latin typeface="078MKSDMediumCondensed" pitchFamily="2" charset="0"/>
              <a:cs typeface="Arial" pitchFamily="34" charset="0"/>
            </a:endParaRPr>
          </a:p>
          <a:p>
            <a:pPr marR="0" lvl="0" algn="l" defTabSz="914400" rtl="0" eaLnBrk="0" fontAlgn="base" latinLnBrk="0" hangingPunct="0">
              <a:lnSpc>
                <a:spcPct val="100000"/>
              </a:lnSpc>
              <a:spcBef>
                <a:spcPct val="0"/>
              </a:spcBef>
              <a:spcAft>
                <a:spcPct val="0"/>
              </a:spcAft>
              <a:buClrTx/>
              <a:buSzTx/>
              <a:buFontTx/>
              <a:buNone/>
              <a:tabLst/>
            </a:pPr>
            <a:r>
              <a:rPr kumimoji="0" lang="es-EC" sz="2400" b="0"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C= 8420 N</a:t>
            </a:r>
            <a:endParaRPr kumimoji="0" lang="es-EC" sz="4000" b="0" i="0" u="none" strike="noStrike" cap="none" normalizeH="0" baseline="0" dirty="0" smtClean="0">
              <a:ln>
                <a:noFill/>
              </a:ln>
              <a:solidFill>
                <a:srgbClr val="40C0CB"/>
              </a:solidFill>
              <a:effectLst/>
              <a:latin typeface="078MKSDMediumCondensed" pitchFamily="2" charset="0"/>
              <a:cs typeface="Arial" pitchFamily="34" charset="0"/>
            </a:endParaRPr>
          </a:p>
        </p:txBody>
      </p:sp>
      <p:sp>
        <p:nvSpPr>
          <p:cNvPr id="34" name="Rectangle 33"/>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35" name="Chevron 34">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9816"/>
            <a:ext cx="8229600" cy="1143000"/>
          </a:xfrm>
        </p:spPr>
        <p:txBody>
          <a:bodyPr>
            <a:normAutofit/>
          </a:bodyPr>
          <a:lstStyle/>
          <a:p>
            <a:r>
              <a:rPr lang="es-EC" sz="6000" b="1" dirty="0" smtClean="0">
                <a:solidFill>
                  <a:srgbClr val="8FBE00"/>
                </a:solidFill>
                <a:latin typeface="St Transmission" pitchFamily="50" charset="0"/>
              </a:rPr>
              <a:t>OBJETIVO GENERAL</a:t>
            </a:r>
            <a:endParaRPr lang="en-US" sz="6000" dirty="0">
              <a:solidFill>
                <a:srgbClr val="8FBE00"/>
              </a:solidFill>
              <a:latin typeface="St Transmission" pitchFamily="50" charset="0"/>
            </a:endParaRPr>
          </a:p>
        </p:txBody>
      </p:sp>
      <p:sp>
        <p:nvSpPr>
          <p:cNvPr id="3" name="2 Marcador de contenido"/>
          <p:cNvSpPr>
            <a:spLocks noGrp="1"/>
          </p:cNvSpPr>
          <p:nvPr>
            <p:ph idx="1"/>
          </p:nvPr>
        </p:nvSpPr>
        <p:spPr>
          <a:xfrm>
            <a:off x="457200" y="2636913"/>
            <a:ext cx="8229600" cy="2304256"/>
          </a:xfrm>
        </p:spPr>
        <p:txBody>
          <a:bodyPr/>
          <a:lstStyle/>
          <a:p>
            <a:pPr marL="0" indent="0">
              <a:buNone/>
            </a:pPr>
            <a:r>
              <a:rPr lang="es-EC" sz="4000" dirty="0" smtClean="0">
                <a:solidFill>
                  <a:srgbClr val="00A8C6"/>
                </a:solidFill>
                <a:latin typeface="078MKSDMediumCondensed" pitchFamily="2" charset="0"/>
              </a:rPr>
              <a:t>Diseñar y construir un sistema de recuperación de energía cinética mediante la compresión de aire para sobrealimentación de un motor de automóvil.</a:t>
            </a:r>
            <a:endParaRPr lang="en-US" sz="4000" dirty="0" smtClean="0">
              <a:solidFill>
                <a:srgbClr val="00A8C6"/>
              </a:solidFill>
              <a:latin typeface="078MKSDMediumCondensed" pitchFamily="2" charset="0"/>
            </a:endParaRPr>
          </a:p>
          <a:p>
            <a:endParaRPr lang="en-US" dirty="0"/>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6" name="5 Rectángulo"/>
          <p:cNvSpPr/>
          <p:nvPr/>
        </p:nvSpPr>
        <p:spPr>
          <a:xfrm>
            <a:off x="6732240" y="0"/>
            <a:ext cx="2411760"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OBJETIVOS</a:t>
            </a:r>
            <a:endParaRPr lang="en-US" sz="700" i="1" dirty="0">
              <a:ln>
                <a:solidFill>
                  <a:srgbClr val="F9F2E7"/>
                </a:solidFill>
              </a:ln>
              <a:solidFill>
                <a:srgbClr val="AEE239"/>
              </a:solidFill>
            </a:endParaRPr>
          </a:p>
        </p:txBody>
      </p:sp>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457200" y="845840"/>
            <a:ext cx="8229600" cy="1143000"/>
          </a:xfrm>
        </p:spPr>
        <p:txBody>
          <a:bodyPr>
            <a:noAutofit/>
          </a:bodyPr>
          <a:lstStyle/>
          <a:p>
            <a:pPr marL="0" marR="0" lvl="2" defTabSz="914400" rtl="0" eaLnBrk="1" fontAlgn="base" latinLnBrk="0" hangingPunct="1">
              <a:lnSpc>
                <a:spcPct val="100000"/>
              </a:lnSpc>
              <a:spcBef>
                <a:spcPct val="0"/>
              </a:spcBef>
              <a:spcAft>
                <a:spcPct val="0"/>
              </a:spcAft>
              <a:tabLst/>
            </a:pPr>
            <a:r>
              <a:rPr lang="es-EC" sz="4800" b="1" kern="1200" dirty="0" smtClean="0">
                <a:solidFill>
                  <a:srgbClr val="8FBE00"/>
                </a:solidFill>
                <a:latin typeface="St Transmission" pitchFamily="50" charset="0"/>
                <a:ea typeface="+mj-ea"/>
                <a:cs typeface="+mj-cs"/>
              </a:rPr>
              <a:t>DETERMINACIÓN DEL CAUDAL DE AIRE Y VOLUMEN DEL TANQUE</a:t>
            </a:r>
            <a:endParaRPr lang="en-US" sz="4800" b="1" kern="1200" dirty="0">
              <a:solidFill>
                <a:srgbClr val="8FBE00"/>
              </a:solidFill>
              <a:latin typeface="St Transmission" pitchFamily="50" charset="0"/>
              <a:ea typeface="+mj-ea"/>
              <a:cs typeface="+mj-cs"/>
            </a:endParaRP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06529" name="Rectangle 3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28" name="Picture 3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7584" y="2550871"/>
            <a:ext cx="1094509" cy="374073"/>
          </a:xfrm>
          <a:prstGeom prst="rect">
            <a:avLst/>
          </a:prstGeom>
          <a:noFill/>
        </p:spPr>
      </p:pic>
      <p:sp>
        <p:nvSpPr>
          <p:cNvPr id="106531" name="Rectangle 3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30" name="Picture 34"/>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27584" y="3789040"/>
            <a:ext cx="1330036" cy="374073"/>
          </a:xfrm>
          <a:prstGeom prst="rect">
            <a:avLst/>
          </a:prstGeom>
          <a:noFill/>
        </p:spPr>
      </p:pic>
      <p:sp>
        <p:nvSpPr>
          <p:cNvPr id="106533" name="Rectangle 3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32" name="Picture 3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71601" y="5086344"/>
            <a:ext cx="1593273" cy="360218"/>
          </a:xfrm>
          <a:prstGeom prst="rect">
            <a:avLst/>
          </a:prstGeom>
          <a:noFill/>
        </p:spPr>
      </p:pic>
      <p:sp>
        <p:nvSpPr>
          <p:cNvPr id="106535" name="Rectangle 3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37" name="Rectangle 4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38" name="Rectangle 42"/>
          <p:cNvSpPr>
            <a:spLocks noChangeArrowheads="1"/>
          </p:cNvSpPr>
          <p:nvPr/>
        </p:nvSpPr>
        <p:spPr bwMode="auto">
          <a:xfrm>
            <a:off x="755576" y="3034406"/>
            <a:ext cx="424847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es-EC" sz="3200" b="1" dirty="0" smtClean="0">
                <a:solidFill>
                  <a:srgbClr val="40C0CB"/>
                </a:solidFill>
                <a:latin typeface="078MKSDMediumCondensed" pitchFamily="2" charset="0"/>
                <a:ea typeface="Calibri" pitchFamily="34" charset="0"/>
                <a:cs typeface="Arial" pitchFamily="34" charset="0"/>
              </a:rPr>
              <a:t>Cálculo del flujo másico ideal</a:t>
            </a:r>
          </a:p>
        </p:txBody>
      </p:sp>
      <p:sp>
        <p:nvSpPr>
          <p:cNvPr id="106539" name="Rectangle 43"/>
          <p:cNvSpPr>
            <a:spLocks noChangeArrowheads="1"/>
          </p:cNvSpPr>
          <p:nvPr/>
        </p:nvSpPr>
        <p:spPr bwMode="auto">
          <a:xfrm>
            <a:off x="827584" y="4356393"/>
            <a:ext cx="3822231"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3200" b="1" i="0" u="none" strike="noStrike" cap="none" normalizeH="0" baseline="0" dirty="0" smtClean="0">
                <a:ln>
                  <a:noFill/>
                </a:ln>
                <a:solidFill>
                  <a:srgbClr val="40C0CB"/>
                </a:solidFill>
                <a:effectLst/>
                <a:latin typeface="078MKSDMediumCondensed" pitchFamily="2" charset="0"/>
                <a:ea typeface="Calibri" pitchFamily="34" charset="0"/>
                <a:cs typeface="Arial" pitchFamily="34" charset="0"/>
              </a:rPr>
              <a:t>Cálculo del flujo másico real</a:t>
            </a:r>
            <a:endParaRPr kumimoji="0" lang="es-EC" sz="4800" b="0" i="0" u="none" strike="noStrike" cap="none" normalizeH="0" baseline="0" dirty="0" smtClean="0">
              <a:ln>
                <a:noFill/>
              </a:ln>
              <a:solidFill>
                <a:srgbClr val="40C0CB"/>
              </a:solidFill>
              <a:effectLst/>
              <a:latin typeface="078MKSDMediumCondensed" pitchFamily="2" charset="0"/>
              <a:cs typeface="Arial" pitchFamily="34" charset="0"/>
            </a:endParaRPr>
          </a:p>
        </p:txBody>
      </p:sp>
      <p:sp>
        <p:nvSpPr>
          <p:cNvPr id="106543" name="Rectangle 4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46" name="Rectangle 5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48" name="Rectangle 5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50" name="Rectangle 5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49" name="Picture 5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483768" y="3789040"/>
            <a:ext cx="1316182" cy="360218"/>
          </a:xfrm>
          <a:prstGeom prst="rect">
            <a:avLst/>
          </a:prstGeom>
          <a:noFill/>
        </p:spPr>
      </p:pic>
      <p:sp>
        <p:nvSpPr>
          <p:cNvPr id="106551" name="Rectangle 55"/>
          <p:cNvSpPr>
            <a:spLocks noChangeArrowheads="1"/>
          </p:cNvSpPr>
          <p:nvPr/>
        </p:nvSpPr>
        <p:spPr bwMode="auto">
          <a:xfrm>
            <a:off x="3851920" y="3707740"/>
            <a:ext cx="115212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effectLst/>
                <a:latin typeface="Arial" pitchFamily="34" charset="0"/>
                <a:ea typeface="Calibri" pitchFamily="34" charset="0"/>
                <a:cs typeface="Arial" pitchFamily="34" charset="0"/>
              </a:rPr>
              <a:t> </a:t>
            </a:r>
            <a:r>
              <a:rPr lang="en-US" b="1" dirty="0" smtClean="0">
                <a:latin typeface="078MKSDMediumCondensed" pitchFamily="2" charset="0"/>
                <a:ea typeface="Calibri" pitchFamily="34" charset="0"/>
                <a:cs typeface="Arial" pitchFamily="34" charset="0"/>
              </a:rPr>
              <a:t>kg/s</a:t>
            </a:r>
          </a:p>
        </p:txBody>
      </p:sp>
      <p:sp>
        <p:nvSpPr>
          <p:cNvPr id="62" name="Rectangle 55"/>
          <p:cNvSpPr>
            <a:spLocks noChangeArrowheads="1"/>
          </p:cNvSpPr>
          <p:nvPr/>
        </p:nvSpPr>
        <p:spPr bwMode="auto">
          <a:xfrm>
            <a:off x="3995936" y="4987334"/>
            <a:ext cx="115212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b="1" dirty="0" smtClean="0">
                <a:latin typeface="078MKSDMediumCondensed" pitchFamily="2" charset="0"/>
                <a:ea typeface="Calibri" pitchFamily="34" charset="0"/>
                <a:cs typeface="Arial" pitchFamily="34" charset="0"/>
              </a:rPr>
              <a:t> kg/s</a:t>
            </a:r>
          </a:p>
        </p:txBody>
      </p:sp>
      <p:sp>
        <p:nvSpPr>
          <p:cNvPr id="106553" name="Rectangle 5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52" name="Picture 56"/>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627784" y="5086344"/>
            <a:ext cx="1246909" cy="360218"/>
          </a:xfrm>
          <a:prstGeom prst="rect">
            <a:avLst/>
          </a:prstGeom>
          <a:noFill/>
        </p:spPr>
      </p:pic>
      <p:sp>
        <p:nvSpPr>
          <p:cNvPr id="106555" name="Rectangle 5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54" name="Picture 58"/>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411759" y="2550871"/>
            <a:ext cx="997527" cy="374073"/>
          </a:xfrm>
          <a:prstGeom prst="rect">
            <a:avLst/>
          </a:prstGeom>
          <a:noFill/>
        </p:spPr>
      </p:pic>
      <p:sp>
        <p:nvSpPr>
          <p:cNvPr id="70" name="Rectangle 55"/>
          <p:cNvSpPr>
            <a:spLocks noChangeArrowheads="1"/>
          </p:cNvSpPr>
          <p:nvPr/>
        </p:nvSpPr>
        <p:spPr bwMode="auto">
          <a:xfrm>
            <a:off x="3491880" y="2467054"/>
            <a:ext cx="1152128"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b="1" dirty="0" smtClean="0">
                <a:latin typeface="078MKSDMediumCondensed" pitchFamily="2" charset="0"/>
                <a:ea typeface="Calibri" pitchFamily="34" charset="0"/>
                <a:cs typeface="Arial" pitchFamily="34" charset="0"/>
              </a:rPr>
              <a:t> l/s</a:t>
            </a:r>
          </a:p>
        </p:txBody>
      </p:sp>
      <p:sp>
        <p:nvSpPr>
          <p:cNvPr id="27" name="Rectangle 26"/>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28" name="Chevron 27">
            <a:hlinkClick r:id="rId9"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457200" y="845840"/>
            <a:ext cx="8229600" cy="1143000"/>
          </a:xfrm>
        </p:spPr>
        <p:txBody>
          <a:bodyPr>
            <a:noAutofit/>
          </a:bodyPr>
          <a:lstStyle/>
          <a:p>
            <a:pPr marL="0" marR="0" lvl="2" defTabSz="914400" rtl="0" eaLnBrk="1" fontAlgn="base" latinLnBrk="0" hangingPunct="1">
              <a:lnSpc>
                <a:spcPct val="100000"/>
              </a:lnSpc>
              <a:spcBef>
                <a:spcPct val="0"/>
              </a:spcBef>
              <a:spcAft>
                <a:spcPct val="0"/>
              </a:spcAft>
              <a:tabLst/>
            </a:pPr>
            <a:r>
              <a:rPr lang="es-EC" sz="4800" b="1" kern="1200" dirty="0" smtClean="0">
                <a:solidFill>
                  <a:srgbClr val="8FBE00"/>
                </a:solidFill>
                <a:latin typeface="St Transmission" pitchFamily="50" charset="0"/>
                <a:ea typeface="+mj-ea"/>
                <a:cs typeface="+mj-cs"/>
              </a:rPr>
              <a:t>DETERMINACIÓN DEL CAUDAL DE AIRE Y VOLUMEN DEL TANQUE</a:t>
            </a:r>
            <a:endParaRPr lang="en-US" sz="4800" b="1" kern="1200" dirty="0">
              <a:solidFill>
                <a:srgbClr val="8FBE00"/>
              </a:solidFill>
              <a:latin typeface="St Transmission" pitchFamily="50" charset="0"/>
              <a:ea typeface="+mj-ea"/>
              <a:cs typeface="+mj-cs"/>
            </a:endParaRP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06529" name="Rectangle 3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31" name="Rectangle 3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33" name="Rectangle 3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35" name="Rectangle 3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34"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27583" y="3140968"/>
            <a:ext cx="1089793" cy="363264"/>
          </a:xfrm>
          <a:prstGeom prst="rect">
            <a:avLst/>
          </a:prstGeom>
          <a:noFill/>
        </p:spPr>
      </p:pic>
      <p:sp>
        <p:nvSpPr>
          <p:cNvPr id="106537" name="Rectangle 4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36" name="Picture 40"/>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27584" y="4509119"/>
            <a:ext cx="656670" cy="586811"/>
          </a:xfrm>
          <a:prstGeom prst="rect">
            <a:avLst/>
          </a:prstGeom>
          <a:noFill/>
        </p:spPr>
      </p:pic>
      <p:sp>
        <p:nvSpPr>
          <p:cNvPr id="106540" name="Rectangle 44"/>
          <p:cNvSpPr>
            <a:spLocks noChangeArrowheads="1"/>
          </p:cNvSpPr>
          <p:nvPr/>
        </p:nvSpPr>
        <p:spPr bwMode="auto">
          <a:xfrm>
            <a:off x="539552" y="2348880"/>
            <a:ext cx="5436096"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C" sz="3200" b="1" dirty="0" smtClean="0">
                <a:solidFill>
                  <a:srgbClr val="40C0CB"/>
                </a:solidFill>
                <a:latin typeface="078MKSDMediumCondensed" pitchFamily="2" charset="0"/>
                <a:ea typeface="Calibri" pitchFamily="34" charset="0"/>
                <a:cs typeface="Arial" pitchFamily="34" charset="0"/>
              </a:rPr>
              <a:t>Cálculo de la masa de aire requerida</a:t>
            </a:r>
          </a:p>
        </p:txBody>
      </p:sp>
      <p:sp>
        <p:nvSpPr>
          <p:cNvPr id="106541" name="Rectangle 45"/>
          <p:cNvSpPr>
            <a:spLocks noChangeArrowheads="1"/>
          </p:cNvSpPr>
          <p:nvPr/>
        </p:nvSpPr>
        <p:spPr bwMode="auto">
          <a:xfrm>
            <a:off x="539552" y="3717032"/>
            <a:ext cx="63722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C" sz="3200" b="1" dirty="0" smtClean="0">
                <a:solidFill>
                  <a:srgbClr val="40C0CB"/>
                </a:solidFill>
                <a:latin typeface="078MKSDMediumCondensed" pitchFamily="2" charset="0"/>
                <a:ea typeface="Calibri" pitchFamily="34" charset="0"/>
                <a:cs typeface="Arial" pitchFamily="34" charset="0"/>
              </a:rPr>
              <a:t>Cálculo del volumen del tanque de almacenamiento</a:t>
            </a:r>
          </a:p>
        </p:txBody>
      </p:sp>
      <p:sp>
        <p:nvSpPr>
          <p:cNvPr id="106543" name="Rectangle 4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42" name="Picture 46"/>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979712" y="4581128"/>
            <a:ext cx="936104" cy="363264"/>
          </a:xfrm>
          <a:prstGeom prst="rect">
            <a:avLst/>
          </a:prstGeom>
          <a:noFill/>
        </p:spPr>
      </p:pic>
      <p:sp>
        <p:nvSpPr>
          <p:cNvPr id="106546" name="Rectangle 5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6545" name="Picture 49"/>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67744" y="3140968"/>
            <a:ext cx="936104" cy="363264"/>
          </a:xfrm>
          <a:prstGeom prst="rect">
            <a:avLst/>
          </a:prstGeom>
          <a:noFill/>
        </p:spPr>
      </p:pic>
      <p:sp>
        <p:nvSpPr>
          <p:cNvPr id="106548" name="Rectangle 5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50" name="Rectangle 5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53" name="Rectangle 5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6555" name="Rectangle 5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34" name="Rectangle 55"/>
          <p:cNvSpPr>
            <a:spLocks noChangeArrowheads="1"/>
          </p:cNvSpPr>
          <p:nvPr/>
        </p:nvSpPr>
        <p:spPr bwMode="auto">
          <a:xfrm>
            <a:off x="2987824" y="4437112"/>
            <a:ext cx="79208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0C0CB"/>
                </a:solidFill>
                <a:effectLst/>
                <a:latin typeface="Arial" pitchFamily="34" charset="0"/>
                <a:ea typeface="Calibri" pitchFamily="34" charset="0"/>
                <a:cs typeface="Arial" pitchFamily="34" charset="0"/>
              </a:rPr>
              <a:t> </a:t>
            </a:r>
            <a:r>
              <a:rPr lang="en-US" sz="2400" b="1" dirty="0" smtClean="0">
                <a:solidFill>
                  <a:srgbClr val="40C0CB"/>
                </a:solidFill>
                <a:latin typeface="078MKSDMediumCondensed" pitchFamily="2" charset="0"/>
                <a:ea typeface="Calibri" pitchFamily="34" charset="0"/>
                <a:cs typeface="Arial" pitchFamily="34" charset="0"/>
              </a:rPr>
              <a:t>l</a:t>
            </a:r>
          </a:p>
        </p:txBody>
      </p:sp>
      <p:sp>
        <p:nvSpPr>
          <p:cNvPr id="35" name="Rectangle 55"/>
          <p:cNvSpPr>
            <a:spLocks noChangeArrowheads="1"/>
          </p:cNvSpPr>
          <p:nvPr/>
        </p:nvSpPr>
        <p:spPr bwMode="auto">
          <a:xfrm>
            <a:off x="3491880" y="2996952"/>
            <a:ext cx="79208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40C0CB"/>
                </a:solidFill>
                <a:effectLst/>
                <a:latin typeface="Arial" pitchFamily="34" charset="0"/>
                <a:ea typeface="Calibri" pitchFamily="34" charset="0"/>
                <a:cs typeface="Arial" pitchFamily="34" charset="0"/>
              </a:rPr>
              <a:t> </a:t>
            </a:r>
            <a:r>
              <a:rPr lang="en-US" sz="2400" b="1" dirty="0" smtClean="0">
                <a:solidFill>
                  <a:srgbClr val="40C0CB"/>
                </a:solidFill>
                <a:latin typeface="078MKSDMediumCondensed" pitchFamily="2" charset="0"/>
                <a:ea typeface="Calibri" pitchFamily="34" charset="0"/>
                <a:cs typeface="Arial" pitchFamily="34" charset="0"/>
              </a:rPr>
              <a:t>kg</a:t>
            </a:r>
          </a:p>
        </p:txBody>
      </p:sp>
      <p:sp>
        <p:nvSpPr>
          <p:cNvPr id="24" name="Rectangle 23"/>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25" name="Chevron 24">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395536" y="845840"/>
            <a:ext cx="8229600" cy="1143000"/>
          </a:xfrm>
        </p:spPr>
        <p:txBody>
          <a:bodyPr>
            <a:noAutofit/>
          </a:bodyPr>
          <a:lstStyle/>
          <a:p>
            <a:pPr lvl="2" rtl="0" fontAlgn="base">
              <a:spcBef>
                <a:spcPct val="0"/>
              </a:spcBef>
              <a:spcAft>
                <a:spcPct val="0"/>
              </a:spcAft>
            </a:pPr>
            <a:r>
              <a:rPr lang="es-EC" sz="4800" b="1" kern="1200" dirty="0" smtClean="0">
                <a:solidFill>
                  <a:srgbClr val="8FBE00"/>
                </a:solidFill>
                <a:latin typeface="St Transmission" pitchFamily="50" charset="0"/>
                <a:ea typeface="+mj-ea"/>
                <a:cs typeface="+mj-cs"/>
              </a:rPr>
              <a:t>DETERMINACIÓN DEL DIÁMETRO DE LA MANGUERA Y LA CAÍDA DE PRESIÓN</a:t>
            </a:r>
            <a:endParaRPr lang="en-US" sz="4800" b="1" kern="1200" dirty="0">
              <a:solidFill>
                <a:srgbClr val="8FBE00"/>
              </a:solidFill>
              <a:latin typeface="St Transmission" pitchFamily="50" charset="0"/>
              <a:ea typeface="+mj-ea"/>
              <a:cs typeface="+mj-cs"/>
            </a:endParaRP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pic>
        <p:nvPicPr>
          <p:cNvPr id="7" name="6 Imagen"/>
          <p:cNvPicPr/>
          <p:nvPr/>
        </p:nvPicPr>
        <p:blipFill>
          <a:blip r:embed="rId3" cstate="print">
            <a:biLevel thresh="50000"/>
          </a:blip>
          <a:srcRect/>
          <a:stretch>
            <a:fillRect/>
          </a:stretch>
        </p:blipFill>
        <p:spPr bwMode="auto">
          <a:xfrm>
            <a:off x="5536690" y="2492896"/>
            <a:ext cx="3067758" cy="854020"/>
          </a:xfrm>
          <a:prstGeom prst="rect">
            <a:avLst/>
          </a:prstGeom>
          <a:noFill/>
          <a:ln w="9525">
            <a:noFill/>
            <a:miter lim="800000"/>
            <a:headEnd/>
            <a:tailEnd/>
          </a:ln>
        </p:spPr>
      </p:pic>
      <p:pic>
        <p:nvPicPr>
          <p:cNvPr id="12" name="11 Imagen"/>
          <p:cNvPicPr/>
          <p:nvPr/>
        </p:nvPicPr>
        <p:blipFill>
          <a:blip r:embed="rId4" cstate="print">
            <a:biLevel thresh="50000"/>
          </a:blip>
          <a:srcRect/>
          <a:stretch>
            <a:fillRect/>
          </a:stretch>
        </p:blipFill>
        <p:spPr bwMode="auto">
          <a:xfrm>
            <a:off x="5608698" y="3501008"/>
            <a:ext cx="1330846" cy="335464"/>
          </a:xfrm>
          <a:prstGeom prst="rect">
            <a:avLst/>
          </a:prstGeom>
          <a:noFill/>
          <a:ln w="9525">
            <a:noFill/>
            <a:miter lim="800000"/>
            <a:headEnd/>
            <a:tailEnd/>
          </a:ln>
        </p:spPr>
      </p:pic>
      <p:pic>
        <p:nvPicPr>
          <p:cNvPr id="14" name="13 Imagen"/>
          <p:cNvPicPr/>
          <p:nvPr/>
        </p:nvPicPr>
        <p:blipFill>
          <a:blip r:embed="rId5" cstate="print"/>
          <a:srcRect/>
          <a:stretch>
            <a:fillRect/>
          </a:stretch>
        </p:blipFill>
        <p:spPr bwMode="auto">
          <a:xfrm>
            <a:off x="5580112" y="5301208"/>
            <a:ext cx="1080120" cy="720080"/>
          </a:xfrm>
          <a:prstGeom prst="rect">
            <a:avLst/>
          </a:prstGeom>
          <a:noFill/>
          <a:ln w="9525">
            <a:noFill/>
            <a:miter lim="800000"/>
            <a:headEnd/>
            <a:tailEnd/>
          </a:ln>
        </p:spPr>
      </p:pic>
      <p:graphicFrame>
        <p:nvGraphicFramePr>
          <p:cNvPr id="11" name="10 Tabla"/>
          <p:cNvGraphicFramePr>
            <a:graphicFrameLocks noGrp="1"/>
          </p:cNvGraphicFramePr>
          <p:nvPr/>
        </p:nvGraphicFramePr>
        <p:xfrm>
          <a:off x="0" y="2564904"/>
          <a:ext cx="5400600" cy="1280160"/>
        </p:xfrm>
        <a:graphic>
          <a:graphicData uri="http://schemas.openxmlformats.org/drawingml/2006/table">
            <a:tbl>
              <a:tblPr/>
              <a:tblGrid>
                <a:gridCol w="5400600"/>
              </a:tblGrid>
              <a:tr h="648072">
                <a:tc>
                  <a:txBody>
                    <a:bodyPr/>
                    <a:lstStyle/>
                    <a:p>
                      <a:pPr marL="457200" marR="0" algn="l">
                        <a:lnSpc>
                          <a:spcPct val="150000"/>
                        </a:lnSpc>
                        <a:spcBef>
                          <a:spcPts val="0"/>
                        </a:spcBef>
                        <a:spcAft>
                          <a:spcPts val="0"/>
                        </a:spcAft>
                      </a:pPr>
                      <a:r>
                        <a:rPr lang="es-EC" sz="2800" dirty="0">
                          <a:solidFill>
                            <a:srgbClr val="00A8C6"/>
                          </a:solidFill>
                          <a:latin typeface="078MKSDMediumCondensed" pitchFamily="2" charset="0"/>
                          <a:ea typeface="Calibri"/>
                          <a:cs typeface="Times New Roman"/>
                        </a:rPr>
                        <a:t>Se utiliza la ecuación de la energía entre la </a:t>
                      </a:r>
                      <a:r>
                        <a:rPr lang="es-EC" sz="2800" dirty="0" smtClean="0">
                          <a:solidFill>
                            <a:srgbClr val="00A8C6"/>
                          </a:solidFill>
                          <a:latin typeface="078MKSDMediumCondensed" pitchFamily="2" charset="0"/>
                          <a:ea typeface="Calibri"/>
                          <a:cs typeface="Times New Roman"/>
                        </a:rPr>
                        <a:t>salida </a:t>
                      </a:r>
                      <a:r>
                        <a:rPr lang="es-EC" sz="2800" dirty="0">
                          <a:solidFill>
                            <a:srgbClr val="00A8C6"/>
                          </a:solidFill>
                          <a:latin typeface="078MKSDMediumCondensed" pitchFamily="2" charset="0"/>
                          <a:ea typeface="Calibri"/>
                          <a:cs typeface="Times New Roman"/>
                        </a:rPr>
                        <a:t>del tanque </a:t>
                      </a:r>
                      <a:r>
                        <a:rPr lang="es-EC" sz="2800" dirty="0" smtClean="0">
                          <a:solidFill>
                            <a:srgbClr val="00A8C6"/>
                          </a:solidFill>
                          <a:latin typeface="078MKSDMediumCondensed" pitchFamily="2" charset="0"/>
                          <a:ea typeface="Calibri"/>
                          <a:cs typeface="Times New Roman"/>
                        </a:rPr>
                        <a:t>y </a:t>
                      </a:r>
                      <a:r>
                        <a:rPr lang="es-EC" sz="2800" dirty="0">
                          <a:solidFill>
                            <a:srgbClr val="00A8C6"/>
                          </a:solidFill>
                          <a:latin typeface="078MKSDMediumCondensed" pitchFamily="2" charset="0"/>
                          <a:ea typeface="Calibri"/>
                          <a:cs typeface="Times New Roman"/>
                        </a:rPr>
                        <a:t>el ingreso al motor</a:t>
                      </a:r>
                      <a:endParaRPr lang="en-US" sz="2800" dirty="0">
                        <a:solidFill>
                          <a:srgbClr val="00A8C6"/>
                        </a:solidFill>
                        <a:latin typeface="078MKSDMediumCondensed" pitchFamily="2" charset="0"/>
                        <a:ea typeface="Calibri"/>
                        <a:cs typeface="Times New Roman"/>
                      </a:endParaRPr>
                    </a:p>
                  </a:txBody>
                  <a:tcPr marL="0" marR="0" marT="0" marB="0">
                    <a:lnL>
                      <a:noFill/>
                    </a:lnL>
                    <a:lnR>
                      <a:noFill/>
                    </a:lnR>
                    <a:lnT>
                      <a:noFill/>
                    </a:lnT>
                    <a:lnB>
                      <a:noFill/>
                    </a:lnB>
                  </a:tcPr>
                </a:tc>
              </a:tr>
            </a:tbl>
          </a:graphicData>
        </a:graphic>
      </p:graphicFrame>
      <p:graphicFrame>
        <p:nvGraphicFramePr>
          <p:cNvPr id="17" name="16 Tabla"/>
          <p:cNvGraphicFramePr>
            <a:graphicFrameLocks noGrp="1"/>
          </p:cNvGraphicFramePr>
          <p:nvPr/>
        </p:nvGraphicFramePr>
        <p:xfrm>
          <a:off x="35496" y="4509120"/>
          <a:ext cx="2466975" cy="640080"/>
        </p:xfrm>
        <a:graphic>
          <a:graphicData uri="http://schemas.openxmlformats.org/drawingml/2006/table">
            <a:tbl>
              <a:tblPr/>
              <a:tblGrid>
                <a:gridCol w="2466975"/>
              </a:tblGrid>
              <a:tr h="152400">
                <a:tc>
                  <a:txBody>
                    <a:bodyPr/>
                    <a:lstStyle/>
                    <a:p>
                      <a:pPr marL="457200" marR="0" algn="l">
                        <a:lnSpc>
                          <a:spcPct val="150000"/>
                        </a:lnSpc>
                        <a:spcBef>
                          <a:spcPts val="0"/>
                        </a:spcBef>
                        <a:spcAft>
                          <a:spcPts val="0"/>
                        </a:spcAft>
                      </a:pPr>
                      <a:r>
                        <a:rPr lang="es-EC" sz="2800" kern="1200" dirty="0">
                          <a:solidFill>
                            <a:srgbClr val="00A8C6"/>
                          </a:solidFill>
                          <a:latin typeface="078MKSDMediumCondensed" pitchFamily="2" charset="0"/>
                          <a:ea typeface="Calibri"/>
                          <a:cs typeface="Times New Roman"/>
                        </a:rPr>
                        <a:t>Velocidad del aire</a:t>
                      </a:r>
                      <a:endParaRPr lang="en-US" sz="2800" kern="1200" dirty="0">
                        <a:solidFill>
                          <a:srgbClr val="00A8C6"/>
                        </a:solidFill>
                        <a:latin typeface="078MKSDMediumCondensed" pitchFamily="2" charset="0"/>
                        <a:ea typeface="Calibri"/>
                        <a:cs typeface="Times New Roman"/>
                      </a:endParaRPr>
                    </a:p>
                  </a:txBody>
                  <a:tcPr marL="0" marR="0" marT="0" marB="0">
                    <a:lnL>
                      <a:noFill/>
                    </a:lnL>
                    <a:lnR>
                      <a:noFill/>
                    </a:lnR>
                    <a:lnT>
                      <a:noFill/>
                    </a:lnT>
                    <a:lnB>
                      <a:noFill/>
                    </a:lnB>
                  </a:tcPr>
                </a:tc>
              </a:tr>
            </a:tbl>
          </a:graphicData>
        </a:graphic>
      </p:graphicFrame>
      <p:graphicFrame>
        <p:nvGraphicFramePr>
          <p:cNvPr id="18" name="17 Tabla"/>
          <p:cNvGraphicFramePr>
            <a:graphicFrameLocks noGrp="1"/>
          </p:cNvGraphicFramePr>
          <p:nvPr/>
        </p:nvGraphicFramePr>
        <p:xfrm>
          <a:off x="0" y="5229200"/>
          <a:ext cx="3301355" cy="640080"/>
        </p:xfrm>
        <a:graphic>
          <a:graphicData uri="http://schemas.openxmlformats.org/drawingml/2006/table">
            <a:tbl>
              <a:tblPr/>
              <a:tblGrid>
                <a:gridCol w="3301355"/>
              </a:tblGrid>
              <a:tr h="152400">
                <a:tc>
                  <a:txBody>
                    <a:bodyPr/>
                    <a:lstStyle/>
                    <a:p>
                      <a:pPr marL="457200" marR="0" algn="l">
                        <a:lnSpc>
                          <a:spcPct val="150000"/>
                        </a:lnSpc>
                        <a:spcBef>
                          <a:spcPts val="0"/>
                        </a:spcBef>
                        <a:spcAft>
                          <a:spcPts val="0"/>
                        </a:spcAft>
                      </a:pPr>
                      <a:r>
                        <a:rPr lang="es-EC" sz="2800" kern="1200" dirty="0">
                          <a:solidFill>
                            <a:srgbClr val="00A8C6"/>
                          </a:solidFill>
                          <a:latin typeface="078MKSDMediumCondensed" pitchFamily="2" charset="0"/>
                          <a:ea typeface="Calibri"/>
                          <a:cs typeface="Times New Roman"/>
                        </a:rPr>
                        <a:t>Número de Reynolds</a:t>
                      </a:r>
                      <a:endParaRPr lang="en-US" sz="2800" kern="1200" dirty="0">
                        <a:solidFill>
                          <a:srgbClr val="00A8C6"/>
                        </a:solidFill>
                        <a:latin typeface="078MKSDMediumCondensed" pitchFamily="2" charset="0"/>
                        <a:ea typeface="Calibri"/>
                        <a:cs typeface="Times New Roman"/>
                      </a:endParaRPr>
                    </a:p>
                  </a:txBody>
                  <a:tcPr marL="0" marR="0" marT="0" marB="0">
                    <a:lnL>
                      <a:noFill/>
                    </a:lnL>
                    <a:lnR>
                      <a:noFill/>
                    </a:lnR>
                    <a:lnT>
                      <a:noFill/>
                    </a:lnT>
                    <a:lnB>
                      <a:noFill/>
                    </a:lnB>
                  </a:tcPr>
                </a:tc>
              </a:tr>
            </a:tbl>
          </a:graphicData>
        </a:graphic>
      </p:graphicFrame>
      <p:sp>
        <p:nvSpPr>
          <p:cNvPr id="15" name="14 Rectángulo"/>
          <p:cNvSpPr/>
          <p:nvPr/>
        </p:nvSpPr>
        <p:spPr>
          <a:xfrm>
            <a:off x="467544" y="3717032"/>
            <a:ext cx="2148345" cy="663964"/>
          </a:xfrm>
          <a:prstGeom prst="rect">
            <a:avLst/>
          </a:prstGeom>
        </p:spPr>
        <p:txBody>
          <a:bodyPr wrap="none">
            <a:spAutoFit/>
          </a:bodyPr>
          <a:lstStyle/>
          <a:p>
            <a:pPr>
              <a:lnSpc>
                <a:spcPct val="150000"/>
              </a:lnSpc>
            </a:pPr>
            <a:r>
              <a:rPr lang="es-EC" sz="2800" dirty="0" smtClean="0">
                <a:solidFill>
                  <a:srgbClr val="00A8C6"/>
                </a:solidFill>
                <a:latin typeface="078MKSDMediumCondensed" pitchFamily="2" charset="0"/>
                <a:ea typeface="Calibri"/>
                <a:cs typeface="Times New Roman"/>
              </a:rPr>
              <a:t>Diámetro escogido:</a:t>
            </a:r>
            <a:endParaRPr lang="en-US" sz="2800" dirty="0">
              <a:solidFill>
                <a:srgbClr val="00A8C6"/>
              </a:solidFill>
              <a:latin typeface="078MKSDMediumCondensed" pitchFamily="2" charset="0"/>
              <a:ea typeface="Calibri"/>
              <a:cs typeface="Times New Roman"/>
            </a:endParaRPr>
          </a:p>
        </p:txBody>
      </p:sp>
      <p:sp>
        <p:nvSpPr>
          <p:cNvPr id="16" name="15 CuadroTexto"/>
          <p:cNvSpPr txBox="1"/>
          <p:nvPr/>
        </p:nvSpPr>
        <p:spPr>
          <a:xfrm>
            <a:off x="5580112" y="4005064"/>
            <a:ext cx="1114408" cy="400110"/>
          </a:xfrm>
          <a:prstGeom prst="rect">
            <a:avLst/>
          </a:prstGeom>
          <a:noFill/>
        </p:spPr>
        <p:txBody>
          <a:bodyPr wrap="none" rtlCol="0">
            <a:spAutoFit/>
          </a:bodyPr>
          <a:lstStyle/>
          <a:p>
            <a:r>
              <a:rPr lang="es-EC" sz="2000" dirty="0" smtClean="0"/>
              <a:t>3 ½ </a:t>
            </a:r>
            <a:r>
              <a:rPr lang="es-EC" sz="2000" dirty="0" err="1" smtClean="0"/>
              <a:t>pulg</a:t>
            </a:r>
            <a:r>
              <a:rPr lang="es-EC" sz="2000" dirty="0" smtClean="0"/>
              <a:t>.</a:t>
            </a:r>
            <a:endParaRPr lang="en-US" sz="2000" dirty="0"/>
          </a:p>
        </p:txBody>
      </p:sp>
      <p:pic>
        <p:nvPicPr>
          <p:cNvPr id="68609" name="Picture 1"/>
          <p:cNvPicPr>
            <a:picLocks noChangeAspect="1" noChangeArrowheads="1"/>
          </p:cNvPicPr>
          <p:nvPr/>
        </p:nvPicPr>
        <p:blipFill>
          <a:blip r:embed="rId6" cstate="print"/>
          <a:srcRect/>
          <a:stretch>
            <a:fillRect/>
          </a:stretch>
        </p:blipFill>
        <p:spPr bwMode="auto">
          <a:xfrm>
            <a:off x="5652120" y="4437112"/>
            <a:ext cx="1076325" cy="762000"/>
          </a:xfrm>
          <a:prstGeom prst="rect">
            <a:avLst/>
          </a:prstGeom>
          <a:noFill/>
          <a:ln w="9525">
            <a:noFill/>
            <a:miter lim="800000"/>
            <a:headEnd/>
            <a:tailEnd/>
          </a:ln>
        </p:spPr>
      </p:pic>
      <p:sp>
        <p:nvSpPr>
          <p:cNvPr id="19" name="Rectangle 18"/>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20" name="Chevron 19">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395536" y="845840"/>
            <a:ext cx="8229600" cy="1143000"/>
          </a:xfrm>
        </p:spPr>
        <p:txBody>
          <a:bodyPr>
            <a:noAutofit/>
          </a:bodyPr>
          <a:lstStyle/>
          <a:p>
            <a:pPr lvl="2" rtl="0" fontAlgn="base">
              <a:spcBef>
                <a:spcPct val="0"/>
              </a:spcBef>
              <a:spcAft>
                <a:spcPct val="0"/>
              </a:spcAft>
            </a:pPr>
            <a:r>
              <a:rPr lang="es-EC" sz="4800" b="1" kern="1200" dirty="0" smtClean="0">
                <a:solidFill>
                  <a:srgbClr val="8FBE00"/>
                </a:solidFill>
                <a:latin typeface="St Transmission" pitchFamily="50" charset="0"/>
                <a:ea typeface="+mj-ea"/>
                <a:cs typeface="+mj-cs"/>
              </a:rPr>
              <a:t>DETERMINACIÓN DEL DIÁMETRO DE LA MANGUERA Y LA CAÍDA DE PRESIÓN</a:t>
            </a:r>
            <a:endParaRPr lang="en-US" sz="4800" b="1" kern="1200" dirty="0">
              <a:solidFill>
                <a:srgbClr val="8FBE00"/>
              </a:solidFill>
              <a:latin typeface="St Transmission" pitchFamily="50" charset="0"/>
              <a:ea typeface="+mj-ea"/>
              <a:cs typeface="+mj-cs"/>
            </a:endParaRP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graphicFrame>
        <p:nvGraphicFramePr>
          <p:cNvPr id="17" name="16 Tabla"/>
          <p:cNvGraphicFramePr>
            <a:graphicFrameLocks noGrp="1"/>
          </p:cNvGraphicFramePr>
          <p:nvPr/>
        </p:nvGraphicFramePr>
        <p:xfrm>
          <a:off x="3657600" y="3314700"/>
          <a:ext cx="1828800" cy="228600"/>
        </p:xfrm>
        <a:graphic>
          <a:graphicData uri="http://schemas.openxmlformats.org/drawingml/2006/table">
            <a:tbl>
              <a:tblPr/>
              <a:tblGrid>
                <a:gridCol w="1828800"/>
              </a:tblGrid>
              <a:tr h="171450">
                <a:tc>
                  <a:txBody>
                    <a:bodyPr/>
                    <a:lstStyle/>
                    <a:p>
                      <a:pPr marL="457200" marR="0" algn="l">
                        <a:lnSpc>
                          <a:spcPct val="150000"/>
                        </a:lnSpc>
                        <a:spcBef>
                          <a:spcPts val="0"/>
                        </a:spcBef>
                        <a:spcAft>
                          <a:spcPts val="0"/>
                        </a:spcAft>
                      </a:pPr>
                      <a:endParaRPr lang="es-EC" sz="1000" dirty="0">
                        <a:latin typeface="Arial"/>
                        <a:ea typeface="Calibri"/>
                        <a:cs typeface="Times New Roman"/>
                      </a:endParaRPr>
                    </a:p>
                  </a:txBody>
                  <a:tcPr marL="0" marR="0" marT="0" marB="0">
                    <a:lnL>
                      <a:noFill/>
                    </a:lnL>
                    <a:lnR>
                      <a:noFill/>
                    </a:lnR>
                    <a:lnT>
                      <a:noFill/>
                    </a:lnT>
                    <a:lnB>
                      <a:noFill/>
                    </a:lnB>
                  </a:tcPr>
                </a:tc>
              </a:tr>
            </a:tbl>
          </a:graphicData>
        </a:graphic>
      </p:graphicFrame>
      <p:graphicFrame>
        <p:nvGraphicFramePr>
          <p:cNvPr id="19" name="18 Tabla"/>
          <p:cNvGraphicFramePr>
            <a:graphicFrameLocks noGrp="1"/>
          </p:cNvGraphicFramePr>
          <p:nvPr/>
        </p:nvGraphicFramePr>
        <p:xfrm>
          <a:off x="107504" y="3573016"/>
          <a:ext cx="5040560" cy="685800"/>
        </p:xfrm>
        <a:graphic>
          <a:graphicData uri="http://schemas.openxmlformats.org/drawingml/2006/table">
            <a:tbl>
              <a:tblPr/>
              <a:tblGrid>
                <a:gridCol w="5040560"/>
              </a:tblGrid>
              <a:tr h="152400">
                <a:tc>
                  <a:txBody>
                    <a:bodyPr/>
                    <a:lstStyle/>
                    <a:p>
                      <a:pPr marL="457200" marR="0" algn="l">
                        <a:lnSpc>
                          <a:spcPct val="150000"/>
                        </a:lnSpc>
                        <a:spcBef>
                          <a:spcPts val="0"/>
                        </a:spcBef>
                        <a:spcAft>
                          <a:spcPts val="0"/>
                        </a:spcAft>
                      </a:pPr>
                      <a:r>
                        <a:rPr lang="es-EC" sz="3000" dirty="0">
                          <a:solidFill>
                            <a:srgbClr val="00A8C6"/>
                          </a:solidFill>
                          <a:latin typeface="078MKSDMediumCondensed" pitchFamily="2" charset="0"/>
                          <a:ea typeface="Calibri"/>
                          <a:cs typeface="Times New Roman"/>
                        </a:rPr>
                        <a:t>Pérdida de energía debido a la fricción</a:t>
                      </a:r>
                      <a:endParaRPr lang="en-US" sz="3000" dirty="0">
                        <a:solidFill>
                          <a:srgbClr val="00A8C6"/>
                        </a:solidFill>
                        <a:latin typeface="078MKSDMediumCondensed" pitchFamily="2" charset="0"/>
                        <a:ea typeface="Calibri"/>
                        <a:cs typeface="Times New Roman"/>
                      </a:endParaRPr>
                    </a:p>
                  </a:txBody>
                  <a:tcPr marL="0" marR="0" marT="0" marB="0">
                    <a:lnL>
                      <a:noFill/>
                    </a:lnL>
                    <a:lnR>
                      <a:noFill/>
                    </a:lnR>
                    <a:lnT>
                      <a:noFill/>
                    </a:lnT>
                    <a:lnB>
                      <a:noFill/>
                    </a:lnB>
                  </a:tcPr>
                </a:tc>
              </a:tr>
            </a:tbl>
          </a:graphicData>
        </a:graphic>
      </p:graphicFrame>
      <p:graphicFrame>
        <p:nvGraphicFramePr>
          <p:cNvPr id="20" name="19 Tabla"/>
          <p:cNvGraphicFramePr>
            <a:graphicFrameLocks noGrp="1"/>
          </p:cNvGraphicFramePr>
          <p:nvPr/>
        </p:nvGraphicFramePr>
        <p:xfrm>
          <a:off x="107504" y="2780928"/>
          <a:ext cx="3168352" cy="685800"/>
        </p:xfrm>
        <a:graphic>
          <a:graphicData uri="http://schemas.openxmlformats.org/drawingml/2006/table">
            <a:tbl>
              <a:tblPr/>
              <a:tblGrid>
                <a:gridCol w="3168352"/>
              </a:tblGrid>
              <a:tr h="152400">
                <a:tc>
                  <a:txBody>
                    <a:bodyPr/>
                    <a:lstStyle/>
                    <a:p>
                      <a:pPr marL="457200" marR="0" algn="l">
                        <a:lnSpc>
                          <a:spcPct val="150000"/>
                        </a:lnSpc>
                        <a:spcBef>
                          <a:spcPts val="0"/>
                        </a:spcBef>
                        <a:spcAft>
                          <a:spcPts val="0"/>
                        </a:spcAft>
                      </a:pPr>
                      <a:r>
                        <a:rPr lang="es-EC" sz="3000" kern="1200" dirty="0">
                          <a:solidFill>
                            <a:srgbClr val="00A8C6"/>
                          </a:solidFill>
                          <a:latin typeface="078MKSDMediumCondensed" pitchFamily="2" charset="0"/>
                          <a:ea typeface="Calibri"/>
                          <a:cs typeface="Times New Roman"/>
                        </a:rPr>
                        <a:t>Ecuación de </a:t>
                      </a:r>
                      <a:r>
                        <a:rPr lang="es-EC" sz="3000" kern="1200" dirty="0" err="1">
                          <a:solidFill>
                            <a:srgbClr val="00A8C6"/>
                          </a:solidFill>
                          <a:latin typeface="078MKSDMediumCondensed" pitchFamily="2" charset="0"/>
                          <a:ea typeface="Calibri"/>
                          <a:cs typeface="Times New Roman"/>
                        </a:rPr>
                        <a:t>Colebrook</a:t>
                      </a:r>
                      <a:endParaRPr lang="en-US" sz="3000" kern="1200" dirty="0">
                        <a:solidFill>
                          <a:srgbClr val="00A8C6"/>
                        </a:solidFill>
                        <a:latin typeface="078MKSDMediumCondensed" pitchFamily="2" charset="0"/>
                        <a:ea typeface="Calibri"/>
                        <a:cs typeface="Times New Roman"/>
                      </a:endParaRPr>
                    </a:p>
                  </a:txBody>
                  <a:tcPr marL="0" marR="0" marT="0" marB="0">
                    <a:lnL>
                      <a:noFill/>
                    </a:lnL>
                    <a:lnR>
                      <a:noFill/>
                    </a:lnR>
                    <a:lnT>
                      <a:noFill/>
                    </a:lnT>
                    <a:lnB>
                      <a:noFill/>
                    </a:lnB>
                  </a:tcPr>
                </a:tc>
              </a:tr>
            </a:tbl>
          </a:graphicData>
        </a:graphic>
      </p:graphicFrame>
      <p:pic>
        <p:nvPicPr>
          <p:cNvPr id="13" name="12 Imagen"/>
          <p:cNvPicPr/>
          <p:nvPr/>
        </p:nvPicPr>
        <p:blipFill>
          <a:blip r:embed="rId3" cstate="print"/>
          <a:srcRect r="7143"/>
          <a:stretch>
            <a:fillRect/>
          </a:stretch>
        </p:blipFill>
        <p:spPr bwMode="auto">
          <a:xfrm>
            <a:off x="5580112" y="5517232"/>
            <a:ext cx="936104" cy="288032"/>
          </a:xfrm>
          <a:prstGeom prst="rect">
            <a:avLst/>
          </a:prstGeom>
          <a:noFill/>
          <a:ln w="9525">
            <a:noFill/>
            <a:miter lim="800000"/>
            <a:headEnd/>
            <a:tailEnd/>
          </a:ln>
        </p:spPr>
      </p:pic>
      <p:pic>
        <p:nvPicPr>
          <p:cNvPr id="109" name="108 Imagen"/>
          <p:cNvPicPr/>
          <p:nvPr/>
        </p:nvPicPr>
        <p:blipFill>
          <a:blip r:embed="rId4" cstate="print"/>
          <a:srcRect r="5555"/>
          <a:stretch>
            <a:fillRect/>
          </a:stretch>
        </p:blipFill>
        <p:spPr bwMode="auto">
          <a:xfrm>
            <a:off x="5580112" y="4509120"/>
            <a:ext cx="1224136" cy="360040"/>
          </a:xfrm>
          <a:prstGeom prst="rect">
            <a:avLst/>
          </a:prstGeom>
          <a:noFill/>
          <a:ln w="9525">
            <a:noFill/>
            <a:miter lim="800000"/>
            <a:headEnd/>
            <a:tailEnd/>
          </a:ln>
        </p:spPr>
      </p:pic>
      <p:pic>
        <p:nvPicPr>
          <p:cNvPr id="67681" name="Picture 97"/>
          <p:cNvPicPr>
            <a:picLocks noChangeAspect="1" noChangeArrowheads="1"/>
          </p:cNvPicPr>
          <p:nvPr/>
        </p:nvPicPr>
        <p:blipFill>
          <a:blip r:embed="rId5" cstate="print"/>
          <a:srcRect/>
          <a:stretch>
            <a:fillRect/>
          </a:stretch>
        </p:blipFill>
        <p:spPr bwMode="auto">
          <a:xfrm>
            <a:off x="5436096" y="3501008"/>
            <a:ext cx="2647950" cy="904875"/>
          </a:xfrm>
          <a:prstGeom prst="rect">
            <a:avLst/>
          </a:prstGeom>
          <a:noFill/>
          <a:ln w="9525">
            <a:noFill/>
            <a:miter lim="800000"/>
            <a:headEnd/>
            <a:tailEnd/>
          </a:ln>
        </p:spPr>
      </p:pic>
      <p:pic>
        <p:nvPicPr>
          <p:cNvPr id="67682" name="Picture 98"/>
          <p:cNvPicPr>
            <a:picLocks noChangeAspect="1" noChangeArrowheads="1"/>
          </p:cNvPicPr>
          <p:nvPr/>
        </p:nvPicPr>
        <p:blipFill>
          <a:blip r:embed="rId6" cstate="print"/>
          <a:srcRect/>
          <a:stretch>
            <a:fillRect/>
          </a:stretch>
        </p:blipFill>
        <p:spPr bwMode="auto">
          <a:xfrm>
            <a:off x="5436096" y="2420888"/>
            <a:ext cx="2362200" cy="971550"/>
          </a:xfrm>
          <a:prstGeom prst="rect">
            <a:avLst/>
          </a:prstGeom>
          <a:noFill/>
          <a:ln w="9525">
            <a:noFill/>
            <a:miter lim="800000"/>
            <a:headEnd/>
            <a:tailEnd/>
          </a:ln>
        </p:spPr>
      </p:pic>
      <p:pic>
        <p:nvPicPr>
          <p:cNvPr id="67683" name="Picture 99"/>
          <p:cNvPicPr>
            <a:picLocks noChangeAspect="1" noChangeArrowheads="1"/>
          </p:cNvPicPr>
          <p:nvPr/>
        </p:nvPicPr>
        <p:blipFill>
          <a:blip r:embed="rId7" cstate="print"/>
          <a:srcRect/>
          <a:stretch>
            <a:fillRect/>
          </a:stretch>
        </p:blipFill>
        <p:spPr bwMode="auto">
          <a:xfrm>
            <a:off x="5580112" y="4941168"/>
            <a:ext cx="2200275" cy="561975"/>
          </a:xfrm>
          <a:prstGeom prst="rect">
            <a:avLst/>
          </a:prstGeom>
          <a:noFill/>
          <a:ln w="9525">
            <a:noFill/>
            <a:miter lim="800000"/>
            <a:headEnd/>
            <a:tailEnd/>
          </a:ln>
        </p:spPr>
      </p:pic>
      <p:sp>
        <p:nvSpPr>
          <p:cNvPr id="14" name="13 CuadroTexto"/>
          <p:cNvSpPr txBox="1"/>
          <p:nvPr/>
        </p:nvSpPr>
        <p:spPr>
          <a:xfrm>
            <a:off x="6588224" y="5445224"/>
            <a:ext cx="448008" cy="369332"/>
          </a:xfrm>
          <a:prstGeom prst="rect">
            <a:avLst/>
          </a:prstGeom>
          <a:noFill/>
        </p:spPr>
        <p:txBody>
          <a:bodyPr wrap="none" rtlCol="0">
            <a:spAutoFit/>
          </a:bodyPr>
          <a:lstStyle/>
          <a:p>
            <a:r>
              <a:rPr lang="en-US" dirty="0" smtClean="0"/>
              <a:t>psi</a:t>
            </a:r>
            <a:endParaRPr lang="en-US" dirty="0"/>
          </a:p>
        </p:txBody>
      </p:sp>
      <p:sp>
        <p:nvSpPr>
          <p:cNvPr id="15" name="Rectangle 14"/>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16" name="Chevron 15">
            <a:hlinkClick r:id="rId8"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467544" y="620688"/>
            <a:ext cx="8676456" cy="1143000"/>
          </a:xfrm>
        </p:spPr>
        <p:txBody>
          <a:bodyPr>
            <a:noAutofit/>
          </a:bodyPr>
          <a:lstStyle/>
          <a:p>
            <a:pPr marL="0" marR="0" lvl="2" defTabSz="914400" rtl="0" eaLnBrk="1" fontAlgn="base" latinLnBrk="0" hangingPunct="1">
              <a:lnSpc>
                <a:spcPct val="100000"/>
              </a:lnSpc>
              <a:spcBef>
                <a:spcPct val="0"/>
              </a:spcBef>
              <a:spcAft>
                <a:spcPct val="0"/>
              </a:spcAft>
              <a:tabLst/>
            </a:pPr>
            <a:r>
              <a:rPr lang="es-EC" sz="5400" b="1" kern="1200" dirty="0" smtClean="0">
                <a:solidFill>
                  <a:srgbClr val="8FBE00"/>
                </a:solidFill>
                <a:latin typeface="St Transmission" pitchFamily="50" charset="0"/>
                <a:ea typeface="+mj-ea"/>
                <a:cs typeface="+mj-cs"/>
              </a:rPr>
              <a:t>DISEÑO DEL DISTRIBUIDOR DE AIRE</a:t>
            </a:r>
            <a:r>
              <a:rPr lang="en-US" sz="4400" dirty="0" smtClean="0">
                <a:solidFill>
                  <a:srgbClr val="00A8C6"/>
                </a:solidFill>
                <a:latin typeface="078MKSDMediumCondensed" pitchFamily="2" charset="0"/>
              </a:rPr>
              <a:t/>
            </a:r>
            <a:br>
              <a:rPr lang="en-US" sz="4400" dirty="0" smtClean="0">
                <a:solidFill>
                  <a:srgbClr val="00A8C6"/>
                </a:solidFill>
                <a:latin typeface="078MKSDMediumCondensed" pitchFamily="2" charset="0"/>
              </a:rPr>
            </a:br>
            <a:endParaRPr lang="en-US" sz="2000" dirty="0"/>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pic>
        <p:nvPicPr>
          <p:cNvPr id="6" name="5 Imagen"/>
          <p:cNvPicPr/>
          <p:nvPr/>
        </p:nvPicPr>
        <p:blipFill>
          <a:blip r:embed="rId3" cstate="print"/>
          <a:srcRect l="43938" t="22511" r="14547" b="16017"/>
          <a:stretch>
            <a:fillRect/>
          </a:stretch>
        </p:blipFill>
        <p:spPr bwMode="auto">
          <a:xfrm>
            <a:off x="251521" y="1484784"/>
            <a:ext cx="2952328" cy="2304256"/>
          </a:xfrm>
          <a:prstGeom prst="rect">
            <a:avLst/>
          </a:prstGeom>
          <a:noFill/>
          <a:ln w="9525">
            <a:noFill/>
            <a:miter lim="800000"/>
            <a:headEnd/>
            <a:tailEnd/>
          </a:ln>
        </p:spPr>
      </p:pic>
      <p:pic>
        <p:nvPicPr>
          <p:cNvPr id="104449" name="Picture 1" descr="C:\Users\jorge\Desktop\tesis fotos\P1010022.JPG"/>
          <p:cNvPicPr>
            <a:picLocks noChangeAspect="1" noChangeArrowheads="1"/>
          </p:cNvPicPr>
          <p:nvPr/>
        </p:nvPicPr>
        <p:blipFill>
          <a:blip r:embed="rId4" cstate="print"/>
          <a:srcRect/>
          <a:stretch>
            <a:fillRect/>
          </a:stretch>
        </p:blipFill>
        <p:spPr bwMode="auto">
          <a:xfrm>
            <a:off x="323528" y="3933056"/>
            <a:ext cx="2784473" cy="2088232"/>
          </a:xfrm>
          <a:prstGeom prst="rect">
            <a:avLst/>
          </a:prstGeom>
          <a:noFill/>
        </p:spPr>
      </p:pic>
      <p:graphicFrame>
        <p:nvGraphicFramePr>
          <p:cNvPr id="8" name="7 Tabla"/>
          <p:cNvGraphicFramePr>
            <a:graphicFrameLocks noGrp="1"/>
          </p:cNvGraphicFramePr>
          <p:nvPr/>
        </p:nvGraphicFramePr>
        <p:xfrm>
          <a:off x="5004048" y="1484784"/>
          <a:ext cx="3672408" cy="1280160"/>
        </p:xfrm>
        <a:graphic>
          <a:graphicData uri="http://schemas.openxmlformats.org/drawingml/2006/table">
            <a:tbl>
              <a:tblPr/>
              <a:tblGrid>
                <a:gridCol w="2126131"/>
                <a:gridCol w="1546277"/>
              </a:tblGrid>
              <a:tr h="576064">
                <a:tc>
                  <a:txBody>
                    <a:bodyPr/>
                    <a:lstStyle/>
                    <a:p>
                      <a:pPr marL="0" marR="0" indent="0" algn="ctr">
                        <a:lnSpc>
                          <a:spcPct val="150000"/>
                        </a:lnSpc>
                        <a:spcBef>
                          <a:spcPts val="600"/>
                        </a:spcBef>
                        <a:spcAft>
                          <a:spcPts val="0"/>
                        </a:spcAft>
                      </a:pPr>
                      <a:r>
                        <a:rPr lang="es-EC" sz="2800" dirty="0">
                          <a:solidFill>
                            <a:srgbClr val="00A8C6"/>
                          </a:solidFill>
                          <a:latin typeface="078MKSDMediumCondensed" pitchFamily="2" charset="0"/>
                          <a:ea typeface="Calibri"/>
                          <a:cs typeface="Times New Roman"/>
                        </a:rPr>
                        <a:t>Número de dientes</a:t>
                      </a:r>
                      <a:endParaRPr lang="en-US" sz="28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600"/>
                        </a:spcBef>
                        <a:spcAft>
                          <a:spcPts val="0"/>
                        </a:spcAft>
                      </a:pPr>
                      <a:r>
                        <a:rPr lang="es-EC" sz="2800" dirty="0">
                          <a:solidFill>
                            <a:srgbClr val="00A8C6"/>
                          </a:solidFill>
                          <a:latin typeface="078MKSDMediumCondensed" pitchFamily="2" charset="0"/>
                          <a:ea typeface="Calibri"/>
                          <a:cs typeface="Times New Roman"/>
                        </a:rPr>
                        <a:t>15</a:t>
                      </a:r>
                      <a:endParaRPr lang="en-US" sz="28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marL="95250" marR="0" indent="0" algn="ctr">
                        <a:lnSpc>
                          <a:spcPct val="150000"/>
                        </a:lnSpc>
                        <a:spcBef>
                          <a:spcPts val="600"/>
                        </a:spcBef>
                        <a:spcAft>
                          <a:spcPts val="0"/>
                        </a:spcAft>
                      </a:pPr>
                      <a:r>
                        <a:rPr lang="es-EC" sz="2800" dirty="0">
                          <a:solidFill>
                            <a:srgbClr val="00A8C6"/>
                          </a:solidFill>
                          <a:latin typeface="078MKSDMediumCondensed" pitchFamily="2" charset="0"/>
                          <a:ea typeface="Calibri"/>
                          <a:cs typeface="Times New Roman"/>
                        </a:rPr>
                        <a:t>Módulo</a:t>
                      </a:r>
                      <a:endParaRPr lang="en-US" sz="28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600"/>
                        </a:spcBef>
                        <a:spcAft>
                          <a:spcPts val="0"/>
                        </a:spcAft>
                      </a:pPr>
                      <a:r>
                        <a:rPr lang="es-EC" sz="2800" dirty="0">
                          <a:solidFill>
                            <a:srgbClr val="00A8C6"/>
                          </a:solidFill>
                          <a:latin typeface="078MKSDMediumCondensed" pitchFamily="2" charset="0"/>
                          <a:ea typeface="Calibri"/>
                          <a:cs typeface="Times New Roman"/>
                        </a:rPr>
                        <a:t>2</a:t>
                      </a:r>
                      <a:endParaRPr lang="en-US" sz="28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4450" name="Rectangle 2"/>
          <p:cNvSpPr>
            <a:spLocks noChangeArrowheads="1"/>
          </p:cNvSpPr>
          <p:nvPr/>
        </p:nvSpPr>
        <p:spPr bwMode="auto">
          <a:xfrm>
            <a:off x="3491880" y="1700808"/>
            <a:ext cx="108012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C" sz="2800" b="1" i="0" u="none" strike="noStrike" cap="none" normalizeH="0" baseline="0" dirty="0" smtClean="0">
                <a:ln>
                  <a:noFill/>
                </a:ln>
                <a:solidFill>
                  <a:srgbClr val="00A8C6"/>
                </a:solidFill>
                <a:effectLst/>
                <a:latin typeface="078MKSDMediumCondensed" pitchFamily="2" charset="0"/>
                <a:ea typeface="Calibri" pitchFamily="34" charset="0"/>
                <a:cs typeface="Arial" pitchFamily="34" charset="0"/>
              </a:rPr>
              <a:t>Piñón</a:t>
            </a:r>
            <a:endParaRPr kumimoji="0" lang="en-US" sz="1800" b="0" i="0" u="none" strike="noStrike" cap="none" normalizeH="0" baseline="0" dirty="0" smtClean="0">
              <a:ln>
                <a:noFill/>
              </a:ln>
              <a:solidFill>
                <a:srgbClr val="00A8C6"/>
              </a:solidFill>
              <a:effectLst/>
              <a:latin typeface="078MKSDMediumCondensed" pitchFamily="2" charset="0"/>
              <a:cs typeface="Arial" pitchFamily="34" charset="0"/>
            </a:endParaRPr>
          </a:p>
        </p:txBody>
      </p:sp>
      <p:sp>
        <p:nvSpPr>
          <p:cNvPr id="10" name="9 Rectángulo"/>
          <p:cNvSpPr/>
          <p:nvPr/>
        </p:nvSpPr>
        <p:spPr>
          <a:xfrm>
            <a:off x="3275856" y="3356992"/>
            <a:ext cx="1374094" cy="523220"/>
          </a:xfrm>
          <a:prstGeom prst="rect">
            <a:avLst/>
          </a:prstGeom>
        </p:spPr>
        <p:txBody>
          <a:bodyPr wrap="none">
            <a:spAutoFit/>
          </a:bodyPr>
          <a:lstStyle/>
          <a:p>
            <a:r>
              <a:rPr lang="es-EC" sz="2800" b="1" dirty="0" smtClean="0">
                <a:solidFill>
                  <a:srgbClr val="00A8C6"/>
                </a:solidFill>
                <a:latin typeface="078MKSDMediumCondensed" pitchFamily="2" charset="0"/>
                <a:ea typeface="Calibri" pitchFamily="34" charset="0"/>
                <a:cs typeface="Arial" pitchFamily="34" charset="0"/>
              </a:rPr>
              <a:t>Cremallera</a:t>
            </a:r>
            <a:endParaRPr lang="en-US" sz="2800" b="1" dirty="0">
              <a:solidFill>
                <a:srgbClr val="00A8C6"/>
              </a:solidFill>
              <a:latin typeface="078MKSDMediumCondensed" pitchFamily="2" charset="0"/>
              <a:ea typeface="Calibri" pitchFamily="34" charset="0"/>
              <a:cs typeface="Arial" pitchFamily="34" charset="0"/>
            </a:endParaRPr>
          </a:p>
        </p:txBody>
      </p:sp>
      <p:graphicFrame>
        <p:nvGraphicFramePr>
          <p:cNvPr id="11" name="10 Tabla"/>
          <p:cNvGraphicFramePr>
            <a:graphicFrameLocks noGrp="1"/>
          </p:cNvGraphicFramePr>
          <p:nvPr/>
        </p:nvGraphicFramePr>
        <p:xfrm>
          <a:off x="5076056" y="3140968"/>
          <a:ext cx="3600400" cy="1280160"/>
        </p:xfrm>
        <a:graphic>
          <a:graphicData uri="http://schemas.openxmlformats.org/drawingml/2006/table">
            <a:tbl>
              <a:tblPr/>
              <a:tblGrid>
                <a:gridCol w="2088232"/>
                <a:gridCol w="1512168"/>
              </a:tblGrid>
              <a:tr h="504056">
                <a:tc>
                  <a:txBody>
                    <a:bodyPr/>
                    <a:lstStyle/>
                    <a:p>
                      <a:pPr marL="0" marR="0" indent="0" algn="ctr">
                        <a:lnSpc>
                          <a:spcPct val="150000"/>
                        </a:lnSpc>
                        <a:spcBef>
                          <a:spcPts val="600"/>
                        </a:spcBef>
                        <a:spcAft>
                          <a:spcPts val="0"/>
                        </a:spcAft>
                      </a:pPr>
                      <a:r>
                        <a:rPr lang="es-EC" sz="2800" kern="1200" dirty="0">
                          <a:solidFill>
                            <a:srgbClr val="00A8C6"/>
                          </a:solidFill>
                          <a:latin typeface="078MKSDMediumCondensed" pitchFamily="2" charset="0"/>
                          <a:ea typeface="Calibri"/>
                          <a:cs typeface="Times New Roman"/>
                        </a:rPr>
                        <a:t>Longitud</a:t>
                      </a:r>
                      <a:endParaRPr lang="en-US" sz="2800" kern="12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600"/>
                        </a:spcBef>
                        <a:spcAft>
                          <a:spcPts val="0"/>
                        </a:spcAft>
                      </a:pPr>
                      <a:r>
                        <a:rPr lang="es-EC" sz="2800" kern="1200" dirty="0">
                          <a:solidFill>
                            <a:srgbClr val="00A8C6"/>
                          </a:solidFill>
                          <a:latin typeface="078MKSDMediumCondensed" pitchFamily="2" charset="0"/>
                          <a:ea typeface="Calibri"/>
                          <a:cs typeface="Times New Roman"/>
                        </a:rPr>
                        <a:t>30 mm</a:t>
                      </a:r>
                      <a:endParaRPr lang="en-US" sz="2800" kern="12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a:txBody>
                    <a:bodyPr/>
                    <a:lstStyle/>
                    <a:p>
                      <a:pPr marL="0" marR="0" indent="0" algn="ctr">
                        <a:lnSpc>
                          <a:spcPct val="150000"/>
                        </a:lnSpc>
                        <a:spcBef>
                          <a:spcPts val="600"/>
                        </a:spcBef>
                        <a:spcAft>
                          <a:spcPts val="0"/>
                        </a:spcAft>
                      </a:pPr>
                      <a:r>
                        <a:rPr lang="es-EC" sz="2800" kern="1200" dirty="0">
                          <a:solidFill>
                            <a:srgbClr val="00A8C6"/>
                          </a:solidFill>
                          <a:latin typeface="078MKSDMediumCondensed" pitchFamily="2" charset="0"/>
                          <a:ea typeface="Calibri"/>
                          <a:cs typeface="Times New Roman"/>
                        </a:rPr>
                        <a:t>Módulo</a:t>
                      </a:r>
                      <a:endParaRPr lang="en-US" sz="2800" kern="12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600"/>
                        </a:spcBef>
                        <a:spcAft>
                          <a:spcPts val="0"/>
                        </a:spcAft>
                      </a:pPr>
                      <a:r>
                        <a:rPr lang="es-EC" sz="2800" kern="1200" dirty="0">
                          <a:solidFill>
                            <a:srgbClr val="00A8C6"/>
                          </a:solidFill>
                          <a:latin typeface="078MKSDMediumCondensed" pitchFamily="2" charset="0"/>
                          <a:ea typeface="Calibri"/>
                          <a:cs typeface="Times New Roman"/>
                        </a:rPr>
                        <a:t>2</a:t>
                      </a:r>
                      <a:endParaRPr lang="en-US" sz="2800" kern="12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4451" name="Rectangle 3"/>
          <p:cNvSpPr>
            <a:spLocks noChangeArrowheads="1"/>
          </p:cNvSpPr>
          <p:nvPr/>
        </p:nvSpPr>
        <p:spPr bwMode="auto">
          <a:xfrm>
            <a:off x="3419872" y="4869160"/>
            <a:ext cx="1656184"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s-EC" sz="2800" b="1" dirty="0" smtClean="0">
                <a:solidFill>
                  <a:srgbClr val="00A8C6"/>
                </a:solidFill>
                <a:latin typeface="078MKSDMediumCondensed" pitchFamily="2" charset="0"/>
                <a:ea typeface="Calibri" pitchFamily="34" charset="0"/>
                <a:cs typeface="Arial" pitchFamily="34" charset="0"/>
              </a:rPr>
              <a:t>Cilindro de </a:t>
            </a:r>
          </a:p>
          <a:p>
            <a:pPr marL="0" marR="0" lvl="0" indent="0" algn="just" defTabSz="914400" rtl="0" eaLnBrk="1" fontAlgn="base" latinLnBrk="0" hangingPunct="1">
              <a:lnSpc>
                <a:spcPct val="100000"/>
              </a:lnSpc>
              <a:spcBef>
                <a:spcPct val="0"/>
              </a:spcBef>
              <a:spcAft>
                <a:spcPct val="0"/>
              </a:spcAft>
              <a:buClrTx/>
              <a:buSzTx/>
              <a:buFontTx/>
              <a:buNone/>
              <a:tabLst/>
            </a:pPr>
            <a:r>
              <a:rPr lang="es-EC" sz="2800" b="1" dirty="0" smtClean="0">
                <a:solidFill>
                  <a:srgbClr val="00A8C6"/>
                </a:solidFill>
                <a:latin typeface="078MKSDMediumCondensed" pitchFamily="2" charset="0"/>
                <a:ea typeface="Calibri" pitchFamily="34" charset="0"/>
                <a:cs typeface="Arial" pitchFamily="34" charset="0"/>
              </a:rPr>
              <a:t>simple efecto</a:t>
            </a:r>
          </a:p>
        </p:txBody>
      </p:sp>
      <p:graphicFrame>
        <p:nvGraphicFramePr>
          <p:cNvPr id="13" name="12 Tabla"/>
          <p:cNvGraphicFramePr>
            <a:graphicFrameLocks noGrp="1"/>
          </p:cNvGraphicFramePr>
          <p:nvPr/>
        </p:nvGraphicFramePr>
        <p:xfrm>
          <a:off x="5076056" y="4725144"/>
          <a:ext cx="3600400" cy="1280160"/>
        </p:xfrm>
        <a:graphic>
          <a:graphicData uri="http://schemas.openxmlformats.org/drawingml/2006/table">
            <a:tbl>
              <a:tblPr/>
              <a:tblGrid>
                <a:gridCol w="2592288"/>
                <a:gridCol w="1008112"/>
              </a:tblGrid>
              <a:tr h="576064">
                <a:tc>
                  <a:txBody>
                    <a:bodyPr/>
                    <a:lstStyle/>
                    <a:p>
                      <a:pPr marL="0" marR="0" indent="0" algn="ctr">
                        <a:lnSpc>
                          <a:spcPct val="150000"/>
                        </a:lnSpc>
                        <a:spcBef>
                          <a:spcPts val="600"/>
                        </a:spcBef>
                        <a:spcAft>
                          <a:spcPts val="0"/>
                        </a:spcAft>
                      </a:pPr>
                      <a:r>
                        <a:rPr lang="es-EC" sz="2800" kern="1200" dirty="0">
                          <a:solidFill>
                            <a:srgbClr val="00A8C6"/>
                          </a:solidFill>
                          <a:latin typeface="078MKSDMediumCondensed" pitchFamily="2" charset="0"/>
                          <a:ea typeface="Calibri"/>
                          <a:cs typeface="Times New Roman"/>
                        </a:rPr>
                        <a:t>Longitud de la carrera</a:t>
                      </a:r>
                      <a:endParaRPr lang="en-US" sz="2800" kern="12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600"/>
                        </a:spcBef>
                        <a:spcAft>
                          <a:spcPts val="0"/>
                        </a:spcAft>
                      </a:pPr>
                      <a:r>
                        <a:rPr lang="es-EC" sz="2800" kern="1200" dirty="0">
                          <a:solidFill>
                            <a:srgbClr val="00A8C6"/>
                          </a:solidFill>
                          <a:latin typeface="078MKSDMediumCondensed" pitchFamily="2" charset="0"/>
                          <a:ea typeface="Calibri"/>
                          <a:cs typeface="Times New Roman"/>
                        </a:rPr>
                        <a:t>25 mm</a:t>
                      </a:r>
                      <a:endParaRPr lang="en-US" sz="2800" kern="12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marL="0" marR="0" indent="0" algn="ctr">
                        <a:lnSpc>
                          <a:spcPct val="150000"/>
                        </a:lnSpc>
                        <a:spcBef>
                          <a:spcPts val="600"/>
                        </a:spcBef>
                        <a:spcAft>
                          <a:spcPts val="0"/>
                        </a:spcAft>
                      </a:pPr>
                      <a:r>
                        <a:rPr lang="es-EC" sz="2800" kern="1200" dirty="0">
                          <a:solidFill>
                            <a:srgbClr val="00A8C6"/>
                          </a:solidFill>
                          <a:latin typeface="078MKSDMediumCondensed" pitchFamily="2" charset="0"/>
                          <a:ea typeface="Calibri"/>
                          <a:cs typeface="Times New Roman"/>
                        </a:rPr>
                        <a:t>Diámetro</a:t>
                      </a:r>
                      <a:endParaRPr lang="en-US" sz="2800" kern="12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150000"/>
                        </a:lnSpc>
                        <a:spcBef>
                          <a:spcPts val="600"/>
                        </a:spcBef>
                        <a:spcAft>
                          <a:spcPts val="0"/>
                        </a:spcAft>
                      </a:pPr>
                      <a:r>
                        <a:rPr lang="es-EC" sz="2800" kern="1200" dirty="0">
                          <a:solidFill>
                            <a:srgbClr val="00A8C6"/>
                          </a:solidFill>
                          <a:latin typeface="078MKSDMediumCondensed" pitchFamily="2" charset="0"/>
                          <a:ea typeface="Calibri"/>
                          <a:cs typeface="Times New Roman"/>
                        </a:rPr>
                        <a:t>8 mm</a:t>
                      </a:r>
                      <a:endParaRPr lang="en-US" sz="2800" kern="1200" dirty="0">
                        <a:solidFill>
                          <a:srgbClr val="00A8C6"/>
                        </a:solidFill>
                        <a:latin typeface="078MKSDMediumCondensed" pitchFamily="2"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Rectangle 13"/>
          <p:cNvSpPr/>
          <p:nvPr/>
        </p:nvSpPr>
        <p:spPr>
          <a:xfrm>
            <a:off x="5170476" y="0"/>
            <a:ext cx="3973524"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DISEÑO DEL SISTEMA</a:t>
            </a:r>
            <a:endParaRPr lang="en-US" sz="4000" i="1" dirty="0">
              <a:ln>
                <a:solidFill>
                  <a:srgbClr val="F9F2E7"/>
                </a:solidFill>
              </a:ln>
              <a:solidFill>
                <a:srgbClr val="AEE239"/>
              </a:solidFill>
            </a:endParaRPr>
          </a:p>
        </p:txBody>
      </p:sp>
      <p:sp>
        <p:nvSpPr>
          <p:cNvPr id="15" name="Chevron 14">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jorge\Desktop\tesis fotos\P1010020.JPG"/>
          <p:cNvPicPr>
            <a:picLocks noChangeAspect="1" noChangeArrowheads="1"/>
          </p:cNvPicPr>
          <p:nvPr/>
        </p:nvPicPr>
        <p:blipFill>
          <a:blip r:embed="rId2" cstate="print">
            <a:duotone>
              <a:prstClr val="black"/>
              <a:srgbClr val="00A8C6">
                <a:tint val="45000"/>
                <a:satMod val="400000"/>
              </a:srgbClr>
            </a:duotone>
          </a:blip>
          <a:srcRect/>
          <a:stretch>
            <a:fillRect/>
          </a:stretch>
        </p:blipFill>
        <p:spPr bwMode="auto">
          <a:xfrm>
            <a:off x="-1065" y="-393"/>
            <a:ext cx="9145065" cy="6858393"/>
          </a:xfrm>
          <a:prstGeom prst="rect">
            <a:avLst/>
          </a:prstGeom>
          <a:noFill/>
        </p:spPr>
      </p:pic>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5 Título"/>
          <p:cNvSpPr>
            <a:spLocks noGrp="1"/>
          </p:cNvSpPr>
          <p:nvPr>
            <p:ph type="title"/>
          </p:nvPr>
        </p:nvSpPr>
        <p:spPr>
          <a:xfrm>
            <a:off x="539552" y="1700808"/>
            <a:ext cx="8229600" cy="2943200"/>
          </a:xfrm>
        </p:spPr>
        <p:txBody>
          <a:bodyPr>
            <a:normAutofit fontScale="90000"/>
          </a:bodyPr>
          <a:lstStyle/>
          <a:p>
            <a:r>
              <a:rPr lang="es-EC" sz="12800" b="1" spc="-300" dirty="0" smtClean="0">
                <a:solidFill>
                  <a:srgbClr val="8FBE00"/>
                </a:solidFill>
                <a:latin typeface="St Transmission" pitchFamily="50" charset="0"/>
              </a:rPr>
              <a:t>CONSTRUCCIÓN</a:t>
            </a:r>
            <a:r>
              <a:rPr lang="es-EC" sz="5300" b="1" dirty="0" smtClean="0">
                <a:solidFill>
                  <a:srgbClr val="8FBE00"/>
                </a:solidFill>
                <a:latin typeface="St Transmission" pitchFamily="50" charset="0"/>
              </a:rPr>
              <a:t/>
            </a:r>
            <a:br>
              <a:rPr lang="es-EC" sz="5300" b="1" dirty="0" smtClean="0">
                <a:solidFill>
                  <a:srgbClr val="8FBE00"/>
                </a:solidFill>
                <a:latin typeface="St Transmission" pitchFamily="50" charset="0"/>
              </a:rPr>
            </a:br>
            <a:r>
              <a:rPr lang="es-EC" sz="6000" b="1" spc="600" dirty="0" smtClean="0">
                <a:solidFill>
                  <a:srgbClr val="8FBE00"/>
                </a:solidFill>
                <a:latin typeface="St Transmission" pitchFamily="50" charset="0"/>
              </a:rPr>
              <a:t> </a:t>
            </a:r>
            <a:r>
              <a:rPr lang="es-EC" sz="12800" b="1" spc="600" dirty="0" smtClean="0">
                <a:solidFill>
                  <a:srgbClr val="8FBE00"/>
                </a:solidFill>
                <a:latin typeface="St Transmission" pitchFamily="50" charset="0"/>
              </a:rPr>
              <a:t>DEL SISTEMA</a:t>
            </a:r>
            <a:endParaRPr lang="en-US" dirty="0"/>
          </a:p>
        </p:txBody>
      </p:sp>
      <p:sp>
        <p:nvSpPr>
          <p:cNvPr id="7" name="Chevron 6">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Box 5"/>
          <p:cNvSpPr txBox="1"/>
          <p:nvPr/>
        </p:nvSpPr>
        <p:spPr>
          <a:xfrm>
            <a:off x="755576" y="1412776"/>
            <a:ext cx="7391400" cy="3785652"/>
          </a:xfrm>
          <a:prstGeom prst="rect">
            <a:avLst/>
          </a:prstGeom>
          <a:noFill/>
        </p:spPr>
        <p:txBody>
          <a:bodyPr wrap="square" rtlCol="0">
            <a:spAutoFit/>
          </a:bodyPr>
          <a:lstStyle/>
          <a:p>
            <a:pPr algn="just"/>
            <a:r>
              <a:rPr lang="es-EC" sz="4000" dirty="0" smtClean="0">
                <a:solidFill>
                  <a:srgbClr val="00A8C6"/>
                </a:solidFill>
                <a:latin typeface="078MKSDMediumCondensed" pitchFamily="2" charset="0"/>
              </a:rPr>
              <a:t>El laboratorio de máquinas herramientas del Departamento de Ciencias de la Energía y Mecánica fue el centro principal para la construcción y montaje de los elementos del sistema.</a:t>
            </a:r>
          </a:p>
          <a:p>
            <a:pPr algn="just">
              <a:buFont typeface="Arial" pitchFamily="34" charset="0"/>
              <a:buChar char="•"/>
            </a:pPr>
            <a:endParaRPr lang="en-US" sz="2000" dirty="0"/>
          </a:p>
          <a:p>
            <a:pPr algn="just"/>
            <a:endParaRPr lang="es-EC" sz="2000" dirty="0"/>
          </a:p>
        </p:txBody>
      </p:sp>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Rectangle 7"/>
          <p:cNvSpPr/>
          <p:nvPr/>
        </p:nvSpPr>
        <p:spPr>
          <a:xfrm>
            <a:off x="3785482" y="0"/>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9" name="Chevron 8">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Título"/>
          <p:cNvSpPr>
            <a:spLocks noGrp="1"/>
          </p:cNvSpPr>
          <p:nvPr>
            <p:ph type="title"/>
          </p:nvPr>
        </p:nvSpPr>
        <p:spPr>
          <a:xfrm>
            <a:off x="899592" y="1484784"/>
            <a:ext cx="7488832" cy="3951312"/>
          </a:xfrm>
        </p:spPr>
        <p:txBody>
          <a:bodyPr>
            <a:normAutofit fontScale="90000"/>
          </a:bodyPr>
          <a:lstStyle/>
          <a:p>
            <a:r>
              <a:rPr lang="es-EC" sz="9800" b="1" dirty="0" smtClean="0">
                <a:solidFill>
                  <a:srgbClr val="8FBE00"/>
                </a:solidFill>
                <a:latin typeface="St Transmission" pitchFamily="50" charset="0"/>
              </a:rPr>
              <a:t>DIAGRAMAS DE </a:t>
            </a:r>
            <a:r>
              <a:rPr lang="es-EC" sz="9800" b="1" spc="600" dirty="0" smtClean="0">
                <a:solidFill>
                  <a:srgbClr val="8FBE00"/>
                </a:solidFill>
                <a:latin typeface="St Transmission" pitchFamily="50" charset="0"/>
              </a:rPr>
              <a:t>PROCESOS DE FABRICACIÓN</a:t>
            </a:r>
            <a:r>
              <a:rPr lang="es-EC" sz="8900" b="1" dirty="0" smtClean="0">
                <a:solidFill>
                  <a:srgbClr val="8FBE00"/>
                </a:solidFill>
                <a:latin typeface="St Transmission" pitchFamily="50" charset="0"/>
              </a:rPr>
              <a:t> </a:t>
            </a:r>
            <a:r>
              <a:rPr lang="es-EC" b="1" dirty="0" smtClean="0">
                <a:solidFill>
                  <a:srgbClr val="8FBE00"/>
                </a:solidFill>
                <a:latin typeface="St Transmission" pitchFamily="50" charset="0"/>
              </a:rPr>
              <a:t/>
            </a:r>
            <a:br>
              <a:rPr lang="es-EC" b="1" dirty="0" smtClean="0">
                <a:solidFill>
                  <a:srgbClr val="8FBE00"/>
                </a:solidFill>
                <a:latin typeface="St Transmission" pitchFamily="50" charset="0"/>
              </a:rPr>
            </a:br>
            <a:endParaRPr lang="en-US" dirty="0"/>
          </a:p>
        </p:txBody>
      </p:sp>
      <p:sp>
        <p:nvSpPr>
          <p:cNvPr id="8" name="Rectangle 7"/>
          <p:cNvSpPr/>
          <p:nvPr/>
        </p:nvSpPr>
        <p:spPr>
          <a:xfrm>
            <a:off x="3785482" y="0"/>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9" name="Chevron 8">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4101" name="Object 5"/>
          <p:cNvGraphicFramePr>
            <a:graphicFrameLocks noChangeAspect="1"/>
          </p:cNvGraphicFramePr>
          <p:nvPr/>
        </p:nvGraphicFramePr>
        <p:xfrm>
          <a:off x="1763688" y="764704"/>
          <a:ext cx="5976937" cy="5241925"/>
        </p:xfrm>
        <a:graphic>
          <a:graphicData uri="http://schemas.openxmlformats.org/presentationml/2006/ole">
            <mc:AlternateContent xmlns:mc="http://schemas.openxmlformats.org/markup-compatibility/2006">
              <mc:Choice xmlns:v="urn:schemas-microsoft-com:vml" Requires="v">
                <p:oleObj spid="_x0000_s58371" name="Visio" r:id="rId4" imgW="11096189" imgH="9735694" progId="">
                  <p:embed/>
                </p:oleObj>
              </mc:Choice>
              <mc:Fallback>
                <p:oleObj name="Visio" r:id="rId4" imgW="11096189" imgH="9735694"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764704"/>
                        <a:ext cx="5976937" cy="524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395536" y="620688"/>
            <a:ext cx="4824536" cy="584775"/>
          </a:xfrm>
          <a:prstGeom prst="rect">
            <a:avLst/>
          </a:prstGeom>
          <a:noFill/>
        </p:spPr>
        <p:txBody>
          <a:bodyPr wrap="square" rtlCol="0">
            <a:spAutoFit/>
          </a:bodyPr>
          <a:lstStyle/>
          <a:p>
            <a:r>
              <a:rPr lang="es-EC" sz="3200" dirty="0" smtClean="0">
                <a:solidFill>
                  <a:srgbClr val="00A8C6"/>
                </a:solidFill>
                <a:latin typeface="078MKSDMediumCondensed" pitchFamily="2" charset="0"/>
              </a:rPr>
              <a:t>Elementos sistema de recuperación</a:t>
            </a:r>
            <a:endParaRPr lang="es-EC" sz="3200" dirty="0">
              <a:solidFill>
                <a:srgbClr val="00A8C6"/>
              </a:solidFill>
              <a:latin typeface="078MKSDMediumCondensed" pitchFamily="2" charset="0"/>
            </a:endParaRPr>
          </a:p>
        </p:txBody>
      </p:sp>
      <p:pic>
        <p:nvPicPr>
          <p:cNvPr id="7" name="6 Imagen" descr="fondo espe jpg.jpg"/>
          <p:cNvPicPr>
            <a:picLocks noChangeAspect="1"/>
          </p:cNvPicPr>
          <p:nvPr/>
        </p:nvPicPr>
        <p:blipFill>
          <a:blip r:embed="rId6" cstate="print">
            <a:clrChange>
              <a:clrFrom>
                <a:srgbClr val="FFFFFF"/>
              </a:clrFrom>
              <a:clrTo>
                <a:srgbClr val="FFFFFF">
                  <a:alpha val="0"/>
                </a:srgbClr>
              </a:clrTo>
            </a:clrChange>
          </a:blip>
          <a:srcRect b="85700"/>
          <a:stretch>
            <a:fillRect/>
          </a:stretch>
        </p:blipFill>
        <p:spPr>
          <a:xfrm>
            <a:off x="0" y="-315416"/>
            <a:ext cx="9144000" cy="980728"/>
          </a:xfrm>
          <a:prstGeom prst="rect">
            <a:avLst/>
          </a:prstGeom>
        </p:spPr>
      </p:pic>
      <p:pic>
        <p:nvPicPr>
          <p:cNvPr id="8" name="7 Imagen" descr="fondo espe jpg.jpg"/>
          <p:cNvPicPr>
            <a:picLocks noChangeAspect="1"/>
          </p:cNvPicPr>
          <p:nvPr/>
        </p:nvPicPr>
        <p:blipFill>
          <a:blip r:embed="rId6"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5837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9"/>
          <p:cNvSpPr/>
          <p:nvPr/>
        </p:nvSpPr>
        <p:spPr>
          <a:xfrm>
            <a:off x="3785482" y="-353943"/>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11" name="Chevron 10">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9" name="TextBox 8"/>
          <p:cNvSpPr txBox="1"/>
          <p:nvPr/>
        </p:nvSpPr>
        <p:spPr>
          <a:xfrm>
            <a:off x="395536" y="332656"/>
            <a:ext cx="4824536" cy="584775"/>
          </a:xfrm>
          <a:prstGeom prst="rect">
            <a:avLst/>
          </a:prstGeom>
          <a:noFill/>
        </p:spPr>
        <p:txBody>
          <a:bodyPr wrap="square" rtlCol="0">
            <a:spAutoFit/>
          </a:bodyPr>
          <a:lstStyle/>
          <a:p>
            <a:r>
              <a:rPr lang="es-EC" sz="3200" dirty="0" smtClean="0">
                <a:solidFill>
                  <a:srgbClr val="00A8C6"/>
                </a:solidFill>
                <a:latin typeface="078MKSDMediumCondensed" pitchFamily="2" charset="0"/>
              </a:rPr>
              <a:t>Elementos sistema de recuperación</a:t>
            </a:r>
            <a:endParaRPr lang="es-EC" sz="3200" dirty="0">
              <a:solidFill>
                <a:srgbClr val="00A8C6"/>
              </a:solidFill>
              <a:latin typeface="078MKSDMediumCondensed" pitchFamily="2" charset="0"/>
            </a:endParaRPr>
          </a:p>
        </p:txBody>
      </p:sp>
      <p:pic>
        <p:nvPicPr>
          <p:cNvPr id="7" name="6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315416"/>
            <a:ext cx="9144000" cy="980728"/>
          </a:xfrm>
          <a:prstGeom prst="rect">
            <a:avLst/>
          </a:prstGeom>
        </p:spPr>
      </p:pic>
      <p:pic>
        <p:nvPicPr>
          <p:cNvPr id="8" name="7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5837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8372" name="Object 4"/>
          <p:cNvGraphicFramePr>
            <a:graphicFrameLocks noChangeAspect="1"/>
          </p:cNvGraphicFramePr>
          <p:nvPr/>
        </p:nvGraphicFramePr>
        <p:xfrm>
          <a:off x="1187450" y="717128"/>
          <a:ext cx="7000875" cy="5664200"/>
        </p:xfrm>
        <a:graphic>
          <a:graphicData uri="http://schemas.openxmlformats.org/presentationml/2006/ole">
            <mc:AlternateContent xmlns:mc="http://schemas.openxmlformats.org/markup-compatibility/2006">
              <mc:Choice xmlns:v="urn:schemas-microsoft-com:vml" Requires="v">
                <p:oleObj spid="_x0000_s169988" name="Visio" r:id="rId5" imgW="11254105" imgH="9277887" progId="">
                  <p:embed/>
                </p:oleObj>
              </mc:Choice>
              <mc:Fallback>
                <p:oleObj name="Visio" r:id="rId5" imgW="11254105" imgH="9277887" progId="">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717128"/>
                        <a:ext cx="7000875" cy="566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3785482" y="-353943"/>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11" name="Chevron 10">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sp>
        <p:nvSpPr>
          <p:cNvPr id="2" name="1 Título"/>
          <p:cNvSpPr>
            <a:spLocks noGrp="1"/>
          </p:cNvSpPr>
          <p:nvPr>
            <p:ph type="title"/>
          </p:nvPr>
        </p:nvSpPr>
        <p:spPr>
          <a:xfrm>
            <a:off x="457200" y="485800"/>
            <a:ext cx="8229600" cy="1143000"/>
          </a:xfrm>
        </p:spPr>
        <p:txBody>
          <a:bodyPr>
            <a:normAutofit fontScale="90000"/>
          </a:bodyPr>
          <a:lstStyle/>
          <a:p>
            <a:r>
              <a:rPr lang="es-EC" sz="6000" b="1" dirty="0" smtClean="0">
                <a:solidFill>
                  <a:srgbClr val="8FBE00"/>
                </a:solidFill>
                <a:latin typeface="St Transmission" pitchFamily="50" charset="0"/>
              </a:rPr>
              <a:t>OBJETIVOS ESPECÍFICOS</a:t>
            </a:r>
            <a:endParaRPr lang="en-US" sz="6000" b="1" dirty="0" smtClean="0">
              <a:solidFill>
                <a:srgbClr val="8FBE00"/>
              </a:solidFill>
              <a:latin typeface="St Transmission" pitchFamily="50" charset="0"/>
            </a:endParaRPr>
          </a:p>
        </p:txBody>
      </p:sp>
      <p:sp>
        <p:nvSpPr>
          <p:cNvPr id="3" name="2 Marcador de contenido"/>
          <p:cNvSpPr>
            <a:spLocks noGrp="1"/>
          </p:cNvSpPr>
          <p:nvPr>
            <p:ph idx="1"/>
          </p:nvPr>
        </p:nvSpPr>
        <p:spPr>
          <a:xfrm>
            <a:off x="457200" y="1855365"/>
            <a:ext cx="8229600" cy="4525963"/>
          </a:xfrm>
        </p:spPr>
        <p:txBody>
          <a:bodyPr>
            <a:normAutofit/>
          </a:bodyPr>
          <a:lstStyle/>
          <a:p>
            <a:pPr lvl="0"/>
            <a:r>
              <a:rPr lang="es-EC" sz="4000" dirty="0" smtClean="0">
                <a:solidFill>
                  <a:srgbClr val="00A8C6"/>
                </a:solidFill>
                <a:latin typeface="078MKSDMediumCondensed" pitchFamily="2" charset="0"/>
              </a:rPr>
              <a:t>Cuantificar la energía cinética que se disipa al ambiente a través del sistema de frenado del vehículo y establecer la cantidad disponible para utilizar en el proyecto.</a:t>
            </a:r>
            <a:endParaRPr lang="en-US" sz="4000" dirty="0" smtClean="0">
              <a:solidFill>
                <a:srgbClr val="00A8C6"/>
              </a:solidFill>
              <a:latin typeface="078MKSDMediumCondensed" pitchFamily="2" charset="0"/>
            </a:endParaRPr>
          </a:p>
          <a:p>
            <a:pPr lvl="0"/>
            <a:r>
              <a:rPr lang="es-EC" sz="4000" dirty="0" smtClean="0">
                <a:solidFill>
                  <a:srgbClr val="00A8C6"/>
                </a:solidFill>
                <a:latin typeface="078MKSDMediumCondensed" pitchFamily="2" charset="0"/>
              </a:rPr>
              <a:t>Diseñar el sistema de recuperación de energía cinética.</a:t>
            </a:r>
            <a:endParaRPr lang="en-US" sz="4000" dirty="0" smtClean="0">
              <a:solidFill>
                <a:srgbClr val="00A8C6"/>
              </a:solidFill>
              <a:latin typeface="078MKSDMediumCondensed" pitchFamily="2" charset="0"/>
            </a:endParaRPr>
          </a:p>
          <a:p>
            <a:endParaRPr lang="en-US" dirty="0"/>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6" name="5 Rectángulo"/>
          <p:cNvSpPr/>
          <p:nvPr/>
        </p:nvSpPr>
        <p:spPr>
          <a:xfrm>
            <a:off x="6732240" y="0"/>
            <a:ext cx="2411760" cy="707886"/>
          </a:xfrm>
          <a:prstGeom prst="rect">
            <a:avLst/>
          </a:prstGeom>
          <a:ln>
            <a:noFill/>
          </a:ln>
        </p:spPr>
        <p:txBody>
          <a:bodyPr wrap="square">
            <a:spAutoFit/>
          </a:bodyPr>
          <a:lstStyle/>
          <a:p>
            <a:r>
              <a:rPr lang="es-EC" sz="4000" i="1" dirty="0" smtClean="0">
                <a:ln>
                  <a:solidFill>
                    <a:srgbClr val="F9F2E7"/>
                  </a:solidFill>
                </a:ln>
                <a:solidFill>
                  <a:srgbClr val="AEE239"/>
                </a:solidFill>
                <a:latin typeface="St Transmission" pitchFamily="50" charset="0"/>
                <a:cs typeface="Arial" pitchFamily="34" charset="0"/>
              </a:rPr>
              <a:t>OBJETIVOS</a:t>
            </a:r>
            <a:endParaRPr lang="en-US" sz="700" i="1" dirty="0">
              <a:ln>
                <a:solidFill>
                  <a:srgbClr val="F9F2E7"/>
                </a:solidFill>
              </a:ln>
              <a:solidFill>
                <a:srgbClr val="AEE239"/>
              </a:solidFill>
            </a:endParaRPr>
          </a:p>
        </p:txBody>
      </p:sp>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9" name="TextBox 8"/>
          <p:cNvSpPr txBox="1"/>
          <p:nvPr/>
        </p:nvSpPr>
        <p:spPr>
          <a:xfrm>
            <a:off x="179512" y="548680"/>
            <a:ext cx="5783560" cy="584775"/>
          </a:xfrm>
          <a:prstGeom prst="rect">
            <a:avLst/>
          </a:prstGeom>
          <a:noFill/>
        </p:spPr>
        <p:txBody>
          <a:bodyPr wrap="square" rtlCol="0">
            <a:spAutoFit/>
          </a:bodyPr>
          <a:lstStyle/>
          <a:p>
            <a:r>
              <a:rPr lang="es-EC" b="1" dirty="0" smtClean="0"/>
              <a:t> </a:t>
            </a:r>
            <a:r>
              <a:rPr lang="es-EC" sz="3200" dirty="0" smtClean="0">
                <a:solidFill>
                  <a:srgbClr val="00A8C6"/>
                </a:solidFill>
                <a:latin typeface="078MKSDMediumCondensed" pitchFamily="2" charset="0"/>
              </a:rPr>
              <a:t>Elementos sistema de sobrealimentación</a:t>
            </a:r>
            <a:endParaRPr lang="es-EC" sz="3200" dirty="0">
              <a:solidFill>
                <a:srgbClr val="00A8C6"/>
              </a:solidFill>
              <a:latin typeface="078MKSDMediumCondensed" pitchFamily="2" charset="0"/>
            </a:endParaRPr>
          </a:p>
        </p:txBody>
      </p:sp>
      <p:sp>
        <p:nvSpPr>
          <p:cNvPr id="358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584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8" name="7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243408"/>
            <a:ext cx="9144000" cy="980728"/>
          </a:xfrm>
          <a:prstGeom prst="rect">
            <a:avLst/>
          </a:prstGeom>
        </p:spPr>
      </p:pic>
      <p:pic>
        <p:nvPicPr>
          <p:cNvPr id="10" name="9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593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9396" name="Object 4"/>
          <p:cNvGraphicFramePr>
            <a:graphicFrameLocks noChangeAspect="1"/>
          </p:cNvGraphicFramePr>
          <p:nvPr/>
        </p:nvGraphicFramePr>
        <p:xfrm>
          <a:off x="1331640" y="1268760"/>
          <a:ext cx="5899507" cy="4962401"/>
        </p:xfrm>
        <a:graphic>
          <a:graphicData uri="http://schemas.openxmlformats.org/presentationml/2006/ole">
            <mc:AlternateContent xmlns:mc="http://schemas.openxmlformats.org/markup-compatibility/2006">
              <mc:Choice xmlns:v="urn:schemas-microsoft-com:vml" Requires="v">
                <p:oleObj spid="_x0000_s59397" name="Visio" r:id="rId5" imgW="9156664" imgH="7723340" progId="">
                  <p:embed/>
                </p:oleObj>
              </mc:Choice>
              <mc:Fallback>
                <p:oleObj name="Visio" r:id="rId5" imgW="9156664" imgH="7723340"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1268760"/>
                        <a:ext cx="5899507" cy="49624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0"/>
          <p:cNvSpPr/>
          <p:nvPr/>
        </p:nvSpPr>
        <p:spPr>
          <a:xfrm>
            <a:off x="3785482" y="-353943"/>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12" name="Chevron 11">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2"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9" name="TextBox 8"/>
          <p:cNvSpPr txBox="1"/>
          <p:nvPr/>
        </p:nvSpPr>
        <p:spPr>
          <a:xfrm>
            <a:off x="179512" y="548680"/>
            <a:ext cx="5783560" cy="584775"/>
          </a:xfrm>
          <a:prstGeom prst="rect">
            <a:avLst/>
          </a:prstGeom>
          <a:noFill/>
        </p:spPr>
        <p:txBody>
          <a:bodyPr wrap="square" rtlCol="0">
            <a:spAutoFit/>
          </a:bodyPr>
          <a:lstStyle/>
          <a:p>
            <a:r>
              <a:rPr lang="es-EC" b="1" dirty="0" smtClean="0"/>
              <a:t> </a:t>
            </a:r>
            <a:r>
              <a:rPr lang="es-EC" sz="3200" dirty="0" smtClean="0">
                <a:solidFill>
                  <a:srgbClr val="00A8C6"/>
                </a:solidFill>
                <a:latin typeface="078MKSDMediumCondensed" pitchFamily="2" charset="0"/>
              </a:rPr>
              <a:t>Elementos sistema de sobrealimentación</a:t>
            </a:r>
            <a:endParaRPr lang="es-EC" sz="3200" dirty="0">
              <a:solidFill>
                <a:srgbClr val="00A8C6"/>
              </a:solidFill>
              <a:latin typeface="078MKSDMediumCondensed" pitchFamily="2" charset="0"/>
            </a:endParaRPr>
          </a:p>
        </p:txBody>
      </p:sp>
      <p:sp>
        <p:nvSpPr>
          <p:cNvPr id="3584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584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5848" name="Object 8"/>
          <p:cNvGraphicFramePr>
            <a:graphicFrameLocks noChangeAspect="1"/>
          </p:cNvGraphicFramePr>
          <p:nvPr/>
        </p:nvGraphicFramePr>
        <p:xfrm>
          <a:off x="467544" y="1124744"/>
          <a:ext cx="8413128" cy="4824535"/>
        </p:xfrm>
        <a:graphic>
          <a:graphicData uri="http://schemas.openxmlformats.org/presentationml/2006/ole">
            <mc:AlternateContent xmlns:mc="http://schemas.openxmlformats.org/markup-compatibility/2006">
              <mc:Choice xmlns:v="urn:schemas-microsoft-com:vml" Requires="v">
                <p:oleObj spid="_x0000_s171012" name="Visio" r:id="rId4" imgW="15108321" imgH="8677285" progId="">
                  <p:embed/>
                </p:oleObj>
              </mc:Choice>
              <mc:Fallback>
                <p:oleObj name="Visio" r:id="rId4" imgW="15108321" imgH="8677285"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124744"/>
                        <a:ext cx="8413128" cy="48245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7 Imagen" descr="fondo espe jpg.jpg"/>
          <p:cNvPicPr>
            <a:picLocks noChangeAspect="1"/>
          </p:cNvPicPr>
          <p:nvPr/>
        </p:nvPicPr>
        <p:blipFill>
          <a:blip r:embed="rId6" cstate="print">
            <a:clrChange>
              <a:clrFrom>
                <a:srgbClr val="FFFFFF"/>
              </a:clrFrom>
              <a:clrTo>
                <a:srgbClr val="FFFFFF">
                  <a:alpha val="0"/>
                </a:srgbClr>
              </a:clrTo>
            </a:clrChange>
          </a:blip>
          <a:srcRect b="85700"/>
          <a:stretch>
            <a:fillRect/>
          </a:stretch>
        </p:blipFill>
        <p:spPr>
          <a:xfrm>
            <a:off x="0" y="-243408"/>
            <a:ext cx="9144000" cy="980728"/>
          </a:xfrm>
          <a:prstGeom prst="rect">
            <a:avLst/>
          </a:prstGeom>
        </p:spPr>
      </p:pic>
      <p:pic>
        <p:nvPicPr>
          <p:cNvPr id="10" name="9 Imagen" descr="fondo espe jpg.jpg"/>
          <p:cNvPicPr>
            <a:picLocks noChangeAspect="1"/>
          </p:cNvPicPr>
          <p:nvPr/>
        </p:nvPicPr>
        <p:blipFill>
          <a:blip r:embed="rId6"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1" name="Rectangle 10"/>
          <p:cNvSpPr/>
          <p:nvPr/>
        </p:nvSpPr>
        <p:spPr>
          <a:xfrm>
            <a:off x="3785482" y="-353943"/>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12" name="Chevron 11">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Título"/>
          <p:cNvSpPr>
            <a:spLocks noGrp="1"/>
          </p:cNvSpPr>
          <p:nvPr>
            <p:ph type="title"/>
          </p:nvPr>
        </p:nvSpPr>
        <p:spPr>
          <a:xfrm>
            <a:off x="683568" y="1556792"/>
            <a:ext cx="7848872" cy="3456384"/>
          </a:xfrm>
        </p:spPr>
        <p:txBody>
          <a:bodyPr>
            <a:noAutofit/>
          </a:bodyPr>
          <a:lstStyle/>
          <a:p>
            <a:r>
              <a:rPr lang="es-EC" sz="9600" b="1" spc="300" dirty="0" smtClean="0">
                <a:solidFill>
                  <a:srgbClr val="8FBE00"/>
                </a:solidFill>
                <a:latin typeface="St Transmission" pitchFamily="50" charset="0"/>
              </a:rPr>
              <a:t>MONTAJE</a:t>
            </a:r>
            <a:r>
              <a:rPr lang="en-US" sz="9600" b="1" spc="300" dirty="0" smtClean="0">
                <a:solidFill>
                  <a:srgbClr val="8FBE00"/>
                </a:solidFill>
                <a:latin typeface="St Transmission" pitchFamily="50" charset="0"/>
              </a:rPr>
              <a:t> DEL </a:t>
            </a:r>
            <a:r>
              <a:rPr lang="es-EC" sz="13800" b="1" spc="600" dirty="0" smtClean="0">
                <a:solidFill>
                  <a:srgbClr val="8FBE00"/>
                </a:solidFill>
                <a:latin typeface="St Transmission" pitchFamily="50" charset="0"/>
              </a:rPr>
              <a:t>SISTEMA</a:t>
            </a:r>
            <a:endParaRPr lang="en-US" sz="8800" spc="600" dirty="0">
              <a:solidFill>
                <a:srgbClr val="8FBE00"/>
              </a:solidFill>
              <a:latin typeface="St Transmission" pitchFamily="50" charset="0"/>
            </a:endParaRPr>
          </a:p>
        </p:txBody>
      </p:sp>
      <p:sp>
        <p:nvSpPr>
          <p:cNvPr id="6" name="Rectangle 5"/>
          <p:cNvSpPr/>
          <p:nvPr/>
        </p:nvSpPr>
        <p:spPr>
          <a:xfrm>
            <a:off x="3785482" y="0"/>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dirty="0"/>
          </a:p>
        </p:txBody>
      </p:sp>
      <p:pic>
        <p:nvPicPr>
          <p:cNvPr id="74755" name="Picture 3"/>
          <p:cNvPicPr>
            <a:picLocks noChangeAspect="1" noChangeArrowheads="1"/>
          </p:cNvPicPr>
          <p:nvPr/>
        </p:nvPicPr>
        <p:blipFill>
          <a:blip r:embed="rId3" cstate="print"/>
          <a:srcRect/>
          <a:stretch>
            <a:fillRect/>
          </a:stretch>
        </p:blipFill>
        <p:spPr bwMode="auto">
          <a:xfrm>
            <a:off x="304800" y="1828800"/>
            <a:ext cx="4216428" cy="2771775"/>
          </a:xfrm>
          <a:prstGeom prst="rect">
            <a:avLst/>
          </a:prstGeom>
          <a:noFill/>
          <a:ln w="9525">
            <a:noFill/>
            <a:miter lim="800000"/>
            <a:headEnd/>
            <a:tailEnd/>
          </a:ln>
        </p:spPr>
      </p:pic>
      <p:pic>
        <p:nvPicPr>
          <p:cNvPr id="74756" name="Picture 4"/>
          <p:cNvPicPr>
            <a:picLocks noChangeAspect="1" noChangeArrowheads="1"/>
          </p:cNvPicPr>
          <p:nvPr/>
        </p:nvPicPr>
        <p:blipFill>
          <a:blip r:embed="rId4" cstate="print"/>
          <a:srcRect/>
          <a:stretch>
            <a:fillRect/>
          </a:stretch>
        </p:blipFill>
        <p:spPr bwMode="auto">
          <a:xfrm>
            <a:off x="4114800" y="2895600"/>
            <a:ext cx="4803173" cy="2895599"/>
          </a:xfrm>
          <a:prstGeom prst="rect">
            <a:avLst/>
          </a:prstGeom>
          <a:noFill/>
          <a:ln w="9525">
            <a:noFill/>
            <a:miter lim="800000"/>
            <a:headEnd/>
            <a:tailEnd/>
          </a:ln>
        </p:spPr>
      </p:pic>
      <p:sp>
        <p:nvSpPr>
          <p:cNvPr id="25" name="TextBox 24"/>
          <p:cNvSpPr txBox="1"/>
          <p:nvPr/>
        </p:nvSpPr>
        <p:spPr>
          <a:xfrm>
            <a:off x="467544" y="4725144"/>
            <a:ext cx="3200400" cy="1477328"/>
          </a:xfrm>
          <a:prstGeom prst="rect">
            <a:avLst/>
          </a:prstGeom>
          <a:noFill/>
        </p:spPr>
        <p:txBody>
          <a:bodyPr wrap="square" rtlCol="0">
            <a:spAutoFit/>
          </a:bodyPr>
          <a:lstStyle/>
          <a:p>
            <a:pPr marL="228600" indent="-228600">
              <a:buAutoNum type="arabicPeriod"/>
            </a:pPr>
            <a:r>
              <a:rPr lang="es-EC" dirty="0" smtClean="0">
                <a:solidFill>
                  <a:srgbClr val="00A8C6"/>
                </a:solidFill>
                <a:latin typeface="078MKSDMediumCondensed" pitchFamily="2" charset="0"/>
              </a:rPr>
              <a:t>Soporte del embrague</a:t>
            </a:r>
          </a:p>
          <a:p>
            <a:pPr marL="228600" indent="-228600">
              <a:buAutoNum type="arabicPeriod"/>
            </a:pPr>
            <a:r>
              <a:rPr lang="es-EC" dirty="0" smtClean="0">
                <a:solidFill>
                  <a:srgbClr val="00A8C6"/>
                </a:solidFill>
                <a:latin typeface="078MKSDMediumCondensed" pitchFamily="2" charset="0"/>
              </a:rPr>
              <a:t>Soporte del rodamiento</a:t>
            </a:r>
          </a:p>
          <a:p>
            <a:pPr marL="228600" indent="-228600">
              <a:buAutoNum type="arabicPeriod"/>
            </a:pPr>
            <a:r>
              <a:rPr lang="es-EC" dirty="0" smtClean="0">
                <a:solidFill>
                  <a:srgbClr val="00A8C6"/>
                </a:solidFill>
                <a:latin typeface="078MKSDMediumCondensed" pitchFamily="2" charset="0"/>
              </a:rPr>
              <a:t>Tensor</a:t>
            </a:r>
          </a:p>
          <a:p>
            <a:pPr marL="228600" indent="-228600">
              <a:buAutoNum type="arabicPeriod"/>
            </a:pPr>
            <a:r>
              <a:rPr lang="es-EC" dirty="0" smtClean="0">
                <a:solidFill>
                  <a:srgbClr val="00A8C6"/>
                </a:solidFill>
                <a:latin typeface="078MKSDMediumCondensed" pitchFamily="2" charset="0"/>
              </a:rPr>
              <a:t>Soporte inferior</a:t>
            </a:r>
          </a:p>
          <a:p>
            <a:pPr marL="228600" indent="-228600">
              <a:buAutoNum type="arabicPeriod"/>
            </a:pPr>
            <a:r>
              <a:rPr lang="es-EC" dirty="0" smtClean="0">
                <a:solidFill>
                  <a:srgbClr val="00A8C6"/>
                </a:solidFill>
                <a:latin typeface="078MKSDMediumCondensed" pitchFamily="2" charset="0"/>
              </a:rPr>
              <a:t>Polea del compresor</a:t>
            </a:r>
            <a:endParaRPr lang="es-EC" sz="1200" dirty="0">
              <a:solidFill>
                <a:srgbClr val="00A8C6"/>
              </a:solidFill>
              <a:latin typeface="078MKSDMediumCondensed" pitchFamily="2" charset="0"/>
            </a:endParaRPr>
          </a:p>
        </p:txBody>
      </p:sp>
      <p:pic>
        <p:nvPicPr>
          <p:cNvPr id="23" name="22 Imagen" descr="fondo espe jpg.jpg"/>
          <p:cNvPicPr>
            <a:picLocks noChangeAspect="1"/>
          </p:cNvPicPr>
          <p:nvPr/>
        </p:nvPicPr>
        <p:blipFill>
          <a:blip r:embed="rId5"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4" name="23 Imagen" descr="fondo espe jpg.jpg"/>
          <p:cNvPicPr>
            <a:picLocks noChangeAspect="1"/>
          </p:cNvPicPr>
          <p:nvPr/>
        </p:nvPicPr>
        <p:blipFill>
          <a:blip r:embed="rId5"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6" name="25 Título"/>
          <p:cNvSpPr>
            <a:spLocks noGrp="1"/>
          </p:cNvSpPr>
          <p:nvPr>
            <p:ph type="title"/>
          </p:nvPr>
        </p:nvSpPr>
        <p:spPr>
          <a:xfrm>
            <a:off x="467544" y="692696"/>
            <a:ext cx="8229600" cy="1008112"/>
          </a:xfrm>
        </p:spPr>
        <p:txBody>
          <a:bodyPr>
            <a:noAutofit/>
          </a:bodyPr>
          <a:lstStyle/>
          <a:p>
            <a:r>
              <a:rPr lang="es-EC" sz="4800" b="1" spc="300" dirty="0" smtClean="0">
                <a:solidFill>
                  <a:srgbClr val="8FBE00"/>
                </a:solidFill>
                <a:latin typeface="St Transmission" pitchFamily="50" charset="0"/>
              </a:rPr>
              <a:t>SISTEMA</a:t>
            </a:r>
            <a:r>
              <a:rPr lang="en-US" sz="4800" b="1" spc="300" dirty="0" smtClean="0">
                <a:solidFill>
                  <a:srgbClr val="8FBE00"/>
                </a:solidFill>
                <a:latin typeface="St Transmission" pitchFamily="50" charset="0"/>
              </a:rPr>
              <a:t> DE </a:t>
            </a:r>
            <a:r>
              <a:rPr lang="es-EC" sz="4800" b="1" spc="300" dirty="0" smtClean="0">
                <a:solidFill>
                  <a:srgbClr val="8FBE00"/>
                </a:solidFill>
                <a:latin typeface="St Transmission" pitchFamily="50" charset="0"/>
              </a:rPr>
              <a:t>RECUPERACIÓN</a:t>
            </a:r>
            <a:endParaRPr lang="en-US" sz="4800" b="1" spc="300" dirty="0" smtClean="0">
              <a:solidFill>
                <a:srgbClr val="8FBE00"/>
              </a:solidFill>
              <a:latin typeface="St Transmission" pitchFamily="50" charset="0"/>
            </a:endParaRPr>
          </a:p>
        </p:txBody>
      </p:sp>
      <p:sp>
        <p:nvSpPr>
          <p:cNvPr id="27" name="Rectangle 26"/>
          <p:cNvSpPr/>
          <p:nvPr/>
        </p:nvSpPr>
        <p:spPr>
          <a:xfrm>
            <a:off x="3785482" y="0"/>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28" name="Chevron 27">
            <a:hlinkClick r:id="rId6"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1" name="TextBox 20"/>
          <p:cNvSpPr txBox="1"/>
          <p:nvPr/>
        </p:nvSpPr>
        <p:spPr>
          <a:xfrm>
            <a:off x="323528" y="1628800"/>
            <a:ext cx="2057400" cy="4893647"/>
          </a:xfrm>
          <a:prstGeom prst="rect">
            <a:avLst/>
          </a:prstGeom>
          <a:noFill/>
        </p:spPr>
        <p:txBody>
          <a:bodyPr wrap="square" rtlCol="0">
            <a:spAutoFit/>
          </a:bodyPr>
          <a:lstStyle/>
          <a:p>
            <a:pPr marL="228600" indent="-228600">
              <a:buAutoNum type="arabicPeriod"/>
            </a:pPr>
            <a:r>
              <a:rPr lang="es-EC" dirty="0" smtClean="0">
                <a:solidFill>
                  <a:srgbClr val="00A8C6"/>
                </a:solidFill>
                <a:latin typeface="078MKSDMediumCondensed" pitchFamily="2" charset="0"/>
              </a:rPr>
              <a:t>Soporte</a:t>
            </a:r>
          </a:p>
          <a:p>
            <a:pPr marL="228600" indent="-228600">
              <a:buAutoNum type="arabicPeriod"/>
            </a:pPr>
            <a:r>
              <a:rPr lang="es-EC" dirty="0" smtClean="0">
                <a:solidFill>
                  <a:srgbClr val="00A8C6"/>
                </a:solidFill>
                <a:latin typeface="078MKSDMediumCondensed" pitchFamily="2" charset="0"/>
              </a:rPr>
              <a:t>Tubería </a:t>
            </a:r>
            <a:r>
              <a:rPr lang="es-EC" dirty="0" err="1" smtClean="0">
                <a:solidFill>
                  <a:srgbClr val="00A8C6"/>
                </a:solidFill>
                <a:latin typeface="078MKSDMediumCondensed" pitchFamily="2" charset="0"/>
              </a:rPr>
              <a:t>tee</a:t>
            </a:r>
            <a:endParaRPr lang="es-EC" dirty="0" smtClean="0">
              <a:solidFill>
                <a:srgbClr val="00A8C6"/>
              </a:solidFill>
              <a:latin typeface="078MKSDMediumCondensed" pitchFamily="2" charset="0"/>
            </a:endParaRPr>
          </a:p>
          <a:p>
            <a:pPr marL="228600" indent="-228600">
              <a:buAutoNum type="arabicPeriod"/>
            </a:pPr>
            <a:r>
              <a:rPr lang="es-EC" dirty="0" smtClean="0">
                <a:solidFill>
                  <a:srgbClr val="00A8C6"/>
                </a:solidFill>
                <a:latin typeface="078MKSDMediumCondensed" pitchFamily="2" charset="0"/>
              </a:rPr>
              <a:t>Guía de la cremallera</a:t>
            </a:r>
          </a:p>
          <a:p>
            <a:pPr marL="228600" indent="-228600">
              <a:buAutoNum type="arabicPeriod" startAt="5"/>
            </a:pPr>
            <a:r>
              <a:rPr lang="es-EC" dirty="0" smtClean="0">
                <a:solidFill>
                  <a:srgbClr val="00A8C6"/>
                </a:solidFill>
                <a:latin typeface="078MKSDMediumCondensed" pitchFamily="2" charset="0"/>
              </a:rPr>
              <a:t>Cremallera</a:t>
            </a:r>
          </a:p>
          <a:p>
            <a:pPr marL="228600" indent="-228600">
              <a:buAutoNum type="arabicPeriod" startAt="5"/>
            </a:pPr>
            <a:r>
              <a:rPr lang="es-EC" dirty="0" smtClean="0">
                <a:solidFill>
                  <a:srgbClr val="00A8C6"/>
                </a:solidFill>
                <a:latin typeface="078MKSDMediumCondensed" pitchFamily="2" charset="0"/>
              </a:rPr>
              <a:t>Manguera</a:t>
            </a:r>
          </a:p>
          <a:p>
            <a:pPr marL="228600" indent="-228600">
              <a:buAutoNum type="arabicPeriod" startAt="5"/>
            </a:pPr>
            <a:r>
              <a:rPr lang="es-EC" dirty="0" smtClean="0">
                <a:solidFill>
                  <a:srgbClr val="00A8C6"/>
                </a:solidFill>
                <a:latin typeface="078MKSDMediumCondensed" pitchFamily="2" charset="0"/>
              </a:rPr>
              <a:t>Reducción</a:t>
            </a:r>
          </a:p>
          <a:p>
            <a:pPr marL="228600" indent="-228600">
              <a:buAutoNum type="arabicPeriod" startAt="9"/>
            </a:pPr>
            <a:r>
              <a:rPr lang="es-EC" dirty="0" smtClean="0">
                <a:solidFill>
                  <a:srgbClr val="00A8C6"/>
                </a:solidFill>
                <a:latin typeface="078MKSDMediumCondensed" pitchFamily="2" charset="0"/>
              </a:rPr>
              <a:t>Soporte actuador</a:t>
            </a:r>
          </a:p>
          <a:p>
            <a:pPr marL="228600" indent="-228600"/>
            <a:r>
              <a:rPr lang="es-EC" dirty="0" smtClean="0">
                <a:solidFill>
                  <a:srgbClr val="00A8C6"/>
                </a:solidFill>
                <a:latin typeface="078MKSDMediumCondensed" pitchFamily="2" charset="0"/>
              </a:rPr>
              <a:t>12. Soporte guía del piñón</a:t>
            </a:r>
          </a:p>
          <a:p>
            <a:pPr marL="228600" indent="-228600"/>
            <a:r>
              <a:rPr lang="es-EC" dirty="0" smtClean="0">
                <a:solidFill>
                  <a:srgbClr val="00A8C6"/>
                </a:solidFill>
                <a:latin typeface="078MKSDMediumCondensed" pitchFamily="2" charset="0"/>
              </a:rPr>
              <a:t>15. Soporte vertical</a:t>
            </a:r>
          </a:p>
          <a:p>
            <a:pPr marL="228600" indent="-228600"/>
            <a:r>
              <a:rPr lang="es-EC" dirty="0" smtClean="0">
                <a:solidFill>
                  <a:srgbClr val="00A8C6"/>
                </a:solidFill>
                <a:latin typeface="078MKSDMediumCondensed" pitchFamily="2" charset="0"/>
              </a:rPr>
              <a:t>20. Cilindro soporte</a:t>
            </a:r>
          </a:p>
          <a:p>
            <a:pPr marL="228600" indent="-228600"/>
            <a:r>
              <a:rPr lang="es-EC" dirty="0" smtClean="0">
                <a:solidFill>
                  <a:srgbClr val="00A8C6"/>
                </a:solidFill>
                <a:latin typeface="078MKSDMediumCondensed" pitchFamily="2" charset="0"/>
              </a:rPr>
              <a:t>21. Eje aleta</a:t>
            </a:r>
          </a:p>
          <a:p>
            <a:pPr marL="228600" indent="-228600"/>
            <a:r>
              <a:rPr lang="es-EC" dirty="0" smtClean="0">
                <a:solidFill>
                  <a:srgbClr val="00A8C6"/>
                </a:solidFill>
                <a:latin typeface="078MKSDMediumCondensed" pitchFamily="2" charset="0"/>
              </a:rPr>
              <a:t>22. Piñón</a:t>
            </a:r>
          </a:p>
          <a:p>
            <a:pPr marL="228600" indent="-228600"/>
            <a:r>
              <a:rPr lang="es-EC" dirty="0" smtClean="0">
                <a:solidFill>
                  <a:srgbClr val="00A8C6"/>
                </a:solidFill>
                <a:latin typeface="078MKSDMediumCondensed" pitchFamily="2" charset="0"/>
              </a:rPr>
              <a:t>23. Actuador lineal</a:t>
            </a:r>
          </a:p>
          <a:p>
            <a:pPr marL="228600" indent="-228600"/>
            <a:r>
              <a:rPr lang="es-EC" dirty="0" smtClean="0">
                <a:solidFill>
                  <a:srgbClr val="00A8C6"/>
                </a:solidFill>
                <a:latin typeface="078MKSDMediumCondensed" pitchFamily="2" charset="0"/>
              </a:rPr>
              <a:t>24. Aleta</a:t>
            </a:r>
          </a:p>
          <a:p>
            <a:pPr marL="228600" indent="-228600"/>
            <a:r>
              <a:rPr lang="es-EC" dirty="0" smtClean="0">
                <a:solidFill>
                  <a:srgbClr val="00A8C6"/>
                </a:solidFill>
                <a:latin typeface="078MKSDMediumCondensed" pitchFamily="2" charset="0"/>
              </a:rPr>
              <a:t>25. Válvula</a:t>
            </a:r>
          </a:p>
          <a:p>
            <a:pPr marL="228600" indent="-228600"/>
            <a:r>
              <a:rPr lang="es-EC" dirty="0" smtClean="0">
                <a:solidFill>
                  <a:srgbClr val="00A8C6"/>
                </a:solidFill>
                <a:latin typeface="078MKSDMediumCondensed" pitchFamily="2" charset="0"/>
              </a:rPr>
              <a:t>27. Soporte válvula</a:t>
            </a:r>
          </a:p>
          <a:p>
            <a:pPr marL="228600" indent="-228600"/>
            <a:endParaRPr lang="es-EC" sz="1200" dirty="0" smtClean="0"/>
          </a:p>
          <a:p>
            <a:pPr marL="228600" indent="-228600">
              <a:buAutoNum type="arabicPeriod"/>
            </a:pPr>
            <a:endParaRPr lang="es-EC" sz="1200" dirty="0"/>
          </a:p>
        </p:txBody>
      </p:sp>
      <p:pic>
        <p:nvPicPr>
          <p:cNvPr id="2" name="Picture 1"/>
          <p:cNvPicPr>
            <a:picLocks noChangeAspect="1" noChangeArrowheads="1"/>
          </p:cNvPicPr>
          <p:nvPr/>
        </p:nvPicPr>
        <p:blipFill>
          <a:blip r:embed="rId3" cstate="print"/>
          <a:srcRect/>
          <a:stretch>
            <a:fillRect/>
          </a:stretch>
        </p:blipFill>
        <p:spPr bwMode="auto">
          <a:xfrm>
            <a:off x="2438400" y="1524000"/>
            <a:ext cx="6341045" cy="4143739"/>
          </a:xfrm>
          <a:prstGeom prst="rect">
            <a:avLst/>
          </a:prstGeom>
          <a:noFill/>
          <a:ln w="9525">
            <a:noFill/>
            <a:miter lim="800000"/>
            <a:headEnd/>
            <a:tailEnd/>
          </a:ln>
        </p:spPr>
      </p:pic>
      <p:pic>
        <p:nvPicPr>
          <p:cNvPr id="23" name="22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4" name="23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5" name="24 Título"/>
          <p:cNvSpPr>
            <a:spLocks noGrp="1"/>
          </p:cNvSpPr>
          <p:nvPr>
            <p:ph type="title"/>
          </p:nvPr>
        </p:nvSpPr>
        <p:spPr>
          <a:xfrm>
            <a:off x="590872" y="764704"/>
            <a:ext cx="8229600" cy="864096"/>
          </a:xfrm>
        </p:spPr>
        <p:txBody>
          <a:bodyPr>
            <a:normAutofit fontScale="90000"/>
          </a:bodyPr>
          <a:lstStyle/>
          <a:p>
            <a:r>
              <a:rPr lang="es-EC" sz="4800" b="1" dirty="0" smtClean="0">
                <a:solidFill>
                  <a:srgbClr val="8FBE00"/>
                </a:solidFill>
                <a:latin typeface="St Transmission" pitchFamily="50" charset="0"/>
              </a:rPr>
              <a:t>SISTEMA DE SOBREALIMENTACIÓN</a:t>
            </a:r>
            <a:endParaRPr lang="en-US" sz="4800" b="1" dirty="0" smtClean="0">
              <a:solidFill>
                <a:srgbClr val="8FBE00"/>
              </a:solidFill>
              <a:latin typeface="St Transmission" pitchFamily="50" charset="0"/>
            </a:endParaRPr>
          </a:p>
        </p:txBody>
      </p:sp>
      <p:sp>
        <p:nvSpPr>
          <p:cNvPr id="26" name="Rectangle 25"/>
          <p:cNvSpPr/>
          <p:nvPr/>
        </p:nvSpPr>
        <p:spPr>
          <a:xfrm>
            <a:off x="3785482" y="0"/>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27" name="Chevron 26">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Users\jorge\Desktop\tesis fotos\DSC_0232.JPG"/>
          <p:cNvPicPr>
            <a:picLocks noChangeAspect="1" noChangeArrowheads="1"/>
          </p:cNvPicPr>
          <p:nvPr/>
        </p:nvPicPr>
        <p:blipFill>
          <a:blip r:embed="rId2" cstate="print">
            <a:duotone>
              <a:prstClr val="black"/>
              <a:srgbClr val="00A8C6">
                <a:tint val="45000"/>
                <a:satMod val="400000"/>
              </a:srgbClr>
            </a:duotone>
          </a:blip>
          <a:srcRect/>
          <a:stretch>
            <a:fillRect/>
          </a:stretch>
        </p:blipFill>
        <p:spPr bwMode="auto">
          <a:xfrm>
            <a:off x="0" y="332656"/>
            <a:ext cx="9144000" cy="6073254"/>
          </a:xfrm>
          <a:prstGeom prst="rect">
            <a:avLst/>
          </a:prstGeom>
          <a:noFill/>
        </p:spPr>
      </p:pic>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 name="1 Título"/>
          <p:cNvSpPr>
            <a:spLocks noGrp="1"/>
          </p:cNvSpPr>
          <p:nvPr>
            <p:ph type="title"/>
          </p:nvPr>
        </p:nvSpPr>
        <p:spPr>
          <a:xfrm>
            <a:off x="611560" y="1484784"/>
            <a:ext cx="8229600" cy="3960440"/>
          </a:xfrm>
        </p:spPr>
        <p:txBody>
          <a:bodyPr>
            <a:noAutofit/>
          </a:bodyPr>
          <a:lstStyle/>
          <a:p>
            <a:r>
              <a:rPr lang="en-US" sz="8000" b="1" spc="300" dirty="0" smtClean="0">
                <a:solidFill>
                  <a:srgbClr val="8FBE00"/>
                </a:solidFill>
                <a:latin typeface="St Transmission" pitchFamily="50" charset="0"/>
              </a:rPr>
              <a:t>UBICACIÓN DEL SISTEMA EN EL </a:t>
            </a:r>
            <a:r>
              <a:rPr lang="en-US" sz="9600" b="1" spc="300" dirty="0" smtClean="0">
                <a:solidFill>
                  <a:srgbClr val="8FBE00"/>
                </a:solidFill>
                <a:latin typeface="St Transmission" pitchFamily="50" charset="0"/>
              </a:rPr>
              <a:t>AUTOMÓVIL </a:t>
            </a:r>
          </a:p>
        </p:txBody>
      </p:sp>
      <p:sp>
        <p:nvSpPr>
          <p:cNvPr id="6" name="Rectangle 5"/>
          <p:cNvSpPr/>
          <p:nvPr/>
        </p:nvSpPr>
        <p:spPr>
          <a:xfrm>
            <a:off x="3785482" y="0"/>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7" name="Chevron 6">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C:\Users\jorge\Desktop\tesis fotos\DSC_0232.JPG"/>
          <p:cNvPicPr>
            <a:picLocks noChangeAspect="1" noChangeArrowheads="1"/>
          </p:cNvPicPr>
          <p:nvPr/>
        </p:nvPicPr>
        <p:blipFill>
          <a:blip r:embed="rId2" cstate="print"/>
          <a:srcRect/>
          <a:stretch>
            <a:fillRect/>
          </a:stretch>
        </p:blipFill>
        <p:spPr bwMode="auto">
          <a:xfrm>
            <a:off x="0" y="332656"/>
            <a:ext cx="9144000" cy="6073254"/>
          </a:xfrm>
          <a:prstGeom prst="rect">
            <a:avLst/>
          </a:prstGeom>
          <a:noFill/>
        </p:spPr>
      </p:pic>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Flecha circular"/>
          <p:cNvSpPr/>
          <p:nvPr/>
        </p:nvSpPr>
        <p:spPr>
          <a:xfrm>
            <a:off x="2555776" y="2708920"/>
            <a:ext cx="1512168" cy="1368152"/>
          </a:xfrm>
          <a:prstGeom prst="circularArrow">
            <a:avLst>
              <a:gd name="adj1" fmla="val 12500"/>
              <a:gd name="adj2" fmla="val 1142319"/>
              <a:gd name="adj3" fmla="val 20457681"/>
              <a:gd name="adj4" fmla="val 15548625"/>
              <a:gd name="adj5" fmla="val 12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8" name="7 Flecha circular"/>
          <p:cNvSpPr/>
          <p:nvPr/>
        </p:nvSpPr>
        <p:spPr>
          <a:xfrm rot="4533942">
            <a:off x="6467067" y="2279510"/>
            <a:ext cx="1512168" cy="1368152"/>
          </a:xfrm>
          <a:prstGeom prst="circularArrow">
            <a:avLst>
              <a:gd name="adj1" fmla="val 12500"/>
              <a:gd name="adj2" fmla="val 1187793"/>
              <a:gd name="adj3" fmla="val 20457681"/>
              <a:gd name="adj4" fmla="val 15244324"/>
              <a:gd name="adj5" fmla="val 12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pic>
        <p:nvPicPr>
          <p:cNvPr id="106498" name="Picture 2" descr="C:\Users\jorge\Desktop\tesis fotos\DSC_0231.JPG"/>
          <p:cNvPicPr>
            <a:picLocks noChangeAspect="1" noChangeArrowheads="1"/>
          </p:cNvPicPr>
          <p:nvPr/>
        </p:nvPicPr>
        <p:blipFill>
          <a:blip r:embed="rId4" cstate="print"/>
          <a:srcRect/>
          <a:stretch>
            <a:fillRect/>
          </a:stretch>
        </p:blipFill>
        <p:spPr bwMode="auto">
          <a:xfrm>
            <a:off x="6588224" y="980728"/>
            <a:ext cx="2352568" cy="1562527"/>
          </a:xfrm>
          <a:prstGeom prst="rect">
            <a:avLst/>
          </a:prstGeom>
          <a:noFill/>
        </p:spPr>
      </p:pic>
      <p:pic>
        <p:nvPicPr>
          <p:cNvPr id="106499" name="Picture 3" descr="C:\Users\jorge\Desktop\tesis fotos\DSC05074.JPG"/>
          <p:cNvPicPr>
            <a:picLocks noChangeAspect="1" noChangeArrowheads="1"/>
          </p:cNvPicPr>
          <p:nvPr/>
        </p:nvPicPr>
        <p:blipFill>
          <a:blip r:embed="rId5" cstate="print"/>
          <a:srcRect/>
          <a:stretch>
            <a:fillRect/>
          </a:stretch>
        </p:blipFill>
        <p:spPr bwMode="auto">
          <a:xfrm>
            <a:off x="755576" y="1196752"/>
            <a:ext cx="2411760" cy="1808820"/>
          </a:xfrm>
          <a:prstGeom prst="rect">
            <a:avLst/>
          </a:prstGeom>
          <a:noFill/>
        </p:spPr>
      </p:pic>
      <p:pic>
        <p:nvPicPr>
          <p:cNvPr id="106500" name="Picture 4" descr="C:\Users\jorge\Desktop\tesis fotos\DSC05077.JPG"/>
          <p:cNvPicPr>
            <a:picLocks noChangeAspect="1" noChangeArrowheads="1"/>
          </p:cNvPicPr>
          <p:nvPr/>
        </p:nvPicPr>
        <p:blipFill>
          <a:blip r:embed="rId6" cstate="print"/>
          <a:srcRect/>
          <a:stretch>
            <a:fillRect/>
          </a:stretch>
        </p:blipFill>
        <p:spPr bwMode="auto">
          <a:xfrm>
            <a:off x="3203848" y="4545124"/>
            <a:ext cx="2016224" cy="1512168"/>
          </a:xfrm>
          <a:prstGeom prst="rect">
            <a:avLst/>
          </a:prstGeom>
          <a:noFill/>
        </p:spPr>
      </p:pic>
      <p:sp>
        <p:nvSpPr>
          <p:cNvPr id="12" name="11 Flecha circular"/>
          <p:cNvSpPr/>
          <p:nvPr/>
        </p:nvSpPr>
        <p:spPr>
          <a:xfrm rot="10800000" flipH="1">
            <a:off x="5220072" y="4005064"/>
            <a:ext cx="1512168" cy="1368152"/>
          </a:xfrm>
          <a:prstGeom prst="circularArrow">
            <a:avLst>
              <a:gd name="adj1" fmla="val 12500"/>
              <a:gd name="adj2" fmla="val 1187793"/>
              <a:gd name="adj3" fmla="val 20457681"/>
              <a:gd name="adj4" fmla="val 12794234"/>
              <a:gd name="adj5" fmla="val 12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14" name="13 Forma libre"/>
          <p:cNvSpPr/>
          <p:nvPr/>
        </p:nvSpPr>
        <p:spPr>
          <a:xfrm>
            <a:off x="3880945" y="3704897"/>
            <a:ext cx="2971800" cy="562303"/>
          </a:xfrm>
          <a:custGeom>
            <a:avLst/>
            <a:gdLst>
              <a:gd name="connsiteX0" fmla="*/ 2898227 w 2971800"/>
              <a:gd name="connsiteY0" fmla="*/ 189186 h 562303"/>
              <a:gd name="connsiteX1" fmla="*/ 2535621 w 2971800"/>
              <a:gd name="connsiteY1" fmla="*/ 110358 h 562303"/>
              <a:gd name="connsiteX2" fmla="*/ 2614448 w 2971800"/>
              <a:gd name="connsiteY2" fmla="*/ 520262 h 562303"/>
              <a:gd name="connsiteX3" fmla="*/ 391510 w 2971800"/>
              <a:gd name="connsiteY3" fmla="*/ 362606 h 562303"/>
              <a:gd name="connsiteX4" fmla="*/ 265386 w 2971800"/>
              <a:gd name="connsiteY4" fmla="*/ 126124 h 562303"/>
              <a:gd name="connsiteX5" fmla="*/ 170793 w 2971800"/>
              <a:gd name="connsiteY5" fmla="*/ 0 h 56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800" h="562303">
                <a:moveTo>
                  <a:pt x="2898227" y="189186"/>
                </a:moveTo>
                <a:cubicBezTo>
                  <a:pt x="2740572" y="122182"/>
                  <a:pt x="2582917" y="55179"/>
                  <a:pt x="2535621" y="110358"/>
                </a:cubicBezTo>
                <a:cubicBezTo>
                  <a:pt x="2488325" y="165537"/>
                  <a:pt x="2971800" y="478221"/>
                  <a:pt x="2614448" y="520262"/>
                </a:cubicBezTo>
                <a:cubicBezTo>
                  <a:pt x="2257096" y="562303"/>
                  <a:pt x="783020" y="428296"/>
                  <a:pt x="391510" y="362606"/>
                </a:cubicBezTo>
                <a:cubicBezTo>
                  <a:pt x="0" y="296916"/>
                  <a:pt x="302172" y="186558"/>
                  <a:pt x="265386" y="126124"/>
                </a:cubicBezTo>
                <a:cubicBezTo>
                  <a:pt x="228600" y="65690"/>
                  <a:pt x="239110" y="84083"/>
                  <a:pt x="170793" y="0"/>
                </a:cubicBezTo>
              </a:path>
            </a:pathLst>
          </a:cu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p:cNvSpPr/>
          <p:nvPr/>
        </p:nvSpPr>
        <p:spPr>
          <a:xfrm>
            <a:off x="3785482" y="0"/>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15" name="Chevron 14">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pic>
        <p:nvPicPr>
          <p:cNvPr id="169986" name="Picture 2" descr="C:\Users\jorge\Desktop\tesis fotos\fotos sistema\10272012456.jpg"/>
          <p:cNvPicPr>
            <a:picLocks noChangeAspect="1" noChangeArrowheads="1"/>
          </p:cNvPicPr>
          <p:nvPr/>
        </p:nvPicPr>
        <p:blipFill>
          <a:blip r:embed="rId3" cstate="print"/>
          <a:srcRect/>
          <a:stretch>
            <a:fillRect/>
          </a:stretch>
        </p:blipFill>
        <p:spPr bwMode="auto">
          <a:xfrm>
            <a:off x="107504" y="1926214"/>
            <a:ext cx="4307971" cy="3230978"/>
          </a:xfrm>
          <a:prstGeom prst="rect">
            <a:avLst/>
          </a:prstGeom>
          <a:noFill/>
        </p:spPr>
      </p:pic>
      <p:pic>
        <p:nvPicPr>
          <p:cNvPr id="169987" name="Picture 3" descr="C:\Users\jorge\Desktop\tesis fotos\fotos sistema\10272012460.jpg"/>
          <p:cNvPicPr>
            <a:picLocks noChangeAspect="1" noChangeArrowheads="1"/>
          </p:cNvPicPr>
          <p:nvPr/>
        </p:nvPicPr>
        <p:blipFill>
          <a:blip r:embed="rId4" cstate="print"/>
          <a:srcRect/>
          <a:stretch>
            <a:fillRect/>
          </a:stretch>
        </p:blipFill>
        <p:spPr bwMode="auto">
          <a:xfrm>
            <a:off x="4695432" y="1930496"/>
            <a:ext cx="4256548" cy="3192411"/>
          </a:xfrm>
          <a:prstGeom prst="rect">
            <a:avLst/>
          </a:prstGeom>
          <a:noFill/>
        </p:spPr>
      </p:pic>
      <p:sp>
        <p:nvSpPr>
          <p:cNvPr id="6" name="Rectangle 5"/>
          <p:cNvSpPr/>
          <p:nvPr/>
        </p:nvSpPr>
        <p:spPr>
          <a:xfrm>
            <a:off x="3785482" y="0"/>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7" name="Chevron 6">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 name="TextBox 19"/>
          <p:cNvSpPr txBox="1"/>
          <p:nvPr/>
        </p:nvSpPr>
        <p:spPr>
          <a:xfrm>
            <a:off x="827584" y="2708920"/>
            <a:ext cx="7704856" cy="2185214"/>
          </a:xfrm>
          <a:prstGeom prst="rect">
            <a:avLst/>
          </a:prstGeom>
          <a:noFill/>
        </p:spPr>
        <p:txBody>
          <a:bodyPr wrap="square" rtlCol="0">
            <a:spAutoFit/>
          </a:bodyPr>
          <a:lstStyle/>
          <a:p>
            <a:pPr algn="just"/>
            <a:r>
              <a:rPr lang="es-EC" sz="3600" dirty="0" smtClean="0">
                <a:solidFill>
                  <a:srgbClr val="00A8C6"/>
                </a:solidFill>
                <a:latin typeface="078MKSDMediumCondensed" pitchFamily="2" charset="0"/>
              </a:rPr>
              <a:t>Se redujo el diámetro de la tubería de 3½” a ¾” </a:t>
            </a:r>
          </a:p>
          <a:p>
            <a:pPr algn="just"/>
            <a:endParaRPr lang="es-EC" sz="3600" dirty="0" smtClean="0">
              <a:solidFill>
                <a:srgbClr val="00A8C6"/>
              </a:solidFill>
              <a:latin typeface="078MKSDMediumCondensed" pitchFamily="2" charset="0"/>
            </a:endParaRPr>
          </a:p>
          <a:p>
            <a:pPr algn="just"/>
            <a:r>
              <a:rPr lang="es-EC" sz="3600" dirty="0" smtClean="0">
                <a:solidFill>
                  <a:srgbClr val="00A8C6"/>
                </a:solidFill>
                <a:latin typeface="078MKSDMediumCondensed" pitchFamily="2" charset="0"/>
              </a:rPr>
              <a:t>Se instaló un tanque de 25 litros</a:t>
            </a:r>
            <a:endParaRPr lang="en-US" sz="3600" dirty="0" smtClean="0">
              <a:solidFill>
                <a:srgbClr val="00A8C6"/>
              </a:solidFill>
              <a:latin typeface="078MKSDMediumCondensed" pitchFamily="2" charset="0"/>
            </a:endParaRPr>
          </a:p>
          <a:p>
            <a:pPr algn="just"/>
            <a:r>
              <a:rPr lang="es-EC" sz="2800" dirty="0" smtClean="0">
                <a:solidFill>
                  <a:srgbClr val="00A8C6"/>
                </a:solidFill>
                <a:latin typeface="078MKSDMediumCondensed" pitchFamily="2" charset="0"/>
              </a:rPr>
              <a:t>  </a:t>
            </a:r>
            <a:endParaRPr lang="es-EC" sz="2800" dirty="0">
              <a:solidFill>
                <a:srgbClr val="00A8C6"/>
              </a:solidFill>
              <a:latin typeface="078MKSDMediumCondensed" pitchFamily="2" charset="0"/>
            </a:endParaRPr>
          </a:p>
        </p:txBody>
      </p:sp>
      <p:pic>
        <p:nvPicPr>
          <p:cNvPr id="21" name="20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3" name="22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4" name="23 Título"/>
          <p:cNvSpPr>
            <a:spLocks noGrp="1"/>
          </p:cNvSpPr>
          <p:nvPr>
            <p:ph type="title"/>
          </p:nvPr>
        </p:nvSpPr>
        <p:spPr>
          <a:xfrm>
            <a:off x="539552" y="908720"/>
            <a:ext cx="8229600" cy="1143000"/>
          </a:xfrm>
        </p:spPr>
        <p:txBody>
          <a:bodyPr>
            <a:normAutofit fontScale="90000"/>
          </a:bodyPr>
          <a:lstStyle/>
          <a:p>
            <a:r>
              <a:rPr lang="es-EC" b="1" dirty="0" smtClean="0">
                <a:solidFill>
                  <a:srgbClr val="8FBE00"/>
                </a:solidFill>
                <a:latin typeface="St Transmission" pitchFamily="50" charset="0"/>
              </a:rPr>
              <a:t>CAMBIOS REALIZADOS AL DISEÑO DURANTE LA CONSTRUCCIÓN </a:t>
            </a:r>
            <a:endParaRPr lang="en-US" dirty="0"/>
          </a:p>
        </p:txBody>
      </p:sp>
      <p:sp>
        <p:nvSpPr>
          <p:cNvPr id="22" name="Rectangle 21"/>
          <p:cNvSpPr/>
          <p:nvPr/>
        </p:nvSpPr>
        <p:spPr>
          <a:xfrm>
            <a:off x="3785482" y="0"/>
            <a:ext cx="5358518"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CONSTRUCCIÓN DEL SISTEMA</a:t>
            </a:r>
            <a:endParaRPr lang="en-US" sz="4000" i="1" dirty="0">
              <a:ln>
                <a:solidFill>
                  <a:srgbClr val="F9F2E7"/>
                </a:solidFill>
              </a:ln>
              <a:solidFill>
                <a:srgbClr val="AEE239"/>
              </a:solidFill>
            </a:endParaRPr>
          </a:p>
        </p:txBody>
      </p:sp>
      <p:sp>
        <p:nvSpPr>
          <p:cNvPr id="25" name="Chevron 24">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DSC_0234.JPG"/>
          <p:cNvPicPr>
            <a:picLocks noChangeAspect="1"/>
          </p:cNvPicPr>
          <p:nvPr/>
        </p:nvPicPr>
        <p:blipFill>
          <a:blip r:embed="rId2" cstate="print">
            <a:duotone>
              <a:prstClr val="black"/>
              <a:srgbClr val="00A8C6">
                <a:tint val="45000"/>
                <a:satMod val="400000"/>
              </a:srgbClr>
            </a:duotone>
          </a:blip>
          <a:stretch>
            <a:fillRect/>
          </a:stretch>
        </p:blipFill>
        <p:spPr>
          <a:xfrm>
            <a:off x="0" y="392373"/>
            <a:ext cx="9144000" cy="6073254"/>
          </a:xfrm>
          <a:prstGeom prst="rect">
            <a:avLst/>
          </a:prstGeom>
        </p:spPr>
      </p:pic>
      <p:pic>
        <p:nvPicPr>
          <p:cNvPr id="4" name="3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6" name="5 Título"/>
          <p:cNvSpPr>
            <a:spLocks noGrp="1"/>
          </p:cNvSpPr>
          <p:nvPr>
            <p:ph type="title"/>
          </p:nvPr>
        </p:nvSpPr>
        <p:spPr>
          <a:xfrm>
            <a:off x="395536" y="1988840"/>
            <a:ext cx="8229600" cy="2439144"/>
          </a:xfrm>
        </p:spPr>
        <p:txBody>
          <a:bodyPr>
            <a:noAutofit/>
          </a:bodyPr>
          <a:lstStyle/>
          <a:p>
            <a:r>
              <a:rPr lang="es-EC" sz="10500" b="1" spc="600" dirty="0" smtClean="0">
                <a:solidFill>
                  <a:srgbClr val="8FBE00"/>
                </a:solidFill>
                <a:latin typeface="St Transmission" pitchFamily="50" charset="0"/>
              </a:rPr>
              <a:t>PRUEBAS DE </a:t>
            </a:r>
            <a:r>
              <a:rPr lang="es-EC" sz="8000" b="1" dirty="0" smtClean="0">
                <a:solidFill>
                  <a:srgbClr val="8FBE00"/>
                </a:solidFill>
                <a:latin typeface="St Transmission" pitchFamily="50" charset="0"/>
              </a:rPr>
              <a:t>FUNCIONAMIENTO</a:t>
            </a:r>
            <a:endParaRPr lang="en-US" sz="8000" dirty="0"/>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57200" y="485800"/>
            <a:ext cx="8229600" cy="1143000"/>
          </a:xfrm>
        </p:spPr>
        <p:txBody>
          <a:bodyPr>
            <a:normAutofit fontScale="90000"/>
          </a:bodyPr>
          <a:lstStyle/>
          <a:p>
            <a:r>
              <a:rPr lang="es-EC" sz="6000" b="1" dirty="0" smtClean="0">
                <a:solidFill>
                  <a:srgbClr val="8FBE00"/>
                </a:solidFill>
                <a:latin typeface="St Transmission" pitchFamily="50" charset="0"/>
              </a:rPr>
              <a:t>OBJETIVOS ESPECÍFICOS</a:t>
            </a:r>
            <a:endParaRPr lang="en-US" sz="6000" b="1" dirty="0" smtClean="0">
              <a:solidFill>
                <a:srgbClr val="8FBE00"/>
              </a:solidFill>
              <a:latin typeface="St Transmission" pitchFamily="50" charset="0"/>
            </a:endParaRPr>
          </a:p>
        </p:txBody>
      </p:sp>
      <p:sp>
        <p:nvSpPr>
          <p:cNvPr id="3" name="2 Marcador de contenido"/>
          <p:cNvSpPr>
            <a:spLocks noGrp="1"/>
          </p:cNvSpPr>
          <p:nvPr>
            <p:ph idx="1"/>
          </p:nvPr>
        </p:nvSpPr>
        <p:spPr>
          <a:xfrm>
            <a:off x="457200" y="1927373"/>
            <a:ext cx="8229600" cy="4525963"/>
          </a:xfrm>
        </p:spPr>
        <p:txBody>
          <a:bodyPr/>
          <a:lstStyle/>
          <a:p>
            <a:r>
              <a:rPr lang="es-EC" sz="4000" dirty="0" smtClean="0">
                <a:solidFill>
                  <a:srgbClr val="00A8C6"/>
                </a:solidFill>
                <a:latin typeface="078MKSDMediumCondensed" pitchFamily="2" charset="0"/>
              </a:rPr>
              <a:t>Construir e instalar los sistemas de recuperación de energía cinética y sobrealimentación  en el automóvil.</a:t>
            </a:r>
            <a:endParaRPr lang="en-US" sz="4000" dirty="0" smtClean="0">
              <a:solidFill>
                <a:srgbClr val="00A8C6"/>
              </a:solidFill>
              <a:latin typeface="078MKSDMediumCondensed" pitchFamily="2" charset="0"/>
            </a:endParaRPr>
          </a:p>
          <a:p>
            <a:r>
              <a:rPr lang="es-EC" sz="4000" dirty="0" smtClean="0">
                <a:solidFill>
                  <a:srgbClr val="00A8C6"/>
                </a:solidFill>
                <a:latin typeface="078MKSDMediumCondensed" pitchFamily="2" charset="0"/>
              </a:rPr>
              <a:t>Evaluar los resultados mediante la ejecución de un plan de pruebas</a:t>
            </a:r>
            <a:endParaRPr lang="en-US" sz="4000" dirty="0" smtClean="0">
              <a:solidFill>
                <a:srgbClr val="00A8C6"/>
              </a:solidFill>
              <a:latin typeface="078MKSDMediumCondensed" pitchFamily="2" charset="0"/>
            </a:endParaRPr>
          </a:p>
          <a:p>
            <a:endParaRPr lang="en-US" dirty="0"/>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349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2" name="21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3" name="22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graphicFrame>
        <p:nvGraphicFramePr>
          <p:cNvPr id="24" name="23 Diagrama"/>
          <p:cNvGraphicFramePr/>
          <p:nvPr/>
        </p:nvGraphicFramePr>
        <p:xfrm>
          <a:off x="827584" y="908720"/>
          <a:ext cx="7560840" cy="51845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Rectangle 24"/>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26" name="Chevron 25">
            <a:hlinkClick r:id="rId9"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20" name="TextBox 19"/>
          <p:cNvSpPr txBox="1"/>
          <p:nvPr/>
        </p:nvSpPr>
        <p:spPr>
          <a:xfrm>
            <a:off x="914400" y="2286000"/>
            <a:ext cx="7086600" cy="2308324"/>
          </a:xfrm>
          <a:prstGeom prst="rect">
            <a:avLst/>
          </a:prstGeom>
          <a:noFill/>
        </p:spPr>
        <p:txBody>
          <a:bodyPr wrap="square" rtlCol="0">
            <a:spAutoFit/>
          </a:bodyPr>
          <a:lstStyle/>
          <a:p>
            <a:pPr algn="just"/>
            <a:r>
              <a:rPr lang="es-EC" sz="3600" dirty="0" smtClean="0">
                <a:solidFill>
                  <a:srgbClr val="00A8C6"/>
                </a:solidFill>
                <a:latin typeface="078MKSDMediumCondensed" pitchFamily="2" charset="0"/>
              </a:rPr>
              <a:t>Las pruebas se realizaron con el fin de evaluar la eficacia y eficiencia del sistema de recuperación de energía cinética y del sistema de sobrealimentación</a:t>
            </a:r>
            <a:endParaRPr lang="es-EC" sz="3600" dirty="0">
              <a:solidFill>
                <a:srgbClr val="00A8C6"/>
              </a:solidFill>
              <a:latin typeface="078MKSDMediumCondensed" pitchFamily="2" charset="0"/>
            </a:endParaRPr>
          </a:p>
        </p:txBody>
      </p:sp>
      <p:pic>
        <p:nvPicPr>
          <p:cNvPr id="21" name="20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3" name="22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2" name="Rectangle 21"/>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24" name="Chevron 23">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512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79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380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789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3994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89"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1991"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39"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404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5"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46087"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sp>
        <p:nvSpPr>
          <p:cNvPr id="6349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3491" name="Object 3"/>
          <p:cNvGraphicFramePr>
            <a:graphicFrameLocks noChangeAspect="1"/>
          </p:cNvGraphicFramePr>
          <p:nvPr/>
        </p:nvGraphicFramePr>
        <p:xfrm>
          <a:off x="236313" y="1412776"/>
          <a:ext cx="8800183" cy="3425552"/>
        </p:xfrm>
        <a:graphic>
          <a:graphicData uri="http://schemas.openxmlformats.org/presentationml/2006/ole">
            <mc:AlternateContent xmlns:mc="http://schemas.openxmlformats.org/markup-compatibility/2006">
              <mc:Choice xmlns:v="urn:schemas-microsoft-com:vml" Requires="v">
                <p:oleObj spid="_x0000_s60419" name="Hoja de cálculo" r:id="rId5" imgW="5477040" imgH="2286000" progId="Excel.Sheet.12">
                  <p:embed/>
                </p:oleObj>
              </mc:Choice>
              <mc:Fallback>
                <p:oleObj name="Hoja de cálculo" r:id="rId5" imgW="5477040" imgH="2286000" progId="Excel.Shee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313" y="1412776"/>
                        <a:ext cx="8800183" cy="34255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20 Imagen" descr="fondo espe jpg.jpg"/>
          <p:cNvPicPr>
            <a:picLocks noChangeAspect="1"/>
          </p:cNvPicPr>
          <p:nvPr/>
        </p:nvPicPr>
        <p:blipFill>
          <a:blip r:embed="rId7"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2" name="21 Imagen" descr="fondo espe jpg.jpg"/>
          <p:cNvPicPr>
            <a:picLocks noChangeAspect="1"/>
          </p:cNvPicPr>
          <p:nvPr/>
        </p:nvPicPr>
        <p:blipFill>
          <a:blip r:embed="rId7"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3" name="Rectangle 22"/>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24" name="Chevron 23">
            <a:hlinkClick r:id="rId8"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6 Título"/>
          <p:cNvSpPr>
            <a:spLocks noGrp="1"/>
          </p:cNvSpPr>
          <p:nvPr>
            <p:ph type="title"/>
          </p:nvPr>
        </p:nvSpPr>
        <p:spPr>
          <a:xfrm>
            <a:off x="0" y="692696"/>
            <a:ext cx="8697144" cy="1143000"/>
          </a:xfrm>
        </p:spPr>
        <p:txBody>
          <a:bodyPr>
            <a:normAutofit fontScale="90000"/>
          </a:bodyPr>
          <a:lstStyle/>
          <a:p>
            <a:r>
              <a:rPr lang="es-ES" sz="4800" b="1" dirty="0" smtClean="0">
                <a:solidFill>
                  <a:srgbClr val="8FBE00"/>
                </a:solidFill>
                <a:latin typeface="St Transmission" pitchFamily="50" charset="0"/>
              </a:rPr>
              <a:t>PRUEBA DE POTENCIA MÁXIMA Y CONSUMO DE COMBUSTIBLE</a:t>
            </a:r>
            <a:endParaRPr lang="en-US" sz="4800" dirty="0"/>
          </a:p>
        </p:txBody>
      </p:sp>
      <p:sp>
        <p:nvSpPr>
          <p:cNvPr id="136193" name="Rectangle 1"/>
          <p:cNvSpPr>
            <a:spLocks noChangeArrowheads="1"/>
          </p:cNvSpPr>
          <p:nvPr/>
        </p:nvSpPr>
        <p:spPr bwMode="auto">
          <a:xfrm>
            <a:off x="611560" y="2492896"/>
            <a:ext cx="7992888"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803275" algn="l"/>
              </a:tabLst>
            </a:pPr>
            <a:r>
              <a:rPr kumimoji="0" lang="es-EC" sz="2400" b="0" i="1"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Pf</a:t>
            </a:r>
            <a:r>
              <a:rPr kumimoji="0" lang="es-EC" sz="2400" b="0" i="1" u="none" strike="noStrike" cap="none" normalizeH="0" baseline="-30000" dirty="0" err="1" smtClean="0">
                <a:ln>
                  <a:noFill/>
                </a:ln>
                <a:solidFill>
                  <a:schemeClr val="tx1"/>
                </a:solidFill>
                <a:effectLst/>
                <a:latin typeface="Cambria" pitchFamily="18" charset="0"/>
                <a:ea typeface="Times New Roman" pitchFamily="18" charset="0"/>
                <a:cs typeface="Arial" pitchFamily="34" charset="0"/>
              </a:rPr>
              <a:t>r</a:t>
            </a:r>
            <a:r>
              <a:rPr kumimoji="0" lang="es-EC"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kumimoji="0" lang="es-EC" sz="2400" b="0" i="0" u="none" strike="noStrike" cap="none" normalizeH="0" baseline="0" dirty="0" smtClean="0">
                <a:ln>
                  <a:noFill/>
                </a:ln>
                <a:solidFill>
                  <a:srgbClr val="00A8C6"/>
                </a:solidFill>
                <a:effectLst/>
                <a:latin typeface="078MKSDMediumCondensed" pitchFamily="2" charset="0"/>
                <a:ea typeface="Times New Roman" pitchFamily="18" charset="0"/>
                <a:cs typeface="Times New Roman" pitchFamily="18" charset="0"/>
              </a:rPr>
              <a:t>Potencia que absorbe el Sistema de Recuperación.</a:t>
            </a:r>
            <a:endParaRPr kumimoji="0" lang="en-US" sz="1400" b="0" i="0" u="none" strike="noStrike" cap="none" normalizeH="0" baseline="0" dirty="0" smtClean="0">
              <a:ln>
                <a:noFill/>
              </a:ln>
              <a:solidFill>
                <a:srgbClr val="00A8C6"/>
              </a:solidFill>
              <a:effectLst/>
              <a:latin typeface="078MKSDMediumCondensed" pitchFamily="2"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803275" algn="l"/>
              </a:tabLst>
            </a:pPr>
            <a:r>
              <a:rPr kumimoji="0" lang="es-EC" sz="2400" b="0" i="1"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Pf</a:t>
            </a:r>
            <a:r>
              <a:rPr kumimoji="0" lang="es-EC" sz="2400" b="0" i="1" u="none" strike="noStrike" cap="none" normalizeH="0" baseline="-30000" dirty="0" err="1" smtClean="0">
                <a:ln>
                  <a:noFill/>
                </a:ln>
                <a:solidFill>
                  <a:schemeClr val="tx1"/>
                </a:solidFill>
                <a:effectLst/>
                <a:latin typeface="Cambria" pitchFamily="18" charset="0"/>
                <a:ea typeface="Times New Roman" pitchFamily="18" charset="0"/>
                <a:cs typeface="Arial" pitchFamily="34" charset="0"/>
              </a:rPr>
              <a:t>a</a:t>
            </a:r>
            <a:r>
              <a:rPr kumimoji="0" lang="es-EC"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es-EC" sz="2400" dirty="0" smtClean="0">
                <a:solidFill>
                  <a:srgbClr val="00A8C6"/>
                </a:solidFill>
                <a:latin typeface="078MKSDMediumCondensed" pitchFamily="2" charset="0"/>
                <a:ea typeface="Times New Roman" pitchFamily="18" charset="0"/>
                <a:cs typeface="Times New Roman" pitchFamily="18" charset="0"/>
              </a:rPr>
              <a:t>Potencia con el sistema de recuperación apagado. </a:t>
            </a:r>
            <a:endParaRPr lang="en-US" sz="2400" dirty="0" smtClean="0">
              <a:solidFill>
                <a:srgbClr val="00A8C6"/>
              </a:solidFill>
              <a:latin typeface="078MKSDMediumCondensed" pitchFamily="2"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03275" algn="l"/>
              </a:tabLst>
            </a:pPr>
            <a:r>
              <a:rPr kumimoji="0" lang="es-EC" sz="2400" b="0" i="1"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Pf</a:t>
            </a:r>
            <a:r>
              <a:rPr kumimoji="0" lang="es-EC" sz="2400" b="0" i="1" u="none" strike="noStrike" cap="none" normalizeH="0" baseline="-30000" dirty="0" err="1" smtClean="0">
                <a:ln>
                  <a:noFill/>
                </a:ln>
                <a:solidFill>
                  <a:schemeClr val="tx1"/>
                </a:solidFill>
                <a:effectLst/>
                <a:latin typeface="Cambria" pitchFamily="18" charset="0"/>
                <a:ea typeface="Times New Roman" pitchFamily="18" charset="0"/>
                <a:cs typeface="Arial" pitchFamily="34" charset="0"/>
              </a:rPr>
              <a:t>e</a:t>
            </a:r>
            <a:r>
              <a:rPr kumimoji="0" lang="es-EC"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es-EC" sz="2400" dirty="0" smtClean="0">
                <a:solidFill>
                  <a:srgbClr val="00A8C6"/>
                </a:solidFill>
                <a:latin typeface="078MKSDMediumCondensed" pitchFamily="2" charset="0"/>
                <a:ea typeface="Times New Roman" pitchFamily="18" charset="0"/>
                <a:cs typeface="Times New Roman" pitchFamily="18" charset="0"/>
              </a:rPr>
              <a:t>Potencia con el sistema de recuperación encendido.</a:t>
            </a:r>
            <a:endParaRPr lang="en-US" sz="2400" dirty="0" smtClean="0">
              <a:solidFill>
                <a:srgbClr val="00A8C6"/>
              </a:solidFill>
              <a:latin typeface="078MKSDMediumCondensed" pitchFamily="2"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03275" algn="l"/>
              </a:tabLst>
            </a:pPr>
            <a:r>
              <a:rPr kumimoji="0" lang="es-EC" sz="2400" b="0" i="1" u="none" strike="noStrike" cap="none" normalizeH="0" baseline="0" dirty="0" smtClean="0">
                <a:ln>
                  <a:noFill/>
                </a:ln>
                <a:solidFill>
                  <a:schemeClr val="tx1"/>
                </a:solidFill>
                <a:effectLst/>
                <a:latin typeface="Cambria" pitchFamily="18" charset="0"/>
                <a:ea typeface="Times New Roman" pitchFamily="18" charset="0"/>
                <a:cs typeface="Arial" pitchFamily="34" charset="0"/>
              </a:rPr>
              <a:t>k</a:t>
            </a:r>
            <a:r>
              <a:rPr kumimoji="0" lang="es-EC"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es-EC" sz="2400" dirty="0" smtClean="0">
                <a:solidFill>
                  <a:srgbClr val="00A8C6"/>
                </a:solidFill>
                <a:latin typeface="078MKSDMediumCondensed" pitchFamily="2" charset="0"/>
                <a:ea typeface="Times New Roman" pitchFamily="18" charset="0"/>
                <a:cs typeface="Times New Roman" pitchFamily="18" charset="0"/>
              </a:rPr>
              <a:t>Fracción de potencia </a:t>
            </a:r>
            <a:endParaRPr lang="en-US" sz="2400" dirty="0" smtClean="0">
              <a:solidFill>
                <a:srgbClr val="00A8C6"/>
              </a:solidFill>
              <a:latin typeface="078MKSDMediumCondensed" pitchFamily="2"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03275" algn="l"/>
              </a:tabLst>
            </a:pPr>
            <a:r>
              <a:rPr kumimoji="0" lang="es-EC" sz="2400" b="0" i="1"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Pf</a:t>
            </a:r>
            <a:r>
              <a:rPr kumimoji="0" lang="es-EC" sz="2400" b="0" i="1" u="none" strike="noStrike" cap="none" normalizeH="0" baseline="-30000" dirty="0" err="1" smtClean="0">
                <a:ln>
                  <a:noFill/>
                </a:ln>
                <a:solidFill>
                  <a:schemeClr val="tx1"/>
                </a:solidFill>
                <a:effectLst/>
                <a:latin typeface="Cambria" pitchFamily="18" charset="0"/>
                <a:ea typeface="Times New Roman" pitchFamily="18" charset="0"/>
                <a:cs typeface="Arial" pitchFamily="34" charset="0"/>
              </a:rPr>
              <a:t>se</a:t>
            </a:r>
            <a:r>
              <a:rPr kumimoji="0" lang="es-EC"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es-EC" sz="2400" dirty="0" smtClean="0">
                <a:solidFill>
                  <a:srgbClr val="00A8C6"/>
                </a:solidFill>
                <a:latin typeface="078MKSDMediumCondensed" pitchFamily="2" charset="0"/>
                <a:ea typeface="Times New Roman" pitchFamily="18" charset="0"/>
                <a:cs typeface="Times New Roman" pitchFamily="18" charset="0"/>
              </a:rPr>
              <a:t>Potencia con el sistema de sobrealimentación encendido.</a:t>
            </a:r>
            <a:endParaRPr lang="en-US" sz="2400" dirty="0" smtClean="0">
              <a:solidFill>
                <a:srgbClr val="00A8C6"/>
              </a:solidFill>
              <a:latin typeface="078MKSDMediumCondensed" pitchFamily="2"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03275" algn="l"/>
              </a:tabLst>
            </a:pPr>
            <a:r>
              <a:rPr kumimoji="0" lang="es-EC" sz="2400" b="0" i="1"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Pf</a:t>
            </a:r>
            <a:r>
              <a:rPr kumimoji="0" lang="es-EC" sz="2400" b="0" i="1" u="none" strike="noStrike" cap="none" normalizeH="0" baseline="-30000" dirty="0" err="1" smtClean="0">
                <a:ln>
                  <a:noFill/>
                </a:ln>
                <a:solidFill>
                  <a:schemeClr val="tx1"/>
                </a:solidFill>
                <a:effectLst/>
                <a:latin typeface="Cambria" pitchFamily="18" charset="0"/>
                <a:ea typeface="Times New Roman" pitchFamily="18" charset="0"/>
                <a:cs typeface="Arial" pitchFamily="34" charset="0"/>
              </a:rPr>
              <a:t>sa</a:t>
            </a:r>
            <a:r>
              <a:rPr kumimoji="0" lang="es-EC"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es-EC" sz="2400" dirty="0" smtClean="0">
                <a:solidFill>
                  <a:srgbClr val="00A8C6"/>
                </a:solidFill>
                <a:latin typeface="078MKSDMediumCondensed" pitchFamily="2" charset="0"/>
                <a:ea typeface="Times New Roman" pitchFamily="18" charset="0"/>
                <a:cs typeface="Times New Roman" pitchFamily="18" charset="0"/>
              </a:rPr>
              <a:t>Potencia con el sistema de sobrealimentación apagado</a:t>
            </a:r>
            <a:endParaRPr lang="en-US" sz="2400" dirty="0" smtClean="0">
              <a:solidFill>
                <a:srgbClr val="00A8C6"/>
              </a:solidFill>
              <a:latin typeface="078MKSDMediumCondensed" pitchFamily="2"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03275" algn="l"/>
              </a:tabLst>
            </a:pPr>
            <a:r>
              <a:rPr kumimoji="0" lang="es-EC" sz="2400" b="0" i="1"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CEC</a:t>
            </a:r>
            <a:r>
              <a:rPr kumimoji="0" lang="es-EC" sz="2400" b="0" i="1" u="none" strike="noStrike" cap="none" normalizeH="0" baseline="-30000" dirty="0" err="1" smtClean="0">
                <a:ln>
                  <a:noFill/>
                </a:ln>
                <a:solidFill>
                  <a:schemeClr val="tx1"/>
                </a:solidFill>
                <a:effectLst/>
                <a:latin typeface="Cambria" pitchFamily="18" charset="0"/>
                <a:ea typeface="Times New Roman" pitchFamily="18" charset="0"/>
                <a:cs typeface="Arial" pitchFamily="34" charset="0"/>
              </a:rPr>
              <a:t>e</a:t>
            </a:r>
            <a:r>
              <a:rPr kumimoji="0" lang="es-EC"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es-EC" sz="2400" dirty="0" smtClean="0">
                <a:solidFill>
                  <a:srgbClr val="00A8C6"/>
                </a:solidFill>
                <a:latin typeface="078MKSDMediumCondensed" pitchFamily="2" charset="0"/>
                <a:ea typeface="Times New Roman" pitchFamily="18" charset="0"/>
                <a:cs typeface="Times New Roman" pitchFamily="18" charset="0"/>
              </a:rPr>
              <a:t>Consumo específico de combustible con el sistema de 	sobrealimentación 	encendido.</a:t>
            </a:r>
            <a:endParaRPr lang="en-US" sz="2400" dirty="0" smtClean="0">
              <a:solidFill>
                <a:srgbClr val="00A8C6"/>
              </a:solidFill>
              <a:latin typeface="078MKSDMediumCondensed" pitchFamily="2" charset="0"/>
              <a:ea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03275" algn="l"/>
              </a:tabLst>
            </a:pPr>
            <a:r>
              <a:rPr kumimoji="0" lang="es-EC" sz="2400" b="0" i="1" u="none" strike="noStrike" cap="none" normalizeH="0" baseline="0" dirty="0" err="1" smtClean="0">
                <a:ln>
                  <a:noFill/>
                </a:ln>
                <a:solidFill>
                  <a:schemeClr val="tx1"/>
                </a:solidFill>
                <a:effectLst/>
                <a:latin typeface="Cambria" pitchFamily="18" charset="0"/>
                <a:ea typeface="Times New Roman" pitchFamily="18" charset="0"/>
                <a:cs typeface="Arial" pitchFamily="34" charset="0"/>
              </a:rPr>
              <a:t>CEC</a:t>
            </a:r>
            <a:r>
              <a:rPr kumimoji="0" lang="es-EC" sz="2400" b="0" i="1" u="none" strike="noStrike" cap="none" normalizeH="0" baseline="-30000" dirty="0" err="1" smtClean="0">
                <a:ln>
                  <a:noFill/>
                </a:ln>
                <a:solidFill>
                  <a:schemeClr val="tx1"/>
                </a:solidFill>
                <a:effectLst/>
                <a:latin typeface="Cambria" pitchFamily="18" charset="0"/>
                <a:ea typeface="Times New Roman" pitchFamily="18" charset="0"/>
                <a:cs typeface="Arial" pitchFamily="34" charset="0"/>
              </a:rPr>
              <a:t>a</a:t>
            </a:r>
            <a:r>
              <a:rPr kumimoji="0" lang="es-EC" sz="2400" b="0" i="0" u="none" strike="noStrike" cap="none" normalizeH="0" baseline="0" dirty="0" smtClean="0">
                <a:ln>
                  <a:noFill/>
                </a:ln>
                <a:solidFill>
                  <a:schemeClr val="tx1"/>
                </a:solidFill>
                <a:effectLst/>
                <a:latin typeface="Arial" pitchFamily="34" charset="0"/>
                <a:ea typeface="Times New Roman" pitchFamily="18" charset="0"/>
                <a:cs typeface="Times New Roman" pitchFamily="18" charset="0"/>
              </a:rPr>
              <a:t>: </a:t>
            </a:r>
            <a:r>
              <a:rPr lang="es-EC" sz="2400" dirty="0" smtClean="0">
                <a:solidFill>
                  <a:srgbClr val="00A8C6"/>
                </a:solidFill>
                <a:latin typeface="078MKSDMediumCondensed" pitchFamily="2" charset="0"/>
                <a:ea typeface="Times New Roman" pitchFamily="18" charset="0"/>
                <a:cs typeface="Times New Roman" pitchFamily="18" charset="0"/>
              </a:rPr>
              <a:t>Consumo específico de combustible con el sistema de sobrealimentación 	apagado.</a:t>
            </a:r>
          </a:p>
        </p:txBody>
      </p:sp>
      <p:sp>
        <p:nvSpPr>
          <p:cNvPr id="8" name="TextBox 21"/>
          <p:cNvSpPr txBox="1"/>
          <p:nvPr/>
        </p:nvSpPr>
        <p:spPr>
          <a:xfrm>
            <a:off x="539552" y="1844824"/>
            <a:ext cx="7107737"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Determina:  </a:t>
            </a:r>
            <a:endParaRPr lang="es-ES" sz="3200" b="1" dirty="0" smtClean="0">
              <a:solidFill>
                <a:srgbClr val="40C0CB"/>
              </a:solidFill>
              <a:latin typeface="078MKSDMediumCondensed" pitchFamily="2" charset="0"/>
            </a:endParaRPr>
          </a:p>
        </p:txBody>
      </p:sp>
      <p:sp>
        <p:nvSpPr>
          <p:cNvPr id="9" name="Rectangle 8"/>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0" name="Chevron 9">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1"/>
          <p:cNvSpPr txBox="1"/>
          <p:nvPr/>
        </p:nvSpPr>
        <p:spPr>
          <a:xfrm>
            <a:off x="533400" y="1371600"/>
            <a:ext cx="8001000" cy="5355312"/>
          </a:xfrm>
          <a:prstGeom prst="rect">
            <a:avLst/>
          </a:prstGeom>
          <a:noFill/>
        </p:spPr>
        <p:txBody>
          <a:bodyPr wrap="square" rtlCol="0">
            <a:spAutoFit/>
          </a:bodyPr>
          <a:lstStyle/>
          <a:p>
            <a:pPr marL="342900" indent="-342900" algn="just">
              <a:buFont typeface="Arial" pitchFamily="34" charset="0"/>
              <a:buChar char="•"/>
            </a:pPr>
            <a:r>
              <a:rPr lang="es-ES" sz="1900" dirty="0" smtClean="0">
                <a:solidFill>
                  <a:srgbClr val="00A8C6"/>
                </a:solidFill>
                <a:latin typeface="078MKSDMediumCondensed" pitchFamily="2" charset="0"/>
              </a:rPr>
              <a:t>Ubicar el vehículo al inicio de la ruta establecida para la prueba.</a:t>
            </a:r>
          </a:p>
          <a:p>
            <a:pPr marL="342900" indent="-342900" algn="just">
              <a:buFont typeface="Arial" pitchFamily="34" charset="0"/>
              <a:buChar char="•"/>
            </a:pPr>
            <a:r>
              <a:rPr lang="es-ES" sz="1900" dirty="0" smtClean="0">
                <a:solidFill>
                  <a:srgbClr val="00A8C6"/>
                </a:solidFill>
                <a:latin typeface="078MKSDMediumCondensed" pitchFamily="2" charset="0"/>
              </a:rPr>
              <a:t>Instalar el reservorio auxiliar para medición de combustible.</a:t>
            </a:r>
          </a:p>
          <a:p>
            <a:pPr marL="342900" indent="-342900" algn="just">
              <a:buFont typeface="Arial" pitchFamily="34" charset="0"/>
              <a:buChar char="•"/>
            </a:pPr>
            <a:r>
              <a:rPr lang="es-ES" sz="1900" dirty="0" smtClean="0">
                <a:solidFill>
                  <a:srgbClr val="00A8C6"/>
                </a:solidFill>
                <a:latin typeface="078MKSDMediumCondensed" pitchFamily="2" charset="0"/>
              </a:rPr>
              <a:t>Llenar el reservorio con combustible hasta la marca.</a:t>
            </a:r>
          </a:p>
          <a:p>
            <a:pPr marL="342900" indent="-342900" algn="just">
              <a:buFont typeface="Arial" pitchFamily="34" charset="0"/>
              <a:buChar char="•"/>
            </a:pPr>
            <a:r>
              <a:rPr lang="es-ES" sz="1900" dirty="0" smtClean="0">
                <a:solidFill>
                  <a:srgbClr val="00A8C6"/>
                </a:solidFill>
                <a:latin typeface="078MKSDMediumCondensed" pitchFamily="2" charset="0"/>
              </a:rPr>
              <a:t>Conectar el acelerómetro a la toma de 12 V en la cabina e instalarlo en el parabrisas.</a:t>
            </a:r>
          </a:p>
          <a:p>
            <a:pPr marL="342900" indent="-342900" algn="just">
              <a:buFont typeface="Arial" pitchFamily="34" charset="0"/>
              <a:buChar char="•"/>
            </a:pPr>
            <a:r>
              <a:rPr lang="es-ES" sz="1900" dirty="0" smtClean="0">
                <a:solidFill>
                  <a:srgbClr val="00A8C6"/>
                </a:solidFill>
                <a:latin typeface="078MKSDMediumCondensed" pitchFamily="2" charset="0"/>
              </a:rPr>
              <a:t>Encender el acelerómetro y colocarlo en posición “HP”.</a:t>
            </a:r>
          </a:p>
          <a:p>
            <a:pPr marL="342900" indent="-342900" algn="just">
              <a:buFont typeface="Arial" pitchFamily="34" charset="0"/>
              <a:buChar char="•"/>
            </a:pPr>
            <a:r>
              <a:rPr lang="es-ES" sz="1900" dirty="0" smtClean="0">
                <a:solidFill>
                  <a:srgbClr val="00A8C6"/>
                </a:solidFill>
                <a:latin typeface="078MKSDMediumCondensed" pitchFamily="2" charset="0"/>
              </a:rPr>
              <a:t>Ingresar el peso del vehículo incluido sus ocupantes.</a:t>
            </a:r>
          </a:p>
          <a:p>
            <a:pPr marL="342900" indent="-342900" algn="just">
              <a:buFont typeface="Arial" pitchFamily="34" charset="0"/>
              <a:buChar char="•"/>
            </a:pPr>
            <a:r>
              <a:rPr lang="es-ES" sz="1900" dirty="0" smtClean="0">
                <a:solidFill>
                  <a:srgbClr val="00A8C6"/>
                </a:solidFill>
                <a:latin typeface="078MKSDMediumCondensed" pitchFamily="2" charset="0"/>
              </a:rPr>
              <a:t>Nivelar el equipo según el manual de usuario.</a:t>
            </a:r>
          </a:p>
          <a:p>
            <a:pPr marL="342900" indent="-342900" algn="just">
              <a:buFont typeface="Arial" pitchFamily="34" charset="0"/>
              <a:buChar char="•"/>
            </a:pPr>
            <a:r>
              <a:rPr lang="es-ES" sz="1900" dirty="0" smtClean="0">
                <a:solidFill>
                  <a:srgbClr val="00A8C6"/>
                </a:solidFill>
                <a:latin typeface="078MKSDMediumCondensed" pitchFamily="2" charset="0"/>
              </a:rPr>
              <a:t>Encender el vehículo y esperar la señal de “</a:t>
            </a:r>
            <a:r>
              <a:rPr lang="es-ES" sz="1900" dirty="0" err="1" smtClean="0">
                <a:solidFill>
                  <a:srgbClr val="00A8C6"/>
                </a:solidFill>
                <a:latin typeface="078MKSDMediumCondensed" pitchFamily="2" charset="0"/>
              </a:rPr>
              <a:t>Go</a:t>
            </a:r>
            <a:r>
              <a:rPr lang="es-ES" sz="1900" dirty="0" smtClean="0">
                <a:solidFill>
                  <a:srgbClr val="00A8C6"/>
                </a:solidFill>
                <a:latin typeface="078MKSDMediumCondensed" pitchFamily="2" charset="0"/>
              </a:rPr>
              <a:t>”.</a:t>
            </a:r>
          </a:p>
          <a:p>
            <a:pPr marL="342900" indent="-342900" algn="just">
              <a:buFont typeface="Arial" pitchFamily="34" charset="0"/>
              <a:buChar char="•"/>
            </a:pPr>
            <a:r>
              <a:rPr lang="es-ES" sz="1900" dirty="0" smtClean="0">
                <a:solidFill>
                  <a:srgbClr val="00A8C6"/>
                </a:solidFill>
                <a:latin typeface="078MKSDMediumCondensed" pitchFamily="2" charset="0"/>
              </a:rPr>
              <a:t>Empezar a acelerar y activar el cronómetro al mismo tiempo.</a:t>
            </a:r>
          </a:p>
          <a:p>
            <a:pPr marL="342900" indent="-342900" algn="just">
              <a:buFont typeface="Arial" pitchFamily="34" charset="0"/>
              <a:buChar char="•"/>
            </a:pPr>
            <a:r>
              <a:rPr lang="es-ES" sz="1900" dirty="0" smtClean="0">
                <a:solidFill>
                  <a:srgbClr val="00A8C6"/>
                </a:solidFill>
                <a:latin typeface="078MKSDMediumCondensed" pitchFamily="2" charset="0"/>
              </a:rPr>
              <a:t>Cambiar de marchas al llegar a la línea roja del tacómetro.</a:t>
            </a:r>
          </a:p>
          <a:p>
            <a:pPr marL="342900" indent="-342900" algn="just">
              <a:buFont typeface="Arial" pitchFamily="34" charset="0"/>
              <a:buChar char="•"/>
            </a:pPr>
            <a:r>
              <a:rPr lang="es-ES" sz="1900" dirty="0" smtClean="0">
                <a:solidFill>
                  <a:srgbClr val="00A8C6"/>
                </a:solidFill>
                <a:latin typeface="078MKSDMediumCondensed" pitchFamily="2" charset="0"/>
              </a:rPr>
              <a:t>Desacelerar hasta detenerse.</a:t>
            </a:r>
          </a:p>
          <a:p>
            <a:pPr marL="342900" indent="-342900" algn="just">
              <a:buFont typeface="Arial" pitchFamily="34" charset="0"/>
              <a:buChar char="•"/>
            </a:pPr>
            <a:r>
              <a:rPr lang="es-ES" sz="1900" dirty="0" smtClean="0">
                <a:solidFill>
                  <a:srgbClr val="00A8C6"/>
                </a:solidFill>
                <a:latin typeface="078MKSDMediumCondensed" pitchFamily="2" charset="0"/>
              </a:rPr>
              <a:t>Detener el cronómetro.</a:t>
            </a:r>
          </a:p>
          <a:p>
            <a:pPr marL="342900" indent="-342900" algn="just">
              <a:buFont typeface="Arial" pitchFamily="34" charset="0"/>
              <a:buChar char="•"/>
            </a:pPr>
            <a:r>
              <a:rPr lang="es-ES" sz="1900" dirty="0" smtClean="0">
                <a:solidFill>
                  <a:srgbClr val="00A8C6"/>
                </a:solidFill>
                <a:latin typeface="078MKSDMediumCondensed" pitchFamily="2" charset="0"/>
              </a:rPr>
              <a:t>Apagar el motor.</a:t>
            </a:r>
          </a:p>
          <a:p>
            <a:pPr marL="342900" indent="-342900" algn="just">
              <a:buFont typeface="Arial" pitchFamily="34" charset="0"/>
              <a:buChar char="•"/>
            </a:pPr>
            <a:r>
              <a:rPr lang="es-ES" sz="1900" dirty="0" smtClean="0">
                <a:solidFill>
                  <a:srgbClr val="00A8C6"/>
                </a:solidFill>
                <a:latin typeface="078MKSDMediumCondensed" pitchFamily="2" charset="0"/>
              </a:rPr>
              <a:t>Observar el valor de potencia máxima en el equipo y registrarlo.</a:t>
            </a:r>
          </a:p>
          <a:p>
            <a:pPr marL="342900" indent="-342900" algn="just">
              <a:buFont typeface="Arial" pitchFamily="34" charset="0"/>
              <a:buChar char="•"/>
            </a:pPr>
            <a:r>
              <a:rPr lang="es-ES" sz="1900" dirty="0" smtClean="0">
                <a:solidFill>
                  <a:srgbClr val="00A8C6"/>
                </a:solidFill>
                <a:latin typeface="078MKSDMediumCondensed" pitchFamily="2" charset="0"/>
              </a:rPr>
              <a:t>Medir el volumen final de combustible en el reservorio.</a:t>
            </a:r>
          </a:p>
          <a:p>
            <a:pPr marL="342900" indent="-342900" algn="just">
              <a:buFont typeface="Arial" pitchFamily="34" charset="0"/>
              <a:buChar char="•"/>
            </a:pPr>
            <a:r>
              <a:rPr lang="es-ES" sz="1900" dirty="0" smtClean="0">
                <a:solidFill>
                  <a:srgbClr val="00A8C6"/>
                </a:solidFill>
                <a:latin typeface="078MKSDMediumCondensed" pitchFamily="2" charset="0"/>
              </a:rPr>
              <a:t>Tabular datos.</a:t>
            </a:r>
          </a:p>
          <a:p>
            <a:pPr marL="342900" indent="-342900" algn="just">
              <a:buFont typeface="Arial" pitchFamily="34" charset="0"/>
              <a:buChar char="•"/>
            </a:pPr>
            <a:endParaRPr lang="es-ES" sz="1900" dirty="0" smtClean="0"/>
          </a:p>
          <a:p>
            <a:pPr marL="342900" indent="-342900" algn="just"/>
            <a:endParaRPr lang="es-ES" sz="1900" dirty="0" smtClean="0"/>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8" name="TextBox 21"/>
          <p:cNvSpPr txBox="1"/>
          <p:nvPr/>
        </p:nvSpPr>
        <p:spPr>
          <a:xfrm>
            <a:off x="899592" y="692696"/>
            <a:ext cx="3589784" cy="769441"/>
          </a:xfrm>
          <a:prstGeom prst="rect">
            <a:avLst/>
          </a:prstGeom>
          <a:noFill/>
        </p:spPr>
        <p:txBody>
          <a:bodyPr wrap="square" rtlCol="0">
            <a:spAutoFit/>
          </a:bodyPr>
          <a:lstStyle/>
          <a:p>
            <a:r>
              <a:rPr lang="es-ES" sz="4400" b="1" dirty="0" smtClean="0">
                <a:solidFill>
                  <a:srgbClr val="8FBE00"/>
                </a:solidFill>
                <a:latin typeface="St Transmission" pitchFamily="50" charset="0"/>
                <a:ea typeface="+mj-ea"/>
                <a:cs typeface="+mj-cs"/>
              </a:rPr>
              <a:t>PROCEDIMIENTO: </a:t>
            </a:r>
          </a:p>
        </p:txBody>
      </p:sp>
      <p:sp>
        <p:nvSpPr>
          <p:cNvPr id="9" name="Rectangle 8"/>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0" name="Chevron 9">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2" cstate="print"/>
          <a:srcRect/>
          <a:stretch>
            <a:fillRect/>
          </a:stretch>
        </p:blipFill>
        <p:spPr bwMode="auto">
          <a:xfrm>
            <a:off x="2411760" y="1052736"/>
            <a:ext cx="6467151" cy="1393609"/>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3707904" y="2564904"/>
            <a:ext cx="3767336" cy="2728549"/>
          </a:xfrm>
          <a:prstGeom prst="rect">
            <a:avLst/>
          </a:prstGeom>
          <a:noFill/>
          <a:ln w="9525">
            <a:noFill/>
            <a:miter lim="800000"/>
            <a:headEnd/>
            <a:tailEnd/>
          </a:ln>
        </p:spPr>
      </p:pic>
      <p:pic>
        <p:nvPicPr>
          <p:cNvPr id="7" name="6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8" name="7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9" name="TextBox 21"/>
          <p:cNvSpPr txBox="1"/>
          <p:nvPr/>
        </p:nvSpPr>
        <p:spPr>
          <a:xfrm>
            <a:off x="467544" y="2780928"/>
            <a:ext cx="2736304" cy="1938992"/>
          </a:xfrm>
          <a:prstGeom prst="rect">
            <a:avLst/>
          </a:prstGeom>
          <a:noFill/>
        </p:spPr>
        <p:txBody>
          <a:bodyPr wrap="square" rtlCol="0">
            <a:spAutoFit/>
          </a:bodyPr>
          <a:lstStyle/>
          <a:p>
            <a:pPr algn="ctr"/>
            <a:r>
              <a:rPr lang="es-ES" sz="6600" b="1" spc="600" dirty="0" smtClean="0">
                <a:solidFill>
                  <a:srgbClr val="8FBE00"/>
                </a:solidFill>
                <a:latin typeface="St Transmission" pitchFamily="50" charset="0"/>
                <a:ea typeface="+mj-ea"/>
                <a:cs typeface="+mj-cs"/>
              </a:rPr>
              <a:t>DATOS</a:t>
            </a:r>
            <a:r>
              <a:rPr lang="es-ES" sz="3600" b="1" spc="600" dirty="0" smtClean="0">
                <a:latin typeface="St Transmission" pitchFamily="50" charset="0"/>
              </a:rPr>
              <a:t> </a:t>
            </a:r>
          </a:p>
          <a:p>
            <a:r>
              <a:rPr lang="es-ES" sz="5400" b="1" spc="-300" dirty="0" smtClean="0">
                <a:solidFill>
                  <a:srgbClr val="8FBE00"/>
                </a:solidFill>
                <a:latin typeface="St Transmission" pitchFamily="50" charset="0"/>
                <a:ea typeface="+mj-ea"/>
                <a:cs typeface="+mj-cs"/>
              </a:rPr>
              <a:t>OBTENIDOS</a:t>
            </a:r>
          </a:p>
        </p:txBody>
      </p:sp>
      <p:sp>
        <p:nvSpPr>
          <p:cNvPr id="10" name="Rectangle 9"/>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1" name="Chevron 10">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p:cNvSpPr txBox="1"/>
          <p:nvPr/>
        </p:nvSpPr>
        <p:spPr>
          <a:xfrm>
            <a:off x="467544" y="2492896"/>
            <a:ext cx="2736304" cy="1938992"/>
          </a:xfrm>
          <a:prstGeom prst="rect">
            <a:avLst/>
          </a:prstGeom>
          <a:noFill/>
        </p:spPr>
        <p:txBody>
          <a:bodyPr wrap="square" rtlCol="0">
            <a:spAutoFit/>
          </a:bodyPr>
          <a:lstStyle/>
          <a:p>
            <a:pPr algn="ctr"/>
            <a:r>
              <a:rPr lang="es-ES" sz="6600" b="1" spc="600" dirty="0" smtClean="0">
                <a:solidFill>
                  <a:srgbClr val="8FBE00"/>
                </a:solidFill>
                <a:latin typeface="St Transmission" pitchFamily="50" charset="0"/>
                <a:ea typeface="+mj-ea"/>
                <a:cs typeface="+mj-cs"/>
              </a:rPr>
              <a:t>DATOS</a:t>
            </a:r>
            <a:r>
              <a:rPr lang="es-ES" sz="3600" b="1" spc="600" dirty="0" smtClean="0">
                <a:latin typeface="St Transmission" pitchFamily="50" charset="0"/>
              </a:rPr>
              <a:t> </a:t>
            </a:r>
          </a:p>
          <a:p>
            <a:r>
              <a:rPr lang="es-ES" sz="5400" b="1" spc="-300" dirty="0" smtClean="0">
                <a:solidFill>
                  <a:srgbClr val="8FBE00"/>
                </a:solidFill>
                <a:latin typeface="St Transmission" pitchFamily="50" charset="0"/>
                <a:ea typeface="+mj-ea"/>
                <a:cs typeface="+mj-cs"/>
              </a:rPr>
              <a:t>OBTENIDOS</a:t>
            </a:r>
          </a:p>
        </p:txBody>
      </p:sp>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pic>
        <p:nvPicPr>
          <p:cNvPr id="9" name="Picture 4"/>
          <p:cNvPicPr>
            <a:picLocks noChangeAspect="1" noChangeArrowheads="1"/>
          </p:cNvPicPr>
          <p:nvPr/>
        </p:nvPicPr>
        <p:blipFill>
          <a:blip r:embed="rId3" cstate="print"/>
          <a:srcRect/>
          <a:stretch>
            <a:fillRect/>
          </a:stretch>
        </p:blipFill>
        <p:spPr bwMode="auto">
          <a:xfrm>
            <a:off x="4067944" y="764704"/>
            <a:ext cx="3744416" cy="2504712"/>
          </a:xfrm>
          <a:prstGeom prst="rect">
            <a:avLst/>
          </a:prstGeom>
          <a:noFill/>
          <a:ln w="9525">
            <a:noFill/>
            <a:miter lim="800000"/>
            <a:headEnd/>
            <a:tailEnd/>
          </a:ln>
        </p:spPr>
      </p:pic>
      <p:pic>
        <p:nvPicPr>
          <p:cNvPr id="10" name="Picture 5"/>
          <p:cNvPicPr>
            <a:picLocks noChangeAspect="1" noChangeArrowheads="1"/>
          </p:cNvPicPr>
          <p:nvPr/>
        </p:nvPicPr>
        <p:blipFill>
          <a:blip r:embed="rId4" cstate="print"/>
          <a:srcRect/>
          <a:stretch>
            <a:fillRect/>
          </a:stretch>
        </p:blipFill>
        <p:spPr bwMode="auto">
          <a:xfrm>
            <a:off x="4067944" y="3429000"/>
            <a:ext cx="3751956" cy="2304256"/>
          </a:xfrm>
          <a:prstGeom prst="rect">
            <a:avLst/>
          </a:prstGeom>
          <a:noFill/>
          <a:ln w="9525">
            <a:noFill/>
            <a:miter lim="800000"/>
            <a:headEnd/>
            <a:tailEnd/>
          </a:ln>
        </p:spPr>
      </p:pic>
      <p:sp>
        <p:nvSpPr>
          <p:cNvPr id="7" name="Rectangle 6"/>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8" name="Chevron 7">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cstate="print"/>
          <a:srcRect/>
          <a:stretch>
            <a:fillRect/>
          </a:stretch>
        </p:blipFill>
        <p:spPr bwMode="auto">
          <a:xfrm>
            <a:off x="726232" y="1916032"/>
            <a:ext cx="533400" cy="2233048"/>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4970512" y="1916832"/>
            <a:ext cx="238126" cy="466726"/>
          </a:xfrm>
          <a:prstGeom prst="rect">
            <a:avLst/>
          </a:prstGeom>
          <a:noFill/>
          <a:ln w="9525">
            <a:noFill/>
            <a:miter lim="800000"/>
            <a:headEnd/>
            <a:tailEnd/>
          </a:ln>
        </p:spPr>
      </p:pic>
      <p:pic>
        <p:nvPicPr>
          <p:cNvPr id="75780" name="Picture 4"/>
          <p:cNvPicPr>
            <a:picLocks noChangeAspect="1" noChangeArrowheads="1"/>
          </p:cNvPicPr>
          <p:nvPr/>
        </p:nvPicPr>
        <p:blipFill>
          <a:blip r:embed="rId4" cstate="print"/>
          <a:srcRect/>
          <a:stretch>
            <a:fillRect/>
          </a:stretch>
        </p:blipFill>
        <p:spPr bwMode="auto">
          <a:xfrm>
            <a:off x="683568" y="4477661"/>
            <a:ext cx="609600" cy="1255595"/>
          </a:xfrm>
          <a:prstGeom prst="rect">
            <a:avLst/>
          </a:prstGeom>
          <a:noFill/>
          <a:ln w="9525">
            <a:noFill/>
            <a:miter lim="800000"/>
            <a:headEnd/>
            <a:tailEnd/>
          </a:ln>
        </p:spPr>
      </p:pic>
      <p:pic>
        <p:nvPicPr>
          <p:cNvPr id="75781" name="Picture 5"/>
          <p:cNvPicPr>
            <a:picLocks noChangeAspect="1" noChangeArrowheads="1"/>
          </p:cNvPicPr>
          <p:nvPr/>
        </p:nvPicPr>
        <p:blipFill>
          <a:blip r:embed="rId5" cstate="print"/>
          <a:srcRect/>
          <a:stretch>
            <a:fillRect/>
          </a:stretch>
        </p:blipFill>
        <p:spPr bwMode="auto">
          <a:xfrm>
            <a:off x="4894312" y="2602632"/>
            <a:ext cx="685800" cy="420053"/>
          </a:xfrm>
          <a:prstGeom prst="rect">
            <a:avLst/>
          </a:prstGeom>
          <a:noFill/>
          <a:ln w="9525">
            <a:noFill/>
            <a:miter lim="800000"/>
            <a:headEnd/>
            <a:tailEnd/>
          </a:ln>
        </p:spPr>
      </p:pic>
      <p:pic>
        <p:nvPicPr>
          <p:cNvPr id="75782" name="Picture 6"/>
          <p:cNvPicPr>
            <a:picLocks noChangeAspect="1" noChangeArrowheads="1"/>
          </p:cNvPicPr>
          <p:nvPr/>
        </p:nvPicPr>
        <p:blipFill>
          <a:blip r:embed="rId6" cstate="print"/>
          <a:srcRect/>
          <a:stretch>
            <a:fillRect/>
          </a:stretch>
        </p:blipFill>
        <p:spPr bwMode="auto">
          <a:xfrm>
            <a:off x="4894312" y="3288432"/>
            <a:ext cx="609600" cy="436605"/>
          </a:xfrm>
          <a:prstGeom prst="rect">
            <a:avLst/>
          </a:prstGeom>
          <a:noFill/>
          <a:ln w="9525">
            <a:noFill/>
            <a:miter lim="800000"/>
            <a:headEnd/>
            <a:tailEnd/>
          </a:ln>
        </p:spPr>
      </p:pic>
      <p:sp>
        <p:nvSpPr>
          <p:cNvPr id="14" name="TextBox 21"/>
          <p:cNvSpPr txBox="1"/>
          <p:nvPr/>
        </p:nvSpPr>
        <p:spPr>
          <a:xfrm>
            <a:off x="1369368" y="1854696"/>
            <a:ext cx="1981200"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3,80  hp</a:t>
            </a:r>
            <a:endParaRPr lang="es-ES" sz="3200" b="1" dirty="0" smtClean="0">
              <a:solidFill>
                <a:srgbClr val="40C0CB"/>
              </a:solidFill>
              <a:latin typeface="078MKSDMediumCondensed" pitchFamily="2" charset="0"/>
            </a:endParaRPr>
          </a:p>
        </p:txBody>
      </p:sp>
      <p:sp>
        <p:nvSpPr>
          <p:cNvPr id="15" name="TextBox 21"/>
          <p:cNvSpPr txBox="1"/>
          <p:nvPr/>
        </p:nvSpPr>
        <p:spPr>
          <a:xfrm>
            <a:off x="1369368" y="2616696"/>
            <a:ext cx="1981200"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47,20  hp</a:t>
            </a:r>
            <a:endParaRPr lang="es-ES" sz="3200" b="1" dirty="0" smtClean="0">
              <a:solidFill>
                <a:srgbClr val="40C0CB"/>
              </a:solidFill>
              <a:latin typeface="078MKSDMediumCondensed" pitchFamily="2" charset="0"/>
            </a:endParaRPr>
          </a:p>
        </p:txBody>
      </p:sp>
      <p:sp>
        <p:nvSpPr>
          <p:cNvPr id="16" name="TextBox 21"/>
          <p:cNvSpPr txBox="1"/>
          <p:nvPr/>
        </p:nvSpPr>
        <p:spPr>
          <a:xfrm>
            <a:off x="1369368" y="3454896"/>
            <a:ext cx="1981200"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43,40  hp</a:t>
            </a:r>
            <a:endParaRPr lang="es-ES" sz="3200" b="1" dirty="0" smtClean="0">
              <a:solidFill>
                <a:srgbClr val="40C0CB"/>
              </a:solidFill>
              <a:latin typeface="078MKSDMediumCondensed" pitchFamily="2" charset="0"/>
            </a:endParaRPr>
          </a:p>
        </p:txBody>
      </p:sp>
      <p:sp>
        <p:nvSpPr>
          <p:cNvPr id="17" name="TextBox 21"/>
          <p:cNvSpPr txBox="1"/>
          <p:nvPr/>
        </p:nvSpPr>
        <p:spPr>
          <a:xfrm>
            <a:off x="1369368" y="5131296"/>
            <a:ext cx="1981200"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47,20  hp</a:t>
            </a:r>
            <a:endParaRPr lang="es-ES" sz="3200" b="1" dirty="0" smtClean="0">
              <a:solidFill>
                <a:srgbClr val="40C0CB"/>
              </a:solidFill>
              <a:latin typeface="078MKSDMediumCondensed" pitchFamily="2" charset="0"/>
            </a:endParaRPr>
          </a:p>
        </p:txBody>
      </p:sp>
      <p:sp>
        <p:nvSpPr>
          <p:cNvPr id="18" name="TextBox 21"/>
          <p:cNvSpPr txBox="1"/>
          <p:nvPr/>
        </p:nvSpPr>
        <p:spPr>
          <a:xfrm>
            <a:off x="1369368" y="4369296"/>
            <a:ext cx="1981200"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48,10  hp</a:t>
            </a:r>
            <a:endParaRPr lang="es-ES" sz="3200" b="1" dirty="0" smtClean="0">
              <a:solidFill>
                <a:srgbClr val="40C0CB"/>
              </a:solidFill>
              <a:latin typeface="078MKSDMediumCondensed" pitchFamily="2" charset="0"/>
            </a:endParaRPr>
          </a:p>
        </p:txBody>
      </p:sp>
      <p:sp>
        <p:nvSpPr>
          <p:cNvPr id="19" name="TextBox 21"/>
          <p:cNvSpPr txBox="1"/>
          <p:nvPr/>
        </p:nvSpPr>
        <p:spPr>
          <a:xfrm>
            <a:off x="5560368" y="1854696"/>
            <a:ext cx="1981200"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0,08</a:t>
            </a:r>
            <a:endParaRPr lang="es-ES" sz="3200" b="1" dirty="0" smtClean="0">
              <a:solidFill>
                <a:srgbClr val="40C0CB"/>
              </a:solidFill>
              <a:latin typeface="078MKSDMediumCondensed" pitchFamily="2" charset="0"/>
            </a:endParaRPr>
          </a:p>
        </p:txBody>
      </p:sp>
      <p:sp>
        <p:nvSpPr>
          <p:cNvPr id="20" name="TextBox 21"/>
          <p:cNvSpPr txBox="1"/>
          <p:nvPr/>
        </p:nvSpPr>
        <p:spPr>
          <a:xfrm>
            <a:off x="5560368" y="2540496"/>
            <a:ext cx="2514600"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407,09   g/</a:t>
            </a:r>
            <a:r>
              <a:rPr lang="es-ES" sz="3200" dirty="0" err="1" smtClean="0">
                <a:solidFill>
                  <a:srgbClr val="40C0CB"/>
                </a:solidFill>
                <a:latin typeface="078MKSDMediumCondensed" pitchFamily="2" charset="0"/>
              </a:rPr>
              <a:t>kWh</a:t>
            </a:r>
            <a:endParaRPr lang="es-ES" sz="3200" b="1" dirty="0" smtClean="0">
              <a:solidFill>
                <a:srgbClr val="40C0CB"/>
              </a:solidFill>
              <a:latin typeface="078MKSDMediumCondensed" pitchFamily="2" charset="0"/>
            </a:endParaRPr>
          </a:p>
        </p:txBody>
      </p:sp>
      <p:sp>
        <p:nvSpPr>
          <p:cNvPr id="21" name="TextBox 21"/>
          <p:cNvSpPr txBox="1"/>
          <p:nvPr/>
        </p:nvSpPr>
        <p:spPr>
          <a:xfrm>
            <a:off x="5560368" y="3226296"/>
            <a:ext cx="2743200"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407,03   g/</a:t>
            </a:r>
            <a:r>
              <a:rPr lang="es-ES" sz="3200" dirty="0" err="1" smtClean="0">
                <a:solidFill>
                  <a:srgbClr val="40C0CB"/>
                </a:solidFill>
                <a:latin typeface="078MKSDMediumCondensed" pitchFamily="2" charset="0"/>
              </a:rPr>
              <a:t>kWh</a:t>
            </a:r>
            <a:endParaRPr lang="es-ES" sz="3200" b="1" dirty="0" smtClean="0">
              <a:solidFill>
                <a:srgbClr val="40C0CB"/>
              </a:solidFill>
              <a:latin typeface="078MKSDMediumCondensed" pitchFamily="2" charset="0"/>
            </a:endParaRPr>
          </a:p>
        </p:txBody>
      </p:sp>
      <p:pic>
        <p:nvPicPr>
          <p:cNvPr id="22" name="21 Imagen" descr="fondo espe jpg.jpg"/>
          <p:cNvPicPr>
            <a:picLocks noChangeAspect="1"/>
          </p:cNvPicPr>
          <p:nvPr/>
        </p:nvPicPr>
        <p:blipFill>
          <a:blip r:embed="rId7"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23" name="22 Imagen" descr="fondo espe jpg.jpg"/>
          <p:cNvPicPr>
            <a:picLocks noChangeAspect="1"/>
          </p:cNvPicPr>
          <p:nvPr/>
        </p:nvPicPr>
        <p:blipFill>
          <a:blip r:embed="rId7"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24" name="TextBox 21"/>
          <p:cNvSpPr txBox="1"/>
          <p:nvPr/>
        </p:nvSpPr>
        <p:spPr>
          <a:xfrm>
            <a:off x="251520" y="836712"/>
            <a:ext cx="5112568" cy="769441"/>
          </a:xfrm>
          <a:prstGeom prst="rect">
            <a:avLst/>
          </a:prstGeom>
          <a:noFill/>
        </p:spPr>
        <p:txBody>
          <a:bodyPr wrap="square" rtlCol="0">
            <a:spAutoFit/>
          </a:bodyPr>
          <a:lstStyle/>
          <a:p>
            <a:pPr algn="ctr"/>
            <a:r>
              <a:rPr lang="es-ES" sz="4400" b="1" dirty="0" smtClean="0">
                <a:solidFill>
                  <a:srgbClr val="8FBE00"/>
                </a:solidFill>
                <a:latin typeface="St Transmission" pitchFamily="50" charset="0"/>
                <a:ea typeface="+mj-ea"/>
                <a:cs typeface="+mj-cs"/>
              </a:rPr>
              <a:t>RESULTADOS OBTENIDOS</a:t>
            </a:r>
          </a:p>
        </p:txBody>
      </p:sp>
      <p:sp>
        <p:nvSpPr>
          <p:cNvPr id="25" name="Rectangle 24"/>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26" name="Chevron 25">
            <a:hlinkClick r:id="rId8"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a:stretch>
            <a:fillRect/>
          </a:stretch>
        </p:blipFill>
        <p:spPr bwMode="auto">
          <a:xfrm>
            <a:off x="914400" y="3124200"/>
            <a:ext cx="476250" cy="1447800"/>
          </a:xfrm>
          <a:prstGeom prst="rect">
            <a:avLst/>
          </a:prstGeom>
          <a:noFill/>
          <a:ln w="9525">
            <a:noFill/>
            <a:miter lim="800000"/>
            <a:headEnd/>
            <a:tailEnd/>
          </a:ln>
        </p:spPr>
      </p:pic>
      <p:sp>
        <p:nvSpPr>
          <p:cNvPr id="13" name="TextBox 21"/>
          <p:cNvSpPr txBox="1"/>
          <p:nvPr/>
        </p:nvSpPr>
        <p:spPr>
          <a:xfrm>
            <a:off x="1524000" y="3124200"/>
            <a:ext cx="7391400" cy="523220"/>
          </a:xfrm>
          <a:prstGeom prst="rect">
            <a:avLst/>
          </a:prstGeom>
          <a:noFill/>
        </p:spPr>
        <p:txBody>
          <a:bodyPr wrap="square" rtlCol="0">
            <a:spAutoFit/>
          </a:bodyPr>
          <a:lstStyle/>
          <a:p>
            <a:r>
              <a:rPr lang="es-ES" sz="2800" dirty="0" smtClean="0">
                <a:solidFill>
                  <a:srgbClr val="40C0CB"/>
                </a:solidFill>
                <a:latin typeface="078MKSDMediumCondensed" pitchFamily="2" charset="0"/>
              </a:rPr>
              <a:t>:  Caudal de aire que consume el motor en aspiración natural  </a:t>
            </a:r>
            <a:endParaRPr lang="es-ES" sz="2800" b="1" dirty="0" smtClean="0">
              <a:solidFill>
                <a:srgbClr val="40C0CB"/>
              </a:solidFill>
              <a:latin typeface="078MKSDMediumCondensed" pitchFamily="2" charset="0"/>
            </a:endParaRPr>
          </a:p>
        </p:txBody>
      </p:sp>
      <p:sp>
        <p:nvSpPr>
          <p:cNvPr id="14" name="TextBox 21"/>
          <p:cNvSpPr txBox="1"/>
          <p:nvPr/>
        </p:nvSpPr>
        <p:spPr>
          <a:xfrm>
            <a:off x="1524000" y="3962400"/>
            <a:ext cx="7391400" cy="523220"/>
          </a:xfrm>
          <a:prstGeom prst="rect">
            <a:avLst/>
          </a:prstGeom>
          <a:noFill/>
        </p:spPr>
        <p:txBody>
          <a:bodyPr wrap="square" rtlCol="0">
            <a:spAutoFit/>
          </a:bodyPr>
          <a:lstStyle/>
          <a:p>
            <a:r>
              <a:rPr lang="es-ES" sz="2800" dirty="0" smtClean="0">
                <a:solidFill>
                  <a:srgbClr val="40C0CB"/>
                </a:solidFill>
                <a:latin typeface="078MKSDMediumCondensed" pitchFamily="2" charset="0"/>
              </a:rPr>
              <a:t>:  Caudal de aire que entrega el sistema de sobrealimentación</a:t>
            </a:r>
            <a:endParaRPr lang="es-ES" sz="2800" b="1" dirty="0" smtClean="0">
              <a:solidFill>
                <a:srgbClr val="40C0CB"/>
              </a:solidFill>
              <a:latin typeface="078MKSDMediumCondensed" pitchFamily="2" charset="0"/>
            </a:endParaRPr>
          </a:p>
        </p:txBody>
      </p:sp>
      <p:pic>
        <p:nvPicPr>
          <p:cNvPr id="7" name="6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8" name="7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9" name="8 Título"/>
          <p:cNvSpPr>
            <a:spLocks noGrp="1"/>
          </p:cNvSpPr>
          <p:nvPr>
            <p:ph type="title"/>
          </p:nvPr>
        </p:nvSpPr>
        <p:spPr>
          <a:xfrm>
            <a:off x="518864" y="620688"/>
            <a:ext cx="8229600" cy="1143000"/>
          </a:xfrm>
        </p:spPr>
        <p:txBody>
          <a:bodyPr>
            <a:normAutofit/>
          </a:bodyPr>
          <a:lstStyle/>
          <a:p>
            <a:r>
              <a:rPr lang="es-ES" sz="5400" b="1" dirty="0" smtClean="0">
                <a:solidFill>
                  <a:srgbClr val="8FBE00"/>
                </a:solidFill>
                <a:latin typeface="St Transmission" pitchFamily="50" charset="0"/>
              </a:rPr>
              <a:t>PRUEBA DE CAUDAL</a:t>
            </a:r>
            <a:endParaRPr lang="en-US" sz="5400" dirty="0"/>
          </a:p>
        </p:txBody>
      </p:sp>
      <p:sp>
        <p:nvSpPr>
          <p:cNvPr id="10" name="TextBox 21"/>
          <p:cNvSpPr txBox="1"/>
          <p:nvPr/>
        </p:nvSpPr>
        <p:spPr>
          <a:xfrm>
            <a:off x="848639" y="1844824"/>
            <a:ext cx="7107737"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Determina:  </a:t>
            </a:r>
            <a:endParaRPr lang="es-ES" sz="3200" b="1" dirty="0" smtClean="0">
              <a:solidFill>
                <a:srgbClr val="40C0CB"/>
              </a:solidFill>
              <a:latin typeface="078MKSDMediumCondensed" pitchFamily="2" charset="0"/>
            </a:endParaRPr>
          </a:p>
        </p:txBody>
      </p:sp>
      <p:sp>
        <p:nvSpPr>
          <p:cNvPr id="11" name="Rectangle 10"/>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2" name="Chevron 11">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p:cNvSpPr txBox="1"/>
          <p:nvPr/>
        </p:nvSpPr>
        <p:spPr>
          <a:xfrm>
            <a:off x="762000" y="1676400"/>
            <a:ext cx="7848600" cy="4770537"/>
          </a:xfrm>
          <a:prstGeom prst="rect">
            <a:avLst/>
          </a:prstGeom>
          <a:noFill/>
        </p:spPr>
        <p:txBody>
          <a:bodyPr wrap="square" rtlCol="0">
            <a:spAutoFit/>
          </a:bodyPr>
          <a:lstStyle/>
          <a:p>
            <a:pPr marL="342900" indent="-342900" algn="just">
              <a:buFont typeface="Arial" pitchFamily="34" charset="0"/>
              <a:buChar char="•"/>
            </a:pPr>
            <a:r>
              <a:rPr lang="es-ES" sz="2600" dirty="0" smtClean="0">
                <a:solidFill>
                  <a:srgbClr val="40C0CB"/>
                </a:solidFill>
                <a:latin typeface="078MKSDMediumCondensed" pitchFamily="2" charset="0"/>
              </a:rPr>
              <a:t>Verificar que la presión de almacenamiento sea de 120 psi</a:t>
            </a:r>
          </a:p>
          <a:p>
            <a:pPr marL="342900" indent="-342900" algn="just">
              <a:buFont typeface="Arial" pitchFamily="34" charset="0"/>
              <a:buChar char="•"/>
            </a:pPr>
            <a:r>
              <a:rPr lang="es-ES" sz="2600" dirty="0" smtClean="0">
                <a:solidFill>
                  <a:srgbClr val="40C0CB"/>
                </a:solidFill>
                <a:latin typeface="078MKSDMediumCondensed" pitchFamily="2" charset="0"/>
              </a:rPr>
              <a:t>Ubicar el vehículo en el lugar establecido para la prueba</a:t>
            </a:r>
          </a:p>
          <a:p>
            <a:pPr marL="342900" indent="-342900" algn="just">
              <a:buFont typeface="Arial" pitchFamily="34" charset="0"/>
              <a:buChar char="•"/>
            </a:pPr>
            <a:r>
              <a:rPr lang="es-ES" sz="2600" dirty="0" smtClean="0">
                <a:solidFill>
                  <a:srgbClr val="40C0CB"/>
                </a:solidFill>
                <a:latin typeface="078MKSDMediumCondensed" pitchFamily="2" charset="0"/>
              </a:rPr>
              <a:t>Desmontar el depurador de aire del motor</a:t>
            </a:r>
          </a:p>
          <a:p>
            <a:pPr marL="342900" indent="-342900" algn="just">
              <a:buFont typeface="Arial" pitchFamily="34" charset="0"/>
              <a:buChar char="•"/>
            </a:pPr>
            <a:r>
              <a:rPr lang="es-ES" sz="2600" dirty="0" smtClean="0">
                <a:solidFill>
                  <a:srgbClr val="40C0CB"/>
                </a:solidFill>
                <a:latin typeface="078MKSDMediumCondensed" pitchFamily="2" charset="0"/>
              </a:rPr>
              <a:t>Encender el vehículo</a:t>
            </a:r>
          </a:p>
          <a:p>
            <a:pPr marL="342900" indent="-342900" algn="just">
              <a:buFont typeface="Arial" pitchFamily="34" charset="0"/>
              <a:buChar char="•"/>
            </a:pPr>
            <a:r>
              <a:rPr lang="es-ES" sz="2600" dirty="0" smtClean="0">
                <a:solidFill>
                  <a:srgbClr val="40C0CB"/>
                </a:solidFill>
                <a:latin typeface="078MKSDMediumCondensed" pitchFamily="2" charset="0"/>
              </a:rPr>
              <a:t>Ubicar el anemómetro en la entrada del motor</a:t>
            </a:r>
          </a:p>
          <a:p>
            <a:pPr marL="342900" indent="-342900" algn="just">
              <a:buFont typeface="Arial" pitchFamily="34" charset="0"/>
              <a:buChar char="•"/>
            </a:pPr>
            <a:r>
              <a:rPr lang="es-ES" sz="2600" dirty="0" smtClean="0">
                <a:solidFill>
                  <a:srgbClr val="40C0CB"/>
                </a:solidFill>
                <a:latin typeface="078MKSDMediumCondensed" pitchFamily="2" charset="0"/>
              </a:rPr>
              <a:t>Acelerar el motor hasta 200 rpm y mantener estable</a:t>
            </a:r>
          </a:p>
          <a:p>
            <a:pPr marL="342900" indent="-342900" algn="just">
              <a:buFont typeface="Arial" pitchFamily="34" charset="0"/>
              <a:buChar char="•"/>
            </a:pPr>
            <a:r>
              <a:rPr lang="es-ES" sz="2600" dirty="0" smtClean="0">
                <a:solidFill>
                  <a:srgbClr val="40C0CB"/>
                </a:solidFill>
                <a:latin typeface="078MKSDMediumCondensed" pitchFamily="2" charset="0"/>
              </a:rPr>
              <a:t>Repetir el procedimiento para 2500, 3000, 3500 y 4000 rpm</a:t>
            </a:r>
          </a:p>
          <a:p>
            <a:pPr marL="342900" indent="-342900" algn="just">
              <a:buFont typeface="Arial" pitchFamily="34" charset="0"/>
              <a:buChar char="•"/>
            </a:pPr>
            <a:r>
              <a:rPr lang="es-ES" sz="2600" dirty="0" smtClean="0">
                <a:solidFill>
                  <a:srgbClr val="40C0CB"/>
                </a:solidFill>
                <a:latin typeface="078MKSDMediumCondensed" pitchFamily="2" charset="0"/>
              </a:rPr>
              <a:t>Apagar el vehículo</a:t>
            </a:r>
          </a:p>
          <a:p>
            <a:pPr marL="342900" indent="-342900" algn="just">
              <a:buFont typeface="Arial" pitchFamily="34" charset="0"/>
              <a:buChar char="•"/>
            </a:pPr>
            <a:r>
              <a:rPr lang="es-ES" sz="2600" dirty="0" smtClean="0">
                <a:solidFill>
                  <a:srgbClr val="40C0CB"/>
                </a:solidFill>
                <a:latin typeface="078MKSDMediumCondensed" pitchFamily="2" charset="0"/>
              </a:rPr>
              <a:t>Ubicar el anemómetro en la salida del sistema de sobrealimentación</a:t>
            </a:r>
          </a:p>
          <a:p>
            <a:pPr marL="342900" indent="-342900" algn="just">
              <a:buFont typeface="Arial" pitchFamily="34" charset="0"/>
              <a:buChar char="•"/>
            </a:pPr>
            <a:r>
              <a:rPr lang="es-ES" sz="2600" dirty="0" smtClean="0">
                <a:solidFill>
                  <a:srgbClr val="40C0CB"/>
                </a:solidFill>
                <a:latin typeface="078MKSDMediumCondensed" pitchFamily="2" charset="0"/>
              </a:rPr>
              <a:t>Abrir la válvula de paso del sistema de sobrealimentación</a:t>
            </a:r>
          </a:p>
          <a:p>
            <a:pPr marL="342900" indent="-342900" algn="just">
              <a:buFont typeface="Arial" pitchFamily="34" charset="0"/>
              <a:buChar char="•"/>
            </a:pPr>
            <a:r>
              <a:rPr lang="es-ES" sz="2600" dirty="0" smtClean="0">
                <a:solidFill>
                  <a:srgbClr val="40C0CB"/>
                </a:solidFill>
                <a:latin typeface="078MKSDMediumCondensed" pitchFamily="2" charset="0"/>
              </a:rPr>
              <a:t>Medir la velocidad de flujo y registrar los datos</a:t>
            </a:r>
          </a:p>
          <a:p>
            <a:pPr marL="342900" indent="-342900" algn="just"/>
            <a:endParaRPr lang="es-ES" dirty="0" smtClean="0"/>
          </a:p>
        </p:txBody>
      </p:sp>
      <p:pic>
        <p:nvPicPr>
          <p:cNvPr id="6" name="5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TextBox 21"/>
          <p:cNvSpPr txBox="1"/>
          <p:nvPr/>
        </p:nvSpPr>
        <p:spPr>
          <a:xfrm>
            <a:off x="827584" y="764704"/>
            <a:ext cx="3589784" cy="769441"/>
          </a:xfrm>
          <a:prstGeom prst="rect">
            <a:avLst/>
          </a:prstGeom>
          <a:noFill/>
        </p:spPr>
        <p:txBody>
          <a:bodyPr wrap="square" rtlCol="0">
            <a:spAutoFit/>
          </a:bodyPr>
          <a:lstStyle/>
          <a:p>
            <a:r>
              <a:rPr lang="es-ES" sz="4400" b="1" dirty="0" smtClean="0">
                <a:solidFill>
                  <a:srgbClr val="8FBE00"/>
                </a:solidFill>
                <a:latin typeface="St Transmission" pitchFamily="50" charset="0"/>
                <a:ea typeface="+mj-ea"/>
                <a:cs typeface="+mj-cs"/>
              </a:rPr>
              <a:t>PROCEDIMIENTO: </a:t>
            </a:r>
          </a:p>
        </p:txBody>
      </p:sp>
      <p:sp>
        <p:nvSpPr>
          <p:cNvPr id="9" name="Rectangle 8"/>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0" name="Chevron 9">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457200" y="485800"/>
            <a:ext cx="8229600" cy="1143000"/>
          </a:xfrm>
        </p:spPr>
        <p:txBody>
          <a:bodyPr>
            <a:normAutofit/>
          </a:bodyPr>
          <a:lstStyle/>
          <a:p>
            <a:r>
              <a:rPr lang="es-EC" sz="6000" b="1" dirty="0" smtClean="0">
                <a:solidFill>
                  <a:srgbClr val="8FBE00"/>
                </a:solidFill>
                <a:latin typeface="St Transmission" pitchFamily="50" charset="0"/>
              </a:rPr>
              <a:t>ALCANCE</a:t>
            </a:r>
            <a:endParaRPr lang="en-US" sz="6000" b="1" dirty="0" smtClean="0">
              <a:solidFill>
                <a:srgbClr val="8FBE00"/>
              </a:solidFill>
              <a:latin typeface="St Transmission" pitchFamily="50" charset="0"/>
            </a:endParaRPr>
          </a:p>
        </p:txBody>
      </p:sp>
      <p:sp>
        <p:nvSpPr>
          <p:cNvPr id="3" name="2 Marcador de contenido"/>
          <p:cNvSpPr>
            <a:spLocks noGrp="1"/>
          </p:cNvSpPr>
          <p:nvPr>
            <p:ph idx="1"/>
          </p:nvPr>
        </p:nvSpPr>
        <p:spPr>
          <a:xfrm>
            <a:off x="457200" y="2132857"/>
            <a:ext cx="8229600" cy="3312368"/>
          </a:xfrm>
        </p:spPr>
        <p:txBody>
          <a:bodyPr>
            <a:normAutofit/>
          </a:bodyPr>
          <a:lstStyle/>
          <a:p>
            <a:pPr marL="0" indent="0" algn="just">
              <a:buNone/>
            </a:pPr>
            <a:r>
              <a:rPr lang="es-EC" sz="4000" dirty="0" smtClean="0">
                <a:solidFill>
                  <a:srgbClr val="00A8C6"/>
                </a:solidFill>
                <a:latin typeface="078MKSDMediumCondensed" pitchFamily="2" charset="0"/>
              </a:rPr>
              <a:t>El presente proyecto incluye el diseño, construcción, instalación y pruebas de  un sistema de recuperación de energía cinética (prototipo) y de un sistema de sobrealimentación momentánea en un vehículo previamente seleccionado.</a:t>
            </a:r>
            <a:endParaRPr lang="en-US" sz="4000" dirty="0" smtClean="0">
              <a:solidFill>
                <a:srgbClr val="00A8C6"/>
              </a:solidFill>
              <a:latin typeface="078MKSDMediumCondensed" pitchFamily="2" charset="0"/>
            </a:endParaRPr>
          </a:p>
          <a:p>
            <a:endParaRPr lang="en-US" sz="4000" dirty="0" smtClean="0">
              <a:solidFill>
                <a:srgbClr val="00A8C6"/>
              </a:solidFill>
              <a:latin typeface="078MKSDMediumCondensed" pitchFamily="2" charset="0"/>
            </a:endParaRPr>
          </a:p>
          <a:p>
            <a:endParaRPr lang="en-US" dirty="0"/>
          </a:p>
        </p:txBody>
      </p:sp>
      <p:pic>
        <p:nvPicPr>
          <p:cNvPr id="4" name="3 Imagen" descr="fondo espe jpg.jpg"/>
          <p:cNvPicPr>
            <a:picLocks noChangeAspect="1"/>
          </p:cNvPicPr>
          <p:nvPr/>
        </p:nvPicPr>
        <p:blipFill>
          <a:blip r:embed="rId2"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5" name="4 Imagen" descr="fondo espe jpg.jpg"/>
          <p:cNvPicPr>
            <a:picLocks noChangeAspect="1"/>
          </p:cNvPicPr>
          <p:nvPr/>
        </p:nvPicPr>
        <p:blipFill>
          <a:blip r:embed="rId2"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8" name="Chevron 7">
            <a:hlinkClick r:id="rId3"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a:stretch>
            <a:fillRect/>
          </a:stretch>
        </p:blipFill>
        <p:spPr bwMode="auto">
          <a:xfrm>
            <a:off x="2267744" y="1412776"/>
            <a:ext cx="6735065" cy="3813547"/>
          </a:xfrm>
          <a:prstGeom prst="rect">
            <a:avLst/>
          </a:prstGeom>
          <a:noFill/>
          <a:ln w="9525">
            <a:noFill/>
            <a:miter lim="800000"/>
            <a:headEnd/>
            <a:tailEnd/>
          </a:ln>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TextBox 21"/>
          <p:cNvSpPr txBox="1"/>
          <p:nvPr/>
        </p:nvSpPr>
        <p:spPr>
          <a:xfrm>
            <a:off x="0" y="2636912"/>
            <a:ext cx="2267744" cy="1600438"/>
          </a:xfrm>
          <a:prstGeom prst="rect">
            <a:avLst/>
          </a:prstGeom>
          <a:noFill/>
        </p:spPr>
        <p:txBody>
          <a:bodyPr wrap="square" rtlCol="0">
            <a:spAutoFit/>
          </a:bodyPr>
          <a:lstStyle/>
          <a:p>
            <a:pPr algn="ctr"/>
            <a:r>
              <a:rPr lang="es-ES" sz="5400" b="1" spc="600" dirty="0" smtClean="0">
                <a:solidFill>
                  <a:srgbClr val="8FBE00"/>
                </a:solidFill>
                <a:latin typeface="St Transmission" pitchFamily="50" charset="0"/>
                <a:ea typeface="+mj-ea"/>
                <a:cs typeface="+mj-cs"/>
              </a:rPr>
              <a:t>DATOS</a:t>
            </a:r>
            <a:r>
              <a:rPr lang="es-ES" sz="2800" b="1" spc="600" dirty="0" smtClean="0">
                <a:latin typeface="St Transmission" pitchFamily="50" charset="0"/>
              </a:rPr>
              <a:t> </a:t>
            </a:r>
          </a:p>
          <a:p>
            <a:pPr algn="ctr"/>
            <a:r>
              <a:rPr lang="es-ES" sz="4400" b="1" spc="-300" dirty="0" smtClean="0">
                <a:solidFill>
                  <a:srgbClr val="8FBE00"/>
                </a:solidFill>
                <a:latin typeface="St Transmission" pitchFamily="50" charset="0"/>
                <a:ea typeface="+mj-ea"/>
                <a:cs typeface="+mj-cs"/>
              </a:rPr>
              <a:t>OBTENIDOS</a:t>
            </a:r>
          </a:p>
        </p:txBody>
      </p:sp>
      <p:sp>
        <p:nvSpPr>
          <p:cNvPr id="8" name="Rectangle 7"/>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9" name="Chevron 8">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cstate="print"/>
          <a:srcRect/>
          <a:stretch>
            <a:fillRect/>
          </a:stretch>
        </p:blipFill>
        <p:spPr bwMode="auto">
          <a:xfrm>
            <a:off x="2234208" y="2780928"/>
            <a:ext cx="476250" cy="1447800"/>
          </a:xfrm>
          <a:prstGeom prst="rect">
            <a:avLst/>
          </a:prstGeom>
          <a:noFill/>
          <a:ln w="9525">
            <a:noFill/>
            <a:miter lim="800000"/>
            <a:headEnd/>
            <a:tailEnd/>
          </a:ln>
        </p:spPr>
      </p:pic>
      <p:sp>
        <p:nvSpPr>
          <p:cNvPr id="14" name="TextBox 21"/>
          <p:cNvSpPr txBox="1"/>
          <p:nvPr/>
        </p:nvSpPr>
        <p:spPr>
          <a:xfrm>
            <a:off x="2843808" y="3619128"/>
            <a:ext cx="4068688"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0,024  m3/s</a:t>
            </a:r>
            <a:endParaRPr lang="es-ES" sz="3200" b="1" dirty="0" smtClean="0">
              <a:solidFill>
                <a:srgbClr val="40C0CB"/>
              </a:solidFill>
              <a:latin typeface="078MKSDMediumCondensed" pitchFamily="2" charset="0"/>
            </a:endParaRPr>
          </a:p>
        </p:txBody>
      </p:sp>
      <p:sp>
        <p:nvSpPr>
          <p:cNvPr id="19" name="TextBox 21"/>
          <p:cNvSpPr txBox="1"/>
          <p:nvPr/>
        </p:nvSpPr>
        <p:spPr>
          <a:xfrm>
            <a:off x="2843808" y="2780928"/>
            <a:ext cx="2988568"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0,019 – 0,046   m3/s</a:t>
            </a:r>
            <a:endParaRPr lang="es-ES" sz="3200" b="1" dirty="0" smtClean="0">
              <a:solidFill>
                <a:srgbClr val="40C0CB"/>
              </a:solidFill>
              <a:latin typeface="078MKSDMediumCondensed" pitchFamily="2" charset="0"/>
            </a:endParaRPr>
          </a:p>
        </p:txBody>
      </p:sp>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TextBox 21"/>
          <p:cNvSpPr txBox="1"/>
          <p:nvPr/>
        </p:nvSpPr>
        <p:spPr>
          <a:xfrm>
            <a:off x="467544" y="1268760"/>
            <a:ext cx="5112568" cy="769441"/>
          </a:xfrm>
          <a:prstGeom prst="rect">
            <a:avLst/>
          </a:prstGeom>
          <a:noFill/>
        </p:spPr>
        <p:txBody>
          <a:bodyPr wrap="square" rtlCol="0">
            <a:spAutoFit/>
          </a:bodyPr>
          <a:lstStyle/>
          <a:p>
            <a:pPr algn="ctr"/>
            <a:r>
              <a:rPr lang="es-ES" sz="4400" b="1" dirty="0" smtClean="0">
                <a:solidFill>
                  <a:srgbClr val="8FBE00"/>
                </a:solidFill>
                <a:latin typeface="St Transmission" pitchFamily="50" charset="0"/>
                <a:ea typeface="+mj-ea"/>
                <a:cs typeface="+mj-cs"/>
              </a:rPr>
              <a:t>RESULTADOS OBTENIDOS</a:t>
            </a:r>
          </a:p>
        </p:txBody>
      </p:sp>
      <p:sp>
        <p:nvSpPr>
          <p:cNvPr id="9" name="Rectangle 8"/>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0" name="Chevron 9">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p:cNvSpPr txBox="1"/>
          <p:nvPr/>
        </p:nvSpPr>
        <p:spPr>
          <a:xfrm>
            <a:off x="990599" y="1752600"/>
            <a:ext cx="7107737"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Determina:  </a:t>
            </a:r>
            <a:endParaRPr lang="es-ES" sz="3200" b="1" dirty="0" smtClean="0">
              <a:solidFill>
                <a:srgbClr val="40C0CB"/>
              </a:solidFill>
              <a:latin typeface="078MKSDMediumCondensed" pitchFamily="2" charset="0"/>
            </a:endParaRPr>
          </a:p>
        </p:txBody>
      </p:sp>
      <p:sp>
        <p:nvSpPr>
          <p:cNvPr id="13" name="TextBox 21"/>
          <p:cNvSpPr txBox="1"/>
          <p:nvPr/>
        </p:nvSpPr>
        <p:spPr>
          <a:xfrm>
            <a:off x="1523999" y="2819400"/>
            <a:ext cx="6492433"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Presión de salida del tanque</a:t>
            </a:r>
            <a:endParaRPr lang="es-ES" sz="3200" b="1" dirty="0" smtClean="0">
              <a:solidFill>
                <a:srgbClr val="40C0CB"/>
              </a:solidFill>
              <a:latin typeface="078MKSDMediumCondensed" pitchFamily="2" charset="0"/>
            </a:endParaRPr>
          </a:p>
        </p:txBody>
      </p:sp>
      <p:sp>
        <p:nvSpPr>
          <p:cNvPr id="14" name="TextBox 21"/>
          <p:cNvSpPr txBox="1"/>
          <p:nvPr/>
        </p:nvSpPr>
        <p:spPr>
          <a:xfrm>
            <a:off x="1524000" y="3657600"/>
            <a:ext cx="6576392"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Presión de entrada al intercambiador de aire</a:t>
            </a:r>
            <a:endParaRPr lang="es-ES" sz="3200" b="1" dirty="0" smtClean="0">
              <a:solidFill>
                <a:srgbClr val="40C0CB"/>
              </a:solidFill>
              <a:latin typeface="078MKSDMediumCondensed" pitchFamily="2" charset="0"/>
            </a:endParaRPr>
          </a:p>
        </p:txBody>
      </p:sp>
      <p:pic>
        <p:nvPicPr>
          <p:cNvPr id="73730" name="Picture 2"/>
          <p:cNvPicPr>
            <a:picLocks noChangeAspect="1" noChangeArrowheads="1"/>
          </p:cNvPicPr>
          <p:nvPr/>
        </p:nvPicPr>
        <p:blipFill>
          <a:blip r:embed="rId3" cstate="print"/>
          <a:srcRect/>
          <a:stretch>
            <a:fillRect/>
          </a:stretch>
        </p:blipFill>
        <p:spPr bwMode="auto">
          <a:xfrm>
            <a:off x="914399" y="2819400"/>
            <a:ext cx="510869" cy="2085975"/>
          </a:xfrm>
          <a:prstGeom prst="rect">
            <a:avLst/>
          </a:prstGeom>
          <a:noFill/>
          <a:ln w="9525">
            <a:noFill/>
            <a:miter lim="800000"/>
            <a:headEnd/>
            <a:tailEnd/>
          </a:ln>
        </p:spPr>
      </p:pic>
      <p:sp>
        <p:nvSpPr>
          <p:cNvPr id="8" name="TextBox 21"/>
          <p:cNvSpPr txBox="1"/>
          <p:nvPr/>
        </p:nvSpPr>
        <p:spPr>
          <a:xfrm>
            <a:off x="1523999" y="4419600"/>
            <a:ext cx="6492433" cy="584775"/>
          </a:xfrm>
          <a:prstGeom prst="rect">
            <a:avLst/>
          </a:prstGeom>
          <a:noFill/>
        </p:spPr>
        <p:txBody>
          <a:bodyPr wrap="square" rtlCol="0">
            <a:spAutoFit/>
          </a:bodyPr>
          <a:lstStyle/>
          <a:p>
            <a:r>
              <a:rPr lang="es-ES" sz="3200" dirty="0" smtClean="0">
                <a:solidFill>
                  <a:srgbClr val="40C0CB"/>
                </a:solidFill>
                <a:latin typeface="078MKSDMediumCondensed" pitchFamily="2" charset="0"/>
              </a:rPr>
              <a:t>:  Eficiencia del sistema de sobrealimentación</a:t>
            </a:r>
            <a:endParaRPr lang="es-ES" sz="3200" b="1" dirty="0" smtClean="0">
              <a:solidFill>
                <a:srgbClr val="40C0CB"/>
              </a:solidFill>
              <a:latin typeface="078MKSDMediumCondensed" pitchFamily="2" charset="0"/>
            </a:endParaRPr>
          </a:p>
        </p:txBody>
      </p:sp>
      <p:pic>
        <p:nvPicPr>
          <p:cNvPr id="9" name="8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0" name="9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1" name="10 Título"/>
          <p:cNvSpPr>
            <a:spLocks noGrp="1"/>
          </p:cNvSpPr>
          <p:nvPr>
            <p:ph type="title"/>
          </p:nvPr>
        </p:nvSpPr>
        <p:spPr>
          <a:xfrm>
            <a:off x="323528" y="692696"/>
            <a:ext cx="8229600" cy="864096"/>
          </a:xfrm>
        </p:spPr>
        <p:txBody>
          <a:bodyPr>
            <a:noAutofit/>
          </a:bodyPr>
          <a:lstStyle/>
          <a:p>
            <a:r>
              <a:rPr lang="es-ES" sz="5400" b="1" dirty="0" smtClean="0">
                <a:solidFill>
                  <a:srgbClr val="8FBE00"/>
                </a:solidFill>
                <a:latin typeface="St Transmission" pitchFamily="50" charset="0"/>
              </a:rPr>
              <a:t>PRUEBA DE PRESIÓN</a:t>
            </a:r>
            <a:endParaRPr lang="en-US" sz="5400" dirty="0"/>
          </a:p>
        </p:txBody>
      </p:sp>
      <p:sp>
        <p:nvSpPr>
          <p:cNvPr id="12" name="Rectangle 11"/>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5" name="Chevron 14">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1"/>
          <p:cNvSpPr txBox="1"/>
          <p:nvPr/>
        </p:nvSpPr>
        <p:spPr>
          <a:xfrm>
            <a:off x="762000" y="1676400"/>
            <a:ext cx="7848600" cy="4031873"/>
          </a:xfrm>
          <a:prstGeom prst="rect">
            <a:avLst/>
          </a:prstGeom>
          <a:noFill/>
        </p:spPr>
        <p:txBody>
          <a:bodyPr wrap="square" rtlCol="0">
            <a:spAutoFit/>
          </a:bodyPr>
          <a:lstStyle/>
          <a:p>
            <a:pPr marL="342900" indent="-342900" algn="just">
              <a:buFont typeface="Arial" pitchFamily="34" charset="0"/>
              <a:buChar char="•"/>
            </a:pPr>
            <a:r>
              <a:rPr lang="es-ES" sz="3200" dirty="0" smtClean="0">
                <a:solidFill>
                  <a:srgbClr val="40C0CB"/>
                </a:solidFill>
                <a:latin typeface="078MKSDMediumCondensed" pitchFamily="2" charset="0"/>
              </a:rPr>
              <a:t>Estacionar el vehículo</a:t>
            </a:r>
          </a:p>
          <a:p>
            <a:pPr marL="342900" indent="-342900" algn="just">
              <a:buFont typeface="Arial" pitchFamily="34" charset="0"/>
              <a:buChar char="•"/>
            </a:pPr>
            <a:r>
              <a:rPr lang="es-ES" sz="3200" dirty="0" smtClean="0">
                <a:solidFill>
                  <a:srgbClr val="40C0CB"/>
                </a:solidFill>
                <a:latin typeface="078MKSDMediumCondensed" pitchFamily="2" charset="0"/>
              </a:rPr>
              <a:t>Conectar los manómetros a la salida del tanque y a la entrada del intercambiador</a:t>
            </a:r>
          </a:p>
          <a:p>
            <a:pPr marL="342900" indent="-342900" algn="just">
              <a:buFont typeface="Arial" pitchFamily="34" charset="0"/>
              <a:buChar char="•"/>
            </a:pPr>
            <a:r>
              <a:rPr lang="es-ES" sz="3200" dirty="0" smtClean="0">
                <a:solidFill>
                  <a:srgbClr val="40C0CB"/>
                </a:solidFill>
                <a:latin typeface="078MKSDMediumCondensed" pitchFamily="2" charset="0"/>
              </a:rPr>
              <a:t>Abrir la válvula de paso del tanque</a:t>
            </a:r>
          </a:p>
          <a:p>
            <a:pPr marL="342900" indent="-342900" algn="just">
              <a:buFont typeface="Arial" pitchFamily="34" charset="0"/>
              <a:buChar char="•"/>
            </a:pPr>
            <a:r>
              <a:rPr lang="es-ES" sz="3200" dirty="0" smtClean="0">
                <a:solidFill>
                  <a:srgbClr val="40C0CB"/>
                </a:solidFill>
                <a:latin typeface="078MKSDMediumCondensed" pitchFamily="2" charset="0"/>
              </a:rPr>
              <a:t>Medir la presión </a:t>
            </a:r>
          </a:p>
          <a:p>
            <a:pPr marL="342900" indent="-342900" algn="just">
              <a:buFont typeface="Arial" pitchFamily="34" charset="0"/>
              <a:buChar char="•"/>
            </a:pPr>
            <a:r>
              <a:rPr lang="es-ES" sz="3200" dirty="0" smtClean="0">
                <a:solidFill>
                  <a:srgbClr val="40C0CB"/>
                </a:solidFill>
                <a:latin typeface="078MKSDMediumCondensed" pitchFamily="2" charset="0"/>
              </a:rPr>
              <a:t>Medir la presión</a:t>
            </a:r>
          </a:p>
          <a:p>
            <a:pPr marL="342900" indent="-342900" algn="just">
              <a:buFont typeface="Arial" pitchFamily="34" charset="0"/>
              <a:buChar char="•"/>
            </a:pPr>
            <a:r>
              <a:rPr lang="es-ES" sz="3200" dirty="0" smtClean="0">
                <a:solidFill>
                  <a:srgbClr val="40C0CB"/>
                </a:solidFill>
                <a:latin typeface="078MKSDMediumCondensed" pitchFamily="2" charset="0"/>
              </a:rPr>
              <a:t>Tabular los datos</a:t>
            </a:r>
          </a:p>
          <a:p>
            <a:pPr marL="342900" indent="-342900" algn="just"/>
            <a:endParaRPr lang="es-ES" sz="3200" dirty="0" smtClean="0">
              <a:solidFill>
                <a:srgbClr val="40C0CB"/>
              </a:solidFill>
              <a:latin typeface="078MKSDMediumCondensed" pitchFamily="2" charset="0"/>
            </a:endParaRPr>
          </a:p>
        </p:txBody>
      </p:sp>
      <p:pic>
        <p:nvPicPr>
          <p:cNvPr id="74754" name="Picture 2"/>
          <p:cNvPicPr>
            <a:picLocks noChangeAspect="1" noChangeArrowheads="1"/>
          </p:cNvPicPr>
          <p:nvPr/>
        </p:nvPicPr>
        <p:blipFill>
          <a:blip r:embed="rId2" cstate="print"/>
          <a:srcRect/>
          <a:stretch>
            <a:fillRect/>
          </a:stretch>
        </p:blipFill>
        <p:spPr bwMode="auto">
          <a:xfrm>
            <a:off x="3419872" y="3717032"/>
            <a:ext cx="426584" cy="419100"/>
          </a:xfrm>
          <a:prstGeom prst="rect">
            <a:avLst/>
          </a:prstGeom>
          <a:noFill/>
          <a:ln w="9525">
            <a:noFill/>
            <a:miter lim="800000"/>
            <a:headEnd/>
            <a:tailEnd/>
          </a:ln>
        </p:spPr>
      </p:pic>
      <p:pic>
        <p:nvPicPr>
          <p:cNvPr id="74755" name="Picture 3"/>
          <p:cNvPicPr>
            <a:picLocks noChangeAspect="1" noChangeArrowheads="1"/>
          </p:cNvPicPr>
          <p:nvPr/>
        </p:nvPicPr>
        <p:blipFill>
          <a:blip r:embed="rId3" cstate="print"/>
          <a:srcRect/>
          <a:stretch>
            <a:fillRect/>
          </a:stretch>
        </p:blipFill>
        <p:spPr bwMode="auto">
          <a:xfrm>
            <a:off x="3563888" y="4293096"/>
            <a:ext cx="304800" cy="319668"/>
          </a:xfrm>
          <a:prstGeom prst="rect">
            <a:avLst/>
          </a:prstGeom>
          <a:noFill/>
          <a:ln w="9525">
            <a:noFill/>
            <a:miter lim="800000"/>
            <a:headEnd/>
            <a:tailEnd/>
          </a:ln>
        </p:spPr>
      </p:pic>
      <p:pic>
        <p:nvPicPr>
          <p:cNvPr id="6" name="5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TextBox 21"/>
          <p:cNvSpPr txBox="1"/>
          <p:nvPr/>
        </p:nvSpPr>
        <p:spPr>
          <a:xfrm>
            <a:off x="827584" y="908720"/>
            <a:ext cx="3589784" cy="769441"/>
          </a:xfrm>
          <a:prstGeom prst="rect">
            <a:avLst/>
          </a:prstGeom>
          <a:noFill/>
        </p:spPr>
        <p:txBody>
          <a:bodyPr wrap="square" rtlCol="0">
            <a:spAutoFit/>
          </a:bodyPr>
          <a:lstStyle/>
          <a:p>
            <a:r>
              <a:rPr lang="es-ES" sz="4400" b="1" dirty="0" smtClean="0">
                <a:solidFill>
                  <a:srgbClr val="8FBE00"/>
                </a:solidFill>
                <a:latin typeface="St Transmission" pitchFamily="50" charset="0"/>
                <a:ea typeface="+mj-ea"/>
                <a:cs typeface="+mj-cs"/>
              </a:rPr>
              <a:t>PROCEDIMIENTO: </a:t>
            </a:r>
          </a:p>
        </p:txBody>
      </p:sp>
      <p:sp>
        <p:nvSpPr>
          <p:cNvPr id="9" name="Rectangle 8"/>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0" name="Chevron 9">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p:cNvPicPr>
            <a:picLocks noChangeAspect="1" noChangeArrowheads="1"/>
          </p:cNvPicPr>
          <p:nvPr/>
        </p:nvPicPr>
        <p:blipFill>
          <a:blip r:embed="rId3" cstate="print"/>
          <a:srcRect/>
          <a:stretch>
            <a:fillRect/>
          </a:stretch>
        </p:blipFill>
        <p:spPr bwMode="auto">
          <a:xfrm>
            <a:off x="3923928" y="1196752"/>
            <a:ext cx="4876800" cy="4541337"/>
          </a:xfrm>
          <a:prstGeom prst="rect">
            <a:avLst/>
          </a:prstGeom>
          <a:noFill/>
          <a:ln w="9525">
            <a:noFill/>
            <a:miter lim="800000"/>
            <a:headEnd/>
            <a:tailEnd/>
          </a:ln>
        </p:spPr>
      </p:pic>
      <p:pic>
        <p:nvPicPr>
          <p:cNvPr id="5" name="4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TextBox 21"/>
          <p:cNvSpPr txBox="1"/>
          <p:nvPr/>
        </p:nvSpPr>
        <p:spPr>
          <a:xfrm>
            <a:off x="467544" y="2492896"/>
            <a:ext cx="2736304" cy="1938992"/>
          </a:xfrm>
          <a:prstGeom prst="rect">
            <a:avLst/>
          </a:prstGeom>
          <a:noFill/>
        </p:spPr>
        <p:txBody>
          <a:bodyPr wrap="square" rtlCol="0">
            <a:spAutoFit/>
          </a:bodyPr>
          <a:lstStyle/>
          <a:p>
            <a:pPr algn="ctr"/>
            <a:r>
              <a:rPr lang="es-ES" sz="6600" b="1" spc="600" dirty="0" smtClean="0">
                <a:solidFill>
                  <a:srgbClr val="8FBE00"/>
                </a:solidFill>
                <a:latin typeface="St Transmission" pitchFamily="50" charset="0"/>
                <a:ea typeface="+mj-ea"/>
                <a:cs typeface="+mj-cs"/>
              </a:rPr>
              <a:t>DATOS</a:t>
            </a:r>
            <a:r>
              <a:rPr lang="es-ES" sz="3600" b="1" spc="600" dirty="0" smtClean="0">
                <a:latin typeface="St Transmission" pitchFamily="50" charset="0"/>
              </a:rPr>
              <a:t> </a:t>
            </a:r>
          </a:p>
          <a:p>
            <a:r>
              <a:rPr lang="es-ES" sz="5400" b="1" spc="-300" dirty="0" smtClean="0">
                <a:solidFill>
                  <a:srgbClr val="8FBE00"/>
                </a:solidFill>
                <a:latin typeface="St Transmission" pitchFamily="50" charset="0"/>
                <a:ea typeface="+mj-ea"/>
                <a:cs typeface="+mj-cs"/>
              </a:rPr>
              <a:t>OBTENIDOS</a:t>
            </a:r>
          </a:p>
        </p:txBody>
      </p:sp>
      <p:sp>
        <p:nvSpPr>
          <p:cNvPr id="8" name="Rectangle 7"/>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9" name="Chevron 8">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1"/>
          <p:cNvSpPr txBox="1"/>
          <p:nvPr/>
        </p:nvSpPr>
        <p:spPr>
          <a:xfrm>
            <a:off x="1835696" y="2204864"/>
            <a:ext cx="4932784" cy="584775"/>
          </a:xfrm>
          <a:prstGeom prst="rect">
            <a:avLst/>
          </a:prstGeom>
          <a:noFill/>
        </p:spPr>
        <p:txBody>
          <a:bodyPr wrap="square" rtlCol="0">
            <a:spAutoFit/>
          </a:bodyPr>
          <a:lstStyle/>
          <a:p>
            <a:r>
              <a:rPr lang="es-ES" sz="3200" dirty="0" smtClean="0">
                <a:solidFill>
                  <a:srgbClr val="00A8C6"/>
                </a:solidFill>
                <a:latin typeface="078MKSDMediumCondensed" pitchFamily="2" charset="0"/>
              </a:rPr>
              <a:t>=  2,50 – 5,85   psi</a:t>
            </a:r>
            <a:endParaRPr lang="es-ES" sz="3200" b="1" dirty="0" smtClean="0">
              <a:solidFill>
                <a:srgbClr val="00A8C6"/>
              </a:solidFill>
              <a:latin typeface="078MKSDMediumCondensed" pitchFamily="2" charset="0"/>
            </a:endParaRPr>
          </a:p>
        </p:txBody>
      </p:sp>
      <p:sp>
        <p:nvSpPr>
          <p:cNvPr id="19" name="TextBox 21"/>
          <p:cNvSpPr txBox="1"/>
          <p:nvPr/>
        </p:nvSpPr>
        <p:spPr>
          <a:xfrm>
            <a:off x="1835696" y="3068960"/>
            <a:ext cx="3852664" cy="584775"/>
          </a:xfrm>
          <a:prstGeom prst="rect">
            <a:avLst/>
          </a:prstGeom>
          <a:noFill/>
        </p:spPr>
        <p:txBody>
          <a:bodyPr wrap="square" rtlCol="0">
            <a:spAutoFit/>
          </a:bodyPr>
          <a:lstStyle/>
          <a:p>
            <a:r>
              <a:rPr lang="es-ES" sz="3200" dirty="0" smtClean="0">
                <a:solidFill>
                  <a:srgbClr val="00A8C6"/>
                </a:solidFill>
                <a:latin typeface="078MKSDMediumCondensed" pitchFamily="2" charset="0"/>
              </a:rPr>
              <a:t>=  10 – 40   psi</a:t>
            </a:r>
            <a:endParaRPr lang="es-ES" sz="3200" b="1" dirty="0" smtClean="0">
              <a:solidFill>
                <a:srgbClr val="00A8C6"/>
              </a:solidFill>
              <a:latin typeface="078MKSDMediumCondensed" pitchFamily="2" charset="0"/>
            </a:endParaRPr>
          </a:p>
        </p:txBody>
      </p:sp>
      <p:pic>
        <p:nvPicPr>
          <p:cNvPr id="6" name="Picture 2"/>
          <p:cNvPicPr>
            <a:picLocks noChangeAspect="1" noChangeArrowheads="1"/>
          </p:cNvPicPr>
          <p:nvPr/>
        </p:nvPicPr>
        <p:blipFill>
          <a:blip r:embed="rId3" cstate="print"/>
          <a:srcRect b="72384"/>
          <a:stretch>
            <a:fillRect/>
          </a:stretch>
        </p:blipFill>
        <p:spPr bwMode="auto">
          <a:xfrm>
            <a:off x="1259632" y="3212976"/>
            <a:ext cx="438150" cy="576064"/>
          </a:xfrm>
          <a:prstGeom prst="rect">
            <a:avLst/>
          </a:prstGeom>
          <a:noFill/>
          <a:ln w="9525">
            <a:noFill/>
            <a:miter lim="800000"/>
            <a:headEnd/>
            <a:tailEnd/>
          </a:ln>
        </p:spPr>
      </p:pic>
      <p:sp>
        <p:nvSpPr>
          <p:cNvPr id="7" name="TextBox 21"/>
          <p:cNvSpPr txBox="1"/>
          <p:nvPr/>
        </p:nvSpPr>
        <p:spPr>
          <a:xfrm>
            <a:off x="1835696" y="3953272"/>
            <a:ext cx="5148808" cy="584775"/>
          </a:xfrm>
          <a:prstGeom prst="rect">
            <a:avLst/>
          </a:prstGeom>
          <a:noFill/>
        </p:spPr>
        <p:txBody>
          <a:bodyPr wrap="square" rtlCol="0">
            <a:spAutoFit/>
          </a:bodyPr>
          <a:lstStyle/>
          <a:p>
            <a:r>
              <a:rPr lang="es-ES" sz="3200" dirty="0" smtClean="0">
                <a:solidFill>
                  <a:srgbClr val="00A8C6"/>
                </a:solidFill>
                <a:latin typeface="078MKSDMediumCondensed" pitchFamily="2" charset="0"/>
              </a:rPr>
              <a:t>=  14,63 – 25,00  %</a:t>
            </a:r>
            <a:endParaRPr lang="es-ES" sz="3200" b="1" dirty="0" smtClean="0">
              <a:solidFill>
                <a:srgbClr val="00A8C6"/>
              </a:solidFill>
              <a:latin typeface="078MKSDMediumCondensed" pitchFamily="2" charset="0"/>
            </a:endParaRPr>
          </a:p>
        </p:txBody>
      </p:sp>
      <p:pic>
        <p:nvPicPr>
          <p:cNvPr id="8" name="7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9" name="8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0" name="TextBox 21"/>
          <p:cNvSpPr txBox="1"/>
          <p:nvPr/>
        </p:nvSpPr>
        <p:spPr>
          <a:xfrm>
            <a:off x="683568" y="980728"/>
            <a:ext cx="5112568" cy="769441"/>
          </a:xfrm>
          <a:prstGeom prst="rect">
            <a:avLst/>
          </a:prstGeom>
          <a:noFill/>
        </p:spPr>
        <p:txBody>
          <a:bodyPr wrap="square" rtlCol="0">
            <a:spAutoFit/>
          </a:bodyPr>
          <a:lstStyle/>
          <a:p>
            <a:pPr algn="ctr"/>
            <a:r>
              <a:rPr lang="es-ES" sz="4400" b="1" dirty="0" smtClean="0">
                <a:solidFill>
                  <a:srgbClr val="8FBE00"/>
                </a:solidFill>
                <a:latin typeface="St Transmission" pitchFamily="50" charset="0"/>
                <a:ea typeface="+mj-ea"/>
                <a:cs typeface="+mj-cs"/>
              </a:rPr>
              <a:t>RESULTADOS OBTENIDOS</a:t>
            </a:r>
          </a:p>
        </p:txBody>
      </p:sp>
      <p:pic>
        <p:nvPicPr>
          <p:cNvPr id="11" name="Picture 2"/>
          <p:cNvPicPr>
            <a:picLocks noChangeAspect="1" noChangeArrowheads="1"/>
          </p:cNvPicPr>
          <p:nvPr/>
        </p:nvPicPr>
        <p:blipFill>
          <a:blip r:embed="rId3" cstate="print"/>
          <a:srcRect t="34520" r="-15042" b="37864"/>
          <a:stretch>
            <a:fillRect/>
          </a:stretch>
        </p:blipFill>
        <p:spPr bwMode="auto">
          <a:xfrm>
            <a:off x="1259632" y="2230760"/>
            <a:ext cx="504056" cy="576064"/>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srcRect t="75944"/>
          <a:stretch>
            <a:fillRect/>
          </a:stretch>
        </p:blipFill>
        <p:spPr bwMode="auto">
          <a:xfrm>
            <a:off x="1259632" y="4005064"/>
            <a:ext cx="438150" cy="501799"/>
          </a:xfrm>
          <a:prstGeom prst="rect">
            <a:avLst/>
          </a:prstGeom>
          <a:noFill/>
          <a:ln w="9525">
            <a:noFill/>
            <a:miter lim="800000"/>
            <a:headEnd/>
            <a:tailEnd/>
          </a:ln>
        </p:spPr>
      </p:pic>
      <p:sp>
        <p:nvSpPr>
          <p:cNvPr id="13" name="Rectangle 12"/>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5" name="Chevron 14">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1"/>
          <p:cNvSpPr txBox="1"/>
          <p:nvPr/>
        </p:nvSpPr>
        <p:spPr>
          <a:xfrm>
            <a:off x="990600" y="1752600"/>
            <a:ext cx="6096000" cy="523220"/>
          </a:xfrm>
          <a:prstGeom prst="rect">
            <a:avLst/>
          </a:prstGeom>
          <a:noFill/>
        </p:spPr>
        <p:txBody>
          <a:bodyPr wrap="square" rtlCol="0">
            <a:spAutoFit/>
          </a:bodyPr>
          <a:lstStyle/>
          <a:p>
            <a:r>
              <a:rPr lang="es-ES" sz="2800" dirty="0" smtClean="0">
                <a:solidFill>
                  <a:srgbClr val="00A8C6"/>
                </a:solidFill>
                <a:latin typeface="078MKSDMediumCondensed" pitchFamily="2" charset="0"/>
              </a:rPr>
              <a:t>Se obtiene la gráfica </a:t>
            </a:r>
            <a:endParaRPr lang="es-ES" sz="2800" b="1" dirty="0" smtClean="0">
              <a:solidFill>
                <a:srgbClr val="00A8C6"/>
              </a:solidFill>
              <a:latin typeface="078MKSDMediumCondensed" pitchFamily="2" charset="0"/>
            </a:endParaRPr>
          </a:p>
        </p:txBody>
      </p:sp>
      <p:pic>
        <p:nvPicPr>
          <p:cNvPr id="73731" name="Picture 3"/>
          <p:cNvPicPr>
            <a:picLocks noChangeAspect="1" noChangeArrowheads="1"/>
          </p:cNvPicPr>
          <p:nvPr/>
        </p:nvPicPr>
        <p:blipFill>
          <a:blip r:embed="rId2" cstate="print"/>
          <a:srcRect/>
          <a:stretch>
            <a:fillRect/>
          </a:stretch>
        </p:blipFill>
        <p:spPr bwMode="auto">
          <a:xfrm>
            <a:off x="4419601" y="1816192"/>
            <a:ext cx="1447800" cy="460283"/>
          </a:xfrm>
          <a:prstGeom prst="rect">
            <a:avLst/>
          </a:prstGeom>
          <a:noFill/>
          <a:ln w="9525">
            <a:noFill/>
            <a:miter lim="800000"/>
            <a:headEnd/>
            <a:tailEnd/>
          </a:ln>
          <a:effectLst/>
        </p:spPr>
      </p:pic>
      <p:pic>
        <p:nvPicPr>
          <p:cNvPr id="73733" name="Picture 5"/>
          <p:cNvPicPr>
            <a:picLocks noChangeAspect="1" noChangeArrowheads="1"/>
          </p:cNvPicPr>
          <p:nvPr/>
        </p:nvPicPr>
        <p:blipFill>
          <a:blip r:embed="rId3" cstate="print"/>
          <a:srcRect/>
          <a:stretch>
            <a:fillRect/>
          </a:stretch>
        </p:blipFill>
        <p:spPr bwMode="auto">
          <a:xfrm>
            <a:off x="1143000" y="2819400"/>
            <a:ext cx="342900" cy="561975"/>
          </a:xfrm>
          <a:prstGeom prst="rect">
            <a:avLst/>
          </a:prstGeom>
          <a:noFill/>
          <a:ln w="9525">
            <a:noFill/>
            <a:miter lim="800000"/>
            <a:headEnd/>
            <a:tailEnd/>
          </a:ln>
          <a:effectLst/>
        </p:spPr>
      </p:pic>
      <p:pic>
        <p:nvPicPr>
          <p:cNvPr id="73734" name="Picture 6"/>
          <p:cNvPicPr>
            <a:picLocks noChangeAspect="1" noChangeArrowheads="1"/>
          </p:cNvPicPr>
          <p:nvPr/>
        </p:nvPicPr>
        <p:blipFill>
          <a:blip r:embed="rId4" cstate="print"/>
          <a:srcRect/>
          <a:stretch>
            <a:fillRect/>
          </a:stretch>
        </p:blipFill>
        <p:spPr bwMode="auto">
          <a:xfrm>
            <a:off x="1066800" y="3733800"/>
            <a:ext cx="342900" cy="457200"/>
          </a:xfrm>
          <a:prstGeom prst="rect">
            <a:avLst/>
          </a:prstGeom>
          <a:noFill/>
          <a:ln w="9525">
            <a:noFill/>
            <a:miter lim="800000"/>
            <a:headEnd/>
            <a:tailEnd/>
          </a:ln>
          <a:effectLst/>
        </p:spPr>
      </p:pic>
      <p:pic>
        <p:nvPicPr>
          <p:cNvPr id="73735" name="Picture 7"/>
          <p:cNvPicPr>
            <a:picLocks noChangeAspect="1" noChangeArrowheads="1"/>
          </p:cNvPicPr>
          <p:nvPr/>
        </p:nvPicPr>
        <p:blipFill>
          <a:blip r:embed="rId5" cstate="print"/>
          <a:srcRect/>
          <a:stretch>
            <a:fillRect/>
          </a:stretch>
        </p:blipFill>
        <p:spPr bwMode="auto">
          <a:xfrm>
            <a:off x="1066801" y="4686742"/>
            <a:ext cx="381000" cy="513907"/>
          </a:xfrm>
          <a:prstGeom prst="rect">
            <a:avLst/>
          </a:prstGeom>
          <a:noFill/>
          <a:ln w="9525">
            <a:noFill/>
            <a:miter lim="800000"/>
            <a:headEnd/>
            <a:tailEnd/>
          </a:ln>
          <a:effectLst/>
        </p:spPr>
      </p:pic>
      <p:sp>
        <p:nvSpPr>
          <p:cNvPr id="10" name="TextBox 21"/>
          <p:cNvSpPr txBox="1"/>
          <p:nvPr/>
        </p:nvSpPr>
        <p:spPr>
          <a:xfrm>
            <a:off x="1600200" y="2819400"/>
            <a:ext cx="7086600" cy="523220"/>
          </a:xfrm>
          <a:prstGeom prst="rect">
            <a:avLst/>
          </a:prstGeom>
          <a:noFill/>
        </p:spPr>
        <p:txBody>
          <a:bodyPr wrap="square" rtlCol="0">
            <a:spAutoFit/>
          </a:bodyPr>
          <a:lstStyle/>
          <a:p>
            <a:r>
              <a:rPr lang="es-ES" sz="2800" dirty="0" smtClean="0">
                <a:solidFill>
                  <a:srgbClr val="00A8C6"/>
                </a:solidFill>
                <a:latin typeface="078MKSDMediumCondensed" pitchFamily="2" charset="0"/>
              </a:rPr>
              <a:t>:  Diferencia de presión en el tanque de almacenamiento </a:t>
            </a:r>
            <a:endParaRPr lang="es-ES" sz="2800" b="1" dirty="0" smtClean="0">
              <a:solidFill>
                <a:srgbClr val="00A8C6"/>
              </a:solidFill>
              <a:latin typeface="078MKSDMediumCondensed" pitchFamily="2" charset="0"/>
            </a:endParaRPr>
          </a:p>
        </p:txBody>
      </p:sp>
      <p:sp>
        <p:nvSpPr>
          <p:cNvPr id="11" name="TextBox 21"/>
          <p:cNvSpPr txBox="1"/>
          <p:nvPr/>
        </p:nvSpPr>
        <p:spPr>
          <a:xfrm>
            <a:off x="1600200" y="3733800"/>
            <a:ext cx="7086600" cy="523220"/>
          </a:xfrm>
          <a:prstGeom prst="rect">
            <a:avLst/>
          </a:prstGeom>
          <a:noFill/>
        </p:spPr>
        <p:txBody>
          <a:bodyPr wrap="square" rtlCol="0">
            <a:spAutoFit/>
          </a:bodyPr>
          <a:lstStyle/>
          <a:p>
            <a:r>
              <a:rPr lang="es-ES" sz="2800" dirty="0" smtClean="0">
                <a:solidFill>
                  <a:srgbClr val="00A8C6"/>
                </a:solidFill>
                <a:latin typeface="078MKSDMediumCondensed" pitchFamily="2" charset="0"/>
              </a:rPr>
              <a:t>:  Tiempo que tarda el tanque en llegar a la presión requerida   </a:t>
            </a:r>
            <a:endParaRPr lang="es-ES" sz="2800" b="1" dirty="0" smtClean="0">
              <a:solidFill>
                <a:srgbClr val="00A8C6"/>
              </a:solidFill>
              <a:latin typeface="078MKSDMediumCondensed" pitchFamily="2" charset="0"/>
            </a:endParaRPr>
          </a:p>
        </p:txBody>
      </p:sp>
      <p:sp>
        <p:nvSpPr>
          <p:cNvPr id="12" name="TextBox 21"/>
          <p:cNvSpPr txBox="1"/>
          <p:nvPr/>
        </p:nvSpPr>
        <p:spPr>
          <a:xfrm>
            <a:off x="1600200" y="4724400"/>
            <a:ext cx="7086600" cy="523220"/>
          </a:xfrm>
          <a:prstGeom prst="rect">
            <a:avLst/>
          </a:prstGeom>
          <a:noFill/>
        </p:spPr>
        <p:txBody>
          <a:bodyPr wrap="square" rtlCol="0">
            <a:spAutoFit/>
          </a:bodyPr>
          <a:lstStyle/>
          <a:p>
            <a:r>
              <a:rPr lang="es-ES" sz="2800" dirty="0" smtClean="0">
                <a:solidFill>
                  <a:srgbClr val="00A8C6"/>
                </a:solidFill>
                <a:latin typeface="078MKSDMediumCondensed" pitchFamily="2" charset="0"/>
              </a:rPr>
              <a:t>:  Velocidad del vehículo</a:t>
            </a:r>
            <a:endParaRPr lang="es-ES" sz="2800" b="1" dirty="0" smtClean="0">
              <a:solidFill>
                <a:srgbClr val="00A8C6"/>
              </a:solidFill>
              <a:latin typeface="078MKSDMediumCondensed" pitchFamily="2" charset="0"/>
            </a:endParaRPr>
          </a:p>
        </p:txBody>
      </p:sp>
      <p:pic>
        <p:nvPicPr>
          <p:cNvPr id="13" name="12 Imagen" descr="fondo espe jpg.jpg"/>
          <p:cNvPicPr>
            <a:picLocks noChangeAspect="1"/>
          </p:cNvPicPr>
          <p:nvPr/>
        </p:nvPicPr>
        <p:blipFill>
          <a:blip r:embed="rId6"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14" name="13 Imagen" descr="fondo espe jpg.jpg"/>
          <p:cNvPicPr>
            <a:picLocks noChangeAspect="1"/>
          </p:cNvPicPr>
          <p:nvPr/>
        </p:nvPicPr>
        <p:blipFill>
          <a:blip r:embed="rId6"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15" name="14 Título"/>
          <p:cNvSpPr>
            <a:spLocks noGrp="1"/>
          </p:cNvSpPr>
          <p:nvPr>
            <p:ph type="title"/>
          </p:nvPr>
        </p:nvSpPr>
        <p:spPr>
          <a:xfrm>
            <a:off x="467544" y="404664"/>
            <a:ext cx="8229600" cy="1143000"/>
          </a:xfrm>
        </p:spPr>
        <p:txBody>
          <a:bodyPr>
            <a:noAutofit/>
          </a:bodyPr>
          <a:lstStyle/>
          <a:p>
            <a:r>
              <a:rPr lang="es-ES" b="1" dirty="0" smtClean="0">
                <a:solidFill>
                  <a:srgbClr val="8FBE00"/>
                </a:solidFill>
                <a:latin typeface="St Transmission" pitchFamily="50" charset="0"/>
              </a:rPr>
              <a:t>PRUEBA DE RECUPERACIÓN DE ENERGÍA</a:t>
            </a:r>
            <a:endParaRPr lang="en-US" dirty="0">
              <a:solidFill>
                <a:srgbClr val="8FBE00"/>
              </a:solidFill>
              <a:latin typeface="St Transmission" pitchFamily="50" charset="0"/>
            </a:endParaRPr>
          </a:p>
        </p:txBody>
      </p:sp>
      <p:sp>
        <p:nvSpPr>
          <p:cNvPr id="16" name="Rectangle 15"/>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17" name="Chevron 16">
            <a:hlinkClick r:id="rId7"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p:cNvSpPr txBox="1"/>
          <p:nvPr/>
        </p:nvSpPr>
        <p:spPr>
          <a:xfrm>
            <a:off x="827584" y="764704"/>
            <a:ext cx="3589784" cy="769441"/>
          </a:xfrm>
          <a:prstGeom prst="rect">
            <a:avLst/>
          </a:prstGeom>
          <a:noFill/>
        </p:spPr>
        <p:txBody>
          <a:bodyPr wrap="square" rtlCol="0">
            <a:spAutoFit/>
          </a:bodyPr>
          <a:lstStyle/>
          <a:p>
            <a:r>
              <a:rPr lang="es-ES" sz="4400" b="1" dirty="0" smtClean="0">
                <a:solidFill>
                  <a:srgbClr val="8FBE00"/>
                </a:solidFill>
                <a:latin typeface="St Transmission" pitchFamily="50" charset="0"/>
                <a:ea typeface="+mj-ea"/>
                <a:cs typeface="+mj-cs"/>
              </a:rPr>
              <a:t>PROCEDIMIENTO: </a:t>
            </a:r>
          </a:p>
        </p:txBody>
      </p:sp>
      <p:sp>
        <p:nvSpPr>
          <p:cNvPr id="5" name="TextBox 21"/>
          <p:cNvSpPr txBox="1"/>
          <p:nvPr/>
        </p:nvSpPr>
        <p:spPr>
          <a:xfrm>
            <a:off x="827584" y="1556792"/>
            <a:ext cx="7848600" cy="4493538"/>
          </a:xfrm>
          <a:prstGeom prst="rect">
            <a:avLst/>
          </a:prstGeom>
          <a:noFill/>
        </p:spPr>
        <p:txBody>
          <a:bodyPr wrap="square" rtlCol="0">
            <a:spAutoFit/>
          </a:bodyPr>
          <a:lstStyle/>
          <a:p>
            <a:pPr marL="342900" indent="-342900" algn="just">
              <a:buFont typeface="Arial" pitchFamily="34" charset="0"/>
              <a:buChar char="•"/>
            </a:pPr>
            <a:r>
              <a:rPr lang="es-ES" sz="2200" dirty="0" smtClean="0">
                <a:solidFill>
                  <a:srgbClr val="00A8C6"/>
                </a:solidFill>
                <a:latin typeface="078MKSDMediumCondensed" pitchFamily="2" charset="0"/>
              </a:rPr>
              <a:t>Encender el motor</a:t>
            </a:r>
          </a:p>
          <a:p>
            <a:pPr marL="342900" indent="-342900" algn="just">
              <a:buFont typeface="Arial" pitchFamily="34" charset="0"/>
              <a:buChar char="•"/>
            </a:pPr>
            <a:r>
              <a:rPr lang="es-ES" sz="2200" dirty="0" smtClean="0">
                <a:solidFill>
                  <a:srgbClr val="00A8C6"/>
                </a:solidFill>
                <a:latin typeface="078MKSDMediumCondensed" pitchFamily="2" charset="0"/>
              </a:rPr>
              <a:t>Verificar que el cronómetro este en 0.</a:t>
            </a:r>
          </a:p>
          <a:p>
            <a:pPr marL="342900" indent="-342900" algn="just">
              <a:buFont typeface="Arial" pitchFamily="34" charset="0"/>
              <a:buChar char="•"/>
            </a:pPr>
            <a:r>
              <a:rPr lang="es-ES" sz="2200" dirty="0" smtClean="0">
                <a:solidFill>
                  <a:srgbClr val="00A8C6"/>
                </a:solidFill>
                <a:latin typeface="078MKSDMediumCondensed" pitchFamily="2" charset="0"/>
              </a:rPr>
              <a:t>Verificar que la presión en el tanque de almacenamiento se encuentre en 50 psi</a:t>
            </a:r>
          </a:p>
          <a:p>
            <a:pPr marL="342900" indent="-342900">
              <a:buFont typeface="Arial" pitchFamily="34" charset="0"/>
              <a:buChar char="•"/>
            </a:pPr>
            <a:r>
              <a:rPr lang="es-ES" sz="2200" dirty="0" smtClean="0">
                <a:solidFill>
                  <a:srgbClr val="00A8C6"/>
                </a:solidFill>
                <a:latin typeface="078MKSDMediumCondensed" pitchFamily="2" charset="0"/>
              </a:rPr>
              <a:t>Acelerar hasta alcanzar una velocidad de 40 km/h</a:t>
            </a:r>
          </a:p>
          <a:p>
            <a:pPr marL="342900" indent="-342900">
              <a:buFont typeface="Arial" pitchFamily="34" charset="0"/>
              <a:buChar char="•"/>
            </a:pPr>
            <a:r>
              <a:rPr lang="es-ES" sz="2200" dirty="0" smtClean="0">
                <a:solidFill>
                  <a:srgbClr val="00A8C6"/>
                </a:solidFill>
                <a:latin typeface="078MKSDMediumCondensed" pitchFamily="2" charset="0"/>
              </a:rPr>
              <a:t>Mantener constante la velocidad a 40 km/h</a:t>
            </a:r>
          </a:p>
          <a:p>
            <a:pPr marL="342900" indent="-342900">
              <a:buFont typeface="Arial" pitchFamily="34" charset="0"/>
              <a:buChar char="•"/>
            </a:pPr>
            <a:r>
              <a:rPr lang="es-ES" sz="2200" dirty="0" smtClean="0">
                <a:solidFill>
                  <a:srgbClr val="00A8C6"/>
                </a:solidFill>
                <a:latin typeface="078MKSDMediumCondensed" pitchFamily="2" charset="0"/>
              </a:rPr>
              <a:t>Encender el sistema de recuperación de manera permanente y arrancar el cronómetro simultáneamente</a:t>
            </a:r>
          </a:p>
          <a:p>
            <a:pPr marL="342900" indent="-342900">
              <a:buFont typeface="Arial" pitchFamily="34" charset="0"/>
              <a:buChar char="•"/>
            </a:pPr>
            <a:r>
              <a:rPr lang="es-ES" sz="2200" dirty="0" smtClean="0">
                <a:solidFill>
                  <a:srgbClr val="00A8C6"/>
                </a:solidFill>
                <a:latin typeface="078MKSDMediumCondensed" pitchFamily="2" charset="0"/>
              </a:rPr>
              <a:t>Esperar a que la presión llegue a 60 psi y parar el cronómetro</a:t>
            </a:r>
          </a:p>
          <a:p>
            <a:pPr marL="342900" indent="-342900">
              <a:buFont typeface="Arial" pitchFamily="34" charset="0"/>
              <a:buChar char="•"/>
            </a:pPr>
            <a:r>
              <a:rPr lang="es-ES" sz="2200" dirty="0" smtClean="0">
                <a:solidFill>
                  <a:srgbClr val="00A8C6"/>
                </a:solidFill>
                <a:latin typeface="078MKSDMediumCondensed" pitchFamily="2" charset="0"/>
              </a:rPr>
              <a:t>Apagar el sistema de recuperación </a:t>
            </a:r>
          </a:p>
          <a:p>
            <a:pPr marL="342900" indent="-342900">
              <a:buFont typeface="Arial" pitchFamily="34" charset="0"/>
              <a:buChar char="•"/>
            </a:pPr>
            <a:r>
              <a:rPr lang="es-ES" sz="2200" dirty="0" smtClean="0">
                <a:solidFill>
                  <a:srgbClr val="00A8C6"/>
                </a:solidFill>
                <a:latin typeface="078MKSDMediumCondensed" pitchFamily="2" charset="0"/>
              </a:rPr>
              <a:t>Detener el vehículo</a:t>
            </a:r>
          </a:p>
          <a:p>
            <a:pPr marL="342900" indent="-342900">
              <a:buFont typeface="Arial" pitchFamily="34" charset="0"/>
              <a:buChar char="•"/>
            </a:pPr>
            <a:r>
              <a:rPr lang="es-ES" sz="2200" dirty="0" smtClean="0">
                <a:solidFill>
                  <a:srgbClr val="00A8C6"/>
                </a:solidFill>
                <a:latin typeface="078MKSDMediumCondensed" pitchFamily="2" charset="0"/>
              </a:rPr>
              <a:t>Apagar el motor</a:t>
            </a:r>
          </a:p>
          <a:p>
            <a:pPr marL="342900" indent="-342900">
              <a:buFont typeface="Arial" pitchFamily="34" charset="0"/>
              <a:buChar char="•"/>
            </a:pPr>
            <a:r>
              <a:rPr lang="es-ES" sz="2200" dirty="0" smtClean="0">
                <a:solidFill>
                  <a:srgbClr val="00A8C6"/>
                </a:solidFill>
                <a:latin typeface="078MKSDMediumCondensed" pitchFamily="2" charset="0"/>
              </a:rPr>
              <a:t>Tabular datos obtenidos</a:t>
            </a:r>
          </a:p>
          <a:p>
            <a:pPr marL="342900" indent="-342900">
              <a:buFont typeface="Arial" pitchFamily="34" charset="0"/>
              <a:buChar char="•"/>
            </a:pPr>
            <a:r>
              <a:rPr lang="es-ES" sz="2200" dirty="0" smtClean="0">
                <a:solidFill>
                  <a:srgbClr val="00A8C6"/>
                </a:solidFill>
                <a:latin typeface="078MKSDMediumCondensed" pitchFamily="2" charset="0"/>
              </a:rPr>
              <a:t>Repetir el procedimiento para velocidades de 45, 50, 55, 60  km/h)</a:t>
            </a:r>
          </a:p>
        </p:txBody>
      </p:sp>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8" name="Rectangle 7"/>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9" name="Chevron 8">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p:cNvSpPr txBox="1"/>
          <p:nvPr/>
        </p:nvSpPr>
        <p:spPr>
          <a:xfrm>
            <a:off x="323528" y="2564904"/>
            <a:ext cx="2736304" cy="1938992"/>
          </a:xfrm>
          <a:prstGeom prst="rect">
            <a:avLst/>
          </a:prstGeom>
          <a:noFill/>
        </p:spPr>
        <p:txBody>
          <a:bodyPr wrap="square" rtlCol="0">
            <a:spAutoFit/>
          </a:bodyPr>
          <a:lstStyle/>
          <a:p>
            <a:pPr algn="ctr"/>
            <a:r>
              <a:rPr lang="es-ES" sz="6600" b="1" spc="600" dirty="0" smtClean="0">
                <a:solidFill>
                  <a:srgbClr val="8FBE00"/>
                </a:solidFill>
                <a:latin typeface="St Transmission" pitchFamily="50" charset="0"/>
                <a:ea typeface="+mj-ea"/>
                <a:cs typeface="+mj-cs"/>
              </a:rPr>
              <a:t>DATOS</a:t>
            </a:r>
            <a:r>
              <a:rPr lang="es-ES" sz="3600" b="1" spc="600" dirty="0" smtClean="0">
                <a:latin typeface="St Transmission" pitchFamily="50" charset="0"/>
              </a:rPr>
              <a:t> </a:t>
            </a:r>
          </a:p>
          <a:p>
            <a:r>
              <a:rPr lang="es-ES" sz="5400" b="1" spc="-300" dirty="0" smtClean="0">
                <a:solidFill>
                  <a:srgbClr val="8FBE00"/>
                </a:solidFill>
                <a:latin typeface="St Transmission" pitchFamily="50" charset="0"/>
                <a:ea typeface="+mj-ea"/>
                <a:cs typeface="+mj-cs"/>
              </a:rPr>
              <a:t>OBTENIDOS</a:t>
            </a:r>
          </a:p>
        </p:txBody>
      </p:sp>
      <p:pic>
        <p:nvPicPr>
          <p:cNvPr id="73731" name="Picture 3"/>
          <p:cNvPicPr>
            <a:picLocks noChangeAspect="1" noChangeArrowheads="1"/>
          </p:cNvPicPr>
          <p:nvPr/>
        </p:nvPicPr>
        <p:blipFill>
          <a:blip r:embed="rId2" cstate="print"/>
          <a:srcRect/>
          <a:stretch>
            <a:fillRect/>
          </a:stretch>
        </p:blipFill>
        <p:spPr bwMode="auto">
          <a:xfrm>
            <a:off x="3347864" y="1052736"/>
            <a:ext cx="5486400" cy="4412088"/>
          </a:xfrm>
          <a:prstGeom prst="rect">
            <a:avLst/>
          </a:prstGeom>
          <a:noFill/>
          <a:ln w="9525">
            <a:noFill/>
            <a:miter lim="800000"/>
            <a:headEnd/>
            <a:tailEnd/>
          </a:ln>
          <a:effectLst/>
        </p:spPr>
      </p:pic>
      <p:pic>
        <p:nvPicPr>
          <p:cNvPr id="5" name="4 Imagen" descr="fondo espe jpg.jpg"/>
          <p:cNvPicPr>
            <a:picLocks noChangeAspect="1"/>
          </p:cNvPicPr>
          <p:nvPr/>
        </p:nvPicPr>
        <p:blipFill>
          <a:blip r:embed="rId3"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6" name="5 Imagen" descr="fondo espe jpg.jpg"/>
          <p:cNvPicPr>
            <a:picLocks noChangeAspect="1"/>
          </p:cNvPicPr>
          <p:nvPr/>
        </p:nvPicPr>
        <p:blipFill>
          <a:blip r:embed="rId3" cstate="print">
            <a:clrChange>
              <a:clrFrom>
                <a:srgbClr val="FFFFFF"/>
              </a:clrFrom>
              <a:clrTo>
                <a:srgbClr val="FFFFFF">
                  <a:alpha val="0"/>
                </a:srgbClr>
              </a:clrTo>
            </a:clrChange>
          </a:blip>
          <a:srcRect t="79799"/>
          <a:stretch>
            <a:fillRect/>
          </a:stretch>
        </p:blipFill>
        <p:spPr>
          <a:xfrm>
            <a:off x="0" y="5517232"/>
            <a:ext cx="9144000" cy="1385392"/>
          </a:xfrm>
          <a:prstGeom prst="rect">
            <a:avLst/>
          </a:prstGeom>
        </p:spPr>
      </p:pic>
      <p:sp>
        <p:nvSpPr>
          <p:cNvPr id="7" name="Rectangle 6"/>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8" name="Chevron 7">
            <a:hlinkClick r:id="rId4"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p:cNvSpPr txBox="1"/>
          <p:nvPr/>
        </p:nvSpPr>
        <p:spPr>
          <a:xfrm>
            <a:off x="395536" y="2780928"/>
            <a:ext cx="2915816" cy="1446550"/>
          </a:xfrm>
          <a:prstGeom prst="rect">
            <a:avLst/>
          </a:prstGeom>
          <a:noFill/>
        </p:spPr>
        <p:txBody>
          <a:bodyPr wrap="square" rtlCol="0">
            <a:spAutoFit/>
          </a:bodyPr>
          <a:lstStyle/>
          <a:p>
            <a:pPr algn="ctr"/>
            <a:r>
              <a:rPr lang="es-ES" sz="4400" b="1" dirty="0" smtClean="0">
                <a:solidFill>
                  <a:srgbClr val="8FBE00"/>
                </a:solidFill>
                <a:latin typeface="St Transmission" pitchFamily="50" charset="0"/>
                <a:ea typeface="+mj-ea"/>
                <a:cs typeface="+mj-cs"/>
              </a:rPr>
              <a:t>RESULTADOS </a:t>
            </a:r>
          </a:p>
          <a:p>
            <a:pPr algn="ctr"/>
            <a:r>
              <a:rPr lang="es-ES" sz="4400" b="1" dirty="0" smtClean="0">
                <a:solidFill>
                  <a:srgbClr val="8FBE00"/>
                </a:solidFill>
                <a:latin typeface="St Transmission" pitchFamily="50" charset="0"/>
                <a:ea typeface="+mj-ea"/>
                <a:cs typeface="+mj-cs"/>
              </a:rPr>
              <a:t>OBTENIDOS</a:t>
            </a:r>
          </a:p>
        </p:txBody>
      </p:sp>
      <p:pic>
        <p:nvPicPr>
          <p:cNvPr id="79874" name="Picture 2"/>
          <p:cNvPicPr>
            <a:picLocks noChangeAspect="1" noChangeArrowheads="1"/>
          </p:cNvPicPr>
          <p:nvPr/>
        </p:nvPicPr>
        <p:blipFill>
          <a:blip r:embed="rId2" cstate="print"/>
          <a:srcRect/>
          <a:stretch>
            <a:fillRect/>
          </a:stretch>
        </p:blipFill>
        <p:spPr bwMode="auto">
          <a:xfrm>
            <a:off x="3851920" y="1340768"/>
            <a:ext cx="4815840" cy="4023360"/>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a:stretch>
            <a:fillRect/>
          </a:stretch>
        </p:blipFill>
        <p:spPr bwMode="auto">
          <a:xfrm>
            <a:off x="5724128" y="5445224"/>
            <a:ext cx="1219200" cy="387607"/>
          </a:xfrm>
          <a:prstGeom prst="rect">
            <a:avLst/>
          </a:prstGeom>
          <a:noFill/>
          <a:ln w="9525">
            <a:noFill/>
            <a:miter lim="800000"/>
            <a:headEnd/>
            <a:tailEnd/>
          </a:ln>
          <a:effectLst/>
        </p:spPr>
      </p:pic>
      <p:pic>
        <p:nvPicPr>
          <p:cNvPr id="5" name="4 Imagen" descr="fondo espe jpg.jpg"/>
          <p:cNvPicPr>
            <a:picLocks noChangeAspect="1"/>
          </p:cNvPicPr>
          <p:nvPr/>
        </p:nvPicPr>
        <p:blipFill>
          <a:blip r:embed="rId4" cstate="print">
            <a:clrChange>
              <a:clrFrom>
                <a:srgbClr val="FFFFFF"/>
              </a:clrFrom>
              <a:clrTo>
                <a:srgbClr val="FFFFFF">
                  <a:alpha val="0"/>
                </a:srgbClr>
              </a:clrTo>
            </a:clrChange>
          </a:blip>
          <a:srcRect b="85700"/>
          <a:stretch>
            <a:fillRect/>
          </a:stretch>
        </p:blipFill>
        <p:spPr>
          <a:xfrm>
            <a:off x="0" y="0"/>
            <a:ext cx="9144000" cy="980728"/>
          </a:xfrm>
          <a:prstGeom prst="rect">
            <a:avLst/>
          </a:prstGeom>
        </p:spPr>
      </p:pic>
      <p:pic>
        <p:nvPicPr>
          <p:cNvPr id="7" name="6 Imagen" descr="fondo espe jpg.jpg"/>
          <p:cNvPicPr>
            <a:picLocks noChangeAspect="1"/>
          </p:cNvPicPr>
          <p:nvPr/>
        </p:nvPicPr>
        <p:blipFill>
          <a:blip r:embed="rId4" cstate="print">
            <a:clrChange>
              <a:clrFrom>
                <a:srgbClr val="FFFFFF"/>
              </a:clrFrom>
              <a:clrTo>
                <a:srgbClr val="FFFFFF">
                  <a:alpha val="0"/>
                </a:srgbClr>
              </a:clrTo>
            </a:clrChange>
          </a:blip>
          <a:srcRect t="79799"/>
          <a:stretch>
            <a:fillRect/>
          </a:stretch>
        </p:blipFill>
        <p:spPr>
          <a:xfrm>
            <a:off x="0" y="5472608"/>
            <a:ext cx="9144000" cy="1385392"/>
          </a:xfrm>
          <a:prstGeom prst="rect">
            <a:avLst/>
          </a:prstGeom>
        </p:spPr>
      </p:pic>
      <p:sp>
        <p:nvSpPr>
          <p:cNvPr id="8" name="Rectangle 7"/>
          <p:cNvSpPr/>
          <p:nvPr/>
        </p:nvSpPr>
        <p:spPr>
          <a:xfrm>
            <a:off x="3417111" y="0"/>
            <a:ext cx="5726889" cy="707886"/>
          </a:xfrm>
          <a:prstGeom prst="rect">
            <a:avLst/>
          </a:prstGeom>
        </p:spPr>
        <p:txBody>
          <a:bodyPr wrap="none">
            <a:spAutoFit/>
          </a:bodyPr>
          <a:lstStyle/>
          <a:p>
            <a:r>
              <a:rPr lang="es-EC" sz="4000" i="1" dirty="0" smtClean="0">
                <a:ln>
                  <a:solidFill>
                    <a:srgbClr val="F9F2E7"/>
                  </a:solidFill>
                </a:ln>
                <a:solidFill>
                  <a:srgbClr val="AEE239"/>
                </a:solidFill>
                <a:latin typeface="St Transmission" pitchFamily="50" charset="0"/>
                <a:cs typeface="Arial" pitchFamily="34" charset="0"/>
              </a:rPr>
              <a:t>PRUEBAS DE FUNCIONAMIENTO</a:t>
            </a:r>
            <a:endParaRPr lang="en-US" sz="4000" i="1" dirty="0">
              <a:ln>
                <a:solidFill>
                  <a:srgbClr val="F9F2E7"/>
                </a:solidFill>
              </a:ln>
              <a:solidFill>
                <a:srgbClr val="AEE239"/>
              </a:solidFill>
            </a:endParaRPr>
          </a:p>
        </p:txBody>
      </p:sp>
      <p:sp>
        <p:nvSpPr>
          <p:cNvPr id="9" name="Chevron 8">
            <a:hlinkClick r:id="rId5" action="ppaction://hlinksldjump"/>
          </p:cNvPr>
          <p:cNvSpPr/>
          <p:nvPr/>
        </p:nvSpPr>
        <p:spPr>
          <a:xfrm>
            <a:off x="251520" y="6309320"/>
            <a:ext cx="360040" cy="360040"/>
          </a:xfrm>
          <a:prstGeom prst="chevron">
            <a:avLst/>
          </a:prstGeom>
          <a:solidFill>
            <a:srgbClr val="8FBE00"/>
          </a:solidFill>
          <a:ln>
            <a:solidFill>
              <a:srgbClr val="8FBE00"/>
            </a:solidFill>
          </a:ln>
          <a:scene3d>
            <a:camera prst="orthographicFront"/>
            <a:lightRig rig="threePt" dir="t"/>
          </a:scene3d>
          <a:sp3d>
            <a:bevelT w="101600" prst="rible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8FBE00"/>
      </a:hlink>
      <a:folHlink>
        <a:srgbClr val="1F49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15554</TotalTime>
  <Words>3141</Words>
  <Application>Microsoft Office PowerPoint</Application>
  <PresentationFormat>Presentación en pantalla (4:3)</PresentationFormat>
  <Paragraphs>593</Paragraphs>
  <Slides>118</Slides>
  <Notes>38</Notes>
  <HiddenSlides>0</HiddenSlides>
  <MMClips>1</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118</vt:i4>
      </vt:variant>
    </vt:vector>
  </HeadingPairs>
  <TitlesOfParts>
    <vt:vector size="128" baseType="lpstr">
      <vt:lpstr>078MKSDMediumCondensed</vt:lpstr>
      <vt:lpstr>Arial</vt:lpstr>
      <vt:lpstr>Calibri</vt:lpstr>
      <vt:lpstr>Cambria</vt:lpstr>
      <vt:lpstr>St Transmission</vt:lpstr>
      <vt:lpstr>Times New Roman</vt:lpstr>
      <vt:lpstr>Torchwood</vt:lpstr>
      <vt:lpstr>Tema de Office</vt:lpstr>
      <vt:lpstr>Hoja de cálculo</vt:lpstr>
      <vt:lpstr>Visio</vt:lpstr>
      <vt:lpstr>DISEÑO, CONSTRUCCIÓN Y PRUEBAS DE UN SISTEMA DE RECUPERACIÓN DE ENERGÍA CINÉTICA MEDIANTE LA COMPRESIÓN DE AIRE PARA SOBREALIMENTACIÓN DE UN MOTOR DE AUTOMÓVIL</vt:lpstr>
      <vt:lpstr>David Solano Jorge Zurita  </vt:lpstr>
      <vt:lpstr> INDICE DE CONTENIDO</vt:lpstr>
      <vt:lpstr>INTRODUCCIÓN</vt:lpstr>
      <vt:lpstr>OBJETIVOS </vt:lpstr>
      <vt:lpstr>OBJETIVO GENERAL</vt:lpstr>
      <vt:lpstr>OBJETIVOS ESPECÍFICOS</vt:lpstr>
      <vt:lpstr>OBJETIVOS ESPECÍFICOS</vt:lpstr>
      <vt:lpstr>ALCANCE</vt:lpstr>
      <vt:lpstr>MARCO TEÓRICO </vt:lpstr>
      <vt:lpstr>ENERGÍA</vt:lpstr>
      <vt:lpstr>Presentación de PowerPoint</vt:lpstr>
      <vt:lpstr>TIPOS DE ENERGÍA </vt:lpstr>
      <vt:lpstr>Presentación de PowerPoint</vt:lpstr>
      <vt:lpstr>Presentación de PowerPoint</vt:lpstr>
      <vt:lpstr>ENERGÍA CINÉTICA   </vt:lpstr>
      <vt:lpstr>Presentación de PowerPoint</vt:lpstr>
      <vt:lpstr>Presentación de PowerPoint</vt:lpstr>
      <vt:lpstr>CONSERVACIÓN DE LA ENERGÍA. </vt:lpstr>
      <vt:lpstr>AIRE  COMPRIMIDO </vt:lpstr>
      <vt:lpstr>Presentación de PowerPoint</vt:lpstr>
      <vt:lpstr>ALMACENAMIENTO DE ENERGÍA  NEUMÁTICA </vt:lpstr>
      <vt:lpstr>Presentación de PowerPoint</vt:lpstr>
      <vt:lpstr>ALMACENAMIENTO DE ENERGÍA</vt:lpstr>
      <vt:lpstr>ALMACENAMIENTO DE ENERGÍA</vt:lpstr>
      <vt:lpstr>SOBREALIMENTACIÓN  DE MOTORES  AUTOMOTRICES </vt:lpstr>
      <vt:lpstr>Presentación de PowerPoint</vt:lpstr>
      <vt:lpstr>Presentación de PowerPoint</vt:lpstr>
      <vt:lpstr>Presentación de PowerPoint</vt:lpstr>
      <vt:lpstr>Presentación de PowerPoint</vt:lpstr>
      <vt:lpstr>Presentación de PowerPoint</vt:lpstr>
      <vt:lpstr>SISTEMAS DE RECUPERACIÓN  DE ENERGÍA  AUTOMOTRICES </vt:lpstr>
      <vt:lpstr>Presentación de PowerPoint</vt:lpstr>
      <vt:lpstr>Presentación de PowerPoint</vt:lpstr>
      <vt:lpstr>Presentación de PowerPoint</vt:lpstr>
      <vt:lpstr>TIPOS DE SISTEMAS  DE RECUPERACIÓN DE ENERGÍA CINÉTICA  AUTOMOTRICES </vt:lpstr>
      <vt:lpstr>SISTEMA DE RECUPERACIÓN ELÉCTRICO</vt:lpstr>
      <vt:lpstr>SISTEMA DE RECUPERACIÓN MECÁNICO</vt:lpstr>
      <vt:lpstr>Presentación de PowerPoint</vt:lpstr>
      <vt:lpstr>DISEÑO DEL SISTEMA</vt:lpstr>
      <vt:lpstr>FUNCIONAMIENTO  DEL SISTEMA  DE  RECUPERACIÓN DE  ENERGIA  CINÉTICA  PARA SOBREALIMENTACIÓN</vt:lpstr>
      <vt:lpstr>Presentación de PowerPoint</vt:lpstr>
      <vt:lpstr>Presentación de PowerPoint</vt:lpstr>
      <vt:lpstr>Presentación de PowerPoint</vt:lpstr>
      <vt:lpstr>Presentación de PowerPoint</vt:lpstr>
      <vt:lpstr>REQUERIMIENTOS</vt:lpstr>
      <vt:lpstr>Presentación de PowerPoint</vt:lpstr>
      <vt:lpstr>RESTRICCIONES</vt:lpstr>
      <vt:lpstr> ELEMENTOS  SELECCIONADOS </vt:lpstr>
      <vt:lpstr>Presentación de PowerPoint</vt:lpstr>
      <vt:lpstr>Presentación de PowerPoint</vt:lpstr>
      <vt:lpstr>ESQUEMA DE LOS SISTEMAS DE CONTROL</vt:lpstr>
      <vt:lpstr>Presentación de PowerPoint</vt:lpstr>
      <vt:lpstr>Presentación de PowerPoint</vt:lpstr>
      <vt:lpstr>DISEÑO DE FLECHAS</vt:lpstr>
      <vt:lpstr>DISEÑO DE FLECHAS</vt:lpstr>
      <vt:lpstr>SELECCIÓN DE BANDAS</vt:lpstr>
      <vt:lpstr>SELECCIÓN DE RODAMIENTOS</vt:lpstr>
      <vt:lpstr>SELECCIÓN DE RODAMIENTOS</vt:lpstr>
      <vt:lpstr>DETERMINACIÓN DEL CAUDAL DE AIRE Y VOLUMEN DEL TANQUE</vt:lpstr>
      <vt:lpstr>DETERMINACIÓN DEL CAUDAL DE AIRE Y VOLUMEN DEL TANQUE</vt:lpstr>
      <vt:lpstr>DETERMINACIÓN DEL DIÁMETRO DE LA MANGUERA Y LA CAÍDA DE PRESIÓN</vt:lpstr>
      <vt:lpstr>DETERMINACIÓN DEL DIÁMETRO DE LA MANGUERA Y LA CAÍDA DE PRESIÓN</vt:lpstr>
      <vt:lpstr>DISEÑO DEL DISTRIBUIDOR DE AIRE </vt:lpstr>
      <vt:lpstr>CONSTRUCCIÓN  DEL SISTEMA</vt:lpstr>
      <vt:lpstr>Presentación de PowerPoint</vt:lpstr>
      <vt:lpstr>DIAGRAMAS DE PROCESOS DE FABRICACIÓN  </vt:lpstr>
      <vt:lpstr>Presentación de PowerPoint</vt:lpstr>
      <vt:lpstr>Presentación de PowerPoint</vt:lpstr>
      <vt:lpstr>Presentación de PowerPoint</vt:lpstr>
      <vt:lpstr>Presentación de PowerPoint</vt:lpstr>
      <vt:lpstr>MONTAJE DEL SISTEMA</vt:lpstr>
      <vt:lpstr>SISTEMA DE RECUPERACIÓN</vt:lpstr>
      <vt:lpstr>SISTEMA DE SOBREALIMENTACIÓN</vt:lpstr>
      <vt:lpstr>UBICACIÓN DEL SISTEMA EN EL AUTOMÓVIL </vt:lpstr>
      <vt:lpstr>Presentación de PowerPoint</vt:lpstr>
      <vt:lpstr>Presentación de PowerPoint</vt:lpstr>
      <vt:lpstr>CAMBIOS REALIZADOS AL DISEÑO DURANTE LA CONSTRUCCIÓN </vt:lpstr>
      <vt:lpstr>PRUEBAS DE FUNCIONAMIENTO</vt:lpstr>
      <vt:lpstr>Presentación de PowerPoint</vt:lpstr>
      <vt:lpstr>Presentación de PowerPoint</vt:lpstr>
      <vt:lpstr>Presentación de PowerPoint</vt:lpstr>
      <vt:lpstr>PRUEBA DE POTENCIA MÁXIMA Y CONSUMO DE COMBUSTIBLE</vt:lpstr>
      <vt:lpstr>Presentación de PowerPoint</vt:lpstr>
      <vt:lpstr>Presentación de PowerPoint</vt:lpstr>
      <vt:lpstr>Presentación de PowerPoint</vt:lpstr>
      <vt:lpstr>Presentación de PowerPoint</vt:lpstr>
      <vt:lpstr>PRUEBA DE CAUDAL</vt:lpstr>
      <vt:lpstr>Presentación de PowerPoint</vt:lpstr>
      <vt:lpstr>Presentación de PowerPoint</vt:lpstr>
      <vt:lpstr>Presentación de PowerPoint</vt:lpstr>
      <vt:lpstr>PRUEBA DE PRESIÓN</vt:lpstr>
      <vt:lpstr>Presentación de PowerPoint</vt:lpstr>
      <vt:lpstr>Presentación de PowerPoint</vt:lpstr>
      <vt:lpstr>Presentación de PowerPoint</vt:lpstr>
      <vt:lpstr>PRUEBA DE RECUPERACIÓN DE ENERGÍA</vt:lpstr>
      <vt:lpstr>Presentación de PowerPoint</vt:lpstr>
      <vt:lpstr>Presentación de PowerPoint</vt:lpstr>
      <vt:lpstr>Presentación de PowerPoint</vt:lpstr>
      <vt:lpstr>PRUEBA DE ALMACENAMIENTO DE ENERGÍA NEUMÁTICA</vt:lpstr>
      <vt:lpstr>Presentación de PowerPoint</vt:lpstr>
      <vt:lpstr>Presentación de PowerPoint</vt:lpstr>
      <vt:lpstr>Presentación de PowerPoint</vt:lpstr>
      <vt:lpstr>ANÁLISIS DE RESULTADOS</vt:lpstr>
      <vt:lpstr>EFICACIA DEL SISTEMA DE RECUPERACIÓN</vt:lpstr>
      <vt:lpstr>EFICIENCIA DEL SISTEMA DE RECUPERACIÓN</vt:lpstr>
      <vt:lpstr>Presentación de PowerPoint</vt:lpstr>
      <vt:lpstr>Presentación de PowerPoint</vt:lpstr>
      <vt:lpstr>EFICIENCIA DEL SISTEMA DE SOBREALIMENTACIÓN</vt:lpstr>
      <vt:lpstr>Presentación de PowerPoint</vt:lpstr>
      <vt:lpstr>Presentación de PowerPoint</vt:lpstr>
      <vt:lpstr>CONCLUSIONES</vt:lpstr>
      <vt:lpstr>Presentación de PowerPoint</vt:lpstr>
      <vt:lpstr>Presentación de PowerPoint</vt:lpstr>
      <vt:lpstr>RECOMENDACIONES</vt:lpstr>
      <vt:lpstr>Presentación de PowerPoint</vt:lpstr>
      <vt:lpstr>Presentación de PowerPoint</vt:lpstr>
      <vt:lpstr>MUCHAS GRACIAS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jorge</dc:creator>
  <cp:lastModifiedBy>jh</cp:lastModifiedBy>
  <cp:revision>605</cp:revision>
  <dcterms:created xsi:type="dcterms:W3CDTF">2012-10-16T12:50:45Z</dcterms:created>
  <dcterms:modified xsi:type="dcterms:W3CDTF">2013-06-29T00:39:57Z</dcterms:modified>
</cp:coreProperties>
</file>