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9"/>
  </p:notesMasterIdLst>
  <p:sldIdLst>
    <p:sldId id="280" r:id="rId2"/>
    <p:sldId id="281" r:id="rId3"/>
    <p:sldId id="256" r:id="rId4"/>
    <p:sldId id="298" r:id="rId5"/>
    <p:sldId id="257" r:id="rId6"/>
    <p:sldId id="258" r:id="rId7"/>
    <p:sldId id="259" r:id="rId8"/>
    <p:sldId id="260" r:id="rId9"/>
    <p:sldId id="262" r:id="rId10"/>
    <p:sldId id="264" r:id="rId11"/>
    <p:sldId id="265" r:id="rId12"/>
    <p:sldId id="299" r:id="rId13"/>
    <p:sldId id="266" r:id="rId14"/>
    <p:sldId id="300" r:id="rId15"/>
    <p:sldId id="267" r:id="rId16"/>
    <p:sldId id="268" r:id="rId17"/>
    <p:sldId id="301" r:id="rId18"/>
    <p:sldId id="269" r:id="rId19"/>
    <p:sldId id="270" r:id="rId20"/>
    <p:sldId id="271" r:id="rId21"/>
    <p:sldId id="302" r:id="rId22"/>
    <p:sldId id="272" r:id="rId23"/>
    <p:sldId id="273" r:id="rId24"/>
    <p:sldId id="274" r:id="rId25"/>
    <p:sldId id="275" r:id="rId26"/>
    <p:sldId id="277" r:id="rId27"/>
    <p:sldId id="303" r:id="rId28"/>
    <p:sldId id="282" r:id="rId29"/>
    <p:sldId id="283" r:id="rId30"/>
    <p:sldId id="284" r:id="rId31"/>
    <p:sldId id="285" r:id="rId32"/>
    <p:sldId id="286" r:id="rId33"/>
    <p:sldId id="304" r:id="rId34"/>
    <p:sldId id="287" r:id="rId35"/>
    <p:sldId id="305" r:id="rId36"/>
    <p:sldId id="289" r:id="rId37"/>
    <p:sldId id="308" r:id="rId38"/>
    <p:sldId id="306" r:id="rId39"/>
    <p:sldId id="290" r:id="rId40"/>
    <p:sldId id="291" r:id="rId41"/>
    <p:sldId id="292" r:id="rId42"/>
    <p:sldId id="293" r:id="rId43"/>
    <p:sldId id="294" r:id="rId44"/>
    <p:sldId id="295" r:id="rId45"/>
    <p:sldId id="297" r:id="rId46"/>
    <p:sldId id="296" r:id="rId47"/>
    <p:sldId id="307" r:id="rId4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66FF33"/>
    <a:srgbClr val="C8FD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51" d="100"/>
          <a:sy n="51" d="100"/>
        </p:scale>
        <p:origin x="-162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Temporary%20Internet%20Files\Content.IE5\HISHJQDP\P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lang="es-EC"/>
            </a:pPr>
            <a:r>
              <a:rPr lang="es-EC" dirty="0">
                <a:solidFill>
                  <a:schemeClr val="tx2"/>
                </a:solidFill>
              </a:rPr>
              <a:t>Punto Equilibrio </a:t>
            </a:r>
            <a:r>
              <a:rPr lang="es-EC" dirty="0" err="1">
                <a:solidFill>
                  <a:schemeClr val="tx2"/>
                </a:solidFill>
              </a:rPr>
              <a:t>Shampoo</a:t>
            </a:r>
            <a:r>
              <a:rPr lang="es-EC" baseline="0" dirty="0">
                <a:solidFill>
                  <a:schemeClr val="tx2"/>
                </a:solidFill>
              </a:rPr>
              <a:t> "</a:t>
            </a:r>
            <a:r>
              <a:rPr lang="es-EC" baseline="0" dirty="0" err="1">
                <a:solidFill>
                  <a:schemeClr val="tx2"/>
                </a:solidFill>
              </a:rPr>
              <a:t>Pelu</a:t>
            </a:r>
            <a:r>
              <a:rPr lang="es-EC" baseline="0" dirty="0">
                <a:solidFill>
                  <a:schemeClr val="tx2"/>
                </a:solidFill>
              </a:rPr>
              <a:t> Can"</a:t>
            </a:r>
            <a:endParaRPr lang="es-EC" dirty="0">
              <a:solidFill>
                <a:schemeClr val="tx2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[PQ.xlsx]Hoja1!$E$5</c:f>
              <c:strCache>
                <c:ptCount val="1"/>
                <c:pt idx="0">
                  <c:v>Ingresos</c:v>
                </c:pt>
              </c:strCache>
            </c:strRef>
          </c:tx>
          <c:marker>
            <c:symbol val="none"/>
          </c:marker>
          <c:cat>
            <c:numRef>
              <c:f>[PQ.xlsx]Hoja1!$D$6:$D$11</c:f>
              <c:numCache>
                <c:formatCode>General</c:formatCode>
                <c:ptCount val="6"/>
                <c:pt idx="0">
                  <c:v>130</c:v>
                </c:pt>
                <c:pt idx="1">
                  <c:v>260</c:v>
                </c:pt>
                <c:pt idx="2">
                  <c:v>390</c:v>
                </c:pt>
                <c:pt idx="3">
                  <c:v>520</c:v>
                </c:pt>
                <c:pt idx="4">
                  <c:v>650</c:v>
                </c:pt>
                <c:pt idx="5">
                  <c:v>780</c:v>
                </c:pt>
              </c:numCache>
            </c:numRef>
          </c:cat>
          <c:val>
            <c:numRef>
              <c:f>[PQ.xlsx]Hoja1!$E$6:$E$11</c:f>
              <c:numCache>
                <c:formatCode>General</c:formatCode>
                <c:ptCount val="6"/>
                <c:pt idx="0">
                  <c:v>2000</c:v>
                </c:pt>
                <c:pt idx="1">
                  <c:v>4000</c:v>
                </c:pt>
                <c:pt idx="2">
                  <c:v>6000</c:v>
                </c:pt>
                <c:pt idx="3">
                  <c:v>8000</c:v>
                </c:pt>
                <c:pt idx="4">
                  <c:v>10000</c:v>
                </c:pt>
                <c:pt idx="5">
                  <c:v>12000</c:v>
                </c:pt>
              </c:numCache>
            </c:numRef>
          </c:val>
        </c:ser>
        <c:ser>
          <c:idx val="1"/>
          <c:order val="1"/>
          <c:tx>
            <c:strRef>
              <c:f>[PQ.xlsx]Hoja1!$F$5</c:f>
              <c:strCache>
                <c:ptCount val="1"/>
                <c:pt idx="0">
                  <c:v>costos Fijos</c:v>
                </c:pt>
              </c:strCache>
            </c:strRef>
          </c:tx>
          <c:marker>
            <c:symbol val="none"/>
          </c:marker>
          <c:cat>
            <c:numRef>
              <c:f>[PQ.xlsx]Hoja1!$D$6:$D$11</c:f>
              <c:numCache>
                <c:formatCode>General</c:formatCode>
                <c:ptCount val="6"/>
                <c:pt idx="0">
                  <c:v>130</c:v>
                </c:pt>
                <c:pt idx="1">
                  <c:v>260</c:v>
                </c:pt>
                <c:pt idx="2">
                  <c:v>390</c:v>
                </c:pt>
                <c:pt idx="3">
                  <c:v>520</c:v>
                </c:pt>
                <c:pt idx="4">
                  <c:v>650</c:v>
                </c:pt>
                <c:pt idx="5">
                  <c:v>780</c:v>
                </c:pt>
              </c:numCache>
            </c:numRef>
          </c:cat>
          <c:val>
            <c:numRef>
              <c:f>[PQ.xlsx]Hoja1!$F$6:$F$11</c:f>
              <c:numCache>
                <c:formatCode>General</c:formatCode>
                <c:ptCount val="6"/>
                <c:pt idx="0">
                  <c:v>4000</c:v>
                </c:pt>
                <c:pt idx="1">
                  <c:v>4000</c:v>
                </c:pt>
                <c:pt idx="2">
                  <c:v>4000</c:v>
                </c:pt>
                <c:pt idx="3">
                  <c:v>4000</c:v>
                </c:pt>
                <c:pt idx="4">
                  <c:v>4000</c:v>
                </c:pt>
                <c:pt idx="5">
                  <c:v>4000</c:v>
                </c:pt>
              </c:numCache>
            </c:numRef>
          </c:val>
        </c:ser>
        <c:ser>
          <c:idx val="2"/>
          <c:order val="2"/>
          <c:tx>
            <c:strRef>
              <c:f>[PQ.xlsx]Hoja1!$G$5</c:f>
              <c:strCache>
                <c:ptCount val="1"/>
                <c:pt idx="0">
                  <c:v>costo Total</c:v>
                </c:pt>
              </c:strCache>
            </c:strRef>
          </c:tx>
          <c:marker>
            <c:symbol val="none"/>
          </c:marker>
          <c:cat>
            <c:numRef>
              <c:f>[PQ.xlsx]Hoja1!$D$6:$D$11</c:f>
              <c:numCache>
                <c:formatCode>General</c:formatCode>
                <c:ptCount val="6"/>
                <c:pt idx="0">
                  <c:v>130</c:v>
                </c:pt>
                <c:pt idx="1">
                  <c:v>260</c:v>
                </c:pt>
                <c:pt idx="2">
                  <c:v>390</c:v>
                </c:pt>
                <c:pt idx="3">
                  <c:v>520</c:v>
                </c:pt>
                <c:pt idx="4">
                  <c:v>650</c:v>
                </c:pt>
                <c:pt idx="5">
                  <c:v>780</c:v>
                </c:pt>
              </c:numCache>
            </c:numRef>
          </c:cat>
          <c:val>
            <c:numRef>
              <c:f>[PQ.xlsx]Hoja1!$G$6:$G$11</c:f>
              <c:numCache>
                <c:formatCode>General</c:formatCode>
                <c:ptCount val="6"/>
                <c:pt idx="0">
                  <c:v>4000</c:v>
                </c:pt>
                <c:pt idx="1">
                  <c:v>5000</c:v>
                </c:pt>
                <c:pt idx="2">
                  <c:v>6000</c:v>
                </c:pt>
                <c:pt idx="3">
                  <c:v>7000</c:v>
                </c:pt>
                <c:pt idx="4">
                  <c:v>8000</c:v>
                </c:pt>
                <c:pt idx="5">
                  <c:v>9000</c:v>
                </c:pt>
              </c:numCache>
            </c:numRef>
          </c:val>
        </c:ser>
        <c:marker val="1"/>
        <c:axId val="62791680"/>
        <c:axId val="62793216"/>
      </c:lineChart>
      <c:catAx>
        <c:axId val="62791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2793216"/>
        <c:crosses val="autoZero"/>
        <c:auto val="1"/>
        <c:lblAlgn val="ctr"/>
        <c:lblOffset val="100"/>
      </c:catAx>
      <c:valAx>
        <c:axId val="627932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C"/>
                  <a:t>Ingresos USD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27916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DE722-0BAB-4EF4-8F9B-1B581C56008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15B72D3-181D-4BA5-ACBA-2319A84B16F0}">
      <dgm:prSet phldrT="[Texto]"/>
      <dgm:spPr/>
      <dgm:t>
        <a:bodyPr/>
        <a:lstStyle/>
        <a:p>
          <a:r>
            <a:rPr lang="es-EC" dirty="0" smtClean="0"/>
            <a:t>Precio</a:t>
          </a:r>
          <a:endParaRPr lang="es-EC" dirty="0"/>
        </a:p>
      </dgm:t>
    </dgm:pt>
    <dgm:pt modelId="{54383E6A-FA49-47BC-9CF4-34D5CE9CF2A0}" type="parTrans" cxnId="{A5F379BB-2B54-4073-8943-3B0921163888}">
      <dgm:prSet/>
      <dgm:spPr/>
      <dgm:t>
        <a:bodyPr/>
        <a:lstStyle/>
        <a:p>
          <a:endParaRPr lang="es-EC"/>
        </a:p>
      </dgm:t>
    </dgm:pt>
    <dgm:pt modelId="{63901693-5207-405C-AB30-753808628FD4}" type="sibTrans" cxnId="{A5F379BB-2B54-4073-8943-3B0921163888}">
      <dgm:prSet/>
      <dgm:spPr/>
      <dgm:t>
        <a:bodyPr/>
        <a:lstStyle/>
        <a:p>
          <a:endParaRPr lang="es-EC"/>
        </a:p>
      </dgm:t>
    </dgm:pt>
    <dgm:pt modelId="{E1B631EE-145A-45B7-B46B-BBB87E8A01B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Se aplicará una estrategia de precios orientadas a la competencia cuya idea principal es diferenciarse de los competidores con precios inferiores para estimular la demanda de los segmentos actuales y/o de los segmentos potenciales que son sensibles al precio.</a:t>
          </a:r>
          <a:endParaRPr lang="es-EC" dirty="0">
            <a:solidFill>
              <a:schemeClr val="tx1"/>
            </a:solidFill>
          </a:endParaRPr>
        </a:p>
      </dgm:t>
    </dgm:pt>
    <dgm:pt modelId="{4BE1A1AA-77B8-4F12-9AB9-C79A5E74ECFD}" type="parTrans" cxnId="{A67FD994-AF36-482B-A2BF-CF6244E43FD7}">
      <dgm:prSet/>
      <dgm:spPr/>
      <dgm:t>
        <a:bodyPr/>
        <a:lstStyle/>
        <a:p>
          <a:endParaRPr lang="es-EC"/>
        </a:p>
      </dgm:t>
    </dgm:pt>
    <dgm:pt modelId="{ECCDB6E1-F8D8-4AC6-A5CC-F806836326B3}" type="sibTrans" cxnId="{A67FD994-AF36-482B-A2BF-CF6244E43FD7}">
      <dgm:prSet/>
      <dgm:spPr/>
      <dgm:t>
        <a:bodyPr/>
        <a:lstStyle/>
        <a:p>
          <a:endParaRPr lang="es-EC"/>
        </a:p>
      </dgm:t>
    </dgm:pt>
    <dgm:pt modelId="{83CCE8C6-EF5D-45E2-8153-FA39FDB31817}">
      <dgm:prSet phldrT="[Texto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endParaRPr lang="es-EC" dirty="0"/>
        </a:p>
      </dgm:t>
    </dgm:pt>
    <dgm:pt modelId="{82E39215-8B59-45C3-A955-9DFCC5975228}" type="parTrans" cxnId="{055E8C5C-DB44-4CEC-BEDA-FFC074835169}">
      <dgm:prSet/>
      <dgm:spPr/>
      <dgm:t>
        <a:bodyPr/>
        <a:lstStyle/>
        <a:p>
          <a:endParaRPr lang="es-EC"/>
        </a:p>
      </dgm:t>
    </dgm:pt>
    <dgm:pt modelId="{DB277FFD-C4DD-45B6-B3D3-FCFE5518F8ED}" type="sibTrans" cxnId="{055E8C5C-DB44-4CEC-BEDA-FFC074835169}">
      <dgm:prSet/>
      <dgm:spPr/>
      <dgm:t>
        <a:bodyPr/>
        <a:lstStyle/>
        <a:p>
          <a:endParaRPr lang="es-EC"/>
        </a:p>
      </dgm:t>
    </dgm:pt>
    <dgm:pt modelId="{6BF6E76D-04AB-46B9-964C-8EEF66C838BF}">
      <dgm:prSet phldrT="[Texto]"/>
      <dgm:spPr/>
      <dgm:t>
        <a:bodyPr/>
        <a:lstStyle/>
        <a:p>
          <a:r>
            <a:rPr lang="es-EC" dirty="0" smtClean="0"/>
            <a:t>Promoción</a:t>
          </a:r>
          <a:endParaRPr lang="es-EC" dirty="0"/>
        </a:p>
      </dgm:t>
    </dgm:pt>
    <dgm:pt modelId="{A4D1F226-6FAD-497D-B9A4-105031C905BA}" type="parTrans" cxnId="{6442E6F0-1358-43EC-A6A0-F7B3392770D1}">
      <dgm:prSet/>
      <dgm:spPr/>
      <dgm:t>
        <a:bodyPr/>
        <a:lstStyle/>
        <a:p>
          <a:endParaRPr lang="es-EC"/>
        </a:p>
      </dgm:t>
    </dgm:pt>
    <dgm:pt modelId="{95985E72-6FE9-41DD-877D-BDDAB6A9F45A}" type="sibTrans" cxnId="{6442E6F0-1358-43EC-A6A0-F7B3392770D1}">
      <dgm:prSet/>
      <dgm:spPr/>
      <dgm:t>
        <a:bodyPr/>
        <a:lstStyle/>
        <a:p>
          <a:endParaRPr lang="es-EC"/>
        </a:p>
      </dgm:t>
    </dgm:pt>
    <dgm:pt modelId="{8F4768B3-EEC6-4E31-BDC0-03D2C9E9A679}">
      <dgm:prSet phldrT="[Texto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endParaRPr lang="es-EC" dirty="0">
            <a:solidFill>
              <a:schemeClr val="tx1"/>
            </a:solidFill>
          </a:endParaRPr>
        </a:p>
      </dgm:t>
    </dgm:pt>
    <dgm:pt modelId="{EF002371-6593-45FD-8D4B-516E6FF3E3BF}" type="parTrans" cxnId="{A4019CB9-CB1A-4640-9AEF-FB8F451EDC4B}">
      <dgm:prSet/>
      <dgm:spPr/>
      <dgm:t>
        <a:bodyPr/>
        <a:lstStyle/>
        <a:p>
          <a:endParaRPr lang="es-EC"/>
        </a:p>
      </dgm:t>
    </dgm:pt>
    <dgm:pt modelId="{67ED485C-8AB8-4AB5-BB0C-3E7EF8AC2172}" type="sibTrans" cxnId="{A4019CB9-CB1A-4640-9AEF-FB8F451EDC4B}">
      <dgm:prSet/>
      <dgm:spPr/>
      <dgm:t>
        <a:bodyPr/>
        <a:lstStyle/>
        <a:p>
          <a:endParaRPr lang="es-EC"/>
        </a:p>
      </dgm:t>
    </dgm:pt>
    <dgm:pt modelId="{A8D7ECFA-CA6E-4AF1-8F5F-6EAB435B0B5F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Entregar papelería útil en las actividades del establecimiento en el que conste el nombre del </a:t>
          </a:r>
          <a:r>
            <a:rPr lang="es-ES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shampoo</a:t>
          </a:r>
          <a:r>
            <a:rPr lang="es-ES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y la marca de la empresa, como recetas y calendarios.</a:t>
          </a:r>
          <a:endParaRPr lang="es-EC" dirty="0">
            <a:solidFill>
              <a:schemeClr val="tx1"/>
            </a:solidFill>
          </a:endParaRPr>
        </a:p>
      </dgm:t>
    </dgm:pt>
    <dgm:pt modelId="{D68F8674-FF83-4E24-ACC7-ED60C779DE5E}" type="parTrans" cxnId="{3EF1EA78-D7B4-426D-B67C-D7D3A91BF782}">
      <dgm:prSet/>
      <dgm:spPr/>
      <dgm:t>
        <a:bodyPr/>
        <a:lstStyle/>
        <a:p>
          <a:endParaRPr lang="es-EC"/>
        </a:p>
      </dgm:t>
    </dgm:pt>
    <dgm:pt modelId="{0D636B40-F725-46AE-B3EA-3045D8B620D7}" type="sibTrans" cxnId="{3EF1EA78-D7B4-426D-B67C-D7D3A91BF782}">
      <dgm:prSet/>
      <dgm:spPr/>
      <dgm:t>
        <a:bodyPr/>
        <a:lstStyle/>
        <a:p>
          <a:endParaRPr lang="es-EC"/>
        </a:p>
      </dgm:t>
    </dgm:pt>
    <dgm:pt modelId="{26320E14-7A8C-49DA-93BD-7CA93E34F7CB}">
      <dgm:prSet phldrT="[Texto]"/>
      <dgm:spPr/>
      <dgm:t>
        <a:bodyPr/>
        <a:lstStyle/>
        <a:p>
          <a:r>
            <a:rPr lang="es-EC" dirty="0" smtClean="0"/>
            <a:t>Producto</a:t>
          </a:r>
          <a:endParaRPr lang="es-EC" dirty="0"/>
        </a:p>
      </dgm:t>
    </dgm:pt>
    <dgm:pt modelId="{D7ED0EE3-0231-4D5E-BE0B-F6FF031780F1}" type="parTrans" cxnId="{5713100D-37E9-459F-9D73-9785B244A27E}">
      <dgm:prSet/>
      <dgm:spPr/>
      <dgm:t>
        <a:bodyPr/>
        <a:lstStyle/>
        <a:p>
          <a:endParaRPr lang="es-EC"/>
        </a:p>
      </dgm:t>
    </dgm:pt>
    <dgm:pt modelId="{A93C8B34-321C-498B-ABB8-9B6BE269E49A}" type="sibTrans" cxnId="{5713100D-37E9-459F-9D73-9785B244A27E}">
      <dgm:prSet/>
      <dgm:spPr/>
      <dgm:t>
        <a:bodyPr/>
        <a:lstStyle/>
        <a:p>
          <a:endParaRPr lang="es-EC"/>
        </a:p>
      </dgm:t>
    </dgm:pt>
    <dgm:pt modelId="{8713A613-09BA-4BFA-A07D-BFC2050DC808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Nombre:</a:t>
          </a:r>
          <a:r>
            <a:rPr lang="es-EC" baseline="0" dirty="0" smtClean="0">
              <a:solidFill>
                <a:schemeClr val="tx1"/>
              </a:solidFill>
            </a:rPr>
            <a:t>  PELU CAN</a:t>
          </a:r>
          <a:endParaRPr lang="es-EC" dirty="0">
            <a:solidFill>
              <a:schemeClr val="tx1"/>
            </a:solidFill>
          </a:endParaRPr>
        </a:p>
      </dgm:t>
    </dgm:pt>
    <dgm:pt modelId="{DFF72E79-A8DC-4F77-92E3-13F4049404EB}" type="parTrans" cxnId="{BECFF169-EDA9-42F9-BB21-180B0DB23948}">
      <dgm:prSet/>
      <dgm:spPr/>
      <dgm:t>
        <a:bodyPr/>
        <a:lstStyle/>
        <a:p>
          <a:endParaRPr lang="es-EC"/>
        </a:p>
      </dgm:t>
    </dgm:pt>
    <dgm:pt modelId="{CA8CCC83-B3FF-404B-8B49-3F2A92DB56C6}" type="sibTrans" cxnId="{BECFF169-EDA9-42F9-BB21-180B0DB23948}">
      <dgm:prSet/>
      <dgm:spPr/>
      <dgm:t>
        <a:bodyPr/>
        <a:lstStyle/>
        <a:p>
          <a:endParaRPr lang="es-EC"/>
        </a:p>
      </dgm:t>
    </dgm:pt>
    <dgm:pt modelId="{4B9116A2-4880-4943-902A-E3E4138858A4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Envase de galón</a:t>
          </a:r>
          <a:endParaRPr lang="es-EC" dirty="0">
            <a:solidFill>
              <a:schemeClr val="tx1"/>
            </a:solidFill>
          </a:endParaRPr>
        </a:p>
      </dgm:t>
    </dgm:pt>
    <dgm:pt modelId="{22775B57-6CCF-4FE0-A0BC-68EFC921456A}" type="parTrans" cxnId="{F3392BAE-35DE-45FB-A249-1A36F7985DAC}">
      <dgm:prSet/>
      <dgm:spPr/>
      <dgm:t>
        <a:bodyPr/>
        <a:lstStyle/>
        <a:p>
          <a:endParaRPr lang="es-EC"/>
        </a:p>
      </dgm:t>
    </dgm:pt>
    <dgm:pt modelId="{37947713-7E04-4FD1-9902-AB680396DD98}" type="sibTrans" cxnId="{F3392BAE-35DE-45FB-A249-1A36F7985DAC}">
      <dgm:prSet/>
      <dgm:spPr/>
      <dgm:t>
        <a:bodyPr/>
        <a:lstStyle/>
        <a:p>
          <a:endParaRPr lang="es-EC"/>
        </a:p>
      </dgm:t>
    </dgm:pt>
    <dgm:pt modelId="{7C1CAB5F-7967-4EF6-992E-F91B7BBDAD6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 Promoción por volumen de compra, se entregará un dispensador de </a:t>
          </a:r>
          <a:r>
            <a:rPr lang="es-ES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shampoo</a:t>
          </a:r>
          <a:r>
            <a:rPr lang="es-ES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con capacidad de 2 galones, que es la cantidad que la mayoría de  peluquerías caninas consumen mensualmente según datos del estudio de mercado.</a:t>
          </a:r>
          <a:endParaRPr lang="es-EC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E5DDAE1-FC0F-430C-94FA-31F9748CC0E6}" type="parTrans" cxnId="{BC6CD148-3155-4E39-8D3E-CD4BDD80B321}">
      <dgm:prSet/>
      <dgm:spPr/>
      <dgm:t>
        <a:bodyPr/>
        <a:lstStyle/>
        <a:p>
          <a:endParaRPr lang="es-EC"/>
        </a:p>
      </dgm:t>
    </dgm:pt>
    <dgm:pt modelId="{3D2A0FC9-61D0-4B4A-9466-498A641F834F}" type="sibTrans" cxnId="{BC6CD148-3155-4E39-8D3E-CD4BDD80B321}">
      <dgm:prSet/>
      <dgm:spPr/>
      <dgm:t>
        <a:bodyPr/>
        <a:lstStyle/>
        <a:p>
          <a:endParaRPr lang="es-EC"/>
        </a:p>
      </dgm:t>
    </dgm:pt>
    <dgm:pt modelId="{02A41DAD-833C-419F-8DA9-5AFBFDA93C9A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C7EA1AAC-5EBC-4B6E-8C94-D39D0F80868D}" type="parTrans" cxnId="{56B1AE97-4BD4-4A70-A4CC-52CDDEB62774}">
      <dgm:prSet/>
      <dgm:spPr/>
      <dgm:t>
        <a:bodyPr/>
        <a:lstStyle/>
        <a:p>
          <a:endParaRPr lang="es-EC"/>
        </a:p>
      </dgm:t>
    </dgm:pt>
    <dgm:pt modelId="{7B2C2C91-7CB6-4F67-A3B8-25549E6E0C81}" type="sibTrans" cxnId="{56B1AE97-4BD4-4A70-A4CC-52CDDEB62774}">
      <dgm:prSet/>
      <dgm:spPr/>
      <dgm:t>
        <a:bodyPr/>
        <a:lstStyle/>
        <a:p>
          <a:endParaRPr lang="es-EC"/>
        </a:p>
      </dgm:t>
    </dgm:pt>
    <dgm:pt modelId="{79F390EB-06A8-4E01-BE82-2A834B8D80B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Aroma a manzana</a:t>
          </a:r>
          <a:endParaRPr lang="es-EC" dirty="0">
            <a:solidFill>
              <a:schemeClr val="tx1"/>
            </a:solidFill>
          </a:endParaRPr>
        </a:p>
      </dgm:t>
    </dgm:pt>
    <dgm:pt modelId="{6C036335-F116-4751-B3CB-98E9FF377646}" type="parTrans" cxnId="{D8A0D223-CA9E-4562-B964-B376C435C0EA}">
      <dgm:prSet/>
      <dgm:spPr/>
      <dgm:t>
        <a:bodyPr/>
        <a:lstStyle/>
        <a:p>
          <a:endParaRPr lang="es-EC"/>
        </a:p>
      </dgm:t>
    </dgm:pt>
    <dgm:pt modelId="{B021EF35-6F36-4DE0-84A4-8A9BF1B4B1B1}" type="sibTrans" cxnId="{D8A0D223-CA9E-4562-B964-B376C435C0EA}">
      <dgm:prSet/>
      <dgm:spPr/>
      <dgm:t>
        <a:bodyPr/>
        <a:lstStyle/>
        <a:p>
          <a:endParaRPr lang="es-EC"/>
        </a:p>
      </dgm:t>
    </dgm:pt>
    <dgm:pt modelId="{B7E113EB-8E94-44F9-8722-5147CF867933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Cosmético</a:t>
          </a:r>
          <a:endParaRPr lang="es-EC" dirty="0">
            <a:solidFill>
              <a:schemeClr val="tx1"/>
            </a:solidFill>
          </a:endParaRPr>
        </a:p>
      </dgm:t>
    </dgm:pt>
    <dgm:pt modelId="{2CE3C37F-C7D7-45D7-93C5-1F1B7C5D4F6E}" type="parTrans" cxnId="{4425DB5C-4B74-49ED-897E-D081A842243D}">
      <dgm:prSet/>
      <dgm:spPr/>
      <dgm:t>
        <a:bodyPr/>
        <a:lstStyle/>
        <a:p>
          <a:endParaRPr lang="es-EC"/>
        </a:p>
      </dgm:t>
    </dgm:pt>
    <dgm:pt modelId="{524A06BD-0028-4233-8555-44D6C939A474}" type="sibTrans" cxnId="{4425DB5C-4B74-49ED-897E-D081A842243D}">
      <dgm:prSet/>
      <dgm:spPr/>
      <dgm:t>
        <a:bodyPr/>
        <a:lstStyle/>
        <a:p>
          <a:endParaRPr lang="es-EC"/>
        </a:p>
      </dgm:t>
    </dgm:pt>
    <dgm:pt modelId="{933BD526-D6CB-4DA3-81BE-9BC3B2EF075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PH Neutro </a:t>
          </a:r>
          <a:endParaRPr lang="es-EC" dirty="0">
            <a:solidFill>
              <a:schemeClr val="tx1"/>
            </a:solidFill>
          </a:endParaRPr>
        </a:p>
      </dgm:t>
    </dgm:pt>
    <dgm:pt modelId="{028CCD6A-62E3-498B-AF28-E01377A0AB94}" type="parTrans" cxnId="{FDF755F5-33A3-45AD-834B-7D4A2EDE3856}">
      <dgm:prSet/>
      <dgm:spPr/>
      <dgm:t>
        <a:bodyPr/>
        <a:lstStyle/>
        <a:p>
          <a:endParaRPr lang="es-EC"/>
        </a:p>
      </dgm:t>
    </dgm:pt>
    <dgm:pt modelId="{33D55DF9-3FE2-407E-A168-1BE50BA70993}" type="sibTrans" cxnId="{FDF755F5-33A3-45AD-834B-7D4A2EDE3856}">
      <dgm:prSet/>
      <dgm:spPr/>
      <dgm:t>
        <a:bodyPr/>
        <a:lstStyle/>
        <a:p>
          <a:endParaRPr lang="es-EC"/>
        </a:p>
      </dgm:t>
    </dgm:pt>
    <dgm:pt modelId="{2462BB00-A98A-4DA4-B3E2-A6A3DFF0F7D2}" type="pres">
      <dgm:prSet presAssocID="{920DE722-0BAB-4EF4-8F9B-1B581C56008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5D44B35-D6ED-478F-AC1D-03C82869E363}" type="pres">
      <dgm:prSet presAssocID="{F15B72D3-181D-4BA5-ACBA-2319A84B16F0}" presName="compositeNode" presStyleCnt="0">
        <dgm:presLayoutVars>
          <dgm:bulletEnabled val="1"/>
        </dgm:presLayoutVars>
      </dgm:prSet>
      <dgm:spPr/>
    </dgm:pt>
    <dgm:pt modelId="{E14F027E-A711-4D6A-8E37-DB5E6C2B6676}" type="pres">
      <dgm:prSet presAssocID="{F15B72D3-181D-4BA5-ACBA-2319A84B16F0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94C6812-AD91-4BD5-BFB9-A4D1BB1C48B5}" type="pres">
      <dgm:prSet presAssocID="{F15B72D3-181D-4BA5-ACBA-2319A84B16F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8DAC9E-E1D5-4059-AD11-2184ACB67A39}" type="pres">
      <dgm:prSet presAssocID="{F15B72D3-181D-4BA5-ACBA-2319A84B16F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A74628-6164-45BC-9205-6FFF68C70924}" type="pres">
      <dgm:prSet presAssocID="{63901693-5207-405C-AB30-753808628FD4}" presName="sibTrans" presStyleCnt="0"/>
      <dgm:spPr/>
    </dgm:pt>
    <dgm:pt modelId="{AA787750-0757-4D54-884F-C95F5C27C53D}" type="pres">
      <dgm:prSet presAssocID="{6BF6E76D-04AB-46B9-964C-8EEF66C838BF}" presName="compositeNode" presStyleCnt="0">
        <dgm:presLayoutVars>
          <dgm:bulletEnabled val="1"/>
        </dgm:presLayoutVars>
      </dgm:prSet>
      <dgm:spPr/>
    </dgm:pt>
    <dgm:pt modelId="{26FF41C5-086C-482B-8FF2-6968A2C883DF}" type="pres">
      <dgm:prSet presAssocID="{6BF6E76D-04AB-46B9-964C-8EEF66C838BF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BF9B9C3-1F49-4118-94D5-9B9F927A3DBE}" type="pres">
      <dgm:prSet presAssocID="{6BF6E76D-04AB-46B9-964C-8EEF66C838BF}" presName="childNode" presStyleLbl="node1" presStyleIdx="1" presStyleCnt="3" custLinFactNeighborX="4562" custLinFactNeighborY="2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657ED5-1B34-432D-8736-3015B33195C4}" type="pres">
      <dgm:prSet presAssocID="{6BF6E76D-04AB-46B9-964C-8EEF66C838B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E6ED2A-D459-4B41-B602-577C5EB4D563}" type="pres">
      <dgm:prSet presAssocID="{95985E72-6FE9-41DD-877D-BDDAB6A9F45A}" presName="sibTrans" presStyleCnt="0"/>
      <dgm:spPr/>
    </dgm:pt>
    <dgm:pt modelId="{1F12BF2A-B8E6-4776-A374-ECD32EEB8AD5}" type="pres">
      <dgm:prSet presAssocID="{26320E14-7A8C-49DA-93BD-7CA93E34F7CB}" presName="compositeNode" presStyleCnt="0">
        <dgm:presLayoutVars>
          <dgm:bulletEnabled val="1"/>
        </dgm:presLayoutVars>
      </dgm:prSet>
      <dgm:spPr/>
    </dgm:pt>
    <dgm:pt modelId="{65BD412B-DB60-49E5-ADFB-FB42294220E6}" type="pres">
      <dgm:prSet presAssocID="{26320E14-7A8C-49DA-93BD-7CA93E34F7CB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65FACC6-04ED-4539-913D-5D7CAC6F6D62}" type="pres">
      <dgm:prSet presAssocID="{26320E14-7A8C-49DA-93BD-7CA93E34F7CB}" presName="childNode" presStyleLbl="node1" presStyleIdx="2" presStyleCnt="3" custLinFactNeighborX="6847" custLinFactNeighborY="3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0DFBAB-07B7-456D-9FBF-7F3498811556}" type="pres">
      <dgm:prSet presAssocID="{26320E14-7A8C-49DA-93BD-7CA93E34F7C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EF1EA78-D7B4-426D-B67C-D7D3A91BF782}" srcId="{6BF6E76D-04AB-46B9-964C-8EEF66C838BF}" destId="{A8D7ECFA-CA6E-4AF1-8F5F-6EAB435B0B5F}" srcOrd="1" destOrd="0" parTransId="{D68F8674-FF83-4E24-ACC7-ED60C779DE5E}" sibTransId="{0D636B40-F725-46AE-B3EA-3045D8B620D7}"/>
    <dgm:cxn modelId="{5713100D-37E9-459F-9D73-9785B244A27E}" srcId="{920DE722-0BAB-4EF4-8F9B-1B581C560082}" destId="{26320E14-7A8C-49DA-93BD-7CA93E34F7CB}" srcOrd="2" destOrd="0" parTransId="{D7ED0EE3-0231-4D5E-BE0B-F6FF031780F1}" sibTransId="{A93C8B34-321C-498B-ABB8-9B6BE269E49A}"/>
    <dgm:cxn modelId="{A4019CB9-CB1A-4640-9AEF-FB8F451EDC4B}" srcId="{6BF6E76D-04AB-46B9-964C-8EEF66C838BF}" destId="{8F4768B3-EEC6-4E31-BDC0-03D2C9E9A679}" srcOrd="0" destOrd="0" parTransId="{EF002371-6593-45FD-8D4B-516E6FF3E3BF}" sibTransId="{67ED485C-8AB8-4AB5-BB0C-3E7EF8AC2172}"/>
    <dgm:cxn modelId="{F80A1FD9-8D73-42BA-B67B-E3CA2AD0DEDE}" type="presOf" srcId="{02A41DAD-833C-419F-8DA9-5AFBFDA93C9A}" destId="{265FACC6-04ED-4539-913D-5D7CAC6F6D62}" srcOrd="0" destOrd="0" presId="urn:microsoft.com/office/officeart/2005/8/layout/hList2"/>
    <dgm:cxn modelId="{954D5021-21AA-4A94-8393-6B259BA1D6A7}" type="presOf" srcId="{26320E14-7A8C-49DA-93BD-7CA93E34F7CB}" destId="{110DFBAB-07B7-456D-9FBF-7F3498811556}" srcOrd="0" destOrd="0" presId="urn:microsoft.com/office/officeart/2005/8/layout/hList2"/>
    <dgm:cxn modelId="{82D733F1-E502-4ACB-AA58-C980DF7EDF83}" type="presOf" srcId="{4B9116A2-4880-4943-902A-E3E4138858A4}" destId="{265FACC6-04ED-4539-913D-5D7CAC6F6D62}" srcOrd="0" destOrd="2" presId="urn:microsoft.com/office/officeart/2005/8/layout/hList2"/>
    <dgm:cxn modelId="{F3392BAE-35DE-45FB-A249-1A36F7985DAC}" srcId="{26320E14-7A8C-49DA-93BD-7CA93E34F7CB}" destId="{4B9116A2-4880-4943-902A-E3E4138858A4}" srcOrd="2" destOrd="0" parTransId="{22775B57-6CCF-4FE0-A0BC-68EFC921456A}" sibTransId="{37947713-7E04-4FD1-9902-AB680396DD98}"/>
    <dgm:cxn modelId="{055E8C5C-DB44-4CEC-BEDA-FFC074835169}" srcId="{F15B72D3-181D-4BA5-ACBA-2319A84B16F0}" destId="{83CCE8C6-EF5D-45E2-8153-FA39FDB31817}" srcOrd="1" destOrd="0" parTransId="{82E39215-8B59-45C3-A955-9DFCC5975228}" sibTransId="{DB277FFD-C4DD-45B6-B3D3-FCFE5518F8ED}"/>
    <dgm:cxn modelId="{12CA8AC9-5305-4E2A-950C-222BEED3A9FE}" type="presOf" srcId="{B7E113EB-8E94-44F9-8722-5147CF867933}" destId="{265FACC6-04ED-4539-913D-5D7CAC6F6D62}" srcOrd="0" destOrd="4" presId="urn:microsoft.com/office/officeart/2005/8/layout/hList2"/>
    <dgm:cxn modelId="{32735C32-CF05-4440-B264-0934C4B5565C}" type="presOf" srcId="{F15B72D3-181D-4BA5-ACBA-2319A84B16F0}" destId="{5F8DAC9E-E1D5-4059-AD11-2184ACB67A39}" srcOrd="0" destOrd="0" presId="urn:microsoft.com/office/officeart/2005/8/layout/hList2"/>
    <dgm:cxn modelId="{5A53DE01-1A23-4831-AFB0-20B554C3AB43}" type="presOf" srcId="{8713A613-09BA-4BFA-A07D-BFC2050DC808}" destId="{265FACC6-04ED-4539-913D-5D7CAC6F6D62}" srcOrd="0" destOrd="1" presId="urn:microsoft.com/office/officeart/2005/8/layout/hList2"/>
    <dgm:cxn modelId="{50482DD2-E7D3-44AD-A528-D2F13EEB55D9}" type="presOf" srcId="{79F390EB-06A8-4E01-BE82-2A834B8D80BE}" destId="{265FACC6-04ED-4539-913D-5D7CAC6F6D62}" srcOrd="0" destOrd="3" presId="urn:microsoft.com/office/officeart/2005/8/layout/hList2"/>
    <dgm:cxn modelId="{E8A0B43D-D9B2-4C8C-8266-2FE02A1DD685}" type="presOf" srcId="{A8D7ECFA-CA6E-4AF1-8F5F-6EAB435B0B5F}" destId="{CBF9B9C3-1F49-4118-94D5-9B9F927A3DBE}" srcOrd="0" destOrd="1" presId="urn:microsoft.com/office/officeart/2005/8/layout/hList2"/>
    <dgm:cxn modelId="{EBFA2C0B-C548-4D9D-9756-D572F83895BE}" type="presOf" srcId="{920DE722-0BAB-4EF4-8F9B-1B581C560082}" destId="{2462BB00-A98A-4DA4-B3E2-A6A3DFF0F7D2}" srcOrd="0" destOrd="0" presId="urn:microsoft.com/office/officeart/2005/8/layout/hList2"/>
    <dgm:cxn modelId="{A5F379BB-2B54-4073-8943-3B0921163888}" srcId="{920DE722-0BAB-4EF4-8F9B-1B581C560082}" destId="{F15B72D3-181D-4BA5-ACBA-2319A84B16F0}" srcOrd="0" destOrd="0" parTransId="{54383E6A-FA49-47BC-9CF4-34D5CE9CF2A0}" sibTransId="{63901693-5207-405C-AB30-753808628FD4}"/>
    <dgm:cxn modelId="{43A2AC46-44C4-4975-8E6D-36CB5723811E}" type="presOf" srcId="{83CCE8C6-EF5D-45E2-8153-FA39FDB31817}" destId="{694C6812-AD91-4BD5-BFB9-A4D1BB1C48B5}" srcOrd="0" destOrd="1" presId="urn:microsoft.com/office/officeart/2005/8/layout/hList2"/>
    <dgm:cxn modelId="{A67FD994-AF36-482B-A2BF-CF6244E43FD7}" srcId="{F15B72D3-181D-4BA5-ACBA-2319A84B16F0}" destId="{E1B631EE-145A-45B7-B46B-BBB87E8A01BE}" srcOrd="0" destOrd="0" parTransId="{4BE1A1AA-77B8-4F12-9AB9-C79A5E74ECFD}" sibTransId="{ECCDB6E1-F8D8-4AC6-A5CC-F806836326B3}"/>
    <dgm:cxn modelId="{56B1AE97-4BD4-4A70-A4CC-52CDDEB62774}" srcId="{26320E14-7A8C-49DA-93BD-7CA93E34F7CB}" destId="{02A41DAD-833C-419F-8DA9-5AFBFDA93C9A}" srcOrd="0" destOrd="0" parTransId="{C7EA1AAC-5EBC-4B6E-8C94-D39D0F80868D}" sibTransId="{7B2C2C91-7CB6-4F67-A3B8-25549E6E0C81}"/>
    <dgm:cxn modelId="{E7CA6CCA-D8C5-4E79-8C2C-57F3740FDADB}" type="presOf" srcId="{933BD526-D6CB-4DA3-81BE-9BC3B2EF0752}" destId="{265FACC6-04ED-4539-913D-5D7CAC6F6D62}" srcOrd="0" destOrd="5" presId="urn:microsoft.com/office/officeart/2005/8/layout/hList2"/>
    <dgm:cxn modelId="{BECFF169-EDA9-42F9-BB21-180B0DB23948}" srcId="{26320E14-7A8C-49DA-93BD-7CA93E34F7CB}" destId="{8713A613-09BA-4BFA-A07D-BFC2050DC808}" srcOrd="1" destOrd="0" parTransId="{DFF72E79-A8DC-4F77-92E3-13F4049404EB}" sibTransId="{CA8CCC83-B3FF-404B-8B49-3F2A92DB56C6}"/>
    <dgm:cxn modelId="{FDF755F5-33A3-45AD-834B-7D4A2EDE3856}" srcId="{26320E14-7A8C-49DA-93BD-7CA93E34F7CB}" destId="{933BD526-D6CB-4DA3-81BE-9BC3B2EF0752}" srcOrd="5" destOrd="0" parTransId="{028CCD6A-62E3-498B-AF28-E01377A0AB94}" sibTransId="{33D55DF9-3FE2-407E-A168-1BE50BA70993}"/>
    <dgm:cxn modelId="{D8A0D223-CA9E-4562-B964-B376C435C0EA}" srcId="{26320E14-7A8C-49DA-93BD-7CA93E34F7CB}" destId="{79F390EB-06A8-4E01-BE82-2A834B8D80BE}" srcOrd="3" destOrd="0" parTransId="{6C036335-F116-4751-B3CB-98E9FF377646}" sibTransId="{B021EF35-6F36-4DE0-84A4-8A9BF1B4B1B1}"/>
    <dgm:cxn modelId="{31068832-4EAF-46E8-BA2E-C2F272FF2240}" type="presOf" srcId="{E1B631EE-145A-45B7-B46B-BBB87E8A01BE}" destId="{694C6812-AD91-4BD5-BFB9-A4D1BB1C48B5}" srcOrd="0" destOrd="0" presId="urn:microsoft.com/office/officeart/2005/8/layout/hList2"/>
    <dgm:cxn modelId="{C5E621C4-0904-4F9A-930B-A82A8E933802}" type="presOf" srcId="{7C1CAB5F-7967-4EF6-992E-F91B7BBDAD64}" destId="{CBF9B9C3-1F49-4118-94D5-9B9F927A3DBE}" srcOrd="0" destOrd="2" presId="urn:microsoft.com/office/officeart/2005/8/layout/hList2"/>
    <dgm:cxn modelId="{FB45A330-9517-4AFD-852B-19E98D1E64FA}" type="presOf" srcId="{8F4768B3-EEC6-4E31-BDC0-03D2C9E9A679}" destId="{CBF9B9C3-1F49-4118-94D5-9B9F927A3DBE}" srcOrd="0" destOrd="0" presId="urn:microsoft.com/office/officeart/2005/8/layout/hList2"/>
    <dgm:cxn modelId="{2A213245-E4CC-47EC-A9C1-EBC5EDC644D5}" type="presOf" srcId="{6BF6E76D-04AB-46B9-964C-8EEF66C838BF}" destId="{8B657ED5-1B34-432D-8736-3015B33195C4}" srcOrd="0" destOrd="0" presId="urn:microsoft.com/office/officeart/2005/8/layout/hList2"/>
    <dgm:cxn modelId="{BC6CD148-3155-4E39-8D3E-CD4BDD80B321}" srcId="{6BF6E76D-04AB-46B9-964C-8EEF66C838BF}" destId="{7C1CAB5F-7967-4EF6-992E-F91B7BBDAD64}" srcOrd="2" destOrd="0" parTransId="{AE5DDAE1-FC0F-430C-94FA-31F9748CC0E6}" sibTransId="{3D2A0FC9-61D0-4B4A-9466-498A641F834F}"/>
    <dgm:cxn modelId="{6442E6F0-1358-43EC-A6A0-F7B3392770D1}" srcId="{920DE722-0BAB-4EF4-8F9B-1B581C560082}" destId="{6BF6E76D-04AB-46B9-964C-8EEF66C838BF}" srcOrd="1" destOrd="0" parTransId="{A4D1F226-6FAD-497D-B9A4-105031C905BA}" sibTransId="{95985E72-6FE9-41DD-877D-BDDAB6A9F45A}"/>
    <dgm:cxn modelId="{4425DB5C-4B74-49ED-897E-D081A842243D}" srcId="{26320E14-7A8C-49DA-93BD-7CA93E34F7CB}" destId="{B7E113EB-8E94-44F9-8722-5147CF867933}" srcOrd="4" destOrd="0" parTransId="{2CE3C37F-C7D7-45D7-93C5-1F1B7C5D4F6E}" sibTransId="{524A06BD-0028-4233-8555-44D6C939A474}"/>
    <dgm:cxn modelId="{E8762ED0-629B-4B1F-B905-B96ECF8A3FEA}" type="presParOf" srcId="{2462BB00-A98A-4DA4-B3E2-A6A3DFF0F7D2}" destId="{95D44B35-D6ED-478F-AC1D-03C82869E363}" srcOrd="0" destOrd="0" presId="urn:microsoft.com/office/officeart/2005/8/layout/hList2"/>
    <dgm:cxn modelId="{E2E01253-5EC1-40CE-B379-3768E0C2E174}" type="presParOf" srcId="{95D44B35-D6ED-478F-AC1D-03C82869E363}" destId="{E14F027E-A711-4D6A-8E37-DB5E6C2B6676}" srcOrd="0" destOrd="0" presId="urn:microsoft.com/office/officeart/2005/8/layout/hList2"/>
    <dgm:cxn modelId="{1EFD6792-E708-4CCD-871C-AF7B5AD21F58}" type="presParOf" srcId="{95D44B35-D6ED-478F-AC1D-03C82869E363}" destId="{694C6812-AD91-4BD5-BFB9-A4D1BB1C48B5}" srcOrd="1" destOrd="0" presId="urn:microsoft.com/office/officeart/2005/8/layout/hList2"/>
    <dgm:cxn modelId="{2143A500-FDB5-41F3-A2CD-9B4A279CD5F3}" type="presParOf" srcId="{95D44B35-D6ED-478F-AC1D-03C82869E363}" destId="{5F8DAC9E-E1D5-4059-AD11-2184ACB67A39}" srcOrd="2" destOrd="0" presId="urn:microsoft.com/office/officeart/2005/8/layout/hList2"/>
    <dgm:cxn modelId="{3BDEF98D-D5A1-498E-B2F6-790ED9C8AFE4}" type="presParOf" srcId="{2462BB00-A98A-4DA4-B3E2-A6A3DFF0F7D2}" destId="{4DA74628-6164-45BC-9205-6FFF68C70924}" srcOrd="1" destOrd="0" presId="urn:microsoft.com/office/officeart/2005/8/layout/hList2"/>
    <dgm:cxn modelId="{AB997EF6-6A17-486B-8487-F82803BC0428}" type="presParOf" srcId="{2462BB00-A98A-4DA4-B3E2-A6A3DFF0F7D2}" destId="{AA787750-0757-4D54-884F-C95F5C27C53D}" srcOrd="2" destOrd="0" presId="urn:microsoft.com/office/officeart/2005/8/layout/hList2"/>
    <dgm:cxn modelId="{AC976DBD-3A63-4783-AB90-FBA303F41DA3}" type="presParOf" srcId="{AA787750-0757-4D54-884F-C95F5C27C53D}" destId="{26FF41C5-086C-482B-8FF2-6968A2C883DF}" srcOrd="0" destOrd="0" presId="urn:microsoft.com/office/officeart/2005/8/layout/hList2"/>
    <dgm:cxn modelId="{88CBAB19-3667-4ED2-BBBB-DC61E182D5A5}" type="presParOf" srcId="{AA787750-0757-4D54-884F-C95F5C27C53D}" destId="{CBF9B9C3-1F49-4118-94D5-9B9F927A3DBE}" srcOrd="1" destOrd="0" presId="urn:microsoft.com/office/officeart/2005/8/layout/hList2"/>
    <dgm:cxn modelId="{A6C3CDCE-8274-4CF0-AE67-771EB540BF34}" type="presParOf" srcId="{AA787750-0757-4D54-884F-C95F5C27C53D}" destId="{8B657ED5-1B34-432D-8736-3015B33195C4}" srcOrd="2" destOrd="0" presId="urn:microsoft.com/office/officeart/2005/8/layout/hList2"/>
    <dgm:cxn modelId="{69A27182-5392-402C-BAD2-22E5532883BF}" type="presParOf" srcId="{2462BB00-A98A-4DA4-B3E2-A6A3DFF0F7D2}" destId="{5FE6ED2A-D459-4B41-B602-577C5EB4D563}" srcOrd="3" destOrd="0" presId="urn:microsoft.com/office/officeart/2005/8/layout/hList2"/>
    <dgm:cxn modelId="{46D00FB6-49D1-49D0-813F-764187D4D9B9}" type="presParOf" srcId="{2462BB00-A98A-4DA4-B3E2-A6A3DFF0F7D2}" destId="{1F12BF2A-B8E6-4776-A374-ECD32EEB8AD5}" srcOrd="4" destOrd="0" presId="urn:microsoft.com/office/officeart/2005/8/layout/hList2"/>
    <dgm:cxn modelId="{CAC562ED-8EC8-4561-983C-B542E9A8C344}" type="presParOf" srcId="{1F12BF2A-B8E6-4776-A374-ECD32EEB8AD5}" destId="{65BD412B-DB60-49E5-ADFB-FB42294220E6}" srcOrd="0" destOrd="0" presId="urn:microsoft.com/office/officeart/2005/8/layout/hList2"/>
    <dgm:cxn modelId="{3113D57A-1D5F-4D0D-9415-14241FC161E5}" type="presParOf" srcId="{1F12BF2A-B8E6-4776-A374-ECD32EEB8AD5}" destId="{265FACC6-04ED-4539-913D-5D7CAC6F6D62}" srcOrd="1" destOrd="0" presId="urn:microsoft.com/office/officeart/2005/8/layout/hList2"/>
    <dgm:cxn modelId="{C46ACD52-76EF-4635-B856-D58F55C7C344}" type="presParOf" srcId="{1F12BF2A-B8E6-4776-A374-ECD32EEB8AD5}" destId="{110DFBAB-07B7-456D-9FBF-7F349881155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8DAC9E-E1D5-4059-AD11-2184ACB67A39}">
      <dsp:nvSpPr>
        <dsp:cNvPr id="0" name=""/>
        <dsp:cNvSpPr/>
      </dsp:nvSpPr>
      <dsp:spPr>
        <a:xfrm rot="16200000">
          <a:off x="-1610819" y="2358879"/>
          <a:ext cx="3604321" cy="30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688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Precio</a:t>
          </a:r>
          <a:endParaRPr lang="es-EC" sz="2100" kern="1200" dirty="0"/>
        </a:p>
      </dsp:txBody>
      <dsp:txXfrm rot="16200000">
        <a:off x="-1610819" y="2358879"/>
        <a:ext cx="3604321" cy="302603"/>
      </dsp:txXfrm>
    </dsp:sp>
    <dsp:sp modelId="{694C6812-AD91-4BD5-BFB9-A4D1BB1C48B5}">
      <dsp:nvSpPr>
        <dsp:cNvPr id="0" name=""/>
        <dsp:cNvSpPr/>
      </dsp:nvSpPr>
      <dsp:spPr>
        <a:xfrm>
          <a:off x="342643" y="708020"/>
          <a:ext cx="1507287" cy="360432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66880" rIns="92456" bIns="92456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Se aplicará una estrategia de precios orientadas a la competencia cuya idea principal es diferenciarse de los competidores con precios inferiores para estimular la demanda de los segmentos actuales y/o de los segmentos potenciales que son sensibles al precio.</a:t>
          </a:r>
          <a:endParaRPr lang="es-EC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000" kern="1200" dirty="0"/>
        </a:p>
      </dsp:txBody>
      <dsp:txXfrm>
        <a:off x="342643" y="708020"/>
        <a:ext cx="1507287" cy="3604321"/>
      </dsp:txXfrm>
    </dsp:sp>
    <dsp:sp modelId="{E14F027E-A711-4D6A-8E37-DB5E6C2B6676}">
      <dsp:nvSpPr>
        <dsp:cNvPr id="0" name=""/>
        <dsp:cNvSpPr/>
      </dsp:nvSpPr>
      <dsp:spPr>
        <a:xfrm>
          <a:off x="40039" y="308583"/>
          <a:ext cx="605207" cy="6052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57ED5-1B34-432D-8736-3015B33195C4}">
      <dsp:nvSpPr>
        <dsp:cNvPr id="0" name=""/>
        <dsp:cNvSpPr/>
      </dsp:nvSpPr>
      <dsp:spPr>
        <a:xfrm rot="16200000">
          <a:off x="576543" y="2358879"/>
          <a:ext cx="3604321" cy="30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688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Promoción</a:t>
          </a:r>
          <a:endParaRPr lang="es-EC" sz="2100" kern="1200" dirty="0"/>
        </a:p>
      </dsp:txBody>
      <dsp:txXfrm rot="16200000">
        <a:off x="576543" y="2358879"/>
        <a:ext cx="3604321" cy="302603"/>
      </dsp:txXfrm>
    </dsp:sp>
    <dsp:sp modelId="{CBF9B9C3-1F49-4118-94D5-9B9F927A3DBE}">
      <dsp:nvSpPr>
        <dsp:cNvPr id="0" name=""/>
        <dsp:cNvSpPr/>
      </dsp:nvSpPr>
      <dsp:spPr>
        <a:xfrm>
          <a:off x="2598768" y="718688"/>
          <a:ext cx="1507287" cy="360432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66880" rIns="92456" bIns="92456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000" kern="1200" dirty="0">
            <a:solidFill>
              <a:schemeClr val="tx1"/>
            </a:solidFill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Entregar papelería útil en las actividades del establecimiento en el que conste el nombre del </a:t>
          </a:r>
          <a:r>
            <a:rPr lang="es-ES" sz="10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shampoo</a:t>
          </a:r>
          <a:r>
            <a:rPr lang="es-E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y la marca de la empresa, como recetas y calendarios.</a:t>
          </a:r>
          <a:endParaRPr lang="es-EC" sz="1000" kern="1200" dirty="0">
            <a:solidFill>
              <a:schemeClr val="tx1"/>
            </a:solidFill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 Promoción por volumen de compra, se entregará un dispensador de </a:t>
          </a:r>
          <a:r>
            <a:rPr lang="es-ES" sz="10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shampoo</a:t>
          </a:r>
          <a:r>
            <a:rPr lang="es-E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con capacidad de 2 galones, que es la cantidad que la mayoría de  peluquerías caninas consumen mensualmente según datos del estudio de mercado.</a:t>
          </a:r>
          <a:endParaRPr lang="es-EC" sz="100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598768" y="718688"/>
        <a:ext cx="1507287" cy="3604321"/>
      </dsp:txXfrm>
    </dsp:sp>
    <dsp:sp modelId="{26FF41C5-086C-482B-8FF2-6968A2C883DF}">
      <dsp:nvSpPr>
        <dsp:cNvPr id="0" name=""/>
        <dsp:cNvSpPr/>
      </dsp:nvSpPr>
      <dsp:spPr>
        <a:xfrm>
          <a:off x="2227402" y="308583"/>
          <a:ext cx="605207" cy="60520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DFBAB-07B7-456D-9FBF-7F3498811556}">
      <dsp:nvSpPr>
        <dsp:cNvPr id="0" name=""/>
        <dsp:cNvSpPr/>
      </dsp:nvSpPr>
      <dsp:spPr>
        <a:xfrm rot="16200000">
          <a:off x="2763906" y="2358879"/>
          <a:ext cx="3604321" cy="30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6880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Producto</a:t>
          </a:r>
          <a:endParaRPr lang="es-EC" sz="2100" kern="1200" dirty="0"/>
        </a:p>
      </dsp:txBody>
      <dsp:txXfrm rot="16200000">
        <a:off x="2763906" y="2358879"/>
        <a:ext cx="3604321" cy="302603"/>
      </dsp:txXfrm>
    </dsp:sp>
    <dsp:sp modelId="{265FACC6-04ED-4539-913D-5D7CAC6F6D62}">
      <dsp:nvSpPr>
        <dsp:cNvPr id="0" name=""/>
        <dsp:cNvSpPr/>
      </dsp:nvSpPr>
      <dsp:spPr>
        <a:xfrm>
          <a:off x="4757408" y="721608"/>
          <a:ext cx="1507287" cy="360432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66880" rIns="92456" bIns="92456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Nombre:</a:t>
          </a:r>
          <a:r>
            <a:rPr lang="es-EC" sz="1000" kern="1200" baseline="0" dirty="0" smtClean="0">
              <a:solidFill>
                <a:schemeClr val="tx1"/>
              </a:solidFill>
            </a:rPr>
            <a:t>  PELU CAN</a:t>
          </a:r>
          <a:endParaRPr lang="es-EC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Envase de galón</a:t>
          </a:r>
          <a:endParaRPr lang="es-EC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Aroma a manzana</a:t>
          </a:r>
          <a:endParaRPr lang="es-EC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Cosmético</a:t>
          </a:r>
          <a:endParaRPr lang="es-EC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PH Neutro 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4757408" y="721608"/>
        <a:ext cx="1507287" cy="3604321"/>
      </dsp:txXfrm>
    </dsp:sp>
    <dsp:sp modelId="{65BD412B-DB60-49E5-ADFB-FB42294220E6}">
      <dsp:nvSpPr>
        <dsp:cNvPr id="0" name=""/>
        <dsp:cNvSpPr/>
      </dsp:nvSpPr>
      <dsp:spPr>
        <a:xfrm>
          <a:off x="4414765" y="308583"/>
          <a:ext cx="605207" cy="60520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1F922-F95C-48B6-92C6-D145C53CF63F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FBBD2-0340-439F-9D07-84FB769BE5B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BD2-0340-439F-9D07-84FB769BE5BA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2100-E5C9-477E-8167-395AB9C87B1B}" type="datetimeFigureOut">
              <a:rPr lang="es-EC" smtClean="0"/>
              <a:pPr/>
              <a:t>04/03/2013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D181A-4EDD-4ED3-BC35-99A8D258C2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 flipH="1">
            <a:off x="179512" y="3501008"/>
            <a:ext cx="8964488" cy="1584176"/>
          </a:xfrm>
          <a:prstGeom prst="round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</a:rPr>
              <a:t>PROYECTO 2</a:t>
            </a:r>
            <a:r>
              <a:rPr lang="es-EC" sz="2000" dirty="0" smtClean="0">
                <a:solidFill>
                  <a:schemeClr val="bg1"/>
                </a:solidFill>
              </a:rPr>
              <a:t/>
            </a:r>
            <a:br>
              <a:rPr lang="es-EC" sz="2000" dirty="0" smtClean="0">
                <a:solidFill>
                  <a:schemeClr val="bg1"/>
                </a:solidFill>
              </a:rPr>
            </a:br>
            <a:r>
              <a:rPr lang="es-EC" sz="2000" dirty="0" smtClean="0">
                <a:solidFill>
                  <a:schemeClr val="bg1"/>
                </a:solidFill>
              </a:rPr>
              <a:t>ANALISIS DE FACTIBILIDAD PARA LA COMERCIALIZACION DE SHAMPOO PARA PERROS DE LA EMPRESA VETFARM EN LAS PELUQUERIAS CANINAS DEL DISTRITO METROPOLITANO DE QUITO.</a:t>
            </a:r>
            <a:endParaRPr lang="es-EC" sz="20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8032" y="177281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sz="3600" b="1" dirty="0" smtClean="0"/>
              <a:t>MAESTRIA EN ADMINISTRACI</a:t>
            </a:r>
            <a:r>
              <a:rPr lang="es-ES" sz="3600" b="1" dirty="0" smtClean="0"/>
              <a:t>Ó</a:t>
            </a:r>
            <a:r>
              <a:rPr lang="es-EC" sz="3600" b="1" dirty="0" smtClean="0"/>
              <a:t>N DE EMPRESAS</a:t>
            </a: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sz="2200" dirty="0" smtClean="0"/>
              <a:t/>
            </a:r>
            <a:br>
              <a:rPr lang="es-EC" sz="2200" dirty="0" smtClean="0"/>
            </a:br>
            <a:endParaRPr lang="es-EC" sz="2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34272"/>
            <a:ext cx="6400800" cy="2135088"/>
          </a:xfrm>
        </p:spPr>
        <p:txBody>
          <a:bodyPr>
            <a:normAutofit fontScale="62500" lnSpcReduction="20000"/>
          </a:bodyPr>
          <a:lstStyle/>
          <a:p>
            <a:endParaRPr lang="es-EC" sz="2000" dirty="0" smtClean="0">
              <a:solidFill>
                <a:schemeClr val="tx1"/>
              </a:solidFill>
            </a:endParaRPr>
          </a:p>
          <a:p>
            <a:endParaRPr lang="es-EC" sz="2000" dirty="0" smtClean="0">
              <a:solidFill>
                <a:schemeClr val="tx1"/>
              </a:solidFill>
            </a:endParaRPr>
          </a:p>
          <a:p>
            <a:endParaRPr lang="es-EC" sz="2000" dirty="0">
              <a:solidFill>
                <a:schemeClr val="tx1"/>
              </a:solidFill>
            </a:endParaRPr>
          </a:p>
          <a:p>
            <a:endParaRPr lang="es-EC" sz="2000" dirty="0" smtClean="0">
              <a:solidFill>
                <a:schemeClr val="tx1"/>
              </a:solidFill>
            </a:endParaRPr>
          </a:p>
          <a:p>
            <a:r>
              <a:rPr lang="es-EC" sz="4000" b="1" dirty="0" smtClean="0">
                <a:solidFill>
                  <a:schemeClr val="tx1"/>
                </a:solidFill>
              </a:rPr>
              <a:t>MARCELO DAVID CASTRO ALVAREZ</a:t>
            </a:r>
          </a:p>
          <a:p>
            <a:endParaRPr lang="es-EC" sz="2000" b="1" dirty="0">
              <a:solidFill>
                <a:schemeClr val="tx1"/>
              </a:solidFill>
            </a:endParaRPr>
          </a:p>
          <a:p>
            <a:r>
              <a:rPr lang="es-EC" sz="2600" b="1" dirty="0" smtClean="0">
                <a:solidFill>
                  <a:schemeClr val="tx1"/>
                </a:solidFill>
              </a:rPr>
              <a:t>TUTOR: ING. JOSE MORALES</a:t>
            </a:r>
          </a:p>
          <a:p>
            <a:endParaRPr lang="es-EC" sz="2000" b="1" dirty="0">
              <a:solidFill>
                <a:schemeClr val="tx1"/>
              </a:solidFill>
            </a:endParaRPr>
          </a:p>
          <a:p>
            <a:r>
              <a:rPr lang="es-EC" sz="2300" dirty="0" smtClean="0">
                <a:solidFill>
                  <a:schemeClr val="tx1"/>
                </a:solidFill>
              </a:rPr>
              <a:t>Marzo 2013</a:t>
            </a:r>
            <a:endParaRPr lang="es-EC" sz="23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1.bp.blogspot.com/-DW12pfgVudA/TYEs95ueN4I/AAAAAAAAAAM/R6YQJ40RiPI/s374/ES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7945"/>
            <a:ext cx="1968153" cy="193290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Disponibilidad Capital Trabajo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060848"/>
            <a:ext cx="7787208" cy="4525963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El Capital de trabajo requerido obedece a las siguientes necesidades </a:t>
            </a:r>
            <a:r>
              <a:rPr lang="es-EC" sz="2000" dirty="0" smtClean="0"/>
              <a:t>básicas:</a:t>
            </a:r>
          </a:p>
          <a:p>
            <a:pPr algn="just">
              <a:buNone/>
            </a:pPr>
            <a:r>
              <a:rPr lang="es-EC" sz="2000" dirty="0" smtClean="0"/>
              <a:t>		</a:t>
            </a:r>
          </a:p>
          <a:p>
            <a:pPr lvl="0" algn="ctr">
              <a:buFont typeface="Courier New" pitchFamily="49" charset="0"/>
              <a:buChar char="o"/>
            </a:pPr>
            <a:r>
              <a:rPr lang="es-ES" sz="2000" dirty="0" smtClean="0"/>
              <a:t>Adquisición </a:t>
            </a:r>
            <a:r>
              <a:rPr lang="es-ES" sz="2000" dirty="0"/>
              <a:t>de Inventarios</a:t>
            </a:r>
            <a:endParaRPr lang="es-EC" sz="2000" dirty="0"/>
          </a:p>
          <a:p>
            <a:pPr lvl="0" algn="ctr">
              <a:buFont typeface="Courier New" pitchFamily="49" charset="0"/>
              <a:buChar char="o"/>
            </a:pPr>
            <a:r>
              <a:rPr lang="es-ES" sz="2000" dirty="0" smtClean="0"/>
              <a:t>Pagos </a:t>
            </a:r>
            <a:r>
              <a:rPr lang="es-ES" sz="2000" dirty="0"/>
              <a:t>de Sueldos y Servicios </a:t>
            </a:r>
            <a:r>
              <a:rPr lang="es-ES" sz="2000" dirty="0" smtClean="0"/>
              <a:t>Generales</a:t>
            </a:r>
          </a:p>
          <a:p>
            <a:pPr lvl="0" algn="just">
              <a:buNone/>
            </a:pPr>
            <a:endParaRPr lang="es-EC" sz="1800" dirty="0"/>
          </a:p>
          <a:p>
            <a:pPr algn="just"/>
            <a:r>
              <a:rPr lang="es-EC" sz="1800" dirty="0"/>
              <a:t>El presente proyecto no considera el pago de cuotas de capital ni de interés debido a  que es autofinanciado</a:t>
            </a:r>
          </a:p>
        </p:txBody>
      </p:sp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611560" y="213285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lipse"/>
          <p:cNvSpPr/>
          <p:nvPr/>
        </p:nvSpPr>
        <p:spPr>
          <a:xfrm>
            <a:off x="611560" y="422108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</a:rPr>
              <a:t>Ciclo de caja</a:t>
            </a:r>
            <a:endParaRPr lang="es-EC" sz="32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302887" y="2852936"/>
            <a:ext cx="6586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LOCALIZACIÓN DEL PROYECTO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onecti.ca/wp-content/uploads/2010/03/image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4363">
            <a:off x="6516613" y="5260630"/>
            <a:ext cx="2523438" cy="157453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</a:rPr>
              <a:t>Localización</a:t>
            </a:r>
            <a:r>
              <a:rPr lang="en-US" sz="3200" b="1" dirty="0" smtClean="0">
                <a:solidFill>
                  <a:schemeClr val="tx2"/>
                </a:solidFill>
              </a:rPr>
              <a:t> de</a:t>
            </a:r>
            <a:r>
              <a:rPr lang="es-EC" sz="3200" b="1" dirty="0" smtClean="0">
                <a:solidFill>
                  <a:schemeClr val="tx2"/>
                </a:solidFill>
              </a:rPr>
              <a:t>l proyecto</a:t>
            </a: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916832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bg1">
                    <a:lumMod val="65000"/>
                  </a:schemeClr>
                </a:solidFill>
              </a:rPr>
              <a:t>MATRIZ LOCACIONAL</a:t>
            </a:r>
            <a:endParaRPr lang="es-EC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87624" y="2615560"/>
          <a:ext cx="6912767" cy="2469624"/>
        </p:xfrm>
        <a:graphic>
          <a:graphicData uri="http://schemas.openxmlformats.org/drawingml/2006/table">
            <a:tbl>
              <a:tblPr/>
              <a:tblGrid>
                <a:gridCol w="1733663"/>
                <a:gridCol w="923971"/>
                <a:gridCol w="1148481"/>
                <a:gridCol w="1034200"/>
                <a:gridCol w="1148481"/>
                <a:gridCol w="923971"/>
              </a:tblGrid>
              <a:tr h="25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Factores Críticos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Peso 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Cumbayá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Pifo</a:t>
                      </a:r>
                      <a:endParaRPr lang="es-EC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Mano de obra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Proveedores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Transporte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Cercanía del mercado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Servicios básicos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Seguridad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Espacio físico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4,75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10183" y="2852936"/>
            <a:ext cx="5971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INGENIERÍA DEL PROYECTO</a:t>
            </a:r>
            <a:endParaRPr lang="es-EC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903858"/>
            <a:ext cx="6768752" cy="364902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Flujo de comercialización</a:t>
            </a:r>
            <a:endParaRPr lang="es-EC" sz="2800" b="1" dirty="0">
              <a:solidFill>
                <a:schemeClr val="tx2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91072"/>
            <a:ext cx="7583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Cronograma del proyecto</a:t>
            </a:r>
            <a:endParaRPr lang="es-EC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63688" y="2387364"/>
          <a:ext cx="6120673" cy="2985852"/>
        </p:xfrm>
        <a:graphic>
          <a:graphicData uri="http://schemas.openxmlformats.org/drawingml/2006/table">
            <a:tbl>
              <a:tblPr/>
              <a:tblGrid>
                <a:gridCol w="2213863"/>
                <a:gridCol w="390681"/>
                <a:gridCol w="390681"/>
                <a:gridCol w="390681"/>
                <a:gridCol w="390681"/>
                <a:gridCol w="390681"/>
                <a:gridCol w="390681"/>
                <a:gridCol w="390681"/>
                <a:gridCol w="390681"/>
                <a:gridCol w="390681"/>
                <a:gridCol w="390681"/>
              </a:tblGrid>
              <a:tr h="2554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Actividad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Año 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41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Abr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May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Jun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Jul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Ago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Sep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Oct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Nov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Dic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136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Aprobación del proyecto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6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Tramites Agrocalidad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31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Capacitación Equipo Ventas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6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Compra de Inventario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6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Desarrollo Publicidad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6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Visita a peluquerías Caninas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136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Entrega del producto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3149" y="2852936"/>
            <a:ext cx="77655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ASPECTOS LEGALES Y AMBIENTALES</a:t>
            </a:r>
          </a:p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PROYECTO</a:t>
            </a:r>
            <a:endParaRPr lang="es-EC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Aspectos ambientales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332037"/>
            <a:ext cx="7488832" cy="3185195"/>
          </a:xfrm>
        </p:spPr>
        <p:txBody>
          <a:bodyPr/>
          <a:lstStyle/>
          <a:p>
            <a:pPr algn="just"/>
            <a:r>
              <a:rPr lang="es-EC" sz="2000" dirty="0"/>
              <a:t>Según la Ordenanza Metropolitana 213 (art. II.381.32), la actividad económica  de </a:t>
            </a:r>
            <a:r>
              <a:rPr lang="es-EC" sz="2000" dirty="0" err="1"/>
              <a:t>Vetfarm</a:t>
            </a:r>
            <a:r>
              <a:rPr lang="es-EC" sz="2000" dirty="0"/>
              <a:t>  es decir la comercialización al  por mayor de productos veterinarios genera impactos y riesgos ambientales no significativos, por tal motivo deberá dar estricto cumplimiento a las guías de Buenas Prácticas Ambientales.</a:t>
            </a:r>
          </a:p>
          <a:p>
            <a:endParaRPr lang="es-EC" dirty="0"/>
          </a:p>
        </p:txBody>
      </p:sp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899592" y="242088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554" name="Picture 2" descr="http://t3.gstatic.com/images?q=tbn:ANd9GcT9Rj3HwbRq3sp96nH_IlwNibK4_DpKMiTreXAGzexvS32vvUm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53136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</a:rPr>
              <a:t>Registro </a:t>
            </a:r>
            <a:r>
              <a:rPr lang="es-EC" sz="3200" b="1" dirty="0" err="1" smtClean="0">
                <a:solidFill>
                  <a:schemeClr val="tx2"/>
                </a:solidFill>
              </a:rPr>
              <a:t>agrocalidad</a:t>
            </a: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071389"/>
            <a:ext cx="7560840" cy="4525963"/>
          </a:xfrm>
        </p:spPr>
        <p:txBody>
          <a:bodyPr>
            <a:normAutofit/>
          </a:bodyPr>
          <a:lstStyle/>
          <a:p>
            <a:pPr algn="just"/>
            <a:r>
              <a:rPr lang="es-EC" sz="2200" dirty="0" err="1"/>
              <a:t>Vetfarm</a:t>
            </a:r>
            <a:r>
              <a:rPr lang="es-EC" sz="2200" dirty="0"/>
              <a:t> para poder comercializar el </a:t>
            </a:r>
            <a:r>
              <a:rPr lang="es-EC" sz="2200" dirty="0" err="1"/>
              <a:t>shampoo</a:t>
            </a:r>
            <a:r>
              <a:rPr lang="es-EC" sz="2200" dirty="0"/>
              <a:t> para perros deberá registrar el producto en AGROCALIDAD  según el Manual de registro destinado al embellecimiento de animales; el capítulo III, el artículo 4 menciona lo siguiente</a:t>
            </a:r>
            <a:r>
              <a:rPr lang="es-EC" sz="2200" dirty="0" smtClean="0"/>
              <a:t>:</a:t>
            </a:r>
          </a:p>
          <a:p>
            <a:pPr algn="just"/>
            <a:endParaRPr lang="es-EC" sz="2200" dirty="0"/>
          </a:p>
          <a:p>
            <a:pPr algn="just"/>
            <a:r>
              <a:rPr lang="es-EC" sz="2200" dirty="0"/>
              <a:t>“Todo producto destinado al embellecimiento de animales, para ser importado, fabricado, distribuido o comercializado debe obligatoriamente tener el registro de la Agencia Ecuatoriana de Aseguramiento de la Calidad del Agro (AGROCALIDAD). Para lo cual debe presentar los requisitos “</a:t>
            </a:r>
          </a:p>
          <a:p>
            <a:endParaRPr lang="es-EC" dirty="0"/>
          </a:p>
        </p:txBody>
      </p:sp>
      <p:sp>
        <p:nvSpPr>
          <p:cNvPr id="4" name="3 Elipse"/>
          <p:cNvSpPr/>
          <p:nvPr/>
        </p:nvSpPr>
        <p:spPr>
          <a:xfrm>
            <a:off x="899592" y="2171997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Elipse"/>
          <p:cNvSpPr/>
          <p:nvPr/>
        </p:nvSpPr>
        <p:spPr>
          <a:xfrm>
            <a:off x="971600" y="3972197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2530" name="Picture 2" descr="http://www.proecuador.gob.ec/wp-content/uploads/2011/10/agrocal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805264"/>
            <a:ext cx="2952328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6533610" cy="54507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2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Secreto comercial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1216" y="2095688"/>
            <a:ext cx="7859216" cy="2764904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Para  evitar que se pueda copiar la fórmula del </a:t>
            </a:r>
            <a:r>
              <a:rPr lang="es-EC" sz="2000" dirty="0" err="1"/>
              <a:t>shampoo</a:t>
            </a:r>
            <a:r>
              <a:rPr lang="es-EC" sz="2000" dirty="0"/>
              <a:t> es necesario  hacer </a:t>
            </a:r>
            <a:r>
              <a:rPr lang="es-EC" sz="2000" dirty="0" err="1"/>
              <a:t>notarizar</a:t>
            </a:r>
            <a:r>
              <a:rPr lang="es-EC" sz="2000" dirty="0"/>
              <a:t> la composición, y registrar en el Instituto Ecuatoriano de Propiedad Intelectual (IEPI) según la ley de propiedad intelectual  capítulo 7 articulo 183  depósito de información no divulgada, la misma que manifiesta lo siguiente</a:t>
            </a:r>
            <a:r>
              <a:rPr lang="es-EC" sz="2000" dirty="0" smtClean="0"/>
              <a:t>:</a:t>
            </a:r>
          </a:p>
          <a:p>
            <a:pPr algn="just">
              <a:buNone/>
            </a:pPr>
            <a:endParaRPr lang="es-EC" sz="2400" dirty="0"/>
          </a:p>
          <a:p>
            <a:pPr algn="just">
              <a:buNone/>
            </a:pPr>
            <a:endParaRPr lang="es-EC" sz="24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907704" y="4077072"/>
            <a:ext cx="57940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s-EC" dirty="0" smtClean="0"/>
              <a:t>“Se protege la información no divulgada relacionada con los</a:t>
            </a:r>
          </a:p>
          <a:p>
            <a:pPr algn="just">
              <a:buNone/>
            </a:pPr>
            <a:r>
              <a:rPr lang="es-EC" dirty="0" smtClean="0"/>
              <a:t>secretos comerciales, industriales o cualquier otro tipo de</a:t>
            </a:r>
          </a:p>
          <a:p>
            <a:pPr algn="just">
              <a:buNone/>
            </a:pPr>
            <a:r>
              <a:rPr lang="es-EC" dirty="0" smtClean="0"/>
              <a:t>información confidencial contra su adquisición, utilización o</a:t>
            </a:r>
          </a:p>
          <a:p>
            <a:pPr algn="just">
              <a:buNone/>
            </a:pPr>
            <a:r>
              <a:rPr lang="es-EC" dirty="0" smtClean="0"/>
              <a:t>divulgación no autorizada del titular”</a:t>
            </a:r>
          </a:p>
          <a:p>
            <a:endParaRPr lang="es-EC" dirty="0"/>
          </a:p>
        </p:txBody>
      </p:sp>
      <p:pic>
        <p:nvPicPr>
          <p:cNvPr id="9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12 Elipse"/>
          <p:cNvSpPr/>
          <p:nvPr/>
        </p:nvSpPr>
        <p:spPr>
          <a:xfrm>
            <a:off x="683568" y="220486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506" name="Picture 2" descr="http://t1.gstatic.com/images?q=tbn:ANd9GcThL--1361xkOc-lmbIYsL1TUO46ZeWs_mbMOlQhQAH6o10hJx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238749"/>
            <a:ext cx="2819400" cy="16192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3156311" y="2852936"/>
            <a:ext cx="287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EMPRESA</a:t>
            </a:r>
            <a:endParaRPr lang="es-EC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608512" cy="1143000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solidFill>
                  <a:schemeClr val="tx2"/>
                </a:solidFill>
              </a:rPr>
              <a:t>La empresa y su organización</a:t>
            </a:r>
            <a:endParaRPr lang="es-EC" sz="24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32856"/>
            <a:ext cx="8229600" cy="4525963"/>
          </a:xfrm>
        </p:spPr>
        <p:txBody>
          <a:bodyPr>
            <a:normAutofit/>
          </a:bodyPr>
          <a:lstStyle/>
          <a:p>
            <a:r>
              <a:rPr lang="es-EC" sz="2000" b="1" dirty="0"/>
              <a:t>Nombre y razón </a:t>
            </a:r>
            <a:r>
              <a:rPr lang="es-EC" sz="2000" b="1" dirty="0" smtClean="0"/>
              <a:t>social</a:t>
            </a:r>
          </a:p>
          <a:p>
            <a:pPr>
              <a:buNone/>
            </a:pPr>
            <a:endParaRPr lang="es-EC" sz="2000" b="1" dirty="0" smtClean="0"/>
          </a:p>
          <a:p>
            <a:pPr lvl="1"/>
            <a:r>
              <a:rPr lang="es-EC" sz="2000" dirty="0"/>
              <a:t>El nombre de la empresa es </a:t>
            </a:r>
            <a:r>
              <a:rPr lang="es-EC" sz="2000" b="1" dirty="0"/>
              <a:t>VETFARM CIA. </a:t>
            </a:r>
            <a:r>
              <a:rPr lang="es-EC" sz="2000" b="1" dirty="0" smtClean="0"/>
              <a:t>LTDA</a:t>
            </a:r>
          </a:p>
          <a:p>
            <a:pPr lvl="1"/>
            <a:endParaRPr lang="es-EC" sz="2000" dirty="0"/>
          </a:p>
          <a:p>
            <a:pPr lvl="1"/>
            <a:r>
              <a:rPr lang="es-EC" sz="2000" dirty="0"/>
              <a:t>Tipo de </a:t>
            </a:r>
            <a:r>
              <a:rPr lang="es-EC" sz="2000" dirty="0" smtClean="0"/>
              <a:t>Empresa</a:t>
            </a:r>
          </a:p>
          <a:p>
            <a:pPr lvl="1"/>
            <a:endParaRPr lang="es-EC" sz="2000" dirty="0"/>
          </a:p>
          <a:p>
            <a:r>
              <a:rPr lang="es-EC" sz="2000" b="1" dirty="0"/>
              <a:t>Clasificación Internacional Industrial Uniforme (CIIU)</a:t>
            </a:r>
          </a:p>
          <a:p>
            <a:pPr>
              <a:buNone/>
            </a:pPr>
            <a:r>
              <a:rPr lang="es-EC" sz="2000" dirty="0" smtClean="0"/>
              <a:t>	Según </a:t>
            </a:r>
            <a:r>
              <a:rPr lang="es-EC" sz="2000" dirty="0"/>
              <a:t>la clasificación Internacional  </a:t>
            </a:r>
            <a:r>
              <a:rPr lang="es-EC" sz="2000" dirty="0" smtClean="0"/>
              <a:t>Uniforme</a:t>
            </a:r>
            <a:r>
              <a:rPr lang="es-EC" sz="2000" dirty="0"/>
              <a:t>,  </a:t>
            </a:r>
            <a:r>
              <a:rPr lang="es-EC" sz="2000" dirty="0" err="1" smtClean="0"/>
              <a:t>Vetfarm</a:t>
            </a:r>
            <a:r>
              <a:rPr lang="es-EC" sz="2000" dirty="0" smtClean="0"/>
              <a:t> </a:t>
            </a:r>
            <a:r>
              <a:rPr lang="es-EC" sz="2000" dirty="0"/>
              <a:t>tiene el código G5139.24</a:t>
            </a:r>
          </a:p>
          <a:p>
            <a:pPr lvl="1">
              <a:buNone/>
            </a:pPr>
            <a:endParaRPr lang="es-EC" dirty="0"/>
          </a:p>
        </p:txBody>
      </p:sp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837928" y="220486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lipse"/>
          <p:cNvSpPr/>
          <p:nvPr/>
        </p:nvSpPr>
        <p:spPr>
          <a:xfrm>
            <a:off x="837928" y="436510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57808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Filosofía</a:t>
            </a:r>
            <a:r>
              <a:rPr lang="es-EC" sz="2800" dirty="0" smtClean="0">
                <a:solidFill>
                  <a:schemeClr val="tx2"/>
                </a:solidFill>
              </a:rPr>
              <a:t> </a:t>
            </a:r>
            <a:r>
              <a:rPr lang="es-EC" sz="2800" b="1" dirty="0" smtClean="0">
                <a:solidFill>
                  <a:schemeClr val="tx2"/>
                </a:solidFill>
              </a:rPr>
              <a:t>de la empresa</a:t>
            </a:r>
            <a:endParaRPr lang="es-EC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680120" y="11247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Misión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23528" y="21328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835696" y="3933056"/>
            <a:ext cx="5724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Visión</a:t>
            </a:r>
            <a:endParaRPr lang="es-EC" sz="24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835696" y="4797152"/>
            <a:ext cx="6552728" cy="132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2000" dirty="0" smtClean="0"/>
              <a:t>“Ser la empresa líder en el mercado ecuatoriano en el año 2020, a través de la importación y comercialización de productos farmacéuticos veterinarios de alta calidad a precios competitivos. Soportados con los principios y valores de nuestra gente”.</a:t>
            </a:r>
            <a:endParaRPr lang="es-EC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C" sz="2000" dirty="0"/>
          </a:p>
        </p:txBody>
      </p:sp>
      <p:sp>
        <p:nvSpPr>
          <p:cNvPr id="13" name="12 Rectángulo"/>
          <p:cNvSpPr/>
          <p:nvPr/>
        </p:nvSpPr>
        <p:spPr>
          <a:xfrm>
            <a:off x="0" y="2025539"/>
            <a:ext cx="71642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s-ES_tradnl" sz="2000" dirty="0"/>
              <a:t>“Mejorando los negocios de nuestros clientes mediante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_tradnl" sz="2000" dirty="0"/>
              <a:t>asistencia técnica, y excelentes productos que responden 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_tradnl" sz="2000" dirty="0"/>
              <a:t>las necesidades del entorno, entregamos más que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_tradnl" sz="2000" dirty="0"/>
              <a:t>productos; mejoras en la calidad, reducción de costos y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_tradnl" sz="2000" dirty="0"/>
              <a:t>productividad para el agro”.</a:t>
            </a:r>
            <a:endParaRPr lang="es-EC" sz="2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Estrategia comercial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4536504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sz="2000" b="1" dirty="0" smtClean="0"/>
              <a:t>Estrategia de Mercadotecnia</a:t>
            </a:r>
          </a:p>
          <a:p>
            <a:endParaRPr lang="es-EC" sz="2000" dirty="0"/>
          </a:p>
        </p:txBody>
      </p:sp>
      <p:pic>
        <p:nvPicPr>
          <p:cNvPr id="5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3" name="12 Diagrama"/>
          <p:cNvGraphicFramePr/>
          <p:nvPr/>
        </p:nvGraphicFramePr>
        <p:xfrm>
          <a:off x="395536" y="1916832"/>
          <a:ext cx="6264696" cy="462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7139805" y="2551868"/>
            <a:ext cx="1608659" cy="3687012"/>
            <a:chOff x="5088084" y="576060"/>
            <a:chExt cx="1608659" cy="3169919"/>
          </a:xfrm>
          <a:solidFill>
            <a:srgbClr val="66FF33"/>
          </a:solidFill>
        </p:grpSpPr>
        <p:sp>
          <p:nvSpPr>
            <p:cNvPr id="8" name="7 Rectángulo"/>
            <p:cNvSpPr/>
            <p:nvPr/>
          </p:nvSpPr>
          <p:spPr>
            <a:xfrm>
              <a:off x="5088084" y="576060"/>
              <a:ext cx="1608659" cy="31699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5088084" y="576060"/>
              <a:ext cx="1608659" cy="31699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284829" rIns="92456" bIns="92456" numCol="1" spcCol="1270" anchor="t" anchorCtr="0">
              <a:noAutofit/>
            </a:bodyPr>
            <a:lstStyle/>
            <a:p>
              <a:pPr marL="57150" lvl="1" indent="-571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ES" sz="1000" dirty="0" smtClean="0">
                  <a:solidFill>
                    <a:schemeClr val="tx1"/>
                  </a:solidFill>
                </a:rPr>
                <a:t>La estrategia de distribución que se aplicará es intensiva y directa por medio de canales propios de la empresa, es decir el equipo de ventas de </a:t>
              </a:r>
              <a:r>
                <a:rPr lang="es-ES" sz="1000" dirty="0" err="1" smtClean="0">
                  <a:solidFill>
                    <a:schemeClr val="tx1"/>
                  </a:solidFill>
                </a:rPr>
                <a:t>Vetfarm</a:t>
              </a:r>
              <a:r>
                <a:rPr lang="es-ES" sz="1000" dirty="0" smtClean="0">
                  <a:solidFill>
                    <a:schemeClr val="tx1"/>
                  </a:solidFill>
                </a:rPr>
                <a:t> se encargará de comercializar el </a:t>
              </a:r>
              <a:r>
                <a:rPr lang="es-ES" sz="1000" dirty="0" err="1" smtClean="0">
                  <a:solidFill>
                    <a:schemeClr val="tx1"/>
                  </a:solidFill>
                </a:rPr>
                <a:t>shampoo</a:t>
              </a:r>
              <a:r>
                <a:rPr lang="es-ES" sz="1000" dirty="0" smtClean="0">
                  <a:solidFill>
                    <a:schemeClr val="tx1"/>
                  </a:solidFill>
                </a:rPr>
                <a:t> en todas las peluquerías caninas del Distrito Metropolitano de Quito.</a:t>
              </a:r>
              <a:endParaRPr lang="es-EC" sz="1000" dirty="0" smtClean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1000" kern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6876256" y="2708920"/>
            <a:ext cx="302383" cy="3169919"/>
            <a:chOff x="4419611" y="646613"/>
            <a:chExt cx="302383" cy="3169919"/>
          </a:xfrm>
        </p:grpSpPr>
        <p:sp>
          <p:nvSpPr>
            <p:cNvPr id="12" name="11 Rectángulo"/>
            <p:cNvSpPr/>
            <p:nvPr/>
          </p:nvSpPr>
          <p:spPr>
            <a:xfrm rot="16200000">
              <a:off x="2985843" y="2080381"/>
              <a:ext cx="3169919" cy="3023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 rot="16200000">
              <a:off x="2985843" y="2080381"/>
              <a:ext cx="3169919" cy="302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66685" bIns="0" numCol="1" spcCol="1270" anchor="t" anchorCtr="0">
              <a:noAutofit/>
            </a:bodyPr>
            <a:lstStyle/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100" kern="1200" dirty="0" smtClean="0"/>
                <a:t>Plaza</a:t>
              </a:r>
              <a:endParaRPr lang="es-EC" sz="2100" kern="1200" dirty="0"/>
            </a:p>
          </p:txBody>
        </p:sp>
      </p:grp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204864"/>
            <a:ext cx="648072" cy="59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82542"/>
            <a:ext cx="3672408" cy="4098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09" name="Picture 1" descr="C:\Users\HP DV4-1140GO\Desktop\1peluc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456384" cy="4128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4 Grupo"/>
          <p:cNvGrpSpPr/>
          <p:nvPr/>
        </p:nvGrpSpPr>
        <p:grpSpPr>
          <a:xfrm>
            <a:off x="4788024" y="1772816"/>
            <a:ext cx="3098825" cy="3637644"/>
            <a:chOff x="-557251" y="97584"/>
            <a:chExt cx="3098825" cy="3637644"/>
          </a:xfrm>
        </p:grpSpPr>
        <p:sp>
          <p:nvSpPr>
            <p:cNvPr id="9" name="8 Rectángulo"/>
            <p:cNvSpPr/>
            <p:nvPr/>
          </p:nvSpPr>
          <p:spPr>
            <a:xfrm rot="16200000">
              <a:off x="830530" y="2034763"/>
              <a:ext cx="3098825" cy="3021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-557251" y="97584"/>
              <a:ext cx="3098825" cy="30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66441" bIns="0" numCol="1" spcCol="1270" anchor="t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kern="1200" dirty="0" smtClean="0">
                  <a:solidFill>
                    <a:schemeClr val="tx2"/>
                  </a:solidFill>
                </a:rPr>
                <a:t>Promoción</a:t>
              </a:r>
              <a:endParaRPr lang="es-EC" sz="28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 rot="5400000">
            <a:off x="1344091" y="849164"/>
            <a:ext cx="1800200" cy="3647505"/>
            <a:chOff x="4419397" y="636403"/>
            <a:chExt cx="302106" cy="3098825"/>
          </a:xfrm>
        </p:grpSpPr>
        <p:sp>
          <p:nvSpPr>
            <p:cNvPr id="7" name="6 Rectángulo"/>
            <p:cNvSpPr/>
            <p:nvPr/>
          </p:nvSpPr>
          <p:spPr>
            <a:xfrm rot="16200000">
              <a:off x="3021037" y="2034763"/>
              <a:ext cx="3098825" cy="3021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Rectángulo"/>
            <p:cNvSpPr/>
            <p:nvPr/>
          </p:nvSpPr>
          <p:spPr>
            <a:xfrm rot="16200000">
              <a:off x="3021037" y="2034763"/>
              <a:ext cx="3098825" cy="30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66441" bIns="0" numCol="1" spcCol="1270" anchor="t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kern="1200" dirty="0" smtClean="0">
                  <a:solidFill>
                    <a:schemeClr val="tx2"/>
                  </a:solidFill>
                </a:rPr>
                <a:t>Producto</a:t>
              </a:r>
              <a:endParaRPr lang="es-EC" sz="2800" b="1" kern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1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9816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Organización Administrativa</a:t>
            </a:r>
            <a:endParaRPr lang="es-EC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336704" cy="37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84346" y="2852936"/>
            <a:ext cx="48231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ESTUDIO FINANCIERO</a:t>
            </a:r>
          </a:p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PROYECTO</a:t>
            </a:r>
            <a:endParaRPr lang="es-EC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Estudio Financiero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55576" y="2492896"/>
            <a:ext cx="79208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Conocer  en base a la proyección en ventas, los ingresos que se percibirá en el proyecto.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Determinar la inversión necesaria para la ejecución del proyecto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Determinar la rentabilidad que generará el proyecto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Realizar un análisis de sensibilidad de la recuperación del proyecto con respecto al precio, inversión y tasas de interés.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11560" y="191683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ea typeface="Calibri" pitchFamily="34" charset="0"/>
                <a:cs typeface="Times New Roman" pitchFamily="18" charset="0"/>
              </a:rPr>
              <a:t>Objetivos de la Evaluación Financiera</a:t>
            </a:r>
          </a:p>
        </p:txBody>
      </p:sp>
      <p:sp>
        <p:nvSpPr>
          <p:cNvPr id="7" name="6 Elipse"/>
          <p:cNvSpPr/>
          <p:nvPr/>
        </p:nvSpPr>
        <p:spPr>
          <a:xfrm>
            <a:off x="539552" y="292494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539552" y="378904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539552" y="4437112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539552" y="501317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Presupuestos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1474912"/>
            <a:ext cx="8352928" cy="223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Presupuestos de Inversión 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A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ctivos Fijos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El Proyecto para el </a:t>
            </a:r>
            <a:r>
              <a:rPr kumimoji="0" lang="es-EC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Shampoo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“</a:t>
            </a:r>
            <a:r>
              <a:rPr kumimoji="0" lang="es-EC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Pelu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Can” no requiere de la inclusión de nuevos activos fijos a la estructura de compañía debido a que la empresa cuenta ya con la infraestructura necesaria tanto en el área comercial como en el área administrativa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43808" y="5157192"/>
          <a:ext cx="5122912" cy="17068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348151"/>
                <a:gridCol w="774761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Registro </a:t>
                      </a:r>
                      <a:r>
                        <a:rPr lang="es-EC" sz="1400" dirty="0" smtClean="0"/>
                        <a:t>Agro calidad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420,00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13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Registro Secreto Comercial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80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6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Valoración de la Marca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3.000,00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Total de inversión inicial en activos intangibles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3.500,00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536" y="3876144"/>
            <a:ext cx="84969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Los Activos intangibles se encuentran dados por los registros de marcas y los registros como secreto comercial los mismos que se     detalla a continuación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467544" y="5661248"/>
            <a:ext cx="1979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ea typeface="Calibri" pitchFamily="34" charset="0"/>
                <a:cs typeface="Times New Roman" pitchFamily="18" charset="0"/>
              </a:rPr>
              <a:t>Activos Intangibles</a:t>
            </a:r>
            <a:endParaRPr lang="es-EC" b="1" dirty="0"/>
          </a:p>
        </p:txBody>
      </p:sp>
      <p:sp>
        <p:nvSpPr>
          <p:cNvPr id="9" name="8 Rectángulo"/>
          <p:cNvSpPr/>
          <p:nvPr/>
        </p:nvSpPr>
        <p:spPr>
          <a:xfrm>
            <a:off x="467544" y="3789040"/>
            <a:ext cx="1979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ea typeface="Calibri" pitchFamily="34" charset="0"/>
                <a:cs typeface="Times New Roman" pitchFamily="18" charset="0"/>
              </a:rPr>
              <a:t>Activos Intangibles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24135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Estudio técnico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27584" y="2083296"/>
            <a:ext cx="7232848" cy="3001888"/>
          </a:xfrm>
        </p:spPr>
        <p:txBody>
          <a:bodyPr>
            <a:normAutofit lnSpcReduction="10000"/>
          </a:bodyPr>
          <a:lstStyle/>
          <a:p>
            <a:pPr algn="l"/>
            <a:r>
              <a:rPr lang="es-EC" b="1" dirty="0" smtClean="0"/>
              <a:t>OBJETIVOS</a:t>
            </a:r>
          </a:p>
          <a:p>
            <a:pPr algn="just"/>
            <a:endParaRPr lang="es-EC" b="1" dirty="0"/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Establecer los recursos necesarios para la comercialización del </a:t>
            </a:r>
            <a:r>
              <a:rPr lang="es-EC" sz="2000" dirty="0" err="1" smtClean="0">
                <a:solidFill>
                  <a:schemeClr val="tx1"/>
                </a:solidFill>
              </a:rPr>
              <a:t>shampoo</a:t>
            </a:r>
            <a:r>
              <a:rPr lang="es-EC" sz="2000" dirty="0" smtClean="0">
                <a:solidFill>
                  <a:schemeClr val="tx1"/>
                </a:solidFill>
              </a:rPr>
              <a:t> para perros.</a:t>
            </a:r>
          </a:p>
          <a:p>
            <a:pPr algn="just">
              <a:buFontTx/>
              <a:buChar char="-"/>
            </a:pPr>
            <a:endParaRPr lang="es-EC" sz="20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es-EC" sz="20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Especificar los requisitos legales para la comercialización del </a:t>
            </a:r>
            <a:r>
              <a:rPr lang="es-EC" sz="2000" dirty="0" err="1" smtClean="0">
                <a:solidFill>
                  <a:schemeClr val="tx1"/>
                </a:solidFill>
              </a:rPr>
              <a:t>shampoo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1011560" y="316341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lipse"/>
          <p:cNvSpPr/>
          <p:nvPr/>
        </p:nvSpPr>
        <p:spPr>
          <a:xfrm>
            <a:off x="971600" y="445956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4725144"/>
          <a:ext cx="4114800" cy="17453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3492500"/>
                <a:gridCol w="622300"/>
              </a:tblGrid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Inventario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2.880,82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Promocionales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598,54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Sueldos (3 Meses)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433,11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Total de inversión inicial en capital de trabajo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3.912,47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7544" y="1688613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El Capital de trabajo neto ha sido considerado por la inversión en inventario para la venta en un periodo de tres meses así como también la nómina requerida y los posibles gastos de promoción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2000" b="1" dirty="0"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788024" y="4653136"/>
          <a:ext cx="4114800" cy="1800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3492500"/>
                <a:gridCol w="622300"/>
              </a:tblGrid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ACTIVOS FIJOS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0,00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CAPITAL DE TRABAJO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3.912,47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ACTIVOS INTANGIBLES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3.500,00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TOTAL DE LA INVERSION INICIAL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7.412,47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23528" y="4061684"/>
            <a:ext cx="3347864" cy="40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Resumen de Inversión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4900362" y="4149080"/>
            <a:ext cx="1393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400" b="1" dirty="0" smtClean="0">
                <a:latin typeface="+mj-lt"/>
                <a:ea typeface="Calibri" pitchFamily="34" charset="0"/>
                <a:cs typeface="Times New Roman" pitchFamily="18" charset="0"/>
              </a:rPr>
              <a:t> Inversión Inicial</a:t>
            </a:r>
            <a:endParaRPr lang="es-EC" sz="14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059832" y="3501008"/>
            <a:ext cx="321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ea typeface="Calibri" pitchFamily="34" charset="0"/>
                <a:cs typeface="Times New Roman" pitchFamily="18" charset="0"/>
              </a:rPr>
              <a:t> Inversión Inicial Capital Trabajo</a:t>
            </a:r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3297119" y="908720"/>
            <a:ext cx="2870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8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Capital de Trabajo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07704" y="2348880"/>
          <a:ext cx="5832649" cy="2139672"/>
        </p:xfrm>
        <a:graphic>
          <a:graphicData uri="http://schemas.openxmlformats.org/drawingml/2006/table">
            <a:tbl>
              <a:tblPr/>
              <a:tblGrid>
                <a:gridCol w="1246523"/>
                <a:gridCol w="896183"/>
                <a:gridCol w="895401"/>
                <a:gridCol w="895401"/>
                <a:gridCol w="790899"/>
                <a:gridCol w="1108242"/>
              </a:tblGrid>
              <a:tr h="425192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8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5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Cantidad (Gl)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1584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1967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2428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2976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2976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Precio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13,99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14,69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15,42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16,2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Ingresos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22160,16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28894,25</a:t>
                      </a:r>
                      <a:endParaRPr lang="es-EC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37449,41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48196,84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50606,68</a:t>
                      </a:r>
                      <a:endParaRPr lang="es-EC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979712" y="908720"/>
            <a:ext cx="4680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Presupuesto de Ingresos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292" name="AutoShape 4" descr="data:image/jpeg;base64,/9j/4AAQSkZJRgABAQAAAQABAAD/2wCEAAkGBhIQEBQUERQWFRUVFhQYFBQXFRUWFRQQFRQXFBYWFxcXGyYeHh0jGhQUHy8gIycpLCwsFR4xNzAqNSYrLCkBCQoKDgwOGQ8PGSwkHyIpKSwpLCksLCwqLCosLCwsKSksLCwsLCwsLCwsLCwsKSksKSwsLCwsLCkpLCksLCwsLP/AABEIANYA7AMBIgACEQEDEQH/xAAbAAEAAgMBAQAAAAAAAAAAAAAAAQQDBQYHAv/EAD0QAAIBAgQFAQcBBwMCBwAAAAECAAMRBBIhMQUGQVFhcRMiMoGRobFSFCMzQmLB0XKC8MLhBxUWQ1OSsv/EABoBAQADAQEBAAAAAAAAAAAAAAACAwQFAQb/xAAmEQACAgEEAgICAwEAAAAAAAAAAQIRAwQSITETQSJRMmEUcaFC/9oADAMBAAIRAxEAPwD3GIiAIiIAiIgCIiAIiIAiIgCJF58tUA3gH3EjNJgCIiAIkXkwBERAEREAREQBERAEREAREQBERAEREAREQBERAEREAr43EimuY9wB5JNhOD4xxI12LIblSbAkruLrr0uLj1UzsOYkBw7ksFy2YMdgykFb+L6fOcDWFnNlIuwU6ahcw09BcmczWzaaVmvTxTVnQ8ucdrNUSm9iLW1Ot7X+Lr28zsAZ5zw+kxdDTWxzpZhchmQa37G1j5tPRFl2km3GmV50k7R9EzAK9xcDfb66GZGF9JrMJhBRq5VdyGUkKzFgLED3b69e80TbRSqLOJxiUre1cC+1za58CZqdQ2A69fF5TatX9tlNNTSOzhveUW1zKRrr2PWWKuJSnYMwUte1yBc79ZWpPs9LGY+J9I15rcNhKi1Awqs6EHMGN7HoVsPtLyHU/KTjNvsNGaJE1vMPEDQw1SotiVAPyuL282lkpKKtniVujZxPO6PO9SmXBXS4yg3Zr31zEkW+mk6zl3jf7XSz5SpBsRuO9wZRi1Ecjpdlk8Uocs3ESBJmkqEREAREQBERAEREAREQBESCYBM+bzVcT4yabhUF7WLsb5QOijux8StT5jNQe6uSxsc+pzW1AVdx/VtM09Vig2pPosWKclaRvKiBhY6g6EdCD0mkx3KFGoFy3plRa663GtgQd7X0mH/1UEqKlUqcxtdN1P8AUoJ08yzW5qortmb0H9zIebDlVtktmSD4Rd4XwpcOmVSTrck7k7S27gC50+05mrzgx0p09fJJP0UTUcXx1Wutq5VVGoFwmve17mRlqscFUSSwzk7Zn5q5nr0atkdRTIBUi2vQ3Pe4M+cBznSxdVKQfLUCkpW0/iW1BGxHfuROF5o4oaVL2Y9m9y2RyCWRSLNa4AubDWxtrMHIFel+1WxSXAGZDcizDUXA0It3mPyTdys0+Jbao9koVcXazLRJ/WGcL4OW1/vMhwYJAqWdmuWJUWso2UHYXI+82FEgqCNiBb0tMOL4bSq29oga21+npOm4Wvv+zBdMq0KVHD3CCxc6ICSSewXp8tJ9Uqdcuc5Q0zroGDDsvY+ss4XAU6XwIq9yBqfnLFp7HF9hyAnBc38dYYgopsKYFtP/AHGt7/yB086zvZyXNHK6VGNYVPZsbZgQSGIFha2t7dpVqlJwqJZhcVL5HDYVlLK1UNYi5197W9uvW3Wd1ypzKKr+w9mEABKW0Gm4I6aThOIYb2dV6YcNYD3wCACw6+Qd/SdbyBwchzWN8oGRCRbMerfS31nP025ZKRsz7dls7sSZEmds5oiIgCIiAIiIAiJBMAmQZhxGLWmuZ2Cgbk6Tncbzdm0oj/cw/AlOTNHH2ycYOXR0zOALkyhiePUE3e57DX8TkMbjHOteplvsGJufRBr9prX4rTX4VL+WOVb/AOka/cTFLWvqKNEdP9mw5r4/Ursi4em9lGYvbfplsL3HiaReFVqyZq9V07BrIpHpdfwZ9VOL1D8JCDsgC/UjX7yoxJNzqe51P1nPm98t0jbBOEdqLuDpUMOCPaFr7hF0+9h87GZH4yB8FNR5e7n6aL9prSItIo9q+yzW4nWbQubdlOUfRQJVAkiY8W5WmxG4EI9SMuF4FTxtQqzLdVNkN7szHT3h8J0O8p8v8h4725zUWQC65nIt2zA9R5E1OFr1KSmqlwVqUjm/qUswv62M944Njlr0kqKdHUN594XmvBCMntZnzZJQ6LWEohEVR/KAPoLTPItPhqwBsSPrOzxFHN7MkTT1OY0zWRWb06+njzLP/nCCmrt7ubYbn6StZoP2ScJL0XjNJzDwSpXANKpkcAjwQfwfIkYnm+hTtmz+8wUWUm7HYaek2OA4nTri9NwwG9tx6jpIOWPKttntSjzRwNTkPFAqBlIY+8Qxsnk3367az0HA4b2dNE091VFwLA2FtpntMdTEBd/kOpjHihhto9lklPszRKVbGtplUbi9zsvU6ddpnoV819LW++n/AD6SUc+OT2pkXFpWZokSZcRERIJgExK+Jx1OmLuwUeSBKY5kw3/yj6Nb62kHNLtnu1/Rs5reL8ZXDrrqx2Xr6nxMfEOYKaU8yMrk/CAQde5tsJxWIxBctUqtpfU9T2VR38dN5l1GpUOI9l+LDu5fR9Y3F1MSxaowyjcnREH+fA1MovxEJpRFj1qEDOf9I2X8+ZXxeMNSw2UfCvQeT3PkysZyZSb5ZvUUj6ckm5Nydydz6yAsASZEmLSYlvCcKq1f4aM3kDT6meqLfR42l2UyYE6fB8iVm+NlQdR8R+2k2tDkCiDdndh20E0R0uSXopeogjhAJ94zl3FVaRamjZRcsT7oKW131M9TwfA6NH4Kag99z9TLjKNpphoq5bKJar6R4Jh+FuFYZ7BxZ0AvsQQb7dNPnPQf/DKmVzqCSiKB4zFr+neXMdyAHqZqVTIpNyLXI75Tf8y5yxwavhqjozA0bkp1Yk9h/KOp8yGPDkjkTa9k8maMoNI6ac3zBwusS9VCjaD3DT96wABAYHe17aTpJ8kTpZManGmYoy2uzzR+MDKStNmF7ElHKeRdL6+CJsRfIpsQtgFFiN9lUHUm/S06aty1h3Ytksx3ZCyEnzlIvMuF4FRptmVfe/WxLMPQte05y0Uur4NTzx9I4nGFibBKysNPeI9mL7hlSr/aTwQHCt7QnLuttStrbHKCfM6bEcuu1R2WogDEmxpBiL+SZd4fwYUjmLM7WtdrAAdlUCwkY6Se++qPXnjtr7M3CsZ7amH01JsQSQQPWUOPVDTdKoBZVzCoq6sqMR+8A62y6+L9pulW200vGFqU6q1kUuuXJVVdWCAkq6r1sSbjexm3On4muzLF/Iw4enTrVFr06pYBWXKrkpfyuwYeRfWYk4uadZ0rsiDRqTXIuhuMrE6XBG99iJZ4eKTF3pEEtlzAW0YDqtrgnex1mXDlxT/fhM2t8typFzl+Lra2k4keJF1mywuIDqCCCO4NwfQiZpjo0goAUADsNAPkJln0cbrkzEEznuY+YvYn2dO2ci7NuEU/9R6ToDPK3xnta9UtuzsfkDYD6WmXV5XCNL2X4Me+XJtcBwx8Q+ZiT5NyT85vBywLazJy5VXLbrN5ec3FjWS3Jl2TI4Okefcd5eKajTsw6GcwOJM1Q06mhW+XsR39T1npXNFRfZ6meW4/DZqgcGxW+vcjb+4+cotW0acbbjbLwi0AzLh6DOwVRckgAdyZ4lZYfNGizEKoJJ2A1JPynU8L5FZgDWbIP0ixb5nYTf8AL3Lq4ZQSL1Due3gTd2nVw6NVczDk1LuomqwPLGGpbUwT3b3j95tBTA2kiTN0YRj0jI232RaLSYkzwgynxLNlGTe4uu2Zeq36eviXZQ4k7LlYAsBcMBqcpt7wHW1tu15XkdRZ7Hs+2qBFJJso1PYD/EnD4sMbKcwte42Hz2Mo0a1AM1Rag97Vhm0JAtmIOt7WEyDGU1pq6DNTtcFBcBe9r7TFDM0+STRtYldKm3Y7eNL/AImcTfGSkrRAWi0mJIET5LiY8XnyN7P4rHLfbNbSaF8SWL3zKy2JDLfKLXFgp1Gh1B7zNnz+JdWWQhuOjvIInO1MaxTOrKxNsuYlFIOwudRNhgeI3Az9u+ax7XG/rKYa2EpVXBKWFpWVjwSotSoVZclZi1QFSH1AX3XU9gALy5huCU0Ia7sRtnqM9vQMSJfUz6mmOGCd0VuTfBIiIlxE+TPJ+OYFsPiXGwuWXyhNwf8Anaes5ZqOYuXkxaWJyuPgcbg9j3Ey6nD5Y8ei7Dk8bOD4fx1qc2p5ya1rTmuJ4VsLVNOqQSOqm4t57HwZWfiKAXuLdza04cotOnwdL4y5NrxDibVtyZpsRe6gdWA+Ws+xjA/w+94Ufk7CStLLd3Ivaw191V8X79TCSRJmSkWasKSgMXRivQh1INwfTNpOm5INP9oIfR8pydv6rebfmef0uIBsfRZWOUVFA/039766j5z0DgdFTxS1K+Rczd/5bfky/GqyRKsv4s9CEmQJM75yhERAETHWrhASxAA3JmoxXNKL8ALnvsJXPJGHbJRg5dI2eJxqUx75tfbuT2A6zn8bzvR1WiwLKbNexCgam9jv0A0mpx9RsS5LAm4tkF7Zev8A3vKqrTQBRlA0GVFGUX6EiyD5mc3Lq27UTVHAlzI6rCcTdlV6tIorC+cG9j0zWGYDzPqg+HpZ2FQZXN2W4ZA3UgAaX6zBwfitKnQUM4sCwBuzDKDYHNbbfX8zd0WVxdbFT1GxE0Qj5EmpcmeXxfR8UqgZzqDYaAdj1MtCY6GFVBZAAPEyzVji4qmQYiJEsPARKWM4YKhDAlXGgYdj0IOhHgy5eLyEoqSpi6NTX4SxpuCwZiDl90Bb20uDf/hmPBcHuAGQIo/kU21/29PzN1aTaUfxsdp10WeSXJ8otp9yLSZqKxERAE+Hn3PiqLj5GePoHm2BKVMY1Vtb1WOva+k5fm7CjD41mHwZs6j+WxGthNjXD0qrrsQzA+oM2qChxCgaFYhai/wqnUN0BP8AafPX8nZ1V8Umcua2KqAZFp0l6E++bff8SF4Fn1rVHqeL2X6S/gqDIgR/jT3W+R0lgCR3V0W2VcFy1SqVaKIuU+0U3BPw3u5Nz+kGbTgXF0w2JzENZ3yoQdPYqrls3S98pA62lnCr7DDvWPx1b06PcKfjf6fiag0wRYjTt6SSk4tMqa32vR7BTcEAjUEbz6ZwNzaeQUalWn/DqOB2DEfgzYUeIsw/eOT6lj/mdD+eq6Mr0z+zv8Xx6in82Y9l1++01GJ5odtKahfJ1P02nNPxFBsGY/8A1H9zK9TiVQ7HIOy6fU7n6zPPV5Jfotjp4o2+MxTHWs/yY628KNftNVj+OLRps1NC5A0LXAB/0jW3qZSaDMrd8svUVRXp8Sr4labNUshuXpD3VIB0AA3Ftdb9pZx+KqVQEX3U23AVE2Om5Nvz0lHA4Z6bMGYldPZ9gOosOst4rDVUoGolNmF7ZztdjYeLDsI2tslaM+P4lUqZQblRZQLgBU89zoNJ1fIOPBDUrNcHMDb3QLAWB73nP8A5aqV7A58umeq3YbhRpr9flPROH8KpUP4ahb2uRubbXm7SYpbt/oyaica2l2IidYwiVOKJUNJxSNqhU5D2bpLcgieNWEeecR4tiCcpdxkbKRbKwewYAkaNow94aTc8N5rRKCe2Zmc3vYXIFza//DPjmbgje1asuYq6qKgFyUZL5aqga9SCB0nMJh3YkLepYalbMSo6k6X+euk5E5ZMM6NyUMkT0rAcQp1lzU2uPuD5EtAzzTl/insaiMrBlLZXI2KHow6Mt+oE9JVwRcazfp8/lX7M2XHsf6PuJAkzSVCIiAJBEmIBwnPXAyr/ALQg0OlQDoejf5nHZLNfb09J7PVpBgQwBBFiDsRPOuZeXDhmzLrSY6H9B/SfHYzlavT184m7T5v+WaD9oLk/rXe/UbXPcS7w6j7eqtMaXuXP6Kai7G/2lanUNNxUUBrbqdnQ/Eh9e/Q2M6lOWkxFIVsHUIDAgoxta+jIWGot2MyQxuf4mic1Hhmo4tjhVqe7pTpjJTHZBufmfsBKd5bxfCK1L46bAd7XH1Gkp2lcoyT5RKNVwCYk3n3Sw7ubIrN6AmeJN9HrZjkTfYLk7EVPiAQf1HX6CdBgeSqKWL3qHzov0H9zNGPTZJ+imWeMfZxGGwdSqbU0Zj4H99pvMJyTWa2cqg69SPkJ3FHDqgsqhR2AAH2mUCboaKK/J2ZpamT6RpOG8pUKNiRnb9Ta/QbTc+yFrW07T6tJmyEIwVJGdycuyAokxEmREREAREQCMso8V4cKlCpTUKC6kXtpc97S/BnjimqZ6nR59huTK7PZ7IOrZg1/QC3brOx4PgPYUghINiTpcDU9ASbS/aJRi08cfKLJ5ZT7EmImgqEREAREQBMGIwy1FKuAykWIOxEzyLTxq+weYcwcEbC1LDWm3wMf/wAk9x95T4bWxCNkoVCmdhsQqlzoLk6AnbzPWK1BXFmUMD0IuPoZynHuAeyDPRX92R+9pDaw/nXtacvNpnB74GyGZS+MjXVq3FaAzPdlG+iPp5A1tN5y3xGnjKZNSnTzqbMAosQdjrPrlnjIrJ7Nzd1Gh/XT2B9RsZpeGj9j4iaeyubDtkfVLejafOWRe3bJO0/si1dxapr6OwXhdEbU0H+xf8SwtIDYW9JJMkTcopGa2SsmQJMmeCIiAIiIAiIgCIiAIiIAiIgCIiAIiIAiIgCIiAIiIAnyw0n1EA4Hj3DHwdYVqOik3HZW6qf6T/mY+ZMelZaFdNGIZSOqulmt9Z23EsMj0nWpbKVNz2Ft/lPKRQZrlQzBd7AmwJtc+uk5Woi8dpdP0bcL38v0bGnxtquZq1RiwvdDoB2ygaWne8vUnXD0xUvmtc33FzcD5CwnI8rcrtUqCrVW1NbEAj429O209AAlukxy/ORXqJR/GJIkyBJnQMwiIgCIiAIiIAiIgCIiAIiIAiIgCIiAIiIAiIgCIiAJ8u4AJJsO8iowAudAOvYdZ53zPzWa90pnLSB1PV/+3jrKc2ZY1bLIQc2XONcbqY1/YYa+S/vN+u3noo+86fgPBFw1LKNWOrt3P+B0E1vLDYWjTASqjM3xtmAJPYX6Da06JK6nYg+mv4lWFW98ny/8JZHXxXR95ZNpF5M1lIiIgCIiAIiIAiIgCIiAIiIAiIgCIiAIiIAiIgCIiAIiIBW4hhzUpugNiysL9iRb+8834Xg2o4nJVyIwvY1FJW+1x38T1G0r4rAU6otURWHkA/SZdRp/LTXZbjybODRryfhyutze5JBFix1JtsPSa/iHAEokCgX9qfgVcun9TWGg9Z0dPglNfhzqOwqPb6XluhhVT4VA79z6nrKlpbVPg98rGGDBFzm7WGYjYtbX7zNItJm5KikRET0CIiAIiIAiIgCIiAIiIAiIgCIiAIiIAiIgCIiAIiIAiIgEWkiIgCIiAIiIAiIgCIiAIiIAiIgCIiAIiIAiIgCIiAIiIB//2Q=="/>
          <p:cNvSpPr>
            <a:spLocks noChangeAspect="1" noChangeArrowheads="1"/>
          </p:cNvSpPr>
          <p:nvPr/>
        </p:nvSpPr>
        <p:spPr bwMode="auto">
          <a:xfrm>
            <a:off x="0" y="-987425"/>
            <a:ext cx="2247900" cy="203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294" name="AutoShape 6" descr="data:image/jpeg;base64,/9j/4AAQSkZJRgABAQAAAQABAAD/2wCEAAkGBhIQEBQUERQWFRUVFhQYFBQXFRUWFRQQFRQXFBYWFxcXGyYeHh0jGhQUHy8gIycpLCwsFR4xNzAqNSYrLCkBCQoKDgwOGQ8PGSwkHyIpKSwpLCksLCwqLCosLCwsKSksLCwsLCwsLCwsLCwsKSksKSwsLCwsLCkpLCksLCwsLP/AABEIANYA7AMBIgACEQEDEQH/xAAbAAEAAgMBAQAAAAAAAAAAAAAAAQQDBQYHAv/EAD0QAAIBAgQFAQcBBwMCBwAAAAECAAMRBBIhMQUGQVFhcRMiMoGRobFSFCMzQmLB0XKC8MLhBxUWQ1OSsv/EABoBAQADAQEBAAAAAAAAAAAAAAACAwQFAQb/xAAmEQACAgEEAgICAwEAAAAAAAAAAQIRAwQSITETQSJRMmEUcaFC/9oADAMBAAIRAxEAPwD3GIiAIiIAiIgCIiAIiIAiIgCJF58tUA3gH3EjNJgCIiAIkXkwBERAEREAREQBERAEREAREQBERAEREAREQBERAEREAr43EimuY9wB5JNhOD4xxI12LIblSbAkruLrr0uLj1UzsOYkBw7ksFy2YMdgykFb+L6fOcDWFnNlIuwU6ahcw09BcmczWzaaVmvTxTVnQ8ucdrNUSm9iLW1Ot7X+Lr28zsAZ5zw+kxdDTWxzpZhchmQa37G1j5tPRFl2km3GmV50k7R9EzAK9xcDfb66GZGF9JrMJhBRq5VdyGUkKzFgLED3b69e80TbRSqLOJxiUre1cC+1za58CZqdQ2A69fF5TatX9tlNNTSOzhveUW1zKRrr2PWWKuJSnYMwUte1yBc79ZWpPs9LGY+J9I15rcNhKi1Awqs6EHMGN7HoVsPtLyHU/KTjNvsNGaJE1vMPEDQw1SotiVAPyuL282lkpKKtniVujZxPO6PO9SmXBXS4yg3Zr31zEkW+mk6zl3jf7XSz5SpBsRuO9wZRi1Ecjpdlk8Uocs3ESBJmkqEREAREQBERAEREAREQBESCYBM+bzVcT4yabhUF7WLsb5QOijux8StT5jNQe6uSxsc+pzW1AVdx/VtM09Vig2pPosWKclaRvKiBhY6g6EdCD0mkx3KFGoFy3plRa663GtgQd7X0mH/1UEqKlUqcxtdN1P8AUoJ08yzW5qortmb0H9zIebDlVtktmSD4Rd4XwpcOmVSTrck7k7S27gC50+05mrzgx0p09fJJP0UTUcXx1Wutq5VVGoFwmve17mRlqscFUSSwzk7Zn5q5nr0atkdRTIBUi2vQ3Pe4M+cBznSxdVKQfLUCkpW0/iW1BGxHfuROF5o4oaVL2Y9m9y2RyCWRSLNa4AubDWxtrMHIFel+1WxSXAGZDcizDUXA0It3mPyTdys0+Jbao9koVcXazLRJ/WGcL4OW1/vMhwYJAqWdmuWJUWso2UHYXI+82FEgqCNiBb0tMOL4bSq29oga21+npOm4Wvv+zBdMq0KVHD3CCxc6ICSSewXp8tJ9Uqdcuc5Q0zroGDDsvY+ss4XAU6XwIq9yBqfnLFp7HF9hyAnBc38dYYgopsKYFtP/AHGt7/yB086zvZyXNHK6VGNYVPZsbZgQSGIFha2t7dpVqlJwqJZhcVL5HDYVlLK1UNYi5197W9uvW3Wd1ypzKKr+w9mEABKW0Gm4I6aThOIYb2dV6YcNYD3wCACw6+Qd/SdbyBwchzWN8oGRCRbMerfS31nP025ZKRsz7dls7sSZEmds5oiIgCIiAIiIAiJBMAmQZhxGLWmuZ2Cgbk6Tncbzdm0oj/cw/AlOTNHH2ycYOXR0zOALkyhiePUE3e57DX8TkMbjHOteplvsGJufRBr9prX4rTX4VL+WOVb/AOka/cTFLWvqKNEdP9mw5r4/Ursi4em9lGYvbfplsL3HiaReFVqyZq9V07BrIpHpdfwZ9VOL1D8JCDsgC/UjX7yoxJNzqe51P1nPm98t0jbBOEdqLuDpUMOCPaFr7hF0+9h87GZH4yB8FNR5e7n6aL9prSItIo9q+yzW4nWbQubdlOUfRQJVAkiY8W5WmxG4EI9SMuF4FTxtQqzLdVNkN7szHT3h8J0O8p8v8h4725zUWQC65nIt2zA9R5E1OFr1KSmqlwVqUjm/qUswv62M944Njlr0kqKdHUN594XmvBCMntZnzZJQ6LWEohEVR/KAPoLTPItPhqwBsSPrOzxFHN7MkTT1OY0zWRWb06+njzLP/nCCmrt7ubYbn6StZoP2ScJL0XjNJzDwSpXANKpkcAjwQfwfIkYnm+hTtmz+8wUWUm7HYaek2OA4nTri9NwwG9tx6jpIOWPKttntSjzRwNTkPFAqBlIY+8Qxsnk3367az0HA4b2dNE091VFwLA2FtpntMdTEBd/kOpjHihhto9lklPszRKVbGtplUbi9zsvU6ddpnoV819LW++n/AD6SUc+OT2pkXFpWZokSZcRERIJgExK+Jx1OmLuwUeSBKY5kw3/yj6Nb62kHNLtnu1/Rs5reL8ZXDrrqx2Xr6nxMfEOYKaU8yMrk/CAQde5tsJxWIxBctUqtpfU9T2VR38dN5l1GpUOI9l+LDu5fR9Y3F1MSxaowyjcnREH+fA1MovxEJpRFj1qEDOf9I2X8+ZXxeMNSw2UfCvQeT3PkysZyZSb5ZvUUj6ckm5Nydydz6yAsASZEmLSYlvCcKq1f4aM3kDT6meqLfR42l2UyYE6fB8iVm+NlQdR8R+2k2tDkCiDdndh20E0R0uSXopeogjhAJ94zl3FVaRamjZRcsT7oKW131M9TwfA6NH4Kag99z9TLjKNpphoq5bKJar6R4Jh+FuFYZ7BxZ0AvsQQb7dNPnPQf/DKmVzqCSiKB4zFr+neXMdyAHqZqVTIpNyLXI75Tf8y5yxwavhqjozA0bkp1Yk9h/KOp8yGPDkjkTa9k8maMoNI6ac3zBwusS9VCjaD3DT96wABAYHe17aTpJ8kTpZManGmYoy2uzzR+MDKStNmF7ElHKeRdL6+CJsRfIpsQtgFFiN9lUHUm/S06aty1h3Ytksx3ZCyEnzlIvMuF4FRptmVfe/WxLMPQte05y0Uur4NTzx9I4nGFibBKysNPeI9mL7hlSr/aTwQHCt7QnLuttStrbHKCfM6bEcuu1R2WogDEmxpBiL+SZd4fwYUjmLM7WtdrAAdlUCwkY6Se++qPXnjtr7M3CsZ7amH01JsQSQQPWUOPVDTdKoBZVzCoq6sqMR+8A62y6+L9pulW200vGFqU6q1kUuuXJVVdWCAkq6r1sSbjexm3On4muzLF/Iw4enTrVFr06pYBWXKrkpfyuwYeRfWYk4uadZ0rsiDRqTXIuhuMrE6XBG99iJZ4eKTF3pEEtlzAW0YDqtrgnex1mXDlxT/fhM2t8typFzl+Lra2k4keJF1mywuIDqCCCO4NwfQiZpjo0goAUADsNAPkJln0cbrkzEEznuY+YvYn2dO2ci7NuEU/9R6ToDPK3xnta9UtuzsfkDYD6WmXV5XCNL2X4Me+XJtcBwx8Q+ZiT5NyT85vBywLazJy5VXLbrN5ec3FjWS3Jl2TI4Okefcd5eKajTsw6GcwOJM1Q06mhW+XsR39T1npXNFRfZ6meW4/DZqgcGxW+vcjb+4+cotW0acbbjbLwi0AzLh6DOwVRckgAdyZ4lZYfNGizEKoJJ2A1JPynU8L5FZgDWbIP0ixb5nYTf8AL3Lq4ZQSL1Due3gTd2nVw6NVczDk1LuomqwPLGGpbUwT3b3j95tBTA2kiTN0YRj0jI232RaLSYkzwgynxLNlGTe4uu2Zeq36eviXZQ4k7LlYAsBcMBqcpt7wHW1tu15XkdRZ7Hs+2qBFJJso1PYD/EnD4sMbKcwte42Hz2Mo0a1AM1Rag97Vhm0JAtmIOt7WEyDGU1pq6DNTtcFBcBe9r7TFDM0+STRtYldKm3Y7eNL/AImcTfGSkrRAWi0mJIET5LiY8XnyN7P4rHLfbNbSaF8SWL3zKy2JDLfKLXFgp1Gh1B7zNnz+JdWWQhuOjvIInO1MaxTOrKxNsuYlFIOwudRNhgeI3Az9u+ax7XG/rKYa2EpVXBKWFpWVjwSotSoVZclZi1QFSH1AX3XU9gALy5huCU0Ia7sRtnqM9vQMSJfUz6mmOGCd0VuTfBIiIlxE+TPJ+OYFsPiXGwuWXyhNwf8Anaes5ZqOYuXkxaWJyuPgcbg9j3Ey6nD5Y8ei7Dk8bOD4fx1qc2p5ya1rTmuJ4VsLVNOqQSOqm4t57HwZWfiKAXuLdza04cotOnwdL4y5NrxDibVtyZpsRe6gdWA+Ws+xjA/w+94Ufk7CStLLd3Ivaw191V8X79TCSRJmSkWasKSgMXRivQh1INwfTNpOm5INP9oIfR8pydv6rebfmef0uIBsfRZWOUVFA/039766j5z0DgdFTxS1K+Rczd/5bfky/GqyRKsv4s9CEmQJM75yhERAETHWrhASxAA3JmoxXNKL8ALnvsJXPJGHbJRg5dI2eJxqUx75tfbuT2A6zn8bzvR1WiwLKbNexCgam9jv0A0mpx9RsS5LAm4tkF7Zev8A3vKqrTQBRlA0GVFGUX6EiyD5mc3Lq27UTVHAlzI6rCcTdlV6tIorC+cG9j0zWGYDzPqg+HpZ2FQZXN2W4ZA3UgAaX6zBwfitKnQUM4sCwBuzDKDYHNbbfX8zd0WVxdbFT1GxE0Qj5EmpcmeXxfR8UqgZzqDYaAdj1MtCY6GFVBZAAPEyzVji4qmQYiJEsPARKWM4YKhDAlXGgYdj0IOhHgy5eLyEoqSpi6NTX4SxpuCwZiDl90Bb20uDf/hmPBcHuAGQIo/kU21/29PzN1aTaUfxsdp10WeSXJ8otp9yLSZqKxERAE+Hn3PiqLj5GePoHm2BKVMY1Vtb1WOva+k5fm7CjD41mHwZs6j+WxGthNjXD0qrrsQzA+oM2qChxCgaFYhai/wqnUN0BP8AafPX8nZ1V8Umcua2KqAZFp0l6E++bff8SF4Fn1rVHqeL2X6S/gqDIgR/jT3W+R0lgCR3V0W2VcFy1SqVaKIuU+0U3BPw3u5Nz+kGbTgXF0w2JzENZ3yoQdPYqrls3S98pA62lnCr7DDvWPx1b06PcKfjf6fiag0wRYjTt6SSk4tMqa32vR7BTcEAjUEbz6ZwNzaeQUalWn/DqOB2DEfgzYUeIsw/eOT6lj/mdD+eq6Mr0z+zv8Xx6in82Y9l1++01GJ5odtKahfJ1P02nNPxFBsGY/8A1H9zK9TiVQ7HIOy6fU7n6zPPV5Jfotjp4o2+MxTHWs/yY628KNftNVj+OLRps1NC5A0LXAB/0jW3qZSaDMrd8svUVRXp8Sr4labNUshuXpD3VIB0AA3Ftdb9pZx+KqVQEX3U23AVE2Om5Nvz0lHA4Z6bMGYldPZ9gOosOst4rDVUoGolNmF7ZztdjYeLDsI2tslaM+P4lUqZQblRZQLgBU89zoNJ1fIOPBDUrNcHMDb3QLAWB73nP8A5aqV7A58umeq3YbhRpr9flPROH8KpUP4ahb2uRubbXm7SYpbt/oyaica2l2IidYwiVOKJUNJxSNqhU5D2bpLcgieNWEeecR4tiCcpdxkbKRbKwewYAkaNow94aTc8N5rRKCe2Zmc3vYXIFza//DPjmbgje1asuYq6qKgFyUZL5aqga9SCB0nMJh3YkLepYalbMSo6k6X+euk5E5ZMM6NyUMkT0rAcQp1lzU2uPuD5EtAzzTl/insaiMrBlLZXI2KHow6Mt+oE9JVwRcazfp8/lX7M2XHsf6PuJAkzSVCIiAJBEmIBwnPXAyr/ALQg0OlQDoejf5nHZLNfb09J7PVpBgQwBBFiDsRPOuZeXDhmzLrSY6H9B/SfHYzlavT184m7T5v+WaD9oLk/rXe/UbXPcS7w6j7eqtMaXuXP6Kai7G/2lanUNNxUUBrbqdnQ/Eh9e/Q2M6lOWkxFIVsHUIDAgoxta+jIWGot2MyQxuf4mic1Hhmo4tjhVqe7pTpjJTHZBufmfsBKd5bxfCK1L46bAd7XH1Gkp2lcoyT5RKNVwCYk3n3Sw7ubIrN6AmeJN9HrZjkTfYLk7EVPiAQf1HX6CdBgeSqKWL3qHzov0H9zNGPTZJ+imWeMfZxGGwdSqbU0Zj4H99pvMJyTWa2cqg69SPkJ3FHDqgsqhR2AAH2mUCboaKK/J2ZpamT6RpOG8pUKNiRnb9Ta/QbTc+yFrW07T6tJmyEIwVJGdycuyAokxEmREREAREQCMso8V4cKlCpTUKC6kXtpc97S/BnjimqZ6nR59huTK7PZ7IOrZg1/QC3brOx4PgPYUghINiTpcDU9ASbS/aJRi08cfKLJ5ZT7EmImgqEREAREQBMGIwy1FKuAykWIOxEzyLTxq+weYcwcEbC1LDWm3wMf/wAk9x95T4bWxCNkoVCmdhsQqlzoLk6AnbzPWK1BXFmUMD0IuPoZynHuAeyDPRX92R+9pDaw/nXtacvNpnB74GyGZS+MjXVq3FaAzPdlG+iPp5A1tN5y3xGnjKZNSnTzqbMAosQdjrPrlnjIrJ7Nzd1Gh/XT2B9RsZpeGj9j4iaeyubDtkfVLejafOWRe3bJO0/si1dxapr6OwXhdEbU0H+xf8SwtIDYW9JJMkTcopGa2SsmQJMmeCIiAIiIAiIgCIiAIiIAiIgCIiAIiIAiIgCIiAIiIAnyw0n1EA4Hj3DHwdYVqOik3HZW6qf6T/mY+ZMelZaFdNGIZSOqulmt9Z23EsMj0nWpbKVNz2Ft/lPKRQZrlQzBd7AmwJtc+uk5Woi8dpdP0bcL38v0bGnxtquZq1RiwvdDoB2ygaWne8vUnXD0xUvmtc33FzcD5CwnI8rcrtUqCrVW1NbEAj429O209AAlukxy/ORXqJR/GJIkyBJnQMwiIgCIiAIiIAiIgCIiAIiIAiIgCIiAIiIAiIgCIiAJ8u4AJJsO8iowAudAOvYdZ53zPzWa90pnLSB1PV/+3jrKc2ZY1bLIQc2XONcbqY1/YYa+S/vN+u3noo+86fgPBFw1LKNWOrt3P+B0E1vLDYWjTASqjM3xtmAJPYX6Da06JK6nYg+mv4lWFW98ny/8JZHXxXR95ZNpF5M1lIiIgCIiAIiIAiIgCIiAIiIAiIgCIiAIiIAiIgCIiAIiIBW4hhzUpugNiysL9iRb+8834Xg2o4nJVyIwvY1FJW+1x38T1G0r4rAU6otURWHkA/SZdRp/LTXZbjybODRryfhyutze5JBFix1JtsPSa/iHAEokCgX9qfgVcun9TWGg9Z0dPglNfhzqOwqPb6XluhhVT4VA79z6nrKlpbVPg98rGGDBFzm7WGYjYtbX7zNItJm5KikRET0CIiAIiIAiIgCIiAIiIAiIgCIiAIiIAiIgCIiAIiIAiIgEWkiIgCIiAIiIAiIgCIiAIiIAiIgCIiAIiIAiIgCIiAIiIB//2Q=="/>
          <p:cNvSpPr>
            <a:spLocks noChangeAspect="1" noChangeArrowheads="1"/>
          </p:cNvSpPr>
          <p:nvPr/>
        </p:nvSpPr>
        <p:spPr bwMode="auto">
          <a:xfrm>
            <a:off x="0" y="-987425"/>
            <a:ext cx="2247900" cy="203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296" name="AutoShape 8" descr="data:image/jpeg;base64,/9j/4AAQSkZJRgABAQAAAQABAAD/2wCEAAkGBhIQEBQUERQWFRUVFhQYFBQXFRUWFRQQFRQXFBYWFxcXGyYeHh0jGhQUHy8gIycpLCwsFR4xNzAqNSYrLCkBCQoKDgwOGQ8PGSwkHyIpKSwpLCksLCwqLCosLCwsKSksLCwsLCwsLCwsLCwsKSksKSwsLCwsLCkpLCksLCwsLP/AABEIANYA7AMBIgACEQEDEQH/xAAbAAEAAgMBAQAAAAAAAAAAAAAAAQQDBQYHAv/EAD0QAAIBAgQFAQcBBwMCBwAAAAECAAMRBBIhMQUGQVFhcRMiMoGRobFSFCMzQmLB0XKC8MLhBxUWQ1OSsv/EABoBAQADAQEBAAAAAAAAAAAAAAACAwQFAQb/xAAmEQACAgEEAgICAwEAAAAAAAAAAQIRAwQSITETQSJRMmEUcaFC/9oADAMBAAIRAxEAPwD3GIiAIiIAiIgCIiAIiIAiIgCJF58tUA3gH3EjNJgCIiAIkXkwBERAEREAREQBERAEREAREQBERAEREAREQBERAEREAr43EimuY9wB5JNhOD4xxI12LIblSbAkruLrr0uLj1UzsOYkBw7ksFy2YMdgykFb+L6fOcDWFnNlIuwU6ahcw09BcmczWzaaVmvTxTVnQ8ucdrNUSm9iLW1Ot7X+Lr28zsAZ5zw+kxdDTWxzpZhchmQa37G1j5tPRFl2km3GmV50k7R9EzAK9xcDfb66GZGF9JrMJhBRq5VdyGUkKzFgLED3b69e80TbRSqLOJxiUre1cC+1za58CZqdQ2A69fF5TatX9tlNNTSOzhveUW1zKRrr2PWWKuJSnYMwUte1yBc79ZWpPs9LGY+J9I15rcNhKi1Awqs6EHMGN7HoVsPtLyHU/KTjNvsNGaJE1vMPEDQw1SotiVAPyuL282lkpKKtniVujZxPO6PO9SmXBXS4yg3Zr31zEkW+mk6zl3jf7XSz5SpBsRuO9wZRi1Ecjpdlk8Uocs3ESBJmkqEREAREQBERAEREAREQBESCYBM+bzVcT4yabhUF7WLsb5QOijux8StT5jNQe6uSxsc+pzW1AVdx/VtM09Vig2pPosWKclaRvKiBhY6g6EdCD0mkx3KFGoFy3plRa663GtgQd7X0mH/1UEqKlUqcxtdN1P8AUoJ08yzW5qortmb0H9zIebDlVtktmSD4Rd4XwpcOmVSTrck7k7S27gC50+05mrzgx0p09fJJP0UTUcXx1Wutq5VVGoFwmve17mRlqscFUSSwzk7Zn5q5nr0atkdRTIBUi2vQ3Pe4M+cBznSxdVKQfLUCkpW0/iW1BGxHfuROF5o4oaVL2Y9m9y2RyCWRSLNa4AubDWxtrMHIFel+1WxSXAGZDcizDUXA0It3mPyTdys0+Jbao9koVcXazLRJ/WGcL4OW1/vMhwYJAqWdmuWJUWso2UHYXI+82FEgqCNiBb0tMOL4bSq29oga21+npOm4Wvv+zBdMq0KVHD3CCxc6ICSSewXp8tJ9Uqdcuc5Q0zroGDDsvY+ss4XAU6XwIq9yBqfnLFp7HF9hyAnBc38dYYgopsKYFtP/AHGt7/yB086zvZyXNHK6VGNYVPZsbZgQSGIFha2t7dpVqlJwqJZhcVL5HDYVlLK1UNYi5197W9uvW3Wd1ypzKKr+w9mEABKW0Gm4I6aThOIYb2dV6YcNYD3wCACw6+Qd/SdbyBwchzWN8oGRCRbMerfS31nP025ZKRsz7dls7sSZEmds5oiIgCIiAIiIAiJBMAmQZhxGLWmuZ2Cgbk6Tncbzdm0oj/cw/AlOTNHH2ycYOXR0zOALkyhiePUE3e57DX8TkMbjHOteplvsGJufRBr9prX4rTX4VL+WOVb/AOka/cTFLWvqKNEdP9mw5r4/Ursi4em9lGYvbfplsL3HiaReFVqyZq9V07BrIpHpdfwZ9VOL1D8JCDsgC/UjX7yoxJNzqe51P1nPm98t0jbBOEdqLuDpUMOCPaFr7hF0+9h87GZH4yB8FNR5e7n6aL9prSItIo9q+yzW4nWbQubdlOUfRQJVAkiY8W5WmxG4EI9SMuF4FTxtQqzLdVNkN7szHT3h8J0O8p8v8h4725zUWQC65nIt2zA9R5E1OFr1KSmqlwVqUjm/qUswv62M944Njlr0kqKdHUN594XmvBCMntZnzZJQ6LWEohEVR/KAPoLTPItPhqwBsSPrOzxFHN7MkTT1OY0zWRWb06+njzLP/nCCmrt7ubYbn6StZoP2ScJL0XjNJzDwSpXANKpkcAjwQfwfIkYnm+hTtmz+8wUWUm7HYaek2OA4nTri9NwwG9tx6jpIOWPKttntSjzRwNTkPFAqBlIY+8Qxsnk3367az0HA4b2dNE091VFwLA2FtpntMdTEBd/kOpjHihhto9lklPszRKVbGtplUbi9zsvU6ddpnoV819LW++n/AD6SUc+OT2pkXFpWZokSZcRERIJgExK+Jx1OmLuwUeSBKY5kw3/yj6Nb62kHNLtnu1/Rs5reL8ZXDrrqx2Xr6nxMfEOYKaU8yMrk/CAQde5tsJxWIxBctUqtpfU9T2VR38dN5l1GpUOI9l+LDu5fR9Y3F1MSxaowyjcnREH+fA1MovxEJpRFj1qEDOf9I2X8+ZXxeMNSw2UfCvQeT3PkysZyZSb5ZvUUj6ckm5Nydydz6yAsASZEmLSYlvCcKq1f4aM3kDT6meqLfR42l2UyYE6fB8iVm+NlQdR8R+2k2tDkCiDdndh20E0R0uSXopeogjhAJ94zl3FVaRamjZRcsT7oKW131M9TwfA6NH4Kag99z9TLjKNpphoq5bKJar6R4Jh+FuFYZ7BxZ0AvsQQb7dNPnPQf/DKmVzqCSiKB4zFr+neXMdyAHqZqVTIpNyLXI75Tf8y5yxwavhqjozA0bkp1Yk9h/KOp8yGPDkjkTa9k8maMoNI6ac3zBwusS9VCjaD3DT96wABAYHe17aTpJ8kTpZManGmYoy2uzzR+MDKStNmF7ElHKeRdL6+CJsRfIpsQtgFFiN9lUHUm/S06aty1h3Ytksx3ZCyEnzlIvMuF4FRptmVfe/WxLMPQte05y0Uur4NTzx9I4nGFibBKysNPeI9mL7hlSr/aTwQHCt7QnLuttStrbHKCfM6bEcuu1R2WogDEmxpBiL+SZd4fwYUjmLM7WtdrAAdlUCwkY6Se++qPXnjtr7M3CsZ7amH01JsQSQQPWUOPVDTdKoBZVzCoq6sqMR+8A62y6+L9pulW200vGFqU6q1kUuuXJVVdWCAkq6r1sSbjexm3On4muzLF/Iw4enTrVFr06pYBWXKrkpfyuwYeRfWYk4uadZ0rsiDRqTXIuhuMrE6XBG99iJZ4eKTF3pEEtlzAW0YDqtrgnex1mXDlxT/fhM2t8typFzl+Lra2k4keJF1mywuIDqCCCO4NwfQiZpjo0goAUADsNAPkJln0cbrkzEEznuY+YvYn2dO2ci7NuEU/9R6ToDPK3xnta9UtuzsfkDYD6WmXV5XCNL2X4Me+XJtcBwx8Q+ZiT5NyT85vBywLazJy5VXLbrN5ec3FjWS3Jl2TI4Okefcd5eKajTsw6GcwOJM1Q06mhW+XsR39T1npXNFRfZ6meW4/DZqgcGxW+vcjb+4+cotW0acbbjbLwi0AzLh6DOwVRckgAdyZ4lZYfNGizEKoJJ2A1JPynU8L5FZgDWbIP0ixb5nYTf8AL3Lq4ZQSL1Due3gTd2nVw6NVczDk1LuomqwPLGGpbUwT3b3j95tBTA2kiTN0YRj0jI232RaLSYkzwgynxLNlGTe4uu2Zeq36eviXZQ4k7LlYAsBcMBqcpt7wHW1tu15XkdRZ7Hs+2qBFJJso1PYD/EnD4sMbKcwte42Hz2Mo0a1AM1Rag97Vhm0JAtmIOt7WEyDGU1pq6DNTtcFBcBe9r7TFDM0+STRtYldKm3Y7eNL/AImcTfGSkrRAWi0mJIET5LiY8XnyN7P4rHLfbNbSaF8SWL3zKy2JDLfKLXFgp1Gh1B7zNnz+JdWWQhuOjvIInO1MaxTOrKxNsuYlFIOwudRNhgeI3Az9u+ax7XG/rKYa2EpVXBKWFpWVjwSotSoVZclZi1QFSH1AX3XU9gALy5huCU0Ia7sRtnqM9vQMSJfUz6mmOGCd0VuTfBIiIlxE+TPJ+OYFsPiXGwuWXyhNwf8Anaes5ZqOYuXkxaWJyuPgcbg9j3Ey6nD5Y8ei7Dk8bOD4fx1qc2p5ya1rTmuJ4VsLVNOqQSOqm4t57HwZWfiKAXuLdza04cotOnwdL4y5NrxDibVtyZpsRe6gdWA+Ws+xjA/w+94Ufk7CStLLd3Ivaw191V8X79TCSRJmSkWasKSgMXRivQh1INwfTNpOm5INP9oIfR8pydv6rebfmef0uIBsfRZWOUVFA/039766j5z0DgdFTxS1K+Rczd/5bfky/GqyRKsv4s9CEmQJM75yhERAETHWrhASxAA3JmoxXNKL8ALnvsJXPJGHbJRg5dI2eJxqUx75tfbuT2A6zn8bzvR1WiwLKbNexCgam9jv0A0mpx9RsS5LAm4tkF7Zev8A3vKqrTQBRlA0GVFGUX6EiyD5mc3Lq27UTVHAlzI6rCcTdlV6tIorC+cG9j0zWGYDzPqg+HpZ2FQZXN2W4ZA3UgAaX6zBwfitKnQUM4sCwBuzDKDYHNbbfX8zd0WVxdbFT1GxE0Qj5EmpcmeXxfR8UqgZzqDYaAdj1MtCY6GFVBZAAPEyzVji4qmQYiJEsPARKWM4YKhDAlXGgYdj0IOhHgy5eLyEoqSpi6NTX4SxpuCwZiDl90Bb20uDf/hmPBcHuAGQIo/kU21/29PzN1aTaUfxsdp10WeSXJ8otp9yLSZqKxERAE+Hn3PiqLj5GePoHm2BKVMY1Vtb1WOva+k5fm7CjD41mHwZs6j+WxGthNjXD0qrrsQzA+oM2qChxCgaFYhai/wqnUN0BP8AafPX8nZ1V8Umcua2KqAZFp0l6E++bff8SF4Fn1rVHqeL2X6S/gqDIgR/jT3W+R0lgCR3V0W2VcFy1SqVaKIuU+0U3BPw3u5Nz+kGbTgXF0w2JzENZ3yoQdPYqrls3S98pA62lnCr7DDvWPx1b06PcKfjf6fiag0wRYjTt6SSk4tMqa32vR7BTcEAjUEbz6ZwNzaeQUalWn/DqOB2DEfgzYUeIsw/eOT6lj/mdD+eq6Mr0z+zv8Xx6in82Y9l1++01GJ5odtKahfJ1P02nNPxFBsGY/8A1H9zK9TiVQ7HIOy6fU7n6zPPV5Jfotjp4o2+MxTHWs/yY628KNftNVj+OLRps1NC5A0LXAB/0jW3qZSaDMrd8svUVRXp8Sr4labNUshuXpD3VIB0AA3Ftdb9pZx+KqVQEX3U23AVE2Om5Nvz0lHA4Z6bMGYldPZ9gOosOst4rDVUoGolNmF7ZztdjYeLDsI2tslaM+P4lUqZQblRZQLgBU89zoNJ1fIOPBDUrNcHMDb3QLAWB73nP8A5aqV7A58umeq3YbhRpr9flPROH8KpUP4ahb2uRubbXm7SYpbt/oyaica2l2IidYwiVOKJUNJxSNqhU5D2bpLcgieNWEeecR4tiCcpdxkbKRbKwewYAkaNow94aTc8N5rRKCe2Zmc3vYXIFza//DPjmbgje1asuYq6qKgFyUZL5aqga9SCB0nMJh3YkLepYalbMSo6k6X+euk5E5ZMM6NyUMkT0rAcQp1lzU2uPuD5EtAzzTl/insaiMrBlLZXI2KHow6Mt+oE9JVwRcazfp8/lX7M2XHsf6PuJAkzSVCIiAJBEmIBwnPXAyr/ALQg0OlQDoejf5nHZLNfb09J7PVpBgQwBBFiDsRPOuZeXDhmzLrSY6H9B/SfHYzlavT184m7T5v+WaD9oLk/rXe/UbXPcS7w6j7eqtMaXuXP6Kai7G/2lanUNNxUUBrbqdnQ/Eh9e/Q2M6lOWkxFIVsHUIDAgoxta+jIWGot2MyQxuf4mic1Hhmo4tjhVqe7pTpjJTHZBufmfsBKd5bxfCK1L46bAd7XH1Gkp2lcoyT5RKNVwCYk3n3Sw7ubIrN6AmeJN9HrZjkTfYLk7EVPiAQf1HX6CdBgeSqKWL3qHzov0H9zNGPTZJ+imWeMfZxGGwdSqbU0Zj4H99pvMJyTWa2cqg69SPkJ3FHDqgsqhR2AAH2mUCboaKK/J2ZpamT6RpOG8pUKNiRnb9Ta/QbTc+yFrW07T6tJmyEIwVJGdycuyAokxEmREREAREQCMso8V4cKlCpTUKC6kXtpc97S/BnjimqZ6nR59huTK7PZ7IOrZg1/QC3brOx4PgPYUghINiTpcDU9ASbS/aJRi08cfKLJ5ZT7EmImgqEREAREQBMGIwy1FKuAykWIOxEzyLTxq+weYcwcEbC1LDWm3wMf/wAk9x95T4bWxCNkoVCmdhsQqlzoLk6AnbzPWK1BXFmUMD0IuPoZynHuAeyDPRX92R+9pDaw/nXtacvNpnB74GyGZS+MjXVq3FaAzPdlG+iPp5A1tN5y3xGnjKZNSnTzqbMAosQdjrPrlnjIrJ7Nzd1Gh/XT2B9RsZpeGj9j4iaeyubDtkfVLejafOWRe3bJO0/si1dxapr6OwXhdEbU0H+xf8SwtIDYW9JJMkTcopGa2SsmQJMmeCIiAIiIAiIgCIiAIiIAiIgCIiAIiIAiIgCIiAIiIAnyw0n1EA4Hj3DHwdYVqOik3HZW6qf6T/mY+ZMelZaFdNGIZSOqulmt9Z23EsMj0nWpbKVNz2Ft/lPKRQZrlQzBd7AmwJtc+uk5Woi8dpdP0bcL38v0bGnxtquZq1RiwvdDoB2ygaWne8vUnXD0xUvmtc33FzcD5CwnI8rcrtUqCrVW1NbEAj429O209AAlukxy/ORXqJR/GJIkyBJnQMwiIgCIiAIiIAiIgCIiAIiIAiIgCIiAIiIAiIgCIiAJ8u4AJJsO8iowAudAOvYdZ53zPzWa90pnLSB1PV/+3jrKc2ZY1bLIQc2XONcbqY1/YYa+S/vN+u3noo+86fgPBFw1LKNWOrt3P+B0E1vLDYWjTASqjM3xtmAJPYX6Da06JK6nYg+mv4lWFW98ny/8JZHXxXR95ZNpF5M1lIiIgCIiAIiIAiIgCIiAIiIAiIgCIiAIiIAiIgCIiAIiIBW4hhzUpugNiysL9iRb+8834Xg2o4nJVyIwvY1FJW+1x38T1G0r4rAU6otURWHkA/SZdRp/LTXZbjybODRryfhyutze5JBFix1JtsPSa/iHAEokCgX9qfgVcun9TWGg9Z0dPglNfhzqOwqPb6XluhhVT4VA79z6nrKlpbVPg98rGGDBFzm7WGYjYtbX7zNItJm5KikRET0CIiAIiIAiIgCIiAIiIAiIgCIiAIiIAiIgCIiAIiIAiIgEWkiIgCIiAIiIAiIgCIiAIiIAiIgCIiAIiIAiIgCIiAIiIB//2Q=="/>
          <p:cNvSpPr>
            <a:spLocks noChangeAspect="1" noChangeArrowheads="1"/>
          </p:cNvSpPr>
          <p:nvPr/>
        </p:nvSpPr>
        <p:spPr bwMode="auto">
          <a:xfrm>
            <a:off x="0" y="-987425"/>
            <a:ext cx="2247900" cy="203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298" name="Picture 10" descr="http://1.bp.blogspot.com/_UKakyNqlGu4/TPycOPNKZuI/AAAAAAAAAoM/M3aS8MxsKkM/s400/ingresos%2Bbrutos%2Bel%2Brincon%2Btribut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085185"/>
            <a:ext cx="1956845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061816" y="2204864"/>
          <a:ext cx="3454400" cy="1828800"/>
        </p:xfrm>
        <a:graphic>
          <a:graphicData uri="http://schemas.openxmlformats.org/drawingml/2006/table">
            <a:tbl>
              <a:tblPr/>
              <a:tblGrid>
                <a:gridCol w="1315720"/>
                <a:gridCol w="1283335"/>
                <a:gridCol w="855345"/>
              </a:tblGrid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ESTRUCTURA FINANCIERA ACTUAL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ACTIVOS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1.215.962,00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100,00%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PASIVOS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684.168,19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56,27%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PATRIMONIO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531.793,81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43,73%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APALANCAMIENTO FINANCIERO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56,27%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83568" y="1599642"/>
            <a:ext cx="24909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852295" y="4618956"/>
          <a:ext cx="5439410" cy="1463040"/>
        </p:xfrm>
        <a:graphic>
          <a:graphicData uri="http://schemas.openxmlformats.org/drawingml/2006/table">
            <a:tbl>
              <a:tblPr/>
              <a:tblGrid>
                <a:gridCol w="1662430"/>
                <a:gridCol w="815975"/>
                <a:gridCol w="1188720"/>
                <a:gridCol w="744855"/>
                <a:gridCol w="102743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ACTUAL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INCREMENTOS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ESTRUCTURA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ACTIVOS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1.215.962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7.412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1.223.374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100,00%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PASIVOS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684.168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684.168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55,92%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PATRIMONIO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531.794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531.794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43,47%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1520" y="4067780"/>
            <a:ext cx="3491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Estructura Financiera Nueva</a:t>
            </a:r>
            <a:endParaRPr kumimoji="0" lang="es-EC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87824" y="692696"/>
            <a:ext cx="332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tx2"/>
                </a:solidFill>
              </a:rPr>
              <a:t>Estructura Financiera</a:t>
            </a:r>
            <a:endParaRPr lang="es-EC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556792"/>
            <a:ext cx="288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C" b="1" dirty="0" smtClean="0">
                <a:ea typeface="Calibri" pitchFamily="34" charset="0"/>
                <a:cs typeface="Times New Roman" pitchFamily="18" charset="0"/>
              </a:rPr>
              <a:t>Estructura Financiera Actual </a:t>
            </a:r>
            <a:endParaRPr lang="es-EC" sz="2800" b="1" dirty="0" smtClean="0">
              <a:cs typeface="Arial" pitchFamily="34" charset="0"/>
            </a:endParaRPr>
          </a:p>
          <a:p>
            <a:endParaRPr lang="es-EC" b="1" dirty="0">
              <a:latin typeface="+mj-lt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97558" y="2852936"/>
            <a:ext cx="4996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PUNTO DE EQUILIBRIO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96145" y="1772816"/>
          <a:ext cx="6092079" cy="3198108"/>
        </p:xfrm>
        <a:graphic>
          <a:graphicData uri="http://schemas.openxmlformats.org/drawingml/2006/table">
            <a:tbl>
              <a:tblPr/>
              <a:tblGrid>
                <a:gridCol w="2014457"/>
                <a:gridCol w="250502"/>
                <a:gridCol w="765424"/>
                <a:gridCol w="765424"/>
                <a:gridCol w="765424"/>
                <a:gridCol w="765424"/>
                <a:gridCol w="765424"/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VENTAS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22.160,16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28.894,25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37.449,41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48.196,84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50.606,68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COSTOS FIJOS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1.843,73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2.404,00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3.115,79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4.009,98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4.210,48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COSTOS VARIABLES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9.679,56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12.621,01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16.357,90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21.052,38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22.105,00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GASTOS DE ADMIN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2.260,40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2.333,55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2.410,36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2.491,01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2.575,69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GASTOS DE VENTAS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5.018,66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5.060,15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5.133,65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5.234,76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5.360,08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TOTAL COSTOFIJO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4.104,13</a:t>
                      </a:r>
                      <a:endParaRPr lang="es-EC" sz="11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4.737,55</a:t>
                      </a:r>
                      <a:endParaRPr lang="es-EC" sz="11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5.526,15</a:t>
                      </a:r>
                      <a:endParaRPr lang="es-EC" sz="11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6.500,98</a:t>
                      </a:r>
                      <a:endParaRPr lang="es-EC" sz="11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6.786,16</a:t>
                      </a:r>
                      <a:endParaRPr lang="es-EC" sz="11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TOTAL COSTO VARIABLE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14.698,22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17.681,16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21.491,55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26.287,14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27.465,08</a:t>
                      </a:r>
                      <a:endParaRPr lang="es-EC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RELACION CV/CT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78,17%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78,87%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79,55%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80,17%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80,19%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PUNTO DE EQUILIBRIO DOLARES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5475,417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6194,709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7312,041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8821,125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9207,581</a:t>
                      </a:r>
                      <a:endParaRPr lang="es-EC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PUNTO DE EQUILIBRIO EN PRODUCTO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391,38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442,80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522,66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630,53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658,15</a:t>
                      </a:r>
                      <a:endParaRPr lang="es-EC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11560" y="908720"/>
            <a:ext cx="620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Punto de Equilibrio </a:t>
            </a:r>
            <a:r>
              <a:rPr kumimoji="0" lang="es-EC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Shampoo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s-EC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Pelu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Can”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Chart 9"/>
          <p:cNvGraphicFramePr/>
          <p:nvPr/>
        </p:nvGraphicFramePr>
        <p:xfrm>
          <a:off x="4161202" y="4976736"/>
          <a:ext cx="4750559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84905" y="2852936"/>
            <a:ext cx="5222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ESTADOS FINANCIEROS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0" y="1700808"/>
          <a:ext cx="5904657" cy="513372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16817"/>
                <a:gridCol w="728970"/>
                <a:gridCol w="728970"/>
                <a:gridCol w="728970"/>
                <a:gridCol w="728970"/>
                <a:gridCol w="971960"/>
              </a:tblGrid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2013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2014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2015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2016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2017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>
                    <a:solidFill>
                      <a:srgbClr val="92D050"/>
                    </a:solidFill>
                  </a:tcPr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VENTAS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 </a:t>
                      </a:r>
                      <a:endParaRPr lang="es-EC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INGRESOS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22.160,16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28.894,25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37.449,41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48.196,84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50.606,68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CANTIDADES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1.584,00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1.967,00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2.428,00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2.976,00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2.976,00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PRECIO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13,99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14,69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15,42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16,20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17,00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COSTOS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SHAMPO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11.523,28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15025,01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19473,69</a:t>
                      </a:r>
                      <a:endParaRPr lang="es-EC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25062,36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26315,47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CANTIDAD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1.584,00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1.967,00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2.428,00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2.976,00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2.976,00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COSTO  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7,27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7,64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8,02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8,42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8,84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239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GASTOS DE ADMINISTRACIÓN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 </a:t>
                      </a:r>
                      <a:endParaRPr lang="es-EC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SERVICIOS BÁSICOS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443,00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465,15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488,4075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512,8279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538,4693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DEPRECIACIONES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797,40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797,40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797,40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797,40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797,40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ALQUILERES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1.020,00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1071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1124,55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1180,778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1239,816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239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TOTAL DE GASTOS DE ADMINISTRACION</a:t>
                      </a:r>
                      <a:endParaRPr lang="es-EC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2.260,40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2.333,55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2.410,36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2.491,01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2.575,69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GASTOS DE VENTAS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SERVICIOS BÁSICOS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531,60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558,18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586,09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615,39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646,16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DEPRECIACIONES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1.196,10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1.196,10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1.196,10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1.196,10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1.196,10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ALQUILERES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MOVILIZACIÓN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PROMOCIONES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598,54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478,83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383,07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306,45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245,16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PAPELERIA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960,00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1.008,00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1.058,40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1.111,32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1.166,89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NOMINA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1.732,42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1.819,04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1.909,99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2.005,49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2.105,77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TOTAL GASTO DE VENTAS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5.018,66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5.060,15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5.133,65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5.234,76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5.360,08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 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UTILIDAD BRUTA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3.357,82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6.475,54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10.431,71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15.408,72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16.355,44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239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15% PARTICIPACION TRABAJADORES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503,6725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971,3303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1564,757</a:t>
                      </a:r>
                      <a:endParaRPr lang="es-EC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2311,308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2453,316</a:t>
                      </a:r>
                      <a:endParaRPr lang="es-EC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22% I RENTA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627,9117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1210,925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1950,73</a:t>
                      </a:r>
                      <a:endParaRPr lang="es-EC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/>
                        <a:t>2881,43</a:t>
                      </a:r>
                      <a:endParaRPr lang="es-EC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3058,468</a:t>
                      </a:r>
                      <a:endParaRPr lang="es-EC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  <a:tr h="11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UDA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2.226,23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4.293,28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6.916,23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10.215,98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/>
                        <a:t>10.843,66</a:t>
                      </a:r>
                      <a:endParaRPr lang="es-EC" sz="9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b"/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979712" y="-243408"/>
            <a:ext cx="4574793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Estado de Resultados 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242" name="Picture 2" descr="http://1.bp.blogspot.com/-PW6AtwVF4OQ/T2QdNeMF51I/AAAAAAAAAEk/2_hnNYvAyLg/s1600/Financial-Serv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34496"/>
            <a:ext cx="1619672" cy="15235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3568" y="2809961"/>
          <a:ext cx="8208913" cy="2635262"/>
        </p:xfrm>
        <a:graphic>
          <a:graphicData uri="http://schemas.openxmlformats.org/drawingml/2006/table">
            <a:tbl>
              <a:tblPr/>
              <a:tblGrid>
                <a:gridCol w="3497041"/>
                <a:gridCol w="932927"/>
                <a:gridCol w="755789"/>
                <a:gridCol w="755789"/>
                <a:gridCol w="755789"/>
                <a:gridCol w="755789"/>
                <a:gridCol w="755789"/>
              </a:tblGrid>
              <a:tr h="37646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FLUJOS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646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INVERSION INICIAL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-7.412,47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46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UDA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2.226,23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4.293,28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6.916,23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10.215,98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10.843,66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46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NO MONETARIOS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797,40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797,40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797,40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797,40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797,40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46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DE CUOTAS DE K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46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DE CUOTAS DE I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46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FLUJO NETO DE EFECTIVO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-7.412,47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3.023,63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5.090,68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7.713,63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11.013,38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11.641,06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2843808" y="105273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Flujo Neto de Fondos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9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00918" y="2852936"/>
            <a:ext cx="5790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EVALUACIÓN FINANCIERA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3429000"/>
            <a:ext cx="546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Tasa mínima aceptable de rendimiento TMAR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03848" y="4149080"/>
          <a:ext cx="3194685" cy="2560320"/>
        </p:xfrm>
        <a:graphic>
          <a:graphicData uri="http://schemas.openxmlformats.org/drawingml/2006/table">
            <a:tbl>
              <a:tblPr/>
              <a:tblGrid>
                <a:gridCol w="2388870"/>
                <a:gridCol w="805815"/>
              </a:tblGrid>
              <a:tr h="185420"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TMAR del Proyecto</a:t>
                      </a:r>
                      <a:endParaRPr lang="es-EC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Rentabilidad Esperada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17.66%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Riesgo de la Industria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2.48%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Tasa libre de Riesgo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4.34%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TMAR 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24.48%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627784" y="908720"/>
            <a:ext cx="3581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TMAR del Proyecto 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467544" y="170080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cs typeface="Times New Roman" pitchFamily="18" charset="0"/>
              </a:rPr>
              <a:t>Evaluación Financiera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es-EC" b="1" dirty="0" smtClean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C" dirty="0" smtClean="0">
                <a:ea typeface="Calibri" pitchFamily="34" charset="0"/>
                <a:cs typeface="Times New Roman" pitchFamily="18" charset="0"/>
              </a:rPr>
              <a:t>La evaluación financiera de Proyectos es el proceso mediante el cual una vez definida la inversión inicial, los beneficios futuros y los costos de la etapa de operación, permite determinar la rentabilidad del proyecto</a:t>
            </a:r>
            <a:r>
              <a:rPr lang="es-EC" dirty="0" smtClean="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75656" y="2852936"/>
            <a:ext cx="6240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FACTORES DETERMINANTES </a:t>
            </a:r>
          </a:p>
          <a:p>
            <a:pPr algn="ctr"/>
            <a:r>
              <a:rPr lang="es-EC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PROYECTO</a:t>
            </a:r>
            <a:endParaRPr lang="es-EC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704" y="90872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tx2"/>
                </a:solidFill>
              </a:rPr>
              <a:t>Valor Presente Neto (VPN)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31640" y="234888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El valor presente neto es el valor monetario que resulta de sumar los flujos descontados en el presente y restar la inversión inicial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331640" y="3717032"/>
          <a:ext cx="6552728" cy="2133600"/>
        </p:xfrm>
        <a:graphic>
          <a:graphicData uri="http://schemas.openxmlformats.org/drawingml/2006/table">
            <a:tbl>
              <a:tblPr/>
              <a:tblGrid>
                <a:gridCol w="868357"/>
                <a:gridCol w="1141949"/>
                <a:gridCol w="839016"/>
                <a:gridCol w="969864"/>
                <a:gridCol w="1011894"/>
                <a:gridCol w="849325"/>
                <a:gridCol w="872323"/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Detalle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FLUJOS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-7.412,47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3.023,63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5.090,68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7.713,63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11.013,38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11.641,06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TMAR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24.48%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VAN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10.782,75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55576" y="-274186"/>
            <a:ext cx="5969825" cy="194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49121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Times New Roman" pitchFamily="18" charset="0"/>
              </a:rPr>
              <a:t>Tasa interna de rendimiento (TIR)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27584" y="2060848"/>
          <a:ext cx="6471141" cy="2649448"/>
        </p:xfrm>
        <a:graphic>
          <a:graphicData uri="http://schemas.openxmlformats.org/drawingml/2006/table">
            <a:tbl>
              <a:tblPr/>
              <a:tblGrid>
                <a:gridCol w="788127"/>
                <a:gridCol w="998968"/>
                <a:gridCol w="919962"/>
                <a:gridCol w="1077972"/>
                <a:gridCol w="856257"/>
                <a:gridCol w="957740"/>
                <a:gridCol w="872115"/>
              </a:tblGrid>
              <a:tr h="467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7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Detalle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85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FLUJOS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-7.412,47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3.023,63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5.090,68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7.713,63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11.013,38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11.641,06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5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TMAR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24%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5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VAN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10.782,75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5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TIR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69%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5536" y="5013176"/>
            <a:ext cx="83884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TIR, para la comercialización de </a:t>
            </a:r>
            <a:r>
              <a:rPr kumimoji="0" lang="es-EC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shampoo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para perros en las peluquerías caninas del DMQ es de 69% y es mayor a la TMAR de 24.48%, lo que implica que el proyecto cumple con el criterio para ser aceptado, es decir la inversión es económicamente rentable.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624736" y="161256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 rot="5400000">
            <a:off x="-148580" y="121196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95736" y="90872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tx2"/>
                </a:solidFill>
              </a:rPr>
              <a:t>Razón Beneficio/ Costo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03648" y="2492896"/>
          <a:ext cx="6264696" cy="17727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19152"/>
                <a:gridCol w="1145544"/>
              </a:tblGrid>
              <a:tr h="5909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INVERSION INICIAL REQUERIDA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7.412,47 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8FDAD"/>
                    </a:solidFill>
                  </a:tcPr>
                </a:tc>
              </a:tr>
              <a:tr h="5909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VALOR PRESENTE DE LOS FLUJOS FUTUROS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18195,2163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8FDAD"/>
                    </a:solidFill>
                  </a:tcPr>
                </a:tc>
              </a:tr>
              <a:tr h="5909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RAZÓN BENEFICIO COSTO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2,45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8FDAD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122" name="Picture 2" descr="http://www.crecenegocios.com/wp-content/uploads/2012/03/analisis-costo-beneficio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029822" y="5301208"/>
            <a:ext cx="2114178" cy="15090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640" y="908720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tx2"/>
                </a:solidFill>
              </a:rPr>
              <a:t>Periodo Recuperación de la Inversión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131840" y="2132856"/>
          <a:ext cx="2664296" cy="208823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34064"/>
                <a:gridCol w="1530232"/>
              </a:tblGrid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EC" sz="18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</a:rPr>
                        <a:t>VALOR</a:t>
                      </a:r>
                      <a:endParaRPr lang="es-EC" sz="18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C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</a:rPr>
                        <a:t>3.023,63</a:t>
                      </a:r>
                      <a:endParaRPr lang="es-EC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C" sz="18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</a:rPr>
                        <a:t>5.090,68</a:t>
                      </a:r>
                      <a:endParaRPr lang="es-EC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C" sz="18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</a:rPr>
                        <a:t>7.713,63</a:t>
                      </a:r>
                      <a:endParaRPr lang="es-EC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C" sz="18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</a:rPr>
                        <a:t>11.013,38</a:t>
                      </a:r>
                      <a:endParaRPr lang="es-EC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C" sz="18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</a:rPr>
                        <a:t>11.641,06</a:t>
                      </a:r>
                      <a:endParaRPr lang="es-EC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83568" y="5013176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Tomando en cuenta el valor de la inversión inicial $7412,47 se  estima</a:t>
            </a:r>
            <a:r>
              <a:rPr kumimoji="0" lang="es-EC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que el periodo de recuperación es de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 año 3 meses.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11760" y="83671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tx2"/>
                </a:solidFill>
              </a:rPr>
              <a:t>Análisis de </a:t>
            </a:r>
            <a:r>
              <a:rPr lang="es-EC" sz="2800" b="1" dirty="0" smtClean="0">
                <a:solidFill>
                  <a:schemeClr val="tx2"/>
                </a:solidFill>
              </a:rPr>
              <a:t>Sensibilidad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23528" y="1988840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prueba de sensibilidad consiste en modificar las condiciones del proyecto en relación algunas variables y medir lo que sucede con los parámetros de evaluación VAN, TIR, B/C.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realizó tres simulaciones con escenarios diferentes: disminución de ingresos, disminución de precios, aumento de ingresos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62224" y="4005064"/>
          <a:ext cx="5618088" cy="2759736"/>
        </p:xfrm>
        <a:graphic>
          <a:graphicData uri="http://schemas.openxmlformats.org/drawingml/2006/table">
            <a:tbl>
              <a:tblPr/>
              <a:tblGrid>
                <a:gridCol w="709653"/>
                <a:gridCol w="901851"/>
                <a:gridCol w="1537582"/>
                <a:gridCol w="1167971"/>
                <a:gridCol w="1301031"/>
              </a:tblGrid>
              <a:tr h="6930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Actual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Disminuyen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Ingresos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Disminuye precio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Aumenta Ingresos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05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TMAR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24%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24%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24%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24%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5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VAN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$ 10.782,8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$ 6.748,0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$   5.234,6 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$  13.725,7 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TIR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69%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53%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48%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79%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B/C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2,45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1,91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1,71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2,85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5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PRI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1años 3 meses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 años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 años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1año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971600" y="1772816"/>
            <a:ext cx="73448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Vetfarm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Cía. Ltda. tiene la capacidad instalada adecuada para la desarrollar el proyecto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estructura organizacional  de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Vetfarm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permite el cumplimiento de los objetivos de la empresa de una manera eficiente y eficaz.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evaluación financiera  demuestra la viabilidad y rentabilidad  del proyecto, inclusive manejando escenarios con disminución de ingresos y ventas.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El proyecto es rentable debido a que se aprovecha la capacidad instalada de la Empresa.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63888" y="908720"/>
            <a:ext cx="2506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EC" sz="28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CONCLUSIONES</a:t>
            </a:r>
          </a:p>
        </p:txBody>
      </p:sp>
      <p:sp>
        <p:nvSpPr>
          <p:cNvPr id="9" name="8 Elipse"/>
          <p:cNvSpPr/>
          <p:nvPr/>
        </p:nvSpPr>
        <p:spPr>
          <a:xfrm>
            <a:off x="755576" y="544522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755576" y="429309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755576" y="3356992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755576" y="242088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899592" y="2149406"/>
            <a:ext cx="73448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Es recomendable para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Vetfarm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Cía. Ltda.. implementar el proyecto debido a que los resultados obtenidos demuestran que el proyecto es rentable.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Analizar  la idea de extender el proyecto a las principales ciudades del Ecuador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Implementar campañas sobre los cuidados que necesitan las mascotas, para dinamizar la demanda del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shampoo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Pelu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Can”.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3131840" y="908720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8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R</a:t>
            </a:r>
            <a:r>
              <a:rPr lang="es-EC" sz="2800" b="1" dirty="0" smtClean="0" bmk="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ECOMENDACIONES</a:t>
            </a:r>
            <a:endParaRPr lang="es-EC" sz="2800" b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683568" y="2276872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683568" y="342900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683568" y="436510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HP DV4-1140GO\Pictures\vendo bbs\04042009(00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120680" cy="4392488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softEdge rad="112500"/>
          </a:effectLst>
        </p:spPr>
      </p:pic>
      <p:pic>
        <p:nvPicPr>
          <p:cNvPr id="5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3131840" y="5085184"/>
            <a:ext cx="3624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200" b="1" i="1" dirty="0" smtClean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Gracias.</a:t>
            </a:r>
            <a:endParaRPr lang="es-EC" sz="7200" b="1" i="1" dirty="0"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Demanda Insatisfecha del Proyecto</a:t>
            </a:r>
            <a:endParaRPr lang="es-EC" sz="28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3794" name="Picture 2" descr="http://fresqui.com/visuals/000/008/8908_foto.jpg?13031465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56992"/>
            <a:ext cx="2038028" cy="207199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348880"/>
            <a:ext cx="64652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20688"/>
            <a:ext cx="7221488" cy="114300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Disponibilidad de Recursos Financieros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488832" cy="4525963"/>
          </a:xfrm>
        </p:spPr>
        <p:txBody>
          <a:bodyPr/>
          <a:lstStyle/>
          <a:p>
            <a:endParaRPr lang="es-EC" dirty="0" smtClean="0"/>
          </a:p>
          <a:p>
            <a:pPr algn="just">
              <a:buNone/>
            </a:pPr>
            <a:r>
              <a:rPr lang="es-EC" sz="2000" dirty="0"/>
              <a:t>El proyecto  piloto para la comercialización del producto </a:t>
            </a:r>
            <a:r>
              <a:rPr lang="es-EC" sz="2000" dirty="0" err="1"/>
              <a:t>shampoo</a:t>
            </a:r>
            <a:r>
              <a:rPr lang="es-EC" sz="2000" dirty="0"/>
              <a:t> </a:t>
            </a:r>
            <a:r>
              <a:rPr lang="es-EC" sz="2000" dirty="0" smtClean="0"/>
              <a:t>para</a:t>
            </a:r>
          </a:p>
          <a:p>
            <a:pPr algn="just">
              <a:buNone/>
            </a:pPr>
            <a:r>
              <a:rPr lang="es-EC" sz="2000" dirty="0" smtClean="0"/>
              <a:t>perros </a:t>
            </a:r>
            <a:r>
              <a:rPr lang="es-EC" sz="2000" dirty="0"/>
              <a:t>demanda inversiones en: capital de trabajo (inventario, </a:t>
            </a:r>
            <a:r>
              <a:rPr lang="es-EC" sz="2000" dirty="0" smtClean="0"/>
              <a:t>mano</a:t>
            </a:r>
          </a:p>
          <a:p>
            <a:pPr algn="just">
              <a:buNone/>
            </a:pPr>
            <a:r>
              <a:rPr lang="es-EC" sz="2000" dirty="0" smtClean="0"/>
              <a:t>de obra </a:t>
            </a:r>
            <a:r>
              <a:rPr lang="es-EC" sz="2000" dirty="0"/>
              <a:t>y logística), promoción, registro sanitario y de </a:t>
            </a:r>
            <a:r>
              <a:rPr lang="es-EC" sz="2000" dirty="0" smtClean="0"/>
              <a:t>marca.</a:t>
            </a:r>
          </a:p>
          <a:p>
            <a:pPr algn="just">
              <a:buNone/>
            </a:pPr>
            <a:endParaRPr lang="es-EC" sz="2000" dirty="0" smtClean="0"/>
          </a:p>
          <a:p>
            <a:pPr algn="just">
              <a:buNone/>
            </a:pPr>
            <a:r>
              <a:rPr lang="es-EC" sz="2000" dirty="0"/>
              <a:t>Dado el aprovechamiento de los recursos de </a:t>
            </a:r>
            <a:r>
              <a:rPr lang="es-EC" sz="2000" dirty="0" err="1" smtClean="0"/>
              <a:t>Vetfarm</a:t>
            </a:r>
            <a:r>
              <a:rPr lang="es-EC" sz="2000" dirty="0" smtClean="0"/>
              <a:t>, </a:t>
            </a:r>
            <a:r>
              <a:rPr lang="es-EC" sz="2000" dirty="0"/>
              <a:t>se asignará </a:t>
            </a:r>
            <a:r>
              <a:rPr lang="es-EC" sz="2000" dirty="0" smtClean="0"/>
              <a:t>por</a:t>
            </a:r>
          </a:p>
          <a:p>
            <a:pPr algn="just">
              <a:buNone/>
            </a:pPr>
            <a:r>
              <a:rPr lang="es-EC" sz="2000" dirty="0" smtClean="0"/>
              <a:t>prorrateo </a:t>
            </a:r>
            <a:r>
              <a:rPr lang="es-EC" sz="2000" dirty="0"/>
              <a:t>en función del volumen de ventas del producto los </a:t>
            </a:r>
            <a:r>
              <a:rPr lang="es-EC" sz="2000" dirty="0" smtClean="0"/>
              <a:t>gastos</a:t>
            </a:r>
          </a:p>
          <a:p>
            <a:pPr algn="just">
              <a:buNone/>
            </a:pPr>
            <a:r>
              <a:rPr lang="es-EC" sz="2000" dirty="0" smtClean="0"/>
              <a:t>administrativos </a:t>
            </a:r>
            <a:r>
              <a:rPr lang="es-EC" sz="2000" dirty="0"/>
              <a:t>y operativos correspondientes</a:t>
            </a:r>
          </a:p>
        </p:txBody>
      </p:sp>
      <p:pic>
        <p:nvPicPr>
          <p:cNvPr id="4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683568" y="23488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lipse"/>
          <p:cNvSpPr/>
          <p:nvPr/>
        </p:nvSpPr>
        <p:spPr>
          <a:xfrm>
            <a:off x="683568" y="378904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2770" name="Picture 2" descr="http://ocw.uc3m.es/biblioteconomia-y-documentacion/gestion-de-recursos-humanos-financieros-e-infraestructura-2012/imagen-gestion-recurs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201622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143000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solidFill>
                  <a:schemeClr val="tx2"/>
                </a:solidFill>
              </a:rPr>
              <a:t>Disponibilidad de Mano de Obra</a:t>
            </a:r>
            <a:endParaRPr lang="es-EC" sz="24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359421"/>
            <a:ext cx="74888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2000" dirty="0" smtClean="0"/>
              <a:t>       La </a:t>
            </a:r>
            <a:r>
              <a:rPr lang="es-EC" sz="2000" dirty="0"/>
              <a:t>mano de obra que se utilizara está dada por el equipo comercial existente en </a:t>
            </a:r>
            <a:r>
              <a:rPr lang="es-EC" sz="2000" dirty="0" err="1"/>
              <a:t>Vetfarm</a:t>
            </a:r>
            <a:r>
              <a:rPr lang="es-EC" sz="2000" dirty="0"/>
              <a:t>, el cual percibirá un valor incremental a sus ingresos en función de las ventas del mencionado </a:t>
            </a:r>
            <a:r>
              <a:rPr lang="es-EC" sz="2000" dirty="0" smtClean="0"/>
              <a:t>producto.</a:t>
            </a:r>
          </a:p>
          <a:p>
            <a:endParaRPr lang="es-EC" sz="2000" dirty="0"/>
          </a:p>
          <a:p>
            <a:endParaRPr lang="es-EC" sz="2000" dirty="0" smtClean="0"/>
          </a:p>
          <a:p>
            <a:endParaRPr lang="es-EC" sz="2000" dirty="0"/>
          </a:p>
          <a:p>
            <a:endParaRPr lang="es-EC" sz="2000" dirty="0"/>
          </a:p>
        </p:txBody>
      </p:sp>
      <p:sp>
        <p:nvSpPr>
          <p:cNvPr id="5" name="4 Elipse"/>
          <p:cNvSpPr/>
          <p:nvPr/>
        </p:nvSpPr>
        <p:spPr>
          <a:xfrm>
            <a:off x="827584" y="2431429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1746" name="Picture 2" descr="http://us.123rf.com/400wm/400/400/fintastique/fintastique1001/fintastique100100178/6316941-mano-de-obra-en-el-gigante-coreano-gano-ilustracion-de-cu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2169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6715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59632" y="836712"/>
            <a:ext cx="530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Sueldos Equipo Comercial </a:t>
            </a:r>
            <a:r>
              <a:rPr kumimoji="0" lang="es-EC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Vetfram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88224" y="18864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0722" name="Picture 2" descr="http://potencialpyme.azurewebsites.net/image.axd?picture=%2F2013%2F01%2Fsuel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704" y="5616624"/>
            <a:ext cx="2843808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64704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Mano de Obra Por Producto</a:t>
            </a:r>
            <a:endParaRPr lang="es-EC" sz="2800" b="1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5373216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D</a:t>
            </a:r>
            <a:r>
              <a:rPr lang="es-EC" dirty="0" smtClean="0"/>
              <a:t>iscriminación en base a prorrateo de la Mano de Obra relacionada con la comercialización del producto, la cual será considerada como un costo fijo en el transcurso del proyecto.</a:t>
            </a:r>
            <a:endParaRPr lang="es-EC" dirty="0"/>
          </a:p>
        </p:txBody>
      </p:sp>
      <p:pic>
        <p:nvPicPr>
          <p:cNvPr id="6" name="Picture 2" descr="http://www.agrytec.com/pecuario/images/stories/auspiciantes/vetfarmempr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88224" y="0"/>
            <a:ext cx="2339752" cy="19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 rot="5400000">
            <a:off x="-148580" y="148580"/>
            <a:ext cx="836712" cy="539552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1815058"/>
            <a:ext cx="76771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1763688" y="6076453"/>
            <a:ext cx="6048672" cy="8809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sz="1800" i="1" dirty="0"/>
              <a:t>El costo anual prorrateado en función de las ventas </a:t>
            </a:r>
            <a:r>
              <a:rPr lang="es-EC" sz="1800" i="1" dirty="0" smtClean="0"/>
              <a:t>del equipo </a:t>
            </a:r>
            <a:r>
              <a:rPr lang="es-EC" sz="1800" i="1" dirty="0"/>
              <a:t>comercial asignado del </a:t>
            </a:r>
            <a:r>
              <a:rPr lang="es-EC" sz="1800" i="1" dirty="0" err="1"/>
              <a:t>shampoo</a:t>
            </a:r>
            <a:r>
              <a:rPr lang="es-EC" sz="1800" i="1" dirty="0"/>
              <a:t> equivale </a:t>
            </a:r>
            <a:r>
              <a:rPr lang="es-EC" sz="1800" i="1" dirty="0" smtClean="0"/>
              <a:t>$1.732 </a:t>
            </a:r>
            <a:endParaRPr lang="es-EC" sz="1800" i="1" dirty="0"/>
          </a:p>
        </p:txBody>
      </p:sp>
      <p:sp>
        <p:nvSpPr>
          <p:cNvPr id="12" name="11 Elipse"/>
          <p:cNvSpPr/>
          <p:nvPr/>
        </p:nvSpPr>
        <p:spPr>
          <a:xfrm>
            <a:off x="1619672" y="616530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2030</Words>
  <Application>Microsoft Office PowerPoint</Application>
  <PresentationFormat>Presentación en pantalla (4:3)</PresentationFormat>
  <Paragraphs>856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   MAESTRIA EN ADMINISTRACIÓN DE EMPRESAS  </vt:lpstr>
      <vt:lpstr>Diapositiva 2</vt:lpstr>
      <vt:lpstr>Estudio técnico</vt:lpstr>
      <vt:lpstr>Diapositiva 4</vt:lpstr>
      <vt:lpstr>Demanda Insatisfecha del Proyecto</vt:lpstr>
      <vt:lpstr>Disponibilidad de Recursos Financieros</vt:lpstr>
      <vt:lpstr>Disponibilidad de Mano de Obra</vt:lpstr>
      <vt:lpstr>Diapositiva 8</vt:lpstr>
      <vt:lpstr>Mano de Obra Por Producto</vt:lpstr>
      <vt:lpstr>Disponibilidad Capital Trabajo</vt:lpstr>
      <vt:lpstr>Ciclo de caja</vt:lpstr>
      <vt:lpstr>Diapositiva 12</vt:lpstr>
      <vt:lpstr>Localización del proyecto</vt:lpstr>
      <vt:lpstr>Diapositiva 14</vt:lpstr>
      <vt:lpstr>Flujo de comercialización</vt:lpstr>
      <vt:lpstr>Cronograma del proyecto</vt:lpstr>
      <vt:lpstr>Diapositiva 17</vt:lpstr>
      <vt:lpstr>Aspectos ambientales</vt:lpstr>
      <vt:lpstr>Registro agrocalidad</vt:lpstr>
      <vt:lpstr>Secreto comercial</vt:lpstr>
      <vt:lpstr>Diapositiva 21</vt:lpstr>
      <vt:lpstr>La empresa y su organización</vt:lpstr>
      <vt:lpstr>Filosofía de la empresa</vt:lpstr>
      <vt:lpstr>Estrategia comercial</vt:lpstr>
      <vt:lpstr>Diapositiva 25</vt:lpstr>
      <vt:lpstr>Organización Administrativa</vt:lpstr>
      <vt:lpstr>Diapositiva 27</vt:lpstr>
      <vt:lpstr>Estudio Financiero</vt:lpstr>
      <vt:lpstr>Presupuestos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 DV4-1140GO</dc:creator>
  <cp:lastModifiedBy>HP DV4-1140GO</cp:lastModifiedBy>
  <cp:revision>86</cp:revision>
  <dcterms:created xsi:type="dcterms:W3CDTF">2013-02-19T20:27:58Z</dcterms:created>
  <dcterms:modified xsi:type="dcterms:W3CDTF">2013-03-04T23:50:18Z</dcterms:modified>
</cp:coreProperties>
</file>