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sldIdLst>
    <p:sldId id="298" r:id="rId2"/>
    <p:sldId id="307" r:id="rId3"/>
    <p:sldId id="300" r:id="rId4"/>
    <p:sldId id="258" r:id="rId5"/>
    <p:sldId id="301" r:id="rId6"/>
    <p:sldId id="260" r:id="rId7"/>
    <p:sldId id="265" r:id="rId8"/>
    <p:sldId id="266" r:id="rId9"/>
    <p:sldId id="267" r:id="rId10"/>
    <p:sldId id="268" r:id="rId11"/>
    <p:sldId id="302" r:id="rId12"/>
    <p:sldId id="269" r:id="rId13"/>
    <p:sldId id="314" r:id="rId14"/>
    <p:sldId id="271" r:id="rId15"/>
    <p:sldId id="272" r:id="rId16"/>
    <p:sldId id="273" r:id="rId17"/>
    <p:sldId id="275" r:id="rId18"/>
    <p:sldId id="312" r:id="rId19"/>
    <p:sldId id="313" r:id="rId20"/>
    <p:sldId id="284" r:id="rId21"/>
    <p:sldId id="308" r:id="rId22"/>
    <p:sldId id="287" r:id="rId23"/>
    <p:sldId id="288" r:id="rId24"/>
    <p:sldId id="289" r:id="rId25"/>
    <p:sldId id="291" r:id="rId26"/>
    <p:sldId id="292" r:id="rId27"/>
    <p:sldId id="293" r:id="rId28"/>
    <p:sldId id="294" r:id="rId29"/>
    <p:sldId id="309" r:id="rId30"/>
    <p:sldId id="296"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notesTextViewPr>
    <p:cViewPr>
      <p:scale>
        <a:sx n="1" d="1"/>
        <a:sy n="1" d="1"/>
      </p:scale>
      <p:origin x="0" y="0"/>
    </p:cViewPr>
  </p:notesTextViewPr>
  <p:sorterViewPr>
    <p:cViewPr>
      <p:scale>
        <a:sx n="100" d="100"/>
        <a:sy n="100" d="100"/>
      </p:scale>
      <p:origin x="0" y="70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82D542-6F43-4C44-9B5C-CBB0AE3E096F}" type="datetimeFigureOut">
              <a:rPr lang="es-ES" smtClean="0"/>
              <a:t>26/05/2013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7B6763-406A-4577-A892-AD3993B2BC99}" type="slidenum">
              <a:rPr lang="es-ES" smtClean="0"/>
              <a:t>‹Nº›</a:t>
            </a:fld>
            <a:endParaRPr lang="es-ES"/>
          </a:p>
        </p:txBody>
      </p:sp>
    </p:spTree>
    <p:extLst>
      <p:ext uri="{BB962C8B-B14F-4D97-AF65-F5344CB8AC3E}">
        <p14:creationId xmlns:p14="http://schemas.microsoft.com/office/powerpoint/2010/main" val="447697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C7B6763-406A-4577-A892-AD3993B2BC99}" type="slidenum">
              <a:rPr lang="es-ES" smtClean="0"/>
              <a:t>17</a:t>
            </a:fld>
            <a:endParaRPr lang="es-ES"/>
          </a:p>
        </p:txBody>
      </p:sp>
    </p:spTree>
    <p:extLst>
      <p:ext uri="{BB962C8B-B14F-4D97-AF65-F5344CB8AC3E}">
        <p14:creationId xmlns:p14="http://schemas.microsoft.com/office/powerpoint/2010/main" val="817835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3"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AA6D976E-62D1-4D55-A60D-2C46C1ABABE4}" type="datetimeFigureOut">
              <a:rPr lang="es-ES" smtClean="0"/>
              <a:t>26/05/2013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924F6DA-41D2-44F4-B37F-18028D39D680}" type="slidenum">
              <a:rPr lang="es-ES" smtClean="0"/>
              <a:t>‹Nº›</a:t>
            </a:fld>
            <a:endParaRPr lang="es-E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p:transition spd="slow">
    <p:wipe/>
    <p:sndAc>
      <p:stSnd>
        <p:snd r:embed="rId1" name="click.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A6D976E-62D1-4D55-A60D-2C46C1ABABE4}" type="datetimeFigureOut">
              <a:rPr lang="es-ES" smtClean="0"/>
              <a:t>26/05/2013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924F6DA-41D2-44F4-B37F-18028D39D680}" type="slidenum">
              <a:rPr lang="es-ES" smtClean="0"/>
              <a:t>‹Nº›</a:t>
            </a:fld>
            <a:endParaRPr lang="es-ES"/>
          </a:p>
        </p:txBody>
      </p:sp>
    </p:spTree>
  </p:cSld>
  <p:clrMapOvr>
    <a:masterClrMapping/>
  </p:clrMapOvr>
  <p:transition spd="slow">
    <p:wipe/>
    <p:sndAc>
      <p:stSnd>
        <p:snd r:embed="rId1" name="click.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A6D976E-62D1-4D55-A60D-2C46C1ABABE4}" type="datetimeFigureOut">
              <a:rPr lang="es-ES" smtClean="0"/>
              <a:t>26/05/2013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924F6DA-41D2-44F4-B37F-18028D39D680}" type="slidenum">
              <a:rPr lang="es-ES" smtClean="0"/>
              <a:t>‹Nº›</a:t>
            </a:fld>
            <a:endParaRPr lang="es-ES"/>
          </a:p>
        </p:txBody>
      </p:sp>
    </p:spTree>
  </p:cSld>
  <p:clrMapOvr>
    <a:masterClrMapping/>
  </p:clrMapOvr>
  <p:transition spd="slow">
    <p:wipe/>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AA6D976E-62D1-4D55-A60D-2C46C1ABABE4}" type="datetimeFigureOut">
              <a:rPr lang="es-ES" smtClean="0"/>
              <a:t>26/05/2013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924F6DA-41D2-44F4-B37F-18028D39D680}" type="slidenum">
              <a:rPr lang="es-ES" smtClean="0"/>
              <a:t>‹Nº›</a:t>
            </a:fld>
            <a:endParaRPr lang="es-ES"/>
          </a:p>
        </p:txBody>
      </p:sp>
      <p:sp>
        <p:nvSpPr>
          <p:cNvPr id="8" name="Content Placeholder 7"/>
          <p:cNvSpPr>
            <a:spLocks noGrp="1"/>
          </p:cNvSpPr>
          <p:nvPr>
            <p:ph sz="quarter" idx="13"/>
          </p:nvPr>
        </p:nvSpPr>
        <p:spPr>
          <a:xfrm>
            <a:off x="609600" y="1600200"/>
            <a:ext cx="792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spd="slow">
    <p:wipe/>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6D976E-62D1-4D55-A60D-2C46C1ABABE4}" type="datetimeFigureOut">
              <a:rPr lang="es-ES" smtClean="0"/>
              <a:t>26/05/2013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924F6DA-41D2-44F4-B37F-18028D39D680}" type="slidenum">
              <a:rPr lang="es-ES" smtClean="0"/>
              <a:t>‹Nº›</a:t>
            </a:fld>
            <a:endParaRPr lang="es-ES"/>
          </a:p>
        </p:txBody>
      </p:sp>
    </p:spTree>
  </p:cSld>
  <p:clrMapOvr>
    <a:masterClrMapping/>
  </p:clrMapOvr>
  <p:transition spd="slow">
    <p:wipe/>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AA6D976E-62D1-4D55-A60D-2C46C1ABABE4}" type="datetimeFigureOut">
              <a:rPr lang="es-ES" smtClean="0"/>
              <a:t>26/05/2013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924F6DA-41D2-44F4-B37F-18028D39D680}" type="slidenum">
              <a:rPr lang="es-ES" smtClean="0"/>
              <a:t>‹Nº›</a:t>
            </a:fld>
            <a:endParaRPr lang="es-ES"/>
          </a:p>
        </p:txBody>
      </p:sp>
    </p:spTree>
  </p:cSld>
  <p:clrMapOvr>
    <a:masterClrMapping/>
  </p:clrMapOvr>
  <p:transition spd="slow">
    <p:wipe/>
    <p:sndAc>
      <p:stSnd>
        <p:snd r:embed="rId1" name="click.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AA6D976E-62D1-4D55-A60D-2C46C1ABABE4}" type="datetimeFigureOut">
              <a:rPr lang="es-ES" smtClean="0"/>
              <a:t>26/05/2013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924F6DA-41D2-44F4-B37F-18028D39D680}" type="slidenum">
              <a:rPr lang="es-ES" smtClean="0"/>
              <a:t>‹Nº›</a:t>
            </a:fld>
            <a:endParaRPr lang="es-ES"/>
          </a:p>
        </p:txBody>
      </p:sp>
    </p:spTree>
  </p:cSld>
  <p:clrMapOvr>
    <a:masterClrMapping/>
  </p:clrMapOvr>
  <p:transition spd="slow">
    <p:wipe/>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A6D976E-62D1-4D55-A60D-2C46C1ABABE4}" type="datetimeFigureOut">
              <a:rPr lang="es-ES" smtClean="0"/>
              <a:t>26/05/2013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924F6DA-41D2-44F4-B37F-18028D39D680}" type="slidenum">
              <a:rPr lang="es-ES" smtClean="0"/>
              <a:t>‹Nº›</a:t>
            </a:fld>
            <a:endParaRPr lang="es-ES"/>
          </a:p>
        </p:txBody>
      </p:sp>
    </p:spTree>
  </p:cSld>
  <p:clrMapOvr>
    <a:masterClrMapping/>
  </p:clrMapOvr>
  <p:transition spd="slow">
    <p:wipe/>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6D976E-62D1-4D55-A60D-2C46C1ABABE4}" type="datetimeFigureOut">
              <a:rPr lang="es-ES" smtClean="0"/>
              <a:t>26/05/2013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924F6DA-41D2-44F4-B37F-18028D39D680}" type="slidenum">
              <a:rPr lang="es-ES" smtClean="0"/>
              <a:t>‹Nº›</a:t>
            </a:fld>
            <a:endParaRPr lang="es-ES"/>
          </a:p>
        </p:txBody>
      </p:sp>
    </p:spTree>
  </p:cSld>
  <p:clrMapOvr>
    <a:masterClrMapping/>
  </p:clrMapOvr>
  <p:transition spd="slow">
    <p:wipe/>
    <p:sndAc>
      <p:stSnd>
        <p:snd r:embed="rId1" name="click.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A6D976E-62D1-4D55-A60D-2C46C1ABABE4}" type="datetimeFigureOut">
              <a:rPr lang="es-ES" smtClean="0"/>
              <a:t>26/05/2013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924F6DA-41D2-44F4-B37F-18028D39D680}" type="slidenum">
              <a:rPr lang="es-ES" smtClean="0"/>
              <a:t>‹Nº›</a:t>
            </a:fld>
            <a:endParaRPr lang="es-ES"/>
          </a:p>
        </p:txBody>
      </p:sp>
    </p:spTree>
  </p:cSld>
  <p:clrMapOvr>
    <a:masterClrMapping/>
  </p:clrMapOvr>
  <p:transition spd="slow">
    <p:wipe/>
    <p:sndAc>
      <p:stSnd>
        <p:snd r:embed="rId1" name="click.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A6D976E-62D1-4D55-A60D-2C46C1ABABE4}" type="datetimeFigureOut">
              <a:rPr lang="es-ES" smtClean="0"/>
              <a:t>26/05/2013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924F6DA-41D2-44F4-B37F-18028D39D680}" type="slidenum">
              <a:rPr lang="es-ES" smtClean="0"/>
              <a:t>‹Nº›</a:t>
            </a:fld>
            <a:endParaRPr lang="es-ES"/>
          </a:p>
        </p:txBody>
      </p:sp>
    </p:spTree>
  </p:cSld>
  <p:clrMapOvr>
    <a:masterClrMapping/>
  </p:clrMapOvr>
  <p:transition spd="slow">
    <p:wipe/>
    <p:sndAc>
      <p:stSnd>
        <p:snd r:embed="rId1" name="click.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AA6D976E-62D1-4D55-A60D-2C46C1ABABE4}" type="datetimeFigureOut">
              <a:rPr lang="es-ES" smtClean="0"/>
              <a:t>26/05/2013</a:t>
            </a:fld>
            <a:endParaRPr lang="es-E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s-E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E924F6DA-41D2-44F4-B37F-18028D39D680}"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wipe/>
    <p:sndAc>
      <p:stSnd>
        <p:snd r:embed="rId13" name="click.wav"/>
      </p:stSnd>
    </p:sndAc>
  </p:transition>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presentacion%20tesis"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presentacion%20tesis" TargetMode="Externa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es/imgres?imgurl=http://1.bp.blogspot.com/_pxtnxUpld28/S8SJo0WvMKI/AAAAAAAAAAM/k4Ic9nfiWE8/s320/bebes.jpg&amp;imgrefurl=http://fanny-saluddelnio.blogspot.com/2010/04/que-es-estimulacion-temprana.html&amp;h=295&amp;w=295&amp;sz=12&amp;tbnid=ql2x_21wsCXH9M:&amp;tbnh=90&amp;tbnw=90&amp;prev=/search?q=FOTOS+DE+BEBES+SIENDO+ESTIMULADOS&amp;tbm=isch&amp;tbo=u&amp;zoom=1&amp;q=FOTOS+DE+BEBES+SIENDO+ESTIMULADOS&amp;usg=__WZ9Dq0BDEVG2jFVobaEZFNSMbwM=&amp;docid=OZb54Nv5DHIW_M&amp;hl=es&amp;sa=X&amp;ei=2wJpUNzwOYas8ASNuIGYAg&amp;ved=0CCsQ9QEwAw&amp;dur=4062"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m.ec/imgres?imgurl=http://3.bp.blogspot.com/_imKiePuKQxA/S7s-HvNnOmI/AAAAAAAAADI/xvUqnb84vTw/s1600/s+down.jpg&amp;imgrefurl=http://masmaterialesdeaudicionylenguaje.blogspot.com/2010/03/aqui-estoy-otra-vez-con-una.html&amp;h=600&amp;w=800&amp;sz=116&amp;tbnid=-GZM3ZZMJBwH6M:&amp;tbnh=93&amp;tbnw=124&amp;prev=/search?q=fotos+de+ni%C3%B1os+down&amp;tbm=isch&amp;tbo=u&amp;zoom=1&amp;q=fotos+de+ni%C3%B1os+down&amp;usg=__bmPmrM3bnfUv3m99mXpjV5IslS0=&amp;docid=QKUyS0TjToJ5jM&amp;hl=es&amp;sa=X&amp;ei=-zUsUazwNMjt0gHw84GwBA&amp;sqi=2&amp;ved=0CEYQ9QEwCA&amp;dur=47"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presentacion%20tesis/tipos%20de%20sindrome.docx"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hyperlink" Target="presentacion%20tesi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presentacion%20tesis"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presentacion%20tesis"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          TEMA </a:t>
            </a:r>
            <a:r>
              <a:rPr lang="es-ES" dirty="0"/>
              <a:t>DE </a:t>
            </a:r>
            <a:r>
              <a:rPr lang="es-ES" dirty="0" smtClean="0"/>
              <a:t>INVESTIGACIÓN</a:t>
            </a:r>
            <a:endParaRPr lang="es-ES" dirty="0"/>
          </a:p>
        </p:txBody>
      </p:sp>
      <p:sp>
        <p:nvSpPr>
          <p:cNvPr id="5" name="4 Marcador de contenido"/>
          <p:cNvSpPr>
            <a:spLocks noGrp="1"/>
          </p:cNvSpPr>
          <p:nvPr>
            <p:ph sz="quarter" idx="13"/>
          </p:nvPr>
        </p:nvSpPr>
        <p:spPr/>
        <p:txBody>
          <a:bodyPr/>
          <a:lstStyle/>
          <a:p>
            <a:pPr marL="0" indent="0" algn="ctr">
              <a:buNone/>
            </a:pPr>
            <a:r>
              <a:rPr lang="es-ES" sz="1800" dirty="0"/>
              <a:t>“Incidencia de la Estimulación </a:t>
            </a:r>
            <a:r>
              <a:rPr lang="es-ES" sz="1800" dirty="0" err="1"/>
              <a:t>Multisensorial</a:t>
            </a:r>
            <a:r>
              <a:rPr lang="es-ES" sz="1800" dirty="0"/>
              <a:t> en el desarrollo motriz de los niños con Síndrome de Down, de 0 a 6 meses de edad, del Centro de Educación Infantil “Aprendiendo a Vivir”, de la ciudad Quito. - Propuesta alternativa de solución.</a:t>
            </a:r>
          </a:p>
          <a:p>
            <a:pPr marL="0" indent="0" algn="ctr">
              <a:buNone/>
            </a:pPr>
            <a:r>
              <a:rPr lang="es-ES_tradnl" sz="1800" dirty="0"/>
              <a:t>Autora</a:t>
            </a:r>
            <a:r>
              <a:rPr lang="es-EC" sz="1800" dirty="0"/>
              <a:t>: Nora Magdalena </a:t>
            </a:r>
            <a:r>
              <a:rPr lang="es-EC" sz="1800" dirty="0" err="1"/>
              <a:t>Arpi</a:t>
            </a:r>
            <a:r>
              <a:rPr lang="es-EC" sz="1800" dirty="0"/>
              <a:t> Hidalgo</a:t>
            </a:r>
            <a:endParaRPr lang="es-ES" sz="1800" dirty="0"/>
          </a:p>
          <a:p>
            <a:pPr marL="0" indent="0" algn="ctr">
              <a:buNone/>
            </a:pPr>
            <a:r>
              <a:rPr lang="es-EC" sz="1800" dirty="0"/>
              <a:t>Directora: Dra. Paulina Ortiz</a:t>
            </a:r>
            <a:endParaRPr lang="es-ES" sz="1800" dirty="0"/>
          </a:p>
          <a:p>
            <a:pPr marL="0" indent="0" algn="ctr">
              <a:buNone/>
            </a:pPr>
            <a:r>
              <a:rPr lang="es-EC" sz="1800" dirty="0"/>
              <a:t>Co Director: Dr. Julio Cueva.</a:t>
            </a:r>
            <a:endParaRPr lang="es-ES" sz="1800" dirty="0"/>
          </a:p>
          <a:p>
            <a:endParaRPr lang="es-ES" dirty="0"/>
          </a:p>
        </p:txBody>
      </p:sp>
    </p:spTree>
    <p:extLst>
      <p:ext uri="{BB962C8B-B14F-4D97-AF65-F5344CB8AC3E}">
        <p14:creationId xmlns:p14="http://schemas.microsoft.com/office/powerpoint/2010/main" val="2646358216"/>
      </p:ext>
    </p:extLst>
  </p:cSld>
  <p:clrMapOvr>
    <a:masterClrMapping/>
  </p:clrMapOvr>
  <p:transition spd="slow">
    <p:wipe/>
    <p:sndAc>
      <p:stSnd>
        <p:snd r:embed="rId2" name="click.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       La </a:t>
            </a:r>
            <a:r>
              <a:rPr lang="es-ES" sz="3200" dirty="0" err="1" smtClean="0"/>
              <a:t>integraciÓn</a:t>
            </a:r>
            <a:r>
              <a:rPr lang="es-ES" dirty="0" smtClean="0"/>
              <a:t> </a:t>
            </a:r>
            <a:r>
              <a:rPr lang="es-ES" dirty="0" smtClean="0"/>
              <a:t>sensorial</a:t>
            </a:r>
            <a:endParaRPr lang="es-ES" dirty="0"/>
          </a:p>
        </p:txBody>
      </p:sp>
      <p:sp>
        <p:nvSpPr>
          <p:cNvPr id="3" name="2 Marcador de contenido"/>
          <p:cNvSpPr>
            <a:spLocks noGrp="1"/>
          </p:cNvSpPr>
          <p:nvPr>
            <p:ph sz="quarter" idx="13"/>
          </p:nvPr>
        </p:nvSpPr>
        <p:spPr/>
        <p:txBody>
          <a:bodyPr>
            <a:normAutofit/>
          </a:bodyPr>
          <a:lstStyle/>
          <a:p>
            <a:pPr algn="just"/>
            <a:r>
              <a:rPr lang="es-ES" sz="2000" dirty="0"/>
              <a:t>La integración sensorial es la organización de las sensaciones para producir conductas adaptativas y aprendizajes. Permite el adecuado funcionamiento del cerebro y del cuerpo. Es el más importante de los procesos sensoriales realizados por el cerebro.</a:t>
            </a:r>
          </a:p>
          <a:p>
            <a:pPr marL="0" indent="0" algn="just">
              <a:buNone/>
            </a:pPr>
            <a:endParaRPr lang="es-ES" sz="2000" dirty="0"/>
          </a:p>
          <a:p>
            <a:endParaRPr lang="es-ES" sz="2000" dirty="0"/>
          </a:p>
        </p:txBody>
      </p:sp>
    </p:spTree>
    <p:extLst>
      <p:ext uri="{BB962C8B-B14F-4D97-AF65-F5344CB8AC3E}">
        <p14:creationId xmlns:p14="http://schemas.microsoft.com/office/powerpoint/2010/main" val="2555253195"/>
      </p:ext>
    </p:extLst>
  </p:cSld>
  <p:clrMapOvr>
    <a:masterClrMapping/>
  </p:clrMapOvr>
  <p:transition spd="slow">
    <p:wipe/>
    <p:sndAc>
      <p:stSnd>
        <p:snd r:embed="rId2" name="click.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normAutofit/>
          </a:bodyPr>
          <a:lstStyle/>
          <a:p>
            <a:r>
              <a:rPr lang="es-ES" sz="3600" dirty="0" smtClean="0"/>
              <a:t>METODOLOGÍA </a:t>
            </a:r>
            <a:r>
              <a:rPr lang="es-ES" sz="3600" dirty="0" smtClean="0"/>
              <a:t>DE LA </a:t>
            </a:r>
            <a:r>
              <a:rPr lang="es-ES" sz="3600" dirty="0" smtClean="0"/>
              <a:t>INVESTIGACIÓN</a:t>
            </a:r>
            <a:endParaRPr lang="es-ES" sz="3600" dirty="0"/>
          </a:p>
        </p:txBody>
      </p:sp>
      <p:sp>
        <p:nvSpPr>
          <p:cNvPr id="3" name="2 Título"/>
          <p:cNvSpPr>
            <a:spLocks noGrp="1"/>
          </p:cNvSpPr>
          <p:nvPr>
            <p:ph type="ctrTitle"/>
          </p:nvPr>
        </p:nvSpPr>
        <p:spPr/>
        <p:txBody>
          <a:bodyPr/>
          <a:lstStyle/>
          <a:p>
            <a:r>
              <a:rPr lang="es-ES" dirty="0" smtClean="0"/>
              <a:t>CAPITULO iii</a:t>
            </a:r>
            <a:endParaRPr lang="es-ES" dirty="0"/>
          </a:p>
        </p:txBody>
      </p:sp>
    </p:spTree>
    <p:extLst>
      <p:ext uri="{BB962C8B-B14F-4D97-AF65-F5344CB8AC3E}">
        <p14:creationId xmlns:p14="http://schemas.microsoft.com/office/powerpoint/2010/main" val="1109329455"/>
      </p:ext>
    </p:extLst>
  </p:cSld>
  <p:clrMapOvr>
    <a:masterClrMapping/>
  </p:clrMapOvr>
  <p:transition spd="slow">
    <p:wipe/>
    <p:sndAc>
      <p:stSnd>
        <p:snd r:embed="rId2" name="click.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2800" dirty="0" smtClean="0"/>
              <a:t> la  </a:t>
            </a:r>
            <a:r>
              <a:rPr lang="es-ES" sz="2800" dirty="0" smtClean="0"/>
              <a:t>INVESTIGACIÓN</a:t>
            </a:r>
            <a:endParaRPr lang="es-ES" sz="2800" dirty="0"/>
          </a:p>
        </p:txBody>
      </p:sp>
      <p:sp>
        <p:nvSpPr>
          <p:cNvPr id="3" name="2 Marcador de contenido"/>
          <p:cNvSpPr>
            <a:spLocks noGrp="1"/>
          </p:cNvSpPr>
          <p:nvPr>
            <p:ph sz="quarter" idx="13"/>
          </p:nvPr>
        </p:nvSpPr>
        <p:spPr/>
        <p:txBody>
          <a:bodyPr>
            <a:normAutofit/>
          </a:bodyPr>
          <a:lstStyle/>
          <a:p>
            <a:pPr marL="0" indent="0">
              <a:buNone/>
            </a:pPr>
            <a:r>
              <a:rPr lang="es-ES" sz="2000" dirty="0" smtClean="0">
                <a:latin typeface="+mj-lt"/>
              </a:rPr>
              <a:t>Modalidad</a:t>
            </a:r>
          </a:p>
          <a:p>
            <a:pPr marL="0" indent="0">
              <a:buNone/>
            </a:pPr>
            <a:r>
              <a:rPr lang="es-ES" sz="2000" dirty="0" smtClean="0">
                <a:latin typeface="+mj-lt"/>
              </a:rPr>
              <a:t>La </a:t>
            </a:r>
            <a:r>
              <a:rPr lang="es-ES" sz="2000" dirty="0">
                <a:latin typeface="+mj-lt"/>
              </a:rPr>
              <a:t>modalidad de investigación es de campo porque se realizó en el espacio de trabajo  rehabilita torio de los niños, que es el aula de estimulación temprana</a:t>
            </a:r>
            <a:r>
              <a:rPr lang="es-ES" sz="2000" dirty="0" smtClean="0">
                <a:latin typeface="+mj-lt"/>
              </a:rPr>
              <a:t>.</a:t>
            </a:r>
          </a:p>
          <a:p>
            <a:pPr marL="0" indent="0">
              <a:buNone/>
            </a:pPr>
            <a:endParaRPr lang="es-ES" sz="2000" dirty="0">
              <a:latin typeface="+mj-lt"/>
            </a:endParaRPr>
          </a:p>
          <a:p>
            <a:pPr marL="0" indent="0">
              <a:buNone/>
            </a:pPr>
            <a:endParaRPr lang="es-ES" sz="2000" b="1" dirty="0" smtClean="0">
              <a:latin typeface="+mj-lt"/>
            </a:endParaRPr>
          </a:p>
        </p:txBody>
      </p:sp>
      <p:pic>
        <p:nvPicPr>
          <p:cNvPr id="4098" name="Picture 2" descr="C:\Users\Nora\Pictures\fotos tesis\Imagen 1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3212976"/>
            <a:ext cx="4672000" cy="26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173239"/>
      </p:ext>
    </p:extLst>
  </p:cSld>
  <p:clrMapOvr>
    <a:masterClrMapping/>
  </p:clrMapOvr>
  <p:transition spd="slow">
    <p:wipe/>
    <p:sndAc>
      <p:stSnd>
        <p:snd r:embed="rId2" name="click.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DISEÑO DE LA INVESTIGACIÓN</a:t>
            </a:r>
            <a:endParaRPr lang="es-ES" dirty="0"/>
          </a:p>
        </p:txBody>
      </p:sp>
      <p:sp>
        <p:nvSpPr>
          <p:cNvPr id="3" name="2 Marcador de contenido"/>
          <p:cNvSpPr>
            <a:spLocks noGrp="1"/>
          </p:cNvSpPr>
          <p:nvPr>
            <p:ph sz="quarter" idx="13"/>
          </p:nvPr>
        </p:nvSpPr>
        <p:spPr/>
        <p:txBody>
          <a:bodyPr/>
          <a:lstStyle/>
          <a:p>
            <a:pPr marL="0" indent="0">
              <a:buNone/>
            </a:pPr>
            <a:endParaRPr lang="es-ES" sz="1800" dirty="0"/>
          </a:p>
          <a:p>
            <a:r>
              <a:rPr lang="es-ES" sz="2800" dirty="0"/>
              <a:t>El estudio se basa en un diseño cuasi experimental porque trabaja con un grupo de niños ya constituido, que corresponde al centro ya indicado</a:t>
            </a:r>
          </a:p>
          <a:p>
            <a:endParaRPr lang="es-ES" sz="2800" dirty="0"/>
          </a:p>
        </p:txBody>
      </p:sp>
    </p:spTree>
    <p:extLst>
      <p:ext uri="{BB962C8B-B14F-4D97-AF65-F5344CB8AC3E}">
        <p14:creationId xmlns:p14="http://schemas.microsoft.com/office/powerpoint/2010/main" val="1585820564"/>
      </p:ext>
    </p:extLst>
  </p:cSld>
  <p:clrMapOvr>
    <a:masterClrMapping/>
  </p:clrMapOvr>
  <p:transition spd="slow">
    <p:wipe/>
    <p:sndAc>
      <p:stSnd>
        <p:snd r:embed="rId2" name="click.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Hipótesis </a:t>
            </a:r>
            <a:endParaRPr lang="es-ES" dirty="0"/>
          </a:p>
        </p:txBody>
      </p:sp>
      <p:sp>
        <p:nvSpPr>
          <p:cNvPr id="3" name="2 Marcador de contenido"/>
          <p:cNvSpPr>
            <a:spLocks noGrp="1"/>
          </p:cNvSpPr>
          <p:nvPr>
            <p:ph sz="quarter" idx="13"/>
          </p:nvPr>
        </p:nvSpPr>
        <p:spPr/>
        <p:txBody>
          <a:bodyPr>
            <a:normAutofit/>
          </a:bodyPr>
          <a:lstStyle/>
          <a:p>
            <a:endParaRPr lang="es-ES" sz="2000" dirty="0" smtClean="0">
              <a:latin typeface="+mj-lt"/>
            </a:endParaRPr>
          </a:p>
          <a:p>
            <a:r>
              <a:rPr lang="es-ES" sz="2800" dirty="0" smtClean="0"/>
              <a:t>El </a:t>
            </a:r>
            <a:r>
              <a:rPr lang="es-ES" sz="2800" dirty="0"/>
              <a:t>promedio de destrezas motrices alcanzadas al finalizar el período  de estimulación </a:t>
            </a:r>
            <a:r>
              <a:rPr lang="es-ES" sz="2800" dirty="0" err="1"/>
              <a:t>multisensorial</a:t>
            </a:r>
            <a:r>
              <a:rPr lang="es-ES" sz="2800" dirty="0"/>
              <a:t> superará, en forma estadísticamente significativa, al promedio obtenido antes del periodo indicado</a:t>
            </a:r>
            <a:r>
              <a:rPr lang="es-ES" sz="2000" dirty="0">
                <a:latin typeface="+mj-lt"/>
              </a:rPr>
              <a:t>.</a:t>
            </a:r>
          </a:p>
          <a:p>
            <a:endParaRPr lang="es-ES" sz="2000" dirty="0">
              <a:latin typeface="+mj-lt"/>
            </a:endParaRPr>
          </a:p>
        </p:txBody>
      </p:sp>
    </p:spTree>
    <p:extLst>
      <p:ext uri="{BB962C8B-B14F-4D97-AF65-F5344CB8AC3E}">
        <p14:creationId xmlns:p14="http://schemas.microsoft.com/office/powerpoint/2010/main" val="3631526895"/>
      </p:ext>
    </p:extLst>
  </p:cSld>
  <p:clrMapOvr>
    <a:masterClrMapping/>
  </p:clrMapOvr>
  <p:transition spd="slow">
    <p:wipe/>
    <p:sndAc>
      <p:stSnd>
        <p:snd r:embed="rId2" name="click.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Variables de la investigación</a:t>
            </a:r>
            <a:endParaRPr lang="es-ES" dirty="0"/>
          </a:p>
        </p:txBody>
      </p:sp>
      <p:sp>
        <p:nvSpPr>
          <p:cNvPr id="3" name="2 Marcador de contenido"/>
          <p:cNvSpPr>
            <a:spLocks noGrp="1"/>
          </p:cNvSpPr>
          <p:nvPr>
            <p:ph sz="quarter" idx="13"/>
          </p:nvPr>
        </p:nvSpPr>
        <p:spPr/>
        <p:txBody>
          <a:bodyPr>
            <a:normAutofit/>
          </a:bodyPr>
          <a:lstStyle/>
          <a:p>
            <a:pPr marL="0" indent="0">
              <a:buNone/>
            </a:pPr>
            <a:r>
              <a:rPr lang="es-ES" dirty="0"/>
              <a:t> </a:t>
            </a:r>
          </a:p>
          <a:p>
            <a:pPr marL="0" indent="0">
              <a:buNone/>
            </a:pPr>
            <a:r>
              <a:rPr lang="es-ES" dirty="0"/>
              <a:t> </a:t>
            </a:r>
          </a:p>
          <a:p>
            <a:pPr marL="0" indent="0">
              <a:buNone/>
            </a:pPr>
            <a:r>
              <a:rPr lang="es-ES" sz="2000" dirty="0" smtClean="0">
                <a:effectLst/>
                <a:latin typeface="+mj-lt"/>
              </a:rPr>
              <a:t/>
            </a:r>
            <a:br>
              <a:rPr lang="es-ES" sz="2000" dirty="0" smtClean="0">
                <a:effectLst/>
                <a:latin typeface="+mj-lt"/>
              </a:rPr>
            </a:br>
            <a:r>
              <a:rPr lang="es-ES" sz="2000" b="1" dirty="0" smtClean="0">
                <a:latin typeface="+mj-lt"/>
              </a:rPr>
              <a:t>Variable </a:t>
            </a:r>
            <a:r>
              <a:rPr lang="es-ES" sz="2000" b="1" dirty="0">
                <a:latin typeface="+mj-lt"/>
              </a:rPr>
              <a:t>Independiente</a:t>
            </a:r>
            <a:r>
              <a:rPr lang="es-ES" sz="2000" dirty="0">
                <a:latin typeface="+mj-lt"/>
              </a:rPr>
              <a:t>                             Estimulación  Sensorial. </a:t>
            </a:r>
          </a:p>
          <a:p>
            <a:pPr marL="0" indent="0">
              <a:buNone/>
            </a:pPr>
            <a:endParaRPr lang="es-ES" sz="2000" dirty="0">
              <a:latin typeface="+mj-lt"/>
            </a:endParaRPr>
          </a:p>
          <a:p>
            <a:pPr marL="0" indent="0">
              <a:buNone/>
            </a:pPr>
            <a:r>
              <a:rPr lang="es-ES" sz="2000" dirty="0" smtClean="0">
                <a:effectLst/>
                <a:latin typeface="+mj-lt"/>
              </a:rPr>
              <a:t/>
            </a:r>
            <a:br>
              <a:rPr lang="es-ES" sz="2000" dirty="0" smtClean="0">
                <a:effectLst/>
                <a:latin typeface="+mj-lt"/>
              </a:rPr>
            </a:br>
            <a:r>
              <a:rPr lang="es-ES" sz="2000" b="1" dirty="0">
                <a:latin typeface="+mj-lt"/>
              </a:rPr>
              <a:t>Variable Dependiente</a:t>
            </a:r>
            <a:r>
              <a:rPr lang="es-ES" sz="2000" dirty="0">
                <a:latin typeface="+mj-lt"/>
              </a:rPr>
              <a:t>                                </a:t>
            </a:r>
            <a:r>
              <a:rPr lang="es-ES" sz="2000" dirty="0" smtClean="0">
                <a:latin typeface="+mj-lt"/>
              </a:rPr>
              <a:t>Habilidades motrices </a:t>
            </a:r>
            <a:endParaRPr lang="es-ES" sz="2000" dirty="0">
              <a:latin typeface="+mj-lt"/>
            </a:endParaRPr>
          </a:p>
          <a:p>
            <a:endParaRPr lang="es-ES" sz="2000" dirty="0">
              <a:latin typeface="+mj-lt"/>
            </a:endParaRPr>
          </a:p>
          <a:p>
            <a:endParaRPr lang="es-ES" sz="2000" dirty="0">
              <a:latin typeface="+mj-lt"/>
            </a:endParaRPr>
          </a:p>
        </p:txBody>
      </p:sp>
    </p:spTree>
    <p:extLst>
      <p:ext uri="{BB962C8B-B14F-4D97-AF65-F5344CB8AC3E}">
        <p14:creationId xmlns:p14="http://schemas.microsoft.com/office/powerpoint/2010/main" val="56764582"/>
      </p:ext>
    </p:extLst>
  </p:cSld>
  <p:clrMapOvr>
    <a:masterClrMapping/>
  </p:clrMapOvr>
  <p:transition spd="slow">
    <p:wipe/>
    <p:sndAc>
      <p:stSnd>
        <p:snd r:embed="rId2" name="click.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Población – muestra- </a:t>
            </a:r>
            <a:r>
              <a:rPr lang="es-ES" dirty="0" smtClean="0">
                <a:hlinkClick r:id="rId3" action="ppaction://hlinkfile"/>
              </a:rPr>
              <a:t>INSTRUMENTOS</a:t>
            </a:r>
            <a:endParaRPr lang="es-ES" dirty="0"/>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2509472972"/>
              </p:ext>
            </p:extLst>
          </p:nvPr>
        </p:nvGraphicFramePr>
        <p:xfrm>
          <a:off x="3232150" y="2043688"/>
          <a:ext cx="2679065" cy="2199124"/>
        </p:xfrm>
        <a:graphic>
          <a:graphicData uri="http://schemas.openxmlformats.org/drawingml/2006/table">
            <a:tbl>
              <a:tblPr firstRow="1" firstCol="1" bandRow="1">
                <a:tableStyleId>{5C22544A-7EE6-4342-B048-85BDC9FD1C3A}</a:tableStyleId>
              </a:tblPr>
              <a:tblGrid>
                <a:gridCol w="2679065"/>
              </a:tblGrid>
              <a:tr h="576064">
                <a:tc>
                  <a:txBody>
                    <a:bodyPr/>
                    <a:lstStyle/>
                    <a:p>
                      <a:pPr algn="just">
                        <a:lnSpc>
                          <a:spcPct val="150000"/>
                        </a:lnSpc>
                        <a:spcAft>
                          <a:spcPts val="0"/>
                        </a:spcAft>
                      </a:pPr>
                      <a:r>
                        <a:rPr lang="es-ES" sz="1200" dirty="0">
                          <a:effectLst/>
                        </a:rPr>
                        <a:t>Centro Infantil “Aprendiendo a vivir”</a:t>
                      </a:r>
                      <a:endParaRPr lang="es-ES" sz="1000" dirty="0">
                        <a:effectLst/>
                        <a:latin typeface="Times New Roman"/>
                        <a:ea typeface="Calibri"/>
                      </a:endParaRPr>
                    </a:p>
                  </a:txBody>
                  <a:tcPr marL="68580" marR="68580" marT="0" marB="0"/>
                </a:tc>
              </a:tr>
              <a:tr h="0">
                <a:tc>
                  <a:txBody>
                    <a:bodyPr/>
                    <a:lstStyle/>
                    <a:p>
                      <a:pPr algn="just">
                        <a:lnSpc>
                          <a:spcPct val="150000"/>
                        </a:lnSpc>
                        <a:spcAft>
                          <a:spcPts val="0"/>
                        </a:spcAft>
                      </a:pPr>
                      <a:r>
                        <a:rPr lang="es-ES" sz="1200" dirty="0">
                          <a:effectLst/>
                        </a:rPr>
                        <a:t>Grupo cachorritos</a:t>
                      </a:r>
                      <a:endParaRPr lang="es-ES" sz="1000" dirty="0">
                        <a:effectLst/>
                      </a:endParaRPr>
                    </a:p>
                    <a:p>
                      <a:pPr algn="just">
                        <a:lnSpc>
                          <a:spcPct val="150000"/>
                        </a:lnSpc>
                        <a:spcAft>
                          <a:spcPts val="0"/>
                        </a:spcAft>
                      </a:pPr>
                      <a:r>
                        <a:rPr lang="es-ES" sz="1200" dirty="0">
                          <a:effectLst/>
                        </a:rPr>
                        <a:t>Nº de niños               7 niños</a:t>
                      </a:r>
                      <a:endParaRPr lang="es-ES" sz="1000" dirty="0">
                        <a:effectLst/>
                      </a:endParaRPr>
                    </a:p>
                    <a:p>
                      <a:pPr algn="just">
                        <a:lnSpc>
                          <a:spcPct val="150000"/>
                        </a:lnSpc>
                        <a:spcAft>
                          <a:spcPts val="0"/>
                        </a:spcAft>
                      </a:pPr>
                      <a:r>
                        <a:rPr lang="es-ES" sz="1200" dirty="0">
                          <a:effectLst/>
                        </a:rPr>
                        <a:t>                                  5 niñas</a:t>
                      </a:r>
                      <a:endParaRPr lang="es-ES" sz="1000" dirty="0">
                        <a:effectLst/>
                      </a:endParaRPr>
                    </a:p>
                    <a:p>
                      <a:pPr algn="just">
                        <a:lnSpc>
                          <a:spcPct val="150000"/>
                        </a:lnSpc>
                        <a:spcAft>
                          <a:spcPts val="0"/>
                        </a:spcAft>
                      </a:pPr>
                      <a:r>
                        <a:rPr lang="es-ES" sz="1200" dirty="0">
                          <a:effectLst/>
                        </a:rPr>
                        <a:t> </a:t>
                      </a:r>
                      <a:endParaRPr lang="es-ES" sz="1000" dirty="0">
                        <a:effectLst/>
                      </a:endParaRPr>
                    </a:p>
                    <a:p>
                      <a:pPr algn="just">
                        <a:lnSpc>
                          <a:spcPct val="150000"/>
                        </a:lnSpc>
                        <a:spcAft>
                          <a:spcPts val="0"/>
                        </a:spcAft>
                      </a:pPr>
                      <a:r>
                        <a:rPr lang="es-ES" sz="1100" dirty="0">
                          <a:effectLst/>
                        </a:rPr>
                        <a:t/>
                      </a:r>
                      <a:br>
                        <a:rPr lang="es-ES" sz="1100" dirty="0">
                          <a:effectLst/>
                        </a:rPr>
                      </a:br>
                      <a:r>
                        <a:rPr lang="es-ES" sz="1200" dirty="0">
                          <a:effectLst/>
                        </a:rPr>
                        <a:t>Total                          12 niños</a:t>
                      </a:r>
                      <a:endParaRPr lang="es-ES" sz="1000" dirty="0">
                        <a:effectLst/>
                        <a:latin typeface="Times New Roman"/>
                        <a:ea typeface="Calibri"/>
                      </a:endParaRPr>
                    </a:p>
                  </a:txBody>
                  <a:tcPr marL="68580" marR="68580" marT="0" marB="0"/>
                </a:tc>
              </a:tr>
            </a:tbl>
          </a:graphicData>
        </a:graphic>
      </p:graphicFrame>
      <p:sp>
        <p:nvSpPr>
          <p:cNvPr id="5" name="Rectangle 2"/>
          <p:cNvSpPr>
            <a:spLocks noChangeArrowheads="1"/>
          </p:cNvSpPr>
          <p:nvPr/>
        </p:nvSpPr>
        <p:spPr bwMode="auto">
          <a:xfrm>
            <a:off x="3232150" y="2914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6" name="5 Conector recto de flecha"/>
          <p:cNvCxnSpPr>
            <a:cxnSpLocks noChangeShapeType="1"/>
          </p:cNvCxnSpPr>
          <p:nvPr/>
        </p:nvCxnSpPr>
        <p:spPr bwMode="auto">
          <a:xfrm>
            <a:off x="5372100" y="7445375"/>
            <a:ext cx="73342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00181127"/>
      </p:ext>
    </p:extLst>
  </p:cSld>
  <p:clrMapOvr>
    <a:masterClrMapping/>
  </p:clrMapOvr>
  <p:transition spd="slow">
    <p:wipe/>
    <p:sndAc>
      <p:stSnd>
        <p:snd r:embed="rId2" name="click.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Procesamiento de la información</a:t>
            </a:r>
            <a:endParaRPr lang="es-ES" dirty="0"/>
          </a:p>
        </p:txBody>
      </p:sp>
      <p:sp>
        <p:nvSpPr>
          <p:cNvPr id="3" name="2 Marcador de contenido"/>
          <p:cNvSpPr>
            <a:spLocks noGrp="1"/>
          </p:cNvSpPr>
          <p:nvPr>
            <p:ph sz="quarter" idx="13"/>
          </p:nvPr>
        </p:nvSpPr>
        <p:spPr/>
        <p:txBody>
          <a:bodyPr>
            <a:normAutofit/>
          </a:bodyPr>
          <a:lstStyle/>
          <a:p>
            <a:r>
              <a:rPr lang="es-ES" dirty="0"/>
              <a:t>1</a:t>
            </a:r>
            <a:r>
              <a:rPr lang="es-ES" sz="2000" dirty="0">
                <a:latin typeface="+mj-lt"/>
              </a:rPr>
              <a:t>.- Los datos, tanto de la evaluación inicial como de la evaluación final, fueron organizados en tablas, con el propósito de que sea ordenada, comprensible y de fácil visualización</a:t>
            </a:r>
            <a:r>
              <a:rPr lang="es-ES" sz="2000" dirty="0" smtClean="0">
                <a:latin typeface="+mj-lt"/>
              </a:rPr>
              <a:t>.</a:t>
            </a:r>
          </a:p>
          <a:p>
            <a:r>
              <a:rPr lang="es-ES" sz="2000" dirty="0" smtClean="0">
                <a:latin typeface="+mj-lt"/>
              </a:rPr>
              <a:t>PRE </a:t>
            </a:r>
            <a:r>
              <a:rPr lang="es-ES" sz="2000" dirty="0" smtClean="0">
                <a:latin typeface="+mj-lt"/>
                <a:hlinkClick r:id="rId4" action="ppaction://hlinkfile"/>
              </a:rPr>
              <a:t>TEST</a:t>
            </a:r>
            <a:r>
              <a:rPr lang="es-ES" sz="2000" dirty="0" smtClean="0">
                <a:latin typeface="+mj-lt"/>
              </a:rPr>
              <a:t>  - POS </a:t>
            </a:r>
            <a:r>
              <a:rPr lang="es-ES" sz="2000" dirty="0" smtClean="0">
                <a:latin typeface="+mj-lt"/>
                <a:hlinkClick r:id="rId4" action="ppaction://hlinkfile"/>
              </a:rPr>
              <a:t>TEST</a:t>
            </a:r>
            <a:endParaRPr lang="es-ES" sz="2000" dirty="0">
              <a:latin typeface="+mj-lt"/>
            </a:endParaRPr>
          </a:p>
          <a:p>
            <a:r>
              <a:rPr lang="es-ES" sz="2000" dirty="0">
                <a:latin typeface="+mj-lt"/>
              </a:rPr>
              <a:t>2.- Esa información tabulada se la analizó críticamente.</a:t>
            </a:r>
          </a:p>
          <a:p>
            <a:r>
              <a:rPr lang="es-ES" sz="2000" dirty="0">
                <a:latin typeface="+mj-lt"/>
              </a:rPr>
              <a:t>3.- Para dar mayor objetividad a la información recogida, se la </a:t>
            </a:r>
            <a:r>
              <a:rPr lang="es-ES" sz="2000" dirty="0">
                <a:latin typeface="+mj-lt"/>
                <a:hlinkClick r:id="rId4" action="ppaction://hlinkfile"/>
              </a:rPr>
              <a:t>graficó</a:t>
            </a:r>
            <a:r>
              <a:rPr lang="es-ES" sz="2000" dirty="0">
                <a:latin typeface="+mj-lt"/>
              </a:rPr>
              <a:t> estadísticamente </a:t>
            </a:r>
          </a:p>
          <a:p>
            <a:pPr marL="0" indent="0">
              <a:buNone/>
            </a:pPr>
            <a:endParaRPr lang="es-ES" sz="2000" dirty="0">
              <a:latin typeface="+mj-lt"/>
            </a:endParaRPr>
          </a:p>
          <a:p>
            <a:pPr marL="0" indent="0">
              <a:buNone/>
            </a:pPr>
            <a:endParaRPr lang="es-ES" sz="2000" dirty="0">
              <a:latin typeface="+mj-lt"/>
            </a:endParaRPr>
          </a:p>
          <a:p>
            <a:endParaRPr lang="es-ES" dirty="0"/>
          </a:p>
          <a:p>
            <a:endParaRPr lang="es-ES" dirty="0"/>
          </a:p>
        </p:txBody>
      </p:sp>
    </p:spTree>
    <p:extLst>
      <p:ext uri="{BB962C8B-B14F-4D97-AF65-F5344CB8AC3E}">
        <p14:creationId xmlns:p14="http://schemas.microsoft.com/office/powerpoint/2010/main" val="1753935029"/>
      </p:ext>
    </p:extLst>
  </p:cSld>
  <p:clrMapOvr>
    <a:masterClrMapping/>
  </p:clrMapOvr>
  <p:transition spd="slow">
    <p:wipe/>
    <p:sndAc>
      <p:stSnd>
        <p:snd r:embed="rId3" name="click.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Resultados obtenidos</a:t>
            </a:r>
            <a:endParaRPr lang="es-ES" dirty="0"/>
          </a:p>
        </p:txBody>
      </p:sp>
      <p:graphicFrame>
        <p:nvGraphicFramePr>
          <p:cNvPr id="8" name="7 Marcador de contenido"/>
          <p:cNvGraphicFramePr>
            <a:graphicFrameLocks noGrp="1"/>
          </p:cNvGraphicFramePr>
          <p:nvPr>
            <p:ph sz="quarter" idx="13"/>
          </p:nvPr>
        </p:nvGraphicFramePr>
        <p:xfrm>
          <a:off x="2981575" y="1600201"/>
          <a:ext cx="3180849" cy="4114798"/>
        </p:xfrm>
        <a:graphic>
          <a:graphicData uri="http://schemas.openxmlformats.org/drawingml/2006/table">
            <a:tbl>
              <a:tblPr firstRow="1" firstCol="1" bandRow="1">
                <a:tableStyleId>{5C22544A-7EE6-4342-B048-85BDC9FD1C3A}</a:tableStyleId>
              </a:tblPr>
              <a:tblGrid>
                <a:gridCol w="2257425"/>
                <a:gridCol w="439153"/>
                <a:gridCol w="484271"/>
              </a:tblGrid>
              <a:tr h="649705">
                <a:tc>
                  <a:txBody>
                    <a:bodyPr/>
                    <a:lstStyle/>
                    <a:p>
                      <a:pPr>
                        <a:lnSpc>
                          <a:spcPct val="150000"/>
                        </a:lnSpc>
                        <a:spcAft>
                          <a:spcPts val="0"/>
                        </a:spcAft>
                      </a:pPr>
                      <a:r>
                        <a:rPr lang="es-ES" sz="900">
                          <a:effectLst/>
                        </a:rPr>
                        <a:t>CONDUCTAS</a:t>
                      </a:r>
                      <a:endParaRPr lang="es-ES" sz="800">
                        <a:effectLst/>
                        <a:latin typeface="Times New Roman"/>
                        <a:ea typeface="Calibri"/>
                      </a:endParaRPr>
                    </a:p>
                  </a:txBody>
                  <a:tcPr marL="54142" marR="54142" marT="0" marB="0"/>
                </a:tc>
                <a:tc>
                  <a:txBody>
                    <a:bodyPr/>
                    <a:lstStyle/>
                    <a:p>
                      <a:pPr>
                        <a:lnSpc>
                          <a:spcPct val="150000"/>
                        </a:lnSpc>
                        <a:spcAft>
                          <a:spcPts val="0"/>
                        </a:spcAft>
                      </a:pPr>
                      <a:r>
                        <a:rPr lang="es-ES" sz="900">
                          <a:effectLst/>
                        </a:rPr>
                        <a:t>%</a:t>
                      </a:r>
                      <a:endParaRPr lang="es-ES" sz="800">
                        <a:effectLst/>
                      </a:endParaRPr>
                    </a:p>
                    <a:p>
                      <a:pPr>
                        <a:lnSpc>
                          <a:spcPct val="150000"/>
                        </a:lnSpc>
                        <a:spcAft>
                          <a:spcPts val="0"/>
                        </a:spcAft>
                      </a:pPr>
                      <a:r>
                        <a:rPr lang="es-ES" sz="900">
                          <a:effectLst/>
                        </a:rPr>
                        <a:t>Pre </a:t>
                      </a:r>
                      <a:endParaRPr lang="es-ES" sz="800">
                        <a:effectLst/>
                      </a:endParaRPr>
                    </a:p>
                    <a:p>
                      <a:pPr>
                        <a:lnSpc>
                          <a:spcPct val="150000"/>
                        </a:lnSpc>
                        <a:spcAft>
                          <a:spcPts val="0"/>
                        </a:spcAft>
                      </a:pPr>
                      <a:r>
                        <a:rPr lang="es-ES" sz="900">
                          <a:effectLst/>
                        </a:rPr>
                        <a:t>test</a:t>
                      </a:r>
                      <a:endParaRPr lang="es-ES" sz="800">
                        <a:effectLst/>
                        <a:latin typeface="Times New Roman"/>
                        <a:ea typeface="Calibri"/>
                      </a:endParaRPr>
                    </a:p>
                  </a:txBody>
                  <a:tcPr marL="54142" marR="54142" marT="0" marB="0"/>
                </a:tc>
                <a:tc>
                  <a:txBody>
                    <a:bodyPr/>
                    <a:lstStyle/>
                    <a:p>
                      <a:pPr>
                        <a:lnSpc>
                          <a:spcPct val="150000"/>
                        </a:lnSpc>
                        <a:spcAft>
                          <a:spcPts val="0"/>
                        </a:spcAft>
                      </a:pPr>
                      <a:r>
                        <a:rPr lang="es-ES" sz="900">
                          <a:effectLst/>
                        </a:rPr>
                        <a:t>%</a:t>
                      </a:r>
                      <a:endParaRPr lang="es-ES" sz="800">
                        <a:effectLst/>
                      </a:endParaRPr>
                    </a:p>
                    <a:p>
                      <a:pPr>
                        <a:lnSpc>
                          <a:spcPct val="150000"/>
                        </a:lnSpc>
                        <a:spcAft>
                          <a:spcPts val="0"/>
                        </a:spcAft>
                      </a:pPr>
                      <a:r>
                        <a:rPr lang="es-ES" sz="900">
                          <a:effectLst/>
                        </a:rPr>
                        <a:t>Pos test</a:t>
                      </a:r>
                      <a:endParaRPr lang="es-ES" sz="800">
                        <a:effectLst/>
                        <a:latin typeface="Times New Roman"/>
                        <a:ea typeface="Calibri"/>
                      </a:endParaRPr>
                    </a:p>
                  </a:txBody>
                  <a:tcPr marL="54142" marR="54142" marT="0" marB="0"/>
                </a:tc>
              </a:tr>
              <a:tr h="216568">
                <a:tc>
                  <a:txBody>
                    <a:bodyPr/>
                    <a:lstStyle/>
                    <a:p>
                      <a:pPr algn="just">
                        <a:lnSpc>
                          <a:spcPct val="150000"/>
                        </a:lnSpc>
                        <a:spcAft>
                          <a:spcPts val="0"/>
                        </a:spcAft>
                      </a:pPr>
                      <a:r>
                        <a:rPr lang="es-ES" sz="900">
                          <a:effectLst/>
                        </a:rPr>
                        <a:t>0-1 mes</a:t>
                      </a:r>
                      <a:endParaRPr lang="es-ES" sz="800">
                        <a:effectLst/>
                        <a:latin typeface="Times New Roman"/>
                        <a:ea typeface="Calibri"/>
                      </a:endParaRPr>
                    </a:p>
                  </a:txBody>
                  <a:tcPr marL="54142" marR="54142" marT="0" marB="0"/>
                </a:tc>
                <a:tc>
                  <a:txBody>
                    <a:bodyPr/>
                    <a:lstStyle/>
                    <a:p>
                      <a:pPr>
                        <a:lnSpc>
                          <a:spcPct val="150000"/>
                        </a:lnSpc>
                        <a:spcAft>
                          <a:spcPts val="0"/>
                        </a:spcAft>
                      </a:pPr>
                      <a:r>
                        <a:rPr lang="es-ES" sz="900">
                          <a:effectLst/>
                        </a:rPr>
                        <a:t> </a:t>
                      </a:r>
                      <a:endParaRPr lang="es-ES" sz="800">
                        <a:effectLst/>
                        <a:latin typeface="Times New Roman"/>
                        <a:ea typeface="Calibri"/>
                      </a:endParaRPr>
                    </a:p>
                  </a:txBody>
                  <a:tcPr marL="54142" marR="54142" marT="0" marB="0"/>
                </a:tc>
                <a:tc>
                  <a:txBody>
                    <a:bodyPr/>
                    <a:lstStyle/>
                    <a:p>
                      <a:pPr>
                        <a:lnSpc>
                          <a:spcPct val="150000"/>
                        </a:lnSpc>
                        <a:spcAft>
                          <a:spcPts val="0"/>
                        </a:spcAft>
                      </a:pPr>
                      <a:r>
                        <a:rPr lang="es-ES" sz="900">
                          <a:effectLst/>
                        </a:rPr>
                        <a:t> </a:t>
                      </a:r>
                      <a:endParaRPr lang="es-ES" sz="800">
                        <a:effectLst/>
                        <a:latin typeface="Times New Roman"/>
                        <a:ea typeface="Calibri"/>
                      </a:endParaRPr>
                    </a:p>
                  </a:txBody>
                  <a:tcPr marL="54142" marR="54142" marT="0" marB="0"/>
                </a:tc>
              </a:tr>
              <a:tr h="433137">
                <a:tc>
                  <a:txBody>
                    <a:bodyPr/>
                    <a:lstStyle/>
                    <a:p>
                      <a:pPr algn="just">
                        <a:lnSpc>
                          <a:spcPct val="150000"/>
                        </a:lnSpc>
                        <a:spcAft>
                          <a:spcPts val="0"/>
                        </a:spcAft>
                      </a:pPr>
                      <a:r>
                        <a:rPr lang="es-ES" sz="900">
                          <a:effectLst/>
                        </a:rPr>
                        <a:t>Logra sostener la cabeza cuando está cargado</a:t>
                      </a:r>
                      <a:endParaRPr lang="es-ES" sz="800">
                        <a:effectLst/>
                        <a:latin typeface="Times New Roman"/>
                        <a:ea typeface="Calibri"/>
                      </a:endParaRPr>
                    </a:p>
                  </a:txBody>
                  <a:tcPr marL="54142" marR="54142" marT="0" marB="0" anchor="ctr"/>
                </a:tc>
                <a:tc>
                  <a:txBody>
                    <a:bodyPr/>
                    <a:lstStyle/>
                    <a:p>
                      <a:pPr algn="just">
                        <a:lnSpc>
                          <a:spcPct val="150000"/>
                        </a:lnSpc>
                        <a:spcAft>
                          <a:spcPts val="0"/>
                        </a:spcAft>
                      </a:pPr>
                      <a:r>
                        <a:rPr lang="es-ES" sz="900">
                          <a:effectLst/>
                        </a:rPr>
                        <a:t>16.6%</a:t>
                      </a:r>
                      <a:endParaRPr lang="es-ES" sz="800">
                        <a:effectLst/>
                        <a:latin typeface="Times New Roman"/>
                        <a:ea typeface="Calibri"/>
                      </a:endParaRPr>
                    </a:p>
                  </a:txBody>
                  <a:tcPr marL="54142" marR="54142" marT="0" marB="0"/>
                </a:tc>
                <a:tc>
                  <a:txBody>
                    <a:bodyPr/>
                    <a:lstStyle/>
                    <a:p>
                      <a:pPr algn="just">
                        <a:lnSpc>
                          <a:spcPct val="150000"/>
                        </a:lnSpc>
                        <a:spcAft>
                          <a:spcPts val="0"/>
                        </a:spcAft>
                      </a:pPr>
                      <a:r>
                        <a:rPr lang="es-ES" sz="900">
                          <a:effectLst/>
                        </a:rPr>
                        <a:t>83.3%</a:t>
                      </a:r>
                      <a:endParaRPr lang="es-ES" sz="800">
                        <a:effectLst/>
                        <a:latin typeface="Times New Roman"/>
                        <a:ea typeface="Calibri"/>
                      </a:endParaRPr>
                    </a:p>
                  </a:txBody>
                  <a:tcPr marL="54142" marR="54142" marT="0" marB="0"/>
                </a:tc>
              </a:tr>
              <a:tr h="216568">
                <a:tc>
                  <a:txBody>
                    <a:bodyPr/>
                    <a:lstStyle/>
                    <a:p>
                      <a:pPr algn="just">
                        <a:lnSpc>
                          <a:spcPct val="150000"/>
                        </a:lnSpc>
                        <a:spcAft>
                          <a:spcPts val="0"/>
                        </a:spcAft>
                      </a:pPr>
                      <a:r>
                        <a:rPr lang="es-ES" sz="900">
                          <a:effectLst/>
                        </a:rPr>
                        <a:t>Su tono muscular es débil</a:t>
                      </a:r>
                      <a:endParaRPr lang="es-ES" sz="800">
                        <a:effectLst/>
                        <a:latin typeface="Times New Roman"/>
                        <a:ea typeface="Calibri"/>
                      </a:endParaRPr>
                    </a:p>
                  </a:txBody>
                  <a:tcPr marL="54142" marR="54142" marT="0" marB="0" anchor="ctr"/>
                </a:tc>
                <a:tc>
                  <a:txBody>
                    <a:bodyPr/>
                    <a:lstStyle/>
                    <a:p>
                      <a:pPr algn="just">
                        <a:lnSpc>
                          <a:spcPct val="150000"/>
                        </a:lnSpc>
                        <a:spcAft>
                          <a:spcPts val="0"/>
                        </a:spcAft>
                      </a:pPr>
                      <a:r>
                        <a:rPr lang="es-ES" sz="900">
                          <a:effectLst/>
                        </a:rPr>
                        <a:t>16.6%</a:t>
                      </a:r>
                      <a:endParaRPr lang="es-ES" sz="800">
                        <a:effectLst/>
                        <a:latin typeface="Times New Roman"/>
                        <a:ea typeface="Calibri"/>
                      </a:endParaRPr>
                    </a:p>
                  </a:txBody>
                  <a:tcPr marL="54142" marR="54142" marT="0" marB="0"/>
                </a:tc>
                <a:tc>
                  <a:txBody>
                    <a:bodyPr/>
                    <a:lstStyle/>
                    <a:p>
                      <a:pPr algn="just">
                        <a:lnSpc>
                          <a:spcPct val="150000"/>
                        </a:lnSpc>
                        <a:spcAft>
                          <a:spcPts val="0"/>
                        </a:spcAft>
                      </a:pPr>
                      <a:r>
                        <a:rPr lang="es-ES" sz="900">
                          <a:effectLst/>
                        </a:rPr>
                        <a:t>83.3%</a:t>
                      </a:r>
                      <a:endParaRPr lang="es-ES" sz="800">
                        <a:effectLst/>
                        <a:latin typeface="Times New Roman"/>
                        <a:ea typeface="Calibri"/>
                      </a:endParaRPr>
                    </a:p>
                  </a:txBody>
                  <a:tcPr marL="54142" marR="54142" marT="0" marB="0"/>
                </a:tc>
              </a:tr>
              <a:tr h="216568">
                <a:tc>
                  <a:txBody>
                    <a:bodyPr/>
                    <a:lstStyle/>
                    <a:p>
                      <a:pPr algn="just">
                        <a:lnSpc>
                          <a:spcPct val="150000"/>
                        </a:lnSpc>
                        <a:spcAft>
                          <a:spcPts val="0"/>
                        </a:spcAft>
                      </a:pPr>
                      <a:r>
                        <a:rPr lang="es-ES" sz="900">
                          <a:effectLst/>
                        </a:rPr>
                        <a:t>1-2 meses</a:t>
                      </a:r>
                      <a:endParaRPr lang="es-ES" sz="800">
                        <a:effectLst/>
                        <a:latin typeface="Times New Roman"/>
                        <a:ea typeface="Calibri"/>
                      </a:endParaRPr>
                    </a:p>
                  </a:txBody>
                  <a:tcPr marL="54142" marR="54142" marT="0" marB="0" anchor="ctr"/>
                </a:tc>
                <a:tc>
                  <a:txBody>
                    <a:bodyPr/>
                    <a:lstStyle/>
                    <a:p>
                      <a:pPr algn="just">
                        <a:lnSpc>
                          <a:spcPct val="150000"/>
                        </a:lnSpc>
                        <a:spcAft>
                          <a:spcPts val="0"/>
                        </a:spcAft>
                      </a:pPr>
                      <a:r>
                        <a:rPr lang="es-ES" sz="900">
                          <a:effectLst/>
                        </a:rPr>
                        <a:t> </a:t>
                      </a:r>
                      <a:endParaRPr lang="es-ES" sz="800">
                        <a:effectLst/>
                        <a:latin typeface="Times New Roman"/>
                        <a:ea typeface="Calibri"/>
                      </a:endParaRPr>
                    </a:p>
                  </a:txBody>
                  <a:tcPr marL="54142" marR="54142" marT="0" marB="0"/>
                </a:tc>
                <a:tc>
                  <a:txBody>
                    <a:bodyPr/>
                    <a:lstStyle/>
                    <a:p>
                      <a:pPr algn="just">
                        <a:lnSpc>
                          <a:spcPct val="150000"/>
                        </a:lnSpc>
                        <a:spcAft>
                          <a:spcPts val="0"/>
                        </a:spcAft>
                      </a:pPr>
                      <a:r>
                        <a:rPr lang="es-ES" sz="900">
                          <a:effectLst/>
                        </a:rPr>
                        <a:t> </a:t>
                      </a:r>
                      <a:endParaRPr lang="es-ES" sz="800">
                        <a:effectLst/>
                        <a:latin typeface="Times New Roman"/>
                        <a:ea typeface="Calibri"/>
                      </a:endParaRPr>
                    </a:p>
                  </a:txBody>
                  <a:tcPr marL="54142" marR="54142" marT="0" marB="0"/>
                </a:tc>
              </a:tr>
              <a:tr h="433137">
                <a:tc>
                  <a:txBody>
                    <a:bodyPr/>
                    <a:lstStyle/>
                    <a:p>
                      <a:pPr algn="just">
                        <a:lnSpc>
                          <a:spcPct val="150000"/>
                        </a:lnSpc>
                        <a:spcAft>
                          <a:spcPts val="0"/>
                        </a:spcAft>
                      </a:pPr>
                      <a:r>
                        <a:rPr lang="es-ES" sz="900">
                          <a:effectLst/>
                        </a:rPr>
                        <a:t>Levanta la cabeza con mayor extensión del cuello</a:t>
                      </a:r>
                      <a:endParaRPr lang="es-ES" sz="800">
                        <a:effectLst/>
                        <a:latin typeface="Times New Roman"/>
                        <a:ea typeface="Calibri"/>
                      </a:endParaRPr>
                    </a:p>
                  </a:txBody>
                  <a:tcPr marL="54142" marR="54142" marT="0" marB="0" anchor="ctr"/>
                </a:tc>
                <a:tc>
                  <a:txBody>
                    <a:bodyPr/>
                    <a:lstStyle/>
                    <a:p>
                      <a:pPr algn="just">
                        <a:lnSpc>
                          <a:spcPct val="150000"/>
                        </a:lnSpc>
                        <a:spcAft>
                          <a:spcPts val="0"/>
                        </a:spcAft>
                      </a:pPr>
                      <a:r>
                        <a:rPr lang="es-ES" sz="900">
                          <a:effectLst/>
                        </a:rPr>
                        <a:t>25%</a:t>
                      </a:r>
                      <a:endParaRPr lang="es-ES" sz="800">
                        <a:effectLst/>
                        <a:latin typeface="Times New Roman"/>
                        <a:ea typeface="Calibri"/>
                      </a:endParaRPr>
                    </a:p>
                  </a:txBody>
                  <a:tcPr marL="54142" marR="54142" marT="0" marB="0"/>
                </a:tc>
                <a:tc>
                  <a:txBody>
                    <a:bodyPr/>
                    <a:lstStyle/>
                    <a:p>
                      <a:pPr algn="just">
                        <a:lnSpc>
                          <a:spcPct val="150000"/>
                        </a:lnSpc>
                        <a:spcAft>
                          <a:spcPts val="0"/>
                        </a:spcAft>
                      </a:pPr>
                      <a:r>
                        <a:rPr lang="es-ES" sz="900">
                          <a:effectLst/>
                        </a:rPr>
                        <a:t>83.3%</a:t>
                      </a:r>
                      <a:endParaRPr lang="es-ES" sz="800">
                        <a:effectLst/>
                        <a:latin typeface="Times New Roman"/>
                        <a:ea typeface="Calibri"/>
                      </a:endParaRPr>
                    </a:p>
                  </a:txBody>
                  <a:tcPr marL="54142" marR="54142" marT="0" marB="0"/>
                </a:tc>
              </a:tr>
              <a:tr h="433137">
                <a:tc>
                  <a:txBody>
                    <a:bodyPr/>
                    <a:lstStyle/>
                    <a:p>
                      <a:pPr algn="just">
                        <a:lnSpc>
                          <a:spcPct val="150000"/>
                        </a:lnSpc>
                        <a:spcAft>
                          <a:spcPts val="0"/>
                        </a:spcAft>
                      </a:pPr>
                      <a:r>
                        <a:rPr lang="es-ES" sz="900">
                          <a:effectLst/>
                        </a:rPr>
                        <a:t>Comienza alinear la cabeza y disminuye la posición de flexión</a:t>
                      </a:r>
                      <a:endParaRPr lang="es-ES" sz="800">
                        <a:effectLst/>
                        <a:latin typeface="Times New Roman"/>
                        <a:ea typeface="Calibri"/>
                      </a:endParaRPr>
                    </a:p>
                  </a:txBody>
                  <a:tcPr marL="54142" marR="54142" marT="0" marB="0" anchor="ctr"/>
                </a:tc>
                <a:tc>
                  <a:txBody>
                    <a:bodyPr/>
                    <a:lstStyle/>
                    <a:p>
                      <a:pPr algn="just">
                        <a:lnSpc>
                          <a:spcPct val="150000"/>
                        </a:lnSpc>
                        <a:spcAft>
                          <a:spcPts val="0"/>
                        </a:spcAft>
                      </a:pPr>
                      <a:r>
                        <a:rPr lang="es-ES" sz="900">
                          <a:effectLst/>
                        </a:rPr>
                        <a:t>16.6%</a:t>
                      </a:r>
                      <a:endParaRPr lang="es-ES" sz="800">
                        <a:effectLst/>
                        <a:latin typeface="Times New Roman"/>
                        <a:ea typeface="Calibri"/>
                      </a:endParaRPr>
                    </a:p>
                  </a:txBody>
                  <a:tcPr marL="54142" marR="54142" marT="0" marB="0"/>
                </a:tc>
                <a:tc>
                  <a:txBody>
                    <a:bodyPr/>
                    <a:lstStyle/>
                    <a:p>
                      <a:pPr algn="just">
                        <a:lnSpc>
                          <a:spcPct val="150000"/>
                        </a:lnSpc>
                        <a:spcAft>
                          <a:spcPts val="0"/>
                        </a:spcAft>
                      </a:pPr>
                      <a:r>
                        <a:rPr lang="es-ES" sz="900">
                          <a:effectLst/>
                        </a:rPr>
                        <a:t>75%</a:t>
                      </a:r>
                      <a:endParaRPr lang="es-ES" sz="800">
                        <a:effectLst/>
                        <a:latin typeface="Times New Roman"/>
                        <a:ea typeface="Calibri"/>
                      </a:endParaRPr>
                    </a:p>
                  </a:txBody>
                  <a:tcPr marL="54142" marR="54142" marT="0" marB="0"/>
                </a:tc>
              </a:tr>
              <a:tr h="216568">
                <a:tc>
                  <a:txBody>
                    <a:bodyPr/>
                    <a:lstStyle/>
                    <a:p>
                      <a:pPr algn="just">
                        <a:lnSpc>
                          <a:spcPct val="150000"/>
                        </a:lnSpc>
                        <a:spcAft>
                          <a:spcPts val="0"/>
                        </a:spcAft>
                      </a:pPr>
                      <a:r>
                        <a:rPr lang="es-ES" sz="900">
                          <a:effectLst/>
                        </a:rPr>
                        <a:t>2-3 meses</a:t>
                      </a:r>
                      <a:endParaRPr lang="es-ES" sz="800">
                        <a:effectLst/>
                        <a:latin typeface="Times New Roman"/>
                        <a:ea typeface="Calibri"/>
                      </a:endParaRPr>
                    </a:p>
                  </a:txBody>
                  <a:tcPr marL="54142" marR="54142" marT="0" marB="0" anchor="ctr"/>
                </a:tc>
                <a:tc>
                  <a:txBody>
                    <a:bodyPr/>
                    <a:lstStyle/>
                    <a:p>
                      <a:pPr algn="just">
                        <a:lnSpc>
                          <a:spcPct val="150000"/>
                        </a:lnSpc>
                        <a:spcAft>
                          <a:spcPts val="0"/>
                        </a:spcAft>
                      </a:pPr>
                      <a:r>
                        <a:rPr lang="es-ES" sz="900">
                          <a:effectLst/>
                        </a:rPr>
                        <a:t> </a:t>
                      </a:r>
                      <a:endParaRPr lang="es-ES" sz="800">
                        <a:effectLst/>
                        <a:latin typeface="Times New Roman"/>
                        <a:ea typeface="Calibri"/>
                      </a:endParaRPr>
                    </a:p>
                  </a:txBody>
                  <a:tcPr marL="54142" marR="54142" marT="0" marB="0"/>
                </a:tc>
                <a:tc>
                  <a:txBody>
                    <a:bodyPr/>
                    <a:lstStyle/>
                    <a:p>
                      <a:pPr algn="just">
                        <a:lnSpc>
                          <a:spcPct val="150000"/>
                        </a:lnSpc>
                        <a:spcAft>
                          <a:spcPts val="0"/>
                        </a:spcAft>
                      </a:pPr>
                      <a:r>
                        <a:rPr lang="es-ES" sz="900">
                          <a:effectLst/>
                        </a:rPr>
                        <a:t> </a:t>
                      </a:r>
                      <a:endParaRPr lang="es-ES" sz="800">
                        <a:effectLst/>
                        <a:latin typeface="Times New Roman"/>
                        <a:ea typeface="Calibri"/>
                      </a:endParaRPr>
                    </a:p>
                  </a:txBody>
                  <a:tcPr marL="54142" marR="54142" marT="0" marB="0"/>
                </a:tc>
              </a:tr>
              <a:tr h="216568">
                <a:tc>
                  <a:txBody>
                    <a:bodyPr/>
                    <a:lstStyle/>
                    <a:p>
                      <a:pPr algn="just">
                        <a:lnSpc>
                          <a:spcPct val="150000"/>
                        </a:lnSpc>
                        <a:spcAft>
                          <a:spcPts val="0"/>
                        </a:spcAft>
                      </a:pPr>
                      <a:r>
                        <a:rPr lang="es-ES" sz="900">
                          <a:effectLst/>
                        </a:rPr>
                        <a:t>Controla la cabeza y la voltea</a:t>
                      </a:r>
                      <a:endParaRPr lang="es-ES" sz="800">
                        <a:effectLst/>
                        <a:latin typeface="Times New Roman"/>
                        <a:ea typeface="Calibri"/>
                      </a:endParaRPr>
                    </a:p>
                  </a:txBody>
                  <a:tcPr marL="54142" marR="54142" marT="0" marB="0" anchor="ctr"/>
                </a:tc>
                <a:tc>
                  <a:txBody>
                    <a:bodyPr/>
                    <a:lstStyle/>
                    <a:p>
                      <a:pPr algn="just">
                        <a:lnSpc>
                          <a:spcPct val="150000"/>
                        </a:lnSpc>
                        <a:spcAft>
                          <a:spcPts val="0"/>
                        </a:spcAft>
                      </a:pPr>
                      <a:r>
                        <a:rPr lang="es-ES" sz="900">
                          <a:effectLst/>
                        </a:rPr>
                        <a:t>25%</a:t>
                      </a:r>
                      <a:endParaRPr lang="es-ES" sz="800">
                        <a:effectLst/>
                        <a:latin typeface="Times New Roman"/>
                        <a:ea typeface="Calibri"/>
                      </a:endParaRPr>
                    </a:p>
                  </a:txBody>
                  <a:tcPr marL="54142" marR="54142" marT="0" marB="0"/>
                </a:tc>
                <a:tc>
                  <a:txBody>
                    <a:bodyPr/>
                    <a:lstStyle/>
                    <a:p>
                      <a:pPr algn="just">
                        <a:lnSpc>
                          <a:spcPct val="150000"/>
                        </a:lnSpc>
                        <a:spcAft>
                          <a:spcPts val="0"/>
                        </a:spcAft>
                      </a:pPr>
                      <a:r>
                        <a:rPr lang="es-ES" sz="900">
                          <a:effectLst/>
                        </a:rPr>
                        <a:t>91.6%</a:t>
                      </a:r>
                      <a:endParaRPr lang="es-ES" sz="800">
                        <a:effectLst/>
                        <a:latin typeface="Times New Roman"/>
                        <a:ea typeface="Calibri"/>
                      </a:endParaRPr>
                    </a:p>
                  </a:txBody>
                  <a:tcPr marL="54142" marR="54142" marT="0" marB="0"/>
                </a:tc>
              </a:tr>
              <a:tr h="433137">
                <a:tc>
                  <a:txBody>
                    <a:bodyPr/>
                    <a:lstStyle/>
                    <a:p>
                      <a:pPr>
                        <a:lnSpc>
                          <a:spcPct val="150000"/>
                        </a:lnSpc>
                        <a:spcAft>
                          <a:spcPts val="0"/>
                        </a:spcAft>
                      </a:pPr>
                      <a:r>
                        <a:rPr lang="es-ES" sz="900">
                          <a:effectLst/>
                        </a:rPr>
                        <a:t>Inicia levantar la cabeza con apoyo en antebrazo</a:t>
                      </a:r>
                      <a:endParaRPr lang="es-ES" sz="800">
                        <a:effectLst/>
                        <a:latin typeface="Times New Roman"/>
                        <a:ea typeface="Calibri"/>
                      </a:endParaRPr>
                    </a:p>
                  </a:txBody>
                  <a:tcPr marL="54142" marR="54142" marT="0" marB="0" anchor="b"/>
                </a:tc>
                <a:tc>
                  <a:txBody>
                    <a:bodyPr/>
                    <a:lstStyle/>
                    <a:p>
                      <a:pPr algn="just">
                        <a:lnSpc>
                          <a:spcPct val="150000"/>
                        </a:lnSpc>
                        <a:spcAft>
                          <a:spcPts val="0"/>
                        </a:spcAft>
                      </a:pPr>
                      <a:r>
                        <a:rPr lang="es-ES" sz="900">
                          <a:effectLst/>
                        </a:rPr>
                        <a:t>16.6%</a:t>
                      </a:r>
                      <a:endParaRPr lang="es-ES" sz="800">
                        <a:effectLst/>
                        <a:latin typeface="Times New Roman"/>
                        <a:ea typeface="Calibri"/>
                      </a:endParaRPr>
                    </a:p>
                  </a:txBody>
                  <a:tcPr marL="54142" marR="54142" marT="0" marB="0"/>
                </a:tc>
                <a:tc>
                  <a:txBody>
                    <a:bodyPr/>
                    <a:lstStyle/>
                    <a:p>
                      <a:pPr algn="just">
                        <a:lnSpc>
                          <a:spcPct val="150000"/>
                        </a:lnSpc>
                        <a:spcAft>
                          <a:spcPts val="0"/>
                        </a:spcAft>
                      </a:pPr>
                      <a:r>
                        <a:rPr lang="es-ES" sz="900">
                          <a:effectLst/>
                        </a:rPr>
                        <a:t>91.6%</a:t>
                      </a:r>
                      <a:endParaRPr lang="es-ES" sz="800">
                        <a:effectLst/>
                        <a:latin typeface="Times New Roman"/>
                        <a:ea typeface="Calibri"/>
                      </a:endParaRPr>
                    </a:p>
                  </a:txBody>
                  <a:tcPr marL="54142" marR="54142" marT="0" marB="0"/>
                </a:tc>
              </a:tr>
              <a:tr h="216568">
                <a:tc>
                  <a:txBody>
                    <a:bodyPr/>
                    <a:lstStyle/>
                    <a:p>
                      <a:pPr algn="just">
                        <a:lnSpc>
                          <a:spcPct val="150000"/>
                        </a:lnSpc>
                        <a:spcAft>
                          <a:spcPts val="0"/>
                        </a:spcAft>
                      </a:pPr>
                      <a:r>
                        <a:rPr lang="es-ES" sz="900">
                          <a:effectLst/>
                        </a:rPr>
                        <a:t>Se agarra las manos y se las lleva a la boca</a:t>
                      </a:r>
                      <a:endParaRPr lang="es-ES" sz="800">
                        <a:effectLst/>
                        <a:latin typeface="Times New Roman"/>
                        <a:ea typeface="Calibri"/>
                      </a:endParaRPr>
                    </a:p>
                  </a:txBody>
                  <a:tcPr marL="54142" marR="54142" marT="0" marB="0" anchor="ctr"/>
                </a:tc>
                <a:tc>
                  <a:txBody>
                    <a:bodyPr/>
                    <a:lstStyle/>
                    <a:p>
                      <a:pPr algn="just">
                        <a:lnSpc>
                          <a:spcPct val="150000"/>
                        </a:lnSpc>
                        <a:spcAft>
                          <a:spcPts val="0"/>
                        </a:spcAft>
                      </a:pPr>
                      <a:r>
                        <a:rPr lang="es-ES" sz="900">
                          <a:effectLst/>
                        </a:rPr>
                        <a:t>25%</a:t>
                      </a:r>
                      <a:endParaRPr lang="es-ES" sz="800">
                        <a:effectLst/>
                        <a:latin typeface="Times New Roman"/>
                        <a:ea typeface="Calibri"/>
                      </a:endParaRPr>
                    </a:p>
                  </a:txBody>
                  <a:tcPr marL="54142" marR="54142" marT="0" marB="0"/>
                </a:tc>
                <a:tc>
                  <a:txBody>
                    <a:bodyPr/>
                    <a:lstStyle/>
                    <a:p>
                      <a:pPr algn="just">
                        <a:lnSpc>
                          <a:spcPct val="150000"/>
                        </a:lnSpc>
                        <a:spcAft>
                          <a:spcPts val="0"/>
                        </a:spcAft>
                      </a:pPr>
                      <a:r>
                        <a:rPr lang="es-ES" sz="900">
                          <a:effectLst/>
                        </a:rPr>
                        <a:t>83.3%</a:t>
                      </a:r>
                      <a:endParaRPr lang="es-ES" sz="800">
                        <a:effectLst/>
                        <a:latin typeface="Times New Roman"/>
                        <a:ea typeface="Calibri"/>
                      </a:endParaRPr>
                    </a:p>
                  </a:txBody>
                  <a:tcPr marL="54142" marR="54142" marT="0" marB="0"/>
                </a:tc>
              </a:tr>
              <a:tr h="433137">
                <a:tc>
                  <a:txBody>
                    <a:bodyPr/>
                    <a:lstStyle/>
                    <a:p>
                      <a:pPr>
                        <a:lnSpc>
                          <a:spcPct val="150000"/>
                        </a:lnSpc>
                        <a:spcAft>
                          <a:spcPts val="0"/>
                        </a:spcAft>
                      </a:pPr>
                      <a:r>
                        <a:rPr lang="es-ES" sz="900">
                          <a:effectLst/>
                        </a:rPr>
                        <a:t>Mantiene las manos predominantemente y abiertas y agarra las cosas con manotazos</a:t>
                      </a:r>
                      <a:endParaRPr lang="es-ES" sz="800">
                        <a:effectLst/>
                        <a:latin typeface="Times New Roman"/>
                        <a:ea typeface="Calibri"/>
                      </a:endParaRPr>
                    </a:p>
                  </a:txBody>
                  <a:tcPr marL="54142" marR="54142" marT="0" marB="0" anchor="b"/>
                </a:tc>
                <a:tc>
                  <a:txBody>
                    <a:bodyPr/>
                    <a:lstStyle/>
                    <a:p>
                      <a:pPr algn="just">
                        <a:lnSpc>
                          <a:spcPct val="150000"/>
                        </a:lnSpc>
                        <a:spcAft>
                          <a:spcPts val="0"/>
                        </a:spcAft>
                      </a:pPr>
                      <a:r>
                        <a:rPr lang="es-ES" sz="900">
                          <a:effectLst/>
                        </a:rPr>
                        <a:t>16.6%</a:t>
                      </a:r>
                      <a:endParaRPr lang="es-ES" sz="800">
                        <a:effectLst/>
                        <a:latin typeface="Times New Roman"/>
                        <a:ea typeface="Calibri"/>
                      </a:endParaRPr>
                    </a:p>
                  </a:txBody>
                  <a:tcPr marL="54142" marR="54142" marT="0" marB="0"/>
                </a:tc>
                <a:tc>
                  <a:txBody>
                    <a:bodyPr/>
                    <a:lstStyle/>
                    <a:p>
                      <a:pPr algn="just">
                        <a:lnSpc>
                          <a:spcPct val="150000"/>
                        </a:lnSpc>
                        <a:spcAft>
                          <a:spcPts val="0"/>
                        </a:spcAft>
                      </a:pPr>
                      <a:r>
                        <a:rPr lang="es-ES" sz="900" dirty="0">
                          <a:effectLst/>
                        </a:rPr>
                        <a:t>91.6%</a:t>
                      </a:r>
                      <a:endParaRPr lang="es-ES" sz="800" dirty="0">
                        <a:effectLst/>
                        <a:latin typeface="Times New Roman"/>
                        <a:ea typeface="Calibri"/>
                      </a:endParaRPr>
                    </a:p>
                  </a:txBody>
                  <a:tcPr marL="54142" marR="54142" marT="0" marB="0"/>
                </a:tc>
              </a:tr>
            </a:tbl>
          </a:graphicData>
        </a:graphic>
      </p:graphicFrame>
    </p:spTree>
    <p:extLst>
      <p:ext uri="{BB962C8B-B14F-4D97-AF65-F5344CB8AC3E}">
        <p14:creationId xmlns:p14="http://schemas.microsoft.com/office/powerpoint/2010/main" val="4105391662"/>
      </p:ext>
    </p:extLst>
  </p:cSld>
  <p:clrMapOvr>
    <a:masterClrMapping/>
  </p:clrMapOvr>
  <p:transition spd="slow">
    <p:wipe/>
    <p:sndAc>
      <p:stSnd>
        <p:snd r:embed="rId2" name="click.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Resultados obtenidos</a:t>
            </a:r>
            <a:endParaRPr lang="es-ES" dirty="0"/>
          </a:p>
        </p:txBody>
      </p:sp>
      <p:graphicFrame>
        <p:nvGraphicFramePr>
          <p:cNvPr id="4" name="3 Marcador de contenido"/>
          <p:cNvGraphicFramePr>
            <a:graphicFrameLocks noGrp="1"/>
          </p:cNvGraphicFramePr>
          <p:nvPr>
            <p:ph sz="quarter" idx="13"/>
          </p:nvPr>
        </p:nvGraphicFramePr>
        <p:xfrm>
          <a:off x="2893219" y="1600200"/>
          <a:ext cx="3357562" cy="4114800"/>
        </p:xfrm>
        <a:graphic>
          <a:graphicData uri="http://schemas.openxmlformats.org/drawingml/2006/table">
            <a:tbl>
              <a:tblPr firstRow="1" firstCol="1" bandRow="1">
                <a:tableStyleId>{5C22544A-7EE6-4342-B048-85BDC9FD1C3A}</a:tableStyleId>
              </a:tblPr>
              <a:tblGrid>
                <a:gridCol w="2382837"/>
                <a:gridCol w="463550"/>
                <a:gridCol w="511175"/>
              </a:tblGrid>
              <a:tr h="228600">
                <a:tc>
                  <a:txBody>
                    <a:bodyPr/>
                    <a:lstStyle/>
                    <a:p>
                      <a:pPr>
                        <a:lnSpc>
                          <a:spcPct val="150000"/>
                        </a:lnSpc>
                        <a:spcAft>
                          <a:spcPts val="0"/>
                        </a:spcAft>
                      </a:pPr>
                      <a:r>
                        <a:rPr lang="es-ES" sz="1000">
                          <a:effectLst/>
                        </a:rPr>
                        <a:t>3-4 meses</a:t>
                      </a:r>
                      <a:endParaRPr lang="es-ES" sz="800">
                        <a:effectLst/>
                        <a:latin typeface="Times New Roman"/>
                        <a:ea typeface="Calibri"/>
                      </a:endParaRPr>
                    </a:p>
                  </a:txBody>
                  <a:tcPr marL="57150" marR="57150" marT="0" marB="0" anchor="b"/>
                </a:tc>
                <a:tc>
                  <a:txBody>
                    <a:bodyPr/>
                    <a:lstStyle/>
                    <a:p>
                      <a:pPr algn="just">
                        <a:lnSpc>
                          <a:spcPct val="150000"/>
                        </a:lnSpc>
                        <a:spcAft>
                          <a:spcPts val="0"/>
                        </a:spcAft>
                      </a:pPr>
                      <a:r>
                        <a:rPr lang="es-ES" sz="1000">
                          <a:effectLst/>
                        </a:rPr>
                        <a:t> </a:t>
                      </a:r>
                      <a:endParaRPr lang="es-ES" sz="800">
                        <a:effectLst/>
                        <a:latin typeface="Times New Roman"/>
                        <a:ea typeface="Calibri"/>
                      </a:endParaRPr>
                    </a:p>
                  </a:txBody>
                  <a:tcPr marL="57150" marR="57150" marT="0" marB="0"/>
                </a:tc>
                <a:tc>
                  <a:txBody>
                    <a:bodyPr/>
                    <a:lstStyle/>
                    <a:p>
                      <a:pPr algn="just">
                        <a:lnSpc>
                          <a:spcPct val="150000"/>
                        </a:lnSpc>
                        <a:spcAft>
                          <a:spcPts val="0"/>
                        </a:spcAft>
                      </a:pPr>
                      <a:r>
                        <a:rPr lang="es-ES" sz="1000">
                          <a:effectLst/>
                        </a:rPr>
                        <a:t> </a:t>
                      </a:r>
                      <a:endParaRPr lang="es-ES" sz="800">
                        <a:effectLst/>
                        <a:latin typeface="Times New Roman"/>
                        <a:ea typeface="Calibri"/>
                      </a:endParaRPr>
                    </a:p>
                  </a:txBody>
                  <a:tcPr marL="57150" marR="57150" marT="0" marB="0"/>
                </a:tc>
              </a:tr>
              <a:tr h="457200">
                <a:tc>
                  <a:txBody>
                    <a:bodyPr/>
                    <a:lstStyle/>
                    <a:p>
                      <a:pPr>
                        <a:lnSpc>
                          <a:spcPct val="150000"/>
                        </a:lnSpc>
                        <a:spcAft>
                          <a:spcPts val="0"/>
                        </a:spcAft>
                      </a:pPr>
                      <a:r>
                        <a:rPr lang="es-ES" sz="1000">
                          <a:effectLst/>
                        </a:rPr>
                        <a:t>Levanta cabeza y pecho estando en posición prona</a:t>
                      </a:r>
                      <a:endParaRPr lang="es-ES" sz="800">
                        <a:effectLst/>
                        <a:latin typeface="Times New Roman"/>
                        <a:ea typeface="Calibri"/>
                      </a:endParaRPr>
                    </a:p>
                  </a:txBody>
                  <a:tcPr marL="57150" marR="57150" marT="0" marB="0" anchor="b"/>
                </a:tc>
                <a:tc>
                  <a:txBody>
                    <a:bodyPr/>
                    <a:lstStyle/>
                    <a:p>
                      <a:pPr algn="just">
                        <a:lnSpc>
                          <a:spcPct val="150000"/>
                        </a:lnSpc>
                        <a:spcAft>
                          <a:spcPts val="0"/>
                        </a:spcAft>
                      </a:pPr>
                      <a:r>
                        <a:rPr lang="es-ES" sz="1000">
                          <a:effectLst/>
                        </a:rPr>
                        <a:t>16.6%</a:t>
                      </a:r>
                      <a:endParaRPr lang="es-ES" sz="800">
                        <a:effectLst/>
                        <a:latin typeface="Times New Roman"/>
                        <a:ea typeface="Calibri"/>
                      </a:endParaRPr>
                    </a:p>
                  </a:txBody>
                  <a:tcPr marL="57150" marR="57150" marT="0" marB="0"/>
                </a:tc>
                <a:tc>
                  <a:txBody>
                    <a:bodyPr/>
                    <a:lstStyle/>
                    <a:p>
                      <a:pPr algn="just">
                        <a:lnSpc>
                          <a:spcPct val="150000"/>
                        </a:lnSpc>
                        <a:spcAft>
                          <a:spcPts val="0"/>
                        </a:spcAft>
                      </a:pPr>
                      <a:r>
                        <a:rPr lang="es-ES" sz="1000">
                          <a:effectLst/>
                        </a:rPr>
                        <a:t>66.6%</a:t>
                      </a:r>
                      <a:endParaRPr lang="es-ES" sz="800">
                        <a:effectLst/>
                        <a:latin typeface="Times New Roman"/>
                        <a:ea typeface="Calibri"/>
                      </a:endParaRPr>
                    </a:p>
                  </a:txBody>
                  <a:tcPr marL="57150" marR="57150" marT="0" marB="0"/>
                </a:tc>
              </a:tr>
              <a:tr h="228600">
                <a:tc>
                  <a:txBody>
                    <a:bodyPr/>
                    <a:lstStyle/>
                    <a:p>
                      <a:pPr>
                        <a:lnSpc>
                          <a:spcPct val="150000"/>
                        </a:lnSpc>
                        <a:spcAft>
                          <a:spcPts val="0"/>
                        </a:spcAft>
                      </a:pPr>
                      <a:r>
                        <a:rPr lang="es-ES" sz="1000">
                          <a:effectLst/>
                        </a:rPr>
                        <a:t>lleva las manos a la línea media</a:t>
                      </a:r>
                      <a:endParaRPr lang="es-ES" sz="800">
                        <a:effectLst/>
                        <a:latin typeface="Times New Roman"/>
                        <a:ea typeface="Calibri"/>
                      </a:endParaRPr>
                    </a:p>
                  </a:txBody>
                  <a:tcPr marL="57150" marR="57150" marT="0" marB="0" anchor="b"/>
                </a:tc>
                <a:tc>
                  <a:txBody>
                    <a:bodyPr/>
                    <a:lstStyle/>
                    <a:p>
                      <a:pPr algn="just">
                        <a:lnSpc>
                          <a:spcPct val="150000"/>
                        </a:lnSpc>
                        <a:spcAft>
                          <a:spcPts val="0"/>
                        </a:spcAft>
                      </a:pPr>
                      <a:r>
                        <a:rPr lang="es-ES" sz="1000">
                          <a:effectLst/>
                        </a:rPr>
                        <a:t>58.3%</a:t>
                      </a:r>
                      <a:endParaRPr lang="es-ES" sz="800">
                        <a:effectLst/>
                        <a:latin typeface="Times New Roman"/>
                        <a:ea typeface="Calibri"/>
                      </a:endParaRPr>
                    </a:p>
                  </a:txBody>
                  <a:tcPr marL="57150" marR="57150" marT="0" marB="0"/>
                </a:tc>
                <a:tc>
                  <a:txBody>
                    <a:bodyPr/>
                    <a:lstStyle/>
                    <a:p>
                      <a:pPr algn="just">
                        <a:lnSpc>
                          <a:spcPct val="150000"/>
                        </a:lnSpc>
                        <a:spcAft>
                          <a:spcPts val="0"/>
                        </a:spcAft>
                      </a:pPr>
                      <a:r>
                        <a:rPr lang="es-ES" sz="1000">
                          <a:effectLst/>
                        </a:rPr>
                        <a:t>91.6%</a:t>
                      </a:r>
                      <a:endParaRPr lang="es-ES" sz="800">
                        <a:effectLst/>
                        <a:latin typeface="Times New Roman"/>
                        <a:ea typeface="Calibri"/>
                      </a:endParaRPr>
                    </a:p>
                  </a:txBody>
                  <a:tcPr marL="57150" marR="57150" marT="0" marB="0"/>
                </a:tc>
              </a:tr>
              <a:tr h="457200">
                <a:tc>
                  <a:txBody>
                    <a:bodyPr/>
                    <a:lstStyle/>
                    <a:p>
                      <a:pPr>
                        <a:lnSpc>
                          <a:spcPct val="150000"/>
                        </a:lnSpc>
                        <a:spcAft>
                          <a:spcPts val="0"/>
                        </a:spcAft>
                      </a:pPr>
                      <a:r>
                        <a:rPr lang="es-ES" sz="1000">
                          <a:effectLst/>
                        </a:rPr>
                        <a:t>Flexiona brazos y piernas de forma constante</a:t>
                      </a:r>
                      <a:endParaRPr lang="es-ES" sz="800">
                        <a:effectLst/>
                        <a:latin typeface="Times New Roman"/>
                        <a:ea typeface="Calibri"/>
                      </a:endParaRPr>
                    </a:p>
                  </a:txBody>
                  <a:tcPr marL="57150" marR="57150" marT="0" marB="0" anchor="b"/>
                </a:tc>
                <a:tc>
                  <a:txBody>
                    <a:bodyPr/>
                    <a:lstStyle/>
                    <a:p>
                      <a:pPr algn="just">
                        <a:lnSpc>
                          <a:spcPct val="150000"/>
                        </a:lnSpc>
                        <a:spcAft>
                          <a:spcPts val="0"/>
                        </a:spcAft>
                      </a:pPr>
                      <a:r>
                        <a:rPr lang="es-ES" sz="1000">
                          <a:effectLst/>
                        </a:rPr>
                        <a:t>33.4%</a:t>
                      </a:r>
                      <a:endParaRPr lang="es-ES" sz="800">
                        <a:effectLst/>
                        <a:latin typeface="Times New Roman"/>
                        <a:ea typeface="Calibri"/>
                      </a:endParaRPr>
                    </a:p>
                  </a:txBody>
                  <a:tcPr marL="57150" marR="57150" marT="0" marB="0"/>
                </a:tc>
                <a:tc>
                  <a:txBody>
                    <a:bodyPr/>
                    <a:lstStyle/>
                    <a:p>
                      <a:pPr algn="just">
                        <a:lnSpc>
                          <a:spcPct val="150000"/>
                        </a:lnSpc>
                        <a:spcAft>
                          <a:spcPts val="0"/>
                        </a:spcAft>
                      </a:pPr>
                      <a:r>
                        <a:rPr lang="es-ES" sz="1000">
                          <a:effectLst/>
                        </a:rPr>
                        <a:t>75%</a:t>
                      </a:r>
                      <a:endParaRPr lang="es-ES" sz="800">
                        <a:effectLst/>
                        <a:latin typeface="Times New Roman"/>
                        <a:ea typeface="Calibri"/>
                      </a:endParaRPr>
                    </a:p>
                  </a:txBody>
                  <a:tcPr marL="57150" marR="57150" marT="0" marB="0"/>
                </a:tc>
              </a:tr>
              <a:tr h="228600">
                <a:tc>
                  <a:txBody>
                    <a:bodyPr/>
                    <a:lstStyle/>
                    <a:p>
                      <a:pPr algn="just">
                        <a:lnSpc>
                          <a:spcPct val="150000"/>
                        </a:lnSpc>
                        <a:spcAft>
                          <a:spcPts val="0"/>
                        </a:spcAft>
                      </a:pPr>
                      <a:r>
                        <a:rPr lang="es-ES" sz="1000">
                          <a:effectLst/>
                        </a:rPr>
                        <a:t>Permanece sentado con apoyo</a:t>
                      </a:r>
                      <a:endParaRPr lang="es-ES" sz="800">
                        <a:effectLst/>
                        <a:latin typeface="Times New Roman"/>
                        <a:ea typeface="Calibri"/>
                      </a:endParaRPr>
                    </a:p>
                  </a:txBody>
                  <a:tcPr marL="57150" marR="57150" marT="0" marB="0" anchor="ctr"/>
                </a:tc>
                <a:tc>
                  <a:txBody>
                    <a:bodyPr/>
                    <a:lstStyle/>
                    <a:p>
                      <a:pPr>
                        <a:lnSpc>
                          <a:spcPct val="150000"/>
                        </a:lnSpc>
                        <a:spcAft>
                          <a:spcPts val="0"/>
                        </a:spcAft>
                      </a:pPr>
                      <a:r>
                        <a:rPr lang="es-ES" sz="1000">
                          <a:effectLst/>
                        </a:rPr>
                        <a:t>16.6%</a:t>
                      </a:r>
                      <a:endParaRPr lang="es-ES" sz="800">
                        <a:effectLst/>
                        <a:latin typeface="Times New Roman"/>
                        <a:ea typeface="Calibri"/>
                      </a:endParaRPr>
                    </a:p>
                  </a:txBody>
                  <a:tcPr marL="57150" marR="57150" marT="0" marB="0"/>
                </a:tc>
                <a:tc>
                  <a:txBody>
                    <a:bodyPr/>
                    <a:lstStyle/>
                    <a:p>
                      <a:pPr>
                        <a:lnSpc>
                          <a:spcPct val="150000"/>
                        </a:lnSpc>
                        <a:spcAft>
                          <a:spcPts val="0"/>
                        </a:spcAft>
                      </a:pPr>
                      <a:r>
                        <a:rPr lang="es-ES" sz="1000">
                          <a:effectLst/>
                        </a:rPr>
                        <a:t>83.3%</a:t>
                      </a:r>
                      <a:endParaRPr lang="es-ES" sz="800">
                        <a:effectLst/>
                        <a:latin typeface="Times New Roman"/>
                        <a:ea typeface="Calibri"/>
                      </a:endParaRPr>
                    </a:p>
                  </a:txBody>
                  <a:tcPr marL="57150" marR="57150" marT="0" marB="0"/>
                </a:tc>
              </a:tr>
              <a:tr h="228600">
                <a:tc>
                  <a:txBody>
                    <a:bodyPr/>
                    <a:lstStyle/>
                    <a:p>
                      <a:pPr algn="just">
                        <a:lnSpc>
                          <a:spcPct val="150000"/>
                        </a:lnSpc>
                        <a:spcAft>
                          <a:spcPts val="0"/>
                        </a:spcAft>
                      </a:pPr>
                      <a:r>
                        <a:rPr lang="es-ES" sz="1000">
                          <a:effectLst/>
                        </a:rPr>
                        <a:t>4-5 meses</a:t>
                      </a:r>
                      <a:endParaRPr lang="es-ES" sz="800">
                        <a:effectLst/>
                        <a:latin typeface="Times New Roman"/>
                        <a:ea typeface="Calibri"/>
                      </a:endParaRPr>
                    </a:p>
                  </a:txBody>
                  <a:tcPr marL="57150" marR="57150" marT="0" marB="0" anchor="ctr"/>
                </a:tc>
                <a:tc>
                  <a:txBody>
                    <a:bodyPr/>
                    <a:lstStyle/>
                    <a:p>
                      <a:pPr algn="just">
                        <a:lnSpc>
                          <a:spcPct val="150000"/>
                        </a:lnSpc>
                        <a:spcAft>
                          <a:spcPts val="0"/>
                        </a:spcAft>
                      </a:pPr>
                      <a:r>
                        <a:rPr lang="es-ES" sz="1000">
                          <a:effectLst/>
                        </a:rPr>
                        <a:t> </a:t>
                      </a:r>
                      <a:endParaRPr lang="es-ES" sz="800">
                        <a:effectLst/>
                        <a:latin typeface="Times New Roman"/>
                        <a:ea typeface="Calibri"/>
                      </a:endParaRPr>
                    </a:p>
                  </a:txBody>
                  <a:tcPr marL="57150" marR="57150" marT="0" marB="0"/>
                </a:tc>
                <a:tc>
                  <a:txBody>
                    <a:bodyPr/>
                    <a:lstStyle/>
                    <a:p>
                      <a:pPr algn="just">
                        <a:lnSpc>
                          <a:spcPct val="150000"/>
                        </a:lnSpc>
                        <a:spcAft>
                          <a:spcPts val="0"/>
                        </a:spcAft>
                      </a:pPr>
                      <a:r>
                        <a:rPr lang="es-ES" sz="1000">
                          <a:effectLst/>
                        </a:rPr>
                        <a:t> </a:t>
                      </a:r>
                      <a:endParaRPr lang="es-ES" sz="800">
                        <a:effectLst/>
                        <a:latin typeface="Times New Roman"/>
                        <a:ea typeface="Calibri"/>
                      </a:endParaRPr>
                    </a:p>
                  </a:txBody>
                  <a:tcPr marL="57150" marR="57150" marT="0" marB="0"/>
                </a:tc>
              </a:tr>
              <a:tr h="228600">
                <a:tc>
                  <a:txBody>
                    <a:bodyPr/>
                    <a:lstStyle/>
                    <a:p>
                      <a:pPr algn="just">
                        <a:lnSpc>
                          <a:spcPct val="150000"/>
                        </a:lnSpc>
                        <a:spcAft>
                          <a:spcPts val="0"/>
                        </a:spcAft>
                      </a:pPr>
                      <a:r>
                        <a:rPr lang="es-ES" sz="1000">
                          <a:effectLst/>
                        </a:rPr>
                        <a:t>Logra giros espontáneamente</a:t>
                      </a:r>
                      <a:endParaRPr lang="es-ES" sz="800">
                        <a:effectLst/>
                        <a:latin typeface="Times New Roman"/>
                        <a:ea typeface="Calibri"/>
                      </a:endParaRPr>
                    </a:p>
                  </a:txBody>
                  <a:tcPr marL="57150" marR="57150" marT="0" marB="0" anchor="ctr"/>
                </a:tc>
                <a:tc>
                  <a:txBody>
                    <a:bodyPr/>
                    <a:lstStyle/>
                    <a:p>
                      <a:pPr algn="just">
                        <a:lnSpc>
                          <a:spcPct val="150000"/>
                        </a:lnSpc>
                        <a:spcAft>
                          <a:spcPts val="0"/>
                        </a:spcAft>
                      </a:pPr>
                      <a:r>
                        <a:rPr lang="es-ES" sz="1000">
                          <a:effectLst/>
                        </a:rPr>
                        <a:t>25%</a:t>
                      </a:r>
                      <a:endParaRPr lang="es-ES" sz="800">
                        <a:effectLst/>
                        <a:latin typeface="Times New Roman"/>
                        <a:ea typeface="Calibri"/>
                      </a:endParaRPr>
                    </a:p>
                  </a:txBody>
                  <a:tcPr marL="57150" marR="57150" marT="0" marB="0"/>
                </a:tc>
                <a:tc>
                  <a:txBody>
                    <a:bodyPr/>
                    <a:lstStyle/>
                    <a:p>
                      <a:pPr algn="just">
                        <a:lnSpc>
                          <a:spcPct val="150000"/>
                        </a:lnSpc>
                        <a:spcAft>
                          <a:spcPts val="0"/>
                        </a:spcAft>
                      </a:pPr>
                      <a:r>
                        <a:rPr lang="es-ES" sz="1000">
                          <a:effectLst/>
                        </a:rPr>
                        <a:t>83.3%</a:t>
                      </a:r>
                      <a:endParaRPr lang="es-ES" sz="800">
                        <a:effectLst/>
                        <a:latin typeface="Times New Roman"/>
                        <a:ea typeface="Calibri"/>
                      </a:endParaRPr>
                    </a:p>
                  </a:txBody>
                  <a:tcPr marL="57150" marR="57150" marT="0" marB="0"/>
                </a:tc>
              </a:tr>
              <a:tr h="228600">
                <a:tc>
                  <a:txBody>
                    <a:bodyPr/>
                    <a:lstStyle/>
                    <a:p>
                      <a:pPr algn="just">
                        <a:lnSpc>
                          <a:spcPct val="150000"/>
                        </a:lnSpc>
                        <a:spcAft>
                          <a:spcPts val="0"/>
                        </a:spcAft>
                      </a:pPr>
                      <a:r>
                        <a:rPr lang="es-ES" sz="1000">
                          <a:effectLst/>
                        </a:rPr>
                        <a:t>Adopta una postura simétrica</a:t>
                      </a:r>
                      <a:endParaRPr lang="es-ES" sz="800">
                        <a:effectLst/>
                        <a:latin typeface="Times New Roman"/>
                        <a:ea typeface="Calibri"/>
                      </a:endParaRPr>
                    </a:p>
                  </a:txBody>
                  <a:tcPr marL="57150" marR="57150" marT="0" marB="0" anchor="ctr"/>
                </a:tc>
                <a:tc>
                  <a:txBody>
                    <a:bodyPr/>
                    <a:lstStyle/>
                    <a:p>
                      <a:pPr algn="just">
                        <a:lnSpc>
                          <a:spcPct val="150000"/>
                        </a:lnSpc>
                        <a:spcAft>
                          <a:spcPts val="0"/>
                        </a:spcAft>
                      </a:pPr>
                      <a:r>
                        <a:rPr lang="es-ES" sz="1000">
                          <a:effectLst/>
                        </a:rPr>
                        <a:t>8.4%</a:t>
                      </a:r>
                      <a:endParaRPr lang="es-ES" sz="800">
                        <a:effectLst/>
                        <a:latin typeface="Times New Roman"/>
                        <a:ea typeface="Calibri"/>
                      </a:endParaRPr>
                    </a:p>
                  </a:txBody>
                  <a:tcPr marL="57150" marR="57150" marT="0" marB="0"/>
                </a:tc>
                <a:tc>
                  <a:txBody>
                    <a:bodyPr/>
                    <a:lstStyle/>
                    <a:p>
                      <a:pPr algn="just">
                        <a:lnSpc>
                          <a:spcPct val="150000"/>
                        </a:lnSpc>
                        <a:spcAft>
                          <a:spcPts val="0"/>
                        </a:spcAft>
                      </a:pPr>
                      <a:r>
                        <a:rPr lang="es-ES" sz="1000">
                          <a:effectLst/>
                        </a:rPr>
                        <a:t>83.3%</a:t>
                      </a:r>
                      <a:endParaRPr lang="es-ES" sz="800">
                        <a:effectLst/>
                        <a:latin typeface="Times New Roman"/>
                        <a:ea typeface="Calibri"/>
                      </a:endParaRPr>
                    </a:p>
                  </a:txBody>
                  <a:tcPr marL="57150" marR="57150" marT="0" marB="0"/>
                </a:tc>
              </a:tr>
              <a:tr h="457200">
                <a:tc>
                  <a:txBody>
                    <a:bodyPr/>
                    <a:lstStyle/>
                    <a:p>
                      <a:pPr algn="just">
                        <a:lnSpc>
                          <a:spcPct val="150000"/>
                        </a:lnSpc>
                        <a:spcAft>
                          <a:spcPts val="0"/>
                        </a:spcAft>
                      </a:pPr>
                      <a:r>
                        <a:rPr lang="es-ES" sz="1000">
                          <a:effectLst/>
                        </a:rPr>
                        <a:t>Toma un objeto, alcanza un segundo y observa un tercero</a:t>
                      </a:r>
                      <a:endParaRPr lang="es-ES" sz="800">
                        <a:effectLst/>
                        <a:latin typeface="Times New Roman"/>
                        <a:ea typeface="Calibri"/>
                      </a:endParaRPr>
                    </a:p>
                  </a:txBody>
                  <a:tcPr marL="57150" marR="57150" marT="0" marB="0" anchor="ctr"/>
                </a:tc>
                <a:tc>
                  <a:txBody>
                    <a:bodyPr/>
                    <a:lstStyle/>
                    <a:p>
                      <a:pPr algn="just">
                        <a:lnSpc>
                          <a:spcPct val="150000"/>
                        </a:lnSpc>
                        <a:spcAft>
                          <a:spcPts val="0"/>
                        </a:spcAft>
                      </a:pPr>
                      <a:r>
                        <a:rPr lang="es-ES" sz="1000">
                          <a:effectLst/>
                        </a:rPr>
                        <a:t>16.6%</a:t>
                      </a:r>
                      <a:endParaRPr lang="es-ES" sz="800">
                        <a:effectLst/>
                        <a:latin typeface="Times New Roman"/>
                        <a:ea typeface="Calibri"/>
                      </a:endParaRPr>
                    </a:p>
                  </a:txBody>
                  <a:tcPr marL="57150" marR="57150" marT="0" marB="0"/>
                </a:tc>
                <a:tc>
                  <a:txBody>
                    <a:bodyPr/>
                    <a:lstStyle/>
                    <a:p>
                      <a:pPr algn="just">
                        <a:lnSpc>
                          <a:spcPct val="150000"/>
                        </a:lnSpc>
                        <a:spcAft>
                          <a:spcPts val="0"/>
                        </a:spcAft>
                      </a:pPr>
                      <a:r>
                        <a:rPr lang="es-ES" sz="1000">
                          <a:effectLst/>
                        </a:rPr>
                        <a:t>83.3%</a:t>
                      </a:r>
                      <a:endParaRPr lang="es-ES" sz="800">
                        <a:effectLst/>
                        <a:latin typeface="Times New Roman"/>
                        <a:ea typeface="Calibri"/>
                      </a:endParaRPr>
                    </a:p>
                  </a:txBody>
                  <a:tcPr marL="57150" marR="57150" marT="0" marB="0"/>
                </a:tc>
              </a:tr>
              <a:tr h="228600">
                <a:tc>
                  <a:txBody>
                    <a:bodyPr/>
                    <a:lstStyle/>
                    <a:p>
                      <a:pPr algn="just">
                        <a:lnSpc>
                          <a:spcPct val="150000"/>
                        </a:lnSpc>
                        <a:spcAft>
                          <a:spcPts val="0"/>
                        </a:spcAft>
                      </a:pPr>
                      <a:r>
                        <a:rPr lang="es-ES" sz="1000">
                          <a:effectLst/>
                        </a:rPr>
                        <a:t>5-6 meses</a:t>
                      </a:r>
                      <a:endParaRPr lang="es-ES" sz="800">
                        <a:effectLst/>
                        <a:latin typeface="Times New Roman"/>
                        <a:ea typeface="Calibri"/>
                      </a:endParaRPr>
                    </a:p>
                  </a:txBody>
                  <a:tcPr marL="57150" marR="57150" marT="0" marB="0" anchor="ctr"/>
                </a:tc>
                <a:tc>
                  <a:txBody>
                    <a:bodyPr/>
                    <a:lstStyle/>
                    <a:p>
                      <a:pPr algn="just">
                        <a:lnSpc>
                          <a:spcPct val="150000"/>
                        </a:lnSpc>
                        <a:spcAft>
                          <a:spcPts val="0"/>
                        </a:spcAft>
                      </a:pPr>
                      <a:r>
                        <a:rPr lang="es-ES" sz="1000">
                          <a:effectLst/>
                        </a:rPr>
                        <a:t> </a:t>
                      </a:r>
                      <a:endParaRPr lang="es-ES" sz="800">
                        <a:effectLst/>
                        <a:latin typeface="Times New Roman"/>
                        <a:ea typeface="Calibri"/>
                      </a:endParaRPr>
                    </a:p>
                  </a:txBody>
                  <a:tcPr marL="57150" marR="57150" marT="0" marB="0"/>
                </a:tc>
                <a:tc>
                  <a:txBody>
                    <a:bodyPr/>
                    <a:lstStyle/>
                    <a:p>
                      <a:pPr algn="just">
                        <a:lnSpc>
                          <a:spcPct val="150000"/>
                        </a:lnSpc>
                        <a:spcAft>
                          <a:spcPts val="0"/>
                        </a:spcAft>
                      </a:pPr>
                      <a:r>
                        <a:rPr lang="es-ES" sz="1000">
                          <a:effectLst/>
                        </a:rPr>
                        <a:t> </a:t>
                      </a:r>
                      <a:endParaRPr lang="es-ES" sz="800">
                        <a:effectLst/>
                        <a:latin typeface="Times New Roman"/>
                        <a:ea typeface="Calibri"/>
                      </a:endParaRPr>
                    </a:p>
                  </a:txBody>
                  <a:tcPr marL="57150" marR="57150" marT="0" marB="0"/>
                </a:tc>
              </a:tr>
              <a:tr h="457200">
                <a:tc>
                  <a:txBody>
                    <a:bodyPr/>
                    <a:lstStyle/>
                    <a:p>
                      <a:pPr algn="just">
                        <a:lnSpc>
                          <a:spcPct val="150000"/>
                        </a:lnSpc>
                        <a:spcAft>
                          <a:spcPts val="0"/>
                        </a:spcAft>
                      </a:pPr>
                      <a:r>
                        <a:rPr lang="es-ES" sz="1000">
                          <a:effectLst/>
                        </a:rPr>
                        <a:t>Levanta la cabeza contra la gravedad si es elevado por los brazos</a:t>
                      </a:r>
                      <a:endParaRPr lang="es-ES" sz="800">
                        <a:effectLst/>
                        <a:latin typeface="Times New Roman"/>
                        <a:ea typeface="Calibri"/>
                      </a:endParaRPr>
                    </a:p>
                  </a:txBody>
                  <a:tcPr marL="57150" marR="57150" marT="0" marB="0" anchor="ctr"/>
                </a:tc>
                <a:tc>
                  <a:txBody>
                    <a:bodyPr/>
                    <a:lstStyle/>
                    <a:p>
                      <a:pPr algn="just">
                        <a:lnSpc>
                          <a:spcPct val="150000"/>
                        </a:lnSpc>
                        <a:spcAft>
                          <a:spcPts val="0"/>
                        </a:spcAft>
                      </a:pPr>
                      <a:r>
                        <a:rPr lang="es-ES" sz="1000">
                          <a:effectLst/>
                        </a:rPr>
                        <a:t>25%</a:t>
                      </a:r>
                      <a:endParaRPr lang="es-ES" sz="800">
                        <a:effectLst/>
                        <a:latin typeface="Times New Roman"/>
                        <a:ea typeface="Calibri"/>
                      </a:endParaRPr>
                    </a:p>
                  </a:txBody>
                  <a:tcPr marL="57150" marR="57150" marT="0" marB="0"/>
                </a:tc>
                <a:tc>
                  <a:txBody>
                    <a:bodyPr/>
                    <a:lstStyle/>
                    <a:p>
                      <a:pPr algn="just">
                        <a:lnSpc>
                          <a:spcPct val="150000"/>
                        </a:lnSpc>
                        <a:spcAft>
                          <a:spcPts val="0"/>
                        </a:spcAft>
                      </a:pPr>
                      <a:r>
                        <a:rPr lang="es-ES" sz="1000">
                          <a:effectLst/>
                        </a:rPr>
                        <a:t>91.6%</a:t>
                      </a:r>
                      <a:endParaRPr lang="es-ES" sz="800">
                        <a:effectLst/>
                        <a:latin typeface="Times New Roman"/>
                        <a:ea typeface="Calibri"/>
                      </a:endParaRPr>
                    </a:p>
                  </a:txBody>
                  <a:tcPr marL="57150" marR="57150" marT="0" marB="0"/>
                </a:tc>
              </a:tr>
              <a:tr h="457200">
                <a:tc>
                  <a:txBody>
                    <a:bodyPr/>
                    <a:lstStyle/>
                    <a:p>
                      <a:pPr algn="just">
                        <a:lnSpc>
                          <a:spcPct val="150000"/>
                        </a:lnSpc>
                        <a:spcAft>
                          <a:spcPts val="0"/>
                        </a:spcAft>
                      </a:pPr>
                      <a:r>
                        <a:rPr lang="es-ES" sz="1000">
                          <a:effectLst/>
                        </a:rPr>
                        <a:t>Se incorpora a sentado con mínima apoyo y se mantiene apoyado en sus manos</a:t>
                      </a:r>
                      <a:endParaRPr lang="es-ES" sz="800">
                        <a:effectLst/>
                        <a:latin typeface="Times New Roman"/>
                        <a:ea typeface="Calibri"/>
                      </a:endParaRPr>
                    </a:p>
                  </a:txBody>
                  <a:tcPr marL="57150" marR="57150" marT="0" marB="0" anchor="ctr"/>
                </a:tc>
                <a:tc>
                  <a:txBody>
                    <a:bodyPr/>
                    <a:lstStyle/>
                    <a:p>
                      <a:pPr algn="just">
                        <a:lnSpc>
                          <a:spcPct val="150000"/>
                        </a:lnSpc>
                        <a:spcAft>
                          <a:spcPts val="0"/>
                        </a:spcAft>
                      </a:pPr>
                      <a:r>
                        <a:rPr lang="es-ES" sz="1000">
                          <a:effectLst/>
                        </a:rPr>
                        <a:t>0%</a:t>
                      </a:r>
                      <a:endParaRPr lang="es-ES" sz="800">
                        <a:effectLst/>
                        <a:latin typeface="Times New Roman"/>
                        <a:ea typeface="Calibri"/>
                      </a:endParaRPr>
                    </a:p>
                  </a:txBody>
                  <a:tcPr marL="57150" marR="57150" marT="0" marB="0"/>
                </a:tc>
                <a:tc>
                  <a:txBody>
                    <a:bodyPr/>
                    <a:lstStyle/>
                    <a:p>
                      <a:pPr algn="just">
                        <a:lnSpc>
                          <a:spcPct val="150000"/>
                        </a:lnSpc>
                        <a:spcAft>
                          <a:spcPts val="0"/>
                        </a:spcAft>
                      </a:pPr>
                      <a:r>
                        <a:rPr lang="es-ES" sz="1000">
                          <a:effectLst/>
                        </a:rPr>
                        <a:t>50%</a:t>
                      </a:r>
                      <a:endParaRPr lang="es-ES" sz="800">
                        <a:effectLst/>
                        <a:latin typeface="Times New Roman"/>
                        <a:ea typeface="Calibri"/>
                      </a:endParaRPr>
                    </a:p>
                  </a:txBody>
                  <a:tcPr marL="57150" marR="57150" marT="0" marB="0"/>
                </a:tc>
              </a:tr>
              <a:tr h="228600">
                <a:tc>
                  <a:txBody>
                    <a:bodyPr/>
                    <a:lstStyle/>
                    <a:p>
                      <a:pPr algn="just">
                        <a:lnSpc>
                          <a:spcPct val="150000"/>
                        </a:lnSpc>
                        <a:spcAft>
                          <a:spcPts val="0"/>
                        </a:spcAft>
                      </a:pPr>
                      <a:r>
                        <a:rPr lang="es-ES" sz="1000">
                          <a:effectLst/>
                        </a:rPr>
                        <a:t>Aplaude</a:t>
                      </a:r>
                      <a:endParaRPr lang="es-ES" sz="800">
                        <a:effectLst/>
                        <a:latin typeface="Times New Roman"/>
                        <a:ea typeface="Calibri"/>
                      </a:endParaRPr>
                    </a:p>
                  </a:txBody>
                  <a:tcPr marL="57150" marR="57150" marT="0" marB="0" anchor="ctr"/>
                </a:tc>
                <a:tc>
                  <a:txBody>
                    <a:bodyPr/>
                    <a:lstStyle/>
                    <a:p>
                      <a:pPr algn="just">
                        <a:lnSpc>
                          <a:spcPct val="150000"/>
                        </a:lnSpc>
                        <a:spcAft>
                          <a:spcPts val="0"/>
                        </a:spcAft>
                      </a:pPr>
                      <a:r>
                        <a:rPr lang="es-ES" sz="1000">
                          <a:effectLst/>
                        </a:rPr>
                        <a:t>25%</a:t>
                      </a:r>
                      <a:endParaRPr lang="es-ES" sz="800">
                        <a:effectLst/>
                        <a:latin typeface="Times New Roman"/>
                        <a:ea typeface="Calibri"/>
                      </a:endParaRPr>
                    </a:p>
                  </a:txBody>
                  <a:tcPr marL="57150" marR="57150" marT="0" marB="0"/>
                </a:tc>
                <a:tc>
                  <a:txBody>
                    <a:bodyPr/>
                    <a:lstStyle/>
                    <a:p>
                      <a:pPr algn="just">
                        <a:lnSpc>
                          <a:spcPct val="150000"/>
                        </a:lnSpc>
                        <a:spcAft>
                          <a:spcPts val="0"/>
                        </a:spcAft>
                      </a:pPr>
                      <a:r>
                        <a:rPr lang="es-ES" sz="1000" dirty="0">
                          <a:effectLst/>
                        </a:rPr>
                        <a:t>66.6%</a:t>
                      </a:r>
                      <a:endParaRPr lang="es-ES" sz="800" dirty="0">
                        <a:effectLst/>
                        <a:latin typeface="Times New Roman"/>
                        <a:ea typeface="Calibri"/>
                      </a:endParaRPr>
                    </a:p>
                  </a:txBody>
                  <a:tcPr marL="57150" marR="57150" marT="0" marB="0"/>
                </a:tc>
              </a:tr>
            </a:tbl>
          </a:graphicData>
        </a:graphic>
      </p:graphicFrame>
      <p:sp>
        <p:nvSpPr>
          <p:cNvPr id="5" name="Rectangle 1"/>
          <p:cNvSpPr>
            <a:spLocks noChangeArrowheads="1"/>
          </p:cNvSpPr>
          <p:nvPr/>
        </p:nvSpPr>
        <p:spPr bwMode="auto">
          <a:xfrm>
            <a:off x="2894013"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34328552"/>
      </p:ext>
    </p:extLst>
  </p:cSld>
  <p:clrMapOvr>
    <a:masterClrMapping/>
  </p:clrMapOvr>
  <p:transition spd="slow">
    <p:wipe/>
    <p:sndAc>
      <p:stSnd>
        <p:snd r:embed="rId2" name="click.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JUSTIFICACIÓN</a:t>
            </a:r>
            <a:endParaRPr lang="es-ES" dirty="0"/>
          </a:p>
        </p:txBody>
      </p:sp>
      <p:sp>
        <p:nvSpPr>
          <p:cNvPr id="3" name="2 Marcador de contenido"/>
          <p:cNvSpPr>
            <a:spLocks noGrp="1"/>
          </p:cNvSpPr>
          <p:nvPr>
            <p:ph sz="quarter" idx="13"/>
          </p:nvPr>
        </p:nvSpPr>
        <p:spPr/>
        <p:txBody>
          <a:bodyPr>
            <a:normAutofit/>
          </a:bodyPr>
          <a:lstStyle/>
          <a:p>
            <a:r>
              <a:rPr lang="es-ES" sz="2800" dirty="0" smtClean="0"/>
              <a:t>Limitada información</a:t>
            </a:r>
          </a:p>
          <a:p>
            <a:r>
              <a:rPr lang="es-ES" sz="2800" dirty="0" smtClean="0"/>
              <a:t>El problema psicomotor afecta a todos los niños Down</a:t>
            </a:r>
          </a:p>
          <a:p>
            <a:r>
              <a:rPr lang="es-ES" sz="2800" dirty="0" smtClean="0"/>
              <a:t>Aporte práctico para especialistas y padres de familia</a:t>
            </a:r>
          </a:p>
          <a:p>
            <a:endParaRPr lang="es-ES" sz="2800" dirty="0"/>
          </a:p>
        </p:txBody>
      </p:sp>
    </p:spTree>
    <p:extLst>
      <p:ext uri="{BB962C8B-B14F-4D97-AF65-F5344CB8AC3E}">
        <p14:creationId xmlns:p14="http://schemas.microsoft.com/office/powerpoint/2010/main" val="4156712622"/>
      </p:ext>
    </p:extLst>
  </p:cSld>
  <p:clrMapOvr>
    <a:masterClrMapping/>
  </p:clrMapOvr>
  <p:transition spd="slow">
    <p:wipe/>
    <p:sndAc>
      <p:stSnd>
        <p:snd r:embed="rId2" name="click.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PROCEDIMIENTOS APLICADOS</a:t>
            </a:r>
            <a:endParaRPr lang="es-ES" dirty="0"/>
          </a:p>
        </p:txBody>
      </p:sp>
      <p:sp>
        <p:nvSpPr>
          <p:cNvPr id="3" name="2 Marcador de contenido"/>
          <p:cNvSpPr>
            <a:spLocks noGrp="1"/>
          </p:cNvSpPr>
          <p:nvPr>
            <p:ph sz="quarter" idx="13"/>
          </p:nvPr>
        </p:nvSpPr>
        <p:spPr>
          <a:xfrm>
            <a:off x="539552" y="1628800"/>
            <a:ext cx="7924800" cy="4114800"/>
          </a:xfrm>
        </p:spPr>
        <p:txBody>
          <a:bodyPr/>
          <a:lstStyle/>
          <a:p>
            <a:pPr marL="0" indent="0">
              <a:buNone/>
            </a:pPr>
            <a:r>
              <a:rPr lang="es-ES" dirty="0" smtClean="0"/>
              <a:t>Masajes tonificantes</a:t>
            </a:r>
          </a:p>
          <a:p>
            <a:pPr marL="0" indent="0">
              <a:buNone/>
            </a:pPr>
            <a:r>
              <a:rPr lang="es-ES" dirty="0" smtClean="0"/>
              <a:t>Técnicas de presión con presión</a:t>
            </a:r>
          </a:p>
          <a:p>
            <a:pPr marL="0" indent="0">
              <a:buNone/>
            </a:pPr>
            <a:r>
              <a:rPr lang="es-ES" dirty="0" smtClean="0"/>
              <a:t>Ejercicios  de cuello – cabeza</a:t>
            </a:r>
          </a:p>
          <a:p>
            <a:pPr marL="0" indent="0">
              <a:buNone/>
            </a:pPr>
            <a:r>
              <a:rPr lang="es-ES" dirty="0" smtClean="0"/>
              <a:t>Técnicas propioceptivas</a:t>
            </a:r>
          </a:p>
          <a:p>
            <a:pPr marL="0" indent="0">
              <a:buNone/>
            </a:pPr>
            <a:r>
              <a:rPr lang="es-ES" dirty="0" smtClean="0"/>
              <a:t>Estimulación auditiva</a:t>
            </a:r>
          </a:p>
          <a:p>
            <a:pPr marL="0" indent="0">
              <a:buNone/>
            </a:pPr>
            <a:r>
              <a:rPr lang="es-ES" dirty="0" smtClean="0"/>
              <a:t>Estimulación visual</a:t>
            </a:r>
          </a:p>
          <a:p>
            <a:pPr marL="0" indent="0">
              <a:buNone/>
            </a:pPr>
            <a:r>
              <a:rPr lang="es-ES" dirty="0" smtClean="0"/>
              <a:t>Estimulación olfativa</a:t>
            </a:r>
          </a:p>
          <a:p>
            <a:pPr marL="0" indent="0">
              <a:buNone/>
            </a:pPr>
            <a:r>
              <a:rPr lang="es-ES" dirty="0" smtClean="0"/>
              <a:t>Estimulación táctil</a:t>
            </a:r>
          </a:p>
          <a:p>
            <a:pPr marL="0" indent="0">
              <a:buNone/>
            </a:pPr>
            <a:r>
              <a:rPr lang="es-ES" dirty="0" smtClean="0"/>
              <a:t>Aplicación de guía de actividades</a:t>
            </a:r>
          </a:p>
          <a:p>
            <a:pPr marL="0" indent="0">
              <a:buNone/>
            </a:pPr>
            <a:endParaRPr lang="es-ES" dirty="0" smtClean="0"/>
          </a:p>
          <a:p>
            <a:pPr marL="0" indent="0">
              <a:buNone/>
            </a:pPr>
            <a:endParaRPr lang="es-ES" dirty="0"/>
          </a:p>
        </p:txBody>
      </p:sp>
    </p:spTree>
    <p:extLst>
      <p:ext uri="{BB962C8B-B14F-4D97-AF65-F5344CB8AC3E}">
        <p14:creationId xmlns:p14="http://schemas.microsoft.com/office/powerpoint/2010/main" val="660288752"/>
      </p:ext>
    </p:extLst>
  </p:cSld>
  <p:clrMapOvr>
    <a:masterClrMapping/>
  </p:clrMapOvr>
  <p:transition spd="slow">
    <p:wipe/>
    <p:sndAc>
      <p:stSnd>
        <p:snd r:embed="rId2" name="click.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7924800" cy="1143000"/>
          </a:xfrm>
        </p:spPr>
        <p:txBody>
          <a:bodyPr/>
          <a:lstStyle/>
          <a:p>
            <a:pPr algn="ctr"/>
            <a:r>
              <a:rPr lang="es-ES" b="1" dirty="0"/>
              <a:t>PRUEBA DE HIPOTESIS</a:t>
            </a:r>
            <a:endParaRPr lang="es-ES" dirty="0"/>
          </a:p>
        </p:txBody>
      </p:sp>
      <p:sp>
        <p:nvSpPr>
          <p:cNvPr id="3" name="2 Marcador de contenido"/>
          <p:cNvSpPr>
            <a:spLocks noGrp="1"/>
          </p:cNvSpPr>
          <p:nvPr>
            <p:ph sz="quarter" idx="13"/>
          </p:nvPr>
        </p:nvSpPr>
        <p:spPr/>
        <p:txBody>
          <a:bodyPr/>
          <a:lstStyle/>
          <a:p>
            <a:pPr algn="just"/>
            <a:r>
              <a:rPr lang="es-ES" sz="1800" dirty="0"/>
              <a:t>La hipótesis de investigación sostiene  que existirá una diferencia estadísticamente significativa entre los promedios del pre test y `pos test.</a:t>
            </a:r>
          </a:p>
          <a:p>
            <a:r>
              <a:rPr lang="es-ES" sz="1800" dirty="0"/>
              <a:t> El puntaje t calculado = 1.842 es superior al puntaje tabular, con un 10% de error, que es igual a  1.701. Se observa una diferencia mayor con una aceptación del 50%, al nivel del 0.5, cuyo valor tabular es de 0.683.</a:t>
            </a:r>
          </a:p>
          <a:p>
            <a:r>
              <a:rPr lang="es-ES" sz="1800" dirty="0"/>
              <a:t> </a:t>
            </a:r>
          </a:p>
          <a:p>
            <a:r>
              <a:rPr lang="es-ES" sz="1800" dirty="0"/>
              <a:t>Por lo expuesto y visto que hay una diferencia estadísticamente significativa se aprueba la hipótesis de investigación, con la explicación de que la estimulación </a:t>
            </a:r>
            <a:r>
              <a:rPr lang="es-ES" sz="1800" dirty="0" err="1"/>
              <a:t>multisensorial</a:t>
            </a:r>
            <a:r>
              <a:rPr lang="es-ES" sz="1800" dirty="0"/>
              <a:t>, con este grupo de niños, es eficaz en un 90%.</a:t>
            </a:r>
          </a:p>
          <a:p>
            <a:pPr marL="0" indent="0" algn="just">
              <a:buNone/>
            </a:pPr>
            <a:endParaRPr lang="es-ES" sz="1800" dirty="0"/>
          </a:p>
        </p:txBody>
      </p:sp>
    </p:spTree>
    <p:extLst>
      <p:ext uri="{BB962C8B-B14F-4D97-AF65-F5344CB8AC3E}">
        <p14:creationId xmlns:p14="http://schemas.microsoft.com/office/powerpoint/2010/main" val="4022079130"/>
      </p:ext>
    </p:extLst>
  </p:cSld>
  <p:clrMapOvr>
    <a:masterClrMapping/>
  </p:clrMapOvr>
  <p:transition spd="slow">
    <p:wipe/>
    <p:sndAc>
      <p:stSnd>
        <p:snd r:embed="rId2" name="click.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b="1" dirty="0" smtClean="0"/>
              <a:t>Conclusiones</a:t>
            </a:r>
            <a:r>
              <a:rPr lang="es-ES" dirty="0"/>
              <a:t/>
            </a:r>
            <a:br>
              <a:rPr lang="es-ES" dirty="0"/>
            </a:br>
            <a:endParaRPr lang="es-ES" dirty="0"/>
          </a:p>
        </p:txBody>
      </p:sp>
      <p:sp>
        <p:nvSpPr>
          <p:cNvPr id="3" name="2 Marcador de contenido"/>
          <p:cNvSpPr>
            <a:spLocks noGrp="1"/>
          </p:cNvSpPr>
          <p:nvPr>
            <p:ph sz="quarter" idx="13"/>
          </p:nvPr>
        </p:nvSpPr>
        <p:spPr/>
        <p:txBody>
          <a:bodyPr>
            <a:noAutofit/>
          </a:bodyPr>
          <a:lstStyle/>
          <a:p>
            <a:pPr algn="just"/>
            <a:r>
              <a:rPr lang="es-ES" sz="1800" b="1" dirty="0">
                <a:latin typeface="+mj-lt"/>
              </a:rPr>
              <a:t>PRIMERA</a:t>
            </a:r>
            <a:r>
              <a:rPr lang="es-ES" sz="1800" b="1" dirty="0" smtClean="0">
                <a:latin typeface="+mj-lt"/>
              </a:rPr>
              <a:t>.-</a:t>
            </a:r>
            <a:r>
              <a:rPr lang="es-ES" sz="1800" dirty="0" smtClean="0">
                <a:latin typeface="+mj-lt"/>
              </a:rPr>
              <a:t>, </a:t>
            </a:r>
            <a:r>
              <a:rPr lang="es-ES" sz="1800" dirty="0">
                <a:latin typeface="+mj-lt"/>
              </a:rPr>
              <a:t>M</a:t>
            </a:r>
            <a:r>
              <a:rPr lang="es-ES" sz="1800" dirty="0" smtClean="0">
                <a:latin typeface="+mj-lt"/>
              </a:rPr>
              <a:t>ás </a:t>
            </a:r>
            <a:r>
              <a:rPr lang="es-ES" sz="1800" dirty="0">
                <a:latin typeface="+mj-lt"/>
              </a:rPr>
              <a:t>del 80%  de ellos logró la adquisición de destrezas motoras apropiadas para utilizar adecuadamente los movimientos corporales de cabeza,  cuello, tronco y extremidades superiores e inferiores</a:t>
            </a:r>
            <a:r>
              <a:rPr lang="es-ES" sz="1800" dirty="0" smtClean="0">
                <a:latin typeface="+mj-lt"/>
              </a:rPr>
              <a:t>.</a:t>
            </a:r>
          </a:p>
          <a:p>
            <a:pPr algn="just"/>
            <a:endParaRPr lang="es-ES" sz="1800" dirty="0" smtClean="0">
              <a:latin typeface="+mj-lt"/>
            </a:endParaRPr>
          </a:p>
          <a:p>
            <a:pPr algn="just"/>
            <a:r>
              <a:rPr lang="es-ES" sz="1800" b="1" dirty="0" smtClean="0">
                <a:latin typeface="+mj-lt"/>
              </a:rPr>
              <a:t>SEGUNDA</a:t>
            </a:r>
            <a:r>
              <a:rPr lang="es-ES" sz="1800" dirty="0" smtClean="0">
                <a:latin typeface="+mj-lt"/>
              </a:rPr>
              <a:t>.- El vínculo afectivo madre- hijo es el pilar de la estimulación</a:t>
            </a:r>
          </a:p>
          <a:p>
            <a:pPr algn="just"/>
            <a:endParaRPr lang="es-ES" sz="1800" dirty="0" smtClean="0">
              <a:latin typeface="+mj-lt"/>
            </a:endParaRPr>
          </a:p>
          <a:p>
            <a:pPr algn="just"/>
            <a:r>
              <a:rPr lang="es-ES" sz="1800" b="1" dirty="0" smtClean="0">
                <a:latin typeface="+mj-lt"/>
              </a:rPr>
              <a:t>TERCERA</a:t>
            </a:r>
            <a:r>
              <a:rPr lang="es-ES" sz="1800" b="1" dirty="0" smtClean="0">
                <a:latin typeface="+mj-lt"/>
              </a:rPr>
              <a:t>.-</a:t>
            </a:r>
            <a:r>
              <a:rPr lang="es-ES" sz="1800" dirty="0"/>
              <a:t>El éxito terapéutico  se debe a la aplicación de diferentes estímulos </a:t>
            </a:r>
            <a:endParaRPr lang="es-ES" sz="1800" dirty="0" smtClean="0"/>
          </a:p>
          <a:p>
            <a:pPr algn="just"/>
            <a:r>
              <a:rPr lang="es-ES" sz="1800" dirty="0" smtClean="0">
                <a:latin typeface="+mj-lt"/>
              </a:rPr>
              <a:t>CUARTA.- plan de actividades que cubre las necesidades de cada niño.</a:t>
            </a:r>
            <a:endParaRPr lang="es-ES" sz="1800" dirty="0">
              <a:latin typeface="+mj-lt"/>
            </a:endParaRPr>
          </a:p>
          <a:p>
            <a:pPr marL="0" indent="0">
              <a:buNone/>
            </a:pPr>
            <a:endParaRPr lang="es-ES" sz="1050" dirty="0"/>
          </a:p>
          <a:p>
            <a:endParaRPr lang="es-ES" sz="1050" dirty="0"/>
          </a:p>
        </p:txBody>
      </p:sp>
    </p:spTree>
    <p:extLst>
      <p:ext uri="{BB962C8B-B14F-4D97-AF65-F5344CB8AC3E}">
        <p14:creationId xmlns:p14="http://schemas.microsoft.com/office/powerpoint/2010/main" val="919744104"/>
      </p:ext>
    </p:extLst>
  </p:cSld>
  <p:clrMapOvr>
    <a:masterClrMapping/>
  </p:clrMapOvr>
  <p:transition spd="slow">
    <p:wipe/>
    <p:sndAc>
      <p:stSnd>
        <p:snd r:embed="rId2" name="click.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recomendaciones</a:t>
            </a:r>
            <a:endParaRPr lang="es-ES" dirty="0"/>
          </a:p>
        </p:txBody>
      </p:sp>
      <p:sp>
        <p:nvSpPr>
          <p:cNvPr id="3" name="2 Marcador de contenido"/>
          <p:cNvSpPr>
            <a:spLocks noGrp="1"/>
          </p:cNvSpPr>
          <p:nvPr>
            <p:ph sz="quarter" idx="13"/>
          </p:nvPr>
        </p:nvSpPr>
        <p:spPr/>
        <p:txBody>
          <a:bodyPr>
            <a:normAutofit lnSpcReduction="10000"/>
          </a:bodyPr>
          <a:lstStyle/>
          <a:p>
            <a:r>
              <a:rPr lang="es-ES" sz="1800" b="1" dirty="0"/>
              <a:t>PRIMERA.- </a:t>
            </a:r>
            <a:r>
              <a:rPr lang="es-ES" sz="1800" dirty="0"/>
              <a:t>Conviene </a:t>
            </a:r>
            <a:r>
              <a:rPr lang="es-ES" sz="1800" dirty="0" smtClean="0"/>
              <a:t>complementar la estimulación motriz con la cognitiva- social.</a:t>
            </a:r>
            <a:endParaRPr lang="es-ES" sz="1800" dirty="0"/>
          </a:p>
          <a:p>
            <a:pPr marL="0" indent="0">
              <a:buNone/>
            </a:pPr>
            <a:r>
              <a:rPr lang="es-ES" sz="1800" b="1" dirty="0"/>
              <a:t> </a:t>
            </a:r>
            <a:endParaRPr lang="es-ES" sz="1800" dirty="0"/>
          </a:p>
          <a:p>
            <a:r>
              <a:rPr lang="es-ES" sz="1800" b="1" dirty="0"/>
              <a:t>SEGUNDA.- </a:t>
            </a:r>
            <a:r>
              <a:rPr lang="es-ES" sz="1800" b="1" dirty="0"/>
              <a:t>C</a:t>
            </a:r>
            <a:r>
              <a:rPr lang="es-ES" sz="1800" b="1" dirty="0" smtClean="0"/>
              <a:t>rear </a:t>
            </a:r>
            <a:r>
              <a:rPr lang="es-ES" sz="1800" dirty="0" smtClean="0"/>
              <a:t>una </a:t>
            </a:r>
            <a:r>
              <a:rPr lang="es-ES" sz="1800" dirty="0"/>
              <a:t>guía de </a:t>
            </a:r>
            <a:r>
              <a:rPr lang="es-ES" sz="1800" dirty="0" smtClean="0"/>
              <a:t>actividades para profesionales </a:t>
            </a:r>
            <a:r>
              <a:rPr lang="es-ES" sz="1800" dirty="0"/>
              <a:t>que facilite el trabajo con cada niño, </a:t>
            </a:r>
            <a:r>
              <a:rPr lang="es-ES" sz="1800" dirty="0" smtClean="0"/>
              <a:t>.</a:t>
            </a:r>
            <a:endParaRPr lang="es-ES" sz="1800" dirty="0"/>
          </a:p>
          <a:p>
            <a:pPr marL="0" indent="0">
              <a:buNone/>
            </a:pPr>
            <a:r>
              <a:rPr lang="es-ES" sz="1800" b="1" dirty="0"/>
              <a:t> </a:t>
            </a:r>
            <a:endParaRPr lang="es-ES" sz="1800" dirty="0"/>
          </a:p>
          <a:p>
            <a:r>
              <a:rPr lang="es-ES" sz="1800" b="1" dirty="0"/>
              <a:t>TERCERA.- </a:t>
            </a:r>
            <a:r>
              <a:rPr lang="es-ES" sz="1800" dirty="0" smtClean="0"/>
              <a:t>Elaborar un folleto que motive </a:t>
            </a:r>
            <a:r>
              <a:rPr lang="es-ES" sz="1800" dirty="0" err="1" smtClean="0"/>
              <a:t>alos</a:t>
            </a:r>
            <a:r>
              <a:rPr lang="es-ES" sz="1800" dirty="0" smtClean="0"/>
              <a:t> padres a reforzar el trabajo en casa </a:t>
            </a:r>
            <a:endParaRPr lang="es-ES" sz="1800" dirty="0"/>
          </a:p>
          <a:p>
            <a:pPr marL="0" indent="0">
              <a:buNone/>
            </a:pPr>
            <a:endParaRPr lang="es-ES" sz="1600" dirty="0">
              <a:latin typeface="+mj-lt"/>
            </a:endParaRPr>
          </a:p>
          <a:p>
            <a:r>
              <a:rPr lang="es-ES" sz="1600" b="1" dirty="0">
                <a:latin typeface="+mj-lt"/>
              </a:rPr>
              <a:t>CUARTA.- </a:t>
            </a:r>
            <a:r>
              <a:rPr lang="es-ES" sz="1600" dirty="0">
                <a:latin typeface="+mj-lt"/>
              </a:rPr>
              <a:t>La participación de los padres es un recurso </a:t>
            </a:r>
            <a:r>
              <a:rPr lang="es-ES" sz="1600" dirty="0" err="1" smtClean="0">
                <a:latin typeface="+mj-lt"/>
              </a:rPr>
              <a:t>coterapeuta</a:t>
            </a:r>
            <a:endParaRPr lang="es-ES" sz="1600" dirty="0">
              <a:latin typeface="+mj-lt"/>
            </a:endParaRPr>
          </a:p>
          <a:p>
            <a:pPr marL="0" indent="0">
              <a:buNone/>
            </a:pPr>
            <a:r>
              <a:rPr lang="es-ES" sz="1600" b="1" dirty="0">
                <a:latin typeface="+mj-lt"/>
              </a:rPr>
              <a:t> </a:t>
            </a:r>
            <a:endParaRPr lang="es-ES" sz="1600" dirty="0">
              <a:latin typeface="+mj-lt"/>
            </a:endParaRPr>
          </a:p>
          <a:p>
            <a:r>
              <a:rPr lang="es-ES" sz="1600" b="1" dirty="0">
                <a:latin typeface="+mj-lt"/>
              </a:rPr>
              <a:t>QUINTA</a:t>
            </a:r>
            <a:r>
              <a:rPr lang="es-ES" sz="1600" b="1" dirty="0" smtClean="0">
                <a:latin typeface="+mj-lt"/>
              </a:rPr>
              <a:t>.- </a:t>
            </a:r>
            <a:r>
              <a:rPr lang="es-ES" sz="1600" dirty="0" smtClean="0">
                <a:latin typeface="+mj-lt"/>
              </a:rPr>
              <a:t>buscar el enclave familiar.</a:t>
            </a:r>
            <a:endParaRPr lang="es-ES" sz="1600" dirty="0">
              <a:latin typeface="+mj-lt"/>
            </a:endParaRPr>
          </a:p>
          <a:p>
            <a:endParaRPr lang="es-ES" dirty="0"/>
          </a:p>
        </p:txBody>
      </p:sp>
    </p:spTree>
    <p:extLst>
      <p:ext uri="{BB962C8B-B14F-4D97-AF65-F5344CB8AC3E}">
        <p14:creationId xmlns:p14="http://schemas.microsoft.com/office/powerpoint/2010/main" val="3150074733"/>
      </p:ext>
    </p:extLst>
  </p:cSld>
  <p:clrMapOvr>
    <a:masterClrMapping/>
  </p:clrMapOvr>
  <p:transition spd="slow">
    <p:wipe/>
    <p:sndAc>
      <p:stSnd>
        <p:snd r:embed="rId2" name="click.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a:t>ESQUEMA DE PROPUESTA </a:t>
            </a:r>
            <a:endParaRPr lang="es-ES" dirty="0"/>
          </a:p>
        </p:txBody>
      </p:sp>
      <p:sp>
        <p:nvSpPr>
          <p:cNvPr id="3" name="2 Marcador de contenido"/>
          <p:cNvSpPr>
            <a:spLocks noGrp="1"/>
          </p:cNvSpPr>
          <p:nvPr>
            <p:ph sz="quarter" idx="13"/>
          </p:nvPr>
        </p:nvSpPr>
        <p:spPr/>
        <p:txBody>
          <a:bodyPr>
            <a:normAutofit fontScale="77500" lnSpcReduction="20000"/>
          </a:bodyPr>
          <a:lstStyle/>
          <a:p>
            <a:pPr marL="0" indent="0">
              <a:buNone/>
            </a:pPr>
            <a:r>
              <a:rPr lang="es-ES" sz="2400" b="1" dirty="0" smtClean="0"/>
              <a:t>Elaboración </a:t>
            </a:r>
            <a:r>
              <a:rPr lang="es-ES" sz="2400" b="1" dirty="0"/>
              <a:t>de un folleto motivador y preparación de una guía de ejercicios </a:t>
            </a:r>
            <a:r>
              <a:rPr lang="es-ES" sz="2400" b="1" dirty="0" err="1"/>
              <a:t>multisensoriales</a:t>
            </a:r>
            <a:r>
              <a:rPr lang="es-ES" sz="2400" b="1" dirty="0"/>
              <a:t> </a:t>
            </a:r>
            <a:r>
              <a:rPr lang="es-ES" sz="2400" b="1" dirty="0" smtClean="0"/>
              <a:t>para padres y profesionales.</a:t>
            </a:r>
            <a:endParaRPr lang="es-ES" sz="2400" dirty="0"/>
          </a:p>
          <a:p>
            <a:r>
              <a:rPr lang="es-ES" sz="2400" b="1" dirty="0"/>
              <a:t> </a:t>
            </a:r>
            <a:endParaRPr lang="es-ES" sz="2400" dirty="0"/>
          </a:p>
          <a:p>
            <a:endParaRPr lang="es-ES" sz="1600" b="1" dirty="0"/>
          </a:p>
          <a:p>
            <a:endParaRPr lang="es-ES" sz="1600" b="1" dirty="0" smtClean="0"/>
          </a:p>
          <a:p>
            <a:endParaRPr lang="es-ES" sz="1600" b="1" dirty="0"/>
          </a:p>
          <a:p>
            <a:endParaRPr lang="es-ES" sz="1600" b="1" dirty="0" smtClean="0"/>
          </a:p>
          <a:p>
            <a:endParaRPr lang="es-ES" sz="1600" b="1" dirty="0"/>
          </a:p>
          <a:p>
            <a:endParaRPr lang="es-ES" sz="1600" b="1" dirty="0" smtClean="0"/>
          </a:p>
          <a:p>
            <a:endParaRPr lang="es-ES" sz="1600" b="1" dirty="0"/>
          </a:p>
          <a:p>
            <a:endParaRPr lang="es-ES" sz="1600" b="1" dirty="0" smtClean="0"/>
          </a:p>
          <a:p>
            <a:pPr marL="0" indent="0">
              <a:buNone/>
            </a:pPr>
            <a:r>
              <a:rPr lang="es-ES" sz="1600" b="1" dirty="0"/>
              <a:t> </a:t>
            </a:r>
            <a:r>
              <a:rPr lang="es-ES" sz="1600" b="1" dirty="0" smtClean="0"/>
              <a:t>                                                      ESTIMULACIÓN  MULTISENSORIAL</a:t>
            </a:r>
            <a:endParaRPr lang="es-ES" sz="1600" dirty="0" smtClean="0"/>
          </a:p>
          <a:p>
            <a:pPr marL="0" indent="0">
              <a:buNone/>
            </a:pPr>
            <a:r>
              <a:rPr lang="es-ES" sz="1600" b="1" dirty="0"/>
              <a:t> </a:t>
            </a:r>
            <a:r>
              <a:rPr lang="es-ES" sz="1600" b="1" dirty="0" smtClean="0"/>
              <a:t>                                                               BEBES </a:t>
            </a:r>
            <a:r>
              <a:rPr lang="es-ES" sz="1600" b="1" dirty="0"/>
              <a:t>0 A 6 MESES</a:t>
            </a:r>
            <a:endParaRPr lang="es-ES" sz="1600" dirty="0"/>
          </a:p>
          <a:p>
            <a:pPr marL="0" indent="0">
              <a:buNone/>
            </a:pPr>
            <a:r>
              <a:rPr lang="es-ES" sz="1600" b="1" dirty="0" smtClean="0"/>
              <a:t>                                                            AUTORA</a:t>
            </a:r>
            <a:r>
              <a:rPr lang="es-ES" sz="1600" b="1" dirty="0"/>
              <a:t>: Nora </a:t>
            </a:r>
            <a:r>
              <a:rPr lang="es-ES" sz="1600" b="1" dirty="0" err="1"/>
              <a:t>Arpi</a:t>
            </a:r>
            <a:r>
              <a:rPr lang="es-ES" sz="1600" b="1" dirty="0"/>
              <a:t> Hidalgo</a:t>
            </a:r>
            <a:endParaRPr lang="es-ES" sz="1600" dirty="0"/>
          </a:p>
          <a:p>
            <a:pPr marL="0" indent="0">
              <a:buNone/>
            </a:pPr>
            <a:r>
              <a:rPr lang="es-ES" sz="1600" b="1" dirty="0" smtClean="0"/>
              <a:t>                                                                                2013</a:t>
            </a:r>
            <a:endParaRPr lang="es-ES" sz="1600" dirty="0"/>
          </a:p>
          <a:p>
            <a:pPr marL="0" indent="0">
              <a:buNone/>
            </a:pPr>
            <a:endParaRPr lang="es-ES" dirty="0"/>
          </a:p>
        </p:txBody>
      </p:sp>
      <p:pic>
        <p:nvPicPr>
          <p:cNvPr id="4" name="3 Imagen" descr="http://t1.gstatic.com/images?q=tbn:ANd9GcTL7xQ3wyKDJq-obhNcrTBpnKrK9LZnvQjG1bzOUusLdssbyGY7ow">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275856" y="2200306"/>
            <a:ext cx="2143125" cy="2143125"/>
          </a:xfrm>
          <a:prstGeom prst="rect">
            <a:avLst/>
          </a:prstGeom>
          <a:noFill/>
          <a:ln>
            <a:noFill/>
          </a:ln>
        </p:spPr>
      </p:pic>
    </p:spTree>
    <p:extLst>
      <p:ext uri="{BB962C8B-B14F-4D97-AF65-F5344CB8AC3E}">
        <p14:creationId xmlns:p14="http://schemas.microsoft.com/office/powerpoint/2010/main" val="2108839886"/>
      </p:ext>
    </p:extLst>
  </p:cSld>
  <p:clrMapOvr>
    <a:masterClrMapping/>
  </p:clrMapOvr>
  <p:transition spd="slow">
    <p:wipe/>
    <p:sndAc>
      <p:stSnd>
        <p:snd r:embed="rId2" name="click.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Estimulación en el aula </a:t>
            </a:r>
            <a:endParaRPr lang="es-ES" dirty="0"/>
          </a:p>
        </p:txBody>
      </p:sp>
      <p:sp>
        <p:nvSpPr>
          <p:cNvPr id="3" name="2 Marcador de contenido"/>
          <p:cNvSpPr>
            <a:spLocks noGrp="1"/>
          </p:cNvSpPr>
          <p:nvPr>
            <p:ph sz="quarter" idx="13"/>
          </p:nvPr>
        </p:nvSpPr>
        <p:spPr>
          <a:xfrm>
            <a:off x="611560" y="1556792"/>
            <a:ext cx="7924800" cy="4114800"/>
          </a:xfrm>
        </p:spPr>
        <p:txBody>
          <a:bodyPr/>
          <a:lstStyle/>
          <a:p>
            <a:pPr marL="0" indent="0" algn="ctr">
              <a:buNone/>
            </a:pPr>
            <a:r>
              <a:rPr lang="es-ES" dirty="0" smtClean="0"/>
              <a:t>Trabajo en grupo</a:t>
            </a:r>
            <a:endParaRPr lang="es-ES" dirty="0"/>
          </a:p>
        </p:txBody>
      </p:sp>
      <p:pic>
        <p:nvPicPr>
          <p:cNvPr id="13314" name="Picture 2" descr="C:\Users\Nora\Pictures\fotos tesis\Imagen 0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2060848"/>
            <a:ext cx="6464000" cy="36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422196"/>
      </p:ext>
    </p:extLst>
  </p:cSld>
  <p:clrMapOvr>
    <a:masterClrMapping/>
  </p:clrMapOvr>
  <p:transition spd="slow">
    <p:wipe/>
    <p:sndAc>
      <p:stSnd>
        <p:snd r:embed="rId2" name="click.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Estimulación en el aula </a:t>
            </a:r>
            <a:endParaRPr lang="es-ES" dirty="0"/>
          </a:p>
        </p:txBody>
      </p:sp>
      <p:sp>
        <p:nvSpPr>
          <p:cNvPr id="3" name="2 Marcador de contenido"/>
          <p:cNvSpPr>
            <a:spLocks noGrp="1"/>
          </p:cNvSpPr>
          <p:nvPr>
            <p:ph sz="quarter" idx="13"/>
          </p:nvPr>
        </p:nvSpPr>
        <p:spPr/>
        <p:txBody>
          <a:bodyPr/>
          <a:lstStyle/>
          <a:p>
            <a:pPr marL="0" indent="0" algn="ctr">
              <a:buNone/>
            </a:pPr>
            <a:r>
              <a:rPr lang="es-ES" dirty="0" smtClean="0"/>
              <a:t>Trabajo con el Grupo</a:t>
            </a:r>
            <a:endParaRPr lang="es-ES" dirty="0"/>
          </a:p>
        </p:txBody>
      </p:sp>
      <p:pic>
        <p:nvPicPr>
          <p:cNvPr id="14338" name="Picture 2" descr="C:\Users\Nora\Pictures\fotos tesis\Imagen 0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2276872"/>
            <a:ext cx="5568000" cy="31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951422"/>
      </p:ext>
    </p:extLst>
  </p:cSld>
  <p:clrMapOvr>
    <a:masterClrMapping/>
  </p:clrMapOvr>
  <p:transition spd="slow">
    <p:wipe/>
    <p:sndAc>
      <p:stSnd>
        <p:snd r:embed="rId2" name="click.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7924800" cy="1143000"/>
          </a:xfrm>
        </p:spPr>
        <p:txBody>
          <a:bodyPr/>
          <a:lstStyle/>
          <a:p>
            <a:pPr algn="ctr"/>
            <a:r>
              <a:rPr lang="es-ES" dirty="0" smtClean="0"/>
              <a:t>Estimulación en el aula </a:t>
            </a:r>
            <a:endParaRPr lang="es-ES" dirty="0"/>
          </a:p>
        </p:txBody>
      </p:sp>
      <p:sp>
        <p:nvSpPr>
          <p:cNvPr id="3" name="2 Marcador de contenido"/>
          <p:cNvSpPr>
            <a:spLocks noGrp="1"/>
          </p:cNvSpPr>
          <p:nvPr>
            <p:ph sz="quarter" idx="13"/>
          </p:nvPr>
        </p:nvSpPr>
        <p:spPr/>
        <p:txBody>
          <a:bodyPr/>
          <a:lstStyle/>
          <a:p>
            <a:pPr marL="0" indent="0" algn="ctr">
              <a:buNone/>
            </a:pPr>
            <a:r>
              <a:rPr lang="es-ES" dirty="0" smtClean="0"/>
              <a:t>Trabajo en grupo</a:t>
            </a:r>
            <a:endParaRPr lang="es-ES" dirty="0"/>
          </a:p>
        </p:txBody>
      </p:sp>
      <p:pic>
        <p:nvPicPr>
          <p:cNvPr id="15362" name="Picture 2" descr="C:\Users\Nora\Pictures\fotos tesis\Imagen 0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2204864"/>
            <a:ext cx="6272000" cy="35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479856"/>
      </p:ext>
    </p:extLst>
  </p:cSld>
  <p:clrMapOvr>
    <a:masterClrMapping/>
  </p:clrMapOvr>
  <p:transition spd="slow">
    <p:wipe/>
    <p:sndAc>
      <p:stSnd>
        <p:snd r:embed="rId2" name="click.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 </a:t>
            </a:r>
            <a:endParaRPr lang="es-ES" dirty="0"/>
          </a:p>
        </p:txBody>
      </p:sp>
      <p:sp>
        <p:nvSpPr>
          <p:cNvPr id="3" name="2 Marcador de contenido"/>
          <p:cNvSpPr>
            <a:spLocks noGrp="1"/>
          </p:cNvSpPr>
          <p:nvPr>
            <p:ph sz="quarter" idx="13"/>
          </p:nvPr>
        </p:nvSpPr>
        <p:spPr/>
        <p:txBody>
          <a:bodyPr/>
          <a:lstStyle/>
          <a:p>
            <a:pPr marL="0" indent="0">
              <a:buNone/>
            </a:pPr>
            <a:endParaRPr lang="es-ES" b="1" i="1" dirty="0" smtClean="0"/>
          </a:p>
          <a:p>
            <a:pPr marL="0" indent="0" algn="ctr">
              <a:buNone/>
            </a:pPr>
            <a:r>
              <a:rPr lang="es-ES" sz="5400" b="1" i="1" dirty="0" smtClean="0"/>
              <a:t>GRACIAS</a:t>
            </a:r>
            <a:endParaRPr lang="es-ES" sz="5400" b="1" i="1" dirty="0"/>
          </a:p>
        </p:txBody>
      </p:sp>
    </p:spTree>
    <p:extLst>
      <p:ext uri="{BB962C8B-B14F-4D97-AF65-F5344CB8AC3E}">
        <p14:creationId xmlns:p14="http://schemas.microsoft.com/office/powerpoint/2010/main" val="709058164"/>
      </p:ext>
    </p:extLst>
  </p:cSld>
  <p:clrMapOvr>
    <a:masterClrMapping/>
  </p:clrMapOvr>
  <p:transition spd="slow">
    <p:wipe/>
    <p:sndAc>
      <p:stSnd>
        <p:snd r:embed="rId2" name="click.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Niños distintos</a:t>
            </a:r>
            <a:endParaRPr lang="es-ES" dirty="0"/>
          </a:p>
        </p:txBody>
      </p:sp>
      <p:sp>
        <p:nvSpPr>
          <p:cNvPr id="3" name="2 Marcador de contenido"/>
          <p:cNvSpPr>
            <a:spLocks noGrp="1"/>
          </p:cNvSpPr>
          <p:nvPr>
            <p:ph sz="quarter" idx="13"/>
          </p:nvPr>
        </p:nvSpPr>
        <p:spPr/>
        <p:txBody>
          <a:bodyPr>
            <a:normAutofit/>
          </a:bodyPr>
          <a:lstStyle/>
          <a:p>
            <a:r>
              <a:rPr lang="es-ES" sz="3200" b="1" i="1" dirty="0"/>
              <a:t>Son especiales</a:t>
            </a:r>
            <a:r>
              <a:rPr lang="es-ES" sz="3200" b="1" dirty="0"/>
              <a:t>,</a:t>
            </a:r>
            <a:r>
              <a:rPr lang="es-ES" sz="3200" dirty="0"/>
              <a:t> pues aun cuando </a:t>
            </a:r>
            <a:r>
              <a:rPr lang="es-ES" sz="3200" dirty="0" smtClean="0"/>
              <a:t> </a:t>
            </a:r>
            <a:r>
              <a:rPr lang="es-ES" sz="3200" dirty="0"/>
              <a:t>les cuesta aprender, son verdaderos maestros en enseñarnos lecciones de vida, de humildad, de bondad y de amor.</a:t>
            </a:r>
          </a:p>
          <a:p>
            <a:endParaRPr lang="es-ES" sz="3200" dirty="0"/>
          </a:p>
        </p:txBody>
      </p:sp>
    </p:spTree>
    <p:extLst>
      <p:ext uri="{BB962C8B-B14F-4D97-AF65-F5344CB8AC3E}">
        <p14:creationId xmlns:p14="http://schemas.microsoft.com/office/powerpoint/2010/main" val="1061030806"/>
      </p:ext>
    </p:extLst>
  </p:cSld>
  <p:clrMapOvr>
    <a:masterClrMapping/>
  </p:clrMapOvr>
  <p:transition spd="slow">
    <p:wipe/>
    <p:sndAc>
      <p:stSnd>
        <p:snd r:embed="rId2" name="click.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a:t>Problema</a:t>
            </a:r>
            <a:br>
              <a:rPr lang="es-ES" dirty="0"/>
            </a:br>
            <a:endParaRPr lang="es-ES" dirty="0"/>
          </a:p>
        </p:txBody>
      </p:sp>
      <p:sp>
        <p:nvSpPr>
          <p:cNvPr id="3" name="2 Marcador de contenido"/>
          <p:cNvSpPr>
            <a:spLocks noGrp="1"/>
          </p:cNvSpPr>
          <p:nvPr>
            <p:ph sz="quarter" idx="13"/>
          </p:nvPr>
        </p:nvSpPr>
        <p:spPr/>
        <p:txBody>
          <a:bodyPr>
            <a:normAutofit/>
          </a:bodyPr>
          <a:lstStyle/>
          <a:p>
            <a:r>
              <a:rPr lang="es-ES" sz="3200" dirty="0"/>
              <a:t>¿Cómo incide la estimulación </a:t>
            </a:r>
            <a:r>
              <a:rPr lang="es-ES" sz="3200" dirty="0" err="1"/>
              <a:t>multisensorial</a:t>
            </a:r>
            <a:r>
              <a:rPr lang="es-ES" sz="3200" dirty="0"/>
              <a:t> en el desarrollo motriz de los niños con Síndrome de Down de cero a seis  meses de edad cronológica?</a:t>
            </a:r>
          </a:p>
          <a:p>
            <a:endParaRPr lang="es-ES" sz="3200" dirty="0"/>
          </a:p>
        </p:txBody>
      </p:sp>
    </p:spTree>
    <p:extLst>
      <p:ext uri="{BB962C8B-B14F-4D97-AF65-F5344CB8AC3E}">
        <p14:creationId xmlns:p14="http://schemas.microsoft.com/office/powerpoint/2010/main" val="4127004067"/>
      </p:ext>
    </p:extLst>
  </p:cSld>
  <p:clrMapOvr>
    <a:masterClrMapping/>
  </p:clrMapOvr>
  <p:transition spd="slow">
    <p:wipe/>
    <p:sndAc>
      <p:stSnd>
        <p:snd r:embed="rId2" name="click.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a:t>Á</a:t>
            </a:r>
            <a:r>
              <a:rPr lang="es-ES" dirty="0" smtClean="0"/>
              <a:t>ngeles de Dios</a:t>
            </a:r>
            <a:endParaRPr lang="es-ES" dirty="0"/>
          </a:p>
        </p:txBody>
      </p:sp>
      <p:pic>
        <p:nvPicPr>
          <p:cNvPr id="4" name="3 Marcador de contenido" descr="http://t0.gstatic.com/images?q=tbn:ANd9GcQ63ce3bT_yR-IMe7PNtwn-mtAZip7NXlIzKttIqVom1SMvm8Jlig">
            <a:hlinkClick r:id="rId3"/>
          </p:cNvPr>
          <p:cNvPicPr>
            <a:picLocks noGrp="1"/>
          </p:cNvPicPr>
          <p:nvPr>
            <p:ph sz="quarter" idx="13"/>
          </p:nvPr>
        </p:nvPicPr>
        <p:blipFill>
          <a:blip r:embed="rId4">
            <a:extLst>
              <a:ext uri="{28A0092B-C50C-407E-A947-70E740481C1C}">
                <a14:useLocalDpi xmlns:a14="http://schemas.microsoft.com/office/drawing/2010/main" val="0"/>
              </a:ext>
            </a:extLst>
          </a:blip>
          <a:stretch>
            <a:fillRect/>
          </a:stretch>
        </p:blipFill>
        <p:spPr bwMode="auto">
          <a:xfrm>
            <a:off x="3338512" y="2733675"/>
            <a:ext cx="2466975" cy="1847850"/>
          </a:xfrm>
          <a:prstGeom prst="rect">
            <a:avLst/>
          </a:prstGeom>
          <a:noFill/>
          <a:ln>
            <a:noFill/>
          </a:ln>
        </p:spPr>
      </p:pic>
    </p:spTree>
    <p:extLst>
      <p:ext uri="{BB962C8B-B14F-4D97-AF65-F5344CB8AC3E}">
        <p14:creationId xmlns:p14="http://schemas.microsoft.com/office/powerpoint/2010/main" val="1810582399"/>
      </p:ext>
    </p:extLst>
  </p:cSld>
  <p:clrMapOvr>
    <a:masterClrMapping/>
  </p:clrMapOvr>
  <p:transition spd="slow">
    <p:wipe/>
    <p:sndAc>
      <p:stSnd>
        <p:snd r:embed="rId2" name="click.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O</a:t>
            </a:r>
            <a:r>
              <a:rPr lang="es-ES" dirty="0" smtClean="0"/>
              <a:t>bjetivos</a:t>
            </a:r>
            <a:endParaRPr lang="es-ES" dirty="0"/>
          </a:p>
        </p:txBody>
      </p:sp>
      <p:sp>
        <p:nvSpPr>
          <p:cNvPr id="3" name="2 Marcador de contenido"/>
          <p:cNvSpPr>
            <a:spLocks noGrp="1"/>
          </p:cNvSpPr>
          <p:nvPr>
            <p:ph sz="quarter" idx="13"/>
          </p:nvPr>
        </p:nvSpPr>
        <p:spPr/>
        <p:txBody>
          <a:bodyPr>
            <a:normAutofit/>
          </a:bodyPr>
          <a:lstStyle/>
          <a:p>
            <a:pPr marL="0" indent="0">
              <a:buNone/>
            </a:pPr>
            <a:r>
              <a:rPr lang="es-ES" sz="2000" b="1" dirty="0">
                <a:latin typeface="+mj-lt"/>
              </a:rPr>
              <a:t>Objetivos general</a:t>
            </a:r>
            <a:endParaRPr lang="es-ES" sz="2000" dirty="0">
              <a:latin typeface="+mj-lt"/>
            </a:endParaRPr>
          </a:p>
          <a:p>
            <a:r>
              <a:rPr lang="es-ES" sz="2000" dirty="0"/>
              <a:t>Comprobar  si  la estimulación </a:t>
            </a:r>
            <a:r>
              <a:rPr lang="es-ES" sz="2000" dirty="0" err="1"/>
              <a:t>multisensorial</a:t>
            </a:r>
            <a:r>
              <a:rPr lang="es-ES" sz="2000" dirty="0"/>
              <a:t> es un recurso apropiado para instalar patrones de movilidad propios de la edad cronológica, de los niños de cero a seis meses de edad con Síndrome de Down.</a:t>
            </a:r>
          </a:p>
          <a:p>
            <a:pPr marL="0" indent="0">
              <a:buNone/>
            </a:pPr>
            <a:r>
              <a:rPr lang="es-ES" sz="2000" dirty="0"/>
              <a:t> </a:t>
            </a:r>
          </a:p>
          <a:p>
            <a:pPr marL="0" indent="0">
              <a:buNone/>
            </a:pPr>
            <a:r>
              <a:rPr lang="es-ES" sz="2000" dirty="0"/>
              <a:t> </a:t>
            </a:r>
          </a:p>
          <a:p>
            <a:pPr marL="0" indent="0">
              <a:buNone/>
            </a:pPr>
            <a:endParaRPr lang="es-ES" b="1" dirty="0"/>
          </a:p>
        </p:txBody>
      </p:sp>
      <p:pic>
        <p:nvPicPr>
          <p:cNvPr id="4" name="Picture 2" descr="C:\Users\Nora\Pictures\fotos tesis\Imagen 1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595" y="3140968"/>
            <a:ext cx="5120000"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427408"/>
      </p:ext>
    </p:extLst>
  </p:cSld>
  <p:clrMapOvr>
    <a:masterClrMapping/>
  </p:clrMapOvr>
  <p:transition spd="slow">
    <p:wipe/>
    <p:sndAc>
      <p:stSnd>
        <p:snd r:embed="rId2" name="click.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normAutofit/>
          </a:bodyPr>
          <a:lstStyle/>
          <a:p>
            <a:r>
              <a:rPr lang="es-ES" sz="3600" dirty="0" smtClean="0"/>
              <a:t>MARCO TEORICO</a:t>
            </a:r>
            <a:endParaRPr lang="es-ES" sz="3600" dirty="0"/>
          </a:p>
        </p:txBody>
      </p:sp>
      <p:sp>
        <p:nvSpPr>
          <p:cNvPr id="3" name="2 Título"/>
          <p:cNvSpPr>
            <a:spLocks noGrp="1"/>
          </p:cNvSpPr>
          <p:nvPr>
            <p:ph type="ctrTitle"/>
          </p:nvPr>
        </p:nvSpPr>
        <p:spPr/>
        <p:txBody>
          <a:bodyPr/>
          <a:lstStyle/>
          <a:p>
            <a:r>
              <a:rPr lang="es-ES" dirty="0" smtClean="0"/>
              <a:t>Capitulo II</a:t>
            </a:r>
            <a:endParaRPr lang="es-ES" dirty="0"/>
          </a:p>
        </p:txBody>
      </p:sp>
    </p:spTree>
    <p:extLst>
      <p:ext uri="{BB962C8B-B14F-4D97-AF65-F5344CB8AC3E}">
        <p14:creationId xmlns:p14="http://schemas.microsoft.com/office/powerpoint/2010/main" val="3893168860"/>
      </p:ext>
    </p:extLst>
  </p:cSld>
  <p:clrMapOvr>
    <a:masterClrMapping/>
  </p:clrMapOvr>
  <p:transition spd="slow">
    <p:wipe/>
    <p:sndAc>
      <p:stSnd>
        <p:snd r:embed="rId2" name="click.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3200" dirty="0" smtClean="0"/>
              <a:t>SÍNDROME </a:t>
            </a:r>
            <a:r>
              <a:rPr lang="es-ES" sz="3200" dirty="0" smtClean="0"/>
              <a:t>DE DOWN</a:t>
            </a:r>
            <a:endParaRPr lang="es-ES" sz="3200" dirty="0"/>
          </a:p>
        </p:txBody>
      </p:sp>
      <p:sp>
        <p:nvSpPr>
          <p:cNvPr id="3" name="2 Marcador de contenido"/>
          <p:cNvSpPr>
            <a:spLocks noGrp="1"/>
          </p:cNvSpPr>
          <p:nvPr>
            <p:ph sz="quarter" idx="13"/>
          </p:nvPr>
        </p:nvSpPr>
        <p:spPr/>
        <p:txBody>
          <a:bodyPr>
            <a:normAutofit/>
          </a:bodyPr>
          <a:lstStyle/>
          <a:p>
            <a:pPr marL="0" indent="0" algn="ctr">
              <a:buNone/>
            </a:pPr>
            <a:endParaRPr lang="es-ES" sz="2000" dirty="0">
              <a:latin typeface="+mj-lt"/>
            </a:endParaRPr>
          </a:p>
          <a:p>
            <a:pPr marL="0" indent="0">
              <a:buNone/>
            </a:pPr>
            <a:r>
              <a:rPr lang="es-ES" sz="2000" b="1" dirty="0">
                <a:latin typeface="+mj-lt"/>
              </a:rPr>
              <a:t>Conceptualización del Síndrome de Down</a:t>
            </a:r>
            <a:endParaRPr lang="es-ES" sz="2000" dirty="0">
              <a:latin typeface="+mj-lt"/>
            </a:endParaRPr>
          </a:p>
          <a:p>
            <a:pPr algn="just"/>
            <a:r>
              <a:rPr lang="es-ES" sz="2000" dirty="0">
                <a:latin typeface="+mj-lt"/>
              </a:rPr>
              <a:t>Es una alteración genética producida en el par 21. Básicamente el niño  con Síndrome de Down tiene un cromosoma adicional en cada una de las células de su cuerpo, es decir, posee 47 cromosomas en vez de 46 que existen </a:t>
            </a:r>
            <a:r>
              <a:rPr lang="es-ES" sz="2000" dirty="0" smtClean="0">
                <a:latin typeface="+mj-lt"/>
              </a:rPr>
              <a:t>normalmente</a:t>
            </a:r>
          </a:p>
          <a:p>
            <a:pPr algn="just"/>
            <a:r>
              <a:rPr lang="es-ES" sz="2000" dirty="0" smtClean="0">
                <a:latin typeface="+mj-lt"/>
                <a:hlinkClick r:id="rId3" action="ppaction://hlinkfile"/>
              </a:rPr>
              <a:t>Tipos</a:t>
            </a:r>
            <a:endParaRPr lang="es-ES" sz="2000" dirty="0" smtClean="0">
              <a:latin typeface="+mj-lt"/>
            </a:endParaRPr>
          </a:p>
          <a:p>
            <a:pPr algn="just"/>
            <a:r>
              <a:rPr lang="es-ES" sz="2000" dirty="0" smtClean="0">
                <a:latin typeface="+mj-lt"/>
                <a:hlinkClick r:id="rId4" action="ppaction://hlinkfile"/>
              </a:rPr>
              <a:t>Características</a:t>
            </a:r>
            <a:endParaRPr lang="es-ES" sz="2000" dirty="0">
              <a:latin typeface="+mj-lt"/>
            </a:endParaRPr>
          </a:p>
          <a:p>
            <a:endParaRPr lang="es-ES" sz="2000" dirty="0" smtClean="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FUAUgMBIgACEQEDEQH/xAAcAAABBQEBAQAAAAAAAAAAAAAFAAEDBAYCCAf/xAA7EAABAwMCAwUDCwQCAwAAAAABAgMEAAUREiEGEzEUIkFRYTZxdAcjMmKBkZShsbLRFkJSVjPwFSRG/8QAGQEAAgMBAAAAAAAAAAAAAAAAAAEDBAYC/8QAKhEAAgIBAgQEBwEAAAAAAAAAAAECESEDEjEyQVEiYXGRBBSBobHR8BP/2gAMAwEAAhEDEQA/ANZw5w9Y0/J9b7m5w3b50sQUPLCmEa3TjKtyDk4z7zUTSuEX4tpXF4Qt0iTPWUKZbjow0UuctZ1adwFZ96UqV4VouC5TcL5O7VLfOGmLclxZ9Epyf0rFcD82336C/LjhLa+YwhKEdxhS3CXceqXlBv0CyKsSlLdLPUbbsM3qPwta7s7AHCVod5TCX1rLbaSEa0pUcaTsArPqRjbrV1u2cGs8NRL1dOH7TFaejtur0xEuBBUkHAITv5Dbfbzqlxa3MZ4hv0lttxTLvD7rIKUFWVjJQkbdd1/fVubbV3D5MkWuI04pLhbjtBKSpTbXPCQoZ/xRgg+GM1zudLLFbJ7PaODbu/LaicN2/wD9VZQtaoSAknUpOBt9Un3EedFP6L4X/wBdtf4RH8UI4Bi3G3S7ixJgOsxpixNQ4pAThawCUn1wQnGNi2on6Qzta5lOSeGFsA/0Xwv/AK7a/wAIj+KEz7bwRb5MmPK4egIVHjqkuK7AnTyxpBVnH1vyPlW0rEcW2KfOu9wkQYq3BIs6omrWkBSsqOnc7A538DtRGcm8thbJH7XwQxBts16wW9LNxcabYP8A48E6nBlIVt3c9N/GrFvsHBdxeltQ7Ha3Fw3iw+OwpGlY3I3Tv18KhnWm7L4QsUZhjmXCFyXHG1uAYWhs4yrONl6aIcNWiZarleVPFkxZckyGVJPeKlKUVahjwBQkb/203N1zBbPMd8HJvdwaZ7jaJLiUITsEgKOAKVdcRe0Fz+Ld/eaatDFvai0kemvk+9h7H8E3+lFGJjKpi0CbHWF4DbSVp1ahq1e/p+RoNwSpxPyeWlTAy6LcgoGOqtO1Zq2WGVDhcNcqBKTKYlcx90tAKKOa2nDh9G1en/GcbbVnZq5v1KzPocxMhXLEZxKCHAV6vFPiOhqdS0pwCoAnpk9awvEVrlyL7eFIivvNSbby23EpPzbgwU6SOpynJHgQn/I57uVlmyOH+FGjFW5KgPx1O9Mo0J/uyemUjPriuFFdxXg1sV1xll1U6QyQHMJUFABIOAATtvk/mKkYnRJC0oYlMuqUjWAhwKJTgHO3hhSd/UedY60WG4J4Qv1vlRdL05xxaUa05VzG0avQd7WB5ADwxVvh+y3KHe4EyWhlLbdlREfKCBl5Kk74HhgfoKNqXUbdmpEllWyXWz3tOyh18vfuKimKf+bTFdaQoLSpYc8UZ3xWC/o+5pa0sstNhu+m4ICVJGUacgZ/x1Jb7vpRy/2W5SOIU3O2COD2JUYl09codIyMb4WWseil+ZpuK7iTo0UidFjx+e9JZab3w4twBOwJO/oAT9hri3vLU1ypD7Lspv8A5Q2oHG5xkeHT8jWYPCsx7gyLZFuNJcZfWoK1k9zWsoUTjdYBQo+ZBz1onZbRNh3+5XCQpjROS3rS2TupKUgbY235nv2pUu47xR5k4i9oLn8W7+801PxF7QXP4t395pq0keVFpHpv5PvYex/BN/pTQr3ZXLt8xKUqTKlOQ9B6cxpOVDHh3RkeeR50vk+9h7H8E3+lRN2C2xLuiU1Elc/tK1BwLJAKw3qOPLuJH31ndTbvd9ytm2kFrnJgplQYcw/OyXSWU6cglA1ZPkOm/mQPGomLrAu1henpcU3CU25rcWNBSkZyr023HoQaluUOO86xJeYcdcaUAgoJ7oK0qzjxGUJ+6uLXAgptSozMEsRngULjuA7jGjBB8wkVxjgLNWVrReretq1RWO0JMxlSmUvIwpIR1C/8Vddvqq8jRSPDbjvvvIKyp8gqBOwx5ffQ1EWCmcw0Lc4FMunlPb4SQNWc56HWofaRRul4XwG9y49TN3S4WWFd3HZsl1uTFjdodSltRCWgoJ1nA6ZVuR4A52Bq3drjA7PbkSuby7g8htkgAYURqGrPTpj3kDxri8Wu1uSnJsq2GU+9FVFcUnJy1uSgjOMGpjBt5tkJIt4LEZKDHY045WwA29B+lHg4DueGQx+IbYuzXCalbnZLYpxqSpSDlJbHf28cenXwrmwTLWJKrfAkOOvGO3KIWOjatknIAG+Pf59RmxDtlvVBmRxbUNMSnXC+0pOzxOxUffj7sU1rRCTKxGtnZXEMJAc5QT3SE9zI8tKRj09KHsuw8VNHlviL2gufxbv7zTU/EXtBc/i3f3mmrTR5UWEem/k+9h7H8E3+lcuvXtM9bfbIIb7c3y0lYSosHdSSME6ttsHfPpQvgfiewROD7NHlXu2svNxG0rbclISpJx0IJ2NFHeIuEXnUuuXy0KWlQUCZjfUdPH1rPakJ73S6les5CHEC56LYpdrfisSAtPflHDYTnvZ9cdPXFc2VU5S5yp0lh9syV9m5JB5bfglWANx1+3G+Mmq/xRwrIaLTt/tSkHqO2oGfuNMxxJwtFQeRfLUhK1ZJ7YjBPTz91cbZ9hUq8wrISSpzSgFZb+bKk5AVv1/KhDKJzD8Nt+4w3S1FLcgKjBKnnjp0uYB7o2PdHXV7qmHF3DI/+htX4xv+ahVxJwkt4vKv1qKzp3M5HgcjbV51B8rLt9hrzCUBl9pDCZLgeeSCFvJZ5YV5bZO//dqovLu4mLSzcLcAZiCGnPpIYxujbHfUQCCemT1xv3/V/DP+w2r8Y3/NVVX/AIQXI56r9ay5qCs9vT1HTbVipIaM4XS4vsCrqE+IpTkKxzZbLpacYaLiVaAr6O+CDgYOMdR16jrQ7hm+9sRDgytapy4naHVY7iTqwUA+JGfLoMmnncT8Ky4b0d+92Z9pxBStpcptSVgjoQVbiqNv4j4c7SHn7hYGFgFQU3La1BRJyM59Sc+OroN6k2y4UxKLqzzpxF7QXP4t395pqa+qDt7uDjXfbXKcUlSdwoFRwRSrRx5UWEzmrccW3ko7SZnNyrVygjSBju4zv1xmqqAkrSHFFKCRqUBnA8TiiLzFoDTimprylhawhGg7p0Ep3KR1Vge49BUOrJLGfohjYseo9656dsbN56fz+VdKNkWsFarpgADGGvPf0Axn7a6W1YxIGiW+ps74KCMd9O3TP0Cv7QN98DiTHtLaXg1OdW4llBbGjZThzqGcdB3fLqdzjeumm1mXs/0BVdVEMZsNNuB/SnWo9Ccr1ePqj7jVeiKGbQY7eqW+l7krUsBskczu6UdNh9PffoNxnZoTNqW20qbOeaUo4cQ20Tp+lvnGD/Z95qaOsopun7P+oAfSq5BbtqkJNwlOsq5wSQhGRy8ZKs4O+RjHqPI1O2zZtCtc2RqygAho43cIUcY8EYPvJ69K6lrqLqn7MAZSq2G4BdkgPuhtLRVHyndS8DCTt7xnA6eFSzGLSht8xJj7q0kckKbwFDbOdvVR8Onj1p/7K0qefJgD6VKlUtAKlSpUAE2ryG04FvhkFtttQLeQrRnvEeZBIJpJvWnkAwIakstobwpsHVp1b79CSvJ9QKVKq7+G0n0GMbynkstm2wPmnubkM4Ku9q0nzT4Y8q4YuhYcmrTEjky9QwUbNA5yE46Dfp6ClSp/L6dVXER2ze1s3J+czFZaL6QkNNjShOCk9BjbubjxyaUe8oj8gm1wHUtM8opcazr6d4+uAd/rE+WFSpP4bSfT8+gyq7L5sNmOWGUqbUVc1KAFrySdz5b/AJCq9KlU0YqOEIVKlSroD//Z"/>
          <p:cNvSpPr>
            <a:spLocks noChangeAspect="1" noChangeArrowheads="1"/>
          </p:cNvSpPr>
          <p:nvPr/>
        </p:nvSpPr>
        <p:spPr bwMode="auto">
          <a:xfrm>
            <a:off x="63500" y="-136525"/>
            <a:ext cx="771525" cy="809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279846096"/>
      </p:ext>
    </p:extLst>
  </p:cSld>
  <p:clrMapOvr>
    <a:masterClrMapping/>
  </p:clrMapOvr>
  <p:transition spd="slow">
    <p:wipe/>
    <p:sndAc>
      <p:stSnd>
        <p:snd r:embed="rId2" name="click.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Desarrollo Motriz</a:t>
            </a:r>
            <a:endParaRPr lang="es-ES" dirty="0"/>
          </a:p>
        </p:txBody>
      </p:sp>
      <p:sp>
        <p:nvSpPr>
          <p:cNvPr id="3" name="2 Marcador de contenido"/>
          <p:cNvSpPr>
            <a:spLocks noGrp="1"/>
          </p:cNvSpPr>
          <p:nvPr>
            <p:ph sz="quarter" idx="13"/>
          </p:nvPr>
        </p:nvSpPr>
        <p:spPr/>
        <p:txBody>
          <a:bodyPr>
            <a:normAutofit/>
          </a:bodyPr>
          <a:lstStyle/>
          <a:p>
            <a:r>
              <a:rPr lang="es-ES" sz="2000" dirty="0"/>
              <a:t>El desarrollo es un proceso continuo desde la concepción hasta la madurez y </a:t>
            </a:r>
            <a:r>
              <a:rPr lang="es-ES" sz="2000" dirty="0" smtClean="0"/>
              <a:t>sigue </a:t>
            </a:r>
            <a:r>
              <a:rPr lang="es-ES" sz="2000" dirty="0"/>
              <a:t>la misma secuencia en </a:t>
            </a:r>
            <a:r>
              <a:rPr lang="es-ES" sz="2000" dirty="0" smtClean="0"/>
              <a:t>todos </a:t>
            </a:r>
            <a:r>
              <a:rPr lang="es-ES" sz="2000" dirty="0"/>
              <a:t>los niños peor su ritmo varia de un niño a otro</a:t>
            </a:r>
            <a:r>
              <a:rPr lang="es-ES" sz="2000" dirty="0" smtClean="0"/>
              <a:t>.</a:t>
            </a:r>
          </a:p>
          <a:p>
            <a:r>
              <a:rPr lang="es-ES" dirty="0" smtClean="0">
                <a:hlinkClick r:id="rId3" action="ppaction://hlinkfile"/>
              </a:rPr>
              <a:t>PRINCIPIOS</a:t>
            </a:r>
            <a:endParaRPr lang="es-ES" dirty="0" smtClean="0"/>
          </a:p>
          <a:p>
            <a:r>
              <a:rPr lang="es-ES" dirty="0" smtClean="0">
                <a:hlinkClick r:id="rId3" action="ppaction://hlinkfile"/>
              </a:rPr>
              <a:t>FACTORES</a:t>
            </a:r>
            <a:endParaRPr lang="es-ES" dirty="0" smtClean="0"/>
          </a:p>
          <a:p>
            <a:r>
              <a:rPr lang="es-ES" dirty="0" smtClean="0">
                <a:hlinkClick r:id="rId3" action="ppaction://hlinkfile"/>
              </a:rPr>
              <a:t>LEYES</a:t>
            </a:r>
            <a:endParaRPr lang="es-ES" dirty="0"/>
          </a:p>
          <a:p>
            <a:endParaRPr lang="es-ES" dirty="0"/>
          </a:p>
        </p:txBody>
      </p:sp>
    </p:spTree>
    <p:extLst>
      <p:ext uri="{BB962C8B-B14F-4D97-AF65-F5344CB8AC3E}">
        <p14:creationId xmlns:p14="http://schemas.microsoft.com/office/powerpoint/2010/main" val="647445252"/>
      </p:ext>
    </p:extLst>
  </p:cSld>
  <p:clrMapOvr>
    <a:masterClrMapping/>
  </p:clrMapOvr>
  <p:transition spd="slow">
    <p:wipe/>
    <p:sndAc>
      <p:stSnd>
        <p:snd r:embed="rId2" name="click.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b="1" dirty="0" smtClean="0"/>
              <a:t>Características del Desarrollo </a:t>
            </a:r>
            <a:r>
              <a:rPr lang="es-ES" b="1" dirty="0"/>
              <a:t>M</a:t>
            </a:r>
            <a:r>
              <a:rPr lang="es-ES" b="1" dirty="0" smtClean="0"/>
              <a:t>otor</a:t>
            </a:r>
            <a:endParaRPr lang="es-ES" dirty="0"/>
          </a:p>
        </p:txBody>
      </p:sp>
      <p:sp>
        <p:nvSpPr>
          <p:cNvPr id="3" name="2 Marcador de contenido"/>
          <p:cNvSpPr>
            <a:spLocks noGrp="1"/>
          </p:cNvSpPr>
          <p:nvPr>
            <p:ph sz="quarter" idx="13"/>
          </p:nvPr>
        </p:nvSpPr>
        <p:spPr/>
        <p:txBody>
          <a:bodyPr>
            <a:normAutofit/>
          </a:bodyPr>
          <a:lstStyle/>
          <a:p>
            <a:pPr marL="0" indent="0">
              <a:buNone/>
            </a:pPr>
            <a:r>
              <a:rPr lang="es-ES" sz="2000" dirty="0"/>
              <a:t>Para comprender sobre el Desarrollo motor  Infantil se requiere conocer    términos, tales como: evolución, maduración, crecimiento y desarrollo</a:t>
            </a:r>
            <a:r>
              <a:rPr lang="es-ES" sz="2000" dirty="0" smtClean="0"/>
              <a:t>.</a:t>
            </a:r>
            <a:endParaRPr lang="es-ES" sz="2000" b="1" dirty="0"/>
          </a:p>
          <a:p>
            <a:r>
              <a:rPr lang="es-ES" sz="2000" dirty="0"/>
              <a:t>La </a:t>
            </a:r>
            <a:r>
              <a:rPr lang="es-ES" sz="2000" dirty="0" smtClean="0"/>
              <a:t>evolución</a:t>
            </a:r>
          </a:p>
          <a:p>
            <a:r>
              <a:rPr lang="es-ES" sz="2000" dirty="0"/>
              <a:t>La </a:t>
            </a:r>
            <a:r>
              <a:rPr lang="es-ES" sz="2000" dirty="0" smtClean="0"/>
              <a:t>maduración</a:t>
            </a:r>
          </a:p>
          <a:p>
            <a:r>
              <a:rPr lang="es-ES" sz="2000" dirty="0" smtClean="0"/>
              <a:t>El desarrollo</a:t>
            </a:r>
          </a:p>
          <a:p>
            <a:r>
              <a:rPr lang="es-ES" sz="2000" dirty="0" smtClean="0"/>
              <a:t>El crecimiento</a:t>
            </a:r>
            <a:endParaRPr lang="es-ES" sz="2000" dirty="0"/>
          </a:p>
        </p:txBody>
      </p:sp>
    </p:spTree>
    <p:extLst>
      <p:ext uri="{BB962C8B-B14F-4D97-AF65-F5344CB8AC3E}">
        <p14:creationId xmlns:p14="http://schemas.microsoft.com/office/powerpoint/2010/main" val="516362185"/>
      </p:ext>
    </p:extLst>
  </p:cSld>
  <p:clrMapOvr>
    <a:masterClrMapping/>
  </p:clrMapOvr>
  <p:transition spd="slow">
    <p:wipe/>
    <p:sndAc>
      <p:stSnd>
        <p:snd r:embed="rId2" name="click.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a:r>
              <a:rPr lang="es-ES" sz="3200" b="1" dirty="0" smtClean="0"/>
              <a:t>LOS SISTEMAS SENSORIALES</a:t>
            </a:r>
            <a:r>
              <a:rPr lang="es-ES" sz="3200" b="1" dirty="0"/>
              <a:t> </a:t>
            </a:r>
            <a:r>
              <a:rPr lang="es-ES" sz="1200" dirty="0"/>
              <a:t/>
            </a:r>
            <a:br>
              <a:rPr lang="es-ES" sz="1200" dirty="0"/>
            </a:br>
            <a:endParaRPr lang="es-ES" dirty="0"/>
          </a:p>
        </p:txBody>
      </p:sp>
      <p:sp>
        <p:nvSpPr>
          <p:cNvPr id="3" name="2 Marcador de contenido"/>
          <p:cNvSpPr>
            <a:spLocks noGrp="1"/>
          </p:cNvSpPr>
          <p:nvPr>
            <p:ph sz="quarter" idx="13"/>
          </p:nvPr>
        </p:nvSpPr>
        <p:spPr/>
        <p:txBody>
          <a:bodyPr>
            <a:normAutofit/>
          </a:bodyPr>
          <a:lstStyle/>
          <a:p>
            <a:r>
              <a:rPr lang="es-ES" sz="2000" dirty="0"/>
              <a:t>Los sistemas </a:t>
            </a:r>
            <a:r>
              <a:rPr lang="es-ES" sz="2000" dirty="0">
                <a:hlinkClick r:id="rId3" action="ppaction://hlinkfile"/>
              </a:rPr>
              <a:t>sensoriales</a:t>
            </a:r>
            <a:r>
              <a:rPr lang="es-ES" sz="2000" dirty="0"/>
              <a:t> son conjuntos de órganos altamente especializados que permiten a los organismos captar una amplia gama de señales provenientes del medio ambiente. Ello es fundamental para que dichos organismos puedan adaptarse a ese medio</a:t>
            </a:r>
            <a:r>
              <a:rPr lang="es-ES" sz="2000" dirty="0" smtClean="0"/>
              <a:t>.</a:t>
            </a:r>
          </a:p>
        </p:txBody>
      </p:sp>
    </p:spTree>
    <p:extLst>
      <p:ext uri="{BB962C8B-B14F-4D97-AF65-F5344CB8AC3E}">
        <p14:creationId xmlns:p14="http://schemas.microsoft.com/office/powerpoint/2010/main" val="2581081218"/>
      </p:ext>
    </p:extLst>
  </p:cSld>
  <p:clrMapOvr>
    <a:masterClrMapping/>
  </p:clrMapOvr>
  <p:transition spd="slow">
    <p:wipe/>
    <p:sndAc>
      <p:stSnd>
        <p:snd r:embed="rId2" name="click.wav"/>
      </p:stSnd>
    </p:sndAc>
  </p:transition>
  <p:timing>
    <p:tnLst>
      <p:par>
        <p:cTn id="1" dur="indefinite" restart="never" nodeType="tmRoot"/>
      </p:par>
    </p:tnLst>
  </p:timing>
</p:sld>
</file>

<file path=ppt/theme/theme1.xml><?xml version="1.0" encoding="utf-8"?>
<a:theme xmlns:a="http://schemas.openxmlformats.org/drawingml/2006/main" name="Horizont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adrícul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636</TotalTime>
  <Words>1012</Words>
  <Application>Microsoft Office PowerPoint</Application>
  <PresentationFormat>Presentación en pantalla (4:3)</PresentationFormat>
  <Paragraphs>210</Paragraphs>
  <Slides>30</Slides>
  <Notes>1</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Horizonte</vt:lpstr>
      <vt:lpstr>          TEMA DE INVESTIGACIÓN</vt:lpstr>
      <vt:lpstr>JUSTIFICACIÓN</vt:lpstr>
      <vt:lpstr>Problema </vt:lpstr>
      <vt:lpstr>Objetivos</vt:lpstr>
      <vt:lpstr>Capitulo II</vt:lpstr>
      <vt:lpstr>SÍNDROME DE DOWN</vt:lpstr>
      <vt:lpstr>Desarrollo Motriz</vt:lpstr>
      <vt:lpstr>Características del Desarrollo Motor</vt:lpstr>
      <vt:lpstr>LOS SISTEMAS SENSORIALES  </vt:lpstr>
      <vt:lpstr>       La integraciÓn sensorial</vt:lpstr>
      <vt:lpstr>CAPITULO iii</vt:lpstr>
      <vt:lpstr> la  INVESTIGACIÓN</vt:lpstr>
      <vt:lpstr>DISEÑO DE LA INVESTIGACIÓN</vt:lpstr>
      <vt:lpstr>Hipótesis </vt:lpstr>
      <vt:lpstr>Variables de la investigación</vt:lpstr>
      <vt:lpstr>Población – muestra- INSTRUMENTOS</vt:lpstr>
      <vt:lpstr>Procesamiento de la información</vt:lpstr>
      <vt:lpstr>Resultados obtenidos</vt:lpstr>
      <vt:lpstr>Resultados obtenidos</vt:lpstr>
      <vt:lpstr>PROCEDIMIENTOS APLICADOS</vt:lpstr>
      <vt:lpstr>PRUEBA DE HIPOTESIS</vt:lpstr>
      <vt:lpstr>Conclusiones </vt:lpstr>
      <vt:lpstr>recomendaciones</vt:lpstr>
      <vt:lpstr>ESQUEMA DE PROPUESTA </vt:lpstr>
      <vt:lpstr>Estimulación en el aula </vt:lpstr>
      <vt:lpstr>Estimulación en el aula </vt:lpstr>
      <vt:lpstr>Estimulación en el aula </vt:lpstr>
      <vt:lpstr> </vt:lpstr>
      <vt:lpstr>Niños distintos</vt:lpstr>
      <vt:lpstr>Ángeles de Dios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DE INVESTIGACION</dc:title>
  <dc:creator>Nora</dc:creator>
  <cp:lastModifiedBy>Nora</cp:lastModifiedBy>
  <cp:revision>47</cp:revision>
  <dcterms:created xsi:type="dcterms:W3CDTF">2013-05-13T00:20:09Z</dcterms:created>
  <dcterms:modified xsi:type="dcterms:W3CDTF">2013-05-27T02:48:17Z</dcterms:modified>
</cp:coreProperties>
</file>