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Default Extension="gif" ContentType="image/gif"/>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6"/>
  </p:notesMasterIdLst>
  <p:sldIdLst>
    <p:sldId id="258" r:id="rId2"/>
    <p:sldId id="347" r:id="rId3"/>
    <p:sldId id="280" r:id="rId4"/>
    <p:sldId id="303" r:id="rId5"/>
    <p:sldId id="281" r:id="rId6"/>
    <p:sldId id="285" r:id="rId7"/>
    <p:sldId id="304" r:id="rId8"/>
    <p:sldId id="296" r:id="rId9"/>
    <p:sldId id="297" r:id="rId10"/>
    <p:sldId id="299" r:id="rId11"/>
    <p:sldId id="302" r:id="rId12"/>
    <p:sldId id="294" r:id="rId13"/>
    <p:sldId id="291" r:id="rId14"/>
    <p:sldId id="295" r:id="rId15"/>
    <p:sldId id="284" r:id="rId16"/>
    <p:sldId id="305" r:id="rId17"/>
    <p:sldId id="306" r:id="rId18"/>
    <p:sldId id="307" r:id="rId19"/>
    <p:sldId id="313" r:id="rId20"/>
    <p:sldId id="310" r:id="rId21"/>
    <p:sldId id="309" r:id="rId22"/>
    <p:sldId id="308" r:id="rId23"/>
    <p:sldId id="311" r:id="rId24"/>
    <p:sldId id="312" r:id="rId25"/>
    <p:sldId id="315" r:id="rId26"/>
    <p:sldId id="316" r:id="rId27"/>
    <p:sldId id="317" r:id="rId28"/>
    <p:sldId id="319" r:id="rId29"/>
    <p:sldId id="320" r:id="rId30"/>
    <p:sldId id="321" r:id="rId31"/>
    <p:sldId id="322" r:id="rId32"/>
    <p:sldId id="323" r:id="rId33"/>
    <p:sldId id="324" r:id="rId34"/>
    <p:sldId id="325" r:id="rId35"/>
    <p:sldId id="326" r:id="rId36"/>
    <p:sldId id="327" r:id="rId37"/>
    <p:sldId id="329" r:id="rId38"/>
    <p:sldId id="330" r:id="rId39"/>
    <p:sldId id="331" r:id="rId40"/>
    <p:sldId id="332" r:id="rId41"/>
    <p:sldId id="334" r:id="rId42"/>
    <p:sldId id="333" r:id="rId43"/>
    <p:sldId id="336" r:id="rId44"/>
    <p:sldId id="345" r:id="rId45"/>
    <p:sldId id="346" r:id="rId46"/>
    <p:sldId id="337" r:id="rId47"/>
    <p:sldId id="282" r:id="rId48"/>
    <p:sldId id="338" r:id="rId49"/>
    <p:sldId id="339" r:id="rId50"/>
    <p:sldId id="340" r:id="rId51"/>
    <p:sldId id="341" r:id="rId52"/>
    <p:sldId id="342" r:id="rId53"/>
    <p:sldId id="343" r:id="rId54"/>
    <p:sldId id="344" r:id="rId55"/>
  </p:sldIdLst>
  <p:sldSz cx="9144000" cy="6858000" type="screen4x3"/>
  <p:notesSz cx="6858000" cy="9144000"/>
  <p:custDataLst>
    <p:tags r:id="rId57"/>
  </p:custDataLst>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CC0000"/>
    <a:srgbClr val="FFFF66"/>
    <a:srgbClr val="333399"/>
    <a:srgbClr val="AAC6B5"/>
    <a:srgbClr val="9EB78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99484" autoAdjust="0"/>
  </p:normalViewPr>
  <p:slideViewPr>
    <p:cSldViewPr>
      <p:cViewPr>
        <p:scale>
          <a:sx n="60" d="100"/>
          <a:sy n="60" d="100"/>
        </p:scale>
        <p:origin x="-1752"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USUARIO\Desktop\BSC-tesis.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USUARIO\Desktop\BSC-tesis.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USUARIO\Desktop\BSC-tesis.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usuario\Desktop\Libro%20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Office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Office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Office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Office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esktop\BSC-tesis.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UARIO\Desktop\BSC-te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a:pPr>
            <a:r>
              <a:rPr dirty="0"/>
              <a:t>Experiencia</a:t>
            </a:r>
          </a:p>
        </c:rich>
      </c:tx>
      <c:layout/>
    </c:title>
    <c:plotArea>
      <c:layout/>
      <c:barChart>
        <c:barDir val="col"/>
        <c:grouping val="stacked"/>
        <c:ser>
          <c:idx val="0"/>
          <c:order val="0"/>
          <c:tx>
            <c:strRef>
              <c:f>Hoja1!$E$8</c:f>
              <c:strCache>
                <c:ptCount val="1"/>
                <c:pt idx="0">
                  <c:v>Experiencia</c:v>
                </c:pt>
              </c:strCache>
            </c:strRef>
          </c:tx>
          <c:cat>
            <c:strRef>
              <c:f>Hoja1!$D$9:$D$15</c:f>
              <c:strCache>
                <c:ptCount val="7"/>
                <c:pt idx="0">
                  <c:v>7 a 10 AÑOS</c:v>
                </c:pt>
                <c:pt idx="1">
                  <c:v>11 a 14 años </c:v>
                </c:pt>
                <c:pt idx="2">
                  <c:v>15 a 18 años</c:v>
                </c:pt>
                <c:pt idx="3">
                  <c:v>19 a 22 años</c:v>
                </c:pt>
                <c:pt idx="4">
                  <c:v>23 a 25 años</c:v>
                </c:pt>
                <c:pt idx="5">
                  <c:v>               total</c:v>
                </c:pt>
                <c:pt idx="6">
                  <c:v>   </c:v>
                </c:pt>
              </c:strCache>
            </c:strRef>
          </c:cat>
          <c:val>
            <c:numRef>
              <c:f>Hoja1!$E$9:$E$15</c:f>
              <c:numCache>
                <c:formatCode>General</c:formatCode>
                <c:ptCount val="7"/>
                <c:pt idx="0">
                  <c:v>8</c:v>
                </c:pt>
                <c:pt idx="1">
                  <c:v>3</c:v>
                </c:pt>
                <c:pt idx="2">
                  <c:v>4</c:v>
                </c:pt>
                <c:pt idx="3">
                  <c:v>3</c:v>
                </c:pt>
                <c:pt idx="4">
                  <c:v>0</c:v>
                </c:pt>
                <c:pt idx="5">
                  <c:v>18</c:v>
                </c:pt>
              </c:numCache>
            </c:numRef>
          </c:val>
        </c:ser>
        <c:gapWidth val="95"/>
        <c:overlap val="100"/>
        <c:axId val="91675264"/>
        <c:axId val="91677056"/>
      </c:barChart>
      <c:catAx>
        <c:axId val="91675264"/>
        <c:scaling>
          <c:orientation val="minMax"/>
        </c:scaling>
        <c:axPos val="b"/>
        <c:numFmt formatCode="General" sourceLinked="1"/>
        <c:majorTickMark val="none"/>
        <c:tickLblPos val="nextTo"/>
        <c:txPr>
          <a:bodyPr/>
          <a:lstStyle/>
          <a:p>
            <a:pPr>
              <a:defRPr lang="es-EC"/>
            </a:pPr>
            <a:endParaRPr lang="es-EC"/>
          </a:p>
        </c:txPr>
        <c:crossAx val="91677056"/>
        <c:crosses val="autoZero"/>
        <c:auto val="1"/>
        <c:lblAlgn val="ctr"/>
        <c:lblOffset val="100"/>
      </c:catAx>
      <c:valAx>
        <c:axId val="91677056"/>
        <c:scaling>
          <c:orientation val="minMax"/>
        </c:scaling>
        <c:axPos val="l"/>
        <c:majorGridlines/>
        <c:title>
          <c:layout/>
          <c:txPr>
            <a:bodyPr/>
            <a:lstStyle/>
            <a:p>
              <a:pPr>
                <a:defRPr lang="es-EC"/>
              </a:pPr>
              <a:endParaRPr lang="es-EC"/>
            </a:p>
          </c:txPr>
        </c:title>
        <c:numFmt formatCode="General" sourceLinked="1"/>
        <c:majorTickMark val="none"/>
        <c:tickLblPos val="nextTo"/>
        <c:txPr>
          <a:bodyPr/>
          <a:lstStyle/>
          <a:p>
            <a:pPr>
              <a:defRPr lang="es-EC"/>
            </a:pPr>
            <a:endParaRPr lang="es-EC"/>
          </a:p>
        </c:txPr>
        <c:crossAx val="91675264"/>
        <c:crosses val="autoZero"/>
        <c:crossBetween val="between"/>
      </c:valAx>
      <c:dTable>
        <c:showHorzBorder val="1"/>
        <c:showVertBorder val="1"/>
        <c:showOutline val="1"/>
        <c:showKeys val="1"/>
        <c:txPr>
          <a:bodyPr/>
          <a:lstStyle/>
          <a:p>
            <a:pPr rtl="0">
              <a:defRPr lang="es-EC"/>
            </a:pPr>
            <a:endParaRPr lang="es-EC"/>
          </a:p>
        </c:txPr>
      </c:dTable>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8343248264285492"/>
          <c:y val="0.24675402912575184"/>
          <c:w val="0.76331581486864064"/>
          <c:h val="0.51298863949828066"/>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val>
            <c:numRef>
              <c:f>'Matriz Proc.Adm.'!$D$7:$H$7</c:f>
              <c:numCache>
                <c:formatCode>#,##0.00</c:formatCode>
                <c:ptCount val="5"/>
                <c:pt idx="0">
                  <c:v>5</c:v>
                </c:pt>
                <c:pt idx="1">
                  <c:v>5</c:v>
                </c:pt>
                <c:pt idx="2">
                  <c:v>5</c:v>
                </c:pt>
                <c:pt idx="3">
                  <c:v>4</c:v>
                </c:pt>
                <c:pt idx="4">
                  <c:v>4</c:v>
                </c:pt>
              </c:numCache>
            </c:numRef>
          </c:val>
        </c:ser>
        <c:marker val="1"/>
        <c:axId val="78088832"/>
        <c:axId val="78103296"/>
      </c:lineChart>
      <c:catAx>
        <c:axId val="78088832"/>
        <c:scaling>
          <c:orientation val="minMax"/>
        </c:scaling>
        <c:axPos val="b"/>
        <c:numFmt formatCode="General" sourceLinked="1"/>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103296"/>
        <c:crosses val="autoZero"/>
        <c:lblAlgn val="ctr"/>
        <c:lblOffset val="100"/>
        <c:tickLblSkip val="1"/>
        <c:tickMarkSkip val="1"/>
      </c:catAx>
      <c:valAx>
        <c:axId val="78103296"/>
        <c:scaling>
          <c:orientation val="minMax"/>
        </c:scaling>
        <c:axPos val="l"/>
        <c:numFmt formatCode="#,##0.0" sourceLinked="0"/>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088832"/>
        <c:crosses val="autoZero"/>
        <c:crossBetween val="between"/>
      </c:valAx>
      <c:spPr>
        <a:solidFill>
          <a:srgbClr val="FFFFFF"/>
        </a:solidFill>
        <a:ln w="3175">
          <a:solidFill>
            <a:srgbClr val="000000"/>
          </a:solidFill>
          <a:prstDash val="solid"/>
        </a:ln>
      </c:spPr>
    </c:plotArea>
    <c:plotVisOnly val="1"/>
    <c:dispBlanksAs val="gap"/>
  </c:chart>
  <c:spPr>
    <a:solidFill>
      <a:srgbClr val="C0C0C0"/>
    </a:solidFill>
    <a:ln w="9525">
      <a:noFill/>
    </a:ln>
  </c:spPr>
  <c:txPr>
    <a:bodyPr/>
    <a:lstStyle/>
    <a:p>
      <a:pPr>
        <a:defRPr sz="800" b="0" i="0" u="none" strike="noStrike" baseline="0">
          <a:solidFill>
            <a:srgbClr val="000000"/>
          </a:solidFill>
          <a:latin typeface="Arial Narrow"/>
          <a:ea typeface="Arial Narrow"/>
          <a:cs typeface="Arial Narrow"/>
        </a:defRPr>
      </a:pPr>
      <a:endParaRPr lang="es-EC"/>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7857246659032683"/>
          <c:y val="0.24675402912575184"/>
          <c:w val="0.77381402189140325"/>
          <c:h val="0.51298863949828066"/>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val>
            <c:numRef>
              <c:f>'Matriz Proc.Adm.'!$D$8:$H$8</c:f>
              <c:numCache>
                <c:formatCode>#,##0.00</c:formatCode>
                <c:ptCount val="5"/>
                <c:pt idx="0">
                  <c:v>5</c:v>
                </c:pt>
                <c:pt idx="1">
                  <c:v>5</c:v>
                </c:pt>
                <c:pt idx="2">
                  <c:v>5</c:v>
                </c:pt>
                <c:pt idx="3">
                  <c:v>4</c:v>
                </c:pt>
                <c:pt idx="4">
                  <c:v>4</c:v>
                </c:pt>
              </c:numCache>
            </c:numRef>
          </c:val>
        </c:ser>
        <c:marker val="1"/>
        <c:axId val="78121984"/>
        <c:axId val="78128256"/>
      </c:lineChart>
      <c:catAx>
        <c:axId val="78121984"/>
        <c:scaling>
          <c:orientation val="minMax"/>
        </c:scaling>
        <c:axPos val="b"/>
        <c:numFmt formatCode="General" sourceLinked="1"/>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128256"/>
        <c:crosses val="autoZero"/>
        <c:lblAlgn val="ctr"/>
        <c:lblOffset val="100"/>
        <c:tickLblSkip val="1"/>
        <c:tickMarkSkip val="1"/>
      </c:catAx>
      <c:valAx>
        <c:axId val="78128256"/>
        <c:scaling>
          <c:orientation val="minMax"/>
        </c:scaling>
        <c:axPos val="l"/>
        <c:numFmt formatCode="#,##0.0" sourceLinked="0"/>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121984"/>
        <c:crosses val="autoZero"/>
        <c:crossBetween val="between"/>
      </c:valAx>
      <c:spPr>
        <a:solidFill>
          <a:srgbClr val="FFFFFF"/>
        </a:solidFill>
        <a:ln w="3175">
          <a:solidFill>
            <a:srgbClr val="000000"/>
          </a:solidFill>
          <a:prstDash val="solid"/>
        </a:ln>
      </c:spPr>
    </c:plotArea>
    <c:plotVisOnly val="1"/>
    <c:dispBlanksAs val="gap"/>
  </c:chart>
  <c:spPr>
    <a:solidFill>
      <a:srgbClr val="C0C0C0"/>
    </a:solidFill>
    <a:ln w="9525">
      <a:noFill/>
    </a:ln>
  </c:spPr>
  <c:txPr>
    <a:bodyPr/>
    <a:lstStyle/>
    <a:p>
      <a:pPr>
        <a:defRPr sz="800" b="0" i="0" u="none" strike="noStrike" baseline="0">
          <a:solidFill>
            <a:srgbClr val="000000"/>
          </a:solidFill>
          <a:latin typeface="Arial Narrow"/>
          <a:ea typeface="Arial Narrow"/>
          <a:cs typeface="Arial Narrow"/>
        </a:defRPr>
      </a:pPr>
      <a:endParaRPr lang="es-EC"/>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8072342315577691"/>
          <c:y val="0.25974108329026507"/>
          <c:w val="0.77108660546464802"/>
          <c:h val="0.49350805825150368"/>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val>
            <c:numRef>
              <c:f>'Matriz Proc.Adm.'!$D$9:$H$9</c:f>
              <c:numCache>
                <c:formatCode>#,##0.00</c:formatCode>
                <c:ptCount val="5"/>
                <c:pt idx="0">
                  <c:v>5</c:v>
                </c:pt>
                <c:pt idx="1">
                  <c:v>5</c:v>
                </c:pt>
                <c:pt idx="2">
                  <c:v>5</c:v>
                </c:pt>
                <c:pt idx="3">
                  <c:v>4</c:v>
                </c:pt>
                <c:pt idx="4">
                  <c:v>4</c:v>
                </c:pt>
              </c:numCache>
            </c:numRef>
          </c:val>
        </c:ser>
        <c:marker val="1"/>
        <c:axId val="78138752"/>
        <c:axId val="78161408"/>
      </c:lineChart>
      <c:catAx>
        <c:axId val="78138752"/>
        <c:scaling>
          <c:orientation val="minMax"/>
        </c:scaling>
        <c:axPos val="b"/>
        <c:numFmt formatCode="General" sourceLinked="1"/>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161408"/>
        <c:crosses val="autoZero"/>
        <c:lblAlgn val="ctr"/>
        <c:lblOffset val="100"/>
        <c:tickLblSkip val="1"/>
        <c:tickMarkSkip val="1"/>
      </c:catAx>
      <c:valAx>
        <c:axId val="78161408"/>
        <c:scaling>
          <c:orientation val="minMax"/>
        </c:scaling>
        <c:axPos val="l"/>
        <c:numFmt formatCode="#,##0.0" sourceLinked="0"/>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138752"/>
        <c:crosses val="autoZero"/>
        <c:crossBetween val="between"/>
      </c:valAx>
      <c:spPr>
        <a:solidFill>
          <a:srgbClr val="FFFFFF"/>
        </a:solidFill>
        <a:ln w="3175">
          <a:solidFill>
            <a:srgbClr val="000000"/>
          </a:solidFill>
          <a:prstDash val="solid"/>
        </a:ln>
      </c:spPr>
    </c:plotArea>
    <c:plotVisOnly val="1"/>
    <c:dispBlanksAs val="gap"/>
  </c:chart>
  <c:spPr>
    <a:solidFill>
      <a:srgbClr val="C0C0C0"/>
    </a:solidFill>
    <a:ln w="9525">
      <a:noFill/>
    </a:ln>
  </c:spPr>
  <c:txPr>
    <a:bodyPr/>
    <a:lstStyle/>
    <a:p>
      <a:pPr>
        <a:defRPr sz="800" b="0" i="0" u="none" strike="noStrike" baseline="0">
          <a:solidFill>
            <a:srgbClr val="000000"/>
          </a:solidFill>
          <a:latin typeface="Arial Narrow"/>
          <a:ea typeface="Arial Narrow"/>
          <a:cs typeface="Arial Narrow"/>
        </a:defRPr>
      </a:pPr>
      <a:endParaRPr lang="es-EC"/>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layout/>
    </c:title>
    <c:plotArea>
      <c:layout/>
      <c:barChart>
        <c:barDir val="col"/>
        <c:grouping val="stacked"/>
        <c:ser>
          <c:idx val="0"/>
          <c:order val="0"/>
          <c:tx>
            <c:strRef>
              <c:f>'[Libro 6.xlsx]Hoja1'!$C$4:$C$5</c:f>
              <c:strCache>
                <c:ptCount val="1"/>
                <c:pt idx="0">
                  <c:v>Docente asignatura</c:v>
                </c:pt>
              </c:strCache>
            </c:strRef>
          </c:tx>
          <c:cat>
            <c:strRef>
              <c:f>'[Libro 6.xlsx]Hoja1'!$B$6:$B$14</c:f>
              <c:strCache>
                <c:ptCount val="9"/>
                <c:pt idx="1">
                  <c:v>1 a 2</c:v>
                </c:pt>
                <c:pt idx="2">
                  <c:v>asignaturas</c:v>
                </c:pt>
                <c:pt idx="3">
                  <c:v>3 a 4</c:v>
                </c:pt>
                <c:pt idx="4">
                  <c:v>asignaturas</c:v>
                </c:pt>
                <c:pt idx="5">
                  <c:v>5 a 6</c:v>
                </c:pt>
                <c:pt idx="6">
                  <c:v>asignaturas</c:v>
                </c:pt>
                <c:pt idx="7">
                  <c:v>Más de 6</c:v>
                </c:pt>
                <c:pt idx="8">
                  <c:v>Total</c:v>
                </c:pt>
              </c:strCache>
            </c:strRef>
          </c:cat>
          <c:val>
            <c:numRef>
              <c:f>'[Libro 6.xlsx]Hoja1'!$C$6:$C$14</c:f>
              <c:numCache>
                <c:formatCode>General</c:formatCode>
                <c:ptCount val="9"/>
                <c:pt idx="1">
                  <c:v>10</c:v>
                </c:pt>
                <c:pt idx="3">
                  <c:v>5</c:v>
                </c:pt>
                <c:pt idx="5">
                  <c:v>3</c:v>
                </c:pt>
                <c:pt idx="7">
                  <c:v>0</c:v>
                </c:pt>
                <c:pt idx="8">
                  <c:v>18</c:v>
                </c:pt>
              </c:numCache>
            </c:numRef>
          </c:val>
        </c:ser>
        <c:gapWidth val="95"/>
        <c:overlap val="100"/>
        <c:axId val="63461632"/>
        <c:axId val="70783360"/>
      </c:barChart>
      <c:catAx>
        <c:axId val="63461632"/>
        <c:scaling>
          <c:orientation val="minMax"/>
        </c:scaling>
        <c:axPos val="b"/>
        <c:majorTickMark val="none"/>
        <c:tickLblPos val="nextTo"/>
        <c:crossAx val="70783360"/>
        <c:crosses val="autoZero"/>
        <c:auto val="1"/>
        <c:lblAlgn val="ctr"/>
        <c:lblOffset val="100"/>
      </c:catAx>
      <c:valAx>
        <c:axId val="70783360"/>
        <c:scaling>
          <c:orientation val="minMax"/>
        </c:scaling>
        <c:axPos val="l"/>
        <c:title>
          <c:layout/>
        </c:title>
        <c:numFmt formatCode="General" sourceLinked="1"/>
        <c:majorTickMark val="none"/>
        <c:tickLblPos val="nextTo"/>
        <c:crossAx val="63461632"/>
        <c:crosses val="autoZero"/>
        <c:crossBetween val="between"/>
      </c:valAx>
      <c:dTable>
        <c:showHorzBorder val="1"/>
        <c:showVertBorder val="1"/>
        <c:showOutline val="1"/>
        <c:showKeys val="1"/>
      </c:dTable>
    </c:plotArea>
    <c:plotVisOnly val="1"/>
    <c:dispBlanksAs val="gap"/>
  </c:chart>
  <c:txPr>
    <a:bodyPr/>
    <a:lstStyle/>
    <a:p>
      <a:pPr>
        <a:defRPr sz="1050"/>
      </a:pPr>
      <a:endParaRPr lang="es-EC"/>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3"/>
  <c:chart>
    <c:autoTitleDeleted val="1"/>
    <c:plotArea>
      <c:layout/>
      <c:barChart>
        <c:barDir val="col"/>
        <c:grouping val="clustered"/>
        <c:ser>
          <c:idx val="0"/>
          <c:order val="0"/>
          <c:tx>
            <c:strRef>
              <c:f>Hoja1!$C$4</c:f>
              <c:strCache>
                <c:ptCount val="1"/>
                <c:pt idx="0">
                  <c:v>Diplomado</c:v>
                </c:pt>
              </c:strCache>
            </c:strRef>
          </c:tx>
          <c:cat>
            <c:strRef>
              <c:f>Hoja1!$B$5:$B$9</c:f>
              <c:strCache>
                <c:ptCount val="5"/>
                <c:pt idx="0">
                  <c:v>Ciencias de la Educación                     </c:v>
                </c:pt>
                <c:pt idx="1">
                  <c:v>Ciencias Exactas</c:v>
                </c:pt>
                <c:pt idx="2">
                  <c:v>Ciencias Administrativas</c:v>
                </c:pt>
                <c:pt idx="3">
                  <c:v>Ciencias de la</c:v>
                </c:pt>
                <c:pt idx="4">
                  <c:v>Computación</c:v>
                </c:pt>
              </c:strCache>
            </c:strRef>
          </c:cat>
          <c:val>
            <c:numRef>
              <c:f>Hoja1!$C$5:$C$9</c:f>
              <c:numCache>
                <c:formatCode>General</c:formatCode>
                <c:ptCount val="5"/>
                <c:pt idx="0">
                  <c:v>16</c:v>
                </c:pt>
              </c:numCache>
            </c:numRef>
          </c:val>
        </c:ser>
        <c:ser>
          <c:idx val="1"/>
          <c:order val="1"/>
          <c:tx>
            <c:strRef>
              <c:f>Hoja1!$D$4</c:f>
              <c:strCache>
                <c:ptCount val="1"/>
                <c:pt idx="0">
                  <c:v>Especialidades</c:v>
                </c:pt>
              </c:strCache>
            </c:strRef>
          </c:tx>
          <c:cat>
            <c:strRef>
              <c:f>Hoja1!$B$5:$B$9</c:f>
              <c:strCache>
                <c:ptCount val="5"/>
                <c:pt idx="0">
                  <c:v>Ciencias de la Educación                     </c:v>
                </c:pt>
                <c:pt idx="1">
                  <c:v>Ciencias Exactas</c:v>
                </c:pt>
                <c:pt idx="2">
                  <c:v>Ciencias Administrativas</c:v>
                </c:pt>
                <c:pt idx="3">
                  <c:v>Ciencias de la</c:v>
                </c:pt>
                <c:pt idx="4">
                  <c:v>Computación</c:v>
                </c:pt>
              </c:strCache>
            </c:strRef>
          </c:cat>
          <c:val>
            <c:numRef>
              <c:f>Hoja1!$D$5:$D$9</c:f>
              <c:numCache>
                <c:formatCode>General</c:formatCode>
                <c:ptCount val="5"/>
                <c:pt idx="0">
                  <c:v>3</c:v>
                </c:pt>
                <c:pt idx="2">
                  <c:v>2</c:v>
                </c:pt>
              </c:numCache>
            </c:numRef>
          </c:val>
        </c:ser>
        <c:ser>
          <c:idx val="2"/>
          <c:order val="2"/>
          <c:tx>
            <c:strRef>
              <c:f>Hoja1!$E$4</c:f>
              <c:strCache>
                <c:ptCount val="1"/>
                <c:pt idx="0">
                  <c:v>Maestría</c:v>
                </c:pt>
              </c:strCache>
            </c:strRef>
          </c:tx>
          <c:cat>
            <c:strRef>
              <c:f>Hoja1!$B$5:$B$9</c:f>
              <c:strCache>
                <c:ptCount val="5"/>
                <c:pt idx="0">
                  <c:v>Ciencias de la Educación                     </c:v>
                </c:pt>
                <c:pt idx="1">
                  <c:v>Ciencias Exactas</c:v>
                </c:pt>
                <c:pt idx="2">
                  <c:v>Ciencias Administrativas</c:v>
                </c:pt>
                <c:pt idx="3">
                  <c:v>Ciencias de la</c:v>
                </c:pt>
                <c:pt idx="4">
                  <c:v>Computación</c:v>
                </c:pt>
              </c:strCache>
            </c:strRef>
          </c:cat>
          <c:val>
            <c:numRef>
              <c:f>Hoja1!$E$5:$E$9</c:f>
              <c:numCache>
                <c:formatCode>General</c:formatCode>
                <c:ptCount val="5"/>
                <c:pt idx="0">
                  <c:v>12</c:v>
                </c:pt>
                <c:pt idx="1">
                  <c:v>1</c:v>
                </c:pt>
                <c:pt idx="2">
                  <c:v>1</c:v>
                </c:pt>
                <c:pt idx="4">
                  <c:v>2</c:v>
                </c:pt>
              </c:numCache>
            </c:numRef>
          </c:val>
        </c:ser>
        <c:ser>
          <c:idx val="3"/>
          <c:order val="3"/>
          <c:tx>
            <c:strRef>
              <c:f>Hoja1!$F$4</c:f>
              <c:strCache>
                <c:ptCount val="1"/>
                <c:pt idx="0">
                  <c:v>PHD</c:v>
                </c:pt>
              </c:strCache>
            </c:strRef>
          </c:tx>
          <c:cat>
            <c:strRef>
              <c:f>Hoja1!$B$5:$B$9</c:f>
              <c:strCache>
                <c:ptCount val="5"/>
                <c:pt idx="0">
                  <c:v>Ciencias de la Educación                     </c:v>
                </c:pt>
                <c:pt idx="1">
                  <c:v>Ciencias Exactas</c:v>
                </c:pt>
                <c:pt idx="2">
                  <c:v>Ciencias Administrativas</c:v>
                </c:pt>
                <c:pt idx="3">
                  <c:v>Ciencias de la</c:v>
                </c:pt>
                <c:pt idx="4">
                  <c:v>Computación</c:v>
                </c:pt>
              </c:strCache>
            </c:strRef>
          </c:cat>
          <c:val>
            <c:numRef>
              <c:f>Hoja1!$F$5:$F$9</c:f>
              <c:numCache>
                <c:formatCode>General</c:formatCode>
                <c:ptCount val="5"/>
              </c:numCache>
            </c:numRef>
          </c:val>
        </c:ser>
        <c:axId val="95126272"/>
        <c:axId val="95127808"/>
      </c:barChart>
      <c:catAx>
        <c:axId val="95126272"/>
        <c:scaling>
          <c:orientation val="minMax"/>
        </c:scaling>
        <c:axPos val="b"/>
        <c:numFmt formatCode="General" sourceLinked="1"/>
        <c:majorTickMark val="none"/>
        <c:tickLblPos val="nextTo"/>
        <c:crossAx val="95127808"/>
        <c:crosses val="autoZero"/>
        <c:auto val="1"/>
        <c:lblAlgn val="ctr"/>
        <c:lblOffset val="100"/>
      </c:catAx>
      <c:valAx>
        <c:axId val="95127808"/>
        <c:scaling>
          <c:orientation val="minMax"/>
        </c:scaling>
        <c:axPos val="l"/>
        <c:title>
          <c:tx>
            <c:rich>
              <a:bodyPr/>
              <a:lstStyle/>
              <a:p>
                <a:pPr>
                  <a:defRPr/>
                </a:pPr>
                <a:r>
                  <a:rPr lang="es-EC"/>
                  <a:t>Nro. Docentes
</a:t>
                </a:r>
              </a:p>
            </c:rich>
          </c:tx>
          <c:layout/>
        </c:title>
        <c:numFmt formatCode="General" sourceLinked="1"/>
        <c:majorTickMark val="none"/>
        <c:tickLblPos val="nextTo"/>
        <c:crossAx val="95126272"/>
        <c:crosses val="autoZero"/>
        <c:crossBetween val="between"/>
      </c:valAx>
      <c:dTable>
        <c:showHorzBorder val="1"/>
        <c:showVertBorder val="1"/>
        <c:showOutline val="1"/>
        <c:showKeys val="1"/>
      </c:dTable>
      <c:spPr>
        <a:noFill/>
        <a:ln w="25400">
          <a:noFill/>
        </a:ln>
      </c:spPr>
    </c:plotArea>
    <c:plotVisOnly val="1"/>
    <c:dispBlanksAs val="gap"/>
  </c:chart>
  <c:txPr>
    <a:bodyPr/>
    <a:lstStyle/>
    <a:p>
      <a:pPr>
        <a:defRPr sz="1100"/>
      </a:pPr>
      <a:endParaRPr lang="es-EC"/>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barChart>
        <c:barDir val="col"/>
        <c:grouping val="clustered"/>
        <c:ser>
          <c:idx val="0"/>
          <c:order val="0"/>
          <c:tx>
            <c:strRef>
              <c:f>Hoja1!$C$4:$C$5</c:f>
              <c:strCache>
                <c:ptCount val="1"/>
                <c:pt idx="0">
                  <c:v>Área Nro.</c:v>
                </c:pt>
              </c:strCache>
            </c:strRef>
          </c:tx>
          <c:cat>
            <c:strRef>
              <c:f>Hoja1!$B$6:$B$14</c:f>
              <c:strCache>
                <c:ptCount val="9"/>
                <c:pt idx="0">
                  <c:v>Ciencias</c:v>
                </c:pt>
                <c:pt idx="1">
                  <c:v>Administrativas</c:v>
                </c:pt>
                <c:pt idx="2">
                  <c:v>Didáctica</c:v>
                </c:pt>
                <c:pt idx="3">
                  <c:v>Diseño Curricular</c:v>
                </c:pt>
                <c:pt idx="4">
                  <c:v>Ética</c:v>
                </c:pt>
                <c:pt idx="5">
                  <c:v>Gestión Pública</c:v>
                </c:pt>
                <c:pt idx="6">
                  <c:v>Investigación</c:v>
                </c:pt>
                <c:pt idx="7">
                  <c:v>Proyectos</c:v>
                </c:pt>
                <c:pt idx="8">
                  <c:v>TiCs</c:v>
                </c:pt>
              </c:strCache>
            </c:strRef>
          </c:cat>
          <c:val>
            <c:numRef>
              <c:f>Hoja1!$C$6:$C$14</c:f>
              <c:numCache>
                <c:formatCode>General</c:formatCode>
                <c:ptCount val="9"/>
                <c:pt idx="0">
                  <c:v>1</c:v>
                </c:pt>
                <c:pt idx="2">
                  <c:v>1</c:v>
                </c:pt>
                <c:pt idx="3">
                  <c:v>1</c:v>
                </c:pt>
                <c:pt idx="4">
                  <c:v>1</c:v>
                </c:pt>
                <c:pt idx="5">
                  <c:v>1</c:v>
                </c:pt>
                <c:pt idx="6">
                  <c:v>1</c:v>
                </c:pt>
                <c:pt idx="7">
                  <c:v>3</c:v>
                </c:pt>
                <c:pt idx="8">
                  <c:v>9</c:v>
                </c:pt>
              </c:numCache>
            </c:numRef>
          </c:val>
        </c:ser>
        <c:axId val="95370624"/>
        <c:axId val="95384704"/>
      </c:barChart>
      <c:catAx>
        <c:axId val="95370624"/>
        <c:scaling>
          <c:orientation val="minMax"/>
        </c:scaling>
        <c:axPos val="b"/>
        <c:numFmt formatCode="General" sourceLinked="1"/>
        <c:majorTickMark val="none"/>
        <c:tickLblPos val="nextTo"/>
        <c:crossAx val="95384704"/>
        <c:crosses val="autoZero"/>
        <c:auto val="1"/>
        <c:lblAlgn val="ctr"/>
        <c:lblOffset val="100"/>
      </c:catAx>
      <c:valAx>
        <c:axId val="95384704"/>
        <c:scaling>
          <c:orientation val="minMax"/>
        </c:scaling>
        <c:axPos val="l"/>
        <c:title>
          <c:tx>
            <c:rich>
              <a:bodyPr/>
              <a:lstStyle/>
              <a:p>
                <a:pPr>
                  <a:defRPr/>
                </a:pPr>
                <a:r>
                  <a:rPr lang="es-EC"/>
                  <a:t>Nro. Docentes</a:t>
                </a:r>
              </a:p>
            </c:rich>
          </c:tx>
          <c:layout/>
        </c:title>
        <c:numFmt formatCode="General" sourceLinked="1"/>
        <c:majorTickMark val="none"/>
        <c:tickLblPos val="nextTo"/>
        <c:crossAx val="95370624"/>
        <c:crosses val="autoZero"/>
        <c:crossBetween val="between"/>
      </c:valAx>
      <c:dTable>
        <c:showHorzBorder val="1"/>
        <c:showVertBorder val="1"/>
        <c:showOutline val="1"/>
        <c:showKeys val="1"/>
      </c:dTable>
    </c:plotArea>
    <c:plotVisOnly val="1"/>
    <c:dispBlanksAs val="gap"/>
  </c:chart>
  <c:txPr>
    <a:bodyPr/>
    <a:lstStyle/>
    <a:p>
      <a:pPr>
        <a:defRPr sz="1400"/>
      </a:pPr>
      <a:endParaRPr lang="es-EC"/>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barChart>
        <c:barDir val="col"/>
        <c:grouping val="stacked"/>
        <c:ser>
          <c:idx val="0"/>
          <c:order val="0"/>
          <c:tx>
            <c:strRef>
              <c:f>Hoja1!$D$7</c:f>
              <c:strCache>
                <c:ptCount val="1"/>
                <c:pt idx="0">
                  <c:v>Nro.</c:v>
                </c:pt>
              </c:strCache>
            </c:strRef>
          </c:tx>
          <c:cat>
            <c:strRef>
              <c:f>Hoja1!$C$8:$C$11</c:f>
              <c:strCache>
                <c:ptCount val="4"/>
                <c:pt idx="0">
                  <c:v>Si</c:v>
                </c:pt>
                <c:pt idx="1">
                  <c:v>No</c:v>
                </c:pt>
                <c:pt idx="2">
                  <c:v>Parcialmente</c:v>
                </c:pt>
                <c:pt idx="3">
                  <c:v>Ninguno</c:v>
                </c:pt>
              </c:strCache>
            </c:strRef>
          </c:cat>
          <c:val>
            <c:numRef>
              <c:f>Hoja1!$D$8:$D$11</c:f>
              <c:numCache>
                <c:formatCode>General</c:formatCode>
                <c:ptCount val="4"/>
                <c:pt idx="0">
                  <c:v>3</c:v>
                </c:pt>
                <c:pt idx="1">
                  <c:v>7</c:v>
                </c:pt>
                <c:pt idx="2">
                  <c:v>4</c:v>
                </c:pt>
                <c:pt idx="3">
                  <c:v>4</c:v>
                </c:pt>
              </c:numCache>
            </c:numRef>
          </c:val>
        </c:ser>
        <c:gapWidth val="95"/>
        <c:overlap val="100"/>
        <c:axId val="95419008"/>
        <c:axId val="95535488"/>
      </c:barChart>
      <c:catAx>
        <c:axId val="95419008"/>
        <c:scaling>
          <c:orientation val="minMax"/>
        </c:scaling>
        <c:axPos val="b"/>
        <c:numFmt formatCode="General" sourceLinked="1"/>
        <c:majorTickMark val="none"/>
        <c:tickLblPos val="nextTo"/>
        <c:crossAx val="95535488"/>
        <c:crosses val="autoZero"/>
        <c:auto val="1"/>
        <c:lblAlgn val="ctr"/>
        <c:lblOffset val="100"/>
      </c:catAx>
      <c:valAx>
        <c:axId val="95535488"/>
        <c:scaling>
          <c:orientation val="minMax"/>
        </c:scaling>
        <c:axPos val="l"/>
        <c:title>
          <c:tx>
            <c:rich>
              <a:bodyPr/>
              <a:lstStyle/>
              <a:p>
                <a:pPr>
                  <a:defRPr/>
                </a:pPr>
                <a:r>
                  <a:rPr lang="es-EC"/>
                  <a:t>Nro. Docente</a:t>
                </a:r>
              </a:p>
            </c:rich>
          </c:tx>
          <c:layout/>
        </c:title>
        <c:numFmt formatCode="General" sourceLinked="1"/>
        <c:majorTickMark val="none"/>
        <c:tickLblPos val="nextTo"/>
        <c:crossAx val="95419008"/>
        <c:crosses val="autoZero"/>
        <c:crossBetween val="between"/>
      </c:valAx>
      <c:dTable>
        <c:showHorzBorder val="1"/>
        <c:showVertBorder val="1"/>
        <c:showOutline val="1"/>
        <c:showKeys val="1"/>
      </c:dTable>
    </c:plotArea>
    <c:plotVisOnly val="1"/>
    <c:dispBlanksAs val="gap"/>
  </c:chart>
  <c:txPr>
    <a:bodyPr/>
    <a:lstStyle/>
    <a:p>
      <a:pPr>
        <a:defRPr sz="1600"/>
      </a:pPr>
      <a:endParaRPr lang="es-EC"/>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barChart>
        <c:barDir val="col"/>
        <c:grouping val="stacked"/>
        <c:ser>
          <c:idx val="0"/>
          <c:order val="0"/>
          <c:tx>
            <c:strRef>
              <c:f>Hoja1!$D$6:$D$9</c:f>
              <c:strCache>
                <c:ptCount val="1"/>
                <c:pt idx="0">
                  <c:v>Asesoramiento en competencias en la elaboración guía  Nro.</c:v>
                </c:pt>
              </c:strCache>
            </c:strRef>
          </c:tx>
          <c:cat>
            <c:strRef>
              <c:f>Hoja1!$C$10:$C$12</c:f>
              <c:strCache>
                <c:ptCount val="3"/>
                <c:pt idx="0">
                  <c:v>Si</c:v>
                </c:pt>
                <c:pt idx="1">
                  <c:v>No</c:v>
                </c:pt>
                <c:pt idx="2">
                  <c:v>Parcialmente</c:v>
                </c:pt>
              </c:strCache>
            </c:strRef>
          </c:cat>
          <c:val>
            <c:numRef>
              <c:f>Hoja1!$D$10:$D$12</c:f>
              <c:numCache>
                <c:formatCode>General</c:formatCode>
                <c:ptCount val="3"/>
                <c:pt idx="0">
                  <c:v>3</c:v>
                </c:pt>
                <c:pt idx="1">
                  <c:v>12</c:v>
                </c:pt>
                <c:pt idx="2">
                  <c:v>3</c:v>
                </c:pt>
              </c:numCache>
            </c:numRef>
          </c:val>
        </c:ser>
        <c:gapWidth val="95"/>
        <c:overlap val="100"/>
        <c:axId val="95631232"/>
        <c:axId val="95632768"/>
      </c:barChart>
      <c:catAx>
        <c:axId val="95631232"/>
        <c:scaling>
          <c:orientation val="minMax"/>
        </c:scaling>
        <c:axPos val="b"/>
        <c:numFmt formatCode="General" sourceLinked="1"/>
        <c:majorTickMark val="none"/>
        <c:tickLblPos val="nextTo"/>
        <c:crossAx val="95632768"/>
        <c:crosses val="autoZero"/>
        <c:auto val="1"/>
        <c:lblAlgn val="ctr"/>
        <c:lblOffset val="100"/>
      </c:catAx>
      <c:valAx>
        <c:axId val="95632768"/>
        <c:scaling>
          <c:orientation val="minMax"/>
        </c:scaling>
        <c:axPos val="l"/>
        <c:title>
          <c:tx>
            <c:rich>
              <a:bodyPr/>
              <a:lstStyle/>
              <a:p>
                <a:pPr>
                  <a:defRPr/>
                </a:pPr>
                <a:r>
                  <a:rPr lang="es-EC"/>
                  <a:t>Nro. Docentes</a:t>
                </a:r>
              </a:p>
            </c:rich>
          </c:tx>
          <c:layout/>
        </c:title>
        <c:numFmt formatCode="General" sourceLinked="1"/>
        <c:majorTickMark val="none"/>
        <c:tickLblPos val="nextTo"/>
        <c:crossAx val="95631232"/>
        <c:crosses val="autoZero"/>
        <c:crossBetween val="between"/>
      </c:valAx>
      <c:dTable>
        <c:showHorzBorder val="1"/>
        <c:showVertBorder val="1"/>
        <c:showOutline val="1"/>
        <c:showKeys val="1"/>
      </c:dTable>
    </c:plotArea>
    <c:plotVisOnly val="1"/>
    <c:dispBlanksAs val="gap"/>
  </c:chart>
  <c:txPr>
    <a:bodyPr/>
    <a:lstStyle/>
    <a:p>
      <a:pPr>
        <a:defRPr sz="1600"/>
      </a:pPr>
      <a:endParaRPr lang="es-EC"/>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barChart>
        <c:barDir val="col"/>
        <c:grouping val="clustered"/>
        <c:ser>
          <c:idx val="0"/>
          <c:order val="0"/>
          <c:tx>
            <c:strRef>
              <c:f>Hoja1!$E$9:$E$10</c:f>
              <c:strCache>
                <c:ptCount val="1"/>
                <c:pt idx="0">
                  <c:v>MALLA ANTIGUA</c:v>
                </c:pt>
              </c:strCache>
            </c:strRef>
          </c:tx>
          <c:cat>
            <c:multiLvlStrRef>
              <c:f>Hoja1!$C$11:$D$29</c:f>
              <c:multiLvlStrCache>
                <c:ptCount val="19"/>
                <c:lvl>
                  <c:pt idx="0">
                    <c:v>ADMINISTRACIÓN DE RECURSOS HUMANOS</c:v>
                  </c:pt>
                  <c:pt idx="2">
                    <c:v>COMPUTACIÓN</c:v>
                  </c:pt>
                  <c:pt idx="3">
                    <c:v>COMUNICACIÓN ORAL Y ESCRITA</c:v>
                  </c:pt>
                  <c:pt idx="4">
                    <c:v>DIDÁCTICA</c:v>
                  </c:pt>
                  <c:pt idx="5">
                    <c:v>ESTADÍSTICA DESCRIPTIVA</c:v>
                  </c:pt>
                  <c:pt idx="6">
                    <c:v>FILOSOFÍA DE LA EDUCACIÓN</c:v>
                  </c:pt>
                  <c:pt idx="7">
                    <c:v>INFORMÁTICA APLICADA A LA</c:v>
                  </c:pt>
                  <c:pt idx="8">
                    <c:v>EDUCACIÓN</c:v>
                  </c:pt>
                  <c:pt idx="9">
                    <c:v>LEGISLACIÓN EDUCATIVA Y LABORAL</c:v>
                  </c:pt>
                  <c:pt idx="10">
                    <c:v>LIDERAZGO</c:v>
                  </c:pt>
                  <c:pt idx="11">
                    <c:v>MATEMÁTICA</c:v>
                  </c:pt>
                  <c:pt idx="12">
                    <c:v>MÉTODOLOGÍA DE LA INVETIGACIÓN</c:v>
                  </c:pt>
                  <c:pt idx="13">
                    <c:v>MÉTODOS Y TÉCNICAS DE ESTUDIO</c:v>
                  </c:pt>
                  <c:pt idx="14">
                    <c:v>PEDAGOGÍA</c:v>
                  </c:pt>
                  <c:pt idx="15">
                    <c:v>PLANEAMINTO EDUCATIVO </c:v>
                  </c:pt>
                  <c:pt idx="16">
                    <c:v>PROYECTO INTEGRADO</c:v>
                  </c:pt>
                  <c:pt idx="17">
                    <c:v>PSICOLOGÍA EDUCATIVA</c:v>
                  </c:pt>
                  <c:pt idx="18">
                    <c:v>SOCIOLOGÍA DE LA EDUCACIÓN</c:v>
                  </c:pt>
                </c:lvl>
                <c:lvl>
                  <c:pt idx="0">
                    <c:v>1</c:v>
                  </c:pt>
                  <c:pt idx="2">
                    <c:v>2</c:v>
                  </c:pt>
                  <c:pt idx="3">
                    <c:v>3</c:v>
                  </c:pt>
                  <c:pt idx="4">
                    <c:v>4</c:v>
                  </c:pt>
                  <c:pt idx="5">
                    <c:v>5</c:v>
                  </c:pt>
                  <c:pt idx="6">
                    <c:v>6</c:v>
                  </c:pt>
                  <c:pt idx="7">
                    <c:v>7</c:v>
                  </c:pt>
                  <c:pt idx="9">
                    <c:v>8</c:v>
                  </c:pt>
                  <c:pt idx="10">
                    <c:v>9</c:v>
                  </c:pt>
                  <c:pt idx="11">
                    <c:v>10</c:v>
                  </c:pt>
                  <c:pt idx="12">
                    <c:v>11</c:v>
                  </c:pt>
                  <c:pt idx="13">
                    <c:v>12</c:v>
                  </c:pt>
                  <c:pt idx="14">
                    <c:v>13</c:v>
                  </c:pt>
                  <c:pt idx="15">
                    <c:v>14</c:v>
                  </c:pt>
                  <c:pt idx="16">
                    <c:v>15</c:v>
                  </c:pt>
                  <c:pt idx="17">
                    <c:v>16</c:v>
                  </c:pt>
                  <c:pt idx="18">
                    <c:v>17</c:v>
                  </c:pt>
                </c:lvl>
              </c:multiLvlStrCache>
            </c:multiLvlStrRef>
          </c:cat>
          <c:val>
            <c:numRef>
              <c:f>Hoja1!$E$11:$E$29</c:f>
              <c:numCache>
                <c:formatCode>General</c:formatCode>
                <c:ptCount val="19"/>
                <c:pt idx="1">
                  <c:v>10</c:v>
                </c:pt>
                <c:pt idx="2">
                  <c:v>2</c:v>
                </c:pt>
                <c:pt idx="3">
                  <c:v>5</c:v>
                </c:pt>
                <c:pt idx="4">
                  <c:v>2</c:v>
                </c:pt>
                <c:pt idx="5">
                  <c:v>19</c:v>
                </c:pt>
                <c:pt idx="6">
                  <c:v>4</c:v>
                </c:pt>
                <c:pt idx="8">
                  <c:v>16</c:v>
                </c:pt>
                <c:pt idx="10">
                  <c:v>33</c:v>
                </c:pt>
                <c:pt idx="11">
                  <c:v>12</c:v>
                </c:pt>
                <c:pt idx="15">
                  <c:v>12</c:v>
                </c:pt>
                <c:pt idx="17">
                  <c:v>2</c:v>
                </c:pt>
                <c:pt idx="18">
                  <c:v>12</c:v>
                </c:pt>
              </c:numCache>
            </c:numRef>
          </c:val>
        </c:ser>
        <c:ser>
          <c:idx val="1"/>
          <c:order val="1"/>
          <c:tx>
            <c:strRef>
              <c:f>Hoja1!$F$9:$F$10</c:f>
              <c:strCache>
                <c:ptCount val="1"/>
                <c:pt idx="0">
                  <c:v>MALLA POR COMPETENCIAS</c:v>
                </c:pt>
              </c:strCache>
            </c:strRef>
          </c:tx>
          <c:cat>
            <c:multiLvlStrRef>
              <c:f>Hoja1!$C$11:$D$29</c:f>
              <c:multiLvlStrCache>
                <c:ptCount val="19"/>
                <c:lvl>
                  <c:pt idx="0">
                    <c:v>ADMINISTRACIÓN DE RECURSOS HUMANOS</c:v>
                  </c:pt>
                  <c:pt idx="2">
                    <c:v>COMPUTACIÓN</c:v>
                  </c:pt>
                  <c:pt idx="3">
                    <c:v>COMUNICACIÓN ORAL Y ESCRITA</c:v>
                  </c:pt>
                  <c:pt idx="4">
                    <c:v>DIDÁCTICA</c:v>
                  </c:pt>
                  <c:pt idx="5">
                    <c:v>ESTADÍSTICA DESCRIPTIVA</c:v>
                  </c:pt>
                  <c:pt idx="6">
                    <c:v>FILOSOFÍA DE LA EDUCACIÓN</c:v>
                  </c:pt>
                  <c:pt idx="7">
                    <c:v>INFORMÁTICA APLICADA A LA</c:v>
                  </c:pt>
                  <c:pt idx="8">
                    <c:v>EDUCACIÓN</c:v>
                  </c:pt>
                  <c:pt idx="9">
                    <c:v>LEGISLACIÓN EDUCATIVA Y LABORAL</c:v>
                  </c:pt>
                  <c:pt idx="10">
                    <c:v>LIDERAZGO</c:v>
                  </c:pt>
                  <c:pt idx="11">
                    <c:v>MATEMÁTICA</c:v>
                  </c:pt>
                  <c:pt idx="12">
                    <c:v>MÉTODOLOGÍA DE LA INVETIGACIÓN</c:v>
                  </c:pt>
                  <c:pt idx="13">
                    <c:v>MÉTODOS Y TÉCNICAS DE ESTUDIO</c:v>
                  </c:pt>
                  <c:pt idx="14">
                    <c:v>PEDAGOGÍA</c:v>
                  </c:pt>
                  <c:pt idx="15">
                    <c:v>PLANEAMINTO EDUCATIVO </c:v>
                  </c:pt>
                  <c:pt idx="16">
                    <c:v>PROYECTO INTEGRADO</c:v>
                  </c:pt>
                  <c:pt idx="17">
                    <c:v>PSICOLOGÍA EDUCATIVA</c:v>
                  </c:pt>
                  <c:pt idx="18">
                    <c:v>SOCIOLOGÍA DE LA EDUCACIÓN</c:v>
                  </c:pt>
                </c:lvl>
                <c:lvl>
                  <c:pt idx="0">
                    <c:v>1</c:v>
                  </c:pt>
                  <c:pt idx="2">
                    <c:v>2</c:v>
                  </c:pt>
                  <c:pt idx="3">
                    <c:v>3</c:v>
                  </c:pt>
                  <c:pt idx="4">
                    <c:v>4</c:v>
                  </c:pt>
                  <c:pt idx="5">
                    <c:v>5</c:v>
                  </c:pt>
                  <c:pt idx="6">
                    <c:v>6</c:v>
                  </c:pt>
                  <c:pt idx="7">
                    <c:v>7</c:v>
                  </c:pt>
                  <c:pt idx="9">
                    <c:v>8</c:v>
                  </c:pt>
                  <c:pt idx="10">
                    <c:v>9</c:v>
                  </c:pt>
                  <c:pt idx="11">
                    <c:v>10</c:v>
                  </c:pt>
                  <c:pt idx="12">
                    <c:v>11</c:v>
                  </c:pt>
                  <c:pt idx="13">
                    <c:v>12</c:v>
                  </c:pt>
                  <c:pt idx="14">
                    <c:v>13</c:v>
                  </c:pt>
                  <c:pt idx="15">
                    <c:v>14</c:v>
                  </c:pt>
                  <c:pt idx="16">
                    <c:v>15</c:v>
                  </c:pt>
                  <c:pt idx="17">
                    <c:v>16</c:v>
                  </c:pt>
                  <c:pt idx="18">
                    <c:v>17</c:v>
                  </c:pt>
                </c:lvl>
              </c:multiLvlStrCache>
            </c:multiLvlStrRef>
          </c:cat>
          <c:val>
            <c:numRef>
              <c:f>Hoja1!$F$11:$F$29</c:f>
              <c:numCache>
                <c:formatCode>General</c:formatCode>
                <c:ptCount val="19"/>
                <c:pt idx="1">
                  <c:v>5</c:v>
                </c:pt>
                <c:pt idx="2">
                  <c:v>89</c:v>
                </c:pt>
                <c:pt idx="3">
                  <c:v>101</c:v>
                </c:pt>
                <c:pt idx="4">
                  <c:v>3</c:v>
                </c:pt>
                <c:pt idx="5">
                  <c:v>3</c:v>
                </c:pt>
                <c:pt idx="6">
                  <c:v>89</c:v>
                </c:pt>
                <c:pt idx="8">
                  <c:v>9</c:v>
                </c:pt>
                <c:pt idx="9">
                  <c:v>4</c:v>
                </c:pt>
                <c:pt idx="10">
                  <c:v>6</c:v>
                </c:pt>
                <c:pt idx="11">
                  <c:v>92</c:v>
                </c:pt>
                <c:pt idx="12">
                  <c:v>96</c:v>
                </c:pt>
                <c:pt idx="13">
                  <c:v>102</c:v>
                </c:pt>
                <c:pt idx="14">
                  <c:v>9</c:v>
                </c:pt>
                <c:pt idx="15">
                  <c:v>7</c:v>
                </c:pt>
                <c:pt idx="16">
                  <c:v>4</c:v>
                </c:pt>
                <c:pt idx="17">
                  <c:v>11</c:v>
                </c:pt>
                <c:pt idx="18">
                  <c:v>13</c:v>
                </c:pt>
              </c:numCache>
            </c:numRef>
          </c:val>
        </c:ser>
        <c:ser>
          <c:idx val="2"/>
          <c:order val="2"/>
          <c:tx>
            <c:strRef>
              <c:f>Hoja1!$G$9:$G$10</c:f>
              <c:strCache>
                <c:ptCount val="1"/>
                <c:pt idx="0">
                  <c:v>MALLA POR MEDIA</c:v>
                </c:pt>
              </c:strCache>
            </c:strRef>
          </c:tx>
          <c:cat>
            <c:multiLvlStrRef>
              <c:f>Hoja1!$C$11:$D$29</c:f>
              <c:multiLvlStrCache>
                <c:ptCount val="19"/>
                <c:lvl>
                  <c:pt idx="0">
                    <c:v>ADMINISTRACIÓN DE RECURSOS HUMANOS</c:v>
                  </c:pt>
                  <c:pt idx="2">
                    <c:v>COMPUTACIÓN</c:v>
                  </c:pt>
                  <c:pt idx="3">
                    <c:v>COMUNICACIÓN ORAL Y ESCRITA</c:v>
                  </c:pt>
                  <c:pt idx="4">
                    <c:v>DIDÁCTICA</c:v>
                  </c:pt>
                  <c:pt idx="5">
                    <c:v>ESTADÍSTICA DESCRIPTIVA</c:v>
                  </c:pt>
                  <c:pt idx="6">
                    <c:v>FILOSOFÍA DE LA EDUCACIÓN</c:v>
                  </c:pt>
                  <c:pt idx="7">
                    <c:v>INFORMÁTICA APLICADA A LA</c:v>
                  </c:pt>
                  <c:pt idx="8">
                    <c:v>EDUCACIÓN</c:v>
                  </c:pt>
                  <c:pt idx="9">
                    <c:v>LEGISLACIÓN EDUCATIVA Y LABORAL</c:v>
                  </c:pt>
                  <c:pt idx="10">
                    <c:v>LIDERAZGO</c:v>
                  </c:pt>
                  <c:pt idx="11">
                    <c:v>MATEMÁTICA</c:v>
                  </c:pt>
                  <c:pt idx="12">
                    <c:v>MÉTODOLOGÍA DE LA INVETIGACIÓN</c:v>
                  </c:pt>
                  <c:pt idx="13">
                    <c:v>MÉTODOS Y TÉCNICAS DE ESTUDIO</c:v>
                  </c:pt>
                  <c:pt idx="14">
                    <c:v>PEDAGOGÍA</c:v>
                  </c:pt>
                  <c:pt idx="15">
                    <c:v>PLANEAMINTO EDUCATIVO </c:v>
                  </c:pt>
                  <c:pt idx="16">
                    <c:v>PROYECTO INTEGRADO</c:v>
                  </c:pt>
                  <c:pt idx="17">
                    <c:v>PSICOLOGÍA EDUCATIVA</c:v>
                  </c:pt>
                  <c:pt idx="18">
                    <c:v>SOCIOLOGÍA DE LA EDUCACIÓN</c:v>
                  </c:pt>
                </c:lvl>
                <c:lvl>
                  <c:pt idx="0">
                    <c:v>1</c:v>
                  </c:pt>
                  <c:pt idx="2">
                    <c:v>2</c:v>
                  </c:pt>
                  <c:pt idx="3">
                    <c:v>3</c:v>
                  </c:pt>
                  <c:pt idx="4">
                    <c:v>4</c:v>
                  </c:pt>
                  <c:pt idx="5">
                    <c:v>5</c:v>
                  </c:pt>
                  <c:pt idx="6">
                    <c:v>6</c:v>
                  </c:pt>
                  <c:pt idx="7">
                    <c:v>7</c:v>
                  </c:pt>
                  <c:pt idx="9">
                    <c:v>8</c:v>
                  </c:pt>
                  <c:pt idx="10">
                    <c:v>9</c:v>
                  </c:pt>
                  <c:pt idx="11">
                    <c:v>10</c:v>
                  </c:pt>
                  <c:pt idx="12">
                    <c:v>11</c:v>
                  </c:pt>
                  <c:pt idx="13">
                    <c:v>12</c:v>
                  </c:pt>
                  <c:pt idx="14">
                    <c:v>13</c:v>
                  </c:pt>
                  <c:pt idx="15">
                    <c:v>14</c:v>
                  </c:pt>
                  <c:pt idx="16">
                    <c:v>15</c:v>
                  </c:pt>
                  <c:pt idx="17">
                    <c:v>16</c:v>
                  </c:pt>
                  <c:pt idx="18">
                    <c:v>17</c:v>
                  </c:pt>
                </c:lvl>
              </c:multiLvlStrCache>
            </c:multiLvlStrRef>
          </c:cat>
          <c:val>
            <c:numRef>
              <c:f>Hoja1!$G$11:$G$29</c:f>
              <c:numCache>
                <c:formatCode>General</c:formatCode>
                <c:ptCount val="19"/>
                <c:pt idx="0">
                  <c:v>8</c:v>
                </c:pt>
                <c:pt idx="2">
                  <c:v>46</c:v>
                </c:pt>
                <c:pt idx="3">
                  <c:v>53</c:v>
                </c:pt>
                <c:pt idx="4">
                  <c:v>3</c:v>
                </c:pt>
                <c:pt idx="5">
                  <c:v>11</c:v>
                </c:pt>
                <c:pt idx="6">
                  <c:v>47</c:v>
                </c:pt>
                <c:pt idx="8">
                  <c:v>13</c:v>
                </c:pt>
                <c:pt idx="9">
                  <c:v>4</c:v>
                </c:pt>
                <c:pt idx="10">
                  <c:v>20</c:v>
                </c:pt>
                <c:pt idx="11">
                  <c:v>52</c:v>
                </c:pt>
                <c:pt idx="12">
                  <c:v>96</c:v>
                </c:pt>
                <c:pt idx="13">
                  <c:v>102</c:v>
                </c:pt>
                <c:pt idx="14">
                  <c:v>9</c:v>
                </c:pt>
                <c:pt idx="15">
                  <c:v>10</c:v>
                </c:pt>
                <c:pt idx="16">
                  <c:v>4</c:v>
                </c:pt>
                <c:pt idx="17">
                  <c:v>7</c:v>
                </c:pt>
                <c:pt idx="18">
                  <c:v>13</c:v>
                </c:pt>
              </c:numCache>
            </c:numRef>
          </c:val>
        </c:ser>
        <c:axId val="97322496"/>
        <c:axId val="97324032"/>
      </c:barChart>
      <c:catAx>
        <c:axId val="97322496"/>
        <c:scaling>
          <c:orientation val="minMax"/>
        </c:scaling>
        <c:axPos val="b"/>
        <c:numFmt formatCode="General" sourceLinked="1"/>
        <c:majorTickMark val="none"/>
        <c:tickLblPos val="nextTo"/>
        <c:crossAx val="97324032"/>
        <c:crosses val="autoZero"/>
        <c:auto val="1"/>
        <c:lblAlgn val="ctr"/>
        <c:lblOffset val="100"/>
      </c:catAx>
      <c:valAx>
        <c:axId val="97324032"/>
        <c:scaling>
          <c:orientation val="minMax"/>
        </c:scaling>
        <c:axPos val="l"/>
        <c:numFmt formatCode="General" sourceLinked="1"/>
        <c:majorTickMark val="none"/>
        <c:tickLblPos val="nextTo"/>
        <c:crossAx val="97322496"/>
        <c:crosses val="autoZero"/>
        <c:crossBetween val="between"/>
      </c:valAx>
      <c:spPr>
        <a:noFill/>
        <a:ln w="25400">
          <a:noFill/>
        </a:ln>
      </c:spPr>
    </c:plotArea>
    <c:legend>
      <c:legendPos val="r"/>
      <c:layout/>
    </c:legend>
    <c:plotVisOnly val="1"/>
    <c:dispBlanksAs val="gap"/>
  </c:chart>
  <c:txPr>
    <a:bodyPr/>
    <a:lstStyle/>
    <a:p>
      <a:pPr>
        <a:defRPr sz="1800"/>
      </a:pPr>
      <a:endParaRPr lang="es-EC"/>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8562874251497041"/>
          <c:y val="0.23376697496123874"/>
          <c:w val="0.73053892215568861"/>
          <c:h val="0.47402747700473802"/>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val>
            <c:numRef>
              <c:f>'Matriz Proc.Adm.'!$D$5:$H$5</c:f>
              <c:numCache>
                <c:formatCode>#,##0.00</c:formatCode>
                <c:ptCount val="5"/>
                <c:pt idx="0">
                  <c:v>5</c:v>
                </c:pt>
                <c:pt idx="1">
                  <c:v>5</c:v>
                </c:pt>
                <c:pt idx="2">
                  <c:v>5</c:v>
                </c:pt>
                <c:pt idx="3">
                  <c:v>4</c:v>
                </c:pt>
                <c:pt idx="4">
                  <c:v>4</c:v>
                </c:pt>
              </c:numCache>
            </c:numRef>
          </c:val>
        </c:ser>
        <c:marker val="1"/>
        <c:axId val="70817664"/>
        <c:axId val="70832128"/>
      </c:lineChart>
      <c:catAx>
        <c:axId val="70817664"/>
        <c:scaling>
          <c:orientation val="minMax"/>
        </c:scaling>
        <c:axPos val="b"/>
        <c:numFmt formatCode="General" sourceLinked="1"/>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0832128"/>
        <c:crosses val="autoZero"/>
        <c:lblAlgn val="ctr"/>
        <c:lblOffset val="100"/>
        <c:tickLblSkip val="1"/>
        <c:tickMarkSkip val="1"/>
      </c:catAx>
      <c:valAx>
        <c:axId val="70832128"/>
        <c:scaling>
          <c:orientation val="minMax"/>
        </c:scaling>
        <c:axPos val="l"/>
        <c:numFmt formatCode="#,##0.0" sourceLinked="0"/>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0817664"/>
        <c:crosses val="autoZero"/>
        <c:crossBetween val="between"/>
      </c:valAx>
      <c:spPr>
        <a:solidFill>
          <a:srgbClr val="FFFFFF"/>
        </a:solidFill>
        <a:ln w="3175">
          <a:solidFill>
            <a:srgbClr val="000000"/>
          </a:solidFill>
          <a:prstDash val="solid"/>
        </a:ln>
      </c:spPr>
    </c:plotArea>
    <c:plotVisOnly val="1"/>
    <c:dispBlanksAs val="gap"/>
  </c:chart>
  <c:spPr>
    <a:solidFill>
      <a:srgbClr val="C0C0C0"/>
    </a:solidFill>
    <a:ln w="9525">
      <a:noFill/>
    </a:ln>
  </c:spPr>
  <c:txPr>
    <a:bodyPr/>
    <a:lstStyle/>
    <a:p>
      <a:pPr>
        <a:defRPr sz="800" b="0" i="0" u="none" strike="noStrike" baseline="0">
          <a:solidFill>
            <a:srgbClr val="000000"/>
          </a:solidFill>
          <a:latin typeface="Arial Narrow"/>
          <a:ea typeface="Arial Narrow"/>
          <a:cs typeface="Arial Narrow"/>
        </a:defRPr>
      </a:pPr>
      <a:endParaRPr lang="es-EC"/>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C"/>
  <c:chart>
    <c:plotArea>
      <c:layout>
        <c:manualLayout>
          <c:layoutTarget val="inner"/>
          <c:xMode val="edge"/>
          <c:yMode val="edge"/>
          <c:x val="0.18716626411645876"/>
          <c:y val="0.23376697496123874"/>
          <c:w val="0.75401266401201128"/>
          <c:h val="0.52597569366279684"/>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val>
            <c:numRef>
              <c:f>'Matriz Proc.Adm.'!$D$6:$H$6</c:f>
              <c:numCache>
                <c:formatCode>#,##0.00</c:formatCode>
                <c:ptCount val="5"/>
                <c:pt idx="0">
                  <c:v>5</c:v>
                </c:pt>
                <c:pt idx="1">
                  <c:v>5</c:v>
                </c:pt>
                <c:pt idx="2">
                  <c:v>5</c:v>
                </c:pt>
                <c:pt idx="3">
                  <c:v>4</c:v>
                </c:pt>
                <c:pt idx="4">
                  <c:v>4</c:v>
                </c:pt>
              </c:numCache>
            </c:numRef>
          </c:val>
        </c:ser>
        <c:marker val="1"/>
        <c:axId val="78072064"/>
        <c:axId val="78082432"/>
      </c:lineChart>
      <c:catAx>
        <c:axId val="78072064"/>
        <c:scaling>
          <c:orientation val="minMax"/>
        </c:scaling>
        <c:axPos val="b"/>
        <c:numFmt formatCode="General" sourceLinked="1"/>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082432"/>
        <c:crosses val="autoZero"/>
        <c:lblAlgn val="ctr"/>
        <c:lblOffset val="100"/>
        <c:tickLblSkip val="1"/>
        <c:tickMarkSkip val="1"/>
      </c:catAx>
      <c:valAx>
        <c:axId val="78082432"/>
        <c:scaling>
          <c:orientation val="minMax"/>
        </c:scaling>
        <c:axPos val="l"/>
        <c:numFmt formatCode="#,##0.0" sourceLinked="0"/>
        <c:tickLblPos val="nextTo"/>
        <c:spPr>
          <a:ln w="3175">
            <a:solidFill>
              <a:srgbClr val="000000"/>
            </a:solidFill>
            <a:prstDash val="solid"/>
          </a:ln>
        </c:spPr>
        <c:txPr>
          <a:bodyPr rot="0" vert="horz"/>
          <a:lstStyle/>
          <a:p>
            <a:pPr>
              <a:defRPr lang="es-EC" sz="800" b="0" i="0" u="none" strike="noStrike" baseline="0">
                <a:solidFill>
                  <a:srgbClr val="000000"/>
                </a:solidFill>
                <a:latin typeface="Arial Narrow"/>
                <a:ea typeface="Arial Narrow"/>
                <a:cs typeface="Arial Narrow"/>
              </a:defRPr>
            </a:pPr>
            <a:endParaRPr lang="es-EC"/>
          </a:p>
        </c:txPr>
        <c:crossAx val="78072064"/>
        <c:crosses val="autoZero"/>
        <c:crossBetween val="between"/>
      </c:valAx>
      <c:spPr>
        <a:solidFill>
          <a:srgbClr val="FFFFFF"/>
        </a:solidFill>
        <a:ln w="3175">
          <a:solidFill>
            <a:srgbClr val="000000"/>
          </a:solidFill>
          <a:prstDash val="solid"/>
        </a:ln>
      </c:spPr>
    </c:plotArea>
    <c:plotVisOnly val="1"/>
    <c:dispBlanksAs val="gap"/>
  </c:chart>
  <c:spPr>
    <a:solidFill>
      <a:srgbClr val="C0C0C0"/>
    </a:solidFill>
    <a:ln w="9525">
      <a:noFill/>
    </a:ln>
  </c:spPr>
  <c:txPr>
    <a:bodyPr/>
    <a:lstStyle/>
    <a:p>
      <a:pPr>
        <a:defRPr sz="800" b="0" i="0" u="none" strike="noStrike" baseline="0">
          <a:solidFill>
            <a:srgbClr val="000000"/>
          </a:solidFill>
          <a:latin typeface="Arial Narrow"/>
          <a:ea typeface="Arial Narrow"/>
          <a:cs typeface="Arial Narrow"/>
        </a:defRPr>
      </a:pPr>
      <a:endParaRPr lang="es-EC"/>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13FA6-5A52-4347-BCD1-338A4F885BFF}" type="doc">
      <dgm:prSet loTypeId="urn:microsoft.com/office/officeart/2005/8/layout/pyramid2" loCatId="list" qsTypeId="urn:microsoft.com/office/officeart/2005/8/quickstyle/simple1#1" qsCatId="simple" csTypeId="urn:microsoft.com/office/officeart/2005/8/colors/accent1_2#1" csCatId="accent1" phldr="1"/>
      <dgm:spPr/>
    </dgm:pt>
    <dgm:pt modelId="{0D7C5DD8-71A0-48C5-A302-BBB8C607F2FE}">
      <dgm:prSet phldrT="[Texto]"/>
      <dgm:spPr/>
      <dgm:t>
        <a:bodyPr/>
        <a:lstStyle/>
        <a:p>
          <a:r>
            <a:rPr lang="es-ES" smtClean="0"/>
            <a:t>Estudio del contexto</a:t>
          </a:r>
          <a:endParaRPr lang="es-ES"/>
        </a:p>
      </dgm:t>
    </dgm:pt>
    <dgm:pt modelId="{F13BDA3E-7C2F-4CE3-9ABE-482E87AD2B8F}" type="parTrans" cxnId="{721FFC6B-81DC-4524-A1D7-22DA3725B3F4}">
      <dgm:prSet/>
      <dgm:spPr/>
      <dgm:t>
        <a:bodyPr/>
        <a:lstStyle/>
        <a:p>
          <a:endParaRPr lang="es-ES"/>
        </a:p>
      </dgm:t>
    </dgm:pt>
    <dgm:pt modelId="{6FE1AE5E-638D-43F5-A14E-A0803C72B001}" type="sibTrans" cxnId="{721FFC6B-81DC-4524-A1D7-22DA3725B3F4}">
      <dgm:prSet/>
      <dgm:spPr/>
      <dgm:t>
        <a:bodyPr/>
        <a:lstStyle/>
        <a:p>
          <a:endParaRPr lang="es-ES"/>
        </a:p>
      </dgm:t>
    </dgm:pt>
    <dgm:pt modelId="{735B9887-4723-4B9E-AD9D-32CE01A7D383}">
      <dgm:prSet phldrT="[Texto]"/>
      <dgm:spPr/>
      <dgm:t>
        <a:bodyPr/>
        <a:lstStyle/>
        <a:p>
          <a:r>
            <a:rPr lang="es-ES" smtClean="0"/>
            <a:t>Gestión de recursos</a:t>
          </a:r>
          <a:endParaRPr lang="es-ES"/>
        </a:p>
      </dgm:t>
    </dgm:pt>
    <dgm:pt modelId="{69ECE29D-1A8C-4F90-AE93-D42A7E6B7C9E}" type="parTrans" cxnId="{CD72490E-C4ED-48AB-8001-A23656159598}">
      <dgm:prSet/>
      <dgm:spPr/>
      <dgm:t>
        <a:bodyPr/>
        <a:lstStyle/>
        <a:p>
          <a:endParaRPr lang="es-ES"/>
        </a:p>
      </dgm:t>
    </dgm:pt>
    <dgm:pt modelId="{85EFC709-2BB1-4ADC-830A-DFDF713CF76D}" type="sibTrans" cxnId="{CD72490E-C4ED-48AB-8001-A23656159598}">
      <dgm:prSet/>
      <dgm:spPr/>
      <dgm:t>
        <a:bodyPr/>
        <a:lstStyle/>
        <a:p>
          <a:endParaRPr lang="es-ES"/>
        </a:p>
      </dgm:t>
    </dgm:pt>
    <dgm:pt modelId="{1D4FB332-5D39-468D-9004-9803C8B6E018}">
      <dgm:prSet phldrT="[Texto]"/>
      <dgm:spPr/>
      <dgm:t>
        <a:bodyPr/>
        <a:lstStyle/>
        <a:p>
          <a:r>
            <a:rPr lang="es-ES" smtClean="0"/>
            <a:t>Políticas de evaluación del aprendizaje</a:t>
          </a:r>
          <a:endParaRPr lang="es-ES"/>
        </a:p>
      </dgm:t>
    </dgm:pt>
    <dgm:pt modelId="{486601A9-76E1-4B30-9B53-5AA2528860B9}" type="parTrans" cxnId="{A5BC2B65-EC12-4EBF-8D60-3030E8095542}">
      <dgm:prSet/>
      <dgm:spPr/>
      <dgm:t>
        <a:bodyPr/>
        <a:lstStyle/>
        <a:p>
          <a:endParaRPr lang="es-ES"/>
        </a:p>
      </dgm:t>
    </dgm:pt>
    <dgm:pt modelId="{287E0F4E-D1C2-4E8C-906A-2048A7705D4E}" type="sibTrans" cxnId="{A5BC2B65-EC12-4EBF-8D60-3030E8095542}">
      <dgm:prSet/>
      <dgm:spPr/>
      <dgm:t>
        <a:bodyPr/>
        <a:lstStyle/>
        <a:p>
          <a:endParaRPr lang="es-ES"/>
        </a:p>
      </dgm:t>
    </dgm:pt>
    <dgm:pt modelId="{11D07612-23D8-4688-BA7D-A4820B0BAD3D}">
      <dgm:prSet/>
      <dgm:spPr/>
      <dgm:t>
        <a:bodyPr/>
        <a:lstStyle/>
        <a:p>
          <a:r>
            <a:rPr lang="es-ES" smtClean="0"/>
            <a:t>Elaboración de perfiles</a:t>
          </a:r>
          <a:endParaRPr lang="es-ES"/>
        </a:p>
      </dgm:t>
    </dgm:pt>
    <dgm:pt modelId="{7FB6DDB1-8A16-4736-BC04-263FD5506B96}" type="parTrans" cxnId="{BEBE80DE-FD0D-4E78-A6FE-3B48903FC7CF}">
      <dgm:prSet/>
      <dgm:spPr/>
      <dgm:t>
        <a:bodyPr/>
        <a:lstStyle/>
        <a:p>
          <a:endParaRPr lang="es-ES"/>
        </a:p>
      </dgm:t>
    </dgm:pt>
    <dgm:pt modelId="{98054E92-A084-47A1-B00D-D15C5206E3D4}" type="sibTrans" cxnId="{BEBE80DE-FD0D-4E78-A6FE-3B48903FC7CF}">
      <dgm:prSet/>
      <dgm:spPr/>
      <dgm:t>
        <a:bodyPr/>
        <a:lstStyle/>
        <a:p>
          <a:endParaRPr lang="es-ES"/>
        </a:p>
      </dgm:t>
    </dgm:pt>
    <dgm:pt modelId="{DD31677B-CFAA-4D4C-9A62-6A7F57C339CC}">
      <dgm:prSet/>
      <dgm:spPr/>
      <dgm:t>
        <a:bodyPr/>
        <a:lstStyle/>
        <a:p>
          <a:r>
            <a:rPr lang="es-ES" smtClean="0"/>
            <a:t>Organización de contenidos </a:t>
          </a:r>
          <a:endParaRPr lang="es-ES"/>
        </a:p>
      </dgm:t>
    </dgm:pt>
    <dgm:pt modelId="{ECAD56C2-A9D4-4554-ADAA-21274674D3A3}" type="parTrans" cxnId="{30979E91-503E-48E9-8AE9-D7A57EA4F473}">
      <dgm:prSet/>
      <dgm:spPr/>
      <dgm:t>
        <a:bodyPr/>
        <a:lstStyle/>
        <a:p>
          <a:endParaRPr lang="es-ES"/>
        </a:p>
      </dgm:t>
    </dgm:pt>
    <dgm:pt modelId="{ABDF25C8-669F-4208-8F07-AB74E1119272}" type="sibTrans" cxnId="{30979E91-503E-48E9-8AE9-D7A57EA4F473}">
      <dgm:prSet/>
      <dgm:spPr/>
      <dgm:t>
        <a:bodyPr/>
        <a:lstStyle/>
        <a:p>
          <a:endParaRPr lang="es-ES"/>
        </a:p>
      </dgm:t>
    </dgm:pt>
    <dgm:pt modelId="{B2ED1931-240C-49C2-8F3F-745023E7F3D4}">
      <dgm:prSet/>
      <dgm:spPr/>
      <dgm:t>
        <a:bodyPr/>
        <a:lstStyle/>
        <a:p>
          <a:r>
            <a:rPr lang="es-ES" smtClean="0"/>
            <a:t>Construcción malla curricular</a:t>
          </a:r>
          <a:endParaRPr lang="es-ES"/>
        </a:p>
      </dgm:t>
    </dgm:pt>
    <dgm:pt modelId="{57CD3FE1-E0A3-4D2D-AE68-9030015035E1}" type="parTrans" cxnId="{7C2F034E-8EFC-4CB7-B936-BD7E8BCB677B}">
      <dgm:prSet/>
      <dgm:spPr/>
      <dgm:t>
        <a:bodyPr/>
        <a:lstStyle/>
        <a:p>
          <a:endParaRPr lang="es-ES"/>
        </a:p>
      </dgm:t>
    </dgm:pt>
    <dgm:pt modelId="{FDF6E833-EFC9-488C-8E94-BFDCA343DBAF}" type="sibTrans" cxnId="{7C2F034E-8EFC-4CB7-B936-BD7E8BCB677B}">
      <dgm:prSet/>
      <dgm:spPr/>
      <dgm:t>
        <a:bodyPr/>
        <a:lstStyle/>
        <a:p>
          <a:endParaRPr lang="es-ES"/>
        </a:p>
      </dgm:t>
    </dgm:pt>
    <dgm:pt modelId="{276C1014-413F-4755-A3E6-4AB29D8147AF}" type="pres">
      <dgm:prSet presAssocID="{6BE13FA6-5A52-4347-BCD1-338A4F885BFF}" presName="compositeShape" presStyleCnt="0">
        <dgm:presLayoutVars>
          <dgm:dir/>
          <dgm:resizeHandles/>
        </dgm:presLayoutVars>
      </dgm:prSet>
      <dgm:spPr/>
    </dgm:pt>
    <dgm:pt modelId="{164FD924-950B-49E5-91C9-A61D0CC3D523}" type="pres">
      <dgm:prSet presAssocID="{6BE13FA6-5A52-4347-BCD1-338A4F885BFF}" presName="pyramid" presStyleLbl="node1" presStyleIdx="0" presStyleCnt="1" custScaleX="86102" custScaleY="88442"/>
      <dgm:spPr/>
    </dgm:pt>
    <dgm:pt modelId="{2A4CFBB8-BE48-4A78-AF92-AB26DBCF9401}" type="pres">
      <dgm:prSet presAssocID="{6BE13FA6-5A52-4347-BCD1-338A4F885BFF}" presName="theList" presStyleCnt="0"/>
      <dgm:spPr/>
    </dgm:pt>
    <dgm:pt modelId="{4C448FFD-7AA8-4691-95BC-44F544353BB8}" type="pres">
      <dgm:prSet presAssocID="{0D7C5DD8-71A0-48C5-A302-BBB8C607F2FE}" presName="aNode" presStyleLbl="fgAcc1" presStyleIdx="0" presStyleCnt="6" custScaleX="131441">
        <dgm:presLayoutVars>
          <dgm:bulletEnabled val="1"/>
        </dgm:presLayoutVars>
      </dgm:prSet>
      <dgm:spPr/>
      <dgm:t>
        <a:bodyPr/>
        <a:lstStyle/>
        <a:p>
          <a:endParaRPr lang="es-ES"/>
        </a:p>
      </dgm:t>
    </dgm:pt>
    <dgm:pt modelId="{F0A13699-6AE4-4AFD-9613-16DC017447FC}" type="pres">
      <dgm:prSet presAssocID="{0D7C5DD8-71A0-48C5-A302-BBB8C607F2FE}" presName="aSpace" presStyleCnt="0"/>
      <dgm:spPr/>
    </dgm:pt>
    <dgm:pt modelId="{10707704-1852-4B65-A9A4-BCACBFAFDDEB}" type="pres">
      <dgm:prSet presAssocID="{11D07612-23D8-4688-BA7D-A4820B0BAD3D}" presName="aNode" presStyleLbl="fgAcc1" presStyleIdx="1" presStyleCnt="6" custScaleX="132077">
        <dgm:presLayoutVars>
          <dgm:bulletEnabled val="1"/>
        </dgm:presLayoutVars>
      </dgm:prSet>
      <dgm:spPr/>
      <dgm:t>
        <a:bodyPr/>
        <a:lstStyle/>
        <a:p>
          <a:endParaRPr lang="es-ES"/>
        </a:p>
      </dgm:t>
    </dgm:pt>
    <dgm:pt modelId="{A7446C22-9C58-4522-8B08-B936609618A4}" type="pres">
      <dgm:prSet presAssocID="{11D07612-23D8-4688-BA7D-A4820B0BAD3D}" presName="aSpace" presStyleCnt="0"/>
      <dgm:spPr/>
    </dgm:pt>
    <dgm:pt modelId="{2E1DAE86-0A00-4DD7-BDBD-37F4681844F1}" type="pres">
      <dgm:prSet presAssocID="{B2ED1931-240C-49C2-8F3F-745023E7F3D4}" presName="aNode" presStyleLbl="fgAcc1" presStyleIdx="2" presStyleCnt="6" custScaleX="131759">
        <dgm:presLayoutVars>
          <dgm:bulletEnabled val="1"/>
        </dgm:presLayoutVars>
      </dgm:prSet>
      <dgm:spPr/>
      <dgm:t>
        <a:bodyPr/>
        <a:lstStyle/>
        <a:p>
          <a:endParaRPr lang="es-PE"/>
        </a:p>
      </dgm:t>
    </dgm:pt>
    <dgm:pt modelId="{69D794EE-77F0-4319-AEE4-ACC122D55E05}" type="pres">
      <dgm:prSet presAssocID="{B2ED1931-240C-49C2-8F3F-745023E7F3D4}" presName="aSpace" presStyleCnt="0"/>
      <dgm:spPr/>
    </dgm:pt>
    <dgm:pt modelId="{2E1E5951-677F-4F32-9D96-5085C3359D98}" type="pres">
      <dgm:prSet presAssocID="{DD31677B-CFAA-4D4C-9A62-6A7F57C339CC}" presName="aNode" presStyleLbl="fgAcc1" presStyleIdx="3" presStyleCnt="6" custScaleX="131759">
        <dgm:presLayoutVars>
          <dgm:bulletEnabled val="1"/>
        </dgm:presLayoutVars>
      </dgm:prSet>
      <dgm:spPr/>
      <dgm:t>
        <a:bodyPr/>
        <a:lstStyle/>
        <a:p>
          <a:endParaRPr lang="es-ES"/>
        </a:p>
      </dgm:t>
    </dgm:pt>
    <dgm:pt modelId="{A39B760B-7B08-405D-BA6B-F3A283735E86}" type="pres">
      <dgm:prSet presAssocID="{DD31677B-CFAA-4D4C-9A62-6A7F57C339CC}" presName="aSpace" presStyleCnt="0"/>
      <dgm:spPr/>
    </dgm:pt>
    <dgm:pt modelId="{DAAEE6A3-EA68-4022-9E3B-EF0428CAE0A4}" type="pres">
      <dgm:prSet presAssocID="{735B9887-4723-4B9E-AD9D-32CE01A7D383}" presName="aNode" presStyleLbl="fgAcc1" presStyleIdx="4" presStyleCnt="6" custScaleX="129192">
        <dgm:presLayoutVars>
          <dgm:bulletEnabled val="1"/>
        </dgm:presLayoutVars>
      </dgm:prSet>
      <dgm:spPr/>
      <dgm:t>
        <a:bodyPr/>
        <a:lstStyle/>
        <a:p>
          <a:endParaRPr lang="es-ES"/>
        </a:p>
      </dgm:t>
    </dgm:pt>
    <dgm:pt modelId="{DA3A75EE-6BE9-4777-8C6A-6FD188C8F064}" type="pres">
      <dgm:prSet presAssocID="{735B9887-4723-4B9E-AD9D-32CE01A7D383}" presName="aSpace" presStyleCnt="0"/>
      <dgm:spPr/>
    </dgm:pt>
    <dgm:pt modelId="{3740F80D-0CA9-4AA7-B618-4586C6F027AD}" type="pres">
      <dgm:prSet presAssocID="{1D4FB332-5D39-468D-9004-9803C8B6E018}" presName="aNode" presStyleLbl="fgAcc1" presStyleIdx="5" presStyleCnt="6" custScaleX="131759">
        <dgm:presLayoutVars>
          <dgm:bulletEnabled val="1"/>
        </dgm:presLayoutVars>
      </dgm:prSet>
      <dgm:spPr/>
      <dgm:t>
        <a:bodyPr/>
        <a:lstStyle/>
        <a:p>
          <a:endParaRPr lang="es-ES"/>
        </a:p>
      </dgm:t>
    </dgm:pt>
    <dgm:pt modelId="{58BD9270-8126-4E70-9B25-B16ABAB9FD1B}" type="pres">
      <dgm:prSet presAssocID="{1D4FB332-5D39-468D-9004-9803C8B6E018}" presName="aSpace" presStyleCnt="0"/>
      <dgm:spPr/>
    </dgm:pt>
  </dgm:ptLst>
  <dgm:cxnLst>
    <dgm:cxn modelId="{30979E91-503E-48E9-8AE9-D7A57EA4F473}" srcId="{6BE13FA6-5A52-4347-BCD1-338A4F885BFF}" destId="{DD31677B-CFAA-4D4C-9A62-6A7F57C339CC}" srcOrd="3" destOrd="0" parTransId="{ECAD56C2-A9D4-4554-ADAA-21274674D3A3}" sibTransId="{ABDF25C8-669F-4208-8F07-AB74E1119272}"/>
    <dgm:cxn modelId="{721FFC6B-81DC-4524-A1D7-22DA3725B3F4}" srcId="{6BE13FA6-5A52-4347-BCD1-338A4F885BFF}" destId="{0D7C5DD8-71A0-48C5-A302-BBB8C607F2FE}" srcOrd="0" destOrd="0" parTransId="{F13BDA3E-7C2F-4CE3-9ABE-482E87AD2B8F}" sibTransId="{6FE1AE5E-638D-43F5-A14E-A0803C72B001}"/>
    <dgm:cxn modelId="{CD72490E-C4ED-48AB-8001-A23656159598}" srcId="{6BE13FA6-5A52-4347-BCD1-338A4F885BFF}" destId="{735B9887-4723-4B9E-AD9D-32CE01A7D383}" srcOrd="4" destOrd="0" parTransId="{69ECE29D-1A8C-4F90-AE93-D42A7E6B7C9E}" sibTransId="{85EFC709-2BB1-4ADC-830A-DFDF713CF76D}"/>
    <dgm:cxn modelId="{BEBE80DE-FD0D-4E78-A6FE-3B48903FC7CF}" srcId="{6BE13FA6-5A52-4347-BCD1-338A4F885BFF}" destId="{11D07612-23D8-4688-BA7D-A4820B0BAD3D}" srcOrd="1" destOrd="0" parTransId="{7FB6DDB1-8A16-4736-BC04-263FD5506B96}" sibTransId="{98054E92-A084-47A1-B00D-D15C5206E3D4}"/>
    <dgm:cxn modelId="{5020273C-3CE6-4E08-B3D2-A084947F9F67}" type="presOf" srcId="{11D07612-23D8-4688-BA7D-A4820B0BAD3D}" destId="{10707704-1852-4B65-A9A4-BCACBFAFDDEB}" srcOrd="0" destOrd="0" presId="urn:microsoft.com/office/officeart/2005/8/layout/pyramid2"/>
    <dgm:cxn modelId="{16AC572D-6A7B-4A79-B29A-C4B2339F3EC0}" type="presOf" srcId="{DD31677B-CFAA-4D4C-9A62-6A7F57C339CC}" destId="{2E1E5951-677F-4F32-9D96-5085C3359D98}" srcOrd="0" destOrd="0" presId="urn:microsoft.com/office/officeart/2005/8/layout/pyramid2"/>
    <dgm:cxn modelId="{1DEBF90B-5055-460F-A1B0-0102756F0DB3}" type="presOf" srcId="{735B9887-4723-4B9E-AD9D-32CE01A7D383}" destId="{DAAEE6A3-EA68-4022-9E3B-EF0428CAE0A4}" srcOrd="0" destOrd="0" presId="urn:microsoft.com/office/officeart/2005/8/layout/pyramid2"/>
    <dgm:cxn modelId="{E94F28FD-9E72-4E1F-B304-1605B3FE254C}" type="presOf" srcId="{6BE13FA6-5A52-4347-BCD1-338A4F885BFF}" destId="{276C1014-413F-4755-A3E6-4AB29D8147AF}" srcOrd="0" destOrd="0" presId="urn:microsoft.com/office/officeart/2005/8/layout/pyramid2"/>
    <dgm:cxn modelId="{7C2F034E-8EFC-4CB7-B936-BD7E8BCB677B}" srcId="{6BE13FA6-5A52-4347-BCD1-338A4F885BFF}" destId="{B2ED1931-240C-49C2-8F3F-745023E7F3D4}" srcOrd="2" destOrd="0" parTransId="{57CD3FE1-E0A3-4D2D-AE68-9030015035E1}" sibTransId="{FDF6E833-EFC9-488C-8E94-BFDCA343DBAF}"/>
    <dgm:cxn modelId="{99B11396-C9F6-4CDE-9110-220A01B1FDA2}" type="presOf" srcId="{1D4FB332-5D39-468D-9004-9803C8B6E018}" destId="{3740F80D-0CA9-4AA7-B618-4586C6F027AD}" srcOrd="0" destOrd="0" presId="urn:microsoft.com/office/officeart/2005/8/layout/pyramid2"/>
    <dgm:cxn modelId="{29D03A0B-657D-4BA9-A6BF-FE1C8831D661}" type="presOf" srcId="{B2ED1931-240C-49C2-8F3F-745023E7F3D4}" destId="{2E1DAE86-0A00-4DD7-BDBD-37F4681844F1}" srcOrd="0" destOrd="0" presId="urn:microsoft.com/office/officeart/2005/8/layout/pyramid2"/>
    <dgm:cxn modelId="{A5BC2B65-EC12-4EBF-8D60-3030E8095542}" srcId="{6BE13FA6-5A52-4347-BCD1-338A4F885BFF}" destId="{1D4FB332-5D39-468D-9004-9803C8B6E018}" srcOrd="5" destOrd="0" parTransId="{486601A9-76E1-4B30-9B53-5AA2528860B9}" sibTransId="{287E0F4E-D1C2-4E8C-906A-2048A7705D4E}"/>
    <dgm:cxn modelId="{874A8843-FF6E-4099-8791-3EC3BFD5B414}" type="presOf" srcId="{0D7C5DD8-71A0-48C5-A302-BBB8C607F2FE}" destId="{4C448FFD-7AA8-4691-95BC-44F544353BB8}" srcOrd="0" destOrd="0" presId="urn:microsoft.com/office/officeart/2005/8/layout/pyramid2"/>
    <dgm:cxn modelId="{976776E9-9917-48B4-89C8-2188FD2397D4}" type="presParOf" srcId="{276C1014-413F-4755-A3E6-4AB29D8147AF}" destId="{164FD924-950B-49E5-91C9-A61D0CC3D523}" srcOrd="0" destOrd="0" presId="urn:microsoft.com/office/officeart/2005/8/layout/pyramid2"/>
    <dgm:cxn modelId="{B8E593A2-D3C2-47DE-A5BB-7695470C064C}" type="presParOf" srcId="{276C1014-413F-4755-A3E6-4AB29D8147AF}" destId="{2A4CFBB8-BE48-4A78-AF92-AB26DBCF9401}" srcOrd="1" destOrd="0" presId="urn:microsoft.com/office/officeart/2005/8/layout/pyramid2"/>
    <dgm:cxn modelId="{991C2A86-1456-41E7-BB01-17D8C917BA55}" type="presParOf" srcId="{2A4CFBB8-BE48-4A78-AF92-AB26DBCF9401}" destId="{4C448FFD-7AA8-4691-95BC-44F544353BB8}" srcOrd="0" destOrd="0" presId="urn:microsoft.com/office/officeart/2005/8/layout/pyramid2"/>
    <dgm:cxn modelId="{CC01283B-CFBD-4307-8FA5-31FA01C2357F}" type="presParOf" srcId="{2A4CFBB8-BE48-4A78-AF92-AB26DBCF9401}" destId="{F0A13699-6AE4-4AFD-9613-16DC017447FC}" srcOrd="1" destOrd="0" presId="urn:microsoft.com/office/officeart/2005/8/layout/pyramid2"/>
    <dgm:cxn modelId="{907996E0-C4AE-42B5-B65D-B4C34B309283}" type="presParOf" srcId="{2A4CFBB8-BE48-4A78-AF92-AB26DBCF9401}" destId="{10707704-1852-4B65-A9A4-BCACBFAFDDEB}" srcOrd="2" destOrd="0" presId="urn:microsoft.com/office/officeart/2005/8/layout/pyramid2"/>
    <dgm:cxn modelId="{252CE34A-4FFD-4C8B-AD3B-3CFFCBBA55AF}" type="presParOf" srcId="{2A4CFBB8-BE48-4A78-AF92-AB26DBCF9401}" destId="{A7446C22-9C58-4522-8B08-B936609618A4}" srcOrd="3" destOrd="0" presId="urn:microsoft.com/office/officeart/2005/8/layout/pyramid2"/>
    <dgm:cxn modelId="{1B609AF5-D930-4E89-BBC1-3E2B123C18DE}" type="presParOf" srcId="{2A4CFBB8-BE48-4A78-AF92-AB26DBCF9401}" destId="{2E1DAE86-0A00-4DD7-BDBD-37F4681844F1}" srcOrd="4" destOrd="0" presId="urn:microsoft.com/office/officeart/2005/8/layout/pyramid2"/>
    <dgm:cxn modelId="{06ED30DC-C4B5-45F0-AF07-D3399F2AC73C}" type="presParOf" srcId="{2A4CFBB8-BE48-4A78-AF92-AB26DBCF9401}" destId="{69D794EE-77F0-4319-AEE4-ACC122D55E05}" srcOrd="5" destOrd="0" presId="urn:microsoft.com/office/officeart/2005/8/layout/pyramid2"/>
    <dgm:cxn modelId="{72212D1D-C2B0-4DA3-8338-F9F84E531227}" type="presParOf" srcId="{2A4CFBB8-BE48-4A78-AF92-AB26DBCF9401}" destId="{2E1E5951-677F-4F32-9D96-5085C3359D98}" srcOrd="6" destOrd="0" presId="urn:microsoft.com/office/officeart/2005/8/layout/pyramid2"/>
    <dgm:cxn modelId="{688BE4F4-1341-44BA-B44C-A2E7E6421747}" type="presParOf" srcId="{2A4CFBB8-BE48-4A78-AF92-AB26DBCF9401}" destId="{A39B760B-7B08-405D-BA6B-F3A283735E86}" srcOrd="7" destOrd="0" presId="urn:microsoft.com/office/officeart/2005/8/layout/pyramid2"/>
    <dgm:cxn modelId="{A1D4A737-80B2-4217-BDB7-D9BE302364D3}" type="presParOf" srcId="{2A4CFBB8-BE48-4A78-AF92-AB26DBCF9401}" destId="{DAAEE6A3-EA68-4022-9E3B-EF0428CAE0A4}" srcOrd="8" destOrd="0" presId="urn:microsoft.com/office/officeart/2005/8/layout/pyramid2"/>
    <dgm:cxn modelId="{92EF4464-4B94-4701-BD86-1E531480C2E1}" type="presParOf" srcId="{2A4CFBB8-BE48-4A78-AF92-AB26DBCF9401}" destId="{DA3A75EE-6BE9-4777-8C6A-6FD188C8F064}" srcOrd="9" destOrd="0" presId="urn:microsoft.com/office/officeart/2005/8/layout/pyramid2"/>
    <dgm:cxn modelId="{04420E7C-2E3F-4DF0-AF85-A39E87C2315D}" type="presParOf" srcId="{2A4CFBB8-BE48-4A78-AF92-AB26DBCF9401}" destId="{3740F80D-0CA9-4AA7-B618-4586C6F027AD}" srcOrd="10" destOrd="0" presId="urn:microsoft.com/office/officeart/2005/8/layout/pyramid2"/>
    <dgm:cxn modelId="{674816AF-DEE4-431C-8D9C-BFBD3B207780}" type="presParOf" srcId="{2A4CFBB8-BE48-4A78-AF92-AB26DBCF9401}" destId="{58BD9270-8126-4E70-9B25-B16ABAB9FD1B}" srcOrd="11"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4FD924-950B-49E5-91C9-A61D0CC3D523}">
      <dsp:nvSpPr>
        <dsp:cNvPr id="0" name=""/>
        <dsp:cNvSpPr/>
      </dsp:nvSpPr>
      <dsp:spPr>
        <a:xfrm>
          <a:off x="807846" y="300528"/>
          <a:ext cx="4477607" cy="459929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48FFD-7AA8-4691-95BC-44F544353BB8}">
      <dsp:nvSpPr>
        <dsp:cNvPr id="0" name=""/>
        <dsp:cNvSpPr/>
      </dsp:nvSpPr>
      <dsp:spPr>
        <a:xfrm>
          <a:off x="2515261" y="522828"/>
          <a:ext cx="4443006"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Estudio del contexto</a:t>
          </a:r>
          <a:endParaRPr lang="es-ES" sz="1900" kern="1200"/>
        </a:p>
      </dsp:txBody>
      <dsp:txXfrm>
        <a:off x="2515261" y="522828"/>
        <a:ext cx="4443006" cy="615510"/>
      </dsp:txXfrm>
    </dsp:sp>
    <dsp:sp modelId="{10707704-1852-4B65-A9A4-BCACBFAFDDEB}">
      <dsp:nvSpPr>
        <dsp:cNvPr id="0" name=""/>
        <dsp:cNvSpPr/>
      </dsp:nvSpPr>
      <dsp:spPr>
        <a:xfrm>
          <a:off x="2504512" y="1215277"/>
          <a:ext cx="4464504"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Elaboración de perfiles</a:t>
          </a:r>
          <a:endParaRPr lang="es-ES" sz="1900" kern="1200"/>
        </a:p>
      </dsp:txBody>
      <dsp:txXfrm>
        <a:off x="2504512" y="1215277"/>
        <a:ext cx="4464504" cy="615510"/>
      </dsp:txXfrm>
    </dsp:sp>
    <dsp:sp modelId="{2E1DAE86-0A00-4DD7-BDBD-37F4681844F1}">
      <dsp:nvSpPr>
        <dsp:cNvPr id="0" name=""/>
        <dsp:cNvSpPr/>
      </dsp:nvSpPr>
      <dsp:spPr>
        <a:xfrm>
          <a:off x="2509886" y="1907726"/>
          <a:ext cx="4453755"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Construcción malla curricular</a:t>
          </a:r>
          <a:endParaRPr lang="es-ES" sz="1900" kern="1200"/>
        </a:p>
      </dsp:txBody>
      <dsp:txXfrm>
        <a:off x="2509886" y="1907726"/>
        <a:ext cx="4453755" cy="615510"/>
      </dsp:txXfrm>
    </dsp:sp>
    <dsp:sp modelId="{2E1E5951-677F-4F32-9D96-5085C3359D98}">
      <dsp:nvSpPr>
        <dsp:cNvPr id="0" name=""/>
        <dsp:cNvSpPr/>
      </dsp:nvSpPr>
      <dsp:spPr>
        <a:xfrm>
          <a:off x="2509886" y="2600175"/>
          <a:ext cx="4453755"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Organización de contenidos </a:t>
          </a:r>
          <a:endParaRPr lang="es-ES" sz="1900" kern="1200"/>
        </a:p>
      </dsp:txBody>
      <dsp:txXfrm>
        <a:off x="2509886" y="2600175"/>
        <a:ext cx="4453755" cy="615510"/>
      </dsp:txXfrm>
    </dsp:sp>
    <dsp:sp modelId="{DAAEE6A3-EA68-4022-9E3B-EF0428CAE0A4}">
      <dsp:nvSpPr>
        <dsp:cNvPr id="0" name=""/>
        <dsp:cNvSpPr/>
      </dsp:nvSpPr>
      <dsp:spPr>
        <a:xfrm>
          <a:off x="2553272" y="3292625"/>
          <a:ext cx="4366985"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Gestión de recursos</a:t>
          </a:r>
          <a:endParaRPr lang="es-ES" sz="1900" kern="1200"/>
        </a:p>
      </dsp:txBody>
      <dsp:txXfrm>
        <a:off x="2553272" y="3292625"/>
        <a:ext cx="4366985" cy="615510"/>
      </dsp:txXfrm>
    </dsp:sp>
    <dsp:sp modelId="{3740F80D-0CA9-4AA7-B618-4586C6F027AD}">
      <dsp:nvSpPr>
        <dsp:cNvPr id="0" name=""/>
        <dsp:cNvSpPr/>
      </dsp:nvSpPr>
      <dsp:spPr>
        <a:xfrm>
          <a:off x="2509886" y="3985074"/>
          <a:ext cx="4453755" cy="61551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smtClean="0"/>
            <a:t>Políticas de evaluación del aprendizaje</a:t>
          </a:r>
          <a:endParaRPr lang="es-ES" sz="1900" kern="1200"/>
        </a:p>
      </dsp:txBody>
      <dsp:txXfrm>
        <a:off x="2509886" y="3985074"/>
        <a:ext cx="4453755" cy="6155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0.25431</cdr:x>
      <cdr:y>0.04159</cdr:y>
    </cdr:from>
    <cdr:to>
      <cdr:x>0.87101</cdr:x>
      <cdr:y>0.15179</cdr:y>
    </cdr:to>
    <cdr:sp macro="" textlink="">
      <cdr:nvSpPr>
        <cdr:cNvPr id="60417" name="Texto 1"/>
        <cdr:cNvSpPr txBox="1">
          <a:spLocks xmlns:a="http://schemas.openxmlformats.org/drawingml/2006/main" noChangeArrowheads="1"/>
        </cdr:cNvSpPr>
      </cdr:nvSpPr>
      <cdr:spPr bwMode="auto">
        <a:xfrm xmlns:a="http://schemas.openxmlformats.org/drawingml/2006/main">
          <a:off x="404522" y="61006"/>
          <a:ext cx="980973" cy="161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C" sz="800" b="1" i="0" u="sng" strike="noStrike" baseline="0">
              <a:solidFill>
                <a:srgbClr val="000000"/>
              </a:solidFill>
              <a:latin typeface="Verdana"/>
              <a:ea typeface="Verdana"/>
              <a:cs typeface="Verdana"/>
            </a:rPr>
            <a:t>PLANIFICACION</a:t>
          </a:r>
        </a:p>
      </cdr:txBody>
    </cdr:sp>
  </cdr:relSizeAnchor>
</c:userShapes>
</file>

<file path=ppt/drawings/drawing2.xml><?xml version="1.0" encoding="utf-8"?>
<c:userShapes xmlns:c="http://schemas.openxmlformats.org/drawingml/2006/chart">
  <cdr:relSizeAnchor xmlns:cdr="http://schemas.openxmlformats.org/drawingml/2006/chartDrawing">
    <cdr:from>
      <cdr:x>0.26129</cdr:x>
      <cdr:y>0.04159</cdr:y>
    </cdr:from>
    <cdr:to>
      <cdr:x>0.8031</cdr:x>
      <cdr:y>0.15179</cdr:y>
    </cdr:to>
    <cdr:sp macro="" textlink="">
      <cdr:nvSpPr>
        <cdr:cNvPr id="61441" name="Texto 1"/>
        <cdr:cNvSpPr txBox="1">
          <a:spLocks xmlns:a="http://schemas.openxmlformats.org/drawingml/2006/main" noChangeArrowheads="1"/>
        </cdr:cNvSpPr>
      </cdr:nvSpPr>
      <cdr:spPr bwMode="auto">
        <a:xfrm xmlns:a="http://schemas.openxmlformats.org/drawingml/2006/main">
          <a:off x="465403" y="61006"/>
          <a:ext cx="965059" cy="161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C" sz="800" b="1" i="0" u="sng" strike="noStrike" baseline="0">
              <a:solidFill>
                <a:srgbClr val="000000"/>
              </a:solidFill>
              <a:latin typeface="Verdana"/>
              <a:ea typeface="Verdana"/>
              <a:cs typeface="Verdana"/>
            </a:rPr>
            <a:t>ORGANIZACIÓN</a:t>
          </a:r>
        </a:p>
      </cdr:txBody>
    </cdr:sp>
  </cdr:relSizeAnchor>
</c:userShapes>
</file>

<file path=ppt/drawings/drawing3.xml><?xml version="1.0" encoding="utf-8"?>
<c:userShapes xmlns:c="http://schemas.openxmlformats.org/drawingml/2006/chart">
  <cdr:relSizeAnchor xmlns:cdr="http://schemas.openxmlformats.org/drawingml/2006/chartDrawing">
    <cdr:from>
      <cdr:x>0.31793</cdr:x>
      <cdr:y>0.04135</cdr:y>
    </cdr:from>
    <cdr:to>
      <cdr:x>0.75713</cdr:x>
      <cdr:y>0.15155</cdr:y>
    </cdr:to>
    <cdr:sp macro="" textlink="">
      <cdr:nvSpPr>
        <cdr:cNvPr id="62465" name="Texto 1"/>
        <cdr:cNvSpPr txBox="1">
          <a:spLocks xmlns:a="http://schemas.openxmlformats.org/drawingml/2006/main" noChangeArrowheads="1"/>
        </cdr:cNvSpPr>
      </cdr:nvSpPr>
      <cdr:spPr bwMode="auto">
        <a:xfrm xmlns:a="http://schemas.openxmlformats.org/drawingml/2006/main">
          <a:off x="511781" y="60661"/>
          <a:ext cx="706988" cy="161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C" sz="800" b="1" i="0" u="sng" strike="noStrike" baseline="0">
              <a:solidFill>
                <a:srgbClr val="000000"/>
              </a:solidFill>
              <a:latin typeface="Verdana"/>
              <a:ea typeface="Verdana"/>
              <a:cs typeface="Verdana"/>
            </a:rPr>
            <a:t>DIRECCION</a:t>
          </a:r>
        </a:p>
      </cdr:txBody>
    </cdr:sp>
  </cdr:relSizeAnchor>
</c:userShapes>
</file>

<file path=ppt/drawings/drawing4.xml><?xml version="1.0" encoding="utf-8"?>
<c:userShapes xmlns:c="http://schemas.openxmlformats.org/drawingml/2006/chart">
  <cdr:relSizeAnchor xmlns:cdr="http://schemas.openxmlformats.org/drawingml/2006/chartDrawing">
    <cdr:from>
      <cdr:x>0.23093</cdr:x>
      <cdr:y>0.03527</cdr:y>
    </cdr:from>
    <cdr:to>
      <cdr:x>0.84199</cdr:x>
      <cdr:y>0.14547</cdr:y>
    </cdr:to>
    <cdr:sp macro="" textlink="">
      <cdr:nvSpPr>
        <cdr:cNvPr id="63489" name="Texto 1"/>
        <cdr:cNvSpPr txBox="1">
          <a:spLocks xmlns:a="http://schemas.openxmlformats.org/drawingml/2006/main" noChangeArrowheads="1"/>
        </cdr:cNvSpPr>
      </cdr:nvSpPr>
      <cdr:spPr bwMode="auto">
        <a:xfrm xmlns:a="http://schemas.openxmlformats.org/drawingml/2006/main">
          <a:off x="369527" y="51743"/>
          <a:ext cx="977832" cy="161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C" sz="800" b="1" i="0" u="sng" strike="noStrike" baseline="0">
              <a:solidFill>
                <a:srgbClr val="000000"/>
              </a:solidFill>
              <a:latin typeface="Verdana"/>
              <a:ea typeface="Verdana"/>
              <a:cs typeface="Verdana"/>
            </a:rPr>
            <a:t>COORDINACION</a:t>
          </a:r>
        </a:p>
      </cdr:txBody>
    </cdr:sp>
  </cdr:relSizeAnchor>
</c:userShapes>
</file>

<file path=ppt/drawings/drawing5.xml><?xml version="1.0" encoding="utf-8"?>
<c:userShapes xmlns:c="http://schemas.openxmlformats.org/drawingml/2006/chart">
  <cdr:relSizeAnchor xmlns:cdr="http://schemas.openxmlformats.org/drawingml/2006/chartDrawing">
    <cdr:from>
      <cdr:x>0.3568</cdr:x>
      <cdr:y>0.04159</cdr:y>
    </cdr:from>
    <cdr:to>
      <cdr:x>0.72876</cdr:x>
      <cdr:y>0.15179</cdr:y>
    </cdr:to>
    <cdr:sp macro="" textlink="">
      <cdr:nvSpPr>
        <cdr:cNvPr id="64513" name="Texto 1"/>
        <cdr:cNvSpPr txBox="1">
          <a:spLocks xmlns:a="http://schemas.openxmlformats.org/drawingml/2006/main" noChangeArrowheads="1"/>
        </cdr:cNvSpPr>
      </cdr:nvSpPr>
      <cdr:spPr bwMode="auto">
        <a:xfrm xmlns:a="http://schemas.openxmlformats.org/drawingml/2006/main">
          <a:off x="564161" y="61006"/>
          <a:ext cx="588110" cy="1616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s-EC" sz="800" b="1" i="0" u="sng" strike="noStrike" baseline="0">
              <a:solidFill>
                <a:srgbClr val="000000"/>
              </a:solidFill>
              <a:latin typeface="Verdana"/>
              <a:ea typeface="Verdana"/>
              <a:cs typeface="Verdana"/>
            </a:rPr>
            <a:t>CONTROL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219F42-7701-49BB-A42C-4A4333FA06A7}" type="datetimeFigureOut">
              <a:rPr lang="es-EC"/>
              <a:pPr>
                <a:defRPr/>
              </a:pPr>
              <a:t>24/03/2013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E18841A-DBDE-48FD-BBA7-F5A464CF9844}"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4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EC5B87-51FF-4CF0-9766-B4081A68B244}" type="slidenum">
              <a:rPr lang="es-EC" smtClean="0"/>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E7A1024-332D-4BB9-98B7-80CA5CD6FFD9}" type="slidenum">
              <a:rPr lang="es-EC" smtClean="0"/>
              <a:pPr/>
              <a:t>10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E7A1024-332D-4BB9-98B7-80CA5CD6FFD9}" type="slidenum">
              <a:rPr lang="es-EC" smtClean="0"/>
              <a:pPr/>
              <a:t>11</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A135FB4E-CC1D-47E1-9349-9AFB9DB0B778}" type="slidenum">
              <a:rPr lang="es-ES" smtClean="0"/>
              <a:pPr>
                <a:defRPr/>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A135FB4E-CC1D-47E1-9349-9AFB9DB0B778}" type="slidenum">
              <a:rPr lang="es-ES" smtClean="0"/>
              <a:pPr>
                <a:defRPr/>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A135FB4E-CC1D-47E1-9349-9AFB9DB0B778}" type="slidenum">
              <a:rPr lang="es-ES" smtClean="0"/>
              <a:pPr>
                <a:defRPr/>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3EC935-70DC-4C66-80BD-5DBAD8D8C4A2}" type="slidenum">
              <a:rPr lang="es-EC" smtClean="0"/>
              <a:pPr/>
              <a:t>15</a:t>
            </a:fld>
            <a:endParaRPr 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16</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17</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18</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19</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20</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21</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22</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23</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24</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25</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26</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27</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28</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29</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6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66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5A3953-4687-4887-A0E1-8C4D1B84BA9C}" type="slidenum">
              <a:rPr lang="es-EC" smtClean="0"/>
              <a:pPr/>
              <a:t>3</a:t>
            </a:fld>
            <a:endParaRPr lang="es-EC"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30</a:t>
            </a:fld>
            <a:endParaRPr lang="es-EC"/>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31</a:t>
            </a:fld>
            <a:endParaRPr lang="es-EC"/>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32</a:t>
            </a:fld>
            <a:endParaRPr lang="es-EC"/>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33</a:t>
            </a:fld>
            <a:endParaRPr lang="es-EC"/>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34</a:t>
            </a:fld>
            <a:endParaRPr lang="es-EC"/>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35</a:t>
            </a:fld>
            <a:endParaRPr lang="es-EC"/>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36</a:t>
            </a:fld>
            <a:endParaRPr lang="es-EC"/>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37</a:t>
            </a:fld>
            <a:endParaRPr lang="es-EC"/>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38</a:t>
            </a:fld>
            <a:endParaRPr lang="es-EC"/>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39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a:t>
            </a:fld>
            <a:endParaRPr lang="es-EC"/>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40</a:t>
            </a:fld>
            <a:endParaRPr lang="es-EC"/>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41</a:t>
            </a:fld>
            <a:endParaRPr lang="es-EC"/>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42</a:t>
            </a:fld>
            <a:endParaRPr lang="es-EC"/>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43</a:t>
            </a:fld>
            <a:endParaRPr lang="es-EC"/>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307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B92577-34E3-4A64-BD34-913539DE804F}" type="slidenum">
              <a:rPr lang="es-EC" smtClean="0"/>
              <a:pPr/>
              <a:t>44</a:t>
            </a:fld>
            <a:endParaRPr lang="es-EC"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54C7FCBB-E5FD-4ED7-A176-C90B3CF71F1C}" type="slidenum">
              <a:rPr lang="es-CL" smtClean="0"/>
              <a:pPr>
                <a:defRPr/>
              </a:pPr>
              <a:t>45</a:t>
            </a:fld>
            <a:endParaRPr lang="es-C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46</a:t>
            </a:fld>
            <a:endParaRPr lang="es-EC"/>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8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86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E34E55-27B3-4561-9E71-E3F96D349885}" type="slidenum">
              <a:rPr lang="es-EC" smtClean="0"/>
              <a:pPr/>
              <a:t>47</a:t>
            </a:fld>
            <a:endParaRPr lang="es-EC"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48</a:t>
            </a:fld>
            <a:endParaRPr lang="es-EC"/>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49</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7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76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1FEC91-8863-4F58-AE67-2A2E80B94BB2}" type="slidenum">
              <a:rPr lang="es-EC" smtClean="0"/>
              <a:pPr/>
              <a:t>5</a:t>
            </a:fld>
            <a:endParaRPr lang="es-EC"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50</a:t>
            </a:fld>
            <a:endParaRPr lang="es-EC"/>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51</a:t>
            </a:fld>
            <a:endParaRPr lang="es-EC"/>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52</a:t>
            </a:fld>
            <a:endParaRPr lang="es-EC"/>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53</a:t>
            </a:fld>
            <a:endParaRPr lang="es-EC"/>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54</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C377A8F-BB7F-41CF-B393-42BB069DD8D6}" type="slidenum">
              <a:rPr lang="es-EC" smtClean="0"/>
              <a:pPr/>
              <a:t>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1E18841A-DBDE-48FD-BBA7-F5A464CF9844}" type="slidenum">
              <a:rPr lang="es-EC" smtClean="0"/>
              <a:pPr>
                <a:defRPr/>
              </a:pPr>
              <a:t>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pPr>
              <a:defRPr/>
            </a:pPr>
            <a:fld id="{A135FB4E-CC1D-47E1-9349-9AFB9DB0B778}" type="slidenum">
              <a:rPr lang="es-ES" smtClean="0"/>
              <a:pPr>
                <a:defRPr/>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4" name="3 Marcador de número de diapositiva"/>
          <p:cNvSpPr>
            <a:spLocks noGrp="1"/>
          </p:cNvSpPr>
          <p:nvPr>
            <p:ph type="sldNum" sz="quarter" idx="10"/>
          </p:nvPr>
        </p:nvSpPr>
        <p:spPr/>
        <p:txBody>
          <a:bodyPr/>
          <a:lstStyle/>
          <a:p>
            <a:fld id="{AE7A1024-332D-4BB9-98B7-80CA5CD6FFD9}" type="slidenum">
              <a:rPr lang="es-EC" smtClean="0"/>
              <a:pPr/>
              <a:t>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p:oleObj spid="_x0000_s41986" name="CorelDRAW" r:id="rId3" imgW="9151920" imgH="5621400" progId="">
              <p:embed/>
            </p:oleObj>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48" descr="bannner 2"/>
          <p:cNvPicPr>
            <a:picLocks noChangeAspect="1" noChangeArrowheads="1"/>
          </p:cNvPicPr>
          <p:nvPr userDrawn="1"/>
        </p:nvPicPr>
        <p:blipFill>
          <a:blip r:embed="rId4"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a:p>
        </p:txBody>
      </p:sp>
      <p:pic>
        <p:nvPicPr>
          <p:cNvPr id="9" name="Picture 49" descr="LOGO ESPE ORIGINAL copia"/>
          <p:cNvPicPr>
            <a:picLocks noChangeAspect="1" noChangeArrowheads="1"/>
          </p:cNvPicPr>
          <p:nvPr userDrawn="1"/>
        </p:nvPicPr>
        <p:blipFill>
          <a:blip r:embed="rId5"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p>
        </p:txBody>
      </p:sp>
      <p:pic>
        <p:nvPicPr>
          <p:cNvPr id="3078" name="Picture 26" descr="LOGO ESPE ORIGINAL copia"/>
          <p:cNvPicPr>
            <a:picLocks noChangeAspect="1" noChangeArrowheads="1"/>
          </p:cNvPicPr>
          <p:nvPr userDrawn="1"/>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
        <p:nvSpPr>
          <p:cNvPr id="7" name="6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ec/url?sa=i&amp;source=images&amp;cd=&amp;cad=rja&amp;docid=jDCb3QngOZwmkM&amp;tbnid=NY3ldt5sz1LAxM:&amp;ved=&amp;url=http://metodologiaeconomia2011.blogspot.com/&amp;ei=omEvUdG7JoyA9QTUhIHABQ&amp;psig=AFQjCNFUdt7rZVrjoGeCoLw9TEspE7HPkg&amp;ust=136214608270671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ec/url?sa=i&amp;source=images&amp;cd=&amp;cad=rja&amp;docid=Mc4f0oK9Dt6jfM&amp;tbnid=7PjVE7DokC0YLM:&amp;ved=0CAgQjRwwAA&amp;url=http://qualitydigestespanol.blogspot.com/2011/05/preguntas-clave-en-analisis-de-datos.html&amp;ei=3WsvUcUNhqrwBMOggMgB&amp;psig=AFQjCNHjGe7gr-noSXgd5koxZyohoSDPbg&amp;ust=1362148701044917"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google.com.ec/url?sa=i&amp;source=images&amp;cd=&amp;cad=rja&amp;docid=BhNs-ZZzzbswIM&amp;tbnid=IZClWaekitaouM:&amp;ved=0CAgQjRwwAA&amp;url=http://noticias.universia.com.ec/en-portada/noticia/2011/10/05/875061/programa-capacitacion-dirigido-docentes-utmach.html&amp;ei=vncvUeu8FpKc8gSa64GADQ&amp;psig=AFQjCNHnoIMizgkesvC4rRPxs66Eb72Cqw&amp;ust=1362151742401417"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ec/url?sa=i&amp;source=images&amp;cd=&amp;cad=rja&amp;docid=zjSu6ypOksDZUM&amp;tbnid=ufl_9xFXgsBUmM:&amp;ved=0CAgQjRwwAA&amp;url=http://ceipdiegorequena.blogspot.com/2010_12_01_archive.html&amp;ei=CtAuUcevOIaE0QHrjYH4Bg&amp;psig=AFQjCNGGXnvZg7Xs06t6QOzIs6rNeRgbNA&amp;ust=1362108810965319"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ec/url?sa=i&amp;source=images&amp;cd=&amp;cad=rja&amp;docid=ocAsw2qa7LQKLM&amp;tbnid=-hOKqZr7EM_7jM:&amp;ved=0CAgQjRwwADhQ&amp;url=http://lotyodicio.bligoo.es/tag/escolares&amp;ei=FlUvUc38MoSA9gSZq4FY&amp;psig=AFQjCNETTi53iPkGPV0__Kh79l6jjIaZSg&amp;ust=1362142870866246"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p:cNvSpPr>
          <p:nvPr/>
        </p:nvSpPr>
        <p:spPr bwMode="auto">
          <a:xfrm>
            <a:off x="1043434" y="1196752"/>
            <a:ext cx="7993062" cy="3024337"/>
          </a:xfrm>
          <a:prstGeom prst="rect">
            <a:avLst/>
          </a:prstGeom>
          <a:solidFill>
            <a:schemeClr val="bg1"/>
          </a:solidFill>
          <a:ln>
            <a:headEnd/>
            <a:tailEnd/>
          </a:ln>
          <a:effectLst>
            <a:innerShdw blurRad="63500" dist="50800" dir="135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r>
              <a:rPr lang="es-ES" sz="2400" b="1">
                <a:solidFill>
                  <a:schemeClr val="tx1"/>
                </a:solidFill>
                <a:effectLst>
                  <a:outerShdw blurRad="38100" dist="38100" dir="2700000" algn="tl">
                    <a:srgbClr val="000000">
                      <a:alpha val="43137"/>
                    </a:srgbClr>
                  </a:outerShdw>
                </a:effectLst>
              </a:rPr>
              <a:t>INCIDENCIA DEL PROCESO DE EJECUCIÓN DE LA PLANIFICACIÓN CURRICULAR POR COMPETENCIAS EN LOS APRENDIZAJES QUE SE GENERAN EN LOS ESTUDIANTES DE LA CARRERA DE ADMINISTRACIÓN EDUCATIVA, MODALIDAD A DISTANCIA DE LA ESCUELA POLITÉCNICA DE </a:t>
            </a:r>
            <a:r>
              <a:rPr lang="es-ES" sz="2400" b="1" smtClean="0">
                <a:solidFill>
                  <a:schemeClr val="tx1"/>
                </a:solidFill>
                <a:effectLst>
                  <a:outerShdw blurRad="38100" dist="38100" dir="2700000" algn="tl">
                    <a:srgbClr val="000000">
                      <a:alpha val="43137"/>
                    </a:srgbClr>
                  </a:outerShdw>
                </a:effectLst>
              </a:rPr>
              <a:t>EJÉRCITO</a:t>
            </a:r>
            <a:endParaRPr lang="es-EC" sz="240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274638"/>
            <a:ext cx="7470775" cy="1143000"/>
          </a:xfrm>
        </p:spPr>
        <p:txBody>
          <a:bodyPr/>
          <a:lstStyle/>
          <a:p>
            <a:pPr eaLnBrk="1" hangingPunct="1"/>
            <a:r>
              <a:rPr lang="es-ES" smtClean="0">
                <a:solidFill>
                  <a:srgbClr val="C00000"/>
                </a:solidFill>
              </a:rPr>
              <a:t>Pasos del diseño curricular:</a:t>
            </a:r>
          </a:p>
        </p:txBody>
      </p:sp>
      <p:graphicFrame>
        <p:nvGraphicFramePr>
          <p:cNvPr id="3" name="2 Diagrama"/>
          <p:cNvGraphicFramePr/>
          <p:nvPr/>
        </p:nvGraphicFramePr>
        <p:xfrm>
          <a:off x="467544" y="964952"/>
          <a:ext cx="7776864"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8" name="3 CuadroTexto"/>
          <p:cNvSpPr txBox="1">
            <a:spLocks noChangeArrowheads="1"/>
          </p:cNvSpPr>
          <p:nvPr/>
        </p:nvSpPr>
        <p:spPr bwMode="auto">
          <a:xfrm rot="-3804424">
            <a:off x="633413" y="4227513"/>
            <a:ext cx="2952750" cy="584200"/>
          </a:xfrm>
          <a:prstGeom prst="rect">
            <a:avLst/>
          </a:prstGeom>
          <a:noFill/>
          <a:ln w="9525">
            <a:noFill/>
            <a:miter lim="800000"/>
            <a:headEnd/>
            <a:tailEnd/>
          </a:ln>
        </p:spPr>
        <p:txBody>
          <a:bodyPr>
            <a:spAutoFit/>
          </a:bodyPr>
          <a:lstStyle/>
          <a:p>
            <a:pPr algn="ctr"/>
            <a:r>
              <a:rPr lang="es-ES" sz="3200">
                <a:solidFill>
                  <a:srgbClr val="FF0000"/>
                </a:solidFill>
              </a:rPr>
              <a:t>CURRÍCULO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9 Grupo"/>
          <p:cNvGrpSpPr>
            <a:grpSpLocks/>
          </p:cNvGrpSpPr>
          <p:nvPr/>
        </p:nvGrpSpPr>
        <p:grpSpPr bwMode="auto">
          <a:xfrm>
            <a:off x="539552" y="692696"/>
            <a:ext cx="8138740" cy="5400601"/>
            <a:chOff x="179512" y="476671"/>
            <a:chExt cx="8424936" cy="6129684"/>
          </a:xfrm>
        </p:grpSpPr>
        <p:cxnSp>
          <p:nvCxnSpPr>
            <p:cNvPr id="4" name="40 Conector recto"/>
            <p:cNvCxnSpPr/>
            <p:nvPr/>
          </p:nvCxnSpPr>
          <p:spPr>
            <a:xfrm rot="16200000" flipH="1">
              <a:off x="6948848" y="5300748"/>
              <a:ext cx="24477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38 Conector recto"/>
            <p:cNvCxnSpPr/>
            <p:nvPr/>
          </p:nvCxnSpPr>
          <p:spPr>
            <a:xfrm rot="16200000" flipH="1">
              <a:off x="-72193" y="5265032"/>
              <a:ext cx="23763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31 Conector recto"/>
            <p:cNvCxnSpPr/>
            <p:nvPr/>
          </p:nvCxnSpPr>
          <p:spPr>
            <a:xfrm rot="16200000" flipH="1">
              <a:off x="3456202" y="3033162"/>
              <a:ext cx="20874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1 Rectángulo redondeado"/>
            <p:cNvSpPr/>
            <p:nvPr/>
          </p:nvSpPr>
          <p:spPr>
            <a:xfrm>
              <a:off x="1331830" y="476671"/>
              <a:ext cx="2087188" cy="936560"/>
            </a:xfrm>
            <a:prstGeom prst="roundRect">
              <a:avLst/>
            </a:prstGeom>
            <a:solidFill>
              <a:srgbClr val="336600"/>
            </a:solidFill>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a:solidFill>
                    <a:srgbClr val="FFFF00"/>
                  </a:solidFill>
                </a:rPr>
                <a:t>Contexto</a:t>
              </a:r>
            </a:p>
            <a:p>
              <a:pPr algn="ctr" fontAlgn="auto">
                <a:spcBef>
                  <a:spcPts val="0"/>
                </a:spcBef>
                <a:spcAft>
                  <a:spcPts val="0"/>
                </a:spcAft>
                <a:defRPr/>
              </a:pPr>
              <a:r>
                <a:rPr lang="es-ES" b="1">
                  <a:solidFill>
                    <a:srgbClr val="FFFF00"/>
                  </a:solidFill>
                </a:rPr>
                <a:t>Interno</a:t>
              </a:r>
            </a:p>
            <a:p>
              <a:pPr algn="ctr" fontAlgn="auto">
                <a:spcBef>
                  <a:spcPts val="0"/>
                </a:spcBef>
                <a:spcAft>
                  <a:spcPts val="0"/>
                </a:spcAft>
                <a:defRPr/>
              </a:pPr>
              <a:r>
                <a:rPr lang="es-ES" b="1">
                  <a:solidFill>
                    <a:srgbClr val="FFFF00"/>
                  </a:solidFill>
                </a:rPr>
                <a:t>Institucional</a:t>
              </a:r>
            </a:p>
          </p:txBody>
        </p:sp>
        <p:sp>
          <p:nvSpPr>
            <p:cNvPr id="8" name="2 Rectángulo redondeado"/>
            <p:cNvSpPr/>
            <p:nvPr/>
          </p:nvSpPr>
          <p:spPr>
            <a:xfrm>
              <a:off x="5003058" y="476671"/>
              <a:ext cx="2090361" cy="936560"/>
            </a:xfrm>
            <a:prstGeom prst="roundRect">
              <a:avLst/>
            </a:prstGeom>
            <a:solidFill>
              <a:srgbClr val="FFFF00"/>
            </a:solid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a:solidFill>
                    <a:srgbClr val="002060"/>
                  </a:solidFill>
                </a:rPr>
                <a:t>Contexto</a:t>
              </a:r>
            </a:p>
            <a:p>
              <a:pPr algn="ctr" fontAlgn="auto">
                <a:spcBef>
                  <a:spcPts val="0"/>
                </a:spcBef>
                <a:spcAft>
                  <a:spcPts val="0"/>
                </a:spcAft>
                <a:defRPr/>
              </a:pPr>
              <a:r>
                <a:rPr lang="es-ES" b="1">
                  <a:solidFill>
                    <a:srgbClr val="002060"/>
                  </a:solidFill>
                </a:rPr>
                <a:t>Externo</a:t>
              </a:r>
            </a:p>
          </p:txBody>
        </p:sp>
        <p:sp>
          <p:nvSpPr>
            <p:cNvPr id="9" name="3 Rectángulo redondeado"/>
            <p:cNvSpPr/>
            <p:nvPr/>
          </p:nvSpPr>
          <p:spPr>
            <a:xfrm>
              <a:off x="2341176" y="2349791"/>
              <a:ext cx="4248788" cy="1152445"/>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a:t>PERFIL</a:t>
              </a:r>
              <a:r>
                <a:rPr lang="es-ES" b="1"/>
                <a:t> DE </a:t>
              </a:r>
              <a:r>
                <a:rPr lang="es-ES" smtClean="0"/>
                <a:t>EGRESO</a:t>
              </a:r>
              <a:r>
                <a:rPr lang="es-ES" b="1" smtClean="0"/>
                <a:t> Y   </a:t>
              </a:r>
              <a:r>
                <a:rPr lang="es-ES" smtClean="0"/>
                <a:t>PROFESIONAL</a:t>
              </a:r>
              <a:r>
                <a:rPr lang="es-ES" b="1" smtClean="0"/>
                <a:t> </a:t>
              </a:r>
              <a:r>
                <a:rPr lang="es-ES"/>
                <a:t>POR</a:t>
              </a:r>
              <a:r>
                <a:rPr lang="es-ES" b="1"/>
                <a:t> </a:t>
              </a:r>
            </a:p>
            <a:p>
              <a:pPr algn="ctr" fontAlgn="auto">
                <a:spcBef>
                  <a:spcPts val="0"/>
                </a:spcBef>
                <a:spcAft>
                  <a:spcPts val="0"/>
                </a:spcAft>
                <a:defRPr/>
              </a:pPr>
              <a:r>
                <a:rPr lang="es-ES" b="1"/>
                <a:t>COMPETENCIAS</a:t>
              </a:r>
            </a:p>
          </p:txBody>
        </p:sp>
        <p:sp>
          <p:nvSpPr>
            <p:cNvPr id="10" name="4 Rectángulo redondeado"/>
            <p:cNvSpPr/>
            <p:nvPr/>
          </p:nvSpPr>
          <p:spPr>
            <a:xfrm>
              <a:off x="179512" y="4437208"/>
              <a:ext cx="2088775" cy="57463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smtClean="0"/>
                <a:t>Malla curricular modular</a:t>
              </a:r>
              <a:endParaRPr lang="es-ES" b="1"/>
            </a:p>
          </p:txBody>
        </p:sp>
        <p:sp>
          <p:nvSpPr>
            <p:cNvPr id="11" name="5 Rectángulo redondeado"/>
            <p:cNvSpPr/>
            <p:nvPr/>
          </p:nvSpPr>
          <p:spPr>
            <a:xfrm>
              <a:off x="2484148" y="4437208"/>
              <a:ext cx="2088775" cy="57463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a:p>
              <a:pPr algn="ctr" fontAlgn="auto">
                <a:spcBef>
                  <a:spcPts val="0"/>
                </a:spcBef>
                <a:spcAft>
                  <a:spcPts val="0"/>
                </a:spcAft>
                <a:defRPr/>
              </a:pPr>
              <a:r>
                <a:rPr lang="es-ES" b="1"/>
                <a:t>Módulos</a:t>
              </a:r>
            </a:p>
            <a:p>
              <a:pPr algn="ctr" fontAlgn="auto">
                <a:spcBef>
                  <a:spcPts val="0"/>
                </a:spcBef>
                <a:spcAft>
                  <a:spcPts val="0"/>
                </a:spcAft>
                <a:defRPr/>
              </a:pPr>
              <a:endParaRPr lang="es-ES"/>
            </a:p>
          </p:txBody>
        </p:sp>
        <p:sp>
          <p:nvSpPr>
            <p:cNvPr id="12" name="6 Rectángulo redondeado"/>
            <p:cNvSpPr/>
            <p:nvPr/>
          </p:nvSpPr>
          <p:spPr>
            <a:xfrm>
              <a:off x="4860209" y="4653093"/>
              <a:ext cx="1655465" cy="10794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a:t>Gestión de Recursos</a:t>
              </a:r>
            </a:p>
          </p:txBody>
        </p:sp>
        <p:sp>
          <p:nvSpPr>
            <p:cNvPr id="13" name="7 Rectángulo redondeado"/>
            <p:cNvSpPr/>
            <p:nvPr/>
          </p:nvSpPr>
          <p:spPr>
            <a:xfrm>
              <a:off x="6875972" y="4653093"/>
              <a:ext cx="1728476" cy="10794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a:t>Evaluación del aprendizaje</a:t>
              </a:r>
            </a:p>
          </p:txBody>
        </p:sp>
        <p:cxnSp>
          <p:nvCxnSpPr>
            <p:cNvPr id="14" name="25 Conector recto"/>
            <p:cNvCxnSpPr/>
            <p:nvPr/>
          </p:nvCxnSpPr>
          <p:spPr>
            <a:xfrm>
              <a:off x="2411136" y="1989454"/>
              <a:ext cx="367440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27 Conector recto"/>
            <p:cNvCxnSpPr/>
            <p:nvPr/>
          </p:nvCxnSpPr>
          <p:spPr>
            <a:xfrm>
              <a:off x="1115969" y="4076870"/>
              <a:ext cx="70567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29 Conector recto"/>
            <p:cNvCxnSpPr/>
            <p:nvPr/>
          </p:nvCxnSpPr>
          <p:spPr>
            <a:xfrm>
              <a:off x="1115969" y="6453193"/>
              <a:ext cx="7056757" cy="714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33 Conector recto"/>
            <p:cNvCxnSpPr>
              <a:stCxn id="7" idx="2"/>
            </p:cNvCxnSpPr>
            <p:nvPr/>
          </p:nvCxnSpPr>
          <p:spPr>
            <a:xfrm rot="16200000" flipH="1">
              <a:off x="2105565" y="1683883"/>
              <a:ext cx="576223" cy="349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36 Conector recto"/>
            <p:cNvCxnSpPr>
              <a:stCxn id="8" idx="2"/>
            </p:cNvCxnSpPr>
            <p:nvPr/>
          </p:nvCxnSpPr>
          <p:spPr>
            <a:xfrm rot="16200000" flipH="1">
              <a:off x="5779174" y="1683089"/>
              <a:ext cx="576223" cy="365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44 Flecha derecha"/>
            <p:cNvSpPr/>
            <p:nvPr/>
          </p:nvSpPr>
          <p:spPr>
            <a:xfrm>
              <a:off x="2195275" y="4581660"/>
              <a:ext cx="431722" cy="2873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0" name="45 Flecha derecha"/>
            <p:cNvSpPr/>
            <p:nvPr/>
          </p:nvSpPr>
          <p:spPr>
            <a:xfrm>
              <a:off x="6444249" y="5013430"/>
              <a:ext cx="431722" cy="287318"/>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1" name="22 Rectángulo redondeado"/>
            <p:cNvSpPr/>
            <p:nvPr/>
          </p:nvSpPr>
          <p:spPr>
            <a:xfrm>
              <a:off x="2339712" y="6021423"/>
              <a:ext cx="2520497" cy="584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solidFill>
                  <a:schemeClr val="tx1"/>
                </a:solidFill>
              </a:endParaRPr>
            </a:p>
            <a:p>
              <a:pPr algn="ctr" fontAlgn="auto">
                <a:spcBef>
                  <a:spcPts val="0"/>
                </a:spcBef>
                <a:spcAft>
                  <a:spcPts val="0"/>
                </a:spcAft>
                <a:defRPr/>
              </a:pPr>
              <a:r>
                <a:rPr lang="es-ES" sz="1400" b="1" smtClean="0">
                  <a:solidFill>
                    <a:schemeClr val="tx1"/>
                  </a:solidFill>
                </a:rPr>
                <a:t>Disciplinas / problemas/ práctica reales</a:t>
              </a:r>
              <a:endParaRPr lang="es-ES" sz="1400" b="1">
                <a:solidFill>
                  <a:schemeClr val="tx1"/>
                </a:solidFill>
              </a:endParaRPr>
            </a:p>
            <a:p>
              <a:pPr algn="ctr" fontAlgn="auto">
                <a:spcBef>
                  <a:spcPts val="0"/>
                </a:spcBef>
                <a:spcAft>
                  <a:spcPts val="0"/>
                </a:spcAft>
                <a:defRPr/>
              </a:pPr>
              <a:endParaRPr lang="es-ES">
                <a:solidFill>
                  <a:schemeClr val="tx1"/>
                </a:solidFill>
              </a:endParaRPr>
            </a:p>
          </p:txBody>
        </p:sp>
        <p:sp>
          <p:nvSpPr>
            <p:cNvPr id="22" name="23 Rectángulo redondeado"/>
            <p:cNvSpPr/>
            <p:nvPr/>
          </p:nvSpPr>
          <p:spPr>
            <a:xfrm>
              <a:off x="179512" y="5300748"/>
              <a:ext cx="2088775" cy="57622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b="1" smtClean="0"/>
                <a:t>Malla curricular mixta</a:t>
              </a:r>
              <a:endParaRPr lang="es-ES" b="1"/>
            </a:p>
          </p:txBody>
        </p:sp>
        <p:sp>
          <p:nvSpPr>
            <p:cNvPr id="23" name="46 Flecha derecha"/>
            <p:cNvSpPr/>
            <p:nvPr/>
          </p:nvSpPr>
          <p:spPr>
            <a:xfrm>
              <a:off x="4355475" y="4868978"/>
              <a:ext cx="576158" cy="64765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sp>
          <p:nvSpPr>
            <p:cNvPr id="24" name="37 Rectángulo redondeado"/>
            <p:cNvSpPr/>
            <p:nvPr/>
          </p:nvSpPr>
          <p:spPr>
            <a:xfrm>
              <a:off x="2484148" y="5373768"/>
              <a:ext cx="2088775" cy="57463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s-ES" smtClean="0"/>
                <a:t>Formación básica y aplicada</a:t>
              </a:r>
              <a:endParaRPr lang="es-ES"/>
            </a:p>
          </p:txBody>
        </p:sp>
        <p:sp>
          <p:nvSpPr>
            <p:cNvPr id="25" name="28 Flecha derecha"/>
            <p:cNvSpPr/>
            <p:nvPr/>
          </p:nvSpPr>
          <p:spPr>
            <a:xfrm>
              <a:off x="2123851" y="5516633"/>
              <a:ext cx="431722" cy="28731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P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s-ES"/>
            </a:p>
          </p:txBody>
        </p:sp>
      </p:grpSp>
      <p:sp>
        <p:nvSpPr>
          <p:cNvPr id="14340" name="26 CuadroTexto"/>
          <p:cNvSpPr txBox="1">
            <a:spLocks noChangeArrowheads="1"/>
          </p:cNvSpPr>
          <p:nvPr/>
        </p:nvSpPr>
        <p:spPr bwMode="auto">
          <a:xfrm>
            <a:off x="4284663" y="6519863"/>
            <a:ext cx="4679950" cy="338137"/>
          </a:xfrm>
          <a:prstGeom prst="rect">
            <a:avLst/>
          </a:prstGeom>
          <a:noFill/>
          <a:ln w="9525">
            <a:noFill/>
            <a:miter lim="800000"/>
            <a:headEnd/>
            <a:tailEnd/>
          </a:ln>
        </p:spPr>
        <p:txBody>
          <a:bodyPr>
            <a:spAutoFit/>
          </a:bodyPr>
          <a:lstStyle/>
          <a:p>
            <a:r>
              <a:rPr lang="es-PE" sz="1600" smtClean="0"/>
              <a:t>Tobón </a:t>
            </a:r>
            <a:r>
              <a:rPr lang="es-PE" sz="1600"/>
              <a:t>2010 y Díaz Barriga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3325813" y="2881313"/>
            <a:ext cx="2032000" cy="1833562"/>
          </a:xfrm>
          <a:prstGeom prst="ellipse">
            <a:avLst/>
          </a:prstGeom>
          <a:noFill/>
          <a:ln w="25400">
            <a:solidFill>
              <a:schemeClr val="tx1"/>
            </a:solidFill>
            <a:round/>
            <a:headEnd/>
            <a:tailEnd/>
          </a:ln>
        </p:spPr>
        <p:txBody>
          <a:bodyPr/>
          <a:lstStyle/>
          <a:p>
            <a:endParaRPr lang="es-CO">
              <a:latin typeface="Calibri" pitchFamily="34" charset="0"/>
            </a:endParaRPr>
          </a:p>
        </p:txBody>
      </p:sp>
      <p:sp>
        <p:nvSpPr>
          <p:cNvPr id="35843" name="Text Box 3"/>
          <p:cNvSpPr txBox="1">
            <a:spLocks noChangeArrowheads="1"/>
          </p:cNvSpPr>
          <p:nvPr/>
        </p:nvSpPr>
        <p:spPr bwMode="auto">
          <a:xfrm>
            <a:off x="3336925" y="3643313"/>
            <a:ext cx="2295525" cy="485775"/>
          </a:xfrm>
          <a:prstGeom prst="rect">
            <a:avLst/>
          </a:prstGeom>
          <a:noFill/>
          <a:ln w="9525">
            <a:noFill/>
            <a:miter lim="800000"/>
            <a:headEnd/>
            <a:tailEnd/>
          </a:ln>
        </p:spPr>
        <p:txBody>
          <a:bodyPr/>
          <a:lstStyle/>
          <a:p>
            <a:pPr algn="ctr">
              <a:spcAft>
                <a:spcPts val="1000"/>
              </a:spcAft>
            </a:pPr>
            <a:r>
              <a:rPr lang="es-ES" sz="2200" b="1">
                <a:latin typeface="Calibri" pitchFamily="34" charset="0"/>
              </a:rPr>
              <a:t>FORMACIÓN</a:t>
            </a:r>
            <a:endParaRPr lang="es-ES" sz="2200"/>
          </a:p>
        </p:txBody>
      </p:sp>
      <p:sp>
        <p:nvSpPr>
          <p:cNvPr id="35844" name="Text Box 4"/>
          <p:cNvSpPr txBox="1">
            <a:spLocks noChangeArrowheads="1"/>
          </p:cNvSpPr>
          <p:nvPr/>
        </p:nvSpPr>
        <p:spPr bwMode="auto">
          <a:xfrm>
            <a:off x="1857375" y="357188"/>
            <a:ext cx="5643563" cy="1104900"/>
          </a:xfrm>
          <a:prstGeom prst="rect">
            <a:avLst/>
          </a:prstGeom>
          <a:noFill/>
          <a:ln w="25400">
            <a:solidFill>
              <a:schemeClr val="tx1"/>
            </a:solidFill>
            <a:miter lim="800000"/>
            <a:headEnd/>
            <a:tailEnd/>
          </a:ln>
        </p:spPr>
        <p:txBody>
          <a:bodyPr/>
          <a:lstStyle/>
          <a:p>
            <a:pPr algn="ctr"/>
            <a:r>
              <a:rPr lang="es-ES" sz="2400" b="1">
                <a:latin typeface="Calibri" pitchFamily="34" charset="0"/>
              </a:rPr>
              <a:t>COMPONENTES </a:t>
            </a:r>
          </a:p>
          <a:p>
            <a:pPr algn="ctr"/>
            <a:r>
              <a:rPr lang="es-ES" sz="2400" b="1">
                <a:latin typeface="Calibri" pitchFamily="34" charset="0"/>
              </a:rPr>
              <a:t>MODELO </a:t>
            </a:r>
            <a:r>
              <a:rPr lang="es-ES" sz="2400" b="1" smtClean="0">
                <a:latin typeface="Calibri" pitchFamily="34" charset="0"/>
              </a:rPr>
              <a:t>EDUCATIVO POR COMPETENCIAS</a:t>
            </a:r>
            <a:endParaRPr lang="es-ES" sz="2400"/>
          </a:p>
        </p:txBody>
      </p:sp>
      <p:sp>
        <p:nvSpPr>
          <p:cNvPr id="35845" name="Text Box 5"/>
          <p:cNvSpPr txBox="1">
            <a:spLocks noChangeArrowheads="1"/>
          </p:cNvSpPr>
          <p:nvPr/>
        </p:nvSpPr>
        <p:spPr bwMode="auto">
          <a:xfrm>
            <a:off x="3814763" y="1281113"/>
            <a:ext cx="1328737" cy="2290762"/>
          </a:xfrm>
          <a:prstGeom prst="rect">
            <a:avLst/>
          </a:prstGeom>
          <a:noFill/>
          <a:ln w="25400">
            <a:solidFill>
              <a:schemeClr val="tx1"/>
            </a:solidFill>
            <a:prstDash val="sysDot"/>
            <a:miter lim="800000"/>
            <a:headEnd/>
            <a:tailEnd/>
          </a:ln>
        </p:spPr>
        <p:txBody>
          <a:bodyPr/>
          <a:lstStyle/>
          <a:p>
            <a:endParaRPr lang="es-CO"/>
          </a:p>
        </p:txBody>
      </p:sp>
      <p:sp>
        <p:nvSpPr>
          <p:cNvPr id="35846" name="Text Box 6"/>
          <p:cNvSpPr txBox="1">
            <a:spLocks noChangeArrowheads="1"/>
          </p:cNvSpPr>
          <p:nvPr/>
        </p:nvSpPr>
        <p:spPr bwMode="auto">
          <a:xfrm>
            <a:off x="1171575" y="2673350"/>
            <a:ext cx="2295525" cy="390525"/>
          </a:xfrm>
          <a:prstGeom prst="rect">
            <a:avLst/>
          </a:prstGeom>
          <a:noFill/>
          <a:ln w="9525">
            <a:noFill/>
            <a:miter lim="800000"/>
            <a:headEnd/>
            <a:tailEnd/>
          </a:ln>
        </p:spPr>
        <p:txBody>
          <a:bodyPr/>
          <a:lstStyle/>
          <a:p>
            <a:pPr algn="ctr">
              <a:spcAft>
                <a:spcPts val="1000"/>
              </a:spcAft>
            </a:pPr>
            <a:r>
              <a:rPr lang="es-ES" sz="2000" b="1">
                <a:latin typeface="Calibri" pitchFamily="34" charset="0"/>
              </a:rPr>
              <a:t>METAS</a:t>
            </a:r>
            <a:endParaRPr lang="es-ES" sz="2000"/>
          </a:p>
        </p:txBody>
      </p:sp>
      <p:sp>
        <p:nvSpPr>
          <p:cNvPr id="35847" name="Text Box 7"/>
          <p:cNvSpPr txBox="1">
            <a:spLocks noChangeArrowheads="1"/>
          </p:cNvSpPr>
          <p:nvPr/>
        </p:nvSpPr>
        <p:spPr bwMode="auto">
          <a:xfrm>
            <a:off x="5775325" y="2673350"/>
            <a:ext cx="2297113" cy="685800"/>
          </a:xfrm>
          <a:prstGeom prst="rect">
            <a:avLst/>
          </a:prstGeom>
          <a:noFill/>
          <a:ln w="9525">
            <a:noFill/>
            <a:miter lim="800000"/>
            <a:headEnd/>
            <a:tailEnd/>
          </a:ln>
        </p:spPr>
        <p:txBody>
          <a:bodyPr/>
          <a:lstStyle/>
          <a:p>
            <a:pPr algn="ctr"/>
            <a:r>
              <a:rPr lang="es-ES" sz="2000" b="1">
                <a:latin typeface="Calibri" pitchFamily="34" charset="0"/>
              </a:rPr>
              <a:t>PROCESO EVALUATIVO</a:t>
            </a:r>
            <a:endParaRPr lang="es-ES" sz="2000"/>
          </a:p>
        </p:txBody>
      </p:sp>
      <p:sp>
        <p:nvSpPr>
          <p:cNvPr id="35848" name="AutoShape 8"/>
          <p:cNvSpPr>
            <a:spLocks noChangeArrowheads="1"/>
          </p:cNvSpPr>
          <p:nvPr/>
        </p:nvSpPr>
        <p:spPr bwMode="auto">
          <a:xfrm rot="2382351">
            <a:off x="2413000" y="1654175"/>
            <a:ext cx="495300" cy="874713"/>
          </a:xfrm>
          <a:prstGeom prst="downArrow">
            <a:avLst>
              <a:gd name="adj1" fmla="val 50000"/>
              <a:gd name="adj2" fmla="val 44151"/>
            </a:avLst>
          </a:prstGeom>
          <a:solidFill>
            <a:srgbClr val="FFFFFF"/>
          </a:solidFill>
          <a:ln w="9525">
            <a:solidFill>
              <a:srgbClr val="000000"/>
            </a:solidFill>
            <a:miter lim="800000"/>
            <a:headEnd/>
            <a:tailEnd/>
          </a:ln>
        </p:spPr>
        <p:txBody>
          <a:bodyPr/>
          <a:lstStyle/>
          <a:p>
            <a:endParaRPr lang="es-CO">
              <a:latin typeface="Calibri" pitchFamily="34" charset="0"/>
            </a:endParaRPr>
          </a:p>
        </p:txBody>
      </p:sp>
      <p:sp>
        <p:nvSpPr>
          <p:cNvPr id="35849" name="AutoShape 9"/>
          <p:cNvSpPr>
            <a:spLocks noChangeArrowheads="1"/>
          </p:cNvSpPr>
          <p:nvPr/>
        </p:nvSpPr>
        <p:spPr bwMode="auto">
          <a:xfrm rot="8592188">
            <a:off x="5984875" y="1635125"/>
            <a:ext cx="495300" cy="874713"/>
          </a:xfrm>
          <a:prstGeom prst="downArrow">
            <a:avLst>
              <a:gd name="adj1" fmla="val 50000"/>
              <a:gd name="adj2" fmla="val 44151"/>
            </a:avLst>
          </a:prstGeom>
          <a:solidFill>
            <a:srgbClr val="FFFFFF"/>
          </a:solidFill>
          <a:ln w="9525">
            <a:solidFill>
              <a:srgbClr val="000000"/>
            </a:solidFill>
            <a:miter lim="800000"/>
            <a:headEnd/>
            <a:tailEnd/>
          </a:ln>
        </p:spPr>
        <p:txBody>
          <a:bodyPr/>
          <a:lstStyle/>
          <a:p>
            <a:endParaRPr lang="es-CO">
              <a:latin typeface="Calibri" pitchFamily="34" charset="0"/>
            </a:endParaRPr>
          </a:p>
        </p:txBody>
      </p:sp>
      <p:sp>
        <p:nvSpPr>
          <p:cNvPr id="35850" name="Text Box 10"/>
          <p:cNvSpPr txBox="1">
            <a:spLocks noChangeArrowheads="1"/>
          </p:cNvSpPr>
          <p:nvPr/>
        </p:nvSpPr>
        <p:spPr bwMode="auto">
          <a:xfrm>
            <a:off x="3000375" y="5089525"/>
            <a:ext cx="2857500" cy="687388"/>
          </a:xfrm>
          <a:prstGeom prst="rect">
            <a:avLst/>
          </a:prstGeom>
          <a:noFill/>
          <a:ln w="9525">
            <a:noFill/>
            <a:miter lim="800000"/>
            <a:headEnd/>
            <a:tailEnd/>
          </a:ln>
        </p:spPr>
        <p:txBody>
          <a:bodyPr/>
          <a:lstStyle/>
          <a:p>
            <a:pPr algn="ctr"/>
            <a:r>
              <a:rPr lang="es-ES" sz="2000" b="1">
                <a:latin typeface="Calibri" pitchFamily="34" charset="0"/>
              </a:rPr>
              <a:t>RELACIÓN</a:t>
            </a:r>
          </a:p>
          <a:p>
            <a:pPr algn="ctr"/>
            <a:r>
              <a:rPr lang="es-ES" sz="2000" b="1">
                <a:latin typeface="Calibri" pitchFamily="34" charset="0"/>
              </a:rPr>
              <a:t> MAESTRO - ALUMNO</a:t>
            </a:r>
            <a:endParaRPr lang="es-ES" sz="2000"/>
          </a:p>
        </p:txBody>
      </p:sp>
      <p:sp>
        <p:nvSpPr>
          <p:cNvPr id="35851" name="Text Box 11"/>
          <p:cNvSpPr txBox="1">
            <a:spLocks noChangeArrowheads="1"/>
          </p:cNvSpPr>
          <p:nvPr/>
        </p:nvSpPr>
        <p:spPr bwMode="auto">
          <a:xfrm>
            <a:off x="5519738" y="4186238"/>
            <a:ext cx="2695575" cy="371475"/>
          </a:xfrm>
          <a:prstGeom prst="rect">
            <a:avLst/>
          </a:prstGeom>
          <a:noFill/>
          <a:ln w="9525">
            <a:noFill/>
            <a:miter lim="800000"/>
            <a:headEnd/>
            <a:tailEnd/>
          </a:ln>
        </p:spPr>
        <p:txBody>
          <a:bodyPr/>
          <a:lstStyle/>
          <a:p>
            <a:pPr algn="ctr"/>
            <a:r>
              <a:rPr lang="es-ES" sz="2000" b="1">
                <a:latin typeface="Calibri" pitchFamily="34" charset="0"/>
              </a:rPr>
              <a:t>METODOLOGÍA</a:t>
            </a:r>
            <a:endParaRPr lang="es-ES" sz="2000"/>
          </a:p>
        </p:txBody>
      </p:sp>
      <p:sp>
        <p:nvSpPr>
          <p:cNvPr id="35852" name="Text Box 12"/>
          <p:cNvSpPr txBox="1">
            <a:spLocks noChangeArrowheads="1"/>
          </p:cNvSpPr>
          <p:nvPr/>
        </p:nvSpPr>
        <p:spPr bwMode="auto">
          <a:xfrm>
            <a:off x="714375" y="4024313"/>
            <a:ext cx="2695575" cy="762000"/>
          </a:xfrm>
          <a:prstGeom prst="rect">
            <a:avLst/>
          </a:prstGeom>
          <a:noFill/>
          <a:ln w="9525">
            <a:noFill/>
            <a:miter lim="800000"/>
            <a:headEnd/>
            <a:tailEnd/>
          </a:ln>
        </p:spPr>
        <p:txBody>
          <a:bodyPr/>
          <a:lstStyle/>
          <a:p>
            <a:pPr algn="ctr"/>
            <a:r>
              <a:rPr lang="es-ES" sz="2000" b="1">
                <a:latin typeface="Calibri" pitchFamily="34" charset="0"/>
              </a:rPr>
              <a:t>CONCEPTOS DE DESARROLLO</a:t>
            </a:r>
            <a:endParaRPr lang="es-ES" sz="2000"/>
          </a:p>
        </p:txBody>
      </p:sp>
      <p:cxnSp>
        <p:nvCxnSpPr>
          <p:cNvPr id="35853" name="AutoShape 13"/>
          <p:cNvCxnSpPr>
            <a:cxnSpLocks noChangeShapeType="1"/>
          </p:cNvCxnSpPr>
          <p:nvPr/>
        </p:nvCxnSpPr>
        <p:spPr bwMode="auto">
          <a:xfrm>
            <a:off x="4357688" y="4437063"/>
            <a:ext cx="0" cy="614362"/>
          </a:xfrm>
          <a:prstGeom prst="straightConnector1">
            <a:avLst/>
          </a:prstGeom>
          <a:noFill/>
          <a:ln w="41275">
            <a:solidFill>
              <a:schemeClr val="tx1"/>
            </a:solidFill>
            <a:round/>
            <a:headEnd type="triangle" w="med" len="med"/>
            <a:tailEnd type="triangle" w="med" len="med"/>
          </a:ln>
        </p:spPr>
      </p:cxnSp>
      <p:cxnSp>
        <p:nvCxnSpPr>
          <p:cNvPr id="35854" name="AutoShape 14"/>
          <p:cNvCxnSpPr>
            <a:cxnSpLocks noChangeShapeType="1"/>
          </p:cNvCxnSpPr>
          <p:nvPr/>
        </p:nvCxnSpPr>
        <p:spPr bwMode="auto">
          <a:xfrm flipH="1">
            <a:off x="2928938" y="4044950"/>
            <a:ext cx="752475" cy="312738"/>
          </a:xfrm>
          <a:prstGeom prst="straightConnector1">
            <a:avLst/>
          </a:prstGeom>
          <a:noFill/>
          <a:ln w="41275">
            <a:solidFill>
              <a:schemeClr val="tx1"/>
            </a:solidFill>
            <a:round/>
            <a:headEnd type="triangle" w="med" len="med"/>
            <a:tailEnd type="triangle" w="med" len="med"/>
          </a:ln>
        </p:spPr>
      </p:cxnSp>
      <p:cxnSp>
        <p:nvCxnSpPr>
          <p:cNvPr id="35855" name="AutoShape 15"/>
          <p:cNvCxnSpPr>
            <a:cxnSpLocks noChangeShapeType="1"/>
          </p:cNvCxnSpPr>
          <p:nvPr/>
        </p:nvCxnSpPr>
        <p:spPr bwMode="auto">
          <a:xfrm rot="10800000">
            <a:off x="2838450" y="3063875"/>
            <a:ext cx="804863" cy="579438"/>
          </a:xfrm>
          <a:prstGeom prst="straightConnector1">
            <a:avLst/>
          </a:prstGeom>
          <a:noFill/>
          <a:ln w="41275">
            <a:solidFill>
              <a:schemeClr val="tx1"/>
            </a:solidFill>
            <a:round/>
            <a:headEnd type="triangle" w="med" len="med"/>
            <a:tailEnd type="triangle" w="med" len="med"/>
          </a:ln>
        </p:spPr>
      </p:cxnSp>
      <p:cxnSp>
        <p:nvCxnSpPr>
          <p:cNvPr id="35856" name="AutoShape 16"/>
          <p:cNvCxnSpPr>
            <a:cxnSpLocks noChangeShapeType="1"/>
          </p:cNvCxnSpPr>
          <p:nvPr/>
        </p:nvCxnSpPr>
        <p:spPr bwMode="auto">
          <a:xfrm rot="10800000">
            <a:off x="5143500" y="4000500"/>
            <a:ext cx="857250" cy="428625"/>
          </a:xfrm>
          <a:prstGeom prst="straightConnector1">
            <a:avLst/>
          </a:prstGeom>
          <a:noFill/>
          <a:ln w="41275">
            <a:solidFill>
              <a:schemeClr val="tx1"/>
            </a:solidFill>
            <a:round/>
            <a:headEnd type="triangle" w="med" len="med"/>
            <a:tailEnd type="triangle" w="med" len="med"/>
          </a:ln>
        </p:spPr>
      </p:cxnSp>
      <p:cxnSp>
        <p:nvCxnSpPr>
          <p:cNvPr id="35857" name="AutoShape 17"/>
          <p:cNvCxnSpPr>
            <a:cxnSpLocks noChangeShapeType="1"/>
          </p:cNvCxnSpPr>
          <p:nvPr/>
        </p:nvCxnSpPr>
        <p:spPr bwMode="auto">
          <a:xfrm flipH="1">
            <a:off x="5286375" y="3225800"/>
            <a:ext cx="822325" cy="417513"/>
          </a:xfrm>
          <a:prstGeom prst="straightConnector1">
            <a:avLst/>
          </a:prstGeom>
          <a:noFill/>
          <a:ln w="41275">
            <a:solidFill>
              <a:schemeClr val="tx1"/>
            </a:solidFill>
            <a:round/>
            <a:headEnd type="triangle" w="med" len="med"/>
            <a:tailEnd type="triangle" w="med" len="med"/>
          </a:ln>
        </p:spPr>
      </p:cxnSp>
      <p:sp>
        <p:nvSpPr>
          <p:cNvPr id="35858" name="AutoShape 18"/>
          <p:cNvSpPr>
            <a:spLocks noChangeArrowheads="1"/>
          </p:cNvSpPr>
          <p:nvPr/>
        </p:nvSpPr>
        <p:spPr bwMode="auto">
          <a:xfrm>
            <a:off x="2124075" y="3357563"/>
            <a:ext cx="438150" cy="704850"/>
          </a:xfrm>
          <a:prstGeom prst="downArrow">
            <a:avLst>
              <a:gd name="adj1" fmla="val 50000"/>
              <a:gd name="adj2" fmla="val 40217"/>
            </a:avLst>
          </a:prstGeom>
          <a:solidFill>
            <a:srgbClr val="FFFFFF"/>
          </a:solidFill>
          <a:ln w="9525">
            <a:solidFill>
              <a:srgbClr val="000000"/>
            </a:solidFill>
            <a:miter lim="800000"/>
            <a:headEnd/>
            <a:tailEnd/>
          </a:ln>
        </p:spPr>
        <p:txBody>
          <a:bodyPr/>
          <a:lstStyle/>
          <a:p>
            <a:endParaRPr lang="es-CO">
              <a:latin typeface="Calibri" pitchFamily="34" charset="0"/>
            </a:endParaRPr>
          </a:p>
        </p:txBody>
      </p:sp>
      <p:sp>
        <p:nvSpPr>
          <p:cNvPr id="35859" name="AutoShape 19"/>
          <p:cNvSpPr>
            <a:spLocks noChangeArrowheads="1"/>
          </p:cNvSpPr>
          <p:nvPr/>
        </p:nvSpPr>
        <p:spPr bwMode="auto">
          <a:xfrm rot="-3222558">
            <a:off x="2628107" y="4593431"/>
            <a:ext cx="476250" cy="1039813"/>
          </a:xfrm>
          <a:prstGeom prst="downArrow">
            <a:avLst>
              <a:gd name="adj1" fmla="val 50000"/>
              <a:gd name="adj2" fmla="val 54583"/>
            </a:avLst>
          </a:prstGeom>
          <a:solidFill>
            <a:srgbClr val="FFFFFF"/>
          </a:solidFill>
          <a:ln w="9525">
            <a:solidFill>
              <a:srgbClr val="000000"/>
            </a:solidFill>
            <a:miter lim="800000"/>
            <a:headEnd/>
            <a:tailEnd/>
          </a:ln>
        </p:spPr>
        <p:txBody>
          <a:bodyPr/>
          <a:lstStyle/>
          <a:p>
            <a:endParaRPr lang="es-CO">
              <a:latin typeface="Calibri" pitchFamily="34" charset="0"/>
            </a:endParaRPr>
          </a:p>
        </p:txBody>
      </p:sp>
      <p:sp>
        <p:nvSpPr>
          <p:cNvPr id="35860" name="AutoShape 20"/>
          <p:cNvSpPr>
            <a:spLocks noChangeArrowheads="1"/>
          </p:cNvSpPr>
          <p:nvPr/>
        </p:nvSpPr>
        <p:spPr bwMode="auto">
          <a:xfrm rot="-7733995">
            <a:off x="5626894" y="4542632"/>
            <a:ext cx="476250" cy="963612"/>
          </a:xfrm>
          <a:prstGeom prst="downArrow">
            <a:avLst>
              <a:gd name="adj1" fmla="val 50000"/>
              <a:gd name="adj2" fmla="val 50583"/>
            </a:avLst>
          </a:prstGeom>
          <a:solidFill>
            <a:srgbClr val="FFFFFF"/>
          </a:solidFill>
          <a:ln w="9525">
            <a:solidFill>
              <a:srgbClr val="000000"/>
            </a:solidFill>
            <a:miter lim="800000"/>
            <a:headEnd/>
            <a:tailEnd/>
          </a:ln>
        </p:spPr>
        <p:txBody>
          <a:bodyPr/>
          <a:lstStyle/>
          <a:p>
            <a:endParaRPr lang="es-CO">
              <a:latin typeface="Calibri" pitchFamily="34" charset="0"/>
            </a:endParaRPr>
          </a:p>
        </p:txBody>
      </p:sp>
      <p:sp>
        <p:nvSpPr>
          <p:cNvPr id="35861" name="AutoShape 21"/>
          <p:cNvSpPr>
            <a:spLocks noChangeArrowheads="1"/>
          </p:cNvSpPr>
          <p:nvPr/>
        </p:nvSpPr>
        <p:spPr bwMode="auto">
          <a:xfrm rot="10800000">
            <a:off x="6480175" y="3414713"/>
            <a:ext cx="438150" cy="704850"/>
          </a:xfrm>
          <a:prstGeom prst="downArrow">
            <a:avLst>
              <a:gd name="adj1" fmla="val 50000"/>
              <a:gd name="adj2" fmla="val 40217"/>
            </a:avLst>
          </a:prstGeom>
          <a:solidFill>
            <a:srgbClr val="FFFFFF"/>
          </a:solidFill>
          <a:ln w="9525">
            <a:solidFill>
              <a:srgbClr val="000000"/>
            </a:solidFill>
            <a:miter lim="800000"/>
            <a:headEnd/>
            <a:tailEnd/>
          </a:ln>
        </p:spPr>
        <p:txBody>
          <a:bodyPr/>
          <a:lstStyle/>
          <a:p>
            <a:endParaRPr lang="es-CO">
              <a:latin typeface="Calibri" pitchFamily="34" charset="0"/>
            </a:endParaRPr>
          </a:p>
        </p:txBody>
      </p:sp>
      <p:pic>
        <p:nvPicPr>
          <p:cNvPr id="35862" name="Picture 22" descr="Ver imagen en tamaño completo"/>
          <p:cNvPicPr>
            <a:picLocks noChangeAspect="1" noChangeArrowheads="1"/>
          </p:cNvPicPr>
          <p:nvPr/>
        </p:nvPicPr>
        <p:blipFill>
          <a:blip r:embed="rId3" cstate="print"/>
          <a:srcRect/>
          <a:stretch>
            <a:fillRect/>
          </a:stretch>
        </p:blipFill>
        <p:spPr bwMode="auto">
          <a:xfrm>
            <a:off x="3929063" y="1357313"/>
            <a:ext cx="1119187" cy="207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ppt_x</p:attrName>
                                        </p:attrNameLst>
                                      </p:cBhvr>
                                      <p:tavLst>
                                        <p:tav tm="0">
                                          <p:val>
                                            <p:strVal val="#ppt_x-.2"/>
                                          </p:val>
                                        </p:tav>
                                        <p:tav tm="100000">
                                          <p:val>
                                            <p:strVal val="#ppt_x"/>
                                          </p:val>
                                        </p:tav>
                                      </p:tavLst>
                                    </p:anim>
                                    <p:anim calcmode="lin" valueType="num">
                                      <p:cBhvr>
                                        <p:cTn id="8" dur="1000" fill="hold"/>
                                        <p:tgtEl>
                                          <p:spTgt spid="358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58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p:cTn id="12" dur="1000" fill="hold"/>
                                        <p:tgtEl>
                                          <p:spTgt spid="35843"/>
                                        </p:tgtEl>
                                        <p:attrNameLst>
                                          <p:attrName>ppt_x</p:attrName>
                                        </p:attrNameLst>
                                      </p:cBhvr>
                                      <p:tavLst>
                                        <p:tav tm="0">
                                          <p:val>
                                            <p:strVal val="#ppt_x-.2"/>
                                          </p:val>
                                        </p:tav>
                                        <p:tav tm="100000">
                                          <p:val>
                                            <p:strVal val="#ppt_x"/>
                                          </p:val>
                                        </p:tav>
                                      </p:tavLst>
                                    </p:anim>
                                    <p:anim calcmode="lin" valueType="num">
                                      <p:cBhvr>
                                        <p:cTn id="13" dur="1000" fill="hold"/>
                                        <p:tgtEl>
                                          <p:spTgt spid="3584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584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5844"/>
                                        </p:tgtEl>
                                        <p:attrNameLst>
                                          <p:attrName>style.visibility</p:attrName>
                                        </p:attrNameLst>
                                      </p:cBhvr>
                                      <p:to>
                                        <p:strVal val="visible"/>
                                      </p:to>
                                    </p:set>
                                    <p:anim calcmode="lin" valueType="num">
                                      <p:cBhvr>
                                        <p:cTn id="17" dur="1000" fill="hold"/>
                                        <p:tgtEl>
                                          <p:spTgt spid="35844"/>
                                        </p:tgtEl>
                                        <p:attrNameLst>
                                          <p:attrName>ppt_x</p:attrName>
                                        </p:attrNameLst>
                                      </p:cBhvr>
                                      <p:tavLst>
                                        <p:tav tm="0">
                                          <p:val>
                                            <p:strVal val="#ppt_x-.2"/>
                                          </p:val>
                                        </p:tav>
                                        <p:tav tm="100000">
                                          <p:val>
                                            <p:strVal val="#ppt_x"/>
                                          </p:val>
                                        </p:tav>
                                      </p:tavLst>
                                    </p:anim>
                                    <p:anim calcmode="lin" valueType="num">
                                      <p:cBhvr>
                                        <p:cTn id="18" dur="1000" fill="hold"/>
                                        <p:tgtEl>
                                          <p:spTgt spid="3584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5844"/>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5845"/>
                                        </p:tgtEl>
                                        <p:attrNameLst>
                                          <p:attrName>style.visibility</p:attrName>
                                        </p:attrNameLst>
                                      </p:cBhvr>
                                      <p:to>
                                        <p:strVal val="visible"/>
                                      </p:to>
                                    </p:set>
                                    <p:anim calcmode="lin" valueType="num">
                                      <p:cBhvr>
                                        <p:cTn id="22" dur="1000" fill="hold"/>
                                        <p:tgtEl>
                                          <p:spTgt spid="35845"/>
                                        </p:tgtEl>
                                        <p:attrNameLst>
                                          <p:attrName>ppt_x</p:attrName>
                                        </p:attrNameLst>
                                      </p:cBhvr>
                                      <p:tavLst>
                                        <p:tav tm="0">
                                          <p:val>
                                            <p:strVal val="#ppt_x-.2"/>
                                          </p:val>
                                        </p:tav>
                                        <p:tav tm="100000">
                                          <p:val>
                                            <p:strVal val="#ppt_x"/>
                                          </p:val>
                                        </p:tav>
                                      </p:tavLst>
                                    </p:anim>
                                    <p:anim calcmode="lin" valueType="num">
                                      <p:cBhvr>
                                        <p:cTn id="23" dur="1000" fill="hold"/>
                                        <p:tgtEl>
                                          <p:spTgt spid="3584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5845"/>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5846"/>
                                        </p:tgtEl>
                                        <p:attrNameLst>
                                          <p:attrName>style.visibility</p:attrName>
                                        </p:attrNameLst>
                                      </p:cBhvr>
                                      <p:to>
                                        <p:strVal val="visible"/>
                                      </p:to>
                                    </p:set>
                                    <p:anim calcmode="lin" valueType="num">
                                      <p:cBhvr>
                                        <p:cTn id="27" dur="1000" fill="hold"/>
                                        <p:tgtEl>
                                          <p:spTgt spid="35846"/>
                                        </p:tgtEl>
                                        <p:attrNameLst>
                                          <p:attrName>ppt_x</p:attrName>
                                        </p:attrNameLst>
                                      </p:cBhvr>
                                      <p:tavLst>
                                        <p:tav tm="0">
                                          <p:val>
                                            <p:strVal val="#ppt_x-.2"/>
                                          </p:val>
                                        </p:tav>
                                        <p:tav tm="100000">
                                          <p:val>
                                            <p:strVal val="#ppt_x"/>
                                          </p:val>
                                        </p:tav>
                                      </p:tavLst>
                                    </p:anim>
                                    <p:anim calcmode="lin" valueType="num">
                                      <p:cBhvr>
                                        <p:cTn id="28" dur="1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5846"/>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5847"/>
                                        </p:tgtEl>
                                        <p:attrNameLst>
                                          <p:attrName>style.visibility</p:attrName>
                                        </p:attrNameLst>
                                      </p:cBhvr>
                                      <p:to>
                                        <p:strVal val="visible"/>
                                      </p:to>
                                    </p:set>
                                    <p:anim calcmode="lin" valueType="num">
                                      <p:cBhvr>
                                        <p:cTn id="32" dur="1000" fill="hold"/>
                                        <p:tgtEl>
                                          <p:spTgt spid="35847"/>
                                        </p:tgtEl>
                                        <p:attrNameLst>
                                          <p:attrName>ppt_x</p:attrName>
                                        </p:attrNameLst>
                                      </p:cBhvr>
                                      <p:tavLst>
                                        <p:tav tm="0">
                                          <p:val>
                                            <p:strVal val="#ppt_x-.2"/>
                                          </p:val>
                                        </p:tav>
                                        <p:tav tm="100000">
                                          <p:val>
                                            <p:strVal val="#ppt_x"/>
                                          </p:val>
                                        </p:tav>
                                      </p:tavLst>
                                    </p:anim>
                                    <p:anim calcmode="lin" valueType="num">
                                      <p:cBhvr>
                                        <p:cTn id="33" dur="1000" fill="hold"/>
                                        <p:tgtEl>
                                          <p:spTgt spid="35847"/>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584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5848"/>
                                        </p:tgtEl>
                                        <p:attrNameLst>
                                          <p:attrName>style.visibility</p:attrName>
                                        </p:attrNameLst>
                                      </p:cBhvr>
                                      <p:to>
                                        <p:strVal val="visible"/>
                                      </p:to>
                                    </p:set>
                                    <p:anim calcmode="lin" valueType="num">
                                      <p:cBhvr>
                                        <p:cTn id="37" dur="1000" fill="hold"/>
                                        <p:tgtEl>
                                          <p:spTgt spid="35848"/>
                                        </p:tgtEl>
                                        <p:attrNameLst>
                                          <p:attrName>ppt_x</p:attrName>
                                        </p:attrNameLst>
                                      </p:cBhvr>
                                      <p:tavLst>
                                        <p:tav tm="0">
                                          <p:val>
                                            <p:strVal val="#ppt_x-.2"/>
                                          </p:val>
                                        </p:tav>
                                        <p:tav tm="100000">
                                          <p:val>
                                            <p:strVal val="#ppt_x"/>
                                          </p:val>
                                        </p:tav>
                                      </p:tavLst>
                                    </p:anim>
                                    <p:anim calcmode="lin" valueType="num">
                                      <p:cBhvr>
                                        <p:cTn id="38" dur="1000" fill="hold"/>
                                        <p:tgtEl>
                                          <p:spTgt spid="35848"/>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5848"/>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35849"/>
                                        </p:tgtEl>
                                        <p:attrNameLst>
                                          <p:attrName>style.visibility</p:attrName>
                                        </p:attrNameLst>
                                      </p:cBhvr>
                                      <p:to>
                                        <p:strVal val="visible"/>
                                      </p:to>
                                    </p:set>
                                    <p:anim calcmode="lin" valueType="num">
                                      <p:cBhvr>
                                        <p:cTn id="42" dur="1000" fill="hold"/>
                                        <p:tgtEl>
                                          <p:spTgt spid="35849"/>
                                        </p:tgtEl>
                                        <p:attrNameLst>
                                          <p:attrName>ppt_x</p:attrName>
                                        </p:attrNameLst>
                                      </p:cBhvr>
                                      <p:tavLst>
                                        <p:tav tm="0">
                                          <p:val>
                                            <p:strVal val="#ppt_x-.2"/>
                                          </p:val>
                                        </p:tav>
                                        <p:tav tm="100000">
                                          <p:val>
                                            <p:strVal val="#ppt_x"/>
                                          </p:val>
                                        </p:tav>
                                      </p:tavLst>
                                    </p:anim>
                                    <p:anim calcmode="lin" valueType="num">
                                      <p:cBhvr>
                                        <p:cTn id="43" dur="1000" fill="hold"/>
                                        <p:tgtEl>
                                          <p:spTgt spid="35849"/>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5849"/>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5850"/>
                                        </p:tgtEl>
                                        <p:attrNameLst>
                                          <p:attrName>style.visibility</p:attrName>
                                        </p:attrNameLst>
                                      </p:cBhvr>
                                      <p:to>
                                        <p:strVal val="visible"/>
                                      </p:to>
                                    </p:set>
                                    <p:anim calcmode="lin" valueType="num">
                                      <p:cBhvr>
                                        <p:cTn id="47" dur="1000" fill="hold"/>
                                        <p:tgtEl>
                                          <p:spTgt spid="35850"/>
                                        </p:tgtEl>
                                        <p:attrNameLst>
                                          <p:attrName>ppt_x</p:attrName>
                                        </p:attrNameLst>
                                      </p:cBhvr>
                                      <p:tavLst>
                                        <p:tav tm="0">
                                          <p:val>
                                            <p:strVal val="#ppt_x-.2"/>
                                          </p:val>
                                        </p:tav>
                                        <p:tav tm="100000">
                                          <p:val>
                                            <p:strVal val="#ppt_x"/>
                                          </p:val>
                                        </p:tav>
                                      </p:tavLst>
                                    </p:anim>
                                    <p:anim calcmode="lin" valueType="num">
                                      <p:cBhvr>
                                        <p:cTn id="48" dur="1000" fill="hold"/>
                                        <p:tgtEl>
                                          <p:spTgt spid="35850"/>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5850"/>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35851"/>
                                        </p:tgtEl>
                                        <p:attrNameLst>
                                          <p:attrName>style.visibility</p:attrName>
                                        </p:attrNameLst>
                                      </p:cBhvr>
                                      <p:to>
                                        <p:strVal val="visible"/>
                                      </p:to>
                                    </p:set>
                                    <p:anim calcmode="lin" valueType="num">
                                      <p:cBhvr>
                                        <p:cTn id="52" dur="1000" fill="hold"/>
                                        <p:tgtEl>
                                          <p:spTgt spid="35851"/>
                                        </p:tgtEl>
                                        <p:attrNameLst>
                                          <p:attrName>ppt_x</p:attrName>
                                        </p:attrNameLst>
                                      </p:cBhvr>
                                      <p:tavLst>
                                        <p:tav tm="0">
                                          <p:val>
                                            <p:strVal val="#ppt_x-.2"/>
                                          </p:val>
                                        </p:tav>
                                        <p:tav tm="100000">
                                          <p:val>
                                            <p:strVal val="#ppt_x"/>
                                          </p:val>
                                        </p:tav>
                                      </p:tavLst>
                                    </p:anim>
                                    <p:anim calcmode="lin" valueType="num">
                                      <p:cBhvr>
                                        <p:cTn id="53" dur="1000" fill="hold"/>
                                        <p:tgtEl>
                                          <p:spTgt spid="3585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5851"/>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35852"/>
                                        </p:tgtEl>
                                        <p:attrNameLst>
                                          <p:attrName>style.visibility</p:attrName>
                                        </p:attrNameLst>
                                      </p:cBhvr>
                                      <p:to>
                                        <p:strVal val="visible"/>
                                      </p:to>
                                    </p:set>
                                    <p:anim calcmode="lin" valueType="num">
                                      <p:cBhvr>
                                        <p:cTn id="57" dur="1000" fill="hold"/>
                                        <p:tgtEl>
                                          <p:spTgt spid="35852"/>
                                        </p:tgtEl>
                                        <p:attrNameLst>
                                          <p:attrName>ppt_x</p:attrName>
                                        </p:attrNameLst>
                                      </p:cBhvr>
                                      <p:tavLst>
                                        <p:tav tm="0">
                                          <p:val>
                                            <p:strVal val="#ppt_x-.2"/>
                                          </p:val>
                                        </p:tav>
                                        <p:tav tm="100000">
                                          <p:val>
                                            <p:strVal val="#ppt_x"/>
                                          </p:val>
                                        </p:tav>
                                      </p:tavLst>
                                    </p:anim>
                                    <p:anim calcmode="lin" valueType="num">
                                      <p:cBhvr>
                                        <p:cTn id="58" dur="1000" fill="hold"/>
                                        <p:tgtEl>
                                          <p:spTgt spid="35852"/>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5852"/>
                                        </p:tgtEl>
                                      </p:cBhvr>
                                    </p:animEffect>
                                  </p:childTnLst>
                                </p:cTn>
                              </p:par>
                              <p:par>
                                <p:cTn id="60" presetID="29" presetClass="entr" presetSubtype="0" fill="hold" nodeType="withEffect">
                                  <p:stCondLst>
                                    <p:cond delay="0"/>
                                  </p:stCondLst>
                                  <p:childTnLst>
                                    <p:set>
                                      <p:cBhvr>
                                        <p:cTn id="61" dur="1" fill="hold">
                                          <p:stCondLst>
                                            <p:cond delay="0"/>
                                          </p:stCondLst>
                                        </p:cTn>
                                        <p:tgtEl>
                                          <p:spTgt spid="35853"/>
                                        </p:tgtEl>
                                        <p:attrNameLst>
                                          <p:attrName>style.visibility</p:attrName>
                                        </p:attrNameLst>
                                      </p:cBhvr>
                                      <p:to>
                                        <p:strVal val="visible"/>
                                      </p:to>
                                    </p:set>
                                    <p:anim calcmode="lin" valueType="num">
                                      <p:cBhvr>
                                        <p:cTn id="62" dur="1000" fill="hold"/>
                                        <p:tgtEl>
                                          <p:spTgt spid="35853"/>
                                        </p:tgtEl>
                                        <p:attrNameLst>
                                          <p:attrName>ppt_x</p:attrName>
                                        </p:attrNameLst>
                                      </p:cBhvr>
                                      <p:tavLst>
                                        <p:tav tm="0">
                                          <p:val>
                                            <p:strVal val="#ppt_x-.2"/>
                                          </p:val>
                                        </p:tav>
                                        <p:tav tm="100000">
                                          <p:val>
                                            <p:strVal val="#ppt_x"/>
                                          </p:val>
                                        </p:tav>
                                      </p:tavLst>
                                    </p:anim>
                                    <p:anim calcmode="lin" valueType="num">
                                      <p:cBhvr>
                                        <p:cTn id="63" dur="1000" fill="hold"/>
                                        <p:tgtEl>
                                          <p:spTgt spid="3585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5853"/>
                                        </p:tgtEl>
                                      </p:cBhvr>
                                    </p:animEffect>
                                  </p:childTnLst>
                                </p:cTn>
                              </p:par>
                              <p:par>
                                <p:cTn id="65" presetID="29" presetClass="entr" presetSubtype="0" fill="hold" nodeType="withEffect">
                                  <p:stCondLst>
                                    <p:cond delay="0"/>
                                  </p:stCondLst>
                                  <p:childTnLst>
                                    <p:set>
                                      <p:cBhvr>
                                        <p:cTn id="66" dur="1" fill="hold">
                                          <p:stCondLst>
                                            <p:cond delay="0"/>
                                          </p:stCondLst>
                                        </p:cTn>
                                        <p:tgtEl>
                                          <p:spTgt spid="35854"/>
                                        </p:tgtEl>
                                        <p:attrNameLst>
                                          <p:attrName>style.visibility</p:attrName>
                                        </p:attrNameLst>
                                      </p:cBhvr>
                                      <p:to>
                                        <p:strVal val="visible"/>
                                      </p:to>
                                    </p:set>
                                    <p:anim calcmode="lin" valueType="num">
                                      <p:cBhvr>
                                        <p:cTn id="67" dur="1000" fill="hold"/>
                                        <p:tgtEl>
                                          <p:spTgt spid="35854"/>
                                        </p:tgtEl>
                                        <p:attrNameLst>
                                          <p:attrName>ppt_x</p:attrName>
                                        </p:attrNameLst>
                                      </p:cBhvr>
                                      <p:tavLst>
                                        <p:tav tm="0">
                                          <p:val>
                                            <p:strVal val="#ppt_x-.2"/>
                                          </p:val>
                                        </p:tav>
                                        <p:tav tm="100000">
                                          <p:val>
                                            <p:strVal val="#ppt_x"/>
                                          </p:val>
                                        </p:tav>
                                      </p:tavLst>
                                    </p:anim>
                                    <p:anim calcmode="lin" valueType="num">
                                      <p:cBhvr>
                                        <p:cTn id="68" dur="1000" fill="hold"/>
                                        <p:tgtEl>
                                          <p:spTgt spid="35854"/>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5854"/>
                                        </p:tgtEl>
                                      </p:cBhvr>
                                    </p:animEffect>
                                  </p:childTnLst>
                                </p:cTn>
                              </p:par>
                              <p:par>
                                <p:cTn id="70" presetID="29" presetClass="entr" presetSubtype="0" fill="hold" nodeType="withEffect">
                                  <p:stCondLst>
                                    <p:cond delay="0"/>
                                  </p:stCondLst>
                                  <p:childTnLst>
                                    <p:set>
                                      <p:cBhvr>
                                        <p:cTn id="71" dur="1" fill="hold">
                                          <p:stCondLst>
                                            <p:cond delay="0"/>
                                          </p:stCondLst>
                                        </p:cTn>
                                        <p:tgtEl>
                                          <p:spTgt spid="35855"/>
                                        </p:tgtEl>
                                        <p:attrNameLst>
                                          <p:attrName>style.visibility</p:attrName>
                                        </p:attrNameLst>
                                      </p:cBhvr>
                                      <p:to>
                                        <p:strVal val="visible"/>
                                      </p:to>
                                    </p:set>
                                    <p:anim calcmode="lin" valueType="num">
                                      <p:cBhvr>
                                        <p:cTn id="72" dur="1000" fill="hold"/>
                                        <p:tgtEl>
                                          <p:spTgt spid="35855"/>
                                        </p:tgtEl>
                                        <p:attrNameLst>
                                          <p:attrName>ppt_x</p:attrName>
                                        </p:attrNameLst>
                                      </p:cBhvr>
                                      <p:tavLst>
                                        <p:tav tm="0">
                                          <p:val>
                                            <p:strVal val="#ppt_x-.2"/>
                                          </p:val>
                                        </p:tav>
                                        <p:tav tm="100000">
                                          <p:val>
                                            <p:strVal val="#ppt_x"/>
                                          </p:val>
                                        </p:tav>
                                      </p:tavLst>
                                    </p:anim>
                                    <p:anim calcmode="lin" valueType="num">
                                      <p:cBhvr>
                                        <p:cTn id="73" dur="1000" fill="hold"/>
                                        <p:tgtEl>
                                          <p:spTgt spid="35855"/>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5855"/>
                                        </p:tgtEl>
                                      </p:cBhvr>
                                    </p:animEffect>
                                  </p:childTnLst>
                                </p:cTn>
                              </p:par>
                              <p:par>
                                <p:cTn id="75" presetID="29" presetClass="entr" presetSubtype="0" fill="hold" nodeType="withEffect">
                                  <p:stCondLst>
                                    <p:cond delay="0"/>
                                  </p:stCondLst>
                                  <p:childTnLst>
                                    <p:set>
                                      <p:cBhvr>
                                        <p:cTn id="76" dur="1" fill="hold">
                                          <p:stCondLst>
                                            <p:cond delay="0"/>
                                          </p:stCondLst>
                                        </p:cTn>
                                        <p:tgtEl>
                                          <p:spTgt spid="35856"/>
                                        </p:tgtEl>
                                        <p:attrNameLst>
                                          <p:attrName>style.visibility</p:attrName>
                                        </p:attrNameLst>
                                      </p:cBhvr>
                                      <p:to>
                                        <p:strVal val="visible"/>
                                      </p:to>
                                    </p:set>
                                    <p:anim calcmode="lin" valueType="num">
                                      <p:cBhvr>
                                        <p:cTn id="77" dur="1000" fill="hold"/>
                                        <p:tgtEl>
                                          <p:spTgt spid="35856"/>
                                        </p:tgtEl>
                                        <p:attrNameLst>
                                          <p:attrName>ppt_x</p:attrName>
                                        </p:attrNameLst>
                                      </p:cBhvr>
                                      <p:tavLst>
                                        <p:tav tm="0">
                                          <p:val>
                                            <p:strVal val="#ppt_x-.2"/>
                                          </p:val>
                                        </p:tav>
                                        <p:tav tm="100000">
                                          <p:val>
                                            <p:strVal val="#ppt_x"/>
                                          </p:val>
                                        </p:tav>
                                      </p:tavLst>
                                    </p:anim>
                                    <p:anim calcmode="lin" valueType="num">
                                      <p:cBhvr>
                                        <p:cTn id="78" dur="1000" fill="hold"/>
                                        <p:tgtEl>
                                          <p:spTgt spid="35856"/>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5856"/>
                                        </p:tgtEl>
                                      </p:cBhvr>
                                    </p:animEffect>
                                  </p:childTnLst>
                                </p:cTn>
                              </p:par>
                              <p:par>
                                <p:cTn id="80" presetID="29" presetClass="entr" presetSubtype="0" fill="hold" nodeType="withEffect">
                                  <p:stCondLst>
                                    <p:cond delay="0"/>
                                  </p:stCondLst>
                                  <p:childTnLst>
                                    <p:set>
                                      <p:cBhvr>
                                        <p:cTn id="81" dur="1" fill="hold">
                                          <p:stCondLst>
                                            <p:cond delay="0"/>
                                          </p:stCondLst>
                                        </p:cTn>
                                        <p:tgtEl>
                                          <p:spTgt spid="35857"/>
                                        </p:tgtEl>
                                        <p:attrNameLst>
                                          <p:attrName>style.visibility</p:attrName>
                                        </p:attrNameLst>
                                      </p:cBhvr>
                                      <p:to>
                                        <p:strVal val="visible"/>
                                      </p:to>
                                    </p:set>
                                    <p:anim calcmode="lin" valueType="num">
                                      <p:cBhvr>
                                        <p:cTn id="82" dur="1000" fill="hold"/>
                                        <p:tgtEl>
                                          <p:spTgt spid="35857"/>
                                        </p:tgtEl>
                                        <p:attrNameLst>
                                          <p:attrName>ppt_x</p:attrName>
                                        </p:attrNameLst>
                                      </p:cBhvr>
                                      <p:tavLst>
                                        <p:tav tm="0">
                                          <p:val>
                                            <p:strVal val="#ppt_x-.2"/>
                                          </p:val>
                                        </p:tav>
                                        <p:tav tm="100000">
                                          <p:val>
                                            <p:strVal val="#ppt_x"/>
                                          </p:val>
                                        </p:tav>
                                      </p:tavLst>
                                    </p:anim>
                                    <p:anim calcmode="lin" valueType="num">
                                      <p:cBhvr>
                                        <p:cTn id="83" dur="1000" fill="hold"/>
                                        <p:tgtEl>
                                          <p:spTgt spid="35857"/>
                                        </p:tgtEl>
                                        <p:attrNameLst>
                                          <p:attrName>ppt_y</p:attrName>
                                        </p:attrNameLst>
                                      </p:cBhvr>
                                      <p:tavLst>
                                        <p:tav tm="0">
                                          <p:val>
                                            <p:strVal val="#ppt_y"/>
                                          </p:val>
                                        </p:tav>
                                        <p:tav tm="100000">
                                          <p:val>
                                            <p:strVal val="#ppt_y"/>
                                          </p:val>
                                        </p:tav>
                                      </p:tavLst>
                                    </p:anim>
                                    <p:animEffect transition="in" filter="wipe(right)" prLst="gradientSize: 0.1">
                                      <p:cBhvr>
                                        <p:cTn id="84" dur="1000"/>
                                        <p:tgtEl>
                                          <p:spTgt spid="35857"/>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35858"/>
                                        </p:tgtEl>
                                        <p:attrNameLst>
                                          <p:attrName>style.visibility</p:attrName>
                                        </p:attrNameLst>
                                      </p:cBhvr>
                                      <p:to>
                                        <p:strVal val="visible"/>
                                      </p:to>
                                    </p:set>
                                    <p:anim calcmode="lin" valueType="num">
                                      <p:cBhvr>
                                        <p:cTn id="87" dur="1000" fill="hold"/>
                                        <p:tgtEl>
                                          <p:spTgt spid="35858"/>
                                        </p:tgtEl>
                                        <p:attrNameLst>
                                          <p:attrName>ppt_x</p:attrName>
                                        </p:attrNameLst>
                                      </p:cBhvr>
                                      <p:tavLst>
                                        <p:tav tm="0">
                                          <p:val>
                                            <p:strVal val="#ppt_x-.2"/>
                                          </p:val>
                                        </p:tav>
                                        <p:tav tm="100000">
                                          <p:val>
                                            <p:strVal val="#ppt_x"/>
                                          </p:val>
                                        </p:tav>
                                      </p:tavLst>
                                    </p:anim>
                                    <p:anim calcmode="lin" valueType="num">
                                      <p:cBhvr>
                                        <p:cTn id="88" dur="1000" fill="hold"/>
                                        <p:tgtEl>
                                          <p:spTgt spid="35858"/>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5858"/>
                                        </p:tgtEl>
                                      </p:cBhvr>
                                    </p:animEffect>
                                  </p:childTnLst>
                                </p:cTn>
                              </p:par>
                              <p:par>
                                <p:cTn id="90" presetID="29" presetClass="entr" presetSubtype="0" fill="hold" grpId="0" nodeType="withEffect">
                                  <p:stCondLst>
                                    <p:cond delay="0"/>
                                  </p:stCondLst>
                                  <p:childTnLst>
                                    <p:set>
                                      <p:cBhvr>
                                        <p:cTn id="91" dur="1" fill="hold">
                                          <p:stCondLst>
                                            <p:cond delay="0"/>
                                          </p:stCondLst>
                                        </p:cTn>
                                        <p:tgtEl>
                                          <p:spTgt spid="35859"/>
                                        </p:tgtEl>
                                        <p:attrNameLst>
                                          <p:attrName>style.visibility</p:attrName>
                                        </p:attrNameLst>
                                      </p:cBhvr>
                                      <p:to>
                                        <p:strVal val="visible"/>
                                      </p:to>
                                    </p:set>
                                    <p:anim calcmode="lin" valueType="num">
                                      <p:cBhvr>
                                        <p:cTn id="92" dur="1000" fill="hold"/>
                                        <p:tgtEl>
                                          <p:spTgt spid="35859"/>
                                        </p:tgtEl>
                                        <p:attrNameLst>
                                          <p:attrName>ppt_x</p:attrName>
                                        </p:attrNameLst>
                                      </p:cBhvr>
                                      <p:tavLst>
                                        <p:tav tm="0">
                                          <p:val>
                                            <p:strVal val="#ppt_x-.2"/>
                                          </p:val>
                                        </p:tav>
                                        <p:tav tm="100000">
                                          <p:val>
                                            <p:strVal val="#ppt_x"/>
                                          </p:val>
                                        </p:tav>
                                      </p:tavLst>
                                    </p:anim>
                                    <p:anim calcmode="lin" valueType="num">
                                      <p:cBhvr>
                                        <p:cTn id="93" dur="1000" fill="hold"/>
                                        <p:tgtEl>
                                          <p:spTgt spid="35859"/>
                                        </p:tgtEl>
                                        <p:attrNameLst>
                                          <p:attrName>ppt_y</p:attrName>
                                        </p:attrNameLst>
                                      </p:cBhvr>
                                      <p:tavLst>
                                        <p:tav tm="0">
                                          <p:val>
                                            <p:strVal val="#ppt_y"/>
                                          </p:val>
                                        </p:tav>
                                        <p:tav tm="100000">
                                          <p:val>
                                            <p:strVal val="#ppt_y"/>
                                          </p:val>
                                        </p:tav>
                                      </p:tavLst>
                                    </p:anim>
                                    <p:animEffect transition="in" filter="wipe(right)" prLst="gradientSize: 0.1">
                                      <p:cBhvr>
                                        <p:cTn id="94" dur="1000"/>
                                        <p:tgtEl>
                                          <p:spTgt spid="35859"/>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35860"/>
                                        </p:tgtEl>
                                        <p:attrNameLst>
                                          <p:attrName>style.visibility</p:attrName>
                                        </p:attrNameLst>
                                      </p:cBhvr>
                                      <p:to>
                                        <p:strVal val="visible"/>
                                      </p:to>
                                    </p:set>
                                    <p:anim calcmode="lin" valueType="num">
                                      <p:cBhvr>
                                        <p:cTn id="97" dur="1000" fill="hold"/>
                                        <p:tgtEl>
                                          <p:spTgt spid="35860"/>
                                        </p:tgtEl>
                                        <p:attrNameLst>
                                          <p:attrName>ppt_x</p:attrName>
                                        </p:attrNameLst>
                                      </p:cBhvr>
                                      <p:tavLst>
                                        <p:tav tm="0">
                                          <p:val>
                                            <p:strVal val="#ppt_x-.2"/>
                                          </p:val>
                                        </p:tav>
                                        <p:tav tm="100000">
                                          <p:val>
                                            <p:strVal val="#ppt_x"/>
                                          </p:val>
                                        </p:tav>
                                      </p:tavLst>
                                    </p:anim>
                                    <p:anim calcmode="lin" valueType="num">
                                      <p:cBhvr>
                                        <p:cTn id="98" dur="1000" fill="hold"/>
                                        <p:tgtEl>
                                          <p:spTgt spid="35860"/>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5860"/>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35861"/>
                                        </p:tgtEl>
                                        <p:attrNameLst>
                                          <p:attrName>style.visibility</p:attrName>
                                        </p:attrNameLst>
                                      </p:cBhvr>
                                      <p:to>
                                        <p:strVal val="visible"/>
                                      </p:to>
                                    </p:set>
                                    <p:anim calcmode="lin" valueType="num">
                                      <p:cBhvr>
                                        <p:cTn id="102" dur="1000" fill="hold"/>
                                        <p:tgtEl>
                                          <p:spTgt spid="35861"/>
                                        </p:tgtEl>
                                        <p:attrNameLst>
                                          <p:attrName>ppt_x</p:attrName>
                                        </p:attrNameLst>
                                      </p:cBhvr>
                                      <p:tavLst>
                                        <p:tav tm="0">
                                          <p:val>
                                            <p:strVal val="#ppt_x-.2"/>
                                          </p:val>
                                        </p:tav>
                                        <p:tav tm="100000">
                                          <p:val>
                                            <p:strVal val="#ppt_x"/>
                                          </p:val>
                                        </p:tav>
                                      </p:tavLst>
                                    </p:anim>
                                    <p:anim calcmode="lin" valueType="num">
                                      <p:cBhvr>
                                        <p:cTn id="103" dur="1000" fill="hold"/>
                                        <p:tgtEl>
                                          <p:spTgt spid="35861"/>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35861"/>
                                        </p:tgtEl>
                                      </p:cBhvr>
                                    </p:animEffect>
                                  </p:childTnLst>
                                </p:cTn>
                              </p:par>
                              <p:par>
                                <p:cTn id="105" presetID="29" presetClass="entr" presetSubtype="0" fill="hold" nodeType="withEffect">
                                  <p:stCondLst>
                                    <p:cond delay="0"/>
                                  </p:stCondLst>
                                  <p:childTnLst>
                                    <p:set>
                                      <p:cBhvr>
                                        <p:cTn id="106" dur="1" fill="hold">
                                          <p:stCondLst>
                                            <p:cond delay="0"/>
                                          </p:stCondLst>
                                        </p:cTn>
                                        <p:tgtEl>
                                          <p:spTgt spid="35862"/>
                                        </p:tgtEl>
                                        <p:attrNameLst>
                                          <p:attrName>style.visibility</p:attrName>
                                        </p:attrNameLst>
                                      </p:cBhvr>
                                      <p:to>
                                        <p:strVal val="visible"/>
                                      </p:to>
                                    </p:set>
                                    <p:anim calcmode="lin" valueType="num">
                                      <p:cBhvr>
                                        <p:cTn id="107" dur="1000" fill="hold"/>
                                        <p:tgtEl>
                                          <p:spTgt spid="35862"/>
                                        </p:tgtEl>
                                        <p:attrNameLst>
                                          <p:attrName>ppt_x</p:attrName>
                                        </p:attrNameLst>
                                      </p:cBhvr>
                                      <p:tavLst>
                                        <p:tav tm="0">
                                          <p:val>
                                            <p:strVal val="#ppt_x-.2"/>
                                          </p:val>
                                        </p:tav>
                                        <p:tav tm="100000">
                                          <p:val>
                                            <p:strVal val="#ppt_x"/>
                                          </p:val>
                                        </p:tav>
                                      </p:tavLst>
                                    </p:anim>
                                    <p:anim calcmode="lin" valueType="num">
                                      <p:cBhvr>
                                        <p:cTn id="108" dur="1000" fill="hold"/>
                                        <p:tgtEl>
                                          <p:spTgt spid="35862"/>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35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p:bldP spid="35844" grpId="0" animBg="1"/>
      <p:bldP spid="35845" grpId="0" animBg="1"/>
      <p:bldP spid="35846" grpId="0"/>
      <p:bldP spid="35847" grpId="0"/>
      <p:bldP spid="35848" grpId="0" animBg="1"/>
      <p:bldP spid="35849" grpId="0" animBg="1"/>
      <p:bldP spid="35850" grpId="0"/>
      <p:bldP spid="35851" grpId="0"/>
      <p:bldP spid="35852" grpId="0"/>
      <p:bldP spid="35858" grpId="0" animBg="1"/>
      <p:bldP spid="35859" grpId="0" animBg="1"/>
      <p:bldP spid="35860" grpId="0" animBg="1"/>
      <p:bldP spid="358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35 Grupo"/>
          <p:cNvGrpSpPr/>
          <p:nvPr/>
        </p:nvGrpSpPr>
        <p:grpSpPr>
          <a:xfrm>
            <a:off x="251521" y="718368"/>
            <a:ext cx="8568952" cy="5158904"/>
            <a:chOff x="1071563" y="214313"/>
            <a:chExt cx="7143750" cy="6429375"/>
          </a:xfrm>
        </p:grpSpPr>
        <p:sp>
          <p:nvSpPr>
            <p:cNvPr id="4" name="1 Título"/>
            <p:cNvSpPr txBox="1">
              <a:spLocks/>
            </p:cNvSpPr>
            <p:nvPr/>
          </p:nvSpPr>
          <p:spPr>
            <a:xfrm>
              <a:off x="1071563" y="1500188"/>
              <a:ext cx="2714625" cy="1285875"/>
            </a:xfrm>
            <a:prstGeom prst="rect">
              <a:avLst/>
            </a:prstGeom>
            <a:solidFill>
              <a:schemeClr val="accent1"/>
            </a:solidFill>
          </p:spPr>
          <p:txBody>
            <a:bodyPr anchor="ctr"/>
            <a:lstStyle/>
            <a:p>
              <a:pPr algn="ctr" fontAlgn="auto">
                <a:spcBef>
                  <a:spcPts val="0"/>
                </a:spcBef>
                <a:spcAft>
                  <a:spcPts val="0"/>
                </a:spcAft>
                <a:defRPr/>
              </a:pPr>
              <a:r>
                <a:rPr lang="es-ES" sz="2000" b="1">
                  <a:latin typeface="+mj-lt"/>
                  <a:ea typeface="+mj-ea"/>
                  <a:cs typeface="+mj-cs"/>
                </a:rPr>
                <a:t>  </a:t>
              </a:r>
              <a:r>
                <a:rPr lang="es-ES" sz="2400" b="1">
                  <a:latin typeface="+mj-lt"/>
                  <a:ea typeface="+mj-ea"/>
                  <a:cs typeface="+mj-cs"/>
                </a:rPr>
                <a:t>PERFIL OCUPACIONAL</a:t>
              </a:r>
            </a:p>
          </p:txBody>
        </p:sp>
        <p:sp>
          <p:nvSpPr>
            <p:cNvPr id="5" name="1 Título"/>
            <p:cNvSpPr txBox="1">
              <a:spLocks/>
            </p:cNvSpPr>
            <p:nvPr/>
          </p:nvSpPr>
          <p:spPr>
            <a:xfrm>
              <a:off x="1071563" y="3286125"/>
              <a:ext cx="2714625" cy="1285875"/>
            </a:xfrm>
            <a:prstGeom prst="rect">
              <a:avLst/>
            </a:prstGeom>
            <a:solidFill>
              <a:schemeClr val="accent1"/>
            </a:solidFill>
          </p:spPr>
          <p:txBody>
            <a:bodyPr anchor="ctr"/>
            <a:lstStyle/>
            <a:p>
              <a:pPr algn="ctr" fontAlgn="auto">
                <a:spcBef>
                  <a:spcPts val="0"/>
                </a:spcBef>
                <a:spcAft>
                  <a:spcPts val="0"/>
                </a:spcAft>
                <a:defRPr/>
              </a:pPr>
              <a:r>
                <a:rPr lang="es-ES" sz="2000" b="1">
                  <a:latin typeface="+mj-lt"/>
                  <a:ea typeface="+mj-ea"/>
                  <a:cs typeface="+mj-cs"/>
                </a:rPr>
                <a:t>RUTA DE APRENDIZAJE</a:t>
              </a:r>
              <a:endParaRPr lang="es-ES" sz="2400" b="1">
                <a:latin typeface="+mj-lt"/>
                <a:ea typeface="+mj-ea"/>
                <a:cs typeface="+mj-cs"/>
              </a:endParaRPr>
            </a:p>
          </p:txBody>
        </p:sp>
        <p:sp>
          <p:nvSpPr>
            <p:cNvPr id="6" name="1 Título"/>
            <p:cNvSpPr txBox="1">
              <a:spLocks/>
            </p:cNvSpPr>
            <p:nvPr/>
          </p:nvSpPr>
          <p:spPr>
            <a:xfrm>
              <a:off x="3786188" y="5357813"/>
              <a:ext cx="2714625" cy="1285875"/>
            </a:xfrm>
            <a:prstGeom prst="rect">
              <a:avLst/>
            </a:prstGeom>
            <a:solidFill>
              <a:schemeClr val="accent1"/>
            </a:solidFill>
          </p:spPr>
          <p:txBody>
            <a:bodyPr anchor="ctr"/>
            <a:lstStyle/>
            <a:p>
              <a:pPr algn="ctr" fontAlgn="auto">
                <a:spcBef>
                  <a:spcPts val="0"/>
                </a:spcBef>
                <a:spcAft>
                  <a:spcPts val="0"/>
                </a:spcAft>
                <a:defRPr/>
              </a:pPr>
              <a:r>
                <a:rPr lang="es-ES" sz="2000" b="1">
                  <a:latin typeface="+mj-lt"/>
                  <a:ea typeface="+mj-ea"/>
                  <a:cs typeface="+mj-cs"/>
                </a:rPr>
                <a:t>ESTRATEGIAS DE APRENDIZAJE</a:t>
              </a:r>
              <a:endParaRPr lang="es-ES" sz="2400" b="1">
                <a:latin typeface="+mj-lt"/>
                <a:ea typeface="+mj-ea"/>
                <a:cs typeface="+mj-cs"/>
              </a:endParaRPr>
            </a:p>
          </p:txBody>
        </p:sp>
        <p:sp>
          <p:nvSpPr>
            <p:cNvPr id="7" name="6 Elipse"/>
            <p:cNvSpPr/>
            <p:nvPr/>
          </p:nvSpPr>
          <p:spPr>
            <a:xfrm>
              <a:off x="3429000" y="2286000"/>
              <a:ext cx="285750" cy="42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solidFill>
                    <a:schemeClr val="bg1"/>
                  </a:solidFill>
                </a:rPr>
                <a:t>1</a:t>
              </a:r>
              <a:endParaRPr lang="es-ES">
                <a:solidFill>
                  <a:schemeClr val="bg1"/>
                </a:solidFill>
              </a:endParaRPr>
            </a:p>
          </p:txBody>
        </p:sp>
        <p:sp>
          <p:nvSpPr>
            <p:cNvPr id="8" name="7 Elipse"/>
            <p:cNvSpPr/>
            <p:nvPr/>
          </p:nvSpPr>
          <p:spPr>
            <a:xfrm>
              <a:off x="3429000" y="4071938"/>
              <a:ext cx="285750" cy="42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solidFill>
                    <a:schemeClr val="bg1"/>
                  </a:solidFill>
                </a:rPr>
                <a:t>2</a:t>
              </a:r>
              <a:endParaRPr lang="es-ES">
                <a:solidFill>
                  <a:schemeClr val="bg1"/>
                </a:solidFill>
              </a:endParaRPr>
            </a:p>
          </p:txBody>
        </p:sp>
        <p:sp>
          <p:nvSpPr>
            <p:cNvPr id="9" name="8 Elipse"/>
            <p:cNvSpPr/>
            <p:nvPr/>
          </p:nvSpPr>
          <p:spPr>
            <a:xfrm>
              <a:off x="6072188" y="6143625"/>
              <a:ext cx="285750" cy="42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solidFill>
                    <a:schemeClr val="bg1"/>
                  </a:solidFill>
                </a:rPr>
                <a:t>3</a:t>
              </a:r>
              <a:endParaRPr lang="es-ES">
                <a:solidFill>
                  <a:schemeClr val="bg1"/>
                </a:solidFill>
              </a:endParaRPr>
            </a:p>
          </p:txBody>
        </p:sp>
        <p:sp>
          <p:nvSpPr>
            <p:cNvPr id="10" name="1 Título"/>
            <p:cNvSpPr txBox="1">
              <a:spLocks/>
            </p:cNvSpPr>
            <p:nvPr/>
          </p:nvSpPr>
          <p:spPr>
            <a:xfrm>
              <a:off x="5500688" y="1500188"/>
              <a:ext cx="2714625" cy="1285875"/>
            </a:xfrm>
            <a:prstGeom prst="rect">
              <a:avLst/>
            </a:prstGeom>
            <a:solidFill>
              <a:schemeClr val="accent1"/>
            </a:solidFill>
          </p:spPr>
          <p:txBody>
            <a:bodyPr anchor="ctr"/>
            <a:lstStyle/>
            <a:p>
              <a:pPr algn="ctr" fontAlgn="auto">
                <a:spcBef>
                  <a:spcPts val="0"/>
                </a:spcBef>
                <a:spcAft>
                  <a:spcPts val="0"/>
                </a:spcAft>
                <a:defRPr/>
              </a:pPr>
              <a:r>
                <a:rPr lang="es-ES" sz="2000" b="1">
                  <a:latin typeface="+mj-lt"/>
                  <a:ea typeface="+mj-ea"/>
                  <a:cs typeface="+mj-cs"/>
                </a:rPr>
                <a:t>  </a:t>
              </a:r>
              <a:r>
                <a:rPr lang="es-ES" sz="2400" b="1">
                  <a:latin typeface="+mj-lt"/>
                  <a:ea typeface="+mj-ea"/>
                  <a:cs typeface="+mj-cs"/>
                </a:rPr>
                <a:t>CERTIFICACION DE SABERES</a:t>
              </a:r>
            </a:p>
          </p:txBody>
        </p:sp>
        <p:sp>
          <p:nvSpPr>
            <p:cNvPr id="11" name="1 Título"/>
            <p:cNvSpPr txBox="1">
              <a:spLocks/>
            </p:cNvSpPr>
            <p:nvPr/>
          </p:nvSpPr>
          <p:spPr>
            <a:xfrm>
              <a:off x="5500688" y="3286125"/>
              <a:ext cx="2714625" cy="1285875"/>
            </a:xfrm>
            <a:prstGeom prst="rect">
              <a:avLst/>
            </a:prstGeom>
            <a:solidFill>
              <a:schemeClr val="accent1"/>
            </a:solidFill>
          </p:spPr>
          <p:txBody>
            <a:bodyPr anchor="ctr"/>
            <a:lstStyle/>
            <a:p>
              <a:pPr algn="ctr" fontAlgn="auto">
                <a:spcBef>
                  <a:spcPts val="0"/>
                </a:spcBef>
                <a:spcAft>
                  <a:spcPts val="0"/>
                </a:spcAft>
                <a:defRPr/>
              </a:pPr>
              <a:r>
                <a:rPr lang="es-ES" sz="2000" b="1">
                  <a:latin typeface="+mj-lt"/>
                  <a:ea typeface="+mj-ea"/>
                  <a:cs typeface="+mj-cs"/>
                </a:rPr>
                <a:t>EVIDENCIAS DE APRENDIZAJE</a:t>
              </a:r>
              <a:endParaRPr lang="es-ES" sz="2400" b="1">
                <a:latin typeface="+mj-lt"/>
                <a:ea typeface="+mj-ea"/>
                <a:cs typeface="+mj-cs"/>
              </a:endParaRPr>
            </a:p>
          </p:txBody>
        </p:sp>
        <p:sp>
          <p:nvSpPr>
            <p:cNvPr id="12" name="11 Elipse"/>
            <p:cNvSpPr/>
            <p:nvPr/>
          </p:nvSpPr>
          <p:spPr>
            <a:xfrm>
              <a:off x="7858125" y="2286000"/>
              <a:ext cx="285750" cy="42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solidFill>
                    <a:schemeClr val="bg1"/>
                  </a:solidFill>
                </a:rPr>
                <a:t>5</a:t>
              </a:r>
              <a:endParaRPr lang="es-ES">
                <a:solidFill>
                  <a:schemeClr val="bg1"/>
                </a:solidFill>
              </a:endParaRPr>
            </a:p>
          </p:txBody>
        </p:sp>
        <p:sp>
          <p:nvSpPr>
            <p:cNvPr id="13" name="12 Elipse"/>
            <p:cNvSpPr/>
            <p:nvPr/>
          </p:nvSpPr>
          <p:spPr>
            <a:xfrm>
              <a:off x="7858125" y="4071938"/>
              <a:ext cx="285750" cy="4286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a:solidFill>
                    <a:schemeClr val="bg1"/>
                  </a:solidFill>
                </a:rPr>
                <a:t>4</a:t>
              </a:r>
              <a:endParaRPr lang="es-ES">
                <a:solidFill>
                  <a:schemeClr val="bg1"/>
                </a:solidFill>
              </a:endParaRPr>
            </a:p>
          </p:txBody>
        </p:sp>
        <p:cxnSp>
          <p:nvCxnSpPr>
            <p:cNvPr id="15" name="14 Conector recto de flecha"/>
            <p:cNvCxnSpPr/>
            <p:nvPr/>
          </p:nvCxnSpPr>
          <p:spPr>
            <a:xfrm rot="5400000">
              <a:off x="2322513" y="3178175"/>
              <a:ext cx="4214812" cy="158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 Título"/>
            <p:cNvSpPr txBox="1">
              <a:spLocks/>
            </p:cNvSpPr>
            <p:nvPr/>
          </p:nvSpPr>
          <p:spPr>
            <a:xfrm>
              <a:off x="1857375" y="214313"/>
              <a:ext cx="5286375" cy="857250"/>
            </a:xfrm>
            <a:prstGeom prst="rect">
              <a:avLst/>
            </a:prstGeom>
            <a:solidFill>
              <a:schemeClr val="accent1"/>
            </a:solidFill>
          </p:spPr>
          <p:txBody>
            <a:bodyPr anchor="ctr"/>
            <a:lstStyle/>
            <a:p>
              <a:pPr algn="ctr" fontAlgn="auto">
                <a:spcBef>
                  <a:spcPts val="0"/>
                </a:spcBef>
                <a:spcAft>
                  <a:spcPts val="0"/>
                </a:spcAft>
                <a:defRPr/>
              </a:pPr>
              <a:r>
                <a:rPr lang="es-ES" sz="3200" b="1">
                  <a:latin typeface="+mj-lt"/>
                  <a:ea typeface="+mj-ea"/>
                  <a:cs typeface="+mj-cs"/>
                </a:rPr>
                <a:t>RUTA CURRICULAR</a:t>
              </a:r>
            </a:p>
          </p:txBody>
        </p:sp>
        <p:cxnSp>
          <p:nvCxnSpPr>
            <p:cNvPr id="22" name="21 Conector recto de flecha"/>
            <p:cNvCxnSpPr/>
            <p:nvPr/>
          </p:nvCxnSpPr>
          <p:spPr>
            <a:xfrm rot="10800000">
              <a:off x="3857625" y="2000250"/>
              <a:ext cx="571500" cy="1588"/>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10800000" flipV="1">
              <a:off x="3786188" y="3216275"/>
              <a:ext cx="642937" cy="28416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a:endCxn id="10" idx="1"/>
            </p:cNvCxnSpPr>
            <p:nvPr/>
          </p:nvCxnSpPr>
          <p:spPr>
            <a:xfrm>
              <a:off x="4429125" y="1797050"/>
              <a:ext cx="1071563" cy="34607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4429125" y="3429000"/>
              <a:ext cx="1071563" cy="346075"/>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29 Arco"/>
            <p:cNvSpPr/>
            <p:nvPr/>
          </p:nvSpPr>
          <p:spPr>
            <a:xfrm rot="7236895">
              <a:off x="6009481" y="4455319"/>
              <a:ext cx="1755775" cy="1519238"/>
            </a:xfrm>
            <a:prstGeom prst="arc">
              <a:avLst>
                <a:gd name="adj1" fmla="val 12316059"/>
                <a:gd name="adj2" fmla="val 21009682"/>
              </a:avLst>
            </a:prstGeom>
            <a:ln w="41275">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1" name="30 Arco"/>
            <p:cNvSpPr/>
            <p:nvPr/>
          </p:nvSpPr>
          <p:spPr>
            <a:xfrm rot="13601210">
              <a:off x="2338388" y="4579938"/>
              <a:ext cx="1755775" cy="1292225"/>
            </a:xfrm>
            <a:prstGeom prst="arc">
              <a:avLst>
                <a:gd name="adj1" fmla="val 11740505"/>
                <a:gd name="adj2" fmla="val 20767962"/>
              </a:avLst>
            </a:prstGeom>
            <a:ln w="41275">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cxnSp>
          <p:nvCxnSpPr>
            <p:cNvPr id="32" name="31 Conector recto de flecha"/>
            <p:cNvCxnSpPr/>
            <p:nvPr/>
          </p:nvCxnSpPr>
          <p:spPr>
            <a:xfrm rot="5400000">
              <a:off x="2285207" y="2999581"/>
              <a:ext cx="571500" cy="158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rot="5400000" flipH="1" flipV="1">
              <a:off x="6787357" y="3071019"/>
              <a:ext cx="571500" cy="1587"/>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0"/>
          <p:cNvSpPr txBox="1">
            <a:spLocks noChangeArrowheads="1"/>
          </p:cNvSpPr>
          <p:nvPr/>
        </p:nvSpPr>
        <p:spPr bwMode="auto">
          <a:xfrm>
            <a:off x="1643063" y="357188"/>
            <a:ext cx="6072187" cy="1033462"/>
          </a:xfrm>
          <a:prstGeom prst="rect">
            <a:avLst/>
          </a:prstGeom>
          <a:noFill/>
          <a:ln w="9525">
            <a:solidFill>
              <a:schemeClr val="tx1"/>
            </a:solidFill>
            <a:miter lim="800000"/>
            <a:headEnd/>
            <a:tailEnd/>
          </a:ln>
        </p:spPr>
        <p:txBody>
          <a:bodyPr/>
          <a:lstStyle/>
          <a:p>
            <a:pPr algn="ctr"/>
            <a:r>
              <a:rPr lang="es-ES" sz="2800" b="1">
                <a:latin typeface="Calibri" pitchFamily="34" charset="0"/>
              </a:rPr>
              <a:t>COMPONENTES </a:t>
            </a:r>
          </a:p>
          <a:p>
            <a:pPr algn="ctr"/>
            <a:r>
              <a:rPr lang="es-ES" sz="2800" b="1">
                <a:latin typeface="Calibri" pitchFamily="34" charset="0"/>
              </a:rPr>
              <a:t>MODELO EVALUATIVO</a:t>
            </a:r>
            <a:endParaRPr lang="es-ES" sz="2800"/>
          </a:p>
        </p:txBody>
      </p:sp>
      <p:sp>
        <p:nvSpPr>
          <p:cNvPr id="38915" name="Text Box 31"/>
          <p:cNvSpPr txBox="1">
            <a:spLocks noChangeArrowheads="1"/>
          </p:cNvSpPr>
          <p:nvPr/>
        </p:nvSpPr>
        <p:spPr bwMode="auto">
          <a:xfrm>
            <a:off x="857250" y="2451100"/>
            <a:ext cx="2632075" cy="390525"/>
          </a:xfrm>
          <a:prstGeom prst="rect">
            <a:avLst/>
          </a:prstGeom>
          <a:noFill/>
          <a:ln w="9525">
            <a:noFill/>
            <a:miter lim="800000"/>
            <a:headEnd/>
            <a:tailEnd/>
          </a:ln>
        </p:spPr>
        <p:txBody>
          <a:bodyPr/>
          <a:lstStyle/>
          <a:p>
            <a:pPr algn="ctr">
              <a:spcAft>
                <a:spcPts val="1000"/>
              </a:spcAft>
            </a:pPr>
            <a:r>
              <a:rPr lang="es-ES" sz="2400" b="1">
                <a:latin typeface="Calibri" pitchFamily="34" charset="0"/>
              </a:rPr>
              <a:t>EXTRINSECOS</a:t>
            </a:r>
            <a:endParaRPr lang="es-ES" sz="2400"/>
          </a:p>
        </p:txBody>
      </p:sp>
      <p:sp>
        <p:nvSpPr>
          <p:cNvPr id="38916" name="Text Box 32"/>
          <p:cNvSpPr txBox="1">
            <a:spLocks noChangeArrowheads="1"/>
          </p:cNvSpPr>
          <p:nvPr/>
        </p:nvSpPr>
        <p:spPr bwMode="auto">
          <a:xfrm>
            <a:off x="5087938" y="2451100"/>
            <a:ext cx="2055812" cy="390525"/>
          </a:xfrm>
          <a:prstGeom prst="rect">
            <a:avLst/>
          </a:prstGeom>
          <a:noFill/>
          <a:ln w="9525">
            <a:noFill/>
            <a:miter lim="800000"/>
            <a:headEnd/>
            <a:tailEnd/>
          </a:ln>
        </p:spPr>
        <p:txBody>
          <a:bodyPr/>
          <a:lstStyle/>
          <a:p>
            <a:pPr algn="ctr">
              <a:spcAft>
                <a:spcPts val="1000"/>
              </a:spcAft>
            </a:pPr>
            <a:r>
              <a:rPr lang="es-ES" sz="2400" b="1">
                <a:latin typeface="Calibri" pitchFamily="34" charset="0"/>
              </a:rPr>
              <a:t>INTRINSECOS</a:t>
            </a:r>
            <a:endParaRPr lang="es-ES" sz="2400"/>
          </a:p>
        </p:txBody>
      </p:sp>
      <p:sp>
        <p:nvSpPr>
          <p:cNvPr id="18465" name="AutoShape 33"/>
          <p:cNvSpPr>
            <a:spLocks noChangeArrowheads="1"/>
          </p:cNvSpPr>
          <p:nvPr/>
        </p:nvSpPr>
        <p:spPr bwMode="auto">
          <a:xfrm rot="2460972">
            <a:off x="2860675" y="1501775"/>
            <a:ext cx="628650" cy="784225"/>
          </a:xfrm>
          <a:prstGeom prst="downArrow">
            <a:avLst>
              <a:gd name="adj1" fmla="val 50000"/>
              <a:gd name="adj2" fmla="val 31187"/>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18466" name="AutoShape 34"/>
          <p:cNvSpPr>
            <a:spLocks noChangeArrowheads="1"/>
          </p:cNvSpPr>
          <p:nvPr/>
        </p:nvSpPr>
        <p:spPr bwMode="auto">
          <a:xfrm rot="-1273424">
            <a:off x="5383213" y="1501775"/>
            <a:ext cx="628650" cy="784225"/>
          </a:xfrm>
          <a:prstGeom prst="downArrow">
            <a:avLst>
              <a:gd name="adj1" fmla="val 50000"/>
              <a:gd name="adj2" fmla="val 31187"/>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38919" name="Text Box 35"/>
          <p:cNvSpPr txBox="1">
            <a:spLocks noChangeArrowheads="1"/>
          </p:cNvSpPr>
          <p:nvPr/>
        </p:nvSpPr>
        <p:spPr bwMode="auto">
          <a:xfrm>
            <a:off x="954088" y="3446463"/>
            <a:ext cx="1644650" cy="600075"/>
          </a:xfrm>
          <a:prstGeom prst="rect">
            <a:avLst/>
          </a:prstGeom>
          <a:noFill/>
          <a:ln w="9525">
            <a:noFill/>
            <a:miter lim="800000"/>
            <a:headEnd/>
            <a:tailEnd/>
          </a:ln>
        </p:spPr>
        <p:txBody>
          <a:bodyPr/>
          <a:lstStyle/>
          <a:p>
            <a:pPr algn="ctr">
              <a:spcAft>
                <a:spcPts val="1000"/>
              </a:spcAft>
            </a:pPr>
            <a:r>
              <a:rPr lang="es-ES" sz="1600" b="1">
                <a:latin typeface="Calibri" pitchFamily="34" charset="0"/>
              </a:rPr>
              <a:t>ENFOQUE EDUCATIVO</a:t>
            </a:r>
            <a:endParaRPr lang="es-ES" sz="1600"/>
          </a:p>
        </p:txBody>
      </p:sp>
      <p:sp>
        <p:nvSpPr>
          <p:cNvPr id="38920" name="Text Box 36"/>
          <p:cNvSpPr txBox="1">
            <a:spLocks noChangeArrowheads="1"/>
          </p:cNvSpPr>
          <p:nvPr/>
        </p:nvSpPr>
        <p:spPr bwMode="auto">
          <a:xfrm>
            <a:off x="2382838" y="3455988"/>
            <a:ext cx="1644650" cy="600075"/>
          </a:xfrm>
          <a:prstGeom prst="rect">
            <a:avLst/>
          </a:prstGeom>
          <a:noFill/>
          <a:ln w="9525">
            <a:noFill/>
            <a:miter lim="800000"/>
            <a:headEnd/>
            <a:tailEnd/>
          </a:ln>
        </p:spPr>
        <p:txBody>
          <a:bodyPr/>
          <a:lstStyle/>
          <a:p>
            <a:pPr algn="ctr"/>
            <a:r>
              <a:rPr lang="es-ES" sz="1600" b="1">
                <a:latin typeface="Calibri" pitchFamily="34" charset="0"/>
              </a:rPr>
              <a:t>MODELO</a:t>
            </a:r>
          </a:p>
          <a:p>
            <a:pPr algn="ctr"/>
            <a:r>
              <a:rPr lang="es-ES" sz="1600" b="1">
                <a:latin typeface="Calibri" pitchFamily="34" charset="0"/>
              </a:rPr>
              <a:t>EDUCATIVO</a:t>
            </a:r>
            <a:endParaRPr lang="es-ES" sz="1600"/>
          </a:p>
        </p:txBody>
      </p:sp>
      <p:sp>
        <p:nvSpPr>
          <p:cNvPr id="38921" name="Text Box 37"/>
          <p:cNvSpPr txBox="1">
            <a:spLocks noChangeArrowheads="1"/>
          </p:cNvSpPr>
          <p:nvPr/>
        </p:nvSpPr>
        <p:spPr bwMode="auto">
          <a:xfrm>
            <a:off x="4497388" y="3406775"/>
            <a:ext cx="1644650" cy="600075"/>
          </a:xfrm>
          <a:prstGeom prst="rect">
            <a:avLst/>
          </a:prstGeom>
          <a:noFill/>
          <a:ln w="9525">
            <a:noFill/>
            <a:miter lim="800000"/>
            <a:headEnd/>
            <a:tailEnd/>
          </a:ln>
        </p:spPr>
        <p:txBody>
          <a:bodyPr/>
          <a:lstStyle/>
          <a:p>
            <a:pPr algn="ctr"/>
            <a:r>
              <a:rPr lang="es-ES" sz="1600" b="1">
                <a:latin typeface="Calibri" pitchFamily="34" charset="0"/>
              </a:rPr>
              <a:t>COMPONENTE ESTRUCTURAL</a:t>
            </a:r>
            <a:endParaRPr lang="es-ES" sz="1600"/>
          </a:p>
        </p:txBody>
      </p:sp>
      <p:sp>
        <p:nvSpPr>
          <p:cNvPr id="38922" name="Text Box 38"/>
          <p:cNvSpPr txBox="1">
            <a:spLocks noChangeArrowheads="1"/>
          </p:cNvSpPr>
          <p:nvPr/>
        </p:nvSpPr>
        <p:spPr bwMode="auto">
          <a:xfrm>
            <a:off x="6142038" y="3397250"/>
            <a:ext cx="1644650" cy="600075"/>
          </a:xfrm>
          <a:prstGeom prst="rect">
            <a:avLst/>
          </a:prstGeom>
          <a:noFill/>
          <a:ln w="9525">
            <a:noFill/>
            <a:miter lim="800000"/>
            <a:headEnd/>
            <a:tailEnd/>
          </a:ln>
        </p:spPr>
        <p:txBody>
          <a:bodyPr/>
          <a:lstStyle/>
          <a:p>
            <a:pPr algn="ctr"/>
            <a:r>
              <a:rPr lang="es-ES" sz="1600" b="1">
                <a:latin typeface="Calibri" pitchFamily="34" charset="0"/>
              </a:rPr>
              <a:t>COMPONENTE FUNCIONAL</a:t>
            </a:r>
            <a:endParaRPr lang="es-ES" sz="1600"/>
          </a:p>
        </p:txBody>
      </p:sp>
      <p:sp>
        <p:nvSpPr>
          <p:cNvPr id="18471" name="AutoShape 39"/>
          <p:cNvSpPr>
            <a:spLocks noChangeArrowheads="1"/>
          </p:cNvSpPr>
          <p:nvPr/>
        </p:nvSpPr>
        <p:spPr bwMode="auto">
          <a:xfrm rot="2427689">
            <a:off x="1773238" y="2894013"/>
            <a:ext cx="501650" cy="476250"/>
          </a:xfrm>
          <a:prstGeom prst="downArrow">
            <a:avLst>
              <a:gd name="adj1" fmla="val 50000"/>
              <a:gd name="adj2" fmla="val 25000"/>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18472" name="AutoShape 40"/>
          <p:cNvSpPr>
            <a:spLocks noChangeArrowheads="1"/>
          </p:cNvSpPr>
          <p:nvPr/>
        </p:nvSpPr>
        <p:spPr bwMode="auto">
          <a:xfrm rot="-1555027">
            <a:off x="2801938" y="2922588"/>
            <a:ext cx="501650" cy="476250"/>
          </a:xfrm>
          <a:prstGeom prst="downArrow">
            <a:avLst>
              <a:gd name="adj1" fmla="val 50000"/>
              <a:gd name="adj2" fmla="val 25000"/>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18473" name="AutoShape 41"/>
          <p:cNvSpPr>
            <a:spLocks noChangeArrowheads="1"/>
          </p:cNvSpPr>
          <p:nvPr/>
        </p:nvSpPr>
        <p:spPr bwMode="auto">
          <a:xfrm rot="2427689">
            <a:off x="5202238" y="2903538"/>
            <a:ext cx="501650" cy="476250"/>
          </a:xfrm>
          <a:prstGeom prst="downArrow">
            <a:avLst>
              <a:gd name="adj1" fmla="val 50000"/>
              <a:gd name="adj2" fmla="val 25000"/>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18474" name="AutoShape 42"/>
          <p:cNvSpPr>
            <a:spLocks noChangeArrowheads="1"/>
          </p:cNvSpPr>
          <p:nvPr/>
        </p:nvSpPr>
        <p:spPr bwMode="auto">
          <a:xfrm rot="-23685029">
            <a:off x="6230938" y="2932113"/>
            <a:ext cx="501650" cy="476250"/>
          </a:xfrm>
          <a:prstGeom prst="downArrow">
            <a:avLst>
              <a:gd name="adj1" fmla="val 50000"/>
              <a:gd name="adj2" fmla="val 25000"/>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38927" name="Text Box 43"/>
          <p:cNvSpPr txBox="1">
            <a:spLocks noChangeArrowheads="1"/>
          </p:cNvSpPr>
          <p:nvPr/>
        </p:nvSpPr>
        <p:spPr bwMode="auto">
          <a:xfrm>
            <a:off x="4429125" y="4313238"/>
            <a:ext cx="1531938" cy="1901825"/>
          </a:xfrm>
          <a:prstGeom prst="rect">
            <a:avLst/>
          </a:prstGeom>
          <a:noFill/>
          <a:ln w="28575">
            <a:solidFill>
              <a:schemeClr val="tx1"/>
            </a:solidFill>
            <a:miter lim="800000"/>
            <a:headEnd/>
            <a:tailEnd/>
          </a:ln>
        </p:spPr>
        <p:txBody>
          <a:bodyPr/>
          <a:lstStyle/>
          <a:p>
            <a:pPr algn="ctr"/>
            <a:endParaRPr lang="es-ES" sz="1400" b="1">
              <a:latin typeface="Times New Roman" pitchFamily="18" charset="0"/>
            </a:endParaRPr>
          </a:p>
          <a:p>
            <a:pPr algn="ctr"/>
            <a:r>
              <a:rPr lang="es-ES" sz="1600" b="1">
                <a:latin typeface="Calibri" pitchFamily="34" charset="0"/>
              </a:rPr>
              <a:t>INTEGRAL</a:t>
            </a:r>
          </a:p>
          <a:p>
            <a:pPr algn="ctr"/>
            <a:r>
              <a:rPr lang="es-ES" sz="1600" b="1">
                <a:latin typeface="Calibri" pitchFamily="34" charset="0"/>
              </a:rPr>
              <a:t>PROCESAL</a:t>
            </a:r>
          </a:p>
          <a:p>
            <a:pPr algn="ctr"/>
            <a:r>
              <a:rPr lang="es-ES" sz="1600" b="1">
                <a:latin typeface="Calibri" pitchFamily="34" charset="0"/>
              </a:rPr>
              <a:t>DIFERENCIAL</a:t>
            </a:r>
          </a:p>
          <a:p>
            <a:pPr algn="ctr"/>
            <a:r>
              <a:rPr lang="es-ES" sz="1600" b="1">
                <a:latin typeface="Calibri" pitchFamily="34" charset="0"/>
              </a:rPr>
              <a:t>DIMENSIONAL</a:t>
            </a:r>
          </a:p>
          <a:p>
            <a:pPr algn="ctr"/>
            <a:r>
              <a:rPr lang="es-ES" sz="1600" b="1">
                <a:latin typeface="Calibri" pitchFamily="34" charset="0"/>
              </a:rPr>
              <a:t>SISTÉMICO</a:t>
            </a:r>
          </a:p>
          <a:p>
            <a:pPr algn="ctr"/>
            <a:r>
              <a:rPr lang="es-ES" sz="1600" b="1">
                <a:latin typeface="Calibri" pitchFamily="34" charset="0"/>
              </a:rPr>
              <a:t>MÚLTIPLE</a:t>
            </a:r>
          </a:p>
          <a:p>
            <a:endParaRPr lang="es-ES" sz="1600"/>
          </a:p>
        </p:txBody>
      </p:sp>
      <p:sp>
        <p:nvSpPr>
          <p:cNvPr id="18476" name="AutoShape 44"/>
          <p:cNvSpPr>
            <a:spLocks noChangeArrowheads="1"/>
          </p:cNvSpPr>
          <p:nvPr/>
        </p:nvSpPr>
        <p:spPr bwMode="auto">
          <a:xfrm>
            <a:off x="4929188" y="4000500"/>
            <a:ext cx="482600" cy="571500"/>
          </a:xfrm>
          <a:prstGeom prst="downArrow">
            <a:avLst>
              <a:gd name="adj1" fmla="val 50000"/>
              <a:gd name="adj2" fmla="val 33178"/>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18477" name="Oval 45"/>
          <p:cNvSpPr>
            <a:spLocks noChangeArrowheads="1"/>
          </p:cNvSpPr>
          <p:nvPr/>
        </p:nvSpPr>
        <p:spPr bwMode="auto">
          <a:xfrm>
            <a:off x="6215063" y="4410075"/>
            <a:ext cx="1785937" cy="1376363"/>
          </a:xfrm>
          <a:prstGeom prst="ellipse">
            <a:avLst/>
          </a:prstGeom>
          <a:solidFill>
            <a:schemeClr val="accent5">
              <a:lumMod val="60000"/>
              <a:lumOff val="40000"/>
            </a:schemeClr>
          </a:solidFill>
          <a:ln w="25400">
            <a:solidFill>
              <a:schemeClr val="tx1"/>
            </a:solidFill>
            <a:round/>
            <a:headEnd/>
            <a:tailEnd/>
          </a:ln>
        </p:spPr>
        <p:txBody>
          <a:bodyPr/>
          <a:lstStyle/>
          <a:p>
            <a:pPr fontAlgn="auto">
              <a:spcBef>
                <a:spcPts val="0"/>
              </a:spcBef>
              <a:spcAft>
                <a:spcPts val="0"/>
              </a:spcAft>
              <a:defRPr/>
            </a:pPr>
            <a:endParaRPr lang="es-ES">
              <a:latin typeface="+mn-lt"/>
            </a:endParaRPr>
          </a:p>
        </p:txBody>
      </p:sp>
      <p:sp>
        <p:nvSpPr>
          <p:cNvPr id="38930" name="Text Box 46"/>
          <p:cNvSpPr txBox="1">
            <a:spLocks noChangeArrowheads="1"/>
          </p:cNvSpPr>
          <p:nvPr/>
        </p:nvSpPr>
        <p:spPr bwMode="auto">
          <a:xfrm>
            <a:off x="6284913" y="4705350"/>
            <a:ext cx="1644650" cy="600075"/>
          </a:xfrm>
          <a:prstGeom prst="rect">
            <a:avLst/>
          </a:prstGeom>
          <a:noFill/>
          <a:ln w="9525">
            <a:noFill/>
            <a:miter lim="800000"/>
            <a:headEnd/>
            <a:tailEnd/>
          </a:ln>
        </p:spPr>
        <p:txBody>
          <a:bodyPr/>
          <a:lstStyle/>
          <a:p>
            <a:pPr algn="ctr"/>
            <a:r>
              <a:rPr lang="es-ES" sz="1600" b="1">
                <a:latin typeface="Calibri" pitchFamily="34" charset="0"/>
              </a:rPr>
              <a:t>COMPETENCIAS</a:t>
            </a:r>
          </a:p>
          <a:p>
            <a:pPr algn="ctr"/>
            <a:r>
              <a:rPr lang="es-ES" sz="1600" b="1">
                <a:latin typeface="Calibri" pitchFamily="34" charset="0"/>
              </a:rPr>
              <a:t>DESEMPEÑOS</a:t>
            </a:r>
            <a:endParaRPr lang="es-ES" sz="1600"/>
          </a:p>
        </p:txBody>
      </p:sp>
      <p:sp>
        <p:nvSpPr>
          <p:cNvPr id="38931" name="Arc 47"/>
          <p:cNvSpPr>
            <a:spLocks/>
          </p:cNvSpPr>
          <p:nvPr/>
        </p:nvSpPr>
        <p:spPr bwMode="auto">
          <a:xfrm flipV="1">
            <a:off x="5981700" y="5715000"/>
            <a:ext cx="590550" cy="466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a:lstStyle/>
          <a:p>
            <a:endParaRPr lang="es-CO">
              <a:latin typeface="Calibri" pitchFamily="34" charset="0"/>
            </a:endParaRPr>
          </a:p>
        </p:txBody>
      </p:sp>
      <p:sp>
        <p:nvSpPr>
          <p:cNvPr id="18480" name="AutoShape 48"/>
          <p:cNvSpPr>
            <a:spLocks noChangeArrowheads="1"/>
          </p:cNvSpPr>
          <p:nvPr/>
        </p:nvSpPr>
        <p:spPr bwMode="auto">
          <a:xfrm>
            <a:off x="6875463" y="4000500"/>
            <a:ext cx="339725" cy="450850"/>
          </a:xfrm>
          <a:prstGeom prst="downArrow">
            <a:avLst>
              <a:gd name="adj1" fmla="val 50000"/>
              <a:gd name="adj2" fmla="val 33178"/>
            </a:avLst>
          </a:prstGeom>
          <a:solidFill>
            <a:schemeClr val="accent5">
              <a:lumMod val="60000"/>
              <a:lumOff val="40000"/>
            </a:schemeClr>
          </a:solidFill>
          <a:ln w="25400">
            <a:solidFill>
              <a:schemeClr val="tx1"/>
            </a:solidFill>
            <a:miter lim="800000"/>
            <a:headEnd/>
            <a:tailEnd/>
          </a:ln>
        </p:spPr>
        <p:txBody>
          <a:bodyPr/>
          <a:lstStyle/>
          <a:p>
            <a:pPr fontAlgn="auto">
              <a:spcBef>
                <a:spcPts val="0"/>
              </a:spcBef>
              <a:spcAft>
                <a:spcPts val="0"/>
              </a:spcAft>
              <a:defRPr/>
            </a:pPr>
            <a:endParaRPr lang="es-ES">
              <a:latin typeface="+mn-lt"/>
            </a:endParaRPr>
          </a:p>
        </p:txBody>
      </p:sp>
      <p:sp>
        <p:nvSpPr>
          <p:cNvPr id="38933" name="Arc 49"/>
          <p:cNvSpPr>
            <a:spLocks/>
          </p:cNvSpPr>
          <p:nvPr/>
        </p:nvSpPr>
        <p:spPr bwMode="auto">
          <a:xfrm rot="2127906" flipV="1">
            <a:off x="2160588" y="3833813"/>
            <a:ext cx="590550" cy="4667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0800">
            <a:solidFill>
              <a:schemeClr val="tx1"/>
            </a:solidFill>
            <a:round/>
            <a:headEnd/>
            <a:tailEnd type="stealth" w="med" len="med"/>
          </a:ln>
        </p:spPr>
        <p:txBody>
          <a:bodyPr/>
          <a:lstStyle/>
          <a:p>
            <a:endParaRPr lang="es-CO">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fade">
                                      <p:cBhvr>
                                        <p:cTn id="12" dur="1000"/>
                                        <p:tgtEl>
                                          <p:spTgt spid="38915"/>
                                        </p:tgtEl>
                                      </p:cBhvr>
                                    </p:animEffect>
                                    <p:anim calcmode="lin" valueType="num">
                                      <p:cBhvr>
                                        <p:cTn id="13" dur="1000" fill="hold"/>
                                        <p:tgtEl>
                                          <p:spTgt spid="38915"/>
                                        </p:tgtEl>
                                        <p:attrNameLst>
                                          <p:attrName>ppt_x</p:attrName>
                                        </p:attrNameLst>
                                      </p:cBhvr>
                                      <p:tavLst>
                                        <p:tav tm="0">
                                          <p:val>
                                            <p:strVal val="#ppt_x"/>
                                          </p:val>
                                        </p:tav>
                                        <p:tav tm="100000">
                                          <p:val>
                                            <p:strVal val="#ppt_x"/>
                                          </p:val>
                                        </p:tav>
                                      </p:tavLst>
                                    </p:anim>
                                    <p:anim calcmode="lin" valueType="num">
                                      <p:cBhvr>
                                        <p:cTn id="14" dur="1000" fill="hold"/>
                                        <p:tgtEl>
                                          <p:spTgt spid="389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fade">
                                      <p:cBhvr>
                                        <p:cTn id="17" dur="1000"/>
                                        <p:tgtEl>
                                          <p:spTgt spid="38916"/>
                                        </p:tgtEl>
                                      </p:cBhvr>
                                    </p:animEffect>
                                    <p:anim calcmode="lin" valueType="num">
                                      <p:cBhvr>
                                        <p:cTn id="18" dur="1000" fill="hold"/>
                                        <p:tgtEl>
                                          <p:spTgt spid="38916"/>
                                        </p:tgtEl>
                                        <p:attrNameLst>
                                          <p:attrName>ppt_x</p:attrName>
                                        </p:attrNameLst>
                                      </p:cBhvr>
                                      <p:tavLst>
                                        <p:tav tm="0">
                                          <p:val>
                                            <p:strVal val="#ppt_x"/>
                                          </p:val>
                                        </p:tav>
                                        <p:tav tm="100000">
                                          <p:val>
                                            <p:strVal val="#ppt_x"/>
                                          </p:val>
                                        </p:tav>
                                      </p:tavLst>
                                    </p:anim>
                                    <p:anim calcmode="lin" valueType="num">
                                      <p:cBhvr>
                                        <p:cTn id="19" dur="1000" fill="hold"/>
                                        <p:tgtEl>
                                          <p:spTgt spid="389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465"/>
                                        </p:tgtEl>
                                        <p:attrNameLst>
                                          <p:attrName>style.visibility</p:attrName>
                                        </p:attrNameLst>
                                      </p:cBhvr>
                                      <p:to>
                                        <p:strVal val="visible"/>
                                      </p:to>
                                    </p:set>
                                    <p:animEffect transition="in" filter="fade">
                                      <p:cBhvr>
                                        <p:cTn id="22" dur="1000"/>
                                        <p:tgtEl>
                                          <p:spTgt spid="18465"/>
                                        </p:tgtEl>
                                      </p:cBhvr>
                                    </p:animEffect>
                                    <p:anim calcmode="lin" valueType="num">
                                      <p:cBhvr>
                                        <p:cTn id="23" dur="1000" fill="hold"/>
                                        <p:tgtEl>
                                          <p:spTgt spid="18465"/>
                                        </p:tgtEl>
                                        <p:attrNameLst>
                                          <p:attrName>ppt_x</p:attrName>
                                        </p:attrNameLst>
                                      </p:cBhvr>
                                      <p:tavLst>
                                        <p:tav tm="0">
                                          <p:val>
                                            <p:strVal val="#ppt_x"/>
                                          </p:val>
                                        </p:tav>
                                        <p:tav tm="100000">
                                          <p:val>
                                            <p:strVal val="#ppt_x"/>
                                          </p:val>
                                        </p:tav>
                                      </p:tavLst>
                                    </p:anim>
                                    <p:anim calcmode="lin" valueType="num">
                                      <p:cBhvr>
                                        <p:cTn id="24" dur="1000" fill="hold"/>
                                        <p:tgtEl>
                                          <p:spTgt spid="1846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466"/>
                                        </p:tgtEl>
                                        <p:attrNameLst>
                                          <p:attrName>style.visibility</p:attrName>
                                        </p:attrNameLst>
                                      </p:cBhvr>
                                      <p:to>
                                        <p:strVal val="visible"/>
                                      </p:to>
                                    </p:set>
                                    <p:animEffect transition="in" filter="fade">
                                      <p:cBhvr>
                                        <p:cTn id="27" dur="1000"/>
                                        <p:tgtEl>
                                          <p:spTgt spid="18466"/>
                                        </p:tgtEl>
                                      </p:cBhvr>
                                    </p:animEffect>
                                    <p:anim calcmode="lin" valueType="num">
                                      <p:cBhvr>
                                        <p:cTn id="28" dur="1000" fill="hold"/>
                                        <p:tgtEl>
                                          <p:spTgt spid="18466"/>
                                        </p:tgtEl>
                                        <p:attrNameLst>
                                          <p:attrName>ppt_x</p:attrName>
                                        </p:attrNameLst>
                                      </p:cBhvr>
                                      <p:tavLst>
                                        <p:tav tm="0">
                                          <p:val>
                                            <p:strVal val="#ppt_x"/>
                                          </p:val>
                                        </p:tav>
                                        <p:tav tm="100000">
                                          <p:val>
                                            <p:strVal val="#ppt_x"/>
                                          </p:val>
                                        </p:tav>
                                      </p:tavLst>
                                    </p:anim>
                                    <p:anim calcmode="lin" valueType="num">
                                      <p:cBhvr>
                                        <p:cTn id="29" dur="1000" fill="hold"/>
                                        <p:tgtEl>
                                          <p:spTgt spid="184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919"/>
                                        </p:tgtEl>
                                        <p:attrNameLst>
                                          <p:attrName>style.visibility</p:attrName>
                                        </p:attrNameLst>
                                      </p:cBhvr>
                                      <p:to>
                                        <p:strVal val="visible"/>
                                      </p:to>
                                    </p:set>
                                    <p:animEffect transition="in" filter="fade">
                                      <p:cBhvr>
                                        <p:cTn id="32" dur="1000"/>
                                        <p:tgtEl>
                                          <p:spTgt spid="38919"/>
                                        </p:tgtEl>
                                      </p:cBhvr>
                                    </p:animEffect>
                                    <p:anim calcmode="lin" valueType="num">
                                      <p:cBhvr>
                                        <p:cTn id="33" dur="1000" fill="hold"/>
                                        <p:tgtEl>
                                          <p:spTgt spid="38919"/>
                                        </p:tgtEl>
                                        <p:attrNameLst>
                                          <p:attrName>ppt_x</p:attrName>
                                        </p:attrNameLst>
                                      </p:cBhvr>
                                      <p:tavLst>
                                        <p:tav tm="0">
                                          <p:val>
                                            <p:strVal val="#ppt_x"/>
                                          </p:val>
                                        </p:tav>
                                        <p:tav tm="100000">
                                          <p:val>
                                            <p:strVal val="#ppt_x"/>
                                          </p:val>
                                        </p:tav>
                                      </p:tavLst>
                                    </p:anim>
                                    <p:anim calcmode="lin" valueType="num">
                                      <p:cBhvr>
                                        <p:cTn id="34" dur="1000" fill="hold"/>
                                        <p:tgtEl>
                                          <p:spTgt spid="389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8920"/>
                                        </p:tgtEl>
                                        <p:attrNameLst>
                                          <p:attrName>style.visibility</p:attrName>
                                        </p:attrNameLst>
                                      </p:cBhvr>
                                      <p:to>
                                        <p:strVal val="visible"/>
                                      </p:to>
                                    </p:set>
                                    <p:animEffect transition="in" filter="fade">
                                      <p:cBhvr>
                                        <p:cTn id="37" dur="1000"/>
                                        <p:tgtEl>
                                          <p:spTgt spid="38920"/>
                                        </p:tgtEl>
                                      </p:cBhvr>
                                    </p:animEffect>
                                    <p:anim calcmode="lin" valueType="num">
                                      <p:cBhvr>
                                        <p:cTn id="38" dur="1000" fill="hold"/>
                                        <p:tgtEl>
                                          <p:spTgt spid="38920"/>
                                        </p:tgtEl>
                                        <p:attrNameLst>
                                          <p:attrName>ppt_x</p:attrName>
                                        </p:attrNameLst>
                                      </p:cBhvr>
                                      <p:tavLst>
                                        <p:tav tm="0">
                                          <p:val>
                                            <p:strVal val="#ppt_x"/>
                                          </p:val>
                                        </p:tav>
                                        <p:tav tm="100000">
                                          <p:val>
                                            <p:strVal val="#ppt_x"/>
                                          </p:val>
                                        </p:tav>
                                      </p:tavLst>
                                    </p:anim>
                                    <p:anim calcmode="lin" valueType="num">
                                      <p:cBhvr>
                                        <p:cTn id="39" dur="1000" fill="hold"/>
                                        <p:tgtEl>
                                          <p:spTgt spid="389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8921"/>
                                        </p:tgtEl>
                                        <p:attrNameLst>
                                          <p:attrName>style.visibility</p:attrName>
                                        </p:attrNameLst>
                                      </p:cBhvr>
                                      <p:to>
                                        <p:strVal val="visible"/>
                                      </p:to>
                                    </p:set>
                                    <p:animEffect transition="in" filter="fade">
                                      <p:cBhvr>
                                        <p:cTn id="42" dur="1000"/>
                                        <p:tgtEl>
                                          <p:spTgt spid="38921"/>
                                        </p:tgtEl>
                                      </p:cBhvr>
                                    </p:animEffect>
                                    <p:anim calcmode="lin" valueType="num">
                                      <p:cBhvr>
                                        <p:cTn id="43" dur="1000" fill="hold"/>
                                        <p:tgtEl>
                                          <p:spTgt spid="38921"/>
                                        </p:tgtEl>
                                        <p:attrNameLst>
                                          <p:attrName>ppt_x</p:attrName>
                                        </p:attrNameLst>
                                      </p:cBhvr>
                                      <p:tavLst>
                                        <p:tav tm="0">
                                          <p:val>
                                            <p:strVal val="#ppt_x"/>
                                          </p:val>
                                        </p:tav>
                                        <p:tav tm="100000">
                                          <p:val>
                                            <p:strVal val="#ppt_x"/>
                                          </p:val>
                                        </p:tav>
                                      </p:tavLst>
                                    </p:anim>
                                    <p:anim calcmode="lin" valueType="num">
                                      <p:cBhvr>
                                        <p:cTn id="44" dur="1000" fill="hold"/>
                                        <p:tgtEl>
                                          <p:spTgt spid="389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8922"/>
                                        </p:tgtEl>
                                        <p:attrNameLst>
                                          <p:attrName>style.visibility</p:attrName>
                                        </p:attrNameLst>
                                      </p:cBhvr>
                                      <p:to>
                                        <p:strVal val="visible"/>
                                      </p:to>
                                    </p:set>
                                    <p:animEffect transition="in" filter="fade">
                                      <p:cBhvr>
                                        <p:cTn id="47" dur="1000"/>
                                        <p:tgtEl>
                                          <p:spTgt spid="38922"/>
                                        </p:tgtEl>
                                      </p:cBhvr>
                                    </p:animEffect>
                                    <p:anim calcmode="lin" valueType="num">
                                      <p:cBhvr>
                                        <p:cTn id="48" dur="1000" fill="hold"/>
                                        <p:tgtEl>
                                          <p:spTgt spid="38922"/>
                                        </p:tgtEl>
                                        <p:attrNameLst>
                                          <p:attrName>ppt_x</p:attrName>
                                        </p:attrNameLst>
                                      </p:cBhvr>
                                      <p:tavLst>
                                        <p:tav tm="0">
                                          <p:val>
                                            <p:strVal val="#ppt_x"/>
                                          </p:val>
                                        </p:tav>
                                        <p:tav tm="100000">
                                          <p:val>
                                            <p:strVal val="#ppt_x"/>
                                          </p:val>
                                        </p:tav>
                                      </p:tavLst>
                                    </p:anim>
                                    <p:anim calcmode="lin" valueType="num">
                                      <p:cBhvr>
                                        <p:cTn id="49" dur="1000" fill="hold"/>
                                        <p:tgtEl>
                                          <p:spTgt spid="389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471"/>
                                        </p:tgtEl>
                                        <p:attrNameLst>
                                          <p:attrName>style.visibility</p:attrName>
                                        </p:attrNameLst>
                                      </p:cBhvr>
                                      <p:to>
                                        <p:strVal val="visible"/>
                                      </p:to>
                                    </p:set>
                                    <p:animEffect transition="in" filter="fade">
                                      <p:cBhvr>
                                        <p:cTn id="52" dur="1000"/>
                                        <p:tgtEl>
                                          <p:spTgt spid="18471"/>
                                        </p:tgtEl>
                                      </p:cBhvr>
                                    </p:animEffect>
                                    <p:anim calcmode="lin" valueType="num">
                                      <p:cBhvr>
                                        <p:cTn id="53" dur="1000" fill="hold"/>
                                        <p:tgtEl>
                                          <p:spTgt spid="18471"/>
                                        </p:tgtEl>
                                        <p:attrNameLst>
                                          <p:attrName>ppt_x</p:attrName>
                                        </p:attrNameLst>
                                      </p:cBhvr>
                                      <p:tavLst>
                                        <p:tav tm="0">
                                          <p:val>
                                            <p:strVal val="#ppt_x"/>
                                          </p:val>
                                        </p:tav>
                                        <p:tav tm="100000">
                                          <p:val>
                                            <p:strVal val="#ppt_x"/>
                                          </p:val>
                                        </p:tav>
                                      </p:tavLst>
                                    </p:anim>
                                    <p:anim calcmode="lin" valueType="num">
                                      <p:cBhvr>
                                        <p:cTn id="54" dur="1000" fill="hold"/>
                                        <p:tgtEl>
                                          <p:spTgt spid="1847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472"/>
                                        </p:tgtEl>
                                        <p:attrNameLst>
                                          <p:attrName>style.visibility</p:attrName>
                                        </p:attrNameLst>
                                      </p:cBhvr>
                                      <p:to>
                                        <p:strVal val="visible"/>
                                      </p:to>
                                    </p:set>
                                    <p:animEffect transition="in" filter="fade">
                                      <p:cBhvr>
                                        <p:cTn id="57" dur="1000"/>
                                        <p:tgtEl>
                                          <p:spTgt spid="18472"/>
                                        </p:tgtEl>
                                      </p:cBhvr>
                                    </p:animEffect>
                                    <p:anim calcmode="lin" valueType="num">
                                      <p:cBhvr>
                                        <p:cTn id="58" dur="1000" fill="hold"/>
                                        <p:tgtEl>
                                          <p:spTgt spid="18472"/>
                                        </p:tgtEl>
                                        <p:attrNameLst>
                                          <p:attrName>ppt_x</p:attrName>
                                        </p:attrNameLst>
                                      </p:cBhvr>
                                      <p:tavLst>
                                        <p:tav tm="0">
                                          <p:val>
                                            <p:strVal val="#ppt_x"/>
                                          </p:val>
                                        </p:tav>
                                        <p:tav tm="100000">
                                          <p:val>
                                            <p:strVal val="#ppt_x"/>
                                          </p:val>
                                        </p:tav>
                                      </p:tavLst>
                                    </p:anim>
                                    <p:anim calcmode="lin" valueType="num">
                                      <p:cBhvr>
                                        <p:cTn id="59" dur="1000" fill="hold"/>
                                        <p:tgtEl>
                                          <p:spTgt spid="1847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473"/>
                                        </p:tgtEl>
                                        <p:attrNameLst>
                                          <p:attrName>style.visibility</p:attrName>
                                        </p:attrNameLst>
                                      </p:cBhvr>
                                      <p:to>
                                        <p:strVal val="visible"/>
                                      </p:to>
                                    </p:set>
                                    <p:animEffect transition="in" filter="fade">
                                      <p:cBhvr>
                                        <p:cTn id="62" dur="1000"/>
                                        <p:tgtEl>
                                          <p:spTgt spid="18473"/>
                                        </p:tgtEl>
                                      </p:cBhvr>
                                    </p:animEffect>
                                    <p:anim calcmode="lin" valueType="num">
                                      <p:cBhvr>
                                        <p:cTn id="63" dur="1000" fill="hold"/>
                                        <p:tgtEl>
                                          <p:spTgt spid="18473"/>
                                        </p:tgtEl>
                                        <p:attrNameLst>
                                          <p:attrName>ppt_x</p:attrName>
                                        </p:attrNameLst>
                                      </p:cBhvr>
                                      <p:tavLst>
                                        <p:tav tm="0">
                                          <p:val>
                                            <p:strVal val="#ppt_x"/>
                                          </p:val>
                                        </p:tav>
                                        <p:tav tm="100000">
                                          <p:val>
                                            <p:strVal val="#ppt_x"/>
                                          </p:val>
                                        </p:tav>
                                      </p:tavLst>
                                    </p:anim>
                                    <p:anim calcmode="lin" valueType="num">
                                      <p:cBhvr>
                                        <p:cTn id="64" dur="1000" fill="hold"/>
                                        <p:tgtEl>
                                          <p:spTgt spid="1847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474"/>
                                        </p:tgtEl>
                                        <p:attrNameLst>
                                          <p:attrName>style.visibility</p:attrName>
                                        </p:attrNameLst>
                                      </p:cBhvr>
                                      <p:to>
                                        <p:strVal val="visible"/>
                                      </p:to>
                                    </p:set>
                                    <p:animEffect transition="in" filter="fade">
                                      <p:cBhvr>
                                        <p:cTn id="67" dur="1000"/>
                                        <p:tgtEl>
                                          <p:spTgt spid="18474"/>
                                        </p:tgtEl>
                                      </p:cBhvr>
                                    </p:animEffect>
                                    <p:anim calcmode="lin" valueType="num">
                                      <p:cBhvr>
                                        <p:cTn id="68" dur="1000" fill="hold"/>
                                        <p:tgtEl>
                                          <p:spTgt spid="18474"/>
                                        </p:tgtEl>
                                        <p:attrNameLst>
                                          <p:attrName>ppt_x</p:attrName>
                                        </p:attrNameLst>
                                      </p:cBhvr>
                                      <p:tavLst>
                                        <p:tav tm="0">
                                          <p:val>
                                            <p:strVal val="#ppt_x"/>
                                          </p:val>
                                        </p:tav>
                                        <p:tav tm="100000">
                                          <p:val>
                                            <p:strVal val="#ppt_x"/>
                                          </p:val>
                                        </p:tav>
                                      </p:tavLst>
                                    </p:anim>
                                    <p:anim calcmode="lin" valueType="num">
                                      <p:cBhvr>
                                        <p:cTn id="69" dur="1000" fill="hold"/>
                                        <p:tgtEl>
                                          <p:spTgt spid="1847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8927"/>
                                        </p:tgtEl>
                                        <p:attrNameLst>
                                          <p:attrName>style.visibility</p:attrName>
                                        </p:attrNameLst>
                                      </p:cBhvr>
                                      <p:to>
                                        <p:strVal val="visible"/>
                                      </p:to>
                                    </p:set>
                                    <p:animEffect transition="in" filter="fade">
                                      <p:cBhvr>
                                        <p:cTn id="72" dur="1000"/>
                                        <p:tgtEl>
                                          <p:spTgt spid="38927"/>
                                        </p:tgtEl>
                                      </p:cBhvr>
                                    </p:animEffect>
                                    <p:anim calcmode="lin" valueType="num">
                                      <p:cBhvr>
                                        <p:cTn id="73" dur="1000" fill="hold"/>
                                        <p:tgtEl>
                                          <p:spTgt spid="38927"/>
                                        </p:tgtEl>
                                        <p:attrNameLst>
                                          <p:attrName>ppt_x</p:attrName>
                                        </p:attrNameLst>
                                      </p:cBhvr>
                                      <p:tavLst>
                                        <p:tav tm="0">
                                          <p:val>
                                            <p:strVal val="#ppt_x"/>
                                          </p:val>
                                        </p:tav>
                                        <p:tav tm="100000">
                                          <p:val>
                                            <p:strVal val="#ppt_x"/>
                                          </p:val>
                                        </p:tav>
                                      </p:tavLst>
                                    </p:anim>
                                    <p:anim calcmode="lin" valueType="num">
                                      <p:cBhvr>
                                        <p:cTn id="74" dur="1000" fill="hold"/>
                                        <p:tgtEl>
                                          <p:spTgt spid="389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476"/>
                                        </p:tgtEl>
                                        <p:attrNameLst>
                                          <p:attrName>style.visibility</p:attrName>
                                        </p:attrNameLst>
                                      </p:cBhvr>
                                      <p:to>
                                        <p:strVal val="visible"/>
                                      </p:to>
                                    </p:set>
                                    <p:animEffect transition="in" filter="fade">
                                      <p:cBhvr>
                                        <p:cTn id="77" dur="1000"/>
                                        <p:tgtEl>
                                          <p:spTgt spid="18476"/>
                                        </p:tgtEl>
                                      </p:cBhvr>
                                    </p:animEffect>
                                    <p:anim calcmode="lin" valueType="num">
                                      <p:cBhvr>
                                        <p:cTn id="78" dur="1000" fill="hold"/>
                                        <p:tgtEl>
                                          <p:spTgt spid="18476"/>
                                        </p:tgtEl>
                                        <p:attrNameLst>
                                          <p:attrName>ppt_x</p:attrName>
                                        </p:attrNameLst>
                                      </p:cBhvr>
                                      <p:tavLst>
                                        <p:tav tm="0">
                                          <p:val>
                                            <p:strVal val="#ppt_x"/>
                                          </p:val>
                                        </p:tav>
                                        <p:tav tm="100000">
                                          <p:val>
                                            <p:strVal val="#ppt_x"/>
                                          </p:val>
                                        </p:tav>
                                      </p:tavLst>
                                    </p:anim>
                                    <p:anim calcmode="lin" valueType="num">
                                      <p:cBhvr>
                                        <p:cTn id="79" dur="1000" fill="hold"/>
                                        <p:tgtEl>
                                          <p:spTgt spid="1847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477"/>
                                        </p:tgtEl>
                                        <p:attrNameLst>
                                          <p:attrName>style.visibility</p:attrName>
                                        </p:attrNameLst>
                                      </p:cBhvr>
                                      <p:to>
                                        <p:strVal val="visible"/>
                                      </p:to>
                                    </p:set>
                                    <p:animEffect transition="in" filter="fade">
                                      <p:cBhvr>
                                        <p:cTn id="82" dur="1000"/>
                                        <p:tgtEl>
                                          <p:spTgt spid="18477"/>
                                        </p:tgtEl>
                                      </p:cBhvr>
                                    </p:animEffect>
                                    <p:anim calcmode="lin" valueType="num">
                                      <p:cBhvr>
                                        <p:cTn id="83" dur="1000" fill="hold"/>
                                        <p:tgtEl>
                                          <p:spTgt spid="18477"/>
                                        </p:tgtEl>
                                        <p:attrNameLst>
                                          <p:attrName>ppt_x</p:attrName>
                                        </p:attrNameLst>
                                      </p:cBhvr>
                                      <p:tavLst>
                                        <p:tav tm="0">
                                          <p:val>
                                            <p:strVal val="#ppt_x"/>
                                          </p:val>
                                        </p:tav>
                                        <p:tav tm="100000">
                                          <p:val>
                                            <p:strVal val="#ppt_x"/>
                                          </p:val>
                                        </p:tav>
                                      </p:tavLst>
                                    </p:anim>
                                    <p:anim calcmode="lin" valueType="num">
                                      <p:cBhvr>
                                        <p:cTn id="84" dur="1000" fill="hold"/>
                                        <p:tgtEl>
                                          <p:spTgt spid="1847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8930"/>
                                        </p:tgtEl>
                                        <p:attrNameLst>
                                          <p:attrName>style.visibility</p:attrName>
                                        </p:attrNameLst>
                                      </p:cBhvr>
                                      <p:to>
                                        <p:strVal val="visible"/>
                                      </p:to>
                                    </p:set>
                                    <p:animEffect transition="in" filter="fade">
                                      <p:cBhvr>
                                        <p:cTn id="87" dur="1000"/>
                                        <p:tgtEl>
                                          <p:spTgt spid="38930"/>
                                        </p:tgtEl>
                                      </p:cBhvr>
                                    </p:animEffect>
                                    <p:anim calcmode="lin" valueType="num">
                                      <p:cBhvr>
                                        <p:cTn id="88" dur="1000" fill="hold"/>
                                        <p:tgtEl>
                                          <p:spTgt spid="38930"/>
                                        </p:tgtEl>
                                        <p:attrNameLst>
                                          <p:attrName>ppt_x</p:attrName>
                                        </p:attrNameLst>
                                      </p:cBhvr>
                                      <p:tavLst>
                                        <p:tav tm="0">
                                          <p:val>
                                            <p:strVal val="#ppt_x"/>
                                          </p:val>
                                        </p:tav>
                                        <p:tav tm="100000">
                                          <p:val>
                                            <p:strVal val="#ppt_x"/>
                                          </p:val>
                                        </p:tav>
                                      </p:tavLst>
                                    </p:anim>
                                    <p:anim calcmode="lin" valueType="num">
                                      <p:cBhvr>
                                        <p:cTn id="89" dur="1000" fill="hold"/>
                                        <p:tgtEl>
                                          <p:spTgt spid="389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8931"/>
                                        </p:tgtEl>
                                        <p:attrNameLst>
                                          <p:attrName>style.visibility</p:attrName>
                                        </p:attrNameLst>
                                      </p:cBhvr>
                                      <p:to>
                                        <p:strVal val="visible"/>
                                      </p:to>
                                    </p:set>
                                    <p:animEffect transition="in" filter="fade">
                                      <p:cBhvr>
                                        <p:cTn id="92" dur="1000"/>
                                        <p:tgtEl>
                                          <p:spTgt spid="38931"/>
                                        </p:tgtEl>
                                      </p:cBhvr>
                                    </p:animEffect>
                                    <p:anim calcmode="lin" valueType="num">
                                      <p:cBhvr>
                                        <p:cTn id="93" dur="1000" fill="hold"/>
                                        <p:tgtEl>
                                          <p:spTgt spid="38931"/>
                                        </p:tgtEl>
                                        <p:attrNameLst>
                                          <p:attrName>ppt_x</p:attrName>
                                        </p:attrNameLst>
                                      </p:cBhvr>
                                      <p:tavLst>
                                        <p:tav tm="0">
                                          <p:val>
                                            <p:strVal val="#ppt_x"/>
                                          </p:val>
                                        </p:tav>
                                        <p:tav tm="100000">
                                          <p:val>
                                            <p:strVal val="#ppt_x"/>
                                          </p:val>
                                        </p:tav>
                                      </p:tavLst>
                                    </p:anim>
                                    <p:anim calcmode="lin" valueType="num">
                                      <p:cBhvr>
                                        <p:cTn id="94" dur="1000" fill="hold"/>
                                        <p:tgtEl>
                                          <p:spTgt spid="3893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8480"/>
                                        </p:tgtEl>
                                        <p:attrNameLst>
                                          <p:attrName>style.visibility</p:attrName>
                                        </p:attrNameLst>
                                      </p:cBhvr>
                                      <p:to>
                                        <p:strVal val="visible"/>
                                      </p:to>
                                    </p:set>
                                    <p:animEffect transition="in" filter="fade">
                                      <p:cBhvr>
                                        <p:cTn id="97" dur="1000"/>
                                        <p:tgtEl>
                                          <p:spTgt spid="18480"/>
                                        </p:tgtEl>
                                      </p:cBhvr>
                                    </p:animEffect>
                                    <p:anim calcmode="lin" valueType="num">
                                      <p:cBhvr>
                                        <p:cTn id="98" dur="1000" fill="hold"/>
                                        <p:tgtEl>
                                          <p:spTgt spid="18480"/>
                                        </p:tgtEl>
                                        <p:attrNameLst>
                                          <p:attrName>ppt_x</p:attrName>
                                        </p:attrNameLst>
                                      </p:cBhvr>
                                      <p:tavLst>
                                        <p:tav tm="0">
                                          <p:val>
                                            <p:strVal val="#ppt_x"/>
                                          </p:val>
                                        </p:tav>
                                        <p:tav tm="100000">
                                          <p:val>
                                            <p:strVal val="#ppt_x"/>
                                          </p:val>
                                        </p:tav>
                                      </p:tavLst>
                                    </p:anim>
                                    <p:anim calcmode="lin" valueType="num">
                                      <p:cBhvr>
                                        <p:cTn id="99" dur="1000" fill="hold"/>
                                        <p:tgtEl>
                                          <p:spTgt spid="1848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8933"/>
                                        </p:tgtEl>
                                        <p:attrNameLst>
                                          <p:attrName>style.visibility</p:attrName>
                                        </p:attrNameLst>
                                      </p:cBhvr>
                                      <p:to>
                                        <p:strVal val="visible"/>
                                      </p:to>
                                    </p:set>
                                    <p:animEffect transition="in" filter="fade">
                                      <p:cBhvr>
                                        <p:cTn id="102" dur="1000"/>
                                        <p:tgtEl>
                                          <p:spTgt spid="38933"/>
                                        </p:tgtEl>
                                      </p:cBhvr>
                                    </p:animEffect>
                                    <p:anim calcmode="lin" valueType="num">
                                      <p:cBhvr>
                                        <p:cTn id="103" dur="1000" fill="hold"/>
                                        <p:tgtEl>
                                          <p:spTgt spid="38933"/>
                                        </p:tgtEl>
                                        <p:attrNameLst>
                                          <p:attrName>ppt_x</p:attrName>
                                        </p:attrNameLst>
                                      </p:cBhvr>
                                      <p:tavLst>
                                        <p:tav tm="0">
                                          <p:val>
                                            <p:strVal val="#ppt_x"/>
                                          </p:val>
                                        </p:tav>
                                        <p:tav tm="100000">
                                          <p:val>
                                            <p:strVal val="#ppt_x"/>
                                          </p:val>
                                        </p:tav>
                                      </p:tavLst>
                                    </p:anim>
                                    <p:anim calcmode="lin" valueType="num">
                                      <p:cBhvr>
                                        <p:cTn id="104" dur="1000" fill="hold"/>
                                        <p:tgtEl>
                                          <p:spTgt spid="389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p:bldP spid="38916" grpId="0"/>
      <p:bldP spid="18465" grpId="0" animBg="1"/>
      <p:bldP spid="18466" grpId="0" animBg="1"/>
      <p:bldP spid="38919" grpId="0"/>
      <p:bldP spid="38920" grpId="0"/>
      <p:bldP spid="38921" grpId="0"/>
      <p:bldP spid="38922" grpId="0"/>
      <p:bldP spid="18471" grpId="0" animBg="1"/>
      <p:bldP spid="18472" grpId="0" animBg="1"/>
      <p:bldP spid="18473" grpId="0" animBg="1"/>
      <p:bldP spid="18474" grpId="0" animBg="1"/>
      <p:bldP spid="38927" grpId="0" animBg="1"/>
      <p:bldP spid="18476" grpId="0" animBg="1"/>
      <p:bldP spid="18477" grpId="0" animBg="1"/>
      <p:bldP spid="38930" grpId="0"/>
      <p:bldP spid="38931" grpId="0" animBg="1"/>
      <p:bldP spid="18480" grpId="0" animBg="1"/>
      <p:bldP spid="389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Título"/>
          <p:cNvSpPr>
            <a:spLocks noGrp="1"/>
          </p:cNvSpPr>
          <p:nvPr>
            <p:ph type="title"/>
          </p:nvPr>
        </p:nvSpPr>
        <p:spPr/>
        <p:txBody>
          <a:bodyPr>
            <a:normAutofit fontScale="90000"/>
          </a:bodyPr>
          <a:lstStyle/>
          <a:p>
            <a:r>
              <a:rPr lang="es-ES" smtClean="0">
                <a:solidFill>
                  <a:srgbClr val="C00000"/>
                </a:solidFill>
              </a:rPr>
              <a:t>La gestión educativa del director, la acción y efecto de administrar el Centro Educativo</a:t>
            </a:r>
            <a:endParaRPr lang="es-EC">
              <a:solidFill>
                <a:srgbClr val="C00000"/>
              </a:solidFill>
            </a:endParaRPr>
          </a:p>
        </p:txBody>
      </p:sp>
      <p:grpSp>
        <p:nvGrpSpPr>
          <p:cNvPr id="73734" name="7 Grupo"/>
          <p:cNvGrpSpPr>
            <a:grpSpLocks/>
          </p:cNvGrpSpPr>
          <p:nvPr/>
        </p:nvGrpSpPr>
        <p:grpSpPr bwMode="auto">
          <a:xfrm>
            <a:off x="3345482" y="1772816"/>
            <a:ext cx="3314750" cy="3033514"/>
            <a:chOff x="24837" y="11335"/>
            <a:chExt cx="35283" cy="38076"/>
          </a:xfrm>
        </p:grpSpPr>
        <p:sp>
          <p:nvSpPr>
            <p:cNvPr id="2" name="3 Triángulo isósceles"/>
            <p:cNvSpPr>
              <a:spLocks noChangeArrowheads="1"/>
            </p:cNvSpPr>
            <p:nvPr/>
          </p:nvSpPr>
          <p:spPr bwMode="auto">
            <a:xfrm>
              <a:off x="27718" y="17728"/>
              <a:ext cx="29523" cy="26643"/>
            </a:xfrm>
            <a:prstGeom prst="triangle">
              <a:avLst>
                <a:gd name="adj" fmla="val 50000"/>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GESTIÓN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4 Rectángulo"/>
            <p:cNvSpPr>
              <a:spLocks noChangeArrowheads="1"/>
            </p:cNvSpPr>
            <p:nvPr/>
          </p:nvSpPr>
          <p:spPr bwMode="auto">
            <a:xfrm rot="-3674505">
              <a:off x="14002" y="27583"/>
              <a:ext cx="35648" cy="3601"/>
            </a:xfrm>
            <a:prstGeom prst="rect">
              <a:avLst/>
            </a:prstGeom>
            <a:gradFill rotWithShape="1">
              <a:gsLst>
                <a:gs pos="0">
                  <a:srgbClr val="DAFDA7"/>
                </a:gs>
                <a:gs pos="35001">
                  <a:srgbClr val="E4FDC2"/>
                </a:gs>
                <a:gs pos="100000">
                  <a:srgbClr val="F5FFE6"/>
                </a:gs>
              </a:gsLst>
              <a:lin ang="16200000" scaled="1"/>
            </a:gradFill>
            <a:ln w="9525">
              <a:solidFill>
                <a:srgbClr val="94B64E"/>
              </a:solidFill>
              <a:miter lim="800000"/>
              <a:headEnd/>
              <a:tailEnd/>
            </a:ln>
            <a:effectLst>
              <a:outerShdw dist="20000" dir="5400000" rotWithShape="0">
                <a:srgbClr val="000000">
                  <a:alpha val="37999"/>
                </a:srgbClr>
              </a:outerShdw>
            </a:effectLst>
          </p:spPr>
          <p:txBody>
            <a:bodyPr vert="eaVert"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5 Rectángulo"/>
            <p:cNvSpPr>
              <a:spLocks noChangeArrowheads="1"/>
            </p:cNvSpPr>
            <p:nvPr/>
          </p:nvSpPr>
          <p:spPr bwMode="auto">
            <a:xfrm rot="3595910">
              <a:off x="34697" y="27532"/>
              <a:ext cx="35996" cy="3601"/>
            </a:xfrm>
            <a:prstGeom prst="rect">
              <a:avLst/>
            </a:prstGeom>
            <a:gradFill rotWithShape="1">
              <a:gsLst>
                <a:gs pos="0">
                  <a:srgbClr val="9EEAFF"/>
                </a:gs>
                <a:gs pos="35001">
                  <a:srgbClr val="BBEFFF"/>
                </a:gs>
                <a:gs pos="100000">
                  <a:srgbClr val="E4F9FF"/>
                </a:gs>
              </a:gsLst>
              <a:lin ang="16200000" scaled="1"/>
            </a:gradFill>
            <a:ln w="9525">
              <a:solidFill>
                <a:srgbClr val="40A7C2"/>
              </a:solidFill>
              <a:miter lim="800000"/>
              <a:headEnd/>
              <a:tailEnd/>
            </a:ln>
            <a:effectLst>
              <a:outerShdw dist="20000" dir="5400000" rotWithShape="0">
                <a:srgbClr val="000000">
                  <a:alpha val="37999"/>
                </a:srgbClr>
              </a:outerShdw>
            </a:effectLst>
          </p:spPr>
          <p:txBody>
            <a:bodyPr rot="10800000" vert="eaVert"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6 Rectángulo"/>
            <p:cNvSpPr>
              <a:spLocks noChangeArrowheads="1"/>
            </p:cNvSpPr>
            <p:nvPr/>
          </p:nvSpPr>
          <p:spPr bwMode="auto">
            <a:xfrm>
              <a:off x="24837" y="45811"/>
              <a:ext cx="35284" cy="3600"/>
            </a:xfrm>
            <a:prstGeom prst="rect">
              <a:avLst/>
            </a:prstGeom>
            <a:gradFill rotWithShape="1">
              <a:gsLst>
                <a:gs pos="0">
                  <a:srgbClr val="FFBE86"/>
                </a:gs>
                <a:gs pos="35001">
                  <a:srgbClr val="FFD0AA"/>
                </a:gs>
                <a:gs pos="100000">
                  <a:srgbClr val="FFEBDB"/>
                </a:gs>
              </a:gsLst>
              <a:lin ang="16200000" scaled="1"/>
            </a:gradFill>
            <a:ln w="9525">
              <a:solidFill>
                <a:srgbClr val="F68C36"/>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73741" name="WordArt 13"/>
          <p:cNvSpPr>
            <a:spLocks noChangeArrowheads="1" noChangeShapeType="1" noTextEdit="1"/>
          </p:cNvSpPr>
          <p:nvPr/>
        </p:nvSpPr>
        <p:spPr bwMode="auto">
          <a:xfrm rot="3536743">
            <a:off x="5115200" y="2841457"/>
            <a:ext cx="1295400" cy="138113"/>
          </a:xfrm>
          <a:prstGeom prst="rect">
            <a:avLst/>
          </a:prstGeom>
        </p:spPr>
        <p:txBody>
          <a:bodyPr wrap="none" fromWordArt="1">
            <a:prstTxWarp prst="textPlain">
              <a:avLst>
                <a:gd name="adj" fmla="val 50000"/>
              </a:avLst>
            </a:prstTxWarp>
          </a:bodyPr>
          <a:lstStyle/>
          <a:p>
            <a:pPr algn="ctr" rtl="0"/>
            <a:r>
              <a:rPr lang="es-EC" sz="1600" kern="10" spc="0" smtClean="0">
                <a:ln w="9525">
                  <a:solidFill>
                    <a:srgbClr val="000000"/>
                  </a:solidFill>
                  <a:round/>
                  <a:headEnd/>
                  <a:tailEnd/>
                </a:ln>
                <a:solidFill>
                  <a:srgbClr val="000000"/>
                </a:solidFill>
                <a:effectLst/>
                <a:latin typeface="Arial"/>
                <a:cs typeface="Arial"/>
              </a:rPr>
              <a:t>EFICACIA</a:t>
            </a:r>
            <a:endParaRPr lang="es-EC" sz="1600" kern="10" spc="0">
              <a:ln w="9525">
                <a:solidFill>
                  <a:srgbClr val="000000"/>
                </a:solidFill>
                <a:round/>
                <a:headEnd/>
                <a:tailEnd/>
              </a:ln>
              <a:solidFill>
                <a:srgbClr val="000000"/>
              </a:solidFill>
              <a:effectLst/>
              <a:latin typeface="Arial"/>
              <a:cs typeface="Arial"/>
            </a:endParaRPr>
          </a:p>
        </p:txBody>
      </p:sp>
      <p:sp>
        <p:nvSpPr>
          <p:cNvPr id="73740" name="WordArt 12"/>
          <p:cNvSpPr>
            <a:spLocks noChangeArrowheads="1" noChangeShapeType="1" noTextEdit="1"/>
          </p:cNvSpPr>
          <p:nvPr/>
        </p:nvSpPr>
        <p:spPr bwMode="auto">
          <a:xfrm rot="-3572093">
            <a:off x="3448119" y="2910670"/>
            <a:ext cx="1295400" cy="138112"/>
          </a:xfrm>
          <a:prstGeom prst="rect">
            <a:avLst/>
          </a:prstGeom>
        </p:spPr>
        <p:txBody>
          <a:bodyPr wrap="none" fromWordArt="1">
            <a:prstTxWarp prst="textPlain">
              <a:avLst>
                <a:gd name="adj" fmla="val 50000"/>
              </a:avLst>
            </a:prstTxWarp>
          </a:bodyPr>
          <a:lstStyle/>
          <a:p>
            <a:pPr algn="ctr" rtl="0"/>
            <a:r>
              <a:rPr lang="es-EC" sz="1600" kern="10" spc="0" smtClean="0">
                <a:ln w="9525">
                  <a:solidFill>
                    <a:srgbClr val="000000"/>
                  </a:solidFill>
                  <a:round/>
                  <a:headEnd/>
                  <a:tailEnd/>
                </a:ln>
                <a:solidFill>
                  <a:srgbClr val="000000"/>
                </a:solidFill>
                <a:effectLst/>
                <a:latin typeface="Arial"/>
                <a:cs typeface="Arial"/>
              </a:rPr>
              <a:t>EFICIENCIA</a:t>
            </a:r>
            <a:endParaRPr lang="es-EC" sz="1600" kern="10" spc="0">
              <a:ln w="9525">
                <a:solidFill>
                  <a:srgbClr val="000000"/>
                </a:solidFill>
                <a:round/>
                <a:headEnd/>
                <a:tailEnd/>
              </a:ln>
              <a:solidFill>
                <a:srgbClr val="000000"/>
              </a:solidFill>
              <a:effectLst/>
              <a:latin typeface="Arial"/>
              <a:cs typeface="Arial"/>
            </a:endParaRPr>
          </a:p>
        </p:txBody>
      </p:sp>
      <p:sp>
        <p:nvSpPr>
          <p:cNvPr id="73739" name="WordArt 11"/>
          <p:cNvSpPr>
            <a:spLocks noChangeArrowheads="1" noChangeShapeType="1" noTextEdit="1"/>
          </p:cNvSpPr>
          <p:nvPr/>
        </p:nvSpPr>
        <p:spPr bwMode="auto">
          <a:xfrm>
            <a:off x="4212704" y="4587031"/>
            <a:ext cx="1295400" cy="138113"/>
          </a:xfrm>
          <a:prstGeom prst="rect">
            <a:avLst/>
          </a:prstGeom>
        </p:spPr>
        <p:txBody>
          <a:bodyPr wrap="none" fromWordArt="1">
            <a:prstTxWarp prst="textPlain">
              <a:avLst>
                <a:gd name="adj" fmla="val 50000"/>
              </a:avLst>
            </a:prstTxWarp>
          </a:bodyPr>
          <a:lstStyle/>
          <a:p>
            <a:pPr algn="ctr" rtl="0"/>
            <a:r>
              <a:rPr lang="es-EC" sz="1600" kern="10" spc="0" smtClean="0">
                <a:ln w="9525">
                  <a:solidFill>
                    <a:srgbClr val="000000"/>
                  </a:solidFill>
                  <a:round/>
                  <a:headEnd/>
                  <a:tailEnd/>
                </a:ln>
                <a:solidFill>
                  <a:srgbClr val="000000"/>
                </a:solidFill>
                <a:effectLst/>
                <a:latin typeface="Arial"/>
                <a:cs typeface="Arial"/>
              </a:rPr>
              <a:t>EFECTIVIDAD</a:t>
            </a:r>
            <a:endParaRPr lang="es-EC" sz="1600" kern="10" spc="0">
              <a:ln w="9525">
                <a:solidFill>
                  <a:srgbClr val="000000"/>
                </a:solidFill>
                <a:round/>
                <a:headEnd/>
                <a:tailEnd/>
              </a:ln>
              <a:solidFill>
                <a:srgbClr val="000000"/>
              </a:solidFill>
              <a:effectLst/>
              <a:latin typeface="Arial"/>
              <a:cs typeface="Arial"/>
            </a:endParaRPr>
          </a:p>
        </p:txBody>
      </p:sp>
      <p:sp>
        <p:nvSpPr>
          <p:cNvPr id="7374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3743" name="Rectangle 15"/>
          <p:cNvSpPr>
            <a:spLocks noChangeArrowheads="1"/>
          </p:cNvSpPr>
          <p:nvPr/>
        </p:nvSpPr>
        <p:spPr bwMode="auto">
          <a:xfrm>
            <a:off x="449263"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73748" name="Rectangle 20"/>
          <p:cNvSpPr>
            <a:spLocks noChangeArrowheads="1"/>
          </p:cNvSpPr>
          <p:nvPr/>
        </p:nvSpPr>
        <p:spPr bwMode="auto">
          <a:xfrm>
            <a:off x="449263" y="2914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18 CuadroTexto"/>
          <p:cNvSpPr txBox="1"/>
          <p:nvPr/>
        </p:nvSpPr>
        <p:spPr>
          <a:xfrm>
            <a:off x="1259632" y="2852936"/>
            <a:ext cx="1372492" cy="1446550"/>
          </a:xfrm>
          <a:prstGeom prst="rect">
            <a:avLst/>
          </a:prstGeom>
          <a:noFill/>
        </p:spPr>
        <p:txBody>
          <a:bodyPr wrap="none" rtlCol="0">
            <a:spAutoFit/>
          </a:bodyPr>
          <a:lstStyle/>
          <a:p>
            <a:r>
              <a:rPr lang="es-EC" sz="8800" b="1" smtClean="0">
                <a:effectLst>
                  <a:outerShdw blurRad="38100" dist="38100" dir="2700000" algn="tl">
                    <a:srgbClr val="000000">
                      <a:alpha val="43137"/>
                    </a:srgbClr>
                  </a:outerShdw>
                </a:effectLst>
                <a:latin typeface="Berlin Sans FB Demi" pitchFamily="34" charset="0"/>
              </a:rPr>
              <a:t>3E</a:t>
            </a:r>
            <a:endParaRPr lang="es-EC" sz="8800" b="1">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s-ES_tradnl" i="0" smtClean="0">
                <a:solidFill>
                  <a:srgbClr val="C00000"/>
                </a:solidFill>
                <a:effectLst/>
                <a:latin typeface="Arial" pitchFamily="34" charset="0"/>
                <a:ea typeface="Times New Roman" pitchFamily="18" charset="0"/>
                <a:cs typeface="Arial" pitchFamily="34" charset="0"/>
              </a:rPr>
              <a:t>MÉTODOS DE INVESTIGACIÓN</a:t>
            </a:r>
            <a:r>
              <a:rPr lang="es-EC" sz="1400" b="0" i="0" smtClean="0">
                <a:solidFill>
                  <a:srgbClr val="C00000"/>
                </a:solidFill>
                <a:effectLst/>
                <a:latin typeface="Arial" pitchFamily="34" charset="0"/>
                <a:cs typeface="Arial" pitchFamily="34" charset="0"/>
              </a:rPr>
              <a:t/>
            </a:r>
            <a:br>
              <a:rPr lang="es-EC" sz="1400" b="0" i="0" smtClean="0">
                <a:solidFill>
                  <a:srgbClr val="C00000"/>
                </a:solidFill>
                <a:effectLst/>
                <a:latin typeface="Arial" pitchFamily="34" charset="0"/>
                <a:cs typeface="Arial" pitchFamily="34" charset="0"/>
              </a:rPr>
            </a:br>
            <a:endParaRPr lang="es-EC">
              <a:solidFill>
                <a:srgbClr val="C00000"/>
              </a:solidFill>
            </a:endParaRPr>
          </a:p>
        </p:txBody>
      </p:sp>
      <p:sp>
        <p:nvSpPr>
          <p:cNvPr id="107521" name="Rectangle 1"/>
          <p:cNvSpPr>
            <a:spLocks noChangeArrowheads="1"/>
          </p:cNvSpPr>
          <p:nvPr/>
        </p:nvSpPr>
        <p:spPr bwMode="auto">
          <a:xfrm>
            <a:off x="323528" y="1249886"/>
            <a:ext cx="7956376"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792163" algn="l"/>
              </a:tabLst>
            </a:pPr>
            <a:endParaRPr lang="es-MX" sz="120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792163" algn="l"/>
              </a:tabLst>
            </a:pPr>
            <a:endParaRPr kumimoji="0" lang="es-EC" sz="800" b="0" i="0" u="none" strike="noStrike" cap="none" normalizeH="0" baseline="0" smtClean="0">
              <a:ln>
                <a:noFill/>
              </a:ln>
              <a:solidFill>
                <a:schemeClr val="tx1"/>
              </a:solidFill>
              <a:effectLst/>
              <a:latin typeface="Arial" pitchFamily="34" charset="0"/>
              <a:cs typeface="Arial" pitchFamily="34" charset="0"/>
            </a:endParaRPr>
          </a:p>
          <a:p>
            <a:pPr marR="0" lvl="2" indent="-379413" algn="just" defTabSz="914400" rtl="0" eaLnBrk="0" fontAlgn="base" latinLnBrk="0" hangingPunct="0">
              <a:lnSpc>
                <a:spcPct val="100000"/>
              </a:lnSpc>
              <a:spcBef>
                <a:spcPct val="0"/>
              </a:spcBef>
              <a:spcAft>
                <a:spcPct val="0"/>
              </a:spcAft>
              <a:buClrTx/>
              <a:buSzTx/>
              <a:buFont typeface="Wingdings" pitchFamily="2" charset="2"/>
              <a:buChar char="ü"/>
              <a:tabLst>
                <a:tab pos="792163" algn="l"/>
              </a:tabLst>
            </a:pPr>
            <a:r>
              <a:rPr kumimoji="0" lang="es-MX" sz="2400" b="1" i="0" u="none" strike="noStrike" cap="none" spc="600" normalizeH="0" baseline="0" smtClean="0">
                <a:ln>
                  <a:noFill/>
                </a:ln>
                <a:effectLst/>
                <a:latin typeface="Arial" pitchFamily="34" charset="0"/>
                <a:ea typeface="Times New Roman" pitchFamily="18" charset="0"/>
                <a:cs typeface="Arial" pitchFamily="34" charset="0"/>
              </a:rPr>
              <a:t>El hermenéutico</a:t>
            </a:r>
            <a:r>
              <a:rPr kumimoji="0" lang="es-MX" sz="1200" b="1" i="0" u="none" strike="noStrike" cap="none" normalizeH="0" baseline="0" smtClean="0">
                <a:ln>
                  <a:noFill/>
                </a:ln>
                <a:effectLst/>
                <a:latin typeface="Arial" pitchFamily="34" charset="0"/>
                <a:ea typeface="Times New Roman" pitchFamily="18" charset="0"/>
                <a:cs typeface="Arial" pitchFamily="34" charset="0"/>
              </a:rPr>
              <a:t>, empleado para el análisis e interpretación de los fundamentos teóricos, metodológicos y técnicos de las modificaciones curriculares experimentadas en los últimos semestres de la carrera, lo cual permitió analizar e interpretar los instrumentos curriculares en vigencia: Perfil Profesional, Malla Curricular, Plan Curricular, Competencias Genéricas y Específicas, Productos Integradores, Sílabos.</a:t>
            </a:r>
          </a:p>
          <a:p>
            <a:pPr marR="0" lvl="2" indent="-379413" algn="just" defTabSz="914400" rtl="0" eaLnBrk="0" fontAlgn="base" latinLnBrk="0" hangingPunct="0">
              <a:lnSpc>
                <a:spcPct val="100000"/>
              </a:lnSpc>
              <a:spcBef>
                <a:spcPct val="0"/>
              </a:spcBef>
              <a:spcAft>
                <a:spcPct val="0"/>
              </a:spcAft>
              <a:buClrTx/>
              <a:buSzTx/>
              <a:buFont typeface="Wingdings" pitchFamily="2" charset="2"/>
              <a:buChar char="ü"/>
              <a:tabLst>
                <a:tab pos="792163" algn="l"/>
              </a:tabLst>
            </a:pPr>
            <a:endParaRPr lang="es-MX" sz="1200" b="1" smtClean="0">
              <a:latin typeface="Arial" pitchFamily="34" charset="0"/>
              <a:cs typeface="Arial" pitchFamily="34" charset="0"/>
            </a:endParaRPr>
          </a:p>
          <a:p>
            <a:pPr marR="0" lvl="2" indent="-379413" algn="just" defTabSz="914400" rtl="0" eaLnBrk="0" fontAlgn="base" latinLnBrk="0" hangingPunct="0">
              <a:lnSpc>
                <a:spcPct val="100000"/>
              </a:lnSpc>
              <a:spcBef>
                <a:spcPct val="0"/>
              </a:spcBef>
              <a:spcAft>
                <a:spcPct val="0"/>
              </a:spcAft>
              <a:buClrTx/>
              <a:buSzTx/>
              <a:buFont typeface="Wingdings" pitchFamily="2" charset="2"/>
              <a:buChar char="ü"/>
              <a:tabLst>
                <a:tab pos="792163" algn="l"/>
              </a:tabLst>
            </a:pPr>
            <a:endParaRPr kumimoji="0" lang="es-MX" sz="1200" b="1" i="0" u="none" strike="noStrike" cap="none" normalizeH="0" baseline="0" smtClean="0">
              <a:ln>
                <a:noFill/>
              </a:ln>
              <a:effectLst/>
              <a:latin typeface="Arial" pitchFamily="34" charset="0"/>
              <a:cs typeface="Arial" pitchFamily="34" charset="0"/>
            </a:endParaRPr>
          </a:p>
          <a:p>
            <a:pPr marR="0" lvl="2" indent="-379413" algn="just" defTabSz="914400" rtl="0" eaLnBrk="0" fontAlgn="base" latinLnBrk="0" hangingPunct="0">
              <a:lnSpc>
                <a:spcPct val="100000"/>
              </a:lnSpc>
              <a:spcBef>
                <a:spcPct val="0"/>
              </a:spcBef>
              <a:spcAft>
                <a:spcPct val="0"/>
              </a:spcAft>
              <a:buClrTx/>
              <a:buSzTx/>
              <a:buFont typeface="Wingdings" pitchFamily="2" charset="2"/>
              <a:buChar char="ü"/>
              <a:tabLst>
                <a:tab pos="792163" algn="l"/>
              </a:tabLst>
            </a:pPr>
            <a:endParaRPr kumimoji="0" lang="es-EC" sz="800" b="1" i="0" u="none" strike="noStrike" cap="none" normalizeH="0" baseline="0" smtClean="0">
              <a:ln>
                <a:noFill/>
              </a:ln>
              <a:effectLst/>
              <a:latin typeface="Arial" pitchFamily="34" charset="0"/>
              <a:cs typeface="Arial" pitchFamily="34" charset="0"/>
            </a:endParaRPr>
          </a:p>
          <a:p>
            <a:pPr marR="0" lvl="2" indent="-379413" algn="just" defTabSz="914400" rtl="0" eaLnBrk="0" fontAlgn="base" latinLnBrk="0" hangingPunct="0">
              <a:lnSpc>
                <a:spcPct val="100000"/>
              </a:lnSpc>
              <a:spcBef>
                <a:spcPct val="0"/>
              </a:spcBef>
              <a:spcAft>
                <a:spcPct val="0"/>
              </a:spcAft>
              <a:buClrTx/>
              <a:buSzTx/>
              <a:buFont typeface="Wingdings" pitchFamily="2" charset="2"/>
              <a:buChar char="ü"/>
              <a:tabLst>
                <a:tab pos="792163" algn="l"/>
              </a:tabLst>
            </a:pPr>
            <a:r>
              <a:rPr lang="es-MX" sz="2400" b="1" spc="600" smtClean="0">
                <a:latin typeface="Arial" pitchFamily="34" charset="0"/>
                <a:ea typeface="Times New Roman" pitchFamily="18" charset="0"/>
                <a:cs typeface="Arial" pitchFamily="34" charset="0"/>
              </a:rPr>
              <a:t>El análisis estadístico </a:t>
            </a:r>
            <a:r>
              <a:rPr kumimoji="0" lang="es-MX" sz="1200" b="1" i="0" u="none" strike="noStrike" cap="none" normalizeH="0" baseline="0" smtClean="0">
                <a:ln>
                  <a:noFill/>
                </a:ln>
                <a:effectLst/>
                <a:latin typeface="Arial" pitchFamily="34" charset="0"/>
                <a:ea typeface="Times New Roman" pitchFamily="18" charset="0"/>
                <a:cs typeface="Arial" pitchFamily="34" charset="0"/>
              </a:rPr>
              <a:t>se basó en las siguientes pruebas: una prueba de hipótesis unilateral de proporciones poblacionales para identificar los factores más relevantes de acuerdo a los requerimientos profesionales. Todas las pruebas anteriores se enmarco  un nivel de significación del 5%.</a:t>
            </a:r>
            <a:endParaRPr kumimoji="0" lang="es-MX" sz="1800" b="1" i="0" u="none" strike="noStrike" cap="none" normalizeH="0" baseline="0" smtClean="0">
              <a:ln>
                <a:noFill/>
              </a:ln>
              <a:effectLst/>
              <a:latin typeface="Arial" pitchFamily="34" charset="0"/>
              <a:cs typeface="Arial" pitchFamily="34" charset="0"/>
            </a:endParaRPr>
          </a:p>
        </p:txBody>
      </p:sp>
      <p:sp>
        <p:nvSpPr>
          <p:cNvPr id="107523" name="AutoShape 3" descr="data:image/jpeg;base64,/9j/4AAQSkZJRgABAQAAAQABAAD/2wCEAAkGBhQSEBQUExQVFRUUFRcUFhgVGBQUFBQUFBQVFRQUFRUYHCYeFxkjGRUUHy8gJCcpLCwsFR4xNTAqNSYrLCkBCQoKDgwOGg8PGikkHyQtLCwtKSwpKSwsLCwpLCwpLCwpLCksKSwsKSwsKSwsLCwsKSwpKSwsLCkpLCkpLCksLP/AABEIAMgAyAMBIgACEQEDEQH/xAAcAAACAgMBAQAAAAAAAAAAAAAFBgMEAAIHAQj/xAA+EAABAwIEAwYDBAgGAwAAAAABAAIDBBEFEiExBkFREyJhcYGRBzKhFCOxwRVCUmJygtHwJJKisuHxM2TD/8QAGwEAAgMBAQEAAAAAAAAAAAAABAUCAwYBAAf/xAArEQACAgEDBAIBBAIDAAAAAAABAgADEQQSIQUiMUETUXEUMmGRgdEzobH/2gAMAwEAAhEDEQA/AEyhkyyMPRzT7OBX0bO7u3HMX9182NK+i8KqRJTQvGuaNpv/ACj87p911cqrfmd057oCxSlcdTYeZ/JJmLQnwt11XQMV5pMxVh13SPTPgzQ0MTE6Y2O/sFE56t1cViqL7p8gyIfkzHbKpE5WXO0VJjbEohBxK3MlL1mdbALMqlIgy9gNNnqY2jmfwXXeCsJ7Pt3nTM8MHkwX/Fx9lyvhSrEVUx521HuN13WjjsxvlfzvrdK+pWlU2j3F2sc52zd4sEJxOXSxPVX6qV1jolXEp33Og2I31SNFyZTSmTF/F397XUA/iludozG2yMYoXDdqBh2qeadeI1TgSVqO4EcrXO66fmgbEUjls0AdFOxcjAkm5Ev1WJWF+i2pe+LuPoNPfqh32ZzwdQOl9vXorWHVz4QQ6ON4voXE6ex1UP052yi1gqds9q8Pz6BpvyIBOnQhBZsKeDbKdP75plk4ultZjY2D91uvuShs2KSPN3HVX1adgOYAvVdhII4lSmoMurtFK+S+2g/vUrXPfdeWRK1gcxfqta9/HgTZYvQFinAIktK7J8K8TMlE6MnWF9h/C8Xb9cy421PPwtxYRVZjcbCduXwzt7zfcZvdW9Tp+TTtjyOZfUcMJ0muhvdK+KU6dJ4/ql/F6Pn+axdbYMeUvOeYnT6lCJBYppxOkS5Ux6lP9O+RGinIlayrzNs7zVrKoapul+iNTzOt4mlloWqRhutsqnmVy9w1RumqoYx+s8A/wjVx9gV9A8lyz4TYbmnlmI0jYGt/ifv/AKW/VdOqXEajVIeo2brNv1FWrO6zaPUHY3OQ3TdJlTUnNqb6o1xBiPLZKU09ybG6HoTPMLorwsr4283tdBgFZrawE6k+yrNkBTmoYWGKuBJoW6o2MSaz5Wg2tvtoLIPTjVS2RVagkxR1G9q8KvuW5cRc430Hkq5cTuVqvQrvESNYzeTPQtgF40LYLhMrmALYBYAt8qjmemALFsGrFHM9EVqs0s5Y5rmmzmkOB6EG4KrNUjU4bmSzPoDBMUbU00co/Wb3vBw0cPe6hxOG/ikr4T41Z8lM46P+8j/iHzgelj6FP9ezunyWC1un+C8r69Rtp7MgRFxiEAHzSnVDUpzx5u/mk2sZco7SniPahxKblpO0EFbFaOTNZcfErUyuiLRUozZxHiiUJ00VlnHMonVvhzQdnQhxGsj3PPkDlb9Go9VyaLTDKbsqaJn7LGj1AF/rdVMQqLLKWsXsJifG9y38wDjJzXv5JWmbY6bo7iNSDf8ABL9S5H0LgRrUDiVqmMHzVTJZWC5R2TBcwibxDRbALy2i2COqGFmX6jZuuwPU9AWzQsC2spmLp7ZbALyy3AUZ6YAtrLAFsoz0xoXq9CxRnogtUjVG1SNTsz0v4VXugmZKz5o3Bw9Dt6i49V3cVLZoGyMN2vaHDyP5jb0Xz81dS+FeNZ4X07t4++z+BxsR6O/FZ/rOm3ViweR/5CdPZtaaYxhsj7kNNup0SxVYW4DcXXU8Si0SZi0Vkj09xBxNLRcSMRKqKQjmic2AhlLC91+0nzPvewaxpytFud9SpqfCDPIGA2vck/ssaLuPsPchS4jiDpco/VjbkYDya3qevVMGuOQFP8mEsxJAB/MTaqJzHkOFvw90Y4ai7Sohb1kZ7ZgSiQZcWNj5i6IcLUDBWRFotZ19NtAeSus1e5CCOZB1IUkTqFXJZqWcXrAEWxqqy8+p8upSdWPLu8dAduvnZI6U3HMX0IMZMpV1RdCpJVYrAQN0Pe4pvXXxGKsJjnLwFRmT36KSnbrfoiVWSsdUQuZYXoC8apGMvsjpi3YuxYzAt149uXdRiZcIkRJwtmrVqkAVc8ZgW1l4vQuTk2AWLFi5PTn7VK1RNClanhnpK1GuFcX+zVccn6oOV/jG7R3nbQ+iHUNAZDpt1RaTAg1t90PaocFW9zgfBzOz1LARprfX06pQxmC1/wC+aJ8D4r29IGk3fD927rYDuH2sP5VmLURc4NG7jYevNYVqzRcUPqaDS2A8mCuG4hGXEjvSD/LG0293Ot7JXqGWe4cg4j6lN2MYzFBlEIBkaMt+QaNLHxSnJJmcXHcm5ttcq/ThiS59xhWckn7mgajHCp/xkXr/ALShIRLAH5amI7DNb3BCuf8AaZYx7SP4jbjERlkazrof4eaEY9GALDa2iZLAZ3+OUeCU8ZmuSg9OSSBAqxuIA8CK1VKQVSkkKu1QuVUe1Pa8RhtkDBqUQibYKvFF3irSKrXnMUdSvwoqH+Z6ERpYrjRD0w8P09238VYTgZiAwXiFI4MJS0K0h1iul19JdpvtZcyx+HI/RcSwMdsLRQRC1LWXCutddJ1JiZB1KYaKszDdTdMSpkxCQWy1aVtdUSubXWKWmhzG3Jer2JHM501SsUTVKxPSJwxiwIjKrmK1zWRm51OyBUb7LXE2FwvqUE57pdWgPmFOBeKewrQXG0cv3b/AE919vArsU/deHHlf00Oq+cGixXb+D8b+2UTbm8kX3cnU2HcdbxaB6gpF1nTZAuH4MPqwDtgjGuHXCRzohmae8QN28z5oGdBc6Dx0CZ8RqnxZw0/MLG/IeCRcRYXHvH05eyC0is42t4+4/pQsOZdpcTjdK2NoLr315XHJEKgFkh5EEEfQhAMCh/xkI6vA9wU2cRxZal4/h/2hXahQlgVfYkScNgxlZXiWEOv82/g4JVxN5BN1WixF8Vy3Ucwdj/RV6rFI5B82U9D/AFQ1VJVuPE5XXtMoyyaqAOufJeyWvuCq8sthp/0myCEtLcDtwp1SozqrqLTxiZrqS4tz9ibBMuCy2aEsolQ1WULj+IuUZMYMSru4QuZY/PdxTTimJd0pCxOqu4qrSoS+TGCrgQe92qP4NOTZLhOqceBKQOcXH9W1vVM3XtldxCrmMEFI/Ley0kdbdM7GCyWeJnBmqBHMCUEmXcMnFisSzh2LWdoVinjEkazmLrVOwKFpRfhtjTUR5tr/AF5JwxwMwaxiASIc4a4PleQ54yt3AOp9k2VHDLcljr4I9h+UNFkM4m4jjhYRmBd0Fis82qssswIv0d11j9x/x9TlOP4aIpHAdVa4C4i+y1jMxtFL91J4B1gx38rrel0IxrGO1eT4oQXkpqaflrKt7mkX1O88RU+pSJWxalEODuMG1MLaac2mYMsbztIwbNc7k4DTXewVjEcHcHHQrMpU+nco80GjuUjGYN4Wpc9dAOj8x9Gko5xK69TJ529gFY4HwoiodIRYMYd+rtB9Ah2IEmRxPMk/VU2vm/8AAnrG3W8ehKD2XB8UIki8EbIQyoHeKKpOJNWMpCJelqJQ4U9+wuen9VJUYDlGpufoFf8AOgPJkd/MG0Mdj5Aq4oIYi1xAOnPT81NMMpRtZDZxE3UwSwb1Nlu0qBkqlapmKslZ5LSOkuGglBMR4ckBuWn0C6xw5w2XRB7hYEXt181ZxOnYxuyCs11dRxC9MXsnA6jDHM3aQivC+Mdi+zvlNk14yWvJFkp1uC5XAgboyjVi0YMOv0xCZPidChxhhbcG/klTiyqe/XLYDby8U48N4C2KFtxdxFyfMbBWMVwhr2HRR3oHxEyXYOQJynBXd9oO1x+KxWBSZZiOjliILrmGlC3MotCsQSFpBHJVwpAmhAi0xog4rlyZQ47WQXE3vk1JJUEMlkQp4syXvUqHcIXpyo9RYmYorJynwgEaNQCuoS06hXV6hX4hBhHgeDNOfJdZqa8tj9Fyng2oEc90/wCN4m3s+WyS9S3PaqzijByJrwjxMwVEsT3WdIRkJOhLb9zXnqi+N4UHat0IN7cvEeq43iNVdxPij+C/E6WIBkze3aNA4ktkAH71rO8yqNR0l2YXVefYhVVu2ME1G9rjdptyP5Krh+FuknAy79Uw8M8TQV8vZxRSggZnl2XK1o6uB3JOiZK5sVMC+wvawtqfJLr7bNOdjDmGDUZ7R5gp1HHBHqbdT1KUsTxHtDZujfxVjF698zru0HIDb1QmTRe09ODubzCa028t5keayixKquwHmNFv2D3bAr0YU9Nq7VqOSZTfWLRtMHU9RdGMMIL232uqjqDLuB+BUsIsEV8yP4MT36N1GfU7HR1FoWgHklXiWp0K34exwPjDD8wFv+VBjNC59yBceCyllVi3EsOIbpNoxiJrjdxUVZOA0X5EFXqqhc0/KUGr6EvKc6cqWBzGV43IQJ0bBq5r42kdFPidS1jCefIdbpCwaZ0dhdM7QHt1N1daQrZEzI0u04MTJoPvL9SsRnEqPLqvVMXQqImVbBbOC8AWkWKjN2pg4Xw18r9GkgeyB00d3AHmQuycNwMZG3KLaILW3fEniB6i56h2SgeHXhmzUg8QUWVxzbrslZUNay5IGi5LxVUh8jiNuSV6ItY2TDNHqWsB3xWo3ESNy73R+sZK5tjdLMUpa8HoU+0kvbMDWkXPkmt6DhsQ/dg/xEmrw4jU/RD+xXTq7hQ5LvI06JLxCjawkNUKdTv7ZauDyIzfCLEY4Jpw9wa6SNoYHEDMWuJIF9zqE81tE6Vxc/8AsLhr2lPnw54vkbKymmcXxPOVhcbmN50aLndpNhvpdKOp6B3Y6is8/X+pdXbsjRJgZOwU0PCwGpCdW0gAUEwA1OgWYN1g9y39QW4EVnYOByQbFalkYtzRPiLiBrAWt3SPLK6Qk2v48gjNNS9nc/iGVISMtPKqpLjcrVkx/wC+amhoC42aMx5nkEaoaCOM2uHSczyafAJqDtHEstdFXum2C0DpHsFi0k/TmV0uelYyMN8La7lJ9CC1wcDqEXlrC+wKC1TNZwIlFY+Td4ECY9WxtuBYlJVdVc7J0xXBs4LgkyvprgtO4XNKiodpjmlgU7fMX344c9uSaMExXMN0i1tOWuIVnB8RMZsdloXpUp2xXZuLZM6RUWe0+SxL7MaGXdYgNjDiVxbc1a2Uz2qShwySZ+SJhe48mi58/AeK0oYAZMUsceZXY6xTLhXF7425bjTwUlbwG+njD6iaKNx2YO85AKtkTTZr3O8S0AXVe6q8ccyvYHHjMPVvFbn8y4+w9kJkkdJuqbUTwmPMSFW4Fa9ok6lCHAgWuoiBeyNcE075JRYgBvM/gruIYXdh8kCwnGXUxNlBLPlrIHmHsMjE6RjjSI7ZtOfiufYrM1t7C6uPxV9QbvebdBoF7NStc2wHJCpUazlpJO0Yio6Ukpo4apwZIiOT2f7mn8glysgLHI9wjXASszcnNPsQUVqP+IkfU63M+gZpABqlDiLHLd1p18EVxCsLx3Nc21tRrsh7cLbF35LOfv4N/wCV8/H7st/UNpQLyYpPwIv+8n7o3A/WPn0CrvYHWA0aNLDc+SNVTnzvytBP5eZRCmwRrG9Xdf6JxVuwC/8AUKa8IOfMWKkmNtmjKqOHVfet4pixSm0N+iQ6ifs5L+KZ1qGGIAbC7ZM6NQ1GyLx6hI2C4sHW1Tnhs4KV20kNiXHAXMKQ092m6SOJMKIcSF0aGKzLnQIBWBs4f2X3mT5stiG311PkCl7sa7dwntPdtM5TiWF5tRulyvoXRnVdBxFhLtBZDqzDg9tiE/02s2qA0MspFnMRmVbhzWI+zh+xsAsTA31wT4Gg7GawxjTcldx4DhjZh1Nka1k1RAZLjeR7bZtTz1C4RxMO6PNP+P48+jwvBJ494wTb9oZRdp8CLj1SvqVjmzYDx9RQqiAeLsblqaxsEQ+8keIwNzmcba+W/om7jLhujhwt7oGB0sEsdO+XvZnSNcwSk62O+um915iNDBSyzY7G5ro5Kdr6Vml/tU4LXXHha/8AM7ogNNVOPCcj3Elzq0ucTuXOmaST4kklVJqGNiEEhQRxLBFvDWF7wxrS5x+VrQXOPkBqU5YZwxVRHPJTyMbbcgEbc7EkLf4Z4FP+iZqmjDftlRIYmPcWjsomENcW5tL3Djbnp0V7hLhfHKasY+aR0kLnWlbJUdoCw/MQ1xNjz0si7+qs+VUDH/crZATmVOHaw1WIinMZdDr2jmh1mjKS3M5vy3ItrZL/ABRw1LHPNkgm7Nr32d2cpbkBNiX2ta3O6Z8FY+l4lkgicWxSvLnMGzm9m6RrTcaAOc61uqV+PeLMQinqYnVLzC+SVgZZluyL3AN+W9suiD0mrsqs3DkS0GCsDop5nllPG+Rw3DBew/eOzdjuRsmNuE1NO9v2iGSME2u4d3/MLi/hdT8QVEuH4NQQUjzE+qjNRPIwlsjszWODcw1H/kAuLfILblR/B/imeoqZKGqkfPHLG9ze1cXuY9ljdrnXO1/IgI23X2MN5UbT/c9mUuLcNDWh3O+g5knTTqg1ZwZiTWiVlLPlAzXDbu/yXzfRPHAjDLV1lTIBJ9hY7smn5e0vIA7ztE4D+JIGM8VYkycyPq52vJzWZI9rB4CMHLbwshjrLHqKKOPudJPqfQlTWhkzcxt9y068tTf8EJEbqxxyX7IHcDVxHTkkv4rYjKcRpKdji37RHA0kaG8spZf6ovx+ypaeypJHQ09MxoyxuLCSQHFznAgnS3PrvfRYUwwYecS5bMDCjmH8bpDT0kmQZSG3Hn1ugvwpr5JaSsMji4iRtr62u26i4Ux6StwqsjmcXPgZcOOri0tc4XPM3Y5D/hzW9lheJSDdhaR55F4NnErdyxyYaxuTMRG27nnZrQS4+gSbjfCVU0F74JGt62Bt52JsmDhJs36KnqoT/iqiUxMedTFG1wact/EPPqOiXuE+JaylxKOKomklbLI2KRsr3SNPaHKCM17WcRtZHjVup3KOJ1GxKmE4e5hzE2HU7f8AC6LgtFK9gexjiORtYHxF9x5IHWYW2XiBlGdIWfeuaNiGsEgZ5X0t0VLjnEK0TvlE744mvLY443ljWtabAkN3JtfW+9lG7Umw5AlzXcYAjpx3iEkNCcoN3d2/TRBuBGPOHtZkMUZe58khdczuJ05DK0AAWudGhR8Q4rJJw9TySPLnvPecbXdYvAv7BR0Ekh4bjEd8xe9u/LtH8/RK3yScSpT3Awz9gEl+yaZLGxyi4B3tm2BtyS/j9HNCLuge1v7RHdHmRcD1S1wzg+LTU746WZ0cJeXPeHCMZ7NB+9+bQAaBO/w9wWqikkiq6+CpjkjdeHtzPM03ADxm1Ate+vRWVDZgnmFjVshipRzd4E9ViFCvJ2WJsam9Rp8ggXikdwJz4vojJgOFAbhhP+kIRiPDxnaBe2qJcOcPMiLWvIDb3JO2iMto+S7ef2iZf8RZxfCq2PD42SvcYGuL44zYtaTfXb94+6P0zL8ISD/3P/q1G+NcciniMELHSHa7QbDpsua/o90Jc12h5joqq9HZew42rJ4jLwNiVPVYZNhdRM2B5l7amkeRkz6EsJOg1vppfMi2G/B2ojIMz4WxhwJkztyFvIjS/oUt8M8Dx1ebvkPB+XlbkU6YX8MI43BznZrbWAAQl2nepik7szBVDURUOPMLn/csfk7Q2tZ8dsxtyuVN8SeAaiV81Ux0P2cB8wf2g7wN3ZGgAku3HRHce+HrKk5wcrvcIdB8Mo4muzkOuLbDRCBirYE7tMrYe9mMYZSwxyRsraNvZ9lI4N7WPKGgsJ30YzraxvyKk4O4X/Q0stXWviE5jcyngY8PkcXW7xtsNLdBc67JPxvgsRuOV2nRV8Kw8RvAG5Nkzr0ttqbCe0czuI0fC/iiOCqqIal4Y2qblL3WDRJmcW5jsL53C55kLTij4bTmUyVE9NT0wv8Afukvmb+5GO851tm/VXZfhe2oaHtdlJFygmJfC3sxfPqN0Ao2sUU+Z4KfEvfG6oMWJ0srDrHTxOYTp3mSvc0/QJ0lqf0nGaigfHIZYw2WBz2tkieBY3B5cr87Ai99OTVWDtDcp5aX5oO/BhffRHHp9gA2c8SQBHidjoaJmG4dVQvljfVTj7xrDmETQ0gNceou7p8yF8DMz4NioHO1v8q55B920taSAdDbS/onj4c4O0Fzi6+YWIKrt6a6AH+5BlIGYZ+FXEcRpn0Ur2xv7QyRF5ADs1i5tzpcG/ndW5OC3NxJtZVPiigicJGjOHPlc03YGtHjY9dFSxP4YxyOLmPy31ta4U2E8Ew0xzGz3dSBohlpcnb6kcwA7i3suIPtcoLYy8tN92xFmQG3PSx90z8X8Jy1Yz08kLoHuz9qZGtY0HXU+qSuM54nVcYe05czc7huWZhn13Jy38Vam4MwhxzR4mWs/YfCXyW/ZBFtf5SvOPiJUHzOZ+oz8VU7IsAp42yNla11hI24Y4gvzZb62vceiGVVU5nC8JZfWcg2/ZL5LpskwGGroI6eIvZDE0NjL9HO/ecPHX3UeG8BQwUz4XnPn3sNv6IQVcy5R4i9heFHFMEp6WCZsckLnGaO9jJq+xIGpGodfZT/AAw4HFBiDjLPEZjE8CFhzvDMzbveW6N5Cypy/CfM8kPOXpz91Zwv4VNhmEhk0GtrXPldSxjgmS+MmQvpM4ADA1vICwHrzKxPUWHxt/VufFYmf69F4Cwru+4nPiA2CruiJOixYnQi7EsU9C89QPDT8ED41wXLC14ABa6x6kHZYsVS2N8qj+ZxfcX+GsaNNM2QagaOHVp3Xa6WtZLG17DdrhdYsUup1rkN7lo8TcVIBQ3F8UaGnVYsWbRQbOZMTmuP4mHOK84YwsyPzHrosWLVIAtJxIPxOr0UgZGATsErcWY+xrSL6+axYs3pkDXcyYnNa2tLiVRNyVixa5AAOJYBLtFg0knytPmbgJw4cpn05tq6/IbD1WLEj1eqcWbPUKSpSmTHqlbI8C9mj3KvR4a3nd3mvViCtsYeIIKU8wfjHDtNNrI0XH7I1Qyk4Mp43ZmREkbZjdYsQbH3CPjX6jFRskFrkNHJoG3qiJcLdVixUm1iJEou6aGZV3zrFiWWO33L1AkD6hYsWIU2N9yzAn//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107525" name="AutoShape 5" descr="data:image/jpeg;base64,/9j/4AAQSkZJRgABAQAAAQABAAD/2wCEAAkGBhIQERQUExQVFBUVFBkWFRgWFBQXGhwVFRcWHBgeFRcYGyYeFx4jGhcYHzEgJCcqLSwwFyA9NTAqNSYtLCkBCQoKDgwOGg8PGiwkHyQuLC8sLCktLCksKi0sKSkpKSkpLSwsKSwsLCkpKSwpLCkpLCwsLCwpLCwpLCwpLCwwLP/AABEIAK4BIgMBIgACEQEDEQH/xAAcAAEAAgMBAQEAAAAAAAAAAAAABQYDBAcCCAH/xABJEAACAQMCAwUFBAYGCAYDAAABAgMABBESIQUGMQcTQVFhIjJxgZEUQlKhIzNikrHBFUNjcoLRJFNzg6Lh8PEWVJOUstIXNGT/xAAaAQEAAwEBAQAAAAAAAAAAAAAAAQIDBAUG/8QALREAAgIBBAECAwgDAAAAAAAAAAECEQMEEiExQZHwUWGxExQicYGhwdEjMlL/2gAMAwEAAhEDEQA/AO40pSgFKUoBSlKAUpSgFKUoBSlKAUpSgFKUoBSlKAUpSgFKUoBSlQPF+cYYJO5RZLmfYmGBQzKp8ZWYhIh/fYZ8M1DdAnqpXanzBNawQpE2g3E3dM4zqVdDse7P3WbTp1eGcjfBG7LzDfldSWMefwyXiq3z0ROn/FWjxTiVvxG2mtrtWspVj70iYp7GgjTLFKDokVXxkg+OGA1b03xlai+Saa7KHyjzg3CXAYlrORx3ikk9yznHeRk76cn2l9cjfIN3ue1iF9rOGW5/tCO5h/8AUkGpv8KNXHeH8UW5WSJtJcBlYKfZcdNSE9VP5ZqU4Fxh2tYceEark5Jyo0nr8K4nmyY41XPzLUmXxe1C8iOu4tYmhHv/AGeV2kVfFgsiAPgeAINdF4ffx3ESSxMHjkUMjDoVPSuFR8TZTqY5HiD0q7dhcjGxnGMRrezCEZyAhCHC+gYt8ya202ac7UiJKjo9KUrrKilKUApSlAKUpQClKUApSlAKUpQClKUApSlAKUpQClKUApSlAKUpQClKUApUZxjmOC00iVjqYEqiq7uQvUhUBOBke0cAZ3NQ/K3aRbcQk7uNZYmZS8XfKq96inDGPDHONjg4ODkZGcRa6BI808Za3jRYgDNPKIIdQJUOys2p8blVVGYgdcAbZyIvuo+G2rFEkmYHU2lS8s0zn3nwN2Zz1Oyg+AAFR3aFzJb2t9wzvZEGJZdQLe4skTRh2H3RqbGT4avI1aq4dVJ2l4N8S4OPcycy8at7v2ZUyls13PDoRoYo1L4TXjW5woGcjLNtgb1BdqnNkHERYNFgusTSTY3CGVYyEJ8SCrbeGRXUu1GO4PDLj7MAWKYl2yxg37zR66c/LVjfFcj7P+zSXiQErN3NqGxq6u5X3hEOgGdi58c4zggTicK3viiJJ3tRU7W47qWOT8LjP907MD8jVq4RciJpIG27tzoPh3b+0v8AE10XifYZw+SMiIzRPpOG73WC2Ni6sDkZ64xXMry0kKltOm6tiYpk8TpOGB8841A/SoyTjl69/D+Su1x7M/Ml+0aKF6u2lfIE9CavfJfaN9gitLRrNUhLJEZI5zI3eSk+2yMgzqckn2ts7ZwBVAteLxPFlgCgIJ1fdIOd/ga6PyP2cyXLx3V6pjjRhJBAchiwOVefxA8QnXz8jbApL8KX5kM67SlK7SgpSlAKUpQClKUApSlAKUpQClKUApSlAKUpQClK/CaA/aVV7/tDtlZkgWW8kU4YWyB1VvJ5iREp9NWR5VB3fM/FZtkS2slPjIxuZfQhUxGD6Emsp5oQ/wBmTTOiZpmuXpw6Z8faOJXsh8RGy2ynr4RKG8fxfyx4uOVbCT9ZHJKfEyT3Lk565LS71zS12NdWydrOlXfE4YQTJJHGAMku6qAPUsRiq9J2l2J1CFpbor1FtBNMP31XR/xVUbXlDh0Taks4s+bgv+TlgKm1vCMDAAHgBt8vKs5a/wD5j6k7Ce4Hzva3crQr3kcyoHMU0TxSaD4qrD2h6jNafF+dRraG0CyupxJKd4oz4gkH9LIPwKdvvMvjC8wcvRX0WCSkgVu6lTIeMsMHSRvg9GXoRn4ircp8QaPNtKojltyI5EUYXH3HQDbSw328z6U++OWNuK598jbyZudiY7G5fWTLKFR5WI1HvHVNzsAoVmAUYCgnAFV28W9vGhXh1vL+jcSR3OkxoNGVHdyNhSOoPnjGDVu5nhV44VdQyteWqsrDIKtOgIYeIINdGVQAAAAAMADYADpgeFY48lLc+Xb/AINFCzkMfYbPcEy3l9maQ5k0xmQn/eOy/wDxwMbV0TlPl+Wxh7p7l7lVwItaKpRAMacgksPLPTpUjd3enYdfH0r3ZyFlyd96meWc1+I0jBLoz1VuYuYhbyiOMHTAgmlSPALNITHbQKAOssrZ+Ef7VWaedUVnchVUFmYnACgZJJ8ABVF4/cRIbTiI7zuHvIppyUI0xrA0cbMmNQUbNv01+tMUVKVMTdLgm4eSrq6Pe3l7PGT/AFFpKYYkHgpcDXIfNsjPhgAVzztM5KThMsFzbSSyGeTupI5ZNbN7OQVdt9sAb58N/Cuhc2dofDxbskfE4oXcALJDpuWXcZOiPOPZyMnGM58K1J7exmkt7SeCS+SKBpWvbj2o1Rl15ackBy3s+7sAV8jj1NkaqjltnJeGzIs8V9bIkrxOHeJxs5APvD7sgzkN54O9fQ/K/MsPELdZ4c6TlWVhhkdfeVx4EH/reufck9l3Drq175oHRXmma3YSypIbZnIi1lSMgqMjOTgjeui8A5et7CEQ20YjjBJxkklj1LFiSScDeohBx4vgNklSlK0IFKUoBSlKAUpSgFKUoBSlKAUpSgFKUoBSlDQETzDzLDZKpkyzyNoijXBeR/JQcAAdSxIAHUiqBzFfGXL8QuVSDO1tG7JD8JH2kuT+zsv7JqK43xK6/pO7U25e7LYgLt+hissKEbVnbUwZmVQCWJHhWfhPKixyd/O5ubk/1jgYT0hTogHn1+Ga8/U5mntul+7/AKReKPB5kuHVY7GybuxsGkAtogP2EIDMPgBRuH8SlA1XUMHmIbfX/wAUrfyqXnvwOm5/L/nWlJcs3U/IVwbvgl9fqXNy3k7qNVkkMrgYZtKgsc9Sq7L/AMq1r7jqRKXYqijxY+PgPU+gyagb/juJBBABLcN90H2UH4pSPdA8up9M1PcL4AsZDynvpv8AWMB7PmIV6Rj4bnxJo4pcyBrw8Wu5hmG2VF2w9y7RlvMrEqlwPLURU7Wrd8SjiVmZhhRknOAAOpJ6Cq2jT8Uzhngsz1YezJMPKPO8cf7R3b+Dbu56QLbY8SUswR1fSdLhWBw2M4OOhx4VAc823dT2t4vQuLab1jlyYyf7rj/iFbY+zcPiVEUICcRxoCzu/kq+87HxJ+ZAFOd4e94Vc+BRBIPQxsrjp8CKiHE010+A+jW5gvdFp3uM9zLBI3wiuImY/uir7xzjcdpF3j6mJYJGiDU8kjZ0JGvixx8gCTsKo9ta9/Cyv7k0JDY/bXBx6jJr9tBNfW0amTReWE4wSMp38IIRmXxSRGDbfi26YO2JJ8P4lot+CdXl7i836QzWttnfuu6acgdfbl1Lk+B0jHlWM8avLHIvLYhB1nttU8PTq6Ad7F81I9a2U5/uoI/9KsvaGxkguLfuj5fr3RkJ8jn4nw1eDdtlpc3MVv3MytKwRWBhkAY9NXdSMQMkDONs74AJHpfZYpqkZ7pLsi+f+Zobnh+IZIpS8sOhEfWZWEqkRqqZJ1YxjHhVj5Y5mgvItSH2dRV1YYZHHvJIp6EVZIuXLVZjOtvCJj1kESB/38Z+dUTjnDDZcZWVdob+Mo4+79qiGVJ9WjBA8zqrKenShx4LRyXItv8ARcOCBFGAylTiNBlWGCDgdCNsVReQ+RY5jcwXEtxLBZ3rxxW7y5gKAI8ZeMD2j7fQnT6Vd7S7AGGPTp8K0OQLgSTcTYdPt5QHfcxwQIcfNarpW9zROVKi4KoAAAwBsAPL0r9pWhxrjkFlC01xII416k+Z6BQN2J8AATXeYG/Xl3ABJOAOpP8AOuO8ydsdxNlLGPuEP9dMA0h9Ui91fi5PwFUW9nluP/2ZprjfP6WRmXPpHnSPpQHcuJdqfDIH0G4EjDqIUebH94xggfDOa1D2x8M/HP8A+1uP/pXFUQKMAADyAwPpX6TigO58J7VeGXMoiS40SHosqPFk+QMgAJ9M5q218p3N9AfZdkPocN/2q59k3aJ9luBZTzd5bykC3dn1d2/QISdwp6DwBx5nAHeaUzSgFKUoBSlKAUpSgFKUoBXmSQKCWIAAySTgADrk+FeZ7hY1Z3YKqgszMQAFAySSdgAPGuf3l4eLkMwIsAcxxnKm4KnaSYdRECMrGfe95tsCssuWOKO6RKVla4hzXFHfXk2ieWGeRDDcRRM8bLFEiFVI6hW14IyDk/PzPzLLPhba0upCfxxmFcHxMkm2Kvq4UbbADG2wAH8K1Z73wX6/5V4ssynJy28/mapFJfhPEW954IP2Y1Mzj4s5CZ+ANaPEeBpHHJJcPPMERnKvIyqdIJxoj0jw9avFa3EbJZ4pImJCyIyEjGQGBBxnx3qY5Xf9Ciu9n/BYrazjl0gPMgkkb+9kqB5AA9PU1s8a5hSBdUjYBOERd2ZvAKo3Y/lvUUbLisMaxD7KyRgIkhLg6FwFJQeOkDb08ageN8uhpLdJZGluLmZQZD7ISJN3ES9EAyP+VbKEZzbk/Qr4LZY8vyXJEl4AEBDR23UDyac/fb9n3R61K8b42tsg2LMSFRVGWZj7qoviT+VY+Pcyw2kZZ3A8gNyT5IPvH+HjUHyVOl5LJcSn9PGSqwsCDAhzv7XvM/i/y26VnTkt8ul79sn5E5wThLqTPcENcOMHHuxof6uP082+8fQCvXN0unh94D0Nu4+eNv8AL51syza2CL08T8KgO0KYvFDbL71zMqn/AGUeGc/Aez+dUhcpq/dE+CT4Rc6EQHppXPodIrU5gvJLGT7dCveRlVS6jHVo1J0SKfBk1EfA+Q2z1H8Cnlv5mgFxb2TAlTHNrknYfsxsEjYEeTNtWuGEpTuP6kN0XPkvldbrRf3ndzyOA1vGCJIYI+q6PuvJ4tJ5jAxir0kCr0UD4ACoHknkuPhcLRRySSa31sXIA1Eb6I1AWMegHlvtVir2UklSMm7FQ/NXLUfELdoXZkOpXSRMakkQ5Vkz4g/kTUxSpBz5OUOLnKtfWwXO0i2pMhHqpfQpx8auHL/A47KBIY8kLklmOWZ2JLs58WZiST61I1WOeedk4dEMAPPJkRR58urvjcIu2fMkAbnIrGKj0iW2+zZ5t5yg4dHqkJaRsiOJca3Ix0zsqjIyx2HqcA8N5g49Pfzd7cNkjPdxrnu4wfwA9W83O59BsNW8vJJ5GllcySP7zN126AAbKo8FGwrCzADJ2A65qxB+1huLtIxljjPQeJPoOpqxctcj3V+A4/0eA4Ildcs4/sozjb9tsDyBrqPKvIFpZnMUeqX700h1yfJiMJ8FAFAcy5b7N+IX41kCyiPRpVLSt6rFkY/xEemau3CuwiwTDXDzXTePeOVTPokeCB6FjXSFUAYFeJpgo/hQECOVbKABIrW3QY3xDH+ZIyfia49xrly3v/tc6Rhe8kZrYooU6Y0VFIAwCsjIWwfBx4nNdD545jZf9EhI7+dTrbAIigOzOw/EfdRfE79BvVZLQqkNrb+y8pW3h+9pBHtOfMJGGc/D1oCK4V2iceEEQVI3URJpZlyzLpGCxPUkbk+tK7hYcEhhijiSNdEaKi5AJ0ooAyfE4HWv2gN6lKUApSlAKUpQCvwmv2qTzlxdrib+j4SQCoe8dSQUgbpGpHR5enmF1HxGKzkoJyYIviV43GJiM44dE+w/81Kh3JPjArDYdHIzuOkvNOEHr5V4klWMBVAGAAABgAAbAAdAB4Vos2dzXz+XLLNLczZKj3LOW6/SvFflYri31j3iKqiT20yjqR9RWJr5B45+ANap4a3mPz/yrVIq1Igz3V3r2Gw/661E8W4NHcqA+pWU5R0Yq6N5qa3q8u4UEkgAbkk4AHqT0q8W0+CCJ4dyvFFJ3rtJPL0V5m1lQPw7YHx61pcCJnvri6T9VoECH8ZUqWI8wCvX1HlW3zNHfGNUhh7sTsYkabCO/sMzmOI+0qhVOXcDqMDcGtjkGeOS3RFGloBokjPvK6nfI67tk5x6da6ZKcYuUu/oiCzWdvoGT1PX0qF5b5XPHJ5rszywwQsbe2MJXU2N5XyykBTkAY3PpjeP595o0wy29uS85RjLo6RRAZcu3RWI9kDr7XnjPX+TuGC2sLWHAUpBGGAAHt6QXO3iWJPzrXR4u5yIk/BXIOyK3/rbq9mHk1xoH0iVSfrUrw7s24ZbsHS1jLgghpNUrBgQQQ0pYggjOas1K9BJLooKUpUgUpQ0BA84c2xcOg1v7TtlYYwd3fHT0UdWbwHmcA8G4jxGW5leaZtcshGogYAA91UH3VUbAfEnJJJkecuZTxC8klB/RITFAM7d2p9px/fYZ+Cp5VCO4AJOwG5oD9Zsfw2BJJOwAA3JJ2AHWrtyV2bPKwuL9Ciq2YrZsb46NcD49I/TfyMxyFyH3Om5uR+m6xRnpECOrD/Wkfu9Bvk1fKAVs2k4XY/WtalASDXajxqqc584JZIDjXPKdFvCDu7+vkgzlm/nitLnHnhLLEMS9/dyD9HCD0B+/KfuIPkT6DJFM4XwdxK1zdSd9dSDDP8AdRfwRD7qgbf5b5A2uG2TIGeVu8nlbXNJ+J8dF8lUeyo8B8as/Z7wMyytfv7pTurUf2ZOZJf8bAAH8Kg9GqA4Xw08SuTbLnuIsG7cZGc9IFPm33sdFyOprrscYUAAAADAAGAAOgA8KA9UpSgFKUoBSlKAUpSgNbiN6IYZJW92NGc/BFLH8hXPuXiVtlmcfprr/SJSfxygED0VFKoB4BfjVs59hZ+GXqp7xtZgPX9G2R8xkfOqxDeLLFE6e60SMMeTopGPkRXna9vbFF4H6TmsNzdpEpeR1RR1Z2CgZOBkk461lr8ZARggEeRGa8w0NaLisLrqSRJB+w6v/wDEmvB4mPBfzrXu+VLSXdoIw340URuD5h0wQajZrW4tRvquYh99QO+Uf2iDAlA/EvteanrWijF9fuRySsvEGIwNq1aw2V4kya4mDr0yu+D5MOqn0ODWSz13Evc2697IPfxskYPjNJghPRd2PgPGrRxyb2pEWfksuMABnZjpREGWdvJB4nx8ABuSACauPLPIullnu8PKDmOIHMcXkf7ST9s7D7oGNRluXOVI7PLk95My4eQjG2c6Yx9xM+HU4BYsd6k+KzmOCV12KxuwPXdVJG3yr1MOnWPl9lG7OecQvftnEZpesdsDaxeRkyGuG/eCR/7s1U+0Tg9oYS7Rxi4kZY4m1aCWdgCzYI1hRk5OegqT5ZuD9hiEYHemAOusthpZF1sXI33diT8aycK5HtSNd4oubh95JJCxXJ+7GgICqOg2z8Og4JZf8rm36Fq4ogOM8Njt+HyxxKFBQJkbFmdlXLHqck19ACuH8Z7LDoxZXDImQ3cSszxEqwYaWHtJuB5/EVcLPtIvEAFxwq41DZmt3ilUnfJUFgQvlknr18+vTZcdP8XrwVkmdBpVP4V2rcPmfu3drWbp3V0hhbPxPsHf9qrVc3aRxtI7BURSzMdgFUZJJ8gBmu4qZqVTOROfjxGe7ieMRd0yvCN9TQPnSzgk+1kbgdNQHhk6/aRzm9totrZtM8g1u+Ae6h3AIB21s2y5z7rHGwqrkkt3gF7qgdqfPsdpbTW8LF7uSPSqICSivsWcjZDpyVB3JxtjeuaSc98TgkEKX0jho2Ld6kTsozgFG051Zzudh5GodI8HADO7v6u8kjn6u7H50jJSVoGKwuEdAU2A9nB6jHgfhVw7N+XRd3RmfeK1ZcLjZ7gjUufMIMNjzK+VUiwBRZmcaW7x2ZD1QjYq48GGncV3Hs24ULfhtvjcyoJ3bzefDn6Aqv8AhqwLPSsV1dJEpeRlRR1Z2Cr9WwKrF92l2a5W3LXkg+5bqWH+OU4jUeuT8KAtZNUXjXaEZXaDhwWVhtJctvDGf2f9c/oPZ6bneoji017xEablxbwHrbwMSWHlNMcFh5qoANeJb23tFSMYU9I4o1LO3oka+02fP6mgPfDeEJBqbLPLIdUsrnLu3mx8vQbCvfDO94jMYLT3VOJ7nGUj81j8JJd9h0HU5rf4fyDd8QwbotaWx6wqQZ5F8pWBxCD+EZPXOPDpnDOFxW0SxQoscaDCqowB/mT1JO58aAw8C4HDZQrDCulV365LMfeZ2O7MTuSakKUoBSlKAUpSgFKUoBSlKA8SxBlKncEEEeh61xaJ5eFT/Y7gMItRFnK3uyRA+ymroJFGBg9dvTPUePc329mQj95JIy6hFDG0r6QcZIXZBnbLEA/KqtxrmhL6FoZuF3EkTeDy2iNt0I/TZRh5g5FYZljkts2kSrMEV2reOD5Gs1UKOS9sy3eQTS2oPsuWhedE/tBExEgHmPj6Df4ZzjbS/q7hc/hY6D+6+M/KvIlha65Xy5NLLdStGHiWeoz6ityOYN0P/XrWLVFiJ4vyhaXRJlhXUerrlH+bL73zzW/2d8YPD3Xhtxp0MSbOYKqiTxMcgAwJR1yfe+OM7NaPGuEJdwtE+RndWHvI491lPgQf5+ddODUSxvnoq42dTrzJGGBBAIIwQehB6g1SOzfnKS47yzu8C8tgNR2xLEfdlUfMZ+I6ZwLzXtJ2rRkcj4/yhNwrvJIFaaxAL6A2ZLcAEtpDfrIh1xnUvr1rV4Lzdbz7JKrnyzh/3WwTXSOfH08Mvj//ACT/AJxOK5RPy7bTxoJIlYhFAbGG2A+8uDXBqseNNN+S8Wy3Q3gPRsemcGtgXrDckYG5J8B6mueRcJuoZ7eG1mMnfyMix3JLKAqM5IkUalACnbf5165v41cWtrPFcwTW8joY11ZeJtWAe6mX2T7JJxsf4VyfdXKnHlFtxYuTrzh16Z5bmS1llupNKQytGWWCHKxKEfcMd3OOuoeVQfPNhHBeR2ls00cKxd5cRfaJmi3b9EndsxCj2S2OmCKsvZryTbXlpNcXUCSLcuBCrp7tvCCkZU+8hb2myCNsVy/jvEba0uryOIvoW4MagsZG0xAJjU2+NQbGT0x1rveKUVcX+nv4Ebk+Cbsb24hl7+1mETtEYiTEknslg2wbocgfSv1VbLM7vJI5y8jsWZjjAyfQDAA2A6VqcLn1LjpsCPgazxXQJIOxBxjP8K45SlW3wiTW4lwZZyramR12DIcHT5HzGd63eS7RbLiVlKC0hebuH1kMcTqygg49nBwdvDNanEL8RjGQpPQnGAfmd/hUv2RcCkveId/M3eRWg1KVGE+0HGkdfaKqS23QhfPfo0+9tc8FZUXPtV7Lft6Nc2nsXQXDqDgToB7reGsDYMfgfArzjlm2jlRUS6urSZMrLBFcPFpcHDYjYZGSNRA6E+GK+kar3MPZ/wAPv3D3Nukjj72XRiPJmRgWHoc16BQ5TLy/Zq3eTt3rDq9zMZD8+8On8q9w8y22e6tw87DpHawtJ9Ag0/nXUrPs64ZEMLZW3xaJHPh4uCfCpqzsIoV0RRpGo+6iqg+igCgOVWfK3FL1gNAsIfF5Csk5H7Eakqh/vHI/Kr7yxyNacP8AaiQtKw9uaQ65XPjqc9PguB6VYKUApSlAKUpQClKUApSlAKieZuZ4OHwNPO2FBwoAyzueiouRqY/yJOAKzcwcajsraW4lzoiQswUZJx0AHmTgfOvm/mbmifiU/fTbYyIowcrGh8F82O2pupI8AAAB0/hHbtDJIFuLaSBS2BIJEkVQT1lHslQOpwGxXS7mfRGzgFtKlsLuTgZwvmTXye65BHmCPqK7rw3tm4cbcNKzxyKoDRd27MWA/qyq6XG2xyPDOmgKty3xMvF35KySXB72VxkkuxPs5JzhPcA8AtTsd+p67fH/ADquWV5w29WW4S7ThMzSvqgaSGSNiOkhiYAgsCAdJAJX51+8pXjXkUjFkJjmeLXGG0SBQpDoGwQCGGx/LpXkajA4tzZpF+C1A+VaF3wC1l/WW8L+piTP1xmskNm6HZhjx61t1x3XTLlB492TQOrNas0L9QhYlCfLJ9pfjkj0qL4Bxm4tI+9dpJLdZO5mD7yW8y4zv9+M5H8MA+91Koe05aRRdq51pdys7LgrhWAGMg5J9RiumOduO2fJWvgSNndiVQw8gduhB6EehFZ6xW9okYARQoVQoA8FUAAfQCstcr+RYheYInhaO+gGZ7X2sDbvIP62NvMaSxHkfjXVeGcRS5hjmjOUlRXQ/suARkeB36VRK2+yi9xDcWZ62dw6IP7CUmSL8mYf4a9TRZLTgzOSJLtOlK8IviP/AC7j5NsfyJqiIuAB5DH0rofP/DJbnht1DCuuSSIqi5AycjbJ2+tcn4decQuGkWPhzExSGKTVcwrpkABIOoDwI3G29X1cHJKiIkrwWTHGOH56Mt0o9G7kHP0BHzrrt3ZxzIySIrowwyuoZSPUEYNcj5H5cv7u7tb2VIYYLeScBRIzyFgJIWGw04Dr126bZrsVb4IuMEmQ+ysc980f0XZh40UuzpBCp2QMwYgsF30qqMcDGcAbZyOCXKmaSSWY95LNvK5AGcjGABsoxtgeVd/585T/AKSte6D6JEcSxHqveIGADgblSGYHG++fCuSt2a8VDhPsytk47xZ4u7+J1EOB6aSfjWxBTOGXZibun2ZPcPg6Dp88bVuz3qtJhQWc9EQF3JA8FXfwz8q7fwLsqsobcxzxJdSPgySSICdQ6CPxjUb4AOdzknNWXhnALa1GIIIof9nGifUqBmud4IuVltx8wxrLfXCQQiKVpXVQrK5IJwCzjoqr1JPQCvpDkjlkcOsorbKsU1FmVdILOxY4HkM4HooqaWFQSQACepxufifGvdawgoqkQ3YpSlXIFKUoBSlKAUpSgFKUoBSlKAUqD4xzvYWcnd3FzFE+M6WbfB6EgdM+tVXmPtssooGNm4uZzsiBJFUE/ekZlHsj0OTsNuoAxdt3NKRWhslw010ACPwQhgWdviRpHnv5YriZYLjJx4DPnWW5u5JpHmmcyTSHU7nxPgAPBQNgBsAKjONkd2MnfUMfH/tQEhWO5chTjbpv5ZIBPy61HcHvifYY5PVSfzFWrlblaTilyLZMhPenkAyEi/hqbGlR656A0BYubhFYwQQoiRxOTHJOYw7IqjffScu++GPrt5SXKvHrRo+5tACsX3QGB3+8dS5bJ6t51O8x8j29nCGkv+JHokUcc0GuRyPZRAIRqO3U7AAkkAE1E8ncrCxjckkyytqkJbUQN9K68DXjJy2Bkk7dK4tc47eXz4ReJOxy5GSNPxr0sgPQg/A1gvoiy7b79Ki68lKy5OUqMhvmXruPX/OtxL5D44+NKJM9KA5pUAVH8Jm+x8Yil6R3sf2aTyE0Y1Qk/FQyCpCoDnqQpZO67NHJC6HxV1mjwR67n61vppuORehWXR0zmPmq34eivcsyIx06xHI6g+AYop058M9a5Ry/2p2lpJe60uZBNfzzoyQ5BifQE99lYbL0I22rp/PtxCnDrkzx99GU0GPIGppGCINR9322X2vDr4VwjhlvcpgSyo6hcYCnO3T2ts/SvU1Eko0ykbT4Om9l/P1vKsdponWV5bmRNURClGmllBLdB7LgfH410qvn2w4jPazi4tzH3gRo8SoWQoxUkbEMpyo3Bq+8v9sEbuIr6MWrNskmvVAx8i5AMR9G29atizRmvmQ0dFpWpw7i0FypaCWOZQcFo5EcA4BwSpIzgjb1rbrcgUpSgFKUoBSlRnGuZbWyCm5mSLWcLqO5I64HU0BJ0qBtefOHS+7eW+fIzIp/dYg1MwXKOMoysPNSGH1FAZaVG8T5ktLX9fcQxekkiKfkCcmq1edsXDU9x5Z/9lDIR+8wVT8iaAu9KoUPbTw8nDLcxjxZoDpHx0Fj+VQXaRzPxCUxLYif7JLEsguLWJ5Gckn2Q6AmIAAeAJ3+FAdapXzN/ppbTjiZbOMFrxTn1LMAPniuu9k9rfRQyrePkFwYUaZZpFXfXrcE7EkYBJxv50BfKUpQHylxK8M1xcSkYMlxK5BGCMyNgH4DA+Va9dj7QuyI3Mr3VnJHE7DVLG4Oh2HVwVBKMR12OTvsc5pfBOyW/usfpbWNckM2ZXYYx0UoAeviRQHOuL3bI40tj2f4n/tWblfl2fi12lvGfabJLNnSiKMsxx4fxJA8ax8a5blt72W1dkaSNiGYFtJIGdiRnp6V9FdkvZynDIO9Yh7idFLsM4VD7QRMjOOhJ8SB5CgM3COxvhkNqIHhExJDPI+Q7OARkMhBQDJwoOPPJ3Np4Hy/b2UXdW0SRJnOFHU+bE7sfUkmpClAcqubsz8Xv9e/2YQRQ5OdCyR6pNI6As2MnqcAeFbzTKOpH1rd5m7P5ZLh7mzeNXl0iaOXUI2KDAdWQFkfGx2IPoesT/4C4qfv2KD43En8kxXm59NOeRyRdSpGQ3yDxP0NaN3MGOQP+dbq8gcTxvLZE/3Lgflqr9/8AcS/1tl+7cf51ktJkXgnciKrWv8AiKQKGk1BScEhGYDbOW0g6R4Zqafs94oek9kP93cH+L1jHZtxUsM3lqo8dMDk/Rm/nVlpJ+SNyIzhvHI5P1MyP6Kyn6r1H0qRXiTeIB+talz2BNOwaa+XX1zFZxxnPqwf2vmKzp2Q8Qg2g4ksi+U8BOPg2pj5eVXlon4Y3Gf+k/2fzqL4oTfvHYRqS8zxtLpOe7t0kRnd/wAPQAZ6kjFSidlXEW/WcTRPMRWiH6MzA/OrrynyXb8NRlhDM7nMssh1SSN5u31wBgDPmSati0m2SlLwHIyc4cu/0hZy2+sxl9JVx910ZXQkeI1KMiuRf/jvjWsIYocdDKJ0CfErp148cAZ3ru9K7ZQjLtFbPn3jHJnFLJvaga4U7B7bVKN/xREa1+OCPWlrytxaddUdk2nOP0zJAf8A05Drx6kCvoKlU+whd0NzOc9mHJt7Zz3E1yI4xJGkaokmvJVmOpsAAYDYHj/Po1KVqkkqRApSlSBSlKAVz/tO5DuL54Z7Yr3kStG0btpDo7KfZbB0sCPHY/LfoFKA+db3k7iMQ/SWU5H9mEnH0iYt+VR8nAJk3NncLnx+x3A/Pu6+mqUB8ufZBEf1Lxk7728qn80BrF/SMecaiTnGNLk58sYzmvqivzFAfNfDeWr2+bu7e3kww3llR4olB2zqZcsfRQTXR+ZGi4VwmKwjvltrhY1AKI8kjbkyFEjy8Ydi3t+HTruOnVBcd5Hsb5xJc28crhdIY5B05zjKkZGc9fM0B8z8NtlZj38Zj9r3/srXBOTuWJlBz4+Oa6v2W8iQfaFvre6DrEXjdFtZLclmjHsyB5DsA6tsMZxvtVtbsi4TnP2XH92a4UfRZAKsHAuXrexj7q3jEaFixALMSxwCWZiWY4AGSfAeVASNKUoD/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07527" name="Picture 7" descr="http://4.bp.blogspot.com/-ttgB53oeyWA/TbTq7WGU_UI/AAAAAAAAAoY/8UJbgV6yCKs/s1600/investigacion.jpg">
            <a:hlinkClick r:id="rId3"/>
          </p:cNvPr>
          <p:cNvPicPr>
            <a:picLocks noChangeAspect="1" noChangeArrowheads="1"/>
          </p:cNvPicPr>
          <p:nvPr/>
        </p:nvPicPr>
        <p:blipFill>
          <a:blip r:embed="rId4" cstate="print"/>
          <a:srcRect/>
          <a:stretch>
            <a:fillRect/>
          </a:stretch>
        </p:blipFill>
        <p:spPr bwMode="auto">
          <a:xfrm>
            <a:off x="3419872" y="4436186"/>
            <a:ext cx="3007844" cy="18011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908719"/>
          <a:ext cx="7956376" cy="5120640"/>
        </p:xfrm>
        <a:graphic>
          <a:graphicData uri="http://schemas.openxmlformats.org/drawingml/2006/table">
            <a:tbl>
              <a:tblPr/>
              <a:tblGrid>
                <a:gridCol w="6431962"/>
                <a:gridCol w="1524414"/>
              </a:tblGrid>
              <a:tr h="664541">
                <a:tc>
                  <a:txBody>
                    <a:bodyPr/>
                    <a:lstStyle/>
                    <a:p>
                      <a:pPr algn="ctr">
                        <a:lnSpc>
                          <a:spcPct val="200000"/>
                        </a:lnSpc>
                        <a:spcAft>
                          <a:spcPts val="0"/>
                        </a:spcAft>
                      </a:pPr>
                      <a:r>
                        <a:rPr lang="es-ES" sz="2400" b="1">
                          <a:solidFill>
                            <a:srgbClr val="000000"/>
                          </a:solidFill>
                          <a:latin typeface="Arial"/>
                          <a:ea typeface="Times New Roman"/>
                        </a:rPr>
                        <a:t>Personal</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b="1">
                          <a:solidFill>
                            <a:srgbClr val="000000"/>
                          </a:solidFill>
                          <a:latin typeface="Arial"/>
                          <a:ea typeface="Times New Roman"/>
                        </a:rPr>
                        <a:t>Número</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541">
                <a:tc>
                  <a:txBody>
                    <a:bodyPr/>
                    <a:lstStyle/>
                    <a:p>
                      <a:pPr algn="just">
                        <a:lnSpc>
                          <a:spcPct val="200000"/>
                        </a:lnSpc>
                        <a:spcAft>
                          <a:spcPts val="0"/>
                        </a:spcAft>
                      </a:pPr>
                      <a:r>
                        <a:rPr lang="es-ES" sz="2400">
                          <a:solidFill>
                            <a:srgbClr val="000000"/>
                          </a:solidFill>
                          <a:latin typeface="Arial"/>
                          <a:ea typeface="Times New Roman"/>
                        </a:rPr>
                        <a:t>Directivos</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a:solidFill>
                            <a:srgbClr val="000000"/>
                          </a:solidFill>
                          <a:latin typeface="Arial"/>
                          <a:ea typeface="Times New Roman"/>
                        </a:rPr>
                        <a:t>4</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541">
                <a:tc>
                  <a:txBody>
                    <a:bodyPr/>
                    <a:lstStyle/>
                    <a:p>
                      <a:pPr algn="just">
                        <a:lnSpc>
                          <a:spcPct val="200000"/>
                        </a:lnSpc>
                        <a:spcAft>
                          <a:spcPts val="0"/>
                        </a:spcAft>
                      </a:pPr>
                      <a:r>
                        <a:rPr lang="es-ES" sz="2400">
                          <a:solidFill>
                            <a:srgbClr val="000000"/>
                          </a:solidFill>
                          <a:latin typeface="Arial"/>
                          <a:ea typeface="Times New Roman"/>
                        </a:rPr>
                        <a:t>Docentes</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smtClean="0">
                          <a:solidFill>
                            <a:srgbClr val="000000"/>
                          </a:solidFill>
                          <a:latin typeface="Arial"/>
                          <a:ea typeface="Times New Roman"/>
                        </a:rPr>
                        <a:t>18</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541">
                <a:tc>
                  <a:txBody>
                    <a:bodyPr/>
                    <a:lstStyle/>
                    <a:p>
                      <a:pPr algn="just">
                        <a:lnSpc>
                          <a:spcPct val="200000"/>
                        </a:lnSpc>
                        <a:spcAft>
                          <a:spcPts val="0"/>
                        </a:spcAft>
                      </a:pPr>
                      <a:r>
                        <a:rPr lang="es-ES" sz="2400">
                          <a:solidFill>
                            <a:srgbClr val="000000"/>
                          </a:solidFill>
                          <a:latin typeface="Arial"/>
                          <a:ea typeface="Times New Roman"/>
                        </a:rPr>
                        <a:t>Estudiantes</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a:solidFill>
                            <a:srgbClr val="000000"/>
                          </a:solidFill>
                          <a:latin typeface="Arial"/>
                          <a:ea typeface="Times New Roman"/>
                        </a:rPr>
                        <a:t>358</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7816">
                <a:tc>
                  <a:txBody>
                    <a:bodyPr/>
                    <a:lstStyle/>
                    <a:p>
                      <a:pPr algn="just">
                        <a:lnSpc>
                          <a:spcPct val="200000"/>
                        </a:lnSpc>
                        <a:spcAft>
                          <a:spcPts val="0"/>
                        </a:spcAft>
                      </a:pPr>
                      <a:r>
                        <a:rPr lang="es-ES" sz="2400">
                          <a:solidFill>
                            <a:srgbClr val="000000"/>
                          </a:solidFill>
                          <a:latin typeface="Arial"/>
                          <a:ea typeface="Times New Roman"/>
                        </a:rPr>
                        <a:t>Integrantes del equipo de implementación del modelo</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a:solidFill>
                            <a:srgbClr val="000000"/>
                          </a:solidFill>
                          <a:latin typeface="Arial"/>
                          <a:ea typeface="Times New Roman"/>
                        </a:rPr>
                        <a:t>2</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541">
                <a:tc>
                  <a:txBody>
                    <a:bodyPr/>
                    <a:lstStyle/>
                    <a:p>
                      <a:pPr>
                        <a:lnSpc>
                          <a:spcPct val="200000"/>
                        </a:lnSpc>
                        <a:spcAft>
                          <a:spcPts val="0"/>
                        </a:spcAft>
                      </a:pPr>
                      <a:r>
                        <a:rPr lang="es-ES" sz="2400" b="1">
                          <a:solidFill>
                            <a:srgbClr val="000000"/>
                          </a:solidFill>
                          <a:latin typeface="Arial"/>
                          <a:ea typeface="Times New Roman"/>
                        </a:rPr>
                        <a:t>Total</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2400" b="1" smtClean="0">
                          <a:solidFill>
                            <a:srgbClr val="000000"/>
                          </a:solidFill>
                          <a:latin typeface="Arial"/>
                          <a:ea typeface="Times New Roman"/>
                        </a:rPr>
                        <a:t>382</a:t>
                      </a:r>
                      <a:endParaRPr lang="es-EC" sz="24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3995112" y="116632"/>
            <a:ext cx="4825360" cy="523220"/>
          </a:xfrm>
          <a:prstGeom prst="rect">
            <a:avLst/>
          </a:prstGeom>
        </p:spPr>
        <p:txBody>
          <a:bodyPr wrap="none">
            <a:spAutoFit/>
          </a:bodyPr>
          <a:lstStyle/>
          <a:p>
            <a:r>
              <a:rPr lang="es-ES" sz="2800" smtClean="0">
                <a:solidFill>
                  <a:srgbClr val="C00000"/>
                </a:solidFill>
              </a:rPr>
              <a:t>Población de la investigación</a:t>
            </a:r>
            <a:endParaRPr lang="es-EC" sz="280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95112" y="116632"/>
            <a:ext cx="4544834" cy="523220"/>
          </a:xfrm>
          <a:prstGeom prst="rect">
            <a:avLst/>
          </a:prstGeom>
        </p:spPr>
        <p:txBody>
          <a:bodyPr wrap="none">
            <a:spAutoFit/>
          </a:bodyPr>
          <a:lstStyle/>
          <a:p>
            <a:r>
              <a:rPr lang="es-ES" sz="2800" smtClean="0">
                <a:solidFill>
                  <a:srgbClr val="C00000"/>
                </a:solidFill>
              </a:rPr>
              <a:t>Muestra de la investigación</a:t>
            </a:r>
            <a:endParaRPr lang="es-EC" sz="2800">
              <a:solidFill>
                <a:srgbClr val="C00000"/>
              </a:solidFill>
            </a:endParaRPr>
          </a:p>
        </p:txBody>
      </p:sp>
      <p:graphicFrame>
        <p:nvGraphicFramePr>
          <p:cNvPr id="8" name="7 Tabla"/>
          <p:cNvGraphicFramePr>
            <a:graphicFrameLocks noGrp="1"/>
          </p:cNvGraphicFramePr>
          <p:nvPr/>
        </p:nvGraphicFramePr>
        <p:xfrm>
          <a:off x="539552" y="2996952"/>
          <a:ext cx="7920881" cy="2617842"/>
        </p:xfrm>
        <a:graphic>
          <a:graphicData uri="http://schemas.openxmlformats.org/drawingml/2006/table">
            <a:tbl>
              <a:tblPr/>
              <a:tblGrid>
                <a:gridCol w="4606750"/>
                <a:gridCol w="1184872"/>
                <a:gridCol w="2129259"/>
              </a:tblGrid>
              <a:tr h="648072">
                <a:tc>
                  <a:txBody>
                    <a:bodyPr/>
                    <a:lstStyle/>
                    <a:p>
                      <a:pPr algn="ctr" fontAlgn="b"/>
                      <a:r>
                        <a:rPr lang="es-EC" sz="2800" b="0" i="0" u="none" strike="noStrike">
                          <a:solidFill>
                            <a:srgbClr val="000000"/>
                          </a:solidFill>
                          <a:latin typeface="Calibri"/>
                        </a:rPr>
                        <a:t>MALLA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C" sz="2400" b="0" i="0" u="none" strike="noStrike">
                          <a:solidFill>
                            <a:srgbClr val="000000"/>
                          </a:solidFill>
                          <a:latin typeface="Calibri"/>
                        </a:rPr>
                        <a:t>Número</a:t>
                      </a:r>
                      <a:endParaRPr lang="es-EC" sz="32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s-EC" sz="3200" b="0" i="0" u="none" strike="noStrike">
                          <a:solidFill>
                            <a:srgbClr val="000000"/>
                          </a:solidFill>
                          <a:latin typeface="Calibri"/>
                        </a:rPr>
                        <a:t>GRUPO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838495">
                <a:tc>
                  <a:txBody>
                    <a:bodyPr/>
                    <a:lstStyle/>
                    <a:p>
                      <a:pPr algn="ctr" fontAlgn="b"/>
                      <a:r>
                        <a:rPr lang="es-EC" sz="3200" b="0" i="0" u="none" strike="noStrike">
                          <a:solidFill>
                            <a:srgbClr val="000000"/>
                          </a:solidFill>
                          <a:latin typeface="Calibri"/>
                        </a:rPr>
                        <a:t>Estudiantes Malla por competencias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2400" b="0" i="0" u="none" strike="noStrike" smtClean="0">
                          <a:solidFill>
                            <a:srgbClr val="000000"/>
                          </a:solidFill>
                          <a:latin typeface="Calibri"/>
                        </a:rPr>
                        <a:t>30</a:t>
                      </a:r>
                      <a:endParaRPr lang="es-EC" sz="24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2400" b="0" i="0" u="none" strike="noStrike">
                          <a:solidFill>
                            <a:srgbClr val="000000"/>
                          </a:solidFill>
                          <a:latin typeface="Calibri"/>
                        </a:rPr>
                        <a:t>EXPERIMENTAL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3257">
                <a:tc>
                  <a:txBody>
                    <a:bodyPr/>
                    <a:lstStyle/>
                    <a:p>
                      <a:pPr algn="ctr" fontAlgn="b"/>
                      <a:r>
                        <a:rPr lang="es-EC" sz="3200" b="0" i="0" u="none" strike="noStrike">
                          <a:solidFill>
                            <a:srgbClr val="000000"/>
                          </a:solidFill>
                          <a:latin typeface="Calibri"/>
                        </a:rPr>
                        <a:t>Estudiantes Malla por asignaturas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2400" b="0" i="0" u="none" strike="noStrike">
                          <a:solidFill>
                            <a:srgbClr val="000000"/>
                          </a:solidFill>
                          <a:latin typeface="Calibri"/>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s-EC" sz="2400" b="0" i="0" u="none" strike="noStrike">
                          <a:solidFill>
                            <a:srgbClr val="000000"/>
                          </a:solidFill>
                          <a:latin typeface="Calibri"/>
                        </a:rPr>
                        <a:t>CONTROL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bl>
          </a:graphicData>
        </a:graphic>
      </p:graphicFrame>
      <p:pic>
        <p:nvPicPr>
          <p:cNvPr id="111619" name="Picture 3" descr="http://t3.gstatic.com/images?q=tbn:ANd9GcQKIJoWNth1S-_n0_tmharyv2RQPDxga3zp3eySVAIi1dEv_VDnNQ"/>
          <p:cNvPicPr>
            <a:picLocks noChangeAspect="1" noChangeArrowheads="1"/>
          </p:cNvPicPr>
          <p:nvPr/>
        </p:nvPicPr>
        <p:blipFill>
          <a:blip r:embed="rId3" cstate="print"/>
          <a:srcRect/>
          <a:stretch>
            <a:fillRect/>
          </a:stretch>
        </p:blipFill>
        <p:spPr bwMode="auto">
          <a:xfrm>
            <a:off x="80417" y="836712"/>
            <a:ext cx="2619375" cy="17430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864096" y="1430774"/>
            <a:ext cx="766834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latin typeface="Arial" pitchFamily="34" charset="0"/>
                <a:ea typeface="Times New Roman" pitchFamily="18" charset="0"/>
                <a:cs typeface="Arial" pitchFamily="34" charset="0"/>
              </a:rPr>
              <a:t>La estructura de la planificación curricular por competencia de la Carrera de Administración Educativa, modalidad a distancia de la Escuela Politécnica de Ejército está de acuerdo a las tendencias de la educación superior.</a:t>
            </a:r>
          </a:p>
          <a:p>
            <a:pPr marL="0" marR="0" lvl="0" indent="450850" algn="ctr"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latin typeface="Arial" pitchFamily="34" charset="0"/>
                <a:ea typeface="Times New Roman" pitchFamily="18" charset="0"/>
                <a:cs typeface="Arial" pitchFamily="34" charset="0"/>
              </a:rPr>
              <a:t/>
            </a:r>
            <a:br>
              <a:rPr kumimoji="0" lang="es-ES" sz="2400" b="1" i="0" u="none" strike="noStrike" cap="none" normalizeH="0" baseline="0" smtClean="0">
                <a:ln>
                  <a:noFill/>
                </a:ln>
                <a:solidFill>
                  <a:schemeClr val="tx1"/>
                </a:solidFill>
                <a:latin typeface="Arial" pitchFamily="34" charset="0"/>
                <a:ea typeface="Times New Roman" pitchFamily="18" charset="0"/>
                <a:cs typeface="Arial" pitchFamily="34" charset="0"/>
              </a:rPr>
            </a:br>
            <a:endParaRPr kumimoji="0" lang="es-ES" sz="3600" b="1" i="0" u="none" strike="noStrike" cap="none" normalizeH="0" baseline="0" smtClean="0">
              <a:ln>
                <a:noFill/>
              </a:ln>
              <a:solidFill>
                <a:schemeClr val="tx1"/>
              </a:solidFill>
              <a:latin typeface="Arial" pitchFamily="34" charset="0"/>
              <a:cs typeface="Arial" pitchFamily="34" charset="0"/>
            </a:endParaRPr>
          </a:p>
        </p:txBody>
      </p:sp>
      <p:sp>
        <p:nvSpPr>
          <p:cNvPr id="3" name="2 Rectángulo"/>
          <p:cNvSpPr/>
          <p:nvPr/>
        </p:nvSpPr>
        <p:spPr>
          <a:xfrm>
            <a:off x="3272971" y="188640"/>
            <a:ext cx="5186035" cy="461665"/>
          </a:xfrm>
          <a:prstGeom prst="rect">
            <a:avLst/>
          </a:prstGeom>
        </p:spPr>
        <p:txBody>
          <a:bodyPr wrap="none">
            <a:spAutoFit/>
          </a:bodyPr>
          <a:lstStyle/>
          <a:p>
            <a:pPr lvl="0" indent="450850"/>
            <a:r>
              <a:rPr lang="es-ES_tradnl" sz="2400" b="1" smtClean="0">
                <a:solidFill>
                  <a:srgbClr val="C00000"/>
                </a:solidFill>
                <a:latin typeface="Arial" pitchFamily="34" charset="0"/>
                <a:ea typeface="Times New Roman" pitchFamily="18" charset="0"/>
                <a:cs typeface="Arial" pitchFamily="34" charset="0"/>
              </a:rPr>
              <a:t>FORMULACIÓN DE HIPÓTESIS</a:t>
            </a:r>
            <a:endParaRPr lang="es-EC" sz="1100" smtClean="0">
              <a:solidFill>
                <a:srgbClr val="C00000"/>
              </a:solidFill>
              <a:latin typeface="Arial" pitchFamily="34" charset="0"/>
              <a:cs typeface="Arial" pitchFamily="34" charset="0"/>
            </a:endParaRPr>
          </a:p>
        </p:txBody>
      </p:sp>
      <p:pic>
        <p:nvPicPr>
          <p:cNvPr id="123907" name="Picture 3" descr="http://t2.gstatic.com/images?q=tbn:ANd9GcSn9WCezEV65hjvlqZDUcROwChFBjEd-XywUZ0FtoeGnFUmD0Mdqg"/>
          <p:cNvPicPr>
            <a:picLocks noChangeAspect="1" noChangeArrowheads="1"/>
          </p:cNvPicPr>
          <p:nvPr/>
        </p:nvPicPr>
        <p:blipFill>
          <a:blip r:embed="rId3" cstate="print"/>
          <a:srcRect/>
          <a:stretch>
            <a:fillRect/>
          </a:stretch>
        </p:blipFill>
        <p:spPr bwMode="auto">
          <a:xfrm>
            <a:off x="611560" y="3645024"/>
            <a:ext cx="1447800" cy="1524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251520" y="329163"/>
            <a:ext cx="8640960" cy="6340197"/>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rPr>
              <a:t>CAPÍTULO I</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EL PROBLEMA DE INVESTIGACIÓN</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PLANTEAMIENTO DEL PROBLEMA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FORMULACIÓN DEL PROBLEMA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JUSTIFICACIÓN E IMPORTANCIA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OBJETIVOS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rPr>
              <a:t>CAPÍTULO II</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MARCO TEÓRICO</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FUNDAMENTACIÓN TEÓRICA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DISEÑO CURRICULAR</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EL ADMINISTRADOR DE LA EDUCACIÓN</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POBLACIÓN Y MUESTRA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rPr>
              <a:t>CAPÍTULO IV</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ANÁLISIS E INTERPRETACIÓN DE RESULTADOS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TABULACIÓN DE DATOS Y REPRESENTACIONES GRÁFICA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PROCEDIMIENTO DE LA PRUEBA DE HIPÓTESIS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COMPROBACIÓN DE HIPÓTESIS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RESULTADOS DE LA PRUEBA DE HIPÓTESIS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rPr>
              <a:t>CAPÍTULO V</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CONCLUSIONES Y RECOMENDACIONES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CONCLUSIONES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RECOMENDACIONES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s-ES" sz="1400" smtClean="0">
              <a:solidFill>
                <a:schemeClr val="tx1">
                  <a:lumMod val="50000"/>
                  <a:lumOff val="50000"/>
                </a:schemeClr>
              </a:solidFill>
              <a:latin typeface="Calibri" pitchFamily="34" charset="0"/>
              <a:ea typeface="Times New Roman" pitchFamily="18" charset="0"/>
              <a:cs typeface="Times New Roman" pitchFamily="18" charset="0"/>
              <a:hlinkClick r:id=""/>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hlinkClick r:id=""/>
              </a:rPr>
              <a:t>CAPÍTULO VI</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LA PROPUESTA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FORMULACIÓN DEL MODELO</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JUSTIFICACIÓN E IMPORTANCIA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FUNDAMENTACIÓN TEÓRICA.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OBJETIVO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ORGANIZACIÓN CURRICULAR</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PLAN DE SEGUIMIENTO DEL PROGRAMA DE CAPACITACIÓN DOCENTE POR COMPETENCIAS</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EVALUACIÓN DE LA PROPUESTA</a:t>
            </a:r>
            <a:endParaRPr kumimoji="0" lang="es-EC" sz="1600" b="0" i="0" strike="noStrike" cap="none" normalizeH="0" baseline="0" smtClean="0">
              <a:ln>
                <a:noFill/>
              </a:ln>
              <a:solidFill>
                <a:schemeClr val="tx1">
                  <a:lumMod val="50000"/>
                  <a:lumOff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400" b="0" i="0" strike="noStrike" cap="none" normalizeH="0" baseline="0" smtClean="0">
                <a:ln>
                  <a:noFill/>
                </a:ln>
                <a:solidFill>
                  <a:schemeClr val="tx1">
                    <a:lumMod val="50000"/>
                    <a:lumOff val="50000"/>
                  </a:schemeClr>
                </a:solidFill>
                <a:effectLst/>
                <a:latin typeface="Calibri" pitchFamily="34" charset="0"/>
                <a:ea typeface="Times New Roman" pitchFamily="18" charset="0"/>
                <a:cs typeface="Times New Roman" pitchFamily="18" charset="0"/>
              </a:rPr>
              <a:t> CRONOGRAMA DE LA PROPUESTA</a:t>
            </a:r>
            <a:endParaRPr kumimoji="0" lang="es-ES" sz="4400" b="0" i="0" strike="noStrike" cap="none" normalizeH="0" baseline="0" smtClean="0">
              <a:ln>
                <a:noFill/>
              </a:ln>
              <a:solidFill>
                <a:schemeClr val="tx1">
                  <a:lumMod val="50000"/>
                  <a:lumOff val="50000"/>
                </a:schemeClr>
              </a:solidFill>
              <a:effectLst/>
              <a:latin typeface="Arial" pitchFamily="34" charset="0"/>
              <a:cs typeface="Arial" pitchFamily="34" charset="0"/>
            </a:endParaRPr>
          </a:p>
        </p:txBody>
      </p:sp>
      <p:sp>
        <p:nvSpPr>
          <p:cNvPr id="5" name="4 CuadroTexto"/>
          <p:cNvSpPr txBox="1"/>
          <p:nvPr/>
        </p:nvSpPr>
        <p:spPr>
          <a:xfrm>
            <a:off x="3347864" y="188640"/>
            <a:ext cx="3256020" cy="523220"/>
          </a:xfrm>
          <a:prstGeom prst="rect">
            <a:avLst/>
          </a:prstGeom>
          <a:noFill/>
        </p:spPr>
        <p:txBody>
          <a:bodyPr wrap="none" rtlCol="0">
            <a:spAutoFit/>
          </a:bodyPr>
          <a:lstStyle/>
          <a:p>
            <a:r>
              <a:rPr lang="es-EC" sz="2800" b="1" smtClean="0">
                <a:solidFill>
                  <a:srgbClr val="C00000"/>
                </a:solidFill>
                <a:effectLst>
                  <a:outerShdw blurRad="38100" dist="38100" dir="2700000" algn="tl">
                    <a:srgbClr val="000000">
                      <a:alpha val="43137"/>
                    </a:srgbClr>
                  </a:outerShdw>
                </a:effectLst>
              </a:rPr>
              <a:t>INDICE GENERAL</a:t>
            </a:r>
            <a:endParaRPr lang="es-EC" sz="2800" b="1">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107340"/>
            <a:ext cx="6078523" cy="461665"/>
          </a:xfrm>
          <a:prstGeom prst="rect">
            <a:avLst/>
          </a:prstGeom>
          <a:noFill/>
        </p:spPr>
        <p:txBody>
          <a:bodyPr wrap="none" rtlCol="0">
            <a:spAutoFit/>
          </a:bodyPr>
          <a:lstStyle/>
          <a:p>
            <a:r>
              <a:rPr lang="es-ES" sz="2400" b="1" smtClean="0">
                <a:solidFill>
                  <a:srgbClr val="C00000"/>
                </a:solidFill>
                <a:effectLst>
                  <a:outerShdw blurRad="38100" dist="38100" dir="2700000" algn="tl">
                    <a:srgbClr val="000000">
                      <a:alpha val="43137"/>
                    </a:srgbClr>
                  </a:outerShdw>
                </a:effectLst>
              </a:rPr>
              <a:t>OPERACIONALIZACIÓN DE VARIABLES</a:t>
            </a:r>
            <a:endParaRPr lang="es-EC" sz="2400" b="1">
              <a:solidFill>
                <a:srgbClr val="C00000"/>
              </a:solidFill>
              <a:effectLst>
                <a:outerShdw blurRad="38100" dist="38100" dir="2700000" algn="tl">
                  <a:srgbClr val="000000">
                    <a:alpha val="43137"/>
                  </a:srgbClr>
                </a:outerShdw>
              </a:effectLst>
            </a:endParaRPr>
          </a:p>
        </p:txBody>
      </p:sp>
      <p:sp>
        <p:nvSpPr>
          <p:cNvPr id="3" name="2 Rectángulo"/>
          <p:cNvSpPr/>
          <p:nvPr/>
        </p:nvSpPr>
        <p:spPr>
          <a:xfrm>
            <a:off x="539552" y="1700808"/>
            <a:ext cx="6768752" cy="2554545"/>
          </a:xfrm>
          <a:prstGeom prst="rect">
            <a:avLst/>
          </a:prstGeom>
        </p:spPr>
        <p:txBody>
          <a:bodyPr wrap="square">
            <a:spAutoFit/>
          </a:bodyPr>
          <a:lstStyle/>
          <a:p>
            <a:pPr algn="ctr"/>
            <a:r>
              <a:rPr lang="es-ES" sz="3200" smtClean="0"/>
              <a:t>VARIABLES </a:t>
            </a:r>
          </a:p>
          <a:p>
            <a:endParaRPr lang="es-ES" sz="3200" smtClean="0"/>
          </a:p>
          <a:p>
            <a:pPr>
              <a:buFont typeface="Wingdings" pitchFamily="2" charset="2"/>
              <a:buChar char="§"/>
            </a:pPr>
            <a:r>
              <a:rPr lang="es-ES" sz="3200" b="1" smtClean="0">
                <a:solidFill>
                  <a:srgbClr val="C00000"/>
                </a:solidFill>
              </a:rPr>
              <a:t>Planificación Curricular</a:t>
            </a:r>
          </a:p>
          <a:p>
            <a:pPr>
              <a:buFont typeface="Wingdings" pitchFamily="2" charset="2"/>
              <a:buChar char="§"/>
            </a:pPr>
            <a:endParaRPr lang="es-ES" sz="3200" smtClean="0"/>
          </a:p>
          <a:p>
            <a:pPr>
              <a:buFont typeface="Wingdings" pitchFamily="2" charset="2"/>
              <a:buChar char="§"/>
            </a:pPr>
            <a:r>
              <a:rPr lang="es-ES" sz="3200" smtClean="0">
                <a:solidFill>
                  <a:srgbClr val="336600"/>
                </a:solidFill>
              </a:rPr>
              <a:t>Rendimiento Académico</a:t>
            </a:r>
            <a:endParaRPr lang="es-EC" sz="3200">
              <a:solidFill>
                <a:srgbClr val="3366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20352" y="764704"/>
          <a:ext cx="8772128" cy="5349240"/>
        </p:xfrm>
        <a:graphic>
          <a:graphicData uri="http://schemas.openxmlformats.org/drawingml/2006/table">
            <a:tbl>
              <a:tblPr/>
              <a:tblGrid>
                <a:gridCol w="4565251"/>
                <a:gridCol w="4206877"/>
              </a:tblGrid>
              <a:tr h="119633">
                <a:tc>
                  <a:txBody>
                    <a:bodyPr/>
                    <a:lstStyle/>
                    <a:p>
                      <a:pPr>
                        <a:lnSpc>
                          <a:spcPct val="150000"/>
                        </a:lnSpc>
                        <a:spcAft>
                          <a:spcPts val="0"/>
                        </a:spcAft>
                      </a:pPr>
                      <a:r>
                        <a:rPr lang="es-ES" sz="1000" b="1">
                          <a:solidFill>
                            <a:srgbClr val="000000"/>
                          </a:solidFill>
                          <a:latin typeface="Arial"/>
                          <a:ea typeface="Times New Roman"/>
                        </a:rPr>
                        <a:t>VARIABLE</a:t>
                      </a:r>
                      <a:endParaRPr lang="es-EC" sz="1050">
                        <a:latin typeface="Times New Roman"/>
                        <a:ea typeface="Times New Roman"/>
                      </a:endParaRPr>
                    </a:p>
                  </a:txBody>
                  <a:tcPr marL="31330" marR="313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r>
                        <a:rPr lang="es-ES" sz="1000" b="1">
                          <a:solidFill>
                            <a:srgbClr val="000000"/>
                          </a:solidFill>
                          <a:latin typeface="Arial"/>
                          <a:ea typeface="Times New Roman"/>
                        </a:rPr>
                        <a:t>DEFINICIÓN CONCEPTUAL</a:t>
                      </a:r>
                      <a:endParaRPr lang="es-EC" sz="1050">
                        <a:latin typeface="Times New Roman"/>
                        <a:ea typeface="Times New Roman"/>
                      </a:endParaRPr>
                    </a:p>
                  </a:txBody>
                  <a:tcPr marL="31330" marR="31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13455">
                <a:tc>
                  <a:txBody>
                    <a:bodyPr/>
                    <a:lstStyle/>
                    <a:p>
                      <a:pPr algn="ctr">
                        <a:lnSpc>
                          <a:spcPct val="150000"/>
                        </a:lnSpc>
                        <a:spcAft>
                          <a:spcPts val="0"/>
                        </a:spcAft>
                      </a:pPr>
                      <a:r>
                        <a:rPr lang="es-ES" sz="2800">
                          <a:solidFill>
                            <a:srgbClr val="C00000"/>
                          </a:solidFill>
                          <a:latin typeface="Arial"/>
                          <a:ea typeface="Times New Roman"/>
                        </a:rPr>
                        <a:t>Planificación Curricular por competencia </a:t>
                      </a:r>
                      <a:endParaRPr lang="es-EC" sz="3200">
                        <a:solidFill>
                          <a:srgbClr val="C00000"/>
                        </a:solidFill>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marL="0" marR="0" indent="0" algn="ctr" defTabSz="914400" rtl="0" eaLnBrk="1" fontAlgn="auto" latinLnBrk="0" hangingPunct="1">
                        <a:lnSpc>
                          <a:spcPct val="150000"/>
                        </a:lnSpc>
                        <a:spcBef>
                          <a:spcPts val="0"/>
                        </a:spcBef>
                        <a:spcAft>
                          <a:spcPts val="0"/>
                        </a:spcAft>
                        <a:buClrTx/>
                        <a:buSzTx/>
                        <a:buFontTx/>
                        <a:buNone/>
                        <a:tabLst/>
                        <a:defRPr/>
                      </a:pPr>
                      <a:r>
                        <a:rPr lang="es-ES" sz="1000">
                          <a:solidFill>
                            <a:srgbClr val="000000"/>
                          </a:solidFill>
                          <a:latin typeface="Arial"/>
                          <a:ea typeface="Times New Roman"/>
                        </a:rPr>
                        <a:t> </a:t>
                      </a:r>
                      <a:endParaRPr lang="es-EC" sz="1050">
                        <a:latin typeface="Times New Roman"/>
                        <a:ea typeface="Times New Roman"/>
                      </a:endParaRPr>
                    </a:p>
                  </a:txBody>
                  <a:tcPr marL="31330" marR="31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solidFill>
                            <a:srgbClr val="000000"/>
                          </a:solidFill>
                          <a:latin typeface="Arial"/>
                          <a:ea typeface="Times New Roman"/>
                        </a:rPr>
                        <a:t>Comprende el proceso de previsión, realización y control en donde intervienen los sujetos de la educación en aplicación de los principios de la administración, pedagógica</a:t>
                      </a:r>
                      <a:r>
                        <a:rPr lang="es-ES" sz="1800">
                          <a:latin typeface="Arial"/>
                          <a:ea typeface="Times New Roman"/>
                        </a:rPr>
                        <a:t>, </a:t>
                      </a:r>
                      <a:r>
                        <a:rPr lang="es-ES" sz="1800">
                          <a:solidFill>
                            <a:srgbClr val="000000"/>
                          </a:solidFill>
                          <a:latin typeface="Arial"/>
                          <a:ea typeface="Times New Roman"/>
                        </a:rPr>
                        <a:t>el planeamiento curricular, didáctico y la práctica docente, en las modalidades de enseñanza – aprendizaje.</a:t>
                      </a:r>
                      <a:endParaRPr lang="es-EC" sz="200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p>
                      <a:pPr algn="ctr">
                        <a:lnSpc>
                          <a:spcPct val="150000"/>
                        </a:lnSpc>
                        <a:spcAft>
                          <a:spcPts val="0"/>
                        </a:spcAft>
                      </a:pPr>
                      <a:r>
                        <a:rPr lang="es-ES" sz="1000">
                          <a:solidFill>
                            <a:srgbClr val="000000"/>
                          </a:solidFill>
                          <a:latin typeface="Arial"/>
                          <a:ea typeface="Times New Roman"/>
                        </a:rPr>
                        <a:t> </a:t>
                      </a:r>
                      <a:endParaRPr lang="es-EC" sz="1050">
                        <a:latin typeface="Times New Roman"/>
                        <a:ea typeface="Times New Roman"/>
                      </a:endParaRPr>
                    </a:p>
                  </a:txBody>
                  <a:tcPr marL="31330" marR="313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95537" y="260648"/>
          <a:ext cx="8424936" cy="5711285"/>
        </p:xfrm>
        <a:graphic>
          <a:graphicData uri="http://schemas.openxmlformats.org/drawingml/2006/table">
            <a:tbl>
              <a:tblPr/>
              <a:tblGrid>
                <a:gridCol w="2448271"/>
                <a:gridCol w="4320480"/>
                <a:gridCol w="1656185"/>
              </a:tblGrid>
              <a:tr h="169519">
                <a:tc>
                  <a:txBody>
                    <a:bodyPr/>
                    <a:lstStyle/>
                    <a:p>
                      <a:pPr algn="ctr" fontAlgn="b"/>
                      <a:r>
                        <a:rPr lang="es-ES" sz="1000" b="1" i="0" u="none" strike="noStrike">
                          <a:solidFill>
                            <a:srgbClr val="000000"/>
                          </a:solidFill>
                          <a:latin typeface="Arial"/>
                        </a:rPr>
                        <a:t>SUBDIMENSIONES</a:t>
                      </a:r>
                    </a:p>
                  </a:txBody>
                  <a:tcPr marL="6673" marR="6673" marT="667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000" b="1" i="0" u="none" strike="noStrike">
                          <a:solidFill>
                            <a:srgbClr val="000000"/>
                          </a:solidFill>
                          <a:latin typeface="Arial"/>
                        </a:rPr>
                        <a:t>INDICADORES</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000" b="1" i="0" u="none" strike="noStrike">
                          <a:solidFill>
                            <a:srgbClr val="000000"/>
                          </a:solidFill>
                          <a:latin typeface="Arial"/>
                        </a:rPr>
                        <a:t>INSTRUMENTO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14555">
                <a:tc>
                  <a:txBody>
                    <a:bodyPr/>
                    <a:lstStyle/>
                    <a:p>
                      <a:pPr algn="l" fontAlgn="b"/>
                      <a:r>
                        <a:rPr lang="es-ES" sz="1600" b="0" i="0" u="none" strike="noStrike">
                          <a:solidFill>
                            <a:srgbClr val="000000"/>
                          </a:solidFill>
                          <a:latin typeface="Arial"/>
                        </a:rPr>
                        <a:t>Diseño Curricular</a:t>
                      </a:r>
                    </a:p>
                  </a:txBody>
                  <a:tcPr marL="6673" marR="6673" marT="667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latin typeface="Wingdings"/>
                        </a:rPr>
                        <a:t>ü</a:t>
                      </a:r>
                      <a:r>
                        <a:rPr lang="es-EC" sz="1100" b="0" i="0" u="none" strike="noStrike">
                          <a:solidFill>
                            <a:srgbClr val="000000"/>
                          </a:solidFill>
                          <a:latin typeface="Times New Roman"/>
                        </a:rPr>
                        <a:t> </a:t>
                      </a:r>
                      <a:r>
                        <a:rPr lang="es-EC" sz="1400" b="0" i="0" u="none" strike="noStrike">
                          <a:solidFill>
                            <a:srgbClr val="000000"/>
                          </a:solidFill>
                          <a:latin typeface="Arial"/>
                        </a:rPr>
                        <a:t>Diseño, Macro, Messo y Micro Curricular por Competencias</a:t>
                      </a:r>
                      <a:endParaRPr lang="es-EC"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100" b="0" i="0" u="none" strike="noStrike">
                          <a:solidFill>
                            <a:srgbClr val="000000"/>
                          </a:solidFill>
                          <a:latin typeface="Arial"/>
                        </a:rPr>
                        <a:t>Matriz de observación</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699">
                <a:tc rowSpan="3">
                  <a:txBody>
                    <a:bodyPr/>
                    <a:lstStyle/>
                    <a:p>
                      <a:pPr algn="l" fontAlgn="b"/>
                      <a:r>
                        <a:rPr lang="es-ES" sz="1600" b="0" i="0" u="none" strike="noStrike">
                          <a:solidFill>
                            <a:srgbClr val="000000"/>
                          </a:solidFill>
                          <a:latin typeface="Arial"/>
                        </a:rPr>
                        <a:t>Planeamiento Didáctico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Planificación didáctica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Medios didácticos</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Registro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Tics</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Calibri"/>
                        </a:rPr>
                        <a:t> </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699">
                <a:tc rowSpan="3">
                  <a:txBody>
                    <a:bodyPr/>
                    <a:lstStyle/>
                    <a:p>
                      <a:pPr algn="l" fontAlgn="b"/>
                      <a:r>
                        <a:rPr lang="es-ES" sz="1600" b="0" i="0" u="none" strike="noStrike">
                          <a:solidFill>
                            <a:srgbClr val="000000"/>
                          </a:solidFill>
                          <a:latin typeface="Arial"/>
                        </a:rPr>
                        <a:t>Práctica Docente</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Perfil Docente</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Métodos Didácticos</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Registro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14555">
                <a:tc vMerge="1">
                  <a:txBody>
                    <a:bodyPr/>
                    <a:lstStyle/>
                    <a:p>
                      <a:endParaRPr lang="es-EC"/>
                    </a:p>
                  </a:txBody>
                  <a:tcPr/>
                </a:tc>
                <a:tc>
                  <a:txBody>
                    <a:bodyPr/>
                    <a:lstStyle/>
                    <a:p>
                      <a:pPr algn="l" fontAlgn="b"/>
                      <a:r>
                        <a:rPr lang="es-EC" sz="1400" b="0" i="0" u="none" strike="noStrike">
                          <a:solidFill>
                            <a:srgbClr val="000000"/>
                          </a:solidFill>
                          <a:latin typeface="Wingdings"/>
                        </a:rPr>
                        <a:t>ü</a:t>
                      </a:r>
                      <a:r>
                        <a:rPr lang="es-EC" sz="1100" b="0" i="0" u="none" strike="noStrike">
                          <a:solidFill>
                            <a:srgbClr val="000000"/>
                          </a:solidFill>
                          <a:latin typeface="Times New Roman"/>
                        </a:rPr>
                        <a:t> </a:t>
                      </a:r>
                      <a:r>
                        <a:rPr lang="es-EC" sz="1400" b="0" i="0" u="none" strike="noStrike">
                          <a:solidFill>
                            <a:srgbClr val="000000"/>
                          </a:solidFill>
                          <a:latin typeface="Arial"/>
                        </a:rPr>
                        <a:t>Manejo y uso de herramientas informáticas y comunicación</a:t>
                      </a:r>
                      <a:endParaRPr lang="es-EC"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Calibri"/>
                        </a:rPr>
                        <a:t> </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699">
                <a:tc rowSpan="2">
                  <a:txBody>
                    <a:bodyPr/>
                    <a:lstStyle/>
                    <a:p>
                      <a:pPr algn="l" fontAlgn="b"/>
                      <a:r>
                        <a:rPr lang="es-ES" sz="1600" b="0" i="0" u="none" strike="noStrike">
                          <a:solidFill>
                            <a:srgbClr val="000000"/>
                          </a:solidFill>
                          <a:latin typeface="Arial"/>
                        </a:rPr>
                        <a:t>Organización</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latin typeface="Wingdings"/>
                        </a:rPr>
                        <a:t>ü</a:t>
                      </a:r>
                      <a:r>
                        <a:rPr lang="es-EC" sz="1100" b="0" i="0" u="none" strike="noStrike">
                          <a:solidFill>
                            <a:srgbClr val="000000"/>
                          </a:solidFill>
                          <a:latin typeface="Times New Roman"/>
                        </a:rPr>
                        <a:t> </a:t>
                      </a:r>
                      <a:r>
                        <a:rPr lang="es-EC" sz="1400" b="0" i="0" u="none" strike="noStrike">
                          <a:solidFill>
                            <a:srgbClr val="000000"/>
                          </a:solidFill>
                          <a:latin typeface="Arial"/>
                        </a:rPr>
                        <a:t>Existencia y aplicación de reglamentos</a:t>
                      </a:r>
                      <a:endParaRPr lang="es-EC"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b"/>
                      <a:r>
                        <a:rPr lang="es-ES" sz="1100" b="0" i="0" u="none" strike="noStrike">
                          <a:solidFill>
                            <a:srgbClr val="000000"/>
                          </a:solidFill>
                          <a:latin typeface="Arial"/>
                        </a:rPr>
                        <a:t>Registro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Procedimientos operativos</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r>
              <a:tr h="159699">
                <a:tc rowSpan="3">
                  <a:txBody>
                    <a:bodyPr/>
                    <a:lstStyle/>
                    <a:p>
                      <a:pPr algn="l" fontAlgn="b"/>
                      <a:r>
                        <a:rPr lang="es-ES" sz="1600" b="0" i="0" u="none" strike="noStrike">
                          <a:solidFill>
                            <a:srgbClr val="000000"/>
                          </a:solidFill>
                          <a:latin typeface="Arial"/>
                        </a:rPr>
                        <a:t>Gestión</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Bibliografía utilizada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33">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Asignaturas asignadas</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Entrevista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Dedicación contractual</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Arial"/>
                        </a:rPr>
                        <a:t>Registro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833">
                <a:tc rowSpan="2">
                  <a:txBody>
                    <a:bodyPr/>
                    <a:lstStyle/>
                    <a:p>
                      <a:pPr algn="l" fontAlgn="b"/>
                      <a:r>
                        <a:rPr lang="es-ES" sz="1600" b="0" i="0" u="none" strike="noStrike">
                          <a:solidFill>
                            <a:srgbClr val="000000"/>
                          </a:solidFill>
                          <a:latin typeface="Arial"/>
                        </a:rPr>
                        <a:t>Modalidades de enseñanza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Presencial</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Entrevista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8967">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Distancia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833">
                <a:tc rowSpan="3">
                  <a:txBody>
                    <a:bodyPr/>
                    <a:lstStyle/>
                    <a:p>
                      <a:pPr algn="l" fontAlgn="b"/>
                      <a:r>
                        <a:rPr lang="es-ES" sz="1600" b="0" i="0" u="none" strike="noStrike">
                          <a:solidFill>
                            <a:srgbClr val="000000"/>
                          </a:solidFill>
                          <a:latin typeface="Arial"/>
                        </a:rPr>
                        <a:t>Evaluación</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Diagnóstica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Entrevista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Formativa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Sumativa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Calibri"/>
                        </a:rPr>
                        <a:t> </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833">
                <a:tc rowSpan="3">
                  <a:txBody>
                    <a:bodyPr/>
                    <a:lstStyle/>
                    <a:p>
                      <a:pPr algn="l" fontAlgn="b"/>
                      <a:r>
                        <a:rPr lang="es-ES" sz="1600" b="0" i="0" u="none" strike="noStrike">
                          <a:solidFill>
                            <a:srgbClr val="000000"/>
                          </a:solidFill>
                          <a:latin typeface="Arial"/>
                        </a:rPr>
                        <a:t>Investigación</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Formativa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Entrevista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Generativa</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Experimental</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Calibri"/>
                        </a:rPr>
                        <a:t> </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59699">
                <a:tc rowSpan="3">
                  <a:txBody>
                    <a:bodyPr/>
                    <a:lstStyle/>
                    <a:p>
                      <a:pPr algn="l" fontAlgn="b"/>
                      <a:r>
                        <a:rPr lang="es-ES" sz="1600" b="0" i="0" u="none" strike="noStrike">
                          <a:solidFill>
                            <a:srgbClr val="000000"/>
                          </a:solidFill>
                          <a:latin typeface="Arial"/>
                        </a:rPr>
                        <a:t>Formación en valores</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Puntualidad</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100" b="0" i="0" u="none" strike="noStrike">
                          <a:solidFill>
                            <a:srgbClr val="000000"/>
                          </a:solidFill>
                          <a:latin typeface="Arial"/>
                        </a:rPr>
                        <a:t>Encuesta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59833">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Organización</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100" b="0" i="0" u="none" strike="noStrike">
                          <a:solidFill>
                            <a:srgbClr val="000000"/>
                          </a:solidFill>
                          <a:latin typeface="Arial"/>
                        </a:rPr>
                        <a:t>Entrevista</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59699">
                <a:tc vMerge="1">
                  <a:txBody>
                    <a:bodyPr/>
                    <a:lstStyle/>
                    <a:p>
                      <a:endParaRPr lang="es-EC"/>
                    </a:p>
                  </a:txBody>
                  <a:tcPr/>
                </a:tc>
                <a:tc>
                  <a:txBody>
                    <a:bodyPr/>
                    <a:lstStyle/>
                    <a:p>
                      <a:pPr algn="l" fontAlgn="b"/>
                      <a:r>
                        <a:rPr lang="es-ES" sz="1400" b="0" i="0" u="none" strike="noStrike">
                          <a:solidFill>
                            <a:srgbClr val="000000"/>
                          </a:solidFill>
                          <a:latin typeface="Wingdings"/>
                        </a:rPr>
                        <a:t>ü</a:t>
                      </a:r>
                      <a:r>
                        <a:rPr lang="es-ES" sz="1100" b="0" i="0" u="none" strike="noStrike">
                          <a:solidFill>
                            <a:srgbClr val="000000"/>
                          </a:solidFill>
                          <a:latin typeface="Times New Roman"/>
                        </a:rPr>
                        <a:t> </a:t>
                      </a:r>
                      <a:r>
                        <a:rPr lang="es-ES" sz="1400" b="0" i="0" u="none" strike="noStrike">
                          <a:solidFill>
                            <a:srgbClr val="000000"/>
                          </a:solidFill>
                          <a:latin typeface="Arial"/>
                        </a:rPr>
                        <a:t>Responsabilidad</a:t>
                      </a:r>
                      <a:endParaRPr lang="es-ES" sz="1400" b="0" i="0" u="none" strike="noStrike">
                        <a:solidFill>
                          <a:srgbClr val="000000"/>
                        </a:solidFill>
                        <a:latin typeface="Wingdings"/>
                      </a:endParaRPr>
                    </a:p>
                  </a:txBody>
                  <a:tcPr marL="120118"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C" sz="1100" b="0" i="0" u="none" strike="noStrike">
                          <a:solidFill>
                            <a:srgbClr val="000000"/>
                          </a:solidFill>
                          <a:latin typeface="Arial"/>
                        </a:rPr>
                        <a:t>Registro</a:t>
                      </a:r>
                    </a:p>
                  </a:txBody>
                  <a:tcPr marL="6673" marR="6673" marT="667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51517" y="764704"/>
          <a:ext cx="8496946" cy="4090100"/>
        </p:xfrm>
        <a:graphic>
          <a:graphicData uri="http://schemas.openxmlformats.org/drawingml/2006/table">
            <a:tbl>
              <a:tblPr/>
              <a:tblGrid>
                <a:gridCol w="4248473"/>
                <a:gridCol w="4248473"/>
              </a:tblGrid>
              <a:tr h="584900">
                <a:tc>
                  <a:txBody>
                    <a:bodyPr/>
                    <a:lstStyle/>
                    <a:p>
                      <a:pPr algn="ctr">
                        <a:spcAft>
                          <a:spcPts val="0"/>
                        </a:spcAft>
                      </a:pPr>
                      <a:r>
                        <a:rPr lang="es-ES" sz="1100" b="1" smtClean="0">
                          <a:solidFill>
                            <a:srgbClr val="000000"/>
                          </a:solidFill>
                          <a:latin typeface="Arial"/>
                          <a:ea typeface="Times New Roman"/>
                        </a:rPr>
                        <a:t>VARIABLE|</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1100" b="1">
                          <a:solidFill>
                            <a:srgbClr val="000000"/>
                          </a:solidFill>
                          <a:latin typeface="Arial"/>
                          <a:ea typeface="Times New Roman"/>
                        </a:rPr>
                        <a:t>DEFINICIÓN CONCEPTUAL</a:t>
                      </a:r>
                      <a:endParaRPr lang="es-EC"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7430">
                <a:tc>
                  <a:txBody>
                    <a:bodyPr/>
                    <a:lstStyle/>
                    <a:p>
                      <a:pPr algn="ctr">
                        <a:lnSpc>
                          <a:spcPct val="150000"/>
                        </a:lnSpc>
                        <a:spcAft>
                          <a:spcPts val="0"/>
                        </a:spcAft>
                      </a:pPr>
                      <a:r>
                        <a:rPr lang="es-ES" sz="2000" b="1">
                          <a:solidFill>
                            <a:srgbClr val="336600"/>
                          </a:solidFill>
                          <a:effectLst>
                            <a:outerShdw blurRad="38100" dist="38100" dir="2700000" algn="tl">
                              <a:srgbClr val="000000">
                                <a:alpha val="43137"/>
                              </a:srgbClr>
                            </a:outerShdw>
                          </a:effectLst>
                          <a:latin typeface="Arial"/>
                          <a:ea typeface="Times New Roman"/>
                        </a:rPr>
                        <a:t>Rendimiento </a:t>
                      </a:r>
                      <a:r>
                        <a:rPr lang="es-ES" sz="2000" b="1" smtClean="0">
                          <a:solidFill>
                            <a:srgbClr val="336600"/>
                          </a:solidFill>
                          <a:effectLst>
                            <a:outerShdw blurRad="38100" dist="38100" dir="2700000" algn="tl">
                              <a:srgbClr val="000000">
                                <a:alpha val="43137"/>
                              </a:srgbClr>
                            </a:outerShdw>
                          </a:effectLst>
                          <a:latin typeface="Arial"/>
                          <a:ea typeface="Times New Roman"/>
                        </a:rPr>
                        <a:t>Académico</a:t>
                      </a:r>
                    </a:p>
                    <a:p>
                      <a:pPr algn="ctr">
                        <a:lnSpc>
                          <a:spcPct val="150000"/>
                        </a:lnSpc>
                        <a:spcAft>
                          <a:spcPts val="0"/>
                        </a:spcAft>
                      </a:pPr>
                      <a:endParaRPr lang="es-EC" sz="3200" b="1">
                        <a:solidFill>
                          <a:srgbClr val="336600"/>
                        </a:solidFill>
                        <a:effectLst>
                          <a:outerShdw blurRad="38100" dist="38100" dir="2700000" algn="tl">
                            <a:srgbClr val="000000">
                              <a:alpha val="43137"/>
                            </a:srgbClr>
                          </a:outerShdw>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2000" b="1">
                          <a:solidFill>
                            <a:srgbClr val="000000"/>
                          </a:solidFill>
                          <a:latin typeface="Arial"/>
                          <a:ea typeface="Times New Roman"/>
                        </a:rPr>
                        <a:t>El rendimiento es una relación entre lo obtenido y el esfuerzo empleado, establecido por las calificaciones que son el resultado de las evaluaciones continua y sumativas que se ven sometidos los estudiantes, lo cual acredita  de un valor numérico de aprobación </a:t>
                      </a:r>
                      <a:r>
                        <a:rPr lang="es-ES" sz="2000">
                          <a:solidFill>
                            <a:srgbClr val="000000"/>
                          </a:solidFill>
                          <a:latin typeface="Arial"/>
                          <a:ea typeface="Times New Roman"/>
                        </a:rPr>
                        <a:t>y reprobación</a:t>
                      </a:r>
                      <a:endParaRPr lang="es-EC" sz="3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7762" name="Picture 2" descr="http://t2.gstatic.com/images?q=tbn:ANd9GcQ2gbA-0YpAlJVph_IaEN3p8b2seKzG1WdYVK5e4c6y1NZLnREscg"/>
          <p:cNvPicPr>
            <a:picLocks noChangeAspect="1" noChangeArrowheads="1"/>
          </p:cNvPicPr>
          <p:nvPr/>
        </p:nvPicPr>
        <p:blipFill>
          <a:blip r:embed="rId3" cstate="print"/>
          <a:srcRect/>
          <a:stretch>
            <a:fillRect/>
          </a:stretch>
        </p:blipFill>
        <p:spPr bwMode="auto">
          <a:xfrm>
            <a:off x="971600" y="2996952"/>
            <a:ext cx="2581275" cy="17716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755576" y="1052736"/>
          <a:ext cx="7547461" cy="2880320"/>
        </p:xfrm>
        <a:graphic>
          <a:graphicData uri="http://schemas.openxmlformats.org/drawingml/2006/table">
            <a:tbl>
              <a:tblPr/>
              <a:tblGrid>
                <a:gridCol w="1784656"/>
                <a:gridCol w="2347341"/>
                <a:gridCol w="1707732"/>
                <a:gridCol w="1707732"/>
              </a:tblGrid>
              <a:tr h="570498">
                <a:tc>
                  <a:txBody>
                    <a:bodyPr/>
                    <a:lstStyle/>
                    <a:p>
                      <a:pPr algn="ctr" fontAlgn="b"/>
                      <a:r>
                        <a:rPr lang="es-ES" sz="1800" b="1" i="0" u="none" strike="noStrike">
                          <a:solidFill>
                            <a:srgbClr val="000000"/>
                          </a:solidFill>
                          <a:latin typeface="Arial"/>
                        </a:rPr>
                        <a:t>DIMENSIONES</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rgbClr val="000000"/>
                          </a:solidFill>
                          <a:latin typeface="Arial"/>
                        </a:rPr>
                        <a:t>SUBDIMENSIONES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rgbClr val="000000"/>
                          </a:solidFill>
                          <a:latin typeface="Arial"/>
                        </a:rPr>
                        <a:t>INDICADORES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1" i="0" u="none" strike="noStrike">
                          <a:solidFill>
                            <a:srgbClr val="000000"/>
                          </a:solidFill>
                          <a:latin typeface="Arial"/>
                        </a:rPr>
                        <a:t>INSTRUMENTO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011">
                <a:tc rowSpan="5">
                  <a:txBody>
                    <a:bodyPr/>
                    <a:lstStyle/>
                    <a:p>
                      <a:pPr algn="ctr" fontAlgn="b"/>
                      <a:r>
                        <a:rPr lang="es-ES" sz="1800" b="0" i="0" u="none" strike="noStrike" smtClean="0">
                          <a:solidFill>
                            <a:srgbClr val="000000"/>
                          </a:solidFill>
                          <a:latin typeface="Arial"/>
                        </a:rPr>
                        <a:t>Características</a:t>
                      </a:r>
                    </a:p>
                    <a:p>
                      <a:pPr algn="ctr" fontAlgn="b"/>
                      <a:endParaRPr lang="es-ES" sz="1800" b="0" i="0" u="none" strike="noStrike" smtClean="0">
                        <a:solidFill>
                          <a:srgbClr val="000000"/>
                        </a:solidFill>
                        <a:latin typeface="Arial"/>
                      </a:endParaRPr>
                    </a:p>
                    <a:p>
                      <a:pPr algn="ctr" fontAlgn="b"/>
                      <a:endParaRPr lang="es-ES" sz="1800" b="0" i="0" u="none" strike="noStrike">
                        <a:solidFill>
                          <a:srgbClr val="000000"/>
                        </a:solidFill>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ES" sz="1800" b="0" i="0" u="none" strike="noStrike">
                          <a:solidFill>
                            <a:srgbClr val="000000"/>
                          </a:solidFill>
                          <a:latin typeface="Arial"/>
                        </a:rPr>
                        <a:t>Tipos de evaluaciones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400" b="0" i="0" u="none" strike="noStrike">
                          <a:solidFill>
                            <a:srgbClr val="000000"/>
                          </a:solidFill>
                          <a:latin typeface="Wingdings"/>
                        </a:rPr>
                        <a:t>ü</a:t>
                      </a:r>
                      <a:r>
                        <a:rPr lang="es-ES" sz="1050" b="0" i="0" u="none" strike="noStrike">
                          <a:solidFill>
                            <a:srgbClr val="000000"/>
                          </a:solidFill>
                          <a:latin typeface="Times New Roman"/>
                        </a:rPr>
                        <a:t> </a:t>
                      </a:r>
                      <a:r>
                        <a:rPr lang="es-ES" sz="1400" b="0" i="0" u="none" strike="noStrike">
                          <a:solidFill>
                            <a:srgbClr val="000000"/>
                          </a:solidFill>
                          <a:latin typeface="Arial"/>
                        </a:rPr>
                        <a:t>Continuas</a:t>
                      </a:r>
                      <a:endParaRPr lang="es-ES" sz="1400" b="0" i="0" u="none" strike="noStrike">
                        <a:solidFill>
                          <a:srgbClr val="000000"/>
                        </a:solidFill>
                        <a:latin typeface="Wingding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800" b="0" i="0" u="none" strike="noStrike">
                          <a:solidFill>
                            <a:srgbClr val="000000"/>
                          </a:solidFill>
                          <a:latin typeface="Arial"/>
                        </a:rPr>
                        <a:t>Registro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87011">
                <a:tc vMerge="1">
                  <a:txBody>
                    <a:bodyPr/>
                    <a:lstStyle/>
                    <a:p>
                      <a:endParaRPr lang="es-EC"/>
                    </a:p>
                  </a:txBody>
                  <a:tcPr/>
                </a:tc>
                <a:tc vMerge="1">
                  <a:txBody>
                    <a:bodyPr/>
                    <a:lstStyle/>
                    <a:p>
                      <a:endParaRPr lang="es-EC"/>
                    </a:p>
                  </a:txBody>
                  <a:tcPr/>
                </a:tc>
                <a:tc>
                  <a:txBody>
                    <a:bodyPr/>
                    <a:lstStyle/>
                    <a:p>
                      <a:pPr algn="ctr" fontAlgn="b"/>
                      <a:r>
                        <a:rPr lang="es-ES" sz="1400" b="0" i="0" u="none" strike="noStrike">
                          <a:solidFill>
                            <a:srgbClr val="000000"/>
                          </a:solidFill>
                          <a:latin typeface="Wingdings"/>
                        </a:rPr>
                        <a:t>ü</a:t>
                      </a:r>
                      <a:r>
                        <a:rPr lang="es-ES" sz="1050" b="0" i="0" u="none" strike="noStrike">
                          <a:solidFill>
                            <a:srgbClr val="000000"/>
                          </a:solidFill>
                          <a:latin typeface="Times New Roman"/>
                        </a:rPr>
                        <a:t> </a:t>
                      </a:r>
                      <a:r>
                        <a:rPr lang="es-ES" sz="1400" b="0" i="0" u="none" strike="noStrike">
                          <a:solidFill>
                            <a:srgbClr val="000000"/>
                          </a:solidFill>
                          <a:latin typeface="Arial"/>
                        </a:rPr>
                        <a:t>Sumativas</a:t>
                      </a:r>
                      <a:endParaRPr lang="es-ES" sz="1400" b="0" i="0" u="none" strike="noStrike">
                        <a:solidFill>
                          <a:srgbClr val="000000"/>
                        </a:solidFill>
                        <a:latin typeface="Wingding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ES" sz="1800" b="0" i="0" u="none" strike="noStrike">
                          <a:solidFill>
                            <a:srgbClr val="000000"/>
                          </a:solidFill>
                          <a:latin typeface="Arial"/>
                        </a:rPr>
                        <a:t>Encuesta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2206">
                <a:tc vMerge="1">
                  <a:txBody>
                    <a:bodyPr/>
                    <a:lstStyle/>
                    <a:p>
                      <a:endParaRPr lang="es-EC"/>
                    </a:p>
                  </a:txBody>
                  <a:tcPr/>
                </a:tc>
                <a:tc vMerge="1">
                  <a:txBody>
                    <a:bodyPr/>
                    <a:lstStyle/>
                    <a:p>
                      <a:endParaRPr lang="es-EC"/>
                    </a:p>
                  </a:txBody>
                  <a:tcPr/>
                </a:tc>
                <a:tc>
                  <a:txBody>
                    <a:bodyPr/>
                    <a:lstStyle/>
                    <a:p>
                      <a:pPr algn="l" fontAlgn="b"/>
                      <a:r>
                        <a:rPr lang="es-EC" sz="18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latin typeface="Arial"/>
                        </a:rPr>
                        <a:t>Entrevista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4839">
                <a:tc vMerge="1">
                  <a:txBody>
                    <a:bodyPr/>
                    <a:lstStyle/>
                    <a:p>
                      <a:endParaRPr lang="es-EC"/>
                    </a:p>
                  </a:txBody>
                  <a:tcPr/>
                </a:tc>
                <a:tc rowSpan="2">
                  <a:txBody>
                    <a:bodyPr/>
                    <a:lstStyle/>
                    <a:p>
                      <a:pPr algn="ctr" fontAlgn="b"/>
                      <a:r>
                        <a:rPr lang="es-ES" sz="1800" b="0" i="0" u="none" strike="noStrike">
                          <a:solidFill>
                            <a:srgbClr val="000000"/>
                          </a:solidFill>
                          <a:latin typeface="Arial"/>
                        </a:rPr>
                        <a:t>Acreditación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latin typeface="Wingdings"/>
                        </a:rPr>
                        <a:t>ü</a:t>
                      </a:r>
                      <a:r>
                        <a:rPr lang="es-ES" sz="1050" b="0" i="0" u="none" strike="noStrike">
                          <a:solidFill>
                            <a:srgbClr val="000000"/>
                          </a:solidFill>
                          <a:latin typeface="Times New Roman"/>
                        </a:rPr>
                        <a:t> </a:t>
                      </a:r>
                      <a:r>
                        <a:rPr lang="es-ES" sz="1400" b="0" i="0" u="none" strike="noStrike">
                          <a:solidFill>
                            <a:srgbClr val="000000"/>
                          </a:solidFill>
                          <a:latin typeface="Arial"/>
                        </a:rPr>
                        <a:t>Aprobado</a:t>
                      </a:r>
                      <a:endParaRPr lang="es-ES" sz="1800" b="0" i="0" u="none" strike="noStrike">
                        <a:solidFill>
                          <a:srgbClr val="000000"/>
                        </a:solidFill>
                        <a:latin typeface="Wingding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S" sz="1800" b="0" i="0" u="none" strike="noStrike">
                          <a:solidFill>
                            <a:srgbClr val="000000"/>
                          </a:solidFill>
                          <a:latin typeface="Arial"/>
                        </a:rPr>
                        <a:t>Registro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28755">
                <a:tc vMerge="1">
                  <a:txBody>
                    <a:bodyPr/>
                    <a:lstStyle/>
                    <a:p>
                      <a:endParaRPr lang="es-EC"/>
                    </a:p>
                  </a:txBody>
                  <a:tcPr/>
                </a:tc>
                <a:tc vMerge="1">
                  <a:txBody>
                    <a:bodyPr/>
                    <a:lstStyle/>
                    <a:p>
                      <a:endParaRPr lang="es-EC"/>
                    </a:p>
                  </a:txBody>
                  <a:tcPr/>
                </a:tc>
                <a:tc>
                  <a:txBody>
                    <a:bodyPr/>
                    <a:lstStyle/>
                    <a:p>
                      <a:pPr algn="ctr" fontAlgn="b"/>
                      <a:r>
                        <a:rPr lang="es-ES" sz="1800" b="0" i="0" u="none" strike="noStrike">
                          <a:solidFill>
                            <a:srgbClr val="000000"/>
                          </a:solidFill>
                          <a:latin typeface="Wingdings"/>
                        </a:rPr>
                        <a:t>ü</a:t>
                      </a:r>
                      <a:r>
                        <a:rPr lang="es-ES" sz="1050" b="0" i="0" u="none" strike="noStrike">
                          <a:solidFill>
                            <a:srgbClr val="000000"/>
                          </a:solidFill>
                          <a:latin typeface="Times New Roman"/>
                        </a:rPr>
                        <a:t> </a:t>
                      </a:r>
                      <a:r>
                        <a:rPr lang="es-ES" sz="1400" b="0" i="0" u="none" strike="noStrike">
                          <a:solidFill>
                            <a:srgbClr val="000000"/>
                          </a:solidFill>
                          <a:latin typeface="Arial"/>
                        </a:rPr>
                        <a:t>Reprobado</a:t>
                      </a:r>
                      <a:endParaRPr lang="es-ES" sz="1800" b="0" i="0" u="none" strike="noStrike">
                        <a:solidFill>
                          <a:srgbClr val="000000"/>
                        </a:solidFill>
                        <a:latin typeface="Wingding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s-ES" sz="1800" b="0" i="0" u="none" strike="noStrike">
                          <a:solidFill>
                            <a:srgbClr val="000000"/>
                          </a:solidFill>
                          <a:latin typeface="Arial"/>
                        </a:rPr>
                        <a:t>Normativa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2348880"/>
            <a:ext cx="7772400" cy="1362075"/>
          </a:xfrm>
        </p:spPr>
        <p:txBody>
          <a:bodyPr>
            <a:normAutofit fontScale="90000"/>
          </a:bodyPr>
          <a:lstStyle/>
          <a:p>
            <a:r>
              <a:rPr lang="es-ES_tradnl" smtClean="0">
                <a:solidFill>
                  <a:srgbClr val="C00000"/>
                </a:solidFill>
              </a:rPr>
              <a:t>ANÁLISIS E INTERPRETACIÓN DE RESULTADOS</a:t>
            </a:r>
            <a:r>
              <a:rPr lang="es-EC" smtClean="0">
                <a:solidFill>
                  <a:srgbClr val="C00000"/>
                </a:solidFill>
              </a:rPr>
              <a:t/>
            </a:r>
            <a:br>
              <a:rPr lang="es-EC" smtClean="0">
                <a:solidFill>
                  <a:srgbClr val="C00000"/>
                </a:solidFill>
              </a:rPr>
            </a:br>
            <a:endParaRPr lang="es-EC">
              <a:solidFill>
                <a:srgbClr val="C00000"/>
              </a:solidFill>
            </a:endParaRPr>
          </a:p>
        </p:txBody>
      </p:sp>
      <p:sp>
        <p:nvSpPr>
          <p:cNvPr id="125954" name="AutoShape 2" descr="data:image/jpeg;base64,/9j/4AAQSkZJRgABAQAAAQABAAD/2wCEAAkGBhQSEBUUEhQVFBUVGBgXGBcXFhYYGBgYGBQXGRYYFxUaHCYgFxwkGxgXIy8gIycqLC0sFx4xNTAqNSYrLCkBCQoKDgwOGg8PGi8kHyQsKSosMzAqLCwsLCosNCwsKSwsKSwsLC8vLDQsLCwsLCwsLCksLCwsLSwsLCwsLCwsKv/AABEIAL8BBwMBIgACEQEDEQH/xAAcAAACAgMBAQAAAAAAAAAAAAAABwUGAgMEAQj/xABTEAACAQMCAwQFBgYLDwUBAAABAgMABBESIQUGMQcTQVEiMmFxgRQjUpGhsUJicpLB0SQzQ1NUc4KTlLTTFRclNDVVdIOissLD0uHwFmOjs/GE/8QAGgEBAAMBAQEAAAAAAAAAAAAAAAMEBQIBBv/EADARAAICAQMCAwcDBQEAAAAAAAABAgMRBCExEkEFE1EiYXGBobHwFDLRM0KRwfFS/9oADAMBAAIRAxEAPwB40UUUAUUUUAUUUUAUUUUAUUUUAUUUUAUUUUAUUUUAUUUUBU+0XiksUNukMhiNxcpC0igF1QpI7aNQIDHQBnBxk1XF4VP/AJxv/wCci/sqmO1A7WH+mp/V56OGW3ePg+qNz+gfH9BrM1VlitjCDxsaGmhX5UpzWcMjYeBXDerxDiLfkvGfr+a2rY3L86+txDiK+94wPr7rFWy8crEREMYxgKOgzvgeeK1cLmcqwfJXw1dTtv16jp19tTKS6f3P6fnyIW9/2ora8uzf5y4h/Oxf2VT3IHFJZ7MmZ+8eOaeEvgAuIpmRWYDbUQBnFYTxhHwOh3A8R5j3eXx8q5+zD/FJf9Lu/wCsvXdMpOTTeTy5R6U4rBb6KKr3N3NLWYhWOLvpp3KRoX7tfRQu7M+DgBR4Ak1ZbSWWV0m3hFhoqhDnTiP8Bt/6Y39jWY5w4j/Abb+mN/Y1F+oqf9yJfIs/8svVFUcc2cS/gNt/TG/sayHNPE/4DbH/APsP9jXStg+5z5U12LtRUZy3xxby1juEUoJAfRbGVZWKspI64ZSM+OKk6kIwooooAooooAooooAooooAooooAooooApaczh7nik0LzTpFBDAUSKV4hqkMhdm0EFj6IAz0FMulpxM/wCGbv8AiLX/AJ1VdZNwplJP0+5Z0kVO1JmEXJoYZD3xHmLu5I/369HKcWcGa9B8jeXIP1F6sFlxKZUAVNSjodLefTIrqj4tHL6Mqge/cZ9/VTUCWYrEpfPP2aX0ZM3hvMI493/X9itLyhF+/Xn9Nuf+uuDmPhHyO0lubee7WWEB0LXU0ikh1yGR2KspBIIIq3XVqYztup6HxB8j+v8A8Nd5/f8AwXdfxf8AxrXEZ2Rmk2SOFcoOUUMoV7Xgr01qGYUftSPo2H+mp/8ARPW/gEmz+eR9xqvc0cbN/dqkeBbWU2deMtNOisjBfBY01sCfE9Oldlhed22eo6EeYrB1moh+o6U+2H7nnJsafTzenbx3yvei166jbjijElVyuOpPrfV4V0wXKuMqc/f8RWF2qY9PA8j4/D9Vcwk08Nb/AJ2IcLl8HHGft+33mtnZf/icv+l3f9ZeuWN9/Z4Z649tdPZd/icn+l3f9Zeruibc5ZeRrEuiLSwXCqH2jH9l8N/jbj+rNV8qhdpJ/ZXDf42f+rNVzUf0p/B/Yp0f1Y/FHTw2NHyGznw3xgeY8z762G1cPoxkncHoCPPPh7v/ANqNg3YAHByMHy9tTV5MypuM7jD+APmR1BPTHTesrT9NsF1Lj/Xf4evfujR1HVVY1F8/7/NvqaMkEgjBHUVvifce8ffXodZlB9VsbE+XiM/hLnxHSuaCTOD7q9nHo3/F+dme12eYsPk2dlf+SYPfN/WZatlVLsq/yTb++b+sy1ba2kZDCiiivTwKKKKAKKKKAKKKKAKKKKAKKKKAKWHFz/hm7/iLX/nVfuYONJaWstxJnTEpbA6seiqPazEAe00srESySyXNyR304TUi4CRKmrRGvixGo5Y9TWZ4nbGFDi+XwaHh1cp3KS4XJZ7TjDqoUAMF9+QPeK7CyzrkbMPr+PmKx4VMvdDBAx62/j45rktpwJyVOFJI9nT9dVVJ43eX6+v85+eefjJKKbbisY3+B3cPn1AxP4Dp7OhHwP8A5tVZ59yOG3QPUJj/AG13qeMoFxnIxnf3lcffioDtFfNjd4/ex9epf+1TJ5kvk/r/AA1k4W2fen+fwNAUGgV7WuZwkeUji0RT6yl1fz7wSv3mfbqz9dTiNUhzRyNMk73NiFfvTqmt2bRqfoZInOysdsq2x65BqEjtr9jpTh8wbzlkhSMe0uHYke4E18nqfDtR50nBZTef8+p9Np9fR5SUnhpYM7njAjkWNY5ppGVn0QxmRgqkAsQOgyQM1kvGJP4DxD+iv+upLlm8seHyyC7vrdr6XCynWAkYX1YUz6igkn0iCScn2MRGBAIwQdwR41r0+HRVajNvPffYy7dfJzbgljttuK5eOyfwHiH9Ef8AXVr7OeGyw2WJkMbySzzaGxqVZZmdQ2Ng2CMjwq0Yoq5TpoU56SrdqJ246gpa89cUSfiFtFDlzaNI07D1I+8hKohbxc5B0joOtMLiNyY4ZHAyURmA89Kk4+yk7yuMWsTE5aVe9dj1aSX03YnxOT9gqr4nqfJpxj92xY8Po823PpuWBWqY4fxIEaJOhGMnxHkf11Ao9bO/A6kD3kD76+e0+odb2NzU6eNi3LHBcJIDGxyB0PTONtS/q/RXM8RRwp94PgRnqP1VFJeKPw1GPxh+uug8SViC0i7fjKAB9dab1EbIPK+H56evv4M+OnlVPZ7dyS7Kv8k2/vm/rMtW2ql2U/5It/b3pHtBuJSD7iCDVtr6BcGI+Qooor08CiiigCiiigCiiigCiiigCiiigKb2sRn+5rMN1ilgkcf+2k6F/gBv8KrSP8aaVzbq6MjgMrAqykZBBGCCPEEUtLzkC7tTiz0XNv8AgRySGOaMeCCQgrIo8NWCBgb1jeKaKzUdMq+V2Nbw7VwobjZw+54rVy2fELibU1tZTTxq7R94rwKrMhw2kO4JAORnHhXs/L14Y2e7eHh1so+ck70Sy6fJCAEQnpnJO4wCatXK/N/DlENpbMYgAFhWSKWIPj6DyKA7Hr1ySc1Bo/DZYzf8ln+CbV+ILOKPm8FeU33+bLj+dtf7WufivCr67ha2FhLD3uFMkktvoQagWYhHLHAB2A3ps0VqR0VUXlL38szpau2Sw39DwV7RRVwqBUDz1dyxcNu5IMiRIZCpHUEKcsPaBk/Cp6vGXIwdwaAWHL8MKW6RxqhiKjbAYOGG7Nn1y2cknrmp3svf9jzxqSYYbqaODJziIaTpU+Kq5dR7BjwrTedl9mmpxPcW0G7NEk+iFR1bBIzGvXZWA91Fl2i8Lt41hty5ijGle5t53jAHk6oQ3nkE5zmqOmonS31yzkuai+NqXRHGC80VF8C5mtrxS1tMsmnZgNmU+TocMvxFSlXimeMuQQdwaTF9YtwtzBPkW2o/J5yDo0E5WKRvwHXOBnAYAYp0VhJEGBDAEHYgjII9oPWq2p00NTDomWNPqJ6efXETcvMlugyZoznoFYOzHwCouSx9gFWHlTkVbkvdcRt1OsKkEEyhjFEpJ1Op2WRyckeAAHnU5zOIOG2c11b20CyqAqaY0TLyOsaaioBxqYZ9maq1vwaV/Te/vPlHXvVlKoG/Ft/2vRn8Ejp41n06ajQyTk8t8F23UXa2OEsJFw/vc8N/gNr/ADKfqo/vdcN/gNr/ADKfqrZyTxx7q0DTACaN5IZdPqmSJyjMvsbAOPDOKn62TKMIYVRQqgKqgAAAAADYAAdBWdFFAFFFFAFFFQHOfNycPgDlTJK50Qwr60sh6KPIeZ8B7SBQE3cXCopZ2VFHVmIAHvJ2FVybtN4YraTe2+fY4YfWMiqVHyjcX5E/En75jusOorbxexUHrn8Y9fb1rsbgccXodzEoHgI0xj6qu16Nz5aRXlelwhg8K4/b3IzbzxTAde7dWx7wDkfGu+kXxvkuMnv7UG3nT0g0JKE+7T0P31ZezbtNeWQWd8R3xHzMwGBMB1Vh0WQDy6+/rHdpp1bvg7hbGewz6KKKrEoUUUUAUUUUAvu1FsTcP7z9o76TVn1e+7r9j6vDr3mPbiormy6Q8PnEn0Do+l337jo8devTjG9MzifC4riJop0WSNxhlYZB/wC+dwfCoHhfZvZW8qypGzOm6d7LLKIz5orsQp9vUedUrdNKdqsUsY7FurUKFTg45yZcY5wSwtYGug7zSKqiOMAu8gQGTAJAABzkkgDIqjcb7cLiKMyR2KhQR68+pt/Eqi4A/lHrUR2jcbF1xFszx20drrtwXKs7PqVpWRDgKPVXJz6pqAxw7B7yfvjg7ySPj4KMKPqq6VBidnfbdHfzdxcotvKclGDfNvjcr6W6tjp1Bweh2LQBr5iWOyxn9jY/1dWHkztzSyjW1mieWGJmVJkbLd3rJQFGxkKDgel0AoB+0VDcsc32vEIzJayhwMal6OhPgyHce/ocbGurj/GFtbWa4fdYUZyOhOkZCj2k4HxoBWc+cda6ln2129o4hjiPqTXWpVLyj8JEdlUA7ZDGto4FwpV03dxbzz4w8klwoYN4iNQ4ESg9FUDA86pczquY5td3MztIbZGKwxNI5kIlYD5xwW6HJ29Uda7Yra/x83b20K+CrAv26mGfqFRU1XWNyhHPo+Fj3Etk64JRlLH13OuKAWt4Ht5u8aPEsMiyBy0WrElu8gPzidANWSO8XxWnnaXSyRrIhyrqGU+YYZH2V8z3TMshMkEYdTgvbfMSqR12BKv7iaanYzzas0UloZO8a39JGI0s0Tsch0/BZHJU+GCmK6VdlcmprH5vueSnCcU4vIyqKKK7IyO5g4Kl3bSW8udEq6SR1U9VZfaGAI9oqhxcq8VQ92DaOOguC8g2+k1vp9bxwGxn2Uzap3O/MUokjsrQ6biZdbyYB7iHOnWAdi7N6K58ifCop6eF7SkstcEkL51J9Lxnk6bC4s+E2yQTXUaEZZmldVeR3YtI5XOd2JPs2FSXCebbO6Om3uYZW+ikilvzc5+yqbbckw26M4GqX1mkf05HPiWlb0iT8B7Kj+IcEhmGJI1yPVcDDofBkcekpHsNacNE5RypFOWow90Niilz2bc6StM9hePrljDGKU+tKiHDK/m67HP4SnJ3Byxqpyi4vpZOmmsoKKKK5PQpSXlx8s41cSOcx2ZW2iHgrMMzvjwP4OfL3U26RXAbnu+JcRhfq13Mw9p1ZH1qfsq1pIp2rJDe8QGuB5VA8YnDSbb6RjPtzvXJ8obGNTY8snFa61qqOh5bKUp5WApa81WpSaQxnS8b97GR1VxhximS7gAknAAyT5AdTS24ped5JJIejFj8MbfYKktSlHDOIvDyj6A5W40LuyguBt3sasR5MR6Q+DZHwqVqndkMRXglmG66GPwaRyv2EVca+bNYKKKKAKKKKAKVHa/2ktat8lgdoyFUzSJjvBryUijJ9ViAWL+Axjc016oXaJ2Vx8SPeo4in0hSSNUcgXOkOoIIIycOpyAcbigEly7NNctIba3j9HBZmLM5LZ3aQ7knB61LTtdRD521OPNG2/2gB9tS3LfKtzwW6/Zcai3nKoJVcPH3iklFJwCoYah6QG+KuvE7yNWZiQi/jYHhvt7/AAFaOn09dsN+SrbbKEhU/wB0ofw4WX3w6vtUGq/Ny5Ld3DCwtZnXZTpjbSG6ncjCDcbHFXTmLi0bsWVVRFzltIBb2nH2Cmx2U8Ce24eDKCslw7Tsp6qHChFPkQirkeBJqHUURqxhndVjnyiF7Huy1+Gh7i5b9kSro7tWysaZDEMRszEgdNhjbOatnPHLT39r8mWTuleSMyt+F3aNqYJ5MSF3O1WGtdzcLGjO7BVQFmYnACgZJJ8ABVQnFPzHwmLgsyyRQ/secqAc5McyrgqzNnIkADbn1lfzFQfE+dGcHu17vPVjjI9wAwPfUtzRxi94rC/dJ3Ng+yhgBLcDwYlgdCnGQBg+3yV8tsY2ZPnipUlVSQDSEX5wEPn37eeK1KrJ1VZktinOMZzwnuT9nyvc3EAuA2hGGpEX12XqCWIIyRuF8jVk7LOKQRXcEM8aiQK8dvcLlGOslmhnAOHJOSrHx261K8j8WWbhMS9GQKpHjqTCkfUAfcwqmc1WpW4kCHS2VkQjYq+zKw9z71JOpW157nCn5csdj6NopV3nbYvyeL5NEJp2jVpdTFYoXK+khIBLsDn0R4Y38K77Pnm7gZHvhA1u5Cs8KSIYC2ArMXZtaZIDHYjIPTNZaqm49WNi45xTxkYtLJZ8cYv5G3KvBGPYgtlYY/lO5pmA0te0W0ezufl6JrglVI7kDqjIT3U3uwxQ+Xo13p5RVi6uDy1Nx2JDiPE9Y0rkL456n/tUfUTHzVbkZ1kewq2fsyPtqJ4zzXrUpCCAdi52OPEKPD31vRUYLCM1tvk5bC8zxi2kQ9btVGPFXDI3wKkmvoAUlOynlxrm8W6I+YttWhvCSYqV9HzVFLZP0iB4GnZWHqpKVjwaFKahuFFFFViYKSPa5wFrW+F6uRDc6VkYfuc6DCMT4BlA38wad1c3EuGx3ETxTIJI3GllYbEfo9/hXcJuElJHMoqSwxK8O5xwAJlJP01xv71/V9VSD8224GQWPsCH9OBVX595W/uTPHHDKLhJclIWPz8ajxJGxTwBOPsJqvHjABwYph/q/wDvW1XqYyWTPlVKLwWjjPMbTjSo0J5ZyW/KPl7PvqGg4bJdzx2cP7ZMcE+Ecf7pI3kAM++o9ruZ9o4tH40px9SDer52T8YMKywQ2Ze9bBe6Z9UWkn0TK2zRqPCNQSxHh1EOpuaj7K57ndVa6txq3nEobCCKFFLsFEcECY1voUDbOyqBjU7YUeJqq8W4JLcXVk13I2uSWQqsLuiQKlrKw7ojBZw2gmVhkkYAC7G0cD5cERaWVjLPJjvJXA1NjcKANkjHhGNh1OTknVxMauJ2g+hDdSfbBGP981kl3Jlw3jMkMq214QWbaG4ACpPgZ0sBtHMBuV6NglfFVsGa4OJcOjniaOVQ6N1B26HIII3VgQCGG4IBFUTmTnm84X3cL2/ysNkR3DShNWBnRKAn7aBnpswGoeIHqi28IdQy6KVvL/bYHmWO+gFsrnSsyya4wx6CTYFAfpdPhvTSBryUXF4Z6mnugoopKdr3bDNbzvZWR7tkwJZsAtkqDojzsMAjLdc9MYyfD0Y/PnGIYbUxyxLcNOe6jtzj51m6A59VRjUX8AueuKT3FeSXtbd5XuH1Ipdo1jEiqDuEQu2vABG7E7bmoPspD3HEnmmdpGSNmLuxZskgesd+mqmXxDieiSJW3MzldzvnGc48d+vvrT0lKcXLJUvnvgUQjJkQSOshY5ASXdNiwfCAAeG/t2ppct9oF1ZTJBfv30DlQJmIMkeo4VmcbSx56k+kM53pccbkiimnCadcdy7KqLnKOF1LlRgDBPXoVom5gE8XckNIVLqgX1tBA65xgdOvQgiuIxjOLjP92dmeybi048H1RVN7VJj8iSHwubiCBvyGfU4+KoR8aq/LPbUixQw3FvOXRER5IzHKCyqAWZQ2VBIz8aj+fubn4nGkMEbwokgk1k5lJUELpWM4jHpHfVn3VRXsy3LPK2Ji/wCKCOM6nX0FZghYDoCcAGl0nCZ5WE+ANasR6Ho4lwTuzjPlWj/03Ame9K5II3wzb+IVfH8o5rn0gbAkgbAnqR4beFWb9S7FhbIhrqUN2TnDbaa3BCTqgIQEFrf8BAgODqw2kAE+OBWi+iVm1zXQLHA9diT5ACKMZPsFRNazMEcFl1AjT5FTudveP90VB5k8YyyXoj6HXLbW6KDDJlta5AEm+psNq1HY753HhTK5evo7u37qXfI0MD01EYOR9Fx/5tSzMCSYKnJHTPouMdMHx+6ujh/EpbeQMvpY2I6EjyI6N9h8qt6a6MU4zZBdW28xHP2ccWbu5LKViZbTCqx6yQNnuXPmQAUPtT217znzp3T/ACO2VJrqRcsH3ihjO2ubzznZOpz4A70b/wBQuoj4jZxmSSMPE8WDqZX2KMMZJSXQ/u1edQiXL2quC+u7mbXczdTrP4Cn8XOPZvj2Fpc24/t5DuxDPcjuZeXls3hRLgoX7zvGPd6NQwVCxbLGDlsYOMLiuThvLs9z3oLNIsbaDoZUViVzjwJIzuM+VYuveT+l6QjR5GzvlmBVc567ajV84BPHb8Nt2bCIIoicDxcKM4HUlm3PtqeEU7ZRz7KXHYjk/YTxuzRyv2g3PDSsFypltkAXGgLNCo6FdIAlUeWM+RPSnRY3qTRrJEwdHAZWU5BB6EUseaOFpNBqUYYBiPHDLuQD5EforX2LccKyTWTH0NPyiEfRywWZB7NRVgPxmqDU6dRXXHgkptbfTIbNFFFUCyFVvnjnFbCAFV72eU6IIR1kc+fko2JP66sFxOqIzsQqqCzE9AAMkn4UneGXDX1y/EZQfTylqh/c7cEgHHgz7kn2+Rqamp2z6UcWT6Fk515VDq813IXupPTlmzsu3qKOgjUbY9nhtVTbGTg5HgemR4HHhVy54vzDYTOvXCqP5TAVD8mcnS35UtlIBs8i7GRh6yQnwGcgydB0GT02JzrpXT6FBRlY8nPy3yzLfS6IvRjU4kmxkKfoIOjyezovU+ALv5c5Zhs4hHEukDc+JLHqzN1dj4sfcMDaurhHCI7eNY4kVFQYAUYAHkP19T1Nd9ZFt0rHuXa61FGJFV0DVxd//bs0HxluHP3QirHVb4fdR/L71mdVK/J4vSZR6sRkGM/x1QkhPVwcc4LFdwPDMupHG/gQRurKfwWB3B8DW/8AulF++x/np+ugcQi/fI/z1/XXpxg+feYeX3tpntpxq2yr4wJY84DgeDA7MPwW9hFM7sX5iee0e2lYtJaMIwx6tEwzET7QAV/kipPnfl2K+t9IdBKh1RPqB0vjG+DujD0WHlv1Aqt9iPB5Ua+mlQxlpEg0EjIaFTrzj2uMHxqxZarILPK+xxCLjJ44GpXy726cKMPGZWx6M6Ryr+bob/aQ19RUqu3/AJRNxZJdRjL2pOoDqYmxqPt0kA+4tVUnKP2HWuRdv5KAPzXJ+8VPcc4b8uuUgUlVt/nZpFOCutSFiB8Cy7k+Ax4mqT2ScdWK4eBzpE4XSc4y659H+UCfiAKl5ObGtmaCMxPK5eaeUZdRI0hGhRsDpUIMnOMYxWnVZGNKzx3Kk4tzeC5Nwayto1AWJVxvrAAz7C27UteaRFM7/J11KHHpKCdC7aiW/BB8ifwqsMF7bXBBuJGlYbhbjAQN5qE+bH8pfjWfNtyEgSNcAOc4UALpXfYL6PUjpio7dX1R6IrY6hRh5bILh1/oTGhWwfRznAHlpGx+NZz8QkcYLHH0R6K/UNq5Y1wK329o8nqKWx1IGw956D41QLJodsD/AM8TgffWcNq7ABUZvcpP3CrPy3y5qEjTBWjdCgwwYHUcN6SnqMdQfH2VPtwpPFpW/KnnP2a8UBRE4DcHpBL8UI++sLjl6QqQ+hM+LyxLg+B3bwNXduCwfvSH8pdX2tmhbONfVRF9yKPuFAK0eIOMgkHBBGQcHDDYjPQiu+zv21BWOR0BPUHw3qe5k5dZ5O9j8QA64OcjYOAOu2AR12GM9KrE1qybkbA4yNxnyJ/BPsOD7KAs/CryeMyJbqjd7hiWcLoYDSWGfWyNOwBOVzisJOW7gDOqJmJPoDWM+P7a2Bn2EZrm4VfkaXHUbH2+Y+I++ri10gUMWChhkEkDIPxBPuGr8mp1qLIpJPgjdUW8tC9LNCZUkRkmmbQFcEBUCYDFsYIHpHAyTmrpacrzT2yQ/LQUKoo0QxhMR6SuWYljuo8R7hWHEOKQuhRh3q77aAVHlgsAB71A9xqAW+e2bVbs6IWUGNmEi7kDOSBjrUtFsep9fLOLIPC6excTxGa3cJeaGjZtInjBVQxOAJYyToydgwJXoDiojs8OnjVsB4i4Q+7utX3qK8vOahLbtG0QJdSjb+hgjBIHXPs+2tnZBw534nGW3+TwSMzDpqkKxpn2lQ5+Bq7qfZra7FereaY96KKKxi+QXPVm8vDLuOPOtoJAoHUnQdvj0+NUDlu5WSzgZMaTEgAHhpUKR8CCPhTbY+dI+K+jtLyRY/8AELmVjbynGhZf3RF32jZs6GIAOk4yN6u6K1Qnh9yvfHqjsSXM/DflFpLH5rnbrlSGGPbtXnZ92orCsdpfqseAscdyoxGwAwiyD9yOMb9Pd1qWqic1cCEbE4Bikzt5HqV/SP8AtWjqdOrVnuVa7HA+g1NZUrexbmZ2EtjMxcwKrwsdyYWOnQT+I2APYceFNHNYcouLwzRTysoCKqHA+DwTvdyzQxSl7uUZeNHOIlSEDLA7Ao31mrfmq9yY4azRwMd680v85cSOD9RrxBm//wBJ2X8Dtf5iL/prw8o2X8Dtf6PF/wBNS1QPGuOsHFvbKJbhxkLnCqucGWVh6kYPxY7L4kenBEcd4TZKywwWFrLcSZ0J3MQGBszyMF9CJfFvH1VyTVg5S5WjsYSiadUjGSRlUIpcgD0IxsigAAKPAbknJO7gPAFtlYljLNJgyzMAGcjoABsiL0VBsB5kkmVrw7SCvGUEEHcHYg17RXh6JHtC7MbUcTtBCghjlSV5Y0yoPcspyv0SxkC7dANqmuJdndrcRR7NE0a6UaIhdKk506SCrLnzGck771TeN8XurnmOZGl7t7cyrbxt+1kKB6BA3xIgJLDfofACrhwnnBdQilBhl/epCAT7Yn9WVfyfqFAU3ivZndw5MRS5XyHzUn5rHS3wauThXLU0o0Pb3CFWO7RhfLIy7KvxBPxpuC+RvHB8jtXrUBS7LkcDd9C//K31sFjH5je+phOBxLjK94R0Mh1gfkp6i/yVFSz1oegNDVoet71oegNL1oet71oegND1xXdmj7sN8Y1DZseWR1HsOR7K7XrQ9AQacIEb6tJdM+kFwrHH4pwp/klfcax4nN3kmYoHAwBuqoD7ck4+rPSpOe4VfWYD4/oqJv8Aj0cYzke8nSP1n6qA5preQKWYogHllz7Bk6R9hqBnvCJowzPJ6xKjB6L6J0DA6/dXRdcVkmPoDA+kwIUfkp1b41CXXEFikGj03XUSx8WK6Rn2AZ2Fd1vEk2cyWU0S0vMChxHgoSQCZAVVQcek2nLYAOdhmvorkHlGOxtvRcSyTYkkmHRzj0dHkgHqj2k+NfI7yM7ZOWZj7ySa+vuz7hstvwu1inyJEiUMD1XxCn8kEL8K7tulZzwcwrUOCw0UUVCSGMiBgQQCCMEHoQeoNL625Kskd7C4tYCrqzW8vdorvF+FH3oGrvYsjfOSmk7kNTDqO47whbmHQWKMpDxyLjVFIvqyLny3yOhBIOxNAKvidtdcJBE6yXdmPUuEGZI18FuF8cdNY2+4VnjnOcVwgCsqoDqJLDJOCBt4dTtTb5C55j4jb6hhZU9GVOm+SA6g9Y2wceW4O4qRk5OsWfvGs7YvnOowx5z5+r1q7Xq5xXS9ytKmLeRS8o8rh7G+4hcRDR8mdbYSLu2lXbvtJ6elgKffTSs+Q7FEQG0gLKqgsY1JJCgEk+eay55GbB0H7o0MX85cRR4+pjU+aqyblJtkvCwiEbkmxPW0tz/ql/VUtb2yRoqIqoiABVUAKqjoAB0ArYzADJqtXvFJbqRrezOnQdM1wQCkJ8VUdJZvxfVTq2+FPg5NvFuMyPJ8mtFDzEZZmz3cKn8ObHmPVjHpP7FyalOBcBS1QhSXkc6pZXwXlfGNTHyHQKMBRsAK28H4NHbR93EDjJZmY6ndz6zyOd3Y+JP3YFd1eZO0sBRRRXh6FFFFAL3tB7J14hOl1BN8muUwC4XIfT6hOCCGHTO+2B4CqrzFHJaKkPFYop0kzpliGtWKqSxaAjWhABJZQR7qa/H+Z7eyQNcShNWyruzufJI1BZz7h40j4+XZHmknk16MSmFrgL8qkaVCuZSpOFUE4G3UbCgOqyt43GbG8cD6GoToPZ3cnpL9Yrf8tvo/CCX8lpIW+o6l+2pPlzlm1u+GxSyxIzrDGA2NLKVjA9dcN1BHXwqscw8Pe2lUQTzopXOln70A6iNu8BOOnjVv9JNrMdyDz4rklhzfcL69tOPyTDKPsYH7K8PPgHrJMv5VvJ96g1VJOPXSuil4n16sFoyu6jODpb9FZ3HMU6IWeOIhRk6XcfUCpqJ0WLO3B2rIvuWVu0CHxbHvimH/AA1qbn+H6a/my/8ATXvEuB8Qht/lElsgjwhJFwpI7xlUZUoMbsM+W9Q9/JcRHDwYPsnQ/oqEkJF+fI/A590cx/4a5pOdc+qkh90L/wDFioWTi8v70PjL+pa6rGwvLi3mnhhRkgZVkAZ2b0l1FlUAagoxkDffoaA2y81TH1YpPj3afpJrim4pcv4Iv5Ts/wBigCuKW4k7sv3sePDQhYk9Aoy3Un2Vsi4cxUd5K5ONwpCjPlsM1YjprJPgid0Ea5lfGZJiB+KFjH17n7a4JL2CLcDWfpYJJ/lt+ip204JH6TaB6C6izZY9QFGWzuSR9tRUvDGupz6Dsi+ghUqqlgfSyzZwM56AnaurdP5ccyZ5C3reEjjia4ug3dAKowD6QB38yevwqxcm9i9zxCMyCaGJFkeM51M+pDhsKBjG/wBKp/lrgtvDGIBLE8uT3gDAsGI66c5AGw+Ga0cH5pu+Hz3EMc8MKSMJcTJqGrAVyh1DfKgEb7YNVSYY/JPYvZ8PdZWJuJ13DuAFU+aRjYH2kkjwxTBpZ8g9qkt3dLazRxSMwZhNbFig0jPzqHOjPQEEjJApmUAUUUUAVE8233c2F1L9CCVh7xG2PtxUtVL7YJyOETIvrTNFCvvklUH7M0AtuEcImtbe1uLRsSRxKzKRnWHUNIrY9ZD9HqMAjcU2eU+bYr6HWnosuFkjJ9KN8eqfMHqrDZh8QIOO0VLYHG4IVT7F2+4VQuPyycPuPlVudJ0k4x6DAbvE48VJ38wTkYIrWu06lHqjytv8FGFjTw+42Obd/kifTvLf/wCMtN/y6m5ZgoyaXS8/wXJspGYRGGSSWVHbdMWsqL+WpZ8KQMnpjO1Vbm7neS+Ohcx2/ihyHl3/AHX6KdPmx1/C8hn11SnLCLEpqKyxjx3MnEj8w5jtASrTocNLg4ZLY/grkEGb3hPpC02FhHBGsUSKiIMKqjAA/wDN8+Oap/Y1JnhMY+hJMn1TN9XWrxUTJUFFFFeHoUUUUAUUUUBVuauQY72VZxLLBOid2JI9JBTJbSyOCCMknbB361Bp2SSMfneJXLDyjSGI/nYNMWigEpx2GXgrGHSXtXJMMzsfR1btFKwGNQbUQTjIbzBqq3/EmmbW7A+WMAAeQ9lfSNxbq6lXVXVhgqwBBHkQdjVf/vb8N1avkNtn+KXH5vSrteslCPS1krzoUnnIkuAcp3PEpM2gj0QZJkkLLGzsNIRWVTqYAknGw2z1FXbgXYxK0qtfyRGNGDdzDrbWQcgPI4Ho56gDfzprW9ssahEVUVdgqgKoHkANhW2oZ3zlnfkkjVGODg47woXNrNAdhLG6Z8tSkA/A4PwpE8TuHdB3o0yxkxTL9GVNm+B9YeYYU4edOazZxqsSiS5mJWFD6uwy8kmNxGgIJxucgDrSZ5i4fKHeVp2edyO9Zx6EhA2GgY7sKBhdPQbb1ASEBdSBQSegp+dl/LjWfDo1kGJZSZpR4hpMYU+1UCr7wa+e5LZ2OXbGDlRGSMMOjajuSPCnH2V9o73DfI7xgZwCYpenfKo3DD98Ub+0ZPhkgQXbJwJIr23nEMaRurAyKoXVPq270jYnR6pO+dVU6vpS/wCHxzxtHMiyRuMMrAFSPaDVA4j2JW5JNtcT24+gdMyD2AP6QH8qrun1KrXS0V7aXN5TFzxZe6hSGIiSaRlJ0nOZG9GGMHxwWJq/ct9iaRxoL2ZptI/aosxRZ8dTA65N99yBv0rv5X7I0tblJ5rhrhoiTGvdrGisQRrIBJYgE432zmmBUepu82W3COqq+hblO5w5KtTw2ZYbeJHiid4THGqskiIWQqyjIOoD35OetLrivCY7y2jmZVYsqlh7WUHII3BNPUiqRddklsSe5nubdGJPdxyKYxnchFdG0DrsDjyqsTFR5I55ls5Y4J2M1tIyxq5x3sLMQqamH7ZGSQMncZ6mnNVM4P2UWkEqys01w6EMnfSalVh0YRqFUkeGQcVc6AKKKKAKX3azLqbh8P75dq5H4sKMx+8UwaVnaReqOM8PWQ4AinZOpzI+EA26bDr03qSpZml7zmbxFkrdP8zEvvb6z/8AtUjtKx8hbz3x+ac/oq2yyHGT0UY9wFK3tC5oSVWjU7AYUYOSSRqYnGw2+ytyzEKnn3mdH2prBaTyCHWOQNhcL1UMVYqM6Tnao7mThKQGMJndWznqSD19nX7Kss/NkUdvGuS2QrqACCQUGMkgAffVM4nxN531NjyAHQDy9vvr2KwjmQzuxKUHh8gBzi6n/wB5T+mmFSw7BJM2l2M5Au3x8Y4yftpn1gS/czUjwFFFFcnoUUUUAUUUUAUUUUAUUUUAUUUUAsOZpdHGZDNtqhiW3z0ZFLmcJ5sHKkgb401WuPIGZvEE52py8Y4HBdx93cRLKnXDDofAqw3U+0EGqdedj0R/aru6jH0WZJlHu7xS3+1QCeubYg+de8Fjla9tVgBM/fxsgHUaXBdj5KE1ZPTFNWLsRiJ+dvLlx5KIY/tCE/VVv5b5LtLAH5NEFZtmkJLyN+VI2Tj2dPZQE5RRRQBRRRQBRRRQBRRRQBRRRQH/2Q=="/>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25956" name="Picture 4" descr="http://4.bp.blogspot.com/-F613VgrwDjI/TcAaYIDkqmI/AAAAAAAAALk/hHkT2Wtisd8/s1600/Mensaje.jpg">
            <a:hlinkClick r:id="rId3"/>
          </p:cNvPr>
          <p:cNvPicPr>
            <a:picLocks noChangeAspect="1" noChangeArrowheads="1"/>
          </p:cNvPicPr>
          <p:nvPr/>
        </p:nvPicPr>
        <p:blipFill>
          <a:blip r:embed="rId4" cstate="print"/>
          <a:srcRect/>
          <a:stretch>
            <a:fillRect/>
          </a:stretch>
        </p:blipFill>
        <p:spPr bwMode="auto">
          <a:xfrm>
            <a:off x="4139952" y="3068960"/>
            <a:ext cx="3933825" cy="28575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67544" y="1268760"/>
          <a:ext cx="2880320" cy="4389120"/>
        </p:xfrm>
        <a:graphic>
          <a:graphicData uri="http://schemas.openxmlformats.org/drawingml/2006/table">
            <a:tbl>
              <a:tblPr/>
              <a:tblGrid>
                <a:gridCol w="1528264"/>
                <a:gridCol w="1352056"/>
              </a:tblGrid>
              <a:tr h="1044116">
                <a:tc>
                  <a:txBody>
                    <a:bodyPr/>
                    <a:lstStyle/>
                    <a:p>
                      <a:pPr>
                        <a:lnSpc>
                          <a:spcPct val="200000"/>
                        </a:lnSpc>
                        <a:spcAft>
                          <a:spcPts val="0"/>
                        </a:spcAft>
                      </a:pPr>
                      <a:r>
                        <a:rPr lang="es-ES" sz="1800">
                          <a:latin typeface="Arial"/>
                          <a:ea typeface="Times New Roman"/>
                        </a:rPr>
                        <a:t/>
                      </a:r>
                      <a:br>
                        <a:rPr lang="es-ES" sz="1800">
                          <a:latin typeface="Arial"/>
                          <a:ea typeface="Times New Roman"/>
                        </a:rPr>
                      </a:br>
                      <a:r>
                        <a:rPr lang="es-ES" sz="1800" b="1">
                          <a:solidFill>
                            <a:srgbClr val="000000"/>
                          </a:solidFill>
                          <a:latin typeface="Arial"/>
                          <a:ea typeface="Times New Roman"/>
                        </a:rPr>
                        <a:t>AÑOS </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b="1">
                          <a:solidFill>
                            <a:srgbClr val="000000"/>
                          </a:solidFill>
                          <a:latin typeface="Arial"/>
                          <a:ea typeface="Times New Roman"/>
                        </a:rPr>
                        <a:t>Nro.</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a:solidFill>
                            <a:srgbClr val="000000"/>
                          </a:solidFill>
                          <a:latin typeface="Arial"/>
                          <a:ea typeface="Times New Roman"/>
                        </a:rPr>
                        <a:t>7 a 10 años </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a:solidFill>
                            <a:srgbClr val="000000"/>
                          </a:solidFill>
                          <a:latin typeface="Arial"/>
                          <a:ea typeface="Times New Roman"/>
                        </a:rPr>
                        <a:t>11</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a:solidFill>
                            <a:srgbClr val="000000"/>
                          </a:solidFill>
                          <a:latin typeface="Arial"/>
                          <a:ea typeface="Times New Roman"/>
                        </a:rPr>
                        <a:t>11 a 14 años</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a:solidFill>
                            <a:srgbClr val="000000"/>
                          </a:solidFill>
                          <a:latin typeface="Arial"/>
                          <a:ea typeface="Times New Roman"/>
                        </a:rPr>
                        <a:t>2</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a:solidFill>
                            <a:srgbClr val="000000"/>
                          </a:solidFill>
                          <a:latin typeface="Arial"/>
                          <a:ea typeface="Times New Roman"/>
                        </a:rPr>
                        <a:t>15 a 18 años</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a:solidFill>
                            <a:srgbClr val="000000"/>
                          </a:solidFill>
                          <a:latin typeface="Arial"/>
                          <a:ea typeface="Times New Roman"/>
                        </a:rPr>
                        <a:t>3</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a:solidFill>
                            <a:srgbClr val="000000"/>
                          </a:solidFill>
                          <a:latin typeface="Arial"/>
                          <a:ea typeface="Times New Roman"/>
                        </a:rPr>
                        <a:t>19 a 22 años</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a:solidFill>
                            <a:srgbClr val="000000"/>
                          </a:solidFill>
                          <a:latin typeface="Arial"/>
                          <a:ea typeface="Times New Roman"/>
                        </a:rPr>
                        <a:t>2</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a:solidFill>
                            <a:srgbClr val="000000"/>
                          </a:solidFill>
                          <a:latin typeface="Arial"/>
                          <a:ea typeface="Times New Roman"/>
                        </a:rPr>
                        <a:t>13 a 25 años</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a:solidFill>
                            <a:srgbClr val="000000"/>
                          </a:solidFill>
                          <a:latin typeface="Arial"/>
                          <a:ea typeface="Times New Roman"/>
                        </a:rPr>
                        <a:t>0</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058">
                <a:tc>
                  <a:txBody>
                    <a:bodyPr/>
                    <a:lstStyle/>
                    <a:p>
                      <a:pPr>
                        <a:lnSpc>
                          <a:spcPct val="200000"/>
                        </a:lnSpc>
                        <a:spcAft>
                          <a:spcPts val="0"/>
                        </a:spcAft>
                      </a:pPr>
                      <a:r>
                        <a:rPr lang="es-ES" sz="1800" b="1">
                          <a:solidFill>
                            <a:srgbClr val="000000"/>
                          </a:solidFill>
                          <a:latin typeface="Arial"/>
                          <a:ea typeface="Times New Roman"/>
                        </a:rPr>
                        <a:t>Total</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800" b="1">
                          <a:solidFill>
                            <a:srgbClr val="000000"/>
                          </a:solidFill>
                          <a:latin typeface="Arial"/>
                          <a:ea typeface="Times New Roman"/>
                        </a:rPr>
                        <a:t>18</a:t>
                      </a:r>
                      <a:endParaRPr lang="es-EC" sz="18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0049" name="Rectangle 1"/>
          <p:cNvSpPr>
            <a:spLocks noChangeArrowheads="1"/>
          </p:cNvSpPr>
          <p:nvPr/>
        </p:nvSpPr>
        <p:spPr bwMode="auto">
          <a:xfrm>
            <a:off x="755576" y="-45387"/>
            <a:ext cx="760940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2800" b="1" i="0" u="none" strike="noStrike" cap="none" normalizeH="0" baseline="0" smtClean="0">
                <a:ln>
                  <a:noFill/>
                </a:ln>
                <a:solidFill>
                  <a:srgbClr val="C00000"/>
                </a:solidFill>
                <a:effectLst/>
                <a:latin typeface="Arial" pitchFamily="34" charset="0"/>
                <a:ea typeface="Times New Roman" pitchFamily="18" charset="0"/>
                <a:cs typeface="Arial" pitchFamily="34" charset="0"/>
              </a:rPr>
              <a:t>Tiempo ejerce la docencia universitaria en la modalidad a distancia</a:t>
            </a:r>
            <a:endParaRPr kumimoji="0" lang="es-EC" sz="1400" b="0" i="0" u="none" strike="noStrike" cap="none" normalizeH="0" baseline="0" smtClean="0">
              <a:ln>
                <a:noFill/>
              </a:ln>
              <a:solidFill>
                <a:srgbClr val="C00000"/>
              </a:solidFill>
              <a:effectLst/>
              <a:latin typeface="Arial" pitchFamily="34" charset="0"/>
              <a:cs typeface="Arial" pitchFamily="34" charset="0"/>
            </a:endParaRPr>
          </a:p>
        </p:txBody>
      </p:sp>
      <p:graphicFrame>
        <p:nvGraphicFramePr>
          <p:cNvPr id="6" name="5 Gráfico"/>
          <p:cNvGraphicFramePr/>
          <p:nvPr/>
        </p:nvGraphicFramePr>
        <p:xfrm>
          <a:off x="3491880" y="1628800"/>
          <a:ext cx="5300170" cy="3096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smtClean="0">
                <a:solidFill>
                  <a:srgbClr val="C00000"/>
                </a:solidFill>
              </a:rPr>
              <a:t>Número de asignaturas, que tiene a cargo en el semestre marzo – agosto 2012</a:t>
            </a:r>
            <a:endParaRPr lang="es-EC" sz="2800">
              <a:solidFill>
                <a:srgbClr val="C00000"/>
              </a:solidFill>
            </a:endParaRPr>
          </a:p>
        </p:txBody>
      </p:sp>
      <p:graphicFrame>
        <p:nvGraphicFramePr>
          <p:cNvPr id="5" name="4 Tabla"/>
          <p:cNvGraphicFramePr>
            <a:graphicFrameLocks noGrp="1"/>
          </p:cNvGraphicFramePr>
          <p:nvPr/>
        </p:nvGraphicFramePr>
        <p:xfrm>
          <a:off x="467544" y="1484784"/>
          <a:ext cx="3384376" cy="3657600"/>
        </p:xfrm>
        <a:graphic>
          <a:graphicData uri="http://schemas.openxmlformats.org/drawingml/2006/table">
            <a:tbl>
              <a:tblPr/>
              <a:tblGrid>
                <a:gridCol w="2210599"/>
                <a:gridCol w="1173777"/>
              </a:tblGrid>
              <a:tr h="357505">
                <a:tc>
                  <a:txBody>
                    <a:bodyPr/>
                    <a:lstStyle/>
                    <a:p>
                      <a:pPr algn="ctr">
                        <a:lnSpc>
                          <a:spcPct val="150000"/>
                        </a:lnSpc>
                        <a:spcAft>
                          <a:spcPts val="0"/>
                        </a:spcAft>
                      </a:pPr>
                      <a:r>
                        <a:rPr lang="es-ES" sz="1600">
                          <a:latin typeface="Arial"/>
                          <a:ea typeface="Times New Roman"/>
                        </a:rPr>
                        <a:t>Nro.</a:t>
                      </a:r>
                      <a:endParaRPr lang="es-EC" sz="1600">
                        <a:latin typeface="Times New Roman"/>
                        <a:ea typeface="Times New Roman"/>
                      </a:endParaRPr>
                    </a:p>
                    <a:p>
                      <a:pPr>
                        <a:lnSpc>
                          <a:spcPct val="150000"/>
                        </a:lnSpc>
                        <a:spcAft>
                          <a:spcPts val="0"/>
                        </a:spcAft>
                      </a:pPr>
                      <a:r>
                        <a:rPr lang="es-ES" sz="1600">
                          <a:latin typeface="Arial"/>
                          <a:ea typeface="Times New Roman"/>
                        </a:rPr>
                        <a:t>Asignatura a cargo</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s-ES" sz="1600">
                          <a:latin typeface="Arial"/>
                          <a:ea typeface="Times New Roman"/>
                        </a:rPr>
                        <a:t>Docente</a:t>
                      </a:r>
                      <a:endParaRPr lang="es-EC" sz="1600">
                        <a:latin typeface="Times New Roman"/>
                        <a:ea typeface="Times New Roman"/>
                      </a:endParaRPr>
                    </a:p>
                    <a:p>
                      <a:pPr>
                        <a:lnSpc>
                          <a:spcPct val="150000"/>
                        </a:lnSpc>
                        <a:spcAft>
                          <a:spcPts val="0"/>
                        </a:spcAft>
                      </a:pPr>
                      <a:r>
                        <a:rPr lang="es-ES" sz="1600">
                          <a:latin typeface="Arial"/>
                          <a:ea typeface="Times New Roman"/>
                        </a:rPr>
                        <a:t>asignatura</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490">
                <a:tc>
                  <a:txBody>
                    <a:bodyPr/>
                    <a:lstStyle/>
                    <a:p>
                      <a:pPr algn="ctr">
                        <a:lnSpc>
                          <a:spcPct val="150000"/>
                        </a:lnSpc>
                        <a:spcAft>
                          <a:spcPts val="0"/>
                        </a:spcAft>
                      </a:pPr>
                      <a:r>
                        <a:rPr lang="es-ES" sz="1600">
                          <a:latin typeface="Arial"/>
                          <a:ea typeface="Times New Roman"/>
                        </a:rPr>
                        <a:t>1 a 2</a:t>
                      </a:r>
                      <a:endParaRPr lang="es-EC" sz="1600">
                        <a:latin typeface="Times New Roman"/>
                        <a:ea typeface="Times New Roman"/>
                      </a:endParaRPr>
                    </a:p>
                    <a:p>
                      <a:pPr algn="ctr">
                        <a:lnSpc>
                          <a:spcPct val="150000"/>
                        </a:lnSpc>
                        <a:spcAft>
                          <a:spcPts val="0"/>
                        </a:spcAft>
                      </a:pPr>
                      <a:r>
                        <a:rPr lang="es-ES" sz="1600">
                          <a:latin typeface="Arial"/>
                          <a:ea typeface="Times New Roman"/>
                        </a:rPr>
                        <a:t>asignaturas</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Arial"/>
                          <a:ea typeface="Times New Roman"/>
                        </a:rPr>
                        <a:t>10</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170">
                <a:tc>
                  <a:txBody>
                    <a:bodyPr/>
                    <a:lstStyle/>
                    <a:p>
                      <a:pPr algn="ctr">
                        <a:lnSpc>
                          <a:spcPct val="150000"/>
                        </a:lnSpc>
                        <a:spcAft>
                          <a:spcPts val="0"/>
                        </a:spcAft>
                      </a:pPr>
                      <a:r>
                        <a:rPr lang="es-ES" sz="1600">
                          <a:latin typeface="Arial"/>
                          <a:ea typeface="Times New Roman"/>
                        </a:rPr>
                        <a:t>3 a 4</a:t>
                      </a:r>
                      <a:endParaRPr lang="es-EC" sz="1600">
                        <a:latin typeface="Times New Roman"/>
                        <a:ea typeface="Times New Roman"/>
                      </a:endParaRPr>
                    </a:p>
                    <a:p>
                      <a:pPr algn="ctr">
                        <a:lnSpc>
                          <a:spcPct val="150000"/>
                        </a:lnSpc>
                        <a:spcAft>
                          <a:spcPts val="0"/>
                        </a:spcAft>
                      </a:pPr>
                      <a:r>
                        <a:rPr lang="es-ES" sz="1600">
                          <a:latin typeface="Arial"/>
                          <a:ea typeface="Times New Roman"/>
                        </a:rPr>
                        <a:t>asignaturas</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Arial"/>
                          <a:ea typeface="Times New Roman"/>
                        </a:rPr>
                        <a:t>5</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775">
                <a:tc>
                  <a:txBody>
                    <a:bodyPr/>
                    <a:lstStyle/>
                    <a:p>
                      <a:pPr algn="ctr">
                        <a:lnSpc>
                          <a:spcPct val="150000"/>
                        </a:lnSpc>
                        <a:spcAft>
                          <a:spcPts val="0"/>
                        </a:spcAft>
                      </a:pPr>
                      <a:r>
                        <a:rPr lang="es-ES" sz="1600">
                          <a:latin typeface="Arial"/>
                          <a:ea typeface="Times New Roman"/>
                        </a:rPr>
                        <a:t>5 a 6</a:t>
                      </a:r>
                      <a:endParaRPr lang="es-EC" sz="1600">
                        <a:latin typeface="Times New Roman"/>
                        <a:ea typeface="Times New Roman"/>
                      </a:endParaRPr>
                    </a:p>
                    <a:p>
                      <a:pPr algn="ctr">
                        <a:lnSpc>
                          <a:spcPct val="150000"/>
                        </a:lnSpc>
                        <a:spcAft>
                          <a:spcPts val="0"/>
                        </a:spcAft>
                      </a:pPr>
                      <a:r>
                        <a:rPr lang="es-ES" sz="1600">
                          <a:latin typeface="Arial"/>
                          <a:ea typeface="Times New Roman"/>
                        </a:rPr>
                        <a:t>asignaturas</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Arial"/>
                          <a:ea typeface="Times New Roman"/>
                        </a:rPr>
                        <a:t>3</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125">
                <a:tc>
                  <a:txBody>
                    <a:bodyPr/>
                    <a:lstStyle/>
                    <a:p>
                      <a:pPr algn="ctr">
                        <a:lnSpc>
                          <a:spcPct val="150000"/>
                        </a:lnSpc>
                        <a:spcAft>
                          <a:spcPts val="0"/>
                        </a:spcAft>
                      </a:pPr>
                      <a:r>
                        <a:rPr lang="es-ES" sz="1600">
                          <a:latin typeface="Arial"/>
                          <a:ea typeface="Times New Roman"/>
                        </a:rPr>
                        <a:t>Más de 6</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a:latin typeface="Arial"/>
                          <a:ea typeface="Times New Roman"/>
                        </a:rPr>
                        <a:t>0</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190">
                <a:tc>
                  <a:txBody>
                    <a:bodyPr/>
                    <a:lstStyle/>
                    <a:p>
                      <a:pPr algn="r">
                        <a:lnSpc>
                          <a:spcPct val="150000"/>
                        </a:lnSpc>
                        <a:spcAft>
                          <a:spcPts val="0"/>
                        </a:spcAft>
                      </a:pPr>
                      <a:r>
                        <a:rPr lang="es-ES" sz="1600">
                          <a:latin typeface="Arial"/>
                          <a:ea typeface="Times New Roman"/>
                        </a:rPr>
                        <a:t>Total</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Arial"/>
                          <a:ea typeface="Times New Roman"/>
                        </a:rPr>
                        <a:t>18</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Gráfico"/>
          <p:cNvGraphicFramePr/>
          <p:nvPr/>
        </p:nvGraphicFramePr>
        <p:xfrm>
          <a:off x="3995936" y="1916832"/>
          <a:ext cx="4758537" cy="2808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rgbClr val="C00000"/>
                </a:solidFill>
              </a:rPr>
              <a:t>Área de conocimiento realizada los estudios de IV nivel</a:t>
            </a:r>
            <a:endParaRPr lang="es-EC">
              <a:solidFill>
                <a:srgbClr val="C00000"/>
              </a:solidFill>
            </a:endParaRPr>
          </a:p>
        </p:txBody>
      </p:sp>
      <p:graphicFrame>
        <p:nvGraphicFramePr>
          <p:cNvPr id="3" name="2 Tabla"/>
          <p:cNvGraphicFramePr>
            <a:graphicFrameLocks noGrp="1"/>
          </p:cNvGraphicFramePr>
          <p:nvPr/>
        </p:nvGraphicFramePr>
        <p:xfrm>
          <a:off x="107504" y="1484784"/>
          <a:ext cx="5829300" cy="1920240"/>
        </p:xfrm>
        <a:graphic>
          <a:graphicData uri="http://schemas.openxmlformats.org/drawingml/2006/table">
            <a:tbl>
              <a:tblPr/>
              <a:tblGrid>
                <a:gridCol w="2049145"/>
                <a:gridCol w="989965"/>
                <a:gridCol w="1260475"/>
                <a:gridCol w="989965"/>
                <a:gridCol w="539750"/>
              </a:tblGrid>
              <a:tr h="0">
                <a:tc>
                  <a:txBody>
                    <a:bodyPr/>
                    <a:lstStyle/>
                    <a:p>
                      <a:pPr algn="ctr">
                        <a:lnSpc>
                          <a:spcPct val="150000"/>
                        </a:lnSpc>
                        <a:spcAft>
                          <a:spcPts val="0"/>
                        </a:spcAft>
                      </a:pPr>
                      <a:r>
                        <a:rPr lang="es-ES" sz="1200" b="1">
                          <a:latin typeface="Arial"/>
                          <a:ea typeface="Times New Roman"/>
                        </a:rPr>
                        <a:t>Área Formación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Diplomado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200" b="1">
                          <a:latin typeface="Arial"/>
                          <a:ea typeface="Times New Roman"/>
                        </a:rPr>
                        <a:t>Especialidades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Maestría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PHD</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Arial"/>
                          <a:ea typeface="Times New Roman"/>
                        </a:rPr>
                        <a:t>Ciencias de la Educación                     </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16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12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Arial"/>
                          <a:ea typeface="Times New Roman"/>
                        </a:rPr>
                        <a:t>Ciencias Exactas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Arial"/>
                          <a:ea typeface="Times New Roman"/>
                        </a:rPr>
                        <a:t>Ciencias Administrativas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a:latin typeface="Arial"/>
                          <a:ea typeface="Times New Roman"/>
                        </a:rPr>
                        <a:t>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50000"/>
                        </a:lnSpc>
                        <a:spcAft>
                          <a:spcPts val="0"/>
                        </a:spcAft>
                      </a:pPr>
                      <a:r>
                        <a:rPr lang="es-ES" sz="1200">
                          <a:latin typeface="Arial"/>
                          <a:ea typeface="Times New Roman"/>
                        </a:rPr>
                        <a:t>Ciencias de la</a:t>
                      </a:r>
                      <a:endParaRPr lang="es-EC" sz="1200">
                        <a:latin typeface="Times New Roman"/>
                        <a:ea typeface="Times New Roman"/>
                      </a:endParaRPr>
                    </a:p>
                    <a:p>
                      <a:pPr>
                        <a:lnSpc>
                          <a:spcPct val="150000"/>
                        </a:lnSpc>
                        <a:spcAft>
                          <a:spcPts val="0"/>
                        </a:spcAft>
                      </a:pPr>
                      <a:r>
                        <a:rPr lang="es-ES" sz="1200">
                          <a:latin typeface="Arial"/>
                          <a:ea typeface="Times New Roman"/>
                        </a:rPr>
                        <a:t>Computación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p>
                      <a:pPr algn="ctr">
                        <a:lnSpc>
                          <a:spcPct val="150000"/>
                        </a:lnSpc>
                        <a:spcAft>
                          <a:spcPts val="0"/>
                        </a:spcAft>
                      </a:pPr>
                      <a:r>
                        <a:rPr lang="es-ES" sz="12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s-ES" sz="12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r">
                        <a:lnSpc>
                          <a:spcPct val="150000"/>
                        </a:lnSpc>
                        <a:spcAft>
                          <a:spcPts val="0"/>
                        </a:spcAft>
                      </a:pPr>
                      <a:r>
                        <a:rPr lang="es-ES" sz="1200">
                          <a:latin typeface="Arial"/>
                          <a:ea typeface="Times New Roman"/>
                        </a:rPr>
                        <a:t>Total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16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5</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16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200" b="1">
                          <a:latin typeface="Arial"/>
                          <a:ea typeface="Times New Roman"/>
                        </a:rPr>
                        <a:t>0</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Gráfico"/>
          <p:cNvGraphicFramePr/>
          <p:nvPr/>
        </p:nvGraphicFramePr>
        <p:xfrm>
          <a:off x="755576" y="3429000"/>
          <a:ext cx="7992888" cy="256244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rgbClr val="C00000"/>
                </a:solidFill>
              </a:rPr>
              <a:t>Áreas fueron realizadas las capitaciones de sus últimos dos años</a:t>
            </a:r>
            <a:endParaRPr lang="es-EC">
              <a:solidFill>
                <a:srgbClr val="C00000"/>
              </a:solidFill>
            </a:endParaRPr>
          </a:p>
        </p:txBody>
      </p:sp>
      <p:graphicFrame>
        <p:nvGraphicFramePr>
          <p:cNvPr id="3" name="2 Tabla"/>
          <p:cNvGraphicFramePr>
            <a:graphicFrameLocks noGrp="1"/>
          </p:cNvGraphicFramePr>
          <p:nvPr/>
        </p:nvGraphicFramePr>
        <p:xfrm>
          <a:off x="755576" y="1628800"/>
          <a:ext cx="2520280" cy="4525367"/>
        </p:xfrm>
        <a:graphic>
          <a:graphicData uri="http://schemas.openxmlformats.org/drawingml/2006/table">
            <a:tbl>
              <a:tblPr/>
              <a:tblGrid>
                <a:gridCol w="1807996"/>
                <a:gridCol w="712284"/>
              </a:tblGrid>
              <a:tr h="708079">
                <a:tc>
                  <a:txBody>
                    <a:bodyPr/>
                    <a:lstStyle/>
                    <a:p>
                      <a:pPr algn="ctr">
                        <a:lnSpc>
                          <a:spcPct val="115000"/>
                        </a:lnSpc>
                        <a:spcAft>
                          <a:spcPts val="0"/>
                        </a:spcAft>
                        <a:tabLst>
                          <a:tab pos="2423795" algn="l"/>
                        </a:tabLst>
                      </a:pPr>
                      <a:r>
                        <a:rPr lang="es-ES" sz="1800" b="1">
                          <a:latin typeface="Arial"/>
                          <a:ea typeface="Times New Roman"/>
                        </a:rPr>
                        <a:t>Área</a:t>
                      </a:r>
                      <a:endParaRPr lang="es-EC" sz="1800">
                        <a:latin typeface="Times New Roman"/>
                        <a:ea typeface="Times New Roman"/>
                      </a:endParaRPr>
                    </a:p>
                    <a:p>
                      <a:pPr algn="ctr">
                        <a:lnSpc>
                          <a:spcPct val="115000"/>
                        </a:lnSpc>
                        <a:spcAft>
                          <a:spcPts val="0"/>
                        </a:spcAft>
                        <a:tabLst>
                          <a:tab pos="2423795" algn="l"/>
                        </a:tabLst>
                      </a:pPr>
                      <a:r>
                        <a:rPr lang="es-ES" sz="1800" b="1">
                          <a:latin typeface="Arial"/>
                          <a:ea typeface="Times New Roman"/>
                        </a:rPr>
                        <a:t>Capacitación</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endParaRPr lang="es-EC" sz="1800">
                        <a:latin typeface="Times New Roman"/>
                        <a:ea typeface="Times New Roman"/>
                      </a:endParaRPr>
                    </a:p>
                    <a:p>
                      <a:pPr algn="ctr">
                        <a:lnSpc>
                          <a:spcPct val="115000"/>
                        </a:lnSpc>
                        <a:spcAft>
                          <a:spcPts val="0"/>
                        </a:spcAft>
                        <a:tabLst>
                          <a:tab pos="2423795" algn="l"/>
                        </a:tabLst>
                      </a:pPr>
                      <a:r>
                        <a:rPr lang="es-ES" sz="1800" b="1">
                          <a:latin typeface="Arial"/>
                          <a:ea typeface="Times New Roman"/>
                        </a:rPr>
                        <a:t>Nro.</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079">
                <a:tc>
                  <a:txBody>
                    <a:bodyPr/>
                    <a:lstStyle/>
                    <a:p>
                      <a:pPr>
                        <a:lnSpc>
                          <a:spcPct val="115000"/>
                        </a:lnSpc>
                        <a:spcAft>
                          <a:spcPts val="0"/>
                        </a:spcAft>
                        <a:tabLst>
                          <a:tab pos="2423795" algn="l"/>
                        </a:tabLst>
                      </a:pPr>
                      <a:r>
                        <a:rPr lang="es-ES" sz="1800">
                          <a:latin typeface="Arial"/>
                          <a:ea typeface="Times New Roman"/>
                        </a:rPr>
                        <a:t>Ciencias</a:t>
                      </a:r>
                      <a:endParaRPr lang="es-EC" sz="1800">
                        <a:latin typeface="Times New Roman"/>
                        <a:ea typeface="Times New Roman"/>
                      </a:endParaRPr>
                    </a:p>
                    <a:p>
                      <a:pPr>
                        <a:lnSpc>
                          <a:spcPct val="115000"/>
                        </a:lnSpc>
                        <a:spcAft>
                          <a:spcPts val="0"/>
                        </a:spcAft>
                        <a:tabLst>
                          <a:tab pos="2423795" algn="l"/>
                        </a:tabLst>
                      </a:pPr>
                      <a:r>
                        <a:rPr lang="es-ES" sz="1800">
                          <a:latin typeface="Arial"/>
                          <a:ea typeface="Times New Roman"/>
                        </a:rPr>
                        <a:t>Administrativas</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Didáctica</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Diseño Curricular</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Ética</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Gestión Pública</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Investigación</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Proyectos</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3</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Tics</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9</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nSpc>
                          <a:spcPct val="115000"/>
                        </a:lnSpc>
                        <a:spcAft>
                          <a:spcPts val="0"/>
                        </a:spcAft>
                        <a:tabLst>
                          <a:tab pos="2423795" algn="l"/>
                        </a:tabLst>
                      </a:pPr>
                      <a:r>
                        <a:rPr lang="es-ES" sz="1800">
                          <a:latin typeface="Arial"/>
                          <a:ea typeface="Times New Roman"/>
                        </a:rPr>
                        <a:t>Total</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2423795" algn="l"/>
                        </a:tabLst>
                      </a:pPr>
                      <a:r>
                        <a:rPr lang="es-ES" sz="1800">
                          <a:latin typeface="Arial"/>
                          <a:ea typeface="Times New Roman"/>
                        </a:rPr>
                        <a:t>18</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Gráfico"/>
          <p:cNvGraphicFramePr/>
          <p:nvPr/>
        </p:nvGraphicFramePr>
        <p:xfrm>
          <a:off x="3563888" y="1628800"/>
          <a:ext cx="5328592" cy="38164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57200" y="188640"/>
            <a:ext cx="8229600" cy="792088"/>
          </a:xfrm>
        </p:spPr>
        <p:txBody>
          <a:bodyPr>
            <a:noAutofit/>
          </a:bodyPr>
          <a:lstStyle/>
          <a:p>
            <a:r>
              <a:rPr lang="es-ES_tradnl" sz="3600" smtClean="0">
                <a:solidFill>
                  <a:srgbClr val="C00000"/>
                </a:solidFill>
              </a:rPr>
              <a:t>EL PROBLEMA DE INVESTIGACIÓN</a:t>
            </a:r>
            <a:r>
              <a:rPr lang="es-EC" sz="3600" smtClean="0">
                <a:solidFill>
                  <a:srgbClr val="C00000"/>
                </a:solidFill>
              </a:rPr>
              <a:t/>
            </a:r>
            <a:br>
              <a:rPr lang="es-EC" sz="3600" smtClean="0">
                <a:solidFill>
                  <a:srgbClr val="C00000"/>
                </a:solidFill>
              </a:rPr>
            </a:br>
            <a:endParaRPr lang="es-EC" sz="3600">
              <a:solidFill>
                <a:srgbClr val="C00000"/>
              </a:solidFill>
            </a:endParaRPr>
          </a:p>
        </p:txBody>
      </p:sp>
      <p:pic>
        <p:nvPicPr>
          <p:cNvPr id="12299" name="Picture 11" descr="Licenciatura en Adminitración Educativa, espe, ued"/>
          <p:cNvPicPr>
            <a:picLocks noChangeAspect="1" noChangeArrowheads="1"/>
          </p:cNvPicPr>
          <p:nvPr/>
        </p:nvPicPr>
        <p:blipFill>
          <a:blip r:embed="rId3" cstate="print"/>
          <a:srcRect/>
          <a:stretch>
            <a:fillRect/>
          </a:stretch>
        </p:blipFill>
        <p:spPr bwMode="auto">
          <a:xfrm>
            <a:off x="35496" y="2060848"/>
            <a:ext cx="2085975" cy="1800225"/>
          </a:xfrm>
          <a:prstGeom prst="rect">
            <a:avLst/>
          </a:prstGeom>
          <a:noFill/>
        </p:spPr>
      </p:pic>
      <p:pic>
        <p:nvPicPr>
          <p:cNvPr id="12301" name="Picture 13" descr="http://t3.gstatic.com/images?q=tbn:ANd9GcTXBBKy_1WOndPEr0NKhhib6E1dA5NLMDnQWzvjouZCgziweh67"/>
          <p:cNvPicPr>
            <a:picLocks noChangeAspect="1" noChangeArrowheads="1"/>
          </p:cNvPicPr>
          <p:nvPr/>
        </p:nvPicPr>
        <p:blipFill>
          <a:blip r:embed="rId4" cstate="print"/>
          <a:srcRect/>
          <a:stretch>
            <a:fillRect/>
          </a:stretch>
        </p:blipFill>
        <p:spPr bwMode="auto">
          <a:xfrm>
            <a:off x="3851920" y="4125852"/>
            <a:ext cx="3049536" cy="1967444"/>
          </a:xfrm>
          <a:prstGeom prst="rect">
            <a:avLst/>
          </a:prstGeom>
          <a:noFill/>
        </p:spPr>
      </p:pic>
      <p:pic>
        <p:nvPicPr>
          <p:cNvPr id="88066" name="Picture 2" descr="http://t1.gstatic.com/images?q=tbn:ANd9GcSaKjgtgEoZEEYcQVHEzJ_xjQ_mW5FqW-2M3hYo46aNrq1JNsLpdA"/>
          <p:cNvPicPr>
            <a:picLocks noChangeAspect="1" noChangeArrowheads="1"/>
          </p:cNvPicPr>
          <p:nvPr/>
        </p:nvPicPr>
        <p:blipFill>
          <a:blip r:embed="rId5" cstate="print"/>
          <a:srcRect/>
          <a:stretch>
            <a:fillRect/>
          </a:stretch>
        </p:blipFill>
        <p:spPr bwMode="auto">
          <a:xfrm>
            <a:off x="107505" y="1031526"/>
            <a:ext cx="4066390" cy="957314"/>
          </a:xfrm>
          <a:prstGeom prst="rect">
            <a:avLst/>
          </a:prstGeom>
          <a:noFill/>
        </p:spPr>
      </p:pic>
      <p:pic>
        <p:nvPicPr>
          <p:cNvPr id="8" name="Picture 60" descr="http://t3.gstatic.com/images?q=tbn:ANd9GcRRiQ3iQkT2lx-RsMxz3HzD3sBfv8f3AEU-FuxKT9d9mxGulAri"/>
          <p:cNvPicPr>
            <a:picLocks noChangeAspect="1" noChangeArrowheads="1"/>
          </p:cNvPicPr>
          <p:nvPr/>
        </p:nvPicPr>
        <p:blipFill>
          <a:blip r:embed="rId6" cstate="print"/>
          <a:srcRect/>
          <a:stretch>
            <a:fillRect/>
          </a:stretch>
        </p:blipFill>
        <p:spPr bwMode="auto">
          <a:xfrm>
            <a:off x="4788024" y="980727"/>
            <a:ext cx="4328599" cy="3070061"/>
          </a:xfrm>
          <a:prstGeom prst="rect">
            <a:avLst/>
          </a:prstGeom>
          <a:noFill/>
        </p:spPr>
      </p:pic>
      <p:sp>
        <p:nvSpPr>
          <p:cNvPr id="10" name="9 Rectángulo"/>
          <p:cNvSpPr/>
          <p:nvPr/>
        </p:nvSpPr>
        <p:spPr>
          <a:xfrm>
            <a:off x="4680520" y="2588711"/>
            <a:ext cx="4572000" cy="1200329"/>
          </a:xfrm>
          <a:prstGeom prst="rect">
            <a:avLst/>
          </a:prstGeom>
        </p:spPr>
        <p:txBody>
          <a:bodyPr>
            <a:spAutoFit/>
          </a:bodyPr>
          <a:lstStyle/>
          <a:p>
            <a:pPr algn="ctr"/>
            <a:r>
              <a:rPr lang="es-MX" smtClean="0">
                <a:solidFill>
                  <a:srgbClr val="FFFF66"/>
                </a:solidFill>
                <a:effectLst>
                  <a:outerShdw blurRad="38100" dist="38100" dir="2700000" algn="tl">
                    <a:srgbClr val="000000">
                      <a:alpha val="43137"/>
                    </a:srgbClr>
                  </a:outerShdw>
                </a:effectLst>
                <a:latin typeface="Impact" pitchFamily="34" charset="0"/>
              </a:rPr>
              <a:t>Carrera:</a:t>
            </a:r>
          </a:p>
          <a:p>
            <a:pPr algn="ctr"/>
            <a:r>
              <a:rPr lang="es-MX" smtClean="0">
                <a:solidFill>
                  <a:srgbClr val="FFFF66"/>
                </a:solidFill>
                <a:effectLst>
                  <a:outerShdw blurRad="38100" dist="38100" dir="2700000" algn="tl">
                    <a:srgbClr val="000000">
                      <a:alpha val="43137"/>
                    </a:srgbClr>
                  </a:outerShdw>
                </a:effectLst>
                <a:latin typeface="Impact" pitchFamily="34" charset="0"/>
              </a:rPr>
              <a:t>Licenciatura en Ciencias de la Educación especialidad Administración Educativa, modalidad a distancia, </a:t>
            </a:r>
          </a:p>
        </p:txBody>
      </p:sp>
      <p:sp>
        <p:nvSpPr>
          <p:cNvPr id="11" name="10 Rectángulo"/>
          <p:cNvSpPr/>
          <p:nvPr/>
        </p:nvSpPr>
        <p:spPr>
          <a:xfrm>
            <a:off x="251520" y="4388911"/>
            <a:ext cx="4572000" cy="1754326"/>
          </a:xfrm>
          <a:prstGeom prst="rect">
            <a:avLst/>
          </a:prstGeom>
        </p:spPr>
        <p:txBody>
          <a:bodyPr>
            <a:spAutoFit/>
          </a:bodyPr>
          <a:lstStyle/>
          <a:p>
            <a:r>
              <a:rPr lang="es-MX" smtClean="0">
                <a:solidFill>
                  <a:srgbClr val="CC0000"/>
                </a:solidFill>
                <a:effectLst>
                  <a:outerShdw blurRad="38100" dist="38100" dir="2700000" algn="tl">
                    <a:srgbClr val="000000">
                      <a:alpha val="43137"/>
                    </a:srgbClr>
                  </a:outerShdw>
                </a:effectLst>
                <a:latin typeface="Impact" pitchFamily="34" charset="0"/>
              </a:rPr>
              <a:t>Población Estudiada: </a:t>
            </a:r>
          </a:p>
          <a:p>
            <a:r>
              <a:rPr lang="es-MX" smtClean="0">
                <a:solidFill>
                  <a:srgbClr val="CC0000"/>
                </a:solidFill>
                <a:effectLst>
                  <a:outerShdw blurRad="38100" dist="38100" dir="2700000" algn="tl">
                    <a:srgbClr val="000000">
                      <a:alpha val="43137"/>
                    </a:srgbClr>
                  </a:outerShdw>
                </a:effectLst>
                <a:latin typeface="Impact" pitchFamily="34" charset="0"/>
              </a:rPr>
              <a:t>358 Estudiantes </a:t>
            </a:r>
          </a:p>
          <a:p>
            <a:r>
              <a:rPr lang="es-MX" smtClean="0">
                <a:solidFill>
                  <a:srgbClr val="CC0000"/>
                </a:solidFill>
                <a:effectLst>
                  <a:outerShdw blurRad="38100" dist="38100" dir="2700000" algn="tl">
                    <a:srgbClr val="000000">
                      <a:alpha val="43137"/>
                    </a:srgbClr>
                  </a:outerShdw>
                </a:effectLst>
                <a:latin typeface="Impact" pitchFamily="34" charset="0"/>
              </a:rPr>
              <a:t>14 Docentes </a:t>
            </a:r>
          </a:p>
          <a:p>
            <a:r>
              <a:rPr lang="es-MX" smtClean="0">
                <a:solidFill>
                  <a:srgbClr val="CC0000"/>
                </a:solidFill>
                <a:effectLst>
                  <a:outerShdw blurRad="38100" dist="38100" dir="2700000" algn="tl">
                    <a:srgbClr val="000000">
                      <a:alpha val="43137"/>
                    </a:srgbClr>
                  </a:outerShdw>
                </a:effectLst>
                <a:latin typeface="Impact" pitchFamily="34" charset="0"/>
              </a:rPr>
              <a:t>Directivos 4</a:t>
            </a:r>
          </a:p>
          <a:p>
            <a:r>
              <a:rPr lang="es-MX" smtClean="0">
                <a:solidFill>
                  <a:srgbClr val="CC0000"/>
                </a:solidFill>
                <a:effectLst>
                  <a:outerShdw blurRad="38100" dist="38100" dir="2700000" algn="tl">
                    <a:srgbClr val="000000">
                      <a:alpha val="43137"/>
                    </a:srgbClr>
                  </a:outerShdw>
                </a:effectLst>
                <a:latin typeface="Impact" pitchFamily="34" charset="0"/>
              </a:rPr>
              <a:t>Equipo Modelo Educativo 2</a:t>
            </a:r>
          </a:p>
          <a:p>
            <a:r>
              <a:rPr lang="es-MX" smtClean="0">
                <a:solidFill>
                  <a:srgbClr val="CC0000"/>
                </a:solidFill>
                <a:effectLst>
                  <a:outerShdw blurRad="38100" dist="38100" dir="2700000" algn="tl">
                    <a:srgbClr val="000000">
                      <a:alpha val="43137"/>
                    </a:srgbClr>
                  </a:outerShdw>
                </a:effectLst>
                <a:latin typeface="Impact" pitchFamily="34" charset="0"/>
              </a:rPr>
              <a:t>26 Centros de Apoyo a nivel nacional</a:t>
            </a:r>
            <a:endParaRPr lang="es-EC">
              <a:solidFill>
                <a:srgbClr val="CC0000"/>
              </a:solidFill>
              <a:effectLst>
                <a:outerShdw blurRad="38100" dist="38100" dir="2700000" algn="tl">
                  <a:srgbClr val="000000">
                    <a:alpha val="43137"/>
                  </a:srgbClr>
                </a:outerShdw>
              </a:effectLst>
              <a:latin typeface="Impact" pitchFamily="34" charset="0"/>
            </a:endParaRPr>
          </a:p>
        </p:txBody>
      </p:sp>
      <p:sp>
        <p:nvSpPr>
          <p:cNvPr id="12" name="11 Documento"/>
          <p:cNvSpPr/>
          <p:nvPr/>
        </p:nvSpPr>
        <p:spPr>
          <a:xfrm>
            <a:off x="6948264" y="4365104"/>
            <a:ext cx="1979712" cy="1368152"/>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b="1" smtClean="0">
                <a:solidFill>
                  <a:srgbClr val="FFFF00"/>
                </a:solidFill>
                <a:effectLst>
                  <a:outerShdw blurRad="38100" dist="38100" dir="2700000" algn="tl">
                    <a:srgbClr val="000000">
                      <a:alpha val="43137"/>
                    </a:srgbClr>
                  </a:outerShdw>
                </a:effectLst>
              </a:rPr>
              <a:t>MALLA CURRICULAR POR COMPETENCIAS</a:t>
            </a:r>
            <a:endParaRPr lang="es-EC" sz="1400" b="1">
              <a:solidFill>
                <a:srgbClr val="FFFF00"/>
              </a:solidFill>
              <a:effectLst>
                <a:outerShdw blurRad="38100" dist="38100" dir="2700000" algn="tl">
                  <a:srgbClr val="000000">
                    <a:alpha val="43137"/>
                  </a:srgbClr>
                </a:outerShdw>
              </a:effectLst>
            </a:endParaRPr>
          </a:p>
        </p:txBody>
      </p:sp>
      <p:sp>
        <p:nvSpPr>
          <p:cNvPr id="13" name="12 Rectángulo"/>
          <p:cNvSpPr/>
          <p:nvPr/>
        </p:nvSpPr>
        <p:spPr>
          <a:xfrm>
            <a:off x="1800200" y="2494637"/>
            <a:ext cx="3131840" cy="646331"/>
          </a:xfrm>
          <a:prstGeom prst="rect">
            <a:avLst/>
          </a:prstGeom>
        </p:spPr>
        <p:txBody>
          <a:bodyPr wrap="square">
            <a:spAutoFit/>
          </a:bodyPr>
          <a:lstStyle/>
          <a:p>
            <a:pPr algn="ctr"/>
            <a:r>
              <a:rPr lang="es-MX" smtClean="0">
                <a:solidFill>
                  <a:srgbClr val="00B050"/>
                </a:solidFill>
                <a:effectLst>
                  <a:outerShdw blurRad="38100" dist="38100" dir="2700000" algn="tl">
                    <a:srgbClr val="000000">
                      <a:alpha val="43137"/>
                    </a:srgbClr>
                  </a:outerShdw>
                </a:effectLst>
                <a:latin typeface="Impact" pitchFamily="34" charset="0"/>
              </a:rPr>
              <a:t>Periodo  Académico: </a:t>
            </a:r>
          </a:p>
          <a:p>
            <a:pPr algn="ctr"/>
            <a:r>
              <a:rPr lang="es-MX" smtClean="0">
                <a:solidFill>
                  <a:srgbClr val="00B050"/>
                </a:solidFill>
                <a:effectLst>
                  <a:outerShdw blurRad="38100" dist="38100" dir="2700000" algn="tl">
                    <a:srgbClr val="000000">
                      <a:alpha val="43137"/>
                    </a:srgbClr>
                  </a:outerShdw>
                </a:effectLst>
                <a:latin typeface="Impact" pitchFamily="34" charset="0"/>
              </a:rPr>
              <a:t>Octubre 2009 -  Agosto 2012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mtClean="0">
                <a:solidFill>
                  <a:srgbClr val="C00000"/>
                </a:solidFill>
              </a:rPr>
              <a:t>Elaboración de la guía didáctica, enmarcada  en los principios filosóficos del modelo educativo</a:t>
            </a:r>
            <a:endParaRPr lang="es-EC">
              <a:solidFill>
                <a:srgbClr val="C00000"/>
              </a:solidFill>
            </a:endParaRPr>
          </a:p>
        </p:txBody>
      </p:sp>
      <p:graphicFrame>
        <p:nvGraphicFramePr>
          <p:cNvPr id="3" name="2 Tabla"/>
          <p:cNvGraphicFramePr>
            <a:graphicFrameLocks noGrp="1"/>
          </p:cNvGraphicFramePr>
          <p:nvPr/>
        </p:nvGraphicFramePr>
        <p:xfrm>
          <a:off x="395536" y="1628800"/>
          <a:ext cx="2139315" cy="3164074"/>
        </p:xfrm>
        <a:graphic>
          <a:graphicData uri="http://schemas.openxmlformats.org/drawingml/2006/table">
            <a:tbl>
              <a:tblPr/>
              <a:tblGrid>
                <a:gridCol w="1508760"/>
                <a:gridCol w="630555"/>
              </a:tblGrid>
              <a:tr h="1008112">
                <a:tc>
                  <a:txBody>
                    <a:bodyPr/>
                    <a:lstStyle/>
                    <a:p>
                      <a:pPr algn="ctr">
                        <a:lnSpc>
                          <a:spcPct val="115000"/>
                        </a:lnSpc>
                        <a:spcAft>
                          <a:spcPts val="0"/>
                        </a:spcAft>
                      </a:pPr>
                      <a:r>
                        <a:rPr lang="es-ES" sz="1600" b="1" smtClean="0">
                          <a:latin typeface="Arial"/>
                          <a:ea typeface="Times New Roman"/>
                        </a:rPr>
                        <a:t>Elaboración </a:t>
                      </a:r>
                      <a:r>
                        <a:rPr lang="es-ES" sz="1600" b="1">
                          <a:latin typeface="Arial"/>
                          <a:ea typeface="Times New Roman"/>
                        </a:rPr>
                        <a:t>guía en base al modelo educativo </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b="1">
                          <a:latin typeface="Arial"/>
                          <a:ea typeface="Times New Roman"/>
                        </a:rPr>
                        <a:t>Nro</a:t>
                      </a:r>
                      <a:r>
                        <a:rPr lang="es-ES" sz="1600">
                          <a:latin typeface="Arial"/>
                          <a:ea typeface="Times New Roman"/>
                        </a:rPr>
                        <a:t>.</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82">
                <a:tc>
                  <a:txBody>
                    <a:bodyPr/>
                    <a:lstStyle/>
                    <a:p>
                      <a:pPr algn="ctr">
                        <a:lnSpc>
                          <a:spcPct val="115000"/>
                        </a:lnSpc>
                        <a:spcAft>
                          <a:spcPts val="0"/>
                        </a:spcAft>
                      </a:pPr>
                      <a:r>
                        <a:rPr lang="es-ES" sz="1600">
                          <a:latin typeface="Arial"/>
                          <a:ea typeface="Times New Roman"/>
                        </a:rPr>
                        <a:t>Si</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rPr>
                        <a:t>3</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82">
                <a:tc>
                  <a:txBody>
                    <a:bodyPr/>
                    <a:lstStyle/>
                    <a:p>
                      <a:pPr algn="ctr">
                        <a:lnSpc>
                          <a:spcPct val="115000"/>
                        </a:lnSpc>
                        <a:spcAft>
                          <a:spcPts val="0"/>
                        </a:spcAft>
                      </a:pPr>
                      <a:r>
                        <a:rPr lang="es-ES" sz="1600">
                          <a:latin typeface="Arial"/>
                          <a:ea typeface="Times New Roman"/>
                        </a:rPr>
                        <a:t>No</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rPr>
                        <a:t>7</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82">
                <a:tc>
                  <a:txBody>
                    <a:bodyPr/>
                    <a:lstStyle/>
                    <a:p>
                      <a:pPr algn="ctr">
                        <a:lnSpc>
                          <a:spcPct val="115000"/>
                        </a:lnSpc>
                        <a:spcAft>
                          <a:spcPts val="0"/>
                        </a:spcAft>
                      </a:pPr>
                      <a:r>
                        <a:rPr lang="es-ES" sz="1600">
                          <a:latin typeface="Arial"/>
                          <a:ea typeface="Times New Roman"/>
                        </a:rPr>
                        <a:t>Parcialmente</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rPr>
                        <a:t>4</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82">
                <a:tc>
                  <a:txBody>
                    <a:bodyPr/>
                    <a:lstStyle/>
                    <a:p>
                      <a:pPr algn="ctr">
                        <a:lnSpc>
                          <a:spcPct val="115000"/>
                        </a:lnSpc>
                        <a:spcAft>
                          <a:spcPts val="0"/>
                        </a:spcAft>
                      </a:pPr>
                      <a:r>
                        <a:rPr lang="es-ES" sz="1600">
                          <a:latin typeface="Arial"/>
                          <a:ea typeface="Times New Roman"/>
                        </a:rPr>
                        <a:t>Ninguno</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600">
                          <a:latin typeface="Arial"/>
                          <a:ea typeface="Times New Roman"/>
                        </a:rPr>
                        <a:t>4</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482">
                <a:tc>
                  <a:txBody>
                    <a:bodyPr/>
                    <a:lstStyle/>
                    <a:p>
                      <a:pPr algn="ctr">
                        <a:lnSpc>
                          <a:spcPct val="115000"/>
                        </a:lnSpc>
                        <a:spcAft>
                          <a:spcPts val="0"/>
                        </a:spcAft>
                      </a:pPr>
                      <a:r>
                        <a:rPr lang="es-ES" sz="1600">
                          <a:latin typeface="Arial"/>
                          <a:ea typeface="Times New Roman"/>
                        </a:rPr>
                        <a:t>Total</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600">
                          <a:latin typeface="Arial"/>
                          <a:ea typeface="Times New Roman"/>
                        </a:rPr>
                        <a:t>   18</a:t>
                      </a:r>
                      <a:endParaRPr lang="es-EC"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Objeto 8"/>
          <p:cNvGraphicFramePr/>
          <p:nvPr/>
        </p:nvGraphicFramePr>
        <p:xfrm>
          <a:off x="3203848" y="1988840"/>
          <a:ext cx="5112568" cy="35283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mtClean="0">
                <a:solidFill>
                  <a:srgbClr val="C00000"/>
                </a:solidFill>
              </a:rPr>
              <a:t>Asesoramiento especializado en competencias, para la elaboración de la guía didáctica</a:t>
            </a:r>
            <a:endParaRPr lang="es-EC">
              <a:solidFill>
                <a:srgbClr val="C00000"/>
              </a:solidFill>
            </a:endParaRPr>
          </a:p>
        </p:txBody>
      </p:sp>
      <p:graphicFrame>
        <p:nvGraphicFramePr>
          <p:cNvPr id="3" name="2 Tabla"/>
          <p:cNvGraphicFramePr>
            <a:graphicFrameLocks noGrp="1"/>
          </p:cNvGraphicFramePr>
          <p:nvPr/>
        </p:nvGraphicFramePr>
        <p:xfrm>
          <a:off x="683568" y="1700808"/>
          <a:ext cx="2376264" cy="3816424"/>
        </p:xfrm>
        <a:graphic>
          <a:graphicData uri="http://schemas.openxmlformats.org/drawingml/2006/table">
            <a:tbl>
              <a:tblPr/>
              <a:tblGrid>
                <a:gridCol w="1675869"/>
                <a:gridCol w="700395"/>
              </a:tblGrid>
              <a:tr h="1908212">
                <a:tc>
                  <a:txBody>
                    <a:bodyPr/>
                    <a:lstStyle/>
                    <a:p>
                      <a:pPr algn="ctr">
                        <a:lnSpc>
                          <a:spcPct val="115000"/>
                        </a:lnSpc>
                        <a:spcAft>
                          <a:spcPts val="0"/>
                        </a:spcAft>
                      </a:pPr>
                      <a:r>
                        <a:rPr lang="es-ES" sz="1800" b="1">
                          <a:latin typeface="Arial"/>
                          <a:ea typeface="Times New Roman"/>
                        </a:rPr>
                        <a:t>Asesoramiento en competencias en la elaboración guía </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800">
                        <a:latin typeface="Arial"/>
                        <a:ea typeface="Times New Roman"/>
                      </a:endParaRPr>
                    </a:p>
                    <a:p>
                      <a:pPr algn="ctr">
                        <a:lnSpc>
                          <a:spcPct val="115000"/>
                        </a:lnSpc>
                        <a:spcAft>
                          <a:spcPts val="0"/>
                        </a:spcAft>
                      </a:pPr>
                      <a:r>
                        <a:rPr lang="es-ES" sz="1800" b="1">
                          <a:latin typeface="Arial"/>
                          <a:ea typeface="Times New Roman"/>
                        </a:rPr>
                        <a:t>Nro.</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53">
                <a:tc>
                  <a:txBody>
                    <a:bodyPr/>
                    <a:lstStyle/>
                    <a:p>
                      <a:pPr algn="ctr">
                        <a:lnSpc>
                          <a:spcPct val="115000"/>
                        </a:lnSpc>
                        <a:spcAft>
                          <a:spcPts val="0"/>
                        </a:spcAft>
                      </a:pPr>
                      <a:r>
                        <a:rPr lang="es-ES" sz="1800">
                          <a:latin typeface="Arial"/>
                          <a:ea typeface="Times New Roman"/>
                        </a:rPr>
                        <a:t>Si</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Arial"/>
                          <a:ea typeface="Times New Roman"/>
                        </a:rPr>
                        <a:t>3</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53">
                <a:tc>
                  <a:txBody>
                    <a:bodyPr/>
                    <a:lstStyle/>
                    <a:p>
                      <a:pPr algn="ctr">
                        <a:lnSpc>
                          <a:spcPct val="115000"/>
                        </a:lnSpc>
                        <a:spcAft>
                          <a:spcPts val="0"/>
                        </a:spcAft>
                      </a:pPr>
                      <a:r>
                        <a:rPr lang="es-ES" sz="1800">
                          <a:latin typeface="Arial"/>
                          <a:ea typeface="Times New Roman"/>
                        </a:rPr>
                        <a:t>No</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Arial"/>
                          <a:ea typeface="Times New Roman"/>
                        </a:rPr>
                        <a:t>12</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53">
                <a:tc>
                  <a:txBody>
                    <a:bodyPr/>
                    <a:lstStyle/>
                    <a:p>
                      <a:pPr algn="ctr">
                        <a:lnSpc>
                          <a:spcPct val="115000"/>
                        </a:lnSpc>
                        <a:spcAft>
                          <a:spcPts val="0"/>
                        </a:spcAft>
                      </a:pPr>
                      <a:r>
                        <a:rPr lang="es-ES" sz="1800">
                          <a:latin typeface="Arial"/>
                          <a:ea typeface="Times New Roman"/>
                        </a:rPr>
                        <a:t>Parcialmente</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800">
                          <a:latin typeface="Arial"/>
                          <a:ea typeface="Times New Roman"/>
                        </a:rPr>
                        <a:t>3</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53">
                <a:tc>
                  <a:txBody>
                    <a:bodyPr/>
                    <a:lstStyle/>
                    <a:p>
                      <a:pPr algn="ctr">
                        <a:lnSpc>
                          <a:spcPct val="115000"/>
                        </a:lnSpc>
                        <a:spcAft>
                          <a:spcPts val="0"/>
                        </a:spcAft>
                      </a:pPr>
                      <a:r>
                        <a:rPr lang="es-ES" sz="1800">
                          <a:latin typeface="Arial"/>
                          <a:ea typeface="Times New Roman"/>
                        </a:rPr>
                        <a:t>Total</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800">
                          <a:latin typeface="Arial"/>
                          <a:ea typeface="Times New Roman"/>
                        </a:rPr>
                        <a:t>   18</a:t>
                      </a:r>
                      <a:endParaRPr lang="es-EC"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3 Gráfico"/>
          <p:cNvGraphicFramePr/>
          <p:nvPr/>
        </p:nvGraphicFramePr>
        <p:xfrm>
          <a:off x="3203848" y="2060848"/>
          <a:ext cx="5603131" cy="28843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solidFill>
                  <a:srgbClr val="C00000"/>
                </a:solidFill>
              </a:rPr>
              <a:t>Malla Antigua y Malla por Competencias</a:t>
            </a:r>
            <a:endParaRPr lang="es-EC">
              <a:solidFill>
                <a:srgbClr val="C00000"/>
              </a:solidFill>
            </a:endParaRPr>
          </a:p>
        </p:txBody>
      </p:sp>
      <p:graphicFrame>
        <p:nvGraphicFramePr>
          <p:cNvPr id="3" name="2 Tabla"/>
          <p:cNvGraphicFramePr>
            <a:graphicFrameLocks noGrp="1"/>
          </p:cNvGraphicFramePr>
          <p:nvPr/>
        </p:nvGraphicFramePr>
        <p:xfrm>
          <a:off x="899593" y="1610098"/>
          <a:ext cx="6687070" cy="4267174"/>
        </p:xfrm>
        <a:graphic>
          <a:graphicData uri="http://schemas.openxmlformats.org/drawingml/2006/table">
            <a:tbl>
              <a:tblPr/>
              <a:tblGrid>
                <a:gridCol w="499718"/>
                <a:gridCol w="2797716"/>
                <a:gridCol w="1097268"/>
                <a:gridCol w="1594171"/>
                <a:gridCol w="698197"/>
              </a:tblGrid>
              <a:tr h="419097">
                <a:tc>
                  <a:txBody>
                    <a:bodyPr/>
                    <a:lstStyle/>
                    <a:p>
                      <a:pPr algn="ctr">
                        <a:lnSpc>
                          <a:spcPct val="115000"/>
                        </a:lnSpc>
                        <a:spcAft>
                          <a:spcPts val="0"/>
                        </a:spcAft>
                      </a:pPr>
                      <a:r>
                        <a:rPr lang="es-ES" sz="1000" b="1">
                          <a:latin typeface="Arial"/>
                          <a:ea typeface="Times New Roman"/>
                        </a:rPr>
                        <a:t>ORD</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200">
                        <a:latin typeface="Times New Roman"/>
                        <a:ea typeface="Times New Roman"/>
                      </a:endParaRPr>
                    </a:p>
                    <a:p>
                      <a:pPr algn="ctr">
                        <a:lnSpc>
                          <a:spcPct val="115000"/>
                        </a:lnSpc>
                        <a:spcAft>
                          <a:spcPts val="0"/>
                        </a:spcAft>
                      </a:pPr>
                      <a:r>
                        <a:rPr lang="es-ES" sz="1000" b="1">
                          <a:latin typeface="Arial"/>
                          <a:ea typeface="Times New Roman"/>
                        </a:rPr>
                        <a:t>ASIGNATURA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rPr>
                        <a:t>MALLA</a:t>
                      </a:r>
                      <a:endParaRPr lang="es-EC" sz="1200">
                        <a:latin typeface="Times New Roman"/>
                        <a:ea typeface="Times New Roman"/>
                      </a:endParaRPr>
                    </a:p>
                    <a:p>
                      <a:pPr algn="ctr">
                        <a:lnSpc>
                          <a:spcPct val="115000"/>
                        </a:lnSpc>
                        <a:spcAft>
                          <a:spcPts val="0"/>
                        </a:spcAft>
                      </a:pPr>
                      <a:r>
                        <a:rPr lang="es-ES" sz="1000" b="1">
                          <a:latin typeface="Arial"/>
                          <a:ea typeface="Times New Roman"/>
                        </a:rPr>
                        <a:t>ANTIGUA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rPr>
                        <a:t>MALLA POR</a:t>
                      </a:r>
                      <a:endParaRPr lang="es-EC" sz="1200">
                        <a:latin typeface="Times New Roman"/>
                        <a:ea typeface="Times New Roman"/>
                      </a:endParaRPr>
                    </a:p>
                    <a:p>
                      <a:pPr algn="ctr">
                        <a:lnSpc>
                          <a:spcPct val="115000"/>
                        </a:lnSpc>
                        <a:spcAft>
                          <a:spcPts val="0"/>
                        </a:spcAft>
                      </a:pPr>
                      <a:r>
                        <a:rPr lang="es-ES" sz="1000" b="1">
                          <a:latin typeface="Arial"/>
                          <a:ea typeface="Times New Roman"/>
                        </a:rPr>
                        <a:t>COMPETENCIAS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C" sz="1200">
                        <a:latin typeface="Times New Roman"/>
                        <a:ea typeface="Times New Roman"/>
                      </a:endParaRPr>
                    </a:p>
                    <a:p>
                      <a:pPr algn="ctr">
                        <a:lnSpc>
                          <a:spcPct val="115000"/>
                        </a:lnSpc>
                        <a:spcAft>
                          <a:spcPts val="0"/>
                        </a:spcAft>
                      </a:pPr>
                      <a:r>
                        <a:rPr lang="es-ES" sz="1000" b="1">
                          <a:latin typeface="Arial"/>
                          <a:ea typeface="Times New Roman"/>
                        </a:rPr>
                        <a:t>MEDIA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97">
                <a:tc>
                  <a:txBody>
                    <a:bodyPr/>
                    <a:lstStyle/>
                    <a:p>
                      <a:pPr algn="ctr">
                        <a:lnSpc>
                          <a:spcPct val="115000"/>
                        </a:lnSpc>
                        <a:spcAft>
                          <a:spcPts val="0"/>
                        </a:spcAft>
                      </a:pPr>
                      <a:r>
                        <a:rPr lang="es-ES" sz="1000">
                          <a:latin typeface="Arial"/>
                          <a:ea typeface="Times New Roman"/>
                        </a:rPr>
                        <a:t>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ADMINISTRACIÓN DE RECURSOS HUMANOS</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p>
                      <a:pPr algn="ctr">
                        <a:lnSpc>
                          <a:spcPct val="115000"/>
                        </a:lnSpc>
                        <a:spcAft>
                          <a:spcPts val="0"/>
                        </a:spcAft>
                      </a:pPr>
                      <a:r>
                        <a:rPr lang="es-ES" sz="1000">
                          <a:latin typeface="Arial"/>
                          <a:ea typeface="Times New Roman"/>
                        </a:rPr>
                        <a:t>10</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p>
                      <a:pPr algn="ctr">
                        <a:lnSpc>
                          <a:spcPct val="115000"/>
                        </a:lnSpc>
                        <a:spcAft>
                          <a:spcPts val="0"/>
                        </a:spcAft>
                      </a:pPr>
                      <a:r>
                        <a:rPr lang="es-ES" sz="1000">
                          <a:latin typeface="Arial"/>
                          <a:ea typeface="Times New Roman"/>
                        </a:rPr>
                        <a:t>5</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8</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COMPUTACIÓN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89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COMUNICACIÓN ORAL Y ESCRITA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5</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101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53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DIDÁCTICA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5</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ESTADÍSTICA DESCRIPTIVA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FILOSOFÍA DE LA EDUCACIÓN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89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97">
                <a:tc>
                  <a:txBody>
                    <a:bodyPr/>
                    <a:lstStyle/>
                    <a:p>
                      <a:pPr algn="ctr">
                        <a:lnSpc>
                          <a:spcPct val="115000"/>
                        </a:lnSpc>
                        <a:spcAft>
                          <a:spcPts val="0"/>
                        </a:spcAft>
                      </a:pPr>
                      <a:r>
                        <a:rPr lang="es-ES" sz="1000">
                          <a:latin typeface="Arial"/>
                          <a:ea typeface="Times New Roman"/>
                        </a:rPr>
                        <a:t>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INFORMÁTICA APLICADA A LA</a:t>
                      </a:r>
                      <a:endParaRPr lang="es-EC" sz="1200">
                        <a:latin typeface="Times New Roman"/>
                        <a:ea typeface="Times New Roman"/>
                      </a:endParaRPr>
                    </a:p>
                    <a:p>
                      <a:pPr>
                        <a:lnSpc>
                          <a:spcPct val="115000"/>
                        </a:lnSpc>
                        <a:spcAft>
                          <a:spcPts val="0"/>
                        </a:spcAft>
                      </a:pPr>
                      <a:r>
                        <a:rPr lang="es-ES" sz="1000">
                          <a:latin typeface="Arial"/>
                          <a:ea typeface="Times New Roman"/>
                        </a:rPr>
                        <a:t>EDUCACIÓN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p>
                      <a:pPr algn="ctr">
                        <a:lnSpc>
                          <a:spcPct val="115000"/>
                        </a:lnSpc>
                        <a:spcAft>
                          <a:spcPts val="0"/>
                        </a:spcAft>
                      </a:pPr>
                      <a:r>
                        <a:rPr lang="es-ES" sz="1000">
                          <a:latin typeface="Arial"/>
                          <a:ea typeface="Times New Roman"/>
                        </a:rPr>
                        <a:t>16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p>
                      <a:pPr algn="ctr">
                        <a:lnSpc>
                          <a:spcPct val="115000"/>
                        </a:lnSpc>
                        <a:spcAft>
                          <a:spcPts val="0"/>
                        </a:spcAft>
                      </a:pPr>
                      <a:r>
                        <a:rPr lang="es-ES" sz="1000">
                          <a:latin typeface="Arial"/>
                          <a:ea typeface="Times New Roman"/>
                        </a:rPr>
                        <a:t>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p>
                      <a:pPr algn="ctr">
                        <a:lnSpc>
                          <a:spcPct val="115000"/>
                        </a:lnSpc>
                        <a:spcAft>
                          <a:spcPts val="0"/>
                        </a:spcAft>
                      </a:pPr>
                      <a:r>
                        <a:rPr lang="es-ES" sz="1000">
                          <a:latin typeface="Arial"/>
                          <a:ea typeface="Times New Roman"/>
                        </a:rPr>
                        <a:t>13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8</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LEGISLACIÓN EDUCATIVA Y LABORAL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LIDERAZGO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33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20</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10</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MATEMÁTICA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92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52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MÉTODOLOGÍA DE LA INVETIGACIÓN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96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96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MÉTODOS Y TÉCNICAS DE ESTUDIO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102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102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PEDAGOGÍA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9</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PLANEAMINTO EDUCATIVO </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10</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15</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PROYECTO INTEGRADO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4</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16</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PSICOLOGÍA EDUCATIVA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11</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499">
                <a:tc>
                  <a:txBody>
                    <a:bodyPr/>
                    <a:lstStyle/>
                    <a:p>
                      <a:pPr algn="ctr">
                        <a:lnSpc>
                          <a:spcPct val="115000"/>
                        </a:lnSpc>
                        <a:spcAft>
                          <a:spcPts val="0"/>
                        </a:spcAft>
                      </a:pPr>
                      <a:r>
                        <a:rPr lang="es-ES" sz="1000">
                          <a:latin typeface="Arial"/>
                          <a:ea typeface="Times New Roman"/>
                        </a:rPr>
                        <a:t>17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a:latin typeface="Arial"/>
                          <a:ea typeface="Times New Roman"/>
                        </a:rPr>
                        <a:t>SOCIOLOGÍA DE LA EDUCACIÓN</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12</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a:latin typeface="Arial"/>
                          <a:ea typeface="Times New Roman"/>
                        </a:rPr>
                        <a:t>13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8">
                <a:tc>
                  <a:txBody>
                    <a:bodyPr/>
                    <a:lstStyle/>
                    <a:p>
                      <a:pPr algn="ctr">
                        <a:lnSpc>
                          <a:spcPct val="115000"/>
                        </a:lnSpc>
                        <a:spcAft>
                          <a:spcPts val="0"/>
                        </a:spcAft>
                      </a:pPr>
                      <a:endParaRPr lang="es-ES" sz="1000">
                        <a:latin typeface="Arial"/>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000" b="1">
                          <a:latin typeface="Arial"/>
                          <a:ea typeface="Times New Roman"/>
                        </a:rPr>
                        <a:t>TOTAL</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rPr>
                        <a:t>117</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00" b="1">
                          <a:latin typeface="Arial"/>
                          <a:ea typeface="Times New Roman"/>
                        </a:rPr>
                        <a:t>643</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12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3"/>
          <p:cNvGraphicFramePr/>
          <p:nvPr/>
        </p:nvGraphicFramePr>
        <p:xfrm>
          <a:off x="683568" y="548680"/>
          <a:ext cx="8136903" cy="54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solidFill>
                  <a:srgbClr val="C00000"/>
                </a:solidFill>
              </a:rPr>
              <a:t>COMPROBACIÓN HIPÓTESIS</a:t>
            </a:r>
            <a:endParaRPr lang="es-EC">
              <a:solidFill>
                <a:srgbClr val="C00000"/>
              </a:solidFill>
            </a:endParaRPr>
          </a:p>
        </p:txBody>
      </p:sp>
      <p:sp>
        <p:nvSpPr>
          <p:cNvPr id="146433" name="Rectangle 1"/>
          <p:cNvSpPr>
            <a:spLocks noChangeArrowheads="1"/>
          </p:cNvSpPr>
          <p:nvPr/>
        </p:nvSpPr>
        <p:spPr bwMode="auto">
          <a:xfrm>
            <a:off x="0" y="1406967"/>
            <a:ext cx="363589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OBJETIVO:</a:t>
            </a:r>
            <a:endParaRPr kumimoji="0" lang="es-EC" sz="105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Probar la hipótesis nula</a:t>
            </a:r>
            <a:r>
              <a:rPr kumimoji="0" lang="es-ES"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05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smtClean="0">
                <a:ln>
                  <a:noFill/>
                </a:ln>
                <a:solidFill>
                  <a:schemeClr val="tx1"/>
                </a:solidFill>
                <a:effectLst/>
                <a:latin typeface="Arial" pitchFamily="34" charset="0"/>
                <a:ea typeface="Times New Roman" pitchFamily="18" charset="0"/>
                <a:cs typeface="Arial" pitchFamily="34" charset="0"/>
              </a:rPr>
              <a:t>Ho: X</a:t>
            </a: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a:t>
            </a:r>
            <a:r>
              <a:rPr kumimoji="0" lang="es-ES" b="1" i="0" u="none" strike="noStrike" cap="none" normalizeH="0" baseline="0" smtClean="0">
                <a:ln>
                  <a:noFill/>
                </a:ln>
                <a:solidFill>
                  <a:schemeClr val="tx1"/>
                </a:solidFill>
                <a:effectLst/>
                <a:latin typeface="Arial" pitchFamily="34" charset="0"/>
                <a:ea typeface="Times New Roman" pitchFamily="18" charset="0"/>
                <a:cs typeface="Arial" pitchFamily="34" charset="0"/>
              </a:rPr>
              <a:t>= X</a:t>
            </a: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a:t>
            </a:r>
            <a:endParaRPr kumimoji="0" lang="es-EC" sz="105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 dispone de la hipótesis alternativa</a:t>
            </a:r>
            <a:endParaRPr kumimoji="0" lang="es-EC" sz="105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smtClean="0">
                <a:ln>
                  <a:noFill/>
                </a:ln>
                <a:solidFill>
                  <a:schemeClr val="tx1"/>
                </a:solidFill>
                <a:effectLst/>
                <a:latin typeface="Arial" pitchFamily="34" charset="0"/>
                <a:ea typeface="Times New Roman" pitchFamily="18" charset="0"/>
                <a:cs typeface="Arial" pitchFamily="34" charset="0"/>
              </a:rPr>
              <a:t>    H</a:t>
            </a: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r>
              <a:rPr kumimoji="0" lang="es-ES" b="1" i="0" u="none" strike="noStrike" cap="none" normalizeH="0" baseline="0" smtClean="0">
                <a:ln>
                  <a:noFill/>
                </a:ln>
                <a:solidFill>
                  <a:schemeClr val="tx1"/>
                </a:solidFill>
                <a:effectLst/>
                <a:latin typeface="Arial" pitchFamily="34" charset="0"/>
                <a:ea typeface="Times New Roman" pitchFamily="18" charset="0"/>
                <a:cs typeface="Arial" pitchFamily="34" charset="0"/>
              </a:rPr>
              <a:t>: X</a:t>
            </a:r>
            <a:r>
              <a:rPr kumimoji="0" lang="es-ES" sz="1050" b="1" i="0" u="none" strike="noStrike" cap="none" normalizeH="0" baseline="0" smtClean="0">
                <a:ln>
                  <a:noFill/>
                </a:ln>
                <a:solidFill>
                  <a:schemeClr val="tx1"/>
                </a:solidFill>
                <a:effectLst/>
                <a:latin typeface="Arial" pitchFamily="34" charset="0"/>
                <a:ea typeface="Times New Roman" pitchFamily="18" charset="0"/>
                <a:cs typeface="Arial" pitchFamily="34" charset="0"/>
              </a:rPr>
              <a:t>E </a:t>
            </a:r>
            <a:r>
              <a:rPr kumimoji="0" lang="es-E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&gt;</a:t>
            </a:r>
            <a:r>
              <a:rPr kumimoji="0" lang="es-ES" sz="1200" b="1" i="0" u="none" strike="noStrike" cap="none" normalizeH="0" baseline="0" err="1" smtClean="0">
                <a:ln>
                  <a:noFill/>
                </a:ln>
                <a:solidFill>
                  <a:schemeClr val="tx1"/>
                </a:solidFill>
                <a:effectLst/>
                <a:latin typeface="Arial" pitchFamily="34" charset="0"/>
                <a:ea typeface="Times New Roman" pitchFamily="18" charset="0"/>
                <a:cs typeface="Arial" pitchFamily="34" charset="0"/>
              </a:rPr>
              <a:t>Xc</a:t>
            </a:r>
            <a:endParaRPr kumimoji="0" lang="es-ES" sz="2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a"/>
          <p:cNvGraphicFramePr>
            <a:graphicFrameLocks noGrp="1"/>
          </p:cNvGraphicFramePr>
          <p:nvPr/>
        </p:nvGraphicFramePr>
        <p:xfrm>
          <a:off x="3939706" y="1340875"/>
          <a:ext cx="1640405" cy="4824430"/>
        </p:xfrm>
        <a:graphic>
          <a:graphicData uri="http://schemas.openxmlformats.org/drawingml/2006/table">
            <a:tbl>
              <a:tblPr/>
              <a:tblGrid>
                <a:gridCol w="378641"/>
                <a:gridCol w="587625"/>
                <a:gridCol w="674139"/>
              </a:tblGrid>
              <a:tr h="283446">
                <a:tc>
                  <a:txBody>
                    <a:bodyPr/>
                    <a:lstStyle/>
                    <a:p>
                      <a:pPr algn="ctr">
                        <a:lnSpc>
                          <a:spcPct val="115000"/>
                        </a:lnSpc>
                        <a:spcAft>
                          <a:spcPts val="0"/>
                        </a:spcAft>
                      </a:pPr>
                      <a:r>
                        <a:rPr lang="es-EC" sz="700">
                          <a:latin typeface="Arial"/>
                          <a:ea typeface="Times New Roman"/>
                        </a:rPr>
                        <a:t/>
                      </a:r>
                      <a:br>
                        <a:rPr lang="es-EC" sz="700">
                          <a:latin typeface="Arial"/>
                          <a:ea typeface="Times New Roman"/>
                        </a:rPr>
                      </a:br>
                      <a:r>
                        <a:rPr lang="es-EC" sz="700">
                          <a:solidFill>
                            <a:srgbClr val="000000"/>
                          </a:solidFill>
                          <a:latin typeface="Arial"/>
                          <a:ea typeface="Times New Roman"/>
                        </a:rPr>
                        <a:t>ORD</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b="1">
                          <a:solidFill>
                            <a:srgbClr val="000000"/>
                          </a:solidFill>
                          <a:latin typeface="Arial"/>
                          <a:ea typeface="Times New Roman"/>
                        </a:rPr>
                        <a:t>XE</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S" sz="700" b="1">
                          <a:solidFill>
                            <a:srgbClr val="000000"/>
                          </a:solidFill>
                          <a:latin typeface="Arial"/>
                          <a:ea typeface="Times New Roman"/>
                        </a:rPr>
                        <a:t>XC</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2</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3.1</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3</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4</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5</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6</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7</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8</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9</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10</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11</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0.5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12</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13</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14</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15</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16</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723">
                <a:tc>
                  <a:txBody>
                    <a:bodyPr/>
                    <a:lstStyle/>
                    <a:p>
                      <a:pPr algn="ctr">
                        <a:lnSpc>
                          <a:spcPct val="115000"/>
                        </a:lnSpc>
                        <a:spcAft>
                          <a:spcPts val="0"/>
                        </a:spcAft>
                      </a:pPr>
                      <a:r>
                        <a:rPr lang="es-EC" sz="700">
                          <a:solidFill>
                            <a:srgbClr val="000000"/>
                          </a:solidFill>
                          <a:latin typeface="Arial"/>
                          <a:ea typeface="Times New Roman"/>
                        </a:rPr>
                        <a:t>17</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3.1</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1.5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7">
                <a:tc>
                  <a:txBody>
                    <a:bodyPr/>
                    <a:lstStyle/>
                    <a:p>
                      <a:pPr algn="ctr">
                        <a:lnSpc>
                          <a:spcPct val="115000"/>
                        </a:lnSpc>
                        <a:spcAft>
                          <a:spcPts val="0"/>
                        </a:spcAft>
                      </a:pPr>
                      <a:r>
                        <a:rPr lang="es-EC" sz="700">
                          <a:solidFill>
                            <a:srgbClr val="000000"/>
                          </a:solidFill>
                          <a:latin typeface="Arial"/>
                          <a:ea typeface="Times New Roman"/>
                        </a:rPr>
                        <a:t>18</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19</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20</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21</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22</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23</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5697">
                <a:tc>
                  <a:txBody>
                    <a:bodyPr/>
                    <a:lstStyle/>
                    <a:p>
                      <a:pPr algn="ctr">
                        <a:lnSpc>
                          <a:spcPct val="115000"/>
                        </a:lnSpc>
                        <a:spcAft>
                          <a:spcPts val="0"/>
                        </a:spcAft>
                      </a:pPr>
                      <a:r>
                        <a:rPr lang="es-EC" sz="700">
                          <a:solidFill>
                            <a:srgbClr val="000000"/>
                          </a:solidFill>
                          <a:latin typeface="Arial"/>
                          <a:ea typeface="Times New Roman"/>
                        </a:rPr>
                        <a:t>24</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C" sz="800">
                          <a:latin typeface="Times New Roman"/>
                          <a:ea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25</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26</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3.1</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27</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2.3</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28</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29</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3.5</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r h="161969">
                <a:tc>
                  <a:txBody>
                    <a:bodyPr/>
                    <a:lstStyle/>
                    <a:p>
                      <a:pPr algn="ctr">
                        <a:lnSpc>
                          <a:spcPct val="115000"/>
                        </a:lnSpc>
                        <a:spcAft>
                          <a:spcPts val="0"/>
                        </a:spcAft>
                      </a:pPr>
                      <a:r>
                        <a:rPr lang="es-EC" sz="700">
                          <a:solidFill>
                            <a:srgbClr val="000000"/>
                          </a:solidFill>
                          <a:latin typeface="Arial"/>
                          <a:ea typeface="Times New Roman"/>
                        </a:rPr>
                        <a:t>30</a:t>
                      </a:r>
                      <a:endParaRPr lang="es-EC" sz="800">
                        <a:latin typeface="Times New Roman"/>
                        <a:ea typeface="Times New Roman"/>
                      </a:endParaRPr>
                    </a:p>
                  </a:txBody>
                  <a:tcPr marL="30315" marR="30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700">
                          <a:solidFill>
                            <a:srgbClr val="000000"/>
                          </a:solidFill>
                          <a:latin typeface="Arial"/>
                          <a:ea typeface="Times New Roman"/>
                        </a:rPr>
                        <a:t>4.0</a:t>
                      </a:r>
                      <a:endParaRPr lang="es-EC" sz="800">
                        <a:latin typeface="Times New Roman"/>
                        <a:ea typeface="Times New Roman"/>
                      </a:endParaRPr>
                    </a:p>
                  </a:txBody>
                  <a:tcPr marL="30315" marR="30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s-EC" sz="800">
                        <a:latin typeface="Calibri"/>
                      </a:endParaRPr>
                    </a:p>
                  </a:txBody>
                  <a:tcPr marL="30315" marR="30315" marT="0" marB="0" anchor="b">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solidFill>
                  <a:srgbClr val="C00000"/>
                </a:solidFill>
              </a:rPr>
              <a:t>RESULTADOS DE LA OBSERVACIÓN</a:t>
            </a:r>
            <a:endParaRPr lang="es-EC">
              <a:solidFill>
                <a:srgbClr val="C00000"/>
              </a:solidFill>
            </a:endParaRPr>
          </a:p>
        </p:txBody>
      </p:sp>
      <p:graphicFrame>
        <p:nvGraphicFramePr>
          <p:cNvPr id="3" name="2 Tabla"/>
          <p:cNvGraphicFramePr>
            <a:graphicFrameLocks noGrp="1"/>
          </p:cNvGraphicFramePr>
          <p:nvPr/>
        </p:nvGraphicFramePr>
        <p:xfrm>
          <a:off x="179512" y="1159360"/>
          <a:ext cx="3888433" cy="3925824"/>
        </p:xfrm>
        <a:graphic>
          <a:graphicData uri="http://schemas.openxmlformats.org/drawingml/2006/table">
            <a:tbl>
              <a:tblPr/>
              <a:tblGrid>
                <a:gridCol w="2828542"/>
                <a:gridCol w="597408"/>
                <a:gridCol w="462483"/>
              </a:tblGrid>
              <a:tr h="264795">
                <a:tc>
                  <a:txBody>
                    <a:bodyPr/>
                    <a:lstStyle/>
                    <a:p>
                      <a:pPr algn="ctr">
                        <a:lnSpc>
                          <a:spcPct val="115000"/>
                        </a:lnSpc>
                        <a:spcAft>
                          <a:spcPts val="0"/>
                        </a:spcAft>
                      </a:pPr>
                      <a:r>
                        <a:rPr lang="es-ES" sz="1600" b="1">
                          <a:latin typeface="Arial"/>
                          <a:ea typeface="Times New Roman"/>
                        </a:rPr>
                        <a:t>Estadísticas</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b="1">
                          <a:latin typeface="Arial"/>
                          <a:ea typeface="Times New Roman"/>
                        </a:rPr>
                        <a:t>X </a:t>
                      </a:r>
                      <a:r>
                        <a:rPr lang="es-ES" sz="1000" b="1">
                          <a:latin typeface="Arial"/>
                          <a:ea typeface="Times New Roman"/>
                        </a:rPr>
                        <a:t>E</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b="1">
                          <a:latin typeface="Arial"/>
                          <a:ea typeface="Times New Roman"/>
                        </a:rPr>
                        <a:t>X c</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lgn="l">
                        <a:lnSpc>
                          <a:spcPct val="115000"/>
                        </a:lnSpc>
                        <a:spcAft>
                          <a:spcPts val="0"/>
                        </a:spcAft>
                      </a:pPr>
                      <a:r>
                        <a:rPr lang="es-ES" sz="1600">
                          <a:latin typeface="Arial"/>
                          <a:ea typeface="Times New Roman"/>
                        </a:rPr>
                        <a:t>Media</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a:latin typeface="Arial"/>
                          <a:ea typeface="Times New Roman"/>
                        </a:rPr>
                        <a:t>3.08</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a:latin typeface="Arial"/>
                          <a:ea typeface="Times New Roman"/>
                        </a:rPr>
                        <a:t>2.01</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lnSpc>
                          <a:spcPct val="115000"/>
                        </a:lnSpc>
                        <a:spcAft>
                          <a:spcPts val="0"/>
                        </a:spcAft>
                      </a:pPr>
                      <a:r>
                        <a:rPr lang="es-ES" sz="1600" b="1">
                          <a:latin typeface="Arial"/>
                          <a:ea typeface="Times New Roman"/>
                        </a:rPr>
                        <a:t>Varianza</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b="1">
                          <a:latin typeface="Arial"/>
                          <a:ea typeface="Times New Roman"/>
                        </a:rPr>
                        <a:t>0.46</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b="1">
                          <a:latin typeface="Arial"/>
                          <a:ea typeface="Times New Roman"/>
                        </a:rPr>
                        <a:t>1.36</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algn="l">
                        <a:lnSpc>
                          <a:spcPct val="115000"/>
                        </a:lnSpc>
                        <a:spcAft>
                          <a:spcPts val="0"/>
                        </a:spcAft>
                      </a:pPr>
                      <a:r>
                        <a:rPr lang="es-ES" sz="1600">
                          <a:latin typeface="Arial"/>
                          <a:ea typeface="Times New Roman"/>
                        </a:rPr>
                        <a:t>Observaciones</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a:latin typeface="Arial"/>
                          <a:ea typeface="Times New Roman"/>
                        </a:rPr>
                        <a:t>24</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ES" sz="1600">
                          <a:latin typeface="Arial"/>
                          <a:ea typeface="Times New Roman"/>
                        </a:rPr>
                        <a:t>17</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S" sz="1600">
                          <a:latin typeface="Arial"/>
                          <a:ea typeface="Times New Roman"/>
                        </a:rPr>
                        <a:t>Diferencia hipotética de las mallas</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           0</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61290">
                <a:tc>
                  <a:txBody>
                    <a:bodyPr/>
                    <a:lstStyle/>
                    <a:p>
                      <a:pPr algn="l">
                        <a:lnSpc>
                          <a:spcPct val="115000"/>
                        </a:lnSpc>
                        <a:spcAft>
                          <a:spcPts val="0"/>
                        </a:spcAft>
                      </a:pPr>
                      <a:r>
                        <a:rPr lang="es-ES" sz="1600">
                          <a:latin typeface="Arial"/>
                          <a:ea typeface="Times New Roman"/>
                        </a:rPr>
                        <a:t>Grados de libertad</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           24</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1930">
                <a:tc>
                  <a:txBody>
                    <a:bodyPr/>
                    <a:lstStyle/>
                    <a:p>
                      <a:pPr algn="l">
                        <a:lnSpc>
                          <a:spcPct val="115000"/>
                        </a:lnSpc>
                        <a:spcAft>
                          <a:spcPts val="0"/>
                        </a:spcAft>
                      </a:pPr>
                      <a:r>
                        <a:rPr lang="es-ES" sz="1600">
                          <a:latin typeface="Arial"/>
                          <a:ea typeface="Times New Roman"/>
                        </a:rPr>
                        <a:t>Estadístico t</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3.40389</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00025">
                <a:tc>
                  <a:txBody>
                    <a:bodyPr/>
                    <a:lstStyle/>
                    <a:p>
                      <a:pPr algn="l">
                        <a:lnSpc>
                          <a:spcPct val="115000"/>
                        </a:lnSpc>
                        <a:spcAft>
                          <a:spcPts val="0"/>
                        </a:spcAft>
                      </a:pPr>
                      <a:r>
                        <a:rPr lang="es-ES" sz="1600">
                          <a:latin typeface="Arial"/>
                          <a:ea typeface="Times New Roman"/>
                        </a:rPr>
                        <a:t>P(T&lt;=t) una cola</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0.001168</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80975">
                <a:tc>
                  <a:txBody>
                    <a:bodyPr/>
                    <a:lstStyle/>
                    <a:p>
                      <a:pPr algn="l">
                        <a:lnSpc>
                          <a:spcPct val="115000"/>
                        </a:lnSpc>
                        <a:spcAft>
                          <a:spcPts val="0"/>
                        </a:spcAft>
                      </a:pPr>
                      <a:r>
                        <a:rPr lang="es-ES" sz="1600" b="1">
                          <a:latin typeface="Arial"/>
                          <a:ea typeface="Times New Roman"/>
                        </a:rPr>
                        <a:t>Valor critico de t (una cola)</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1.710882</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21285">
                <a:tc>
                  <a:txBody>
                    <a:bodyPr/>
                    <a:lstStyle/>
                    <a:p>
                      <a:pPr algn="l">
                        <a:lnSpc>
                          <a:spcPct val="115000"/>
                        </a:lnSpc>
                        <a:spcAft>
                          <a:spcPts val="0"/>
                        </a:spcAft>
                      </a:pPr>
                      <a:r>
                        <a:rPr lang="es-ES" sz="1600">
                          <a:latin typeface="Arial"/>
                          <a:ea typeface="Times New Roman"/>
                        </a:rPr>
                        <a:t>P(T&lt;=t) dos colas</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0.002335</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56210">
                <a:tc>
                  <a:txBody>
                    <a:bodyPr/>
                    <a:lstStyle/>
                    <a:p>
                      <a:pPr algn="l">
                        <a:lnSpc>
                          <a:spcPct val="115000"/>
                        </a:lnSpc>
                        <a:spcAft>
                          <a:spcPts val="0"/>
                        </a:spcAft>
                      </a:pPr>
                      <a:r>
                        <a:rPr lang="es-ES" sz="1600">
                          <a:latin typeface="Arial"/>
                          <a:ea typeface="Times New Roman"/>
                        </a:rPr>
                        <a:t>Valor critico de t ( dos colas)</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es-ES" sz="1600">
                          <a:latin typeface="Arial"/>
                          <a:ea typeface="Times New Roman"/>
                        </a:rPr>
                        <a:t>2.0633899</a:t>
                      </a:r>
                      <a:endParaRPr lang="es-EC" sz="1600">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150529" name="Rectangle 1"/>
          <p:cNvSpPr>
            <a:spLocks noChangeArrowheads="1"/>
          </p:cNvSpPr>
          <p:nvPr/>
        </p:nvSpPr>
        <p:spPr bwMode="auto">
          <a:xfrm>
            <a:off x="5292080" y="1225059"/>
            <a:ext cx="3059832" cy="19159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95250" algn="l" defTabSz="914400" rtl="0" eaLnBrk="1" fontAlgn="base" latinLnBrk="0" hangingPunct="1">
              <a:lnSpc>
                <a:spcPct val="100000"/>
              </a:lnSpc>
              <a:spcBef>
                <a:spcPct val="0"/>
              </a:spcBef>
              <a:spcAft>
                <a:spcPct val="0"/>
              </a:spcAft>
              <a:buClrTx/>
              <a:buSzTx/>
              <a:buFontTx/>
              <a:buNone/>
              <a:tabLst/>
            </a:pPr>
            <a:r>
              <a:rPr kumimoji="0" lang="es-ES" b="1" i="1" u="none" strike="noStrike" cap="none" normalizeH="0" baseline="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CONCLUSIÓN:</a:t>
            </a:r>
          </a:p>
          <a:p>
            <a:pPr marR="0" lvl="0" algn="l" defTabSz="914400" rtl="0" eaLnBrk="0" fontAlgn="base" latinLnBrk="0" hangingPunct="0">
              <a:lnSpc>
                <a:spcPct val="100000"/>
              </a:lnSpc>
              <a:spcBef>
                <a:spcPct val="0"/>
              </a:spcBef>
              <a:spcAft>
                <a:spcPct val="0"/>
              </a:spcAft>
              <a:buClrTx/>
              <a:buSzTx/>
              <a:buFontTx/>
              <a:buNone/>
              <a:tabLst/>
            </a:pPr>
            <a:r>
              <a:rPr kumimoji="0" lang="es-ES" b="1" i="1" u="none" strike="noStrike" cap="none" normalizeH="0" baseline="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Rechazar la hipótesis nula Ho, debido a que 3.403 cae a la derecha de 1.711.</a:t>
            </a:r>
            <a:endParaRPr lang="es-EC" sz="1050" b="1" i="1" smtClean="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endParaRPr lang="es-EC" sz="1050" b="1" i="1"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lang="es-ES" b="1" i="1"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Por tanto, se acepta la hipótesis alternativa </a:t>
            </a:r>
            <a:r>
              <a:rPr lang="es-ES" b="1" i="1" err="1"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Ha.</a:t>
            </a:r>
            <a:r>
              <a:rPr lang="es-ES" b="1" i="1" smtClean="0">
                <a:solidFill>
                  <a:srgbClr val="C0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p>
        </p:txBody>
      </p:sp>
      <p:graphicFrame>
        <p:nvGraphicFramePr>
          <p:cNvPr id="5" name="4 Tabla"/>
          <p:cNvGraphicFramePr>
            <a:graphicFrameLocks noGrp="1"/>
          </p:cNvGraphicFramePr>
          <p:nvPr/>
        </p:nvGraphicFramePr>
        <p:xfrm>
          <a:off x="4139951" y="4077072"/>
          <a:ext cx="4896545" cy="1130040"/>
        </p:xfrm>
        <a:graphic>
          <a:graphicData uri="http://schemas.openxmlformats.org/drawingml/2006/table">
            <a:tbl>
              <a:tblPr/>
              <a:tblGrid>
                <a:gridCol w="1580476"/>
                <a:gridCol w="589411"/>
                <a:gridCol w="589411"/>
                <a:gridCol w="1179415"/>
                <a:gridCol w="957832"/>
              </a:tblGrid>
              <a:tr h="340492">
                <a:tc>
                  <a:txBody>
                    <a:bodyPr/>
                    <a:lstStyle/>
                    <a:p>
                      <a:pPr marL="179705">
                        <a:lnSpc>
                          <a:spcPct val="115000"/>
                        </a:lnSpc>
                        <a:spcAft>
                          <a:spcPts val="600"/>
                        </a:spcAft>
                      </a:pPr>
                      <a:r>
                        <a:rPr lang="es-ES" sz="1200" b="1">
                          <a:latin typeface="Arial"/>
                          <a:ea typeface="Times New Roman"/>
                        </a:rPr>
                        <a:t>PRUEBA: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115000"/>
                        </a:lnSpc>
                        <a:spcAft>
                          <a:spcPts val="600"/>
                        </a:spcAft>
                      </a:pPr>
                      <a:r>
                        <a:rPr lang="es-ES" sz="1200" b="1">
                          <a:latin typeface="Arial"/>
                          <a:ea typeface="Times New Roman"/>
                        </a:rPr>
                        <a:t>X</a:t>
                      </a:r>
                      <a:r>
                        <a:rPr lang="es-ES" sz="800" b="1">
                          <a:latin typeface="Arial"/>
                          <a:ea typeface="Times New Roman"/>
                        </a:rPr>
                        <a:t>E</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115000"/>
                        </a:lnSpc>
                        <a:spcAft>
                          <a:spcPts val="600"/>
                        </a:spcAft>
                      </a:pPr>
                      <a:r>
                        <a:rPr lang="es-ES" sz="1200" b="1">
                          <a:latin typeface="Arial"/>
                          <a:ea typeface="Times New Roman"/>
                        </a:rPr>
                        <a:t>X</a:t>
                      </a:r>
                      <a:r>
                        <a:rPr lang="es-ES" sz="800" b="1">
                          <a:latin typeface="Arial"/>
                          <a:ea typeface="Times New Roman"/>
                        </a:rPr>
                        <a:t>C</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indent="449580">
                        <a:lnSpc>
                          <a:spcPct val="115000"/>
                        </a:lnSpc>
                        <a:spcAft>
                          <a:spcPts val="600"/>
                        </a:spcAft>
                      </a:pPr>
                      <a:r>
                        <a:rPr lang="es-ES" sz="1200" b="1">
                          <a:latin typeface="Arial"/>
                          <a:ea typeface="Times New Roman"/>
                        </a:rPr>
                        <a:t>HO</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gn="ctr">
                        <a:lnSpc>
                          <a:spcPct val="115000"/>
                        </a:lnSpc>
                        <a:spcAft>
                          <a:spcPts val="600"/>
                        </a:spcAft>
                      </a:pPr>
                      <a:r>
                        <a:rPr lang="es-ES" sz="1200" b="1">
                          <a:latin typeface="Arial"/>
                          <a:ea typeface="Times New Roman"/>
                        </a:rPr>
                        <a:t>HA</a:t>
                      </a:r>
                      <a:endParaRPr lang="es-EC"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9548">
                <a:tc>
                  <a:txBody>
                    <a:bodyPr/>
                    <a:lstStyle/>
                    <a:p>
                      <a:pPr marL="179705" algn="ctr">
                        <a:lnSpc>
                          <a:spcPct val="115000"/>
                        </a:lnSpc>
                        <a:spcAft>
                          <a:spcPts val="600"/>
                        </a:spcAft>
                      </a:pPr>
                      <a:r>
                        <a:rPr lang="es-ES" sz="1050">
                          <a:latin typeface="Arial"/>
                          <a:ea typeface="Times New Roman"/>
                        </a:rPr>
                        <a:t>CALIFICACIONES FINALES</a:t>
                      </a:r>
                      <a:endParaRPr lang="es-EC"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115000"/>
                        </a:lnSpc>
                        <a:spcAft>
                          <a:spcPts val="600"/>
                        </a:spcAft>
                      </a:pPr>
                      <a:r>
                        <a:rPr lang="es-ES" sz="1050">
                          <a:latin typeface="Arial"/>
                          <a:ea typeface="Times New Roman"/>
                        </a:rPr>
                        <a:t>3.08</a:t>
                      </a:r>
                      <a:endParaRPr lang="es-EC"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115000"/>
                        </a:lnSpc>
                        <a:spcAft>
                          <a:spcPts val="600"/>
                        </a:spcAft>
                      </a:pPr>
                      <a:r>
                        <a:rPr lang="es-ES" sz="1050">
                          <a:latin typeface="Arial"/>
                          <a:ea typeface="Times New Roman"/>
                        </a:rPr>
                        <a:t>2.01</a:t>
                      </a:r>
                      <a:endParaRPr lang="es-EC"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705">
                        <a:lnSpc>
                          <a:spcPct val="115000"/>
                        </a:lnSpc>
                        <a:spcAft>
                          <a:spcPts val="600"/>
                        </a:spcAft>
                      </a:pPr>
                      <a:r>
                        <a:rPr lang="es-ES" sz="1050">
                          <a:latin typeface="Arial"/>
                          <a:ea typeface="Times New Roman"/>
                        </a:rPr>
                        <a:t>RECHAZADA</a:t>
                      </a:r>
                      <a:endParaRPr lang="es-EC"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9388" indent="-84138">
                        <a:lnSpc>
                          <a:spcPct val="115000"/>
                        </a:lnSpc>
                        <a:spcAft>
                          <a:spcPts val="600"/>
                        </a:spcAft>
                      </a:pPr>
                      <a:r>
                        <a:rPr lang="es-ES" sz="1050">
                          <a:latin typeface="Arial"/>
                          <a:ea typeface="Times New Roman"/>
                        </a:rPr>
                        <a:t>ACEPTADA</a:t>
                      </a:r>
                      <a:endParaRPr lang="es-EC" sz="105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81944"/>
            <a:ext cx="8229600" cy="1143000"/>
          </a:xfrm>
        </p:spPr>
        <p:txBody>
          <a:bodyPr>
            <a:normAutofit fontScale="90000"/>
          </a:bodyPr>
          <a:lstStyle/>
          <a:p>
            <a:r>
              <a:rPr lang="es-ES_tradnl" smtClean="0">
                <a:solidFill>
                  <a:srgbClr val="C00000"/>
                </a:solidFill>
              </a:rPr>
              <a:t> </a:t>
            </a:r>
            <a:r>
              <a:rPr lang="es-EC" smtClean="0">
                <a:solidFill>
                  <a:srgbClr val="C00000"/>
                </a:solidFill>
              </a:rPr>
              <a:t/>
            </a:r>
            <a:br>
              <a:rPr lang="es-EC" smtClean="0">
                <a:solidFill>
                  <a:srgbClr val="C00000"/>
                </a:solidFill>
              </a:rPr>
            </a:br>
            <a:r>
              <a:rPr lang="es-ES_tradnl" smtClean="0">
                <a:solidFill>
                  <a:srgbClr val="C00000"/>
                </a:solidFill>
              </a:rPr>
              <a:t>CONCLUSIONES Y RECOMENDACIONES</a:t>
            </a:r>
            <a:r>
              <a:rPr lang="es-EC" smtClean="0">
                <a:solidFill>
                  <a:srgbClr val="C00000"/>
                </a:solidFill>
              </a:rPr>
              <a:t/>
            </a:r>
            <a:br>
              <a:rPr lang="es-EC" smtClean="0">
                <a:solidFill>
                  <a:srgbClr val="C00000"/>
                </a:solidFill>
              </a:rPr>
            </a:br>
            <a:endParaRPr lang="es-EC">
              <a:solidFill>
                <a:srgbClr val="C00000"/>
              </a:solidFill>
            </a:endParaRPr>
          </a:p>
        </p:txBody>
      </p:sp>
      <p:pic>
        <p:nvPicPr>
          <p:cNvPr id="3" name="Picture 2" descr="http://t1.gstatic.com/images?q=tbn:ANd9GcTZexhqPHCEeiRNZdzIr6sIsdC3PAnoKQDONaW2dWRAmo-ABw8lLA"/>
          <p:cNvPicPr>
            <a:picLocks noChangeAspect="1" noChangeArrowheads="1"/>
          </p:cNvPicPr>
          <p:nvPr/>
        </p:nvPicPr>
        <p:blipFill>
          <a:blip r:embed="rId3" cstate="print"/>
          <a:srcRect/>
          <a:stretch>
            <a:fillRect/>
          </a:stretch>
        </p:blipFill>
        <p:spPr bwMode="auto">
          <a:xfrm>
            <a:off x="395536" y="2852936"/>
            <a:ext cx="4101164" cy="316835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7424"/>
            <a:ext cx="8229600" cy="1143000"/>
          </a:xfrm>
        </p:spPr>
        <p:txBody>
          <a:bodyPr>
            <a:normAutofit/>
          </a:bodyPr>
          <a:lstStyle/>
          <a:p>
            <a:r>
              <a:rPr lang="es-ES_tradnl" smtClean="0">
                <a:solidFill>
                  <a:srgbClr val="C00000"/>
                </a:solidFill>
              </a:rPr>
              <a:t> </a:t>
            </a:r>
            <a:r>
              <a:rPr lang="es-EC" smtClean="0">
                <a:solidFill>
                  <a:srgbClr val="C00000"/>
                </a:solidFill>
              </a:rPr>
              <a:t/>
            </a:r>
            <a:br>
              <a:rPr lang="es-EC" smtClean="0">
                <a:solidFill>
                  <a:srgbClr val="C00000"/>
                </a:solidFill>
              </a:rPr>
            </a:br>
            <a:r>
              <a:rPr lang="es-ES_tradnl" smtClean="0">
                <a:solidFill>
                  <a:srgbClr val="C00000"/>
                </a:solidFill>
              </a:rPr>
              <a:t>CONCLUSIONES</a:t>
            </a:r>
            <a:endParaRPr lang="es-EC">
              <a:solidFill>
                <a:srgbClr val="C00000"/>
              </a:solidFill>
            </a:endParaRPr>
          </a:p>
        </p:txBody>
      </p:sp>
      <p:sp>
        <p:nvSpPr>
          <p:cNvPr id="152577" name="Rectangle 1"/>
          <p:cNvSpPr>
            <a:spLocks noChangeArrowheads="1"/>
          </p:cNvSpPr>
          <p:nvPr/>
        </p:nvSpPr>
        <p:spPr bwMode="auto">
          <a:xfrm>
            <a:off x="251520" y="908720"/>
            <a:ext cx="8100392"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800" b="0" i="0" u="none" strike="noStrike" cap="none" normalizeH="0" baseline="0" smtClean="0">
                <a:ln>
                  <a:noFill/>
                </a:ln>
                <a:solidFill>
                  <a:schemeClr val="tx1"/>
                </a:solidFill>
                <a:effectLst/>
                <a:latin typeface="Arial" pitchFamily="34" charset="0"/>
                <a:cs typeface="Arial" pitchFamily="34" charset="0"/>
              </a:rPr>
              <a:t>La educación por competencias es un modelo que invita a la educación a repensar al sujeto de aprendizaje como un agente transformador de la realidad, convoca al cuerpo docente a adaptarse a los estudiantes, con procesos intelectivos</a:t>
            </a:r>
            <a:r>
              <a:rPr kumimoji="0" lang="es-EC" sz="1800" b="0" i="0" u="none" strike="noStrike" cap="none" normalizeH="0" baseline="0" smtClean="0">
                <a:ln>
                  <a:noFill/>
                </a:ln>
                <a:solidFill>
                  <a:schemeClr val="tx1"/>
                </a:solidFill>
                <a:effectLst/>
                <a:latin typeface="Arial" pitchFamily="34" charset="0"/>
                <a:cs typeface="Arial" pitchFamily="34" charset="0"/>
              </a:rPr>
              <a:t>.</a:t>
            </a:r>
          </a:p>
          <a:p>
            <a:pPr marL="171450" marR="0" lvl="0" indent="-171450" algn="just" defTabSz="914400" rtl="0" eaLnBrk="1" fontAlgn="base" latinLnBrk="0" hangingPunct="1">
              <a:lnSpc>
                <a:spcPct val="100000"/>
              </a:lnSpc>
              <a:spcBef>
                <a:spcPct val="0"/>
              </a:spcBef>
              <a:spcAft>
                <a:spcPct val="0"/>
              </a:spcAft>
              <a:buClrTx/>
              <a:buSzTx/>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800" b="0" i="0" u="none" strike="noStrike" cap="none" normalizeH="0" baseline="0" smtClean="0">
                <a:ln>
                  <a:noFill/>
                </a:ln>
                <a:solidFill>
                  <a:schemeClr val="tx1"/>
                </a:solidFill>
                <a:effectLst/>
                <a:latin typeface="Arial" pitchFamily="34" charset="0"/>
                <a:cs typeface="Arial" pitchFamily="34" charset="0"/>
              </a:rPr>
              <a:t>La escasa capacitación en el diseño curricular por competencias si influye en la gestión pedagógica con los estudiantes.</a:t>
            </a:r>
          </a:p>
          <a:p>
            <a:pPr marL="171450" marR="0" lvl="0" indent="-171450" algn="just" defTabSz="914400" rtl="0" eaLnBrk="0" fontAlgn="base" latinLnBrk="0" hangingPunct="0">
              <a:lnSpc>
                <a:spcPct val="100000"/>
              </a:lnSpc>
              <a:spcBef>
                <a:spcPct val="0"/>
              </a:spcBef>
              <a:spcAft>
                <a:spcPct val="0"/>
              </a:spcAft>
              <a:buClrTx/>
              <a:buSzTx/>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800" b="0" i="0" u="none" strike="noStrike" cap="none" normalizeH="0" baseline="0" smtClean="0">
                <a:ln>
                  <a:noFill/>
                </a:ln>
                <a:solidFill>
                  <a:schemeClr val="tx1"/>
                </a:solidFill>
                <a:effectLst/>
                <a:latin typeface="Arial" pitchFamily="34" charset="0"/>
                <a:cs typeface="Arial" pitchFamily="34" charset="0"/>
              </a:rPr>
              <a:t>De acuerdo a la investigación se desprende que los docentes no llevan el Silabo de manera regular cumpliendo con el programa establecido. </a:t>
            </a:r>
          </a:p>
          <a:p>
            <a:pPr marL="171450" marR="0" lvl="0" indent="-171450" algn="just" defTabSz="914400" rtl="0" eaLnBrk="0" fontAlgn="base" latinLnBrk="0" hangingPunct="0">
              <a:lnSpc>
                <a:spcPct val="100000"/>
              </a:lnSpc>
              <a:spcBef>
                <a:spcPct val="0"/>
              </a:spcBef>
              <a:spcAft>
                <a:spcPct val="0"/>
              </a:spcAft>
              <a:buClrTx/>
              <a:buSzTx/>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800" b="0" i="0" u="none" strike="noStrike" cap="none" normalizeH="0" baseline="0" smtClean="0">
                <a:ln>
                  <a:noFill/>
                </a:ln>
                <a:solidFill>
                  <a:schemeClr val="tx1"/>
                </a:solidFill>
                <a:effectLst/>
                <a:latin typeface="Arial" pitchFamily="34" charset="0"/>
                <a:cs typeface="Arial" pitchFamily="34" charset="0"/>
              </a:rPr>
              <a:t>Los Docentes no cumplen con la malla por competencias y esto dificulta que los estudiantes se preparen para ejercer su profesión.</a:t>
            </a:r>
          </a:p>
          <a:p>
            <a:pPr marL="171450" marR="0" lvl="0" indent="-171450" algn="just" defTabSz="914400" rtl="0" eaLnBrk="0" fontAlgn="base" latinLnBrk="0" hangingPunct="0">
              <a:lnSpc>
                <a:spcPct val="100000"/>
              </a:lnSpc>
              <a:spcBef>
                <a:spcPct val="0"/>
              </a:spcBef>
              <a:spcAft>
                <a:spcPct val="0"/>
              </a:spcAft>
              <a:buClrTx/>
              <a:buSzTx/>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800" b="0" i="0" u="none" strike="noStrike" cap="none" normalizeH="0" baseline="0" smtClean="0">
                <a:ln>
                  <a:noFill/>
                </a:ln>
                <a:solidFill>
                  <a:schemeClr val="tx1"/>
                </a:solidFill>
                <a:effectLst/>
                <a:latin typeface="Arial" pitchFamily="34" charset="0"/>
                <a:cs typeface="Arial" pitchFamily="34" charset="0"/>
              </a:rPr>
              <a:t>No existe coordinación entre Directivos, Coordinadores de Área de Conocimiento y los Docentes Titulares para la elaboración de las guías de  estudio, material prioritario en la ejecución académica en la modalidad a distancia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mtClean="0">
                <a:solidFill>
                  <a:srgbClr val="C00000"/>
                </a:solidFill>
              </a:rPr>
              <a:t> </a:t>
            </a:r>
            <a:r>
              <a:rPr lang="es-EC" smtClean="0">
                <a:solidFill>
                  <a:srgbClr val="C00000"/>
                </a:solidFill>
              </a:rPr>
              <a:t/>
            </a:r>
            <a:br>
              <a:rPr lang="es-EC" smtClean="0">
                <a:solidFill>
                  <a:srgbClr val="C00000"/>
                </a:solidFill>
              </a:rPr>
            </a:br>
            <a:r>
              <a:rPr lang="es-ES_tradnl" smtClean="0">
                <a:solidFill>
                  <a:srgbClr val="C00000"/>
                </a:solidFill>
              </a:rPr>
              <a:t>CONCLUSIONES</a:t>
            </a:r>
            <a:endParaRPr lang="es-EC">
              <a:solidFill>
                <a:srgbClr val="C00000"/>
              </a:solidFill>
            </a:endParaRPr>
          </a:p>
        </p:txBody>
      </p:sp>
      <p:sp>
        <p:nvSpPr>
          <p:cNvPr id="152577" name="Rectangle 1"/>
          <p:cNvSpPr>
            <a:spLocks noChangeArrowheads="1"/>
          </p:cNvSpPr>
          <p:nvPr/>
        </p:nvSpPr>
        <p:spPr bwMode="auto">
          <a:xfrm>
            <a:off x="251520" y="1412776"/>
            <a:ext cx="838842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mtClean="0">
                <a:latin typeface="Arial" pitchFamily="34" charset="0"/>
                <a:cs typeface="Arial" pitchFamily="34" charset="0"/>
              </a:rPr>
              <a:t>La metodología depende de los contenidos y el análisis del tipo de estudiantes es decir el estilo de aprendizajes que el tutor emplea en el aula virtual.</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endParaRPr lang="es-EC" smtClean="0">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mtClean="0">
                <a:latin typeface="Arial" pitchFamily="34" charset="0"/>
                <a:cs typeface="Arial" pitchFamily="34" charset="0"/>
              </a:rPr>
              <a:t>Los docentes no aplican adecuadamente las estrategias didácticas ni tampoco el uso y manejo de herramientas informáticas en el desarrollo de las actividades académicas.</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endParaRPr lang="es-EC" smtClean="0">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mtClean="0">
                <a:latin typeface="Arial" pitchFamily="34" charset="0"/>
                <a:cs typeface="Arial" pitchFamily="34" charset="0"/>
              </a:rPr>
              <a:t>Las Autoridades manifiestan que una política de la Escuela Politécnica del Ejército, es la formación de valores tanto disciplinarios como profesionales, pero no está considerado un proceso de capacitación masiva para el desarrollo de la gestión pedagógica, en base al modelo por competencias.</a:t>
            </a: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endParaRPr lang="es-EC" smtClean="0">
              <a:latin typeface="Arial" pitchFamily="34" charset="0"/>
              <a:cs typeface="Arial"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itchFamily="2" charset="2"/>
              <a:buChar char="ü"/>
              <a:tabLst/>
            </a:pPr>
            <a:r>
              <a:rPr lang="es-ES" smtClean="0">
                <a:latin typeface="Arial" pitchFamily="34" charset="0"/>
                <a:cs typeface="Arial" pitchFamily="34" charset="0"/>
              </a:rPr>
              <a:t>Las evaluaciones que emplean los docentes no se ajustan a las necesidades de formación por competencias, lo que se visualiza es que trata de obtener únicamente la calificación.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8904" y="-18256"/>
            <a:ext cx="8229600" cy="1143000"/>
          </a:xfrm>
        </p:spPr>
        <p:txBody>
          <a:bodyPr>
            <a:normAutofit/>
          </a:bodyPr>
          <a:lstStyle/>
          <a:p>
            <a:r>
              <a:rPr lang="es-ES_tradnl" smtClean="0">
                <a:solidFill>
                  <a:srgbClr val="C00000"/>
                </a:solidFill>
              </a:rPr>
              <a:t>RECOMENDACIONES</a:t>
            </a:r>
            <a:endParaRPr lang="es-EC">
              <a:solidFill>
                <a:srgbClr val="C00000"/>
              </a:solidFill>
            </a:endParaRPr>
          </a:p>
        </p:txBody>
      </p:sp>
      <p:sp>
        <p:nvSpPr>
          <p:cNvPr id="152577" name="Rectangle 1"/>
          <p:cNvSpPr>
            <a:spLocks noChangeArrowheads="1"/>
          </p:cNvSpPr>
          <p:nvPr/>
        </p:nvSpPr>
        <p:spPr bwMode="auto">
          <a:xfrm>
            <a:off x="251520" y="997278"/>
            <a:ext cx="838842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lgn="just">
              <a:buFont typeface="Wingdings" pitchFamily="2" charset="2"/>
              <a:buChar char="Ø"/>
            </a:pPr>
            <a:r>
              <a:rPr lang="es-ES" smtClean="0"/>
              <a:t>El modelo curricular debe poner énfasis en el desarrollo de las competencias, más que en la mera transmisión de información y de conocimientos teóricos, adoptando una metodología que facilite la adquisición de dichas competencias.</a:t>
            </a:r>
            <a:endParaRPr lang="es-EC" smtClean="0"/>
          </a:p>
          <a:p>
            <a:pPr marL="171450" indent="-171450" algn="just">
              <a:buFont typeface="Wingdings" pitchFamily="2" charset="2"/>
              <a:buChar char="Ø"/>
            </a:pPr>
            <a:endParaRPr lang="es-EC" smtClean="0"/>
          </a:p>
          <a:p>
            <a:pPr marL="171450" lvl="0" indent="-171450" algn="just">
              <a:buFont typeface="Wingdings" pitchFamily="2" charset="2"/>
              <a:buChar char="Ø"/>
            </a:pPr>
            <a:r>
              <a:rPr lang="es-ES" smtClean="0"/>
              <a:t>El modelo curricular debe apostar por una metodología activa, reduciendo en lo posible el exceso o redundancia de información o la información irrelevante. Para ello es necesario llevar a cabo una revisión de los contenidos actuales y de las asignaturas.</a:t>
            </a:r>
            <a:endParaRPr lang="es-EC" smtClean="0"/>
          </a:p>
          <a:p>
            <a:pPr marL="171450" indent="-171450" algn="just"/>
            <a:r>
              <a:rPr lang="es-ES" smtClean="0"/>
              <a:t> </a:t>
            </a:r>
            <a:endParaRPr lang="es-EC" smtClean="0"/>
          </a:p>
          <a:p>
            <a:pPr marL="171450" lvl="0" indent="-171450" algn="just">
              <a:buFont typeface="Wingdings" pitchFamily="2" charset="2"/>
              <a:buChar char="Ø"/>
            </a:pPr>
            <a:r>
              <a:rPr lang="es-ES" smtClean="0"/>
              <a:t>Se recomienda realizar una revisión periódica de los contenidos de los programas analíticos de acuerdo a las necesidades de las competencias y del mercado laboral, para que de esta manera los estudiantes puedan desempeñarse en el desarrollo de su profesión.</a:t>
            </a:r>
            <a:endParaRPr lang="es-EC" smtClean="0"/>
          </a:p>
          <a:p>
            <a:pPr marL="171450" indent="-171450" algn="just"/>
            <a:r>
              <a:rPr lang="es-ES" smtClean="0"/>
              <a:t> </a:t>
            </a:r>
            <a:endParaRPr lang="es-EC" smtClean="0"/>
          </a:p>
          <a:p>
            <a:pPr marL="171450" lvl="0" indent="-171450" algn="just">
              <a:buFont typeface="Wingdings" pitchFamily="2" charset="2"/>
              <a:buChar char="Ø"/>
            </a:pPr>
            <a:r>
              <a:rPr lang="es-ES" smtClean="0"/>
              <a:t>Se recomienda que la institución por medio del Vicerrectorado Académico, apoye en la capacitación continua del docente en el desarrollo de estrategias curriculares y empleo de las herramientas informáticas, a fin de alcanzar el desarrollo de las destrezas, competencias genéricas y de Específicas.</a:t>
            </a:r>
            <a:endParaRPr lang="es-EC"/>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73424" y="629816"/>
            <a:ext cx="6419056" cy="1143000"/>
          </a:xfrm>
        </p:spPr>
        <p:txBody>
          <a:bodyPr>
            <a:normAutofit fontScale="90000"/>
          </a:bodyPr>
          <a:lstStyle/>
          <a:p>
            <a:pPr algn="ctr"/>
            <a:r>
              <a:rPr lang="es-EC" smtClean="0">
                <a:solidFill>
                  <a:srgbClr val="C00000"/>
                </a:solidFill>
              </a:rPr>
              <a:t>CARRERA: Licenciatura en Ciencias de la Educación especialidad  Administración Educativa</a:t>
            </a:r>
            <a:endParaRPr lang="es-EC">
              <a:solidFill>
                <a:srgbClr val="C00000"/>
              </a:solidFill>
            </a:endParaRPr>
          </a:p>
        </p:txBody>
      </p:sp>
      <p:graphicFrame>
        <p:nvGraphicFramePr>
          <p:cNvPr id="5" name="4 Tabla"/>
          <p:cNvGraphicFramePr>
            <a:graphicFrameLocks noGrp="1"/>
          </p:cNvGraphicFramePr>
          <p:nvPr/>
        </p:nvGraphicFramePr>
        <p:xfrm>
          <a:off x="2771800" y="1988840"/>
          <a:ext cx="6048672" cy="3816425"/>
        </p:xfrm>
        <a:graphic>
          <a:graphicData uri="http://schemas.openxmlformats.org/drawingml/2006/table">
            <a:tbl>
              <a:tblPr/>
              <a:tblGrid>
                <a:gridCol w="2987152"/>
                <a:gridCol w="3061520"/>
              </a:tblGrid>
              <a:tr h="233950">
                <a:tc>
                  <a:txBody>
                    <a:bodyPr/>
                    <a:lstStyle/>
                    <a:p>
                      <a:pPr algn="ctr" fontAlgn="t"/>
                      <a:r>
                        <a:rPr lang="es-ES" sz="900" b="1" i="0" u="none" strike="noStrike">
                          <a:solidFill>
                            <a:srgbClr val="000000"/>
                          </a:solidFill>
                          <a:latin typeface="Georgia"/>
                          <a:cs typeface="Arial"/>
                        </a:rPr>
                        <a:t>FUNCIONES CLAVE</a:t>
                      </a:r>
                      <a:endParaRPr lang="es-ES" sz="900" b="1" i="0" u="none" strike="noStrike">
                        <a:solidFill>
                          <a:srgbClr val="000000"/>
                        </a:solidFill>
                        <a:latin typeface="Georgia"/>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s-ES" sz="900" b="1" i="0" u="none" strike="noStrike">
                          <a:solidFill>
                            <a:srgbClr val="000000"/>
                          </a:solidFill>
                          <a:latin typeface="Georgia"/>
                        </a:rPr>
                        <a:t>FUNCIONES PRINCIPALES</a:t>
                      </a: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42154">
                <a:tc>
                  <a:txBody>
                    <a:bodyPr/>
                    <a:lstStyle/>
                    <a:p>
                      <a:pPr algn="l" fontAlgn="t"/>
                      <a:r>
                        <a:rPr lang="es-ES" sz="1800" b="0" i="0" u="none" strike="noStrike">
                          <a:solidFill>
                            <a:srgbClr val="000000"/>
                          </a:solidFill>
                          <a:latin typeface="Berlin Sans FB Demi" pitchFamily="34" charset="0"/>
                          <a:cs typeface="Arial"/>
                        </a:rPr>
                        <a:t>DIRECCIÓN DE CENTROS EDUCATIVOS</a:t>
                      </a:r>
                      <a:endParaRPr lang="es-ES" sz="18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t"/>
                      <a:r>
                        <a:rPr lang="es-EC" sz="1100" b="0" i="0" u="none" strike="noStrike">
                          <a:solidFill>
                            <a:srgbClr val="000000"/>
                          </a:solidFill>
                          <a:latin typeface="Berlin Sans FB Demi" pitchFamily="34" charset="0"/>
                        </a:rPr>
                        <a:t>Gestiona el proceso administrativo de las instituciones de educación formal y no </a:t>
                      </a:r>
                      <a:r>
                        <a:rPr lang="es-EC" sz="1100" b="0" i="0" u="none" strike="noStrike" smtClean="0">
                          <a:solidFill>
                            <a:srgbClr val="000000"/>
                          </a:solidFill>
                          <a:latin typeface="Berlin Sans FB Demi" pitchFamily="34" charset="0"/>
                        </a:rPr>
                        <a:t>formal. </a:t>
                      </a:r>
                      <a:endParaRPr lang="es-EC" sz="11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91447">
                <a:tc>
                  <a:txBody>
                    <a:bodyPr/>
                    <a:lstStyle/>
                    <a:p>
                      <a:pPr algn="l" fontAlgn="t"/>
                      <a:r>
                        <a:rPr lang="es-EC" sz="1800" b="0" i="0" u="none" strike="noStrike">
                          <a:solidFill>
                            <a:srgbClr val="000000"/>
                          </a:solidFill>
                          <a:latin typeface="Berlin Sans FB Demi" pitchFamily="34" charset="0"/>
                          <a:cs typeface="Arial"/>
                        </a:rPr>
                        <a:t>DISEÑO, EJECUCION Y MONITOREO DE PROYECTOS EDUCATIVOS</a:t>
                      </a:r>
                      <a:endParaRPr lang="es-EC" sz="18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t"/>
                      <a:r>
                        <a:rPr lang="es-EC" sz="1100" b="0" i="0" u="none" strike="noStrike">
                          <a:solidFill>
                            <a:srgbClr val="000000"/>
                          </a:solidFill>
                          <a:latin typeface="Berlin Sans FB Demi" pitchFamily="34" charset="0"/>
                          <a:cs typeface="Arial"/>
                        </a:rPr>
                        <a:t>Elabora y ejecuta proyectos educativos sobre la base de principios y leyes generales de la investigación </a:t>
                      </a:r>
                      <a:r>
                        <a:rPr lang="es-EC" sz="1100" b="0" i="0" u="none" strike="noStrike" smtClean="0">
                          <a:solidFill>
                            <a:srgbClr val="000000"/>
                          </a:solidFill>
                          <a:latin typeface="Berlin Sans FB Demi" pitchFamily="34" charset="0"/>
                          <a:cs typeface="Arial"/>
                        </a:rPr>
                        <a:t>científica.</a:t>
                      </a:r>
                      <a:endParaRPr lang="es-EC" sz="11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18372">
                <a:tc>
                  <a:txBody>
                    <a:bodyPr/>
                    <a:lstStyle/>
                    <a:p>
                      <a:pPr algn="l" fontAlgn="t"/>
                      <a:r>
                        <a:rPr lang="es-ES" sz="1800" b="0" i="0" u="none" strike="noStrike">
                          <a:solidFill>
                            <a:srgbClr val="000000"/>
                          </a:solidFill>
                          <a:latin typeface="Berlin Sans FB Demi" pitchFamily="34" charset="0"/>
                          <a:cs typeface="Arial"/>
                        </a:rPr>
                        <a:t>DOCENCIA UNIVERSITARIA</a:t>
                      </a:r>
                      <a:endParaRPr lang="es-ES" sz="18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t"/>
                      <a:r>
                        <a:rPr lang="es-EC" sz="1100" b="0" i="0" u="none" strike="noStrike">
                          <a:solidFill>
                            <a:srgbClr val="000000"/>
                          </a:solidFill>
                          <a:latin typeface="Berlin Sans FB Demi" pitchFamily="34" charset="0"/>
                          <a:cs typeface="Arial"/>
                        </a:rPr>
                        <a:t>Desarrolla la docencia universitaria en Administración</a:t>
                      </a:r>
                      <a:r>
                        <a:rPr lang="es-EC" sz="1100" b="1" i="0" u="none" strike="noStrike">
                          <a:solidFill>
                            <a:srgbClr val="000000"/>
                          </a:solidFill>
                          <a:latin typeface="Berlin Sans FB Demi" pitchFamily="34" charset="0"/>
                          <a:cs typeface="Arial"/>
                        </a:rPr>
                        <a:t> </a:t>
                      </a:r>
                      <a:r>
                        <a:rPr lang="es-EC" sz="1100" b="0" i="0" u="none" strike="noStrike">
                          <a:solidFill>
                            <a:srgbClr val="000000"/>
                          </a:solidFill>
                          <a:latin typeface="Berlin Sans FB Demi" pitchFamily="34" charset="0"/>
                          <a:cs typeface="Arial"/>
                        </a:rPr>
                        <a:t>a través de la utilización de métodos, procedimientos, formas y modos de enseñanza </a:t>
                      </a:r>
                      <a:r>
                        <a:rPr lang="es-EC" sz="1100" b="0" i="0" u="none" strike="noStrike" smtClean="0">
                          <a:solidFill>
                            <a:srgbClr val="000000"/>
                          </a:solidFill>
                          <a:latin typeface="Berlin Sans FB Demi" pitchFamily="34" charset="0"/>
                          <a:cs typeface="Arial"/>
                        </a:rPr>
                        <a:t>modernos</a:t>
                      </a:r>
                      <a:endParaRPr lang="es-EC" sz="11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30502">
                <a:tc>
                  <a:txBody>
                    <a:bodyPr/>
                    <a:lstStyle/>
                    <a:p>
                      <a:pPr algn="l" fontAlgn="t"/>
                      <a:r>
                        <a:rPr lang="es-ES" sz="1800" b="0" i="0" u="none" strike="noStrike">
                          <a:solidFill>
                            <a:srgbClr val="000000"/>
                          </a:solidFill>
                          <a:latin typeface="Berlin Sans FB Demi" pitchFamily="34" charset="0"/>
                          <a:cs typeface="Arial"/>
                        </a:rPr>
                        <a:t>PLANIFICACIÓN EDUCATIVA</a:t>
                      </a:r>
                      <a:endParaRPr lang="es-ES" sz="18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just" fontAlgn="t"/>
                      <a:r>
                        <a:rPr lang="es-EC" sz="1100" b="0" i="0" u="none" strike="noStrike">
                          <a:solidFill>
                            <a:srgbClr val="000000"/>
                          </a:solidFill>
                          <a:latin typeface="Berlin Sans FB Demi" pitchFamily="34" charset="0"/>
                        </a:rPr>
                        <a:t>Promueve la calidad en las áreas de gestión estratégica de las instituciones </a:t>
                      </a:r>
                      <a:r>
                        <a:rPr lang="es-EC" sz="1100" b="0" i="0" u="none" strike="noStrike" smtClean="0">
                          <a:solidFill>
                            <a:srgbClr val="000000"/>
                          </a:solidFill>
                          <a:latin typeface="Berlin Sans FB Demi" pitchFamily="34" charset="0"/>
                        </a:rPr>
                        <a:t>educativas</a:t>
                      </a:r>
                      <a:endParaRPr lang="es-EC" sz="1100" b="0" i="0" u="none" strike="noStrike">
                        <a:solidFill>
                          <a:srgbClr val="000000"/>
                        </a:solidFill>
                        <a:latin typeface="Berlin Sans FB Demi" pitchFamily="34" charset="0"/>
                      </a:endParaRPr>
                    </a:p>
                  </a:txBody>
                  <a:tcPr marL="6935" marR="6935" marT="693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pic>
        <p:nvPicPr>
          <p:cNvPr id="103426" name="Picture 2" descr="http://t0.gstatic.com/images?q=tbn:ANd9GcSGCiXlzg-31P8j0NCx9jwsjSoy8BSg__zJPIBdEi-mO6CBNQVj"/>
          <p:cNvPicPr>
            <a:picLocks noChangeAspect="1" noChangeArrowheads="1"/>
          </p:cNvPicPr>
          <p:nvPr/>
        </p:nvPicPr>
        <p:blipFill>
          <a:blip r:embed="rId3" cstate="print"/>
          <a:srcRect/>
          <a:stretch>
            <a:fillRect/>
          </a:stretch>
        </p:blipFill>
        <p:spPr bwMode="auto">
          <a:xfrm>
            <a:off x="179512" y="1844824"/>
            <a:ext cx="2448272" cy="3960440"/>
          </a:xfrm>
          <a:prstGeom prst="rect">
            <a:avLst/>
          </a:prstGeom>
          <a:noFill/>
        </p:spPr>
      </p:pic>
      <p:pic>
        <p:nvPicPr>
          <p:cNvPr id="7" name="Picture 4" descr="C:\Users\USUARIO\AppData\Local\Temp\wzd3f2\CARRERA DE ADMINISTRACION EDUCATIVA\IMAGOTIPO\ADMINISTRACION EDUCATIVA.jpg"/>
          <p:cNvPicPr>
            <a:picLocks noChangeAspect="1" noChangeArrowheads="1"/>
          </p:cNvPicPr>
          <p:nvPr/>
        </p:nvPicPr>
        <p:blipFill>
          <a:blip r:embed="rId4" cstate="print"/>
          <a:srcRect/>
          <a:stretch>
            <a:fillRect/>
          </a:stretch>
        </p:blipFill>
        <p:spPr bwMode="auto">
          <a:xfrm>
            <a:off x="-36512" y="3712"/>
            <a:ext cx="2088232" cy="18570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78904" y="-18256"/>
            <a:ext cx="8229600" cy="1143000"/>
          </a:xfrm>
        </p:spPr>
        <p:txBody>
          <a:bodyPr>
            <a:normAutofit/>
          </a:bodyPr>
          <a:lstStyle/>
          <a:p>
            <a:r>
              <a:rPr lang="es-ES_tradnl" smtClean="0">
                <a:solidFill>
                  <a:srgbClr val="C00000"/>
                </a:solidFill>
              </a:rPr>
              <a:t>RECOMENDACIONES</a:t>
            </a:r>
            <a:endParaRPr lang="es-EC">
              <a:solidFill>
                <a:srgbClr val="C00000"/>
              </a:solidFill>
            </a:endParaRPr>
          </a:p>
        </p:txBody>
      </p:sp>
      <p:sp>
        <p:nvSpPr>
          <p:cNvPr id="152577" name="Rectangle 1"/>
          <p:cNvSpPr>
            <a:spLocks noChangeArrowheads="1"/>
          </p:cNvSpPr>
          <p:nvPr/>
        </p:nvSpPr>
        <p:spPr bwMode="auto">
          <a:xfrm>
            <a:off x="251520" y="997277"/>
            <a:ext cx="838842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a:buFont typeface="Wingdings" pitchFamily="2" charset="2"/>
              <a:buChar char="Ø"/>
            </a:pPr>
            <a:r>
              <a:rPr lang="es-ES" smtClean="0"/>
              <a:t>Se recomienda la aplicación del “Programa de capacitación continua para los docentes de la Carrera  </a:t>
            </a:r>
            <a:endParaRPr lang="es-EC" smtClean="0"/>
          </a:p>
          <a:p>
            <a:pPr marL="266700" indent="-266700">
              <a:buFont typeface="Wingdings" pitchFamily="2" charset="2"/>
              <a:buChar char="Ø"/>
            </a:pPr>
            <a:endParaRPr lang="es-EC" smtClean="0"/>
          </a:p>
          <a:p>
            <a:pPr marL="266700" lvl="0" indent="-266700">
              <a:buFont typeface="Wingdings" pitchFamily="2" charset="2"/>
              <a:buChar char="Ø"/>
            </a:pPr>
            <a:r>
              <a:rPr lang="es-ES" smtClean="0"/>
              <a:t>Realizar reuniones de trabajo entre docentes, Coordinadores del Área de Conocimiento, Directivos y Equipo Pedagógico del Vicerrectorado Académico.</a:t>
            </a:r>
            <a:endParaRPr lang="es-EC" smtClean="0"/>
          </a:p>
          <a:p>
            <a:pPr marL="266700" indent="-266700"/>
            <a:r>
              <a:rPr lang="es-ES" smtClean="0"/>
              <a:t> </a:t>
            </a:r>
            <a:endParaRPr lang="es-EC" smtClean="0"/>
          </a:p>
          <a:p>
            <a:pPr marL="266700" lvl="0" indent="-266700">
              <a:buFont typeface="Wingdings" pitchFamily="2" charset="2"/>
              <a:buChar char="Ø"/>
            </a:pPr>
            <a:r>
              <a:rPr lang="es-ES" smtClean="0"/>
              <a:t>Dar cursos de capacitación sobre otro tipo de metodología que se puede utilizar en el aula, refiriendo a la malla por competencias y el método basado en el aprendizaje en problemas.</a:t>
            </a:r>
            <a:endParaRPr lang="es-EC" smtClean="0"/>
          </a:p>
          <a:p>
            <a:pPr marL="266700" indent="-266700"/>
            <a:r>
              <a:rPr lang="es-ES" smtClean="0"/>
              <a:t> </a:t>
            </a:r>
            <a:endParaRPr lang="es-EC" smtClean="0"/>
          </a:p>
          <a:p>
            <a:pPr marL="266700" lvl="0" indent="-266700">
              <a:buFont typeface="Wingdings" pitchFamily="2" charset="2"/>
              <a:buChar char="Ø"/>
            </a:pPr>
            <a:r>
              <a:rPr lang="es-ES" smtClean="0"/>
              <a:t>Implementar un comité con la suficiente autoridad y capacidad de liderazgo para dirigir el proceso de elaboración e implementación del currículum.</a:t>
            </a:r>
            <a:endParaRPr lang="es-EC" smtClean="0"/>
          </a:p>
          <a:p>
            <a:pPr marL="266700" indent="-266700"/>
            <a:r>
              <a:rPr lang="es-ES" smtClean="0"/>
              <a:t> </a:t>
            </a:r>
            <a:endParaRPr lang="es-EC" smtClean="0"/>
          </a:p>
          <a:p>
            <a:pPr marL="266700" lvl="0" indent="-266700">
              <a:buFont typeface="Wingdings" pitchFamily="2" charset="2"/>
              <a:buChar char="Ø"/>
            </a:pPr>
            <a:r>
              <a:rPr lang="es-ES" smtClean="0"/>
              <a:t>Las competencias pedagógicas deben acompañarse con una cultura digital </a:t>
            </a:r>
          </a:p>
          <a:p>
            <a:pPr marL="266700" lvl="0" indent="-266700"/>
            <a:endParaRPr lang="es-ES" smtClean="0"/>
          </a:p>
          <a:p>
            <a:pPr marL="266700" lvl="0" indent="-266700">
              <a:buFont typeface="Wingdings" pitchFamily="2" charset="2"/>
              <a:buChar char="Ø"/>
            </a:pPr>
            <a:r>
              <a:rPr lang="es-ES" smtClean="0"/>
              <a:t>El proceso de evaluación debe contemplar la implantación de métodos de evaluación formativa a lo largo del todo proceso educativo.</a:t>
            </a:r>
            <a:endParaRPr lang="es-EC" smtClean="0"/>
          </a:p>
          <a:p>
            <a:pPr marL="266700" indent="-266700"/>
            <a:r>
              <a:rPr lang="es-ES" smtClean="0"/>
              <a:t> </a:t>
            </a:r>
            <a:endParaRPr lang="es-EC"/>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30016"/>
            <a:ext cx="8229600" cy="1143000"/>
          </a:xfrm>
        </p:spPr>
        <p:txBody>
          <a:bodyPr/>
          <a:lstStyle/>
          <a:p>
            <a:r>
              <a:rPr lang="es-ES" smtClean="0">
                <a:solidFill>
                  <a:srgbClr val="C00000"/>
                </a:solidFill>
              </a:rPr>
              <a:t>LA PROPUESTA</a:t>
            </a:r>
            <a:endParaRPr lang="es-EC">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980728"/>
            <a:ext cx="7772400" cy="4788247"/>
          </a:xfrm>
        </p:spPr>
        <p:txBody>
          <a:bodyPr>
            <a:noAutofit/>
          </a:bodyPr>
          <a:lstStyle/>
          <a:p>
            <a:pPr algn="ctr"/>
            <a:r>
              <a:rPr lang="es-ES" sz="2800" smtClean="0">
                <a:solidFill>
                  <a:srgbClr val="C00000"/>
                </a:solidFill>
                <a:ea typeface="Times New Roman"/>
              </a:rPr>
              <a:t>Programa de capacitación continúa para docentes de la Carrera de “Licenciatura en Administración Educativa” de la ESCUELA POLITÉCNICA DEL EJÉRCITO, sobre las Estrategias Metodológicas para emplearse de acuerdo al modelo educativo basado en competencias</a:t>
            </a:r>
            <a:endParaRPr lang="es-EC" sz="2800">
              <a:solidFill>
                <a:srgbClr val="C00000"/>
              </a:solidFill>
            </a:endParaRPr>
          </a:p>
        </p:txBody>
      </p:sp>
      <p:sp>
        <p:nvSpPr>
          <p:cNvPr id="3" name="2 Marcador de texto"/>
          <p:cNvSpPr>
            <a:spLocks noGrp="1"/>
          </p:cNvSpPr>
          <p:nvPr>
            <p:ph type="body" idx="1"/>
          </p:nvPr>
        </p:nvSpPr>
        <p:spPr/>
        <p:txBody>
          <a:bodyPr/>
          <a:lstStyle/>
          <a:p>
            <a:r>
              <a:rPr lang="es-ES" smtClean="0">
                <a:latin typeface="Times New Roman"/>
                <a:ea typeface="Times New Roman"/>
              </a:rPr>
              <a:t>LA PROPUESTA</a:t>
            </a:r>
            <a:endParaRPr lang="es-EC"/>
          </a:p>
        </p:txBody>
      </p:sp>
      <p:sp>
        <p:nvSpPr>
          <p:cNvPr id="157698" name="AutoShape 2" descr="data:image/jpeg;base64,/9j/4AAQSkZJRgABAQAAAQABAAD/2wCEAAkGBhMQEBUUEhQVFBUWFxcVFxcUFRQUFxYXGBQWFRYXGBUXHCYfFxojGRQUHy8gIycpLCwsFR4xNTAqNSYrLCkBCQoKDgwOGg8PGiokHyQqKSwsKSwpLSksLCwpLCwsKSkpKSwsLCwsLCksLCwsKSkpKSksKSwpKSkpLCwsLCwpLP/AABEIAJwBEAMBIgACEQEDEQH/xAAcAAAABwEBAAAAAAAAAAAAAAAAAQIEBQYHAwj/xABBEAACAQIDAwsCBAMHAwUAAAABAgADEQQSIQUGMQcTIkFRYXGBkaGxMsEUQlJyI2LRJFNjgpKi4bLC8RUWM/Dy/8QAGgEBAAIDAQAAAAAAAAAAAAAAAAQFAgMGAf/EACoRAAICAgIBBAIBBAMAAAAAAAABAgMEERIhMQUiQWETUcFxodHwIzIz/9oADAMBAAIRAxEAPwDcYIIIAIIIIAIIIIAIIIIAIIIIAIIIIAIIIIAIIIIAIIIIAILwRttBytMkaHSAOYJXxXc/mb1MHOH9R9T/AFgFghZpAXPafUwrQCf5wdo9Yk11/UPUSBtCtAJ44pP1D1EScan6hIMJfhrOy0NNdDPUtglTj6f6h7xdCuH1U3kA2kldjj+H4k/YTzwB/BBCvADghXhwAQQQiYAcETeC8AVBE3ioAIIIIAIIIRgBwQrwiYAqCJzQXgfYqCEIcAEEEBgAjLax/h+Y+Y7Mj9st0F/d8CARoMVOamLEAVeFeC8Rzy3sSL2va+tu2epbAu3p2mdVpjxnAYgNoLN8SAqOhqHMKq2JNxXULxHVnvbQdUyXUvo9J7E1KquCi5kCm6ggFm6gL9f9IhNoVDxoOtusvT+x07ZDY8F8OWQkaG6MxcHW5ByEkN4dsYbK2qo1+kiwdcuIJUWvbKdBp5TGLUW/szctotNWrc3k3sofwl8z7ystXlpwQtTX9o+Ib2azpicQtNSzEADiTpKjjuUVA2WihqHtvb0GpkHynbwkVOYB6KgFu8nh7WmcPtcqdDY+JkWy5p6Rf4PpsLIc7DXMHyloWtVTL3g3t5S6YXELUUMpBUi4InmqntAs17zbOTGuzYPXgHYDw0iqyUnpmHqODVTBTrLaWlV3h39pYViijnHHEA2A7ie2T+1axShUZeKoxHkpInnnG48kkk3J1PeTqZcYWPC1tz8HH5+ROvUa/LNHPKjVB6VFAOy7A28f+JP7C5QKGIYK38NzwBNwT3N/WYc+0SeJJ8TOtDHd8sp4dElpLRVwysmD5N7R6XBipTeTTeFsVhyrm7UiFv1kG9r+kuUoZwdcnFnSVWKyCkgQQQTA2BXhM0DTON/97SHNCm1gujkHUn9PhN1FMrp8URcrIjjw5Msm2t9sPQBCsHccAtyL95Gkz7Hb04muxJrlexULKPDS3rK2uLXN0r2vra1/eFVxS5ujcDqubnzItOhowqqVrW3+zmcjMvufnS/SLPsrfrE4ZhzjNUTrDm+nc3GavsvaCYiktRDdWF/DumDUsVfQ6ialyX1B+EZAb5ahsOsAgH5vIXqNEYx5xRO9LyJuz8c2XMQ4QhylOiCvOeIxCopZjYDUk8BFmZxyqbeKZKANgwLt362A+83U1O2aiR8i78MHIe7U5TEViKK57fmY2HkOsSHrco1SoQHppa/5Sw+TM9/H6374uptAu12NyZfQxKEtaObnl5Te+WjWdk7fpV9B0W/Sft1GSl5jmCxxVgQbEcCO2ajsfafPUFqdZ0P7h/4vK3MxFX7oeC3wMyVz4WeSRZ5F7bYLkZ0puBmPTV2y8PpyqdZxruA50rnpa5KiW/6tBHuG2lcACnUNrC3QLWPWbNK9v4RajTBYwowUJRQGw6IrDTWwuaduJPGSTbPpEkmnTudfoXX2jm8TMQcUoKgsihRxsoAHtILeagRTaqgPOoLqV0JGl1P6l/lPXLC0aYileeNbM65cZJ/2KnsfeXnUGubgGv8AUvV0h2d40msYd1KgqQRYWI195jm2N0XNYPhDkqsbZRorE/B9oyXebG4BitZKlE316PRPfwynymnk4dMtJY9WSuVTSf6J/lV3ZqNU/EICUYANb8pGmvcRaZRWpEHj1zS25RMVUp6OLEccoBt4StVdtZamc5Sb63SmfYrNFji3suMSm6EOE2uvAjdPcyvjHGVSE/M5+kDx6zN+2NstMNRSkn0qLePaTMt2NypVKZAcKyXtYLlNu62k1XZ2NWsi1EN1YXE308ddFN6krk1zXX0d3pggg6i1rdswblA3Kq4OqzoC1FiSrAfTf8rW4Wm+TnXpKykMAQeINiD4gyZTc6ntFFdSrF2eS3qmdKFQ3tNF34w+DNd0p4ZEKkgsGdbnr6INhI3d/HU8K4dcPRYjrcOx8rtp6S7irJQ5JFNK6pS4tmj8k279TDYZnqghqpDAHQ5QNCR1Xvwl7kNu1vFTxtLOmhBsynipt7iTMo7XJzfLyXdPHguPgEE4Y2uURmGpCkgdpt/W0rab211/+TDEHrsWHytveazaWepwnnfbOMLVXLcSzE+NzNv2dvQleoKWR1cgtrlIsvHUHvmOcomxmwuLcW6Dkuh7QTc+hJlj6fPhJ7+Sq9Rrc1GS+CuNiIpa8jGrxa15bq0rfw9ExSrzQOSvHH8U6X0ane3epGvoTMwo1pq3I9shr1MQwsLc2nfwLH2A85Gy7E6mmZYtL/NFr4NFrbXo02KPVpq36WdQe7iZ0o7Qpv8AQ6N+1lb4Mg8Tg6dRmZluSza3I0BsOB7pFbW2ZSSi72+lSbMcwv1cbygXZ0pdibzJ+WnAMr0q4HRKlCewg3HqD7S9bi0bYJCeLln8ixt7SS21seni6LUqoureoPEEHqN5tqn+OezTbWrIcWeXFxVjO9PFS1718lGKwzFqSmtTvoUF2H7k4+YvKimzKobLzb5uzK1/iXVd3JdFTZTryP8AD4matuTSK4RSfzMzDw0F5WtzeS6vWKviQaVPjY2zt/l/L5+k1Wnu8qqFViAAABYcBwkPMyFOPBG/CxuEnNkQ2BptqaaE3vcqpN/SdMPgqdP6ERf2qo+BHVbD0wrFayMVBNgVvcdVr6TrhdlO9NWJAJANrXtfvlYWo3vCzRW1MI1CnnJDC6rYC31ELf1MJcC5qtT0GUBrngb9nhAEM84uY+bYlX+X1/4nNti1ewf6hAGmzqWbEJ439BLPXoKQcwBH8wBHvIjZey6iVgzCwAbrB1Okd7zYvmsJWfsRvUiw+Z4/BlBbkkvkxHbGJDVajAAAsxAGgAJNhbwlcxL3aSGNq6SLXrPdK2T2d3StRSBSfKb9R9iJsfJHt0vSegxuU6S/tJ1HrMpw+zc+Dq1RxpVKd/2uGHyB6yxcmGP5vH0x1OCh8xf7TZW+MkQ86CtplH5RvcS0D3sbceqVTD789LLVpFTe11NxxtreTzjX4Mt3sq3xVY/4j/JEiHf7Rxt2ueeqBvqzNfzN5D1sZOphJKC/oci625Pf7ZrPI5VuMSD20z7NNLE87bt761MHm5ogZ8tzYH6b24+Mm05XMZmAXKxJAAKC514C0qMjGlKbmmi6x8qMIqtp7Ni2u9qdv1Mo97/aRmeM9vbxBaVIlWdrgutP8pya6nTQn2lb2hv2lJVNNHc3synolRbjexBldplpsmt1V5zaOKf9AVPM/wD4Mf7+YTDPhv7UrEZgFZBdlY3sRGHJgC9CrWI1q1SdewXt8ys8pe26hxRpXIRAtgDoSRmue/qkmil22aT0RMq9U17a3sz7a+7hRiaTCqvUbZW81MiRgnB4Wk9UxF+MOmwl6sfryUjy/niReGqInE5j3cPOa9uzyjYejgEVxapTGXIB9VuDA8Nf6zOBsSnWYDMtO/FjovieyTGE3HeknOFkrU14tTqI62vYZrG49JDyYwj1YSsecrPdU9Fw2NvglWmDU6BuRbKzacQ17devpGu8W8gqUHporgkgXIspF9Tcn7SQ2DsNK6M1VFFrKgFxYWvf/dJA7n0r6O6+FRvg6Soco8tpF1GL4pNk3sTaNBaFOmtakcqKujrxCgHr7bx1tPaK0qL1bghFLaG/Vpw75Uqu5Z6qt/3IjfIkVtbYa0LZ3UgjgBl9gbTGK2z2fjooe2d5a2IctVdmuTpc5R3ADS0i1xFjxPrF7aqg1XtwvI0NOjqa4rSOcnX29stext462HINOoy+ZIPip0M1rdne/wDFYeozACpTUlrcD0SQRfhe3CYXh30l/wCT3Ei1ZOtxTHkH18tZozaYSqc9dozw7ZxuUN9Msn/sxTY5zmIubim2p1OjDtiTuc6/RVH+kr7owk01cHgR4XtDzdgPkZQ7Z0ZA4vY2ISmxescosT/Eq9RuNHJEe7o4+pVxDFqjVFChLtb6tWNiAOr5jTfXHZMMR+pgNezjHe4uFyYNKnAvVLeX0D4mbXt2Y770XMGHOYeHmmB6LlS5S8SUwLAX6bKunZe5+Jas0gd+aOfZ+IH+GSPLWeS8M20NKyLf7MD2gbgxpS4eUOhVbMRc2yt3wsNqZWM7iD0WvcqjzuFx9I/moZh4ocw+JE7mVsuNw5H94o9wJpPJVu3S5hsQQcz56diTly9enaZKbO5KcHQrrVQ1Lo2YKz3UHqFrcJJVTcUUtufXC2yPff8AguplI27s5adQl7AOWK34Hrt7y7mU3fHGLUIpOChVsysdFcZSNDw6+EmLW+zm39GRb2ENinKkEaC4N720lYr3zaS37T3YrJcqFe+vRZb2OvC8gn2BiP7o+q/1l7CdarS2UzhY5uTiFsXC4dw3PvkItlFn6Xbqv0275b93sDTS9TDikxUEnpoXt12D6nylMx2wq9BFepTIRtA2hW/ZcXFxBsFyMVRB0u6j1M0WQjOLakb4ScX4NcNbFMtEhKSLXbKhLFtdTqOq8Lbu6+JSnzlV6RF1WyLYi+nG0h9lb5lm/C1eNGtTaiw0NlbpIe3okkTUt4KQfDVFJ4jo62uw1UC/hKucXF9lhGSkc929j/haIp5gwvcWXLx1JOp1Mx3fWsWx1cn+8I8hoPibVsqvmoUydDlFweNxpML3oxQfFVm7aj/9RH2lh6b/AOjf0Vfqn/WK+yEqNDp1NIiqY3o1dSPOXLlplVGG0S+HrRrs/FsmLCqSuZwptpcFhxhYeprOy7PZ69J0VmtUQtlBNgGFybdU037cNmeLqFnZsuwHtQXhqTx7jlHxJAd49NZRae+K0qCoKRLLe5ZiF43vYeMmdnb0YaoilqgpPbVWFgD3Nac/ZROEeUlpM6GvIhZJwi9tFiV+4iUXffEg4gL2L8zpjOUenSrPTyl1U2D02UhtBqAdJVto7XGLxeZb5Ta2bQ2A67aRXBrtmcpJ9ENjti1mLMoDDVuiwJtx4GxkQomhYfDkOvj/AOfmUfHUQtaoq8A7AeGYyzxb3Z0yuyaY1doRh69jaWPdrbf4eqHAB4ix4ayrigSwA6yB5nSTSbuYik5VgRlsT0ToDwva9pKnZBLjPwQlTKXur8l7Xf0moL0lyE6hbhvLW14e2t+AqIcMhzXuwqrcZbdRB7ZC7CoCmc2U1D1WBIEm3Vqugop/nZfhbmU9863L2Lot8SFsYf8AK9srO296auLVFZAlj1FiDfTgeE17ZtDm8IlP9NNfWwJ97yj7M3YFStdgrZCMy00b0LNa00Y0xbs7pHnLfhEpR09ixWixVnCnS0HhFhJgZHUVJw2jS52jUT9SMvqpAissOD1PT2eaOay1iv7x7GIw31GTm++A/D7TqL1M+ceD6/LESBw56RlbJaejtaZ8oKS/Rv8AycU8mzqPfmb1YyzhpAboJkwOHH+GvuL/AHk0Hk+C6Rx+Q92t/bO+aV3b9EV8VhqTC6jPVcHgQosL+Zk01SQ9GrmxdVz+VEpDz6b/AGmZpIyruhhnxbKUITIGyqxGpMj23UoipiqYU3VEq0iSTZTxHfqJYhiLYhj/ACL8xljcVbEJUHWj028Lhl9wYBxx2Cp1disjAWFAsOGjKCb+Nx7zC9hjLi6S/wA6EDvBE2RK98NUw7E2OZbjQ2bs95RcNuilOqHDOzKwIzWAFiONh2CTKLIxi0yLbXJyTRXsRVIxzEcedNvWbxtuoK2EHaQjW77AzJ9m7pu2O52owCc4XAF7mxuo4WE04MStu6Y5E1LWjKiLTeyuU6lakehUYd1yR6GQ23NipWoVXVAlZAanQuFcDVwy3OtusS21aYGjdE9h09DwMbYtAiljwsfDhr8zVXOUJJxM7IRmvcY6Ksb1HIIP/wB753FPpG3C5+ZzqpOh3tFGtKR2WvbWS2E2gV1Ukdtoy2A1Bav9pVmpkHRCAQeoi5ltwmytl1NKVd6TdQrKCvmw4es0SulBeNh0Qs+dDDZ+HNdxnOVOu/X3S0tsqiw4ADuP34Rp/wCjNTqc3mVjpYpqCDwIPAyyUNyHP1m/dnIH+lF+8qci+VktstsbHhStRKhjdj0Afr1PVa58JFY7DHD0zVpqRa1mK6anjNOxO7gw9FnQUwVF9Kd+ux1ZjIrE4HGOpZV52k35Rl1FhxUazTGWvJJa2uig7T3mqUqpUBSLKQToekoPV4yvhixJPEm8vW0Nl4d2tXoPTfhcZlNhoNNNOqRT7rUL9B6oHZYH3MsqMimHwQL6LZ+WVtzbWWPd/fPEYWpnD57gBhU6WYDgMx1Eg9sU6NNlSm7O1yGzZbDqtp1xlUYobHu9DYiS3KFi7RBcJ1+GbfsraVHG4ijUpooBU51yro4JuDprxGsuK0wOAt4C0zPkmW9j3ufZZp8pLoqM2kXNMnKCbIbAplxlde0K3rJdhIxxlxyn9dI/7TJeajccssIzqRBlgHA3nKpmj3LCyQDO99NzzjaiPchlFrgcRe9j6ymU+TzFCodFy34lvsJuDYYRCYMTVKtNk+rMsrjxTG+y6DU6VNP0oq/6VAj9LzsEigs2kFvb2N3EaNQ6R79T4yRNOIalB4Qz4I5ye0D2iH2dciTRpcDDNKAQKbJGYm05HYi34Sxc3C5meggKWx1HASQ5gKLtoBxJ0HrH4pQPRDAqRcEWIPAieAo+/GH5ymOb1NiLWsO3Q8JQd4sXVWplzuqlVOW5te2ukv8AV2dUXEvQw5Lqq5itQgga2y3PAxhtNVUEYmgUPeuYHwJ+xMk1XKD9y2RrqXNe16MucWnBxLfitiYVz0VqL3KfsbxFDdJHK5adU5jlW7WBN7WvYdcsXnV6K9YU0U++s6JV1kxvpu+cFVRLBSUVrA3txB1PGQVHpA9om2Nia2jVKtp6L3uJibZ3Y9GmVJ7hYk/E2KjiA6hlNwwDDwOo+Zhm6NT+y4s9i/8AY00vcXHmps+iT+XMnkrae0rMiO25ff8ABY409JR+v5JPefFEUQi6tUcIO/W5it3q/wDBA7DbwjOq/OYoE8KK3/zPw9ojZ9XIai/zH+v3kMmnTbdEVMRSvr0SPRgfvHe28ctPDVTYABDcAAe8jcZiLup7A3/bG+0K+ZGBGYEEEHUGep99nj+jH9pYEtjnRRctUNgNeOo+ZI8oOCWliwi26FKkvmKYB9xLRRwASsaiqAxtc2ueFviRW392nr4kuXte17qTwHVLGF6clvwQp0y49edlk5JjlpX73+QJoYryj7o4MYdMi3Ol7m3EnWWilVkG2XKbaJVceMUhWPf+PQbvdfVbj4kqryExoY5CATldT9viSqTWbByGihOaxYgC4YEKKEAIrDCwxDEAFoAIYhiAItBaKhGAJtElYu0KAJtCijEkwAohntrDYyN29ijTw9Qjjaw72OgHrAGO7C5jWrnjUcgftTQe94822A1Kx11ELA0BRpJTH5VA8T1mctpVLp5iAR3Mili8OQAA1F0NrDVRmHCM6Y/saMOK1Hf/AHn/AIjvaFyaTDijexWx+0bac2UAsNRb3+YBROVPGipix/LTUet2+8rex9ll0q1LELTQm/USSAB7+0v+1cGtbIXRWIFrkXOmkZ4nZ7NRamDlBHV2yxhkrilogSx3tvZBbv6YLGHuUeoYS+7i9HA0x2lm9W09pV9jbAyYetTqNcVCt8vYPGXjZ9ILTUKOiFAA7gJpvsT2o/70bKanHTY5yjMT+rj4xuKf8Rh2gH7R3knNx/EQ243BkQljWrQOYads7nB6SRNDUTqaMAgU2WL8J1rbMBPCTS4aK/DTLYI3Z+zwt7CSVOhO1GhaOAkxYGwpaiOVWGKes6BIASiLAgCxVoAAIoCCKAgBWigIYgtABBDgtAChQ4UAIxMMwoAUQYsxMA5kRhtLCioovrlYN5jUSRM5MIAwNOMsevR8x8yVpoLRrj6IK+Y+YBH1aN7eM5nB8ZKNRAtFc2IBXW2Zp5n5iRsvThJ4UxFc2JmjwrVPZJvx0veTeBwdlEcCkI6w6C0xYOS4eDmdRHoESF1nh6chSixTnYCKAgHIUotaU6gRYEA5qkWFigIq0ASFh5YYhiAEBDhw7QArRQgggAghwoAq0EEOAf/Z"/>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57700" name="Picture 4" descr="http://noticias.universia.com.ec/ec/images/docentes/c/ca/cap/capacitacion-docente.jpg">
            <a:hlinkClick r:id="rId3"/>
          </p:cNvPr>
          <p:cNvPicPr>
            <a:picLocks noChangeAspect="1" noChangeArrowheads="1"/>
          </p:cNvPicPr>
          <p:nvPr/>
        </p:nvPicPr>
        <p:blipFill>
          <a:blip r:embed="rId4" cstate="print"/>
          <a:srcRect/>
          <a:stretch>
            <a:fillRect/>
          </a:stretch>
        </p:blipFill>
        <p:spPr bwMode="auto">
          <a:xfrm>
            <a:off x="467544" y="4437112"/>
            <a:ext cx="3238500" cy="185737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15416"/>
            <a:ext cx="8229600" cy="1143000"/>
          </a:xfrm>
        </p:spPr>
        <p:txBody>
          <a:bodyPr/>
          <a:lstStyle/>
          <a:p>
            <a:r>
              <a:rPr lang="es-EC" smtClean="0">
                <a:solidFill>
                  <a:srgbClr val="C00000"/>
                </a:solidFill>
              </a:rPr>
              <a:t>OBJETIVO</a:t>
            </a:r>
            <a:endParaRPr lang="es-EC">
              <a:solidFill>
                <a:srgbClr val="C00000"/>
              </a:solidFill>
            </a:endParaRPr>
          </a:p>
        </p:txBody>
      </p:sp>
      <p:sp>
        <p:nvSpPr>
          <p:cNvPr id="167937" name="Rectangle 1"/>
          <p:cNvSpPr>
            <a:spLocks noChangeArrowheads="1"/>
          </p:cNvSpPr>
          <p:nvPr/>
        </p:nvSpPr>
        <p:spPr bwMode="auto">
          <a:xfrm>
            <a:off x="4479635" y="2007622"/>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Rectángulo"/>
          <p:cNvSpPr/>
          <p:nvPr/>
        </p:nvSpPr>
        <p:spPr>
          <a:xfrm>
            <a:off x="107504" y="2413338"/>
            <a:ext cx="3960440" cy="2308324"/>
          </a:xfrm>
          <a:prstGeom prst="rect">
            <a:avLst/>
          </a:prstGeom>
        </p:spPr>
        <p:txBody>
          <a:bodyPr wrap="square">
            <a:spAutoFit/>
          </a:bodyPr>
          <a:lstStyle/>
          <a:p>
            <a:pPr lvl="0" algn="just"/>
            <a:r>
              <a:rPr lang="es-ES" b="1" smtClean="0">
                <a:latin typeface="Arial" pitchFamily="34" charset="0"/>
                <a:ea typeface="Times New Roman" pitchFamily="18" charset="0"/>
                <a:cs typeface="Arial" pitchFamily="34" charset="0"/>
              </a:rPr>
              <a:t>OBJETIVO GENERAL</a:t>
            </a:r>
            <a:r>
              <a:rPr lang="es-ES" smtClean="0">
                <a:latin typeface="Arial" pitchFamily="34" charset="0"/>
                <a:ea typeface="Times New Roman" pitchFamily="18" charset="0"/>
                <a:cs typeface="Arial" pitchFamily="34" charset="0"/>
              </a:rPr>
              <a:t>.</a:t>
            </a:r>
            <a:endParaRPr lang="es-EC" sz="1050" smtClean="0">
              <a:latin typeface="Arial" pitchFamily="34" charset="0"/>
              <a:cs typeface="Arial" pitchFamily="34" charset="0"/>
            </a:endParaRPr>
          </a:p>
          <a:p>
            <a:pPr lvl="0" algn="just" eaLnBrk="0" hangingPunct="0"/>
            <a:r>
              <a:rPr lang="es-ES" smtClean="0">
                <a:latin typeface="Arial" pitchFamily="34" charset="0"/>
                <a:ea typeface="Times New Roman" pitchFamily="18" charset="0"/>
                <a:cs typeface="Arial" pitchFamily="34" charset="0"/>
              </a:rPr>
              <a:t>Potenciar el desarrollo de las competencias en los docentes de la </a:t>
            </a:r>
            <a:r>
              <a:rPr lang="es-ES" b="1" smtClean="0">
                <a:latin typeface="Arial" pitchFamily="34" charset="0"/>
                <a:ea typeface="Times New Roman" pitchFamily="18" charset="0"/>
                <a:cs typeface="Arial" pitchFamily="34" charset="0"/>
              </a:rPr>
              <a:t>“Licenciatura en Administración Educativa” </a:t>
            </a:r>
            <a:r>
              <a:rPr lang="es-ES" smtClean="0">
                <a:latin typeface="Arial" pitchFamily="34" charset="0"/>
                <a:ea typeface="Times New Roman" pitchFamily="18" charset="0"/>
                <a:cs typeface="Arial" pitchFamily="34" charset="0"/>
              </a:rPr>
              <a:t>de la Escuela Politécnica del Ejercito  tendiente a cualificar el proceso de enseñanza aprendizaje.|</a:t>
            </a:r>
            <a:endParaRPr lang="es-EC" sz="1050" smtClean="0">
              <a:latin typeface="Arial" pitchFamily="34" charset="0"/>
              <a:cs typeface="Arial" pitchFamily="34" charset="0"/>
            </a:endParaRPr>
          </a:p>
        </p:txBody>
      </p:sp>
      <p:sp>
        <p:nvSpPr>
          <p:cNvPr id="5" name="4 Rectángulo"/>
          <p:cNvSpPr/>
          <p:nvPr/>
        </p:nvSpPr>
        <p:spPr>
          <a:xfrm>
            <a:off x="4464496" y="548680"/>
            <a:ext cx="4572000" cy="5509200"/>
          </a:xfrm>
          <a:prstGeom prst="rect">
            <a:avLst/>
          </a:prstGeom>
        </p:spPr>
        <p:txBody>
          <a:bodyPr>
            <a:spAutoFit/>
          </a:bodyPr>
          <a:lstStyle/>
          <a:p>
            <a:pPr lvl="0" algn="just" eaLnBrk="0" hangingPunct="0"/>
            <a:r>
              <a:rPr lang="es-ES" b="1" smtClean="0">
                <a:latin typeface="Arial" pitchFamily="34" charset="0"/>
                <a:ea typeface="Times New Roman" pitchFamily="18" charset="0"/>
                <a:cs typeface="Arial" pitchFamily="34" charset="0"/>
              </a:rPr>
              <a:t>OBJETIVOS ESPECÍFICOS.</a:t>
            </a:r>
            <a:endParaRPr lang="es-EC" sz="1050" smtClean="0">
              <a:latin typeface="Arial" pitchFamily="34" charset="0"/>
              <a:cs typeface="Arial" pitchFamily="34" charset="0"/>
            </a:endParaRPr>
          </a:p>
          <a:p>
            <a:pPr lvl="0" algn="just" eaLnBrk="0" hangingPunct="0">
              <a:buFontTx/>
              <a:buChar char="•"/>
            </a:pPr>
            <a:r>
              <a:rPr lang="es-ES" smtClean="0">
                <a:latin typeface="Arial" pitchFamily="34" charset="0"/>
                <a:ea typeface="Times New Roman" pitchFamily="18" charset="0"/>
                <a:cs typeface="Arial" pitchFamily="34" charset="0"/>
              </a:rPr>
              <a:t>Fortalecer los métodos y técnicas de enseñanza mediante la realización del programa de capacitación continua por competencias para los docentes de la Carera de </a:t>
            </a:r>
            <a:r>
              <a:rPr lang="es-ES" b="1" smtClean="0">
                <a:latin typeface="Arial" pitchFamily="34" charset="0"/>
                <a:ea typeface="Times New Roman" pitchFamily="18" charset="0"/>
                <a:cs typeface="Arial" pitchFamily="34" charset="0"/>
              </a:rPr>
              <a:t>“Licenciatura en Administración Educativa”</a:t>
            </a:r>
            <a:r>
              <a:rPr lang="es-ES" smtClean="0">
                <a:latin typeface="Arial" pitchFamily="34" charset="0"/>
                <a:ea typeface="Times New Roman" pitchFamily="18" charset="0"/>
                <a:cs typeface="Arial" pitchFamily="34" charset="0"/>
              </a:rPr>
              <a:t>.</a:t>
            </a:r>
            <a:endParaRPr lang="es-EC" sz="1050" smtClean="0">
              <a:latin typeface="Arial" pitchFamily="34" charset="0"/>
              <a:cs typeface="Arial" pitchFamily="34" charset="0"/>
            </a:endParaRPr>
          </a:p>
          <a:p>
            <a:pPr lvl="0" algn="just" eaLnBrk="0" hangingPunct="0">
              <a:buFontTx/>
              <a:buChar char="•"/>
            </a:pPr>
            <a:r>
              <a:rPr lang="es-ES" smtClean="0">
                <a:latin typeface="Arial" pitchFamily="34" charset="0"/>
                <a:ea typeface="Times New Roman" pitchFamily="18" charset="0"/>
                <a:cs typeface="Arial" pitchFamily="34" charset="0"/>
              </a:rPr>
              <a:t>Mejorar las actividades académicas a cumplirse a través del programa de capacitación continua por competencias para los docentes de la Carera de </a:t>
            </a:r>
            <a:r>
              <a:rPr lang="es-ES" b="1" smtClean="0">
                <a:latin typeface="Arial" pitchFamily="34" charset="0"/>
                <a:ea typeface="Times New Roman" pitchFamily="18" charset="0"/>
                <a:cs typeface="Arial" pitchFamily="34" charset="0"/>
              </a:rPr>
              <a:t>“Licenciatura en Administración Educativa”</a:t>
            </a:r>
            <a:endParaRPr lang="es-EC" sz="1050" smtClean="0">
              <a:latin typeface="Arial" pitchFamily="34" charset="0"/>
              <a:cs typeface="Arial" pitchFamily="34" charset="0"/>
            </a:endParaRPr>
          </a:p>
          <a:p>
            <a:pPr lvl="0" algn="just" eaLnBrk="0" hangingPunct="0">
              <a:buFontTx/>
              <a:buChar char="•"/>
            </a:pPr>
            <a:r>
              <a:rPr lang="es-ES" smtClean="0">
                <a:latin typeface="Arial" pitchFamily="34" charset="0"/>
                <a:ea typeface="Times New Roman" pitchFamily="18" charset="0"/>
                <a:cs typeface="Arial" pitchFamily="34" charset="0"/>
              </a:rPr>
              <a:t>Socializar entre Directores y Coordinadores de Área de Conocimiento la aceptación del programa de capacitación continua por competencias para los docentes, como parte del mejoramiento y capacitación continua del departamento.</a:t>
            </a:r>
            <a:endParaRPr lang="es-ES" sz="280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63 Título"/>
          <p:cNvSpPr>
            <a:spLocks noGrp="1"/>
          </p:cNvSpPr>
          <p:nvPr>
            <p:ph type="title"/>
          </p:nvPr>
        </p:nvSpPr>
        <p:spPr>
          <a:xfrm>
            <a:off x="457200" y="-99392"/>
            <a:ext cx="8229600" cy="1143000"/>
          </a:xfrm>
        </p:spPr>
        <p:txBody>
          <a:bodyPr/>
          <a:lstStyle/>
          <a:p>
            <a:r>
              <a:rPr lang="es-EC" smtClean="0">
                <a:solidFill>
                  <a:srgbClr val="C00000"/>
                </a:solidFill>
              </a:rPr>
              <a:t>SUSTENTACIÓN TEÓRICA</a:t>
            </a:r>
            <a:endParaRPr lang="es-EC">
              <a:solidFill>
                <a:srgbClr val="C00000"/>
              </a:solidFill>
            </a:endParaRPr>
          </a:p>
        </p:txBody>
      </p:sp>
      <p:pic>
        <p:nvPicPr>
          <p:cNvPr id="71682" name="Picture 2" descr="http://t0.gstatic.com/images?q=tbn:ANd9GcRyyAk3BREEny06N08mM4Ugewt0bLdxyzfDlsTzXVvdm2-oeAYiWA"/>
          <p:cNvPicPr>
            <a:picLocks noChangeAspect="1" noChangeArrowheads="1"/>
          </p:cNvPicPr>
          <p:nvPr/>
        </p:nvPicPr>
        <p:blipFill>
          <a:blip r:embed="rId3" cstate="print"/>
          <a:srcRect/>
          <a:stretch>
            <a:fillRect/>
          </a:stretch>
        </p:blipFill>
        <p:spPr bwMode="auto">
          <a:xfrm>
            <a:off x="1331640" y="1268760"/>
            <a:ext cx="6753677" cy="395113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p:cNvPicPr>
            <a:picLocks noChangeAspect="1" noChangeArrowheads="1"/>
          </p:cNvPicPr>
          <p:nvPr/>
        </p:nvPicPr>
        <p:blipFill>
          <a:blip r:embed="rId3" cstate="print"/>
          <a:srcRect/>
          <a:stretch>
            <a:fillRect/>
          </a:stretch>
        </p:blipFill>
        <p:spPr bwMode="auto">
          <a:xfrm>
            <a:off x="971550" y="908720"/>
            <a:ext cx="69850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3" descr="http://3.bp.blogspot.com/_F5O_gh009Nw/TQ_zK4aa1rI/AAAAAAAAEUc/Mlq2jeqifDU/s1600/arton520.gif">
            <a:hlinkClick r:id="rId3"/>
          </p:cNvPr>
          <p:cNvPicPr>
            <a:picLocks noChangeAspect="1" noChangeArrowheads="1"/>
          </p:cNvPicPr>
          <p:nvPr/>
        </p:nvPicPr>
        <p:blipFill>
          <a:blip r:embed="rId4" cstate="print"/>
          <a:srcRect/>
          <a:stretch>
            <a:fillRect/>
          </a:stretch>
        </p:blipFill>
        <p:spPr bwMode="auto">
          <a:xfrm>
            <a:off x="-1" y="1124744"/>
            <a:ext cx="6318665" cy="4896967"/>
          </a:xfrm>
          <a:prstGeom prst="rect">
            <a:avLst/>
          </a:prstGeom>
          <a:noFill/>
        </p:spPr>
      </p:pic>
      <p:sp>
        <p:nvSpPr>
          <p:cNvPr id="174081" name="Rectangle 1"/>
          <p:cNvSpPr>
            <a:spLocks noChangeArrowheads="1"/>
          </p:cNvSpPr>
          <p:nvPr/>
        </p:nvSpPr>
        <p:spPr bwMode="auto">
          <a:xfrm>
            <a:off x="3923928" y="2751315"/>
            <a:ext cx="4896544"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 la realizaría en tres fases las cuales se detallan a continuación:</a:t>
            </a:r>
            <a:endParaRPr kumimoji="0" lang="es-EC"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FASE 1</a:t>
            </a:r>
            <a:r>
              <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s-ES" sz="2400" b="0" i="0" u="none" strike="noStrike" cap="none" normalizeH="0" baseline="0" err="1" smtClean="0">
                <a:ln>
                  <a:noFill/>
                </a:ln>
                <a:solidFill>
                  <a:schemeClr val="tx1"/>
                </a:solidFill>
                <a:effectLst/>
                <a:latin typeface="Arial" pitchFamily="34" charset="0"/>
                <a:ea typeface="Times New Roman" pitchFamily="18" charset="0"/>
                <a:cs typeface="Arial" pitchFamily="34" charset="0"/>
              </a:rPr>
              <a:t>Preactiva</a:t>
            </a:r>
            <a:endParaRPr kumimoji="0" lang="es-EC"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FASE 2 </a:t>
            </a:r>
            <a:r>
              <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Inter activa simulada</a:t>
            </a:r>
            <a:endParaRPr kumimoji="0" lang="es-E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FASE 3  </a:t>
            </a:r>
            <a:r>
              <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 </a:t>
            </a:r>
            <a:r>
              <a:rPr kumimoji="0" lang="es-ES" sz="2400" b="0" i="0" u="none" strike="noStrike" cap="none" normalizeH="0" baseline="0" err="1" smtClean="0">
                <a:ln>
                  <a:noFill/>
                </a:ln>
                <a:solidFill>
                  <a:schemeClr val="tx1"/>
                </a:solidFill>
                <a:effectLst/>
                <a:latin typeface="Arial" pitchFamily="34" charset="0"/>
                <a:ea typeface="Times New Roman" pitchFamily="18" charset="0"/>
                <a:cs typeface="Arial" pitchFamily="34" charset="0"/>
              </a:rPr>
              <a:t>Postactiva</a:t>
            </a:r>
            <a:r>
              <a:rPr kumimoji="0" lang="es-E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t>
            </a:r>
            <a:r>
              <a:rPr kumimoji="0" lang="es-EC" sz="1200" b="0" i="0" u="none" strike="noStrike" cap="none" normalizeH="0" baseline="0" smtClean="0">
                <a:ln>
                  <a:noFill/>
                </a:ln>
                <a:solidFill>
                  <a:schemeClr val="tx1"/>
                </a:solidFill>
                <a:effectLst/>
                <a:latin typeface="Arial" pitchFamily="34" charset="0"/>
                <a:cs typeface="Arial" pitchFamily="34" charset="0"/>
              </a:rPr>
              <a:t> </a:t>
            </a:r>
            <a:endParaRPr kumimoji="0" lang="es-EC" sz="36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Título"/>
          <p:cNvSpPr>
            <a:spLocks noGrp="1"/>
          </p:cNvSpPr>
          <p:nvPr>
            <p:ph type="title"/>
          </p:nvPr>
        </p:nvSpPr>
        <p:spPr/>
        <p:txBody>
          <a:bodyPr/>
          <a:lstStyle/>
          <a:p>
            <a:endParaRPr lang="es-EC"/>
          </a:p>
        </p:txBody>
      </p:sp>
      <p:sp>
        <p:nvSpPr>
          <p:cNvPr id="14397" name="AutoShape 61" descr="data:image/jpeg;base64,/9j/4AAQSkZJRgABAQAAAQABAAD/2wCEAAkGBhQSEBUQERMQFRQWFBkXFxQWGRUZFhgUFhQYFxQVFRQXGyYeGBolGhcUHy8hIycrLCwsFR4xNTAqNSYsLTUBCQoKDgwOFw8PGi0cHBwpKSwsKSwpKSwsKSkpLC0pKSkpKSkqKiksKSksKSksLCwsKSkpLCksKSwsKSkpKTUpKf/AABEIAMQBAQMBIgACEQEDEQH/xAAbAAEAAgMBAQAAAAAAAAAAAAAABQYDBAcCAf/EAEYQAAIBAgMEAwsJCAIBBQAAAAECAwARBBIhBQYTMSJBUQcUFjJSU2FxkZLRFyNCYnKBobHSFTNDVKKyweFzgjQkJWPC8P/EABcBAQEBAQAAAAAAAAAAAAAAAAABAgP/xAAfEQEBAQACAgIDAAAAAAAAAAAAARECEiExQYFRYXH/2gAMAwEAAhEDEQA/AO40pSgUpSgUpSgxzyZVJ/8A2ptUXiMequFaVwW5Dq1Nhc5bLc3AuRciwvUjjfEPrX+4VA7ZjUFWImPEKwsqMgDBiwUPmINgWbxSD0je4rXGDYXbERtbFJ0hcfORajXUdo6Le6eyvj7ZiABOKXpWt85HrmbIttOttPXVbEODlRyj4hywe75HYlndSGIVADdslgLX1GhryyYMnMpxDvJoCFGZ2LGQgMUvcsQhA06Y0+kOmQWf9rxWv3ytspb95H4oNi3qvpesseOVmKrMSwF8oZCbA5b2te1xa/KqtAmCVVRDPc5GQqliWXMY8gEYVmDSWtbna451KbLw0BxEjRtKZYwVZWuABK+ckAqDqVPs5a3Msg39ibyiWaXDPbiREDTkylQwPoNjY+qp6uX7un/3yf8A6/2CuoVjl7ClKVkKUpQakmJP0coHpBPL7xXjvh+1PdP6q08XIVhdltmCuRcMRcFrXC6n1DWq7JvFiSoWOIM55O0cgFg9s+RbjKRoOle+tgNK6Tjot3fD9qe6f1U74ftT3T+qqoN6p8tzhW0A1AkyuT5sZbi+VvG5dHnet/Ze15ZJckkOQcIPfpc2ykDVR5RB5aofudRKYTb6mc4Z7LJlzL2MtyLjrBBBuPVUtXL9tSEbbgsT+7/+5rp4rPKYPtKUrIUpSgUpSgUpSgUpSgUrFJiFXmfYCfyFeO/l+t7rfCg2KVr9/L9b3W+FO/l+t7rfCmDYpWucenWSPSVYD7yRWdWB1GtBixcZZCBz6uy41F/RcVRtrb9Rwvw54JwysDbJcBgdGVgbHtBq/wBauK2ZHJq6Kx9Iqy4Obpv9gxYjDSC3L5vlqDpr6BbstpWPw8wANu9mBI0HDsbDS4105jUdo9FdF8HsP5pPZVX34weGwww+IdYkVZWVydOg0TXNuuziOtdhXU3wwIdn73mOZQuUp0VCiwyKOXr9lq3Iu6NhUzNHBKrNztHa9rkX17WY/wDY9tXnDbFwzorCKMggHl6Ky+D2H80nsp2HNu59NJiNpS4oxlFY6A9QAsL+mutVr4XARx/u0VfUK2KzboUpSoFKUoKvtPeSHCsY52EZuSM1+kCSQVPI/wCK0PlDwfnk9v8AqrVtTY8WIXLKoYVDfJ5hPN1vtBHfKHg/PJ7f9U+UPB+eT2/6rT2RufhHxM8dkNpSQoYEheHHYkA3AzZx6wanfk8wnm6doKGu2kxe2I3huUVQubWxOYnSuwiofZe6WHw7Z40AbtqZrNuhSlKgUr4Wtzrzx18pfaKD3SvHHXyl9opx18pfaKD3SvKuDyIPqr1QKUpQR2fn9pvwYgfgBUHj9pYlGmKRgomQJ0WLMzCMsbDmBnbl5NvTW9tVJGjZYWyycQa3IsvHBfUEEdDNy1101qHljx4zoHVhayMBEGPzRswLtz4mhzDxdQb11gyneKf+XPNx/EuMqZgCMnbzI9FqwtvFiQskhguAOgqrJ0rZNblb9K7W5em5r5PjMcr5bDpSER2VGFrpbiMviqBnN9DyvevJxGNDCJMxIViC4QjIG+bMkgNjIR4wBt+NUWYydC+o0v6tKrO4G23afE4drlEmfJ6BmvYeipLDviOK3E/c8LQtws/E6PPhnsL3HK4FjraqNulsppsfinilkikEr2eNrXGY6MpujDU6MDWb6HYWawvWscd9Vv6fjXN8JvltPDYt4Mfh+LA5sssWTMgtYHKD0lOhI5jXnyqc3j3mbDTwwqisJI5GJLAG8eSyqCRcnMeVzpyrlaLZ399Vv6fjUBvxsNdo4J8KwKk2ZGNui6m4JseRF1PoY1B4PfpmCXiQl2VUMbOyyMZMOHERK6lEmkJHUYH6gSPkW/rFImMSnOxz8MysIlKx5eITGArCSUI19Bw31uMomi1bvxHDwLEwLEddxy6uZqS7++q39Pxrn+H39kZUPCh6R5h5MshtAeFAcnSm+eZcvbE3ptjg7oMpaNXgjTiSqur2sjLdXAYgEHqN9TcWupqaL/idrrGhkcMFUXJ6OgHM862sNiVkUOhDKRcEdhrnWI3hbFbPxLMioULpZWzD92D43InW2n3gHSp7uaOTgVueurKLZSlK0FeJJQoub17rWx3Ifa/waD738vY3sNfO/l+t7DVFxWzMZZ7yMbzEgDFPHnQibIEIjvBlzYfoKSG4R7elgOxMecyyYrMCpIKSvGwcSw5yMgHQ4aSm30TIR1i2dGxsTdd4NqYnFgnhzS5hbnlyA2I6um0mnqq89/L2N7DXOpNk7QPFEWIAPElKEzOwKMJREhuzZSAV8UAgoDravbbLx+drYixZZMrGdrFSJMiLEVIVrtG3EGqhCNadh0Lv5exvYa9YbGpJfIwJU2YdYI6iOo1Rdn7NxgnikaQmEcQlDO8mWMmUxrfTjN0o+k2bQWBFrmF2RvUmEx2KaYyEZiciKzknlyUacuuko63SqNsPukNjFJhw+WzEHiuV0B5hAhY9EjmBr7akuJjZP4gQdkUQv1X6cxcdo8Qc60JvEG75fQPxLD/Aqq4bfBTYvAwzZbZAWsGFyWzonIFTcXU5tCbGpnZ+FePMJHkdiFN3YE/S7AAOvQCojbWNmR3WLDxyBI1dGKMbPmygLlGpGfNpawVu246cYMy71RHKOG2Z2RVT5q5Mviah7W5X10vXjwti5CKQnUWtHfN0yFtmvciNj7O0Vr4baMx8XCQjKbKcki6Z1AIGTQEvxOegvcXFywuOleZY3wsSJmyMTGxOR4ndrdGwVpAOenbcm9bwet6ttnDxRYuLS7x8rWaN+YNtDoQfXVu2fixLEsg+kAaondR/8Rf+VP7quG7X/iRfYFc+XwJSlKVgVzejd+aUcTCzNFJ1gBSrdhIYGx6riqid19q/zJ91PhXUaVrtRy7wX2r/ADJ91PhTwX2r/Mn3U+FdRpTtRyyTdParAqcSbEW0CA+0Cp/cDcpsFmaQ3ZvvOvMk1dKVLbRhxMIZTdQdD1eiqpit88LGxRplDDQjXQjQg6c6uNQu0d0MNO/EkjBbtrNggvDzCeeX8aeHmE88v41J/J/hPNivj9zzBkEGIEEWI7QeYqYI3w8wnnl/Gnh5hPPL+NRmwN1MPHiJNn4hAXQZ4nP8TDk2RvSynoN6QD9KrN8n+E82KYKvvPvjhpcLIiyqWKEAa9YNT/cy/wDBX11s/J/hPNipnZuzEgThxCy9lWQbdKUqhWntSZUQMxCgNqSbAaHma3KxYnDLIjI4BVhYg6gj0igoO9M2HxaLHx4FysxuyrIOnDJESFzrZhxMwPUVGlRE2yMMzMRi4+kJBdkjZxnOIsFkLXVf/UHMBqxS9xerRJ3LsKSTYi/VWKbuZYNFLsSFUEkm1gALkn7qx1ogpdm4XMHjxUUZE/HGRIheQLEFza6gZJOVieM2o1vgbZsLGPiYvDsI8N3sAEIvHkdVJ+f59M37baWra2F3PYZmLsGAfpBT9CMj5tCPKy9JvSxHVU78lmF+tTqNbYm08PhsMsHHifLnOYZEHTdnsFDHlmtckk2uTc1Ebkok20cT9JSx5HQ+yrB8lmF+tUpsDcuHCOXivcirIJLB7FiiJaNACeut6lK0IjeDBSsmfDlRIv0WBKsOw2IIN+R9dUWTa21gSOBF7H+NdRpatTlg5Z+2NreYi9j/ABp+2NreYi9j/Gup2panajje1NnbSxrRpMgVFYGyg6kciSa6xsjCGKBIzzVQDW5alS3QpSlQKUpQKUpQKUpQKUpQKUpQVjfzCgQDGLnEuFbiKUUsShsJY2UalGXn2FQeqtfue90FNpxMwXI6uylb36Itla9hzBFW5luLVUcFufDgcTNicMCnEXO0f8PMAbkL1X05UFvpWiMW3avun9VO+m7V90/qq4mt6laPfTdqe6f1U76btX3T+qmGt6laPfTdq+6f1U76btX3T+qmGt6ucb87+ImNj2Y6OVZkZiliTYZgjjqjzZCx7ARbWrpLtBgQLpqCfFPVb63pql7u7Ew+PmfGEHiNIWkvYkkGyqD1IABYfebk3phq9bJgCxg3uW6RPaTW7XmOMKAo0Ar1UUpSlApSlApSlApSlApSlApSlApSlApSlApSlApSlApSlAqM2vyf/ib8jUnUZtfk/wDxN+RqxKr+80WKZoe9RpHeZ+mVzlCoSAW8YsDJobDRdahMWu02Q6zEFlOVVw6sBnzHKRa5ARRYmxzsGuCLXTF4kRxPKQSEQtYAknKpNgBzJtb76pmE3rxkbxYaeG8xY5wyksymTDgcNoCY1CiaXpG+kGtiTWmXpJNqB0IU2aRM5YRXyAADOoJVAVzZ8lrNyIGh8yptQFXBlZhh3YAiBUEzobowUAHLlGW9+k2pIJFG3xxosDhUJOFWa4WW2d0LBfGzWU5UIte5vcaKfO1d6cYrCMRhSpmBKRyfO8PvtAyFgyot4YDY3JMq2NtCEpsSbHd8QjECThGE8Q5IFUOGbIWI6RcrkuFygH6JBOWJlfaoZnRZMxdAcwgyAKcQbRLc3iuYLsbOQeYtcexvxicy5Yo3DT5BaKdW4QeNGLKWORjnZl59FLsF1tv7pby4jESCOWGyd7RSCWxuzNFC2a/Ihi8lrKLcM89bBP7Q5j7D/mlVnuR+LN9s/wBxqzbQ5j7D/mlVnuReLN9s/malWe3RqUpWWilKUClKUClKUClKUClKUClKUClKUClKUClKUClKUClKUCoza/J/+JvyNSdRm1+T/wDE35GrEqB3n2zJhxCIcl5JChLBWsBDJJoGmiW90HN+3Q1oNvcVlVTh1eTMIFkDouZ3bC51A6WRLzxHxm/d9ehqzz4VJFAkRHHOzqrC/bZgdajtqbSgwvDDxmxzEZIgwRYzGGdso6CrePX6o7BWmUJhu6KpKK0Y1KKzcRFszmK7cMkkIFmTpE6lWGlq9Dukx5mAichY2fMHXKSC2UZrZQpC3z307Da9bUe1sJNPGohdpOkiXispiYOC5voYTklsT1qdLkX+4nbPCllV8LAEi4KcRXBYx4mfhqMnCFh4zMuYjTrveg0cfvyelCY4mLFFIMiNHkcYdZFDA2nN8RYBQNAeyx9YHf6MiFEgCIzpGvzsQVEdY+Foo0azqpSwCkAFtVvtDbyJAk8+ECRNw2hycOTR1PDzLZREwQKOZHSVQxJC1YO849Dw49GLjoro55uNNGPWedBh2hzH2H/NKrPci8Wb7Z/M1Ztocx9h/wA0qs9yLxZvtn8zUqz26NSlKy0UpSgUpSgUpSgUpSgUpSgUpSgUpSgUpSgUpSgUpSgUpSgVCbx7QjiVjI6oDGwGYgXNjoL9deN8t6lwGGM7KXOoVRqSQpa9hqQALm3IdnOq3ujDJj4XbGAMZDmfsU2skUY6gim3pYseurEqTG+OF8/F7y/Go/aW1Nn4iSJ5pYm4WbKpZcpLFDdhfW2Qacjc3BqQ+TDCeSafJhhPJNXUxoYTaezYn4kZw6vmLZgwvdgQba6DU6DQXNgLms8u8GAYszSQksYyTmGphfPF1/RbUVsfJhhPJNPkwwnkmmmIpp9lFGQ975Wtdc9hYBgFFm0Szv0RZekdNalRvjhPPRe8vxp8mGE8k0+TDCeSaaY1sbvbhSRaaLxXHjL15bdforQ7kDXSUjlmP5mpj5MMJ5Jqn7V2k+wdpokUZkweJCkqTYo+YI7K50XUqbGwOccjUtWR1+lYsLiRIgdeRFxWWopSlKBSlKBSlKBSlKBSlKBSlKBSsT4lRob/AHAn8hXnv1fre63wq4M9Kwd+r9b3W+FO/V+t7r/CmDPSsMWKViQDqOYNwbdtjras1QKVHjFsQDcai/L/AHUfj96Y4ZBFLKFZlzAZHIyklQSyggXII1PVU0WCtXaO0EgjaWQ6DqGpYnRVUdbE2AHWTUEm+0BCnjaMpcXilHQAJzG69EHK1r2zZTa9q0to7cwzzrxMQ2deiqhHyIz5OnfLZWIkjXMx5PYWuaaM+EwL4mVpJgMxutgbrFGbfMoeRJtd2HM6cgKsuCwKRLkjUAdlVvA724YJGI5ei9spMUo5sqqzEqMqlmUBmsCToTUjszb64hOJC+ZL2ByMt9AQQHAJBBBuNDemibpVf25vC2GhMxswUi68rgsAdernUvs7HrNGsqcmFNGzSlKoUpWHEylQLdZt+BoM1aW1tjxYmJoZkDowIIPYRXjvpvKHs/3WvjdtCIKZJFUM6opK83c2UaffryFjepojN1ca+HkbZuIYl4xmhkP8aC9la40LrorekA/SFWuqLtTb2CxBjkech4JCVdElDpZfnC3R/clfGJGTlrcA1Kyb4QqCDMCVbIQI3Zg4z3UooJzWjka1vFXNysabBZaVGRbQLKHV1KsAwIFwVIuCDfUEWNJccwUnMNB2f7pok6VCbq7zLjIs4GVhow56g251N1QpWE4tfT9ysfxAr536v1vdb4VcGelYO/V+t7rfCnfq/W91vhTBnpWDv1fre6/wr7Fi1Y5QdediCDbtseqmDNSlKgrm1sXOqXgQObTE3voVJyWspub/AEdL9oqPO3cSeIRhyFVrAlJSSDazBBqbag2vfnoKkNqYZ5I1SN8h4rFjdwcgMmnQdWPSK6Bh9/Ko1sPjDnHGFgTkPzQJAcZTexPiXJuB0geYNdYPKbfxdhmwjXDKugY5r3DEAeKOixub+Mvrraw218Qc+eFVCwiQE8QAuURylyMv0nXncGO9rHTSwuCxikgzXXqJKEnLGQt21PPLm0XUEi971mdcYVHS14ZzawHp9PNYZRzPDy62Chg2tXwIbereF42weJHzeZydTb5t1uqsT12yX9NbUfdhhll4GGhllcGzuxVIkI62fpHnfQAnsBqL7oxzNhFcqWLjMAQRmydK2guL9dh91XXZe6WHGWbICxAJ9LHmx7T6axz+Br7U2yYFh+aeQSdG6sgykRNIb5yCeijnTyfTVbn2thcU0c8mGnz8HMGLIjRxXky2zMpOctIpCA3HO4tW5vDvBLBIImwZcL4r3Ug9ErmUEaaFh6ie2oOPeEKFC7NjATNlASMZc4s+XoaXGhtzriMuzdoYEKnChxWRFyOvEChY24QKzRiQcTK+Ky5bE3znW4vsPHhE72lWGYkqkxlaS8sSPIkStnaTMWzGNCFv0FI7K1TvOSVY7OW6tnU5UurgKAynJo1lQXGvRHYK14950R1VdnRK6niqAkYKkm3EWyaG6gXGug7Kg2cHisCgXLBiRqrqomU8QPllg4qrLaxZUID2sSSebVJ7P23Bg0ZI8PiApOd+nHI3GaFnEekhLEpBbMtxe1zfMail3lsCBs5AGLFhkjsS4s5IyakgkHtvXzwk1B/ZqXVOGOhHpGQQYx0NEsSMvLU0ErvZtMYjZbTKpUEkZTa4KS5GBtyN1OnMdYB0q17k/wDhRequabY27LLhjho8GY16goUKOlc2UADt9tdN3MjK4KMEEG3I1riJulKVoK1sfyH2v8GtmtLa5cRFo1zsuoS9s1gdAe2pRUsZvzFHO0DJNmDZQQFszZmXKvS8ayswHWFPZUbtLb0GKSMzYSdks7D5xFysJEgbMocMGBmS1xpnNauI3pbO19ngkm5JCEkgmxJy6npN7x7axRb0FVCLs5VUAgKFQKAWDkABLDpKretQeqsDaOIwnC4cmHmhCswIWRQzibE97TZ2ie8gLqc17khB6KzYjaUEuUd74lZZ5FkQJLGr8RoUhW0iS2S8BFwTyvpci8dNvmQyM2BGZWPDYhbq8ly2U5eiW6RJHOvPhEMnD/ZseQ/QyR5SCwY9HJbxgD6wDQTMHdBwqRhUSRVSFWQHIoycKExqpLW/jImpsCNTYgmYw+2ExOHeSK+UWAJtqGijkDC3VlkX2Gql4VtcN+zxdTdTlS4NlFwcuhsiD/ovYKxrvIVzNHs9UZhYsqorEaaFgtyNB7KDR3V3zk2fC8hwkk0Nzd4mBZTf6UZW4HpBIro2yd+cNioRlkEcrJfguSrgkclDhc/Zdar/AHJ4g0UySLqHsynmDz1HqIPqNW/E7BhWMkIBluw7LjW9vurpB9xWMVCoY2zvkXnqxBIGnLlzOlaS7yYY6ceLnbna5IuLX5gjr9B7DWTaOzIZyDKqvlBC3Pi3IJZfJborZhqLVqpu3hwCLMb5QbyOdEUqg56AKbAequvgbK7dgPKWP2jncC3rubesHsNeV3hw5XPxksOfO40uARa4Nur0jtFYm3fw5FrHxcmjt4ucyW5+Ux9tfH3dw5UKQxAfPYu3jWUDr6giAdmX0m7wM67egKh+KgUkgXNtVsWFjroCD6Ab1Xd/tqNA2GkjNiJhr6CrAj1Gps7u4e1rG/lZ2zm5ctdr314jg9oNuoWq3dPYZcOAR++Ww9AVqePgWTwrfspUBSuQs29O7Ek3Tw08kL/SCkZW9JBHP0jsqq+BG0v5uT2j4V1Cla7Ucv8AAjaX83J7R8KeBG0v5uT2j4V1ClO1HLcL3MsQ+IWXEzM+XrY3sPQK6fDHlUKOoWr3Spbo8PEDzAPrrz3svkr7BX2aXKPWbCtUzN5X4Ckg2e9l8lfYK5xt3Zk426syFDGMPGuQDXI7vz6r54mPqar7xm8r8BWo+CBm4+Y58qryFrIzldPXI34UwSq4dbeKvsFO9l8lfYK1eM3lfgK8y4lwCQwJ7Cun32NMG53svkr7BWRVtoKjdhbeTFIWTQqxVl61ZSQR6dRUnUClKUClKUGM4dfJX2Cvney+SvsFYHxBPI2Fz1X5G1eOM3lfgKuCod1PZkrx4XvcopGJDcjcskbyLy6rRsP+wq27HhvAhdAGyi+lYMdheLkzseg2ZbADpFHT+12rYWRgLZvwFMG33svkr7BTvZfJX2CtOTEOBcMPdHxrHsTb6YgumgkjYo6+kdY9B0P30wUDbWzsRgtvLi4iqwYpQjKOTvGg6LdStYMwPWAwrp4lBGpGo7RWDaEYYoGVWAOYXANmA0Iv16mtVJEYlV4ZZfGAykj7QGo++kgrO390MQz5sLi5EQ/w8y2X0LcXt6KifA3aP843vL8Kv+Qdg9g6+VfLC+Wy3te1he3bat7RQfA3aP8AON7y/Cvo3K2l/Nv7V+FX4IDyA9g6udVreDeBsJisPl8WVmV16iLAq3rH+abRD+BG0v5uT2j4Vjj7mOJkmWTETM+XlmPL1CupRvcA9ovXqs9qILwVTtNKnaVkKUpQKUpQKUpQa2O5L9of5qB2ji5lkOQOQI7qojzK7WcsHk+gQQlhcXzcm6p3aIOS6i5U5rdZtzA9Nr1TsR3RcKjZWchhzBSQEHsIK1viMku2sYFzLApFyAeHONAUtIYwS9mDN0LXGU3Jsa9NtbF51+Z06eZBHJ9BhYCVjYkpexsASw8k1q/KZg/LPuv+mnymYPyz7r/prf0Np9r4sHWC3M6RyPoQ9rlSPFPDuB0jckaaVsbOx88hfjRGNeEpy5WFnPMZ20bTs5cjqDUb8pmD8s+6/wCmsWK7puEyNZmJtyCtc+gXFMv4GHuVOeNiR/8AK/8Aea6VXMu5FmZppSpXOxa3ZmYm1dNrny90KUpWQpSlBA7S4nAcxEiQBitgrG4Y6ZWBBvyqMbauJEjpwbqrlVbJKSwUNlJygL07Kcy6LmsRyrNtneaPCMUnzLqSpysQwJJFiARftFRfymYPyz7r/prrP4NuTa2LBtwASLckkAbpa2YkhdAq2OvTzDRSK1vCLEgrEI88mUEKUdHcZmuxUn5sWAFiL63vavPymYPyz7r/AKafKZg/LPuv+mr9CXwG0Jncq8dl4d83DkS5slj0ybXLSDJ4y8K58YVWtxHP7UxYv/Eb8hW5J3TcJY9M8vJf4VF9zGczY2fEZSquzMAew8r1OXodKxvjL/2/IVWsZumrlmEjBmlZyelbK7MSgVWW2pU3vzRTVk2phGkjIjbK41UkXF7ciOsGue43aW1UcrwYTbrHEsfxrPGiVm3OYg5ZyDdjcKVYkoFBMmcnMbatbW/KvLbrS5Cc8Wc3OSzBBeXMI75r8MDkttCTrUL+2tq+Yj/r+NP21tXzEf8AX8a1v7FgXdNshUzXJsSSpYg5WUgHOLgFs66aOM3oqD7o/wC/wn/If7RWP9tbV8xH/X8a0f2Lj8Zio3xChVQ6AA2F+ZJPXTR13B/u1+yPyrNXiBMqgdgAr3XIKUpQKUpQKUpQKUpQKicfuxh5WzyRqT20pQavgThPNCngThPNClKB4E4TzQp4E4TzQpSgltn7NjhXLEoUeitqlKBSlKBSlKDVx+zo5lyyKGHpqJ8CcJ5oUpQPAnCeaFPAnCeaFKUDwJwnmhUns3ZEUAtEgX1UpQbtfLV9pQfLUtSlAtX21KUClKUClKUH/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14401" name="Picture 65" descr="http://t2.gstatic.com/images?q=tbn:ANd9GcT1yE42RFQIG3pP5CRMNlgwvD47nrnc-GK3ACN4v0kN3OGSJtnJvw"/>
          <p:cNvPicPr>
            <a:picLocks noChangeAspect="1" noChangeArrowheads="1"/>
          </p:cNvPicPr>
          <p:nvPr/>
        </p:nvPicPr>
        <p:blipFill>
          <a:blip r:embed="rId3" cstate="print"/>
          <a:srcRect/>
          <a:stretch>
            <a:fillRect/>
          </a:stretch>
        </p:blipFill>
        <p:spPr bwMode="auto">
          <a:xfrm>
            <a:off x="683568" y="1844824"/>
            <a:ext cx="7848872" cy="369391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496" y="-27384"/>
            <a:ext cx="9108504" cy="1143000"/>
          </a:xfrm>
        </p:spPr>
        <p:txBody>
          <a:bodyPr>
            <a:normAutofit/>
          </a:bodyPr>
          <a:lstStyle/>
          <a:p>
            <a:r>
              <a:rPr lang="es-ES" smtClean="0">
                <a:solidFill>
                  <a:srgbClr val="C00000"/>
                </a:solidFill>
              </a:rPr>
              <a:t>ESTRUCTURACIÓN DEL PROGRAMA DE LA CAPACITACIÓN POR COMPETENCIAS</a:t>
            </a:r>
            <a:endParaRPr lang="es-EC">
              <a:solidFill>
                <a:srgbClr val="C00000"/>
              </a:solidFill>
            </a:endParaRPr>
          </a:p>
        </p:txBody>
      </p:sp>
      <p:graphicFrame>
        <p:nvGraphicFramePr>
          <p:cNvPr id="3" name="2 Tabla"/>
          <p:cNvGraphicFramePr>
            <a:graphicFrameLocks noGrp="1"/>
          </p:cNvGraphicFramePr>
          <p:nvPr/>
        </p:nvGraphicFramePr>
        <p:xfrm>
          <a:off x="323528" y="1153362"/>
          <a:ext cx="8604448" cy="4585519"/>
        </p:xfrm>
        <a:graphic>
          <a:graphicData uri="http://schemas.openxmlformats.org/drawingml/2006/table">
            <a:tbl>
              <a:tblPr/>
              <a:tblGrid>
                <a:gridCol w="383614"/>
                <a:gridCol w="3576826"/>
                <a:gridCol w="4644008"/>
              </a:tblGrid>
              <a:tr h="275563">
                <a:tc>
                  <a:txBody>
                    <a:bodyPr/>
                    <a:lstStyle/>
                    <a:p>
                      <a:pPr algn="just" fontAlgn="t"/>
                      <a:r>
                        <a:rPr lang="es-CL" sz="1000" b="1" i="0" u="none" strike="noStrike">
                          <a:solidFill>
                            <a:srgbClr val="000000"/>
                          </a:solidFill>
                          <a:latin typeface="Arial"/>
                        </a:rPr>
                        <a:t>Módulo</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F0"/>
                    </a:solidFill>
                  </a:tcPr>
                </a:tc>
                <a:tc>
                  <a:txBody>
                    <a:bodyPr/>
                    <a:lstStyle/>
                    <a:p>
                      <a:pPr algn="ctr" fontAlgn="t"/>
                      <a:r>
                        <a:rPr lang="es-CL" sz="1600" b="1" i="0" u="none" strike="noStrike">
                          <a:solidFill>
                            <a:srgbClr val="000000"/>
                          </a:solidFill>
                          <a:latin typeface="Arial"/>
                        </a:rPr>
                        <a:t>Competencias</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s-CL" sz="1600" b="1" i="0" u="none" strike="noStrike">
                          <a:solidFill>
                            <a:srgbClr val="000000"/>
                          </a:solidFill>
                          <a:latin typeface="Arial"/>
                        </a:rPr>
                        <a:t>Productos</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599970">
                <a:tc>
                  <a:txBody>
                    <a:bodyPr/>
                    <a:lstStyle/>
                    <a:p>
                      <a:pPr algn="l" fontAlgn="t"/>
                      <a:r>
                        <a:rPr lang="es-CL" sz="1000" b="0" i="0" u="none" strike="noStrike">
                          <a:solidFill>
                            <a:srgbClr val="000000"/>
                          </a:solidFill>
                          <a:latin typeface="Arial"/>
                        </a:rPr>
                        <a:t>M1</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EC" sz="1400" b="0" i="0" u="none" strike="noStrike">
                          <a:solidFill>
                            <a:srgbClr val="000000"/>
                          </a:solidFill>
                          <a:latin typeface="Arial"/>
                        </a:rPr>
                        <a:t>Razonar los fundamentos, conceptos y políticas asociados a la transformación curricular </a:t>
                      </a:r>
                      <a:r>
                        <a:rPr lang="es-EC" sz="1400" b="0" i="0" u="none" strike="noStrike" smtClean="0">
                          <a:solidFill>
                            <a:srgbClr val="000000"/>
                          </a:solidFill>
                          <a:latin typeface="Arial"/>
                        </a:rPr>
                        <a:t>por competencias.</a:t>
                      </a:r>
                      <a:endParaRPr lang="es-EC" sz="1000" b="0" i="0" u="none" strike="noStrike">
                        <a:solidFill>
                          <a:srgbClr val="000000"/>
                        </a:solidFill>
                        <a:latin typeface="Arial"/>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fontAlgn="t"/>
                      <a:r>
                        <a:rPr lang="es-EC" sz="1400" b="0" i="0" u="none" strike="noStrike">
                          <a:solidFill>
                            <a:srgbClr val="000000"/>
                          </a:solidFill>
                          <a:latin typeface="Arial"/>
                        </a:rPr>
                        <a:t>Ensayo de carácter argumentativo crítico que examine un objeto curricular en una </a:t>
                      </a:r>
                      <a:r>
                        <a:rPr lang="es-EC" sz="1400" b="0" i="0" u="none" strike="noStrike" smtClean="0">
                          <a:solidFill>
                            <a:srgbClr val="000000"/>
                          </a:solidFill>
                          <a:latin typeface="Arial"/>
                        </a:rPr>
                        <a:t>perspectiva.</a:t>
                      </a:r>
                      <a:endParaRPr lang="es-EC" sz="1000" b="0" i="0" u="none" strike="noStrike">
                        <a:solidFill>
                          <a:srgbClr val="000000"/>
                        </a:solidFill>
                        <a:latin typeface="Arial"/>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25502">
                <a:tc>
                  <a:txBody>
                    <a:bodyPr/>
                    <a:lstStyle/>
                    <a:p>
                      <a:pPr algn="l" fontAlgn="t"/>
                      <a:r>
                        <a:rPr lang="es-CL" sz="1000" b="0" i="0" u="none" strike="noStrike">
                          <a:solidFill>
                            <a:srgbClr val="000000"/>
                          </a:solidFill>
                          <a:latin typeface="Arial"/>
                        </a:rPr>
                        <a:t>M2</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EC" sz="1400" b="0" i="0" u="none" strike="noStrike" kern="1200">
                          <a:solidFill>
                            <a:srgbClr val="000000"/>
                          </a:solidFill>
                          <a:latin typeface="Arial"/>
                          <a:ea typeface="+mn-ea"/>
                          <a:cs typeface="+mn-cs"/>
                        </a:rPr>
                        <a:t>Establecer </a:t>
                      </a:r>
                      <a:r>
                        <a:rPr lang="es-EC" sz="1400" b="0" i="0" u="none" strike="noStrike" kern="1200" smtClean="0">
                          <a:solidFill>
                            <a:srgbClr val="000000"/>
                          </a:solidFill>
                          <a:latin typeface="Arial"/>
                          <a:ea typeface="+mn-ea"/>
                          <a:cs typeface="+mn-cs"/>
                        </a:rPr>
                        <a:t>y construir los </a:t>
                      </a:r>
                      <a:r>
                        <a:rPr lang="es-EC" sz="1400" b="0" i="0" u="none" strike="noStrike" kern="1200">
                          <a:solidFill>
                            <a:srgbClr val="000000"/>
                          </a:solidFill>
                          <a:latin typeface="Arial"/>
                          <a:ea typeface="+mn-ea"/>
                          <a:cs typeface="+mn-cs"/>
                        </a:rPr>
                        <a:t>fundamentos de la construcción de programas dentro de un modelo </a:t>
                      </a:r>
                      <a:r>
                        <a:rPr lang="es-EC" sz="1400" b="0" i="0" u="none" strike="noStrike" kern="1200" smtClean="0">
                          <a:solidFill>
                            <a:srgbClr val="000000"/>
                          </a:solidFill>
                          <a:latin typeface="Arial"/>
                          <a:ea typeface="+mn-ea"/>
                          <a:cs typeface="+mn-cs"/>
                        </a:rPr>
                        <a:t>por competencias</a:t>
                      </a:r>
                      <a:r>
                        <a:rPr lang="es-EC" sz="1400" b="0" i="0" u="none" strike="noStrike" kern="1200">
                          <a:solidFill>
                            <a:srgbClr val="000000"/>
                          </a:solidFill>
                          <a:latin typeface="Arial"/>
                          <a:ea typeface="+mn-ea"/>
                          <a:cs typeface="+mn-cs"/>
                        </a:rPr>
                        <a:t>.</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just" fontAlgn="t"/>
                      <a:r>
                        <a:rPr lang="es-EC" sz="1400" b="0" i="0" u="none" strike="noStrike">
                          <a:solidFill>
                            <a:srgbClr val="000000"/>
                          </a:solidFill>
                          <a:latin typeface="Arial"/>
                        </a:rPr>
                        <a:t>Propuesta de una guía de asignatura, considerando protocolo y criterios de rigor, validado por los Coordinadores del Área de Conocimiento.</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48905">
                <a:tc rowSpan="2">
                  <a:txBody>
                    <a:bodyPr/>
                    <a:lstStyle/>
                    <a:p>
                      <a:pPr algn="l" fontAlgn="t"/>
                      <a:r>
                        <a:rPr lang="es-CL" sz="1000" b="0" i="0" u="none" strike="noStrike">
                          <a:solidFill>
                            <a:srgbClr val="000000"/>
                          </a:solidFill>
                          <a:latin typeface="Arial"/>
                        </a:rPr>
                        <a:t>M3</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r>
                        <a:rPr lang="es-EC" sz="1400" b="0" i="0" u="none" strike="noStrike" kern="1200">
                          <a:solidFill>
                            <a:srgbClr val="000000"/>
                          </a:solidFill>
                          <a:latin typeface="Arial"/>
                          <a:ea typeface="+mn-ea"/>
                          <a:cs typeface="+mn-cs"/>
                        </a:rPr>
                        <a:t>Determinar las dimensiones de los procesos evaluativos, </a:t>
                      </a:r>
                      <a:r>
                        <a:rPr lang="es-EC" sz="1400" b="0" i="0" u="none" strike="noStrike" kern="1200" smtClean="0">
                          <a:solidFill>
                            <a:srgbClr val="000000"/>
                          </a:solidFill>
                          <a:latin typeface="Arial"/>
                          <a:ea typeface="+mn-ea"/>
                          <a:cs typeface="+mn-cs"/>
                        </a:rPr>
                        <a:t>en relación a los proceso </a:t>
                      </a:r>
                      <a:r>
                        <a:rPr lang="es-EC" sz="1400" b="0" i="0" u="none" strike="noStrike" kern="1200">
                          <a:solidFill>
                            <a:srgbClr val="000000"/>
                          </a:solidFill>
                          <a:latin typeface="Arial"/>
                          <a:ea typeface="+mn-ea"/>
                          <a:cs typeface="+mn-cs"/>
                        </a:rPr>
                        <a:t>de aprendizaje.</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solidFill>
                      <a:srgbClr val="FFFF00"/>
                    </a:solidFill>
                  </a:tcPr>
                </a:tc>
                <a:tc rowSpan="2">
                  <a:txBody>
                    <a:bodyPr/>
                    <a:lstStyle/>
                    <a:p>
                      <a:pPr algn="just" fontAlgn="t"/>
                      <a:r>
                        <a:rPr lang="es-EC" sz="1800" b="0" i="0" u="none" strike="noStrike">
                          <a:solidFill>
                            <a:srgbClr val="000000"/>
                          </a:solidFill>
                          <a:latin typeface="Arial"/>
                        </a:rPr>
                        <a:t>Propuesta de un dispositivo evaluativo </a:t>
                      </a:r>
                      <a:r>
                        <a:rPr lang="es-EC" sz="1800" b="0" i="0" u="none" strike="noStrike" err="1">
                          <a:solidFill>
                            <a:srgbClr val="000000"/>
                          </a:solidFill>
                          <a:latin typeface="Arial"/>
                        </a:rPr>
                        <a:t>on</a:t>
                      </a:r>
                      <a:r>
                        <a:rPr lang="es-EC" sz="1800" b="0" i="0" u="none" strike="noStrike">
                          <a:solidFill>
                            <a:srgbClr val="000000"/>
                          </a:solidFill>
                          <a:latin typeface="Arial"/>
                        </a:rPr>
                        <a:t> line y presenciales que permitan medir los logros de aprendizaje en los </a:t>
                      </a:r>
                      <a:r>
                        <a:rPr lang="es-EC" sz="1800" b="0" i="0" u="none" strike="noStrike" smtClean="0">
                          <a:solidFill>
                            <a:srgbClr val="000000"/>
                          </a:solidFill>
                          <a:latin typeface="Arial"/>
                        </a:rPr>
                        <a:t>estudiantes</a:t>
                      </a:r>
                      <a:endParaRPr lang="es-EC" sz="1800" b="0" i="0" u="none" strike="noStrike">
                        <a:solidFill>
                          <a:srgbClr val="000000"/>
                        </a:solidFill>
                        <a:latin typeface="Arial"/>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76568">
                <a:tc vMerge="1">
                  <a:txBody>
                    <a:bodyPr/>
                    <a:lstStyle/>
                    <a:p>
                      <a:endParaRPr lang="es-EC"/>
                    </a:p>
                  </a:txBody>
                  <a:tcPr/>
                </a:tc>
                <a:tc>
                  <a:txBody>
                    <a:bodyPr/>
                    <a:lstStyle/>
                    <a:p>
                      <a:pPr algn="just" fontAlgn="t"/>
                      <a:r>
                        <a:rPr lang="es-EC" sz="1400" b="0" i="0" u="none" strike="noStrike" kern="1200">
                          <a:solidFill>
                            <a:srgbClr val="000000"/>
                          </a:solidFill>
                          <a:latin typeface="Arial"/>
                          <a:ea typeface="+mn-ea"/>
                          <a:cs typeface="+mn-cs"/>
                        </a:rPr>
                        <a:t>Diseñar un dispositivo evaluativo que tome como objeto un programa completo de formación. </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EC"/>
                    </a:p>
                  </a:txBody>
                  <a:tcPr/>
                </a:tc>
              </a:tr>
              <a:tr h="160782">
                <a:tc rowSpan="2">
                  <a:txBody>
                    <a:bodyPr/>
                    <a:lstStyle/>
                    <a:p>
                      <a:pPr algn="l" fontAlgn="t"/>
                      <a:r>
                        <a:rPr lang="es-CL" sz="1000" b="0" i="0" u="none" strike="noStrike">
                          <a:solidFill>
                            <a:srgbClr val="000000"/>
                          </a:solidFill>
                          <a:latin typeface="Arial"/>
                        </a:rPr>
                        <a:t>M4</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fontAlgn="t"/>
                      <a:endParaRPr lang="es-EC" sz="1400" b="0" i="0" u="none" strike="noStrike" kern="1200">
                        <a:solidFill>
                          <a:srgbClr val="000000"/>
                        </a:solidFill>
                        <a:latin typeface="Arial"/>
                        <a:ea typeface="+mn-ea"/>
                        <a:cs typeface="+mn-cs"/>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rowSpan="2">
                  <a:txBody>
                    <a:bodyPr/>
                    <a:lstStyle/>
                    <a:p>
                      <a:pPr algn="just" fontAlgn="t"/>
                      <a:r>
                        <a:rPr lang="es-EC" sz="1400" b="0" i="0" u="none" strike="noStrike">
                          <a:solidFill>
                            <a:srgbClr val="000000"/>
                          </a:solidFill>
                          <a:latin typeface="Arial"/>
                        </a:rPr>
                        <a:t>Plan de trabajo para una unidad de curso, incluyendo los componentes requeridos, con especial consideración de la programación del tiempo autónomo de los estudiantes</a:t>
                      </a:r>
                      <a:r>
                        <a:rPr lang="es-EC" sz="1400" b="0" i="0" u="none" strike="noStrike" smtClean="0">
                          <a:solidFill>
                            <a:srgbClr val="000000"/>
                          </a:solidFill>
                          <a:latin typeface="Arial"/>
                        </a:rPr>
                        <a:t>,.</a:t>
                      </a:r>
                      <a:endParaRPr lang="es-EC" sz="1400" b="0" i="0" u="none" strike="noStrike">
                        <a:solidFill>
                          <a:srgbClr val="000000"/>
                        </a:solidFill>
                        <a:latin typeface="Arial"/>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88123">
                <a:tc vMerge="1">
                  <a:txBody>
                    <a:bodyPr/>
                    <a:lstStyle/>
                    <a:p>
                      <a:endParaRPr lang="es-EC"/>
                    </a:p>
                  </a:txBody>
                  <a:tcPr/>
                </a:tc>
                <a:tc>
                  <a:txBody>
                    <a:bodyPr/>
                    <a:lstStyle/>
                    <a:p>
                      <a:pPr algn="l" fontAlgn="t"/>
                      <a:r>
                        <a:rPr lang="es-EC" sz="1400" b="0" i="0" u="none" strike="noStrike" kern="1200">
                          <a:solidFill>
                            <a:srgbClr val="000000"/>
                          </a:solidFill>
                          <a:latin typeface="Arial"/>
                          <a:ea typeface="+mn-ea"/>
                          <a:cs typeface="+mn-cs"/>
                        </a:rPr>
                        <a:t>Diseñar estrategias didácticas para la implementación de un programa de trabajo-aprendizaje</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EC"/>
                    </a:p>
                  </a:txBody>
                  <a:tcPr/>
                </a:tc>
              </a:tr>
              <a:tr h="674438">
                <a:tc>
                  <a:txBody>
                    <a:bodyPr/>
                    <a:lstStyle/>
                    <a:p>
                      <a:pPr algn="l" fontAlgn="t"/>
                      <a:r>
                        <a:rPr lang="es-CL" sz="1000" b="0" i="0" u="none" strike="noStrike">
                          <a:solidFill>
                            <a:srgbClr val="000000"/>
                          </a:solidFill>
                          <a:latin typeface="Arial"/>
                        </a:rPr>
                        <a:t>M5</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t"/>
                      <a:r>
                        <a:rPr lang="es-EC" sz="1400" b="0" i="0" u="none" strike="noStrike" kern="1200">
                          <a:solidFill>
                            <a:srgbClr val="000000"/>
                          </a:solidFill>
                          <a:latin typeface="Arial"/>
                          <a:ea typeface="+mn-ea"/>
                          <a:cs typeface="+mn-cs"/>
                        </a:rPr>
                        <a:t>Comprender el propio proceso de aprendizaje dentro de un marco de educación basada en competencias.</a:t>
                      </a: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fontAlgn="t"/>
                      <a:r>
                        <a:rPr lang="es-EC" sz="1600" b="0" i="0" u="none" strike="noStrike">
                          <a:solidFill>
                            <a:srgbClr val="000000"/>
                          </a:solidFill>
                          <a:latin typeface="Arial"/>
                        </a:rPr>
                        <a:t>Informe que da cuenta del trabajo realizado, desde la planificación inicial hasta el análisis de los resultados de los estudiantes</a:t>
                      </a:r>
                      <a:r>
                        <a:rPr lang="es-EC" sz="1600" b="0" i="0" u="none" strike="noStrike" smtClean="0">
                          <a:solidFill>
                            <a:srgbClr val="000000"/>
                          </a:solidFill>
                          <a:latin typeface="Arial"/>
                        </a:rPr>
                        <a:t>,</a:t>
                      </a:r>
                      <a:endParaRPr lang="es-EC" sz="1600" b="0" i="0" u="none" strike="noStrike">
                        <a:solidFill>
                          <a:srgbClr val="000000"/>
                        </a:solidFill>
                        <a:latin typeface="Arial"/>
                      </a:endParaRPr>
                    </a:p>
                  </a:txBody>
                  <a:tcPr marL="3802" marR="3802" marT="38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rgbClr val="C00000"/>
                </a:solidFill>
              </a:rPr>
              <a:t>Módulos de Capacitación</a:t>
            </a:r>
            <a:endParaRPr lang="es-EC">
              <a:solidFill>
                <a:srgbClr val="C00000"/>
              </a:solidFill>
            </a:endParaRPr>
          </a:p>
        </p:txBody>
      </p:sp>
      <p:graphicFrame>
        <p:nvGraphicFramePr>
          <p:cNvPr id="3" name="2 Tabla"/>
          <p:cNvGraphicFramePr>
            <a:graphicFrameLocks noGrp="1"/>
          </p:cNvGraphicFramePr>
          <p:nvPr/>
        </p:nvGraphicFramePr>
        <p:xfrm>
          <a:off x="705664" y="1052736"/>
          <a:ext cx="8258824" cy="4854988"/>
        </p:xfrm>
        <a:graphic>
          <a:graphicData uri="http://schemas.openxmlformats.org/drawingml/2006/table">
            <a:tbl>
              <a:tblPr/>
              <a:tblGrid>
                <a:gridCol w="616848"/>
                <a:gridCol w="3093348"/>
                <a:gridCol w="970323"/>
                <a:gridCol w="676741"/>
                <a:gridCol w="1450782"/>
                <a:gridCol w="1450782"/>
              </a:tblGrid>
              <a:tr h="43656">
                <a:tc rowSpan="2">
                  <a:txBody>
                    <a:bodyPr/>
                    <a:lstStyle/>
                    <a:p>
                      <a:pPr>
                        <a:lnSpc>
                          <a:spcPct val="115000"/>
                        </a:lnSpc>
                        <a:spcBef>
                          <a:spcPts val="300"/>
                        </a:spcBef>
                        <a:spcAft>
                          <a:spcPts val="720"/>
                        </a:spcAft>
                      </a:pPr>
                      <a:r>
                        <a:rPr lang="es-CL" sz="1000" b="1">
                          <a:latin typeface="Arial"/>
                          <a:ea typeface="Times New Roman"/>
                        </a:rPr>
                        <a:t>Nro. de </a:t>
                      </a:r>
                      <a:br>
                        <a:rPr lang="es-CL" sz="1000" b="1">
                          <a:latin typeface="Arial"/>
                          <a:ea typeface="Times New Roman"/>
                        </a:rPr>
                      </a:br>
                      <a:r>
                        <a:rPr lang="es-CL" sz="1000" b="1">
                          <a:latin typeface="Arial"/>
                          <a:ea typeface="Times New Roman"/>
                        </a:rPr>
                        <a:t>Semanas</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nSpc>
                          <a:spcPct val="115000"/>
                        </a:lnSpc>
                        <a:spcBef>
                          <a:spcPts val="300"/>
                        </a:spcBef>
                        <a:spcAft>
                          <a:spcPts val="720"/>
                        </a:spcAft>
                      </a:pPr>
                      <a:r>
                        <a:rPr lang="es-CL" sz="1000" b="1">
                          <a:latin typeface="Arial"/>
                          <a:ea typeface="Times New Roman"/>
                        </a:rPr>
                        <a:t>Actividad</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nSpc>
                          <a:spcPct val="115000"/>
                        </a:lnSpc>
                        <a:spcBef>
                          <a:spcPts val="300"/>
                        </a:spcBef>
                        <a:spcAft>
                          <a:spcPts val="720"/>
                        </a:spcAft>
                      </a:pPr>
                      <a:r>
                        <a:rPr lang="es-CL" sz="1000" b="1">
                          <a:latin typeface="Arial"/>
                          <a:ea typeface="Times New Roman"/>
                        </a:rPr>
                        <a:t>Tiempo (en horas)</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c hMerge="1">
                  <a:txBody>
                    <a:bodyPr/>
                    <a:lstStyle/>
                    <a:p>
                      <a:endParaRPr lang="es-EC"/>
                    </a:p>
                  </a:txBody>
                  <a:tcPr/>
                </a:tc>
                <a:tc hMerge="1">
                  <a:txBody>
                    <a:bodyPr/>
                    <a:lstStyle/>
                    <a:p>
                      <a:endParaRPr lang="es-EC"/>
                    </a:p>
                  </a:txBody>
                  <a:tcPr/>
                </a:tc>
              </a:tr>
              <a:tr h="130969">
                <a:tc vMerge="1">
                  <a:txBody>
                    <a:bodyPr/>
                    <a:lstStyle/>
                    <a:p>
                      <a:endParaRPr lang="es-EC"/>
                    </a:p>
                  </a:txBody>
                  <a:tcPr/>
                </a:tc>
                <a:tc vMerge="1">
                  <a:txBody>
                    <a:bodyPr/>
                    <a:lstStyle/>
                    <a:p>
                      <a:endParaRPr lang="es-EC"/>
                    </a:p>
                  </a:txBody>
                  <a:tcPr/>
                </a:tc>
                <a:tc>
                  <a:txBody>
                    <a:bodyPr/>
                    <a:lstStyle/>
                    <a:p>
                      <a:pPr>
                        <a:lnSpc>
                          <a:spcPct val="115000"/>
                        </a:lnSpc>
                        <a:spcBef>
                          <a:spcPts val="300"/>
                        </a:spcBef>
                        <a:spcAft>
                          <a:spcPts val="720"/>
                        </a:spcAft>
                      </a:pPr>
                      <a:r>
                        <a:rPr lang="es-CL" sz="2000" b="1" kern="1200">
                          <a:solidFill>
                            <a:schemeClr val="tx1"/>
                          </a:solidFill>
                          <a:latin typeface="Arial"/>
                          <a:ea typeface="Times New Roman"/>
                          <a:cs typeface="+mn-cs"/>
                        </a:rPr>
                        <a:t>online</a:t>
                      </a:r>
                      <a:endParaRPr lang="es-EC" sz="2000" b="1" kern="1200">
                        <a:solidFill>
                          <a:schemeClr val="tx1"/>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CL" sz="2000" b="1">
                          <a:latin typeface="Arial"/>
                          <a:ea typeface="Times New Roman"/>
                        </a:rPr>
                        <a:t>Pres.</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Bef>
                          <a:spcPts val="300"/>
                        </a:spcBef>
                        <a:spcAft>
                          <a:spcPts val="720"/>
                        </a:spcAft>
                      </a:pPr>
                      <a:r>
                        <a:rPr lang="es-CL" sz="2000" b="1" err="1" smtClean="0">
                          <a:latin typeface="Arial"/>
                          <a:ea typeface="Times New Roman"/>
                        </a:rPr>
                        <a:t>Autonomo</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CL" sz="2000" b="1">
                          <a:latin typeface="Arial"/>
                          <a:ea typeface="Times New Roman"/>
                        </a:rPr>
                        <a:t>total</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829469">
                <a:tc>
                  <a:txBody>
                    <a:bodyPr/>
                    <a:lstStyle/>
                    <a:p>
                      <a:pPr algn="ctr">
                        <a:lnSpc>
                          <a:spcPct val="115000"/>
                        </a:lnSpc>
                        <a:spcBef>
                          <a:spcPts val="300"/>
                        </a:spcBef>
                        <a:spcAft>
                          <a:spcPts val="720"/>
                        </a:spcAft>
                      </a:pPr>
                      <a:r>
                        <a:rPr lang="es-CL" sz="1800">
                          <a:latin typeface="Arial"/>
                          <a:ea typeface="Times New Roman"/>
                        </a:rPr>
                        <a:t>4</a:t>
                      </a:r>
                      <a:endParaRPr lang="es-EC" sz="20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300"/>
                        </a:spcBef>
                        <a:spcAft>
                          <a:spcPts val="720"/>
                        </a:spcAft>
                      </a:pPr>
                      <a:r>
                        <a:rPr lang="es-ES" sz="2000">
                          <a:solidFill>
                            <a:srgbClr val="000000"/>
                          </a:solidFill>
                          <a:latin typeface="Arial"/>
                          <a:ea typeface="Times New Roman"/>
                        </a:rPr>
                        <a:t>Módulo 1. Bases de la modernización curricular</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720"/>
                        </a:spcAft>
                      </a:pPr>
                      <a:r>
                        <a:rPr lang="es-ES" sz="2000" kern="1200">
                          <a:solidFill>
                            <a:srgbClr val="000000"/>
                          </a:solidFill>
                          <a:latin typeface="Arial"/>
                          <a:ea typeface="Times New Roman"/>
                          <a:cs typeface="+mn-cs"/>
                        </a:rPr>
                        <a:t>16</a:t>
                      </a:r>
                      <a:endParaRPr lang="es-EC" sz="2000" kern="1200">
                        <a:solidFill>
                          <a:srgbClr val="000000"/>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6</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30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54844">
                <a:tc>
                  <a:txBody>
                    <a:bodyPr/>
                    <a:lstStyle/>
                    <a:p>
                      <a:pPr algn="ctr">
                        <a:lnSpc>
                          <a:spcPct val="115000"/>
                        </a:lnSpc>
                        <a:spcBef>
                          <a:spcPts val="300"/>
                        </a:spcBef>
                        <a:spcAft>
                          <a:spcPts val="720"/>
                        </a:spcAft>
                      </a:pPr>
                      <a:r>
                        <a:rPr lang="es-CL" sz="1800">
                          <a:latin typeface="Arial"/>
                          <a:ea typeface="Times New Roman"/>
                        </a:rPr>
                        <a:t>8</a:t>
                      </a:r>
                      <a:endParaRPr lang="es-EC" sz="20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300"/>
                        </a:spcBef>
                        <a:spcAft>
                          <a:spcPts val="720"/>
                        </a:spcAft>
                      </a:pPr>
                      <a:r>
                        <a:rPr lang="es-ES" sz="2000">
                          <a:solidFill>
                            <a:srgbClr val="000000"/>
                          </a:solidFill>
                          <a:latin typeface="Arial"/>
                          <a:ea typeface="Times New Roman"/>
                        </a:rPr>
                        <a:t>Módulo 2. Construcción de programas</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720"/>
                        </a:spcAft>
                      </a:pPr>
                      <a:r>
                        <a:rPr lang="es-ES" sz="2000" kern="1200">
                          <a:solidFill>
                            <a:srgbClr val="000000"/>
                          </a:solidFill>
                          <a:latin typeface="Arial"/>
                          <a:ea typeface="Times New Roman"/>
                          <a:cs typeface="+mn-cs"/>
                        </a:rPr>
                        <a:t>24</a:t>
                      </a:r>
                      <a:endParaRPr lang="es-EC" sz="2000" kern="1200">
                        <a:solidFill>
                          <a:srgbClr val="000000"/>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18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50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54844">
                <a:tc>
                  <a:txBody>
                    <a:bodyPr/>
                    <a:lstStyle/>
                    <a:p>
                      <a:pPr algn="ctr">
                        <a:lnSpc>
                          <a:spcPct val="115000"/>
                        </a:lnSpc>
                        <a:spcBef>
                          <a:spcPts val="300"/>
                        </a:spcBef>
                        <a:spcAft>
                          <a:spcPts val="720"/>
                        </a:spcAft>
                      </a:pPr>
                      <a:r>
                        <a:rPr lang="es-CL" sz="1800">
                          <a:latin typeface="Arial"/>
                          <a:ea typeface="Times New Roman"/>
                        </a:rPr>
                        <a:t>8</a:t>
                      </a:r>
                      <a:endParaRPr lang="es-EC" sz="20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300"/>
                        </a:spcBef>
                        <a:spcAft>
                          <a:spcPts val="720"/>
                        </a:spcAft>
                      </a:pPr>
                      <a:r>
                        <a:rPr lang="es-ES" sz="2000">
                          <a:solidFill>
                            <a:srgbClr val="000000"/>
                          </a:solidFill>
                          <a:latin typeface="Arial"/>
                          <a:ea typeface="Times New Roman"/>
                        </a:rPr>
                        <a:t>Módulo 3. Evaluación de competencias</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720"/>
                        </a:spcAft>
                      </a:pPr>
                      <a:r>
                        <a:rPr lang="es-ES" sz="2000" kern="1200">
                          <a:solidFill>
                            <a:srgbClr val="000000"/>
                          </a:solidFill>
                          <a:latin typeface="Arial"/>
                          <a:ea typeface="Times New Roman"/>
                          <a:cs typeface="+mn-cs"/>
                        </a:rPr>
                        <a:t>34</a:t>
                      </a:r>
                      <a:endParaRPr lang="es-EC" sz="2000" kern="1200">
                        <a:solidFill>
                          <a:srgbClr val="000000"/>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18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60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98500">
                <a:tc>
                  <a:txBody>
                    <a:bodyPr/>
                    <a:lstStyle/>
                    <a:p>
                      <a:pPr algn="ctr">
                        <a:lnSpc>
                          <a:spcPct val="115000"/>
                        </a:lnSpc>
                        <a:spcBef>
                          <a:spcPts val="300"/>
                        </a:spcBef>
                        <a:spcAft>
                          <a:spcPts val="720"/>
                        </a:spcAft>
                      </a:pPr>
                      <a:r>
                        <a:rPr lang="es-CL" sz="1800">
                          <a:latin typeface="Arial"/>
                          <a:ea typeface="Times New Roman"/>
                        </a:rPr>
                        <a:t>8</a:t>
                      </a:r>
                      <a:endParaRPr lang="es-EC" sz="20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300"/>
                        </a:spcBef>
                        <a:spcAft>
                          <a:spcPts val="720"/>
                        </a:spcAft>
                      </a:pPr>
                      <a:r>
                        <a:rPr lang="es-ES" sz="2000">
                          <a:solidFill>
                            <a:srgbClr val="000000"/>
                          </a:solidFill>
                          <a:latin typeface="Arial"/>
                          <a:ea typeface="Times New Roman"/>
                        </a:rPr>
                        <a:t>Módulo 4. Didáctica de las competencias</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720"/>
                        </a:spcAft>
                      </a:pPr>
                      <a:r>
                        <a:rPr lang="es-ES" sz="2000" kern="1200">
                          <a:solidFill>
                            <a:srgbClr val="000000"/>
                          </a:solidFill>
                          <a:latin typeface="Arial"/>
                          <a:ea typeface="Times New Roman"/>
                          <a:cs typeface="+mn-cs"/>
                        </a:rPr>
                        <a:t>34</a:t>
                      </a:r>
                      <a:endParaRPr lang="es-EC" sz="2000" kern="1200">
                        <a:solidFill>
                          <a:srgbClr val="000000"/>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18</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60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960437">
                <a:tc>
                  <a:txBody>
                    <a:bodyPr/>
                    <a:lstStyle/>
                    <a:p>
                      <a:pPr algn="ctr">
                        <a:lnSpc>
                          <a:spcPct val="115000"/>
                        </a:lnSpc>
                        <a:spcBef>
                          <a:spcPts val="300"/>
                        </a:spcBef>
                        <a:spcAft>
                          <a:spcPts val="720"/>
                        </a:spcAft>
                      </a:pPr>
                      <a:r>
                        <a:rPr lang="es-CL" sz="1800">
                          <a:latin typeface="Arial"/>
                          <a:ea typeface="Times New Roman"/>
                        </a:rPr>
                        <a:t>4</a:t>
                      </a:r>
                      <a:endParaRPr lang="es-EC" sz="20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300"/>
                        </a:spcBef>
                        <a:spcAft>
                          <a:spcPts val="720"/>
                        </a:spcAft>
                      </a:pPr>
                      <a:r>
                        <a:rPr lang="es-ES" sz="2000">
                          <a:solidFill>
                            <a:srgbClr val="000000"/>
                          </a:solidFill>
                          <a:latin typeface="Arial"/>
                          <a:ea typeface="Times New Roman"/>
                        </a:rPr>
                        <a:t>Módulo 5. Reflexión sobre las prácticas de enseñanza</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Bef>
                          <a:spcPts val="300"/>
                        </a:spcBef>
                        <a:spcAft>
                          <a:spcPts val="720"/>
                        </a:spcAft>
                      </a:pPr>
                      <a:r>
                        <a:rPr lang="es-ES" sz="2000" kern="1200">
                          <a:solidFill>
                            <a:srgbClr val="000000"/>
                          </a:solidFill>
                          <a:latin typeface="Arial"/>
                          <a:ea typeface="Times New Roman"/>
                          <a:cs typeface="+mn-cs"/>
                        </a:rPr>
                        <a:t>16</a:t>
                      </a:r>
                      <a:endParaRPr lang="es-EC" sz="2000" kern="1200">
                        <a:solidFill>
                          <a:srgbClr val="000000"/>
                        </a:solidFill>
                        <a:latin typeface="Arial"/>
                        <a:ea typeface="Times New Roman"/>
                        <a:cs typeface="+mn-cs"/>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24</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2000">
                          <a:solidFill>
                            <a:srgbClr val="000000"/>
                          </a:solidFill>
                          <a:latin typeface="Arial"/>
                          <a:ea typeface="Times New Roman"/>
                        </a:rPr>
                        <a:t>40</a:t>
                      </a:r>
                      <a:endParaRPr lang="es-EC" sz="240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7625">
                <a:tc gridSpan="2">
                  <a:txBody>
                    <a:bodyPr/>
                    <a:lstStyle/>
                    <a:p>
                      <a:pPr>
                        <a:lnSpc>
                          <a:spcPct val="115000"/>
                        </a:lnSpc>
                        <a:spcBef>
                          <a:spcPts val="300"/>
                        </a:spcBef>
                        <a:spcAft>
                          <a:spcPts val="720"/>
                        </a:spcAft>
                      </a:pPr>
                      <a:r>
                        <a:rPr lang="es-CL" sz="1000" b="1">
                          <a:latin typeface="Arial"/>
                          <a:ea typeface="Times New Roman"/>
                        </a:rPr>
                        <a:t>Total Horas</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a:txBody>
                    <a:bodyPr/>
                    <a:lstStyle/>
                    <a:p>
                      <a:pPr algn="ctr">
                        <a:lnSpc>
                          <a:spcPct val="115000"/>
                        </a:lnSpc>
                        <a:spcBef>
                          <a:spcPts val="300"/>
                        </a:spcBef>
                        <a:spcAft>
                          <a:spcPts val="720"/>
                        </a:spcAft>
                      </a:pP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ct val="115000"/>
                        </a:lnSpc>
                        <a:spcBef>
                          <a:spcPts val="300"/>
                        </a:spcBef>
                        <a:spcAft>
                          <a:spcPts val="720"/>
                        </a:spcAft>
                      </a:pP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Bef>
                          <a:spcPts val="300"/>
                        </a:spcBef>
                        <a:spcAft>
                          <a:spcPts val="720"/>
                        </a:spcAft>
                      </a:pPr>
                      <a:r>
                        <a:rPr lang="es-ES" sz="1000" b="1">
                          <a:solidFill>
                            <a:srgbClr val="000000"/>
                          </a:solidFill>
                          <a:latin typeface="Arial"/>
                          <a:ea typeface="Times New Roman"/>
                        </a:rPr>
                        <a:t>240</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43656">
                <a:tc gridSpan="2">
                  <a:txBody>
                    <a:bodyPr/>
                    <a:lstStyle/>
                    <a:p>
                      <a:pPr>
                        <a:lnSpc>
                          <a:spcPct val="115000"/>
                        </a:lnSpc>
                        <a:spcBef>
                          <a:spcPts val="300"/>
                        </a:spcBef>
                        <a:spcAft>
                          <a:spcPts val="720"/>
                        </a:spcAft>
                      </a:pPr>
                      <a:r>
                        <a:rPr lang="es-CL" sz="1000" b="1">
                          <a:latin typeface="Arial"/>
                          <a:ea typeface="Times New Roman"/>
                        </a:rPr>
                        <a:t>Total Créditos</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gridSpan="4">
                  <a:txBody>
                    <a:bodyPr/>
                    <a:lstStyle/>
                    <a:p>
                      <a:pPr algn="ctr">
                        <a:lnSpc>
                          <a:spcPct val="115000"/>
                        </a:lnSpc>
                        <a:spcBef>
                          <a:spcPts val="300"/>
                        </a:spcBef>
                        <a:spcAft>
                          <a:spcPts val="720"/>
                        </a:spcAft>
                      </a:pPr>
                      <a:r>
                        <a:rPr lang="es-CL" sz="1000" b="1">
                          <a:latin typeface="Arial"/>
                          <a:ea typeface="Times New Roman"/>
                        </a:rPr>
                        <a:t>10</a:t>
                      </a:r>
                      <a:endParaRPr lang="es-EC" sz="1050">
                        <a:latin typeface="Times New Roman"/>
                        <a:ea typeface="Times New Roman"/>
                      </a:endParaRPr>
                    </a:p>
                  </a:txBody>
                  <a:tcPr marL="15530" marR="155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Título"/>
          <p:cNvSpPr>
            <a:spLocks noGrp="1"/>
          </p:cNvSpPr>
          <p:nvPr>
            <p:ph type="title"/>
          </p:nvPr>
        </p:nvSpPr>
        <p:spPr>
          <a:xfrm>
            <a:off x="878904" y="274638"/>
            <a:ext cx="8229600" cy="1143000"/>
          </a:xfrm>
        </p:spPr>
        <p:txBody>
          <a:bodyPr>
            <a:normAutofit/>
          </a:bodyPr>
          <a:lstStyle/>
          <a:p>
            <a:r>
              <a:rPr lang="es-EC" sz="2800" smtClean="0">
                <a:solidFill>
                  <a:srgbClr val="C00000"/>
                </a:solidFill>
              </a:rPr>
              <a:t>PREGUNTA DE INVESTIGACIÓN</a:t>
            </a:r>
            <a:endParaRPr lang="es-EC" sz="2800">
              <a:solidFill>
                <a:srgbClr val="C00000"/>
              </a:solidFill>
            </a:endParaRPr>
          </a:p>
        </p:txBody>
      </p:sp>
      <p:pic>
        <p:nvPicPr>
          <p:cNvPr id="86018" name="Picture 2" descr="http://t1.gstatic.com/images?q=tbn:ANd9GcRzp7Q7J11SE3Pc_1ma6eNrdglevxMQgzVj_HQ5Ehje8_TY1oVmmg"/>
          <p:cNvPicPr>
            <a:picLocks noChangeAspect="1" noChangeArrowheads="1"/>
          </p:cNvPicPr>
          <p:nvPr/>
        </p:nvPicPr>
        <p:blipFill>
          <a:blip r:embed="rId3" cstate="print"/>
          <a:srcRect/>
          <a:stretch>
            <a:fillRect/>
          </a:stretch>
        </p:blipFill>
        <p:spPr bwMode="auto">
          <a:xfrm>
            <a:off x="7020272" y="4293096"/>
            <a:ext cx="1771650" cy="1638301"/>
          </a:xfrm>
          <a:prstGeom prst="rect">
            <a:avLst/>
          </a:prstGeom>
          <a:noFill/>
        </p:spPr>
      </p:pic>
      <p:sp>
        <p:nvSpPr>
          <p:cNvPr id="86019" name="Rectangle 3"/>
          <p:cNvSpPr>
            <a:spLocks noChangeArrowheads="1"/>
          </p:cNvSpPr>
          <p:nvPr/>
        </p:nvSpPr>
        <p:spPr bwMode="auto">
          <a:xfrm>
            <a:off x="251520" y="2636912"/>
            <a:ext cx="8532440" cy="1631216"/>
          </a:xfrm>
          <a:prstGeom prst="rect">
            <a:avLst/>
          </a:prstGeom>
          <a:solidFill>
            <a:srgbClr val="00B050"/>
          </a:solidFill>
          <a:ln w="9525">
            <a:noFill/>
            <a:miter lim="800000"/>
            <a:headEnd/>
            <a:tailEnd/>
          </a:ln>
          <a:effectLst/>
        </p:spPr>
        <p:txBody>
          <a:bodyPr vert="horz" wrap="square" lIns="449121"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Lst>
            </a:pPr>
            <a:r>
              <a:rPr kumimoji="0" lang="es-ES" sz="2000" b="1" i="0" u="none" strike="noStrike" cap="none" normalizeH="0" baseline="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¿Cuál es la incidencia del proceso de implementación de la planificación curricular por competencias en el rendimiento académico de los estudiantes de la Carrera de Administración Educativa, modalidad a distancia de la Escuela Politécnica de Ejército?</a:t>
            </a:r>
            <a:endParaRPr kumimoji="0" lang="es-ES" sz="3200" b="0" i="0" u="none" strike="noStrike" cap="none" normalizeH="0" baseline="0" smtClean="0">
              <a:ln>
                <a:noFill/>
              </a:ln>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86020" name="Picture 4" descr="C:\Users\USUARIO\AppData\Local\Temp\wzd3f2\CARRERA DE ADMINISTRACION EDUCATIVA\IMAGOTIPO\ADMINISTRACION EDUCATIVA.jpg"/>
          <p:cNvPicPr>
            <a:picLocks noChangeAspect="1" noChangeArrowheads="1"/>
          </p:cNvPicPr>
          <p:nvPr/>
        </p:nvPicPr>
        <p:blipFill>
          <a:blip r:embed="rId4" cstate="print"/>
          <a:srcRect/>
          <a:stretch>
            <a:fillRect/>
          </a:stretch>
        </p:blipFill>
        <p:spPr bwMode="auto">
          <a:xfrm>
            <a:off x="-36512" y="0"/>
            <a:ext cx="2830072" cy="251677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71400"/>
            <a:ext cx="8229600" cy="1143000"/>
          </a:xfrm>
        </p:spPr>
        <p:txBody>
          <a:bodyPr/>
          <a:lstStyle/>
          <a:p>
            <a:r>
              <a:rPr lang="es-ES" smtClean="0">
                <a:solidFill>
                  <a:srgbClr val="C00000"/>
                </a:solidFill>
              </a:rPr>
              <a:t>Control del programa de capacitación por competencias</a:t>
            </a:r>
            <a:endParaRPr lang="es-EC">
              <a:solidFill>
                <a:srgbClr val="C00000"/>
              </a:solidFill>
            </a:endParaRPr>
          </a:p>
        </p:txBody>
      </p:sp>
      <p:graphicFrame>
        <p:nvGraphicFramePr>
          <p:cNvPr id="3" name="2 Tabla"/>
          <p:cNvGraphicFramePr>
            <a:graphicFrameLocks noGrp="1"/>
          </p:cNvGraphicFramePr>
          <p:nvPr/>
        </p:nvGraphicFramePr>
        <p:xfrm>
          <a:off x="107504" y="1196751"/>
          <a:ext cx="8892482" cy="4896545"/>
        </p:xfrm>
        <a:graphic>
          <a:graphicData uri="http://schemas.openxmlformats.org/drawingml/2006/table">
            <a:tbl>
              <a:tblPr/>
              <a:tblGrid>
                <a:gridCol w="1008112"/>
                <a:gridCol w="1554296"/>
                <a:gridCol w="792498"/>
                <a:gridCol w="1215163"/>
                <a:gridCol w="792498"/>
                <a:gridCol w="792498"/>
                <a:gridCol w="1218464"/>
                <a:gridCol w="1518953"/>
              </a:tblGrid>
              <a:tr h="361490">
                <a:tc>
                  <a:txBody>
                    <a:bodyPr/>
                    <a:lstStyle/>
                    <a:p>
                      <a:pPr algn="ctr" fontAlgn="b"/>
                      <a:r>
                        <a:rPr lang="es-EC" sz="1000" b="1" i="0" u="none" strike="noStrike">
                          <a:solidFill>
                            <a:srgbClr val="000000"/>
                          </a:solidFill>
                          <a:latin typeface="Arial"/>
                        </a:rPr>
                        <a:t>OBJETIVOS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INDICADORES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PELIGRO</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PRECAUCIÓN</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META</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REQUERIDO</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INDUCTORES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fontAlgn="b"/>
                      <a:r>
                        <a:rPr lang="es-EC" sz="1000" b="1" i="0" u="none" strike="noStrike">
                          <a:solidFill>
                            <a:srgbClr val="000000"/>
                          </a:solidFill>
                          <a:latin typeface="Arial"/>
                        </a:rPr>
                        <a:t>INICIATIVAS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1128287">
                <a:tc>
                  <a:txBody>
                    <a:bodyPr/>
                    <a:lstStyle/>
                    <a:p>
                      <a:pPr algn="ctr" fontAlgn="t"/>
                      <a:r>
                        <a:rPr lang="es-EC" sz="1100" b="1" i="0" u="none" strike="noStrike">
                          <a:solidFill>
                            <a:srgbClr val="000000"/>
                          </a:solidFill>
                          <a:latin typeface="Arial"/>
                        </a:rPr>
                        <a:t>Fortalecer los métodos y técnicas</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latin typeface="Arial"/>
                        </a:rPr>
                        <a:t>Diseño y aprobación al 100% del plan de capacitación elaborado</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1600" b="0" i="0" u="none" strike="noStrike">
                          <a:solidFill>
                            <a:srgbClr val="FFFFFF"/>
                          </a:solidFill>
                          <a:latin typeface="Arial"/>
                        </a:rPr>
                        <a:t>60%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s-EC" sz="1600" b="0" i="0" u="none" strike="noStrike">
                          <a:solidFill>
                            <a:srgbClr val="000000"/>
                          </a:solidFill>
                          <a:latin typeface="Arial"/>
                        </a:rPr>
                        <a:t>70%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t"/>
                      <a:r>
                        <a:rPr lang="es-EC" sz="1600" b="0" i="0" u="none" strike="noStrike">
                          <a:solidFill>
                            <a:srgbClr val="000000"/>
                          </a:solidFill>
                          <a:latin typeface="Arial"/>
                        </a:rPr>
                        <a:t>100%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s-EC" sz="700" b="0" i="0" u="none" strike="noStrike">
                          <a:solidFill>
                            <a:srgbClr val="000000"/>
                          </a:solidFill>
                          <a:latin typeface="Arial"/>
                        </a:rPr>
                        <a:t>90%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t"/>
                      <a:r>
                        <a:rPr lang="es-EC" sz="1200" b="0" i="0" u="none" strike="noStrike">
                          <a:solidFill>
                            <a:srgbClr val="000000"/>
                          </a:solidFill>
                          <a:latin typeface="Arial"/>
                        </a:rPr>
                        <a:t>Definición de los perfiles docentes</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latin typeface="Arial"/>
                        </a:rPr>
                        <a:t>Plan de capacitación por competencias</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53">
                <a:tc rowSpan="3">
                  <a:txBody>
                    <a:bodyPr/>
                    <a:lstStyle/>
                    <a:p>
                      <a:pPr algn="ctr" fontAlgn="ctr"/>
                      <a:r>
                        <a:rPr lang="es-ES" sz="1100" b="1" i="0" u="none" strike="noStrike">
                          <a:solidFill>
                            <a:srgbClr val="000000"/>
                          </a:solidFill>
                          <a:latin typeface="Arial"/>
                        </a:rPr>
                        <a:t>Desarrollar habilidades y destrezas cognitivas </a:t>
                      </a:r>
                      <a:r>
                        <a:rPr lang="es-ES" sz="1100" b="1" i="0" u="none" strike="noStrike" smtClean="0">
                          <a:solidFill>
                            <a:srgbClr val="000000"/>
                          </a:solidFill>
                          <a:latin typeface="Arial"/>
                        </a:rPr>
                        <a:t>con </a:t>
                      </a:r>
                      <a:r>
                        <a:rPr lang="es-ES" sz="1100" b="1" i="0" u="none" strike="noStrike" err="1" smtClean="0">
                          <a:solidFill>
                            <a:srgbClr val="000000"/>
                          </a:solidFill>
                          <a:latin typeface="Arial"/>
                        </a:rPr>
                        <a:t>TIC´s</a:t>
                      </a:r>
                      <a:endParaRPr lang="es-EC" sz="1100" b="1" i="0" u="none" strike="noStrike">
                        <a:solidFill>
                          <a:srgbClr val="000000"/>
                        </a:solidFill>
                        <a:latin typeface="Arial"/>
                      </a:endParaRP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EC" sz="1400" b="0" i="0" u="none" strike="noStrike" smtClean="0">
                          <a:solidFill>
                            <a:srgbClr val="000000"/>
                          </a:solidFill>
                          <a:latin typeface="Calibri"/>
                        </a:rPr>
                        <a:t>1 Productos</a:t>
                      </a:r>
                      <a:r>
                        <a:rPr lang="es-EC" sz="1400" b="0" i="0" u="none" strike="noStrike" baseline="0" smtClean="0">
                          <a:solidFill>
                            <a:srgbClr val="000000"/>
                          </a:solidFill>
                          <a:latin typeface="Calibri"/>
                        </a:rPr>
                        <a:t> </a:t>
                      </a:r>
                      <a:r>
                        <a:rPr lang="es-EC" sz="1400" b="0" i="0" u="none" strike="noStrike" smtClean="0">
                          <a:solidFill>
                            <a:srgbClr val="000000"/>
                          </a:solidFill>
                          <a:latin typeface="Calibri"/>
                        </a:rPr>
                        <a:t>integrador</a:t>
                      </a:r>
                      <a:r>
                        <a:rPr lang="es-EC" sz="1400" b="0" i="0" u="none" strike="noStrike" baseline="0" smtClean="0">
                          <a:solidFill>
                            <a:srgbClr val="000000"/>
                          </a:solidFill>
                          <a:latin typeface="Calibri"/>
                        </a:rPr>
                        <a:t> por nivel y por eje de conocimiento</a:t>
                      </a:r>
                      <a:endParaRPr lang="es-EC" sz="1400" b="0" i="0" u="none" strike="noStrike">
                        <a:solidFill>
                          <a:srgbClr val="000000"/>
                        </a:solidFill>
                        <a:latin typeface="Calibri"/>
                      </a:endParaRP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1600" b="0" i="0" u="none" strike="noStrike">
                          <a:solidFill>
                            <a:srgbClr val="FFFFFF"/>
                          </a:solidFill>
                          <a:latin typeface="Arial"/>
                        </a:rPr>
                        <a:t>60%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s-EC" sz="1600" b="0" i="0" u="none" strike="noStrike">
                          <a:solidFill>
                            <a:srgbClr val="000000"/>
                          </a:solidFill>
                          <a:latin typeface="Arial"/>
                        </a:rPr>
                        <a:t>70%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3">
                  <a:txBody>
                    <a:bodyPr/>
                    <a:lstStyle/>
                    <a:p>
                      <a:pPr algn="ctr" fontAlgn="b"/>
                      <a:r>
                        <a:rPr lang="es-EC" sz="1600" b="0" i="0" u="none" strike="noStrike">
                          <a:solidFill>
                            <a:srgbClr val="000000"/>
                          </a:solidFill>
                          <a:latin typeface="Arial"/>
                        </a:rPr>
                        <a:t>100%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b"/>
                      <a:r>
                        <a:rPr lang="es-EC" sz="700" b="0" i="0" u="none" strike="noStrike">
                          <a:solidFill>
                            <a:srgbClr val="000000"/>
                          </a:solidFill>
                          <a:latin typeface="Arial"/>
                        </a:rPr>
                        <a:t>90%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1200" b="0" i="0" u="none" strike="noStrike">
                          <a:solidFill>
                            <a:srgbClr val="000000"/>
                          </a:solidFill>
                          <a:latin typeface="Arial"/>
                        </a:rPr>
                        <a:t>Procesos de socialización</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b"/>
                      <a:r>
                        <a:rPr lang="es-EC" sz="1200" b="0" i="0" u="none" strike="noStrike">
                          <a:solidFill>
                            <a:srgbClr val="000000"/>
                          </a:solidFill>
                          <a:latin typeface="Arial"/>
                        </a:rPr>
                        <a:t>Aplicación del modelo de gestión por competencias a la formación académica de los estudiantes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53">
                <a:tc vMerge="1">
                  <a:txBody>
                    <a:bodyPr/>
                    <a:lstStyle/>
                    <a:p>
                      <a:endParaRPr lang="es-EC"/>
                    </a:p>
                  </a:txBody>
                  <a:tcPr/>
                </a:tc>
                <a:tc vMerge="1">
                  <a:txBody>
                    <a:bodyPr/>
                    <a:lstStyle/>
                    <a:p>
                      <a:endParaRPr lang="es-EC"/>
                    </a:p>
                  </a:txBody>
                  <a:tcPr/>
                </a:tc>
                <a:tc>
                  <a:txBody>
                    <a:bodyPr/>
                    <a:lstStyle/>
                    <a:p>
                      <a:pPr algn="ctr" fontAlgn="t"/>
                      <a:r>
                        <a:rPr lang="es-EC" sz="1600" b="0" i="0" u="none" strike="noStrike">
                          <a:solidFill>
                            <a:srgbClr val="FFFFFF"/>
                          </a:solidFill>
                          <a:latin typeface="Arial"/>
                        </a:rPr>
                        <a:t>60%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s-EC" sz="1600" b="0" i="0" u="none" strike="noStrike">
                          <a:solidFill>
                            <a:srgbClr val="000000"/>
                          </a:solidFill>
                          <a:latin typeface="Arial"/>
                        </a:rPr>
                        <a:t>70%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latin typeface="Arial"/>
                        </a:rPr>
                        <a:t>-Trabajo de áreas académicas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C"/>
                    </a:p>
                  </a:txBody>
                  <a:tcPr/>
                </a:tc>
              </a:tr>
              <a:tr h="766797">
                <a:tc vMerge="1">
                  <a:txBody>
                    <a:bodyPr/>
                    <a:lstStyle/>
                    <a:p>
                      <a:endParaRPr lang="es-EC"/>
                    </a:p>
                  </a:txBody>
                  <a:tcPr/>
                </a:tc>
                <a:tc vMerge="1">
                  <a:txBody>
                    <a:bodyPr/>
                    <a:lstStyle/>
                    <a:p>
                      <a:endParaRPr lang="es-EC"/>
                    </a:p>
                  </a:txBody>
                  <a:tcPr/>
                </a:tc>
                <a:tc>
                  <a:txBody>
                    <a:bodyPr/>
                    <a:lstStyle/>
                    <a:p>
                      <a:pPr algn="ctr" fontAlgn="t"/>
                      <a:r>
                        <a:rPr lang="es-EC" sz="1600" b="0" i="0" u="none" strike="noStrike">
                          <a:solidFill>
                            <a:srgbClr val="FFFFFF"/>
                          </a:solidFill>
                          <a:latin typeface="Arial"/>
                        </a:rPr>
                        <a:t>60%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fontAlgn="t"/>
                      <a:r>
                        <a:rPr lang="es-EC" sz="1600" b="0" i="0" u="none" strike="noStrike">
                          <a:solidFill>
                            <a:srgbClr val="000000"/>
                          </a:solidFill>
                          <a:latin typeface="Arial"/>
                        </a:rPr>
                        <a:t>70%</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s-EC"/>
                    </a:p>
                  </a:txBody>
                  <a:tcPr/>
                </a:tc>
                <a:tc vMerge="1">
                  <a:txBody>
                    <a:bodyPr/>
                    <a:lstStyle/>
                    <a:p>
                      <a:endParaRPr lang="es-EC"/>
                    </a:p>
                  </a:txBody>
                  <a:tcPr/>
                </a:tc>
                <a:tc>
                  <a:txBody>
                    <a:bodyPr/>
                    <a:lstStyle/>
                    <a:p>
                      <a:pPr algn="ctr" fontAlgn="b"/>
                      <a:r>
                        <a:rPr lang="es-EC" sz="1200" b="0" i="0" u="none" strike="noStrike">
                          <a:solidFill>
                            <a:srgbClr val="000000"/>
                          </a:solidFill>
                          <a:latin typeface="Arial"/>
                        </a:rPr>
                        <a:t>.-Aplicación de las habilidades y destrezas por competencias</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r>
              <a:tr h="1851265">
                <a:tc>
                  <a:txBody>
                    <a:bodyPr/>
                    <a:lstStyle/>
                    <a:p>
                      <a:pPr algn="ctr" fontAlgn="ctr"/>
                      <a:r>
                        <a:rPr lang="es-ES" sz="1100" b="1" i="0" u="none" strike="noStrike">
                          <a:solidFill>
                            <a:srgbClr val="000000"/>
                          </a:solidFill>
                          <a:latin typeface="Arial"/>
                        </a:rPr>
                        <a:t>Mejorar las actividades académicas</a:t>
                      </a:r>
                      <a:endParaRPr lang="es-EC" sz="1100" b="1" i="0" u="none" strike="noStrike">
                        <a:solidFill>
                          <a:srgbClr val="000000"/>
                        </a:solidFill>
                        <a:latin typeface="Arial"/>
                      </a:endParaRP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r>
                        <a:rPr lang="es-EC" sz="1200" b="0" i="0" u="none" strike="noStrike">
                          <a:solidFill>
                            <a:srgbClr val="000000"/>
                          </a:solidFill>
                          <a:latin typeface="Arial"/>
                        </a:rPr>
                        <a:t>90% de mejoramiento del promedio a dos puntos de las calificaciones entre los semestres anteriores y el ejecutado posterior a la capacitación</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1600" b="0" i="0" u="none" strike="noStrike">
                          <a:solidFill>
                            <a:srgbClr val="FFFFFF"/>
                          </a:solidFill>
                          <a:latin typeface="Arial"/>
                        </a:rPr>
                        <a:t>70%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0000"/>
                    </a:solidFill>
                  </a:tcPr>
                </a:tc>
                <a:tc>
                  <a:txBody>
                    <a:bodyPr/>
                    <a:lstStyle/>
                    <a:p>
                      <a:pPr algn="ctr" fontAlgn="b"/>
                      <a:r>
                        <a:rPr lang="es-EC" sz="1600" b="0" i="0" u="none" strike="noStrike">
                          <a:solidFill>
                            <a:srgbClr val="000000"/>
                          </a:solidFill>
                          <a:latin typeface="Arial"/>
                        </a:rPr>
                        <a:t>80%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EC" sz="1600" b="0" i="0" u="none" strike="noStrike">
                          <a:solidFill>
                            <a:srgbClr val="000000"/>
                          </a:solidFill>
                          <a:latin typeface="Arial"/>
                        </a:rPr>
                        <a:t>100%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EC" sz="700" b="0" i="0" u="none" strike="noStrike">
                          <a:solidFill>
                            <a:srgbClr val="000000"/>
                          </a:solidFill>
                          <a:latin typeface="Arial"/>
                        </a:rPr>
                        <a:t>90%</a:t>
                      </a:r>
                    </a:p>
                  </a:txBody>
                  <a:tcPr marL="7133" marR="7133" marT="71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t"/>
                      <a:r>
                        <a:rPr lang="es-EC" sz="1200" b="0" i="0" u="none" strike="noStrike">
                          <a:solidFill>
                            <a:srgbClr val="000000"/>
                          </a:solidFill>
                          <a:latin typeface="Arial"/>
                        </a:rPr>
                        <a:t>-Registro de calificaciones</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1200" b="0" i="0" u="none" strike="noStrike">
                          <a:solidFill>
                            <a:srgbClr val="000000"/>
                          </a:solidFill>
                          <a:latin typeface="Arial"/>
                        </a:rPr>
                        <a:t>Seguimiento y control permanente por parte de los Coordinadores de Área del Conocimiento</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rgbClr val="C00000"/>
                </a:solidFill>
                <a:latin typeface="Times New Roman"/>
                <a:ea typeface="Times New Roman"/>
              </a:rPr>
              <a:t>Evaluación del plan de capacitación por competencias</a:t>
            </a:r>
            <a:endParaRPr lang="es-EC">
              <a:solidFill>
                <a:srgbClr val="C00000"/>
              </a:solidFill>
            </a:endParaRPr>
          </a:p>
        </p:txBody>
      </p:sp>
      <p:graphicFrame>
        <p:nvGraphicFramePr>
          <p:cNvPr id="3" name="2 Tabla"/>
          <p:cNvGraphicFramePr>
            <a:graphicFrameLocks noGrp="1"/>
          </p:cNvGraphicFramePr>
          <p:nvPr/>
        </p:nvGraphicFramePr>
        <p:xfrm>
          <a:off x="288032" y="1844824"/>
          <a:ext cx="8604448" cy="3456384"/>
        </p:xfrm>
        <a:graphic>
          <a:graphicData uri="http://schemas.openxmlformats.org/drawingml/2006/table">
            <a:tbl>
              <a:tblPr/>
              <a:tblGrid>
                <a:gridCol w="1714819"/>
                <a:gridCol w="1578241"/>
                <a:gridCol w="1577229"/>
                <a:gridCol w="1153330"/>
                <a:gridCol w="1577229"/>
                <a:gridCol w="1003600"/>
              </a:tblGrid>
              <a:tr h="601834">
                <a:tc>
                  <a:txBody>
                    <a:bodyPr/>
                    <a:lstStyle/>
                    <a:p>
                      <a:pPr>
                        <a:lnSpc>
                          <a:spcPct val="115000"/>
                        </a:lnSpc>
                      </a:pPr>
                      <a:endParaRPr lang="es-EC" sz="24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b="1">
                          <a:latin typeface="Arial"/>
                          <a:ea typeface="Times New Roman"/>
                        </a:rPr>
                        <a:t>PLANIFICACION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ORGANIZACIÓN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DIRECCION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COORDINACION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CONTROL</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570910">
                <a:tc>
                  <a:txBody>
                    <a:bodyPr/>
                    <a:lstStyle/>
                    <a:p>
                      <a:pPr>
                        <a:lnSpc>
                          <a:spcPct val="150000"/>
                        </a:lnSpc>
                        <a:spcAft>
                          <a:spcPts val="0"/>
                        </a:spcAft>
                      </a:pPr>
                      <a:r>
                        <a:rPr lang="es-EC" sz="1400" b="1">
                          <a:latin typeface="Arial"/>
                          <a:ea typeface="Times New Roman"/>
                        </a:rPr>
                        <a:t>PLANIFICACION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10">
                <a:tc>
                  <a:txBody>
                    <a:bodyPr/>
                    <a:lstStyle/>
                    <a:p>
                      <a:pPr>
                        <a:lnSpc>
                          <a:spcPct val="150000"/>
                        </a:lnSpc>
                        <a:spcAft>
                          <a:spcPts val="0"/>
                        </a:spcAft>
                      </a:pPr>
                      <a:r>
                        <a:rPr lang="es-EC" sz="1400" b="1">
                          <a:latin typeface="Arial"/>
                          <a:ea typeface="Times New Roman"/>
                        </a:rPr>
                        <a:t>ORGANIZACIÓN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10">
                <a:tc>
                  <a:txBody>
                    <a:bodyPr/>
                    <a:lstStyle/>
                    <a:p>
                      <a:pPr>
                        <a:lnSpc>
                          <a:spcPct val="150000"/>
                        </a:lnSpc>
                        <a:spcAft>
                          <a:spcPts val="0"/>
                        </a:spcAft>
                      </a:pPr>
                      <a:r>
                        <a:rPr lang="es-EC" sz="1400" b="1">
                          <a:latin typeface="Arial"/>
                          <a:ea typeface="Times New Roman"/>
                        </a:rPr>
                        <a:t>DIRECCION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10">
                <a:tc>
                  <a:txBody>
                    <a:bodyPr/>
                    <a:lstStyle/>
                    <a:p>
                      <a:pPr>
                        <a:lnSpc>
                          <a:spcPct val="150000"/>
                        </a:lnSpc>
                        <a:spcAft>
                          <a:spcPts val="0"/>
                        </a:spcAft>
                      </a:pPr>
                      <a:r>
                        <a:rPr lang="es-EC" sz="1400" b="1">
                          <a:latin typeface="Arial"/>
                          <a:ea typeface="Times New Roman"/>
                        </a:rPr>
                        <a:t>COORDINACION</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910">
                <a:tc>
                  <a:txBody>
                    <a:bodyPr/>
                    <a:lstStyle/>
                    <a:p>
                      <a:pPr>
                        <a:lnSpc>
                          <a:spcPct val="150000"/>
                        </a:lnSpc>
                        <a:spcAft>
                          <a:spcPts val="0"/>
                        </a:spcAft>
                      </a:pPr>
                      <a:r>
                        <a:rPr lang="es-EC" sz="1400" b="1">
                          <a:latin typeface="Arial"/>
                          <a:ea typeface="Times New Roman"/>
                        </a:rPr>
                        <a:t>CONTROL</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5,00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400">
                          <a:latin typeface="Arial"/>
                          <a:ea typeface="Times New Roman"/>
                        </a:rPr>
                        <a:t>4,00</a:t>
                      </a:r>
                      <a:endParaRPr lang="es-EC" sz="28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solidFill>
                  <a:srgbClr val="C00000"/>
                </a:solidFill>
                <a:latin typeface="Times New Roman"/>
                <a:ea typeface="Times New Roman"/>
              </a:rPr>
              <a:t>Grafica de la Evaluación del plan de capacitación por competencias</a:t>
            </a:r>
            <a:endParaRPr lang="es-EC"/>
          </a:p>
        </p:txBody>
      </p:sp>
      <p:sp>
        <p:nvSpPr>
          <p:cNvPr id="182279" name="Rectangle 7"/>
          <p:cNvSpPr>
            <a:spLocks noChangeArrowheads="1"/>
          </p:cNvSpPr>
          <p:nvPr/>
        </p:nvSpPr>
        <p:spPr bwMode="auto">
          <a:xfrm>
            <a:off x="0" y="485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9 Gráfico"/>
          <p:cNvGraphicFramePr/>
          <p:nvPr/>
        </p:nvGraphicFramePr>
        <p:xfrm>
          <a:off x="6804248" y="4005064"/>
          <a:ext cx="1590675" cy="146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nvGraphicFramePr>
        <p:xfrm>
          <a:off x="3275856" y="1556792"/>
          <a:ext cx="1781175" cy="1466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11 Gráfico"/>
          <p:cNvGraphicFramePr/>
          <p:nvPr/>
        </p:nvGraphicFramePr>
        <p:xfrm>
          <a:off x="3347864" y="4149080"/>
          <a:ext cx="1609725" cy="14668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12 Gráfico"/>
          <p:cNvGraphicFramePr/>
          <p:nvPr/>
        </p:nvGraphicFramePr>
        <p:xfrm>
          <a:off x="5652120" y="2060848"/>
          <a:ext cx="1600200" cy="1466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13 Gráfico"/>
          <p:cNvGraphicFramePr/>
          <p:nvPr/>
        </p:nvGraphicFramePr>
        <p:xfrm>
          <a:off x="827584" y="3140968"/>
          <a:ext cx="1581150" cy="1466850"/>
        </p:xfrm>
        <a:graphic>
          <a:graphicData uri="http://schemas.openxmlformats.org/drawingml/2006/chart">
            <c:chart xmlns:c="http://schemas.openxmlformats.org/drawingml/2006/chart" xmlns:r="http://schemas.openxmlformats.org/officeDocument/2006/relationships" r:id="rId7"/>
          </a:graphicData>
        </a:graphic>
      </p:graphicFrame>
      <p:sp>
        <p:nvSpPr>
          <p:cNvPr id="182286" name="Rectangle 14"/>
          <p:cNvSpPr>
            <a:spLocks noChangeArrowheads="1"/>
          </p:cNvSpPr>
          <p:nvPr/>
        </p:nvSpPr>
        <p:spPr bwMode="auto">
          <a:xfrm>
            <a:off x="0" y="485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9392"/>
            <a:ext cx="8229600" cy="1143000"/>
          </a:xfrm>
        </p:spPr>
        <p:txBody>
          <a:bodyPr>
            <a:normAutofit fontScale="90000"/>
          </a:bodyPr>
          <a:lstStyle/>
          <a:p>
            <a:r>
              <a:rPr lang="es-ES_tradnl" smtClean="0">
                <a:solidFill>
                  <a:srgbClr val="C00000"/>
                </a:solidFill>
              </a:rPr>
              <a:t>Cotización total y por componentes (en $)</a:t>
            </a:r>
            <a:r>
              <a:rPr lang="es-EC" smtClean="0">
                <a:solidFill>
                  <a:srgbClr val="C00000"/>
                </a:solidFill>
              </a:rPr>
              <a:t/>
            </a:r>
            <a:br>
              <a:rPr lang="es-EC" smtClean="0">
                <a:solidFill>
                  <a:srgbClr val="C00000"/>
                </a:solidFill>
              </a:rPr>
            </a:br>
            <a:endParaRPr lang="es-EC">
              <a:solidFill>
                <a:srgbClr val="C00000"/>
              </a:solidFill>
            </a:endParaRPr>
          </a:p>
        </p:txBody>
      </p:sp>
      <p:graphicFrame>
        <p:nvGraphicFramePr>
          <p:cNvPr id="3" name="2 Tabla"/>
          <p:cNvGraphicFramePr>
            <a:graphicFrameLocks noGrp="1"/>
          </p:cNvGraphicFramePr>
          <p:nvPr/>
        </p:nvGraphicFramePr>
        <p:xfrm>
          <a:off x="0" y="548680"/>
          <a:ext cx="7668343" cy="885825"/>
        </p:xfrm>
        <a:graphic>
          <a:graphicData uri="http://schemas.openxmlformats.org/drawingml/2006/table">
            <a:tbl>
              <a:tblPr/>
              <a:tblGrid>
                <a:gridCol w="3043943"/>
                <a:gridCol w="1755733"/>
                <a:gridCol w="152662"/>
                <a:gridCol w="312803"/>
                <a:gridCol w="1201601"/>
                <a:gridCol w="1201601"/>
              </a:tblGrid>
              <a:tr h="247650">
                <a:tc gridSpan="6">
                  <a:txBody>
                    <a:bodyPr/>
                    <a:lstStyle/>
                    <a:p>
                      <a:pPr>
                        <a:lnSpc>
                          <a:spcPct val="115000"/>
                        </a:lnSpc>
                      </a:pPr>
                      <a:endParaRPr lang="es-EC" sz="1100">
                        <a:latin typeface="Calibri"/>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38175">
                <a:tc>
                  <a:txBody>
                    <a:bodyPr/>
                    <a:lstStyle/>
                    <a:p>
                      <a:pPr algn="ctr">
                        <a:lnSpc>
                          <a:spcPct val="150000"/>
                        </a:lnSpc>
                        <a:spcAft>
                          <a:spcPts val="0"/>
                        </a:spcAft>
                      </a:pPr>
                      <a:r>
                        <a:rPr lang="es-EC" sz="1200" b="1">
                          <a:latin typeface="Arial"/>
                          <a:ea typeface="Times New Roman"/>
                        </a:rPr>
                        <a:t>Modalidad Mixta:</a:t>
                      </a:r>
                      <a:br>
                        <a:rPr lang="es-EC" sz="1200" b="1">
                          <a:latin typeface="Arial"/>
                          <a:ea typeface="Times New Roman"/>
                        </a:rPr>
                      </a:br>
                      <a:r>
                        <a:rPr lang="es-EC" sz="1200" b="1">
                          <a:latin typeface="Arial"/>
                          <a:ea typeface="Times New Roman"/>
                        </a:rPr>
                        <a:t>Online, Presencial y Autónoma</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000">
                          <a:latin typeface="Arial"/>
                          <a:ea typeface="Times New Roman"/>
                        </a:rPr>
                        <a:t>Nº de Participantes</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000">
                          <a:latin typeface="Arial"/>
                          <a:ea typeface="Times New Roman"/>
                        </a:rPr>
                        <a:t>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200" b="1">
                          <a:latin typeface="Arial"/>
                          <a:ea typeface="Times New Roman"/>
                        </a:rPr>
                        <a:t>20</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50000"/>
                        </a:lnSpc>
                        <a:spcAft>
                          <a:spcPts val="0"/>
                        </a:spcAft>
                      </a:pPr>
                      <a:r>
                        <a:rPr lang="es-EC" sz="1400" b="1">
                          <a:latin typeface="Arial"/>
                          <a:ea typeface="Times New Roman"/>
                        </a:rPr>
                        <a:t> </a:t>
                      </a:r>
                      <a:endParaRPr lang="es-EC"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nSpc>
                          <a:spcPct val="150000"/>
                        </a:lnSpc>
                        <a:spcAft>
                          <a:spcPts val="0"/>
                        </a:spcAft>
                      </a:pPr>
                      <a:r>
                        <a:rPr lang="es-EC" sz="1400" b="1">
                          <a:latin typeface="Arial"/>
                          <a:ea typeface="Times New Roman"/>
                        </a:rPr>
                        <a:t> </a:t>
                      </a:r>
                      <a:endParaRPr lang="es-EC" sz="1200">
                        <a:latin typeface="Times New Roman"/>
                        <a:ea typeface="Times New Roman"/>
                      </a:endParaRPr>
                    </a:p>
                  </a:txBody>
                  <a:tcPr marL="44450" marR="44450" marT="0" marB="0" anchor="ctr">
                    <a:lnL>
                      <a:noFill/>
                    </a:lnL>
                    <a:lnR>
                      <a:noFill/>
                    </a:lnR>
                    <a:lnT>
                      <a:noFill/>
                    </a:lnT>
                    <a:lnB>
                      <a:noFill/>
                    </a:lnB>
                    <a:solidFill>
                      <a:srgbClr val="99CCFF"/>
                    </a:solidFill>
                  </a:tcPr>
                </a:tc>
              </a:tr>
            </a:tbl>
          </a:graphicData>
        </a:graphic>
      </p:graphicFrame>
      <p:graphicFrame>
        <p:nvGraphicFramePr>
          <p:cNvPr id="4" name="3 Tabla"/>
          <p:cNvGraphicFramePr>
            <a:graphicFrameLocks noGrp="1"/>
          </p:cNvGraphicFramePr>
          <p:nvPr/>
        </p:nvGraphicFramePr>
        <p:xfrm>
          <a:off x="1043609" y="1844824"/>
          <a:ext cx="7920880" cy="4841253"/>
        </p:xfrm>
        <a:graphic>
          <a:graphicData uri="http://schemas.openxmlformats.org/drawingml/2006/table">
            <a:tbl>
              <a:tblPr/>
              <a:tblGrid>
                <a:gridCol w="1005882"/>
                <a:gridCol w="1365125"/>
                <a:gridCol w="891976"/>
                <a:gridCol w="948052"/>
                <a:gridCol w="963824"/>
                <a:gridCol w="1614843"/>
                <a:gridCol w="1131178"/>
              </a:tblGrid>
              <a:tr h="1122502">
                <a:tc gridSpan="3">
                  <a:txBody>
                    <a:bodyPr/>
                    <a:lstStyle/>
                    <a:p>
                      <a:pPr algn="ctr">
                        <a:lnSpc>
                          <a:spcPct val="150000"/>
                        </a:lnSpc>
                        <a:spcAft>
                          <a:spcPts val="0"/>
                        </a:spcAft>
                      </a:pPr>
                      <a:r>
                        <a:rPr lang="es-EC" sz="1400" b="1">
                          <a:latin typeface="Arial"/>
                          <a:ea typeface="Times New Roman"/>
                        </a:rPr>
                        <a:t>Componentes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b="1">
                          <a:latin typeface="Arial"/>
                          <a:ea typeface="Times New Roman"/>
                        </a:rPr>
                        <a:t>Nº de horas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s-EC" sz="1400" b="1">
                          <a:latin typeface="Arial"/>
                          <a:ea typeface="Times New Roman"/>
                        </a:rPr>
                        <a:t>Precio (en $)</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s-EC" sz="1400" b="1">
                          <a:latin typeface="Arial"/>
                          <a:ea typeface="Times New Roman"/>
                        </a:rPr>
                        <a:t>Precio hora/Participante</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50000"/>
                        </a:lnSpc>
                        <a:spcAft>
                          <a:spcPts val="0"/>
                        </a:spcAft>
                      </a:pPr>
                      <a:r>
                        <a:rPr lang="es-EC" sz="1400" b="1">
                          <a:latin typeface="Arial"/>
                          <a:ea typeface="Times New Roman"/>
                        </a:rPr>
                        <a:t>Precio Curso Participante</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12274">
                <a:tc gridSpan="3">
                  <a:txBody>
                    <a:bodyPr/>
                    <a:lstStyle/>
                    <a:p>
                      <a:pPr>
                        <a:lnSpc>
                          <a:spcPct val="150000"/>
                        </a:lnSpc>
                        <a:spcAft>
                          <a:spcPts val="0"/>
                        </a:spcAft>
                      </a:pPr>
                      <a:r>
                        <a:rPr lang="es-EC" sz="1600">
                          <a:latin typeface="Arial"/>
                          <a:ea typeface="Times New Roman"/>
                        </a:rPr>
                        <a:t>Modulo 1. Base de moderación curricular</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a:latin typeface="Arial"/>
                          <a:ea typeface="Times New Roman"/>
                        </a:rPr>
                        <a:t>30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latin typeface="Arial"/>
                          <a:ea typeface="Times New Roman"/>
                        </a:rPr>
                        <a:t>$ 400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$ 13</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$ 20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12274">
                <a:tc gridSpan="3">
                  <a:txBody>
                    <a:bodyPr/>
                    <a:lstStyle/>
                    <a:p>
                      <a:pPr>
                        <a:lnSpc>
                          <a:spcPct val="150000"/>
                        </a:lnSpc>
                        <a:spcAft>
                          <a:spcPts val="0"/>
                        </a:spcAft>
                      </a:pPr>
                      <a:r>
                        <a:rPr lang="es-EC" sz="1600">
                          <a:latin typeface="Arial"/>
                          <a:ea typeface="Times New Roman"/>
                        </a:rPr>
                        <a:t>Modulo 2. Construcción de programas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a:latin typeface="Arial"/>
                          <a:ea typeface="Times New Roman"/>
                        </a:rPr>
                        <a:t>50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latin typeface="Arial"/>
                          <a:ea typeface="Times New Roman"/>
                        </a:rPr>
                        <a:t>$ 600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$ 12</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$ 30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12274">
                <a:tc gridSpan="3">
                  <a:txBody>
                    <a:bodyPr/>
                    <a:lstStyle/>
                    <a:p>
                      <a:pPr>
                        <a:lnSpc>
                          <a:spcPct val="150000"/>
                        </a:lnSpc>
                        <a:spcAft>
                          <a:spcPts val="0"/>
                        </a:spcAft>
                      </a:pPr>
                      <a:r>
                        <a:rPr lang="es-EC" sz="1600">
                          <a:latin typeface="Arial"/>
                          <a:ea typeface="Times New Roman"/>
                        </a:rPr>
                        <a:t>Modulo 3. Evaluación de competencias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a:latin typeface="Arial"/>
                          <a:ea typeface="Times New Roman"/>
                        </a:rPr>
                        <a:t>60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latin typeface="Arial"/>
                          <a:ea typeface="Times New Roman"/>
                        </a:rPr>
                        <a:t>$ 700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$ 12</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$ 35</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12274">
                <a:tc gridSpan="3">
                  <a:txBody>
                    <a:bodyPr/>
                    <a:lstStyle/>
                    <a:p>
                      <a:pPr>
                        <a:lnSpc>
                          <a:spcPct val="150000"/>
                        </a:lnSpc>
                        <a:spcAft>
                          <a:spcPts val="0"/>
                        </a:spcAft>
                      </a:pPr>
                      <a:r>
                        <a:rPr lang="es-EC" sz="1600">
                          <a:latin typeface="Arial"/>
                          <a:ea typeface="Times New Roman"/>
                        </a:rPr>
                        <a:t>Modulo 4. Didáctica de las competencias</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a:latin typeface="Arial"/>
                          <a:ea typeface="Times New Roman"/>
                        </a:rPr>
                        <a:t>60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latin typeface="Arial"/>
                          <a:ea typeface="Times New Roman"/>
                        </a:rPr>
                        <a:t>$ 900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$ 15</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$ 45</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12274">
                <a:tc gridSpan="3">
                  <a:txBody>
                    <a:bodyPr/>
                    <a:lstStyle/>
                    <a:p>
                      <a:pPr>
                        <a:lnSpc>
                          <a:spcPct val="150000"/>
                        </a:lnSpc>
                        <a:spcAft>
                          <a:spcPts val="0"/>
                        </a:spcAft>
                      </a:pPr>
                      <a:r>
                        <a:rPr lang="es-EC" sz="1600">
                          <a:latin typeface="Arial"/>
                          <a:ea typeface="Times New Roman"/>
                        </a:rPr>
                        <a:t>Modulo 5. Reflexión sobre las prácticas de enseñanza</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a:txBody>
                    <a:bodyPr/>
                    <a:lstStyle/>
                    <a:p>
                      <a:pPr algn="ctr">
                        <a:lnSpc>
                          <a:spcPct val="150000"/>
                        </a:lnSpc>
                        <a:spcAft>
                          <a:spcPts val="0"/>
                        </a:spcAft>
                      </a:pPr>
                      <a:r>
                        <a:rPr lang="es-EC" sz="1400">
                          <a:latin typeface="Arial"/>
                          <a:ea typeface="Times New Roman"/>
                        </a:rPr>
                        <a:t>40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pPr>
                      <a:r>
                        <a:rPr lang="es-EC" sz="1400">
                          <a:latin typeface="Arial"/>
                          <a:ea typeface="Times New Roman"/>
                        </a:rPr>
                        <a:t>$ 900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$ 23</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a:latin typeface="Arial"/>
                          <a:ea typeface="Times New Roman"/>
                        </a:rPr>
                        <a:t>$ 45</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80625">
                <a:tc>
                  <a:txBody>
                    <a:bodyPr/>
                    <a:lstStyle/>
                    <a:p>
                      <a:pPr>
                        <a:lnSpc>
                          <a:spcPct val="150000"/>
                        </a:lnSpc>
                        <a:spcAft>
                          <a:spcPts val="0"/>
                        </a:spcAft>
                      </a:pPr>
                      <a:r>
                        <a:rPr lang="es-EC" sz="1400" b="1">
                          <a:latin typeface="Arial"/>
                          <a:ea typeface="Times New Roman"/>
                        </a:rPr>
                        <a:t>Total</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400" b="1">
                          <a:latin typeface="Arial"/>
                          <a:ea typeface="Times New Roman"/>
                        </a:rPr>
                        <a:t> </a:t>
                      </a:r>
                      <a:endParaRPr lang="es-EC" sz="1600">
                        <a:latin typeface="Times New Roman"/>
                        <a:ea typeface="Times New Roman"/>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50000"/>
                        </a:lnSpc>
                        <a:spcAft>
                          <a:spcPts val="0"/>
                        </a:spcAft>
                      </a:pPr>
                      <a:r>
                        <a:rPr lang="es-EC" sz="1400">
                          <a:latin typeface="Arial"/>
                          <a:ea typeface="Times New Roman"/>
                        </a:rPr>
                        <a:t> </a:t>
                      </a:r>
                      <a:endParaRPr lang="es-EC" sz="1600">
                        <a:latin typeface="Times New Roman"/>
                        <a:ea typeface="Times New Roman"/>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        240 </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$ 3.900</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$ 16</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50000"/>
                        </a:lnSpc>
                        <a:spcAft>
                          <a:spcPts val="0"/>
                        </a:spcAft>
                      </a:pPr>
                      <a:r>
                        <a:rPr lang="es-EC" sz="1400" b="1">
                          <a:latin typeface="Arial"/>
                          <a:ea typeface="Times New Roman"/>
                        </a:rPr>
                        <a:t>$ 195</a:t>
                      </a:r>
                      <a:endParaRPr lang="es-EC" sz="16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solidFill>
                  <a:srgbClr val="C00000"/>
                </a:solidFill>
              </a:rPr>
              <a:t>CRONOGRAMA DE ACTIVIDADES</a:t>
            </a:r>
            <a:endParaRPr lang="es-EC">
              <a:solidFill>
                <a:srgbClr val="C00000"/>
              </a:solidFill>
            </a:endParaRPr>
          </a:p>
        </p:txBody>
      </p:sp>
      <p:graphicFrame>
        <p:nvGraphicFramePr>
          <p:cNvPr id="3" name="2 Tabla"/>
          <p:cNvGraphicFramePr>
            <a:graphicFrameLocks noGrp="1"/>
          </p:cNvGraphicFramePr>
          <p:nvPr/>
        </p:nvGraphicFramePr>
        <p:xfrm>
          <a:off x="3684240" y="1340346"/>
          <a:ext cx="3048000" cy="2952750"/>
        </p:xfrm>
        <a:graphic>
          <a:graphicData uri="http://schemas.openxmlformats.org/drawingml/2006/table">
            <a:tbl>
              <a:tblPr/>
              <a:tblGrid>
                <a:gridCol w="2286000"/>
                <a:gridCol w="762000"/>
              </a:tblGrid>
              <a:tr h="200025">
                <a:tc>
                  <a:txBody>
                    <a:bodyPr/>
                    <a:lstStyle/>
                    <a:p>
                      <a:pPr algn="l" fontAlgn="b"/>
                      <a:r>
                        <a:rPr lang="es-EC" sz="1100" b="1" i="0" u="none" strike="noStrike">
                          <a:solidFill>
                            <a:srgbClr val="000000"/>
                          </a:solidFill>
                          <a:latin typeface="Calibri"/>
                        </a:rPr>
                        <a:t>ACTIVIDADES ACADÉMICAS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EC" sz="1100" b="1" i="0" u="none" strike="noStrike" smtClean="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es-EC" sz="1100" b="0" i="0" u="none" strike="noStrike">
                          <a:solidFill>
                            <a:srgbClr val="000000"/>
                          </a:solidFill>
                          <a:latin typeface="Calibri"/>
                        </a:rPr>
                        <a:t>   Selección de los Tutores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Designación de los tutores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90525">
                <a:tc>
                  <a:txBody>
                    <a:bodyPr/>
                    <a:lstStyle/>
                    <a:p>
                      <a:pPr algn="l" fontAlgn="b"/>
                      <a:r>
                        <a:rPr lang="es-EC" sz="1100" b="0" i="0" u="none" strike="noStrike">
                          <a:solidFill>
                            <a:srgbClr val="000000"/>
                          </a:solidFill>
                          <a:latin typeface="Calibri"/>
                        </a:rPr>
                        <a:t>   Elaboración de materiales educativos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10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0025">
                <a:tc>
                  <a:txBody>
                    <a:bodyPr/>
                    <a:lstStyle/>
                    <a:p>
                      <a:pPr algn="l" fontAlgn="b"/>
                      <a:r>
                        <a:rPr lang="es-EC" sz="1100" b="0" i="0" u="none" strike="noStrike">
                          <a:solidFill>
                            <a:srgbClr val="000000"/>
                          </a:solidFill>
                          <a:latin typeface="Calibri"/>
                        </a:rPr>
                        <a:t>   Listados y aulas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2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90525">
                <a:tc>
                  <a:txBody>
                    <a:bodyPr/>
                    <a:lstStyle/>
                    <a:p>
                      <a:pPr algn="l" fontAlgn="b"/>
                      <a:r>
                        <a:rPr lang="es-EC" sz="1100" b="0" i="0" u="none" strike="noStrike">
                          <a:solidFill>
                            <a:srgbClr val="000000"/>
                          </a:solidFill>
                          <a:latin typeface="Calibri"/>
                        </a:rPr>
                        <a:t>   Implementación de las aulas virtuales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Inicio del periodo académico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 día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Modulo1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Modulo2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12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Modulo3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15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Modulo4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15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Modulo5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10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Acreditación del Curso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l" fontAlgn="b"/>
                      <a:r>
                        <a:rPr lang="es-EC" sz="1100" b="0" i="0" u="none" strike="noStrike">
                          <a:solidFill>
                            <a:srgbClr val="000000"/>
                          </a:solidFill>
                          <a:latin typeface="Calibri"/>
                        </a:rPr>
                        <a:t>   Ceremonia de finalización del curso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s-EC" sz="1100" b="0" i="0" u="none" strike="noStrike">
                          <a:solidFill>
                            <a:srgbClr val="000000"/>
                          </a:solidFill>
                          <a:latin typeface="Calibri"/>
                        </a:rPr>
                        <a:t>1 día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4" name="3 Tabla"/>
          <p:cNvGraphicFramePr>
            <a:graphicFrameLocks noGrp="1"/>
          </p:cNvGraphicFramePr>
          <p:nvPr/>
        </p:nvGraphicFramePr>
        <p:xfrm>
          <a:off x="5796136" y="4368899"/>
          <a:ext cx="3048000" cy="1076325"/>
        </p:xfrm>
        <a:graphic>
          <a:graphicData uri="http://schemas.openxmlformats.org/drawingml/2006/table">
            <a:tbl>
              <a:tblPr/>
              <a:tblGrid>
                <a:gridCol w="2286000"/>
                <a:gridCol w="762000"/>
              </a:tblGrid>
              <a:tr h="200025">
                <a:tc>
                  <a:txBody>
                    <a:bodyPr/>
                    <a:lstStyle/>
                    <a:p>
                      <a:pPr algn="l" fontAlgn="b"/>
                      <a:r>
                        <a:rPr lang="es-EC" sz="1100" b="1" i="0" u="none" strike="noStrike">
                          <a:solidFill>
                            <a:srgbClr val="000000"/>
                          </a:solidFill>
                          <a:latin typeface="Calibri"/>
                        </a:rPr>
                        <a:t>POST-CAPACITACIÓN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100" b="1"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0">
                <a:tc>
                  <a:txBody>
                    <a:bodyPr/>
                    <a:lstStyle/>
                    <a:p>
                      <a:pPr algn="l" fontAlgn="b"/>
                      <a:r>
                        <a:rPr lang="es-EC" sz="1100" b="0" i="0" u="none" strike="noStrike">
                          <a:solidFill>
                            <a:srgbClr val="000000"/>
                          </a:solidFill>
                          <a:latin typeface="Calibri"/>
                        </a:rPr>
                        <a:t>   Informe del Curso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100" b="0" i="0" u="none" strike="noStrike">
                          <a:solidFill>
                            <a:srgbClr val="000000"/>
                          </a:solidFill>
                          <a:latin typeface="Calibri"/>
                        </a:rPr>
                        <a:t>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l" fontAlgn="b"/>
                      <a:r>
                        <a:rPr lang="es-EC" sz="1100" b="0" i="0" u="none" strike="noStrike">
                          <a:solidFill>
                            <a:srgbClr val="000000"/>
                          </a:solidFill>
                          <a:latin typeface="Calibri"/>
                        </a:rPr>
                        <a:t>   Revisión de estadísticas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100" b="0" i="0" u="none" strike="noStrike">
                          <a:solidFill>
                            <a:srgbClr val="000000"/>
                          </a:solidFill>
                          <a:latin typeface="Calibri"/>
                        </a:rPr>
                        <a:t>2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l" fontAlgn="b"/>
                      <a:r>
                        <a:rPr lang="es-EC" sz="1100" b="0" i="0" u="none" strike="noStrike">
                          <a:solidFill>
                            <a:srgbClr val="000000"/>
                          </a:solidFill>
                          <a:latin typeface="Calibri"/>
                        </a:rPr>
                        <a:t>   Elaboración de plan de mejoramiento a la capacitación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100" b="0" i="0" u="none" strike="noStrike">
                          <a:solidFill>
                            <a:srgbClr val="000000"/>
                          </a:solidFill>
                          <a:latin typeface="Calibri"/>
                        </a:rPr>
                        <a:t>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0">
                <a:tc>
                  <a:txBody>
                    <a:bodyPr/>
                    <a:lstStyle/>
                    <a:p>
                      <a:pPr algn="l" fontAlgn="b"/>
                      <a:r>
                        <a:rPr lang="es-EC" sz="1100" b="0" i="0" u="none" strike="noStrike">
                          <a:solidFill>
                            <a:srgbClr val="000000"/>
                          </a:solidFill>
                          <a:latin typeface="Calibri"/>
                        </a:rPr>
                        <a:t>   Liquidación Económica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5" name="4 Tabla"/>
          <p:cNvGraphicFramePr>
            <a:graphicFrameLocks noGrp="1"/>
          </p:cNvGraphicFramePr>
          <p:nvPr/>
        </p:nvGraphicFramePr>
        <p:xfrm>
          <a:off x="107504" y="1196752"/>
          <a:ext cx="3048000" cy="2457450"/>
        </p:xfrm>
        <a:graphic>
          <a:graphicData uri="http://schemas.openxmlformats.org/drawingml/2006/table">
            <a:tbl>
              <a:tblPr/>
              <a:tblGrid>
                <a:gridCol w="2286000"/>
                <a:gridCol w="762000"/>
              </a:tblGrid>
              <a:tr h="200025">
                <a:tc>
                  <a:txBody>
                    <a:bodyPr/>
                    <a:lstStyle/>
                    <a:p>
                      <a:pPr algn="l" fontAlgn="b"/>
                      <a:r>
                        <a:rPr lang="es-EC" sz="1100" b="1" i="0" u="none" strike="noStrike">
                          <a:solidFill>
                            <a:srgbClr val="000000"/>
                          </a:solidFill>
                          <a:latin typeface="Calibri"/>
                        </a:rPr>
                        <a:t>ACTIVIDADES ADMINISTRATIVAS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1100" b="1" i="0" u="none" strike="noStrike">
                          <a:solidFill>
                            <a:srgbClr val="000000"/>
                          </a:solidFill>
                          <a:latin typeface="Calibri"/>
                        </a:rPr>
                        <a:t>20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l" fontAlgn="b"/>
                      <a:r>
                        <a:rPr lang="es-EC" sz="1100" b="0" i="0" u="none" strike="noStrike">
                          <a:solidFill>
                            <a:srgbClr val="000000"/>
                          </a:solidFill>
                          <a:latin typeface="Calibri"/>
                        </a:rPr>
                        <a:t>   Análisis de la propuesta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algn="l" fontAlgn="b"/>
                      <a:r>
                        <a:rPr lang="es-EC" sz="1100" b="0" i="0" u="none" strike="noStrike">
                          <a:solidFill>
                            <a:srgbClr val="000000"/>
                          </a:solidFill>
                          <a:latin typeface="Calibri"/>
                        </a:rPr>
                        <a:t>   Selección de Coordinador de la capacitación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90525">
                <a:tc>
                  <a:txBody>
                    <a:bodyPr/>
                    <a:lstStyle/>
                    <a:p>
                      <a:pPr algn="l" fontAlgn="b"/>
                      <a:r>
                        <a:rPr lang="es-EC" sz="1100" b="0" i="0" u="none" strike="noStrike">
                          <a:solidFill>
                            <a:srgbClr val="000000"/>
                          </a:solidFill>
                          <a:latin typeface="Calibri"/>
                        </a:rPr>
                        <a:t>   Presentación del proyecto en formato institucional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8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l" fontAlgn="b"/>
                      <a:r>
                        <a:rPr lang="es-EC" sz="1100" b="0" i="0" u="none" strike="noStrike">
                          <a:solidFill>
                            <a:srgbClr val="000000"/>
                          </a:solidFill>
                          <a:latin typeface="Calibri"/>
                        </a:rPr>
                        <a:t>   Designación Presupuestaria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20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l" fontAlgn="b"/>
                      <a:r>
                        <a:rPr lang="es-EC" sz="1100" b="0" i="0" u="none" strike="noStrike">
                          <a:solidFill>
                            <a:srgbClr val="000000"/>
                          </a:solidFill>
                          <a:latin typeface="Calibri"/>
                        </a:rPr>
                        <a:t>   Determinación de requisitos de selección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5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l" fontAlgn="b"/>
                      <a:r>
                        <a:rPr lang="es-EC" sz="1100" b="0" i="0" u="none" strike="noStrike">
                          <a:solidFill>
                            <a:srgbClr val="000000"/>
                          </a:solidFill>
                          <a:latin typeface="Calibri"/>
                        </a:rPr>
                        <a:t>   Convocatoria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10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l" fontAlgn="b"/>
                      <a:r>
                        <a:rPr lang="es-EC" sz="1100" b="0" i="0" u="none" strike="noStrike">
                          <a:solidFill>
                            <a:srgbClr val="000000"/>
                          </a:solidFill>
                          <a:latin typeface="Calibri"/>
                        </a:rPr>
                        <a:t>   Análisis de candidatos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l" fontAlgn="b"/>
                      <a:r>
                        <a:rPr lang="es-EC" sz="1100" b="0" i="0" u="none" strike="noStrike">
                          <a:solidFill>
                            <a:srgbClr val="000000"/>
                          </a:solidFill>
                          <a:latin typeface="Calibri"/>
                        </a:rPr>
                        <a:t>   Selección de los candidatos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2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l" fontAlgn="b"/>
                      <a:r>
                        <a:rPr lang="es-EC" sz="1100" b="0" i="0" u="none" strike="noStrike">
                          <a:solidFill>
                            <a:srgbClr val="000000"/>
                          </a:solidFill>
                          <a:latin typeface="Calibri"/>
                        </a:rPr>
                        <a:t>   Publicación de seleccionados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100" b="0" i="0" u="none" strike="noStrike">
                          <a:solidFill>
                            <a:srgbClr val="000000"/>
                          </a:solidFill>
                          <a:latin typeface="Calibri"/>
                        </a:rPr>
                        <a:t>1 día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6" name="5 Tabla"/>
          <p:cNvGraphicFramePr>
            <a:graphicFrameLocks noGrp="1"/>
          </p:cNvGraphicFramePr>
          <p:nvPr/>
        </p:nvGraphicFramePr>
        <p:xfrm>
          <a:off x="1835696" y="5013176"/>
          <a:ext cx="3048000" cy="862965"/>
        </p:xfrm>
        <a:graphic>
          <a:graphicData uri="http://schemas.openxmlformats.org/drawingml/2006/table">
            <a:tbl>
              <a:tblPr/>
              <a:tblGrid>
                <a:gridCol w="2286000"/>
                <a:gridCol w="762000"/>
              </a:tblGrid>
              <a:tr h="200025">
                <a:tc>
                  <a:txBody>
                    <a:bodyPr/>
                    <a:lstStyle/>
                    <a:p>
                      <a:pPr algn="l" fontAlgn="b"/>
                      <a:r>
                        <a:rPr lang="es-EC" sz="2800" b="1" i="0" u="none" strike="noStrike">
                          <a:solidFill>
                            <a:srgbClr val="C00000"/>
                          </a:solidFill>
                          <a:latin typeface="Calibri"/>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s-EC" sz="2800" b="1" i="0" u="none" strike="noStrike">
                          <a:solidFill>
                            <a:srgbClr val="C00000"/>
                          </a:solidFill>
                          <a:latin typeface="Calibri"/>
                        </a:rPr>
                        <a:t>43 DÍAS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36104" y="-27384"/>
            <a:ext cx="7772400" cy="687388"/>
          </a:xfrm>
        </p:spPr>
        <p:txBody>
          <a:bodyPr>
            <a:normAutofit/>
          </a:bodyPr>
          <a:lstStyle/>
          <a:p>
            <a:pPr eaLnBrk="1" hangingPunct="1">
              <a:defRPr/>
            </a:pPr>
            <a:r>
              <a:rPr lang="es-ES_tradnl" sz="3200" smtClean="0">
                <a:solidFill>
                  <a:srgbClr val="C00000"/>
                </a:solidFill>
              </a:rPr>
              <a:t>JUSTIFICACIÓN</a:t>
            </a:r>
            <a:endParaRPr lang="es-ES_tradnl" smtClean="0">
              <a:solidFill>
                <a:srgbClr val="C00000"/>
              </a:solidFill>
            </a:endParaRPr>
          </a:p>
        </p:txBody>
      </p:sp>
      <p:sp>
        <p:nvSpPr>
          <p:cNvPr id="10244" name="Text Box 8"/>
          <p:cNvSpPr txBox="1">
            <a:spLocks noChangeArrowheads="1"/>
          </p:cNvSpPr>
          <p:nvPr/>
        </p:nvSpPr>
        <p:spPr bwMode="auto">
          <a:xfrm>
            <a:off x="3635896" y="5085184"/>
            <a:ext cx="1656184" cy="538417"/>
          </a:xfrm>
          <a:prstGeom prst="rect">
            <a:avLst/>
          </a:prstGeom>
          <a:solidFill>
            <a:srgbClr val="FFC000"/>
          </a:solidFill>
          <a:ln w="28575" cmpd="thinThick">
            <a:solidFill>
              <a:srgbClr val="00B050"/>
            </a:solidFill>
            <a:miter lim="800000"/>
            <a:headEnd/>
            <a:tailEnd/>
          </a:ln>
        </p:spPr>
        <p:txBody>
          <a:bodyPr wrap="square">
            <a:spAutoFit/>
          </a:bodyPr>
          <a:lstStyle/>
          <a:p>
            <a:pPr algn="ctr" eaLnBrk="0" hangingPunct="0">
              <a:spcBef>
                <a:spcPct val="50000"/>
              </a:spcBef>
            </a:pPr>
            <a:r>
              <a:rPr lang="es-ES_tradnl" sz="1400">
                <a:solidFill>
                  <a:srgbClr val="002060"/>
                </a:solidFill>
                <a:latin typeface="Times New Roman" pitchFamily="18" charset="0"/>
              </a:rPr>
              <a:t>DIMENSIÓN</a:t>
            </a:r>
          </a:p>
          <a:p>
            <a:pPr algn="ctr" eaLnBrk="0" hangingPunct="0">
              <a:lnSpc>
                <a:spcPct val="50000"/>
              </a:lnSpc>
              <a:spcBef>
                <a:spcPct val="50000"/>
              </a:spcBef>
            </a:pPr>
            <a:r>
              <a:rPr lang="es-ES_tradnl" sz="1400">
                <a:solidFill>
                  <a:srgbClr val="002060"/>
                </a:solidFill>
                <a:latin typeface="Times New Roman" pitchFamily="18" charset="0"/>
              </a:rPr>
              <a:t> MACRO</a:t>
            </a:r>
          </a:p>
        </p:txBody>
      </p:sp>
      <p:sp>
        <p:nvSpPr>
          <p:cNvPr id="10246" name="Text Box 11"/>
          <p:cNvSpPr txBox="1">
            <a:spLocks noChangeArrowheads="1"/>
          </p:cNvSpPr>
          <p:nvPr/>
        </p:nvSpPr>
        <p:spPr bwMode="auto">
          <a:xfrm>
            <a:off x="6444208" y="5118283"/>
            <a:ext cx="2362200" cy="307777"/>
          </a:xfrm>
          <a:prstGeom prst="rect">
            <a:avLst/>
          </a:prstGeom>
          <a:solidFill>
            <a:srgbClr val="FFC000"/>
          </a:solidFill>
          <a:ln w="28575" cmpd="thinThick">
            <a:solidFill>
              <a:srgbClr val="00B050"/>
            </a:solidFill>
            <a:miter lim="800000"/>
            <a:headEnd/>
            <a:tailEnd/>
          </a:ln>
        </p:spPr>
        <p:txBody>
          <a:bodyPr>
            <a:spAutoFit/>
          </a:bodyPr>
          <a:lstStyle/>
          <a:p>
            <a:pPr algn="ctr" eaLnBrk="0" hangingPunct="0">
              <a:spcBef>
                <a:spcPct val="50000"/>
              </a:spcBef>
            </a:pPr>
            <a:r>
              <a:rPr lang="es-ES_tradnl" sz="1400" smtClean="0">
                <a:solidFill>
                  <a:srgbClr val="002060"/>
                </a:solidFill>
                <a:latin typeface="Times New Roman" pitchFamily="18" charset="0"/>
              </a:rPr>
              <a:t>DIMENSIÓN </a:t>
            </a:r>
            <a:r>
              <a:rPr lang="es-ES_tradnl" sz="1400">
                <a:solidFill>
                  <a:srgbClr val="002060"/>
                </a:solidFill>
                <a:latin typeface="Times New Roman" pitchFamily="18" charset="0"/>
              </a:rPr>
              <a:t>MICRO</a:t>
            </a:r>
          </a:p>
        </p:txBody>
      </p:sp>
      <p:sp>
        <p:nvSpPr>
          <p:cNvPr id="9" name="8 Rectángulo redondeado"/>
          <p:cNvSpPr/>
          <p:nvPr/>
        </p:nvSpPr>
        <p:spPr>
          <a:xfrm>
            <a:off x="107504" y="1052736"/>
            <a:ext cx="2664296" cy="100811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MODELO EDUCATIVO</a:t>
            </a:r>
          </a:p>
          <a:p>
            <a:pPr algn="ctr"/>
            <a:r>
              <a:rPr lang="es-EC" smtClean="0"/>
              <a:t>POR </a:t>
            </a:r>
          </a:p>
          <a:p>
            <a:pPr algn="ctr"/>
            <a:r>
              <a:rPr lang="es-EC" smtClean="0"/>
              <a:t>COMPETENCIAS</a:t>
            </a:r>
            <a:endParaRPr lang="es-EC"/>
          </a:p>
        </p:txBody>
      </p:sp>
      <p:sp>
        <p:nvSpPr>
          <p:cNvPr id="10" name="9 Flecha derecha"/>
          <p:cNvSpPr/>
          <p:nvPr/>
        </p:nvSpPr>
        <p:spPr>
          <a:xfrm>
            <a:off x="2843808" y="1340768"/>
            <a:ext cx="115212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Multidocumento"/>
          <p:cNvSpPr/>
          <p:nvPr/>
        </p:nvSpPr>
        <p:spPr>
          <a:xfrm>
            <a:off x="4067944" y="836712"/>
            <a:ext cx="3672408" cy="1368152"/>
          </a:xfrm>
          <a:prstGeom prst="flowChartMultidocumen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smtClean="0">
                <a:solidFill>
                  <a:schemeClr val="tx1"/>
                </a:solidFill>
                <a:effectLst>
                  <a:outerShdw blurRad="38100" dist="38100" dir="2700000" algn="tl">
                    <a:srgbClr val="000000">
                      <a:alpha val="43137"/>
                    </a:srgbClr>
                  </a:outerShdw>
                </a:effectLst>
              </a:rPr>
              <a:t>DISEÑO CURRICULAR</a:t>
            </a:r>
            <a:endParaRPr lang="es-EC" b="1">
              <a:solidFill>
                <a:schemeClr val="tx1"/>
              </a:solidFill>
              <a:effectLst>
                <a:outerShdw blurRad="38100" dist="38100" dir="2700000" algn="tl">
                  <a:srgbClr val="000000">
                    <a:alpha val="43137"/>
                  </a:srgbClr>
                </a:outerShdw>
              </a:effectLst>
            </a:endParaRPr>
          </a:p>
        </p:txBody>
      </p:sp>
      <p:sp>
        <p:nvSpPr>
          <p:cNvPr id="12" name="11 Proceso"/>
          <p:cNvSpPr/>
          <p:nvPr/>
        </p:nvSpPr>
        <p:spPr>
          <a:xfrm>
            <a:off x="3275856" y="2636912"/>
            <a:ext cx="2088232" cy="864096"/>
          </a:xfrm>
          <a:prstGeom prst="flowChartProcess">
            <a:avLst/>
          </a:prstGeom>
          <a:solidFill>
            <a:srgbClr val="00B050"/>
          </a:solidFill>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Diseño Curricular por competencias</a:t>
            </a:r>
            <a:endParaRPr lang="es-EC"/>
          </a:p>
        </p:txBody>
      </p:sp>
      <p:sp>
        <p:nvSpPr>
          <p:cNvPr id="13" name="12 Proceso"/>
          <p:cNvSpPr/>
          <p:nvPr/>
        </p:nvSpPr>
        <p:spPr>
          <a:xfrm>
            <a:off x="6588224" y="2636912"/>
            <a:ext cx="2088232" cy="864096"/>
          </a:xfrm>
          <a:prstGeom prst="flowChartProcess">
            <a:avLst/>
          </a:prstGeom>
          <a:solidFill>
            <a:srgbClr val="00B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Diseño Curricular por  asignaturas</a:t>
            </a:r>
            <a:endParaRPr lang="es-EC"/>
          </a:p>
        </p:txBody>
      </p:sp>
      <p:pic>
        <p:nvPicPr>
          <p:cNvPr id="83974" name="Picture 6" descr="http://lotyodicio.bligoo.es/media/users/10/517549/images/public/49636/gifs_de_maestros_profesores_blogdeimagenes_11__thumb.jpg?v=1343266610643">
            <a:hlinkClick r:id="rId3"/>
          </p:cNvPr>
          <p:cNvPicPr>
            <a:picLocks noChangeAspect="1" noChangeArrowheads="1"/>
          </p:cNvPicPr>
          <p:nvPr/>
        </p:nvPicPr>
        <p:blipFill>
          <a:blip r:embed="rId4" cstate="print"/>
          <a:srcRect/>
          <a:stretch>
            <a:fillRect/>
          </a:stretch>
        </p:blipFill>
        <p:spPr bwMode="auto">
          <a:xfrm>
            <a:off x="251520" y="3393925"/>
            <a:ext cx="2333625" cy="1619251"/>
          </a:xfrm>
          <a:prstGeom prst="rect">
            <a:avLst/>
          </a:prstGeom>
          <a:noFill/>
        </p:spPr>
      </p:pic>
      <p:pic>
        <p:nvPicPr>
          <p:cNvPr id="83976" name="Picture 8" descr="http://t1.gstatic.com/images?q=tbn:ANd9GcSPTah-oJl15FyxsQlj0SAr53yk809m6l1525kIBNex6HC2Fkbl"/>
          <p:cNvPicPr>
            <a:picLocks noChangeAspect="1" noChangeArrowheads="1"/>
          </p:cNvPicPr>
          <p:nvPr/>
        </p:nvPicPr>
        <p:blipFill>
          <a:blip r:embed="rId5" cstate="print"/>
          <a:srcRect/>
          <a:stretch>
            <a:fillRect/>
          </a:stretch>
        </p:blipFill>
        <p:spPr bwMode="auto">
          <a:xfrm>
            <a:off x="3075384" y="4098776"/>
            <a:ext cx="4953000" cy="914400"/>
          </a:xfrm>
          <a:prstGeom prst="rect">
            <a:avLst/>
          </a:prstGeom>
          <a:noFill/>
        </p:spPr>
      </p:pic>
      <p:cxnSp>
        <p:nvCxnSpPr>
          <p:cNvPr id="23" name="22 Conector recto de flecha"/>
          <p:cNvCxnSpPr>
            <a:stCxn id="10244" idx="3"/>
            <a:endCxn id="10246" idx="1"/>
          </p:cNvCxnSpPr>
          <p:nvPr/>
        </p:nvCxnSpPr>
        <p:spPr>
          <a:xfrm flipV="1">
            <a:off x="5292080" y="5272172"/>
            <a:ext cx="1152128" cy="8222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 Box 11"/>
          <p:cNvSpPr txBox="1">
            <a:spLocks noChangeArrowheads="1"/>
          </p:cNvSpPr>
          <p:nvPr/>
        </p:nvSpPr>
        <p:spPr bwMode="auto">
          <a:xfrm>
            <a:off x="6458272" y="5517232"/>
            <a:ext cx="2362200" cy="307777"/>
          </a:xfrm>
          <a:prstGeom prst="rect">
            <a:avLst/>
          </a:prstGeom>
          <a:solidFill>
            <a:srgbClr val="FFC000"/>
          </a:solidFill>
          <a:ln w="28575" cmpd="thinThick">
            <a:solidFill>
              <a:srgbClr val="00B050"/>
            </a:solidFill>
            <a:miter lim="800000"/>
            <a:headEnd/>
            <a:tailEnd/>
          </a:ln>
        </p:spPr>
        <p:txBody>
          <a:bodyPr>
            <a:spAutoFit/>
          </a:bodyPr>
          <a:lstStyle/>
          <a:p>
            <a:pPr algn="ctr" eaLnBrk="0" hangingPunct="0">
              <a:spcBef>
                <a:spcPct val="50000"/>
              </a:spcBef>
            </a:pPr>
            <a:r>
              <a:rPr lang="es-ES_tradnl" sz="1400" smtClean="0">
                <a:solidFill>
                  <a:srgbClr val="002060"/>
                </a:solidFill>
                <a:latin typeface="Times New Roman" pitchFamily="18" charset="0"/>
              </a:rPr>
              <a:t>EVIDENCIAS</a:t>
            </a:r>
            <a:endParaRPr lang="es-ES_tradnl" sz="1400">
              <a:solidFill>
                <a:srgbClr val="002060"/>
              </a:solidFill>
              <a:latin typeface="Times New Roman" pitchFamily="18" charset="0"/>
            </a:endParaRPr>
          </a:p>
        </p:txBody>
      </p:sp>
      <p:cxnSp>
        <p:nvCxnSpPr>
          <p:cNvPr id="26" name="25 Conector recto de flecha"/>
          <p:cNvCxnSpPr>
            <a:stCxn id="10244" idx="3"/>
            <a:endCxn id="24" idx="1"/>
          </p:cNvCxnSpPr>
          <p:nvPr/>
        </p:nvCxnSpPr>
        <p:spPr>
          <a:xfrm>
            <a:off x="5292080" y="5354393"/>
            <a:ext cx="1166192" cy="31672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30 Flecha curvada hacia la derecha"/>
          <p:cNvSpPr/>
          <p:nvPr/>
        </p:nvSpPr>
        <p:spPr>
          <a:xfrm>
            <a:off x="2771800" y="3068960"/>
            <a:ext cx="504056" cy="1728192"/>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3" name="32 Pentágono"/>
          <p:cNvSpPr/>
          <p:nvPr/>
        </p:nvSpPr>
        <p:spPr>
          <a:xfrm>
            <a:off x="107504" y="5085184"/>
            <a:ext cx="3312368" cy="720080"/>
          </a:xfrm>
          <a:prstGeom prst="homePlate">
            <a:avLst/>
          </a:prstGeom>
          <a:solidFill>
            <a:srgbClr val="FFC000"/>
          </a:solidFill>
          <a:ln>
            <a:solidFill>
              <a:srgbClr val="FF0000"/>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solidFill>
                  <a:schemeClr val="tx1"/>
                </a:solidFill>
              </a:rPr>
              <a:t>IMPLEMENTACIÓN</a:t>
            </a:r>
          </a:p>
          <a:p>
            <a:pPr algn="ctr"/>
            <a:r>
              <a:rPr lang="es-EC" smtClean="0">
                <a:solidFill>
                  <a:schemeClr val="tx1"/>
                </a:solidFill>
              </a:rPr>
              <a:t>DOCENTE</a:t>
            </a:r>
            <a:endParaRPr lang="es-EC">
              <a:solidFill>
                <a:schemeClr val="tx1"/>
              </a:solidFill>
            </a:endParaRPr>
          </a:p>
        </p:txBody>
      </p:sp>
      <p:sp>
        <p:nvSpPr>
          <p:cNvPr id="35" name="34 Flecha izquierda y derecha"/>
          <p:cNvSpPr/>
          <p:nvPr/>
        </p:nvSpPr>
        <p:spPr>
          <a:xfrm>
            <a:off x="5364088" y="2780928"/>
            <a:ext cx="1224136" cy="64807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mtClean="0"/>
              <a:t>VS</a:t>
            </a:r>
            <a:endParaRPr lang="es-EC"/>
          </a:p>
        </p:txBody>
      </p:sp>
      <p:sp>
        <p:nvSpPr>
          <p:cNvPr id="36" name="35 Flecha curvada hacia la izquierda"/>
          <p:cNvSpPr/>
          <p:nvPr/>
        </p:nvSpPr>
        <p:spPr>
          <a:xfrm>
            <a:off x="5220072" y="2132856"/>
            <a:ext cx="288032" cy="792088"/>
          </a:xfrm>
          <a:prstGeom prst="curved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83978" name="Picture 10" descr="http://t1.gstatic.com/images?q=tbn:ANd9GcRHewp9gOPP6U0UpNTyo7HCv55gRmCBl-oY7R32aoFAWGKOE6IDjA"/>
          <p:cNvPicPr>
            <a:picLocks noChangeAspect="1" noChangeArrowheads="1"/>
          </p:cNvPicPr>
          <p:nvPr/>
        </p:nvPicPr>
        <p:blipFill>
          <a:blip r:embed="rId6" cstate="print"/>
          <a:srcRect/>
          <a:stretch>
            <a:fillRect/>
          </a:stretch>
        </p:blipFill>
        <p:spPr bwMode="auto">
          <a:xfrm>
            <a:off x="7884867" y="3501008"/>
            <a:ext cx="1223637" cy="92127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checkerboard(across)">
                                      <p:cBhvr>
                                        <p:cTn id="12" dur="500"/>
                                        <p:tgtEl>
                                          <p:spTgt spid="1024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246"/>
                                        </p:tgtEl>
                                        <p:attrNameLst>
                                          <p:attrName>style.visibility</p:attrName>
                                        </p:attrNameLst>
                                      </p:cBhvr>
                                      <p:to>
                                        <p:strVal val="visible"/>
                                      </p:to>
                                    </p:set>
                                    <p:animEffect transition="in" filter="checkerboard(across)">
                                      <p:cBhvr>
                                        <p:cTn id="15" dur="500"/>
                                        <p:tgtEl>
                                          <p:spTgt spid="1024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checkerboard(across)">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0244" grpId="0" animBg="1"/>
      <p:bldP spid="1024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4355976" y="836712"/>
            <a:ext cx="4680520" cy="45935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smtClean="0" bmk="">
                <a:ln>
                  <a:noFill/>
                </a:ln>
                <a:solidFill>
                  <a:srgbClr val="336600"/>
                </a:solidFill>
                <a:effectLst/>
                <a:latin typeface="Arial" pitchFamily="34" charset="0"/>
                <a:ea typeface="Times New Roman" pitchFamily="18" charset="0"/>
                <a:cs typeface="Arial" pitchFamily="34" charset="0"/>
              </a:rPr>
              <a:t>OBJETIVOS ESPECÍFICOS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1050" b="0" i="0" u="none" strike="noStrike" cap="none" normalizeH="0" baseline="0" smtClean="0">
              <a:ln>
                <a:noFill/>
              </a:ln>
              <a:solidFill>
                <a:srgbClr val="3366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smtClean="0">
                <a:ln>
                  <a:noFill/>
                </a:ln>
                <a:solidFill>
                  <a:srgbClr val="336600"/>
                </a:solidFill>
                <a:effectLst/>
                <a:latin typeface="Arial" pitchFamily="34" charset="0"/>
                <a:ea typeface="Times New Roman" pitchFamily="18" charset="0"/>
                <a:cs typeface="Arial" pitchFamily="34" charset="0"/>
              </a:rPr>
              <a:t>Determinar el nivel de influencia de la planificación curricular por competencias en el desarrollo del aprendizaje.</a:t>
            </a:r>
            <a:endParaRPr kumimoji="0" lang="es-EC" sz="1050" b="0" i="0" u="none" strike="noStrike" cap="none" normalizeH="0" baseline="0" smtClean="0">
              <a:ln>
                <a:noFill/>
              </a:ln>
              <a:solidFill>
                <a:srgbClr val="3366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smtClean="0">
                <a:ln>
                  <a:noFill/>
                </a:ln>
                <a:solidFill>
                  <a:srgbClr val="336600"/>
                </a:solidFill>
                <a:effectLst/>
                <a:latin typeface="Arial" pitchFamily="34" charset="0"/>
                <a:ea typeface="Times New Roman" pitchFamily="18" charset="0"/>
                <a:cs typeface="Arial" pitchFamily="34" charset="0"/>
              </a:rPr>
              <a:t>Comparar el rendimiento académico de los estudiantes de las mallas por competencias y por asignaturas.</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smtClean="0">
                <a:ln>
                  <a:noFill/>
                </a:ln>
                <a:solidFill>
                  <a:srgbClr val="336600"/>
                </a:solidFill>
                <a:effectLst/>
                <a:latin typeface="Arial" pitchFamily="34" charset="0"/>
                <a:ea typeface="Times New Roman" pitchFamily="18" charset="0"/>
                <a:cs typeface="Arial" pitchFamily="34" charset="0"/>
              </a:rPr>
              <a:t>Analizar y comparar el rendimiento académico de los estudiantes de la malla por competencias, con los resultados de los estudiantes con la malla por asignaturas.</a:t>
            </a:r>
            <a:endParaRPr kumimoji="0" lang="es-EC" sz="1050" b="0" i="0" u="none" strike="noStrike" cap="none" normalizeH="0" baseline="0" smtClean="0">
              <a:ln>
                <a:noFill/>
              </a:ln>
              <a:solidFill>
                <a:srgbClr val="3366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b="0" i="0" u="none" strike="noStrike" cap="none" normalizeH="0" baseline="0" smtClean="0">
                <a:ln>
                  <a:noFill/>
                </a:ln>
                <a:solidFill>
                  <a:srgbClr val="336600"/>
                </a:solidFill>
                <a:effectLst/>
                <a:latin typeface="Arial" pitchFamily="34" charset="0"/>
                <a:ea typeface="Times New Roman" pitchFamily="18" charset="0"/>
                <a:cs typeface="Arial" pitchFamily="34" charset="0"/>
              </a:rPr>
              <a:t>Construir lineamientos alternativos que contribuyan a mejorar la problemática investigada.</a:t>
            </a:r>
            <a:endParaRPr kumimoji="0" lang="es-EC" sz="1050" b="0" i="0" u="none" strike="noStrike" cap="none" normalizeH="0" baseline="0" smtClean="0">
              <a:ln>
                <a:noFill/>
              </a:ln>
              <a:solidFill>
                <a:srgbClr val="3366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C" sz="2800" b="0" i="0" u="none" strike="noStrike" cap="none" normalizeH="0" baseline="0" smtClean="0">
              <a:ln>
                <a:noFill/>
              </a:ln>
              <a:solidFill>
                <a:srgbClr val="336600"/>
              </a:solidFill>
              <a:effectLst/>
              <a:latin typeface="Arial" pitchFamily="34" charset="0"/>
              <a:cs typeface="Arial" pitchFamily="34" charset="0"/>
            </a:endParaRPr>
          </a:p>
        </p:txBody>
      </p:sp>
      <p:sp>
        <p:nvSpPr>
          <p:cNvPr id="3" name="2 CuadroTexto"/>
          <p:cNvSpPr txBox="1"/>
          <p:nvPr/>
        </p:nvSpPr>
        <p:spPr>
          <a:xfrm>
            <a:off x="4029982" y="116632"/>
            <a:ext cx="4070410" cy="369332"/>
          </a:xfrm>
          <a:prstGeom prst="rect">
            <a:avLst/>
          </a:prstGeom>
          <a:noFill/>
        </p:spPr>
        <p:txBody>
          <a:bodyPr wrap="none" rtlCol="0">
            <a:spAutoFit/>
          </a:bodyPr>
          <a:lstStyle/>
          <a:p>
            <a:r>
              <a:rPr lang="es-EC" smtClean="0">
                <a:solidFill>
                  <a:srgbClr val="C00000"/>
                </a:solidFill>
              </a:rPr>
              <a:t>OBJETIVOS DE LA INVESTIGACIÓN</a:t>
            </a:r>
            <a:endParaRPr lang="es-EC">
              <a:solidFill>
                <a:srgbClr val="C00000"/>
              </a:solidFill>
            </a:endParaRPr>
          </a:p>
        </p:txBody>
      </p:sp>
      <p:sp>
        <p:nvSpPr>
          <p:cNvPr id="4" name="3 Rectángulo"/>
          <p:cNvSpPr/>
          <p:nvPr/>
        </p:nvSpPr>
        <p:spPr>
          <a:xfrm>
            <a:off x="179512" y="1316955"/>
            <a:ext cx="3960440" cy="2616101"/>
          </a:xfrm>
          <a:prstGeom prst="rect">
            <a:avLst/>
          </a:prstGeom>
        </p:spPr>
        <p:txBody>
          <a:bodyPr wrap="square">
            <a:spAutoFit/>
          </a:bodyPr>
          <a:lstStyle/>
          <a:p>
            <a:pPr lvl="0" algn="just" eaLnBrk="0" hangingPunct="0"/>
            <a:r>
              <a:rPr lang="es-ES_tradnl" sz="2000" b="1" smtClean="0" bmk="">
                <a:solidFill>
                  <a:srgbClr val="CC0000"/>
                </a:solidFill>
                <a:latin typeface="Arial" pitchFamily="34" charset="0"/>
                <a:ea typeface="Times New Roman" pitchFamily="18" charset="0"/>
                <a:cs typeface="Arial" pitchFamily="34" charset="0"/>
              </a:rPr>
              <a:t>OBJETIVO GENERAL</a:t>
            </a:r>
            <a:endParaRPr lang="es-EC" sz="1050" smtClean="0" bmk="">
              <a:solidFill>
                <a:srgbClr val="CC0000"/>
              </a:solidFill>
              <a:latin typeface="Arial" pitchFamily="34" charset="0"/>
              <a:cs typeface="Arial" pitchFamily="34" charset="0"/>
            </a:endParaRPr>
          </a:p>
          <a:p>
            <a:pPr lvl="0" algn="just" eaLnBrk="0" hangingPunct="0">
              <a:buFontTx/>
              <a:buChar char="•"/>
            </a:pPr>
            <a:r>
              <a:rPr lang="es-ES" smtClean="0" bmk="">
                <a:solidFill>
                  <a:srgbClr val="CC0000"/>
                </a:solidFill>
                <a:latin typeface="Arial" pitchFamily="34" charset="0"/>
                <a:ea typeface="Times New Roman" pitchFamily="18" charset="0"/>
                <a:cs typeface="Arial" pitchFamily="34" charset="0"/>
              </a:rPr>
              <a:t>Evaluar la incidencia del proceso de ejecución de la planificación curricular por competencias, en el rendimiento académico de los estudiantes de la carrera de Administración Educativa, modalidad a distancia de la Escuela Politécnica del Ejército.</a:t>
            </a:r>
            <a:endParaRPr lang="es-EC" sz="1050" smtClean="0" bmk="">
              <a:solidFill>
                <a:srgbClr val="CC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p:txBody>
          <a:bodyPr/>
          <a:lstStyle/>
          <a:p>
            <a:r>
              <a:rPr lang="es-ES_tradnl" smtClean="0">
                <a:solidFill>
                  <a:srgbClr val="CC0000"/>
                </a:solidFill>
              </a:rPr>
              <a:t>FUNDAMENTOS CURRICULARES</a:t>
            </a:r>
            <a:endParaRPr lang="es-ES" smtClean="0">
              <a:solidFill>
                <a:srgbClr val="CC0000"/>
              </a:solidFill>
            </a:endParaRPr>
          </a:p>
        </p:txBody>
      </p:sp>
      <p:pic>
        <p:nvPicPr>
          <p:cNvPr id="4" name="Picture 10" descr="http://www.san-pablo.com.ar/rol/imagenes/1249580876410_educacion.jpg"/>
          <p:cNvPicPr>
            <a:picLocks noChangeAspect="1" noChangeArrowheads="1"/>
          </p:cNvPicPr>
          <p:nvPr/>
        </p:nvPicPr>
        <p:blipFill>
          <a:blip r:embed="rId3" cstate="print"/>
          <a:srcRect/>
          <a:stretch>
            <a:fillRect/>
          </a:stretch>
        </p:blipFill>
        <p:spPr bwMode="auto">
          <a:xfrm>
            <a:off x="1428750" y="1571625"/>
            <a:ext cx="6215063" cy="4286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899592" y="-18256"/>
            <a:ext cx="8229600" cy="1143000"/>
          </a:xfrm>
        </p:spPr>
        <p:txBody>
          <a:bodyPr/>
          <a:lstStyle/>
          <a:p>
            <a:r>
              <a:rPr lang="es-ES" b="1" smtClean="0">
                <a:solidFill>
                  <a:srgbClr val="C00000"/>
                </a:solidFill>
              </a:rPr>
              <a:t>El Diseño Curricular…</a:t>
            </a:r>
            <a:endParaRPr lang="es-PE" smtClean="0">
              <a:solidFill>
                <a:srgbClr val="C00000"/>
              </a:solidFill>
            </a:endParaRPr>
          </a:p>
        </p:txBody>
      </p:sp>
      <p:pic>
        <p:nvPicPr>
          <p:cNvPr id="57346" name="Picture 2" descr="http://t2.gstatic.com/images?q=tbn:ANd9GcS14cXhccXF1xBYJUgtmVED6bXfrq5qsAkeSJHo7N2dnrBgnRmK"/>
          <p:cNvPicPr>
            <a:picLocks noChangeAspect="1" noChangeArrowheads="1"/>
          </p:cNvPicPr>
          <p:nvPr/>
        </p:nvPicPr>
        <p:blipFill>
          <a:blip r:embed="rId3" cstate="print"/>
          <a:srcRect/>
          <a:stretch>
            <a:fillRect/>
          </a:stretch>
        </p:blipFill>
        <p:spPr bwMode="auto">
          <a:xfrm>
            <a:off x="323528" y="1484784"/>
            <a:ext cx="8496944" cy="3600400"/>
          </a:xfrm>
          <a:prstGeom prst="rect">
            <a:avLst/>
          </a:prstGeom>
          <a:noFill/>
        </p:spPr>
      </p:pic>
      <p:sp>
        <p:nvSpPr>
          <p:cNvPr id="6" name="5 Rectángulo"/>
          <p:cNvSpPr/>
          <p:nvPr/>
        </p:nvSpPr>
        <p:spPr>
          <a:xfrm>
            <a:off x="251520" y="620688"/>
            <a:ext cx="2808312" cy="923330"/>
          </a:xfrm>
          <a:prstGeom prst="rect">
            <a:avLst/>
          </a:prstGeom>
        </p:spPr>
        <p:txBody>
          <a:bodyPr wrap="square">
            <a:spAutoFit/>
          </a:bodyPr>
          <a:lstStyle/>
          <a:p>
            <a:pPr algn="ctr"/>
            <a:r>
              <a:rPr lang="es-ES" smtClean="0">
                <a:latin typeface="Impact" pitchFamily="34" charset="0"/>
              </a:rPr>
              <a:t>proceso dinámico, continuo, organizado, sistemático y participativo</a:t>
            </a:r>
            <a:endParaRPr lang="es-EC">
              <a:latin typeface="Impact" pitchFamily="34" charset="0"/>
            </a:endParaRPr>
          </a:p>
        </p:txBody>
      </p:sp>
      <p:sp>
        <p:nvSpPr>
          <p:cNvPr id="7" name="6 Rectángulo"/>
          <p:cNvSpPr/>
          <p:nvPr/>
        </p:nvSpPr>
        <p:spPr>
          <a:xfrm>
            <a:off x="5652121" y="836712"/>
            <a:ext cx="2376263" cy="646331"/>
          </a:xfrm>
          <a:prstGeom prst="rect">
            <a:avLst/>
          </a:prstGeom>
        </p:spPr>
        <p:txBody>
          <a:bodyPr wrap="square">
            <a:spAutoFit/>
          </a:bodyPr>
          <a:lstStyle/>
          <a:p>
            <a:pPr algn="ctr"/>
            <a:r>
              <a:rPr lang="es-ES" smtClean="0">
                <a:latin typeface="Impact" pitchFamily="34" charset="0"/>
              </a:rPr>
              <a:t>orienta la formación de los estudiantes</a:t>
            </a:r>
            <a:endParaRPr lang="es-EC" smtClean="0">
              <a:latin typeface="Impact" pitchFamily="34" charset="0"/>
            </a:endParaRPr>
          </a:p>
        </p:txBody>
      </p:sp>
      <p:sp>
        <p:nvSpPr>
          <p:cNvPr id="8" name="7 Rectángulo"/>
          <p:cNvSpPr/>
          <p:nvPr/>
        </p:nvSpPr>
        <p:spPr>
          <a:xfrm>
            <a:off x="323528" y="5036983"/>
            <a:ext cx="2160240" cy="1200329"/>
          </a:xfrm>
          <a:prstGeom prst="rect">
            <a:avLst/>
          </a:prstGeom>
        </p:spPr>
        <p:txBody>
          <a:bodyPr wrap="square">
            <a:spAutoFit/>
          </a:bodyPr>
          <a:lstStyle/>
          <a:p>
            <a:pPr algn="ctr"/>
            <a:r>
              <a:rPr lang="es-ES" smtClean="0">
                <a:solidFill>
                  <a:srgbClr val="00B050"/>
                </a:solidFill>
                <a:latin typeface="Impact" pitchFamily="34" charset="0"/>
              </a:rPr>
              <a:t>Los realiza La institución  con  un equipo de profesionales</a:t>
            </a:r>
            <a:endParaRPr lang="es-PE" smtClean="0">
              <a:solidFill>
                <a:srgbClr val="00B050"/>
              </a:solidFill>
            </a:endParaRPr>
          </a:p>
        </p:txBody>
      </p:sp>
      <p:sp>
        <p:nvSpPr>
          <p:cNvPr id="9" name="8 Rectángulo"/>
          <p:cNvSpPr/>
          <p:nvPr/>
        </p:nvSpPr>
        <p:spPr>
          <a:xfrm>
            <a:off x="4248472" y="5229200"/>
            <a:ext cx="4572000" cy="923330"/>
          </a:xfrm>
          <a:prstGeom prst="rect">
            <a:avLst/>
          </a:prstGeom>
        </p:spPr>
        <p:txBody>
          <a:bodyPr>
            <a:spAutoFit/>
          </a:bodyPr>
          <a:lstStyle/>
          <a:p>
            <a:r>
              <a:rPr lang="es-ES" smtClean="0">
                <a:solidFill>
                  <a:srgbClr val="00B050"/>
                </a:solidFill>
                <a:latin typeface="Impact" pitchFamily="34" charset="0"/>
              </a:rPr>
              <a:t>Requiere de un equipo de especialistas acorde al programa de formación que se desea trabajar</a:t>
            </a:r>
            <a:endParaRPr lang="es-EC" smtClean="0">
              <a:solidFill>
                <a:srgbClr val="00B050"/>
              </a:solidFill>
              <a:latin typeface="Impact" pitchFamily="34" charset="0"/>
            </a:endParaRPr>
          </a:p>
        </p:txBody>
      </p:sp>
      <p:sp>
        <p:nvSpPr>
          <p:cNvPr id="11" name="10 Flecha derecha"/>
          <p:cNvSpPr/>
          <p:nvPr/>
        </p:nvSpPr>
        <p:spPr>
          <a:xfrm>
            <a:off x="2771800" y="5373216"/>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B050"/>
              </a:solidFill>
            </a:endParaRPr>
          </a:p>
        </p:txBody>
      </p:sp>
      <p:sp>
        <p:nvSpPr>
          <p:cNvPr id="12" name="11 Flecha derecha"/>
          <p:cNvSpPr/>
          <p:nvPr/>
        </p:nvSpPr>
        <p:spPr>
          <a:xfrm>
            <a:off x="3203848" y="1052736"/>
            <a:ext cx="23762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12&quot;&gt;&lt;property id=&quot;20148&quot; value=&quot;5&quot;/&gt;&lt;property id=&quot;20300&quot; value=&quot;Slide 3 - &amp;quot;EL PROBLEMA DE INVESTIGACIÓN&amp;#x0D;&amp;#x0A;&amp;quot;&quot;/&gt;&lt;property id=&quot;20307&quot; value=&quot;280&quot;/&gt;&lt;/object&gt;&lt;object type=&quot;3&quot; unique_id=&quot;10013&quot;&gt;&lt;property id=&quot;20148&quot; value=&quot;5&quot;/&gt;&lt;property id=&quot;20300&quot; value=&quot;Slide 5 - &amp;quot;PREGUNTA DE INVESTIGACIÓN&amp;quot;&quot;/&gt;&lt;property id=&quot;20307&quot; value=&quot;281&quot;/&gt;&lt;/object&gt;&lt;object type=&quot;3&quot; unique_id=&quot;10014&quot;&gt;&lt;property id=&quot;20148&quot; value=&quot;5&quot;/&gt;&lt;property id=&quot;20300&quot; value=&quot;Slide 47&quot;/&gt;&lt;property id=&quot;20307&quot; value=&quot;282&quot;/&gt;&lt;/object&gt;&lt;object type=&quot;3&quot; unique_id=&quot;10015&quot;&gt;&lt;property id=&quot;20148&quot; value=&quot;5&quot;/&gt;&lt;property id=&quot;20300&quot; value=&quot;Slide 15 - &amp;quot;La gestión educativa del director, la acción y efecto de administrar el Centro Educativo&amp;quot;&quot;/&gt;&lt;property id=&quot;20307&quot; value=&quot;284&quot;/&gt;&lt;/object&gt;&lt;object type=&quot;3&quot; unique_id=&quot;10197&quot;&gt;&lt;property id=&quot;20148&quot; value=&quot;5&quot;/&gt;&lt;property id=&quot;20300&quot; value=&quot;Slide 6 - &amp;quot;JUSTIFICACIÓN&amp;quot;&quot;/&gt;&lt;property id=&quot;20307&quot; value=&quot;285&quot;/&gt;&lt;/object&gt;&lt;object type=&quot;3&quot; unique_id=&quot;10261&quot;&gt;&lt;property id=&quot;20148&quot; value=&quot;5&quot;/&gt;&lt;property id=&quot;20300&quot; value=&quot;Slide 13&quot;/&gt;&lt;property id=&quot;20307&quot; value=&quot;291&quot;/&gt;&lt;/object&gt;&lt;object type=&quot;3&quot; unique_id=&quot;10264&quot;&gt;&lt;property id=&quot;20148&quot; value=&quot;5&quot;/&gt;&lt;property id=&quot;20300&quot; value=&quot;Slide 12&quot;/&gt;&lt;property id=&quot;20307&quot; value=&quot;294&quot;/&gt;&lt;/object&gt;&lt;object type=&quot;3&quot; unique_id=&quot;10265&quot;&gt;&lt;property id=&quot;20148&quot; value=&quot;5&quot;/&gt;&lt;property id=&quot;20300&quot; value=&quot;Slide 14&quot;/&gt;&lt;property id=&quot;20307&quot; value=&quot;295&quot;/&gt;&lt;/object&gt;&lt;object type=&quot;3&quot; unique_id=&quot;10487&quot;&gt;&lt;property id=&quot;20148&quot; value=&quot;5&quot;/&gt;&lt;property id=&quot;20300&quot; value=&quot;Slide 4 - &amp;quot;CARRERA: Licenciatura en Ciencias de la Educación especialidad  Administración Educativa&amp;quot;&quot;/&gt;&lt;property id=&quot;20307&quot; value=&quot;303&quot;/&gt;&lt;/object&gt;&lt;object type=&quot;3&quot; unique_id=&quot;10488&quot;&gt;&lt;property id=&quot;20148&quot; value=&quot;5&quot;/&gt;&lt;property id=&quot;20300&quot; value=&quot;Slide 7&quot;/&gt;&lt;property id=&quot;20307&quot; value=&quot;304&quot;/&gt;&lt;/object&gt;&lt;object type=&quot;3&quot; unique_id=&quot;10489&quot;&gt;&lt;property id=&quot;20148&quot; value=&quot;5&quot;/&gt;&lt;property id=&quot;20300&quot; value=&quot;Slide 8 - &amp;quot;FUNDAMENTOS CURRICULARES&amp;quot;&quot;/&gt;&lt;property id=&quot;20307&quot; value=&quot;296&quot;/&gt;&lt;/object&gt;&lt;object type=&quot;3&quot; unique_id=&quot;10490&quot;&gt;&lt;property id=&quot;20148&quot; value=&quot;5&quot;/&gt;&lt;property id=&quot;20300&quot; value=&quot;Slide 9 - &amp;quot;El Diseño Curricular…&amp;quot;&quot;/&gt;&lt;property id=&quot;20307&quot; value=&quot;297&quot;/&gt;&lt;/object&gt;&lt;object type=&quot;3&quot; unique_id=&quot;10491&quot;&gt;&lt;property id=&quot;20148&quot; value=&quot;5&quot;/&gt;&lt;property id=&quot;20300&quot; value=&quot;Slide 10 - &amp;quot;Pasos del diseño curricular:&amp;quot;&quot;/&gt;&lt;property id=&quot;20307&quot; value=&quot;299&quot;/&gt;&lt;/object&gt;&lt;object type=&quot;3&quot; unique_id=&quot;10492&quot;&gt;&lt;property id=&quot;20148&quot; value=&quot;5&quot;/&gt;&lt;property id=&quot;20300&quot; value=&quot;Slide 11&quot;/&gt;&lt;property id=&quot;20307&quot; value=&quot;302&quot;/&gt;&lt;/object&gt;&lt;object type=&quot;3&quot; unique_id=&quot;10976&quot;&gt;&lt;property id=&quot;20148&quot; value=&quot;5&quot;/&gt;&lt;property id=&quot;20300&quot; value=&quot;Slide 16 - &amp;quot;MÉTODOS DE INVESTIGACIÓN&amp;#x0D;&amp;#x0A;&amp;quot;&quot;/&gt;&lt;property id=&quot;20307&quot; value=&quot;305&quot;/&gt;&lt;/object&gt;&lt;object type=&quot;3&quot; unique_id=&quot;10977&quot;&gt;&lt;property id=&quot;20148&quot; value=&quot;5&quot;/&gt;&lt;property id=&quot;20300&quot; value=&quot;Slide 17&quot;/&gt;&lt;property id=&quot;20307&quot; value=&quot;306&quot;/&gt;&lt;/object&gt;&lt;object type=&quot;3&quot; unique_id=&quot;10978&quot;&gt;&lt;property id=&quot;20148&quot; value=&quot;5&quot;/&gt;&lt;property id=&quot;20300&quot; value=&quot;Slide 18&quot;/&gt;&lt;property id=&quot;20307&quot; value=&quot;307&quot;/&gt;&lt;/object&gt;&lt;object type=&quot;3&quot; unique_id=&quot;10979&quot;&gt;&lt;property id=&quot;20148&quot; value=&quot;5&quot;/&gt;&lt;property id=&quot;20300&quot; value=&quot;Slide 19&quot;/&gt;&lt;property id=&quot;20307&quot; value=&quot;313&quot;/&gt;&lt;/object&gt;&lt;object type=&quot;3&quot; unique_id=&quot;10980&quot;&gt;&lt;property id=&quot;20148&quot; value=&quot;5&quot;/&gt;&lt;property id=&quot;20300&quot; value=&quot;Slide 20&quot;/&gt;&lt;property id=&quot;20307&quot; value=&quot;310&quot;/&gt;&lt;/object&gt;&lt;object type=&quot;3&quot; unique_id=&quot;10981&quot;&gt;&lt;property id=&quot;20148&quot; value=&quot;5&quot;/&gt;&lt;property id=&quot;20300&quot; value=&quot;Slide 21&quot;/&gt;&lt;property id=&quot;20307&quot; value=&quot;309&quot;/&gt;&lt;/object&gt;&lt;object type=&quot;3&quot; unique_id=&quot;10982&quot;&gt;&lt;property id=&quot;20148&quot; value=&quot;5&quot;/&gt;&lt;property id=&quot;20300&quot; value=&quot;Slide 22&quot;/&gt;&lt;property id=&quot;20307&quot; value=&quot;308&quot;/&gt;&lt;/object&gt;&lt;object type=&quot;3&quot; unique_id=&quot;10983&quot;&gt;&lt;property id=&quot;20148&quot; value=&quot;5&quot;/&gt;&lt;property id=&quot;20300&quot; value=&quot;Slide 23&quot;/&gt;&lt;property id=&quot;20307&quot; value=&quot;311&quot;/&gt;&lt;/object&gt;&lt;object type=&quot;3&quot; unique_id=&quot;10984&quot;&gt;&lt;property id=&quot;20148&quot; value=&quot;5&quot;/&gt;&lt;property id=&quot;20300&quot; value=&quot;Slide 24&quot;/&gt;&lt;property id=&quot;20307&quot; value=&quot;312&quot;/&gt;&lt;/object&gt;&lt;object type=&quot;3&quot; unique_id=&quot;10985&quot;&gt;&lt;property id=&quot;20148&quot; value=&quot;5&quot;/&gt;&lt;property id=&quot;20300&quot; value=&quot;Slide 25 - &amp;quot;ANÁLISIS E INTERPRETACIÓN DE RESULTADOS&amp;#x0D;&amp;#x0A;&amp;quot;&quot;/&gt;&lt;property id=&quot;20307&quot; value=&quot;315&quot;/&gt;&lt;/object&gt;&lt;object type=&quot;3&quot; unique_id=&quot;10986&quot;&gt;&lt;property id=&quot;20148&quot; value=&quot;5&quot;/&gt;&lt;property id=&quot;20300&quot; value=&quot;Slide 26&quot;/&gt;&lt;property id=&quot;20307&quot; value=&quot;316&quot;/&gt;&lt;/object&gt;&lt;object type=&quot;3&quot; unique_id=&quot;10987&quot;&gt;&lt;property id=&quot;20148&quot; value=&quot;5&quot;/&gt;&lt;property id=&quot;20300&quot; value=&quot;Slide 27 - &amp;quot;Número de asignaturas, que tiene a cargo en el semestre marzo – agosto 2012&amp;quot;&quot;/&gt;&lt;property id=&quot;20307&quot; value=&quot;317&quot;/&gt;&lt;/object&gt;&lt;object type=&quot;3&quot; unique_id=&quot;10989&quot;&gt;&lt;property id=&quot;20148&quot; value=&quot;5&quot;/&gt;&lt;property id=&quot;20300&quot; value=&quot;Slide 28 - &amp;quot;Área de conocimiento realizada los estudios de IV nivel&amp;quot;&quot;/&gt;&lt;property id=&quot;20307&quot; value=&quot;319&quot;/&gt;&lt;/object&gt;&lt;object type=&quot;3&quot; unique_id=&quot;10990&quot;&gt;&lt;property id=&quot;20148&quot; value=&quot;5&quot;/&gt;&lt;property id=&quot;20300&quot; value=&quot;Slide 29 - &amp;quot;Áreas fueron realizadas las capitaciones de sus últimos dos años&amp;quot;&quot;/&gt;&lt;property id=&quot;20307&quot; value=&quot;320&quot;/&gt;&lt;/object&gt;&lt;object type=&quot;3&quot; unique_id=&quot;10991&quot;&gt;&lt;property id=&quot;20148&quot; value=&quot;5&quot;/&gt;&lt;property id=&quot;20300&quot; value=&quot;Slide 30 - &amp;quot;Elaboración de la guía didáctica, enmarcada  en los principios filosóficos del modelo educativo&amp;quot;&quot;/&gt;&lt;property id=&quot;20307&quot; value=&quot;321&quot;/&gt;&lt;/object&gt;&lt;object type=&quot;3&quot; unique_id=&quot;10992&quot;&gt;&lt;property id=&quot;20148&quot; value=&quot;5&quot;/&gt;&lt;property id=&quot;20300&quot; value=&quot;Slide 31 - &amp;quot;Asesoramiento especializado en competencias, para la elaboración de la guía didáctica&amp;quot;&quot;/&gt;&lt;property id=&quot;20307&quot; value=&quot;322&quot;/&gt;&lt;/object&gt;&lt;object type=&quot;3&quot; unique_id=&quot;10993&quot;&gt;&lt;property id=&quot;20148&quot; value=&quot;5&quot;/&gt;&lt;property id=&quot;20300&quot; value=&quot;Slide 32 - &amp;quot;Malla Antigua y Malla por Competencias&amp;quot;&quot;/&gt;&lt;property id=&quot;20307&quot; value=&quot;323&quot;/&gt;&lt;/object&gt;&lt;object type=&quot;3&quot; unique_id=&quot;10994&quot;&gt;&lt;property id=&quot;20148&quot; value=&quot;5&quot;/&gt;&lt;property id=&quot;20300&quot; value=&quot;Slide 33&quot;/&gt;&lt;property id=&quot;20307&quot; value=&quot;324&quot;/&gt;&lt;/object&gt;&lt;object type=&quot;3&quot; unique_id=&quot;10995&quot;&gt;&lt;property id=&quot;20148&quot; value=&quot;5&quot;/&gt;&lt;property id=&quot;20300&quot; value=&quot;Slide 34 - &amp;quot;COMPROBACIÓN HIPÓTESIS&amp;quot;&quot;/&gt;&lt;property id=&quot;20307&quot; value=&quot;325&quot;/&gt;&lt;/object&gt;&lt;object type=&quot;3&quot; unique_id=&quot;10996&quot;&gt;&lt;property id=&quot;20148&quot; value=&quot;5&quot;/&gt;&lt;property id=&quot;20300&quot; value=&quot;Slide 35 - &amp;quot;RESULTADOS DE LA OBSERVACIÓN&amp;quot;&quot;/&gt;&lt;property id=&quot;20307&quot; value=&quot;326&quot;/&gt;&lt;/object&gt;&lt;object type=&quot;3&quot; unique_id=&quot;11917&quot;&gt;&lt;property id=&quot;20148&quot; value=&quot;5&quot;/&gt;&lt;property id=&quot;20300&quot; value=&quot;Slide 2&quot;/&gt;&lt;property id=&quot;20307&quot; value=&quot;347&quot;/&gt;&lt;/object&gt;&lt;object type=&quot;3&quot; unique_id=&quot;11918&quot;&gt;&lt;property id=&quot;20148&quot; value=&quot;5&quot;/&gt;&lt;property id=&quot;20300&quot; value=&quot;Slide 36 - &amp;quot; &amp;#x0D;&amp;#x0A;CONCLUSIONES Y RECOMENDACIONES&amp;#x0D;&amp;#x0A;&amp;quot;&quot;/&gt;&lt;property id=&quot;20307&quot; value=&quot;327&quot;/&gt;&lt;/object&gt;&lt;object type=&quot;3&quot; unique_id=&quot;11919&quot;&gt;&lt;property id=&quot;20148&quot; value=&quot;5&quot;/&gt;&lt;property id=&quot;20300&quot; value=&quot;Slide 37 - &amp;quot; &amp;#x0D;&amp;#x0A;CONCLUSIONES&amp;quot;&quot;/&gt;&lt;property id=&quot;20307&quot; value=&quot;329&quot;/&gt;&lt;/object&gt;&lt;object type=&quot;3&quot; unique_id=&quot;11920&quot;&gt;&lt;property id=&quot;20148&quot; value=&quot;5&quot;/&gt;&lt;property id=&quot;20300&quot; value=&quot;Slide 38 - &amp;quot; &amp;#x0D;&amp;#x0A;CONCLUSIONES&amp;quot;&quot;/&gt;&lt;property id=&quot;20307&quot; value=&quot;330&quot;/&gt;&lt;/object&gt;&lt;object type=&quot;3&quot; unique_id=&quot;11921&quot;&gt;&lt;property id=&quot;20148&quot; value=&quot;5&quot;/&gt;&lt;property id=&quot;20300&quot; value=&quot;Slide 39 - &amp;quot;RECOMENDACIONES&amp;quot;&quot;/&gt;&lt;property id=&quot;20307&quot; value=&quot;331&quot;/&gt;&lt;/object&gt;&lt;object type=&quot;3&quot; unique_id=&quot;11922&quot;&gt;&lt;property id=&quot;20148&quot; value=&quot;5&quot;/&gt;&lt;property id=&quot;20300&quot; value=&quot;Slide 40 - &amp;quot;RECOMENDACIONES&amp;quot;&quot;/&gt;&lt;property id=&quot;20307&quot; value=&quot;332&quot;/&gt;&lt;/object&gt;&lt;object type=&quot;3&quot; unique_id=&quot;11923&quot;&gt;&lt;property id=&quot;20148&quot; value=&quot;5&quot;/&gt;&lt;property id=&quot;20300&quot; value=&quot;Slide 41 - &amp;quot;LA PROPUESTA&amp;quot;&quot;/&gt;&lt;property id=&quot;20307&quot; value=&quot;334&quot;/&gt;&lt;/object&gt;&lt;object type=&quot;3&quot; unique_id=&quot;11924&quot;&gt;&lt;property id=&quot;20148&quot; value=&quot;5&quot;/&gt;&lt;property id=&quot;20300&quot; value=&quot;Slide 42 - &amp;quot;Programa de capacitación continúa para docentes de la Carrera de “Licenciatura en Administración Educativa” de la &quot;/&gt;&lt;property id=&quot;20307&quot; value=&quot;333&quot;/&gt;&lt;/object&gt;&lt;object type=&quot;3&quot; unique_id=&quot;11925&quot;&gt;&lt;property id=&quot;20148&quot; value=&quot;5&quot;/&gt;&lt;property id=&quot;20300&quot; value=&quot;Slide 43 - &amp;quot;OBJETIVO&amp;quot;&quot;/&gt;&lt;property id=&quot;20307&quot; value=&quot;336&quot;/&gt;&lt;/object&gt;&lt;object type=&quot;3&quot; unique_id=&quot;11926&quot;&gt;&lt;property id=&quot;20148&quot; value=&quot;5&quot;/&gt;&lt;property id=&quot;20300&quot; value=&quot;Slide 44 - &amp;quot;SUSTENTACIÓN TEÓRICA&amp;quot;&quot;/&gt;&lt;property id=&quot;20307&quot; value=&quot;345&quot;/&gt;&lt;/object&gt;&lt;object type=&quot;3&quot; unique_id=&quot;11927&quot;&gt;&lt;property id=&quot;20148&quot; value=&quot;5&quot;/&gt;&lt;property id=&quot;20300&quot; value=&quot;Slide 45&quot;/&gt;&lt;property id=&quot;20307&quot; value=&quot;346&quot;/&gt;&lt;/object&gt;&lt;object type=&quot;3&quot; unique_id=&quot;11928&quot;&gt;&lt;property id=&quot;20148&quot; value=&quot;5&quot;/&gt;&lt;property id=&quot;20300&quot; value=&quot;Slide 46&quot;/&gt;&lt;property id=&quot;20307&quot; value=&quot;337&quot;/&gt;&lt;/object&gt;&lt;object type=&quot;3&quot; unique_id=&quot;11929&quot;&gt;&lt;property id=&quot;20148&quot; value=&quot;5&quot;/&gt;&lt;property id=&quot;20300&quot; value=&quot;Slide 48 - &amp;quot;ESTRUCTURACIÓN DEL PROGRAMA DE LA CAPACITACIÓN POR COMPETENCIAS&amp;quot;&quot;/&gt;&lt;property id=&quot;20307&quot; value=&quot;338&quot;/&gt;&lt;/object&gt;&lt;object type=&quot;3&quot; unique_id=&quot;11930&quot;&gt;&lt;property id=&quot;20148&quot; value=&quot;5&quot;/&gt;&lt;property id=&quot;20300&quot; value=&quot;Slide 49 - &amp;quot;Módulos de Capacitación&amp;quot;&quot;/&gt;&lt;property id=&quot;20307&quot; value=&quot;339&quot;/&gt;&lt;/object&gt;&lt;object type=&quot;3&quot; unique_id=&quot;11931&quot;&gt;&lt;property id=&quot;20148&quot; value=&quot;5&quot;/&gt;&lt;property id=&quot;20300&quot; value=&quot;Slide 50 - &amp;quot;Control del programa de capacitación por competencias&amp;quot;&quot;/&gt;&lt;property id=&quot;20307&quot; value=&quot;340&quot;/&gt;&lt;/object&gt;&lt;object type=&quot;3&quot; unique_id=&quot;11932&quot;&gt;&lt;property id=&quot;20148&quot; value=&quot;5&quot;/&gt;&lt;property id=&quot;20300&quot; value=&quot;Slide 51 - &amp;quot;Evaluación del plan de capacitación por competencias&amp;quot;&quot;/&gt;&lt;property id=&quot;20307&quot; value=&quot;341&quot;/&gt;&lt;/object&gt;&lt;object type=&quot;3&quot; unique_id=&quot;11933&quot;&gt;&lt;property id=&quot;20148&quot; value=&quot;5&quot;/&gt;&lt;property id=&quot;20300&quot; value=&quot;Slide 52 - &amp;quot;Grafica de la Evaluación del plan de capacitación por competencias&amp;quot;&quot;/&gt;&lt;property id=&quot;20307&quot; value=&quot;342&quot;/&gt;&lt;/object&gt;&lt;object type=&quot;3&quot; unique_id=&quot;11934&quot;&gt;&lt;property id=&quot;20148&quot; value=&quot;5&quot;/&gt;&lt;property id=&quot;20300&quot; value=&quot;Slide 53 - &amp;quot;Cotización total y por componentes (en $)&amp;#x0D;&amp;#x0A;&amp;quot;&quot;/&gt;&lt;property id=&quot;20307&quot; value=&quot;343&quot;/&gt;&lt;/object&gt;&lt;object type=&quot;3&quot; unique_id=&quot;11935&quot;&gt;&lt;property id=&quot;20148&quot; value=&quot;5&quot;/&gt;&lt;property id=&quot;20300&quot; value=&quot;Slide 54 - &amp;quot;CRONOGRAMA DE ACTIVIDADES&amp;quot;&quot;/&gt;&lt;property id=&quot;20307&quot; value=&quot;344&quot;/&gt;&lt;/object&gt;&lt;/object&gt;&lt;/object&gt;&lt;/database&gt;"/>
  <p:tag name="SECTOMILLISECCONVERTED" val="1"/>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1195</TotalTime>
  <Words>3126</Words>
  <Application>Microsoft Office PowerPoint</Application>
  <PresentationFormat>Presentación en pantalla (4:3)</PresentationFormat>
  <Paragraphs>1017</Paragraphs>
  <Slides>54</Slides>
  <Notes>54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54</vt:i4>
      </vt:variant>
    </vt:vector>
  </HeadingPairs>
  <TitlesOfParts>
    <vt:vector size="56" baseType="lpstr">
      <vt:lpstr>Diseño predeterminado</vt:lpstr>
      <vt:lpstr>CorelDRAW</vt:lpstr>
      <vt:lpstr>Diapositiva 1</vt:lpstr>
      <vt:lpstr>Diapositiva 2</vt:lpstr>
      <vt:lpstr>EL PROBLEMA DE INVESTIGACIÓN </vt:lpstr>
      <vt:lpstr>CARRERA: Licenciatura en Ciencias de la Educación especialidad  Administración Educativa</vt:lpstr>
      <vt:lpstr>PREGUNTA DE INVESTIGACIÓN</vt:lpstr>
      <vt:lpstr>JUSTIFICACIÓN</vt:lpstr>
      <vt:lpstr>Diapositiva 7</vt:lpstr>
      <vt:lpstr>FUNDAMENTOS CURRICULARES</vt:lpstr>
      <vt:lpstr>El Diseño Curricular…</vt:lpstr>
      <vt:lpstr>Pasos del diseño curricular:</vt:lpstr>
      <vt:lpstr>Diapositiva 11</vt:lpstr>
      <vt:lpstr>Diapositiva 12</vt:lpstr>
      <vt:lpstr>Diapositiva 13</vt:lpstr>
      <vt:lpstr>Diapositiva 14</vt:lpstr>
      <vt:lpstr>La gestión educativa del director, la acción y efecto de administrar el Centro Educativo</vt:lpstr>
      <vt:lpstr>MÉTODOS DE INVESTIGACIÓN </vt:lpstr>
      <vt:lpstr>Diapositiva 17</vt:lpstr>
      <vt:lpstr>Diapositiva 18</vt:lpstr>
      <vt:lpstr>Diapositiva 19</vt:lpstr>
      <vt:lpstr>Diapositiva 20</vt:lpstr>
      <vt:lpstr>Diapositiva 21</vt:lpstr>
      <vt:lpstr>Diapositiva 22</vt:lpstr>
      <vt:lpstr>Diapositiva 23</vt:lpstr>
      <vt:lpstr>Diapositiva 24</vt:lpstr>
      <vt:lpstr>ANÁLISIS E INTERPRETACIÓN DE RESULTADOS </vt:lpstr>
      <vt:lpstr>Diapositiva 26</vt:lpstr>
      <vt:lpstr>Número de asignaturas, que tiene a cargo en el semestre marzo – agosto 2012</vt:lpstr>
      <vt:lpstr>Área de conocimiento realizada los estudios de IV nivel</vt:lpstr>
      <vt:lpstr>Áreas fueron realizadas las capitaciones de sus últimos dos años</vt:lpstr>
      <vt:lpstr>Elaboración de la guía didáctica, enmarcada  en los principios filosóficos del modelo educativo</vt:lpstr>
      <vt:lpstr>Asesoramiento especializado en competencias, para la elaboración de la guía didáctica</vt:lpstr>
      <vt:lpstr>Malla Antigua y Malla por Competencias</vt:lpstr>
      <vt:lpstr>Diapositiva 33</vt:lpstr>
      <vt:lpstr>COMPROBACIÓN HIPÓTESIS</vt:lpstr>
      <vt:lpstr>RESULTADOS DE LA OBSERVACIÓN</vt:lpstr>
      <vt:lpstr>  CONCLUSIONES Y RECOMENDACIONES </vt:lpstr>
      <vt:lpstr>  CONCLUSIONES</vt:lpstr>
      <vt:lpstr>  CONCLUSIONES</vt:lpstr>
      <vt:lpstr>RECOMENDACIONES</vt:lpstr>
      <vt:lpstr>RECOMENDACIONES</vt:lpstr>
      <vt:lpstr>LA PROPUESTA</vt:lpstr>
      <vt:lpstr>Programa de capacitación continúa para docentes de la Carrera de “Licenciatura en Administración Educativa” de la ESCUELA POLITÉCNICA DEL EJÉRCITO, sobre las Estrategias Metodológicas para emplearse de acuerdo al modelo educativo basado en competencias</vt:lpstr>
      <vt:lpstr>OBJETIVO</vt:lpstr>
      <vt:lpstr>SUSTENTACIÓN TEÓRICA</vt:lpstr>
      <vt:lpstr>Diapositiva 45</vt:lpstr>
      <vt:lpstr>Diapositiva 46</vt:lpstr>
      <vt:lpstr>Diapositiva 47</vt:lpstr>
      <vt:lpstr>ESTRUCTURACIÓN DEL PROGRAMA DE LA CAPACITACIÓN POR COMPETENCIAS</vt:lpstr>
      <vt:lpstr>Módulos de Capacitación</vt:lpstr>
      <vt:lpstr>Control del programa de capacitación por competencias</vt:lpstr>
      <vt:lpstr>Evaluación del plan de capacitación por competencias</vt:lpstr>
      <vt:lpstr>Grafica de la Evaluación del plan de capacitación por competencias</vt:lpstr>
      <vt:lpstr>Cotización total y por componentes (en $) </vt:lpstr>
      <vt:lpstr>CRONOGRAMA DE ACTIVIDADES</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USUARIO</cp:lastModifiedBy>
  <cp:revision>80</cp:revision>
  <dcterms:created xsi:type="dcterms:W3CDTF">2008-02-13T16:07:44Z</dcterms:created>
  <dcterms:modified xsi:type="dcterms:W3CDTF">2013-03-25T02:19:09Z</dcterms:modified>
</cp:coreProperties>
</file>