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417" r:id="rId2"/>
    <p:sldId id="341" r:id="rId3"/>
    <p:sldId id="342" r:id="rId4"/>
    <p:sldId id="413" r:id="rId5"/>
    <p:sldId id="402" r:id="rId6"/>
    <p:sldId id="415" r:id="rId7"/>
    <p:sldId id="403" r:id="rId8"/>
    <p:sldId id="404" r:id="rId9"/>
    <p:sldId id="424" r:id="rId10"/>
    <p:sldId id="347" r:id="rId11"/>
    <p:sldId id="405" r:id="rId12"/>
    <p:sldId id="406" r:id="rId13"/>
    <p:sldId id="407" r:id="rId14"/>
    <p:sldId id="408" r:id="rId15"/>
    <p:sldId id="425" r:id="rId16"/>
    <p:sldId id="427" r:id="rId17"/>
    <p:sldId id="429" r:id="rId18"/>
    <p:sldId id="409" r:id="rId19"/>
    <p:sldId id="426" r:id="rId20"/>
    <p:sldId id="430" r:id="rId21"/>
    <p:sldId id="428" r:id="rId22"/>
    <p:sldId id="419" r:id="rId23"/>
    <p:sldId id="432" r:id="rId24"/>
    <p:sldId id="438" r:id="rId25"/>
    <p:sldId id="352" r:id="rId26"/>
    <p:sldId id="398" r:id="rId27"/>
    <p:sldId id="433" r:id="rId28"/>
    <p:sldId id="435" r:id="rId29"/>
    <p:sldId id="436" r:id="rId30"/>
    <p:sldId id="437" r:id="rId31"/>
    <p:sldId id="439" r:id="rId32"/>
    <p:sldId id="434" r:id="rId33"/>
    <p:sldId id="362" r:id="rId34"/>
    <p:sldId id="441" r:id="rId35"/>
    <p:sldId id="442" r:id="rId36"/>
    <p:sldId id="443" r:id="rId37"/>
    <p:sldId id="444" r:id="rId38"/>
    <p:sldId id="445" r:id="rId39"/>
    <p:sldId id="446" r:id="rId40"/>
    <p:sldId id="440" r:id="rId41"/>
    <p:sldId id="447" r:id="rId42"/>
    <p:sldId id="399"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1" r:id="rId56"/>
    <p:sldId id="462" r:id="rId57"/>
    <p:sldId id="463" r:id="rId58"/>
    <p:sldId id="464" r:id="rId59"/>
    <p:sldId id="465" r:id="rId60"/>
    <p:sldId id="468" r:id="rId61"/>
    <p:sldId id="466" r:id="rId62"/>
    <p:sldId id="469" r:id="rId63"/>
    <p:sldId id="470" r:id="rId64"/>
    <p:sldId id="467" r:id="rId65"/>
    <p:sldId id="471" r:id="rId6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6980" autoAdjust="0"/>
  </p:normalViewPr>
  <p:slideViewPr>
    <p:cSldViewPr>
      <p:cViewPr>
        <p:scale>
          <a:sx n="80" d="100"/>
          <a:sy n="80" d="100"/>
        </p:scale>
        <p:origin x="-75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Hoja2!$B$5</c:f>
              <c:strCache>
                <c:ptCount val="1"/>
                <c:pt idx="0">
                  <c:v>ENDIAN CON CARGA</c:v>
                </c:pt>
              </c:strCache>
            </c:strRef>
          </c:tx>
          <c:invertIfNegative val="0"/>
          <c:cat>
            <c:strRef>
              <c:f>Hoja2!$C$4:$H$4</c:f>
              <c:strCache>
                <c:ptCount val="6"/>
                <c:pt idx="0">
                  <c:v>LAN RECIBIDO(Kbps)</c:v>
                </c:pt>
                <c:pt idx="1">
                  <c:v>LAN ENVIADO(Kbps)</c:v>
                </c:pt>
                <c:pt idx="2">
                  <c:v>VIRTUAL RECIBIDO(Kbps)</c:v>
                </c:pt>
                <c:pt idx="3">
                  <c:v>VIRTUAL ENVIADO(Kbps)</c:v>
                </c:pt>
                <c:pt idx="4">
                  <c:v>WAN RECIBIDO(Kbps)</c:v>
                </c:pt>
                <c:pt idx="5">
                  <c:v>WAN ENVIADO(Kbps)</c:v>
                </c:pt>
              </c:strCache>
            </c:strRef>
          </c:cat>
          <c:val>
            <c:numRef>
              <c:f>Hoja2!$C$5:$H$5</c:f>
              <c:numCache>
                <c:formatCode>0.00</c:formatCode>
                <c:ptCount val="6"/>
                <c:pt idx="0">
                  <c:v>7.9</c:v>
                </c:pt>
                <c:pt idx="1">
                  <c:v>3.1E-2</c:v>
                </c:pt>
                <c:pt idx="2">
                  <c:v>20.9</c:v>
                </c:pt>
                <c:pt idx="3">
                  <c:v>529.4</c:v>
                </c:pt>
                <c:pt idx="4">
                  <c:v>538.1</c:v>
                </c:pt>
                <c:pt idx="5">
                  <c:v>20.9</c:v>
                </c:pt>
              </c:numCache>
            </c:numRef>
          </c:val>
        </c:ser>
        <c:ser>
          <c:idx val="1"/>
          <c:order val="1"/>
          <c:tx>
            <c:strRef>
              <c:f>Hoja2!$B$6</c:f>
              <c:strCache>
                <c:ptCount val="1"/>
                <c:pt idx="0">
                  <c:v>UBUNTU 8.04 CON CARGA</c:v>
                </c:pt>
              </c:strCache>
            </c:strRef>
          </c:tx>
          <c:invertIfNegative val="0"/>
          <c:cat>
            <c:strRef>
              <c:f>Hoja2!$C$4:$H$4</c:f>
              <c:strCache>
                <c:ptCount val="6"/>
                <c:pt idx="0">
                  <c:v>LAN RECIBIDO(Kbps)</c:v>
                </c:pt>
                <c:pt idx="1">
                  <c:v>LAN ENVIADO(Kbps)</c:v>
                </c:pt>
                <c:pt idx="2">
                  <c:v>VIRTUAL RECIBIDO(Kbps)</c:v>
                </c:pt>
                <c:pt idx="3">
                  <c:v>VIRTUAL ENVIADO(Kbps)</c:v>
                </c:pt>
                <c:pt idx="4">
                  <c:v>WAN RECIBIDO(Kbps)</c:v>
                </c:pt>
                <c:pt idx="5">
                  <c:v>WAN ENVIADO(Kbps)</c:v>
                </c:pt>
              </c:strCache>
            </c:strRef>
          </c:cat>
          <c:val>
            <c:numRef>
              <c:f>Hoja2!$C$6:$H$6</c:f>
              <c:numCache>
                <c:formatCode>0.00</c:formatCode>
                <c:ptCount val="6"/>
                <c:pt idx="0">
                  <c:v>0</c:v>
                </c:pt>
                <c:pt idx="1">
                  <c:v>0</c:v>
                </c:pt>
                <c:pt idx="2">
                  <c:v>260.7</c:v>
                </c:pt>
                <c:pt idx="3">
                  <c:v>11.4</c:v>
                </c:pt>
                <c:pt idx="4">
                  <c:v>0</c:v>
                </c:pt>
                <c:pt idx="5">
                  <c:v>0</c:v>
                </c:pt>
              </c:numCache>
            </c:numRef>
          </c:val>
        </c:ser>
        <c:ser>
          <c:idx val="2"/>
          <c:order val="2"/>
          <c:tx>
            <c:strRef>
              <c:f>Hoja2!$B$7</c:f>
              <c:strCache>
                <c:ptCount val="1"/>
                <c:pt idx="0">
                  <c:v>UBUNTU 10.04 CON CARGA</c:v>
                </c:pt>
              </c:strCache>
            </c:strRef>
          </c:tx>
          <c:invertIfNegative val="0"/>
          <c:cat>
            <c:strRef>
              <c:f>Hoja2!$C$4:$H$4</c:f>
              <c:strCache>
                <c:ptCount val="6"/>
                <c:pt idx="0">
                  <c:v>LAN RECIBIDO(Kbps)</c:v>
                </c:pt>
                <c:pt idx="1">
                  <c:v>LAN ENVIADO(Kbps)</c:v>
                </c:pt>
                <c:pt idx="2">
                  <c:v>VIRTUAL RECIBIDO(Kbps)</c:v>
                </c:pt>
                <c:pt idx="3">
                  <c:v>VIRTUAL ENVIADO(Kbps)</c:v>
                </c:pt>
                <c:pt idx="4">
                  <c:v>WAN RECIBIDO(Kbps)</c:v>
                </c:pt>
                <c:pt idx="5">
                  <c:v>WAN ENVIADO(Kbps)</c:v>
                </c:pt>
              </c:strCache>
            </c:strRef>
          </c:cat>
          <c:val>
            <c:numRef>
              <c:f>Hoja2!$C$7:$H$7</c:f>
              <c:numCache>
                <c:formatCode>0.00</c:formatCode>
                <c:ptCount val="6"/>
                <c:pt idx="0">
                  <c:v>0</c:v>
                </c:pt>
                <c:pt idx="1">
                  <c:v>0</c:v>
                </c:pt>
                <c:pt idx="2">
                  <c:v>271.89999999999998</c:v>
                </c:pt>
                <c:pt idx="3">
                  <c:v>12.6</c:v>
                </c:pt>
                <c:pt idx="4">
                  <c:v>0</c:v>
                </c:pt>
                <c:pt idx="5">
                  <c:v>0</c:v>
                </c:pt>
              </c:numCache>
            </c:numRef>
          </c:val>
        </c:ser>
        <c:dLbls>
          <c:showLegendKey val="0"/>
          <c:showVal val="0"/>
          <c:showCatName val="0"/>
          <c:showSerName val="0"/>
          <c:showPercent val="0"/>
          <c:showBubbleSize val="0"/>
        </c:dLbls>
        <c:gapWidth val="150"/>
        <c:axId val="75287936"/>
        <c:axId val="75826304"/>
      </c:barChart>
      <c:catAx>
        <c:axId val="75287936"/>
        <c:scaling>
          <c:orientation val="minMax"/>
        </c:scaling>
        <c:delete val="0"/>
        <c:axPos val="b"/>
        <c:majorTickMark val="out"/>
        <c:minorTickMark val="none"/>
        <c:tickLblPos val="nextTo"/>
        <c:crossAx val="75826304"/>
        <c:crosses val="autoZero"/>
        <c:auto val="1"/>
        <c:lblAlgn val="ctr"/>
        <c:lblOffset val="100"/>
        <c:noMultiLvlLbl val="0"/>
      </c:catAx>
      <c:valAx>
        <c:axId val="75826304"/>
        <c:scaling>
          <c:orientation val="minMax"/>
        </c:scaling>
        <c:delete val="0"/>
        <c:axPos val="l"/>
        <c:majorGridlines/>
        <c:numFmt formatCode="0.00" sourceLinked="1"/>
        <c:majorTickMark val="out"/>
        <c:minorTickMark val="none"/>
        <c:tickLblPos val="nextTo"/>
        <c:crossAx val="75287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Hoja3!$B$9</c:f>
              <c:strCache>
                <c:ptCount val="1"/>
                <c:pt idx="0">
                  <c:v>ENDIAN SIN CARGA</c:v>
                </c:pt>
              </c:strCache>
            </c:strRef>
          </c:tx>
          <c:invertIfNegative val="0"/>
          <c:cat>
            <c:strRef>
              <c:f>Hoja3!$C$8:$H$8</c:f>
              <c:strCache>
                <c:ptCount val="6"/>
                <c:pt idx="0">
                  <c:v>LAN RECIBIDO(Kbps)</c:v>
                </c:pt>
                <c:pt idx="1">
                  <c:v>LAN ENVIADO(Kbps)</c:v>
                </c:pt>
                <c:pt idx="2">
                  <c:v>VIRTUAL RECIBIDO(Kbps)</c:v>
                </c:pt>
                <c:pt idx="3">
                  <c:v>VIRTUAL ENVIADO(Kbps)</c:v>
                </c:pt>
                <c:pt idx="4">
                  <c:v>WAN RECIBIDO(Kbps)</c:v>
                </c:pt>
                <c:pt idx="5">
                  <c:v>WAN ENVIADO(Kbps)</c:v>
                </c:pt>
              </c:strCache>
            </c:strRef>
          </c:cat>
          <c:val>
            <c:numRef>
              <c:f>Hoja3!$C$9:$H$9</c:f>
              <c:numCache>
                <c:formatCode>0.00</c:formatCode>
                <c:ptCount val="6"/>
                <c:pt idx="0">
                  <c:v>0.11899999999999999</c:v>
                </c:pt>
                <c:pt idx="1">
                  <c:v>3.5000000000000003E-2</c:v>
                </c:pt>
                <c:pt idx="2">
                  <c:v>7.0999999999999994E-2</c:v>
                </c:pt>
                <c:pt idx="3">
                  <c:v>0</c:v>
                </c:pt>
                <c:pt idx="4">
                  <c:v>0.121</c:v>
                </c:pt>
                <c:pt idx="5">
                  <c:v>7.0000000000000007E-2</c:v>
                </c:pt>
              </c:numCache>
            </c:numRef>
          </c:val>
        </c:ser>
        <c:ser>
          <c:idx val="1"/>
          <c:order val="1"/>
          <c:tx>
            <c:strRef>
              <c:f>Hoja3!$B$10</c:f>
              <c:strCache>
                <c:ptCount val="1"/>
                <c:pt idx="0">
                  <c:v>UBUNTU 8.04 SIN CARGA</c:v>
                </c:pt>
              </c:strCache>
            </c:strRef>
          </c:tx>
          <c:invertIfNegative val="0"/>
          <c:cat>
            <c:strRef>
              <c:f>Hoja3!$C$8:$H$8</c:f>
              <c:strCache>
                <c:ptCount val="6"/>
                <c:pt idx="0">
                  <c:v>LAN RECIBIDO(Kbps)</c:v>
                </c:pt>
                <c:pt idx="1">
                  <c:v>LAN ENVIADO(Kbps)</c:v>
                </c:pt>
                <c:pt idx="2">
                  <c:v>VIRTUAL RECIBIDO(Kbps)</c:v>
                </c:pt>
                <c:pt idx="3">
                  <c:v>VIRTUAL ENVIADO(Kbps)</c:v>
                </c:pt>
                <c:pt idx="4">
                  <c:v>WAN RECIBIDO(Kbps)</c:v>
                </c:pt>
                <c:pt idx="5">
                  <c:v>WAN ENVIADO(Kbps)</c:v>
                </c:pt>
              </c:strCache>
            </c:strRef>
          </c:cat>
          <c:val>
            <c:numRef>
              <c:f>Hoja3!$C$10:$H$10</c:f>
              <c:numCache>
                <c:formatCode>0.00</c:formatCode>
                <c:ptCount val="6"/>
                <c:pt idx="0">
                  <c:v>0</c:v>
                </c:pt>
                <c:pt idx="1">
                  <c:v>0</c:v>
                </c:pt>
                <c:pt idx="2" formatCode="0">
                  <c:v>0</c:v>
                </c:pt>
                <c:pt idx="3">
                  <c:v>7.0999999999999994E-2</c:v>
                </c:pt>
                <c:pt idx="4">
                  <c:v>0</c:v>
                </c:pt>
                <c:pt idx="5">
                  <c:v>0</c:v>
                </c:pt>
              </c:numCache>
            </c:numRef>
          </c:val>
        </c:ser>
        <c:ser>
          <c:idx val="2"/>
          <c:order val="2"/>
          <c:tx>
            <c:strRef>
              <c:f>Hoja3!$B$11</c:f>
              <c:strCache>
                <c:ptCount val="1"/>
                <c:pt idx="0">
                  <c:v>UBUNTU 10.04 SIN CARGA</c:v>
                </c:pt>
              </c:strCache>
            </c:strRef>
          </c:tx>
          <c:invertIfNegative val="0"/>
          <c:cat>
            <c:strRef>
              <c:f>Hoja3!$C$8:$H$8</c:f>
              <c:strCache>
                <c:ptCount val="6"/>
                <c:pt idx="0">
                  <c:v>LAN RECIBIDO(Kbps)</c:v>
                </c:pt>
                <c:pt idx="1">
                  <c:v>LAN ENVIADO(Kbps)</c:v>
                </c:pt>
                <c:pt idx="2">
                  <c:v>VIRTUAL RECIBIDO(Kbps)</c:v>
                </c:pt>
                <c:pt idx="3">
                  <c:v>VIRTUAL ENVIADO(Kbps)</c:v>
                </c:pt>
                <c:pt idx="4">
                  <c:v>WAN RECIBIDO(Kbps)</c:v>
                </c:pt>
                <c:pt idx="5">
                  <c:v>WAN ENVIADO(Kbps)</c:v>
                </c:pt>
              </c:strCache>
            </c:strRef>
          </c:cat>
          <c:val>
            <c:numRef>
              <c:f>Hoja3!$C$11:$H$11</c:f>
              <c:numCache>
                <c:formatCode>0.00</c:formatCode>
                <c:ptCount val="6"/>
                <c:pt idx="0">
                  <c:v>0</c:v>
                </c:pt>
                <c:pt idx="1">
                  <c:v>0</c:v>
                </c:pt>
                <c:pt idx="2">
                  <c:v>7.0999999999999994E-2</c:v>
                </c:pt>
                <c:pt idx="3">
                  <c:v>0</c:v>
                </c:pt>
                <c:pt idx="4">
                  <c:v>0</c:v>
                </c:pt>
                <c:pt idx="5">
                  <c:v>0</c:v>
                </c:pt>
              </c:numCache>
            </c:numRef>
          </c:val>
        </c:ser>
        <c:dLbls>
          <c:showLegendKey val="0"/>
          <c:showVal val="0"/>
          <c:showCatName val="0"/>
          <c:showSerName val="0"/>
          <c:showPercent val="0"/>
          <c:showBubbleSize val="0"/>
        </c:dLbls>
        <c:gapWidth val="150"/>
        <c:axId val="75852032"/>
        <c:axId val="75853824"/>
      </c:barChart>
      <c:catAx>
        <c:axId val="75852032"/>
        <c:scaling>
          <c:orientation val="minMax"/>
        </c:scaling>
        <c:delete val="0"/>
        <c:axPos val="b"/>
        <c:majorTickMark val="out"/>
        <c:minorTickMark val="none"/>
        <c:tickLblPos val="nextTo"/>
        <c:crossAx val="75853824"/>
        <c:crosses val="autoZero"/>
        <c:auto val="1"/>
        <c:lblAlgn val="ctr"/>
        <c:lblOffset val="100"/>
        <c:noMultiLvlLbl val="0"/>
      </c:catAx>
      <c:valAx>
        <c:axId val="75853824"/>
        <c:scaling>
          <c:orientation val="minMax"/>
        </c:scaling>
        <c:delete val="0"/>
        <c:axPos val="l"/>
        <c:majorGridlines/>
        <c:numFmt formatCode="0.00" sourceLinked="1"/>
        <c:majorTickMark val="out"/>
        <c:minorTickMark val="none"/>
        <c:tickLblPos val="nextTo"/>
        <c:crossAx val="758520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RENDIMIENTO</a:t>
            </a:r>
          </a:p>
        </c:rich>
      </c:tx>
      <c:layout/>
      <c:overlay val="0"/>
    </c:title>
    <c:autoTitleDeleted val="0"/>
    <c:plotArea>
      <c:layout/>
      <c:barChart>
        <c:barDir val="col"/>
        <c:grouping val="clustered"/>
        <c:varyColors val="0"/>
        <c:ser>
          <c:idx val="0"/>
          <c:order val="0"/>
          <c:tx>
            <c:strRef>
              <c:f>Hoja1!$E$11</c:f>
              <c:strCache>
                <c:ptCount val="1"/>
                <c:pt idx="0">
                  <c:v>GFLOPS</c:v>
                </c:pt>
              </c:strCache>
            </c:strRef>
          </c:tx>
          <c:invertIfNegative val="0"/>
          <c:cat>
            <c:strRef>
              <c:f>Hoja1!$F$10:$I$10</c:f>
              <c:strCache>
                <c:ptCount val="4"/>
                <c:pt idx="0">
                  <c:v>HOST VIRTUAL PROBELMA = 5000 </c:v>
                </c:pt>
                <c:pt idx="1">
                  <c:v>HOST DEDICADO PROBELMA = 5000 </c:v>
                </c:pt>
                <c:pt idx="2">
                  <c:v>HOST VIRTUAL PROBELMA = 10000 </c:v>
                </c:pt>
                <c:pt idx="3">
                  <c:v>HOST DEDICADO PROBELMA = 10000 </c:v>
                </c:pt>
              </c:strCache>
            </c:strRef>
          </c:cat>
          <c:val>
            <c:numRef>
              <c:f>Hoja1!$F$11:$I$11</c:f>
              <c:numCache>
                <c:formatCode>General</c:formatCode>
                <c:ptCount val="4"/>
                <c:pt idx="0">
                  <c:v>6.9325999999999999</c:v>
                </c:pt>
                <c:pt idx="1">
                  <c:v>6.9752999999999998</c:v>
                </c:pt>
                <c:pt idx="2">
                  <c:v>7.1158000000000001</c:v>
                </c:pt>
                <c:pt idx="3">
                  <c:v>6.9981999999999998</c:v>
                </c:pt>
              </c:numCache>
            </c:numRef>
          </c:val>
        </c:ser>
        <c:dLbls>
          <c:showLegendKey val="0"/>
          <c:showVal val="0"/>
          <c:showCatName val="0"/>
          <c:showSerName val="0"/>
          <c:showPercent val="0"/>
          <c:showBubbleSize val="0"/>
        </c:dLbls>
        <c:gapWidth val="150"/>
        <c:axId val="75869568"/>
        <c:axId val="76416128"/>
      </c:barChart>
      <c:catAx>
        <c:axId val="75869568"/>
        <c:scaling>
          <c:orientation val="minMax"/>
        </c:scaling>
        <c:delete val="0"/>
        <c:axPos val="b"/>
        <c:majorTickMark val="out"/>
        <c:minorTickMark val="none"/>
        <c:tickLblPos val="nextTo"/>
        <c:crossAx val="76416128"/>
        <c:crosses val="autoZero"/>
        <c:auto val="1"/>
        <c:lblAlgn val="ctr"/>
        <c:lblOffset val="100"/>
        <c:noMultiLvlLbl val="0"/>
      </c:catAx>
      <c:valAx>
        <c:axId val="76416128"/>
        <c:scaling>
          <c:orientation val="minMax"/>
        </c:scaling>
        <c:delete val="0"/>
        <c:axPos val="l"/>
        <c:majorGridlines/>
        <c:numFmt formatCode="General" sourceLinked="1"/>
        <c:majorTickMark val="out"/>
        <c:minorTickMark val="none"/>
        <c:tickLblPos val="nextTo"/>
        <c:crossAx val="758695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RENDIMIENTO</a:t>
            </a:r>
          </a:p>
        </c:rich>
      </c:tx>
      <c:layout/>
      <c:overlay val="0"/>
    </c:title>
    <c:autoTitleDeleted val="0"/>
    <c:plotArea>
      <c:layout/>
      <c:barChart>
        <c:barDir val="col"/>
        <c:grouping val="clustered"/>
        <c:varyColors val="0"/>
        <c:ser>
          <c:idx val="0"/>
          <c:order val="0"/>
          <c:tx>
            <c:strRef>
              <c:f>Hoja1!$E$12</c:f>
              <c:strCache>
                <c:ptCount val="1"/>
                <c:pt idx="0">
                  <c:v>TIEMPO (s)</c:v>
                </c:pt>
              </c:strCache>
            </c:strRef>
          </c:tx>
          <c:invertIfNegative val="0"/>
          <c:cat>
            <c:strRef>
              <c:f>Hoja1!$F$10:$I$10</c:f>
              <c:strCache>
                <c:ptCount val="4"/>
                <c:pt idx="0">
                  <c:v>HOST VIRTUAL PROBELMA = 5000 </c:v>
                </c:pt>
                <c:pt idx="1">
                  <c:v>HOST DEDICADO PROBELMA = 5000 </c:v>
                </c:pt>
                <c:pt idx="2">
                  <c:v>HOST VIRTUAL PROBELMA = 10000 </c:v>
                </c:pt>
                <c:pt idx="3">
                  <c:v>HOST DEDICADO PROBELMA = 10000 </c:v>
                </c:pt>
              </c:strCache>
            </c:strRef>
          </c:cat>
          <c:val>
            <c:numRef>
              <c:f>Hoja1!$F$12:$I$12</c:f>
              <c:numCache>
                <c:formatCode>General</c:formatCode>
                <c:ptCount val="4"/>
                <c:pt idx="0">
                  <c:v>12.028</c:v>
                </c:pt>
                <c:pt idx="1">
                  <c:v>11.954000000000001</c:v>
                </c:pt>
                <c:pt idx="2">
                  <c:v>93.713999999999999</c:v>
                </c:pt>
                <c:pt idx="3">
                  <c:v>95.290999999999997</c:v>
                </c:pt>
              </c:numCache>
            </c:numRef>
          </c:val>
        </c:ser>
        <c:dLbls>
          <c:showLegendKey val="0"/>
          <c:showVal val="0"/>
          <c:showCatName val="0"/>
          <c:showSerName val="0"/>
          <c:showPercent val="0"/>
          <c:showBubbleSize val="0"/>
        </c:dLbls>
        <c:gapWidth val="150"/>
        <c:axId val="76465280"/>
        <c:axId val="76466816"/>
      </c:barChart>
      <c:catAx>
        <c:axId val="76465280"/>
        <c:scaling>
          <c:orientation val="minMax"/>
        </c:scaling>
        <c:delete val="0"/>
        <c:axPos val="b"/>
        <c:majorTickMark val="out"/>
        <c:minorTickMark val="none"/>
        <c:tickLblPos val="nextTo"/>
        <c:crossAx val="76466816"/>
        <c:crosses val="autoZero"/>
        <c:auto val="1"/>
        <c:lblAlgn val="ctr"/>
        <c:lblOffset val="100"/>
        <c:noMultiLvlLbl val="0"/>
      </c:catAx>
      <c:valAx>
        <c:axId val="76466816"/>
        <c:scaling>
          <c:orientation val="minMax"/>
        </c:scaling>
        <c:delete val="0"/>
        <c:axPos val="l"/>
        <c:majorGridlines/>
        <c:numFmt formatCode="General" sourceLinked="1"/>
        <c:majorTickMark val="out"/>
        <c:minorTickMark val="none"/>
        <c:tickLblPos val="nextTo"/>
        <c:crossAx val="764652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TASA</a:t>
            </a:r>
            <a:r>
              <a:rPr lang="es-ES" baseline="0"/>
              <a:t> DE ESCRITURA</a:t>
            </a:r>
            <a:endParaRPr lang="es-ES"/>
          </a:p>
        </c:rich>
      </c:tx>
      <c:layout/>
      <c:overlay val="0"/>
    </c:title>
    <c:autoTitleDeleted val="0"/>
    <c:plotArea>
      <c:layout/>
      <c:barChart>
        <c:barDir val="col"/>
        <c:grouping val="clustered"/>
        <c:varyColors val="0"/>
        <c:ser>
          <c:idx val="0"/>
          <c:order val="0"/>
          <c:tx>
            <c:strRef>
              <c:f>Hoja1!$H$3</c:f>
              <c:strCache>
                <c:ptCount val="1"/>
                <c:pt idx="0">
                  <c:v>HOST VIRTUAL</c:v>
                </c:pt>
              </c:strCache>
            </c:strRef>
          </c:tx>
          <c:invertIfNegative val="0"/>
          <c:cat>
            <c:strRef>
              <c:f>Hoja1!$G$4:$G$6</c:f>
              <c:strCache>
                <c:ptCount val="3"/>
                <c:pt idx="0">
                  <c:v>256 MB</c:v>
                </c:pt>
                <c:pt idx="1">
                  <c:v>512 MB</c:v>
                </c:pt>
                <c:pt idx="2">
                  <c:v>1024 MB</c:v>
                </c:pt>
              </c:strCache>
            </c:strRef>
          </c:cat>
          <c:val>
            <c:numRef>
              <c:f>Hoja1!$H$4:$H$6</c:f>
              <c:numCache>
                <c:formatCode>General</c:formatCode>
                <c:ptCount val="3"/>
                <c:pt idx="0">
                  <c:v>21245</c:v>
                </c:pt>
                <c:pt idx="1">
                  <c:v>20290</c:v>
                </c:pt>
                <c:pt idx="2">
                  <c:v>18831</c:v>
                </c:pt>
              </c:numCache>
            </c:numRef>
          </c:val>
        </c:ser>
        <c:ser>
          <c:idx val="1"/>
          <c:order val="1"/>
          <c:tx>
            <c:strRef>
              <c:f>Hoja1!$I$3</c:f>
              <c:strCache>
                <c:ptCount val="1"/>
                <c:pt idx="0">
                  <c:v>HOST DEDICADO</c:v>
                </c:pt>
              </c:strCache>
            </c:strRef>
          </c:tx>
          <c:invertIfNegative val="0"/>
          <c:cat>
            <c:strRef>
              <c:f>Hoja1!$G$4:$G$6</c:f>
              <c:strCache>
                <c:ptCount val="3"/>
                <c:pt idx="0">
                  <c:v>256 MB</c:v>
                </c:pt>
                <c:pt idx="1">
                  <c:v>512 MB</c:v>
                </c:pt>
                <c:pt idx="2">
                  <c:v>1024 MB</c:v>
                </c:pt>
              </c:strCache>
            </c:strRef>
          </c:cat>
          <c:val>
            <c:numRef>
              <c:f>Hoja1!$I$4:$I$6</c:f>
              <c:numCache>
                <c:formatCode>General</c:formatCode>
                <c:ptCount val="3"/>
                <c:pt idx="0">
                  <c:v>23904</c:v>
                </c:pt>
                <c:pt idx="1">
                  <c:v>17786</c:v>
                </c:pt>
                <c:pt idx="2">
                  <c:v>18712</c:v>
                </c:pt>
              </c:numCache>
            </c:numRef>
          </c:val>
        </c:ser>
        <c:dLbls>
          <c:showLegendKey val="0"/>
          <c:showVal val="0"/>
          <c:showCatName val="0"/>
          <c:showSerName val="0"/>
          <c:showPercent val="0"/>
          <c:showBubbleSize val="0"/>
        </c:dLbls>
        <c:gapWidth val="150"/>
        <c:axId val="76180480"/>
        <c:axId val="76182272"/>
      </c:barChart>
      <c:catAx>
        <c:axId val="76180480"/>
        <c:scaling>
          <c:orientation val="minMax"/>
        </c:scaling>
        <c:delete val="0"/>
        <c:axPos val="b"/>
        <c:majorTickMark val="none"/>
        <c:minorTickMark val="none"/>
        <c:tickLblPos val="nextTo"/>
        <c:crossAx val="76182272"/>
        <c:crosses val="autoZero"/>
        <c:auto val="1"/>
        <c:lblAlgn val="ctr"/>
        <c:lblOffset val="100"/>
        <c:noMultiLvlLbl val="0"/>
      </c:catAx>
      <c:valAx>
        <c:axId val="76182272"/>
        <c:scaling>
          <c:orientation val="minMax"/>
        </c:scaling>
        <c:delete val="0"/>
        <c:axPos val="l"/>
        <c:majorGridlines/>
        <c:numFmt formatCode="General" sourceLinked="1"/>
        <c:majorTickMark val="none"/>
        <c:minorTickMark val="none"/>
        <c:tickLblPos val="nextTo"/>
        <c:crossAx val="761804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TASA</a:t>
            </a:r>
            <a:r>
              <a:rPr lang="es-ES" baseline="0"/>
              <a:t> DE RE-ESCRITURA</a:t>
            </a:r>
            <a:endParaRPr lang="es-ES"/>
          </a:p>
        </c:rich>
      </c:tx>
      <c:layout/>
      <c:overlay val="0"/>
    </c:title>
    <c:autoTitleDeleted val="0"/>
    <c:plotArea>
      <c:layout/>
      <c:barChart>
        <c:barDir val="col"/>
        <c:grouping val="clustered"/>
        <c:varyColors val="0"/>
        <c:ser>
          <c:idx val="0"/>
          <c:order val="0"/>
          <c:tx>
            <c:strRef>
              <c:f>Hoja1!$H$3</c:f>
              <c:strCache>
                <c:ptCount val="1"/>
                <c:pt idx="0">
                  <c:v>HOST VIRTUAL</c:v>
                </c:pt>
              </c:strCache>
            </c:strRef>
          </c:tx>
          <c:invertIfNegative val="0"/>
          <c:cat>
            <c:strRef>
              <c:f>Hoja1!$G$4:$G$6</c:f>
              <c:strCache>
                <c:ptCount val="3"/>
                <c:pt idx="0">
                  <c:v>256 MB</c:v>
                </c:pt>
                <c:pt idx="1">
                  <c:v>512 MB</c:v>
                </c:pt>
                <c:pt idx="2">
                  <c:v>1024 MB</c:v>
                </c:pt>
              </c:strCache>
            </c:strRef>
          </c:cat>
          <c:val>
            <c:numRef>
              <c:f>Hoja1!$H$4:$H$6</c:f>
              <c:numCache>
                <c:formatCode>General</c:formatCode>
                <c:ptCount val="3"/>
                <c:pt idx="0">
                  <c:v>21245</c:v>
                </c:pt>
                <c:pt idx="1">
                  <c:v>20290</c:v>
                </c:pt>
                <c:pt idx="2">
                  <c:v>18831</c:v>
                </c:pt>
              </c:numCache>
            </c:numRef>
          </c:val>
        </c:ser>
        <c:ser>
          <c:idx val="1"/>
          <c:order val="1"/>
          <c:tx>
            <c:strRef>
              <c:f>Hoja1!$I$3</c:f>
              <c:strCache>
                <c:ptCount val="1"/>
                <c:pt idx="0">
                  <c:v>HOST DEDICADO</c:v>
                </c:pt>
              </c:strCache>
            </c:strRef>
          </c:tx>
          <c:invertIfNegative val="0"/>
          <c:cat>
            <c:strRef>
              <c:f>Hoja1!$G$4:$G$6</c:f>
              <c:strCache>
                <c:ptCount val="3"/>
                <c:pt idx="0">
                  <c:v>256 MB</c:v>
                </c:pt>
                <c:pt idx="1">
                  <c:v>512 MB</c:v>
                </c:pt>
                <c:pt idx="2">
                  <c:v>1024 MB</c:v>
                </c:pt>
              </c:strCache>
            </c:strRef>
          </c:cat>
          <c:val>
            <c:numRef>
              <c:f>Hoja1!$I$4:$I$6</c:f>
              <c:numCache>
                <c:formatCode>General</c:formatCode>
                <c:ptCount val="3"/>
                <c:pt idx="0">
                  <c:v>23904</c:v>
                </c:pt>
                <c:pt idx="1">
                  <c:v>17786</c:v>
                </c:pt>
                <c:pt idx="2">
                  <c:v>18712</c:v>
                </c:pt>
              </c:numCache>
            </c:numRef>
          </c:val>
        </c:ser>
        <c:dLbls>
          <c:showLegendKey val="0"/>
          <c:showVal val="0"/>
          <c:showCatName val="0"/>
          <c:showSerName val="0"/>
          <c:showPercent val="0"/>
          <c:showBubbleSize val="0"/>
        </c:dLbls>
        <c:gapWidth val="150"/>
        <c:axId val="76355072"/>
        <c:axId val="76356608"/>
      </c:barChart>
      <c:catAx>
        <c:axId val="76355072"/>
        <c:scaling>
          <c:orientation val="minMax"/>
        </c:scaling>
        <c:delete val="0"/>
        <c:axPos val="b"/>
        <c:majorTickMark val="none"/>
        <c:minorTickMark val="none"/>
        <c:tickLblPos val="nextTo"/>
        <c:crossAx val="76356608"/>
        <c:crosses val="autoZero"/>
        <c:auto val="1"/>
        <c:lblAlgn val="ctr"/>
        <c:lblOffset val="100"/>
        <c:noMultiLvlLbl val="0"/>
      </c:catAx>
      <c:valAx>
        <c:axId val="76356608"/>
        <c:scaling>
          <c:orientation val="minMax"/>
        </c:scaling>
        <c:delete val="0"/>
        <c:axPos val="l"/>
        <c:majorGridlines/>
        <c:numFmt formatCode="General" sourceLinked="1"/>
        <c:majorTickMark val="none"/>
        <c:minorTickMark val="none"/>
        <c:tickLblPos val="nextTo"/>
        <c:crossAx val="7635507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5AFE9-0BF1-45F3-9B25-D599038E04D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S"/>
        </a:p>
      </dgm:t>
    </dgm:pt>
    <dgm:pt modelId="{6316F1ED-3B7C-4F69-8A8B-CD64005B9863}">
      <dgm:prSet phldrT="[Texto]"/>
      <dgm:spPr/>
      <dgm:t>
        <a:bodyPr/>
        <a:lstStyle/>
        <a:p>
          <a:pPr algn="ctr"/>
          <a:r>
            <a:rPr lang="es-ES"/>
            <a:t>APLICACION</a:t>
          </a:r>
        </a:p>
      </dgm:t>
    </dgm:pt>
    <dgm:pt modelId="{97901C18-7CA8-4C3E-BDFD-F5278895AD53}" type="parTrans" cxnId="{43047B36-18C6-4F22-B583-62C30279299A}">
      <dgm:prSet/>
      <dgm:spPr/>
      <dgm:t>
        <a:bodyPr/>
        <a:lstStyle/>
        <a:p>
          <a:pPr algn="ctr"/>
          <a:endParaRPr lang="es-ES"/>
        </a:p>
      </dgm:t>
    </dgm:pt>
    <dgm:pt modelId="{46D9DBFB-BD1D-4053-B9F1-0626C8178F3A}" type="sibTrans" cxnId="{43047B36-18C6-4F22-B583-62C30279299A}">
      <dgm:prSet/>
      <dgm:spPr/>
      <dgm:t>
        <a:bodyPr/>
        <a:lstStyle/>
        <a:p>
          <a:pPr algn="ctr"/>
          <a:endParaRPr lang="es-ES"/>
        </a:p>
      </dgm:t>
    </dgm:pt>
    <dgm:pt modelId="{94445541-0EFE-4859-868C-65336335D927}">
      <dgm:prSet phldrT="[Texto]"/>
      <dgm:spPr/>
      <dgm:t>
        <a:bodyPr/>
        <a:lstStyle/>
        <a:p>
          <a:pPr algn="ctr"/>
          <a:r>
            <a:rPr lang="es-ES"/>
            <a:t>PLATAFORMA</a:t>
          </a:r>
        </a:p>
      </dgm:t>
    </dgm:pt>
    <dgm:pt modelId="{478D38D3-1141-499B-93B1-5EDAF9E0ABCF}" type="parTrans" cxnId="{72EC1096-28DE-41E1-B625-1777BA41E6A4}">
      <dgm:prSet/>
      <dgm:spPr/>
      <dgm:t>
        <a:bodyPr/>
        <a:lstStyle/>
        <a:p>
          <a:pPr algn="ctr"/>
          <a:endParaRPr lang="es-ES"/>
        </a:p>
      </dgm:t>
    </dgm:pt>
    <dgm:pt modelId="{7113D717-CE47-4599-BDF8-494E7373C5CE}" type="sibTrans" cxnId="{72EC1096-28DE-41E1-B625-1777BA41E6A4}">
      <dgm:prSet/>
      <dgm:spPr/>
      <dgm:t>
        <a:bodyPr/>
        <a:lstStyle/>
        <a:p>
          <a:pPr algn="ctr"/>
          <a:endParaRPr lang="es-ES"/>
        </a:p>
      </dgm:t>
    </dgm:pt>
    <dgm:pt modelId="{8446BA18-E001-4AB5-BFC5-CE6A238FCBD5}">
      <dgm:prSet phldrT="[Texto]"/>
      <dgm:spPr/>
      <dgm:t>
        <a:bodyPr/>
        <a:lstStyle/>
        <a:p>
          <a:pPr algn="ctr"/>
          <a:r>
            <a:rPr lang="es-ES"/>
            <a:t>INFRAESTRUCTURA</a:t>
          </a:r>
        </a:p>
      </dgm:t>
    </dgm:pt>
    <dgm:pt modelId="{E82F7C56-999C-4E38-A468-0C82B3E2A3B4}" type="parTrans" cxnId="{F3F46F1E-9379-45E4-81E4-E98D9A1CC64D}">
      <dgm:prSet/>
      <dgm:spPr/>
      <dgm:t>
        <a:bodyPr/>
        <a:lstStyle/>
        <a:p>
          <a:pPr algn="ctr"/>
          <a:endParaRPr lang="es-ES"/>
        </a:p>
      </dgm:t>
    </dgm:pt>
    <dgm:pt modelId="{00A01532-4C5D-4758-ACEF-E95927006C39}" type="sibTrans" cxnId="{F3F46F1E-9379-45E4-81E4-E98D9A1CC64D}">
      <dgm:prSet/>
      <dgm:spPr/>
      <dgm:t>
        <a:bodyPr/>
        <a:lstStyle/>
        <a:p>
          <a:pPr algn="ctr"/>
          <a:endParaRPr lang="es-ES"/>
        </a:p>
      </dgm:t>
    </dgm:pt>
    <dgm:pt modelId="{9F69E743-447E-4E9C-92CE-248F286334E9}">
      <dgm:prSet phldrT="[Texto]"/>
      <dgm:spPr/>
      <dgm:t>
        <a:bodyPr/>
        <a:lstStyle/>
        <a:p>
          <a:pPr algn="ctr"/>
          <a:r>
            <a:rPr lang="es-ES"/>
            <a:t>VIRTUALIZACION</a:t>
          </a:r>
        </a:p>
      </dgm:t>
    </dgm:pt>
    <dgm:pt modelId="{39CBDFD5-EA7D-41B2-B8DF-883A06347B9A}" type="parTrans" cxnId="{9EEB204B-007D-4619-B89F-9E08164C6248}">
      <dgm:prSet/>
      <dgm:spPr/>
      <dgm:t>
        <a:bodyPr/>
        <a:lstStyle/>
        <a:p>
          <a:pPr algn="ctr"/>
          <a:endParaRPr lang="es-ES"/>
        </a:p>
      </dgm:t>
    </dgm:pt>
    <dgm:pt modelId="{488A8BA3-DD4B-476D-9B34-EE6293E3A082}" type="sibTrans" cxnId="{9EEB204B-007D-4619-B89F-9E08164C6248}">
      <dgm:prSet/>
      <dgm:spPr/>
      <dgm:t>
        <a:bodyPr/>
        <a:lstStyle/>
        <a:p>
          <a:pPr algn="ctr"/>
          <a:endParaRPr lang="es-ES"/>
        </a:p>
      </dgm:t>
    </dgm:pt>
    <dgm:pt modelId="{A0EDF203-1803-4FDF-9DD6-6E3246A2C3F4}">
      <dgm:prSet phldrT="[Texto]"/>
      <dgm:spPr/>
      <dgm:t>
        <a:bodyPr/>
        <a:lstStyle/>
        <a:p>
          <a:pPr algn="ctr"/>
          <a:r>
            <a:rPr lang="es-ES"/>
            <a:t>RECURSOS FISICOS</a:t>
          </a:r>
        </a:p>
      </dgm:t>
    </dgm:pt>
    <dgm:pt modelId="{3F3E8C4D-EC0D-40A9-98DC-2212F4CF3E43}" type="parTrans" cxnId="{FE1B3158-2E77-4B71-9FCB-048636956620}">
      <dgm:prSet/>
      <dgm:spPr/>
      <dgm:t>
        <a:bodyPr/>
        <a:lstStyle/>
        <a:p>
          <a:pPr algn="ctr"/>
          <a:endParaRPr lang="es-ES"/>
        </a:p>
      </dgm:t>
    </dgm:pt>
    <dgm:pt modelId="{41193169-210D-4E8A-83B2-643F2805C0CE}" type="sibTrans" cxnId="{FE1B3158-2E77-4B71-9FCB-048636956620}">
      <dgm:prSet/>
      <dgm:spPr/>
      <dgm:t>
        <a:bodyPr/>
        <a:lstStyle/>
        <a:p>
          <a:pPr algn="ctr"/>
          <a:endParaRPr lang="es-ES"/>
        </a:p>
      </dgm:t>
    </dgm:pt>
    <dgm:pt modelId="{C43AE2A4-A945-4C0C-8BE0-B8D2E2C61D18}" type="pres">
      <dgm:prSet presAssocID="{D215AFE9-0BF1-45F3-9B25-D599038E04D0}" presName="Name0" presStyleCnt="0">
        <dgm:presLayoutVars>
          <dgm:dir/>
          <dgm:animLvl val="lvl"/>
          <dgm:resizeHandles val="exact"/>
        </dgm:presLayoutVars>
      </dgm:prSet>
      <dgm:spPr/>
      <dgm:t>
        <a:bodyPr/>
        <a:lstStyle/>
        <a:p>
          <a:endParaRPr lang="es-ES"/>
        </a:p>
      </dgm:t>
    </dgm:pt>
    <dgm:pt modelId="{2290D285-ADC1-4049-9294-01E2FC50D024}" type="pres">
      <dgm:prSet presAssocID="{6316F1ED-3B7C-4F69-8A8B-CD64005B9863}" presName="linNode" presStyleCnt="0"/>
      <dgm:spPr/>
    </dgm:pt>
    <dgm:pt modelId="{76D7A8E5-9FC1-4726-B58D-934C303FD6A9}" type="pres">
      <dgm:prSet presAssocID="{6316F1ED-3B7C-4F69-8A8B-CD64005B9863}" presName="parentText" presStyleLbl="node1" presStyleIdx="0" presStyleCnt="5">
        <dgm:presLayoutVars>
          <dgm:chMax val="1"/>
          <dgm:bulletEnabled val="1"/>
        </dgm:presLayoutVars>
      </dgm:prSet>
      <dgm:spPr/>
      <dgm:t>
        <a:bodyPr/>
        <a:lstStyle/>
        <a:p>
          <a:endParaRPr lang="es-ES"/>
        </a:p>
      </dgm:t>
    </dgm:pt>
    <dgm:pt modelId="{8BC9280B-EB6A-444F-AB8B-4FB34B216886}" type="pres">
      <dgm:prSet presAssocID="{46D9DBFB-BD1D-4053-B9F1-0626C8178F3A}" presName="sp" presStyleCnt="0"/>
      <dgm:spPr/>
    </dgm:pt>
    <dgm:pt modelId="{D957C39D-B64F-4B25-9087-F610C4484109}" type="pres">
      <dgm:prSet presAssocID="{94445541-0EFE-4859-868C-65336335D927}" presName="linNode" presStyleCnt="0"/>
      <dgm:spPr/>
    </dgm:pt>
    <dgm:pt modelId="{F6CE3439-FE31-4D91-80CC-A4CBB62ACE26}" type="pres">
      <dgm:prSet presAssocID="{94445541-0EFE-4859-868C-65336335D927}" presName="parentText" presStyleLbl="node1" presStyleIdx="1" presStyleCnt="5">
        <dgm:presLayoutVars>
          <dgm:chMax val="1"/>
          <dgm:bulletEnabled val="1"/>
        </dgm:presLayoutVars>
      </dgm:prSet>
      <dgm:spPr/>
      <dgm:t>
        <a:bodyPr/>
        <a:lstStyle/>
        <a:p>
          <a:endParaRPr lang="es-ES"/>
        </a:p>
      </dgm:t>
    </dgm:pt>
    <dgm:pt modelId="{053C7439-A35F-49B6-AE3B-FD1EF8C1D43B}" type="pres">
      <dgm:prSet presAssocID="{7113D717-CE47-4599-BDF8-494E7373C5CE}" presName="sp" presStyleCnt="0"/>
      <dgm:spPr/>
    </dgm:pt>
    <dgm:pt modelId="{8944C562-732D-4CAB-9B78-CAE6769FB729}" type="pres">
      <dgm:prSet presAssocID="{8446BA18-E001-4AB5-BFC5-CE6A238FCBD5}" presName="linNode" presStyleCnt="0"/>
      <dgm:spPr/>
    </dgm:pt>
    <dgm:pt modelId="{30040ACF-3693-4853-944A-BC497734034B}" type="pres">
      <dgm:prSet presAssocID="{8446BA18-E001-4AB5-BFC5-CE6A238FCBD5}" presName="parentText" presStyleLbl="node1" presStyleIdx="2" presStyleCnt="5">
        <dgm:presLayoutVars>
          <dgm:chMax val="1"/>
          <dgm:bulletEnabled val="1"/>
        </dgm:presLayoutVars>
      </dgm:prSet>
      <dgm:spPr/>
      <dgm:t>
        <a:bodyPr/>
        <a:lstStyle/>
        <a:p>
          <a:endParaRPr lang="es-ES"/>
        </a:p>
      </dgm:t>
    </dgm:pt>
    <dgm:pt modelId="{4E86DAE0-B6B2-4E65-B29E-778479D6DEAD}" type="pres">
      <dgm:prSet presAssocID="{00A01532-4C5D-4758-ACEF-E95927006C39}" presName="sp" presStyleCnt="0"/>
      <dgm:spPr/>
    </dgm:pt>
    <dgm:pt modelId="{19CBB694-4884-4763-8F6B-28805CD11283}" type="pres">
      <dgm:prSet presAssocID="{9F69E743-447E-4E9C-92CE-248F286334E9}" presName="linNode" presStyleCnt="0"/>
      <dgm:spPr/>
    </dgm:pt>
    <dgm:pt modelId="{F0B171C4-9ADA-4EB4-A2B5-3A8301D2E43A}" type="pres">
      <dgm:prSet presAssocID="{9F69E743-447E-4E9C-92CE-248F286334E9}" presName="parentText" presStyleLbl="node1" presStyleIdx="3" presStyleCnt="5">
        <dgm:presLayoutVars>
          <dgm:chMax val="1"/>
          <dgm:bulletEnabled val="1"/>
        </dgm:presLayoutVars>
      </dgm:prSet>
      <dgm:spPr/>
      <dgm:t>
        <a:bodyPr/>
        <a:lstStyle/>
        <a:p>
          <a:endParaRPr lang="es-ES"/>
        </a:p>
      </dgm:t>
    </dgm:pt>
    <dgm:pt modelId="{FC4A6B51-E11B-4886-8667-5A1510AC5FEE}" type="pres">
      <dgm:prSet presAssocID="{488A8BA3-DD4B-476D-9B34-EE6293E3A082}" presName="sp" presStyleCnt="0"/>
      <dgm:spPr/>
    </dgm:pt>
    <dgm:pt modelId="{AFACFAE6-76BF-4BD7-8864-AB06F9FC66A5}" type="pres">
      <dgm:prSet presAssocID="{A0EDF203-1803-4FDF-9DD6-6E3246A2C3F4}" presName="linNode" presStyleCnt="0"/>
      <dgm:spPr/>
    </dgm:pt>
    <dgm:pt modelId="{D03DFEB9-355A-4A31-841E-44BD7853F394}" type="pres">
      <dgm:prSet presAssocID="{A0EDF203-1803-4FDF-9DD6-6E3246A2C3F4}" presName="parentText" presStyleLbl="node1" presStyleIdx="4" presStyleCnt="5">
        <dgm:presLayoutVars>
          <dgm:chMax val="1"/>
          <dgm:bulletEnabled val="1"/>
        </dgm:presLayoutVars>
      </dgm:prSet>
      <dgm:spPr/>
      <dgm:t>
        <a:bodyPr/>
        <a:lstStyle/>
        <a:p>
          <a:endParaRPr lang="es-ES"/>
        </a:p>
      </dgm:t>
    </dgm:pt>
  </dgm:ptLst>
  <dgm:cxnLst>
    <dgm:cxn modelId="{FE1B3158-2E77-4B71-9FCB-048636956620}" srcId="{D215AFE9-0BF1-45F3-9B25-D599038E04D0}" destId="{A0EDF203-1803-4FDF-9DD6-6E3246A2C3F4}" srcOrd="4" destOrd="0" parTransId="{3F3E8C4D-EC0D-40A9-98DC-2212F4CF3E43}" sibTransId="{41193169-210D-4E8A-83B2-643F2805C0CE}"/>
    <dgm:cxn modelId="{F3F46F1E-9379-45E4-81E4-E98D9A1CC64D}" srcId="{D215AFE9-0BF1-45F3-9B25-D599038E04D0}" destId="{8446BA18-E001-4AB5-BFC5-CE6A238FCBD5}" srcOrd="2" destOrd="0" parTransId="{E82F7C56-999C-4E38-A468-0C82B3E2A3B4}" sibTransId="{00A01532-4C5D-4758-ACEF-E95927006C39}"/>
    <dgm:cxn modelId="{0E0889E2-4711-46AB-9A0F-E5D5974BEFD1}" type="presOf" srcId="{6316F1ED-3B7C-4F69-8A8B-CD64005B9863}" destId="{76D7A8E5-9FC1-4726-B58D-934C303FD6A9}" srcOrd="0" destOrd="0" presId="urn:microsoft.com/office/officeart/2005/8/layout/vList5"/>
    <dgm:cxn modelId="{3BD6BD81-8EF2-41F3-8B1A-4DABB44E118D}" type="presOf" srcId="{D215AFE9-0BF1-45F3-9B25-D599038E04D0}" destId="{C43AE2A4-A945-4C0C-8BE0-B8D2E2C61D18}" srcOrd="0" destOrd="0" presId="urn:microsoft.com/office/officeart/2005/8/layout/vList5"/>
    <dgm:cxn modelId="{9EFC7874-7DB6-4B13-B3B7-1F46B9185343}" type="presOf" srcId="{A0EDF203-1803-4FDF-9DD6-6E3246A2C3F4}" destId="{D03DFEB9-355A-4A31-841E-44BD7853F394}" srcOrd="0" destOrd="0" presId="urn:microsoft.com/office/officeart/2005/8/layout/vList5"/>
    <dgm:cxn modelId="{E9BCCFF7-16CD-43C1-A1A5-9C2183FC25DE}" type="presOf" srcId="{9F69E743-447E-4E9C-92CE-248F286334E9}" destId="{F0B171C4-9ADA-4EB4-A2B5-3A8301D2E43A}" srcOrd="0" destOrd="0" presId="urn:microsoft.com/office/officeart/2005/8/layout/vList5"/>
    <dgm:cxn modelId="{109B23EF-5A16-41C2-A6A1-E868E5BEF161}" type="presOf" srcId="{94445541-0EFE-4859-868C-65336335D927}" destId="{F6CE3439-FE31-4D91-80CC-A4CBB62ACE26}" srcOrd="0" destOrd="0" presId="urn:microsoft.com/office/officeart/2005/8/layout/vList5"/>
    <dgm:cxn modelId="{43047B36-18C6-4F22-B583-62C30279299A}" srcId="{D215AFE9-0BF1-45F3-9B25-D599038E04D0}" destId="{6316F1ED-3B7C-4F69-8A8B-CD64005B9863}" srcOrd="0" destOrd="0" parTransId="{97901C18-7CA8-4C3E-BDFD-F5278895AD53}" sibTransId="{46D9DBFB-BD1D-4053-B9F1-0626C8178F3A}"/>
    <dgm:cxn modelId="{72EC1096-28DE-41E1-B625-1777BA41E6A4}" srcId="{D215AFE9-0BF1-45F3-9B25-D599038E04D0}" destId="{94445541-0EFE-4859-868C-65336335D927}" srcOrd="1" destOrd="0" parTransId="{478D38D3-1141-499B-93B1-5EDAF9E0ABCF}" sibTransId="{7113D717-CE47-4599-BDF8-494E7373C5CE}"/>
    <dgm:cxn modelId="{9EEB204B-007D-4619-B89F-9E08164C6248}" srcId="{D215AFE9-0BF1-45F3-9B25-D599038E04D0}" destId="{9F69E743-447E-4E9C-92CE-248F286334E9}" srcOrd="3" destOrd="0" parTransId="{39CBDFD5-EA7D-41B2-B8DF-883A06347B9A}" sibTransId="{488A8BA3-DD4B-476D-9B34-EE6293E3A082}"/>
    <dgm:cxn modelId="{A8D448CE-5D41-4586-B6A2-0090FD743920}" type="presOf" srcId="{8446BA18-E001-4AB5-BFC5-CE6A238FCBD5}" destId="{30040ACF-3693-4853-944A-BC497734034B}" srcOrd="0" destOrd="0" presId="urn:microsoft.com/office/officeart/2005/8/layout/vList5"/>
    <dgm:cxn modelId="{EB4975DC-725E-4F92-8579-C7C26F971F60}" type="presParOf" srcId="{C43AE2A4-A945-4C0C-8BE0-B8D2E2C61D18}" destId="{2290D285-ADC1-4049-9294-01E2FC50D024}" srcOrd="0" destOrd="0" presId="urn:microsoft.com/office/officeart/2005/8/layout/vList5"/>
    <dgm:cxn modelId="{A51E999A-B878-442F-8243-FA75A75DB09E}" type="presParOf" srcId="{2290D285-ADC1-4049-9294-01E2FC50D024}" destId="{76D7A8E5-9FC1-4726-B58D-934C303FD6A9}" srcOrd="0" destOrd="0" presId="urn:microsoft.com/office/officeart/2005/8/layout/vList5"/>
    <dgm:cxn modelId="{3F9E00B1-BBEF-4B98-B8E2-5492A1777A97}" type="presParOf" srcId="{C43AE2A4-A945-4C0C-8BE0-B8D2E2C61D18}" destId="{8BC9280B-EB6A-444F-AB8B-4FB34B216886}" srcOrd="1" destOrd="0" presId="urn:microsoft.com/office/officeart/2005/8/layout/vList5"/>
    <dgm:cxn modelId="{DC978858-79BA-4838-8AD6-89D09AB635D3}" type="presParOf" srcId="{C43AE2A4-A945-4C0C-8BE0-B8D2E2C61D18}" destId="{D957C39D-B64F-4B25-9087-F610C4484109}" srcOrd="2" destOrd="0" presId="urn:microsoft.com/office/officeart/2005/8/layout/vList5"/>
    <dgm:cxn modelId="{C7F8E6D2-5EEC-4802-93EA-7D554E2AE667}" type="presParOf" srcId="{D957C39D-B64F-4B25-9087-F610C4484109}" destId="{F6CE3439-FE31-4D91-80CC-A4CBB62ACE26}" srcOrd="0" destOrd="0" presId="urn:microsoft.com/office/officeart/2005/8/layout/vList5"/>
    <dgm:cxn modelId="{F8913E8F-6A22-4427-8FE4-2CC3AA9771BA}" type="presParOf" srcId="{C43AE2A4-A945-4C0C-8BE0-B8D2E2C61D18}" destId="{053C7439-A35F-49B6-AE3B-FD1EF8C1D43B}" srcOrd="3" destOrd="0" presId="urn:microsoft.com/office/officeart/2005/8/layout/vList5"/>
    <dgm:cxn modelId="{954F8DCF-03AA-41D3-AA0C-23B62289E05D}" type="presParOf" srcId="{C43AE2A4-A945-4C0C-8BE0-B8D2E2C61D18}" destId="{8944C562-732D-4CAB-9B78-CAE6769FB729}" srcOrd="4" destOrd="0" presId="urn:microsoft.com/office/officeart/2005/8/layout/vList5"/>
    <dgm:cxn modelId="{91F0E9E1-75A2-493C-B0D2-99F975A2D9E2}" type="presParOf" srcId="{8944C562-732D-4CAB-9B78-CAE6769FB729}" destId="{30040ACF-3693-4853-944A-BC497734034B}" srcOrd="0" destOrd="0" presId="urn:microsoft.com/office/officeart/2005/8/layout/vList5"/>
    <dgm:cxn modelId="{AF639E56-DACB-4A79-85E2-EE43A5A98D2F}" type="presParOf" srcId="{C43AE2A4-A945-4C0C-8BE0-B8D2E2C61D18}" destId="{4E86DAE0-B6B2-4E65-B29E-778479D6DEAD}" srcOrd="5" destOrd="0" presId="urn:microsoft.com/office/officeart/2005/8/layout/vList5"/>
    <dgm:cxn modelId="{04929CDD-6143-4B23-A51F-2EC55EB64156}" type="presParOf" srcId="{C43AE2A4-A945-4C0C-8BE0-B8D2E2C61D18}" destId="{19CBB694-4884-4763-8F6B-28805CD11283}" srcOrd="6" destOrd="0" presId="urn:microsoft.com/office/officeart/2005/8/layout/vList5"/>
    <dgm:cxn modelId="{A3051223-746A-4820-8CA9-9492C2EE6960}" type="presParOf" srcId="{19CBB694-4884-4763-8F6B-28805CD11283}" destId="{F0B171C4-9ADA-4EB4-A2B5-3A8301D2E43A}" srcOrd="0" destOrd="0" presId="urn:microsoft.com/office/officeart/2005/8/layout/vList5"/>
    <dgm:cxn modelId="{356EEFE2-82B3-4AA2-9628-5A03EB4A3F29}" type="presParOf" srcId="{C43AE2A4-A945-4C0C-8BE0-B8D2E2C61D18}" destId="{FC4A6B51-E11B-4886-8667-5A1510AC5FEE}" srcOrd="7" destOrd="0" presId="urn:microsoft.com/office/officeart/2005/8/layout/vList5"/>
    <dgm:cxn modelId="{E6B409C8-D4CC-4D34-8B86-3417A23A6652}" type="presParOf" srcId="{C43AE2A4-A945-4C0C-8BE0-B8D2E2C61D18}" destId="{AFACFAE6-76BF-4BD7-8864-AB06F9FC66A5}" srcOrd="8" destOrd="0" presId="urn:microsoft.com/office/officeart/2005/8/layout/vList5"/>
    <dgm:cxn modelId="{157EE3E8-02AC-4BF8-8328-B5DCB83E51BA}" type="presParOf" srcId="{AFACFAE6-76BF-4BD7-8864-AB06F9FC66A5}" destId="{D03DFEB9-355A-4A31-841E-44BD7853F39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7A8E5-9FC1-4726-B58D-934C303FD6A9}">
      <dsp:nvSpPr>
        <dsp:cNvPr id="0" name=""/>
        <dsp:cNvSpPr/>
      </dsp:nvSpPr>
      <dsp:spPr>
        <a:xfrm>
          <a:off x="1173591" y="1109"/>
          <a:ext cx="1320289" cy="4853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S" sz="1100" kern="1200"/>
            <a:t>APLICACION</a:t>
          </a:r>
        </a:p>
      </dsp:txBody>
      <dsp:txXfrm>
        <a:off x="1197281" y="24799"/>
        <a:ext cx="1272909" cy="437920"/>
      </dsp:txXfrm>
    </dsp:sp>
    <dsp:sp modelId="{F6CE3439-FE31-4D91-80CC-A4CBB62ACE26}">
      <dsp:nvSpPr>
        <dsp:cNvPr id="0" name=""/>
        <dsp:cNvSpPr/>
      </dsp:nvSpPr>
      <dsp:spPr>
        <a:xfrm>
          <a:off x="1173591" y="510675"/>
          <a:ext cx="1320289" cy="4853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S" sz="1100" kern="1200"/>
            <a:t>PLATAFORMA</a:t>
          </a:r>
        </a:p>
      </dsp:txBody>
      <dsp:txXfrm>
        <a:off x="1197281" y="534365"/>
        <a:ext cx="1272909" cy="437920"/>
      </dsp:txXfrm>
    </dsp:sp>
    <dsp:sp modelId="{30040ACF-3693-4853-944A-BC497734034B}">
      <dsp:nvSpPr>
        <dsp:cNvPr id="0" name=""/>
        <dsp:cNvSpPr/>
      </dsp:nvSpPr>
      <dsp:spPr>
        <a:xfrm>
          <a:off x="1173591" y="1020240"/>
          <a:ext cx="1320289" cy="4853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S" sz="1100" kern="1200"/>
            <a:t>INFRAESTRUCTURA</a:t>
          </a:r>
        </a:p>
      </dsp:txBody>
      <dsp:txXfrm>
        <a:off x="1197281" y="1043930"/>
        <a:ext cx="1272909" cy="437920"/>
      </dsp:txXfrm>
    </dsp:sp>
    <dsp:sp modelId="{F0B171C4-9ADA-4EB4-A2B5-3A8301D2E43A}">
      <dsp:nvSpPr>
        <dsp:cNvPr id="0" name=""/>
        <dsp:cNvSpPr/>
      </dsp:nvSpPr>
      <dsp:spPr>
        <a:xfrm>
          <a:off x="1173591" y="1529805"/>
          <a:ext cx="1320289" cy="4853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S" sz="1100" kern="1200"/>
            <a:t>VIRTUALIZACION</a:t>
          </a:r>
        </a:p>
      </dsp:txBody>
      <dsp:txXfrm>
        <a:off x="1197281" y="1553495"/>
        <a:ext cx="1272909" cy="437920"/>
      </dsp:txXfrm>
    </dsp:sp>
    <dsp:sp modelId="{D03DFEB9-355A-4A31-841E-44BD7853F394}">
      <dsp:nvSpPr>
        <dsp:cNvPr id="0" name=""/>
        <dsp:cNvSpPr/>
      </dsp:nvSpPr>
      <dsp:spPr>
        <a:xfrm>
          <a:off x="1173591" y="2039370"/>
          <a:ext cx="1320289" cy="4853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S" sz="1100" kern="1200"/>
            <a:t>RECURSOS FISICOS</a:t>
          </a:r>
        </a:p>
      </dsp:txBody>
      <dsp:txXfrm>
        <a:off x="1197281" y="2063060"/>
        <a:ext cx="1272909" cy="4379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905F0-3D95-490C-BC8F-D9A695F8CEDB}" type="datetimeFigureOut">
              <a:rPr lang="es-EC" smtClean="0"/>
              <a:pPr/>
              <a:t>21/06/2013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0F510-CEE4-4F23-831F-A8698D398A5A}" type="slidenum">
              <a:rPr lang="es-EC" smtClean="0"/>
              <a:pPr/>
              <a:t>‹Nº›</a:t>
            </a:fld>
            <a:endParaRPr lang="es-EC"/>
          </a:p>
        </p:txBody>
      </p:sp>
    </p:spTree>
    <p:extLst>
      <p:ext uri="{BB962C8B-B14F-4D97-AF65-F5344CB8AC3E}">
        <p14:creationId xmlns:p14="http://schemas.microsoft.com/office/powerpoint/2010/main" val="181773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1</a:t>
            </a:fld>
            <a:endParaRPr lang="es-EC"/>
          </a:p>
        </p:txBody>
      </p:sp>
    </p:spTree>
    <p:extLst>
      <p:ext uri="{BB962C8B-B14F-4D97-AF65-F5344CB8AC3E}">
        <p14:creationId xmlns:p14="http://schemas.microsoft.com/office/powerpoint/2010/main" val="155935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31</a:t>
            </a:fld>
            <a:endParaRPr lang="es-EC"/>
          </a:p>
        </p:txBody>
      </p:sp>
    </p:spTree>
    <p:extLst>
      <p:ext uri="{BB962C8B-B14F-4D97-AF65-F5344CB8AC3E}">
        <p14:creationId xmlns:p14="http://schemas.microsoft.com/office/powerpoint/2010/main" val="405940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33</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34</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35</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36</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37</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38</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39</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40</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41</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a:t>
            </a:fld>
            <a:endParaRPr lang="es-EC"/>
          </a:p>
        </p:txBody>
      </p:sp>
    </p:spTree>
    <p:extLst>
      <p:ext uri="{BB962C8B-B14F-4D97-AF65-F5344CB8AC3E}">
        <p14:creationId xmlns:p14="http://schemas.microsoft.com/office/powerpoint/2010/main" val="181453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42</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43</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45</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46</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47</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48</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49</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50</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51</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52</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a:t>
            </a:fld>
            <a:endParaRPr lang="es-EC"/>
          </a:p>
        </p:txBody>
      </p:sp>
    </p:spTree>
    <p:extLst>
      <p:ext uri="{BB962C8B-B14F-4D97-AF65-F5344CB8AC3E}">
        <p14:creationId xmlns:p14="http://schemas.microsoft.com/office/powerpoint/2010/main" val="1814538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54</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55</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56</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57</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58</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59</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60</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61</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62</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63</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7</a:t>
            </a:fld>
            <a:endParaRPr lang="es-EC"/>
          </a:p>
        </p:txBody>
      </p:sp>
    </p:spTree>
    <p:extLst>
      <p:ext uri="{BB962C8B-B14F-4D97-AF65-F5344CB8AC3E}">
        <p14:creationId xmlns:p14="http://schemas.microsoft.com/office/powerpoint/2010/main" val="1814538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64</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effectLst/>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65</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8</a:t>
            </a:fld>
            <a:endParaRPr lang="es-EC"/>
          </a:p>
        </p:txBody>
      </p:sp>
    </p:spTree>
    <p:extLst>
      <p:ext uri="{BB962C8B-B14F-4D97-AF65-F5344CB8AC3E}">
        <p14:creationId xmlns:p14="http://schemas.microsoft.com/office/powerpoint/2010/main" val="181453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27</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28</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29</a:t>
            </a:fld>
            <a:endParaRPr lang="es-EC"/>
          </a:p>
        </p:txBody>
      </p:sp>
    </p:spTree>
    <p:extLst>
      <p:ext uri="{BB962C8B-B14F-4D97-AF65-F5344CB8AC3E}">
        <p14:creationId xmlns:p14="http://schemas.microsoft.com/office/powerpoint/2010/main" val="108577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000F510-CEE4-4F23-831F-A8698D398A5A}" type="slidenum">
              <a:rPr lang="es-EC" smtClean="0"/>
              <a:pPr/>
              <a:t>30</a:t>
            </a:fld>
            <a:endParaRPr lang="es-EC"/>
          </a:p>
        </p:txBody>
      </p:sp>
    </p:spTree>
    <p:extLst>
      <p:ext uri="{BB962C8B-B14F-4D97-AF65-F5344CB8AC3E}">
        <p14:creationId xmlns:p14="http://schemas.microsoft.com/office/powerpoint/2010/main" val="108577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userDrawn="1"/>
        </p:nvPicPr>
        <p:blipFill>
          <a:blip r:embed="rId10"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userDrawn="1"/>
        </p:nvPicPr>
        <p:blipFill>
          <a:blip r:embed="rId11" cstate="print"/>
          <a:srcRect/>
          <a:stretch>
            <a:fillRect/>
          </a:stretch>
        </p:blipFill>
        <p:spPr bwMode="auto">
          <a:xfrm>
            <a:off x="6659563" y="5949950"/>
            <a:ext cx="2305050" cy="56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randomBar dir="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ownloads.xen.org/XCP/50674/XCP-1.1-base-50674.is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9.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899592" y="1124744"/>
            <a:ext cx="7920880" cy="1077218"/>
          </a:xfrm>
          <a:prstGeom prst="rect">
            <a:avLst/>
          </a:prstGeom>
        </p:spPr>
        <p:txBody>
          <a:bodyPr wrap="square">
            <a:spAutoFit/>
          </a:bodyPr>
          <a:lstStyle/>
          <a:p>
            <a:pPr algn="ctr"/>
            <a:r>
              <a:rPr lang="es-EC" sz="3200" dirty="0" smtClean="0">
                <a:solidFill>
                  <a:srgbClr val="C00000"/>
                </a:solidFill>
                <a:effectLst>
                  <a:outerShdw blurRad="38100" dist="38100" dir="2700000" algn="tl">
                    <a:srgbClr val="000000">
                      <a:alpha val="43137"/>
                    </a:srgbClr>
                  </a:outerShdw>
                </a:effectLst>
                <a:latin typeface="Stencil" pitchFamily="82" charset="0"/>
                <a:cs typeface="Miriam" pitchFamily="34" charset="-79"/>
              </a:rPr>
              <a:t>ELECTRÓNICA EN REDES Y COMUNICACIÓN DE DATOS</a:t>
            </a:r>
          </a:p>
        </p:txBody>
      </p:sp>
      <p:pic>
        <p:nvPicPr>
          <p:cNvPr id="9" name="Picture 3" descr="H:\Pictures\logo redes.jpg"/>
          <p:cNvPicPr>
            <a:picLocks noChangeAspect="1" noChangeArrowheads="1"/>
          </p:cNvPicPr>
          <p:nvPr/>
        </p:nvPicPr>
        <p:blipFill>
          <a:blip r:embed="rId3" cstate="print"/>
          <a:srcRect/>
          <a:stretch>
            <a:fillRect/>
          </a:stretch>
        </p:blipFill>
        <p:spPr bwMode="auto">
          <a:xfrm>
            <a:off x="7391712" y="61429"/>
            <a:ext cx="1428760" cy="1067998"/>
          </a:xfrm>
          <a:prstGeom prst="rect">
            <a:avLst/>
          </a:prstGeom>
          <a:noFill/>
        </p:spPr>
      </p:pic>
      <p:sp>
        <p:nvSpPr>
          <p:cNvPr id="12" name="11 Rectángulo"/>
          <p:cNvSpPr/>
          <p:nvPr/>
        </p:nvSpPr>
        <p:spPr>
          <a:xfrm>
            <a:off x="899593" y="2478375"/>
            <a:ext cx="7920880" cy="2246769"/>
          </a:xfrm>
          <a:prstGeom prst="rect">
            <a:avLst/>
          </a:prstGeom>
        </p:spPr>
        <p:txBody>
          <a:bodyPr wrap="square">
            <a:spAutoFit/>
          </a:bodyPr>
          <a:lstStyle/>
          <a:p>
            <a:pPr algn="ctr"/>
            <a:r>
              <a:rPr lang="es-EC" sz="2000" dirty="0" smtClean="0">
                <a:effectLst>
                  <a:outerShdw blurRad="38100" dist="38100" dir="2700000" algn="tl">
                    <a:srgbClr val="000000">
                      <a:alpha val="43137"/>
                    </a:srgbClr>
                  </a:outerShdw>
                </a:effectLst>
                <a:latin typeface="Arial Black" pitchFamily="34" charset="0"/>
                <a:cs typeface="Miriam" pitchFamily="34" charset="-79"/>
              </a:rPr>
              <a:t>PROYECTO </a:t>
            </a:r>
            <a:r>
              <a:rPr lang="es-EC" sz="2000" dirty="0">
                <a:effectLst>
                  <a:outerShdw blurRad="38100" dist="38100" dir="2700000" algn="tl">
                    <a:srgbClr val="000000">
                      <a:alpha val="43137"/>
                    </a:srgbClr>
                  </a:outerShdw>
                </a:effectLst>
                <a:latin typeface="Arial Black" pitchFamily="34" charset="0"/>
                <a:cs typeface="Miriam" pitchFamily="34" charset="-79"/>
              </a:rPr>
              <a:t>DE </a:t>
            </a:r>
            <a:r>
              <a:rPr lang="es-EC" sz="2000" dirty="0" smtClean="0">
                <a:effectLst>
                  <a:outerShdw blurRad="38100" dist="38100" dir="2700000" algn="tl">
                    <a:srgbClr val="000000">
                      <a:alpha val="43137"/>
                    </a:srgbClr>
                  </a:outerShdw>
                </a:effectLst>
                <a:latin typeface="Arial Black" pitchFamily="34" charset="0"/>
                <a:cs typeface="Miriam" pitchFamily="34" charset="-79"/>
              </a:rPr>
              <a:t>GRADO</a:t>
            </a:r>
          </a:p>
          <a:p>
            <a:pPr algn="ctr"/>
            <a:endParaRPr lang="es-EC" sz="2000" dirty="0">
              <a:effectLst>
                <a:outerShdw blurRad="38100" dist="38100" dir="2700000" algn="tl">
                  <a:srgbClr val="000000">
                    <a:alpha val="43137"/>
                  </a:srgbClr>
                </a:outerShdw>
              </a:effectLst>
              <a:latin typeface="Arial Black" pitchFamily="34" charset="0"/>
              <a:cs typeface="Miriam" pitchFamily="34" charset="-79"/>
            </a:endParaRPr>
          </a:p>
          <a:p>
            <a:pPr algn="ctr"/>
            <a:r>
              <a:rPr lang="es-EC" sz="2000" dirty="0" smtClean="0">
                <a:effectLst>
                  <a:outerShdw blurRad="38100" dist="38100" dir="2700000" algn="tl">
                    <a:srgbClr val="000000">
                      <a:alpha val="43137"/>
                    </a:srgbClr>
                  </a:outerShdw>
                </a:effectLst>
                <a:latin typeface="Arial Black" pitchFamily="34" charset="0"/>
                <a:cs typeface="Miriam" pitchFamily="34" charset="-79"/>
              </a:rPr>
              <a:t>AUTOR: ANDRES REVELO M.</a:t>
            </a:r>
          </a:p>
          <a:p>
            <a:pPr algn="ctr"/>
            <a:endParaRPr lang="es-EC" sz="2000" dirty="0">
              <a:effectLst>
                <a:outerShdw blurRad="38100" dist="38100" dir="2700000" algn="tl">
                  <a:srgbClr val="000000">
                    <a:alpha val="43137"/>
                  </a:srgbClr>
                </a:outerShdw>
              </a:effectLst>
              <a:latin typeface="Arial Black" pitchFamily="34" charset="0"/>
              <a:cs typeface="Miriam" pitchFamily="34" charset="-79"/>
            </a:endParaRPr>
          </a:p>
          <a:p>
            <a:pPr algn="ctr"/>
            <a:r>
              <a:rPr lang="es-EC" sz="2000" dirty="0" smtClean="0">
                <a:effectLst>
                  <a:outerShdw blurRad="38100" dist="38100" dir="2700000" algn="tl">
                    <a:srgbClr val="000000">
                      <a:alpha val="43137"/>
                    </a:srgbClr>
                  </a:outerShdw>
                </a:effectLst>
                <a:latin typeface="Arial Black" pitchFamily="34" charset="0"/>
                <a:cs typeface="Miriam" pitchFamily="34" charset="-79"/>
              </a:rPr>
              <a:t>DIRECTOR: ING. CARLOS ROMERO</a:t>
            </a:r>
          </a:p>
          <a:p>
            <a:pPr algn="ctr"/>
            <a:endParaRPr lang="es-EC" sz="2000" dirty="0">
              <a:effectLst>
                <a:outerShdw blurRad="38100" dist="38100" dir="2700000" algn="tl">
                  <a:srgbClr val="000000">
                    <a:alpha val="43137"/>
                  </a:srgbClr>
                </a:outerShdw>
              </a:effectLst>
              <a:latin typeface="Arial Black" pitchFamily="34" charset="0"/>
              <a:cs typeface="Miriam" pitchFamily="34" charset="-79"/>
            </a:endParaRPr>
          </a:p>
          <a:p>
            <a:pPr algn="ctr"/>
            <a:r>
              <a:rPr lang="es-EC" sz="2000" dirty="0" smtClean="0">
                <a:effectLst>
                  <a:outerShdw blurRad="38100" dist="38100" dir="2700000" algn="tl">
                    <a:srgbClr val="000000">
                      <a:alpha val="43137"/>
                    </a:srgbClr>
                  </a:outerShdw>
                </a:effectLst>
                <a:latin typeface="Arial Black" pitchFamily="34" charset="0"/>
                <a:cs typeface="Miriam" pitchFamily="34" charset="-79"/>
              </a:rPr>
              <a:t>CODIRECTOR: ING. RODOLFO GORDILLO</a:t>
            </a:r>
            <a:endParaRPr lang="es-EC" sz="2000" dirty="0">
              <a:latin typeface="Arial Black" pitchFamily="34" charset="0"/>
            </a:endParaRPr>
          </a:p>
        </p:txBody>
      </p:sp>
      <p:grpSp>
        <p:nvGrpSpPr>
          <p:cNvPr id="13" name="13 Grupo"/>
          <p:cNvGrpSpPr/>
          <p:nvPr/>
        </p:nvGrpSpPr>
        <p:grpSpPr>
          <a:xfrm rot="10800000" flipH="1" flipV="1">
            <a:off x="755576" y="4825023"/>
            <a:ext cx="7884368" cy="1500196"/>
            <a:chOff x="571472" y="5214951"/>
            <a:chExt cx="7762929" cy="1214446"/>
          </a:xfrm>
        </p:grpSpPr>
        <p:pic>
          <p:nvPicPr>
            <p:cNvPr id="14" name="Picture 13" descr="LABORATORIOS29 011"/>
            <p:cNvPicPr>
              <a:picLocks noChangeAspect="1" noChangeArrowheads="1"/>
            </p:cNvPicPr>
            <p:nvPr/>
          </p:nvPicPr>
          <p:blipFill>
            <a:blip r:embed="rId4" cstate="print"/>
            <a:srcRect/>
            <a:stretch>
              <a:fillRect/>
            </a:stretch>
          </p:blipFill>
          <p:spPr bwMode="auto">
            <a:xfrm>
              <a:off x="571472" y="5286388"/>
              <a:ext cx="1447791" cy="1050792"/>
            </a:xfrm>
            <a:prstGeom prst="rect">
              <a:avLst/>
            </a:prstGeom>
            <a:noFill/>
            <a:ln w="9525">
              <a:noFill/>
              <a:miter lim="800000"/>
              <a:headEnd/>
              <a:tailEnd/>
            </a:ln>
            <a:effectLst>
              <a:softEdge rad="63500"/>
            </a:effectLst>
          </p:spPr>
        </p:pic>
        <p:pic>
          <p:nvPicPr>
            <p:cNvPr id="15" name="Picture 2" descr="http://ciencia.espe.edu.ec/images/mec1.jpg"/>
            <p:cNvPicPr>
              <a:picLocks noChangeAspect="1" noChangeArrowheads="1"/>
            </p:cNvPicPr>
            <p:nvPr/>
          </p:nvPicPr>
          <p:blipFill>
            <a:blip r:embed="rId5" cstate="print"/>
            <a:srcRect/>
            <a:stretch>
              <a:fillRect/>
            </a:stretch>
          </p:blipFill>
          <p:spPr bwMode="auto">
            <a:xfrm>
              <a:off x="2000232" y="5286388"/>
              <a:ext cx="1571636" cy="1071570"/>
            </a:xfrm>
            <a:prstGeom prst="rect">
              <a:avLst/>
            </a:prstGeom>
            <a:noFill/>
            <a:effectLst>
              <a:softEdge rad="63500"/>
            </a:effectLst>
          </p:spPr>
        </p:pic>
        <p:pic>
          <p:nvPicPr>
            <p:cNvPr id="16" name="Picture 2" descr="http://ciencia.espe.edu.ec/images/elec3.jpg"/>
            <p:cNvPicPr>
              <a:picLocks noChangeAspect="1" noChangeArrowheads="1"/>
            </p:cNvPicPr>
            <p:nvPr/>
          </p:nvPicPr>
          <p:blipFill>
            <a:blip r:embed="rId6" cstate="print"/>
            <a:srcRect/>
            <a:stretch>
              <a:fillRect/>
            </a:stretch>
          </p:blipFill>
          <p:spPr bwMode="auto">
            <a:xfrm>
              <a:off x="3577577" y="5286388"/>
              <a:ext cx="1469683" cy="1071570"/>
            </a:xfrm>
            <a:prstGeom prst="rect">
              <a:avLst/>
            </a:prstGeom>
            <a:noFill/>
            <a:effectLst>
              <a:softEdge rad="63500"/>
            </a:effectLst>
          </p:spPr>
        </p:pic>
        <p:pic>
          <p:nvPicPr>
            <p:cNvPr id="17" name="Picture 2" descr="http://ciencia.espe.edu.ec/images/elec1.jpg"/>
            <p:cNvPicPr>
              <a:picLocks noChangeAspect="1" noChangeArrowheads="1"/>
            </p:cNvPicPr>
            <p:nvPr/>
          </p:nvPicPr>
          <p:blipFill>
            <a:blip r:embed="rId7" cstate="print"/>
            <a:srcRect/>
            <a:stretch>
              <a:fillRect/>
            </a:stretch>
          </p:blipFill>
          <p:spPr bwMode="auto">
            <a:xfrm>
              <a:off x="4978207" y="5214951"/>
              <a:ext cx="1808371" cy="1214446"/>
            </a:xfrm>
            <a:prstGeom prst="rect">
              <a:avLst/>
            </a:prstGeom>
            <a:noFill/>
            <a:effectLst>
              <a:softEdge rad="127000"/>
            </a:effectLst>
          </p:spPr>
        </p:pic>
        <p:pic>
          <p:nvPicPr>
            <p:cNvPr id="18" name="17 Imagen" descr="fotos_latacunga_3.JPG"/>
            <p:cNvPicPr>
              <a:picLocks noChangeAspect="1"/>
            </p:cNvPicPr>
            <p:nvPr/>
          </p:nvPicPr>
          <p:blipFill>
            <a:blip r:embed="rId8" cstate="print"/>
            <a:stretch>
              <a:fillRect/>
            </a:stretch>
          </p:blipFill>
          <p:spPr>
            <a:xfrm>
              <a:off x="6715140" y="5214951"/>
              <a:ext cx="1619261" cy="1214446"/>
            </a:xfrm>
            <a:prstGeom prst="rect">
              <a:avLst/>
            </a:prstGeom>
            <a:ln>
              <a:noFill/>
            </a:ln>
            <a:effectLst>
              <a:softEdge rad="112500"/>
            </a:effectLst>
          </p:spPr>
        </p:pic>
      </p:grpSp>
    </p:spTree>
    <p:extLst>
      <p:ext uri="{BB962C8B-B14F-4D97-AF65-F5344CB8AC3E}">
        <p14:creationId xmlns:p14="http://schemas.microsoft.com/office/powerpoint/2010/main" val="314453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4230" y="1916832"/>
            <a:ext cx="5097890" cy="3416320"/>
          </a:xfrm>
          <a:prstGeom prst="rect">
            <a:avLst/>
          </a:prstGeom>
        </p:spPr>
        <p:txBody>
          <a:bodyPr wrap="square">
            <a:spAutoFit/>
          </a:bodyPr>
          <a:lstStyle/>
          <a:p>
            <a:r>
              <a:rPr lang="es-ES" dirty="0" smtClean="0"/>
              <a:t>El escenario privado o </a:t>
            </a:r>
            <a:r>
              <a:rPr lang="es-ES" i="1" dirty="0" err="1"/>
              <a:t>Private</a:t>
            </a:r>
            <a:r>
              <a:rPr lang="es-ES" i="1" dirty="0"/>
              <a:t> Cloud</a:t>
            </a:r>
            <a:r>
              <a:rPr lang="es-ES" dirty="0"/>
              <a:t> es considerada la primera etapa en el desarrollo de </a:t>
            </a:r>
            <a:r>
              <a:rPr lang="es-ES" i="1" dirty="0"/>
              <a:t>Cloud </a:t>
            </a:r>
            <a:r>
              <a:rPr lang="es-ES" i="1" dirty="0" smtClean="0"/>
              <a:t>Computing</a:t>
            </a:r>
            <a:r>
              <a:rPr lang="es-ES" dirty="0" smtClean="0"/>
              <a:t>.</a:t>
            </a:r>
          </a:p>
          <a:p>
            <a:r>
              <a:rPr lang="es-ES" dirty="0" smtClean="0"/>
              <a:t>Las </a:t>
            </a:r>
            <a:r>
              <a:rPr lang="es-ES" dirty="0"/>
              <a:t>nubes privadas se </a:t>
            </a:r>
            <a:r>
              <a:rPr lang="es-ES" dirty="0" smtClean="0"/>
              <a:t>ejecutan </a:t>
            </a:r>
            <a:r>
              <a:rPr lang="es-ES" dirty="0"/>
              <a:t>en </a:t>
            </a:r>
            <a:r>
              <a:rPr lang="es-ES" i="1" dirty="0" err="1"/>
              <a:t>Datacenters</a:t>
            </a:r>
            <a:r>
              <a:rPr lang="es-ES" dirty="0"/>
              <a:t> seguros fuera de la empresa, </a:t>
            </a:r>
            <a:r>
              <a:rPr lang="es-ES" dirty="0" smtClean="0"/>
              <a:t>vinculando </a:t>
            </a:r>
            <a:r>
              <a:rPr lang="es-ES" dirty="0"/>
              <a:t>a todas las oficinas de la compañía a través de túneles cifrados por la Internet pública. </a:t>
            </a:r>
            <a:endParaRPr lang="es-ES" dirty="0" smtClean="0"/>
          </a:p>
          <a:p>
            <a:r>
              <a:rPr lang="es-ES" dirty="0" smtClean="0"/>
              <a:t>Una </a:t>
            </a:r>
            <a:r>
              <a:rPr lang="es-ES" dirty="0"/>
              <a:t>vez comunicada de forma segura la nube privada con todas las sucursales de la empresa, </a:t>
            </a:r>
            <a:r>
              <a:rPr lang="es-ES" dirty="0" smtClean="0"/>
              <a:t>esta </a:t>
            </a:r>
            <a:r>
              <a:rPr lang="es-ES" dirty="0"/>
              <a:t>dispondrá </a:t>
            </a:r>
            <a:r>
              <a:rPr lang="es-ES" dirty="0" smtClean="0"/>
              <a:t>sus </a:t>
            </a:r>
            <a:r>
              <a:rPr lang="es-ES" dirty="0"/>
              <a:t>datos y aplicaciones en la nube, siempre de manera segura y </a:t>
            </a:r>
            <a:r>
              <a:rPr lang="es-ES" dirty="0" smtClean="0"/>
              <a:t>privada.</a:t>
            </a:r>
            <a:endParaRPr lang="es-ES" dirty="0"/>
          </a:p>
          <a:p>
            <a:endParaRPr lang="es-ES" dirty="0"/>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COMPONENTES GENERALES</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ESCENARIO</a:t>
            </a:r>
            <a:endParaRPr lang="es-ES" sz="2600" b="1" dirty="0"/>
          </a:p>
        </p:txBody>
      </p:sp>
      <p:sp>
        <p:nvSpPr>
          <p:cNvPr id="6" name="5 Rectángulo"/>
          <p:cNvSpPr/>
          <p:nvPr/>
        </p:nvSpPr>
        <p:spPr>
          <a:xfrm>
            <a:off x="164280" y="6309320"/>
            <a:ext cx="395536" cy="369332"/>
          </a:xfrm>
          <a:prstGeom prst="rect">
            <a:avLst/>
          </a:prstGeom>
        </p:spPr>
        <p:txBody>
          <a:bodyPr wrap="square">
            <a:spAutoFit/>
          </a:bodyPr>
          <a:lstStyle/>
          <a:p>
            <a:pPr algn="just"/>
            <a:r>
              <a:rPr lang="es-ES" dirty="0" smtClean="0"/>
              <a:t>9</a:t>
            </a:r>
            <a:endParaRPr lang="es-ES" dirty="0"/>
          </a:p>
        </p:txBody>
      </p:sp>
    </p:spTree>
    <p:extLst>
      <p:ext uri="{BB962C8B-B14F-4D97-AF65-F5344CB8AC3E}">
        <p14:creationId xmlns:p14="http://schemas.microsoft.com/office/powerpoint/2010/main" val="167104645"/>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204864"/>
            <a:ext cx="4392488" cy="3139321"/>
          </a:xfrm>
          <a:prstGeom prst="rect">
            <a:avLst/>
          </a:prstGeom>
        </p:spPr>
        <p:txBody>
          <a:bodyPr wrap="square">
            <a:spAutoFit/>
          </a:bodyPr>
          <a:lstStyle/>
          <a:p>
            <a:r>
              <a:rPr lang="es-ES" i="1" dirty="0" err="1"/>
              <a:t>Infrastructure</a:t>
            </a:r>
            <a:r>
              <a:rPr lang="es-ES" i="1" dirty="0"/>
              <a:t> as a </a:t>
            </a:r>
            <a:r>
              <a:rPr lang="es-ES" i="1" dirty="0" err="1"/>
              <a:t>Service</a:t>
            </a:r>
            <a:r>
              <a:rPr lang="es-ES" dirty="0"/>
              <a:t> o infraestructura como servicio </a:t>
            </a:r>
            <a:r>
              <a:rPr lang="es-ES" dirty="0" smtClean="0"/>
              <a:t>(IaaS) es </a:t>
            </a:r>
            <a:r>
              <a:rPr lang="es-ES" dirty="0"/>
              <a:t>el suministro de </a:t>
            </a:r>
            <a:r>
              <a:rPr lang="es-ES" i="1" dirty="0"/>
              <a:t>hardware</a:t>
            </a:r>
            <a:r>
              <a:rPr lang="es-ES" dirty="0"/>
              <a:t> (servidores, almacenamiento y red), y el </a:t>
            </a:r>
            <a:r>
              <a:rPr lang="es-ES" i="1" dirty="0"/>
              <a:t>software</a:t>
            </a:r>
            <a:r>
              <a:rPr lang="es-ES" dirty="0"/>
              <a:t> asociado (tecnología de virtualización de sistemas, sistemas de archivos), como un </a:t>
            </a:r>
            <a:r>
              <a:rPr lang="es-ES" dirty="0" smtClean="0"/>
              <a:t>servicio.</a:t>
            </a:r>
          </a:p>
          <a:p>
            <a:endParaRPr lang="es-ES" dirty="0" smtClean="0"/>
          </a:p>
          <a:p>
            <a:r>
              <a:rPr lang="es-ES" dirty="0"/>
              <a:t>Con </a:t>
            </a:r>
            <a:r>
              <a:rPr lang="es-ES" i="1" dirty="0"/>
              <a:t>IaaS</a:t>
            </a:r>
            <a:r>
              <a:rPr lang="es-ES" dirty="0"/>
              <a:t>, los usuarios pueden hacer uso de los recursos existentes de manera escalable, es decir que si la demanda crece estos también </a:t>
            </a:r>
            <a:r>
              <a:rPr lang="es-ES" dirty="0" smtClean="0"/>
              <a:t>estos lo </a:t>
            </a:r>
            <a:r>
              <a:rPr lang="es-ES" dirty="0"/>
              <a:t>harán.</a:t>
            </a:r>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a:t>COMPONENTES </a:t>
            </a:r>
            <a:r>
              <a:rPr lang="es-ES" sz="3200" b="1" dirty="0" smtClean="0"/>
              <a:t>GENERALES</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SERVICIOS</a:t>
            </a:r>
            <a:endParaRPr lang="es-ES" sz="2600" b="1" dirty="0"/>
          </a:p>
        </p:txBody>
      </p:sp>
      <p:sp>
        <p:nvSpPr>
          <p:cNvPr id="6" name="5 Rectángulo"/>
          <p:cNvSpPr/>
          <p:nvPr/>
        </p:nvSpPr>
        <p:spPr>
          <a:xfrm>
            <a:off x="164280" y="6309320"/>
            <a:ext cx="519288" cy="369332"/>
          </a:xfrm>
          <a:prstGeom prst="rect">
            <a:avLst/>
          </a:prstGeom>
        </p:spPr>
        <p:txBody>
          <a:bodyPr wrap="square">
            <a:spAutoFit/>
          </a:bodyPr>
          <a:lstStyle/>
          <a:p>
            <a:pPr algn="just"/>
            <a:r>
              <a:rPr lang="es-ES" dirty="0" smtClean="0"/>
              <a:t>10</a:t>
            </a:r>
            <a:endParaRPr lang="es-ES" dirty="0"/>
          </a:p>
        </p:txBody>
      </p:sp>
      <p:pic>
        <p:nvPicPr>
          <p:cNvPr id="7" name="6 Imagen"/>
          <p:cNvPicPr/>
          <p:nvPr/>
        </p:nvPicPr>
        <p:blipFill>
          <a:blip r:embed="rId2"/>
          <a:stretch>
            <a:fillRect/>
          </a:stretch>
        </p:blipFill>
        <p:spPr>
          <a:xfrm>
            <a:off x="5076056" y="2302246"/>
            <a:ext cx="3552825" cy="2286000"/>
          </a:xfrm>
          <a:prstGeom prst="rect">
            <a:avLst/>
          </a:prstGeom>
        </p:spPr>
      </p:pic>
    </p:spTree>
    <p:extLst>
      <p:ext uri="{BB962C8B-B14F-4D97-AF65-F5344CB8AC3E}">
        <p14:creationId xmlns:p14="http://schemas.microsoft.com/office/powerpoint/2010/main" val="2852708491"/>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8531" y="1988840"/>
            <a:ext cx="4934790" cy="3139321"/>
          </a:xfrm>
          <a:prstGeom prst="rect">
            <a:avLst/>
          </a:prstGeom>
        </p:spPr>
        <p:txBody>
          <a:bodyPr wrap="square">
            <a:spAutoFit/>
          </a:bodyPr>
          <a:lstStyle/>
          <a:p>
            <a:pPr marL="285750" indent="-285750">
              <a:buFont typeface="Arial" pitchFamily="34" charset="0"/>
              <a:buChar char="•"/>
            </a:pPr>
            <a:r>
              <a:rPr lang="es-ES" dirty="0" smtClean="0"/>
              <a:t>Cloud Computing se interpreta como </a:t>
            </a:r>
            <a:r>
              <a:rPr lang="es-ES" dirty="0"/>
              <a:t>un conjunto de capas que se encuentran acopladas entre sí para brindar la funcionalidad del </a:t>
            </a:r>
            <a:r>
              <a:rPr lang="es-ES" dirty="0" smtClean="0"/>
              <a:t>sistema.</a:t>
            </a:r>
          </a:p>
          <a:p>
            <a:pPr marL="285750" indent="-285750">
              <a:buFont typeface="Arial" pitchFamily="34" charset="0"/>
              <a:buChar char="•"/>
            </a:pPr>
            <a:endParaRPr lang="es-ES" dirty="0" smtClean="0"/>
          </a:p>
          <a:p>
            <a:pPr marL="285750" indent="-285750">
              <a:buFont typeface="Arial" pitchFamily="34" charset="0"/>
              <a:buChar char="•"/>
            </a:pPr>
            <a:r>
              <a:rPr lang="es-ES" dirty="0"/>
              <a:t>Cloud Computing </a:t>
            </a:r>
            <a:r>
              <a:rPr lang="es-ES" dirty="0" smtClean="0"/>
              <a:t>es </a:t>
            </a:r>
            <a:r>
              <a:rPr lang="es-ES" dirty="0"/>
              <a:t>similar a la arquitectura de una red, la misma va desde un nivel físico hasta un nivel de aplicación. La razón de esta semejanza se debe a que </a:t>
            </a:r>
            <a:r>
              <a:rPr lang="es-ES" i="1" dirty="0"/>
              <a:t>Cloud Computing</a:t>
            </a:r>
            <a:r>
              <a:rPr lang="es-ES" dirty="0"/>
              <a:t> ocupa protocolos muy similares a los que se usan en Internet para </a:t>
            </a:r>
            <a:r>
              <a:rPr lang="es-ES" dirty="0" smtClean="0"/>
              <a:t>comunicarse.</a:t>
            </a:r>
          </a:p>
        </p:txBody>
      </p:sp>
      <p:sp>
        <p:nvSpPr>
          <p:cNvPr id="4" name="3 CuadroTexto"/>
          <p:cNvSpPr txBox="1"/>
          <p:nvPr/>
        </p:nvSpPr>
        <p:spPr>
          <a:xfrm>
            <a:off x="395536" y="620688"/>
            <a:ext cx="8396428" cy="1077218"/>
          </a:xfrm>
          <a:prstGeom prst="rect">
            <a:avLst/>
          </a:prstGeom>
          <a:noFill/>
        </p:spPr>
        <p:txBody>
          <a:bodyPr wrap="square" rtlCol="0">
            <a:spAutoFit/>
          </a:bodyPr>
          <a:lstStyle/>
          <a:p>
            <a:pPr algn="r"/>
            <a:r>
              <a:rPr lang="es-ES" sz="3200" b="1" dirty="0"/>
              <a:t>COMPONENTES GENERALES</a:t>
            </a:r>
          </a:p>
          <a:p>
            <a:pPr algn="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ARQUITECTURA</a:t>
            </a:r>
            <a:endParaRPr lang="es-ES" sz="2600" b="1" dirty="0"/>
          </a:p>
        </p:txBody>
      </p:sp>
      <p:sp>
        <p:nvSpPr>
          <p:cNvPr id="6" name="5 Rectángulo"/>
          <p:cNvSpPr/>
          <p:nvPr/>
        </p:nvSpPr>
        <p:spPr>
          <a:xfrm>
            <a:off x="164280" y="6309320"/>
            <a:ext cx="519288" cy="369332"/>
          </a:xfrm>
          <a:prstGeom prst="rect">
            <a:avLst/>
          </a:prstGeom>
        </p:spPr>
        <p:txBody>
          <a:bodyPr wrap="square">
            <a:spAutoFit/>
          </a:bodyPr>
          <a:lstStyle/>
          <a:p>
            <a:pPr algn="just"/>
            <a:r>
              <a:rPr lang="es-ES" dirty="0" smtClean="0"/>
              <a:t>11</a:t>
            </a:r>
            <a:endParaRPr lang="es-ES" dirty="0"/>
          </a:p>
        </p:txBody>
      </p:sp>
      <p:graphicFrame>
        <p:nvGraphicFramePr>
          <p:cNvPr id="8" name="7 Diagrama"/>
          <p:cNvGraphicFramePr/>
          <p:nvPr>
            <p:extLst>
              <p:ext uri="{D42A27DB-BD31-4B8C-83A1-F6EECF244321}">
                <p14:modId xmlns:p14="http://schemas.microsoft.com/office/powerpoint/2010/main" val="2863757190"/>
              </p:ext>
            </p:extLst>
          </p:nvPr>
        </p:nvGraphicFramePr>
        <p:xfrm>
          <a:off x="5124492" y="2204864"/>
          <a:ext cx="3667472" cy="252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95768"/>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8531" y="1988840"/>
            <a:ext cx="4297485" cy="3416320"/>
          </a:xfrm>
          <a:prstGeom prst="rect">
            <a:avLst/>
          </a:prstGeom>
        </p:spPr>
        <p:txBody>
          <a:bodyPr wrap="square">
            <a:spAutoFit/>
          </a:bodyPr>
          <a:lstStyle/>
          <a:p>
            <a:pPr marL="285750" indent="-285750">
              <a:buFont typeface="Arial" pitchFamily="34" charset="0"/>
              <a:buChar char="•"/>
            </a:pPr>
            <a:r>
              <a:rPr lang="es-ES" dirty="0"/>
              <a:t>Los modelos de Cloud Computing manejan infraestructuras y plataformas en las cuales las aplicaciones pueden ejecutarse bajo pedido de los usuarios.</a:t>
            </a:r>
          </a:p>
          <a:p>
            <a:endParaRPr lang="es-ES" dirty="0"/>
          </a:p>
          <a:p>
            <a:pPr marL="285750" indent="-285750">
              <a:buFont typeface="Arial" pitchFamily="34" charset="0"/>
              <a:buChar char="•"/>
            </a:pPr>
            <a:r>
              <a:rPr lang="es-ES" dirty="0"/>
              <a:t>Para implementar la plataforma de nube de este proyecto de grado se escogió el modelo privado de </a:t>
            </a:r>
            <a:r>
              <a:rPr lang="es-ES" i="1" dirty="0"/>
              <a:t>Cloud Computing</a:t>
            </a:r>
            <a:r>
              <a:rPr lang="es-ES" dirty="0"/>
              <a:t> este se construye en base a dos máquinas físicas, un </a:t>
            </a:r>
            <a:r>
              <a:rPr lang="es-ES" i="1" dirty="0" err="1"/>
              <a:t>front-end</a:t>
            </a:r>
            <a:r>
              <a:rPr lang="es-ES" dirty="0"/>
              <a:t> </a:t>
            </a:r>
            <a:r>
              <a:rPr lang="es-ES" dirty="0" smtClean="0"/>
              <a:t> que brinda el entorno virtualizado y </a:t>
            </a:r>
            <a:r>
              <a:rPr lang="es-ES" dirty="0"/>
              <a:t>un </a:t>
            </a:r>
            <a:r>
              <a:rPr lang="es-ES" dirty="0" smtClean="0"/>
              <a:t>nodo el cual brinda almacenamiento masivo. </a:t>
            </a:r>
            <a:endParaRPr lang="es-ES" dirty="0"/>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a:t>COMPONENTES </a:t>
            </a:r>
            <a:r>
              <a:rPr lang="es-ES" sz="3200" b="1" dirty="0" smtClean="0"/>
              <a:t>GENERALES</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MODELO</a:t>
            </a:r>
            <a:endParaRPr lang="es-ES" sz="2600" b="1" dirty="0"/>
          </a:p>
        </p:txBody>
      </p:sp>
      <p:sp>
        <p:nvSpPr>
          <p:cNvPr id="6" name="5 Rectángulo"/>
          <p:cNvSpPr/>
          <p:nvPr/>
        </p:nvSpPr>
        <p:spPr>
          <a:xfrm>
            <a:off x="164280" y="6309320"/>
            <a:ext cx="519288" cy="369332"/>
          </a:xfrm>
          <a:prstGeom prst="rect">
            <a:avLst/>
          </a:prstGeom>
        </p:spPr>
        <p:txBody>
          <a:bodyPr wrap="square">
            <a:spAutoFit/>
          </a:bodyPr>
          <a:lstStyle/>
          <a:p>
            <a:pPr algn="just"/>
            <a:r>
              <a:rPr lang="es-ES" dirty="0" smtClean="0"/>
              <a:t>12</a:t>
            </a:r>
          </a:p>
        </p:txBody>
      </p:sp>
      <p:graphicFrame>
        <p:nvGraphicFramePr>
          <p:cNvPr id="3" name="2 Objeto"/>
          <p:cNvGraphicFramePr>
            <a:graphicFrameLocks noChangeAspect="1"/>
          </p:cNvGraphicFramePr>
          <p:nvPr>
            <p:extLst>
              <p:ext uri="{D42A27DB-BD31-4B8C-83A1-F6EECF244321}">
                <p14:modId xmlns:p14="http://schemas.microsoft.com/office/powerpoint/2010/main" val="1030282623"/>
              </p:ext>
            </p:extLst>
          </p:nvPr>
        </p:nvGraphicFramePr>
        <p:xfrm>
          <a:off x="5109791" y="1589892"/>
          <a:ext cx="3686175" cy="4000500"/>
        </p:xfrm>
        <a:graphic>
          <a:graphicData uri="http://schemas.openxmlformats.org/presentationml/2006/ole">
            <mc:AlternateContent xmlns:mc="http://schemas.openxmlformats.org/markup-compatibility/2006">
              <mc:Choice xmlns:v="urn:schemas-microsoft-com:vml" Requires="v">
                <p:oleObj spid="_x0000_s52258" name="Visio" r:id="rId3" imgW="5544316" imgH="6022758" progId="Visio.Drawing.11">
                  <p:embed/>
                </p:oleObj>
              </mc:Choice>
              <mc:Fallback>
                <p:oleObj name="Visio" r:id="rId3" imgW="5544316" imgH="6022758" progId="Visio.Drawing.11">
                  <p:embed/>
                  <p:pic>
                    <p:nvPicPr>
                      <p:cNvPr id="0" name="7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791" y="1589892"/>
                        <a:ext cx="36861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7142416"/>
      </p:ext>
    </p:extLst>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069" y="1916832"/>
            <a:ext cx="4972019" cy="3970318"/>
          </a:xfrm>
          <a:prstGeom prst="rect">
            <a:avLst/>
          </a:prstGeom>
        </p:spPr>
        <p:txBody>
          <a:bodyPr wrap="square">
            <a:spAutoFit/>
          </a:bodyPr>
          <a:lstStyle/>
          <a:p>
            <a:pPr marL="285750" indent="-285750">
              <a:buFont typeface="Arial" pitchFamily="34" charset="0"/>
              <a:buChar char="•"/>
            </a:pPr>
            <a:r>
              <a:rPr lang="es-ES" dirty="0" err="1"/>
              <a:t>Xen</a:t>
            </a:r>
            <a:r>
              <a:rPr lang="es-ES" dirty="0"/>
              <a:t> es un monitor de máquina virtual de código abierto desarrollado por la universidad de Cambridge. </a:t>
            </a:r>
            <a:r>
              <a:rPr lang="es-ES" dirty="0" err="1"/>
              <a:t>Xen</a:t>
            </a:r>
            <a:r>
              <a:rPr lang="es-ES" dirty="0"/>
              <a:t> utiliza una técnica llamada </a:t>
            </a:r>
            <a:r>
              <a:rPr lang="es-ES" dirty="0" err="1"/>
              <a:t>paravirtualizacion</a:t>
            </a:r>
            <a:r>
              <a:rPr lang="es-ES" dirty="0"/>
              <a:t> la cual nos permite tener un alto rendimiento en el desempeño de la máquina virtual, ocupando los recursos de hardware de manera </a:t>
            </a:r>
            <a:r>
              <a:rPr lang="es-ES" dirty="0" smtClean="0"/>
              <a:t>eficiente.</a:t>
            </a:r>
          </a:p>
          <a:p>
            <a:pPr marL="285750" indent="-285750">
              <a:buFont typeface="Arial" pitchFamily="34" charset="0"/>
              <a:buChar char="•"/>
            </a:pPr>
            <a:endParaRPr lang="es-ES" dirty="0" smtClean="0"/>
          </a:p>
          <a:p>
            <a:pPr marL="285750" indent="-285750">
              <a:buFont typeface="Arial" pitchFamily="34" charset="0"/>
              <a:buChar char="•"/>
            </a:pPr>
            <a:r>
              <a:rPr lang="es-ES" dirty="0"/>
              <a:t>Uno de los proyectos de la organización </a:t>
            </a:r>
            <a:r>
              <a:rPr lang="es-ES" dirty="0" err="1"/>
              <a:t>Xen</a:t>
            </a:r>
            <a:r>
              <a:rPr lang="es-ES" dirty="0"/>
              <a:t> se denomina </a:t>
            </a:r>
            <a:r>
              <a:rPr lang="es-ES" dirty="0" err="1"/>
              <a:t>Xen</a:t>
            </a:r>
            <a:r>
              <a:rPr lang="es-ES" dirty="0"/>
              <a:t> Cloud </a:t>
            </a:r>
            <a:r>
              <a:rPr lang="es-ES" dirty="0" err="1"/>
              <a:t>Platform</a:t>
            </a:r>
            <a:r>
              <a:rPr lang="es-ES" dirty="0"/>
              <a:t> (XCP), el cual es un completo servidor de virtualización, distribuido en formato ISO, con soporte para máquinas virtuales tanto Windows como Linux, soporte de red y almacenamiento. </a:t>
            </a:r>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a:t>COMPONENTES </a:t>
            </a:r>
            <a:r>
              <a:rPr lang="es-ES" sz="3200" b="1" dirty="0" smtClean="0"/>
              <a:t>GENERALES</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PLATAFORMAS</a:t>
            </a:r>
            <a:endParaRPr lang="es-ES" sz="2600" b="1" dirty="0"/>
          </a:p>
        </p:txBody>
      </p:sp>
      <p:sp>
        <p:nvSpPr>
          <p:cNvPr id="6" name="5 Rectángulo"/>
          <p:cNvSpPr/>
          <p:nvPr/>
        </p:nvSpPr>
        <p:spPr>
          <a:xfrm>
            <a:off x="164280" y="6300028"/>
            <a:ext cx="591296" cy="369332"/>
          </a:xfrm>
          <a:prstGeom prst="rect">
            <a:avLst/>
          </a:prstGeom>
        </p:spPr>
        <p:txBody>
          <a:bodyPr wrap="square">
            <a:spAutoFit/>
          </a:bodyPr>
          <a:lstStyle/>
          <a:p>
            <a:pPr algn="just"/>
            <a:r>
              <a:rPr lang="es-ES" dirty="0" smtClean="0"/>
              <a:t>13</a:t>
            </a:r>
          </a:p>
        </p:txBody>
      </p:sp>
      <p:pic>
        <p:nvPicPr>
          <p:cNvPr id="8" name="7 Imagen"/>
          <p:cNvPicPr/>
          <p:nvPr/>
        </p:nvPicPr>
        <p:blipFill>
          <a:blip r:embed="rId2"/>
          <a:stretch>
            <a:fillRect/>
          </a:stretch>
        </p:blipFill>
        <p:spPr>
          <a:xfrm>
            <a:off x="5912485" y="2420888"/>
            <a:ext cx="2680970" cy="2279015"/>
          </a:xfrm>
          <a:prstGeom prst="rect">
            <a:avLst/>
          </a:prstGeom>
        </p:spPr>
      </p:pic>
    </p:spTree>
    <p:extLst>
      <p:ext uri="{BB962C8B-B14F-4D97-AF65-F5344CB8AC3E}">
        <p14:creationId xmlns:p14="http://schemas.microsoft.com/office/powerpoint/2010/main" val="477183093"/>
      </p:ext>
    </p:extLst>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94" y="1618805"/>
            <a:ext cx="8111237" cy="3693319"/>
          </a:xfrm>
          <a:prstGeom prst="rect">
            <a:avLst/>
          </a:prstGeom>
        </p:spPr>
        <p:txBody>
          <a:bodyPr wrap="square">
            <a:spAutoFit/>
          </a:bodyPr>
          <a:lstStyle/>
          <a:p>
            <a:pPr marL="742950" lvl="1" indent="-285750">
              <a:buFont typeface="Wingdings" pitchFamily="2" charset="2"/>
              <a:buChar char="Ø"/>
            </a:pPr>
            <a:r>
              <a:rPr lang="es-ES" sz="2000" dirty="0" smtClean="0"/>
              <a:t>GENERALIDADES XEN CLOUD PLATFORM</a:t>
            </a:r>
          </a:p>
          <a:p>
            <a:pPr marL="742950" lvl="1" indent="-285750">
              <a:buFont typeface="Wingdings" pitchFamily="2" charset="2"/>
              <a:buChar char="Ø"/>
            </a:pPr>
            <a:endParaRPr lang="es-ES" sz="2000" dirty="0" smtClean="0"/>
          </a:p>
          <a:p>
            <a:pPr marL="1200150" lvl="2" indent="-285750">
              <a:buFont typeface="Arial" pitchFamily="34" charset="0"/>
              <a:buChar char="•"/>
            </a:pPr>
            <a:r>
              <a:rPr lang="es-ES" sz="2000" dirty="0" smtClean="0"/>
              <a:t>DEFINICIÓN</a:t>
            </a:r>
            <a:endParaRPr lang="es-ES" sz="2000" dirty="0" smtClean="0"/>
          </a:p>
          <a:p>
            <a:pPr marL="1200150" lvl="2" indent="-285750">
              <a:buFont typeface="Arial" pitchFamily="34" charset="0"/>
              <a:buChar char="•"/>
            </a:pPr>
            <a:endParaRPr lang="es-ES" sz="2000" dirty="0" smtClean="0"/>
          </a:p>
          <a:p>
            <a:pPr marL="1200150" lvl="2" indent="-285750">
              <a:buFont typeface="Arial" pitchFamily="34" charset="0"/>
              <a:buChar char="•"/>
            </a:pPr>
            <a:r>
              <a:rPr lang="es-ES" sz="2000" dirty="0" smtClean="0"/>
              <a:t>ESTRUCTURA</a:t>
            </a:r>
          </a:p>
          <a:p>
            <a:pPr lvl="2"/>
            <a:endParaRPr lang="es-ES" sz="2000" dirty="0" smtClean="0"/>
          </a:p>
          <a:p>
            <a:pPr marL="1200150" lvl="2" indent="-285750">
              <a:buFont typeface="Arial" pitchFamily="34" charset="0"/>
              <a:buChar char="•"/>
            </a:pPr>
            <a:r>
              <a:rPr lang="es-ES" sz="2000" dirty="0" smtClean="0"/>
              <a:t>VENTAJAS</a:t>
            </a:r>
          </a:p>
          <a:p>
            <a:pPr marL="1200150" lvl="2" indent="-285750">
              <a:buFont typeface="Arial" pitchFamily="34" charset="0"/>
              <a:buChar char="•"/>
            </a:pPr>
            <a:endParaRPr lang="es-ES" sz="2000" dirty="0"/>
          </a:p>
          <a:p>
            <a:pPr marL="1200150" lvl="2" indent="-285750">
              <a:buFont typeface="Arial" pitchFamily="34" charset="0"/>
              <a:buChar char="•"/>
            </a:pPr>
            <a:r>
              <a:rPr lang="es-ES" sz="2000" dirty="0"/>
              <a:t>COMPONENTES DE </a:t>
            </a:r>
            <a:r>
              <a:rPr lang="es-ES" sz="2000" dirty="0" smtClean="0"/>
              <a:t>HARDWARE</a:t>
            </a:r>
          </a:p>
          <a:p>
            <a:pPr marL="1200150" lvl="2" indent="-285750">
              <a:buFont typeface="Arial" pitchFamily="34" charset="0"/>
              <a:buChar char="•"/>
            </a:pPr>
            <a:endParaRPr lang="es-ES" sz="2000" dirty="0" smtClean="0"/>
          </a:p>
          <a:p>
            <a:pPr marL="1200150" lvl="2" indent="-285750">
              <a:buFont typeface="Arial" pitchFamily="34" charset="0"/>
              <a:buChar char="•"/>
            </a:pPr>
            <a:r>
              <a:rPr lang="es-ES" sz="2000" dirty="0" smtClean="0"/>
              <a:t>ANÁLISIS </a:t>
            </a:r>
            <a:r>
              <a:rPr lang="es-ES" sz="2000" dirty="0" smtClean="0"/>
              <a:t>COMPARATIVO</a:t>
            </a:r>
            <a:endParaRPr lang="es-ES" sz="2000" dirty="0"/>
          </a:p>
          <a:p>
            <a:pPr marL="1200150" lvl="2" indent="-285750">
              <a:buFont typeface="Arial" pitchFamily="34" charset="0"/>
              <a:buChar char="•"/>
            </a:pPr>
            <a:endParaRPr lang="es-ES" sz="1400" dirty="0" smtClean="0"/>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PRIMERA PARTE</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smtClean="0"/>
              <a:t>4</a:t>
            </a:r>
            <a:endParaRPr lang="es-ES" dirty="0"/>
          </a:p>
        </p:txBody>
      </p:sp>
    </p:spTree>
    <p:extLst>
      <p:ext uri="{BB962C8B-B14F-4D97-AF65-F5344CB8AC3E}">
        <p14:creationId xmlns:p14="http://schemas.microsoft.com/office/powerpoint/2010/main" val="1775868290"/>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GENERALIDADES DE XCP</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DEFINICIÓN</a:t>
            </a:r>
            <a:endParaRPr lang="es-ES" sz="2600" b="1" dirty="0"/>
          </a:p>
        </p:txBody>
      </p:sp>
      <p:sp>
        <p:nvSpPr>
          <p:cNvPr id="6" name="5 Rectángulo"/>
          <p:cNvSpPr/>
          <p:nvPr/>
        </p:nvSpPr>
        <p:spPr>
          <a:xfrm>
            <a:off x="164280" y="6309320"/>
            <a:ext cx="591296" cy="369332"/>
          </a:xfrm>
          <a:prstGeom prst="rect">
            <a:avLst/>
          </a:prstGeom>
        </p:spPr>
        <p:txBody>
          <a:bodyPr wrap="square">
            <a:spAutoFit/>
          </a:bodyPr>
          <a:lstStyle/>
          <a:p>
            <a:pPr algn="just"/>
            <a:r>
              <a:rPr lang="es-ES" dirty="0" smtClean="0"/>
              <a:t>16</a:t>
            </a:r>
          </a:p>
        </p:txBody>
      </p:sp>
      <p:sp>
        <p:nvSpPr>
          <p:cNvPr id="2" name="1 Rectángulo"/>
          <p:cNvSpPr/>
          <p:nvPr/>
        </p:nvSpPr>
        <p:spPr>
          <a:xfrm>
            <a:off x="395535" y="1688406"/>
            <a:ext cx="6336705" cy="3754874"/>
          </a:xfrm>
          <a:prstGeom prst="rect">
            <a:avLst/>
          </a:prstGeom>
        </p:spPr>
        <p:txBody>
          <a:bodyPr wrap="square">
            <a:spAutoFit/>
          </a:bodyPr>
          <a:lstStyle/>
          <a:p>
            <a:r>
              <a:rPr lang="es-ES" sz="1700" dirty="0" smtClean="0"/>
              <a:t>El </a:t>
            </a:r>
            <a:r>
              <a:rPr lang="es-ES" sz="1700" dirty="0" err="1" smtClean="0"/>
              <a:t>hypervisor</a:t>
            </a:r>
            <a:r>
              <a:rPr lang="es-ES" sz="1700" dirty="0" smtClean="0"/>
              <a:t> </a:t>
            </a:r>
            <a:r>
              <a:rPr lang="es-ES" sz="1700" dirty="0" err="1" smtClean="0"/>
              <a:t>Xen</a:t>
            </a:r>
            <a:r>
              <a:rPr lang="es-ES" sz="1700" dirty="0" smtClean="0"/>
              <a:t>, es la plataforma de virtualización Open </a:t>
            </a:r>
            <a:r>
              <a:rPr lang="es-ES" sz="1700" dirty="0" err="1" smtClean="0"/>
              <a:t>Source</a:t>
            </a:r>
            <a:r>
              <a:rPr lang="es-ES" sz="1700" dirty="0" smtClean="0"/>
              <a:t>, que posee la más grande producción de nubes en el planeta. Es la base para muchos productos comerciales y nubes publicas como </a:t>
            </a:r>
            <a:r>
              <a:rPr lang="es-ES" sz="1700" i="1" dirty="0" smtClean="0"/>
              <a:t>Amazon Web </a:t>
            </a:r>
            <a:r>
              <a:rPr lang="es-ES" sz="1700" i="1" dirty="0" err="1" smtClean="0"/>
              <a:t>Services</a:t>
            </a:r>
            <a:r>
              <a:rPr lang="es-ES" sz="1700" dirty="0" smtClean="0"/>
              <a:t>, </a:t>
            </a:r>
            <a:r>
              <a:rPr lang="es-ES" sz="1700" i="1" dirty="0" err="1" smtClean="0"/>
              <a:t>Rackspace</a:t>
            </a:r>
            <a:r>
              <a:rPr lang="es-ES" sz="1700" i="1" dirty="0" smtClean="0"/>
              <a:t> </a:t>
            </a:r>
            <a:r>
              <a:rPr lang="es-ES" sz="1700" i="1" dirty="0" err="1" smtClean="0"/>
              <a:t>Public</a:t>
            </a:r>
            <a:r>
              <a:rPr lang="es-ES" sz="1700" i="1" dirty="0" smtClean="0"/>
              <a:t> Cloud</a:t>
            </a:r>
            <a:r>
              <a:rPr lang="es-ES" sz="1700" dirty="0" smtClean="0"/>
              <a:t> and muchas otras. </a:t>
            </a:r>
          </a:p>
          <a:p>
            <a:r>
              <a:rPr lang="es-ES" sz="1700" dirty="0" smtClean="0"/>
              <a:t>En nueve años, la estabilidad, madurez y versatilidad que brinda XEN no tiene igual.</a:t>
            </a:r>
          </a:p>
          <a:p>
            <a:endParaRPr lang="es-ES" sz="1700" dirty="0" smtClean="0"/>
          </a:p>
          <a:p>
            <a:r>
              <a:rPr lang="es-ES" sz="1700" dirty="0" smtClean="0"/>
              <a:t>XEN tiene variantes, por una parte proporciona el código open </a:t>
            </a:r>
            <a:r>
              <a:rPr lang="es-ES" sz="1700" dirty="0" err="1" smtClean="0"/>
              <a:t>source</a:t>
            </a:r>
            <a:r>
              <a:rPr lang="es-ES" sz="1700" dirty="0" smtClean="0"/>
              <a:t> estándar para la virtualización de hardware (XEN </a:t>
            </a:r>
            <a:r>
              <a:rPr lang="es-ES" sz="1700" dirty="0" err="1" smtClean="0"/>
              <a:t>Hypervisor</a:t>
            </a:r>
            <a:r>
              <a:rPr lang="es-ES" sz="1700" dirty="0" smtClean="0"/>
              <a:t>).</a:t>
            </a:r>
          </a:p>
          <a:p>
            <a:endParaRPr lang="es-ES" sz="1700" dirty="0" smtClean="0"/>
          </a:p>
          <a:p>
            <a:r>
              <a:rPr lang="es-ES" sz="1700" dirty="0" smtClean="0"/>
              <a:t>La solución </a:t>
            </a:r>
            <a:r>
              <a:rPr lang="es-ES" sz="1700" dirty="0" err="1" smtClean="0"/>
              <a:t>Xen</a:t>
            </a:r>
            <a:r>
              <a:rPr lang="es-ES" sz="1700" dirty="0" smtClean="0"/>
              <a:t> Cloud </a:t>
            </a:r>
            <a:r>
              <a:rPr lang="es-ES" sz="1700" dirty="0" err="1" smtClean="0"/>
              <a:t>Platform</a:t>
            </a:r>
            <a:r>
              <a:rPr lang="es-ES" sz="1700" dirty="0" smtClean="0"/>
              <a:t> es una plataforma de virtualización  </a:t>
            </a:r>
            <a:r>
              <a:rPr lang="es-ES" sz="1700" dirty="0" err="1" smtClean="0"/>
              <a:t>enterprise-ready</a:t>
            </a:r>
            <a:r>
              <a:rPr lang="es-ES" sz="1700" dirty="0" smtClean="0"/>
              <a:t> basado en </a:t>
            </a:r>
            <a:r>
              <a:rPr lang="es-ES" sz="1700" dirty="0" err="1" smtClean="0"/>
              <a:t>Xen</a:t>
            </a:r>
            <a:r>
              <a:rPr lang="es-ES" sz="1700" dirty="0" smtClean="0"/>
              <a:t> </a:t>
            </a:r>
            <a:r>
              <a:rPr lang="es-ES" sz="1700" dirty="0" err="1" smtClean="0"/>
              <a:t>hypervisor</a:t>
            </a:r>
            <a:r>
              <a:rPr lang="es-ES" sz="1700" dirty="0" smtClean="0"/>
              <a:t>, agregando muchas funcionalidades como la integración en nube, y soluciones de almacenamiento y red</a:t>
            </a:r>
            <a:r>
              <a:rPr lang="en-US" sz="1700" dirty="0" smtClean="0"/>
              <a:t>.</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130" y="2420888"/>
            <a:ext cx="2013927" cy="89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463" y="3967321"/>
            <a:ext cx="2373263" cy="116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7117"/>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GENERALIDADES DE XCP</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ESTRUCTURA</a:t>
            </a:r>
            <a:endParaRPr lang="es-ES" sz="2600" b="1" dirty="0"/>
          </a:p>
        </p:txBody>
      </p:sp>
      <p:sp>
        <p:nvSpPr>
          <p:cNvPr id="6" name="5 Rectángulo"/>
          <p:cNvSpPr/>
          <p:nvPr/>
        </p:nvSpPr>
        <p:spPr>
          <a:xfrm>
            <a:off x="164280" y="6309320"/>
            <a:ext cx="591296" cy="369332"/>
          </a:xfrm>
          <a:prstGeom prst="rect">
            <a:avLst/>
          </a:prstGeom>
        </p:spPr>
        <p:txBody>
          <a:bodyPr wrap="square">
            <a:spAutoFit/>
          </a:bodyPr>
          <a:lstStyle/>
          <a:p>
            <a:pPr algn="just"/>
            <a:r>
              <a:rPr lang="es-ES" dirty="0" smtClean="0"/>
              <a:t>16</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11102"/>
            <a:ext cx="5334769" cy="384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59402"/>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2068" y="1916832"/>
            <a:ext cx="5260051" cy="3693319"/>
          </a:xfrm>
          <a:prstGeom prst="rect">
            <a:avLst/>
          </a:prstGeom>
        </p:spPr>
        <p:txBody>
          <a:bodyPr wrap="square">
            <a:spAutoFit/>
          </a:bodyPr>
          <a:lstStyle/>
          <a:p>
            <a:r>
              <a:rPr lang="es-ES" dirty="0" smtClean="0"/>
              <a:t>Es una versión </a:t>
            </a:r>
            <a:r>
              <a:rPr lang="es-ES" i="1" dirty="0"/>
              <a:t>open-</a:t>
            </a:r>
            <a:r>
              <a:rPr lang="es-ES" i="1" dirty="0" err="1"/>
              <a:t>source</a:t>
            </a:r>
            <a:r>
              <a:rPr lang="es-ES" dirty="0"/>
              <a:t> de Citrix </a:t>
            </a:r>
            <a:r>
              <a:rPr lang="es-ES" dirty="0" err="1"/>
              <a:t>XenServer</a:t>
            </a:r>
            <a:r>
              <a:rPr lang="es-ES" dirty="0"/>
              <a:t>. </a:t>
            </a:r>
          </a:p>
          <a:p>
            <a:endParaRPr lang="es-ES" dirty="0"/>
          </a:p>
          <a:p>
            <a:pPr marL="285750" indent="-285750">
              <a:buFont typeface="Arial" pitchFamily="34" charset="0"/>
              <a:buChar char="•"/>
            </a:pPr>
            <a:r>
              <a:rPr lang="es-ES" dirty="0"/>
              <a:t>Posee funciones adicionales comparadas a </a:t>
            </a:r>
            <a:r>
              <a:rPr lang="es-ES" dirty="0" err="1" smtClean="0"/>
              <a:t>XenSever</a:t>
            </a:r>
            <a:endParaRPr lang="es-ES" dirty="0"/>
          </a:p>
          <a:p>
            <a:endParaRPr lang="es-ES" dirty="0"/>
          </a:p>
          <a:p>
            <a:pPr marL="285750" indent="-285750">
              <a:buFont typeface="Arial" pitchFamily="34" charset="0"/>
              <a:buChar char="•"/>
            </a:pPr>
            <a:r>
              <a:rPr lang="es-ES" dirty="0"/>
              <a:t>Posee plantillas específicas para soportar diferentes sistemas operativos</a:t>
            </a:r>
          </a:p>
          <a:p>
            <a:endParaRPr lang="es-ES" dirty="0"/>
          </a:p>
          <a:p>
            <a:pPr marL="285750" indent="-285750">
              <a:buFont typeface="Arial" pitchFamily="34" charset="0"/>
              <a:buChar char="•"/>
            </a:pPr>
            <a:r>
              <a:rPr lang="es-ES" dirty="0"/>
              <a:t>Posee un API de manejo de </a:t>
            </a:r>
            <a:r>
              <a:rPr lang="es-ES" i="1" dirty="0" err="1"/>
              <a:t>datacenter</a:t>
            </a:r>
            <a:r>
              <a:rPr lang="es-ES" dirty="0"/>
              <a:t> y de nube</a:t>
            </a:r>
          </a:p>
          <a:p>
            <a:endParaRPr lang="es-ES" dirty="0"/>
          </a:p>
          <a:p>
            <a:pPr marL="285750" indent="-285750">
              <a:buFont typeface="Arial" pitchFamily="34" charset="0"/>
              <a:buChar char="•"/>
            </a:pPr>
            <a:r>
              <a:rPr lang="es-ES" dirty="0"/>
              <a:t>Además tiene incorporado un </a:t>
            </a:r>
            <a:r>
              <a:rPr lang="es-ES" dirty="0" err="1"/>
              <a:t>switch</a:t>
            </a:r>
            <a:r>
              <a:rPr lang="es-ES" dirty="0"/>
              <a:t> virtual denominada Open </a:t>
            </a:r>
            <a:r>
              <a:rPr lang="es-ES" dirty="0" err="1"/>
              <a:t>vSwitch</a:t>
            </a:r>
            <a:endParaRPr lang="es-ES" dirty="0"/>
          </a:p>
          <a:p>
            <a:pPr marL="285750" indent="-285750">
              <a:buFont typeface="Arial" pitchFamily="34" charset="0"/>
              <a:buChar char="•"/>
            </a:pPr>
            <a:endParaRPr lang="es-ES" dirty="0"/>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GENERALIDADES DE XCP</a:t>
            </a:r>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VENTAJAS</a:t>
            </a:r>
            <a:endParaRPr lang="es-ES" sz="2600" b="1" dirty="0"/>
          </a:p>
        </p:txBody>
      </p:sp>
      <p:sp>
        <p:nvSpPr>
          <p:cNvPr id="6" name="5 Rectángulo"/>
          <p:cNvSpPr/>
          <p:nvPr/>
        </p:nvSpPr>
        <p:spPr>
          <a:xfrm>
            <a:off x="164280" y="6309320"/>
            <a:ext cx="519288" cy="369332"/>
          </a:xfrm>
          <a:prstGeom prst="rect">
            <a:avLst/>
          </a:prstGeom>
        </p:spPr>
        <p:txBody>
          <a:bodyPr wrap="square">
            <a:spAutoFit/>
          </a:bodyPr>
          <a:lstStyle/>
          <a:p>
            <a:pPr algn="just"/>
            <a:r>
              <a:rPr lang="es-ES" dirty="0" smtClean="0"/>
              <a:t>14</a:t>
            </a:r>
            <a:endParaRPr lang="es-ES" dirty="0"/>
          </a:p>
        </p:txBody>
      </p:sp>
      <p:pic>
        <p:nvPicPr>
          <p:cNvPr id="8" name="Picture 4" descr="http://www.xen.org/images/mascot/XenPan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67347"/>
            <a:ext cx="323009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61134"/>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GENERALIDADES DE XCP</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VENTAJAS</a:t>
            </a:r>
            <a:endParaRPr lang="es-ES" sz="2600" b="1" dirty="0"/>
          </a:p>
        </p:txBody>
      </p:sp>
      <p:sp>
        <p:nvSpPr>
          <p:cNvPr id="6" name="5 Rectángulo"/>
          <p:cNvSpPr/>
          <p:nvPr/>
        </p:nvSpPr>
        <p:spPr>
          <a:xfrm>
            <a:off x="164280" y="6309320"/>
            <a:ext cx="591296" cy="369332"/>
          </a:xfrm>
          <a:prstGeom prst="rect">
            <a:avLst/>
          </a:prstGeom>
        </p:spPr>
        <p:txBody>
          <a:bodyPr wrap="square">
            <a:spAutoFit/>
          </a:bodyPr>
          <a:lstStyle/>
          <a:p>
            <a:pPr algn="just"/>
            <a:r>
              <a:rPr lang="es-ES" dirty="0" smtClean="0"/>
              <a:t>15</a:t>
            </a:r>
            <a:endParaRPr lang="es-ES" dirty="0"/>
          </a:p>
        </p:txBody>
      </p:sp>
      <p:sp>
        <p:nvSpPr>
          <p:cNvPr id="2" name="1 Rectángulo"/>
          <p:cNvSpPr/>
          <p:nvPr/>
        </p:nvSpPr>
        <p:spPr>
          <a:xfrm>
            <a:off x="374054" y="2211427"/>
            <a:ext cx="4572000" cy="2585323"/>
          </a:xfrm>
          <a:prstGeom prst="rect">
            <a:avLst/>
          </a:prstGeom>
        </p:spPr>
        <p:txBody>
          <a:bodyPr>
            <a:spAutoFit/>
          </a:bodyPr>
          <a:lstStyle/>
          <a:p>
            <a:endParaRPr lang="es-ES" b="1" dirty="0"/>
          </a:p>
          <a:p>
            <a:r>
              <a:rPr lang="es-ES" dirty="0" smtClean="0"/>
              <a:t>El </a:t>
            </a:r>
            <a:r>
              <a:rPr lang="es-ES" dirty="0" err="1" smtClean="0"/>
              <a:t>hypervisor</a:t>
            </a:r>
            <a:r>
              <a:rPr lang="es-ES" dirty="0" smtClean="0"/>
              <a:t> </a:t>
            </a:r>
            <a:r>
              <a:rPr lang="es-ES" dirty="0"/>
              <a:t>de </a:t>
            </a:r>
            <a:r>
              <a:rPr lang="es-ES" dirty="0" err="1"/>
              <a:t>Xen</a:t>
            </a:r>
            <a:r>
              <a:rPr lang="es-ES" dirty="0"/>
              <a:t> </a:t>
            </a:r>
            <a:r>
              <a:rPr lang="es-ES" dirty="0" smtClean="0"/>
              <a:t>que utiliza XCP es </a:t>
            </a:r>
            <a:r>
              <a:rPr lang="es-ES" dirty="0"/>
              <a:t>del tipo </a:t>
            </a:r>
            <a:r>
              <a:rPr lang="es-ES" dirty="0" smtClean="0"/>
              <a:t>1, el </a:t>
            </a:r>
            <a:r>
              <a:rPr lang="es-ES" dirty="0"/>
              <a:t>de tipo 1 tiene el control completo sobre el hardware y trabaja en la capa de más privilegios (al más bajo nivel) y más cercano al hardware, mientras que el </a:t>
            </a:r>
            <a:r>
              <a:rPr lang="es-ES" dirty="0" err="1" smtClean="0"/>
              <a:t>hypervisor</a:t>
            </a:r>
            <a:r>
              <a:rPr lang="es-ES" dirty="0" smtClean="0"/>
              <a:t> </a:t>
            </a:r>
            <a:r>
              <a:rPr lang="es-ES" dirty="0"/>
              <a:t>de tipo 2 trabaja sobre el sistema operativo, por lo que la gestión de los recursos es mucho más limitada.</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024" y="2320250"/>
            <a:ext cx="37623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76446"/>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 Grupo"/>
          <p:cNvGrpSpPr/>
          <p:nvPr/>
        </p:nvGrpSpPr>
        <p:grpSpPr>
          <a:xfrm rot="10800000" flipH="1" flipV="1">
            <a:off x="755576" y="4725144"/>
            <a:ext cx="7884368" cy="1500196"/>
            <a:chOff x="571472" y="5214951"/>
            <a:chExt cx="7762929" cy="1214446"/>
          </a:xfrm>
        </p:grpSpPr>
        <p:pic>
          <p:nvPicPr>
            <p:cNvPr id="3" name="Picture 13" descr="LABORATORIOS29 011"/>
            <p:cNvPicPr>
              <a:picLocks noChangeAspect="1" noChangeArrowheads="1"/>
            </p:cNvPicPr>
            <p:nvPr/>
          </p:nvPicPr>
          <p:blipFill>
            <a:blip r:embed="rId2" cstate="print"/>
            <a:srcRect/>
            <a:stretch>
              <a:fillRect/>
            </a:stretch>
          </p:blipFill>
          <p:spPr bwMode="auto">
            <a:xfrm>
              <a:off x="571472" y="5286388"/>
              <a:ext cx="1447791" cy="1050792"/>
            </a:xfrm>
            <a:prstGeom prst="rect">
              <a:avLst/>
            </a:prstGeom>
            <a:noFill/>
            <a:ln w="9525">
              <a:noFill/>
              <a:miter lim="800000"/>
              <a:headEnd/>
              <a:tailEnd/>
            </a:ln>
            <a:effectLst>
              <a:softEdge rad="63500"/>
            </a:effectLst>
          </p:spPr>
        </p:pic>
        <p:pic>
          <p:nvPicPr>
            <p:cNvPr id="4" name="Picture 2" descr="http://ciencia.espe.edu.ec/images/mec1.jpg"/>
            <p:cNvPicPr>
              <a:picLocks noChangeAspect="1" noChangeArrowheads="1"/>
            </p:cNvPicPr>
            <p:nvPr/>
          </p:nvPicPr>
          <p:blipFill>
            <a:blip r:embed="rId3" cstate="print"/>
            <a:srcRect/>
            <a:stretch>
              <a:fillRect/>
            </a:stretch>
          </p:blipFill>
          <p:spPr bwMode="auto">
            <a:xfrm>
              <a:off x="2000232" y="5286388"/>
              <a:ext cx="1571636" cy="1071570"/>
            </a:xfrm>
            <a:prstGeom prst="rect">
              <a:avLst/>
            </a:prstGeom>
            <a:noFill/>
            <a:effectLst>
              <a:softEdge rad="63500"/>
            </a:effectLst>
          </p:spPr>
        </p:pic>
        <p:pic>
          <p:nvPicPr>
            <p:cNvPr id="5" name="Picture 2" descr="http://ciencia.espe.edu.ec/images/elec3.jpg"/>
            <p:cNvPicPr>
              <a:picLocks noChangeAspect="1" noChangeArrowheads="1"/>
            </p:cNvPicPr>
            <p:nvPr/>
          </p:nvPicPr>
          <p:blipFill>
            <a:blip r:embed="rId4" cstate="print"/>
            <a:srcRect/>
            <a:stretch>
              <a:fillRect/>
            </a:stretch>
          </p:blipFill>
          <p:spPr bwMode="auto">
            <a:xfrm>
              <a:off x="3577577" y="5286388"/>
              <a:ext cx="1469683" cy="1071570"/>
            </a:xfrm>
            <a:prstGeom prst="rect">
              <a:avLst/>
            </a:prstGeom>
            <a:noFill/>
            <a:effectLst>
              <a:softEdge rad="63500"/>
            </a:effectLst>
          </p:spPr>
        </p:pic>
        <p:pic>
          <p:nvPicPr>
            <p:cNvPr id="6" name="Picture 2" descr="http://ciencia.espe.edu.ec/images/elec1.jpg"/>
            <p:cNvPicPr>
              <a:picLocks noChangeAspect="1" noChangeArrowheads="1"/>
            </p:cNvPicPr>
            <p:nvPr/>
          </p:nvPicPr>
          <p:blipFill>
            <a:blip r:embed="rId5" cstate="print"/>
            <a:srcRect/>
            <a:stretch>
              <a:fillRect/>
            </a:stretch>
          </p:blipFill>
          <p:spPr bwMode="auto">
            <a:xfrm>
              <a:off x="4978207" y="5214951"/>
              <a:ext cx="1808371" cy="1214446"/>
            </a:xfrm>
            <a:prstGeom prst="rect">
              <a:avLst/>
            </a:prstGeom>
            <a:noFill/>
            <a:effectLst>
              <a:softEdge rad="127000"/>
            </a:effectLst>
          </p:spPr>
        </p:pic>
        <p:pic>
          <p:nvPicPr>
            <p:cNvPr id="7" name="6 Imagen" descr="fotos_latacunga_3.JPG"/>
            <p:cNvPicPr>
              <a:picLocks noChangeAspect="1"/>
            </p:cNvPicPr>
            <p:nvPr/>
          </p:nvPicPr>
          <p:blipFill>
            <a:blip r:embed="rId6" cstate="print"/>
            <a:stretch>
              <a:fillRect/>
            </a:stretch>
          </p:blipFill>
          <p:spPr>
            <a:xfrm>
              <a:off x="6715140" y="5214951"/>
              <a:ext cx="1619261" cy="1214446"/>
            </a:xfrm>
            <a:prstGeom prst="rect">
              <a:avLst/>
            </a:prstGeom>
            <a:ln>
              <a:noFill/>
            </a:ln>
            <a:effectLst>
              <a:softEdge rad="112500"/>
            </a:effectLst>
          </p:spPr>
        </p:pic>
      </p:grpSp>
      <p:sp>
        <p:nvSpPr>
          <p:cNvPr id="8" name="7 Rectángulo"/>
          <p:cNvSpPr/>
          <p:nvPr/>
        </p:nvSpPr>
        <p:spPr>
          <a:xfrm>
            <a:off x="923564" y="1593542"/>
            <a:ext cx="7920880" cy="2308324"/>
          </a:xfrm>
          <a:prstGeom prst="rect">
            <a:avLst/>
          </a:prstGeom>
        </p:spPr>
        <p:txBody>
          <a:bodyPr wrap="square">
            <a:spAutoFit/>
          </a:bodyPr>
          <a:lstStyle/>
          <a:p>
            <a:pPr algn="ctr"/>
            <a:r>
              <a:rPr lang="es-EC" sz="3600" dirty="0" smtClean="0">
                <a:solidFill>
                  <a:srgbClr val="C00000"/>
                </a:solidFill>
                <a:effectLst>
                  <a:outerShdw blurRad="38100" dist="38100" dir="2700000" algn="tl">
                    <a:srgbClr val="000000">
                      <a:alpha val="43137"/>
                    </a:srgbClr>
                  </a:outerShdw>
                </a:effectLst>
                <a:latin typeface="Stencil" pitchFamily="82" charset="0"/>
                <a:cs typeface="Miriam" pitchFamily="34" charset="-79"/>
              </a:rPr>
              <a:t>Análisis, </a:t>
            </a:r>
            <a:r>
              <a:rPr lang="es-EC" sz="3600" dirty="0" smtClean="0">
                <a:solidFill>
                  <a:srgbClr val="C00000"/>
                </a:solidFill>
                <a:effectLst>
                  <a:outerShdw blurRad="38100" dist="38100" dir="2700000" algn="tl">
                    <a:srgbClr val="000000">
                      <a:alpha val="43137"/>
                    </a:srgbClr>
                  </a:outerShdw>
                </a:effectLst>
                <a:latin typeface="Stencil" pitchFamily="82" charset="0"/>
                <a:cs typeface="Miriam" pitchFamily="34" charset="-79"/>
              </a:rPr>
              <a:t>DISEÑO E </a:t>
            </a:r>
            <a:r>
              <a:rPr lang="es-EC" sz="3600" dirty="0" smtClean="0">
                <a:solidFill>
                  <a:srgbClr val="C00000"/>
                </a:solidFill>
                <a:effectLst>
                  <a:outerShdw blurRad="38100" dist="38100" dir="2700000" algn="tl">
                    <a:srgbClr val="000000">
                      <a:alpha val="43137"/>
                    </a:srgbClr>
                  </a:outerShdw>
                </a:effectLst>
                <a:latin typeface="Stencil" pitchFamily="82" charset="0"/>
                <a:cs typeface="Miriam" pitchFamily="34" charset="-79"/>
              </a:rPr>
              <a:t>Implementación </a:t>
            </a:r>
            <a:r>
              <a:rPr lang="es-EC" sz="3600" dirty="0" smtClean="0">
                <a:solidFill>
                  <a:srgbClr val="C00000"/>
                </a:solidFill>
                <a:effectLst>
                  <a:outerShdw blurRad="38100" dist="38100" dir="2700000" algn="tl">
                    <a:srgbClr val="000000">
                      <a:alpha val="43137"/>
                    </a:srgbClr>
                  </a:outerShdw>
                </a:effectLst>
                <a:latin typeface="Stencil" pitchFamily="82" charset="0"/>
                <a:cs typeface="Miriam" pitchFamily="34" charset="-79"/>
              </a:rPr>
              <a:t>DE UNA RED DE SERVICIOS BASADA EN LOS CONCEPTOS DE CLOUD COMPUTING</a:t>
            </a:r>
            <a:endParaRPr lang="es-EC" sz="3600" dirty="0">
              <a:solidFill>
                <a:srgbClr val="C00000"/>
              </a:solidFill>
            </a:endParaRPr>
          </a:p>
        </p:txBody>
      </p:sp>
      <p:pic>
        <p:nvPicPr>
          <p:cNvPr id="9" name="Picture 3" descr="H:\Pictures\logo redes.jpg"/>
          <p:cNvPicPr>
            <a:picLocks noChangeAspect="1" noChangeArrowheads="1"/>
          </p:cNvPicPr>
          <p:nvPr/>
        </p:nvPicPr>
        <p:blipFill>
          <a:blip r:embed="rId7" cstate="print"/>
          <a:srcRect/>
          <a:stretch>
            <a:fillRect/>
          </a:stretch>
        </p:blipFill>
        <p:spPr bwMode="auto">
          <a:xfrm>
            <a:off x="7391712" y="61429"/>
            <a:ext cx="1428760" cy="1067998"/>
          </a:xfrm>
          <a:prstGeom prst="rect">
            <a:avLst/>
          </a:prstGeom>
          <a:noFill/>
        </p:spPr>
      </p:pic>
    </p:spTree>
    <p:extLst>
      <p:ext uri="{BB962C8B-B14F-4D97-AF65-F5344CB8AC3E}">
        <p14:creationId xmlns:p14="http://schemas.microsoft.com/office/powerpoint/2010/main" val="47763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9166" y="1882243"/>
            <a:ext cx="4850906" cy="4247317"/>
          </a:xfrm>
          <a:prstGeom prst="rect">
            <a:avLst/>
          </a:prstGeom>
        </p:spPr>
        <p:txBody>
          <a:bodyPr wrap="square">
            <a:spAutoFit/>
          </a:bodyPr>
          <a:lstStyle/>
          <a:p>
            <a:pPr marL="285750" indent="-285750">
              <a:buFont typeface="Arial" pitchFamily="34" charset="0"/>
              <a:buChar char="•"/>
            </a:pPr>
            <a:r>
              <a:rPr lang="es-ES" dirty="0"/>
              <a:t>Al implementar una red de servicios, lo más importante es que estos estén siempre disponibles y se ejecuten de una manera </a:t>
            </a:r>
            <a:r>
              <a:rPr lang="es-ES" dirty="0" smtClean="0"/>
              <a:t>óptima.</a:t>
            </a:r>
          </a:p>
          <a:p>
            <a:pPr marL="285750" indent="-285750">
              <a:buFont typeface="Arial" pitchFamily="34" charset="0"/>
              <a:buChar char="•"/>
            </a:pPr>
            <a:endParaRPr lang="es-ES" dirty="0" smtClean="0"/>
          </a:p>
          <a:p>
            <a:pPr marL="285750" indent="-285750">
              <a:buFont typeface="Arial" pitchFamily="34" charset="0"/>
              <a:buChar char="•"/>
            </a:pPr>
            <a:r>
              <a:rPr lang="es-ES" dirty="0" smtClean="0"/>
              <a:t>Para </a:t>
            </a:r>
            <a:r>
              <a:rPr lang="es-ES" dirty="0"/>
              <a:t>esto el equipo que brinda los servicios debe poseer el hardware recomendado para que se desempeñe de manera eficaz.</a:t>
            </a:r>
          </a:p>
          <a:p>
            <a:endParaRPr lang="es-ES" dirty="0" smtClean="0"/>
          </a:p>
          <a:p>
            <a:pPr marL="285750" indent="-285750">
              <a:buFont typeface="Arial" pitchFamily="34" charset="0"/>
              <a:buChar char="•"/>
            </a:pPr>
            <a:r>
              <a:rPr lang="es-ES" dirty="0" smtClean="0"/>
              <a:t>Para implementar </a:t>
            </a:r>
            <a:r>
              <a:rPr lang="es-ES" dirty="0"/>
              <a:t>un entorno de virtualización se debe contar con un procesador Intel VT o AMD-V. En este caso el procesador que se ocupara es un Intel </a:t>
            </a:r>
            <a:r>
              <a:rPr lang="es-ES" dirty="0" err="1"/>
              <a:t>Xeon</a:t>
            </a:r>
            <a:r>
              <a:rPr lang="es-ES" dirty="0"/>
              <a:t>™ E5530, el mismo que es del tipo Intel VT.</a:t>
            </a:r>
          </a:p>
          <a:p>
            <a:pPr marL="285750" indent="-285750">
              <a:buFont typeface="Arial" pitchFamily="34" charset="0"/>
              <a:buChar char="•"/>
            </a:pPr>
            <a:endParaRPr lang="es-ES" dirty="0"/>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a:t>GENERALIDADES DE </a:t>
            </a:r>
            <a:r>
              <a:rPr lang="es-ES" sz="3200" b="1" dirty="0" smtClean="0"/>
              <a:t>XCP</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COMPONENTES DE HARDWARE</a:t>
            </a:r>
            <a:endParaRPr lang="es-ES" sz="2600" b="1" dirty="0"/>
          </a:p>
        </p:txBody>
      </p:sp>
      <p:sp>
        <p:nvSpPr>
          <p:cNvPr id="6" name="5 Rectángulo"/>
          <p:cNvSpPr/>
          <p:nvPr/>
        </p:nvSpPr>
        <p:spPr>
          <a:xfrm>
            <a:off x="164280" y="6309320"/>
            <a:ext cx="519288" cy="369332"/>
          </a:xfrm>
          <a:prstGeom prst="rect">
            <a:avLst/>
          </a:prstGeom>
        </p:spPr>
        <p:txBody>
          <a:bodyPr wrap="square">
            <a:spAutoFit/>
          </a:bodyPr>
          <a:lstStyle/>
          <a:p>
            <a:pPr algn="just"/>
            <a:r>
              <a:rPr lang="es-ES" dirty="0" smtClean="0"/>
              <a:t>17</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4050639401"/>
              </p:ext>
            </p:extLst>
          </p:nvPr>
        </p:nvGraphicFramePr>
        <p:xfrm>
          <a:off x="5107158" y="2924946"/>
          <a:ext cx="3684806" cy="1371600"/>
        </p:xfrm>
        <a:graphic>
          <a:graphicData uri="http://schemas.openxmlformats.org/drawingml/2006/table">
            <a:tbl>
              <a:tblPr firstRow="1" firstCol="1" bandRow="1">
                <a:tableStyleId>{5C22544A-7EE6-4342-B048-85BDC9FD1C3A}</a:tableStyleId>
              </a:tblPr>
              <a:tblGrid>
                <a:gridCol w="1842403"/>
                <a:gridCol w="1842403"/>
              </a:tblGrid>
              <a:tr h="273630">
                <a:tc>
                  <a:txBody>
                    <a:bodyPr/>
                    <a:lstStyle/>
                    <a:p>
                      <a:pPr algn="ctr">
                        <a:lnSpc>
                          <a:spcPct val="150000"/>
                        </a:lnSpc>
                        <a:spcAft>
                          <a:spcPts val="0"/>
                        </a:spcAft>
                      </a:pPr>
                      <a:r>
                        <a:rPr lang="es-ES" sz="1200" dirty="0">
                          <a:effectLst/>
                        </a:rPr>
                        <a:t>PARTES</a:t>
                      </a:r>
                      <a:endParaRPr lang="es-ES" sz="11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CARACTERÍSTICAS</a:t>
                      </a:r>
                      <a:endParaRPr lang="es-ES" sz="1100">
                        <a:solidFill>
                          <a:srgbClr val="000000"/>
                        </a:solidFill>
                        <a:effectLst/>
                        <a:latin typeface="Calibri"/>
                        <a:ea typeface="Calibri"/>
                        <a:cs typeface="Times New Roman"/>
                      </a:endParaRPr>
                    </a:p>
                  </a:txBody>
                  <a:tcPr marL="68580" marR="68580" marT="0" marB="0"/>
                </a:tc>
              </a:tr>
              <a:tr h="273630">
                <a:tc>
                  <a:txBody>
                    <a:bodyPr/>
                    <a:lstStyle/>
                    <a:p>
                      <a:pPr algn="just">
                        <a:lnSpc>
                          <a:spcPct val="150000"/>
                        </a:lnSpc>
                        <a:spcAft>
                          <a:spcPts val="0"/>
                        </a:spcAft>
                      </a:pPr>
                      <a:r>
                        <a:rPr lang="es-ES" sz="1200">
                          <a:effectLst/>
                        </a:rPr>
                        <a:t>CPU’s</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smtClean="0">
                          <a:effectLst/>
                        </a:rPr>
                        <a:t>16 </a:t>
                      </a:r>
                      <a:r>
                        <a:rPr lang="es-ES" sz="1200" dirty="0">
                          <a:effectLst/>
                        </a:rPr>
                        <a:t>x 64-bit </a:t>
                      </a:r>
                      <a:r>
                        <a:rPr lang="es-ES" sz="1200" dirty="0" err="1">
                          <a:effectLst/>
                        </a:rPr>
                        <a:t>CPU’s</a:t>
                      </a:r>
                      <a:r>
                        <a:rPr lang="es-ES" sz="1200" dirty="0">
                          <a:effectLst/>
                        </a:rPr>
                        <a:t>, 2.4 GHz</a:t>
                      </a:r>
                      <a:endParaRPr lang="es-ES" sz="1100" dirty="0">
                        <a:solidFill>
                          <a:srgbClr val="000000"/>
                        </a:solidFill>
                        <a:effectLst/>
                        <a:latin typeface="Calibri"/>
                        <a:ea typeface="Calibri"/>
                        <a:cs typeface="Times New Roman"/>
                      </a:endParaRPr>
                    </a:p>
                  </a:txBody>
                  <a:tcPr marL="68580" marR="68580" marT="0" marB="0"/>
                </a:tc>
              </a:tr>
              <a:tr h="273630">
                <a:tc>
                  <a:txBody>
                    <a:bodyPr/>
                    <a:lstStyle/>
                    <a:p>
                      <a:pPr algn="just">
                        <a:lnSpc>
                          <a:spcPct val="150000"/>
                        </a:lnSpc>
                        <a:spcAft>
                          <a:spcPts val="0"/>
                        </a:spcAft>
                      </a:pPr>
                      <a:r>
                        <a:rPr lang="es-ES" sz="1200">
                          <a:effectLst/>
                        </a:rPr>
                        <a:t>RAM</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12 GB</a:t>
                      </a:r>
                      <a:endParaRPr lang="es-ES" sz="1100">
                        <a:solidFill>
                          <a:srgbClr val="000000"/>
                        </a:solidFill>
                        <a:effectLst/>
                        <a:latin typeface="Calibri"/>
                        <a:ea typeface="Calibri"/>
                        <a:cs typeface="Times New Roman"/>
                      </a:endParaRPr>
                    </a:p>
                  </a:txBody>
                  <a:tcPr marL="68580" marR="68580" marT="0" marB="0"/>
                </a:tc>
              </a:tr>
              <a:tr h="273630">
                <a:tc>
                  <a:txBody>
                    <a:bodyPr/>
                    <a:lstStyle/>
                    <a:p>
                      <a:pPr algn="just">
                        <a:lnSpc>
                          <a:spcPct val="150000"/>
                        </a:lnSpc>
                        <a:spcAft>
                          <a:spcPts val="0"/>
                        </a:spcAft>
                      </a:pPr>
                      <a:r>
                        <a:rPr lang="es-ES" sz="1200">
                          <a:effectLst/>
                        </a:rPr>
                        <a:t>Espacio de Disco</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320 GB SATA</a:t>
                      </a:r>
                      <a:endParaRPr lang="es-ES" sz="1100">
                        <a:solidFill>
                          <a:srgbClr val="000000"/>
                        </a:solidFill>
                        <a:effectLst/>
                        <a:latin typeface="Calibri"/>
                        <a:ea typeface="Calibri"/>
                        <a:cs typeface="Times New Roman"/>
                      </a:endParaRPr>
                    </a:p>
                  </a:txBody>
                  <a:tcPr marL="68580" marR="68580" marT="0" marB="0"/>
                </a:tc>
              </a:tr>
              <a:tr h="273630">
                <a:tc>
                  <a:txBody>
                    <a:bodyPr/>
                    <a:lstStyle/>
                    <a:p>
                      <a:pPr algn="just">
                        <a:lnSpc>
                          <a:spcPct val="150000"/>
                        </a:lnSpc>
                        <a:spcAft>
                          <a:spcPts val="0"/>
                        </a:spcAft>
                      </a:pPr>
                      <a:r>
                        <a:rPr lang="es-ES" sz="1200">
                          <a:effectLst/>
                        </a:rPr>
                        <a:t>Network</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2 </a:t>
                      </a:r>
                      <a:r>
                        <a:rPr lang="es-ES" sz="1200" dirty="0" err="1">
                          <a:effectLst/>
                        </a:rPr>
                        <a:t>NIC’s</a:t>
                      </a:r>
                      <a:r>
                        <a:rPr lang="es-ES" sz="1200" dirty="0">
                          <a:effectLst/>
                        </a:rPr>
                        <a:t> 1000Mbit/s</a:t>
                      </a:r>
                      <a:endParaRPr lang="es-ES" sz="1100" dirty="0">
                        <a:solidFill>
                          <a:srgbClr val="000000"/>
                        </a:solidFill>
                        <a:effectLst/>
                        <a:latin typeface="Calibri"/>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5940152" y="4537441"/>
            <a:ext cx="2063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Caracter</a:t>
            </a:r>
            <a:r>
              <a:rPr kumimoji="0" lang="es-ES" sz="1200" b="1" i="0" u="none" strike="noStrike" cap="none" normalizeH="0" baseline="0" dirty="0" smtClean="0">
                <a:ln>
                  <a:noFill/>
                </a:ln>
                <a:solidFill>
                  <a:srgbClr val="000000"/>
                </a:solidFill>
                <a:effectLst/>
                <a:latin typeface="Calibri"/>
                <a:ea typeface="Calibri" pitchFamily="34" charset="0"/>
                <a:cs typeface="Arial" pitchFamily="34" charset="0"/>
              </a:rPr>
              <a:t>í</a:t>
            </a: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sticas Hardware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Servidor Front</a:t>
            </a:r>
            <a:r>
              <a:rPr kumimoji="0" lang="es-ES" sz="1200" b="1"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s-ES" sz="1200" b="1" i="0" u="none" strike="noStrike" cap="none" normalizeH="0" dirty="0" err="1" smtClean="0">
                <a:ln>
                  <a:noFill/>
                </a:ln>
                <a:solidFill>
                  <a:srgbClr val="000000"/>
                </a:solidFill>
                <a:effectLst/>
                <a:latin typeface="Arial" pitchFamily="34" charset="0"/>
                <a:ea typeface="Calibri" pitchFamily="34" charset="0"/>
                <a:cs typeface="Arial" pitchFamily="34" charset="0"/>
              </a:rPr>
              <a:t>End</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6647005"/>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GENERALIDADES DE XCP</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a:t>COMPONENTES DE </a:t>
            </a:r>
            <a:r>
              <a:rPr lang="es-ES" sz="2600" b="1" dirty="0" smtClean="0"/>
              <a:t>HARDWARE</a:t>
            </a:r>
            <a:endParaRPr lang="es-ES" sz="2600" b="1" dirty="0"/>
          </a:p>
        </p:txBody>
      </p:sp>
      <p:sp>
        <p:nvSpPr>
          <p:cNvPr id="6" name="5 Rectángulo"/>
          <p:cNvSpPr/>
          <p:nvPr/>
        </p:nvSpPr>
        <p:spPr>
          <a:xfrm>
            <a:off x="164280" y="6309320"/>
            <a:ext cx="591296" cy="369332"/>
          </a:xfrm>
          <a:prstGeom prst="rect">
            <a:avLst/>
          </a:prstGeom>
        </p:spPr>
        <p:txBody>
          <a:bodyPr wrap="square">
            <a:spAutoFit/>
          </a:bodyPr>
          <a:lstStyle/>
          <a:p>
            <a:pPr algn="just"/>
            <a:r>
              <a:rPr lang="es-ES" dirty="0" smtClean="0"/>
              <a:t>18</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4077419627"/>
              </p:ext>
            </p:extLst>
          </p:nvPr>
        </p:nvGraphicFramePr>
        <p:xfrm>
          <a:off x="585613" y="2490788"/>
          <a:ext cx="3665752" cy="1343279"/>
        </p:xfrm>
        <a:graphic>
          <a:graphicData uri="http://schemas.openxmlformats.org/drawingml/2006/table">
            <a:tbl>
              <a:tblPr firstRow="1" firstCol="1" bandRow="1">
                <a:tableStyleId>{5C22544A-7EE6-4342-B048-85BDC9FD1C3A}</a:tableStyleId>
              </a:tblPr>
              <a:tblGrid>
                <a:gridCol w="1832876"/>
                <a:gridCol w="1832876"/>
              </a:tblGrid>
              <a:tr h="0">
                <a:tc>
                  <a:txBody>
                    <a:bodyPr/>
                    <a:lstStyle/>
                    <a:p>
                      <a:pPr algn="ctr">
                        <a:lnSpc>
                          <a:spcPct val="150000"/>
                        </a:lnSpc>
                        <a:spcAft>
                          <a:spcPts val="0"/>
                        </a:spcAft>
                      </a:pPr>
                      <a:r>
                        <a:rPr lang="es-ES" sz="1200" dirty="0">
                          <a:effectLst/>
                        </a:rPr>
                        <a:t>PARTES</a:t>
                      </a:r>
                      <a:endParaRPr lang="es-ES" sz="11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CARACTERÍSTICAS</a:t>
                      </a:r>
                      <a:endParaRPr lang="es-ES" sz="1100" dirty="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CPU’s</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 x X86 CPU’s, 2.8 GHz</a:t>
                      </a:r>
                      <a:endParaRPr lang="es-ES" sz="110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RAM</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512 GB</a:t>
                      </a:r>
                      <a:endParaRPr lang="es-ES" sz="110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Espacio de Disco</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effectLst/>
                        </a:rPr>
                        <a:t>1 x 120 GB SATA</a:t>
                      </a:r>
                      <a:endParaRPr lang="es-ES" sz="110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Network</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 NIC 100Mbit/s</a:t>
                      </a:r>
                      <a:endParaRPr lang="es-ES" sz="1100" dirty="0">
                        <a:solidFill>
                          <a:srgbClr val="000000"/>
                        </a:solidFill>
                        <a:effectLst/>
                        <a:latin typeface="Calibri"/>
                        <a:ea typeface="Calibri"/>
                        <a:cs typeface="Times New Roman"/>
                      </a:endParaRPr>
                    </a:p>
                  </a:txBody>
                  <a:tcPr marL="68580" marR="68580" marT="0" marB="0"/>
                </a:tc>
              </a:tr>
            </a:tbl>
          </a:graphicData>
        </a:graphic>
      </p:graphicFrame>
      <p:sp>
        <p:nvSpPr>
          <p:cNvPr id="9" name="Rectangle 1"/>
          <p:cNvSpPr>
            <a:spLocks noChangeArrowheads="1"/>
          </p:cNvSpPr>
          <p:nvPr/>
        </p:nvSpPr>
        <p:spPr bwMode="auto">
          <a:xfrm>
            <a:off x="1331640" y="3933056"/>
            <a:ext cx="206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Caracter</a:t>
            </a:r>
            <a:r>
              <a:rPr kumimoji="0" lang="es-ES" sz="1200" b="1" i="0" u="none" strike="noStrike" cap="none" normalizeH="0" baseline="0" dirty="0" smtClean="0">
                <a:ln>
                  <a:noFill/>
                </a:ln>
                <a:solidFill>
                  <a:srgbClr val="000000"/>
                </a:solidFill>
                <a:effectLst/>
                <a:latin typeface="Calibri"/>
                <a:ea typeface="Calibri" pitchFamily="34" charset="0"/>
                <a:cs typeface="Arial" pitchFamily="34" charset="0"/>
              </a:rPr>
              <a:t>í</a:t>
            </a: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sticas Hardware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Nodo de Almacenamiento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3701056354"/>
              </p:ext>
            </p:extLst>
          </p:nvPr>
        </p:nvGraphicFramePr>
        <p:xfrm>
          <a:off x="4573296" y="1784745"/>
          <a:ext cx="4218668" cy="3291840"/>
        </p:xfrm>
        <a:graphic>
          <a:graphicData uri="http://schemas.openxmlformats.org/drawingml/2006/table">
            <a:tbl>
              <a:tblPr firstRow="1" firstCol="1" bandRow="1">
                <a:tableStyleId>{5C22544A-7EE6-4342-B048-85BDC9FD1C3A}</a:tableStyleId>
              </a:tblPr>
              <a:tblGrid>
                <a:gridCol w="2109334"/>
                <a:gridCol w="2109334"/>
              </a:tblGrid>
              <a:tr h="267335">
                <a:tc>
                  <a:txBody>
                    <a:bodyPr/>
                    <a:lstStyle/>
                    <a:p>
                      <a:pPr algn="ctr">
                        <a:lnSpc>
                          <a:spcPct val="150000"/>
                        </a:lnSpc>
                        <a:spcAft>
                          <a:spcPts val="0"/>
                        </a:spcAft>
                      </a:pPr>
                      <a:r>
                        <a:rPr lang="es-ES" sz="1200" dirty="0">
                          <a:effectLst/>
                        </a:rPr>
                        <a:t>MÁQUINA</a:t>
                      </a:r>
                      <a:endParaRPr lang="es-ES" sz="11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CARACTERÍSTICAS</a:t>
                      </a:r>
                      <a:endParaRPr lang="es-ES" sz="110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dirty="0">
                          <a:effectLst/>
                        </a:rPr>
                        <a:t> </a:t>
                      </a:r>
                      <a:endParaRPr lang="es-ES" sz="1100" dirty="0">
                        <a:effectLst/>
                      </a:endParaRPr>
                    </a:p>
                    <a:p>
                      <a:pPr algn="just">
                        <a:lnSpc>
                          <a:spcPct val="150000"/>
                        </a:lnSpc>
                        <a:spcAft>
                          <a:spcPts val="0"/>
                        </a:spcAft>
                      </a:pPr>
                      <a:r>
                        <a:rPr lang="es-ES" sz="1200" dirty="0">
                          <a:effectLst/>
                        </a:rPr>
                        <a:t>Servidor Base de Datos</a:t>
                      </a:r>
                      <a:endParaRPr lang="es-ES" sz="1100" dirty="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 </a:t>
                      </a:r>
                      <a:endParaRPr lang="es-ES" sz="1100" dirty="0">
                        <a:effectLst/>
                      </a:endParaRPr>
                    </a:p>
                    <a:p>
                      <a:pPr algn="just">
                        <a:lnSpc>
                          <a:spcPct val="150000"/>
                        </a:lnSpc>
                        <a:spcAft>
                          <a:spcPts val="0"/>
                        </a:spcAft>
                      </a:pPr>
                      <a:r>
                        <a:rPr lang="es-ES" sz="1200" dirty="0">
                          <a:effectLst/>
                        </a:rPr>
                        <a:t>1 CPU (máx. 2), 1GB RAM (máx. 4 GB), 2x80 GB HD </a:t>
                      </a:r>
                      <a:endParaRPr lang="es-ES" sz="1100" dirty="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dirty="0">
                          <a:effectLst/>
                        </a:rPr>
                        <a:t>Servidor de Almacenamiento</a:t>
                      </a:r>
                      <a:endParaRPr lang="es-ES" sz="1100" dirty="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 CPU (máx. 1), 512MB RAM (máx. 4 GB), 2x250 GB HD </a:t>
                      </a:r>
                      <a:endParaRPr lang="es-ES" sz="1100" dirty="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Servidor Web</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 CPU (máx. 1), 512MB RAM (máx. 2 GB), </a:t>
                      </a:r>
                      <a:r>
                        <a:rPr lang="es-ES" sz="1200" dirty="0" smtClean="0">
                          <a:effectLst/>
                        </a:rPr>
                        <a:t>1x80 </a:t>
                      </a:r>
                      <a:r>
                        <a:rPr lang="es-ES" sz="1200" dirty="0">
                          <a:effectLst/>
                        </a:rPr>
                        <a:t>GB HD </a:t>
                      </a:r>
                      <a:endParaRPr lang="es-ES" sz="1100" dirty="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a:effectLst/>
                        </a:rPr>
                        <a:t>Servidor Correo</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1 CPU (máx. 1), 512MB RAM (máx. 2 GB), </a:t>
                      </a:r>
                      <a:r>
                        <a:rPr lang="es-ES" sz="1200" dirty="0" smtClean="0">
                          <a:effectLst/>
                        </a:rPr>
                        <a:t>2x80 </a:t>
                      </a:r>
                      <a:r>
                        <a:rPr lang="es-ES" sz="1200" dirty="0">
                          <a:effectLst/>
                        </a:rPr>
                        <a:t>GB HD </a:t>
                      </a:r>
                      <a:endParaRPr lang="es-ES" sz="1100" dirty="0">
                        <a:solidFill>
                          <a:srgbClr val="000000"/>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S" sz="1200" dirty="0">
                          <a:effectLst/>
                        </a:rPr>
                        <a:t>Servidor de Firewall</a:t>
                      </a:r>
                      <a:endParaRPr lang="es-ES" sz="1100" dirty="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US" sz="1200" dirty="0">
                          <a:effectLst/>
                        </a:rPr>
                        <a:t>1 CPU (</a:t>
                      </a:r>
                      <a:r>
                        <a:rPr lang="en-US" sz="1200" dirty="0" err="1">
                          <a:effectLst/>
                        </a:rPr>
                        <a:t>máx</a:t>
                      </a:r>
                      <a:r>
                        <a:rPr lang="en-US" sz="1200" dirty="0">
                          <a:effectLst/>
                        </a:rPr>
                        <a:t>. 2), 1GB RAM (</a:t>
                      </a:r>
                      <a:r>
                        <a:rPr lang="en-US" sz="1200" dirty="0" err="1">
                          <a:effectLst/>
                        </a:rPr>
                        <a:t>máx</a:t>
                      </a:r>
                      <a:r>
                        <a:rPr lang="en-US" sz="1200" dirty="0">
                          <a:effectLst/>
                        </a:rPr>
                        <a:t>. 4), </a:t>
                      </a:r>
                      <a:r>
                        <a:rPr lang="en-US" sz="1200" dirty="0" smtClean="0">
                          <a:effectLst/>
                        </a:rPr>
                        <a:t>1x80 </a:t>
                      </a:r>
                      <a:r>
                        <a:rPr lang="en-US" sz="1200" dirty="0">
                          <a:effectLst/>
                        </a:rPr>
                        <a:t>GB HD </a:t>
                      </a:r>
                      <a:endParaRPr lang="es-ES" sz="1100" dirty="0">
                        <a:solidFill>
                          <a:srgbClr val="000000"/>
                        </a:solidFill>
                        <a:effectLst/>
                        <a:latin typeface="Calibri"/>
                        <a:ea typeface="Calibri"/>
                        <a:cs typeface="Times New Roman"/>
                      </a:endParaRPr>
                    </a:p>
                  </a:txBody>
                  <a:tcPr marL="68580" marR="68580" marT="0" marB="0"/>
                </a:tc>
              </a:tr>
            </a:tbl>
          </a:graphicData>
        </a:graphic>
      </p:graphicFrame>
      <p:sp>
        <p:nvSpPr>
          <p:cNvPr id="11" name="Rectangle 2"/>
          <p:cNvSpPr>
            <a:spLocks noChangeArrowheads="1"/>
          </p:cNvSpPr>
          <p:nvPr/>
        </p:nvSpPr>
        <p:spPr bwMode="auto">
          <a:xfrm>
            <a:off x="5588207" y="5166308"/>
            <a:ext cx="2063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Caracter</a:t>
            </a:r>
            <a:r>
              <a:rPr kumimoji="0" lang="es-ES" sz="1200" b="1" i="0" u="none" strike="noStrike" cap="none" normalizeH="0" baseline="0" dirty="0" smtClean="0">
                <a:ln>
                  <a:noFill/>
                </a:ln>
                <a:solidFill>
                  <a:srgbClr val="000000"/>
                </a:solidFill>
                <a:effectLst/>
                <a:latin typeface="Calibri"/>
                <a:ea typeface="Calibri" pitchFamily="34" charset="0"/>
                <a:cs typeface="Arial" pitchFamily="34" charset="0"/>
              </a:rPr>
              <a:t>í</a:t>
            </a: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sticas Hardware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Virtual</a:t>
            </a:r>
            <a:r>
              <a:rPr kumimoji="0" lang="es-ES" sz="1200" b="1"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es-ES" sz="12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Machines</a:t>
            </a:r>
            <a:r>
              <a:rPr kumimoji="0" lang="es-ES" sz="1200" b="1" i="0" u="none" strike="noStrike" cap="none" normalizeH="0" baseline="0" dirty="0" err="1" smtClean="0">
                <a:ln>
                  <a:noFill/>
                </a:ln>
                <a:solidFill>
                  <a:srgbClr val="000000"/>
                </a:solidFill>
                <a:effectLst/>
                <a:latin typeface="Calibri"/>
                <a:ea typeface="Calibri" pitchFamily="34" charset="0"/>
                <a:cs typeface="Arial" pitchFamily="34" charset="0"/>
              </a:rPr>
              <a:t>’</a:t>
            </a:r>
            <a:r>
              <a:rPr kumimoji="0" lang="es-ES" sz="12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2967299"/>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GENERALIDADES DE XCP</a:t>
            </a:r>
            <a:endParaRPr lang="es-ES" sz="3200" b="1" dirty="0"/>
          </a:p>
        </p:txBody>
      </p:sp>
      <p:sp>
        <p:nvSpPr>
          <p:cNvPr id="5" name="4 Rectángulo"/>
          <p:cNvSpPr/>
          <p:nvPr/>
        </p:nvSpPr>
        <p:spPr>
          <a:xfrm>
            <a:off x="395536" y="1212721"/>
            <a:ext cx="5184576" cy="492443"/>
          </a:xfrm>
          <a:prstGeom prst="rect">
            <a:avLst/>
          </a:prstGeom>
        </p:spPr>
        <p:txBody>
          <a:bodyPr wrap="square">
            <a:spAutoFit/>
          </a:bodyPr>
          <a:lstStyle/>
          <a:p>
            <a:r>
              <a:rPr lang="es-ES" sz="2600" b="1" dirty="0" smtClean="0"/>
              <a:t>ANALISIS COMPARATIVO </a:t>
            </a:r>
            <a:endParaRPr lang="es-ES" sz="2600" b="1" dirty="0"/>
          </a:p>
        </p:txBody>
      </p:sp>
      <p:sp>
        <p:nvSpPr>
          <p:cNvPr id="6" name="5 Rectángulo"/>
          <p:cNvSpPr/>
          <p:nvPr/>
        </p:nvSpPr>
        <p:spPr>
          <a:xfrm>
            <a:off x="164280" y="6309320"/>
            <a:ext cx="591296" cy="369332"/>
          </a:xfrm>
          <a:prstGeom prst="rect">
            <a:avLst/>
          </a:prstGeom>
        </p:spPr>
        <p:txBody>
          <a:bodyPr wrap="square">
            <a:spAutoFit/>
          </a:bodyPr>
          <a:lstStyle/>
          <a:p>
            <a:pPr algn="just"/>
            <a:r>
              <a:rPr lang="es-ES" dirty="0" smtClean="0"/>
              <a:t>19</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95209773"/>
              </p:ext>
            </p:extLst>
          </p:nvPr>
        </p:nvGraphicFramePr>
        <p:xfrm>
          <a:off x="1377562" y="1916832"/>
          <a:ext cx="6432376" cy="3904209"/>
        </p:xfrm>
        <a:graphic>
          <a:graphicData uri="http://schemas.openxmlformats.org/drawingml/2006/table">
            <a:tbl>
              <a:tblPr firstRow="1" bandRow="1">
                <a:tableStyleId>{5C22544A-7EE6-4342-B048-85BDC9FD1C3A}</a:tableStyleId>
              </a:tblPr>
              <a:tblGrid>
                <a:gridCol w="1608094"/>
                <a:gridCol w="1608094"/>
                <a:gridCol w="1608094"/>
                <a:gridCol w="1608094"/>
              </a:tblGrid>
              <a:tr h="290027">
                <a:tc>
                  <a:txBody>
                    <a:bodyPr/>
                    <a:lstStyle/>
                    <a:p>
                      <a:r>
                        <a:rPr lang="es-ES" sz="1000" dirty="0">
                          <a:effectLst/>
                        </a:rPr>
                        <a:t>Característica \ Software</a:t>
                      </a:r>
                    </a:p>
                  </a:txBody>
                  <a:tcPr anchor="ctr"/>
                </a:tc>
                <a:tc>
                  <a:txBody>
                    <a:bodyPr/>
                    <a:lstStyle/>
                    <a:p>
                      <a:r>
                        <a:rPr lang="es-ES" sz="1000" b="1">
                          <a:effectLst/>
                        </a:rPr>
                        <a:t>VMWare</a:t>
                      </a:r>
                      <a:endParaRPr lang="es-ES" sz="1000">
                        <a:effectLst/>
                      </a:endParaRPr>
                    </a:p>
                  </a:txBody>
                  <a:tcPr anchor="ctr"/>
                </a:tc>
                <a:tc>
                  <a:txBody>
                    <a:bodyPr/>
                    <a:lstStyle/>
                    <a:p>
                      <a:r>
                        <a:rPr lang="es-ES" sz="1000" b="1">
                          <a:effectLst/>
                        </a:rPr>
                        <a:t>VirtualBox</a:t>
                      </a:r>
                      <a:endParaRPr lang="es-ES" sz="1000">
                        <a:effectLst/>
                      </a:endParaRPr>
                    </a:p>
                  </a:txBody>
                  <a:tcPr anchor="ctr"/>
                </a:tc>
                <a:tc>
                  <a:txBody>
                    <a:bodyPr/>
                    <a:lstStyle/>
                    <a:p>
                      <a:r>
                        <a:rPr lang="es-ES" sz="1000" b="1">
                          <a:effectLst/>
                        </a:rPr>
                        <a:t>Xen</a:t>
                      </a:r>
                      <a:endParaRPr lang="es-ES" sz="1000">
                        <a:effectLst/>
                      </a:endParaRPr>
                    </a:p>
                  </a:txBody>
                  <a:tcPr anchor="ctr"/>
                </a:tc>
              </a:tr>
              <a:tr h="401576">
                <a:tc>
                  <a:txBody>
                    <a:bodyPr/>
                    <a:lstStyle/>
                    <a:p>
                      <a:r>
                        <a:rPr lang="es-ES" sz="1000" dirty="0">
                          <a:effectLst/>
                        </a:rPr>
                        <a:t>Conocimiento requerido para administración</a:t>
                      </a:r>
                    </a:p>
                  </a:txBody>
                  <a:tcPr anchor="ctr"/>
                </a:tc>
                <a:tc>
                  <a:txBody>
                    <a:bodyPr/>
                    <a:lstStyle/>
                    <a:p>
                      <a:r>
                        <a:rPr lang="es-ES" sz="1000" dirty="0">
                          <a:effectLst/>
                        </a:rPr>
                        <a:t>Medio</a:t>
                      </a:r>
                    </a:p>
                  </a:txBody>
                  <a:tcPr anchor="ctr"/>
                </a:tc>
                <a:tc>
                  <a:txBody>
                    <a:bodyPr/>
                    <a:lstStyle/>
                    <a:p>
                      <a:r>
                        <a:rPr lang="es-ES" sz="1000">
                          <a:effectLst/>
                        </a:rPr>
                        <a:t>Bajo</a:t>
                      </a:r>
                    </a:p>
                  </a:txBody>
                  <a:tcPr anchor="ctr"/>
                </a:tc>
                <a:tc>
                  <a:txBody>
                    <a:bodyPr/>
                    <a:lstStyle/>
                    <a:p>
                      <a:r>
                        <a:rPr lang="es-ES" sz="1000">
                          <a:effectLst/>
                        </a:rPr>
                        <a:t>Alto</a:t>
                      </a:r>
                    </a:p>
                  </a:txBody>
                  <a:tcPr anchor="ctr"/>
                </a:tc>
              </a:tr>
              <a:tr h="290027">
                <a:tc>
                  <a:txBody>
                    <a:bodyPr/>
                    <a:lstStyle/>
                    <a:p>
                      <a:r>
                        <a:rPr lang="es-ES" sz="1000">
                          <a:effectLst/>
                        </a:rPr>
                        <a:t>Integración video, I/O</a:t>
                      </a:r>
                    </a:p>
                  </a:txBody>
                  <a:tcPr anchor="ctr"/>
                </a:tc>
                <a:tc>
                  <a:txBody>
                    <a:bodyPr/>
                    <a:lstStyle/>
                    <a:p>
                      <a:r>
                        <a:rPr lang="es-ES" sz="1000">
                          <a:effectLst/>
                        </a:rPr>
                        <a:t>Medio</a:t>
                      </a:r>
                    </a:p>
                  </a:txBody>
                  <a:tcPr anchor="ctr"/>
                </a:tc>
                <a:tc>
                  <a:txBody>
                    <a:bodyPr/>
                    <a:lstStyle/>
                    <a:p>
                      <a:r>
                        <a:rPr lang="es-ES" sz="1000">
                          <a:effectLst/>
                        </a:rPr>
                        <a:t>Alto</a:t>
                      </a:r>
                    </a:p>
                  </a:txBody>
                  <a:tcPr anchor="ctr"/>
                </a:tc>
                <a:tc>
                  <a:txBody>
                    <a:bodyPr/>
                    <a:lstStyle/>
                    <a:p>
                      <a:r>
                        <a:rPr lang="es-ES" sz="1000">
                          <a:effectLst/>
                        </a:rPr>
                        <a:t>Bajo</a:t>
                      </a:r>
                    </a:p>
                  </a:txBody>
                  <a:tcPr anchor="ctr"/>
                </a:tc>
              </a:tr>
              <a:tr h="401576">
                <a:tc>
                  <a:txBody>
                    <a:bodyPr/>
                    <a:lstStyle/>
                    <a:p>
                      <a:r>
                        <a:rPr lang="es-ES" sz="1000">
                          <a:effectLst/>
                        </a:rPr>
                        <a:t>Capacidad de para-virtualización</a:t>
                      </a:r>
                    </a:p>
                  </a:txBody>
                  <a:tcPr anchor="ctr"/>
                </a:tc>
                <a:tc>
                  <a:txBody>
                    <a:bodyPr/>
                    <a:lstStyle/>
                    <a:p>
                      <a:r>
                        <a:rPr lang="es-ES" sz="1000">
                          <a:effectLst/>
                        </a:rPr>
                        <a:t>No</a:t>
                      </a:r>
                    </a:p>
                  </a:txBody>
                  <a:tcPr anchor="ctr"/>
                </a:tc>
                <a:tc>
                  <a:txBody>
                    <a:bodyPr/>
                    <a:lstStyle/>
                    <a:p>
                      <a:r>
                        <a:rPr lang="es-ES" sz="1000">
                          <a:effectLst/>
                        </a:rPr>
                        <a:t>No</a:t>
                      </a:r>
                    </a:p>
                  </a:txBody>
                  <a:tcPr anchor="ctr"/>
                </a:tc>
                <a:tc>
                  <a:txBody>
                    <a:bodyPr/>
                    <a:lstStyle/>
                    <a:p>
                      <a:r>
                        <a:rPr lang="es-ES" sz="1000">
                          <a:effectLst/>
                        </a:rPr>
                        <a:t>Si</a:t>
                      </a:r>
                    </a:p>
                  </a:txBody>
                  <a:tcPr anchor="ctr"/>
                </a:tc>
              </a:tr>
              <a:tr h="290027">
                <a:tc>
                  <a:txBody>
                    <a:bodyPr/>
                    <a:lstStyle/>
                    <a:p>
                      <a:pPr algn="ctr"/>
                      <a:r>
                        <a:rPr lang="es-ES" sz="1000" dirty="0">
                          <a:effectLst/>
                        </a:rPr>
                        <a:t>Driver para los </a:t>
                      </a:r>
                      <a:r>
                        <a:rPr lang="es-ES" sz="1000" dirty="0" err="1" smtClean="0">
                          <a:effectLst/>
                        </a:rPr>
                        <a:t>guest</a:t>
                      </a:r>
                      <a:endParaRPr lang="es-ES" sz="1000" dirty="0">
                        <a:effectLst/>
                      </a:endParaRPr>
                    </a:p>
                  </a:txBody>
                  <a:tcPr anchor="ctr"/>
                </a:tc>
                <a:tc>
                  <a:txBody>
                    <a:bodyPr/>
                    <a:lstStyle/>
                    <a:p>
                      <a:r>
                        <a:rPr lang="es-ES" sz="1000" dirty="0">
                          <a:effectLst/>
                        </a:rPr>
                        <a:t>Si </a:t>
                      </a:r>
                      <a:r>
                        <a:rPr lang="es-ES" sz="1000" dirty="0" err="1">
                          <a:effectLst/>
                        </a:rPr>
                        <a:t>vmware-tools</a:t>
                      </a:r>
                      <a:endParaRPr lang="es-ES" sz="1000" dirty="0">
                        <a:effectLst/>
                      </a:endParaRPr>
                    </a:p>
                  </a:txBody>
                  <a:tcPr anchor="ctr"/>
                </a:tc>
                <a:tc>
                  <a:txBody>
                    <a:bodyPr/>
                    <a:lstStyle/>
                    <a:p>
                      <a:r>
                        <a:rPr lang="es-ES" sz="1000">
                          <a:effectLst/>
                        </a:rPr>
                        <a:t>Si vbox-additions</a:t>
                      </a:r>
                    </a:p>
                  </a:txBody>
                  <a:tcPr anchor="ctr"/>
                </a:tc>
                <a:tc>
                  <a:txBody>
                    <a:bodyPr/>
                    <a:lstStyle/>
                    <a:p>
                      <a:r>
                        <a:rPr lang="es-ES" sz="1000" dirty="0" smtClean="0">
                          <a:effectLst/>
                        </a:rPr>
                        <a:t>Si</a:t>
                      </a:r>
                      <a:r>
                        <a:rPr lang="es-ES" sz="1000" baseline="0" dirty="0" smtClean="0">
                          <a:effectLst/>
                        </a:rPr>
                        <a:t> </a:t>
                      </a:r>
                      <a:r>
                        <a:rPr lang="es-ES" sz="1000" baseline="0" dirty="0" err="1" smtClean="0">
                          <a:effectLst/>
                        </a:rPr>
                        <a:t>xen-tools</a:t>
                      </a:r>
                      <a:endParaRPr lang="es-ES" sz="1000" dirty="0">
                        <a:effectLst/>
                      </a:endParaRPr>
                    </a:p>
                  </a:txBody>
                  <a:tcPr anchor="ctr"/>
                </a:tc>
              </a:tr>
              <a:tr h="401576">
                <a:tc>
                  <a:txBody>
                    <a:bodyPr/>
                    <a:lstStyle/>
                    <a:p>
                      <a:r>
                        <a:rPr lang="es-ES" sz="1000">
                          <a:effectLst/>
                        </a:rPr>
                        <a:t>Requerimientos del guest</a:t>
                      </a:r>
                    </a:p>
                  </a:txBody>
                  <a:tcPr anchor="ctr"/>
                </a:tc>
                <a:tc>
                  <a:txBody>
                    <a:bodyPr/>
                    <a:lstStyle/>
                    <a:p>
                      <a:r>
                        <a:rPr lang="es-ES" sz="1000">
                          <a:effectLst/>
                        </a:rPr>
                        <a:t>Ninguno</a:t>
                      </a:r>
                    </a:p>
                  </a:txBody>
                  <a:tcPr anchor="ctr"/>
                </a:tc>
                <a:tc>
                  <a:txBody>
                    <a:bodyPr/>
                    <a:lstStyle/>
                    <a:p>
                      <a:r>
                        <a:rPr lang="es-ES" sz="1000" dirty="0">
                          <a:effectLst/>
                        </a:rPr>
                        <a:t>Ninguno</a:t>
                      </a:r>
                    </a:p>
                  </a:txBody>
                  <a:tcPr anchor="ctr"/>
                </a:tc>
                <a:tc>
                  <a:txBody>
                    <a:bodyPr/>
                    <a:lstStyle/>
                    <a:p>
                      <a:r>
                        <a:rPr lang="es-ES" sz="1000">
                          <a:effectLst/>
                        </a:rPr>
                        <a:t>Kernel-xen en para-virtualización</a:t>
                      </a:r>
                    </a:p>
                  </a:txBody>
                  <a:tcPr anchor="ctr"/>
                </a:tc>
              </a:tr>
              <a:tr h="290027">
                <a:tc>
                  <a:txBody>
                    <a:bodyPr/>
                    <a:lstStyle/>
                    <a:p>
                      <a:r>
                        <a:rPr lang="es-ES" sz="1000">
                          <a:effectLst/>
                        </a:rPr>
                        <a:t>Discos Raw</a:t>
                      </a:r>
                    </a:p>
                  </a:txBody>
                  <a:tcPr anchor="ctr"/>
                </a:tc>
                <a:tc>
                  <a:txBody>
                    <a:bodyPr/>
                    <a:lstStyle/>
                    <a:p>
                      <a:r>
                        <a:rPr lang="es-ES" sz="1000">
                          <a:effectLst/>
                        </a:rPr>
                        <a:t>Configuración adicional</a:t>
                      </a:r>
                    </a:p>
                  </a:txBody>
                  <a:tcPr anchor="ctr"/>
                </a:tc>
                <a:tc>
                  <a:txBody>
                    <a:bodyPr/>
                    <a:lstStyle/>
                    <a:p>
                      <a:r>
                        <a:rPr lang="es-ES" sz="1000">
                          <a:effectLst/>
                        </a:rPr>
                        <a:t>Configuración adicional</a:t>
                      </a:r>
                    </a:p>
                  </a:txBody>
                  <a:tcPr anchor="ctr"/>
                </a:tc>
                <a:tc>
                  <a:txBody>
                    <a:bodyPr/>
                    <a:lstStyle/>
                    <a:p>
                      <a:r>
                        <a:rPr lang="es-ES" sz="1000">
                          <a:effectLst/>
                        </a:rPr>
                        <a:t>Nativo</a:t>
                      </a:r>
                    </a:p>
                  </a:txBody>
                  <a:tcPr anchor="ctr"/>
                </a:tc>
              </a:tr>
              <a:tr h="290027">
                <a:tc>
                  <a:txBody>
                    <a:bodyPr/>
                    <a:lstStyle/>
                    <a:p>
                      <a:r>
                        <a:rPr lang="es-ES" sz="1000">
                          <a:effectLst/>
                        </a:rPr>
                        <a:t>Soporte Network Bridge</a:t>
                      </a:r>
                    </a:p>
                  </a:txBody>
                  <a:tcPr anchor="ctr"/>
                </a:tc>
                <a:tc>
                  <a:txBody>
                    <a:bodyPr/>
                    <a:lstStyle/>
                    <a:p>
                      <a:r>
                        <a:rPr lang="es-ES" sz="1000">
                          <a:effectLst/>
                        </a:rPr>
                        <a:t>Si</a:t>
                      </a:r>
                    </a:p>
                  </a:txBody>
                  <a:tcPr anchor="ctr"/>
                </a:tc>
                <a:tc>
                  <a:txBody>
                    <a:bodyPr/>
                    <a:lstStyle/>
                    <a:p>
                      <a:r>
                        <a:rPr lang="es-ES" sz="1000">
                          <a:effectLst/>
                        </a:rPr>
                        <a:t>Si</a:t>
                      </a:r>
                    </a:p>
                  </a:txBody>
                  <a:tcPr anchor="ctr"/>
                </a:tc>
                <a:tc>
                  <a:txBody>
                    <a:bodyPr/>
                    <a:lstStyle/>
                    <a:p>
                      <a:r>
                        <a:rPr lang="es-ES" sz="1000">
                          <a:effectLst/>
                        </a:rPr>
                        <a:t>Si</a:t>
                      </a:r>
                    </a:p>
                  </a:txBody>
                  <a:tcPr anchor="ctr"/>
                </a:tc>
              </a:tr>
              <a:tr h="736222">
                <a:tc>
                  <a:txBody>
                    <a:bodyPr/>
                    <a:lstStyle/>
                    <a:p>
                      <a:r>
                        <a:rPr lang="es-ES" sz="1000">
                          <a:effectLst/>
                        </a:rPr>
                        <a:t>Sistemas Operativos guest probados</a:t>
                      </a:r>
                    </a:p>
                  </a:txBody>
                  <a:tcPr anchor="ctr"/>
                </a:tc>
                <a:tc>
                  <a:txBody>
                    <a:bodyPr/>
                    <a:lstStyle/>
                    <a:p>
                      <a:r>
                        <a:rPr lang="en-US" sz="1000">
                          <a:effectLst/>
                        </a:rPr>
                        <a:t>Windows XP, 2000, 2000 Server, 2003 server</a:t>
                      </a:r>
                      <a:br>
                        <a:rPr lang="en-US" sz="1000">
                          <a:effectLst/>
                        </a:rPr>
                      </a:br>
                      <a:r>
                        <a:rPr lang="en-US" sz="1000">
                          <a:effectLst/>
                        </a:rPr>
                        <a:t>Linux Fedora, Red Hat</a:t>
                      </a:r>
                    </a:p>
                  </a:txBody>
                  <a:tcPr anchor="ctr"/>
                </a:tc>
                <a:tc>
                  <a:txBody>
                    <a:bodyPr/>
                    <a:lstStyle/>
                    <a:p>
                      <a:r>
                        <a:rPr lang="es-ES" sz="1000" dirty="0">
                          <a:effectLst/>
                        </a:rPr>
                        <a:t>Windows XP, 2003 Server,</a:t>
                      </a:r>
                      <a:br>
                        <a:rPr lang="es-ES" sz="1000" dirty="0">
                          <a:effectLst/>
                        </a:rPr>
                      </a:br>
                      <a:r>
                        <a:rPr lang="es-ES" sz="1000" dirty="0" err="1">
                          <a:effectLst/>
                        </a:rPr>
                        <a:t>OpenSolarisLinux</a:t>
                      </a:r>
                      <a:r>
                        <a:rPr lang="es-ES" sz="1000" dirty="0">
                          <a:effectLst/>
                        </a:rPr>
                        <a:t> </a:t>
                      </a:r>
                      <a:r>
                        <a:rPr lang="es-ES" sz="1000" dirty="0" err="1">
                          <a:effectLst/>
                        </a:rPr>
                        <a:t>Fedora</a:t>
                      </a:r>
                      <a:r>
                        <a:rPr lang="es-ES" sz="1000" dirty="0">
                          <a:effectLst/>
                        </a:rPr>
                        <a:t>, Red </a:t>
                      </a:r>
                      <a:r>
                        <a:rPr lang="es-ES" sz="1000" dirty="0" err="1">
                          <a:effectLst/>
                        </a:rPr>
                        <a:t>Hat</a:t>
                      </a:r>
                      <a:endParaRPr lang="es-ES" sz="1000" dirty="0">
                        <a:effectLst/>
                      </a:endParaRPr>
                    </a:p>
                  </a:txBody>
                  <a:tcPr anchor="ctr"/>
                </a:tc>
                <a:tc>
                  <a:txBody>
                    <a:bodyPr/>
                    <a:lstStyle/>
                    <a:p>
                      <a:r>
                        <a:rPr lang="es-ES" sz="1000" dirty="0" smtClean="0">
                          <a:effectLst/>
                        </a:rPr>
                        <a:t>Windows XP</a:t>
                      </a:r>
                      <a:br>
                        <a:rPr lang="es-ES" sz="1000" dirty="0" smtClean="0">
                          <a:effectLst/>
                        </a:rPr>
                      </a:br>
                      <a:r>
                        <a:rPr lang="es-ES" sz="1000" dirty="0" err="1" smtClean="0">
                          <a:effectLst/>
                        </a:rPr>
                        <a:t>Fedora</a:t>
                      </a:r>
                      <a:r>
                        <a:rPr lang="es-ES" sz="1000" dirty="0" smtClean="0">
                          <a:effectLst/>
                        </a:rPr>
                        <a:t>, Red </a:t>
                      </a:r>
                      <a:r>
                        <a:rPr lang="es-ES" sz="1000" dirty="0" err="1" smtClean="0">
                          <a:effectLst/>
                        </a:rPr>
                        <a:t>Hat</a:t>
                      </a:r>
                      <a:r>
                        <a:rPr lang="es-ES" sz="1000" dirty="0" smtClean="0">
                          <a:effectLst/>
                        </a:rPr>
                        <a:t>, </a:t>
                      </a:r>
                      <a:endParaRPr lang="es-ES" sz="1000" dirty="0">
                        <a:effectLst/>
                      </a:endParaRPr>
                    </a:p>
                  </a:txBody>
                  <a:tcPr anchor="ctr"/>
                </a:tc>
              </a:tr>
              <a:tr h="513124">
                <a:tc>
                  <a:txBody>
                    <a:bodyPr/>
                    <a:lstStyle/>
                    <a:p>
                      <a:r>
                        <a:rPr lang="es-ES" sz="1000">
                          <a:effectLst/>
                        </a:rPr>
                        <a:t>Requiere configuración al hacer upgrade de Kernel</a:t>
                      </a:r>
                    </a:p>
                  </a:txBody>
                  <a:tcPr anchor="ctr"/>
                </a:tc>
                <a:tc>
                  <a:txBody>
                    <a:bodyPr/>
                    <a:lstStyle/>
                    <a:p>
                      <a:r>
                        <a:rPr lang="es-ES" sz="1000">
                          <a:effectLst/>
                        </a:rPr>
                        <a:t>Si</a:t>
                      </a:r>
                    </a:p>
                  </a:txBody>
                  <a:tcPr anchor="ctr"/>
                </a:tc>
                <a:tc>
                  <a:txBody>
                    <a:bodyPr/>
                    <a:lstStyle/>
                    <a:p>
                      <a:r>
                        <a:rPr lang="es-ES" sz="1000">
                          <a:effectLst/>
                        </a:rPr>
                        <a:t>Si</a:t>
                      </a:r>
                    </a:p>
                  </a:txBody>
                  <a:tcPr anchor="ctr"/>
                </a:tc>
                <a:tc>
                  <a:txBody>
                    <a:bodyPr/>
                    <a:lstStyle/>
                    <a:p>
                      <a:r>
                        <a:rPr lang="es-ES" sz="1000" dirty="0">
                          <a:effectLst/>
                        </a:rPr>
                        <a:t>No</a:t>
                      </a:r>
                    </a:p>
                  </a:txBody>
                  <a:tcPr anchor="ctr"/>
                </a:tc>
              </a:tr>
            </a:tbl>
          </a:graphicData>
        </a:graphic>
      </p:graphicFrame>
    </p:spTree>
    <p:extLst>
      <p:ext uri="{BB962C8B-B14F-4D97-AF65-F5344CB8AC3E}">
        <p14:creationId xmlns:p14="http://schemas.microsoft.com/office/powerpoint/2010/main" val="1293584977"/>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628800"/>
            <a:ext cx="5040560" cy="5047536"/>
          </a:xfrm>
          <a:prstGeom prst="rect">
            <a:avLst/>
          </a:prstGeom>
        </p:spPr>
        <p:txBody>
          <a:bodyPr wrap="square">
            <a:spAutoFit/>
          </a:bodyPr>
          <a:lstStyle/>
          <a:p>
            <a:r>
              <a:rPr lang="es-ES" sz="1400" b="1" dirty="0" smtClean="0"/>
              <a:t>PRIMERA PARTE</a:t>
            </a:r>
          </a:p>
          <a:p>
            <a:endParaRPr lang="es-ES" sz="1400" b="1" dirty="0" smtClean="0"/>
          </a:p>
          <a:p>
            <a:pPr marL="742950" lvl="1" indent="-285750">
              <a:buFont typeface="Wingdings" pitchFamily="2" charset="2"/>
              <a:buChar char="Ø"/>
            </a:pPr>
            <a:r>
              <a:rPr lang="es-ES" sz="1400" dirty="0" smtClean="0"/>
              <a:t>GENERALIDADES CLOUD COMPUTING</a:t>
            </a:r>
          </a:p>
          <a:p>
            <a:pPr marL="742950" lvl="1" indent="-285750">
              <a:buFont typeface="Wingdings" pitchFamily="2" charset="2"/>
              <a:buChar char="Ø"/>
            </a:pPr>
            <a:r>
              <a:rPr lang="es-ES" sz="1400" dirty="0" smtClean="0"/>
              <a:t>COMPONENTES GENERALES </a:t>
            </a:r>
          </a:p>
          <a:p>
            <a:pPr marL="742950" lvl="1" indent="-285750">
              <a:buFont typeface="Wingdings" pitchFamily="2" charset="2"/>
              <a:buChar char="Ø"/>
            </a:pPr>
            <a:r>
              <a:rPr lang="es-ES" sz="1400" dirty="0" smtClean="0"/>
              <a:t>GENERALIDADES XEN CLOUD PLATFORM</a:t>
            </a:r>
          </a:p>
          <a:p>
            <a:endParaRPr lang="es-ES" sz="1400" b="1" dirty="0" smtClean="0"/>
          </a:p>
          <a:p>
            <a:r>
              <a:rPr lang="es-ES" b="1" dirty="0"/>
              <a:t>SEGUNDA PARTE</a:t>
            </a:r>
          </a:p>
          <a:p>
            <a:endParaRPr lang="es-ES" b="1" dirty="0"/>
          </a:p>
          <a:p>
            <a:pPr marL="742950" lvl="1" indent="-285750">
              <a:buFont typeface="Wingdings" pitchFamily="2" charset="2"/>
              <a:buChar char="Ø"/>
            </a:pPr>
            <a:r>
              <a:rPr lang="es-ES" dirty="0" smtClean="0"/>
              <a:t>DISEÑO DE LA </a:t>
            </a:r>
            <a:r>
              <a:rPr lang="es-ES" dirty="0" smtClean="0"/>
              <a:t>SOLUCIÓN</a:t>
            </a:r>
            <a:endParaRPr lang="es-ES" dirty="0"/>
          </a:p>
          <a:p>
            <a:pPr marL="1200150" lvl="2" indent="-285750">
              <a:buFont typeface="Arial" pitchFamily="34" charset="0"/>
              <a:buChar char="•"/>
            </a:pPr>
            <a:r>
              <a:rPr lang="es-ES" dirty="0"/>
              <a:t>SERVICIOS DE NUBE</a:t>
            </a:r>
          </a:p>
          <a:p>
            <a:pPr marL="1200150" lvl="2" indent="-285750">
              <a:buFont typeface="Arial" pitchFamily="34" charset="0"/>
              <a:buChar char="•"/>
            </a:pPr>
            <a:r>
              <a:rPr lang="es-ES" dirty="0" smtClean="0"/>
              <a:t>SERVIDORES VIRTUALES</a:t>
            </a:r>
          </a:p>
          <a:p>
            <a:pPr marL="1200150" lvl="2" indent="-285750">
              <a:buFont typeface="Arial" pitchFamily="34" charset="0"/>
              <a:buChar char="•"/>
            </a:pPr>
            <a:r>
              <a:rPr lang="es-ES" dirty="0" smtClean="0"/>
              <a:t>TOPOLOGÍA</a:t>
            </a:r>
            <a:endParaRPr lang="es-ES" dirty="0" smtClean="0"/>
          </a:p>
          <a:p>
            <a:pPr marL="1200150" lvl="2" indent="-285750">
              <a:buFont typeface="Arial" pitchFamily="34" charset="0"/>
              <a:buChar char="•"/>
            </a:pPr>
            <a:r>
              <a:rPr lang="es-ES" dirty="0" smtClean="0"/>
              <a:t>INFRAESTRUCTURA</a:t>
            </a:r>
          </a:p>
          <a:p>
            <a:r>
              <a:rPr lang="es-ES" sz="1400" b="1" dirty="0" smtClean="0"/>
              <a:t>TERCERA </a:t>
            </a:r>
            <a:r>
              <a:rPr lang="es-ES" sz="1400" b="1" dirty="0"/>
              <a:t>PARTE</a:t>
            </a:r>
          </a:p>
          <a:p>
            <a:endParaRPr lang="es-ES" sz="1400" b="1" dirty="0"/>
          </a:p>
          <a:p>
            <a:pPr marL="742950" lvl="1" indent="-285750">
              <a:buFont typeface="Wingdings" pitchFamily="2" charset="2"/>
              <a:buChar char="Ø"/>
            </a:pPr>
            <a:r>
              <a:rPr lang="es-ES" sz="1400" dirty="0" smtClean="0"/>
              <a:t>IMPLEMENTACIÓN </a:t>
            </a:r>
            <a:r>
              <a:rPr lang="es-ES" sz="1400" dirty="0"/>
              <a:t>SOLUCION XCP</a:t>
            </a:r>
          </a:p>
          <a:p>
            <a:pPr marL="1200150" lvl="2" indent="-285750">
              <a:buFont typeface="Arial" pitchFamily="34" charset="0"/>
              <a:buChar char="•"/>
            </a:pPr>
            <a:r>
              <a:rPr lang="es-ES" sz="1400" dirty="0" smtClean="0"/>
              <a:t>INSTALACIÓN </a:t>
            </a:r>
            <a:r>
              <a:rPr lang="es-ES" sz="1400" dirty="0" smtClean="0"/>
              <a:t>XCP</a:t>
            </a:r>
          </a:p>
          <a:p>
            <a:pPr marL="1200150" lvl="2" indent="-285750">
              <a:buFont typeface="Arial" pitchFamily="34" charset="0"/>
              <a:buChar char="•"/>
            </a:pPr>
            <a:r>
              <a:rPr lang="es-ES" sz="1400" dirty="0" smtClean="0"/>
              <a:t>PRE </a:t>
            </a:r>
            <a:r>
              <a:rPr lang="es-ES" sz="1400" dirty="0" smtClean="0"/>
              <a:t>CONFIGURACIÓN</a:t>
            </a:r>
            <a:endParaRPr lang="es-ES" sz="1400" dirty="0"/>
          </a:p>
          <a:p>
            <a:pPr marL="1200150" lvl="2" indent="-285750">
              <a:buFont typeface="Arial" pitchFamily="34" charset="0"/>
              <a:buChar char="•"/>
            </a:pPr>
            <a:r>
              <a:rPr lang="es-ES" sz="1400" dirty="0" smtClean="0"/>
              <a:t>INSTALACIÓN </a:t>
            </a:r>
            <a:r>
              <a:rPr lang="es-ES" sz="1400" dirty="0" smtClean="0"/>
              <a:t>VM’S</a:t>
            </a:r>
          </a:p>
          <a:p>
            <a:pPr marL="1200150" lvl="2" indent="-285750">
              <a:buFont typeface="Arial" pitchFamily="34" charset="0"/>
              <a:buChar char="•"/>
            </a:pPr>
            <a:endParaRPr lang="es-ES" sz="1400" dirty="0"/>
          </a:p>
          <a:p>
            <a:endParaRPr lang="es-ES" sz="1400" b="1" dirty="0" smtClean="0"/>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AGENDA</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3</a:t>
            </a:r>
          </a:p>
        </p:txBody>
      </p:sp>
      <p:sp>
        <p:nvSpPr>
          <p:cNvPr id="7" name="6 Rectángulo"/>
          <p:cNvSpPr/>
          <p:nvPr/>
        </p:nvSpPr>
        <p:spPr>
          <a:xfrm>
            <a:off x="5076056" y="1628800"/>
            <a:ext cx="3838174" cy="4401205"/>
          </a:xfrm>
          <a:prstGeom prst="rect">
            <a:avLst/>
          </a:prstGeom>
        </p:spPr>
        <p:txBody>
          <a:bodyPr wrap="square">
            <a:spAutoFit/>
          </a:bodyPr>
          <a:lstStyle/>
          <a:p>
            <a:r>
              <a:rPr lang="es-ES" sz="1400" b="1" dirty="0" smtClean="0"/>
              <a:t>CUARTA PARTE</a:t>
            </a:r>
            <a:endParaRPr lang="es-ES" sz="1400" b="1" dirty="0"/>
          </a:p>
          <a:p>
            <a:endParaRPr lang="es-ES" sz="1400" b="1" dirty="0"/>
          </a:p>
          <a:p>
            <a:pPr marL="742950" lvl="1" indent="-285750">
              <a:buFont typeface="Wingdings" pitchFamily="2" charset="2"/>
              <a:buChar char="Ø"/>
            </a:pPr>
            <a:r>
              <a:rPr lang="es-ES" sz="1400" dirty="0" smtClean="0"/>
              <a:t>ADMINISTRACIÓN </a:t>
            </a:r>
            <a:r>
              <a:rPr lang="es-ES" sz="1400" dirty="0"/>
              <a:t>XCP</a:t>
            </a:r>
          </a:p>
          <a:p>
            <a:pPr marL="1200150" lvl="5" indent="-285750">
              <a:buFont typeface="Arial" pitchFamily="34" charset="0"/>
              <a:buChar char="•"/>
            </a:pPr>
            <a:r>
              <a:rPr lang="es-ES" sz="1400" dirty="0"/>
              <a:t>EXPORT / IMPORT</a:t>
            </a:r>
          </a:p>
          <a:p>
            <a:pPr marL="1200150" lvl="5" indent="-285750">
              <a:buFont typeface="Arial" pitchFamily="34" charset="0"/>
              <a:buChar char="•"/>
            </a:pPr>
            <a:r>
              <a:rPr lang="es-ES" sz="1400" dirty="0"/>
              <a:t>SNAPSHOT</a:t>
            </a:r>
          </a:p>
          <a:p>
            <a:pPr marL="1200150" lvl="5" indent="-285750">
              <a:buFont typeface="Arial" pitchFamily="34" charset="0"/>
              <a:buChar char="•"/>
            </a:pPr>
            <a:r>
              <a:rPr lang="es-ES" sz="1400" dirty="0" smtClean="0"/>
              <a:t>MIGRACIÓN </a:t>
            </a:r>
            <a:r>
              <a:rPr lang="es-ES" sz="1400" dirty="0"/>
              <a:t>A XEN</a:t>
            </a:r>
          </a:p>
          <a:p>
            <a:endParaRPr lang="es-ES" sz="1400" b="1" dirty="0" smtClean="0"/>
          </a:p>
          <a:p>
            <a:r>
              <a:rPr lang="es-ES" sz="1400" b="1" dirty="0" smtClean="0"/>
              <a:t>QUINTA PARTE</a:t>
            </a:r>
          </a:p>
          <a:p>
            <a:endParaRPr lang="es-ES" sz="1400" b="1" dirty="0" smtClean="0"/>
          </a:p>
          <a:p>
            <a:pPr marL="742950" lvl="1" indent="-285750">
              <a:buFont typeface="Wingdings" pitchFamily="2" charset="2"/>
              <a:buChar char="Ø"/>
            </a:pPr>
            <a:r>
              <a:rPr lang="es-ES" sz="1400" dirty="0" smtClean="0"/>
              <a:t>ANÁLISIS </a:t>
            </a:r>
            <a:r>
              <a:rPr lang="es-ES" sz="1400" dirty="0" smtClean="0"/>
              <a:t>DE DESEMPEÑO</a:t>
            </a:r>
          </a:p>
          <a:p>
            <a:pPr marL="1200150" lvl="2" indent="-285750">
              <a:buFont typeface="Arial" pitchFamily="34" charset="0"/>
              <a:buChar char="•"/>
            </a:pPr>
            <a:r>
              <a:rPr lang="es-ES" sz="1400" dirty="0" smtClean="0"/>
              <a:t>XCP</a:t>
            </a:r>
          </a:p>
          <a:p>
            <a:pPr marL="1200150" lvl="2" indent="-285750">
              <a:buFont typeface="Arial" pitchFamily="34" charset="0"/>
              <a:buChar char="•"/>
            </a:pPr>
            <a:r>
              <a:rPr lang="es-ES" sz="1400" dirty="0" smtClean="0"/>
              <a:t>VM’S</a:t>
            </a:r>
          </a:p>
          <a:p>
            <a:endParaRPr lang="es-ES" sz="1400" b="1" dirty="0" smtClean="0"/>
          </a:p>
          <a:p>
            <a:r>
              <a:rPr lang="es-ES" sz="1400" b="1" dirty="0" smtClean="0"/>
              <a:t>SEXTA PARTE</a:t>
            </a:r>
          </a:p>
          <a:p>
            <a:endParaRPr lang="es-ES" sz="1400" b="1" dirty="0" smtClean="0"/>
          </a:p>
          <a:p>
            <a:pPr marL="800100" lvl="2" indent="-342900">
              <a:buFont typeface="Wingdings" pitchFamily="2" charset="2"/>
              <a:buChar char="Ø"/>
            </a:pPr>
            <a:r>
              <a:rPr lang="es-ES" sz="1400" dirty="0" smtClean="0"/>
              <a:t>CONCLUSIONES</a:t>
            </a:r>
          </a:p>
          <a:p>
            <a:pPr marL="800100" lvl="2" indent="-342900">
              <a:buFont typeface="Wingdings" pitchFamily="2" charset="2"/>
              <a:buChar char="Ø"/>
            </a:pPr>
            <a:r>
              <a:rPr lang="es-ES" sz="1400" dirty="0" smtClean="0"/>
              <a:t>RECOMENDACIONES</a:t>
            </a:r>
            <a:endParaRPr lang="es-ES" sz="1400" dirty="0"/>
          </a:p>
          <a:p>
            <a:pPr marL="285750" indent="-285750">
              <a:buFont typeface="Arial" pitchFamily="34" charset="0"/>
              <a:buChar char="•"/>
            </a:pPr>
            <a:endParaRPr lang="es-ES" sz="1400" dirty="0" smtClean="0"/>
          </a:p>
          <a:p>
            <a:pPr marL="285750" indent="-285750">
              <a:buFont typeface="Arial" pitchFamily="34" charset="0"/>
              <a:buChar char="•"/>
            </a:pPr>
            <a:endParaRPr lang="es-ES" sz="1400" dirty="0" smtClean="0"/>
          </a:p>
          <a:p>
            <a:pPr marL="285750" indent="-285750">
              <a:buFont typeface="Arial" pitchFamily="34" charset="0"/>
              <a:buChar char="•"/>
            </a:pPr>
            <a:endParaRPr lang="es-ES" sz="1400" dirty="0"/>
          </a:p>
        </p:txBody>
      </p:sp>
    </p:spTree>
    <p:extLst>
      <p:ext uri="{BB962C8B-B14F-4D97-AF65-F5344CB8AC3E}">
        <p14:creationId xmlns:p14="http://schemas.microsoft.com/office/powerpoint/2010/main" val="1611716304"/>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a:t>DISEÑO DE LA </a:t>
            </a:r>
            <a:r>
              <a:rPr lang="es-ES" sz="3200" b="1" dirty="0" smtClean="0"/>
              <a:t>SOLUCIÓN</a:t>
            </a:r>
            <a:endParaRPr lang="es-ES" sz="3200" b="1" dirty="0"/>
          </a:p>
        </p:txBody>
      </p:sp>
      <p:sp>
        <p:nvSpPr>
          <p:cNvPr id="5" name="4 Rectángulo"/>
          <p:cNvSpPr/>
          <p:nvPr/>
        </p:nvSpPr>
        <p:spPr>
          <a:xfrm>
            <a:off x="370586" y="1566104"/>
            <a:ext cx="7992888" cy="400110"/>
          </a:xfrm>
          <a:prstGeom prst="rect">
            <a:avLst/>
          </a:prstGeom>
        </p:spPr>
        <p:txBody>
          <a:bodyPr wrap="square">
            <a:spAutoFit/>
          </a:bodyPr>
          <a:lstStyle/>
          <a:p>
            <a:r>
              <a:rPr lang="es-ES" sz="2000" b="1" dirty="0" smtClean="0"/>
              <a:t>SERVICIOS DE NUBE</a:t>
            </a:r>
            <a:endParaRPr lang="es-ES" sz="2000" b="1" dirty="0"/>
          </a:p>
        </p:txBody>
      </p:sp>
      <p:sp>
        <p:nvSpPr>
          <p:cNvPr id="6" name="5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24</a:t>
            </a:fld>
            <a:endParaRPr lang="es-ES" dirty="0"/>
          </a:p>
        </p:txBody>
      </p:sp>
      <p:sp>
        <p:nvSpPr>
          <p:cNvPr id="8" name="7 Rectángulo"/>
          <p:cNvSpPr/>
          <p:nvPr/>
        </p:nvSpPr>
        <p:spPr>
          <a:xfrm>
            <a:off x="395537" y="1981556"/>
            <a:ext cx="5256583" cy="3046988"/>
          </a:xfrm>
          <a:prstGeom prst="rect">
            <a:avLst/>
          </a:prstGeom>
        </p:spPr>
        <p:txBody>
          <a:bodyPr wrap="square">
            <a:spAutoFit/>
          </a:bodyPr>
          <a:lstStyle/>
          <a:p>
            <a:r>
              <a:rPr lang="es-ES" sz="1600" dirty="0" smtClean="0"/>
              <a:t>Los servicios que proveerá nuestra red de servicios son:</a:t>
            </a:r>
          </a:p>
          <a:p>
            <a:endParaRPr lang="es-ES" sz="1600" dirty="0"/>
          </a:p>
          <a:p>
            <a:pPr marL="285750" indent="-285750">
              <a:buFont typeface="Arial" pitchFamily="34" charset="0"/>
              <a:buChar char="•"/>
            </a:pPr>
            <a:r>
              <a:rPr lang="es-ES" sz="1600" dirty="0" smtClean="0"/>
              <a:t>Firewall (ENDIAN)</a:t>
            </a:r>
          </a:p>
          <a:p>
            <a:pPr marL="285750" indent="-285750">
              <a:buFont typeface="Arial" pitchFamily="34" charset="0"/>
              <a:buChar char="•"/>
            </a:pPr>
            <a:r>
              <a:rPr lang="es-ES" sz="1600" dirty="0"/>
              <a:t>Almacenamiento </a:t>
            </a:r>
            <a:r>
              <a:rPr lang="es-ES" sz="1600" dirty="0" smtClean="0"/>
              <a:t>en nube(</a:t>
            </a:r>
            <a:r>
              <a:rPr lang="es-ES" sz="1600" dirty="0" err="1" smtClean="0"/>
              <a:t>OwnCLoud</a:t>
            </a:r>
            <a:r>
              <a:rPr lang="es-ES" sz="1600" dirty="0" smtClean="0"/>
              <a:t>)</a:t>
            </a:r>
          </a:p>
          <a:p>
            <a:pPr marL="285750" indent="-285750">
              <a:buFont typeface="Arial" pitchFamily="34" charset="0"/>
              <a:buChar char="•"/>
            </a:pPr>
            <a:r>
              <a:rPr lang="es-ES" sz="1600" dirty="0" smtClean="0"/>
              <a:t>Correo (</a:t>
            </a:r>
            <a:r>
              <a:rPr lang="es-ES" sz="1600" dirty="0" err="1" smtClean="0"/>
              <a:t>Zimbra</a:t>
            </a:r>
            <a:r>
              <a:rPr lang="es-ES" sz="1600" dirty="0" smtClean="0"/>
              <a:t>)</a:t>
            </a:r>
          </a:p>
          <a:p>
            <a:pPr marL="285750" indent="-285750">
              <a:buFont typeface="Arial" pitchFamily="34" charset="0"/>
              <a:buChar char="•"/>
            </a:pPr>
            <a:r>
              <a:rPr lang="es-ES" sz="1600" dirty="0" smtClean="0"/>
              <a:t>Http (Apache)</a:t>
            </a:r>
          </a:p>
          <a:p>
            <a:pPr marL="285750" indent="-285750">
              <a:buFont typeface="Arial" pitchFamily="34" charset="0"/>
              <a:buChar char="•"/>
            </a:pPr>
            <a:r>
              <a:rPr lang="es-ES" sz="1600" dirty="0" smtClean="0"/>
              <a:t>Base de Datos (</a:t>
            </a:r>
            <a:r>
              <a:rPr lang="es-ES" sz="1600" dirty="0" err="1" smtClean="0"/>
              <a:t>Mysql</a:t>
            </a:r>
            <a:r>
              <a:rPr lang="es-ES" sz="1600" dirty="0" smtClean="0"/>
              <a:t>)</a:t>
            </a:r>
          </a:p>
          <a:p>
            <a:pPr marL="285750" indent="-285750">
              <a:buFont typeface="Arial" pitchFamily="34" charset="0"/>
              <a:buChar char="•"/>
            </a:pPr>
            <a:r>
              <a:rPr lang="es-ES" sz="1600" dirty="0" smtClean="0"/>
              <a:t>Almacenamiento en Red (</a:t>
            </a:r>
            <a:r>
              <a:rPr lang="es-ES" sz="1600" dirty="0" err="1" smtClean="0"/>
              <a:t>FreeNAS</a:t>
            </a:r>
            <a:r>
              <a:rPr lang="es-ES" sz="1600" dirty="0" smtClean="0"/>
              <a:t>)</a:t>
            </a:r>
          </a:p>
          <a:p>
            <a:pPr marL="285750" indent="-285750">
              <a:buFont typeface="Arial" pitchFamily="34" charset="0"/>
              <a:buChar char="•"/>
            </a:pPr>
            <a:r>
              <a:rPr lang="es-ES" sz="1600" dirty="0" smtClean="0"/>
              <a:t>Administrador de Linux (</a:t>
            </a:r>
            <a:r>
              <a:rPr lang="es-ES" sz="1600" dirty="0" err="1" smtClean="0"/>
              <a:t>Webmin</a:t>
            </a:r>
            <a:r>
              <a:rPr lang="es-ES" sz="1600" dirty="0" smtClean="0"/>
              <a:t>)</a:t>
            </a:r>
            <a:endParaRPr lang="es-ES" sz="1600" dirty="0"/>
          </a:p>
          <a:p>
            <a:pPr marL="285750" indent="-285750">
              <a:buFont typeface="Arial" pitchFamily="34" charset="0"/>
              <a:buChar char="•"/>
            </a:pPr>
            <a:endParaRPr lang="es-ES" sz="1600" dirty="0" smtClean="0"/>
          </a:p>
          <a:p>
            <a:pPr marL="285750" indent="-285750">
              <a:buFont typeface="Arial" pitchFamily="34" charset="0"/>
              <a:buChar char="•"/>
            </a:pPr>
            <a:endParaRPr lang="es-ES" sz="1600" dirty="0" smtClean="0"/>
          </a:p>
          <a:p>
            <a:pPr marL="285750" indent="-285750">
              <a:buFont typeface="Arial" pitchFamily="34" charset="0"/>
              <a:buChar char="•"/>
            </a:pPr>
            <a:endParaRPr lang="es-ES" sz="1600" dirty="0"/>
          </a:p>
        </p:txBody>
      </p:sp>
      <p:pic>
        <p:nvPicPr>
          <p:cNvPr id="52228" name="Picture 4" descr="http://2.bp.blogspot.com/_2NI924aDGNc/S5uYwl3e0II/AAAAAAAAAIQ/idIMnBZGYLg/s1600/ownclou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07352"/>
            <a:ext cx="290339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http://www.habitacion511.eu/wp-content/uploads/2011/11/apach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2" y="4385031"/>
            <a:ext cx="2554066" cy="1755921"/>
          </a:xfrm>
          <a:prstGeom prst="rect">
            <a:avLst/>
          </a:prstGeom>
          <a:noFill/>
          <a:extLst>
            <a:ext uri="{909E8E84-426E-40DD-AFC4-6F175D3DCCD1}">
              <a14:hiddenFill xmlns:a14="http://schemas.microsoft.com/office/drawing/2010/main">
                <a:solidFill>
                  <a:srgbClr val="FFFFFF"/>
                </a:solidFill>
              </a14:hiddenFill>
            </a:ext>
          </a:extLst>
        </p:spPr>
      </p:pic>
      <p:pic>
        <p:nvPicPr>
          <p:cNvPr id="52232" name="Picture 8" descr="http://techironic.com/wp-content/uploads/2010/10/Zimbra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385031"/>
            <a:ext cx="3111772" cy="1487816"/>
          </a:xfrm>
          <a:prstGeom prst="rect">
            <a:avLst/>
          </a:prstGeom>
          <a:noFill/>
          <a:extLst>
            <a:ext uri="{909E8E84-426E-40DD-AFC4-6F175D3DCCD1}">
              <a14:hiddenFill xmlns:a14="http://schemas.microsoft.com/office/drawing/2010/main">
                <a:solidFill>
                  <a:srgbClr val="FFFFFF"/>
                </a:solidFill>
              </a14:hiddenFill>
            </a:ext>
          </a:extLst>
        </p:spPr>
      </p:pic>
      <p:pic>
        <p:nvPicPr>
          <p:cNvPr id="52234" name="Picture 10" descr="http://www.muylinux.com/wp-content/uploads/2012/08/mysql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902" y="4221088"/>
            <a:ext cx="2245062" cy="1161556"/>
          </a:xfrm>
          <a:prstGeom prst="rect">
            <a:avLst/>
          </a:prstGeom>
          <a:noFill/>
          <a:extLst>
            <a:ext uri="{909E8E84-426E-40DD-AFC4-6F175D3DCCD1}">
              <a14:hiddenFill xmlns:a14="http://schemas.microsoft.com/office/drawing/2010/main">
                <a:solidFill>
                  <a:srgbClr val="FFFFFF"/>
                </a:solidFill>
              </a14:hiddenFill>
            </a:ext>
          </a:extLst>
        </p:spPr>
      </p:pic>
      <p:pic>
        <p:nvPicPr>
          <p:cNvPr id="52236" name="Picture 12" descr="http://freebsd.mx/wp-content/uploads/2012/10/FreeNA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4696" y="2473441"/>
            <a:ext cx="1668689" cy="1661273"/>
          </a:xfrm>
          <a:prstGeom prst="rect">
            <a:avLst/>
          </a:prstGeom>
          <a:noFill/>
          <a:extLst>
            <a:ext uri="{909E8E84-426E-40DD-AFC4-6F175D3DCCD1}">
              <a14:hiddenFill xmlns:a14="http://schemas.microsoft.com/office/drawing/2010/main">
                <a:solidFill>
                  <a:srgbClr val="FFFFFF"/>
                </a:solidFill>
              </a14:hiddenFill>
            </a:ext>
          </a:extLst>
        </p:spPr>
      </p:pic>
      <p:pic>
        <p:nvPicPr>
          <p:cNvPr id="52238" name="Picture 14" descr="http://2.bp.blogspot.com/-loDuypGx-Q0/T8WQrxG7fGI/AAAAAAAAAOk/F-VYdIIfU0E/s1600/Logo-endian-250x250-500x5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0381" y="1316539"/>
            <a:ext cx="1299350" cy="1299350"/>
          </a:xfrm>
          <a:prstGeom prst="rect">
            <a:avLst/>
          </a:prstGeom>
          <a:noFill/>
          <a:extLst>
            <a:ext uri="{909E8E84-426E-40DD-AFC4-6F175D3DCCD1}">
              <a14:hiddenFill xmlns:a14="http://schemas.microsoft.com/office/drawing/2010/main">
                <a:solidFill>
                  <a:srgbClr val="FFFFFF"/>
                </a:solidFill>
              </a14:hiddenFill>
            </a:ext>
          </a:extLst>
        </p:spPr>
      </p:pic>
      <p:pic>
        <p:nvPicPr>
          <p:cNvPr id="52240" name="Picture 16" descr="http://4.bp.blogspot.com/-g-m9UNhIuIo/Tpg-nKHxGvI/AAAAAAAAAa4/26P-7tXtsjw/s400/logo-webm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1504" y="1316539"/>
            <a:ext cx="2088232" cy="15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78447"/>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7" y="1981556"/>
            <a:ext cx="5256583" cy="1569660"/>
          </a:xfrm>
          <a:prstGeom prst="rect">
            <a:avLst/>
          </a:prstGeom>
        </p:spPr>
        <p:txBody>
          <a:bodyPr wrap="square">
            <a:spAutoFit/>
          </a:bodyPr>
          <a:lstStyle/>
          <a:p>
            <a:r>
              <a:rPr lang="es-ES" sz="1600" dirty="0" smtClean="0"/>
              <a:t>Los servidores virtuales a implementarse son:</a:t>
            </a:r>
          </a:p>
          <a:p>
            <a:endParaRPr lang="es-ES" sz="1600" dirty="0"/>
          </a:p>
          <a:p>
            <a:pPr marL="285750" indent="-285750">
              <a:buFont typeface="Arial" pitchFamily="34" charset="0"/>
              <a:buChar char="•"/>
            </a:pPr>
            <a:r>
              <a:rPr lang="es-ES" sz="1600" dirty="0" err="1"/>
              <a:t>Endian</a:t>
            </a:r>
            <a:r>
              <a:rPr lang="es-ES" sz="1600" dirty="0"/>
              <a:t> Firewall </a:t>
            </a:r>
            <a:r>
              <a:rPr lang="es-ES" sz="1600" dirty="0" err="1"/>
              <a:t>Community</a:t>
            </a:r>
            <a:r>
              <a:rPr lang="es-ES" sz="1600" dirty="0"/>
              <a:t> versión 2.5.1</a:t>
            </a:r>
            <a:r>
              <a:rPr lang="es-ES" sz="1600" dirty="0" smtClean="0"/>
              <a:t>.</a:t>
            </a:r>
          </a:p>
          <a:p>
            <a:pPr marL="285750" indent="-285750">
              <a:buFont typeface="Arial" pitchFamily="34" charset="0"/>
              <a:buChar char="•"/>
            </a:pPr>
            <a:r>
              <a:rPr lang="es-ES" sz="1600" dirty="0" smtClean="0"/>
              <a:t>Ubuntu 8.04</a:t>
            </a:r>
          </a:p>
          <a:p>
            <a:pPr marL="285750" indent="-285750">
              <a:buFont typeface="Arial" pitchFamily="34" charset="0"/>
              <a:buChar char="•"/>
            </a:pPr>
            <a:r>
              <a:rPr lang="es-ES" sz="1600" dirty="0" smtClean="0"/>
              <a:t>Ubuntu 10.04</a:t>
            </a:r>
          </a:p>
          <a:p>
            <a:pPr marL="285750" indent="-285750">
              <a:buFont typeface="Arial" pitchFamily="34" charset="0"/>
              <a:buChar char="•"/>
            </a:pPr>
            <a:endParaRPr lang="es-ES" sz="1600" dirty="0"/>
          </a:p>
        </p:txBody>
      </p:sp>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DISEÑO DE LA </a:t>
            </a:r>
            <a:r>
              <a:rPr lang="es-ES" sz="3200" b="1" dirty="0" smtClean="0"/>
              <a:t>SOLUCIÓN</a:t>
            </a:r>
            <a:endParaRPr lang="es-ES" sz="3200" b="1" dirty="0"/>
          </a:p>
        </p:txBody>
      </p:sp>
      <p:sp>
        <p:nvSpPr>
          <p:cNvPr id="5" name="4 Rectángulo"/>
          <p:cNvSpPr/>
          <p:nvPr/>
        </p:nvSpPr>
        <p:spPr>
          <a:xfrm>
            <a:off x="370586" y="1566104"/>
            <a:ext cx="7992888" cy="400110"/>
          </a:xfrm>
          <a:prstGeom prst="rect">
            <a:avLst/>
          </a:prstGeom>
        </p:spPr>
        <p:txBody>
          <a:bodyPr wrap="square">
            <a:spAutoFit/>
          </a:bodyPr>
          <a:lstStyle/>
          <a:p>
            <a:r>
              <a:rPr lang="es-ES" sz="2000" b="1" dirty="0" smtClean="0"/>
              <a:t>SERVIDORES VIRTUALES</a:t>
            </a:r>
            <a:endParaRPr lang="es-ES" sz="2000" b="1" dirty="0"/>
          </a:p>
        </p:txBody>
      </p:sp>
      <p:sp>
        <p:nvSpPr>
          <p:cNvPr id="7" name="6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25</a:t>
            </a:fld>
            <a:endParaRPr lang="es-ES" dirty="0"/>
          </a:p>
        </p:txBody>
      </p:sp>
      <p:pic>
        <p:nvPicPr>
          <p:cNvPr id="49193" name="Picture 41" descr="http://inmytech.files.wordpress.com/2012/02/endian.gif?w=5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715" y="3973588"/>
            <a:ext cx="1019370" cy="1274212"/>
          </a:xfrm>
          <a:prstGeom prst="rect">
            <a:avLst/>
          </a:prstGeom>
          <a:noFill/>
          <a:extLst>
            <a:ext uri="{909E8E84-426E-40DD-AFC4-6F175D3DCCD1}">
              <a14:hiddenFill xmlns:a14="http://schemas.microsoft.com/office/drawing/2010/main">
                <a:solidFill>
                  <a:srgbClr val="FFFFFF"/>
                </a:solidFill>
              </a14:hiddenFill>
            </a:ext>
          </a:extLst>
        </p:spPr>
      </p:pic>
      <p:pic>
        <p:nvPicPr>
          <p:cNvPr id="49195" name="Picture 43" descr="http://t0.gstatic.com/images?q=tbn:ANd9GcSQ8rUij5MbcajR2LWs-rIOEsmzwVXHmS5rBLGiNcqMxn-vYcG34zGmTjeW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35924"/>
            <a:ext cx="2873852" cy="1149541"/>
          </a:xfrm>
          <a:prstGeom prst="rect">
            <a:avLst/>
          </a:prstGeom>
          <a:noFill/>
          <a:extLst>
            <a:ext uri="{909E8E84-426E-40DD-AFC4-6F175D3DCCD1}">
              <a14:hiddenFill xmlns:a14="http://schemas.microsoft.com/office/drawing/2010/main">
                <a:solidFill>
                  <a:srgbClr val="FFFFFF"/>
                </a:solidFill>
              </a14:hiddenFill>
            </a:ext>
          </a:extLst>
        </p:spPr>
      </p:pic>
      <p:pic>
        <p:nvPicPr>
          <p:cNvPr id="49197" name="Picture 45" descr="http://4.bp.blogspot.com/_zMx-muhCiSk/S9aUYIFHOAI/AAAAAAAAAno/xmfA7aDCDjs/s1600/Manual-de-Ubuntu-10.04-Lucid-Lyn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698724"/>
            <a:ext cx="2700912" cy="148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78720"/>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a:t>DISEÑO DE LA </a:t>
            </a:r>
            <a:r>
              <a:rPr lang="es-ES" sz="3200" b="1" dirty="0" smtClean="0"/>
              <a:t>SOLUCIÓN</a:t>
            </a:r>
            <a:endParaRPr lang="es-ES" sz="3200" b="1" dirty="0"/>
          </a:p>
        </p:txBody>
      </p:sp>
      <p:sp>
        <p:nvSpPr>
          <p:cNvPr id="5" name="4 Rectángulo"/>
          <p:cNvSpPr/>
          <p:nvPr/>
        </p:nvSpPr>
        <p:spPr>
          <a:xfrm>
            <a:off x="370586" y="1566104"/>
            <a:ext cx="7992888" cy="400110"/>
          </a:xfrm>
          <a:prstGeom prst="rect">
            <a:avLst/>
          </a:prstGeom>
        </p:spPr>
        <p:txBody>
          <a:bodyPr wrap="square">
            <a:spAutoFit/>
          </a:bodyPr>
          <a:lstStyle/>
          <a:p>
            <a:r>
              <a:rPr lang="es-ES" sz="2000" b="1" dirty="0" smtClean="0"/>
              <a:t>SERVIDORES VIRTUALES</a:t>
            </a:r>
            <a:endParaRPr lang="es-ES" sz="2000" b="1" dirty="0"/>
          </a:p>
        </p:txBody>
      </p:sp>
      <p:sp>
        <p:nvSpPr>
          <p:cNvPr id="6" name="5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26</a:t>
            </a:fld>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2290220308"/>
              </p:ext>
            </p:extLst>
          </p:nvPr>
        </p:nvGraphicFramePr>
        <p:xfrm>
          <a:off x="2771799" y="2276873"/>
          <a:ext cx="6020164" cy="3632245"/>
        </p:xfrm>
        <a:graphic>
          <a:graphicData uri="http://schemas.openxmlformats.org/drawingml/2006/table">
            <a:tbl>
              <a:tblPr firstRow="1" firstCol="1" bandRow="1">
                <a:tableStyleId>{5C22544A-7EE6-4342-B048-85BDC9FD1C3A}</a:tableStyleId>
              </a:tblPr>
              <a:tblGrid>
                <a:gridCol w="1505041"/>
                <a:gridCol w="1505041"/>
                <a:gridCol w="1505041"/>
                <a:gridCol w="1505041"/>
              </a:tblGrid>
              <a:tr h="441379">
                <a:tc>
                  <a:txBody>
                    <a:bodyPr/>
                    <a:lstStyle/>
                    <a:p>
                      <a:pPr algn="just">
                        <a:lnSpc>
                          <a:spcPct val="150000"/>
                        </a:lnSpc>
                        <a:spcAft>
                          <a:spcPts val="0"/>
                        </a:spcAft>
                      </a:pPr>
                      <a:r>
                        <a:rPr lang="es-ES" sz="1100" dirty="0" smtClean="0">
                          <a:effectLst/>
                          <a:latin typeface="Calibri"/>
                          <a:ea typeface="Calibri"/>
                          <a:cs typeface="Times New Roman"/>
                        </a:rPr>
                        <a:t>REQUISITO</a:t>
                      </a:r>
                      <a:r>
                        <a:rPr lang="es-ES" sz="1100" baseline="0" dirty="0" smtClean="0">
                          <a:effectLst/>
                          <a:latin typeface="Calibri"/>
                          <a:ea typeface="Calibri"/>
                          <a:cs typeface="Times New Roman"/>
                        </a:rPr>
                        <a:t> </a:t>
                      </a:r>
                      <a:r>
                        <a:rPr lang="es-ES" sz="1100" baseline="0" dirty="0" smtClean="0">
                          <a:effectLst/>
                          <a:latin typeface="Calibri"/>
                          <a:ea typeface="Calibri"/>
                          <a:cs typeface="Times New Roman"/>
                        </a:rPr>
                        <a:t>MÍNIMO</a:t>
                      </a:r>
                      <a:endParaRPr lang="es-ES" sz="1100" dirty="0">
                        <a:effectLst/>
                        <a:latin typeface="Calibri"/>
                        <a:ea typeface="Calibri"/>
                        <a:cs typeface="Times New Roman"/>
                      </a:endParaRPr>
                    </a:p>
                  </a:txBody>
                  <a:tcPr marL="68580" marR="68580" marT="0" marB="0"/>
                </a:tc>
                <a:tc gridSpan="3">
                  <a:txBody>
                    <a:bodyPr/>
                    <a:lstStyle/>
                    <a:p>
                      <a:pPr algn="ctr">
                        <a:lnSpc>
                          <a:spcPct val="150000"/>
                        </a:lnSpc>
                        <a:spcAft>
                          <a:spcPts val="0"/>
                        </a:spcAft>
                      </a:pPr>
                      <a:r>
                        <a:rPr lang="es-ES" sz="1100" dirty="0" smtClean="0">
                          <a:effectLst/>
                          <a:latin typeface="Calibri"/>
                          <a:ea typeface="Calibri"/>
                          <a:cs typeface="Times New Roman"/>
                        </a:rPr>
                        <a:t>UTILIZADO</a:t>
                      </a:r>
                      <a:endParaRPr lang="es-ES" sz="1100" dirty="0">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s-ES" sz="1100" dirty="0">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s-ES" sz="1100" dirty="0">
                        <a:effectLst/>
                        <a:latin typeface="Calibri"/>
                        <a:ea typeface="Calibri"/>
                        <a:cs typeface="Times New Roman"/>
                      </a:endParaRPr>
                    </a:p>
                  </a:txBody>
                  <a:tcPr marL="68580" marR="68580" marT="0" marB="0"/>
                </a:tc>
              </a:tr>
              <a:tr h="481504">
                <a:tc>
                  <a:txBody>
                    <a:bodyPr/>
                    <a:lstStyle/>
                    <a:p>
                      <a:pPr algn="ctr">
                        <a:lnSpc>
                          <a:spcPct val="150000"/>
                        </a:lnSpc>
                        <a:spcAft>
                          <a:spcPts val="0"/>
                        </a:spcAft>
                      </a:pPr>
                      <a:r>
                        <a:rPr lang="es-ES" sz="1200" b="1" dirty="0">
                          <a:solidFill>
                            <a:srgbClr val="000000"/>
                          </a:solidFill>
                          <a:effectLst/>
                          <a:latin typeface="Arial"/>
                          <a:ea typeface="Times New Roman"/>
                          <a:cs typeface="Times New Roman"/>
                        </a:rPr>
                        <a:t>Características</a:t>
                      </a:r>
                      <a:endParaRPr lang="es-ES" sz="11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a:solidFill>
                            <a:srgbClr val="000000"/>
                          </a:solidFill>
                          <a:effectLst/>
                          <a:latin typeface="Arial"/>
                          <a:ea typeface="Times New Roman"/>
                          <a:cs typeface="Times New Roman"/>
                        </a:rPr>
                        <a:t>VM1</a:t>
                      </a:r>
                      <a:endParaRPr lang="es-ES"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a:solidFill>
                            <a:srgbClr val="000000"/>
                          </a:solidFill>
                          <a:effectLst/>
                          <a:latin typeface="Arial"/>
                          <a:ea typeface="Times New Roman"/>
                          <a:cs typeface="Times New Roman"/>
                        </a:rPr>
                        <a:t>VM2</a:t>
                      </a:r>
                      <a:endParaRPr lang="es-ES" sz="11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b="1" dirty="0">
                          <a:solidFill>
                            <a:srgbClr val="000000"/>
                          </a:solidFill>
                          <a:effectLst/>
                          <a:latin typeface="Arial"/>
                          <a:ea typeface="Times New Roman"/>
                          <a:cs typeface="Times New Roman"/>
                        </a:rPr>
                        <a:t>VM3</a:t>
                      </a:r>
                      <a:endParaRPr lang="es-ES" sz="1100" dirty="0">
                        <a:solidFill>
                          <a:srgbClr val="000000"/>
                        </a:solidFill>
                        <a:effectLst/>
                        <a:latin typeface="Calibri"/>
                        <a:ea typeface="Calibri"/>
                        <a:cs typeface="Times New Roman"/>
                      </a:endParaRPr>
                    </a:p>
                  </a:txBody>
                  <a:tcPr marL="68580" marR="68580" marT="0" marB="0"/>
                </a:tc>
              </a:tr>
              <a:tr h="481504">
                <a:tc>
                  <a:txBody>
                    <a:bodyPr/>
                    <a:lstStyle/>
                    <a:p>
                      <a:pPr algn="just">
                        <a:lnSpc>
                          <a:spcPct val="150000"/>
                        </a:lnSpc>
                        <a:spcAft>
                          <a:spcPts val="0"/>
                        </a:spcAft>
                      </a:pPr>
                      <a:r>
                        <a:rPr lang="es-ES" sz="1200" b="1">
                          <a:solidFill>
                            <a:srgbClr val="000000"/>
                          </a:solidFill>
                          <a:effectLst/>
                          <a:latin typeface="Arial"/>
                          <a:ea typeface="Times New Roman"/>
                          <a:cs typeface="Times New Roman"/>
                        </a:rPr>
                        <a:t>Sistema Operativo</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Endian</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Ubuntu 10.04</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Ubuntu 8.04</a:t>
                      </a:r>
                      <a:endParaRPr lang="es-ES" sz="1100">
                        <a:solidFill>
                          <a:srgbClr val="000000"/>
                        </a:solidFill>
                        <a:effectLst/>
                        <a:latin typeface="Calibri"/>
                        <a:ea typeface="Calibri"/>
                        <a:cs typeface="Times New Roman"/>
                      </a:endParaRPr>
                    </a:p>
                  </a:txBody>
                  <a:tcPr marL="68580" marR="68580" marT="0" marB="0"/>
                </a:tc>
              </a:tr>
              <a:tr h="253605">
                <a:tc>
                  <a:txBody>
                    <a:bodyPr/>
                    <a:lstStyle/>
                    <a:p>
                      <a:pPr algn="just">
                        <a:lnSpc>
                          <a:spcPct val="150000"/>
                        </a:lnSpc>
                        <a:spcAft>
                          <a:spcPts val="0"/>
                        </a:spcAft>
                      </a:pPr>
                      <a:r>
                        <a:rPr lang="es-ES" sz="1200" b="1">
                          <a:solidFill>
                            <a:srgbClr val="000000"/>
                          </a:solidFill>
                          <a:effectLst/>
                          <a:latin typeface="Arial"/>
                          <a:ea typeface="Times New Roman"/>
                          <a:cs typeface="Times New Roman"/>
                        </a:rPr>
                        <a:t>CPU</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solidFill>
                            <a:srgbClr val="000000"/>
                          </a:solidFill>
                          <a:effectLst/>
                          <a:latin typeface="Arial"/>
                          <a:ea typeface="Times New Roman"/>
                          <a:cs typeface="Times New Roman"/>
                        </a:rPr>
                        <a:t>1 x 64bits</a:t>
                      </a:r>
                      <a:endParaRPr lang="es-ES" sz="1100" dirty="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solidFill>
                            <a:srgbClr val="000000"/>
                          </a:solidFill>
                          <a:effectLst/>
                          <a:latin typeface="Arial"/>
                          <a:ea typeface="Times New Roman"/>
                          <a:cs typeface="Times New Roman"/>
                        </a:rPr>
                        <a:t>1 x </a:t>
                      </a:r>
                      <a:r>
                        <a:rPr lang="es-ES" sz="1200" dirty="0" smtClean="0">
                          <a:solidFill>
                            <a:srgbClr val="000000"/>
                          </a:solidFill>
                          <a:effectLst/>
                          <a:latin typeface="Arial"/>
                          <a:ea typeface="Times New Roman"/>
                          <a:cs typeface="Times New Roman"/>
                        </a:rPr>
                        <a:t>64bits</a:t>
                      </a:r>
                      <a:endParaRPr lang="es-ES" sz="1100" dirty="0">
                        <a:solidFill>
                          <a:srgbClr val="000000"/>
                        </a:solidFill>
                        <a:effectLst/>
                        <a:latin typeface="+mn-lt"/>
                        <a:ea typeface="Calibri"/>
                        <a:cs typeface="Times New Roman"/>
                      </a:endParaRPr>
                    </a:p>
                  </a:txBody>
                  <a:tcPr marL="68580" marR="68580" marT="0" marB="0"/>
                </a:tc>
                <a:tc>
                  <a:txBody>
                    <a:bodyPr/>
                    <a:lstStyle/>
                    <a:p>
                      <a:pPr algn="just">
                        <a:lnSpc>
                          <a:spcPct val="150000"/>
                        </a:lnSpc>
                        <a:spcAft>
                          <a:spcPts val="0"/>
                        </a:spcAft>
                      </a:pPr>
                      <a:r>
                        <a:rPr lang="es-ES" sz="1200" dirty="0">
                          <a:solidFill>
                            <a:srgbClr val="000000"/>
                          </a:solidFill>
                          <a:effectLst/>
                          <a:latin typeface="Arial"/>
                          <a:ea typeface="Times New Roman"/>
                          <a:cs typeface="Times New Roman"/>
                        </a:rPr>
                        <a:t>1 </a:t>
                      </a:r>
                      <a:r>
                        <a:rPr lang="es-ES" sz="1200" dirty="0" smtClean="0">
                          <a:solidFill>
                            <a:srgbClr val="000000"/>
                          </a:solidFill>
                          <a:effectLst/>
                          <a:latin typeface="Arial"/>
                          <a:ea typeface="Times New Roman"/>
                          <a:cs typeface="Times New Roman"/>
                        </a:rPr>
                        <a:t>64bits</a:t>
                      </a:r>
                      <a:endParaRPr lang="es-ES" sz="1100" dirty="0">
                        <a:solidFill>
                          <a:srgbClr val="000000"/>
                        </a:solidFill>
                        <a:effectLst/>
                        <a:latin typeface="+mn-lt"/>
                        <a:ea typeface="Calibri"/>
                        <a:cs typeface="Times New Roman"/>
                      </a:endParaRPr>
                    </a:p>
                  </a:txBody>
                  <a:tcPr marL="68580" marR="68580" marT="0" marB="0"/>
                </a:tc>
              </a:tr>
              <a:tr h="253605">
                <a:tc>
                  <a:txBody>
                    <a:bodyPr/>
                    <a:lstStyle/>
                    <a:p>
                      <a:pPr algn="just">
                        <a:lnSpc>
                          <a:spcPct val="150000"/>
                        </a:lnSpc>
                        <a:spcAft>
                          <a:spcPts val="0"/>
                        </a:spcAft>
                      </a:pPr>
                      <a:r>
                        <a:rPr lang="es-ES" sz="1200" b="1">
                          <a:solidFill>
                            <a:srgbClr val="000000"/>
                          </a:solidFill>
                          <a:effectLst/>
                          <a:latin typeface="Arial"/>
                          <a:ea typeface="Times New Roman"/>
                          <a:cs typeface="Times New Roman"/>
                        </a:rPr>
                        <a:t>RAM</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1 GB</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1 GB</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1 GB</a:t>
                      </a:r>
                      <a:endParaRPr lang="es-ES" sz="1100">
                        <a:solidFill>
                          <a:srgbClr val="000000"/>
                        </a:solidFill>
                        <a:effectLst/>
                        <a:latin typeface="Calibri"/>
                        <a:ea typeface="Calibri"/>
                        <a:cs typeface="Times New Roman"/>
                      </a:endParaRPr>
                    </a:p>
                  </a:txBody>
                  <a:tcPr marL="68580" marR="68580" marT="0" marB="0"/>
                </a:tc>
              </a:tr>
              <a:tr h="253605">
                <a:tc>
                  <a:txBody>
                    <a:bodyPr/>
                    <a:lstStyle/>
                    <a:p>
                      <a:pPr algn="just">
                        <a:lnSpc>
                          <a:spcPct val="150000"/>
                        </a:lnSpc>
                        <a:spcAft>
                          <a:spcPts val="0"/>
                        </a:spcAft>
                      </a:pPr>
                      <a:r>
                        <a:rPr lang="es-ES" sz="1200" b="1">
                          <a:solidFill>
                            <a:srgbClr val="000000"/>
                          </a:solidFill>
                          <a:effectLst/>
                          <a:latin typeface="Arial"/>
                          <a:ea typeface="Times New Roman"/>
                          <a:cs typeface="Times New Roman"/>
                        </a:rPr>
                        <a:t>Disco Duro</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8 GB</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20 GB</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20 GB</a:t>
                      </a:r>
                      <a:endParaRPr lang="es-ES" sz="1100">
                        <a:solidFill>
                          <a:srgbClr val="000000"/>
                        </a:solidFill>
                        <a:effectLst/>
                        <a:latin typeface="Calibri"/>
                        <a:ea typeface="Calibri"/>
                        <a:cs typeface="Times New Roman"/>
                      </a:endParaRPr>
                    </a:p>
                  </a:txBody>
                  <a:tcPr marL="68580" marR="68580" marT="0" marB="0"/>
                </a:tc>
              </a:tr>
              <a:tr h="392503">
                <a:tc>
                  <a:txBody>
                    <a:bodyPr/>
                    <a:lstStyle/>
                    <a:p>
                      <a:pPr algn="just">
                        <a:lnSpc>
                          <a:spcPct val="150000"/>
                        </a:lnSpc>
                        <a:spcAft>
                          <a:spcPts val="0"/>
                        </a:spcAft>
                      </a:pPr>
                      <a:r>
                        <a:rPr lang="es-ES" sz="1200" b="1">
                          <a:solidFill>
                            <a:srgbClr val="000000"/>
                          </a:solidFill>
                          <a:effectLst/>
                          <a:latin typeface="Arial"/>
                          <a:ea typeface="Times New Roman"/>
                          <a:cs typeface="Times New Roman"/>
                        </a:rPr>
                        <a:t>Red</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3 NIC’s</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1 NIC</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a:solidFill>
                            <a:srgbClr val="000000"/>
                          </a:solidFill>
                          <a:effectLst/>
                          <a:latin typeface="Arial"/>
                          <a:ea typeface="Times New Roman"/>
                          <a:cs typeface="Times New Roman"/>
                        </a:rPr>
                        <a:t>1 NIC</a:t>
                      </a:r>
                      <a:endParaRPr lang="es-ES" sz="1100">
                        <a:solidFill>
                          <a:srgbClr val="000000"/>
                        </a:solidFill>
                        <a:effectLst/>
                        <a:latin typeface="Calibri"/>
                        <a:ea typeface="Calibri"/>
                        <a:cs typeface="Times New Roman"/>
                      </a:endParaRPr>
                    </a:p>
                  </a:txBody>
                  <a:tcPr marL="68580" marR="68580" marT="0" marB="0"/>
                </a:tc>
              </a:tr>
              <a:tr h="1012395">
                <a:tc>
                  <a:txBody>
                    <a:bodyPr/>
                    <a:lstStyle/>
                    <a:p>
                      <a:pPr algn="just">
                        <a:lnSpc>
                          <a:spcPct val="150000"/>
                        </a:lnSpc>
                        <a:spcAft>
                          <a:spcPts val="0"/>
                        </a:spcAft>
                      </a:pPr>
                      <a:r>
                        <a:rPr lang="es-ES" sz="1200" b="1">
                          <a:solidFill>
                            <a:srgbClr val="000000"/>
                          </a:solidFill>
                          <a:effectLst/>
                          <a:latin typeface="Arial"/>
                          <a:ea typeface="Times New Roman"/>
                          <a:cs typeface="Times New Roman"/>
                        </a:rPr>
                        <a:t>Servicios</a:t>
                      </a:r>
                      <a:endParaRPr lang="es-ES" sz="110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solidFill>
                            <a:srgbClr val="000000"/>
                          </a:solidFill>
                          <a:effectLst/>
                          <a:latin typeface="Arial"/>
                          <a:ea typeface="Times New Roman"/>
                          <a:cs typeface="Times New Roman"/>
                        </a:rPr>
                        <a:t>Firewall, NAT, DHCP.</a:t>
                      </a:r>
                      <a:endParaRPr lang="es-ES" sz="1100" dirty="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solidFill>
                            <a:srgbClr val="000000"/>
                          </a:solidFill>
                          <a:effectLst/>
                          <a:latin typeface="Arial"/>
                          <a:ea typeface="Times New Roman"/>
                          <a:cs typeface="Times New Roman"/>
                        </a:rPr>
                        <a:t>Cloud Storage, Base de datos, PHP, Web. </a:t>
                      </a:r>
                      <a:endParaRPr lang="es-ES" sz="1100" dirty="0">
                        <a:solidFill>
                          <a:srgbClr val="000000"/>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solidFill>
                            <a:srgbClr val="000000"/>
                          </a:solidFill>
                          <a:effectLst/>
                          <a:latin typeface="Arial"/>
                          <a:ea typeface="Times New Roman"/>
                          <a:cs typeface="Times New Roman"/>
                        </a:rPr>
                        <a:t>Mail, DNS, Web, Base de Datos, PHP.</a:t>
                      </a:r>
                      <a:endParaRPr lang="es-ES" sz="1100" dirty="0">
                        <a:solidFill>
                          <a:srgbClr val="000000"/>
                        </a:solidFill>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370587" y="2919429"/>
            <a:ext cx="23292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ea typeface="Calibri" pitchFamily="34" charset="0"/>
                <a:cs typeface="Arial" pitchFamily="34" charset="0"/>
              </a:rPr>
              <a:t>En la tabla se muestran la</a:t>
            </a:r>
            <a:r>
              <a:rPr kumimoji="0" lang="es-ES" b="0" i="0" u="none" strike="noStrike" cap="none" normalizeH="0" dirty="0" smtClean="0">
                <a:ln>
                  <a:noFill/>
                </a:ln>
                <a:solidFill>
                  <a:srgbClr val="000000"/>
                </a:solidFill>
                <a:effectLst/>
                <a:ea typeface="Calibri" pitchFamily="34" charset="0"/>
                <a:cs typeface="Arial" pitchFamily="34" charset="0"/>
              </a:rPr>
              <a:t> cantidad de recursos asignados a cada una de las máquinas virtuales a implementarse.</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78072021"/>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dirty="0" smtClean="0"/>
              <a:t>DISEÑO DE LA </a:t>
            </a:r>
            <a:r>
              <a:rPr lang="es-ES" sz="3200" b="1" dirty="0" smtClean="0"/>
              <a:t>SOLUCIÓN</a:t>
            </a:r>
            <a:endParaRPr lang="es-ES" sz="3200" b="1"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TOPOLOGÍA</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27</a:t>
            </a:fld>
            <a:endParaRPr lang="es-ES" dirty="0"/>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106" y="2150833"/>
            <a:ext cx="5367263" cy="361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251520" y="1685367"/>
            <a:ext cx="5256583" cy="338554"/>
          </a:xfrm>
          <a:prstGeom prst="rect">
            <a:avLst/>
          </a:prstGeom>
        </p:spPr>
        <p:txBody>
          <a:bodyPr wrap="square">
            <a:spAutoFit/>
          </a:bodyPr>
          <a:lstStyle/>
          <a:p>
            <a:r>
              <a:rPr lang="es-ES" sz="1600" dirty="0" smtClean="0"/>
              <a:t>Redes Existentes - </a:t>
            </a:r>
            <a:r>
              <a:rPr lang="es-ES" sz="1600" b="1" dirty="0" err="1" smtClean="0"/>
              <a:t>Xen</a:t>
            </a:r>
            <a:r>
              <a:rPr lang="es-ES" sz="1600" b="1" dirty="0" smtClean="0"/>
              <a:t> Cloud </a:t>
            </a:r>
            <a:r>
              <a:rPr lang="es-ES" sz="1600" b="1" dirty="0" err="1" smtClean="0"/>
              <a:t>Platform</a:t>
            </a:r>
            <a:endParaRPr lang="es-ES" sz="1600" b="1" dirty="0"/>
          </a:p>
        </p:txBody>
      </p:sp>
    </p:spTree>
    <p:extLst>
      <p:ext uri="{BB962C8B-B14F-4D97-AF65-F5344CB8AC3E}">
        <p14:creationId xmlns:p14="http://schemas.microsoft.com/office/powerpoint/2010/main" val="818843948"/>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dirty="0" smtClean="0"/>
              <a:t>DISEÑO DE LA </a:t>
            </a:r>
            <a:r>
              <a:rPr lang="es-ES" sz="3200" b="1" dirty="0" smtClean="0"/>
              <a:t>SOLUCIÓN</a:t>
            </a:r>
            <a:endParaRPr lang="es-ES" sz="3200" b="1"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TOPOLOGÍA</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28</a:t>
            </a:fld>
            <a:endParaRPr lang="es-ES" dirty="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452" y="2492896"/>
            <a:ext cx="60293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1520" y="1812279"/>
            <a:ext cx="5256583" cy="338554"/>
          </a:xfrm>
          <a:prstGeom prst="rect">
            <a:avLst/>
          </a:prstGeom>
        </p:spPr>
        <p:txBody>
          <a:bodyPr wrap="square">
            <a:spAutoFit/>
          </a:bodyPr>
          <a:lstStyle/>
          <a:p>
            <a:r>
              <a:rPr lang="es-ES" sz="1600" dirty="0" smtClean="0"/>
              <a:t>Interfaces Virtuales de Red - </a:t>
            </a:r>
            <a:r>
              <a:rPr lang="es-ES" sz="1600" b="1" dirty="0" smtClean="0"/>
              <a:t>Servidor </a:t>
            </a:r>
            <a:r>
              <a:rPr lang="es-ES" sz="1600" b="1" dirty="0" err="1" smtClean="0"/>
              <a:t>Endian</a:t>
            </a:r>
            <a:endParaRPr lang="es-ES" sz="1600" b="1" dirty="0"/>
          </a:p>
        </p:txBody>
      </p:sp>
    </p:spTree>
    <p:extLst>
      <p:ext uri="{BB962C8B-B14F-4D97-AF65-F5344CB8AC3E}">
        <p14:creationId xmlns:p14="http://schemas.microsoft.com/office/powerpoint/2010/main" val="2129413000"/>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dirty="0" smtClean="0"/>
              <a:t>DISEÑO DE LA </a:t>
            </a:r>
            <a:r>
              <a:rPr lang="es-ES" sz="3200" b="1" dirty="0" smtClean="0"/>
              <a:t>SOLUCIÓN</a:t>
            </a:r>
            <a:endParaRPr lang="es-ES" sz="3200" b="1"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TOPOLOGIA</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29</a:t>
            </a:fld>
            <a:endParaRPr lang="es-ES" dirty="0"/>
          </a:p>
        </p:txBody>
      </p:sp>
      <p:sp>
        <p:nvSpPr>
          <p:cNvPr id="8" name="7 Rectángulo"/>
          <p:cNvSpPr/>
          <p:nvPr/>
        </p:nvSpPr>
        <p:spPr>
          <a:xfrm>
            <a:off x="251520" y="1812279"/>
            <a:ext cx="5976664" cy="338554"/>
          </a:xfrm>
          <a:prstGeom prst="rect">
            <a:avLst/>
          </a:prstGeom>
        </p:spPr>
        <p:txBody>
          <a:bodyPr wrap="square">
            <a:spAutoFit/>
          </a:bodyPr>
          <a:lstStyle/>
          <a:p>
            <a:r>
              <a:rPr lang="es-ES" sz="1600" dirty="0" smtClean="0"/>
              <a:t>Interfaces Virtuales de Red - </a:t>
            </a:r>
            <a:r>
              <a:rPr lang="es-ES" sz="1600" b="1" dirty="0" smtClean="0"/>
              <a:t>Servidor Ubuntu 10.04</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230" y="2420888"/>
            <a:ext cx="602932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886627"/>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628800"/>
            <a:ext cx="5040560" cy="4708981"/>
          </a:xfrm>
          <a:prstGeom prst="rect">
            <a:avLst/>
          </a:prstGeom>
        </p:spPr>
        <p:txBody>
          <a:bodyPr wrap="square">
            <a:spAutoFit/>
          </a:bodyPr>
          <a:lstStyle/>
          <a:p>
            <a:r>
              <a:rPr lang="es-ES" b="1" dirty="0" smtClean="0"/>
              <a:t>PRIMERA PARTE</a:t>
            </a:r>
          </a:p>
          <a:p>
            <a:endParaRPr lang="es-ES" b="1" dirty="0" smtClean="0"/>
          </a:p>
          <a:p>
            <a:pPr marL="742950" lvl="1" indent="-285750">
              <a:buFont typeface="Wingdings" pitchFamily="2" charset="2"/>
              <a:buChar char="Ø"/>
            </a:pPr>
            <a:r>
              <a:rPr lang="es-ES" dirty="0" smtClean="0"/>
              <a:t>GENERALIDADES CLOUD COMPUTING</a:t>
            </a:r>
          </a:p>
          <a:p>
            <a:pPr marL="742950" lvl="1" indent="-285750">
              <a:buFont typeface="Wingdings" pitchFamily="2" charset="2"/>
              <a:buChar char="Ø"/>
            </a:pPr>
            <a:r>
              <a:rPr lang="es-ES" dirty="0" smtClean="0"/>
              <a:t>COMPONENTES GENERALES </a:t>
            </a:r>
          </a:p>
          <a:p>
            <a:pPr marL="742950" lvl="1" indent="-285750">
              <a:buFont typeface="Wingdings" pitchFamily="2" charset="2"/>
              <a:buChar char="Ø"/>
            </a:pPr>
            <a:r>
              <a:rPr lang="es-ES" dirty="0" smtClean="0"/>
              <a:t>GENERALIDADES XEN CLOUD PLATFORM</a:t>
            </a:r>
          </a:p>
          <a:p>
            <a:endParaRPr lang="es-ES" sz="1400" b="1" dirty="0" smtClean="0"/>
          </a:p>
          <a:p>
            <a:r>
              <a:rPr lang="es-ES" sz="1400" b="1" dirty="0"/>
              <a:t>SEGUNDA PARTE</a:t>
            </a:r>
          </a:p>
          <a:p>
            <a:endParaRPr lang="es-ES" sz="1400" b="1" dirty="0"/>
          </a:p>
          <a:p>
            <a:pPr marL="742950" lvl="1" indent="-285750">
              <a:buFont typeface="Wingdings" pitchFamily="2" charset="2"/>
              <a:buChar char="Ø"/>
            </a:pPr>
            <a:r>
              <a:rPr lang="es-ES" sz="1400" dirty="0" smtClean="0"/>
              <a:t>DISEÑO DE LA SOLUCION</a:t>
            </a:r>
            <a:endParaRPr lang="es-ES" sz="1400" dirty="0"/>
          </a:p>
          <a:p>
            <a:pPr marL="1200150" lvl="2" indent="-285750">
              <a:buFont typeface="Arial" pitchFamily="34" charset="0"/>
              <a:buChar char="•"/>
            </a:pPr>
            <a:r>
              <a:rPr lang="es-ES" sz="1400" dirty="0"/>
              <a:t>SERVICIOS DE NUBE</a:t>
            </a:r>
          </a:p>
          <a:p>
            <a:pPr marL="1200150" lvl="2" indent="-285750">
              <a:buFont typeface="Arial" pitchFamily="34" charset="0"/>
              <a:buChar char="•"/>
            </a:pPr>
            <a:r>
              <a:rPr lang="es-ES" sz="1400" dirty="0"/>
              <a:t>SERVIDORES VIRTUALES</a:t>
            </a:r>
          </a:p>
          <a:p>
            <a:pPr marL="1200150" lvl="2" indent="-285750">
              <a:buFont typeface="Arial" pitchFamily="34" charset="0"/>
              <a:buChar char="•"/>
            </a:pPr>
            <a:r>
              <a:rPr lang="es-ES" sz="1400" dirty="0" smtClean="0"/>
              <a:t>TOPOLOGÍA</a:t>
            </a:r>
            <a:endParaRPr lang="es-ES" sz="1400" dirty="0"/>
          </a:p>
          <a:p>
            <a:pPr marL="1200150" lvl="2" indent="-285750">
              <a:buFont typeface="Arial" pitchFamily="34" charset="0"/>
              <a:buChar char="•"/>
            </a:pPr>
            <a:r>
              <a:rPr lang="es-ES" sz="1400" dirty="0"/>
              <a:t>INFRAESTRUCTURA</a:t>
            </a:r>
          </a:p>
          <a:p>
            <a:r>
              <a:rPr lang="es-ES" sz="1400" b="1" dirty="0" smtClean="0"/>
              <a:t>TERCERA </a:t>
            </a:r>
            <a:r>
              <a:rPr lang="es-ES" sz="1400" b="1" dirty="0"/>
              <a:t>PARTE</a:t>
            </a:r>
          </a:p>
          <a:p>
            <a:endParaRPr lang="es-ES" sz="1400" b="1" dirty="0"/>
          </a:p>
          <a:p>
            <a:pPr marL="742950" lvl="1" indent="-285750">
              <a:buFont typeface="Wingdings" pitchFamily="2" charset="2"/>
              <a:buChar char="Ø"/>
            </a:pPr>
            <a:r>
              <a:rPr lang="es-ES" sz="1400" dirty="0"/>
              <a:t>IMPLEMENTACION SOLUCION XCP</a:t>
            </a:r>
          </a:p>
          <a:p>
            <a:pPr marL="1200150" lvl="2" indent="-285750">
              <a:buFont typeface="Arial" pitchFamily="34" charset="0"/>
              <a:buChar char="•"/>
            </a:pPr>
            <a:r>
              <a:rPr lang="es-ES" sz="1400" dirty="0" smtClean="0"/>
              <a:t>INSTALACIÓN </a:t>
            </a:r>
            <a:r>
              <a:rPr lang="es-ES" sz="1400" dirty="0" smtClean="0"/>
              <a:t>XCP</a:t>
            </a:r>
          </a:p>
          <a:p>
            <a:pPr marL="1200150" lvl="2" indent="-285750">
              <a:buFont typeface="Arial" pitchFamily="34" charset="0"/>
              <a:buChar char="•"/>
            </a:pPr>
            <a:r>
              <a:rPr lang="es-ES" sz="1400" dirty="0" smtClean="0"/>
              <a:t>PRE </a:t>
            </a:r>
            <a:r>
              <a:rPr lang="es-ES" sz="1400" dirty="0" smtClean="0"/>
              <a:t>CONFIGURACIÓN</a:t>
            </a:r>
            <a:endParaRPr lang="es-ES" sz="1400" dirty="0"/>
          </a:p>
          <a:p>
            <a:pPr marL="1200150" lvl="2" indent="-285750">
              <a:buFont typeface="Arial" pitchFamily="34" charset="0"/>
              <a:buChar char="•"/>
            </a:pPr>
            <a:r>
              <a:rPr lang="es-ES" sz="1400" dirty="0" smtClean="0"/>
              <a:t>INSTALACIÓN </a:t>
            </a:r>
            <a:r>
              <a:rPr lang="es-ES" sz="1400" dirty="0" smtClean="0"/>
              <a:t>VM’S</a:t>
            </a:r>
            <a:endParaRPr lang="es-ES" sz="1400" dirty="0"/>
          </a:p>
          <a:p>
            <a:endParaRPr lang="es-ES" sz="1400" b="1" dirty="0" smtClean="0"/>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AGENDA</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3</a:t>
            </a:r>
          </a:p>
        </p:txBody>
      </p:sp>
      <p:sp>
        <p:nvSpPr>
          <p:cNvPr id="7" name="6 Rectángulo"/>
          <p:cNvSpPr/>
          <p:nvPr/>
        </p:nvSpPr>
        <p:spPr>
          <a:xfrm>
            <a:off x="5076056" y="1628800"/>
            <a:ext cx="3838174" cy="4401205"/>
          </a:xfrm>
          <a:prstGeom prst="rect">
            <a:avLst/>
          </a:prstGeom>
        </p:spPr>
        <p:txBody>
          <a:bodyPr wrap="square">
            <a:spAutoFit/>
          </a:bodyPr>
          <a:lstStyle/>
          <a:p>
            <a:r>
              <a:rPr lang="es-ES" sz="1400" b="1" dirty="0" smtClean="0"/>
              <a:t>CUARTA PARTE</a:t>
            </a:r>
            <a:endParaRPr lang="es-ES" sz="1400" b="1" dirty="0"/>
          </a:p>
          <a:p>
            <a:endParaRPr lang="es-ES" sz="1400" b="1" dirty="0"/>
          </a:p>
          <a:p>
            <a:pPr marL="742950" lvl="1" indent="-285750">
              <a:buFont typeface="Wingdings" pitchFamily="2" charset="2"/>
              <a:buChar char="Ø"/>
            </a:pPr>
            <a:r>
              <a:rPr lang="es-ES" sz="1400" dirty="0"/>
              <a:t>ADMINISTRACION XCP</a:t>
            </a:r>
          </a:p>
          <a:p>
            <a:pPr marL="1200150" lvl="5" indent="-285750">
              <a:buFont typeface="Arial" pitchFamily="34" charset="0"/>
              <a:buChar char="•"/>
            </a:pPr>
            <a:r>
              <a:rPr lang="es-ES" sz="1400" dirty="0"/>
              <a:t>EXPORT / IMPORT</a:t>
            </a:r>
          </a:p>
          <a:p>
            <a:pPr marL="1200150" lvl="5" indent="-285750">
              <a:buFont typeface="Arial" pitchFamily="34" charset="0"/>
              <a:buChar char="•"/>
            </a:pPr>
            <a:r>
              <a:rPr lang="es-ES" sz="1400" dirty="0"/>
              <a:t>SNAPSHOT</a:t>
            </a:r>
          </a:p>
          <a:p>
            <a:pPr marL="1200150" lvl="5" indent="-285750">
              <a:buFont typeface="Arial" pitchFamily="34" charset="0"/>
              <a:buChar char="•"/>
            </a:pPr>
            <a:r>
              <a:rPr lang="es-ES" sz="1400" dirty="0" smtClean="0"/>
              <a:t>MIGRACIÓN </a:t>
            </a:r>
            <a:r>
              <a:rPr lang="es-ES" sz="1400" dirty="0"/>
              <a:t>A XEN</a:t>
            </a:r>
          </a:p>
          <a:p>
            <a:endParaRPr lang="es-ES" sz="1400" b="1" dirty="0" smtClean="0"/>
          </a:p>
          <a:p>
            <a:r>
              <a:rPr lang="es-ES" sz="1400" b="1" dirty="0" smtClean="0"/>
              <a:t>QUINTA PARTE</a:t>
            </a:r>
          </a:p>
          <a:p>
            <a:endParaRPr lang="es-ES" sz="1400" b="1" dirty="0" smtClean="0"/>
          </a:p>
          <a:p>
            <a:pPr marL="742950" lvl="1" indent="-285750">
              <a:buFont typeface="Wingdings" pitchFamily="2" charset="2"/>
              <a:buChar char="Ø"/>
            </a:pPr>
            <a:r>
              <a:rPr lang="es-ES" sz="1400" dirty="0" smtClean="0"/>
              <a:t>ANÁLISIS </a:t>
            </a:r>
            <a:r>
              <a:rPr lang="es-ES" sz="1400" dirty="0" smtClean="0"/>
              <a:t>DE DESEMPEÑO</a:t>
            </a:r>
          </a:p>
          <a:p>
            <a:pPr marL="1200150" lvl="2" indent="-285750">
              <a:buFont typeface="Arial" pitchFamily="34" charset="0"/>
              <a:buChar char="•"/>
            </a:pPr>
            <a:r>
              <a:rPr lang="es-ES" sz="1400" dirty="0" smtClean="0"/>
              <a:t>XCP</a:t>
            </a:r>
          </a:p>
          <a:p>
            <a:pPr marL="1200150" lvl="2" indent="-285750">
              <a:buFont typeface="Arial" pitchFamily="34" charset="0"/>
              <a:buChar char="•"/>
            </a:pPr>
            <a:r>
              <a:rPr lang="es-ES" sz="1400" dirty="0" smtClean="0"/>
              <a:t>VM’S</a:t>
            </a:r>
          </a:p>
          <a:p>
            <a:endParaRPr lang="es-ES" sz="1400" b="1" dirty="0" smtClean="0"/>
          </a:p>
          <a:p>
            <a:r>
              <a:rPr lang="es-ES" sz="1400" b="1" dirty="0" smtClean="0"/>
              <a:t>SEXTA PARTE</a:t>
            </a:r>
          </a:p>
          <a:p>
            <a:endParaRPr lang="es-ES" sz="1400" b="1" dirty="0" smtClean="0"/>
          </a:p>
          <a:p>
            <a:pPr marL="800100" lvl="2" indent="-342900">
              <a:buFont typeface="Wingdings" pitchFamily="2" charset="2"/>
              <a:buChar char="Ø"/>
            </a:pPr>
            <a:r>
              <a:rPr lang="es-ES" sz="1400" dirty="0" smtClean="0"/>
              <a:t>CONCLUSIONES</a:t>
            </a:r>
          </a:p>
          <a:p>
            <a:pPr marL="800100" lvl="2" indent="-342900">
              <a:buFont typeface="Wingdings" pitchFamily="2" charset="2"/>
              <a:buChar char="Ø"/>
            </a:pPr>
            <a:r>
              <a:rPr lang="es-ES" sz="1400" dirty="0" smtClean="0"/>
              <a:t>RECOMENDACIONES</a:t>
            </a:r>
            <a:endParaRPr lang="es-ES" sz="1400" dirty="0"/>
          </a:p>
          <a:p>
            <a:pPr marL="285750" indent="-285750">
              <a:buFont typeface="Arial" pitchFamily="34" charset="0"/>
              <a:buChar char="•"/>
            </a:pPr>
            <a:endParaRPr lang="es-ES" sz="1400" dirty="0" smtClean="0"/>
          </a:p>
          <a:p>
            <a:pPr marL="285750" indent="-285750">
              <a:buFont typeface="Arial" pitchFamily="34" charset="0"/>
              <a:buChar char="•"/>
            </a:pPr>
            <a:endParaRPr lang="es-ES" sz="1400" dirty="0" smtClean="0"/>
          </a:p>
          <a:p>
            <a:pPr marL="285750" indent="-285750">
              <a:buFont typeface="Arial" pitchFamily="34" charset="0"/>
              <a:buChar char="•"/>
            </a:pPr>
            <a:endParaRPr lang="es-ES" sz="1400" dirty="0"/>
          </a:p>
        </p:txBody>
      </p:sp>
    </p:spTree>
    <p:extLst>
      <p:ext uri="{BB962C8B-B14F-4D97-AF65-F5344CB8AC3E}">
        <p14:creationId xmlns:p14="http://schemas.microsoft.com/office/powerpoint/2010/main" val="1313948246"/>
      </p:ext>
    </p:extLst>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dirty="0" smtClean="0"/>
              <a:t>DISEÑO DE LA </a:t>
            </a:r>
            <a:r>
              <a:rPr lang="es-ES" sz="3200" b="1" dirty="0" smtClean="0"/>
              <a:t>SOLUCIÓN</a:t>
            </a:r>
            <a:endParaRPr lang="es-ES" sz="3200" b="1"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TOPOLOGIA</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30</a:t>
            </a:fld>
            <a:endParaRPr lang="es-ES" dirty="0"/>
          </a:p>
        </p:txBody>
      </p:sp>
      <p:sp>
        <p:nvSpPr>
          <p:cNvPr id="8" name="7 Rectángulo"/>
          <p:cNvSpPr/>
          <p:nvPr/>
        </p:nvSpPr>
        <p:spPr>
          <a:xfrm>
            <a:off x="251520" y="1812279"/>
            <a:ext cx="5976664" cy="338554"/>
          </a:xfrm>
          <a:prstGeom prst="rect">
            <a:avLst/>
          </a:prstGeom>
        </p:spPr>
        <p:txBody>
          <a:bodyPr wrap="square">
            <a:spAutoFit/>
          </a:bodyPr>
          <a:lstStyle/>
          <a:p>
            <a:r>
              <a:rPr lang="es-ES" sz="1600" dirty="0" smtClean="0"/>
              <a:t>Interfaces Virtuales de Red - </a:t>
            </a:r>
            <a:r>
              <a:rPr lang="es-ES" sz="1600" b="1" dirty="0" smtClean="0"/>
              <a:t>Servidor Ubuntu 8.04 </a:t>
            </a:r>
            <a:endParaRPr lang="es-ES" sz="1600" b="1" dirty="0"/>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037" y="2420888"/>
            <a:ext cx="60674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745251"/>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29" name="Picture 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317639"/>
            <a:ext cx="5660124" cy="46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620688"/>
            <a:ext cx="8396428" cy="584775"/>
          </a:xfrm>
          <a:prstGeom prst="rect">
            <a:avLst/>
          </a:prstGeom>
          <a:noFill/>
        </p:spPr>
        <p:txBody>
          <a:bodyPr wrap="square" rtlCol="0">
            <a:spAutoFit/>
          </a:bodyPr>
          <a:lstStyle/>
          <a:p>
            <a:pPr algn="r"/>
            <a:r>
              <a:rPr lang="es-ES" sz="3200" b="1" dirty="0" smtClean="0"/>
              <a:t>DISEÑO DE LA </a:t>
            </a:r>
            <a:r>
              <a:rPr lang="es-ES" sz="3200" b="1" dirty="0" smtClean="0"/>
              <a:t>SOLUCIÓN</a:t>
            </a:r>
            <a:endParaRPr lang="es-ES" sz="3200" b="1" dirty="0"/>
          </a:p>
        </p:txBody>
      </p:sp>
      <p:sp>
        <p:nvSpPr>
          <p:cNvPr id="5" name="4 Rectángulo"/>
          <p:cNvSpPr/>
          <p:nvPr/>
        </p:nvSpPr>
        <p:spPr>
          <a:xfrm>
            <a:off x="415506" y="1117584"/>
            <a:ext cx="7992888" cy="400110"/>
          </a:xfrm>
          <a:prstGeom prst="rect">
            <a:avLst/>
          </a:prstGeom>
        </p:spPr>
        <p:txBody>
          <a:bodyPr wrap="square">
            <a:spAutoFit/>
          </a:bodyPr>
          <a:lstStyle/>
          <a:p>
            <a:r>
              <a:rPr lang="es-ES" sz="2000" b="1" dirty="0" smtClean="0"/>
              <a:t>INFRAESTRUCTURA</a:t>
            </a:r>
            <a:endParaRPr lang="es-ES" sz="2000" b="1" dirty="0"/>
          </a:p>
        </p:txBody>
      </p:sp>
      <p:sp>
        <p:nvSpPr>
          <p:cNvPr id="6" name="5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31</a:t>
            </a:fld>
            <a:endParaRPr lang="es-ES" dirty="0"/>
          </a:p>
        </p:txBody>
      </p:sp>
      <p:sp>
        <p:nvSpPr>
          <p:cNvPr id="7"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447080762"/>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628800"/>
            <a:ext cx="5040560" cy="4985980"/>
          </a:xfrm>
          <a:prstGeom prst="rect">
            <a:avLst/>
          </a:prstGeom>
        </p:spPr>
        <p:txBody>
          <a:bodyPr wrap="square">
            <a:spAutoFit/>
          </a:bodyPr>
          <a:lstStyle/>
          <a:p>
            <a:r>
              <a:rPr lang="es-ES" sz="1400" b="1" dirty="0" smtClean="0"/>
              <a:t>PRIMERA PARTE</a:t>
            </a:r>
          </a:p>
          <a:p>
            <a:endParaRPr lang="es-ES" sz="1400" b="1" dirty="0" smtClean="0"/>
          </a:p>
          <a:p>
            <a:pPr marL="742950" lvl="1" indent="-285750">
              <a:buFont typeface="Wingdings" pitchFamily="2" charset="2"/>
              <a:buChar char="Ø"/>
            </a:pPr>
            <a:r>
              <a:rPr lang="es-ES" sz="1400" dirty="0" smtClean="0"/>
              <a:t>GENERALIDADES CLOUD COMPUTING</a:t>
            </a:r>
          </a:p>
          <a:p>
            <a:pPr marL="742950" lvl="1" indent="-285750">
              <a:buFont typeface="Wingdings" pitchFamily="2" charset="2"/>
              <a:buChar char="Ø"/>
            </a:pPr>
            <a:r>
              <a:rPr lang="es-ES" sz="1400" dirty="0" smtClean="0"/>
              <a:t>COMPONENTES GENERALES </a:t>
            </a:r>
          </a:p>
          <a:p>
            <a:pPr marL="742950" lvl="1" indent="-285750">
              <a:buFont typeface="Wingdings" pitchFamily="2" charset="2"/>
              <a:buChar char="Ø"/>
            </a:pPr>
            <a:r>
              <a:rPr lang="es-ES" sz="1400" dirty="0" smtClean="0"/>
              <a:t>GENERALIDADES XEN CLOUD PLATFORM</a:t>
            </a:r>
          </a:p>
          <a:p>
            <a:endParaRPr lang="es-ES" sz="1400" b="1" dirty="0" smtClean="0"/>
          </a:p>
          <a:p>
            <a:r>
              <a:rPr lang="es-ES" sz="1400" b="1" dirty="0"/>
              <a:t>SEGUNDA PARTE</a:t>
            </a:r>
          </a:p>
          <a:p>
            <a:endParaRPr lang="es-ES" sz="1400" b="1" dirty="0"/>
          </a:p>
          <a:p>
            <a:pPr marL="742950" lvl="1" indent="-285750">
              <a:buFont typeface="Wingdings" pitchFamily="2" charset="2"/>
              <a:buChar char="Ø"/>
            </a:pPr>
            <a:r>
              <a:rPr lang="es-ES" sz="1400" dirty="0" smtClean="0"/>
              <a:t>DISEÑO DE LA </a:t>
            </a:r>
            <a:r>
              <a:rPr lang="es-ES" sz="1400" dirty="0" smtClean="0"/>
              <a:t>SOLUCIÓN</a:t>
            </a:r>
            <a:endParaRPr lang="es-ES" sz="1400" dirty="0"/>
          </a:p>
          <a:p>
            <a:pPr marL="1200150" lvl="2" indent="-285750">
              <a:buFont typeface="Arial" pitchFamily="34" charset="0"/>
              <a:buChar char="•"/>
            </a:pPr>
            <a:r>
              <a:rPr lang="es-ES" sz="1400" dirty="0"/>
              <a:t>SERVICIOS DE NUBE</a:t>
            </a:r>
          </a:p>
          <a:p>
            <a:pPr marL="1200150" lvl="2" indent="-285750">
              <a:buFont typeface="Arial" pitchFamily="34" charset="0"/>
              <a:buChar char="•"/>
            </a:pPr>
            <a:r>
              <a:rPr lang="es-ES" sz="1400" dirty="0"/>
              <a:t>SERVIDORES VIRTUALES</a:t>
            </a:r>
          </a:p>
          <a:p>
            <a:pPr marL="1200150" lvl="2" indent="-285750">
              <a:buFont typeface="Arial" pitchFamily="34" charset="0"/>
              <a:buChar char="•"/>
            </a:pPr>
            <a:r>
              <a:rPr lang="es-ES" sz="1400" dirty="0" smtClean="0"/>
              <a:t>TOPOLOGÍA</a:t>
            </a:r>
            <a:endParaRPr lang="es-ES" sz="1400" dirty="0"/>
          </a:p>
          <a:p>
            <a:pPr marL="1200150" lvl="2" indent="-285750">
              <a:buFont typeface="Arial" pitchFamily="34" charset="0"/>
              <a:buChar char="•"/>
            </a:pPr>
            <a:r>
              <a:rPr lang="es-ES" sz="1400" dirty="0"/>
              <a:t>INFRAESTRUCTURA</a:t>
            </a:r>
          </a:p>
          <a:p>
            <a:r>
              <a:rPr lang="es-ES" b="1" dirty="0" smtClean="0"/>
              <a:t>TERCERA </a:t>
            </a:r>
            <a:r>
              <a:rPr lang="es-ES" b="1" dirty="0"/>
              <a:t>PARTE</a:t>
            </a:r>
          </a:p>
          <a:p>
            <a:endParaRPr lang="es-ES" b="1" dirty="0"/>
          </a:p>
          <a:p>
            <a:pPr marL="742950" lvl="1" indent="-285750">
              <a:buFont typeface="Wingdings" pitchFamily="2" charset="2"/>
              <a:buChar char="Ø"/>
            </a:pPr>
            <a:r>
              <a:rPr lang="es-ES" dirty="0" smtClean="0"/>
              <a:t>IMPLEMENTACIÓN </a:t>
            </a:r>
            <a:r>
              <a:rPr lang="es-ES" dirty="0"/>
              <a:t>SOLUCION XCP</a:t>
            </a:r>
          </a:p>
          <a:p>
            <a:pPr marL="1200150" lvl="2" indent="-285750">
              <a:buFont typeface="Arial" pitchFamily="34" charset="0"/>
              <a:buChar char="•"/>
            </a:pPr>
            <a:r>
              <a:rPr lang="es-ES" dirty="0" smtClean="0"/>
              <a:t>INSTALACIÓN </a:t>
            </a:r>
            <a:r>
              <a:rPr lang="es-ES" dirty="0" smtClean="0"/>
              <a:t>XCP</a:t>
            </a:r>
          </a:p>
          <a:p>
            <a:pPr marL="1200150" lvl="2" indent="-285750">
              <a:buFont typeface="Arial" pitchFamily="34" charset="0"/>
              <a:buChar char="•"/>
            </a:pPr>
            <a:r>
              <a:rPr lang="es-ES" dirty="0" smtClean="0"/>
              <a:t>PRE </a:t>
            </a:r>
            <a:r>
              <a:rPr lang="es-ES" dirty="0" smtClean="0"/>
              <a:t>CONFIGURACIÓN </a:t>
            </a:r>
            <a:endParaRPr lang="es-ES" dirty="0"/>
          </a:p>
          <a:p>
            <a:pPr marL="1200150" lvl="2" indent="-285750">
              <a:buFont typeface="Arial" pitchFamily="34" charset="0"/>
              <a:buChar char="•"/>
            </a:pPr>
            <a:r>
              <a:rPr lang="es-ES" dirty="0" smtClean="0"/>
              <a:t>INSTALACIÓN </a:t>
            </a:r>
            <a:r>
              <a:rPr lang="es-ES" dirty="0" smtClean="0"/>
              <a:t>VM’S</a:t>
            </a:r>
          </a:p>
          <a:p>
            <a:pPr marL="1200150" lvl="2" indent="-285750">
              <a:buFont typeface="Arial" pitchFamily="34" charset="0"/>
              <a:buChar char="•"/>
            </a:pPr>
            <a:endParaRPr lang="es-ES" sz="1400" dirty="0"/>
          </a:p>
          <a:p>
            <a:endParaRPr lang="es-ES" sz="1400" b="1" dirty="0" smtClean="0"/>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AGENDA</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3</a:t>
            </a:r>
          </a:p>
        </p:txBody>
      </p:sp>
      <p:sp>
        <p:nvSpPr>
          <p:cNvPr id="7" name="6 Rectángulo"/>
          <p:cNvSpPr/>
          <p:nvPr/>
        </p:nvSpPr>
        <p:spPr>
          <a:xfrm>
            <a:off x="5076056" y="1628800"/>
            <a:ext cx="3838174" cy="4401205"/>
          </a:xfrm>
          <a:prstGeom prst="rect">
            <a:avLst/>
          </a:prstGeom>
        </p:spPr>
        <p:txBody>
          <a:bodyPr wrap="square">
            <a:spAutoFit/>
          </a:bodyPr>
          <a:lstStyle/>
          <a:p>
            <a:r>
              <a:rPr lang="es-ES" sz="1400" b="1" dirty="0" smtClean="0"/>
              <a:t>CUARTA PARTE</a:t>
            </a:r>
            <a:endParaRPr lang="es-ES" sz="1400" b="1" dirty="0"/>
          </a:p>
          <a:p>
            <a:endParaRPr lang="es-ES" sz="1400" b="1" dirty="0"/>
          </a:p>
          <a:p>
            <a:pPr marL="742950" lvl="1" indent="-285750">
              <a:buFont typeface="Wingdings" pitchFamily="2" charset="2"/>
              <a:buChar char="Ø"/>
            </a:pPr>
            <a:r>
              <a:rPr lang="es-ES" sz="1400" dirty="0" smtClean="0"/>
              <a:t>ADMINISTRACIÓN </a:t>
            </a:r>
            <a:r>
              <a:rPr lang="es-ES" sz="1400" dirty="0"/>
              <a:t>XCP</a:t>
            </a:r>
          </a:p>
          <a:p>
            <a:pPr marL="1200150" lvl="5" indent="-285750">
              <a:buFont typeface="Arial" pitchFamily="34" charset="0"/>
              <a:buChar char="•"/>
            </a:pPr>
            <a:r>
              <a:rPr lang="es-ES" sz="1400" dirty="0"/>
              <a:t>EXPORT / IMPORT</a:t>
            </a:r>
          </a:p>
          <a:p>
            <a:pPr marL="1200150" lvl="5" indent="-285750">
              <a:buFont typeface="Arial" pitchFamily="34" charset="0"/>
              <a:buChar char="•"/>
            </a:pPr>
            <a:r>
              <a:rPr lang="es-ES" sz="1400" dirty="0"/>
              <a:t>SNAPSHOT</a:t>
            </a:r>
          </a:p>
          <a:p>
            <a:pPr marL="1200150" lvl="5" indent="-285750">
              <a:buFont typeface="Arial" pitchFamily="34" charset="0"/>
              <a:buChar char="•"/>
            </a:pPr>
            <a:r>
              <a:rPr lang="es-ES" sz="1400" dirty="0" smtClean="0"/>
              <a:t>MIGRACIÓN </a:t>
            </a:r>
            <a:r>
              <a:rPr lang="es-ES" sz="1400" dirty="0"/>
              <a:t>A XEN</a:t>
            </a:r>
          </a:p>
          <a:p>
            <a:endParaRPr lang="es-ES" sz="1400" b="1" dirty="0" smtClean="0"/>
          </a:p>
          <a:p>
            <a:r>
              <a:rPr lang="es-ES" sz="1400" b="1" dirty="0" smtClean="0"/>
              <a:t>QUINTA PARTE</a:t>
            </a:r>
          </a:p>
          <a:p>
            <a:endParaRPr lang="es-ES" sz="1400" b="1" dirty="0" smtClean="0"/>
          </a:p>
          <a:p>
            <a:pPr marL="742950" lvl="1" indent="-285750">
              <a:buFont typeface="Wingdings" pitchFamily="2" charset="2"/>
              <a:buChar char="Ø"/>
            </a:pPr>
            <a:r>
              <a:rPr lang="es-ES" sz="1400" dirty="0" smtClean="0"/>
              <a:t>ANÁLISIS </a:t>
            </a:r>
            <a:r>
              <a:rPr lang="es-ES" sz="1400" dirty="0" smtClean="0"/>
              <a:t>DE DESEMPEÑO</a:t>
            </a:r>
          </a:p>
          <a:p>
            <a:pPr marL="1200150" lvl="2" indent="-285750">
              <a:buFont typeface="Arial" pitchFamily="34" charset="0"/>
              <a:buChar char="•"/>
            </a:pPr>
            <a:r>
              <a:rPr lang="es-ES" sz="1400" dirty="0" smtClean="0"/>
              <a:t>XCP</a:t>
            </a:r>
          </a:p>
          <a:p>
            <a:pPr marL="1200150" lvl="2" indent="-285750">
              <a:buFont typeface="Arial" pitchFamily="34" charset="0"/>
              <a:buChar char="•"/>
            </a:pPr>
            <a:r>
              <a:rPr lang="es-ES" sz="1400" dirty="0" smtClean="0"/>
              <a:t>VM’S</a:t>
            </a:r>
          </a:p>
          <a:p>
            <a:endParaRPr lang="es-ES" sz="1400" b="1" dirty="0" smtClean="0"/>
          </a:p>
          <a:p>
            <a:r>
              <a:rPr lang="es-ES" sz="1400" b="1" dirty="0" smtClean="0"/>
              <a:t>SEXTA PARTE</a:t>
            </a:r>
          </a:p>
          <a:p>
            <a:endParaRPr lang="es-ES" sz="1400" b="1" dirty="0" smtClean="0"/>
          </a:p>
          <a:p>
            <a:pPr marL="800100" lvl="2" indent="-342900">
              <a:buFont typeface="Wingdings" pitchFamily="2" charset="2"/>
              <a:buChar char="Ø"/>
            </a:pPr>
            <a:r>
              <a:rPr lang="es-ES" sz="1400" dirty="0" smtClean="0"/>
              <a:t>CONCLUSIONES</a:t>
            </a:r>
          </a:p>
          <a:p>
            <a:pPr marL="800100" lvl="2" indent="-342900">
              <a:buFont typeface="Wingdings" pitchFamily="2" charset="2"/>
              <a:buChar char="Ø"/>
            </a:pPr>
            <a:r>
              <a:rPr lang="es-ES" sz="1400" dirty="0" smtClean="0"/>
              <a:t>RECOMENDACIONES</a:t>
            </a:r>
            <a:endParaRPr lang="es-ES" sz="1400" dirty="0"/>
          </a:p>
          <a:p>
            <a:pPr marL="285750" indent="-285750">
              <a:buFont typeface="Arial" pitchFamily="34" charset="0"/>
              <a:buChar char="•"/>
            </a:pPr>
            <a:endParaRPr lang="es-ES" sz="1400" dirty="0" smtClean="0"/>
          </a:p>
          <a:p>
            <a:pPr marL="285750" indent="-285750">
              <a:buFont typeface="Arial" pitchFamily="34" charset="0"/>
              <a:buChar char="•"/>
            </a:pPr>
            <a:endParaRPr lang="es-ES" sz="1400" dirty="0" smtClean="0"/>
          </a:p>
          <a:p>
            <a:pPr marL="285750" indent="-285750">
              <a:buFont typeface="Arial" pitchFamily="34" charset="0"/>
              <a:buChar char="•"/>
            </a:pPr>
            <a:endParaRPr lang="es-ES" sz="1400" dirty="0"/>
          </a:p>
        </p:txBody>
      </p:sp>
    </p:spTree>
    <p:extLst>
      <p:ext uri="{BB962C8B-B14F-4D97-AF65-F5344CB8AC3E}">
        <p14:creationId xmlns:p14="http://schemas.microsoft.com/office/powerpoint/2010/main" val="541791847"/>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smtClean="0"/>
              <a:t>XCP</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92880" y="1772816"/>
            <a:ext cx="4032448" cy="4247317"/>
          </a:xfrm>
          <a:prstGeom prst="rect">
            <a:avLst/>
          </a:prstGeom>
        </p:spPr>
        <p:txBody>
          <a:bodyPr wrap="square">
            <a:spAutoFit/>
          </a:bodyPr>
          <a:lstStyle/>
          <a:p>
            <a:r>
              <a:rPr lang="es-ES" dirty="0"/>
              <a:t>Para empezar es necesario descargar la imagen ISO de la página web oficial (</a:t>
            </a:r>
            <a:r>
              <a:rPr lang="es-ES" u="sng" dirty="0">
                <a:hlinkClick r:id="rId3"/>
              </a:rPr>
              <a:t>http://downloads.xen.org/XCP/50674/XCP-1.1-base-50674.iso</a:t>
            </a:r>
            <a:r>
              <a:rPr lang="es-ES" dirty="0"/>
              <a:t>), esta imagen permite la instalación de manera sencilla simplemente grabando su contenido en un CD.</a:t>
            </a:r>
          </a:p>
          <a:p>
            <a:r>
              <a:rPr lang="es-ES" dirty="0"/>
              <a:t> </a:t>
            </a:r>
          </a:p>
          <a:p>
            <a:r>
              <a:rPr lang="es-ES" dirty="0"/>
              <a:t>La imagen descargada </a:t>
            </a:r>
            <a:r>
              <a:rPr lang="es-ES" dirty="0" smtClean="0"/>
              <a:t>posee </a:t>
            </a:r>
            <a:r>
              <a:rPr lang="es-ES" dirty="0"/>
              <a:t>su propio sistema operativo y el </a:t>
            </a:r>
            <a:r>
              <a:rPr lang="es-ES" dirty="0" err="1"/>
              <a:t>Hypervisor</a:t>
            </a:r>
            <a:r>
              <a:rPr lang="es-ES" dirty="0"/>
              <a:t> </a:t>
            </a:r>
            <a:r>
              <a:rPr lang="es-ES" dirty="0" err="1"/>
              <a:t>Xen</a:t>
            </a:r>
            <a:r>
              <a:rPr lang="es-ES" dirty="0"/>
              <a:t>, el mismo que se lo puede administrar usando SSH (modo de comandos), vía web, vía </a:t>
            </a:r>
            <a:r>
              <a:rPr lang="es-ES" dirty="0" err="1"/>
              <a:t>OpenXenManager</a:t>
            </a:r>
            <a:r>
              <a:rPr lang="es-ES" dirty="0"/>
              <a:t> (open-</a:t>
            </a:r>
            <a:r>
              <a:rPr lang="es-ES" dirty="0" err="1"/>
              <a:t>source</a:t>
            </a:r>
            <a:r>
              <a:rPr lang="es-ES" dirty="0"/>
              <a:t>) o </a:t>
            </a:r>
            <a:r>
              <a:rPr lang="es-ES" dirty="0" err="1"/>
              <a:t>XenManager</a:t>
            </a:r>
            <a:r>
              <a:rPr lang="es-ES" dirty="0"/>
              <a:t> (distribuido por Citrix</a:t>
            </a:r>
            <a:r>
              <a:rPr lang="es-ES" dirty="0" smtClean="0"/>
              <a:t>).</a:t>
            </a:r>
            <a:endParaRPr lang="es-ES" dirty="0"/>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33</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00200"/>
            <a:ext cx="3253740" cy="1828800"/>
          </a:xfrm>
          <a:prstGeom prst="rect">
            <a:avLst/>
          </a:prstGeom>
          <a:noFill/>
          <a:ln>
            <a:noFill/>
          </a:ln>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4887972" y="3717032"/>
            <a:ext cx="3225800" cy="1807210"/>
          </a:xfrm>
          <a:prstGeom prst="rect">
            <a:avLst/>
          </a:prstGeom>
          <a:noFill/>
          <a:ln>
            <a:noFill/>
          </a:ln>
        </p:spPr>
      </p:pic>
    </p:spTree>
    <p:extLst>
      <p:ext uri="{BB962C8B-B14F-4D97-AF65-F5344CB8AC3E}">
        <p14:creationId xmlns:p14="http://schemas.microsoft.com/office/powerpoint/2010/main" val="1794939293"/>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smtClean="0"/>
              <a:t>XCP</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34</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82923"/>
            <a:ext cx="3276600" cy="1819275"/>
          </a:xfrm>
          <a:prstGeom prst="rect">
            <a:avLst/>
          </a:prstGeom>
          <a:noFill/>
          <a:ln>
            <a:noFill/>
          </a:ln>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5121016" y="1921024"/>
            <a:ext cx="3143885" cy="1743075"/>
          </a:xfrm>
          <a:prstGeom prst="rect">
            <a:avLst/>
          </a:prstGeom>
          <a:noFill/>
          <a:ln>
            <a:noFill/>
          </a:ln>
        </p:spPr>
      </p:pic>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861048"/>
            <a:ext cx="3665855" cy="1889125"/>
          </a:xfrm>
          <a:prstGeom prst="rect">
            <a:avLst/>
          </a:prstGeom>
          <a:noFill/>
          <a:ln>
            <a:noFill/>
          </a:ln>
        </p:spPr>
      </p:pic>
      <p:sp>
        <p:nvSpPr>
          <p:cNvPr id="6" name="5 Rectángulo"/>
          <p:cNvSpPr/>
          <p:nvPr/>
        </p:nvSpPr>
        <p:spPr>
          <a:xfrm>
            <a:off x="391614" y="4215740"/>
            <a:ext cx="4572000" cy="1477328"/>
          </a:xfrm>
          <a:prstGeom prst="rect">
            <a:avLst/>
          </a:prstGeom>
        </p:spPr>
        <p:txBody>
          <a:bodyPr>
            <a:spAutoFit/>
          </a:bodyPr>
          <a:lstStyle/>
          <a:p>
            <a:r>
              <a:rPr lang="es-ES" dirty="0"/>
              <a:t>Nota: si el equipo no posee soporte de virtualización se mostrara el mensaje  de la figura 4.2, se puede continuar con la instalación pero las máquinas virtuales instaladas no podrán arrancar.</a:t>
            </a:r>
          </a:p>
        </p:txBody>
      </p:sp>
    </p:spTree>
    <p:extLst>
      <p:ext uri="{BB962C8B-B14F-4D97-AF65-F5344CB8AC3E}">
        <p14:creationId xmlns:p14="http://schemas.microsoft.com/office/powerpoint/2010/main" val="1349179272"/>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smtClean="0"/>
              <a:t>XCP</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35</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276872"/>
            <a:ext cx="4430395" cy="2733675"/>
          </a:xfrm>
          <a:prstGeom prst="rect">
            <a:avLst/>
          </a:prstGeom>
          <a:noFill/>
          <a:ln>
            <a:noFill/>
          </a:ln>
        </p:spPr>
      </p:pic>
      <p:sp>
        <p:nvSpPr>
          <p:cNvPr id="7" name="6 Rectángulo"/>
          <p:cNvSpPr/>
          <p:nvPr/>
        </p:nvSpPr>
        <p:spPr>
          <a:xfrm>
            <a:off x="401242" y="2766546"/>
            <a:ext cx="3024336" cy="1754326"/>
          </a:xfrm>
          <a:prstGeom prst="rect">
            <a:avLst/>
          </a:prstGeom>
        </p:spPr>
        <p:txBody>
          <a:bodyPr wrap="square">
            <a:spAutoFit/>
          </a:bodyPr>
          <a:lstStyle/>
          <a:p>
            <a:r>
              <a:rPr lang="es-ES" dirty="0"/>
              <a:t>Al finalizar la instalación el equipo se reiniciara y se mostrara la pantalla de la </a:t>
            </a:r>
            <a:r>
              <a:rPr lang="es-ES" dirty="0" smtClean="0"/>
              <a:t>figura </a:t>
            </a:r>
            <a:r>
              <a:rPr lang="es-ES" dirty="0"/>
              <a:t>con esto se da por terminado la instalación del servidor XCP</a:t>
            </a:r>
          </a:p>
        </p:txBody>
      </p:sp>
    </p:spTree>
    <p:extLst>
      <p:ext uri="{BB962C8B-B14F-4D97-AF65-F5344CB8AC3E}">
        <p14:creationId xmlns:p14="http://schemas.microsoft.com/office/powerpoint/2010/main" val="2816498930"/>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POST </a:t>
            </a:r>
            <a:r>
              <a:rPr lang="es-ES" sz="2000" b="1" dirty="0" smtClean="0"/>
              <a:t>CONFIGURACIÓN</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36</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596950" y="2997110"/>
            <a:ext cx="3979431" cy="2550001"/>
          </a:xfrm>
          <a:prstGeom prst="rect">
            <a:avLst/>
          </a:prstGeom>
          <a:noFill/>
          <a:ln>
            <a:noFill/>
          </a:ln>
          <a:effectLst/>
          <a:extLst/>
        </p:spPr>
      </p:pic>
      <p:sp>
        <p:nvSpPr>
          <p:cNvPr id="13" name="12 Rectángulo"/>
          <p:cNvSpPr/>
          <p:nvPr/>
        </p:nvSpPr>
        <p:spPr>
          <a:xfrm>
            <a:off x="401242" y="3846978"/>
            <a:ext cx="3024336" cy="1477328"/>
          </a:xfrm>
          <a:prstGeom prst="rect">
            <a:avLst/>
          </a:prstGeom>
        </p:spPr>
        <p:txBody>
          <a:bodyPr wrap="square">
            <a:spAutoFit/>
          </a:bodyPr>
          <a:lstStyle/>
          <a:p>
            <a:r>
              <a:rPr lang="es-ES" dirty="0" smtClean="0"/>
              <a:t>El primer paso para crear una Máquina Virtual es seleccionar el </a:t>
            </a:r>
            <a:r>
              <a:rPr lang="es-ES" dirty="0" err="1" smtClean="0"/>
              <a:t>Template</a:t>
            </a:r>
            <a:r>
              <a:rPr lang="es-ES" dirty="0" smtClean="0"/>
              <a:t> adecuado para el sistema operativo que se va a instalar.</a:t>
            </a:r>
            <a:endParaRPr lang="es-ES" dirty="0"/>
          </a:p>
        </p:txBody>
      </p:sp>
      <p:sp>
        <p:nvSpPr>
          <p:cNvPr id="14" name="13 Rectángulo"/>
          <p:cNvSpPr/>
          <p:nvPr/>
        </p:nvSpPr>
        <p:spPr>
          <a:xfrm>
            <a:off x="423924" y="2035641"/>
            <a:ext cx="3024336" cy="1477328"/>
          </a:xfrm>
          <a:prstGeom prst="rect">
            <a:avLst/>
          </a:prstGeom>
        </p:spPr>
        <p:txBody>
          <a:bodyPr wrap="square">
            <a:spAutoFit/>
          </a:bodyPr>
          <a:lstStyle/>
          <a:p>
            <a:r>
              <a:rPr lang="es-ES" dirty="0" smtClean="0"/>
              <a:t>Para realizar la pre configuración usaremos la herramienta sin costo </a:t>
            </a:r>
            <a:r>
              <a:rPr lang="es-ES" dirty="0" err="1" smtClean="0"/>
              <a:t>XenCenter</a:t>
            </a:r>
            <a:r>
              <a:rPr lang="es-ES" dirty="0" smtClean="0"/>
              <a:t> desarrollada por Citrix.</a:t>
            </a:r>
            <a:endParaRPr lang="es-ES" dirty="0"/>
          </a:p>
        </p:txBody>
      </p:sp>
      <p:pic>
        <p:nvPicPr>
          <p:cNvPr id="58370" name="Picture 2" descr="http://a0.twimg.com/profile_images/79415818/CitrixXenCenter_h32bit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107" y="1594005"/>
            <a:ext cx="1235115" cy="123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29224"/>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a:t>POST </a:t>
            </a:r>
            <a:r>
              <a:rPr lang="es-ES" sz="2000" b="1" dirty="0" smtClean="0"/>
              <a:t>CONFIGURACIÓN</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37</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12 Rectángulo"/>
          <p:cNvSpPr/>
          <p:nvPr/>
        </p:nvSpPr>
        <p:spPr>
          <a:xfrm>
            <a:off x="993350" y="5157192"/>
            <a:ext cx="6984776" cy="646331"/>
          </a:xfrm>
          <a:prstGeom prst="rect">
            <a:avLst/>
          </a:prstGeom>
        </p:spPr>
        <p:txBody>
          <a:bodyPr wrap="square">
            <a:spAutoFit/>
          </a:bodyPr>
          <a:lstStyle/>
          <a:p>
            <a:r>
              <a:rPr lang="es-ES" dirty="0" smtClean="0"/>
              <a:t>A continuación debemos dar un nombre a la maquina virtual y seleccionar la fuente de donde se realizara la instalación.</a:t>
            </a:r>
            <a:endParaRPr lang="es-ES" dirty="0"/>
          </a:p>
        </p:txBody>
      </p:sp>
      <p:pic>
        <p:nvPicPr>
          <p:cNvPr id="11"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53290" y="2185539"/>
            <a:ext cx="3470638" cy="2520280"/>
          </a:xfrm>
          <a:prstGeom prst="rect">
            <a:avLst/>
          </a:prstGeom>
          <a:noFill/>
          <a:ln>
            <a:noFill/>
          </a:ln>
          <a:effectLst/>
          <a:extLst/>
        </p:spPr>
      </p:pic>
      <p:pic>
        <p:nvPicPr>
          <p:cNvPr id="14"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259496" y="2193044"/>
            <a:ext cx="4505380" cy="2592288"/>
          </a:xfrm>
          <a:prstGeom prst="rect">
            <a:avLst/>
          </a:prstGeom>
          <a:noFill/>
          <a:ln>
            <a:noFill/>
          </a:ln>
          <a:effectLst/>
          <a:extLst/>
        </p:spPr>
      </p:pic>
    </p:spTree>
    <p:extLst>
      <p:ext uri="{BB962C8B-B14F-4D97-AF65-F5344CB8AC3E}">
        <p14:creationId xmlns:p14="http://schemas.microsoft.com/office/powerpoint/2010/main" val="3494467259"/>
      </p:ext>
    </p:extLst>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a:t>POST </a:t>
            </a:r>
            <a:r>
              <a:rPr lang="es-ES" sz="2000" b="1" dirty="0" smtClean="0"/>
              <a:t>CONFIGURACIÓN</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38</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95314" y="2060848"/>
            <a:ext cx="3886185" cy="2525450"/>
          </a:xfrm>
          <a:prstGeom prst="rect">
            <a:avLst/>
          </a:prstGeom>
          <a:noFill/>
          <a:ln>
            <a:noFill/>
          </a:ln>
          <a:effectLst/>
          <a:extLst/>
        </p:spPr>
      </p:pic>
      <p:pic>
        <p:nvPicPr>
          <p:cNvPr id="12"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661867" y="2060848"/>
            <a:ext cx="3798565" cy="2525450"/>
          </a:xfrm>
          <a:prstGeom prst="rect">
            <a:avLst/>
          </a:prstGeom>
          <a:noFill/>
          <a:ln>
            <a:noFill/>
          </a:ln>
          <a:effectLst/>
          <a:extLst/>
        </p:spPr>
      </p:pic>
      <p:sp>
        <p:nvSpPr>
          <p:cNvPr id="14" name="13 Rectángulo"/>
          <p:cNvSpPr/>
          <p:nvPr/>
        </p:nvSpPr>
        <p:spPr>
          <a:xfrm>
            <a:off x="683568" y="5013176"/>
            <a:ext cx="7632848" cy="923330"/>
          </a:xfrm>
          <a:prstGeom prst="rect">
            <a:avLst/>
          </a:prstGeom>
        </p:spPr>
        <p:txBody>
          <a:bodyPr wrap="square">
            <a:spAutoFit/>
          </a:bodyPr>
          <a:lstStyle/>
          <a:p>
            <a:r>
              <a:rPr lang="es-ES" dirty="0" smtClean="0"/>
              <a:t>Continuando con la configuración se selecciona el servidor en donde se alojará la máquina virtual en nuestro caso XCP-ESPE, se asigna un espacio de disco duro (local o remoto) y las interfaces de red necesarias.</a:t>
            </a:r>
            <a:endParaRPr lang="es-ES" dirty="0"/>
          </a:p>
        </p:txBody>
      </p:sp>
    </p:spTree>
    <p:extLst>
      <p:ext uri="{BB962C8B-B14F-4D97-AF65-F5344CB8AC3E}">
        <p14:creationId xmlns:p14="http://schemas.microsoft.com/office/powerpoint/2010/main" val="4095002607"/>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a:t>POST </a:t>
            </a:r>
            <a:r>
              <a:rPr lang="es-ES" sz="2000" b="1" dirty="0" smtClean="0"/>
              <a:t>CONFIGURACIÓN</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39</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13 Rectángulo"/>
          <p:cNvSpPr/>
          <p:nvPr/>
        </p:nvSpPr>
        <p:spPr>
          <a:xfrm>
            <a:off x="683568" y="5013176"/>
            <a:ext cx="7632848" cy="923330"/>
          </a:xfrm>
          <a:prstGeom prst="rect">
            <a:avLst/>
          </a:prstGeom>
        </p:spPr>
        <p:txBody>
          <a:bodyPr wrap="square">
            <a:spAutoFit/>
          </a:bodyPr>
          <a:lstStyle/>
          <a:p>
            <a:r>
              <a:rPr lang="es-ES" dirty="0" smtClean="0"/>
              <a:t>Al finalizar la configuración el software nos mostrara un resumen de los parámetros que posee la máquina virtual, pulsamos </a:t>
            </a:r>
            <a:r>
              <a:rPr lang="es-ES" dirty="0" err="1" smtClean="0"/>
              <a:t>Finish</a:t>
            </a:r>
            <a:r>
              <a:rPr lang="es-ES" dirty="0" smtClean="0"/>
              <a:t>. Y se nos mostrara una pantalla en la que se muestra el sistema operativo que vamos a instalar.</a:t>
            </a:r>
            <a:endParaRPr lang="es-ES" dirty="0"/>
          </a:p>
        </p:txBody>
      </p:sp>
      <p:pic>
        <p:nvPicPr>
          <p:cNvPr id="11"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085801" y="1844824"/>
            <a:ext cx="4828381" cy="2986874"/>
          </a:xfrm>
          <a:prstGeom prst="rect">
            <a:avLst/>
          </a:prstGeom>
          <a:noFill/>
          <a:ln>
            <a:noFill/>
          </a:ln>
          <a:effectLst/>
          <a:extLst/>
        </p:spPr>
      </p:pic>
    </p:spTree>
    <p:extLst>
      <p:ext uri="{BB962C8B-B14F-4D97-AF65-F5344CB8AC3E}">
        <p14:creationId xmlns:p14="http://schemas.microsoft.com/office/powerpoint/2010/main" val="1792069374"/>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94" y="1618805"/>
            <a:ext cx="8111237" cy="3170099"/>
          </a:xfrm>
          <a:prstGeom prst="rect">
            <a:avLst/>
          </a:prstGeom>
        </p:spPr>
        <p:txBody>
          <a:bodyPr wrap="square">
            <a:spAutoFit/>
          </a:bodyPr>
          <a:lstStyle/>
          <a:p>
            <a:pPr marL="742950" lvl="1" indent="-285750">
              <a:buFont typeface="Wingdings" pitchFamily="2" charset="2"/>
              <a:buChar char="Ø"/>
            </a:pPr>
            <a:r>
              <a:rPr lang="es-ES" sz="2000" b="1" dirty="0" smtClean="0"/>
              <a:t>GENERALIDADES CLOUD COMPUTING</a:t>
            </a:r>
            <a:r>
              <a:rPr lang="es-ES" sz="2000" dirty="0" smtClean="0"/>
              <a:t>					</a:t>
            </a:r>
          </a:p>
          <a:p>
            <a:pPr marL="1200150" lvl="2" indent="-285750">
              <a:buFont typeface="Arial" pitchFamily="34" charset="0"/>
              <a:buChar char="•"/>
            </a:pPr>
            <a:r>
              <a:rPr lang="es-ES" sz="2000" dirty="0" smtClean="0"/>
              <a:t>INTRODUCCIÓN</a:t>
            </a:r>
            <a:r>
              <a:rPr lang="es-ES" sz="2000" dirty="0" smtClean="0"/>
              <a:t>					5</a:t>
            </a:r>
          </a:p>
          <a:p>
            <a:pPr lvl="2"/>
            <a:endParaRPr lang="es-ES" sz="2000" dirty="0" smtClean="0"/>
          </a:p>
          <a:p>
            <a:pPr marL="1200150" lvl="2" indent="-285750">
              <a:buFont typeface="Arial" pitchFamily="34" charset="0"/>
              <a:buChar char="•"/>
            </a:pPr>
            <a:r>
              <a:rPr lang="es-ES" sz="2000" dirty="0" smtClean="0"/>
              <a:t>CONCEPTOS						6</a:t>
            </a:r>
          </a:p>
          <a:p>
            <a:pPr lvl="2"/>
            <a:endParaRPr lang="es-ES" sz="2000" dirty="0" smtClean="0"/>
          </a:p>
          <a:p>
            <a:pPr marL="1200150" lvl="2" indent="-285750">
              <a:buFont typeface="Arial" pitchFamily="34" charset="0"/>
              <a:buChar char="•"/>
            </a:pPr>
            <a:r>
              <a:rPr lang="es-ES" sz="2000" dirty="0" smtClean="0"/>
              <a:t>BENEFICIOS						7</a:t>
            </a:r>
          </a:p>
          <a:p>
            <a:pPr lvl="2"/>
            <a:endParaRPr lang="es-ES" sz="2000" dirty="0" smtClean="0"/>
          </a:p>
          <a:p>
            <a:pPr marL="1200150" lvl="2" indent="-285750">
              <a:buFont typeface="Arial" pitchFamily="34" charset="0"/>
              <a:buChar char="•"/>
            </a:pPr>
            <a:r>
              <a:rPr lang="es-ES" sz="2000" dirty="0" smtClean="0"/>
              <a:t>RIESGOS							</a:t>
            </a:r>
            <a:r>
              <a:rPr lang="es-ES" sz="1400" dirty="0" smtClean="0"/>
              <a:t>					</a:t>
            </a:r>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PRIMERA PARTE</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smtClean="0"/>
              <a:t>4</a:t>
            </a:r>
            <a:endParaRPr lang="es-ES" dirty="0"/>
          </a:p>
        </p:txBody>
      </p:sp>
    </p:spTree>
    <p:extLst>
      <p:ext uri="{BB962C8B-B14F-4D97-AF65-F5344CB8AC3E}">
        <p14:creationId xmlns:p14="http://schemas.microsoft.com/office/powerpoint/2010/main" val="222898694"/>
      </p:ext>
    </p:extLst>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err="1" smtClean="0"/>
              <a:t>VM’s</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520651" y="2799512"/>
            <a:ext cx="4032448" cy="1477328"/>
          </a:xfrm>
          <a:prstGeom prst="rect">
            <a:avLst/>
          </a:prstGeom>
        </p:spPr>
        <p:txBody>
          <a:bodyPr wrap="square">
            <a:spAutoFit/>
          </a:bodyPr>
          <a:lstStyle/>
          <a:p>
            <a:r>
              <a:rPr lang="es-ES" dirty="0" smtClean="0"/>
              <a:t>A continuación se mencionara brevemente la configuración que se realizo a cada una de los servidores virtuales, y los servicios que brinda cada uno de ellos</a:t>
            </a:r>
            <a:r>
              <a:rPr lang="es-ES" dirty="0"/>
              <a:t>.</a:t>
            </a:r>
            <a:endParaRPr lang="es-ES" dirty="0" smtClean="0"/>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40</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7354" name="Picture 10" descr="http://planetared.com/wp-content/uploads/2011/10/virtualiz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57050"/>
            <a:ext cx="271462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90042"/>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IMPLEMENTACIÓN SOLUCIÓN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err="1" smtClean="0"/>
              <a:t>VM’s</a:t>
            </a:r>
            <a:r>
              <a:rPr lang="es-ES" sz="2000" b="1" dirty="0" smtClean="0"/>
              <a:t> (Servidor </a:t>
            </a:r>
            <a:r>
              <a:rPr lang="es-ES" sz="2000" b="1" dirty="0" err="1" smtClean="0"/>
              <a:t>Endian</a:t>
            </a:r>
            <a:r>
              <a:rPr lang="es-ES" sz="2000" b="1" dirty="0" smtClean="0"/>
              <a:t>)</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92880" y="2060848"/>
            <a:ext cx="4032448" cy="3139321"/>
          </a:xfrm>
          <a:prstGeom prst="rect">
            <a:avLst/>
          </a:prstGeom>
        </p:spPr>
        <p:txBody>
          <a:bodyPr wrap="square">
            <a:spAutoFit/>
          </a:bodyPr>
          <a:lstStyle/>
          <a:p>
            <a:r>
              <a:rPr lang="es-ES" dirty="0" smtClean="0"/>
              <a:t>El servidor </a:t>
            </a:r>
            <a:r>
              <a:rPr lang="es-ES" dirty="0" err="1" smtClean="0"/>
              <a:t>Endian</a:t>
            </a:r>
            <a:r>
              <a:rPr lang="es-ES" dirty="0" smtClean="0"/>
              <a:t> nos permite generar la topología mostrada en </a:t>
            </a:r>
            <a:r>
              <a:rPr lang="es-ES" dirty="0"/>
              <a:t>la </a:t>
            </a:r>
            <a:r>
              <a:rPr lang="es-ES" dirty="0" smtClean="0"/>
              <a:t>figura, las </a:t>
            </a:r>
            <a:r>
              <a:rPr lang="es-ES" dirty="0"/>
              <a:t>zonas creadas, en este caso la zona denominada DMZ estará compuesta por todos los servidores virtuales que se implementaran en XCP y pertenecerán a la red 10.0.0.0, la zona verde (LAN) estará formada por todos los clientes de la red en el rango 172.168.10.0, la zona roja (WAN) representa todo el tráfico inseguro proveniente de internet.</a:t>
            </a:r>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41</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402864017"/>
              </p:ext>
            </p:extLst>
          </p:nvPr>
        </p:nvGraphicFramePr>
        <p:xfrm>
          <a:off x="4658114" y="2132856"/>
          <a:ext cx="4133850" cy="2943225"/>
        </p:xfrm>
        <a:graphic>
          <a:graphicData uri="http://schemas.openxmlformats.org/presentationml/2006/ole">
            <mc:AlternateContent xmlns:mc="http://schemas.openxmlformats.org/markup-compatibility/2006">
              <mc:Choice xmlns:v="urn:schemas-microsoft-com:vml" Requires="v">
                <p:oleObj spid="_x0000_s59408" name="Visio" r:id="rId4" imgW="9623318" imgH="6975272" progId="Visio.Drawing.11">
                  <p:embed/>
                </p:oleObj>
              </mc:Choice>
              <mc:Fallback>
                <p:oleObj name="Visio" r:id="rId4" imgW="9623318" imgH="697527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114" y="2132856"/>
                        <a:ext cx="4133850"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4530627"/>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err="1" smtClean="0"/>
              <a:t>ImplementaciÓn</a:t>
            </a:r>
            <a:r>
              <a:rPr lang="es-ES" sz="3200" b="1" cap="all" dirty="0" smtClean="0"/>
              <a:t> </a:t>
            </a:r>
            <a:r>
              <a:rPr lang="es-ES" sz="3200" b="1" cap="all" dirty="0" err="1" smtClean="0"/>
              <a:t>soluciÓn</a:t>
            </a:r>
            <a:r>
              <a:rPr lang="es-ES" sz="3200" b="1" cap="all" dirty="0" smtClean="0"/>
              <a:t> </a:t>
            </a:r>
            <a:r>
              <a:rPr lang="es-ES" sz="3200" b="1" cap="all" dirty="0" err="1"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err="1" smtClean="0"/>
              <a:t>VM’s</a:t>
            </a:r>
            <a:r>
              <a:rPr lang="es-ES" sz="2000" b="1" dirty="0" smtClean="0"/>
              <a:t> (Servidor Ubuntu 8.04)</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92880" y="2060848"/>
            <a:ext cx="4032448" cy="2862322"/>
          </a:xfrm>
          <a:prstGeom prst="rect">
            <a:avLst/>
          </a:prstGeom>
        </p:spPr>
        <p:txBody>
          <a:bodyPr wrap="square">
            <a:spAutoFit/>
          </a:bodyPr>
          <a:lstStyle/>
          <a:p>
            <a:r>
              <a:rPr lang="es-ES" dirty="0" smtClean="0"/>
              <a:t>En este servidor se han configurado los servicios:</a:t>
            </a:r>
          </a:p>
          <a:p>
            <a:endParaRPr lang="es-ES" dirty="0"/>
          </a:p>
          <a:p>
            <a:pPr marL="285750" indent="-285750">
              <a:buFont typeface="Arial" pitchFamily="34" charset="0"/>
              <a:buChar char="•"/>
            </a:pPr>
            <a:r>
              <a:rPr lang="es-ES" dirty="0" err="1" smtClean="0"/>
              <a:t>Webmin</a:t>
            </a:r>
            <a:r>
              <a:rPr lang="es-ES" dirty="0" smtClean="0"/>
              <a:t>, nos permite administrar el servidor de manera sencilla y con una interfaz amigable.</a:t>
            </a:r>
          </a:p>
          <a:p>
            <a:pPr marL="285750" indent="-285750">
              <a:buFont typeface="Arial" pitchFamily="34" charset="0"/>
              <a:buChar char="•"/>
            </a:pPr>
            <a:r>
              <a:rPr lang="es-ES" dirty="0" smtClean="0"/>
              <a:t>BIND9, servidor de DNS el cual nos brinda el dominio «</a:t>
            </a:r>
            <a:r>
              <a:rPr lang="es-ES" dirty="0" err="1" smtClean="0"/>
              <a:t>revelo.zxc</a:t>
            </a:r>
            <a:r>
              <a:rPr lang="es-ES" dirty="0" smtClean="0"/>
              <a:t>»</a:t>
            </a:r>
          </a:p>
          <a:p>
            <a:pPr marL="285750" indent="-285750">
              <a:buFont typeface="Arial" pitchFamily="34" charset="0"/>
              <a:buChar char="•"/>
            </a:pPr>
            <a:r>
              <a:rPr lang="es-ES" dirty="0" err="1" smtClean="0"/>
              <a:t>Zimbra</a:t>
            </a:r>
            <a:r>
              <a:rPr lang="es-ES" dirty="0" smtClean="0"/>
              <a:t>, servidor de correo robusto.</a:t>
            </a:r>
          </a:p>
          <a:p>
            <a:pPr marL="285750" indent="-285750">
              <a:buFont typeface="Arial" pitchFamily="34" charset="0"/>
              <a:buChar char="•"/>
            </a:pPr>
            <a:endParaRPr lang="es-ES" dirty="0"/>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42</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20446"/>
            <a:ext cx="34956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619963"/>
      </p:ext>
    </p:extLst>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err="1" smtClean="0"/>
              <a:t>ImplementaciÓn</a:t>
            </a:r>
            <a:r>
              <a:rPr lang="es-ES" sz="3200" b="1" cap="all" dirty="0" smtClean="0"/>
              <a:t> </a:t>
            </a:r>
            <a:r>
              <a:rPr lang="es-ES" sz="3200" b="1" cap="all" dirty="0" err="1" smtClean="0"/>
              <a:t>soluciÓn</a:t>
            </a:r>
            <a:r>
              <a:rPr lang="es-ES" sz="3200" b="1" cap="all" dirty="0" smtClean="0"/>
              <a:t> </a:t>
            </a:r>
            <a:r>
              <a:rPr lang="es-ES" sz="3200" b="1" cap="all" dirty="0" err="1"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INSTALACIÓN </a:t>
            </a:r>
            <a:r>
              <a:rPr lang="es-ES" sz="2000" b="1" dirty="0" err="1" smtClean="0"/>
              <a:t>VM’s</a:t>
            </a:r>
            <a:r>
              <a:rPr lang="es-ES" sz="2000" b="1" dirty="0" smtClean="0"/>
              <a:t> (Servidor Ubuntu 10.04)</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192880" y="2060848"/>
            <a:ext cx="4032448" cy="3416320"/>
          </a:xfrm>
          <a:prstGeom prst="rect">
            <a:avLst/>
          </a:prstGeom>
        </p:spPr>
        <p:txBody>
          <a:bodyPr wrap="square">
            <a:spAutoFit/>
          </a:bodyPr>
          <a:lstStyle/>
          <a:p>
            <a:r>
              <a:rPr lang="es-ES" dirty="0" smtClean="0"/>
              <a:t>En este servidor se han configurado los servicios:</a:t>
            </a:r>
          </a:p>
          <a:p>
            <a:endParaRPr lang="es-ES" dirty="0"/>
          </a:p>
          <a:p>
            <a:pPr marL="285750" indent="-285750">
              <a:buFont typeface="Arial" pitchFamily="34" charset="0"/>
              <a:buChar char="•"/>
            </a:pPr>
            <a:r>
              <a:rPr lang="es-ES" dirty="0" smtClean="0"/>
              <a:t>APACHE, uno de los servidores web más usado en el mundo, nos brinda la base para montar la interfaz web del servicio de almacenamiento en nube.</a:t>
            </a:r>
          </a:p>
          <a:p>
            <a:pPr marL="285750" indent="-285750">
              <a:buFont typeface="Arial" pitchFamily="34" charset="0"/>
              <a:buChar char="•"/>
            </a:pPr>
            <a:r>
              <a:rPr lang="es-ES" dirty="0" smtClean="0"/>
              <a:t>OWNCLOUD, servicio de almacenamiento en nube open </a:t>
            </a:r>
            <a:r>
              <a:rPr lang="es-ES" dirty="0" err="1" smtClean="0"/>
              <a:t>source</a:t>
            </a:r>
            <a:r>
              <a:rPr lang="es-ES" dirty="0" smtClean="0"/>
              <a:t>, su funcionamiento es similar a varias soluciones en línea como </a:t>
            </a:r>
            <a:r>
              <a:rPr lang="es-ES" dirty="0" err="1" smtClean="0"/>
              <a:t>Dropbox</a:t>
            </a:r>
            <a:r>
              <a:rPr lang="es-ES" dirty="0" smtClean="0"/>
              <a:t>.</a:t>
            </a:r>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43</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838" y="3870895"/>
            <a:ext cx="3427876" cy="182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834" y="1772817"/>
            <a:ext cx="3499884" cy="186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216323"/>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628800"/>
            <a:ext cx="5040560" cy="4616648"/>
          </a:xfrm>
          <a:prstGeom prst="rect">
            <a:avLst/>
          </a:prstGeom>
        </p:spPr>
        <p:txBody>
          <a:bodyPr wrap="square">
            <a:spAutoFit/>
          </a:bodyPr>
          <a:lstStyle/>
          <a:p>
            <a:r>
              <a:rPr lang="es-ES" sz="1400" b="1" dirty="0" smtClean="0"/>
              <a:t>PRIMERA PARTE</a:t>
            </a:r>
          </a:p>
          <a:p>
            <a:endParaRPr lang="es-ES" sz="1400" b="1" dirty="0" smtClean="0"/>
          </a:p>
          <a:p>
            <a:pPr marL="742950" lvl="1" indent="-285750">
              <a:buFont typeface="Wingdings" pitchFamily="2" charset="2"/>
              <a:buChar char="Ø"/>
            </a:pPr>
            <a:r>
              <a:rPr lang="es-ES" sz="1400" dirty="0" smtClean="0"/>
              <a:t>GENERALIDADES CLOUD COMPUTING</a:t>
            </a:r>
          </a:p>
          <a:p>
            <a:pPr marL="742950" lvl="1" indent="-285750">
              <a:buFont typeface="Wingdings" pitchFamily="2" charset="2"/>
              <a:buChar char="Ø"/>
            </a:pPr>
            <a:r>
              <a:rPr lang="es-ES" sz="1400" dirty="0" smtClean="0"/>
              <a:t>COMPONENTES GENERALES </a:t>
            </a:r>
          </a:p>
          <a:p>
            <a:pPr marL="742950" lvl="1" indent="-285750">
              <a:buFont typeface="Wingdings" pitchFamily="2" charset="2"/>
              <a:buChar char="Ø"/>
            </a:pPr>
            <a:r>
              <a:rPr lang="es-ES" sz="1400" dirty="0" smtClean="0"/>
              <a:t>GENERALIDADES XEN CLOUD PLATFORM</a:t>
            </a:r>
          </a:p>
          <a:p>
            <a:endParaRPr lang="es-ES" sz="1400" b="1" dirty="0" smtClean="0"/>
          </a:p>
          <a:p>
            <a:r>
              <a:rPr lang="es-ES" sz="1400" b="1" dirty="0"/>
              <a:t>SEGUNDA PARTE</a:t>
            </a:r>
          </a:p>
          <a:p>
            <a:endParaRPr lang="es-ES" sz="1400" b="1" dirty="0"/>
          </a:p>
          <a:p>
            <a:pPr marL="742950" lvl="1" indent="-285750">
              <a:buFont typeface="Wingdings" pitchFamily="2" charset="2"/>
              <a:buChar char="Ø"/>
            </a:pPr>
            <a:r>
              <a:rPr lang="es-ES" sz="1400" dirty="0" smtClean="0"/>
              <a:t>DISEÑO DE LA </a:t>
            </a:r>
            <a:r>
              <a:rPr lang="es-ES" sz="1400" dirty="0" smtClean="0"/>
              <a:t>SOLUCIÓN</a:t>
            </a:r>
            <a:endParaRPr lang="es-ES" sz="1400" dirty="0"/>
          </a:p>
          <a:p>
            <a:pPr marL="1200150" lvl="2" indent="-285750">
              <a:buFont typeface="Arial" pitchFamily="34" charset="0"/>
              <a:buChar char="•"/>
            </a:pPr>
            <a:r>
              <a:rPr lang="es-ES" sz="1400" dirty="0"/>
              <a:t>SERVICIOS DE NUBE</a:t>
            </a:r>
          </a:p>
          <a:p>
            <a:pPr marL="1200150" lvl="2" indent="-285750">
              <a:buFont typeface="Arial" pitchFamily="34" charset="0"/>
              <a:buChar char="•"/>
            </a:pPr>
            <a:r>
              <a:rPr lang="es-ES" sz="1400" dirty="0"/>
              <a:t>SERVIDORES VIRTUALES</a:t>
            </a:r>
          </a:p>
          <a:p>
            <a:pPr marL="1200150" lvl="2" indent="-285750">
              <a:buFont typeface="Arial" pitchFamily="34" charset="0"/>
              <a:buChar char="•"/>
            </a:pPr>
            <a:r>
              <a:rPr lang="es-ES" sz="1400" dirty="0" smtClean="0"/>
              <a:t>TOPOLOGÍA</a:t>
            </a:r>
            <a:endParaRPr lang="es-ES" sz="1400" dirty="0"/>
          </a:p>
          <a:p>
            <a:pPr marL="1200150" lvl="2" indent="-285750">
              <a:buFont typeface="Arial" pitchFamily="34" charset="0"/>
              <a:buChar char="•"/>
            </a:pPr>
            <a:r>
              <a:rPr lang="es-ES" sz="1400" dirty="0"/>
              <a:t>INFRAESTRUCTURA</a:t>
            </a:r>
          </a:p>
          <a:p>
            <a:r>
              <a:rPr lang="es-ES" sz="1400" b="1" dirty="0" smtClean="0"/>
              <a:t>TERCERA </a:t>
            </a:r>
            <a:r>
              <a:rPr lang="es-ES" sz="1400" b="1" dirty="0"/>
              <a:t>PARTE</a:t>
            </a:r>
          </a:p>
          <a:p>
            <a:endParaRPr lang="es-ES" sz="1400" b="1" dirty="0"/>
          </a:p>
          <a:p>
            <a:pPr marL="742950" lvl="1" indent="-285750">
              <a:buFont typeface="Wingdings" pitchFamily="2" charset="2"/>
              <a:buChar char="Ø"/>
            </a:pPr>
            <a:r>
              <a:rPr lang="es-ES" sz="1400" dirty="0" smtClean="0"/>
              <a:t>IMPLEMENTACIÓN SOLUCIÓN </a:t>
            </a:r>
            <a:r>
              <a:rPr lang="es-ES" sz="1400" dirty="0"/>
              <a:t>XCP</a:t>
            </a:r>
          </a:p>
          <a:p>
            <a:pPr marL="1200150" lvl="2" indent="-285750">
              <a:buFont typeface="Arial" pitchFamily="34" charset="0"/>
              <a:buChar char="•"/>
            </a:pPr>
            <a:r>
              <a:rPr lang="es-ES" sz="1400" dirty="0" smtClean="0"/>
              <a:t>INSTALACIÓN </a:t>
            </a:r>
            <a:r>
              <a:rPr lang="es-ES" sz="1400" dirty="0" smtClean="0"/>
              <a:t>XCP</a:t>
            </a:r>
          </a:p>
          <a:p>
            <a:pPr marL="1200150" lvl="2" indent="-285750">
              <a:buFont typeface="Arial" pitchFamily="34" charset="0"/>
              <a:buChar char="•"/>
            </a:pPr>
            <a:r>
              <a:rPr lang="es-ES" sz="1400" dirty="0" smtClean="0"/>
              <a:t>PRE </a:t>
            </a:r>
            <a:r>
              <a:rPr lang="es-ES" sz="1400" dirty="0" smtClean="0"/>
              <a:t>CONFIGURACIÓN </a:t>
            </a:r>
            <a:endParaRPr lang="es-ES" sz="1400" dirty="0"/>
          </a:p>
          <a:p>
            <a:pPr marL="1200150" lvl="2" indent="-285750">
              <a:buFont typeface="Arial" pitchFamily="34" charset="0"/>
              <a:buChar char="•"/>
            </a:pPr>
            <a:r>
              <a:rPr lang="es-ES" sz="1400" dirty="0" smtClean="0"/>
              <a:t>INSTALACIÓN </a:t>
            </a:r>
            <a:r>
              <a:rPr lang="es-ES" sz="1400" dirty="0" smtClean="0"/>
              <a:t>VM’S</a:t>
            </a:r>
          </a:p>
          <a:p>
            <a:pPr marL="1200150" lvl="2" indent="-285750">
              <a:buFont typeface="Arial" pitchFamily="34" charset="0"/>
              <a:buChar char="•"/>
            </a:pPr>
            <a:endParaRPr lang="es-ES" sz="1400" dirty="0"/>
          </a:p>
          <a:p>
            <a:endParaRPr lang="es-ES" sz="1400" b="1" dirty="0" smtClean="0"/>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AGENDA</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3</a:t>
            </a:r>
          </a:p>
        </p:txBody>
      </p:sp>
      <p:sp>
        <p:nvSpPr>
          <p:cNvPr id="7" name="6 Rectángulo"/>
          <p:cNvSpPr/>
          <p:nvPr/>
        </p:nvSpPr>
        <p:spPr>
          <a:xfrm>
            <a:off x="5076056" y="1628800"/>
            <a:ext cx="4176464" cy="4770537"/>
          </a:xfrm>
          <a:prstGeom prst="rect">
            <a:avLst/>
          </a:prstGeom>
        </p:spPr>
        <p:txBody>
          <a:bodyPr wrap="square">
            <a:spAutoFit/>
          </a:bodyPr>
          <a:lstStyle/>
          <a:p>
            <a:r>
              <a:rPr lang="es-ES" b="1" dirty="0" smtClean="0"/>
              <a:t>CUARTA PARTE</a:t>
            </a:r>
            <a:endParaRPr lang="es-ES" b="1" dirty="0"/>
          </a:p>
          <a:p>
            <a:endParaRPr lang="es-ES" b="1" dirty="0"/>
          </a:p>
          <a:p>
            <a:pPr marL="742950" lvl="1" indent="-285750">
              <a:buFont typeface="Wingdings" pitchFamily="2" charset="2"/>
              <a:buChar char="Ø"/>
            </a:pPr>
            <a:r>
              <a:rPr lang="es-ES" dirty="0" smtClean="0"/>
              <a:t>ADMINISTRACIÓN </a:t>
            </a:r>
            <a:r>
              <a:rPr lang="es-ES" dirty="0"/>
              <a:t>XCP</a:t>
            </a:r>
          </a:p>
          <a:p>
            <a:pPr marL="1200150" lvl="5" indent="-285750">
              <a:buFont typeface="Arial" pitchFamily="34" charset="0"/>
              <a:buChar char="•"/>
            </a:pPr>
            <a:r>
              <a:rPr lang="es-ES" dirty="0" smtClean="0"/>
              <a:t>EXPORT / IMPORT</a:t>
            </a:r>
          </a:p>
          <a:p>
            <a:pPr marL="1200150" lvl="5" indent="-285750">
              <a:buFont typeface="Arial" pitchFamily="34" charset="0"/>
              <a:buChar char="•"/>
            </a:pPr>
            <a:r>
              <a:rPr lang="es-ES" dirty="0" smtClean="0"/>
              <a:t>SNAPSHOT</a:t>
            </a:r>
          </a:p>
          <a:p>
            <a:pPr marL="1200150" lvl="5" indent="-285750">
              <a:buFont typeface="Arial" pitchFamily="34" charset="0"/>
              <a:buChar char="•"/>
            </a:pPr>
            <a:r>
              <a:rPr lang="es-ES" dirty="0" smtClean="0"/>
              <a:t>MIGRACIÓN </a:t>
            </a:r>
            <a:r>
              <a:rPr lang="es-ES" dirty="0" smtClean="0"/>
              <a:t>A XEN</a:t>
            </a:r>
            <a:endParaRPr lang="es-ES" dirty="0"/>
          </a:p>
          <a:p>
            <a:endParaRPr lang="es-ES" sz="1400" b="1" dirty="0" smtClean="0"/>
          </a:p>
          <a:p>
            <a:r>
              <a:rPr lang="es-ES" sz="1400" b="1" dirty="0" smtClean="0"/>
              <a:t>QUINTA PARTE</a:t>
            </a:r>
          </a:p>
          <a:p>
            <a:endParaRPr lang="es-ES" sz="1400" b="1" dirty="0" smtClean="0"/>
          </a:p>
          <a:p>
            <a:pPr marL="742950" lvl="1" indent="-285750">
              <a:buFont typeface="Wingdings" pitchFamily="2" charset="2"/>
              <a:buChar char="Ø"/>
            </a:pPr>
            <a:r>
              <a:rPr lang="es-ES" sz="1400" dirty="0" smtClean="0"/>
              <a:t>ANÁLISIS </a:t>
            </a:r>
            <a:r>
              <a:rPr lang="es-ES" sz="1400" dirty="0" smtClean="0"/>
              <a:t>DE DESEMPEÑO</a:t>
            </a:r>
          </a:p>
          <a:p>
            <a:pPr marL="1200150" lvl="2" indent="-285750">
              <a:buFont typeface="Arial" pitchFamily="34" charset="0"/>
              <a:buChar char="•"/>
            </a:pPr>
            <a:r>
              <a:rPr lang="es-ES" sz="1400" dirty="0" smtClean="0"/>
              <a:t>XCP</a:t>
            </a:r>
          </a:p>
          <a:p>
            <a:pPr marL="1200150" lvl="2" indent="-285750">
              <a:buFont typeface="Arial" pitchFamily="34" charset="0"/>
              <a:buChar char="•"/>
            </a:pPr>
            <a:r>
              <a:rPr lang="es-ES" sz="1400" dirty="0" smtClean="0"/>
              <a:t>VM’S</a:t>
            </a:r>
          </a:p>
          <a:p>
            <a:endParaRPr lang="es-ES" sz="1400" b="1" dirty="0" smtClean="0"/>
          </a:p>
          <a:p>
            <a:r>
              <a:rPr lang="es-ES" sz="1400" b="1" dirty="0" smtClean="0"/>
              <a:t>SEXTA PARTE</a:t>
            </a:r>
          </a:p>
          <a:p>
            <a:endParaRPr lang="es-ES" sz="1400" b="1" dirty="0" smtClean="0"/>
          </a:p>
          <a:p>
            <a:pPr marL="800100" lvl="2" indent="-342900">
              <a:buFont typeface="Wingdings" pitchFamily="2" charset="2"/>
              <a:buChar char="Ø"/>
            </a:pPr>
            <a:r>
              <a:rPr lang="es-ES" sz="1400" dirty="0" smtClean="0"/>
              <a:t>CONCLUSIONES</a:t>
            </a:r>
          </a:p>
          <a:p>
            <a:pPr marL="800100" lvl="2" indent="-342900">
              <a:buFont typeface="Wingdings" pitchFamily="2" charset="2"/>
              <a:buChar char="Ø"/>
            </a:pPr>
            <a:r>
              <a:rPr lang="es-ES" sz="1400" dirty="0" smtClean="0"/>
              <a:t>RECOMENDACIONES</a:t>
            </a:r>
            <a:endParaRPr lang="es-ES" sz="1400" dirty="0"/>
          </a:p>
          <a:p>
            <a:pPr marL="285750" indent="-285750">
              <a:buFont typeface="Arial" pitchFamily="34" charset="0"/>
              <a:buChar char="•"/>
            </a:pPr>
            <a:endParaRPr lang="es-ES" sz="1400" dirty="0" smtClean="0"/>
          </a:p>
          <a:p>
            <a:pPr marL="285750" indent="-285750">
              <a:buFont typeface="Arial" pitchFamily="34" charset="0"/>
              <a:buChar char="•"/>
            </a:pPr>
            <a:endParaRPr lang="es-ES" sz="1400" dirty="0" smtClean="0"/>
          </a:p>
          <a:p>
            <a:pPr marL="285750" indent="-285750">
              <a:buFont typeface="Arial" pitchFamily="34" charset="0"/>
              <a:buChar char="•"/>
            </a:pPr>
            <a:endParaRPr lang="es-ES" sz="1400" dirty="0"/>
          </a:p>
        </p:txBody>
      </p:sp>
    </p:spTree>
    <p:extLst>
      <p:ext uri="{BB962C8B-B14F-4D97-AF65-F5344CB8AC3E}">
        <p14:creationId xmlns:p14="http://schemas.microsoft.com/office/powerpoint/2010/main" val="1751221316"/>
      </p:ext>
    </p:extLst>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a:t>EXPORT/IMPORT</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45</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395536" y="2204864"/>
            <a:ext cx="3384376" cy="2862322"/>
          </a:xfrm>
          <a:prstGeom prst="rect">
            <a:avLst/>
          </a:prstGeom>
        </p:spPr>
        <p:txBody>
          <a:bodyPr wrap="square">
            <a:spAutoFit/>
          </a:bodyPr>
          <a:lstStyle/>
          <a:p>
            <a:r>
              <a:rPr lang="es-ES" dirty="0" smtClean="0"/>
              <a:t>Toda máquina virtual creada puede ser exportada para ser usada como </a:t>
            </a:r>
            <a:r>
              <a:rPr lang="es-ES" dirty="0" err="1" smtClean="0"/>
              <a:t>backup</a:t>
            </a:r>
            <a:r>
              <a:rPr lang="es-ES" dirty="0" smtClean="0"/>
              <a:t> en caso de emergencia. (Fallo en el sistema operativo, mala configuración, etc.) El procedimiento es sencillo debemos hacer clic derecho en la máquina virtual deseada y en el menú que se despliega seleccionamos </a:t>
            </a:r>
            <a:r>
              <a:rPr lang="es-ES" b="1" dirty="0" err="1" smtClean="0"/>
              <a:t>Export</a:t>
            </a:r>
            <a:r>
              <a:rPr lang="es-ES" b="1" dirty="0" smtClean="0"/>
              <a:t>.</a:t>
            </a:r>
            <a:endParaRPr lang="es-ES" b="1"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225" y="2204864"/>
            <a:ext cx="4459115" cy="278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336569"/>
      </p:ext>
    </p:extLst>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707886"/>
          </a:xfrm>
          <a:prstGeom prst="rect">
            <a:avLst/>
          </a:prstGeom>
        </p:spPr>
        <p:txBody>
          <a:bodyPr wrap="square">
            <a:spAutoFit/>
          </a:bodyPr>
          <a:lstStyle/>
          <a:p>
            <a:r>
              <a:rPr lang="es-ES" sz="2000" b="1" dirty="0"/>
              <a:t>EXPORT/IMPORT</a:t>
            </a:r>
          </a:p>
          <a:p>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46</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84763"/>
            <a:ext cx="3894193" cy="260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750" y="2303277"/>
            <a:ext cx="4001071" cy="267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23924" y="5023912"/>
            <a:ext cx="8396428" cy="646331"/>
          </a:xfrm>
          <a:prstGeom prst="rect">
            <a:avLst/>
          </a:prstGeom>
        </p:spPr>
        <p:txBody>
          <a:bodyPr wrap="square">
            <a:spAutoFit/>
          </a:bodyPr>
          <a:lstStyle/>
          <a:p>
            <a:r>
              <a:rPr lang="es-ES" dirty="0" smtClean="0"/>
              <a:t>Se nos pedirá el nombre que le daremos al archivo de </a:t>
            </a:r>
            <a:r>
              <a:rPr lang="es-ES" dirty="0" err="1" smtClean="0"/>
              <a:t>backup</a:t>
            </a:r>
            <a:r>
              <a:rPr lang="es-ES" dirty="0" smtClean="0"/>
              <a:t> que vamos a exportar, de la misma forma se escogerán las máquinas virtuales que deseamos respaldar.</a:t>
            </a:r>
            <a:endParaRPr lang="es-ES" dirty="0"/>
          </a:p>
        </p:txBody>
      </p:sp>
    </p:spTree>
    <p:extLst>
      <p:ext uri="{BB962C8B-B14F-4D97-AF65-F5344CB8AC3E}">
        <p14:creationId xmlns:p14="http://schemas.microsoft.com/office/powerpoint/2010/main" val="3114662587"/>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EXPORT/IMPORT</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47</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15 Rectángulo"/>
          <p:cNvSpPr/>
          <p:nvPr/>
        </p:nvSpPr>
        <p:spPr>
          <a:xfrm>
            <a:off x="361735" y="2996952"/>
            <a:ext cx="3788036" cy="1200329"/>
          </a:xfrm>
          <a:prstGeom prst="rect">
            <a:avLst/>
          </a:prstGeom>
        </p:spPr>
        <p:txBody>
          <a:bodyPr wrap="square">
            <a:spAutoFit/>
          </a:bodyPr>
          <a:lstStyle/>
          <a:p>
            <a:r>
              <a:rPr lang="es-ES" dirty="0" smtClean="0"/>
              <a:t>Para realizar la importación de una </a:t>
            </a:r>
            <a:r>
              <a:rPr lang="es-ES" dirty="0" err="1" smtClean="0"/>
              <a:t>VM’s</a:t>
            </a:r>
            <a:r>
              <a:rPr lang="es-ES" dirty="0" smtClean="0"/>
              <a:t> hacemos clic derecho en el servidor XCP y seleccionamos la opción </a:t>
            </a:r>
            <a:r>
              <a:rPr lang="es-ES" dirty="0" err="1" smtClean="0"/>
              <a:t>Import</a:t>
            </a:r>
            <a:endParaRPr lang="es-ES"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369" y="1772816"/>
            <a:ext cx="2095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081278"/>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EXPORT/IMPORT</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48</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15 Rectángulo"/>
          <p:cNvSpPr/>
          <p:nvPr/>
        </p:nvSpPr>
        <p:spPr>
          <a:xfrm>
            <a:off x="443229" y="2411704"/>
            <a:ext cx="3197515" cy="2585323"/>
          </a:xfrm>
          <a:prstGeom prst="rect">
            <a:avLst/>
          </a:prstGeom>
        </p:spPr>
        <p:txBody>
          <a:bodyPr wrap="square">
            <a:spAutoFit/>
          </a:bodyPr>
          <a:lstStyle/>
          <a:p>
            <a:r>
              <a:rPr lang="es-ES" dirty="0" smtClean="0"/>
              <a:t>Se nos pedirá que seleccionemos el archivo con extensión .</a:t>
            </a:r>
            <a:r>
              <a:rPr lang="es-ES" dirty="0" err="1" smtClean="0"/>
              <a:t>ovf</a:t>
            </a:r>
            <a:r>
              <a:rPr lang="es-ES" dirty="0" smtClean="0"/>
              <a:t> creado anteriormente, y comenzara el proceso de importación lo que dará como resultado la incorporación de una nueva maquina virtual a nuestro servidor.</a:t>
            </a:r>
            <a:endParaRPr lang="es-ES" dirty="0"/>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799" y="1772816"/>
            <a:ext cx="4392488" cy="386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032601"/>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SNAPSHOT</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49</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15 Rectángulo"/>
          <p:cNvSpPr/>
          <p:nvPr/>
        </p:nvSpPr>
        <p:spPr>
          <a:xfrm>
            <a:off x="443673" y="2165564"/>
            <a:ext cx="3048207" cy="2862322"/>
          </a:xfrm>
          <a:prstGeom prst="rect">
            <a:avLst/>
          </a:prstGeom>
        </p:spPr>
        <p:txBody>
          <a:bodyPr wrap="square">
            <a:spAutoFit/>
          </a:bodyPr>
          <a:lstStyle/>
          <a:p>
            <a:r>
              <a:rPr lang="es-ES" dirty="0" smtClean="0"/>
              <a:t>En cada VM que se encuentre en operación podemos obtener un SNAPSHOT o captura, la cual creará una imagen del estado exacto en el cual se encuentra esta.</a:t>
            </a:r>
          </a:p>
          <a:p>
            <a:endParaRPr lang="es-ES" dirty="0" smtClean="0"/>
          </a:p>
          <a:p>
            <a:r>
              <a:rPr lang="es-ES" dirty="0" smtClean="0"/>
              <a:t>Este estado podrá ser retomado en cualquier momento en el futuro.</a:t>
            </a:r>
            <a:endParaRPr lang="es-ES" dirty="0"/>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532" y="2204864"/>
            <a:ext cx="4372739" cy="282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032601"/>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GENERALIDADES DE CLOUD COMPUTING</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5</a:t>
            </a:r>
          </a:p>
        </p:txBody>
      </p:sp>
      <p:sp>
        <p:nvSpPr>
          <p:cNvPr id="6" name="5 CuadroTexto"/>
          <p:cNvSpPr txBox="1"/>
          <p:nvPr/>
        </p:nvSpPr>
        <p:spPr>
          <a:xfrm>
            <a:off x="547936" y="1478544"/>
            <a:ext cx="8396428" cy="492443"/>
          </a:xfrm>
          <a:prstGeom prst="rect">
            <a:avLst/>
          </a:prstGeom>
          <a:noFill/>
        </p:spPr>
        <p:txBody>
          <a:bodyPr wrap="square" rtlCol="0">
            <a:spAutoFit/>
          </a:bodyPr>
          <a:lstStyle/>
          <a:p>
            <a:r>
              <a:rPr lang="es-ES" sz="2600" b="1" dirty="0" smtClean="0"/>
              <a:t>INTRODUCCIÓN</a:t>
            </a:r>
            <a:endParaRPr lang="es-ES" sz="2600" b="1" dirty="0" smtClean="0"/>
          </a:p>
        </p:txBody>
      </p:sp>
      <p:sp>
        <p:nvSpPr>
          <p:cNvPr id="8" name="7 Rectángulo"/>
          <p:cNvSpPr/>
          <p:nvPr/>
        </p:nvSpPr>
        <p:spPr>
          <a:xfrm>
            <a:off x="659374" y="2060848"/>
            <a:ext cx="4320480" cy="3970318"/>
          </a:xfrm>
          <a:prstGeom prst="rect">
            <a:avLst/>
          </a:prstGeom>
        </p:spPr>
        <p:txBody>
          <a:bodyPr wrap="square">
            <a:spAutoFit/>
          </a:bodyPr>
          <a:lstStyle/>
          <a:p>
            <a:r>
              <a:rPr lang="es-ES" dirty="0"/>
              <a:t>El enfoque de esta tesis es estudiar el concepto de Cloud Computing como una red de servicios desde una perspectiva  comprensiva, además de definir cuál sería la manera  idónea de implementarla, teniendo en cuenta aspectos como el diseño, los modelos de red y los protocolos de comunicación.  </a:t>
            </a:r>
            <a:endParaRPr lang="es-ES" dirty="0" smtClean="0"/>
          </a:p>
          <a:p>
            <a:r>
              <a:rPr lang="es-ES" dirty="0"/>
              <a:t> </a:t>
            </a:r>
          </a:p>
          <a:p>
            <a:r>
              <a:rPr lang="es-ES" dirty="0"/>
              <a:t>Para realizar esta tarea se hará uso de la virtualización, que simplemente es una noción la que computa recursos que pueden estar disponibles con un gran nivel de agilidad y flexibilidad</a:t>
            </a:r>
            <a:r>
              <a:rPr lang="es-ES" dirty="0" smtClean="0"/>
              <a:t>.</a:t>
            </a:r>
            <a:endParaRPr lang="es-ES" dirty="0"/>
          </a:p>
        </p:txBody>
      </p:sp>
      <p:pic>
        <p:nvPicPr>
          <p:cNvPr id="57346" name="Picture 2" descr="http://blog.ono.es/wp-content/uploads/2011/09/cloud-computing-kitchen-s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641" y="2204864"/>
            <a:ext cx="3956323" cy="28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227352"/>
      </p:ext>
    </p:extLst>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SNAPSHOT</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50</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15 Rectángulo"/>
          <p:cNvSpPr/>
          <p:nvPr/>
        </p:nvSpPr>
        <p:spPr>
          <a:xfrm>
            <a:off x="395536" y="2154440"/>
            <a:ext cx="3607109" cy="3139321"/>
          </a:xfrm>
          <a:prstGeom prst="rect">
            <a:avLst/>
          </a:prstGeom>
        </p:spPr>
        <p:txBody>
          <a:bodyPr wrap="square">
            <a:spAutoFit/>
          </a:bodyPr>
          <a:lstStyle/>
          <a:p>
            <a:r>
              <a:rPr lang="es-ES" dirty="0" smtClean="0"/>
              <a:t>Como podemos observar en la figura se genera un diagrama en el cual se diferencia el estado anterior de la VM, el </a:t>
            </a:r>
            <a:r>
              <a:rPr lang="es-ES" dirty="0" err="1"/>
              <a:t>S</a:t>
            </a:r>
            <a:r>
              <a:rPr lang="es-ES" dirty="0" err="1" smtClean="0"/>
              <a:t>napshot</a:t>
            </a:r>
            <a:r>
              <a:rPr lang="es-ES" dirty="0" smtClean="0"/>
              <a:t> realizado, y el estado en el que se encuentra en la actualidad.</a:t>
            </a:r>
          </a:p>
          <a:p>
            <a:endParaRPr lang="es-ES" dirty="0"/>
          </a:p>
          <a:p>
            <a:r>
              <a:rPr lang="es-ES" dirty="0" smtClean="0"/>
              <a:t>Al seleccionar el </a:t>
            </a:r>
            <a:r>
              <a:rPr lang="es-ES" dirty="0" err="1" smtClean="0"/>
              <a:t>Snapshot</a:t>
            </a:r>
            <a:r>
              <a:rPr lang="es-ES" dirty="0" smtClean="0"/>
              <a:t>, podremos regresar exactamente al estado en el que se encontraba la VM.</a:t>
            </a:r>
            <a:endParaRPr lang="es-E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108" y="2204864"/>
            <a:ext cx="37909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378861"/>
      </p:ext>
    </p:extLst>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MIGRACION A XEN</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51</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15 Rectángulo"/>
          <p:cNvSpPr/>
          <p:nvPr/>
        </p:nvSpPr>
        <p:spPr>
          <a:xfrm>
            <a:off x="395536" y="2154440"/>
            <a:ext cx="3607109" cy="3693319"/>
          </a:xfrm>
          <a:prstGeom prst="rect">
            <a:avLst/>
          </a:prstGeom>
        </p:spPr>
        <p:txBody>
          <a:bodyPr wrap="square">
            <a:spAutoFit/>
          </a:bodyPr>
          <a:lstStyle/>
          <a:p>
            <a:r>
              <a:rPr lang="es-ES" dirty="0" smtClean="0"/>
              <a:t>Existen herramientas las cuales nos permiten migrar de ciertas plataformas de virtualización como </a:t>
            </a:r>
            <a:r>
              <a:rPr lang="es-ES" dirty="0" err="1" smtClean="0"/>
              <a:t>VmWare</a:t>
            </a:r>
            <a:r>
              <a:rPr lang="es-ES" dirty="0" smtClean="0"/>
              <a:t> a </a:t>
            </a:r>
            <a:r>
              <a:rPr lang="es-ES" dirty="0" err="1" smtClean="0"/>
              <a:t>Xen</a:t>
            </a:r>
            <a:r>
              <a:rPr lang="es-ES" dirty="0"/>
              <a:t>.</a:t>
            </a:r>
            <a:endParaRPr lang="es-ES" dirty="0" smtClean="0"/>
          </a:p>
          <a:p>
            <a:endParaRPr lang="es-ES" dirty="0" smtClean="0"/>
          </a:p>
          <a:p>
            <a:r>
              <a:rPr lang="es-ES" dirty="0" smtClean="0"/>
              <a:t>Esta herramienta es conocida como </a:t>
            </a:r>
            <a:r>
              <a:rPr lang="es-ES" dirty="0" err="1" smtClean="0"/>
              <a:t>VmWare</a:t>
            </a:r>
            <a:r>
              <a:rPr lang="es-ES" dirty="0" smtClean="0"/>
              <a:t> OVF </a:t>
            </a:r>
            <a:r>
              <a:rPr lang="es-ES" dirty="0" err="1" smtClean="0"/>
              <a:t>Tool</a:t>
            </a:r>
            <a:r>
              <a:rPr lang="es-ES" dirty="0" smtClean="0"/>
              <a:t>, la cual permite pasar el formato de una máquina </a:t>
            </a:r>
            <a:r>
              <a:rPr lang="es-ES" dirty="0" err="1" smtClean="0"/>
              <a:t>virutal</a:t>
            </a:r>
            <a:r>
              <a:rPr lang="es-ES" dirty="0" smtClean="0"/>
              <a:t> creada en </a:t>
            </a:r>
            <a:r>
              <a:rPr lang="es-ES" dirty="0" err="1" smtClean="0"/>
              <a:t>VmWare</a:t>
            </a:r>
            <a:r>
              <a:rPr lang="es-ES" dirty="0" smtClean="0"/>
              <a:t> al formato OVF (Open Virtual </a:t>
            </a:r>
            <a:r>
              <a:rPr lang="es-ES" dirty="0" err="1" smtClean="0"/>
              <a:t>Format</a:t>
            </a:r>
            <a:r>
              <a:rPr lang="es-ES" dirty="0" smtClean="0"/>
              <a:t>) que la maneja </a:t>
            </a:r>
            <a:r>
              <a:rPr lang="es-ES" dirty="0" err="1" smtClean="0"/>
              <a:t>Xen</a:t>
            </a:r>
            <a:r>
              <a:rPr lang="es-ES" dirty="0" smtClean="0"/>
              <a:t> y realizar un </a:t>
            </a:r>
            <a:r>
              <a:rPr lang="es-ES" dirty="0" err="1" smtClean="0"/>
              <a:t>restore</a:t>
            </a:r>
            <a:r>
              <a:rPr lang="es-ES" dirty="0" smtClean="0"/>
              <a:t> como hemos visto anteriormente.</a:t>
            </a:r>
            <a:endParaRPr lang="es-ES" dirty="0"/>
          </a:p>
        </p:txBody>
      </p:sp>
      <p:pic>
        <p:nvPicPr>
          <p:cNvPr id="64514" name="Picture 2" descr="http://conecti.ca/wp-content/uploads/2012/08/vmware5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871" y="2154440"/>
            <a:ext cx="4028728" cy="236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72170"/>
      </p:ext>
    </p:extLst>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ADMINISTRACIÓN </a:t>
            </a:r>
            <a:r>
              <a:rPr lang="es-ES" sz="3200" b="1" cap="all" dirty="0" smtClean="0"/>
              <a:t>XCP</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MIGRACIÓN </a:t>
            </a:r>
            <a:r>
              <a:rPr lang="es-ES" sz="2000" b="1" dirty="0" smtClean="0"/>
              <a:t>A XEN</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52</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6" name="15 Rectángulo"/>
          <p:cNvSpPr/>
          <p:nvPr/>
        </p:nvSpPr>
        <p:spPr>
          <a:xfrm>
            <a:off x="395536" y="2154440"/>
            <a:ext cx="3607109" cy="2862322"/>
          </a:xfrm>
          <a:prstGeom prst="rect">
            <a:avLst/>
          </a:prstGeom>
        </p:spPr>
        <p:txBody>
          <a:bodyPr wrap="square">
            <a:spAutoFit/>
          </a:bodyPr>
          <a:lstStyle/>
          <a:p>
            <a:r>
              <a:rPr lang="es-ES" dirty="0" smtClean="0"/>
              <a:t>Otra herramienta útil que podemos utilizar se conoce como </a:t>
            </a:r>
            <a:r>
              <a:rPr lang="es-ES" dirty="0" err="1" smtClean="0"/>
              <a:t>VmWare</a:t>
            </a:r>
            <a:r>
              <a:rPr lang="es-ES" dirty="0" smtClean="0"/>
              <a:t> </a:t>
            </a:r>
            <a:r>
              <a:rPr lang="es-ES" dirty="0" err="1" smtClean="0"/>
              <a:t>Converted</a:t>
            </a:r>
            <a:r>
              <a:rPr lang="es-ES" dirty="0" smtClean="0"/>
              <a:t>, esta permite migrar una máquina real a una virtual.</a:t>
            </a:r>
          </a:p>
          <a:p>
            <a:endParaRPr lang="es-ES" dirty="0"/>
          </a:p>
          <a:p>
            <a:r>
              <a:rPr lang="es-ES" dirty="0" smtClean="0"/>
              <a:t>El archivo virtual generado es compatible con la plataforma </a:t>
            </a:r>
            <a:r>
              <a:rPr lang="es-ES" dirty="0" err="1" smtClean="0"/>
              <a:t>VmWare</a:t>
            </a:r>
            <a:r>
              <a:rPr lang="es-ES" dirty="0" smtClean="0"/>
              <a:t>, pero por lo visto anteriormente esto puede ser migrado a </a:t>
            </a:r>
            <a:r>
              <a:rPr lang="es-ES" dirty="0" err="1" smtClean="0"/>
              <a:t>Xen</a:t>
            </a:r>
            <a:r>
              <a:rPr lang="es-ES" dirty="0" smtClean="0"/>
              <a:t>.</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645" y="1666262"/>
            <a:ext cx="48387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768153"/>
      </p:ext>
    </p:extLst>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628800"/>
            <a:ext cx="5040560" cy="4616648"/>
          </a:xfrm>
          <a:prstGeom prst="rect">
            <a:avLst/>
          </a:prstGeom>
        </p:spPr>
        <p:txBody>
          <a:bodyPr wrap="square">
            <a:spAutoFit/>
          </a:bodyPr>
          <a:lstStyle/>
          <a:p>
            <a:r>
              <a:rPr lang="es-ES" sz="1400" b="1" dirty="0" smtClean="0"/>
              <a:t>PRIMERA PARTE</a:t>
            </a:r>
          </a:p>
          <a:p>
            <a:endParaRPr lang="es-ES" sz="1400" b="1" dirty="0" smtClean="0"/>
          </a:p>
          <a:p>
            <a:pPr marL="742950" lvl="1" indent="-285750">
              <a:buFont typeface="Wingdings" pitchFamily="2" charset="2"/>
              <a:buChar char="Ø"/>
            </a:pPr>
            <a:r>
              <a:rPr lang="es-ES" sz="1400" dirty="0" smtClean="0"/>
              <a:t>GENERALIDADES CLOUD COMPUTING</a:t>
            </a:r>
          </a:p>
          <a:p>
            <a:pPr marL="742950" lvl="1" indent="-285750">
              <a:buFont typeface="Wingdings" pitchFamily="2" charset="2"/>
              <a:buChar char="Ø"/>
            </a:pPr>
            <a:r>
              <a:rPr lang="es-ES" sz="1400" dirty="0" smtClean="0"/>
              <a:t>COMPONENTES GENERALES </a:t>
            </a:r>
          </a:p>
          <a:p>
            <a:pPr marL="742950" lvl="1" indent="-285750">
              <a:buFont typeface="Wingdings" pitchFamily="2" charset="2"/>
              <a:buChar char="Ø"/>
            </a:pPr>
            <a:r>
              <a:rPr lang="es-ES" sz="1400" dirty="0" smtClean="0"/>
              <a:t>GENERALIDADES XEN CLOUD PLATFORM</a:t>
            </a:r>
          </a:p>
          <a:p>
            <a:endParaRPr lang="es-ES" sz="1400" b="1" dirty="0" smtClean="0"/>
          </a:p>
          <a:p>
            <a:r>
              <a:rPr lang="es-ES" sz="1400" b="1" dirty="0"/>
              <a:t>SEGUNDA PARTE</a:t>
            </a:r>
          </a:p>
          <a:p>
            <a:endParaRPr lang="es-ES" sz="1400" b="1" dirty="0"/>
          </a:p>
          <a:p>
            <a:pPr marL="742950" lvl="1" indent="-285750">
              <a:buFont typeface="Wingdings" pitchFamily="2" charset="2"/>
              <a:buChar char="Ø"/>
            </a:pPr>
            <a:r>
              <a:rPr lang="es-ES" sz="1400" dirty="0" smtClean="0"/>
              <a:t>DISEÑO DE LA </a:t>
            </a:r>
            <a:r>
              <a:rPr lang="es-ES" sz="1400" dirty="0" smtClean="0"/>
              <a:t>SOLUCIÓN</a:t>
            </a:r>
            <a:endParaRPr lang="es-ES" sz="1400" dirty="0"/>
          </a:p>
          <a:p>
            <a:pPr marL="1200150" lvl="2" indent="-285750">
              <a:buFont typeface="Arial" pitchFamily="34" charset="0"/>
              <a:buChar char="•"/>
            </a:pPr>
            <a:r>
              <a:rPr lang="es-ES" sz="1400" dirty="0"/>
              <a:t>SERVICIOS DE NUBE</a:t>
            </a:r>
          </a:p>
          <a:p>
            <a:pPr marL="1200150" lvl="2" indent="-285750">
              <a:buFont typeface="Arial" pitchFamily="34" charset="0"/>
              <a:buChar char="•"/>
            </a:pPr>
            <a:r>
              <a:rPr lang="es-ES" sz="1400" dirty="0"/>
              <a:t>SERVIDORES VIRTUALES</a:t>
            </a:r>
          </a:p>
          <a:p>
            <a:pPr marL="1200150" lvl="2" indent="-285750">
              <a:buFont typeface="Arial" pitchFamily="34" charset="0"/>
              <a:buChar char="•"/>
            </a:pPr>
            <a:r>
              <a:rPr lang="es-ES" sz="1400" dirty="0" smtClean="0"/>
              <a:t>TOPOLOGÍA</a:t>
            </a:r>
            <a:endParaRPr lang="es-ES" sz="1400" dirty="0"/>
          </a:p>
          <a:p>
            <a:pPr marL="1200150" lvl="2" indent="-285750">
              <a:buFont typeface="Arial" pitchFamily="34" charset="0"/>
              <a:buChar char="•"/>
            </a:pPr>
            <a:r>
              <a:rPr lang="es-ES" sz="1400" dirty="0"/>
              <a:t>INFRAESTRUCTURA</a:t>
            </a:r>
          </a:p>
          <a:p>
            <a:r>
              <a:rPr lang="es-ES" sz="1400" b="1" dirty="0" smtClean="0"/>
              <a:t>TERCERA </a:t>
            </a:r>
            <a:r>
              <a:rPr lang="es-ES" sz="1400" b="1" dirty="0"/>
              <a:t>PARTE</a:t>
            </a:r>
          </a:p>
          <a:p>
            <a:endParaRPr lang="es-ES" sz="1400" b="1" dirty="0"/>
          </a:p>
          <a:p>
            <a:pPr marL="742950" lvl="1" indent="-285750">
              <a:buFont typeface="Wingdings" pitchFamily="2" charset="2"/>
              <a:buChar char="Ø"/>
            </a:pPr>
            <a:r>
              <a:rPr lang="es-ES" sz="1400" dirty="0" smtClean="0"/>
              <a:t>IMPLEMENTACIÓN SOLUCIÓN </a:t>
            </a:r>
            <a:r>
              <a:rPr lang="es-ES" sz="1400" dirty="0"/>
              <a:t>XCP</a:t>
            </a:r>
          </a:p>
          <a:p>
            <a:pPr marL="1200150" lvl="2" indent="-285750">
              <a:buFont typeface="Arial" pitchFamily="34" charset="0"/>
              <a:buChar char="•"/>
            </a:pPr>
            <a:r>
              <a:rPr lang="es-ES" sz="1400" dirty="0" smtClean="0"/>
              <a:t>INSTALACIÓN </a:t>
            </a:r>
            <a:r>
              <a:rPr lang="es-ES" sz="1400" dirty="0" smtClean="0"/>
              <a:t>XCP</a:t>
            </a:r>
          </a:p>
          <a:p>
            <a:pPr marL="1200150" lvl="2" indent="-285750">
              <a:buFont typeface="Arial" pitchFamily="34" charset="0"/>
              <a:buChar char="•"/>
            </a:pPr>
            <a:r>
              <a:rPr lang="es-ES" sz="1400" dirty="0" smtClean="0"/>
              <a:t>PRE </a:t>
            </a:r>
            <a:r>
              <a:rPr lang="es-ES" sz="1400" dirty="0" smtClean="0"/>
              <a:t>CONFIGURACIÓN </a:t>
            </a:r>
            <a:endParaRPr lang="es-ES" sz="1400" dirty="0"/>
          </a:p>
          <a:p>
            <a:pPr marL="1200150" lvl="2" indent="-285750">
              <a:buFont typeface="Arial" pitchFamily="34" charset="0"/>
              <a:buChar char="•"/>
            </a:pPr>
            <a:r>
              <a:rPr lang="es-ES" sz="1400" dirty="0" smtClean="0"/>
              <a:t>INSTALACIÓN </a:t>
            </a:r>
            <a:r>
              <a:rPr lang="es-ES" sz="1400" dirty="0" smtClean="0"/>
              <a:t>VM’S</a:t>
            </a:r>
          </a:p>
          <a:p>
            <a:pPr marL="1200150" lvl="2" indent="-285750">
              <a:buFont typeface="Arial" pitchFamily="34" charset="0"/>
              <a:buChar char="•"/>
            </a:pPr>
            <a:endParaRPr lang="es-ES" sz="1400" dirty="0"/>
          </a:p>
          <a:p>
            <a:endParaRPr lang="es-ES" sz="1400" b="1" dirty="0" smtClean="0"/>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AGENDA</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3</a:t>
            </a:r>
          </a:p>
        </p:txBody>
      </p:sp>
      <p:sp>
        <p:nvSpPr>
          <p:cNvPr id="7" name="6 Rectángulo"/>
          <p:cNvSpPr/>
          <p:nvPr/>
        </p:nvSpPr>
        <p:spPr>
          <a:xfrm>
            <a:off x="5076056" y="1628800"/>
            <a:ext cx="4176464" cy="4708981"/>
          </a:xfrm>
          <a:prstGeom prst="rect">
            <a:avLst/>
          </a:prstGeom>
        </p:spPr>
        <p:txBody>
          <a:bodyPr wrap="square">
            <a:spAutoFit/>
          </a:bodyPr>
          <a:lstStyle/>
          <a:p>
            <a:r>
              <a:rPr lang="es-ES" sz="1400" b="1" dirty="0" smtClean="0"/>
              <a:t>CUARTA PARTE</a:t>
            </a:r>
            <a:endParaRPr lang="es-ES" sz="1400" b="1" dirty="0"/>
          </a:p>
          <a:p>
            <a:endParaRPr lang="es-ES" sz="1400" b="1" dirty="0"/>
          </a:p>
          <a:p>
            <a:pPr marL="742950" lvl="1" indent="-285750">
              <a:buFont typeface="Wingdings" pitchFamily="2" charset="2"/>
              <a:buChar char="Ø"/>
            </a:pPr>
            <a:r>
              <a:rPr lang="es-ES" sz="1400" dirty="0" smtClean="0"/>
              <a:t>ADMINISTRACIÓN </a:t>
            </a:r>
            <a:r>
              <a:rPr lang="es-ES" sz="1400" dirty="0"/>
              <a:t>XCP</a:t>
            </a:r>
          </a:p>
          <a:p>
            <a:pPr marL="1200150" lvl="5" indent="-285750">
              <a:buFont typeface="Arial" pitchFamily="34" charset="0"/>
              <a:buChar char="•"/>
            </a:pPr>
            <a:r>
              <a:rPr lang="es-ES" sz="1400" dirty="0" smtClean="0"/>
              <a:t>EXPORT / IMPORT</a:t>
            </a:r>
          </a:p>
          <a:p>
            <a:pPr marL="1200150" lvl="5" indent="-285750">
              <a:buFont typeface="Arial" pitchFamily="34" charset="0"/>
              <a:buChar char="•"/>
            </a:pPr>
            <a:r>
              <a:rPr lang="es-ES" sz="1400" dirty="0" smtClean="0"/>
              <a:t>SNAPSHOT</a:t>
            </a:r>
          </a:p>
          <a:p>
            <a:pPr marL="1200150" lvl="5" indent="-285750">
              <a:buFont typeface="Arial" pitchFamily="34" charset="0"/>
              <a:buChar char="•"/>
            </a:pPr>
            <a:r>
              <a:rPr lang="es-ES" sz="1400" dirty="0" smtClean="0"/>
              <a:t>MIGRACIÓN </a:t>
            </a:r>
            <a:r>
              <a:rPr lang="es-ES" sz="1400" dirty="0" smtClean="0"/>
              <a:t>A XEN</a:t>
            </a:r>
            <a:endParaRPr lang="es-ES" sz="1400" dirty="0"/>
          </a:p>
          <a:p>
            <a:endParaRPr lang="es-ES" sz="1400" b="1" dirty="0" smtClean="0"/>
          </a:p>
          <a:p>
            <a:r>
              <a:rPr lang="es-ES" b="1" dirty="0" smtClean="0"/>
              <a:t>QUINTA PARTE</a:t>
            </a:r>
          </a:p>
          <a:p>
            <a:endParaRPr lang="es-ES" b="1" dirty="0" smtClean="0"/>
          </a:p>
          <a:p>
            <a:pPr marL="742950" lvl="1" indent="-285750">
              <a:buFont typeface="Wingdings" pitchFamily="2" charset="2"/>
              <a:buChar char="Ø"/>
            </a:pPr>
            <a:r>
              <a:rPr lang="es-ES" dirty="0" smtClean="0"/>
              <a:t>ANÁLISIS </a:t>
            </a:r>
            <a:r>
              <a:rPr lang="es-ES" dirty="0" smtClean="0"/>
              <a:t>DE DESEMPEÑO</a:t>
            </a:r>
          </a:p>
          <a:p>
            <a:pPr marL="1200150" lvl="2" indent="-285750">
              <a:buFont typeface="Arial" pitchFamily="34" charset="0"/>
              <a:buChar char="•"/>
            </a:pPr>
            <a:r>
              <a:rPr lang="es-ES" dirty="0" smtClean="0"/>
              <a:t>XCP</a:t>
            </a:r>
          </a:p>
          <a:p>
            <a:pPr marL="1200150" lvl="2" indent="-285750">
              <a:buFont typeface="Arial" pitchFamily="34" charset="0"/>
              <a:buChar char="•"/>
            </a:pPr>
            <a:r>
              <a:rPr lang="es-ES" dirty="0" smtClean="0"/>
              <a:t>VM’S</a:t>
            </a:r>
          </a:p>
          <a:p>
            <a:endParaRPr lang="es-ES" sz="1400" b="1" dirty="0" smtClean="0"/>
          </a:p>
          <a:p>
            <a:r>
              <a:rPr lang="es-ES" sz="1400" b="1" dirty="0" smtClean="0"/>
              <a:t>SEXTA PARTE</a:t>
            </a:r>
          </a:p>
          <a:p>
            <a:endParaRPr lang="es-ES" sz="1400" b="1" dirty="0" smtClean="0"/>
          </a:p>
          <a:p>
            <a:pPr marL="800100" lvl="2" indent="-342900">
              <a:buFont typeface="Wingdings" pitchFamily="2" charset="2"/>
              <a:buChar char="Ø"/>
            </a:pPr>
            <a:r>
              <a:rPr lang="es-ES" sz="1400" dirty="0" smtClean="0"/>
              <a:t>CONCLUSIONES</a:t>
            </a:r>
          </a:p>
          <a:p>
            <a:pPr marL="800100" lvl="2" indent="-342900">
              <a:buFont typeface="Wingdings" pitchFamily="2" charset="2"/>
              <a:buChar char="Ø"/>
            </a:pPr>
            <a:r>
              <a:rPr lang="es-ES" sz="1400" dirty="0" smtClean="0"/>
              <a:t>RECOMENDACIONES</a:t>
            </a:r>
            <a:endParaRPr lang="es-ES" sz="1400" dirty="0"/>
          </a:p>
          <a:p>
            <a:pPr marL="285750" indent="-285750">
              <a:buFont typeface="Arial" pitchFamily="34" charset="0"/>
              <a:buChar char="•"/>
            </a:pPr>
            <a:endParaRPr lang="es-ES" sz="1400" dirty="0" smtClean="0"/>
          </a:p>
          <a:p>
            <a:pPr marL="285750" indent="-285750">
              <a:buFont typeface="Arial" pitchFamily="34" charset="0"/>
              <a:buChar char="•"/>
            </a:pPr>
            <a:endParaRPr lang="es-ES" sz="1400" dirty="0" smtClean="0"/>
          </a:p>
          <a:p>
            <a:pPr marL="285750" indent="-285750">
              <a:buFont typeface="Arial" pitchFamily="34" charset="0"/>
              <a:buChar char="•"/>
            </a:pPr>
            <a:endParaRPr lang="es-ES" sz="1400" dirty="0"/>
          </a:p>
        </p:txBody>
      </p:sp>
    </p:spTree>
    <p:extLst>
      <p:ext uri="{BB962C8B-B14F-4D97-AF65-F5344CB8AC3E}">
        <p14:creationId xmlns:p14="http://schemas.microsoft.com/office/powerpoint/2010/main" val="3680128066"/>
      </p:ext>
    </p:extLst>
  </p:cSld>
  <p:clrMapOvr>
    <a:masterClrMapping/>
  </p:clrMapOvr>
  <p:transition spd="med">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Análisis de desempeño</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XCP</a:t>
            </a:r>
            <a:endParaRPr lang="es-ES"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54</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323528" y="1534104"/>
            <a:ext cx="3607109" cy="369332"/>
          </a:xfrm>
          <a:prstGeom prst="rect">
            <a:avLst/>
          </a:prstGeom>
        </p:spPr>
        <p:txBody>
          <a:bodyPr wrap="square">
            <a:spAutoFit/>
          </a:bodyPr>
          <a:lstStyle/>
          <a:p>
            <a:r>
              <a:rPr lang="es-ES" dirty="0" smtClean="0"/>
              <a:t>Uso de </a:t>
            </a:r>
            <a:r>
              <a:rPr lang="es-ES" dirty="0" err="1" smtClean="0"/>
              <a:t>CPU’s</a:t>
            </a:r>
            <a:endParaRPr lang="es-ES" dirty="0" smtClean="0"/>
          </a:p>
        </p:txBody>
      </p:sp>
      <p:sp>
        <p:nvSpPr>
          <p:cNvPr id="12" name="11 Rectángulo"/>
          <p:cNvSpPr/>
          <p:nvPr/>
        </p:nvSpPr>
        <p:spPr>
          <a:xfrm>
            <a:off x="395536" y="2977713"/>
            <a:ext cx="3607109" cy="369332"/>
          </a:xfrm>
          <a:prstGeom prst="rect">
            <a:avLst/>
          </a:prstGeom>
        </p:spPr>
        <p:txBody>
          <a:bodyPr wrap="square">
            <a:spAutoFit/>
          </a:bodyPr>
          <a:lstStyle/>
          <a:p>
            <a:r>
              <a:rPr lang="es-ES" dirty="0" smtClean="0"/>
              <a:t>Trafico que circula por las redes</a:t>
            </a: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50" y="4941168"/>
            <a:ext cx="76390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423924" y="4544310"/>
            <a:ext cx="3607109" cy="369332"/>
          </a:xfrm>
          <a:prstGeom prst="rect">
            <a:avLst/>
          </a:prstGeom>
        </p:spPr>
        <p:txBody>
          <a:bodyPr wrap="square">
            <a:spAutoFit/>
          </a:bodyPr>
          <a:lstStyle/>
          <a:p>
            <a:r>
              <a:rPr lang="es-ES" dirty="0" smtClean="0"/>
              <a:t>Uso de Memoria</a:t>
            </a:r>
          </a:p>
        </p:txBody>
      </p:sp>
      <p:pic>
        <p:nvPicPr>
          <p:cNvPr id="67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00" y="1823851"/>
            <a:ext cx="78105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775" y="3429000"/>
            <a:ext cx="77819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614367"/>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Análisis de desempeño</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VM’S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55</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395535" y="1718770"/>
            <a:ext cx="3607109" cy="369332"/>
          </a:xfrm>
          <a:prstGeom prst="rect">
            <a:avLst/>
          </a:prstGeom>
        </p:spPr>
        <p:txBody>
          <a:bodyPr wrap="square">
            <a:spAutoFit/>
          </a:bodyPr>
          <a:lstStyle/>
          <a:p>
            <a:r>
              <a:rPr lang="es-ES" dirty="0" smtClean="0"/>
              <a:t>Tráfico con y sin Carga</a:t>
            </a:r>
          </a:p>
        </p:txBody>
      </p:sp>
      <p:graphicFrame>
        <p:nvGraphicFramePr>
          <p:cNvPr id="13" name="12 Gráfico"/>
          <p:cNvGraphicFramePr/>
          <p:nvPr>
            <p:extLst>
              <p:ext uri="{D42A27DB-BD31-4B8C-83A1-F6EECF244321}">
                <p14:modId xmlns:p14="http://schemas.microsoft.com/office/powerpoint/2010/main" val="2702925228"/>
              </p:ext>
            </p:extLst>
          </p:nvPr>
        </p:nvGraphicFramePr>
        <p:xfrm>
          <a:off x="323528" y="2636912"/>
          <a:ext cx="4016571"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extLst>
              <p:ext uri="{D42A27DB-BD31-4B8C-83A1-F6EECF244321}">
                <p14:modId xmlns:p14="http://schemas.microsoft.com/office/powerpoint/2010/main" val="473079065"/>
              </p:ext>
            </p:extLst>
          </p:nvPr>
        </p:nvGraphicFramePr>
        <p:xfrm>
          <a:off x="4465233" y="2636912"/>
          <a:ext cx="4572903" cy="22322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3402579"/>
      </p:ext>
    </p:extLst>
  </p:cSld>
  <p:clrMapOvr>
    <a:masterClrMapping/>
  </p:clrMapOvr>
  <p:transition spd="med">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Análisis de desempeño</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Rendimiento de </a:t>
            </a:r>
            <a:r>
              <a:rPr lang="es-ES" sz="2000" b="1" dirty="0" smtClean="0"/>
              <a:t>Capacidad </a:t>
            </a:r>
            <a:r>
              <a:rPr lang="es-ES" sz="2000" b="1" dirty="0" smtClean="0"/>
              <a:t>Cálculo</a:t>
            </a:r>
            <a:endParaRPr lang="es-ES" sz="2000" b="1" dirty="0" smtClean="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56</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395535" y="1718770"/>
            <a:ext cx="3607109" cy="369332"/>
          </a:xfrm>
          <a:prstGeom prst="rect">
            <a:avLst/>
          </a:prstGeom>
        </p:spPr>
        <p:txBody>
          <a:bodyPr wrap="square">
            <a:spAutoFit/>
          </a:bodyPr>
          <a:lstStyle/>
          <a:p>
            <a:r>
              <a:rPr lang="es-ES" dirty="0" smtClean="0"/>
              <a:t>Problema de Tamaño 5000</a:t>
            </a:r>
          </a:p>
        </p:txBody>
      </p:sp>
      <p:pic>
        <p:nvPicPr>
          <p:cNvPr id="11" name="10 Imagen"/>
          <p:cNvPicPr/>
          <p:nvPr/>
        </p:nvPicPr>
        <p:blipFill>
          <a:blip r:embed="rId3"/>
          <a:stretch>
            <a:fillRect/>
          </a:stretch>
        </p:blipFill>
        <p:spPr>
          <a:xfrm>
            <a:off x="1962248" y="2348879"/>
            <a:ext cx="5046980" cy="3268345"/>
          </a:xfrm>
          <a:prstGeom prst="rect">
            <a:avLst/>
          </a:prstGeom>
        </p:spPr>
      </p:pic>
    </p:spTree>
    <p:extLst>
      <p:ext uri="{BB962C8B-B14F-4D97-AF65-F5344CB8AC3E}">
        <p14:creationId xmlns:p14="http://schemas.microsoft.com/office/powerpoint/2010/main" val="3771918596"/>
      </p:ext>
    </p:extLst>
  </p:cSld>
  <p:clrMapOvr>
    <a:masterClrMapping/>
  </p:clrMapOvr>
  <p:transition spd="med">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Análisis de desempeño</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Rendimiento de </a:t>
            </a:r>
            <a:r>
              <a:rPr lang="es-ES" sz="2000" b="1" dirty="0" smtClean="0"/>
              <a:t>Capacidad de </a:t>
            </a:r>
            <a:r>
              <a:rPr lang="es-ES" sz="2000" b="1" dirty="0" smtClean="0"/>
              <a:t>Cálculo</a:t>
            </a:r>
            <a:endParaRPr lang="es-ES" sz="2000" b="1" dirty="0" smtClean="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57</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3" name="12 Gráfico"/>
          <p:cNvGraphicFramePr/>
          <p:nvPr>
            <p:extLst>
              <p:ext uri="{D42A27DB-BD31-4B8C-83A1-F6EECF244321}">
                <p14:modId xmlns:p14="http://schemas.microsoft.com/office/powerpoint/2010/main" val="2898608762"/>
              </p:ext>
            </p:extLst>
          </p:nvPr>
        </p:nvGraphicFramePr>
        <p:xfrm>
          <a:off x="394558" y="2276872"/>
          <a:ext cx="446547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3 Gráfico"/>
          <p:cNvGraphicFramePr/>
          <p:nvPr>
            <p:extLst>
              <p:ext uri="{D42A27DB-BD31-4B8C-83A1-F6EECF244321}">
                <p14:modId xmlns:p14="http://schemas.microsoft.com/office/powerpoint/2010/main" val="2336092429"/>
              </p:ext>
            </p:extLst>
          </p:nvPr>
        </p:nvGraphicFramePr>
        <p:xfrm>
          <a:off x="4716016" y="2060848"/>
          <a:ext cx="3851959" cy="3291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228007"/>
      </p:ext>
    </p:extLst>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Análisis de desempeño</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Rendimiento del Disco</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58</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10 Gráfico" title="Escritura"/>
          <p:cNvGraphicFramePr/>
          <p:nvPr>
            <p:extLst>
              <p:ext uri="{D42A27DB-BD31-4B8C-83A1-F6EECF244321}">
                <p14:modId xmlns:p14="http://schemas.microsoft.com/office/powerpoint/2010/main" val="3878711388"/>
              </p:ext>
            </p:extLst>
          </p:nvPr>
        </p:nvGraphicFramePr>
        <p:xfrm>
          <a:off x="374367" y="2420888"/>
          <a:ext cx="4276427"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12 Gráfico" title="Escritura"/>
          <p:cNvGraphicFramePr/>
          <p:nvPr>
            <p:extLst>
              <p:ext uri="{D42A27DB-BD31-4B8C-83A1-F6EECF244321}">
                <p14:modId xmlns:p14="http://schemas.microsoft.com/office/powerpoint/2010/main" val="3605663493"/>
              </p:ext>
            </p:extLst>
          </p:nvPr>
        </p:nvGraphicFramePr>
        <p:xfrm>
          <a:off x="4805578" y="2492896"/>
          <a:ext cx="3986386" cy="2478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6631970"/>
      </p:ext>
    </p:extLst>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Conclusiones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59</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259632" y="1988840"/>
            <a:ext cx="6696744" cy="3139321"/>
          </a:xfrm>
          <a:prstGeom prst="rect">
            <a:avLst/>
          </a:prstGeom>
        </p:spPr>
        <p:txBody>
          <a:bodyPr wrap="square">
            <a:spAutoFit/>
          </a:bodyPr>
          <a:lstStyle/>
          <a:p>
            <a:pPr marL="285750" lvl="0" indent="-285750">
              <a:buFont typeface="Arial" pitchFamily="34" charset="0"/>
              <a:buChar char="•"/>
            </a:pPr>
            <a:r>
              <a:rPr lang="es-EC" dirty="0"/>
              <a:t>La red de servicios fue implementada con éxito en los laboratorios del Departamento de Eléctrica y Electrónica, brindando servicios como correo, internet, firewall, almacenamiento en nube</a:t>
            </a:r>
            <a:r>
              <a:rPr lang="es-EC" dirty="0" smtClean="0"/>
              <a:t>.</a:t>
            </a:r>
          </a:p>
          <a:p>
            <a:pPr lvl="0"/>
            <a:endParaRPr lang="es-ES" dirty="0"/>
          </a:p>
          <a:p>
            <a:pPr marL="285750" lvl="0" indent="-285750">
              <a:buFont typeface="Arial" pitchFamily="34" charset="0"/>
              <a:buChar char="•"/>
            </a:pPr>
            <a:r>
              <a:rPr lang="es-EC" dirty="0"/>
              <a:t> El desempeño de las máquinas virtuales instaladas en la plataforma XCP fue óptima, en relación a una solución semejante implementada en equipos dedicados, esto debido a que la plataforma al estar en un nivel muy bajo de abstracción brinda los recursos necesarios a cada uno de sus host como una máquina dedicada</a:t>
            </a:r>
            <a:r>
              <a:rPr lang="es-EC" dirty="0" smtClean="0"/>
              <a:t>.</a:t>
            </a:r>
          </a:p>
          <a:p>
            <a:pPr marL="285750" lvl="0" indent="-285750">
              <a:buFont typeface="Arial" pitchFamily="34" charset="0"/>
              <a:buChar char="•"/>
            </a:pPr>
            <a:endParaRPr lang="es-ES" dirty="0"/>
          </a:p>
        </p:txBody>
      </p:sp>
    </p:spTree>
    <p:extLst>
      <p:ext uri="{BB962C8B-B14F-4D97-AF65-F5344CB8AC3E}">
        <p14:creationId xmlns:p14="http://schemas.microsoft.com/office/powerpoint/2010/main" val="3428501517"/>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GENERALIDADES DE CLOUD COMPUTING</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a:t>6</a:t>
            </a:r>
          </a:p>
        </p:txBody>
      </p:sp>
      <p:sp>
        <p:nvSpPr>
          <p:cNvPr id="6" name="5 CuadroTexto"/>
          <p:cNvSpPr txBox="1"/>
          <p:nvPr/>
        </p:nvSpPr>
        <p:spPr>
          <a:xfrm>
            <a:off x="547936" y="1478544"/>
            <a:ext cx="8396428" cy="492443"/>
          </a:xfrm>
          <a:prstGeom prst="rect">
            <a:avLst/>
          </a:prstGeom>
          <a:noFill/>
        </p:spPr>
        <p:txBody>
          <a:bodyPr wrap="square" rtlCol="0">
            <a:spAutoFit/>
          </a:bodyPr>
          <a:lstStyle/>
          <a:p>
            <a:r>
              <a:rPr lang="es-ES" sz="2600" b="1" dirty="0" smtClean="0"/>
              <a:t>CONCEPTOS</a:t>
            </a:r>
          </a:p>
        </p:txBody>
      </p:sp>
      <p:sp>
        <p:nvSpPr>
          <p:cNvPr id="8" name="7 Rectángulo"/>
          <p:cNvSpPr/>
          <p:nvPr/>
        </p:nvSpPr>
        <p:spPr>
          <a:xfrm>
            <a:off x="611560" y="1978880"/>
            <a:ext cx="7992888" cy="3693319"/>
          </a:xfrm>
          <a:prstGeom prst="rect">
            <a:avLst/>
          </a:prstGeom>
        </p:spPr>
        <p:txBody>
          <a:bodyPr wrap="square">
            <a:spAutoFit/>
          </a:bodyPr>
          <a:lstStyle/>
          <a:p>
            <a:pPr marL="285750" indent="-285750">
              <a:buFont typeface="Arial" pitchFamily="34" charset="0"/>
              <a:buChar char="•"/>
            </a:pPr>
            <a:r>
              <a:rPr lang="es-ES" dirty="0" smtClean="0"/>
              <a:t>Se entiende por Cloud Computing al  conjunto de servicios que se proveen por un tercero a través de internet.</a:t>
            </a:r>
          </a:p>
          <a:p>
            <a:pPr marL="285750" indent="-285750">
              <a:buFont typeface="Arial" pitchFamily="34" charset="0"/>
              <a:buChar char="•"/>
            </a:pPr>
            <a:endParaRPr lang="es-ES" dirty="0" smtClean="0"/>
          </a:p>
          <a:p>
            <a:pPr marL="285750" indent="-285750">
              <a:buFont typeface="Arial" pitchFamily="34" charset="0"/>
              <a:buChar char="•"/>
            </a:pPr>
            <a:r>
              <a:rPr lang="es-ES" dirty="0" smtClean="0"/>
              <a:t>Los servicios son subministrados cuando son requeridos, en ambientes distribuidos con alta disponibilidad y flexibilidad.</a:t>
            </a:r>
          </a:p>
          <a:p>
            <a:pPr marL="285750" indent="-285750">
              <a:buFont typeface="Arial" pitchFamily="34" charset="0"/>
              <a:buChar char="•"/>
            </a:pPr>
            <a:endParaRPr lang="es-ES" dirty="0" smtClean="0"/>
          </a:p>
          <a:p>
            <a:pPr marL="285750" indent="-285750">
              <a:buFont typeface="Arial" pitchFamily="34" charset="0"/>
              <a:buChar char="•"/>
            </a:pPr>
            <a:r>
              <a:rPr lang="es-ES" dirty="0" smtClean="0"/>
              <a:t>Cloud Computing brinda herramientas de software, plataformas e infraestructura como servicios.</a:t>
            </a:r>
          </a:p>
          <a:p>
            <a:pPr marL="285750" indent="-285750">
              <a:buFont typeface="Arial" pitchFamily="34" charset="0"/>
              <a:buChar char="•"/>
            </a:pPr>
            <a:endParaRPr lang="es-ES" dirty="0" smtClean="0"/>
          </a:p>
          <a:p>
            <a:pPr marL="285750" indent="-285750">
              <a:buFont typeface="Arial" pitchFamily="34" charset="0"/>
              <a:buChar char="•"/>
            </a:pPr>
            <a:r>
              <a:rPr lang="es-ES" dirty="0" smtClean="0"/>
              <a:t>Para la implementación de una red de servicios es fundamental tener un escenario virtualizado, el que permite crear dinámicamente nuevos ambientes, según la demanda que se tenga, y al mismo tiempo maximizar la utilización de recursos.</a:t>
            </a:r>
            <a:endParaRPr lang="es-ES" dirty="0"/>
          </a:p>
        </p:txBody>
      </p:sp>
    </p:spTree>
    <p:extLst>
      <p:ext uri="{BB962C8B-B14F-4D97-AF65-F5344CB8AC3E}">
        <p14:creationId xmlns:p14="http://schemas.microsoft.com/office/powerpoint/2010/main" val="641148152"/>
      </p:ext>
    </p:extLst>
  </p:cSld>
  <p:clrMapOvr>
    <a:masterClrMapping/>
  </p:clrMapOvr>
  <p:transition spd="med">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Conclusiones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60</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102178" y="2132856"/>
            <a:ext cx="6983143" cy="3139321"/>
          </a:xfrm>
          <a:prstGeom prst="rect">
            <a:avLst/>
          </a:prstGeom>
        </p:spPr>
        <p:txBody>
          <a:bodyPr wrap="square">
            <a:spAutoFit/>
          </a:bodyPr>
          <a:lstStyle/>
          <a:p>
            <a:pPr marL="285750" lvl="0" indent="-285750">
              <a:buFont typeface="Arial" pitchFamily="34" charset="0"/>
              <a:buChar char="•"/>
            </a:pPr>
            <a:r>
              <a:rPr lang="es-EC" dirty="0" smtClean="0"/>
              <a:t>La </a:t>
            </a:r>
            <a:r>
              <a:rPr lang="es-EC" dirty="0"/>
              <a:t>administración de las máquinas virtuales a través del gestor </a:t>
            </a:r>
            <a:r>
              <a:rPr lang="es-EC" dirty="0" err="1"/>
              <a:t>XenCenter</a:t>
            </a:r>
            <a:r>
              <a:rPr lang="es-EC" dirty="0"/>
              <a:t> facilita de manera enorme la configuración y puesta en marcha de los servicios en las mismas, esto se debe a que el gestor incluye herramientas como VNC </a:t>
            </a:r>
            <a:r>
              <a:rPr lang="es-EC" dirty="0" err="1"/>
              <a:t>Viewer</a:t>
            </a:r>
            <a:r>
              <a:rPr lang="es-EC" dirty="0"/>
              <a:t> el cual permite observar la consola tanto grafica como por línea de comandos de cualquier sistema operativo implementado</a:t>
            </a:r>
            <a:r>
              <a:rPr lang="es-EC" dirty="0" smtClean="0"/>
              <a:t>.</a:t>
            </a:r>
          </a:p>
          <a:p>
            <a:pPr marL="285750" lvl="0" indent="-285750">
              <a:buFont typeface="Arial" pitchFamily="34" charset="0"/>
              <a:buChar char="•"/>
            </a:pPr>
            <a:endParaRPr lang="es-ES" dirty="0"/>
          </a:p>
          <a:p>
            <a:pPr marL="285750" lvl="0" indent="-285750">
              <a:buFont typeface="Arial" pitchFamily="34" charset="0"/>
              <a:buChar char="•"/>
            </a:pPr>
            <a:r>
              <a:rPr lang="es-EC" dirty="0"/>
              <a:t>Gracias a las gráficas de desempeño que entrega la herramienta </a:t>
            </a:r>
            <a:r>
              <a:rPr lang="es-EC" dirty="0" err="1"/>
              <a:t>XenCenter</a:t>
            </a:r>
            <a:r>
              <a:rPr lang="es-EC" dirty="0"/>
              <a:t>, podemos conocer el desempeño exacto que tienen los host instalados y de esta manera asignar mayor cantidad de recursos de forma inmediata de ser necesario</a:t>
            </a:r>
            <a:r>
              <a:rPr lang="es-EC" dirty="0" smtClean="0"/>
              <a:t>.</a:t>
            </a:r>
            <a:endParaRPr lang="es-ES" dirty="0"/>
          </a:p>
        </p:txBody>
      </p:sp>
    </p:spTree>
    <p:extLst>
      <p:ext uri="{BB962C8B-B14F-4D97-AF65-F5344CB8AC3E}">
        <p14:creationId xmlns:p14="http://schemas.microsoft.com/office/powerpoint/2010/main" val="7843419"/>
      </p:ext>
    </p:extLst>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Conclusiones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61</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957346" y="1916832"/>
            <a:ext cx="7272808" cy="3693319"/>
          </a:xfrm>
          <a:prstGeom prst="rect">
            <a:avLst/>
          </a:prstGeom>
        </p:spPr>
        <p:txBody>
          <a:bodyPr wrap="square">
            <a:spAutoFit/>
          </a:bodyPr>
          <a:lstStyle/>
          <a:p>
            <a:pPr marL="285750" lvl="0" indent="-285750">
              <a:buFont typeface="Arial" pitchFamily="34" charset="0"/>
              <a:buChar char="•"/>
            </a:pPr>
            <a:r>
              <a:rPr lang="es-EC" dirty="0" smtClean="0"/>
              <a:t>La </a:t>
            </a:r>
            <a:r>
              <a:rPr lang="es-EC" dirty="0"/>
              <a:t>implementación de un Firewall como </a:t>
            </a:r>
            <a:r>
              <a:rPr lang="es-EC" dirty="0" err="1"/>
              <a:t>Endian</a:t>
            </a:r>
            <a:r>
              <a:rPr lang="es-EC" dirty="0"/>
              <a:t>, permitió que el control de todo el tráfico sea administrado por una sola máquina virtual, lo que le quita carga de trabajo a la plataforma mejorando su desempeño</a:t>
            </a:r>
            <a:r>
              <a:rPr lang="es-EC" dirty="0" smtClean="0"/>
              <a:t>.</a:t>
            </a:r>
          </a:p>
          <a:p>
            <a:pPr marL="285750" lvl="0" indent="-285750">
              <a:buFont typeface="Arial" pitchFamily="34" charset="0"/>
              <a:buChar char="•"/>
            </a:pPr>
            <a:endParaRPr lang="es-ES" dirty="0"/>
          </a:p>
          <a:p>
            <a:pPr marL="285750" lvl="0" indent="-285750">
              <a:buFont typeface="Arial" pitchFamily="34" charset="0"/>
              <a:buChar char="•"/>
            </a:pPr>
            <a:r>
              <a:rPr lang="es-EC" dirty="0"/>
              <a:t>El sistema de </a:t>
            </a:r>
            <a:r>
              <a:rPr lang="es-EC" dirty="0" err="1"/>
              <a:t>backup</a:t>
            </a:r>
            <a:r>
              <a:rPr lang="es-EC" dirty="0"/>
              <a:t>, permite tener un sistema de alta disponibilidad para servicios críticos en caso de una falla, esto permite una veloz respuesta a la solución de conflictos</a:t>
            </a:r>
            <a:r>
              <a:rPr lang="es-EC" dirty="0" smtClean="0"/>
              <a:t>.</a:t>
            </a:r>
          </a:p>
          <a:p>
            <a:pPr marL="285750" lvl="0" indent="-285750">
              <a:buFont typeface="Arial" pitchFamily="34" charset="0"/>
              <a:buChar char="•"/>
            </a:pPr>
            <a:endParaRPr lang="es-ES" dirty="0"/>
          </a:p>
          <a:p>
            <a:pPr marL="285750" lvl="0" indent="-285750">
              <a:buFont typeface="Arial" pitchFamily="34" charset="0"/>
              <a:buChar char="•"/>
            </a:pPr>
            <a:r>
              <a:rPr lang="es-EC" dirty="0"/>
              <a:t>Las herramientas usadas para calcular el desempeño de las máquinas virtuales nos permitieron generar una idea clara de las diferencias de implementar una solución virtualizada con una con hardware dedicado, las mismas que son casi imperceptibles al usuario final que utiliza los servicios</a:t>
            </a:r>
            <a:r>
              <a:rPr lang="es-EC" dirty="0" smtClean="0"/>
              <a:t>.</a:t>
            </a:r>
            <a:endParaRPr lang="es-ES" dirty="0"/>
          </a:p>
        </p:txBody>
      </p:sp>
    </p:spTree>
    <p:extLst>
      <p:ext uri="{BB962C8B-B14F-4D97-AF65-F5344CB8AC3E}">
        <p14:creationId xmlns:p14="http://schemas.microsoft.com/office/powerpoint/2010/main" val="3318711449"/>
      </p:ext>
    </p:extLst>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Conclusiones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62</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282198" y="2204864"/>
            <a:ext cx="6623103" cy="2862322"/>
          </a:xfrm>
          <a:prstGeom prst="rect">
            <a:avLst/>
          </a:prstGeom>
        </p:spPr>
        <p:txBody>
          <a:bodyPr wrap="square">
            <a:spAutoFit/>
          </a:bodyPr>
          <a:lstStyle/>
          <a:p>
            <a:pPr marL="285750" lvl="0" indent="-285750">
              <a:buFont typeface="Arial" pitchFamily="34" charset="0"/>
              <a:buChar char="•"/>
            </a:pPr>
            <a:r>
              <a:rPr lang="es-EC" dirty="0"/>
              <a:t>La red de servicios fue implementada con éxito en los laboratorios del Departamento de Eléctrica y Electrónica, brindando servicios como correo, internet, firewall, almacenamiento en nube</a:t>
            </a:r>
            <a:r>
              <a:rPr lang="es-EC" dirty="0" smtClean="0"/>
              <a:t>.</a:t>
            </a:r>
          </a:p>
          <a:p>
            <a:pPr marL="285750" lvl="0" indent="-285750">
              <a:buFont typeface="Arial" pitchFamily="34" charset="0"/>
              <a:buChar char="•"/>
            </a:pPr>
            <a:endParaRPr lang="es-ES" dirty="0"/>
          </a:p>
          <a:p>
            <a:pPr marL="285750" lvl="0" indent="-285750">
              <a:buFont typeface="Arial" pitchFamily="34" charset="0"/>
              <a:buChar char="•"/>
            </a:pPr>
            <a:r>
              <a:rPr lang="es-EC" dirty="0"/>
              <a:t> El desempeño de las máquinas virtuales instaladas en la plataforma XCP fue óptima, en relación a una solución semejante implementada en equipos dedicados, esto debido a que la plataforma al estar en un nivel muy bajo de abstracción brinda los recursos necesarios a cada uno de sus host como una máquina dedicada</a:t>
            </a:r>
            <a:r>
              <a:rPr lang="es-EC" dirty="0" smtClean="0"/>
              <a:t>.</a:t>
            </a:r>
            <a:endParaRPr lang="es-ES" dirty="0"/>
          </a:p>
        </p:txBody>
      </p:sp>
    </p:spTree>
    <p:extLst>
      <p:ext uri="{BB962C8B-B14F-4D97-AF65-F5344CB8AC3E}">
        <p14:creationId xmlns:p14="http://schemas.microsoft.com/office/powerpoint/2010/main" val="7843419"/>
      </p:ext>
    </p:extLst>
  </p:cSld>
  <p:clrMapOvr>
    <a:masterClrMapping/>
  </p:clrMapOvr>
  <p:transition spd="med">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Conclusiones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63</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174186" y="2276872"/>
            <a:ext cx="6839127" cy="3139321"/>
          </a:xfrm>
          <a:prstGeom prst="rect">
            <a:avLst/>
          </a:prstGeom>
        </p:spPr>
        <p:txBody>
          <a:bodyPr wrap="square">
            <a:spAutoFit/>
          </a:bodyPr>
          <a:lstStyle/>
          <a:p>
            <a:pPr marL="285750" lvl="0" indent="-285750">
              <a:buFont typeface="Arial" pitchFamily="34" charset="0"/>
              <a:buChar char="•"/>
            </a:pPr>
            <a:r>
              <a:rPr lang="es-EC" dirty="0" smtClean="0"/>
              <a:t>La </a:t>
            </a:r>
            <a:r>
              <a:rPr lang="es-EC" dirty="0"/>
              <a:t>administración de las máquinas virtuales a través del gestor </a:t>
            </a:r>
            <a:r>
              <a:rPr lang="es-EC" dirty="0" err="1"/>
              <a:t>XenCenter</a:t>
            </a:r>
            <a:r>
              <a:rPr lang="es-EC" dirty="0"/>
              <a:t> facilita de manera enorme la configuración y puesta en marcha de los servicios en las mismas, esto se debe a que el gestor incluye herramientas como VNC </a:t>
            </a:r>
            <a:r>
              <a:rPr lang="es-EC" dirty="0" err="1"/>
              <a:t>Viewer</a:t>
            </a:r>
            <a:r>
              <a:rPr lang="es-EC" dirty="0"/>
              <a:t> el cual permite observar la consola tanto grafica como por línea de comandos de cualquier sistema operativo implementado</a:t>
            </a:r>
            <a:r>
              <a:rPr lang="es-EC" dirty="0" smtClean="0"/>
              <a:t>.</a:t>
            </a:r>
          </a:p>
          <a:p>
            <a:pPr marL="285750" lvl="0" indent="-285750">
              <a:buFont typeface="Arial" pitchFamily="34" charset="0"/>
              <a:buChar char="•"/>
            </a:pPr>
            <a:endParaRPr lang="es-ES" dirty="0"/>
          </a:p>
          <a:p>
            <a:pPr marL="285750" lvl="0" indent="-285750">
              <a:buFont typeface="Arial" pitchFamily="34" charset="0"/>
              <a:buChar char="•"/>
            </a:pPr>
            <a:r>
              <a:rPr lang="es-EC" dirty="0"/>
              <a:t>Gracias a las gráficas de desempeño que entrega la herramienta </a:t>
            </a:r>
            <a:r>
              <a:rPr lang="es-EC" dirty="0" err="1"/>
              <a:t>XenCenter</a:t>
            </a:r>
            <a:r>
              <a:rPr lang="es-EC" dirty="0"/>
              <a:t>, podemos conocer el desempeño exacto que tienen los host instalados y de esta manera asignar mayor cantidad de recursos de forma inmediata de ser necesario</a:t>
            </a:r>
            <a:r>
              <a:rPr lang="es-EC" dirty="0" smtClean="0"/>
              <a:t>.</a:t>
            </a:r>
            <a:endParaRPr lang="es-ES" dirty="0"/>
          </a:p>
        </p:txBody>
      </p:sp>
    </p:spTree>
    <p:extLst>
      <p:ext uri="{BB962C8B-B14F-4D97-AF65-F5344CB8AC3E}">
        <p14:creationId xmlns:p14="http://schemas.microsoft.com/office/powerpoint/2010/main" val="2075892605"/>
      </p:ext>
    </p:extLst>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Recomendaciones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64</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957346" y="2132856"/>
            <a:ext cx="7056784" cy="3139321"/>
          </a:xfrm>
          <a:prstGeom prst="rect">
            <a:avLst/>
          </a:prstGeom>
        </p:spPr>
        <p:txBody>
          <a:bodyPr wrap="square">
            <a:spAutoFit/>
          </a:bodyPr>
          <a:lstStyle/>
          <a:p>
            <a:pPr marL="285750" lvl="0" indent="-285750">
              <a:buFont typeface="Arial" pitchFamily="34" charset="0"/>
              <a:buChar char="•"/>
            </a:pPr>
            <a:r>
              <a:rPr lang="es-EC" dirty="0"/>
              <a:t>La solución </a:t>
            </a:r>
            <a:r>
              <a:rPr lang="es-EC" dirty="0" err="1"/>
              <a:t>freeware</a:t>
            </a:r>
            <a:r>
              <a:rPr lang="es-EC" dirty="0"/>
              <a:t> </a:t>
            </a:r>
            <a:r>
              <a:rPr lang="es-EC" dirty="0" err="1"/>
              <a:t>Xen</a:t>
            </a:r>
            <a:r>
              <a:rPr lang="es-EC" dirty="0"/>
              <a:t> Cloud </a:t>
            </a:r>
            <a:r>
              <a:rPr lang="es-EC" dirty="0" err="1"/>
              <a:t>Platform</a:t>
            </a:r>
            <a:r>
              <a:rPr lang="es-EC" dirty="0"/>
              <a:t>, brinda las mismas funciones que su versión de pago distribuida por Citrix, lastimosamente al no tener el respaldo y soporte especializado que brinda una solución de paga, esta plataforma es recomendable usarla en ambientes estudiantiles y no en un empresa en la cual se tenga operaciones críticas</a:t>
            </a:r>
            <a:r>
              <a:rPr lang="es-EC" dirty="0" smtClean="0"/>
              <a:t>.</a:t>
            </a:r>
          </a:p>
          <a:p>
            <a:pPr marL="285750" lvl="0" indent="-285750">
              <a:buFont typeface="Arial" pitchFamily="34" charset="0"/>
              <a:buChar char="•"/>
            </a:pPr>
            <a:endParaRPr lang="es-ES" dirty="0"/>
          </a:p>
          <a:p>
            <a:pPr marL="285750" lvl="0" indent="-285750">
              <a:buFont typeface="Arial" pitchFamily="34" charset="0"/>
              <a:buChar char="•"/>
            </a:pPr>
            <a:r>
              <a:rPr lang="es-EC" dirty="0"/>
              <a:t>El desempeño de la máquinas virtuales en comparación a las maquinas dedicadas están a la par,  por lo que es extremadamente recomendable tener este tipo de infraestructura en cualquier institución</a:t>
            </a:r>
            <a:r>
              <a:rPr lang="es-EC" dirty="0" smtClean="0"/>
              <a:t>.</a:t>
            </a:r>
            <a:endParaRPr lang="es-ES" dirty="0"/>
          </a:p>
        </p:txBody>
      </p:sp>
    </p:spTree>
    <p:extLst>
      <p:ext uri="{BB962C8B-B14F-4D97-AF65-F5344CB8AC3E}">
        <p14:creationId xmlns:p14="http://schemas.microsoft.com/office/powerpoint/2010/main" val="2850085047"/>
      </p:ext>
    </p:extLst>
  </p:cSld>
  <p:clrMapOvr>
    <a:masterClrMapping/>
  </p:clrMapOvr>
  <p:transition spd="med">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8640"/>
            <a:ext cx="8396428" cy="1077218"/>
          </a:xfrm>
          <a:prstGeom prst="rect">
            <a:avLst/>
          </a:prstGeom>
          <a:noFill/>
        </p:spPr>
        <p:txBody>
          <a:bodyPr wrap="square" rtlCol="0">
            <a:spAutoFit/>
          </a:bodyPr>
          <a:lstStyle/>
          <a:p>
            <a:pPr algn="r"/>
            <a:endParaRPr lang="es-ES" sz="3200" b="1" cap="all" dirty="0" smtClean="0"/>
          </a:p>
          <a:p>
            <a:pPr algn="r"/>
            <a:r>
              <a:rPr lang="es-ES" sz="3200" b="1" cap="all" dirty="0" smtClean="0"/>
              <a:t>Conclusiones y recomendaciones</a:t>
            </a:r>
            <a:endParaRPr lang="es-ES" sz="3200" b="1" cap="all" dirty="0"/>
          </a:p>
        </p:txBody>
      </p:sp>
      <p:sp>
        <p:nvSpPr>
          <p:cNvPr id="3" name="2 Rectángulo"/>
          <p:cNvSpPr/>
          <p:nvPr/>
        </p:nvSpPr>
        <p:spPr>
          <a:xfrm>
            <a:off x="179512" y="1266152"/>
            <a:ext cx="8612452" cy="400110"/>
          </a:xfrm>
          <a:prstGeom prst="rect">
            <a:avLst/>
          </a:prstGeom>
        </p:spPr>
        <p:txBody>
          <a:bodyPr wrap="square">
            <a:spAutoFit/>
          </a:bodyPr>
          <a:lstStyle/>
          <a:p>
            <a:r>
              <a:rPr lang="es-ES" sz="2000" b="1" dirty="0" smtClean="0"/>
              <a:t>Recomendaciones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8 Rectángulo"/>
          <p:cNvSpPr/>
          <p:nvPr/>
        </p:nvSpPr>
        <p:spPr>
          <a:xfrm>
            <a:off x="164280" y="6309320"/>
            <a:ext cx="519288" cy="369332"/>
          </a:xfrm>
          <a:prstGeom prst="rect">
            <a:avLst/>
          </a:prstGeom>
        </p:spPr>
        <p:txBody>
          <a:bodyPr wrap="square">
            <a:spAutoFit/>
          </a:bodyPr>
          <a:lstStyle/>
          <a:p>
            <a:pPr algn="just"/>
            <a:fld id="{15CB0442-8C9B-4447-B8BB-CEAC9EC2B239}" type="slidenum">
              <a:rPr lang="es-ES" smtClean="0"/>
              <a:pPr algn="just"/>
              <a:t>65</a:t>
            </a:fld>
            <a:endParaRPr lang="es-ES"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065358" y="2334570"/>
            <a:ext cx="6840760" cy="2862322"/>
          </a:xfrm>
          <a:prstGeom prst="rect">
            <a:avLst/>
          </a:prstGeom>
        </p:spPr>
        <p:txBody>
          <a:bodyPr wrap="square">
            <a:spAutoFit/>
          </a:bodyPr>
          <a:lstStyle/>
          <a:p>
            <a:pPr marL="285750" lvl="0" indent="-285750">
              <a:buFont typeface="Arial" pitchFamily="34" charset="0"/>
              <a:buChar char="•"/>
            </a:pPr>
            <a:r>
              <a:rPr lang="es-EC" dirty="0" smtClean="0"/>
              <a:t>El </a:t>
            </a:r>
            <a:r>
              <a:rPr lang="es-EC" dirty="0" err="1"/>
              <a:t>delay</a:t>
            </a:r>
            <a:r>
              <a:rPr lang="es-EC" dirty="0"/>
              <a:t> existente al realizar escritura de ficheros en el servidor NAS conectado a nuestra plataforma mostro ser muy bajo, para mejorar este desempeño es recomendable utilizar una interfaz GB Ethernet entre el servidor XCP y el servidor </a:t>
            </a:r>
            <a:r>
              <a:rPr lang="es-EC" dirty="0" err="1"/>
              <a:t>FreeNAS</a:t>
            </a:r>
            <a:r>
              <a:rPr lang="es-EC" dirty="0"/>
              <a:t>. </a:t>
            </a:r>
            <a:endParaRPr lang="es-EC" dirty="0" smtClean="0"/>
          </a:p>
          <a:p>
            <a:pPr marL="285750" lvl="0" indent="-285750">
              <a:buFont typeface="Arial" pitchFamily="34" charset="0"/>
              <a:buChar char="•"/>
            </a:pPr>
            <a:endParaRPr lang="es-ES" dirty="0"/>
          </a:p>
          <a:p>
            <a:pPr marL="285750" lvl="0" indent="-285750">
              <a:buFont typeface="Arial" pitchFamily="34" charset="0"/>
              <a:buChar char="•"/>
            </a:pPr>
            <a:r>
              <a:rPr lang="es-EC" dirty="0"/>
              <a:t>La solución aquí documentada fue implementada exitosamente, por lo que es recomendable implementarla de manera inmediata en una Institución como la Escuela Politécnica del Ejército, tanto como, herramienta de estudio para sus estudiantes o uso de los funcionarios de la misma. </a:t>
            </a:r>
            <a:endParaRPr lang="es-ES" dirty="0"/>
          </a:p>
        </p:txBody>
      </p:sp>
    </p:spTree>
    <p:extLst>
      <p:ext uri="{BB962C8B-B14F-4D97-AF65-F5344CB8AC3E}">
        <p14:creationId xmlns:p14="http://schemas.microsoft.com/office/powerpoint/2010/main" val="482693310"/>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a:t>GENERALIDADES DE CLOUD COMPUTING</a:t>
            </a:r>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smtClean="0"/>
              <a:t>7</a:t>
            </a:r>
            <a:endParaRPr lang="es-ES" dirty="0"/>
          </a:p>
        </p:txBody>
      </p:sp>
      <p:sp>
        <p:nvSpPr>
          <p:cNvPr id="6" name="5 CuadroTexto"/>
          <p:cNvSpPr txBox="1"/>
          <p:nvPr/>
        </p:nvSpPr>
        <p:spPr>
          <a:xfrm>
            <a:off x="547936" y="1478544"/>
            <a:ext cx="8396428" cy="492443"/>
          </a:xfrm>
          <a:prstGeom prst="rect">
            <a:avLst/>
          </a:prstGeom>
          <a:noFill/>
        </p:spPr>
        <p:txBody>
          <a:bodyPr wrap="square" rtlCol="0">
            <a:spAutoFit/>
          </a:bodyPr>
          <a:lstStyle/>
          <a:p>
            <a:r>
              <a:rPr lang="es-ES" sz="2600" b="1" dirty="0" smtClean="0"/>
              <a:t>BENEFICIOS</a:t>
            </a:r>
            <a:endParaRPr lang="es-ES" sz="2600" b="1" dirty="0"/>
          </a:p>
        </p:txBody>
      </p:sp>
      <p:sp>
        <p:nvSpPr>
          <p:cNvPr id="2" name="1 Rectángulo"/>
          <p:cNvSpPr/>
          <p:nvPr/>
        </p:nvSpPr>
        <p:spPr>
          <a:xfrm>
            <a:off x="562749" y="2276872"/>
            <a:ext cx="5737443" cy="3139321"/>
          </a:xfrm>
          <a:prstGeom prst="rect">
            <a:avLst/>
          </a:prstGeom>
        </p:spPr>
        <p:txBody>
          <a:bodyPr wrap="square">
            <a:spAutoFit/>
          </a:bodyPr>
          <a:lstStyle/>
          <a:p>
            <a:pPr marL="285750" indent="-285750">
              <a:buFont typeface="Arial" pitchFamily="34" charset="0"/>
              <a:buChar char="•"/>
            </a:pPr>
            <a:r>
              <a:rPr lang="es-ES" dirty="0" smtClean="0"/>
              <a:t>Reducción </a:t>
            </a:r>
            <a:r>
              <a:rPr lang="es-ES" dirty="0"/>
              <a:t>del costo total de </a:t>
            </a:r>
            <a:r>
              <a:rPr lang="es-ES" dirty="0" smtClean="0"/>
              <a:t>propiedad</a:t>
            </a:r>
          </a:p>
          <a:p>
            <a:pPr marL="285750" indent="-285750">
              <a:buFont typeface="Arial" pitchFamily="34" charset="0"/>
              <a:buChar char="•"/>
            </a:pPr>
            <a:endParaRPr lang="es-ES" dirty="0" smtClean="0"/>
          </a:p>
          <a:p>
            <a:pPr marL="285750" indent="-285750">
              <a:buFont typeface="Arial" pitchFamily="34" charset="0"/>
              <a:buChar char="•"/>
            </a:pPr>
            <a:r>
              <a:rPr lang="es-ES" dirty="0" smtClean="0"/>
              <a:t>Mayor </a:t>
            </a:r>
            <a:r>
              <a:rPr lang="es-ES" dirty="0"/>
              <a:t>escalabilidad y </a:t>
            </a:r>
            <a:r>
              <a:rPr lang="es-ES" dirty="0" smtClean="0"/>
              <a:t>fiabilidad</a:t>
            </a:r>
          </a:p>
          <a:p>
            <a:pPr marL="285750" indent="-285750">
              <a:buFont typeface="Arial" pitchFamily="34" charset="0"/>
              <a:buChar char="•"/>
            </a:pPr>
            <a:endParaRPr lang="es-ES" dirty="0" smtClean="0"/>
          </a:p>
          <a:p>
            <a:pPr marL="285750" indent="-285750">
              <a:buFont typeface="Arial" pitchFamily="34" charset="0"/>
              <a:buChar char="•"/>
            </a:pPr>
            <a:r>
              <a:rPr lang="es-ES" dirty="0" smtClean="0"/>
              <a:t>Aumento </a:t>
            </a:r>
            <a:r>
              <a:rPr lang="es-ES" dirty="0"/>
              <a:t>en la agilidad de desarrollo de </a:t>
            </a:r>
            <a:r>
              <a:rPr lang="es-ES" dirty="0" smtClean="0"/>
              <a:t>aplicaciones</a:t>
            </a:r>
          </a:p>
          <a:p>
            <a:endParaRPr lang="es-ES" dirty="0" smtClean="0"/>
          </a:p>
          <a:p>
            <a:r>
              <a:rPr lang="es-ES" dirty="0" smtClean="0"/>
              <a:t>Por </a:t>
            </a:r>
            <a:r>
              <a:rPr lang="es-ES" dirty="0"/>
              <a:t>otra parte existen varios beneficios que también pueden actuar como riesgos dependiendo del tipo de implementación como la disponibilidad, rendimiento, capacidad, etc.</a:t>
            </a:r>
          </a:p>
          <a:p>
            <a:pPr marL="285750" indent="-285750">
              <a:buFont typeface="Arial" pitchFamily="34" charset="0"/>
              <a:buChar char="•"/>
            </a:pPr>
            <a:endParaRPr lang="es-ES" dirty="0"/>
          </a:p>
        </p:txBody>
      </p:sp>
    </p:spTree>
    <p:extLst>
      <p:ext uri="{BB962C8B-B14F-4D97-AF65-F5344CB8AC3E}">
        <p14:creationId xmlns:p14="http://schemas.microsoft.com/office/powerpoint/2010/main" val="854287630"/>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a:t>GENERALIDADES DE CLOUD </a:t>
            </a:r>
            <a:r>
              <a:rPr lang="es-ES" sz="3200" b="1" dirty="0" smtClean="0"/>
              <a:t>COMPUTING</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smtClean="0"/>
              <a:t>8</a:t>
            </a:r>
            <a:endParaRPr lang="es-ES" dirty="0"/>
          </a:p>
        </p:txBody>
      </p:sp>
      <p:sp>
        <p:nvSpPr>
          <p:cNvPr id="6" name="5 CuadroTexto"/>
          <p:cNvSpPr txBox="1"/>
          <p:nvPr/>
        </p:nvSpPr>
        <p:spPr>
          <a:xfrm>
            <a:off x="547936" y="1478544"/>
            <a:ext cx="8396428" cy="492443"/>
          </a:xfrm>
          <a:prstGeom prst="rect">
            <a:avLst/>
          </a:prstGeom>
          <a:noFill/>
        </p:spPr>
        <p:txBody>
          <a:bodyPr wrap="square" rtlCol="0">
            <a:spAutoFit/>
          </a:bodyPr>
          <a:lstStyle/>
          <a:p>
            <a:r>
              <a:rPr lang="es-ES" sz="2600" b="1" dirty="0" smtClean="0"/>
              <a:t>RIESGOS</a:t>
            </a:r>
            <a:endParaRPr lang="es-ES" sz="2600" b="1" dirty="0"/>
          </a:p>
        </p:txBody>
      </p:sp>
      <p:sp>
        <p:nvSpPr>
          <p:cNvPr id="2" name="1 Rectángulo"/>
          <p:cNvSpPr/>
          <p:nvPr/>
        </p:nvSpPr>
        <p:spPr>
          <a:xfrm>
            <a:off x="562749" y="2276872"/>
            <a:ext cx="7249611" cy="2862322"/>
          </a:xfrm>
          <a:prstGeom prst="rect">
            <a:avLst/>
          </a:prstGeom>
        </p:spPr>
        <p:txBody>
          <a:bodyPr wrap="square">
            <a:spAutoFit/>
          </a:bodyPr>
          <a:lstStyle/>
          <a:p>
            <a:pPr marL="285750" lvl="0" indent="-285750">
              <a:buFont typeface="Arial" pitchFamily="34" charset="0"/>
              <a:buChar char="•"/>
            </a:pPr>
            <a:r>
              <a:rPr lang="es-ES" dirty="0"/>
              <a:t>Acuerdos a nivel de Servicio; es decir el miedo de las empresas de poner su información fuera de su alcance</a:t>
            </a:r>
            <a:r>
              <a:rPr lang="es-ES" dirty="0" smtClean="0"/>
              <a:t>.</a:t>
            </a:r>
          </a:p>
          <a:p>
            <a:pPr marL="285750" lvl="0" indent="-285750">
              <a:buFont typeface="Arial" pitchFamily="34" charset="0"/>
              <a:buChar char="•"/>
            </a:pPr>
            <a:endParaRPr lang="es-ES" dirty="0"/>
          </a:p>
          <a:p>
            <a:pPr marL="285750" lvl="0" indent="-285750">
              <a:buFont typeface="Arial" pitchFamily="34" charset="0"/>
              <a:buChar char="•"/>
            </a:pPr>
            <a:r>
              <a:rPr lang="es-ES" dirty="0"/>
              <a:t>Protección de Datos Nacionales; por razones sociales y económicas los gobiernos de todo el mundo están cada vez más preocupados por el tránsito de sus datos nacionales fuera de sus fronteras. </a:t>
            </a:r>
            <a:endParaRPr lang="es-ES" dirty="0" smtClean="0"/>
          </a:p>
          <a:p>
            <a:pPr marL="285750" lvl="0" indent="-285750">
              <a:buFont typeface="Arial" pitchFamily="34" charset="0"/>
              <a:buChar char="•"/>
            </a:pPr>
            <a:endParaRPr lang="es-ES" dirty="0"/>
          </a:p>
          <a:p>
            <a:pPr marL="285750" lvl="0" indent="-285750">
              <a:buFont typeface="Arial" pitchFamily="34" charset="0"/>
              <a:buChar char="•"/>
            </a:pPr>
            <a:r>
              <a:rPr lang="es-ES" dirty="0"/>
              <a:t>Seguridad de las aplicaciones; las aplicaciones necesitan un ambiente que les de seguridad para desarrollarse </a:t>
            </a:r>
            <a:r>
              <a:rPr lang="es-ES" dirty="0" smtClean="0"/>
              <a:t>correctamente.</a:t>
            </a:r>
            <a:endParaRPr lang="es-ES" dirty="0"/>
          </a:p>
          <a:p>
            <a:pPr marL="285750" indent="-285750">
              <a:buFont typeface="Arial" pitchFamily="34" charset="0"/>
              <a:buChar char="•"/>
            </a:pPr>
            <a:endParaRPr lang="es-ES" dirty="0"/>
          </a:p>
        </p:txBody>
      </p:sp>
    </p:spTree>
    <p:extLst>
      <p:ext uri="{BB962C8B-B14F-4D97-AF65-F5344CB8AC3E}">
        <p14:creationId xmlns:p14="http://schemas.microsoft.com/office/powerpoint/2010/main" val="809986563"/>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9194" y="1618805"/>
            <a:ext cx="8111237" cy="3477875"/>
          </a:xfrm>
          <a:prstGeom prst="rect">
            <a:avLst/>
          </a:prstGeom>
        </p:spPr>
        <p:txBody>
          <a:bodyPr wrap="square">
            <a:spAutoFit/>
          </a:bodyPr>
          <a:lstStyle/>
          <a:p>
            <a:pPr marL="742950" lvl="1" indent="-285750">
              <a:buFont typeface="Wingdings" pitchFamily="2" charset="2"/>
              <a:buChar char="Ø"/>
            </a:pPr>
            <a:r>
              <a:rPr lang="es-ES" sz="2000" b="1" dirty="0" smtClean="0"/>
              <a:t>COMPONENTES GENERALES	</a:t>
            </a:r>
          </a:p>
          <a:p>
            <a:pPr lvl="1"/>
            <a:r>
              <a:rPr lang="es-ES" sz="2000" dirty="0" smtClean="0"/>
              <a:t>	</a:t>
            </a:r>
          </a:p>
          <a:p>
            <a:pPr marL="1200150" lvl="2" indent="-285750">
              <a:buFont typeface="Arial" pitchFamily="34" charset="0"/>
              <a:buChar char="•"/>
            </a:pPr>
            <a:r>
              <a:rPr lang="es-ES" sz="2000" dirty="0" smtClean="0"/>
              <a:t>ESCENARIO	</a:t>
            </a:r>
          </a:p>
          <a:p>
            <a:pPr lvl="2"/>
            <a:r>
              <a:rPr lang="es-ES" sz="2000" dirty="0" smtClean="0"/>
              <a:t>					</a:t>
            </a:r>
          </a:p>
          <a:p>
            <a:pPr marL="1200150" lvl="2" indent="-285750">
              <a:buFont typeface="Arial" pitchFamily="34" charset="0"/>
              <a:buChar char="•"/>
            </a:pPr>
            <a:r>
              <a:rPr lang="es-ES" sz="2000" dirty="0" smtClean="0"/>
              <a:t>SERVICIOS</a:t>
            </a:r>
          </a:p>
          <a:p>
            <a:pPr lvl="2"/>
            <a:endParaRPr lang="es-ES" sz="2000" dirty="0" smtClean="0"/>
          </a:p>
          <a:p>
            <a:pPr marL="1200150" lvl="2" indent="-285750">
              <a:buFont typeface="Arial" pitchFamily="34" charset="0"/>
              <a:buChar char="•"/>
            </a:pPr>
            <a:r>
              <a:rPr lang="es-ES" sz="2000" dirty="0" smtClean="0"/>
              <a:t>ARQUITECTURA</a:t>
            </a:r>
          </a:p>
          <a:p>
            <a:pPr lvl="2"/>
            <a:endParaRPr lang="es-ES" sz="2000" dirty="0" smtClean="0"/>
          </a:p>
          <a:p>
            <a:pPr marL="1200150" lvl="2" indent="-285750">
              <a:buFont typeface="Arial" pitchFamily="34" charset="0"/>
              <a:buChar char="•"/>
            </a:pPr>
            <a:r>
              <a:rPr lang="es-ES" sz="2000" dirty="0" smtClean="0"/>
              <a:t>MODELO</a:t>
            </a:r>
          </a:p>
          <a:p>
            <a:pPr lvl="2"/>
            <a:endParaRPr lang="es-ES" sz="2000" dirty="0" smtClean="0"/>
          </a:p>
          <a:p>
            <a:pPr marL="1200150" lvl="2" indent="-285750">
              <a:buFont typeface="Arial" pitchFamily="34" charset="0"/>
              <a:buChar char="•"/>
            </a:pPr>
            <a:r>
              <a:rPr lang="es-ES" sz="2000" dirty="0" smtClean="0"/>
              <a:t>PLATAFORMA</a:t>
            </a:r>
          </a:p>
        </p:txBody>
      </p:sp>
      <p:sp>
        <p:nvSpPr>
          <p:cNvPr id="4" name="3 CuadroTexto"/>
          <p:cNvSpPr txBox="1"/>
          <p:nvPr/>
        </p:nvSpPr>
        <p:spPr>
          <a:xfrm>
            <a:off x="395536" y="756180"/>
            <a:ext cx="8396428" cy="584775"/>
          </a:xfrm>
          <a:prstGeom prst="rect">
            <a:avLst/>
          </a:prstGeom>
          <a:noFill/>
        </p:spPr>
        <p:txBody>
          <a:bodyPr wrap="square" rtlCol="0">
            <a:spAutoFit/>
          </a:bodyPr>
          <a:lstStyle/>
          <a:p>
            <a:pPr algn="r"/>
            <a:r>
              <a:rPr lang="es-ES" sz="3200" b="1" dirty="0" smtClean="0"/>
              <a:t>PRIMERA PARTE</a:t>
            </a:r>
            <a:endParaRPr lang="es-ES" sz="3200" b="1" dirty="0"/>
          </a:p>
        </p:txBody>
      </p:sp>
      <p:sp>
        <p:nvSpPr>
          <p:cNvPr id="5" name="4 Rectángulo"/>
          <p:cNvSpPr/>
          <p:nvPr/>
        </p:nvSpPr>
        <p:spPr>
          <a:xfrm>
            <a:off x="164280" y="6309320"/>
            <a:ext cx="395536" cy="369332"/>
          </a:xfrm>
          <a:prstGeom prst="rect">
            <a:avLst/>
          </a:prstGeom>
        </p:spPr>
        <p:txBody>
          <a:bodyPr wrap="square">
            <a:spAutoFit/>
          </a:bodyPr>
          <a:lstStyle/>
          <a:p>
            <a:pPr algn="just"/>
            <a:r>
              <a:rPr lang="es-ES" dirty="0" smtClean="0"/>
              <a:t>4</a:t>
            </a:r>
            <a:endParaRPr lang="es-ES" dirty="0"/>
          </a:p>
        </p:txBody>
      </p:sp>
    </p:spTree>
    <p:extLst>
      <p:ext uri="{BB962C8B-B14F-4D97-AF65-F5344CB8AC3E}">
        <p14:creationId xmlns:p14="http://schemas.microsoft.com/office/powerpoint/2010/main" val="1775868290"/>
      </p:ext>
    </p:extLst>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8634</TotalTime>
  <Words>3506</Words>
  <Application>Microsoft Office PowerPoint</Application>
  <PresentationFormat>Presentación en pantalla (4:3)</PresentationFormat>
  <Paragraphs>744</Paragraphs>
  <Slides>65</Slides>
  <Notes>41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67" baseType="lpstr">
      <vt:lpstr>Diseño personalizado</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ldelacruz</dc:creator>
  <cp:lastModifiedBy>Maquina 1</cp:lastModifiedBy>
  <cp:revision>305</cp:revision>
  <dcterms:created xsi:type="dcterms:W3CDTF">2012-12-12T02:06:49Z</dcterms:created>
  <dcterms:modified xsi:type="dcterms:W3CDTF">2013-06-21T12:59:34Z</dcterms:modified>
</cp:coreProperties>
</file>