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Default Extension="vml" ContentType="application/vnd.openxmlformats-officedocument.vmlDrawing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1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1" r:id="rId11"/>
    <p:sldId id="275" r:id="rId12"/>
    <p:sldId id="276" r:id="rId13"/>
    <p:sldId id="363" r:id="rId14"/>
    <p:sldId id="364" r:id="rId15"/>
    <p:sldId id="365" r:id="rId16"/>
    <p:sldId id="325" r:id="rId17"/>
    <p:sldId id="362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294" r:id="rId53"/>
    <p:sldId id="279" r:id="rId54"/>
    <p:sldId id="280" r:id="rId55"/>
    <p:sldId id="283" r:id="rId56"/>
    <p:sldId id="284" r:id="rId57"/>
    <p:sldId id="285" r:id="rId58"/>
    <p:sldId id="286" r:id="rId59"/>
    <p:sldId id="287" r:id="rId60"/>
    <p:sldId id="288" r:id="rId61"/>
    <p:sldId id="292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7" r:id="rId70"/>
    <p:sldId id="308" r:id="rId71"/>
    <p:sldId id="309" r:id="rId72"/>
    <p:sldId id="310" r:id="rId73"/>
    <p:sldId id="311" r:id="rId74"/>
    <p:sldId id="317" r:id="rId75"/>
    <p:sldId id="318" r:id="rId76"/>
    <p:sldId id="312" r:id="rId77"/>
    <p:sldId id="313" r:id="rId78"/>
    <p:sldId id="314" r:id="rId79"/>
    <p:sldId id="370" r:id="rId80"/>
    <p:sldId id="371" r:id="rId81"/>
    <p:sldId id="386" r:id="rId82"/>
    <p:sldId id="387" r:id="rId83"/>
    <p:sldId id="388" r:id="rId84"/>
    <p:sldId id="372" r:id="rId85"/>
    <p:sldId id="373" r:id="rId86"/>
    <p:sldId id="374" r:id="rId87"/>
    <p:sldId id="380" r:id="rId88"/>
    <p:sldId id="381" r:id="rId89"/>
    <p:sldId id="382" r:id="rId90"/>
    <p:sldId id="383" r:id="rId91"/>
    <p:sldId id="375" r:id="rId92"/>
    <p:sldId id="376" r:id="rId93"/>
    <p:sldId id="384" r:id="rId94"/>
    <p:sldId id="385" r:id="rId95"/>
    <p:sldId id="324" r:id="rId96"/>
    <p:sldId id="366" r:id="rId97"/>
    <p:sldId id="367" r:id="rId98"/>
    <p:sldId id="368" r:id="rId99"/>
    <p:sldId id="369" r:id="rId10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AppData\Roaming\Microsoft\Excel\tablas%20(version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tabl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tabl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tabla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tabla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len\Desktop\TESIS\INGE%20PEREZ\tab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2000"/>
            </a:pPr>
            <a:r>
              <a:rPr lang="en-US" sz="2000" dirty="0"/>
              <a:t>TIPOS DE </a:t>
            </a:r>
            <a:r>
              <a:rPr lang="en-US" sz="2000" dirty="0" smtClean="0"/>
              <a:t>PENDIENTES</a:t>
            </a:r>
            <a:r>
              <a:rPr lang="en-US" sz="2000" baseline="0" dirty="0" smtClean="0"/>
              <a:t> DEL CANTÓN RUMIÑAHUI</a:t>
            </a:r>
            <a:endParaRPr lang="en-US" sz="2000" dirty="0"/>
          </a:p>
        </c:rich>
      </c:tx>
      <c:layout>
        <c:manualLayout>
          <c:xMode val="edge"/>
          <c:yMode val="edge"/>
          <c:x val="0.13304263315980774"/>
          <c:y val="4.6186925411065463E-2"/>
        </c:manualLayout>
      </c:layout>
    </c:title>
    <c:plotArea>
      <c:layout>
        <c:manualLayout>
          <c:layoutTarget val="inner"/>
          <c:xMode val="edge"/>
          <c:yMode val="edge"/>
          <c:x val="3.6773691812020989E-2"/>
          <c:y val="0.18984696144872834"/>
          <c:w val="0.46397055256771158"/>
          <c:h val="0.70089168579377892"/>
        </c:manualLayout>
      </c:layout>
      <c:pieChart>
        <c:varyColors val="1"/>
        <c:ser>
          <c:idx val="0"/>
          <c:order val="0"/>
          <c:tx>
            <c:v>PENDIENTE</c:v>
          </c:tx>
          <c:dPt>
            <c:idx val="1"/>
            <c:explosion val="9"/>
          </c:dPt>
          <c:dLbls>
            <c:dLbl>
              <c:idx val="0"/>
              <c:layout>
                <c:manualLayout>
                  <c:x val="-0.10456778651979186"/>
                  <c:y val="0.1579783235890461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/>
                      <a:t>0,6%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0.11048552099304419"/>
                  <c:y val="-0.13822348615048946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/>
                      <a:t>0,7%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6.5081642022469965E-2"/>
                  <c:y val="-0.13516374240736337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/>
                      <a:t>1,8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9.4315982779381247E-2"/>
                  <c:y val="-6.4655881888019434E-2"/>
                </c:manualLayout>
              </c:layout>
              <c:showPercent val="1"/>
            </c:dLbl>
            <c:dLbl>
              <c:idx val="4"/>
              <c:layout>
                <c:manualLayout>
                  <c:x val="8.1868007931778647E-2"/>
                  <c:y val="2.3797269053438503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/>
                      <a:t>,89%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8.5647601655371622E-2"/>
                  <c:y val="0.10389644206199344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/>
                      <a:t>1,5%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3.8962932690018603E-2"/>
                  <c:y val="0.13813938208254678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/>
                      <a:t>,3%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es-ES" sz="1500" b="1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Percent val="1"/>
            <c:showLeaderLines val="1"/>
          </c:dLbls>
          <c:cat>
            <c:strRef>
              <c:f>Hoja8!$B$6:$B$12</c:f>
              <c:strCache>
                <c:ptCount val="7"/>
                <c:pt idx="0">
                  <c:v>Plano - casi plano</c:v>
                </c:pt>
                <c:pt idx="1">
                  <c:v>Suave; ligeramente ondulado en micro-relieve</c:v>
                </c:pt>
                <c:pt idx="2">
                  <c:v>Suave; ligeramente inclinado</c:v>
                </c:pt>
                <c:pt idx="3">
                  <c:v>Inclinado, ondulado</c:v>
                </c:pt>
                <c:pt idx="4">
                  <c:v>Moderadamente escarpado</c:v>
                </c:pt>
                <c:pt idx="5">
                  <c:v>Escarpado, abrupto</c:v>
                </c:pt>
                <c:pt idx="6">
                  <c:v>Muy escarpado, muy abrupto</c:v>
                </c:pt>
              </c:strCache>
            </c:strRef>
          </c:cat>
          <c:val>
            <c:numRef>
              <c:f>Hoja8!$D$6:$D$12</c:f>
              <c:numCache>
                <c:formatCode>General</c:formatCode>
                <c:ptCount val="7"/>
                <c:pt idx="0">
                  <c:v>20.6</c:v>
                </c:pt>
                <c:pt idx="1">
                  <c:v>30.7</c:v>
                </c:pt>
                <c:pt idx="2">
                  <c:v>11.8</c:v>
                </c:pt>
                <c:pt idx="3">
                  <c:v>10.02</c:v>
                </c:pt>
                <c:pt idx="4">
                  <c:v>7.89</c:v>
                </c:pt>
                <c:pt idx="5">
                  <c:v>11.5</c:v>
                </c:pt>
                <c:pt idx="6">
                  <c:v>7.3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0684522156268363"/>
          <c:y val="0.26419937715253861"/>
          <c:w val="0.4787382255146253"/>
          <c:h val="0.61220823554327553"/>
        </c:manualLayout>
      </c:layout>
      <c:txPr>
        <a:bodyPr/>
        <a:lstStyle/>
        <a:p>
          <a:pPr>
            <a:defRPr lang="es-ES" sz="1500"/>
          </a:pPr>
          <a:endParaRPr lang="es-EC"/>
        </a:p>
      </c:txPr>
    </c:legend>
    <c:plotVisOnly val="1"/>
    <c:dispBlanksAs val="zero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1800"/>
            </a:pPr>
            <a:r>
              <a:rPr lang="en-US" sz="1800"/>
              <a:t>POBREZA POR NECESIDADES BÁSICAS INSATISFECHAS (NBI)</a:t>
            </a:r>
          </a:p>
        </c:rich>
      </c:tx>
      <c:layout>
        <c:manualLayout>
          <c:xMode val="edge"/>
          <c:yMode val="edge"/>
          <c:x val="0.21582913743336749"/>
          <c:y val="3.0004005545479159E-2"/>
        </c:manualLayout>
      </c:layout>
    </c:title>
    <c:plotArea>
      <c:layout>
        <c:manualLayout>
          <c:layoutTarget val="inner"/>
          <c:xMode val="edge"/>
          <c:yMode val="edge"/>
          <c:x val="1.8302473729334103E-2"/>
          <c:y val="0.21714373465033146"/>
          <c:w val="0.96339505254133395"/>
          <c:h val="0.64936571704096502"/>
        </c:manualLayout>
      </c:layout>
      <c:barChart>
        <c:barDir val="col"/>
        <c:grouping val="clustered"/>
        <c:ser>
          <c:idx val="1"/>
          <c:order val="0"/>
          <c:tx>
            <c:strRef>
              <c:f>Hoja8!$C$169</c:f>
              <c:strCache>
                <c:ptCount val="1"/>
                <c:pt idx="0">
                  <c:v>Población total de cada parroquia 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s-EC"/>
              </a:p>
            </c:txPr>
            <c:showVal val="1"/>
          </c:dLbls>
          <c:cat>
            <c:strRef>
              <c:f>Hoja8!$A$170:$A$173</c:f>
              <c:strCache>
                <c:ptCount val="4"/>
                <c:pt idx="0">
                  <c:v>Sangolquí</c:v>
                </c:pt>
                <c:pt idx="1">
                  <c:v>Cotogchoa</c:v>
                </c:pt>
                <c:pt idx="2">
                  <c:v>Rumipamba</c:v>
                </c:pt>
                <c:pt idx="3">
                  <c:v>TOTAL</c:v>
                </c:pt>
              </c:strCache>
            </c:strRef>
          </c:cat>
          <c:val>
            <c:numRef>
              <c:f>Hoja8!$C$170:$C$173</c:f>
              <c:numCache>
                <c:formatCode>General</c:formatCode>
                <c:ptCount val="4"/>
                <c:pt idx="0">
                  <c:v>81140</c:v>
                </c:pt>
                <c:pt idx="1">
                  <c:v>3937</c:v>
                </c:pt>
                <c:pt idx="2">
                  <c:v>775</c:v>
                </c:pt>
                <c:pt idx="3">
                  <c:v>85852</c:v>
                </c:pt>
              </c:numCache>
            </c:numRef>
          </c:val>
        </c:ser>
        <c:ser>
          <c:idx val="0"/>
          <c:order val="1"/>
          <c:tx>
            <c:strRef>
              <c:f>Hoja8!$B$169</c:f>
              <c:strCache>
                <c:ptCount val="1"/>
                <c:pt idx="0">
                  <c:v>Número de personas pobres por parroquia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s-EC"/>
              </a:p>
            </c:txPr>
            <c:showVal val="1"/>
          </c:dLbls>
          <c:cat>
            <c:strRef>
              <c:f>Hoja8!$A$170:$A$173</c:f>
              <c:strCache>
                <c:ptCount val="4"/>
                <c:pt idx="0">
                  <c:v>Sangolquí</c:v>
                </c:pt>
                <c:pt idx="1">
                  <c:v>Cotogchoa</c:v>
                </c:pt>
                <c:pt idx="2">
                  <c:v>Rumipamba</c:v>
                </c:pt>
                <c:pt idx="3">
                  <c:v>TOTAL</c:v>
                </c:pt>
              </c:strCache>
            </c:strRef>
          </c:cat>
          <c:val>
            <c:numRef>
              <c:f>Hoja8!$B$170:$B$173</c:f>
              <c:numCache>
                <c:formatCode>General</c:formatCode>
                <c:ptCount val="4"/>
                <c:pt idx="0">
                  <c:v>23641</c:v>
                </c:pt>
                <c:pt idx="1">
                  <c:v>2619</c:v>
                </c:pt>
                <c:pt idx="2">
                  <c:v>765</c:v>
                </c:pt>
                <c:pt idx="3">
                  <c:v>27025</c:v>
                </c:pt>
              </c:numCache>
            </c:numRef>
          </c:val>
        </c:ser>
        <c:dLbls>
          <c:showVal val="1"/>
        </c:dLbls>
        <c:overlap val="-25"/>
        <c:axId val="97494528"/>
        <c:axId val="97496064"/>
      </c:barChart>
      <c:catAx>
        <c:axId val="97494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 sz="1600"/>
            </a:pPr>
            <a:endParaRPr lang="es-EC"/>
          </a:p>
        </c:txPr>
        <c:crossAx val="97496064"/>
        <c:crosses val="autoZero"/>
        <c:auto val="1"/>
        <c:lblAlgn val="ctr"/>
        <c:lblOffset val="100"/>
      </c:catAx>
      <c:valAx>
        <c:axId val="97496064"/>
        <c:scaling>
          <c:orientation val="minMax"/>
        </c:scaling>
        <c:delete val="1"/>
        <c:axPos val="l"/>
        <c:numFmt formatCode="General" sourceLinked="1"/>
        <c:tickLblPos val="none"/>
        <c:crossAx val="97494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6968512932525334E-2"/>
          <c:y val="0.16938624948856809"/>
          <c:w val="0.85777720190419282"/>
          <c:h val="4.7757485161762828E-2"/>
        </c:manualLayout>
      </c:layout>
      <c:txPr>
        <a:bodyPr/>
        <a:lstStyle/>
        <a:p>
          <a:pPr>
            <a:defRPr lang="es-ES" sz="1400"/>
          </a:pPr>
          <a:endParaRPr lang="es-EC"/>
        </a:p>
      </c:txPr>
    </c:legend>
    <c:plotVisOnly val="1"/>
    <c:dispBlanksAs val="gap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ea typeface="SimSun" pitchFamily="2" charset="-122"/>
          <a:cs typeface="Times New Roman" pitchFamily="18" charset="0"/>
        </a:defRPr>
      </a:pPr>
      <a:endParaRPr lang="es-EC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1800"/>
            </a:pPr>
            <a:r>
              <a:rPr lang="en-US" sz="1800"/>
              <a:t>PORCENTAJE DE COBERTURA DE SERVICIOS BÁSICOS </a:t>
            </a:r>
          </a:p>
        </c:rich>
      </c:tx>
      <c:layout>
        <c:manualLayout>
          <c:xMode val="edge"/>
          <c:yMode val="edge"/>
          <c:x val="0.11588277260128023"/>
          <c:y val="5.6233687400272764E-2"/>
        </c:manualLayout>
      </c:layout>
    </c:title>
    <c:plotArea>
      <c:layout>
        <c:manualLayout>
          <c:layoutTarget val="inner"/>
          <c:xMode val="edge"/>
          <c:yMode val="edge"/>
          <c:x val="0.25723159357823666"/>
          <c:y val="0.18969450254319606"/>
          <c:w val="0.71103636576644846"/>
          <c:h val="0.52030289710161026"/>
        </c:manualLayout>
      </c:layout>
      <c:barChart>
        <c:barDir val="col"/>
        <c:grouping val="clustered"/>
        <c:ser>
          <c:idx val="0"/>
          <c:order val="0"/>
          <c:tx>
            <c:strRef>
              <c:f>Hoja8!$B$131</c:f>
              <c:strCache>
                <c:ptCount val="1"/>
                <c:pt idx="0">
                  <c:v>Agua por red pública</c:v>
                </c:pt>
              </c:strCache>
            </c:strRef>
          </c:tx>
          <c:cat>
            <c:strRef>
              <c:f>Hoja8!$A$132:$A$134</c:f>
              <c:strCache>
                <c:ptCount val="3"/>
                <c:pt idx="0">
                  <c:v>Sangolquí</c:v>
                </c:pt>
                <c:pt idx="1">
                  <c:v>Cotogchoa</c:v>
                </c:pt>
                <c:pt idx="2">
                  <c:v>Rumipamba</c:v>
                </c:pt>
              </c:strCache>
            </c:strRef>
          </c:cat>
          <c:val>
            <c:numRef>
              <c:f>Hoja8!$B$132:$B$134</c:f>
              <c:numCache>
                <c:formatCode>General</c:formatCode>
                <c:ptCount val="3"/>
                <c:pt idx="0">
                  <c:v>95.4</c:v>
                </c:pt>
                <c:pt idx="1">
                  <c:v>76.3</c:v>
                </c:pt>
                <c:pt idx="2">
                  <c:v>9.9</c:v>
                </c:pt>
              </c:numCache>
            </c:numRef>
          </c:val>
        </c:ser>
        <c:ser>
          <c:idx val="1"/>
          <c:order val="1"/>
          <c:tx>
            <c:strRef>
              <c:f>Hoja8!$C$131</c:f>
              <c:strCache>
                <c:ptCount val="1"/>
                <c:pt idx="0">
                  <c:v>Alcantarillado</c:v>
                </c:pt>
              </c:strCache>
            </c:strRef>
          </c:tx>
          <c:val>
            <c:numRef>
              <c:f>Hoja8!$C$132:$C$134</c:f>
              <c:numCache>
                <c:formatCode>General</c:formatCode>
                <c:ptCount val="3"/>
                <c:pt idx="0">
                  <c:v>91.9</c:v>
                </c:pt>
                <c:pt idx="1">
                  <c:v>54.1</c:v>
                </c:pt>
                <c:pt idx="2">
                  <c:v>7.4</c:v>
                </c:pt>
              </c:numCache>
            </c:numRef>
          </c:val>
        </c:ser>
        <c:ser>
          <c:idx val="2"/>
          <c:order val="2"/>
          <c:tx>
            <c:strRef>
              <c:f>Hoja8!$D$131</c:f>
              <c:strCache>
                <c:ptCount val="1"/>
                <c:pt idx="0">
                  <c:v>Eliminación de basura</c:v>
                </c:pt>
              </c:strCache>
            </c:strRef>
          </c:tx>
          <c:val>
            <c:numRef>
              <c:f>Hoja8!$D$132:$D$134</c:f>
              <c:numCache>
                <c:formatCode>General</c:formatCode>
                <c:ptCount val="3"/>
                <c:pt idx="0">
                  <c:v>97.7</c:v>
                </c:pt>
                <c:pt idx="1">
                  <c:v>66.900000000000006</c:v>
                </c:pt>
                <c:pt idx="2">
                  <c:v>64.599999999999994</c:v>
                </c:pt>
              </c:numCache>
            </c:numRef>
          </c:val>
        </c:ser>
        <c:ser>
          <c:idx val="3"/>
          <c:order val="3"/>
          <c:tx>
            <c:strRef>
              <c:f>Hoja8!$E$131</c:f>
              <c:strCache>
                <c:ptCount val="1"/>
                <c:pt idx="0">
                  <c:v>Energía eléctrica</c:v>
                </c:pt>
              </c:strCache>
            </c:strRef>
          </c:tx>
          <c:val>
            <c:numRef>
              <c:f>Hoja8!$E$132:$E$134</c:f>
              <c:numCache>
                <c:formatCode>General</c:formatCode>
                <c:ptCount val="3"/>
                <c:pt idx="0">
                  <c:v>99.5</c:v>
                </c:pt>
                <c:pt idx="1">
                  <c:v>98.4</c:v>
                </c:pt>
                <c:pt idx="2">
                  <c:v>95.1</c:v>
                </c:pt>
              </c:numCache>
            </c:numRef>
          </c:val>
        </c:ser>
        <c:gapWidth val="182"/>
        <c:axId val="97535488"/>
        <c:axId val="97537024"/>
      </c:barChart>
      <c:catAx>
        <c:axId val="97535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7537024"/>
        <c:crosses val="autoZero"/>
        <c:auto val="1"/>
        <c:lblAlgn val="ctr"/>
        <c:lblOffset val="100"/>
      </c:catAx>
      <c:valAx>
        <c:axId val="97537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 sz="1400"/>
                </a:pPr>
                <a:r>
                  <a:rPr lang="es-EC" sz="1400"/>
                  <a:t>PORCENTAJE DE LA </a:t>
                </a:r>
              </a:p>
              <a:p>
                <a:pPr>
                  <a:defRPr lang="es-ES" sz="1400"/>
                </a:pPr>
                <a:r>
                  <a:rPr lang="es-EC" sz="1400"/>
                  <a:t>POBLACIÓN</a:t>
                </a:r>
              </a:p>
            </c:rich>
          </c:tx>
          <c:layout>
            <c:manualLayout>
              <c:xMode val="edge"/>
              <c:yMode val="edge"/>
              <c:x val="7.8103000681571888E-2"/>
              <c:y val="0.2494763061753211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 sz="1400"/>
            </a:pPr>
            <a:endParaRPr lang="es-EC"/>
          </a:p>
        </c:txPr>
        <c:crossAx val="97535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S" sz="1500"/>
            </a:pPr>
            <a:endParaRPr lang="es-EC"/>
          </a:p>
        </c:txPr>
      </c:dTable>
    </c:plotArea>
    <c:plotVisOnly val="1"/>
    <c:dispBlanksAs val="gap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s-EC"/>
              <a:t>VARIABLES DE LA VULNERABILIDAD SÍSMICA </a:t>
            </a:r>
          </a:p>
        </c:rich>
      </c:tx>
      <c:layout>
        <c:manualLayout>
          <c:xMode val="edge"/>
          <c:yMode val="edge"/>
          <c:x val="0.16387626714196121"/>
          <c:y val="3.1700565116656851E-2"/>
        </c:manualLayout>
      </c:layout>
    </c:title>
    <c:plotArea>
      <c:layout>
        <c:manualLayout>
          <c:layoutTarget val="inner"/>
          <c:xMode val="edge"/>
          <c:yMode val="edge"/>
          <c:x val="0.29593632984676632"/>
          <c:y val="0.15177546983047974"/>
          <c:w val="0.54969287625346652"/>
          <c:h val="0.75998534505544002"/>
        </c:manualLayout>
      </c:layout>
      <c:barChart>
        <c:barDir val="bar"/>
        <c:grouping val="percentStacked"/>
        <c:ser>
          <c:idx val="0"/>
          <c:order val="0"/>
          <c:tx>
            <c:strRef>
              <c:f>Hoja8!$F$225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Hoja8!$E$226:$E$235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Sistema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Hoja8!$G$226:$G$235</c:f>
              <c:numCache>
                <c:formatCode>General</c:formatCode>
                <c:ptCount val="10"/>
                <c:pt idx="0">
                  <c:v>94.308943089430898</c:v>
                </c:pt>
                <c:pt idx="1">
                  <c:v>0.81300813008130079</c:v>
                </c:pt>
                <c:pt idx="2">
                  <c:v>71.544715447154474</c:v>
                </c:pt>
                <c:pt idx="3">
                  <c:v>95.934959349593527</c:v>
                </c:pt>
                <c:pt idx="4">
                  <c:v>29.26829268292661</c:v>
                </c:pt>
                <c:pt idx="5">
                  <c:v>98.373983739837399</c:v>
                </c:pt>
                <c:pt idx="6">
                  <c:v>56.910569105690769</c:v>
                </c:pt>
                <c:pt idx="7">
                  <c:v>96.747967479674827</c:v>
                </c:pt>
                <c:pt idx="8">
                  <c:v>98.373983739837399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Hoja8!$H$225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Hoja8!$E$226:$E$235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Sistema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Hoja8!$I$226:$I$235</c:f>
              <c:numCache>
                <c:formatCode>General</c:formatCode>
                <c:ptCount val="10"/>
                <c:pt idx="0">
                  <c:v>2.4390243902439024</c:v>
                </c:pt>
                <c:pt idx="1">
                  <c:v>97.560975609756099</c:v>
                </c:pt>
                <c:pt idx="2">
                  <c:v>0</c:v>
                </c:pt>
                <c:pt idx="3">
                  <c:v>0.81300813008130079</c:v>
                </c:pt>
                <c:pt idx="4">
                  <c:v>54.471544715446818</c:v>
                </c:pt>
                <c:pt idx="5">
                  <c:v>1.626016260162602</c:v>
                </c:pt>
                <c:pt idx="6">
                  <c:v>39.837398373983739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Hoja8!$J$225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Hoja8!$E$226:$E$235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Sistema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Hoja8!$K$226:$K$235</c:f>
              <c:numCache>
                <c:formatCode>General</c:formatCode>
                <c:ptCount val="10"/>
                <c:pt idx="0">
                  <c:v>3.2520325203252027</c:v>
                </c:pt>
                <c:pt idx="1">
                  <c:v>0.81300813008130079</c:v>
                </c:pt>
                <c:pt idx="2">
                  <c:v>28.455284552845526</c:v>
                </c:pt>
                <c:pt idx="3">
                  <c:v>3.2520325203252027</c:v>
                </c:pt>
                <c:pt idx="4">
                  <c:v>14.634146341463415</c:v>
                </c:pt>
                <c:pt idx="5">
                  <c:v>0</c:v>
                </c:pt>
                <c:pt idx="6">
                  <c:v>3.2520325203252027</c:v>
                </c:pt>
                <c:pt idx="7">
                  <c:v>0</c:v>
                </c:pt>
                <c:pt idx="8">
                  <c:v>1.626016260162602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Hoja8!$L$225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Hoja8!$E$226:$E$235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Sistema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Hoja8!$M$226:$M$235</c:f>
              <c:numCache>
                <c:formatCode>General</c:formatCode>
                <c:ptCount val="10"/>
                <c:pt idx="0">
                  <c:v>0</c:v>
                </c:pt>
                <c:pt idx="1">
                  <c:v>0.81300813008130079</c:v>
                </c:pt>
                <c:pt idx="2">
                  <c:v>0</c:v>
                </c:pt>
                <c:pt idx="3">
                  <c:v>0</c:v>
                </c:pt>
                <c:pt idx="4">
                  <c:v>1.626016260162602</c:v>
                </c:pt>
                <c:pt idx="5">
                  <c:v>0</c:v>
                </c:pt>
                <c:pt idx="6">
                  <c:v>0</c:v>
                </c:pt>
                <c:pt idx="7">
                  <c:v>3.2520325203252027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gapWidth val="133"/>
        <c:overlap val="100"/>
        <c:axId val="97586176"/>
        <c:axId val="97592064"/>
      </c:barChart>
      <c:catAx>
        <c:axId val="97586176"/>
        <c:scaling>
          <c:orientation val="minMax"/>
        </c:scaling>
        <c:axPos val="l"/>
        <c:majorTickMark val="none"/>
        <c:tickLblPos val="nextTo"/>
        <c:crossAx val="97592064"/>
        <c:crosses val="autoZero"/>
        <c:auto val="1"/>
        <c:lblAlgn val="ctr"/>
        <c:lblOffset val="100"/>
      </c:catAx>
      <c:valAx>
        <c:axId val="97592064"/>
        <c:scaling>
          <c:orientation val="minMax"/>
        </c:scaling>
        <c:axPos val="b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9758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94187416819535"/>
          <c:y val="0.33754906899264103"/>
          <c:w val="0.10058624862073662"/>
          <c:h val="0.28647365812543735"/>
        </c:manualLayout>
      </c:layout>
    </c:legend>
    <c:plotVisOnly val="1"/>
  </c:chart>
  <c:txPr>
    <a:bodyPr/>
    <a:lstStyle/>
    <a:p>
      <a:pPr>
        <a:defRPr sz="1200"/>
      </a:pPr>
      <a:endParaRPr lang="es-EC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VARIABLES DE LA VULNERAVILIDAD POR INUNDACIONES</a:t>
            </a:r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Hoja8!$F$259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Hoja8!$E$260:$E$269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Hoja8!$G$260:$G$269</c:f>
              <c:numCache>
                <c:formatCode>General</c:formatCode>
                <c:ptCount val="10"/>
                <c:pt idx="0">
                  <c:v>0.81300813008130079</c:v>
                </c:pt>
                <c:pt idx="1">
                  <c:v>0.81300813008130079</c:v>
                </c:pt>
                <c:pt idx="2">
                  <c:v>71.544715447154474</c:v>
                </c:pt>
                <c:pt idx="3">
                  <c:v>0</c:v>
                </c:pt>
                <c:pt idx="4">
                  <c:v>0.81300813008130079</c:v>
                </c:pt>
                <c:pt idx="5">
                  <c:v>98.373983739837399</c:v>
                </c:pt>
                <c:pt idx="6">
                  <c:v>56.910569105690769</c:v>
                </c:pt>
                <c:pt idx="7">
                  <c:v>96.747967479674827</c:v>
                </c:pt>
                <c:pt idx="8">
                  <c:v>4.8780487804878403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Hoja8!$H$259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Hoja8!$E$260:$E$269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Hoja8!$I$260:$I$269</c:f>
              <c:numCache>
                <c:formatCode>General</c:formatCode>
                <c:ptCount val="10"/>
                <c:pt idx="0">
                  <c:v>94.308943089430898</c:v>
                </c:pt>
                <c:pt idx="1">
                  <c:v>21.13821138211382</c:v>
                </c:pt>
                <c:pt idx="2">
                  <c:v>12.195121951219511</c:v>
                </c:pt>
                <c:pt idx="3">
                  <c:v>0</c:v>
                </c:pt>
                <c:pt idx="4">
                  <c:v>18.699186991869919</c:v>
                </c:pt>
                <c:pt idx="5">
                  <c:v>1.626016260162602</c:v>
                </c:pt>
                <c:pt idx="6">
                  <c:v>39.837398373983739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Hoja8!$J$259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Hoja8!$E$260:$E$269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Hoja8!$K$260:$K$269</c:f>
              <c:numCache>
                <c:formatCode>General</c:formatCode>
                <c:ptCount val="10"/>
                <c:pt idx="0">
                  <c:v>3.2520325203252027</c:v>
                </c:pt>
                <c:pt idx="1">
                  <c:v>78.048780487804848</c:v>
                </c:pt>
                <c:pt idx="2">
                  <c:v>16.260162601625868</c:v>
                </c:pt>
                <c:pt idx="3">
                  <c:v>0</c:v>
                </c:pt>
                <c:pt idx="4">
                  <c:v>52.032520325203251</c:v>
                </c:pt>
                <c:pt idx="5">
                  <c:v>0</c:v>
                </c:pt>
                <c:pt idx="6">
                  <c:v>3.2520325203252027</c:v>
                </c:pt>
                <c:pt idx="7">
                  <c:v>3.2520325203252027</c:v>
                </c:pt>
                <c:pt idx="8">
                  <c:v>94.308943089430898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Hoja8!$L$259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Hoja8!$E$260:$E$269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Hoja8!$M$260:$M$269</c:f>
              <c:numCache>
                <c:formatCode>General</c:formatCode>
                <c:ptCount val="10"/>
                <c:pt idx="0">
                  <c:v>1.626016260162602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28.455284552845526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0.81300813008130079</c:v>
                </c:pt>
                <c:pt idx="9">
                  <c:v>0</c:v>
                </c:pt>
              </c:numCache>
            </c:numRef>
          </c:val>
        </c:ser>
        <c:gapWidth val="136"/>
        <c:overlap val="100"/>
        <c:axId val="97729536"/>
        <c:axId val="97735424"/>
      </c:barChart>
      <c:catAx>
        <c:axId val="97729536"/>
        <c:scaling>
          <c:orientation val="minMax"/>
        </c:scaling>
        <c:axPos val="l"/>
        <c:majorTickMark val="none"/>
        <c:tickLblPos val="nextTo"/>
        <c:crossAx val="97735424"/>
        <c:crosses val="autoZero"/>
        <c:auto val="1"/>
        <c:lblAlgn val="ctr"/>
        <c:lblOffset val="100"/>
      </c:catAx>
      <c:valAx>
        <c:axId val="97735424"/>
        <c:scaling>
          <c:orientation val="minMax"/>
        </c:scaling>
        <c:axPos val="b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9772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6904361673942"/>
          <c:y val="0.39596627476360263"/>
          <c:w val="6.4837653720251423E-2"/>
          <c:h val="0.30984791284651081"/>
        </c:manualLayout>
      </c:layout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s-EC" dirty="0"/>
              <a:t>VARIABLES DE LA VULNERABILIDAD POR DESLIZAMIENTOS</a:t>
            </a:r>
          </a:p>
        </c:rich>
      </c:tx>
      <c:layout>
        <c:manualLayout>
          <c:xMode val="edge"/>
          <c:yMode val="edge"/>
          <c:x val="0.2294715575804864"/>
          <c:y val="5.9357255751331897E-2"/>
        </c:manualLayout>
      </c:layout>
    </c:title>
    <c:plotArea>
      <c:layout>
        <c:manualLayout>
          <c:layoutTarget val="inner"/>
          <c:xMode val="edge"/>
          <c:yMode val="edge"/>
          <c:x val="0.27610315614462783"/>
          <c:y val="0.19279060348319171"/>
          <c:w val="0.60179131523150853"/>
          <c:h val="0.71024706358850243"/>
        </c:manualLayout>
      </c:layout>
      <c:barChart>
        <c:barDir val="bar"/>
        <c:grouping val="percentStacked"/>
        <c:ser>
          <c:idx val="0"/>
          <c:order val="0"/>
          <c:tx>
            <c:strRef>
              <c:f>Hoja8!$F$292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Hoja8!$E$293:$E$302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Hoja8!$G$293:$G$302</c:f>
              <c:numCache>
                <c:formatCode>General</c:formatCode>
                <c:ptCount val="10"/>
                <c:pt idx="0">
                  <c:v>0.81300813008130079</c:v>
                </c:pt>
                <c:pt idx="1">
                  <c:v>0.81300813008130079</c:v>
                </c:pt>
                <c:pt idx="2">
                  <c:v>0</c:v>
                </c:pt>
                <c:pt idx="3">
                  <c:v>0</c:v>
                </c:pt>
                <c:pt idx="4">
                  <c:v>0.81300813008130079</c:v>
                </c:pt>
                <c:pt idx="5">
                  <c:v>98.373983739837399</c:v>
                </c:pt>
                <c:pt idx="6">
                  <c:v>56.910569105690769</c:v>
                </c:pt>
                <c:pt idx="7">
                  <c:v>96.747967479674827</c:v>
                </c:pt>
                <c:pt idx="8">
                  <c:v>0.81300813008130079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Hoja8!$H$292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Hoja8!$E$293:$E$302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Hoja8!$I$293:$I$302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18.699186991869919</c:v>
                </c:pt>
                <c:pt idx="5">
                  <c:v>1.626016260162602</c:v>
                </c:pt>
                <c:pt idx="6">
                  <c:v>39.837398373983739</c:v>
                </c:pt>
                <c:pt idx="7">
                  <c:v>0</c:v>
                </c:pt>
                <c:pt idx="8">
                  <c:v>99.1869918699187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Hoja8!$J$292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Hoja8!$E$293:$E$302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Hoja8!$K$293:$K$302</c:f>
              <c:numCache>
                <c:formatCode>General</c:formatCode>
                <c:ptCount val="10"/>
                <c:pt idx="0">
                  <c:v>96.747967479674827</c:v>
                </c:pt>
                <c:pt idx="1">
                  <c:v>97.560975609756099</c:v>
                </c:pt>
                <c:pt idx="2">
                  <c:v>0</c:v>
                </c:pt>
                <c:pt idx="3">
                  <c:v>0</c:v>
                </c:pt>
                <c:pt idx="4">
                  <c:v>52.032520325203251</c:v>
                </c:pt>
                <c:pt idx="5">
                  <c:v>0</c:v>
                </c:pt>
                <c:pt idx="6">
                  <c:v>0</c:v>
                </c:pt>
                <c:pt idx="7">
                  <c:v>3.2520325203252027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Hoja8!$L$292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Hoja8!$E$293:$E$302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Hoja8!$M$293:$M$302</c:f>
              <c:numCache>
                <c:formatCode>General</c:formatCode>
                <c:ptCount val="10"/>
                <c:pt idx="0">
                  <c:v>2.4390243902439024</c:v>
                </c:pt>
                <c:pt idx="1">
                  <c:v>1.626016260162602</c:v>
                </c:pt>
                <c:pt idx="2">
                  <c:v>0</c:v>
                </c:pt>
                <c:pt idx="3">
                  <c:v>0</c:v>
                </c:pt>
                <c:pt idx="4">
                  <c:v>28.455284552845526</c:v>
                </c:pt>
                <c:pt idx="5">
                  <c:v>0</c:v>
                </c:pt>
                <c:pt idx="6">
                  <c:v>3.2520325203252027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gapWidth val="136"/>
        <c:overlap val="100"/>
        <c:axId val="97782784"/>
        <c:axId val="97792768"/>
      </c:barChart>
      <c:catAx>
        <c:axId val="97782784"/>
        <c:scaling>
          <c:orientation val="minMax"/>
        </c:scaling>
        <c:axPos val="l"/>
        <c:numFmt formatCode="General" sourceLinked="1"/>
        <c:majorTickMark val="none"/>
        <c:tickLblPos val="nextTo"/>
        <c:crossAx val="97792768"/>
        <c:crosses val="autoZero"/>
        <c:auto val="1"/>
        <c:lblAlgn val="ctr"/>
        <c:lblOffset val="100"/>
      </c:catAx>
      <c:valAx>
        <c:axId val="97792768"/>
        <c:scaling>
          <c:orientation val="minMax"/>
        </c:scaling>
        <c:axPos val="b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9778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704037884944101"/>
          <c:y val="0.41240037887123182"/>
          <c:w val="6.1607307983299262E-2"/>
          <c:h val="0.27483472220893407"/>
        </c:manualLayout>
      </c:layout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s-EC"/>
              <a:t>VARIABLES DE VULNERABILIDAD VOLCÁNICA</a:t>
            </a:r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Hoja8!$F$321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Hoja8!$E$322:$E$331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Hoja8!$G$322:$G$331</c:f>
              <c:numCache>
                <c:formatCode>General</c:formatCode>
                <c:ptCount val="10"/>
                <c:pt idx="0">
                  <c:v>0.81300813008130079</c:v>
                </c:pt>
                <c:pt idx="1">
                  <c:v>0.81300813008130079</c:v>
                </c:pt>
                <c:pt idx="2">
                  <c:v>0.81300813008130079</c:v>
                </c:pt>
                <c:pt idx="3">
                  <c:v>0</c:v>
                </c:pt>
                <c:pt idx="4">
                  <c:v>0.81300813008130079</c:v>
                </c:pt>
                <c:pt idx="5">
                  <c:v>98.373983739837399</c:v>
                </c:pt>
                <c:pt idx="6">
                  <c:v>56.910569105690769</c:v>
                </c:pt>
                <c:pt idx="7">
                  <c:v>96.747967479674827</c:v>
                </c:pt>
                <c:pt idx="8">
                  <c:v>0.81300813008130079</c:v>
                </c:pt>
                <c:pt idx="9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Hoja8!$H$321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Hoja8!$E$322:$E$331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Hoja8!$I$322:$I$331</c:f>
              <c:numCache>
                <c:formatCode>General</c:formatCode>
                <c:ptCount val="10"/>
                <c:pt idx="0">
                  <c:v>93.495934959349597</c:v>
                </c:pt>
                <c:pt idx="1">
                  <c:v>20.325203252032519</c:v>
                </c:pt>
                <c:pt idx="2">
                  <c:v>70.731707317073159</c:v>
                </c:pt>
                <c:pt idx="3">
                  <c:v>0</c:v>
                </c:pt>
                <c:pt idx="4">
                  <c:v>18.699186991869919</c:v>
                </c:pt>
                <c:pt idx="5">
                  <c:v>1.626016260162602</c:v>
                </c:pt>
                <c:pt idx="6">
                  <c:v>39.837398373983739</c:v>
                </c:pt>
                <c:pt idx="7">
                  <c:v>0</c:v>
                </c:pt>
                <c:pt idx="8">
                  <c:v>97.560975609756099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Hoja8!$J$321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Hoja8!$E$322:$E$331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Hoja8!$K$322:$K$331</c:f>
              <c:numCache>
                <c:formatCode>General</c:formatCode>
                <c:ptCount val="10"/>
                <c:pt idx="0">
                  <c:v>4.0650406504064716</c:v>
                </c:pt>
                <c:pt idx="1">
                  <c:v>78.861788617885495</c:v>
                </c:pt>
                <c:pt idx="2">
                  <c:v>16.260162601625868</c:v>
                </c:pt>
                <c:pt idx="3">
                  <c:v>0</c:v>
                </c:pt>
                <c:pt idx="4">
                  <c:v>52.032520325203251</c:v>
                </c:pt>
                <c:pt idx="5">
                  <c:v>0</c:v>
                </c:pt>
                <c:pt idx="6">
                  <c:v>3.2520325203252027</c:v>
                </c:pt>
                <c:pt idx="7">
                  <c:v>3.2520325203252027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Hoja8!$L$321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Hoja8!$E$322:$E$331</c:f>
              <c:strCache>
                <c:ptCount val="10"/>
                <c:pt idx="0">
                  <c:v>Sistema estructural</c:v>
                </c:pt>
                <c:pt idx="1">
                  <c:v>Tipo de paredes</c:v>
                </c:pt>
                <c:pt idx="2">
                  <c:v>Tipo de cubierta</c:v>
                </c:pt>
                <c:pt idx="3">
                  <c:v>Tipo de entrepisos</c:v>
                </c:pt>
                <c:pt idx="4">
                  <c:v>Número de pisos</c:v>
                </c:pt>
                <c:pt idx="5">
                  <c:v>Año de construcción</c:v>
                </c:pt>
                <c:pt idx="6">
                  <c:v>Estado de conservación</c:v>
                </c:pt>
                <c:pt idx="7">
                  <c:v>Suelo bajo la edificación</c:v>
                </c:pt>
                <c:pt idx="8">
                  <c:v>Topografía del sitio</c:v>
                </c:pt>
                <c:pt idx="9">
                  <c:v>Forma de la construcción</c:v>
                </c:pt>
              </c:strCache>
            </c:strRef>
          </c:cat>
          <c:val>
            <c:numRef>
              <c:f>Hoja8!$M$322:$M$331</c:f>
              <c:numCache>
                <c:formatCode>General</c:formatCode>
                <c:ptCount val="10"/>
                <c:pt idx="0">
                  <c:v>1.626016260162602</c:v>
                </c:pt>
                <c:pt idx="1">
                  <c:v>0</c:v>
                </c:pt>
                <c:pt idx="2">
                  <c:v>12.195121951219511</c:v>
                </c:pt>
                <c:pt idx="3">
                  <c:v>0</c:v>
                </c:pt>
                <c:pt idx="4">
                  <c:v>28.455284552845526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1.626016260162602</c:v>
                </c:pt>
                <c:pt idx="9">
                  <c:v>0</c:v>
                </c:pt>
              </c:numCache>
            </c:numRef>
          </c:val>
        </c:ser>
        <c:gapWidth val="138"/>
        <c:overlap val="100"/>
        <c:axId val="97836032"/>
        <c:axId val="97850112"/>
      </c:barChart>
      <c:catAx>
        <c:axId val="97836032"/>
        <c:scaling>
          <c:orientation val="minMax"/>
        </c:scaling>
        <c:axPos val="l"/>
        <c:majorTickMark val="none"/>
        <c:tickLblPos val="nextTo"/>
        <c:crossAx val="97850112"/>
        <c:crosses val="autoZero"/>
        <c:auto val="1"/>
        <c:lblAlgn val="ctr"/>
        <c:lblOffset val="100"/>
      </c:catAx>
      <c:valAx>
        <c:axId val="97850112"/>
        <c:scaling>
          <c:orientation val="minMax"/>
        </c:scaling>
        <c:axPos val="b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97836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autoTitleDeleted val="1"/>
    <c:plotArea>
      <c:layout>
        <c:manualLayout>
          <c:layoutTarget val="inner"/>
          <c:xMode val="edge"/>
          <c:yMode val="edge"/>
          <c:x val="0.24949112704195694"/>
          <c:y val="8.0557678275987629E-2"/>
          <c:w val="0.48140399858952881"/>
          <c:h val="0.74812783564589147"/>
        </c:manualLayout>
      </c:layout>
      <c:radarChart>
        <c:radarStyle val="marker"/>
        <c:ser>
          <c:idx val="0"/>
          <c:order val="0"/>
          <c:tx>
            <c:strRef>
              <c:f>Hoja8!$E$404</c:f>
              <c:strCache>
                <c:ptCount val="1"/>
                <c:pt idx="0">
                  <c:v>Nivel Nacional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Hoja8!$F$402:$I$402</c:f>
              <c:strCache>
                <c:ptCount val="4"/>
                <c:pt idx="0">
                  <c:v>Pobreza por NBI</c:v>
                </c:pt>
                <c:pt idx="1">
                  <c:v>Edad de dependencia</c:v>
                </c:pt>
                <c:pt idx="2">
                  <c:v>Tipo de vivienda</c:v>
                </c:pt>
                <c:pt idx="3">
                  <c:v>Analfabetismo</c:v>
                </c:pt>
              </c:strCache>
            </c:strRef>
          </c:cat>
          <c:val>
            <c:numRef>
              <c:f>Hoja8!$F$404:$I$404</c:f>
              <c:numCache>
                <c:formatCode>General</c:formatCode>
                <c:ptCount val="4"/>
                <c:pt idx="0">
                  <c:v>60.05</c:v>
                </c:pt>
                <c:pt idx="1">
                  <c:v>59.3</c:v>
                </c:pt>
                <c:pt idx="2">
                  <c:v>4.0599999999999996</c:v>
                </c:pt>
                <c:pt idx="3">
                  <c:v>6.7</c:v>
                </c:pt>
              </c:numCache>
            </c:numRef>
          </c:val>
        </c:ser>
        <c:ser>
          <c:idx val="1"/>
          <c:order val="1"/>
          <c:tx>
            <c:strRef>
              <c:f>Hoja8!$E$405</c:f>
              <c:strCache>
                <c:ptCount val="1"/>
                <c:pt idx="0">
                  <c:v>Cantón Rumiñahui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6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strRef>
              <c:f>Hoja8!$F$402:$I$402</c:f>
              <c:strCache>
                <c:ptCount val="4"/>
                <c:pt idx="0">
                  <c:v>Pobreza por NBI</c:v>
                </c:pt>
                <c:pt idx="1">
                  <c:v>Edad de dependencia</c:v>
                </c:pt>
                <c:pt idx="2">
                  <c:v>Tipo de vivienda</c:v>
                </c:pt>
                <c:pt idx="3">
                  <c:v>Analfabetismo</c:v>
                </c:pt>
              </c:strCache>
            </c:strRef>
          </c:cat>
          <c:val>
            <c:numRef>
              <c:f>Hoja8!$F$405:$I$405</c:f>
              <c:numCache>
                <c:formatCode>General</c:formatCode>
                <c:ptCount val="4"/>
                <c:pt idx="0">
                  <c:v>31.5</c:v>
                </c:pt>
                <c:pt idx="1">
                  <c:v>49.660000000000011</c:v>
                </c:pt>
                <c:pt idx="2">
                  <c:v>4.96</c:v>
                </c:pt>
                <c:pt idx="3">
                  <c:v>2.8899999999999997</c:v>
                </c:pt>
              </c:numCache>
            </c:numRef>
          </c:val>
        </c:ser>
        <c:axId val="97891456"/>
        <c:axId val="97893376"/>
      </c:radarChart>
      <c:catAx>
        <c:axId val="97891456"/>
        <c:scaling>
          <c:orientation val="minMax"/>
        </c:scaling>
        <c:axPos val="b"/>
        <c:majorGridlines/>
        <c:maj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lang="es-ES" sz="1600" b="1"/>
            </a:pPr>
            <a:endParaRPr lang="es-EC"/>
          </a:p>
        </c:txPr>
        <c:crossAx val="97893376"/>
        <c:crosses val="autoZero"/>
        <c:auto val="1"/>
        <c:lblAlgn val="ctr"/>
        <c:lblOffset val="100"/>
      </c:catAx>
      <c:valAx>
        <c:axId val="978933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789145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1229502514915249"/>
          <c:y val="0.90942192320511395"/>
          <c:w val="0.57658008296614249"/>
          <c:h val="9.0578076794886372E-2"/>
        </c:manualLayout>
      </c:layout>
      <c:txPr>
        <a:bodyPr/>
        <a:lstStyle/>
        <a:p>
          <a:pPr>
            <a:defRPr lang="es-ES" sz="1500"/>
          </a:pPr>
          <a:endParaRPr lang="es-EC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1700"/>
            </a:pPr>
            <a:r>
              <a:rPr lang="en-US" sz="1700"/>
              <a:t>PORCENTAJE DE UNIDADES GEOLÓGICAS DEL CANTÓN</a:t>
            </a:r>
          </a:p>
        </c:rich>
      </c:tx>
      <c:layout>
        <c:manualLayout>
          <c:xMode val="edge"/>
          <c:yMode val="edge"/>
          <c:x val="0.10371707189817328"/>
          <c:y val="5.4835884545275992E-2"/>
        </c:manualLayout>
      </c:layout>
    </c:title>
    <c:plotArea>
      <c:layout>
        <c:manualLayout>
          <c:layoutTarget val="inner"/>
          <c:xMode val="edge"/>
          <c:yMode val="edge"/>
          <c:x val="9.3501390684375268E-2"/>
          <c:y val="0.28534326180474062"/>
          <c:w val="0.37657049398677023"/>
          <c:h val="0.64486193219460453"/>
        </c:manualLayout>
      </c:layout>
      <c:pieChart>
        <c:varyColors val="1"/>
        <c:ser>
          <c:idx val="0"/>
          <c:order val="0"/>
          <c:tx>
            <c:v>PORCENTEJE DE UNIDADES GEOLÓGICAS DEL CANTÓN</c:v>
          </c:tx>
          <c:dPt>
            <c:idx val="0"/>
            <c:explosion val="7"/>
          </c:dPt>
          <c:dLbls>
            <c:dLbl>
              <c:idx val="0"/>
              <c:layout>
                <c:manualLayout>
                  <c:x val="-0.12236777979598577"/>
                  <c:y val="2.0701385985377649E-3"/>
                </c:manualLayout>
              </c:layout>
              <c:tx>
                <c:rich>
                  <a:bodyPr/>
                  <a:lstStyle/>
                  <a:p>
                    <a:r>
                      <a:rPr sz="1400" dirty="0"/>
                      <a:t>47%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8.4017434394012727E-2"/>
                  <c:y val="-0.152526220344243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21,7%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9.4485230416406191E-2"/>
                  <c:y val="1.676932203320718E-2"/>
                </c:manualLayout>
              </c:layout>
              <c:tx>
                <c:rich>
                  <a:bodyPr/>
                  <a:lstStyle/>
                  <a:p>
                    <a:r>
                      <a:rPr sz="1400" dirty="0" smtClean="0"/>
                      <a:t>17%</a:t>
                    </a:r>
                    <a:endParaRPr sz="140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7.123696852555704E-2"/>
                  <c:y val="0.10782858668955453"/>
                </c:manualLayout>
              </c:layout>
              <c:showPercent val="1"/>
            </c:dLbl>
            <c:dLbl>
              <c:idx val="4"/>
              <c:layout>
                <c:manualLayout>
                  <c:x val="-2.5754886982410758E-2"/>
                  <c:y val="1.427251306046808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</a:t>
                    </a:r>
                    <a:r>
                      <a:rPr lang="en-US"/>
                      <a:t>,9%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-4.0100481842754922E-2"/>
                  <c:y val="-1.720610802243968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</a:t>
                    </a:r>
                    <a:r>
                      <a:rPr lang="en-US"/>
                      <a:t>,5%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-3.3608532142437413E-2"/>
                  <c:y val="-3.8359454269494268E-2"/>
                </c:manualLayout>
              </c:layout>
              <c:showPercent val="1"/>
            </c:dLbl>
            <c:dLbl>
              <c:idx val="7"/>
              <c:layout>
                <c:manualLayout>
                  <c:x val="1.1534061973596578E-2"/>
                  <c:y val="-4.9704409951952466E-2"/>
                </c:manualLayout>
              </c:layout>
              <c:showPercent val="1"/>
            </c:dLbl>
            <c:dLbl>
              <c:idx val="8"/>
              <c:layout>
                <c:manualLayout>
                  <c:x val="6.6734242174951997E-2"/>
                  <c:y val="-4.1617066237327374E-2"/>
                </c:manualLayout>
              </c:layout>
              <c:showPercent val="1"/>
            </c:dLbl>
            <c:dLbl>
              <c:idx val="9"/>
              <c:layout>
                <c:manualLayout>
                  <c:x val="0.11601676656089632"/>
                  <c:y val="-2.4415318692192402E-3"/>
                </c:manualLayout>
              </c:layout>
              <c:showPercent val="1"/>
            </c:dLbl>
            <c:txPr>
              <a:bodyPr/>
              <a:lstStyle/>
              <a:p>
                <a:pPr>
                  <a:defRPr lang="es-ES" sz="1400" b="1"/>
                </a:pPr>
                <a:endParaRPr lang="es-EC"/>
              </a:p>
            </c:txPr>
            <c:showPercent val="1"/>
            <c:showLeaderLines val="1"/>
          </c:dLbls>
          <c:cat>
            <c:strRef>
              <c:f>Hoja8!$B$22:$B$31</c:f>
              <c:strCache>
                <c:ptCount val="10"/>
                <c:pt idx="0">
                  <c:v>Qvx - SpS: Andesita piroxénica</c:v>
                </c:pt>
                <c:pt idx="1">
                  <c:v>Qc/Pch: Cangagua sobre Sedimentos Chichi</c:v>
                </c:pt>
                <c:pt idx="2">
                  <c:v>Lh: Depósitos Laharíticos</c:v>
                </c:pt>
                <c:pt idx="3">
                  <c:v>Da: Depósitos Aluviales</c:v>
                </c:pt>
                <c:pt idx="4">
                  <c:v>t: Terrazas Indiferenciadas</c:v>
                </c:pt>
                <c:pt idx="5">
                  <c:v>Qc: Ceniza, lapilli de pómez</c:v>
                </c:pt>
                <c:pt idx="6">
                  <c:v>Dc: Depósitos Coluviales</c:v>
                </c:pt>
                <c:pt idx="7">
                  <c:v>dg: Depósitos Glaciales</c:v>
                </c:pt>
                <c:pt idx="8">
                  <c:v>Psn: Lava, piroclastos</c:v>
                </c:pt>
                <c:pt idx="9">
                  <c:v>Wn: No aplicable</c:v>
                </c:pt>
              </c:strCache>
            </c:strRef>
          </c:cat>
          <c:val>
            <c:numRef>
              <c:f>Hoja8!$D$22:$D$31</c:f>
              <c:numCache>
                <c:formatCode>General</c:formatCode>
                <c:ptCount val="10"/>
                <c:pt idx="0">
                  <c:v>47</c:v>
                </c:pt>
                <c:pt idx="1">
                  <c:v>21.7</c:v>
                </c:pt>
                <c:pt idx="2">
                  <c:v>17</c:v>
                </c:pt>
                <c:pt idx="3">
                  <c:v>4.4700000000000024</c:v>
                </c:pt>
                <c:pt idx="4">
                  <c:v>3.9</c:v>
                </c:pt>
                <c:pt idx="5">
                  <c:v>3.54</c:v>
                </c:pt>
                <c:pt idx="6">
                  <c:v>1.41</c:v>
                </c:pt>
                <c:pt idx="7">
                  <c:v>0.94000000000000061</c:v>
                </c:pt>
                <c:pt idx="8">
                  <c:v>1.0000000000000005E-2</c:v>
                </c:pt>
                <c:pt idx="9">
                  <c:v>3.0000000000000002E-2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313107125312545"/>
          <c:y val="0.25999110113124191"/>
          <c:w val="0.43462998330273717"/>
          <c:h val="0.65235536435758823"/>
        </c:manualLayout>
      </c:layout>
      <c:txPr>
        <a:bodyPr/>
        <a:lstStyle/>
        <a:p>
          <a:pPr>
            <a:defRPr lang="es-ES" sz="1400"/>
          </a:pPr>
          <a:endParaRPr lang="es-EC"/>
        </a:p>
      </c:txPr>
    </c:legend>
    <c:plotVisOnly val="1"/>
    <c:dispBlanksAs val="zero"/>
  </c:chart>
  <c:spPr>
    <a:ln w="28575">
      <a:solidFill>
        <a:schemeClr val="tx1"/>
      </a:solidFill>
    </a:ln>
  </c:spPr>
  <c:txPr>
    <a:bodyPr/>
    <a:lstStyle/>
    <a:p>
      <a:pPr algn="just"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layout>
        <c:manualLayout>
          <c:xMode val="edge"/>
          <c:yMode val="edge"/>
          <c:x val="0.13116079002644571"/>
          <c:y val="6.2415776058067807E-2"/>
        </c:manualLayout>
      </c:layout>
      <c:txPr>
        <a:bodyPr/>
        <a:lstStyle/>
        <a:p>
          <a:pPr>
            <a:defRPr lang="es-ES" sz="1500"/>
          </a:pPr>
          <a:endParaRPr lang="es-EC"/>
        </a:p>
      </c:txPr>
    </c:title>
    <c:plotArea>
      <c:layout>
        <c:manualLayout>
          <c:layoutTarget val="inner"/>
          <c:xMode val="edge"/>
          <c:yMode val="edge"/>
          <c:x val="5.7608734024360814E-2"/>
          <c:y val="0.27261388353111993"/>
          <c:w val="0.40029755739991962"/>
          <c:h val="0.64395694016508864"/>
        </c:manualLayout>
      </c:layout>
      <c:pieChart>
        <c:varyColors val="1"/>
        <c:ser>
          <c:idx val="0"/>
          <c:order val="0"/>
          <c:tx>
            <c:v>PORCENTAJE DE UNIDADES GEOMORFOLÓGICAS DEL CANTÓN</c:v>
          </c:tx>
          <c:dPt>
            <c:idx val="0"/>
            <c:explosion val="7"/>
          </c:dPt>
          <c:dPt>
            <c:idx val="1"/>
            <c:spPr>
              <a:ln w="25400"/>
            </c:spPr>
          </c:dPt>
          <c:dLbls>
            <c:dLbl>
              <c:idx val="0"/>
              <c:layout>
                <c:manualLayout>
                  <c:x val="-0.16009388973024441"/>
                  <c:y val="-1.768252881433346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4</a:t>
                    </a:r>
                    <a:r>
                      <a:rPr lang="en-US"/>
                      <a:t>8,1%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7.260861729367056E-2"/>
                  <c:y val="-0.136492373235954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3,8%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9.2222480125140213E-2"/>
                  <c:y val="-3.557959602875727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</a:t>
                    </a:r>
                    <a:r>
                      <a:rPr lang="en-US"/>
                      <a:t>,9%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8.8592996217705736E-2"/>
                  <c:y val="3.103199056639750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,4%</a:t>
                    </a: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,1%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2.4747149442480012E-3"/>
                  <c:y val="2.4344782989082885E-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4</a:t>
                    </a:r>
                    <a:r>
                      <a:rPr lang="en-US"/>
                      <a:t>,8%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7.7449860559464069E-3"/>
                  <c:y val="-2.699501692723195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4</a:t>
                    </a:r>
                    <a:r>
                      <a:rPr lang="en-US"/>
                      <a:t>,2%</a:t>
                    </a:r>
                  </a:p>
                </c:rich>
              </c:tx>
              <c:showPercent val="1"/>
            </c:dLbl>
            <c:dLbl>
              <c:idx val="7"/>
              <c:layout>
                <c:manualLayout>
                  <c:x val="1.6621996805078667E-2"/>
                  <c:y val="-2.418136863326867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,6%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es-ES" sz="1400" b="1"/>
                </a:pPr>
                <a:endParaRPr lang="es-EC"/>
              </a:p>
            </c:txPr>
            <c:showPercent val="1"/>
            <c:showLeaderLines val="1"/>
          </c:dLbls>
          <c:cat>
            <c:strRef>
              <c:f>Hoja8!$B$38:$B$45</c:f>
              <c:strCache>
                <c:ptCount val="8"/>
                <c:pt idx="0">
                  <c:v>vl: Valles laharíticos planos a ligeramente ondulados</c:v>
                </c:pt>
                <c:pt idx="1">
                  <c:v>Va: Vertientes abruptas e irregulares</c:v>
                </c:pt>
                <c:pt idx="2">
                  <c:v>rm: Relieves moderados superiores, disectados en los valles glaciares</c:v>
                </c:pt>
                <c:pt idx="3">
                  <c:v>lo: Superficies ligeramente onduladas a onduladas</c:v>
                </c:pt>
                <c:pt idx="4">
                  <c:v>rmp: Relieves moderados de colinas de paramo</c:v>
                </c:pt>
                <c:pt idx="5">
                  <c:v>Cxr: Colinas de vertientes convexas, cima redonda, del valle interandino</c:v>
                </c:pt>
                <c:pt idx="6">
                  <c:v>rad: Relieves moderados altos, medianamente disectados</c:v>
                </c:pt>
                <c:pt idx="7">
                  <c:v>cr: Colinas regulares medias, vertiente rectilínea, cima redonda</c:v>
                </c:pt>
              </c:strCache>
            </c:strRef>
          </c:cat>
          <c:val>
            <c:numRef>
              <c:f>Hoja8!$D$38:$D$45</c:f>
              <c:numCache>
                <c:formatCode>General</c:formatCode>
                <c:ptCount val="8"/>
                <c:pt idx="0">
                  <c:v>48.120000000000012</c:v>
                </c:pt>
                <c:pt idx="1">
                  <c:v>13.870000000000006</c:v>
                </c:pt>
                <c:pt idx="2">
                  <c:v>7.94</c:v>
                </c:pt>
                <c:pt idx="3">
                  <c:v>5.44</c:v>
                </c:pt>
                <c:pt idx="4">
                  <c:v>5.1199999999999966</c:v>
                </c:pt>
                <c:pt idx="5">
                  <c:v>4.83</c:v>
                </c:pt>
                <c:pt idx="6">
                  <c:v>4.22</c:v>
                </c:pt>
                <c:pt idx="7">
                  <c:v>3.61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48423591563554208"/>
          <c:y val="0.20889306315998044"/>
          <c:w val="0.48707371354548262"/>
          <c:h val="0.6990552121657917"/>
        </c:manualLayout>
      </c:layout>
      <c:spPr>
        <a:ln w="28575"/>
        <a:effectLst>
          <a:outerShdw blurRad="50800" dist="12700" dir="5400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lang="es-ES" sz="1100"/>
          </a:pPr>
          <a:endParaRPr lang="es-EC"/>
        </a:p>
      </c:txPr>
    </c:legend>
    <c:plotVisOnly val="1"/>
    <c:dispBlanksAs val="zero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layout>
        <c:manualLayout>
          <c:xMode val="edge"/>
          <c:yMode val="edge"/>
          <c:x val="0.2347688459846474"/>
          <c:y val="5.2483663679971114E-2"/>
        </c:manualLayout>
      </c:layout>
      <c:txPr>
        <a:bodyPr/>
        <a:lstStyle/>
        <a:p>
          <a:pPr>
            <a:defRPr lang="es-ES" sz="2000"/>
          </a:pPr>
          <a:endParaRPr lang="es-EC"/>
        </a:p>
      </c:txPr>
    </c:title>
    <c:plotArea>
      <c:layout>
        <c:manualLayout>
          <c:layoutTarget val="inner"/>
          <c:xMode val="edge"/>
          <c:yMode val="edge"/>
          <c:x val="6.147270186353581E-2"/>
          <c:y val="0.25113042995222751"/>
          <c:w val="0.36405388563119712"/>
          <c:h val="0.64507804945435065"/>
        </c:manualLayout>
      </c:layout>
      <c:pieChart>
        <c:varyColors val="1"/>
        <c:ser>
          <c:idx val="0"/>
          <c:order val="0"/>
          <c:tx>
            <c:v>USO DEL SUELO DEL CANTÓN</c:v>
          </c:tx>
          <c:dLbls>
            <c:dLbl>
              <c:idx val="0"/>
              <c:layout>
                <c:manualLayout>
                  <c:x val="-0.13410385675595618"/>
                  <c:y val="4.562477158709591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</a:t>
                    </a:r>
                    <a:r>
                      <a:rPr lang="en-US"/>
                      <a:t>1,1%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1.0324601296934452E-2"/>
                  <c:y val="-0.16081929632214045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5,6%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8.7538707739808069E-2"/>
                  <c:y val="-0.10743579520914316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2,8%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0.10514754119104568"/>
                  <c:y val="1.9708295956676301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0,7%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8.7400208075726599E-2"/>
                  <c:y val="8.973122030632256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0,1%</a:t>
                    </a:r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/>
                      <a:t>9</a:t>
                    </a:r>
                    <a:r>
                      <a:rPr lang="en-US"/>
                      <a:t>,2%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2.1600407293721202E-3"/>
                  <c:y val="-1.558801701511450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</a:t>
                    </a:r>
                    <a:r>
                      <a:rPr lang="en-US"/>
                      <a:t>,32%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es-ES" sz="1400" b="1"/>
                </a:pPr>
                <a:endParaRPr lang="es-EC"/>
              </a:p>
            </c:txPr>
            <c:showPercent val="1"/>
            <c:showLeaderLines val="1"/>
          </c:dLbls>
          <c:cat>
            <c:strRef>
              <c:f>Hoja8!$B$59:$B$65</c:f>
              <c:strCache>
                <c:ptCount val="7"/>
                <c:pt idx="0">
                  <c:v>Ag: Uso agropecuario</c:v>
                </c:pt>
                <c:pt idx="1">
                  <c:v>O: Otros usos (zona urbana)</c:v>
                </c:pt>
                <c:pt idx="2">
                  <c:v>F: Uso forestal</c:v>
                </c:pt>
                <c:pt idx="3">
                  <c:v>C: Uso conservación</c:v>
                </c:pt>
                <c:pt idx="4">
                  <c:v>Agf: Uso agropecuario con Uso forestal</c:v>
                </c:pt>
                <c:pt idx="5">
                  <c:v>Fag: Uso forestal con Uso agropecuario</c:v>
                </c:pt>
                <c:pt idx="6">
                  <c:v>Fd: Uso forestal dominante</c:v>
                </c:pt>
              </c:strCache>
            </c:strRef>
          </c:cat>
          <c:val>
            <c:numRef>
              <c:f>Hoja8!$D$59:$D$65</c:f>
              <c:numCache>
                <c:formatCode>General</c:formatCode>
                <c:ptCount val="7"/>
                <c:pt idx="0">
                  <c:v>41.17</c:v>
                </c:pt>
                <c:pt idx="1">
                  <c:v>15.6</c:v>
                </c:pt>
                <c:pt idx="2">
                  <c:v>12.82</c:v>
                </c:pt>
                <c:pt idx="3">
                  <c:v>10.729999999999999</c:v>
                </c:pt>
                <c:pt idx="4">
                  <c:v>10.130000000000001</c:v>
                </c:pt>
                <c:pt idx="5">
                  <c:v>9.2100000000000009</c:v>
                </c:pt>
                <c:pt idx="6">
                  <c:v>0.3200000000000055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49450213828167111"/>
          <c:y val="0.30995979932889273"/>
          <c:w val="0.45540865958188792"/>
          <c:h val="0.54638293631017665"/>
        </c:manualLayout>
      </c:layout>
      <c:txPr>
        <a:bodyPr/>
        <a:lstStyle/>
        <a:p>
          <a:pPr>
            <a:defRPr lang="es-ES" sz="1400"/>
          </a:pPr>
          <a:endParaRPr lang="es-EC"/>
        </a:p>
      </c:txPr>
    </c:legend>
    <c:plotVisOnly val="1"/>
    <c:dispBlanksAs val="zero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s-EC"/>
              <a:t>POBLACIÓN EN EDAD DE TRABAJAR</a:t>
            </a:r>
          </a:p>
        </c:rich>
      </c:tx>
      <c:layout>
        <c:manualLayout>
          <c:xMode val="edge"/>
          <c:yMode val="edge"/>
          <c:x val="0.21833029399153059"/>
          <c:y val="5.2052052052052072E-2"/>
        </c:manualLayout>
      </c:layout>
    </c:title>
    <c:plotArea>
      <c:layout>
        <c:manualLayout>
          <c:layoutTarget val="inner"/>
          <c:xMode val="edge"/>
          <c:yMode val="edge"/>
          <c:x val="0.17411008543142725"/>
          <c:y val="0.2333453690330704"/>
          <c:w val="0.77092865930868593"/>
          <c:h val="0.56029538384623856"/>
        </c:manualLayout>
      </c:layout>
      <c:barChart>
        <c:barDir val="col"/>
        <c:grouping val="clustered"/>
        <c:ser>
          <c:idx val="0"/>
          <c:order val="0"/>
          <c:tx>
            <c:v>HOMBRES</c:v>
          </c:tx>
          <c:cat>
            <c:strRef>
              <c:f>Hoja8!$A$74:$A$76</c:f>
              <c:strCache>
                <c:ptCount val="3"/>
                <c:pt idx="0">
                  <c:v>Sangolquí</c:v>
                </c:pt>
                <c:pt idx="1">
                  <c:v>Cotogchoa</c:v>
                </c:pt>
                <c:pt idx="2">
                  <c:v>Rumipamba</c:v>
                </c:pt>
              </c:strCache>
            </c:strRef>
          </c:cat>
          <c:val>
            <c:numRef>
              <c:f>Hoja8!$B$74:$B$76</c:f>
              <c:numCache>
                <c:formatCode>General</c:formatCode>
                <c:ptCount val="3"/>
                <c:pt idx="0">
                  <c:v>22060</c:v>
                </c:pt>
                <c:pt idx="1">
                  <c:v>1111</c:v>
                </c:pt>
                <c:pt idx="2">
                  <c:v>209</c:v>
                </c:pt>
              </c:numCache>
            </c:numRef>
          </c:val>
        </c:ser>
        <c:ser>
          <c:idx val="1"/>
          <c:order val="1"/>
          <c:tx>
            <c:v>MUJERES</c:v>
          </c:tx>
          <c:val>
            <c:numRef>
              <c:f>Hoja8!$C$74:$C$76</c:f>
              <c:numCache>
                <c:formatCode>General</c:formatCode>
                <c:ptCount val="3"/>
                <c:pt idx="0">
                  <c:v>17025</c:v>
                </c:pt>
                <c:pt idx="1">
                  <c:v>747</c:v>
                </c:pt>
                <c:pt idx="2">
                  <c:v>114</c:v>
                </c:pt>
              </c:numCache>
            </c:numRef>
          </c:val>
        </c:ser>
        <c:axId val="95851648"/>
        <c:axId val="95853184"/>
      </c:barChart>
      <c:catAx>
        <c:axId val="95851648"/>
        <c:scaling>
          <c:orientation val="minMax"/>
        </c:scaling>
        <c:axPos val="b"/>
        <c:majorTickMark val="none"/>
        <c:tickLblPos val="nextTo"/>
        <c:crossAx val="95853184"/>
        <c:crosses val="autoZero"/>
        <c:auto val="1"/>
        <c:lblAlgn val="ctr"/>
        <c:lblOffset val="100"/>
      </c:catAx>
      <c:valAx>
        <c:axId val="95853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POBLACIÓN</a:t>
                </a:r>
              </a:p>
            </c:rich>
          </c:tx>
          <c:layout>
            <c:manualLayout>
              <c:xMode val="edge"/>
              <c:yMode val="edge"/>
              <c:x val="3.9266599754025362E-2"/>
              <c:y val="0.3605990242210714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95851648"/>
        <c:crosses val="autoZero"/>
        <c:crossBetween val="between"/>
        <c:minorUnit val="5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500" b="0"/>
            </a:pPr>
            <a:endParaRPr lang="es-EC"/>
          </a:p>
        </c:txPr>
      </c:dTable>
    </c:plotArea>
    <c:plotVisOnly val="1"/>
    <c:dispBlanksAs val="gap"/>
  </c:chart>
  <c:spPr>
    <a:ln w="28575">
      <a:solidFill>
        <a:schemeClr val="tx1"/>
      </a:solidFill>
    </a:ln>
  </c:spPr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2200">
                <a:latin typeface="Times New Roman" pitchFamily="18" charset="0"/>
                <a:cs typeface="Times New Roman" pitchFamily="18" charset="0"/>
              </a:defRPr>
            </a:pPr>
            <a:r>
              <a:rPr lang="es-EC" sz="2200">
                <a:latin typeface="Times New Roman" pitchFamily="18" charset="0"/>
                <a:cs typeface="Times New Roman" pitchFamily="18" charset="0"/>
              </a:rPr>
              <a:t>POBLACIÓN POR GRUPOS DE EDAD</a:t>
            </a:r>
          </a:p>
        </c:rich>
      </c:tx>
      <c:layout>
        <c:manualLayout>
          <c:xMode val="edge"/>
          <c:yMode val="edge"/>
          <c:x val="0.17853273312311094"/>
          <c:y val="5.2040764239408913E-2"/>
        </c:manualLayout>
      </c:layout>
    </c:title>
    <c:plotArea>
      <c:layout>
        <c:manualLayout>
          <c:layoutTarget val="inner"/>
          <c:xMode val="edge"/>
          <c:yMode val="edge"/>
          <c:x val="0.1406877688564199"/>
          <c:y val="0.22866415743596091"/>
          <c:w val="0.82175578622105361"/>
          <c:h val="0.48429153517477036"/>
        </c:manualLayout>
      </c:layout>
      <c:barChart>
        <c:barDir val="col"/>
        <c:grouping val="clustered"/>
        <c:ser>
          <c:idx val="0"/>
          <c:order val="0"/>
          <c:tx>
            <c:strRef>
              <c:f>Hoja8!$B$83</c:f>
              <c:strCache>
                <c:ptCount val="1"/>
                <c:pt idx="0">
                  <c:v>Hombres</c:v>
                </c:pt>
              </c:strCache>
            </c:strRef>
          </c:tx>
          <c:cat>
            <c:strRef>
              <c:f>Hoja8!$A$84:$A$88</c:f>
              <c:strCache>
                <c:ptCount val="5"/>
                <c:pt idx="0">
                  <c:v>Niños (0 – 11 años)</c:v>
                </c:pt>
                <c:pt idx="1">
                  <c:v>Adolecentes (12 – 17 años)</c:v>
                </c:pt>
                <c:pt idx="2">
                  <c:v>Jóvenes (18 – 28 años)</c:v>
                </c:pt>
                <c:pt idx="3">
                  <c:v>Adultos (29 – 64 años)</c:v>
                </c:pt>
                <c:pt idx="4">
                  <c:v>Adultos Mayores (65 en adelante)</c:v>
                </c:pt>
              </c:strCache>
            </c:strRef>
          </c:cat>
          <c:val>
            <c:numRef>
              <c:f>Hoja8!$B$84:$B$88</c:f>
              <c:numCache>
                <c:formatCode>General</c:formatCode>
                <c:ptCount val="5"/>
                <c:pt idx="0">
                  <c:v>9259</c:v>
                </c:pt>
                <c:pt idx="1">
                  <c:v>4758</c:v>
                </c:pt>
                <c:pt idx="2">
                  <c:v>8497</c:v>
                </c:pt>
                <c:pt idx="3">
                  <c:v>16807</c:v>
                </c:pt>
                <c:pt idx="4">
                  <c:v>2596</c:v>
                </c:pt>
              </c:numCache>
            </c:numRef>
          </c:val>
        </c:ser>
        <c:ser>
          <c:idx val="1"/>
          <c:order val="1"/>
          <c:tx>
            <c:strRef>
              <c:f>Hoja8!$C$83</c:f>
              <c:strCache>
                <c:ptCount val="1"/>
                <c:pt idx="0">
                  <c:v>Mujeres</c:v>
                </c:pt>
              </c:strCache>
            </c:strRef>
          </c:tx>
          <c:cat>
            <c:strRef>
              <c:f>Hoja8!$A$84:$A$88</c:f>
              <c:strCache>
                <c:ptCount val="5"/>
                <c:pt idx="0">
                  <c:v>Niños (0 – 11 años)</c:v>
                </c:pt>
                <c:pt idx="1">
                  <c:v>Adolecentes (12 – 17 años)</c:v>
                </c:pt>
                <c:pt idx="2">
                  <c:v>Jóvenes (18 – 28 años)</c:v>
                </c:pt>
                <c:pt idx="3">
                  <c:v>Adultos (29 – 64 años)</c:v>
                </c:pt>
                <c:pt idx="4">
                  <c:v>Adultos Mayores (65 en adelante)</c:v>
                </c:pt>
              </c:strCache>
            </c:strRef>
          </c:cat>
          <c:val>
            <c:numRef>
              <c:f>Hoja8!$C$84:$C$88</c:f>
              <c:numCache>
                <c:formatCode>General</c:formatCode>
                <c:ptCount val="5"/>
                <c:pt idx="0">
                  <c:v>8935</c:v>
                </c:pt>
                <c:pt idx="1">
                  <c:v>4570</c:v>
                </c:pt>
                <c:pt idx="2">
                  <c:v>8789</c:v>
                </c:pt>
                <c:pt idx="3">
                  <c:v>18523</c:v>
                </c:pt>
                <c:pt idx="4">
                  <c:v>3118</c:v>
                </c:pt>
              </c:numCache>
            </c:numRef>
          </c:val>
        </c:ser>
        <c:gapWidth val="123"/>
        <c:axId val="97233152"/>
        <c:axId val="97239040"/>
      </c:barChart>
      <c:catAx>
        <c:axId val="97233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7239040"/>
        <c:crosses val="autoZero"/>
        <c:auto val="1"/>
        <c:lblAlgn val="ctr"/>
        <c:lblOffset val="100"/>
      </c:catAx>
      <c:valAx>
        <c:axId val="97239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POBLACIÓN</a:t>
                </a:r>
              </a:p>
            </c:rich>
          </c:tx>
          <c:layout>
            <c:manualLayout>
              <c:xMode val="edge"/>
              <c:yMode val="edge"/>
              <c:x val="2.5152326256247637E-2"/>
              <c:y val="0.3064732512462833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97233152"/>
        <c:crosses val="autoZero"/>
        <c:crossBetween val="between"/>
        <c:minorUnit val="4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S" sz="14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</c:dTable>
    </c:plotArea>
    <c:plotVisOnly val="1"/>
    <c:dispBlanksAs val="gap"/>
  </c:chart>
  <c:spPr>
    <a:ln w="28575">
      <a:solidFill>
        <a:schemeClr val="tx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2000"/>
            </a:pPr>
            <a:r>
              <a:rPr lang="en-US" sz="2000"/>
              <a:t>TIPO DE ESTABLECIMIENTOS EDUCATIVOS</a:t>
            </a:r>
          </a:p>
        </c:rich>
      </c:tx>
      <c:layout>
        <c:manualLayout>
          <c:xMode val="edge"/>
          <c:yMode val="edge"/>
          <c:x val="0.18408665899776491"/>
          <c:y val="4.3933390117147524E-2"/>
        </c:manualLayout>
      </c:layout>
    </c:title>
    <c:plotArea>
      <c:layout>
        <c:manualLayout>
          <c:layoutTarget val="inner"/>
          <c:xMode val="edge"/>
          <c:yMode val="edge"/>
          <c:x val="0.18575582071726737"/>
          <c:y val="0.15756491237815681"/>
          <c:w val="0.77932968209790565"/>
          <c:h val="0.57745030644743178"/>
        </c:manualLayout>
      </c:layout>
      <c:barChart>
        <c:barDir val="col"/>
        <c:grouping val="clustered"/>
        <c:ser>
          <c:idx val="0"/>
          <c:order val="0"/>
          <c:tx>
            <c:strRef>
              <c:f>Hoja8!$B$97</c:f>
              <c:strCache>
                <c:ptCount val="1"/>
                <c:pt idx="0">
                  <c:v>Sangolquí</c:v>
                </c:pt>
              </c:strCache>
            </c:strRef>
          </c:tx>
          <c:cat>
            <c:strRef>
              <c:f>Hoja8!$A$99:$A$102</c:f>
              <c:strCache>
                <c:ptCount val="4"/>
                <c:pt idx="0">
                  <c:v>Fiscal (Estado)</c:v>
                </c:pt>
                <c:pt idx="1">
                  <c:v>Particular (Privado)</c:v>
                </c:pt>
                <c:pt idx="2">
                  <c:v>Fiscomisional</c:v>
                </c:pt>
                <c:pt idx="3">
                  <c:v>Municipal</c:v>
                </c:pt>
              </c:strCache>
            </c:strRef>
          </c:cat>
          <c:val>
            <c:numRef>
              <c:f>Hoja8!$B$99:$B$102</c:f>
              <c:numCache>
                <c:formatCode>General</c:formatCode>
                <c:ptCount val="4"/>
                <c:pt idx="0">
                  <c:v>13368</c:v>
                </c:pt>
                <c:pt idx="1">
                  <c:v>13193</c:v>
                </c:pt>
                <c:pt idx="2">
                  <c:v>375</c:v>
                </c:pt>
                <c:pt idx="3">
                  <c:v>738</c:v>
                </c:pt>
              </c:numCache>
            </c:numRef>
          </c:val>
        </c:ser>
        <c:ser>
          <c:idx val="1"/>
          <c:order val="1"/>
          <c:tx>
            <c:strRef>
              <c:f>Hoja8!$D$97</c:f>
              <c:strCache>
                <c:ptCount val="1"/>
                <c:pt idx="0">
                  <c:v>Cotogchoa</c:v>
                </c:pt>
              </c:strCache>
            </c:strRef>
          </c:tx>
          <c:cat>
            <c:strRef>
              <c:f>Hoja8!$A$99:$A$102</c:f>
              <c:strCache>
                <c:ptCount val="4"/>
                <c:pt idx="0">
                  <c:v>Fiscal (Estado)</c:v>
                </c:pt>
                <c:pt idx="1">
                  <c:v>Particular (Privado)</c:v>
                </c:pt>
                <c:pt idx="2">
                  <c:v>Fiscomisional</c:v>
                </c:pt>
                <c:pt idx="3">
                  <c:v>Municipal</c:v>
                </c:pt>
              </c:strCache>
            </c:strRef>
          </c:cat>
          <c:val>
            <c:numRef>
              <c:f>Hoja8!$D$99:$D$102</c:f>
              <c:numCache>
                <c:formatCode>General</c:formatCode>
                <c:ptCount val="4"/>
                <c:pt idx="0">
                  <c:v>979</c:v>
                </c:pt>
                <c:pt idx="1">
                  <c:v>241</c:v>
                </c:pt>
                <c:pt idx="2">
                  <c:v>6</c:v>
                </c:pt>
                <c:pt idx="3">
                  <c:v>41</c:v>
                </c:pt>
              </c:numCache>
            </c:numRef>
          </c:val>
        </c:ser>
        <c:ser>
          <c:idx val="2"/>
          <c:order val="2"/>
          <c:tx>
            <c:strRef>
              <c:f>Hoja8!$F$97</c:f>
              <c:strCache>
                <c:ptCount val="1"/>
                <c:pt idx="0">
                  <c:v>Rumipamba</c:v>
                </c:pt>
              </c:strCache>
            </c:strRef>
          </c:tx>
          <c:cat>
            <c:strRef>
              <c:f>Hoja8!$A$99:$A$102</c:f>
              <c:strCache>
                <c:ptCount val="4"/>
                <c:pt idx="0">
                  <c:v>Fiscal (Estado)</c:v>
                </c:pt>
                <c:pt idx="1">
                  <c:v>Particular (Privado)</c:v>
                </c:pt>
                <c:pt idx="2">
                  <c:v>Fiscomisional</c:v>
                </c:pt>
                <c:pt idx="3">
                  <c:v>Municipal</c:v>
                </c:pt>
              </c:strCache>
            </c:strRef>
          </c:cat>
          <c:val>
            <c:numRef>
              <c:f>Hoja8!$F$99:$F$102</c:f>
              <c:numCache>
                <c:formatCode>General</c:formatCode>
                <c:ptCount val="4"/>
                <c:pt idx="0">
                  <c:v>171</c:v>
                </c:pt>
                <c:pt idx="1">
                  <c:v>27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gapWidth val="90"/>
        <c:axId val="97408896"/>
        <c:axId val="97410432"/>
      </c:barChart>
      <c:catAx>
        <c:axId val="97408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7410432"/>
        <c:crosses val="autoZero"/>
        <c:auto val="1"/>
        <c:lblAlgn val="ctr"/>
        <c:lblOffset val="100"/>
      </c:catAx>
      <c:valAx>
        <c:axId val="97410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 sz="1500"/>
                </a:pPr>
                <a:r>
                  <a:rPr lang="en-US" sz="1500"/>
                  <a:t>ALUMNOS</a:t>
                </a:r>
              </a:p>
            </c:rich>
          </c:tx>
          <c:layout>
            <c:manualLayout>
              <c:xMode val="edge"/>
              <c:yMode val="edge"/>
              <c:x val="4.8203088666869655E-2"/>
              <c:y val="0.3379901070058661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 sz="1200"/>
            </a:pPr>
            <a:endParaRPr lang="es-EC"/>
          </a:p>
        </c:txPr>
        <c:crossAx val="97408896"/>
        <c:crosses val="autoZero"/>
        <c:crossBetween val="between"/>
        <c:majorUnit val="2000"/>
        <c:minorUnit val="1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S" sz="1600"/>
            </a:pPr>
            <a:endParaRPr lang="es-EC"/>
          </a:p>
        </c:txPr>
      </c:dTable>
    </c:plotArea>
    <c:plotVisOnly val="1"/>
    <c:dispBlanksAs val="gap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S" sz="2000"/>
            </a:pPr>
            <a:r>
              <a:rPr lang="en-US" sz="2000"/>
              <a:t>GRUPOS DE ATENCIÓN PRIORITARIA</a:t>
            </a:r>
          </a:p>
        </c:rich>
      </c:tx>
      <c:layout>
        <c:manualLayout>
          <c:xMode val="edge"/>
          <c:yMode val="edge"/>
          <c:x val="0.21240466145963396"/>
          <c:y val="5.6597576114731429E-2"/>
        </c:manualLayout>
      </c:layout>
    </c:title>
    <c:plotArea>
      <c:layout>
        <c:manualLayout>
          <c:layoutTarget val="inner"/>
          <c:xMode val="edge"/>
          <c:yMode val="edge"/>
          <c:x val="0.1507750176849075"/>
          <c:y val="0.18927868723120944"/>
          <c:w val="0.803965873919539"/>
          <c:h val="0.49285043207759532"/>
        </c:manualLayout>
      </c:layout>
      <c:barChart>
        <c:barDir val="col"/>
        <c:grouping val="stacked"/>
        <c:ser>
          <c:idx val="0"/>
          <c:order val="0"/>
          <c:tx>
            <c:strRef>
              <c:f>Hoja8!$B$110</c:f>
              <c:strCache>
                <c:ptCount val="1"/>
                <c:pt idx="0">
                  <c:v>Hombres</c:v>
                </c:pt>
              </c:strCache>
            </c:strRef>
          </c:tx>
          <c:cat>
            <c:strRef>
              <c:f>Hoja8!$A$111:$A$115</c:f>
              <c:strCache>
                <c:ptCount val="5"/>
                <c:pt idx="0">
                  <c:v>Niños/as (menor de 1 año – 11 años)</c:v>
                </c:pt>
                <c:pt idx="1">
                  <c:v>Adolescentes (12 – 17 años)</c:v>
                </c:pt>
                <c:pt idx="2">
                  <c:v>Adultos mayores (desde los 65 años)</c:v>
                </c:pt>
                <c:pt idx="3">
                  <c:v>Discapacidad permanente por más de un año</c:v>
                </c:pt>
                <c:pt idx="4">
                  <c:v>Personas con capacidades especiales*</c:v>
                </c:pt>
              </c:strCache>
            </c:strRef>
          </c:cat>
          <c:val>
            <c:numRef>
              <c:f>Hoja8!$B$111:$B$115</c:f>
              <c:numCache>
                <c:formatCode>General</c:formatCode>
                <c:ptCount val="5"/>
                <c:pt idx="0">
                  <c:v>9259</c:v>
                </c:pt>
                <c:pt idx="1">
                  <c:v>4758</c:v>
                </c:pt>
                <c:pt idx="2">
                  <c:v>2596</c:v>
                </c:pt>
                <c:pt idx="3">
                  <c:v>1892</c:v>
                </c:pt>
                <c:pt idx="4">
                  <c:v>615</c:v>
                </c:pt>
              </c:numCache>
            </c:numRef>
          </c:val>
        </c:ser>
        <c:ser>
          <c:idx val="1"/>
          <c:order val="1"/>
          <c:tx>
            <c:strRef>
              <c:f>Hoja8!$C$110</c:f>
              <c:strCache>
                <c:ptCount val="1"/>
                <c:pt idx="0">
                  <c:v>Mujeres</c:v>
                </c:pt>
              </c:strCache>
            </c:strRef>
          </c:tx>
          <c:cat>
            <c:strRef>
              <c:f>Hoja8!$A$111:$A$115</c:f>
              <c:strCache>
                <c:ptCount val="5"/>
                <c:pt idx="0">
                  <c:v>Niños/as (menor de 1 año – 11 años)</c:v>
                </c:pt>
                <c:pt idx="1">
                  <c:v>Adolescentes (12 – 17 años)</c:v>
                </c:pt>
                <c:pt idx="2">
                  <c:v>Adultos mayores (desde los 65 años)</c:v>
                </c:pt>
                <c:pt idx="3">
                  <c:v>Discapacidad permanente por más de un año</c:v>
                </c:pt>
                <c:pt idx="4">
                  <c:v>Personas con capacidades especiales*</c:v>
                </c:pt>
              </c:strCache>
            </c:strRef>
          </c:cat>
          <c:val>
            <c:numRef>
              <c:f>Hoja8!$C$111:$C$115</c:f>
              <c:numCache>
                <c:formatCode>General</c:formatCode>
                <c:ptCount val="5"/>
                <c:pt idx="0">
                  <c:v>8935</c:v>
                </c:pt>
                <c:pt idx="1">
                  <c:v>4570</c:v>
                </c:pt>
                <c:pt idx="2">
                  <c:v>3118</c:v>
                </c:pt>
                <c:pt idx="3">
                  <c:v>1851</c:v>
                </c:pt>
                <c:pt idx="4">
                  <c:v>742</c:v>
                </c:pt>
              </c:numCache>
            </c:numRef>
          </c:val>
        </c:ser>
        <c:gapWidth val="191"/>
        <c:overlap val="100"/>
        <c:axId val="97434624"/>
        <c:axId val="97264384"/>
      </c:barChart>
      <c:catAx>
        <c:axId val="97434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7264384"/>
        <c:crosses val="autoZero"/>
        <c:auto val="1"/>
        <c:lblAlgn val="ctr"/>
        <c:lblOffset val="100"/>
      </c:catAx>
      <c:valAx>
        <c:axId val="972643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S" sz="1400"/>
                </a:pPr>
                <a:r>
                  <a:rPr lang="es-EC" sz="1400"/>
                  <a:t>POBLACIÓN</a:t>
                </a:r>
              </a:p>
            </c:rich>
          </c:tx>
          <c:layout>
            <c:manualLayout>
              <c:xMode val="edge"/>
              <c:yMode val="edge"/>
              <c:x val="2.9633849960006182E-2"/>
              <c:y val="0.3082747228928345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 sz="1200"/>
            </a:pPr>
            <a:endParaRPr lang="es-EC"/>
          </a:p>
        </c:txPr>
        <c:crossAx val="97434624"/>
        <c:crosses val="autoZero"/>
        <c:crossBetween val="between"/>
        <c:majorUnit val="3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S" sz="1400"/>
            </a:pPr>
            <a:endParaRPr lang="es-EC"/>
          </a:p>
        </c:txPr>
      </c:dTable>
    </c:plotArea>
    <c:plotVisOnly val="1"/>
    <c:dispBlanksAs val="gap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layout>
        <c:manualLayout>
          <c:xMode val="edge"/>
          <c:yMode val="edge"/>
          <c:x val="0.13613979759824671"/>
          <c:y val="5.9686581193835485E-2"/>
        </c:manualLayout>
      </c:layout>
      <c:txPr>
        <a:bodyPr/>
        <a:lstStyle/>
        <a:p>
          <a:pPr>
            <a:defRPr lang="es-ES" sz="1600"/>
          </a:pPr>
          <a:endParaRPr lang="es-EC"/>
        </a:p>
      </c:txPr>
    </c:title>
    <c:plotArea>
      <c:layout>
        <c:manualLayout>
          <c:layoutTarget val="inner"/>
          <c:xMode val="edge"/>
          <c:yMode val="edge"/>
          <c:x val="6.4516190120289849E-2"/>
          <c:y val="0.25348722726646267"/>
          <c:w val="0.40641229257355282"/>
          <c:h val="0.66724420073644464"/>
        </c:manualLayout>
      </c:layout>
      <c:pieChart>
        <c:varyColors val="1"/>
        <c:ser>
          <c:idx val="0"/>
          <c:order val="0"/>
          <c:tx>
            <c:v>TIPO DE VIVIENDA DEL CANTÓN RUMIÑAHUI</c:v>
          </c:tx>
          <c:explosion val="3"/>
          <c:dPt>
            <c:idx val="0"/>
            <c:explosion val="8"/>
          </c:dPt>
          <c:dLbls>
            <c:dLbl>
              <c:idx val="0"/>
              <c:layout>
                <c:manualLayout>
                  <c:x val="-0.16008486430800617"/>
                  <c:y val="-0.1781290839428049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</a:t>
                    </a:r>
                    <a:r>
                      <a:rPr lang="en-US"/>
                      <a:t>5,3%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0621550720538872"/>
                  <c:y val="6.2872047244094509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2,7%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5.7707014776709892E-2"/>
                  <c:y val="0.13443241469816294"/>
                </c:manualLayout>
              </c:layout>
              <c:showPercent val="1"/>
            </c:dLbl>
            <c:dLbl>
              <c:idx val="3"/>
              <c:layout>
                <c:manualLayout>
                  <c:x val="3.9061767457536006E-2"/>
                  <c:y val="0.12539370078740344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</a:t>
                    </a:r>
                    <a:r>
                      <a:rPr lang="en-US"/>
                      <a:t>,9%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-5.1168730045127522E-2"/>
                  <c:y val="-7.3264223267053511E-4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</a:t>
                    </a:r>
                    <a:r>
                      <a:rPr lang="en-US"/>
                      <a:t>,3%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5.7544589458596883E-2"/>
                  <c:y val="-1.0955644932872598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</a:t>
                    </a:r>
                    <a:r>
                      <a:rPr lang="en-US"/>
                      <a:t>,4%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lang="es-ES" sz="1400" b="1"/>
                </a:pPr>
                <a:endParaRPr lang="es-EC"/>
              </a:p>
            </c:txPr>
            <c:showPercent val="1"/>
            <c:showLeaderLines val="1"/>
          </c:dLbls>
          <c:cat>
            <c:strRef>
              <c:f>Hoja8!$A$119:$A$124</c:f>
              <c:strCache>
                <c:ptCount val="6"/>
                <c:pt idx="0">
                  <c:v>Casa/Villa</c:v>
                </c:pt>
                <c:pt idx="1">
                  <c:v>Departamento en casa o edificio</c:v>
                </c:pt>
                <c:pt idx="2">
                  <c:v>Cuarto(s) en casa de inquilinato</c:v>
                </c:pt>
                <c:pt idx="3">
                  <c:v>Mediagua</c:v>
                </c:pt>
                <c:pt idx="4">
                  <c:v>Covacha</c:v>
                </c:pt>
                <c:pt idx="5">
                  <c:v>Otra vivienda particular</c:v>
                </c:pt>
              </c:strCache>
            </c:strRef>
          </c:cat>
          <c:val>
            <c:numRef>
              <c:f>Hoja8!$B$119:$B$124</c:f>
              <c:numCache>
                <c:formatCode>General</c:formatCode>
                <c:ptCount val="6"/>
                <c:pt idx="0">
                  <c:v>21100</c:v>
                </c:pt>
                <c:pt idx="1">
                  <c:v>3578</c:v>
                </c:pt>
                <c:pt idx="2">
                  <c:v>1697</c:v>
                </c:pt>
                <c:pt idx="3">
                  <c:v>1390</c:v>
                </c:pt>
                <c:pt idx="4">
                  <c:v>82</c:v>
                </c:pt>
                <c:pt idx="5">
                  <c:v>119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2050206227085849"/>
          <c:y val="0.28268795735365726"/>
          <c:w val="0.4392393900677703"/>
          <c:h val="0.5921545521095577"/>
        </c:manualLayout>
      </c:layout>
      <c:txPr>
        <a:bodyPr/>
        <a:lstStyle/>
        <a:p>
          <a:pPr>
            <a:defRPr lang="es-ES" sz="1600"/>
          </a:pPr>
          <a:endParaRPr lang="es-EC"/>
        </a:p>
      </c:txPr>
    </c:legend>
    <c:plotVisOnly val="1"/>
    <c:dispBlanksAs val="zero"/>
  </c:chart>
  <c:spPr>
    <a:ln w="28575">
      <a:solidFill>
        <a:schemeClr val="tx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63B66-9BBD-4FBB-999D-5D93C55B16FD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DF8FB387-CD60-4A96-A310-CB6CFB664301}">
      <dgm:prSet phldrT="[Texto]" custT="1"/>
      <dgm:spPr/>
      <dgm:t>
        <a:bodyPr/>
        <a:lstStyle/>
        <a:p>
          <a:r>
            <a:rPr lang="es-EC" sz="1800" b="1" dirty="0" smtClean="0"/>
            <a:t>1: 50000</a:t>
          </a:r>
          <a:endParaRPr lang="es-EC" sz="1800" b="1" dirty="0"/>
        </a:p>
      </dgm:t>
    </dgm:pt>
    <dgm:pt modelId="{26A56027-D70C-48EE-A4C2-5764CDEBEB00}" type="parTrans" cxnId="{401F8961-43C6-45C0-BF0F-065A5F459E21}">
      <dgm:prSet/>
      <dgm:spPr/>
      <dgm:t>
        <a:bodyPr/>
        <a:lstStyle/>
        <a:p>
          <a:endParaRPr lang="es-EC" sz="1800" b="1"/>
        </a:p>
      </dgm:t>
    </dgm:pt>
    <dgm:pt modelId="{C32F40CC-877E-4252-B28E-780EF094C8A9}" type="sibTrans" cxnId="{401F8961-43C6-45C0-BF0F-065A5F459E21}">
      <dgm:prSet custT="1"/>
      <dgm:spPr/>
      <dgm:t>
        <a:bodyPr/>
        <a:lstStyle/>
        <a:p>
          <a:endParaRPr lang="es-EC" sz="1800" b="1"/>
        </a:p>
      </dgm:t>
    </dgm:pt>
    <dgm:pt modelId="{18C37431-8C8E-4883-BF7A-6B1F1652CE03}">
      <dgm:prSet phldrT="[Texto]" custT="1"/>
      <dgm:spPr/>
      <dgm:t>
        <a:bodyPr/>
        <a:lstStyle/>
        <a:p>
          <a:r>
            <a:rPr lang="es-EC" sz="1800" b="1" dirty="0" smtClean="0"/>
            <a:t>1: 50000</a:t>
          </a:r>
          <a:endParaRPr lang="es-EC" sz="1800" b="1" dirty="0"/>
        </a:p>
      </dgm:t>
    </dgm:pt>
    <dgm:pt modelId="{57785103-CDA5-4408-AAD9-9376347CD6D7}" type="parTrans" cxnId="{37A82D3B-54C7-4060-B47A-6BF536AE0405}">
      <dgm:prSet/>
      <dgm:spPr/>
      <dgm:t>
        <a:bodyPr/>
        <a:lstStyle/>
        <a:p>
          <a:endParaRPr lang="es-EC" sz="1800" b="1"/>
        </a:p>
      </dgm:t>
    </dgm:pt>
    <dgm:pt modelId="{C21542E4-9CD8-47E8-B0C2-D6DC5670AA5A}" type="sibTrans" cxnId="{37A82D3B-54C7-4060-B47A-6BF536AE0405}">
      <dgm:prSet custT="1"/>
      <dgm:spPr/>
      <dgm:t>
        <a:bodyPr/>
        <a:lstStyle/>
        <a:p>
          <a:endParaRPr lang="es-EC" sz="1800" b="1"/>
        </a:p>
      </dgm:t>
    </dgm:pt>
    <dgm:pt modelId="{546B200F-532B-4914-BA1A-EAF85B8E42ED}">
      <dgm:prSet phldrT="[Texto]" custT="1"/>
      <dgm:spPr/>
      <dgm:t>
        <a:bodyPr/>
        <a:lstStyle/>
        <a:p>
          <a:r>
            <a:rPr lang="es-EC" sz="1800" b="1" dirty="0" smtClean="0"/>
            <a:t>1: 5000</a:t>
          </a:r>
          <a:endParaRPr lang="es-EC" sz="1800" b="1" dirty="0"/>
        </a:p>
      </dgm:t>
    </dgm:pt>
    <dgm:pt modelId="{E383DC62-3CD6-4057-ADFF-B8C9FEB806D5}" type="parTrans" cxnId="{13FE1186-0414-4AF3-8DFC-5A9EC2763489}">
      <dgm:prSet/>
      <dgm:spPr/>
      <dgm:t>
        <a:bodyPr/>
        <a:lstStyle/>
        <a:p>
          <a:endParaRPr lang="es-EC" sz="1800" b="1"/>
        </a:p>
      </dgm:t>
    </dgm:pt>
    <dgm:pt modelId="{31B8A292-2760-4B06-B5E4-151A08544D4C}" type="sibTrans" cxnId="{13FE1186-0414-4AF3-8DFC-5A9EC2763489}">
      <dgm:prSet/>
      <dgm:spPr/>
      <dgm:t>
        <a:bodyPr/>
        <a:lstStyle/>
        <a:p>
          <a:endParaRPr lang="es-EC" sz="1800" b="1"/>
        </a:p>
      </dgm:t>
    </dgm:pt>
    <dgm:pt modelId="{047A497F-7AF7-45E2-84EA-F8693ABB1B2D}" type="pres">
      <dgm:prSet presAssocID="{95D63B66-9BBD-4FBB-999D-5D93C55B16FD}" presName="linearFlow" presStyleCnt="0">
        <dgm:presLayoutVars>
          <dgm:resizeHandles val="exact"/>
        </dgm:presLayoutVars>
      </dgm:prSet>
      <dgm:spPr/>
    </dgm:pt>
    <dgm:pt modelId="{081AAFD5-B647-41F7-B959-C35C00925CCE}" type="pres">
      <dgm:prSet presAssocID="{DF8FB387-CD60-4A96-A310-CB6CFB6643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9AE9F-4521-44A2-AAF4-4E6AE23E478C}" type="pres">
      <dgm:prSet presAssocID="{C32F40CC-877E-4252-B28E-780EF094C8A9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D85674A-B1A8-473C-B0EF-DFDB0EC4A6BB}" type="pres">
      <dgm:prSet presAssocID="{C32F40CC-877E-4252-B28E-780EF094C8A9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8D13DDA1-E0A5-4EDD-B925-5C0D82226B39}" type="pres">
      <dgm:prSet presAssocID="{18C37431-8C8E-4883-BF7A-6B1F1652CE03}" presName="node" presStyleLbl="node1" presStyleIdx="1" presStyleCnt="3" custLinFactNeighborX="548" custLinFactNeighborY="406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E7656E-137C-41BA-875E-243EE1E1E39B}" type="pres">
      <dgm:prSet presAssocID="{C21542E4-9CD8-47E8-B0C2-D6DC5670AA5A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02FCCFE-3EC9-459E-95E5-FCBD76866285}" type="pres">
      <dgm:prSet presAssocID="{C21542E4-9CD8-47E8-B0C2-D6DC5670AA5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A2DDEB1-7774-472B-A044-0A0512D12601}" type="pres">
      <dgm:prSet presAssocID="{546B200F-532B-4914-BA1A-EAF85B8E42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E43830-1D1C-4825-94F0-D55C696FF2D4}" type="presOf" srcId="{C32F40CC-877E-4252-B28E-780EF094C8A9}" destId="{60E9AE9F-4521-44A2-AAF4-4E6AE23E478C}" srcOrd="0" destOrd="0" presId="urn:microsoft.com/office/officeart/2005/8/layout/process2"/>
    <dgm:cxn modelId="{81D7633B-F6DC-4223-9828-71C0AD7B2E10}" type="presOf" srcId="{546B200F-532B-4914-BA1A-EAF85B8E42ED}" destId="{AA2DDEB1-7774-472B-A044-0A0512D12601}" srcOrd="0" destOrd="0" presId="urn:microsoft.com/office/officeart/2005/8/layout/process2"/>
    <dgm:cxn modelId="{3DE423DE-C2FF-4385-A5FB-3898B2EC0212}" type="presOf" srcId="{DF8FB387-CD60-4A96-A310-CB6CFB664301}" destId="{081AAFD5-B647-41F7-B959-C35C00925CCE}" srcOrd="0" destOrd="0" presId="urn:microsoft.com/office/officeart/2005/8/layout/process2"/>
    <dgm:cxn modelId="{BF255989-EB8A-4A34-BE61-E4C291F54836}" type="presOf" srcId="{95D63B66-9BBD-4FBB-999D-5D93C55B16FD}" destId="{047A497F-7AF7-45E2-84EA-F8693ABB1B2D}" srcOrd="0" destOrd="0" presId="urn:microsoft.com/office/officeart/2005/8/layout/process2"/>
    <dgm:cxn modelId="{0432D505-DED2-4D18-A2C6-0BF27AEF7AE2}" type="presOf" srcId="{18C37431-8C8E-4883-BF7A-6B1F1652CE03}" destId="{8D13DDA1-E0A5-4EDD-B925-5C0D82226B39}" srcOrd="0" destOrd="0" presId="urn:microsoft.com/office/officeart/2005/8/layout/process2"/>
    <dgm:cxn modelId="{401F8961-43C6-45C0-BF0F-065A5F459E21}" srcId="{95D63B66-9BBD-4FBB-999D-5D93C55B16FD}" destId="{DF8FB387-CD60-4A96-A310-CB6CFB664301}" srcOrd="0" destOrd="0" parTransId="{26A56027-D70C-48EE-A4C2-5764CDEBEB00}" sibTransId="{C32F40CC-877E-4252-B28E-780EF094C8A9}"/>
    <dgm:cxn modelId="{8ABF6AD1-BFCF-4FD7-A4EF-4E3E5AC04B7E}" type="presOf" srcId="{C32F40CC-877E-4252-B28E-780EF094C8A9}" destId="{0D85674A-B1A8-473C-B0EF-DFDB0EC4A6BB}" srcOrd="1" destOrd="0" presId="urn:microsoft.com/office/officeart/2005/8/layout/process2"/>
    <dgm:cxn modelId="{37A82D3B-54C7-4060-B47A-6BF536AE0405}" srcId="{95D63B66-9BBD-4FBB-999D-5D93C55B16FD}" destId="{18C37431-8C8E-4883-BF7A-6B1F1652CE03}" srcOrd="1" destOrd="0" parTransId="{57785103-CDA5-4408-AAD9-9376347CD6D7}" sibTransId="{C21542E4-9CD8-47E8-B0C2-D6DC5670AA5A}"/>
    <dgm:cxn modelId="{13FE1186-0414-4AF3-8DFC-5A9EC2763489}" srcId="{95D63B66-9BBD-4FBB-999D-5D93C55B16FD}" destId="{546B200F-532B-4914-BA1A-EAF85B8E42ED}" srcOrd="2" destOrd="0" parTransId="{E383DC62-3CD6-4057-ADFF-B8C9FEB806D5}" sibTransId="{31B8A292-2760-4B06-B5E4-151A08544D4C}"/>
    <dgm:cxn modelId="{2EFF3A95-6726-4EB5-B8BB-C8E730F654A6}" type="presOf" srcId="{C21542E4-9CD8-47E8-B0C2-D6DC5670AA5A}" destId="{D3E7656E-137C-41BA-875E-243EE1E1E39B}" srcOrd="0" destOrd="0" presId="urn:microsoft.com/office/officeart/2005/8/layout/process2"/>
    <dgm:cxn modelId="{72E6C29D-0E1A-409A-80DD-BCDD05B46EE6}" type="presOf" srcId="{C21542E4-9CD8-47E8-B0C2-D6DC5670AA5A}" destId="{102FCCFE-3EC9-459E-95E5-FCBD76866285}" srcOrd="1" destOrd="0" presId="urn:microsoft.com/office/officeart/2005/8/layout/process2"/>
    <dgm:cxn modelId="{63D44E25-6009-47AD-9C09-D27B2D799858}" type="presParOf" srcId="{047A497F-7AF7-45E2-84EA-F8693ABB1B2D}" destId="{081AAFD5-B647-41F7-B959-C35C00925CCE}" srcOrd="0" destOrd="0" presId="urn:microsoft.com/office/officeart/2005/8/layout/process2"/>
    <dgm:cxn modelId="{8849D1DF-9926-45A4-B049-EEF1E9BB297B}" type="presParOf" srcId="{047A497F-7AF7-45E2-84EA-F8693ABB1B2D}" destId="{60E9AE9F-4521-44A2-AAF4-4E6AE23E478C}" srcOrd="1" destOrd="0" presId="urn:microsoft.com/office/officeart/2005/8/layout/process2"/>
    <dgm:cxn modelId="{F9F80CA9-BCB8-4741-A2DF-5F9499CA0552}" type="presParOf" srcId="{60E9AE9F-4521-44A2-AAF4-4E6AE23E478C}" destId="{0D85674A-B1A8-473C-B0EF-DFDB0EC4A6BB}" srcOrd="0" destOrd="0" presId="urn:microsoft.com/office/officeart/2005/8/layout/process2"/>
    <dgm:cxn modelId="{C8665BE9-67E7-4718-B59B-281D5EE051CC}" type="presParOf" srcId="{047A497F-7AF7-45E2-84EA-F8693ABB1B2D}" destId="{8D13DDA1-E0A5-4EDD-B925-5C0D82226B39}" srcOrd="2" destOrd="0" presId="urn:microsoft.com/office/officeart/2005/8/layout/process2"/>
    <dgm:cxn modelId="{D3192510-3875-4093-B050-66ABA30C8403}" type="presParOf" srcId="{047A497F-7AF7-45E2-84EA-F8693ABB1B2D}" destId="{D3E7656E-137C-41BA-875E-243EE1E1E39B}" srcOrd="3" destOrd="0" presId="urn:microsoft.com/office/officeart/2005/8/layout/process2"/>
    <dgm:cxn modelId="{3B03FA4C-FBF5-43D2-AE4E-99D579C8EC84}" type="presParOf" srcId="{D3E7656E-137C-41BA-875E-243EE1E1E39B}" destId="{102FCCFE-3EC9-459E-95E5-FCBD76866285}" srcOrd="0" destOrd="0" presId="urn:microsoft.com/office/officeart/2005/8/layout/process2"/>
    <dgm:cxn modelId="{C4997D16-B52D-4493-939A-88D22EB47404}" type="presParOf" srcId="{047A497F-7AF7-45E2-84EA-F8693ABB1B2D}" destId="{AA2DDEB1-7774-472B-A044-0A0512D12601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16314B-510B-45B6-A5F5-DEA7969CEDCE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B85A97E-1C0C-4CBB-A0D8-E3D2509DA121}">
      <dgm:prSet phldrT="[Texto]"/>
      <dgm:spPr/>
      <dgm:t>
        <a:bodyPr/>
        <a:lstStyle/>
        <a:p>
          <a:r>
            <a:rPr lang="es-EC" b="1" dirty="0" smtClean="0"/>
            <a:t>Pobreza por NBI</a:t>
          </a:r>
          <a:endParaRPr lang="es-EC" b="1" dirty="0"/>
        </a:p>
      </dgm:t>
    </dgm:pt>
    <dgm:pt modelId="{EB7FD706-F7B8-462E-9B76-F10C6961A58F}" type="parTrans" cxnId="{E7996E83-3311-4CFF-8132-E51D844CE2B7}">
      <dgm:prSet/>
      <dgm:spPr/>
      <dgm:t>
        <a:bodyPr/>
        <a:lstStyle/>
        <a:p>
          <a:endParaRPr lang="es-EC" b="1"/>
        </a:p>
      </dgm:t>
    </dgm:pt>
    <dgm:pt modelId="{07D283DA-6099-4A63-81E8-E10E15C21DF8}" type="sibTrans" cxnId="{E7996E83-3311-4CFF-8132-E51D844CE2B7}">
      <dgm:prSet/>
      <dgm:spPr/>
      <dgm:t>
        <a:bodyPr/>
        <a:lstStyle/>
        <a:p>
          <a:endParaRPr lang="es-EC" b="1"/>
        </a:p>
      </dgm:t>
    </dgm:pt>
    <dgm:pt modelId="{AC979841-BDF2-4989-A881-364B66F0DC7E}">
      <dgm:prSet phldrT="[Texto]"/>
      <dgm:spPr/>
      <dgm:t>
        <a:bodyPr/>
        <a:lstStyle/>
        <a:p>
          <a:r>
            <a:rPr lang="es-EC" b="1" dirty="0" smtClean="0"/>
            <a:t>Tipo de vivienda “mediagua”</a:t>
          </a:r>
          <a:endParaRPr lang="es-EC" b="1" dirty="0"/>
        </a:p>
      </dgm:t>
    </dgm:pt>
    <dgm:pt modelId="{4D782780-9429-47B4-BFAB-C4887D4C3E0D}" type="parTrans" cxnId="{C83BACC2-C267-419D-ADFC-019B4C41E244}">
      <dgm:prSet/>
      <dgm:spPr/>
      <dgm:t>
        <a:bodyPr/>
        <a:lstStyle/>
        <a:p>
          <a:endParaRPr lang="es-EC" b="1"/>
        </a:p>
      </dgm:t>
    </dgm:pt>
    <dgm:pt modelId="{6F5BABF2-9190-4C1E-AA84-BDB975453259}" type="sibTrans" cxnId="{C83BACC2-C267-419D-ADFC-019B4C41E244}">
      <dgm:prSet/>
      <dgm:spPr/>
      <dgm:t>
        <a:bodyPr/>
        <a:lstStyle/>
        <a:p>
          <a:endParaRPr lang="es-EC" b="1"/>
        </a:p>
      </dgm:t>
    </dgm:pt>
    <dgm:pt modelId="{D832E8AE-ED40-4231-AB17-1A909E6BF70F}">
      <dgm:prSet phldrT="[Texto]"/>
      <dgm:spPr/>
      <dgm:t>
        <a:bodyPr/>
        <a:lstStyle/>
        <a:p>
          <a:r>
            <a:rPr lang="es-EC" b="1" dirty="0" smtClean="0"/>
            <a:t>Edad de dependencia</a:t>
          </a:r>
          <a:endParaRPr lang="es-EC" b="1" dirty="0"/>
        </a:p>
      </dgm:t>
    </dgm:pt>
    <dgm:pt modelId="{477D0631-5CA3-45F7-B070-D0EBDC019BBC}" type="parTrans" cxnId="{E3885B5B-87F8-418F-A75C-65D01A2C1025}">
      <dgm:prSet/>
      <dgm:spPr/>
      <dgm:t>
        <a:bodyPr/>
        <a:lstStyle/>
        <a:p>
          <a:endParaRPr lang="es-EC" b="1"/>
        </a:p>
      </dgm:t>
    </dgm:pt>
    <dgm:pt modelId="{093C9951-D7A4-4856-9068-402CF2DE1E0A}" type="sibTrans" cxnId="{E3885B5B-87F8-418F-A75C-65D01A2C1025}">
      <dgm:prSet/>
      <dgm:spPr/>
      <dgm:t>
        <a:bodyPr/>
        <a:lstStyle/>
        <a:p>
          <a:endParaRPr lang="es-EC" b="1"/>
        </a:p>
      </dgm:t>
    </dgm:pt>
    <dgm:pt modelId="{347D13DB-A113-47AF-B7B6-5A56B83553F9}">
      <dgm:prSet phldrT="[Texto]"/>
      <dgm:spPr/>
      <dgm:t>
        <a:bodyPr/>
        <a:lstStyle/>
        <a:p>
          <a:r>
            <a:rPr lang="es-EC" b="1" dirty="0" smtClean="0"/>
            <a:t>Analfabetismo</a:t>
          </a:r>
          <a:endParaRPr lang="es-EC" b="1" dirty="0"/>
        </a:p>
      </dgm:t>
    </dgm:pt>
    <dgm:pt modelId="{C9BA82C7-5FD0-45AA-B47B-B7BD8B016598}" type="parTrans" cxnId="{DC15F6F9-EADE-497D-A592-D2BFD9802536}">
      <dgm:prSet/>
      <dgm:spPr/>
      <dgm:t>
        <a:bodyPr/>
        <a:lstStyle/>
        <a:p>
          <a:endParaRPr lang="es-EC" b="1"/>
        </a:p>
      </dgm:t>
    </dgm:pt>
    <dgm:pt modelId="{69360CF4-DE75-4387-82C6-3652E2077D44}" type="sibTrans" cxnId="{DC15F6F9-EADE-497D-A592-D2BFD9802536}">
      <dgm:prSet/>
      <dgm:spPr/>
      <dgm:t>
        <a:bodyPr/>
        <a:lstStyle/>
        <a:p>
          <a:endParaRPr lang="es-EC" b="1"/>
        </a:p>
      </dgm:t>
    </dgm:pt>
    <dgm:pt modelId="{48271504-71A6-47FC-834D-6612FB1175A3}" type="pres">
      <dgm:prSet presAssocID="{1216314B-510B-45B6-A5F5-DEA7969CED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943CE6-3F39-4B78-912F-191D480FF0CB}" type="pres">
      <dgm:prSet presAssocID="{5B85A97E-1C0C-4CBB-A0D8-E3D2509DA1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6DADA-0DA3-4C3B-9BE7-80EE81BE7DD3}" type="pres">
      <dgm:prSet presAssocID="{07D283DA-6099-4A63-81E8-E10E15C21DF8}" presName="sibTrans" presStyleCnt="0"/>
      <dgm:spPr/>
    </dgm:pt>
    <dgm:pt modelId="{F63EB2AE-364F-47FA-8131-2E42186F389F}" type="pres">
      <dgm:prSet presAssocID="{AC979841-BDF2-4989-A881-364B66F0DC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B0CB94-D451-407F-86A2-05DD000C15A0}" type="pres">
      <dgm:prSet presAssocID="{6F5BABF2-9190-4C1E-AA84-BDB975453259}" presName="sibTrans" presStyleCnt="0"/>
      <dgm:spPr/>
    </dgm:pt>
    <dgm:pt modelId="{5C4C0709-7500-4B0E-8E6E-3A13FBA966BB}" type="pres">
      <dgm:prSet presAssocID="{D832E8AE-ED40-4231-AB17-1A909E6BF7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7AB3C7-3C46-4907-B457-9C60EE44341A}" type="pres">
      <dgm:prSet presAssocID="{093C9951-D7A4-4856-9068-402CF2DE1E0A}" presName="sibTrans" presStyleCnt="0"/>
      <dgm:spPr/>
    </dgm:pt>
    <dgm:pt modelId="{A4041B2B-BEDA-4BE9-8ADD-6F3A255BA3AD}" type="pres">
      <dgm:prSet presAssocID="{347D13DB-A113-47AF-B7B6-5A56B83553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996E83-3311-4CFF-8132-E51D844CE2B7}" srcId="{1216314B-510B-45B6-A5F5-DEA7969CEDCE}" destId="{5B85A97E-1C0C-4CBB-A0D8-E3D2509DA121}" srcOrd="0" destOrd="0" parTransId="{EB7FD706-F7B8-462E-9B76-F10C6961A58F}" sibTransId="{07D283DA-6099-4A63-81E8-E10E15C21DF8}"/>
    <dgm:cxn modelId="{91635CA6-B01E-4FBF-AB62-4E9FA48D009D}" type="presOf" srcId="{5B85A97E-1C0C-4CBB-A0D8-E3D2509DA121}" destId="{A0943CE6-3F39-4B78-912F-191D480FF0CB}" srcOrd="0" destOrd="0" presId="urn:microsoft.com/office/officeart/2005/8/layout/default"/>
    <dgm:cxn modelId="{5F7816CC-F0E1-40BE-8C52-B9989B720FC4}" type="presOf" srcId="{1216314B-510B-45B6-A5F5-DEA7969CEDCE}" destId="{48271504-71A6-47FC-834D-6612FB1175A3}" srcOrd="0" destOrd="0" presId="urn:microsoft.com/office/officeart/2005/8/layout/default"/>
    <dgm:cxn modelId="{6FE38683-1102-403B-BD69-F2BEFB259896}" type="presOf" srcId="{347D13DB-A113-47AF-B7B6-5A56B83553F9}" destId="{A4041B2B-BEDA-4BE9-8ADD-6F3A255BA3AD}" srcOrd="0" destOrd="0" presId="urn:microsoft.com/office/officeart/2005/8/layout/default"/>
    <dgm:cxn modelId="{37F649FE-4CB2-4F51-8657-DCA94B310D9B}" type="presOf" srcId="{D832E8AE-ED40-4231-AB17-1A909E6BF70F}" destId="{5C4C0709-7500-4B0E-8E6E-3A13FBA966BB}" srcOrd="0" destOrd="0" presId="urn:microsoft.com/office/officeart/2005/8/layout/default"/>
    <dgm:cxn modelId="{DC15F6F9-EADE-497D-A592-D2BFD9802536}" srcId="{1216314B-510B-45B6-A5F5-DEA7969CEDCE}" destId="{347D13DB-A113-47AF-B7B6-5A56B83553F9}" srcOrd="3" destOrd="0" parTransId="{C9BA82C7-5FD0-45AA-B47B-B7BD8B016598}" sibTransId="{69360CF4-DE75-4387-82C6-3652E2077D44}"/>
    <dgm:cxn modelId="{58018FBB-4C4F-4B8E-979F-8335F3983AFE}" type="presOf" srcId="{AC979841-BDF2-4989-A881-364B66F0DC7E}" destId="{F63EB2AE-364F-47FA-8131-2E42186F389F}" srcOrd="0" destOrd="0" presId="urn:microsoft.com/office/officeart/2005/8/layout/default"/>
    <dgm:cxn modelId="{E3885B5B-87F8-418F-A75C-65D01A2C1025}" srcId="{1216314B-510B-45B6-A5F5-DEA7969CEDCE}" destId="{D832E8AE-ED40-4231-AB17-1A909E6BF70F}" srcOrd="2" destOrd="0" parTransId="{477D0631-5CA3-45F7-B070-D0EBDC019BBC}" sibTransId="{093C9951-D7A4-4856-9068-402CF2DE1E0A}"/>
    <dgm:cxn modelId="{C83BACC2-C267-419D-ADFC-019B4C41E244}" srcId="{1216314B-510B-45B6-A5F5-DEA7969CEDCE}" destId="{AC979841-BDF2-4989-A881-364B66F0DC7E}" srcOrd="1" destOrd="0" parTransId="{4D782780-9429-47B4-BFAB-C4887D4C3E0D}" sibTransId="{6F5BABF2-9190-4C1E-AA84-BDB975453259}"/>
    <dgm:cxn modelId="{6EBDADD6-DA9B-4C8F-A1F3-063743485603}" type="presParOf" srcId="{48271504-71A6-47FC-834D-6612FB1175A3}" destId="{A0943CE6-3F39-4B78-912F-191D480FF0CB}" srcOrd="0" destOrd="0" presId="urn:microsoft.com/office/officeart/2005/8/layout/default"/>
    <dgm:cxn modelId="{AE9C5625-CE7E-45DC-8F01-14493B4DBD92}" type="presParOf" srcId="{48271504-71A6-47FC-834D-6612FB1175A3}" destId="{DCF6DADA-0DA3-4C3B-9BE7-80EE81BE7DD3}" srcOrd="1" destOrd="0" presId="urn:microsoft.com/office/officeart/2005/8/layout/default"/>
    <dgm:cxn modelId="{FC78EDFF-A0C9-4E9E-9FF1-83F9E2ED990E}" type="presParOf" srcId="{48271504-71A6-47FC-834D-6612FB1175A3}" destId="{F63EB2AE-364F-47FA-8131-2E42186F389F}" srcOrd="2" destOrd="0" presId="urn:microsoft.com/office/officeart/2005/8/layout/default"/>
    <dgm:cxn modelId="{440C632E-6062-47EB-918B-BFC21DE9148B}" type="presParOf" srcId="{48271504-71A6-47FC-834D-6612FB1175A3}" destId="{B6B0CB94-D451-407F-86A2-05DD000C15A0}" srcOrd="3" destOrd="0" presId="urn:microsoft.com/office/officeart/2005/8/layout/default"/>
    <dgm:cxn modelId="{5FBE43A5-DB1D-484F-8E0B-B8FC2865476A}" type="presParOf" srcId="{48271504-71A6-47FC-834D-6612FB1175A3}" destId="{5C4C0709-7500-4B0E-8E6E-3A13FBA966BB}" srcOrd="4" destOrd="0" presId="urn:microsoft.com/office/officeart/2005/8/layout/default"/>
    <dgm:cxn modelId="{397767ED-628B-4705-ABD0-904DB113431F}" type="presParOf" srcId="{48271504-71A6-47FC-834D-6612FB1175A3}" destId="{757AB3C7-3C46-4907-B457-9C60EE44341A}" srcOrd="5" destOrd="0" presId="urn:microsoft.com/office/officeart/2005/8/layout/default"/>
    <dgm:cxn modelId="{79A577EB-427D-416D-B131-7786DF574360}" type="presParOf" srcId="{48271504-71A6-47FC-834D-6612FB1175A3}" destId="{A4041B2B-BEDA-4BE9-8ADD-6F3A255BA3AD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9051D-C9AF-4BD0-AF83-03BF5FFE560C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E2E627D-AB32-4F53-9557-914D5EDFE089}">
      <dgm:prSet phldrT="[Texto]" custT="1"/>
      <dgm:spPr/>
      <dgm:t>
        <a:bodyPr/>
        <a:lstStyle/>
        <a:p>
          <a:r>
            <a:rPr lang="es-EC" sz="2800" dirty="0" smtClean="0"/>
            <a:t>DATASET</a:t>
          </a:r>
          <a:endParaRPr lang="es-EC" sz="2800" dirty="0"/>
        </a:p>
      </dgm:t>
    </dgm:pt>
    <dgm:pt modelId="{C4CDB4B1-CB4C-4A75-8040-BFC944548971}" type="parTrans" cxnId="{1115E495-61EC-4EB2-99C4-7186C9764065}">
      <dgm:prSet/>
      <dgm:spPr/>
      <dgm:t>
        <a:bodyPr/>
        <a:lstStyle/>
        <a:p>
          <a:endParaRPr lang="es-EC"/>
        </a:p>
      </dgm:t>
    </dgm:pt>
    <dgm:pt modelId="{1058D833-172B-4403-AE3B-E268DC921537}" type="sibTrans" cxnId="{1115E495-61EC-4EB2-99C4-7186C9764065}">
      <dgm:prSet/>
      <dgm:spPr/>
      <dgm:t>
        <a:bodyPr/>
        <a:lstStyle/>
        <a:p>
          <a:endParaRPr lang="es-EC"/>
        </a:p>
      </dgm:t>
    </dgm:pt>
    <dgm:pt modelId="{A6C97AAA-AAC0-4749-B0D3-BD09F94702D6}">
      <dgm:prSet phldrT="[Texto]" custT="1"/>
      <dgm:spPr/>
      <dgm:t>
        <a:bodyPr/>
        <a:lstStyle/>
        <a:p>
          <a:r>
            <a:rPr lang="es-EC" sz="2800" dirty="0" smtClean="0"/>
            <a:t>FEATURE CLASS</a:t>
          </a:r>
          <a:endParaRPr lang="es-EC" sz="2800" dirty="0"/>
        </a:p>
      </dgm:t>
    </dgm:pt>
    <dgm:pt modelId="{E495716B-3528-4BAB-AF80-D9ADC3938CB2}" type="parTrans" cxnId="{7C3564DD-F285-490F-89CD-470331D27B2C}">
      <dgm:prSet/>
      <dgm:spPr/>
      <dgm:t>
        <a:bodyPr/>
        <a:lstStyle/>
        <a:p>
          <a:endParaRPr lang="es-EC"/>
        </a:p>
      </dgm:t>
    </dgm:pt>
    <dgm:pt modelId="{1B4B3A12-5E63-4766-9D72-7FA3D5E4478B}" type="sibTrans" cxnId="{7C3564DD-F285-490F-89CD-470331D27B2C}">
      <dgm:prSet/>
      <dgm:spPr/>
      <dgm:t>
        <a:bodyPr/>
        <a:lstStyle/>
        <a:p>
          <a:endParaRPr lang="es-EC"/>
        </a:p>
      </dgm:t>
    </dgm:pt>
    <dgm:pt modelId="{C00A6A10-DD59-4400-8E1F-D9E0B565B75A}">
      <dgm:prSet phldrT="[Texto]" custT="1"/>
      <dgm:spPr/>
      <dgm:t>
        <a:bodyPr/>
        <a:lstStyle/>
        <a:p>
          <a:endParaRPr lang="es-EC" sz="1400" dirty="0"/>
        </a:p>
      </dgm:t>
    </dgm:pt>
    <dgm:pt modelId="{3999FFC4-7335-4C0D-899F-A748A35557D7}" type="parTrans" cxnId="{8B2B68A7-08A3-4E53-8140-CB0FCB4A0142}">
      <dgm:prSet/>
      <dgm:spPr/>
      <dgm:t>
        <a:bodyPr/>
        <a:lstStyle/>
        <a:p>
          <a:endParaRPr lang="es-EC"/>
        </a:p>
      </dgm:t>
    </dgm:pt>
    <dgm:pt modelId="{18BCA3C1-72DA-4947-9EFF-D602D2F4ED3C}" type="sibTrans" cxnId="{8B2B68A7-08A3-4E53-8140-CB0FCB4A0142}">
      <dgm:prSet/>
      <dgm:spPr/>
      <dgm:t>
        <a:bodyPr/>
        <a:lstStyle/>
        <a:p>
          <a:endParaRPr lang="es-EC"/>
        </a:p>
      </dgm:t>
    </dgm:pt>
    <dgm:pt modelId="{9952445A-62D8-432A-8DF4-D7A60E2158FF}">
      <dgm:prSet phldrT="[Texto]" custT="1"/>
      <dgm:spPr/>
      <dgm:t>
        <a:bodyPr/>
        <a:lstStyle/>
        <a:p>
          <a:endParaRPr lang="es-EC" sz="1400" dirty="0"/>
        </a:p>
      </dgm:t>
    </dgm:pt>
    <dgm:pt modelId="{F8BE1E91-F437-4429-9D2B-4CCDE80BD942}" type="parTrans" cxnId="{D615647F-8CD7-4814-B8F1-7F753310BC8B}">
      <dgm:prSet/>
      <dgm:spPr/>
      <dgm:t>
        <a:bodyPr/>
        <a:lstStyle/>
        <a:p>
          <a:endParaRPr lang="es-EC"/>
        </a:p>
      </dgm:t>
    </dgm:pt>
    <dgm:pt modelId="{77A1D3D8-7929-4E2C-9842-6CA679E4269B}" type="sibTrans" cxnId="{D615647F-8CD7-4814-B8F1-7F753310BC8B}">
      <dgm:prSet/>
      <dgm:spPr/>
      <dgm:t>
        <a:bodyPr/>
        <a:lstStyle/>
        <a:p>
          <a:endParaRPr lang="es-EC"/>
        </a:p>
      </dgm:t>
    </dgm:pt>
    <dgm:pt modelId="{CC2B84C2-593E-4BAC-A4C9-1EF9052642CE}">
      <dgm:prSet phldrT="[Texto]" custT="1"/>
      <dgm:spPr/>
      <dgm:t>
        <a:bodyPr/>
        <a:lstStyle/>
        <a:p>
          <a:r>
            <a:rPr lang="es-EC" sz="2000" dirty="0" smtClean="0"/>
            <a:t>F_DEMARCACION</a:t>
          </a:r>
          <a:endParaRPr lang="es-EC" sz="1400" dirty="0"/>
        </a:p>
      </dgm:t>
    </dgm:pt>
    <dgm:pt modelId="{DC3BF52B-52D9-46F7-8244-512185991740}" type="parTrans" cxnId="{77DFC215-4E4A-4732-BC00-E55C49A763AF}">
      <dgm:prSet/>
      <dgm:spPr/>
      <dgm:t>
        <a:bodyPr/>
        <a:lstStyle/>
        <a:p>
          <a:endParaRPr lang="es-EC"/>
        </a:p>
      </dgm:t>
    </dgm:pt>
    <dgm:pt modelId="{F09AE7EE-EE00-4AA5-B373-B1DAF46CCF3A}" type="sibTrans" cxnId="{77DFC215-4E4A-4732-BC00-E55C49A763AF}">
      <dgm:prSet/>
      <dgm:spPr/>
      <dgm:t>
        <a:bodyPr/>
        <a:lstStyle/>
        <a:p>
          <a:endParaRPr lang="es-EC"/>
        </a:p>
      </dgm:t>
    </dgm:pt>
    <dgm:pt modelId="{4D6A9BB5-8AF7-410E-AFA3-AFC08496FD77}">
      <dgm:prSet phldrT="[Texto]" custT="1"/>
      <dgm:spPr/>
      <dgm:t>
        <a:bodyPr/>
        <a:lstStyle/>
        <a:p>
          <a:endParaRPr lang="es-EC" sz="2000" dirty="0"/>
        </a:p>
      </dgm:t>
    </dgm:pt>
    <dgm:pt modelId="{D7FC57FA-A23F-4569-8DA2-85404E3775C3}" type="parTrans" cxnId="{EB2FFB21-7A18-444D-9A62-37F567891FC1}">
      <dgm:prSet/>
      <dgm:spPr/>
      <dgm:t>
        <a:bodyPr/>
        <a:lstStyle/>
        <a:p>
          <a:endParaRPr lang="es-EC"/>
        </a:p>
      </dgm:t>
    </dgm:pt>
    <dgm:pt modelId="{98E27E12-59F1-4BD9-862C-87D0BE8CCED0}" type="sibTrans" cxnId="{EB2FFB21-7A18-444D-9A62-37F567891FC1}">
      <dgm:prSet/>
      <dgm:spPr/>
      <dgm:t>
        <a:bodyPr/>
        <a:lstStyle/>
        <a:p>
          <a:endParaRPr lang="es-EC"/>
        </a:p>
      </dgm:t>
    </dgm:pt>
    <dgm:pt modelId="{44C833A8-9180-4674-AA2C-22597FCD9752}">
      <dgm:prSet phldrT="[Texto]" custT="1"/>
      <dgm:spPr/>
      <dgm:t>
        <a:bodyPr/>
        <a:lstStyle/>
        <a:p>
          <a:r>
            <a:rPr lang="es-EC" sz="2000" dirty="0" smtClean="0"/>
            <a:t>ZONAS_HOMOGENEAS_A</a:t>
          </a:r>
          <a:endParaRPr lang="es-EC" sz="2000" dirty="0"/>
        </a:p>
      </dgm:t>
    </dgm:pt>
    <dgm:pt modelId="{DC7EC54F-4384-4E71-9EEE-5BAEE16CE0CB}" type="parTrans" cxnId="{AF3CC5C1-28B0-424F-A530-3A17B5A057F1}">
      <dgm:prSet/>
      <dgm:spPr/>
      <dgm:t>
        <a:bodyPr/>
        <a:lstStyle/>
        <a:p>
          <a:endParaRPr lang="es-EC"/>
        </a:p>
      </dgm:t>
    </dgm:pt>
    <dgm:pt modelId="{55D541A9-A66C-4C19-8D9E-080407B76E26}" type="sibTrans" cxnId="{AF3CC5C1-28B0-424F-A530-3A17B5A057F1}">
      <dgm:prSet/>
      <dgm:spPr/>
      <dgm:t>
        <a:bodyPr/>
        <a:lstStyle/>
        <a:p>
          <a:endParaRPr lang="es-EC"/>
        </a:p>
      </dgm:t>
    </dgm:pt>
    <dgm:pt modelId="{C5DC61BA-DA19-4FE6-B8BA-883283D3F6EB}">
      <dgm:prSet phldrT="[Texto]" custT="1"/>
      <dgm:spPr/>
      <dgm:t>
        <a:bodyPr/>
        <a:lstStyle/>
        <a:p>
          <a:endParaRPr lang="es-EC" sz="2000" dirty="0"/>
        </a:p>
      </dgm:t>
    </dgm:pt>
    <dgm:pt modelId="{9E902EFF-AD1F-4BA8-AA18-7FA84B9FEE27}" type="parTrans" cxnId="{B62E6F8F-C917-4E76-A395-FDC609855E04}">
      <dgm:prSet/>
      <dgm:spPr/>
      <dgm:t>
        <a:bodyPr/>
        <a:lstStyle/>
        <a:p>
          <a:endParaRPr lang="es-EC"/>
        </a:p>
      </dgm:t>
    </dgm:pt>
    <dgm:pt modelId="{EE5D2B28-AEC5-4F27-8457-4514688C1839}" type="sibTrans" cxnId="{B62E6F8F-C917-4E76-A395-FDC609855E04}">
      <dgm:prSet/>
      <dgm:spPr/>
      <dgm:t>
        <a:bodyPr/>
        <a:lstStyle/>
        <a:p>
          <a:endParaRPr lang="es-EC"/>
        </a:p>
      </dgm:t>
    </dgm:pt>
    <dgm:pt modelId="{5BE59E70-47D8-4214-B949-194FE261DC60}" type="pres">
      <dgm:prSet presAssocID="{A939051D-C9AF-4BD0-AF83-03BF5FFE56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5620099-CFC5-45E3-84FC-95117853FAC6}" type="pres">
      <dgm:prSet presAssocID="{6E2E627D-AB32-4F53-9557-914D5EDFE089}" presName="linNode" presStyleCnt="0"/>
      <dgm:spPr/>
    </dgm:pt>
    <dgm:pt modelId="{E9D4FD3E-97AB-49A0-91AB-6A12AE607673}" type="pres">
      <dgm:prSet presAssocID="{6E2E627D-AB32-4F53-9557-914D5EDFE089}" presName="parentShp" presStyleLbl="node1" presStyleIdx="0" presStyleCnt="2" custScaleX="99029" custScaleY="851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A3A458-0CC6-4F63-B841-011BE7EEB210}" type="pres">
      <dgm:prSet presAssocID="{6E2E627D-AB32-4F53-9557-914D5EDFE08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4811D4-C0EE-4463-A828-5C8195B005B1}" type="pres">
      <dgm:prSet presAssocID="{1058D833-172B-4403-AE3B-E268DC921537}" presName="spacing" presStyleCnt="0"/>
      <dgm:spPr/>
    </dgm:pt>
    <dgm:pt modelId="{6B33930A-91D1-4C5B-AF38-5CC9EF1EE4E8}" type="pres">
      <dgm:prSet presAssocID="{A6C97AAA-AAC0-4749-B0D3-BD09F94702D6}" presName="linNode" presStyleCnt="0"/>
      <dgm:spPr/>
    </dgm:pt>
    <dgm:pt modelId="{E3ABD5BF-A9AD-40FD-940F-8944C19FBC3F}" type="pres">
      <dgm:prSet presAssocID="{A6C97AAA-AAC0-4749-B0D3-BD09F94702D6}" presName="parentShp" presStyleLbl="node1" presStyleIdx="1" presStyleCnt="2" custScaleX="99029" custScaleY="851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521B36-0716-401B-A830-4FEEC63F88A4}" type="pres">
      <dgm:prSet presAssocID="{A6C97AAA-AAC0-4749-B0D3-BD09F94702D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F5ADF3-E792-4431-BDAD-3E4445A3CCED}" type="presOf" srcId="{A6C97AAA-AAC0-4749-B0D3-BD09F94702D6}" destId="{E3ABD5BF-A9AD-40FD-940F-8944C19FBC3F}" srcOrd="0" destOrd="0" presId="urn:microsoft.com/office/officeart/2005/8/layout/vList6"/>
    <dgm:cxn modelId="{08744E00-FEBD-4714-82D0-B66291BAC0EC}" type="presOf" srcId="{C00A6A10-DD59-4400-8E1F-D9E0B565B75A}" destId="{3DA3A458-0CC6-4F63-B841-011BE7EEB210}" srcOrd="0" destOrd="0" presId="urn:microsoft.com/office/officeart/2005/8/layout/vList6"/>
    <dgm:cxn modelId="{1115E495-61EC-4EB2-99C4-7186C9764065}" srcId="{A939051D-C9AF-4BD0-AF83-03BF5FFE560C}" destId="{6E2E627D-AB32-4F53-9557-914D5EDFE089}" srcOrd="0" destOrd="0" parTransId="{C4CDB4B1-CB4C-4A75-8040-BFC944548971}" sibTransId="{1058D833-172B-4403-AE3B-E268DC921537}"/>
    <dgm:cxn modelId="{3D78BA85-E477-46EE-95B4-C1E7440F66A1}" type="presOf" srcId="{9952445A-62D8-432A-8DF4-D7A60E2158FF}" destId="{3DA3A458-0CC6-4F63-B841-011BE7EEB210}" srcOrd="0" destOrd="1" presId="urn:microsoft.com/office/officeart/2005/8/layout/vList6"/>
    <dgm:cxn modelId="{77DFC215-4E4A-4732-BC00-E55C49A763AF}" srcId="{6E2E627D-AB32-4F53-9557-914D5EDFE089}" destId="{CC2B84C2-593E-4BAC-A4C9-1EF9052642CE}" srcOrd="2" destOrd="0" parTransId="{DC3BF52B-52D9-46F7-8244-512185991740}" sibTransId="{F09AE7EE-EE00-4AA5-B373-B1DAF46CCF3A}"/>
    <dgm:cxn modelId="{BF639B62-6FA6-4837-82F6-5E888276D92A}" type="presOf" srcId="{CC2B84C2-593E-4BAC-A4C9-1EF9052642CE}" destId="{3DA3A458-0CC6-4F63-B841-011BE7EEB210}" srcOrd="0" destOrd="2" presId="urn:microsoft.com/office/officeart/2005/8/layout/vList6"/>
    <dgm:cxn modelId="{D615647F-8CD7-4814-B8F1-7F753310BC8B}" srcId="{6E2E627D-AB32-4F53-9557-914D5EDFE089}" destId="{9952445A-62D8-432A-8DF4-D7A60E2158FF}" srcOrd="1" destOrd="0" parTransId="{F8BE1E91-F437-4429-9D2B-4CCDE80BD942}" sibTransId="{77A1D3D8-7929-4E2C-9842-6CA679E4269B}"/>
    <dgm:cxn modelId="{43C81DD7-FB5A-478D-AC5D-86D9595722A3}" type="presOf" srcId="{4D6A9BB5-8AF7-410E-AFA3-AFC08496FD77}" destId="{69521B36-0716-401B-A830-4FEEC63F88A4}" srcOrd="0" destOrd="0" presId="urn:microsoft.com/office/officeart/2005/8/layout/vList6"/>
    <dgm:cxn modelId="{EB2FFB21-7A18-444D-9A62-37F567891FC1}" srcId="{A6C97AAA-AAC0-4749-B0D3-BD09F94702D6}" destId="{4D6A9BB5-8AF7-410E-AFA3-AFC08496FD77}" srcOrd="0" destOrd="0" parTransId="{D7FC57FA-A23F-4569-8DA2-85404E3775C3}" sibTransId="{98E27E12-59F1-4BD9-862C-87D0BE8CCED0}"/>
    <dgm:cxn modelId="{AC0EA2BC-04FE-4D34-A1E2-31B54055E68D}" type="presOf" srcId="{A939051D-C9AF-4BD0-AF83-03BF5FFE560C}" destId="{5BE59E70-47D8-4214-B949-194FE261DC60}" srcOrd="0" destOrd="0" presId="urn:microsoft.com/office/officeart/2005/8/layout/vList6"/>
    <dgm:cxn modelId="{AF3CC5C1-28B0-424F-A530-3A17B5A057F1}" srcId="{A6C97AAA-AAC0-4749-B0D3-BD09F94702D6}" destId="{44C833A8-9180-4674-AA2C-22597FCD9752}" srcOrd="2" destOrd="0" parTransId="{DC7EC54F-4384-4E71-9EEE-5BAEE16CE0CB}" sibTransId="{55D541A9-A66C-4C19-8D9E-080407B76E26}"/>
    <dgm:cxn modelId="{7C3564DD-F285-490F-89CD-470331D27B2C}" srcId="{A939051D-C9AF-4BD0-AF83-03BF5FFE560C}" destId="{A6C97AAA-AAC0-4749-B0D3-BD09F94702D6}" srcOrd="1" destOrd="0" parTransId="{E495716B-3528-4BAB-AF80-D9ADC3938CB2}" sibTransId="{1B4B3A12-5E63-4766-9D72-7FA3D5E4478B}"/>
    <dgm:cxn modelId="{FBCF5A97-1924-47AE-937C-C0161F9CD507}" type="presOf" srcId="{6E2E627D-AB32-4F53-9557-914D5EDFE089}" destId="{E9D4FD3E-97AB-49A0-91AB-6A12AE607673}" srcOrd="0" destOrd="0" presId="urn:microsoft.com/office/officeart/2005/8/layout/vList6"/>
    <dgm:cxn modelId="{8B2B68A7-08A3-4E53-8140-CB0FCB4A0142}" srcId="{6E2E627D-AB32-4F53-9557-914D5EDFE089}" destId="{C00A6A10-DD59-4400-8E1F-D9E0B565B75A}" srcOrd="0" destOrd="0" parTransId="{3999FFC4-7335-4C0D-899F-A748A35557D7}" sibTransId="{18BCA3C1-72DA-4947-9EFF-D602D2F4ED3C}"/>
    <dgm:cxn modelId="{B62E6F8F-C917-4E76-A395-FDC609855E04}" srcId="{A6C97AAA-AAC0-4749-B0D3-BD09F94702D6}" destId="{C5DC61BA-DA19-4FE6-B8BA-883283D3F6EB}" srcOrd="1" destOrd="0" parTransId="{9E902EFF-AD1F-4BA8-AA18-7FA84B9FEE27}" sibTransId="{EE5D2B28-AEC5-4F27-8457-4514688C1839}"/>
    <dgm:cxn modelId="{6E3814B4-AC81-4381-BE58-AB92119A6804}" type="presOf" srcId="{C5DC61BA-DA19-4FE6-B8BA-883283D3F6EB}" destId="{69521B36-0716-401B-A830-4FEEC63F88A4}" srcOrd="0" destOrd="1" presId="urn:microsoft.com/office/officeart/2005/8/layout/vList6"/>
    <dgm:cxn modelId="{1880B742-D543-46DE-A2B2-275204B292C1}" type="presOf" srcId="{44C833A8-9180-4674-AA2C-22597FCD9752}" destId="{69521B36-0716-401B-A830-4FEEC63F88A4}" srcOrd="0" destOrd="2" presId="urn:microsoft.com/office/officeart/2005/8/layout/vList6"/>
    <dgm:cxn modelId="{EAAB28EB-1DEE-4094-AB29-74EE22001E8E}" type="presParOf" srcId="{5BE59E70-47D8-4214-B949-194FE261DC60}" destId="{65620099-CFC5-45E3-84FC-95117853FAC6}" srcOrd="0" destOrd="0" presId="urn:microsoft.com/office/officeart/2005/8/layout/vList6"/>
    <dgm:cxn modelId="{9CA824AF-CE46-4E4F-982C-D8866794AF49}" type="presParOf" srcId="{65620099-CFC5-45E3-84FC-95117853FAC6}" destId="{E9D4FD3E-97AB-49A0-91AB-6A12AE607673}" srcOrd="0" destOrd="0" presId="urn:microsoft.com/office/officeart/2005/8/layout/vList6"/>
    <dgm:cxn modelId="{29530C49-1A27-4DCE-9859-D2F90080AD34}" type="presParOf" srcId="{65620099-CFC5-45E3-84FC-95117853FAC6}" destId="{3DA3A458-0CC6-4F63-B841-011BE7EEB210}" srcOrd="1" destOrd="0" presId="urn:microsoft.com/office/officeart/2005/8/layout/vList6"/>
    <dgm:cxn modelId="{52FED83A-B1E4-4390-9705-B01FC37294AE}" type="presParOf" srcId="{5BE59E70-47D8-4214-B949-194FE261DC60}" destId="{D64811D4-C0EE-4463-A828-5C8195B005B1}" srcOrd="1" destOrd="0" presId="urn:microsoft.com/office/officeart/2005/8/layout/vList6"/>
    <dgm:cxn modelId="{B4C7A79A-98BC-4948-AAD7-0008A038C3FA}" type="presParOf" srcId="{5BE59E70-47D8-4214-B949-194FE261DC60}" destId="{6B33930A-91D1-4C5B-AF38-5CC9EF1EE4E8}" srcOrd="2" destOrd="0" presId="urn:microsoft.com/office/officeart/2005/8/layout/vList6"/>
    <dgm:cxn modelId="{326231B1-F2BB-446D-A516-50AFF769C4BB}" type="presParOf" srcId="{6B33930A-91D1-4C5B-AF38-5CC9EF1EE4E8}" destId="{E3ABD5BF-A9AD-40FD-940F-8944C19FBC3F}" srcOrd="0" destOrd="0" presId="urn:microsoft.com/office/officeart/2005/8/layout/vList6"/>
    <dgm:cxn modelId="{54C8D9A1-9572-4769-BFE4-98616F8A2093}" type="presParOf" srcId="{6B33930A-91D1-4C5B-AF38-5CC9EF1EE4E8}" destId="{69521B36-0716-401B-A830-4FEEC63F88A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E0D6E-4CE8-4D9C-93DC-9450089DC520}" type="doc">
      <dgm:prSet loTypeId="urn:microsoft.com/office/officeart/2005/8/layout/vList6" loCatId="list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4612C458-73D0-4FDB-9AF4-F7242C6E9BB1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accent5">
                  <a:lumMod val="50000"/>
                </a:schemeClr>
              </a:solidFill>
            </a:rPr>
            <a:t>NORTE</a:t>
          </a:r>
          <a:endParaRPr lang="es-EC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92433B14-8D7D-4886-9491-232506D7775B}" type="parTrans" cxnId="{8E8184FB-DA75-4B33-A296-5E9DABDF17DA}">
      <dgm:prSet/>
      <dgm:spPr/>
      <dgm:t>
        <a:bodyPr/>
        <a:lstStyle/>
        <a:p>
          <a:endParaRPr lang="es-EC"/>
        </a:p>
      </dgm:t>
    </dgm:pt>
    <dgm:pt modelId="{2C241B77-7811-4101-BDAA-A8932C66B8FC}" type="sibTrans" cxnId="{8E8184FB-DA75-4B33-A296-5E9DABDF17DA}">
      <dgm:prSet/>
      <dgm:spPr/>
      <dgm:t>
        <a:bodyPr/>
        <a:lstStyle/>
        <a:p>
          <a:endParaRPr lang="es-EC"/>
        </a:p>
      </dgm:t>
    </dgm:pt>
    <dgm:pt modelId="{31035A74-EBF2-4070-BEB5-4A8DF732F3A4}">
      <dgm:prSet phldrT="[Texto]" custT="1"/>
      <dgm:spPr/>
      <dgm:t>
        <a:bodyPr/>
        <a:lstStyle/>
        <a:p>
          <a:r>
            <a:rPr lang="es-EC" sz="1900" dirty="0" smtClean="0"/>
            <a:t>Por el Volcán Ilaló</a:t>
          </a:r>
          <a:endParaRPr lang="es-EC" sz="1900" dirty="0"/>
        </a:p>
      </dgm:t>
    </dgm:pt>
    <dgm:pt modelId="{00EDB7E5-50B2-413C-87FD-13E5A236BCE9}" type="parTrans" cxnId="{20703284-84CC-48E2-B14C-214C39F72684}">
      <dgm:prSet/>
      <dgm:spPr/>
      <dgm:t>
        <a:bodyPr/>
        <a:lstStyle/>
        <a:p>
          <a:endParaRPr lang="es-EC"/>
        </a:p>
      </dgm:t>
    </dgm:pt>
    <dgm:pt modelId="{9E5927EE-4ABC-45D2-9BAE-250FE8592452}" type="sibTrans" cxnId="{20703284-84CC-48E2-B14C-214C39F72684}">
      <dgm:prSet/>
      <dgm:spPr/>
      <dgm:t>
        <a:bodyPr/>
        <a:lstStyle/>
        <a:p>
          <a:endParaRPr lang="es-EC"/>
        </a:p>
      </dgm:t>
    </dgm:pt>
    <dgm:pt modelId="{C2BA1331-1254-42A7-ABDB-F6743553095E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accent5">
                  <a:lumMod val="50000"/>
                </a:schemeClr>
              </a:solidFill>
            </a:rPr>
            <a:t>SUR </a:t>
          </a:r>
          <a:endParaRPr lang="es-EC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0DD8EABB-4032-4BEC-80DB-761F907A1F65}" type="parTrans" cxnId="{F1AAAE59-D0BB-460E-8321-B580A993B676}">
      <dgm:prSet/>
      <dgm:spPr/>
      <dgm:t>
        <a:bodyPr/>
        <a:lstStyle/>
        <a:p>
          <a:endParaRPr lang="es-EC"/>
        </a:p>
      </dgm:t>
    </dgm:pt>
    <dgm:pt modelId="{43351694-BBEA-416C-8850-AF9D1AB2D4C8}" type="sibTrans" cxnId="{F1AAAE59-D0BB-460E-8321-B580A993B676}">
      <dgm:prSet/>
      <dgm:spPr/>
      <dgm:t>
        <a:bodyPr/>
        <a:lstStyle/>
        <a:p>
          <a:endParaRPr lang="es-EC"/>
        </a:p>
      </dgm:t>
    </dgm:pt>
    <dgm:pt modelId="{9D7D5FC2-407C-433A-9F2F-6E84924E20B9}">
      <dgm:prSet phldrT="[Texto]" custT="1"/>
      <dgm:spPr/>
      <dgm:t>
        <a:bodyPr/>
        <a:lstStyle/>
        <a:p>
          <a:r>
            <a:rPr lang="es-EC" sz="1900" dirty="0" smtClean="0"/>
            <a:t>Por los Volcanes Pasochoa, Cotopaxi y Sincholagua.</a:t>
          </a:r>
          <a:endParaRPr lang="es-EC" sz="1900" dirty="0"/>
        </a:p>
      </dgm:t>
    </dgm:pt>
    <dgm:pt modelId="{4A27593F-8EAE-486D-A084-076C3DF37BD4}" type="parTrans" cxnId="{A03A9487-A9BC-4083-A90C-EBEA457CE255}">
      <dgm:prSet/>
      <dgm:spPr/>
      <dgm:t>
        <a:bodyPr/>
        <a:lstStyle/>
        <a:p>
          <a:endParaRPr lang="es-EC"/>
        </a:p>
      </dgm:t>
    </dgm:pt>
    <dgm:pt modelId="{ACEB1CE6-AA81-42C2-A2D0-88B18CDA111C}" type="sibTrans" cxnId="{A03A9487-A9BC-4083-A90C-EBEA457CE255}">
      <dgm:prSet/>
      <dgm:spPr/>
      <dgm:t>
        <a:bodyPr/>
        <a:lstStyle/>
        <a:p>
          <a:endParaRPr lang="es-EC"/>
        </a:p>
      </dgm:t>
    </dgm:pt>
    <dgm:pt modelId="{CAAF7798-C24E-4F0D-AEAA-5E1D19A87E41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accent5">
                  <a:lumMod val="50000"/>
                </a:schemeClr>
              </a:solidFill>
            </a:rPr>
            <a:t>OESTE </a:t>
          </a:r>
          <a:endParaRPr lang="es-EC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EACC80AB-CC29-43B7-BB52-9F48648EF813}" type="parTrans" cxnId="{572BD140-F6AC-49D6-81BC-4C0D249CD6F4}">
      <dgm:prSet/>
      <dgm:spPr/>
      <dgm:t>
        <a:bodyPr/>
        <a:lstStyle/>
        <a:p>
          <a:endParaRPr lang="es-EC"/>
        </a:p>
      </dgm:t>
    </dgm:pt>
    <dgm:pt modelId="{DE5E5D7B-C155-4A6A-970C-72DBCCC17DE5}" type="sibTrans" cxnId="{572BD140-F6AC-49D6-81BC-4C0D249CD6F4}">
      <dgm:prSet/>
      <dgm:spPr/>
      <dgm:t>
        <a:bodyPr/>
        <a:lstStyle/>
        <a:p>
          <a:endParaRPr lang="es-EC"/>
        </a:p>
      </dgm:t>
    </dgm:pt>
    <dgm:pt modelId="{4AE55D27-0F5E-440C-B7AA-2DFE6EE76DBE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accent5">
                  <a:lumMod val="50000"/>
                </a:schemeClr>
              </a:solidFill>
            </a:rPr>
            <a:t>ESTE </a:t>
          </a:r>
          <a:endParaRPr lang="es-EC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063735AC-E34C-442A-A5FC-23DDE5C65055}" type="parTrans" cxnId="{CEFB20BE-D7B0-417A-888A-A7668A49B3B5}">
      <dgm:prSet/>
      <dgm:spPr/>
      <dgm:t>
        <a:bodyPr/>
        <a:lstStyle/>
        <a:p>
          <a:endParaRPr lang="es-EC"/>
        </a:p>
      </dgm:t>
    </dgm:pt>
    <dgm:pt modelId="{157F51B5-8A5F-4B6C-B7F4-682DF1F4F48C}" type="sibTrans" cxnId="{CEFB20BE-D7B0-417A-888A-A7668A49B3B5}">
      <dgm:prSet/>
      <dgm:spPr/>
      <dgm:t>
        <a:bodyPr/>
        <a:lstStyle/>
        <a:p>
          <a:endParaRPr lang="es-EC"/>
        </a:p>
      </dgm:t>
    </dgm:pt>
    <dgm:pt modelId="{164CDEB7-4CD8-45C1-8DEF-061384682AFD}">
      <dgm:prSet custT="1"/>
      <dgm:spPr/>
      <dgm:t>
        <a:bodyPr/>
        <a:lstStyle/>
        <a:p>
          <a:r>
            <a:rPr lang="es-EC" sz="1900" dirty="0" smtClean="0"/>
            <a:t>Por la Cordillera Real de los Andes.</a:t>
          </a:r>
          <a:endParaRPr lang="es-EC" sz="1900" dirty="0"/>
        </a:p>
      </dgm:t>
    </dgm:pt>
    <dgm:pt modelId="{C60E9581-E3DD-4A7F-9924-0093AD20CED8}" type="parTrans" cxnId="{07788074-74E7-4147-B2DF-CD6784B418BA}">
      <dgm:prSet/>
      <dgm:spPr/>
      <dgm:t>
        <a:bodyPr/>
        <a:lstStyle/>
        <a:p>
          <a:endParaRPr lang="es-EC"/>
        </a:p>
      </dgm:t>
    </dgm:pt>
    <dgm:pt modelId="{32805ABA-2C5F-4F90-B44E-BA871388E92A}" type="sibTrans" cxnId="{07788074-74E7-4147-B2DF-CD6784B418BA}">
      <dgm:prSet/>
      <dgm:spPr/>
      <dgm:t>
        <a:bodyPr/>
        <a:lstStyle/>
        <a:p>
          <a:endParaRPr lang="es-EC"/>
        </a:p>
      </dgm:t>
    </dgm:pt>
    <dgm:pt modelId="{F17AD6E9-49A3-4944-9757-D2EECAE04353}">
      <dgm:prSet custT="1"/>
      <dgm:spPr/>
      <dgm:t>
        <a:bodyPr/>
        <a:lstStyle/>
        <a:p>
          <a:r>
            <a:rPr lang="es-EC" sz="1900" dirty="0" smtClean="0"/>
            <a:t>Por la Cordillera Occidental de los Andes.</a:t>
          </a:r>
          <a:endParaRPr lang="es-EC" sz="1900" dirty="0"/>
        </a:p>
      </dgm:t>
    </dgm:pt>
    <dgm:pt modelId="{0F042C83-CAC1-4B50-B5BB-067306BB961D}" type="parTrans" cxnId="{B5C9AD72-63B1-4ED1-8E08-F8DE06B913A0}">
      <dgm:prSet/>
      <dgm:spPr/>
      <dgm:t>
        <a:bodyPr/>
        <a:lstStyle/>
        <a:p>
          <a:endParaRPr lang="es-EC"/>
        </a:p>
      </dgm:t>
    </dgm:pt>
    <dgm:pt modelId="{FCEBCB85-8436-4E73-8BF2-D8CBBE1C5AB3}" type="sibTrans" cxnId="{B5C9AD72-63B1-4ED1-8E08-F8DE06B913A0}">
      <dgm:prSet/>
      <dgm:spPr/>
      <dgm:t>
        <a:bodyPr/>
        <a:lstStyle/>
        <a:p>
          <a:endParaRPr lang="es-EC"/>
        </a:p>
      </dgm:t>
    </dgm:pt>
    <dgm:pt modelId="{926D8FB3-96F7-485E-85EA-65F4E2ED3615}" type="pres">
      <dgm:prSet presAssocID="{777E0D6E-4CE8-4D9C-93DC-9450089DC5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D8796C6-9F0A-43AC-94C8-37AB76D8C61A}" type="pres">
      <dgm:prSet presAssocID="{4612C458-73D0-4FDB-9AF4-F7242C6E9BB1}" presName="linNode" presStyleCnt="0"/>
      <dgm:spPr/>
    </dgm:pt>
    <dgm:pt modelId="{788B6A87-FB6A-41F4-9B54-5AB3BFA2A957}" type="pres">
      <dgm:prSet presAssocID="{4612C458-73D0-4FDB-9AF4-F7242C6E9BB1}" presName="parentShp" presStyleLbl="node1" presStyleIdx="0" presStyleCnt="4" custScaleX="48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9795E-298F-468A-AB4F-7D611B00A3F7}" type="pres">
      <dgm:prSet presAssocID="{4612C458-73D0-4FDB-9AF4-F7242C6E9BB1}" presName="childShp" presStyleLbl="bgAccFollowNode1" presStyleIdx="0" presStyleCnt="4" custScaleX="124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E556E6-0D88-49DA-AD00-38B449F3E997}" type="pres">
      <dgm:prSet presAssocID="{2C241B77-7811-4101-BDAA-A8932C66B8FC}" presName="spacing" presStyleCnt="0"/>
      <dgm:spPr/>
    </dgm:pt>
    <dgm:pt modelId="{1EC19C07-AD19-4306-87EC-259CDF243C0B}" type="pres">
      <dgm:prSet presAssocID="{C2BA1331-1254-42A7-ABDB-F6743553095E}" presName="linNode" presStyleCnt="0"/>
      <dgm:spPr/>
    </dgm:pt>
    <dgm:pt modelId="{36C8065C-225C-42F7-B1D4-2CCD38693FCD}" type="pres">
      <dgm:prSet presAssocID="{C2BA1331-1254-42A7-ABDB-F6743553095E}" presName="parentShp" presStyleLbl="node1" presStyleIdx="1" presStyleCnt="4" custScaleX="48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E49DD-DE29-4D90-8FC3-18DB4C603758}" type="pres">
      <dgm:prSet presAssocID="{C2BA1331-1254-42A7-ABDB-F6743553095E}" presName="childShp" presStyleLbl="bgAccFollowNode1" presStyleIdx="1" presStyleCnt="4" custScaleX="124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815D57-79CB-4508-AE69-F752F227C41C}" type="pres">
      <dgm:prSet presAssocID="{43351694-BBEA-416C-8850-AF9D1AB2D4C8}" presName="spacing" presStyleCnt="0"/>
      <dgm:spPr/>
    </dgm:pt>
    <dgm:pt modelId="{5F0BE2CB-81CC-407A-A0D2-1B736C0A1021}" type="pres">
      <dgm:prSet presAssocID="{4AE55D27-0F5E-440C-B7AA-2DFE6EE76DBE}" presName="linNode" presStyleCnt="0"/>
      <dgm:spPr/>
    </dgm:pt>
    <dgm:pt modelId="{DF467894-66AD-4793-A058-E2CDB3EDFFC3}" type="pres">
      <dgm:prSet presAssocID="{4AE55D27-0F5E-440C-B7AA-2DFE6EE76DBE}" presName="parentShp" presStyleLbl="node1" presStyleIdx="2" presStyleCnt="4" custScaleX="48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638D7D-0FC3-491F-BABF-A8AEAB8ADD04}" type="pres">
      <dgm:prSet presAssocID="{4AE55D27-0F5E-440C-B7AA-2DFE6EE76DBE}" presName="childShp" presStyleLbl="bgAccFollowNode1" presStyleIdx="2" presStyleCnt="4" custScaleX="124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EFCDE4-0AEC-4466-A44A-88F34C63FA9A}" type="pres">
      <dgm:prSet presAssocID="{157F51B5-8A5F-4B6C-B7F4-682DF1F4F48C}" presName="spacing" presStyleCnt="0"/>
      <dgm:spPr/>
    </dgm:pt>
    <dgm:pt modelId="{2A234C40-2BE4-4F9C-A4DF-2DF807B95E98}" type="pres">
      <dgm:prSet presAssocID="{CAAF7798-C24E-4F0D-AEAA-5E1D19A87E41}" presName="linNode" presStyleCnt="0"/>
      <dgm:spPr/>
    </dgm:pt>
    <dgm:pt modelId="{3DA4B3C3-EBE2-4F27-96C1-AC506977E9E5}" type="pres">
      <dgm:prSet presAssocID="{CAAF7798-C24E-4F0D-AEAA-5E1D19A87E41}" presName="parentShp" presStyleLbl="node1" presStyleIdx="3" presStyleCnt="4" custScaleX="48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FD7E6C-A7B9-437F-9A6F-14AB367B6C3F}" type="pres">
      <dgm:prSet presAssocID="{CAAF7798-C24E-4F0D-AEAA-5E1D19A87E41}" presName="childShp" presStyleLbl="bgAccFollowNode1" presStyleIdx="3" presStyleCnt="4" custScaleX="124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19FD28-97CE-41AF-8593-E3011764B0FB}" type="presOf" srcId="{4AE55D27-0F5E-440C-B7AA-2DFE6EE76DBE}" destId="{DF467894-66AD-4793-A058-E2CDB3EDFFC3}" srcOrd="0" destOrd="0" presId="urn:microsoft.com/office/officeart/2005/8/layout/vList6"/>
    <dgm:cxn modelId="{CEFB20BE-D7B0-417A-888A-A7668A49B3B5}" srcId="{777E0D6E-4CE8-4D9C-93DC-9450089DC520}" destId="{4AE55D27-0F5E-440C-B7AA-2DFE6EE76DBE}" srcOrd="2" destOrd="0" parTransId="{063735AC-E34C-442A-A5FC-23DDE5C65055}" sibTransId="{157F51B5-8A5F-4B6C-B7F4-682DF1F4F48C}"/>
    <dgm:cxn modelId="{4F845516-4F5A-47FA-9790-D6FE78398E79}" type="presOf" srcId="{9D7D5FC2-407C-433A-9F2F-6E84924E20B9}" destId="{0E2E49DD-DE29-4D90-8FC3-18DB4C603758}" srcOrd="0" destOrd="0" presId="urn:microsoft.com/office/officeart/2005/8/layout/vList6"/>
    <dgm:cxn modelId="{20703284-84CC-48E2-B14C-214C39F72684}" srcId="{4612C458-73D0-4FDB-9AF4-F7242C6E9BB1}" destId="{31035A74-EBF2-4070-BEB5-4A8DF732F3A4}" srcOrd="0" destOrd="0" parTransId="{00EDB7E5-50B2-413C-87FD-13E5A236BCE9}" sibTransId="{9E5927EE-4ABC-45D2-9BAE-250FE8592452}"/>
    <dgm:cxn modelId="{050FB048-A88B-4F31-B74F-329945C901AB}" type="presOf" srcId="{164CDEB7-4CD8-45C1-8DEF-061384682AFD}" destId="{F9638D7D-0FC3-491F-BABF-A8AEAB8ADD04}" srcOrd="0" destOrd="0" presId="urn:microsoft.com/office/officeart/2005/8/layout/vList6"/>
    <dgm:cxn modelId="{62B03C04-A8F0-4CAC-8BF2-D21D5330522F}" type="presOf" srcId="{C2BA1331-1254-42A7-ABDB-F6743553095E}" destId="{36C8065C-225C-42F7-B1D4-2CCD38693FCD}" srcOrd="0" destOrd="0" presId="urn:microsoft.com/office/officeart/2005/8/layout/vList6"/>
    <dgm:cxn modelId="{F1AAAE59-D0BB-460E-8321-B580A993B676}" srcId="{777E0D6E-4CE8-4D9C-93DC-9450089DC520}" destId="{C2BA1331-1254-42A7-ABDB-F6743553095E}" srcOrd="1" destOrd="0" parTransId="{0DD8EABB-4032-4BEC-80DB-761F907A1F65}" sibTransId="{43351694-BBEA-416C-8850-AF9D1AB2D4C8}"/>
    <dgm:cxn modelId="{A03A9487-A9BC-4083-A90C-EBEA457CE255}" srcId="{C2BA1331-1254-42A7-ABDB-F6743553095E}" destId="{9D7D5FC2-407C-433A-9F2F-6E84924E20B9}" srcOrd="0" destOrd="0" parTransId="{4A27593F-8EAE-486D-A084-076C3DF37BD4}" sibTransId="{ACEB1CE6-AA81-42C2-A2D0-88B18CDA111C}"/>
    <dgm:cxn modelId="{572BD140-F6AC-49D6-81BC-4C0D249CD6F4}" srcId="{777E0D6E-4CE8-4D9C-93DC-9450089DC520}" destId="{CAAF7798-C24E-4F0D-AEAA-5E1D19A87E41}" srcOrd="3" destOrd="0" parTransId="{EACC80AB-CC29-43B7-BB52-9F48648EF813}" sibTransId="{DE5E5D7B-C155-4A6A-970C-72DBCCC17DE5}"/>
    <dgm:cxn modelId="{8E8184FB-DA75-4B33-A296-5E9DABDF17DA}" srcId="{777E0D6E-4CE8-4D9C-93DC-9450089DC520}" destId="{4612C458-73D0-4FDB-9AF4-F7242C6E9BB1}" srcOrd="0" destOrd="0" parTransId="{92433B14-8D7D-4886-9491-232506D7775B}" sibTransId="{2C241B77-7811-4101-BDAA-A8932C66B8FC}"/>
    <dgm:cxn modelId="{D0AE5E77-36F5-4401-91F5-A49794D53322}" type="presOf" srcId="{777E0D6E-4CE8-4D9C-93DC-9450089DC520}" destId="{926D8FB3-96F7-485E-85EA-65F4E2ED3615}" srcOrd="0" destOrd="0" presId="urn:microsoft.com/office/officeart/2005/8/layout/vList6"/>
    <dgm:cxn modelId="{07788074-74E7-4147-B2DF-CD6784B418BA}" srcId="{4AE55D27-0F5E-440C-B7AA-2DFE6EE76DBE}" destId="{164CDEB7-4CD8-45C1-8DEF-061384682AFD}" srcOrd="0" destOrd="0" parTransId="{C60E9581-E3DD-4A7F-9924-0093AD20CED8}" sibTransId="{32805ABA-2C5F-4F90-B44E-BA871388E92A}"/>
    <dgm:cxn modelId="{FC55D831-2669-4487-964F-24C6B771BD7A}" type="presOf" srcId="{4612C458-73D0-4FDB-9AF4-F7242C6E9BB1}" destId="{788B6A87-FB6A-41F4-9B54-5AB3BFA2A957}" srcOrd="0" destOrd="0" presId="urn:microsoft.com/office/officeart/2005/8/layout/vList6"/>
    <dgm:cxn modelId="{B0A6ED32-2187-4F09-A701-3A989E650839}" type="presOf" srcId="{31035A74-EBF2-4070-BEB5-4A8DF732F3A4}" destId="{B289795E-298F-468A-AB4F-7D611B00A3F7}" srcOrd="0" destOrd="0" presId="urn:microsoft.com/office/officeart/2005/8/layout/vList6"/>
    <dgm:cxn modelId="{D2C6A685-B480-44A1-9687-064982674FF0}" type="presOf" srcId="{F17AD6E9-49A3-4944-9757-D2EECAE04353}" destId="{CCFD7E6C-A7B9-437F-9A6F-14AB367B6C3F}" srcOrd="0" destOrd="0" presId="urn:microsoft.com/office/officeart/2005/8/layout/vList6"/>
    <dgm:cxn modelId="{5FFB8C37-1135-4124-A713-491ED998AEDC}" type="presOf" srcId="{CAAF7798-C24E-4F0D-AEAA-5E1D19A87E41}" destId="{3DA4B3C3-EBE2-4F27-96C1-AC506977E9E5}" srcOrd="0" destOrd="0" presId="urn:microsoft.com/office/officeart/2005/8/layout/vList6"/>
    <dgm:cxn modelId="{B5C9AD72-63B1-4ED1-8E08-F8DE06B913A0}" srcId="{CAAF7798-C24E-4F0D-AEAA-5E1D19A87E41}" destId="{F17AD6E9-49A3-4944-9757-D2EECAE04353}" srcOrd="0" destOrd="0" parTransId="{0F042C83-CAC1-4B50-B5BB-067306BB961D}" sibTransId="{FCEBCB85-8436-4E73-8BF2-D8CBBE1C5AB3}"/>
    <dgm:cxn modelId="{BE258852-8837-4CD3-9A6C-A1E400514A04}" type="presParOf" srcId="{926D8FB3-96F7-485E-85EA-65F4E2ED3615}" destId="{ED8796C6-9F0A-43AC-94C8-37AB76D8C61A}" srcOrd="0" destOrd="0" presId="urn:microsoft.com/office/officeart/2005/8/layout/vList6"/>
    <dgm:cxn modelId="{40E9D4F5-664E-4E0B-9B6A-F6EB5FD56C2E}" type="presParOf" srcId="{ED8796C6-9F0A-43AC-94C8-37AB76D8C61A}" destId="{788B6A87-FB6A-41F4-9B54-5AB3BFA2A957}" srcOrd="0" destOrd="0" presId="urn:microsoft.com/office/officeart/2005/8/layout/vList6"/>
    <dgm:cxn modelId="{5B3BE5BD-6E73-4093-B15A-D1F0012D9DFA}" type="presParOf" srcId="{ED8796C6-9F0A-43AC-94C8-37AB76D8C61A}" destId="{B289795E-298F-468A-AB4F-7D611B00A3F7}" srcOrd="1" destOrd="0" presId="urn:microsoft.com/office/officeart/2005/8/layout/vList6"/>
    <dgm:cxn modelId="{A7E73AA8-73E6-49DE-9486-AA7331B78CA8}" type="presParOf" srcId="{926D8FB3-96F7-485E-85EA-65F4E2ED3615}" destId="{EDE556E6-0D88-49DA-AD00-38B449F3E997}" srcOrd="1" destOrd="0" presId="urn:microsoft.com/office/officeart/2005/8/layout/vList6"/>
    <dgm:cxn modelId="{CEBECBFF-CBB2-41E9-9E7D-4892F185841C}" type="presParOf" srcId="{926D8FB3-96F7-485E-85EA-65F4E2ED3615}" destId="{1EC19C07-AD19-4306-87EC-259CDF243C0B}" srcOrd="2" destOrd="0" presId="urn:microsoft.com/office/officeart/2005/8/layout/vList6"/>
    <dgm:cxn modelId="{A97F9B51-7684-448A-BA0E-CFA81190D28D}" type="presParOf" srcId="{1EC19C07-AD19-4306-87EC-259CDF243C0B}" destId="{36C8065C-225C-42F7-B1D4-2CCD38693FCD}" srcOrd="0" destOrd="0" presId="urn:microsoft.com/office/officeart/2005/8/layout/vList6"/>
    <dgm:cxn modelId="{8B371E03-6D36-4FC5-A9B1-4B2E7859DFB1}" type="presParOf" srcId="{1EC19C07-AD19-4306-87EC-259CDF243C0B}" destId="{0E2E49DD-DE29-4D90-8FC3-18DB4C603758}" srcOrd="1" destOrd="0" presId="urn:microsoft.com/office/officeart/2005/8/layout/vList6"/>
    <dgm:cxn modelId="{92B64DF0-0184-4A2A-A692-197A99F03E49}" type="presParOf" srcId="{926D8FB3-96F7-485E-85EA-65F4E2ED3615}" destId="{1E815D57-79CB-4508-AE69-F752F227C41C}" srcOrd="3" destOrd="0" presId="urn:microsoft.com/office/officeart/2005/8/layout/vList6"/>
    <dgm:cxn modelId="{0D3C3024-A0A2-48B0-8643-12AE965BF66F}" type="presParOf" srcId="{926D8FB3-96F7-485E-85EA-65F4E2ED3615}" destId="{5F0BE2CB-81CC-407A-A0D2-1B736C0A1021}" srcOrd="4" destOrd="0" presId="urn:microsoft.com/office/officeart/2005/8/layout/vList6"/>
    <dgm:cxn modelId="{2CFFED69-4FFE-4092-A576-27F9F9D0831C}" type="presParOf" srcId="{5F0BE2CB-81CC-407A-A0D2-1B736C0A1021}" destId="{DF467894-66AD-4793-A058-E2CDB3EDFFC3}" srcOrd="0" destOrd="0" presId="urn:microsoft.com/office/officeart/2005/8/layout/vList6"/>
    <dgm:cxn modelId="{437176A1-904E-46FF-99DD-AF72CCB5D9A4}" type="presParOf" srcId="{5F0BE2CB-81CC-407A-A0D2-1B736C0A1021}" destId="{F9638D7D-0FC3-491F-BABF-A8AEAB8ADD04}" srcOrd="1" destOrd="0" presId="urn:microsoft.com/office/officeart/2005/8/layout/vList6"/>
    <dgm:cxn modelId="{EB40E745-83D3-4E18-9AF2-3CDC241A066A}" type="presParOf" srcId="{926D8FB3-96F7-485E-85EA-65F4E2ED3615}" destId="{9DEFCDE4-0AEC-4466-A44A-88F34C63FA9A}" srcOrd="5" destOrd="0" presId="urn:microsoft.com/office/officeart/2005/8/layout/vList6"/>
    <dgm:cxn modelId="{DB5FCBF8-75B4-42AE-B335-AD6DEA2DC651}" type="presParOf" srcId="{926D8FB3-96F7-485E-85EA-65F4E2ED3615}" destId="{2A234C40-2BE4-4F9C-A4DF-2DF807B95E98}" srcOrd="6" destOrd="0" presId="urn:microsoft.com/office/officeart/2005/8/layout/vList6"/>
    <dgm:cxn modelId="{24A8D3D7-A48B-4B96-8EA0-D5B252A65429}" type="presParOf" srcId="{2A234C40-2BE4-4F9C-A4DF-2DF807B95E98}" destId="{3DA4B3C3-EBE2-4F27-96C1-AC506977E9E5}" srcOrd="0" destOrd="0" presId="urn:microsoft.com/office/officeart/2005/8/layout/vList6"/>
    <dgm:cxn modelId="{7FF58D99-28DA-4AB9-81AF-0559184B9003}" type="presParOf" srcId="{2A234C40-2BE4-4F9C-A4DF-2DF807B95E98}" destId="{CCFD7E6C-A7B9-437F-9A6F-14AB367B6C3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71D54-752A-4F6C-ACFA-058021258E5F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9C2DC6B-6119-4A08-9F0C-8E532861966E}">
      <dgm:prSet phldrT="[Texto]" custT="1"/>
      <dgm:spPr/>
      <dgm:t>
        <a:bodyPr/>
        <a:lstStyle/>
        <a:p>
          <a:r>
            <a:rPr lang="es-EC" sz="1600" b="1" dirty="0" smtClean="0"/>
            <a:t>Comercio al por mayor y menor</a:t>
          </a:r>
          <a:endParaRPr lang="es-EC" sz="1600" b="1" dirty="0"/>
        </a:p>
      </dgm:t>
    </dgm:pt>
    <dgm:pt modelId="{13BBA6BA-3D0B-40C6-B417-66C0E6CFC24E}" type="parTrans" cxnId="{53C6B6CB-B1D5-491B-B518-13CCCB41AF75}">
      <dgm:prSet/>
      <dgm:spPr/>
      <dgm:t>
        <a:bodyPr/>
        <a:lstStyle/>
        <a:p>
          <a:endParaRPr lang="es-EC" sz="1600" b="1"/>
        </a:p>
      </dgm:t>
    </dgm:pt>
    <dgm:pt modelId="{403AB27D-138F-4114-BFAC-3395DE6DAB98}" type="sibTrans" cxnId="{53C6B6CB-B1D5-491B-B518-13CCCB41AF75}">
      <dgm:prSet/>
      <dgm:spPr/>
      <dgm:t>
        <a:bodyPr/>
        <a:lstStyle/>
        <a:p>
          <a:endParaRPr lang="es-EC" sz="1600" b="1"/>
        </a:p>
      </dgm:t>
    </dgm:pt>
    <dgm:pt modelId="{E5D557A2-B041-4A5E-B340-3A16974C1510}">
      <dgm:prSet phldrT="[Texto]" custT="1"/>
      <dgm:spPr/>
      <dgm:t>
        <a:bodyPr/>
        <a:lstStyle/>
        <a:p>
          <a:r>
            <a:rPr lang="es-EC" sz="1600" b="1" dirty="0" smtClean="0"/>
            <a:t>Industrias manufactureras</a:t>
          </a:r>
          <a:endParaRPr lang="es-EC" sz="1600" b="1" dirty="0"/>
        </a:p>
      </dgm:t>
    </dgm:pt>
    <dgm:pt modelId="{15C656AA-D382-4772-97A1-45B8F200D0DC}" type="parTrans" cxnId="{87E1DC8E-29D1-4ADF-BAFA-863A7CDA476A}">
      <dgm:prSet/>
      <dgm:spPr/>
      <dgm:t>
        <a:bodyPr/>
        <a:lstStyle/>
        <a:p>
          <a:endParaRPr lang="es-EC" sz="1600" b="1"/>
        </a:p>
      </dgm:t>
    </dgm:pt>
    <dgm:pt modelId="{573B9035-3ADF-4AEC-BDB8-618D0771B731}" type="sibTrans" cxnId="{87E1DC8E-29D1-4ADF-BAFA-863A7CDA476A}">
      <dgm:prSet/>
      <dgm:spPr/>
      <dgm:t>
        <a:bodyPr/>
        <a:lstStyle/>
        <a:p>
          <a:endParaRPr lang="es-EC" sz="1600" b="1"/>
        </a:p>
      </dgm:t>
    </dgm:pt>
    <dgm:pt modelId="{D781A7AD-0C3E-4DE9-A6FE-1C1B9770EF02}">
      <dgm:prSet phldrT="[Texto]" custT="1"/>
      <dgm:spPr/>
      <dgm:t>
        <a:bodyPr/>
        <a:lstStyle/>
        <a:p>
          <a:r>
            <a:rPr lang="es-EC" sz="1600" b="1" dirty="0" smtClean="0"/>
            <a:t>Construcción</a:t>
          </a:r>
          <a:endParaRPr lang="es-EC" sz="1600" b="1" dirty="0"/>
        </a:p>
      </dgm:t>
    </dgm:pt>
    <dgm:pt modelId="{BAEF7847-6C50-4012-9A9B-F64DBCCE6708}" type="parTrans" cxnId="{91098873-3D02-4085-B17C-42A9A0300E2D}">
      <dgm:prSet/>
      <dgm:spPr/>
      <dgm:t>
        <a:bodyPr/>
        <a:lstStyle/>
        <a:p>
          <a:endParaRPr lang="es-EC" sz="1600" b="1"/>
        </a:p>
      </dgm:t>
    </dgm:pt>
    <dgm:pt modelId="{8748126A-78D3-4D9D-A80B-A37F4EDC4CB7}" type="sibTrans" cxnId="{91098873-3D02-4085-B17C-42A9A0300E2D}">
      <dgm:prSet/>
      <dgm:spPr/>
      <dgm:t>
        <a:bodyPr/>
        <a:lstStyle/>
        <a:p>
          <a:endParaRPr lang="es-EC" sz="1600" b="1"/>
        </a:p>
      </dgm:t>
    </dgm:pt>
    <dgm:pt modelId="{8ED67886-8400-4EC1-8A9C-135D60525375}">
      <dgm:prSet phldrT="[Texto]" custT="1"/>
      <dgm:spPr/>
      <dgm:t>
        <a:bodyPr/>
        <a:lstStyle/>
        <a:p>
          <a:r>
            <a:rPr lang="es-EC" sz="1600" b="1" dirty="0" smtClean="0"/>
            <a:t>Enseñanza</a:t>
          </a:r>
          <a:endParaRPr lang="es-EC" sz="1600" b="1" dirty="0"/>
        </a:p>
      </dgm:t>
    </dgm:pt>
    <dgm:pt modelId="{7BB57C43-A921-41E3-B0EA-B94B5C79A005}" type="parTrans" cxnId="{2DAA0A90-87C2-4798-B353-8EED88734A35}">
      <dgm:prSet/>
      <dgm:spPr/>
      <dgm:t>
        <a:bodyPr/>
        <a:lstStyle/>
        <a:p>
          <a:endParaRPr lang="es-EC" sz="1600" b="1"/>
        </a:p>
      </dgm:t>
    </dgm:pt>
    <dgm:pt modelId="{FF5A7DF2-3BDB-4C00-A575-36C0E3848599}" type="sibTrans" cxnId="{2DAA0A90-87C2-4798-B353-8EED88734A35}">
      <dgm:prSet/>
      <dgm:spPr/>
      <dgm:t>
        <a:bodyPr/>
        <a:lstStyle/>
        <a:p>
          <a:endParaRPr lang="es-EC" sz="1600" b="1"/>
        </a:p>
      </dgm:t>
    </dgm:pt>
    <dgm:pt modelId="{B70F0A55-9467-43AE-8F38-D77F51996827}">
      <dgm:prSet phldrT="[Texto]" custT="1"/>
      <dgm:spPr/>
      <dgm:t>
        <a:bodyPr/>
        <a:lstStyle/>
        <a:p>
          <a:r>
            <a:rPr lang="es-EC" sz="1600" b="1" dirty="0" smtClean="0"/>
            <a:t>Administración pública y defensa</a:t>
          </a:r>
          <a:endParaRPr lang="es-EC" sz="1600" b="1" dirty="0"/>
        </a:p>
      </dgm:t>
    </dgm:pt>
    <dgm:pt modelId="{C3FE64EE-726C-4681-AB77-34AF001067C1}" type="parTrans" cxnId="{7B41D7C5-6C4A-4475-8F9D-71A707CFDD58}">
      <dgm:prSet/>
      <dgm:spPr/>
      <dgm:t>
        <a:bodyPr/>
        <a:lstStyle/>
        <a:p>
          <a:endParaRPr lang="es-EC" sz="1600" b="1"/>
        </a:p>
      </dgm:t>
    </dgm:pt>
    <dgm:pt modelId="{20592CCD-7CB7-4811-A3F2-B0BA2799FE37}" type="sibTrans" cxnId="{7B41D7C5-6C4A-4475-8F9D-71A707CFDD58}">
      <dgm:prSet/>
      <dgm:spPr/>
      <dgm:t>
        <a:bodyPr/>
        <a:lstStyle/>
        <a:p>
          <a:endParaRPr lang="es-EC" sz="1600" b="1"/>
        </a:p>
      </dgm:t>
    </dgm:pt>
    <dgm:pt modelId="{DC411838-07E0-4CF6-AB1B-E5D3495FF430}" type="pres">
      <dgm:prSet presAssocID="{22E71D54-752A-4F6C-ACFA-058021258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A3F04B-A4FD-40B3-B69E-12AE07722476}" type="pres">
      <dgm:prSet presAssocID="{09C2DC6B-6119-4A08-9F0C-8E53286196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DAA48F-F23E-4C07-897B-2895CAE86616}" type="pres">
      <dgm:prSet presAssocID="{403AB27D-138F-4114-BFAC-3395DE6DAB98}" presName="sibTrans" presStyleCnt="0"/>
      <dgm:spPr/>
      <dgm:t>
        <a:bodyPr/>
        <a:lstStyle/>
        <a:p>
          <a:endParaRPr lang="es-EC"/>
        </a:p>
      </dgm:t>
    </dgm:pt>
    <dgm:pt modelId="{24F65F68-A005-4D27-BAAF-8C67A0C12FA9}" type="pres">
      <dgm:prSet presAssocID="{E5D557A2-B041-4A5E-B340-3A16974C1510}" presName="node" presStyleLbl="node1" presStyleIdx="1" presStyleCnt="5" custScaleX="1178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497D51-259D-413F-A89F-0B128DB9145E}" type="pres">
      <dgm:prSet presAssocID="{573B9035-3ADF-4AEC-BDB8-618D0771B731}" presName="sibTrans" presStyleCnt="0"/>
      <dgm:spPr/>
      <dgm:t>
        <a:bodyPr/>
        <a:lstStyle/>
        <a:p>
          <a:endParaRPr lang="es-EC"/>
        </a:p>
      </dgm:t>
    </dgm:pt>
    <dgm:pt modelId="{DCF95B5C-4BFC-4C8D-B0F7-693982C9AA8B}" type="pres">
      <dgm:prSet presAssocID="{D781A7AD-0C3E-4DE9-A6FE-1C1B9770EF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5E992D-6D57-4949-BEC8-A123F8DF5110}" type="pres">
      <dgm:prSet presAssocID="{8748126A-78D3-4D9D-A80B-A37F4EDC4CB7}" presName="sibTrans" presStyleCnt="0"/>
      <dgm:spPr/>
      <dgm:t>
        <a:bodyPr/>
        <a:lstStyle/>
        <a:p>
          <a:endParaRPr lang="es-EC"/>
        </a:p>
      </dgm:t>
    </dgm:pt>
    <dgm:pt modelId="{3C7C9288-AFB6-48E8-904C-59B14C65E3BA}" type="pres">
      <dgm:prSet presAssocID="{8ED67886-8400-4EC1-8A9C-135D605253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EBD65D-E54E-4A74-BCBF-BE3AE1A206B2}" type="pres">
      <dgm:prSet presAssocID="{FF5A7DF2-3BDB-4C00-A575-36C0E3848599}" presName="sibTrans" presStyleCnt="0"/>
      <dgm:spPr/>
      <dgm:t>
        <a:bodyPr/>
        <a:lstStyle/>
        <a:p>
          <a:endParaRPr lang="es-EC"/>
        </a:p>
      </dgm:t>
    </dgm:pt>
    <dgm:pt modelId="{FC49CF5F-2C62-4CE3-B8BA-5EC6DE5B814C}" type="pres">
      <dgm:prSet presAssocID="{B70F0A55-9467-43AE-8F38-D77F519968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043411-A93A-42AD-B5B2-6638E95DFA82}" type="presOf" srcId="{B70F0A55-9467-43AE-8F38-D77F51996827}" destId="{FC49CF5F-2C62-4CE3-B8BA-5EC6DE5B814C}" srcOrd="0" destOrd="0" presId="urn:microsoft.com/office/officeart/2005/8/layout/default"/>
    <dgm:cxn modelId="{1156C082-EF25-4E9D-A180-E464CBC06E37}" type="presOf" srcId="{D781A7AD-0C3E-4DE9-A6FE-1C1B9770EF02}" destId="{DCF95B5C-4BFC-4C8D-B0F7-693982C9AA8B}" srcOrd="0" destOrd="0" presId="urn:microsoft.com/office/officeart/2005/8/layout/default"/>
    <dgm:cxn modelId="{703C4074-6964-4236-B43E-9E83892392FE}" type="presOf" srcId="{E5D557A2-B041-4A5E-B340-3A16974C1510}" destId="{24F65F68-A005-4D27-BAAF-8C67A0C12FA9}" srcOrd="0" destOrd="0" presId="urn:microsoft.com/office/officeart/2005/8/layout/default"/>
    <dgm:cxn modelId="{87E1DC8E-29D1-4ADF-BAFA-863A7CDA476A}" srcId="{22E71D54-752A-4F6C-ACFA-058021258E5F}" destId="{E5D557A2-B041-4A5E-B340-3A16974C1510}" srcOrd="1" destOrd="0" parTransId="{15C656AA-D382-4772-97A1-45B8F200D0DC}" sibTransId="{573B9035-3ADF-4AEC-BDB8-618D0771B731}"/>
    <dgm:cxn modelId="{7B41D7C5-6C4A-4475-8F9D-71A707CFDD58}" srcId="{22E71D54-752A-4F6C-ACFA-058021258E5F}" destId="{B70F0A55-9467-43AE-8F38-D77F51996827}" srcOrd="4" destOrd="0" parTransId="{C3FE64EE-726C-4681-AB77-34AF001067C1}" sibTransId="{20592CCD-7CB7-4811-A3F2-B0BA2799FE37}"/>
    <dgm:cxn modelId="{91098873-3D02-4085-B17C-42A9A0300E2D}" srcId="{22E71D54-752A-4F6C-ACFA-058021258E5F}" destId="{D781A7AD-0C3E-4DE9-A6FE-1C1B9770EF02}" srcOrd="2" destOrd="0" parTransId="{BAEF7847-6C50-4012-9A9B-F64DBCCE6708}" sibTransId="{8748126A-78D3-4D9D-A80B-A37F4EDC4CB7}"/>
    <dgm:cxn modelId="{53C6B6CB-B1D5-491B-B518-13CCCB41AF75}" srcId="{22E71D54-752A-4F6C-ACFA-058021258E5F}" destId="{09C2DC6B-6119-4A08-9F0C-8E532861966E}" srcOrd="0" destOrd="0" parTransId="{13BBA6BA-3D0B-40C6-B417-66C0E6CFC24E}" sibTransId="{403AB27D-138F-4114-BFAC-3395DE6DAB98}"/>
    <dgm:cxn modelId="{07B0CB72-5D51-492F-BCF5-3B6AF7BAB3F7}" type="presOf" srcId="{22E71D54-752A-4F6C-ACFA-058021258E5F}" destId="{DC411838-07E0-4CF6-AB1B-E5D3495FF430}" srcOrd="0" destOrd="0" presId="urn:microsoft.com/office/officeart/2005/8/layout/default"/>
    <dgm:cxn modelId="{A659AD4E-F4F8-46C7-BED8-D8F1E26CF93F}" type="presOf" srcId="{8ED67886-8400-4EC1-8A9C-135D60525375}" destId="{3C7C9288-AFB6-48E8-904C-59B14C65E3BA}" srcOrd="0" destOrd="0" presId="urn:microsoft.com/office/officeart/2005/8/layout/default"/>
    <dgm:cxn modelId="{2DAA0A90-87C2-4798-B353-8EED88734A35}" srcId="{22E71D54-752A-4F6C-ACFA-058021258E5F}" destId="{8ED67886-8400-4EC1-8A9C-135D60525375}" srcOrd="3" destOrd="0" parTransId="{7BB57C43-A921-41E3-B0EA-B94B5C79A005}" sibTransId="{FF5A7DF2-3BDB-4C00-A575-36C0E3848599}"/>
    <dgm:cxn modelId="{5959702E-A933-42E5-AF8F-06303BB6B2C7}" type="presOf" srcId="{09C2DC6B-6119-4A08-9F0C-8E532861966E}" destId="{68A3F04B-A4FD-40B3-B69E-12AE07722476}" srcOrd="0" destOrd="0" presId="urn:microsoft.com/office/officeart/2005/8/layout/default"/>
    <dgm:cxn modelId="{06C1B57C-4799-4FBE-BB7C-26627526286B}" type="presParOf" srcId="{DC411838-07E0-4CF6-AB1B-E5D3495FF430}" destId="{68A3F04B-A4FD-40B3-B69E-12AE07722476}" srcOrd="0" destOrd="0" presId="urn:microsoft.com/office/officeart/2005/8/layout/default"/>
    <dgm:cxn modelId="{F18FB832-2373-431F-87B8-2E7859CF8A88}" type="presParOf" srcId="{DC411838-07E0-4CF6-AB1B-E5D3495FF430}" destId="{B0DAA48F-F23E-4C07-897B-2895CAE86616}" srcOrd="1" destOrd="0" presId="urn:microsoft.com/office/officeart/2005/8/layout/default"/>
    <dgm:cxn modelId="{E0FD5F01-623A-492E-90DF-0DC9441F46D0}" type="presParOf" srcId="{DC411838-07E0-4CF6-AB1B-E5D3495FF430}" destId="{24F65F68-A005-4D27-BAAF-8C67A0C12FA9}" srcOrd="2" destOrd="0" presId="urn:microsoft.com/office/officeart/2005/8/layout/default"/>
    <dgm:cxn modelId="{42A25ED7-F59F-490A-8343-C5A03FECE901}" type="presParOf" srcId="{DC411838-07E0-4CF6-AB1B-E5D3495FF430}" destId="{65497D51-259D-413F-A89F-0B128DB9145E}" srcOrd="3" destOrd="0" presId="urn:microsoft.com/office/officeart/2005/8/layout/default"/>
    <dgm:cxn modelId="{5F225EB7-3242-4392-83B2-D858BD5268AA}" type="presParOf" srcId="{DC411838-07E0-4CF6-AB1B-E5D3495FF430}" destId="{DCF95B5C-4BFC-4C8D-B0F7-693982C9AA8B}" srcOrd="4" destOrd="0" presId="urn:microsoft.com/office/officeart/2005/8/layout/default"/>
    <dgm:cxn modelId="{93AC30C4-9CCC-4966-AE73-2AE886B244D1}" type="presParOf" srcId="{DC411838-07E0-4CF6-AB1B-E5D3495FF430}" destId="{695E992D-6D57-4949-BEC8-A123F8DF5110}" srcOrd="5" destOrd="0" presId="urn:microsoft.com/office/officeart/2005/8/layout/default"/>
    <dgm:cxn modelId="{B9648B64-6A37-4664-BA7F-36798CFF58CB}" type="presParOf" srcId="{DC411838-07E0-4CF6-AB1B-E5D3495FF430}" destId="{3C7C9288-AFB6-48E8-904C-59B14C65E3BA}" srcOrd="6" destOrd="0" presId="urn:microsoft.com/office/officeart/2005/8/layout/default"/>
    <dgm:cxn modelId="{F5C8F1F2-D9EA-4B39-ACB2-AAE85ADD3B16}" type="presParOf" srcId="{DC411838-07E0-4CF6-AB1B-E5D3495FF430}" destId="{8AEBD65D-E54E-4A74-BCBF-BE3AE1A206B2}" srcOrd="7" destOrd="0" presId="urn:microsoft.com/office/officeart/2005/8/layout/default"/>
    <dgm:cxn modelId="{C55B52B3-253E-445E-B6C1-5D63511DCF55}" type="presParOf" srcId="{DC411838-07E0-4CF6-AB1B-E5D3495FF430}" destId="{FC49CF5F-2C62-4CE3-B8BA-5EC6DE5B814C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F12D8-A77C-4296-8501-BE6C910C9010}" type="doc">
      <dgm:prSet loTypeId="urn:microsoft.com/office/officeart/2005/8/layout/default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CF00C821-79B8-452E-B97D-8EFCEC5D12BA}">
      <dgm:prSet phldrT="[Texto]" custT="1"/>
      <dgm:spPr/>
      <dgm:t>
        <a:bodyPr/>
        <a:lstStyle/>
        <a:p>
          <a:r>
            <a:rPr lang="es-EC" sz="1400" b="1" dirty="0" smtClean="0"/>
            <a:t>IEES centro de atención ambulatoria Sangolquí</a:t>
          </a:r>
          <a:endParaRPr lang="es-EC" sz="1400" b="1" dirty="0"/>
        </a:p>
      </dgm:t>
    </dgm:pt>
    <dgm:pt modelId="{2DE21ED4-4EB6-479E-B8A7-CAF080C60BC0}" type="parTrans" cxnId="{105BA33D-7E9B-4EB0-95BF-563A4632BE67}">
      <dgm:prSet/>
      <dgm:spPr/>
      <dgm:t>
        <a:bodyPr/>
        <a:lstStyle/>
        <a:p>
          <a:endParaRPr lang="es-EC" sz="1400" b="1"/>
        </a:p>
      </dgm:t>
    </dgm:pt>
    <dgm:pt modelId="{E4E75363-EE74-4D9B-A944-2FE345BF7CBD}" type="sibTrans" cxnId="{105BA33D-7E9B-4EB0-95BF-563A4632BE67}">
      <dgm:prSet/>
      <dgm:spPr/>
      <dgm:t>
        <a:bodyPr/>
        <a:lstStyle/>
        <a:p>
          <a:endParaRPr lang="es-EC" sz="1400" b="1"/>
        </a:p>
      </dgm:t>
    </dgm:pt>
    <dgm:pt modelId="{B5527B43-27A3-4B5C-B611-2DF2AA825506}">
      <dgm:prSet phldrT="[Texto]" custT="1"/>
      <dgm:spPr/>
      <dgm:t>
        <a:bodyPr/>
        <a:lstStyle/>
        <a:p>
          <a:r>
            <a:rPr lang="es-EC" sz="1400" b="1" dirty="0" smtClean="0"/>
            <a:t>Punto de salud  Rumiñahui Patronato Provincial de salud </a:t>
          </a:r>
          <a:endParaRPr lang="es-EC" sz="1400" b="1" dirty="0"/>
        </a:p>
      </dgm:t>
    </dgm:pt>
    <dgm:pt modelId="{D5D78974-6820-48B6-8729-6A25DCC32D5F}" type="parTrans" cxnId="{E5680F31-BBE1-4995-BBA6-74D42741FD20}">
      <dgm:prSet/>
      <dgm:spPr/>
      <dgm:t>
        <a:bodyPr/>
        <a:lstStyle/>
        <a:p>
          <a:endParaRPr lang="es-EC" sz="1400" b="1"/>
        </a:p>
      </dgm:t>
    </dgm:pt>
    <dgm:pt modelId="{5E83A8F3-7846-41C5-8567-CCFEB94D2436}" type="sibTrans" cxnId="{E5680F31-BBE1-4995-BBA6-74D42741FD20}">
      <dgm:prSet/>
      <dgm:spPr/>
      <dgm:t>
        <a:bodyPr/>
        <a:lstStyle/>
        <a:p>
          <a:endParaRPr lang="es-EC" sz="1400" b="1"/>
        </a:p>
      </dgm:t>
    </dgm:pt>
    <dgm:pt modelId="{3B4D314F-039C-4B20-87D3-4EF2A362BF33}">
      <dgm:prSet phldrT="[Texto]" custT="1"/>
      <dgm:spPr/>
      <dgm:t>
        <a:bodyPr/>
        <a:lstStyle/>
        <a:p>
          <a:r>
            <a:rPr lang="es-EC" sz="1400" b="1" dirty="0" smtClean="0"/>
            <a:t>Hospital de Sangolquí</a:t>
          </a:r>
          <a:endParaRPr lang="es-EC" sz="1400" b="1" dirty="0"/>
        </a:p>
      </dgm:t>
    </dgm:pt>
    <dgm:pt modelId="{FAD87F17-33D8-479B-8FFD-8A8DEC7826F3}" type="parTrans" cxnId="{4E0D1367-33A4-4A0B-B9CA-E6A87E424D22}">
      <dgm:prSet/>
      <dgm:spPr/>
      <dgm:t>
        <a:bodyPr/>
        <a:lstStyle/>
        <a:p>
          <a:endParaRPr lang="es-EC" sz="1400" b="1"/>
        </a:p>
      </dgm:t>
    </dgm:pt>
    <dgm:pt modelId="{0A8B8121-8660-480E-84A5-67511CC4DAF1}" type="sibTrans" cxnId="{4E0D1367-33A4-4A0B-B9CA-E6A87E424D22}">
      <dgm:prSet/>
      <dgm:spPr/>
      <dgm:t>
        <a:bodyPr/>
        <a:lstStyle/>
        <a:p>
          <a:endParaRPr lang="es-EC" sz="1400" b="1"/>
        </a:p>
      </dgm:t>
    </dgm:pt>
    <dgm:pt modelId="{F6B3059D-A0AA-40A8-A088-DF537BC7C5AA}">
      <dgm:prSet phldrT="[Texto]" custT="1"/>
      <dgm:spPr/>
      <dgm:t>
        <a:bodyPr/>
        <a:lstStyle/>
        <a:p>
          <a:r>
            <a:rPr lang="es-EC" sz="1400" b="1" dirty="0" smtClean="0"/>
            <a:t>Centro de salud Capelo</a:t>
          </a:r>
          <a:endParaRPr lang="es-EC" sz="1400" b="1" dirty="0"/>
        </a:p>
      </dgm:t>
    </dgm:pt>
    <dgm:pt modelId="{CCE5EF2B-58D1-49DB-BC35-4CD33BB0374D}" type="parTrans" cxnId="{57CCF4E8-77E0-4428-A6E7-8FF15A7EBE8F}">
      <dgm:prSet/>
      <dgm:spPr/>
      <dgm:t>
        <a:bodyPr/>
        <a:lstStyle/>
        <a:p>
          <a:endParaRPr lang="es-EC" sz="1400" b="1"/>
        </a:p>
      </dgm:t>
    </dgm:pt>
    <dgm:pt modelId="{07902B95-695B-4609-BB8E-341884BCC872}" type="sibTrans" cxnId="{57CCF4E8-77E0-4428-A6E7-8FF15A7EBE8F}">
      <dgm:prSet/>
      <dgm:spPr/>
      <dgm:t>
        <a:bodyPr/>
        <a:lstStyle/>
        <a:p>
          <a:endParaRPr lang="es-EC" sz="1400" b="1"/>
        </a:p>
      </dgm:t>
    </dgm:pt>
    <dgm:pt modelId="{D03DD82B-1C57-47C7-B9BF-D57FF0FB9595}">
      <dgm:prSet phldrT="[Texto]" custT="1"/>
      <dgm:spPr/>
      <dgm:t>
        <a:bodyPr/>
        <a:lstStyle/>
        <a:p>
          <a:r>
            <a:rPr lang="es-EC" sz="1400" b="1" dirty="0" smtClean="0"/>
            <a:t>Centro de salud Curipungo</a:t>
          </a:r>
          <a:endParaRPr lang="es-EC" sz="1400" b="1" dirty="0"/>
        </a:p>
      </dgm:t>
    </dgm:pt>
    <dgm:pt modelId="{85EE2A00-6D80-44D8-8FE2-9A01FE6F6160}" type="parTrans" cxnId="{247F85D4-D30B-4E38-A467-C2CACA0F8F7F}">
      <dgm:prSet/>
      <dgm:spPr/>
      <dgm:t>
        <a:bodyPr/>
        <a:lstStyle/>
        <a:p>
          <a:endParaRPr lang="es-EC" sz="1400" b="1"/>
        </a:p>
      </dgm:t>
    </dgm:pt>
    <dgm:pt modelId="{BFBE9427-EADC-4C0E-B6F0-EA126E0F72DD}" type="sibTrans" cxnId="{247F85D4-D30B-4E38-A467-C2CACA0F8F7F}">
      <dgm:prSet/>
      <dgm:spPr/>
      <dgm:t>
        <a:bodyPr/>
        <a:lstStyle/>
        <a:p>
          <a:endParaRPr lang="es-EC" sz="1400" b="1"/>
        </a:p>
      </dgm:t>
    </dgm:pt>
    <dgm:pt modelId="{D4E93883-2A1C-4A6E-B28F-40BED4569766}">
      <dgm:prSet phldrT="[Texto]" custT="1"/>
      <dgm:spPr/>
      <dgm:t>
        <a:bodyPr/>
        <a:lstStyle/>
        <a:p>
          <a:r>
            <a:rPr lang="es-EC" sz="1400" b="1" dirty="0" smtClean="0"/>
            <a:t>Centro de salud Cotogchoa</a:t>
          </a:r>
          <a:endParaRPr lang="es-EC" sz="1400" b="1" dirty="0"/>
        </a:p>
      </dgm:t>
    </dgm:pt>
    <dgm:pt modelId="{614C3310-3595-44CA-93C3-EE57A0E083B1}" type="parTrans" cxnId="{E8A07733-E9FA-4E0E-9839-3120A9739367}">
      <dgm:prSet/>
      <dgm:spPr/>
      <dgm:t>
        <a:bodyPr/>
        <a:lstStyle/>
        <a:p>
          <a:endParaRPr lang="es-EC" sz="1400" b="1"/>
        </a:p>
      </dgm:t>
    </dgm:pt>
    <dgm:pt modelId="{3CB6DB90-82B1-4D78-9E49-0D6D60E22114}" type="sibTrans" cxnId="{E8A07733-E9FA-4E0E-9839-3120A9739367}">
      <dgm:prSet/>
      <dgm:spPr/>
      <dgm:t>
        <a:bodyPr/>
        <a:lstStyle/>
        <a:p>
          <a:endParaRPr lang="es-EC" sz="1400" b="1"/>
        </a:p>
      </dgm:t>
    </dgm:pt>
    <dgm:pt modelId="{97179833-E32A-4602-BA7D-EAC13F9D2422}">
      <dgm:prSet phldrT="[Texto]" custT="1"/>
      <dgm:spPr/>
      <dgm:t>
        <a:bodyPr/>
        <a:lstStyle/>
        <a:p>
          <a:r>
            <a:rPr lang="es-EC" sz="1400" b="1" dirty="0" smtClean="0"/>
            <a:t>Centro de salud Fajardo</a:t>
          </a:r>
          <a:endParaRPr lang="es-EC" sz="1400" b="1" dirty="0"/>
        </a:p>
      </dgm:t>
    </dgm:pt>
    <dgm:pt modelId="{4A638A81-38C5-4514-A4C6-AE9502345E58}" type="parTrans" cxnId="{51539610-5BBC-4FA2-B770-C5D3AD66A4CF}">
      <dgm:prSet/>
      <dgm:spPr/>
      <dgm:t>
        <a:bodyPr/>
        <a:lstStyle/>
        <a:p>
          <a:endParaRPr lang="es-EC" sz="1400" b="1"/>
        </a:p>
      </dgm:t>
    </dgm:pt>
    <dgm:pt modelId="{94220BC7-3D05-40E1-BDA9-44F4CECA7CF6}" type="sibTrans" cxnId="{51539610-5BBC-4FA2-B770-C5D3AD66A4CF}">
      <dgm:prSet/>
      <dgm:spPr/>
      <dgm:t>
        <a:bodyPr/>
        <a:lstStyle/>
        <a:p>
          <a:endParaRPr lang="es-EC" sz="1400" b="1"/>
        </a:p>
      </dgm:t>
    </dgm:pt>
    <dgm:pt modelId="{22B7AAE8-C1C8-4181-9758-61CE2244CF91}">
      <dgm:prSet phldrT="[Texto]" custT="1"/>
      <dgm:spPr/>
      <dgm:t>
        <a:bodyPr/>
        <a:lstStyle/>
        <a:p>
          <a:r>
            <a:rPr lang="es-EC" sz="1400" b="1" dirty="0" smtClean="0"/>
            <a:t>Centro de salud Jatumpungo</a:t>
          </a:r>
          <a:endParaRPr lang="es-EC" sz="1400" b="1" dirty="0"/>
        </a:p>
      </dgm:t>
    </dgm:pt>
    <dgm:pt modelId="{F0D6253D-9FA2-4638-8425-DD4EFCBCDB1C}" type="parTrans" cxnId="{AE06BE49-45AE-4EC1-982A-4ED8D7FD1774}">
      <dgm:prSet/>
      <dgm:spPr/>
      <dgm:t>
        <a:bodyPr/>
        <a:lstStyle/>
        <a:p>
          <a:endParaRPr lang="es-EC" sz="1400" b="1"/>
        </a:p>
      </dgm:t>
    </dgm:pt>
    <dgm:pt modelId="{6F113765-659D-4F16-A091-3ECCCD9D77D6}" type="sibTrans" cxnId="{AE06BE49-45AE-4EC1-982A-4ED8D7FD1774}">
      <dgm:prSet/>
      <dgm:spPr/>
      <dgm:t>
        <a:bodyPr/>
        <a:lstStyle/>
        <a:p>
          <a:endParaRPr lang="es-EC" sz="1400" b="1"/>
        </a:p>
      </dgm:t>
    </dgm:pt>
    <dgm:pt modelId="{39BF9CB7-F84A-4E9F-8655-0A5F775F4A29}">
      <dgm:prSet phldrT="[Texto]" custT="1"/>
      <dgm:spPr/>
      <dgm:t>
        <a:bodyPr/>
        <a:lstStyle/>
        <a:p>
          <a:r>
            <a:rPr lang="es-EC" sz="1400" b="1" dirty="0" smtClean="0"/>
            <a:t>Centro de salud San Fernando</a:t>
          </a:r>
          <a:endParaRPr lang="es-EC" sz="1400" b="1" dirty="0"/>
        </a:p>
      </dgm:t>
    </dgm:pt>
    <dgm:pt modelId="{93219C72-0FC0-4553-B097-A0ECB902D0B3}" type="parTrans" cxnId="{30917130-4480-44AB-88C2-5A5E1621E38C}">
      <dgm:prSet/>
      <dgm:spPr/>
      <dgm:t>
        <a:bodyPr/>
        <a:lstStyle/>
        <a:p>
          <a:endParaRPr lang="es-EC" sz="1400" b="1"/>
        </a:p>
      </dgm:t>
    </dgm:pt>
    <dgm:pt modelId="{FA558CC8-28A2-47B8-95F5-D9584C209D96}" type="sibTrans" cxnId="{30917130-4480-44AB-88C2-5A5E1621E38C}">
      <dgm:prSet/>
      <dgm:spPr/>
      <dgm:t>
        <a:bodyPr/>
        <a:lstStyle/>
        <a:p>
          <a:endParaRPr lang="es-EC" sz="1400" b="1"/>
        </a:p>
      </dgm:t>
    </dgm:pt>
    <dgm:pt modelId="{C6F138A9-5D5D-4486-A4CA-3FA30DC34588}">
      <dgm:prSet phldrT="[Texto]" custT="1"/>
      <dgm:spPr/>
      <dgm:t>
        <a:bodyPr/>
        <a:lstStyle/>
        <a:p>
          <a:r>
            <a:rPr lang="es-EC" sz="1400" b="1" dirty="0" smtClean="0"/>
            <a:t>Centro de salud San Pedro de Taboada</a:t>
          </a:r>
          <a:endParaRPr lang="es-EC" sz="1400" b="1" dirty="0"/>
        </a:p>
      </dgm:t>
    </dgm:pt>
    <dgm:pt modelId="{8CB32727-F302-4865-9C29-1D35E6389E32}" type="parTrans" cxnId="{14903A2D-D72E-4254-B868-EDAE758C8805}">
      <dgm:prSet/>
      <dgm:spPr/>
      <dgm:t>
        <a:bodyPr/>
        <a:lstStyle/>
        <a:p>
          <a:endParaRPr lang="es-EC" sz="1400" b="1"/>
        </a:p>
      </dgm:t>
    </dgm:pt>
    <dgm:pt modelId="{01EB5F3C-1902-4DB4-9C53-3789C3DD12AE}" type="sibTrans" cxnId="{14903A2D-D72E-4254-B868-EDAE758C8805}">
      <dgm:prSet/>
      <dgm:spPr/>
      <dgm:t>
        <a:bodyPr/>
        <a:lstStyle/>
        <a:p>
          <a:endParaRPr lang="es-EC" sz="1400" b="1"/>
        </a:p>
      </dgm:t>
    </dgm:pt>
    <dgm:pt modelId="{2FF54239-9C9D-48B9-B7FC-2800A38776E9}">
      <dgm:prSet phldrT="[Texto]" custT="1"/>
      <dgm:spPr/>
      <dgm:t>
        <a:bodyPr/>
        <a:lstStyle/>
        <a:p>
          <a:r>
            <a:rPr lang="es-EC" sz="1400" b="1" dirty="0" smtClean="0"/>
            <a:t>Centro de salud Selva Alegre</a:t>
          </a:r>
          <a:endParaRPr lang="es-EC" sz="1400" b="1" dirty="0"/>
        </a:p>
      </dgm:t>
    </dgm:pt>
    <dgm:pt modelId="{08DFADA3-F958-4032-BA2A-4AFF17F0541B}" type="parTrans" cxnId="{8E36E6F3-211F-4E2B-8331-99C6D84D9C4D}">
      <dgm:prSet/>
      <dgm:spPr/>
      <dgm:t>
        <a:bodyPr/>
        <a:lstStyle/>
        <a:p>
          <a:endParaRPr lang="es-EC" sz="1400" b="1"/>
        </a:p>
      </dgm:t>
    </dgm:pt>
    <dgm:pt modelId="{7118C003-0EEA-4D86-8665-F476B7E06871}" type="sibTrans" cxnId="{8E36E6F3-211F-4E2B-8331-99C6D84D9C4D}">
      <dgm:prSet/>
      <dgm:spPr/>
      <dgm:t>
        <a:bodyPr/>
        <a:lstStyle/>
        <a:p>
          <a:endParaRPr lang="es-EC" sz="1400" b="1"/>
        </a:p>
      </dgm:t>
    </dgm:pt>
    <dgm:pt modelId="{D3E85DEE-2868-40AC-B1E5-58C965285DB0}">
      <dgm:prSet phldrT="[Texto]" custT="1"/>
      <dgm:spPr/>
      <dgm:t>
        <a:bodyPr/>
        <a:lstStyle/>
        <a:p>
          <a:r>
            <a:rPr lang="es-EC" sz="1400" b="1" dirty="0" smtClean="0"/>
            <a:t>Centro de salud Rumipamba</a:t>
          </a:r>
          <a:endParaRPr lang="es-EC" sz="1400" b="1" dirty="0"/>
        </a:p>
      </dgm:t>
    </dgm:pt>
    <dgm:pt modelId="{235FBADF-73E0-4DC3-8EAA-2D17286944F3}" type="parTrans" cxnId="{77891FC3-5C8A-4B1F-A9A4-E772567FB5A9}">
      <dgm:prSet/>
      <dgm:spPr/>
      <dgm:t>
        <a:bodyPr/>
        <a:lstStyle/>
        <a:p>
          <a:endParaRPr lang="es-EC" sz="1400" b="1"/>
        </a:p>
      </dgm:t>
    </dgm:pt>
    <dgm:pt modelId="{824C5A85-31BD-48B9-8804-96E2AA8E022E}" type="sibTrans" cxnId="{77891FC3-5C8A-4B1F-A9A4-E772567FB5A9}">
      <dgm:prSet/>
      <dgm:spPr/>
      <dgm:t>
        <a:bodyPr/>
        <a:lstStyle/>
        <a:p>
          <a:endParaRPr lang="es-EC" sz="1400" b="1"/>
        </a:p>
      </dgm:t>
    </dgm:pt>
    <dgm:pt modelId="{35C61784-A1BB-42C7-9A54-6ACD4EAFA1E1}" type="pres">
      <dgm:prSet presAssocID="{784F12D8-A77C-4296-8501-BE6C910C90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783E83-0900-4754-86D2-227F8076969B}" type="pres">
      <dgm:prSet presAssocID="{CF00C821-79B8-452E-B97D-8EFCEC5D12B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2063AA-AB2F-48C9-BE25-78E856167850}" type="pres">
      <dgm:prSet presAssocID="{E4E75363-EE74-4D9B-A944-2FE345BF7CBD}" presName="sibTrans" presStyleCnt="0"/>
      <dgm:spPr/>
    </dgm:pt>
    <dgm:pt modelId="{D61BBBEE-F529-4CEB-B2D1-4827445FE2E8}" type="pres">
      <dgm:prSet presAssocID="{B5527B43-27A3-4B5C-B611-2DF2AA82550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65207F-C5A4-4C88-94F0-D7BB105BAB87}" type="pres">
      <dgm:prSet presAssocID="{5E83A8F3-7846-41C5-8567-CCFEB94D2436}" presName="sibTrans" presStyleCnt="0"/>
      <dgm:spPr/>
    </dgm:pt>
    <dgm:pt modelId="{6D06A497-BD96-420A-9F0D-7EB419DD7074}" type="pres">
      <dgm:prSet presAssocID="{3B4D314F-039C-4B20-87D3-4EF2A362BF3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F765BD-B99B-4CE9-BC56-F4D433CCA3B8}" type="pres">
      <dgm:prSet presAssocID="{0A8B8121-8660-480E-84A5-67511CC4DAF1}" presName="sibTrans" presStyleCnt="0"/>
      <dgm:spPr/>
    </dgm:pt>
    <dgm:pt modelId="{1B357705-6A04-426E-9F94-5CE0DD5013DC}" type="pres">
      <dgm:prSet presAssocID="{F6B3059D-A0AA-40A8-A088-DF537BC7C5A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646D71-76C3-48F7-B62E-903CE17798DE}" type="pres">
      <dgm:prSet presAssocID="{07902B95-695B-4609-BB8E-341884BCC872}" presName="sibTrans" presStyleCnt="0"/>
      <dgm:spPr/>
    </dgm:pt>
    <dgm:pt modelId="{D9F3B6AB-4061-4DD7-BB86-9E565909394B}" type="pres">
      <dgm:prSet presAssocID="{D03DD82B-1C57-47C7-B9BF-D57FF0FB959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14849B-5F64-463F-A894-D8128CD490F7}" type="pres">
      <dgm:prSet presAssocID="{BFBE9427-EADC-4C0E-B6F0-EA126E0F72DD}" presName="sibTrans" presStyleCnt="0"/>
      <dgm:spPr/>
    </dgm:pt>
    <dgm:pt modelId="{F6F1CC4E-22BC-4C8D-9486-85006D3FEFC7}" type="pres">
      <dgm:prSet presAssocID="{D4E93883-2A1C-4A6E-B28F-40BED456976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158A9A-C8CE-4687-8520-88F106ACE24B}" type="pres">
      <dgm:prSet presAssocID="{3CB6DB90-82B1-4D78-9E49-0D6D60E22114}" presName="sibTrans" presStyleCnt="0"/>
      <dgm:spPr/>
    </dgm:pt>
    <dgm:pt modelId="{B8F154A7-0F85-4BCA-9A88-46D99C9D20EE}" type="pres">
      <dgm:prSet presAssocID="{97179833-E32A-4602-BA7D-EAC13F9D242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556E7-407D-4280-BACE-2B323B1D68EA}" type="pres">
      <dgm:prSet presAssocID="{94220BC7-3D05-40E1-BDA9-44F4CECA7CF6}" presName="sibTrans" presStyleCnt="0"/>
      <dgm:spPr/>
    </dgm:pt>
    <dgm:pt modelId="{E22D187D-AE2E-44A7-A4BB-65B0A3B312F5}" type="pres">
      <dgm:prSet presAssocID="{22B7AAE8-C1C8-4181-9758-61CE2244CF9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31E7B5-E78B-49E9-A6CB-8858F468FC43}" type="pres">
      <dgm:prSet presAssocID="{6F113765-659D-4F16-A091-3ECCCD9D77D6}" presName="sibTrans" presStyleCnt="0"/>
      <dgm:spPr/>
    </dgm:pt>
    <dgm:pt modelId="{3F9CFB6C-BE55-462F-8D1E-F161FCDF98A9}" type="pres">
      <dgm:prSet presAssocID="{39BF9CB7-F84A-4E9F-8655-0A5F775F4A2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5C900-2EBD-42FE-ABD6-743A5B2AA795}" type="pres">
      <dgm:prSet presAssocID="{FA558CC8-28A2-47B8-95F5-D9584C209D96}" presName="sibTrans" presStyleCnt="0"/>
      <dgm:spPr/>
    </dgm:pt>
    <dgm:pt modelId="{9B15AFD4-99B3-4F9D-86AF-7996A1C1FF20}" type="pres">
      <dgm:prSet presAssocID="{C6F138A9-5D5D-4486-A4CA-3FA30DC3458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AE2736-4120-46A3-AF8D-324BD3508469}" type="pres">
      <dgm:prSet presAssocID="{01EB5F3C-1902-4DB4-9C53-3789C3DD12AE}" presName="sibTrans" presStyleCnt="0"/>
      <dgm:spPr/>
    </dgm:pt>
    <dgm:pt modelId="{B615FF80-F27B-49A2-A7CA-04EDB6D36216}" type="pres">
      <dgm:prSet presAssocID="{2FF54239-9C9D-48B9-B7FC-2800A38776E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8BEE91-4888-4EE9-BFC9-B919A830707D}" type="pres">
      <dgm:prSet presAssocID="{7118C003-0EEA-4D86-8665-F476B7E06871}" presName="sibTrans" presStyleCnt="0"/>
      <dgm:spPr/>
    </dgm:pt>
    <dgm:pt modelId="{E6BBB0A2-2848-4D57-8F27-B347F987C205}" type="pres">
      <dgm:prSet presAssocID="{D3E85DEE-2868-40AC-B1E5-58C965285DB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38220E-2492-4B58-A013-F32EAF36F63D}" type="presOf" srcId="{CF00C821-79B8-452E-B97D-8EFCEC5D12BA}" destId="{5F783E83-0900-4754-86D2-227F8076969B}" srcOrd="0" destOrd="0" presId="urn:microsoft.com/office/officeart/2005/8/layout/default"/>
    <dgm:cxn modelId="{247F85D4-D30B-4E38-A467-C2CACA0F8F7F}" srcId="{784F12D8-A77C-4296-8501-BE6C910C9010}" destId="{D03DD82B-1C57-47C7-B9BF-D57FF0FB9595}" srcOrd="4" destOrd="0" parTransId="{85EE2A00-6D80-44D8-8FE2-9A01FE6F6160}" sibTransId="{BFBE9427-EADC-4C0E-B6F0-EA126E0F72DD}"/>
    <dgm:cxn modelId="{0A8BA620-A240-4D22-AF3B-E4401887F181}" type="presOf" srcId="{97179833-E32A-4602-BA7D-EAC13F9D2422}" destId="{B8F154A7-0F85-4BCA-9A88-46D99C9D20EE}" srcOrd="0" destOrd="0" presId="urn:microsoft.com/office/officeart/2005/8/layout/default"/>
    <dgm:cxn modelId="{A895FBBF-7B7C-4AF0-8B01-94B90127C300}" type="presOf" srcId="{22B7AAE8-C1C8-4181-9758-61CE2244CF91}" destId="{E22D187D-AE2E-44A7-A4BB-65B0A3B312F5}" srcOrd="0" destOrd="0" presId="urn:microsoft.com/office/officeart/2005/8/layout/default"/>
    <dgm:cxn modelId="{118EA6F3-664C-4347-9510-1FBE299F0524}" type="presOf" srcId="{D4E93883-2A1C-4A6E-B28F-40BED4569766}" destId="{F6F1CC4E-22BC-4C8D-9486-85006D3FEFC7}" srcOrd="0" destOrd="0" presId="urn:microsoft.com/office/officeart/2005/8/layout/default"/>
    <dgm:cxn modelId="{77891FC3-5C8A-4B1F-A9A4-E772567FB5A9}" srcId="{784F12D8-A77C-4296-8501-BE6C910C9010}" destId="{D3E85DEE-2868-40AC-B1E5-58C965285DB0}" srcOrd="11" destOrd="0" parTransId="{235FBADF-73E0-4DC3-8EAA-2D17286944F3}" sibTransId="{824C5A85-31BD-48B9-8804-96E2AA8E022E}"/>
    <dgm:cxn modelId="{8AB1961F-05DC-46B5-B4F6-8DB4914352B7}" type="presOf" srcId="{B5527B43-27A3-4B5C-B611-2DF2AA825506}" destId="{D61BBBEE-F529-4CEB-B2D1-4827445FE2E8}" srcOrd="0" destOrd="0" presId="urn:microsoft.com/office/officeart/2005/8/layout/default"/>
    <dgm:cxn modelId="{73FEC80C-9A46-4CDB-ACEA-C70F5A3ED9D6}" type="presOf" srcId="{D3E85DEE-2868-40AC-B1E5-58C965285DB0}" destId="{E6BBB0A2-2848-4D57-8F27-B347F987C205}" srcOrd="0" destOrd="0" presId="urn:microsoft.com/office/officeart/2005/8/layout/default"/>
    <dgm:cxn modelId="{A649219F-94B0-4078-9C68-CD3808ECC794}" type="presOf" srcId="{39BF9CB7-F84A-4E9F-8655-0A5F775F4A29}" destId="{3F9CFB6C-BE55-462F-8D1E-F161FCDF98A9}" srcOrd="0" destOrd="0" presId="urn:microsoft.com/office/officeart/2005/8/layout/default"/>
    <dgm:cxn modelId="{57CCF4E8-77E0-4428-A6E7-8FF15A7EBE8F}" srcId="{784F12D8-A77C-4296-8501-BE6C910C9010}" destId="{F6B3059D-A0AA-40A8-A088-DF537BC7C5AA}" srcOrd="3" destOrd="0" parTransId="{CCE5EF2B-58D1-49DB-BC35-4CD33BB0374D}" sibTransId="{07902B95-695B-4609-BB8E-341884BCC872}"/>
    <dgm:cxn modelId="{8E36E6F3-211F-4E2B-8331-99C6D84D9C4D}" srcId="{784F12D8-A77C-4296-8501-BE6C910C9010}" destId="{2FF54239-9C9D-48B9-B7FC-2800A38776E9}" srcOrd="10" destOrd="0" parTransId="{08DFADA3-F958-4032-BA2A-4AFF17F0541B}" sibTransId="{7118C003-0EEA-4D86-8665-F476B7E06871}"/>
    <dgm:cxn modelId="{941E4DBA-BA4D-44B5-BED9-2AF3D8130750}" type="presOf" srcId="{D03DD82B-1C57-47C7-B9BF-D57FF0FB9595}" destId="{D9F3B6AB-4061-4DD7-BB86-9E565909394B}" srcOrd="0" destOrd="0" presId="urn:microsoft.com/office/officeart/2005/8/layout/default"/>
    <dgm:cxn modelId="{95A85DD6-2EEF-4E94-B3B4-825F129359E7}" type="presOf" srcId="{2FF54239-9C9D-48B9-B7FC-2800A38776E9}" destId="{B615FF80-F27B-49A2-A7CA-04EDB6D36216}" srcOrd="0" destOrd="0" presId="urn:microsoft.com/office/officeart/2005/8/layout/default"/>
    <dgm:cxn modelId="{AE06BE49-45AE-4EC1-982A-4ED8D7FD1774}" srcId="{784F12D8-A77C-4296-8501-BE6C910C9010}" destId="{22B7AAE8-C1C8-4181-9758-61CE2244CF91}" srcOrd="7" destOrd="0" parTransId="{F0D6253D-9FA2-4638-8425-DD4EFCBCDB1C}" sibTransId="{6F113765-659D-4F16-A091-3ECCCD9D77D6}"/>
    <dgm:cxn modelId="{14903A2D-D72E-4254-B868-EDAE758C8805}" srcId="{784F12D8-A77C-4296-8501-BE6C910C9010}" destId="{C6F138A9-5D5D-4486-A4CA-3FA30DC34588}" srcOrd="9" destOrd="0" parTransId="{8CB32727-F302-4865-9C29-1D35E6389E32}" sibTransId="{01EB5F3C-1902-4DB4-9C53-3789C3DD12AE}"/>
    <dgm:cxn modelId="{E8A07733-E9FA-4E0E-9839-3120A9739367}" srcId="{784F12D8-A77C-4296-8501-BE6C910C9010}" destId="{D4E93883-2A1C-4A6E-B28F-40BED4569766}" srcOrd="5" destOrd="0" parTransId="{614C3310-3595-44CA-93C3-EE57A0E083B1}" sibTransId="{3CB6DB90-82B1-4D78-9E49-0D6D60E22114}"/>
    <dgm:cxn modelId="{4E0D1367-33A4-4A0B-B9CA-E6A87E424D22}" srcId="{784F12D8-A77C-4296-8501-BE6C910C9010}" destId="{3B4D314F-039C-4B20-87D3-4EF2A362BF33}" srcOrd="2" destOrd="0" parTransId="{FAD87F17-33D8-479B-8FFD-8A8DEC7826F3}" sibTransId="{0A8B8121-8660-480E-84A5-67511CC4DAF1}"/>
    <dgm:cxn modelId="{30917130-4480-44AB-88C2-5A5E1621E38C}" srcId="{784F12D8-A77C-4296-8501-BE6C910C9010}" destId="{39BF9CB7-F84A-4E9F-8655-0A5F775F4A29}" srcOrd="8" destOrd="0" parTransId="{93219C72-0FC0-4553-B097-A0ECB902D0B3}" sibTransId="{FA558CC8-28A2-47B8-95F5-D9584C209D96}"/>
    <dgm:cxn modelId="{27369C5B-2F64-4422-A8F3-3F5E8D7747C4}" type="presOf" srcId="{3B4D314F-039C-4B20-87D3-4EF2A362BF33}" destId="{6D06A497-BD96-420A-9F0D-7EB419DD7074}" srcOrd="0" destOrd="0" presId="urn:microsoft.com/office/officeart/2005/8/layout/default"/>
    <dgm:cxn modelId="{E95BE534-5D84-4E80-928D-06571BFD0E05}" type="presOf" srcId="{F6B3059D-A0AA-40A8-A088-DF537BC7C5AA}" destId="{1B357705-6A04-426E-9F94-5CE0DD5013DC}" srcOrd="0" destOrd="0" presId="urn:microsoft.com/office/officeart/2005/8/layout/default"/>
    <dgm:cxn modelId="{105BA33D-7E9B-4EB0-95BF-563A4632BE67}" srcId="{784F12D8-A77C-4296-8501-BE6C910C9010}" destId="{CF00C821-79B8-452E-B97D-8EFCEC5D12BA}" srcOrd="0" destOrd="0" parTransId="{2DE21ED4-4EB6-479E-B8A7-CAF080C60BC0}" sibTransId="{E4E75363-EE74-4D9B-A944-2FE345BF7CBD}"/>
    <dgm:cxn modelId="{E5680F31-BBE1-4995-BBA6-74D42741FD20}" srcId="{784F12D8-A77C-4296-8501-BE6C910C9010}" destId="{B5527B43-27A3-4B5C-B611-2DF2AA825506}" srcOrd="1" destOrd="0" parTransId="{D5D78974-6820-48B6-8729-6A25DCC32D5F}" sibTransId="{5E83A8F3-7846-41C5-8567-CCFEB94D2436}"/>
    <dgm:cxn modelId="{51539610-5BBC-4FA2-B770-C5D3AD66A4CF}" srcId="{784F12D8-A77C-4296-8501-BE6C910C9010}" destId="{97179833-E32A-4602-BA7D-EAC13F9D2422}" srcOrd="6" destOrd="0" parTransId="{4A638A81-38C5-4514-A4C6-AE9502345E58}" sibTransId="{94220BC7-3D05-40E1-BDA9-44F4CECA7CF6}"/>
    <dgm:cxn modelId="{3495A7FC-CF1D-49ED-A044-ADCE5BC48716}" type="presOf" srcId="{C6F138A9-5D5D-4486-A4CA-3FA30DC34588}" destId="{9B15AFD4-99B3-4F9D-86AF-7996A1C1FF20}" srcOrd="0" destOrd="0" presId="urn:microsoft.com/office/officeart/2005/8/layout/default"/>
    <dgm:cxn modelId="{1F7D327D-DFB9-465E-B5EE-42800EFCA8C6}" type="presOf" srcId="{784F12D8-A77C-4296-8501-BE6C910C9010}" destId="{35C61784-A1BB-42C7-9A54-6ACD4EAFA1E1}" srcOrd="0" destOrd="0" presId="urn:microsoft.com/office/officeart/2005/8/layout/default"/>
    <dgm:cxn modelId="{0199CD0E-6A42-4A1C-86A3-202F3FD48BB0}" type="presParOf" srcId="{35C61784-A1BB-42C7-9A54-6ACD4EAFA1E1}" destId="{5F783E83-0900-4754-86D2-227F8076969B}" srcOrd="0" destOrd="0" presId="urn:microsoft.com/office/officeart/2005/8/layout/default"/>
    <dgm:cxn modelId="{09BB0043-DC0A-4161-85FF-384CCC8739DF}" type="presParOf" srcId="{35C61784-A1BB-42C7-9A54-6ACD4EAFA1E1}" destId="{072063AA-AB2F-48C9-BE25-78E856167850}" srcOrd="1" destOrd="0" presId="urn:microsoft.com/office/officeart/2005/8/layout/default"/>
    <dgm:cxn modelId="{A6E1F159-4E8A-48CD-B010-F24C9D813ACF}" type="presParOf" srcId="{35C61784-A1BB-42C7-9A54-6ACD4EAFA1E1}" destId="{D61BBBEE-F529-4CEB-B2D1-4827445FE2E8}" srcOrd="2" destOrd="0" presId="urn:microsoft.com/office/officeart/2005/8/layout/default"/>
    <dgm:cxn modelId="{F8589967-813E-4828-9697-7E08B7D5F523}" type="presParOf" srcId="{35C61784-A1BB-42C7-9A54-6ACD4EAFA1E1}" destId="{5165207F-C5A4-4C88-94F0-D7BB105BAB87}" srcOrd="3" destOrd="0" presId="urn:microsoft.com/office/officeart/2005/8/layout/default"/>
    <dgm:cxn modelId="{2249154C-B68D-4792-A3CC-0666DC405E05}" type="presParOf" srcId="{35C61784-A1BB-42C7-9A54-6ACD4EAFA1E1}" destId="{6D06A497-BD96-420A-9F0D-7EB419DD7074}" srcOrd="4" destOrd="0" presId="urn:microsoft.com/office/officeart/2005/8/layout/default"/>
    <dgm:cxn modelId="{79300163-F431-4113-A1BD-4A7D86B3B4C3}" type="presParOf" srcId="{35C61784-A1BB-42C7-9A54-6ACD4EAFA1E1}" destId="{83F765BD-B99B-4CE9-BC56-F4D433CCA3B8}" srcOrd="5" destOrd="0" presId="urn:microsoft.com/office/officeart/2005/8/layout/default"/>
    <dgm:cxn modelId="{2E622CD9-4724-4FC7-9BCD-83E18FB75A58}" type="presParOf" srcId="{35C61784-A1BB-42C7-9A54-6ACD4EAFA1E1}" destId="{1B357705-6A04-426E-9F94-5CE0DD5013DC}" srcOrd="6" destOrd="0" presId="urn:microsoft.com/office/officeart/2005/8/layout/default"/>
    <dgm:cxn modelId="{12525070-3354-4DC0-A140-9ED5DEDBDB39}" type="presParOf" srcId="{35C61784-A1BB-42C7-9A54-6ACD4EAFA1E1}" destId="{45646D71-76C3-48F7-B62E-903CE17798DE}" srcOrd="7" destOrd="0" presId="urn:microsoft.com/office/officeart/2005/8/layout/default"/>
    <dgm:cxn modelId="{B23851C0-272A-4349-90B5-E70A50820225}" type="presParOf" srcId="{35C61784-A1BB-42C7-9A54-6ACD4EAFA1E1}" destId="{D9F3B6AB-4061-4DD7-BB86-9E565909394B}" srcOrd="8" destOrd="0" presId="urn:microsoft.com/office/officeart/2005/8/layout/default"/>
    <dgm:cxn modelId="{8E77EBC6-7DC4-4EA8-B2A6-35C585ED09DF}" type="presParOf" srcId="{35C61784-A1BB-42C7-9A54-6ACD4EAFA1E1}" destId="{4014849B-5F64-463F-A894-D8128CD490F7}" srcOrd="9" destOrd="0" presId="urn:microsoft.com/office/officeart/2005/8/layout/default"/>
    <dgm:cxn modelId="{4552827A-4C0D-4B07-B676-CC1DC5C5439D}" type="presParOf" srcId="{35C61784-A1BB-42C7-9A54-6ACD4EAFA1E1}" destId="{F6F1CC4E-22BC-4C8D-9486-85006D3FEFC7}" srcOrd="10" destOrd="0" presId="urn:microsoft.com/office/officeart/2005/8/layout/default"/>
    <dgm:cxn modelId="{CF2AD630-8E60-4811-B915-8C078115F77B}" type="presParOf" srcId="{35C61784-A1BB-42C7-9A54-6ACD4EAFA1E1}" destId="{71158A9A-C8CE-4687-8520-88F106ACE24B}" srcOrd="11" destOrd="0" presId="urn:microsoft.com/office/officeart/2005/8/layout/default"/>
    <dgm:cxn modelId="{07ECB808-01BE-4801-B4E1-3641C9952FB9}" type="presParOf" srcId="{35C61784-A1BB-42C7-9A54-6ACD4EAFA1E1}" destId="{B8F154A7-0F85-4BCA-9A88-46D99C9D20EE}" srcOrd="12" destOrd="0" presId="urn:microsoft.com/office/officeart/2005/8/layout/default"/>
    <dgm:cxn modelId="{1A7C8C7E-99BD-487C-B19A-3EFF559E7B5D}" type="presParOf" srcId="{35C61784-A1BB-42C7-9A54-6ACD4EAFA1E1}" destId="{A06556E7-407D-4280-BACE-2B323B1D68EA}" srcOrd="13" destOrd="0" presId="urn:microsoft.com/office/officeart/2005/8/layout/default"/>
    <dgm:cxn modelId="{8D01C395-9ECC-425C-9E94-095AACFBD9B2}" type="presParOf" srcId="{35C61784-A1BB-42C7-9A54-6ACD4EAFA1E1}" destId="{E22D187D-AE2E-44A7-A4BB-65B0A3B312F5}" srcOrd="14" destOrd="0" presId="urn:microsoft.com/office/officeart/2005/8/layout/default"/>
    <dgm:cxn modelId="{8E4C55EA-6EC1-4E4C-A0D8-2FE46806A2B8}" type="presParOf" srcId="{35C61784-A1BB-42C7-9A54-6ACD4EAFA1E1}" destId="{A831E7B5-E78B-49E9-A6CB-8858F468FC43}" srcOrd="15" destOrd="0" presId="urn:microsoft.com/office/officeart/2005/8/layout/default"/>
    <dgm:cxn modelId="{8466C1D9-5538-4E56-AB88-EE3AF0BEE978}" type="presParOf" srcId="{35C61784-A1BB-42C7-9A54-6ACD4EAFA1E1}" destId="{3F9CFB6C-BE55-462F-8D1E-F161FCDF98A9}" srcOrd="16" destOrd="0" presId="urn:microsoft.com/office/officeart/2005/8/layout/default"/>
    <dgm:cxn modelId="{C00E7869-97D1-4E6D-B7A9-33FB82BF06C5}" type="presParOf" srcId="{35C61784-A1BB-42C7-9A54-6ACD4EAFA1E1}" destId="{3315C900-2EBD-42FE-ABD6-743A5B2AA795}" srcOrd="17" destOrd="0" presId="urn:microsoft.com/office/officeart/2005/8/layout/default"/>
    <dgm:cxn modelId="{17C81BCF-A62C-4527-AAD8-5FECF49A8A3B}" type="presParOf" srcId="{35C61784-A1BB-42C7-9A54-6ACD4EAFA1E1}" destId="{9B15AFD4-99B3-4F9D-86AF-7996A1C1FF20}" srcOrd="18" destOrd="0" presId="urn:microsoft.com/office/officeart/2005/8/layout/default"/>
    <dgm:cxn modelId="{88198584-0531-4EAA-8261-52BAEF285FDA}" type="presParOf" srcId="{35C61784-A1BB-42C7-9A54-6ACD4EAFA1E1}" destId="{53AE2736-4120-46A3-AF8D-324BD3508469}" srcOrd="19" destOrd="0" presId="urn:microsoft.com/office/officeart/2005/8/layout/default"/>
    <dgm:cxn modelId="{7D5D792B-F86B-4242-9A3D-652DE439D483}" type="presParOf" srcId="{35C61784-A1BB-42C7-9A54-6ACD4EAFA1E1}" destId="{B615FF80-F27B-49A2-A7CA-04EDB6D36216}" srcOrd="20" destOrd="0" presId="urn:microsoft.com/office/officeart/2005/8/layout/default"/>
    <dgm:cxn modelId="{41B543D1-50A1-4FC6-BB0D-38938B0C5685}" type="presParOf" srcId="{35C61784-A1BB-42C7-9A54-6ACD4EAFA1E1}" destId="{D58BEE91-4888-4EE9-BFC9-B919A830707D}" srcOrd="21" destOrd="0" presId="urn:microsoft.com/office/officeart/2005/8/layout/default"/>
    <dgm:cxn modelId="{E2DDE7AA-44A1-4473-8008-CC8830246738}" type="presParOf" srcId="{35C61784-A1BB-42C7-9A54-6ACD4EAFA1E1}" destId="{E6BBB0A2-2848-4D57-8F27-B347F987C205}" srcOrd="2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4BF99E-0A42-4E1A-A536-5ABD25A330CA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E9059D3B-B2B9-449C-8BD3-1A508DC7042D}">
      <dgm:prSet phldrT="[Texto]"/>
      <dgm:spPr/>
      <dgm:t>
        <a:bodyPr/>
        <a:lstStyle/>
        <a:p>
          <a:r>
            <a:rPr lang="es-EC" dirty="0" smtClean="0"/>
            <a:t>100% de completitud</a:t>
          </a:r>
          <a:endParaRPr lang="es-EC" dirty="0"/>
        </a:p>
      </dgm:t>
    </dgm:pt>
    <dgm:pt modelId="{AEF44BEC-EAAF-4C90-9C94-012A4CC5881C}" type="parTrans" cxnId="{8C685B5A-9B57-4A9B-9660-310C3F94324A}">
      <dgm:prSet/>
      <dgm:spPr/>
      <dgm:t>
        <a:bodyPr/>
        <a:lstStyle/>
        <a:p>
          <a:endParaRPr lang="es-EC"/>
        </a:p>
      </dgm:t>
    </dgm:pt>
    <dgm:pt modelId="{AB54D6AB-8083-476A-AF9B-EF1B1DB659D1}" type="sibTrans" cxnId="{8C685B5A-9B57-4A9B-9660-310C3F94324A}">
      <dgm:prSet/>
      <dgm:spPr/>
      <dgm:t>
        <a:bodyPr/>
        <a:lstStyle/>
        <a:p>
          <a:endParaRPr lang="es-EC"/>
        </a:p>
      </dgm:t>
    </dgm:pt>
    <dgm:pt modelId="{D5E91C6E-66F5-4568-A5F7-E8EBDF4CECCC}">
      <dgm:prSet phldrT="[Texto]"/>
      <dgm:spPr/>
      <dgm:t>
        <a:bodyPr/>
        <a:lstStyle/>
        <a:p>
          <a:r>
            <a:rPr lang="es-EC" b="1" dirty="0" smtClean="0"/>
            <a:t>10781 predios</a:t>
          </a:r>
          <a:endParaRPr lang="es-EC" dirty="0"/>
        </a:p>
      </dgm:t>
    </dgm:pt>
    <dgm:pt modelId="{229EF721-0D33-42AA-BBE1-450D009D6A27}" type="parTrans" cxnId="{BD5B3EDC-FEFB-4B64-A177-3E21694C4B21}">
      <dgm:prSet/>
      <dgm:spPr/>
      <dgm:t>
        <a:bodyPr/>
        <a:lstStyle/>
        <a:p>
          <a:endParaRPr lang="es-EC"/>
        </a:p>
      </dgm:t>
    </dgm:pt>
    <dgm:pt modelId="{583ACF5E-FFCD-4E9C-8771-4D3BC8C51CFA}" type="sibTrans" cxnId="{BD5B3EDC-FEFB-4B64-A177-3E21694C4B21}">
      <dgm:prSet/>
      <dgm:spPr/>
      <dgm:t>
        <a:bodyPr/>
        <a:lstStyle/>
        <a:p>
          <a:endParaRPr lang="es-EC"/>
        </a:p>
      </dgm:t>
    </dgm:pt>
    <dgm:pt modelId="{74BD3A11-7546-45E8-ACCA-05708D4334D1}" type="pres">
      <dgm:prSet presAssocID="{C44BF99E-0A42-4E1A-A536-5ABD25A330CA}" presName="Name0" presStyleCnt="0">
        <dgm:presLayoutVars>
          <dgm:dir/>
          <dgm:resizeHandles val="exact"/>
        </dgm:presLayoutVars>
      </dgm:prSet>
      <dgm:spPr/>
    </dgm:pt>
    <dgm:pt modelId="{C98B4E71-90ED-4CD5-8CE8-3CBB5A24B6D6}" type="pres">
      <dgm:prSet presAssocID="{E9059D3B-B2B9-449C-8BD3-1A508DC7042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D8F92F-C7C5-4384-8773-0D6AD4A18AE5}" type="pres">
      <dgm:prSet presAssocID="{AB54D6AB-8083-476A-AF9B-EF1B1DB659D1}" presName="sibTrans" presStyleLbl="sibTrans2D1" presStyleIdx="0" presStyleCnt="1"/>
      <dgm:spPr/>
      <dgm:t>
        <a:bodyPr/>
        <a:lstStyle/>
        <a:p>
          <a:endParaRPr lang="es-EC"/>
        </a:p>
      </dgm:t>
    </dgm:pt>
    <dgm:pt modelId="{F27E1D4E-2CAA-42C6-AC32-D5A43989BA63}" type="pres">
      <dgm:prSet presAssocID="{AB54D6AB-8083-476A-AF9B-EF1B1DB659D1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FBD3A262-4A73-48F1-B8F3-AD7D30BACD44}" type="pres">
      <dgm:prSet presAssocID="{D5E91C6E-66F5-4568-A5F7-E8EBDF4CECC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7B762D-F033-4968-AF41-0F8E31FC2540}" type="presOf" srcId="{E9059D3B-B2B9-449C-8BD3-1A508DC7042D}" destId="{C98B4E71-90ED-4CD5-8CE8-3CBB5A24B6D6}" srcOrd="0" destOrd="0" presId="urn:microsoft.com/office/officeart/2005/8/layout/process1"/>
    <dgm:cxn modelId="{BD5B3EDC-FEFB-4B64-A177-3E21694C4B21}" srcId="{C44BF99E-0A42-4E1A-A536-5ABD25A330CA}" destId="{D5E91C6E-66F5-4568-A5F7-E8EBDF4CECCC}" srcOrd="1" destOrd="0" parTransId="{229EF721-0D33-42AA-BBE1-450D009D6A27}" sibTransId="{583ACF5E-FFCD-4E9C-8771-4D3BC8C51CFA}"/>
    <dgm:cxn modelId="{496EB261-3A91-488A-8C63-A9430D5E6C01}" type="presOf" srcId="{D5E91C6E-66F5-4568-A5F7-E8EBDF4CECCC}" destId="{FBD3A262-4A73-48F1-B8F3-AD7D30BACD44}" srcOrd="0" destOrd="0" presId="urn:microsoft.com/office/officeart/2005/8/layout/process1"/>
    <dgm:cxn modelId="{032751B5-ADCC-46FE-A319-F3CD56BF532D}" type="presOf" srcId="{C44BF99E-0A42-4E1A-A536-5ABD25A330CA}" destId="{74BD3A11-7546-45E8-ACCA-05708D4334D1}" srcOrd="0" destOrd="0" presId="urn:microsoft.com/office/officeart/2005/8/layout/process1"/>
    <dgm:cxn modelId="{C0B7343D-E54C-4F02-AD96-9150FFBB8DC6}" type="presOf" srcId="{AB54D6AB-8083-476A-AF9B-EF1B1DB659D1}" destId="{F27E1D4E-2CAA-42C6-AC32-D5A43989BA63}" srcOrd="1" destOrd="0" presId="urn:microsoft.com/office/officeart/2005/8/layout/process1"/>
    <dgm:cxn modelId="{8C685B5A-9B57-4A9B-9660-310C3F94324A}" srcId="{C44BF99E-0A42-4E1A-A536-5ABD25A330CA}" destId="{E9059D3B-B2B9-449C-8BD3-1A508DC7042D}" srcOrd="0" destOrd="0" parTransId="{AEF44BEC-EAAF-4C90-9C94-012A4CC5881C}" sibTransId="{AB54D6AB-8083-476A-AF9B-EF1B1DB659D1}"/>
    <dgm:cxn modelId="{6080A11B-2A14-4234-BEF5-CF97B57349AD}" type="presOf" srcId="{AB54D6AB-8083-476A-AF9B-EF1B1DB659D1}" destId="{04D8F92F-C7C5-4384-8773-0D6AD4A18AE5}" srcOrd="0" destOrd="0" presId="urn:microsoft.com/office/officeart/2005/8/layout/process1"/>
    <dgm:cxn modelId="{937ACB5B-78A3-4B76-8787-D92CA06D939E}" type="presParOf" srcId="{74BD3A11-7546-45E8-ACCA-05708D4334D1}" destId="{C98B4E71-90ED-4CD5-8CE8-3CBB5A24B6D6}" srcOrd="0" destOrd="0" presId="urn:microsoft.com/office/officeart/2005/8/layout/process1"/>
    <dgm:cxn modelId="{DF1A5A72-7A82-47B1-962E-4998DF4BCD39}" type="presParOf" srcId="{74BD3A11-7546-45E8-ACCA-05708D4334D1}" destId="{04D8F92F-C7C5-4384-8773-0D6AD4A18AE5}" srcOrd="1" destOrd="0" presId="urn:microsoft.com/office/officeart/2005/8/layout/process1"/>
    <dgm:cxn modelId="{C605436B-4FE3-448F-A444-E2246D091DCC}" type="presParOf" srcId="{04D8F92F-C7C5-4384-8773-0D6AD4A18AE5}" destId="{F27E1D4E-2CAA-42C6-AC32-D5A43989BA63}" srcOrd="0" destOrd="0" presId="urn:microsoft.com/office/officeart/2005/8/layout/process1"/>
    <dgm:cxn modelId="{8BB34A8C-EFA8-4E30-918E-A2D1A28D7D7C}" type="presParOf" srcId="{74BD3A11-7546-45E8-ACCA-05708D4334D1}" destId="{FBD3A262-4A73-48F1-B8F3-AD7D30BACD44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973F8D-603F-40D5-88B0-3ACF75418DEE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D53A343-E298-4BC3-97F7-60546BD682DF}">
      <dgm:prSet phldrT="[Texto]" custT="1"/>
      <dgm:spPr/>
      <dgm:t>
        <a:bodyPr/>
        <a:lstStyle/>
        <a:p>
          <a:r>
            <a:rPr lang="es-EC" sz="2000" dirty="0" smtClean="0"/>
            <a:t>Tipo de construcción</a:t>
          </a:r>
          <a:endParaRPr lang="es-EC" sz="2000" dirty="0"/>
        </a:p>
      </dgm:t>
    </dgm:pt>
    <dgm:pt modelId="{36F66FEA-8787-400E-B97B-0F2C92F5057A}" type="parTrans" cxnId="{BAA96428-5B63-4990-A471-A614D93905A7}">
      <dgm:prSet/>
      <dgm:spPr/>
      <dgm:t>
        <a:bodyPr/>
        <a:lstStyle/>
        <a:p>
          <a:endParaRPr lang="es-EC"/>
        </a:p>
      </dgm:t>
    </dgm:pt>
    <dgm:pt modelId="{6644DA9B-769A-44FE-8CB2-149878F4AD1F}" type="sibTrans" cxnId="{BAA96428-5B63-4990-A471-A614D93905A7}">
      <dgm:prSet/>
      <dgm:spPr/>
      <dgm:t>
        <a:bodyPr/>
        <a:lstStyle/>
        <a:p>
          <a:endParaRPr lang="es-EC"/>
        </a:p>
      </dgm:t>
    </dgm:pt>
    <dgm:pt modelId="{948B2863-F0C4-426C-BD5C-D44816E17232}">
      <dgm:prSet phldrT="[Texto]" custT="1"/>
      <dgm:spPr/>
      <dgm:t>
        <a:bodyPr/>
        <a:lstStyle/>
        <a:p>
          <a:r>
            <a:rPr lang="es-EC" sz="2000" dirty="0" smtClean="0"/>
            <a:t>Edad de construcción</a:t>
          </a:r>
          <a:endParaRPr lang="es-EC" sz="2000" dirty="0"/>
        </a:p>
      </dgm:t>
    </dgm:pt>
    <dgm:pt modelId="{634C8658-23D8-4E11-813F-7F14B6D018D4}" type="parTrans" cxnId="{2495B5CB-FDA2-4D16-8572-74688F50A83D}">
      <dgm:prSet/>
      <dgm:spPr/>
      <dgm:t>
        <a:bodyPr/>
        <a:lstStyle/>
        <a:p>
          <a:endParaRPr lang="es-EC"/>
        </a:p>
      </dgm:t>
    </dgm:pt>
    <dgm:pt modelId="{35860D08-C1FE-4744-9011-D7550F3AD50F}" type="sibTrans" cxnId="{2495B5CB-FDA2-4D16-8572-74688F50A83D}">
      <dgm:prSet/>
      <dgm:spPr/>
      <dgm:t>
        <a:bodyPr/>
        <a:lstStyle/>
        <a:p>
          <a:endParaRPr lang="es-EC"/>
        </a:p>
      </dgm:t>
    </dgm:pt>
    <dgm:pt modelId="{C44F6F9C-F3CF-4CDA-9C84-78B6E41395E6}">
      <dgm:prSet phldrT="[Texto]" custT="1"/>
      <dgm:spPr/>
      <dgm:t>
        <a:bodyPr/>
        <a:lstStyle/>
        <a:p>
          <a:r>
            <a:rPr lang="es-EC" sz="2000" dirty="0" smtClean="0"/>
            <a:t>Urbanizaciones</a:t>
          </a:r>
          <a:r>
            <a:rPr lang="es-EC" sz="1800" dirty="0" smtClean="0"/>
            <a:t>, conjuntos habitacionales y haciendas</a:t>
          </a:r>
          <a:endParaRPr lang="es-EC" sz="1800" dirty="0"/>
        </a:p>
      </dgm:t>
    </dgm:pt>
    <dgm:pt modelId="{3F877269-0EA3-491C-9A51-FCD33AEE1C02}" type="parTrans" cxnId="{58F1AB1D-5FC9-4E68-9B36-25B6C57A6D51}">
      <dgm:prSet/>
      <dgm:spPr/>
      <dgm:t>
        <a:bodyPr/>
        <a:lstStyle/>
        <a:p>
          <a:endParaRPr lang="es-EC"/>
        </a:p>
      </dgm:t>
    </dgm:pt>
    <dgm:pt modelId="{289BD740-54E7-4911-A219-920CCB6C09B9}" type="sibTrans" cxnId="{58F1AB1D-5FC9-4E68-9B36-25B6C57A6D51}">
      <dgm:prSet/>
      <dgm:spPr/>
      <dgm:t>
        <a:bodyPr/>
        <a:lstStyle/>
        <a:p>
          <a:endParaRPr lang="es-EC"/>
        </a:p>
      </dgm:t>
    </dgm:pt>
    <dgm:pt modelId="{D42A96B2-7460-4812-8A5E-C9132F260F6D}" type="pres">
      <dgm:prSet presAssocID="{9E973F8D-603F-40D5-88B0-3ACF75418D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349F9D-EB42-409D-9069-3AC1F04E764E}" type="pres">
      <dgm:prSet presAssocID="{5D53A343-E298-4BC3-97F7-60546BD682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F7B01D-EA4D-439F-9388-25693ABBDD36}" type="pres">
      <dgm:prSet presAssocID="{6644DA9B-769A-44FE-8CB2-149878F4AD1F}" presName="sibTrans" presStyleCnt="0"/>
      <dgm:spPr/>
    </dgm:pt>
    <dgm:pt modelId="{DD76D780-2BAD-4C0A-AC5B-6FE3330F825D}" type="pres">
      <dgm:prSet presAssocID="{948B2863-F0C4-426C-BD5C-D44816E172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C65B99-F25F-4D26-BA7D-EA7EB7B72C56}" type="pres">
      <dgm:prSet presAssocID="{35860D08-C1FE-4744-9011-D7550F3AD50F}" presName="sibTrans" presStyleCnt="0"/>
      <dgm:spPr/>
    </dgm:pt>
    <dgm:pt modelId="{36E1A0D4-F07A-4969-8047-F5F36E173CF0}" type="pres">
      <dgm:prSet presAssocID="{C44F6F9C-F3CF-4CDA-9C84-78B6E41395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95B5CB-FDA2-4D16-8572-74688F50A83D}" srcId="{9E973F8D-603F-40D5-88B0-3ACF75418DEE}" destId="{948B2863-F0C4-426C-BD5C-D44816E17232}" srcOrd="1" destOrd="0" parTransId="{634C8658-23D8-4E11-813F-7F14B6D018D4}" sibTransId="{35860D08-C1FE-4744-9011-D7550F3AD50F}"/>
    <dgm:cxn modelId="{58F1AB1D-5FC9-4E68-9B36-25B6C57A6D51}" srcId="{9E973F8D-603F-40D5-88B0-3ACF75418DEE}" destId="{C44F6F9C-F3CF-4CDA-9C84-78B6E41395E6}" srcOrd="2" destOrd="0" parTransId="{3F877269-0EA3-491C-9A51-FCD33AEE1C02}" sibTransId="{289BD740-54E7-4911-A219-920CCB6C09B9}"/>
    <dgm:cxn modelId="{BAA96428-5B63-4990-A471-A614D93905A7}" srcId="{9E973F8D-603F-40D5-88B0-3ACF75418DEE}" destId="{5D53A343-E298-4BC3-97F7-60546BD682DF}" srcOrd="0" destOrd="0" parTransId="{36F66FEA-8787-400E-B97B-0F2C92F5057A}" sibTransId="{6644DA9B-769A-44FE-8CB2-149878F4AD1F}"/>
    <dgm:cxn modelId="{70E82A3E-4BA0-4806-A59A-3500AA3378C7}" type="presOf" srcId="{C44F6F9C-F3CF-4CDA-9C84-78B6E41395E6}" destId="{36E1A0D4-F07A-4969-8047-F5F36E173CF0}" srcOrd="0" destOrd="0" presId="urn:microsoft.com/office/officeart/2005/8/layout/default"/>
    <dgm:cxn modelId="{724096A8-C0BD-4941-99A3-F15FED8A169A}" type="presOf" srcId="{5D53A343-E298-4BC3-97F7-60546BD682DF}" destId="{10349F9D-EB42-409D-9069-3AC1F04E764E}" srcOrd="0" destOrd="0" presId="urn:microsoft.com/office/officeart/2005/8/layout/default"/>
    <dgm:cxn modelId="{4C2B33BB-C975-419E-BA09-81F31912F4FD}" type="presOf" srcId="{9E973F8D-603F-40D5-88B0-3ACF75418DEE}" destId="{D42A96B2-7460-4812-8A5E-C9132F260F6D}" srcOrd="0" destOrd="0" presId="urn:microsoft.com/office/officeart/2005/8/layout/default"/>
    <dgm:cxn modelId="{D34AD988-A147-41F8-9DA7-2B79D2E030FD}" type="presOf" srcId="{948B2863-F0C4-426C-BD5C-D44816E17232}" destId="{DD76D780-2BAD-4C0A-AC5B-6FE3330F825D}" srcOrd="0" destOrd="0" presId="urn:microsoft.com/office/officeart/2005/8/layout/default"/>
    <dgm:cxn modelId="{8F6DD766-3365-42A0-B208-6EED0F35F621}" type="presParOf" srcId="{D42A96B2-7460-4812-8A5E-C9132F260F6D}" destId="{10349F9D-EB42-409D-9069-3AC1F04E764E}" srcOrd="0" destOrd="0" presId="urn:microsoft.com/office/officeart/2005/8/layout/default"/>
    <dgm:cxn modelId="{7BFC5B69-6108-4C60-882C-6F7C6EEA4A1A}" type="presParOf" srcId="{D42A96B2-7460-4812-8A5E-C9132F260F6D}" destId="{35F7B01D-EA4D-439F-9388-25693ABBDD36}" srcOrd="1" destOrd="0" presId="urn:microsoft.com/office/officeart/2005/8/layout/default"/>
    <dgm:cxn modelId="{0801240D-31E6-471F-9BBE-1804ED0CF623}" type="presParOf" srcId="{D42A96B2-7460-4812-8A5E-C9132F260F6D}" destId="{DD76D780-2BAD-4C0A-AC5B-6FE3330F825D}" srcOrd="2" destOrd="0" presId="urn:microsoft.com/office/officeart/2005/8/layout/default"/>
    <dgm:cxn modelId="{CCD31447-55A7-417A-986F-73F7E9569A54}" type="presParOf" srcId="{D42A96B2-7460-4812-8A5E-C9132F260F6D}" destId="{1DC65B99-F25F-4D26-BA7D-EA7EB7B72C56}" srcOrd="3" destOrd="0" presId="urn:microsoft.com/office/officeart/2005/8/layout/default"/>
    <dgm:cxn modelId="{EAA88C3A-A79C-41E9-A1A2-688F7AE02E54}" type="presParOf" srcId="{D42A96B2-7460-4812-8A5E-C9132F260F6D}" destId="{36E1A0D4-F07A-4969-8047-F5F36E173CF0}" srcOrd="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DC4427-CA3B-45AC-9B33-5FF9FFD59CD6}" type="doc">
      <dgm:prSet loTypeId="urn:microsoft.com/office/officeart/2005/8/layout/chevron2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9F0AE747-4CBA-4495-A253-C2A10913562A}">
      <dgm:prSet phldrT="[Texto]" phldr="1"/>
      <dgm:spPr/>
      <dgm:t>
        <a:bodyPr/>
        <a:lstStyle/>
        <a:p>
          <a:pPr algn="just"/>
          <a:endParaRPr lang="es-EC"/>
        </a:p>
      </dgm:t>
    </dgm:pt>
    <dgm:pt modelId="{0EEADFAD-6B44-417A-9872-3E4283161B63}" type="parTrans" cxnId="{E641231A-C8BB-4FF5-B2EB-A473A3140B7F}">
      <dgm:prSet/>
      <dgm:spPr/>
      <dgm:t>
        <a:bodyPr/>
        <a:lstStyle/>
        <a:p>
          <a:pPr algn="just"/>
          <a:endParaRPr lang="es-EC"/>
        </a:p>
      </dgm:t>
    </dgm:pt>
    <dgm:pt modelId="{3E0E3213-25C7-49E9-A374-872575885109}" type="sibTrans" cxnId="{E641231A-C8BB-4FF5-B2EB-A473A3140B7F}">
      <dgm:prSet/>
      <dgm:spPr/>
      <dgm:t>
        <a:bodyPr/>
        <a:lstStyle/>
        <a:p>
          <a:pPr algn="just"/>
          <a:endParaRPr lang="es-EC"/>
        </a:p>
      </dgm:t>
    </dgm:pt>
    <dgm:pt modelId="{368C1F87-99D8-4B88-BA00-7DEE0B0EA75A}">
      <dgm:prSet phldrT="[Texto]"/>
      <dgm:spPr/>
      <dgm:t>
        <a:bodyPr/>
        <a:lstStyle/>
        <a:p>
          <a:pPr algn="just"/>
          <a:r>
            <a:rPr lang="es-EC" dirty="0" smtClean="0"/>
            <a:t>Se generaron </a:t>
          </a:r>
          <a:r>
            <a:rPr lang="es-EC" b="1" dirty="0" smtClean="0"/>
            <a:t>123 zonas homogéneas</a:t>
          </a:r>
          <a:endParaRPr lang="es-EC" dirty="0"/>
        </a:p>
      </dgm:t>
    </dgm:pt>
    <dgm:pt modelId="{62B5CFA2-6176-4757-8ACB-32615657423D}" type="parTrans" cxnId="{42F619C7-4B1E-431A-9317-BC3BF479E935}">
      <dgm:prSet/>
      <dgm:spPr/>
      <dgm:t>
        <a:bodyPr/>
        <a:lstStyle/>
        <a:p>
          <a:pPr algn="just"/>
          <a:endParaRPr lang="es-EC"/>
        </a:p>
      </dgm:t>
    </dgm:pt>
    <dgm:pt modelId="{6AE2D03D-CA84-4E0A-A758-3046A85F0640}" type="sibTrans" cxnId="{42F619C7-4B1E-431A-9317-BC3BF479E935}">
      <dgm:prSet/>
      <dgm:spPr/>
      <dgm:t>
        <a:bodyPr/>
        <a:lstStyle/>
        <a:p>
          <a:pPr algn="just"/>
          <a:endParaRPr lang="es-EC"/>
        </a:p>
      </dgm:t>
    </dgm:pt>
    <dgm:pt modelId="{2E1C1265-60B7-49CF-A917-61D47D73E879}">
      <dgm:prSet phldrT="[Texto]" phldr="1"/>
      <dgm:spPr/>
      <dgm:t>
        <a:bodyPr/>
        <a:lstStyle/>
        <a:p>
          <a:pPr algn="just"/>
          <a:endParaRPr lang="es-EC"/>
        </a:p>
      </dgm:t>
    </dgm:pt>
    <dgm:pt modelId="{ADE6A611-7EF4-4AAC-9EEB-773571ED790E}" type="parTrans" cxnId="{7ABA493C-C107-4EDE-B30D-2A5065FA6670}">
      <dgm:prSet/>
      <dgm:spPr/>
      <dgm:t>
        <a:bodyPr/>
        <a:lstStyle/>
        <a:p>
          <a:pPr algn="just"/>
          <a:endParaRPr lang="es-EC"/>
        </a:p>
      </dgm:t>
    </dgm:pt>
    <dgm:pt modelId="{D7C6D879-446E-4AE5-B17F-10DFA9F477F8}" type="sibTrans" cxnId="{7ABA493C-C107-4EDE-B30D-2A5065FA6670}">
      <dgm:prSet/>
      <dgm:spPr/>
      <dgm:t>
        <a:bodyPr/>
        <a:lstStyle/>
        <a:p>
          <a:pPr algn="just"/>
          <a:endParaRPr lang="es-EC"/>
        </a:p>
      </dgm:t>
    </dgm:pt>
    <dgm:pt modelId="{34188E16-CDDD-498D-89E3-BFE5ECA8BB2D}">
      <dgm:prSet phldrT="[Texto]"/>
      <dgm:spPr/>
      <dgm:t>
        <a:bodyPr/>
        <a:lstStyle/>
        <a:p>
          <a:pPr algn="just"/>
          <a:r>
            <a:rPr lang="es-EC" dirty="0" smtClean="0"/>
            <a:t>Se generó una matriz con las 10 variables necesarias para el análisis de vulnerabilidad físico estructural</a:t>
          </a:r>
          <a:endParaRPr lang="es-EC" dirty="0"/>
        </a:p>
      </dgm:t>
    </dgm:pt>
    <dgm:pt modelId="{DFD5861E-E304-4C5C-8C38-55F5B2F0CC20}" type="parTrans" cxnId="{743E55F0-DAC0-4E8B-A3FE-1A7A35F86FC0}">
      <dgm:prSet/>
      <dgm:spPr/>
      <dgm:t>
        <a:bodyPr/>
        <a:lstStyle/>
        <a:p>
          <a:pPr algn="just"/>
          <a:endParaRPr lang="es-EC"/>
        </a:p>
      </dgm:t>
    </dgm:pt>
    <dgm:pt modelId="{29EBECFD-A737-4A58-8490-1A5A4AFFC69E}" type="sibTrans" cxnId="{743E55F0-DAC0-4E8B-A3FE-1A7A35F86FC0}">
      <dgm:prSet/>
      <dgm:spPr/>
      <dgm:t>
        <a:bodyPr/>
        <a:lstStyle/>
        <a:p>
          <a:pPr algn="just"/>
          <a:endParaRPr lang="es-EC"/>
        </a:p>
      </dgm:t>
    </dgm:pt>
    <dgm:pt modelId="{43C27F19-B172-466A-A459-C786D197ACD6}">
      <dgm:prSet phldrT="[Texto]" phldr="1"/>
      <dgm:spPr/>
      <dgm:t>
        <a:bodyPr/>
        <a:lstStyle/>
        <a:p>
          <a:pPr algn="just"/>
          <a:endParaRPr lang="es-EC"/>
        </a:p>
      </dgm:t>
    </dgm:pt>
    <dgm:pt modelId="{74F75D4E-8D8A-425F-ADCD-A398DF0CE3D9}" type="parTrans" cxnId="{FE97DE4F-BC7D-4B71-8C74-C7C912815985}">
      <dgm:prSet/>
      <dgm:spPr/>
      <dgm:t>
        <a:bodyPr/>
        <a:lstStyle/>
        <a:p>
          <a:pPr algn="just"/>
          <a:endParaRPr lang="es-EC"/>
        </a:p>
      </dgm:t>
    </dgm:pt>
    <dgm:pt modelId="{5F709246-1098-4CD0-AD82-F16EDE3D1FB6}" type="sibTrans" cxnId="{FE97DE4F-BC7D-4B71-8C74-C7C912815985}">
      <dgm:prSet/>
      <dgm:spPr/>
      <dgm:t>
        <a:bodyPr/>
        <a:lstStyle/>
        <a:p>
          <a:pPr algn="just"/>
          <a:endParaRPr lang="es-EC"/>
        </a:p>
      </dgm:t>
    </dgm:pt>
    <dgm:pt modelId="{2A472544-64CE-4348-A924-5061ABFE0948}">
      <dgm:prSet phldrT="[Texto]"/>
      <dgm:spPr/>
      <dgm:t>
        <a:bodyPr/>
        <a:lstStyle/>
        <a:p>
          <a:pPr algn="just"/>
          <a:r>
            <a:rPr lang="es-EC" dirty="0" smtClean="0"/>
            <a:t>Cada variable de vulnerabilidad estructural tiene un valor dependiendo de la amenaza que se esté evaluando</a:t>
          </a:r>
          <a:endParaRPr lang="es-EC" dirty="0"/>
        </a:p>
      </dgm:t>
    </dgm:pt>
    <dgm:pt modelId="{069BC7B3-5906-4420-9702-89A4096E05E2}" type="parTrans" cxnId="{838F1A0F-1AE0-4015-86C1-94AFEDF30772}">
      <dgm:prSet/>
      <dgm:spPr/>
      <dgm:t>
        <a:bodyPr/>
        <a:lstStyle/>
        <a:p>
          <a:pPr algn="just"/>
          <a:endParaRPr lang="es-EC"/>
        </a:p>
      </dgm:t>
    </dgm:pt>
    <dgm:pt modelId="{C896783E-BD9E-4813-B950-AB0A5FCA3F88}" type="sibTrans" cxnId="{838F1A0F-1AE0-4015-86C1-94AFEDF30772}">
      <dgm:prSet/>
      <dgm:spPr/>
      <dgm:t>
        <a:bodyPr/>
        <a:lstStyle/>
        <a:p>
          <a:pPr algn="just"/>
          <a:endParaRPr lang="es-EC"/>
        </a:p>
      </dgm:t>
    </dgm:pt>
    <dgm:pt modelId="{58947DAF-1DFF-48DB-A5E7-A4850B3CC45E}" type="pres">
      <dgm:prSet presAssocID="{BCDC4427-CA3B-45AC-9B33-5FF9FFD59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0FCF51-BF88-4A66-8E17-EC264482CF90}" type="pres">
      <dgm:prSet presAssocID="{9F0AE747-4CBA-4495-A253-C2A10913562A}" presName="composite" presStyleCnt="0"/>
      <dgm:spPr/>
    </dgm:pt>
    <dgm:pt modelId="{39504DC3-B55D-452E-8D0B-88E172A570CE}" type="pres">
      <dgm:prSet presAssocID="{9F0AE747-4CBA-4495-A253-C2A1091356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7A5D9-7E40-4BDE-83FD-34D7E88D571D}" type="pres">
      <dgm:prSet presAssocID="{9F0AE747-4CBA-4495-A253-C2A1091356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78D148-4B34-42DF-98E4-45F216FF48BF}" type="pres">
      <dgm:prSet presAssocID="{3E0E3213-25C7-49E9-A374-872575885109}" presName="sp" presStyleCnt="0"/>
      <dgm:spPr/>
    </dgm:pt>
    <dgm:pt modelId="{F4EA7F58-9904-4E80-BB7E-EDD9186ECAF3}" type="pres">
      <dgm:prSet presAssocID="{2E1C1265-60B7-49CF-A917-61D47D73E879}" presName="composite" presStyleCnt="0"/>
      <dgm:spPr/>
    </dgm:pt>
    <dgm:pt modelId="{1087F6A8-C2F7-4A46-8BB5-E5E339CCE95E}" type="pres">
      <dgm:prSet presAssocID="{2E1C1265-60B7-49CF-A917-61D47D73E8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86E777-5748-4591-B2B7-052BD95C6B6B}" type="pres">
      <dgm:prSet presAssocID="{2E1C1265-60B7-49CF-A917-61D47D73E8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86D08B-FCC1-43EE-9CD4-15F382BEC519}" type="pres">
      <dgm:prSet presAssocID="{D7C6D879-446E-4AE5-B17F-10DFA9F477F8}" presName="sp" presStyleCnt="0"/>
      <dgm:spPr/>
    </dgm:pt>
    <dgm:pt modelId="{43E8806D-4C0C-4FE8-AF4A-ACF47DF199CA}" type="pres">
      <dgm:prSet presAssocID="{43C27F19-B172-466A-A459-C786D197ACD6}" presName="composite" presStyleCnt="0"/>
      <dgm:spPr/>
    </dgm:pt>
    <dgm:pt modelId="{8B63C3EA-C8BA-4AFB-BC38-E32242896DE0}" type="pres">
      <dgm:prSet presAssocID="{43C27F19-B172-466A-A459-C786D197AC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A193C-BBAB-4227-9421-6802B5F13A1F}" type="pres">
      <dgm:prSet presAssocID="{43C27F19-B172-466A-A459-C786D197ACD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3E55F0-DAC0-4E8B-A3FE-1A7A35F86FC0}" srcId="{2E1C1265-60B7-49CF-A917-61D47D73E879}" destId="{34188E16-CDDD-498D-89E3-BFE5ECA8BB2D}" srcOrd="0" destOrd="0" parTransId="{DFD5861E-E304-4C5C-8C38-55F5B2F0CC20}" sibTransId="{29EBECFD-A737-4A58-8490-1A5A4AFFC69E}"/>
    <dgm:cxn modelId="{D7AF1D3E-D285-4A5C-AB9D-76DF84B8A2EA}" type="presOf" srcId="{9F0AE747-4CBA-4495-A253-C2A10913562A}" destId="{39504DC3-B55D-452E-8D0B-88E172A570CE}" srcOrd="0" destOrd="0" presId="urn:microsoft.com/office/officeart/2005/8/layout/chevron2"/>
    <dgm:cxn modelId="{300483F1-E67D-4A2C-AC0A-8BA6913F86A9}" type="presOf" srcId="{43C27F19-B172-466A-A459-C786D197ACD6}" destId="{8B63C3EA-C8BA-4AFB-BC38-E32242896DE0}" srcOrd="0" destOrd="0" presId="urn:microsoft.com/office/officeart/2005/8/layout/chevron2"/>
    <dgm:cxn modelId="{6304DFBD-BBB5-4BF7-AC68-8D6C782FAF4C}" type="presOf" srcId="{BCDC4427-CA3B-45AC-9B33-5FF9FFD59CD6}" destId="{58947DAF-1DFF-48DB-A5E7-A4850B3CC45E}" srcOrd="0" destOrd="0" presId="urn:microsoft.com/office/officeart/2005/8/layout/chevron2"/>
    <dgm:cxn modelId="{E641231A-C8BB-4FF5-B2EB-A473A3140B7F}" srcId="{BCDC4427-CA3B-45AC-9B33-5FF9FFD59CD6}" destId="{9F0AE747-4CBA-4495-A253-C2A10913562A}" srcOrd="0" destOrd="0" parTransId="{0EEADFAD-6B44-417A-9872-3E4283161B63}" sibTransId="{3E0E3213-25C7-49E9-A374-872575885109}"/>
    <dgm:cxn modelId="{D3183CF4-784A-484E-822F-E8D753A43A00}" type="presOf" srcId="{34188E16-CDDD-498D-89E3-BFE5ECA8BB2D}" destId="{F386E777-5748-4591-B2B7-052BD95C6B6B}" srcOrd="0" destOrd="0" presId="urn:microsoft.com/office/officeart/2005/8/layout/chevron2"/>
    <dgm:cxn modelId="{FE97DE4F-BC7D-4B71-8C74-C7C912815985}" srcId="{BCDC4427-CA3B-45AC-9B33-5FF9FFD59CD6}" destId="{43C27F19-B172-466A-A459-C786D197ACD6}" srcOrd="2" destOrd="0" parTransId="{74F75D4E-8D8A-425F-ADCD-A398DF0CE3D9}" sibTransId="{5F709246-1098-4CD0-AD82-F16EDE3D1FB6}"/>
    <dgm:cxn modelId="{7ABA493C-C107-4EDE-B30D-2A5065FA6670}" srcId="{BCDC4427-CA3B-45AC-9B33-5FF9FFD59CD6}" destId="{2E1C1265-60B7-49CF-A917-61D47D73E879}" srcOrd="1" destOrd="0" parTransId="{ADE6A611-7EF4-4AAC-9EEB-773571ED790E}" sibTransId="{D7C6D879-446E-4AE5-B17F-10DFA9F477F8}"/>
    <dgm:cxn modelId="{838F1A0F-1AE0-4015-86C1-94AFEDF30772}" srcId="{43C27F19-B172-466A-A459-C786D197ACD6}" destId="{2A472544-64CE-4348-A924-5061ABFE0948}" srcOrd="0" destOrd="0" parTransId="{069BC7B3-5906-4420-9702-89A4096E05E2}" sibTransId="{C896783E-BD9E-4813-B950-AB0A5FCA3F88}"/>
    <dgm:cxn modelId="{42F619C7-4B1E-431A-9317-BC3BF479E935}" srcId="{9F0AE747-4CBA-4495-A253-C2A10913562A}" destId="{368C1F87-99D8-4B88-BA00-7DEE0B0EA75A}" srcOrd="0" destOrd="0" parTransId="{62B5CFA2-6176-4757-8ACB-32615657423D}" sibTransId="{6AE2D03D-CA84-4E0A-A758-3046A85F0640}"/>
    <dgm:cxn modelId="{D8368201-AC52-4E8C-84EF-930737819DB4}" type="presOf" srcId="{368C1F87-99D8-4B88-BA00-7DEE0B0EA75A}" destId="{2AF7A5D9-7E40-4BDE-83FD-34D7E88D571D}" srcOrd="0" destOrd="0" presId="urn:microsoft.com/office/officeart/2005/8/layout/chevron2"/>
    <dgm:cxn modelId="{53474898-0063-4A03-B739-07C5EC072C3A}" type="presOf" srcId="{2A472544-64CE-4348-A924-5061ABFE0948}" destId="{1D5A193C-BBAB-4227-9421-6802B5F13A1F}" srcOrd="0" destOrd="0" presId="urn:microsoft.com/office/officeart/2005/8/layout/chevron2"/>
    <dgm:cxn modelId="{EADA67E9-CE4A-4112-9ADF-D5D1EE5404C6}" type="presOf" srcId="{2E1C1265-60B7-49CF-A917-61D47D73E879}" destId="{1087F6A8-C2F7-4A46-8BB5-E5E339CCE95E}" srcOrd="0" destOrd="0" presId="urn:microsoft.com/office/officeart/2005/8/layout/chevron2"/>
    <dgm:cxn modelId="{34BF7D5E-EAF5-4CAD-8DEF-5BA2909E1FAD}" type="presParOf" srcId="{58947DAF-1DFF-48DB-A5E7-A4850B3CC45E}" destId="{3D0FCF51-BF88-4A66-8E17-EC264482CF90}" srcOrd="0" destOrd="0" presId="urn:microsoft.com/office/officeart/2005/8/layout/chevron2"/>
    <dgm:cxn modelId="{AFCEBFBD-B97C-4B9C-832B-18168BB05C39}" type="presParOf" srcId="{3D0FCF51-BF88-4A66-8E17-EC264482CF90}" destId="{39504DC3-B55D-452E-8D0B-88E172A570CE}" srcOrd="0" destOrd="0" presId="urn:microsoft.com/office/officeart/2005/8/layout/chevron2"/>
    <dgm:cxn modelId="{1C527459-1B5D-463C-8A8B-64B4131B072B}" type="presParOf" srcId="{3D0FCF51-BF88-4A66-8E17-EC264482CF90}" destId="{2AF7A5D9-7E40-4BDE-83FD-34D7E88D571D}" srcOrd="1" destOrd="0" presId="urn:microsoft.com/office/officeart/2005/8/layout/chevron2"/>
    <dgm:cxn modelId="{7B935BA7-7551-4749-8C16-FC92779A31C3}" type="presParOf" srcId="{58947DAF-1DFF-48DB-A5E7-A4850B3CC45E}" destId="{0978D148-4B34-42DF-98E4-45F216FF48BF}" srcOrd="1" destOrd="0" presId="urn:microsoft.com/office/officeart/2005/8/layout/chevron2"/>
    <dgm:cxn modelId="{549F2C37-9D2A-443A-9FA8-82DE6EB37843}" type="presParOf" srcId="{58947DAF-1DFF-48DB-A5E7-A4850B3CC45E}" destId="{F4EA7F58-9904-4E80-BB7E-EDD9186ECAF3}" srcOrd="2" destOrd="0" presId="urn:microsoft.com/office/officeart/2005/8/layout/chevron2"/>
    <dgm:cxn modelId="{8856C092-FC27-4330-96DA-58A00C1E8652}" type="presParOf" srcId="{F4EA7F58-9904-4E80-BB7E-EDD9186ECAF3}" destId="{1087F6A8-C2F7-4A46-8BB5-E5E339CCE95E}" srcOrd="0" destOrd="0" presId="urn:microsoft.com/office/officeart/2005/8/layout/chevron2"/>
    <dgm:cxn modelId="{FE0A10C0-8A21-4522-A8C1-08D1B31E48EB}" type="presParOf" srcId="{F4EA7F58-9904-4E80-BB7E-EDD9186ECAF3}" destId="{F386E777-5748-4591-B2B7-052BD95C6B6B}" srcOrd="1" destOrd="0" presId="urn:microsoft.com/office/officeart/2005/8/layout/chevron2"/>
    <dgm:cxn modelId="{3131091B-4468-4323-812B-EF2B839314CC}" type="presParOf" srcId="{58947DAF-1DFF-48DB-A5E7-A4850B3CC45E}" destId="{7886D08B-FCC1-43EE-9CD4-15F382BEC519}" srcOrd="3" destOrd="0" presId="urn:microsoft.com/office/officeart/2005/8/layout/chevron2"/>
    <dgm:cxn modelId="{622E5CDB-D328-4268-BE17-0DE593C9D234}" type="presParOf" srcId="{58947DAF-1DFF-48DB-A5E7-A4850B3CC45E}" destId="{43E8806D-4C0C-4FE8-AF4A-ACF47DF199CA}" srcOrd="4" destOrd="0" presId="urn:microsoft.com/office/officeart/2005/8/layout/chevron2"/>
    <dgm:cxn modelId="{4E0B38FE-1896-4CC2-AD98-67EC77ECF584}" type="presParOf" srcId="{43E8806D-4C0C-4FE8-AF4A-ACF47DF199CA}" destId="{8B63C3EA-C8BA-4AFB-BC38-E32242896DE0}" srcOrd="0" destOrd="0" presId="urn:microsoft.com/office/officeart/2005/8/layout/chevron2"/>
    <dgm:cxn modelId="{36BC688D-8D7D-441F-8AA2-DC9206830C44}" type="presParOf" srcId="{43E8806D-4C0C-4FE8-AF4A-ACF47DF199CA}" destId="{1D5A193C-BBAB-4227-9421-6802B5F13A1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CA8293-E0FD-4801-B85F-7266109D6F72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70C2C6ED-08B0-4C69-BBF0-A30689C22470}">
      <dgm:prSet phldrT="[Texto]" custT="1"/>
      <dgm:spPr/>
      <dgm:t>
        <a:bodyPr/>
        <a:lstStyle/>
        <a:p>
          <a:r>
            <a:rPr lang="es-EC" sz="1800" dirty="0" smtClean="0"/>
            <a:t>Características que tiene este grupo humano para ANTICIPAR, SOBREVIVIR, RESISTIR Y RECUPERARSE del impacto de una amenaza natural</a:t>
          </a:r>
          <a:endParaRPr lang="es-EC" sz="1800" dirty="0"/>
        </a:p>
      </dgm:t>
    </dgm:pt>
    <dgm:pt modelId="{5ABF3FCF-C3A5-4DD7-AEFE-739C399FA641}" type="parTrans" cxnId="{F2F46B42-A1C9-4836-8D9A-40E0DF7EBE6B}">
      <dgm:prSet/>
      <dgm:spPr/>
      <dgm:t>
        <a:bodyPr/>
        <a:lstStyle/>
        <a:p>
          <a:endParaRPr lang="es-EC" sz="3200"/>
        </a:p>
      </dgm:t>
    </dgm:pt>
    <dgm:pt modelId="{2AFD8099-E12E-457C-9402-1C7845067FDF}" type="sibTrans" cxnId="{F2F46B42-A1C9-4836-8D9A-40E0DF7EBE6B}">
      <dgm:prSet custT="1"/>
      <dgm:spPr/>
      <dgm:t>
        <a:bodyPr/>
        <a:lstStyle/>
        <a:p>
          <a:endParaRPr lang="es-EC" sz="1200"/>
        </a:p>
      </dgm:t>
    </dgm:pt>
    <dgm:pt modelId="{CA9C1B1C-23F0-4523-ACF6-2AF51AA162E0}">
      <dgm:prSet phldrT="[Texto]" custT="1"/>
      <dgm:spPr/>
      <dgm:t>
        <a:bodyPr/>
        <a:lstStyle/>
        <a:p>
          <a:r>
            <a:rPr lang="es-EC" sz="1800" dirty="0" smtClean="0"/>
            <a:t>Esta información se obtiene directamente de la población, de su conocimiento, reflexión y organización.</a:t>
          </a:r>
          <a:endParaRPr lang="es-EC" sz="1800" dirty="0"/>
        </a:p>
      </dgm:t>
    </dgm:pt>
    <dgm:pt modelId="{FA7C2ED2-B5B0-4206-B844-556D3DF4CCE9}" type="parTrans" cxnId="{CC0C92C9-A6DB-46C0-BEED-7213D4097F3B}">
      <dgm:prSet/>
      <dgm:spPr/>
      <dgm:t>
        <a:bodyPr/>
        <a:lstStyle/>
        <a:p>
          <a:endParaRPr lang="es-EC" sz="3200"/>
        </a:p>
      </dgm:t>
    </dgm:pt>
    <dgm:pt modelId="{C68C7DD9-17CA-4755-A703-1DEBBDB383B6}" type="sibTrans" cxnId="{CC0C92C9-A6DB-46C0-BEED-7213D4097F3B}">
      <dgm:prSet/>
      <dgm:spPr/>
      <dgm:t>
        <a:bodyPr/>
        <a:lstStyle/>
        <a:p>
          <a:endParaRPr lang="es-EC" sz="3200"/>
        </a:p>
      </dgm:t>
    </dgm:pt>
    <dgm:pt modelId="{5495E268-4D05-47DE-8F87-B520D2DB8239}" type="pres">
      <dgm:prSet presAssocID="{04CA8293-E0FD-4801-B85F-7266109D6F72}" presName="Name0" presStyleCnt="0">
        <dgm:presLayoutVars>
          <dgm:dir/>
          <dgm:resizeHandles val="exact"/>
        </dgm:presLayoutVars>
      </dgm:prSet>
      <dgm:spPr/>
    </dgm:pt>
    <dgm:pt modelId="{251C6C3B-1547-4B50-B45C-36FC96C66A73}" type="pres">
      <dgm:prSet presAssocID="{70C2C6ED-08B0-4C69-BBF0-A30689C224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444622-2EB3-4369-87DC-BB48C4499A9E}" type="pres">
      <dgm:prSet presAssocID="{2AFD8099-E12E-457C-9402-1C7845067FDF}" presName="sibTrans" presStyleLbl="sibTrans2D1" presStyleIdx="0" presStyleCnt="1"/>
      <dgm:spPr/>
      <dgm:t>
        <a:bodyPr/>
        <a:lstStyle/>
        <a:p>
          <a:endParaRPr lang="es-EC"/>
        </a:p>
      </dgm:t>
    </dgm:pt>
    <dgm:pt modelId="{DBD5B5A2-526B-4FA8-B825-9F1EE26C10CF}" type="pres">
      <dgm:prSet presAssocID="{2AFD8099-E12E-457C-9402-1C7845067FDF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445174BB-B1D9-457A-B425-00F52AC1FC5A}" type="pres">
      <dgm:prSet presAssocID="{CA9C1B1C-23F0-4523-ACF6-2AF51AA162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8CEED1-D3DA-4F65-9865-59419E830E75}" type="presOf" srcId="{04CA8293-E0FD-4801-B85F-7266109D6F72}" destId="{5495E268-4D05-47DE-8F87-B520D2DB8239}" srcOrd="0" destOrd="0" presId="urn:microsoft.com/office/officeart/2005/8/layout/process1"/>
    <dgm:cxn modelId="{F2F46B42-A1C9-4836-8D9A-40E0DF7EBE6B}" srcId="{04CA8293-E0FD-4801-B85F-7266109D6F72}" destId="{70C2C6ED-08B0-4C69-BBF0-A30689C22470}" srcOrd="0" destOrd="0" parTransId="{5ABF3FCF-C3A5-4DD7-AEFE-739C399FA641}" sibTransId="{2AFD8099-E12E-457C-9402-1C7845067FDF}"/>
    <dgm:cxn modelId="{1F2FD400-5477-442A-B776-852788C85CCD}" type="presOf" srcId="{70C2C6ED-08B0-4C69-BBF0-A30689C22470}" destId="{251C6C3B-1547-4B50-B45C-36FC96C66A73}" srcOrd="0" destOrd="0" presId="urn:microsoft.com/office/officeart/2005/8/layout/process1"/>
    <dgm:cxn modelId="{3F030E69-23AF-420D-9E1F-732F6391A30A}" type="presOf" srcId="{CA9C1B1C-23F0-4523-ACF6-2AF51AA162E0}" destId="{445174BB-B1D9-457A-B425-00F52AC1FC5A}" srcOrd="0" destOrd="0" presId="urn:microsoft.com/office/officeart/2005/8/layout/process1"/>
    <dgm:cxn modelId="{02471B88-29C8-4338-9AC7-5B3DFA5243E1}" type="presOf" srcId="{2AFD8099-E12E-457C-9402-1C7845067FDF}" destId="{DBD5B5A2-526B-4FA8-B825-9F1EE26C10CF}" srcOrd="1" destOrd="0" presId="urn:microsoft.com/office/officeart/2005/8/layout/process1"/>
    <dgm:cxn modelId="{E92E5F9B-7A7E-4DDC-98A3-1B3AB59A5BE6}" type="presOf" srcId="{2AFD8099-E12E-457C-9402-1C7845067FDF}" destId="{CB444622-2EB3-4369-87DC-BB48C4499A9E}" srcOrd="0" destOrd="0" presId="urn:microsoft.com/office/officeart/2005/8/layout/process1"/>
    <dgm:cxn modelId="{CC0C92C9-A6DB-46C0-BEED-7213D4097F3B}" srcId="{04CA8293-E0FD-4801-B85F-7266109D6F72}" destId="{CA9C1B1C-23F0-4523-ACF6-2AF51AA162E0}" srcOrd="1" destOrd="0" parTransId="{FA7C2ED2-B5B0-4206-B844-556D3DF4CCE9}" sibTransId="{C68C7DD9-17CA-4755-A703-1DEBBDB383B6}"/>
    <dgm:cxn modelId="{602AA36A-8D1C-4D95-9D30-333CF2A6883C}" type="presParOf" srcId="{5495E268-4D05-47DE-8F87-B520D2DB8239}" destId="{251C6C3B-1547-4B50-B45C-36FC96C66A73}" srcOrd="0" destOrd="0" presId="urn:microsoft.com/office/officeart/2005/8/layout/process1"/>
    <dgm:cxn modelId="{76209A58-0062-41F2-BA1B-7427256DE6D8}" type="presParOf" srcId="{5495E268-4D05-47DE-8F87-B520D2DB8239}" destId="{CB444622-2EB3-4369-87DC-BB48C4499A9E}" srcOrd="1" destOrd="0" presId="urn:microsoft.com/office/officeart/2005/8/layout/process1"/>
    <dgm:cxn modelId="{6C6270EA-F2AC-4FC7-8B1D-58DA56D8CCBF}" type="presParOf" srcId="{CB444622-2EB3-4369-87DC-BB48C4499A9E}" destId="{DBD5B5A2-526B-4FA8-B825-9F1EE26C10CF}" srcOrd="0" destOrd="0" presId="urn:microsoft.com/office/officeart/2005/8/layout/process1"/>
    <dgm:cxn modelId="{4A4A2238-1022-4F29-9D9D-AD5CD5BE44BF}" type="presParOf" srcId="{5495E268-4D05-47DE-8F87-B520D2DB8239}" destId="{445174BB-B1D9-457A-B425-00F52AC1FC5A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AAFD5-B647-41F7-B959-C35C00925CCE}">
      <dsp:nvSpPr>
        <dsp:cNvPr id="0" name=""/>
        <dsp:cNvSpPr/>
      </dsp:nvSpPr>
      <dsp:spPr>
        <a:xfrm>
          <a:off x="0" y="0"/>
          <a:ext cx="2016223" cy="133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1: 50000</a:t>
          </a:r>
          <a:endParaRPr lang="es-EC" sz="1800" b="1" kern="1200" dirty="0"/>
        </a:p>
      </dsp:txBody>
      <dsp:txXfrm>
        <a:off x="0" y="0"/>
        <a:ext cx="2016223" cy="1336092"/>
      </dsp:txXfrm>
    </dsp:sp>
    <dsp:sp modelId="{60E9AE9F-4521-44A2-AAF4-4E6AE23E478C}">
      <dsp:nvSpPr>
        <dsp:cNvPr id="0" name=""/>
        <dsp:cNvSpPr/>
      </dsp:nvSpPr>
      <dsp:spPr>
        <a:xfrm rot="5400000">
          <a:off x="655689" y="1505368"/>
          <a:ext cx="704845" cy="60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/>
        </a:p>
      </dsp:txBody>
      <dsp:txXfrm rot="5400000">
        <a:off x="655689" y="1505368"/>
        <a:ext cx="704845" cy="601241"/>
      </dsp:txXfrm>
    </dsp:sp>
    <dsp:sp modelId="{8D13DDA1-E0A5-4EDD-B925-5C0D82226B39}">
      <dsp:nvSpPr>
        <dsp:cNvPr id="0" name=""/>
        <dsp:cNvSpPr/>
      </dsp:nvSpPr>
      <dsp:spPr>
        <a:xfrm>
          <a:off x="0" y="2275885"/>
          <a:ext cx="2016223" cy="133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961"/>
                <a:satOff val="407"/>
                <a:lumOff val="-4315"/>
                <a:alphaOff val="0"/>
                <a:tint val="35000"/>
                <a:satMod val="260000"/>
              </a:schemeClr>
            </a:gs>
            <a:gs pos="30000">
              <a:schemeClr val="accent3">
                <a:hueOff val="4500961"/>
                <a:satOff val="407"/>
                <a:lumOff val="-4315"/>
                <a:alphaOff val="0"/>
                <a:tint val="38000"/>
                <a:satMod val="260000"/>
              </a:schemeClr>
            </a:gs>
            <a:gs pos="75000">
              <a:schemeClr val="accent3">
                <a:hueOff val="4500961"/>
                <a:satOff val="407"/>
                <a:lumOff val="-4315"/>
                <a:alphaOff val="0"/>
                <a:tint val="55000"/>
                <a:satMod val="255000"/>
              </a:schemeClr>
            </a:gs>
            <a:gs pos="100000">
              <a:schemeClr val="accent3">
                <a:hueOff val="4500961"/>
                <a:satOff val="407"/>
                <a:lumOff val="-431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1: 50000</a:t>
          </a:r>
          <a:endParaRPr lang="es-EC" sz="1800" b="1" kern="1200" dirty="0"/>
        </a:p>
      </dsp:txBody>
      <dsp:txXfrm>
        <a:off x="0" y="2275885"/>
        <a:ext cx="2016223" cy="1336092"/>
      </dsp:txXfrm>
    </dsp:sp>
    <dsp:sp modelId="{D3E7656E-137C-41BA-875E-243EE1E1E39B}">
      <dsp:nvSpPr>
        <dsp:cNvPr id="0" name=""/>
        <dsp:cNvSpPr/>
      </dsp:nvSpPr>
      <dsp:spPr>
        <a:xfrm rot="5400000">
          <a:off x="859500" y="3509506"/>
          <a:ext cx="297223" cy="601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35000"/>
                <a:satMod val="260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tint val="38000"/>
                <a:satMod val="260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tint val="55000"/>
                <a:satMod val="2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/>
        </a:p>
      </dsp:txBody>
      <dsp:txXfrm rot="5400000">
        <a:off x="859500" y="3509506"/>
        <a:ext cx="297223" cy="601241"/>
      </dsp:txXfrm>
    </dsp:sp>
    <dsp:sp modelId="{AA2DDEB1-7774-472B-A044-0A0512D12601}">
      <dsp:nvSpPr>
        <dsp:cNvPr id="0" name=""/>
        <dsp:cNvSpPr/>
      </dsp:nvSpPr>
      <dsp:spPr>
        <a:xfrm>
          <a:off x="0" y="4008275"/>
          <a:ext cx="2016223" cy="133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35000"/>
                <a:satMod val="260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tint val="38000"/>
                <a:satMod val="260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tint val="55000"/>
                <a:satMod val="2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1: 5000</a:t>
          </a:r>
          <a:endParaRPr lang="es-EC" sz="1800" b="1" kern="1200" dirty="0"/>
        </a:p>
      </dsp:txBody>
      <dsp:txXfrm>
        <a:off x="0" y="4008275"/>
        <a:ext cx="2016223" cy="133609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943CE6-3F39-4B78-912F-191D480FF0CB}">
      <dsp:nvSpPr>
        <dsp:cNvPr id="0" name=""/>
        <dsp:cNvSpPr/>
      </dsp:nvSpPr>
      <dsp:spPr>
        <a:xfrm>
          <a:off x="139965" y="237"/>
          <a:ext cx="2061229" cy="1236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Pobreza por NBI</a:t>
          </a:r>
          <a:endParaRPr lang="es-EC" sz="2000" b="1" kern="1200" dirty="0"/>
        </a:p>
      </dsp:txBody>
      <dsp:txXfrm>
        <a:off x="139965" y="237"/>
        <a:ext cx="2061229" cy="1236737"/>
      </dsp:txXfrm>
    </dsp:sp>
    <dsp:sp modelId="{F63EB2AE-364F-47FA-8131-2E42186F389F}">
      <dsp:nvSpPr>
        <dsp:cNvPr id="0" name=""/>
        <dsp:cNvSpPr/>
      </dsp:nvSpPr>
      <dsp:spPr>
        <a:xfrm>
          <a:off x="2407317" y="237"/>
          <a:ext cx="2061229" cy="1236737"/>
        </a:xfrm>
        <a:prstGeom prst="rect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tint val="35000"/>
                <a:satMod val="260000"/>
              </a:schemeClr>
            </a:gs>
            <a:gs pos="30000">
              <a:schemeClr val="accent3">
                <a:hueOff val="3000641"/>
                <a:satOff val="271"/>
                <a:lumOff val="-2877"/>
                <a:alphaOff val="0"/>
                <a:tint val="38000"/>
                <a:satMod val="260000"/>
              </a:schemeClr>
            </a:gs>
            <a:gs pos="75000">
              <a:schemeClr val="accent3">
                <a:hueOff val="3000641"/>
                <a:satOff val="271"/>
                <a:lumOff val="-2877"/>
                <a:alphaOff val="0"/>
                <a:tint val="55000"/>
                <a:satMod val="255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Tipo de vivienda “mediagua”</a:t>
          </a:r>
          <a:endParaRPr lang="es-EC" sz="2000" b="1" kern="1200" dirty="0"/>
        </a:p>
      </dsp:txBody>
      <dsp:txXfrm>
        <a:off x="2407317" y="237"/>
        <a:ext cx="2061229" cy="1236737"/>
      </dsp:txXfrm>
    </dsp:sp>
    <dsp:sp modelId="{5C4C0709-7500-4B0E-8E6E-3A13FBA966BB}">
      <dsp:nvSpPr>
        <dsp:cNvPr id="0" name=""/>
        <dsp:cNvSpPr/>
      </dsp:nvSpPr>
      <dsp:spPr>
        <a:xfrm>
          <a:off x="139965" y="1443097"/>
          <a:ext cx="2061229" cy="1236737"/>
        </a:xfrm>
        <a:prstGeom prst="rect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tint val="35000"/>
                <a:satMod val="260000"/>
              </a:schemeClr>
            </a:gs>
            <a:gs pos="30000">
              <a:schemeClr val="accent3">
                <a:hueOff val="6001281"/>
                <a:satOff val="542"/>
                <a:lumOff val="-5754"/>
                <a:alphaOff val="0"/>
                <a:tint val="38000"/>
                <a:satMod val="260000"/>
              </a:schemeClr>
            </a:gs>
            <a:gs pos="75000">
              <a:schemeClr val="accent3">
                <a:hueOff val="6001281"/>
                <a:satOff val="542"/>
                <a:lumOff val="-5754"/>
                <a:alphaOff val="0"/>
                <a:tint val="55000"/>
                <a:satMod val="255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Edad de dependencia</a:t>
          </a:r>
          <a:endParaRPr lang="es-EC" sz="2000" b="1" kern="1200" dirty="0"/>
        </a:p>
      </dsp:txBody>
      <dsp:txXfrm>
        <a:off x="139965" y="1443097"/>
        <a:ext cx="2061229" cy="1236737"/>
      </dsp:txXfrm>
    </dsp:sp>
    <dsp:sp modelId="{A4041B2B-BEDA-4BE9-8ADD-6F3A255BA3AD}">
      <dsp:nvSpPr>
        <dsp:cNvPr id="0" name=""/>
        <dsp:cNvSpPr/>
      </dsp:nvSpPr>
      <dsp:spPr>
        <a:xfrm>
          <a:off x="2407317" y="1443097"/>
          <a:ext cx="2061229" cy="1236737"/>
        </a:xfrm>
        <a:prstGeom prst="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35000"/>
                <a:satMod val="260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tint val="38000"/>
                <a:satMod val="260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tint val="55000"/>
                <a:satMod val="2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Analfabetismo</a:t>
          </a:r>
          <a:endParaRPr lang="es-EC" sz="2000" b="1" kern="1200" dirty="0"/>
        </a:p>
      </dsp:txBody>
      <dsp:txXfrm>
        <a:off x="2407317" y="1443097"/>
        <a:ext cx="2061229" cy="12367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A3A458-0CC6-4F63-B841-011BE7EEB210}">
      <dsp:nvSpPr>
        <dsp:cNvPr id="0" name=""/>
        <dsp:cNvSpPr/>
      </dsp:nvSpPr>
      <dsp:spPr>
        <a:xfrm>
          <a:off x="2952326" y="496"/>
          <a:ext cx="445009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F_DEMARCACION</a:t>
          </a:r>
          <a:endParaRPr lang="es-EC" sz="1400" kern="1200" dirty="0"/>
        </a:p>
      </dsp:txBody>
      <dsp:txXfrm>
        <a:off x="2952326" y="496"/>
        <a:ext cx="4450094" cy="1934765"/>
      </dsp:txXfrm>
    </dsp:sp>
    <dsp:sp modelId="{E9D4FD3E-97AB-49A0-91AB-6A12AE607673}">
      <dsp:nvSpPr>
        <dsp:cNvPr id="0" name=""/>
        <dsp:cNvSpPr/>
      </dsp:nvSpPr>
      <dsp:spPr>
        <a:xfrm>
          <a:off x="14403" y="144017"/>
          <a:ext cx="2937922" cy="16477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DATASET</a:t>
          </a:r>
          <a:endParaRPr lang="es-EC" sz="2800" kern="1200" dirty="0"/>
        </a:p>
      </dsp:txBody>
      <dsp:txXfrm>
        <a:off x="14403" y="144017"/>
        <a:ext cx="2937922" cy="1647723"/>
      </dsp:txXfrm>
    </dsp:sp>
    <dsp:sp modelId="{69521B36-0716-401B-A830-4FEEC63F88A4}">
      <dsp:nvSpPr>
        <dsp:cNvPr id="0" name=""/>
        <dsp:cNvSpPr/>
      </dsp:nvSpPr>
      <dsp:spPr>
        <a:xfrm>
          <a:off x="2952326" y="2128738"/>
          <a:ext cx="445009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333456"/>
            <a:satOff val="-39206"/>
            <a:lumOff val="-254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333456"/>
              <a:satOff val="-39206"/>
              <a:lumOff val="-2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ZONAS_HOMOGENEAS_A</a:t>
          </a:r>
          <a:endParaRPr lang="es-EC" sz="2000" kern="1200" dirty="0"/>
        </a:p>
      </dsp:txBody>
      <dsp:txXfrm>
        <a:off x="2952326" y="2128738"/>
        <a:ext cx="4450094" cy="1934765"/>
      </dsp:txXfrm>
    </dsp:sp>
    <dsp:sp modelId="{E3ABD5BF-A9AD-40FD-940F-8944C19FBC3F}">
      <dsp:nvSpPr>
        <dsp:cNvPr id="0" name=""/>
        <dsp:cNvSpPr/>
      </dsp:nvSpPr>
      <dsp:spPr>
        <a:xfrm>
          <a:off x="14403" y="2272259"/>
          <a:ext cx="2937922" cy="1647723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35000"/>
                <a:satMod val="260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tint val="38000"/>
                <a:satMod val="260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tint val="55000"/>
                <a:satMod val="2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FEATURE CLASS</a:t>
          </a:r>
          <a:endParaRPr lang="es-EC" sz="2800" kern="1200" dirty="0"/>
        </a:p>
      </dsp:txBody>
      <dsp:txXfrm>
        <a:off x="14403" y="2272259"/>
        <a:ext cx="2937922" cy="16477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89795E-298F-468A-AB4F-7D611B00A3F7}">
      <dsp:nvSpPr>
        <dsp:cNvPr id="0" name=""/>
        <dsp:cNvSpPr/>
      </dsp:nvSpPr>
      <dsp:spPr>
        <a:xfrm>
          <a:off x="1874854" y="890"/>
          <a:ext cx="6265901" cy="7065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Por el Volcán Ilaló</a:t>
          </a:r>
          <a:endParaRPr lang="es-EC" sz="1900" kern="1200" dirty="0"/>
        </a:p>
      </dsp:txBody>
      <dsp:txXfrm>
        <a:off x="1874854" y="890"/>
        <a:ext cx="6265901" cy="706588"/>
      </dsp:txXfrm>
    </dsp:sp>
    <dsp:sp modelId="{788B6A87-FB6A-41F4-9B54-5AB3BFA2A957}">
      <dsp:nvSpPr>
        <dsp:cNvPr id="0" name=""/>
        <dsp:cNvSpPr/>
      </dsp:nvSpPr>
      <dsp:spPr>
        <a:xfrm>
          <a:off x="247668" y="890"/>
          <a:ext cx="1627186" cy="70658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5">
                  <a:lumMod val="50000"/>
                </a:schemeClr>
              </a:solidFill>
            </a:rPr>
            <a:t>NORTE</a:t>
          </a:r>
          <a:endParaRPr lang="es-EC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7668" y="890"/>
        <a:ext cx="1627186" cy="706588"/>
      </dsp:txXfrm>
    </dsp:sp>
    <dsp:sp modelId="{0E2E49DD-DE29-4D90-8FC3-18DB4C603758}">
      <dsp:nvSpPr>
        <dsp:cNvPr id="0" name=""/>
        <dsp:cNvSpPr/>
      </dsp:nvSpPr>
      <dsp:spPr>
        <a:xfrm>
          <a:off x="1874854" y="778138"/>
          <a:ext cx="6265901" cy="7065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Por los Volcanes Pasochoa, Cotopaxi y Sincholagua.</a:t>
          </a:r>
          <a:endParaRPr lang="es-EC" sz="1900" kern="1200" dirty="0"/>
        </a:p>
      </dsp:txBody>
      <dsp:txXfrm>
        <a:off x="1874854" y="778138"/>
        <a:ext cx="6265901" cy="706588"/>
      </dsp:txXfrm>
    </dsp:sp>
    <dsp:sp modelId="{36C8065C-225C-42F7-B1D4-2CCD38693FCD}">
      <dsp:nvSpPr>
        <dsp:cNvPr id="0" name=""/>
        <dsp:cNvSpPr/>
      </dsp:nvSpPr>
      <dsp:spPr>
        <a:xfrm>
          <a:off x="247668" y="778138"/>
          <a:ext cx="1627186" cy="70658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5">
                  <a:lumMod val="50000"/>
                </a:schemeClr>
              </a:solidFill>
            </a:rPr>
            <a:t>SUR </a:t>
          </a:r>
          <a:endParaRPr lang="es-EC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7668" y="778138"/>
        <a:ext cx="1627186" cy="706588"/>
      </dsp:txXfrm>
    </dsp:sp>
    <dsp:sp modelId="{F9638D7D-0FC3-491F-BABF-A8AEAB8ADD04}">
      <dsp:nvSpPr>
        <dsp:cNvPr id="0" name=""/>
        <dsp:cNvSpPr/>
      </dsp:nvSpPr>
      <dsp:spPr>
        <a:xfrm>
          <a:off x="1874854" y="1555385"/>
          <a:ext cx="6265901" cy="7065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Por la Cordillera Real de los Andes.</a:t>
          </a:r>
          <a:endParaRPr lang="es-EC" sz="1900" kern="1200" dirty="0"/>
        </a:p>
      </dsp:txBody>
      <dsp:txXfrm>
        <a:off x="1874854" y="1555385"/>
        <a:ext cx="6265901" cy="706588"/>
      </dsp:txXfrm>
    </dsp:sp>
    <dsp:sp modelId="{DF467894-66AD-4793-A058-E2CDB3EDFFC3}">
      <dsp:nvSpPr>
        <dsp:cNvPr id="0" name=""/>
        <dsp:cNvSpPr/>
      </dsp:nvSpPr>
      <dsp:spPr>
        <a:xfrm>
          <a:off x="247668" y="1555385"/>
          <a:ext cx="1627186" cy="70658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5">
                  <a:lumMod val="50000"/>
                </a:schemeClr>
              </a:solidFill>
            </a:rPr>
            <a:t>ESTE </a:t>
          </a:r>
          <a:endParaRPr lang="es-EC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7668" y="1555385"/>
        <a:ext cx="1627186" cy="706588"/>
      </dsp:txXfrm>
    </dsp:sp>
    <dsp:sp modelId="{CCFD7E6C-A7B9-437F-9A6F-14AB367B6C3F}">
      <dsp:nvSpPr>
        <dsp:cNvPr id="0" name=""/>
        <dsp:cNvSpPr/>
      </dsp:nvSpPr>
      <dsp:spPr>
        <a:xfrm>
          <a:off x="1874854" y="2332632"/>
          <a:ext cx="6265901" cy="7065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Por la Cordillera Occidental de los Andes.</a:t>
          </a:r>
          <a:endParaRPr lang="es-EC" sz="1900" kern="1200" dirty="0"/>
        </a:p>
      </dsp:txBody>
      <dsp:txXfrm>
        <a:off x="1874854" y="2332632"/>
        <a:ext cx="6265901" cy="706588"/>
      </dsp:txXfrm>
    </dsp:sp>
    <dsp:sp modelId="{3DA4B3C3-EBE2-4F27-96C1-AC506977E9E5}">
      <dsp:nvSpPr>
        <dsp:cNvPr id="0" name=""/>
        <dsp:cNvSpPr/>
      </dsp:nvSpPr>
      <dsp:spPr>
        <a:xfrm>
          <a:off x="247668" y="2332632"/>
          <a:ext cx="1627186" cy="70658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5">
                  <a:lumMod val="50000"/>
                </a:schemeClr>
              </a:solidFill>
            </a:rPr>
            <a:t>OESTE </a:t>
          </a:r>
          <a:endParaRPr lang="es-EC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7668" y="2332632"/>
        <a:ext cx="1627186" cy="7065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3F04B-A4FD-40B3-B69E-12AE07722476}">
      <dsp:nvSpPr>
        <dsp:cNvPr id="0" name=""/>
        <dsp:cNvSpPr/>
      </dsp:nvSpPr>
      <dsp:spPr>
        <a:xfrm>
          <a:off x="787027" y="281"/>
          <a:ext cx="1772071" cy="10632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Comercio al por mayor y menor</a:t>
          </a:r>
          <a:endParaRPr lang="es-EC" sz="1600" b="1" kern="1200" dirty="0"/>
        </a:p>
      </dsp:txBody>
      <dsp:txXfrm>
        <a:off x="787027" y="281"/>
        <a:ext cx="1772071" cy="1063243"/>
      </dsp:txXfrm>
    </dsp:sp>
    <dsp:sp modelId="{24F65F68-A005-4D27-BAAF-8C67A0C12FA9}">
      <dsp:nvSpPr>
        <dsp:cNvPr id="0" name=""/>
        <dsp:cNvSpPr/>
      </dsp:nvSpPr>
      <dsp:spPr>
        <a:xfrm>
          <a:off x="2736306" y="281"/>
          <a:ext cx="2088227" cy="1063243"/>
        </a:xfrm>
        <a:prstGeom prst="rect">
          <a:avLst/>
        </a:prstGeom>
        <a:gradFill rotWithShape="0">
          <a:gsLst>
            <a:gs pos="0">
              <a:schemeClr val="accent2">
                <a:hueOff val="-4331455"/>
                <a:satOff val="3914"/>
                <a:lumOff val="442"/>
                <a:alphaOff val="0"/>
                <a:tint val="35000"/>
                <a:satMod val="260000"/>
              </a:schemeClr>
            </a:gs>
            <a:gs pos="30000">
              <a:schemeClr val="accent2">
                <a:hueOff val="-4331455"/>
                <a:satOff val="3914"/>
                <a:lumOff val="442"/>
                <a:alphaOff val="0"/>
                <a:tint val="38000"/>
                <a:satMod val="260000"/>
              </a:schemeClr>
            </a:gs>
            <a:gs pos="75000">
              <a:schemeClr val="accent2">
                <a:hueOff val="-4331455"/>
                <a:satOff val="3914"/>
                <a:lumOff val="442"/>
                <a:alphaOff val="0"/>
                <a:tint val="55000"/>
                <a:satMod val="255000"/>
              </a:schemeClr>
            </a:gs>
            <a:gs pos="100000">
              <a:schemeClr val="accent2">
                <a:hueOff val="-4331455"/>
                <a:satOff val="3914"/>
                <a:lumOff val="44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Industrias manufactureras</a:t>
          </a:r>
          <a:endParaRPr lang="es-EC" sz="1600" b="1" kern="1200" dirty="0"/>
        </a:p>
      </dsp:txBody>
      <dsp:txXfrm>
        <a:off x="2736306" y="281"/>
        <a:ext cx="2088227" cy="1063243"/>
      </dsp:txXfrm>
    </dsp:sp>
    <dsp:sp modelId="{DCF95B5C-4BFC-4C8D-B0F7-693982C9AA8B}">
      <dsp:nvSpPr>
        <dsp:cNvPr id="0" name=""/>
        <dsp:cNvSpPr/>
      </dsp:nvSpPr>
      <dsp:spPr>
        <a:xfrm>
          <a:off x="5001740" y="281"/>
          <a:ext cx="1772071" cy="1063243"/>
        </a:xfrm>
        <a:prstGeom prst="rect">
          <a:avLst/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35000"/>
                <a:satMod val="260000"/>
              </a:schemeClr>
            </a:gs>
            <a:gs pos="30000">
              <a:schemeClr val="accent2">
                <a:hueOff val="-8662909"/>
                <a:satOff val="7828"/>
                <a:lumOff val="884"/>
                <a:alphaOff val="0"/>
                <a:tint val="38000"/>
                <a:satMod val="260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55000"/>
                <a:satMod val="255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Construcción</a:t>
          </a:r>
          <a:endParaRPr lang="es-EC" sz="1600" b="1" kern="1200" dirty="0"/>
        </a:p>
      </dsp:txBody>
      <dsp:txXfrm>
        <a:off x="5001740" y="281"/>
        <a:ext cx="1772071" cy="1063243"/>
      </dsp:txXfrm>
    </dsp:sp>
    <dsp:sp modelId="{3C7C9288-AFB6-48E8-904C-59B14C65E3BA}">
      <dsp:nvSpPr>
        <dsp:cNvPr id="0" name=""/>
        <dsp:cNvSpPr/>
      </dsp:nvSpPr>
      <dsp:spPr>
        <a:xfrm>
          <a:off x="1919744" y="1240731"/>
          <a:ext cx="1772071" cy="1063243"/>
        </a:xfrm>
        <a:prstGeom prst="rect">
          <a:avLst/>
        </a:prstGeom>
        <a:gradFill rotWithShape="0">
          <a:gsLst>
            <a:gs pos="0">
              <a:schemeClr val="accent2">
                <a:hueOff val="-12994363"/>
                <a:satOff val="11743"/>
                <a:lumOff val="1326"/>
                <a:alphaOff val="0"/>
                <a:tint val="35000"/>
                <a:satMod val="260000"/>
              </a:schemeClr>
            </a:gs>
            <a:gs pos="30000">
              <a:schemeClr val="accent2">
                <a:hueOff val="-12994363"/>
                <a:satOff val="11743"/>
                <a:lumOff val="1326"/>
                <a:alphaOff val="0"/>
                <a:tint val="38000"/>
                <a:satMod val="260000"/>
              </a:schemeClr>
            </a:gs>
            <a:gs pos="75000">
              <a:schemeClr val="accent2">
                <a:hueOff val="-12994363"/>
                <a:satOff val="11743"/>
                <a:lumOff val="1326"/>
                <a:alphaOff val="0"/>
                <a:tint val="55000"/>
                <a:satMod val="255000"/>
              </a:schemeClr>
            </a:gs>
            <a:gs pos="100000">
              <a:schemeClr val="accent2">
                <a:hueOff val="-12994363"/>
                <a:satOff val="11743"/>
                <a:lumOff val="132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Enseñanza</a:t>
          </a:r>
          <a:endParaRPr lang="es-EC" sz="1600" b="1" kern="1200" dirty="0"/>
        </a:p>
      </dsp:txBody>
      <dsp:txXfrm>
        <a:off x="1919744" y="1240731"/>
        <a:ext cx="1772071" cy="1063243"/>
      </dsp:txXfrm>
    </dsp:sp>
    <dsp:sp modelId="{FC49CF5F-2C62-4CE3-B8BA-5EC6DE5B814C}">
      <dsp:nvSpPr>
        <dsp:cNvPr id="0" name=""/>
        <dsp:cNvSpPr/>
      </dsp:nvSpPr>
      <dsp:spPr>
        <a:xfrm>
          <a:off x="3869023" y="1240731"/>
          <a:ext cx="1772071" cy="1063243"/>
        </a:xfrm>
        <a:prstGeom prst="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35000"/>
                <a:satMod val="260000"/>
              </a:schemeClr>
            </a:gs>
            <a:gs pos="30000">
              <a:schemeClr val="accent2">
                <a:hueOff val="-17325818"/>
                <a:satOff val="15657"/>
                <a:lumOff val="1768"/>
                <a:alphaOff val="0"/>
                <a:tint val="38000"/>
                <a:satMod val="260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55000"/>
                <a:satMod val="25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Administración pública y defensa</a:t>
          </a:r>
          <a:endParaRPr lang="es-EC" sz="1600" b="1" kern="1200" dirty="0"/>
        </a:p>
      </dsp:txBody>
      <dsp:txXfrm>
        <a:off x="3869023" y="1240731"/>
        <a:ext cx="1772071" cy="10632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83E83-0900-4754-86D2-227F8076969B}">
      <dsp:nvSpPr>
        <dsp:cNvPr id="0" name=""/>
        <dsp:cNvSpPr/>
      </dsp:nvSpPr>
      <dsp:spPr>
        <a:xfrm>
          <a:off x="849853" y="192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IEES centro de atención ambulatoria Sangolquí</a:t>
          </a:r>
          <a:endParaRPr lang="es-EC" sz="1400" b="1" kern="1200" dirty="0"/>
        </a:p>
      </dsp:txBody>
      <dsp:txXfrm>
        <a:off x="849853" y="192"/>
        <a:ext cx="1655991" cy="993595"/>
      </dsp:txXfrm>
    </dsp:sp>
    <dsp:sp modelId="{D61BBBEE-F529-4CEB-B2D1-4827445FE2E8}">
      <dsp:nvSpPr>
        <dsp:cNvPr id="0" name=""/>
        <dsp:cNvSpPr/>
      </dsp:nvSpPr>
      <dsp:spPr>
        <a:xfrm>
          <a:off x="2671444" y="192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93041"/>
                <a:satOff val="-6488"/>
                <a:lumOff val="8306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93041"/>
                <a:satOff val="-6488"/>
                <a:lumOff val="8306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93041"/>
                <a:satOff val="-6488"/>
                <a:lumOff val="8306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93041"/>
                <a:satOff val="-6488"/>
                <a:lumOff val="830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Punto de salud  Rumiñahui Patronato Provincial de salud </a:t>
          </a:r>
          <a:endParaRPr lang="es-EC" sz="1400" b="1" kern="1200" dirty="0"/>
        </a:p>
      </dsp:txBody>
      <dsp:txXfrm>
        <a:off x="2671444" y="192"/>
        <a:ext cx="1655991" cy="993595"/>
      </dsp:txXfrm>
    </dsp:sp>
    <dsp:sp modelId="{6D06A497-BD96-420A-9F0D-7EB419DD7074}">
      <dsp:nvSpPr>
        <dsp:cNvPr id="0" name=""/>
        <dsp:cNvSpPr/>
      </dsp:nvSpPr>
      <dsp:spPr>
        <a:xfrm>
          <a:off x="4493035" y="192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86082"/>
                <a:satOff val="-12976"/>
                <a:lumOff val="16612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186082"/>
                <a:satOff val="-12976"/>
                <a:lumOff val="16612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186082"/>
                <a:satOff val="-12976"/>
                <a:lumOff val="16612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186082"/>
                <a:satOff val="-12976"/>
                <a:lumOff val="1661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Hospital de Sangolquí</a:t>
          </a:r>
          <a:endParaRPr lang="es-EC" sz="1400" b="1" kern="1200" dirty="0"/>
        </a:p>
      </dsp:txBody>
      <dsp:txXfrm>
        <a:off x="4493035" y="192"/>
        <a:ext cx="1655991" cy="993595"/>
      </dsp:txXfrm>
    </dsp:sp>
    <dsp:sp modelId="{1B357705-6A04-426E-9F94-5CE0DD5013DC}">
      <dsp:nvSpPr>
        <dsp:cNvPr id="0" name=""/>
        <dsp:cNvSpPr/>
      </dsp:nvSpPr>
      <dsp:spPr>
        <a:xfrm>
          <a:off x="6314626" y="192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279123"/>
                <a:satOff val="-19464"/>
                <a:lumOff val="24918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279123"/>
                <a:satOff val="-19464"/>
                <a:lumOff val="24918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279123"/>
                <a:satOff val="-19464"/>
                <a:lumOff val="24918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279123"/>
                <a:satOff val="-19464"/>
                <a:lumOff val="2491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Capelo</a:t>
          </a:r>
          <a:endParaRPr lang="es-EC" sz="1400" b="1" kern="1200" dirty="0"/>
        </a:p>
      </dsp:txBody>
      <dsp:txXfrm>
        <a:off x="6314626" y="192"/>
        <a:ext cx="1655991" cy="993595"/>
      </dsp:txXfrm>
    </dsp:sp>
    <dsp:sp modelId="{D9F3B6AB-4061-4DD7-BB86-9E565909394B}">
      <dsp:nvSpPr>
        <dsp:cNvPr id="0" name=""/>
        <dsp:cNvSpPr/>
      </dsp:nvSpPr>
      <dsp:spPr>
        <a:xfrm>
          <a:off x="849853" y="1159386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372164"/>
                <a:satOff val="-25951"/>
                <a:lumOff val="33223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372164"/>
                <a:satOff val="-25951"/>
                <a:lumOff val="33223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372164"/>
                <a:satOff val="-25951"/>
                <a:lumOff val="33223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372164"/>
                <a:satOff val="-25951"/>
                <a:lumOff val="3322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Curipungo</a:t>
          </a:r>
          <a:endParaRPr lang="es-EC" sz="1400" b="1" kern="1200" dirty="0"/>
        </a:p>
      </dsp:txBody>
      <dsp:txXfrm>
        <a:off x="849853" y="1159386"/>
        <a:ext cx="1655991" cy="993595"/>
      </dsp:txXfrm>
    </dsp:sp>
    <dsp:sp modelId="{F6F1CC4E-22BC-4C8D-9486-85006D3FEFC7}">
      <dsp:nvSpPr>
        <dsp:cNvPr id="0" name=""/>
        <dsp:cNvSpPr/>
      </dsp:nvSpPr>
      <dsp:spPr>
        <a:xfrm>
          <a:off x="2671444" y="1159386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465205"/>
                <a:satOff val="-32439"/>
                <a:lumOff val="41529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465205"/>
                <a:satOff val="-32439"/>
                <a:lumOff val="41529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465205"/>
                <a:satOff val="-32439"/>
                <a:lumOff val="41529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465205"/>
                <a:satOff val="-32439"/>
                <a:lumOff val="4152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Cotogchoa</a:t>
          </a:r>
          <a:endParaRPr lang="es-EC" sz="1400" b="1" kern="1200" dirty="0"/>
        </a:p>
      </dsp:txBody>
      <dsp:txXfrm>
        <a:off x="2671444" y="1159386"/>
        <a:ext cx="1655991" cy="993595"/>
      </dsp:txXfrm>
    </dsp:sp>
    <dsp:sp modelId="{B8F154A7-0F85-4BCA-9A88-46D99C9D20EE}">
      <dsp:nvSpPr>
        <dsp:cNvPr id="0" name=""/>
        <dsp:cNvSpPr/>
      </dsp:nvSpPr>
      <dsp:spPr>
        <a:xfrm>
          <a:off x="4493035" y="1159386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558246"/>
                <a:satOff val="-38927"/>
                <a:lumOff val="49835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558246"/>
                <a:satOff val="-38927"/>
                <a:lumOff val="49835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558246"/>
                <a:satOff val="-38927"/>
                <a:lumOff val="49835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558246"/>
                <a:satOff val="-38927"/>
                <a:lumOff val="4983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Fajardo</a:t>
          </a:r>
          <a:endParaRPr lang="es-EC" sz="1400" b="1" kern="1200" dirty="0"/>
        </a:p>
      </dsp:txBody>
      <dsp:txXfrm>
        <a:off x="4493035" y="1159386"/>
        <a:ext cx="1655991" cy="993595"/>
      </dsp:txXfrm>
    </dsp:sp>
    <dsp:sp modelId="{E22D187D-AE2E-44A7-A4BB-65B0A3B312F5}">
      <dsp:nvSpPr>
        <dsp:cNvPr id="0" name=""/>
        <dsp:cNvSpPr/>
      </dsp:nvSpPr>
      <dsp:spPr>
        <a:xfrm>
          <a:off x="6314626" y="1159386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465205"/>
                <a:satOff val="-32439"/>
                <a:lumOff val="41529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465205"/>
                <a:satOff val="-32439"/>
                <a:lumOff val="41529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465205"/>
                <a:satOff val="-32439"/>
                <a:lumOff val="41529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465205"/>
                <a:satOff val="-32439"/>
                <a:lumOff val="4152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Jatumpungo</a:t>
          </a:r>
          <a:endParaRPr lang="es-EC" sz="1400" b="1" kern="1200" dirty="0"/>
        </a:p>
      </dsp:txBody>
      <dsp:txXfrm>
        <a:off x="6314626" y="1159386"/>
        <a:ext cx="1655991" cy="993595"/>
      </dsp:txXfrm>
    </dsp:sp>
    <dsp:sp modelId="{3F9CFB6C-BE55-462F-8D1E-F161FCDF98A9}">
      <dsp:nvSpPr>
        <dsp:cNvPr id="0" name=""/>
        <dsp:cNvSpPr/>
      </dsp:nvSpPr>
      <dsp:spPr>
        <a:xfrm>
          <a:off x="849853" y="2318580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372164"/>
                <a:satOff val="-25951"/>
                <a:lumOff val="33223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372164"/>
                <a:satOff val="-25951"/>
                <a:lumOff val="33223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372164"/>
                <a:satOff val="-25951"/>
                <a:lumOff val="33223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372164"/>
                <a:satOff val="-25951"/>
                <a:lumOff val="3322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San Fernando</a:t>
          </a:r>
          <a:endParaRPr lang="es-EC" sz="1400" b="1" kern="1200" dirty="0"/>
        </a:p>
      </dsp:txBody>
      <dsp:txXfrm>
        <a:off x="849853" y="2318580"/>
        <a:ext cx="1655991" cy="993595"/>
      </dsp:txXfrm>
    </dsp:sp>
    <dsp:sp modelId="{9B15AFD4-99B3-4F9D-86AF-7996A1C1FF20}">
      <dsp:nvSpPr>
        <dsp:cNvPr id="0" name=""/>
        <dsp:cNvSpPr/>
      </dsp:nvSpPr>
      <dsp:spPr>
        <a:xfrm>
          <a:off x="2671444" y="2318580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279123"/>
                <a:satOff val="-19464"/>
                <a:lumOff val="24918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279123"/>
                <a:satOff val="-19464"/>
                <a:lumOff val="24918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279123"/>
                <a:satOff val="-19464"/>
                <a:lumOff val="24918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279123"/>
                <a:satOff val="-19464"/>
                <a:lumOff val="2491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San Pedro de Taboada</a:t>
          </a:r>
          <a:endParaRPr lang="es-EC" sz="1400" b="1" kern="1200" dirty="0"/>
        </a:p>
      </dsp:txBody>
      <dsp:txXfrm>
        <a:off x="2671444" y="2318580"/>
        <a:ext cx="1655991" cy="993595"/>
      </dsp:txXfrm>
    </dsp:sp>
    <dsp:sp modelId="{B615FF80-F27B-49A2-A7CA-04EDB6D36216}">
      <dsp:nvSpPr>
        <dsp:cNvPr id="0" name=""/>
        <dsp:cNvSpPr/>
      </dsp:nvSpPr>
      <dsp:spPr>
        <a:xfrm>
          <a:off x="4493035" y="2318580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86082"/>
                <a:satOff val="-12976"/>
                <a:lumOff val="16612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186082"/>
                <a:satOff val="-12976"/>
                <a:lumOff val="16612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186082"/>
                <a:satOff val="-12976"/>
                <a:lumOff val="16612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186082"/>
                <a:satOff val="-12976"/>
                <a:lumOff val="1661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Selva Alegre</a:t>
          </a:r>
          <a:endParaRPr lang="es-EC" sz="1400" b="1" kern="1200" dirty="0"/>
        </a:p>
      </dsp:txBody>
      <dsp:txXfrm>
        <a:off x="4493035" y="2318580"/>
        <a:ext cx="1655991" cy="993595"/>
      </dsp:txXfrm>
    </dsp:sp>
    <dsp:sp modelId="{E6BBB0A2-2848-4D57-8F27-B347F987C205}">
      <dsp:nvSpPr>
        <dsp:cNvPr id="0" name=""/>
        <dsp:cNvSpPr/>
      </dsp:nvSpPr>
      <dsp:spPr>
        <a:xfrm>
          <a:off x="6314626" y="2318580"/>
          <a:ext cx="1655991" cy="993595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93041"/>
                <a:satOff val="-6488"/>
                <a:lumOff val="8306"/>
                <a:alphaOff val="0"/>
                <a:tint val="35000"/>
                <a:satMod val="260000"/>
              </a:schemeClr>
            </a:gs>
            <a:gs pos="30000">
              <a:schemeClr val="accent4">
                <a:shade val="50000"/>
                <a:hueOff val="93041"/>
                <a:satOff val="-6488"/>
                <a:lumOff val="8306"/>
                <a:alphaOff val="0"/>
                <a:tint val="38000"/>
                <a:satMod val="260000"/>
              </a:schemeClr>
            </a:gs>
            <a:gs pos="75000">
              <a:schemeClr val="accent4">
                <a:shade val="50000"/>
                <a:hueOff val="93041"/>
                <a:satOff val="-6488"/>
                <a:lumOff val="8306"/>
                <a:alphaOff val="0"/>
                <a:tint val="55000"/>
                <a:satMod val="255000"/>
              </a:schemeClr>
            </a:gs>
            <a:gs pos="100000">
              <a:schemeClr val="accent4">
                <a:shade val="50000"/>
                <a:hueOff val="93041"/>
                <a:satOff val="-6488"/>
                <a:lumOff val="830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Centro de salud Rumipamba</a:t>
          </a:r>
          <a:endParaRPr lang="es-EC" sz="1400" b="1" kern="1200" dirty="0"/>
        </a:p>
      </dsp:txBody>
      <dsp:txXfrm>
        <a:off x="6314626" y="2318580"/>
        <a:ext cx="1655991" cy="9935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B4E71-90ED-4CD5-8CE8-3CBB5A24B6D6}">
      <dsp:nvSpPr>
        <dsp:cNvPr id="0" name=""/>
        <dsp:cNvSpPr/>
      </dsp:nvSpPr>
      <dsp:spPr>
        <a:xfrm>
          <a:off x="1190" y="0"/>
          <a:ext cx="2539007" cy="96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100% de completitud</a:t>
          </a:r>
          <a:endParaRPr lang="es-EC" sz="2500" kern="1200" dirty="0"/>
        </a:p>
      </dsp:txBody>
      <dsp:txXfrm>
        <a:off x="1190" y="0"/>
        <a:ext cx="2539007" cy="960429"/>
      </dsp:txXfrm>
    </dsp:sp>
    <dsp:sp modelId="{04D8F92F-C7C5-4384-8773-0D6AD4A18AE5}">
      <dsp:nvSpPr>
        <dsp:cNvPr id="0" name=""/>
        <dsp:cNvSpPr/>
      </dsp:nvSpPr>
      <dsp:spPr>
        <a:xfrm>
          <a:off x="2794099" y="165378"/>
          <a:ext cx="538269" cy="629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2794099" y="165378"/>
        <a:ext cx="538269" cy="629673"/>
      </dsp:txXfrm>
    </dsp:sp>
    <dsp:sp modelId="{FBD3A262-4A73-48F1-B8F3-AD7D30BACD44}">
      <dsp:nvSpPr>
        <dsp:cNvPr id="0" name=""/>
        <dsp:cNvSpPr/>
      </dsp:nvSpPr>
      <dsp:spPr>
        <a:xfrm>
          <a:off x="3555801" y="0"/>
          <a:ext cx="2539007" cy="96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35000"/>
                <a:satMod val="260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tint val="38000"/>
                <a:satMod val="260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tint val="55000"/>
                <a:satMod val="2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10781 predios</a:t>
          </a:r>
          <a:endParaRPr lang="es-EC" sz="2500" kern="1200" dirty="0"/>
        </a:p>
      </dsp:txBody>
      <dsp:txXfrm>
        <a:off x="3555801" y="0"/>
        <a:ext cx="2539007" cy="9604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49F9D-EB42-409D-9069-3AC1F04E764E}">
      <dsp:nvSpPr>
        <dsp:cNvPr id="0" name=""/>
        <dsp:cNvSpPr/>
      </dsp:nvSpPr>
      <dsp:spPr>
        <a:xfrm>
          <a:off x="394543" y="457"/>
          <a:ext cx="2527101" cy="15162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Tipo de construcción</a:t>
          </a:r>
          <a:endParaRPr lang="es-EC" sz="2000" kern="1200" dirty="0"/>
        </a:p>
      </dsp:txBody>
      <dsp:txXfrm>
        <a:off x="394543" y="457"/>
        <a:ext cx="2527101" cy="1516260"/>
      </dsp:txXfrm>
    </dsp:sp>
    <dsp:sp modelId="{DD76D780-2BAD-4C0A-AC5B-6FE3330F825D}">
      <dsp:nvSpPr>
        <dsp:cNvPr id="0" name=""/>
        <dsp:cNvSpPr/>
      </dsp:nvSpPr>
      <dsp:spPr>
        <a:xfrm>
          <a:off x="3174355" y="457"/>
          <a:ext cx="2527101" cy="1516260"/>
        </a:xfrm>
        <a:prstGeom prst="rect">
          <a:avLst/>
        </a:prstGeom>
        <a:gradFill rotWithShape="0">
          <a:gsLst>
            <a:gs pos="0">
              <a:schemeClr val="accent3">
                <a:hueOff val="4500961"/>
                <a:satOff val="407"/>
                <a:lumOff val="-4315"/>
                <a:alphaOff val="0"/>
                <a:tint val="35000"/>
                <a:satMod val="260000"/>
              </a:schemeClr>
            </a:gs>
            <a:gs pos="30000">
              <a:schemeClr val="accent3">
                <a:hueOff val="4500961"/>
                <a:satOff val="407"/>
                <a:lumOff val="-4315"/>
                <a:alphaOff val="0"/>
                <a:tint val="38000"/>
                <a:satMod val="260000"/>
              </a:schemeClr>
            </a:gs>
            <a:gs pos="75000">
              <a:schemeClr val="accent3">
                <a:hueOff val="4500961"/>
                <a:satOff val="407"/>
                <a:lumOff val="-4315"/>
                <a:alphaOff val="0"/>
                <a:tint val="55000"/>
                <a:satMod val="255000"/>
              </a:schemeClr>
            </a:gs>
            <a:gs pos="100000">
              <a:schemeClr val="accent3">
                <a:hueOff val="4500961"/>
                <a:satOff val="407"/>
                <a:lumOff val="-431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Edad de construcción</a:t>
          </a:r>
          <a:endParaRPr lang="es-EC" sz="2000" kern="1200" dirty="0"/>
        </a:p>
      </dsp:txBody>
      <dsp:txXfrm>
        <a:off x="3174355" y="457"/>
        <a:ext cx="2527101" cy="1516260"/>
      </dsp:txXfrm>
    </dsp:sp>
    <dsp:sp modelId="{36E1A0D4-F07A-4969-8047-F5F36E173CF0}">
      <dsp:nvSpPr>
        <dsp:cNvPr id="0" name=""/>
        <dsp:cNvSpPr/>
      </dsp:nvSpPr>
      <dsp:spPr>
        <a:xfrm>
          <a:off x="1784449" y="1769429"/>
          <a:ext cx="2527101" cy="1516260"/>
        </a:xfrm>
        <a:prstGeom prst="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35000"/>
                <a:satMod val="260000"/>
              </a:schemeClr>
            </a:gs>
            <a:gs pos="30000">
              <a:schemeClr val="accent3">
                <a:hueOff val="9001922"/>
                <a:satOff val="813"/>
                <a:lumOff val="-8631"/>
                <a:alphaOff val="0"/>
                <a:tint val="38000"/>
                <a:satMod val="260000"/>
              </a:schemeClr>
            </a:gs>
            <a:gs pos="75000">
              <a:schemeClr val="accent3">
                <a:hueOff val="9001922"/>
                <a:satOff val="813"/>
                <a:lumOff val="-8631"/>
                <a:alphaOff val="0"/>
                <a:tint val="55000"/>
                <a:satMod val="2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Urbanizaciones</a:t>
          </a:r>
          <a:r>
            <a:rPr lang="es-EC" sz="1800" kern="1200" dirty="0" smtClean="0"/>
            <a:t>, conjuntos habitacionales y haciendas</a:t>
          </a:r>
          <a:endParaRPr lang="es-EC" sz="1800" kern="1200" dirty="0"/>
        </a:p>
      </dsp:txBody>
      <dsp:txXfrm>
        <a:off x="1784449" y="1769429"/>
        <a:ext cx="2527101" cy="15162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04DC3-B55D-452E-8D0B-88E172A570CE}">
      <dsp:nvSpPr>
        <dsp:cNvPr id="0" name=""/>
        <dsp:cNvSpPr/>
      </dsp:nvSpPr>
      <dsp:spPr>
        <a:xfrm rot="5400000">
          <a:off x="-265354" y="268665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 rot="5400000">
        <a:off x="-265354" y="268665"/>
        <a:ext cx="1769032" cy="1238322"/>
      </dsp:txXfrm>
    </dsp:sp>
    <dsp:sp modelId="{2AF7A5D9-7E40-4BDE-83FD-34D7E88D571D}">
      <dsp:nvSpPr>
        <dsp:cNvPr id="0" name=""/>
        <dsp:cNvSpPr/>
      </dsp:nvSpPr>
      <dsp:spPr>
        <a:xfrm rot="5400000">
          <a:off x="3794720" y="-2553087"/>
          <a:ext cx="1149871" cy="6262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Se generaron </a:t>
          </a:r>
          <a:r>
            <a:rPr lang="es-EC" sz="2400" b="1" kern="1200" dirty="0" smtClean="0"/>
            <a:t>123 zonas homogéneas</a:t>
          </a:r>
          <a:endParaRPr lang="es-EC" sz="2400" kern="1200" dirty="0"/>
        </a:p>
      </dsp:txBody>
      <dsp:txXfrm rot="5400000">
        <a:off x="3794720" y="-2553087"/>
        <a:ext cx="1149871" cy="6262667"/>
      </dsp:txXfrm>
    </dsp:sp>
    <dsp:sp modelId="{1087F6A8-C2F7-4A46-8BB5-E5E339CCE95E}">
      <dsp:nvSpPr>
        <dsp:cNvPr id="0" name=""/>
        <dsp:cNvSpPr/>
      </dsp:nvSpPr>
      <dsp:spPr>
        <a:xfrm rot="5400000">
          <a:off x="-265354" y="1845449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2000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2000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 rot="5400000">
        <a:off x="-265354" y="1845449"/>
        <a:ext cx="1769032" cy="1238322"/>
      </dsp:txXfrm>
    </dsp:sp>
    <dsp:sp modelId="{F386E777-5748-4591-B2B7-052BD95C6B6B}">
      <dsp:nvSpPr>
        <dsp:cNvPr id="0" name=""/>
        <dsp:cNvSpPr/>
      </dsp:nvSpPr>
      <dsp:spPr>
        <a:xfrm rot="5400000">
          <a:off x="3794720" y="-976303"/>
          <a:ext cx="1149871" cy="6262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Se generó una matriz con las 10 variables necesarias para el análisis de vulnerabilidad físico estructural</a:t>
          </a:r>
          <a:endParaRPr lang="es-EC" sz="2400" kern="1200" dirty="0"/>
        </a:p>
      </dsp:txBody>
      <dsp:txXfrm rot="5400000">
        <a:off x="3794720" y="-976303"/>
        <a:ext cx="1149871" cy="6262667"/>
      </dsp:txXfrm>
    </dsp:sp>
    <dsp:sp modelId="{8B63C3EA-C8BA-4AFB-BC38-E32242896DE0}">
      <dsp:nvSpPr>
        <dsp:cNvPr id="0" name=""/>
        <dsp:cNvSpPr/>
      </dsp:nvSpPr>
      <dsp:spPr>
        <a:xfrm rot="5400000">
          <a:off x="-265354" y="3422233"/>
          <a:ext cx="1769032" cy="123832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4000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4000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/>
        </a:p>
      </dsp:txBody>
      <dsp:txXfrm rot="5400000">
        <a:off x="-265354" y="3422233"/>
        <a:ext cx="1769032" cy="1238322"/>
      </dsp:txXfrm>
    </dsp:sp>
    <dsp:sp modelId="{1D5A193C-BBAB-4227-9421-6802B5F13A1F}">
      <dsp:nvSpPr>
        <dsp:cNvPr id="0" name=""/>
        <dsp:cNvSpPr/>
      </dsp:nvSpPr>
      <dsp:spPr>
        <a:xfrm rot="5400000">
          <a:off x="3794720" y="600480"/>
          <a:ext cx="1149871" cy="6262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Cada variable de vulnerabilidad estructural tiene un valor dependiendo de la amenaza que se esté evaluando</a:t>
          </a:r>
          <a:endParaRPr lang="es-EC" sz="2400" kern="1200" dirty="0"/>
        </a:p>
      </dsp:txBody>
      <dsp:txXfrm rot="5400000">
        <a:off x="3794720" y="600480"/>
        <a:ext cx="1149871" cy="626266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C6C3B-1547-4B50-B45C-36FC96C66A73}">
      <dsp:nvSpPr>
        <dsp:cNvPr id="0" name=""/>
        <dsp:cNvSpPr/>
      </dsp:nvSpPr>
      <dsp:spPr>
        <a:xfrm>
          <a:off x="1406" y="345673"/>
          <a:ext cx="2999161" cy="2305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Características que tiene este grupo humano para ANTICIPAR, SOBREVIVIR, RESISTIR Y RECUPERARSE del impacto de una amenaza natural</a:t>
          </a:r>
          <a:endParaRPr lang="es-EC" sz="1800" kern="1200" dirty="0"/>
        </a:p>
      </dsp:txBody>
      <dsp:txXfrm>
        <a:off x="1406" y="345673"/>
        <a:ext cx="2999161" cy="2305605"/>
      </dsp:txXfrm>
    </dsp:sp>
    <dsp:sp modelId="{CB444622-2EB3-4369-87DC-BB48C4499A9E}">
      <dsp:nvSpPr>
        <dsp:cNvPr id="0" name=""/>
        <dsp:cNvSpPr/>
      </dsp:nvSpPr>
      <dsp:spPr>
        <a:xfrm>
          <a:off x="3300483" y="1126579"/>
          <a:ext cx="635822" cy="7437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300483" y="1126579"/>
        <a:ext cx="635822" cy="743792"/>
      </dsp:txXfrm>
    </dsp:sp>
    <dsp:sp modelId="{445174BB-B1D9-457A-B425-00F52AC1FC5A}">
      <dsp:nvSpPr>
        <dsp:cNvPr id="0" name=""/>
        <dsp:cNvSpPr/>
      </dsp:nvSpPr>
      <dsp:spPr>
        <a:xfrm>
          <a:off x="4200232" y="345673"/>
          <a:ext cx="2999161" cy="2305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35000"/>
                <a:satMod val="260000"/>
              </a:schemeClr>
            </a:gs>
            <a:gs pos="30000">
              <a:schemeClr val="accent2">
                <a:hueOff val="-17325818"/>
                <a:satOff val="15657"/>
                <a:lumOff val="1768"/>
                <a:alphaOff val="0"/>
                <a:tint val="38000"/>
                <a:satMod val="260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55000"/>
                <a:satMod val="25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Esta información se obtiene directamente de la población, de su conocimiento, reflexión y organización.</a:t>
          </a:r>
          <a:endParaRPr lang="es-EC" sz="1800" kern="1200" dirty="0"/>
        </a:p>
      </dsp:txBody>
      <dsp:txXfrm>
        <a:off x="4200232" y="345673"/>
        <a:ext cx="2999161" cy="230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D401D-4AC4-46EE-BE09-221B406D37F5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EDE45-EC96-4349-AF73-C4F86E6BACC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7B1E-29C7-44EE-8C96-7D0F44634F34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7B1E-29C7-44EE-8C96-7D0F44634F34}" type="slidenum">
              <a:rPr lang="es-EC" smtClean="0"/>
              <a:pPr/>
              <a:t>42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7B1E-29C7-44EE-8C96-7D0F44634F34}" type="slidenum">
              <a:rPr lang="es-EC" smtClean="0"/>
              <a:pPr/>
              <a:t>47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17B70A-F979-49BF-A26A-AD3DD7FC7E69}" type="datetimeFigureOut">
              <a:rPr lang="es-EC" smtClean="0"/>
              <a:pPr/>
              <a:t>18/02/2013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E241D3-9923-4B89-9E8A-670E79AD697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_TESIS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PAS/Mapa%20base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PAS/Mapa%20politico%20administrativo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PAS/Mapa%20de%20pendientes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Geomorfolog&#237;a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PAS/Mapa%20de%20uso%20actual%20del%20suelo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hyperlink" Target="PRESENTACION_TESIS.ppt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PAS/Mapa%20densidad%20poblacional.pdf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_TESIS.pptx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V&#237;as%20Principales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PAS/Infraestructura%201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PRESENTACION_TESIS.ppt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Imagen%20satelital%20-%20laderas%20Pasocho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PAS/Amenaza_Deslizamientos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PAS/Amenaza_Sismo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PAS/Amenaza_volcanismo_lahares.pdf" TargetMode="External"/><Relationship Id="rId4" Type="http://schemas.openxmlformats.org/officeDocument/2006/relationships/hyperlink" Target="MAPAS/Amenaza_volcanismo_ceniza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PAS/Amenaza_Inundaciones.pdf" TargetMode="External"/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PAS/Completitud_catastro.pdf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PAS/Zonas_homogeneas.pdf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PAS/Edificaciones_Sismos.pdf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PAS/Edificaciones_Inundaciones.pdf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PAS/Edificaciones_Deslizamientos.pdf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PAS/Edificaciones_Volcanismo.pdf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PAS/Alcantarillado_inundacion.pdf" TargetMode="External"/><Relationship Id="rId2" Type="http://schemas.openxmlformats.org/officeDocument/2006/relationships/hyperlink" Target="MAPAS/Alcantarillado_sismo.pdf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PAS/Alcantarillado_ceniza.pdf" TargetMode="External"/><Relationship Id="rId2" Type="http://schemas.openxmlformats.org/officeDocument/2006/relationships/hyperlink" Target="MAPAS/Alcantarillado_lahares.pdf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PAS/Agua_Potable_inundacion.pdf" TargetMode="External"/><Relationship Id="rId2" Type="http://schemas.openxmlformats.org/officeDocument/2006/relationships/hyperlink" Target="MAPAS/Agua_Potable_sismos.pdf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PAS/Agua_Potable_lahares.pdf" TargetMode="External"/><Relationship Id="rId2" Type="http://schemas.openxmlformats.org/officeDocument/2006/relationships/hyperlink" Target="MAPAS/Agua_potable_deslizamiento.pdf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MAPAS/Agua_Potable_ceniza.pdf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PAS/Vias_amenazas.pdf" TargetMode="External"/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_TESIS.pptx" TargetMode="External"/><Relationship Id="rId2" Type="http://schemas.openxmlformats.org/officeDocument/2006/relationships/hyperlink" Target="Nivel%20de%20las%20capacidades%20poblacionales.pdf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ediagua.pdf" TargetMode="External"/><Relationship Id="rId2" Type="http://schemas.openxmlformats.org/officeDocument/2006/relationships/hyperlink" Target="Pobreza%20por%20NB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nalfabetismo.pdf" TargetMode="External"/><Relationship Id="rId4" Type="http://schemas.openxmlformats.org/officeDocument/2006/relationships/hyperlink" Target="edad%20de%20dependencia.pdf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_TESIS.pptx" TargetMode="Externa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Percepcion%20del%20accionar%20institucional.pdf" TargetMode="External"/><Relationship Id="rId2" Type="http://schemas.openxmlformats.org/officeDocument/2006/relationships/hyperlink" Target="PRESENTACION_TESIS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Barreras.pdf" TargetMode="External"/><Relationship Id="rId4" Type="http://schemas.openxmlformats.org/officeDocument/2006/relationships/hyperlink" Target="Acciones%20ejecutadas.pdf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_TESIS.pptx" TargetMode="External"/><Relationship Id="rId2" Type="http://schemas.openxmlformats.org/officeDocument/2006/relationships/hyperlink" Target="vulnerabilidad%20institucional.pdf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manejo%20del%20desastre.pdf" TargetMode="External"/><Relationship Id="rId3" Type="http://schemas.openxmlformats.org/officeDocument/2006/relationships/hyperlink" Target="Capacidad%20operativa.pdf" TargetMode="External"/><Relationship Id="rId7" Type="http://schemas.openxmlformats.org/officeDocument/2006/relationships/hyperlink" Target="reduccion%20del%20riesgo.pdf" TargetMode="External"/><Relationship Id="rId2" Type="http://schemas.openxmlformats.org/officeDocument/2006/relationships/hyperlink" Target="Amenaza%20Volc&#225;nic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Roles%20y%20responsabilidades.pdf" TargetMode="External"/><Relationship Id="rId5" Type="http://schemas.openxmlformats.org/officeDocument/2006/relationships/hyperlink" Target="Entidades%20participantes.pdf" TargetMode="External"/><Relationship Id="rId10" Type="http://schemas.openxmlformats.org/officeDocument/2006/relationships/hyperlink" Target="PRESENTACION_TESIS.pptx" TargetMode="External"/><Relationship Id="rId4" Type="http://schemas.openxmlformats.org/officeDocument/2006/relationships/hyperlink" Target="Objetivos%20y%20metas.pdf" TargetMode="External"/><Relationship Id="rId9" Type="http://schemas.openxmlformats.org/officeDocument/2006/relationships/hyperlink" Target="Recuperacion.pdf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RECOMENDACIONES.pdf" TargetMode="External"/><Relationship Id="rId2" Type="http://schemas.openxmlformats.org/officeDocument/2006/relationships/hyperlink" Target="CONCLUSIONES.pdf" TargetMode="Externa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MAPAS/Amenaza_Deslizamientos.pdf" TargetMode="External"/><Relationship Id="rId13" Type="http://schemas.openxmlformats.org/officeDocument/2006/relationships/hyperlink" Target="PRESENTACION_TESIS.pptx" TargetMode="External"/><Relationship Id="rId3" Type="http://schemas.openxmlformats.org/officeDocument/2006/relationships/hyperlink" Target="MAPAS/Mapa%20politico%20administrativo.pdf" TargetMode="External"/><Relationship Id="rId7" Type="http://schemas.openxmlformats.org/officeDocument/2006/relationships/hyperlink" Target="MAPAS/Infraestructura.pdf" TargetMode="External"/><Relationship Id="rId12" Type="http://schemas.openxmlformats.org/officeDocument/2006/relationships/hyperlink" Target="MAPAS/Amenaza_Inundaciones.pdf" TargetMode="External"/><Relationship Id="rId2" Type="http://schemas.openxmlformats.org/officeDocument/2006/relationships/hyperlink" Target="MAPAS/Mapa%20bas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PAS/Mapa%20de%20uso%20actual%20del%20suelo.pdf" TargetMode="External"/><Relationship Id="rId11" Type="http://schemas.openxmlformats.org/officeDocument/2006/relationships/hyperlink" Target="MAPAS/Amenaza_Volcanismo_lahares.pdf" TargetMode="External"/><Relationship Id="rId5" Type="http://schemas.openxmlformats.org/officeDocument/2006/relationships/hyperlink" Target="MAPAS/Mapa%20de%20pendientes.pdf" TargetMode="External"/><Relationship Id="rId10" Type="http://schemas.openxmlformats.org/officeDocument/2006/relationships/hyperlink" Target="MAPAS/Amenaza_Volcanismo_ceniza.pdf" TargetMode="External"/><Relationship Id="rId4" Type="http://schemas.openxmlformats.org/officeDocument/2006/relationships/hyperlink" Target="MAPAS/Mapa%20densidad%20poblacional.pdf" TargetMode="External"/><Relationship Id="rId9" Type="http://schemas.openxmlformats.org/officeDocument/2006/relationships/hyperlink" Target="MAPAS/Amenaza_Sismos.pdf" TargetMode="Externa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PRESENTACION_TESIS.pptx" TargetMode="External"/><Relationship Id="rId3" Type="http://schemas.openxmlformats.org/officeDocument/2006/relationships/hyperlink" Target="MAPAS/Zonas_homogeneas.pdf" TargetMode="External"/><Relationship Id="rId7" Type="http://schemas.openxmlformats.org/officeDocument/2006/relationships/hyperlink" Target="MAPAS/Edificaciones_Volcanismo.pdf" TargetMode="External"/><Relationship Id="rId2" Type="http://schemas.openxmlformats.org/officeDocument/2006/relationships/hyperlink" Target="MAPAS/Completitud_catastro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PAS/Edificaciones_Deslizamientos.pdf" TargetMode="External"/><Relationship Id="rId5" Type="http://schemas.openxmlformats.org/officeDocument/2006/relationships/hyperlink" Target="MAPAS/Edificaciones_Inundaciones.pdf" TargetMode="External"/><Relationship Id="rId4" Type="http://schemas.openxmlformats.org/officeDocument/2006/relationships/hyperlink" Target="MAPAS/Edificaciones_Sismos.pdf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PAS/Alcantarillado_inundacion.pdf" TargetMode="External"/><Relationship Id="rId2" Type="http://schemas.openxmlformats.org/officeDocument/2006/relationships/hyperlink" Target="MAPAS/Alcantarillado_sismo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RESENTACION_TESIS.pptx" TargetMode="External"/><Relationship Id="rId5" Type="http://schemas.openxmlformats.org/officeDocument/2006/relationships/hyperlink" Target="MAPAS/Alcantarillado_ceniza.pdf" TargetMode="External"/><Relationship Id="rId4" Type="http://schemas.openxmlformats.org/officeDocument/2006/relationships/hyperlink" Target="MAPAS/Alcantarillado_lahares.pdf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PRESENTACION_TESIS.pptx" TargetMode="External"/><Relationship Id="rId3" Type="http://schemas.openxmlformats.org/officeDocument/2006/relationships/hyperlink" Target="MAPAS/Agua_Potable_inundacion.pdf" TargetMode="External"/><Relationship Id="rId7" Type="http://schemas.openxmlformats.org/officeDocument/2006/relationships/hyperlink" Target="MAPAS/Vias_amenazas.pdf" TargetMode="External"/><Relationship Id="rId2" Type="http://schemas.openxmlformats.org/officeDocument/2006/relationships/hyperlink" Target="MAPAS/Agua_Potable_sismo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PAS/Agua_Potable_ceniza.pdf" TargetMode="External"/><Relationship Id="rId5" Type="http://schemas.openxmlformats.org/officeDocument/2006/relationships/hyperlink" Target="MAPAS/Agua_Potable_lahares.pdf" TargetMode="External"/><Relationship Id="rId4" Type="http://schemas.openxmlformats.org/officeDocument/2006/relationships/hyperlink" Target="MAPAS/Agua_potable_deslizamient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2786058"/>
            <a:ext cx="7786710" cy="1894362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“APLICACIÓN Y SISTEMATIZACIÓN DE LA PROPUESTA METODOLÓGICA PARA EL ANÁLISIS DE VULNERABILIDAD DE LA PARROQUIA SANGOLQUÍ, DEL CANTÓN RUMIÑAHUI”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5072074"/>
            <a:ext cx="6172200" cy="1517162"/>
          </a:xfrm>
        </p:spPr>
        <p:txBody>
          <a:bodyPr>
            <a:normAutofit/>
          </a:bodyPr>
          <a:lstStyle/>
          <a:p>
            <a:pPr algn="ctr"/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</a:rPr>
              <a:t>JOHANNA PAULINA TIBANLOMBO ILLANES</a:t>
            </a:r>
          </a:p>
          <a:p>
            <a:pPr algn="ctr"/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</a:rPr>
              <a:t>ALEXANDRA BÉLEN VILLACÍS CHILUISA</a:t>
            </a:r>
          </a:p>
          <a:p>
            <a:pPr algn="ctr"/>
            <a:endParaRPr lang="es-EC" sz="1600" dirty="0" smtClean="0"/>
          </a:p>
          <a:p>
            <a:pPr algn="just"/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</a:rPr>
              <a:t>DIRECTOR: </a:t>
            </a:r>
            <a:r>
              <a:rPr lang="es-EC" sz="1400" dirty="0" smtClean="0"/>
              <a:t>	</a:t>
            </a:r>
            <a:r>
              <a:rPr lang="es-EC" sz="1400" dirty="0" smtClean="0">
                <a:solidFill>
                  <a:schemeClr val="tx2">
                    <a:lumMod val="75000"/>
                  </a:schemeClr>
                </a:solidFill>
              </a:rPr>
              <a:t>ING. PABLO PÉREZ</a:t>
            </a:r>
          </a:p>
          <a:p>
            <a:pPr algn="just"/>
            <a:r>
              <a:rPr lang="es-EC" sz="1400" dirty="0" smtClean="0">
                <a:solidFill>
                  <a:schemeClr val="tx2">
                    <a:lumMod val="50000"/>
                  </a:schemeClr>
                </a:solidFill>
              </a:rPr>
              <a:t>CODIRECTOR:</a:t>
            </a:r>
            <a:r>
              <a:rPr lang="es-EC" sz="1400" dirty="0" smtClean="0"/>
              <a:t>	</a:t>
            </a:r>
            <a:r>
              <a:rPr lang="es-EC" sz="1400" dirty="0" smtClean="0">
                <a:solidFill>
                  <a:schemeClr val="tx2">
                    <a:lumMod val="75000"/>
                  </a:schemeClr>
                </a:solidFill>
              </a:rPr>
              <a:t>ING. MARIO CRUZ</a:t>
            </a:r>
          </a:p>
        </p:txBody>
      </p:sp>
      <p:pic>
        <p:nvPicPr>
          <p:cNvPr id="4" name="3 Imagen" descr="C:\Users\Belen\Downloads\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16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14480" y="228599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2">
                    <a:lumMod val="75000"/>
                  </a:schemeClr>
                </a:solidFill>
              </a:rPr>
              <a:t>CARRERA DE INGENIERÍA GEOGRÁFICA Y DEL MEDIO AMBIENTE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2" y="2495549"/>
            <a:ext cx="6891360" cy="14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357290" y="500042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200" b="1" dirty="0"/>
              <a:t>Plan Nacional para el Buen Vivir (2009 – 2013</a:t>
            </a:r>
            <a:r>
              <a:rPr lang="es-EC" sz="2200" b="1" dirty="0" smtClean="0"/>
              <a:t>)</a:t>
            </a:r>
            <a:endParaRPr lang="es-EC" sz="2200" dirty="0"/>
          </a:p>
        </p:txBody>
      </p:sp>
      <p:sp>
        <p:nvSpPr>
          <p:cNvPr id="5" name="4 Rectángulo"/>
          <p:cNvSpPr/>
          <p:nvPr/>
        </p:nvSpPr>
        <p:spPr>
          <a:xfrm>
            <a:off x="285720" y="1285860"/>
            <a:ext cx="8286808" cy="128588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El Plan Nacional del Buen Vivir es el instrumento al que se sujetarán las políticas, programas y proyectos públicos; la programación y ejecución del presupuesto del Estado; y la inversión y asignación de los recursos públicos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7158" y="4000504"/>
            <a:ext cx="22145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Política 4.6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14480" y="485776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Reducir la vulnerabilidad social y ambiental ante los efectos producidos por procesos naturales y antrópicos generadores de riesgos.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Definiciones principales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285720" y="2214554"/>
            <a:ext cx="214314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RIESGO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786050" y="1500174"/>
            <a:ext cx="58579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/>
              <a:t>S</a:t>
            </a:r>
            <a:r>
              <a:rPr lang="es-EC" sz="2200" dirty="0" smtClean="0"/>
              <a:t>upone </a:t>
            </a:r>
            <a:r>
              <a:rPr lang="es-EC" sz="2200" dirty="0"/>
              <a:t>la existencia de dos factores: </a:t>
            </a:r>
            <a:r>
              <a:rPr lang="es-EC" sz="2200" dirty="0" smtClean="0"/>
              <a:t>amenaza </a:t>
            </a:r>
            <a:r>
              <a:rPr lang="es-EC" sz="2200" dirty="0"/>
              <a:t>y </a:t>
            </a:r>
            <a:r>
              <a:rPr lang="es-EC" sz="2200" dirty="0" smtClean="0"/>
              <a:t>vulnerabilidad. </a:t>
            </a:r>
            <a:r>
              <a:rPr lang="es-EC" sz="2200" dirty="0"/>
              <a:t>Probabilidad de consecuencias perjudiciales o pérdidas esperadas (muertes, lesiones, propiedad, medios de subsistencia, interrupción de actividad económica o deterioro del ambiente).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57950" y="4643446"/>
            <a:ext cx="214314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AMENAZA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4286256"/>
            <a:ext cx="54292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 smtClean="0"/>
              <a:t>Daño que puede </a:t>
            </a:r>
            <a:r>
              <a:rPr lang="es-EC" sz="2200" dirty="0"/>
              <a:t>manifestarse en un sitio especifico y en un tiempo determinado produciendo efectos adversos en las personas, bienes y/o medio ambiente.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785794"/>
            <a:ext cx="2071702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GESTIÓN DE RIESGO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786050" y="214290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Conjunto de decisiones administrativas, de organización y conocimientos operacionales desarrollados por sociedades y comunidades para implementar políticas, estrategias y fortalecer sus capacidades a fin de reducir el impacto de amenazas naturales y de desastres ambientales y tecnológicos consecuentes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/>
          <a:srcRect l="30485" t="31905" r="15183" b="33809"/>
          <a:stretch>
            <a:fillRect/>
          </a:stretch>
        </p:blipFill>
        <p:spPr bwMode="auto">
          <a:xfrm>
            <a:off x="775732" y="2857495"/>
            <a:ext cx="7368168" cy="290689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43306" y="5929330"/>
            <a:ext cx="189186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Etapas de la Gesti</a:t>
            </a:r>
            <a:r>
              <a:rPr kumimoji="0" lang="es-EC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Riesgo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derecha">
            <a:hlinkClick r:id="rId3" action="ppaction://hlinkpres?slideindex=16&amp;slidetitle=metodología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GEODATABASE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95736" y="188640"/>
            <a:ext cx="4227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GEODATABASE 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92" t="21155" r="69841" b="13624"/>
          <a:stretch>
            <a:fillRect/>
          </a:stretch>
        </p:blipFill>
        <p:spPr bwMode="auto">
          <a:xfrm>
            <a:off x="1572608" y="1124744"/>
            <a:ext cx="44644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223120" y="2276872"/>
            <a:ext cx="143771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2215264" y="2852936"/>
            <a:ext cx="257276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2220680" y="2492896"/>
            <a:ext cx="158905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5073615" y="2287905"/>
            <a:ext cx="3026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0D9303"/>
                </a:solidFill>
              </a:rPr>
              <a:t>PROCESAMIENTO_RESIDUOS_A</a:t>
            </a:r>
            <a:endParaRPr lang="es-EC" sz="1200" b="1" dirty="0">
              <a:solidFill>
                <a:srgbClr val="0D930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88260" y="2564904"/>
            <a:ext cx="27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0D9303"/>
                </a:solidFill>
              </a:rPr>
              <a:t>POZO_P</a:t>
            </a:r>
            <a:endParaRPr lang="es-EC" sz="1200" b="1" dirty="0">
              <a:solidFill>
                <a:srgbClr val="0D9303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01000" y="2852936"/>
            <a:ext cx="3215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0D9303"/>
                </a:solidFill>
              </a:rPr>
              <a:t>INSTALACIONES_PETROLIFERAS_A</a:t>
            </a:r>
            <a:endParaRPr lang="es-EC" sz="1200" b="1" dirty="0">
              <a:solidFill>
                <a:srgbClr val="0D9303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20680" y="5805264"/>
            <a:ext cx="158417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5101000" y="5805264"/>
            <a:ext cx="3215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0D9303"/>
                </a:solidFill>
              </a:rPr>
              <a:t>POBREZA_NBI_P</a:t>
            </a:r>
            <a:endParaRPr lang="es-EC" sz="1200" b="1" dirty="0">
              <a:solidFill>
                <a:srgbClr val="0D9303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15264" y="2060848"/>
            <a:ext cx="278878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5076056" y="1988840"/>
            <a:ext cx="3026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rgbClr val="0D9303"/>
                </a:solidFill>
              </a:rPr>
              <a:t>TUBERIA_L</a:t>
            </a:r>
            <a:endParaRPr lang="es-EC" sz="1200" b="1" dirty="0">
              <a:solidFill>
                <a:srgbClr val="0D93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907704" y="1124744"/>
          <a:ext cx="201622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1187624" y="1124744"/>
            <a:ext cx="50405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</a:t>
            </a:r>
          </a:p>
          <a:p>
            <a:pPr algn="ctr"/>
            <a:r>
              <a:rPr lang="es-EC" dirty="0" smtClean="0"/>
              <a:t>A</a:t>
            </a:r>
          </a:p>
          <a:p>
            <a:pPr algn="ctr"/>
            <a:r>
              <a:rPr lang="es-EC" dirty="0" smtClean="0"/>
              <a:t>S</a:t>
            </a:r>
          </a:p>
          <a:p>
            <a:pPr algn="ctr"/>
            <a:r>
              <a:rPr lang="es-EC" dirty="0" smtClean="0"/>
              <a:t>E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87624" y="3356992"/>
            <a:ext cx="504056" cy="30963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</a:t>
            </a:r>
          </a:p>
          <a:p>
            <a:pPr algn="ctr"/>
            <a:r>
              <a:rPr lang="es-EC" dirty="0" smtClean="0"/>
              <a:t>E</a:t>
            </a:r>
          </a:p>
          <a:p>
            <a:pPr algn="ctr"/>
            <a:r>
              <a:rPr lang="es-EC" dirty="0" smtClean="0"/>
              <a:t>M</a:t>
            </a:r>
          </a:p>
          <a:p>
            <a:pPr algn="ctr"/>
            <a:r>
              <a:rPr lang="es-EC" dirty="0" smtClean="0"/>
              <a:t>Á</a:t>
            </a:r>
          </a:p>
          <a:p>
            <a:pPr algn="ctr"/>
            <a:r>
              <a:rPr lang="es-EC" dirty="0" smtClean="0"/>
              <a:t>T</a:t>
            </a:r>
          </a:p>
          <a:p>
            <a:pPr algn="ctr"/>
            <a:r>
              <a:rPr lang="es-EC" dirty="0" smtClean="0"/>
              <a:t>I</a:t>
            </a:r>
          </a:p>
          <a:p>
            <a:pPr algn="ctr"/>
            <a:r>
              <a:rPr lang="es-EC" dirty="0" smtClean="0"/>
              <a:t>C</a:t>
            </a:r>
          </a:p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084857" y="188640"/>
            <a:ext cx="6449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GEODATABASE de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rumiñahui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39952" y="90872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A_MISCELANEOS</a:t>
            </a:r>
          </a:p>
          <a:p>
            <a:r>
              <a:rPr lang="es-EC" sz="1200" dirty="0" smtClean="0"/>
              <a:t>A_RESIDENCIAL</a:t>
            </a:r>
          </a:p>
          <a:p>
            <a:r>
              <a:rPr lang="es-EC" sz="1200" dirty="0" smtClean="0"/>
              <a:t>A_TRANSPORTACION_CARRETERAS</a:t>
            </a:r>
          </a:p>
          <a:p>
            <a:r>
              <a:rPr lang="es-EC" sz="1200" dirty="0" smtClean="0"/>
              <a:t>B_CUERPOS DE AGUA</a:t>
            </a:r>
          </a:p>
          <a:p>
            <a:r>
              <a:rPr lang="es-EC" sz="1200" dirty="0" smtClean="0"/>
              <a:t>C_REPRESENTACIÓN_RELIEVE</a:t>
            </a:r>
          </a:p>
          <a:p>
            <a:r>
              <a:rPr lang="es-EC" sz="1200" dirty="0" smtClean="0"/>
              <a:t>F_LIMITE_ZONAS</a:t>
            </a:r>
          </a:p>
          <a:p>
            <a:r>
              <a:rPr lang="es-EC" sz="1200" dirty="0" smtClean="0"/>
              <a:t>N_USO_DEL SUELO</a:t>
            </a:r>
          </a:p>
          <a:p>
            <a:r>
              <a:rPr lang="es-EC" sz="1200" dirty="0" smtClean="0"/>
              <a:t>P_PENDIENTE</a:t>
            </a:r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283968" y="386104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N_AMENAZA</a:t>
            </a:r>
            <a:endParaRPr lang="es-EC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211960" y="515719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A_ASOCIADO_A_TRANSPORTACION</a:t>
            </a:r>
          </a:p>
          <a:p>
            <a:r>
              <a:rPr lang="es-EC" sz="1200" dirty="0" smtClean="0"/>
              <a:t>C_EQUIPAMIENTO</a:t>
            </a:r>
          </a:p>
          <a:p>
            <a:r>
              <a:rPr lang="es-EC" sz="1200" dirty="0" smtClean="0"/>
              <a:t>R_VULNERABILIDAD_RED_DE_ALCANTARILLADO</a:t>
            </a:r>
          </a:p>
          <a:p>
            <a:r>
              <a:rPr lang="es-EC" sz="1200" dirty="0" smtClean="0"/>
              <a:t>R_VULNERABILIDAD_SISTEMA_DE_AGUA_POTABLE</a:t>
            </a:r>
          </a:p>
          <a:p>
            <a:r>
              <a:rPr lang="es-EC" sz="1200" dirty="0" smtClean="0"/>
              <a:t>R_VULNERABILIDAD_SISTEMA_VIAL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derecha">
            <a:hlinkClick r:id="rId2" action="ppaction://hlinkpres?slideindex=16&amp;slidetitle=metodología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1619672" y="571480"/>
            <a:ext cx="5809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ZONAS HOMOGÉNEAS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55576" y="179561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654032"/>
          </a:xfrm>
        </p:spPr>
        <p:txBody>
          <a:bodyPr/>
          <a:lstStyle/>
          <a:p>
            <a:r>
              <a:rPr lang="es-EC" b="1" dirty="0" smtClean="0"/>
              <a:t>metodología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2571736" y="714356"/>
            <a:ext cx="3571900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FORMULACIÓN DEL PROYECTO</a:t>
            </a:r>
            <a:endParaRPr lang="es-EC" sz="1200" dirty="0"/>
          </a:p>
        </p:txBody>
      </p:sp>
      <p:sp>
        <p:nvSpPr>
          <p:cNvPr id="6" name="5 Rectángulo"/>
          <p:cNvSpPr/>
          <p:nvPr/>
        </p:nvSpPr>
        <p:spPr>
          <a:xfrm>
            <a:off x="214282" y="1500174"/>
            <a:ext cx="149219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Objetivo 1</a:t>
            </a:r>
            <a:endParaRPr lang="es-EC" sz="1200" dirty="0"/>
          </a:p>
        </p:txBody>
      </p:sp>
      <p:sp>
        <p:nvSpPr>
          <p:cNvPr id="7" name="6 Rectángulo">
            <a:hlinkClick r:id="rId2" action="ppaction://hlinkpres?slideindex=2&amp;slidetitle=Diapositiva 2"/>
          </p:cNvPr>
          <p:cNvSpPr/>
          <p:nvPr/>
        </p:nvSpPr>
        <p:spPr>
          <a:xfrm>
            <a:off x="1928794" y="1500174"/>
            <a:ext cx="300039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Levantamiento de la información primaria</a:t>
            </a:r>
            <a:endParaRPr lang="es-EC" sz="1200" dirty="0"/>
          </a:p>
        </p:txBody>
      </p:sp>
      <p:sp>
        <p:nvSpPr>
          <p:cNvPr id="8" name="7 Rectángulo"/>
          <p:cNvSpPr/>
          <p:nvPr/>
        </p:nvSpPr>
        <p:spPr>
          <a:xfrm>
            <a:off x="214282" y="2143116"/>
            <a:ext cx="149219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Objetivo 2</a:t>
            </a:r>
            <a:endParaRPr lang="es-EC" sz="1200" dirty="0"/>
          </a:p>
        </p:txBody>
      </p:sp>
      <p:sp>
        <p:nvSpPr>
          <p:cNvPr id="9" name="8 Rectángulo">
            <a:hlinkClick r:id="rId2" action="ppaction://hlinkpres?slideindex=13&amp;slidetitle=GEODATABASE"/>
          </p:cNvPr>
          <p:cNvSpPr/>
          <p:nvPr/>
        </p:nvSpPr>
        <p:spPr>
          <a:xfrm>
            <a:off x="1928794" y="2143116"/>
            <a:ext cx="300039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Estructuración de la Geodatabase</a:t>
            </a:r>
            <a:endParaRPr lang="es-EC" sz="1200" dirty="0"/>
          </a:p>
        </p:txBody>
      </p:sp>
      <p:sp>
        <p:nvSpPr>
          <p:cNvPr id="10" name="9 Rectángulo"/>
          <p:cNvSpPr/>
          <p:nvPr/>
        </p:nvSpPr>
        <p:spPr>
          <a:xfrm>
            <a:off x="214282" y="2786058"/>
            <a:ext cx="149219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Objetivo 3</a:t>
            </a:r>
            <a:endParaRPr lang="es-EC" sz="1200" dirty="0"/>
          </a:p>
        </p:txBody>
      </p:sp>
      <p:sp>
        <p:nvSpPr>
          <p:cNvPr id="11" name="10 Rectángulo">
            <a:hlinkClick r:id="rId2" action="ppaction://hlinkpres?slideindex=18&amp;slidetitle=Diapositiva 18"/>
          </p:cNvPr>
          <p:cNvSpPr/>
          <p:nvPr/>
        </p:nvSpPr>
        <p:spPr>
          <a:xfrm>
            <a:off x="1928794" y="2786058"/>
            <a:ext cx="300039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Perfil Territorial</a:t>
            </a:r>
            <a:endParaRPr lang="es-EC" sz="1200" dirty="0"/>
          </a:p>
        </p:txBody>
      </p:sp>
      <p:sp>
        <p:nvSpPr>
          <p:cNvPr id="12" name="11 Rectángulo">
            <a:hlinkClick r:id="rId2" action="ppaction://hlinkpres?slideindex=19&amp;slidetitle=Diapositiva 19"/>
          </p:cNvPr>
          <p:cNvSpPr/>
          <p:nvPr/>
        </p:nvSpPr>
        <p:spPr>
          <a:xfrm>
            <a:off x="2365422" y="3500438"/>
            <a:ext cx="2714644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Sistema Biofísico</a:t>
            </a:r>
            <a:endParaRPr lang="es-EC" sz="1200" dirty="0"/>
          </a:p>
        </p:txBody>
      </p:sp>
      <p:sp>
        <p:nvSpPr>
          <p:cNvPr id="13" name="12 Rectángulo">
            <a:hlinkClick r:id="rId2" action="ppaction://hlinkpres?slideindex=29&amp;slidetitle=Diapositiva 29"/>
          </p:cNvPr>
          <p:cNvSpPr/>
          <p:nvPr/>
        </p:nvSpPr>
        <p:spPr>
          <a:xfrm>
            <a:off x="2357422" y="4000504"/>
            <a:ext cx="2714644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Sistema Económico</a:t>
            </a:r>
            <a:endParaRPr lang="es-EC" sz="1200" dirty="0"/>
          </a:p>
        </p:txBody>
      </p:sp>
      <p:sp>
        <p:nvSpPr>
          <p:cNvPr id="14" name="13 Rectángulo">
            <a:hlinkClick r:id="rId2" action="ppaction://hlinkpres?slideindex=32&amp;slidetitle=Diapositiva 32"/>
          </p:cNvPr>
          <p:cNvSpPr/>
          <p:nvPr/>
        </p:nvSpPr>
        <p:spPr>
          <a:xfrm>
            <a:off x="2357422" y="4500570"/>
            <a:ext cx="2714644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Sistema Socio Demográfico</a:t>
            </a:r>
            <a:endParaRPr lang="es-EC" sz="1200" dirty="0"/>
          </a:p>
        </p:txBody>
      </p:sp>
      <p:sp>
        <p:nvSpPr>
          <p:cNvPr id="15" name="14 Rectángulo">
            <a:hlinkClick r:id="rId2" action="ppaction://hlinkpres?slideindex=41&amp;slidetitle=Diapositiva 41"/>
          </p:cNvPr>
          <p:cNvSpPr/>
          <p:nvPr/>
        </p:nvSpPr>
        <p:spPr>
          <a:xfrm>
            <a:off x="2357422" y="5000636"/>
            <a:ext cx="2714644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Sistema de Servicios Básicos</a:t>
            </a:r>
            <a:endParaRPr lang="es-EC" sz="1200" dirty="0"/>
          </a:p>
        </p:txBody>
      </p:sp>
      <p:sp>
        <p:nvSpPr>
          <p:cNvPr id="16" name="15 Rectángulo">
            <a:hlinkClick r:id="rId2" action="ppaction://hlinkpres?slideindex=45&amp;slidetitle=Diapositiva 45"/>
          </p:cNvPr>
          <p:cNvSpPr/>
          <p:nvPr/>
        </p:nvSpPr>
        <p:spPr>
          <a:xfrm>
            <a:off x="2357422" y="5572140"/>
            <a:ext cx="2714644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Sistema Administrativo</a:t>
            </a:r>
            <a:endParaRPr lang="es-EC" sz="1200" dirty="0"/>
          </a:p>
        </p:txBody>
      </p:sp>
      <p:sp>
        <p:nvSpPr>
          <p:cNvPr id="17" name="16 Rectángulo">
            <a:hlinkClick r:id="rId2" action="ppaction://hlinkpres?slideindex=46&amp;slidetitle=Diapositiva 46"/>
          </p:cNvPr>
          <p:cNvSpPr/>
          <p:nvPr/>
        </p:nvSpPr>
        <p:spPr>
          <a:xfrm>
            <a:off x="2357422" y="6143644"/>
            <a:ext cx="271464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Exposición del Territorio ante amenazas de origen natural</a:t>
            </a:r>
            <a:endParaRPr lang="es-EC" sz="1200" dirty="0"/>
          </a:p>
        </p:txBody>
      </p:sp>
      <p:cxnSp>
        <p:nvCxnSpPr>
          <p:cNvPr id="18" name="17 Conector angular"/>
          <p:cNvCxnSpPr>
            <a:stCxn id="4" idx="2"/>
            <a:endCxn id="6" idx="0"/>
          </p:cNvCxnSpPr>
          <p:nvPr/>
        </p:nvCxnSpPr>
        <p:spPr>
          <a:xfrm rot="5400000">
            <a:off x="2480439" y="-377073"/>
            <a:ext cx="357190" cy="33973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6" idx="3"/>
            <a:endCxn id="7" idx="1"/>
          </p:cNvCxnSpPr>
          <p:nvPr/>
        </p:nvCxnSpPr>
        <p:spPr>
          <a:xfrm>
            <a:off x="1706480" y="1714488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14480" y="2357430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714480" y="3000372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143108" y="3643314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143108" y="4141792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135108" y="4645034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135108" y="5143512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135108" y="5716604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143108" y="6357958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785786" y="500063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928794" y="4929198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11" idx="2"/>
          </p:cNvCxnSpPr>
          <p:nvPr/>
        </p:nvCxnSpPr>
        <p:spPr>
          <a:xfrm rot="5400000">
            <a:off x="1821637" y="3321843"/>
            <a:ext cx="1714512" cy="1500198"/>
          </a:xfrm>
          <a:prstGeom prst="bentConnector3">
            <a:avLst>
              <a:gd name="adj1" fmla="val 1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onector fuera de página"/>
          <p:cNvSpPr/>
          <p:nvPr/>
        </p:nvSpPr>
        <p:spPr>
          <a:xfrm>
            <a:off x="1428728" y="6357958"/>
            <a:ext cx="357190" cy="357190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cxnSp>
        <p:nvCxnSpPr>
          <p:cNvPr id="34" name="33 Forma"/>
          <p:cNvCxnSpPr>
            <a:stCxn id="17" idx="2"/>
            <a:endCxn id="32" idx="3"/>
          </p:cNvCxnSpPr>
          <p:nvPr/>
        </p:nvCxnSpPr>
        <p:spPr>
          <a:xfrm rot="5400000" flipH="1">
            <a:off x="2732471" y="5590000"/>
            <a:ext cx="35719" cy="1928826"/>
          </a:xfrm>
          <a:prstGeom prst="bentConnector4">
            <a:avLst>
              <a:gd name="adj1" fmla="val -639996"/>
              <a:gd name="adj2" fmla="val 85185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37 Conector"/>
          <p:cNvSpPr/>
          <p:nvPr/>
        </p:nvSpPr>
        <p:spPr>
          <a:xfrm>
            <a:off x="714348" y="3786190"/>
            <a:ext cx="500066" cy="50006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cxnSp>
        <p:nvCxnSpPr>
          <p:cNvPr id="40" name="39 Conector recto"/>
          <p:cNvCxnSpPr>
            <a:stCxn id="10" idx="2"/>
            <a:endCxn id="38" idx="0"/>
          </p:cNvCxnSpPr>
          <p:nvPr/>
        </p:nvCxnSpPr>
        <p:spPr>
          <a:xfrm rot="16200000" flipH="1">
            <a:off x="676629" y="3498438"/>
            <a:ext cx="571504" cy="4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32 Cerrar llave"/>
          <p:cNvSpPr/>
          <p:nvPr/>
        </p:nvSpPr>
        <p:spPr>
          <a:xfrm>
            <a:off x="5643570" y="3429000"/>
            <a:ext cx="357190" cy="321471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Rectángulo">
            <a:hlinkClick r:id="rId2" action="ppaction://hlinkpres?slideindex=96&amp;slidetitle=MAPAS"/>
          </p:cNvPr>
          <p:cNvSpPr/>
          <p:nvPr/>
        </p:nvSpPr>
        <p:spPr>
          <a:xfrm>
            <a:off x="6135505" y="4773051"/>
            <a:ext cx="179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mapas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hlinkClick r:id="rId2" action="ppaction://hlinkpres?slideindex=52&amp;slidetitle=Diapositiva 52"/>
          </p:cNvPr>
          <p:cNvSpPr/>
          <p:nvPr/>
        </p:nvSpPr>
        <p:spPr>
          <a:xfrm>
            <a:off x="1928793" y="500042"/>
            <a:ext cx="3429025" cy="3673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Análisis de Vulnerabilidad definido desde las amenazas</a:t>
            </a:r>
            <a:endParaRPr lang="es-EC" sz="1200" dirty="0"/>
          </a:p>
        </p:txBody>
      </p:sp>
      <p:sp>
        <p:nvSpPr>
          <p:cNvPr id="4" name="3 Rectángulo">
            <a:hlinkClick r:id="rId2" action="ppaction://hlinkpres?slideindex=53&amp;slidetitle=Vulnerabilidad físico estructural de edificaciones urbanas"/>
          </p:cNvPr>
          <p:cNvSpPr/>
          <p:nvPr/>
        </p:nvSpPr>
        <p:spPr>
          <a:xfrm>
            <a:off x="2365422" y="1214422"/>
            <a:ext cx="3000396" cy="367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Análisis de Vulnerabilidad Física de Edificaciones</a:t>
            </a:r>
            <a:endParaRPr lang="es-EC" sz="1200" dirty="0"/>
          </a:p>
        </p:txBody>
      </p:sp>
      <p:sp>
        <p:nvSpPr>
          <p:cNvPr id="5" name="4 Rectángulo">
            <a:hlinkClick r:id="rId2" action="ppaction://hlinkpres?slideindex=70&amp;slidetitle=Diapositiva 70"/>
          </p:cNvPr>
          <p:cNvSpPr/>
          <p:nvPr/>
        </p:nvSpPr>
        <p:spPr>
          <a:xfrm>
            <a:off x="2357422" y="1785926"/>
            <a:ext cx="3000396" cy="367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A. V. Física de Redes Vitales</a:t>
            </a:r>
            <a:endParaRPr lang="es-EC" sz="1200" dirty="0"/>
          </a:p>
        </p:txBody>
      </p:sp>
      <p:sp>
        <p:nvSpPr>
          <p:cNvPr id="6" name="5 Rectángulo">
            <a:hlinkClick r:id="rId2" action="ppaction://hlinkpres?slideindex=79&amp;slidetitle=Diapositiva 79"/>
          </p:cNvPr>
          <p:cNvSpPr/>
          <p:nvPr/>
        </p:nvSpPr>
        <p:spPr>
          <a:xfrm>
            <a:off x="2357422" y="2428868"/>
            <a:ext cx="300039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A. V. Socioeconómica desde la visión de ocupación y  las Capacidades</a:t>
            </a:r>
            <a:endParaRPr lang="es-EC" sz="12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143108" y="1357298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143108" y="2000240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135108" y="2644770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1500960" y="2000240"/>
            <a:ext cx="128509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Forma"/>
          <p:cNvCxnSpPr>
            <a:stCxn id="3" idx="2"/>
          </p:cNvCxnSpPr>
          <p:nvPr/>
        </p:nvCxnSpPr>
        <p:spPr>
          <a:xfrm rot="5400000">
            <a:off x="2683998" y="112237"/>
            <a:ext cx="204108" cy="1714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1465241" y="1535893"/>
            <a:ext cx="927903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1928794" y="2001828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onector fuera de página"/>
          <p:cNvSpPr/>
          <p:nvPr/>
        </p:nvSpPr>
        <p:spPr>
          <a:xfrm>
            <a:off x="1428728" y="214290"/>
            <a:ext cx="285752" cy="285752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cxnSp>
        <p:nvCxnSpPr>
          <p:cNvPr id="35" name="34 Forma"/>
          <p:cNvCxnSpPr>
            <a:stCxn id="31" idx="2"/>
            <a:endCxn id="3" idx="1"/>
          </p:cNvCxnSpPr>
          <p:nvPr/>
        </p:nvCxnSpPr>
        <p:spPr>
          <a:xfrm rot="16200000" flipH="1">
            <a:off x="1658349" y="413296"/>
            <a:ext cx="183698" cy="357189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1928793" y="3071810"/>
            <a:ext cx="3429025" cy="3673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Análisis de Vulnerabilidad definido desde los procesos de la gestión del riesgo</a:t>
            </a:r>
            <a:endParaRPr lang="es-EC" sz="1200" dirty="0"/>
          </a:p>
        </p:txBody>
      </p:sp>
      <p:sp>
        <p:nvSpPr>
          <p:cNvPr id="48" name="47 Rectángulo">
            <a:hlinkClick r:id="rId2" action="ppaction://hlinkpres?slideindex=81&amp;slidetitle=Diapositiva 81"/>
          </p:cNvPr>
          <p:cNvSpPr/>
          <p:nvPr/>
        </p:nvSpPr>
        <p:spPr>
          <a:xfrm>
            <a:off x="2365422" y="3857628"/>
            <a:ext cx="3000396" cy="2449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V. Funcional de Redes Vitales</a:t>
            </a:r>
            <a:endParaRPr lang="es-EC" sz="1200" dirty="0"/>
          </a:p>
        </p:txBody>
      </p:sp>
      <p:sp>
        <p:nvSpPr>
          <p:cNvPr id="49" name="48 Rectángulo">
            <a:hlinkClick r:id="rId2" action="ppaction://hlinkpres?slideindex=84&amp;slidetitle=Diapositiva 84"/>
          </p:cNvPr>
          <p:cNvSpPr/>
          <p:nvPr/>
        </p:nvSpPr>
        <p:spPr>
          <a:xfrm>
            <a:off x="2357422" y="4327078"/>
            <a:ext cx="3000396" cy="2449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Vulnerabilidad  Socioeconómica</a:t>
            </a:r>
            <a:endParaRPr lang="es-EC" sz="1200" dirty="0"/>
          </a:p>
        </p:txBody>
      </p:sp>
      <p:sp>
        <p:nvSpPr>
          <p:cNvPr id="50" name="49 Rectángulo">
            <a:hlinkClick r:id="rId2" action="ppaction://hlinkpres?slideindex=87&amp;slidetitle=Diapositiva 87"/>
          </p:cNvPr>
          <p:cNvSpPr/>
          <p:nvPr/>
        </p:nvSpPr>
        <p:spPr>
          <a:xfrm>
            <a:off x="2357422" y="4786322"/>
            <a:ext cx="3000396" cy="2449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Vulnerabilidad Política</a:t>
            </a:r>
            <a:endParaRPr lang="es-EC" sz="1200" dirty="0"/>
          </a:p>
        </p:txBody>
      </p:sp>
      <p:sp>
        <p:nvSpPr>
          <p:cNvPr id="51" name="50 Rectángulo">
            <a:hlinkClick r:id="rId2" action="ppaction://hlinkpres?slideindex=89&amp;slidetitle=Diapositiva 89"/>
          </p:cNvPr>
          <p:cNvSpPr/>
          <p:nvPr/>
        </p:nvSpPr>
        <p:spPr>
          <a:xfrm>
            <a:off x="2357422" y="5214950"/>
            <a:ext cx="3000396" cy="2449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Vulnerabilidad Legal</a:t>
            </a:r>
            <a:endParaRPr lang="es-EC" sz="1200" dirty="0"/>
          </a:p>
        </p:txBody>
      </p:sp>
      <p:cxnSp>
        <p:nvCxnSpPr>
          <p:cNvPr id="52" name="51 Conector recto"/>
          <p:cNvCxnSpPr/>
          <p:nvPr/>
        </p:nvCxnSpPr>
        <p:spPr>
          <a:xfrm>
            <a:off x="2143108" y="3929066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2143108" y="4429132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2135108" y="4930786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2135108" y="5356465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16200000" flipH="1">
            <a:off x="1178696" y="4893478"/>
            <a:ext cx="1928828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Forma"/>
          <p:cNvCxnSpPr>
            <a:stCxn id="47" idx="2"/>
          </p:cNvCxnSpPr>
          <p:nvPr/>
        </p:nvCxnSpPr>
        <p:spPr>
          <a:xfrm rot="5400000">
            <a:off x="2683998" y="2684005"/>
            <a:ext cx="204108" cy="1714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1285854" y="4286256"/>
            <a:ext cx="1285882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1928794" y="4929198"/>
            <a:ext cx="236873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Forma"/>
          <p:cNvCxnSpPr>
            <a:stCxn id="47" idx="1"/>
            <a:endCxn id="31" idx="2"/>
          </p:cNvCxnSpPr>
          <p:nvPr/>
        </p:nvCxnSpPr>
        <p:spPr>
          <a:xfrm rot="10800000">
            <a:off x="1571605" y="500042"/>
            <a:ext cx="357189" cy="2755466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5" name="74 Rectángulo">
            <a:hlinkClick r:id="rId2" action="ppaction://hlinkpres?slideindex=91&amp;slidetitle=Diapositiva 91"/>
          </p:cNvPr>
          <p:cNvSpPr/>
          <p:nvPr/>
        </p:nvSpPr>
        <p:spPr>
          <a:xfrm>
            <a:off x="2365422" y="5715016"/>
            <a:ext cx="3000396" cy="2449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Vulnerabilidad Institucional</a:t>
            </a:r>
            <a:endParaRPr lang="es-EC" sz="1200" dirty="0"/>
          </a:p>
        </p:txBody>
      </p:sp>
      <p:cxnSp>
        <p:nvCxnSpPr>
          <p:cNvPr id="76" name="75 Conector recto"/>
          <p:cNvCxnSpPr/>
          <p:nvPr/>
        </p:nvCxnSpPr>
        <p:spPr>
          <a:xfrm>
            <a:off x="2143108" y="5856531"/>
            <a:ext cx="245715" cy="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Rectángulo"/>
          <p:cNvSpPr/>
          <p:nvPr/>
        </p:nvSpPr>
        <p:spPr>
          <a:xfrm>
            <a:off x="214282" y="6215082"/>
            <a:ext cx="149219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Objetivo4</a:t>
            </a:r>
            <a:endParaRPr lang="es-EC" sz="1200" dirty="0"/>
          </a:p>
        </p:txBody>
      </p:sp>
      <p:sp>
        <p:nvSpPr>
          <p:cNvPr id="101" name="100 Rectángulo">
            <a:hlinkClick r:id="rId2" action="ppaction://hlinkpres?slideindex=93&amp;slidetitle=Diapositiva 93"/>
          </p:cNvPr>
          <p:cNvSpPr/>
          <p:nvPr/>
        </p:nvSpPr>
        <p:spPr>
          <a:xfrm>
            <a:off x="1928794" y="6215082"/>
            <a:ext cx="342902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Guía para la Planificación de Contingencias ante amenaza Volcánica</a:t>
            </a:r>
            <a:endParaRPr lang="es-EC" sz="1200" dirty="0"/>
          </a:p>
        </p:txBody>
      </p:sp>
      <p:cxnSp>
        <p:nvCxnSpPr>
          <p:cNvPr id="102" name="101 Conector recto"/>
          <p:cNvCxnSpPr>
            <a:stCxn id="100" idx="3"/>
            <a:endCxn id="101" idx="1"/>
          </p:cNvCxnSpPr>
          <p:nvPr/>
        </p:nvCxnSpPr>
        <p:spPr>
          <a:xfrm>
            <a:off x="1706480" y="6429396"/>
            <a:ext cx="222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onector"/>
          <p:cNvSpPr/>
          <p:nvPr/>
        </p:nvSpPr>
        <p:spPr>
          <a:xfrm>
            <a:off x="714348" y="71414"/>
            <a:ext cx="500066" cy="50006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cxnSp>
        <p:nvCxnSpPr>
          <p:cNvPr id="106" name="105 Conector recto"/>
          <p:cNvCxnSpPr>
            <a:stCxn id="105" idx="4"/>
            <a:endCxn id="100" idx="0"/>
          </p:cNvCxnSpPr>
          <p:nvPr/>
        </p:nvCxnSpPr>
        <p:spPr>
          <a:xfrm rot="5400000">
            <a:off x="-1859420" y="3391281"/>
            <a:ext cx="5643602" cy="4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35 Cerrar llave"/>
          <p:cNvSpPr/>
          <p:nvPr/>
        </p:nvSpPr>
        <p:spPr>
          <a:xfrm>
            <a:off x="5572132" y="928670"/>
            <a:ext cx="357190" cy="214314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Rectángulo">
            <a:hlinkClick r:id="rId2" action="ppaction://hlinkpres?slideindex=97&amp;slidetitle=Diapositiva 97"/>
          </p:cNvPr>
          <p:cNvSpPr/>
          <p:nvPr/>
        </p:nvSpPr>
        <p:spPr>
          <a:xfrm>
            <a:off x="6215074" y="1629779"/>
            <a:ext cx="179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mapas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769" y="1779781"/>
            <a:ext cx="8744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CAPITULO II</a:t>
            </a:r>
          </a:p>
          <a:p>
            <a:pPr algn="ctr"/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PERFIL TERRITORIAL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1484784"/>
            <a:ext cx="5320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UBICACIÓN GEOGRÁFICA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249289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El Cantón Rumiñahui, fundado el 31 de mayo de 1983 se localiza en el Valle de los Chillos a 2550 m.s.n.m y es </a:t>
            </a:r>
            <a:r>
              <a:rPr lang="es-EC" sz="2400" dirty="0" smtClean="0"/>
              <a:t>un </a:t>
            </a:r>
            <a:r>
              <a:rPr lang="es-EC" sz="2400" dirty="0"/>
              <a:t>de los ocho cantones que conforman la Provincia de </a:t>
            </a:r>
            <a:r>
              <a:rPr lang="es-EC" sz="2400" dirty="0" smtClean="0"/>
              <a:t>Pichincha.</a:t>
            </a:r>
            <a:endParaRPr lang="es-EC" sz="2400" dirty="0"/>
          </a:p>
        </p:txBody>
      </p:sp>
      <p:sp>
        <p:nvSpPr>
          <p:cNvPr id="19458" name="AutoShape 2" descr="data:image/jpeg;base64,/9j/4AAQSkZJRgABAQAAAQABAAD/2wCEAAkGBhQSERUTExQWFRUWGRwaGRgYGBwfIBgcHBwcGBwXGRsfHSYgGBwkHRoeHy8gIycpLCwsFx4xNTAqNScrLCkBCQoKDgwOGg8PGiwkHyQsLCwsLCwsLCwsLCwsLCwsLCwsLCwsKSwsLCwsLCwpLCwsLCwsLCwsLCwsLCksLCksLP/AABEIAMABBgMBIgACEQEDEQH/xAAbAAACAwEBAQAAAAAAAAAAAAAEBQIDBgEAB//EAEEQAAIBAgQDBgMGAwcEAgMAAAECEQADBBIhMQVBUQYTImFxgTKRoRQjQlKxwWLR8AcVM3KC4fEWkqLCQ9IkNIP/xAAZAQADAQEBAAAAAAAAAAAAAAAAAQIDBAX/xAAlEQACAgICAgMBAAMBAAAAAAAAAQIREiEDMRNBIlFhcUJigQT/2gAMAwEAAhEDEQA/ANb9lMbir7Vgx8QAodsSedV995/WvSbb7PPSiui63bXMcxJA6UaOJKohFilXfDrXTdHWm0pdsE66JvqSetcFuqziB0mprxJh8IA+tU+WuiVx32dyVddsKFBDSeY/lQhxhJkj5fyqYxC9aPIGFejpSvZa8bynmKlNV5CfGeFknlXMtSNzz+tRzULkBwPZajImJ1qQYdR86ryfeT/CR9RQ+QeBZlruWvV7MOoo8gsDkV2K9NcNxfzD50eQeB2K5FRGJT8y/MVLOOo+YpeQMT0V6Kg2JQbso9xXPtafmX50ZhiWRXoqv7Wn5h868cWn5h86MwxLIr2Wqxik/MPnXvtC/mHzo8gYFuWvZa4Gr00/ILA5lr2Wu5qra+o5j50vIPAsC0XgbS5vvBI6UvGLUc6l/eq9azlySekaRgltjPE4ZVbwgxFdpO/GzyJHy/lXaj5/ZdR+hYcYKh9vPKgTfXoa4l8cx9aAGC4tj0qLYwih7d1TyIqL31GwEedK9lVotOPepd8+5BHnQWapprA0+ZobBBi3T1r129G8mhmfKYn5cvnUHvqdyfepKJtijPSufa261A3lif2qKMDsCaq0IsOIPWoG6etca6unWvSBvRYjveVIM2+sRG/pVKuDsflVy3xlK/PypNjSOG6ete701Qb3SuoWOyk+gq7JoIF8jY15r5O5qhATsCY3/wCaibnQGlYUy/vK6b3XWhRfkTBiuHFL507Cgomo56HGLJ0HyqHf07FQcLhq2PlQNnEDrr6VNLhJgb+RpNjoKZwOvtXu8naqXXkfrpVecD8Q8xmH70rHQYtwjrVgxjdTS84n8pmPL96j3pInX2igQc2LbmSR61EYgUEbuk6/SuNf66e1MQeL4POpF6Xd8I3qVvESY3M9aKGG97rXqiLXmAemn869SsdMAvsU8TL4SYB6ny6+1X2b6wWgFRoYMk7biNvOreM8PyKhZ7IG2UiFk6kggEzPpFWNwW265BiFLEArbDCCeYDTqB561y+WzoXGeWACwXTWSxECPceWm+tWDCOykog0G/7c6KfhjC3kXJoDmzMBodxJAnedKrGPsMmRnTQ5TtBMmIhRPzqXyMrBC3FYd1A8GbqcpP8AxSjEY0pAYZZ1EiP6FPR2kC3SpXKo56ZhzEBTGsRuf2pPx/iNpu7uJbKgwCGgTEwSNTtz9aflZLggVeInz9tfT05UfhnLP3ZBEKGOgn28Xi06Vl79+XCCR6ag9I/l5VpMFiFLZ2ulGVRHdoC3QKsmAef9TS8kgUUNdQuaCtv8xWNddI5iPOlnEOIrbYqZJOoIBXSImCevOm3DcuYIjXit1izo5KKiwBmJIIa5qdANIqvE8FMTFskN+JwWI1CsYkGYGg0oUmxuKQvttadVi4czDVcp8JBEg+IyOho/DYEB1RgSXByx5CYMtp7xUMEroGS0EO5YMI2ObQHnrsDygTV2IDoiXL9tcrbKnxaj42AaRIEz60ZyDFHb2CQeFrgDaAyIAMTuCdYO3lVdqzaAa2Xlp3Ak/AWG3tpvVN+5bZibFmEYmWyZyCFH4mMHXfaK7Yw2a6zMzKS4EaCAyHXNvrO5pZseKCUwKyVZtNDO2WY1mddDzIqu5gAFLW3DqNDHI+skMdeVC4axcsXxCBp8LMLisDPUgGOuoI9apOAdGBAbIzzCCSsrmg8ueoinlIVIiuLtZWOaBsIUmfbMBUcLxCzGYkKfem+G4Yl0/e2nti5JNzUKddNIgTJ8qB4tw2xbJtpak7K/eDX+LTl1EUs2GJSOM4ZY0aZgkExHlrrU++s3DKEgDqfUwJOugpTguFd7Oi6fmZRPzIn1FdvYJFcCQfJSCB8mmjyCoZtbVsiz4RrmVht1ImQJ67aV23hbQEs5GoEk6a8mIGhgHb6UtwrHOVVSsAgEp8Q1UgfX5VMcHxFz7pNRJYCTCnXVp0GnnT8r6DFD3B8OV4NsFh+YPprMaEAzWa4jjStzKiOuh+Lry9RV6cExNsLbkINoknN5iNCPf3pziuAX2hLl5WXTWdVC7eESYiKamwcbEVntDcRme5JEQJG5jafTWq7GMFxDMzrBHpt60bj+CG2ALqsbZXwlYOp2EfhblQGE4QwTNIUanL+KeQg8jzocmtoSiVviGyiNCPiny5VBMa41mRyohMFdYFtFhSfEdPNY1MnkKoSxc0EE+gMfprSXIwwR21i2J1befamOExbMJ73KOnP25VSvA3zP4lCgjxw4Gu8eHX3phh+zlzLAZwCBBZYGXSTqduemtX5GLAkmMVlJzlo1JkAdOmv7V5vEfCdW6kHQfWhMVw+5aUhWDakxlMH32G/60Lhkugm6CogRGYdfy01yMHBDpXZTqqkxuRpA9wJ9K9QoxN1gJyadXQanXYnSvUeRhgizFcOlQmZkI/DuF6wSZ+lRwuewrZDM+U7DcAbU6xNoXIN0d4wIbNqT8yNdY3Bq6xg7BPiW4sCeUem+afaK45Rl6Zuov6EWPwt7EZDAkbzAEncksQRtV+A7LXVlu9w+aIh7oO+8wKf2rWFUHNbuHxEaEbfm+Ln00NevizcjIli22km6GMsRqJBVSPOBWkUq2yXGS9A3DexduM13FYfOTJyyRPofao4vsbh7jwMYmh2Fonfz2PLnR2GS7bfuR9kCxm7zuVYKBOhLEsTt6cqfYHFqlnvS9q4rpK93aS2GjoYDHprG21V8bFjIzeA7BYZoTvVcfnFvTST102oPiPZzB4ch3LRsvgyqxHw5mBlRHTWi7lwkiBly7QTpp5HWu3sOLlslrfeBY0d2IkjTQ6THrUrFvReLS2FcLu/aHOoa1t8NwE5joBmkdZP604fhsCMxgaQAB+kefpNZa5iCsBktIywfu30OxExAn0/emljiGKuDOltWU5t2iWGsfCYGoOaCNaE1dFOLSshxO4yEqgUjMACR1iQXLBQdTooY+YoK3cW4DbxBZLcxCoBABPi+ES2gHPercXj8St4KbJZEQsrCW8WwtCVSJ3g044gbS2Q2IkK8CVtsSGif/jBZRAIkdd6aJ7BOGYi2ls21QZdQpB2zHqZM+KuYm1keO8gwsqqrCxzJcxqdRpNL/stu7dRcOO/KCBnt3CDoB+KAW2mVphxTCXSsXryq2zKtlHmNFJJPgIWB7aRNJtVsrFp6A3u97ibaLcC21Ri9xhbKhsoiQBHI7TvQfE7LqXVGLlYylUAV7h0JABEHLHsKL4Xg+7DA4lgDsGsSY56htugnTpUbeKvC4yv40B8LDKJHWNaISUeiZwcuyy9ijbtBB4joFIbYiCFgjTSdfSasTFFRmhyVSJaDm01mCY1oLF3IdGIJC5uY5xAjpvVR44s7keWU/KhyGofY0u4C3etksqNktsRCmDqIUZSBuROs6aTWH4xxZcIykYZMrAjVHUnLGxcsdzyrVsS1plCmDAIPgPxTIgQQNTsDMb8h8TgbTFc9lbuUnR2P4pJmP62oUl2NwfozvAu2ff4lLXdhAWJWGbKhgnNlVddfLSa1nCsJbcu8MZuSxUsCWG5lvFznlrQmEweDtt3gw7W7oBUG3cChRyKyMwaJBYGiLFwWz9zEOSWFy4xg7ydGGp3I8qqyMWMU4LaEQ+KXKDl8SmMzZjv1gaACI50sx9soxOVAzZixzkMGOqmeeaPbWrsRxsoq5ijOw+C2HY8yN0UMIHIz5UJjrFnFW+8S6Eutp41cRlMEQoI68996ARTg1Uu4dQqJ8BJnMTmkiBIAnTahONMttJUqSTp4dZJBOpPSeVGW+B2lEm6LgP4cpHsNBHrPXrVnD8lu4VUBQ/4oUhRqcp1J1PQadaTKSdC7A48MI+5kxKNaYTEQQysMxPsNKcXLqrbuKVRBGuWRM6AGHaflNe/ui28M13CZhOYrI+RDAE+ZWq8TwU3FIGKsKOmYEes8j6U7RNOgKzxMtbdlYKBAjMCTA1KggSY5GmtvjVhsOC15lfKcyC2ArOF1UEkkAxA9aGw3AmSyFFzDFgDs4EmSQdSJ0gb0/wCC8ItYrDZr1hLLZoYKfykakgnRh586E9ja0hJawpkFbehXKoZlAUfxFtDHIjUQahjeH27Skm2z8yyMGIHSZGmw+VanGX8JauIgQsXkSjSqQJ8Zz+Hy0NZvEYu0xlrhKA5ChMAtvBIgkbDpTRLQu7LY9UZku2wUAkQLjODMDNG2k/KvVPGcJsknx/Z2aG8LhgRqBzOszzNeqqEDtwm9cIa7fK6SEtCMp8yfirpxOIw58a98g/EmjR/EvP8ArWmjk/1yrmFsgFjmMsdj5dDt1003NcVs7aSO8L4kmJYIhBYgmDoQAJMg/tNEYnBWbc57o0Hwp4vUdBQ9jgK3Ly/gcyCyjU6aAxvqBT3D9lkXUqZNljrBIcE7N8Ptzq4JMibaFmGxObw4fD5pIGe5ymYjYA13H32YqrMXZNyWk77azI6TH0rWK1uwj3HyqpCGYJIyqFGg+m25rCcX4pas3LzZgYclssFtT+WZgVb10St9k8dcvFfuwFaR+ViRrIObReWgnakvEb9y4ht3W5gnLAII6Ebego5eOqQSFuHSfhj0kzzpBauMLZa6Tm8Zhf4SDHyb6UKMuxOUL7JtwdMwCXLzTzLFdT5a/OtLbwgUBQWCbugOhMCXU7oSRrGh6TSTAY0Lba6kllQMAw5eKdRsfD9ahb7Vs34Fju+8Op2B196MZLYZQ6NRx+zbv2rYtq1tk2Jc+IaTmA1Y6b+Z61bb4/iBCv8AZyoGmW1t86zdztKRMqvhRX3OzFY5b6/SpNxZs0EJJAI8XKAdNPOqSlLoluMds2DceL6izaHL4Z95OvPlQ2EU5sqSSwiGMgn/AIrNqLl+QuYFREWySQW2JAM8uVe4Hje4W4xuvdVgUzMdE2z7mJ0jyBofHJdguSL6GPbLHNw/L901xMoJbNADHXKNDyiJqrgfELmMC92mTPPinOfQKAJM9YAqD8TttAMknUAwZEbjXXSqzxW2okFvCY8I2bppsamvwu/9hjiMBetI3eC1cVSTOzADUnlJjlvQnD7yuA4AObMRO9sBSQ2o1mMo10JmmPBeIfaS6CfAMzuVgoBrudiY03oXuVt2AIG2kncnWAfKcs8yD1p++qJb13YTheG37tnvB8GusqNjB1PLSh8fwxlVc7MJkjKwGmgkld5Na3gFu2uACKZt5TLONDJYvJ6AmJjlWG7WcOQOivcGUIAkEwBJygGCDO+lWoKTpGb5HHbAbmJFu7kOdhlBX8WoLBhO3SrRxBejfLccj6x9RRvZ3huEyXDcclWzKWAJ7tiIkaAab69aNw/D8IO5Ick2y0gqYZAXbO3nliQOlD40tNjXK3tI7cyL3WIK2EKL/iC6FYBgVLMM2jAOSPMCsz2cxS9xAfNlZlkncBjr7yD7mi+JYPvLFy14JKkCWUa8uenKguC9kbtrAu7f4vfKFCwwK5SSdJ5iKT6GtMaNihtP19vlXO8HUD+vWhH4DdLWMgOW5hy7EqdLkOQpPKYX51HB8DvsmFLLDXb7Jd8HwpmRQQPdvkami8n9DjB4CwIfOgZgfCQomd9gJ1233PU0NjFRchVLYtFiFLYcMZG4BImd+v70VxR1S49kBTbtPlUbHw6SCOvP1oWxi1W6XjQgBUnwr5jqTO8UqQtgOIwVxpIsJDczh7KA8wJaSf62orhXFFaz3F5Llp1OmUQkmZjKI6byD1FA8ZvXTcF9rhdVb/DAgKp0MAfEQOZ5UfZPeAMgYq2xCmCPI7fXlVaXQqb70d4pcw9q2GZe8giREsepE7Ab71dwjD4fEgLZZbgGpDBiyxzKkzz5TvQcGYMA9CQCQZBid9uXSoLg7RIlQBzywCORYEbGJqrS7QsW+mPExluyCLLWxJ1ISJ06Mv1r1CYzgaW1zC67yRCwhgQdttNPrXqLFRDE8TVToM0chrrt8W0ek0RaBZdh7a+3maar2U7u9hkuwy3g5MfhKDMFnnrApFxDhF37TcsowREuaqo2QklTsNSBsP8Aep8WWkV5sdyCl4wLLrBDMCCo3j+Q5e9a3hfELt4LKd2jMUzZtTC7jTqf+ay3BeG2xcsuIzsczKdoTOCraTpln1FafivbbD2BLk8jlUZok+EEroJn6U3BR0hLkc9sJwfBVtWwLpLmJdmJ3zZpgnQV844pgbL8Ycyl1L0EiRAcgzJLDbfz0pke2xxT3LLPIuKwXLotsjWM34mjnP4angrygW3+KFT4hPw8vpvymlyJx0g45KWxdhe0mFAKnBtmFtc3jjKFAJYSPCNPrTvimW9hEu28NbbUlQdSVNssVzQAfCh0OsiNzVD4mWaUTK1s223llJOkA6aGJn2qvC8et4cC2ACqAZQN1KzBmdfiPhiDOtaznHExjGSki/s5ihicE32WxaVnt3AFE+JEdSw+bxruGrKcO4so7qbahGtXEBAMvbBbvEEmBzGsHWtP2Zx62LWXDEB1LQWE5Q4thlyaAybQMzvOlZg8Q+zXRbS2h7tnhWEz3ohhryP+9Y5pRo1a3djq7xzBOjKbbKDhoBIn7pdgYMiCs9dK5xTtCLBti5g0IZbfcvMEHIuoOXnodRQGDxSNeSLBCpZuWBzJFwswYyIlQSBMip8Y4lh7duzh3TvO4VFkIROVQCxbm2oMCd6XC8ekyuaGvRdc7ct3pFiwti7bYC4ZBzQYIYECTSfhfFFa3dsuge2+ZmIEFC5MnMYC7GOW9OOFY+0uLvYq1km9Culw5WzggllzCQD+X1rKWOKpZa6LRBFyVYn8Qk6RyFbz5UvRzxg1s1rJaz4VhYM2kKrEferkCloBlzpMjSpYPh9sWcS7W2CPeIDc7RdWUiAeRK+e9Zyz2mcvaZiD3Kxa6KuWMq9NDFH8N7WLZtYyyQp+1PceZPhNxcsHTkY/WsotyekaWl2HX+Idxwq/ZtsWKhEe5qM0kg7j8QPWdOhpCO2AuXsOoJCKiIyrpmYKNyRMZv3rRDDXrvC7eBbIBbyNof8AEhmaM/KQQNtIrLjsBiEuBkVWCsGHjE6GcuvOKWkaO30qR9f4XZttw7u0Ytaa2ZuGI8RYvrH4SYmOVIu0GEwSJbtXi4dVTKwkhmEwNOogiBSXA9pxZ4cMC6eMAhyW6szFY8gcvTQ0HxJreNtYe2lvK9h7eaCZuWxCEnXwkDX2q+OXyoyn0avh+M4datXVXO1i48FgCSHyrO+oPptPnXGuYO6LdtM8hSJyEHIFubk6Ay+p9KSJ2cujA4q0LeViPCigEvC2VzIZgMWUsfQ0R2U7MrdvYY3Gu6YfublvI6+IZ2LG5qjHTLl+LntWtxIqXoW9pf7Pby3g9g2nW9cCw1oObYafvLjQSAOZ9Ka8X7O3LXD7Fqy5W7aIttlBhtGZ2XSYLECSK01z+z/Clnsnv4dc+cXBp4oK/BpsI3nXpWO/tE4Q1nDYe9h3dmAS2QqmIRQGdiD4TmHTWfKsTVNX0WYns3iTmvZyE+yBgAWzm/3e0TzbTr5VVY4fils4PEu75iCbqnODOZssDkAADrFFcew11jjATpYwdtrSqAMt3LaBYHnqW+VKjxgtbsqCSqWcj6Dx3JYm4TEzBA3qXJLsp6ALXBL9wZ+9YK9xFAXUqHLDMf4RqT6Vx+A4gED7QxkO2b8ICRvpMtOkCq1x1+01tUJyllQnXaSsR7n6U3wH9p2LZlsrasFotgSjSZbKBAboN66sovpJnLUvbFp7OYvxgX28Atk6GCHUtIMfhiDPWgeD9nUuM04uysAZVLRMyTpIymYEc5FOrf8AaHiL2ExLXctsI6qoQROYXMy6+gpdhuIcPtsjnA3WurlYlcSYLLGoUodJExNKW42kOPdNhPGeB3MLb7wWu9uBgBlDEKCD75jEbaQetA4PtgVJW6m2kqNR1BHvT3E/2oWSAbWEu2s53LqQTG8hdYnUV89ZWFwE+KWnN151k0pf01UnH+H0JOLWWUNnEfxED6GuVhcRcJ0IA19Z89a7Wj4K9iX/AKH9H1zjvbc4gWjbQo9sZgx3zEAGeo5x1FU8Q4tlNp7xzNctouRDDXHUQZOwEwd51rLcRum7wu/iAiL9+FkEkhZOhJOoJK8qn2gsnvuG37cvbNoMQATk0WT8z/41MWrBp0U8Y7UPew2IdUW2LbpaGUbeOWJO7dP9VW8Q4aXN2yluJt2GDbZ4gkHkCMpHvRGG4JbUXu8INq/dlVbSCWLhQJ1PtyoLjzX7uJYBXA+EMJCCANZBnUzJ6mpm09IqEa2y7HYm1ZJNpQSLmfu3zSha2EZVIBDAEHppTrg3EHKZriKgIGRBO3mCBA2oDhnAhbVXYK90knPuQdJiTIHKf0pncVVGZiDqPxDTXnO9S6qyld9izifF+5K5hP5fOJFZu7jlZmnTWdD+n8qY9o+L2WKreRtNNNwZBlT7emtAcOxGFzv91dMAd2GMjSc2bKNBEET0NYzTYNbNTwjCWrVk3A5cECSSNDtGnnS+/wAYtOyt3anKZ6naNfLyrnEL9juB4ltZpKwYExIBEa+tZEYkZgGuqNYLSY/zSBqKMZehuXpG7HEVuocqwyBmkyRoDqPLUUoGLvq9tGYsxbNlBTMdNFPQTy8z1ojArbsL4mF0OOXwlSIKnqNac8MsqzlxZsi0F8BMEyCZgESNyNKlyl0NbWzMZUuM2INq4SDJRDmgiAASRv5cgKC4ljsO5zfZ4ZuasQZ/igRtrEVoeMYVLdpkt3Vs228RAB+OdgZ/blU+zPBjYsN3gINwgh5Gh1lN9QRlJ6zVxyS2JuxR2Y4dZumGtXBk3Yt4WeJiI001jyrWjgllvwKf9C/yq2yWCZTPI6jRY8PhO4GuvrRmDHhq19hpeilcMRz+nyobiXE7eHAN27lnbwyTTcil9/A279uHVXB9D7g8qdBf4YviFvC3md7WIIuNqEKkBm101GjMT9fOmpwGHwwV2Yl4BG8sR5SBzo2zwO3ZbNaUDxKSv+UmI5gwSN+dLuOcAu4i+brXLYE/CA0hSSYmTtO8Cplf+Iv+DYYsXLWfWGG2x1MbAj1mkOMwr51NjEXAyZ5+9YkBYWRHUanmdZmnr2v8O2CuRYOszptrSe72fLa2TbRizEliVI8Z0WBtH61ClP2inQKeM3Lbf/tYm4/hkjEOFIknSdcsRpHM06x3HyEVk8ckDQn5eW+9LOI9hlkFrrBviGUJBy9dd/6im2FwKpbNvvA6kRla2I89VANRKcl2CTMv2l7QswQBvFqH1nQbChMLh7jIHRtWdVK778zHWnC9ksNb7wkXLmbLECchzg9ARIETrvQ/Dez2GN0oBcDr1cgnygEAGtNNJk+9jPB4C7hy18k3Cikqg3zDUH239qV/9aNeuh5GeQQcq6Zfh5TpNexfHcdYZs1gRPxQzbdGBjz2pNiuLm74hatWiuWV/ExEgtJjedR5U3FpfQOvRqMLi1uZmdVn8/ORopK/C251IpZj+I4zC3hcUAk6C4tsCZYnLptJOx9BtQ+AtDMTAgeLQnbr0G1a1yty3KvoRMSPKBrOs+VHFyXphjfRgcX2me4qpcVMtsnKAsZCdDABgUGuIAiDpB+sVHjOH7u+wyEazlaP23HQ1TcxFsrCjKecjX0BH711RSRjJt9l5xLMBqJjXlXqCR4nQ616ryb9kqKXo+kcIw5w+Gu4fEtbe3fKu0vGQgjWAPFMDpR2CezBWy+ZgIC5mOTXTTZRPIVmF4Fee4wuFQPiY5gWI8UZBl9o20HWtBw3B27KqiAy/UySY59NtvKuVR+zp8iWgs2buXxqltXMzaBBcjQyx12JGnXevHKi6kKo2nnHIdTTO1hXKayVQzE6LMDr1pB2ksSR4wo03O2vLpNLk5MQUNWwxOLW2Ui22p0k766bb0s4jikctYZ4JUHkYg7t7jb3pELZtXACSSNSuug9a0nDcTaKl7yhDMwqycvKSBJ9qz8utk45MJtYa3csB7i27r93Hw5gCD4QZGjEHpSFcb3r9zazIxBDqgXxb8tJGu3lWotcbts9xLKnI6y7t8OZQSpjeOR15bUB2Z7K3LN3v7tyy6AFhlB9ZHT61zv+mjTZVx7gtm1as2mGZrY3I66kn5bUsOHWNlIGwjQR+3Kju1LXPtGs6gba5eRUyfiG55bjlStcQPF4gYGp2Hz5Vpi0ZSdvQahUCMqhRpEf1FO8JAtg5YBHTQ8vb3pTwfAriQcjAgcwRp6dPlTXHY42gbA0UGFbfkDB89Sarjfy0NJpWyjF8JsPLXLXeEeZn211Hkf9qut4xxb7pFhJJ+8OY6gDQD0GhNQs3GYDNPv+tEItdGCCyuyGkF3Y+QCgfufrTC3iSAAM0e1WWMGDzG1VcS4mmHy6AFjA23gnUnYcvUimBDiOPKWmcnIAPiYwATt61HhmMm0hVXAgaHeI0J6Tv71jOKcYxjuwLSpOi/DHQdfqaIXH34UC/cmBsY1gaQNDG2vStMDPM2X2jqKW4/h+ds63XQxtCkfs3/lRfZ7E3Htn7QoYzAaIJHJiOvLzoq7hNTl1HTmP51BotmbDYmzsFuLH4d95+FtfPRjVp7Ud6coARgFQgg6EALJ0zITvBETzpo9BYm0B96UzFNmiSAdIB5elS4WO6DlseEZQdoJbY/P4vYc6qv2woJ3jXpP8qVYjj7i/DRlmDrrByw3oCY/1U9bBx4icwjUET9RUSagqY18ugTEY9lQFbRIPJSAB6/zPzr1vDqPvfCGO5JAg9CZ03q0Op8Vs+Hb36f7+3ShOI8O7y2VUkZhrEajfSdPbn5b0XkviFV2Jsd23t2rmQqWjdk29QeYml+PwiPFwW0LPmOpbWdiJ0ny01oTiPZFLSgnEjxEeDJ4iDzUTr57bVR/drWyCrMwPICI9eunKolNdE2/Zy7ZvWMqNbZRAGY6gzrvz1O01pOGxaLXM+dgugBj6eVZr+8L91ibzuLa+IAzEAQIHy2q/CWHeGTUHXTWeUxvpFJ+rHF7sdWr6Y2bV23BEkMDsNZIO5M+1Z3iXZC/beEU3F3DAfqCdK1XA8ctoEXIXUamNJ2E/tWjNsH33rSPJRo4KW12fIbwuW9LltgfMEf8ANer6m1jYEecaGPUcq9W6kc7gAYhwz5uY000O4Op6abVdwyz97mJJ8MeLWY5yduVKFvgaZix5Dr/I0bwW+DdJu5kUK3UyeQ05Haa8/N3tlKMck6Hl+40OySYWD0OsxHqN6xeL4jeusDbt52tsCVCFhprDDmK3lrH2HzWNSHUggTDAgyvWl/D1w+GZhh7ZBmGhWMerHQQdYmqj8+vRtPbFXAMVevYj77DpqIKFYYDeQGbQCQT+mtEYHs0XuuVYpZDwVzA7D8LRIBnam/H+IAWSbbHvAVggRoWAImenlUOHcRNpXZreRRLNohnmSMp35a05cbauibXsymI4lbL3Mt0lQ3hChtgYkaAbRppzrTYHFpbwrXkZ2IXNlykeMQqAA7kMc088lI+KcQZz4URFlohQJB6xvMUx4RxrMosmWOkHkADO30+VTBLJaFr0fN3vtnLNmkz8RIOtNOHYF2YhFLSADOgGonf4p/rrW/xHCrTsGdFdhtImicLgxm8IVM2kgCSQNR5aaj36V1yarZCiJOzHZZcNc783DmIPgUEQDuHZjqR5LRPGntZhyZnVozEz4lBOu51G1d4u7LiEtKHAgS5+GTzn9qvRbVnFW2unvVQsZAWbYKkQFAgiTmmdxtWC5Y5F1ojIqSvSGxxUqIulcw5r+IdSOR8qZJiRBO+k10KSfRAzS/lIYaxp6j+v66k37FnECGP+kwI89Rr/AFpSm3dzAEc6tDUwsut9mwgIUgqdgZgempHyFE2OHBeSD0FCWMRlog4+RGUCOdLY9DG3YG5af6+lU4nFDUL8/wBhS9sRpEVWbxNFDJ33FDKDJJYnoNAB5GB4h67UPi77rrBMHZfFI89svrQwxTFQ7qbYG8/LTqeenSn0LsGucJzXSwE/eEN5AoAfaeQ6VqmGZcpJA8j9ARt0ql8IqpbZfxrmJ6mSJ+goJeJLmif9QPTl86ymlIqOg+xwpc0K4EmGkHVTJgHbnuK6ilR4urCeuUxNQS+es/T6j+VI+1XaN7HdqiyuUyzjclixGhjnS44NMcpKjvaQAJmyg+IEECSp5n0I38x5mkC3zoQR84oZu1JMF7akHfKSCdCDpykGKZ8J7NjEIGs3TBMZWGoMjSQYMA70uWP2ZrYv4jbYqSk54gwNSOfv51dwXiFywFYBJMyD8hroZMetMbvY++GCnK6mJbNsOZynU+k1sMNwCyiA5cxUasVEnn86wctUXGLsQ3uGWsfZUt93eGxHI9COanz1FexGCv2EUhsxGhnlHMnaNKerwjD4lAyjfUONDpsQa4qdxpcum7OgzQWgnbzG1ClWjSgfAuxUMwhufX0Neofilw2NVEo2wmMvOATuPI6ivVqmi8jJcNGdRcIIB+EaHTaZP6eVMrYOhEHf+ppi/Z1LFpWu4lAqgZoXSI2Bzb+p9qz+P43ZQsEV7gIMEyBrMGIExoZrGXDKTOfodcNwd1ipAJGbruPIRJ9K7ju09u22XViDryjy15jpQXZztU9xhaCAPBK3OQYayw/CPIGs3xHE571xy2aWMtIlidyZI0nmeVbqPjVITZ9Bt3hetnKNSPCJHi2iNeumv8qMxNzu80gypgjoddPnSXslw03LCOLi5QwiFEnKwaM24BI5UTjsa32q9ea9bK+JjbUkakeLz3nnpSly609jS9mWxnGC7FsuVCeZP9TT7s5czyFt5RprBMxtrMxzpU+IQ5SqqBzEluemp0Me3xUXwXijWmCQGBPKBqTt61nLk9pDVJ0alDybT+tvX/Y86W8W4mbbBAYkAk+8geo6+fnV3aPiLraItpmuEagHULzMTrE8tpr59axLXXZi8XAIVdzA6jn6edW+RyiDVM0Ics2ZnknQ85+XPXzqTMTGsHz/AJfvSPBcTLKWKlcnxSNzvA01McvSmuHVLqjKGKtqN56aDpJrkcWnsR1eD3LxDLplO8xB56cxzpzheBILqBnfbN4QNwRpBO2tC4bhd+2zPlbeCkzKhQFbTXeZygnYRWiwPDluAXg4yoFDQdId0UnNOmXU6j5V28WKr7Boi3CI2Ye4iqWwLjlPoaa94JMEMOo2P0r2atrEJhhn/KakmHf8rfKnK1YlOwoTDBOdlNWJwpzvA96bb140WMS8S4NKfE+4JyQCQDqBM8vnQzoFWchedCQZJG8yd1I1/anY4gssCSCpg5lInzBIgjzFYLjn9oLLdYYdYA0zFm1jmFBEVMouQWkS4vxdi4tLmREA0O+o066a7UCmIKkDWddQNNp6ac9fKlPFu0N7EhHu7JKgqTucp1BJnbarMLiS4GWGbN8OuaNTMcx51jPjkibtmgwfHMrQSJPX9jtT3G4JL9vLcGhg6aQeoPKsxgsKXMhdjBB0+XWtA+PtrAuNy0Xf/u/l8+lLik49jM/iewh3S94TtnXlPUU34BwD7NJkOSdxyjaAdjqedXX+NBgFCmM4hlYDQa+LMNJ/ramuKUIoaGjTUCTrzIHLlNV5VLUilH2im3x17lxrTW3RMp8eXmDA0OjA+sjzpTfxuJHdlmXNmK6O3ik9I0hRNOVaZ/KsAtyk/h6E6Hak3HbLMyBQcolmI5QI1PL4q0jGK6E7Y8Xigtp4Q8AQFBXl+EDQfWs1xDtJcu+AFUuTK57cOJ0ywxKnfcGdag3Gu5WGkmGMkc+Q8xNOMoIDFQdmjod5A5e1GEfoG2Jv+pMXGS9hw8HQ5Su0j61yruM8d7gLlgk7qWAgdQJB5cjHlXaXj/Az/QHjOPXEtBukIuygCJ6sdyaX2OFkOpD2yognz11U89Rz862JYHdLbettD+1Ra1bO9myf/wCaj6gCjGfpkFPBOI2LEoFQKSdR8RB2zdTFXP2T4c7d5oJ5ByB8p0qluHWD/wDCg9Mw/RqiOFWSIKED+F3H6k1l4p92Vl+DTHcTs2sM9vDGGVfCFHzjzr52mM8UQ0ztBnX23rWngdiZHer6OD/6VI8IXlfur7Kf5UvDJdibsU9p+xxtJns3WckgtbMesgDWJ5Uw7J8CNxO8xAIKt4VIjzkjc78643AGmRiGn+JB+zGiLWCxCiFxCe4cfsaTjOqGmrsp7f4DurRvK9zM5CnoBuTtpMRy5181UkGQYI2INfRbuBxZJzPbcHq5/RgKXYrskSSWsoP8l5BPtMVfHcdNCk7ehAe0DwAgy6AHWdeZ1Gk8/atl/Z+i389xlhlyiZJk7zrt6DSlOH7NtMfZWy82Ri0e6mKd8Pw19FFqyjW1/M2mp3YmNvLyqJ1VKOxxdPZq8ZxSzZWLhh80jWZWBy6z+lCcO4nhbrtatLJxJRbqZSQwVgZYbT584oe32ftBs95mv3DvJKJPt4mH/bTWzfVBlQrbXmtsBQfWNW9yaqHHK7ei3KyFnChBAnTTfzqdu6DMcjB9eYHXehMRjSB4ACeWYwP0P6VnMRxJoNuDbuG9ngiQQSIIY6GNDHltXVTZnpI2gqamkzY8nb61H7YxpUMeZq7mpEMY3Wpf3g9FBY5YSPavmPHuwt+2xuWvvVJJgTmE66jnvuK268TarE4nNNWhNWfIcXhLtu2Fe2ygsSGZSJO2Weoq7guAbvEclQAQdT57x1G8GvrhuK4IP4t+h9Rs3vWX7Tdk1KM9i2M/8By+vhHhPsAaiWT6FjQwwXaCw5yhwridyBMayKw+M4kTdZi0+IkENy6iOtZ27h2ViCNRuI1FE8I4iLV1S4zJPiHMg6H9az8VDcr0P7HEYEEHyPXf/b508wl5blp0Z+7+GGEnX/KdJ6kRSbiGDsW7g7gG8hUMFzjQknfQnQDag8NxAliuQCfwyZ6aHrGtZON7Q9xY9t4u9ZXJbZXQbAjXX1+dFnCM6uqsbd1mR806FYIyg9PLWlYvquswRoeX/MbULxbjJIQNcPkBPPnRCUkwtGpwQC2wt3K7wZYAGPVTrWXvccY3yEa4Un8YiTtECAKrPCWugT4GPwsZE+U865w7heIa/wB3ck5RJaZEeR/F061pnlH9FtjXF9mhiQtzPDkQdJBHLY6GvVoMBwXIshiGbUgmP9q9TjzUtlYMrNdAoniGDNlGdiABzkbnSu8JtpdsKqkG4PEYIJAOxY7ztoTG8V0erM69A+WvJbLGAJJo9uEXPyn5UOcOysoNp2Deqgc9W0ilZVA5EVyKPx2FOaQAJUEgcvKefL50MbB6U1sRVXTUu5PQ/KuFaAPSepruY1AUTgbeZ4IEEGSTGXofM+VICpWqS3SNiR71BiASsief6V1hQBI3m/MfepJiGGx94/flVZUjQgjyj614GgDlw9Sa93I0MajUHpykVxrpzAD30q0H29aAPKtSjQnKWgEwoJOgkwBvpVtzDlZnYcxr8gN6p+2W8rOlwHulzspJUuoIXuwd1LZgJ150DOZxmKfiXdTuJ69K6Vrlqyt27cxbMRcvwe7Y7SoY5SdX2+lA3sX/APiXLrNBLQFtxmtgkKs/xamfORyp0FohhuIpefwSQA06EagjQ6eulFGrvsysA4XcA7a6ioEGCYMDfTb1qUNv0Vi4RttRVnHwOY/T5UKaiQKoVkuKYTD3x94on8wWDO24P60hudicOZ8b7QNtD1219KeBOlcK0qEZqx2SKuiriFgsFMCGBJjrBOvMjajG7NXeWItHzAbp1Ca/7UxOCTMWygMSCSOZG09aIu3JYtESZgfPSpfGmAj/ALguc71lh0If/wChof8A6bu8hhj6GJ6fEBWheolqXjQCR+FYvqh9LqfudKtsW8Zb2WT/AJ0P/tTRq4aXhiADicZjzH3V0f5VB+omvUZmIr1Hhi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60" name="AutoShape 4" descr="data:image/jpeg;base64,/9j/4AAQSkZJRgABAQAAAQABAAD/2wCEAAkGBhQSERUTExQWFRUWGRwaGRgYGBwfIBgcHBwcGBwXGRsfHSYgGBwkHRoeHy8gIycpLCwsFx4xNTAqNScrLCkBCQoKDgwOGg8PGiwkHyQsLCwsLCwsLCwsLCwsLCwsLCwsLCwsKSwsLCwsLCwpLCwsLCwsLCwsLCwsLCksLCksLP/AABEIAMABBgMBIgACEQEDEQH/xAAbAAACAwEBAQAAAAAAAAAAAAAEBQIDBgEAB//EAEEQAAIBAgQDBgMGAwcEAgMAAAECEQADBBIhMQVBUQYTImFxgTKRoRQjQlKxwWLR8AcVM3KC4fEWkqLCQ9IkNIP/xAAZAQADAQEBAAAAAAAAAAAAAAAAAQIDBAX/xAAlEQACAgICAgMBAAMBAAAAAAAAAQIREiEDMRNBIlFhcUJigQT/2gAMAwEAAhEDEQA/ANb9lMbir7Vgx8QAodsSedV995/WvSbb7PPSiui63bXMcxJA6UaOJKohFilXfDrXTdHWm0pdsE66JvqSetcFuqziB0mprxJh8IA+tU+WuiVx32dyVddsKFBDSeY/lQhxhJkj5fyqYxC9aPIGFejpSvZa8bynmKlNV5CfGeFknlXMtSNzz+tRzULkBwPZajImJ1qQYdR86ryfeT/CR9RQ+QeBZlruWvV7MOoo8gsDkV2K9NcNxfzD50eQeB2K5FRGJT8y/MVLOOo+YpeQMT0V6Kg2JQbso9xXPtafmX50ZhiWRXoqv7Wn5h868cWn5h86MwxLIr2Wqxik/MPnXvtC/mHzo8gYFuWvZa4Gr00/ILA5lr2Wu5qra+o5j50vIPAsC0XgbS5vvBI6UvGLUc6l/eq9azlySekaRgltjPE4ZVbwgxFdpO/GzyJHy/lXaj5/ZdR+hYcYKh9vPKgTfXoa4l8cx9aAGC4tj0qLYwih7d1TyIqL31GwEedK9lVotOPepd8+5BHnQWapprA0+ZobBBi3T1r129G8mhmfKYn5cvnUHvqdyfepKJtijPSufa261A3lif2qKMDsCaq0IsOIPWoG6etca6unWvSBvRYjveVIM2+sRG/pVKuDsflVy3xlK/PypNjSOG6ete701Qb3SuoWOyk+gq7JoIF8jY15r5O5qhATsCY3/wCaibnQGlYUy/vK6b3XWhRfkTBiuHFL507Cgomo56HGLJ0HyqHf07FQcLhq2PlQNnEDrr6VNLhJgb+RpNjoKZwOvtXu8naqXXkfrpVecD8Q8xmH70rHQYtwjrVgxjdTS84n8pmPL96j3pInX2igQc2LbmSR61EYgUEbuk6/SuNf66e1MQeL4POpF6Xd8I3qVvESY3M9aKGG97rXqiLXmAemn869SsdMAvsU8TL4SYB6ny6+1X2b6wWgFRoYMk7biNvOreM8PyKhZ7IG2UiFk6kggEzPpFWNwW265BiFLEArbDCCeYDTqB561y+WzoXGeWACwXTWSxECPceWm+tWDCOykog0G/7c6KfhjC3kXJoDmzMBodxJAnedKrGPsMmRnTQ5TtBMmIhRPzqXyMrBC3FYd1A8GbqcpP8AxSjEY0pAYZZ1EiP6FPR2kC3SpXKo56ZhzEBTGsRuf2pPx/iNpu7uJbKgwCGgTEwSNTtz9aflZLggVeInz9tfT05UfhnLP3ZBEKGOgn28Xi06Vl79+XCCR6ag9I/l5VpMFiFLZ2ulGVRHdoC3QKsmAef9TS8kgUUNdQuaCtv8xWNddI5iPOlnEOIrbYqZJOoIBXSImCevOm3DcuYIjXit1izo5KKiwBmJIIa5qdANIqvE8FMTFskN+JwWI1CsYkGYGg0oUmxuKQvttadVi4czDVcp8JBEg+IyOho/DYEB1RgSXByx5CYMtp7xUMEroGS0EO5YMI2ObQHnrsDygTV2IDoiXL9tcrbKnxaj42AaRIEz60ZyDFHb2CQeFrgDaAyIAMTuCdYO3lVdqzaAa2Xlp3Ak/AWG3tpvVN+5bZibFmEYmWyZyCFH4mMHXfaK7Yw2a6zMzKS4EaCAyHXNvrO5pZseKCUwKyVZtNDO2WY1mddDzIqu5gAFLW3DqNDHI+skMdeVC4axcsXxCBp8LMLisDPUgGOuoI9apOAdGBAbIzzCCSsrmg8ueoinlIVIiuLtZWOaBsIUmfbMBUcLxCzGYkKfem+G4Yl0/e2nti5JNzUKddNIgTJ8qB4tw2xbJtpak7K/eDX+LTl1EUs2GJSOM4ZY0aZgkExHlrrU++s3DKEgDqfUwJOugpTguFd7Oi6fmZRPzIn1FdvYJFcCQfJSCB8mmjyCoZtbVsiz4RrmVht1ImQJ67aV23hbQEs5GoEk6a8mIGhgHb6UtwrHOVVSsAgEp8Q1UgfX5VMcHxFz7pNRJYCTCnXVp0GnnT8r6DFD3B8OV4NsFh+YPprMaEAzWa4jjStzKiOuh+Lry9RV6cExNsLbkINoknN5iNCPf3pziuAX2hLl5WXTWdVC7eESYiKamwcbEVntDcRme5JEQJG5jafTWq7GMFxDMzrBHpt60bj+CG2ALqsbZXwlYOp2EfhblQGE4QwTNIUanL+KeQg8jzocmtoSiVviGyiNCPiny5VBMa41mRyohMFdYFtFhSfEdPNY1MnkKoSxc0EE+gMfprSXIwwR21i2J1befamOExbMJ73KOnP25VSvA3zP4lCgjxw4Gu8eHX3phh+zlzLAZwCBBZYGXSTqduemtX5GLAkmMVlJzlo1JkAdOmv7V5vEfCdW6kHQfWhMVw+5aUhWDakxlMH32G/60Lhkugm6CogRGYdfy01yMHBDpXZTqqkxuRpA9wJ9K9QoxN1gJyadXQanXYnSvUeRhgizFcOlQmZkI/DuF6wSZ+lRwuewrZDM+U7DcAbU6xNoXIN0d4wIbNqT8yNdY3Bq6xg7BPiW4sCeUem+afaK45Rl6Zuov6EWPwt7EZDAkbzAEncksQRtV+A7LXVlu9w+aIh7oO+8wKf2rWFUHNbuHxEaEbfm+Ln00NevizcjIli22km6GMsRqJBVSPOBWkUq2yXGS9A3DexduM13FYfOTJyyRPofao4vsbh7jwMYmh2Fonfz2PLnR2GS7bfuR9kCxm7zuVYKBOhLEsTt6cqfYHFqlnvS9q4rpK93aS2GjoYDHprG21V8bFjIzeA7BYZoTvVcfnFvTST102oPiPZzB4ch3LRsvgyqxHw5mBlRHTWi7lwkiBly7QTpp5HWu3sOLlslrfeBY0d2IkjTQ6THrUrFvReLS2FcLu/aHOoa1t8NwE5joBmkdZP604fhsCMxgaQAB+kefpNZa5iCsBktIywfu30OxExAn0/emljiGKuDOltWU5t2iWGsfCYGoOaCNaE1dFOLSshxO4yEqgUjMACR1iQXLBQdTooY+YoK3cW4DbxBZLcxCoBABPi+ES2gHPercXj8St4KbJZEQsrCW8WwtCVSJ3g044gbS2Q2IkK8CVtsSGif/jBZRAIkdd6aJ7BOGYi2ls21QZdQpB2zHqZM+KuYm1keO8gwsqqrCxzJcxqdRpNL/stu7dRcOO/KCBnt3CDoB+KAW2mVphxTCXSsXryq2zKtlHmNFJJPgIWB7aRNJtVsrFp6A3u97ibaLcC21Ri9xhbKhsoiQBHI7TvQfE7LqXVGLlYylUAV7h0JABEHLHsKL4Xg+7DA4lgDsGsSY56htugnTpUbeKvC4yv40B8LDKJHWNaISUeiZwcuyy9ijbtBB4joFIbYiCFgjTSdfSasTFFRmhyVSJaDm01mCY1oLF3IdGIJC5uY5xAjpvVR44s7keWU/KhyGofY0u4C3etksqNktsRCmDqIUZSBuROs6aTWH4xxZcIykYZMrAjVHUnLGxcsdzyrVsS1plCmDAIPgPxTIgQQNTsDMb8h8TgbTFc9lbuUnR2P4pJmP62oUl2NwfozvAu2ff4lLXdhAWJWGbKhgnNlVddfLSa1nCsJbcu8MZuSxUsCWG5lvFznlrQmEweDtt3gw7W7oBUG3cChRyKyMwaJBYGiLFwWz9zEOSWFy4xg7ydGGp3I8qqyMWMU4LaEQ+KXKDl8SmMzZjv1gaACI50sx9soxOVAzZixzkMGOqmeeaPbWrsRxsoq5ijOw+C2HY8yN0UMIHIz5UJjrFnFW+8S6Eutp41cRlMEQoI68996ARTg1Uu4dQqJ8BJnMTmkiBIAnTahONMttJUqSTp4dZJBOpPSeVGW+B2lEm6LgP4cpHsNBHrPXrVnD8lu4VUBQ/4oUhRqcp1J1PQadaTKSdC7A48MI+5kxKNaYTEQQysMxPsNKcXLqrbuKVRBGuWRM6AGHaflNe/ui28M13CZhOYrI+RDAE+ZWq8TwU3FIGKsKOmYEes8j6U7RNOgKzxMtbdlYKBAjMCTA1KggSY5GmtvjVhsOC15lfKcyC2ArOF1UEkkAxA9aGw3AmSyFFzDFgDs4EmSQdSJ0gb0/wCC8ItYrDZr1hLLZoYKfykakgnRh586E9ja0hJawpkFbehXKoZlAUfxFtDHIjUQahjeH27Skm2z8yyMGIHSZGmw+VanGX8JauIgQsXkSjSqQJ8Zz+Hy0NZvEYu0xlrhKA5ChMAtvBIgkbDpTRLQu7LY9UZku2wUAkQLjODMDNG2k/KvVPGcJsknx/Z2aG8LhgRqBzOszzNeqqEDtwm9cIa7fK6SEtCMp8yfirpxOIw58a98g/EmjR/EvP8ArWmjk/1yrmFsgFjmMsdj5dDt1003NcVs7aSO8L4kmJYIhBYgmDoQAJMg/tNEYnBWbc57o0Hwp4vUdBQ9jgK3Ly/gcyCyjU6aAxvqBT3D9lkXUqZNljrBIcE7N8Ptzq4JMibaFmGxObw4fD5pIGe5ymYjYA13H32YqrMXZNyWk77azI6TH0rWK1uwj3HyqpCGYJIyqFGg+m25rCcX4pas3LzZgYclssFtT+WZgVb10St9k8dcvFfuwFaR+ViRrIObReWgnakvEb9y4ht3W5gnLAII6Ebego5eOqQSFuHSfhj0kzzpBauMLZa6Tm8Zhf4SDHyb6UKMuxOUL7JtwdMwCXLzTzLFdT5a/OtLbwgUBQWCbugOhMCXU7oSRrGh6TSTAY0Lba6kllQMAw5eKdRsfD9ahb7Vs34Fju+8Op2B196MZLYZQ6NRx+zbv2rYtq1tk2Jc+IaTmA1Y6b+Z61bb4/iBCv8AZyoGmW1t86zdztKRMqvhRX3OzFY5b6/SpNxZs0EJJAI8XKAdNPOqSlLoluMds2DceL6izaHL4Z95OvPlQ2EU5sqSSwiGMgn/AIrNqLl+QuYFREWySQW2JAM8uVe4Hje4W4xuvdVgUzMdE2z7mJ0jyBofHJdguSL6GPbLHNw/L901xMoJbNADHXKNDyiJqrgfELmMC92mTPPinOfQKAJM9YAqD8TttAMknUAwZEbjXXSqzxW2okFvCY8I2bppsamvwu/9hjiMBetI3eC1cVSTOzADUnlJjlvQnD7yuA4AObMRO9sBSQ2o1mMo10JmmPBeIfaS6CfAMzuVgoBrudiY03oXuVt2AIG2kncnWAfKcs8yD1p++qJb13YTheG37tnvB8GusqNjB1PLSh8fwxlVc7MJkjKwGmgkld5Na3gFu2uACKZt5TLONDJYvJ6AmJjlWG7WcOQOivcGUIAkEwBJygGCDO+lWoKTpGb5HHbAbmJFu7kOdhlBX8WoLBhO3SrRxBejfLccj6x9RRvZ3huEyXDcclWzKWAJ7tiIkaAab69aNw/D8IO5Ick2y0gqYZAXbO3nliQOlD40tNjXK3tI7cyL3WIK2EKL/iC6FYBgVLMM2jAOSPMCsz2cxS9xAfNlZlkncBjr7yD7mi+JYPvLFy14JKkCWUa8uenKguC9kbtrAu7f4vfKFCwwK5SSdJ5iKT6GtMaNihtP19vlXO8HUD+vWhH4DdLWMgOW5hy7EqdLkOQpPKYX51HB8DvsmFLLDXb7Jd8HwpmRQQPdvkami8n9DjB4CwIfOgZgfCQomd9gJ1233PU0NjFRchVLYtFiFLYcMZG4BImd+v70VxR1S49kBTbtPlUbHw6SCOvP1oWxi1W6XjQgBUnwr5jqTO8UqQtgOIwVxpIsJDczh7KA8wJaSf62orhXFFaz3F5Llp1OmUQkmZjKI6byD1FA8ZvXTcF9rhdVb/DAgKp0MAfEQOZ5UfZPeAMgYq2xCmCPI7fXlVaXQqb70d4pcw9q2GZe8giREsepE7Ab71dwjD4fEgLZZbgGpDBiyxzKkzz5TvQcGYMA9CQCQZBid9uXSoLg7RIlQBzywCORYEbGJqrS7QsW+mPExluyCLLWxJ1ISJ06Mv1r1CYzgaW1zC67yRCwhgQdttNPrXqLFRDE8TVToM0chrrt8W0ek0RaBZdh7a+3maar2U7u9hkuwy3g5MfhKDMFnnrApFxDhF37TcsowREuaqo2QklTsNSBsP8Aep8WWkV5sdyCl4wLLrBDMCCo3j+Q5e9a3hfELt4LKd2jMUzZtTC7jTqf+ay3BeG2xcsuIzsczKdoTOCraTpln1FafivbbD2BLk8jlUZok+EEroJn6U3BR0hLkc9sJwfBVtWwLpLmJdmJ3zZpgnQV844pgbL8Ycyl1L0EiRAcgzJLDbfz0pke2xxT3LLPIuKwXLotsjWM34mjnP4angrygW3+KFT4hPw8vpvymlyJx0g45KWxdhe0mFAKnBtmFtc3jjKFAJYSPCNPrTvimW9hEu28NbbUlQdSVNssVzQAfCh0OsiNzVD4mWaUTK1s223llJOkA6aGJn2qvC8et4cC2ACqAZQN1KzBmdfiPhiDOtaznHExjGSki/s5ihicE32WxaVnt3AFE+JEdSw+bxruGrKcO4so7qbahGtXEBAMvbBbvEEmBzGsHWtP2Zx62LWXDEB1LQWE5Q4thlyaAybQMzvOlZg8Q+zXRbS2h7tnhWEz3ohhryP+9Y5pRo1a3djq7xzBOjKbbKDhoBIn7pdgYMiCs9dK5xTtCLBti5g0IZbfcvMEHIuoOXnodRQGDxSNeSLBCpZuWBzJFwswYyIlQSBMip8Y4lh7duzh3TvO4VFkIROVQCxbm2oMCd6XC8ekyuaGvRdc7ct3pFiwti7bYC4ZBzQYIYECTSfhfFFa3dsuge2+ZmIEFC5MnMYC7GOW9OOFY+0uLvYq1km9Culw5WzggllzCQD+X1rKWOKpZa6LRBFyVYn8Qk6RyFbz5UvRzxg1s1rJaz4VhYM2kKrEferkCloBlzpMjSpYPh9sWcS7W2CPeIDc7RdWUiAeRK+e9Zyz2mcvaZiD3Kxa6KuWMq9NDFH8N7WLZtYyyQp+1PceZPhNxcsHTkY/WsotyekaWl2HX+Idxwq/ZtsWKhEe5qM0kg7j8QPWdOhpCO2AuXsOoJCKiIyrpmYKNyRMZv3rRDDXrvC7eBbIBbyNof8AEhmaM/KQQNtIrLjsBiEuBkVWCsGHjE6GcuvOKWkaO30qR9f4XZttw7u0Ytaa2ZuGI8RYvrH4SYmOVIu0GEwSJbtXi4dVTKwkhmEwNOogiBSXA9pxZ4cMC6eMAhyW6szFY8gcvTQ0HxJreNtYe2lvK9h7eaCZuWxCEnXwkDX2q+OXyoyn0avh+M4datXVXO1i48FgCSHyrO+oPptPnXGuYO6LdtM8hSJyEHIFubk6Ay+p9KSJ2cujA4q0LeViPCigEvC2VzIZgMWUsfQ0R2U7MrdvYY3Gu6YfublvI6+IZ2LG5qjHTLl+LntWtxIqXoW9pf7Pby3g9g2nW9cCw1oObYafvLjQSAOZ9Ka8X7O3LXD7Fqy5W7aIttlBhtGZ2XSYLECSK01z+z/Clnsnv4dc+cXBp4oK/BpsI3nXpWO/tE4Q1nDYe9h3dmAS2QqmIRQGdiD4TmHTWfKsTVNX0WYns3iTmvZyE+yBgAWzm/3e0TzbTr5VVY4fils4PEu75iCbqnODOZssDkAADrFFcew11jjATpYwdtrSqAMt3LaBYHnqW+VKjxgtbsqCSqWcj6Dx3JYm4TEzBA3qXJLsp6ALXBL9wZ+9YK9xFAXUqHLDMf4RqT6Vx+A4gED7QxkO2b8ICRvpMtOkCq1x1+01tUJyllQnXaSsR7n6U3wH9p2LZlsrasFotgSjSZbKBAboN66sovpJnLUvbFp7OYvxgX28Atk6GCHUtIMfhiDPWgeD9nUuM04uysAZVLRMyTpIymYEc5FOrf8AaHiL2ExLXctsI6qoQROYXMy6+gpdhuIcPtsjnA3WurlYlcSYLLGoUodJExNKW42kOPdNhPGeB3MLb7wWu9uBgBlDEKCD75jEbaQetA4PtgVJW6m2kqNR1BHvT3E/2oWSAbWEu2s53LqQTG8hdYnUV89ZWFwE+KWnN151k0pf01UnH+H0JOLWWUNnEfxED6GuVhcRcJ0IA19Z89a7Wj4K9iX/AKH9H1zjvbc4gWjbQo9sZgx3zEAGeo5x1FU8Q4tlNp7xzNctouRDDXHUQZOwEwd51rLcRum7wu/iAiL9+FkEkhZOhJOoJK8qn2gsnvuG37cvbNoMQATk0WT8z/41MWrBp0U8Y7UPew2IdUW2LbpaGUbeOWJO7dP9VW8Q4aXN2yluJt2GDbZ4gkHkCMpHvRGG4JbUXu8INq/dlVbSCWLhQJ1PtyoLjzX7uJYBXA+EMJCCANZBnUzJ6mpm09IqEa2y7HYm1ZJNpQSLmfu3zSha2EZVIBDAEHppTrg3EHKZriKgIGRBO3mCBA2oDhnAhbVXYK90knPuQdJiTIHKf0pncVVGZiDqPxDTXnO9S6qyld9izifF+5K5hP5fOJFZu7jlZmnTWdD+n8qY9o+L2WKreRtNNNwZBlT7emtAcOxGFzv91dMAd2GMjSc2bKNBEET0NYzTYNbNTwjCWrVk3A5cECSSNDtGnnS+/wAYtOyt3anKZ6naNfLyrnEL9juB4ltZpKwYExIBEa+tZEYkZgGuqNYLSY/zSBqKMZehuXpG7HEVuocqwyBmkyRoDqPLUUoGLvq9tGYsxbNlBTMdNFPQTy8z1ojArbsL4mF0OOXwlSIKnqNac8MsqzlxZsi0F8BMEyCZgESNyNKlyl0NbWzMZUuM2INq4SDJRDmgiAASRv5cgKC4ljsO5zfZ4ZuasQZ/igRtrEVoeMYVLdpkt3Vs228RAB+OdgZ/blU+zPBjYsN3gINwgh5Gh1lN9QRlJ6zVxyS2JuxR2Y4dZumGtXBk3Yt4WeJiI001jyrWjgllvwKf9C/yq2yWCZTPI6jRY8PhO4GuvrRmDHhq19hpeilcMRz+nyobiXE7eHAN27lnbwyTTcil9/A279uHVXB9D7g8qdBf4YviFvC3md7WIIuNqEKkBm101GjMT9fOmpwGHwwV2Yl4BG8sR5SBzo2zwO3ZbNaUDxKSv+UmI5gwSN+dLuOcAu4i+brXLYE/CA0hSSYmTtO8Cplf+Iv+DYYsXLWfWGG2x1MbAj1mkOMwr51NjEXAyZ5+9YkBYWRHUanmdZmnr2v8O2CuRYOszptrSe72fLa2TbRizEliVI8Z0WBtH61ClP2inQKeM3Lbf/tYm4/hkjEOFIknSdcsRpHM06x3HyEVk8ckDQn5eW+9LOI9hlkFrrBviGUJBy9dd/6im2FwKpbNvvA6kRla2I89VANRKcl2CTMv2l7QswQBvFqH1nQbChMLh7jIHRtWdVK778zHWnC9ksNb7wkXLmbLECchzg9ARIETrvQ/Dez2GN0oBcDr1cgnygEAGtNNJk+9jPB4C7hy18k3Cikqg3zDUH239qV/9aNeuh5GeQQcq6Zfh5TpNexfHcdYZs1gRPxQzbdGBjz2pNiuLm74hatWiuWV/ExEgtJjedR5U3FpfQOvRqMLi1uZmdVn8/ORopK/C251IpZj+I4zC3hcUAk6C4tsCZYnLptJOx9BtQ+AtDMTAgeLQnbr0G1a1yty3KvoRMSPKBrOs+VHFyXphjfRgcX2me4qpcVMtsnKAsZCdDABgUGuIAiDpB+sVHjOH7u+wyEazlaP23HQ1TcxFsrCjKecjX0BH711RSRjJt9l5xLMBqJjXlXqCR4nQ616ryb9kqKXo+kcIw5w+Gu4fEtbe3fKu0vGQgjWAPFMDpR2CezBWy+ZgIC5mOTXTTZRPIVmF4Fee4wuFQPiY5gWI8UZBl9o20HWtBw3B27KqiAy/UySY59NtvKuVR+zp8iWgs2buXxqltXMzaBBcjQyx12JGnXevHKi6kKo2nnHIdTTO1hXKayVQzE6LMDr1pB2ksSR4wo03O2vLpNLk5MQUNWwxOLW2Ui22p0k766bb0s4jikctYZ4JUHkYg7t7jb3pELZtXACSSNSuug9a0nDcTaKl7yhDMwqycvKSBJ9qz8utk45MJtYa3csB7i27r93Hw5gCD4QZGjEHpSFcb3r9zazIxBDqgXxb8tJGu3lWotcbts9xLKnI6y7t8OZQSpjeOR15bUB2Z7K3LN3v7tyy6AFhlB9ZHT61zv+mjTZVx7gtm1as2mGZrY3I66kn5bUsOHWNlIGwjQR+3Kju1LXPtGs6gba5eRUyfiG55bjlStcQPF4gYGp2Hz5Vpi0ZSdvQahUCMqhRpEf1FO8JAtg5YBHTQ8vb3pTwfAriQcjAgcwRp6dPlTXHY42gbA0UGFbfkDB89Sarjfy0NJpWyjF8JsPLXLXeEeZn211Hkf9qut4xxb7pFhJJ+8OY6gDQD0GhNQs3GYDNPv+tEItdGCCyuyGkF3Y+QCgfufrTC3iSAAM0e1WWMGDzG1VcS4mmHy6AFjA23gnUnYcvUimBDiOPKWmcnIAPiYwATt61HhmMm0hVXAgaHeI0J6Tv71jOKcYxjuwLSpOi/DHQdfqaIXH34UC/cmBsY1gaQNDG2vStMDPM2X2jqKW4/h+ds63XQxtCkfs3/lRfZ7E3Htn7QoYzAaIJHJiOvLzoq7hNTl1HTmP51BotmbDYmzsFuLH4d95+FtfPRjVp7Ud6coARgFQgg6EALJ0zITvBETzpo9BYm0B96UzFNmiSAdIB5elS4WO6DlseEZQdoJbY/P4vYc6qv2woJ3jXpP8qVYjj7i/DRlmDrrByw3oCY/1U9bBx4icwjUET9RUSagqY18ugTEY9lQFbRIPJSAB6/zPzr1vDqPvfCGO5JAg9CZ03q0Op8Vs+Hb36f7+3ShOI8O7y2VUkZhrEajfSdPbn5b0XkviFV2Jsd23t2rmQqWjdk29QeYml+PwiPFwW0LPmOpbWdiJ0ny01oTiPZFLSgnEjxEeDJ4iDzUTr57bVR/drWyCrMwPICI9eunKolNdE2/Zy7ZvWMqNbZRAGY6gzrvz1O01pOGxaLXM+dgugBj6eVZr+8L91ibzuLa+IAzEAQIHy2q/CWHeGTUHXTWeUxvpFJ+rHF7sdWr6Y2bV23BEkMDsNZIO5M+1Z3iXZC/beEU3F3DAfqCdK1XA8ctoEXIXUamNJ2E/tWjNsH33rSPJRo4KW12fIbwuW9LltgfMEf8ANer6m1jYEecaGPUcq9W6kc7gAYhwz5uY000O4Op6abVdwyz97mJJ8MeLWY5yduVKFvgaZix5Dr/I0bwW+DdJu5kUK3UyeQ05Haa8/N3tlKMck6Hl+40OySYWD0OsxHqN6xeL4jeusDbt52tsCVCFhprDDmK3lrH2HzWNSHUggTDAgyvWl/D1w+GZhh7ZBmGhWMerHQQdYmqj8+vRtPbFXAMVevYj77DpqIKFYYDeQGbQCQT+mtEYHs0XuuVYpZDwVzA7D8LRIBnam/H+IAWSbbHvAVggRoWAImenlUOHcRNpXZreRRLNohnmSMp35a05cbauibXsymI4lbL3Mt0lQ3hChtgYkaAbRppzrTYHFpbwrXkZ2IXNlykeMQqAA7kMc088lI+KcQZz4URFlohQJB6xvMUx4RxrMosmWOkHkADO30+VTBLJaFr0fN3vtnLNmkz8RIOtNOHYF2YhFLSADOgGonf4p/rrW/xHCrTsGdFdhtImicLgxm8IVM2kgCSQNR5aaj36V1yarZCiJOzHZZcNc783DmIPgUEQDuHZjqR5LRPGntZhyZnVozEz4lBOu51G1d4u7LiEtKHAgS5+GTzn9qvRbVnFW2unvVQsZAWbYKkQFAgiTmmdxtWC5Y5F1ojIqSvSGxxUqIulcw5r+IdSOR8qZJiRBO+k10KSfRAzS/lIYaxp6j+v66k37FnECGP+kwI89Rr/AFpSm3dzAEc6tDUwsut9mwgIUgqdgZgempHyFE2OHBeSD0FCWMRlog4+RGUCOdLY9DG3YG5af6+lU4nFDUL8/wBhS9sRpEVWbxNFDJ33FDKDJJYnoNAB5GB4h67UPi77rrBMHZfFI89svrQwxTFQ7qbYG8/LTqeenSn0LsGucJzXSwE/eEN5AoAfaeQ6VqmGZcpJA8j9ARt0ql8IqpbZfxrmJ6mSJ+goJeJLmif9QPTl86ymlIqOg+xwpc0K4EmGkHVTJgHbnuK6ilR4urCeuUxNQS+es/T6j+VI+1XaN7HdqiyuUyzjclixGhjnS44NMcpKjvaQAJmyg+IEECSp5n0I38x5mkC3zoQR84oZu1JMF7akHfKSCdCDpykGKZ8J7NjEIGs3TBMZWGoMjSQYMA70uWP2ZrYv4jbYqSk54gwNSOfv51dwXiFywFYBJMyD8hroZMetMbvY++GCnK6mJbNsOZynU+k1sMNwCyiA5cxUasVEnn86wctUXGLsQ3uGWsfZUt93eGxHI9COanz1FexGCv2EUhsxGhnlHMnaNKerwjD4lAyjfUONDpsQa4qdxpcum7OgzQWgnbzG1ClWjSgfAuxUMwhufX0Neofilw2NVEo2wmMvOATuPI6ivVqmi8jJcNGdRcIIB+EaHTaZP6eVMrYOhEHf+ppi/Z1LFpWu4lAqgZoXSI2Bzb+p9qz+P43ZQsEV7gIMEyBrMGIExoZrGXDKTOfodcNwd1ipAJGbruPIRJ9K7ju09u22XViDryjy15jpQXZztU9xhaCAPBK3OQYayw/CPIGs3xHE571xy2aWMtIlidyZI0nmeVbqPjVITZ9Bt3hetnKNSPCJHi2iNeumv8qMxNzu80gypgjoddPnSXslw03LCOLi5QwiFEnKwaM24BI5UTjsa32q9ea9bK+JjbUkakeLz3nnpSly609jS9mWxnGC7FsuVCeZP9TT7s5czyFt5RprBMxtrMxzpU+IQ5SqqBzEluemp0Me3xUXwXijWmCQGBPKBqTt61nLk9pDVJ0alDybT+tvX/Y86W8W4mbbBAYkAk+8geo6+fnV3aPiLraItpmuEagHULzMTrE8tpr59axLXXZi8XAIVdzA6jn6edW+RyiDVM0Ics2ZnknQ85+XPXzqTMTGsHz/AJfvSPBcTLKWKlcnxSNzvA01McvSmuHVLqjKGKtqN56aDpJrkcWnsR1eD3LxDLplO8xB56cxzpzheBILqBnfbN4QNwRpBO2tC4bhd+2zPlbeCkzKhQFbTXeZygnYRWiwPDluAXg4yoFDQdId0UnNOmXU6j5V28WKr7Boi3CI2Ye4iqWwLjlPoaa94JMEMOo2P0r2atrEJhhn/KakmHf8rfKnK1YlOwoTDBOdlNWJwpzvA96bb140WMS8S4NKfE+4JyQCQDqBM8vnQzoFWchedCQZJG8yd1I1/anY4gssCSCpg5lInzBIgjzFYLjn9oLLdYYdYA0zFm1jmFBEVMouQWkS4vxdi4tLmREA0O+o066a7UCmIKkDWddQNNp6ac9fKlPFu0N7EhHu7JKgqTucp1BJnbarMLiS4GWGbN8OuaNTMcx51jPjkibtmgwfHMrQSJPX9jtT3G4JL9vLcGhg6aQeoPKsxgsKXMhdjBB0+XWtA+PtrAuNy0Xf/u/l8+lLik49jM/iewh3S94TtnXlPUU34BwD7NJkOSdxyjaAdjqedXX+NBgFCmM4hlYDQa+LMNJ/ramuKUIoaGjTUCTrzIHLlNV5VLUilH2im3x17lxrTW3RMp8eXmDA0OjA+sjzpTfxuJHdlmXNmK6O3ik9I0hRNOVaZ/KsAtyk/h6E6Hak3HbLMyBQcolmI5QI1PL4q0jGK6E7Y8Xigtp4Q8AQFBXl+EDQfWs1xDtJcu+AFUuTK57cOJ0ywxKnfcGdag3Gu5WGkmGMkc+Q8xNOMoIDFQdmjod5A5e1GEfoG2Jv+pMXGS9hw8HQ5Su0j61yruM8d7gLlgk7qWAgdQJB5cjHlXaXj/Az/QHjOPXEtBukIuygCJ6sdyaX2OFkOpD2yognz11U89Rz862JYHdLbettD+1Ra1bO9myf/wCaj6gCjGfpkFPBOI2LEoFQKSdR8RB2zdTFXP2T4c7d5oJ5ByB8p0qluHWD/wDCg9Mw/RqiOFWSIKED+F3H6k1l4p92Vl+DTHcTs2sM9vDGGVfCFHzjzr52mM8UQ0ztBnX23rWngdiZHer6OD/6VI8IXlfur7Kf5UvDJdibsU9p+xxtJns3WckgtbMesgDWJ5Uw7J8CNxO8xAIKt4VIjzkjc78643AGmRiGn+JB+zGiLWCxCiFxCe4cfsaTjOqGmrsp7f4DurRvK9zM5CnoBuTtpMRy5181UkGQYI2INfRbuBxZJzPbcHq5/RgKXYrskSSWsoP8l5BPtMVfHcdNCk7ehAe0DwAgy6AHWdeZ1Gk8/atl/Z+i389xlhlyiZJk7zrt6DSlOH7NtMfZWy82Ri0e6mKd8Pw19FFqyjW1/M2mp3YmNvLyqJ1VKOxxdPZq8ZxSzZWLhh80jWZWBy6z+lCcO4nhbrtatLJxJRbqZSQwVgZYbT584oe32ftBs95mv3DvJKJPt4mH/bTWzfVBlQrbXmtsBQfWNW9yaqHHK7ei3KyFnChBAnTTfzqdu6DMcjB9eYHXehMRjSB4ACeWYwP0P6VnMRxJoNuDbuG9ngiQQSIIY6GNDHltXVTZnpI2gqamkzY8nb61H7YxpUMeZq7mpEMY3Wpf3g9FBY5YSPavmPHuwt+2xuWvvVJJgTmE66jnvuK268TarE4nNNWhNWfIcXhLtu2Fe2ygsSGZSJO2Weoq7guAbvEclQAQdT57x1G8GvrhuK4IP4t+h9Rs3vWX7Tdk1KM9i2M/8By+vhHhPsAaiWT6FjQwwXaCw5yhwridyBMayKw+M4kTdZi0+IkENy6iOtZ27h2ViCNRuI1FE8I4iLV1S4zJPiHMg6H9az8VDcr0P7HEYEEHyPXf/b508wl5blp0Z+7+GGEnX/KdJ6kRSbiGDsW7g7gG8hUMFzjQknfQnQDag8NxAliuQCfwyZ6aHrGtZON7Q9xY9t4u9ZXJbZXQbAjXX1+dFnCM6uqsbd1mR806FYIyg9PLWlYvquswRoeX/MbULxbjJIQNcPkBPPnRCUkwtGpwQC2wt3K7wZYAGPVTrWXvccY3yEa4Un8YiTtECAKrPCWugT4GPwsZE+U865w7heIa/wB3ck5RJaZEeR/F061pnlH9FtjXF9mhiQtzPDkQdJBHLY6GvVoMBwXIshiGbUgmP9q9TjzUtlYMrNdAoniGDNlGdiABzkbnSu8JtpdsKqkG4PEYIJAOxY7ztoTG8V0erM69A+WvJbLGAJJo9uEXPyn5UOcOysoNp2Deqgc9W0ilZVA5EVyKPx2FOaQAJUEgcvKefL50MbB6U1sRVXTUu5PQ/KuFaAPSepruY1AUTgbeZ4IEEGSTGXofM+VICpWqS3SNiR71BiASsief6V1hQBI3m/MfepJiGGx94/flVZUjQgjyj614GgDlw9Sa93I0MajUHpykVxrpzAD30q0H29aAPKtSjQnKWgEwoJOgkwBvpVtzDlZnYcxr8gN6p+2W8rOlwHulzspJUuoIXuwd1LZgJ150DOZxmKfiXdTuJ69K6Vrlqyt27cxbMRcvwe7Y7SoY5SdX2+lA3sX/APiXLrNBLQFtxmtgkKs/xamfORyp0FohhuIpefwSQA06EagjQ6eulFGrvsysA4XcA7a6ioEGCYMDfTb1qUNv0Vi4RttRVnHwOY/T5UKaiQKoVkuKYTD3x94on8wWDO24P60hudicOZ8b7QNtD1219KeBOlcK0qEZqx2SKuiriFgsFMCGBJjrBOvMjajG7NXeWItHzAbp1Ca/7UxOCTMWygMSCSOZG09aIu3JYtESZgfPSpfGmAj/ALguc71lh0If/wChof8A6bu8hhj6GJ6fEBWheolqXjQCR+FYvqh9LqfudKtsW8Zb2WT/AJ0P/tTRq4aXhiADicZjzH3V0f5VB+omvUZmIr1Hhi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187624" y="58052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URBE con continuo </a:t>
            </a:r>
            <a:r>
              <a:rPr lang="es-EC" sz="2800" dirty="0" smtClean="0">
                <a:solidFill>
                  <a:srgbClr val="FF0000"/>
                </a:solidFill>
              </a:rPr>
              <a:t>DESARROLLO</a:t>
            </a:r>
            <a:r>
              <a:rPr lang="es-EC" sz="2800" dirty="0" smtClean="0"/>
              <a:t> </a:t>
            </a: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816424" cy="25202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99992" y="5100573"/>
            <a:ext cx="4067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900" b="1" dirty="0" smtClean="0">
                <a:latin typeface="+mj-lt"/>
                <a:ea typeface="Calibri" pitchFamily="34" charset="0"/>
                <a:cs typeface="Times New Roman" pitchFamily="18" charset="0"/>
              </a:rPr>
              <a:t>Fue</a:t>
            </a: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nte: 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http://www.explored.com.ec/noticias-ecuador/rumia-ahui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Parque Central Juan Salinas de Sangolquí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BIOFÍSICO</a:t>
            </a:r>
            <a:endParaRPr lang="es-EC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rId3" action="ppaction://hlinkfile"/>
          </p:cNvPr>
          <p:cNvSpPr/>
          <p:nvPr/>
        </p:nvSpPr>
        <p:spPr>
          <a:xfrm>
            <a:off x="8286776" y="5786454"/>
            <a:ext cx="357190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728" y="1785926"/>
            <a:ext cx="64043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CAPITULO I</a:t>
            </a:r>
          </a:p>
          <a:p>
            <a:pPr algn="ctr"/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INTRODUCCION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/>
              <a:t>El Cantón Rumiñahui, </a:t>
            </a:r>
            <a:r>
              <a:rPr lang="es-EC" sz="2200" dirty="0" smtClean="0"/>
              <a:t>con </a:t>
            </a:r>
            <a:r>
              <a:rPr lang="es-EC" sz="2200" dirty="0"/>
              <a:t>una extensión de </a:t>
            </a:r>
            <a:r>
              <a:rPr lang="es-EC" sz="2200" b="1" dirty="0">
                <a:solidFill>
                  <a:srgbClr val="FF0000"/>
                </a:solidFill>
              </a:rPr>
              <a:t>135,7 km</a:t>
            </a:r>
            <a:r>
              <a:rPr lang="es-EC" sz="2200" b="1" baseline="30000" dirty="0">
                <a:solidFill>
                  <a:srgbClr val="FF0000"/>
                </a:solidFill>
              </a:rPr>
              <a:t>2</a:t>
            </a:r>
            <a:r>
              <a:rPr lang="es-EC" sz="2200" b="1" dirty="0">
                <a:solidFill>
                  <a:srgbClr val="FF0000"/>
                </a:solidFill>
              </a:rPr>
              <a:t> </a:t>
            </a:r>
            <a:r>
              <a:rPr lang="es-EC" sz="2200" dirty="0"/>
              <a:t>se encuentra limitado de la siguiente manera: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39552" y="1661899"/>
            <a:ext cx="115212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NORTE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427984" y="2816929"/>
            <a:ext cx="10801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OESTE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427984" y="1664801"/>
            <a:ext cx="10801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39552" y="2814027"/>
            <a:ext cx="115212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SUR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63688" y="158989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Distrito Metropolitano de Quito y el </a:t>
            </a:r>
            <a:r>
              <a:rPr lang="es-EC" sz="1600" dirty="0" smtClean="0"/>
              <a:t>Río </a:t>
            </a:r>
            <a:r>
              <a:rPr lang="es-EC" sz="1600" dirty="0"/>
              <a:t>San </a:t>
            </a:r>
            <a:r>
              <a:rPr lang="es-EC" sz="1600" dirty="0" smtClean="0"/>
              <a:t>Pedro.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28773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Cantón Mejía y el Cerro Pasochoa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580112" y="158989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Distrito Metropolitano de Quito y las parroquias rurales de </a:t>
            </a:r>
            <a:r>
              <a:rPr lang="es-EC" sz="1600" dirty="0" err="1"/>
              <a:t>Alangasí</a:t>
            </a:r>
            <a:r>
              <a:rPr lang="es-EC" sz="1600" dirty="0"/>
              <a:t> y </a:t>
            </a:r>
            <a:r>
              <a:rPr lang="es-EC" sz="1600" dirty="0" err="1" smtClean="0"/>
              <a:t>Pintag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80112" y="27420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Distrito </a:t>
            </a:r>
            <a:r>
              <a:rPr lang="es-EC" sz="1600" dirty="0"/>
              <a:t>Metropolitano de Quito y las parroquias rurales </a:t>
            </a:r>
            <a:r>
              <a:rPr lang="es-EC" sz="1600" dirty="0" err="1"/>
              <a:t>Amaguaña</a:t>
            </a:r>
            <a:r>
              <a:rPr lang="es-EC" sz="1600" dirty="0"/>
              <a:t> y </a:t>
            </a:r>
            <a:r>
              <a:rPr lang="es-EC" sz="1600" dirty="0" smtClean="0"/>
              <a:t>Conocoto.</a:t>
            </a:r>
            <a:endParaRPr lang="es-EC" sz="16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71600" y="4437113"/>
          <a:ext cx="6984775" cy="1800199"/>
        </p:xfrm>
        <a:graphic>
          <a:graphicData uri="http://schemas.openxmlformats.org/drawingml/2006/table">
            <a:tbl>
              <a:tblPr/>
              <a:tblGrid>
                <a:gridCol w="1656098"/>
                <a:gridCol w="1303054"/>
                <a:gridCol w="1421348"/>
                <a:gridCol w="2604275"/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  <a:ea typeface="Calibri"/>
                          <a:cs typeface="Times New Roman"/>
                        </a:rPr>
                        <a:t>Parroquias 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Área (km</a:t>
                      </a:r>
                      <a:r>
                        <a:rPr lang="es-EC" sz="1600" b="1" baseline="3000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Población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Densidad Poblacional (hab/km</a:t>
                      </a:r>
                      <a:r>
                        <a:rPr lang="es-EC" sz="1600" b="1" baseline="3000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Sangolquí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58,09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81140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j-lt"/>
                          <a:ea typeface="Calibri"/>
                          <a:cs typeface="Times New Roman"/>
                        </a:rPr>
                        <a:t>1397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Cotogchoa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35,33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3937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111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Rumipamba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42,26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775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135,7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+mj-lt"/>
                          <a:ea typeface="Calibri"/>
                          <a:cs typeface="Times New Roman"/>
                        </a:rPr>
                        <a:t>85852</a:t>
                      </a:r>
                      <a:endParaRPr lang="es-EC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j-lt"/>
                          <a:ea typeface="Calibri"/>
                          <a:cs typeface="Times New Roman"/>
                        </a:rPr>
                        <a:t>633</a:t>
                      </a:r>
                      <a:endParaRPr lang="es-EC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514476" y="4077073"/>
            <a:ext cx="5937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b="1" dirty="0"/>
              <a:t>Tabla. 2.1. </a:t>
            </a:r>
            <a:r>
              <a:rPr lang="es-EC" sz="1500" dirty="0"/>
              <a:t>Organización territorial, área y densidad poblacional</a:t>
            </a:r>
          </a:p>
          <a:p>
            <a:endParaRPr lang="es-EC" sz="15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63688" y="6309320"/>
            <a:ext cx="5904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/>
              <a:t>Fuente. </a:t>
            </a:r>
            <a:r>
              <a:rPr lang="es-EC" sz="1500" dirty="0"/>
              <a:t>INEC - Censo de Población y Vivienda, 2010</a:t>
            </a:r>
          </a:p>
        </p:txBody>
      </p:sp>
      <p:sp>
        <p:nvSpPr>
          <p:cNvPr id="17" name="16 Flecha derecha">
            <a:hlinkClick r:id="rId2" action="ppaction://hlinkfile"/>
          </p:cNvPr>
          <p:cNvSpPr/>
          <p:nvPr/>
        </p:nvSpPr>
        <p:spPr>
          <a:xfrm>
            <a:off x="8286776" y="5786454"/>
            <a:ext cx="357190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11977"/>
            <a:ext cx="1696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CLIMA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52949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El clima del Cantón Rumiñahui es muy agradable, correspondiendo a la zona subtropical de tierras altas, el cual oscila desde los </a:t>
            </a:r>
            <a:r>
              <a:rPr lang="es-EC" sz="2000" b="1" dirty="0">
                <a:solidFill>
                  <a:schemeClr val="accent2">
                    <a:lumMod val="75000"/>
                  </a:schemeClr>
                </a:solidFill>
              </a:rPr>
              <a:t>16 a </a:t>
            </a:r>
            <a:r>
              <a:rPr lang="es-EC" sz="2000" b="1" dirty="0" smtClean="0">
                <a:solidFill>
                  <a:schemeClr val="accent2">
                    <a:lumMod val="75000"/>
                  </a:schemeClr>
                </a:solidFill>
              </a:rPr>
              <a:t>23°C </a:t>
            </a:r>
            <a:r>
              <a:rPr lang="es-EC" sz="2000" b="1" dirty="0">
                <a:solidFill>
                  <a:schemeClr val="accent2">
                    <a:lumMod val="75000"/>
                  </a:schemeClr>
                </a:solidFill>
              </a:rPr>
              <a:t>durante el día </a:t>
            </a:r>
            <a:r>
              <a:rPr lang="es-EC" sz="2000" dirty="0"/>
              <a:t>y en las </a:t>
            </a:r>
            <a:r>
              <a:rPr lang="es-EC" sz="2000" b="1" dirty="0">
                <a:solidFill>
                  <a:schemeClr val="accent2">
                    <a:lumMod val="75000"/>
                  </a:schemeClr>
                </a:solidFill>
              </a:rPr>
              <a:t>noches baja hasta los 8 °C</a:t>
            </a:r>
            <a:r>
              <a:rPr lang="es-EC" sz="2000" dirty="0"/>
              <a:t>, siendo los meses más calurosos Julio y </a:t>
            </a:r>
            <a:r>
              <a:rPr lang="es-EC" sz="2000" dirty="0" smtClean="0"/>
              <a:t>Agosto.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346209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</a:rPr>
              <a:t>PRECIPITACIÓN MEDIA ANUAL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355976" y="3606115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5940152" y="358695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1000 mm. </a:t>
            </a:r>
            <a:endParaRPr lang="es-EC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486916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Siendo </a:t>
            </a:r>
            <a:r>
              <a:rPr lang="es-EC" sz="2000" dirty="0"/>
              <a:t>los meses </a:t>
            </a:r>
            <a:r>
              <a:rPr lang="es-EC" sz="2000" b="1" dirty="0" smtClean="0"/>
              <a:t>ABRIL</a:t>
            </a:r>
            <a:r>
              <a:rPr lang="es-EC" sz="2000" dirty="0" smtClean="0"/>
              <a:t> </a:t>
            </a:r>
            <a:r>
              <a:rPr lang="es-EC" sz="2000" dirty="0"/>
              <a:t>y </a:t>
            </a:r>
            <a:r>
              <a:rPr lang="es-EC" sz="2000" b="1" dirty="0" smtClean="0"/>
              <a:t>OCTUBRE</a:t>
            </a:r>
            <a:r>
              <a:rPr lang="es-EC" sz="2000" dirty="0" smtClean="0"/>
              <a:t> </a:t>
            </a:r>
            <a:r>
              <a:rPr lang="es-EC" sz="2000" dirty="0"/>
              <a:t>los de mayor precipitación, esto hace que la zona sea muy fértil y el paisaje se conserve siempre </a:t>
            </a:r>
            <a:r>
              <a:rPr lang="es-EC" sz="2000" dirty="0" smtClean="0"/>
              <a:t>verde.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11977"/>
            <a:ext cx="2980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orografía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477233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El territorio del </a:t>
            </a:r>
            <a:r>
              <a:rPr lang="es-EC" sz="2000" dirty="0"/>
              <a:t>Cantón </a:t>
            </a:r>
            <a:r>
              <a:rPr lang="es-EC" sz="2000" dirty="0" smtClean="0"/>
              <a:t>Rumiñahui </a:t>
            </a:r>
            <a:r>
              <a:rPr lang="es-EC" sz="2000" dirty="0"/>
              <a:t>en su mayoría, es </a:t>
            </a:r>
            <a:r>
              <a:rPr lang="es-EC" sz="2000" b="1" dirty="0" smtClean="0">
                <a:solidFill>
                  <a:srgbClr val="FF0000"/>
                </a:solidFill>
              </a:rPr>
              <a:t>PLANO CON LIGERAS ONDULACIONES</a:t>
            </a:r>
            <a:r>
              <a:rPr lang="es-EC" sz="2000" dirty="0" smtClean="0"/>
              <a:t> </a:t>
            </a:r>
            <a:r>
              <a:rPr lang="es-EC" sz="2000" dirty="0"/>
              <a:t>y se encuentra </a:t>
            </a:r>
            <a:r>
              <a:rPr lang="es-EC" sz="2000" dirty="0" smtClean="0"/>
              <a:t>limitado por las siguientes elevaciones:</a:t>
            </a:r>
            <a:endParaRPr lang="es-EC" sz="20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323528" y="2909168"/>
          <a:ext cx="838842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9392" y="476672"/>
            <a:ext cx="3520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hidrografía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268760"/>
            <a:ext cx="78488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900" dirty="0"/>
              <a:t>Hidrográficamente el cantón está ubicado en la </a:t>
            </a:r>
            <a:r>
              <a:rPr lang="es-EC" sz="1900" b="1" dirty="0" smtClean="0"/>
              <a:t>MICROCUENCA DEL RÍO SAN PEDRO</a:t>
            </a:r>
            <a:r>
              <a:rPr lang="es-EC" sz="1900" dirty="0" smtClean="0"/>
              <a:t>, </a:t>
            </a:r>
            <a:r>
              <a:rPr lang="es-EC" sz="1900" dirty="0"/>
              <a:t>su cauce principal es el </a:t>
            </a:r>
            <a:r>
              <a:rPr lang="es-EC" sz="1900" b="1" dirty="0">
                <a:solidFill>
                  <a:srgbClr val="FF0000"/>
                </a:solidFill>
              </a:rPr>
              <a:t>Río Pita</a:t>
            </a:r>
            <a:r>
              <a:rPr lang="es-EC" sz="1900" dirty="0"/>
              <a:t>, alimentado por deshielos y vertientes de los </a:t>
            </a:r>
            <a:r>
              <a:rPr lang="es-EC" sz="1900" dirty="0" smtClean="0"/>
              <a:t>Volcanes </a:t>
            </a:r>
            <a:r>
              <a:rPr lang="es-EC" sz="1900" dirty="0"/>
              <a:t>Rumiñahui, Cotopaxi y Pasochoa. </a:t>
            </a:r>
            <a:endParaRPr lang="es-EC" sz="1900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395536" y="3501008"/>
            <a:ext cx="20882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634701"/>
                </a:solidFill>
              </a:rPr>
              <a:t>PARROQUIA SANGOLQUÍ</a:t>
            </a:r>
            <a:endParaRPr lang="es-EC" b="1" dirty="0">
              <a:solidFill>
                <a:srgbClr val="634701"/>
              </a:solidFill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699792" y="2852936"/>
            <a:ext cx="360040" cy="2160240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3131840" y="2852936"/>
            <a:ext cx="2304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dirty="0" smtClean="0"/>
              <a:t>RÍO SAN PEDRO</a:t>
            </a:r>
            <a:endParaRPr lang="es-EC" sz="19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3717032"/>
            <a:ext cx="15121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dirty="0" smtClean="0"/>
              <a:t>RÍO PITA</a:t>
            </a:r>
            <a:endParaRPr lang="es-EC" sz="19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131840" y="4581128"/>
            <a:ext cx="26642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dirty="0" smtClean="0"/>
              <a:t>RÍO SANTA CLARA</a:t>
            </a:r>
            <a:endParaRPr lang="es-EC" sz="1900" dirty="0"/>
          </a:p>
        </p:txBody>
      </p:sp>
      <p:pic>
        <p:nvPicPr>
          <p:cNvPr id="9" name="8 Imagen" descr="http://www.ciudadaniainformada.com/typo3temp/pics/d8cf941f69.jpg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520280" cy="259228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580112" y="5225425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00" b="1" dirty="0"/>
              <a:t>Fuente:</a:t>
            </a:r>
            <a:r>
              <a:rPr lang="es-EC" sz="900" dirty="0"/>
              <a:t> </a:t>
            </a:r>
            <a:r>
              <a:rPr lang="es-EC" sz="900" dirty="0" smtClean="0"/>
              <a:t>www.viajandox.com/gran-cascada-del-rio-pit.htm Cascada </a:t>
            </a:r>
            <a:r>
              <a:rPr lang="es-EC" sz="900" dirty="0"/>
              <a:t>del Río </a:t>
            </a:r>
            <a:r>
              <a:rPr lang="es-EC" sz="900" dirty="0" smtClean="0"/>
              <a:t>Pita</a:t>
            </a:r>
            <a:endParaRPr lang="es-EC" sz="9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568" y="5733256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900" dirty="0"/>
              <a:t>Otros menos importantes que bañan al cantón son: Río Cachaco, Río Capelo, Río Salto, Río </a:t>
            </a:r>
            <a:r>
              <a:rPr lang="es-EC" sz="1900" dirty="0" err="1"/>
              <a:t>Sambache</a:t>
            </a:r>
            <a:r>
              <a:rPr lang="es-EC" sz="1900" dirty="0"/>
              <a:t>, Río San Nicolás</a:t>
            </a:r>
            <a:r>
              <a:rPr lang="es-EC" sz="1900" dirty="0" smtClean="0"/>
              <a:t>.</a:t>
            </a:r>
            <a:endParaRPr lang="es-EC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1527" y="404664"/>
            <a:ext cx="3900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FLORA Y FAUNA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340768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Principalmente existen cultivos </a:t>
            </a:r>
            <a:r>
              <a:rPr lang="es-EC" dirty="0"/>
              <a:t>de: de </a:t>
            </a:r>
            <a:r>
              <a:rPr lang="es-EC" b="1" dirty="0" smtClean="0"/>
              <a:t>maíz, arveja, hortalizas, árboles frutales como tomate, aguacate, y de una gran variedad de cítricos</a:t>
            </a:r>
            <a:r>
              <a:rPr lang="es-EC" dirty="0" smtClean="0"/>
              <a:t>; en </a:t>
            </a:r>
            <a:r>
              <a:rPr lang="es-EC" dirty="0"/>
              <a:t>terrenos más altos se cultiva </a:t>
            </a:r>
            <a:r>
              <a:rPr lang="es-EC" b="1" dirty="0"/>
              <a:t>trigo, cebada, choclos, papas, habas, mellocos, ocas,</a:t>
            </a:r>
            <a:r>
              <a:rPr lang="es-EC" dirty="0"/>
              <a:t> etc</a:t>
            </a:r>
            <a:r>
              <a:rPr lang="es-EC" dirty="0" smtClean="0"/>
              <a:t>. Además el cantón </a:t>
            </a:r>
            <a:r>
              <a:rPr lang="es-EC" dirty="0"/>
              <a:t>está cubierto por </a:t>
            </a:r>
            <a:r>
              <a:rPr lang="es-EC" dirty="0" smtClean="0"/>
              <a:t>bosques siempre verde, </a:t>
            </a:r>
            <a:r>
              <a:rPr lang="es-EC" dirty="0"/>
              <a:t>los cuales van variando sus características de acuerdo a la </a:t>
            </a:r>
            <a:r>
              <a:rPr lang="es-EC" dirty="0" smtClean="0"/>
              <a:t>altura.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067944" y="4365104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Por otro lado el cantón está representada </a:t>
            </a:r>
            <a:r>
              <a:rPr lang="es-EC" dirty="0"/>
              <a:t>por especies nativas e introducidas como: el </a:t>
            </a:r>
            <a:r>
              <a:rPr lang="es-EC" b="1" dirty="0"/>
              <a:t>ganado vacuno, bovino, porcino, caballar, mular, caprino y </a:t>
            </a:r>
            <a:r>
              <a:rPr lang="es-EC" b="1" dirty="0" smtClean="0"/>
              <a:t>asnal</a:t>
            </a:r>
            <a:r>
              <a:rPr lang="es-EC" dirty="0" smtClean="0"/>
              <a:t>; </a:t>
            </a:r>
            <a:r>
              <a:rPr lang="es-EC" dirty="0"/>
              <a:t>además se tiene al zorro colorado, comadreja andina, cóndor andino, tórtola, mirlo, gallinazo negro, etc. </a:t>
            </a:r>
          </a:p>
        </p:txBody>
      </p:sp>
      <p:pic>
        <p:nvPicPr>
          <p:cNvPr id="5" name="4 Imagen" descr="http://imganuncios.mitula.net/venta_cambio_o_arriendo_10_hct_en_el_carchi_canton_bolivar_parroquia_garcia_moreno_95662659768856224.jpg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415"/>
          <a:stretch>
            <a:fillRect/>
          </a:stretch>
        </p:blipFill>
        <p:spPr bwMode="auto">
          <a:xfrm>
            <a:off x="5652120" y="1340768"/>
            <a:ext cx="2722293" cy="223224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http://www.seovanellus.org/webvanellusgalefoto/Fotos/mirlo.jpg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736304" cy="18722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508104" y="36357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 smtClean="0"/>
              <a:t>Fuente</a:t>
            </a:r>
            <a:r>
              <a:rPr lang="es-EC" sz="900" dirty="0" smtClean="0"/>
              <a:t>. http</a:t>
            </a:r>
            <a:r>
              <a:rPr lang="es-EC" sz="900" dirty="0"/>
              <a:t>://</a:t>
            </a:r>
            <a:r>
              <a:rPr lang="es-EC" sz="900" dirty="0" smtClean="0"/>
              <a:t>daniloriveraguzman10a2011.blogspot/</a:t>
            </a:r>
            <a:endParaRPr lang="es-EC" sz="900" dirty="0"/>
          </a:p>
          <a:p>
            <a:pPr algn="ctr"/>
            <a:r>
              <a:rPr lang="es-EC" sz="900" dirty="0" smtClean="0"/>
              <a:t>Cultivo </a:t>
            </a:r>
            <a:r>
              <a:rPr lang="es-EC" sz="900" dirty="0"/>
              <a:t>de </a:t>
            </a:r>
            <a:r>
              <a:rPr lang="es-EC" sz="900" dirty="0" smtClean="0"/>
              <a:t>maíz</a:t>
            </a:r>
            <a:endParaRPr lang="es-EC" sz="9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63000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00" b="1" dirty="0"/>
              <a:t>Fuente</a:t>
            </a:r>
            <a:r>
              <a:rPr lang="es-EC" sz="900" dirty="0"/>
              <a:t>. http://</a:t>
            </a:r>
            <a:r>
              <a:rPr lang="es-EC" sz="900" dirty="0" smtClean="0"/>
              <a:t>www.google.com.ec/imgres?q=mirlo</a:t>
            </a:r>
          </a:p>
          <a:p>
            <a:pPr algn="ctr"/>
            <a:r>
              <a:rPr lang="es-EC" sz="900" dirty="0" smtClean="0"/>
              <a:t>Mirlo</a:t>
            </a:r>
            <a:endParaRPr lang="es-EC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04664"/>
            <a:ext cx="32063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PENDIENTES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467544" y="1340768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79712" y="5949280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/>
              <a:t>Tipo </a:t>
            </a:r>
            <a:r>
              <a:rPr lang="es-EC" sz="1000" dirty="0"/>
              <a:t>de pendientes del Cantón Rumiñahui</a:t>
            </a:r>
          </a:p>
          <a:p>
            <a:pPr algn="ctr"/>
            <a:r>
              <a:rPr lang="es-EC" sz="1000" b="1" dirty="0"/>
              <a:t>Elaboración: </a:t>
            </a:r>
            <a:r>
              <a:rPr lang="es-EC" sz="1000" dirty="0"/>
              <a:t>TIBANLOMBO J., VILLACÍS A. (2012)</a:t>
            </a:r>
          </a:p>
          <a:p>
            <a:endParaRPr lang="es-EC" sz="1000" dirty="0"/>
          </a:p>
        </p:txBody>
      </p:sp>
      <p:sp>
        <p:nvSpPr>
          <p:cNvPr id="7" name="6 Flecha derecha">
            <a:hlinkClick r:id="rId4" action="ppaction://hlinkfile"/>
          </p:cNvPr>
          <p:cNvSpPr/>
          <p:nvPr/>
        </p:nvSpPr>
        <p:spPr>
          <a:xfrm>
            <a:off x="8286776" y="5786454"/>
            <a:ext cx="357190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04906" y="467961"/>
            <a:ext cx="2651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geología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683568" y="1412776"/>
          <a:ext cx="7704855" cy="438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07704" y="580526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/>
              <a:t>Porcentaje </a:t>
            </a:r>
            <a:r>
              <a:rPr lang="es-EC" sz="1000" dirty="0"/>
              <a:t>de Unidades Geológicas</a:t>
            </a:r>
          </a:p>
          <a:p>
            <a:pPr algn="ctr"/>
            <a:r>
              <a:rPr lang="es-EC" sz="1000" b="1" dirty="0"/>
              <a:t>Elaboración: </a:t>
            </a:r>
            <a:r>
              <a:rPr lang="es-EC" sz="1000" dirty="0"/>
              <a:t>TIBANLOMBO J., VILLACÍS A. (2012)</a:t>
            </a:r>
          </a:p>
          <a:p>
            <a:endParaRPr lang="es-EC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file"/>
          </p:cNvPr>
          <p:cNvSpPr/>
          <p:nvPr/>
        </p:nvSpPr>
        <p:spPr>
          <a:xfrm>
            <a:off x="539552" y="620688"/>
            <a:ext cx="4368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geoMORFOLOGÍA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683568" y="1626780"/>
          <a:ext cx="7704856" cy="44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27784" y="6093296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Porcentaje de Unidades Geomorfológicas</a:t>
            </a:r>
          </a:p>
          <a:p>
            <a:pPr algn="ctr"/>
            <a:r>
              <a:rPr lang="es-EC" sz="1100" b="1" dirty="0"/>
              <a:t>Elaboración: </a:t>
            </a:r>
            <a:r>
              <a:rPr lang="es-EC" sz="1100" dirty="0"/>
              <a:t>TIBANLOMBO J., VILLACÍS A. (2012)</a:t>
            </a:r>
          </a:p>
          <a:p>
            <a:endParaRPr lang="es-EC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5647" y="611977"/>
            <a:ext cx="5886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USO ACTUAL DEL SUELO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1187624" y="1628800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19672" y="5949280"/>
            <a:ext cx="5904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Uso </a:t>
            </a:r>
            <a:r>
              <a:rPr lang="es-EC" sz="1100" dirty="0"/>
              <a:t>del Suelo del cantón</a:t>
            </a:r>
          </a:p>
          <a:p>
            <a:pPr algn="ctr"/>
            <a:r>
              <a:rPr lang="es-EC" sz="1100" b="1" dirty="0"/>
              <a:t>Elaboración: </a:t>
            </a:r>
            <a:r>
              <a:rPr lang="es-EC" sz="1100" dirty="0"/>
              <a:t>TIBANLOMBO J., VILLACÍS A. (2012)</a:t>
            </a:r>
          </a:p>
          <a:p>
            <a:endParaRPr lang="es-EC" sz="1100" dirty="0"/>
          </a:p>
        </p:txBody>
      </p:sp>
      <p:sp>
        <p:nvSpPr>
          <p:cNvPr id="5" name="4 Flecha derecha">
            <a:hlinkClick r:id="rId3" action="ppaction://hlinkfile"/>
          </p:cNvPr>
          <p:cNvSpPr/>
          <p:nvPr/>
        </p:nvSpPr>
        <p:spPr>
          <a:xfrm>
            <a:off x="8286776" y="5786454"/>
            <a:ext cx="357190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derecha">
            <a:hlinkClick r:id="rId4" action="ppaction://hlinkpres?slideindex=16&amp;slidetitle=metodología"/>
          </p:cNvPr>
          <p:cNvSpPr/>
          <p:nvPr/>
        </p:nvSpPr>
        <p:spPr>
          <a:xfrm>
            <a:off x="6929454" y="6143644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9509" y="1743199"/>
            <a:ext cx="8255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Población económicamente Activa (PEA) </a:t>
            </a:r>
            <a:endParaRPr lang="es-E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45869" y="499319"/>
            <a:ext cx="71545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ECONÓMICO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47664" y="2951366"/>
          <a:ext cx="5832649" cy="2665259"/>
        </p:xfrm>
        <a:graphic>
          <a:graphicData uri="http://schemas.openxmlformats.org/drawingml/2006/table">
            <a:tbl>
              <a:tblPr/>
              <a:tblGrid>
                <a:gridCol w="1591699"/>
                <a:gridCol w="1515532"/>
                <a:gridCol w="1446200"/>
                <a:gridCol w="1279218"/>
              </a:tblGrid>
              <a:tr h="506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Parroquias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Hombres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Mujeres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Sangolquí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22060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17025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39085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Cotogchoa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1111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747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1858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Rumipamba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323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23380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17886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41266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267744" y="259132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Tabla</a:t>
            </a:r>
            <a:r>
              <a:rPr lang="es-EC" sz="1200" b="1" dirty="0"/>
              <a:t>. </a:t>
            </a:r>
            <a:r>
              <a:rPr lang="es-EC" sz="1200" dirty="0" smtClean="0"/>
              <a:t>Población en edad de trabajar del Cantón Rumiñahui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06188" y="5733256"/>
            <a:ext cx="3993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100" b="1" dirty="0"/>
              <a:t>Fuente. </a:t>
            </a:r>
            <a:r>
              <a:rPr lang="es-EC" sz="1100" dirty="0"/>
              <a:t>Censo de Población y Vivienda, 2010 – GADMUR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El estudio de la vulnerabilidad debe ser entendido como un tema de vital importancia que lleva a tener una mejor comprensión de los escenarios de riesgos y sus diferentes amenazas. </a:t>
            </a:r>
          </a:p>
          <a:p>
            <a:pPr algn="just">
              <a:buNone/>
            </a:pPr>
            <a:endParaRPr lang="es-EC" dirty="0" smtClean="0"/>
          </a:p>
          <a:p>
            <a:pPr algn="just">
              <a:buNone/>
            </a:pPr>
            <a:r>
              <a:rPr lang="es-EC" dirty="0" smtClean="0"/>
              <a:t>	- Asentamientos humanos</a:t>
            </a:r>
          </a:p>
          <a:p>
            <a:pPr algn="just">
              <a:buNone/>
            </a:pPr>
            <a:r>
              <a:rPr lang="es-EC" dirty="0" smtClean="0"/>
              <a:t>	- Sistema socio económico</a:t>
            </a:r>
          </a:p>
          <a:p>
            <a:pPr algn="just">
              <a:buNone/>
            </a:pPr>
            <a:r>
              <a:rPr lang="es-EC" dirty="0" smtClean="0"/>
              <a:t>	- Sistema físico estructural de edificaciones y redes       vitales</a:t>
            </a:r>
          </a:p>
          <a:p>
            <a:pPr algn="just">
              <a:buNone/>
            </a:pPr>
            <a:r>
              <a:rPr lang="es-EC" dirty="0" smtClean="0"/>
              <a:t>	- Legales</a:t>
            </a:r>
          </a:p>
          <a:p>
            <a:pPr algn="just">
              <a:buNone/>
            </a:pPr>
            <a:r>
              <a:rPr lang="es-EC" dirty="0" smtClean="0"/>
              <a:t>	- Políticos</a:t>
            </a:r>
          </a:p>
          <a:p>
            <a:pPr algn="just">
              <a:buNone/>
            </a:pPr>
            <a:r>
              <a:rPr lang="es-EC" dirty="0" smtClean="0"/>
              <a:t>	- Institucionales</a:t>
            </a:r>
          </a:p>
          <a:p>
            <a:pPr algn="just">
              <a:buNone/>
            </a:pPr>
            <a:r>
              <a:rPr lang="es-EC" dirty="0" smtClean="0"/>
              <a:t>	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899592" y="908720"/>
          <a:ext cx="723875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71600" y="5876255"/>
            <a:ext cx="7272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/>
              <a:t>Figura. </a:t>
            </a:r>
            <a:r>
              <a:rPr lang="es-EC" sz="1100" dirty="0"/>
              <a:t>Población en edad de trabajar</a:t>
            </a:r>
          </a:p>
          <a:p>
            <a:pPr algn="ctr"/>
            <a:r>
              <a:rPr lang="es-EC" sz="1100" b="1" dirty="0"/>
              <a:t>Elaboración: </a:t>
            </a:r>
            <a:r>
              <a:rPr lang="es-EC" sz="1100" dirty="0"/>
              <a:t>TIBANLOMBO J., VILLACÍS A. (2012)</a:t>
            </a:r>
          </a:p>
          <a:p>
            <a:pPr algn="ctr"/>
            <a:endParaRPr lang="es-EC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5689" y="632301"/>
            <a:ext cx="819487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PRINCIPALES ACTIVIDADES ECONÓMICAS </a:t>
            </a:r>
            <a:endParaRPr lang="es-ES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5690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/>
              <a:t>Según el Plan de Desarrollo y Ordenamiento Territorial 2012 – 2025 las principales actividades económicas que se desarrollan en el cantón son</a:t>
            </a:r>
            <a:r>
              <a:rPr lang="es-EC" sz="2200" dirty="0" smtClean="0"/>
              <a:t>:</a:t>
            </a:r>
            <a:endParaRPr lang="es-EC" sz="22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3068960"/>
          <a:ext cx="756084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95190" y="499319"/>
            <a:ext cx="7455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SOCIO DEMOGRÁFICO</a:t>
            </a:r>
            <a:endParaRPr lang="es-E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6777" y="1268760"/>
            <a:ext cx="2605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población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1" name="10 Gráfico"/>
          <p:cNvGraphicFramePr/>
          <p:nvPr/>
        </p:nvGraphicFramePr>
        <p:xfrm>
          <a:off x="755576" y="1988840"/>
          <a:ext cx="74168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195736" y="6093296"/>
            <a:ext cx="437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Figura</a:t>
            </a:r>
            <a:r>
              <a:rPr lang="es-EC" sz="1200" b="1" dirty="0" smtClean="0"/>
              <a:t>. </a:t>
            </a:r>
            <a:r>
              <a:rPr lang="es-EC" sz="1200" dirty="0"/>
              <a:t>Población por grupos de edad</a:t>
            </a:r>
          </a:p>
          <a:p>
            <a:pPr algn="ctr"/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  <p:sp>
        <p:nvSpPr>
          <p:cNvPr id="8" name="7 Flecha derecha">
            <a:hlinkClick r:id="rId3" action="ppaction://hlinkfile"/>
          </p:cNvPr>
          <p:cNvSpPr/>
          <p:nvPr/>
        </p:nvSpPr>
        <p:spPr>
          <a:xfrm>
            <a:off x="8286776" y="5786454"/>
            <a:ext cx="357190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828001"/>
            <a:ext cx="29931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EDUCACIÓN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97083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T</a:t>
            </a:r>
            <a:r>
              <a:rPr lang="es-EC" sz="2400" b="1" dirty="0" smtClean="0">
                <a:solidFill>
                  <a:srgbClr val="FF0000"/>
                </a:solidFill>
              </a:rPr>
              <a:t>asa </a:t>
            </a:r>
            <a:r>
              <a:rPr lang="es-EC" sz="2400" b="1" dirty="0">
                <a:solidFill>
                  <a:srgbClr val="FF0000"/>
                </a:solidFill>
              </a:rPr>
              <a:t>promedio de </a:t>
            </a:r>
            <a:r>
              <a:rPr lang="es-EC" sz="2400" b="1" dirty="0" smtClean="0">
                <a:solidFill>
                  <a:srgbClr val="FF0000"/>
                </a:solidFill>
              </a:rPr>
              <a:t>analfabetismo</a:t>
            </a:r>
            <a:endParaRPr lang="es-EC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4499992" y="1990581"/>
            <a:ext cx="91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b="1" dirty="0" smtClean="0"/>
              <a:t>2,9</a:t>
            </a:r>
            <a:endParaRPr lang="es-EC" sz="4000" b="1" dirty="0"/>
          </a:p>
        </p:txBody>
      </p:sp>
      <p:sp>
        <p:nvSpPr>
          <p:cNvPr id="5" name="4 Flecha derecha"/>
          <p:cNvSpPr/>
          <p:nvPr/>
        </p:nvSpPr>
        <p:spPr>
          <a:xfrm>
            <a:off x="3707904" y="2204864"/>
            <a:ext cx="72008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000"/>
          </a:p>
        </p:txBody>
      </p:sp>
      <p:sp>
        <p:nvSpPr>
          <p:cNvPr id="6" name="5 Abrir llave"/>
          <p:cNvSpPr/>
          <p:nvPr/>
        </p:nvSpPr>
        <p:spPr>
          <a:xfrm>
            <a:off x="5508104" y="1700808"/>
            <a:ext cx="288032" cy="129614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5868144" y="180475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1,6</a:t>
            </a:r>
            <a:r>
              <a:rPr lang="es-EC" sz="2000" dirty="0" smtClean="0"/>
              <a:t> = HOMBRES</a:t>
            </a:r>
            <a:endParaRPr lang="es-EC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24928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4,1</a:t>
            </a:r>
            <a:r>
              <a:rPr lang="es-EC" sz="2000" dirty="0" smtClean="0"/>
              <a:t> = MUJERES</a:t>
            </a:r>
            <a:endParaRPr lang="es-EC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371703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Lo cual </a:t>
            </a:r>
            <a:r>
              <a:rPr lang="es-EC" sz="2400" dirty="0"/>
              <a:t>indica que la mujer no tiene o tuvo la misma accesibilidad a la educación que el hombre en el cantón, posiblemente debido a que en décadas pasadas la mujer se dedicaba a los quehaceres domésticos o trabajar en el </a:t>
            </a:r>
            <a:r>
              <a:rPr lang="es-EC" sz="2400" dirty="0" smtClean="0"/>
              <a:t>campo.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4" y="3288975"/>
          <a:ext cx="7272807" cy="2520280"/>
        </p:xfrm>
        <a:graphic>
          <a:graphicData uri="http://schemas.openxmlformats.org/drawingml/2006/table">
            <a:tbl>
              <a:tblPr/>
              <a:tblGrid>
                <a:gridCol w="2123672"/>
                <a:gridCol w="886098"/>
                <a:gridCol w="886098"/>
                <a:gridCol w="886098"/>
                <a:gridCol w="886098"/>
                <a:gridCol w="886098"/>
                <a:gridCol w="718645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latin typeface="Times New Roman"/>
                          <a:ea typeface="Times New Roman"/>
                          <a:cs typeface="Times New Roman"/>
                        </a:rPr>
                        <a:t>Tipo de Establecimiento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Sangolquí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Cotogchoa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Rumipamba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Alumnos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latin typeface="Times New Roman"/>
                          <a:ea typeface="Times New Roman"/>
                          <a:cs typeface="Times New Roman"/>
                        </a:rPr>
                        <a:t>Alumnos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Alumnos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Fiscal (Estado)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13368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48,3</a:t>
                      </a:r>
                      <a:endParaRPr lang="es-EC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979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77,3</a:t>
                      </a:r>
                      <a:endParaRPr lang="es-EC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es-EC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Particular (Privado)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13193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Fiscomisional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Municipal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738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27674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1267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39552" y="7143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- TIPO DE ESTABLECIMIENTOS EDUCATIVOS</a:t>
            </a:r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8" y="292893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 smtClean="0"/>
              <a:t>Tipo de establecimientos educativos del cantón</a:t>
            </a:r>
            <a:endParaRPr lang="es-EC" sz="1400" dirty="0"/>
          </a:p>
          <a:p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5881262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/>
              <a:t>Fuente. </a:t>
            </a:r>
            <a:r>
              <a:rPr lang="es-EC" sz="1200" dirty="0"/>
              <a:t>Censo de Población y Vivienda, </a:t>
            </a:r>
            <a:r>
              <a:rPr lang="es-EC" sz="1200" dirty="0" smtClean="0"/>
              <a:t>2010</a:t>
            </a:r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1251511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El </a:t>
            </a:r>
            <a:r>
              <a:rPr lang="es-EC" sz="2000" dirty="0"/>
              <a:t>Cantón de Rumiñahui cuenta con </a:t>
            </a:r>
            <a:r>
              <a:rPr lang="es-EC" sz="2000" dirty="0" smtClean="0">
                <a:solidFill>
                  <a:schemeClr val="accent2"/>
                </a:solidFill>
              </a:rPr>
              <a:t>112 ESTABLECIMIENTOS EDUCATIVOS</a:t>
            </a:r>
            <a:r>
              <a:rPr lang="es-EC" sz="2000" dirty="0" smtClean="0"/>
              <a:t>, </a:t>
            </a:r>
            <a:r>
              <a:rPr lang="es-EC" sz="2000" dirty="0"/>
              <a:t>entre </a:t>
            </a:r>
            <a:r>
              <a:rPr lang="es-EC" sz="2000" b="1" dirty="0"/>
              <a:t>34</a:t>
            </a:r>
            <a:r>
              <a:rPr lang="es-EC" sz="2000" dirty="0"/>
              <a:t> fiscales, </a:t>
            </a:r>
            <a:r>
              <a:rPr lang="es-EC" sz="2000" b="1" dirty="0"/>
              <a:t>62</a:t>
            </a:r>
            <a:r>
              <a:rPr lang="es-EC" sz="2000" dirty="0"/>
              <a:t> particulares, </a:t>
            </a:r>
            <a:r>
              <a:rPr lang="es-EC" sz="2000" b="1" dirty="0"/>
              <a:t>3</a:t>
            </a:r>
            <a:r>
              <a:rPr lang="es-EC" sz="2000" dirty="0"/>
              <a:t> fiscomisionales y </a:t>
            </a:r>
            <a:r>
              <a:rPr lang="es-EC" sz="2000" b="1" dirty="0"/>
              <a:t>13</a:t>
            </a:r>
            <a:r>
              <a:rPr lang="es-EC" sz="2000" dirty="0"/>
              <a:t> municipales, a los cuales asiste la mayoría de la población de la siguiente </a:t>
            </a:r>
            <a:r>
              <a:rPr lang="es-EC" sz="2000" dirty="0" smtClean="0"/>
              <a:t>manera: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395536" y="476672"/>
          <a:ext cx="820891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95736" y="602128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Figura</a:t>
            </a:r>
            <a:r>
              <a:rPr lang="es-EC" sz="1200" b="1" dirty="0" smtClean="0"/>
              <a:t>. </a:t>
            </a:r>
            <a:r>
              <a:rPr lang="es-EC" sz="1200" dirty="0" smtClean="0"/>
              <a:t>Tipos de establecimientos educativos</a:t>
            </a:r>
            <a:endParaRPr lang="es-EC" sz="1200" dirty="0"/>
          </a:p>
          <a:p>
            <a:pPr algn="ctr"/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6672"/>
            <a:ext cx="1749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salud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44016" y="1340768"/>
          <a:ext cx="88204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494116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hospital principal de </a:t>
            </a:r>
            <a:r>
              <a:rPr lang="es-EC" dirty="0" smtClean="0"/>
              <a:t>Sangolquí </a:t>
            </a:r>
            <a:r>
              <a:rPr lang="es-EC" dirty="0"/>
              <a:t>posee </a:t>
            </a:r>
            <a:r>
              <a:rPr lang="es-EC" b="1" dirty="0">
                <a:solidFill>
                  <a:srgbClr val="FF0000"/>
                </a:solidFill>
              </a:rPr>
              <a:t>15 camas </a:t>
            </a:r>
            <a:r>
              <a:rPr lang="es-EC" dirty="0"/>
              <a:t>para la atención hospitalaria, así como también cuenta con consulta externa y emergencia, a pesar de eso es notable que sus instalaciones </a:t>
            </a:r>
            <a:r>
              <a:rPr lang="es-EC" b="1" dirty="0" smtClean="0"/>
              <a:t>NO</a:t>
            </a:r>
            <a:r>
              <a:rPr lang="es-EC" dirty="0" smtClean="0"/>
              <a:t> </a:t>
            </a:r>
            <a:r>
              <a:rPr lang="es-EC" dirty="0"/>
              <a:t>abastecen las necesidades de la población, debido a que existe un déficit de 155 camas y de médicos de planta con especialización </a:t>
            </a:r>
            <a:r>
              <a:rPr lang="es-EC" dirty="0" smtClean="0"/>
              <a:t>materna </a:t>
            </a:r>
            <a:r>
              <a:rPr lang="es-EC" dirty="0"/>
              <a:t>e </a:t>
            </a:r>
            <a:r>
              <a:rPr lang="es-EC" dirty="0" smtClean="0"/>
              <a:t>infantil.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7647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- GRUPOS DE ATENCIÓN PRIORITARIA</a:t>
            </a:r>
            <a:endParaRPr lang="es-EC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827584" y="1340768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331640" y="60212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Grupos </a:t>
            </a:r>
            <a:r>
              <a:rPr lang="es-EC" sz="1200" dirty="0"/>
              <a:t>de atención prioritaria</a:t>
            </a:r>
          </a:p>
          <a:p>
            <a:pPr algn="ctr"/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331640" y="1196752"/>
          <a:ext cx="64807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59632" y="494116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Tipo de vivienda del cantón</a:t>
            </a:r>
            <a:endParaRPr lang="es-EC" sz="1200" dirty="0"/>
          </a:p>
          <a:p>
            <a:pPr algn="ctr"/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558924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El</a:t>
            </a:r>
            <a:r>
              <a:rPr lang="es-EC" sz="2400" b="1" dirty="0" smtClean="0"/>
              <a:t> </a:t>
            </a:r>
            <a:r>
              <a:rPr lang="es-EC" sz="2400" b="1" dirty="0" smtClean="0">
                <a:solidFill>
                  <a:srgbClr val="FF0000"/>
                </a:solidFill>
              </a:rPr>
              <a:t>57,88</a:t>
            </a:r>
            <a:r>
              <a:rPr lang="es-EC" sz="2400" b="1" dirty="0">
                <a:solidFill>
                  <a:srgbClr val="FF0000"/>
                </a:solidFill>
              </a:rPr>
              <a:t>%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smtClean="0"/>
              <a:t>de la población del cantón</a:t>
            </a:r>
            <a:endParaRPr lang="es-EC" sz="2400" dirty="0"/>
          </a:p>
        </p:txBody>
      </p:sp>
      <p:sp>
        <p:nvSpPr>
          <p:cNvPr id="6" name="5 Flecha derecha"/>
          <p:cNvSpPr/>
          <p:nvPr/>
        </p:nvSpPr>
        <p:spPr>
          <a:xfrm>
            <a:off x="3923928" y="5733256"/>
            <a:ext cx="1080120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5220072" y="558924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Tiene acceso a </a:t>
            </a:r>
            <a:r>
              <a:rPr lang="es-EC" sz="2200" b="1" dirty="0" smtClean="0">
                <a:solidFill>
                  <a:srgbClr val="FF0000"/>
                </a:solidFill>
              </a:rPr>
              <a:t>VIVIENDA PROPIA</a:t>
            </a:r>
            <a:endParaRPr lang="es-EC" sz="2200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95953"/>
            <a:ext cx="24769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VIVIENDA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57508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Pobreza por </a:t>
            </a:r>
            <a:r>
              <a:rPr lang="es-E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nbi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71600" y="3553233"/>
          <a:ext cx="6912767" cy="2596081"/>
        </p:xfrm>
        <a:graphic>
          <a:graphicData uri="http://schemas.openxmlformats.org/drawingml/2006/table">
            <a:tbl>
              <a:tblPr/>
              <a:tblGrid>
                <a:gridCol w="1952222"/>
                <a:gridCol w="1851692"/>
                <a:gridCol w="1577127"/>
                <a:gridCol w="1531726"/>
              </a:tblGrid>
              <a:tr h="950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Parroquias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Número de personas pobres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Población 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Sangolquí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23641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81140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29,2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Cotogchoa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2619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3937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66,5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Rumipamba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765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775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98,7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27025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85852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31,5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771800" y="6223835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/>
              <a:t>Fuente. </a:t>
            </a:r>
            <a:r>
              <a:rPr lang="es-EC" sz="1200" dirty="0"/>
              <a:t>Censo de Población y Vivienda, </a:t>
            </a:r>
            <a:r>
              <a:rPr lang="es-EC" sz="1200" dirty="0" smtClean="0"/>
              <a:t>2010</a:t>
            </a:r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763688" y="319381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Pobreza por necesidades básicas insatisfechas en Rumiñahui</a:t>
            </a:r>
          </a:p>
          <a:p>
            <a:endParaRPr lang="es-EC" sz="1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1560" y="1628800"/>
            <a:ext cx="18002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accent3">
                    <a:lumMod val="50000"/>
                  </a:schemeClr>
                </a:solidFill>
              </a:rPr>
              <a:t>NBI</a:t>
            </a:r>
            <a:endParaRPr lang="es-EC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2771800" y="1844824"/>
            <a:ext cx="1080120" cy="4320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4211960" y="1457489"/>
            <a:ext cx="432048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Limitado </a:t>
            </a:r>
            <a:r>
              <a:rPr lang="es-EC" sz="2000" dirty="0"/>
              <a:t>acceso a educación, salud, nutrición, vivienda, servicios urbanos y oportunidades de empleo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IDENTIFICACIÓN 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/>
          <a:lstStyle/>
          <a:p>
            <a:pPr algn="just"/>
            <a:r>
              <a:rPr lang="es-EC" dirty="0" smtClean="0"/>
              <a:t>El Cantón Rumiñahui ha experimentado una creciente expansión urbana en los últimos años lo cual genera la necesidad de implementar estudios sobre vulnerabilidad y riesgos como medidas de apoyo a nivel local que sirvan como base para alcanzar los </a:t>
            </a:r>
            <a:r>
              <a:rPr lang="es-ES" dirty="0" smtClean="0"/>
              <a:t>lineamientos planteados por el COOTAD y el Plan Nacional para el Buen Vivir (PNBV).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611560" y="908720"/>
          <a:ext cx="7632848" cy="465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15616" y="55892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Pobreza por NBI</a:t>
            </a:r>
            <a:endParaRPr lang="es-EC" sz="1200" dirty="0"/>
          </a:p>
          <a:p>
            <a:pPr algn="ctr"/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  <p:sp>
        <p:nvSpPr>
          <p:cNvPr id="5" name="4 Flecha derecha">
            <a:hlinkClick r:id="rId3" action="ppaction://hlinkpres?slideindex=16&amp;slidetitle=metodología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89636" y="499319"/>
            <a:ext cx="826700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DE SERVICIOS BÁSICOS</a:t>
            </a:r>
            <a:endParaRPr lang="es-ES" sz="3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213285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/>
              <a:t>La cobertura de servicios básicos en el cantón es muy buena para el caso de la </a:t>
            </a:r>
            <a:r>
              <a:rPr lang="es-EC" sz="2000" b="1" dirty="0" smtClean="0"/>
              <a:t>PARROQUIA URBANA SANGOLQUÍ</a:t>
            </a:r>
            <a:r>
              <a:rPr lang="es-EC" sz="2000" dirty="0" smtClean="0"/>
              <a:t>, </a:t>
            </a:r>
            <a:r>
              <a:rPr lang="es-EC" sz="2000" dirty="0"/>
              <a:t>mientras que las parroquias rurales Cotogchoa y Rumipamba se encuentran en un nivel de cobertura medio y </a:t>
            </a:r>
            <a:r>
              <a:rPr lang="es-EC" sz="2000" dirty="0" smtClean="0"/>
              <a:t>bajo respectivamente.</a:t>
            </a:r>
            <a:endParaRPr lang="es-EC" sz="2000" dirty="0"/>
          </a:p>
        </p:txBody>
      </p:sp>
      <p:sp>
        <p:nvSpPr>
          <p:cNvPr id="5" name="4 Rectángulo"/>
          <p:cNvSpPr/>
          <p:nvPr/>
        </p:nvSpPr>
        <p:spPr>
          <a:xfrm>
            <a:off x="395536" y="1404065"/>
            <a:ext cx="82089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Cobertura de servicios básicos</a:t>
            </a:r>
            <a:endParaRPr lang="es-E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99592" y="4203521"/>
          <a:ext cx="7056783" cy="1828800"/>
        </p:xfrm>
        <a:graphic>
          <a:graphicData uri="http://schemas.openxmlformats.org/drawingml/2006/table">
            <a:tbl>
              <a:tblPr/>
              <a:tblGrid>
                <a:gridCol w="1458331"/>
                <a:gridCol w="1496835"/>
                <a:gridCol w="1632561"/>
                <a:gridCol w="1414052"/>
                <a:gridCol w="10550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Parroquias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Agua por red pública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Alcantarillado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Eliminación de basura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Energía eléctrica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Sangolquí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95,4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91,9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97,7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99,5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Cotogchoa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76,3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54,1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66,9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98,4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Rumipamba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9,9</a:t>
                      </a:r>
                      <a:endParaRPr lang="es-EC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7,4</a:t>
                      </a:r>
                      <a:endParaRPr lang="es-EC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64,6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95,1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192572" y="6093296"/>
            <a:ext cx="4305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/>
              <a:t>Fuente. </a:t>
            </a:r>
            <a:r>
              <a:rPr lang="es-EC" sz="1200" dirty="0"/>
              <a:t>Censo de Población y Vivienda, </a:t>
            </a:r>
            <a:r>
              <a:rPr lang="es-EC" sz="1200" dirty="0" smtClean="0"/>
              <a:t>2010 - GADMUR</a:t>
            </a:r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71600" y="3800073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Porcentaje de la población que tiene acceso a servicios básicos por parroquia</a:t>
            </a:r>
          </a:p>
          <a:p>
            <a:endParaRPr lang="es-EC" sz="1400" dirty="0"/>
          </a:p>
          <a:p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683568" y="692696"/>
          <a:ext cx="774035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15616" y="573499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Acceso a servicios básicos por parroquia</a:t>
            </a:r>
            <a:endParaRPr lang="es-EC" sz="1200" dirty="0"/>
          </a:p>
          <a:p>
            <a:pPr algn="ctr"/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04664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Red vial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 l="37906" t="43922" r="36636" b="28516"/>
          <a:stretch>
            <a:fillRect/>
          </a:stretch>
        </p:blipFill>
        <p:spPr bwMode="auto">
          <a:xfrm>
            <a:off x="1979712" y="1102829"/>
            <a:ext cx="5477751" cy="333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560" y="4725144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/>
              <a:t>Una de las vías principales que atraviesa la zona urbana del cantón (Parroquia Sangolquí) es la </a:t>
            </a:r>
            <a:r>
              <a:rPr lang="es-EC" sz="2200" b="1" i="1" dirty="0">
                <a:solidFill>
                  <a:srgbClr val="FF0000"/>
                </a:solidFill>
              </a:rPr>
              <a:t>Panamericana Sur (Av. Rumiñahui E35)</a:t>
            </a:r>
            <a:r>
              <a:rPr lang="es-EC" sz="2200" dirty="0"/>
              <a:t>, la misma que sirve de conexión con el Cantón </a:t>
            </a:r>
            <a:r>
              <a:rPr lang="es-EC" sz="2200" dirty="0" smtClean="0"/>
              <a:t>Mejía.</a:t>
            </a:r>
            <a:endParaRPr lang="es-EC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548680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Infraestructura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23728" y="1895797"/>
          <a:ext cx="4535440" cy="4416552"/>
        </p:xfrm>
        <a:graphic>
          <a:graphicData uri="http://schemas.openxmlformats.org/drawingml/2006/table">
            <a:tbl>
              <a:tblPr/>
              <a:tblGrid>
                <a:gridCol w="3358388"/>
                <a:gridCol w="1177052"/>
              </a:tblGrid>
              <a:tr h="208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Obras de Infraestructura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Banco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Cementerio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Centro Comercial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Coliseo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Edificio Educacional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es-EC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Edificio Público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Estaciones de Gasolina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Estadio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Iglesia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Parque o Plaza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Puesto de auxilio y emergencia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Tanque de Agua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Unidad de Salud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267744" y="6366711"/>
            <a:ext cx="4305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/>
              <a:t>Fuente. </a:t>
            </a:r>
            <a:r>
              <a:rPr lang="es-EC" sz="1200" dirty="0"/>
              <a:t>Censo de Población y Vivienda, </a:t>
            </a:r>
            <a:r>
              <a:rPr lang="es-EC" sz="1200" dirty="0" smtClean="0"/>
              <a:t>2010 - GADMUR</a:t>
            </a:r>
            <a:endParaRPr lang="es-EC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979712" y="1495818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 smtClean="0"/>
              <a:t>Principales obras de infraestructura en el cantón</a:t>
            </a:r>
            <a:endParaRPr lang="es-EC" sz="1400" dirty="0"/>
          </a:p>
        </p:txBody>
      </p:sp>
      <p:sp>
        <p:nvSpPr>
          <p:cNvPr id="7" name="6 Flecha derecha">
            <a:hlinkClick r:id="rId2" action="ppaction://hlinkfile"/>
          </p:cNvPr>
          <p:cNvSpPr/>
          <p:nvPr/>
        </p:nvSpPr>
        <p:spPr>
          <a:xfrm>
            <a:off x="8244408" y="5805264"/>
            <a:ext cx="35719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6563" y="365175"/>
            <a:ext cx="685315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ADMINISTRATIVO</a:t>
            </a:r>
            <a:endParaRPr lang="es-ES" sz="3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44016" y="1268760"/>
          <a:ext cx="8748464" cy="5112568"/>
        </p:xfrm>
        <a:graphic>
          <a:graphicData uri="http://schemas.openxmlformats.org/presentationml/2006/ole">
            <p:oleObj spid="_x0000_s55298" name="Visio" r:id="rId3" imgW="9773291" imgH="5255098" progId="Visio.Drawing.11">
              <p:embed/>
            </p:oleObj>
          </a:graphicData>
        </a:graphic>
      </p:graphicFrame>
      <p:sp>
        <p:nvSpPr>
          <p:cNvPr id="6" name="5 Elipse"/>
          <p:cNvSpPr/>
          <p:nvPr/>
        </p:nvSpPr>
        <p:spPr>
          <a:xfrm>
            <a:off x="6012160" y="4653136"/>
            <a:ext cx="1008112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>
            <a:hlinkClick r:id="rId4" action="ppaction://hlinkpres?slideindex=16&amp;slidetitle=metodología"/>
          </p:cNvPr>
          <p:cNvSpPr/>
          <p:nvPr/>
        </p:nvSpPr>
        <p:spPr>
          <a:xfrm>
            <a:off x="7500958" y="6143644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541129"/>
            <a:ext cx="86308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s-EC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EXPOSICIÓN </a:t>
            </a:r>
            <a:r>
              <a:rPr lang="es-EC" sz="2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 TERRITORIO </a:t>
            </a:r>
            <a:endParaRPr lang="es-EC" sz="2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1" algn="ctr"/>
            <a:r>
              <a:rPr lang="es-EC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 </a:t>
            </a:r>
            <a:r>
              <a:rPr lang="es-EC" sz="2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AMENAZAS DE ORIGEN </a:t>
            </a:r>
            <a:r>
              <a:rPr lang="es-EC" sz="2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NATURAL</a:t>
            </a:r>
            <a:endParaRPr lang="es-ES" sz="2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897668"/>
            <a:ext cx="82089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1</a:t>
            </a:r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. DESLIZAMIENTOS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3311979"/>
          <a:ext cx="7608982" cy="2468880"/>
        </p:xfrm>
        <a:graphic>
          <a:graphicData uri="http://schemas.openxmlformats.org/drawingml/2006/table">
            <a:tbl>
              <a:tblPr/>
              <a:tblGrid>
                <a:gridCol w="1281747"/>
                <a:gridCol w="3993197"/>
                <a:gridCol w="1094518"/>
                <a:gridCol w="1239520"/>
              </a:tblGrid>
              <a:tr h="36518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Simbología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Susceptibilidad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Área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i="1">
                          <a:latin typeface="Times New Roman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s-EC" sz="1800" b="1" i="1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i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Alta susceptibilidad a deslizamientos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16,72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12,32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dirty="0">
                          <a:latin typeface="Times New Roman"/>
                          <a:ea typeface="Calibri"/>
                          <a:cs typeface="Times New Roman"/>
                        </a:rPr>
                        <a:t>Mediana susceptibilidad a deslizamientos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23,55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17,35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Baja susceptibilidad deslizamientos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95,16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70,13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Área Cantonal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135,7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3" name="Imagen 4"/>
          <p:cNvPicPr>
            <a:picLocks noChangeAspect="1" noChangeArrowheads="1"/>
          </p:cNvPicPr>
          <p:nvPr/>
        </p:nvPicPr>
        <p:blipFill>
          <a:blip r:embed="rId3" cstate="print"/>
          <a:srcRect l="40189" t="55891" r="54462" b="37711"/>
          <a:stretch>
            <a:fillRect/>
          </a:stretch>
        </p:blipFill>
        <p:spPr bwMode="auto">
          <a:xfrm>
            <a:off x="0" y="0"/>
            <a:ext cx="295275" cy="209550"/>
          </a:xfrm>
          <a:prstGeom prst="rect">
            <a:avLst/>
          </a:prstGeom>
          <a:noFill/>
        </p:spPr>
      </p:pic>
      <p:pic>
        <p:nvPicPr>
          <p:cNvPr id="56322" name="Imagen 10"/>
          <p:cNvPicPr>
            <a:picLocks noChangeAspect="1" noChangeArrowheads="1"/>
          </p:cNvPicPr>
          <p:nvPr/>
        </p:nvPicPr>
        <p:blipFill>
          <a:blip r:embed="rId4" cstate="print"/>
          <a:srcRect l="39980" t="61617" r="54208" b="31987"/>
          <a:stretch>
            <a:fillRect/>
          </a:stretch>
        </p:blipFill>
        <p:spPr bwMode="auto">
          <a:xfrm>
            <a:off x="0" y="0"/>
            <a:ext cx="323850" cy="209550"/>
          </a:xfrm>
          <a:prstGeom prst="rect">
            <a:avLst/>
          </a:prstGeom>
          <a:noFill/>
        </p:spPr>
      </p:pic>
      <p:pic>
        <p:nvPicPr>
          <p:cNvPr id="56321" name="Imagen 16"/>
          <p:cNvPicPr>
            <a:picLocks noChangeAspect="1" noChangeArrowheads="1"/>
          </p:cNvPicPr>
          <p:nvPr/>
        </p:nvPicPr>
        <p:blipFill>
          <a:blip r:embed="rId4" cstate="print"/>
          <a:srcRect l="39851" t="73064" r="54462" b="20876"/>
          <a:stretch>
            <a:fillRect/>
          </a:stretch>
        </p:blipFill>
        <p:spPr bwMode="auto">
          <a:xfrm>
            <a:off x="0" y="0"/>
            <a:ext cx="314325" cy="190500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3" cstate="print"/>
          <a:srcRect l="40189" t="55892" r="54462" b="37711"/>
          <a:stretch>
            <a:fillRect/>
          </a:stretch>
        </p:blipFill>
        <p:spPr bwMode="auto">
          <a:xfrm>
            <a:off x="1187624" y="4221088"/>
            <a:ext cx="432048" cy="27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4" cstate="print"/>
          <a:srcRect l="39980" t="61616" r="54208" b="31987"/>
          <a:stretch>
            <a:fillRect/>
          </a:stretch>
        </p:blipFill>
        <p:spPr bwMode="auto">
          <a:xfrm>
            <a:off x="1187624" y="4595133"/>
            <a:ext cx="432048" cy="27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 l="39851" t="73064" r="54462" b="20875"/>
          <a:stretch>
            <a:fillRect/>
          </a:stretch>
        </p:blipFill>
        <p:spPr bwMode="auto">
          <a:xfrm>
            <a:off x="1187624" y="5013176"/>
            <a:ext cx="432048" cy="2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830279" y="5877272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 smtClean="0"/>
              <a:t>Fuente. </a:t>
            </a:r>
            <a:r>
              <a:rPr lang="es-EC" sz="1200" dirty="0" smtClean="0"/>
              <a:t>GADMUR</a:t>
            </a:r>
            <a:endParaRPr lang="es-EC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339752" y="2863969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Nivel de susceptibilidad ante deslizamientos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 l="30992" t="49188" r="29161" b="12422"/>
          <a:stretch>
            <a:fillRect/>
          </a:stretch>
        </p:blipFill>
        <p:spPr bwMode="auto">
          <a:xfrm>
            <a:off x="827584" y="1268760"/>
            <a:ext cx="7488832" cy="40564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331640" y="544696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Porcentaje de susceptibilidad ante deslizamientos </a:t>
            </a:r>
            <a:endParaRPr lang="es-EC" sz="1200" dirty="0" smtClean="0"/>
          </a:p>
          <a:p>
            <a:pPr algn="ctr"/>
            <a:r>
              <a:rPr lang="es-EC" sz="1200" b="1" dirty="0" smtClean="0"/>
              <a:t>Elaboración</a:t>
            </a:r>
            <a:r>
              <a:rPr lang="es-EC" sz="1200" b="1" dirty="0"/>
              <a:t>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  <p:sp>
        <p:nvSpPr>
          <p:cNvPr id="6" name="5 Flecha derecha">
            <a:hlinkClick r:id="rId4" action="ppaction://hlinkfile"/>
          </p:cNvPr>
          <p:cNvSpPr/>
          <p:nvPr/>
        </p:nvSpPr>
        <p:spPr>
          <a:xfrm>
            <a:off x="8286776" y="5857892"/>
            <a:ext cx="28575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089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Sismicidad </a:t>
            </a:r>
            <a:r>
              <a:rPr lang="es-E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(1541 – actualidad)</a:t>
            </a:r>
            <a:endParaRPr lang="es-ES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l="29577" t="23250" r="28486" b="35243"/>
          <a:stretch>
            <a:fillRect/>
          </a:stretch>
        </p:blipFill>
        <p:spPr bwMode="auto">
          <a:xfrm>
            <a:off x="179512" y="1257065"/>
            <a:ext cx="8568952" cy="4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 l="8496" t="58308" r="29656" b="23820"/>
          <a:stretch>
            <a:fillRect/>
          </a:stretch>
        </p:blipFill>
        <p:spPr bwMode="auto">
          <a:xfrm>
            <a:off x="1043608" y="6093296"/>
            <a:ext cx="3312368" cy="62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4" y="836712"/>
          <a:ext cx="7272808" cy="1314450"/>
        </p:xfrm>
        <a:graphic>
          <a:graphicData uri="http://schemas.openxmlformats.org/drawingml/2006/table">
            <a:tbl>
              <a:tblPr/>
              <a:tblGrid>
                <a:gridCol w="1175055"/>
                <a:gridCol w="3904741"/>
                <a:gridCol w="1157802"/>
                <a:gridCol w="103521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 dirty="0">
                          <a:latin typeface="Times New Roman"/>
                          <a:ea typeface="Calibri"/>
                          <a:cs typeface="Times New Roman"/>
                        </a:rPr>
                        <a:t>Simbología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 dirty="0">
                          <a:latin typeface="Times New Roman"/>
                          <a:ea typeface="Calibri"/>
                          <a:cs typeface="Times New Roman"/>
                        </a:rPr>
                        <a:t>Susceptibilidad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>
                          <a:latin typeface="Times New Roman"/>
                          <a:ea typeface="Calibri"/>
                          <a:cs typeface="Times New Roman"/>
                        </a:rPr>
                        <a:t>Área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 i="1" dirty="0">
                          <a:latin typeface="Times New Roman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s-EC" sz="1500" b="1" i="1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 i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endParaRPr lang="es-EC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>
                          <a:latin typeface="Times New Roman"/>
                          <a:ea typeface="Calibri"/>
                          <a:cs typeface="Times New Roman"/>
                        </a:rPr>
                        <a:t>Alta susceptibilidad a sismos de magnitud 3.9° – 4.9° Richter  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>
                          <a:latin typeface="Times New Roman"/>
                          <a:ea typeface="Calibri"/>
                          <a:cs typeface="Times New Roman"/>
                        </a:rPr>
                        <a:t>135,7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 dirty="0">
                          <a:latin typeface="Times New Roman"/>
                          <a:ea typeface="Calibri"/>
                          <a:cs typeface="Times New Roman"/>
                        </a:rPr>
                        <a:t>Área Cantonal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>
                          <a:latin typeface="Times New Roman"/>
                          <a:ea typeface="Calibri"/>
                          <a:cs typeface="Times New Roman"/>
                        </a:rPr>
                        <a:t>135,7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5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5" name="Imagen 34"/>
          <p:cNvPicPr>
            <a:picLocks noChangeAspect="1" noChangeArrowheads="1"/>
          </p:cNvPicPr>
          <p:nvPr/>
        </p:nvPicPr>
        <p:blipFill>
          <a:blip r:embed="rId2" cstate="print"/>
          <a:srcRect l="37260" t="76193" r="58485" b="19495"/>
          <a:stretch>
            <a:fillRect/>
          </a:stretch>
        </p:blipFill>
        <p:spPr bwMode="auto">
          <a:xfrm>
            <a:off x="1187624" y="1484784"/>
            <a:ext cx="576064" cy="342525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33479" t="42938" r="31101" b="19657"/>
          <a:stretch>
            <a:fillRect/>
          </a:stretch>
        </p:blipFill>
        <p:spPr bwMode="auto">
          <a:xfrm>
            <a:off x="1619672" y="2830434"/>
            <a:ext cx="5616624" cy="33348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259632" y="616530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Nivel de susceptibilidad ante sismos </a:t>
            </a:r>
            <a:endParaRPr lang="es-EC" sz="1200" dirty="0" smtClean="0"/>
          </a:p>
          <a:p>
            <a:pPr algn="ctr"/>
            <a:r>
              <a:rPr lang="es-EC" sz="1200" b="1" dirty="0" smtClean="0"/>
              <a:t>Elaboración</a:t>
            </a:r>
            <a:r>
              <a:rPr lang="es-EC" sz="1200" b="1" dirty="0"/>
              <a:t>: </a:t>
            </a:r>
            <a:r>
              <a:rPr lang="es-EC" sz="1200" dirty="0"/>
              <a:t>TIBANLOMBO J., VILLACÍS A. (2012)</a:t>
            </a:r>
          </a:p>
          <a:p>
            <a:pPr algn="ctr"/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47667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Nivel de susceptibilidad </a:t>
            </a:r>
            <a:r>
              <a:rPr lang="es-EC" sz="1400" dirty="0" smtClean="0"/>
              <a:t>ante sismos</a:t>
            </a:r>
            <a:endParaRPr lang="es-EC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653784" y="2132856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 smtClean="0"/>
              <a:t>Fuente. </a:t>
            </a:r>
            <a:r>
              <a:rPr lang="es-EC" sz="1200" dirty="0" smtClean="0"/>
              <a:t>SNGR</a:t>
            </a:r>
            <a:endParaRPr lang="es-EC" sz="1200" dirty="0"/>
          </a:p>
        </p:txBody>
      </p:sp>
      <p:sp>
        <p:nvSpPr>
          <p:cNvPr id="9" name="8 Flecha derecha">
            <a:hlinkClick r:id="rId4" action="ppaction://hlinkfile"/>
          </p:cNvPr>
          <p:cNvSpPr/>
          <p:nvPr/>
        </p:nvSpPr>
        <p:spPr>
          <a:xfrm>
            <a:off x="8286776" y="5857892"/>
            <a:ext cx="28575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 E IMPORTANCIA DEL PROBLEMA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57158" y="1571612"/>
            <a:ext cx="8286808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Abordar el tema de riesgos en el Ecuador no es una tarea fácil cuando se considera la diversidad de amenazas y vulnerabilidades a las que se encuentra sujetos nuestro territorio.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AMENAZAS</a:t>
            </a:r>
            <a:endParaRPr lang="es-EC" dirty="0"/>
          </a:p>
        </p:txBody>
      </p:sp>
      <p:sp>
        <p:nvSpPr>
          <p:cNvPr id="6" name="5 Abrir llave"/>
          <p:cNvSpPr/>
          <p:nvPr/>
        </p:nvSpPr>
        <p:spPr>
          <a:xfrm>
            <a:off x="2643174" y="3714752"/>
            <a:ext cx="500066" cy="2857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3571868" y="3714752"/>
            <a:ext cx="4214842" cy="280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dirty="0" smtClean="0"/>
              <a:t>Sismos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Inundaciones 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Deslizamientos</a:t>
            </a:r>
          </a:p>
          <a:p>
            <a:pPr>
              <a:lnSpc>
                <a:spcPct val="150000"/>
              </a:lnSpc>
            </a:pPr>
            <a:r>
              <a:rPr lang="es-EC" sz="2000" dirty="0"/>
              <a:t>E</a:t>
            </a:r>
            <a:r>
              <a:rPr lang="es-EC" sz="2000" dirty="0" smtClean="0"/>
              <a:t>rupciones volcánicas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Tsunami</a:t>
            </a:r>
          </a:p>
          <a:p>
            <a:pPr>
              <a:lnSpc>
                <a:spcPct val="150000"/>
              </a:lnSpc>
            </a:pPr>
            <a:r>
              <a:rPr lang="es-EC" sz="2000" dirty="0"/>
              <a:t>S</a:t>
            </a:r>
            <a:r>
              <a:rPr lang="es-EC" sz="2000" dirty="0" smtClean="0"/>
              <a:t>equías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VOLCANISMO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 l="33479" t="30141" r="31655" b="33438"/>
          <a:stretch>
            <a:fillRect/>
          </a:stretch>
        </p:blipFill>
        <p:spPr bwMode="auto">
          <a:xfrm>
            <a:off x="395536" y="1268760"/>
            <a:ext cx="4968552" cy="2808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32290" t="29328" r="30630" b="30313"/>
          <a:stretch>
            <a:fillRect/>
          </a:stretch>
        </p:blipFill>
        <p:spPr bwMode="auto">
          <a:xfrm>
            <a:off x="3851920" y="3573016"/>
            <a:ext cx="4968552" cy="2808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788024" y="6381328"/>
            <a:ext cx="32758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Tránsit</a:t>
            </a:r>
            <a:r>
              <a:rPr lang="es-EC" sz="1200" dirty="0" smtClean="0">
                <a:ea typeface="Calibri" pitchFamily="34" charset="0"/>
                <a:cs typeface="Times New Roman" pitchFamily="18" charset="0"/>
              </a:rPr>
              <a:t>o de 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ahares del cantón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4149080"/>
            <a:ext cx="3456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Nivel de susceptibilidad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por ceniza del cantón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6 Flecha derecha">
            <a:hlinkClick r:id="rId4" action="ppaction://hlinkfile"/>
          </p:cNvPr>
          <p:cNvSpPr/>
          <p:nvPr/>
        </p:nvSpPr>
        <p:spPr>
          <a:xfrm>
            <a:off x="5572132" y="3143248"/>
            <a:ext cx="28575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>
            <a:hlinkClick r:id="rId5" action="ppaction://hlinkfile"/>
          </p:cNvPr>
          <p:cNvSpPr/>
          <p:nvPr/>
        </p:nvSpPr>
        <p:spPr>
          <a:xfrm>
            <a:off x="3428992" y="6072206"/>
            <a:ext cx="28575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INUNDACIONES</a:t>
            </a:r>
            <a:endParaRPr lang="es-E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556792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/>
              <a:t>La mayoría de </a:t>
            </a:r>
            <a:r>
              <a:rPr lang="es-EC" sz="2200" dirty="0" smtClean="0"/>
              <a:t>las </a:t>
            </a:r>
            <a:r>
              <a:rPr lang="es-EC" sz="2200" dirty="0"/>
              <a:t>inundaciones se producen debido al exceso de agua de escorrentía proveniente de fuertes lluvias en la parte alta de las subcuencas y microcuencas, lo cual genera un </a:t>
            </a:r>
            <a:r>
              <a:rPr lang="es-EC" sz="2200" b="1" dirty="0">
                <a:solidFill>
                  <a:srgbClr val="FF0000"/>
                </a:solidFill>
              </a:rPr>
              <a:t>flujo de agua excesivo río </a:t>
            </a:r>
            <a:r>
              <a:rPr lang="es-EC" sz="2200" b="1" dirty="0" smtClean="0">
                <a:solidFill>
                  <a:srgbClr val="FF0000"/>
                </a:solidFill>
              </a:rPr>
              <a:t>abajo</a:t>
            </a:r>
            <a:r>
              <a:rPr lang="es-EC" sz="2200" dirty="0" smtClean="0"/>
              <a:t>.</a:t>
            </a:r>
            <a:endParaRPr lang="es-EC" sz="2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3800073"/>
          <a:ext cx="7488831" cy="1872210"/>
        </p:xfrm>
        <a:graphic>
          <a:graphicData uri="http://schemas.openxmlformats.org/drawingml/2006/table">
            <a:tbl>
              <a:tblPr/>
              <a:tblGrid>
                <a:gridCol w="1311314"/>
                <a:gridCol w="3804395"/>
                <a:gridCol w="1186561"/>
                <a:gridCol w="1186561"/>
              </a:tblGrid>
              <a:tr h="3742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Simbología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Descripción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Área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i="1">
                          <a:latin typeface="Times New Roman"/>
                          <a:ea typeface="Calibri"/>
                          <a:cs typeface="Times New Roman"/>
                        </a:rPr>
                        <a:t>Km</a:t>
                      </a:r>
                      <a:r>
                        <a:rPr lang="es-EC" sz="1800" b="1" i="1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i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Zona 1 (Roble Antiguo)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Zona 2 (El Colibrí)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Área Cantonal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135,7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7" marR="58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15616" y="4808185"/>
            <a:ext cx="576064" cy="265683"/>
          </a:xfrm>
          <a:prstGeom prst="rect">
            <a:avLst/>
          </a:prstGeom>
          <a:solidFill>
            <a:srgbClr val="C0504D">
              <a:alpha val="80000"/>
            </a:srgbClr>
          </a:solidFill>
          <a:ln w="9525">
            <a:solidFill>
              <a:srgbClr val="48432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123728" y="3440033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Nivel de susceptibilidad </a:t>
            </a:r>
            <a:r>
              <a:rPr lang="es-EC" sz="1400" dirty="0" smtClean="0"/>
              <a:t>ante sismos 	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11760" y="5744289"/>
            <a:ext cx="3966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b="1" dirty="0" smtClean="0"/>
              <a:t>Fuente. </a:t>
            </a:r>
            <a:r>
              <a:rPr lang="es-EC" sz="1200" dirty="0" smtClean="0"/>
              <a:t>GADMUR – Cuerpo de Bomberos Sangolquí</a:t>
            </a:r>
            <a:endParaRPr lang="es-EC" sz="1200" dirty="0"/>
          </a:p>
        </p:txBody>
      </p:sp>
      <p:sp>
        <p:nvSpPr>
          <p:cNvPr id="9" name="8 Flecha derecha">
            <a:hlinkClick r:id="rId2" action="ppaction://hlinkpres?slideindex=16&amp;slidetitle=metodología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>
            <a:hlinkClick r:id="rId3" action="ppaction://hlinkfile"/>
          </p:cNvPr>
          <p:cNvSpPr/>
          <p:nvPr/>
        </p:nvSpPr>
        <p:spPr>
          <a:xfrm>
            <a:off x="8286776" y="5857892"/>
            <a:ext cx="28575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56047" y="1174608"/>
            <a:ext cx="5359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CAPITULO III</a:t>
            </a:r>
          </a:p>
          <a:p>
            <a:pPr algn="ctr"/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2795657"/>
            <a:ext cx="796404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DE VULNERABILIDAD </a:t>
            </a:r>
          </a:p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DEFINIDA DESDE LAS AMENAZAS </a:t>
            </a:r>
          </a:p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PROCESOS DE LA GESTIÓN DEL</a:t>
            </a:r>
          </a:p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RIESGO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57224" y="500042"/>
            <a:ext cx="7467600" cy="1143000"/>
          </a:xfrm>
        </p:spPr>
        <p:txBody>
          <a:bodyPr/>
          <a:lstStyle/>
          <a:p>
            <a:pPr algn="ctr"/>
            <a:r>
              <a:rPr lang="es-EC" b="1" dirty="0" smtClean="0"/>
              <a:t>Vulnerabilidad físico estructural de edificaciones urbanas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2000240"/>
            <a:ext cx="8286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/>
              <a:t>Las cabeceras cantonales constituyen un </a:t>
            </a:r>
            <a:r>
              <a:rPr lang="es-EC" sz="2200" b="1" dirty="0"/>
              <a:t>polo de desarrollo </a:t>
            </a:r>
            <a:r>
              <a:rPr lang="es-EC" sz="2200" dirty="0"/>
              <a:t>debido a las diferentes actividades que en éstas se </a:t>
            </a:r>
            <a:r>
              <a:rPr lang="es-EC" sz="2200" dirty="0" smtClean="0"/>
              <a:t>realizan, generando </a:t>
            </a:r>
            <a:r>
              <a:rPr lang="es-EC" sz="2200" dirty="0"/>
              <a:t>una concentración poblacional que puede ser definida a través de la ocupación de edificaciones e instalaciones urbanas</a:t>
            </a:r>
          </a:p>
        </p:txBody>
      </p:sp>
      <p:pic>
        <p:nvPicPr>
          <p:cNvPr id="80898" name="Picture 2" descr="http://i.hoy.ec/wp-content/uploads/2009/05/ruminahu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86190"/>
            <a:ext cx="3714776" cy="271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8794" y="6500834"/>
            <a:ext cx="46794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</a:t>
            </a:r>
            <a:r>
              <a:rPr lang="es-EC" sz="1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C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www.explored.com.ec/noticias-ecuador/ruminahui-invita-a-sus-fiestas</a:t>
            </a:r>
            <a:endParaRPr kumimoji="0" lang="es-EC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142852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de completitud de los datos </a:t>
            </a:r>
          </a:p>
          <a:p>
            <a:r>
              <a:rPr lang="es-ES" sz="3200" b="1" cap="none" spc="0" dirty="0" smtClean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del catastro urbano</a:t>
            </a:r>
            <a:endParaRPr lang="es-ES" sz="3200" b="1" cap="none" spc="0" dirty="0">
              <a:ln w="1905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34" y="3639925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VARIABLES DE</a:t>
            </a:r>
          </a:p>
          <a:p>
            <a:pPr algn="ctr"/>
            <a:r>
              <a:rPr lang="es-EC" b="1" dirty="0" smtClean="0">
                <a:solidFill>
                  <a:srgbClr val="FF0000"/>
                </a:solidFill>
              </a:rPr>
              <a:t>VULNERABILIDAD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3286116" y="1357298"/>
            <a:ext cx="500066" cy="535785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000496" y="1571612"/>
            <a:ext cx="43577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SISTEMA ESTRUCTURAL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MATERIAL DE LAS PAREDES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TIPO DE CUBIERTA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ENTREPISOS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NÚMERO DE PISOS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AÑO DE CONSTRUCCIÓN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ESTADO DE CONSERVACIÓN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SUELO BAJO LA EDIFICACIÓN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TOPOGRAFÍA DEL SITIO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FORMA DE LA CONSTRUCCIÓN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SUPERFICIE</a:t>
            </a:r>
          </a:p>
          <a:p>
            <a:endParaRPr lang="es-EC" sz="1400" b="1" dirty="0" smtClean="0"/>
          </a:p>
          <a:p>
            <a:r>
              <a:rPr lang="es-EC" sz="1400" b="1" dirty="0" smtClean="0"/>
              <a:t>IDENTIFICACIÓN</a:t>
            </a:r>
            <a:endParaRPr lang="es-EC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357166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/>
              <a:t>En la zona urbana de Sangolquí </a:t>
            </a:r>
            <a:r>
              <a:rPr lang="es-EC" sz="2200" dirty="0" smtClean="0"/>
              <a:t>se identificaron :</a:t>
            </a:r>
            <a:endParaRPr lang="es-EC" sz="2200" dirty="0"/>
          </a:p>
        </p:txBody>
      </p:sp>
      <p:sp>
        <p:nvSpPr>
          <p:cNvPr id="5" name="4 Rectángulo"/>
          <p:cNvSpPr/>
          <p:nvPr/>
        </p:nvSpPr>
        <p:spPr>
          <a:xfrm>
            <a:off x="785786" y="1285860"/>
            <a:ext cx="2357454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18216 Predios</a:t>
            </a:r>
            <a:endParaRPr lang="es-EC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071934" y="15716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5857884" y="1285860"/>
            <a:ext cx="2357454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7435 lotes baldíos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2106690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 smtClean="0"/>
              <a:t>Por ende la completitud del catastro fue analizada solamente a </a:t>
            </a:r>
            <a:r>
              <a:rPr lang="es-EC" sz="2200" b="1" dirty="0" smtClean="0"/>
              <a:t>10781</a:t>
            </a:r>
            <a:r>
              <a:rPr lang="es-EC" sz="2200" dirty="0" smtClean="0"/>
              <a:t> predios, los cuales presentaron el </a:t>
            </a:r>
            <a:r>
              <a:rPr lang="es-EC" sz="2200" b="1" dirty="0" smtClean="0">
                <a:solidFill>
                  <a:srgbClr val="FF0000"/>
                </a:solidFill>
              </a:rPr>
              <a:t>83,3%</a:t>
            </a:r>
            <a:r>
              <a:rPr lang="es-EC" sz="2200" dirty="0" smtClean="0"/>
              <a:t> de completitud</a:t>
            </a:r>
            <a:endParaRPr lang="es-EC" sz="2200" dirty="0"/>
          </a:p>
        </p:txBody>
      </p:sp>
      <p:sp>
        <p:nvSpPr>
          <p:cNvPr id="10" name="9 Rectángulo"/>
          <p:cNvSpPr/>
          <p:nvPr/>
        </p:nvSpPr>
        <p:spPr>
          <a:xfrm>
            <a:off x="3143240" y="3429000"/>
            <a:ext cx="235745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10 VARIABLES</a:t>
            </a:r>
            <a:endParaRPr lang="es-EC" b="1" dirty="0"/>
          </a:p>
        </p:txBody>
      </p:sp>
      <p:sp>
        <p:nvSpPr>
          <p:cNvPr id="11" name="10 Proceso"/>
          <p:cNvSpPr/>
          <p:nvPr/>
        </p:nvSpPr>
        <p:spPr>
          <a:xfrm>
            <a:off x="3357554" y="4286256"/>
            <a:ext cx="4643470" cy="1643074"/>
          </a:xfrm>
          <a:prstGeom prst="flowChartProcess">
            <a:avLst/>
          </a:prstGeom>
          <a:solidFill>
            <a:srgbClr val="CC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b="1" dirty="0"/>
              <a:t>C</a:t>
            </a:r>
            <a:r>
              <a:rPr lang="es-EC" sz="2000" b="1" dirty="0" smtClean="0"/>
              <a:t>aracterísticas </a:t>
            </a:r>
            <a:r>
              <a:rPr lang="es-EC" sz="2000" b="1" dirty="0"/>
              <a:t>del suelo bajo la edificación </a:t>
            </a:r>
            <a:endParaRPr lang="es-EC" sz="2000" b="1" dirty="0" smtClean="0"/>
          </a:p>
          <a:p>
            <a:endParaRPr lang="es-EC" sz="2000" b="1" dirty="0"/>
          </a:p>
          <a:p>
            <a:r>
              <a:rPr lang="es-EC" sz="2000" b="1" dirty="0" smtClean="0"/>
              <a:t>Forma </a:t>
            </a:r>
            <a:r>
              <a:rPr lang="es-EC" sz="2000" b="1" dirty="0"/>
              <a:t>de la construcción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4348" y="4598267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</a:rPr>
              <a:t>NO CONSTAN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50004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/>
              <a:t>Características del suelo bajo edificación</a:t>
            </a:r>
            <a:endParaRPr lang="es-EC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1214422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/>
              <a:t>Se </a:t>
            </a:r>
            <a:r>
              <a:rPr lang="es-EC" sz="2000" dirty="0"/>
              <a:t>realizó una entrevista a expertos en el tema, quienes llegaron a la conclusión de que la </a:t>
            </a:r>
            <a:r>
              <a:rPr lang="es-EC" sz="2000" u="sng" dirty="0"/>
              <a:t>mayor parte del suelo bajo la edificación </a:t>
            </a:r>
            <a:r>
              <a:rPr lang="es-EC" sz="2000" dirty="0"/>
              <a:t>es </a:t>
            </a:r>
            <a:r>
              <a:rPr lang="es-EC" sz="2000" b="1" dirty="0">
                <a:solidFill>
                  <a:srgbClr val="FF0000"/>
                </a:solidFill>
              </a:rPr>
              <a:t>FIRME</a:t>
            </a:r>
            <a:r>
              <a:rPr lang="es-EC" sz="2000" dirty="0"/>
              <a:t>, existiendo solamente </a:t>
            </a:r>
            <a:r>
              <a:rPr lang="es-EC" sz="2000" b="1" dirty="0"/>
              <a:t>2 zonas </a:t>
            </a:r>
            <a:r>
              <a:rPr lang="es-EC" sz="2000" dirty="0"/>
              <a:t>de suelo </a:t>
            </a:r>
            <a:r>
              <a:rPr lang="es-EC" sz="2000" b="1" dirty="0" smtClean="0"/>
              <a:t>HÚMEDO</a:t>
            </a:r>
            <a:r>
              <a:rPr lang="es-EC" sz="2000" dirty="0" smtClean="0"/>
              <a:t>, </a:t>
            </a:r>
            <a:r>
              <a:rPr lang="es-EC" sz="2000" b="1" dirty="0"/>
              <a:t>Roble Antiguo y El Colibrí</a:t>
            </a:r>
          </a:p>
        </p:txBody>
      </p:sp>
      <p:pic>
        <p:nvPicPr>
          <p:cNvPr id="10241" name="Picture 1" descr="D:\TESIS\Fotos_Rumiñahui\ZONA_INUNDAB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303983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4500562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Roble Antiguo</a:t>
            </a:r>
            <a:endParaRPr lang="es-EC" dirty="0"/>
          </a:p>
        </p:txBody>
      </p:sp>
      <p:pic>
        <p:nvPicPr>
          <p:cNvPr id="10242" name="Picture 2" descr="D:\TESIS\Fotos_Rumiñahui\REGISTRO_FOTOGRAFICO\SANTA BARB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45" y="3357562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785786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Santa Bárbara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50004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 smtClean="0"/>
              <a:t>Forma de la construcción</a:t>
            </a:r>
            <a:endParaRPr lang="es-EC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1285860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/>
              <a:t>Las edificaciones de la Parroquia Urbana Sangolquí tienen una </a:t>
            </a:r>
            <a:r>
              <a:rPr lang="es-EC" sz="2000" b="1" dirty="0" smtClean="0"/>
              <a:t>FORMA REGULAR</a:t>
            </a:r>
            <a:r>
              <a:rPr lang="es-EC" sz="2000" dirty="0" smtClean="0"/>
              <a:t>, </a:t>
            </a:r>
            <a:r>
              <a:rPr lang="es-EC" sz="2000" dirty="0"/>
              <a:t>es decir que la construcción está conformada por formas geométricas regulares</a:t>
            </a:r>
          </a:p>
        </p:txBody>
      </p:sp>
      <p:pic>
        <p:nvPicPr>
          <p:cNvPr id="9217" name="Picture 1" descr="D:\TESIS\Fotos_Rumiñahui\REGISTRO_FOTOGRAFICO\EL CA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2" y="3143248"/>
            <a:ext cx="391374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857224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 </a:t>
            </a:r>
            <a:r>
              <a:rPr lang="es-EC" dirty="0" err="1" smtClean="0"/>
              <a:t>Cabre</a:t>
            </a:r>
            <a:endParaRPr lang="es-EC" dirty="0"/>
          </a:p>
        </p:txBody>
      </p:sp>
      <p:pic>
        <p:nvPicPr>
          <p:cNvPr id="9218" name="Picture 2" descr="D:\TESIS\Fotos_Rumiñahui\REGISTRO_FOTOGRAFICO\LA P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88146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000628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La Paz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500042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De esta manera se </a:t>
            </a:r>
            <a:r>
              <a:rPr lang="es-EC" sz="2200" dirty="0"/>
              <a:t>logra </a:t>
            </a:r>
            <a:r>
              <a:rPr lang="es-EC" sz="2200" dirty="0" smtClean="0"/>
              <a:t>obtener.</a:t>
            </a:r>
            <a:endParaRPr lang="es-EC" sz="22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71472" y="3455673"/>
          <a:ext cx="7858180" cy="1616401"/>
        </p:xfrm>
        <a:graphic>
          <a:graphicData uri="http://schemas.openxmlformats.org/drawingml/2006/table">
            <a:tbl>
              <a:tblPr/>
              <a:tblGrid>
                <a:gridCol w="1129202"/>
                <a:gridCol w="4166490"/>
                <a:gridCol w="1010058"/>
                <a:gridCol w="1552430"/>
              </a:tblGrid>
              <a:tr h="523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Simbología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Lotes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Porcentaje (%)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LOTE BALDÍO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7435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40,8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LOTE CON INFORMACIÓN MAYOR AL 90%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10781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59,2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28662" y="4643446"/>
            <a:ext cx="428628" cy="285752"/>
          </a:xfrm>
          <a:prstGeom prst="rect">
            <a:avLst/>
          </a:prstGeom>
          <a:solidFill>
            <a:srgbClr val="5A5A5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28662" y="4071942"/>
            <a:ext cx="428628" cy="28575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43240" y="2928934"/>
            <a:ext cx="27206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 </a:t>
            </a: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Completitud del Catastro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1524000" y="1397000"/>
          <a:ext cx="6096000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derecha">
            <a:hlinkClick r:id="rId6" action="ppaction://hlinkfile"/>
          </p:cNvPr>
          <p:cNvSpPr/>
          <p:nvPr/>
        </p:nvSpPr>
        <p:spPr>
          <a:xfrm>
            <a:off x="8286776" y="5805264"/>
            <a:ext cx="28575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50004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Se </a:t>
            </a:r>
            <a:r>
              <a:rPr lang="es-EC" sz="2400" dirty="0"/>
              <a:t>propone para el análisis de vulnerabilidad físico estructural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928662" y="1571612"/>
            <a:ext cx="7143800" cy="8572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DELIMITACIÓN DE ZONAS HOMOGÉNEAS</a:t>
            </a:r>
            <a:endParaRPr lang="es-EC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428728" y="2857496"/>
          <a:ext cx="60960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0.gstatic.com/images?q=tbn:ANd9GcQ_VtDSx0P9h795LkB4bcZGWz4ROq8T6ANrCBrz0WeK0lOa9E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7808"/>
            <a:ext cx="4286248" cy="337139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85918" y="642918"/>
            <a:ext cx="5468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VULNERABILIDAD</a:t>
            </a:r>
            <a:endParaRPr lang="es-ES" sz="4000" b="1" dirty="0">
              <a:ln w="17780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14744" y="1857364"/>
            <a:ext cx="4572032" cy="23574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Medida </a:t>
            </a:r>
            <a:r>
              <a:rPr lang="es-EC" sz="2400" dirty="0"/>
              <a:t>relativa de la capacidad de resiliencia de una comunidad, </a:t>
            </a:r>
            <a:r>
              <a:rPr lang="es-EC" sz="2400" dirty="0" smtClean="0"/>
              <a:t>frente </a:t>
            </a:r>
            <a:r>
              <a:rPr lang="es-EC" sz="2400" dirty="0"/>
              <a:t>a las amenazas y sus diferentes niveles de intensidad, identificadas en su entorno.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14348" y="5000636"/>
            <a:ext cx="7286676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S</a:t>
            </a:r>
            <a:r>
              <a:rPr lang="es-EC" sz="2000" dirty="0" smtClean="0"/>
              <a:t>u </a:t>
            </a:r>
            <a:r>
              <a:rPr lang="es-EC" sz="2000" dirty="0"/>
              <a:t>estudio permitirá la comprensión de la situación actual de los habitantes de la Parroquia de Sangolquí, Cantón Rumiñahui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1472" y="4386212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 smtClean="0"/>
              <a:t>Fuente. </a:t>
            </a:r>
            <a:r>
              <a:rPr lang="es-EC" sz="1000" dirty="0" smtClean="0"/>
              <a:t>www.buentrip.net/2012/08/comunidad-buentrip.html</a:t>
            </a:r>
            <a:endParaRPr lang="es-EC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14348" y="857232"/>
          <a:ext cx="75009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derecha">
            <a:hlinkClick r:id="rId6" action="ppaction://hlinkfile"/>
          </p:cNvPr>
          <p:cNvSpPr/>
          <p:nvPr/>
        </p:nvSpPr>
        <p:spPr>
          <a:xfrm>
            <a:off x="8286776" y="5857892"/>
            <a:ext cx="285752" cy="2857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"/>
          <p:cNvSpPr/>
          <p:nvPr/>
        </p:nvSpPr>
        <p:spPr>
          <a:xfrm>
            <a:off x="500034" y="1500174"/>
            <a:ext cx="8072494" cy="1357322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200" dirty="0"/>
              <a:t>Cada zona podrá tener un máximo de 100 puntos, los cuales serán enmarcados en las siguientes categorías según corresponda. A mayor puntaje mayor vulnerabilidad estructural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71604" y="3786190"/>
          <a:ext cx="5929354" cy="1785952"/>
        </p:xfrm>
        <a:graphic>
          <a:graphicData uri="http://schemas.openxmlformats.org/drawingml/2006/table">
            <a:tbl>
              <a:tblPr/>
              <a:tblGrid>
                <a:gridCol w="3793359"/>
                <a:gridCol w="2135995"/>
              </a:tblGrid>
              <a:tr h="44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a 33 puntos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a 66 puntos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Más de 66 puntos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14678" y="3143248"/>
            <a:ext cx="24736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1214414" y="285728"/>
          <a:ext cx="678661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5072074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La </a:t>
            </a:r>
            <a:r>
              <a:rPr lang="es-EC" sz="2000" b="1" i="1" dirty="0"/>
              <a:t>variable tipo de cubierta</a:t>
            </a:r>
            <a:r>
              <a:rPr lang="es-EC" sz="2000" dirty="0"/>
              <a:t>, </a:t>
            </a:r>
            <a:r>
              <a:rPr lang="es-EC" sz="2000" dirty="0" smtClean="0"/>
              <a:t>presenta </a:t>
            </a:r>
            <a:r>
              <a:rPr lang="es-EC" sz="2000" dirty="0"/>
              <a:t>una calificación mayoritaria de 5 puntos </a:t>
            </a:r>
            <a:r>
              <a:rPr lang="es-EC" sz="2000" b="1" dirty="0"/>
              <a:t>(28,4</a:t>
            </a:r>
            <a:r>
              <a:rPr lang="es-EC" sz="2000" b="1" dirty="0" smtClean="0"/>
              <a:t>%)</a:t>
            </a:r>
            <a:endParaRPr lang="es-EC" sz="2000" dirty="0"/>
          </a:p>
        </p:txBody>
      </p:sp>
      <p:sp>
        <p:nvSpPr>
          <p:cNvPr id="5" name="4 Flecha derecha"/>
          <p:cNvSpPr/>
          <p:nvPr/>
        </p:nvSpPr>
        <p:spPr>
          <a:xfrm>
            <a:off x="3571868" y="5429264"/>
            <a:ext cx="857256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4643438" y="5072074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P</a:t>
            </a:r>
            <a:r>
              <a:rPr lang="es-EC" sz="2000" dirty="0" smtClean="0"/>
              <a:t>redios con cubiertas metálicas y vigas de madera y teja, especialmente en la Zona Central</a:t>
            </a:r>
            <a:endParaRPr lang="es-EC" sz="2000" dirty="0"/>
          </a:p>
        </p:txBody>
      </p:sp>
      <p:sp>
        <p:nvSpPr>
          <p:cNvPr id="7" name="6 Rectángulo"/>
          <p:cNvSpPr/>
          <p:nvPr/>
        </p:nvSpPr>
        <p:spPr>
          <a:xfrm rot="16200000">
            <a:off x="-1305957" y="2334000"/>
            <a:ext cx="39725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Sísmica</a:t>
            </a:r>
            <a:endParaRPr lang="es-ES" sz="36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71538" y="828661"/>
          <a:ext cx="7072363" cy="1814521"/>
        </p:xfrm>
        <a:graphic>
          <a:graphicData uri="http://schemas.openxmlformats.org/drawingml/2006/table">
            <a:tbl>
              <a:tblPr/>
              <a:tblGrid>
                <a:gridCol w="1258493"/>
                <a:gridCol w="2609993"/>
                <a:gridCol w="2116864"/>
                <a:gridCol w="1087013"/>
              </a:tblGrid>
              <a:tr h="72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Nivel de Vulnerabilidad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Número de Zonas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122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99,2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Medio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4716" t="52167" r="93800" b="45770"/>
          <a:stretch>
            <a:fillRect/>
          </a:stretch>
        </p:blipFill>
        <p:spPr bwMode="auto">
          <a:xfrm>
            <a:off x="1443019" y="1614477"/>
            <a:ext cx="485775" cy="266700"/>
          </a:xfrm>
          <a:prstGeom prst="rect">
            <a:avLst/>
          </a:prstGeom>
          <a:noFill/>
        </p:spPr>
      </p:pic>
      <p:pic>
        <p:nvPicPr>
          <p:cNvPr id="59393" name="Imagen 5"/>
          <p:cNvPicPr>
            <a:picLocks noChangeAspect="1" noChangeArrowheads="1"/>
          </p:cNvPicPr>
          <p:nvPr/>
        </p:nvPicPr>
        <p:blipFill>
          <a:blip r:embed="rId2" cstate="print"/>
          <a:srcRect l="4762" t="54483" r="93886" b="43539"/>
          <a:stretch>
            <a:fillRect/>
          </a:stretch>
        </p:blipFill>
        <p:spPr bwMode="auto">
          <a:xfrm>
            <a:off x="1471594" y="1971667"/>
            <a:ext cx="457200" cy="257175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071670" y="428604"/>
            <a:ext cx="5323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sica Estructural ante amenaza s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smica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628" y="4286256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MAPA DE VULNERABILIDAD FÍSICO ESTRUCTURAL ANTE AMENZA SÍSMICA DELAPARROQUIA SANGOLQUÍ</a:t>
            </a:r>
          </a:p>
        </p:txBody>
      </p:sp>
      <p:pic>
        <p:nvPicPr>
          <p:cNvPr id="59396" name="Picture 4" descr="D:\TESIS\Fotos_Rumiñahui\REGISTRO_FOTOGRAFICO\CENTR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857224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Zona Central</a:t>
            </a:r>
            <a:endParaRPr lang="es-EC" dirty="0"/>
          </a:p>
        </p:txBody>
      </p:sp>
      <p:sp>
        <p:nvSpPr>
          <p:cNvPr id="12" name="11 Flecha derecha">
            <a:hlinkClick r:id="rId4" action="ppaction://hlinkfile"/>
          </p:cNvPr>
          <p:cNvSpPr/>
          <p:nvPr/>
        </p:nvSpPr>
        <p:spPr>
          <a:xfrm>
            <a:off x="8286776" y="5857892"/>
            <a:ext cx="285752" cy="2857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500166" y="357166"/>
          <a:ext cx="6143668" cy="453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7158" y="5072074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La </a:t>
            </a:r>
            <a:r>
              <a:rPr lang="es-EC" sz="2000" dirty="0"/>
              <a:t>variable</a:t>
            </a:r>
            <a:r>
              <a:rPr lang="es-EC" sz="2000" b="1" i="1" dirty="0"/>
              <a:t> número de pisos</a:t>
            </a:r>
            <a:r>
              <a:rPr lang="es-EC" sz="2000" dirty="0" smtClean="0"/>
              <a:t>, presenta </a:t>
            </a:r>
            <a:r>
              <a:rPr lang="es-EC" sz="2000" dirty="0"/>
              <a:t>una calificación mayoritaria de </a:t>
            </a:r>
            <a:r>
              <a:rPr lang="es-EC" sz="2000" dirty="0" smtClean="0"/>
              <a:t>10 </a:t>
            </a:r>
            <a:r>
              <a:rPr lang="es-EC" sz="2000" dirty="0"/>
              <a:t>puntos </a:t>
            </a:r>
            <a:r>
              <a:rPr lang="es-EC" sz="2000" b="1" dirty="0"/>
              <a:t>(</a:t>
            </a:r>
            <a:r>
              <a:rPr lang="es-EC" sz="2000" b="1" dirty="0" smtClean="0"/>
              <a:t>28,5%)</a:t>
            </a:r>
            <a:endParaRPr lang="es-EC" sz="2000" dirty="0"/>
          </a:p>
        </p:txBody>
      </p:sp>
      <p:sp>
        <p:nvSpPr>
          <p:cNvPr id="4" name="3 Flecha derecha"/>
          <p:cNvSpPr/>
          <p:nvPr/>
        </p:nvSpPr>
        <p:spPr>
          <a:xfrm>
            <a:off x="3571868" y="5429264"/>
            <a:ext cx="857256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714876" y="4929198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Existen </a:t>
            </a:r>
            <a:r>
              <a:rPr lang="es-EC" sz="2000" dirty="0"/>
              <a:t>zonas con mayor número de edificaciones de 1 piso como: Conjunto </a:t>
            </a:r>
            <a:r>
              <a:rPr lang="es-EC" sz="2000" dirty="0" err="1"/>
              <a:t>Arupos</a:t>
            </a:r>
            <a:r>
              <a:rPr lang="es-EC" sz="2000" dirty="0"/>
              <a:t> de la Hacienda, Comuna Los puentes, Urbanización Aurelio Salazar</a:t>
            </a:r>
          </a:p>
        </p:txBody>
      </p:sp>
      <p:sp>
        <p:nvSpPr>
          <p:cNvPr id="6" name="5 Rectángulo"/>
          <p:cNvSpPr/>
          <p:nvPr/>
        </p:nvSpPr>
        <p:spPr>
          <a:xfrm rot="16200000">
            <a:off x="-1957939" y="2180949"/>
            <a:ext cx="51336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de Inundación</a:t>
            </a:r>
            <a:endParaRPr lang="es-ES" sz="36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85786" y="714357"/>
          <a:ext cx="7286676" cy="1928825"/>
        </p:xfrm>
        <a:graphic>
          <a:graphicData uri="http://schemas.openxmlformats.org/drawingml/2006/table">
            <a:tbl>
              <a:tblPr/>
              <a:tblGrid>
                <a:gridCol w="1274285"/>
                <a:gridCol w="2624106"/>
                <a:gridCol w="2090456"/>
                <a:gridCol w="1297829"/>
              </a:tblGrid>
              <a:tr h="771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Nivel de Vulnerabilidad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Número de Zonas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95,9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Medio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4716" t="52167" r="93800" b="45770"/>
          <a:stretch>
            <a:fillRect/>
          </a:stretch>
        </p:blipFill>
        <p:spPr bwMode="auto">
          <a:xfrm>
            <a:off x="1214414" y="1928802"/>
            <a:ext cx="485775" cy="304800"/>
          </a:xfrm>
          <a:prstGeom prst="rect">
            <a:avLst/>
          </a:prstGeom>
          <a:noFill/>
        </p:spPr>
      </p:pic>
      <p:pic>
        <p:nvPicPr>
          <p:cNvPr id="57345" name="Imagen 5"/>
          <p:cNvPicPr>
            <a:picLocks noChangeAspect="1" noChangeArrowheads="1"/>
          </p:cNvPicPr>
          <p:nvPr/>
        </p:nvPicPr>
        <p:blipFill>
          <a:blip r:embed="rId2" cstate="print"/>
          <a:srcRect l="4762" t="54483" r="93886" b="43539"/>
          <a:stretch>
            <a:fillRect/>
          </a:stretch>
        </p:blipFill>
        <p:spPr bwMode="auto">
          <a:xfrm>
            <a:off x="1214414" y="1562089"/>
            <a:ext cx="457200" cy="29527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43108" y="365919"/>
            <a:ext cx="50781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sica Estructural ante amenaza por inundaci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D:\TESIS\Fotos_Rumiñahui\ZONA_INUNDABL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214414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Roble Antiguo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214942" y="4046529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MAPA DE VULNERABILIDAD FÍSICO ESTRUCTURAL ANTE AMENZA DE INUNDACIÓN DELAPARROQUIA SANGOLQUÍ</a:t>
            </a:r>
          </a:p>
        </p:txBody>
      </p:sp>
      <p:sp>
        <p:nvSpPr>
          <p:cNvPr id="11" name="10 Flecha derecha">
            <a:hlinkClick r:id="rId4" action="ppaction://hlinkfile"/>
          </p:cNvPr>
          <p:cNvSpPr/>
          <p:nvPr/>
        </p:nvSpPr>
        <p:spPr>
          <a:xfrm>
            <a:off x="8286776" y="5857892"/>
            <a:ext cx="285752" cy="2857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357290" y="214290"/>
          <a:ext cx="650085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7158" y="5072074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La </a:t>
            </a:r>
            <a:r>
              <a:rPr lang="es-EC" sz="2000" dirty="0"/>
              <a:t>variable</a:t>
            </a:r>
            <a:r>
              <a:rPr lang="es-EC" sz="2000" b="1" i="1" dirty="0"/>
              <a:t> número de pisos</a:t>
            </a:r>
            <a:r>
              <a:rPr lang="es-EC" sz="2000" dirty="0" smtClean="0"/>
              <a:t>, presenta </a:t>
            </a:r>
            <a:r>
              <a:rPr lang="es-EC" sz="2000" dirty="0"/>
              <a:t>una calificación mayoritaria de </a:t>
            </a:r>
            <a:r>
              <a:rPr lang="es-EC" sz="2000" dirty="0" smtClean="0"/>
              <a:t>10 </a:t>
            </a:r>
            <a:r>
              <a:rPr lang="es-EC" sz="2000" dirty="0"/>
              <a:t>puntos </a:t>
            </a:r>
            <a:r>
              <a:rPr lang="es-EC" sz="2000" b="1" dirty="0"/>
              <a:t>(</a:t>
            </a:r>
            <a:r>
              <a:rPr lang="es-EC" sz="2000" b="1" dirty="0" smtClean="0"/>
              <a:t>28,5%)</a:t>
            </a:r>
            <a:endParaRPr lang="es-EC" sz="2000" dirty="0"/>
          </a:p>
        </p:txBody>
      </p:sp>
      <p:sp>
        <p:nvSpPr>
          <p:cNvPr id="4" name="3 Flecha derecha"/>
          <p:cNvSpPr/>
          <p:nvPr/>
        </p:nvSpPr>
        <p:spPr>
          <a:xfrm>
            <a:off x="3571868" y="5429264"/>
            <a:ext cx="857256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714876" y="4929198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Existen </a:t>
            </a:r>
            <a:r>
              <a:rPr lang="es-EC" sz="2000" dirty="0"/>
              <a:t>zonas con mayor número de edificaciones de 1 piso como: </a:t>
            </a:r>
            <a:r>
              <a:rPr lang="es-EC" sz="2000" dirty="0" err="1"/>
              <a:t>Coop</a:t>
            </a:r>
            <a:r>
              <a:rPr lang="es-EC" sz="2000" dirty="0"/>
              <a:t>. Unión del Valle, Conjunto Los Nogales, </a:t>
            </a:r>
            <a:r>
              <a:rPr lang="es-EC" sz="2000" dirty="0" err="1"/>
              <a:t>Coop</a:t>
            </a:r>
            <a:r>
              <a:rPr lang="es-EC" sz="2000" dirty="0"/>
              <a:t>. Alberto Acosta </a:t>
            </a:r>
            <a:r>
              <a:rPr lang="es-EC" sz="2000" dirty="0" err="1"/>
              <a:t>Soberón</a:t>
            </a:r>
            <a:r>
              <a:rPr lang="es-EC" sz="2000" dirty="0"/>
              <a:t>, entre otros.</a:t>
            </a:r>
          </a:p>
        </p:txBody>
      </p:sp>
      <p:sp>
        <p:nvSpPr>
          <p:cNvPr id="6" name="5 Rectángulo"/>
          <p:cNvSpPr/>
          <p:nvPr/>
        </p:nvSpPr>
        <p:spPr>
          <a:xfrm rot="16200000">
            <a:off x="-2168164" y="2391174"/>
            <a:ext cx="54112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de Deslizamiento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J:\FIN\Fotos\COOP. ALBERTO ACOSTA SOBE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4310039" cy="323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48" y="714356"/>
          <a:ext cx="7429552" cy="1059498"/>
        </p:xfrm>
        <a:graphic>
          <a:graphicData uri="http://schemas.openxmlformats.org/drawingml/2006/table">
            <a:tbl>
              <a:tblPr/>
              <a:tblGrid>
                <a:gridCol w="1409765"/>
                <a:gridCol w="2649336"/>
                <a:gridCol w="2068902"/>
                <a:gridCol w="1301549"/>
              </a:tblGrid>
              <a:tr h="429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Nivel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Número de Zonas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071670" y="285728"/>
            <a:ext cx="5246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</a:t>
            </a:r>
            <a:r>
              <a:rPr kumimoji="0" lang="es-EC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sica Estructural ante amenaza de deslizamientos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Imagen 5"/>
          <p:cNvPicPr>
            <a:picLocks noChangeAspect="1" noChangeArrowheads="1"/>
          </p:cNvPicPr>
          <p:nvPr/>
        </p:nvPicPr>
        <p:blipFill>
          <a:blip r:embed="rId3" cstate="print"/>
          <a:srcRect l="4716" t="52167" r="93800" b="45770"/>
          <a:stretch>
            <a:fillRect/>
          </a:stretch>
        </p:blipFill>
        <p:spPr bwMode="auto">
          <a:xfrm>
            <a:off x="1214414" y="1204899"/>
            <a:ext cx="485775" cy="2952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596" y="20002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El nivel </a:t>
            </a:r>
            <a:r>
              <a:rPr lang="es-EC" sz="2000" dirty="0"/>
              <a:t>de vulnerabilidad física estructural ante amenaza de deslizamientos </a:t>
            </a:r>
            <a:r>
              <a:rPr lang="es-EC" sz="2000" b="1" dirty="0" smtClean="0"/>
              <a:t>BAJO</a:t>
            </a:r>
            <a:r>
              <a:rPr lang="es-EC" sz="2000" dirty="0" smtClean="0"/>
              <a:t> ya que en general Parroquia </a:t>
            </a:r>
            <a:r>
              <a:rPr lang="es-EC" sz="2000" dirty="0"/>
              <a:t>Urbana Sangolquí presenta una morfología ligeramente </a:t>
            </a:r>
            <a:r>
              <a:rPr lang="es-EC" sz="2000" dirty="0" smtClean="0"/>
              <a:t>ondulada</a:t>
            </a:r>
            <a:endParaRPr lang="es-EC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0100" y="64172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Coop</a:t>
            </a:r>
            <a:r>
              <a:rPr lang="es-EC" dirty="0" smtClean="0"/>
              <a:t>. Alberto </a:t>
            </a:r>
            <a:r>
              <a:rPr lang="es-EC" dirty="0" err="1" smtClean="0"/>
              <a:t>Soberón</a:t>
            </a:r>
            <a:r>
              <a:rPr lang="es-EC" dirty="0" smtClean="0"/>
              <a:t> Acosta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929190" y="4286256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MAPA DE VULNERABILIDAD FÍSICO ESTRUCTURAL ANTE AMENZA DE DESLIZAMIENTOS DE LA PARROQUIA SANGOLQUÍ</a:t>
            </a:r>
          </a:p>
        </p:txBody>
      </p:sp>
      <p:sp>
        <p:nvSpPr>
          <p:cNvPr id="11" name="10 Flecha derecha">
            <a:hlinkClick r:id="rId4" action="ppaction://hlinkfile"/>
          </p:cNvPr>
          <p:cNvSpPr/>
          <p:nvPr/>
        </p:nvSpPr>
        <p:spPr>
          <a:xfrm>
            <a:off x="8286776" y="5857892"/>
            <a:ext cx="285752" cy="2857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517013" y="363565"/>
          <a:ext cx="6196037" cy="438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7158" y="492919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Las </a:t>
            </a:r>
            <a:r>
              <a:rPr lang="es-EC" sz="2000" b="1" i="1" dirty="0"/>
              <a:t>variables número de pisos y tipo de cubierta, </a:t>
            </a:r>
            <a:r>
              <a:rPr lang="es-EC" sz="2000" dirty="0" smtClean="0"/>
              <a:t>presentan </a:t>
            </a:r>
            <a:r>
              <a:rPr lang="es-EC" sz="2000" dirty="0"/>
              <a:t>la mayoría de casos con calificación de 10 puntos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571868" y="5357826"/>
            <a:ext cx="857256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714876" y="4857760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Existen </a:t>
            </a:r>
            <a:r>
              <a:rPr lang="es-EC" sz="2000" dirty="0"/>
              <a:t>zonas con mayor número de edificaciones de un piso y cubierta de vigas de madera y teja, como por ejemplo: la zona Unión y Progreso.</a:t>
            </a:r>
          </a:p>
        </p:txBody>
      </p:sp>
      <p:sp>
        <p:nvSpPr>
          <p:cNvPr id="6" name="5 Rectángulo"/>
          <p:cNvSpPr/>
          <p:nvPr/>
        </p:nvSpPr>
        <p:spPr>
          <a:xfrm rot="16200000">
            <a:off x="-1503127" y="2217451"/>
            <a:ext cx="4366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Volcánica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D:\TESIS\Fotos_Rumiñahui\REGISTRO_FOTOGRAFICO\UNION Y PROGRES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9" y="3000372"/>
            <a:ext cx="3976715" cy="298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714348" y="57864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Unión y Progreso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714356"/>
          <a:ext cx="7500990" cy="2071702"/>
        </p:xfrm>
        <a:graphic>
          <a:graphicData uri="http://schemas.openxmlformats.org/drawingml/2006/table">
            <a:tbl>
              <a:tblPr/>
              <a:tblGrid>
                <a:gridCol w="1874725"/>
                <a:gridCol w="1874725"/>
                <a:gridCol w="1875770"/>
                <a:gridCol w="1875770"/>
              </a:tblGrid>
              <a:tr h="69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Nivel de Vulnerabilidad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Número de Zonas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87,0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Alto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 l="4716" t="52167" r="93800" b="45770"/>
          <a:stretch>
            <a:fillRect/>
          </a:stretch>
        </p:blipFill>
        <p:spPr bwMode="auto">
          <a:xfrm>
            <a:off x="1500166" y="1476363"/>
            <a:ext cx="485775" cy="238125"/>
          </a:xfrm>
          <a:prstGeom prst="rect">
            <a:avLst/>
          </a:prstGeom>
          <a:noFill/>
        </p:spPr>
      </p:pic>
      <p:pic>
        <p:nvPicPr>
          <p:cNvPr id="66563" name="Imagen 5"/>
          <p:cNvPicPr>
            <a:picLocks noChangeAspect="1" noChangeArrowheads="1"/>
          </p:cNvPicPr>
          <p:nvPr/>
        </p:nvPicPr>
        <p:blipFill>
          <a:blip r:embed="rId3" cstate="print"/>
          <a:srcRect l="4762" t="54483" r="93886" b="43539"/>
          <a:stretch>
            <a:fillRect/>
          </a:stretch>
        </p:blipFill>
        <p:spPr bwMode="auto">
          <a:xfrm>
            <a:off x="1500166" y="1785926"/>
            <a:ext cx="457200" cy="238125"/>
          </a:xfrm>
          <a:prstGeom prst="rect">
            <a:avLst/>
          </a:prstGeom>
          <a:noFill/>
        </p:spPr>
      </p:pic>
      <p:pic>
        <p:nvPicPr>
          <p:cNvPr id="66562" name="Imagen 11"/>
          <p:cNvPicPr>
            <a:picLocks noChangeAspect="1" noChangeArrowheads="1"/>
          </p:cNvPicPr>
          <p:nvPr/>
        </p:nvPicPr>
        <p:blipFill>
          <a:blip r:embed="rId4" cstate="print"/>
          <a:srcRect l="4753" t="35730" r="93828" b="62114"/>
          <a:stretch>
            <a:fillRect/>
          </a:stretch>
        </p:blipFill>
        <p:spPr bwMode="auto">
          <a:xfrm>
            <a:off x="1500166" y="2143116"/>
            <a:ext cx="466725" cy="276225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928794" y="285728"/>
            <a:ext cx="5527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sica Estructural ante Amenaza volc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6" name="Picture 6" descr="J:\FIN\Fotos\EL ROSA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4" y="3071810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4786314" y="577431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 Rosario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285720" y="621508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MAPA DE VULNERABILIDAD FÍSICO ESTRUCTURAL ANTE AMENZA VOLCÁNICA DELAPARROQUIA SANGOLQUÍ</a:t>
            </a:r>
          </a:p>
        </p:txBody>
      </p:sp>
      <p:sp>
        <p:nvSpPr>
          <p:cNvPr id="12" name="11 Flecha derecha">
            <a:hlinkClick r:id="rId6" action="ppaction://hlinkfile"/>
          </p:cNvPr>
          <p:cNvSpPr/>
          <p:nvPr/>
        </p:nvSpPr>
        <p:spPr>
          <a:xfrm>
            <a:off x="8286776" y="5857892"/>
            <a:ext cx="285752" cy="2857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418796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OBJETIVO GENERAL</a:t>
            </a:r>
          </a:p>
          <a:p>
            <a:pPr>
              <a:buNone/>
            </a:pPr>
            <a:endParaRPr lang="es-EC" sz="2800" dirty="0" smtClean="0"/>
          </a:p>
          <a:p>
            <a:pPr algn="just">
              <a:buNone/>
            </a:pPr>
            <a:r>
              <a:rPr lang="es-EC" sz="2800" dirty="0" smtClean="0"/>
              <a:t>		</a:t>
            </a:r>
            <a:r>
              <a:rPr lang="es-EC" dirty="0" smtClean="0"/>
              <a:t>Aplicar y sistematizar la Metodología propuesta por las Naciones Unidas (PNUD) y la Secretaría Nacional de Gestión del Riesgo (SGNR) para el análisis de vulnerabilidad de la Parroquia Sangolquí, del Cantón Rumiñahui..</a:t>
            </a:r>
            <a:endParaRPr lang="es-EC" sz="2800" dirty="0" smtClean="0"/>
          </a:p>
          <a:p>
            <a:pPr>
              <a:buNone/>
            </a:pP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57224" y="50004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Vulnerabilidad físico estructural de</a:t>
            </a:r>
            <a:r>
              <a:rPr kumimoji="0" lang="es-EC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redes vitales</a:t>
            </a: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200024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2">
                    <a:lumMod val="50000"/>
                  </a:schemeClr>
                </a:solidFill>
              </a:rPr>
              <a:t>ALCANTARILLADO</a:t>
            </a:r>
            <a:endParaRPr lang="es-EC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57422" y="3214686"/>
          <a:ext cx="3977659" cy="2580657"/>
        </p:xfrm>
        <a:graphic>
          <a:graphicData uri="http://schemas.openxmlformats.org/drawingml/2006/table">
            <a:tbl>
              <a:tblPr/>
              <a:tblGrid>
                <a:gridCol w="2689769"/>
                <a:gridCol w="1287890"/>
              </a:tblGrid>
              <a:tr h="50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Tipo de alcantarillado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Longitud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Sanitario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21,6 Km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Separado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132,5 Km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Combinado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108,3 Km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262,4 Km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928926" y="2794811"/>
            <a:ext cx="3016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Tipos de alcantarillado de la Parroquia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file"/>
          </p:cNvPr>
          <p:cNvSpPr/>
          <p:nvPr/>
        </p:nvSpPr>
        <p:spPr>
          <a:xfrm>
            <a:off x="428596" y="571480"/>
            <a:ext cx="3552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Sísmica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00100" y="1785926"/>
          <a:ext cx="7143800" cy="1428759"/>
        </p:xfrm>
        <a:graphic>
          <a:graphicData uri="http://schemas.openxmlformats.org/drawingml/2006/table">
            <a:tbl>
              <a:tblPr/>
              <a:tblGrid>
                <a:gridCol w="2329081"/>
                <a:gridCol w="2329081"/>
                <a:gridCol w="1437857"/>
                <a:gridCol w="1047781"/>
              </a:tblGrid>
              <a:tr h="72626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Alcantarillado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1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928794" y="1428736"/>
            <a:ext cx="5352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Alcantarillado ante amenaza s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smica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>
            <a:hlinkClick r:id="rId3" action="ppaction://hlinkfile"/>
          </p:cNvPr>
          <p:cNvSpPr/>
          <p:nvPr/>
        </p:nvSpPr>
        <p:spPr>
          <a:xfrm>
            <a:off x="428596" y="3415729"/>
            <a:ext cx="4204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de Inundación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00100" y="4714882"/>
          <a:ext cx="7143799" cy="1428761"/>
        </p:xfrm>
        <a:graphic>
          <a:graphicData uri="http://schemas.openxmlformats.org/drawingml/2006/table">
            <a:tbl>
              <a:tblPr/>
              <a:tblGrid>
                <a:gridCol w="2335824"/>
                <a:gridCol w="2335824"/>
                <a:gridCol w="1483985"/>
                <a:gridCol w="988166"/>
              </a:tblGrid>
              <a:tr h="71438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Alcantarillado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071670" y="4357694"/>
            <a:ext cx="5838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Alcantarillado ante amenaza de inundaci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hlinkClick r:id="rId2" action="ppaction://hlinkfile"/>
          </p:cNvPr>
          <p:cNvSpPr/>
          <p:nvPr/>
        </p:nvSpPr>
        <p:spPr>
          <a:xfrm>
            <a:off x="428596" y="571480"/>
            <a:ext cx="8265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volcánica por tránsito de </a:t>
            </a:r>
            <a:r>
              <a:rPr lang="es-ES" sz="3200" dirty="0" err="1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lahares</a:t>
            </a:r>
            <a:endParaRPr lang="es-ES" sz="3200" dirty="0" smtClean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Rectángulo">
            <a:hlinkClick r:id="rId3" action="ppaction://hlinkfile"/>
          </p:cNvPr>
          <p:cNvSpPr/>
          <p:nvPr/>
        </p:nvSpPr>
        <p:spPr>
          <a:xfrm>
            <a:off x="428596" y="3415729"/>
            <a:ext cx="6627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volcánica por caída de ceniza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28661" y="1571612"/>
          <a:ext cx="7215238" cy="1571636"/>
        </p:xfrm>
        <a:graphic>
          <a:graphicData uri="http://schemas.openxmlformats.org/drawingml/2006/table">
            <a:tbl>
              <a:tblPr/>
              <a:tblGrid>
                <a:gridCol w="2487460"/>
                <a:gridCol w="2487460"/>
                <a:gridCol w="1165216"/>
                <a:gridCol w="1075102"/>
              </a:tblGrid>
              <a:tr h="7858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Alcantarillado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29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928662" y="1214422"/>
            <a:ext cx="72311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Alcantarillado ante amenaza de volc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</a:t>
            </a: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lahar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flujo de lodo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28662" y="4286256"/>
          <a:ext cx="7215237" cy="1571636"/>
        </p:xfrm>
        <a:graphic>
          <a:graphicData uri="http://schemas.openxmlformats.org/drawingml/2006/table">
            <a:tbl>
              <a:tblPr/>
              <a:tblGrid>
                <a:gridCol w="2413287"/>
                <a:gridCol w="2413287"/>
                <a:gridCol w="1241688"/>
                <a:gridCol w="1146975"/>
              </a:tblGrid>
              <a:tr h="7858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Alcantarillado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29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483027" y="4009257"/>
            <a:ext cx="63046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Alcantarillado ante amenaza volc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por ceniza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57148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2">
                    <a:lumMod val="50000"/>
                  </a:schemeClr>
                </a:solidFill>
              </a:rPr>
              <a:t>SISTEMA DE AGUA POTABLE</a:t>
            </a:r>
            <a:endParaRPr lang="es-EC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214414" y="1643047"/>
          <a:ext cx="6858050" cy="4143412"/>
        </p:xfrm>
        <a:graphic>
          <a:graphicData uri="http://schemas.openxmlformats.org/drawingml/2006/table">
            <a:tbl>
              <a:tblPr/>
              <a:tblGrid>
                <a:gridCol w="2497536"/>
                <a:gridCol w="2189507"/>
                <a:gridCol w="2171007"/>
              </a:tblGrid>
              <a:tr h="31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Sistema Conducción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Times New Roman"/>
                          <a:cs typeface="Times New Roman"/>
                        </a:rPr>
                        <a:t>Vertiente Molinuco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Mushuñan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Santa Rosa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Mushuñan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Cashapamba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Rancho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Cashapamba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Vertiente Orejuela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Orejuela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 Rafael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Vertiente El Milagro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El Milagro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Fajardo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Times New Roman"/>
                          <a:cs typeface="Times New Roman"/>
                        </a:rPr>
                        <a:t>Vertiente Ecuacobre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San Pedro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 Pedro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Luz de América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Cashapamba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Cashapamba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Vertiente San Clemente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San Fernando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 Fernando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Vertiente Sambache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San Vicente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 Vicente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Vertiente Cotogchoa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Tanque Albornoz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Cotogchoa-Salcoto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Vertiente Chaupi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Mushuñan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Sistema Sangolquí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500298" y="1192397"/>
            <a:ext cx="4919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Sistema de agua potable de la Parroquia Urbana Sangolqu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98921" y="5857892"/>
            <a:ext cx="30732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Elaboraci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TIBANLOMBO J., VILLAC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A. (2012)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file"/>
          </p:cNvPr>
          <p:cNvSpPr/>
          <p:nvPr/>
        </p:nvSpPr>
        <p:spPr>
          <a:xfrm>
            <a:off x="428596" y="142852"/>
            <a:ext cx="3552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Sísmica</a:t>
            </a:r>
          </a:p>
        </p:txBody>
      </p:sp>
      <p:sp>
        <p:nvSpPr>
          <p:cNvPr id="5" name="4 Rectángulo">
            <a:hlinkClick r:id="rId3" action="ppaction://hlinkfile"/>
          </p:cNvPr>
          <p:cNvSpPr/>
          <p:nvPr/>
        </p:nvSpPr>
        <p:spPr>
          <a:xfrm>
            <a:off x="428596" y="3357562"/>
            <a:ext cx="4204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de Inundación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28662" y="1142984"/>
          <a:ext cx="7215238" cy="2169799"/>
        </p:xfrm>
        <a:graphic>
          <a:graphicData uri="http://schemas.openxmlformats.org/drawingml/2006/table">
            <a:tbl>
              <a:tblPr/>
              <a:tblGrid>
                <a:gridCol w="2547737"/>
                <a:gridCol w="2547737"/>
                <a:gridCol w="1308816"/>
                <a:gridCol w="810948"/>
              </a:tblGrid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Agua Potable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Conducción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6193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19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14480" y="785794"/>
            <a:ext cx="6126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Sistema de Agua Potable ante amenaza s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smica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928662" y="4286256"/>
          <a:ext cx="7215238" cy="2517737"/>
        </p:xfrm>
        <a:graphic>
          <a:graphicData uri="http://schemas.openxmlformats.org/drawingml/2006/table">
            <a:tbl>
              <a:tblPr/>
              <a:tblGrid>
                <a:gridCol w="2166646"/>
                <a:gridCol w="2005521"/>
                <a:gridCol w="1583178"/>
                <a:gridCol w="1459893"/>
              </a:tblGrid>
              <a:tr h="765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Agua Potable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7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0417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Conducción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04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285852" y="3968597"/>
            <a:ext cx="6612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Sistema de Agua Potable ante amenaza de inundaci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hlinkClick r:id="rId2" action="ppaction://hlinkfile"/>
          </p:cNvPr>
          <p:cNvSpPr/>
          <p:nvPr/>
        </p:nvSpPr>
        <p:spPr>
          <a:xfrm>
            <a:off x="428596" y="214290"/>
            <a:ext cx="5445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de deslizamientos</a:t>
            </a:r>
          </a:p>
        </p:txBody>
      </p:sp>
      <p:sp>
        <p:nvSpPr>
          <p:cNvPr id="4" name="3 Rectángulo">
            <a:hlinkClick r:id="rId3" action="ppaction://hlinkfile"/>
          </p:cNvPr>
          <p:cNvSpPr/>
          <p:nvPr/>
        </p:nvSpPr>
        <p:spPr>
          <a:xfrm>
            <a:off x="428596" y="3415729"/>
            <a:ext cx="72587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volcánica por tránsito de </a:t>
            </a:r>
            <a:r>
              <a:rPr lang="es-ES" sz="2800" dirty="0" err="1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lahares</a:t>
            </a:r>
            <a:endParaRPr lang="es-ES" sz="2800" dirty="0" smtClean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28662" y="1214422"/>
          <a:ext cx="7286675" cy="2000263"/>
        </p:xfrm>
        <a:graphic>
          <a:graphicData uri="http://schemas.openxmlformats.org/drawingml/2006/table">
            <a:tbl>
              <a:tblPr/>
              <a:tblGrid>
                <a:gridCol w="2572957"/>
                <a:gridCol w="2572957"/>
                <a:gridCol w="1321612"/>
                <a:gridCol w="819149"/>
              </a:tblGrid>
              <a:tr h="66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Agua Potable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Conducción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333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33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214414" y="785794"/>
            <a:ext cx="6878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Sistema de Agua Potable ante amenaza de deslizamientos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928662" y="4286256"/>
          <a:ext cx="7286675" cy="1943942"/>
        </p:xfrm>
        <a:graphic>
          <a:graphicData uri="http://schemas.openxmlformats.org/drawingml/2006/table">
            <a:tbl>
              <a:tblPr/>
              <a:tblGrid>
                <a:gridCol w="2071396"/>
                <a:gridCol w="2071396"/>
                <a:gridCol w="1634919"/>
                <a:gridCol w="1508964"/>
              </a:tblGrid>
              <a:tr h="68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Agua Potable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58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Conducción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581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81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71604" y="3929066"/>
            <a:ext cx="6150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lang="es-EC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ivel de Vulnerabilidad del Sistema de Agua Potable ante amenaza volc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por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lahares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2" action="ppaction://hlinkfile"/>
          </p:cNvPr>
          <p:cNvSpPr/>
          <p:nvPr/>
        </p:nvSpPr>
        <p:spPr>
          <a:xfrm>
            <a:off x="500034" y="571480"/>
            <a:ext cx="6785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Amenaza volcánica por caída de ceniza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28659" y="1571610"/>
          <a:ext cx="7358116" cy="2928960"/>
        </p:xfrm>
        <a:graphic>
          <a:graphicData uri="http://schemas.openxmlformats.org/drawingml/2006/table">
            <a:tbl>
              <a:tblPr/>
              <a:tblGrid>
                <a:gridCol w="2210103"/>
                <a:gridCol w="2045134"/>
                <a:gridCol w="1613303"/>
                <a:gridCol w="1489576"/>
              </a:tblGrid>
              <a:tr h="73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Agua Potable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Captación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97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397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Conducción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97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3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071538" y="1214422"/>
            <a:ext cx="7123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</a:t>
            </a:r>
            <a:r>
              <a:rPr kumimoji="0" lang="es-EC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del Sistema de Agua Potable ante amenaza volc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por ceniza 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14285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2">
                    <a:lumMod val="50000"/>
                  </a:schemeClr>
                </a:solidFill>
              </a:rPr>
              <a:t>RED VIAL</a:t>
            </a:r>
            <a:endParaRPr lang="es-EC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48" y="857232"/>
          <a:ext cx="7072362" cy="5692951"/>
        </p:xfrm>
        <a:graphic>
          <a:graphicData uri="http://schemas.openxmlformats.org/drawingml/2006/table">
            <a:tbl>
              <a:tblPr/>
              <a:tblGrid>
                <a:gridCol w="4910334"/>
                <a:gridCol w="2162028"/>
              </a:tblGrid>
              <a:tr h="299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latin typeface="Times New Roman"/>
                          <a:ea typeface="Calibri"/>
                          <a:cs typeface="Times New Roman"/>
                        </a:rPr>
                        <a:t>Vía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latin typeface="Times New Roman"/>
                          <a:ea typeface="Calibri"/>
                          <a:cs typeface="Times New Roman"/>
                        </a:rPr>
                        <a:t>Categoría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Panamericana Sur (Av. General Rumiñahui E35)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Provincial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General Rumiñahui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Cantonal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Ilaló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Cantonal 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Mariana de Jesús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General Enríquez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Luis Cordero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Calderón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Interna (Sangolquí)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El Inca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Interna (Sangolquí)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Los Shirys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Interna (Sangolquí)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Juan de Salinas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General Pintag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Cantonal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Av. San Luis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Interna (Sangolquí)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Calle Venezuela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Interna (Sangolquí)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Calle Los Cipreses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Interna (Sangolquí)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Calle Atahualpa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Calle Inés Gangotena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latin typeface="Times New Roman"/>
                          <a:ea typeface="Calibri"/>
                          <a:cs typeface="Times New Roman"/>
                        </a:rPr>
                        <a:t>Calle Antonio Tandazo (Vía Loreto)</a:t>
                      </a:r>
                      <a:endParaRPr lang="es-EC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Cantonal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latin typeface="Times New Roman"/>
                          <a:ea typeface="Calibri"/>
                          <a:cs typeface="Times New Roman"/>
                        </a:rPr>
                        <a:t>Calle Santa Clara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err="1">
                          <a:latin typeface="Times New Roman"/>
                          <a:ea typeface="Calibri"/>
                          <a:cs typeface="Times New Roman"/>
                        </a:rPr>
                        <a:t>Interparroquial</a:t>
                      </a:r>
                      <a:endParaRPr lang="es-EC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857488" y="357166"/>
            <a:ext cx="2801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Principales analizadas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71435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En el caso de vías, el Cantón Rumiñahui presentan un nivel de vulnerabilidad BAJO para todas las amenazas analizadas, es decir el </a:t>
            </a:r>
            <a:r>
              <a:rPr lang="es-EC" sz="2400" b="1" dirty="0" smtClean="0"/>
              <a:t>100 %</a:t>
            </a:r>
            <a:r>
              <a:rPr lang="es-EC" sz="2400" dirty="0" smtClean="0"/>
              <a:t> de las vías se encuentra en buen estado.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00100" y="3000372"/>
          <a:ext cx="7143799" cy="1285884"/>
        </p:xfrm>
        <a:graphic>
          <a:graphicData uri="http://schemas.openxmlformats.org/drawingml/2006/table">
            <a:tbl>
              <a:tblPr/>
              <a:tblGrid>
                <a:gridCol w="863204"/>
                <a:gridCol w="3217067"/>
                <a:gridCol w="1593422"/>
                <a:gridCol w="1470106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vulnerabilidad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Color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Vías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785918" y="2571744"/>
            <a:ext cx="5582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de la Red Vial ante las diferentes amenazas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>
            <a:hlinkClick r:id="rId2" action="ppaction://hlinkpres?slideindex=17&amp;slidetitle=Diapositiva 17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>
            <a:hlinkClick r:id="rId3" action="ppaction://hlinkfile"/>
          </p:cNvPr>
          <p:cNvSpPr/>
          <p:nvPr/>
        </p:nvSpPr>
        <p:spPr>
          <a:xfrm>
            <a:off x="8286776" y="5857892"/>
            <a:ext cx="285752" cy="2857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3598" y="674693"/>
            <a:ext cx="84048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1"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VULNERABILIDAD </a:t>
            </a:r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SOCIOECONÓMICA </a:t>
            </a:r>
          </a:p>
          <a:p>
            <a:pPr marL="0" lvl="1"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DESDE </a:t>
            </a:r>
            <a:r>
              <a:rPr lang="es-EC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VISIÓN DE LAS </a:t>
            </a:r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CAPACIDADES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955448"/>
            <a:ext cx="82089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900" dirty="0" smtClean="0"/>
              <a:t>Este análisis radica </a:t>
            </a:r>
            <a:r>
              <a:rPr lang="es-EC" sz="1900" dirty="0"/>
              <a:t>en la </a:t>
            </a:r>
            <a:r>
              <a:rPr lang="es-EC" sz="1900" b="1" dirty="0" smtClean="0"/>
              <a:t>IDENTIFICACIÓN</a:t>
            </a:r>
            <a:r>
              <a:rPr lang="es-EC" sz="1900" dirty="0" smtClean="0"/>
              <a:t> </a:t>
            </a:r>
            <a:r>
              <a:rPr lang="es-EC" sz="1900" dirty="0"/>
              <a:t>de la susceptibilidad que tiene un grupo humano a </a:t>
            </a:r>
            <a:r>
              <a:rPr lang="es-EC" sz="1900" b="1" dirty="0"/>
              <a:t>sufrir un daño o perdida</a:t>
            </a:r>
            <a:r>
              <a:rPr lang="es-EC" sz="1900" dirty="0"/>
              <a:t> dada su realidad socioeconómica, y como ésta puede disminuir o agravar sus condiciones.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971600" y="3212976"/>
          <a:ext cx="720080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4873752"/>
          </a:xfrm>
        </p:spPr>
        <p:txBody>
          <a:bodyPr>
            <a:normAutofit fontScale="92500"/>
          </a:bodyPr>
          <a:lstStyle/>
          <a:p>
            <a:pPr>
              <a:buSzPct val="110000"/>
              <a:buFont typeface="Courier New" pitchFamily="49" charset="0"/>
              <a:buChar char="o"/>
            </a:pPr>
            <a:r>
              <a:rPr lang="es-EC" dirty="0" smtClean="0"/>
              <a:t>OBJETIVOS ESPECÍFICOS</a:t>
            </a:r>
          </a:p>
          <a:p>
            <a:pPr algn="just">
              <a:buNone/>
            </a:pPr>
            <a:endParaRPr lang="es-EC" dirty="0" smtClean="0"/>
          </a:p>
          <a:p>
            <a:pPr lvl="0" algn="just">
              <a:buNone/>
            </a:pPr>
            <a:r>
              <a:rPr lang="es-EC" dirty="0" smtClean="0"/>
              <a:t>	- Realizar el levantamiento de información primaria de la Parroquia Sangolquí, Cantón Rumiñahui.</a:t>
            </a:r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r>
              <a:rPr lang="es-EC" dirty="0" smtClean="0"/>
              <a:t>	- Generar la Geodatabase cantonal.</a:t>
            </a:r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r>
              <a:rPr lang="es-EC" dirty="0" smtClean="0"/>
              <a:t>	- Generar los productos de la vulnerabilidad (matriz y mapas de vulnerabilidad).</a:t>
            </a:r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r>
              <a:rPr lang="es-EC" dirty="0" smtClean="0"/>
              <a:t>	- Elaborar una propuesta para la gestión del riesgo.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48680"/>
            <a:ext cx="8409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Análisis del cantón </a:t>
            </a:r>
            <a:r>
              <a:rPr lang="es-E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rumiñahui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2215897"/>
          <a:ext cx="7344815" cy="946404"/>
        </p:xfrm>
        <a:graphic>
          <a:graphicData uri="http://schemas.openxmlformats.org/drawingml/2006/table">
            <a:tbl>
              <a:tblPr/>
              <a:tblGrid>
                <a:gridCol w="4210102"/>
                <a:gridCol w="1492721"/>
                <a:gridCol w="1641992"/>
              </a:tblGrid>
              <a:tr h="1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Nivel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Vulnerabilidad Socioeconómica desde la visión de las capacidades poblacionales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Calibri"/>
                          <a:cs typeface="Times New Roman"/>
                        </a:rPr>
                        <a:t>MEDIA - ALTA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641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35696" y="183669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Vulnerabilidad Socioeconómica del Cantón Rumiñahui</a:t>
            </a:r>
          </a:p>
          <a:p>
            <a:endParaRPr lang="es-EC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3224009"/>
            <a:ext cx="406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3933056"/>
            <a:ext cx="846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Ya que, a pesar de que la </a:t>
            </a:r>
            <a:r>
              <a:rPr lang="es-EC" sz="2000" dirty="0"/>
              <a:t>población identifique la ocurrencia de dos o más eventos adversos y de que se realicen capacitaciones y simulacros sobre eventos relacionados con las principales </a:t>
            </a:r>
            <a:r>
              <a:rPr lang="es-EC" sz="2000" dirty="0" smtClean="0"/>
              <a:t>amenazas; </a:t>
            </a:r>
            <a:r>
              <a:rPr lang="es-EC" sz="2000" dirty="0"/>
              <a:t>la mayoría de la población </a:t>
            </a:r>
            <a:r>
              <a:rPr lang="es-EC" sz="2000" b="1" dirty="0" smtClean="0"/>
              <a:t>NO ESTÁ CAPACITADA </a:t>
            </a:r>
            <a:r>
              <a:rPr lang="es-EC" sz="2000" dirty="0" smtClean="0"/>
              <a:t>para </a:t>
            </a:r>
            <a:r>
              <a:rPr lang="es-EC" sz="2000" dirty="0"/>
              <a:t>afrontar desastres, debido a que, no conocen sobre la existencia de </a:t>
            </a:r>
            <a:r>
              <a:rPr lang="es-EC" sz="2000" b="1" dirty="0"/>
              <a:t>organizaciones para atender emergencias.</a:t>
            </a:r>
          </a:p>
        </p:txBody>
      </p:sp>
      <p:sp>
        <p:nvSpPr>
          <p:cNvPr id="7" name="6 Flecha derecha">
            <a:hlinkClick r:id="rId3" action="ppaction://hlinkpres?slideindex=17&amp;slidetitle=Diapositiva 17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57224" y="50004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Vulnerabilidad funcional</a:t>
            </a:r>
            <a:r>
              <a:rPr kumimoji="0" lang="es-EC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redes vitales</a:t>
            </a: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200024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</a:rPr>
              <a:t>ALCANTARILLADO</a:t>
            </a:r>
            <a:endParaRPr lang="es-EC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28662" y="3143248"/>
          <a:ext cx="7000924" cy="3071834"/>
        </p:xfrm>
        <a:graphic>
          <a:graphicData uri="http://schemas.openxmlformats.org/drawingml/2006/table">
            <a:tbl>
              <a:tblPr/>
              <a:tblGrid>
                <a:gridCol w="1549925"/>
                <a:gridCol w="1843582"/>
                <a:gridCol w="1843582"/>
                <a:gridCol w="1763835"/>
              </a:tblGrid>
              <a:tr h="115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 de vulnerabilidad funcional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Variable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Vulnerabilidad Funcional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Alcantarillado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Cobertura de Servicios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80%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51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Capacidad de intervención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Personal Calificado y equipamiento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285852" y="2764033"/>
            <a:ext cx="6309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funcional del alcantarillado de la Parroquia Sangolqu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57148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2">
                    <a:lumMod val="50000"/>
                  </a:schemeClr>
                </a:solidFill>
              </a:rPr>
              <a:t>SISTEMA DE AGUA POTABLE</a:t>
            </a:r>
            <a:endParaRPr lang="es-EC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00100" y="1857364"/>
          <a:ext cx="7143799" cy="3500462"/>
        </p:xfrm>
        <a:graphic>
          <a:graphicData uri="http://schemas.openxmlformats.org/drawingml/2006/table">
            <a:tbl>
              <a:tblPr/>
              <a:tblGrid>
                <a:gridCol w="1620953"/>
                <a:gridCol w="1927832"/>
                <a:gridCol w="1927832"/>
                <a:gridCol w="1667182"/>
              </a:tblGrid>
              <a:tr h="105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 de vulnerabilidad funcional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Variable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Vulnerabilidad Funcional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9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Agua Potable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Cobertura de Servicios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80%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00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Dependencia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 dependencia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00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Redundancia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Más de una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50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Capacidad de intervención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Personal Calificado y equipamiento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071538" y="1428736"/>
            <a:ext cx="7045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funcional del sistema de agua potable de la Parroquia Sangolqu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467005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</a:rPr>
              <a:t>RED VIAL</a:t>
            </a:r>
            <a:endParaRPr lang="es-EC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57223" y="1785926"/>
          <a:ext cx="7358114" cy="3429024"/>
        </p:xfrm>
        <a:graphic>
          <a:graphicData uri="http://schemas.openxmlformats.org/drawingml/2006/table">
            <a:tbl>
              <a:tblPr/>
              <a:tblGrid>
                <a:gridCol w="1669581"/>
                <a:gridCol w="1985668"/>
                <a:gridCol w="1985668"/>
                <a:gridCol w="1717197"/>
              </a:tblGrid>
              <a:tr h="12858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 de vulnerabilidad funcional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Variable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Vulnerabilidad Funcional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9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Vial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Dependencia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 dependencia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86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Redundancia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Más de una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858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Capacidad de intervención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Personal Calificado y equipamiento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1643042" y="1428736"/>
            <a:ext cx="5999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funcional de la red vial de la Parroquia Sangolqu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derecha">
            <a:hlinkClick r:id="rId2" action="ppaction://hlinkpres?slideindex=17&amp;slidetitle=Diapositiva 17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1575" y="548680"/>
            <a:ext cx="842891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1" algn="ctr"/>
            <a:r>
              <a:rPr lang="es-E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VULNERABILIDAD </a:t>
            </a:r>
            <a:r>
              <a:rPr lang="es-EC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SOCIOECONÓMICA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134076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solidFill>
                  <a:srgbClr val="FF0000"/>
                </a:solidFill>
              </a:rPr>
              <a:t> V. SOCIOECONÓMICA: </a:t>
            </a:r>
            <a:r>
              <a:rPr lang="es-EC" dirty="0"/>
              <a:t>S</a:t>
            </a:r>
            <a:r>
              <a:rPr lang="es-EC" dirty="0" smtClean="0"/>
              <a:t>usceptibilidad </a:t>
            </a:r>
            <a:r>
              <a:rPr lang="es-EC" dirty="0"/>
              <a:t>de una población a sufrir algún tipo de </a:t>
            </a:r>
            <a:r>
              <a:rPr lang="es-EC" dirty="0" smtClean="0"/>
              <a:t>daño o </a:t>
            </a:r>
            <a:r>
              <a:rPr lang="es-EC" dirty="0"/>
              <a:t>pérdida </a:t>
            </a:r>
            <a:r>
              <a:rPr lang="es-EC" dirty="0" smtClean="0"/>
              <a:t>dado en una realidad </a:t>
            </a:r>
            <a:r>
              <a:rPr lang="es-EC" dirty="0"/>
              <a:t>socioeconómica sin capacidad de resiliencia o con poca capacidad. </a:t>
            </a:r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pPr algn="just"/>
            <a:r>
              <a:rPr lang="es-EC" b="1" dirty="0" smtClean="0">
                <a:solidFill>
                  <a:srgbClr val="FF0000"/>
                </a:solidFill>
              </a:rPr>
              <a:t> V. DEMOGRÁFICA: </a:t>
            </a:r>
            <a:r>
              <a:rPr lang="es-EC" dirty="0" smtClean="0"/>
              <a:t>Susceptibilidad basada en características </a:t>
            </a:r>
            <a:r>
              <a:rPr lang="es-EC" dirty="0"/>
              <a:t>de concentración, nivel social o etario de la población distribuida espacialmente y expuesta ante potenciales amenazas</a:t>
            </a:r>
            <a:r>
              <a:rPr lang="es-EC" dirty="0" smtClean="0"/>
              <a:t>.</a:t>
            </a:r>
            <a:endParaRPr lang="es-EC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2267744" y="3861048"/>
          <a:ext cx="460851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836712"/>
            <a:ext cx="84096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Análisis del cantón </a:t>
            </a:r>
            <a:r>
              <a:rPr lang="es-E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rumiñahui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2348882"/>
          <a:ext cx="7560840" cy="3179381"/>
        </p:xfrm>
        <a:graphic>
          <a:graphicData uri="http://schemas.openxmlformats.org/drawingml/2006/table">
            <a:tbl>
              <a:tblPr/>
              <a:tblGrid>
                <a:gridCol w="1986844"/>
                <a:gridCol w="1263252"/>
                <a:gridCol w="1316471"/>
                <a:gridCol w="1397701"/>
                <a:gridCol w="1596572"/>
              </a:tblGrid>
              <a:tr h="9304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Pobreza por NBI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  <a:hlinkClick r:id="rId3" action="ppaction://hlinkfile"/>
                        </a:rPr>
                        <a:t>Tipo de vivienda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  <a:hlinkClick r:id="rId4" action="ppaction://hlinkfile"/>
                        </a:rPr>
                        <a:t>Edad de dependencia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Times New Roman"/>
                          <a:ea typeface="Calibri"/>
                          <a:cs typeface="Times New Roman"/>
                          <a:hlinkClick r:id="rId5" action="ppaction://hlinkfile"/>
                        </a:rPr>
                        <a:t>Analfabetismo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Nivel Nacional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60,05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4,06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59,3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6,7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Cantón Rumiñahui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31,5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4,96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49,66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2,89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4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Calibri"/>
                          <a:cs typeface="Times New Roman"/>
                        </a:rPr>
                        <a:t>Nivel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Times New Roman"/>
                          <a:ea typeface="Calibri"/>
                          <a:cs typeface="Times New Roman"/>
                        </a:rPr>
                        <a:t>Medio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03648" y="19888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Tabla. </a:t>
            </a:r>
            <a:r>
              <a:rPr lang="es-EC" sz="1400" dirty="0"/>
              <a:t>Nivel de vulnerabilidad socioeconómica del cantón y a nivel nacional</a:t>
            </a:r>
          </a:p>
          <a:p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671513" y="5672281"/>
            <a:ext cx="406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/>
              <a:t>Elaboración: </a:t>
            </a:r>
            <a:r>
              <a:rPr lang="es-EC" sz="1200" dirty="0"/>
              <a:t>TIBANLOMBO J., VILLACÍS A.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51520" y="519063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84176" y="6135687"/>
            <a:ext cx="6084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Figura.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Nivel de vulnerabilidad socioeconómica del Cantón Rumiñahui 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Elaboración: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TIBANLOMBO J., VILLACÍS A. (2012)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3 Flecha derecha">
            <a:hlinkClick r:id="rId3" action="ppaction://hlinkpres?slideindex=17&amp;slidetitle=Diapositiva 17"/>
          </p:cNvPr>
          <p:cNvSpPr/>
          <p:nvPr/>
        </p:nvSpPr>
        <p:spPr>
          <a:xfrm>
            <a:off x="7500958" y="6215082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85786" y="21429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Vulnerabilidad política</a:t>
            </a: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2910" y="171448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En esta etapa se pretende analizar el </a:t>
            </a:r>
            <a:r>
              <a:rPr lang="es-EC" sz="2400" b="1" dirty="0" smtClean="0"/>
              <a:t>PAPEL DEL GOBIERNO LOCAL</a:t>
            </a:r>
            <a:r>
              <a:rPr lang="es-EC" sz="2400" dirty="0" smtClean="0"/>
              <a:t> en su rol como órgano ejecutor de acciones de gestión del riesgo identificando los principales instrumentos de política local existente, su alcance, dispositivos de intervención y el nivel de aplicación en este tema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20" y="571480"/>
          <a:ext cx="8429684" cy="6000792"/>
        </p:xfrm>
        <a:graphic>
          <a:graphicData uri="http://schemas.openxmlformats.org/drawingml/2006/table">
            <a:tbl>
              <a:tblPr/>
              <a:tblGrid>
                <a:gridCol w="2330226"/>
                <a:gridCol w="3841181"/>
                <a:gridCol w="2258277"/>
              </a:tblGrid>
              <a:tr h="742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CRITERIOS DE INTERPERETACIÓN DEL INDICADOR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CRITERIOS DE VULNERABILIDAD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Disposición de instrumento de política local sobre gestión del riesgo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Cuenta con Estrategia Local de Gestión de riesgos e instrumentos de planificación y programáticos, pero no se están aplicando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74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Definición del nivel de intervención frente a la gestión del riesgo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Parcial: aborda o prioriza únicamente fases de respuesta frente a desastres o emergencias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9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Capacidad para actuar y adoptar medidas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Cuenta con al menos con un dispositivo de política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50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Ámbito de intervención municipal relacionado a la gestión de riesgo en coordinación con Estado Central y otros niveles de gobierno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 ha definido ámbito de intervención y dispositivos de coordinación del Gobierno Municipal con el Estado Central y otros niveles de gobierno, y se están aplicado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1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Cumplimiento de dispositivos de la política pública de gestión del riesgo (institucional, técnico, social, financiero, normativo)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 ha implementado al menos uno de los dispositivos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57" marR="3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08" y="214290"/>
            <a:ext cx="4669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Pol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tica del Cant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Rumi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ahui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derecha">
            <a:hlinkClick r:id="rId2" action="ppaction://hlinkpres?slideindex=17&amp;slidetitle=Diapositiva 17"/>
          </p:cNvPr>
          <p:cNvSpPr/>
          <p:nvPr/>
        </p:nvSpPr>
        <p:spPr>
          <a:xfrm>
            <a:off x="7500958" y="6215082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85786" y="14286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Vulnerabilidad legal</a:t>
            </a: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1977932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La vulnerabilidad legal hace referencia a las condiciones existentes en el cantón y su gobierno local, determinadas por la disponibilidad de ordenanzas, reglamentos y/o instructivos locales en los que se prevén mecanismos de intervención y capacidades para la gestión del riesgo.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/>
              <a:t>MARCO LEGAL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285852" y="228599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200" b="1" dirty="0"/>
              <a:t>Código Orgánico de Organización Territorial, Autonomía y </a:t>
            </a:r>
            <a:r>
              <a:rPr lang="es-EC" sz="2200" b="1" dirty="0" smtClean="0"/>
              <a:t>Descentralización (COOTAD)</a:t>
            </a:r>
            <a:endParaRPr lang="es-EC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3643314"/>
            <a:ext cx="22145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El Artículo </a:t>
            </a:r>
            <a:r>
              <a:rPr lang="es-EC" b="1" dirty="0" smtClean="0"/>
              <a:t>140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428625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400" dirty="0"/>
              <a:t>La gestión de riesgos que incluye las acciones de </a:t>
            </a:r>
            <a:r>
              <a:rPr lang="es-EC" sz="2400" b="1" dirty="0"/>
              <a:t>prevención, reacción, mitigación, reconstrucción y transferencia</a:t>
            </a:r>
            <a:r>
              <a:rPr lang="es-EC" sz="2400" dirty="0"/>
              <a:t>, para enfrentar todas las amenazas de origen natural o </a:t>
            </a:r>
            <a:r>
              <a:rPr lang="es-EC" sz="2400" dirty="0" err="1"/>
              <a:t>antrópico</a:t>
            </a:r>
            <a:r>
              <a:rPr lang="es-EC" sz="2400" dirty="0"/>
              <a:t> que afecten al </a:t>
            </a:r>
            <a:r>
              <a:rPr lang="es-EC" sz="2400" dirty="0" smtClean="0"/>
              <a:t>cantón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5" y="642918"/>
          <a:ext cx="8358247" cy="5891504"/>
        </p:xfrm>
        <a:graphic>
          <a:graphicData uri="http://schemas.openxmlformats.org/drawingml/2006/table">
            <a:tbl>
              <a:tblPr/>
              <a:tblGrid>
                <a:gridCol w="2620806"/>
                <a:gridCol w="3753208"/>
                <a:gridCol w="1984233"/>
              </a:tblGrid>
              <a:tr h="83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CRITERIOS DE INTERPERETACIÓN DEL INDICADOR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CRITERIOS DE VULNERABILIDAD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Alcance de la norma / Bienes jurídicos protegidos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Parcial: emergencias / bienes materiales y salud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5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Capacidad para actuar y adoptar medidas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cuenta con la normativa local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Ámbito de competencias municipales y funciones relacionadas a la gestión de riesgo, en coordinación con el Estado Central y otros niveles de Gobierno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se han definido, en la normativa, los ámbitos de competencia y mecanismos de coordinación del gobierno municipal con los del Estado Central y otros niveles de gobierno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3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Tipo de instrumento (institucional, técnico, social, punitivo, financiero)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Normativa no prevé instrumentos concretos de gestión del riesgo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8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Cumplimiento de instrumentos (institucional, técnico, social, punitivo, financiero), previsto en la normativa municipal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se ha implementado ninguno de los instrumentos previstos en la normativa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7" marR="4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214546" y="285728"/>
            <a:ext cx="4537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Tabla.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 de vulnerabilidad Legal del Cant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Rumi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ahui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derecha">
            <a:hlinkClick r:id="rId2" action="ppaction://hlinkpres?slideindex=17&amp;slidetitle=Diapositiva 17"/>
          </p:cNvPr>
          <p:cNvSpPr/>
          <p:nvPr/>
        </p:nvSpPr>
        <p:spPr>
          <a:xfrm>
            <a:off x="7500958" y="6215082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14847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Es el </a:t>
            </a:r>
            <a:r>
              <a:rPr lang="es-EC" sz="2000" b="1" dirty="0" smtClean="0"/>
              <a:t>ESTADO DE DEBILIDAD </a:t>
            </a:r>
            <a:r>
              <a:rPr lang="es-EC" sz="2000" dirty="0" smtClean="0"/>
              <a:t>de </a:t>
            </a:r>
            <a:r>
              <a:rPr lang="es-EC" sz="2000" dirty="0"/>
              <a:t>los organismos públicos y privados que trabajan en la prevención, reducción, preparación y cuando el riesgo deviene en un evento adverso (respuesta y recuperación)</a:t>
            </a:r>
          </a:p>
        </p:txBody>
      </p:sp>
      <p:sp>
        <p:nvSpPr>
          <p:cNvPr id="5" name="4 CuadroTexto">
            <a:hlinkClick r:id="rId2" action="ppaction://hlinkpres?slideindex=45&amp;slidetitle=Diapositiva 45"/>
          </p:cNvPr>
          <p:cNvSpPr txBox="1"/>
          <p:nvPr/>
        </p:nvSpPr>
        <p:spPr>
          <a:xfrm>
            <a:off x="611560" y="32129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-  Orgánico Funcional del Gobierno Municipal</a:t>
            </a:r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9330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-  </a:t>
            </a:r>
            <a:r>
              <a:rPr lang="es-EC" b="1" dirty="0" smtClean="0">
                <a:solidFill>
                  <a:srgbClr val="00B0F0"/>
                </a:solidFill>
                <a:hlinkClick r:id="rId3" action="ppaction://hlinkfile"/>
              </a:rPr>
              <a:t>Percepción del </a:t>
            </a:r>
            <a:r>
              <a:rPr lang="es-EC" b="1" dirty="0">
                <a:solidFill>
                  <a:srgbClr val="00B0F0"/>
                </a:solidFill>
                <a:hlinkClick r:id="rId3" action="ppaction://hlinkfile"/>
              </a:rPr>
              <a:t>a</a:t>
            </a:r>
            <a:r>
              <a:rPr lang="es-EC" b="1" dirty="0" smtClean="0">
                <a:solidFill>
                  <a:srgbClr val="00B0F0"/>
                </a:solidFill>
                <a:hlinkClick r:id="rId3" action="ppaction://hlinkfile"/>
              </a:rPr>
              <a:t>ccionar institucional</a:t>
            </a:r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45811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C" b="1" dirty="0" smtClean="0">
                <a:solidFill>
                  <a:srgbClr val="00B0F0"/>
                </a:solidFill>
              </a:rPr>
              <a:t>-  </a:t>
            </a:r>
            <a:r>
              <a:rPr lang="es-EC" b="1" dirty="0" smtClean="0">
                <a:solidFill>
                  <a:srgbClr val="00B0F0"/>
                </a:solidFill>
                <a:hlinkClick r:id="rId4" action="ppaction://hlinkfile"/>
              </a:rPr>
              <a:t>Acciones </a:t>
            </a:r>
            <a:r>
              <a:rPr lang="es-EC" b="1" dirty="0">
                <a:solidFill>
                  <a:srgbClr val="00B0F0"/>
                </a:solidFill>
                <a:hlinkClick r:id="rId4" action="ppaction://hlinkfile"/>
              </a:rPr>
              <a:t>ejecutadas en Gestión del </a:t>
            </a:r>
            <a:r>
              <a:rPr lang="es-EC" b="1" dirty="0" smtClean="0">
                <a:solidFill>
                  <a:srgbClr val="00B0F0"/>
                </a:solidFill>
                <a:hlinkClick r:id="rId4" action="ppaction://hlinkfile"/>
              </a:rPr>
              <a:t>Riesgo</a:t>
            </a:r>
            <a:endParaRPr lang="es-EC" b="1" dirty="0">
              <a:solidFill>
                <a:srgbClr val="00B0F0"/>
              </a:solidFill>
            </a:endParaRPr>
          </a:p>
          <a:p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53012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Tx/>
              <a:buChar char="-"/>
            </a:pPr>
            <a:r>
              <a:rPr lang="es-EC" b="1" dirty="0" smtClean="0">
                <a:solidFill>
                  <a:srgbClr val="00B0F0"/>
                </a:solidFill>
              </a:rPr>
              <a:t> </a:t>
            </a:r>
            <a:r>
              <a:rPr lang="es-EC" b="1" dirty="0" smtClean="0">
                <a:solidFill>
                  <a:srgbClr val="00B0F0"/>
                </a:solidFill>
                <a:hlinkClick r:id="rId5" action="ppaction://hlinkfile"/>
              </a:rPr>
              <a:t>Barreras </a:t>
            </a:r>
            <a:r>
              <a:rPr lang="es-EC" b="1" dirty="0">
                <a:solidFill>
                  <a:srgbClr val="00B0F0"/>
                </a:solidFill>
                <a:hlinkClick r:id="rId5" action="ppaction://hlinkfile"/>
              </a:rPr>
              <a:t>para incorporar el proceso de G</a:t>
            </a:r>
            <a:r>
              <a:rPr lang="es-EC" b="1" dirty="0" smtClean="0">
                <a:solidFill>
                  <a:srgbClr val="00B0F0"/>
                </a:solidFill>
                <a:hlinkClick r:id="rId5" action="ppaction://hlinkfile"/>
              </a:rPr>
              <a:t>estión </a:t>
            </a:r>
            <a:r>
              <a:rPr lang="es-EC" b="1" dirty="0">
                <a:solidFill>
                  <a:srgbClr val="00B0F0"/>
                </a:solidFill>
                <a:hlinkClick r:id="rId5" action="ppaction://hlinkfile"/>
              </a:rPr>
              <a:t>del R</a:t>
            </a:r>
            <a:r>
              <a:rPr lang="es-EC" b="1" dirty="0" smtClean="0">
                <a:solidFill>
                  <a:srgbClr val="00B0F0"/>
                </a:solidFill>
                <a:hlinkClick r:id="rId5" action="ppaction://hlinkfile"/>
              </a:rPr>
              <a:t>iesgo</a:t>
            </a:r>
            <a:endParaRPr lang="es-EC" b="1" dirty="0">
              <a:solidFill>
                <a:srgbClr val="00B0F0"/>
              </a:solidFill>
            </a:endParaRPr>
          </a:p>
          <a:p>
            <a:pPr marL="0" lvl="2"/>
            <a:endParaRPr lang="es-EC" b="1" dirty="0">
              <a:solidFill>
                <a:srgbClr val="00B0F0"/>
              </a:solidFill>
            </a:endParaRPr>
          </a:p>
          <a:p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85786" y="14286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Vulnerabilidad Institucional</a:t>
            </a: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24744"/>
            <a:ext cx="84096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Análisis del cantón </a:t>
            </a:r>
            <a:r>
              <a:rPr lang="es-E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action="ppaction://hlinkfile"/>
              </a:rPr>
              <a:t>rumiñahui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478375"/>
            <a:ext cx="784887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El Cantón </a:t>
            </a:r>
            <a:r>
              <a:rPr lang="es-EC" sz="2000" dirty="0"/>
              <a:t>Rumiñahui tiene un nivel de </a:t>
            </a:r>
            <a:r>
              <a:rPr lang="es-EC" sz="2000" b="1" dirty="0">
                <a:solidFill>
                  <a:srgbClr val="FF0000"/>
                </a:solidFill>
              </a:rPr>
              <a:t>Vulnerabilidad MEDIO</a:t>
            </a:r>
            <a:r>
              <a:rPr lang="es-EC" sz="2000" dirty="0"/>
              <a:t>, </a:t>
            </a:r>
            <a:r>
              <a:rPr lang="es-EC" sz="2000" dirty="0" smtClean="0"/>
              <a:t>la situación </a:t>
            </a:r>
            <a:r>
              <a:rPr lang="es-EC" sz="2000" dirty="0"/>
              <a:t>que más preocupa es el </a:t>
            </a:r>
            <a:r>
              <a:rPr lang="es-EC" sz="2000" i="1" dirty="0"/>
              <a:t>manejo de conflictos de gestión entre las instituciones competentes</a:t>
            </a:r>
            <a:r>
              <a:rPr lang="es-EC" sz="2000" dirty="0"/>
              <a:t>, debido a que no existe una buena comunicación entre estas y el GADMUR; a pesar de esto, se puede mencionar que la </a:t>
            </a:r>
            <a:r>
              <a:rPr lang="es-EC" sz="2000" i="1" dirty="0"/>
              <a:t>percepción del accionar institucional</a:t>
            </a:r>
            <a:r>
              <a:rPr lang="es-EC" sz="2000" dirty="0"/>
              <a:t> es buena, ya que la población conoce cuales son las instituciones que actúan en cada proceso de la gestión del riesgo</a:t>
            </a:r>
            <a:r>
              <a:rPr lang="es-EC" sz="2000" dirty="0" smtClean="0"/>
              <a:t>.</a:t>
            </a:r>
            <a:endParaRPr lang="es-EC" sz="2000" dirty="0"/>
          </a:p>
        </p:txBody>
      </p:sp>
      <p:sp>
        <p:nvSpPr>
          <p:cNvPr id="5" name="4 Flecha derecha">
            <a:hlinkClick r:id="rId3" action="ppaction://hlinkpres?slideindex=17&amp;slidetitle=Diapositiva 17"/>
          </p:cNvPr>
          <p:cNvSpPr/>
          <p:nvPr/>
        </p:nvSpPr>
        <p:spPr>
          <a:xfrm>
            <a:off x="7500958" y="6215082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1667" y="980728"/>
            <a:ext cx="836478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CAPITULO IV</a:t>
            </a:r>
          </a:p>
          <a:p>
            <a:pPr algn="ctr"/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C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GUIA PARA LA PLANIFICACIÓN </a:t>
            </a:r>
            <a:endParaRPr lang="es-EC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CONTINGENCIAS </a:t>
            </a:r>
          </a:p>
          <a:p>
            <a:pPr algn="ctr"/>
            <a:r>
              <a:rPr lang="es-EC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ANTE AMENAZA </a:t>
            </a:r>
            <a:r>
              <a:rPr lang="es-EC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VOLCÁNICA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4437112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La guía para la planificación de contingencias es un </a:t>
            </a:r>
            <a:r>
              <a:rPr lang="es-EC" sz="2000" b="1" dirty="0"/>
              <a:t>documento normativo</a:t>
            </a:r>
            <a:r>
              <a:rPr lang="es-EC" sz="2000" dirty="0"/>
              <a:t> que describe en forma </a:t>
            </a:r>
            <a:r>
              <a:rPr lang="es-EC" sz="2000" b="1" dirty="0"/>
              <a:t>clara, concisa y completa </a:t>
            </a:r>
            <a:r>
              <a:rPr lang="es-EC" sz="2000" dirty="0"/>
              <a:t>los riesgos, los actores y sus responsabilidades en caso de eventos adversos, antes de que estos se conviertan en desastres.</a:t>
            </a:r>
          </a:p>
          <a:p>
            <a:pPr algn="just"/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7544" y="76470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</a:t>
            </a:r>
            <a:r>
              <a:rPr lang="es-EC" sz="1600" b="1" dirty="0" smtClean="0">
                <a:solidFill>
                  <a:srgbClr val="00B0F0"/>
                </a:solidFill>
                <a:hlinkClick r:id="rId2" action="ppaction://hlinkfile"/>
              </a:rPr>
              <a:t>Análisis de Amenaza Volcánica 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404664"/>
            <a:ext cx="50369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Análisis de la situación del cantón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2474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Análisis de Vulnerabilidad del cantón 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148478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</a:t>
            </a:r>
            <a:r>
              <a:rPr lang="es-EC" sz="1600" b="1" dirty="0" smtClean="0">
                <a:solidFill>
                  <a:srgbClr val="00B0F0"/>
                </a:solidFill>
                <a:hlinkClick r:id="rId3" action="ppaction://hlinkfile"/>
              </a:rPr>
              <a:t>Capacidad Operativa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9552" y="1993484"/>
            <a:ext cx="25202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Hipótesis: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1991162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Una erupción explosiva del Volcán Cotopaxi con considerable caída de ceniza y generación de lahares.</a:t>
            </a:r>
          </a:p>
          <a:p>
            <a:endParaRPr lang="es-EC" sz="1600" dirty="0"/>
          </a:p>
        </p:txBody>
      </p:sp>
      <p:sp>
        <p:nvSpPr>
          <p:cNvPr id="14" name="13 Rectángulo"/>
          <p:cNvSpPr/>
          <p:nvPr/>
        </p:nvSpPr>
        <p:spPr>
          <a:xfrm>
            <a:off x="539552" y="2668850"/>
            <a:ext cx="367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file"/>
              </a:rPr>
              <a:t>Objetivos y metas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307128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Objetivo General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9552" y="335699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Específicos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9552" y="364502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Meta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39552" y="4068940"/>
            <a:ext cx="3672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file"/>
              </a:rPr>
              <a:t>Organización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39552" y="4572996"/>
            <a:ext cx="5328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</a:t>
            </a:r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file"/>
              </a:rPr>
              <a:t>Roles y responsabilidades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39552" y="5045114"/>
            <a:ext cx="5832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Etapas de la Gestión del Riesgo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9552" y="5447546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</a:t>
            </a:r>
            <a:r>
              <a:rPr lang="es-EC" sz="1600" b="1" dirty="0" smtClean="0">
                <a:solidFill>
                  <a:srgbClr val="00B0F0"/>
                </a:solidFill>
                <a:hlinkClick r:id="rId7" action="ppaction://hlinkfile"/>
              </a:rPr>
              <a:t>Reducción del Riesgo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9552" y="5733256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 </a:t>
            </a:r>
            <a:r>
              <a:rPr lang="es-EC" sz="1600" b="1" dirty="0" smtClean="0">
                <a:solidFill>
                  <a:srgbClr val="00B0F0"/>
                </a:solidFill>
                <a:hlinkClick r:id="rId8" action="ppaction://hlinkfile"/>
              </a:rPr>
              <a:t>Manejo del Desastre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9552" y="602128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B0F0"/>
                </a:solidFill>
              </a:rPr>
              <a:t>- </a:t>
            </a:r>
            <a:r>
              <a:rPr lang="es-EC" sz="1600" b="1" dirty="0">
                <a:solidFill>
                  <a:srgbClr val="00B0F0"/>
                </a:solidFill>
              </a:rPr>
              <a:t> </a:t>
            </a:r>
            <a:r>
              <a:rPr lang="es-EC" sz="1600" b="1" dirty="0" smtClean="0">
                <a:solidFill>
                  <a:srgbClr val="00B0F0"/>
                </a:solidFill>
                <a:hlinkClick r:id="rId9" action="ppaction://hlinkfile"/>
              </a:rPr>
              <a:t>Recuperación</a:t>
            </a:r>
            <a:endParaRPr lang="es-EC" sz="1600" b="1" dirty="0">
              <a:solidFill>
                <a:srgbClr val="00B0F0"/>
              </a:solidFill>
            </a:endParaRPr>
          </a:p>
        </p:txBody>
      </p:sp>
      <p:sp>
        <p:nvSpPr>
          <p:cNvPr id="27" name="26 Flecha derecha">
            <a:hlinkClick r:id="rId10" action="ppaction://hlinkpres?slideindex=17&amp;slidetitle=Diapositiva 17"/>
          </p:cNvPr>
          <p:cNvSpPr/>
          <p:nvPr/>
        </p:nvSpPr>
        <p:spPr>
          <a:xfrm>
            <a:off x="7500958" y="6215082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hlinkClick r:id="rId2" action="ppaction://hlinkfile"/>
          </p:cNvPr>
          <p:cNvSpPr txBox="1">
            <a:spLocks/>
          </p:cNvSpPr>
          <p:nvPr/>
        </p:nvSpPr>
        <p:spPr>
          <a:xfrm>
            <a:off x="533424" y="128586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3424" y="22860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>
            <a:hlinkClick r:id="rId3" action="ppaction://hlinkfile"/>
          </p:cNvPr>
          <p:cNvSpPr txBox="1">
            <a:spLocks/>
          </p:cNvSpPr>
          <p:nvPr/>
        </p:nvSpPr>
        <p:spPr>
          <a:xfrm>
            <a:off x="533424" y="35004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recomendaciones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71504"/>
          </a:xfrm>
        </p:spPr>
        <p:txBody>
          <a:bodyPr/>
          <a:lstStyle/>
          <a:p>
            <a:r>
              <a:rPr lang="es-EC" dirty="0" smtClean="0"/>
              <a:t>MAPAS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642918"/>
            <a:ext cx="885828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00" b="1" dirty="0" smtClean="0"/>
              <a:t>PERFIL TERRITORIAL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2" action="ppaction://hlinkfile"/>
              </a:rPr>
              <a:t>MAPA</a:t>
            </a:r>
            <a:r>
              <a:rPr lang="es-EC" sz="1700" dirty="0" smtClean="0"/>
              <a:t> BASE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3" action="ppaction://hlinkfile"/>
              </a:rPr>
              <a:t>MAPA</a:t>
            </a:r>
            <a:r>
              <a:rPr lang="es-EC" sz="1700" dirty="0" smtClean="0"/>
              <a:t> POLÍTICO ADMINISTRATIVO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4" action="ppaction://hlinkfile"/>
              </a:rPr>
              <a:t>MAPA</a:t>
            </a:r>
            <a:r>
              <a:rPr lang="es-EC" sz="1700" dirty="0" smtClean="0"/>
              <a:t> DE DENSIDAD POBLACIONAL 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5" action="ppaction://hlinkfile"/>
              </a:rPr>
              <a:t>MAPA</a:t>
            </a:r>
            <a:r>
              <a:rPr lang="es-EC" sz="1700" dirty="0" smtClean="0"/>
              <a:t> DE PENDIENTES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6" action="ppaction://hlinkfile"/>
              </a:rPr>
              <a:t>MAPA</a:t>
            </a:r>
            <a:r>
              <a:rPr lang="es-EC" sz="1700" dirty="0" smtClean="0"/>
              <a:t> DE USO ACTUAL DEL SUELO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7" action="ppaction://hlinkfile"/>
              </a:rPr>
              <a:t>MAPA</a:t>
            </a:r>
            <a:r>
              <a:rPr lang="es-EC" sz="1700" dirty="0" smtClean="0"/>
              <a:t> DE INFRAESTRUCTURA DE LA PARROQUIA SANGOLQUÍ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8" action="ppaction://hlinkfile"/>
              </a:rPr>
              <a:t>MAPA</a:t>
            </a:r>
            <a:r>
              <a:rPr lang="es-EC" sz="1700" dirty="0" smtClean="0"/>
              <a:t> DE AMENAZA POR DESLIZAMIENTOS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9" action="ppaction://hlinkfile"/>
              </a:rPr>
              <a:t>MAPA</a:t>
            </a:r>
            <a:r>
              <a:rPr lang="es-EC" sz="1700" dirty="0" smtClean="0"/>
              <a:t> DE AMENAZA SÍSMICA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10" action="ppaction://hlinkfile"/>
              </a:rPr>
              <a:t>MAPA</a:t>
            </a:r>
            <a:r>
              <a:rPr lang="es-EC" sz="1700" dirty="0" smtClean="0"/>
              <a:t> DE AMENAZA VOLCÁNICA POR CENIZA DEL CANTÓN RUMIÑAHUI</a:t>
            </a:r>
          </a:p>
          <a:p>
            <a:endParaRPr lang="es-EC" sz="1700" dirty="0" smtClean="0"/>
          </a:p>
          <a:p>
            <a:pPr>
              <a:buFontTx/>
              <a:buChar char="-"/>
            </a:pPr>
            <a:r>
              <a:rPr lang="es-EC" sz="1700" dirty="0" smtClean="0">
                <a:hlinkClick r:id="rId11" action="ppaction://hlinkfile"/>
              </a:rPr>
              <a:t>MAPA</a:t>
            </a:r>
            <a:r>
              <a:rPr lang="es-EC" sz="1700" dirty="0" smtClean="0"/>
              <a:t> DE AMENAZA VOLCÁNICA POR LAHARES DEL CANTÓN RUMIÑAHUI</a:t>
            </a:r>
          </a:p>
          <a:p>
            <a:endParaRPr lang="es-EC" sz="1700" dirty="0" smtClean="0"/>
          </a:p>
          <a:p>
            <a:r>
              <a:rPr lang="es-EC" sz="1700" dirty="0" smtClean="0"/>
              <a:t>- </a:t>
            </a:r>
            <a:r>
              <a:rPr lang="es-EC" sz="1700" dirty="0" smtClean="0">
                <a:hlinkClick r:id="rId12" action="ppaction://hlinkfile"/>
              </a:rPr>
              <a:t>MAPA</a:t>
            </a:r>
            <a:r>
              <a:rPr lang="es-EC" sz="1700" dirty="0" smtClean="0"/>
              <a:t> DE AMENAZA POR INUNDACIONES DEL CANTÓN RUMIÑAHUI</a:t>
            </a:r>
            <a:endParaRPr lang="es-EC" sz="1700" dirty="0"/>
          </a:p>
        </p:txBody>
      </p:sp>
      <p:sp>
        <p:nvSpPr>
          <p:cNvPr id="4" name="3 Flecha derecha">
            <a:hlinkClick r:id="rId13" action="ppaction://hlinkpres?slideindex=16&amp;slidetitle=metodología"/>
          </p:cNvPr>
          <p:cNvSpPr/>
          <p:nvPr/>
        </p:nvSpPr>
        <p:spPr>
          <a:xfrm>
            <a:off x="7572396" y="357166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20" y="214290"/>
            <a:ext cx="87868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ANÁLISIS DE VULNERABILIDAD DEFINIDO DESDE LAS AMENAZAS</a:t>
            </a:r>
          </a:p>
          <a:p>
            <a:pPr algn="just"/>
            <a:endParaRPr lang="es-EC" b="1" dirty="0" smtClean="0"/>
          </a:p>
          <a:p>
            <a:pPr algn="just"/>
            <a:r>
              <a:rPr lang="es-EC" b="1" dirty="0" smtClean="0"/>
              <a:t>EDIFICACIONES</a:t>
            </a:r>
          </a:p>
          <a:p>
            <a:pPr algn="just"/>
            <a:endParaRPr lang="es-EC" b="1" dirty="0" smtClean="0"/>
          </a:p>
          <a:p>
            <a:pPr algn="just"/>
            <a:endParaRPr lang="es-EC" b="1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2" action="ppaction://hlinkfile"/>
              </a:rPr>
              <a:t>MAPA</a:t>
            </a:r>
            <a:r>
              <a:rPr lang="es-EC" dirty="0" smtClean="0"/>
              <a:t> DE COMPLETITUD CATASTRAL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3" action="ppaction://hlinkfile"/>
              </a:rPr>
              <a:t>MAPA</a:t>
            </a:r>
            <a:r>
              <a:rPr lang="es-EC" dirty="0" smtClean="0"/>
              <a:t> DE ZONAS HOMOGÉNEAS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4" action="ppaction://hlinkfile"/>
              </a:rPr>
              <a:t>MAPA</a:t>
            </a:r>
            <a:r>
              <a:rPr lang="es-EC" dirty="0" smtClean="0"/>
              <a:t> DE VULNERABILIDAD FÍSICO ESTRUCTURAL ANTE AMENZA SÍSMICA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5" action="ppaction://hlinkfile"/>
              </a:rPr>
              <a:t>MAPA</a:t>
            </a:r>
            <a:r>
              <a:rPr lang="es-EC" dirty="0" smtClean="0"/>
              <a:t> DE VULNERABILIDAD FÍSICO ESTRUCTURAL ANTE AMENZA DE INUNDACIÓN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6" action="ppaction://hlinkfile"/>
              </a:rPr>
              <a:t>MAPA</a:t>
            </a:r>
            <a:r>
              <a:rPr lang="es-EC" dirty="0" smtClean="0"/>
              <a:t> DE VULNERABILIDAD FÍSICO ESTRUCTURAL ANTE AMENZA DE DESLIZAMIENTOS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7" action="ppaction://hlinkfile"/>
              </a:rPr>
              <a:t>MAPA</a:t>
            </a:r>
            <a:r>
              <a:rPr lang="es-EC" dirty="0" smtClean="0"/>
              <a:t> DE VULNERABILIDAD FÍSICO ESTRUCTURAL ANTE AMENZA VOLCÁNICA DE LA PARROQUIA SANGOLQUÍ</a:t>
            </a:r>
          </a:p>
        </p:txBody>
      </p:sp>
      <p:sp>
        <p:nvSpPr>
          <p:cNvPr id="4" name="3 Flecha derecha">
            <a:hlinkClick r:id="rId8" action="ppaction://hlinkpres?slideindex=16&amp;slidetitle=metodología"/>
          </p:cNvPr>
          <p:cNvSpPr/>
          <p:nvPr/>
        </p:nvSpPr>
        <p:spPr>
          <a:xfrm>
            <a:off x="7429520" y="1214422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14290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ALCANTARILLADO</a:t>
            </a:r>
          </a:p>
          <a:p>
            <a:pPr algn="just"/>
            <a:endParaRPr lang="es-EC" b="1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2" action="ppaction://hlinkfile"/>
              </a:rPr>
              <a:t>MAPA</a:t>
            </a:r>
            <a:r>
              <a:rPr lang="es-EC" dirty="0" smtClean="0"/>
              <a:t> DE VULNERABILIDAD FÍSICO ESTRUCTURAL  DE ALCANTARILLADO ANTE AMENZA SÍSMICA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3" action="ppaction://hlinkfile"/>
              </a:rPr>
              <a:t>MAPA</a:t>
            </a:r>
            <a:r>
              <a:rPr lang="es-EC" dirty="0" smtClean="0"/>
              <a:t> DE VULNERABILIDAD FÍSICO ESTRUCTURAL  DE ALCANTARILLADO ANTE AMENZA DE INUNDACIÓN DE LA PARROQUIA SANGOLQUÍ</a:t>
            </a:r>
          </a:p>
          <a:p>
            <a:pPr algn="just"/>
            <a:endParaRPr lang="es-EC" b="1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4" action="ppaction://hlinkfile"/>
              </a:rPr>
              <a:t>MAPA</a:t>
            </a:r>
            <a:r>
              <a:rPr lang="es-EC" dirty="0" smtClean="0"/>
              <a:t> DE VULNERABILIDAD FÍSICO ESTRUCTURAL  DE ALCANTARILLADO ANTE AMENZA VOLCÁNICA POR LAHAR DE LA PARROQUIA SANGOLQUÍ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- </a:t>
            </a:r>
            <a:r>
              <a:rPr lang="es-EC" dirty="0" smtClean="0">
                <a:hlinkClick r:id="rId5" action="ppaction://hlinkfile"/>
              </a:rPr>
              <a:t>MAPA</a:t>
            </a:r>
            <a:r>
              <a:rPr lang="es-EC" dirty="0" smtClean="0"/>
              <a:t> DE VULNERABILIDAD FÍSICO ESTRUCTURAL  DE ALCANTARILLADO ANTE AMENZA VOLCÁNICA POR CENIZA DE LA PARROQUIA SANGOLQUÍ</a:t>
            </a:r>
          </a:p>
          <a:p>
            <a:pPr algn="just"/>
            <a:endParaRPr lang="es-EC" dirty="0" smtClean="0"/>
          </a:p>
        </p:txBody>
      </p:sp>
      <p:sp>
        <p:nvSpPr>
          <p:cNvPr id="3" name="2 Flecha derecha">
            <a:hlinkClick r:id="rId6" action="ppaction://hlinkpres?slideindex=16&amp;slidetitle=metodología"/>
          </p:cNvPr>
          <p:cNvSpPr/>
          <p:nvPr/>
        </p:nvSpPr>
        <p:spPr>
          <a:xfrm>
            <a:off x="6929454" y="5929330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00042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 smtClean="0"/>
              <a:t>SISTEMA DE AGUA POTABLE</a:t>
            </a:r>
          </a:p>
          <a:p>
            <a:pPr algn="just"/>
            <a:endParaRPr lang="es-EC" sz="1600" b="1" dirty="0" smtClean="0"/>
          </a:p>
          <a:p>
            <a:pPr algn="just"/>
            <a:r>
              <a:rPr lang="es-EC" sz="1600" dirty="0" smtClean="0"/>
              <a:t>- </a:t>
            </a:r>
            <a:r>
              <a:rPr lang="es-EC" sz="1600" dirty="0" smtClean="0">
                <a:hlinkClick r:id="rId2" action="ppaction://hlinkfile"/>
              </a:rPr>
              <a:t>MAPA</a:t>
            </a:r>
            <a:r>
              <a:rPr lang="es-EC" sz="1600" dirty="0" smtClean="0"/>
              <a:t> DE VULNERABILIDAD FÍSICO ESTRUCTURAL  DEL SISTEMA DE AGUA POTABLE ANTE AMENZA SÍSMICA DE LA PARROQUIA SANGOLQUÍ</a:t>
            </a:r>
          </a:p>
          <a:p>
            <a:pPr algn="just"/>
            <a:endParaRPr lang="es-EC" sz="1600" dirty="0" smtClean="0"/>
          </a:p>
          <a:p>
            <a:pPr algn="just"/>
            <a:r>
              <a:rPr lang="es-EC" sz="1600" b="1" dirty="0" smtClean="0"/>
              <a:t>- </a:t>
            </a:r>
            <a:r>
              <a:rPr lang="es-EC" sz="1600" dirty="0" smtClean="0">
                <a:hlinkClick r:id="rId3" action="ppaction://hlinkfile"/>
              </a:rPr>
              <a:t>MAPA</a:t>
            </a:r>
            <a:r>
              <a:rPr lang="es-EC" sz="1600" dirty="0" smtClean="0"/>
              <a:t> DE VULNERABILIDAD FÍSICO ESTRUCTURAL  DEL SISTEMA DE AGUA POTABLE ANTE AMENZA DE INUNDACIONES DE LA PARROQUIA SANGOLQUÍ</a:t>
            </a:r>
          </a:p>
          <a:p>
            <a:pPr algn="just"/>
            <a:endParaRPr lang="es-EC" sz="1600" dirty="0" smtClean="0"/>
          </a:p>
          <a:p>
            <a:pPr algn="just">
              <a:buFontTx/>
              <a:buChar char="-"/>
            </a:pPr>
            <a:r>
              <a:rPr lang="es-EC" sz="1600" dirty="0" smtClean="0">
                <a:hlinkClick r:id="rId4" action="ppaction://hlinkfile"/>
              </a:rPr>
              <a:t>MAPA</a:t>
            </a:r>
            <a:r>
              <a:rPr lang="es-EC" sz="1600" dirty="0" smtClean="0"/>
              <a:t> DE VULNERABILIDAD FÍSICO ESTRUCTURAL  DEL SISTEMA DE AGUA POTABLE ANTE AMENZA DE DESLIZAMIENTOS DE LA PARROQUIA SANGOLQUÍ</a:t>
            </a:r>
          </a:p>
          <a:p>
            <a:pPr algn="just">
              <a:buFontTx/>
              <a:buChar char="-"/>
            </a:pPr>
            <a:endParaRPr lang="es-EC" sz="1600" dirty="0" smtClean="0"/>
          </a:p>
          <a:p>
            <a:pPr algn="just">
              <a:buFontTx/>
              <a:buChar char="-"/>
            </a:pPr>
            <a:r>
              <a:rPr lang="es-EC" sz="1600" dirty="0" smtClean="0">
                <a:hlinkClick r:id="rId5" action="ppaction://hlinkfile"/>
              </a:rPr>
              <a:t>MAPA</a:t>
            </a:r>
            <a:r>
              <a:rPr lang="es-EC" sz="1600" dirty="0" smtClean="0"/>
              <a:t> DE VULNERABILIDAD FÍSICO ESTRUCTURAL  DEL SISTEMA DE AGUA POTABLE ANTE AMENZA VOLCÁNICA POR LAHARES DE LA PARROQUIA SANGOLQUÍ</a:t>
            </a:r>
          </a:p>
          <a:p>
            <a:pPr algn="just">
              <a:buFontTx/>
              <a:buChar char="-"/>
            </a:pPr>
            <a:endParaRPr lang="es-EC" sz="1600" dirty="0" smtClean="0"/>
          </a:p>
          <a:p>
            <a:pPr algn="just">
              <a:buFontTx/>
              <a:buChar char="-"/>
            </a:pPr>
            <a:r>
              <a:rPr lang="es-EC" sz="1600" dirty="0" smtClean="0">
                <a:hlinkClick r:id="rId6" action="ppaction://hlinkfile"/>
              </a:rPr>
              <a:t>MAPA</a:t>
            </a:r>
            <a:r>
              <a:rPr lang="es-EC" sz="1600" dirty="0" smtClean="0"/>
              <a:t> DE VULNERABILIDAD FÍSICO ESTRUCTURAL  DEL SISTEMA DE AGUA POTABLE ANTE AMENZA VOLCÁNICA POR CENIZA DE LA PARROQUIA SANGOLQUÍ</a:t>
            </a:r>
          </a:p>
          <a:p>
            <a:pPr algn="just">
              <a:buFontTx/>
              <a:buChar char="-"/>
            </a:pPr>
            <a:endParaRPr lang="es-EC" sz="1600" dirty="0" smtClean="0"/>
          </a:p>
          <a:p>
            <a:pPr algn="just"/>
            <a:r>
              <a:rPr lang="es-EC" sz="1600" b="1" dirty="0" smtClean="0"/>
              <a:t>VIAS</a:t>
            </a:r>
          </a:p>
          <a:p>
            <a:pPr algn="just"/>
            <a:endParaRPr lang="es-EC" sz="1600" b="1" dirty="0" smtClean="0"/>
          </a:p>
          <a:p>
            <a:pPr algn="just"/>
            <a:r>
              <a:rPr lang="es-EC" sz="1600" dirty="0" smtClean="0"/>
              <a:t>- </a:t>
            </a:r>
            <a:r>
              <a:rPr lang="es-EC" sz="1600" dirty="0" smtClean="0">
                <a:hlinkClick r:id="rId7" action="ppaction://hlinkfile"/>
              </a:rPr>
              <a:t>MAPA</a:t>
            </a:r>
            <a:r>
              <a:rPr lang="es-EC" sz="1600" dirty="0" smtClean="0"/>
              <a:t> DE VULNERABILIDAD FÍSICO ESTRUCTURAL  DEL SISTEMA VIAL ANTE TODAS LAS AMENZAS DEL CANTÓN RUMIÑAHUI</a:t>
            </a:r>
          </a:p>
          <a:p>
            <a:pPr algn="just"/>
            <a:endParaRPr lang="es-EC" sz="1600" dirty="0"/>
          </a:p>
        </p:txBody>
      </p:sp>
      <p:sp>
        <p:nvSpPr>
          <p:cNvPr id="3" name="2 Flecha derecha">
            <a:hlinkClick r:id="rId8" action="ppaction://hlinkpres?slideindex=16&amp;slidetitle=metodología"/>
          </p:cNvPr>
          <p:cNvSpPr/>
          <p:nvPr/>
        </p:nvSpPr>
        <p:spPr>
          <a:xfrm>
            <a:off x="6929454" y="6072206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1903</TotalTime>
  <Words>5281</Words>
  <Application>Microsoft Office PowerPoint</Application>
  <PresentationFormat>Presentación en pantalla (4:3)</PresentationFormat>
  <Paragraphs>1198</Paragraphs>
  <Slides>99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99</vt:i4>
      </vt:variant>
    </vt:vector>
  </HeadingPairs>
  <TitlesOfParts>
    <vt:vector size="101" baseType="lpstr">
      <vt:lpstr>Mirador</vt:lpstr>
      <vt:lpstr>Visio</vt:lpstr>
      <vt:lpstr>“APLICACIÓN Y SISTEMATIZACIÓN DE LA PROPUESTA METODOLÓGICA PARA EL ANÁLISIS DE VULNERABILIDAD DE LA PARROQUIA SANGOLQUÍ, DEL CANTÓN RUMIÑAHUI”</vt:lpstr>
      <vt:lpstr>Diapositiva 2</vt:lpstr>
      <vt:lpstr>ANTECEDENTES</vt:lpstr>
      <vt:lpstr>IDENTIFICACIÓN DEL PROBLEMA</vt:lpstr>
      <vt:lpstr>JUSTIFICACIÓN E IMPORTANCIA DEL PROBLEMA</vt:lpstr>
      <vt:lpstr>Diapositiva 6</vt:lpstr>
      <vt:lpstr>OBJETIVOS</vt:lpstr>
      <vt:lpstr>Diapositiva 8</vt:lpstr>
      <vt:lpstr>MARCO TEÓRICO</vt:lpstr>
      <vt:lpstr>Diapositiva 10</vt:lpstr>
      <vt:lpstr>Definiciones principales</vt:lpstr>
      <vt:lpstr>Diapositiva 12</vt:lpstr>
      <vt:lpstr>GEODATABASE</vt:lpstr>
      <vt:lpstr>Diapositiva 14</vt:lpstr>
      <vt:lpstr>Diapositiva 15</vt:lpstr>
      <vt:lpstr>metodología</vt:lpstr>
      <vt:lpstr>Diapositiva 17</vt:lpstr>
      <vt:lpstr>Diapositiva 18</vt:lpstr>
      <vt:lpstr>SISTEMA BIOFÍSICO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Vulnerabilidad físico estructural de edificaciones urbanas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MAPAS</vt:lpstr>
      <vt:lpstr>Diapositiva 97</vt:lpstr>
      <vt:lpstr>Diapositiva 98</vt:lpstr>
      <vt:lpstr>Diapositiva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“APLICACIÓN Y SISTEMATIZACIÓN DE LA PROPUESTA METODOLÓGICA PARA EL ANÁLISIS DE VULNERABILIDAD DE LA PARROQUIA SANGOLQUÍ, DEL CANTÓN RUMIÑAHUI”</dc:title>
  <dc:creator>Pauly</dc:creator>
  <cp:lastModifiedBy>Pauly</cp:lastModifiedBy>
  <cp:revision>142</cp:revision>
  <dcterms:created xsi:type="dcterms:W3CDTF">2013-01-27T14:50:41Z</dcterms:created>
  <dcterms:modified xsi:type="dcterms:W3CDTF">2013-02-19T04:36:21Z</dcterms:modified>
</cp:coreProperties>
</file>