
<file path=[Content_Types].xml><?xml version="1.0" encoding="utf-8"?>
<Types xmlns="http://schemas.openxmlformats.org/package/2006/content-types">
  <Default Extension="png" ContentType="image/png"/>
  <Default Extension="jpeg" ContentType="image/jpeg"/>
  <Default Extension="amr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348" r:id="rId4"/>
    <p:sldId id="258" r:id="rId5"/>
    <p:sldId id="342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4" r:id="rId20"/>
    <p:sldId id="313" r:id="rId21"/>
    <p:sldId id="315" r:id="rId22"/>
    <p:sldId id="317" r:id="rId23"/>
    <p:sldId id="318" r:id="rId24"/>
    <p:sldId id="273" r:id="rId25"/>
    <p:sldId id="319" r:id="rId26"/>
    <p:sldId id="320" r:id="rId27"/>
    <p:sldId id="334" r:id="rId28"/>
    <p:sldId id="335" r:id="rId29"/>
    <p:sldId id="336" r:id="rId30"/>
    <p:sldId id="337" r:id="rId31"/>
    <p:sldId id="321" r:id="rId32"/>
    <p:sldId id="323" r:id="rId33"/>
    <p:sldId id="345" r:id="rId34"/>
    <p:sldId id="326" r:id="rId35"/>
    <p:sldId id="324" r:id="rId36"/>
    <p:sldId id="340" r:id="rId37"/>
    <p:sldId id="327" r:id="rId38"/>
    <p:sldId id="325" r:id="rId39"/>
    <p:sldId id="329" r:id="rId40"/>
    <p:sldId id="330" r:id="rId41"/>
    <p:sldId id="331" r:id="rId42"/>
    <p:sldId id="333" r:id="rId43"/>
    <p:sldId id="332" r:id="rId44"/>
    <p:sldId id="274" r:id="rId45"/>
    <p:sldId id="275" r:id="rId46"/>
    <p:sldId id="276" r:id="rId47"/>
    <p:sldId id="278" r:id="rId48"/>
    <p:sldId id="277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300" r:id="rId67"/>
    <p:sldId id="297" r:id="rId68"/>
    <p:sldId id="298" r:id="rId69"/>
    <p:sldId id="299" r:id="rId70"/>
    <p:sldId id="301" r:id="rId71"/>
    <p:sldId id="338" r:id="rId72"/>
    <p:sldId id="339" r:id="rId73"/>
    <p:sldId id="302" r:id="rId74"/>
    <p:sldId id="310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41" r:id="rId8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  <a:srgbClr val="F99107"/>
    <a:srgbClr val="CC00FF"/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umentos\Desktop\financi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umentos\Desktop\financi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umentos\Desktop\tabulaci&#243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umentos\Desktop\tabulaci&#243;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umentos\Desktop\financi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Demanda de  Carne  de Cerdo  </a:t>
            </a:r>
          </a:p>
          <a:p>
            <a:pPr>
              <a:defRPr/>
            </a:pPr>
            <a:r>
              <a:rPr lang="es-EC"/>
              <a:t>2008-2011 (kg)</a:t>
            </a:r>
          </a:p>
        </c:rich>
      </c:tx>
      <c:layout>
        <c:manualLayout>
          <c:xMode val="edge"/>
          <c:yMode val="edge"/>
          <c:x val="0.2664324334333222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'Oferta y Demanda '!$K$3</c:f>
              <c:strCache>
                <c:ptCount val="1"/>
                <c:pt idx="0">
                  <c:v>Demanda Nacional</c:v>
                </c:pt>
              </c:strCache>
            </c:strRef>
          </c:tx>
          <c:invertIfNegative val="0"/>
          <c:cat>
            <c:numRef>
              <c:f>'Oferta y Demanda '!$J$4:$J$7</c:f>
              <c:numCache>
                <c:formatCode>0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'Oferta y Demanda '!$K$4:$K$7</c:f>
              <c:numCache>
                <c:formatCode>#,##0</c:formatCode>
                <c:ptCount val="4"/>
                <c:pt idx="0">
                  <c:v>162649693.77000001</c:v>
                </c:pt>
                <c:pt idx="1">
                  <c:v>165821362.79851502</c:v>
                </c:pt>
                <c:pt idx="2">
                  <c:v>169054879.37308607</c:v>
                </c:pt>
                <c:pt idx="3">
                  <c:v>172351449.52086127</c:v>
                </c:pt>
              </c:numCache>
            </c:numRef>
          </c:val>
        </c:ser>
        <c:ser>
          <c:idx val="2"/>
          <c:order val="1"/>
          <c:tx>
            <c:strRef>
              <c:f>'Oferta y Demanda '!$L$3</c:f>
              <c:strCache>
                <c:ptCount val="1"/>
                <c:pt idx="0">
                  <c:v>Demanda en el Distrito Metropolitano de Quito</c:v>
                </c:pt>
              </c:strCache>
            </c:strRef>
          </c:tx>
          <c:invertIfNegative val="0"/>
          <c:cat>
            <c:numRef>
              <c:f>'Oferta y Demanda '!$J$4:$J$7</c:f>
              <c:numCache>
                <c:formatCode>0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'Oferta y Demanda '!$L$4:$L$7</c:f>
              <c:numCache>
                <c:formatCode>#,##0</c:formatCode>
                <c:ptCount val="4"/>
                <c:pt idx="0">
                  <c:v>25146114.930000003</c:v>
                </c:pt>
                <c:pt idx="1">
                  <c:v>25699329.458460003</c:v>
                </c:pt>
                <c:pt idx="2">
                  <c:v>26598805.989506099</c:v>
                </c:pt>
                <c:pt idx="3">
                  <c:v>27822351.065023381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123008"/>
        <c:axId val="38124928"/>
        <c:axId val="0"/>
      </c:bar3DChart>
      <c:catAx>
        <c:axId val="3812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  <a:p>
                <a:pPr>
                  <a:defRPr/>
                </a:pPr>
                <a:endParaRPr lang="es-EC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38124928"/>
        <c:crosses val="autoZero"/>
        <c:auto val="1"/>
        <c:lblAlgn val="ctr"/>
        <c:lblOffset val="100"/>
        <c:noMultiLvlLbl val="0"/>
      </c:catAx>
      <c:valAx>
        <c:axId val="38124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Kilogramos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812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4925">
      <a:solidFill>
        <a:schemeClr val="bg2"/>
      </a:solidFill>
    </a:ln>
  </c:spPr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Oferta de Carne de Cerdo</a:t>
            </a:r>
          </a:p>
          <a:p>
            <a:pPr>
              <a:defRPr/>
            </a:pPr>
            <a:r>
              <a:rPr lang="es-EC"/>
              <a:t>2008-2011 (kg)</a:t>
            </a:r>
          </a:p>
        </c:rich>
      </c:tx>
      <c:layout>
        <c:manualLayout>
          <c:xMode val="edge"/>
          <c:yMode val="edge"/>
          <c:x val="0.27078805538205875"/>
          <c:y val="3.25998370008149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'Oferta y Demanda '!$X$3</c:f>
              <c:strCache>
                <c:ptCount val="1"/>
                <c:pt idx="0">
                  <c:v>Oferta Nacional</c:v>
                </c:pt>
              </c:strCache>
            </c:strRef>
          </c:tx>
          <c:invertIfNegative val="0"/>
          <c:cat>
            <c:numRef>
              <c:f>'Oferta y Demanda '!$U$4:$U$7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'Oferta y Demanda '!$X$4:$X$7</c:f>
              <c:numCache>
                <c:formatCode>#,##0</c:formatCode>
                <c:ptCount val="4"/>
                <c:pt idx="0">
                  <c:v>55778954.732474744</c:v>
                </c:pt>
                <c:pt idx="1">
                  <c:v>55382834.454758003</c:v>
                </c:pt>
                <c:pt idx="2">
                  <c:v>59458209.91662579</c:v>
                </c:pt>
                <c:pt idx="3">
                  <c:v>62398860</c:v>
                </c:pt>
              </c:numCache>
            </c:numRef>
          </c:val>
        </c:ser>
        <c:ser>
          <c:idx val="2"/>
          <c:order val="1"/>
          <c:tx>
            <c:strRef>
              <c:f>'Oferta y Demanda '!$Y$3</c:f>
              <c:strCache>
                <c:ptCount val="1"/>
                <c:pt idx="0">
                  <c:v>Oferta del Distrito Metropolitano de Quito</c:v>
                </c:pt>
              </c:strCache>
            </c:strRef>
          </c:tx>
          <c:invertIfNegative val="0"/>
          <c:cat>
            <c:numRef>
              <c:f>'Oferta y Demanda '!$U$4:$U$7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'Oferta y Demanda '!$Y$4:$Y$7</c:f>
              <c:numCache>
                <c:formatCode>#,##0</c:formatCode>
                <c:ptCount val="4"/>
                <c:pt idx="0">
                  <c:v>8623588.3626163024</c:v>
                </c:pt>
                <c:pt idx="1">
                  <c:v>8813307.3065938614</c:v>
                </c:pt>
                <c:pt idx="2">
                  <c:v>9007200.0673389267</c:v>
                </c:pt>
                <c:pt idx="3">
                  <c:v>9205358.4688203838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315136"/>
        <c:axId val="40317312"/>
        <c:axId val="0"/>
      </c:bar3DChart>
      <c:catAx>
        <c:axId val="4031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Años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0317312"/>
        <c:crosses val="autoZero"/>
        <c:auto val="1"/>
        <c:lblAlgn val="ctr"/>
        <c:lblOffset val="100"/>
        <c:noMultiLvlLbl val="0"/>
      </c:catAx>
      <c:valAx>
        <c:axId val="40317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Kilogramos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031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4925">
      <a:solidFill>
        <a:schemeClr val="bg2"/>
      </a:solidFill>
    </a:ln>
  </c:spPr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es-EC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'Pregunta 3'!$E$6</c:f>
              <c:strCache>
                <c:ptCount val="1"/>
                <c:pt idx="0">
                  <c:v>Frecuencia 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'Pregunta 3'!$A$7:$A$11</c:f>
              <c:strCache>
                <c:ptCount val="5"/>
                <c:pt idx="0">
                  <c:v>A diario </c:v>
                </c:pt>
                <c:pt idx="1">
                  <c:v>Cada dos  a  tres días  </c:v>
                </c:pt>
                <c:pt idx="2">
                  <c:v>Cada cuatro a cinco días </c:v>
                </c:pt>
                <c:pt idx="3">
                  <c:v>Cada seis a siete días </c:v>
                </c:pt>
                <c:pt idx="4">
                  <c:v>Cada quince días </c:v>
                </c:pt>
              </c:strCache>
            </c:strRef>
          </c:cat>
          <c:val>
            <c:numRef>
              <c:f>'Pregunta 3'!$E$7:$E$11</c:f>
              <c:numCache>
                <c:formatCode>General</c:formatCode>
                <c:ptCount val="5"/>
                <c:pt idx="0">
                  <c:v>7</c:v>
                </c:pt>
                <c:pt idx="1">
                  <c:v>40</c:v>
                </c:pt>
                <c:pt idx="2">
                  <c:v>32</c:v>
                </c:pt>
                <c:pt idx="3">
                  <c:v>32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 w="34925">
      <a:solidFill>
        <a:schemeClr val="tx1"/>
      </a:solidFill>
    </a:ln>
  </c:spPr>
  <c:txPr>
    <a:bodyPr/>
    <a:lstStyle/>
    <a:p>
      <a:pPr>
        <a:defRPr sz="105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73492394568917E-2"/>
          <c:y val="5.9139784946236562E-2"/>
          <c:w val="0.90306289623971159"/>
          <c:h val="0.463189399712132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'Pregunta 10'!$E$4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'Pregunta 10'!$A$5:$A$13</c:f>
              <c:strCache>
                <c:ptCount val="9"/>
                <c:pt idx="0">
                  <c:v>3,73  Pierna </c:v>
                </c:pt>
                <c:pt idx="1">
                  <c:v>5,59 Costillas</c:v>
                </c:pt>
                <c:pt idx="2">
                  <c:v>4,59 Chuleta</c:v>
                </c:pt>
                <c:pt idx="3">
                  <c:v>5,20  Pulpa</c:v>
                </c:pt>
                <c:pt idx="4">
                  <c:v>4,40  Recorte de Cerdo </c:v>
                </c:pt>
                <c:pt idx="5">
                  <c:v>1,23 Cuero</c:v>
                </c:pt>
                <c:pt idx="6">
                  <c:v>1,52 Grasa  </c:v>
                </c:pt>
                <c:pt idx="7">
                  <c:v>1,68 Manos / Patas </c:v>
                </c:pt>
                <c:pt idx="8">
                  <c:v>5,11 Panceta </c:v>
                </c:pt>
              </c:strCache>
            </c:strRef>
          </c:cat>
          <c:val>
            <c:numRef>
              <c:f>'Pregunta 10'!$E$5:$E$13</c:f>
              <c:numCache>
                <c:formatCode>0%</c:formatCode>
                <c:ptCount val="9"/>
                <c:pt idx="0">
                  <c:v>0.89189189189189189</c:v>
                </c:pt>
                <c:pt idx="1">
                  <c:v>0.68468468468468469</c:v>
                </c:pt>
                <c:pt idx="2">
                  <c:v>0.89189189189189189</c:v>
                </c:pt>
                <c:pt idx="3">
                  <c:v>0.7927927927927928</c:v>
                </c:pt>
                <c:pt idx="4">
                  <c:v>0.63963963963963966</c:v>
                </c:pt>
                <c:pt idx="5">
                  <c:v>0.89189189189189189</c:v>
                </c:pt>
                <c:pt idx="6">
                  <c:v>0.94594594594594594</c:v>
                </c:pt>
                <c:pt idx="7">
                  <c:v>0.86486486486486491</c:v>
                </c:pt>
                <c:pt idx="8">
                  <c:v>0.18018018018018017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40471168"/>
        <c:axId val="40505728"/>
        <c:axId val="0"/>
      </c:bar3DChart>
      <c:catAx>
        <c:axId val="4047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40505728"/>
        <c:crosses val="autoZero"/>
        <c:auto val="1"/>
        <c:lblAlgn val="ctr"/>
        <c:lblOffset val="100"/>
        <c:noMultiLvlLbl val="0"/>
      </c:catAx>
      <c:valAx>
        <c:axId val="40505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4711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 w="34925">
      <a:solidFill>
        <a:schemeClr val="bg2"/>
      </a:solidFill>
    </a:ln>
  </c:spPr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Participación de Pork´s Import </a:t>
            </a:r>
          </a:p>
        </c:rich>
      </c:tx>
      <c:layout>
        <c:manualLayout>
          <c:xMode val="edge"/>
          <c:yMode val="edge"/>
          <c:x val="0.1957377751678385"/>
          <c:y val="5.44659761145056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'Oferta y Demanda '!$G$34:$G$35</c:f>
              <c:strCache>
                <c:ptCount val="2"/>
                <c:pt idx="0">
                  <c:v>Pork´s Import</c:v>
                </c:pt>
                <c:pt idx="1">
                  <c:v>Otras Empresas </c:v>
                </c:pt>
              </c:strCache>
            </c:strRef>
          </c:cat>
          <c:val>
            <c:numRef>
              <c:f>'Oferta y Demanda '!$H$34:$H$35</c:f>
              <c:numCache>
                <c:formatCode>0</c:formatCode>
                <c:ptCount val="2"/>
                <c:pt idx="0">
                  <c:v>288000</c:v>
                </c:pt>
                <c:pt idx="1">
                  <c:v>18328992.596202999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 w="34925">
      <a:solidFill>
        <a:schemeClr val="accent4"/>
      </a:solidFill>
    </a:ln>
  </c:sp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18709-9883-4F32-8938-EACA62A885BF}" type="doc">
      <dgm:prSet loTypeId="urn:microsoft.com/office/officeart/2009/3/layout/Pi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B6C11A1-0484-436F-9C5B-BBE33F3D0618}">
      <dgm:prSet phldrT="[Texto]"/>
      <dgm:spPr/>
      <dgm:t>
        <a:bodyPr/>
        <a:lstStyle/>
        <a:p>
          <a:pPr algn="just"/>
          <a:r>
            <a:rPr lang="es-EC" dirty="0" smtClean="0"/>
            <a:t>El cerdo se encuentra hoy entre los animales </a:t>
          </a:r>
          <a:r>
            <a:rPr lang="es-EC" dirty="0" smtClean="0"/>
            <a:t>más productivos de carne </a:t>
          </a:r>
          <a:endParaRPr lang="es-EC" dirty="0"/>
        </a:p>
      </dgm:t>
    </dgm:pt>
    <dgm:pt modelId="{17422435-E100-4D07-B6E7-BF158005895A}" type="parTrans" cxnId="{0F16CB77-A7DC-4F1E-9BFC-5F4EC46CB7A3}">
      <dgm:prSet/>
      <dgm:spPr/>
      <dgm:t>
        <a:bodyPr/>
        <a:lstStyle/>
        <a:p>
          <a:endParaRPr lang="es-EC"/>
        </a:p>
      </dgm:t>
    </dgm:pt>
    <dgm:pt modelId="{D75D5AE0-2922-4EB3-8536-D87C2F3C220D}" type="sibTrans" cxnId="{0F16CB77-A7DC-4F1E-9BFC-5F4EC46CB7A3}">
      <dgm:prSet/>
      <dgm:spPr/>
      <dgm:t>
        <a:bodyPr/>
        <a:lstStyle/>
        <a:p>
          <a:endParaRPr lang="es-EC"/>
        </a:p>
      </dgm:t>
    </dgm:pt>
    <dgm:pt modelId="{555381F5-BA85-4578-8BDF-10AEDA01528A}">
      <dgm:prSet phldrT="[Texto]" phldr="1"/>
      <dgm:spPr/>
      <dgm:t>
        <a:bodyPr/>
        <a:lstStyle/>
        <a:p>
          <a:endParaRPr lang="es-EC" dirty="0"/>
        </a:p>
      </dgm:t>
    </dgm:pt>
    <dgm:pt modelId="{6B4FFEA6-B46A-4EF8-8E65-73828DDC096B}" type="sibTrans" cxnId="{2B2B2FAA-076A-4C2C-A0E4-EAF4036A3A75}">
      <dgm:prSet/>
      <dgm:spPr/>
      <dgm:t>
        <a:bodyPr/>
        <a:lstStyle/>
        <a:p>
          <a:endParaRPr lang="es-EC"/>
        </a:p>
      </dgm:t>
    </dgm:pt>
    <dgm:pt modelId="{43C6DBE0-88DF-4321-84E3-F774C02797DE}" type="parTrans" cxnId="{2B2B2FAA-076A-4C2C-A0E4-EAF4036A3A75}">
      <dgm:prSet/>
      <dgm:spPr/>
      <dgm:t>
        <a:bodyPr/>
        <a:lstStyle/>
        <a:p>
          <a:endParaRPr lang="es-EC"/>
        </a:p>
      </dgm:t>
    </dgm:pt>
    <dgm:pt modelId="{3E806613-BFE1-4A24-9747-EAE1615BE7AC}">
      <dgm:prSet phldrT="[Texto]"/>
      <dgm:spPr/>
      <dgm:t>
        <a:bodyPr/>
        <a:lstStyle/>
        <a:p>
          <a:pPr algn="just"/>
          <a:r>
            <a:rPr lang="es-EC" dirty="0" smtClean="0"/>
            <a:t>El valor nutritivo de la carne de cerdo la señala como uno de los alimentos más completos para satisfacer las necesidades del hombre.</a:t>
          </a:r>
          <a:endParaRPr lang="es-EC" dirty="0"/>
        </a:p>
      </dgm:t>
    </dgm:pt>
    <dgm:pt modelId="{7FAD6A62-A21F-48D8-A8A4-E953F7A1DBEA}" type="sibTrans" cxnId="{DC4B883F-3F93-4142-9A5C-84A274FF3315}">
      <dgm:prSet/>
      <dgm:spPr/>
      <dgm:t>
        <a:bodyPr/>
        <a:lstStyle/>
        <a:p>
          <a:endParaRPr lang="es-EC"/>
        </a:p>
      </dgm:t>
    </dgm:pt>
    <dgm:pt modelId="{5CE01D51-4F33-467E-8820-749305860194}" type="parTrans" cxnId="{DC4B883F-3F93-4142-9A5C-84A274FF3315}">
      <dgm:prSet/>
      <dgm:spPr/>
      <dgm:t>
        <a:bodyPr/>
        <a:lstStyle/>
        <a:p>
          <a:endParaRPr lang="es-EC"/>
        </a:p>
      </dgm:t>
    </dgm:pt>
    <dgm:pt modelId="{DF731CE6-07F7-451F-A266-A98CC827FE4F}">
      <dgm:prSet phldrT="[Texto]" phldr="1"/>
      <dgm:spPr/>
      <dgm:t>
        <a:bodyPr/>
        <a:lstStyle/>
        <a:p>
          <a:endParaRPr lang="es-EC" dirty="0"/>
        </a:p>
      </dgm:t>
    </dgm:pt>
    <dgm:pt modelId="{6EB2115C-E89E-4968-B67E-C8610E3B86B3}" type="sibTrans" cxnId="{4B2DB029-11FC-4021-83D9-B7E679C432D0}">
      <dgm:prSet/>
      <dgm:spPr/>
      <dgm:t>
        <a:bodyPr/>
        <a:lstStyle/>
        <a:p>
          <a:endParaRPr lang="es-EC"/>
        </a:p>
      </dgm:t>
    </dgm:pt>
    <dgm:pt modelId="{50F4F2F5-7C14-47F3-9C10-B76698977894}" type="parTrans" cxnId="{4B2DB029-11FC-4021-83D9-B7E679C432D0}">
      <dgm:prSet/>
      <dgm:spPr/>
      <dgm:t>
        <a:bodyPr/>
        <a:lstStyle/>
        <a:p>
          <a:endParaRPr lang="es-EC"/>
        </a:p>
      </dgm:t>
    </dgm:pt>
    <dgm:pt modelId="{FD5B3762-9B28-483D-B66B-FAEADFFF00CA}" type="pres">
      <dgm:prSet presAssocID="{A8118709-9883-4F32-8938-EACA62A885B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0DD504D-13E3-4C3D-B212-426054B34677}" type="pres">
      <dgm:prSet presAssocID="{555381F5-BA85-4578-8BDF-10AEDA01528A}" presName="ParentComposite" presStyleCnt="0"/>
      <dgm:spPr/>
    </dgm:pt>
    <dgm:pt modelId="{3E0543AB-58C6-40F3-8E96-2D3156E5336C}" type="pres">
      <dgm:prSet presAssocID="{555381F5-BA85-4578-8BDF-10AEDA01528A}" presName="Chord" presStyleLbl="bgShp" presStyleIdx="0" presStyleCnt="2"/>
      <dgm:spPr>
        <a:solidFill>
          <a:srgbClr val="FFFF00"/>
        </a:solidFill>
      </dgm:spPr>
    </dgm:pt>
    <dgm:pt modelId="{95D8FD01-B203-4625-9146-253F9CBEA4C8}" type="pres">
      <dgm:prSet presAssocID="{555381F5-BA85-4578-8BDF-10AEDA01528A}" presName="Pie" presStyleLbl="alignNode1" presStyleIdx="0" presStyleCnt="2"/>
      <dgm:spPr>
        <a:solidFill>
          <a:srgbClr val="FFFF00"/>
        </a:solidFill>
      </dgm:spPr>
    </dgm:pt>
    <dgm:pt modelId="{2EA693CD-D9BB-497B-ADDB-C752586940E7}" type="pres">
      <dgm:prSet presAssocID="{555381F5-BA85-4578-8BDF-10AEDA01528A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125964-7417-4EFC-9EB5-F5EA016F9D0D}" type="pres">
      <dgm:prSet presAssocID="{D75D5AE0-2922-4EB3-8536-D87C2F3C220D}" presName="negSibTrans" presStyleCnt="0"/>
      <dgm:spPr/>
    </dgm:pt>
    <dgm:pt modelId="{F309E14C-FD18-4937-8937-138B892706C8}" type="pres">
      <dgm:prSet presAssocID="{555381F5-BA85-4578-8BDF-10AEDA01528A}" presName="composite" presStyleCnt="0"/>
      <dgm:spPr/>
    </dgm:pt>
    <dgm:pt modelId="{6F050C84-46A6-4012-94E7-9F36860267B0}" type="pres">
      <dgm:prSet presAssocID="{555381F5-BA85-4578-8BDF-10AEDA01528A}" presName="Child" presStyleLbl="revTx" presStyleIdx="1" presStyleCnt="4" custScaleX="124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DADE01-4861-4CDC-B6F4-657124553D43}" type="pres">
      <dgm:prSet presAssocID="{6B4FFEA6-B46A-4EF8-8E65-73828DDC096B}" presName="sibTrans" presStyleCnt="0"/>
      <dgm:spPr/>
    </dgm:pt>
    <dgm:pt modelId="{58B72138-2048-4DA9-A407-C30D4A23F6F1}" type="pres">
      <dgm:prSet presAssocID="{DF731CE6-07F7-451F-A266-A98CC827FE4F}" presName="ParentComposite" presStyleCnt="0"/>
      <dgm:spPr/>
    </dgm:pt>
    <dgm:pt modelId="{D9F921F8-10BC-4D6E-9AAC-57114046F5B8}" type="pres">
      <dgm:prSet presAssocID="{DF731CE6-07F7-451F-A266-A98CC827FE4F}" presName="Chord" presStyleLbl="bgShp" presStyleIdx="1" presStyleCnt="2"/>
      <dgm:spPr>
        <a:solidFill>
          <a:srgbClr val="FFFF00"/>
        </a:solidFill>
      </dgm:spPr>
    </dgm:pt>
    <dgm:pt modelId="{A7AE81DB-1BDC-4229-9CCE-E20329C0916F}" type="pres">
      <dgm:prSet presAssocID="{DF731CE6-07F7-451F-A266-A98CC827FE4F}" presName="Pie" presStyleLbl="alignNode1" presStyleIdx="1" presStyleCnt="2"/>
      <dgm:spPr>
        <a:solidFill>
          <a:srgbClr val="FFFF00"/>
        </a:solidFill>
      </dgm:spPr>
    </dgm:pt>
    <dgm:pt modelId="{D5C80744-34D4-4DF5-A5FB-D109740A19C3}" type="pres">
      <dgm:prSet presAssocID="{DF731CE6-07F7-451F-A266-A98CC827FE4F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515B56-7D67-4E1E-AE66-CCDDC1718EDE}" type="pres">
      <dgm:prSet presAssocID="{7FAD6A62-A21F-48D8-A8A4-E953F7A1DBEA}" presName="negSibTrans" presStyleCnt="0"/>
      <dgm:spPr/>
    </dgm:pt>
    <dgm:pt modelId="{09986B6B-1E71-4BF2-9015-D3BE985A1714}" type="pres">
      <dgm:prSet presAssocID="{DF731CE6-07F7-451F-A266-A98CC827FE4F}" presName="composite" presStyleCnt="0"/>
      <dgm:spPr/>
    </dgm:pt>
    <dgm:pt modelId="{E8B298F8-2E5A-471C-994A-3273C6A94145}" type="pres">
      <dgm:prSet presAssocID="{DF731CE6-07F7-451F-A266-A98CC827FE4F}" presName="Child" presStyleLbl="revTx" presStyleIdx="3" presStyleCnt="4" custScaleX="137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2DB029-11FC-4021-83D9-B7E679C432D0}" srcId="{A8118709-9883-4F32-8938-EACA62A885BF}" destId="{DF731CE6-07F7-451F-A266-A98CC827FE4F}" srcOrd="1" destOrd="0" parTransId="{50F4F2F5-7C14-47F3-9C10-B76698977894}" sibTransId="{6EB2115C-E89E-4968-B67E-C8610E3B86B3}"/>
    <dgm:cxn modelId="{DC4B883F-3F93-4142-9A5C-84A274FF3315}" srcId="{DF731CE6-07F7-451F-A266-A98CC827FE4F}" destId="{3E806613-BFE1-4A24-9747-EAE1615BE7AC}" srcOrd="0" destOrd="0" parTransId="{5CE01D51-4F33-467E-8820-749305860194}" sibTransId="{7FAD6A62-A21F-48D8-A8A4-E953F7A1DBEA}"/>
    <dgm:cxn modelId="{A3007932-F8F0-4B6F-9C98-378542D46149}" type="presOf" srcId="{555381F5-BA85-4578-8BDF-10AEDA01528A}" destId="{2EA693CD-D9BB-497B-ADDB-C752586940E7}" srcOrd="0" destOrd="0" presId="urn:microsoft.com/office/officeart/2009/3/layout/PieProcess"/>
    <dgm:cxn modelId="{C16EE192-EF14-4C47-AB38-B3304E7B33BB}" type="presOf" srcId="{A8118709-9883-4F32-8938-EACA62A885BF}" destId="{FD5B3762-9B28-483D-B66B-FAEADFFF00CA}" srcOrd="0" destOrd="0" presId="urn:microsoft.com/office/officeart/2009/3/layout/PieProcess"/>
    <dgm:cxn modelId="{0F16CB77-A7DC-4F1E-9BFC-5F4EC46CB7A3}" srcId="{555381F5-BA85-4578-8BDF-10AEDA01528A}" destId="{6B6C11A1-0484-436F-9C5B-BBE33F3D0618}" srcOrd="0" destOrd="0" parTransId="{17422435-E100-4D07-B6E7-BF158005895A}" sibTransId="{D75D5AE0-2922-4EB3-8536-D87C2F3C220D}"/>
    <dgm:cxn modelId="{2399FF79-8A29-4A27-9E5D-D133FF432F22}" type="presOf" srcId="{6B6C11A1-0484-436F-9C5B-BBE33F3D0618}" destId="{6F050C84-46A6-4012-94E7-9F36860267B0}" srcOrd="0" destOrd="0" presId="urn:microsoft.com/office/officeart/2009/3/layout/PieProcess"/>
    <dgm:cxn modelId="{2B2B2FAA-076A-4C2C-A0E4-EAF4036A3A75}" srcId="{A8118709-9883-4F32-8938-EACA62A885BF}" destId="{555381F5-BA85-4578-8BDF-10AEDA01528A}" srcOrd="0" destOrd="0" parTransId="{43C6DBE0-88DF-4321-84E3-F774C02797DE}" sibTransId="{6B4FFEA6-B46A-4EF8-8E65-73828DDC096B}"/>
    <dgm:cxn modelId="{86AAE79D-A622-47EC-96CA-BAD873CD1744}" type="presOf" srcId="{3E806613-BFE1-4A24-9747-EAE1615BE7AC}" destId="{E8B298F8-2E5A-471C-994A-3273C6A94145}" srcOrd="0" destOrd="0" presId="urn:microsoft.com/office/officeart/2009/3/layout/PieProcess"/>
    <dgm:cxn modelId="{66A90B4A-F1B1-4CD4-B22C-1980935364D3}" type="presOf" srcId="{DF731CE6-07F7-451F-A266-A98CC827FE4F}" destId="{D5C80744-34D4-4DF5-A5FB-D109740A19C3}" srcOrd="0" destOrd="0" presId="urn:microsoft.com/office/officeart/2009/3/layout/PieProcess"/>
    <dgm:cxn modelId="{DF18BAAD-4D7B-4E4B-9F51-B687C1A27538}" type="presParOf" srcId="{FD5B3762-9B28-483D-B66B-FAEADFFF00CA}" destId="{30DD504D-13E3-4C3D-B212-426054B34677}" srcOrd="0" destOrd="0" presId="urn:microsoft.com/office/officeart/2009/3/layout/PieProcess"/>
    <dgm:cxn modelId="{0B005D47-416A-420A-83E9-1BDB4B99A32E}" type="presParOf" srcId="{30DD504D-13E3-4C3D-B212-426054B34677}" destId="{3E0543AB-58C6-40F3-8E96-2D3156E5336C}" srcOrd="0" destOrd="0" presId="urn:microsoft.com/office/officeart/2009/3/layout/PieProcess"/>
    <dgm:cxn modelId="{177899D7-F354-406E-B187-E3355672EF05}" type="presParOf" srcId="{30DD504D-13E3-4C3D-B212-426054B34677}" destId="{95D8FD01-B203-4625-9146-253F9CBEA4C8}" srcOrd="1" destOrd="0" presId="urn:microsoft.com/office/officeart/2009/3/layout/PieProcess"/>
    <dgm:cxn modelId="{505CD61D-A42F-4B76-8B3E-3A4441836E56}" type="presParOf" srcId="{30DD504D-13E3-4C3D-B212-426054B34677}" destId="{2EA693CD-D9BB-497B-ADDB-C752586940E7}" srcOrd="2" destOrd="0" presId="urn:microsoft.com/office/officeart/2009/3/layout/PieProcess"/>
    <dgm:cxn modelId="{EB18E242-1C9C-4FE4-96CF-8B775F77358A}" type="presParOf" srcId="{FD5B3762-9B28-483D-B66B-FAEADFFF00CA}" destId="{E8125964-7417-4EFC-9EB5-F5EA016F9D0D}" srcOrd="1" destOrd="0" presId="urn:microsoft.com/office/officeart/2009/3/layout/PieProcess"/>
    <dgm:cxn modelId="{F7ACF61F-FB3B-47EB-B9F9-568E04043D8B}" type="presParOf" srcId="{FD5B3762-9B28-483D-B66B-FAEADFFF00CA}" destId="{F309E14C-FD18-4937-8937-138B892706C8}" srcOrd="2" destOrd="0" presId="urn:microsoft.com/office/officeart/2009/3/layout/PieProcess"/>
    <dgm:cxn modelId="{613331EB-B85E-46FC-A4FE-F0679F0608BD}" type="presParOf" srcId="{F309E14C-FD18-4937-8937-138B892706C8}" destId="{6F050C84-46A6-4012-94E7-9F36860267B0}" srcOrd="0" destOrd="0" presId="urn:microsoft.com/office/officeart/2009/3/layout/PieProcess"/>
    <dgm:cxn modelId="{8DA201C4-E1AE-467E-84A3-85E1C0C7C6D9}" type="presParOf" srcId="{FD5B3762-9B28-483D-B66B-FAEADFFF00CA}" destId="{2BDADE01-4861-4CDC-B6F4-657124553D43}" srcOrd="3" destOrd="0" presId="urn:microsoft.com/office/officeart/2009/3/layout/PieProcess"/>
    <dgm:cxn modelId="{ACD9768A-A3C2-4240-B865-5485C3943645}" type="presParOf" srcId="{FD5B3762-9B28-483D-B66B-FAEADFFF00CA}" destId="{58B72138-2048-4DA9-A407-C30D4A23F6F1}" srcOrd="4" destOrd="0" presId="urn:microsoft.com/office/officeart/2009/3/layout/PieProcess"/>
    <dgm:cxn modelId="{8490033D-4971-498B-AD8A-780173831BB2}" type="presParOf" srcId="{58B72138-2048-4DA9-A407-C30D4A23F6F1}" destId="{D9F921F8-10BC-4D6E-9AAC-57114046F5B8}" srcOrd="0" destOrd="0" presId="urn:microsoft.com/office/officeart/2009/3/layout/PieProcess"/>
    <dgm:cxn modelId="{886596F1-CBB0-4C84-AA72-8D2EA5EA3CE8}" type="presParOf" srcId="{58B72138-2048-4DA9-A407-C30D4A23F6F1}" destId="{A7AE81DB-1BDC-4229-9CCE-E20329C0916F}" srcOrd="1" destOrd="0" presId="urn:microsoft.com/office/officeart/2009/3/layout/PieProcess"/>
    <dgm:cxn modelId="{DE97703C-F0F4-4AD8-9B99-019C1FDA2CB0}" type="presParOf" srcId="{58B72138-2048-4DA9-A407-C30D4A23F6F1}" destId="{D5C80744-34D4-4DF5-A5FB-D109740A19C3}" srcOrd="2" destOrd="0" presId="urn:microsoft.com/office/officeart/2009/3/layout/PieProcess"/>
    <dgm:cxn modelId="{20693D47-329A-49AC-9994-5D5AC1492C0F}" type="presParOf" srcId="{FD5B3762-9B28-483D-B66B-FAEADFFF00CA}" destId="{96515B56-7D67-4E1E-AE66-CCDDC1718EDE}" srcOrd="5" destOrd="0" presId="urn:microsoft.com/office/officeart/2009/3/layout/PieProcess"/>
    <dgm:cxn modelId="{456B1D6B-58AF-42FD-9059-62F91FEE890F}" type="presParOf" srcId="{FD5B3762-9B28-483D-B66B-FAEADFFF00CA}" destId="{09986B6B-1E71-4BF2-9015-D3BE985A1714}" srcOrd="6" destOrd="0" presId="urn:microsoft.com/office/officeart/2009/3/layout/PieProcess"/>
    <dgm:cxn modelId="{112961D6-C3BB-4CE2-A220-168D61E3D364}" type="presParOf" srcId="{09986B6B-1E71-4BF2-9015-D3BE985A1714}" destId="{E8B298F8-2E5A-471C-994A-3273C6A9414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AEE94-6EB2-4B38-9CF9-FA974DE3E6FB}" type="doc">
      <dgm:prSet loTypeId="urn:microsoft.com/office/officeart/2005/8/layout/radial4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3E5FE868-3EC2-49DA-8781-B1A5DEAAF367}">
      <dgm:prSet phldrT="[Texto]"/>
      <dgm:spPr/>
      <dgm:t>
        <a:bodyPr/>
        <a:lstStyle/>
        <a:p>
          <a:pPr algn="ctr"/>
          <a:r>
            <a:rPr lang="es-EC" smtClean="0">
              <a:solidFill>
                <a:schemeClr val="bg1"/>
              </a:solidFill>
            </a:rPr>
            <a:t>Documentos de Soporte </a:t>
          </a:r>
          <a:endParaRPr lang="es-EC">
            <a:solidFill>
              <a:schemeClr val="bg1"/>
            </a:solidFill>
          </a:endParaRPr>
        </a:p>
      </dgm:t>
    </dgm:pt>
    <dgm:pt modelId="{D2E6D331-3205-4D66-A855-65FCAAB89A4E}" type="parTrans" cxnId="{15713E8A-ACA0-438C-B61C-F81E373BF7C7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422A0842-2468-421C-A878-E225F663424B}" type="sibTrans" cxnId="{15713E8A-ACA0-438C-B61C-F81E373BF7C7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142825EA-6066-474F-B87D-903E927269E2}">
      <dgm:prSet phldrT="[Texto]"/>
      <dgm:spPr/>
      <dgm:t>
        <a:bodyPr/>
        <a:lstStyle/>
        <a:p>
          <a:pPr algn="ctr"/>
          <a:r>
            <a:rPr lang="es-EC" smtClean="0">
              <a:solidFill>
                <a:schemeClr val="bg1"/>
              </a:solidFill>
            </a:rPr>
            <a:t>Documento de Trasnsporte</a:t>
          </a:r>
          <a:endParaRPr lang="es-EC">
            <a:solidFill>
              <a:schemeClr val="bg1"/>
            </a:solidFill>
          </a:endParaRPr>
        </a:p>
      </dgm:t>
    </dgm:pt>
    <dgm:pt modelId="{F17F1F8E-8A92-4003-B940-E99E447F5105}" type="parTrans" cxnId="{732F8579-532B-4D32-AA94-161105582DF7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C4D193E8-5AC0-4CB4-9D0A-5E9F626A5C3D}" type="sibTrans" cxnId="{732F8579-532B-4D32-AA94-161105582DF7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44E7A30C-442A-4207-8884-BBBBD728F7F5}">
      <dgm:prSet phldrT="[Texto]"/>
      <dgm:spPr/>
      <dgm:t>
        <a:bodyPr/>
        <a:lstStyle/>
        <a:p>
          <a:pPr algn="ctr"/>
          <a:r>
            <a:rPr lang="es-EC" smtClean="0">
              <a:solidFill>
                <a:schemeClr val="bg1"/>
              </a:solidFill>
            </a:rPr>
            <a:t>Factura Comercial o documento que acredite la transacción comercial</a:t>
          </a:r>
          <a:endParaRPr lang="es-EC">
            <a:solidFill>
              <a:schemeClr val="bg1"/>
            </a:solidFill>
          </a:endParaRPr>
        </a:p>
      </dgm:t>
    </dgm:pt>
    <dgm:pt modelId="{3CAC4421-27EA-4034-8A76-2994D7B8159B}" type="parTrans" cxnId="{F6442138-68CF-476F-9D9D-0660A321B804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05196D6D-85AD-4F65-985C-CB6D1E7C1F27}" type="sibTrans" cxnId="{F6442138-68CF-476F-9D9D-0660A321B804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51B73784-40BC-4449-8BC7-A4D2186770CC}">
      <dgm:prSet phldrT="[Texto]"/>
      <dgm:spPr/>
      <dgm:t>
        <a:bodyPr/>
        <a:lstStyle/>
        <a:p>
          <a:pPr algn="ctr"/>
          <a:r>
            <a:rPr lang="es-EC" smtClean="0">
              <a:solidFill>
                <a:schemeClr val="bg1"/>
              </a:solidFill>
            </a:rPr>
            <a:t>Certificado de Origen </a:t>
          </a:r>
          <a:endParaRPr lang="es-EC">
            <a:solidFill>
              <a:schemeClr val="bg1"/>
            </a:solidFill>
          </a:endParaRPr>
        </a:p>
      </dgm:t>
    </dgm:pt>
    <dgm:pt modelId="{84B6B5FC-AAC4-486A-A472-75E92EAA4025}" type="parTrans" cxnId="{CA0B8AE0-28BC-43DC-8C81-48CF9BC9E198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7F9CF4BB-C68F-41F5-BF6A-6C8872B99FD3}" type="sibTrans" cxnId="{CA0B8AE0-28BC-43DC-8C81-48CF9BC9E198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</a:endParaRPr>
        </a:p>
      </dgm:t>
    </dgm:pt>
    <dgm:pt modelId="{59315B8D-8392-485E-869B-9DDC1C4079AD}" type="pres">
      <dgm:prSet presAssocID="{548AEE94-6EB2-4B38-9CF9-FA974DE3E6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AE8B3F-633C-4505-9989-682ACB5FC6E8}" type="pres">
      <dgm:prSet presAssocID="{3E5FE868-3EC2-49DA-8781-B1A5DEAAF367}" presName="centerShape" presStyleLbl="node0" presStyleIdx="0" presStyleCnt="1" custLinFactNeighborY="3533"/>
      <dgm:spPr/>
      <dgm:t>
        <a:bodyPr/>
        <a:lstStyle/>
        <a:p>
          <a:endParaRPr lang="es-EC"/>
        </a:p>
      </dgm:t>
    </dgm:pt>
    <dgm:pt modelId="{DB7BFBE4-8AF0-4C19-8371-EF8311CA29BC}" type="pres">
      <dgm:prSet presAssocID="{F17F1F8E-8A92-4003-B940-E99E447F5105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C4FD52F8-C159-4ACB-9005-7A225F5E7226}" type="pres">
      <dgm:prSet presAssocID="{142825EA-6066-474F-B87D-903E927269E2}" presName="node" presStyleLbl="node1" presStyleIdx="0" presStyleCnt="3" custRadScaleRad="110159" custRadScaleInc="-177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9CCE27-7020-4D30-9DF2-573786C374EE}" type="pres">
      <dgm:prSet presAssocID="{3CAC4421-27EA-4034-8A76-2994D7B8159B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0F0D16D5-7728-4D05-B977-CFFAEFF7A1FE}" type="pres">
      <dgm:prSet presAssocID="{44E7A30C-442A-4207-8884-BBBBD728F7F5}" presName="node" presStyleLbl="node1" presStyleIdx="1" presStyleCnt="3" custRadScaleRad="121875" custRadScaleInc="-15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078576-A63D-4749-8BA3-A163BCB938CE}" type="pres">
      <dgm:prSet presAssocID="{84B6B5FC-AAC4-486A-A472-75E92EAA4025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205A718F-8BA3-4D06-B506-B280EE0BB2A4}" type="pres">
      <dgm:prSet presAssocID="{51B73784-40BC-4449-8BC7-A4D2186770CC}" presName="node" presStyleLbl="node1" presStyleIdx="2" presStyleCnt="3" custRadScaleRad="114693" custRadScaleInc="19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0B8AE0-28BC-43DC-8C81-48CF9BC9E198}" srcId="{3E5FE868-3EC2-49DA-8781-B1A5DEAAF367}" destId="{51B73784-40BC-4449-8BC7-A4D2186770CC}" srcOrd="2" destOrd="0" parTransId="{84B6B5FC-AAC4-486A-A472-75E92EAA4025}" sibTransId="{7F9CF4BB-C68F-41F5-BF6A-6C8872B99FD3}"/>
    <dgm:cxn modelId="{F6442138-68CF-476F-9D9D-0660A321B804}" srcId="{3E5FE868-3EC2-49DA-8781-B1A5DEAAF367}" destId="{44E7A30C-442A-4207-8884-BBBBD728F7F5}" srcOrd="1" destOrd="0" parTransId="{3CAC4421-27EA-4034-8A76-2994D7B8159B}" sibTransId="{05196D6D-85AD-4F65-985C-CB6D1E7C1F27}"/>
    <dgm:cxn modelId="{573B49C7-5897-4AEA-89E4-057E78B0988B}" type="presOf" srcId="{51B73784-40BC-4449-8BC7-A4D2186770CC}" destId="{205A718F-8BA3-4D06-B506-B280EE0BB2A4}" srcOrd="0" destOrd="0" presId="urn:microsoft.com/office/officeart/2005/8/layout/radial4"/>
    <dgm:cxn modelId="{40BAC209-846C-409E-87FB-11503A7A9AF8}" type="presOf" srcId="{84B6B5FC-AAC4-486A-A472-75E92EAA4025}" destId="{55078576-A63D-4749-8BA3-A163BCB938CE}" srcOrd="0" destOrd="0" presId="urn:microsoft.com/office/officeart/2005/8/layout/radial4"/>
    <dgm:cxn modelId="{732F8579-532B-4D32-AA94-161105582DF7}" srcId="{3E5FE868-3EC2-49DA-8781-B1A5DEAAF367}" destId="{142825EA-6066-474F-B87D-903E927269E2}" srcOrd="0" destOrd="0" parTransId="{F17F1F8E-8A92-4003-B940-E99E447F5105}" sibTransId="{C4D193E8-5AC0-4CB4-9D0A-5E9F626A5C3D}"/>
    <dgm:cxn modelId="{9B240BCC-2AB2-43EF-AD91-749CDF80BD06}" type="presOf" srcId="{44E7A30C-442A-4207-8884-BBBBD728F7F5}" destId="{0F0D16D5-7728-4D05-B977-CFFAEFF7A1FE}" srcOrd="0" destOrd="0" presId="urn:microsoft.com/office/officeart/2005/8/layout/radial4"/>
    <dgm:cxn modelId="{0BFF10CF-6929-47F1-8575-717D40A5E3F7}" type="presOf" srcId="{3E5FE868-3EC2-49DA-8781-B1A5DEAAF367}" destId="{F5AE8B3F-633C-4505-9989-682ACB5FC6E8}" srcOrd="0" destOrd="0" presId="urn:microsoft.com/office/officeart/2005/8/layout/radial4"/>
    <dgm:cxn modelId="{E882FE1D-8E55-41E1-9497-B572321F2A4D}" type="presOf" srcId="{548AEE94-6EB2-4B38-9CF9-FA974DE3E6FB}" destId="{59315B8D-8392-485E-869B-9DDC1C4079AD}" srcOrd="0" destOrd="0" presId="urn:microsoft.com/office/officeart/2005/8/layout/radial4"/>
    <dgm:cxn modelId="{79E5C60A-CF1E-4275-A8DD-A3FB81E1E1C2}" type="presOf" srcId="{142825EA-6066-474F-B87D-903E927269E2}" destId="{C4FD52F8-C159-4ACB-9005-7A225F5E7226}" srcOrd="0" destOrd="0" presId="urn:microsoft.com/office/officeart/2005/8/layout/radial4"/>
    <dgm:cxn modelId="{05DA12BE-CD89-4097-B487-F92B19FCED7C}" type="presOf" srcId="{F17F1F8E-8A92-4003-B940-E99E447F5105}" destId="{DB7BFBE4-8AF0-4C19-8371-EF8311CA29BC}" srcOrd="0" destOrd="0" presId="urn:microsoft.com/office/officeart/2005/8/layout/radial4"/>
    <dgm:cxn modelId="{15713E8A-ACA0-438C-B61C-F81E373BF7C7}" srcId="{548AEE94-6EB2-4B38-9CF9-FA974DE3E6FB}" destId="{3E5FE868-3EC2-49DA-8781-B1A5DEAAF367}" srcOrd="0" destOrd="0" parTransId="{D2E6D331-3205-4D66-A855-65FCAAB89A4E}" sibTransId="{422A0842-2468-421C-A878-E225F663424B}"/>
    <dgm:cxn modelId="{328D51FF-DDAE-4B16-9886-98E46014E800}" type="presOf" srcId="{3CAC4421-27EA-4034-8A76-2994D7B8159B}" destId="{129CCE27-7020-4D30-9DF2-573786C374EE}" srcOrd="0" destOrd="0" presId="urn:microsoft.com/office/officeart/2005/8/layout/radial4"/>
    <dgm:cxn modelId="{EBF7F273-8A4C-4975-A120-87CB2CCE4338}" type="presParOf" srcId="{59315B8D-8392-485E-869B-9DDC1C4079AD}" destId="{F5AE8B3F-633C-4505-9989-682ACB5FC6E8}" srcOrd="0" destOrd="0" presId="urn:microsoft.com/office/officeart/2005/8/layout/radial4"/>
    <dgm:cxn modelId="{FD2FABBE-8396-4744-B681-B9FBC6F5AB89}" type="presParOf" srcId="{59315B8D-8392-485E-869B-9DDC1C4079AD}" destId="{DB7BFBE4-8AF0-4C19-8371-EF8311CA29BC}" srcOrd="1" destOrd="0" presId="urn:microsoft.com/office/officeart/2005/8/layout/radial4"/>
    <dgm:cxn modelId="{8374CB2F-CD46-471E-A9EB-44B200546A89}" type="presParOf" srcId="{59315B8D-8392-485E-869B-9DDC1C4079AD}" destId="{C4FD52F8-C159-4ACB-9005-7A225F5E7226}" srcOrd="2" destOrd="0" presId="urn:microsoft.com/office/officeart/2005/8/layout/radial4"/>
    <dgm:cxn modelId="{891D5EF8-F021-446B-9967-BE43D05E5B70}" type="presParOf" srcId="{59315B8D-8392-485E-869B-9DDC1C4079AD}" destId="{129CCE27-7020-4D30-9DF2-573786C374EE}" srcOrd="3" destOrd="0" presId="urn:microsoft.com/office/officeart/2005/8/layout/radial4"/>
    <dgm:cxn modelId="{329CA98B-9732-4C3F-BB34-9D703529021E}" type="presParOf" srcId="{59315B8D-8392-485E-869B-9DDC1C4079AD}" destId="{0F0D16D5-7728-4D05-B977-CFFAEFF7A1FE}" srcOrd="4" destOrd="0" presId="urn:microsoft.com/office/officeart/2005/8/layout/radial4"/>
    <dgm:cxn modelId="{767ED452-52D5-4607-A2E0-BD44B41B0D8D}" type="presParOf" srcId="{59315B8D-8392-485E-869B-9DDC1C4079AD}" destId="{55078576-A63D-4749-8BA3-A163BCB938CE}" srcOrd="5" destOrd="0" presId="urn:microsoft.com/office/officeart/2005/8/layout/radial4"/>
    <dgm:cxn modelId="{05D76198-3245-46D0-9E1C-A8CA12ABD764}" type="presParOf" srcId="{59315B8D-8392-485E-869B-9DDC1C4079AD}" destId="{205A718F-8BA3-4D06-B506-B280EE0BB2A4}" srcOrd="6" destOrd="0" presId="urn:microsoft.com/office/officeart/2005/8/layout/radial4"/>
  </dgm:cxnLst>
  <dgm:bg/>
  <dgm:whole>
    <a:ln w="38100" cmpd="sng">
      <a:solidFill>
        <a:schemeClr val="tx1">
          <a:alpha val="79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A6A0F-A119-4B29-BB05-1E1969AD477C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B4F1168-B776-4229-A91A-7195485E20DF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</a:rPr>
            <a:t>Adoptado mediante la Decisión 371 </a:t>
          </a:r>
          <a:endParaRPr lang="es-EC" sz="1600" dirty="0">
            <a:solidFill>
              <a:schemeClr val="bg1"/>
            </a:solidFill>
          </a:endParaRPr>
        </a:p>
      </dgm:t>
    </dgm:pt>
    <dgm:pt modelId="{5FEBB088-CEB2-4911-8319-E0B4576BD5E7}" type="parTrans" cxnId="{439518BE-AB1A-402B-82FE-5C02B7059C71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0E91CC7E-D16B-4563-873D-874417FD6721}" type="sibTrans" cxnId="{439518BE-AB1A-402B-82FE-5C02B7059C71}">
      <dgm:prSet custT="1"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6EDEB456-6E58-442B-BE19-BE719240371B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</a:rPr>
            <a:t>Estabilizar el costo de importación de un grupo especial de productos agropecuarios</a:t>
          </a:r>
          <a:endParaRPr lang="es-EC" sz="1600" dirty="0">
            <a:solidFill>
              <a:schemeClr val="bg1"/>
            </a:solidFill>
          </a:endParaRPr>
        </a:p>
      </dgm:t>
    </dgm:pt>
    <dgm:pt modelId="{DCD518E0-2FDD-4A1D-921F-15FA11D84E63}" type="parTrans" cxnId="{63647524-9AFB-4AF8-B4B3-8D0AFACF0855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3FF313FB-029E-4C0C-8DFE-E87A97E2D913}" type="sibTrans" cxnId="{63647524-9AFB-4AF8-B4B3-8D0AFACF0855}">
      <dgm:prSet custT="1"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233AF686-7C18-4392-B6B3-3B54BDF28117}">
      <dgm:prSet phldrT="[Texto]" custT="1"/>
      <dgm:spPr/>
      <dgm:t>
        <a:bodyPr/>
        <a:lstStyle/>
        <a:p>
          <a:r>
            <a:rPr lang="es-EC" sz="1600" smtClean="0">
              <a:solidFill>
                <a:schemeClr val="bg1"/>
              </a:solidFill>
            </a:rPr>
            <a:t>Por una marcada inestabilidad en sus precios internacionales.</a:t>
          </a:r>
          <a:endParaRPr lang="es-EC" sz="1600" dirty="0">
            <a:solidFill>
              <a:schemeClr val="bg1"/>
            </a:solidFill>
          </a:endParaRPr>
        </a:p>
      </dgm:t>
    </dgm:pt>
    <dgm:pt modelId="{46120FC7-EEF6-4D1A-AABD-2787A5AC1736}" type="parTrans" cxnId="{BA3B2E9C-0104-4F49-89ED-42FB5129DD4F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EFE45988-BC11-42F5-880C-6DEA1940C8C2}" type="sibTrans" cxnId="{BA3B2E9C-0104-4F49-89ED-42FB5129DD4F}">
      <dgm:prSet custT="1"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52F65918-616C-47A3-B0FD-7A403434476E}">
      <dgm:prSet phldrT="[Texto]" custT="1"/>
      <dgm:spPr/>
      <dgm:t>
        <a:bodyPr/>
        <a:lstStyle/>
        <a:p>
          <a:r>
            <a:rPr lang="es-EC" sz="1600" smtClean="0">
              <a:solidFill>
                <a:schemeClr val="bg1"/>
              </a:solidFill>
            </a:rPr>
            <a:t>Aumentando el arancel ad-valorem cuando el precio internacional está por debajo del nivel piso.</a:t>
          </a:r>
          <a:endParaRPr lang="es-EC" sz="1600" dirty="0">
            <a:solidFill>
              <a:schemeClr val="bg1"/>
            </a:solidFill>
          </a:endParaRPr>
        </a:p>
      </dgm:t>
    </dgm:pt>
    <dgm:pt modelId="{48CE2D03-827A-48BB-A76A-4406D334B7EF}" type="parTrans" cxnId="{843AFB3A-7942-4BDE-8AB0-DB56B230FA4A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13C38D7F-32F4-4F8B-8D99-DCF3FF50A285}" type="sibTrans" cxnId="{843AFB3A-7942-4BDE-8AB0-DB56B230FA4A}">
      <dgm:prSet custT="1"/>
      <dgm:spPr/>
      <dgm:t>
        <a:bodyPr/>
        <a:lstStyle/>
        <a:p>
          <a:endParaRPr lang="es-EC" sz="600">
            <a:solidFill>
              <a:schemeClr val="bg1"/>
            </a:solidFill>
          </a:endParaRPr>
        </a:p>
      </dgm:t>
    </dgm:pt>
    <dgm:pt modelId="{37CBD7D6-B366-41A6-B6A4-588FD11D7938}">
      <dgm:prSet phldrT="[Texto]" custT="1"/>
      <dgm:spPr/>
      <dgm:t>
        <a:bodyPr/>
        <a:lstStyle/>
        <a:p>
          <a:r>
            <a:rPr lang="es-EC" sz="1600" smtClean="0">
              <a:solidFill>
                <a:schemeClr val="bg1"/>
              </a:solidFill>
            </a:rPr>
            <a:t>Rebajando dicho arancel, hasta cero, cuando dicho precio está por encima del techo.</a:t>
          </a:r>
          <a:endParaRPr lang="es-EC" sz="1600" dirty="0">
            <a:solidFill>
              <a:schemeClr val="bg1"/>
            </a:solidFill>
          </a:endParaRPr>
        </a:p>
      </dgm:t>
    </dgm:pt>
    <dgm:pt modelId="{D6635B03-ED79-4C8B-A1AA-52DB2AC81176}" type="parTrans" cxnId="{3A9A552B-3CCB-4053-BD1C-D93B10D72AA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5ADF1329-EC6E-4724-A9F9-34B1B829EB65}" type="sibTrans" cxnId="{3A9A552B-3CCB-4053-BD1C-D93B10D72AA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2DF6FF7D-2D66-4AF8-B6E2-E1D2A5654550}" type="pres">
      <dgm:prSet presAssocID="{27CA6A0F-A119-4B29-BB05-1E1969AD47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91C218-80ED-4E3D-9864-9EDADDF4C645}" type="pres">
      <dgm:prSet presAssocID="{EB4F1168-B776-4229-A91A-7195485E20DF}" presName="node" presStyleLbl="node1" presStyleIdx="0" presStyleCnt="5" custScaleX="103784" custScaleY="75132" custLinFactNeighborX="-236" custLinFactNeighborY="-635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044C2-CF3F-4C05-B08F-675E1D56B2E7}" type="pres">
      <dgm:prSet presAssocID="{0E91CC7E-D16B-4563-873D-874417FD6721}" presName="sibTrans" presStyleLbl="sibTrans1D1" presStyleIdx="0" presStyleCnt="4"/>
      <dgm:spPr/>
      <dgm:t>
        <a:bodyPr/>
        <a:lstStyle/>
        <a:p>
          <a:endParaRPr lang="es-EC"/>
        </a:p>
      </dgm:t>
    </dgm:pt>
    <dgm:pt modelId="{0281E0BD-1294-43B2-82E9-CB8704FCB5D2}" type="pres">
      <dgm:prSet presAssocID="{0E91CC7E-D16B-4563-873D-874417FD6721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9B11E7F2-1EC9-472C-892B-E7A8CBFAD093}" type="pres">
      <dgm:prSet presAssocID="{6EDEB456-6E58-442B-BE19-BE719240371B}" presName="node" presStyleLbl="node1" presStyleIdx="1" presStyleCnt="5" custScaleY="82211" custLinFactNeighborX="-4724" custLinFactNeighborY="72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851F34-1198-4B11-B658-EB6B00212A44}" type="pres">
      <dgm:prSet presAssocID="{3FF313FB-029E-4C0C-8DFE-E87A97E2D913}" presName="sibTrans" presStyleLbl="sibTrans1D1" presStyleIdx="1" presStyleCnt="4"/>
      <dgm:spPr/>
      <dgm:t>
        <a:bodyPr/>
        <a:lstStyle/>
        <a:p>
          <a:endParaRPr lang="es-EC"/>
        </a:p>
      </dgm:t>
    </dgm:pt>
    <dgm:pt modelId="{CE0DF8CA-2206-46E0-852C-5027695F4D10}" type="pres">
      <dgm:prSet presAssocID="{3FF313FB-029E-4C0C-8DFE-E87A97E2D913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2B8EB02F-8885-4BBC-A753-7C7FBEF17AA0}" type="pres">
      <dgm:prSet presAssocID="{233AF686-7C18-4392-B6B3-3B54BDF28117}" presName="node" presStyleLbl="node1" presStyleIdx="2" presStyleCnt="5" custScaleY="1183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5FDEC6-A6B4-49AB-953F-7E286C76194D}" type="pres">
      <dgm:prSet presAssocID="{EFE45988-BC11-42F5-880C-6DEA1940C8C2}" presName="sibTrans" presStyleLbl="sibTrans1D1" presStyleIdx="2" presStyleCnt="4"/>
      <dgm:spPr/>
      <dgm:t>
        <a:bodyPr/>
        <a:lstStyle/>
        <a:p>
          <a:endParaRPr lang="es-EC"/>
        </a:p>
      </dgm:t>
    </dgm:pt>
    <dgm:pt modelId="{9E5C3C6F-7B2B-45E9-B8DD-752A2C16E01F}" type="pres">
      <dgm:prSet presAssocID="{EFE45988-BC11-42F5-880C-6DEA1940C8C2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DCDFF44E-96DD-4A93-82D3-569C2E65EBA5}" type="pres">
      <dgm:prSet presAssocID="{52F65918-616C-47A3-B0FD-7A403434476E}" presName="node" presStyleLbl="node1" presStyleIdx="3" presStyleCnt="5" custLinFactNeighborX="-940" custLinFactNeighborY="403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3ECE2D-2295-4F6F-AAD2-68CD6D9093B8}" type="pres">
      <dgm:prSet presAssocID="{13C38D7F-32F4-4F8B-8D99-DCF3FF50A285}" presName="sibTrans" presStyleLbl="sibTrans1D1" presStyleIdx="3" presStyleCnt="4"/>
      <dgm:spPr/>
      <dgm:t>
        <a:bodyPr/>
        <a:lstStyle/>
        <a:p>
          <a:endParaRPr lang="es-EC"/>
        </a:p>
      </dgm:t>
    </dgm:pt>
    <dgm:pt modelId="{F73F8CFC-FC41-43B0-9237-30ECC974737A}" type="pres">
      <dgm:prSet presAssocID="{13C38D7F-32F4-4F8B-8D99-DCF3FF50A285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0342C2A5-EEC8-45E3-8332-5B2B7B7EB1A0}" type="pres">
      <dgm:prSet presAssocID="{37CBD7D6-B366-41A6-B6A4-588FD11D7938}" presName="node" presStyleLbl="node1" presStyleIdx="4" presStyleCnt="5" custLinFactNeighborX="-8438" custLinFactNeighborY="403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6494A0-9A65-434C-8C09-7BB6133D041B}" type="presOf" srcId="{EB4F1168-B776-4229-A91A-7195485E20DF}" destId="{C091C218-80ED-4E3D-9864-9EDADDF4C645}" srcOrd="0" destOrd="0" presId="urn:microsoft.com/office/officeart/2005/8/layout/bProcess3"/>
    <dgm:cxn modelId="{0BB6B290-C1D0-4C5B-A5EB-D400326DC434}" type="presOf" srcId="{52F65918-616C-47A3-B0FD-7A403434476E}" destId="{DCDFF44E-96DD-4A93-82D3-569C2E65EBA5}" srcOrd="0" destOrd="0" presId="urn:microsoft.com/office/officeart/2005/8/layout/bProcess3"/>
    <dgm:cxn modelId="{2411C219-FA74-4FE2-8B08-98567A6E840A}" type="presOf" srcId="{13C38D7F-32F4-4F8B-8D99-DCF3FF50A285}" destId="{663ECE2D-2295-4F6F-AAD2-68CD6D9093B8}" srcOrd="0" destOrd="0" presId="urn:microsoft.com/office/officeart/2005/8/layout/bProcess3"/>
    <dgm:cxn modelId="{05EF0BC6-1EBA-4A37-AD34-B8FBEC4868E7}" type="presOf" srcId="{EFE45988-BC11-42F5-880C-6DEA1940C8C2}" destId="{D65FDEC6-A6B4-49AB-953F-7E286C76194D}" srcOrd="0" destOrd="0" presId="urn:microsoft.com/office/officeart/2005/8/layout/bProcess3"/>
    <dgm:cxn modelId="{8E6CB9D0-2A2B-4D23-932B-F441DA13A52D}" type="presOf" srcId="{27CA6A0F-A119-4B29-BB05-1E1969AD477C}" destId="{2DF6FF7D-2D66-4AF8-B6E2-E1D2A5654550}" srcOrd="0" destOrd="0" presId="urn:microsoft.com/office/officeart/2005/8/layout/bProcess3"/>
    <dgm:cxn modelId="{843AFB3A-7942-4BDE-8AB0-DB56B230FA4A}" srcId="{27CA6A0F-A119-4B29-BB05-1E1969AD477C}" destId="{52F65918-616C-47A3-B0FD-7A403434476E}" srcOrd="3" destOrd="0" parTransId="{48CE2D03-827A-48BB-A76A-4406D334B7EF}" sibTransId="{13C38D7F-32F4-4F8B-8D99-DCF3FF50A285}"/>
    <dgm:cxn modelId="{B84D28EE-4ED5-49B7-9FF7-1D94B07F2425}" type="presOf" srcId="{0E91CC7E-D16B-4563-873D-874417FD6721}" destId="{A78044C2-CF3F-4C05-B08F-675E1D56B2E7}" srcOrd="0" destOrd="0" presId="urn:microsoft.com/office/officeart/2005/8/layout/bProcess3"/>
    <dgm:cxn modelId="{2B710822-DDD2-458A-B411-15B5D6413D0C}" type="presOf" srcId="{EFE45988-BC11-42F5-880C-6DEA1940C8C2}" destId="{9E5C3C6F-7B2B-45E9-B8DD-752A2C16E01F}" srcOrd="1" destOrd="0" presId="urn:microsoft.com/office/officeart/2005/8/layout/bProcess3"/>
    <dgm:cxn modelId="{3D06782E-E098-4DE2-BBE4-76F7884B1B3C}" type="presOf" srcId="{233AF686-7C18-4392-B6B3-3B54BDF28117}" destId="{2B8EB02F-8885-4BBC-A753-7C7FBEF17AA0}" srcOrd="0" destOrd="0" presId="urn:microsoft.com/office/officeart/2005/8/layout/bProcess3"/>
    <dgm:cxn modelId="{328BE7A7-9936-46BA-BD51-AF38D8F5BCC7}" type="presOf" srcId="{3FF313FB-029E-4C0C-8DFE-E87A97E2D913}" destId="{CE0DF8CA-2206-46E0-852C-5027695F4D10}" srcOrd="1" destOrd="0" presId="urn:microsoft.com/office/officeart/2005/8/layout/bProcess3"/>
    <dgm:cxn modelId="{439518BE-AB1A-402B-82FE-5C02B7059C71}" srcId="{27CA6A0F-A119-4B29-BB05-1E1969AD477C}" destId="{EB4F1168-B776-4229-A91A-7195485E20DF}" srcOrd="0" destOrd="0" parTransId="{5FEBB088-CEB2-4911-8319-E0B4576BD5E7}" sibTransId="{0E91CC7E-D16B-4563-873D-874417FD6721}"/>
    <dgm:cxn modelId="{06E273E8-1745-40F5-8F49-33708E2533A9}" type="presOf" srcId="{6EDEB456-6E58-442B-BE19-BE719240371B}" destId="{9B11E7F2-1EC9-472C-892B-E7A8CBFAD093}" srcOrd="0" destOrd="0" presId="urn:microsoft.com/office/officeart/2005/8/layout/bProcess3"/>
    <dgm:cxn modelId="{27C57B6D-9025-4935-828B-A336244AA46C}" type="presOf" srcId="{3FF313FB-029E-4C0C-8DFE-E87A97E2D913}" destId="{FA851F34-1198-4B11-B658-EB6B00212A44}" srcOrd="0" destOrd="0" presId="urn:microsoft.com/office/officeart/2005/8/layout/bProcess3"/>
    <dgm:cxn modelId="{6B24D137-22BC-4BC7-AEA4-400D2BAF254F}" type="presOf" srcId="{13C38D7F-32F4-4F8B-8D99-DCF3FF50A285}" destId="{F73F8CFC-FC41-43B0-9237-30ECC974737A}" srcOrd="1" destOrd="0" presId="urn:microsoft.com/office/officeart/2005/8/layout/bProcess3"/>
    <dgm:cxn modelId="{A6F7F681-7B4B-4FCE-8C82-A79410CA1131}" type="presOf" srcId="{37CBD7D6-B366-41A6-B6A4-588FD11D7938}" destId="{0342C2A5-EEC8-45E3-8332-5B2B7B7EB1A0}" srcOrd="0" destOrd="0" presId="urn:microsoft.com/office/officeart/2005/8/layout/bProcess3"/>
    <dgm:cxn modelId="{63647524-9AFB-4AF8-B4B3-8D0AFACF0855}" srcId="{27CA6A0F-A119-4B29-BB05-1E1969AD477C}" destId="{6EDEB456-6E58-442B-BE19-BE719240371B}" srcOrd="1" destOrd="0" parTransId="{DCD518E0-2FDD-4A1D-921F-15FA11D84E63}" sibTransId="{3FF313FB-029E-4C0C-8DFE-E87A97E2D913}"/>
    <dgm:cxn modelId="{BA3B2E9C-0104-4F49-89ED-42FB5129DD4F}" srcId="{27CA6A0F-A119-4B29-BB05-1E1969AD477C}" destId="{233AF686-7C18-4392-B6B3-3B54BDF28117}" srcOrd="2" destOrd="0" parTransId="{46120FC7-EEF6-4D1A-AABD-2787A5AC1736}" sibTransId="{EFE45988-BC11-42F5-880C-6DEA1940C8C2}"/>
    <dgm:cxn modelId="{8E9099A0-21F3-40D6-8106-122B74F0360F}" type="presOf" srcId="{0E91CC7E-D16B-4563-873D-874417FD6721}" destId="{0281E0BD-1294-43B2-82E9-CB8704FCB5D2}" srcOrd="1" destOrd="0" presId="urn:microsoft.com/office/officeart/2005/8/layout/bProcess3"/>
    <dgm:cxn modelId="{3A9A552B-3CCB-4053-BD1C-D93B10D72AAB}" srcId="{27CA6A0F-A119-4B29-BB05-1E1969AD477C}" destId="{37CBD7D6-B366-41A6-B6A4-588FD11D7938}" srcOrd="4" destOrd="0" parTransId="{D6635B03-ED79-4C8B-A1AA-52DB2AC81176}" sibTransId="{5ADF1329-EC6E-4724-A9F9-34B1B829EB65}"/>
    <dgm:cxn modelId="{63489686-2169-48CD-B72E-93534317A9B0}" type="presParOf" srcId="{2DF6FF7D-2D66-4AF8-B6E2-E1D2A5654550}" destId="{C091C218-80ED-4E3D-9864-9EDADDF4C645}" srcOrd="0" destOrd="0" presId="urn:microsoft.com/office/officeart/2005/8/layout/bProcess3"/>
    <dgm:cxn modelId="{4A3BE557-8CF3-4BEB-9C3D-0BD0BA966F4D}" type="presParOf" srcId="{2DF6FF7D-2D66-4AF8-B6E2-E1D2A5654550}" destId="{A78044C2-CF3F-4C05-B08F-675E1D56B2E7}" srcOrd="1" destOrd="0" presId="urn:microsoft.com/office/officeart/2005/8/layout/bProcess3"/>
    <dgm:cxn modelId="{B6B816C8-B26C-46E5-9610-4152D2BC8EF5}" type="presParOf" srcId="{A78044C2-CF3F-4C05-B08F-675E1D56B2E7}" destId="{0281E0BD-1294-43B2-82E9-CB8704FCB5D2}" srcOrd="0" destOrd="0" presId="urn:microsoft.com/office/officeart/2005/8/layout/bProcess3"/>
    <dgm:cxn modelId="{33473411-3710-4916-A7D1-F0C9F8DD3A83}" type="presParOf" srcId="{2DF6FF7D-2D66-4AF8-B6E2-E1D2A5654550}" destId="{9B11E7F2-1EC9-472C-892B-E7A8CBFAD093}" srcOrd="2" destOrd="0" presId="urn:microsoft.com/office/officeart/2005/8/layout/bProcess3"/>
    <dgm:cxn modelId="{983D6F08-C1F5-4246-B830-B8D84E130594}" type="presParOf" srcId="{2DF6FF7D-2D66-4AF8-B6E2-E1D2A5654550}" destId="{FA851F34-1198-4B11-B658-EB6B00212A44}" srcOrd="3" destOrd="0" presId="urn:microsoft.com/office/officeart/2005/8/layout/bProcess3"/>
    <dgm:cxn modelId="{8D742C76-00CC-42C5-AEE7-C72AA3E0654B}" type="presParOf" srcId="{FA851F34-1198-4B11-B658-EB6B00212A44}" destId="{CE0DF8CA-2206-46E0-852C-5027695F4D10}" srcOrd="0" destOrd="0" presId="urn:microsoft.com/office/officeart/2005/8/layout/bProcess3"/>
    <dgm:cxn modelId="{72033D01-DBA8-4CF7-89B1-7CC91C2B21FE}" type="presParOf" srcId="{2DF6FF7D-2D66-4AF8-B6E2-E1D2A5654550}" destId="{2B8EB02F-8885-4BBC-A753-7C7FBEF17AA0}" srcOrd="4" destOrd="0" presId="urn:microsoft.com/office/officeart/2005/8/layout/bProcess3"/>
    <dgm:cxn modelId="{B734C28F-3A5A-4F56-BB5E-BF8D90DB48D3}" type="presParOf" srcId="{2DF6FF7D-2D66-4AF8-B6E2-E1D2A5654550}" destId="{D65FDEC6-A6B4-49AB-953F-7E286C76194D}" srcOrd="5" destOrd="0" presId="urn:microsoft.com/office/officeart/2005/8/layout/bProcess3"/>
    <dgm:cxn modelId="{31945005-C020-45BF-BA39-B3061A60D659}" type="presParOf" srcId="{D65FDEC6-A6B4-49AB-953F-7E286C76194D}" destId="{9E5C3C6F-7B2B-45E9-B8DD-752A2C16E01F}" srcOrd="0" destOrd="0" presId="urn:microsoft.com/office/officeart/2005/8/layout/bProcess3"/>
    <dgm:cxn modelId="{47A9E089-5B91-42BA-828E-695A95401CC3}" type="presParOf" srcId="{2DF6FF7D-2D66-4AF8-B6E2-E1D2A5654550}" destId="{DCDFF44E-96DD-4A93-82D3-569C2E65EBA5}" srcOrd="6" destOrd="0" presId="urn:microsoft.com/office/officeart/2005/8/layout/bProcess3"/>
    <dgm:cxn modelId="{4B276A4F-A37E-4472-B713-E84551EEE8F5}" type="presParOf" srcId="{2DF6FF7D-2D66-4AF8-B6E2-E1D2A5654550}" destId="{663ECE2D-2295-4F6F-AAD2-68CD6D9093B8}" srcOrd="7" destOrd="0" presId="urn:microsoft.com/office/officeart/2005/8/layout/bProcess3"/>
    <dgm:cxn modelId="{412DE39A-E474-4AC4-9797-1E271A725A74}" type="presParOf" srcId="{663ECE2D-2295-4F6F-AAD2-68CD6D9093B8}" destId="{F73F8CFC-FC41-43B0-9237-30ECC974737A}" srcOrd="0" destOrd="0" presId="urn:microsoft.com/office/officeart/2005/8/layout/bProcess3"/>
    <dgm:cxn modelId="{804E38A9-DF80-4341-BD6D-6C8F8A2662B1}" type="presParOf" srcId="{2DF6FF7D-2D66-4AF8-B6E2-E1D2A5654550}" destId="{0342C2A5-EEC8-45E3-8332-5B2B7B7EB1A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7C8E9-6B3A-44CA-8613-0CAF5EAF922B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39D860D-3369-4CB0-9177-C4801330B636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Declaración Aduanera </a:t>
          </a:r>
          <a:endParaRPr lang="es-EC" sz="1800" b="1" dirty="0">
            <a:solidFill>
              <a:schemeClr val="bg1"/>
            </a:solidFill>
          </a:endParaRPr>
        </a:p>
      </dgm:t>
    </dgm:pt>
    <dgm:pt modelId="{EDADFDA0-80A3-4D67-95D3-5B42CF40E947}" type="parTrans" cxnId="{A3447B9B-D42D-4AFF-B6E9-17A9C01D02F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D6BE432-CCAB-4C72-B602-2A52953F66C2}" type="sibTrans" cxnId="{A3447B9B-D42D-4AFF-B6E9-17A9C01D02F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4E2E6AB-F402-4D58-9265-BA76FDAECA27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Declaración Aduanera Única “A”: </a:t>
          </a:r>
          <a:endParaRPr lang="es-EC" dirty="0">
            <a:solidFill>
              <a:schemeClr val="bg1"/>
            </a:solidFill>
          </a:endParaRPr>
        </a:p>
      </dgm:t>
    </dgm:pt>
    <dgm:pt modelId="{4D915C50-2B61-4503-9260-175EE99C716C}" type="parTrans" cxnId="{EDCF3F65-0561-44EA-AE6A-961C432325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FC8F05B-34BE-4DC3-A1F7-CEBE3B115D25}" type="sibTrans" cxnId="{EDCF3F65-0561-44EA-AE6A-961C432325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33A6E5F-AEE4-4092-A67C-BA1419555677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Declaración Aduanera Única “B”: </a:t>
          </a:r>
          <a:endParaRPr lang="es-EC" dirty="0">
            <a:solidFill>
              <a:schemeClr val="bg1"/>
            </a:solidFill>
          </a:endParaRPr>
        </a:p>
      </dgm:t>
    </dgm:pt>
    <dgm:pt modelId="{DC7500C2-24E1-442F-97A9-9E9FE3C2A95E}" type="parTrans" cxnId="{6DBB4597-920B-4AD7-99F5-A704E7D5469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ACEF276-40CE-4B02-BB05-84DA4F7624F3}" type="sibTrans" cxnId="{6DBB4597-920B-4AD7-99F5-A704E7D5469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9C0EFFB-EE57-4CAA-B4B9-5328ABBFAE0D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Declaración Aduanera Única “C”</a:t>
          </a:r>
          <a:endParaRPr lang="es-EC" dirty="0">
            <a:solidFill>
              <a:schemeClr val="bg1"/>
            </a:solidFill>
          </a:endParaRPr>
        </a:p>
      </dgm:t>
    </dgm:pt>
    <dgm:pt modelId="{95BC2305-7EB7-4EDF-93A0-7DC53AE032FD}" type="parTrans" cxnId="{F52EDCA3-6CE0-4AE1-A052-9D2D702DA95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7D2D4BE-1FC1-46FE-BAB1-58E9A3769DCB}" type="sibTrans" cxnId="{F52EDCA3-6CE0-4AE1-A052-9D2D702DA95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BFA5F8F-E5AC-4C49-866B-B10797ECF400}" type="pres">
      <dgm:prSet presAssocID="{9417C8E9-6B3A-44CA-8613-0CAF5EAF92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3A7B82-B189-4FA5-9FD3-1E5F1EB21F09}" type="pres">
      <dgm:prSet presAssocID="{039D860D-3369-4CB0-9177-C4801330B636}" presName="centerShape" presStyleLbl="node0" presStyleIdx="0" presStyleCnt="1" custScaleX="116898"/>
      <dgm:spPr/>
      <dgm:t>
        <a:bodyPr/>
        <a:lstStyle/>
        <a:p>
          <a:endParaRPr lang="es-EC"/>
        </a:p>
      </dgm:t>
    </dgm:pt>
    <dgm:pt modelId="{5C2E799C-FD0F-4E66-817B-5BA241F3F012}" type="pres">
      <dgm:prSet presAssocID="{4D915C50-2B61-4503-9260-175EE99C716C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8F63A3C1-96FC-4EF5-B8F1-D7FD1DABD3EA}" type="pres">
      <dgm:prSet presAssocID="{94E2E6AB-F402-4D58-9265-BA76FDAECA27}" presName="node" presStyleLbl="node1" presStyleIdx="0" presStyleCnt="3" custRadScaleRad="104701" custRadScaleInc="-2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915A48-1092-4130-AE74-9C249BF17AD6}" type="pres">
      <dgm:prSet presAssocID="{DC7500C2-24E1-442F-97A9-9E9FE3C2A95E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EB30598A-CCEF-49A3-AF41-14E6630A6921}" type="pres">
      <dgm:prSet presAssocID="{133A6E5F-AEE4-4092-A67C-BA14195556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AFB07A-858E-413B-B496-9984C2C44AFC}" type="pres">
      <dgm:prSet presAssocID="{95BC2305-7EB7-4EDF-93A0-7DC53AE032FD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1ABBAB90-29F5-48D7-A7B1-26B0E90A80F4}" type="pres">
      <dgm:prSet presAssocID="{09C0EFFB-EE57-4CAA-B4B9-5328ABBFAE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34D916-E5AF-42DB-8634-3A141143FF2B}" type="presOf" srcId="{95BC2305-7EB7-4EDF-93A0-7DC53AE032FD}" destId="{A0AFB07A-858E-413B-B496-9984C2C44AFC}" srcOrd="0" destOrd="0" presId="urn:microsoft.com/office/officeart/2005/8/layout/radial4"/>
    <dgm:cxn modelId="{4D97EA3F-000B-469F-91C1-D2B6F026E091}" type="presOf" srcId="{039D860D-3369-4CB0-9177-C4801330B636}" destId="{F53A7B82-B189-4FA5-9FD3-1E5F1EB21F09}" srcOrd="0" destOrd="0" presId="urn:microsoft.com/office/officeart/2005/8/layout/radial4"/>
    <dgm:cxn modelId="{A3447B9B-D42D-4AFF-B6E9-17A9C01D02F9}" srcId="{9417C8E9-6B3A-44CA-8613-0CAF5EAF922B}" destId="{039D860D-3369-4CB0-9177-C4801330B636}" srcOrd="0" destOrd="0" parTransId="{EDADFDA0-80A3-4D67-95D3-5B42CF40E947}" sibTransId="{AD6BE432-CCAB-4C72-B602-2A52953F66C2}"/>
    <dgm:cxn modelId="{EEF849A9-36BD-44E1-9E5D-035A26E7C001}" type="presOf" srcId="{94E2E6AB-F402-4D58-9265-BA76FDAECA27}" destId="{8F63A3C1-96FC-4EF5-B8F1-D7FD1DABD3EA}" srcOrd="0" destOrd="0" presId="urn:microsoft.com/office/officeart/2005/8/layout/radial4"/>
    <dgm:cxn modelId="{94150DD2-FC64-447B-9C4B-0B027F7082E6}" type="presOf" srcId="{133A6E5F-AEE4-4092-A67C-BA1419555677}" destId="{EB30598A-CCEF-49A3-AF41-14E6630A6921}" srcOrd="0" destOrd="0" presId="urn:microsoft.com/office/officeart/2005/8/layout/radial4"/>
    <dgm:cxn modelId="{F52EDCA3-6CE0-4AE1-A052-9D2D702DA95E}" srcId="{039D860D-3369-4CB0-9177-C4801330B636}" destId="{09C0EFFB-EE57-4CAA-B4B9-5328ABBFAE0D}" srcOrd="2" destOrd="0" parTransId="{95BC2305-7EB7-4EDF-93A0-7DC53AE032FD}" sibTransId="{87D2D4BE-1FC1-46FE-BAB1-58E9A3769DCB}"/>
    <dgm:cxn modelId="{5F684CEF-80B3-4BB6-8CB7-3F24AFBC52AF}" type="presOf" srcId="{4D915C50-2B61-4503-9260-175EE99C716C}" destId="{5C2E799C-FD0F-4E66-817B-5BA241F3F012}" srcOrd="0" destOrd="0" presId="urn:microsoft.com/office/officeart/2005/8/layout/radial4"/>
    <dgm:cxn modelId="{2D1ACC3C-13B9-43E7-B622-315B39AD591F}" type="presOf" srcId="{DC7500C2-24E1-442F-97A9-9E9FE3C2A95E}" destId="{7A915A48-1092-4130-AE74-9C249BF17AD6}" srcOrd="0" destOrd="0" presId="urn:microsoft.com/office/officeart/2005/8/layout/radial4"/>
    <dgm:cxn modelId="{EDCF3F65-0561-44EA-AE6A-961C43232511}" srcId="{039D860D-3369-4CB0-9177-C4801330B636}" destId="{94E2E6AB-F402-4D58-9265-BA76FDAECA27}" srcOrd="0" destOrd="0" parTransId="{4D915C50-2B61-4503-9260-175EE99C716C}" sibTransId="{0FC8F05B-34BE-4DC3-A1F7-CEBE3B115D25}"/>
    <dgm:cxn modelId="{5AE0AA50-6526-427C-B8A8-9132DA6A5A4A}" type="presOf" srcId="{9417C8E9-6B3A-44CA-8613-0CAF5EAF922B}" destId="{ABFA5F8F-E5AC-4C49-866B-B10797ECF400}" srcOrd="0" destOrd="0" presId="urn:microsoft.com/office/officeart/2005/8/layout/radial4"/>
    <dgm:cxn modelId="{544A66A0-8722-45BC-92AC-E37BB2438EAA}" type="presOf" srcId="{09C0EFFB-EE57-4CAA-B4B9-5328ABBFAE0D}" destId="{1ABBAB90-29F5-48D7-A7B1-26B0E90A80F4}" srcOrd="0" destOrd="0" presId="urn:microsoft.com/office/officeart/2005/8/layout/radial4"/>
    <dgm:cxn modelId="{6DBB4597-920B-4AD7-99F5-A704E7D5469D}" srcId="{039D860D-3369-4CB0-9177-C4801330B636}" destId="{133A6E5F-AEE4-4092-A67C-BA1419555677}" srcOrd="1" destOrd="0" parTransId="{DC7500C2-24E1-442F-97A9-9E9FE3C2A95E}" sibTransId="{AACEF276-40CE-4B02-BB05-84DA4F7624F3}"/>
    <dgm:cxn modelId="{FFA5DEDF-ABB4-4560-8E5B-8DB547FCAD14}" type="presParOf" srcId="{ABFA5F8F-E5AC-4C49-866B-B10797ECF400}" destId="{F53A7B82-B189-4FA5-9FD3-1E5F1EB21F09}" srcOrd="0" destOrd="0" presId="urn:microsoft.com/office/officeart/2005/8/layout/radial4"/>
    <dgm:cxn modelId="{DC03A070-F5AE-41F5-8ACC-C247877A5745}" type="presParOf" srcId="{ABFA5F8F-E5AC-4C49-866B-B10797ECF400}" destId="{5C2E799C-FD0F-4E66-817B-5BA241F3F012}" srcOrd="1" destOrd="0" presId="urn:microsoft.com/office/officeart/2005/8/layout/radial4"/>
    <dgm:cxn modelId="{7921459B-0BD6-45AC-B93B-5AE80519F351}" type="presParOf" srcId="{ABFA5F8F-E5AC-4C49-866B-B10797ECF400}" destId="{8F63A3C1-96FC-4EF5-B8F1-D7FD1DABD3EA}" srcOrd="2" destOrd="0" presId="urn:microsoft.com/office/officeart/2005/8/layout/radial4"/>
    <dgm:cxn modelId="{BFEF3781-FD76-4918-B20D-19A775214C3A}" type="presParOf" srcId="{ABFA5F8F-E5AC-4C49-866B-B10797ECF400}" destId="{7A915A48-1092-4130-AE74-9C249BF17AD6}" srcOrd="3" destOrd="0" presId="urn:microsoft.com/office/officeart/2005/8/layout/radial4"/>
    <dgm:cxn modelId="{836948FA-AB1A-4E74-97C0-48DC5A73B21A}" type="presParOf" srcId="{ABFA5F8F-E5AC-4C49-866B-B10797ECF400}" destId="{EB30598A-CCEF-49A3-AF41-14E6630A6921}" srcOrd="4" destOrd="0" presId="urn:microsoft.com/office/officeart/2005/8/layout/radial4"/>
    <dgm:cxn modelId="{7B5ADF56-9684-495C-9104-C5C6F7A37556}" type="presParOf" srcId="{ABFA5F8F-E5AC-4C49-866B-B10797ECF400}" destId="{A0AFB07A-858E-413B-B496-9984C2C44AFC}" srcOrd="5" destOrd="0" presId="urn:microsoft.com/office/officeart/2005/8/layout/radial4"/>
    <dgm:cxn modelId="{48492A26-4363-4A28-A566-376BA07C2709}" type="presParOf" srcId="{ABFA5F8F-E5AC-4C49-866B-B10797ECF400}" destId="{1ABBAB90-29F5-48D7-A7B1-26B0E90A80F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9DF99-4336-4C05-8EDF-F177EFABD27E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A2454EE-F278-495E-BCA1-F2AFE74CA2E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12022CF8-F977-43FF-890C-240D6B0A5B42}" type="parTrans" cxnId="{A40EE185-5354-494E-AFB8-6432CAD8AA00}">
      <dgm:prSet/>
      <dgm:spPr/>
      <dgm:t>
        <a:bodyPr/>
        <a:lstStyle/>
        <a:p>
          <a:endParaRPr lang="es-EC"/>
        </a:p>
      </dgm:t>
    </dgm:pt>
    <dgm:pt modelId="{69E527D1-4AA9-4706-932D-DBA332964257}" type="sibTrans" cxnId="{A40EE185-5354-494E-AFB8-6432CAD8AA00}">
      <dgm:prSet/>
      <dgm:spPr/>
      <dgm:t>
        <a:bodyPr/>
        <a:lstStyle/>
        <a:p>
          <a:endParaRPr lang="es-EC"/>
        </a:p>
      </dgm:t>
    </dgm:pt>
    <dgm:pt modelId="{254C47FF-CD90-4967-9583-E94D6FCC3E3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94712A13-E39C-4FF9-B6B2-944E3EE028EB}" type="parTrans" cxnId="{11C3BBB7-1C59-4A7A-956D-42E43EBCB93E}">
      <dgm:prSet/>
      <dgm:spPr/>
      <dgm:t>
        <a:bodyPr/>
        <a:lstStyle/>
        <a:p>
          <a:endParaRPr lang="es-EC"/>
        </a:p>
      </dgm:t>
    </dgm:pt>
    <dgm:pt modelId="{BE1B40C4-C088-4624-9B3A-B732CC8F7169}" type="sibTrans" cxnId="{11C3BBB7-1C59-4A7A-956D-42E43EBCB93E}">
      <dgm:prSet/>
      <dgm:spPr/>
      <dgm:t>
        <a:bodyPr/>
        <a:lstStyle/>
        <a:p>
          <a:endParaRPr lang="es-EC"/>
        </a:p>
      </dgm:t>
    </dgm:pt>
    <dgm:pt modelId="{0A02BBC3-DE73-4B7B-B034-21E7E3EC1460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E2B19C7-BF97-426A-A66C-C1E0A9985EF8}" type="parTrans" cxnId="{41D9B3BD-109F-4E79-9AE5-C1F24AFC3212}">
      <dgm:prSet/>
      <dgm:spPr/>
      <dgm:t>
        <a:bodyPr/>
        <a:lstStyle/>
        <a:p>
          <a:endParaRPr lang="es-EC"/>
        </a:p>
      </dgm:t>
    </dgm:pt>
    <dgm:pt modelId="{A461355C-EC5C-4FA7-99F8-3555E1C37716}" type="sibTrans" cxnId="{41D9B3BD-109F-4E79-9AE5-C1F24AFC3212}">
      <dgm:prSet/>
      <dgm:spPr/>
      <dgm:t>
        <a:bodyPr/>
        <a:lstStyle/>
        <a:p>
          <a:endParaRPr lang="es-EC"/>
        </a:p>
      </dgm:t>
    </dgm:pt>
    <dgm:pt modelId="{B1BBB358-0962-4403-B3D3-9317C27BEFD4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47AD5920-A33E-4192-9D66-5E051269C53A}" type="parTrans" cxnId="{AED432A0-8F2C-464F-8599-60958EDBA14E}">
      <dgm:prSet/>
      <dgm:spPr/>
      <dgm:t>
        <a:bodyPr/>
        <a:lstStyle/>
        <a:p>
          <a:endParaRPr lang="es-EC"/>
        </a:p>
      </dgm:t>
    </dgm:pt>
    <dgm:pt modelId="{68A4885B-3184-4E19-BF19-3B1804E6A8C1}" type="sibTrans" cxnId="{AED432A0-8F2C-464F-8599-60958EDBA14E}">
      <dgm:prSet/>
      <dgm:spPr/>
      <dgm:t>
        <a:bodyPr/>
        <a:lstStyle/>
        <a:p>
          <a:endParaRPr lang="es-EC"/>
        </a:p>
      </dgm:t>
    </dgm:pt>
    <dgm:pt modelId="{A7F071F5-9042-409B-9DEB-E44027A9AC30}" type="pres">
      <dgm:prSet presAssocID="{E729DF99-4336-4C05-8EDF-F177EFABD27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893FD82-FC4A-4257-88AC-E2999CE3D37F}" type="pres">
      <dgm:prSet presAssocID="{6A2454EE-F278-495E-BCA1-F2AFE74CA2EC}" presName="firstNode" presStyleLbl="node1" presStyleIdx="0" presStyleCnt="4" custScaleX="97054" custScaleY="82111" custLinFactNeighborX="-24596" custLinFactNeighborY="-63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C6E68-C5E2-4850-AB96-261D24D8A799}" type="pres">
      <dgm:prSet presAssocID="{69E527D1-4AA9-4706-932D-DBA332964257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7BDACBD-B64E-424D-9EEF-B4B335C0897D}" type="pres">
      <dgm:prSet presAssocID="{254C47FF-CD90-4967-9583-E94D6FCC3E3B}" presName="middleNode" presStyleCnt="0"/>
      <dgm:spPr/>
      <dgm:t>
        <a:bodyPr/>
        <a:lstStyle/>
        <a:p>
          <a:endParaRPr lang="es-EC"/>
        </a:p>
      </dgm:t>
    </dgm:pt>
    <dgm:pt modelId="{19BE0D81-1786-45D9-B67C-75DE7D1EC0BC}" type="pres">
      <dgm:prSet presAssocID="{254C47FF-CD90-4967-9583-E94D6FCC3E3B}" presName="padding" presStyleLbl="node1" presStyleIdx="0" presStyleCnt="4"/>
      <dgm:spPr/>
      <dgm:t>
        <a:bodyPr/>
        <a:lstStyle/>
        <a:p>
          <a:endParaRPr lang="es-EC"/>
        </a:p>
      </dgm:t>
    </dgm:pt>
    <dgm:pt modelId="{CA46A7E8-532C-4B8E-A132-9CBD5BFE4E3D}" type="pres">
      <dgm:prSet presAssocID="{254C47FF-CD90-4967-9583-E94D6FCC3E3B}" presName="shape" presStyleLbl="node1" presStyleIdx="1" presStyleCnt="4" custScaleX="125120" custScaleY="121983" custLinFactX="100000" custLinFactY="-91012" custLinFactNeighborX="175555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3E79BC-B449-4F4E-92BC-106871096205}" type="pres">
      <dgm:prSet presAssocID="{BE1B40C4-C088-4624-9B3A-B732CC8F716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5FBD5E9-3138-4DD1-9EDE-1DFBA0B397B4}" type="pres">
      <dgm:prSet presAssocID="{0A02BBC3-DE73-4B7B-B034-21E7E3EC1460}" presName="middleNode" presStyleCnt="0"/>
      <dgm:spPr/>
      <dgm:t>
        <a:bodyPr/>
        <a:lstStyle/>
        <a:p>
          <a:endParaRPr lang="es-EC"/>
        </a:p>
      </dgm:t>
    </dgm:pt>
    <dgm:pt modelId="{1C17EE61-E669-4609-A600-03AC2B1DD145}" type="pres">
      <dgm:prSet presAssocID="{0A02BBC3-DE73-4B7B-B034-21E7E3EC1460}" presName="padding" presStyleLbl="node1" presStyleIdx="1" presStyleCnt="4"/>
      <dgm:spPr/>
      <dgm:t>
        <a:bodyPr/>
        <a:lstStyle/>
        <a:p>
          <a:endParaRPr lang="es-EC"/>
        </a:p>
      </dgm:t>
    </dgm:pt>
    <dgm:pt modelId="{7A1583E1-DE45-48D8-BB1B-0CC7D880AC9E}" type="pres">
      <dgm:prSet presAssocID="{0A02BBC3-DE73-4B7B-B034-21E7E3EC1460}" presName="shape" presStyleLbl="node1" presStyleIdx="2" presStyleCnt="4" custScaleX="135409" custScaleY="120588" custLinFactNeighborX="54742" custLinFactNeighborY="147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3D9406-0D7F-4677-B03C-08A4F795A353}" type="pres">
      <dgm:prSet presAssocID="{A461355C-EC5C-4FA7-99F8-3555E1C3771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13FF7380-6172-4169-9557-066DEFC6B417}" type="pres">
      <dgm:prSet presAssocID="{B1BBB358-0962-4403-B3D3-9317C27BEFD4}" presName="lastNode" presStyleLbl="node1" presStyleIdx="3" presStyleCnt="4" custScaleX="99869" custScaleY="77857" custLinFactX="-71821" custLinFactY="3009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D9B3BD-109F-4E79-9AE5-C1F24AFC3212}" srcId="{E729DF99-4336-4C05-8EDF-F177EFABD27E}" destId="{0A02BBC3-DE73-4B7B-B034-21E7E3EC1460}" srcOrd="2" destOrd="0" parTransId="{CE2B19C7-BF97-426A-A66C-C1E0A9985EF8}" sibTransId="{A461355C-EC5C-4FA7-99F8-3555E1C37716}"/>
    <dgm:cxn modelId="{7AE18B9C-0A32-4D08-B899-032F883CD0F9}" type="presOf" srcId="{E729DF99-4336-4C05-8EDF-F177EFABD27E}" destId="{A7F071F5-9042-409B-9DEB-E44027A9AC30}" srcOrd="0" destOrd="0" presId="urn:microsoft.com/office/officeart/2005/8/layout/bProcess2"/>
    <dgm:cxn modelId="{57669B63-7C14-4B06-933A-04E2737B9E76}" type="presOf" srcId="{6A2454EE-F278-495E-BCA1-F2AFE74CA2EC}" destId="{D893FD82-FC4A-4257-88AC-E2999CE3D37F}" srcOrd="0" destOrd="0" presId="urn:microsoft.com/office/officeart/2005/8/layout/bProcess2"/>
    <dgm:cxn modelId="{A40EE185-5354-494E-AFB8-6432CAD8AA00}" srcId="{E729DF99-4336-4C05-8EDF-F177EFABD27E}" destId="{6A2454EE-F278-495E-BCA1-F2AFE74CA2EC}" srcOrd="0" destOrd="0" parTransId="{12022CF8-F977-43FF-890C-240D6B0A5B42}" sibTransId="{69E527D1-4AA9-4706-932D-DBA332964257}"/>
    <dgm:cxn modelId="{F2498883-7C08-44A8-BB8B-DA71749583A0}" type="presOf" srcId="{B1BBB358-0962-4403-B3D3-9317C27BEFD4}" destId="{13FF7380-6172-4169-9557-066DEFC6B417}" srcOrd="0" destOrd="0" presId="urn:microsoft.com/office/officeart/2005/8/layout/bProcess2"/>
    <dgm:cxn modelId="{11C3BBB7-1C59-4A7A-956D-42E43EBCB93E}" srcId="{E729DF99-4336-4C05-8EDF-F177EFABD27E}" destId="{254C47FF-CD90-4967-9583-E94D6FCC3E3B}" srcOrd="1" destOrd="0" parTransId="{94712A13-E39C-4FF9-B6B2-944E3EE028EB}" sibTransId="{BE1B40C4-C088-4624-9B3A-B732CC8F7169}"/>
    <dgm:cxn modelId="{E173DEB2-FE69-4289-BD4D-1E72C9CE5A23}" type="presOf" srcId="{BE1B40C4-C088-4624-9B3A-B732CC8F7169}" destId="{753E79BC-B449-4F4E-92BC-106871096205}" srcOrd="0" destOrd="0" presId="urn:microsoft.com/office/officeart/2005/8/layout/bProcess2"/>
    <dgm:cxn modelId="{3E53DD24-7206-4F02-ABDE-E8CA897AE390}" type="presOf" srcId="{69E527D1-4AA9-4706-932D-DBA332964257}" destId="{9BDC6E68-C5E2-4850-AB96-261D24D8A799}" srcOrd="0" destOrd="0" presId="urn:microsoft.com/office/officeart/2005/8/layout/bProcess2"/>
    <dgm:cxn modelId="{AED432A0-8F2C-464F-8599-60958EDBA14E}" srcId="{E729DF99-4336-4C05-8EDF-F177EFABD27E}" destId="{B1BBB358-0962-4403-B3D3-9317C27BEFD4}" srcOrd="3" destOrd="0" parTransId="{47AD5920-A33E-4192-9D66-5E051269C53A}" sibTransId="{68A4885B-3184-4E19-BF19-3B1804E6A8C1}"/>
    <dgm:cxn modelId="{3B67DA11-F97C-478C-A579-1EE332921FA5}" type="presOf" srcId="{0A02BBC3-DE73-4B7B-B034-21E7E3EC1460}" destId="{7A1583E1-DE45-48D8-BB1B-0CC7D880AC9E}" srcOrd="0" destOrd="0" presId="urn:microsoft.com/office/officeart/2005/8/layout/bProcess2"/>
    <dgm:cxn modelId="{427EEA38-7B0A-4C8A-9216-F6F63D6FAE43}" type="presOf" srcId="{254C47FF-CD90-4967-9583-E94D6FCC3E3B}" destId="{CA46A7E8-532C-4B8E-A132-9CBD5BFE4E3D}" srcOrd="0" destOrd="0" presId="urn:microsoft.com/office/officeart/2005/8/layout/bProcess2"/>
    <dgm:cxn modelId="{B04AC95A-A338-408E-A2BB-4F4A5B79CD34}" type="presOf" srcId="{A461355C-EC5C-4FA7-99F8-3555E1C37716}" destId="{E93D9406-0D7F-4677-B03C-08A4F795A353}" srcOrd="0" destOrd="0" presId="urn:microsoft.com/office/officeart/2005/8/layout/bProcess2"/>
    <dgm:cxn modelId="{CE1493EA-DC28-42B1-AC21-348951BCA719}" type="presParOf" srcId="{A7F071F5-9042-409B-9DEB-E44027A9AC30}" destId="{D893FD82-FC4A-4257-88AC-E2999CE3D37F}" srcOrd="0" destOrd="0" presId="urn:microsoft.com/office/officeart/2005/8/layout/bProcess2"/>
    <dgm:cxn modelId="{93227A4D-92F2-4D00-B667-C794582DD8A7}" type="presParOf" srcId="{A7F071F5-9042-409B-9DEB-E44027A9AC30}" destId="{9BDC6E68-C5E2-4850-AB96-261D24D8A799}" srcOrd="1" destOrd="0" presId="urn:microsoft.com/office/officeart/2005/8/layout/bProcess2"/>
    <dgm:cxn modelId="{5E59D61E-2776-4DE9-B8F3-581DBB3354B5}" type="presParOf" srcId="{A7F071F5-9042-409B-9DEB-E44027A9AC30}" destId="{E7BDACBD-B64E-424D-9EEF-B4B335C0897D}" srcOrd="2" destOrd="0" presId="urn:microsoft.com/office/officeart/2005/8/layout/bProcess2"/>
    <dgm:cxn modelId="{1368F42F-8CA0-4E73-94C5-0A8B530A1F34}" type="presParOf" srcId="{E7BDACBD-B64E-424D-9EEF-B4B335C0897D}" destId="{19BE0D81-1786-45D9-B67C-75DE7D1EC0BC}" srcOrd="0" destOrd="0" presId="urn:microsoft.com/office/officeart/2005/8/layout/bProcess2"/>
    <dgm:cxn modelId="{C7604DA8-0277-4948-A253-DF687AE55E15}" type="presParOf" srcId="{E7BDACBD-B64E-424D-9EEF-B4B335C0897D}" destId="{CA46A7E8-532C-4B8E-A132-9CBD5BFE4E3D}" srcOrd="1" destOrd="0" presId="urn:microsoft.com/office/officeart/2005/8/layout/bProcess2"/>
    <dgm:cxn modelId="{5A0C104C-EFDE-4E8B-9DEC-641B79BFD5B7}" type="presParOf" srcId="{A7F071F5-9042-409B-9DEB-E44027A9AC30}" destId="{753E79BC-B449-4F4E-92BC-106871096205}" srcOrd="3" destOrd="0" presId="urn:microsoft.com/office/officeart/2005/8/layout/bProcess2"/>
    <dgm:cxn modelId="{D09C71B3-2EE3-42FC-BFBC-30129A2C97CF}" type="presParOf" srcId="{A7F071F5-9042-409B-9DEB-E44027A9AC30}" destId="{C5FBD5E9-3138-4DD1-9EDE-1DFBA0B397B4}" srcOrd="4" destOrd="0" presId="urn:microsoft.com/office/officeart/2005/8/layout/bProcess2"/>
    <dgm:cxn modelId="{77ECEA9C-1D5E-48EC-8149-16261B0B1AE0}" type="presParOf" srcId="{C5FBD5E9-3138-4DD1-9EDE-1DFBA0B397B4}" destId="{1C17EE61-E669-4609-A600-03AC2B1DD145}" srcOrd="0" destOrd="0" presId="urn:microsoft.com/office/officeart/2005/8/layout/bProcess2"/>
    <dgm:cxn modelId="{AE9F32EC-4896-4241-9001-A1A768BB3A45}" type="presParOf" srcId="{C5FBD5E9-3138-4DD1-9EDE-1DFBA0B397B4}" destId="{7A1583E1-DE45-48D8-BB1B-0CC7D880AC9E}" srcOrd="1" destOrd="0" presId="urn:microsoft.com/office/officeart/2005/8/layout/bProcess2"/>
    <dgm:cxn modelId="{42A76F05-F42A-4423-B7B9-7806B4D4B0AB}" type="presParOf" srcId="{A7F071F5-9042-409B-9DEB-E44027A9AC30}" destId="{E93D9406-0D7F-4677-B03C-08A4F795A353}" srcOrd="5" destOrd="0" presId="urn:microsoft.com/office/officeart/2005/8/layout/bProcess2"/>
    <dgm:cxn modelId="{3B1D16AC-E6A0-4073-A521-4A5E2273C7D8}" type="presParOf" srcId="{A7F071F5-9042-409B-9DEB-E44027A9AC30}" destId="{13FF7380-6172-4169-9557-066DEFC6B417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841901-D660-4254-B6C8-0847689A9D9E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2100AC0-6050-4B6D-A541-FA97853586E7}">
      <dgm:prSet phldrT="[Texto]" custT="1"/>
      <dgm:spPr/>
      <dgm:t>
        <a:bodyPr/>
        <a:lstStyle/>
        <a:p>
          <a:pPr algn="ctr"/>
          <a:r>
            <a:rPr lang="es-EC" sz="2000" smtClean="0">
              <a:latin typeface="Times New Roman" pitchFamily="18" charset="0"/>
              <a:cs typeface="Times New Roman" pitchFamily="18" charset="0"/>
            </a:rPr>
            <a:t>Gerencia General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99E77AFD-EDB3-4DEC-83F6-14C75AE77A66}" type="parTrans" cxnId="{26F9FEBF-CAB6-42FA-AF84-98576C038BBF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4AA7D6-0641-4E80-9696-3DDE29643042}" type="sibTrans" cxnId="{26F9FEBF-CAB6-42FA-AF84-98576C038BBF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85A38F-49C0-4644-AAF5-27A938E9E7C8}">
      <dgm:prSet phldrT="[Texto]" custT="1"/>
      <dgm:spPr/>
      <dgm:t>
        <a:bodyPr/>
        <a:lstStyle/>
        <a:p>
          <a:pPr algn="ctr"/>
          <a:r>
            <a:rPr lang="es-EC" sz="2000" smtClean="0">
              <a:latin typeface="Times New Roman" pitchFamily="18" charset="0"/>
              <a:cs typeface="Times New Roman" pitchFamily="18" charset="0"/>
            </a:rPr>
            <a:t>Administración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1E5D4362-09CF-4A8E-992D-76875554EE2B}" type="parTrans" cxnId="{E0B7EBE2-54D1-4002-98A5-5BDD30C4852B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48323C-5D39-44A5-A08F-AC4F3C8A6952}" type="sibTrans" cxnId="{E0B7EBE2-54D1-4002-98A5-5BDD30C4852B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6A7F10-39A3-488C-B0B0-9B2EBC6062D6}">
      <dgm:prSet phldrT="[Texto]" custT="1"/>
      <dgm:spPr/>
      <dgm:t>
        <a:bodyPr/>
        <a:lstStyle/>
        <a:p>
          <a:pPr algn="ctr"/>
          <a:r>
            <a:rPr lang="es-EC" sz="2000" smtClean="0">
              <a:latin typeface="Times New Roman" pitchFamily="18" charset="0"/>
              <a:cs typeface="Times New Roman" pitchFamily="18" charset="0"/>
            </a:rPr>
            <a:t>Finanzas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2EC19C46-753A-4663-B50A-1C348F2FA79F}" type="parTrans" cxnId="{02EDD3DF-6CE5-4672-B0A1-5A2498D259B8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AB737-9460-4C58-888F-4805D64AC83C}" type="sibTrans" cxnId="{02EDD3DF-6CE5-4672-B0A1-5A2498D259B8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A483B0-4F91-4B73-95BF-6423E63E0FA5}">
      <dgm:prSet phldrT="[Texto]" custT="1"/>
      <dgm:spPr/>
      <dgm:t>
        <a:bodyPr/>
        <a:lstStyle/>
        <a:p>
          <a:pPr algn="ctr"/>
          <a:r>
            <a:rPr lang="es-EC" sz="2000" smtClean="0">
              <a:latin typeface="Times New Roman" pitchFamily="18" charset="0"/>
              <a:cs typeface="Times New Roman" pitchFamily="18" charset="0"/>
            </a:rPr>
            <a:t>Marketing</a:t>
          </a:r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91845132-B3F0-4FC3-BC2C-378CD9B4995E}" type="parTrans" cxnId="{1778CDFC-B2AE-48EB-BE03-AE6FEE6291B5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05ACC-2851-43C6-BE22-4C24D1910A60}" type="sibTrans" cxnId="{1778CDFC-B2AE-48EB-BE03-AE6FEE6291B5}">
      <dgm:prSet/>
      <dgm:spPr/>
      <dgm:t>
        <a:bodyPr/>
        <a:lstStyle/>
        <a:p>
          <a:pPr algn="ctr"/>
          <a:endParaRPr lang="es-EC" sz="20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B4D72D-E49E-4547-B099-DB779ABDFA30}" type="pres">
      <dgm:prSet presAssocID="{D3841901-D660-4254-B6C8-0847689A9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C027D4F-AAE3-441C-B036-0217801F7514}" type="pres">
      <dgm:prSet presAssocID="{42100AC0-6050-4B6D-A541-FA97853586E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2327241-10B9-4432-A1F4-10E72F932138}" type="pres">
      <dgm:prSet presAssocID="{42100AC0-6050-4B6D-A541-FA97853586E7}" presName="rootComposite1" presStyleCnt="0"/>
      <dgm:spPr/>
      <dgm:t>
        <a:bodyPr/>
        <a:lstStyle/>
        <a:p>
          <a:endParaRPr lang="es-EC"/>
        </a:p>
      </dgm:t>
    </dgm:pt>
    <dgm:pt modelId="{8492A947-AD9F-4841-BA2A-928164182B1E}" type="pres">
      <dgm:prSet presAssocID="{42100AC0-6050-4B6D-A541-FA97853586E7}" presName="rootText1" presStyleLbl="node0" presStyleIdx="0" presStyleCnt="1" custLinFactNeighborY="97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A4D0C7-C58F-4729-A456-AB24365B76E3}" type="pres">
      <dgm:prSet presAssocID="{42100AC0-6050-4B6D-A541-FA97853586E7}" presName="rootConnector1" presStyleLbl="node1" presStyleIdx="0" presStyleCnt="0"/>
      <dgm:spPr/>
      <dgm:t>
        <a:bodyPr/>
        <a:lstStyle/>
        <a:p>
          <a:endParaRPr lang="es-EC"/>
        </a:p>
      </dgm:t>
    </dgm:pt>
    <dgm:pt modelId="{0CC89297-B3A7-4B72-BA61-245479FEA91F}" type="pres">
      <dgm:prSet presAssocID="{42100AC0-6050-4B6D-A541-FA97853586E7}" presName="hierChild2" presStyleCnt="0"/>
      <dgm:spPr/>
      <dgm:t>
        <a:bodyPr/>
        <a:lstStyle/>
        <a:p>
          <a:endParaRPr lang="es-EC"/>
        </a:p>
      </dgm:t>
    </dgm:pt>
    <dgm:pt modelId="{AEBAF895-3EAB-4865-A93E-5D4189362C3F}" type="pres">
      <dgm:prSet presAssocID="{1E5D4362-09CF-4A8E-992D-76875554EE2B}" presName="Name37" presStyleLbl="parChTrans1D2" presStyleIdx="0" presStyleCnt="3"/>
      <dgm:spPr/>
      <dgm:t>
        <a:bodyPr/>
        <a:lstStyle/>
        <a:p>
          <a:endParaRPr lang="es-EC"/>
        </a:p>
      </dgm:t>
    </dgm:pt>
    <dgm:pt modelId="{0F9BC900-114F-41C2-AF27-84D665BC49A3}" type="pres">
      <dgm:prSet presAssocID="{1285A38F-49C0-4644-AAF5-27A938E9E7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17CC561-D028-49AE-BF2D-5882F782E971}" type="pres">
      <dgm:prSet presAssocID="{1285A38F-49C0-4644-AAF5-27A938E9E7C8}" presName="rootComposite" presStyleCnt="0"/>
      <dgm:spPr/>
      <dgm:t>
        <a:bodyPr/>
        <a:lstStyle/>
        <a:p>
          <a:endParaRPr lang="es-EC"/>
        </a:p>
      </dgm:t>
    </dgm:pt>
    <dgm:pt modelId="{32ECEB89-5398-47EF-BCD1-A219011BE1D8}" type="pres">
      <dgm:prSet presAssocID="{1285A38F-49C0-4644-AAF5-27A938E9E7C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97AD0A-88B6-4CC8-8A16-F6A702F7FA8B}" type="pres">
      <dgm:prSet presAssocID="{1285A38F-49C0-4644-AAF5-27A938E9E7C8}" presName="rootConnector" presStyleLbl="node2" presStyleIdx="0" presStyleCnt="3"/>
      <dgm:spPr/>
      <dgm:t>
        <a:bodyPr/>
        <a:lstStyle/>
        <a:p>
          <a:endParaRPr lang="es-EC"/>
        </a:p>
      </dgm:t>
    </dgm:pt>
    <dgm:pt modelId="{46BFA7B3-139C-4F14-8E69-17849B7E31CB}" type="pres">
      <dgm:prSet presAssocID="{1285A38F-49C0-4644-AAF5-27A938E9E7C8}" presName="hierChild4" presStyleCnt="0"/>
      <dgm:spPr/>
      <dgm:t>
        <a:bodyPr/>
        <a:lstStyle/>
        <a:p>
          <a:endParaRPr lang="es-EC"/>
        </a:p>
      </dgm:t>
    </dgm:pt>
    <dgm:pt modelId="{D41475F2-7EBB-4A21-AD13-00373D70758D}" type="pres">
      <dgm:prSet presAssocID="{1285A38F-49C0-4644-AAF5-27A938E9E7C8}" presName="hierChild5" presStyleCnt="0"/>
      <dgm:spPr/>
      <dgm:t>
        <a:bodyPr/>
        <a:lstStyle/>
        <a:p>
          <a:endParaRPr lang="es-EC"/>
        </a:p>
      </dgm:t>
    </dgm:pt>
    <dgm:pt modelId="{0E54E0BC-9CEF-4B2D-8B6E-9307E275DA3D}" type="pres">
      <dgm:prSet presAssocID="{2EC19C46-753A-4663-B50A-1C348F2FA79F}" presName="Name37" presStyleLbl="parChTrans1D2" presStyleIdx="1" presStyleCnt="3"/>
      <dgm:spPr/>
      <dgm:t>
        <a:bodyPr/>
        <a:lstStyle/>
        <a:p>
          <a:endParaRPr lang="es-EC"/>
        </a:p>
      </dgm:t>
    </dgm:pt>
    <dgm:pt modelId="{A1EA07D1-234A-484F-BD1A-B68F6F7CC23D}" type="pres">
      <dgm:prSet presAssocID="{E36A7F10-39A3-488C-B0B0-9B2EBC6062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AD26961-FECE-4FBD-9883-9EA0EF400E6D}" type="pres">
      <dgm:prSet presAssocID="{E36A7F10-39A3-488C-B0B0-9B2EBC6062D6}" presName="rootComposite" presStyleCnt="0"/>
      <dgm:spPr/>
      <dgm:t>
        <a:bodyPr/>
        <a:lstStyle/>
        <a:p>
          <a:endParaRPr lang="es-EC"/>
        </a:p>
      </dgm:t>
    </dgm:pt>
    <dgm:pt modelId="{AC15FE2E-56BF-4925-B289-A8FC1CB4E3DB}" type="pres">
      <dgm:prSet presAssocID="{E36A7F10-39A3-488C-B0B0-9B2EBC6062D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52C593-9F7F-40DB-A7F2-4C8BCA6E5F13}" type="pres">
      <dgm:prSet presAssocID="{E36A7F10-39A3-488C-B0B0-9B2EBC6062D6}" presName="rootConnector" presStyleLbl="node2" presStyleIdx="1" presStyleCnt="3"/>
      <dgm:spPr/>
      <dgm:t>
        <a:bodyPr/>
        <a:lstStyle/>
        <a:p>
          <a:endParaRPr lang="es-EC"/>
        </a:p>
      </dgm:t>
    </dgm:pt>
    <dgm:pt modelId="{EA8663AA-2B46-4B05-A264-C2504C511CD6}" type="pres">
      <dgm:prSet presAssocID="{E36A7F10-39A3-488C-B0B0-9B2EBC6062D6}" presName="hierChild4" presStyleCnt="0"/>
      <dgm:spPr/>
      <dgm:t>
        <a:bodyPr/>
        <a:lstStyle/>
        <a:p>
          <a:endParaRPr lang="es-EC"/>
        </a:p>
      </dgm:t>
    </dgm:pt>
    <dgm:pt modelId="{C6D7732D-6648-4846-A987-07ACD88D21DA}" type="pres">
      <dgm:prSet presAssocID="{E36A7F10-39A3-488C-B0B0-9B2EBC6062D6}" presName="hierChild5" presStyleCnt="0"/>
      <dgm:spPr/>
      <dgm:t>
        <a:bodyPr/>
        <a:lstStyle/>
        <a:p>
          <a:endParaRPr lang="es-EC"/>
        </a:p>
      </dgm:t>
    </dgm:pt>
    <dgm:pt modelId="{E384E22F-27AF-40B0-A552-47944BF5A5D5}" type="pres">
      <dgm:prSet presAssocID="{91845132-B3F0-4FC3-BC2C-378CD9B4995E}" presName="Name37" presStyleLbl="parChTrans1D2" presStyleIdx="2" presStyleCnt="3"/>
      <dgm:spPr/>
      <dgm:t>
        <a:bodyPr/>
        <a:lstStyle/>
        <a:p>
          <a:endParaRPr lang="es-EC"/>
        </a:p>
      </dgm:t>
    </dgm:pt>
    <dgm:pt modelId="{9EA552E7-B955-43B5-87E9-BD9DDF1BF051}" type="pres">
      <dgm:prSet presAssocID="{FDA483B0-4F91-4B73-95BF-6423E63E0F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A540524-96C4-4AF7-AA1C-410ADB2E8EBC}" type="pres">
      <dgm:prSet presAssocID="{FDA483B0-4F91-4B73-95BF-6423E63E0FA5}" presName="rootComposite" presStyleCnt="0"/>
      <dgm:spPr/>
      <dgm:t>
        <a:bodyPr/>
        <a:lstStyle/>
        <a:p>
          <a:endParaRPr lang="es-EC"/>
        </a:p>
      </dgm:t>
    </dgm:pt>
    <dgm:pt modelId="{6C1BB88C-7727-4820-A507-9912905582DD}" type="pres">
      <dgm:prSet presAssocID="{FDA483B0-4F91-4B73-95BF-6423E63E0FA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BBDDFF-07DE-4193-B46C-D31693BB75DE}" type="pres">
      <dgm:prSet presAssocID="{FDA483B0-4F91-4B73-95BF-6423E63E0FA5}" presName="rootConnector" presStyleLbl="node2" presStyleIdx="2" presStyleCnt="3"/>
      <dgm:spPr/>
      <dgm:t>
        <a:bodyPr/>
        <a:lstStyle/>
        <a:p>
          <a:endParaRPr lang="es-EC"/>
        </a:p>
      </dgm:t>
    </dgm:pt>
    <dgm:pt modelId="{4226509F-6E57-44DD-A7F2-33BC49BDEE04}" type="pres">
      <dgm:prSet presAssocID="{FDA483B0-4F91-4B73-95BF-6423E63E0FA5}" presName="hierChild4" presStyleCnt="0"/>
      <dgm:spPr/>
      <dgm:t>
        <a:bodyPr/>
        <a:lstStyle/>
        <a:p>
          <a:endParaRPr lang="es-EC"/>
        </a:p>
      </dgm:t>
    </dgm:pt>
    <dgm:pt modelId="{8D270526-2472-4821-AE33-814E2C1EE17B}" type="pres">
      <dgm:prSet presAssocID="{FDA483B0-4F91-4B73-95BF-6423E63E0FA5}" presName="hierChild5" presStyleCnt="0"/>
      <dgm:spPr/>
      <dgm:t>
        <a:bodyPr/>
        <a:lstStyle/>
        <a:p>
          <a:endParaRPr lang="es-EC"/>
        </a:p>
      </dgm:t>
    </dgm:pt>
    <dgm:pt modelId="{FE36B9F9-42AB-4358-88BF-DD855F304574}" type="pres">
      <dgm:prSet presAssocID="{42100AC0-6050-4B6D-A541-FA97853586E7}" presName="hierChild3" presStyleCnt="0"/>
      <dgm:spPr/>
      <dgm:t>
        <a:bodyPr/>
        <a:lstStyle/>
        <a:p>
          <a:endParaRPr lang="es-EC"/>
        </a:p>
      </dgm:t>
    </dgm:pt>
  </dgm:ptLst>
  <dgm:cxnLst>
    <dgm:cxn modelId="{02EDD3DF-6CE5-4672-B0A1-5A2498D259B8}" srcId="{42100AC0-6050-4B6D-A541-FA97853586E7}" destId="{E36A7F10-39A3-488C-B0B0-9B2EBC6062D6}" srcOrd="1" destOrd="0" parTransId="{2EC19C46-753A-4663-B50A-1C348F2FA79F}" sibTransId="{749AB737-9460-4C58-888F-4805D64AC83C}"/>
    <dgm:cxn modelId="{5FDC9286-5077-4E91-AE83-BA8F8B6A2877}" type="presOf" srcId="{42100AC0-6050-4B6D-A541-FA97853586E7}" destId="{8492A947-AD9F-4841-BA2A-928164182B1E}" srcOrd="0" destOrd="0" presId="urn:microsoft.com/office/officeart/2005/8/layout/orgChart1"/>
    <dgm:cxn modelId="{1778CDFC-B2AE-48EB-BE03-AE6FEE6291B5}" srcId="{42100AC0-6050-4B6D-A541-FA97853586E7}" destId="{FDA483B0-4F91-4B73-95BF-6423E63E0FA5}" srcOrd="2" destOrd="0" parTransId="{91845132-B3F0-4FC3-BC2C-378CD9B4995E}" sibTransId="{88D05ACC-2851-43C6-BE22-4C24D1910A60}"/>
    <dgm:cxn modelId="{79D8FD12-08D1-4C16-831B-DAF22A33E3C8}" type="presOf" srcId="{FDA483B0-4F91-4B73-95BF-6423E63E0FA5}" destId="{D8BBDDFF-07DE-4193-B46C-D31693BB75DE}" srcOrd="1" destOrd="0" presId="urn:microsoft.com/office/officeart/2005/8/layout/orgChart1"/>
    <dgm:cxn modelId="{9250468C-8BFA-496A-BAA5-1684EC999517}" type="presOf" srcId="{FDA483B0-4F91-4B73-95BF-6423E63E0FA5}" destId="{6C1BB88C-7727-4820-A507-9912905582DD}" srcOrd="0" destOrd="0" presId="urn:microsoft.com/office/officeart/2005/8/layout/orgChart1"/>
    <dgm:cxn modelId="{0716D972-49CD-41CA-AC7D-45AA22D8E2DE}" type="presOf" srcId="{1285A38F-49C0-4644-AAF5-27A938E9E7C8}" destId="{8497AD0A-88B6-4CC8-8A16-F6A702F7FA8B}" srcOrd="1" destOrd="0" presId="urn:microsoft.com/office/officeart/2005/8/layout/orgChart1"/>
    <dgm:cxn modelId="{A191442B-6222-4268-87DB-D76FC8CBDC53}" type="presOf" srcId="{2EC19C46-753A-4663-B50A-1C348F2FA79F}" destId="{0E54E0BC-9CEF-4B2D-8B6E-9307E275DA3D}" srcOrd="0" destOrd="0" presId="urn:microsoft.com/office/officeart/2005/8/layout/orgChart1"/>
    <dgm:cxn modelId="{73FF9E3D-CE2A-4D28-A8C2-E3D8A87914DA}" type="presOf" srcId="{E36A7F10-39A3-488C-B0B0-9B2EBC6062D6}" destId="{AC15FE2E-56BF-4925-B289-A8FC1CB4E3DB}" srcOrd="0" destOrd="0" presId="urn:microsoft.com/office/officeart/2005/8/layout/orgChart1"/>
    <dgm:cxn modelId="{81D87B05-DEA2-4868-BEB0-6D9F5949D352}" type="presOf" srcId="{91845132-B3F0-4FC3-BC2C-378CD9B4995E}" destId="{E384E22F-27AF-40B0-A552-47944BF5A5D5}" srcOrd="0" destOrd="0" presId="urn:microsoft.com/office/officeart/2005/8/layout/orgChart1"/>
    <dgm:cxn modelId="{7045F768-BCFA-496A-845C-1BC83DD931FB}" type="presOf" srcId="{42100AC0-6050-4B6D-A541-FA97853586E7}" destId="{7EA4D0C7-C58F-4729-A456-AB24365B76E3}" srcOrd="1" destOrd="0" presId="urn:microsoft.com/office/officeart/2005/8/layout/orgChart1"/>
    <dgm:cxn modelId="{7359C4D1-6973-4F9B-92C7-76B06CBF4AF6}" type="presOf" srcId="{1E5D4362-09CF-4A8E-992D-76875554EE2B}" destId="{AEBAF895-3EAB-4865-A93E-5D4189362C3F}" srcOrd="0" destOrd="0" presId="urn:microsoft.com/office/officeart/2005/8/layout/orgChart1"/>
    <dgm:cxn modelId="{E0B7EBE2-54D1-4002-98A5-5BDD30C4852B}" srcId="{42100AC0-6050-4B6D-A541-FA97853586E7}" destId="{1285A38F-49C0-4644-AAF5-27A938E9E7C8}" srcOrd="0" destOrd="0" parTransId="{1E5D4362-09CF-4A8E-992D-76875554EE2B}" sibTransId="{1948323C-5D39-44A5-A08F-AC4F3C8A6952}"/>
    <dgm:cxn modelId="{26F9FEBF-CAB6-42FA-AF84-98576C038BBF}" srcId="{D3841901-D660-4254-B6C8-0847689A9D9E}" destId="{42100AC0-6050-4B6D-A541-FA97853586E7}" srcOrd="0" destOrd="0" parTransId="{99E77AFD-EDB3-4DEC-83F6-14C75AE77A66}" sibTransId="{BB4AA7D6-0641-4E80-9696-3DDE29643042}"/>
    <dgm:cxn modelId="{542135F8-27AC-45A3-BAB9-BE3B71A2EC02}" type="presOf" srcId="{D3841901-D660-4254-B6C8-0847689A9D9E}" destId="{A3B4D72D-E49E-4547-B099-DB779ABDFA30}" srcOrd="0" destOrd="0" presId="urn:microsoft.com/office/officeart/2005/8/layout/orgChart1"/>
    <dgm:cxn modelId="{1CCF8629-8615-41BD-B5F3-7347A86756E1}" type="presOf" srcId="{E36A7F10-39A3-488C-B0B0-9B2EBC6062D6}" destId="{3C52C593-9F7F-40DB-A7F2-4C8BCA6E5F13}" srcOrd="1" destOrd="0" presId="urn:microsoft.com/office/officeart/2005/8/layout/orgChart1"/>
    <dgm:cxn modelId="{9EC713F4-7D57-46F5-8BBB-19448D005767}" type="presOf" srcId="{1285A38F-49C0-4644-AAF5-27A938E9E7C8}" destId="{32ECEB89-5398-47EF-BCD1-A219011BE1D8}" srcOrd="0" destOrd="0" presId="urn:microsoft.com/office/officeart/2005/8/layout/orgChart1"/>
    <dgm:cxn modelId="{6EA03EE4-F45C-4F75-A36D-67DBF08A45C4}" type="presParOf" srcId="{A3B4D72D-E49E-4547-B099-DB779ABDFA30}" destId="{7C027D4F-AAE3-441C-B036-0217801F7514}" srcOrd="0" destOrd="0" presId="urn:microsoft.com/office/officeart/2005/8/layout/orgChart1"/>
    <dgm:cxn modelId="{A50202D5-C2AF-46AC-9AAA-B10FDD9ECF35}" type="presParOf" srcId="{7C027D4F-AAE3-441C-B036-0217801F7514}" destId="{82327241-10B9-4432-A1F4-10E72F932138}" srcOrd="0" destOrd="0" presId="urn:microsoft.com/office/officeart/2005/8/layout/orgChart1"/>
    <dgm:cxn modelId="{0CAB28E8-6CD9-485E-845B-8651B2BBC645}" type="presParOf" srcId="{82327241-10B9-4432-A1F4-10E72F932138}" destId="{8492A947-AD9F-4841-BA2A-928164182B1E}" srcOrd="0" destOrd="0" presId="urn:microsoft.com/office/officeart/2005/8/layout/orgChart1"/>
    <dgm:cxn modelId="{38BE155E-1565-4DEF-A46D-A98D2AA231FE}" type="presParOf" srcId="{82327241-10B9-4432-A1F4-10E72F932138}" destId="{7EA4D0C7-C58F-4729-A456-AB24365B76E3}" srcOrd="1" destOrd="0" presId="urn:microsoft.com/office/officeart/2005/8/layout/orgChart1"/>
    <dgm:cxn modelId="{6B2BD9C2-E9DB-41F4-8878-89EF313D8F56}" type="presParOf" srcId="{7C027D4F-AAE3-441C-B036-0217801F7514}" destId="{0CC89297-B3A7-4B72-BA61-245479FEA91F}" srcOrd="1" destOrd="0" presId="urn:microsoft.com/office/officeart/2005/8/layout/orgChart1"/>
    <dgm:cxn modelId="{6E91C1B6-8230-4260-AA77-BC209BE8C495}" type="presParOf" srcId="{0CC89297-B3A7-4B72-BA61-245479FEA91F}" destId="{AEBAF895-3EAB-4865-A93E-5D4189362C3F}" srcOrd="0" destOrd="0" presId="urn:microsoft.com/office/officeart/2005/8/layout/orgChart1"/>
    <dgm:cxn modelId="{609855A7-7C89-440A-92E4-7F473DE89D51}" type="presParOf" srcId="{0CC89297-B3A7-4B72-BA61-245479FEA91F}" destId="{0F9BC900-114F-41C2-AF27-84D665BC49A3}" srcOrd="1" destOrd="0" presId="urn:microsoft.com/office/officeart/2005/8/layout/orgChart1"/>
    <dgm:cxn modelId="{BC0BE37D-7217-4C01-BB75-4C5141DC1183}" type="presParOf" srcId="{0F9BC900-114F-41C2-AF27-84D665BC49A3}" destId="{817CC561-D028-49AE-BF2D-5882F782E971}" srcOrd="0" destOrd="0" presId="urn:microsoft.com/office/officeart/2005/8/layout/orgChart1"/>
    <dgm:cxn modelId="{E59C4CB7-1F65-45C2-AF7D-A7B11D29A849}" type="presParOf" srcId="{817CC561-D028-49AE-BF2D-5882F782E971}" destId="{32ECEB89-5398-47EF-BCD1-A219011BE1D8}" srcOrd="0" destOrd="0" presId="urn:microsoft.com/office/officeart/2005/8/layout/orgChart1"/>
    <dgm:cxn modelId="{759F3D4D-9313-401D-B210-ED4A6F2E9E79}" type="presParOf" srcId="{817CC561-D028-49AE-BF2D-5882F782E971}" destId="{8497AD0A-88B6-4CC8-8A16-F6A702F7FA8B}" srcOrd="1" destOrd="0" presId="urn:microsoft.com/office/officeart/2005/8/layout/orgChart1"/>
    <dgm:cxn modelId="{F6DE7A7E-DD7A-4B82-906A-BAC6F52F13DE}" type="presParOf" srcId="{0F9BC900-114F-41C2-AF27-84D665BC49A3}" destId="{46BFA7B3-139C-4F14-8E69-17849B7E31CB}" srcOrd="1" destOrd="0" presId="urn:microsoft.com/office/officeart/2005/8/layout/orgChart1"/>
    <dgm:cxn modelId="{50206A0C-7AA1-4809-A529-EA89818216AE}" type="presParOf" srcId="{0F9BC900-114F-41C2-AF27-84D665BC49A3}" destId="{D41475F2-7EBB-4A21-AD13-00373D70758D}" srcOrd="2" destOrd="0" presId="urn:microsoft.com/office/officeart/2005/8/layout/orgChart1"/>
    <dgm:cxn modelId="{45D3A854-1EDE-4A68-B321-BDB0B7B10329}" type="presParOf" srcId="{0CC89297-B3A7-4B72-BA61-245479FEA91F}" destId="{0E54E0BC-9CEF-4B2D-8B6E-9307E275DA3D}" srcOrd="2" destOrd="0" presId="urn:microsoft.com/office/officeart/2005/8/layout/orgChart1"/>
    <dgm:cxn modelId="{66F7CA43-0F09-44D6-A710-659DECC1177D}" type="presParOf" srcId="{0CC89297-B3A7-4B72-BA61-245479FEA91F}" destId="{A1EA07D1-234A-484F-BD1A-B68F6F7CC23D}" srcOrd="3" destOrd="0" presId="urn:microsoft.com/office/officeart/2005/8/layout/orgChart1"/>
    <dgm:cxn modelId="{C4A2F035-F254-46E4-8949-9B12CD759F5A}" type="presParOf" srcId="{A1EA07D1-234A-484F-BD1A-B68F6F7CC23D}" destId="{BAD26961-FECE-4FBD-9883-9EA0EF400E6D}" srcOrd="0" destOrd="0" presId="urn:microsoft.com/office/officeart/2005/8/layout/orgChart1"/>
    <dgm:cxn modelId="{E365C413-208C-498B-ADE4-02990E852225}" type="presParOf" srcId="{BAD26961-FECE-4FBD-9883-9EA0EF400E6D}" destId="{AC15FE2E-56BF-4925-B289-A8FC1CB4E3DB}" srcOrd="0" destOrd="0" presId="urn:microsoft.com/office/officeart/2005/8/layout/orgChart1"/>
    <dgm:cxn modelId="{EE3A1D4F-D873-4BF0-B9ED-F5B9CF7C5F42}" type="presParOf" srcId="{BAD26961-FECE-4FBD-9883-9EA0EF400E6D}" destId="{3C52C593-9F7F-40DB-A7F2-4C8BCA6E5F13}" srcOrd="1" destOrd="0" presId="urn:microsoft.com/office/officeart/2005/8/layout/orgChart1"/>
    <dgm:cxn modelId="{865A42A6-59A8-4A12-8E45-1C63D29E6499}" type="presParOf" srcId="{A1EA07D1-234A-484F-BD1A-B68F6F7CC23D}" destId="{EA8663AA-2B46-4B05-A264-C2504C511CD6}" srcOrd="1" destOrd="0" presId="urn:microsoft.com/office/officeart/2005/8/layout/orgChart1"/>
    <dgm:cxn modelId="{64378DB2-A511-4A1E-A53E-B27E079CC92A}" type="presParOf" srcId="{A1EA07D1-234A-484F-BD1A-B68F6F7CC23D}" destId="{C6D7732D-6648-4846-A987-07ACD88D21DA}" srcOrd="2" destOrd="0" presId="urn:microsoft.com/office/officeart/2005/8/layout/orgChart1"/>
    <dgm:cxn modelId="{D1AF4F2C-BD44-43AC-9735-5E044F9706CB}" type="presParOf" srcId="{0CC89297-B3A7-4B72-BA61-245479FEA91F}" destId="{E384E22F-27AF-40B0-A552-47944BF5A5D5}" srcOrd="4" destOrd="0" presId="urn:microsoft.com/office/officeart/2005/8/layout/orgChart1"/>
    <dgm:cxn modelId="{57AD153A-7E7A-4079-A2ED-5ADADEE8B1F7}" type="presParOf" srcId="{0CC89297-B3A7-4B72-BA61-245479FEA91F}" destId="{9EA552E7-B955-43B5-87E9-BD9DDF1BF051}" srcOrd="5" destOrd="0" presId="urn:microsoft.com/office/officeart/2005/8/layout/orgChart1"/>
    <dgm:cxn modelId="{811957C1-A6F2-4961-BE33-DA04F450CADD}" type="presParOf" srcId="{9EA552E7-B955-43B5-87E9-BD9DDF1BF051}" destId="{1A540524-96C4-4AF7-AA1C-410ADB2E8EBC}" srcOrd="0" destOrd="0" presId="urn:microsoft.com/office/officeart/2005/8/layout/orgChart1"/>
    <dgm:cxn modelId="{EC835846-ABE2-493B-8775-05EFCBB6BAD2}" type="presParOf" srcId="{1A540524-96C4-4AF7-AA1C-410ADB2E8EBC}" destId="{6C1BB88C-7727-4820-A507-9912905582DD}" srcOrd="0" destOrd="0" presId="urn:microsoft.com/office/officeart/2005/8/layout/orgChart1"/>
    <dgm:cxn modelId="{76D778BD-1503-481C-9A02-E0AC322118E6}" type="presParOf" srcId="{1A540524-96C4-4AF7-AA1C-410ADB2E8EBC}" destId="{D8BBDDFF-07DE-4193-B46C-D31693BB75DE}" srcOrd="1" destOrd="0" presId="urn:microsoft.com/office/officeart/2005/8/layout/orgChart1"/>
    <dgm:cxn modelId="{402575FB-4F02-45D1-987A-04CD7A0746EE}" type="presParOf" srcId="{9EA552E7-B955-43B5-87E9-BD9DDF1BF051}" destId="{4226509F-6E57-44DD-A7F2-33BC49BDEE04}" srcOrd="1" destOrd="0" presId="urn:microsoft.com/office/officeart/2005/8/layout/orgChart1"/>
    <dgm:cxn modelId="{8408790E-393E-433F-BE6B-A54E20AC6B94}" type="presParOf" srcId="{9EA552E7-B955-43B5-87E9-BD9DDF1BF051}" destId="{8D270526-2472-4821-AE33-814E2C1EE17B}" srcOrd="2" destOrd="0" presId="urn:microsoft.com/office/officeart/2005/8/layout/orgChart1"/>
    <dgm:cxn modelId="{6BED6655-FEB8-489F-86B4-3CCE4FB0EDBB}" type="presParOf" srcId="{7C027D4F-AAE3-441C-B036-0217801F7514}" destId="{FE36B9F9-42AB-4358-88BF-DD855F304574}" srcOrd="2" destOrd="0" presId="urn:microsoft.com/office/officeart/2005/8/layout/orgChart1"/>
  </dgm:cxnLst>
  <dgm:bg/>
  <dgm:whole>
    <a:ln w="25400" cmpd="sng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3E315-61AE-47A4-AD6D-A2DE2323C708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7FFFF41-112A-4462-8A83-FA4A8FC7159F}">
      <dgm:prSet phldrT="[Texto]" custT="1"/>
      <dgm:spPr/>
      <dgm:t>
        <a:bodyPr/>
        <a:lstStyle/>
        <a:p>
          <a:r>
            <a:rPr lang="es-EC" sz="1600" b="1" smtClean="0">
              <a:latin typeface="Times New Roman" pitchFamily="18" charset="0"/>
              <a:cs typeface="Times New Roman" pitchFamily="18" charset="0"/>
            </a:rPr>
            <a:t>GERENTE GENERAL  </a:t>
          </a:r>
        </a:p>
        <a:p>
          <a:r>
            <a:rPr lang="es-EC" sz="1600" smtClean="0">
              <a:latin typeface="Times New Roman" pitchFamily="18" charset="0"/>
              <a:cs typeface="Times New Roman" pitchFamily="18" charset="0"/>
            </a:rPr>
            <a:t>Ing.Com.Exterior $900</a:t>
          </a:r>
        </a:p>
        <a:p>
          <a:endParaRPr lang="es-EC" sz="1600" dirty="0">
            <a:latin typeface="Times New Roman" pitchFamily="18" charset="0"/>
            <a:cs typeface="Times New Roman" pitchFamily="18" charset="0"/>
          </a:endParaRPr>
        </a:p>
      </dgm:t>
    </dgm:pt>
    <dgm:pt modelId="{78955623-75BA-4D74-B8C1-F7C329164771}" type="parTrans" cxnId="{9845519F-B491-4949-B154-EDE9BC896E31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00ADD48C-5BDE-47CE-84F6-E33FD2E23AFA}" type="sibTrans" cxnId="{9845519F-B491-4949-B154-EDE9BC896E31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B6E260B4-1220-4272-BE6C-5C19BA44C08D}">
      <dgm:prSet phldrT="[Texto]" custT="1"/>
      <dgm:spPr/>
      <dgm:t>
        <a:bodyPr/>
        <a:lstStyle/>
        <a:p>
          <a:pPr algn="ctr"/>
          <a:r>
            <a:rPr lang="es-EC" sz="1600" b="1" smtClean="0">
              <a:latin typeface="Times New Roman" pitchFamily="18" charset="0"/>
              <a:cs typeface="Times New Roman" pitchFamily="18" charset="0"/>
            </a:rPr>
            <a:t>Administración </a:t>
          </a:r>
        </a:p>
        <a:p>
          <a:pPr algn="ctr"/>
          <a:endParaRPr lang="es-EC" sz="160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 Administrador  $700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 Ing. Alimentos $600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(2) Operarios (Empacadores) c/u $400 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 Secretaria  $ 450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 (1)  Recepcionista $350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 Concerje $294</a:t>
          </a:r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E78AE8B9-C6FE-4E91-A621-D90EB7890664}" type="parTrans" cxnId="{F2C6D0C4-EBDF-4C49-80AE-1D37C943C5B9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BC78BA18-7E4B-4701-9FB4-C4272D87A802}" type="sibTrans" cxnId="{F2C6D0C4-EBDF-4C49-80AE-1D37C943C5B9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C28F38D3-7D13-40B5-A490-FB33C34C0C82}">
      <dgm:prSet phldrT="[Texto]" custT="1"/>
      <dgm:spPr/>
      <dgm:t>
        <a:bodyPr/>
        <a:lstStyle/>
        <a:p>
          <a:pPr algn="ctr"/>
          <a:r>
            <a:rPr lang="es-EC" sz="1600" b="1" smtClean="0">
              <a:latin typeface="Times New Roman" pitchFamily="18" charset="0"/>
              <a:cs typeface="Times New Roman" pitchFamily="18" charset="0"/>
            </a:rPr>
            <a:t>Finanzas </a:t>
          </a:r>
        </a:p>
        <a:p>
          <a:pPr algn="ctr"/>
          <a:endParaRPr lang="es-EC" sz="160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 Contador/ Pagador $700</a:t>
          </a:r>
        </a:p>
        <a:p>
          <a:pPr algn="ctr"/>
          <a:r>
            <a:rPr lang="es-EC" sz="1600" smtClean="0">
              <a:latin typeface="Times New Roman" pitchFamily="18" charset="0"/>
              <a:cs typeface="Times New Roman" pitchFamily="18" charset="0"/>
            </a:rPr>
            <a:t>(1)Facturadora  $500</a:t>
          </a:r>
          <a:endParaRPr lang="es-EC" sz="1600">
            <a:latin typeface="Times New Roman" pitchFamily="18" charset="0"/>
            <a:cs typeface="Times New Roman" pitchFamily="18" charset="0"/>
          </a:endParaRPr>
        </a:p>
      </dgm:t>
    </dgm:pt>
    <dgm:pt modelId="{F8C3B5A1-D420-4F24-927C-1BEDFC4BEFD4}" type="parTrans" cxnId="{7395D69C-7948-46CA-85C1-A506E1402067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0693DA11-296D-4CBF-898D-D4E57FF89893}" type="sibTrans" cxnId="{7395D69C-7948-46CA-85C1-A506E1402067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4903717C-BE87-423F-A619-26D2D1B88203}">
      <dgm:prSet phldrT="[Texto]" custT="1"/>
      <dgm:spPr/>
      <dgm:t>
        <a:bodyPr/>
        <a:lstStyle/>
        <a:p>
          <a:pPr algn="ctr"/>
          <a:endParaRPr lang="es-EC" sz="16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EC" sz="1600" b="1" dirty="0" smtClean="0">
              <a:latin typeface="Times New Roman" pitchFamily="18" charset="0"/>
              <a:cs typeface="Times New Roman" pitchFamily="18" charset="0"/>
            </a:rPr>
            <a:t>Marketing</a:t>
          </a:r>
        </a:p>
        <a:p>
          <a:pPr algn="ctr"/>
          <a:endParaRPr lang="es-EC" sz="16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(1) Vendedor  $294  + comisiones </a:t>
          </a:r>
        </a:p>
        <a:p>
          <a:pPr algn="ctr"/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(1) Distribuidor $400</a:t>
          </a:r>
        </a:p>
        <a:p>
          <a:pPr algn="ctr"/>
          <a:endParaRPr lang="es-EC" sz="1600" dirty="0"/>
        </a:p>
      </dgm:t>
    </dgm:pt>
    <dgm:pt modelId="{A38C0C7D-BD39-4722-B4F0-846F2D7DC03B}" type="parTrans" cxnId="{3F91DABA-9DF1-409F-8C95-84E5FAADBF84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1A029E14-1925-4857-A80D-5AA85CCE057F}" type="sibTrans" cxnId="{3F91DABA-9DF1-409F-8C95-84E5FAADBF84}">
      <dgm:prSet/>
      <dgm:spPr/>
      <dgm:t>
        <a:bodyPr/>
        <a:lstStyle/>
        <a:p>
          <a:endParaRPr lang="es-EC" sz="1600">
            <a:solidFill>
              <a:sysClr val="windowText" lastClr="000000"/>
            </a:solidFill>
          </a:endParaRPr>
        </a:p>
      </dgm:t>
    </dgm:pt>
    <dgm:pt modelId="{280BD007-099B-4237-A7B6-CD9B80B7DCF8}" type="pres">
      <dgm:prSet presAssocID="{DF13E315-61AE-47A4-AD6D-A2DE2323C7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F247774-ACD9-4AD6-821D-D32395A48A24}" type="pres">
      <dgm:prSet presAssocID="{77FFFF41-112A-4462-8A83-FA4A8FC7159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71238A1-43FF-484A-BEFC-4297FF4F771B}" type="pres">
      <dgm:prSet presAssocID="{77FFFF41-112A-4462-8A83-FA4A8FC7159F}" presName="rootComposite1" presStyleCnt="0"/>
      <dgm:spPr/>
      <dgm:t>
        <a:bodyPr/>
        <a:lstStyle/>
        <a:p>
          <a:endParaRPr lang="es-EC"/>
        </a:p>
      </dgm:t>
    </dgm:pt>
    <dgm:pt modelId="{29B9E31D-D1E0-4E41-8644-BD2B235F509F}" type="pres">
      <dgm:prSet presAssocID="{77FFFF41-112A-4462-8A83-FA4A8FC7159F}" presName="rootText1" presStyleLbl="node0" presStyleIdx="0" presStyleCnt="1" custScaleX="116044" custScaleY="92505" custLinFactNeighborX="17579" custLinFactNeighborY="-50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7DBF68-7EFF-431E-9267-6B07E336D086}" type="pres">
      <dgm:prSet presAssocID="{77FFFF41-112A-4462-8A83-FA4A8FC7159F}" presName="rootConnector1" presStyleLbl="node1" presStyleIdx="0" presStyleCnt="0"/>
      <dgm:spPr/>
      <dgm:t>
        <a:bodyPr/>
        <a:lstStyle/>
        <a:p>
          <a:endParaRPr lang="es-EC"/>
        </a:p>
      </dgm:t>
    </dgm:pt>
    <dgm:pt modelId="{DC384B69-247B-4062-9609-B00A173AC4F9}" type="pres">
      <dgm:prSet presAssocID="{77FFFF41-112A-4462-8A83-FA4A8FC7159F}" presName="hierChild2" presStyleCnt="0"/>
      <dgm:spPr/>
      <dgm:t>
        <a:bodyPr/>
        <a:lstStyle/>
        <a:p>
          <a:endParaRPr lang="es-EC"/>
        </a:p>
      </dgm:t>
    </dgm:pt>
    <dgm:pt modelId="{0605819D-5E25-4DD1-A227-55F9479C7D8A}" type="pres">
      <dgm:prSet presAssocID="{E78AE8B9-C6FE-4E91-A621-D90EB7890664}" presName="Name37" presStyleLbl="parChTrans1D2" presStyleIdx="0" presStyleCnt="3"/>
      <dgm:spPr/>
      <dgm:t>
        <a:bodyPr/>
        <a:lstStyle/>
        <a:p>
          <a:endParaRPr lang="es-EC"/>
        </a:p>
      </dgm:t>
    </dgm:pt>
    <dgm:pt modelId="{7D71FEE6-28B9-4E56-B4CC-7C3A921769C1}" type="pres">
      <dgm:prSet presAssocID="{B6E260B4-1220-4272-BE6C-5C19BA44C0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0D7B902-253A-4032-B262-8346EE68388F}" type="pres">
      <dgm:prSet presAssocID="{B6E260B4-1220-4272-BE6C-5C19BA44C08D}" presName="rootComposite" presStyleCnt="0"/>
      <dgm:spPr/>
      <dgm:t>
        <a:bodyPr/>
        <a:lstStyle/>
        <a:p>
          <a:endParaRPr lang="es-EC"/>
        </a:p>
      </dgm:t>
    </dgm:pt>
    <dgm:pt modelId="{CC7587E0-08FF-4D28-ADCA-7445EF101C79}" type="pres">
      <dgm:prSet presAssocID="{B6E260B4-1220-4272-BE6C-5C19BA44C08D}" presName="rootText" presStyleLbl="node2" presStyleIdx="0" presStyleCnt="3" custScaleX="163312" custScaleY="282251" custLinFactNeighborX="3618" custLinFactNeighborY="265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5A7DD6-715E-4600-ADC6-A31D5D85177C}" type="pres">
      <dgm:prSet presAssocID="{B6E260B4-1220-4272-BE6C-5C19BA44C08D}" presName="rootConnector" presStyleLbl="node2" presStyleIdx="0" presStyleCnt="3"/>
      <dgm:spPr/>
      <dgm:t>
        <a:bodyPr/>
        <a:lstStyle/>
        <a:p>
          <a:endParaRPr lang="es-EC"/>
        </a:p>
      </dgm:t>
    </dgm:pt>
    <dgm:pt modelId="{65688CFC-6E3A-40B7-9487-A7D3610C4598}" type="pres">
      <dgm:prSet presAssocID="{B6E260B4-1220-4272-BE6C-5C19BA44C08D}" presName="hierChild4" presStyleCnt="0"/>
      <dgm:spPr/>
      <dgm:t>
        <a:bodyPr/>
        <a:lstStyle/>
        <a:p>
          <a:endParaRPr lang="es-EC"/>
        </a:p>
      </dgm:t>
    </dgm:pt>
    <dgm:pt modelId="{3CEFA279-87EE-4FB3-AB67-B13D26822D7C}" type="pres">
      <dgm:prSet presAssocID="{B6E260B4-1220-4272-BE6C-5C19BA44C08D}" presName="hierChild5" presStyleCnt="0"/>
      <dgm:spPr/>
      <dgm:t>
        <a:bodyPr/>
        <a:lstStyle/>
        <a:p>
          <a:endParaRPr lang="es-EC"/>
        </a:p>
      </dgm:t>
    </dgm:pt>
    <dgm:pt modelId="{57EEB507-1D3F-4B35-A85C-81B100263473}" type="pres">
      <dgm:prSet presAssocID="{F8C3B5A1-D420-4F24-927C-1BEDFC4BEFD4}" presName="Name37" presStyleLbl="parChTrans1D2" presStyleIdx="1" presStyleCnt="3"/>
      <dgm:spPr/>
      <dgm:t>
        <a:bodyPr/>
        <a:lstStyle/>
        <a:p>
          <a:endParaRPr lang="es-EC"/>
        </a:p>
      </dgm:t>
    </dgm:pt>
    <dgm:pt modelId="{1B37BA03-C865-4026-8DCC-2CCEA586D1D8}" type="pres">
      <dgm:prSet presAssocID="{C28F38D3-7D13-40B5-A490-FB33C34C0C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FA50559-E75C-4ED2-8CF0-6BE2C79175E9}" type="pres">
      <dgm:prSet presAssocID="{C28F38D3-7D13-40B5-A490-FB33C34C0C82}" presName="rootComposite" presStyleCnt="0"/>
      <dgm:spPr/>
      <dgm:t>
        <a:bodyPr/>
        <a:lstStyle/>
        <a:p>
          <a:endParaRPr lang="es-EC"/>
        </a:p>
      </dgm:t>
    </dgm:pt>
    <dgm:pt modelId="{8AC6BE41-1393-4CB0-A5AC-99BC584EDBA2}" type="pres">
      <dgm:prSet presAssocID="{C28F38D3-7D13-40B5-A490-FB33C34C0C82}" presName="rootText" presStyleLbl="node2" presStyleIdx="1" presStyleCnt="3" custScaleX="109471" custScaleY="154787" custLinFactNeighborX="-367" custLinFactNeighborY="339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547986-49B6-444E-B47A-DFF85EF3F31C}" type="pres">
      <dgm:prSet presAssocID="{C28F38D3-7D13-40B5-A490-FB33C34C0C82}" presName="rootConnector" presStyleLbl="node2" presStyleIdx="1" presStyleCnt="3"/>
      <dgm:spPr/>
      <dgm:t>
        <a:bodyPr/>
        <a:lstStyle/>
        <a:p>
          <a:endParaRPr lang="es-EC"/>
        </a:p>
      </dgm:t>
    </dgm:pt>
    <dgm:pt modelId="{43D42A32-890F-4821-A2BE-078EADF38BF5}" type="pres">
      <dgm:prSet presAssocID="{C28F38D3-7D13-40B5-A490-FB33C34C0C82}" presName="hierChild4" presStyleCnt="0"/>
      <dgm:spPr/>
      <dgm:t>
        <a:bodyPr/>
        <a:lstStyle/>
        <a:p>
          <a:endParaRPr lang="es-EC"/>
        </a:p>
      </dgm:t>
    </dgm:pt>
    <dgm:pt modelId="{64B87588-5C76-4D44-8C69-6EF55F071839}" type="pres">
      <dgm:prSet presAssocID="{C28F38D3-7D13-40B5-A490-FB33C34C0C82}" presName="hierChild5" presStyleCnt="0"/>
      <dgm:spPr/>
      <dgm:t>
        <a:bodyPr/>
        <a:lstStyle/>
        <a:p>
          <a:endParaRPr lang="es-EC"/>
        </a:p>
      </dgm:t>
    </dgm:pt>
    <dgm:pt modelId="{0C850002-DAA8-4AF1-A96B-1A0FD0F2F5BD}" type="pres">
      <dgm:prSet presAssocID="{A38C0C7D-BD39-4722-B4F0-846F2D7DC03B}" presName="Name37" presStyleLbl="parChTrans1D2" presStyleIdx="2" presStyleCnt="3"/>
      <dgm:spPr/>
      <dgm:t>
        <a:bodyPr/>
        <a:lstStyle/>
        <a:p>
          <a:endParaRPr lang="es-EC"/>
        </a:p>
      </dgm:t>
    </dgm:pt>
    <dgm:pt modelId="{A8FC1395-EB8B-489C-9786-3A5D1F21CD39}" type="pres">
      <dgm:prSet presAssocID="{4903717C-BE87-423F-A619-26D2D1B882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B24E125-6E2D-428F-BD09-8C56F154C11C}" type="pres">
      <dgm:prSet presAssocID="{4903717C-BE87-423F-A619-26D2D1B88203}" presName="rootComposite" presStyleCnt="0"/>
      <dgm:spPr/>
      <dgm:t>
        <a:bodyPr/>
        <a:lstStyle/>
        <a:p>
          <a:endParaRPr lang="es-EC"/>
        </a:p>
      </dgm:t>
    </dgm:pt>
    <dgm:pt modelId="{6A04FD7C-4F9A-4B1D-A1E1-F9D1F4BA29FD}" type="pres">
      <dgm:prSet presAssocID="{4903717C-BE87-423F-A619-26D2D1B88203}" presName="rootText" presStyleLbl="node2" presStyleIdx="2" presStyleCnt="3" custScaleX="126710" custScaleY="168314" custLinFactNeighborX="-5713" custLinFactNeighborY="265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4F7C27-2E92-4872-A5E8-AEFB55B47714}" type="pres">
      <dgm:prSet presAssocID="{4903717C-BE87-423F-A619-26D2D1B88203}" presName="rootConnector" presStyleLbl="node2" presStyleIdx="2" presStyleCnt="3"/>
      <dgm:spPr/>
      <dgm:t>
        <a:bodyPr/>
        <a:lstStyle/>
        <a:p>
          <a:endParaRPr lang="es-EC"/>
        </a:p>
      </dgm:t>
    </dgm:pt>
    <dgm:pt modelId="{A46B9DC4-B8FF-4E54-AA71-AF3155E20D10}" type="pres">
      <dgm:prSet presAssocID="{4903717C-BE87-423F-A619-26D2D1B88203}" presName="hierChild4" presStyleCnt="0"/>
      <dgm:spPr/>
      <dgm:t>
        <a:bodyPr/>
        <a:lstStyle/>
        <a:p>
          <a:endParaRPr lang="es-EC"/>
        </a:p>
      </dgm:t>
    </dgm:pt>
    <dgm:pt modelId="{91341E42-8C62-4705-8192-CE6D70BC0A93}" type="pres">
      <dgm:prSet presAssocID="{4903717C-BE87-423F-A619-26D2D1B88203}" presName="hierChild5" presStyleCnt="0"/>
      <dgm:spPr/>
      <dgm:t>
        <a:bodyPr/>
        <a:lstStyle/>
        <a:p>
          <a:endParaRPr lang="es-EC"/>
        </a:p>
      </dgm:t>
    </dgm:pt>
    <dgm:pt modelId="{8F4AE7B5-35DD-484E-A4B8-87F6F35CA27B}" type="pres">
      <dgm:prSet presAssocID="{77FFFF41-112A-4462-8A83-FA4A8FC7159F}" presName="hierChild3" presStyleCnt="0"/>
      <dgm:spPr/>
      <dgm:t>
        <a:bodyPr/>
        <a:lstStyle/>
        <a:p>
          <a:endParaRPr lang="es-EC"/>
        </a:p>
      </dgm:t>
    </dgm:pt>
  </dgm:ptLst>
  <dgm:cxnLst>
    <dgm:cxn modelId="{7395D69C-7948-46CA-85C1-A506E1402067}" srcId="{77FFFF41-112A-4462-8A83-FA4A8FC7159F}" destId="{C28F38D3-7D13-40B5-A490-FB33C34C0C82}" srcOrd="1" destOrd="0" parTransId="{F8C3B5A1-D420-4F24-927C-1BEDFC4BEFD4}" sibTransId="{0693DA11-296D-4CBF-898D-D4E57FF89893}"/>
    <dgm:cxn modelId="{999F0A22-8AC4-4D9B-B01F-80101752859A}" type="presOf" srcId="{77FFFF41-112A-4462-8A83-FA4A8FC7159F}" destId="{29B9E31D-D1E0-4E41-8644-BD2B235F509F}" srcOrd="0" destOrd="0" presId="urn:microsoft.com/office/officeart/2005/8/layout/orgChart1"/>
    <dgm:cxn modelId="{3F91DABA-9DF1-409F-8C95-84E5FAADBF84}" srcId="{77FFFF41-112A-4462-8A83-FA4A8FC7159F}" destId="{4903717C-BE87-423F-A619-26D2D1B88203}" srcOrd="2" destOrd="0" parTransId="{A38C0C7D-BD39-4722-B4F0-846F2D7DC03B}" sibTransId="{1A029E14-1925-4857-A80D-5AA85CCE057F}"/>
    <dgm:cxn modelId="{B0FCCCA4-DA15-4047-8CD2-62C07F51E9EB}" type="presOf" srcId="{4903717C-BE87-423F-A619-26D2D1B88203}" destId="{6A04FD7C-4F9A-4B1D-A1E1-F9D1F4BA29FD}" srcOrd="0" destOrd="0" presId="urn:microsoft.com/office/officeart/2005/8/layout/orgChart1"/>
    <dgm:cxn modelId="{E9342A5F-2CB5-412A-B8CA-76B21F756DE8}" type="presOf" srcId="{A38C0C7D-BD39-4722-B4F0-846F2D7DC03B}" destId="{0C850002-DAA8-4AF1-A96B-1A0FD0F2F5BD}" srcOrd="0" destOrd="0" presId="urn:microsoft.com/office/officeart/2005/8/layout/orgChart1"/>
    <dgm:cxn modelId="{73F91F06-AF35-4325-8576-1510CBFB1998}" type="presOf" srcId="{B6E260B4-1220-4272-BE6C-5C19BA44C08D}" destId="{CC7587E0-08FF-4D28-ADCA-7445EF101C79}" srcOrd="0" destOrd="0" presId="urn:microsoft.com/office/officeart/2005/8/layout/orgChart1"/>
    <dgm:cxn modelId="{9845519F-B491-4949-B154-EDE9BC896E31}" srcId="{DF13E315-61AE-47A4-AD6D-A2DE2323C708}" destId="{77FFFF41-112A-4462-8A83-FA4A8FC7159F}" srcOrd="0" destOrd="0" parTransId="{78955623-75BA-4D74-B8C1-F7C329164771}" sibTransId="{00ADD48C-5BDE-47CE-84F6-E33FD2E23AFA}"/>
    <dgm:cxn modelId="{03900CB7-A7E4-401B-B659-5684305C71F9}" type="presOf" srcId="{C28F38D3-7D13-40B5-A490-FB33C34C0C82}" destId="{4F547986-49B6-444E-B47A-DFF85EF3F31C}" srcOrd="1" destOrd="0" presId="urn:microsoft.com/office/officeart/2005/8/layout/orgChart1"/>
    <dgm:cxn modelId="{B90460D6-D651-430E-A265-D35A68C15220}" type="presOf" srcId="{4903717C-BE87-423F-A619-26D2D1B88203}" destId="{594F7C27-2E92-4872-A5E8-AEFB55B47714}" srcOrd="1" destOrd="0" presId="urn:microsoft.com/office/officeart/2005/8/layout/orgChart1"/>
    <dgm:cxn modelId="{618C31BE-AE62-4680-8FAD-5D3EF143AB30}" type="presOf" srcId="{B6E260B4-1220-4272-BE6C-5C19BA44C08D}" destId="{A45A7DD6-715E-4600-ADC6-A31D5D85177C}" srcOrd="1" destOrd="0" presId="urn:microsoft.com/office/officeart/2005/8/layout/orgChart1"/>
    <dgm:cxn modelId="{309B0731-9DF9-46FB-BD83-C3A2B37379CC}" type="presOf" srcId="{F8C3B5A1-D420-4F24-927C-1BEDFC4BEFD4}" destId="{57EEB507-1D3F-4B35-A85C-81B100263473}" srcOrd="0" destOrd="0" presId="urn:microsoft.com/office/officeart/2005/8/layout/orgChart1"/>
    <dgm:cxn modelId="{B08CFFB6-6797-43B2-8CCC-9203A709940E}" type="presOf" srcId="{C28F38D3-7D13-40B5-A490-FB33C34C0C82}" destId="{8AC6BE41-1393-4CB0-A5AC-99BC584EDBA2}" srcOrd="0" destOrd="0" presId="urn:microsoft.com/office/officeart/2005/8/layout/orgChart1"/>
    <dgm:cxn modelId="{F2C6D0C4-EBDF-4C49-80AE-1D37C943C5B9}" srcId="{77FFFF41-112A-4462-8A83-FA4A8FC7159F}" destId="{B6E260B4-1220-4272-BE6C-5C19BA44C08D}" srcOrd="0" destOrd="0" parTransId="{E78AE8B9-C6FE-4E91-A621-D90EB7890664}" sibTransId="{BC78BA18-7E4B-4701-9FB4-C4272D87A802}"/>
    <dgm:cxn modelId="{DDD471CC-0B30-4007-9ACA-9883C0E47BA5}" type="presOf" srcId="{77FFFF41-112A-4462-8A83-FA4A8FC7159F}" destId="{177DBF68-7EFF-431E-9267-6B07E336D086}" srcOrd="1" destOrd="0" presId="urn:microsoft.com/office/officeart/2005/8/layout/orgChart1"/>
    <dgm:cxn modelId="{C3860D8C-27C1-4E74-9F84-F1592EB5E06D}" type="presOf" srcId="{E78AE8B9-C6FE-4E91-A621-D90EB7890664}" destId="{0605819D-5E25-4DD1-A227-55F9479C7D8A}" srcOrd="0" destOrd="0" presId="urn:microsoft.com/office/officeart/2005/8/layout/orgChart1"/>
    <dgm:cxn modelId="{F857E6EE-4539-4F91-B518-7CF03628B8F3}" type="presOf" srcId="{DF13E315-61AE-47A4-AD6D-A2DE2323C708}" destId="{280BD007-099B-4237-A7B6-CD9B80B7DCF8}" srcOrd="0" destOrd="0" presId="urn:microsoft.com/office/officeart/2005/8/layout/orgChart1"/>
    <dgm:cxn modelId="{92820E29-4215-4630-AADB-C471298D5184}" type="presParOf" srcId="{280BD007-099B-4237-A7B6-CD9B80B7DCF8}" destId="{DF247774-ACD9-4AD6-821D-D32395A48A24}" srcOrd="0" destOrd="0" presId="urn:microsoft.com/office/officeart/2005/8/layout/orgChart1"/>
    <dgm:cxn modelId="{17125E6A-5868-4E2B-96DC-48E11172E5BF}" type="presParOf" srcId="{DF247774-ACD9-4AD6-821D-D32395A48A24}" destId="{971238A1-43FF-484A-BEFC-4297FF4F771B}" srcOrd="0" destOrd="0" presId="urn:microsoft.com/office/officeart/2005/8/layout/orgChart1"/>
    <dgm:cxn modelId="{3963C8D0-6074-42C7-A2D5-216497E49354}" type="presParOf" srcId="{971238A1-43FF-484A-BEFC-4297FF4F771B}" destId="{29B9E31D-D1E0-4E41-8644-BD2B235F509F}" srcOrd="0" destOrd="0" presId="urn:microsoft.com/office/officeart/2005/8/layout/orgChart1"/>
    <dgm:cxn modelId="{9E5FB033-5170-4CE3-9B08-BFA5CF0AC459}" type="presParOf" srcId="{971238A1-43FF-484A-BEFC-4297FF4F771B}" destId="{177DBF68-7EFF-431E-9267-6B07E336D086}" srcOrd="1" destOrd="0" presId="urn:microsoft.com/office/officeart/2005/8/layout/orgChart1"/>
    <dgm:cxn modelId="{5B63CC8B-BE6A-404A-A2AB-DF47BB8427F1}" type="presParOf" srcId="{DF247774-ACD9-4AD6-821D-D32395A48A24}" destId="{DC384B69-247B-4062-9609-B00A173AC4F9}" srcOrd="1" destOrd="0" presId="urn:microsoft.com/office/officeart/2005/8/layout/orgChart1"/>
    <dgm:cxn modelId="{CF03ED39-4862-4079-97CD-851138DF27A1}" type="presParOf" srcId="{DC384B69-247B-4062-9609-B00A173AC4F9}" destId="{0605819D-5E25-4DD1-A227-55F9479C7D8A}" srcOrd="0" destOrd="0" presId="urn:microsoft.com/office/officeart/2005/8/layout/orgChart1"/>
    <dgm:cxn modelId="{C6A775F1-F42A-4541-B35A-88696F62A0C7}" type="presParOf" srcId="{DC384B69-247B-4062-9609-B00A173AC4F9}" destId="{7D71FEE6-28B9-4E56-B4CC-7C3A921769C1}" srcOrd="1" destOrd="0" presId="urn:microsoft.com/office/officeart/2005/8/layout/orgChart1"/>
    <dgm:cxn modelId="{36441852-B35D-406D-9105-3BEB75422F3D}" type="presParOf" srcId="{7D71FEE6-28B9-4E56-B4CC-7C3A921769C1}" destId="{90D7B902-253A-4032-B262-8346EE68388F}" srcOrd="0" destOrd="0" presId="urn:microsoft.com/office/officeart/2005/8/layout/orgChart1"/>
    <dgm:cxn modelId="{893F4A24-8814-4521-8419-74865C4F4DF0}" type="presParOf" srcId="{90D7B902-253A-4032-B262-8346EE68388F}" destId="{CC7587E0-08FF-4D28-ADCA-7445EF101C79}" srcOrd="0" destOrd="0" presId="urn:microsoft.com/office/officeart/2005/8/layout/orgChart1"/>
    <dgm:cxn modelId="{93E9753C-1E36-46CD-829B-A6904F264183}" type="presParOf" srcId="{90D7B902-253A-4032-B262-8346EE68388F}" destId="{A45A7DD6-715E-4600-ADC6-A31D5D85177C}" srcOrd="1" destOrd="0" presId="urn:microsoft.com/office/officeart/2005/8/layout/orgChart1"/>
    <dgm:cxn modelId="{7BEBE2B2-64E4-4C75-800B-1F868846910B}" type="presParOf" srcId="{7D71FEE6-28B9-4E56-B4CC-7C3A921769C1}" destId="{65688CFC-6E3A-40B7-9487-A7D3610C4598}" srcOrd="1" destOrd="0" presId="urn:microsoft.com/office/officeart/2005/8/layout/orgChart1"/>
    <dgm:cxn modelId="{D163C8EB-C8E3-4950-936B-21E810CCFEC0}" type="presParOf" srcId="{7D71FEE6-28B9-4E56-B4CC-7C3A921769C1}" destId="{3CEFA279-87EE-4FB3-AB67-B13D26822D7C}" srcOrd="2" destOrd="0" presId="urn:microsoft.com/office/officeart/2005/8/layout/orgChart1"/>
    <dgm:cxn modelId="{D37A2A1F-A019-4603-A965-D4B39445ADF9}" type="presParOf" srcId="{DC384B69-247B-4062-9609-B00A173AC4F9}" destId="{57EEB507-1D3F-4B35-A85C-81B100263473}" srcOrd="2" destOrd="0" presId="urn:microsoft.com/office/officeart/2005/8/layout/orgChart1"/>
    <dgm:cxn modelId="{D98B46E2-CC7E-48D8-B760-F5AA959DAAD8}" type="presParOf" srcId="{DC384B69-247B-4062-9609-B00A173AC4F9}" destId="{1B37BA03-C865-4026-8DCC-2CCEA586D1D8}" srcOrd="3" destOrd="0" presId="urn:microsoft.com/office/officeart/2005/8/layout/orgChart1"/>
    <dgm:cxn modelId="{104B37A3-A9EF-42D2-BDC3-A1E74B7BF0EB}" type="presParOf" srcId="{1B37BA03-C865-4026-8DCC-2CCEA586D1D8}" destId="{DFA50559-E75C-4ED2-8CF0-6BE2C79175E9}" srcOrd="0" destOrd="0" presId="urn:microsoft.com/office/officeart/2005/8/layout/orgChart1"/>
    <dgm:cxn modelId="{6004BA26-5B23-4AD9-A202-9818D11D840D}" type="presParOf" srcId="{DFA50559-E75C-4ED2-8CF0-6BE2C79175E9}" destId="{8AC6BE41-1393-4CB0-A5AC-99BC584EDBA2}" srcOrd="0" destOrd="0" presId="urn:microsoft.com/office/officeart/2005/8/layout/orgChart1"/>
    <dgm:cxn modelId="{C12DE749-D16A-4085-98A2-EA2F98D6ECAB}" type="presParOf" srcId="{DFA50559-E75C-4ED2-8CF0-6BE2C79175E9}" destId="{4F547986-49B6-444E-B47A-DFF85EF3F31C}" srcOrd="1" destOrd="0" presId="urn:microsoft.com/office/officeart/2005/8/layout/orgChart1"/>
    <dgm:cxn modelId="{534B6DEA-93DC-45F2-970D-A3DDC37D576F}" type="presParOf" srcId="{1B37BA03-C865-4026-8DCC-2CCEA586D1D8}" destId="{43D42A32-890F-4821-A2BE-078EADF38BF5}" srcOrd="1" destOrd="0" presId="urn:microsoft.com/office/officeart/2005/8/layout/orgChart1"/>
    <dgm:cxn modelId="{FEE751BF-2B1A-4C6F-BCCB-251FC8F83FD8}" type="presParOf" srcId="{1B37BA03-C865-4026-8DCC-2CCEA586D1D8}" destId="{64B87588-5C76-4D44-8C69-6EF55F071839}" srcOrd="2" destOrd="0" presId="urn:microsoft.com/office/officeart/2005/8/layout/orgChart1"/>
    <dgm:cxn modelId="{855CA489-6581-46AB-95B4-304BBA82278C}" type="presParOf" srcId="{DC384B69-247B-4062-9609-B00A173AC4F9}" destId="{0C850002-DAA8-4AF1-A96B-1A0FD0F2F5BD}" srcOrd="4" destOrd="0" presId="urn:microsoft.com/office/officeart/2005/8/layout/orgChart1"/>
    <dgm:cxn modelId="{48636F3B-3652-4A8F-BCAB-7BECEF4E25B5}" type="presParOf" srcId="{DC384B69-247B-4062-9609-B00A173AC4F9}" destId="{A8FC1395-EB8B-489C-9786-3A5D1F21CD39}" srcOrd="5" destOrd="0" presId="urn:microsoft.com/office/officeart/2005/8/layout/orgChart1"/>
    <dgm:cxn modelId="{3A7EA461-022F-4A2A-A148-910FE2AEED09}" type="presParOf" srcId="{A8FC1395-EB8B-489C-9786-3A5D1F21CD39}" destId="{6B24E125-6E2D-428F-BD09-8C56F154C11C}" srcOrd="0" destOrd="0" presId="urn:microsoft.com/office/officeart/2005/8/layout/orgChart1"/>
    <dgm:cxn modelId="{8B4F5F77-5687-47E6-8454-0A6C9F90EA33}" type="presParOf" srcId="{6B24E125-6E2D-428F-BD09-8C56F154C11C}" destId="{6A04FD7C-4F9A-4B1D-A1E1-F9D1F4BA29FD}" srcOrd="0" destOrd="0" presId="urn:microsoft.com/office/officeart/2005/8/layout/orgChart1"/>
    <dgm:cxn modelId="{035CA8E2-CFA0-40FE-9F15-DCDDBFDEECBD}" type="presParOf" srcId="{6B24E125-6E2D-428F-BD09-8C56F154C11C}" destId="{594F7C27-2E92-4872-A5E8-AEFB55B47714}" srcOrd="1" destOrd="0" presId="urn:microsoft.com/office/officeart/2005/8/layout/orgChart1"/>
    <dgm:cxn modelId="{78AADC9A-D118-4749-A896-F8AA9F82C8B7}" type="presParOf" srcId="{A8FC1395-EB8B-489C-9786-3A5D1F21CD39}" destId="{A46B9DC4-B8FF-4E54-AA71-AF3155E20D10}" srcOrd="1" destOrd="0" presId="urn:microsoft.com/office/officeart/2005/8/layout/orgChart1"/>
    <dgm:cxn modelId="{A8CC37BB-9CBA-4D2C-8732-E7198E1A44F1}" type="presParOf" srcId="{A8FC1395-EB8B-489C-9786-3A5D1F21CD39}" destId="{91341E42-8C62-4705-8192-CE6D70BC0A93}" srcOrd="2" destOrd="0" presId="urn:microsoft.com/office/officeart/2005/8/layout/orgChart1"/>
    <dgm:cxn modelId="{1238F658-4F40-4658-8EA6-78C4A7E0A184}" type="presParOf" srcId="{DF247774-ACD9-4AD6-821D-D32395A48A24}" destId="{8F4AE7B5-35DD-484E-A4B8-87F6F35CA27B}" srcOrd="2" destOrd="0" presId="urn:microsoft.com/office/officeart/2005/8/layout/orgChart1"/>
  </dgm:cxnLst>
  <dgm:bg/>
  <dgm:whole>
    <a:ln w="31750" cmpd="sng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8DC71E-0D4E-4668-8926-AE9F13031BB7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36ADF84-C59D-4BF2-B791-1A2339DDA176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Marketing </a:t>
          </a:r>
          <a:r>
            <a:rPr lang="es-EC" sz="1600" b="1" dirty="0" err="1" smtClean="0">
              <a:solidFill>
                <a:schemeClr val="bg1"/>
              </a:solidFill>
            </a:rPr>
            <a:t>Mix</a:t>
          </a:r>
          <a:r>
            <a:rPr lang="es-EC" sz="1600" b="1" dirty="0" smtClean="0">
              <a:solidFill>
                <a:schemeClr val="bg1"/>
              </a:solidFill>
            </a:rPr>
            <a:t>  </a:t>
          </a:r>
        </a:p>
      </dgm:t>
    </dgm:pt>
    <dgm:pt modelId="{2D07288A-2704-4D63-89EF-28D1B35F429D}" type="parTrans" cxnId="{A6529E1D-96F3-4BA5-967E-A74CEA2F81BE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CF58F6DF-731E-4947-AACC-E416640C6534}" type="sibTrans" cxnId="{A6529E1D-96F3-4BA5-967E-A74CEA2F81BE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17E09283-2C5B-4664-A1B9-98166193A0B9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Promoción</a:t>
          </a:r>
          <a:endParaRPr lang="es-EC" sz="1600" b="1" dirty="0">
            <a:solidFill>
              <a:schemeClr val="bg1"/>
            </a:solidFill>
          </a:endParaRPr>
        </a:p>
      </dgm:t>
    </dgm:pt>
    <dgm:pt modelId="{AA227E20-8B2A-4C30-8EEC-C11CB70B5369}" type="parTrans" cxnId="{168230E5-10D6-4CBC-A480-286D860230C5}">
      <dgm:prSet custT="1"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239DE9AC-12EE-4E85-BA26-F699D52F8AE8}" type="sibTrans" cxnId="{168230E5-10D6-4CBC-A480-286D860230C5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EF7978FA-7A69-4B6E-AA19-276F01A5322E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Precio</a:t>
          </a:r>
          <a:endParaRPr lang="es-EC" sz="1600" b="1" dirty="0">
            <a:solidFill>
              <a:schemeClr val="bg1"/>
            </a:solidFill>
          </a:endParaRPr>
        </a:p>
      </dgm:t>
    </dgm:pt>
    <dgm:pt modelId="{3C07A4A1-B17D-40DC-8F11-1CDE5BE03A2D}" type="parTrans" cxnId="{B417DCB7-6B84-4488-B790-CA1975E8730F}">
      <dgm:prSet custT="1"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F3F8A568-356D-4009-B8BF-486360B86572}" type="sibTrans" cxnId="{B417DCB7-6B84-4488-B790-CA1975E8730F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65861E3D-7033-45DA-80E8-E4866F6E18C4}">
      <dgm:prSet phldrT="[Texto]" custT="1"/>
      <dgm:spPr/>
      <dgm:t>
        <a:bodyPr/>
        <a:lstStyle/>
        <a:p>
          <a:r>
            <a:rPr lang="es-EC" sz="1600" b="1" smtClean="0">
              <a:solidFill>
                <a:schemeClr val="bg1"/>
              </a:solidFill>
            </a:rPr>
            <a:t>Producto</a:t>
          </a:r>
          <a:endParaRPr lang="es-EC" sz="16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FC9F5A-1139-4564-8AC8-614B34D1A440}" type="parTrans" cxnId="{D8FAABFD-3980-4859-BAFE-6C1DC8D19017}">
      <dgm:prSet custT="1"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3DFF604D-120E-4C71-B011-59F94A9E410F}" type="sibTrans" cxnId="{D8FAABFD-3980-4859-BAFE-6C1DC8D19017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00B717AC-1437-43A9-81B7-6273B421BD60}">
      <dgm:prSet phldrT="[Texto]" custT="1"/>
      <dgm:spPr/>
      <dgm:t>
        <a:bodyPr/>
        <a:lstStyle/>
        <a:p>
          <a:r>
            <a:rPr lang="es-EC" sz="1600" b="1" u="none" dirty="0" smtClean="0">
              <a:solidFill>
                <a:schemeClr val="bg1"/>
              </a:solidFill>
            </a:rPr>
            <a:t>Plaza</a:t>
          </a:r>
          <a:endParaRPr lang="es-EC" sz="1600" b="1" u="none" dirty="0">
            <a:solidFill>
              <a:schemeClr val="bg1"/>
            </a:solidFill>
          </a:endParaRPr>
        </a:p>
      </dgm:t>
    </dgm:pt>
    <dgm:pt modelId="{A1C6C7FF-9399-4A2F-999F-8DC3110485C5}" type="parTrans" cxnId="{1B0FBAB8-4136-4D91-A3F0-30BB4B489778}">
      <dgm:prSet custT="1"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86C64E74-C76A-437E-A522-B9C972A1284A}" type="sibTrans" cxnId="{1B0FBAB8-4136-4D91-A3F0-30BB4B489778}">
      <dgm:prSet/>
      <dgm:spPr/>
      <dgm:t>
        <a:bodyPr/>
        <a:lstStyle/>
        <a:p>
          <a:endParaRPr lang="es-EC" sz="1600" b="1">
            <a:solidFill>
              <a:schemeClr val="bg1"/>
            </a:solidFill>
          </a:endParaRPr>
        </a:p>
      </dgm:t>
    </dgm:pt>
    <dgm:pt modelId="{32B15BE8-1974-4E39-B8C2-AB76E1E70319}" type="pres">
      <dgm:prSet presAssocID="{3F8DC71E-0D4E-4668-8926-AE9F13031B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383F59-10A0-4A3A-9EBB-C73A1DA2EA90}" type="pres">
      <dgm:prSet presAssocID="{636ADF84-C59D-4BF2-B791-1A2339DDA176}" presName="centerShape" presStyleLbl="node0" presStyleIdx="0" presStyleCnt="1" custScaleX="133412" custScaleY="121283"/>
      <dgm:spPr/>
      <dgm:t>
        <a:bodyPr/>
        <a:lstStyle/>
        <a:p>
          <a:endParaRPr lang="es-EC"/>
        </a:p>
      </dgm:t>
    </dgm:pt>
    <dgm:pt modelId="{0A36CBEC-4F2F-4513-905C-4D9CDC2ECDC1}" type="pres">
      <dgm:prSet presAssocID="{AA227E20-8B2A-4C30-8EEC-C11CB70B5369}" presName="parTrans" presStyleLbl="sibTrans2D1" presStyleIdx="0" presStyleCnt="4"/>
      <dgm:spPr/>
      <dgm:t>
        <a:bodyPr/>
        <a:lstStyle/>
        <a:p>
          <a:endParaRPr lang="es-EC"/>
        </a:p>
      </dgm:t>
    </dgm:pt>
    <dgm:pt modelId="{28BFB561-AB3F-47FC-9150-49BE2DB5C80F}" type="pres">
      <dgm:prSet presAssocID="{AA227E20-8B2A-4C30-8EEC-C11CB70B5369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98DE63EE-D929-47C5-B706-DA17EED3DD65}" type="pres">
      <dgm:prSet presAssocID="{17E09283-2C5B-4664-A1B9-98166193A0B9}" presName="node" presStyleLbl="node1" presStyleIdx="0" presStyleCnt="4" custScaleX="120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9D65B-9449-4C5C-9227-2F2ED1CF317F}" type="pres">
      <dgm:prSet presAssocID="{3C07A4A1-B17D-40DC-8F11-1CDE5BE03A2D}" presName="parTrans" presStyleLbl="sibTrans2D1" presStyleIdx="1" presStyleCnt="4"/>
      <dgm:spPr/>
      <dgm:t>
        <a:bodyPr/>
        <a:lstStyle/>
        <a:p>
          <a:endParaRPr lang="es-EC"/>
        </a:p>
      </dgm:t>
    </dgm:pt>
    <dgm:pt modelId="{2EC7A452-5921-46F3-B81B-BEE3FC9EADB6}" type="pres">
      <dgm:prSet presAssocID="{3C07A4A1-B17D-40DC-8F11-1CDE5BE03A2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CD0D8FF-6655-4D27-898E-E0F5A89BA31F}" type="pres">
      <dgm:prSet presAssocID="{EF7978FA-7A69-4B6E-AA19-276F01A532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41C23C-26C6-48DB-A75D-732B998C1A6C}" type="pres">
      <dgm:prSet presAssocID="{D9FC9F5A-1139-4564-8AC8-614B34D1A440}" presName="parTrans" presStyleLbl="sibTrans2D1" presStyleIdx="2" presStyleCnt="4"/>
      <dgm:spPr/>
      <dgm:t>
        <a:bodyPr/>
        <a:lstStyle/>
        <a:p>
          <a:endParaRPr lang="es-EC"/>
        </a:p>
      </dgm:t>
    </dgm:pt>
    <dgm:pt modelId="{CDF3A248-7308-4ABD-847F-A6CA95B91E93}" type="pres">
      <dgm:prSet presAssocID="{D9FC9F5A-1139-4564-8AC8-614B34D1A440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D949BC2A-0426-4404-B8A5-E122E1782AED}" type="pres">
      <dgm:prSet presAssocID="{65861E3D-7033-45DA-80E8-E4866F6E18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208F97-9871-4A77-BF96-09ED506B3A9C}" type="pres">
      <dgm:prSet presAssocID="{A1C6C7FF-9399-4A2F-999F-8DC3110485C5}" presName="parTrans" presStyleLbl="sibTrans2D1" presStyleIdx="3" presStyleCnt="4"/>
      <dgm:spPr/>
      <dgm:t>
        <a:bodyPr/>
        <a:lstStyle/>
        <a:p>
          <a:endParaRPr lang="es-EC"/>
        </a:p>
      </dgm:t>
    </dgm:pt>
    <dgm:pt modelId="{0CA6A343-4066-451A-8CF7-49D9D52D1F9D}" type="pres">
      <dgm:prSet presAssocID="{A1C6C7FF-9399-4A2F-999F-8DC3110485C5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60835EAF-1C8F-4BD2-A9C5-C7B5D9D0396C}" type="pres">
      <dgm:prSet presAssocID="{00B717AC-1437-43A9-81B7-6273B421BD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7297E2-CDA3-4880-A2A4-4DC53608BCF2}" type="presOf" srcId="{D9FC9F5A-1139-4564-8AC8-614B34D1A440}" destId="{3341C23C-26C6-48DB-A75D-732B998C1A6C}" srcOrd="0" destOrd="0" presId="urn:microsoft.com/office/officeart/2005/8/layout/radial5"/>
    <dgm:cxn modelId="{1B0FBAB8-4136-4D91-A3F0-30BB4B489778}" srcId="{636ADF84-C59D-4BF2-B791-1A2339DDA176}" destId="{00B717AC-1437-43A9-81B7-6273B421BD60}" srcOrd="3" destOrd="0" parTransId="{A1C6C7FF-9399-4A2F-999F-8DC3110485C5}" sibTransId="{86C64E74-C76A-437E-A522-B9C972A1284A}"/>
    <dgm:cxn modelId="{D8FAABFD-3980-4859-BAFE-6C1DC8D19017}" srcId="{636ADF84-C59D-4BF2-B791-1A2339DDA176}" destId="{65861E3D-7033-45DA-80E8-E4866F6E18C4}" srcOrd="2" destOrd="0" parTransId="{D9FC9F5A-1139-4564-8AC8-614B34D1A440}" sibTransId="{3DFF604D-120E-4C71-B011-59F94A9E410F}"/>
    <dgm:cxn modelId="{463FA046-4057-4237-B1D5-38F34A8B681A}" type="presOf" srcId="{AA227E20-8B2A-4C30-8EEC-C11CB70B5369}" destId="{28BFB561-AB3F-47FC-9150-49BE2DB5C80F}" srcOrd="1" destOrd="0" presId="urn:microsoft.com/office/officeart/2005/8/layout/radial5"/>
    <dgm:cxn modelId="{6D2DCBF0-78DF-4148-AF7F-F6C8A442D6CC}" type="presOf" srcId="{3C07A4A1-B17D-40DC-8F11-1CDE5BE03A2D}" destId="{FFF9D65B-9449-4C5C-9227-2F2ED1CF317F}" srcOrd="0" destOrd="0" presId="urn:microsoft.com/office/officeart/2005/8/layout/radial5"/>
    <dgm:cxn modelId="{A6529E1D-96F3-4BA5-967E-A74CEA2F81BE}" srcId="{3F8DC71E-0D4E-4668-8926-AE9F13031BB7}" destId="{636ADF84-C59D-4BF2-B791-1A2339DDA176}" srcOrd="0" destOrd="0" parTransId="{2D07288A-2704-4D63-89EF-28D1B35F429D}" sibTransId="{CF58F6DF-731E-4947-AACC-E416640C6534}"/>
    <dgm:cxn modelId="{168230E5-10D6-4CBC-A480-286D860230C5}" srcId="{636ADF84-C59D-4BF2-B791-1A2339DDA176}" destId="{17E09283-2C5B-4664-A1B9-98166193A0B9}" srcOrd="0" destOrd="0" parTransId="{AA227E20-8B2A-4C30-8EEC-C11CB70B5369}" sibTransId="{239DE9AC-12EE-4E85-BA26-F699D52F8AE8}"/>
    <dgm:cxn modelId="{007939F0-935A-457D-9186-432645DF1E6E}" type="presOf" srcId="{3C07A4A1-B17D-40DC-8F11-1CDE5BE03A2D}" destId="{2EC7A452-5921-46F3-B81B-BEE3FC9EADB6}" srcOrd="1" destOrd="0" presId="urn:microsoft.com/office/officeart/2005/8/layout/radial5"/>
    <dgm:cxn modelId="{1AA1C25B-6D72-494C-A214-05EC1B0BB3BF}" type="presOf" srcId="{17E09283-2C5B-4664-A1B9-98166193A0B9}" destId="{98DE63EE-D929-47C5-B706-DA17EED3DD65}" srcOrd="0" destOrd="0" presId="urn:microsoft.com/office/officeart/2005/8/layout/radial5"/>
    <dgm:cxn modelId="{261C0E3C-F8B3-4986-9953-62EF50951C2E}" type="presOf" srcId="{636ADF84-C59D-4BF2-B791-1A2339DDA176}" destId="{88383F59-10A0-4A3A-9EBB-C73A1DA2EA90}" srcOrd="0" destOrd="0" presId="urn:microsoft.com/office/officeart/2005/8/layout/radial5"/>
    <dgm:cxn modelId="{9E496397-C602-4B3D-8F6B-79E7889FB063}" type="presOf" srcId="{A1C6C7FF-9399-4A2F-999F-8DC3110485C5}" destId="{0CA6A343-4066-451A-8CF7-49D9D52D1F9D}" srcOrd="1" destOrd="0" presId="urn:microsoft.com/office/officeart/2005/8/layout/radial5"/>
    <dgm:cxn modelId="{F2BC4400-0459-432A-9CAB-2BCEE2667203}" type="presOf" srcId="{AA227E20-8B2A-4C30-8EEC-C11CB70B5369}" destId="{0A36CBEC-4F2F-4513-905C-4D9CDC2ECDC1}" srcOrd="0" destOrd="0" presId="urn:microsoft.com/office/officeart/2005/8/layout/radial5"/>
    <dgm:cxn modelId="{B292AC00-EA0B-4397-8D06-D623221F3374}" type="presOf" srcId="{A1C6C7FF-9399-4A2F-999F-8DC3110485C5}" destId="{57208F97-9871-4A77-BF96-09ED506B3A9C}" srcOrd="0" destOrd="0" presId="urn:microsoft.com/office/officeart/2005/8/layout/radial5"/>
    <dgm:cxn modelId="{BFDCF65C-2C0D-4E2C-BF7A-32240903956B}" type="presOf" srcId="{D9FC9F5A-1139-4564-8AC8-614B34D1A440}" destId="{CDF3A248-7308-4ABD-847F-A6CA95B91E93}" srcOrd="1" destOrd="0" presId="urn:microsoft.com/office/officeart/2005/8/layout/radial5"/>
    <dgm:cxn modelId="{B417DCB7-6B84-4488-B790-CA1975E8730F}" srcId="{636ADF84-C59D-4BF2-B791-1A2339DDA176}" destId="{EF7978FA-7A69-4B6E-AA19-276F01A5322E}" srcOrd="1" destOrd="0" parTransId="{3C07A4A1-B17D-40DC-8F11-1CDE5BE03A2D}" sibTransId="{F3F8A568-356D-4009-B8BF-486360B86572}"/>
    <dgm:cxn modelId="{6D70497F-3BAD-4CD0-8DBD-399850014813}" type="presOf" srcId="{65861E3D-7033-45DA-80E8-E4866F6E18C4}" destId="{D949BC2A-0426-4404-B8A5-E122E1782AED}" srcOrd="0" destOrd="0" presId="urn:microsoft.com/office/officeart/2005/8/layout/radial5"/>
    <dgm:cxn modelId="{3A3A57B4-7026-41B5-9EB2-666F6513522D}" type="presOf" srcId="{00B717AC-1437-43A9-81B7-6273B421BD60}" destId="{60835EAF-1C8F-4BD2-A9C5-C7B5D9D0396C}" srcOrd="0" destOrd="0" presId="urn:microsoft.com/office/officeart/2005/8/layout/radial5"/>
    <dgm:cxn modelId="{533AFC6C-EF5A-4596-A21D-EAFD66A6EF55}" type="presOf" srcId="{3F8DC71E-0D4E-4668-8926-AE9F13031BB7}" destId="{32B15BE8-1974-4E39-B8C2-AB76E1E70319}" srcOrd="0" destOrd="0" presId="urn:microsoft.com/office/officeart/2005/8/layout/radial5"/>
    <dgm:cxn modelId="{DBED9C27-C7D3-4055-8E03-D1140C232CED}" type="presOf" srcId="{EF7978FA-7A69-4B6E-AA19-276F01A5322E}" destId="{ECD0D8FF-6655-4D27-898E-E0F5A89BA31F}" srcOrd="0" destOrd="0" presId="urn:microsoft.com/office/officeart/2005/8/layout/radial5"/>
    <dgm:cxn modelId="{BAEC7AAF-34F9-4031-B3D6-A8CB36A2473A}" type="presParOf" srcId="{32B15BE8-1974-4E39-B8C2-AB76E1E70319}" destId="{88383F59-10A0-4A3A-9EBB-C73A1DA2EA90}" srcOrd="0" destOrd="0" presId="urn:microsoft.com/office/officeart/2005/8/layout/radial5"/>
    <dgm:cxn modelId="{CBED8121-8DA1-4CE5-8E65-D0801E090C1D}" type="presParOf" srcId="{32B15BE8-1974-4E39-B8C2-AB76E1E70319}" destId="{0A36CBEC-4F2F-4513-905C-4D9CDC2ECDC1}" srcOrd="1" destOrd="0" presId="urn:microsoft.com/office/officeart/2005/8/layout/radial5"/>
    <dgm:cxn modelId="{52280258-B477-4F6D-BBA7-CDE2A7652D7F}" type="presParOf" srcId="{0A36CBEC-4F2F-4513-905C-4D9CDC2ECDC1}" destId="{28BFB561-AB3F-47FC-9150-49BE2DB5C80F}" srcOrd="0" destOrd="0" presId="urn:microsoft.com/office/officeart/2005/8/layout/radial5"/>
    <dgm:cxn modelId="{DD0C8A53-0E81-480C-88BC-6D479BEE017B}" type="presParOf" srcId="{32B15BE8-1974-4E39-B8C2-AB76E1E70319}" destId="{98DE63EE-D929-47C5-B706-DA17EED3DD65}" srcOrd="2" destOrd="0" presId="urn:microsoft.com/office/officeart/2005/8/layout/radial5"/>
    <dgm:cxn modelId="{165ECEBE-A64D-4609-AF12-52BF9390CB36}" type="presParOf" srcId="{32B15BE8-1974-4E39-B8C2-AB76E1E70319}" destId="{FFF9D65B-9449-4C5C-9227-2F2ED1CF317F}" srcOrd="3" destOrd="0" presId="urn:microsoft.com/office/officeart/2005/8/layout/radial5"/>
    <dgm:cxn modelId="{66C4A014-7E44-4292-A6D8-952193403BB7}" type="presParOf" srcId="{FFF9D65B-9449-4C5C-9227-2F2ED1CF317F}" destId="{2EC7A452-5921-46F3-B81B-BEE3FC9EADB6}" srcOrd="0" destOrd="0" presId="urn:microsoft.com/office/officeart/2005/8/layout/radial5"/>
    <dgm:cxn modelId="{49B34B8D-0BAC-401E-B952-77B47160FCE0}" type="presParOf" srcId="{32B15BE8-1974-4E39-B8C2-AB76E1E70319}" destId="{ECD0D8FF-6655-4D27-898E-E0F5A89BA31F}" srcOrd="4" destOrd="0" presId="urn:microsoft.com/office/officeart/2005/8/layout/radial5"/>
    <dgm:cxn modelId="{A33684ED-B343-49D7-99DD-DF6080615257}" type="presParOf" srcId="{32B15BE8-1974-4E39-B8C2-AB76E1E70319}" destId="{3341C23C-26C6-48DB-A75D-732B998C1A6C}" srcOrd="5" destOrd="0" presId="urn:microsoft.com/office/officeart/2005/8/layout/radial5"/>
    <dgm:cxn modelId="{6132A70E-A329-46CA-BF0E-693E4E6E1B1B}" type="presParOf" srcId="{3341C23C-26C6-48DB-A75D-732B998C1A6C}" destId="{CDF3A248-7308-4ABD-847F-A6CA95B91E93}" srcOrd="0" destOrd="0" presId="urn:microsoft.com/office/officeart/2005/8/layout/radial5"/>
    <dgm:cxn modelId="{940D3B2A-7275-48E3-87EE-E4364A8B03CC}" type="presParOf" srcId="{32B15BE8-1974-4E39-B8C2-AB76E1E70319}" destId="{D949BC2A-0426-4404-B8A5-E122E1782AED}" srcOrd="6" destOrd="0" presId="urn:microsoft.com/office/officeart/2005/8/layout/radial5"/>
    <dgm:cxn modelId="{8106A900-E6DC-4F48-9C39-EDA0B850E2C5}" type="presParOf" srcId="{32B15BE8-1974-4E39-B8C2-AB76E1E70319}" destId="{57208F97-9871-4A77-BF96-09ED506B3A9C}" srcOrd="7" destOrd="0" presId="urn:microsoft.com/office/officeart/2005/8/layout/radial5"/>
    <dgm:cxn modelId="{69BC5993-FC64-4459-9312-86CAB53A2F86}" type="presParOf" srcId="{57208F97-9871-4A77-BF96-09ED506B3A9C}" destId="{0CA6A343-4066-451A-8CF7-49D9D52D1F9D}" srcOrd="0" destOrd="0" presId="urn:microsoft.com/office/officeart/2005/8/layout/radial5"/>
    <dgm:cxn modelId="{FCA4FDF9-5932-46F8-AA15-1EE753F31561}" type="presParOf" srcId="{32B15BE8-1974-4E39-B8C2-AB76E1E70319}" destId="{60835EAF-1C8F-4BD2-A9C5-C7B5D9D0396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AAFD4A-6EFF-4C10-A8AC-1330AFC9B9F6}" type="doc">
      <dgm:prSet loTypeId="urn:microsoft.com/office/officeart/2005/8/layout/hProcess11" loCatId="process" qsTypeId="urn:microsoft.com/office/officeart/2005/8/quickstyle/simple1" qsCatId="simple" csTypeId="urn:microsoft.com/office/officeart/2005/8/colors/colorful1#1" csCatId="colorful" phldr="1"/>
      <dgm:spPr/>
    </dgm:pt>
    <dgm:pt modelId="{33EC3957-5698-4B9A-9A74-930B90E6C7DE}">
      <dgm:prSet phldrT="[Texto]"/>
      <dgm:spPr/>
      <dgm:t>
        <a:bodyPr/>
        <a:lstStyle/>
        <a:p>
          <a:r>
            <a:rPr lang="es-EC"/>
            <a:t>Adquisición </a:t>
          </a:r>
        </a:p>
      </dgm:t>
    </dgm:pt>
    <dgm:pt modelId="{949EE588-2CA0-4702-94AB-4F13CB7DA519}" type="parTrans" cxnId="{ACB12F36-5E7B-4556-8CF6-A9C073EE205D}">
      <dgm:prSet/>
      <dgm:spPr/>
      <dgm:t>
        <a:bodyPr/>
        <a:lstStyle/>
        <a:p>
          <a:endParaRPr lang="es-EC"/>
        </a:p>
      </dgm:t>
    </dgm:pt>
    <dgm:pt modelId="{012406B2-3B9A-42F5-BF11-466C899F6940}" type="sibTrans" cxnId="{ACB12F36-5E7B-4556-8CF6-A9C073EE205D}">
      <dgm:prSet/>
      <dgm:spPr/>
      <dgm:t>
        <a:bodyPr/>
        <a:lstStyle/>
        <a:p>
          <a:endParaRPr lang="es-EC"/>
        </a:p>
      </dgm:t>
    </dgm:pt>
    <dgm:pt modelId="{A396EDDB-687D-4AFC-86E2-E282D62705E5}">
      <dgm:prSet phldrT="[Texto]"/>
      <dgm:spPr/>
      <dgm:t>
        <a:bodyPr/>
        <a:lstStyle/>
        <a:p>
          <a:r>
            <a:rPr lang="es-EC" dirty="0"/>
            <a:t>Venta</a:t>
          </a:r>
        </a:p>
      </dgm:t>
    </dgm:pt>
    <dgm:pt modelId="{FDD8DC32-C6D0-4282-B0DE-3B7280FF0E12}" type="parTrans" cxnId="{F70EE1B6-6538-42C5-A2EC-45487ECD6DE3}">
      <dgm:prSet/>
      <dgm:spPr/>
      <dgm:t>
        <a:bodyPr/>
        <a:lstStyle/>
        <a:p>
          <a:endParaRPr lang="es-EC"/>
        </a:p>
      </dgm:t>
    </dgm:pt>
    <dgm:pt modelId="{19D46AA3-ECE4-41D3-82D8-B7BFD5F8F9BD}" type="sibTrans" cxnId="{F70EE1B6-6538-42C5-A2EC-45487ECD6DE3}">
      <dgm:prSet/>
      <dgm:spPr/>
      <dgm:t>
        <a:bodyPr/>
        <a:lstStyle/>
        <a:p>
          <a:endParaRPr lang="es-EC"/>
        </a:p>
      </dgm:t>
    </dgm:pt>
    <dgm:pt modelId="{429C9A23-BA66-4AAA-A082-9674A5473766}">
      <dgm:prSet phldrT="[Texto]"/>
      <dgm:spPr/>
      <dgm:t>
        <a:bodyPr/>
        <a:lstStyle/>
        <a:p>
          <a:r>
            <a:rPr lang="es-EC"/>
            <a:t>Distribuidor (cliente)</a:t>
          </a:r>
        </a:p>
      </dgm:t>
    </dgm:pt>
    <dgm:pt modelId="{1067FCEA-9A61-438E-AAB9-10E92F6F7772}" type="parTrans" cxnId="{07A01710-CE9D-4283-A70C-5F616408A6E8}">
      <dgm:prSet/>
      <dgm:spPr/>
      <dgm:t>
        <a:bodyPr/>
        <a:lstStyle/>
        <a:p>
          <a:endParaRPr lang="es-EC"/>
        </a:p>
      </dgm:t>
    </dgm:pt>
    <dgm:pt modelId="{60C4E5A8-5E0F-459A-ACDB-69CD78A0F6F5}" type="sibTrans" cxnId="{07A01710-CE9D-4283-A70C-5F616408A6E8}">
      <dgm:prSet/>
      <dgm:spPr/>
      <dgm:t>
        <a:bodyPr/>
        <a:lstStyle/>
        <a:p>
          <a:endParaRPr lang="es-EC"/>
        </a:p>
      </dgm:t>
    </dgm:pt>
    <dgm:pt modelId="{0C5E4EEE-09A1-40EF-91AD-E263309063DF}" type="pres">
      <dgm:prSet presAssocID="{A5AAFD4A-6EFF-4C10-A8AC-1330AFC9B9F6}" presName="Name0" presStyleCnt="0">
        <dgm:presLayoutVars>
          <dgm:dir/>
          <dgm:resizeHandles val="exact"/>
        </dgm:presLayoutVars>
      </dgm:prSet>
      <dgm:spPr/>
    </dgm:pt>
    <dgm:pt modelId="{D7976BEB-47CF-4D79-A750-6AEC23B83ED1}" type="pres">
      <dgm:prSet presAssocID="{A5AAFD4A-6EFF-4C10-A8AC-1330AFC9B9F6}" presName="arrow" presStyleLbl="bgShp" presStyleIdx="0" presStyleCnt="1" custScaleY="156250"/>
      <dgm:spPr>
        <a:solidFill>
          <a:srgbClr val="FF99FF"/>
        </a:solidFill>
      </dgm:spPr>
    </dgm:pt>
    <dgm:pt modelId="{EDD42FE1-931F-46C6-9A38-4448256FF4A1}" type="pres">
      <dgm:prSet presAssocID="{A5AAFD4A-6EFF-4C10-A8AC-1330AFC9B9F6}" presName="points" presStyleCnt="0"/>
      <dgm:spPr/>
    </dgm:pt>
    <dgm:pt modelId="{81EFA0D6-3E08-4FB6-877F-F79C31B29463}" type="pres">
      <dgm:prSet presAssocID="{33EC3957-5698-4B9A-9A74-930B90E6C7DE}" presName="compositeA" presStyleCnt="0"/>
      <dgm:spPr/>
    </dgm:pt>
    <dgm:pt modelId="{192B3357-85CA-423A-AC07-B60F87F46346}" type="pres">
      <dgm:prSet presAssocID="{33EC3957-5698-4B9A-9A74-930B90E6C7D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EA0A2-DED5-4AB2-8B71-2A2E2F829B11}" type="pres">
      <dgm:prSet presAssocID="{33EC3957-5698-4B9A-9A74-930B90E6C7DE}" presName="circleA" presStyleLbl="node1" presStyleIdx="0" presStyleCnt="3"/>
      <dgm:spPr>
        <a:solidFill>
          <a:srgbClr val="7030A0"/>
        </a:solidFill>
      </dgm:spPr>
    </dgm:pt>
    <dgm:pt modelId="{D902D8BF-600E-4FAC-8F54-69D26C126638}" type="pres">
      <dgm:prSet presAssocID="{33EC3957-5698-4B9A-9A74-930B90E6C7DE}" presName="spaceA" presStyleCnt="0"/>
      <dgm:spPr/>
    </dgm:pt>
    <dgm:pt modelId="{ADE535D7-5D0D-4BD6-86A3-16CCFEDA9B0D}" type="pres">
      <dgm:prSet presAssocID="{012406B2-3B9A-42F5-BF11-466C899F6940}" presName="space" presStyleCnt="0"/>
      <dgm:spPr/>
    </dgm:pt>
    <dgm:pt modelId="{1D6B87DB-ACD8-471D-8705-8EB7D39518F5}" type="pres">
      <dgm:prSet presAssocID="{A396EDDB-687D-4AFC-86E2-E282D62705E5}" presName="compositeB" presStyleCnt="0"/>
      <dgm:spPr/>
    </dgm:pt>
    <dgm:pt modelId="{693361B8-40BC-42CC-93CD-EAC3F4294DFD}" type="pres">
      <dgm:prSet presAssocID="{A396EDDB-687D-4AFC-86E2-E282D62705E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808B39-EE95-451A-8247-0D5096BF039D}" type="pres">
      <dgm:prSet presAssocID="{A396EDDB-687D-4AFC-86E2-E282D62705E5}" presName="circleB" presStyleLbl="node1" presStyleIdx="1" presStyleCnt="3"/>
      <dgm:spPr>
        <a:solidFill>
          <a:srgbClr val="CC00FF"/>
        </a:solidFill>
      </dgm:spPr>
    </dgm:pt>
    <dgm:pt modelId="{D7AC56EC-FFAD-4E57-8C66-A3439E7D6796}" type="pres">
      <dgm:prSet presAssocID="{A396EDDB-687D-4AFC-86E2-E282D62705E5}" presName="spaceB" presStyleCnt="0"/>
      <dgm:spPr/>
    </dgm:pt>
    <dgm:pt modelId="{376EFD65-9382-4645-9538-A824F56FE557}" type="pres">
      <dgm:prSet presAssocID="{19D46AA3-ECE4-41D3-82D8-B7BFD5F8F9BD}" presName="space" presStyleCnt="0"/>
      <dgm:spPr/>
    </dgm:pt>
    <dgm:pt modelId="{5693ED9A-5C2E-40F5-9C02-9554CBD33392}" type="pres">
      <dgm:prSet presAssocID="{429C9A23-BA66-4AAA-A082-9674A5473766}" presName="compositeA" presStyleCnt="0"/>
      <dgm:spPr/>
    </dgm:pt>
    <dgm:pt modelId="{14AB6758-CE96-4FFB-854C-B0AD947EC390}" type="pres">
      <dgm:prSet presAssocID="{429C9A23-BA66-4AAA-A082-9674A547376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114F07-81BF-4D90-8194-3E88A2C04C7E}" type="pres">
      <dgm:prSet presAssocID="{429C9A23-BA66-4AAA-A082-9674A5473766}" presName="circleA" presStyleLbl="node1" presStyleIdx="2" presStyleCnt="3"/>
      <dgm:spPr>
        <a:solidFill>
          <a:srgbClr val="FF66FF"/>
        </a:solidFill>
      </dgm:spPr>
    </dgm:pt>
    <dgm:pt modelId="{62F38A01-227E-4435-9D59-967F4AAD7DE2}" type="pres">
      <dgm:prSet presAssocID="{429C9A23-BA66-4AAA-A082-9674A5473766}" presName="spaceA" presStyleCnt="0"/>
      <dgm:spPr/>
    </dgm:pt>
  </dgm:ptLst>
  <dgm:cxnLst>
    <dgm:cxn modelId="{F70EE1B6-6538-42C5-A2EC-45487ECD6DE3}" srcId="{A5AAFD4A-6EFF-4C10-A8AC-1330AFC9B9F6}" destId="{A396EDDB-687D-4AFC-86E2-E282D62705E5}" srcOrd="1" destOrd="0" parTransId="{FDD8DC32-C6D0-4282-B0DE-3B7280FF0E12}" sibTransId="{19D46AA3-ECE4-41D3-82D8-B7BFD5F8F9BD}"/>
    <dgm:cxn modelId="{34E9135C-B46B-423B-A163-2B91BEB4C0D1}" type="presOf" srcId="{429C9A23-BA66-4AAA-A082-9674A5473766}" destId="{14AB6758-CE96-4FFB-854C-B0AD947EC390}" srcOrd="0" destOrd="0" presId="urn:microsoft.com/office/officeart/2005/8/layout/hProcess11"/>
    <dgm:cxn modelId="{ACB12F36-5E7B-4556-8CF6-A9C073EE205D}" srcId="{A5AAFD4A-6EFF-4C10-A8AC-1330AFC9B9F6}" destId="{33EC3957-5698-4B9A-9A74-930B90E6C7DE}" srcOrd="0" destOrd="0" parTransId="{949EE588-2CA0-4702-94AB-4F13CB7DA519}" sibTransId="{012406B2-3B9A-42F5-BF11-466C899F6940}"/>
    <dgm:cxn modelId="{C9BF9760-CA42-42DF-873F-1102B862E631}" type="presOf" srcId="{A5AAFD4A-6EFF-4C10-A8AC-1330AFC9B9F6}" destId="{0C5E4EEE-09A1-40EF-91AD-E263309063DF}" srcOrd="0" destOrd="0" presId="urn:microsoft.com/office/officeart/2005/8/layout/hProcess11"/>
    <dgm:cxn modelId="{36D39A39-B9CF-4D5F-8AB8-1C3EFDDF7C02}" type="presOf" srcId="{33EC3957-5698-4B9A-9A74-930B90E6C7DE}" destId="{192B3357-85CA-423A-AC07-B60F87F46346}" srcOrd="0" destOrd="0" presId="urn:microsoft.com/office/officeart/2005/8/layout/hProcess11"/>
    <dgm:cxn modelId="{BBE03CC4-BDB8-451A-8D79-8A3855207570}" type="presOf" srcId="{A396EDDB-687D-4AFC-86E2-E282D62705E5}" destId="{693361B8-40BC-42CC-93CD-EAC3F4294DFD}" srcOrd="0" destOrd="0" presId="urn:microsoft.com/office/officeart/2005/8/layout/hProcess11"/>
    <dgm:cxn modelId="{07A01710-CE9D-4283-A70C-5F616408A6E8}" srcId="{A5AAFD4A-6EFF-4C10-A8AC-1330AFC9B9F6}" destId="{429C9A23-BA66-4AAA-A082-9674A5473766}" srcOrd="2" destOrd="0" parTransId="{1067FCEA-9A61-438E-AAB9-10E92F6F7772}" sibTransId="{60C4E5A8-5E0F-459A-ACDB-69CD78A0F6F5}"/>
    <dgm:cxn modelId="{B5CA6E2C-91B4-4EEE-9E71-4B13BB9B0CBD}" type="presParOf" srcId="{0C5E4EEE-09A1-40EF-91AD-E263309063DF}" destId="{D7976BEB-47CF-4D79-A750-6AEC23B83ED1}" srcOrd="0" destOrd="0" presId="urn:microsoft.com/office/officeart/2005/8/layout/hProcess11"/>
    <dgm:cxn modelId="{F0278C2D-6059-44C6-B75D-376D9668800A}" type="presParOf" srcId="{0C5E4EEE-09A1-40EF-91AD-E263309063DF}" destId="{EDD42FE1-931F-46C6-9A38-4448256FF4A1}" srcOrd="1" destOrd="0" presId="urn:microsoft.com/office/officeart/2005/8/layout/hProcess11"/>
    <dgm:cxn modelId="{B9DB3DCA-0C16-4775-9EB9-F386DD93D538}" type="presParOf" srcId="{EDD42FE1-931F-46C6-9A38-4448256FF4A1}" destId="{81EFA0D6-3E08-4FB6-877F-F79C31B29463}" srcOrd="0" destOrd="0" presId="urn:microsoft.com/office/officeart/2005/8/layout/hProcess11"/>
    <dgm:cxn modelId="{38FE90C4-D4AF-4CED-B29B-2D2E477B0211}" type="presParOf" srcId="{81EFA0D6-3E08-4FB6-877F-F79C31B29463}" destId="{192B3357-85CA-423A-AC07-B60F87F46346}" srcOrd="0" destOrd="0" presId="urn:microsoft.com/office/officeart/2005/8/layout/hProcess11"/>
    <dgm:cxn modelId="{8AD27172-6C05-473E-ACD3-9B66ED83857D}" type="presParOf" srcId="{81EFA0D6-3E08-4FB6-877F-F79C31B29463}" destId="{AD1EA0A2-DED5-4AB2-8B71-2A2E2F829B11}" srcOrd="1" destOrd="0" presId="urn:microsoft.com/office/officeart/2005/8/layout/hProcess11"/>
    <dgm:cxn modelId="{FF270EBC-DF27-4497-BE14-1661D8D75933}" type="presParOf" srcId="{81EFA0D6-3E08-4FB6-877F-F79C31B29463}" destId="{D902D8BF-600E-4FAC-8F54-69D26C126638}" srcOrd="2" destOrd="0" presId="urn:microsoft.com/office/officeart/2005/8/layout/hProcess11"/>
    <dgm:cxn modelId="{B95C4696-2582-4523-B66C-F26387C9A0A2}" type="presParOf" srcId="{EDD42FE1-931F-46C6-9A38-4448256FF4A1}" destId="{ADE535D7-5D0D-4BD6-86A3-16CCFEDA9B0D}" srcOrd="1" destOrd="0" presId="urn:microsoft.com/office/officeart/2005/8/layout/hProcess11"/>
    <dgm:cxn modelId="{9C0CEA48-B202-46B9-A19E-005899D3FBEA}" type="presParOf" srcId="{EDD42FE1-931F-46C6-9A38-4448256FF4A1}" destId="{1D6B87DB-ACD8-471D-8705-8EB7D39518F5}" srcOrd="2" destOrd="0" presId="urn:microsoft.com/office/officeart/2005/8/layout/hProcess11"/>
    <dgm:cxn modelId="{05EBD247-79CB-4AFA-8D5B-DFA94112BA2A}" type="presParOf" srcId="{1D6B87DB-ACD8-471D-8705-8EB7D39518F5}" destId="{693361B8-40BC-42CC-93CD-EAC3F4294DFD}" srcOrd="0" destOrd="0" presId="urn:microsoft.com/office/officeart/2005/8/layout/hProcess11"/>
    <dgm:cxn modelId="{81C97996-7F13-407E-B92F-75A944594CDC}" type="presParOf" srcId="{1D6B87DB-ACD8-471D-8705-8EB7D39518F5}" destId="{19808B39-EE95-451A-8247-0D5096BF039D}" srcOrd="1" destOrd="0" presId="urn:microsoft.com/office/officeart/2005/8/layout/hProcess11"/>
    <dgm:cxn modelId="{81E36C75-FDEA-44FA-B8ED-480D9822435F}" type="presParOf" srcId="{1D6B87DB-ACD8-471D-8705-8EB7D39518F5}" destId="{D7AC56EC-FFAD-4E57-8C66-A3439E7D6796}" srcOrd="2" destOrd="0" presId="urn:microsoft.com/office/officeart/2005/8/layout/hProcess11"/>
    <dgm:cxn modelId="{F4A2E926-2AB4-4E03-8448-C98FDF796393}" type="presParOf" srcId="{EDD42FE1-931F-46C6-9A38-4448256FF4A1}" destId="{376EFD65-9382-4645-9538-A824F56FE557}" srcOrd="3" destOrd="0" presId="urn:microsoft.com/office/officeart/2005/8/layout/hProcess11"/>
    <dgm:cxn modelId="{74EF3CD2-EF79-4161-BBA3-8795EEE86ED8}" type="presParOf" srcId="{EDD42FE1-931F-46C6-9A38-4448256FF4A1}" destId="{5693ED9A-5C2E-40F5-9C02-9554CBD33392}" srcOrd="4" destOrd="0" presId="urn:microsoft.com/office/officeart/2005/8/layout/hProcess11"/>
    <dgm:cxn modelId="{40885DC9-A374-4040-BF35-9C2A549739DE}" type="presParOf" srcId="{5693ED9A-5C2E-40F5-9C02-9554CBD33392}" destId="{14AB6758-CE96-4FFB-854C-B0AD947EC390}" srcOrd="0" destOrd="0" presId="urn:microsoft.com/office/officeart/2005/8/layout/hProcess11"/>
    <dgm:cxn modelId="{487C9C95-F1B3-4823-9DA7-03207595C430}" type="presParOf" srcId="{5693ED9A-5C2E-40F5-9C02-9554CBD33392}" destId="{BD114F07-81BF-4D90-8194-3E88A2C04C7E}" srcOrd="1" destOrd="0" presId="urn:microsoft.com/office/officeart/2005/8/layout/hProcess11"/>
    <dgm:cxn modelId="{DF2EAFA5-1359-4238-AB5E-D7F8C2349391}" type="presParOf" srcId="{5693ED9A-5C2E-40F5-9C02-9554CBD33392}" destId="{62F38A01-227E-4435-9D59-967F4AAD7DE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543AB-58C6-40F3-8E96-2D3156E5336C}">
      <dsp:nvSpPr>
        <dsp:cNvPr id="0" name=""/>
        <dsp:cNvSpPr/>
      </dsp:nvSpPr>
      <dsp:spPr>
        <a:xfrm>
          <a:off x="396" y="48705"/>
          <a:ext cx="754933" cy="754933"/>
        </a:xfrm>
        <a:prstGeom prst="chord">
          <a:avLst>
            <a:gd name="adj1" fmla="val 4800000"/>
            <a:gd name="adj2" fmla="val 1680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8FD01-B203-4625-9146-253F9CBEA4C8}">
      <dsp:nvSpPr>
        <dsp:cNvPr id="0" name=""/>
        <dsp:cNvSpPr/>
      </dsp:nvSpPr>
      <dsp:spPr>
        <a:xfrm>
          <a:off x="75890" y="124198"/>
          <a:ext cx="603946" cy="603946"/>
        </a:xfrm>
        <a:prstGeom prst="pie">
          <a:avLst>
            <a:gd name="adj1" fmla="val 108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693CD-D9BB-497B-ADDB-C752586940E7}">
      <dsp:nvSpPr>
        <dsp:cNvPr id="0" name=""/>
        <dsp:cNvSpPr/>
      </dsp:nvSpPr>
      <dsp:spPr>
        <a:xfrm rot="16200000">
          <a:off x="-867776" y="1747305"/>
          <a:ext cx="2189307" cy="45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 dirty="0"/>
        </a:p>
      </dsp:txBody>
      <dsp:txXfrm>
        <a:off x="-867776" y="1747305"/>
        <a:ext cx="2189307" cy="452960"/>
      </dsp:txXfrm>
    </dsp:sp>
    <dsp:sp modelId="{6F050C84-46A6-4012-94E7-9F36860267B0}">
      <dsp:nvSpPr>
        <dsp:cNvPr id="0" name=""/>
        <dsp:cNvSpPr/>
      </dsp:nvSpPr>
      <dsp:spPr>
        <a:xfrm>
          <a:off x="528850" y="48705"/>
          <a:ext cx="1878380" cy="301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El cerdo se encuentra hoy entre los animales </a:t>
          </a:r>
          <a:r>
            <a:rPr lang="es-EC" sz="2200" kern="1200" dirty="0" smtClean="0"/>
            <a:t>más productivos de carne </a:t>
          </a:r>
          <a:endParaRPr lang="es-EC" sz="2200" kern="1200" dirty="0"/>
        </a:p>
      </dsp:txBody>
      <dsp:txXfrm>
        <a:off x="528850" y="48705"/>
        <a:ext cx="1878380" cy="3019734"/>
      </dsp:txXfrm>
    </dsp:sp>
    <dsp:sp modelId="{D9F921F8-10BC-4D6E-9AAC-57114046F5B8}">
      <dsp:nvSpPr>
        <dsp:cNvPr id="0" name=""/>
        <dsp:cNvSpPr/>
      </dsp:nvSpPr>
      <dsp:spPr>
        <a:xfrm>
          <a:off x="2622637" y="48705"/>
          <a:ext cx="754933" cy="754933"/>
        </a:xfrm>
        <a:prstGeom prst="chord">
          <a:avLst>
            <a:gd name="adj1" fmla="val 4800000"/>
            <a:gd name="adj2" fmla="val 1680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E81DB-1BDC-4229-9CCE-E20329C0916F}">
      <dsp:nvSpPr>
        <dsp:cNvPr id="0" name=""/>
        <dsp:cNvSpPr/>
      </dsp:nvSpPr>
      <dsp:spPr>
        <a:xfrm>
          <a:off x="2698131" y="124198"/>
          <a:ext cx="603946" cy="603946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accent2">
              <a:hueOff val="-607678"/>
              <a:satOff val="901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80744-34D4-4DF5-A5FB-D109740A19C3}">
      <dsp:nvSpPr>
        <dsp:cNvPr id="0" name=""/>
        <dsp:cNvSpPr/>
      </dsp:nvSpPr>
      <dsp:spPr>
        <a:xfrm rot="16200000">
          <a:off x="1754464" y="1747305"/>
          <a:ext cx="2189307" cy="45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300" kern="1200" dirty="0"/>
        </a:p>
      </dsp:txBody>
      <dsp:txXfrm>
        <a:off x="1754464" y="1747305"/>
        <a:ext cx="2189307" cy="452960"/>
      </dsp:txXfrm>
    </dsp:sp>
    <dsp:sp modelId="{E8B298F8-2E5A-471C-994A-3273C6A94145}">
      <dsp:nvSpPr>
        <dsp:cNvPr id="0" name=""/>
        <dsp:cNvSpPr/>
      </dsp:nvSpPr>
      <dsp:spPr>
        <a:xfrm>
          <a:off x="3151091" y="48705"/>
          <a:ext cx="2080415" cy="301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El valor nutritivo de la carne de cerdo la señala como uno de los alimentos más completos para satisfacer las necesidades del hombre.</a:t>
          </a:r>
          <a:endParaRPr lang="es-EC" sz="2200" kern="1200" dirty="0"/>
        </a:p>
      </dsp:txBody>
      <dsp:txXfrm>
        <a:off x="3151091" y="48705"/>
        <a:ext cx="2080415" cy="301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8B3F-633C-4505-9989-682ACB5FC6E8}">
      <dsp:nvSpPr>
        <dsp:cNvPr id="0" name=""/>
        <dsp:cNvSpPr/>
      </dsp:nvSpPr>
      <dsp:spPr>
        <a:xfrm>
          <a:off x="2602009" y="2467714"/>
          <a:ext cx="1924773" cy="1924773"/>
        </a:xfrm>
        <a:prstGeom prst="ellipse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1"/>
              </a:solidFill>
            </a:rPr>
            <a:t>Documentos de Soporte </a:t>
          </a:r>
          <a:endParaRPr lang="es-EC" sz="1800" kern="1200">
            <a:solidFill>
              <a:schemeClr val="bg1"/>
            </a:solidFill>
          </a:endParaRPr>
        </a:p>
      </dsp:txBody>
      <dsp:txXfrm>
        <a:off x="2883885" y="2749590"/>
        <a:ext cx="1361021" cy="1361021"/>
      </dsp:txXfrm>
    </dsp:sp>
    <dsp:sp modelId="{DB7BFBE4-8AF0-4C19-8371-EF8311CA29BC}">
      <dsp:nvSpPr>
        <dsp:cNvPr id="0" name=""/>
        <dsp:cNvSpPr/>
      </dsp:nvSpPr>
      <dsp:spPr>
        <a:xfrm rot="12288058">
          <a:off x="828984" y="2319108"/>
          <a:ext cx="1849360" cy="548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38000">
              <a:schemeClr val="accent2">
                <a:tint val="60000"/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D52F8-C159-4ACB-9005-7A225F5E7226}">
      <dsp:nvSpPr>
        <dsp:cNvPr id="0" name=""/>
        <dsp:cNvSpPr/>
      </dsp:nvSpPr>
      <dsp:spPr>
        <a:xfrm>
          <a:off x="0" y="1474101"/>
          <a:ext cx="1828535" cy="1462828"/>
        </a:xfrm>
        <a:prstGeom prst="roundRect">
          <a:avLst>
            <a:gd name="adj" fmla="val 10000"/>
          </a:avLst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Documento de Trasnsporte</a:t>
          </a:r>
          <a:endParaRPr lang="es-EC" sz="1600" kern="1200">
            <a:solidFill>
              <a:schemeClr val="bg1"/>
            </a:solidFill>
          </a:endParaRPr>
        </a:p>
      </dsp:txBody>
      <dsp:txXfrm>
        <a:off x="42845" y="1516946"/>
        <a:ext cx="1742845" cy="1377138"/>
      </dsp:txXfrm>
    </dsp:sp>
    <dsp:sp modelId="{129CCE27-7020-4D30-9DF2-573786C374EE}">
      <dsp:nvSpPr>
        <dsp:cNvPr id="0" name=""/>
        <dsp:cNvSpPr/>
      </dsp:nvSpPr>
      <dsp:spPr>
        <a:xfrm rot="16134165">
          <a:off x="2707787" y="1277618"/>
          <a:ext cx="1641271" cy="548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38000">
              <a:schemeClr val="accent2">
                <a:tint val="60000"/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D16D5-7728-4D05-B977-CFFAEFF7A1FE}">
      <dsp:nvSpPr>
        <dsp:cNvPr id="0" name=""/>
        <dsp:cNvSpPr/>
      </dsp:nvSpPr>
      <dsp:spPr>
        <a:xfrm>
          <a:off x="2598440" y="0"/>
          <a:ext cx="1828535" cy="1462828"/>
        </a:xfrm>
        <a:prstGeom prst="roundRect">
          <a:avLst>
            <a:gd name="adj" fmla="val 10000"/>
          </a:avLst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Factura Comercial o documento que acredite la transacción comercial</a:t>
          </a:r>
          <a:endParaRPr lang="es-EC" sz="1600" kern="1200">
            <a:solidFill>
              <a:schemeClr val="bg1"/>
            </a:solidFill>
          </a:endParaRPr>
        </a:p>
      </dsp:txBody>
      <dsp:txXfrm>
        <a:off x="2641285" y="42845"/>
        <a:ext cx="1742845" cy="1377138"/>
      </dsp:txXfrm>
    </dsp:sp>
    <dsp:sp modelId="{55078576-A63D-4749-8BA3-A163BCB938CE}">
      <dsp:nvSpPr>
        <dsp:cNvPr id="0" name=""/>
        <dsp:cNvSpPr/>
      </dsp:nvSpPr>
      <dsp:spPr>
        <a:xfrm rot="20111959">
          <a:off x="4450451" y="2319118"/>
          <a:ext cx="1849353" cy="548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38000">
              <a:schemeClr val="accent2">
                <a:tint val="60000"/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A718F-8BA3-4D06-B506-B280EE0BB2A4}">
      <dsp:nvSpPr>
        <dsp:cNvPr id="0" name=""/>
        <dsp:cNvSpPr/>
      </dsp:nvSpPr>
      <dsp:spPr>
        <a:xfrm>
          <a:off x="5300256" y="1474117"/>
          <a:ext cx="1828535" cy="1462828"/>
        </a:xfrm>
        <a:prstGeom prst="roundRect">
          <a:avLst>
            <a:gd name="adj" fmla="val 10000"/>
          </a:avLst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Certificado de Origen </a:t>
          </a:r>
          <a:endParaRPr lang="es-EC" sz="1600" kern="1200">
            <a:solidFill>
              <a:schemeClr val="bg1"/>
            </a:solidFill>
          </a:endParaRPr>
        </a:p>
      </dsp:txBody>
      <dsp:txXfrm>
        <a:off x="5343101" y="1516962"/>
        <a:ext cx="1742845" cy="1377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044C2-CF3F-4C05-B08F-675E1D56B2E7}">
      <dsp:nvSpPr>
        <dsp:cNvPr id="0" name=""/>
        <dsp:cNvSpPr/>
      </dsp:nvSpPr>
      <dsp:spPr>
        <a:xfrm>
          <a:off x="2502200" y="542772"/>
          <a:ext cx="415184" cy="91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692" y="0"/>
              </a:lnTo>
              <a:lnTo>
                <a:pt x="224692" y="915237"/>
              </a:lnTo>
              <a:lnTo>
                <a:pt x="415184" y="915237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bg1"/>
            </a:solidFill>
          </a:endParaRPr>
        </a:p>
      </dsp:txBody>
      <dsp:txXfrm>
        <a:off x="2684341" y="997619"/>
        <a:ext cx="50901" cy="5544"/>
      </dsp:txXfrm>
    </dsp:sp>
    <dsp:sp modelId="{C091C218-80ED-4E3D-9864-9EDADDF4C645}">
      <dsp:nvSpPr>
        <dsp:cNvPr id="0" name=""/>
        <dsp:cNvSpPr/>
      </dsp:nvSpPr>
      <dsp:spPr>
        <a:xfrm>
          <a:off x="4792" y="0"/>
          <a:ext cx="2499207" cy="10855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Adoptado mediante la Decisión 371 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4792" y="0"/>
        <a:ext cx="2499207" cy="1085545"/>
      </dsp:txXfrm>
    </dsp:sp>
    <dsp:sp modelId="{FA851F34-1198-4B11-B658-EB6B00212A44}">
      <dsp:nvSpPr>
        <dsp:cNvPr id="0" name=""/>
        <dsp:cNvSpPr/>
      </dsp:nvSpPr>
      <dsp:spPr>
        <a:xfrm>
          <a:off x="1214518" y="2050123"/>
          <a:ext cx="2939309" cy="417944"/>
        </a:xfrm>
        <a:custGeom>
          <a:avLst/>
          <a:gdLst/>
          <a:ahLst/>
          <a:cxnLst/>
          <a:rect l="0" t="0" r="0" b="0"/>
          <a:pathLst>
            <a:path>
              <a:moveTo>
                <a:pt x="2939309" y="0"/>
              </a:moveTo>
              <a:lnTo>
                <a:pt x="2939309" y="226072"/>
              </a:lnTo>
              <a:lnTo>
                <a:pt x="0" y="226072"/>
              </a:lnTo>
              <a:lnTo>
                <a:pt x="0" y="417944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57437"/>
              <a:satOff val="2502"/>
              <a:lumOff val="51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bg1"/>
            </a:solidFill>
          </a:endParaRPr>
        </a:p>
      </dsp:txBody>
      <dsp:txXfrm>
        <a:off x="2609839" y="2256323"/>
        <a:ext cx="148666" cy="5544"/>
      </dsp:txXfrm>
    </dsp:sp>
    <dsp:sp modelId="{9B11E7F2-1EC9-472C-892B-E7A8CBFAD093}">
      <dsp:nvSpPr>
        <dsp:cNvPr id="0" name=""/>
        <dsp:cNvSpPr/>
      </dsp:nvSpPr>
      <dsp:spPr>
        <a:xfrm>
          <a:off x="2949785" y="864096"/>
          <a:ext cx="2408085" cy="1187826"/>
        </a:xfrm>
        <a:prstGeom prst="rect">
          <a:avLst/>
        </a:prstGeom>
        <a:solidFill>
          <a:schemeClr val="accent1">
            <a:shade val="80000"/>
            <a:hueOff val="43060"/>
            <a:satOff val="4227"/>
            <a:lumOff val="4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Estabilizar el costo de importación de un grupo especial de productos agropecuarios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2949785" y="864096"/>
        <a:ext cx="2408085" cy="1187826"/>
      </dsp:txXfrm>
    </dsp:sp>
    <dsp:sp modelId="{D65FDEC6-A6B4-49AB-953F-7E286C76194D}">
      <dsp:nvSpPr>
        <dsp:cNvPr id="0" name=""/>
        <dsp:cNvSpPr/>
      </dsp:nvSpPr>
      <dsp:spPr>
        <a:xfrm>
          <a:off x="2416761" y="3355119"/>
          <a:ext cx="500623" cy="58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411" y="0"/>
              </a:lnTo>
              <a:lnTo>
                <a:pt x="267411" y="582607"/>
              </a:lnTo>
              <a:lnTo>
                <a:pt x="500623" y="582607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114873"/>
              <a:satOff val="5005"/>
              <a:lumOff val="102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bg1"/>
            </a:solidFill>
          </a:endParaRPr>
        </a:p>
      </dsp:txBody>
      <dsp:txXfrm>
        <a:off x="2647362" y="3643650"/>
        <a:ext cx="39421" cy="5544"/>
      </dsp:txXfrm>
    </dsp:sp>
    <dsp:sp modelId="{2B8EB02F-8885-4BBC-A753-7C7FBEF17AA0}">
      <dsp:nvSpPr>
        <dsp:cNvPr id="0" name=""/>
        <dsp:cNvSpPr/>
      </dsp:nvSpPr>
      <dsp:spPr>
        <a:xfrm>
          <a:off x="10475" y="2500467"/>
          <a:ext cx="2408085" cy="1709302"/>
        </a:xfrm>
        <a:prstGeom prst="rect">
          <a:avLst/>
        </a:prstGeom>
        <a:solidFill>
          <a:schemeClr val="accent1">
            <a:shade val="80000"/>
            <a:hueOff val="86120"/>
            <a:satOff val="8454"/>
            <a:lumOff val="9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Por una marcada inestabilidad en sus precios internacionales.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10475" y="2500467"/>
        <a:ext cx="2408085" cy="1709302"/>
      </dsp:txXfrm>
    </dsp:sp>
    <dsp:sp modelId="{663ECE2D-2295-4F6F-AAD2-68CD6D9093B8}">
      <dsp:nvSpPr>
        <dsp:cNvPr id="0" name=""/>
        <dsp:cNvSpPr/>
      </dsp:nvSpPr>
      <dsp:spPr>
        <a:xfrm>
          <a:off x="5356070" y="3892006"/>
          <a:ext cx="342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701" y="45720"/>
              </a:lnTo>
            </a:path>
          </a:pathLst>
        </a:custGeom>
        <a:noFill/>
        <a:ln w="12700" cap="flat" cmpd="sng" algn="ctr">
          <a:solidFill>
            <a:schemeClr val="accent1">
              <a:shade val="90000"/>
              <a:hueOff val="172310"/>
              <a:satOff val="7507"/>
              <a:lumOff val="153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bg1"/>
            </a:solidFill>
          </a:endParaRPr>
        </a:p>
      </dsp:txBody>
      <dsp:txXfrm>
        <a:off x="5518089" y="3934954"/>
        <a:ext cx="18665" cy="5544"/>
      </dsp:txXfrm>
    </dsp:sp>
    <dsp:sp modelId="{DCDFF44E-96DD-4A93-82D3-569C2E65EBA5}">
      <dsp:nvSpPr>
        <dsp:cNvPr id="0" name=""/>
        <dsp:cNvSpPr/>
      </dsp:nvSpPr>
      <dsp:spPr>
        <a:xfrm>
          <a:off x="2949785" y="3215300"/>
          <a:ext cx="2408085" cy="1444851"/>
        </a:xfrm>
        <a:prstGeom prst="rect">
          <a:avLst/>
        </a:prstGeom>
        <a:solidFill>
          <a:schemeClr val="accent1">
            <a:shade val="80000"/>
            <a:hueOff val="129179"/>
            <a:satOff val="12682"/>
            <a:lumOff val="140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Aumentando el arancel ad-valorem cuando el precio internacional está por debajo del nivel piso.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2949785" y="3215300"/>
        <a:ext cx="2408085" cy="1444851"/>
      </dsp:txXfrm>
    </dsp:sp>
    <dsp:sp modelId="{0342C2A5-EEC8-45E3-8332-5B2B7B7EB1A0}">
      <dsp:nvSpPr>
        <dsp:cNvPr id="0" name=""/>
        <dsp:cNvSpPr/>
      </dsp:nvSpPr>
      <dsp:spPr>
        <a:xfrm>
          <a:off x="5731172" y="3215300"/>
          <a:ext cx="2408085" cy="1444851"/>
        </a:xfrm>
        <a:prstGeom prst="rect">
          <a:avLst/>
        </a:prstGeom>
        <a:solidFill>
          <a:schemeClr val="accent1">
            <a:shade val="80000"/>
            <a:hueOff val="172239"/>
            <a:satOff val="16909"/>
            <a:lumOff val="18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chemeClr val="bg1"/>
              </a:solidFill>
            </a:rPr>
            <a:t>Rebajando dicho arancel, hasta cero, cuando dicho precio está por encima del techo.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5731172" y="3215300"/>
        <a:ext cx="2408085" cy="1444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A7B82-B189-4FA5-9FD3-1E5F1EB21F09}">
      <dsp:nvSpPr>
        <dsp:cNvPr id="0" name=""/>
        <dsp:cNvSpPr/>
      </dsp:nvSpPr>
      <dsp:spPr>
        <a:xfrm>
          <a:off x="3365136" y="2347944"/>
          <a:ext cx="2306222" cy="19728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Declaración Aduanera 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3702874" y="2636861"/>
        <a:ext cx="1630746" cy="1395016"/>
      </dsp:txXfrm>
    </dsp:sp>
    <dsp:sp modelId="{5C2E799C-FD0F-4E66-817B-5BA241F3F012}">
      <dsp:nvSpPr>
        <dsp:cNvPr id="0" name=""/>
        <dsp:cNvSpPr/>
      </dsp:nvSpPr>
      <dsp:spPr>
        <a:xfrm rot="12826092">
          <a:off x="2140155" y="1972795"/>
          <a:ext cx="1524413" cy="56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3A3C1-96FC-4EF5-B8F1-D7FD1DABD3EA}">
      <dsp:nvSpPr>
        <dsp:cNvPr id="0" name=""/>
        <dsp:cNvSpPr/>
      </dsp:nvSpPr>
      <dsp:spPr>
        <a:xfrm>
          <a:off x="1331640" y="1080582"/>
          <a:ext cx="1874208" cy="1499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</a:rPr>
            <a:t>Declaración Aduanera Única “A”: 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1375555" y="1124497"/>
        <a:ext cx="1786378" cy="1411536"/>
      </dsp:txXfrm>
    </dsp:sp>
    <dsp:sp modelId="{7A915A48-1092-4130-AE74-9C249BF17AD6}">
      <dsp:nvSpPr>
        <dsp:cNvPr id="0" name=""/>
        <dsp:cNvSpPr/>
      </dsp:nvSpPr>
      <dsp:spPr>
        <a:xfrm rot="16200000">
          <a:off x="3763143" y="1223812"/>
          <a:ext cx="1510209" cy="56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0598A-CCEF-49A3-AF41-14E6630A6921}">
      <dsp:nvSpPr>
        <dsp:cNvPr id="0" name=""/>
        <dsp:cNvSpPr/>
      </dsp:nvSpPr>
      <dsp:spPr>
        <a:xfrm>
          <a:off x="3581143" y="156"/>
          <a:ext cx="1874208" cy="1499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</a:rPr>
            <a:t>Declaración Aduanera Única “B”: 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3625058" y="44071"/>
        <a:ext cx="1786378" cy="1411536"/>
      </dsp:txXfrm>
    </dsp:sp>
    <dsp:sp modelId="{A0AFB07A-858E-413B-B496-9984C2C44AFC}">
      <dsp:nvSpPr>
        <dsp:cNvPr id="0" name=""/>
        <dsp:cNvSpPr/>
      </dsp:nvSpPr>
      <dsp:spPr>
        <a:xfrm rot="19500000">
          <a:off x="5350152" y="1976040"/>
          <a:ext cx="1412986" cy="56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BAB90-29F5-48D7-A7B1-26B0E90A80F4}">
      <dsp:nvSpPr>
        <dsp:cNvPr id="0" name=""/>
        <dsp:cNvSpPr/>
      </dsp:nvSpPr>
      <dsp:spPr>
        <a:xfrm>
          <a:off x="5698267" y="1102260"/>
          <a:ext cx="1874208" cy="1499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</a:rPr>
            <a:t>Declaración Aduanera Única “C”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5742182" y="1146175"/>
        <a:ext cx="1786378" cy="1411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3FD82-FC4A-4257-88AC-E2999CE3D37F}">
      <dsp:nvSpPr>
        <dsp:cNvPr id="0" name=""/>
        <dsp:cNvSpPr/>
      </dsp:nvSpPr>
      <dsp:spPr>
        <a:xfrm>
          <a:off x="182355" y="0"/>
          <a:ext cx="2605080" cy="22039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563860" y="322766"/>
        <a:ext cx="1842070" cy="1558455"/>
      </dsp:txXfrm>
    </dsp:sp>
    <dsp:sp modelId="{9BDC6E68-C5E2-4850-AB96-261D24D8A799}">
      <dsp:nvSpPr>
        <dsp:cNvPr id="0" name=""/>
        <dsp:cNvSpPr/>
      </dsp:nvSpPr>
      <dsp:spPr>
        <a:xfrm rot="5393827">
          <a:off x="3925523" y="702291"/>
          <a:ext cx="939454" cy="78895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6A7E8-532C-4B8E-A132-9CBD5BFE4E3D}">
      <dsp:nvSpPr>
        <dsp:cNvPr id="0" name=""/>
        <dsp:cNvSpPr/>
      </dsp:nvSpPr>
      <dsp:spPr>
        <a:xfrm>
          <a:off x="5958408" y="0"/>
          <a:ext cx="2240063" cy="21839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6286458" y="319825"/>
        <a:ext cx="1583963" cy="1544250"/>
      </dsp:txXfrm>
    </dsp:sp>
    <dsp:sp modelId="{753E79BC-B449-4F4E-92BC-106871096205}">
      <dsp:nvSpPr>
        <dsp:cNvPr id="0" name=""/>
        <dsp:cNvSpPr/>
      </dsp:nvSpPr>
      <dsp:spPr>
        <a:xfrm rot="10775728">
          <a:off x="6621834" y="2556002"/>
          <a:ext cx="939454" cy="788952"/>
        </a:xfrm>
        <a:prstGeom prst="triangle">
          <a:avLst/>
        </a:prstGeom>
        <a:solidFill>
          <a:schemeClr val="accent2">
            <a:hueOff val="-303839"/>
            <a:satOff val="451"/>
            <a:lumOff val="-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583E1-DE45-48D8-BB1B-0CC7D880AC9E}">
      <dsp:nvSpPr>
        <dsp:cNvPr id="0" name=""/>
        <dsp:cNvSpPr/>
      </dsp:nvSpPr>
      <dsp:spPr>
        <a:xfrm>
          <a:off x="5892145" y="3672405"/>
          <a:ext cx="2424270" cy="21589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6247171" y="3988572"/>
        <a:ext cx="1714218" cy="1526591"/>
      </dsp:txXfrm>
    </dsp:sp>
    <dsp:sp modelId="{E93D9406-0D7F-4677-B03C-08A4F795A353}">
      <dsp:nvSpPr>
        <dsp:cNvPr id="0" name=""/>
        <dsp:cNvSpPr/>
      </dsp:nvSpPr>
      <dsp:spPr>
        <a:xfrm rot="16260891">
          <a:off x="3903817" y="4309018"/>
          <a:ext cx="939454" cy="788952"/>
        </a:xfrm>
        <a:prstGeom prst="triangle">
          <a:avLst/>
        </a:prstGeom>
        <a:solidFill>
          <a:schemeClr val="accent2">
            <a:hueOff val="-607678"/>
            <a:satOff val="901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F7380-6172-4169-9557-066DEFC6B417}">
      <dsp:nvSpPr>
        <dsp:cNvPr id="0" name=""/>
        <dsp:cNvSpPr/>
      </dsp:nvSpPr>
      <dsp:spPr>
        <a:xfrm>
          <a:off x="219061" y="3608742"/>
          <a:ext cx="2680639" cy="20898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611631" y="3914787"/>
        <a:ext cx="1895499" cy="1477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E22F-27AF-40B0-A552-47944BF5A5D5}">
      <dsp:nvSpPr>
        <dsp:cNvPr id="0" name=""/>
        <dsp:cNvSpPr/>
      </dsp:nvSpPr>
      <dsp:spPr>
        <a:xfrm>
          <a:off x="3636403" y="1611895"/>
          <a:ext cx="2572782" cy="34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7"/>
              </a:lnTo>
              <a:lnTo>
                <a:pt x="2572782" y="120017"/>
              </a:lnTo>
              <a:lnTo>
                <a:pt x="2572782" y="343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E0BC-9CEF-4B2D-8B6E-9307E275DA3D}">
      <dsp:nvSpPr>
        <dsp:cNvPr id="0" name=""/>
        <dsp:cNvSpPr/>
      </dsp:nvSpPr>
      <dsp:spPr>
        <a:xfrm>
          <a:off x="3590683" y="1611895"/>
          <a:ext cx="91440" cy="343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F895-3EAB-4865-A93E-5D4189362C3F}">
      <dsp:nvSpPr>
        <dsp:cNvPr id="0" name=""/>
        <dsp:cNvSpPr/>
      </dsp:nvSpPr>
      <dsp:spPr>
        <a:xfrm>
          <a:off x="1063621" y="1611895"/>
          <a:ext cx="2572782" cy="343275"/>
        </a:xfrm>
        <a:custGeom>
          <a:avLst/>
          <a:gdLst/>
          <a:ahLst/>
          <a:cxnLst/>
          <a:rect l="0" t="0" r="0" b="0"/>
          <a:pathLst>
            <a:path>
              <a:moveTo>
                <a:pt x="2572782" y="0"/>
              </a:moveTo>
              <a:lnTo>
                <a:pt x="2572782" y="120017"/>
              </a:lnTo>
              <a:lnTo>
                <a:pt x="0" y="120017"/>
              </a:lnTo>
              <a:lnTo>
                <a:pt x="0" y="343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2A947-AD9F-4841-BA2A-928164182B1E}">
      <dsp:nvSpPr>
        <dsp:cNvPr id="0" name=""/>
        <dsp:cNvSpPr/>
      </dsp:nvSpPr>
      <dsp:spPr>
        <a:xfrm>
          <a:off x="2573270" y="548762"/>
          <a:ext cx="2126266" cy="1063133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Gerencia General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2573270" y="548762"/>
        <a:ext cx="2126266" cy="1063133"/>
      </dsp:txXfrm>
    </dsp:sp>
    <dsp:sp modelId="{32ECEB89-5398-47EF-BCD1-A219011BE1D8}">
      <dsp:nvSpPr>
        <dsp:cNvPr id="0" name=""/>
        <dsp:cNvSpPr/>
      </dsp:nvSpPr>
      <dsp:spPr>
        <a:xfrm>
          <a:off x="488" y="1955170"/>
          <a:ext cx="2126266" cy="1063133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Administración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488" y="1955170"/>
        <a:ext cx="2126266" cy="1063133"/>
      </dsp:txXfrm>
    </dsp:sp>
    <dsp:sp modelId="{AC15FE2E-56BF-4925-B289-A8FC1CB4E3DB}">
      <dsp:nvSpPr>
        <dsp:cNvPr id="0" name=""/>
        <dsp:cNvSpPr/>
      </dsp:nvSpPr>
      <dsp:spPr>
        <a:xfrm>
          <a:off x="2573270" y="1955170"/>
          <a:ext cx="2126266" cy="1063133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Finanzas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2573270" y="1955170"/>
        <a:ext cx="2126266" cy="1063133"/>
      </dsp:txXfrm>
    </dsp:sp>
    <dsp:sp modelId="{6C1BB88C-7727-4820-A507-9912905582DD}">
      <dsp:nvSpPr>
        <dsp:cNvPr id="0" name=""/>
        <dsp:cNvSpPr/>
      </dsp:nvSpPr>
      <dsp:spPr>
        <a:xfrm>
          <a:off x="5146053" y="1955170"/>
          <a:ext cx="2126266" cy="1063133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latin typeface="Times New Roman" pitchFamily="18" charset="0"/>
              <a:cs typeface="Times New Roman" pitchFamily="18" charset="0"/>
            </a:rPr>
            <a:t>Marketing</a:t>
          </a:r>
          <a:endParaRPr lang="es-EC" sz="2000" kern="1200">
            <a:latin typeface="Times New Roman" pitchFamily="18" charset="0"/>
            <a:cs typeface="Times New Roman" pitchFamily="18" charset="0"/>
          </a:endParaRPr>
        </a:p>
      </dsp:txBody>
      <dsp:txXfrm>
        <a:off x="5146053" y="1955170"/>
        <a:ext cx="2126266" cy="1063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50002-DAA8-4AF1-A96B-1A0FD0F2F5BD}">
      <dsp:nvSpPr>
        <dsp:cNvPr id="0" name=""/>
        <dsp:cNvSpPr/>
      </dsp:nvSpPr>
      <dsp:spPr>
        <a:xfrm>
          <a:off x="4664441" y="1162851"/>
          <a:ext cx="2623874" cy="720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02"/>
              </a:lnTo>
              <a:lnTo>
                <a:pt x="2623874" y="514602"/>
              </a:lnTo>
              <a:lnTo>
                <a:pt x="2623874" y="7200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EB507-1D3F-4B35-A85C-81B100263473}">
      <dsp:nvSpPr>
        <dsp:cNvPr id="0" name=""/>
        <dsp:cNvSpPr/>
      </dsp:nvSpPr>
      <dsp:spPr>
        <a:xfrm>
          <a:off x="4618721" y="1162851"/>
          <a:ext cx="91440" cy="792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607"/>
              </a:lnTo>
              <a:lnTo>
                <a:pt x="52666" y="586607"/>
              </a:lnTo>
              <a:lnTo>
                <a:pt x="52666" y="7920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5819D-5E25-4DD1-A227-55F9479C7D8A}">
      <dsp:nvSpPr>
        <dsp:cNvPr id="0" name=""/>
        <dsp:cNvSpPr/>
      </dsp:nvSpPr>
      <dsp:spPr>
        <a:xfrm>
          <a:off x="1669739" y="1162851"/>
          <a:ext cx="2994701" cy="720051"/>
        </a:xfrm>
        <a:custGeom>
          <a:avLst/>
          <a:gdLst/>
          <a:ahLst/>
          <a:cxnLst/>
          <a:rect l="0" t="0" r="0" b="0"/>
          <a:pathLst>
            <a:path>
              <a:moveTo>
                <a:pt x="2994701" y="0"/>
              </a:moveTo>
              <a:lnTo>
                <a:pt x="2994701" y="514602"/>
              </a:lnTo>
              <a:lnTo>
                <a:pt x="0" y="514602"/>
              </a:lnTo>
              <a:lnTo>
                <a:pt x="0" y="7200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9E31D-D1E0-4E41-8644-BD2B235F509F}">
      <dsp:nvSpPr>
        <dsp:cNvPr id="0" name=""/>
        <dsp:cNvSpPr/>
      </dsp:nvSpPr>
      <dsp:spPr>
        <a:xfrm>
          <a:off x="3529146" y="257846"/>
          <a:ext cx="2270589" cy="905005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Times New Roman" pitchFamily="18" charset="0"/>
              <a:cs typeface="Times New Roman" pitchFamily="18" charset="0"/>
            </a:rPr>
            <a:t>GERENTE GENERAL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Ing.Com.Exterior $900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9146" y="257846"/>
        <a:ext cx="2270589" cy="905005"/>
      </dsp:txXfrm>
    </dsp:sp>
    <dsp:sp modelId="{CC7587E0-08FF-4D28-ADCA-7445EF101C79}">
      <dsp:nvSpPr>
        <dsp:cNvPr id="0" name=""/>
        <dsp:cNvSpPr/>
      </dsp:nvSpPr>
      <dsp:spPr>
        <a:xfrm>
          <a:off x="72007" y="1882903"/>
          <a:ext cx="3195464" cy="2761349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Times New Roman" pitchFamily="18" charset="0"/>
              <a:cs typeface="Times New Roman" pitchFamily="18" charset="0"/>
            </a:rPr>
            <a:t>Administración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 Administrador  $700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 Ing. Alimentos $600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(2) Operarios (Empacadores) c/u $400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 Secretaria  $ 450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 (1)  Recepcionista $350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 Concerje $294</a:t>
          </a:r>
          <a:endParaRPr lang="es-EC" sz="1600" kern="1200">
            <a:latin typeface="Times New Roman" pitchFamily="18" charset="0"/>
            <a:cs typeface="Times New Roman" pitchFamily="18" charset="0"/>
          </a:endParaRPr>
        </a:p>
      </dsp:txBody>
      <dsp:txXfrm>
        <a:off x="72007" y="1882903"/>
        <a:ext cx="3195464" cy="2761349"/>
      </dsp:txXfrm>
    </dsp:sp>
    <dsp:sp modelId="{8AC6BE41-1393-4CB0-A5AC-99BC584EDBA2}">
      <dsp:nvSpPr>
        <dsp:cNvPr id="0" name=""/>
        <dsp:cNvSpPr/>
      </dsp:nvSpPr>
      <dsp:spPr>
        <a:xfrm>
          <a:off x="3600398" y="1954908"/>
          <a:ext cx="2141977" cy="1514329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Times New Roman" pitchFamily="18" charset="0"/>
              <a:cs typeface="Times New Roman" pitchFamily="18" charset="0"/>
            </a:rPr>
            <a:t>Finanzas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 Contador/ Pagador $700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itchFamily="18" charset="0"/>
              <a:cs typeface="Times New Roman" pitchFamily="18" charset="0"/>
            </a:rPr>
            <a:t>(1)Facturadora  $500</a:t>
          </a:r>
          <a:endParaRPr lang="es-EC" sz="1600" kern="1200">
            <a:latin typeface="Times New Roman" pitchFamily="18" charset="0"/>
            <a:cs typeface="Times New Roman" pitchFamily="18" charset="0"/>
          </a:endParaRPr>
        </a:p>
      </dsp:txBody>
      <dsp:txXfrm>
        <a:off x="3600398" y="1954908"/>
        <a:ext cx="2141977" cy="1514329"/>
      </dsp:txXfrm>
    </dsp:sp>
    <dsp:sp modelId="{6A04FD7C-4F9A-4B1D-A1E1-F9D1F4BA29FD}">
      <dsp:nvSpPr>
        <dsp:cNvPr id="0" name=""/>
        <dsp:cNvSpPr/>
      </dsp:nvSpPr>
      <dsp:spPr>
        <a:xfrm>
          <a:off x="6048672" y="1882903"/>
          <a:ext cx="2479287" cy="1646668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itchFamily="18" charset="0"/>
              <a:cs typeface="Times New Roman" pitchFamily="18" charset="0"/>
            </a:rPr>
            <a:t>Marketing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(1) Vendedor  $294  + comisiones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(1) Distribuidor $400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6048672" y="1882903"/>
        <a:ext cx="2479287" cy="16466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83F59-10A0-4A3A-9EBB-C73A1DA2EA90}">
      <dsp:nvSpPr>
        <dsp:cNvPr id="0" name=""/>
        <dsp:cNvSpPr/>
      </dsp:nvSpPr>
      <dsp:spPr>
        <a:xfrm>
          <a:off x="3168348" y="1950763"/>
          <a:ext cx="1728198" cy="1571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</a:rPr>
            <a:t>Marketing </a:t>
          </a:r>
          <a:r>
            <a:rPr lang="es-EC" sz="1600" b="1" kern="1200" dirty="0" err="1" smtClean="0">
              <a:solidFill>
                <a:schemeClr val="bg1"/>
              </a:solidFill>
            </a:rPr>
            <a:t>Mix</a:t>
          </a:r>
          <a:r>
            <a:rPr lang="es-EC" sz="1600" b="1" kern="1200" dirty="0" smtClean="0">
              <a:solidFill>
                <a:schemeClr val="bg1"/>
              </a:solidFill>
            </a:rPr>
            <a:t>  </a:t>
          </a:r>
        </a:p>
      </dsp:txBody>
      <dsp:txXfrm>
        <a:off x="3421437" y="2180842"/>
        <a:ext cx="1222020" cy="1110923"/>
      </dsp:txXfrm>
    </dsp:sp>
    <dsp:sp modelId="{0A36CBEC-4F2F-4513-905C-4D9CDC2ECDC1}">
      <dsp:nvSpPr>
        <dsp:cNvPr id="0" name=""/>
        <dsp:cNvSpPr/>
      </dsp:nvSpPr>
      <dsp:spPr>
        <a:xfrm rot="16200000">
          <a:off x="3897768" y="1459589"/>
          <a:ext cx="269359" cy="489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/>
            </a:solidFill>
          </a:endParaRPr>
        </a:p>
      </dsp:txBody>
      <dsp:txXfrm>
        <a:off x="3938172" y="1597866"/>
        <a:ext cx="188551" cy="293621"/>
      </dsp:txXfrm>
    </dsp:sp>
    <dsp:sp modelId="{98DE63EE-D929-47C5-B706-DA17EED3DD65}">
      <dsp:nvSpPr>
        <dsp:cNvPr id="0" name=""/>
        <dsp:cNvSpPr/>
      </dsp:nvSpPr>
      <dsp:spPr>
        <a:xfrm>
          <a:off x="3168354" y="3220"/>
          <a:ext cx="1728186" cy="14393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</a:rPr>
            <a:t>Promoción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3421441" y="214003"/>
        <a:ext cx="1222012" cy="1017750"/>
      </dsp:txXfrm>
    </dsp:sp>
    <dsp:sp modelId="{FFF9D65B-9449-4C5C-9227-2F2ED1CF317F}">
      <dsp:nvSpPr>
        <dsp:cNvPr id="0" name=""/>
        <dsp:cNvSpPr/>
      </dsp:nvSpPr>
      <dsp:spPr>
        <a:xfrm>
          <a:off x="4991074" y="2491620"/>
          <a:ext cx="227723" cy="489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12170"/>
            <a:satOff val="-12211"/>
            <a:lumOff val="-34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/>
            </a:solidFill>
          </a:endParaRPr>
        </a:p>
      </dsp:txBody>
      <dsp:txXfrm>
        <a:off x="4991074" y="2589493"/>
        <a:ext cx="159406" cy="293621"/>
      </dsp:txXfrm>
    </dsp:sp>
    <dsp:sp modelId="{ECD0D8FF-6655-4D27-898E-E0F5A89BA31F}">
      <dsp:nvSpPr>
        <dsp:cNvPr id="0" name=""/>
        <dsp:cNvSpPr/>
      </dsp:nvSpPr>
      <dsp:spPr>
        <a:xfrm>
          <a:off x="5326214" y="2016645"/>
          <a:ext cx="1439316" cy="1439316"/>
        </a:xfrm>
        <a:prstGeom prst="ellipse">
          <a:avLst/>
        </a:prstGeom>
        <a:solidFill>
          <a:schemeClr val="accent3">
            <a:hueOff val="1212170"/>
            <a:satOff val="-12211"/>
            <a:lumOff val="-3464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</a:rPr>
            <a:t>Precio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5536997" y="2227428"/>
        <a:ext cx="1017750" cy="1017750"/>
      </dsp:txXfrm>
    </dsp:sp>
    <dsp:sp modelId="{3341C23C-26C6-48DB-A75D-732B998C1A6C}">
      <dsp:nvSpPr>
        <dsp:cNvPr id="0" name=""/>
        <dsp:cNvSpPr/>
      </dsp:nvSpPr>
      <dsp:spPr>
        <a:xfrm rot="5400000">
          <a:off x="3897768" y="3523650"/>
          <a:ext cx="269359" cy="489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424339"/>
            <a:satOff val="-24423"/>
            <a:lumOff val="-69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/>
            </a:solidFill>
          </a:endParaRPr>
        </a:p>
      </dsp:txBody>
      <dsp:txXfrm>
        <a:off x="3938172" y="3581119"/>
        <a:ext cx="188551" cy="293621"/>
      </dsp:txXfrm>
    </dsp:sp>
    <dsp:sp modelId="{D949BC2A-0426-4404-B8A5-E122E1782AED}">
      <dsp:nvSpPr>
        <dsp:cNvPr id="0" name=""/>
        <dsp:cNvSpPr/>
      </dsp:nvSpPr>
      <dsp:spPr>
        <a:xfrm>
          <a:off x="3312789" y="4030070"/>
          <a:ext cx="1439316" cy="1439316"/>
        </a:xfrm>
        <a:prstGeom prst="ellipse">
          <a:avLst/>
        </a:prstGeom>
        <a:solidFill>
          <a:schemeClr val="accent3">
            <a:hueOff val="2424339"/>
            <a:satOff val="-24423"/>
            <a:lumOff val="-6928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solidFill>
                <a:schemeClr val="bg1"/>
              </a:solidFill>
            </a:rPr>
            <a:t>Producto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3523572" y="4240853"/>
        <a:ext cx="1017750" cy="1017750"/>
      </dsp:txXfrm>
    </dsp:sp>
    <dsp:sp modelId="{57208F97-9871-4A77-BF96-09ED506B3A9C}">
      <dsp:nvSpPr>
        <dsp:cNvPr id="0" name=""/>
        <dsp:cNvSpPr/>
      </dsp:nvSpPr>
      <dsp:spPr>
        <a:xfrm rot="10800000">
          <a:off x="2846097" y="2491620"/>
          <a:ext cx="227723" cy="489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636509"/>
            <a:satOff val="-36634"/>
            <a:lumOff val="-10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/>
            </a:solidFill>
          </a:endParaRPr>
        </a:p>
      </dsp:txBody>
      <dsp:txXfrm rot="10800000">
        <a:off x="2914414" y="2589493"/>
        <a:ext cx="159406" cy="293621"/>
      </dsp:txXfrm>
    </dsp:sp>
    <dsp:sp modelId="{60835EAF-1C8F-4BD2-A9C5-C7B5D9D0396C}">
      <dsp:nvSpPr>
        <dsp:cNvPr id="0" name=""/>
        <dsp:cNvSpPr/>
      </dsp:nvSpPr>
      <dsp:spPr>
        <a:xfrm>
          <a:off x="1299364" y="2016645"/>
          <a:ext cx="1439316" cy="1439316"/>
        </a:xfrm>
        <a:prstGeom prst="ellipse">
          <a:avLst/>
        </a:prstGeom>
        <a:solidFill>
          <a:schemeClr val="accent3">
            <a:hueOff val="3636509"/>
            <a:satOff val="-36634"/>
            <a:lumOff val="-10392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none" kern="1200" dirty="0" smtClean="0">
              <a:solidFill>
                <a:schemeClr val="bg1"/>
              </a:solidFill>
            </a:rPr>
            <a:t>Plaza</a:t>
          </a:r>
          <a:endParaRPr lang="es-EC" sz="1600" b="1" u="none" kern="1200" dirty="0">
            <a:solidFill>
              <a:schemeClr val="bg1"/>
            </a:solidFill>
          </a:endParaRPr>
        </a:p>
      </dsp:txBody>
      <dsp:txXfrm>
        <a:off x="1510147" y="2227428"/>
        <a:ext cx="1017750" cy="1017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76BEB-47CF-4D79-A750-6AEC23B83ED1}">
      <dsp:nvSpPr>
        <dsp:cNvPr id="0" name=""/>
        <dsp:cNvSpPr/>
      </dsp:nvSpPr>
      <dsp:spPr>
        <a:xfrm>
          <a:off x="0" y="432048"/>
          <a:ext cx="6777037" cy="1440160"/>
        </a:xfrm>
        <a:prstGeom prst="notchedRightArrow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B3357-85CA-423A-AC07-B60F87F46346}">
      <dsp:nvSpPr>
        <dsp:cNvPr id="0" name=""/>
        <dsp:cNvSpPr/>
      </dsp:nvSpPr>
      <dsp:spPr>
        <a:xfrm>
          <a:off x="2978" y="0"/>
          <a:ext cx="19656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Adquisición </a:t>
          </a:r>
        </a:p>
      </dsp:txBody>
      <dsp:txXfrm>
        <a:off x="2978" y="0"/>
        <a:ext cx="1965605" cy="921702"/>
      </dsp:txXfrm>
    </dsp:sp>
    <dsp:sp modelId="{AD1EA0A2-DED5-4AB2-8B71-2A2E2F829B11}">
      <dsp:nvSpPr>
        <dsp:cNvPr id="0" name=""/>
        <dsp:cNvSpPr/>
      </dsp:nvSpPr>
      <dsp:spPr>
        <a:xfrm>
          <a:off x="870568" y="1036915"/>
          <a:ext cx="230425" cy="23042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61B8-40BC-42CC-93CD-EAC3F4294DFD}">
      <dsp:nvSpPr>
        <dsp:cNvPr id="0" name=""/>
        <dsp:cNvSpPr/>
      </dsp:nvSpPr>
      <dsp:spPr>
        <a:xfrm>
          <a:off x="2066863" y="1382554"/>
          <a:ext cx="19656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Venta</a:t>
          </a:r>
        </a:p>
      </dsp:txBody>
      <dsp:txXfrm>
        <a:off x="2066863" y="1382554"/>
        <a:ext cx="1965605" cy="921702"/>
      </dsp:txXfrm>
    </dsp:sp>
    <dsp:sp modelId="{19808B39-EE95-451A-8247-0D5096BF039D}">
      <dsp:nvSpPr>
        <dsp:cNvPr id="0" name=""/>
        <dsp:cNvSpPr/>
      </dsp:nvSpPr>
      <dsp:spPr>
        <a:xfrm>
          <a:off x="2934453" y="1036915"/>
          <a:ext cx="230425" cy="230425"/>
        </a:xfrm>
        <a:prstGeom prst="ellipse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B6758-CE96-4FFB-854C-B0AD947EC390}">
      <dsp:nvSpPr>
        <dsp:cNvPr id="0" name=""/>
        <dsp:cNvSpPr/>
      </dsp:nvSpPr>
      <dsp:spPr>
        <a:xfrm>
          <a:off x="4130749" y="0"/>
          <a:ext cx="1965605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/>
            <a:t>Distribuidor (cliente)</a:t>
          </a:r>
        </a:p>
      </dsp:txBody>
      <dsp:txXfrm>
        <a:off x="4130749" y="0"/>
        <a:ext cx="1965605" cy="921702"/>
      </dsp:txXfrm>
    </dsp:sp>
    <dsp:sp modelId="{BD114F07-81BF-4D90-8194-3E88A2C04C7E}">
      <dsp:nvSpPr>
        <dsp:cNvPr id="0" name=""/>
        <dsp:cNvSpPr/>
      </dsp:nvSpPr>
      <dsp:spPr>
        <a:xfrm>
          <a:off x="4998339" y="1036915"/>
          <a:ext cx="230425" cy="230425"/>
        </a:xfrm>
        <a:prstGeom prst="ellipse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746761D-B8C9-455F-ABB7-DE067AE58838}" type="datetimeFigureOut">
              <a:rPr lang="es-EC" smtClean="0"/>
              <a:t>16/10/2012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98D1-51D1-4C02-AFAA-147460C4A78C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google.com.ec/imgres?um=1&amp;hl=es&amp;biw=1366&amp;bih=622&amp;tbm=isch&amp;tbnid=Akc4zoDXlOcvuM:&amp;imgrefurl=http://america-retail.com/2012/01/productores-de-pollo-afirman-que-supermercados-fijan-los-precios-al-publico/&amp;docid=bvZfj3shB41M1M&amp;imgurl=http://static.america-retail.com/2012/01/2012-01-12-Productores-de-pollo-culpan-a-supermercados.jpg&amp;w=340&amp;h=190&amp;ei=eVtuUOv8KJOm9gTE2IHgBw&amp;zoom=1&amp;iact=hc&amp;vpx=551&amp;vpy=316&amp;dur=5195&amp;hovh=152&amp;hovw=272&amp;tx=166&amp;ty=103&amp;sig=107891949446122834007&amp;page=4&amp;tbnh=107&amp;tbnw=191&amp;start=66&amp;ndsp=25&amp;ved=1t:429,r:3,s:66,i: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imgres?um=1&amp;hl=es&amp;biw=1366&amp;bih=622&amp;tbm=isch&amp;tbnid=SyH9mhAX2SN-jM:&amp;imgrefurl=http://nueva-loja.saintclassifiedecuador.com/globo-de-curso-de-decoracion-para-todo-tipo-de-fiestas-aprender-a-hacer-infladores-electricos-medidores-tambin-se-vende-ad-6369&amp;docid=sCPRQRSdUxUn6M&amp;imgurl=http://www.saintclassifiedecuador.com/uploads/globo-de-curso-de-de-e79fe.jpg&amp;w=539&amp;h=362&amp;ei=Al9uUOS5LoWS9gTXpoCIBA&amp;zoom=1&amp;iact=hc&amp;vpx=513&amp;vpy=314&amp;dur=5040&amp;hovh=184&amp;hovw=274&amp;tx=188&amp;ty=156&amp;sig=107891949446122834007&amp;page=1&amp;tbnh=120&amp;tbnw=161&amp;start=0&amp;ndsp=21&amp;ved=1t:429,r:17,s:0,i:120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ec/imgres?um=1&amp;hl=es&amp;biw=1366&amp;bih=622&amp;tbm=isch&amp;tbnid=9h_IxhetgmaqEM:&amp;imgrefurl=http://www.mastyloazafatas.es/personal/promotoras-degustacion-216.html&amp;docid=AUKCdnDH774dTM&amp;imgurl=http://www.mastyloazafatas.es/images/personal/rocio-zurita-1-594.JPG&amp;w=1024&amp;h=768&amp;ei=aVpuUOeGBIWm8ASS4YGQBw&amp;zoom=1&amp;iact=hc&amp;vpx=851&amp;vpy=149&amp;dur=585&amp;hovh=194&amp;hovw=259&amp;tx=125&amp;ty=85&amp;sig=107891949446122834007&amp;page=1&amp;tbnh=138&amp;tbnw=179&amp;start=0&amp;ndsp=19&amp;ved=1t:429,r:5,s:0,i:80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file:///C:\Users\Documentos\Desktop\DEFENSA\mysite\index.htm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amr"/><Relationship Id="rId1" Type="http://schemas.microsoft.com/office/2007/relationships/media" Target="../media/media1.amr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hyperlink" Target="file:///C:\Users\Documentos\Desktop\DEFENSA\VN00005-20121012-2352.amr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.ec/imgres?um=1&amp;hl=es&amp;biw=1366&amp;bih=622&amp;tbm=isch&amp;tbnid=rJwzGbWl0j35HM:&amp;imgrefurl=http://www.grupo-rueda.com/index.php?id_menu=9&amp;docid=PcdIm4tNVHerZM&amp;imgurl=http://www.grupo-rueda.com/fotos/ban_fundacion_ganas.jpg&amp;w=292&amp;h=227&amp;ei=J2duUMjeJ4bc8wSq94HYDA&amp;zoom=1&amp;iact=hc&amp;vpx=310&amp;vpy=151&amp;dur=1532&amp;hovh=181&amp;hovw=233&amp;tx=136&amp;ty=135&amp;sig=107891949446122834007&amp;page=1&amp;tbnh=129&amp;tbnw=167&amp;start=0&amp;ndsp=18&amp;ved=1t:429,r:1,s:0,i:68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456384" cy="20305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1800" b="1" dirty="0">
                <a:solidFill>
                  <a:srgbClr val="FFFF00"/>
                </a:solidFill>
              </a:rPr>
              <a:t>PLAN DE NEGOCIACIÓN INTERNACIONAL DE CARNE DE CERDO DESDE CHILE MEDIANTE FRANJA DE PRECIOS, PARA SU COMERCIALIZACIÓN EN EL MERCADO DE QUITO</a:t>
            </a:r>
            <a:endParaRPr lang="es-EC" sz="1800" dirty="0">
              <a:solidFill>
                <a:srgbClr val="FFFF00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3816424" cy="914400"/>
          </a:xfrm>
        </p:spPr>
        <p:txBody>
          <a:bodyPr>
            <a:normAutofit lnSpcReduction="10000"/>
          </a:bodyPr>
          <a:lstStyle/>
          <a:p>
            <a:endParaRPr lang="es-EC" sz="1600" b="1" dirty="0" smtClean="0">
              <a:solidFill>
                <a:srgbClr val="F99107"/>
              </a:solidFill>
            </a:endParaRPr>
          </a:p>
          <a:p>
            <a:r>
              <a:rPr lang="es-EC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ANA KAREN MALDONADO CARRERA </a:t>
            </a:r>
            <a:endParaRPr lang="es-EC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upload.wikimedia.org/wikipedia/commons/thumb/1/10/Logoespe2.jpg/200px-Logoes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41481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4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280920" cy="612068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b="1" dirty="0">
                <a:solidFill>
                  <a:srgbClr val="FFFF00"/>
                </a:solidFill>
              </a:rPr>
              <a:t>Objetivo General </a:t>
            </a:r>
          </a:p>
          <a:p>
            <a:pPr marL="365760" lvl="1" indent="0" algn="just">
              <a:buNone/>
            </a:pPr>
            <a:r>
              <a:rPr lang="es-EC" dirty="0"/>
              <a:t>Determinar la factibilidad para la comercialización de carne de cerdo e implementación de un distribuidor en el DISTRITO METROPOLITANO DE QUITO.  </a:t>
            </a: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b="1" dirty="0">
                <a:solidFill>
                  <a:srgbClr val="FFFF00"/>
                </a:solidFill>
              </a:rPr>
              <a:t>Objetivos Específicos </a:t>
            </a:r>
          </a:p>
          <a:p>
            <a:pPr marL="365760" lvl="1" indent="0" algn="just">
              <a:buNone/>
            </a:pPr>
            <a:r>
              <a:rPr lang="es-EC" dirty="0"/>
              <a:t>Determinar la oferta del producto.</a:t>
            </a:r>
          </a:p>
          <a:p>
            <a:pPr marL="365760" lvl="1" indent="0" algn="just">
              <a:buNone/>
            </a:pPr>
            <a:r>
              <a:rPr lang="es-EC" dirty="0"/>
              <a:t>Identificar la demanda insatisfecha.</a:t>
            </a:r>
          </a:p>
          <a:p>
            <a:pPr marL="365760" lvl="1" indent="0" algn="just">
              <a:buNone/>
            </a:pPr>
            <a:r>
              <a:rPr lang="es-EC" dirty="0"/>
              <a:t>Identificar el  tipo de corte de cerdo que prefieren adquirir en  la ciudad de Quito.</a:t>
            </a:r>
          </a:p>
          <a:p>
            <a:pPr marL="365760" lvl="1" indent="0" algn="just">
              <a:buNone/>
            </a:pPr>
            <a:r>
              <a:rPr lang="es-EC" dirty="0"/>
              <a:t>Conocer  la frecuencia de compra de dichos productos.</a:t>
            </a:r>
          </a:p>
          <a:p>
            <a:pPr marL="365760" lvl="1" indent="0" algn="just">
              <a:buNone/>
            </a:pPr>
            <a:r>
              <a:rPr lang="es-EC" dirty="0"/>
              <a:t>Identificar el impacto del precio de la carne de cerdo a ser importado. </a:t>
            </a:r>
          </a:p>
          <a:p>
            <a:pPr marL="365760" lvl="1" indent="0" algn="just">
              <a:buNone/>
            </a:pPr>
            <a:r>
              <a:rPr lang="es-EC" dirty="0"/>
              <a:t>Identificar la marca de preferencia que tiene el cliente al momento de elegir estos productos.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2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60851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Demanda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130707"/>
              </p:ext>
            </p:extLst>
          </p:nvPr>
        </p:nvGraphicFramePr>
        <p:xfrm>
          <a:off x="467544" y="1268760"/>
          <a:ext cx="5976664" cy="21295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7655"/>
                <a:gridCol w="1471328"/>
                <a:gridCol w="2264527"/>
                <a:gridCol w="1523154"/>
              </a:tblGrid>
              <a:tr h="3251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 smtClean="0">
                          <a:effectLst/>
                        </a:rPr>
                        <a:t>Demanda de Carne de Cerdo (kilogramos),  2008- 2011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Demanda Nacional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Demanda en el Distrito Metropolitano de Quito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Tasa</a:t>
                      </a:r>
                      <a:r>
                        <a:rPr lang="es-EC" sz="14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de crecimiento anual  de la demanda </a:t>
                      </a:r>
                      <a:endParaRPr lang="es-EC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162.649.694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25.146.115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165.821.363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25.699.329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2,2%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169.054.879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26.598.806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3,5%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2011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172.351.450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27.822.351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4,6%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345778601"/>
              </p:ext>
            </p:extLst>
          </p:nvPr>
        </p:nvGraphicFramePr>
        <p:xfrm>
          <a:off x="3347864" y="3645024"/>
          <a:ext cx="56166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3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88855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Oferta</a:t>
            </a:r>
            <a:r>
              <a:rPr lang="es-EC" b="1" dirty="0" smtClean="0">
                <a:solidFill>
                  <a:schemeClr val="accent2"/>
                </a:solidFill>
              </a:rPr>
              <a:t> </a:t>
            </a:r>
            <a:endParaRPr lang="es-EC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79796"/>
              </p:ext>
            </p:extLst>
          </p:nvPr>
        </p:nvGraphicFramePr>
        <p:xfrm>
          <a:off x="323528" y="1268760"/>
          <a:ext cx="7056784" cy="19442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55196"/>
                <a:gridCol w="1257479"/>
                <a:gridCol w="1647943"/>
                <a:gridCol w="1161637"/>
                <a:gridCol w="2234529"/>
              </a:tblGrid>
              <a:tr h="33812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Oferta de Carne de Cerdo 2008-2011 (kilogramos)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Producción Kg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Importaciones </a:t>
                      </a:r>
                      <a:r>
                        <a:rPr lang="es-EC" sz="1100" dirty="0">
                          <a:effectLst/>
                        </a:rPr>
                        <a:t>kg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Oferta Nacional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Oferta del distrito Metropolitano de Quito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44.354.345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11.424.610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55.778.955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8.623.588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45.219.254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10.163.580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55.382.834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8.813.307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46.101.030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13.357.180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59.458.210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9.007.200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47.000.000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15.398.860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62.398.860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9.205.358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79583307"/>
              </p:ext>
            </p:extLst>
          </p:nvPr>
        </p:nvGraphicFramePr>
        <p:xfrm>
          <a:off x="3491880" y="3501008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7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264696" cy="49492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FF00"/>
                </a:solidFill>
              </a:rPr>
              <a:t>Demanda Insatisfecha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68526"/>
              </p:ext>
            </p:extLst>
          </p:nvPr>
        </p:nvGraphicFramePr>
        <p:xfrm>
          <a:off x="539552" y="1484784"/>
          <a:ext cx="5976664" cy="21602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9919"/>
                <a:gridCol w="1776886"/>
                <a:gridCol w="1581128"/>
                <a:gridCol w="1478731"/>
              </a:tblGrid>
              <a:tr h="476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Oferta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 Insatisfecha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162.649.694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55.778.955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106.870.739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165.821.363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55.382.834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110.438.528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169.054.879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59.458.210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109.596.669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172.351.450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62.398.860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109.952.590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47871"/>
              </p:ext>
            </p:extLst>
          </p:nvPr>
        </p:nvGraphicFramePr>
        <p:xfrm>
          <a:off x="3005156" y="4221088"/>
          <a:ext cx="5976664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45"/>
                <a:gridCol w="1632266"/>
                <a:gridCol w="1676851"/>
                <a:gridCol w="1643602"/>
              </a:tblGrid>
              <a:tr h="56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Oferta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 Insatisfecha  Quito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25.146.115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8.623.588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16.522.527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25.699.329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8.813.307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16.886.022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26.598.806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9.007.200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17.591.606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27.822.351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9.205.358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18.616.993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660232" y="2420888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Nacional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19180" y="457574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Distrito Metropolitano de Quito</a:t>
            </a:r>
            <a:endParaRPr lang="es-EC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1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4888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PREFERENCIA DE COMPRA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22981"/>
              </p:ext>
            </p:extLst>
          </p:nvPr>
        </p:nvGraphicFramePr>
        <p:xfrm>
          <a:off x="1043608" y="2204864"/>
          <a:ext cx="7128792" cy="34379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90210"/>
                <a:gridCol w="1746194"/>
                <a:gridCol w="1746194"/>
                <a:gridCol w="1746194"/>
              </a:tblGrid>
              <a:tr h="525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Indicador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Frecuencia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Muestra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%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81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Grasa 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105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95%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Cuero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99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81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Pierna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99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Chuleta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99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3656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Manos / Patas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96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86%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Pulpa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79%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Lomo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84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76%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Costillas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76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68%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3665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Recorte de Cerdo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71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64%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6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effectLst/>
                        </a:rPr>
                        <a:t>Panceta </a:t>
                      </a:r>
                      <a:endParaRPr lang="es-EC" sz="16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effectLst/>
                        </a:rPr>
                        <a:t>111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</a:rPr>
                        <a:t>14%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72808" cy="638944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>
                <a:solidFill>
                  <a:srgbClr val="FFFF00"/>
                </a:solidFill>
              </a:rPr>
              <a:t>FRECUENCIA DE COMPRA </a:t>
            </a:r>
            <a:endParaRPr lang="es-EC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11816"/>
              </p:ext>
            </p:extLst>
          </p:nvPr>
        </p:nvGraphicFramePr>
        <p:xfrm>
          <a:off x="467544" y="1124744"/>
          <a:ext cx="4464496" cy="24094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16224"/>
                <a:gridCol w="1224136"/>
                <a:gridCol w="1224136"/>
              </a:tblGrid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Indicador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Porcentaje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 diario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Cada dos  a  tres días 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Cada cuatro a cinco días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Cada seis a siete días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Cada quince días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509814714"/>
              </p:ext>
            </p:extLst>
          </p:nvPr>
        </p:nvGraphicFramePr>
        <p:xfrm>
          <a:off x="4211960" y="3717032"/>
          <a:ext cx="4680520" cy="295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2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1432" y="1484784"/>
            <a:ext cx="511256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Aceptación de precios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39945095"/>
              </p:ext>
            </p:extLst>
          </p:nvPr>
        </p:nvGraphicFramePr>
        <p:xfrm>
          <a:off x="4067944" y="3645024"/>
          <a:ext cx="4769485" cy="30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81302"/>
              </p:ext>
            </p:extLst>
          </p:nvPr>
        </p:nvGraphicFramePr>
        <p:xfrm>
          <a:off x="323528" y="476672"/>
          <a:ext cx="3888431" cy="28029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1119"/>
                <a:gridCol w="1094642"/>
                <a:gridCol w="1192670"/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Indicador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Precio/ KG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%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Grasa 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95%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Cuero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1,23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Pierna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3,73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Chuleta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4,59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304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Manos / Patas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Pulpa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79%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Costillas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5,59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5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Recorte de Cerdo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4,4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64%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Panceta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5,11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2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PREFERENCIA DE MARCA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82179"/>
              </p:ext>
            </p:extLst>
          </p:nvPr>
        </p:nvGraphicFramePr>
        <p:xfrm>
          <a:off x="1187624" y="1700808"/>
          <a:ext cx="7272809" cy="4392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31019"/>
                <a:gridCol w="1770895"/>
                <a:gridCol w="1770895"/>
              </a:tblGrid>
              <a:tr h="3080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COMPETENCIA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N°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%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34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PRONACA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90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6358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MERCADO  METROPOLITANO DE  QUITO  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4794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PERALTA PERALTA GUSTAVO DE JESUS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13%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4272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ECARNI DON DIEGO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3648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IMPROCAR FRUTERA DEL LITORAL.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ORO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AGROPASA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6982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ESCALANTE GORTAIRE ROSA ADRIANA ELIZABETH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  <a:tr h="49068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MARCO CRUZ HERNANDEZ CIA. LTDA.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</a:endParaRPr>
                    </a:p>
                  </a:txBody>
                  <a:tcPr marL="9509" marR="9509" marT="950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24744" cy="1800200"/>
          </a:xfrm>
        </p:spPr>
        <p:txBody>
          <a:bodyPr>
            <a:prstTxWarp prst="textTriangleInverted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PROCESOS Y PROCEDIMIENTO DE COMERCIO EXTERIOR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1.bp.blogspot.com/_h9GT8R1egTo/TUYbBtfmZGI/AAAAAAAAAAU/MQg3d1oFcgw/s1600/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77792" cy="324036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10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7626548" cy="2664296"/>
          </a:xfr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REGISTRO COMO OPERADOR  ECONÓMICO AUTORIZADO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t2.gstatic.com/images?q=tbn:ANd9GcRaPtsXHSo8inu2vsED2mFwU3EG7zQG7dm6G1a2Bi1EaUaaCVxC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8175"/>
            <a:ext cx="3024336" cy="273630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Presentación del Proyecto 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200" dirty="0" smtClean="0"/>
              <a:t>El presente plan de negocios esta basado en la demanda insatisfecha que existe de carne de cerdo en el Ecuador ya que en la actualidad la producción nacional e importaciones que registra el país no cubre necesidades que posee la mercado es por ello que la presente investigación pretende cubrir una parte de la esta demanda. He </a:t>
            </a:r>
            <a:r>
              <a:rPr lang="es-EC" sz="2200" dirty="0"/>
              <a:t>considerado la normativa general del Gobierno como sustento de mi proyecto, pues para el presente caso el  Plan Nacional de </a:t>
            </a:r>
            <a:r>
              <a:rPr lang="es-EC" sz="2200" dirty="0" smtClean="0"/>
              <a:t>este proyecto se ha basado en la constitución en el Art. 52 que dicta que ¨</a:t>
            </a:r>
            <a:r>
              <a:rPr lang="es-EC" sz="2200" dirty="0"/>
              <a:t>Las personas tienen derecho a disponer de bienes y servicios de </a:t>
            </a:r>
            <a:r>
              <a:rPr lang="es-EC" sz="2200" dirty="0" smtClean="0"/>
              <a:t>óptima calidad </a:t>
            </a:r>
            <a:r>
              <a:rPr lang="es-EC" sz="2200" dirty="0"/>
              <a:t>y a elegirlos con libertad, así como a una información precisa y no </a:t>
            </a:r>
            <a:r>
              <a:rPr lang="es-EC" sz="2200" dirty="0" smtClean="0"/>
              <a:t>engañosa sobre </a:t>
            </a:r>
            <a:r>
              <a:rPr lang="es-EC" sz="2200" dirty="0"/>
              <a:t>su contenido y características</a:t>
            </a:r>
            <a:r>
              <a:rPr lang="es-EC" sz="2200" dirty="0" smtClean="0"/>
              <a:t>¨ es decir que se brindara un producto de calidad y apoyado en la franja de precios</a:t>
            </a:r>
            <a:r>
              <a:rPr lang="es-EC" sz="2200" smtClean="0"/>
              <a:t>, a un </a:t>
            </a:r>
            <a:r>
              <a:rPr lang="es-EC" sz="2200" dirty="0" smtClean="0"/>
              <a:t>precio justo. 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13229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84" b="44447"/>
          <a:stretch/>
        </p:blipFill>
        <p:spPr bwMode="auto">
          <a:xfrm>
            <a:off x="1692106" y="260648"/>
            <a:ext cx="633627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5"/>
          <a:stretch/>
        </p:blipFill>
        <p:spPr bwMode="auto">
          <a:xfrm>
            <a:off x="1346290" y="116632"/>
            <a:ext cx="662473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0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807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6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58" y="156160"/>
            <a:ext cx="3768809" cy="623013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Negociación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1423117"/>
            <a:ext cx="2304256" cy="16932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b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4000" kern="1200" dirty="0"/>
          </a:p>
        </p:txBody>
      </p:sp>
      <p:pic>
        <p:nvPicPr>
          <p:cNvPr id="1026" name="Picture 2" descr="http://t1.gstatic.com/images?q=tbn:ANd9GcRx1U7rsuq593Gt-kosj9TW86vbrjbezQLVvJ0DpkSr1OuxTF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24106" r="13195" b="19825"/>
          <a:stretch/>
        </p:blipFill>
        <p:spPr bwMode="auto">
          <a:xfrm>
            <a:off x="530243" y="2236543"/>
            <a:ext cx="2513451" cy="1336474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curvada hacia abajo"/>
          <p:cNvSpPr/>
          <p:nvPr/>
        </p:nvSpPr>
        <p:spPr>
          <a:xfrm rot="8691343">
            <a:off x="3757296" y="4421927"/>
            <a:ext cx="4076746" cy="1712833"/>
          </a:xfrm>
          <a:prstGeom prst="curvedDownArrow">
            <a:avLst>
              <a:gd name="adj1" fmla="val 25000"/>
              <a:gd name="adj2" fmla="val 47127"/>
              <a:gd name="adj3" fmla="val 41922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030" name="Picture 6" descr="http://t3.gstatic.com/images?q=tbn:ANd9GcSBtUlT8n1ewnvkItNR50PhrDwubIO7CVQ5rYUg-0OIXf5aMG_q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77" y="2513095"/>
            <a:ext cx="3960440" cy="17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bolivariano.com/images/stories/headers/1.banca-personas/1.20-comercio-exterior/comex_standby_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3639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lecha curvada hacia abajo"/>
          <p:cNvSpPr/>
          <p:nvPr/>
        </p:nvSpPr>
        <p:spPr>
          <a:xfrm rot="162436">
            <a:off x="1853912" y="913927"/>
            <a:ext cx="5672606" cy="1407309"/>
          </a:xfrm>
          <a:prstGeom prst="curvedDownArrow">
            <a:avLst>
              <a:gd name="adj1" fmla="val 25000"/>
              <a:gd name="adj2" fmla="val 47127"/>
              <a:gd name="adj3" fmla="val 25000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95288" y="258466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2"/>
                </a:solidFill>
              </a:rPr>
              <a:t>FOB</a:t>
            </a:r>
            <a:endParaRPr lang="es-EC" b="1" dirty="0">
              <a:solidFill>
                <a:schemeClr val="bg2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82157" y="2085087"/>
            <a:ext cx="216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FREE ON BOARD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480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34286" cy="1025022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rgbClr val="FFFF00"/>
                </a:solidFill>
              </a:rPr>
              <a:t>DOCUMENTOS DE ACOMPAÑAMIENTO A LA DECLARACIÓN ADUANERA</a:t>
            </a:r>
            <a:endParaRPr lang="es-EC" sz="2800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176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dirty="0">
                <a:effectLst/>
              </a:rPr>
              <a:t>Según el Art. 71 del Reglamento del Código Orgánico de la Producción, Comercio e Inversiones,  se consideran documentos que acompañan a la Declaración Aduanera los siguientes</a:t>
            </a:r>
            <a:r>
              <a:rPr lang="es-EC" dirty="0" smtClean="0">
                <a:effectLst/>
              </a:rPr>
              <a:t>:</a:t>
            </a:r>
          </a:p>
          <a:p>
            <a:pPr marL="0" indent="0" algn="just">
              <a:buNone/>
            </a:pPr>
            <a:endParaRPr lang="es-EC" dirty="0">
              <a:effectLst/>
            </a:endParaRPr>
          </a:p>
          <a:p>
            <a:pPr lvl="2"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dirty="0">
                <a:effectLst/>
              </a:rPr>
              <a:t>Documentos de </a:t>
            </a:r>
            <a:r>
              <a:rPr lang="es-EC" dirty="0" smtClean="0">
                <a:effectLst/>
              </a:rPr>
              <a:t>Acompañamiento</a:t>
            </a:r>
          </a:p>
          <a:p>
            <a:pPr marL="777240" lvl="2" indent="0" algn="just">
              <a:buClr>
                <a:srgbClr val="FFFF00"/>
              </a:buClr>
              <a:buNone/>
            </a:pPr>
            <a:endParaRPr lang="es-EC" dirty="0">
              <a:effectLst/>
            </a:endParaRPr>
          </a:p>
          <a:p>
            <a:pPr lvl="2"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dirty="0">
                <a:effectLst/>
              </a:rPr>
              <a:t>Documentos de Soporte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31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44282" cy="621629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solidFill>
                  <a:srgbClr val="FFFF00"/>
                </a:solidFill>
              </a:rPr>
              <a:t>D</a:t>
            </a:r>
            <a:r>
              <a:rPr lang="es-EC" sz="2800" b="1" dirty="0" smtClean="0">
                <a:solidFill>
                  <a:srgbClr val="FFFF00"/>
                </a:solidFill>
              </a:rPr>
              <a:t>OCUMENTOS DE ACOMPAÑAMIENTO</a:t>
            </a:r>
            <a:endParaRPr lang="es-EC" sz="28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57692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Permiso Zoosanitario</a:t>
            </a:r>
            <a:endParaRPr lang="es-EC" sz="2800" dirty="0"/>
          </a:p>
        </p:txBody>
      </p:sp>
      <p:pic>
        <p:nvPicPr>
          <p:cNvPr id="2050" name="Picture 2" descr="C:\Users\Documentos\Desktop\PERMISO ZOOSANITAR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 bwMode="auto">
          <a:xfrm>
            <a:off x="4789578" y="1484784"/>
            <a:ext cx="3742861" cy="511398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862078" cy="61551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 smtClean="0">
                <a:solidFill>
                  <a:srgbClr val="FFFF00"/>
                </a:solidFill>
              </a:rPr>
              <a:t>DOCUMENTOS DE SOPORTE</a:t>
            </a:r>
            <a:endParaRPr lang="es-EC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71859673"/>
              </p:ext>
            </p:extLst>
          </p:nvPr>
        </p:nvGraphicFramePr>
        <p:xfrm>
          <a:off x="1115616" y="1628800"/>
          <a:ext cx="71287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1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069684" y="3132992"/>
            <a:ext cx="5064953" cy="852663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FACTURA 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Documentos\Desktop\Fac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01" y="1052736"/>
            <a:ext cx="3803321" cy="501317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CERTIFICADO DE ORIGEN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7103" t="18181" r="33556" b="19523"/>
          <a:stretch/>
        </p:blipFill>
        <p:spPr bwMode="auto">
          <a:xfrm>
            <a:off x="4355976" y="1052736"/>
            <a:ext cx="3744416" cy="4756423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1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DOCUMENTO DE TRANSPORTE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Documentos\Desktop\BILL OF LADIN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512964" cy="465313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476943" cy="5616624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</a:pPr>
            <a:r>
              <a:rPr lang="es-ES" dirty="0">
                <a:effectLst/>
              </a:rPr>
              <a:t>En lo referente a lo que es la creación de microempresas el Código de Orgánico de Producción Comercio e Inversiones menciona: ¨</a:t>
            </a:r>
            <a:r>
              <a:rPr lang="es-EC" dirty="0">
                <a:effectLst/>
              </a:rPr>
              <a:t>Sectorial de la Producción coordinará las políticas de fomento y desarrollo de la Micro, Pequeña y Mediana Empresa con los ministerios sectoriales en el ámbito de sus </a:t>
            </a:r>
            <a:r>
              <a:rPr lang="es-EC" dirty="0" smtClean="0">
                <a:effectLst/>
              </a:rPr>
              <a:t>competencias</a:t>
            </a:r>
          </a:p>
          <a:p>
            <a:pPr marL="0" indent="0" algn="just">
              <a:buNone/>
            </a:pPr>
            <a:endParaRPr lang="es-EC" dirty="0">
              <a:effectLst/>
            </a:endParaRPr>
          </a:p>
          <a:p>
            <a:pPr marL="731520" lvl="2" indent="0" algn="just">
              <a:buNone/>
            </a:pPr>
            <a:r>
              <a:rPr lang="es-EC" dirty="0" smtClean="0">
                <a:effectLst/>
              </a:rPr>
              <a:t>d. Coordinar </a:t>
            </a:r>
            <a:r>
              <a:rPr lang="es-EC" dirty="0">
                <a:effectLst/>
              </a:rPr>
              <a:t>con los organismos especializados, públicos y privados, programas de capacitación, información, asistencia técnica y promoción comercial, orientados a promover la participación de las MIPYMES en el comercio internacional.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2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POLIZA DE SEGURO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 descr="C:\Users\Documentos\Desktop\segur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"/>
          <a:stretch/>
        </p:blipFill>
        <p:spPr bwMode="auto">
          <a:xfrm>
            <a:off x="3563888" y="1700808"/>
            <a:ext cx="5216649" cy="385993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35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96744" cy="97259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200" b="1" dirty="0" smtClean="0">
                <a:solidFill>
                  <a:srgbClr val="FFFF00"/>
                </a:solidFill>
              </a:rPr>
              <a:t>TRIBUTOS AL COMERCIO EXTERIOR</a:t>
            </a:r>
            <a:endParaRPr lang="es-EC" sz="3200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3240360"/>
          </a:xfrm>
        </p:spPr>
        <p:txBody>
          <a:bodyPr>
            <a:noAutofit/>
          </a:bodyPr>
          <a:lstStyle/>
          <a:p>
            <a:pPr algn="just">
              <a:buClr>
                <a:srgbClr val="FFFF00"/>
              </a:buClr>
            </a:pPr>
            <a:r>
              <a:rPr lang="es-EC" sz="2000" b="1" dirty="0" smtClean="0">
                <a:effectLst/>
              </a:rPr>
              <a:t>AD-VALOREM</a:t>
            </a:r>
            <a:r>
              <a:rPr lang="es-EC" sz="2000" b="1" dirty="0">
                <a:effectLst/>
              </a:rPr>
              <a:t>:</a:t>
            </a:r>
            <a:endParaRPr lang="es-EC" sz="2000" dirty="0">
              <a:effectLst/>
            </a:endParaRPr>
          </a:p>
          <a:p>
            <a:pPr marL="0" indent="0" algn="ctr">
              <a:buNone/>
            </a:pPr>
            <a:r>
              <a:rPr lang="es-EC" sz="2000" dirty="0">
                <a:effectLst/>
              </a:rPr>
              <a:t>Ad </a:t>
            </a:r>
            <a:r>
              <a:rPr lang="es-EC" sz="2000" dirty="0" err="1">
                <a:effectLst/>
              </a:rPr>
              <a:t>valorem</a:t>
            </a:r>
            <a:r>
              <a:rPr lang="es-EC" sz="2000" dirty="0">
                <a:effectLst/>
              </a:rPr>
              <a:t> = (Valor en Aduana) * %</a:t>
            </a:r>
            <a:r>
              <a:rPr lang="es-EC" sz="2000" dirty="0" smtClean="0">
                <a:effectLst/>
              </a:rPr>
              <a:t>Arancelario</a:t>
            </a:r>
          </a:p>
          <a:p>
            <a:pPr marL="0" indent="0" algn="ctr">
              <a:buNone/>
            </a:pPr>
            <a:endParaRPr lang="es-EC" sz="2000" dirty="0"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s-EC" sz="2000" b="1" dirty="0" smtClean="0">
                <a:effectLst/>
              </a:rPr>
              <a:t>FODINFA</a:t>
            </a:r>
            <a:r>
              <a:rPr lang="es-EC" sz="2000" dirty="0" smtClean="0">
                <a:effectLst/>
              </a:rPr>
              <a:t>:</a:t>
            </a:r>
            <a:endParaRPr lang="es-EC" sz="2000" dirty="0">
              <a:effectLst/>
            </a:endParaRPr>
          </a:p>
          <a:p>
            <a:pPr marL="0" indent="0" algn="ctr">
              <a:buNone/>
            </a:pPr>
            <a:r>
              <a:rPr lang="es-EC" sz="2000" dirty="0">
                <a:effectLst/>
              </a:rPr>
              <a:t>FODINFA= (Valor en aduana) * 0,5%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92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2592288"/>
          </a:xfrm>
        </p:spPr>
        <p:txBody>
          <a:bodyPr>
            <a:prstTxWarp prst="textTriangleInverted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SISTEMA  ANDINO DE FRANCA DE PRECIOS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t2.gstatic.com/images?q=tbn:ANd9GcRvb3Y_pVJfC6NRJ4LaF7k4qzDPv9Fg9idbqlpF4rYzMLPCai5b_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38816"/>
          <a:stretch/>
        </p:blipFill>
        <p:spPr bwMode="auto">
          <a:xfrm>
            <a:off x="3059832" y="4238170"/>
            <a:ext cx="3168352" cy="1711109"/>
          </a:xfrm>
          <a:prstGeom prst="flowChartMagneticTap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Franja de Precios 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586842"/>
              </p:ext>
            </p:extLst>
          </p:nvPr>
        </p:nvGraphicFramePr>
        <p:xfrm>
          <a:off x="395536" y="141277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7" y="908720"/>
            <a:ext cx="76328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r>
              <a:rPr lang="es-EC" sz="2800" dirty="0"/>
              <a:t>Producto importado: Carne de cerdo: </a:t>
            </a:r>
            <a:r>
              <a:rPr lang="es-EC" sz="2800" dirty="0" err="1"/>
              <a:t>subpartida</a:t>
            </a:r>
            <a:r>
              <a:rPr lang="es-EC" sz="2800" dirty="0"/>
              <a:t> (0203.22.00.00</a:t>
            </a:r>
            <a:r>
              <a:rPr lang="es-EC" sz="2800" dirty="0" smtClean="0"/>
              <a:t>).</a:t>
            </a:r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endParaRPr lang="es-EC" sz="2800" dirty="0"/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r>
              <a:rPr lang="es-EC" sz="2800" dirty="0"/>
              <a:t>Fecha de arribo a puerto: 02 de Julio </a:t>
            </a:r>
            <a:r>
              <a:rPr lang="es-EC" sz="2800" dirty="0" smtClean="0"/>
              <a:t>2012.</a:t>
            </a:r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endParaRPr lang="es-EC" sz="2800" dirty="0"/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r>
              <a:rPr lang="es-EC" sz="2800" dirty="0"/>
              <a:t>Valor en aduana del producto: 21288,56 </a:t>
            </a:r>
            <a:r>
              <a:rPr lang="es-EC" sz="2800" dirty="0" smtClean="0"/>
              <a:t>USD.</a:t>
            </a:r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endParaRPr lang="es-EC" sz="2800" dirty="0"/>
          </a:p>
          <a:p>
            <a:pPr marL="457200" indent="-457200" algn="just">
              <a:buClr>
                <a:srgbClr val="FFFF00"/>
              </a:buClr>
              <a:buBlip>
                <a:blip r:embed="rId2"/>
              </a:buBlip>
            </a:pPr>
            <a:r>
              <a:rPr lang="es-EC" sz="2800" dirty="0"/>
              <a:t>Precio de referencia CIF 2193 US$ a la primera quincena de Julio del 2012 (Producto Marcador de la Franja correspondiente</a:t>
            </a:r>
            <a:r>
              <a:rPr lang="es-EC" sz="2800" dirty="0" smtClean="0"/>
              <a:t>).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085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5449984"/>
          </a:xfrm>
        </p:spPr>
        <p:txBody>
          <a:bodyPr>
            <a:normAutofit fontScale="92500" lnSpcReduction="10000"/>
          </a:bodyPr>
          <a:lstStyle/>
          <a:p>
            <a:pPr algn="just">
              <a:buBlip>
                <a:blip r:embed="rId2"/>
              </a:buBlip>
            </a:pPr>
            <a:endParaRPr lang="es-EC" dirty="0" smtClean="0"/>
          </a:p>
          <a:p>
            <a:pPr algn="just">
              <a:buBlip>
                <a:blip r:embed="rId2"/>
              </a:buBlip>
            </a:pPr>
            <a:r>
              <a:rPr lang="es-EC" dirty="0" smtClean="0"/>
              <a:t>Se </a:t>
            </a:r>
            <a:r>
              <a:rPr lang="es-EC" dirty="0"/>
              <a:t>identifica la </a:t>
            </a:r>
            <a:r>
              <a:rPr lang="es-EC" dirty="0" err="1"/>
              <a:t>subpartida</a:t>
            </a:r>
            <a:r>
              <a:rPr lang="es-EC" dirty="0"/>
              <a:t> 0203.22.00.00 en el apéndice de las tablas aduaneras, se determina que se trata de un producto marcador a la franja de carne de cerdo y productos vinculados y debe utilizarse  la tabla </a:t>
            </a:r>
            <a:r>
              <a:rPr lang="es-EC" dirty="0" smtClean="0"/>
              <a:t>6.</a:t>
            </a:r>
          </a:p>
          <a:p>
            <a:pPr marL="0" indent="0" algn="just">
              <a:buNone/>
            </a:pPr>
            <a:endParaRPr lang="es-EC" dirty="0"/>
          </a:p>
          <a:p>
            <a:pPr algn="just">
              <a:buBlip>
                <a:blip r:embed="rId2"/>
              </a:buBlip>
            </a:pPr>
            <a:r>
              <a:rPr lang="es-EC" dirty="0" smtClean="0"/>
              <a:t>En </a:t>
            </a:r>
            <a:r>
              <a:rPr lang="es-EC" dirty="0"/>
              <a:t>la tabla 6 parte superior se ubica la partida 0203.22.00.00 con la letra (A), y en la columna denominada precios de referencia CIF de carne  de cerdo se ubica el precio de referencia  de (2193 USD).</a:t>
            </a:r>
          </a:p>
          <a:p>
            <a:pPr algn="just">
              <a:buBlip>
                <a:blip r:embed="rId2"/>
              </a:buBlip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45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31045" t="13131" r="41918" b="7744"/>
          <a:stretch/>
        </p:blipFill>
        <p:spPr bwMode="auto">
          <a:xfrm>
            <a:off x="467544" y="367003"/>
            <a:ext cx="4032448" cy="6124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13468" r="42383" b="9091"/>
          <a:stretch/>
        </p:blipFill>
        <p:spPr bwMode="auto">
          <a:xfrm>
            <a:off x="4632738" y="332656"/>
            <a:ext cx="4115725" cy="6124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5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626469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es-EC" dirty="0"/>
              <a:t>A la derecha del precio de referencia y en la columna (A) se ubica el derecho variable adicional que corresponde aplicar en este  caso </a:t>
            </a:r>
            <a:r>
              <a:rPr lang="es-EC" dirty="0" smtClean="0"/>
              <a:t>   -</a:t>
            </a:r>
            <a:r>
              <a:rPr lang="es-EC" dirty="0"/>
              <a:t>9% </a:t>
            </a:r>
            <a:r>
              <a:rPr lang="es-EC" dirty="0" smtClean="0"/>
              <a:t>.</a:t>
            </a:r>
            <a:endParaRPr lang="es-EC" dirty="0"/>
          </a:p>
          <a:p>
            <a:pPr lvl="0" algn="just">
              <a:buBlip>
                <a:blip r:embed="rId2"/>
              </a:buBlip>
            </a:pPr>
            <a:r>
              <a:rPr lang="es-EC" dirty="0"/>
              <a:t>Al arancel normal (AEC en este caso) para la </a:t>
            </a:r>
            <a:r>
              <a:rPr lang="es-EC" dirty="0" err="1"/>
              <a:t>subpartida</a:t>
            </a:r>
            <a:r>
              <a:rPr lang="es-EC" dirty="0"/>
              <a:t> 0203.22.00 es de 45%.</a:t>
            </a:r>
          </a:p>
          <a:p>
            <a:pPr marL="0" indent="0" algn="ctr">
              <a:buNone/>
            </a:pPr>
            <a:r>
              <a:rPr lang="es-EC" dirty="0"/>
              <a:t>45% - 9%= 36</a:t>
            </a:r>
            <a:r>
              <a:rPr lang="es-EC" dirty="0" smtClean="0"/>
              <a:t>%</a:t>
            </a:r>
          </a:p>
          <a:p>
            <a:pPr lvl="0" algn="just">
              <a:buBlip>
                <a:blip r:embed="rId2"/>
              </a:buBlip>
            </a:pPr>
            <a:r>
              <a:rPr lang="es-EC" dirty="0" smtClean="0"/>
              <a:t>Como </a:t>
            </a:r>
            <a:r>
              <a:rPr lang="es-EC" dirty="0"/>
              <a:t>es un producto vinculado, el valor del gravamen total por unidad se calcula con la base en el valor en aduana.</a:t>
            </a:r>
          </a:p>
          <a:p>
            <a:pPr marL="0" indent="0" algn="ctr">
              <a:buNone/>
            </a:pPr>
            <a:r>
              <a:rPr lang="es-EC" dirty="0"/>
              <a:t>21288,56 USD  x (36%) = 7663,88USD</a:t>
            </a:r>
          </a:p>
          <a:p>
            <a:pPr algn="just">
              <a:buBlip>
                <a:blip r:embed="rId2"/>
              </a:buBlip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28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96744" cy="759527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FFFF00"/>
                </a:solidFill>
              </a:rPr>
              <a:t>DECLARACIÓN ADUANERA</a:t>
            </a:r>
            <a:endParaRPr lang="es-EC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905831"/>
              </p:ext>
            </p:extLst>
          </p:nvPr>
        </p:nvGraphicFramePr>
        <p:xfrm>
          <a:off x="0" y="1484313"/>
          <a:ext cx="9036496" cy="432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585797" y="6068150"/>
            <a:ext cx="4392488" cy="560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Declaración Andina del Valor 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347954" y="2793657"/>
            <a:ext cx="5064953" cy="13201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FFFF00"/>
                </a:solidFill>
              </a:rPr>
              <a:t>Declaración Aduanera Única  “A”</a:t>
            </a:r>
            <a:endParaRPr lang="es-EC" sz="3600" dirty="0"/>
          </a:p>
        </p:txBody>
      </p:sp>
      <p:pic>
        <p:nvPicPr>
          <p:cNvPr id="3074" name="Picture 2" descr="H:\DAU A ANI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20480" cy="604867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3888550" cy="673144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FF00"/>
                </a:solidFill>
              </a:rPr>
              <a:t>Contenido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4536504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FF00"/>
              </a:buClr>
              <a:buSzPct val="70000"/>
              <a:buFont typeface="Courier New" pitchFamily="49" charset="0"/>
              <a:buChar char="o"/>
            </a:pPr>
            <a:r>
              <a:rPr lang="es-EC" sz="3200" b="1" dirty="0" smtClean="0"/>
              <a:t>Características y clasificación arancelaria de la carne de cerdo.</a:t>
            </a:r>
          </a:p>
          <a:p>
            <a:pPr algn="just">
              <a:buClr>
                <a:srgbClr val="FFFF00"/>
              </a:buClr>
              <a:buSzPct val="70000"/>
              <a:buFont typeface="Courier New" pitchFamily="49" charset="0"/>
              <a:buChar char="o"/>
            </a:pPr>
            <a:r>
              <a:rPr lang="es-EC" sz="3200" b="1" dirty="0" smtClean="0"/>
              <a:t>Estudio de Mercado.</a:t>
            </a:r>
          </a:p>
          <a:p>
            <a:pPr algn="just">
              <a:buClr>
                <a:srgbClr val="FFFF00"/>
              </a:buClr>
              <a:buSzPct val="70000"/>
              <a:buFont typeface="Courier New" pitchFamily="49" charset="0"/>
              <a:buChar char="o"/>
            </a:pPr>
            <a:r>
              <a:rPr lang="es-EC" sz="3200" b="1" dirty="0" smtClean="0"/>
              <a:t>Procesos y Procedimiento de Comercio Exterior.</a:t>
            </a:r>
          </a:p>
          <a:p>
            <a:pPr algn="just">
              <a:buClr>
                <a:srgbClr val="FFFF00"/>
              </a:buClr>
              <a:buSzPct val="70000"/>
              <a:buFont typeface="Courier New" pitchFamily="49" charset="0"/>
              <a:buChar char="o"/>
            </a:pPr>
            <a:r>
              <a:rPr lang="es-EC" sz="3200" b="1" dirty="0" smtClean="0"/>
              <a:t>Plan de negocios y Estudio Técnico del proyecto.</a:t>
            </a:r>
          </a:p>
          <a:p>
            <a:pPr algn="just">
              <a:buClr>
                <a:srgbClr val="FFFF00"/>
              </a:buClr>
              <a:buSzPct val="70000"/>
              <a:buFont typeface="Courier New" pitchFamily="49" charset="0"/>
              <a:buChar char="o"/>
            </a:pPr>
            <a:r>
              <a:rPr lang="es-EC" sz="3200" b="1" dirty="0"/>
              <a:t>Viabilidad del </a:t>
            </a:r>
            <a:r>
              <a:rPr lang="es-EC" sz="3200" b="1" dirty="0" smtClean="0"/>
              <a:t>Proyecto</a:t>
            </a:r>
            <a:r>
              <a:rPr lang="es-EC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s-EC" b="1" dirty="0" smtClean="0">
              <a:solidFill>
                <a:schemeClr val="accent3"/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s-EC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574813" y="2763471"/>
            <a:ext cx="5064953" cy="159592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FFFF00"/>
                </a:solidFill>
              </a:rPr>
              <a:t>Declaración Aduanera Única  </a:t>
            </a:r>
            <a:r>
              <a:rPr lang="es-EC" sz="3600" b="1" dirty="0" smtClean="0">
                <a:solidFill>
                  <a:srgbClr val="FFFF00"/>
                </a:solidFill>
              </a:rPr>
              <a:t>“B”</a:t>
            </a:r>
            <a:endParaRPr lang="es-EC" sz="3600" dirty="0"/>
          </a:p>
        </p:txBody>
      </p:sp>
      <p:pic>
        <p:nvPicPr>
          <p:cNvPr id="4098" name="Picture 2" descr="H:\DAU B Ani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752528" cy="6192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976178" y="2945422"/>
            <a:ext cx="5064953" cy="1493557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rgbClr val="FFFF00"/>
                </a:solidFill>
              </a:rPr>
              <a:t>Declaración Aduanera Única  </a:t>
            </a:r>
            <a:r>
              <a:rPr lang="es-EC" sz="3600" b="1" dirty="0" smtClean="0">
                <a:solidFill>
                  <a:srgbClr val="FFFF00"/>
                </a:solidFill>
              </a:rPr>
              <a:t>“C”</a:t>
            </a:r>
            <a:endParaRPr lang="es-EC" sz="3600" dirty="0"/>
          </a:p>
        </p:txBody>
      </p:sp>
      <p:pic>
        <p:nvPicPr>
          <p:cNvPr id="5122" name="Picture 2" descr="H:\DAU C Ani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464496" cy="5904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058095" y="2798528"/>
            <a:ext cx="5064953" cy="1695631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Declaración Andina de Valor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:\DAV FORMATO Ani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4464496" cy="596541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1354449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CUADRO DE RESUMEN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80193"/>
              </p:ext>
            </p:extLst>
          </p:nvPr>
        </p:nvGraphicFramePr>
        <p:xfrm>
          <a:off x="1979712" y="2348880"/>
          <a:ext cx="5832648" cy="30243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40360"/>
                <a:gridCol w="2592288"/>
              </a:tblGrid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FOB TOTAL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43099,00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  <a:latin typeface="+mj-lt"/>
                        </a:rPr>
                        <a:t>FLETE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1671,00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SEGURO (0,4%)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236,17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57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 smtClean="0">
                          <a:effectLst/>
                          <a:latin typeface="+mj-lt"/>
                        </a:rPr>
                        <a:t>CIF (VALOR </a:t>
                      </a:r>
                      <a:r>
                        <a:rPr lang="es-EC" sz="1400" b="1" u="none" strike="noStrike" dirty="0">
                          <a:effectLst/>
                          <a:latin typeface="+mj-lt"/>
                        </a:rPr>
                        <a:t>EN </a:t>
                      </a:r>
                      <a:r>
                        <a:rPr lang="es-EC" sz="1400" b="1" u="none" strike="noStrike" dirty="0" smtClean="0">
                          <a:effectLst/>
                          <a:latin typeface="+mj-lt"/>
                        </a:rPr>
                        <a:t>ADUANA)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45006,17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AD-VALOREM (36%)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  <a:latin typeface="+mj-lt"/>
                        </a:rPr>
                        <a:t>13357,25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FODINFA (0,5%)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  <a:latin typeface="+mj-lt"/>
                        </a:rPr>
                        <a:t>225,03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20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+mj-lt"/>
                        </a:rPr>
                        <a:t>VALOR </a:t>
                      </a:r>
                      <a:r>
                        <a:rPr lang="es-EC" sz="1400" b="1" u="none" strike="noStrike" dirty="0" smtClean="0">
                          <a:effectLst/>
                          <a:latin typeface="+mj-lt"/>
                        </a:rPr>
                        <a:t>A</a:t>
                      </a:r>
                      <a:r>
                        <a:rPr lang="es-EC" sz="1400" b="1" u="none" strike="noStrike" baseline="0" dirty="0" smtClean="0">
                          <a:effectLst/>
                          <a:latin typeface="+mj-lt"/>
                        </a:rPr>
                        <a:t> PAGAR EN ADUANAN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58588,45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636" y="1268760"/>
            <a:ext cx="7024744" cy="1143000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 DE NEGOCIOS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thumb/4/43/4Ps.jpg/220px-4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95" y="2996952"/>
            <a:ext cx="4176464" cy="2448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2863258" y="2852936"/>
            <a:ext cx="3600400" cy="1692768"/>
          </a:xfrm>
          <a:prstGeom prst="cloudCallout">
            <a:avLst/>
          </a:prstGeom>
          <a:gradFill>
            <a:gsLst>
              <a:gs pos="38000">
                <a:srgbClr val="FFFF00"/>
              </a:gs>
              <a:gs pos="100000">
                <a:schemeClr val="accent2">
                  <a:shade val="60000"/>
                  <a:satMod val="180000"/>
                  <a:lumMod val="7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IDEA DEL NEGOCIO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8005808"/>
              </p:ext>
            </p:extLst>
          </p:nvPr>
        </p:nvGraphicFramePr>
        <p:xfrm>
          <a:off x="505250" y="692696"/>
          <a:ext cx="83164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9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200" b="1" dirty="0" smtClean="0">
                <a:solidFill>
                  <a:srgbClr val="FFFF00"/>
                </a:solidFill>
              </a:rPr>
              <a:t>ORGANIZACIÓN DE LA EMPRESA</a:t>
            </a:r>
            <a:endParaRPr lang="es-EC" sz="3200" b="1" dirty="0">
              <a:solidFill>
                <a:srgbClr val="FFFF00"/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1628801"/>
            <a:ext cx="6777317" cy="504055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Organigrama </a:t>
            </a:r>
            <a:r>
              <a:rPr lang="es-EC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53260069"/>
              </p:ext>
            </p:extLst>
          </p:nvPr>
        </p:nvGraphicFramePr>
        <p:xfrm>
          <a:off x="971600" y="2557463"/>
          <a:ext cx="7272808" cy="34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2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80728"/>
            <a:ext cx="6777317" cy="74530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Organigrama </a:t>
            </a:r>
            <a:r>
              <a:rPr lang="es-EC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Posicional</a:t>
            </a:r>
            <a:endParaRPr lang="es-EC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es-EC" dirty="0">
              <a:solidFill>
                <a:schemeClr val="accent2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14629408"/>
              </p:ext>
            </p:extLst>
          </p:nvPr>
        </p:nvGraphicFramePr>
        <p:xfrm>
          <a:off x="251520" y="1762124"/>
          <a:ext cx="8640959" cy="469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81716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C" sz="4000" b="1" dirty="0" smtClean="0">
                <a:solidFill>
                  <a:srgbClr val="FFFF00"/>
                </a:solidFill>
                <a:latin typeface="+mj-lt"/>
              </a:rPr>
              <a:t>ENFOQUE ESTRATÉGICO DEL NEGOCIO</a:t>
            </a:r>
            <a:r>
              <a:rPr lang="es-EC" sz="3200" b="1" dirty="0" smtClean="0">
                <a:solidFill>
                  <a:srgbClr val="FFFF00"/>
                </a:solidFill>
              </a:rPr>
              <a:t>.</a:t>
            </a:r>
            <a:r>
              <a:rPr lang="es-EC" sz="3200" b="1" dirty="0" smtClean="0">
                <a:solidFill>
                  <a:schemeClr val="accent2"/>
                </a:solidFill>
              </a:rPr>
              <a:t/>
            </a:r>
            <a:br>
              <a:rPr lang="es-EC" sz="3200" b="1" dirty="0" smtClean="0">
                <a:solidFill>
                  <a:schemeClr val="accent2"/>
                </a:solidFill>
              </a:rPr>
            </a:br>
            <a:endParaRPr lang="es-EC" sz="3200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57829"/>
            <a:ext cx="8001453" cy="4307475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es-EC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8580" indent="0" algn="ctr">
              <a:buNone/>
            </a:pPr>
            <a:r>
              <a:rPr lang="es-EC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MISIÓN</a:t>
            </a:r>
            <a:r>
              <a:rPr lang="es-EC" b="1" dirty="0" smtClean="0">
                <a:solidFill>
                  <a:schemeClr val="accent2"/>
                </a:solidFill>
              </a:rPr>
              <a:t> </a:t>
            </a:r>
          </a:p>
          <a:p>
            <a:pPr marL="68580" indent="0" algn="ctr">
              <a:buNone/>
            </a:pPr>
            <a:endParaRPr lang="es-EC" b="1" dirty="0" smtClean="0">
              <a:solidFill>
                <a:schemeClr val="accent2"/>
              </a:solidFill>
            </a:endParaRPr>
          </a:p>
          <a:p>
            <a:pPr marL="68580" indent="0" algn="ctr">
              <a:buNone/>
            </a:pPr>
            <a:r>
              <a:rPr lang="es-EC" dirty="0"/>
              <a:t>“Ser una empresa comercializadora de productos cárnicos que cumplan con todos los estándares de calidad, con personal altamente capacitado, motivado y con tecnología avanzada para así poder satisfacer los deseos y necesidades de nuestros clientes, creando una alianza clientes – empresa”.</a:t>
            </a:r>
          </a:p>
          <a:p>
            <a:pPr marL="6858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01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7488948" cy="4680520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endParaRPr lang="es-EC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8580" indent="0" algn="ctr">
              <a:buNone/>
            </a:pPr>
            <a:r>
              <a:rPr lang="es-EC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VISIÓN</a:t>
            </a:r>
          </a:p>
          <a:p>
            <a:pPr marL="68580" indent="0" algn="ctr">
              <a:buNone/>
            </a:pPr>
            <a:endParaRPr lang="es-EC" b="1" dirty="0">
              <a:solidFill>
                <a:schemeClr val="accent2"/>
              </a:solidFill>
            </a:endParaRPr>
          </a:p>
          <a:p>
            <a:pPr marL="68580" indent="0" algn="ctr">
              <a:buNone/>
            </a:pPr>
            <a:r>
              <a:rPr lang="es-EC" dirty="0"/>
              <a:t>“Establecernos en cinco años como una empresa moderna, eficiente y competitiva de comercialización de productos cárnicos, que posea una fuerza laboral capaz de obtener altos rendimientos en las ventas del producto, convirtiéndonos en una elección de alimentos nutritivos y sabrosos para satisfacer la exigencias de los consumidores y llegar a ser los líderes en el mercado nacional”.</a:t>
            </a:r>
          </a:p>
          <a:p>
            <a:pPr marL="68580" indent="0" algn="ctr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49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462" y="332656"/>
            <a:ext cx="5868144" cy="1048934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CARNE DE CERDO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t2.gstatic.com/images?q=tbn:ANd9GcRCPUPKuBycG1VZdlOY_r95XW1lKCf028swXOXTMy0vhIgqqjq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2960"/>
            <a:ext cx="2627784" cy="2232248"/>
          </a:xfrm>
          <a:prstGeom prst="plaque">
            <a:avLst/>
          </a:prstGeom>
          <a:noFill/>
          <a:ln w="28575">
            <a:solidFill>
              <a:srgbClr val="F991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45932355"/>
              </p:ext>
            </p:extLst>
          </p:nvPr>
        </p:nvGraphicFramePr>
        <p:xfrm>
          <a:off x="3563888" y="3429000"/>
          <a:ext cx="5231904" cy="311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7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90190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VALORES CORPORATIVOS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349522" y="1569113"/>
            <a:ext cx="4658735" cy="5077623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dirty="0" smtClean="0"/>
              <a:t>Calidad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dirty="0" smtClean="0"/>
              <a:t>Responsabilidad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dirty="0" smtClean="0"/>
              <a:t>Honestidad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dirty="0" smtClean="0"/>
              <a:t>Liderazgo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s-EC" dirty="0" smtClean="0"/>
              <a:t>Respeto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6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272808" cy="1143000"/>
          </a:xfrm>
        </p:spPr>
        <p:txBody>
          <a:bodyPr>
            <a:prstTxWarp prst="textCanUp">
              <a:avLst>
                <a:gd name="adj" fmla="val 66667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FODA</a:t>
            </a:r>
            <a:endParaRPr lang="es-EC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6" name="Picture 6" descr="http://t0.gstatic.com/images?q=tbn:ANd9GcSbWzq6iqgqlJ-zORRO_q58Fggc2TEXworaijwKISbjUNmHew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65" y="3076082"/>
            <a:ext cx="5256584" cy="316835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408712" cy="792088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FORTALEZAS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55112"/>
              </p:ext>
            </p:extLst>
          </p:nvPr>
        </p:nvGraphicFramePr>
        <p:xfrm>
          <a:off x="827584" y="2492896"/>
          <a:ext cx="7848872" cy="352839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848872"/>
              </a:tblGrid>
              <a:tr h="376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075" algn="l"/>
                        </a:tabLst>
                      </a:pPr>
                      <a:r>
                        <a:rPr lang="es-EC" sz="1600" dirty="0">
                          <a:effectLst/>
                        </a:rPr>
                        <a:t>Fortalezas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850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10075" algn="l"/>
                        </a:tabLst>
                      </a:pPr>
                      <a:r>
                        <a:rPr lang="es-EC" sz="1600" b="0" dirty="0">
                          <a:effectLst/>
                        </a:rPr>
                        <a:t>Disponibilidad de maquinaria y equipos adecuados para mantener en condiciones de refrigeración el producto.</a:t>
                      </a:r>
                      <a:endParaRPr lang="es-EC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993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EC" sz="1600" b="0" dirty="0">
                          <a:effectLst/>
                        </a:rPr>
                        <a:t>Emprendedores que </a:t>
                      </a:r>
                      <a:r>
                        <a:rPr lang="es-EC" sz="1600" b="0" dirty="0" smtClean="0">
                          <a:effectLst/>
                        </a:rPr>
                        <a:t>conocen</a:t>
                      </a:r>
                      <a:r>
                        <a:rPr lang="es-EC" sz="1600" b="0" baseline="0" dirty="0" smtClean="0">
                          <a:effectLst/>
                        </a:rPr>
                        <a:t> </a:t>
                      </a:r>
                      <a:r>
                        <a:rPr lang="es-EC" sz="1600" b="0" dirty="0" smtClean="0">
                          <a:effectLst/>
                        </a:rPr>
                        <a:t> </a:t>
                      </a:r>
                      <a:r>
                        <a:rPr lang="es-EC" sz="1600" b="0" dirty="0">
                          <a:effectLst/>
                        </a:rPr>
                        <a:t>el </a:t>
                      </a:r>
                      <a:r>
                        <a:rPr lang="es-EC" sz="1600" b="0" dirty="0" err="1">
                          <a:effectLst/>
                        </a:rPr>
                        <a:t>Know</a:t>
                      </a:r>
                      <a:r>
                        <a:rPr lang="es-EC" sz="1600" b="0" dirty="0">
                          <a:effectLst/>
                        </a:rPr>
                        <a:t> </a:t>
                      </a:r>
                      <a:r>
                        <a:rPr lang="es-EC" sz="1600" b="0" dirty="0" err="1">
                          <a:effectLst/>
                        </a:rPr>
                        <a:t>How</a:t>
                      </a:r>
                      <a:r>
                        <a:rPr lang="es-EC" sz="1600" b="0" dirty="0">
                          <a:effectLst/>
                        </a:rPr>
                        <a:t> del negocio </a:t>
                      </a:r>
                      <a:endParaRPr lang="es-EC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850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410075" algn="l"/>
                        </a:tabLst>
                      </a:pPr>
                      <a:r>
                        <a:rPr lang="es-EC" sz="1600" b="0" dirty="0">
                          <a:effectLst/>
                        </a:rPr>
                        <a:t>Conocimiento sobre la importación de carne y buen manejo del producto.</a:t>
                      </a:r>
                      <a:endParaRPr lang="es-EC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870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410075" algn="l"/>
                        </a:tabLst>
                      </a:pPr>
                      <a:r>
                        <a:rPr lang="es-EC" sz="1600" b="0" dirty="0" smtClean="0">
                          <a:effectLst/>
                        </a:rPr>
                        <a:t>Contactos</a:t>
                      </a:r>
                      <a:r>
                        <a:rPr lang="es-EC" sz="1600" b="0" baseline="0" dirty="0" smtClean="0">
                          <a:effectLst/>
                        </a:rPr>
                        <a:t> con </a:t>
                      </a:r>
                      <a:r>
                        <a:rPr lang="es-EC" sz="1600" b="0" dirty="0" smtClean="0">
                          <a:effectLst/>
                        </a:rPr>
                        <a:t> </a:t>
                      </a:r>
                      <a:r>
                        <a:rPr lang="es-EC" sz="1600" b="0" dirty="0">
                          <a:effectLst/>
                        </a:rPr>
                        <a:t>proveedor internacional  que dispones de  carne de cerdo que  cumple con normas de calidad como son: ISO 9001, 14.001, HACCP y BRC que garantiza seguridad y calidad en el producto.</a:t>
                      </a:r>
                      <a:endParaRPr lang="es-EC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688632" cy="936103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OPORTUNIDADES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8262"/>
              </p:ext>
            </p:extLst>
          </p:nvPr>
        </p:nvGraphicFramePr>
        <p:xfrm>
          <a:off x="611560" y="1685161"/>
          <a:ext cx="7992888" cy="485980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992888"/>
              </a:tblGrid>
              <a:tr h="316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075" algn="l"/>
                        </a:tabLst>
                      </a:pPr>
                      <a:r>
                        <a:rPr lang="es-EC" sz="1400" b="1" dirty="0">
                          <a:effectLst/>
                        </a:rPr>
                        <a:t>Oportunidades</a:t>
                      </a:r>
                      <a:endParaRPr lang="es-EC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2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400" b="0" dirty="0">
                          <a:effectLst/>
                        </a:rPr>
                        <a:t>Posibilidad de alianzas estratégicas con proveedores chilenos</a:t>
                      </a:r>
                      <a:endParaRPr lang="es-EC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638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EC" sz="1400" b="0" dirty="0">
                          <a:effectLst/>
                        </a:rPr>
                        <a:t>Existencia de políticas gubernamentales para estabilización de precios ya que en país se registra declinación de la inflación para  el </a:t>
                      </a:r>
                      <a:r>
                        <a:rPr lang="es-EC" sz="1400" b="0" dirty="0" smtClean="0">
                          <a:effectLst/>
                        </a:rPr>
                        <a:t>2012.Anexo</a:t>
                      </a:r>
                      <a:r>
                        <a:rPr lang="es-EC" sz="1400" b="0" baseline="0" dirty="0" smtClean="0">
                          <a:effectLst/>
                        </a:rPr>
                        <a:t> AA</a:t>
                      </a:r>
                      <a:endParaRPr lang="es-EC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063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EC" sz="1400" b="0" dirty="0">
                          <a:effectLst/>
                        </a:rPr>
                        <a:t>Las TIC´S es una herramienta muy importante ya que por ser una empresa nueva es necesario  darse a conocer para posesionarse en el mercado mediante pagina web, redes sociales entre </a:t>
                      </a:r>
                      <a:r>
                        <a:rPr lang="es-EC" sz="1600" b="0" dirty="0">
                          <a:effectLst/>
                        </a:rPr>
                        <a:t>otros</a:t>
                      </a:r>
                      <a:r>
                        <a:rPr lang="es-EC" sz="1400" b="0" dirty="0">
                          <a:effectLst/>
                        </a:rPr>
                        <a:t>. Anexo BB</a:t>
                      </a:r>
                      <a:endParaRPr lang="es-EC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3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EC" sz="1400" b="0" dirty="0">
                          <a:effectLst/>
                        </a:rPr>
                        <a:t>Acuerdos comerciales y excelentes relaciones internacionales con Chile.</a:t>
                      </a:r>
                      <a:endParaRPr lang="es-EC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043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s-EC" sz="1400" b="0" dirty="0">
                          <a:solidFill>
                            <a:schemeClr val="bg1"/>
                          </a:solidFill>
                          <a:effectLst/>
                        </a:rPr>
                        <a:t>Vigencia del mandato constituyente No. 8 de la ley gubernamental donde se elimina la tercerización e intermediarios.</a:t>
                      </a:r>
                      <a:endParaRPr lang="es-EC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691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s-EC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poyo del gobierno mediante  Código de Orgánico de Producción Comercio e Inversiones menciona: ¨</a:t>
                      </a:r>
                      <a:r>
                        <a:rPr lang="es-EC" sz="1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Sectorial de la Producción coordinará las políticas de fomento y desarrollo de la Micro, Pequeña y Mediana Empresa con los ministerios sectoriales en el ámbito de sus competencias</a:t>
                      </a:r>
                      <a:r>
                        <a:rPr lang="es-EC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AutoNum type="arabicPeriod" startAt="6"/>
                      </a:pPr>
                      <a:endParaRPr lang="es-EC" sz="1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296144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DEBILIDADES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01210"/>
              </p:ext>
            </p:extLst>
          </p:nvPr>
        </p:nvGraphicFramePr>
        <p:xfrm>
          <a:off x="1043608" y="2996952"/>
          <a:ext cx="7272808" cy="16168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272808"/>
              </a:tblGrid>
              <a:tr h="481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10075" algn="l"/>
                        </a:tabLst>
                      </a:pPr>
                      <a:r>
                        <a:rPr lang="es-EC" sz="1800" b="1" dirty="0">
                          <a:effectLst/>
                        </a:rPr>
                        <a:t>Debilidades</a:t>
                      </a:r>
                      <a:endParaRPr lang="es-EC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/>
                </a:tc>
              </a:tr>
              <a:tr h="45427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10075" algn="l"/>
                        </a:tabLst>
                      </a:pPr>
                      <a:r>
                        <a:rPr lang="es-EC" sz="1800" b="0" dirty="0" smtClean="0">
                          <a:effectLst/>
                        </a:rPr>
                        <a:t>Tamaño</a:t>
                      </a:r>
                      <a:r>
                        <a:rPr lang="es-EC" sz="1800" b="0" baseline="0" dirty="0" smtClean="0">
                          <a:effectLst/>
                        </a:rPr>
                        <a:t> de</a:t>
                      </a:r>
                      <a:r>
                        <a:rPr lang="es-EC" sz="1800" b="0" dirty="0" smtClean="0">
                          <a:effectLst/>
                        </a:rPr>
                        <a:t> infraestructura pequeño</a:t>
                      </a:r>
                      <a:r>
                        <a:rPr lang="es-EC" sz="1800" b="0" baseline="0" dirty="0" smtClean="0">
                          <a:effectLst/>
                        </a:rPr>
                        <a:t> </a:t>
                      </a:r>
                      <a:r>
                        <a:rPr lang="es-EC" sz="1800" b="0" dirty="0" smtClean="0">
                          <a:effectLst/>
                        </a:rPr>
                        <a:t> para el</a:t>
                      </a:r>
                      <a:r>
                        <a:rPr lang="es-EC" sz="1800" b="0" baseline="0" dirty="0" smtClean="0">
                          <a:effectLst/>
                        </a:rPr>
                        <a:t> área</a:t>
                      </a:r>
                      <a:r>
                        <a:rPr lang="es-EC" sz="1800" b="0" dirty="0" smtClean="0">
                          <a:effectLst/>
                        </a:rPr>
                        <a:t> administrativas </a:t>
                      </a:r>
                      <a:r>
                        <a:rPr lang="es-EC" sz="1800" b="0" dirty="0">
                          <a:effectLst/>
                        </a:rPr>
                        <a:t>de la empresa.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/>
                </a:tc>
              </a:tr>
              <a:tr h="50405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EC" sz="1800" b="0" dirty="0" smtClean="0">
                          <a:effectLst/>
                        </a:rPr>
                        <a:t>Capital </a:t>
                      </a:r>
                      <a:r>
                        <a:rPr lang="es-EC" sz="1800" b="0" dirty="0">
                          <a:effectLst/>
                        </a:rPr>
                        <a:t>de trabajo limitado para </a:t>
                      </a:r>
                      <a:r>
                        <a:rPr lang="es-EC" sz="1800" b="0" dirty="0" err="1">
                          <a:effectLst/>
                        </a:rPr>
                        <a:t>operativizar</a:t>
                      </a:r>
                      <a:r>
                        <a:rPr lang="es-EC" sz="1800" b="0" dirty="0">
                          <a:effectLst/>
                        </a:rPr>
                        <a:t> el negocio.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264696" cy="1224136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AMENAZAS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89834"/>
              </p:ext>
            </p:extLst>
          </p:nvPr>
        </p:nvGraphicFramePr>
        <p:xfrm>
          <a:off x="1403648" y="2492896"/>
          <a:ext cx="6912767" cy="309634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912767"/>
              </a:tblGrid>
              <a:tr h="34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0075" algn="l"/>
                        </a:tabLst>
                      </a:pPr>
                      <a:r>
                        <a:rPr lang="es-EC" sz="1800" dirty="0">
                          <a:effectLst/>
                        </a:rPr>
                        <a:t>Amenazas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10075" algn="l"/>
                        </a:tabLst>
                      </a:pPr>
                      <a:r>
                        <a:rPr lang="es-EC" sz="1800" b="0" dirty="0">
                          <a:effectLst/>
                        </a:rPr>
                        <a:t>Presencia de </a:t>
                      </a:r>
                      <a:r>
                        <a:rPr lang="es-EC" sz="1800" b="0" dirty="0" smtClean="0">
                          <a:effectLst/>
                        </a:rPr>
                        <a:t>competencia:</a:t>
                      </a:r>
                      <a:r>
                        <a:rPr lang="es-EC" sz="1800" b="0" baseline="0" dirty="0" smtClean="0">
                          <a:effectLst/>
                        </a:rPr>
                        <a:t> </a:t>
                      </a:r>
                      <a:r>
                        <a:rPr lang="es-EC" sz="1800" b="0" dirty="0" smtClean="0">
                          <a:effectLst/>
                        </a:rPr>
                        <a:t>productores </a:t>
                      </a:r>
                      <a:r>
                        <a:rPr lang="es-EC" sz="1800" b="0" dirty="0">
                          <a:effectLst/>
                        </a:rPr>
                        <a:t>y comercializadores informales. 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EC" sz="1800" b="0" dirty="0">
                          <a:effectLst/>
                        </a:rPr>
                        <a:t>Existencia de intermediarios </a:t>
                      </a:r>
                      <a:r>
                        <a:rPr lang="es-EC" sz="1800" b="0" dirty="0" smtClean="0">
                          <a:effectLst/>
                        </a:rPr>
                        <a:t>que disminuyen la utilidad de la empresa</a:t>
                      </a:r>
                      <a:r>
                        <a:rPr lang="es-EC" sz="1800" b="0" baseline="0" dirty="0" smtClean="0">
                          <a:effectLst/>
                        </a:rPr>
                        <a:t> y encarecen el precio del producto.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410075" algn="l"/>
                        </a:tabLst>
                      </a:pPr>
                      <a:r>
                        <a:rPr lang="es-EC" sz="1800" b="0" dirty="0">
                          <a:effectLst/>
                        </a:rPr>
                        <a:t>Constante variación de gustos y de preferencias de los consumidores.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076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410075" algn="l"/>
                        </a:tabLst>
                      </a:pPr>
                      <a:r>
                        <a:rPr lang="es-EC" sz="1800" b="0" dirty="0" smtClean="0">
                          <a:effectLst/>
                        </a:rPr>
                        <a:t>Existencia de</a:t>
                      </a:r>
                      <a:r>
                        <a:rPr lang="es-EC" sz="1800" b="0" baseline="0" dirty="0" smtClean="0">
                          <a:effectLst/>
                        </a:rPr>
                        <a:t> productos sustitutos 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6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4680520" cy="792089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Estrategias 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98019"/>
              </p:ext>
            </p:extLst>
          </p:nvPr>
        </p:nvGraphicFramePr>
        <p:xfrm>
          <a:off x="971600" y="2132856"/>
          <a:ext cx="7488832" cy="302433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88832"/>
              </a:tblGrid>
              <a:tr h="4239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VENTAJA COMPETITIVA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00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F2 </a:t>
                      </a:r>
                      <a:r>
                        <a:rPr lang="es-EC" sz="1400" dirty="0">
                          <a:effectLst/>
                        </a:rPr>
                        <a:t>+ O1  El tener alianzas estratégicas con los proveedores chilenos y saber el </a:t>
                      </a:r>
                      <a:r>
                        <a:rPr lang="es-EC" sz="1400" dirty="0" err="1">
                          <a:effectLst/>
                        </a:rPr>
                        <a:t>Know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400" dirty="0" err="1">
                          <a:effectLst/>
                        </a:rPr>
                        <a:t>How</a:t>
                      </a:r>
                      <a:r>
                        <a:rPr lang="es-EC" sz="1400" dirty="0">
                          <a:effectLst/>
                        </a:rPr>
                        <a:t>  de negocio es un gran apoyo ya que nos ayuda a tener </a:t>
                      </a:r>
                      <a:r>
                        <a:rPr lang="es-EC" sz="1400" i="1" u="sng" dirty="0">
                          <a:effectLst/>
                        </a:rPr>
                        <a:t>precios muy competitivos en el mercado</a:t>
                      </a:r>
                      <a:r>
                        <a:rPr lang="es-EC" sz="1400" dirty="0">
                          <a:effectLst/>
                        </a:rPr>
                        <a:t>, y de esta manera esta es una ventaja al momento de introducir al mercado el producto.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0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F4 </a:t>
                      </a:r>
                      <a:r>
                        <a:rPr lang="es-EC" sz="1400" dirty="0">
                          <a:effectLst/>
                        </a:rPr>
                        <a:t>+ O2 El contar con un producto que cumpla con normas de calidad que garantiza seguridad para su alimentación y con estabilización de precios es una gran oportunidad ya que podemos </a:t>
                      </a:r>
                      <a:r>
                        <a:rPr lang="es-EC" sz="1400" i="1" u="sng" dirty="0">
                          <a:effectLst/>
                        </a:rPr>
                        <a:t>brindar al cliente un producto con precio accesible y calidad garantizada para su consumo</a:t>
                      </a:r>
                      <a:r>
                        <a:rPr lang="es-EC" sz="1400" i="1" dirty="0">
                          <a:effectLst/>
                        </a:rPr>
                        <a:t>.</a:t>
                      </a:r>
                      <a:endParaRPr lang="es-EC" sz="1400" i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14636"/>
              </p:ext>
            </p:extLst>
          </p:nvPr>
        </p:nvGraphicFramePr>
        <p:xfrm>
          <a:off x="899592" y="1556792"/>
          <a:ext cx="7569597" cy="390981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569597"/>
              </a:tblGrid>
              <a:tr h="39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MOVILIZACIÓN DE RECURSOS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81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A2 + F2 El contar con emprendedores que conozcan </a:t>
                      </a:r>
                      <a:r>
                        <a:rPr lang="es-EC" sz="1400" dirty="0" err="1">
                          <a:effectLst/>
                        </a:rPr>
                        <a:t>Know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400" dirty="0" err="1">
                          <a:effectLst/>
                        </a:rPr>
                        <a:t>How</a:t>
                      </a:r>
                      <a:r>
                        <a:rPr lang="es-EC" sz="1400" dirty="0">
                          <a:effectLst/>
                        </a:rPr>
                        <a:t> será de gran apoyo para sobresalir en el negocio y </a:t>
                      </a:r>
                      <a:r>
                        <a:rPr lang="es-EC" sz="1400" i="1" u="sng" dirty="0">
                          <a:effectLst/>
                        </a:rPr>
                        <a:t>minimizar a los intermediarios  elaborando estrategias de tal manera que la empresa siempre sea competitiva y las ganancias sean destinadas a mejoramiento continuo.  </a:t>
                      </a:r>
                      <a:endParaRPr lang="es-EC" sz="1400" i="1" u="sng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51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A3 + F4 El contar con un alto nivel en el control de la calidad del producto servirá para </a:t>
                      </a:r>
                      <a:r>
                        <a:rPr lang="es-EC" sz="1400" u="sng" dirty="0">
                          <a:effectLst/>
                        </a:rPr>
                        <a:t>superar la constante variación de gustos y preferencias </a:t>
                      </a:r>
                      <a:r>
                        <a:rPr lang="es-EC" sz="1400" dirty="0">
                          <a:effectLst/>
                        </a:rPr>
                        <a:t>a tal forma que se elevaran las ventas y estas utilidades serán destinadas en un porcentaje a la implementación de la crianza de cerdos para en un futuro sustituir las importaciones.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1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A1 + F3 El contar con conocimientos amplios de la importación y manejo del producto  </a:t>
                      </a:r>
                      <a:r>
                        <a:rPr lang="es-EC" sz="1400" u="sng" dirty="0">
                          <a:effectLst/>
                        </a:rPr>
                        <a:t>nos permitirán ser competitivos y así superar las barreras</a:t>
                      </a:r>
                      <a:r>
                        <a:rPr lang="es-EC" sz="1400" dirty="0">
                          <a:effectLst/>
                        </a:rPr>
                        <a:t> de la competencia, para generar altas ganancias y a largo plazo ampliar la línea de productos. 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41492"/>
              </p:ext>
            </p:extLst>
          </p:nvPr>
        </p:nvGraphicFramePr>
        <p:xfrm>
          <a:off x="971600" y="1412777"/>
          <a:ext cx="7560840" cy="367240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560840"/>
              </a:tblGrid>
              <a:tr h="33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ESTRATEGIAS DE COLABORACIÓN, INVERSIÓN Y DESARROLLO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0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D2 + O4 Una de las estrategias que se utilizaran para poder contar con un capital para implementación de la empresa será un crédito a través del  </a:t>
                      </a:r>
                      <a:r>
                        <a:rPr lang="es-EC" sz="1400" dirty="0" smtClean="0">
                          <a:effectLst/>
                        </a:rPr>
                        <a:t>Banco </a:t>
                      </a:r>
                      <a:r>
                        <a:rPr lang="es-EC" sz="1400" dirty="0">
                          <a:effectLst/>
                        </a:rPr>
                        <a:t>del </a:t>
                      </a:r>
                      <a:r>
                        <a:rPr lang="es-EC" sz="1400" dirty="0" smtClean="0">
                          <a:effectLst/>
                        </a:rPr>
                        <a:t>Fomento </a:t>
                      </a:r>
                      <a:r>
                        <a:rPr lang="es-EC" sz="1400" dirty="0">
                          <a:effectLst/>
                        </a:rPr>
                        <a:t>ya que mediante el Código Orgánico de comercio e inversiones el gobierno apoya a las pequeñas medias y grandes empresas.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70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D1+O4  Al beneficiarse con preferencias arancelarias se tendrá productos con precios accesibles y competitivos en el mercado generando así utilidades que se designaran un porcentaje a la ampliación de las oficinas administrativas de la empresa.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85" marR="67485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7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83205"/>
              </p:ext>
            </p:extLst>
          </p:nvPr>
        </p:nvGraphicFramePr>
        <p:xfrm>
          <a:off x="1043608" y="1251858"/>
          <a:ext cx="7569597" cy="266429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569597"/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CONTROL DE DAÑOS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96" marR="65396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06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D2 + A2 </a:t>
                      </a: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ser una empresa que posee una limitada infraestructura administrativa y llegar al cliente por medios de intermediarios es una desventaja es por ello que  se  fortalecer esta debilidad y amenaza apoyándose  en la ley de eliminación de intermediarios nos ayudara a  minimizar la competencia y siendo distribuidores directos así podremos incrementando el margen de utilidad y el precio será mas competitivo ,</a:t>
                      </a:r>
                      <a:r>
                        <a:rPr lang="es-EC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aumentara el rendimiento de  ventas y podremos obtener utilidades para ampliación de oficinas administrativas.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96" marR="65396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7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VALOR NUTRITIVO DE LA CARNE DE CERDO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92503"/>
              </p:ext>
            </p:extLst>
          </p:nvPr>
        </p:nvGraphicFramePr>
        <p:xfrm>
          <a:off x="1835696" y="2492896"/>
          <a:ext cx="5760640" cy="2981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90683"/>
                <a:gridCol w="3669957"/>
              </a:tblGrid>
              <a:tr h="48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bg1"/>
                          </a:solidFill>
                          <a:effectLst/>
                        </a:rPr>
                        <a:t>Agua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chemeClr val="bg1"/>
                          </a:solidFill>
                          <a:effectLst/>
                        </a:rPr>
                        <a:t>75 %</a:t>
                      </a:r>
                      <a:endParaRPr lang="es-EC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bg1"/>
                          </a:solidFill>
                          <a:effectLst/>
                        </a:rPr>
                        <a:t>Proteína Bruta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bg1"/>
                          </a:solidFill>
                          <a:effectLst/>
                        </a:rPr>
                        <a:t>20 %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3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chemeClr val="bg1"/>
                          </a:solidFill>
                          <a:effectLst/>
                        </a:rPr>
                        <a:t>Lípidos</a:t>
                      </a:r>
                      <a:endParaRPr lang="es-EC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 smtClean="0">
                          <a:solidFill>
                            <a:schemeClr val="bg1"/>
                          </a:solidFill>
                          <a:effectLst/>
                        </a:rPr>
                        <a:t>5-10 %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3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chemeClr val="bg1"/>
                          </a:solidFill>
                          <a:effectLst/>
                        </a:rPr>
                        <a:t>Carbohidratos</a:t>
                      </a:r>
                      <a:endParaRPr lang="es-EC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bg1"/>
                          </a:solidFill>
                          <a:effectLst/>
                        </a:rPr>
                        <a:t>1 %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3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chemeClr val="bg1"/>
                          </a:solidFill>
                          <a:effectLst/>
                        </a:rPr>
                        <a:t>Minerales</a:t>
                      </a:r>
                      <a:endParaRPr lang="es-EC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chemeClr val="bg1"/>
                          </a:solidFill>
                          <a:effectLst/>
                        </a:rPr>
                        <a:t>1 %</a:t>
                      </a:r>
                      <a:endParaRPr lang="es-EC" sz="20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4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solidFill>
                            <a:schemeClr val="bg1"/>
                          </a:solidFill>
                          <a:effectLst/>
                        </a:rPr>
                        <a:t>Vitaminas B1,B6,B12</a:t>
                      </a:r>
                      <a:endParaRPr lang="es-EC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064953" cy="792089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Estudio Técnico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48413" y="1124744"/>
            <a:ext cx="5064953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/>
              <a:t>Tamaño de la empresa</a:t>
            </a:r>
            <a:endParaRPr lang="es-EC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6026"/>
              </p:ext>
            </p:extLst>
          </p:nvPr>
        </p:nvGraphicFramePr>
        <p:xfrm>
          <a:off x="323528" y="2636911"/>
          <a:ext cx="4752528" cy="11094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44357"/>
                <a:gridCol w="1881541"/>
                <a:gridCol w="1226630"/>
              </a:tblGrid>
              <a:tr h="800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Participación de </a:t>
                      </a:r>
                      <a:r>
                        <a:rPr lang="es-EC" sz="1400" dirty="0" err="1">
                          <a:effectLst/>
                        </a:rPr>
                        <a:t>Pork´s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400" dirty="0" err="1">
                          <a:effectLst/>
                        </a:rPr>
                        <a:t>I</a:t>
                      </a:r>
                      <a:r>
                        <a:rPr lang="es-EC" sz="1400" dirty="0" err="1" smtClean="0">
                          <a:effectLst/>
                        </a:rPr>
                        <a:t>mport</a:t>
                      </a:r>
                      <a:r>
                        <a:rPr lang="es-EC" sz="1400" dirty="0" smtClean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(Kilogramos)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Pork´s Import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288000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2%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Otras Empresas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18328993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98%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18616993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100%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83139" y="1874235"/>
            <a:ext cx="5064953" cy="557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Clr>
                <a:schemeClr val="accent4"/>
              </a:buClr>
              <a:buFont typeface="Courier New" pitchFamily="49" charset="0"/>
              <a:buChar char="o"/>
            </a:pPr>
            <a:r>
              <a:rPr lang="es-EC" sz="2800" b="1" dirty="0" smtClean="0"/>
              <a:t>Mercado</a:t>
            </a:r>
            <a:endParaRPr lang="es-EC" sz="28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296464344"/>
              </p:ext>
            </p:extLst>
          </p:nvPr>
        </p:nvGraphicFramePr>
        <p:xfrm>
          <a:off x="3995936" y="4149080"/>
          <a:ext cx="4852233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784976" cy="831535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Localización del proyecto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5369984" cy="792087"/>
          </a:xfrm>
        </p:spPr>
        <p:txBody>
          <a:bodyPr>
            <a:normAutofit/>
          </a:bodyPr>
          <a:lstStyle/>
          <a:p>
            <a:pPr marL="0" indent="0">
              <a:buClr>
                <a:schemeClr val="accent4"/>
              </a:buClr>
              <a:buNone/>
            </a:pPr>
            <a:r>
              <a:rPr lang="es-EC" sz="3600" dirty="0" smtClean="0">
                <a:effectLst/>
              </a:rPr>
              <a:t>Macro localización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2979" r="11929" b="3568"/>
          <a:stretch/>
        </p:blipFill>
        <p:spPr bwMode="auto">
          <a:xfrm>
            <a:off x="3923928" y="2495398"/>
            <a:ext cx="4238172" cy="370114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4658735" cy="1542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 smtClean="0"/>
              <a:t>Micro localización</a:t>
            </a:r>
            <a:endParaRPr lang="es-EC" sz="36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13365" r="20694" b="23051"/>
          <a:stretch/>
        </p:blipFill>
        <p:spPr bwMode="auto">
          <a:xfrm>
            <a:off x="1321363" y="1844824"/>
            <a:ext cx="6683221" cy="3838351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8 Llamada rectangular"/>
          <p:cNvSpPr/>
          <p:nvPr/>
        </p:nvSpPr>
        <p:spPr>
          <a:xfrm>
            <a:off x="1475656" y="4005064"/>
            <a:ext cx="504056" cy="371852"/>
          </a:xfrm>
          <a:prstGeom prst="wedgeRectCallout">
            <a:avLst>
              <a:gd name="adj1" fmla="val -28833"/>
              <a:gd name="adj2" fmla="val 96549"/>
            </a:avLst>
          </a:prstGeom>
          <a:solidFill>
            <a:schemeClr val="accent3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solidFill>
                  <a:schemeClr val="accent3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73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107" y="548680"/>
            <a:ext cx="5064953" cy="1152129"/>
          </a:xfrm>
        </p:spPr>
        <p:txBody>
          <a:bodyPr>
            <a:normAutofit fontScale="90000"/>
          </a:bodyPr>
          <a:lstStyle/>
          <a:p>
            <a:pPr lvl="1"/>
            <a:r>
              <a:rPr lang="es-EC" sz="2000" b="1" dirty="0">
                <a:latin typeface="+mj-lt"/>
              </a:rPr>
              <a:t> </a:t>
            </a:r>
            <a:br>
              <a:rPr lang="es-EC" sz="2000" b="1" dirty="0">
                <a:latin typeface="+mj-lt"/>
              </a:rPr>
            </a:br>
            <a:r>
              <a:rPr lang="es-MX" sz="3200" b="1" dirty="0">
                <a:solidFill>
                  <a:srgbClr val="FFFF00"/>
                </a:solidFill>
                <a:latin typeface="+mj-lt"/>
              </a:rPr>
              <a:t>Ingeniería del Proyecto.</a:t>
            </a:r>
            <a:r>
              <a:rPr lang="es-EC" sz="3200" b="1" dirty="0">
                <a:solidFill>
                  <a:srgbClr val="FFFF00"/>
                </a:solidFill>
                <a:latin typeface="+mj-lt"/>
              </a:rPr>
              <a:t/>
            </a:r>
            <a:br>
              <a:rPr lang="es-EC" sz="3200" b="1" dirty="0">
                <a:solidFill>
                  <a:srgbClr val="FFFF00"/>
                </a:solidFill>
                <a:latin typeface="+mj-lt"/>
              </a:rPr>
            </a:br>
            <a:endParaRPr lang="es-EC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651790"/>
            <a:ext cx="320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sz="2800" b="1" dirty="0"/>
              <a:t>Cadena de Valor. 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27866" t="34076" r="27847" b="30804"/>
          <a:stretch/>
        </p:blipFill>
        <p:spPr bwMode="auto">
          <a:xfrm>
            <a:off x="1619672" y="2420888"/>
            <a:ext cx="6408712" cy="3744416"/>
          </a:xfrm>
          <a:prstGeom prst="flowChartDelay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7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729119" y="128055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3200" b="1" dirty="0"/>
              <a:t>Distribución de la Planta.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5" t="20770" r="10312" b="9325"/>
          <a:stretch/>
        </p:blipFill>
        <p:spPr bwMode="auto">
          <a:xfrm>
            <a:off x="2195736" y="836712"/>
            <a:ext cx="51845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368" y="836712"/>
            <a:ext cx="5544616" cy="1872208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 DE MARKETING</a:t>
            </a:r>
            <a:endParaRPr lang="es-EC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4809" t="28612" r="35006" b="15636"/>
          <a:stretch/>
        </p:blipFill>
        <p:spPr bwMode="auto">
          <a:xfrm>
            <a:off x="4139952" y="3068960"/>
            <a:ext cx="3744416" cy="3146265"/>
          </a:xfrm>
          <a:prstGeom prst="rect">
            <a:avLst/>
          </a:prstGeom>
          <a:ln w="28575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1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25961919"/>
              </p:ext>
            </p:extLst>
          </p:nvPr>
        </p:nvGraphicFramePr>
        <p:xfrm>
          <a:off x="539552" y="764704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9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5064953" cy="864096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rgbClr val="FFFF00"/>
                </a:solidFill>
              </a:rPr>
              <a:t>Producto</a:t>
            </a:r>
            <a:endParaRPr lang="es-EC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4809" t="28612" r="35006" b="15636"/>
          <a:stretch/>
        </p:blipFill>
        <p:spPr bwMode="auto">
          <a:xfrm>
            <a:off x="4389806" y="2569574"/>
            <a:ext cx="4176464" cy="411265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467544" y="1429161"/>
            <a:ext cx="1656184" cy="9917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Marca</a:t>
            </a:r>
            <a:endParaRPr lang="es-EC" dirty="0"/>
          </a:p>
        </p:txBody>
      </p:sp>
      <p:sp>
        <p:nvSpPr>
          <p:cNvPr id="6" name="5 Flecha derecha"/>
          <p:cNvSpPr/>
          <p:nvPr/>
        </p:nvSpPr>
        <p:spPr>
          <a:xfrm>
            <a:off x="2577615" y="4149080"/>
            <a:ext cx="1656184" cy="9536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Logo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411760" y="161748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err="1" smtClean="0">
                <a:solidFill>
                  <a:srgbClr val="FF0000"/>
                </a:solidFill>
              </a:rPr>
              <a:t>Pork´s</a:t>
            </a:r>
            <a:r>
              <a:rPr lang="es-EC" sz="3200" b="1" dirty="0" smtClean="0">
                <a:solidFill>
                  <a:srgbClr val="FF0000"/>
                </a:solidFill>
              </a:rPr>
              <a:t> </a:t>
            </a:r>
            <a:r>
              <a:rPr lang="es-EC" sz="3200" b="1" dirty="0" err="1" smtClean="0">
                <a:solidFill>
                  <a:srgbClr val="FF0000"/>
                </a:solidFill>
              </a:rPr>
              <a:t>Import</a:t>
            </a:r>
            <a:endParaRPr lang="es-EC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65" y="476672"/>
            <a:ext cx="5853966" cy="759527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Colores Corporativos 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36608"/>
              </p:ext>
            </p:extLst>
          </p:nvPr>
        </p:nvGraphicFramePr>
        <p:xfrm>
          <a:off x="1475656" y="1556792"/>
          <a:ext cx="6552728" cy="47655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57370"/>
                <a:gridCol w="5095358"/>
              </a:tblGrid>
              <a:tr h="88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Representa energía, fuerza y pasión. </a:t>
                      </a:r>
                      <a:r>
                        <a:rPr lang="es-EC" sz="1400" dirty="0" smtClean="0">
                          <a:effectLst/>
                        </a:rPr>
                        <a:t>Es</a:t>
                      </a:r>
                      <a:r>
                        <a:rPr lang="es-EC" sz="1400" baseline="0" dirty="0" smtClean="0">
                          <a:effectLst/>
                        </a:rPr>
                        <a:t> el mas importante ya que </a:t>
                      </a:r>
                      <a:r>
                        <a:rPr lang="es-EC" sz="1400" dirty="0" smtClean="0">
                          <a:effectLst/>
                        </a:rPr>
                        <a:t>se </a:t>
                      </a:r>
                      <a:r>
                        <a:rPr lang="es-EC" sz="1400" dirty="0">
                          <a:effectLst/>
                        </a:rPr>
                        <a:t>usa para llamar la atención y estimular la mente de los consumidores.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Entusiasmo y juventud; se relaciona con el sol y la luz. </a:t>
                      </a:r>
                      <a:r>
                        <a:rPr lang="es-EC" sz="1400" dirty="0" smtClean="0">
                          <a:effectLst/>
                        </a:rPr>
                        <a:t> Representar </a:t>
                      </a:r>
                      <a:r>
                        <a:rPr lang="es-EC" sz="1400" dirty="0">
                          <a:effectLst/>
                        </a:rPr>
                        <a:t>creatividad, energía y juventud.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El</a:t>
                      </a:r>
                      <a:r>
                        <a:rPr lang="es-EC" sz="1400" baseline="0" dirty="0" smtClean="0">
                          <a:effectLst/>
                        </a:rPr>
                        <a:t> color celeste </a:t>
                      </a:r>
                      <a:r>
                        <a:rPr lang="es-EC" sz="1400" dirty="0" smtClean="0">
                          <a:effectLst/>
                        </a:rPr>
                        <a:t> transmite </a:t>
                      </a:r>
                      <a:r>
                        <a:rPr lang="es-EC" sz="1400" dirty="0">
                          <a:effectLst/>
                        </a:rPr>
                        <a:t>un mensaje de confianza, seguridad y madurez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Transmite un mensaje de madurez, aunque también podría transmitir un mensaje de suciedad.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 blanco representa simplicidad, pureza, verdad, limpieza, higiene. De ahí que sea utilizado por empresas relacionadas con la salud, y por aquellas que quieran proyectar simplicidad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 un color que representa la lealtad, confianza, sabiduría, fe y verdad.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6674720" cy="792088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Plaza</a:t>
            </a:r>
            <a:endParaRPr lang="es-EC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224645"/>
              </p:ext>
            </p:extLst>
          </p:nvPr>
        </p:nvGraphicFramePr>
        <p:xfrm>
          <a:off x="1187624" y="1700808"/>
          <a:ext cx="6777037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1520" y="414908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Se </a:t>
            </a:r>
            <a:r>
              <a:rPr lang="es-EC" dirty="0" smtClean="0"/>
              <a:t>aplicar </a:t>
            </a:r>
            <a:r>
              <a:rPr lang="es-EC" dirty="0"/>
              <a:t>una estrategia  de integración hacia delante en la </a:t>
            </a:r>
            <a:r>
              <a:rPr lang="es-EC" dirty="0" smtClean="0"/>
              <a:t>cual </a:t>
            </a:r>
            <a:r>
              <a:rPr lang="es-EC" dirty="0" err="1"/>
              <a:t>Pork´s</a:t>
            </a:r>
            <a:r>
              <a:rPr lang="es-EC" dirty="0"/>
              <a:t> </a:t>
            </a:r>
            <a:r>
              <a:rPr lang="es-EC" dirty="0" err="1"/>
              <a:t>Import</a:t>
            </a:r>
            <a:r>
              <a:rPr lang="es-EC" dirty="0"/>
              <a:t> entregará la responsabilidad de distribuir el producto al consumidor final a los </a:t>
            </a:r>
            <a:r>
              <a:rPr lang="es-EC" dirty="0" smtClean="0"/>
              <a:t>autoservicios</a:t>
            </a:r>
            <a:r>
              <a:rPr lang="es-EC" dirty="0"/>
              <a:t>, mercados de Quito, procesadoras de </a:t>
            </a:r>
            <a:r>
              <a:rPr lang="es-EC" dirty="0" smtClean="0"/>
              <a:t>embutidos ya que ellos poseen una larga trayectoria en el mercado y afluencia de clientes los cuales adquieren carne y sus derivados, adicionalmente  se implementara </a:t>
            </a:r>
            <a:r>
              <a:rPr lang="es-EC" dirty="0"/>
              <a:t>una distribuidora </a:t>
            </a:r>
            <a:r>
              <a:rPr lang="es-EC" dirty="0" smtClean="0"/>
              <a:t>en </a:t>
            </a:r>
            <a:r>
              <a:rPr lang="es-EC" dirty="0"/>
              <a:t>las instalaciones de la misma </a:t>
            </a:r>
            <a:r>
              <a:rPr lang="es-EC" dirty="0" smtClean="0"/>
              <a:t>empresa</a:t>
            </a:r>
            <a:r>
              <a:rPr lang="es-EC" dirty="0"/>
              <a:t> </a:t>
            </a:r>
            <a:r>
              <a:rPr lang="es-EC" dirty="0" smtClean="0"/>
              <a:t>en donde </a:t>
            </a:r>
            <a:r>
              <a:rPr lang="es-EC" dirty="0"/>
              <a:t>uno mismo se convierte en distribuidor el margen de utilidad se incrementara y el precio podrá ser mas competitivo al bajar los </a:t>
            </a:r>
            <a:r>
              <a:rPr lang="es-EC" dirty="0" smtClean="0"/>
              <a:t>costos.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12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632848" cy="64807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FFFF00"/>
                </a:solidFill>
              </a:rPr>
              <a:t>CLASIFICACIÓN ARANCELARIA</a:t>
            </a:r>
            <a:endParaRPr lang="es-EC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56255"/>
              </p:ext>
            </p:extLst>
          </p:nvPr>
        </p:nvGraphicFramePr>
        <p:xfrm>
          <a:off x="971600" y="1700808"/>
          <a:ext cx="7704856" cy="44156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79361"/>
                <a:gridCol w="3825495"/>
              </a:tblGrid>
              <a:tr h="343305">
                <a:tc gridSpan="2">
                  <a:txBody>
                    <a:bodyPr/>
                    <a:lstStyle/>
                    <a:p>
                      <a:pPr marL="2012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CARNE DE CERDO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3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SUBPARTIDA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DESCRIPCIÓN</a:t>
                      </a:r>
                      <a:endParaRPr lang="es-EC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74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0203 CARNE DE ANIMALES DE LA ESPECIE PORCINA, FRESCA, REFRIGERADA O CONGELADA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0203.22.00.00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Piernas, paletas y sus trozos, sin deshuesar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3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0203.29.00.00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Las demás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661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0206 Despojos comestible de animales de especie bovina, porcina, ovina, caprina, caballar, asnal o mular, frescos, refrigerados o congelados.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3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0206.49.00.00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Los demás 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304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0209 Tocino sin partes magras y grasa de cerdo o de ave sin fundir ni extraer de otro modo, frescos, refrigerados, congelados, salados o en salmuera, secos o ahumados.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3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0209.00.90.00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Las demás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98" y="-531440"/>
            <a:ext cx="5064953" cy="1695631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Promoción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 descr="https://encrypted-tbn0.gstatic.com/images?q=tbn:ANd9GcRq586s3Um5ugMQJxfkaywsVyNZZ0grId3W2N2RANJ3lFNmKyM1b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76" y="1412776"/>
            <a:ext cx="3716560" cy="2305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4 Imagen" descr="https://encrypted-tbn0.gstatic.com/images?q=tbn:ANd9GcSGxVYtR8stSy__g3Pxc4ta05w_ILZZ1-zJcAIfv-Z9xbmAaPT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7772"/>
            <a:ext cx="3124200" cy="2209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5 Imagen" descr="https://encrypted-tbn1.gstatic.com/images?q=tbn:ANd9GcSaQNE1W7Zd6rkxc88jv8952PmbJOj1b0nxI-RGYGki8PXlHrh8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76" y="4267572"/>
            <a:ext cx="3716560" cy="2260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47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5064953" cy="745921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/>
              <a:t>Pagina Web</a:t>
            </a:r>
            <a:endParaRPr lang="es-EC" b="1" dirty="0"/>
          </a:p>
        </p:txBody>
      </p:sp>
      <p:pic>
        <p:nvPicPr>
          <p:cNvPr id="4" name="3 Imagen">
            <a:hlinkClick r:id="rId2" action="ppaction://program" highlightClick="1"/>
          </p:cNvPr>
          <p:cNvPicPr/>
          <p:nvPr/>
        </p:nvPicPr>
        <p:blipFill rotWithShape="1">
          <a:blip r:embed="rId3"/>
          <a:srcRect l="2528" r="24976" b="5226"/>
          <a:stretch/>
        </p:blipFill>
        <p:spPr bwMode="auto">
          <a:xfrm>
            <a:off x="1164658" y="1052736"/>
            <a:ext cx="7056784" cy="5437262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9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192688" cy="745921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/>
              <a:t>JINGLE PUBLICITARIO</a:t>
            </a:r>
            <a:endParaRPr lang="es-EC" b="1" dirty="0"/>
          </a:p>
        </p:txBody>
      </p:sp>
      <p:pic>
        <p:nvPicPr>
          <p:cNvPr id="3" name="2 Imagen">
            <a:hlinkClick r:id="rId4" action="ppaction://program" highlightClick="1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76" b="67839" l="33309" r="44876"/>
                    </a14:imgEffect>
                  </a14:imgLayer>
                </a14:imgProps>
              </a:ext>
            </a:extLst>
          </a:blip>
          <a:srcRect l="31891" t="39848" r="53646" b="32689"/>
          <a:stretch/>
        </p:blipFill>
        <p:spPr bwMode="auto">
          <a:xfrm>
            <a:off x="3082798" y="2409181"/>
            <a:ext cx="3384376" cy="3672408"/>
          </a:xfrm>
          <a:prstGeom prst="rect">
            <a:avLst/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VN00005-20121012-2352.am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7744" y="3940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064953" cy="687519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Precio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65313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dirty="0"/>
              <a:t>Establecer un precio inicial bajo para conseguir una penetración de mercado rápida y eficaz, es decir para atraer rápidamente a un gran número de consumidores y conseguir una gran cuota de mercado. </a:t>
            </a:r>
          </a:p>
          <a:p>
            <a:pPr marL="285750" lvl="0" indent="-285750"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es-EC" dirty="0" smtClean="0"/>
              <a:t>Diferenciarse </a:t>
            </a:r>
            <a:r>
              <a:rPr lang="es-EC" dirty="0"/>
              <a:t>de los competidores con precios inferiores estimulando la demanda de los segmentos potenciales.</a:t>
            </a:r>
          </a:p>
        </p:txBody>
      </p:sp>
      <p:pic>
        <p:nvPicPr>
          <p:cNvPr id="11266" name="Picture 2" descr="http://t1.gstatic.com/images?q=tbn:ANd9GcSJtBwf1tR4GoqEfURKBTSyNVGsl1GF-yEhg4e6LH9ky7BcPHgk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824536" cy="280831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7"/>
            <a:ext cx="7056784" cy="792088"/>
          </a:xfrm>
        </p:spPr>
        <p:txBody>
          <a:bodyPr>
            <a:normAutofit/>
          </a:bodyPr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Estrategias de Venta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60848"/>
            <a:ext cx="7200916" cy="3508977"/>
          </a:xfrm>
        </p:spPr>
        <p:txBody>
          <a:bodyPr>
            <a:normAutofit/>
          </a:bodyPr>
          <a:lstStyle/>
          <a:p>
            <a:pPr marL="525780" indent="-457200">
              <a:buClr>
                <a:srgbClr val="E7E200"/>
              </a:buClr>
              <a:buFont typeface="+mj-lt"/>
              <a:buAutoNum type="alphaUcPeriod"/>
            </a:pPr>
            <a:r>
              <a:rPr lang="es-ES" sz="2400" dirty="0" smtClean="0"/>
              <a:t>CALIDAD</a:t>
            </a:r>
          </a:p>
          <a:p>
            <a:pPr marL="525780" indent="-457200">
              <a:buClr>
                <a:srgbClr val="E7E200"/>
              </a:buClr>
              <a:buFont typeface="+mj-lt"/>
              <a:buAutoNum type="alphaUcPeriod"/>
            </a:pPr>
            <a:r>
              <a:rPr lang="es-ES" sz="2400" dirty="0" smtClean="0"/>
              <a:t>PROMOCIONES</a:t>
            </a:r>
            <a:endParaRPr lang="es-ES" sz="2400" dirty="0" smtClean="0"/>
          </a:p>
          <a:p>
            <a:pPr marL="525780" indent="-457200">
              <a:buClr>
                <a:srgbClr val="E7E200"/>
              </a:buClr>
              <a:buFont typeface="+mj-lt"/>
              <a:buAutoNum type="alphaUcPeriod"/>
            </a:pPr>
            <a:r>
              <a:rPr lang="es-EC" sz="2400" dirty="0" smtClean="0"/>
              <a:t>LINEA DE VENTA ATRAVÉS DE LA WEB</a:t>
            </a:r>
          </a:p>
          <a:p>
            <a:pPr marL="525780" indent="-457200">
              <a:buClr>
                <a:srgbClr val="E7E200"/>
              </a:buClr>
              <a:buFont typeface="+mj-lt"/>
              <a:buAutoNum type="alphaUcPeriod"/>
            </a:pPr>
            <a:r>
              <a:rPr lang="es-EC" sz="2400" dirty="0" smtClean="0"/>
              <a:t>PRECIOS COMPETITIVOS</a:t>
            </a:r>
          </a:p>
          <a:p>
            <a:pPr marL="525780" indent="-457200">
              <a:buClr>
                <a:srgbClr val="E7E200"/>
              </a:buClr>
              <a:buFont typeface="+mj-lt"/>
              <a:buAutoNum type="alphaUcPeriod"/>
            </a:pPr>
            <a:r>
              <a:rPr lang="es-EC" sz="2400" dirty="0" smtClean="0"/>
              <a:t>REFERIDOS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736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6286014" cy="1044603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Presupuesto de Venta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3007" t="24494" r="16369" b="11494"/>
          <a:stretch/>
        </p:blipFill>
        <p:spPr bwMode="auto">
          <a:xfrm>
            <a:off x="1619672" y="1762124"/>
            <a:ext cx="6048672" cy="4835228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8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6286014" cy="792088"/>
          </a:xfrm>
        </p:spPr>
        <p:txBody>
          <a:bodyPr/>
          <a:lstStyle/>
          <a:p>
            <a:pPr algn="l"/>
            <a:r>
              <a:rPr lang="es-EC" b="1" dirty="0" smtClean="0">
                <a:solidFill>
                  <a:srgbClr val="FFFF00"/>
                </a:solidFill>
              </a:rPr>
              <a:t>Marketing Social 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https://encrypted-tbn3.gstatic.com/images?q=tbn:ANd9GcSgPoN0H1BHbOd1GSypFzPhpTNNyZECog3gMueqkugbRXiKDdn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58" y="1670721"/>
            <a:ext cx="3744416" cy="2376916"/>
          </a:xfrm>
          <a:prstGeom prst="hexagon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1691680" y="422108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Es una fundación que brinda herramientas a personas como son niños adultos en soledad que  se encuentran en la calle, para que mejore su estilo de vida promoviendo la dignidad de trabajo y aliviándolas carencia de alimento, abrigo, vestimenta y medicación en un contexto en donde se encuentren apoyados. </a:t>
            </a:r>
          </a:p>
        </p:txBody>
      </p:sp>
    </p:spTree>
    <p:extLst>
      <p:ext uri="{BB962C8B-B14F-4D97-AF65-F5344CB8AC3E}">
        <p14:creationId xmlns:p14="http://schemas.microsoft.com/office/powerpoint/2010/main" val="38273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80720" cy="2348649"/>
          </a:xfrm>
        </p:spPr>
        <p:txBody>
          <a:bodyPr>
            <a:prstTxWarp prst="textTriangleInverted">
              <a:avLst>
                <a:gd name="adj" fmla="val 4859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ESTUDIO FINANCIERO</a:t>
            </a:r>
            <a:endParaRPr lang="es-EC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://t3.gstatic.com/images?q=tbn:ANd9GcTrXVgN1RuvnHyaD3gCmaMpZq3ouV_UIV-NJkqaW1GJvYHOsMjd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592288" cy="2520280"/>
          </a:xfrm>
          <a:prstGeom prst="plaqu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212830" y="2435450"/>
            <a:ext cx="5064953" cy="189813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BALANCE DE SITUACIÓN INICIAL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808" t="23393" r="42085" b="10818"/>
          <a:stretch/>
        </p:blipFill>
        <p:spPr bwMode="auto">
          <a:xfrm>
            <a:off x="2555776" y="1052736"/>
            <a:ext cx="6408712" cy="4780842"/>
          </a:xfrm>
          <a:prstGeom prst="rect">
            <a:avLst/>
          </a:prstGeom>
          <a:ln w="28575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50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312848" y="2921997"/>
            <a:ext cx="5064953" cy="116815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7200" b="1" dirty="0" smtClean="0">
                <a:solidFill>
                  <a:srgbClr val="FFFF00"/>
                </a:solidFill>
              </a:rPr>
              <a:t>VAN </a:t>
            </a:r>
            <a:endParaRPr lang="es-EC" sz="7200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814" t="25254" r="42257" b="33444"/>
          <a:stretch/>
        </p:blipFill>
        <p:spPr bwMode="auto">
          <a:xfrm>
            <a:off x="2909618" y="1628800"/>
            <a:ext cx="5976664" cy="4248472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47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768752" cy="2232248"/>
          </a:xfr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ESTUDIO DE MERCADO</a:t>
            </a:r>
            <a:endParaRPr lang="es-EC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hAKEDASIAAhEBAxEB/8QAGwAAAgMBAQEAAAAAAAAAAAAAAwQAAgUBBgf/xAA9EAABAwIEAwUFBgUDBQAAAAABAAIDBBEFEiExE0FRBiJhcYEyUpGhsRQjM0LB4QdictHwNUNzFSQ0U/H/xAAaAQADAQEBAQAAAAAAAAAAAAABAgMABAUG/8QAJBEAAgICAgICAwEBAAAAAAAAAAECEQMSITEEE0FRFCJhMnH/2gAMAwEAAhEDEQA/AGtXandd2Ois1tifFEYy5VW6PougWoUF7pgxgm3JXiibfVqV5KA5IWs7kCrBjiNAn2NBNlHRNzACyVzE9iEmxuOyI2Jw3JTbWWXS0k25JfaxXMVLDZcLU0Y+i41mmyHsZthNzCBoucN/VPBgvchDeNTYJllGWQU4TuqnDPM3TJC5lRWUO4q6M9FUxm+oTRuqEJvYHYXLLKlidAmCzfVVDbJlIZTQBwIVDujv1NrIb2p0wpksoq2PVRakag8eqaDFWKMdE01otsuWc0+iMpAGtsUZrdiu5bIjWgKNtiORZjRuArhhG4HxRIA0t1Uk7hNzsmVsm5AwLna67k5gKcRjS3MC3NzKchiL2XbY3OnijKLXaF9kfhiJbY7LmU8k6+mc2znNsShPiABJNrJAqQq5pA5oeW/gq1WI0VNVQ0s9RGyef8JhOrtbfVGcLItUMmBcxUIsjHVULUA2CK4WomRVsbJtjWBdoq3RXMJQyLHyTbMdME4aobt/RHdqguFirQlZSJTKPBRdseiipyUNiOKwRcgtvZcc7L7WijZA62ui4TiuyZNFa2iMHMDAFR2926rNpATZyM20Vow10hfqXWtc9EKUlti0gX3Romhgu7U87rq8aEr2+Dm8maql2dnDC25FyOuyWiqZ4L8F5a298u4RKohwaWkgIZa02D3AAnc7DxXa0muTji2jcw9rsQhDhdkbdHvtuejf7oNNVUDqmuhbRxuZRyGOSWWQHMbA6b9df8t5rtV2lkwljpcIeySnbBw3Ma6+Ui9nDruVn1LcRwrsZGKyNz6qrmZUVTWtBzsc4GRl729num51C5VjjFjbyn0Y2LTU2LY7TTz4e6A1FWyCnqhGQwtj712nQauv4G690QXC4BLfe6rCxzGKXGaCCLDzGYBklima3VjugHLTT1XpMNjmkoGunAD8oFgoZY0tjrxTSbiKWKgTMkRbckWQsoJsonVdg1w2srOHVQeytZhd9/RDaLk25ph9johmMck1jJgHtsUJzbglNvYXHUbIZjtunhIeLFLHqfgomcqir7EPsFk4kmrzYe6rU93TNYOZsArIbxZ1wdui61hio6niPLJyuzRcwNB023SrqnhyFo2C5HVFsAYDZxJuUE/eSAKGPxly5IpPO/gdL435Xm2iYYQdjdLtga1mXcc7qze6PasFfHBQjRDJPd2claQ6yBNtrsdEwSCCR8UCVzBG50jmBoF8xNg3zKf/AKIfKcRw+J3a3DmiMNz1bRIwaNfY7kei+uVGIySPOVrDERYRvbcEWXy3G6mKPtpQy0zuPabOCL5Dobi+635sbr5CWiQQNdyhblt6m5+a5IVbvkdzro97/wBNwybLUimjaXWOgA1+iZfWU0bbOlYOgDgV82FLXz/ePincD+Z9/qU/R0tfCLiEXG+Z4UZY2x1lf0ezdXUjvu3OaTbqhOYH6w5COgeF52mkqC+0jWMAO+cn9FrNr4YxlJJOli3UH/PJKsYVnyILMwsIzgtLtrjcqRsNu9a55LD7W9rKXB6KamicZqmZneg5RN5ud0I5De/gtJtdEI2Os+xAOjUPU30i+PPsqYeQZOSHckjoiCRsguzUFVLbJHwdUXaJluhzNGmUqzpLDdDbZ+o18k0U+x12CseiiLw3dAon4HspqRqbIbhfmrPKEV6qPCO2PLkiw3DwRq7wXaaMPOpT9PG1jsxss2As0Oym+6E8gg2TVwFjdoIMamwuqHZ5rDW2aGAvDXNaT3i2+mbQAX6nmpuVKzGbj/aejwqV1JEftNaNHRtd3Yj/ADn9Br5LzkM1djtVG0h8773bGxtmtHlsPM/FY2E9msRNU9mI0dRRRsec5qI3NJ8r7+ey+j4HQNfC2CmaIaXZ0bT3pOtzub+K5pSbdsKVngMZpG0na/CeM5srC4AsgfqSdLAkWvoNr7r6nSdn8R4IflpsKg3Ia3PMR4uOt/gq452MwPGPsklfC+I0wOR0Lyw2Oup63G63m4nRQRMhje6QRtDQb5tB4qE510MqMuHA6IjM1lVUn35ZMo+A1RGYRybExg2F0xNiziDwY8hJ3cf2WPiVTUzNLXVL8ttmd391C5N8sf2V0FrJsHwlhNZNxJR/sxjM74cvWy8L2g7T1dQ90OHR/ZYbk3B77vI/l9NfFN1lOxrXWblbbUlY8WG1dfI5tKwZSbGV3stHnz9FWELdREcm+zDFOZf+1iZnlnuA0DvXPP8AdfTYhN9nije2z2xtDj42F0rgeBUeEtMkd5al47879T5DoE64Z5d+6F6ODG4LkRhMNeWPlieQLDuBMTVLG6FwzdFlVEjopGujFi3mqxCzS517nnzU5eLtOzrj5KjH+l78UOeSQ0nYoDJDDNZjjlHK6uZLsLQLC6XdqSupY461Rz+2Td2aP20++fgos65UUfxolPdI2yAq2BNgkK/E6XD2F9XUxxAe84LDm7WS1LjFg1FJUm9uM+7Ix435+ipaXJBnsKchl7JyAh+oIPkV81rHSh2fHe0bmROFzTUbcg22zXup2X7SU9Li8lJ2YoZHskY57455DIHu2zXJFjbnoFOUwWfUmltwGjMfDZCkrqagqg+qr6OnBBaWyvuSD/KNSvNmHHcRdevxI00JH4UA1HqNvmmafs7hcRLnQmZ53dK7Nf02+SSpyVVRj1nZzFaHHaJ81Nk+6kMb2jkQdD5EWP8A8TlTTsadM9zzzFeIoaN+E4hNV4bUOh4wAkiyNLDa1tLeH1WocSr5NTUhp/ljH63U3gkzDdTEyMuyxjMdyd/mkHkNcBlNgulks5zTVMzr72dl+llBRUrTcszn+cl31Wl423bMrRYTQZe9IC73RqfklKx7pBaJhaPef/ZMkxt0ZlH9NkvVSsijc92wCaHiY0w2zJqaeBjM9VnmF7BpGl/L+6LQ4hT1UT2wDKYzZzS21un0KwZsRImfd8jmOaLC+5v+yUp5poXV5hieHFwG3tDfT4ldKUI/wB7TiaboMsrgdAsCir6qJgE0Tjdx3OoC0nTudqGO25oPNiXcjDOr9CN1V0bmi10ATzAXYy3XVAqa98TC+VzWtG990j8vCvkAw6wJuUPQnRJRVjKlxEcwuNxbUBMNNhcyKcvPgukG0Fs1RX4zeh+Sil+eNtE+a12IUcUwklcayYatN7gfFKy9psTlaWQOEDRuWALmE9m63E5GmJuWE7zSCzfQblfQMH7JYbh7WOmYKqYa5pQLA+A2CpCE5/xAaR4PCezmKY3K14ZI5rzd0spswX53Op9F9G7M9k6XAXGcP41W5uV0lrBo5gBbcbmsbYAADkBZd4l9tVeOJRBYfiabn4q7Jcw03HNKOJSbsUfHK0Pa1rCbEk+yqUE2LXUPdGm6TNZBw+I2VpZa9w7RISY2HP4dJA6U7XOySU4xVtgbo3WVAaLEBLzYjCwkOk73ujUlZcdLWVnfqXljD+RhsnafD4ogNB6rjn5kb/VWTeRIqKyV7gYYjbq9VnjdUnJUTeOVgT8cHEFo2OeB4WCI6CQjIWsZ/Q1c8vIyS+aJubZjtw2laSWU7i7mXGyBWPgomGSSwG1g3+y3m0xa4EtLh4lNCNhsGMDXWsbNBuobSk+Wbb7PMwVMMrc0DgPNtj81QxPOtz5grRqMGZETI/Pca5nusAPJK076d3/jVEc/RoePkkkqdIN/QqxzonEuLXjpIuxzsFQ189FFOwbxubdp06EIlR2bnxLNXDEoYGx3vT3c1+UbkG+qBREktDGVMkbtRmbmyjXc+idRko7DPhWCqmQy1BfSU0dJE092NjRoDa/zXeCC0974LQkpja/CNt7kIDYi7NkFzayWU23bF2ErO/8AYonfslT0HxCiXYbYkTGxtDWgABGDzdAvqrA3K+ji+C8kM57KZj1SstXDTML5XBo6lZU2K1FSS2kZkYfzO3Pkp5M0Ma/YXhdmviVXwqR+R4z20BWBLxasGJjLMecwJN7HmPqmKajL5OJK4vcebtVsU9OGNsAD42XnZfMnLiKpCOddCFBhEcbQH3Ot9dVvUtNFEGgNuTsApT0zvaJt66laVNGGAWAHO5/VcrTfLJSk2Djp3utqGN6E6puKkY05rB56uV443S2yjTrsE/DTA24hzHlbRFC0CsBuN+QXeA54AsG/NHxItocOnqDYCJhPRfNaD+I1Xg9Tlx2nFRRONhUU7bSMv7wvYj4LdlFik1aPpDaRn5gXHxKvwwwd0AeS5g2KYdjVEyrwyqjngI1c06jwI5FMSEXIFisBqjExrDY8UgFNUzzQwPcBI6IjNb1B0Xj8TwHDsDqY/s8xrhKQ3vAExjW57o8F9CkiJDrXSroCXXDAD1O6eLUeWjKTSo8thbamaNjJKGbK1g+9kdfN8dVsOZOBYOtfYAXPzWrHDbkNOikkd9vmpqPNkzzstPI8kyX35n9AqtgyjqtuoiYIzca8rJF4IOwA1QlGgivC8Aor8T/LKKVBMFzrBZdZioaTHTgPf15BJ11ZLUPLGXbGefMoMMFjovTy+Y3xA6ZTS6LBjppOJO8yPvz2Cepo3FwABA8FWGAk66fqtWkp9BofRcXL5ZFsvTtygX1sLLSpmDM2435WQ4IBlIyE29FpU1OM4uW2PTf5o0I2GijNh3eel7JxsZc4A63tuVIoCCAHuNjta36LSjiZf2TceKJkjjGXAs0ack1E3UG1rKrI7HRt0ZrbIDpAcXw2PFMPkpZXOa2QCxadQRsvks/Z2ogxtuHVkYdC0cQvt3ZY+VvMmxG41X2ZjzbkfNZ+MUX2mlcI2Znt7zBzv4eBVMWuy2H2aTSPnMeB0mHSSzYVG+mmNi5jJDlcOhbsnIq6oY9kkUjwQNwtGi7IVgxGeqNW2minaM0ds7gfDkP3W5S9m8OpgA5jpn21Mjv0CfyXCT/QnTO4RVz1dNnmiDRsDtm8k5w82uyM2NrGhrAABoAOStZRRqFXBo0IQnkDYpqSwGyXcRa1kRWJzHMSAClnw6Wy/ErRIbbZDewWu3TzTJWAyfsx91vxURcrvD4lRLSMfPRAMxKZZC22psrBuU2OpV2A3v8AJSKF4oxcEa9LrQgBOhIFvBJsc9rwGxl3Uk2TcJmzNOVoHvJ0KzRp2hwH3biDoTrZa1MGNs5xDfEalZVJGTYOuTz30K04Y2ZQQQ4W+SKFHmyCxBLrE7lHgczMGgOB623SWXdtzffY6/smg4Nu7KB522RoNjrTrzA80UPANh8Eg2XVtnNIvsTuitOY+0EGrGTG2vsrGS1hzKWz8m2Nt10uBtcgWW1DsGzqXQ2W2BuuuIG6BrLgLz3bLGH4bQ8OlcWVMmjXN3aOZW+H9Nl867UmokxaUVQIt7DejeR+qK+xoU3yeZd257S4PKI6iSOsgPsvkZld5Etst3Av4m0+JVcdPiVKaXiHLxg4Fl/HosarpGVETmyjMxw0K8pVUjqOp4Uoygjuu6+C2zRd4otdH36Ma3/LyIXJLgHbXxXzrsJ2t+yZcLxOUmAm1PK83LT7p8OnRfRjlc0cweaeLtWcs4uL5Ee/7o+KiJwR0URFPCD2gut9t3moooDhT+XyTcftH/OSiiYA4PwJFoUv5P6QooihTv5GKO/A/wA6qKJjB4NvVOt3UUWCMR7yLo5qKImGIPZPkh/7pUUSMwdmy8Z2w/1Sm/4D9Sooiv8AJSH+keZ/I/0WJ2m9iP8AqCiiR9HaujEj/Db/AEr7hg/+lUn/ABN+iiieBx+R0htRRROc5//Z"/>
          <p:cNvSpPr>
            <a:spLocks noChangeAspect="1" noChangeArrowheads="1"/>
          </p:cNvSpPr>
          <p:nvPr/>
        </p:nvSpPr>
        <p:spPr bwMode="auto">
          <a:xfrm>
            <a:off x="63500" y="-5762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20" name="Picture 4" descr="http://t0.gstatic.com/images?q=tbn:ANd9GcQvR-cVc-YRh7FleFxkhQqI8viNB4h4LMe8jkErC2MUM4wu7f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9" y="3501008"/>
            <a:ext cx="4320480" cy="2952328"/>
          </a:xfrm>
          <a:prstGeom prst="plaque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1131186" y="2873633"/>
            <a:ext cx="5064953" cy="1492965"/>
          </a:xfrm>
        </p:spPr>
        <p:txBody>
          <a:bodyPr>
            <a:normAutofit/>
          </a:bodyPr>
          <a:lstStyle/>
          <a:p>
            <a:pPr algn="ctr"/>
            <a:r>
              <a:rPr lang="es-EC" sz="8000" b="1" dirty="0" smtClean="0">
                <a:solidFill>
                  <a:srgbClr val="FFFF00"/>
                </a:solidFill>
              </a:rPr>
              <a:t>TIR</a:t>
            </a:r>
            <a:endParaRPr lang="es-EC" sz="8000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997" t="28730" r="53428" b="40296"/>
          <a:stretch/>
        </p:blipFill>
        <p:spPr bwMode="auto">
          <a:xfrm>
            <a:off x="3347864" y="2132856"/>
            <a:ext cx="5688632" cy="3096344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7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PERIODO DE  RECUPERCIÓN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998" t="30989" r="56195" b="45111"/>
          <a:stretch/>
        </p:blipFill>
        <p:spPr bwMode="auto">
          <a:xfrm>
            <a:off x="3563888" y="2176083"/>
            <a:ext cx="5400600" cy="3096344"/>
          </a:xfrm>
          <a:prstGeom prst="rect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9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820472" cy="3744416"/>
          </a:xfrm>
        </p:spPr>
        <p:txBody>
          <a:bodyPr>
            <a:prstTxWarp prst="textChevron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          Y RECOMENDACIONES </a:t>
            </a:r>
            <a:endParaRPr lang="es-EC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Guía de Productos </a:t>
            </a:r>
            <a:endParaRPr lang="es-EC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276872"/>
            <a:ext cx="6777317" cy="3508977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Pierna.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Chuleta. 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Costillas .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Pulpa.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Cuero. 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Manos y Patas. 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Grasa.</a:t>
            </a:r>
          </a:p>
          <a:p>
            <a:pPr>
              <a:buClr>
                <a:srgbClr val="FFFF00"/>
              </a:buClr>
              <a:buFont typeface="Courier New" pitchFamily="49" charset="0"/>
              <a:buChar char="o"/>
            </a:pPr>
            <a:r>
              <a:rPr lang="es-EC" sz="2400" dirty="0" smtClean="0"/>
              <a:t>Recorte de cerdo.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1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3530</TotalTime>
  <Words>2826</Words>
  <Application>Microsoft Office PowerPoint</Application>
  <PresentationFormat>Presentación en pantalla (4:3)</PresentationFormat>
  <Paragraphs>522</Paragraphs>
  <Slides>82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3" baseType="lpstr">
      <vt:lpstr>Kilter</vt:lpstr>
      <vt:lpstr>PLAN DE NEGOCIACIÓN INTERNACIONAL DE CARNE DE CERDO DESDE CHILE MEDIANTE FRANJA DE PRECIOS, PARA SU COMERCIALIZACIÓN EN EL MERCADO DE QUITO</vt:lpstr>
      <vt:lpstr>Presentación del Proyecto </vt:lpstr>
      <vt:lpstr>Presentación de PowerPoint</vt:lpstr>
      <vt:lpstr>Contenido</vt:lpstr>
      <vt:lpstr>CARNE DE CERDO</vt:lpstr>
      <vt:lpstr>VALOR NUTRITIVO DE LA CARNE DE CERDO</vt:lpstr>
      <vt:lpstr>CLASIFICACIÓN ARANCELARIA</vt:lpstr>
      <vt:lpstr>ESTUDIO DE MERCADO</vt:lpstr>
      <vt:lpstr>Guía de Productos </vt:lpstr>
      <vt:lpstr>Presentación de PowerPoint</vt:lpstr>
      <vt:lpstr>Demanda</vt:lpstr>
      <vt:lpstr>Oferta </vt:lpstr>
      <vt:lpstr>Demanda Insatisfecha</vt:lpstr>
      <vt:lpstr>PREFERENCIA DE COMPRA</vt:lpstr>
      <vt:lpstr>FRECUENCIA DE COMPRA </vt:lpstr>
      <vt:lpstr>Aceptación de precios</vt:lpstr>
      <vt:lpstr>PREFERENCIA DE MARCA</vt:lpstr>
      <vt:lpstr>PROCESOS Y PROCEDIMIENTO DE COMERCIO EXTERIOR</vt:lpstr>
      <vt:lpstr>REGISTRO COMO OPERADOR  ECONÓMICO AUTORIZADO</vt:lpstr>
      <vt:lpstr>Presentación de PowerPoint</vt:lpstr>
      <vt:lpstr>Presentación de PowerPoint</vt:lpstr>
      <vt:lpstr>Presentación de PowerPoint</vt:lpstr>
      <vt:lpstr>Negociación</vt:lpstr>
      <vt:lpstr>DOCUMENTOS DE ACOMPAÑAMIENTO A LA DECLARACIÓN ADUANERA</vt:lpstr>
      <vt:lpstr>DOCUMENTOS DE ACOMPAÑAMIENTO</vt:lpstr>
      <vt:lpstr>DOCUMENTOS DE SOPORTE</vt:lpstr>
      <vt:lpstr>FACTURA </vt:lpstr>
      <vt:lpstr>CERTIFICADO DE ORIGEN</vt:lpstr>
      <vt:lpstr>DOCUMENTO DE TRANSPORTE</vt:lpstr>
      <vt:lpstr>POLIZA DE SEGURO</vt:lpstr>
      <vt:lpstr>TRIBUTOS AL COMERCIO EXTERIOR</vt:lpstr>
      <vt:lpstr>SISTEMA  ANDINO DE FRANCA DE PRECIOS</vt:lpstr>
      <vt:lpstr>Franja de Precios </vt:lpstr>
      <vt:lpstr>Presentación de PowerPoint</vt:lpstr>
      <vt:lpstr>Presentación de PowerPoint</vt:lpstr>
      <vt:lpstr>Presentación de PowerPoint</vt:lpstr>
      <vt:lpstr>Presentación de PowerPoint</vt:lpstr>
      <vt:lpstr>DECLARACIÓN ADUANERA</vt:lpstr>
      <vt:lpstr>Declaración Aduanera Única  “A”</vt:lpstr>
      <vt:lpstr>Declaración Aduanera Única  “B”</vt:lpstr>
      <vt:lpstr>Declaración Aduanera Única  “C”</vt:lpstr>
      <vt:lpstr>Declaración Andina de Valor</vt:lpstr>
      <vt:lpstr>CUADRO DE RESUMEN</vt:lpstr>
      <vt:lpstr>PLAN DE NEGOCIOS</vt:lpstr>
      <vt:lpstr>Presentación de PowerPoint</vt:lpstr>
      <vt:lpstr>ORGANIZACIÓN DE LA EMPRESA</vt:lpstr>
      <vt:lpstr>Presentación de PowerPoint</vt:lpstr>
      <vt:lpstr>ENFOQUE ESTRATÉGICO DEL NEGOCIO. </vt:lpstr>
      <vt:lpstr>Presentación de PowerPoint</vt:lpstr>
      <vt:lpstr>VALORES CORPORATIVOS</vt:lpstr>
      <vt:lpstr>FODA</vt:lpstr>
      <vt:lpstr>FORTALEZAS</vt:lpstr>
      <vt:lpstr>OPORTUNIDADES</vt:lpstr>
      <vt:lpstr>DEBILIDADES</vt:lpstr>
      <vt:lpstr>AMENAZAS</vt:lpstr>
      <vt:lpstr>Estrategias </vt:lpstr>
      <vt:lpstr>Presentación de PowerPoint</vt:lpstr>
      <vt:lpstr>Presentación de PowerPoint</vt:lpstr>
      <vt:lpstr>Presentación de PowerPoint</vt:lpstr>
      <vt:lpstr>Estudio Técnico</vt:lpstr>
      <vt:lpstr>Localización del proyecto</vt:lpstr>
      <vt:lpstr>Presentación de PowerPoint</vt:lpstr>
      <vt:lpstr>  Ingeniería del Proyecto. </vt:lpstr>
      <vt:lpstr>Presentación de PowerPoint</vt:lpstr>
      <vt:lpstr>PLAN DE MARKETING</vt:lpstr>
      <vt:lpstr>Presentación de PowerPoint</vt:lpstr>
      <vt:lpstr>Producto</vt:lpstr>
      <vt:lpstr>Colores Corporativos </vt:lpstr>
      <vt:lpstr>Plaza</vt:lpstr>
      <vt:lpstr>Promoción</vt:lpstr>
      <vt:lpstr>Pagina Web</vt:lpstr>
      <vt:lpstr>JINGLE PUBLICITARIO</vt:lpstr>
      <vt:lpstr>Precio</vt:lpstr>
      <vt:lpstr>Estrategias de Venta</vt:lpstr>
      <vt:lpstr>Presupuesto de Venta</vt:lpstr>
      <vt:lpstr>Marketing Social </vt:lpstr>
      <vt:lpstr>ESTUDIO FINANCIERO</vt:lpstr>
      <vt:lpstr>BALANCE DE SITUACIÓN INICIAL</vt:lpstr>
      <vt:lpstr>VAN </vt:lpstr>
      <vt:lpstr>TIR</vt:lpstr>
      <vt:lpstr>PERIODO DE  RECUPERCIÓN</vt:lpstr>
      <vt:lpstr>CONCLUSIONES          Y RECOMENDACIONES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Documentos</dc:creator>
  <cp:lastModifiedBy>Documentos</cp:lastModifiedBy>
  <cp:revision>119</cp:revision>
  <dcterms:created xsi:type="dcterms:W3CDTF">2012-10-08T01:19:15Z</dcterms:created>
  <dcterms:modified xsi:type="dcterms:W3CDTF">2012-10-16T12:23:52Z</dcterms:modified>
</cp:coreProperties>
</file>