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4" r:id="rId1"/>
  </p:sldMasterIdLst>
  <p:notesMasterIdLst>
    <p:notesMasterId r:id="rId61"/>
  </p:notesMasterIdLst>
  <p:sldIdLst>
    <p:sldId id="256" r:id="rId2"/>
    <p:sldId id="257" r:id="rId3"/>
    <p:sldId id="286" r:id="rId4"/>
    <p:sldId id="287" r:id="rId5"/>
    <p:sldId id="259" r:id="rId6"/>
    <p:sldId id="260" r:id="rId7"/>
    <p:sldId id="289" r:id="rId8"/>
    <p:sldId id="262" r:id="rId9"/>
    <p:sldId id="290" r:id="rId10"/>
    <p:sldId id="291" r:id="rId11"/>
    <p:sldId id="327" r:id="rId12"/>
    <p:sldId id="328" r:id="rId13"/>
    <p:sldId id="329" r:id="rId14"/>
    <p:sldId id="330" r:id="rId15"/>
    <p:sldId id="331" r:id="rId16"/>
    <p:sldId id="332" r:id="rId17"/>
    <p:sldId id="333" r:id="rId18"/>
    <p:sldId id="334" r:id="rId19"/>
    <p:sldId id="335" r:id="rId20"/>
    <p:sldId id="336" r:id="rId21"/>
    <p:sldId id="267" r:id="rId22"/>
    <p:sldId id="337" r:id="rId23"/>
    <p:sldId id="269" r:id="rId24"/>
    <p:sldId id="270" r:id="rId25"/>
    <p:sldId id="271" r:id="rId26"/>
    <p:sldId id="294" r:id="rId27"/>
    <p:sldId id="272" r:id="rId28"/>
    <p:sldId id="295" r:id="rId29"/>
    <p:sldId id="296" r:id="rId30"/>
    <p:sldId id="297" r:id="rId31"/>
    <p:sldId id="298" r:id="rId32"/>
    <p:sldId id="299" r:id="rId33"/>
    <p:sldId id="300" r:id="rId34"/>
    <p:sldId id="301" r:id="rId35"/>
    <p:sldId id="306" r:id="rId36"/>
    <p:sldId id="307" r:id="rId37"/>
    <p:sldId id="308" r:id="rId38"/>
    <p:sldId id="309" r:id="rId39"/>
    <p:sldId id="310" r:id="rId40"/>
    <p:sldId id="311" r:id="rId41"/>
    <p:sldId id="312" r:id="rId42"/>
    <p:sldId id="273" r:id="rId43"/>
    <p:sldId id="313" r:id="rId44"/>
    <p:sldId id="315" r:id="rId45"/>
    <p:sldId id="316" r:id="rId46"/>
    <p:sldId id="314" r:id="rId47"/>
    <p:sldId id="317" r:id="rId48"/>
    <p:sldId id="318" r:id="rId49"/>
    <p:sldId id="319" r:id="rId50"/>
    <p:sldId id="274" r:id="rId51"/>
    <p:sldId id="338" r:id="rId52"/>
    <p:sldId id="320" r:id="rId53"/>
    <p:sldId id="321" r:id="rId54"/>
    <p:sldId id="322" r:id="rId55"/>
    <p:sldId id="323" r:id="rId56"/>
    <p:sldId id="324" r:id="rId57"/>
    <p:sldId id="325" r:id="rId58"/>
    <p:sldId id="276" r:id="rId59"/>
    <p:sldId id="326" r:id="rId6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5294" autoAdjust="0"/>
  </p:normalViewPr>
  <p:slideViewPr>
    <p:cSldViewPr>
      <p:cViewPr>
        <p:scale>
          <a:sx n="50" d="100"/>
          <a:sy n="50" d="100"/>
        </p:scale>
        <p:origin x="-1080" y="1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s-ES"/>
  <c:chart>
    <c:autoTitleDeleted val="1"/>
    <c:view3D>
      <c:perspective val="30"/>
    </c:view3D>
    <c:plotArea>
      <c:layout/>
      <c:bar3DChart>
        <c:barDir val="col"/>
        <c:grouping val="clustered"/>
        <c:ser>
          <c:idx val="0"/>
          <c:order val="0"/>
          <c:dLbls>
            <c:dLbl>
              <c:idx val="1"/>
              <c:layout>
                <c:manualLayout>
                  <c:x val="-1.33332773405677E-2"/>
                  <c:y val="-8.4831362453830855E-2"/>
                </c:manualLayout>
              </c:layout>
              <c:showVal val="1"/>
            </c:dLbl>
            <c:txPr>
              <a:bodyPr/>
              <a:lstStyle/>
              <a:p>
                <a:pPr>
                  <a:defRPr lang="en-US" sz="1100"/>
                </a:pPr>
                <a:endParaRPr lang="es-ES"/>
              </a:p>
            </c:txPr>
            <c:showVal val="1"/>
          </c:dLbls>
          <c:cat>
            <c:numRef>
              <c:f>Hoja1!$C$1:$C$2</c:f>
              <c:numCache>
                <c:formatCode>0%</c:formatCode>
                <c:ptCount val="2"/>
                <c:pt idx="0">
                  <c:v>0.8</c:v>
                </c:pt>
                <c:pt idx="1">
                  <c:v>0.2</c:v>
                </c:pt>
              </c:numCache>
            </c:numRef>
          </c:cat>
          <c:val>
            <c:numRef>
              <c:f>Hoja1!$B$1:$B$2</c:f>
              <c:numCache>
                <c:formatCode>_ * #,##0_ ;_ * \-#,##0_ ;_ * "-"??_ ;_ @_ </c:formatCode>
                <c:ptCount val="2"/>
                <c:pt idx="0">
                  <c:v>55729345</c:v>
                </c:pt>
                <c:pt idx="1">
                  <c:v>13845.800000000001</c:v>
                </c:pt>
              </c:numCache>
            </c:numRef>
          </c:val>
        </c:ser>
        <c:dLbls>
          <c:showVal val="1"/>
        </c:dLbls>
        <c:shape val="cylinder"/>
        <c:axId val="124462976"/>
        <c:axId val="124464512"/>
        <c:axId val="0"/>
      </c:bar3DChart>
      <c:catAx>
        <c:axId val="124462976"/>
        <c:scaling>
          <c:orientation val="minMax"/>
        </c:scaling>
        <c:axPos val="b"/>
        <c:numFmt formatCode="0%" sourceLinked="1"/>
        <c:majorTickMark val="none"/>
        <c:tickLblPos val="nextTo"/>
        <c:txPr>
          <a:bodyPr/>
          <a:lstStyle/>
          <a:p>
            <a:pPr>
              <a:defRPr lang="en-US"/>
            </a:pPr>
            <a:endParaRPr lang="es-ES"/>
          </a:p>
        </c:txPr>
        <c:crossAx val="124464512"/>
        <c:crosses val="autoZero"/>
        <c:auto val="1"/>
        <c:lblAlgn val="ctr"/>
        <c:lblOffset val="100"/>
      </c:catAx>
      <c:valAx>
        <c:axId val="124464512"/>
        <c:scaling>
          <c:orientation val="minMax"/>
        </c:scaling>
        <c:delete val="1"/>
        <c:axPos val="l"/>
        <c:numFmt formatCode="_ * #,##0_ ;_ * \-#,##0_ ;_ * &quot;-&quot;??_ ;_ @_ " sourceLinked="1"/>
        <c:tickLblPos val="none"/>
        <c:crossAx val="124462976"/>
        <c:crosses val="autoZero"/>
        <c:crossBetween val="between"/>
      </c:valAx>
    </c:plotArea>
    <c:plotVisOnly val="1"/>
    <c:dispBlanksAs val="gap"/>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9C2192-A934-4FAC-85F5-DC5A4A38193A}" type="datetimeFigureOut">
              <a:rPr lang="es-ES" smtClean="0"/>
              <a:pPr/>
              <a:t>22/03/2013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36AF60-A903-40D7-8068-AA9FBCC1F190}" type="slidenum">
              <a:rPr lang="es-ES" smtClean="0"/>
              <a:pPr/>
              <a:t>‹Nº›</a:t>
            </a:fld>
            <a:endParaRPr lang="es-ES"/>
          </a:p>
        </p:txBody>
      </p:sp>
    </p:spTree>
    <p:extLst>
      <p:ext uri="{BB962C8B-B14F-4D97-AF65-F5344CB8AC3E}">
        <p14:creationId xmlns:p14="http://schemas.microsoft.com/office/powerpoint/2010/main" xmlns="" val="192682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lvl="0"/>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Región 4 por el MCPEC de acuerdo con las Agendas para la Transformación Productiva Territorial,</a:t>
            </a:r>
            <a:endParaRPr lang="es-EC" sz="1200" kern="1200" dirty="0" smtClean="0">
              <a:solidFill>
                <a:schemeClr val="tx1"/>
              </a:solidFill>
              <a:latin typeface="+mn-lt"/>
              <a:ea typeface="+mn-ea"/>
              <a:cs typeface="+mn-cs"/>
            </a:endParaRPr>
          </a:p>
          <a:p>
            <a:pPr lvl="0"/>
            <a:r>
              <a:rPr lang="es-EC" sz="1200" kern="1200" dirty="0" smtClean="0">
                <a:solidFill>
                  <a:schemeClr val="tx1"/>
                </a:solidFill>
                <a:latin typeface="+mn-lt"/>
                <a:ea typeface="+mn-ea"/>
                <a:cs typeface="+mn-cs"/>
              </a:rPr>
              <a:t>Superficie territorial de 22.435 km², 9,04% del territorio nacional.</a:t>
            </a:r>
            <a:endParaRPr lang="es-ES" sz="1200"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 Población proyectada al 2.009 de 1.679.566 habitantes, un 11,99% del total nacional.</a:t>
            </a:r>
            <a:endParaRPr lang="es-ES" sz="1200"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 Principales ciudades: Manta, Santo Domingo.</a:t>
            </a:r>
            <a:endParaRPr lang="es-ES" sz="1200"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 Ejes viales: vía </a:t>
            </a:r>
            <a:r>
              <a:rPr lang="es-EC" sz="1200" kern="1200" dirty="0" err="1" smtClean="0">
                <a:solidFill>
                  <a:schemeClr val="tx1"/>
                </a:solidFill>
                <a:latin typeface="+mn-lt"/>
                <a:ea typeface="+mn-ea"/>
                <a:cs typeface="+mn-cs"/>
              </a:rPr>
              <a:t>Alóag</a:t>
            </a:r>
            <a:r>
              <a:rPr lang="es-EC" sz="1200" kern="1200" dirty="0" smtClean="0">
                <a:solidFill>
                  <a:schemeClr val="tx1"/>
                </a:solidFill>
                <a:latin typeface="+mn-lt"/>
                <a:ea typeface="+mn-ea"/>
                <a:cs typeface="+mn-cs"/>
              </a:rPr>
              <a:t> – Sto. Domingo – El Carmen – Flavio Alfaro – </a:t>
            </a:r>
            <a:r>
              <a:rPr lang="es-EC" sz="1200" kern="1200" dirty="0" err="1" smtClean="0">
                <a:solidFill>
                  <a:schemeClr val="tx1"/>
                </a:solidFill>
                <a:latin typeface="+mn-lt"/>
                <a:ea typeface="+mn-ea"/>
                <a:cs typeface="+mn-cs"/>
              </a:rPr>
              <a:t>Chone</a:t>
            </a:r>
            <a:r>
              <a:rPr lang="es-EC" sz="1200" kern="1200" dirty="0" smtClean="0">
                <a:solidFill>
                  <a:schemeClr val="tx1"/>
                </a:solidFill>
                <a:latin typeface="+mn-lt"/>
                <a:ea typeface="+mn-ea"/>
                <a:cs typeface="+mn-cs"/>
              </a:rPr>
              <a:t>. La costa está conectada por la vía denominada Ruta del Sol. </a:t>
            </a:r>
            <a:endParaRPr lang="es-ES" sz="1200" kern="120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3</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El Departamento de Comercio Exterior pretende elaborar un ejemplo práctico real que sirva como soporte al importador y exportador a la hora de ejercer actividades relacionadas al Comercio Internacional. A estas guías podrán acceder todas las personas a través del portal del Departamento de Comercio Exterior y también en las instalaciones del mismo</a:t>
            </a:r>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15</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Cada país posee sus propios estándares para envases, empaques y embalajes; es por este motivo que el Departamento de Comercio Exterior elaborará catálogos con información referente a materiales y normas internacionales de los mismos.</a:t>
            </a:r>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16</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La etiqueta de un producto es muy importante por la información que esta contiene; por este motivo es necesario conocer acerca de las normativas y estructura internacionales que exige cada país. Como parte de la asesoría se entregara información referente a cada producto.</a:t>
            </a:r>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17</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Cada proceso de comercio exterior necesita cumplir un procedimiento el mismo que tienen un sin número de requisitos previos necesarios por este motivo la asesoría en comercio exterior pretende dar capacitaciones acerca de estos procesos, de tal manera que se agilite el trámite y no se vuelva un complejo.</a:t>
            </a:r>
          </a:p>
          <a:p>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19</a:t>
            </a:fld>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La clasificación arancelaria constituye un procedimiento aduanero muy importante al momento de importar. El Departamento de Comercio Exterior brindará este servicio mediante el arancel nacional de importaciones actualizado como una herramienta de apoyo a los importadores; el mismo que será obtenido </a:t>
            </a:r>
            <a:r>
              <a:rPr lang="es-ES" dirty="0" err="1" smtClean="0"/>
              <a:t>dePudeleco</a:t>
            </a:r>
            <a:r>
              <a:rPr lang="es-ES" dirty="0" smtClean="0"/>
              <a:t> a través de la adquisición realizada por parte de la prefectura de Santo Domingo de los Tsáchilas. </a:t>
            </a:r>
          </a:p>
          <a:p>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20</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Para la ejecución del ejemplo se ha escogido al Aceite Crudo de Palma con partida arancelaria 1511.10.00.00 debido a su gran número de producción en la zona; además de poseer asociaciones legalmente conformadas y su aporte para el desarrollo de la presente investigación.</a:t>
            </a:r>
          </a:p>
          <a:p>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21</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LOGOTIPO</a:t>
            </a:r>
          </a:p>
          <a:p>
            <a:r>
              <a:rPr lang="es-ES" sz="1200" kern="1200" dirty="0" smtClean="0">
                <a:solidFill>
                  <a:schemeClr val="tx1"/>
                </a:solidFill>
                <a:latin typeface="+mn-lt"/>
                <a:ea typeface="+mn-ea"/>
                <a:cs typeface="+mn-cs"/>
              </a:rPr>
              <a:t> Este fue el logotipo escogido por la Asociación Juntos Triunfaremos como distintivo a nivel internacional, se caracteriza por utilizar la gama de verdes representativo de la palma africana.</a:t>
            </a:r>
          </a:p>
          <a:p>
            <a:r>
              <a:rPr lang="es-ES" sz="1200" kern="1200" dirty="0" smtClean="0">
                <a:solidFill>
                  <a:schemeClr val="tx1"/>
                </a:solidFill>
                <a:latin typeface="+mn-lt"/>
                <a:ea typeface="+mn-ea"/>
                <a:cs typeface="+mn-cs"/>
              </a:rPr>
              <a:t>ENVASE</a:t>
            </a:r>
          </a:p>
          <a:p>
            <a:r>
              <a:rPr lang="es-ES" sz="1200" kern="1200" dirty="0" smtClean="0">
                <a:solidFill>
                  <a:schemeClr val="tx1"/>
                </a:solidFill>
                <a:latin typeface="+mn-lt"/>
                <a:ea typeface="+mn-ea"/>
                <a:cs typeface="+mn-cs"/>
              </a:rPr>
              <a:t> El aceite de palma crudo será enviado desde Ecuador por medio de un </a:t>
            </a:r>
            <a:r>
              <a:rPr lang="es-ES" sz="1200" kern="1200" dirty="0" err="1" smtClean="0">
                <a:solidFill>
                  <a:schemeClr val="tx1"/>
                </a:solidFill>
                <a:latin typeface="+mn-lt"/>
                <a:ea typeface="+mn-ea"/>
                <a:cs typeface="+mn-cs"/>
              </a:rPr>
              <a:t>Autotanque</a:t>
            </a:r>
            <a:r>
              <a:rPr lang="es-ES" sz="1200" kern="1200" dirty="0" smtClean="0">
                <a:solidFill>
                  <a:schemeClr val="tx1"/>
                </a:solidFill>
                <a:latin typeface="+mn-lt"/>
                <a:ea typeface="+mn-ea"/>
                <a:cs typeface="+mn-cs"/>
              </a:rPr>
              <a:t> de acero inoxidable con pictogramas que indiquen la clase de contenido que moviliza, su grado de peligrosidad y contaminación para el medio ambiente (Ver Anexo8).</a:t>
            </a:r>
          </a:p>
          <a:p>
            <a:r>
              <a:rPr lang="es-ES" sz="1200" kern="1200" dirty="0" smtClean="0">
                <a:solidFill>
                  <a:schemeClr val="tx1"/>
                </a:solidFill>
                <a:latin typeface="+mn-lt"/>
                <a:ea typeface="+mn-ea"/>
                <a:cs typeface="+mn-cs"/>
              </a:rPr>
              <a:t> CANTIDAD Y PESO</a:t>
            </a:r>
          </a:p>
          <a:p>
            <a:r>
              <a:rPr lang="es-ES" sz="1200" kern="1200" dirty="0" smtClean="0">
                <a:solidFill>
                  <a:schemeClr val="tx1"/>
                </a:solidFill>
                <a:latin typeface="+mn-lt"/>
                <a:ea typeface="+mn-ea"/>
                <a:cs typeface="+mn-cs"/>
              </a:rPr>
              <a:t> El </a:t>
            </a:r>
            <a:r>
              <a:rPr lang="es-ES" sz="1200" kern="1200" dirty="0" err="1" smtClean="0">
                <a:solidFill>
                  <a:schemeClr val="tx1"/>
                </a:solidFill>
                <a:latin typeface="+mn-lt"/>
                <a:ea typeface="+mn-ea"/>
                <a:cs typeface="+mn-cs"/>
              </a:rPr>
              <a:t>Autotanque</a:t>
            </a:r>
            <a:r>
              <a:rPr lang="es-ES" sz="1200" kern="1200" dirty="0" smtClean="0">
                <a:solidFill>
                  <a:schemeClr val="tx1"/>
                </a:solidFill>
                <a:latin typeface="+mn-lt"/>
                <a:ea typeface="+mn-ea"/>
                <a:cs typeface="+mn-cs"/>
              </a:rPr>
              <a:t> a ser enviado a Venezuela es 9.036 galones. Pero debido a que la densidad del aceite es de 855 kg/m</a:t>
            </a:r>
            <a:r>
              <a:rPr lang="es-ES" sz="1200" kern="1200" baseline="30000" dirty="0" smtClean="0">
                <a:solidFill>
                  <a:schemeClr val="tx1"/>
                </a:solidFill>
                <a:latin typeface="+mn-lt"/>
                <a:ea typeface="+mn-ea"/>
                <a:cs typeface="+mn-cs"/>
              </a:rPr>
              <a:t>3</a:t>
            </a:r>
            <a:r>
              <a:rPr lang="es-ES" sz="1200" kern="1200" dirty="0" smtClean="0">
                <a:solidFill>
                  <a:schemeClr val="tx1"/>
                </a:solidFill>
                <a:latin typeface="+mn-lt"/>
                <a:ea typeface="+mn-ea"/>
                <a:cs typeface="+mn-cs"/>
              </a:rPr>
              <a:t>, para la capacidad antes mencionada y por requerimiento del importador se exportaran 30.000 kg.</a:t>
            </a:r>
          </a:p>
          <a:p>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23</a:t>
            </a:fld>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Para el presente ejemplo se tomó como término de negociación FCA debido al acuerdo previo que se llevó a cabo  con el importador el mismo que queda reflejado en el contrato. </a:t>
            </a:r>
          </a:p>
          <a:p>
            <a:r>
              <a:rPr lang="es-ES" sz="1200" kern="1200" dirty="0" smtClean="0">
                <a:solidFill>
                  <a:schemeClr val="tx1"/>
                </a:solidFill>
                <a:latin typeface="+mn-lt"/>
                <a:ea typeface="+mn-ea"/>
                <a:cs typeface="+mn-cs"/>
              </a:rPr>
              <a:t>Con ello se entiende que las responsabilidades del exportador se encuentran hasta que la mercancía sea puesta en frontera o punto convenido por las partes, en este caso se llegó al acuerdo que el aceite crudo de palma sea entregado en Frontera Colombia - Venezuela.</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Significa que el vendedor entrega la mercadería para la exportación al transportista propuesto por el comprador, en el lugar acordado. El lugar de entrega elegido influye en las obligaciones de carga y descarga de las partes. Si la entrega tiene lugar en los locales del vendedor este es responsable de la carga. Si la entrega ocurre en cualquier otro lugar, el vendedor no es responsable de la descarga. Este término puede emplearse en cualquier medio de transporte incluyendo el transporte multimodal.</a:t>
            </a:r>
          </a:p>
          <a:p>
            <a:endParaRPr lang="es-ES" sz="1200" kern="1200" dirty="0" smtClean="0">
              <a:solidFill>
                <a:schemeClr val="tx1"/>
              </a:solidFill>
              <a:latin typeface="+mn-lt"/>
              <a:ea typeface="+mn-ea"/>
              <a:cs typeface="+mn-cs"/>
            </a:endParaRPr>
          </a:p>
          <a:p>
            <a:endParaRPr lang="es-ES" sz="1200" kern="120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25</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27</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lvl="0"/>
            <a:r>
              <a:rPr lang="es-ES" sz="1200" kern="1200" dirty="0" smtClean="0">
                <a:solidFill>
                  <a:schemeClr val="tx1"/>
                </a:solidFill>
                <a:latin typeface="+mn-lt"/>
                <a:ea typeface="+mn-ea"/>
                <a:cs typeface="+mn-cs"/>
              </a:rPr>
              <a:t>Original de la cedula de identidad o ciudadanía vigente.</a:t>
            </a:r>
          </a:p>
          <a:p>
            <a:pPr lvl="0"/>
            <a:r>
              <a:rPr lang="es-ES" sz="1200" kern="1200" dirty="0" smtClean="0">
                <a:solidFill>
                  <a:schemeClr val="tx1"/>
                </a:solidFill>
                <a:latin typeface="+mn-lt"/>
                <a:ea typeface="+mn-ea"/>
                <a:cs typeface="+mn-cs"/>
              </a:rPr>
              <a:t>Original del certificado de votación del último proceso electoral.</a:t>
            </a:r>
          </a:p>
          <a:p>
            <a:pPr lvl="0"/>
            <a:r>
              <a:rPr lang="es-ES" sz="1200" kern="1200" dirty="0" smtClean="0">
                <a:solidFill>
                  <a:schemeClr val="tx1"/>
                </a:solidFill>
                <a:latin typeface="+mn-lt"/>
                <a:ea typeface="+mn-ea"/>
                <a:cs typeface="+mn-cs"/>
              </a:rPr>
              <a:t>Original de factura de servicio básico propio o arriendo. (Ver Anexo 10)</a:t>
            </a:r>
          </a:p>
          <a:p>
            <a:pPr lvl="0"/>
            <a:r>
              <a:rPr lang="es-ES" sz="1200" kern="1200" dirty="0" smtClean="0">
                <a:solidFill>
                  <a:schemeClr val="tx1"/>
                </a:solidFill>
                <a:latin typeface="+mn-lt"/>
                <a:ea typeface="+mn-ea"/>
                <a:cs typeface="+mn-cs"/>
              </a:rPr>
              <a:t>Patente municipal.</a:t>
            </a:r>
          </a:p>
          <a:p>
            <a:pPr lvl="0"/>
            <a:r>
              <a:rPr lang="es-ES" sz="1200" kern="1200" dirty="0" smtClean="0">
                <a:solidFill>
                  <a:schemeClr val="tx1"/>
                </a:solidFill>
                <a:latin typeface="+mn-lt"/>
                <a:ea typeface="+mn-ea"/>
                <a:cs typeface="+mn-cs"/>
              </a:rPr>
              <a:t>Estatutos de la Asociación Juntos Triunfaremos notariados. (Ver Anexo 11)</a:t>
            </a:r>
          </a:p>
          <a:p>
            <a:pPr lvl="0"/>
            <a:r>
              <a:rPr lang="es-ES" sz="1200" kern="1200" dirty="0" smtClean="0">
                <a:solidFill>
                  <a:schemeClr val="tx1"/>
                </a:solidFill>
                <a:latin typeface="+mn-lt"/>
                <a:ea typeface="+mn-ea"/>
                <a:cs typeface="+mn-cs"/>
              </a:rPr>
              <a:t>Copias de los documentos originales.</a:t>
            </a:r>
          </a:p>
          <a:p>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28</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5</a:t>
            </a:fld>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Dentro de los esquemas que el departamento de comercio exterior se encuentra la fiabilidad con los importadores extranjeros entregando los productos justo a tiempo con una estimación de tiempo real y probable para la entrega de los productos es decir justo a tiempo.</a:t>
            </a:r>
          </a:p>
          <a:p>
            <a:r>
              <a:rPr lang="es-ES" sz="1200" kern="1200" dirty="0" smtClean="0">
                <a:solidFill>
                  <a:schemeClr val="tx1"/>
                </a:solidFill>
                <a:latin typeface="+mn-lt"/>
                <a:ea typeface="+mn-ea"/>
                <a:cs typeface="+mn-cs"/>
              </a:rPr>
              <a:t>En </a:t>
            </a:r>
            <a:r>
              <a:rPr lang="es-ES" sz="1200" kern="1200" dirty="0" err="1" smtClean="0">
                <a:solidFill>
                  <a:schemeClr val="tx1"/>
                </a:solidFill>
                <a:latin typeface="+mn-lt"/>
                <a:ea typeface="+mn-ea"/>
                <a:cs typeface="+mn-cs"/>
              </a:rPr>
              <a:t>la</a:t>
            </a:r>
            <a:r>
              <a:rPr lang="es-ES" sz="1200" i="1" kern="1200" dirty="0" err="1" smtClean="0">
                <a:solidFill>
                  <a:schemeClr val="tx1"/>
                </a:solidFill>
                <a:latin typeface="+mn-lt"/>
                <a:ea typeface="+mn-ea"/>
                <a:cs typeface="+mn-cs"/>
              </a:rPr>
              <a:t>Tabla</a:t>
            </a:r>
            <a:r>
              <a:rPr lang="es-ES" sz="1200" i="1" kern="1200" dirty="0" smtClean="0">
                <a:solidFill>
                  <a:schemeClr val="tx1"/>
                </a:solidFill>
                <a:latin typeface="+mn-lt"/>
                <a:ea typeface="+mn-ea"/>
                <a:cs typeface="+mn-cs"/>
              </a:rPr>
              <a:t> 13</a:t>
            </a:r>
            <a:r>
              <a:rPr lang="es-ES" sz="1200" kern="1200" dirty="0" smtClean="0">
                <a:solidFill>
                  <a:schemeClr val="tx1"/>
                </a:solidFill>
                <a:latin typeface="+mn-lt"/>
                <a:ea typeface="+mn-ea"/>
                <a:cs typeface="+mn-cs"/>
              </a:rPr>
              <a:t> se estima los tiempos en los que el aceite crudo de palma llegara a su destino.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cap="all" dirty="0" smtClean="0">
                <a:solidFill>
                  <a:schemeClr val="tx1"/>
                </a:solidFill>
                <a:latin typeface="+mn-lt"/>
                <a:ea typeface="+mn-ea"/>
                <a:cs typeface="+mn-cs"/>
              </a:rPr>
              <a:t> </a:t>
            </a:r>
            <a:r>
              <a:rPr lang="es-ES" sz="1200" kern="1200" dirty="0" smtClean="0">
                <a:solidFill>
                  <a:schemeClr val="tx1"/>
                </a:solidFill>
                <a:latin typeface="+mn-lt"/>
                <a:ea typeface="+mn-ea"/>
                <a:cs typeface="+mn-cs"/>
              </a:rPr>
              <a:t>Para ser confiables en las actividades de comercio exterior y entregar justo a tiempo los productos acordados con el comprador, se debe considerar todo el proceso logístico que esta operación implica; desde cuánto tiempo es necesario para la poda de la fruta hasta la recepción del aceite bruto en el país de destino; tal como se muestra en el cuadro anterior.</a:t>
            </a:r>
          </a:p>
          <a:p>
            <a:endParaRPr lang="es-ES" sz="1200" b="1" kern="1200" cap="all"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47</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Después de cumplir con todos los requisitos previos para la exportación de aceite de palma hacia Venezuela en tanques de acero inoxidable, se procede a solicitar cotizaciones a las empresas de transporte internacionales que posean permisos de transitar en Colombia y Venezuela. Para una correcta elección, se han considerado proveedores de ANDINATIC (Asociación Andina de Transporte Internacional) a nivel comunidad andina, como se muestra a continuación:</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Una vez analizados los costos por servicio de transporte, se firma  la cotización recibida como aceptación de los términos de la empresa (Ver Anexo 30), en este caso “Sánchez Polo”. Al ponerse en contacto con la empresa transportadora se fija la fecha de recepción del aceite, la persona quien lo entrega, es decir, para efectos del ejemplo la Sra. Fabiola Pérez representante legal de la Asociación, y el lugar que sería en Santo Domingo-Vía Quevedo Km 9 margen derecho.</a:t>
            </a:r>
          </a:p>
          <a:p>
            <a:r>
              <a:rPr lang="es-ES" sz="1200" kern="1200" dirty="0" smtClean="0">
                <a:solidFill>
                  <a:schemeClr val="tx1"/>
                </a:solidFill>
                <a:latin typeface="+mn-lt"/>
                <a:ea typeface="+mn-ea"/>
                <a:cs typeface="+mn-cs"/>
              </a:rPr>
              <a:t> </a:t>
            </a:r>
          </a:p>
          <a:p>
            <a:r>
              <a:rPr lang="es-ES" sz="1200" kern="1200" dirty="0" smtClean="0">
                <a:solidFill>
                  <a:schemeClr val="tx1"/>
                </a:solidFill>
                <a:latin typeface="+mn-lt"/>
                <a:ea typeface="+mn-ea"/>
                <a:cs typeface="+mn-cs"/>
              </a:rPr>
              <a:t>“La empresa de Transporte Sánchez Polo” emitirá una orden de embarque (Ver Anexo 31), con la información antes mencionada y es quien se compromete en colocar los pictogramas necesarios para la exportación en el </a:t>
            </a:r>
            <a:r>
              <a:rPr lang="es-ES" sz="1200" kern="1200" dirty="0" err="1" smtClean="0">
                <a:solidFill>
                  <a:schemeClr val="tx1"/>
                </a:solidFill>
                <a:latin typeface="+mn-lt"/>
                <a:ea typeface="+mn-ea"/>
                <a:cs typeface="+mn-cs"/>
              </a:rPr>
              <a:t>Autotanque</a:t>
            </a:r>
            <a:r>
              <a:rPr lang="es-ES" sz="1200" kern="1200" dirty="0" smtClean="0">
                <a:solidFill>
                  <a:schemeClr val="tx1"/>
                </a:solidFill>
                <a:latin typeface="+mn-lt"/>
                <a:ea typeface="+mn-ea"/>
                <a:cs typeface="+mn-cs"/>
              </a:rPr>
              <a:t> y precintos. Así mismo la Asociación Juntos Triunfaremos elabora una guía de remisión con información específica del aceite crudo de palma. (Ver Anexo 32)</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48</a:t>
            </a:fld>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56</a:t>
            </a:fld>
            <a:endParaRPr lang="es-ES"/>
          </a:p>
        </p:txBody>
      </p:sp>
    </p:spTree>
    <p:extLst>
      <p:ext uri="{BB962C8B-B14F-4D97-AF65-F5344CB8AC3E}">
        <p14:creationId xmlns:p14="http://schemas.microsoft.com/office/powerpoint/2010/main" xmlns="" val="1890178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Como conclusión debido a los escenarios establecidos en la presente propuesta se puede decir que el proyecto tiene más del 60% de rentabilidad social debido a todos los posibles ahorros que se generaran con la instauración del mismo. De igual manera como proyecto social se pretende alcanzar a recuperar toda la inversión en un periodo máximo de 10 años.</a:t>
            </a:r>
          </a:p>
          <a:p>
            <a:r>
              <a:rPr lang="es-ES" sz="1200" kern="1200" dirty="0" smtClean="0">
                <a:solidFill>
                  <a:schemeClr val="tx1"/>
                </a:solidFill>
                <a:latin typeface="+mn-lt"/>
                <a:ea typeface="+mn-ea"/>
                <a:cs typeface="+mn-cs"/>
              </a:rPr>
              <a:t> </a:t>
            </a:r>
          </a:p>
          <a:p>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57</a:t>
            </a:fld>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58</a:t>
            </a:fld>
            <a:endParaRPr lang="es-ES"/>
          </a:p>
        </p:txBody>
      </p:sp>
    </p:spTree>
    <p:extLst>
      <p:ext uri="{BB962C8B-B14F-4D97-AF65-F5344CB8AC3E}">
        <p14:creationId xmlns:p14="http://schemas.microsoft.com/office/powerpoint/2010/main" xmlns="" val="1171586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59</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85000" lnSpcReduction="20000"/>
          </a:bodyPr>
          <a:lstStyle/>
          <a:p>
            <a:r>
              <a:rPr lang="es-ES" sz="1200" u="sng" kern="1200" dirty="0" smtClean="0">
                <a:solidFill>
                  <a:schemeClr val="tx1"/>
                </a:solidFill>
                <a:latin typeface="+mn-lt"/>
                <a:ea typeface="+mn-ea"/>
                <a:cs typeface="+mn-cs"/>
              </a:rPr>
              <a:t>ADMINISTRACIÓN</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El departamento de Comercio exterior se encuentra ligado al Gobierno Autónomo Descentralizado Provincial, perteneciente a la Dirección Económica como se detalla a continuación: </a:t>
            </a:r>
          </a:p>
          <a:p>
            <a:r>
              <a:rPr lang="es-ES" sz="1200" kern="1200" dirty="0" smtClean="0">
                <a:solidFill>
                  <a:schemeClr val="tx1"/>
                </a:solidFill>
                <a:latin typeface="+mn-lt"/>
                <a:ea typeface="+mn-ea"/>
                <a:cs typeface="+mn-cs"/>
              </a:rPr>
              <a:t> </a:t>
            </a:r>
            <a:r>
              <a:rPr lang="es-ES" sz="1200" u="sng" kern="1200" dirty="0" smtClean="0">
                <a:solidFill>
                  <a:schemeClr val="tx1"/>
                </a:solidFill>
                <a:latin typeface="+mn-lt"/>
                <a:ea typeface="+mn-ea"/>
                <a:cs typeface="+mn-cs"/>
              </a:rPr>
              <a:t>GOBIERNO AUTÓNOMO DESCENTRALIZADO PROVINCIAL</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El departamento de Comercio Exterior será dependiente de los estatutos y leyes a los que se rige la prefectura Tsáchila. </a:t>
            </a:r>
          </a:p>
          <a:p>
            <a:r>
              <a:rPr lang="es-ES" sz="1200" kern="1200" dirty="0" smtClean="0">
                <a:solidFill>
                  <a:schemeClr val="tx1"/>
                </a:solidFill>
                <a:latin typeface="+mn-lt"/>
                <a:ea typeface="+mn-ea"/>
                <a:cs typeface="+mn-cs"/>
              </a:rPr>
              <a:t> </a:t>
            </a:r>
            <a:r>
              <a:rPr lang="es-ES" sz="1200" u="sng" kern="1200" dirty="0" smtClean="0">
                <a:solidFill>
                  <a:schemeClr val="tx1"/>
                </a:solidFill>
                <a:latin typeface="+mn-lt"/>
                <a:ea typeface="+mn-ea"/>
                <a:cs typeface="+mn-cs"/>
              </a:rPr>
              <a:t>DIRECCIÓN ECONÓMICA</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El departamento de Comercio Exterior formará parte de la Dirección Económica y por ende, se encontrará en el nivel operativo de la estructura orgánica funcional de la Prefectura de Santo Domingo de los Tsáchilas. </a:t>
            </a:r>
          </a:p>
          <a:p>
            <a:r>
              <a:rPr lang="es-ES" sz="1200" u="sng" kern="1200" dirty="0" smtClean="0">
                <a:solidFill>
                  <a:schemeClr val="tx1"/>
                </a:solidFill>
                <a:latin typeface="+mn-lt"/>
                <a:ea typeface="+mn-ea"/>
                <a:cs typeface="+mn-cs"/>
              </a:rPr>
              <a:t>GRUPOS DIRECTOS</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Los grupos directos son las asociaciones y gremios que se relacionarán con el departamento de Comercio Exterior de la prefectura santodomingueña. </a:t>
            </a:r>
          </a:p>
          <a:p>
            <a:r>
              <a:rPr lang="es-ES" sz="1200" u="none" strike="noStrike" kern="1200" dirty="0" smtClean="0">
                <a:solidFill>
                  <a:schemeClr val="tx1"/>
                </a:solidFill>
                <a:latin typeface="+mn-lt"/>
                <a:ea typeface="+mn-ea"/>
                <a:cs typeface="+mn-cs"/>
              </a:rPr>
              <a:t> </a:t>
            </a:r>
            <a:r>
              <a:rPr lang="es-ES" sz="1200" u="sng" kern="1200" dirty="0" smtClean="0">
                <a:solidFill>
                  <a:schemeClr val="tx1"/>
                </a:solidFill>
                <a:latin typeface="+mn-lt"/>
                <a:ea typeface="+mn-ea"/>
                <a:cs typeface="+mn-cs"/>
              </a:rPr>
              <a:t>GRUPOS INDIRECTOS</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El departamento de Comercio Exterior ofrecerá servicios externos no pertenecientes al mismo, pero de vital importancia en el área Comercio Exterior.</a:t>
            </a:r>
          </a:p>
          <a:p>
            <a:r>
              <a:rPr lang="es-ES" sz="1200" kern="1200" dirty="0" smtClean="0">
                <a:solidFill>
                  <a:schemeClr val="tx1"/>
                </a:solidFill>
                <a:latin typeface="+mn-lt"/>
                <a:ea typeface="+mn-ea"/>
                <a:cs typeface="+mn-cs"/>
              </a:rPr>
              <a:t> </a:t>
            </a:r>
            <a:r>
              <a:rPr lang="es-ES" sz="1200" u="sng" kern="1200" dirty="0" smtClean="0">
                <a:solidFill>
                  <a:schemeClr val="tx1"/>
                </a:solidFill>
                <a:latin typeface="+mn-lt"/>
                <a:ea typeface="+mn-ea"/>
                <a:cs typeface="+mn-cs"/>
              </a:rPr>
              <a:t>ALIANZAS ESTRATÉGICAS</a:t>
            </a:r>
            <a:endParaRPr lang="es-ES" sz="1200" kern="1200" dirty="0" smtClean="0">
              <a:solidFill>
                <a:schemeClr val="tx1"/>
              </a:solidFill>
              <a:latin typeface="+mn-lt"/>
              <a:ea typeface="+mn-ea"/>
              <a:cs typeface="+mn-cs"/>
            </a:endParaRPr>
          </a:p>
          <a:p>
            <a:r>
              <a:rPr lang="es-ES" sz="1200" u="none" strike="noStrike" kern="1200" dirty="0" smtClean="0">
                <a:solidFill>
                  <a:schemeClr val="tx1"/>
                </a:solidFill>
                <a:latin typeface="+mn-lt"/>
                <a:ea typeface="+mn-ea"/>
                <a:cs typeface="+mn-cs"/>
              </a:rPr>
              <a:t> </a:t>
            </a:r>
            <a:r>
              <a:rPr lang="es-ES" sz="1200" kern="1200" dirty="0" smtClean="0">
                <a:solidFill>
                  <a:schemeClr val="tx1"/>
                </a:solidFill>
                <a:latin typeface="+mn-lt"/>
                <a:ea typeface="+mn-ea"/>
                <a:cs typeface="+mn-cs"/>
              </a:rPr>
              <a:t>La vinculación con ministerios relacionados al Comercio Exterior se debe a la facilitación de información necesaria, que servirá de fuente para la asesoría que ofrecerá el departamento de Comercio Exterior.</a:t>
            </a:r>
          </a:p>
          <a:p>
            <a:r>
              <a:rPr lang="es-ES" sz="1200" kern="1200" dirty="0" smtClean="0">
                <a:solidFill>
                  <a:schemeClr val="tx1"/>
                </a:solidFill>
                <a:latin typeface="+mn-lt"/>
                <a:ea typeface="+mn-ea"/>
                <a:cs typeface="+mn-cs"/>
              </a:rPr>
              <a:t> El trabajo estratégico de estos 4 grupos impulsará las actividades de Comercio Exterior que se practiquen en la  provincia Tsáchila. </a:t>
            </a:r>
          </a:p>
          <a:p>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6</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En base a la información de las Agendas para la Transformación Productiva Territorial  del MCPEC se permitió establecer las potenciales cadenas productivas que se encuentran en desarrollo en la zona Tsáchila.</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Para la determinación del mercado objetivo se analizaron dos factores importantes como son las asociaciones de las principales cadenas productivas, productores/exportadores  de la zona,  así como también a entidades que brindan servicios de asesoría de comercio exterior en el país; que se obtuvo como resultado del análisis de los actores intervinientes al departamento de Comercio Exterior. </a:t>
            </a:r>
          </a:p>
          <a:p>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7</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8</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Dentro del portafolio de servicios se tiene como servicio Proveedores, en el cual se ofrecerá un listado con información detallada de los OEA´S (Operadores Económicos Autorizados), fabricantes, importadores, exportadores, transportistas, </a:t>
            </a:r>
            <a:r>
              <a:rPr lang="es-ES" dirty="0" err="1" smtClean="0"/>
              <a:t>consolidadores</a:t>
            </a:r>
            <a:r>
              <a:rPr lang="es-ES" dirty="0" smtClean="0"/>
              <a:t>, </a:t>
            </a:r>
            <a:r>
              <a:rPr lang="es-ES" dirty="0" err="1" smtClean="0"/>
              <a:t>desconsolidadores</a:t>
            </a:r>
            <a:r>
              <a:rPr lang="es-ES" dirty="0" smtClean="0"/>
              <a:t>, agentes de carga internacional, puertos, aeropuertos, depósitos aduaneros, depósitos </a:t>
            </a:r>
            <a:r>
              <a:rPr lang="es-ES" dirty="0" err="1" smtClean="0"/>
              <a:t>temporales,couriers</a:t>
            </a:r>
            <a:r>
              <a:rPr lang="es-ES" dirty="0" smtClean="0"/>
              <a:t> y operadores de terminales;  según los países de destino a los que se desee exportar. (Ver Anexo 2)</a:t>
            </a:r>
          </a:p>
          <a:p>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11</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Como parte de la asesoría en Comercio Exterior el Departamento se especializará en normas de calidad INEN, con ello se pretende organizar talleres prácticos referentes al  tratamiento y mejora de las cadenas productivas de la zona. Se entregarán documentos con información de acuerdo a los tallares a dictarse.</a:t>
            </a:r>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12</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Se publicarán en el sitio web del Departamento de Comercio Exterior de la Prefectura de Santo Domingo de los Tsáchilas, precios referencia de las cadenas productivas de la zona. </a:t>
            </a:r>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13</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Dentro de sus servicios el Departamento de Comercio Exterior de la Prefectura de Santo Domingo ofrecerá talleres en cuanto a buenas prácticas de comercio exterior; cuya información será entregada mediante vía electrónica a través de la página web del Departamento de Comercio Exterior y de forma física.</a:t>
            </a:r>
          </a:p>
          <a:p>
            <a:endParaRPr lang="es-ES" dirty="0"/>
          </a:p>
        </p:txBody>
      </p:sp>
      <p:sp>
        <p:nvSpPr>
          <p:cNvPr id="4" name="3 Marcador de número de diapositiva"/>
          <p:cNvSpPr>
            <a:spLocks noGrp="1"/>
          </p:cNvSpPr>
          <p:nvPr>
            <p:ph type="sldNum" sz="quarter" idx="10"/>
          </p:nvPr>
        </p:nvSpPr>
        <p:spPr/>
        <p:txBody>
          <a:bodyPr/>
          <a:lstStyle/>
          <a:p>
            <a:fld id="{0A36AF60-A903-40D7-8068-AA9FBCC1F190}" type="slidenum">
              <a:rPr lang="es-ES" smtClean="0"/>
              <a:pPr/>
              <a:t>14</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fld id="{608B4E12-7213-4A9E-A817-7CBAABC5C5F0}" type="datetimeFigureOut">
              <a:rPr lang="es-ES" smtClean="0"/>
              <a:pPr/>
              <a:t>22/03/2013</a:t>
            </a:fld>
            <a:endParaRPr lang="es-ES"/>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endParaRPr lang="es-ES"/>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0095F0EB-675C-4BBF-BF00-97967B0BEDFE}"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608B4E12-7213-4A9E-A817-7CBAABC5C5F0}" type="datetimeFigureOut">
              <a:rPr lang="es-ES" smtClean="0"/>
              <a:pPr/>
              <a:t>22/03/2013</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0095F0EB-675C-4BBF-BF00-97967B0BEDFE}"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608B4E12-7213-4A9E-A817-7CBAABC5C5F0}" type="datetimeFigureOut">
              <a:rPr lang="es-ES" smtClean="0"/>
              <a:pPr/>
              <a:t>22/03/2013</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0095F0EB-675C-4BBF-BF00-97967B0BEDFE}"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608B4E12-7213-4A9E-A817-7CBAABC5C5F0}" type="datetimeFigureOut">
              <a:rPr lang="es-ES" smtClean="0"/>
              <a:pPr/>
              <a:t>22/03/2013</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0095F0EB-675C-4BBF-BF00-97967B0BEDFE}" type="slidenum">
              <a:rPr lang="es-ES" smtClean="0"/>
              <a:pPr/>
              <a:t>‹Nº›</a:t>
            </a:fld>
            <a:endParaRPr lang="es-ES"/>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608B4E12-7213-4A9E-A817-7CBAABC5C5F0}" type="datetimeFigureOut">
              <a:rPr lang="es-ES" smtClean="0"/>
              <a:pPr/>
              <a:t>22/03/2013</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0095F0EB-675C-4BBF-BF00-97967B0BEDFE}" type="slidenum">
              <a:rPr lang="es-ES" smtClean="0"/>
              <a:pPr/>
              <a:t>‹Nº›</a:t>
            </a:fld>
            <a:endParaRPr lang="es-ES"/>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Ref idx="1002">
        <a:schemeClr val="bg1"/>
      </p:bgRef>
    </p:bg>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608B4E12-7213-4A9E-A817-7CBAABC5C5F0}" type="datetimeFigureOut">
              <a:rPr lang="es-ES" smtClean="0"/>
              <a:pPr/>
              <a:t>22/03/2013</a:t>
            </a:fld>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p:txBody>
          <a:bodyPr/>
          <a:lstStyle>
            <a:extLst/>
          </a:lstStyle>
          <a:p>
            <a:fld id="{0095F0EB-675C-4BBF-BF00-97967B0BEDFE}" type="slidenum">
              <a:rPr lang="es-ES" smtClean="0"/>
              <a:pPr/>
              <a:t>‹Nº›</a:t>
            </a:fld>
            <a:endParaRPr lang="es-ES"/>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608B4E12-7213-4A9E-A817-7CBAABC5C5F0}" type="datetimeFigureOut">
              <a:rPr lang="es-ES" smtClean="0"/>
              <a:pPr/>
              <a:t>22/03/2013</a:t>
            </a:fld>
            <a:endParaRPr lang="es-ES"/>
          </a:p>
        </p:txBody>
      </p:sp>
      <p:sp>
        <p:nvSpPr>
          <p:cNvPr id="8" name="7 Marcador de pie de página"/>
          <p:cNvSpPr>
            <a:spLocks noGrp="1"/>
          </p:cNvSpPr>
          <p:nvPr>
            <p:ph type="ftr" sz="quarter" idx="11"/>
          </p:nvPr>
        </p:nvSpPr>
        <p:spPr/>
        <p:txBody>
          <a:bodyPr/>
          <a:lstStyle>
            <a:extLst/>
          </a:lstStyle>
          <a:p>
            <a:endParaRPr lang="es-ES"/>
          </a:p>
        </p:txBody>
      </p:sp>
      <p:sp>
        <p:nvSpPr>
          <p:cNvPr id="9" name="8 Marcador de número de diapositiva"/>
          <p:cNvSpPr>
            <a:spLocks noGrp="1"/>
          </p:cNvSpPr>
          <p:nvPr>
            <p:ph type="sldNum" sz="quarter" idx="12"/>
          </p:nvPr>
        </p:nvSpPr>
        <p:spPr/>
        <p:txBody>
          <a:bodyPr/>
          <a:lstStyle>
            <a:extLst/>
          </a:lstStyle>
          <a:p>
            <a:fld id="{0095F0EB-675C-4BBF-BF00-97967B0BEDFE}" type="slidenum">
              <a:rPr lang="es-ES" smtClean="0"/>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2">
        <a:schemeClr val="bg1"/>
      </p:bgRef>
    </p:bg>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fld id="{608B4E12-7213-4A9E-A817-7CBAABC5C5F0}" type="datetimeFigureOut">
              <a:rPr lang="es-ES" smtClean="0"/>
              <a:pPr/>
              <a:t>22/03/2013</a:t>
            </a:fld>
            <a:endParaRPr lang="es-ES"/>
          </a:p>
        </p:txBody>
      </p:sp>
      <p:sp>
        <p:nvSpPr>
          <p:cNvPr id="4" name="3 Marcador de pie de página"/>
          <p:cNvSpPr>
            <a:spLocks noGrp="1"/>
          </p:cNvSpPr>
          <p:nvPr>
            <p:ph type="ftr" sz="quarter" idx="11"/>
          </p:nvPr>
        </p:nvSpPr>
        <p:spPr/>
        <p:txBody>
          <a:bodyPr/>
          <a:lstStyle>
            <a:extLst/>
          </a:lstStyle>
          <a:p>
            <a:endParaRPr lang="es-ES"/>
          </a:p>
        </p:txBody>
      </p:sp>
      <p:sp>
        <p:nvSpPr>
          <p:cNvPr id="5" name="4 Marcador de número de diapositiva"/>
          <p:cNvSpPr>
            <a:spLocks noGrp="1"/>
          </p:cNvSpPr>
          <p:nvPr>
            <p:ph type="sldNum" sz="quarter" idx="12"/>
          </p:nvPr>
        </p:nvSpPr>
        <p:spPr/>
        <p:txBody>
          <a:bodyPr/>
          <a:lstStyle>
            <a:extLst/>
          </a:lstStyle>
          <a:p>
            <a:fld id="{0095F0EB-675C-4BBF-BF00-97967B0BEDFE}" type="slidenum">
              <a:rPr lang="es-ES" smtClean="0"/>
              <a:pPr/>
              <a:t>‹Nº›</a:t>
            </a:fld>
            <a:endParaRPr lang="es-ES"/>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608B4E12-7213-4A9E-A817-7CBAABC5C5F0}" type="datetimeFigureOut">
              <a:rPr lang="es-ES" smtClean="0"/>
              <a:pPr/>
              <a:t>22/03/2013</a:t>
            </a:fld>
            <a:endParaRPr lang="es-ES"/>
          </a:p>
        </p:txBody>
      </p:sp>
      <p:sp>
        <p:nvSpPr>
          <p:cNvPr id="3" name="2 Marcador de pie de página"/>
          <p:cNvSpPr>
            <a:spLocks noGrp="1"/>
          </p:cNvSpPr>
          <p:nvPr>
            <p:ph type="ftr" sz="quarter" idx="11"/>
          </p:nvPr>
        </p:nvSpPr>
        <p:spPr/>
        <p:txBody>
          <a:bodyPr/>
          <a:lstStyle>
            <a:extLst/>
          </a:lstStyle>
          <a:p>
            <a:endParaRPr lang="es-ES"/>
          </a:p>
        </p:txBody>
      </p:sp>
      <p:sp>
        <p:nvSpPr>
          <p:cNvPr id="4" name="3 Marcador de número de diapositiva"/>
          <p:cNvSpPr>
            <a:spLocks noGrp="1"/>
          </p:cNvSpPr>
          <p:nvPr>
            <p:ph type="sldNum" sz="quarter" idx="12"/>
          </p:nvPr>
        </p:nvSpPr>
        <p:spPr/>
        <p:txBody>
          <a:bodyPr/>
          <a:lstStyle>
            <a:extLst/>
          </a:lstStyle>
          <a:p>
            <a:fld id="{0095F0EB-675C-4BBF-BF00-97967B0BEDFE}"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extLst/>
          </a:lstStyle>
          <a:p>
            <a:fld id="{608B4E12-7213-4A9E-A817-7CBAABC5C5F0}" type="datetimeFigureOut">
              <a:rPr lang="es-ES" smtClean="0"/>
              <a:pPr/>
              <a:t>22/03/2013</a:t>
            </a:fld>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p:txBody>
          <a:bodyPr/>
          <a:lstStyle>
            <a:extLst/>
          </a:lstStyle>
          <a:p>
            <a:fld id="{0095F0EB-675C-4BBF-BF00-97967B0BEDFE}" type="slidenum">
              <a:rPr lang="es-ES" smtClean="0"/>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fld id="{608B4E12-7213-4A9E-A817-7CBAABC5C5F0}" type="datetimeFigureOut">
              <a:rPr lang="es-ES" smtClean="0"/>
              <a:pPr/>
              <a:t>22/03/2013</a:t>
            </a:fld>
            <a:endParaRPr lang="es-ES"/>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s-ES"/>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0095F0EB-675C-4BBF-BF00-97967B0BEDFE}" type="slidenum">
              <a:rPr lang="es-ES" smtClean="0"/>
              <a:pPr/>
              <a:t>‹Nº›</a:t>
            </a:fld>
            <a:endParaRPr lang="es-ES"/>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Forma libre"/>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Triángulo rectángulo"/>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Forma libre"/>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Triángulo rectángulo"/>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08B4E12-7213-4A9E-A817-7CBAABC5C5F0}" type="datetimeFigureOut">
              <a:rPr lang="es-ES" smtClean="0"/>
              <a:pPr/>
              <a:t>22/03/2013</a:t>
            </a:fld>
            <a:endParaRPr lang="es-ES"/>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s-ES"/>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0095F0EB-675C-4BBF-BF00-97967B0BEDFE}"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685800" y="2099305"/>
            <a:ext cx="7772400" cy="1829761"/>
          </a:xfrm>
        </p:spPr>
        <p:txBody>
          <a:bodyPr>
            <a:normAutofit fontScale="90000"/>
          </a:bodyPr>
          <a:lstStyle/>
          <a:p>
            <a:r>
              <a:rPr lang="es-ES" sz="2800" dirty="0" smtClean="0"/>
              <a:t>“PROPUESTA PARA LA CREACION DE UN DEPARTAMENTO DE COMERCIO EXTERIOR DENTRO DE LA PREFECTURA DE SANTO DOMINGO DE LOS TSÁCHILAS QUE BRINDE SERVICIOS A LA COMUNIDAD”</a:t>
            </a:r>
            <a:br>
              <a:rPr lang="es-ES" sz="2800" dirty="0" smtClean="0"/>
            </a:br>
            <a:endParaRPr lang="es-E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8686800" cy="1143000"/>
          </a:xfrm>
        </p:spPr>
        <p:txBody>
          <a:bodyPr>
            <a:normAutofit/>
          </a:bodyPr>
          <a:lstStyle/>
          <a:p>
            <a:r>
              <a:rPr lang="es-ES" sz="3200" dirty="0" smtClean="0"/>
              <a:t>DIAGRAMA, FUNCIONES Y PERFIL OCUPACIONAL DE CADA FUNCIONARIO</a:t>
            </a:r>
            <a:endParaRPr lang="es-ES" sz="3200" dirty="0"/>
          </a:p>
        </p:txBody>
      </p:sp>
      <p:pic>
        <p:nvPicPr>
          <p:cNvPr id="1026" name="Picture 2"/>
          <p:cNvPicPr>
            <a:picLocks noChangeAspect="1" noChangeArrowheads="1"/>
          </p:cNvPicPr>
          <p:nvPr/>
        </p:nvPicPr>
        <p:blipFill>
          <a:blip r:embed="rId2" cstate="print"/>
          <a:srcRect l="11438" t="3381" r="11044" b="3381"/>
          <a:stretch>
            <a:fillRect/>
          </a:stretch>
        </p:blipFill>
        <p:spPr bwMode="auto">
          <a:xfrm>
            <a:off x="1115616" y="1221440"/>
            <a:ext cx="6912768" cy="48718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pPr lvl="0"/>
            <a:r>
              <a:rPr lang="es-ES" b="1" dirty="0" smtClean="0"/>
              <a:t>Directorio de OEA´S:</a:t>
            </a:r>
            <a:endParaRPr lang="es-ES" dirty="0"/>
          </a:p>
        </p:txBody>
      </p:sp>
      <p:sp>
        <p:nvSpPr>
          <p:cNvPr id="2" name="1 Título"/>
          <p:cNvSpPr>
            <a:spLocks noGrp="1"/>
          </p:cNvSpPr>
          <p:nvPr>
            <p:ph type="title"/>
          </p:nvPr>
        </p:nvSpPr>
        <p:spPr>
          <a:xfrm>
            <a:off x="0" y="0"/>
            <a:ext cx="9144000" cy="1143000"/>
          </a:xfrm>
        </p:spPr>
        <p:txBody>
          <a:bodyPr>
            <a:normAutofit fontScale="90000"/>
          </a:bodyPr>
          <a:lstStyle/>
          <a:p>
            <a:r>
              <a:rPr lang="es-ES" dirty="0" smtClean="0"/>
              <a:t>SERVICIO DE ASESORIA EN TEMAS DE COMERCIO EXTERIOR</a:t>
            </a:r>
            <a:endParaRPr lang="es-ES" dirty="0"/>
          </a:p>
        </p:txBody>
      </p:sp>
      <p:pic>
        <p:nvPicPr>
          <p:cNvPr id="1027" name="Picture 3"/>
          <p:cNvPicPr>
            <a:picLocks noChangeAspect="1" noChangeArrowheads="1"/>
          </p:cNvPicPr>
          <p:nvPr/>
        </p:nvPicPr>
        <p:blipFill>
          <a:blip r:embed="rId3" cstate="print"/>
          <a:srcRect l="31250" t="22916" r="29492" b="14583"/>
          <a:stretch>
            <a:fillRect/>
          </a:stretch>
        </p:blipFill>
        <p:spPr bwMode="auto">
          <a:xfrm>
            <a:off x="1857356" y="2071678"/>
            <a:ext cx="4786346" cy="428628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l="31250" t="23958" r="28906" b="11458"/>
          <a:stretch>
            <a:fillRect/>
          </a:stretch>
        </p:blipFill>
        <p:spPr bwMode="auto">
          <a:xfrm>
            <a:off x="1857356" y="2000240"/>
            <a:ext cx="4857784" cy="4429156"/>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l="31055" t="28125" r="29101" b="15625"/>
          <a:stretch>
            <a:fillRect/>
          </a:stretch>
        </p:blipFill>
        <p:spPr bwMode="auto">
          <a:xfrm>
            <a:off x="1928794" y="2000240"/>
            <a:ext cx="5143536" cy="4084573"/>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cstate="print"/>
          <a:srcRect l="30078" t="33333" r="27148" b="44792"/>
          <a:stretch>
            <a:fillRect/>
          </a:stretch>
        </p:blipFill>
        <p:spPr bwMode="auto">
          <a:xfrm>
            <a:off x="785786" y="2285992"/>
            <a:ext cx="7201631" cy="2071702"/>
          </a:xfrm>
          <a:prstGeom prst="rect">
            <a:avLst/>
          </a:prstGeom>
          <a:noFill/>
          <a:ln w="9525">
            <a:noFill/>
            <a:miter lim="800000"/>
            <a:headEnd/>
            <a:tailEnd/>
          </a:ln>
          <a:effectLst/>
        </p:spPr>
      </p:pic>
      <p:pic>
        <p:nvPicPr>
          <p:cNvPr id="1031" name="Picture 7"/>
          <p:cNvPicPr>
            <a:picLocks noChangeAspect="1" noChangeArrowheads="1"/>
          </p:cNvPicPr>
          <p:nvPr/>
        </p:nvPicPr>
        <p:blipFill>
          <a:blip r:embed="rId7" cstate="print"/>
          <a:srcRect l="29297" t="25000" r="26757" b="12499"/>
          <a:stretch>
            <a:fillRect/>
          </a:stretch>
        </p:blipFill>
        <p:spPr bwMode="auto">
          <a:xfrm>
            <a:off x="2214546" y="1928802"/>
            <a:ext cx="5357850" cy="4286280"/>
          </a:xfrm>
          <a:prstGeom prst="rect">
            <a:avLst/>
          </a:prstGeom>
          <a:noFill/>
          <a:ln w="9525">
            <a:noFill/>
            <a:miter lim="800000"/>
            <a:headEnd/>
            <a:tailEnd/>
          </a:ln>
          <a:effectLst/>
        </p:spPr>
      </p:pic>
    </p:spTree>
    <p:extLst>
      <p:ext uri="{BB962C8B-B14F-4D97-AF65-F5344CB8AC3E}">
        <p14:creationId xmlns:p14="http://schemas.microsoft.com/office/powerpoint/2010/main" xmlns="" val="127221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2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2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anim calcmode="lin" valueType="num">
                                      <p:cBhvr additive="base">
                                        <p:cTn id="19" dur="500" fill="hold"/>
                                        <p:tgtEl>
                                          <p:spTgt spid="1029"/>
                                        </p:tgtEl>
                                        <p:attrNameLst>
                                          <p:attrName>ppt_x</p:attrName>
                                        </p:attrNameLst>
                                      </p:cBhvr>
                                      <p:tavLst>
                                        <p:tav tm="0">
                                          <p:val>
                                            <p:strVal val="#ppt_x"/>
                                          </p:val>
                                        </p:tav>
                                        <p:tav tm="100000">
                                          <p:val>
                                            <p:strVal val="#ppt_x"/>
                                          </p:val>
                                        </p:tav>
                                      </p:tavLst>
                                    </p:anim>
                                    <p:anim calcmode="lin" valueType="num">
                                      <p:cBhvr additive="base">
                                        <p:cTn id="20" dur="500" fill="hold"/>
                                        <p:tgtEl>
                                          <p:spTgt spid="102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2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3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1"/>
                                        </p:tgtEl>
                                        <p:attrNameLst>
                                          <p:attrName>style.visibility</p:attrName>
                                        </p:attrNameLst>
                                      </p:cBhvr>
                                      <p:to>
                                        <p:strVal val="visible"/>
                                      </p:to>
                                    </p:set>
                                    <p:anim calcmode="lin" valueType="num">
                                      <p:cBhvr additive="base">
                                        <p:cTn id="31" dur="500" fill="hold"/>
                                        <p:tgtEl>
                                          <p:spTgt spid="1031"/>
                                        </p:tgtEl>
                                        <p:attrNameLst>
                                          <p:attrName>ppt_x</p:attrName>
                                        </p:attrNameLst>
                                      </p:cBhvr>
                                      <p:tavLst>
                                        <p:tav tm="0">
                                          <p:val>
                                            <p:strVal val="#ppt_x"/>
                                          </p:val>
                                        </p:tav>
                                        <p:tav tm="100000">
                                          <p:val>
                                            <p:strVal val="#ppt_x"/>
                                          </p:val>
                                        </p:tav>
                                      </p:tavLst>
                                    </p:anim>
                                    <p:anim calcmode="lin" valueType="num">
                                      <p:cBhvr additive="base">
                                        <p:cTn id="32" dur="500" fill="hold"/>
                                        <p:tgtEl>
                                          <p:spTgt spid="103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3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28596" y="1428736"/>
            <a:ext cx="8229600" cy="4525963"/>
          </a:xfrm>
        </p:spPr>
        <p:txBody>
          <a:bodyPr>
            <a:normAutofit fontScale="92500"/>
          </a:bodyPr>
          <a:lstStyle/>
          <a:p>
            <a:pPr lvl="0"/>
            <a:r>
              <a:rPr lang="es-ES" b="1" dirty="0" smtClean="0"/>
              <a:t>Talleres en Asistencia Técnica en Calidad:</a:t>
            </a:r>
          </a:p>
          <a:p>
            <a:pPr lvl="2"/>
            <a:r>
              <a:rPr lang="es-ES" sz="2200" dirty="0" smtClean="0"/>
              <a:t>NORMA INEN 30-1 PALMA</a:t>
            </a:r>
            <a:endParaRPr lang="es-ES" sz="1800" dirty="0" smtClean="0"/>
          </a:p>
          <a:p>
            <a:pPr lvl="2"/>
            <a:r>
              <a:rPr lang="es-ES" sz="2200" dirty="0" smtClean="0"/>
              <a:t>NORMA INEN 2421-2 PALMA</a:t>
            </a:r>
            <a:endParaRPr lang="es-ES" sz="1800" dirty="0" smtClean="0"/>
          </a:p>
          <a:p>
            <a:pPr lvl="2"/>
            <a:r>
              <a:rPr lang="es-ES" sz="2200" dirty="0" smtClean="0"/>
              <a:t>NORMA INEN 900 MADERA</a:t>
            </a:r>
            <a:endParaRPr lang="es-ES" sz="1800" dirty="0" smtClean="0"/>
          </a:p>
          <a:p>
            <a:pPr lvl="2"/>
            <a:r>
              <a:rPr lang="es-ES" sz="2200" dirty="0" smtClean="0"/>
              <a:t>NORMA INEN 1338-3 PRODUCTOS CARNICOS</a:t>
            </a:r>
            <a:endParaRPr lang="es-ES" sz="1800" dirty="0" smtClean="0"/>
          </a:p>
          <a:p>
            <a:pPr lvl="2"/>
            <a:r>
              <a:rPr lang="es-ES" sz="2200" dirty="0" smtClean="0"/>
              <a:t>NORMA INEN 1760 YUCA</a:t>
            </a:r>
            <a:endParaRPr lang="es-ES" sz="1800" dirty="0" smtClean="0"/>
          </a:p>
          <a:p>
            <a:pPr lvl="2"/>
            <a:r>
              <a:rPr lang="es-ES" sz="2200" dirty="0" smtClean="0"/>
              <a:t>NORMA INEN 1836 PIÑA</a:t>
            </a:r>
            <a:endParaRPr lang="es-ES" sz="1800" dirty="0" smtClean="0"/>
          </a:p>
          <a:p>
            <a:pPr lvl="2"/>
            <a:r>
              <a:rPr lang="es-ES" sz="2200" dirty="0" smtClean="0"/>
              <a:t>NORMA INEN 1971 MARACUYA</a:t>
            </a:r>
            <a:endParaRPr lang="es-ES" sz="1800" dirty="0" smtClean="0"/>
          </a:p>
          <a:p>
            <a:pPr lvl="2"/>
            <a:r>
              <a:rPr lang="es-ES" sz="2200" dirty="0" smtClean="0"/>
              <a:t>NORMA INEN 2629 ALIMENTOS REGIMENES ESPECIALES</a:t>
            </a:r>
            <a:endParaRPr lang="es-ES" sz="1800" dirty="0" smtClean="0"/>
          </a:p>
          <a:p>
            <a:pPr lvl="2"/>
            <a:r>
              <a:rPr lang="es-ES" sz="2200" dirty="0" smtClean="0"/>
              <a:t>NORMA INEN 1735 EMBALAJES DE MADERA</a:t>
            </a:r>
            <a:endParaRPr lang="es-ES" sz="1800" dirty="0" smtClean="0"/>
          </a:p>
          <a:p>
            <a:pPr lvl="2"/>
            <a:r>
              <a:rPr lang="es-ES" sz="2200" dirty="0" smtClean="0"/>
              <a:t>NORMA INEN 1334-2-1 - ROTULADO DE PRODUCTOS ALIMENTICIOS</a:t>
            </a:r>
            <a:endParaRPr lang="es-ES" sz="1800" dirty="0" smtClean="0"/>
          </a:p>
          <a:p>
            <a:pPr lvl="2">
              <a:buNone/>
            </a:pPr>
            <a:endParaRPr lang="es-ES" dirty="0"/>
          </a:p>
        </p:txBody>
      </p:sp>
      <p:pic>
        <p:nvPicPr>
          <p:cNvPr id="2050" name="Picture 2"/>
          <p:cNvPicPr>
            <a:picLocks noChangeAspect="1" noChangeArrowheads="1"/>
          </p:cNvPicPr>
          <p:nvPr/>
        </p:nvPicPr>
        <p:blipFill>
          <a:blip r:embed="rId3" cstate="print"/>
          <a:srcRect l="39258" t="26042" r="36718" b="14583"/>
          <a:stretch>
            <a:fillRect/>
          </a:stretch>
        </p:blipFill>
        <p:spPr bwMode="auto">
          <a:xfrm>
            <a:off x="2571736" y="1000108"/>
            <a:ext cx="3929090" cy="5462393"/>
          </a:xfrm>
          <a:prstGeom prst="rect">
            <a:avLst/>
          </a:prstGeom>
          <a:noFill/>
          <a:ln w="9525">
            <a:noFill/>
            <a:miter lim="800000"/>
            <a:headEnd/>
            <a:tailEnd/>
          </a:ln>
          <a:effectLst/>
        </p:spPr>
      </p:pic>
      <p:sp>
        <p:nvSpPr>
          <p:cNvPr id="7" name="1 Título"/>
          <p:cNvSpPr txBox="1">
            <a:spLocks/>
          </p:cNvSpPr>
          <p:nvPr/>
        </p:nvSpPr>
        <p:spPr>
          <a:xfrm>
            <a:off x="0" y="0"/>
            <a:ext cx="9144000" cy="1143000"/>
          </a:xfrm>
          <a:prstGeom prst="rect">
            <a:avLst/>
          </a:prstGeom>
        </p:spPr>
        <p:txBody>
          <a:bodyPr vert="horz" rtlCol="0" anchor="ctr">
            <a:normAutofit fontScale="90000" lnSpcReduction="1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4100" b="1" i="0" u="none" strike="noStrike" kern="1200" cap="none" spc="0" normalizeH="0" baseline="0" noProof="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SERVICIO DE ASESORIA EN TEMAS DE COMERCIO EXTERIOR</a:t>
            </a:r>
            <a:endParaRPr kumimoji="0" lang="es-E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Tree>
    <p:extLst>
      <p:ext uri="{BB962C8B-B14F-4D97-AF65-F5344CB8AC3E}">
        <p14:creationId xmlns:p14="http://schemas.microsoft.com/office/powerpoint/2010/main" xmlns="" val="108462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xEl>
                                              <p:pRg st="0" end="0"/>
                                            </p:txEl>
                                          </p:spTgt>
                                        </p:tgtEl>
                                        <p:attrNameLst>
                                          <p:attrName>style.visibility</p:attrName>
                                        </p:attrNameLst>
                                      </p:cBhvr>
                                      <p:to>
                                        <p:strVal val="hidden"/>
                                      </p:to>
                                    </p:set>
                                  </p:subTnLst>
                                </p:cTn>
                              </p:par>
                              <p:par>
                                <p:cTn id="9" presetID="2" presetClass="entr" presetSubtype="4"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xEl>
                                              <p:pRg st="1" end="1"/>
                                            </p:txEl>
                                          </p:spTgt>
                                        </p:tgtEl>
                                        <p:attrNameLst>
                                          <p:attrName>style.visibility</p:attrName>
                                        </p:attrNameLst>
                                      </p:cBhvr>
                                      <p:to>
                                        <p:strVal val="hidden"/>
                                      </p:to>
                                    </p:set>
                                  </p:subTnLst>
                                </p:cTn>
                              </p:par>
                              <p:par>
                                <p:cTn id="13" presetID="2" presetClass="entr" presetSubtype="4"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xEl>
                                              <p:pRg st="2" end="2"/>
                                            </p:txEl>
                                          </p:spTgt>
                                        </p:tgtEl>
                                        <p:attrNameLst>
                                          <p:attrName>style.visibility</p:attrName>
                                        </p:attrNameLst>
                                      </p:cBhvr>
                                      <p:to>
                                        <p:strVal val="hidden"/>
                                      </p:to>
                                    </p:set>
                                  </p:subTnLst>
                                </p:cTn>
                              </p:par>
                              <p:par>
                                <p:cTn id="17" presetID="2" presetClass="entr" presetSubtype="4"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xEl>
                                              <p:pRg st="3" end="3"/>
                                            </p:txEl>
                                          </p:spTgt>
                                        </p:tgtEl>
                                        <p:attrNameLst>
                                          <p:attrName>style.visibility</p:attrName>
                                        </p:attrNameLst>
                                      </p:cBhvr>
                                      <p:to>
                                        <p:strVal val="hidden"/>
                                      </p:to>
                                    </p:set>
                                  </p:subTnLst>
                                </p:cTn>
                              </p:par>
                              <p:par>
                                <p:cTn id="21" presetID="2" presetClass="entr" presetSubtype="4"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xEl>
                                              <p:pRg st="4" end="4"/>
                                            </p:txEl>
                                          </p:spTgt>
                                        </p:tgtEl>
                                        <p:attrNameLst>
                                          <p:attrName>style.visibility</p:attrName>
                                        </p:attrNameLst>
                                      </p:cBhvr>
                                      <p:to>
                                        <p:strVal val="hidden"/>
                                      </p:to>
                                    </p:set>
                                  </p:subTnLst>
                                </p:cTn>
                              </p:par>
                              <p:par>
                                <p:cTn id="25" presetID="2" presetClass="entr" presetSubtype="4"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xEl>
                                              <p:pRg st="5" end="5"/>
                                            </p:txEl>
                                          </p:spTgt>
                                        </p:tgtEl>
                                        <p:attrNameLst>
                                          <p:attrName>style.visibility</p:attrName>
                                        </p:attrNameLst>
                                      </p:cBhvr>
                                      <p:to>
                                        <p:strVal val="hidden"/>
                                      </p:to>
                                    </p:set>
                                  </p:subTnLst>
                                </p:cTn>
                              </p:par>
                              <p:par>
                                <p:cTn id="29" presetID="2" presetClass="entr" presetSubtype="4" fill="hold" grpId="0"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xEl>
                                              <p:pRg st="6" end="6"/>
                                            </p:txEl>
                                          </p:spTgt>
                                        </p:tgtEl>
                                        <p:attrNameLst>
                                          <p:attrName>style.visibility</p:attrName>
                                        </p:attrNameLst>
                                      </p:cBhvr>
                                      <p:to>
                                        <p:strVal val="hidden"/>
                                      </p:to>
                                    </p:set>
                                  </p:subTnLst>
                                </p:cTn>
                              </p:par>
                              <p:par>
                                <p:cTn id="33" presetID="2" presetClass="entr" presetSubtype="4" fill="hold" grpId="0"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additive="base">
                                        <p:cTn id="3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7" end="7"/>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xEl>
                                              <p:pRg st="7" end="7"/>
                                            </p:txEl>
                                          </p:spTgt>
                                        </p:tgtEl>
                                        <p:attrNameLst>
                                          <p:attrName>style.visibility</p:attrName>
                                        </p:attrNameLst>
                                      </p:cBhvr>
                                      <p:to>
                                        <p:strVal val="hidden"/>
                                      </p:to>
                                    </p:set>
                                  </p:subTnLst>
                                </p:cTn>
                              </p:par>
                              <p:par>
                                <p:cTn id="37" presetID="2" presetClass="entr" presetSubtype="4" fill="hold" grpId="0"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 calcmode="lin" valueType="num">
                                      <p:cBhvr additive="base">
                                        <p:cTn id="3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8" end="8"/>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xEl>
                                              <p:pRg st="8" end="8"/>
                                            </p:txEl>
                                          </p:spTgt>
                                        </p:tgtEl>
                                        <p:attrNameLst>
                                          <p:attrName>style.visibility</p:attrName>
                                        </p:attrNameLst>
                                      </p:cBhvr>
                                      <p:to>
                                        <p:strVal val="hidden"/>
                                      </p:to>
                                    </p:set>
                                  </p:subTnLst>
                                </p:cTn>
                              </p:par>
                              <p:par>
                                <p:cTn id="41" presetID="2" presetClass="entr" presetSubtype="4" fill="hold" grpId="0"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 calcmode="lin" valueType="num">
                                      <p:cBhvr additive="base">
                                        <p:cTn id="4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9" end="9"/>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xEl>
                                              <p:pRg st="9" end="9"/>
                                            </p:txEl>
                                          </p:spTgt>
                                        </p:tgtEl>
                                        <p:attrNameLst>
                                          <p:attrName>style.visibility</p:attrName>
                                        </p:attrNameLst>
                                      </p:cBhvr>
                                      <p:to>
                                        <p:strVal val="hidden"/>
                                      </p:to>
                                    </p:set>
                                  </p:subTnLst>
                                </p:cTn>
                              </p:par>
                              <p:par>
                                <p:cTn id="45" presetID="2" presetClass="entr" presetSubtype="4" fill="hold" grpId="0" nodeType="with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 calcmode="lin" valueType="num">
                                      <p:cBhvr additive="base">
                                        <p:cTn id="4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10" end="10"/>
                                            </p:txEl>
                                          </p:spTgt>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xEl>
                                              <p:pRg st="10" end="10"/>
                                            </p:txEl>
                                          </p:spTgt>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050"/>
                                        </p:tgtEl>
                                        <p:attrNameLst>
                                          <p:attrName>style.visibility</p:attrName>
                                        </p:attrNameLst>
                                      </p:cBhvr>
                                      <p:to>
                                        <p:strVal val="visible"/>
                                      </p:to>
                                    </p:set>
                                    <p:anim calcmode="lin" valueType="num">
                                      <p:cBhvr additive="base">
                                        <p:cTn id="53" dur="500" fill="hold"/>
                                        <p:tgtEl>
                                          <p:spTgt spid="2050"/>
                                        </p:tgtEl>
                                        <p:attrNameLst>
                                          <p:attrName>ppt_x</p:attrName>
                                        </p:attrNameLst>
                                      </p:cBhvr>
                                      <p:tavLst>
                                        <p:tav tm="0">
                                          <p:val>
                                            <p:strVal val="#ppt_x"/>
                                          </p:val>
                                        </p:tav>
                                        <p:tav tm="100000">
                                          <p:val>
                                            <p:strVal val="#ppt_x"/>
                                          </p:val>
                                        </p:tav>
                                      </p:tavLst>
                                    </p:anim>
                                    <p:anim calcmode="lin" valueType="num">
                                      <p:cBhvr additive="base">
                                        <p:cTn id="54" dur="500" fill="hold"/>
                                        <p:tgtEl>
                                          <p:spTgt spid="205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214282" y="1071546"/>
            <a:ext cx="8229600" cy="4525963"/>
          </a:xfrm>
        </p:spPr>
        <p:txBody>
          <a:bodyPr/>
          <a:lstStyle/>
          <a:p>
            <a:pPr lvl="0"/>
            <a:r>
              <a:rPr lang="es-ES" b="1" dirty="0" smtClean="0"/>
              <a:t>Asesoría Precios: </a:t>
            </a:r>
            <a:r>
              <a:rPr lang="es-ES" dirty="0" smtClean="0"/>
              <a:t>sitios web de precios </a:t>
            </a:r>
            <a:r>
              <a:rPr lang="es-ES" dirty="0" smtClean="0"/>
              <a:t>referenciales.</a:t>
            </a:r>
            <a:endParaRPr lang="es-ES" dirty="0" smtClean="0"/>
          </a:p>
          <a:p>
            <a:pPr lvl="0"/>
            <a:endParaRPr lang="es-ES" dirty="0" smtClean="0">
              <a:solidFill>
                <a:srgbClr val="FF0000"/>
              </a:solidFill>
            </a:endParaRPr>
          </a:p>
          <a:p>
            <a:endParaRPr lang="es-ES" dirty="0"/>
          </a:p>
        </p:txBody>
      </p:sp>
      <p:pic>
        <p:nvPicPr>
          <p:cNvPr id="3075" name="Picture 3"/>
          <p:cNvPicPr>
            <a:picLocks noChangeAspect="1" noChangeArrowheads="1"/>
          </p:cNvPicPr>
          <p:nvPr/>
        </p:nvPicPr>
        <p:blipFill>
          <a:blip r:embed="rId3" cstate="print"/>
          <a:srcRect t="3125" b="5208"/>
          <a:stretch>
            <a:fillRect/>
          </a:stretch>
        </p:blipFill>
        <p:spPr bwMode="auto">
          <a:xfrm>
            <a:off x="428596" y="1785926"/>
            <a:ext cx="8239172" cy="4815544"/>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l="23437" t="8333" r="25000" b="10416"/>
          <a:stretch>
            <a:fillRect/>
          </a:stretch>
        </p:blipFill>
        <p:spPr bwMode="auto">
          <a:xfrm>
            <a:off x="1571604" y="1857364"/>
            <a:ext cx="6286512" cy="5000636"/>
          </a:xfrm>
          <a:prstGeom prst="rect">
            <a:avLst/>
          </a:prstGeom>
          <a:noFill/>
          <a:ln w="9525">
            <a:noFill/>
            <a:miter lim="800000"/>
            <a:headEnd/>
            <a:tailEnd/>
          </a:ln>
          <a:effectLst/>
        </p:spPr>
      </p:pic>
      <p:sp>
        <p:nvSpPr>
          <p:cNvPr id="7" name="1 Título"/>
          <p:cNvSpPr>
            <a:spLocks noGrp="1"/>
          </p:cNvSpPr>
          <p:nvPr>
            <p:ph type="title"/>
          </p:nvPr>
        </p:nvSpPr>
        <p:spPr>
          <a:xfrm>
            <a:off x="0" y="0"/>
            <a:ext cx="9144000" cy="1143000"/>
          </a:xfrm>
        </p:spPr>
        <p:txBody>
          <a:bodyPr>
            <a:normAutofit fontScale="90000"/>
          </a:bodyPr>
          <a:lstStyle/>
          <a:p>
            <a:r>
              <a:rPr lang="es-ES" dirty="0" smtClean="0"/>
              <a:t>SERVICIO DE ASESORIA EN TEMAS DE COMERCIO EXTERIOR</a:t>
            </a:r>
            <a:endParaRPr lang="es-ES" dirty="0"/>
          </a:p>
        </p:txBody>
      </p:sp>
    </p:spTree>
    <p:extLst>
      <p:ext uri="{BB962C8B-B14F-4D97-AF65-F5344CB8AC3E}">
        <p14:creationId xmlns:p14="http://schemas.microsoft.com/office/powerpoint/2010/main" xmlns="" val="366827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07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additive="base">
                                        <p:cTn id="13" dur="500" fill="hold"/>
                                        <p:tgtEl>
                                          <p:spTgt spid="3076"/>
                                        </p:tgtEl>
                                        <p:attrNameLst>
                                          <p:attrName>ppt_x</p:attrName>
                                        </p:attrNameLst>
                                      </p:cBhvr>
                                      <p:tavLst>
                                        <p:tav tm="0">
                                          <p:val>
                                            <p:strVal val="#ppt_x"/>
                                          </p:val>
                                        </p:tav>
                                        <p:tav tm="100000">
                                          <p:val>
                                            <p:strVal val="#ppt_x"/>
                                          </p:val>
                                        </p:tav>
                                      </p:tavLst>
                                    </p:anim>
                                    <p:anim calcmode="lin" valueType="num">
                                      <p:cBhvr additive="base">
                                        <p:cTn id="14" dur="500" fill="hold"/>
                                        <p:tgtEl>
                                          <p:spTgt spid="307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07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28596" y="1000108"/>
            <a:ext cx="8229600" cy="4525963"/>
          </a:xfrm>
        </p:spPr>
        <p:txBody>
          <a:bodyPr/>
          <a:lstStyle/>
          <a:p>
            <a:pPr lvl="0"/>
            <a:r>
              <a:rPr lang="es-ES" b="1" dirty="0" smtClean="0"/>
              <a:t>Asistencia al exportador:</a:t>
            </a:r>
            <a:endParaRPr lang="es-ES"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9630" r="16394"/>
          <a:stretch/>
        </p:blipFill>
        <p:spPr bwMode="auto">
          <a:xfrm>
            <a:off x="1835696" y="1556791"/>
            <a:ext cx="5765549" cy="50666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1 Título"/>
          <p:cNvSpPr>
            <a:spLocks noGrp="1"/>
          </p:cNvSpPr>
          <p:nvPr>
            <p:ph type="title"/>
          </p:nvPr>
        </p:nvSpPr>
        <p:spPr>
          <a:xfrm>
            <a:off x="0" y="0"/>
            <a:ext cx="9144000" cy="1143000"/>
          </a:xfrm>
        </p:spPr>
        <p:txBody>
          <a:bodyPr>
            <a:normAutofit fontScale="90000"/>
          </a:bodyPr>
          <a:lstStyle/>
          <a:p>
            <a:r>
              <a:rPr lang="es-ES" dirty="0" smtClean="0"/>
              <a:t>SERVICIO DE ASESORIA EN TEMAS DE COMERCIO EXTERIOR</a:t>
            </a:r>
            <a:endParaRPr lang="es-ES" dirty="0"/>
          </a:p>
        </p:txBody>
      </p:sp>
    </p:spTree>
    <p:extLst>
      <p:ext uri="{BB962C8B-B14F-4D97-AF65-F5344CB8AC3E}">
        <p14:creationId xmlns:p14="http://schemas.microsoft.com/office/powerpoint/2010/main" xmlns="" val="785435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214282" y="928670"/>
            <a:ext cx="8229600" cy="4525963"/>
          </a:xfrm>
        </p:spPr>
        <p:txBody>
          <a:bodyPr>
            <a:normAutofit/>
          </a:bodyPr>
          <a:lstStyle/>
          <a:p>
            <a:r>
              <a:rPr lang="es-ES" b="1" dirty="0" smtClean="0"/>
              <a:t>Apoyo en Comercio Exterior:</a:t>
            </a:r>
            <a:r>
              <a:rPr lang="es-ES" dirty="0" smtClean="0"/>
              <a:t>.</a:t>
            </a:r>
            <a:endParaRPr lang="es-ES" dirty="0"/>
          </a:p>
        </p:txBody>
      </p:sp>
      <p:pic>
        <p:nvPicPr>
          <p:cNvPr id="5122" name="Picture 2"/>
          <p:cNvPicPr>
            <a:picLocks noChangeAspect="1" noChangeArrowheads="1"/>
          </p:cNvPicPr>
          <p:nvPr/>
        </p:nvPicPr>
        <p:blipFill>
          <a:blip r:embed="rId3" cstate="print"/>
          <a:srcRect l="36914" t="25000" r="35547" b="10416"/>
          <a:stretch>
            <a:fillRect/>
          </a:stretch>
        </p:blipFill>
        <p:spPr bwMode="auto">
          <a:xfrm>
            <a:off x="2928927" y="1389192"/>
            <a:ext cx="3929090" cy="5183055"/>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l="19336" t="5208" r="48437" b="8333"/>
          <a:stretch>
            <a:fillRect/>
          </a:stretch>
        </p:blipFill>
        <p:spPr bwMode="auto">
          <a:xfrm>
            <a:off x="3779912" y="1594982"/>
            <a:ext cx="3171675" cy="4786346"/>
          </a:xfrm>
          <a:prstGeom prst="rect">
            <a:avLst/>
          </a:prstGeom>
          <a:ln w="228600" cap="sq" cmpd="thickThin">
            <a:solidFill>
              <a:srgbClr val="000000"/>
            </a:solidFill>
            <a:prstDash val="solid"/>
            <a:miter lim="800000"/>
          </a:ln>
          <a:effectLst>
            <a:innerShdw blurRad="76200">
              <a:srgbClr val="000000"/>
            </a:innerShdw>
          </a:effectLst>
        </p:spPr>
      </p:pic>
      <p:sp>
        <p:nvSpPr>
          <p:cNvPr id="7" name="1 Título"/>
          <p:cNvSpPr>
            <a:spLocks noGrp="1"/>
          </p:cNvSpPr>
          <p:nvPr>
            <p:ph type="title"/>
          </p:nvPr>
        </p:nvSpPr>
        <p:spPr>
          <a:xfrm>
            <a:off x="0" y="0"/>
            <a:ext cx="9144000" cy="1143000"/>
          </a:xfrm>
        </p:spPr>
        <p:txBody>
          <a:bodyPr>
            <a:normAutofit fontScale="90000"/>
          </a:bodyPr>
          <a:lstStyle/>
          <a:p>
            <a:r>
              <a:rPr lang="es-ES" dirty="0" smtClean="0"/>
              <a:t>SERVICIO DE ASESORIA EN TEMAS DE COMERCIO EXTERIOR</a:t>
            </a:r>
            <a:endParaRPr lang="es-ES" dirty="0"/>
          </a:p>
        </p:txBody>
      </p:sp>
    </p:spTree>
    <p:extLst>
      <p:ext uri="{BB962C8B-B14F-4D97-AF65-F5344CB8AC3E}">
        <p14:creationId xmlns:p14="http://schemas.microsoft.com/office/powerpoint/2010/main" xmlns="" val="335581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12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95536" y="908720"/>
            <a:ext cx="8229600" cy="4525963"/>
          </a:xfrm>
        </p:spPr>
        <p:txBody>
          <a:bodyPr/>
          <a:lstStyle/>
          <a:p>
            <a:pPr lvl="0"/>
            <a:r>
              <a:rPr lang="es-ES" b="1" dirty="0" smtClean="0"/>
              <a:t>Asistencia en el desarrollo de estándares (Envases, Empaque y Embalaje)</a:t>
            </a:r>
            <a:endParaRPr lang="es-ES" dirty="0" smtClean="0"/>
          </a:p>
          <a:p>
            <a:endParaRPr lang="es-ES"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2723" r="12543"/>
          <a:stretch/>
        </p:blipFill>
        <p:spPr bwMode="auto">
          <a:xfrm>
            <a:off x="1403648" y="1826119"/>
            <a:ext cx="6697260" cy="5038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1 Título"/>
          <p:cNvSpPr>
            <a:spLocks noGrp="1"/>
          </p:cNvSpPr>
          <p:nvPr>
            <p:ph type="title"/>
          </p:nvPr>
        </p:nvSpPr>
        <p:spPr>
          <a:xfrm>
            <a:off x="0" y="0"/>
            <a:ext cx="9144000" cy="1143000"/>
          </a:xfrm>
        </p:spPr>
        <p:txBody>
          <a:bodyPr>
            <a:noAutofit/>
          </a:bodyPr>
          <a:lstStyle/>
          <a:p>
            <a:r>
              <a:rPr lang="es-ES" sz="3600" dirty="0" smtClean="0"/>
              <a:t>SERVICIO DE ASESORIA EN TEMAS DE COMERCIO EXTERIOR</a:t>
            </a:r>
            <a:endParaRPr lang="es-ES" sz="3600" dirty="0"/>
          </a:p>
        </p:txBody>
      </p:sp>
    </p:spTree>
    <p:extLst>
      <p:ext uri="{BB962C8B-B14F-4D97-AF65-F5344CB8AC3E}">
        <p14:creationId xmlns:p14="http://schemas.microsoft.com/office/powerpoint/2010/main" xmlns="" val="36220991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cstate="print"/>
          <a:srcRect l="37695" t="30208" r="40625" b="33333"/>
          <a:stretch>
            <a:fillRect/>
          </a:stretch>
        </p:blipFill>
        <p:spPr bwMode="auto">
          <a:xfrm>
            <a:off x="1285852" y="1928802"/>
            <a:ext cx="2643206" cy="2500330"/>
          </a:xfrm>
          <a:prstGeom prst="rect">
            <a:avLst/>
          </a:prstGeom>
          <a:noFill/>
          <a:ln w="9525">
            <a:noFill/>
            <a:miter lim="800000"/>
            <a:headEnd/>
            <a:tailEnd/>
          </a:ln>
          <a:effectLst/>
        </p:spPr>
      </p:pic>
      <p:sp>
        <p:nvSpPr>
          <p:cNvPr id="9" name="1 Marcador de contenido"/>
          <p:cNvSpPr txBox="1">
            <a:spLocks/>
          </p:cNvSpPr>
          <p:nvPr/>
        </p:nvSpPr>
        <p:spPr>
          <a:xfrm>
            <a:off x="323528" y="1052736"/>
            <a:ext cx="8229600" cy="4525963"/>
          </a:xfrm>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s-ES" sz="2700" b="1" i="0" u="none" strike="noStrike" kern="1200" cap="none" spc="0" normalizeH="0" baseline="0" noProof="0" dirty="0" smtClean="0">
                <a:ln>
                  <a:noFill/>
                </a:ln>
                <a:solidFill>
                  <a:schemeClr val="tx1"/>
                </a:solidFill>
                <a:effectLst/>
                <a:uLnTx/>
                <a:uFillTx/>
                <a:latin typeface="+mn-lt"/>
                <a:ea typeface="+mn-ea"/>
                <a:cs typeface="+mn-cs"/>
              </a:rPr>
              <a:t>Asesoría</a:t>
            </a:r>
            <a:r>
              <a:rPr kumimoji="0" lang="es-ES" sz="2700" b="1" i="0" u="none" strike="noStrike" kern="1200" cap="none" spc="0" normalizeH="0" noProof="0" dirty="0" smtClean="0">
                <a:ln>
                  <a:noFill/>
                </a:ln>
                <a:solidFill>
                  <a:schemeClr val="tx1"/>
                </a:solidFill>
                <a:effectLst/>
                <a:uLnTx/>
                <a:uFillTx/>
                <a:latin typeface="+mn-lt"/>
                <a:ea typeface="+mn-ea"/>
                <a:cs typeface="+mn-cs"/>
              </a:rPr>
              <a:t> en Etiquetado</a:t>
            </a:r>
            <a:endParaRPr kumimoji="0" lang="es-ES" sz="27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s-ES" sz="2700" b="0" i="0" u="none" strike="noStrike" kern="1200" cap="none" spc="0" normalizeH="0" baseline="0" noProof="0" dirty="0">
              <a:ln>
                <a:noFill/>
              </a:ln>
              <a:solidFill>
                <a:schemeClr val="tx1"/>
              </a:solidFill>
              <a:effectLst/>
              <a:uLnTx/>
              <a:uFillTx/>
              <a:latin typeface="+mn-lt"/>
              <a:ea typeface="+mn-ea"/>
              <a:cs typeface="+mn-cs"/>
            </a:endParaRPr>
          </a:p>
        </p:txBody>
      </p:sp>
      <p:pic>
        <p:nvPicPr>
          <p:cNvPr id="7173" name="Picture 5"/>
          <p:cNvPicPr>
            <a:picLocks noChangeAspect="1" noChangeArrowheads="1"/>
          </p:cNvPicPr>
          <p:nvPr/>
        </p:nvPicPr>
        <p:blipFill>
          <a:blip r:embed="rId4" cstate="print"/>
          <a:srcRect l="36914" t="32292" r="36133" b="9375"/>
          <a:stretch>
            <a:fillRect/>
          </a:stretch>
        </p:blipFill>
        <p:spPr bwMode="auto">
          <a:xfrm>
            <a:off x="5000628" y="1857364"/>
            <a:ext cx="3286148" cy="4000528"/>
          </a:xfrm>
          <a:prstGeom prst="rect">
            <a:avLst/>
          </a:prstGeom>
          <a:noFill/>
          <a:ln w="9525">
            <a:noFill/>
            <a:miter lim="800000"/>
            <a:headEnd/>
            <a:tailEnd/>
          </a:ln>
          <a:effectLst/>
        </p:spPr>
      </p:pic>
      <p:sp>
        <p:nvSpPr>
          <p:cNvPr id="7" name="1 Título"/>
          <p:cNvSpPr>
            <a:spLocks noGrp="1"/>
          </p:cNvSpPr>
          <p:nvPr>
            <p:ph type="title"/>
          </p:nvPr>
        </p:nvSpPr>
        <p:spPr>
          <a:xfrm>
            <a:off x="0" y="0"/>
            <a:ext cx="9144000" cy="1143000"/>
          </a:xfrm>
        </p:spPr>
        <p:txBody>
          <a:bodyPr>
            <a:normAutofit fontScale="90000"/>
          </a:bodyPr>
          <a:lstStyle/>
          <a:p>
            <a:r>
              <a:rPr lang="es-ES" dirty="0" smtClean="0"/>
              <a:t>SERVICIO DE ASESORIA EN TEMAS DE COMERCIO EXTERIOR</a:t>
            </a:r>
            <a:endParaRPr lang="es-ES" dirty="0"/>
          </a:p>
        </p:txBody>
      </p:sp>
    </p:spTree>
    <p:extLst>
      <p:ext uri="{BB962C8B-B14F-4D97-AF65-F5344CB8AC3E}">
        <p14:creationId xmlns:p14="http://schemas.microsoft.com/office/powerpoint/2010/main" xmlns="" val="428064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ppt_x"/>
                                          </p:val>
                                        </p:tav>
                                        <p:tav tm="100000">
                                          <p:val>
                                            <p:strVal val="#ppt_x"/>
                                          </p:val>
                                        </p:tav>
                                      </p:tavLst>
                                    </p:anim>
                                    <p:anim calcmode="lin" valueType="num">
                                      <p:cBhvr additive="base">
                                        <p:cTn id="8" dur="500" fill="hold"/>
                                        <p:tgtEl>
                                          <p:spTgt spid="717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17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3"/>
                                        </p:tgtEl>
                                        <p:attrNameLst>
                                          <p:attrName>style.visibility</p:attrName>
                                        </p:attrNameLst>
                                      </p:cBhvr>
                                      <p:to>
                                        <p:strVal val="visible"/>
                                      </p:to>
                                    </p:set>
                                    <p:anim calcmode="lin" valueType="num">
                                      <p:cBhvr additive="base">
                                        <p:cTn id="13" dur="500" fill="hold"/>
                                        <p:tgtEl>
                                          <p:spTgt spid="7173"/>
                                        </p:tgtEl>
                                        <p:attrNameLst>
                                          <p:attrName>ppt_x</p:attrName>
                                        </p:attrNameLst>
                                      </p:cBhvr>
                                      <p:tavLst>
                                        <p:tav tm="0">
                                          <p:val>
                                            <p:strVal val="#ppt_x"/>
                                          </p:val>
                                        </p:tav>
                                        <p:tav tm="100000">
                                          <p:val>
                                            <p:strVal val="#ppt_x"/>
                                          </p:val>
                                        </p:tav>
                                      </p:tavLst>
                                    </p:anim>
                                    <p:anim calcmode="lin" valueType="num">
                                      <p:cBhvr additive="base">
                                        <p:cTn id="14" dur="500" fill="hold"/>
                                        <p:tgtEl>
                                          <p:spTgt spid="717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17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85728"/>
            <a:ext cx="9144000" cy="439718"/>
          </a:xfrm>
        </p:spPr>
        <p:txBody>
          <a:bodyPr>
            <a:noAutofit/>
          </a:bodyPr>
          <a:lstStyle/>
          <a:p>
            <a:pPr algn="r"/>
            <a:r>
              <a:rPr lang="es-ES" sz="2800" b="1" u="sng" dirty="0" smtClean="0">
                <a:solidFill>
                  <a:schemeClr val="accent6"/>
                </a:solidFill>
              </a:rPr>
              <a:t>FICHAS DE ETIQUETADO</a:t>
            </a:r>
            <a:endParaRPr lang="es-ES" sz="2800" u="sng" dirty="0">
              <a:solidFill>
                <a:schemeClr val="accent6"/>
              </a:solidFill>
            </a:endParaRPr>
          </a:p>
        </p:txBody>
      </p:sp>
      <p:pic>
        <p:nvPicPr>
          <p:cNvPr id="17" name="Picture 2"/>
          <p:cNvPicPr>
            <a:picLocks noChangeAspect="1" noChangeArrowheads="1"/>
          </p:cNvPicPr>
          <p:nvPr/>
        </p:nvPicPr>
        <p:blipFill>
          <a:blip r:embed="rId2" cstate="print"/>
          <a:srcRect l="15793" t="13183" r="60953" b="76430"/>
          <a:stretch>
            <a:fillRect/>
          </a:stretch>
        </p:blipFill>
        <p:spPr bwMode="auto">
          <a:xfrm>
            <a:off x="0" y="0"/>
            <a:ext cx="4429124" cy="1214422"/>
          </a:xfrm>
          <a:prstGeom prst="rect">
            <a:avLst/>
          </a:prstGeom>
          <a:noFill/>
          <a:ln w="9525">
            <a:noFill/>
            <a:miter lim="800000"/>
            <a:headEnd/>
            <a:tailEnd/>
          </a:ln>
          <a:effectLst/>
        </p:spPr>
      </p:pic>
      <p:pic>
        <p:nvPicPr>
          <p:cNvPr id="26628" name="Picture 4"/>
          <p:cNvPicPr>
            <a:picLocks noChangeAspect="1" noChangeArrowheads="1"/>
          </p:cNvPicPr>
          <p:nvPr/>
        </p:nvPicPr>
        <p:blipFill>
          <a:blip r:embed="rId3" cstate="print"/>
          <a:srcRect/>
          <a:stretch>
            <a:fillRect/>
          </a:stretch>
        </p:blipFill>
        <p:spPr bwMode="auto">
          <a:xfrm>
            <a:off x="76200" y="2571744"/>
            <a:ext cx="9067800" cy="641232"/>
          </a:xfrm>
          <a:prstGeom prst="rect">
            <a:avLst/>
          </a:prstGeom>
          <a:noFill/>
          <a:ln w="9525">
            <a:noFill/>
            <a:miter lim="800000"/>
            <a:headEnd/>
            <a:tailEnd/>
          </a:ln>
          <a:effectLst/>
        </p:spPr>
      </p:pic>
    </p:spTree>
    <p:extLst>
      <p:ext uri="{BB962C8B-B14F-4D97-AF65-F5344CB8AC3E}">
        <p14:creationId xmlns:p14="http://schemas.microsoft.com/office/powerpoint/2010/main" xmlns="" val="415044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ppt_x"/>
                                          </p:val>
                                        </p:tav>
                                        <p:tav tm="100000">
                                          <p:val>
                                            <p:strVal val="#ppt_x"/>
                                          </p:val>
                                        </p:tav>
                                      </p:tavLst>
                                    </p:anim>
                                    <p:anim calcmode="lin" valueType="num">
                                      <p:cBhvr additive="base">
                                        <p:cTn id="8" dur="500" fill="hold"/>
                                        <p:tgtEl>
                                          <p:spTgt spid="2662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662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6512" y="692696"/>
            <a:ext cx="8229600" cy="4525963"/>
          </a:xfrm>
        </p:spPr>
        <p:txBody>
          <a:bodyPr/>
          <a:lstStyle/>
          <a:p>
            <a:pPr lvl="0"/>
            <a:r>
              <a:rPr lang="es-ES" b="1" dirty="0" smtClean="0"/>
              <a:t>Condiciones de comercio exterior</a:t>
            </a:r>
            <a:endParaRPr lang="es-ES" dirty="0"/>
          </a:p>
        </p:txBody>
      </p:sp>
      <p:pic>
        <p:nvPicPr>
          <p:cNvPr id="35844" name="Picture 4" descr="http://todotrade.com/images/PUBLICIDAD%20LIBRO%20CODIGO%20ORGANICO%202.jpg"/>
          <p:cNvPicPr>
            <a:picLocks noChangeAspect="1" noChangeArrowheads="1"/>
          </p:cNvPicPr>
          <p:nvPr/>
        </p:nvPicPr>
        <p:blipFill>
          <a:blip r:embed="rId3" cstate="print"/>
          <a:srcRect/>
          <a:stretch>
            <a:fillRect/>
          </a:stretch>
        </p:blipFill>
        <p:spPr bwMode="auto">
          <a:xfrm>
            <a:off x="785786" y="2928934"/>
            <a:ext cx="1943100" cy="2647951"/>
          </a:xfrm>
          <a:prstGeom prst="rect">
            <a:avLst/>
          </a:prstGeom>
          <a:noFill/>
        </p:spPr>
      </p:pic>
      <p:pic>
        <p:nvPicPr>
          <p:cNvPr id="35847" name="Picture 7"/>
          <p:cNvPicPr>
            <a:picLocks noChangeAspect="1" noChangeArrowheads="1"/>
          </p:cNvPicPr>
          <p:nvPr/>
        </p:nvPicPr>
        <p:blipFill>
          <a:blip r:embed="rId4" cstate="print"/>
          <a:srcRect l="16992" t="13541" r="53711" b="16667"/>
          <a:stretch>
            <a:fillRect/>
          </a:stretch>
        </p:blipFill>
        <p:spPr bwMode="auto">
          <a:xfrm>
            <a:off x="3357554" y="3000372"/>
            <a:ext cx="2000264" cy="2680354"/>
          </a:xfrm>
          <a:prstGeom prst="rect">
            <a:avLst/>
          </a:prstGeom>
          <a:noFill/>
          <a:ln w="9525">
            <a:noFill/>
            <a:miter lim="800000"/>
            <a:headEnd/>
            <a:tailEnd/>
          </a:ln>
          <a:effectLst/>
        </p:spPr>
      </p:pic>
      <p:pic>
        <p:nvPicPr>
          <p:cNvPr id="35849" name="Picture 9" descr="http://www.wikiaduanera.org/images/thumb/a/a1/COPCI.PNG/250px-COPCI.PNG"/>
          <p:cNvPicPr>
            <a:picLocks noChangeAspect="1" noChangeArrowheads="1"/>
          </p:cNvPicPr>
          <p:nvPr/>
        </p:nvPicPr>
        <p:blipFill>
          <a:blip r:embed="rId5" cstate="print"/>
          <a:srcRect/>
          <a:stretch>
            <a:fillRect/>
          </a:stretch>
        </p:blipFill>
        <p:spPr bwMode="auto">
          <a:xfrm>
            <a:off x="5786446" y="3214686"/>
            <a:ext cx="2861344" cy="2128841"/>
          </a:xfrm>
          <a:prstGeom prst="rect">
            <a:avLst/>
          </a:prstGeom>
          <a:noFill/>
        </p:spPr>
      </p:pic>
      <p:pic>
        <p:nvPicPr>
          <p:cNvPr id="3074" name="Picture 2"/>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8964" r="16224"/>
          <a:stretch/>
        </p:blipFill>
        <p:spPr bwMode="auto">
          <a:xfrm>
            <a:off x="0" y="1143181"/>
            <a:ext cx="9131605" cy="57148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1 Título"/>
          <p:cNvSpPr>
            <a:spLocks noGrp="1"/>
          </p:cNvSpPr>
          <p:nvPr>
            <p:ph type="title"/>
          </p:nvPr>
        </p:nvSpPr>
        <p:spPr>
          <a:xfrm>
            <a:off x="0" y="-99392"/>
            <a:ext cx="9144000" cy="1143000"/>
          </a:xfrm>
        </p:spPr>
        <p:txBody>
          <a:bodyPr>
            <a:normAutofit/>
          </a:bodyPr>
          <a:lstStyle/>
          <a:p>
            <a:r>
              <a:rPr lang="es-ES" sz="2800" dirty="0" smtClean="0"/>
              <a:t>SERVICIO DE ASESORIA EN TEMAS DE COMERCIO EXTERIOR</a:t>
            </a:r>
            <a:endParaRPr lang="es-ES" sz="2800" dirty="0"/>
          </a:p>
        </p:txBody>
      </p:sp>
    </p:spTree>
    <p:extLst>
      <p:ext uri="{BB962C8B-B14F-4D97-AF65-F5344CB8AC3E}">
        <p14:creationId xmlns:p14="http://schemas.microsoft.com/office/powerpoint/2010/main" xmlns="" val="342854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additive="base">
                                        <p:cTn id="7" dur="500" fill="hold"/>
                                        <p:tgtEl>
                                          <p:spTgt spid="35844"/>
                                        </p:tgtEl>
                                        <p:attrNameLst>
                                          <p:attrName>ppt_x</p:attrName>
                                        </p:attrNameLst>
                                      </p:cBhvr>
                                      <p:tavLst>
                                        <p:tav tm="0">
                                          <p:val>
                                            <p:strVal val="#ppt_x"/>
                                          </p:val>
                                        </p:tav>
                                        <p:tav tm="100000">
                                          <p:val>
                                            <p:strVal val="#ppt_x"/>
                                          </p:val>
                                        </p:tav>
                                      </p:tavLst>
                                    </p:anim>
                                    <p:anim calcmode="lin" valueType="num">
                                      <p:cBhvr additive="base">
                                        <p:cTn id="8" dur="500" fill="hold"/>
                                        <p:tgtEl>
                                          <p:spTgt spid="358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847"/>
                                        </p:tgtEl>
                                        <p:attrNameLst>
                                          <p:attrName>style.visibility</p:attrName>
                                        </p:attrNameLst>
                                      </p:cBhvr>
                                      <p:to>
                                        <p:strVal val="visible"/>
                                      </p:to>
                                    </p:set>
                                    <p:anim calcmode="lin" valueType="num">
                                      <p:cBhvr additive="base">
                                        <p:cTn id="11" dur="500" fill="hold"/>
                                        <p:tgtEl>
                                          <p:spTgt spid="35847"/>
                                        </p:tgtEl>
                                        <p:attrNameLst>
                                          <p:attrName>ppt_x</p:attrName>
                                        </p:attrNameLst>
                                      </p:cBhvr>
                                      <p:tavLst>
                                        <p:tav tm="0">
                                          <p:val>
                                            <p:strVal val="#ppt_x"/>
                                          </p:val>
                                        </p:tav>
                                        <p:tav tm="100000">
                                          <p:val>
                                            <p:strVal val="#ppt_x"/>
                                          </p:val>
                                        </p:tav>
                                      </p:tavLst>
                                    </p:anim>
                                    <p:anim calcmode="lin" valueType="num">
                                      <p:cBhvr additive="base">
                                        <p:cTn id="12" dur="500" fill="hold"/>
                                        <p:tgtEl>
                                          <p:spTgt spid="3584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849"/>
                                        </p:tgtEl>
                                        <p:attrNameLst>
                                          <p:attrName>style.visibility</p:attrName>
                                        </p:attrNameLst>
                                      </p:cBhvr>
                                      <p:to>
                                        <p:strVal val="visible"/>
                                      </p:to>
                                    </p:set>
                                    <p:anim calcmode="lin" valueType="num">
                                      <p:cBhvr additive="base">
                                        <p:cTn id="15" dur="500" fill="hold"/>
                                        <p:tgtEl>
                                          <p:spTgt spid="35849"/>
                                        </p:tgtEl>
                                        <p:attrNameLst>
                                          <p:attrName>ppt_x</p:attrName>
                                        </p:attrNameLst>
                                      </p:cBhvr>
                                      <p:tavLst>
                                        <p:tav tm="0">
                                          <p:val>
                                            <p:strVal val="#ppt_x"/>
                                          </p:val>
                                        </p:tav>
                                        <p:tav tm="100000">
                                          <p:val>
                                            <p:strVal val="#ppt_x"/>
                                          </p:val>
                                        </p:tav>
                                      </p:tavLst>
                                    </p:anim>
                                    <p:anim calcmode="lin" valueType="num">
                                      <p:cBhvr additive="base">
                                        <p:cTn id="16" dur="500" fill="hold"/>
                                        <p:tgtEl>
                                          <p:spTgt spid="358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ES" dirty="0" smtClean="0"/>
              <a:t>Demostrar la viabilidad e importancia de crear un Departamento de Comercio Exterior en la Prefectura de Santo Domingo de los Tsáchilas orientado hacia la entrega de un portafolio de servicios de comercio exterior que brinde asesoría a la comunidad.</a:t>
            </a:r>
            <a:endParaRPr lang="es-ES" dirty="0"/>
          </a:p>
        </p:txBody>
      </p:sp>
      <p:sp>
        <p:nvSpPr>
          <p:cNvPr id="2" name="1 Título"/>
          <p:cNvSpPr>
            <a:spLocks noGrp="1"/>
          </p:cNvSpPr>
          <p:nvPr>
            <p:ph type="title"/>
          </p:nvPr>
        </p:nvSpPr>
        <p:spPr/>
        <p:txBody>
          <a:bodyPr>
            <a:normAutofit fontScale="90000"/>
          </a:bodyPr>
          <a:lstStyle/>
          <a:p>
            <a:r>
              <a:rPr lang="es-ES" dirty="0"/>
              <a:t>OBJETIVOS DE LA INVESTIGACIÓN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00034" y="1500174"/>
            <a:ext cx="8229600" cy="4525963"/>
          </a:xfrm>
        </p:spPr>
        <p:txBody>
          <a:bodyPr>
            <a:normAutofit/>
          </a:bodyPr>
          <a:lstStyle/>
          <a:p>
            <a:pPr lvl="0"/>
            <a:r>
              <a:rPr lang="es-ES" b="1" dirty="0" smtClean="0"/>
              <a:t>Clasificación arancelaria:</a:t>
            </a:r>
            <a:endParaRPr lang="es-ES" dirty="0"/>
          </a:p>
        </p:txBody>
      </p:sp>
      <p:pic>
        <p:nvPicPr>
          <p:cNvPr id="34818" name="Picture 2" descr="http://www.pudeleco.com/images/libros/x17.gif"/>
          <p:cNvPicPr>
            <a:picLocks noChangeAspect="1" noChangeArrowheads="1"/>
          </p:cNvPicPr>
          <p:nvPr/>
        </p:nvPicPr>
        <p:blipFill>
          <a:blip r:embed="rId3" cstate="print"/>
          <a:srcRect/>
          <a:stretch>
            <a:fillRect/>
          </a:stretch>
        </p:blipFill>
        <p:spPr bwMode="auto">
          <a:xfrm>
            <a:off x="0" y="2857496"/>
            <a:ext cx="3644918" cy="2571768"/>
          </a:xfrm>
          <a:prstGeom prst="rect">
            <a:avLst/>
          </a:prstGeom>
          <a:noFill/>
        </p:spPr>
      </p:pic>
      <p:pic>
        <p:nvPicPr>
          <p:cNvPr id="34820" name="Picture 4" descr="http://pudeleco.com/images/soft/x20.gif"/>
          <p:cNvPicPr>
            <a:picLocks noChangeAspect="1" noChangeArrowheads="1"/>
          </p:cNvPicPr>
          <p:nvPr/>
        </p:nvPicPr>
        <p:blipFill>
          <a:blip r:embed="rId4" cstate="print"/>
          <a:srcRect t="23494" b="7831"/>
          <a:stretch>
            <a:fillRect/>
          </a:stretch>
        </p:blipFill>
        <p:spPr bwMode="auto">
          <a:xfrm>
            <a:off x="3643306" y="2857496"/>
            <a:ext cx="5286412" cy="2571768"/>
          </a:xfrm>
          <a:prstGeom prst="rect">
            <a:avLst/>
          </a:prstGeom>
          <a:noFill/>
        </p:spPr>
      </p:pic>
      <p:sp>
        <p:nvSpPr>
          <p:cNvPr id="7" name="1 Título"/>
          <p:cNvSpPr>
            <a:spLocks noGrp="1"/>
          </p:cNvSpPr>
          <p:nvPr>
            <p:ph type="title"/>
          </p:nvPr>
        </p:nvSpPr>
        <p:spPr>
          <a:xfrm>
            <a:off x="0" y="0"/>
            <a:ext cx="9144000" cy="1143000"/>
          </a:xfrm>
        </p:spPr>
        <p:txBody>
          <a:bodyPr>
            <a:normAutofit fontScale="90000"/>
          </a:bodyPr>
          <a:lstStyle/>
          <a:p>
            <a:r>
              <a:rPr lang="es-ES" dirty="0" smtClean="0"/>
              <a:t>SERVICIO DE ASESORIA EN TEMAS DE COMERCIO EXTERIOR</a:t>
            </a:r>
            <a:endParaRPr lang="es-ES" dirty="0"/>
          </a:p>
        </p:txBody>
      </p:sp>
    </p:spTree>
    <p:extLst>
      <p:ext uri="{BB962C8B-B14F-4D97-AF65-F5344CB8AC3E}">
        <p14:creationId xmlns:p14="http://schemas.microsoft.com/office/powerpoint/2010/main" xmlns="" val="196097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ppt_x"/>
                                          </p:val>
                                        </p:tav>
                                        <p:tav tm="100000">
                                          <p:val>
                                            <p:strVal val="#ppt_x"/>
                                          </p:val>
                                        </p:tav>
                                      </p:tavLst>
                                    </p:anim>
                                    <p:anim calcmode="lin" valueType="num">
                                      <p:cBhvr additive="base">
                                        <p:cTn id="8" dur="500" fill="hold"/>
                                        <p:tgtEl>
                                          <p:spTgt spid="348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820"/>
                                        </p:tgtEl>
                                        <p:attrNameLst>
                                          <p:attrName>style.visibility</p:attrName>
                                        </p:attrNameLst>
                                      </p:cBhvr>
                                      <p:to>
                                        <p:strVal val="visible"/>
                                      </p:to>
                                    </p:set>
                                    <p:anim calcmode="lin" valueType="num">
                                      <p:cBhvr additive="base">
                                        <p:cTn id="11" dur="500" fill="hold"/>
                                        <p:tgtEl>
                                          <p:spTgt spid="34820"/>
                                        </p:tgtEl>
                                        <p:attrNameLst>
                                          <p:attrName>ppt_x</p:attrName>
                                        </p:attrNameLst>
                                      </p:cBhvr>
                                      <p:tavLst>
                                        <p:tav tm="0">
                                          <p:val>
                                            <p:strVal val="#ppt_x"/>
                                          </p:val>
                                        </p:tav>
                                        <p:tav tm="100000">
                                          <p:val>
                                            <p:strVal val="#ppt_x"/>
                                          </p:val>
                                        </p:tav>
                                      </p:tavLst>
                                    </p:anim>
                                    <p:anim calcmode="lin" valueType="num">
                                      <p:cBhvr additive="base">
                                        <p:cTn id="12" dur="500" fill="hold"/>
                                        <p:tgtEl>
                                          <p:spTgt spid="348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EJEMPLO PRACTICO REAL </a:t>
            </a:r>
            <a:r>
              <a:rPr lang="es-ES" dirty="0"/>
              <a:t>DE </a:t>
            </a:r>
            <a:r>
              <a:rPr lang="es-ES" dirty="0" smtClean="0"/>
              <a:t>ASESORIA EN COMERCIO EXTERIOR</a:t>
            </a:r>
            <a:endParaRPr lang="es-ES" dirty="0"/>
          </a:p>
        </p:txBody>
      </p:sp>
      <p:pic>
        <p:nvPicPr>
          <p:cNvPr id="12289" name="Picture 1"/>
          <p:cNvPicPr>
            <a:picLocks noChangeAspect="1" noChangeArrowheads="1"/>
          </p:cNvPicPr>
          <p:nvPr/>
        </p:nvPicPr>
        <p:blipFill>
          <a:blip r:embed="rId3" cstate="print"/>
          <a:srcRect l="32813" t="38542" r="29687" b="19791"/>
          <a:stretch>
            <a:fillRect/>
          </a:stretch>
        </p:blipFill>
        <p:spPr bwMode="auto">
          <a:xfrm>
            <a:off x="857224" y="1643050"/>
            <a:ext cx="6858048" cy="42862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414" r="22839"/>
          <a:stretch/>
        </p:blipFill>
        <p:spPr bwMode="auto">
          <a:xfrm>
            <a:off x="1331639" y="13320"/>
            <a:ext cx="7151531" cy="6237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057270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www.xn--caabrava-e3a.com.pe/boletin/sites/default/files/imagecache/Boletin_560x33/boletin/imagenes/aceite_crudo_de_palma_aceitera.jpg"/>
          <p:cNvPicPr>
            <a:picLocks noChangeAspect="1" noChangeArrowheads="1"/>
          </p:cNvPicPr>
          <p:nvPr/>
        </p:nvPicPr>
        <p:blipFill>
          <a:blip r:embed="rId3" cstate="print"/>
          <a:srcRect/>
          <a:stretch>
            <a:fillRect/>
          </a:stretch>
        </p:blipFill>
        <p:spPr bwMode="auto">
          <a:xfrm>
            <a:off x="3143240" y="4214842"/>
            <a:ext cx="3720340" cy="2214554"/>
          </a:xfrm>
          <a:prstGeom prst="rect">
            <a:avLst/>
          </a:prstGeom>
          <a:noFill/>
        </p:spPr>
      </p:pic>
      <p:sp>
        <p:nvSpPr>
          <p:cNvPr id="2" name="1 Título"/>
          <p:cNvSpPr>
            <a:spLocks noGrp="1"/>
          </p:cNvSpPr>
          <p:nvPr>
            <p:ph type="title"/>
          </p:nvPr>
        </p:nvSpPr>
        <p:spPr>
          <a:xfrm>
            <a:off x="0" y="-24"/>
            <a:ext cx="8229600" cy="1143000"/>
          </a:xfrm>
        </p:spPr>
        <p:txBody>
          <a:bodyPr>
            <a:noAutofit/>
          </a:bodyPr>
          <a:lstStyle/>
          <a:p>
            <a:r>
              <a:rPr lang="es-ES" sz="2400" dirty="0"/>
              <a:t>EXPORTACION DE ACEITE CRUDO DE PALMA POR LA ASOCIACION AGROPECUARIA JUNTOS TRIUNFAREMOS HACIA VENEZUELA</a:t>
            </a:r>
          </a:p>
        </p:txBody>
      </p:sp>
      <p:pic>
        <p:nvPicPr>
          <p:cNvPr id="4" name="3 Imagen" descr="C:\Users\valitope\Desktop\EJEMPLO\DOCS\logo_comite_nacional_animado_1.jpg"/>
          <p:cNvPicPr/>
          <p:nvPr/>
        </p:nvPicPr>
        <p:blipFill>
          <a:blip r:embed="rId4" cstate="print"/>
          <a:srcRect/>
          <a:stretch>
            <a:fillRect/>
          </a:stretch>
        </p:blipFill>
        <p:spPr bwMode="auto">
          <a:xfrm>
            <a:off x="3071802" y="1214422"/>
            <a:ext cx="3643338" cy="29289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422609"/>
            <a:ext cx="8686800" cy="1935349"/>
          </a:xfrm>
        </p:spPr>
        <p:txBody>
          <a:bodyPr>
            <a:normAutofit fontScale="62500" lnSpcReduction="20000"/>
          </a:bodyPr>
          <a:lstStyle/>
          <a:p>
            <a:pPr algn="just"/>
            <a:r>
              <a:rPr lang="es-ES" dirty="0" smtClean="0"/>
              <a:t>Al ser este un producto que se someterá a un proceso de refinería y no venta directa al consumidor, no se tiene una norma específica de envasado o etiquetado para su comercialización. De todas formas según el COVENIN (Comisión Venezolana de Normas Industriales) se solicita que el aceite crudo sea transportado en envases que no permitan que éste pierda sus propiedades como por ejemplo el metal o acero; que en este caso representa la estructura física del </a:t>
            </a:r>
            <a:r>
              <a:rPr lang="es-ES" dirty="0" err="1" smtClean="0"/>
              <a:t>Autotanque</a:t>
            </a:r>
            <a:r>
              <a:rPr lang="es-ES" dirty="0" smtClean="0"/>
              <a:t> como medio de transporte.</a:t>
            </a:r>
          </a:p>
          <a:p>
            <a:endParaRPr lang="es-ES" dirty="0"/>
          </a:p>
        </p:txBody>
      </p:sp>
      <p:sp>
        <p:nvSpPr>
          <p:cNvPr id="2" name="1 Título"/>
          <p:cNvSpPr>
            <a:spLocks noGrp="1"/>
          </p:cNvSpPr>
          <p:nvPr>
            <p:ph type="title"/>
          </p:nvPr>
        </p:nvSpPr>
        <p:spPr/>
        <p:txBody>
          <a:bodyPr>
            <a:normAutofit fontScale="90000"/>
          </a:bodyPr>
          <a:lstStyle/>
          <a:p>
            <a:r>
              <a:rPr lang="es-ES" dirty="0" smtClean="0"/>
              <a:t>NORMAS DE PRESENTACIÓN DEL PRODUCTO A VENEZUELA</a:t>
            </a:r>
            <a:endParaRPr lang="es-ES" dirty="0"/>
          </a:p>
        </p:txBody>
      </p:sp>
      <p:pic>
        <p:nvPicPr>
          <p:cNvPr id="5" name="Picture 1" descr="http://t2.gstatic.com/images?q=tbn:ANd9GcRED90Z40169F1BQYpVBBk9Z_OGvPgJDNZk3gi6XWIDPCxczZAeL2FZb_eC"/>
          <p:cNvPicPr>
            <a:picLocks noChangeAspect="1" noChangeArrowheads="1"/>
          </p:cNvPicPr>
          <p:nvPr/>
        </p:nvPicPr>
        <p:blipFill>
          <a:blip r:embed="rId2" cstate="print"/>
          <a:srcRect/>
          <a:stretch>
            <a:fillRect/>
          </a:stretch>
        </p:blipFill>
        <p:spPr bwMode="auto">
          <a:xfrm>
            <a:off x="1979712" y="1556792"/>
            <a:ext cx="4680520" cy="2627011"/>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85720" y="1071546"/>
            <a:ext cx="8229600" cy="4525963"/>
          </a:xfrm>
        </p:spPr>
        <p:txBody>
          <a:bodyPr>
            <a:normAutofit/>
          </a:bodyPr>
          <a:lstStyle/>
          <a:p>
            <a:pPr lvl="0"/>
            <a:r>
              <a:rPr lang="es-ES" dirty="0" smtClean="0"/>
              <a:t>FCA (Free </a:t>
            </a:r>
            <a:r>
              <a:rPr lang="es-ES" dirty="0" err="1" smtClean="0"/>
              <a:t>Carrier</a:t>
            </a:r>
            <a:r>
              <a:rPr lang="es-ES" dirty="0" smtClean="0"/>
              <a:t>) - Libre Transportista (lugar convenido)</a:t>
            </a:r>
          </a:p>
          <a:p>
            <a:pPr>
              <a:buNone/>
            </a:pPr>
            <a:endParaRPr lang="es-ES" dirty="0">
              <a:solidFill>
                <a:srgbClr val="FF0000"/>
              </a:solidFill>
            </a:endParaRPr>
          </a:p>
        </p:txBody>
      </p:sp>
      <p:sp>
        <p:nvSpPr>
          <p:cNvPr id="2" name="1 Título"/>
          <p:cNvSpPr>
            <a:spLocks noGrp="1"/>
          </p:cNvSpPr>
          <p:nvPr>
            <p:ph type="title"/>
          </p:nvPr>
        </p:nvSpPr>
        <p:spPr>
          <a:xfrm>
            <a:off x="428596" y="-24"/>
            <a:ext cx="8229600" cy="1143000"/>
          </a:xfrm>
        </p:spPr>
        <p:txBody>
          <a:bodyPr>
            <a:normAutofit/>
          </a:bodyPr>
          <a:lstStyle/>
          <a:p>
            <a:r>
              <a:rPr lang="es-ES" dirty="0" smtClean="0"/>
              <a:t>NEGOCIACIÓN INTERNACIONAL</a:t>
            </a:r>
            <a:endParaRPr lang="es-ES" dirty="0"/>
          </a:p>
        </p:txBody>
      </p:sp>
      <p:pic>
        <p:nvPicPr>
          <p:cNvPr id="45060" name="Picture 4" descr="http://www.grupo-jm.com/images/incoterms/FCA.gif"/>
          <p:cNvPicPr>
            <a:picLocks noChangeAspect="1" noChangeArrowheads="1"/>
          </p:cNvPicPr>
          <p:nvPr/>
        </p:nvPicPr>
        <p:blipFill>
          <a:blip r:embed="rId3" cstate="print"/>
          <a:srcRect/>
          <a:stretch>
            <a:fillRect/>
          </a:stretch>
        </p:blipFill>
        <p:spPr bwMode="auto">
          <a:xfrm>
            <a:off x="571472" y="2000239"/>
            <a:ext cx="8072494" cy="462712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9144000" cy="1143000"/>
          </a:xfrm>
        </p:spPr>
        <p:txBody>
          <a:bodyPr>
            <a:normAutofit fontScale="90000"/>
          </a:bodyPr>
          <a:lstStyle/>
          <a:p>
            <a:r>
              <a:rPr lang="es-ES_tradnl" dirty="0" smtClean="0"/>
              <a:t>MODELO DE CONTRATO DE COMPRA VENTA INTERNACIONAL</a:t>
            </a:r>
            <a:endParaRPr lang="es-ES" dirty="0"/>
          </a:p>
        </p:txBody>
      </p:sp>
      <p:pic>
        <p:nvPicPr>
          <p:cNvPr id="70658" name="Picture 2"/>
          <p:cNvPicPr>
            <a:picLocks noChangeAspect="1" noChangeArrowheads="1"/>
          </p:cNvPicPr>
          <p:nvPr/>
        </p:nvPicPr>
        <p:blipFill>
          <a:blip r:embed="rId2" cstate="print"/>
          <a:srcRect l="5273" t="27083" r="5078" b="20833"/>
          <a:stretch>
            <a:fillRect/>
          </a:stretch>
        </p:blipFill>
        <p:spPr bwMode="auto">
          <a:xfrm>
            <a:off x="0" y="1643050"/>
            <a:ext cx="9144000" cy="43577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143000"/>
          </a:xfrm>
        </p:spPr>
        <p:txBody>
          <a:bodyPr>
            <a:normAutofit fontScale="90000"/>
          </a:bodyPr>
          <a:lstStyle/>
          <a:p>
            <a:r>
              <a:rPr lang="es-ES" dirty="0" smtClean="0"/>
              <a:t>REQUISITOS PREVIOS PARA SER UN OPERADOR DE COMERCIO EXTERIOR</a:t>
            </a:r>
            <a:endParaRPr lang="es-ES" dirty="0"/>
          </a:p>
        </p:txBody>
      </p:sp>
      <p:pic>
        <p:nvPicPr>
          <p:cNvPr id="7169" name="Picture 1"/>
          <p:cNvPicPr>
            <a:picLocks noChangeAspect="1" noChangeArrowheads="1"/>
          </p:cNvPicPr>
          <p:nvPr/>
        </p:nvPicPr>
        <p:blipFill>
          <a:blip r:embed="rId3" cstate="print"/>
          <a:srcRect l="31055" t="27083" r="27929" b="21875"/>
          <a:stretch>
            <a:fillRect/>
          </a:stretch>
        </p:blipFill>
        <p:spPr bwMode="auto">
          <a:xfrm>
            <a:off x="2071670" y="2071678"/>
            <a:ext cx="5000660" cy="3500462"/>
          </a:xfrm>
          <a:prstGeom prst="rect">
            <a:avLst/>
          </a:prstGeom>
          <a:noFill/>
          <a:ln w="9525">
            <a:noFill/>
            <a:miter lim="800000"/>
            <a:headEnd/>
            <a:tailEnd/>
          </a:ln>
          <a:effectLst/>
        </p:spPr>
      </p:pic>
      <p:pic>
        <p:nvPicPr>
          <p:cNvPr id="5" name="4 Imagen" descr="C:\Users\valitope\Pictures\img001.jpg"/>
          <p:cNvPicPr/>
          <p:nvPr/>
        </p:nvPicPr>
        <p:blipFill>
          <a:blip r:embed="rId4" cstate="print"/>
          <a:srcRect/>
          <a:stretch>
            <a:fillRect/>
          </a:stretch>
        </p:blipFill>
        <p:spPr bwMode="auto">
          <a:xfrm>
            <a:off x="1928794" y="2000240"/>
            <a:ext cx="5038725" cy="4010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69"/>
                                        </p:tgtEl>
                                        <p:attrNameLst>
                                          <p:attrName>style.visibility</p:attrName>
                                        </p:attrNameLst>
                                      </p:cBhvr>
                                      <p:to>
                                        <p:strVal val="visible"/>
                                      </p:to>
                                    </p:set>
                                    <p:anim calcmode="lin" valueType="num">
                                      <p:cBhvr additive="base">
                                        <p:cTn id="7" dur="500" fill="hold"/>
                                        <p:tgtEl>
                                          <p:spTgt spid="7169"/>
                                        </p:tgtEl>
                                        <p:attrNameLst>
                                          <p:attrName>ppt_x</p:attrName>
                                        </p:attrNameLst>
                                      </p:cBhvr>
                                      <p:tavLst>
                                        <p:tav tm="0">
                                          <p:val>
                                            <p:strVal val="#ppt_x"/>
                                          </p:val>
                                        </p:tav>
                                        <p:tav tm="100000">
                                          <p:val>
                                            <p:strVal val="#ppt_x"/>
                                          </p:val>
                                        </p:tav>
                                      </p:tavLst>
                                    </p:anim>
                                    <p:anim calcmode="lin" valueType="num">
                                      <p:cBhvr additive="base">
                                        <p:cTn id="8" dur="500" fill="hold"/>
                                        <p:tgtEl>
                                          <p:spTgt spid="716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169"/>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9144000" cy="1143000"/>
          </a:xfrm>
        </p:spPr>
        <p:txBody>
          <a:bodyPr>
            <a:normAutofit fontScale="90000"/>
          </a:bodyPr>
          <a:lstStyle/>
          <a:p>
            <a:r>
              <a:rPr lang="es-ES" dirty="0" smtClean="0"/>
              <a:t>ESTATUTOS DE LA ASOCIACIÓN JUNTOS TRIUNFAREMOS</a:t>
            </a:r>
            <a:endParaRPr lang="es-ES" dirty="0"/>
          </a:p>
        </p:txBody>
      </p:sp>
      <p:pic>
        <p:nvPicPr>
          <p:cNvPr id="74753" name="Picture 1"/>
          <p:cNvPicPr>
            <a:picLocks noChangeAspect="1" noChangeArrowheads="1"/>
          </p:cNvPicPr>
          <p:nvPr/>
        </p:nvPicPr>
        <p:blipFill>
          <a:blip r:embed="rId3" cstate="print"/>
          <a:srcRect l="8789" t="26041" r="8593" b="37500"/>
          <a:stretch>
            <a:fillRect/>
          </a:stretch>
        </p:blipFill>
        <p:spPr bwMode="auto">
          <a:xfrm>
            <a:off x="500034" y="1785926"/>
            <a:ext cx="8286808" cy="2057009"/>
          </a:xfrm>
          <a:prstGeom prst="rect">
            <a:avLst/>
          </a:prstGeom>
          <a:noFill/>
          <a:ln w="9525">
            <a:noFill/>
            <a:miter lim="800000"/>
            <a:headEnd/>
            <a:tailEnd/>
          </a:ln>
          <a:effectLst/>
        </p:spPr>
      </p:pic>
      <p:pic>
        <p:nvPicPr>
          <p:cNvPr id="74754" name="Picture 2"/>
          <p:cNvPicPr>
            <a:picLocks noChangeAspect="1" noChangeArrowheads="1"/>
          </p:cNvPicPr>
          <p:nvPr/>
        </p:nvPicPr>
        <p:blipFill>
          <a:blip r:embed="rId4" cstate="print"/>
          <a:srcRect l="8398" t="50000" r="8398" b="14583"/>
          <a:stretch>
            <a:fillRect/>
          </a:stretch>
        </p:blipFill>
        <p:spPr bwMode="auto">
          <a:xfrm>
            <a:off x="500034" y="4071942"/>
            <a:ext cx="8215370" cy="19670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9144000" cy="1143000"/>
          </a:xfrm>
        </p:spPr>
        <p:txBody>
          <a:bodyPr>
            <a:normAutofit fontScale="90000"/>
          </a:bodyPr>
          <a:lstStyle/>
          <a:p>
            <a:r>
              <a:rPr lang="es-ES" dirty="0" smtClean="0"/>
              <a:t>NOMBRAMIENTO DEL REPRESENTANTE LEGAL</a:t>
            </a:r>
            <a:endParaRPr lang="es-ES" dirty="0"/>
          </a:p>
        </p:txBody>
      </p:sp>
      <p:pic>
        <p:nvPicPr>
          <p:cNvPr id="4" name="3 Imagen" descr="C:\Users\valitope\AppData\Local\Temp\diwbamrx.tmp\img030.jpg"/>
          <p:cNvPicPr/>
          <p:nvPr/>
        </p:nvPicPr>
        <p:blipFill>
          <a:blip r:embed="rId2" cstate="print"/>
          <a:srcRect l="15869" r="5332"/>
          <a:stretch>
            <a:fillRect/>
          </a:stretch>
        </p:blipFill>
        <p:spPr bwMode="auto">
          <a:xfrm>
            <a:off x="785786" y="1643050"/>
            <a:ext cx="3786214" cy="4643470"/>
          </a:xfrm>
          <a:prstGeom prst="rect">
            <a:avLst/>
          </a:prstGeom>
          <a:noFill/>
          <a:ln w="9525">
            <a:noFill/>
            <a:miter lim="800000"/>
            <a:headEnd/>
            <a:tailEnd/>
          </a:ln>
        </p:spPr>
      </p:pic>
      <p:pic>
        <p:nvPicPr>
          <p:cNvPr id="5" name="4 Imagen" descr="C:\Users\valitope\AppData\Local\Temp\bsopi8gc.tmp\img031.jpg"/>
          <p:cNvPicPr/>
          <p:nvPr/>
        </p:nvPicPr>
        <p:blipFill>
          <a:blip r:embed="rId3" cstate="print"/>
          <a:srcRect l="17294" r="6738"/>
          <a:stretch>
            <a:fillRect/>
          </a:stretch>
        </p:blipFill>
        <p:spPr bwMode="auto">
          <a:xfrm>
            <a:off x="5357818" y="1546218"/>
            <a:ext cx="3214710" cy="445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3" cstate="print"/>
          <a:srcRect l="20283" t="32599" r="35856" b="16079"/>
          <a:stretch>
            <a:fillRect/>
          </a:stretch>
        </p:blipFill>
        <p:spPr bwMode="auto">
          <a:xfrm>
            <a:off x="1500166" y="1500174"/>
            <a:ext cx="6715172" cy="4143404"/>
          </a:xfrm>
          <a:prstGeom prst="rect">
            <a:avLst/>
          </a:prstGeom>
          <a:noFill/>
          <a:ln w="9525">
            <a:noFill/>
            <a:miter lim="800000"/>
            <a:headEnd/>
            <a:tailEnd/>
          </a:ln>
        </p:spPr>
      </p:pic>
      <p:sp>
        <p:nvSpPr>
          <p:cNvPr id="3" name="1 Título"/>
          <p:cNvSpPr>
            <a:spLocks noGrp="1"/>
          </p:cNvSpPr>
          <p:nvPr>
            <p:ph type="title"/>
          </p:nvPr>
        </p:nvSpPr>
        <p:spPr>
          <a:xfrm>
            <a:off x="0" y="0"/>
            <a:ext cx="9144000" cy="1143000"/>
          </a:xfrm>
        </p:spPr>
        <p:txBody>
          <a:bodyPr>
            <a:normAutofit fontScale="90000"/>
          </a:bodyPr>
          <a:lstStyle/>
          <a:p>
            <a:r>
              <a:rPr lang="es-ES" sz="2400" dirty="0" smtClean="0">
                <a:solidFill>
                  <a:schemeClr val="bg1">
                    <a:lumMod val="50000"/>
                  </a:schemeClr>
                </a:solidFill>
              </a:rPr>
              <a:t>AGENDAS PARA LA TRANSFORMACIÓN PRODUCTIVA TERRITORIAL</a:t>
            </a:r>
            <a:br>
              <a:rPr lang="es-ES" sz="2400" dirty="0" smtClean="0">
                <a:solidFill>
                  <a:schemeClr val="bg1">
                    <a:lumMod val="50000"/>
                  </a:schemeClr>
                </a:solidFill>
              </a:rPr>
            </a:br>
            <a:endParaRPr lang="es-ES" sz="2400" dirty="0">
              <a:solidFill>
                <a:schemeClr val="bg1">
                  <a:lumMod val="50000"/>
                </a:schemeClr>
              </a:solidFill>
            </a:endParaRPr>
          </a:p>
        </p:txBody>
      </p:sp>
      <p:pic>
        <p:nvPicPr>
          <p:cNvPr id="8" name="7 Imagen"/>
          <p:cNvPicPr/>
          <p:nvPr/>
        </p:nvPicPr>
        <p:blipFill rotWithShape="1">
          <a:blip r:embed="rId4" cstate="print"/>
          <a:srcRect l="28835" t="37445" r="30599" b="33700"/>
          <a:stretch/>
        </p:blipFill>
        <p:spPr bwMode="auto">
          <a:xfrm>
            <a:off x="1714480" y="1571612"/>
            <a:ext cx="6215106" cy="4000528"/>
          </a:xfrm>
          <a:prstGeom prst="rect">
            <a:avLst/>
          </a:prstGeom>
          <a:noFill/>
          <a:ln>
            <a:noFill/>
          </a:ln>
          <a:extLst>
            <a:ext uri="{53640926-AAD7-44D8-BBD7-CCE9431645EC}">
              <a14:shadowObscured xmlns:a14="http://schemas.microsoft.com/office/drawing/2010/main" xmln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2" y="0"/>
            <a:ext cx="8229600" cy="1143000"/>
          </a:xfrm>
        </p:spPr>
        <p:txBody>
          <a:bodyPr/>
          <a:lstStyle/>
          <a:p>
            <a:r>
              <a:rPr lang="es-ES" dirty="0" smtClean="0"/>
              <a:t>CONTRATO DE ARRIENDO</a:t>
            </a:r>
            <a:endParaRPr lang="es-ES" dirty="0"/>
          </a:p>
        </p:txBody>
      </p:sp>
      <p:pic>
        <p:nvPicPr>
          <p:cNvPr id="4" name="3 Imagen" descr="C:\Users\valitope\Pictures\img007.jpg"/>
          <p:cNvPicPr/>
          <p:nvPr/>
        </p:nvPicPr>
        <p:blipFill>
          <a:blip r:embed="rId2" cstate="print"/>
          <a:srcRect/>
          <a:stretch>
            <a:fillRect/>
          </a:stretch>
        </p:blipFill>
        <p:spPr bwMode="auto">
          <a:xfrm>
            <a:off x="1643042" y="1285860"/>
            <a:ext cx="6143668" cy="4714908"/>
          </a:xfrm>
          <a:prstGeom prst="rect">
            <a:avLst/>
          </a:prstGeom>
          <a:noFill/>
          <a:ln w="9525">
            <a:noFill/>
            <a:miter lim="800000"/>
            <a:headEnd/>
            <a:tailEnd/>
          </a:ln>
        </p:spPr>
      </p:pic>
      <p:pic>
        <p:nvPicPr>
          <p:cNvPr id="5" name="4 Imagen"/>
          <p:cNvPicPr/>
          <p:nvPr/>
        </p:nvPicPr>
        <p:blipFill>
          <a:blip r:embed="rId3" cstate="print"/>
          <a:srcRect/>
          <a:stretch>
            <a:fillRect/>
          </a:stretch>
        </p:blipFill>
        <p:spPr bwMode="auto">
          <a:xfrm>
            <a:off x="2071670" y="1214422"/>
            <a:ext cx="5286412" cy="50006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9144000" cy="1285860"/>
          </a:xfrm>
        </p:spPr>
        <p:txBody>
          <a:bodyPr>
            <a:normAutofit fontScale="90000"/>
          </a:bodyPr>
          <a:lstStyle/>
          <a:p>
            <a:r>
              <a:rPr lang="es-ES" cap="all" dirty="0" smtClean="0"/>
              <a:t>Permiso del cuerpo de bomberos</a:t>
            </a:r>
            <a:endParaRPr lang="es-ES" dirty="0"/>
          </a:p>
        </p:txBody>
      </p:sp>
      <p:pic>
        <p:nvPicPr>
          <p:cNvPr id="5" name="4 Imagen"/>
          <p:cNvPicPr/>
          <p:nvPr/>
        </p:nvPicPr>
        <p:blipFill>
          <a:blip r:embed="rId2" cstate="print"/>
          <a:srcRect/>
          <a:stretch>
            <a:fillRect/>
          </a:stretch>
        </p:blipFill>
        <p:spPr bwMode="auto">
          <a:xfrm>
            <a:off x="1857356" y="2071678"/>
            <a:ext cx="5857916" cy="3643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9144000" cy="1428736"/>
          </a:xfrm>
        </p:spPr>
        <p:txBody>
          <a:bodyPr>
            <a:noAutofit/>
          </a:bodyPr>
          <a:lstStyle/>
          <a:p>
            <a:pPr algn="ctr"/>
            <a:r>
              <a:rPr lang="es-ES" sz="2400" cap="all" dirty="0" smtClean="0"/>
              <a:t>Compromiso de Cumplimiento de Ordenanzas Respecto a la Emisión de Ruido y Aseo PÚBLICO</a:t>
            </a:r>
            <a:br>
              <a:rPr lang="es-ES" sz="2400" cap="all" dirty="0" smtClean="0"/>
            </a:br>
            <a:endParaRPr lang="es-ES" sz="2400" dirty="0"/>
          </a:p>
        </p:txBody>
      </p:sp>
      <p:pic>
        <p:nvPicPr>
          <p:cNvPr id="4" name="3 Imagen"/>
          <p:cNvPicPr/>
          <p:nvPr/>
        </p:nvPicPr>
        <p:blipFill>
          <a:blip r:embed="rId2" cstate="print"/>
          <a:srcRect/>
          <a:stretch>
            <a:fillRect/>
          </a:stretch>
        </p:blipFill>
        <p:spPr bwMode="auto">
          <a:xfrm>
            <a:off x="2857488" y="1714488"/>
            <a:ext cx="3786214" cy="4429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9144000" cy="1143000"/>
          </a:xfrm>
        </p:spPr>
        <p:txBody>
          <a:bodyPr>
            <a:normAutofit fontScale="90000"/>
          </a:bodyPr>
          <a:lstStyle/>
          <a:p>
            <a:r>
              <a:rPr lang="es-ES" dirty="0" smtClean="0"/>
              <a:t>REGISTRO ÚNICO DE CONTRIBUYENTES</a:t>
            </a:r>
            <a:endParaRPr lang="es-ES" dirty="0"/>
          </a:p>
        </p:txBody>
      </p:sp>
      <p:pic>
        <p:nvPicPr>
          <p:cNvPr id="4" name="3 Imagen"/>
          <p:cNvPicPr/>
          <p:nvPr/>
        </p:nvPicPr>
        <p:blipFill>
          <a:blip r:embed="rId2" cstate="print"/>
          <a:srcRect/>
          <a:stretch>
            <a:fillRect/>
          </a:stretch>
        </p:blipFill>
        <p:spPr bwMode="auto">
          <a:xfrm>
            <a:off x="714348" y="1357298"/>
            <a:ext cx="3500462" cy="4232916"/>
          </a:xfrm>
          <a:prstGeom prst="rect">
            <a:avLst/>
          </a:prstGeom>
          <a:noFill/>
          <a:ln w="9525">
            <a:noFill/>
            <a:miter lim="800000"/>
            <a:headEnd/>
            <a:tailEnd/>
          </a:ln>
        </p:spPr>
      </p:pic>
      <p:pic>
        <p:nvPicPr>
          <p:cNvPr id="5" name="4 Imagen"/>
          <p:cNvPicPr/>
          <p:nvPr/>
        </p:nvPicPr>
        <p:blipFill>
          <a:blip r:embed="rId3" cstate="print"/>
          <a:srcRect/>
          <a:stretch>
            <a:fillRect/>
          </a:stretch>
        </p:blipFill>
        <p:spPr bwMode="auto">
          <a:xfrm>
            <a:off x="4714876" y="1285860"/>
            <a:ext cx="3643338" cy="4286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9144000" cy="1143000"/>
          </a:xfrm>
        </p:spPr>
        <p:txBody>
          <a:bodyPr>
            <a:noAutofit/>
          </a:bodyPr>
          <a:lstStyle/>
          <a:p>
            <a:r>
              <a:rPr lang="es-ES" sz="2400" cap="all" dirty="0" smtClean="0"/>
              <a:t>Registro de la Asociación Juntos Triunfaremos en el BCE</a:t>
            </a:r>
            <a:br>
              <a:rPr lang="es-ES" sz="2400" cap="all" dirty="0" smtClean="0"/>
            </a:br>
            <a:endParaRPr lang="es-ES" sz="2400" dirty="0"/>
          </a:p>
        </p:txBody>
      </p:sp>
      <p:pic>
        <p:nvPicPr>
          <p:cNvPr id="4" name="3 Imagen"/>
          <p:cNvPicPr/>
          <p:nvPr/>
        </p:nvPicPr>
        <p:blipFill>
          <a:blip r:embed="rId2" cstate="print"/>
          <a:srcRect l="17693" t="10343" r="19039" b="14350"/>
          <a:stretch>
            <a:fillRect/>
          </a:stretch>
        </p:blipFill>
        <p:spPr bwMode="auto">
          <a:xfrm>
            <a:off x="787359" y="1119249"/>
            <a:ext cx="7569282" cy="46195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extLst>
              <a:ext uri="{28A0092B-C50C-407E-A947-70E740481C1C}">
                <a14:useLocalDpi xmlns:a14="http://schemas.microsoft.com/office/drawing/2010/main" xmlns="" val="0"/>
              </a:ext>
            </a:extLst>
          </a:blip>
          <a:srcRect l="17813" t="10031" r="18342" b="26019"/>
          <a:stretch>
            <a:fillRect/>
          </a:stretch>
        </p:blipFill>
        <p:spPr bwMode="auto">
          <a:xfrm>
            <a:off x="952500" y="1447800"/>
            <a:ext cx="7239000" cy="3962400"/>
          </a:xfrm>
          <a:prstGeom prst="rect">
            <a:avLst/>
          </a:prstGeom>
          <a:noFill/>
          <a:ln w="9525">
            <a:noFill/>
            <a:miter lim="800000"/>
            <a:headEnd/>
            <a:tailEnd/>
          </a:ln>
        </p:spPr>
      </p:pic>
      <p:sp>
        <p:nvSpPr>
          <p:cNvPr id="5" name="2 Título"/>
          <p:cNvSpPr>
            <a:spLocks noGrp="1"/>
          </p:cNvSpPr>
          <p:nvPr>
            <p:ph type="title"/>
          </p:nvPr>
        </p:nvSpPr>
        <p:spPr>
          <a:xfrm>
            <a:off x="0" y="0"/>
            <a:ext cx="9144000" cy="1143000"/>
          </a:xfrm>
        </p:spPr>
        <p:txBody>
          <a:bodyPr>
            <a:noAutofit/>
          </a:bodyPr>
          <a:lstStyle/>
          <a:p>
            <a:r>
              <a:rPr lang="es-ES" sz="2400" cap="all" dirty="0" smtClean="0"/>
              <a:t>Registro de la Asociación Juntos Triunfaremos en el BCE</a:t>
            </a:r>
            <a:br>
              <a:rPr lang="es-ES" sz="2400" cap="all" dirty="0" smtClean="0"/>
            </a:br>
            <a:endParaRPr lang="es-ES"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9144000" cy="1143000"/>
          </a:xfrm>
        </p:spPr>
        <p:txBody>
          <a:bodyPr>
            <a:normAutofit/>
          </a:bodyPr>
          <a:lstStyle/>
          <a:p>
            <a:r>
              <a:rPr lang="es-ES" sz="2800" dirty="0" smtClean="0"/>
              <a:t>AUTORIZACIÓN DE CERTIFICADOS DIGITALES PARA FUNCIONARIOS DE LA ASOCIACIÓN</a:t>
            </a:r>
            <a:endParaRPr lang="es-ES" sz="2800" dirty="0"/>
          </a:p>
        </p:txBody>
      </p:sp>
      <p:pic>
        <p:nvPicPr>
          <p:cNvPr id="4" name="3 Imagen"/>
          <p:cNvPicPr/>
          <p:nvPr/>
        </p:nvPicPr>
        <p:blipFill>
          <a:blip r:embed="rId2" cstate="print"/>
          <a:srcRect/>
          <a:stretch>
            <a:fillRect/>
          </a:stretch>
        </p:blipFill>
        <p:spPr bwMode="auto">
          <a:xfrm>
            <a:off x="2071670" y="1000108"/>
            <a:ext cx="4946349" cy="5429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ES" sz="2400" cap="all" dirty="0" smtClean="0"/>
              <a:t>Comprobante de pago de la Certificación Electrónica </a:t>
            </a:r>
            <a:r>
              <a:rPr lang="es-ES" sz="2400" cap="all" dirty="0" err="1" smtClean="0"/>
              <a:t>Token</a:t>
            </a:r>
            <a:r>
              <a:rPr lang="es-ES" sz="2400" cap="all" dirty="0" smtClean="0"/>
              <a:t/>
            </a:r>
            <a:br>
              <a:rPr lang="es-ES" sz="2400" cap="all" dirty="0" smtClean="0"/>
            </a:br>
            <a:endParaRPr lang="es-ES" sz="2400" dirty="0"/>
          </a:p>
        </p:txBody>
      </p:sp>
      <p:pic>
        <p:nvPicPr>
          <p:cNvPr id="4" name="3 Imagen"/>
          <p:cNvPicPr/>
          <p:nvPr/>
        </p:nvPicPr>
        <p:blipFill>
          <a:blip r:embed="rId2" cstate="print"/>
          <a:srcRect/>
          <a:stretch>
            <a:fillRect/>
          </a:stretch>
        </p:blipFill>
        <p:spPr bwMode="auto">
          <a:xfrm>
            <a:off x="2928926" y="1357298"/>
            <a:ext cx="3714776" cy="44138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9144000" cy="1357298"/>
          </a:xfrm>
        </p:spPr>
        <p:txBody>
          <a:bodyPr>
            <a:noAutofit/>
          </a:bodyPr>
          <a:lstStyle/>
          <a:p>
            <a:r>
              <a:rPr lang="es-ES" sz="2400" cap="all" dirty="0" smtClean="0"/>
              <a:t>Solicitud de Emisión de Certificado Digital de la Firma Electrónica</a:t>
            </a:r>
            <a:br>
              <a:rPr lang="es-ES" sz="2400" cap="all" dirty="0" smtClean="0"/>
            </a:br>
            <a:endParaRPr lang="es-ES" sz="2400" dirty="0"/>
          </a:p>
        </p:txBody>
      </p:sp>
      <p:pic>
        <p:nvPicPr>
          <p:cNvPr id="5" name="4 Imagen"/>
          <p:cNvPicPr/>
          <p:nvPr/>
        </p:nvPicPr>
        <p:blipFill>
          <a:blip r:embed="rId2" cstate="print"/>
          <a:srcRect/>
          <a:stretch>
            <a:fillRect/>
          </a:stretch>
        </p:blipFill>
        <p:spPr bwMode="auto">
          <a:xfrm>
            <a:off x="2714612" y="857232"/>
            <a:ext cx="4500594" cy="5715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9144000" cy="1143000"/>
          </a:xfrm>
        </p:spPr>
        <p:txBody>
          <a:bodyPr>
            <a:normAutofit/>
          </a:bodyPr>
          <a:lstStyle/>
          <a:p>
            <a:r>
              <a:rPr lang="es-ES" sz="2400" dirty="0" smtClean="0"/>
              <a:t>CONTRATO DE PRESTACIÓN DE SERVICIOS PARA EL CERTIFICADO DIGITAL DE FIRMA ELECTRÓNICA</a:t>
            </a:r>
            <a:endParaRPr lang="es-ES" sz="2400" dirty="0"/>
          </a:p>
        </p:txBody>
      </p:sp>
      <p:pic>
        <p:nvPicPr>
          <p:cNvPr id="4" name="3 Imagen"/>
          <p:cNvPicPr/>
          <p:nvPr/>
        </p:nvPicPr>
        <p:blipFill>
          <a:blip r:embed="rId2" cstate="print"/>
          <a:srcRect/>
          <a:stretch>
            <a:fillRect/>
          </a:stretch>
        </p:blipFill>
        <p:spPr bwMode="auto">
          <a:xfrm>
            <a:off x="142844" y="1000108"/>
            <a:ext cx="2214578" cy="2928958"/>
          </a:xfrm>
          <a:prstGeom prst="rect">
            <a:avLst/>
          </a:prstGeom>
          <a:noFill/>
          <a:ln w="9525">
            <a:noFill/>
            <a:miter lim="800000"/>
            <a:headEnd/>
            <a:tailEnd/>
          </a:ln>
        </p:spPr>
      </p:pic>
      <p:pic>
        <p:nvPicPr>
          <p:cNvPr id="5" name="4 Imagen"/>
          <p:cNvPicPr/>
          <p:nvPr/>
        </p:nvPicPr>
        <p:blipFill>
          <a:blip r:embed="rId3" cstate="print"/>
          <a:srcRect/>
          <a:stretch>
            <a:fillRect/>
          </a:stretch>
        </p:blipFill>
        <p:spPr bwMode="auto">
          <a:xfrm>
            <a:off x="2500298" y="1060609"/>
            <a:ext cx="1928826" cy="2797019"/>
          </a:xfrm>
          <a:prstGeom prst="rect">
            <a:avLst/>
          </a:prstGeom>
          <a:noFill/>
          <a:ln w="9525">
            <a:noFill/>
            <a:miter lim="800000"/>
            <a:headEnd/>
            <a:tailEnd/>
          </a:ln>
        </p:spPr>
      </p:pic>
      <p:pic>
        <p:nvPicPr>
          <p:cNvPr id="6" name="5 Imagen"/>
          <p:cNvPicPr/>
          <p:nvPr/>
        </p:nvPicPr>
        <p:blipFill>
          <a:blip r:embed="rId4" cstate="print"/>
          <a:srcRect/>
          <a:stretch>
            <a:fillRect/>
          </a:stretch>
        </p:blipFill>
        <p:spPr bwMode="auto">
          <a:xfrm>
            <a:off x="4643438" y="1000108"/>
            <a:ext cx="2000264" cy="2823165"/>
          </a:xfrm>
          <a:prstGeom prst="rect">
            <a:avLst/>
          </a:prstGeom>
          <a:noFill/>
          <a:ln w="9525">
            <a:noFill/>
            <a:miter lim="800000"/>
            <a:headEnd/>
            <a:tailEnd/>
          </a:ln>
        </p:spPr>
      </p:pic>
      <p:pic>
        <p:nvPicPr>
          <p:cNvPr id="7" name="6 Imagen"/>
          <p:cNvPicPr/>
          <p:nvPr/>
        </p:nvPicPr>
        <p:blipFill>
          <a:blip r:embed="rId5" cstate="print"/>
          <a:srcRect/>
          <a:stretch>
            <a:fillRect/>
          </a:stretch>
        </p:blipFill>
        <p:spPr bwMode="auto">
          <a:xfrm>
            <a:off x="6715140" y="1000108"/>
            <a:ext cx="2000264" cy="2715671"/>
          </a:xfrm>
          <a:prstGeom prst="rect">
            <a:avLst/>
          </a:prstGeom>
          <a:noFill/>
          <a:ln w="9525">
            <a:noFill/>
            <a:miter lim="800000"/>
            <a:headEnd/>
            <a:tailEnd/>
          </a:ln>
        </p:spPr>
      </p:pic>
      <p:pic>
        <p:nvPicPr>
          <p:cNvPr id="8" name="7 Imagen"/>
          <p:cNvPicPr/>
          <p:nvPr/>
        </p:nvPicPr>
        <p:blipFill>
          <a:blip r:embed="rId6" cstate="print"/>
          <a:srcRect/>
          <a:stretch>
            <a:fillRect/>
          </a:stretch>
        </p:blipFill>
        <p:spPr bwMode="auto">
          <a:xfrm>
            <a:off x="2569902" y="4071942"/>
            <a:ext cx="1859222" cy="2169362"/>
          </a:xfrm>
          <a:prstGeom prst="rect">
            <a:avLst/>
          </a:prstGeom>
          <a:noFill/>
          <a:ln w="9525">
            <a:noFill/>
            <a:miter lim="800000"/>
            <a:headEnd/>
            <a:tailEnd/>
          </a:ln>
        </p:spPr>
      </p:pic>
      <p:pic>
        <p:nvPicPr>
          <p:cNvPr id="9" name="8 Imagen"/>
          <p:cNvPicPr/>
          <p:nvPr/>
        </p:nvPicPr>
        <p:blipFill>
          <a:blip r:embed="rId7" cstate="print"/>
          <a:srcRect/>
          <a:stretch>
            <a:fillRect/>
          </a:stretch>
        </p:blipFill>
        <p:spPr bwMode="auto">
          <a:xfrm>
            <a:off x="4572000" y="3857628"/>
            <a:ext cx="2071702" cy="24853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1438" y="1071546"/>
            <a:ext cx="4572000" cy="646331"/>
          </a:xfrm>
          <a:prstGeom prst="rect">
            <a:avLst/>
          </a:prstGeom>
        </p:spPr>
        <p:txBody>
          <a:bodyPr wrap="square">
            <a:spAutoFit/>
          </a:bodyPr>
          <a:lstStyle/>
          <a:p>
            <a:r>
              <a:rPr lang="es-ES" b="1" cap="all" dirty="0" smtClean="0"/>
              <a:t>PLAN NACIONAL DEL BUEN VIVIR 2009-2013</a:t>
            </a:r>
          </a:p>
        </p:txBody>
      </p:sp>
      <p:sp>
        <p:nvSpPr>
          <p:cNvPr id="5" name="4 Rectángulo"/>
          <p:cNvSpPr/>
          <p:nvPr/>
        </p:nvSpPr>
        <p:spPr>
          <a:xfrm>
            <a:off x="142876" y="2281190"/>
            <a:ext cx="4572000" cy="2862322"/>
          </a:xfrm>
          <a:prstGeom prst="rect">
            <a:avLst/>
          </a:prstGeom>
          <a:solidFill>
            <a:schemeClr val="accent1">
              <a:lumMod val="40000"/>
              <a:lumOff val="60000"/>
            </a:schemeClr>
          </a:solidFill>
        </p:spPr>
        <p:txBody>
          <a:bodyPr wrap="square">
            <a:spAutoFit/>
          </a:bodyPr>
          <a:lstStyle/>
          <a:p>
            <a:pPr algn="just"/>
            <a:r>
              <a:rPr lang="es-ES" dirty="0" smtClean="0"/>
              <a:t>Art. 280.- EI Plan Nacional de Desarrollo es el instrumento al que se sujetarán las políticas, programas y proyectos públicos; la programación y ejecución del presupuesto del Estado; y la  inversión y la asignación de los recursos públicos; y coordinar las competencias exclusivas entre el Estado central y los gobiernos autónomos descentralizados</a:t>
            </a:r>
            <a:endParaRPr lang="es-ES" dirty="0"/>
          </a:p>
        </p:txBody>
      </p:sp>
      <p:sp>
        <p:nvSpPr>
          <p:cNvPr id="6" name="5 Rectángulo"/>
          <p:cNvSpPr/>
          <p:nvPr/>
        </p:nvSpPr>
        <p:spPr>
          <a:xfrm>
            <a:off x="5072066" y="642918"/>
            <a:ext cx="3643338" cy="923330"/>
          </a:xfrm>
          <a:prstGeom prst="rect">
            <a:avLst/>
          </a:prstGeom>
        </p:spPr>
        <p:txBody>
          <a:bodyPr wrap="square">
            <a:spAutoFit/>
          </a:bodyPr>
          <a:lstStyle/>
          <a:p>
            <a:r>
              <a:rPr lang="es-ES" b="1" cap="all" dirty="0" smtClean="0"/>
              <a:t>CÓDIGO ORGÁNICO DE LA PRODUCCIÓN, COMERCIO E INVERSIONES</a:t>
            </a:r>
            <a:endParaRPr lang="es-ES" b="1" cap="all" dirty="0"/>
          </a:p>
        </p:txBody>
      </p:sp>
      <p:sp>
        <p:nvSpPr>
          <p:cNvPr id="2049" name="Rectangle 1"/>
          <p:cNvSpPr>
            <a:spLocks noChangeArrowheads="1"/>
          </p:cNvSpPr>
          <p:nvPr/>
        </p:nvSpPr>
        <p:spPr bwMode="auto">
          <a:xfrm>
            <a:off x="5000628" y="1714488"/>
            <a:ext cx="3929090" cy="4801314"/>
          </a:xfrm>
          <a:prstGeom prst="rect">
            <a:avLst/>
          </a:prstGeom>
          <a:solidFill>
            <a:schemeClr val="accent1">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S" dirty="0" smtClean="0"/>
              <a:t>“Art. 2.-  La presente legislación tiene, como principales, los siguientes objetivos: </a:t>
            </a:r>
          </a:p>
          <a:p>
            <a:r>
              <a:rPr lang="es-ES" dirty="0" smtClean="0"/>
              <a:t> </a:t>
            </a:r>
          </a:p>
          <a:p>
            <a:pPr marL="342900" lvl="0" indent="-342900">
              <a:buFont typeface="+mj-lt"/>
              <a:buAutoNum type="alphaLcParenR"/>
            </a:pPr>
            <a:r>
              <a:rPr lang="es-ES" dirty="0" smtClean="0"/>
              <a:t>Fomentar  la producción nacional de bienes y servicios y su comercialización; </a:t>
            </a:r>
          </a:p>
          <a:p>
            <a:pPr marL="342900" lvl="0" indent="-342900">
              <a:buFont typeface="+mj-lt"/>
              <a:buAutoNum type="alphaLcParenR"/>
            </a:pPr>
            <a:r>
              <a:rPr lang="es-ES" dirty="0" smtClean="0"/>
              <a:t>Incrementar la competitividad sistémica de la economía nacional; </a:t>
            </a:r>
          </a:p>
          <a:p>
            <a:pPr marL="342900" lvl="0" indent="-342900">
              <a:buFont typeface="+mj-lt"/>
              <a:buAutoNum type="alphaLcParenR"/>
            </a:pPr>
            <a:r>
              <a:rPr lang="es-ES" dirty="0" smtClean="0"/>
              <a:t>El democratizar las oportunidades y el acceso a los factores de la producción;</a:t>
            </a:r>
          </a:p>
          <a:p>
            <a:pPr marL="342900" indent="-342900">
              <a:buFont typeface="+mj-lt"/>
              <a:buAutoNum type="alphaLcParenR"/>
            </a:pPr>
            <a:r>
              <a:rPr lang="es-ES" dirty="0" smtClean="0"/>
              <a:t> f) Impulsar el crecimiento productivo en zonas de menor desarrollo económico; </a:t>
            </a:r>
          </a:p>
          <a:p>
            <a:pPr marL="0" marR="0" lvl="0" indent="0" algn="just" defTabSz="914400" rtl="0" eaLnBrk="1" fontAlgn="base" latinLnBrk="0" hangingPunct="1">
              <a:lnSpc>
                <a:spcPct val="100000"/>
              </a:lnSpc>
              <a:spcBef>
                <a:spcPct val="0"/>
              </a:spcBef>
              <a:spcAft>
                <a:spcPct val="0"/>
              </a:spcAft>
              <a:buClrTx/>
              <a:buSzTx/>
              <a:buFontTx/>
              <a:buNone/>
              <a:tabLst/>
            </a:pPr>
            <a:endParaRPr lang="es-ES" dirty="0" smtClean="0"/>
          </a:p>
        </p:txBody>
      </p:sp>
      <p:sp>
        <p:nvSpPr>
          <p:cNvPr id="10" name="1 Título"/>
          <p:cNvSpPr txBox="1">
            <a:spLocks/>
          </p:cNvSpPr>
          <p:nvPr/>
        </p:nvSpPr>
        <p:spPr>
          <a:xfrm>
            <a:off x="0" y="0"/>
            <a:ext cx="9144000" cy="1143000"/>
          </a:xfrm>
          <a:prstGeom prst="rect">
            <a:avLst/>
          </a:prstGeom>
        </p:spPr>
        <p:txBody>
          <a:bodyPr vert="horz" rtlCol="0" anchor="ctr">
            <a:normAutofit fontScale="90000" lnSpcReduction="1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4100" b="1" i="0" u="none" strike="noStrike" kern="1200" cap="none" spc="0" normalizeH="0" baseline="0" noProof="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SUSTENTO LEGAL – BASE</a:t>
            </a:r>
            <a:br>
              <a:rPr kumimoji="0" lang="es-ES" sz="4100" b="1" i="0" u="none" strike="noStrike" kern="1200" cap="none" spc="0" normalizeH="0" baseline="0" noProof="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br>
            <a:endParaRPr kumimoji="0" lang="es-E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8686800" cy="1143000"/>
          </a:xfrm>
        </p:spPr>
        <p:txBody>
          <a:bodyPr>
            <a:normAutofit fontScale="90000"/>
          </a:bodyPr>
          <a:lstStyle/>
          <a:p>
            <a:r>
              <a:rPr lang="es-ES" cap="all" dirty="0" smtClean="0"/>
              <a:t>Solicitud de Registro – </a:t>
            </a:r>
            <a:r>
              <a:rPr lang="es-ES" cap="all" dirty="0" err="1" smtClean="0"/>
              <a:t>Ecuapass</a:t>
            </a:r>
            <a:r>
              <a:rPr lang="es-ES" cap="all" dirty="0" smtClean="0"/>
              <a:t/>
            </a:r>
            <a:br>
              <a:rPr lang="es-ES" cap="all" dirty="0" smtClean="0"/>
            </a:br>
            <a:endParaRPr lang="es-ES" dirty="0"/>
          </a:p>
        </p:txBody>
      </p:sp>
      <p:pic>
        <p:nvPicPr>
          <p:cNvPr id="4" name="3 Imagen"/>
          <p:cNvPicPr/>
          <p:nvPr/>
        </p:nvPicPr>
        <p:blipFill>
          <a:blip r:embed="rId2" cstate="print"/>
          <a:srcRect/>
          <a:stretch>
            <a:fillRect/>
          </a:stretch>
        </p:blipFill>
        <p:spPr bwMode="auto">
          <a:xfrm>
            <a:off x="0" y="950569"/>
            <a:ext cx="7500958" cy="4929222"/>
          </a:xfrm>
          <a:prstGeom prst="rect">
            <a:avLst/>
          </a:prstGeom>
          <a:noFill/>
          <a:ln w="9525">
            <a:noFill/>
            <a:miter lim="800000"/>
            <a:headEnd/>
            <a:tailEnd/>
          </a:ln>
        </p:spPr>
      </p:pic>
      <p:pic>
        <p:nvPicPr>
          <p:cNvPr id="7" name="6 Imagen"/>
          <p:cNvPicPr/>
          <p:nvPr/>
        </p:nvPicPr>
        <p:blipFill>
          <a:blip r:embed="rId3" cstate="print"/>
          <a:srcRect/>
          <a:stretch>
            <a:fillRect/>
          </a:stretch>
        </p:blipFill>
        <p:spPr bwMode="auto">
          <a:xfrm>
            <a:off x="755576" y="887742"/>
            <a:ext cx="7858180" cy="4572032"/>
          </a:xfrm>
          <a:prstGeom prst="rect">
            <a:avLst/>
          </a:prstGeom>
          <a:noFill/>
          <a:ln w="9525">
            <a:noFill/>
            <a:miter lim="800000"/>
            <a:headEnd/>
            <a:tailEnd/>
          </a:ln>
        </p:spPr>
      </p:pic>
      <p:pic>
        <p:nvPicPr>
          <p:cNvPr id="8" name="7 Imagen"/>
          <p:cNvPicPr/>
          <p:nvPr/>
        </p:nvPicPr>
        <p:blipFill>
          <a:blip r:embed="rId4" cstate="print"/>
          <a:srcRect/>
          <a:stretch>
            <a:fillRect/>
          </a:stretch>
        </p:blipFill>
        <p:spPr bwMode="auto">
          <a:xfrm>
            <a:off x="827014" y="1643050"/>
            <a:ext cx="7715304" cy="407196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ES" cap="all" dirty="0" smtClean="0"/>
              <a:t>Pasos a Seguir en el Portal </a:t>
            </a:r>
            <a:r>
              <a:rPr lang="es-ES" cap="all" dirty="0" err="1" smtClean="0"/>
              <a:t>Ecuapass</a:t>
            </a:r>
            <a:r>
              <a:rPr lang="es-ES" cap="all" dirty="0" smtClean="0"/>
              <a:t> para Registro</a:t>
            </a:r>
            <a:br>
              <a:rPr lang="es-ES" cap="all" dirty="0" smtClean="0"/>
            </a:br>
            <a:endParaRPr lang="es-ES" dirty="0"/>
          </a:p>
        </p:txBody>
      </p:sp>
      <p:pic>
        <p:nvPicPr>
          <p:cNvPr id="7" name="6 Imagen"/>
          <p:cNvPicPr/>
          <p:nvPr/>
        </p:nvPicPr>
        <p:blipFill>
          <a:blip r:embed="rId2" cstate="print"/>
          <a:srcRect/>
          <a:stretch>
            <a:fillRect/>
          </a:stretch>
        </p:blipFill>
        <p:spPr bwMode="auto">
          <a:xfrm>
            <a:off x="2555776" y="1086151"/>
            <a:ext cx="4848225" cy="5781675"/>
          </a:xfrm>
          <a:prstGeom prst="rect">
            <a:avLst/>
          </a:prstGeom>
          <a:noFill/>
          <a:ln w="9525">
            <a:noFill/>
            <a:miter lim="800000"/>
            <a:headEnd/>
            <a:tailEnd/>
          </a:ln>
        </p:spPr>
      </p:pic>
      <p:pic>
        <p:nvPicPr>
          <p:cNvPr id="8" name="7 Imagen"/>
          <p:cNvPicPr/>
          <p:nvPr/>
        </p:nvPicPr>
        <p:blipFill>
          <a:blip r:embed="rId3" cstate="print"/>
          <a:srcRect/>
          <a:stretch>
            <a:fillRect/>
          </a:stretch>
        </p:blipFill>
        <p:spPr bwMode="auto">
          <a:xfrm>
            <a:off x="4067944" y="2143116"/>
            <a:ext cx="2928958" cy="235745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071546"/>
          </a:xfrm>
        </p:spPr>
        <p:txBody>
          <a:bodyPr>
            <a:normAutofit/>
          </a:bodyPr>
          <a:lstStyle/>
          <a:p>
            <a:r>
              <a:rPr lang="es-ES" sz="2400" dirty="0" smtClean="0"/>
              <a:t>REGISTRO COMO PRODUCTOR - EXPORTADOR DE PRODUCTOS VEGETALES EN AGROCALIDAD</a:t>
            </a:r>
            <a:endParaRPr lang="es-ES" sz="2400" dirty="0"/>
          </a:p>
        </p:txBody>
      </p:sp>
      <p:pic>
        <p:nvPicPr>
          <p:cNvPr id="6146" name="Picture 2"/>
          <p:cNvPicPr>
            <a:picLocks noChangeAspect="1" noChangeArrowheads="1"/>
          </p:cNvPicPr>
          <p:nvPr/>
        </p:nvPicPr>
        <p:blipFill>
          <a:blip r:embed="rId2" cstate="print"/>
          <a:srcRect l="54687" t="22916" r="21289" b="10416"/>
          <a:stretch>
            <a:fillRect/>
          </a:stretch>
        </p:blipFill>
        <p:spPr bwMode="auto">
          <a:xfrm>
            <a:off x="2500298" y="928670"/>
            <a:ext cx="3643338" cy="5687162"/>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l="18359" t="22916" r="54102" b="9375"/>
          <a:stretch>
            <a:fillRect/>
          </a:stretch>
        </p:blipFill>
        <p:spPr bwMode="auto">
          <a:xfrm>
            <a:off x="2571736" y="928670"/>
            <a:ext cx="4071966" cy="5631442"/>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l="54492" t="22916" r="19726" b="9375"/>
          <a:stretch>
            <a:fillRect/>
          </a:stretch>
        </p:blipFill>
        <p:spPr bwMode="auto">
          <a:xfrm>
            <a:off x="3143240" y="1000108"/>
            <a:ext cx="3143272" cy="4643470"/>
          </a:xfrm>
          <a:prstGeom prst="rect">
            <a:avLst/>
          </a:prstGeom>
          <a:noFill/>
          <a:ln w="9525">
            <a:noFill/>
            <a:miter lim="800000"/>
            <a:headEnd/>
            <a:tailEnd/>
          </a:ln>
          <a:effectLst/>
        </p:spPr>
      </p:pic>
      <p:pic>
        <p:nvPicPr>
          <p:cNvPr id="6145" name="Picture 1"/>
          <p:cNvPicPr>
            <a:picLocks noChangeAspect="1" noChangeArrowheads="1"/>
          </p:cNvPicPr>
          <p:nvPr/>
        </p:nvPicPr>
        <p:blipFill>
          <a:blip r:embed="rId5" cstate="print"/>
          <a:srcRect l="33399" t="29167" r="30273" b="28125"/>
          <a:stretch>
            <a:fillRect/>
          </a:stretch>
        </p:blipFill>
        <p:spPr bwMode="auto">
          <a:xfrm>
            <a:off x="2357422" y="1857364"/>
            <a:ext cx="5293382" cy="350046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14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anim calcmode="lin" valueType="num">
                                      <p:cBhvr additive="base">
                                        <p:cTn id="13" dur="500" fill="hold"/>
                                        <p:tgtEl>
                                          <p:spTgt spid="6147"/>
                                        </p:tgtEl>
                                        <p:attrNameLst>
                                          <p:attrName>ppt_x</p:attrName>
                                        </p:attrNameLst>
                                      </p:cBhvr>
                                      <p:tavLst>
                                        <p:tav tm="0">
                                          <p:val>
                                            <p:strVal val="#ppt_x"/>
                                          </p:val>
                                        </p:tav>
                                        <p:tav tm="100000">
                                          <p:val>
                                            <p:strVal val="#ppt_x"/>
                                          </p:val>
                                        </p:tav>
                                      </p:tavLst>
                                    </p:anim>
                                    <p:anim calcmode="lin" valueType="num">
                                      <p:cBhvr additive="base">
                                        <p:cTn id="14" dur="500" fill="hold"/>
                                        <p:tgtEl>
                                          <p:spTgt spid="614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14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 calcmode="lin" valueType="num">
                                      <p:cBhvr additive="base">
                                        <p:cTn id="19" dur="500" fill="hold"/>
                                        <p:tgtEl>
                                          <p:spTgt spid="6148"/>
                                        </p:tgtEl>
                                        <p:attrNameLst>
                                          <p:attrName>ppt_x</p:attrName>
                                        </p:attrNameLst>
                                      </p:cBhvr>
                                      <p:tavLst>
                                        <p:tav tm="0">
                                          <p:val>
                                            <p:strVal val="#ppt_x"/>
                                          </p:val>
                                        </p:tav>
                                        <p:tav tm="100000">
                                          <p:val>
                                            <p:strVal val="#ppt_x"/>
                                          </p:val>
                                        </p:tav>
                                      </p:tavLst>
                                    </p:anim>
                                    <p:anim calcmode="lin" valueType="num">
                                      <p:cBhvr additive="base">
                                        <p:cTn id="20" dur="500" fill="hold"/>
                                        <p:tgtEl>
                                          <p:spTgt spid="614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148"/>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45"/>
                                        </p:tgtEl>
                                        <p:attrNameLst>
                                          <p:attrName>style.visibility</p:attrName>
                                        </p:attrNameLst>
                                      </p:cBhvr>
                                      <p:to>
                                        <p:strVal val="visible"/>
                                      </p:to>
                                    </p:set>
                                    <p:anim calcmode="lin" valueType="num">
                                      <p:cBhvr additive="base">
                                        <p:cTn id="25" dur="500" fill="hold"/>
                                        <p:tgtEl>
                                          <p:spTgt spid="6145"/>
                                        </p:tgtEl>
                                        <p:attrNameLst>
                                          <p:attrName>ppt_x</p:attrName>
                                        </p:attrNameLst>
                                      </p:cBhvr>
                                      <p:tavLst>
                                        <p:tav tm="0">
                                          <p:val>
                                            <p:strVal val="#ppt_x"/>
                                          </p:val>
                                        </p:tav>
                                        <p:tav tm="100000">
                                          <p:val>
                                            <p:strVal val="#ppt_x"/>
                                          </p:val>
                                        </p:tav>
                                      </p:tavLst>
                                    </p:anim>
                                    <p:anim calcmode="lin" valueType="num">
                                      <p:cBhvr additive="base">
                                        <p:cTn id="26" dur="500" fill="hold"/>
                                        <p:tgtEl>
                                          <p:spTgt spid="6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9144000" cy="1143000"/>
          </a:xfrm>
        </p:spPr>
        <p:txBody>
          <a:bodyPr>
            <a:normAutofit/>
          </a:bodyPr>
          <a:lstStyle/>
          <a:p>
            <a:r>
              <a:rPr lang="es-ES" sz="2400" cap="all" dirty="0" smtClean="0"/>
              <a:t>Obtención del certificado de origen</a:t>
            </a:r>
            <a:br>
              <a:rPr lang="es-ES" sz="2400" cap="all" dirty="0" smtClean="0"/>
            </a:br>
            <a:endParaRPr lang="es-ES" sz="2400" dirty="0"/>
          </a:p>
        </p:txBody>
      </p:sp>
      <p:pic>
        <p:nvPicPr>
          <p:cNvPr id="4" name="3 Imagen"/>
          <p:cNvPicPr/>
          <p:nvPr/>
        </p:nvPicPr>
        <p:blipFill>
          <a:blip r:embed="rId2" cstate="print"/>
          <a:srcRect/>
          <a:stretch>
            <a:fillRect/>
          </a:stretch>
        </p:blipFill>
        <p:spPr bwMode="auto">
          <a:xfrm>
            <a:off x="428596" y="1071546"/>
            <a:ext cx="8127422" cy="4726379"/>
          </a:xfrm>
          <a:prstGeom prst="rect">
            <a:avLst/>
          </a:prstGeom>
          <a:noFill/>
          <a:ln w="9525">
            <a:noFill/>
            <a:miter lim="800000"/>
            <a:headEnd/>
            <a:tailEnd/>
          </a:ln>
        </p:spPr>
      </p:pic>
      <p:pic>
        <p:nvPicPr>
          <p:cNvPr id="5" name="4 Imagen"/>
          <p:cNvPicPr/>
          <p:nvPr/>
        </p:nvPicPr>
        <p:blipFill>
          <a:blip r:embed="rId3" cstate="print"/>
          <a:srcRect b="1026"/>
          <a:stretch>
            <a:fillRect/>
          </a:stretch>
        </p:blipFill>
        <p:spPr bwMode="auto">
          <a:xfrm>
            <a:off x="428596" y="1071546"/>
            <a:ext cx="8139298" cy="4999511"/>
          </a:xfrm>
          <a:prstGeom prst="rect">
            <a:avLst/>
          </a:prstGeom>
          <a:noFill/>
          <a:ln w="9525">
            <a:noFill/>
            <a:miter lim="800000"/>
            <a:headEnd/>
            <a:tailEnd/>
          </a:ln>
        </p:spPr>
      </p:pic>
      <p:pic>
        <p:nvPicPr>
          <p:cNvPr id="6" name="5 Imagen"/>
          <p:cNvPicPr/>
          <p:nvPr/>
        </p:nvPicPr>
        <p:blipFill>
          <a:blip r:embed="rId4" cstate="print"/>
          <a:srcRect/>
          <a:stretch>
            <a:fillRect/>
          </a:stretch>
        </p:blipFill>
        <p:spPr bwMode="auto">
          <a:xfrm>
            <a:off x="428596" y="785794"/>
            <a:ext cx="8103672" cy="4987636"/>
          </a:xfrm>
          <a:prstGeom prst="rect">
            <a:avLst/>
          </a:prstGeom>
          <a:noFill/>
          <a:ln w="9525">
            <a:noFill/>
            <a:miter lim="800000"/>
            <a:headEnd/>
            <a:tailEnd/>
          </a:ln>
        </p:spPr>
      </p:pic>
      <p:pic>
        <p:nvPicPr>
          <p:cNvPr id="7" name="6 Imagen"/>
          <p:cNvPicPr/>
          <p:nvPr/>
        </p:nvPicPr>
        <p:blipFill>
          <a:blip r:embed="rId5" cstate="print"/>
          <a:srcRect/>
          <a:stretch>
            <a:fillRect/>
          </a:stretch>
        </p:blipFill>
        <p:spPr bwMode="auto">
          <a:xfrm>
            <a:off x="285720" y="928670"/>
            <a:ext cx="8115546" cy="464325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9144000" cy="1143000"/>
          </a:xfrm>
        </p:spPr>
        <p:txBody>
          <a:bodyPr>
            <a:normAutofit/>
          </a:bodyPr>
          <a:lstStyle/>
          <a:p>
            <a:r>
              <a:rPr lang="es-ES" sz="2200" dirty="0" smtClean="0"/>
              <a:t>SOLICITUD PARA LA OBTENCION DEL CERTIFICADO DE ORIGEN</a:t>
            </a:r>
            <a:endParaRPr lang="es-ES" sz="2200" dirty="0"/>
          </a:p>
        </p:txBody>
      </p:sp>
      <p:pic>
        <p:nvPicPr>
          <p:cNvPr id="4" name="3 Imagen"/>
          <p:cNvPicPr/>
          <p:nvPr/>
        </p:nvPicPr>
        <p:blipFill>
          <a:blip r:embed="rId2" cstate="print"/>
          <a:srcRect/>
          <a:stretch>
            <a:fillRect/>
          </a:stretch>
        </p:blipFill>
        <p:spPr bwMode="auto">
          <a:xfrm>
            <a:off x="500034" y="1357298"/>
            <a:ext cx="8072494" cy="2571768"/>
          </a:xfrm>
          <a:prstGeom prst="rect">
            <a:avLst/>
          </a:prstGeom>
          <a:noFill/>
          <a:ln w="9525">
            <a:noFill/>
            <a:miter lim="800000"/>
            <a:headEnd/>
            <a:tailEnd/>
          </a:ln>
        </p:spPr>
      </p:pic>
      <p:pic>
        <p:nvPicPr>
          <p:cNvPr id="5" name="4 Imagen"/>
          <p:cNvPicPr/>
          <p:nvPr/>
        </p:nvPicPr>
        <p:blipFill>
          <a:blip r:embed="rId3" cstate="print"/>
          <a:srcRect/>
          <a:stretch>
            <a:fillRect/>
          </a:stretch>
        </p:blipFill>
        <p:spPr bwMode="auto">
          <a:xfrm>
            <a:off x="285720" y="1714488"/>
            <a:ext cx="8858280" cy="3786214"/>
          </a:xfrm>
          <a:prstGeom prst="rect">
            <a:avLst/>
          </a:prstGeom>
          <a:noFill/>
          <a:ln w="9525">
            <a:noFill/>
            <a:miter lim="800000"/>
            <a:headEnd/>
            <a:tailEnd/>
          </a:ln>
        </p:spPr>
      </p:pic>
      <p:pic>
        <p:nvPicPr>
          <p:cNvPr id="6" name="5 Imagen"/>
          <p:cNvPicPr/>
          <p:nvPr/>
        </p:nvPicPr>
        <p:blipFill>
          <a:blip r:embed="rId4" cstate="print"/>
          <a:srcRect/>
          <a:stretch>
            <a:fillRect/>
          </a:stretch>
        </p:blipFill>
        <p:spPr bwMode="auto">
          <a:xfrm>
            <a:off x="357158" y="1285860"/>
            <a:ext cx="8786842" cy="4786346"/>
          </a:xfrm>
          <a:prstGeom prst="rect">
            <a:avLst/>
          </a:prstGeom>
          <a:noFill/>
          <a:ln w="9525">
            <a:noFill/>
            <a:miter lim="800000"/>
            <a:headEnd/>
            <a:tailEnd/>
          </a:ln>
        </p:spPr>
      </p:pic>
      <p:pic>
        <p:nvPicPr>
          <p:cNvPr id="7" name="6 Imagen"/>
          <p:cNvPicPr/>
          <p:nvPr/>
        </p:nvPicPr>
        <p:blipFill>
          <a:blip r:embed="rId5" cstate="print"/>
          <a:srcRect b="19417"/>
          <a:stretch>
            <a:fillRect/>
          </a:stretch>
        </p:blipFill>
        <p:spPr bwMode="auto">
          <a:xfrm>
            <a:off x="357158" y="3429000"/>
            <a:ext cx="8234300" cy="1928826"/>
          </a:xfrm>
          <a:prstGeom prst="rect">
            <a:avLst/>
          </a:prstGeom>
          <a:noFill/>
          <a:ln w="9525">
            <a:noFill/>
            <a:miter lim="800000"/>
            <a:headEnd/>
            <a:tailEnd/>
          </a:ln>
        </p:spPr>
      </p:pic>
      <p:pic>
        <p:nvPicPr>
          <p:cNvPr id="8" name="7 Imagen"/>
          <p:cNvPicPr/>
          <p:nvPr/>
        </p:nvPicPr>
        <p:blipFill>
          <a:blip r:embed="rId6" cstate="print"/>
          <a:srcRect/>
          <a:stretch>
            <a:fillRect/>
          </a:stretch>
        </p:blipFill>
        <p:spPr bwMode="auto">
          <a:xfrm>
            <a:off x="357158" y="1857364"/>
            <a:ext cx="8286808" cy="34290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9144000" cy="1143000"/>
          </a:xfrm>
        </p:spPr>
        <p:txBody>
          <a:bodyPr>
            <a:normAutofit/>
          </a:bodyPr>
          <a:lstStyle/>
          <a:p>
            <a:r>
              <a:rPr lang="es-ES" sz="2200" dirty="0" smtClean="0"/>
              <a:t>CERTIFICADO DE ORIGEN</a:t>
            </a:r>
            <a:endParaRPr lang="es-ES" sz="2200" dirty="0"/>
          </a:p>
        </p:txBody>
      </p:sp>
      <p:pic>
        <p:nvPicPr>
          <p:cNvPr id="76802" name="Picture 2"/>
          <p:cNvPicPr>
            <a:picLocks noChangeAspect="1" noChangeArrowheads="1"/>
          </p:cNvPicPr>
          <p:nvPr/>
        </p:nvPicPr>
        <p:blipFill>
          <a:blip r:embed="rId2" cstate="print"/>
          <a:srcRect l="62110" t="23958" r="12109" b="9375"/>
          <a:stretch>
            <a:fillRect/>
          </a:stretch>
        </p:blipFill>
        <p:spPr bwMode="auto">
          <a:xfrm>
            <a:off x="2928926" y="1000108"/>
            <a:ext cx="3571900" cy="51954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9144000" cy="1143000"/>
          </a:xfrm>
        </p:spPr>
        <p:txBody>
          <a:bodyPr>
            <a:normAutofit/>
          </a:bodyPr>
          <a:lstStyle/>
          <a:p>
            <a:r>
              <a:rPr lang="es-ES" sz="2400" cap="all" dirty="0" smtClean="0"/>
              <a:t>OBTENCION DEL CERTIFICADO FITOSANITARIO</a:t>
            </a:r>
            <a:br>
              <a:rPr lang="es-ES" sz="2400" cap="all" dirty="0" smtClean="0"/>
            </a:br>
            <a:endParaRPr lang="es-ES" sz="2400" dirty="0"/>
          </a:p>
        </p:txBody>
      </p:sp>
      <p:pic>
        <p:nvPicPr>
          <p:cNvPr id="77826" name="Picture 2"/>
          <p:cNvPicPr>
            <a:picLocks noChangeAspect="1" noChangeArrowheads="1"/>
          </p:cNvPicPr>
          <p:nvPr/>
        </p:nvPicPr>
        <p:blipFill>
          <a:blip r:embed="rId2" cstate="print"/>
          <a:srcRect l="56836" t="23958" r="18555" b="9375"/>
          <a:stretch>
            <a:fillRect/>
          </a:stretch>
        </p:blipFill>
        <p:spPr bwMode="auto">
          <a:xfrm>
            <a:off x="2285984" y="500066"/>
            <a:ext cx="5572164" cy="63579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8229600" cy="1143000"/>
          </a:xfrm>
        </p:spPr>
        <p:txBody>
          <a:bodyPr/>
          <a:lstStyle/>
          <a:p>
            <a:r>
              <a:rPr lang="es-ES_tradnl" dirty="0" smtClean="0"/>
              <a:t>CADENA LOGISTICA</a:t>
            </a:r>
            <a:endParaRPr lang="es-ES" dirty="0"/>
          </a:p>
        </p:txBody>
      </p:sp>
      <p:pic>
        <p:nvPicPr>
          <p:cNvPr id="78850" name="Picture 2"/>
          <p:cNvPicPr>
            <a:picLocks noChangeAspect="1" noChangeArrowheads="1"/>
          </p:cNvPicPr>
          <p:nvPr/>
        </p:nvPicPr>
        <p:blipFill>
          <a:blip r:embed="rId3" cstate="print"/>
          <a:srcRect l="21680" t="25000" r="18554" b="10416"/>
          <a:stretch>
            <a:fillRect/>
          </a:stretch>
        </p:blipFill>
        <p:spPr bwMode="auto">
          <a:xfrm>
            <a:off x="71406" y="928670"/>
            <a:ext cx="9072594" cy="55147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8229600" cy="1143000"/>
          </a:xfrm>
        </p:spPr>
        <p:txBody>
          <a:bodyPr/>
          <a:lstStyle/>
          <a:p>
            <a:r>
              <a:rPr lang="es-ES_tradnl" dirty="0" smtClean="0"/>
              <a:t>TRANSPORTE</a:t>
            </a:r>
            <a:endParaRPr lang="es-ES" dirty="0"/>
          </a:p>
        </p:txBody>
      </p:sp>
      <p:pic>
        <p:nvPicPr>
          <p:cNvPr id="5" name="4 Imagen"/>
          <p:cNvPicPr/>
          <p:nvPr/>
        </p:nvPicPr>
        <p:blipFill>
          <a:blip r:embed="rId3" cstate="print"/>
          <a:srcRect/>
          <a:stretch>
            <a:fillRect/>
          </a:stretch>
        </p:blipFill>
        <p:spPr bwMode="auto">
          <a:xfrm>
            <a:off x="2357422" y="1000108"/>
            <a:ext cx="5857916" cy="5500726"/>
          </a:xfrm>
          <a:prstGeom prst="rect">
            <a:avLst/>
          </a:prstGeom>
          <a:noFill/>
          <a:ln w="9525">
            <a:noFill/>
            <a:miter lim="800000"/>
            <a:headEnd/>
            <a:tailEnd/>
          </a:ln>
        </p:spPr>
      </p:pic>
      <p:pic>
        <p:nvPicPr>
          <p:cNvPr id="6" name="5 Imagen"/>
          <p:cNvPicPr/>
          <p:nvPr/>
        </p:nvPicPr>
        <p:blipFill>
          <a:blip r:embed="rId4" cstate="print"/>
          <a:srcRect l="1599"/>
          <a:stretch>
            <a:fillRect/>
          </a:stretch>
        </p:blipFill>
        <p:spPr bwMode="auto">
          <a:xfrm>
            <a:off x="2214546" y="1071546"/>
            <a:ext cx="6429420" cy="5500726"/>
          </a:xfrm>
          <a:prstGeom prst="rect">
            <a:avLst/>
          </a:prstGeom>
          <a:noFill/>
          <a:ln w="9525">
            <a:noFill/>
            <a:miter lim="800000"/>
            <a:headEnd/>
            <a:tailEnd/>
          </a:ln>
        </p:spPr>
      </p:pic>
      <p:pic>
        <p:nvPicPr>
          <p:cNvPr id="7" name="6 Imagen"/>
          <p:cNvPicPr/>
          <p:nvPr/>
        </p:nvPicPr>
        <p:blipFill>
          <a:blip r:embed="rId5" cstate="print"/>
          <a:srcRect r="7406" b="6926"/>
          <a:stretch>
            <a:fillRect/>
          </a:stretch>
        </p:blipFill>
        <p:spPr bwMode="auto">
          <a:xfrm>
            <a:off x="1928794" y="1000108"/>
            <a:ext cx="6429420" cy="492922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8229600" cy="1143000"/>
          </a:xfrm>
        </p:spPr>
        <p:txBody>
          <a:bodyPr>
            <a:normAutofit fontScale="90000"/>
          </a:bodyPr>
          <a:lstStyle/>
          <a:p>
            <a:r>
              <a:rPr lang="es-ES" cap="all" dirty="0" smtClean="0"/>
              <a:t>TRÁNSITO Y ADUANAS</a:t>
            </a:r>
            <a:br>
              <a:rPr lang="es-ES" cap="all" dirty="0" smtClean="0"/>
            </a:br>
            <a:endParaRPr lang="es-ES" dirty="0"/>
          </a:p>
        </p:txBody>
      </p:sp>
      <p:pic>
        <p:nvPicPr>
          <p:cNvPr id="80898" name="Picture 2"/>
          <p:cNvPicPr>
            <a:picLocks noChangeAspect="1" noChangeArrowheads="1"/>
          </p:cNvPicPr>
          <p:nvPr/>
        </p:nvPicPr>
        <p:blipFill>
          <a:blip r:embed="rId2" cstate="print"/>
          <a:srcRect l="32226" t="26041" r="33789" b="9375"/>
          <a:stretch>
            <a:fillRect/>
          </a:stretch>
        </p:blipFill>
        <p:spPr bwMode="auto">
          <a:xfrm>
            <a:off x="1571604" y="785794"/>
            <a:ext cx="5357850" cy="5727357"/>
          </a:xfrm>
          <a:prstGeom prst="rect">
            <a:avLst/>
          </a:prstGeom>
          <a:noFill/>
          <a:ln w="9525">
            <a:noFill/>
            <a:miter lim="800000"/>
            <a:headEnd/>
            <a:tailEnd/>
          </a:ln>
          <a:effectLst/>
        </p:spPr>
      </p:pic>
      <p:pic>
        <p:nvPicPr>
          <p:cNvPr id="80899" name="Picture 3"/>
          <p:cNvPicPr>
            <a:picLocks noChangeAspect="1" noChangeArrowheads="1"/>
          </p:cNvPicPr>
          <p:nvPr/>
        </p:nvPicPr>
        <p:blipFill>
          <a:blip r:embed="rId3" cstate="print"/>
          <a:srcRect l="56445" t="23958" r="17773" b="10416"/>
          <a:stretch>
            <a:fillRect/>
          </a:stretch>
        </p:blipFill>
        <p:spPr bwMode="auto">
          <a:xfrm>
            <a:off x="1928794" y="413968"/>
            <a:ext cx="4500594" cy="6444032"/>
          </a:xfrm>
          <a:prstGeom prst="rect">
            <a:avLst/>
          </a:prstGeom>
          <a:noFill/>
          <a:ln w="9525">
            <a:noFill/>
            <a:miter lim="800000"/>
            <a:headEnd/>
            <a:tailEnd/>
          </a:ln>
          <a:effectLst/>
        </p:spPr>
      </p:pic>
      <p:pic>
        <p:nvPicPr>
          <p:cNvPr id="80900" name="Picture 4"/>
          <p:cNvPicPr>
            <a:picLocks noChangeAspect="1" noChangeArrowheads="1"/>
          </p:cNvPicPr>
          <p:nvPr/>
        </p:nvPicPr>
        <p:blipFill>
          <a:blip r:embed="rId4" cstate="print"/>
          <a:srcRect l="38281" t="30208" r="36523" b="12500"/>
          <a:stretch>
            <a:fillRect/>
          </a:stretch>
        </p:blipFill>
        <p:spPr bwMode="auto">
          <a:xfrm>
            <a:off x="2357421" y="500042"/>
            <a:ext cx="4803231" cy="6143668"/>
          </a:xfrm>
          <a:prstGeom prst="rect">
            <a:avLst/>
          </a:prstGeom>
          <a:noFill/>
          <a:ln w="9525">
            <a:noFill/>
            <a:miter lim="800000"/>
            <a:headEnd/>
            <a:tailEnd/>
          </a:ln>
          <a:effectLst/>
        </p:spPr>
      </p:pic>
      <p:pic>
        <p:nvPicPr>
          <p:cNvPr id="80901" name="Picture 5"/>
          <p:cNvPicPr>
            <a:picLocks noChangeAspect="1" noChangeArrowheads="1"/>
          </p:cNvPicPr>
          <p:nvPr/>
        </p:nvPicPr>
        <p:blipFill>
          <a:blip r:embed="rId5" cstate="print"/>
          <a:srcRect l="68750" t="32292" r="8398" b="11458"/>
          <a:stretch>
            <a:fillRect/>
          </a:stretch>
        </p:blipFill>
        <p:spPr bwMode="auto">
          <a:xfrm>
            <a:off x="2643174" y="500042"/>
            <a:ext cx="4357718" cy="6033764"/>
          </a:xfrm>
          <a:prstGeom prst="rect">
            <a:avLst/>
          </a:prstGeom>
          <a:noFill/>
          <a:ln w="9525">
            <a:noFill/>
            <a:miter lim="800000"/>
            <a:headEnd/>
            <a:tailEnd/>
          </a:ln>
          <a:effectLst/>
        </p:spPr>
      </p:pic>
      <p:pic>
        <p:nvPicPr>
          <p:cNvPr id="80902" name="Picture 6"/>
          <p:cNvPicPr>
            <a:picLocks noChangeAspect="1" noChangeArrowheads="1"/>
          </p:cNvPicPr>
          <p:nvPr/>
        </p:nvPicPr>
        <p:blipFill>
          <a:blip r:embed="rId6" cstate="print"/>
          <a:srcRect l="8984" t="29167" r="69336" b="15625"/>
          <a:stretch>
            <a:fillRect/>
          </a:stretch>
        </p:blipFill>
        <p:spPr bwMode="auto">
          <a:xfrm>
            <a:off x="2786050" y="615863"/>
            <a:ext cx="4357718" cy="62421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additive="base">
                                        <p:cTn id="7" dur="500" fill="hold"/>
                                        <p:tgtEl>
                                          <p:spTgt spid="80898"/>
                                        </p:tgtEl>
                                        <p:attrNameLst>
                                          <p:attrName>ppt_x</p:attrName>
                                        </p:attrNameLst>
                                      </p:cBhvr>
                                      <p:tavLst>
                                        <p:tav tm="0">
                                          <p:val>
                                            <p:strVal val="#ppt_x"/>
                                          </p:val>
                                        </p:tav>
                                        <p:tav tm="100000">
                                          <p:val>
                                            <p:strVal val="#ppt_x"/>
                                          </p:val>
                                        </p:tav>
                                      </p:tavLst>
                                    </p:anim>
                                    <p:anim calcmode="lin" valueType="num">
                                      <p:cBhvr additive="base">
                                        <p:cTn id="8" dur="500" fill="hold"/>
                                        <p:tgtEl>
                                          <p:spTgt spid="8089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089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0899"/>
                                        </p:tgtEl>
                                        <p:attrNameLst>
                                          <p:attrName>style.visibility</p:attrName>
                                        </p:attrNameLst>
                                      </p:cBhvr>
                                      <p:to>
                                        <p:strVal val="visible"/>
                                      </p:to>
                                    </p:set>
                                    <p:anim calcmode="lin" valueType="num">
                                      <p:cBhvr additive="base">
                                        <p:cTn id="13" dur="500" fill="hold"/>
                                        <p:tgtEl>
                                          <p:spTgt spid="80899"/>
                                        </p:tgtEl>
                                        <p:attrNameLst>
                                          <p:attrName>ppt_x</p:attrName>
                                        </p:attrNameLst>
                                      </p:cBhvr>
                                      <p:tavLst>
                                        <p:tav tm="0">
                                          <p:val>
                                            <p:strVal val="#ppt_x"/>
                                          </p:val>
                                        </p:tav>
                                        <p:tav tm="100000">
                                          <p:val>
                                            <p:strVal val="#ppt_x"/>
                                          </p:val>
                                        </p:tav>
                                      </p:tavLst>
                                    </p:anim>
                                    <p:anim calcmode="lin" valueType="num">
                                      <p:cBhvr additive="base">
                                        <p:cTn id="14" dur="500" fill="hold"/>
                                        <p:tgtEl>
                                          <p:spTgt spid="8089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089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0900"/>
                                        </p:tgtEl>
                                        <p:attrNameLst>
                                          <p:attrName>style.visibility</p:attrName>
                                        </p:attrNameLst>
                                      </p:cBhvr>
                                      <p:to>
                                        <p:strVal val="visible"/>
                                      </p:to>
                                    </p:set>
                                    <p:anim calcmode="lin" valueType="num">
                                      <p:cBhvr additive="base">
                                        <p:cTn id="19" dur="500" fill="hold"/>
                                        <p:tgtEl>
                                          <p:spTgt spid="80900"/>
                                        </p:tgtEl>
                                        <p:attrNameLst>
                                          <p:attrName>ppt_x</p:attrName>
                                        </p:attrNameLst>
                                      </p:cBhvr>
                                      <p:tavLst>
                                        <p:tav tm="0">
                                          <p:val>
                                            <p:strVal val="#ppt_x"/>
                                          </p:val>
                                        </p:tav>
                                        <p:tav tm="100000">
                                          <p:val>
                                            <p:strVal val="#ppt_x"/>
                                          </p:val>
                                        </p:tav>
                                      </p:tavLst>
                                    </p:anim>
                                    <p:anim calcmode="lin" valueType="num">
                                      <p:cBhvr additive="base">
                                        <p:cTn id="20" dur="500" fill="hold"/>
                                        <p:tgtEl>
                                          <p:spTgt spid="8090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0900"/>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0901"/>
                                        </p:tgtEl>
                                        <p:attrNameLst>
                                          <p:attrName>style.visibility</p:attrName>
                                        </p:attrNameLst>
                                      </p:cBhvr>
                                      <p:to>
                                        <p:strVal val="visible"/>
                                      </p:to>
                                    </p:set>
                                    <p:anim calcmode="lin" valueType="num">
                                      <p:cBhvr additive="base">
                                        <p:cTn id="25" dur="500" fill="hold"/>
                                        <p:tgtEl>
                                          <p:spTgt spid="80901"/>
                                        </p:tgtEl>
                                        <p:attrNameLst>
                                          <p:attrName>ppt_x</p:attrName>
                                        </p:attrNameLst>
                                      </p:cBhvr>
                                      <p:tavLst>
                                        <p:tav tm="0">
                                          <p:val>
                                            <p:strVal val="#ppt_x"/>
                                          </p:val>
                                        </p:tav>
                                        <p:tav tm="100000">
                                          <p:val>
                                            <p:strVal val="#ppt_x"/>
                                          </p:val>
                                        </p:tav>
                                      </p:tavLst>
                                    </p:anim>
                                    <p:anim calcmode="lin" valueType="num">
                                      <p:cBhvr additive="base">
                                        <p:cTn id="26" dur="500" fill="hold"/>
                                        <p:tgtEl>
                                          <p:spTgt spid="8090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090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0902"/>
                                        </p:tgtEl>
                                        <p:attrNameLst>
                                          <p:attrName>style.visibility</p:attrName>
                                        </p:attrNameLst>
                                      </p:cBhvr>
                                      <p:to>
                                        <p:strVal val="visible"/>
                                      </p:to>
                                    </p:set>
                                    <p:anim calcmode="lin" valueType="num">
                                      <p:cBhvr additive="base">
                                        <p:cTn id="31" dur="500" fill="hold"/>
                                        <p:tgtEl>
                                          <p:spTgt spid="80902"/>
                                        </p:tgtEl>
                                        <p:attrNameLst>
                                          <p:attrName>ppt_x</p:attrName>
                                        </p:attrNameLst>
                                      </p:cBhvr>
                                      <p:tavLst>
                                        <p:tav tm="0">
                                          <p:val>
                                            <p:strVal val="#ppt_x"/>
                                          </p:val>
                                        </p:tav>
                                        <p:tav tm="100000">
                                          <p:val>
                                            <p:strVal val="#ppt_x"/>
                                          </p:val>
                                        </p:tav>
                                      </p:tavLst>
                                    </p:anim>
                                    <p:anim calcmode="lin" valueType="num">
                                      <p:cBhvr additive="base">
                                        <p:cTn id="32" dur="500" fill="hold"/>
                                        <p:tgtEl>
                                          <p:spTgt spid="8090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090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PROVINCIA SANTO DOMINGO ENTREGAR"/>
          <p:cNvPicPr>
            <a:picLocks noGrp="1"/>
          </p:cNvPicPr>
          <p:nvPr>
            <p:ph idx="1"/>
          </p:nvPr>
        </p:nvPicPr>
        <p:blipFill>
          <a:blip r:embed="rId3" cstate="print"/>
          <a:stretch>
            <a:fillRect/>
          </a:stretch>
        </p:blipFill>
        <p:spPr bwMode="auto">
          <a:xfrm>
            <a:off x="1928794" y="1142984"/>
            <a:ext cx="5357818" cy="4143404"/>
          </a:xfrm>
          <a:prstGeom prst="rect">
            <a:avLst/>
          </a:prstGeom>
          <a:noFill/>
        </p:spPr>
      </p:pic>
      <p:sp>
        <p:nvSpPr>
          <p:cNvPr id="2" name="1 Título"/>
          <p:cNvSpPr>
            <a:spLocks noGrp="1"/>
          </p:cNvSpPr>
          <p:nvPr>
            <p:ph type="title"/>
          </p:nvPr>
        </p:nvSpPr>
        <p:spPr>
          <a:xfrm>
            <a:off x="0" y="0"/>
            <a:ext cx="9144000" cy="1143000"/>
          </a:xfrm>
        </p:spPr>
        <p:txBody>
          <a:bodyPr>
            <a:normAutofit fontScale="90000"/>
          </a:bodyPr>
          <a:lstStyle/>
          <a:p>
            <a:r>
              <a:rPr lang="es-ES" dirty="0"/>
              <a:t>GENERALIDADES DE LA PROVINCIA TSÁCHILA</a:t>
            </a:r>
          </a:p>
        </p:txBody>
      </p:sp>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7952" t="15030" r="32152" b="35566"/>
          <a:stretch/>
        </p:blipFill>
        <p:spPr bwMode="auto">
          <a:xfrm>
            <a:off x="2110330" y="1412776"/>
            <a:ext cx="4896544" cy="45494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49" name="Picture 1"/>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2758"/>
          <a:stretch/>
        </p:blipFill>
        <p:spPr bwMode="auto">
          <a:xfrm>
            <a:off x="2110330" y="836712"/>
            <a:ext cx="5776913" cy="53459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09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9"/>
                                        </p:tgtEl>
                                        <p:attrNameLst>
                                          <p:attrName>style.visibility</p:attrName>
                                        </p:attrNameLst>
                                      </p:cBhvr>
                                      <p:to>
                                        <p:strVal val="visible"/>
                                      </p:to>
                                    </p:set>
                                    <p:anim calcmode="lin" valueType="num">
                                      <p:cBhvr additive="base">
                                        <p:cTn id="19" dur="1000" fill="hold"/>
                                        <p:tgtEl>
                                          <p:spTgt spid="2049"/>
                                        </p:tgtEl>
                                        <p:attrNameLst>
                                          <p:attrName>ppt_x</p:attrName>
                                        </p:attrNameLst>
                                      </p:cBhvr>
                                      <p:tavLst>
                                        <p:tav tm="0">
                                          <p:val>
                                            <p:strVal val="#ppt_x"/>
                                          </p:val>
                                        </p:tav>
                                        <p:tav tm="100000">
                                          <p:val>
                                            <p:strVal val="#ppt_x"/>
                                          </p:val>
                                        </p:tav>
                                      </p:tavLst>
                                    </p:anim>
                                    <p:anim calcmode="lin" valueType="num">
                                      <p:cBhvr additive="base">
                                        <p:cTn id="20" dur="1000" fill="hold"/>
                                        <p:tgtEl>
                                          <p:spTgt spid="20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285860"/>
          </a:xfrm>
        </p:spPr>
        <p:txBody>
          <a:bodyPr>
            <a:normAutofit/>
          </a:bodyPr>
          <a:lstStyle/>
          <a:p>
            <a:r>
              <a:rPr lang="es-ES" dirty="0" smtClean="0"/>
              <a:t>ANALISIS ECONÓMICO SOCIAL</a:t>
            </a:r>
            <a:endParaRPr lang="es-ES" dirty="0"/>
          </a:p>
        </p:txBody>
      </p:sp>
      <p:pic>
        <p:nvPicPr>
          <p:cNvPr id="5121" name="Picture 1"/>
          <p:cNvPicPr>
            <a:picLocks noChangeAspect="1" noChangeArrowheads="1"/>
          </p:cNvPicPr>
          <p:nvPr/>
        </p:nvPicPr>
        <p:blipFill>
          <a:blip r:embed="rId2" cstate="print"/>
          <a:srcRect l="35742" t="33333" r="35547" b="27083"/>
          <a:stretch>
            <a:fillRect/>
          </a:stretch>
        </p:blipFill>
        <p:spPr bwMode="auto">
          <a:xfrm>
            <a:off x="1928794" y="1285860"/>
            <a:ext cx="6357982" cy="4930680"/>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cstate="print"/>
          <a:srcRect l="31836" t="23958" r="31250" b="11458"/>
          <a:stretch>
            <a:fillRect/>
          </a:stretch>
        </p:blipFill>
        <p:spPr bwMode="auto">
          <a:xfrm>
            <a:off x="1857356" y="1093067"/>
            <a:ext cx="5857916" cy="5764933"/>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srcRect l="11438" t="18500" r="11782" b="34880"/>
          <a:stretch>
            <a:fillRect/>
          </a:stretch>
        </p:blipFill>
        <p:spPr bwMode="auto">
          <a:xfrm>
            <a:off x="1115616" y="1628800"/>
            <a:ext cx="7488832" cy="2664296"/>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l="28320" t="28125" r="24805" b="21875"/>
          <a:stretch>
            <a:fillRect/>
          </a:stretch>
        </p:blipFill>
        <p:spPr bwMode="auto">
          <a:xfrm>
            <a:off x="1691680" y="1412776"/>
            <a:ext cx="6667547" cy="400052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1"/>
                                        </p:tgtEl>
                                        <p:attrNameLst>
                                          <p:attrName>style.visibility</p:attrName>
                                        </p:attrNameLst>
                                      </p:cBhvr>
                                      <p:to>
                                        <p:strVal val="visible"/>
                                      </p:to>
                                    </p:set>
                                    <p:anim calcmode="lin" valueType="num">
                                      <p:cBhvr additive="base">
                                        <p:cTn id="7" dur="500" fill="hold"/>
                                        <p:tgtEl>
                                          <p:spTgt spid="5121"/>
                                        </p:tgtEl>
                                        <p:attrNameLst>
                                          <p:attrName>ppt_x</p:attrName>
                                        </p:attrNameLst>
                                      </p:cBhvr>
                                      <p:tavLst>
                                        <p:tav tm="0">
                                          <p:val>
                                            <p:strVal val="#ppt_x"/>
                                          </p:val>
                                        </p:tav>
                                        <p:tav tm="100000">
                                          <p:val>
                                            <p:strVal val="#ppt_x"/>
                                          </p:val>
                                        </p:tav>
                                      </p:tavLst>
                                    </p:anim>
                                    <p:anim calcmode="lin" valueType="num">
                                      <p:cBhvr additive="base">
                                        <p:cTn id="8" dur="500" fill="hold"/>
                                        <p:tgtEl>
                                          <p:spTgt spid="512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12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12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additive="base">
                                        <p:cTn id="19" dur="500" fill="hold"/>
                                        <p:tgtEl>
                                          <p:spTgt spid="3074"/>
                                        </p:tgtEl>
                                        <p:attrNameLst>
                                          <p:attrName>ppt_x</p:attrName>
                                        </p:attrNameLst>
                                      </p:cBhvr>
                                      <p:tavLst>
                                        <p:tav tm="0">
                                          <p:val>
                                            <p:strVal val="#ppt_x"/>
                                          </p:val>
                                        </p:tav>
                                        <p:tav tm="100000">
                                          <p:val>
                                            <p:strVal val="#ppt_x"/>
                                          </p:val>
                                        </p:tav>
                                      </p:tavLst>
                                    </p:anim>
                                    <p:anim calcmode="lin" valueType="num">
                                      <p:cBhvr additive="base">
                                        <p:cTn id="20" dur="500" fill="hold"/>
                                        <p:tgtEl>
                                          <p:spTgt spid="307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07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14258" t="42708" r="10156" b="25000"/>
          <a:stretch>
            <a:fillRect/>
          </a:stretch>
        </p:blipFill>
        <p:spPr bwMode="auto">
          <a:xfrm>
            <a:off x="-71502" y="1196752"/>
            <a:ext cx="9215502" cy="3286148"/>
          </a:xfrm>
          <a:prstGeom prst="rect">
            <a:avLst/>
          </a:prstGeom>
          <a:noFill/>
          <a:ln w="9525">
            <a:noFill/>
            <a:miter lim="800000"/>
            <a:headEnd/>
            <a:tailEnd/>
          </a:ln>
          <a:effectLst/>
        </p:spPr>
      </p:pic>
      <p:sp>
        <p:nvSpPr>
          <p:cNvPr id="5" name="4 Rectángulo"/>
          <p:cNvSpPr/>
          <p:nvPr/>
        </p:nvSpPr>
        <p:spPr>
          <a:xfrm>
            <a:off x="0" y="3933056"/>
            <a:ext cx="7740352"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r>
              <a:rPr lang="es-ES" u="sng" dirty="0" smtClean="0"/>
              <a:t>Tiempo de Recuperación del proyecto:</a:t>
            </a:r>
          </a:p>
          <a:p>
            <a:endParaRPr lang="es-ES_tradnl" u="sng" dirty="0" smtClean="0"/>
          </a:p>
          <a:p>
            <a:r>
              <a:rPr lang="es-ES_tradnl" u="sng" dirty="0" smtClean="0"/>
              <a:t>Costos operativos- inversión inicial $2.881,00</a:t>
            </a:r>
          </a:p>
          <a:p>
            <a:r>
              <a:rPr lang="es-ES_tradnl" u="sng" dirty="0" smtClean="0"/>
              <a:t>Proforma de asesoría en comercio exterior.</a:t>
            </a:r>
          </a:p>
          <a:p>
            <a:r>
              <a:rPr lang="es-ES_tradnl" u="sng" dirty="0" smtClean="0"/>
              <a:t>$2.480,00</a:t>
            </a:r>
          </a:p>
          <a:p>
            <a:pPr>
              <a:buNone/>
            </a:pPr>
            <a:endParaRPr lang="es-ES" dirty="0"/>
          </a:p>
        </p:txBody>
      </p:sp>
      <p:sp>
        <p:nvSpPr>
          <p:cNvPr id="3" name="2 Título"/>
          <p:cNvSpPr>
            <a:spLocks noGrp="1"/>
          </p:cNvSpPr>
          <p:nvPr>
            <p:ph type="title"/>
          </p:nvPr>
        </p:nvSpPr>
        <p:spPr/>
        <p:txBody>
          <a:bodyPr>
            <a:normAutofit fontScale="90000"/>
          </a:bodyPr>
          <a:lstStyle/>
          <a:p>
            <a:r>
              <a:rPr lang="es-ES" cap="all" dirty="0" smtClean="0"/>
              <a:t>impactos económicos</a:t>
            </a:r>
            <a:br>
              <a:rPr lang="es-ES" cap="all" dirty="0" smtClean="0"/>
            </a:br>
            <a:endParaRPr lang="es-E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214422"/>
            <a:ext cx="8229600" cy="4525963"/>
          </a:xfrm>
        </p:spPr>
        <p:txBody>
          <a:bodyPr/>
          <a:lstStyle/>
          <a:p>
            <a:r>
              <a:rPr lang="es-ES" u="sng" dirty="0" smtClean="0"/>
              <a:t>Impactos por actores</a:t>
            </a:r>
            <a:endParaRPr lang="es-ES" dirty="0" smtClean="0"/>
          </a:p>
          <a:p>
            <a:r>
              <a:rPr lang="es-ES" dirty="0" smtClean="0"/>
              <a:t>181.134 habitantes que se encuentran en la edad de trabajar</a:t>
            </a:r>
          </a:p>
          <a:p>
            <a:r>
              <a:rPr lang="es-ES" dirty="0" smtClean="0"/>
              <a:t>Asociaciones y Grupos Sociales de interés</a:t>
            </a:r>
          </a:p>
          <a:p>
            <a:pPr lvl="1"/>
            <a:r>
              <a:rPr lang="es-ES_tradnl" dirty="0" smtClean="0"/>
              <a:t>Socios 1384 personas</a:t>
            </a:r>
          </a:p>
          <a:p>
            <a:pPr lvl="1"/>
            <a:r>
              <a:rPr lang="es-ES_tradnl" dirty="0" smtClean="0"/>
              <a:t>Beneficiarios 63332</a:t>
            </a:r>
          </a:p>
          <a:p>
            <a:pPr lvl="1"/>
            <a:endParaRPr lang="es-ES" dirty="0" smtClean="0"/>
          </a:p>
          <a:p>
            <a:endParaRPr lang="es-ES" dirty="0"/>
          </a:p>
        </p:txBody>
      </p:sp>
      <p:sp>
        <p:nvSpPr>
          <p:cNvPr id="3" name="2 Título"/>
          <p:cNvSpPr>
            <a:spLocks noGrp="1"/>
          </p:cNvSpPr>
          <p:nvPr>
            <p:ph type="title"/>
          </p:nvPr>
        </p:nvSpPr>
        <p:spPr/>
        <p:txBody>
          <a:bodyPr/>
          <a:lstStyle/>
          <a:p>
            <a:r>
              <a:rPr lang="es-ES" cap="all" dirty="0" smtClean="0"/>
              <a:t>impactos económicos</a:t>
            </a:r>
            <a:endParaRPr lang="es-ES" dirty="0"/>
          </a:p>
        </p:txBody>
      </p:sp>
      <p:pic>
        <p:nvPicPr>
          <p:cNvPr id="1027" name="Picture 3"/>
          <p:cNvPicPr>
            <a:picLocks noChangeAspect="1" noChangeArrowheads="1"/>
          </p:cNvPicPr>
          <p:nvPr/>
        </p:nvPicPr>
        <p:blipFill>
          <a:blip r:embed="rId2" cstate="print"/>
          <a:srcRect l="28906" t="34375" r="25390" b="39583"/>
          <a:stretch>
            <a:fillRect/>
          </a:stretch>
        </p:blipFill>
        <p:spPr bwMode="auto">
          <a:xfrm>
            <a:off x="1785918" y="4000504"/>
            <a:ext cx="6463710" cy="20717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pPr algn="just"/>
            <a:r>
              <a:rPr lang="es-ES_tradnl" dirty="0" smtClean="0"/>
              <a:t>AHORRO EN SERVICIOS DE ASESORÍA EN COMERCIO EXTERIOR</a:t>
            </a:r>
            <a:endParaRPr lang="es-ES" dirty="0"/>
          </a:p>
        </p:txBody>
      </p:sp>
      <p:pic>
        <p:nvPicPr>
          <p:cNvPr id="2051" name="Picture 3"/>
          <p:cNvPicPr>
            <a:picLocks noChangeAspect="1" noChangeArrowheads="1"/>
          </p:cNvPicPr>
          <p:nvPr/>
        </p:nvPicPr>
        <p:blipFill>
          <a:blip r:embed="rId2" cstate="print"/>
          <a:srcRect l="33008" t="26041" r="26562" b="17708"/>
          <a:stretch>
            <a:fillRect/>
          </a:stretch>
        </p:blipFill>
        <p:spPr bwMode="auto">
          <a:xfrm>
            <a:off x="1500166" y="1500174"/>
            <a:ext cx="6286544" cy="49199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9144000" cy="1285860"/>
          </a:xfrm>
        </p:spPr>
        <p:txBody>
          <a:bodyPr>
            <a:normAutofit fontScale="90000"/>
          </a:bodyPr>
          <a:lstStyle/>
          <a:p>
            <a:r>
              <a:rPr lang="es-ES_tradnl" dirty="0" smtClean="0"/>
              <a:t>AHORRO EN SERVICIOS DE ASESORÍA EN COMERCIO EXTERIOR</a:t>
            </a:r>
            <a:endParaRPr lang="es-ES" dirty="0"/>
          </a:p>
        </p:txBody>
      </p:sp>
      <p:pic>
        <p:nvPicPr>
          <p:cNvPr id="3074" name="Picture 2"/>
          <p:cNvPicPr>
            <a:picLocks noChangeAspect="1" noChangeArrowheads="1"/>
          </p:cNvPicPr>
          <p:nvPr/>
        </p:nvPicPr>
        <p:blipFill>
          <a:blip r:embed="rId2" cstate="print"/>
          <a:srcRect l="29297" t="38542" r="25000" b="28125"/>
          <a:stretch>
            <a:fillRect/>
          </a:stretch>
        </p:blipFill>
        <p:spPr bwMode="auto">
          <a:xfrm>
            <a:off x="357158" y="1357298"/>
            <a:ext cx="8358199" cy="39290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9144000" cy="1143000"/>
          </a:xfrm>
        </p:spPr>
        <p:txBody>
          <a:bodyPr>
            <a:normAutofit fontScale="90000"/>
          </a:bodyPr>
          <a:lstStyle/>
          <a:p>
            <a:r>
              <a:rPr lang="es-ES_tradnl" dirty="0" smtClean="0"/>
              <a:t>PARETO 80- 20</a:t>
            </a:r>
            <a:br>
              <a:rPr lang="es-ES_tradnl" dirty="0" smtClean="0"/>
            </a:br>
            <a:endParaRPr lang="es-ES" dirty="0"/>
          </a:p>
        </p:txBody>
      </p:sp>
      <p:graphicFrame>
        <p:nvGraphicFramePr>
          <p:cNvPr id="4" name="1 Gráfico"/>
          <p:cNvGraphicFramePr/>
          <p:nvPr/>
        </p:nvGraphicFramePr>
        <p:xfrm>
          <a:off x="1071538" y="928670"/>
          <a:ext cx="6929486" cy="4572032"/>
        </p:xfrm>
        <a:graphic>
          <a:graphicData uri="http://schemas.openxmlformats.org/drawingml/2006/chart">
            <c:chart xmlns:c="http://schemas.openxmlformats.org/drawingml/2006/chart" xmlns:r="http://schemas.openxmlformats.org/officeDocument/2006/relationships" r:id="rId3"/>
          </a:graphicData>
        </a:graphic>
      </p:graphicFrame>
      <p:sp>
        <p:nvSpPr>
          <p:cNvPr id="2" name="1 CuadroTexto"/>
          <p:cNvSpPr txBox="1"/>
          <p:nvPr/>
        </p:nvSpPr>
        <p:spPr>
          <a:xfrm>
            <a:off x="1115616" y="5517232"/>
            <a:ext cx="6768752" cy="369332"/>
          </a:xfrm>
          <a:prstGeom prst="rect">
            <a:avLst/>
          </a:prstGeom>
          <a:noFill/>
        </p:spPr>
        <p:txBody>
          <a:bodyPr wrap="square" rtlCol="0">
            <a:spAutoFit/>
          </a:bodyPr>
          <a:lstStyle/>
          <a:p>
            <a:r>
              <a:rPr lang="en-US" dirty="0" smtClean="0"/>
              <a:t>DATOS BENEFICIADOS 38,22% (69.229 HABITANTES) </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9144000" cy="1143000"/>
          </a:xfrm>
        </p:spPr>
        <p:txBody>
          <a:bodyPr>
            <a:normAutofit/>
          </a:bodyPr>
          <a:lstStyle/>
          <a:p>
            <a:r>
              <a:rPr lang="es-ES" cap="all" dirty="0" smtClean="0"/>
              <a:t>Flujos económicos</a:t>
            </a:r>
            <a:endParaRPr lang="es-ES" dirty="0"/>
          </a:p>
        </p:txBody>
      </p:sp>
      <p:pic>
        <p:nvPicPr>
          <p:cNvPr id="4098" name="Picture 2"/>
          <p:cNvPicPr>
            <a:picLocks noChangeAspect="1" noChangeArrowheads="1"/>
          </p:cNvPicPr>
          <p:nvPr/>
        </p:nvPicPr>
        <p:blipFill>
          <a:blip r:embed="rId3" cstate="print"/>
          <a:srcRect l="19336" t="23958" r="16211" b="9375"/>
          <a:stretch>
            <a:fillRect/>
          </a:stretch>
        </p:blipFill>
        <p:spPr bwMode="auto">
          <a:xfrm>
            <a:off x="571472" y="1071546"/>
            <a:ext cx="8472100" cy="4929222"/>
          </a:xfrm>
          <a:prstGeom prst="rect">
            <a:avLst/>
          </a:prstGeom>
          <a:noFill/>
          <a:ln w="9525">
            <a:noFill/>
            <a:miter lim="800000"/>
            <a:headEnd/>
            <a:tailEnd/>
          </a:ln>
          <a:effectLst/>
        </p:spPr>
      </p:pic>
      <p:sp>
        <p:nvSpPr>
          <p:cNvPr id="5" name="4 Rectángulo"/>
          <p:cNvSpPr/>
          <p:nvPr/>
        </p:nvSpPr>
        <p:spPr>
          <a:xfrm>
            <a:off x="3071802" y="928670"/>
            <a:ext cx="5572132" cy="1200329"/>
          </a:xfrm>
          <a:prstGeom prst="rect">
            <a:avLst/>
          </a:prstGeom>
        </p:spPr>
        <p:txBody>
          <a:bodyPr wrap="square">
            <a:spAutoFit/>
          </a:bodyPr>
          <a:lstStyle/>
          <a:p>
            <a:pPr algn="just"/>
            <a:r>
              <a:rPr lang="es-ES" dirty="0" smtClean="0"/>
              <a:t>Los beneficios sociales se ven reflejados en un tasa interna de retorno de</a:t>
            </a:r>
            <a:r>
              <a:rPr lang="es-ES" b="1" dirty="0" smtClean="0"/>
              <a:t> 65,78 %</a:t>
            </a:r>
            <a:r>
              <a:rPr lang="es-ES" dirty="0" smtClean="0"/>
              <a:t> calculada con la proyección de flujos en el periodo de 10 años</a:t>
            </a:r>
            <a:endParaRPr lang="es-E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2428868"/>
            <a:ext cx="8229600" cy="1143000"/>
          </a:xfrm>
        </p:spPr>
        <p:txBody>
          <a:bodyPr>
            <a:normAutofit fontScale="90000"/>
          </a:bodyPr>
          <a:lstStyle/>
          <a:p>
            <a:pPr algn="ctr"/>
            <a:r>
              <a:rPr lang="es-ES" dirty="0" smtClean="0"/>
              <a:t>CONCLUSIONES Y RECOMENDACIONES</a:t>
            </a:r>
            <a:endParaRPr lang="es-E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000364" y="2786058"/>
            <a:ext cx="5357850" cy="1143000"/>
          </a:xfrm>
        </p:spPr>
        <p:txBody>
          <a:bodyPr>
            <a:normAutofit fontScale="90000"/>
          </a:bodyPr>
          <a:lstStyle/>
          <a:p>
            <a:r>
              <a:rPr lang="es-ES_tradnl" dirty="0" smtClean="0"/>
              <a:t>GRACIAS…</a:t>
            </a:r>
            <a:br>
              <a:rPr lang="es-ES_tradnl" dirty="0" smtClean="0"/>
            </a:br>
            <a:endParaRPr lang="es-E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1143000"/>
          </a:xfrm>
        </p:spPr>
        <p:txBody>
          <a:bodyPr>
            <a:normAutofit/>
          </a:bodyPr>
          <a:lstStyle/>
          <a:p>
            <a:r>
              <a:rPr lang="es-ES" sz="2800" dirty="0"/>
              <a:t>MAPA DE ACTORES QUE INTERVIENEN EN EL DEPARTAMENTO DE COMERCIO EXTERIOR</a:t>
            </a:r>
          </a:p>
        </p:txBody>
      </p:sp>
      <p:pic>
        <p:nvPicPr>
          <p:cNvPr id="2050" name="Picture 2"/>
          <p:cNvPicPr>
            <a:picLocks noChangeAspect="1" noChangeArrowheads="1"/>
          </p:cNvPicPr>
          <p:nvPr/>
        </p:nvPicPr>
        <p:blipFill>
          <a:blip r:embed="rId3" cstate="print"/>
          <a:srcRect l="15868" t="3381" r="15473" b="3381"/>
          <a:stretch>
            <a:fillRect/>
          </a:stretch>
        </p:blipFill>
        <p:spPr bwMode="auto">
          <a:xfrm>
            <a:off x="1907704" y="1340768"/>
            <a:ext cx="6696744" cy="5328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S_tradnl" sz="2800" dirty="0" smtClean="0"/>
              <a:t>CADENAS PRODUCTIVAS DE SANTO DOMINGO DE LOS TSACHILAS</a:t>
            </a:r>
            <a:endParaRPr lang="es-ES" sz="2800" dirty="0"/>
          </a:p>
        </p:txBody>
      </p:sp>
      <p:pic>
        <p:nvPicPr>
          <p:cNvPr id="58370" name="Picture 2"/>
          <p:cNvPicPr>
            <a:picLocks noChangeAspect="1" noChangeArrowheads="1"/>
          </p:cNvPicPr>
          <p:nvPr/>
        </p:nvPicPr>
        <p:blipFill>
          <a:blip r:embed="rId3" cstate="print"/>
          <a:srcRect l="31641" t="25000" r="29101" b="9375"/>
          <a:stretch>
            <a:fillRect/>
          </a:stretch>
        </p:blipFill>
        <p:spPr bwMode="auto">
          <a:xfrm>
            <a:off x="2357422" y="1357298"/>
            <a:ext cx="4786346" cy="45005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429784" cy="1428736"/>
          </a:xfrm>
        </p:spPr>
        <p:txBody>
          <a:bodyPr>
            <a:noAutofit/>
          </a:bodyPr>
          <a:lstStyle/>
          <a:p>
            <a:r>
              <a:rPr lang="es-ES" sz="2000" dirty="0"/>
              <a:t>NÚMERO DE ASOCIACIONES DE LAS PRINCIPALES CADENAS PRODUCTIVAS DE SANTO DOMINGO DE LOS </a:t>
            </a:r>
            <a:r>
              <a:rPr lang="es-ES" sz="2000" dirty="0" smtClean="0"/>
              <a:t>TSÁCHILAS-ENTIDADES </a:t>
            </a:r>
            <a:r>
              <a:rPr lang="es-ES" sz="2000" dirty="0"/>
              <a:t>PÚBLICAS Y PRIVADAS QUE EJERCEN Y PROMUEVEN EL COMERCIO EXTERIOR EN EL PAIS.</a:t>
            </a:r>
          </a:p>
        </p:txBody>
      </p:sp>
      <p:pic>
        <p:nvPicPr>
          <p:cNvPr id="19457" name="Picture 1"/>
          <p:cNvPicPr>
            <a:picLocks noChangeAspect="1" noChangeArrowheads="1"/>
          </p:cNvPicPr>
          <p:nvPr/>
        </p:nvPicPr>
        <p:blipFill>
          <a:blip r:embed="rId3" cstate="print"/>
          <a:srcRect l="32813" t="28125" r="29687" b="15625"/>
          <a:stretch>
            <a:fillRect/>
          </a:stretch>
        </p:blipFill>
        <p:spPr bwMode="auto">
          <a:xfrm>
            <a:off x="214282" y="1428736"/>
            <a:ext cx="5214974" cy="4400134"/>
          </a:xfrm>
          <a:prstGeom prst="rect">
            <a:avLst/>
          </a:prstGeom>
          <a:noFill/>
          <a:ln w="9525">
            <a:noFill/>
            <a:miter lim="800000"/>
            <a:headEnd/>
            <a:tailEnd/>
          </a:ln>
          <a:effectLst/>
        </p:spPr>
      </p:pic>
      <p:sp>
        <p:nvSpPr>
          <p:cNvPr id="5" name="4 Rectángulo"/>
          <p:cNvSpPr/>
          <p:nvPr/>
        </p:nvSpPr>
        <p:spPr>
          <a:xfrm>
            <a:off x="5786446" y="2500306"/>
            <a:ext cx="3143272" cy="1118255"/>
          </a:xfrm>
          <a:prstGeom prst="rect">
            <a:avLst/>
          </a:prstGeom>
        </p:spPr>
        <p:txBody>
          <a:bodyPr wrap="square">
            <a:spAutoFit/>
          </a:bodyPr>
          <a:lstStyle/>
          <a:p>
            <a:pPr marL="365760" indent="-256032">
              <a:lnSpc>
                <a:spcPct val="80000"/>
              </a:lnSpc>
              <a:spcBef>
                <a:spcPts val="400"/>
              </a:spcBef>
              <a:buClr>
                <a:schemeClr val="accent1"/>
              </a:buClr>
              <a:buSzPct val="68000"/>
              <a:buFont typeface="Wingdings 3"/>
              <a:buChar char=""/>
            </a:pPr>
            <a:r>
              <a:rPr lang="es-ES" sz="2500" dirty="0" smtClean="0"/>
              <a:t>PROECUADOR</a:t>
            </a:r>
          </a:p>
          <a:p>
            <a:pPr marL="365760" indent="-256032">
              <a:lnSpc>
                <a:spcPct val="80000"/>
              </a:lnSpc>
              <a:spcBef>
                <a:spcPts val="400"/>
              </a:spcBef>
              <a:buClr>
                <a:schemeClr val="accent1"/>
              </a:buClr>
              <a:buSzPct val="68000"/>
              <a:buFont typeface="Wingdings 3"/>
              <a:buChar char=""/>
            </a:pPr>
            <a:r>
              <a:rPr lang="es-ES" sz="2500" dirty="0" smtClean="0"/>
              <a:t>FEDEXPOR</a:t>
            </a:r>
          </a:p>
          <a:p>
            <a:pPr marL="365760" indent="-256032">
              <a:lnSpc>
                <a:spcPct val="80000"/>
              </a:lnSpc>
              <a:spcBef>
                <a:spcPts val="400"/>
              </a:spcBef>
              <a:buClr>
                <a:schemeClr val="accent1"/>
              </a:buClr>
              <a:buSzPct val="68000"/>
              <a:buFont typeface="Wingdings 3"/>
              <a:buChar char=""/>
            </a:pPr>
            <a:r>
              <a:rPr lang="es-ES" sz="2500" dirty="0" smtClean="0"/>
              <a:t>CORPEI</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0"/>
            <a:ext cx="9144000" cy="1143000"/>
          </a:xfrm>
        </p:spPr>
        <p:txBody>
          <a:bodyPr>
            <a:normAutofit/>
          </a:bodyPr>
          <a:lstStyle/>
          <a:p>
            <a:r>
              <a:rPr lang="es-ES_tradnl" sz="3200" dirty="0" smtClean="0"/>
              <a:t>ESTRUCTURA ORGÁNICO FUNCIONAL- PREFECTURA</a:t>
            </a:r>
            <a:endParaRPr lang="es-ES" sz="3200" dirty="0"/>
          </a:p>
        </p:txBody>
      </p:sp>
      <p:pic>
        <p:nvPicPr>
          <p:cNvPr id="4" name="3 Imagen"/>
          <p:cNvPicPr/>
          <p:nvPr/>
        </p:nvPicPr>
        <p:blipFill>
          <a:blip r:embed="rId2" cstate="print">
            <a:lum bright="-10000"/>
            <a:extLst>
              <a:ext uri="{28A0092B-C50C-407E-A947-70E740481C1C}">
                <a14:useLocalDpi xmlns:a14="http://schemas.microsoft.com/office/drawing/2010/main" xmlns="" val="0"/>
              </a:ext>
            </a:extLst>
          </a:blip>
          <a:srcRect t="4537" r="792"/>
          <a:stretch>
            <a:fillRect/>
          </a:stretch>
        </p:blipFill>
        <p:spPr bwMode="auto">
          <a:xfrm rot="5400000">
            <a:off x="2000232" y="-1000124"/>
            <a:ext cx="5143536" cy="914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1276</TotalTime>
  <Words>1936</Words>
  <Application>Microsoft Office PowerPoint</Application>
  <PresentationFormat>Presentación en pantalla (4:3)</PresentationFormat>
  <Paragraphs>185</Paragraphs>
  <Slides>59</Slides>
  <Notes>25</Notes>
  <HiddenSlides>0</HiddenSlides>
  <MMClips>0</MMClips>
  <ScaleCrop>false</ScaleCrop>
  <HeadingPairs>
    <vt:vector size="4" baseType="variant">
      <vt:variant>
        <vt:lpstr>Tema</vt:lpstr>
      </vt:variant>
      <vt:variant>
        <vt:i4>1</vt:i4>
      </vt:variant>
      <vt:variant>
        <vt:lpstr>Títulos de diapositiva</vt:lpstr>
      </vt:variant>
      <vt:variant>
        <vt:i4>59</vt:i4>
      </vt:variant>
    </vt:vector>
  </HeadingPairs>
  <TitlesOfParts>
    <vt:vector size="60" baseType="lpstr">
      <vt:lpstr>Concurrencia</vt:lpstr>
      <vt:lpstr>“PROPUESTA PARA LA CREACION DE UN DEPARTAMENTO DE COMERCIO EXTERIOR DENTRO DE LA PREFECTURA DE SANTO DOMINGO DE LOS TSÁCHILAS QUE BRINDE SERVICIOS A LA COMUNIDAD” </vt:lpstr>
      <vt:lpstr>OBJETIVOS DE LA INVESTIGACIÓN</vt:lpstr>
      <vt:lpstr>AGENDAS PARA LA TRANSFORMACIÓN PRODUCTIVA TERRITORIAL </vt:lpstr>
      <vt:lpstr>Diapositiva 4</vt:lpstr>
      <vt:lpstr>GENERALIDADES DE LA PROVINCIA TSÁCHILA</vt:lpstr>
      <vt:lpstr>MAPA DE ACTORES QUE INTERVIENEN EN EL DEPARTAMENTO DE COMERCIO EXTERIOR</vt:lpstr>
      <vt:lpstr>CADENAS PRODUCTIVAS DE SANTO DOMINGO DE LOS TSACHILAS</vt:lpstr>
      <vt:lpstr>NÚMERO DE ASOCIACIONES DE LAS PRINCIPALES CADENAS PRODUCTIVAS DE SANTO DOMINGO DE LOS TSÁCHILAS-ENTIDADES PÚBLICAS Y PRIVADAS QUE EJERCEN Y PROMUEVEN EL COMERCIO EXTERIOR EN EL PAIS.</vt:lpstr>
      <vt:lpstr>ESTRUCTURA ORGÁNICO FUNCIONAL- PREFECTURA</vt:lpstr>
      <vt:lpstr>DIAGRAMA, FUNCIONES Y PERFIL OCUPACIONAL DE CADA FUNCIONARIO</vt:lpstr>
      <vt:lpstr>SERVICIO DE ASESORIA EN TEMAS DE COMERCIO EXTERIOR</vt:lpstr>
      <vt:lpstr>Diapositiva 12</vt:lpstr>
      <vt:lpstr>SERVICIO DE ASESORIA EN TEMAS DE COMERCIO EXTERIOR</vt:lpstr>
      <vt:lpstr>SERVICIO DE ASESORIA EN TEMAS DE COMERCIO EXTERIOR</vt:lpstr>
      <vt:lpstr>SERVICIO DE ASESORIA EN TEMAS DE COMERCIO EXTERIOR</vt:lpstr>
      <vt:lpstr>SERVICIO DE ASESORIA EN TEMAS DE COMERCIO EXTERIOR</vt:lpstr>
      <vt:lpstr>SERVICIO DE ASESORIA EN TEMAS DE COMERCIO EXTERIOR</vt:lpstr>
      <vt:lpstr>FICHAS DE ETIQUETADO</vt:lpstr>
      <vt:lpstr>SERVICIO DE ASESORIA EN TEMAS DE COMERCIO EXTERIOR</vt:lpstr>
      <vt:lpstr>SERVICIO DE ASESORIA EN TEMAS DE COMERCIO EXTERIOR</vt:lpstr>
      <vt:lpstr>EJEMPLO PRACTICO REAL DE ASESORIA EN COMERCIO EXTERIOR</vt:lpstr>
      <vt:lpstr>Diapositiva 22</vt:lpstr>
      <vt:lpstr>EXPORTACION DE ACEITE CRUDO DE PALMA POR LA ASOCIACION AGROPECUARIA JUNTOS TRIUNFAREMOS HACIA VENEZUELA</vt:lpstr>
      <vt:lpstr>NORMAS DE PRESENTACIÓN DEL PRODUCTO A VENEZUELA</vt:lpstr>
      <vt:lpstr>NEGOCIACIÓN INTERNACIONAL</vt:lpstr>
      <vt:lpstr>MODELO DE CONTRATO DE COMPRA VENTA INTERNACIONAL</vt:lpstr>
      <vt:lpstr>REQUISITOS PREVIOS PARA SER UN OPERADOR DE COMERCIO EXTERIOR</vt:lpstr>
      <vt:lpstr>ESTATUTOS DE LA ASOCIACIÓN JUNTOS TRIUNFAREMOS</vt:lpstr>
      <vt:lpstr>NOMBRAMIENTO DEL REPRESENTANTE LEGAL</vt:lpstr>
      <vt:lpstr>CONTRATO DE ARRIENDO</vt:lpstr>
      <vt:lpstr>Permiso del cuerpo de bomberos</vt:lpstr>
      <vt:lpstr>Compromiso de Cumplimiento de Ordenanzas Respecto a la Emisión de Ruido y Aseo PÚBLICO </vt:lpstr>
      <vt:lpstr>REGISTRO ÚNICO DE CONTRIBUYENTES</vt:lpstr>
      <vt:lpstr>Registro de la Asociación Juntos Triunfaremos en el BCE </vt:lpstr>
      <vt:lpstr>Registro de la Asociación Juntos Triunfaremos en el BCE </vt:lpstr>
      <vt:lpstr>AUTORIZACIÓN DE CERTIFICADOS DIGITALES PARA FUNCIONARIOS DE LA ASOCIACIÓN</vt:lpstr>
      <vt:lpstr>Comprobante de pago de la Certificación Electrónica Token </vt:lpstr>
      <vt:lpstr>Solicitud de Emisión de Certificado Digital de la Firma Electrónica </vt:lpstr>
      <vt:lpstr>CONTRATO DE PRESTACIÓN DE SERVICIOS PARA EL CERTIFICADO DIGITAL DE FIRMA ELECTRÓNICA</vt:lpstr>
      <vt:lpstr>Solicitud de Registro – Ecuapass </vt:lpstr>
      <vt:lpstr>Pasos a Seguir en el Portal Ecuapass para Registro </vt:lpstr>
      <vt:lpstr>REGISTRO COMO PRODUCTOR - EXPORTADOR DE PRODUCTOS VEGETALES EN AGROCALIDAD</vt:lpstr>
      <vt:lpstr>Obtención del certificado de origen </vt:lpstr>
      <vt:lpstr>SOLICITUD PARA LA OBTENCION DEL CERTIFICADO DE ORIGEN</vt:lpstr>
      <vt:lpstr>CERTIFICADO DE ORIGEN</vt:lpstr>
      <vt:lpstr>OBTENCION DEL CERTIFICADO FITOSANITARIO </vt:lpstr>
      <vt:lpstr>CADENA LOGISTICA</vt:lpstr>
      <vt:lpstr>TRANSPORTE</vt:lpstr>
      <vt:lpstr>TRÁNSITO Y ADUANAS </vt:lpstr>
      <vt:lpstr>ANALISIS ECONÓMICO SOCIAL</vt:lpstr>
      <vt:lpstr>Diapositiva 51</vt:lpstr>
      <vt:lpstr>impactos económicos </vt:lpstr>
      <vt:lpstr>impactos económicos</vt:lpstr>
      <vt:lpstr>AHORRO EN SERVICIOS DE ASESORÍA EN COMERCIO EXTERIOR</vt:lpstr>
      <vt:lpstr>AHORRO EN SERVICIOS DE ASESORÍA EN COMERCIO EXTERIOR</vt:lpstr>
      <vt:lpstr>PARETO 80- 20 </vt:lpstr>
      <vt:lpstr>Flujos económicos</vt:lpstr>
      <vt:lpstr>CONCLUSIONES Y RECOMENDACIONES</vt:lpstr>
      <vt:lpstr>GRACIAS…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ANTECEDENTES Y JUSTIFICACIÓN DE LA PROPUESTA</dc:title>
  <dc:creator>Zayra Flores</dc:creator>
  <cp:lastModifiedBy>Valued Acer Customer</cp:lastModifiedBy>
  <cp:revision>99</cp:revision>
  <dcterms:created xsi:type="dcterms:W3CDTF">2013-02-01T19:54:06Z</dcterms:created>
  <dcterms:modified xsi:type="dcterms:W3CDTF">2013-03-22T12:33:50Z</dcterms:modified>
</cp:coreProperties>
</file>