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70"/>
  </p:handoutMasterIdLst>
  <p:sldIdLst>
    <p:sldId id="256" r:id="rId2"/>
    <p:sldId id="333" r:id="rId3"/>
    <p:sldId id="334" r:id="rId4"/>
    <p:sldId id="335" r:id="rId5"/>
    <p:sldId id="257" r:id="rId6"/>
    <p:sldId id="258" r:id="rId7"/>
    <p:sldId id="277" r:id="rId8"/>
    <p:sldId id="314" r:id="rId9"/>
    <p:sldId id="291" r:id="rId10"/>
    <p:sldId id="305" r:id="rId11"/>
    <p:sldId id="292" r:id="rId12"/>
    <p:sldId id="293" r:id="rId13"/>
    <p:sldId id="259" r:id="rId14"/>
    <p:sldId id="263" r:id="rId15"/>
    <p:sldId id="273" r:id="rId16"/>
    <p:sldId id="260" r:id="rId17"/>
    <p:sldId id="261" r:id="rId18"/>
    <p:sldId id="262" r:id="rId19"/>
    <p:sldId id="290" r:id="rId20"/>
    <p:sldId id="289" r:id="rId21"/>
    <p:sldId id="294" r:id="rId22"/>
    <p:sldId id="264" r:id="rId23"/>
    <p:sldId id="304" r:id="rId24"/>
    <p:sldId id="265" r:id="rId25"/>
    <p:sldId id="266" r:id="rId26"/>
    <p:sldId id="267" r:id="rId27"/>
    <p:sldId id="268" r:id="rId28"/>
    <p:sldId id="269" r:id="rId29"/>
    <p:sldId id="270" r:id="rId30"/>
    <p:sldId id="271" r:id="rId31"/>
    <p:sldId id="303" r:id="rId32"/>
    <p:sldId id="306" r:id="rId33"/>
    <p:sldId id="320" r:id="rId34"/>
    <p:sldId id="321" r:id="rId35"/>
    <p:sldId id="341" r:id="rId36"/>
    <p:sldId id="308" r:id="rId37"/>
    <p:sldId id="309" r:id="rId38"/>
    <p:sldId id="343" r:id="rId39"/>
    <p:sldId id="336" r:id="rId40"/>
    <p:sldId id="282" r:id="rId41"/>
    <p:sldId id="322" r:id="rId42"/>
    <p:sldId id="323" r:id="rId43"/>
    <p:sldId id="324" r:id="rId44"/>
    <p:sldId id="325" r:id="rId45"/>
    <p:sldId id="339" r:id="rId46"/>
    <p:sldId id="337" r:id="rId47"/>
    <p:sldId id="338" r:id="rId48"/>
    <p:sldId id="340" r:id="rId49"/>
    <p:sldId id="310" r:id="rId50"/>
    <p:sldId id="326" r:id="rId51"/>
    <p:sldId id="311" r:id="rId52"/>
    <p:sldId id="281" r:id="rId53"/>
    <p:sldId id="327" r:id="rId54"/>
    <p:sldId id="315" r:id="rId55"/>
    <p:sldId id="313" r:id="rId56"/>
    <p:sldId id="316" r:id="rId57"/>
    <p:sldId id="312" r:id="rId58"/>
    <p:sldId id="332" r:id="rId59"/>
    <p:sldId id="328" r:id="rId60"/>
    <p:sldId id="330" r:id="rId61"/>
    <p:sldId id="331" r:id="rId62"/>
    <p:sldId id="329" r:id="rId63"/>
    <p:sldId id="342" r:id="rId64"/>
    <p:sldId id="283" r:id="rId65"/>
    <p:sldId id="285" r:id="rId66"/>
    <p:sldId id="286" r:id="rId67"/>
    <p:sldId id="287" r:id="rId68"/>
    <p:sldId id="288" r:id="rId69"/>
  </p:sldIdLst>
  <p:sldSz cx="9144000" cy="6858000" type="screen4x3"/>
  <p:notesSz cx="9945688"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200"/>
    <a:srgbClr val="FFFF66"/>
    <a:srgbClr val="F2FAEA"/>
    <a:srgbClr val="E1F2CE"/>
    <a:srgbClr val="F0F9E7"/>
    <a:srgbClr val="C6E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F:\tesis\MAFE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tesis\MAF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E7E200"/>
            </a:solidFill>
          </c:spPr>
          <c:invertIfNegative val="0"/>
          <c:cat>
            <c:strRef>
              <c:f>Hoja1!$B$112:$B$115</c:f>
              <c:strCache>
                <c:ptCount val="4"/>
                <c:pt idx="0">
                  <c:v>1 A 3 DOCENAS</c:v>
                </c:pt>
                <c:pt idx="1">
                  <c:v>4 A 6 DOCENAS</c:v>
                </c:pt>
                <c:pt idx="2">
                  <c:v>7 A 10 DOCENAS</c:v>
                </c:pt>
                <c:pt idx="3">
                  <c:v>11 A 15 DOCENAS</c:v>
                </c:pt>
              </c:strCache>
            </c:strRef>
          </c:cat>
          <c:val>
            <c:numRef>
              <c:f>Hoja1!$D$112:$D$115</c:f>
              <c:numCache>
                <c:formatCode>0.00%</c:formatCode>
                <c:ptCount val="4"/>
                <c:pt idx="0">
                  <c:v>0.19047619047619194</c:v>
                </c:pt>
                <c:pt idx="1">
                  <c:v>0.14285714285714399</c:v>
                </c:pt>
                <c:pt idx="2">
                  <c:v>0.28571428571428786</c:v>
                </c:pt>
                <c:pt idx="3">
                  <c:v>0.38095238095238354</c:v>
                </c:pt>
              </c:numCache>
            </c:numRef>
          </c:val>
        </c:ser>
        <c:dLbls>
          <c:showLegendKey val="0"/>
          <c:showVal val="0"/>
          <c:showCatName val="0"/>
          <c:showSerName val="0"/>
          <c:showPercent val="0"/>
          <c:showBubbleSize val="0"/>
        </c:dLbls>
        <c:gapWidth val="150"/>
        <c:axId val="208636928"/>
        <c:axId val="209767040"/>
      </c:barChart>
      <c:catAx>
        <c:axId val="208636928"/>
        <c:scaling>
          <c:orientation val="minMax"/>
        </c:scaling>
        <c:delete val="0"/>
        <c:axPos val="b"/>
        <c:majorTickMark val="out"/>
        <c:minorTickMark val="none"/>
        <c:tickLblPos val="nextTo"/>
        <c:txPr>
          <a:bodyPr/>
          <a:lstStyle/>
          <a:p>
            <a:pPr>
              <a:defRPr lang="es-EC"/>
            </a:pPr>
            <a:endParaRPr lang="es-ES"/>
          </a:p>
        </c:txPr>
        <c:crossAx val="209767040"/>
        <c:crosses val="autoZero"/>
        <c:auto val="1"/>
        <c:lblAlgn val="ctr"/>
        <c:lblOffset val="100"/>
        <c:noMultiLvlLbl val="0"/>
      </c:catAx>
      <c:valAx>
        <c:axId val="209767040"/>
        <c:scaling>
          <c:orientation val="minMax"/>
        </c:scaling>
        <c:delete val="0"/>
        <c:axPos val="l"/>
        <c:majorGridlines/>
        <c:numFmt formatCode="0.00%" sourceLinked="1"/>
        <c:majorTickMark val="out"/>
        <c:minorTickMark val="none"/>
        <c:tickLblPos val="nextTo"/>
        <c:txPr>
          <a:bodyPr/>
          <a:lstStyle/>
          <a:p>
            <a:pPr>
              <a:defRPr lang="es-EC"/>
            </a:pPr>
            <a:endParaRPr lang="es-ES"/>
          </a:p>
        </c:txPr>
        <c:crossAx val="208636928"/>
        <c:crosses val="autoZero"/>
        <c:crossBetween val="between"/>
      </c:valAx>
    </c:plotArea>
    <c:legend>
      <c:legendPos val="r"/>
      <c:layout/>
      <c:overlay val="0"/>
      <c:txPr>
        <a:bodyPr/>
        <a:lstStyle/>
        <a:p>
          <a:pPr>
            <a:defRPr lang="es-EC"/>
          </a:pPr>
          <a:endParaRPr lang="es-E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C"/>
            </a:pPr>
            <a:r>
              <a:rPr lang="es-ES_tradnl"/>
              <a:t>ANTIFACES</a:t>
            </a:r>
            <a:r>
              <a:rPr lang="es-ES_tradnl" baseline="0"/>
              <a:t> Y MASCARAS</a:t>
            </a:r>
            <a:endParaRPr lang="es-ES_tradnl"/>
          </a:p>
        </c:rich>
      </c:tx>
      <c:layout/>
      <c:overlay val="0"/>
    </c:title>
    <c:autoTitleDeleted val="0"/>
    <c:plotArea>
      <c:layout/>
      <c:barChart>
        <c:barDir val="col"/>
        <c:grouping val="clustered"/>
        <c:varyColors val="0"/>
        <c:ser>
          <c:idx val="0"/>
          <c:order val="0"/>
          <c:spPr>
            <a:solidFill>
              <a:srgbClr val="E7E200"/>
            </a:solidFill>
          </c:spPr>
          <c:invertIfNegative val="0"/>
          <c:cat>
            <c:strRef>
              <c:f>Hoja1!$B$4:$B$7</c:f>
              <c:strCache>
                <c:ptCount val="4"/>
                <c:pt idx="0">
                  <c:v>1 A 3 DOCENAS</c:v>
                </c:pt>
                <c:pt idx="1">
                  <c:v>4 A 6 DOCENAS</c:v>
                </c:pt>
                <c:pt idx="2">
                  <c:v>7 A 10 DOCENAS</c:v>
                </c:pt>
                <c:pt idx="3">
                  <c:v>11 A 15 DOCENAS</c:v>
                </c:pt>
              </c:strCache>
            </c:strRef>
          </c:cat>
          <c:val>
            <c:numRef>
              <c:f>Hoja1!$D$4:$D$7</c:f>
              <c:numCache>
                <c:formatCode>0.00%</c:formatCode>
                <c:ptCount val="4"/>
                <c:pt idx="0">
                  <c:v>9.5238095238095247E-2</c:v>
                </c:pt>
                <c:pt idx="1">
                  <c:v>0.14285714285714399</c:v>
                </c:pt>
                <c:pt idx="2">
                  <c:v>0.28571428571428786</c:v>
                </c:pt>
                <c:pt idx="3">
                  <c:v>0.47619047619047761</c:v>
                </c:pt>
              </c:numCache>
            </c:numRef>
          </c:val>
        </c:ser>
        <c:dLbls>
          <c:showLegendKey val="0"/>
          <c:showVal val="0"/>
          <c:showCatName val="0"/>
          <c:showSerName val="0"/>
          <c:showPercent val="0"/>
          <c:showBubbleSize val="0"/>
        </c:dLbls>
        <c:gapWidth val="150"/>
        <c:axId val="209811712"/>
        <c:axId val="209813504"/>
      </c:barChart>
      <c:catAx>
        <c:axId val="209811712"/>
        <c:scaling>
          <c:orientation val="minMax"/>
        </c:scaling>
        <c:delete val="0"/>
        <c:axPos val="b"/>
        <c:majorTickMark val="none"/>
        <c:minorTickMark val="none"/>
        <c:tickLblPos val="nextTo"/>
        <c:txPr>
          <a:bodyPr/>
          <a:lstStyle/>
          <a:p>
            <a:pPr>
              <a:defRPr lang="es-EC"/>
            </a:pPr>
            <a:endParaRPr lang="es-ES"/>
          </a:p>
        </c:txPr>
        <c:crossAx val="209813504"/>
        <c:crosses val="autoZero"/>
        <c:auto val="1"/>
        <c:lblAlgn val="ctr"/>
        <c:lblOffset val="100"/>
        <c:noMultiLvlLbl val="0"/>
      </c:catAx>
      <c:valAx>
        <c:axId val="209813504"/>
        <c:scaling>
          <c:orientation val="minMax"/>
        </c:scaling>
        <c:delete val="0"/>
        <c:axPos val="l"/>
        <c:majorGridlines/>
        <c:numFmt formatCode="0.00%" sourceLinked="1"/>
        <c:majorTickMark val="none"/>
        <c:minorTickMark val="none"/>
        <c:tickLblPos val="nextTo"/>
        <c:txPr>
          <a:bodyPr/>
          <a:lstStyle/>
          <a:p>
            <a:pPr>
              <a:defRPr lang="es-EC"/>
            </a:pPr>
            <a:endParaRPr lang="es-ES"/>
          </a:p>
        </c:txPr>
        <c:crossAx val="209811712"/>
        <c:crosses val="autoZero"/>
        <c:crossBetween val="between"/>
      </c:valAx>
    </c:plotArea>
    <c:legend>
      <c:legendPos val="r"/>
      <c:layout/>
      <c:overlay val="0"/>
      <c:txPr>
        <a:bodyPr/>
        <a:lstStyle/>
        <a:p>
          <a:pPr>
            <a:defRPr lang="es-EC"/>
          </a:pPr>
          <a:endParaRPr lang="es-E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560AD-2E41-4F2C-889B-9E32C551C39E}"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es-ES_tradnl"/>
        </a:p>
      </dgm:t>
    </dgm:pt>
    <dgm:pt modelId="{21E8DF73-F991-41D0-A520-57FF4914AE3A}">
      <dgm:prSet phldrT="[Texto]"/>
      <dgm:spPr/>
      <dgm:t>
        <a:bodyPr/>
        <a:lstStyle/>
        <a:p>
          <a:pPr algn="ctr"/>
          <a:r>
            <a:rPr lang="es-ES_tradnl" dirty="0"/>
            <a:t>Gerencia</a:t>
          </a:r>
        </a:p>
      </dgm:t>
    </dgm:pt>
    <dgm:pt modelId="{00B353AF-87AE-4E79-BC52-1A5FE2BA84A4}" type="parTrans" cxnId="{147F99F6-55C8-4456-BE98-EFF1F7754FF6}">
      <dgm:prSet/>
      <dgm:spPr/>
      <dgm:t>
        <a:bodyPr/>
        <a:lstStyle/>
        <a:p>
          <a:pPr algn="ctr"/>
          <a:endParaRPr lang="es-ES_tradnl"/>
        </a:p>
      </dgm:t>
    </dgm:pt>
    <dgm:pt modelId="{63EE365D-5439-44ED-BA94-6F9AD194621B}" type="sibTrans" cxnId="{147F99F6-55C8-4456-BE98-EFF1F7754FF6}">
      <dgm:prSet/>
      <dgm:spPr/>
      <dgm:t>
        <a:bodyPr/>
        <a:lstStyle/>
        <a:p>
          <a:pPr algn="ctr"/>
          <a:endParaRPr lang="es-ES_tradnl"/>
        </a:p>
      </dgm:t>
    </dgm:pt>
    <dgm:pt modelId="{24A0DB27-FE6D-4AE1-A12B-CF8F636EF92F}">
      <dgm:prSet phldrT="[Texto]"/>
      <dgm:spPr/>
      <dgm:t>
        <a:bodyPr/>
        <a:lstStyle/>
        <a:p>
          <a:pPr algn="ctr"/>
          <a:r>
            <a:rPr lang="es-ES_tradnl" dirty="0"/>
            <a:t>Departamento Financiero</a:t>
          </a:r>
        </a:p>
      </dgm:t>
    </dgm:pt>
    <dgm:pt modelId="{9188A4EC-4C53-428A-9E41-0172EE821BB9}" type="parTrans" cxnId="{807B11C9-2BFF-455B-9430-927405652C51}">
      <dgm:prSet/>
      <dgm:spPr/>
      <dgm:t>
        <a:bodyPr/>
        <a:lstStyle/>
        <a:p>
          <a:pPr algn="ctr"/>
          <a:endParaRPr lang="es-ES_tradnl"/>
        </a:p>
      </dgm:t>
    </dgm:pt>
    <dgm:pt modelId="{51B4CD36-313D-4EA1-85E0-44589F455134}" type="sibTrans" cxnId="{807B11C9-2BFF-455B-9430-927405652C51}">
      <dgm:prSet/>
      <dgm:spPr/>
      <dgm:t>
        <a:bodyPr/>
        <a:lstStyle/>
        <a:p>
          <a:pPr algn="ctr"/>
          <a:endParaRPr lang="es-ES_tradnl"/>
        </a:p>
      </dgm:t>
    </dgm:pt>
    <dgm:pt modelId="{916123CA-9198-42F6-AA84-3003954BDD41}">
      <dgm:prSet phldrT="[Texto]"/>
      <dgm:spPr/>
      <dgm:t>
        <a:bodyPr/>
        <a:lstStyle/>
        <a:p>
          <a:pPr algn="ctr"/>
          <a:r>
            <a:rPr lang="es-ES_tradnl" dirty="0"/>
            <a:t>Departamento de Comercio Exterior</a:t>
          </a:r>
        </a:p>
      </dgm:t>
    </dgm:pt>
    <dgm:pt modelId="{F7E27378-3BDD-4934-A162-39193EB32D27}" type="parTrans" cxnId="{7707CBA3-290C-456D-BCAA-6386CA501D42}">
      <dgm:prSet/>
      <dgm:spPr/>
      <dgm:t>
        <a:bodyPr/>
        <a:lstStyle/>
        <a:p>
          <a:pPr algn="ctr"/>
          <a:endParaRPr lang="es-ES_tradnl"/>
        </a:p>
      </dgm:t>
    </dgm:pt>
    <dgm:pt modelId="{F729FDB7-7CAA-4783-BBB1-2C32173BBFD7}" type="sibTrans" cxnId="{7707CBA3-290C-456D-BCAA-6386CA501D42}">
      <dgm:prSet/>
      <dgm:spPr/>
      <dgm:t>
        <a:bodyPr/>
        <a:lstStyle/>
        <a:p>
          <a:pPr algn="ctr"/>
          <a:endParaRPr lang="es-ES_tradnl"/>
        </a:p>
      </dgm:t>
    </dgm:pt>
    <dgm:pt modelId="{A30158AC-265D-4A52-898E-E8E0A2A271F4}">
      <dgm:prSet phldrT="[Texto]"/>
      <dgm:spPr/>
      <dgm:t>
        <a:bodyPr/>
        <a:lstStyle/>
        <a:p>
          <a:pPr algn="ctr"/>
          <a:r>
            <a:rPr lang="es-ES_tradnl" dirty="0"/>
            <a:t>Departamento de Log</a:t>
          </a:r>
          <a:r>
            <a:rPr lang="es-ES_tradnl" dirty="0">
              <a:latin typeface="Calibri"/>
            </a:rPr>
            <a:t>í</a:t>
          </a:r>
          <a:r>
            <a:rPr lang="es-ES_tradnl" dirty="0"/>
            <a:t>stica</a:t>
          </a:r>
        </a:p>
      </dgm:t>
    </dgm:pt>
    <dgm:pt modelId="{FFE93EEE-4E21-4728-9564-C4DE9BF065D9}" type="parTrans" cxnId="{07B54043-572B-4B6B-A1AA-55CDC4CC0C3B}">
      <dgm:prSet/>
      <dgm:spPr/>
      <dgm:t>
        <a:bodyPr/>
        <a:lstStyle/>
        <a:p>
          <a:pPr algn="ctr"/>
          <a:endParaRPr lang="es-ES_tradnl"/>
        </a:p>
      </dgm:t>
    </dgm:pt>
    <dgm:pt modelId="{6C2FFE15-4C3B-4F24-9AD9-8B07D5F1951E}" type="sibTrans" cxnId="{07B54043-572B-4B6B-A1AA-55CDC4CC0C3B}">
      <dgm:prSet/>
      <dgm:spPr/>
      <dgm:t>
        <a:bodyPr/>
        <a:lstStyle/>
        <a:p>
          <a:pPr algn="ctr"/>
          <a:endParaRPr lang="es-ES_tradnl"/>
        </a:p>
      </dgm:t>
    </dgm:pt>
    <dgm:pt modelId="{C6671FB6-BC8E-49B8-B8E4-692BA7DE7046}" type="pres">
      <dgm:prSet presAssocID="{DEC560AD-2E41-4F2C-889B-9E32C551C39E}" presName="hierChild1" presStyleCnt="0">
        <dgm:presLayoutVars>
          <dgm:orgChart val="1"/>
          <dgm:chPref val="1"/>
          <dgm:dir/>
          <dgm:animOne val="branch"/>
          <dgm:animLvl val="lvl"/>
          <dgm:resizeHandles/>
        </dgm:presLayoutVars>
      </dgm:prSet>
      <dgm:spPr/>
      <dgm:t>
        <a:bodyPr/>
        <a:lstStyle/>
        <a:p>
          <a:endParaRPr lang="es-ES_tradnl"/>
        </a:p>
      </dgm:t>
    </dgm:pt>
    <dgm:pt modelId="{6144AF5D-5CCF-4E70-9A39-E9F4AAF458B1}" type="pres">
      <dgm:prSet presAssocID="{21E8DF73-F991-41D0-A520-57FF4914AE3A}" presName="hierRoot1" presStyleCnt="0">
        <dgm:presLayoutVars>
          <dgm:hierBranch val="init"/>
        </dgm:presLayoutVars>
      </dgm:prSet>
      <dgm:spPr/>
      <dgm:t>
        <a:bodyPr/>
        <a:lstStyle/>
        <a:p>
          <a:endParaRPr lang="es-ES"/>
        </a:p>
      </dgm:t>
    </dgm:pt>
    <dgm:pt modelId="{2F35F942-CBB4-4CAE-9422-2CA27DFAAD9F}" type="pres">
      <dgm:prSet presAssocID="{21E8DF73-F991-41D0-A520-57FF4914AE3A}" presName="rootComposite1" presStyleCnt="0"/>
      <dgm:spPr/>
      <dgm:t>
        <a:bodyPr/>
        <a:lstStyle/>
        <a:p>
          <a:endParaRPr lang="es-ES"/>
        </a:p>
      </dgm:t>
    </dgm:pt>
    <dgm:pt modelId="{184A0A9A-EA84-458A-9E29-8251AD97D5B1}" type="pres">
      <dgm:prSet presAssocID="{21E8DF73-F991-41D0-A520-57FF4914AE3A}" presName="rootText1" presStyleLbl="node0" presStyleIdx="0" presStyleCnt="1">
        <dgm:presLayoutVars>
          <dgm:chPref val="3"/>
        </dgm:presLayoutVars>
      </dgm:prSet>
      <dgm:spPr/>
      <dgm:t>
        <a:bodyPr/>
        <a:lstStyle/>
        <a:p>
          <a:endParaRPr lang="es-ES_tradnl"/>
        </a:p>
      </dgm:t>
    </dgm:pt>
    <dgm:pt modelId="{1B49DA78-208E-470F-A6FB-8E5C91EDAC6D}" type="pres">
      <dgm:prSet presAssocID="{21E8DF73-F991-41D0-A520-57FF4914AE3A}" presName="rootConnector1" presStyleLbl="node1" presStyleIdx="0" presStyleCnt="0"/>
      <dgm:spPr/>
      <dgm:t>
        <a:bodyPr/>
        <a:lstStyle/>
        <a:p>
          <a:endParaRPr lang="es-ES_tradnl"/>
        </a:p>
      </dgm:t>
    </dgm:pt>
    <dgm:pt modelId="{ECA16474-B0BB-44BB-AD51-C0082789B9CD}" type="pres">
      <dgm:prSet presAssocID="{21E8DF73-F991-41D0-A520-57FF4914AE3A}" presName="hierChild2" presStyleCnt="0"/>
      <dgm:spPr/>
      <dgm:t>
        <a:bodyPr/>
        <a:lstStyle/>
        <a:p>
          <a:endParaRPr lang="es-ES"/>
        </a:p>
      </dgm:t>
    </dgm:pt>
    <dgm:pt modelId="{F65BD5B0-3FA5-49BE-B418-40F47D04C6D2}" type="pres">
      <dgm:prSet presAssocID="{9188A4EC-4C53-428A-9E41-0172EE821BB9}" presName="Name37" presStyleLbl="parChTrans1D2" presStyleIdx="0" presStyleCnt="3"/>
      <dgm:spPr/>
      <dgm:t>
        <a:bodyPr/>
        <a:lstStyle/>
        <a:p>
          <a:endParaRPr lang="es-ES_tradnl"/>
        </a:p>
      </dgm:t>
    </dgm:pt>
    <dgm:pt modelId="{D7410A5C-B240-4002-ADB0-5DC5EBCBE075}" type="pres">
      <dgm:prSet presAssocID="{24A0DB27-FE6D-4AE1-A12B-CF8F636EF92F}" presName="hierRoot2" presStyleCnt="0">
        <dgm:presLayoutVars>
          <dgm:hierBranch val="init"/>
        </dgm:presLayoutVars>
      </dgm:prSet>
      <dgm:spPr/>
      <dgm:t>
        <a:bodyPr/>
        <a:lstStyle/>
        <a:p>
          <a:endParaRPr lang="es-ES"/>
        </a:p>
      </dgm:t>
    </dgm:pt>
    <dgm:pt modelId="{FBAC7AE4-965A-463F-97DF-D85BDC759C2B}" type="pres">
      <dgm:prSet presAssocID="{24A0DB27-FE6D-4AE1-A12B-CF8F636EF92F}" presName="rootComposite" presStyleCnt="0"/>
      <dgm:spPr/>
      <dgm:t>
        <a:bodyPr/>
        <a:lstStyle/>
        <a:p>
          <a:endParaRPr lang="es-ES"/>
        </a:p>
      </dgm:t>
    </dgm:pt>
    <dgm:pt modelId="{7D7B7EC4-11E1-4B70-995A-140590AD6B8F}" type="pres">
      <dgm:prSet presAssocID="{24A0DB27-FE6D-4AE1-A12B-CF8F636EF92F}" presName="rootText" presStyleLbl="node2" presStyleIdx="0" presStyleCnt="3" custScaleX="110808">
        <dgm:presLayoutVars>
          <dgm:chPref val="3"/>
        </dgm:presLayoutVars>
      </dgm:prSet>
      <dgm:spPr/>
      <dgm:t>
        <a:bodyPr/>
        <a:lstStyle/>
        <a:p>
          <a:endParaRPr lang="es-ES_tradnl"/>
        </a:p>
      </dgm:t>
    </dgm:pt>
    <dgm:pt modelId="{FE050F7F-1BB2-4F26-8C7A-F894936CA20B}" type="pres">
      <dgm:prSet presAssocID="{24A0DB27-FE6D-4AE1-A12B-CF8F636EF92F}" presName="rootConnector" presStyleLbl="node2" presStyleIdx="0" presStyleCnt="3"/>
      <dgm:spPr/>
      <dgm:t>
        <a:bodyPr/>
        <a:lstStyle/>
        <a:p>
          <a:endParaRPr lang="es-ES_tradnl"/>
        </a:p>
      </dgm:t>
    </dgm:pt>
    <dgm:pt modelId="{D5FBB621-931A-412A-9282-99050183824E}" type="pres">
      <dgm:prSet presAssocID="{24A0DB27-FE6D-4AE1-A12B-CF8F636EF92F}" presName="hierChild4" presStyleCnt="0"/>
      <dgm:spPr/>
      <dgm:t>
        <a:bodyPr/>
        <a:lstStyle/>
        <a:p>
          <a:endParaRPr lang="es-ES"/>
        </a:p>
      </dgm:t>
    </dgm:pt>
    <dgm:pt modelId="{B6BB1F4E-B9AC-400E-8490-EDC3658957FE}" type="pres">
      <dgm:prSet presAssocID="{24A0DB27-FE6D-4AE1-A12B-CF8F636EF92F}" presName="hierChild5" presStyleCnt="0"/>
      <dgm:spPr/>
      <dgm:t>
        <a:bodyPr/>
        <a:lstStyle/>
        <a:p>
          <a:endParaRPr lang="es-ES"/>
        </a:p>
      </dgm:t>
    </dgm:pt>
    <dgm:pt modelId="{48A214C9-75EE-4EA1-B1DF-891FACEBAB3F}" type="pres">
      <dgm:prSet presAssocID="{F7E27378-3BDD-4934-A162-39193EB32D27}" presName="Name37" presStyleLbl="parChTrans1D2" presStyleIdx="1" presStyleCnt="3"/>
      <dgm:spPr/>
      <dgm:t>
        <a:bodyPr/>
        <a:lstStyle/>
        <a:p>
          <a:endParaRPr lang="es-ES_tradnl"/>
        </a:p>
      </dgm:t>
    </dgm:pt>
    <dgm:pt modelId="{085B3E9F-690C-48EB-9863-B15170C6D546}" type="pres">
      <dgm:prSet presAssocID="{916123CA-9198-42F6-AA84-3003954BDD41}" presName="hierRoot2" presStyleCnt="0">
        <dgm:presLayoutVars>
          <dgm:hierBranch val="init"/>
        </dgm:presLayoutVars>
      </dgm:prSet>
      <dgm:spPr/>
      <dgm:t>
        <a:bodyPr/>
        <a:lstStyle/>
        <a:p>
          <a:endParaRPr lang="es-ES"/>
        </a:p>
      </dgm:t>
    </dgm:pt>
    <dgm:pt modelId="{51FBEBE7-1429-4B4A-BC0E-6F00DD47C49F}" type="pres">
      <dgm:prSet presAssocID="{916123CA-9198-42F6-AA84-3003954BDD41}" presName="rootComposite" presStyleCnt="0"/>
      <dgm:spPr/>
      <dgm:t>
        <a:bodyPr/>
        <a:lstStyle/>
        <a:p>
          <a:endParaRPr lang="es-ES"/>
        </a:p>
      </dgm:t>
    </dgm:pt>
    <dgm:pt modelId="{F66DDCC9-FB24-485B-91E9-316C2B879963}" type="pres">
      <dgm:prSet presAssocID="{916123CA-9198-42F6-AA84-3003954BDD41}" presName="rootText" presStyleLbl="node2" presStyleIdx="1" presStyleCnt="3">
        <dgm:presLayoutVars>
          <dgm:chPref val="3"/>
        </dgm:presLayoutVars>
      </dgm:prSet>
      <dgm:spPr/>
      <dgm:t>
        <a:bodyPr/>
        <a:lstStyle/>
        <a:p>
          <a:endParaRPr lang="es-ES_tradnl"/>
        </a:p>
      </dgm:t>
    </dgm:pt>
    <dgm:pt modelId="{4CDCD996-12C4-4392-A1EC-2F189D146043}" type="pres">
      <dgm:prSet presAssocID="{916123CA-9198-42F6-AA84-3003954BDD41}" presName="rootConnector" presStyleLbl="node2" presStyleIdx="1" presStyleCnt="3"/>
      <dgm:spPr/>
      <dgm:t>
        <a:bodyPr/>
        <a:lstStyle/>
        <a:p>
          <a:endParaRPr lang="es-ES_tradnl"/>
        </a:p>
      </dgm:t>
    </dgm:pt>
    <dgm:pt modelId="{B5CAD67F-A59E-478C-98B3-FA9983FDA84A}" type="pres">
      <dgm:prSet presAssocID="{916123CA-9198-42F6-AA84-3003954BDD41}" presName="hierChild4" presStyleCnt="0"/>
      <dgm:spPr/>
      <dgm:t>
        <a:bodyPr/>
        <a:lstStyle/>
        <a:p>
          <a:endParaRPr lang="es-ES"/>
        </a:p>
      </dgm:t>
    </dgm:pt>
    <dgm:pt modelId="{5EF1C2B8-50DA-4D00-9E4E-3E5AF4C798AF}" type="pres">
      <dgm:prSet presAssocID="{916123CA-9198-42F6-AA84-3003954BDD41}" presName="hierChild5" presStyleCnt="0"/>
      <dgm:spPr/>
      <dgm:t>
        <a:bodyPr/>
        <a:lstStyle/>
        <a:p>
          <a:endParaRPr lang="es-ES"/>
        </a:p>
      </dgm:t>
    </dgm:pt>
    <dgm:pt modelId="{B29CE9F5-205A-4F5D-A2D3-F9A65252D040}" type="pres">
      <dgm:prSet presAssocID="{FFE93EEE-4E21-4728-9564-C4DE9BF065D9}" presName="Name37" presStyleLbl="parChTrans1D2" presStyleIdx="2" presStyleCnt="3"/>
      <dgm:spPr/>
      <dgm:t>
        <a:bodyPr/>
        <a:lstStyle/>
        <a:p>
          <a:endParaRPr lang="es-ES_tradnl"/>
        </a:p>
      </dgm:t>
    </dgm:pt>
    <dgm:pt modelId="{5DEF036C-11C9-4C2E-8294-1B9353A80616}" type="pres">
      <dgm:prSet presAssocID="{A30158AC-265D-4A52-898E-E8E0A2A271F4}" presName="hierRoot2" presStyleCnt="0">
        <dgm:presLayoutVars>
          <dgm:hierBranch val="init"/>
        </dgm:presLayoutVars>
      </dgm:prSet>
      <dgm:spPr/>
      <dgm:t>
        <a:bodyPr/>
        <a:lstStyle/>
        <a:p>
          <a:endParaRPr lang="es-ES"/>
        </a:p>
      </dgm:t>
    </dgm:pt>
    <dgm:pt modelId="{35326B79-59AF-4E0C-AFDF-3DC5DA147628}" type="pres">
      <dgm:prSet presAssocID="{A30158AC-265D-4A52-898E-E8E0A2A271F4}" presName="rootComposite" presStyleCnt="0"/>
      <dgm:spPr/>
      <dgm:t>
        <a:bodyPr/>
        <a:lstStyle/>
        <a:p>
          <a:endParaRPr lang="es-ES"/>
        </a:p>
      </dgm:t>
    </dgm:pt>
    <dgm:pt modelId="{9CE264FC-B510-41DC-856B-B96810E87EFD}" type="pres">
      <dgm:prSet presAssocID="{A30158AC-265D-4A52-898E-E8E0A2A271F4}" presName="rootText" presStyleLbl="node2" presStyleIdx="2" presStyleCnt="3">
        <dgm:presLayoutVars>
          <dgm:chPref val="3"/>
        </dgm:presLayoutVars>
      </dgm:prSet>
      <dgm:spPr/>
      <dgm:t>
        <a:bodyPr/>
        <a:lstStyle/>
        <a:p>
          <a:endParaRPr lang="es-ES_tradnl"/>
        </a:p>
      </dgm:t>
    </dgm:pt>
    <dgm:pt modelId="{335ED4C8-518A-441F-B3FF-A38AEF32754F}" type="pres">
      <dgm:prSet presAssocID="{A30158AC-265D-4A52-898E-E8E0A2A271F4}" presName="rootConnector" presStyleLbl="node2" presStyleIdx="2" presStyleCnt="3"/>
      <dgm:spPr/>
      <dgm:t>
        <a:bodyPr/>
        <a:lstStyle/>
        <a:p>
          <a:endParaRPr lang="es-ES_tradnl"/>
        </a:p>
      </dgm:t>
    </dgm:pt>
    <dgm:pt modelId="{462A8738-1E6F-4AF5-BF65-16FD799C76F4}" type="pres">
      <dgm:prSet presAssocID="{A30158AC-265D-4A52-898E-E8E0A2A271F4}" presName="hierChild4" presStyleCnt="0"/>
      <dgm:spPr/>
      <dgm:t>
        <a:bodyPr/>
        <a:lstStyle/>
        <a:p>
          <a:endParaRPr lang="es-ES"/>
        </a:p>
      </dgm:t>
    </dgm:pt>
    <dgm:pt modelId="{29E6D291-B20B-4ECE-83A3-C8E8E4A7B079}" type="pres">
      <dgm:prSet presAssocID="{A30158AC-265D-4A52-898E-E8E0A2A271F4}" presName="hierChild5" presStyleCnt="0"/>
      <dgm:spPr/>
      <dgm:t>
        <a:bodyPr/>
        <a:lstStyle/>
        <a:p>
          <a:endParaRPr lang="es-ES"/>
        </a:p>
      </dgm:t>
    </dgm:pt>
    <dgm:pt modelId="{231175BB-AA9B-4FAF-9152-F0054F030F34}" type="pres">
      <dgm:prSet presAssocID="{21E8DF73-F991-41D0-A520-57FF4914AE3A}" presName="hierChild3" presStyleCnt="0"/>
      <dgm:spPr/>
      <dgm:t>
        <a:bodyPr/>
        <a:lstStyle/>
        <a:p>
          <a:endParaRPr lang="es-ES"/>
        </a:p>
      </dgm:t>
    </dgm:pt>
  </dgm:ptLst>
  <dgm:cxnLst>
    <dgm:cxn modelId="{44BCB731-DB98-4445-8CD5-B52B868C6438}" type="presOf" srcId="{24A0DB27-FE6D-4AE1-A12B-CF8F636EF92F}" destId="{7D7B7EC4-11E1-4B70-995A-140590AD6B8F}" srcOrd="0" destOrd="0" presId="urn:microsoft.com/office/officeart/2005/8/layout/orgChart1"/>
    <dgm:cxn modelId="{B3671535-909C-4904-9E42-2B5E8BD5EFD9}" type="presOf" srcId="{21E8DF73-F991-41D0-A520-57FF4914AE3A}" destId="{184A0A9A-EA84-458A-9E29-8251AD97D5B1}" srcOrd="0" destOrd="0" presId="urn:microsoft.com/office/officeart/2005/8/layout/orgChart1"/>
    <dgm:cxn modelId="{07B54043-572B-4B6B-A1AA-55CDC4CC0C3B}" srcId="{21E8DF73-F991-41D0-A520-57FF4914AE3A}" destId="{A30158AC-265D-4A52-898E-E8E0A2A271F4}" srcOrd="2" destOrd="0" parTransId="{FFE93EEE-4E21-4728-9564-C4DE9BF065D9}" sibTransId="{6C2FFE15-4C3B-4F24-9AD9-8B07D5F1951E}"/>
    <dgm:cxn modelId="{44A85500-EDC8-496E-8E80-BC5342159D23}" type="presOf" srcId="{916123CA-9198-42F6-AA84-3003954BDD41}" destId="{F66DDCC9-FB24-485B-91E9-316C2B879963}" srcOrd="0" destOrd="0" presId="urn:microsoft.com/office/officeart/2005/8/layout/orgChart1"/>
    <dgm:cxn modelId="{7B4D2F89-FB30-4886-AE8C-FF96A323618C}" type="presOf" srcId="{A30158AC-265D-4A52-898E-E8E0A2A271F4}" destId="{9CE264FC-B510-41DC-856B-B96810E87EFD}" srcOrd="0" destOrd="0" presId="urn:microsoft.com/office/officeart/2005/8/layout/orgChart1"/>
    <dgm:cxn modelId="{52A35FC7-8D7E-47A3-AD97-EC51E74AD8AD}" type="presOf" srcId="{24A0DB27-FE6D-4AE1-A12B-CF8F636EF92F}" destId="{FE050F7F-1BB2-4F26-8C7A-F894936CA20B}" srcOrd="1" destOrd="0" presId="urn:microsoft.com/office/officeart/2005/8/layout/orgChart1"/>
    <dgm:cxn modelId="{7576458B-1A71-4227-8CFD-8E22115722B4}" type="presOf" srcId="{F7E27378-3BDD-4934-A162-39193EB32D27}" destId="{48A214C9-75EE-4EA1-B1DF-891FACEBAB3F}" srcOrd="0" destOrd="0" presId="urn:microsoft.com/office/officeart/2005/8/layout/orgChart1"/>
    <dgm:cxn modelId="{F86CE0FA-9019-45D2-97F6-F35116774632}" type="presOf" srcId="{FFE93EEE-4E21-4728-9564-C4DE9BF065D9}" destId="{B29CE9F5-205A-4F5D-A2D3-F9A65252D040}" srcOrd="0" destOrd="0" presId="urn:microsoft.com/office/officeart/2005/8/layout/orgChart1"/>
    <dgm:cxn modelId="{F4FB53A9-A6FF-428F-B069-2F3A86CE47EA}" type="presOf" srcId="{916123CA-9198-42F6-AA84-3003954BDD41}" destId="{4CDCD996-12C4-4392-A1EC-2F189D146043}" srcOrd="1" destOrd="0" presId="urn:microsoft.com/office/officeart/2005/8/layout/orgChart1"/>
    <dgm:cxn modelId="{AF48D106-DB4A-49C9-AECC-DB7B1AE8CCD8}" type="presOf" srcId="{9188A4EC-4C53-428A-9E41-0172EE821BB9}" destId="{F65BD5B0-3FA5-49BE-B418-40F47D04C6D2}" srcOrd="0" destOrd="0" presId="urn:microsoft.com/office/officeart/2005/8/layout/orgChart1"/>
    <dgm:cxn modelId="{7707CBA3-290C-456D-BCAA-6386CA501D42}" srcId="{21E8DF73-F991-41D0-A520-57FF4914AE3A}" destId="{916123CA-9198-42F6-AA84-3003954BDD41}" srcOrd="1" destOrd="0" parTransId="{F7E27378-3BDD-4934-A162-39193EB32D27}" sibTransId="{F729FDB7-7CAA-4783-BBB1-2C32173BBFD7}"/>
    <dgm:cxn modelId="{147F99F6-55C8-4456-BE98-EFF1F7754FF6}" srcId="{DEC560AD-2E41-4F2C-889B-9E32C551C39E}" destId="{21E8DF73-F991-41D0-A520-57FF4914AE3A}" srcOrd="0" destOrd="0" parTransId="{00B353AF-87AE-4E79-BC52-1A5FE2BA84A4}" sibTransId="{63EE365D-5439-44ED-BA94-6F9AD194621B}"/>
    <dgm:cxn modelId="{784452E9-D7DA-4C83-B752-1E2DB5C6580D}" type="presOf" srcId="{21E8DF73-F991-41D0-A520-57FF4914AE3A}" destId="{1B49DA78-208E-470F-A6FB-8E5C91EDAC6D}" srcOrd="1" destOrd="0" presId="urn:microsoft.com/office/officeart/2005/8/layout/orgChart1"/>
    <dgm:cxn modelId="{807B11C9-2BFF-455B-9430-927405652C51}" srcId="{21E8DF73-F991-41D0-A520-57FF4914AE3A}" destId="{24A0DB27-FE6D-4AE1-A12B-CF8F636EF92F}" srcOrd="0" destOrd="0" parTransId="{9188A4EC-4C53-428A-9E41-0172EE821BB9}" sibTransId="{51B4CD36-313D-4EA1-85E0-44589F455134}"/>
    <dgm:cxn modelId="{7A27D953-A99E-4360-995B-52E62D0FD2AA}" type="presOf" srcId="{A30158AC-265D-4A52-898E-E8E0A2A271F4}" destId="{335ED4C8-518A-441F-B3FF-A38AEF32754F}" srcOrd="1" destOrd="0" presId="urn:microsoft.com/office/officeart/2005/8/layout/orgChart1"/>
    <dgm:cxn modelId="{6CE9ABED-5957-4864-A8A6-B38E3CA78193}" type="presOf" srcId="{DEC560AD-2E41-4F2C-889B-9E32C551C39E}" destId="{C6671FB6-BC8E-49B8-B8E4-692BA7DE7046}" srcOrd="0" destOrd="0" presId="urn:microsoft.com/office/officeart/2005/8/layout/orgChart1"/>
    <dgm:cxn modelId="{948BCEB4-DE82-403B-AAE2-9391354F44B2}" type="presParOf" srcId="{C6671FB6-BC8E-49B8-B8E4-692BA7DE7046}" destId="{6144AF5D-5CCF-4E70-9A39-E9F4AAF458B1}" srcOrd="0" destOrd="0" presId="urn:microsoft.com/office/officeart/2005/8/layout/orgChart1"/>
    <dgm:cxn modelId="{75C6D761-088C-4D66-AD0A-9ADC14F03F98}" type="presParOf" srcId="{6144AF5D-5CCF-4E70-9A39-E9F4AAF458B1}" destId="{2F35F942-CBB4-4CAE-9422-2CA27DFAAD9F}" srcOrd="0" destOrd="0" presId="urn:microsoft.com/office/officeart/2005/8/layout/orgChart1"/>
    <dgm:cxn modelId="{F52B96A0-538E-4960-BD83-F16D3F86C811}" type="presParOf" srcId="{2F35F942-CBB4-4CAE-9422-2CA27DFAAD9F}" destId="{184A0A9A-EA84-458A-9E29-8251AD97D5B1}" srcOrd="0" destOrd="0" presId="urn:microsoft.com/office/officeart/2005/8/layout/orgChart1"/>
    <dgm:cxn modelId="{3759B5C5-D0F3-42D6-9C27-709E3E1D8652}" type="presParOf" srcId="{2F35F942-CBB4-4CAE-9422-2CA27DFAAD9F}" destId="{1B49DA78-208E-470F-A6FB-8E5C91EDAC6D}" srcOrd="1" destOrd="0" presId="urn:microsoft.com/office/officeart/2005/8/layout/orgChart1"/>
    <dgm:cxn modelId="{9AF99564-7C22-4B0F-A7B5-C2D3D55404B7}" type="presParOf" srcId="{6144AF5D-5CCF-4E70-9A39-E9F4AAF458B1}" destId="{ECA16474-B0BB-44BB-AD51-C0082789B9CD}" srcOrd="1" destOrd="0" presId="urn:microsoft.com/office/officeart/2005/8/layout/orgChart1"/>
    <dgm:cxn modelId="{21D8E334-FEDA-48DF-80F3-7E8FC2F99B11}" type="presParOf" srcId="{ECA16474-B0BB-44BB-AD51-C0082789B9CD}" destId="{F65BD5B0-3FA5-49BE-B418-40F47D04C6D2}" srcOrd="0" destOrd="0" presId="urn:microsoft.com/office/officeart/2005/8/layout/orgChart1"/>
    <dgm:cxn modelId="{1E238B0C-E8CB-404A-9585-050865CF07BD}" type="presParOf" srcId="{ECA16474-B0BB-44BB-AD51-C0082789B9CD}" destId="{D7410A5C-B240-4002-ADB0-5DC5EBCBE075}" srcOrd="1" destOrd="0" presId="urn:microsoft.com/office/officeart/2005/8/layout/orgChart1"/>
    <dgm:cxn modelId="{2CEC71BF-15DC-4770-A3E2-C7F20134455B}" type="presParOf" srcId="{D7410A5C-B240-4002-ADB0-5DC5EBCBE075}" destId="{FBAC7AE4-965A-463F-97DF-D85BDC759C2B}" srcOrd="0" destOrd="0" presId="urn:microsoft.com/office/officeart/2005/8/layout/orgChart1"/>
    <dgm:cxn modelId="{F5C830D8-406C-4015-98CC-8D579BD0DE45}" type="presParOf" srcId="{FBAC7AE4-965A-463F-97DF-D85BDC759C2B}" destId="{7D7B7EC4-11E1-4B70-995A-140590AD6B8F}" srcOrd="0" destOrd="0" presId="urn:microsoft.com/office/officeart/2005/8/layout/orgChart1"/>
    <dgm:cxn modelId="{798A1C1F-8FB5-45E9-8EEA-ACD23D6FAF85}" type="presParOf" srcId="{FBAC7AE4-965A-463F-97DF-D85BDC759C2B}" destId="{FE050F7F-1BB2-4F26-8C7A-F894936CA20B}" srcOrd="1" destOrd="0" presId="urn:microsoft.com/office/officeart/2005/8/layout/orgChart1"/>
    <dgm:cxn modelId="{C8141314-31E2-4FDA-AAA2-02FA56E295A5}" type="presParOf" srcId="{D7410A5C-B240-4002-ADB0-5DC5EBCBE075}" destId="{D5FBB621-931A-412A-9282-99050183824E}" srcOrd="1" destOrd="0" presId="urn:microsoft.com/office/officeart/2005/8/layout/orgChart1"/>
    <dgm:cxn modelId="{DDBBFB00-1319-473B-96D3-0CBAEB99CC2C}" type="presParOf" srcId="{D7410A5C-B240-4002-ADB0-5DC5EBCBE075}" destId="{B6BB1F4E-B9AC-400E-8490-EDC3658957FE}" srcOrd="2" destOrd="0" presId="urn:microsoft.com/office/officeart/2005/8/layout/orgChart1"/>
    <dgm:cxn modelId="{2ACE505B-7E24-496F-9F99-1AA37B7A0F5C}" type="presParOf" srcId="{ECA16474-B0BB-44BB-AD51-C0082789B9CD}" destId="{48A214C9-75EE-4EA1-B1DF-891FACEBAB3F}" srcOrd="2" destOrd="0" presId="urn:microsoft.com/office/officeart/2005/8/layout/orgChart1"/>
    <dgm:cxn modelId="{1A54E437-B00F-45AC-BAD1-804FA26108BB}" type="presParOf" srcId="{ECA16474-B0BB-44BB-AD51-C0082789B9CD}" destId="{085B3E9F-690C-48EB-9863-B15170C6D546}" srcOrd="3" destOrd="0" presId="urn:microsoft.com/office/officeart/2005/8/layout/orgChart1"/>
    <dgm:cxn modelId="{3A102BD6-F4AD-4416-B3D9-0143B615C556}" type="presParOf" srcId="{085B3E9F-690C-48EB-9863-B15170C6D546}" destId="{51FBEBE7-1429-4B4A-BC0E-6F00DD47C49F}" srcOrd="0" destOrd="0" presId="urn:microsoft.com/office/officeart/2005/8/layout/orgChart1"/>
    <dgm:cxn modelId="{ABAC032F-0636-4B6A-A3DE-ABC766C49280}" type="presParOf" srcId="{51FBEBE7-1429-4B4A-BC0E-6F00DD47C49F}" destId="{F66DDCC9-FB24-485B-91E9-316C2B879963}" srcOrd="0" destOrd="0" presId="urn:microsoft.com/office/officeart/2005/8/layout/orgChart1"/>
    <dgm:cxn modelId="{B615DAA1-6D1B-491B-A9A1-E6A8C81199EE}" type="presParOf" srcId="{51FBEBE7-1429-4B4A-BC0E-6F00DD47C49F}" destId="{4CDCD996-12C4-4392-A1EC-2F189D146043}" srcOrd="1" destOrd="0" presId="urn:microsoft.com/office/officeart/2005/8/layout/orgChart1"/>
    <dgm:cxn modelId="{32CF56C0-C40B-409B-AF75-AE1C0EA9F719}" type="presParOf" srcId="{085B3E9F-690C-48EB-9863-B15170C6D546}" destId="{B5CAD67F-A59E-478C-98B3-FA9983FDA84A}" srcOrd="1" destOrd="0" presId="urn:microsoft.com/office/officeart/2005/8/layout/orgChart1"/>
    <dgm:cxn modelId="{9BDF76F5-AF2F-4025-9B43-53AC27574685}" type="presParOf" srcId="{085B3E9F-690C-48EB-9863-B15170C6D546}" destId="{5EF1C2B8-50DA-4D00-9E4E-3E5AF4C798AF}" srcOrd="2" destOrd="0" presId="urn:microsoft.com/office/officeart/2005/8/layout/orgChart1"/>
    <dgm:cxn modelId="{4B8FD9E3-61CB-45CE-93A8-EC8CF9A1DDAF}" type="presParOf" srcId="{ECA16474-B0BB-44BB-AD51-C0082789B9CD}" destId="{B29CE9F5-205A-4F5D-A2D3-F9A65252D040}" srcOrd="4" destOrd="0" presId="urn:microsoft.com/office/officeart/2005/8/layout/orgChart1"/>
    <dgm:cxn modelId="{7D1E4789-3928-4A52-8563-C08F94AFB20E}" type="presParOf" srcId="{ECA16474-B0BB-44BB-AD51-C0082789B9CD}" destId="{5DEF036C-11C9-4C2E-8294-1B9353A80616}" srcOrd="5" destOrd="0" presId="urn:microsoft.com/office/officeart/2005/8/layout/orgChart1"/>
    <dgm:cxn modelId="{9D5D3AF5-D99A-4C6A-9F34-1871A37785D8}" type="presParOf" srcId="{5DEF036C-11C9-4C2E-8294-1B9353A80616}" destId="{35326B79-59AF-4E0C-AFDF-3DC5DA147628}" srcOrd="0" destOrd="0" presId="urn:microsoft.com/office/officeart/2005/8/layout/orgChart1"/>
    <dgm:cxn modelId="{C45BE383-3BE8-4F9E-87DB-D226DB587D8E}" type="presParOf" srcId="{35326B79-59AF-4E0C-AFDF-3DC5DA147628}" destId="{9CE264FC-B510-41DC-856B-B96810E87EFD}" srcOrd="0" destOrd="0" presId="urn:microsoft.com/office/officeart/2005/8/layout/orgChart1"/>
    <dgm:cxn modelId="{312F47B7-D76E-46A5-9414-AAF894E4D345}" type="presParOf" srcId="{35326B79-59AF-4E0C-AFDF-3DC5DA147628}" destId="{335ED4C8-518A-441F-B3FF-A38AEF32754F}" srcOrd="1" destOrd="0" presId="urn:microsoft.com/office/officeart/2005/8/layout/orgChart1"/>
    <dgm:cxn modelId="{99295ADD-95DE-4FC0-B47B-4750A155F7A9}" type="presParOf" srcId="{5DEF036C-11C9-4C2E-8294-1B9353A80616}" destId="{462A8738-1E6F-4AF5-BF65-16FD799C76F4}" srcOrd="1" destOrd="0" presId="urn:microsoft.com/office/officeart/2005/8/layout/orgChart1"/>
    <dgm:cxn modelId="{D3178CF6-2B01-48D5-9716-5FA1A36C637D}" type="presParOf" srcId="{5DEF036C-11C9-4C2E-8294-1B9353A80616}" destId="{29E6D291-B20B-4ECE-83A3-C8E8E4A7B079}" srcOrd="2" destOrd="0" presId="urn:microsoft.com/office/officeart/2005/8/layout/orgChart1"/>
    <dgm:cxn modelId="{46877B63-C059-4225-8C99-6A1389E93466}" type="presParOf" srcId="{6144AF5D-5CCF-4E70-9A39-E9F4AAF458B1}" destId="{231175BB-AA9B-4FAF-9152-F0054F030F3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560AD-2E41-4F2C-889B-9E32C551C39E}" type="doc">
      <dgm:prSet loTypeId="urn:microsoft.com/office/officeart/2005/8/layout/orgChart1" loCatId="hierarchy" qsTypeId="urn:microsoft.com/office/officeart/2005/8/quickstyle/3d2" qsCatId="3D" csTypeId="urn:microsoft.com/office/officeart/2005/8/colors/colorful4" csCatId="colorful" phldr="1"/>
      <dgm:spPr/>
      <dgm:t>
        <a:bodyPr/>
        <a:lstStyle/>
        <a:p>
          <a:endParaRPr lang="es-ES_tradnl"/>
        </a:p>
      </dgm:t>
    </dgm:pt>
    <dgm:pt modelId="{21E8DF73-F991-41D0-A520-57FF4914AE3A}">
      <dgm:prSet phldrT="[Texto]"/>
      <dgm:spPr>
        <a:xfrm>
          <a:off x="2269825" y="1866"/>
          <a:ext cx="2237386" cy="1263699"/>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ctr"/>
          <a:r>
            <a:rPr lang="es-ES_tradnl" dirty="0">
              <a:solidFill>
                <a:sysClr val="window" lastClr="FFFFFF"/>
              </a:solidFill>
              <a:latin typeface="Calibri"/>
              <a:ea typeface="+mn-ea"/>
              <a:cs typeface="+mn-cs"/>
            </a:rPr>
            <a:t>Gerencia General</a:t>
          </a:r>
        </a:p>
        <a:p>
          <a:pPr algn="just"/>
          <a:r>
            <a:rPr lang="es-ES_tradnl" dirty="0">
              <a:solidFill>
                <a:sysClr val="window" lastClr="FFFFFF"/>
              </a:solidFill>
              <a:latin typeface="Calibri"/>
              <a:ea typeface="+mn-ea"/>
              <a:cs typeface="+mn-cs"/>
            </a:rPr>
            <a:t>1)  </a:t>
          </a:r>
          <a:r>
            <a:rPr lang="es-ES_tradnl" dirty="0" err="1">
              <a:solidFill>
                <a:sysClr val="window" lastClr="FFFFFF"/>
              </a:solidFill>
              <a:latin typeface="Calibri"/>
              <a:ea typeface="+mn-ea"/>
              <a:cs typeface="+mn-cs"/>
            </a:rPr>
            <a:t>Planificaci</a:t>
          </a:r>
          <a:r>
            <a:rPr lang="el-GR" dirty="0">
              <a:solidFill>
                <a:sysClr val="window" lastClr="FFFFFF"/>
              </a:solidFill>
              <a:latin typeface="Calibri"/>
              <a:ea typeface="+mn-ea"/>
              <a:cs typeface="+mn-cs"/>
            </a:rPr>
            <a:t>ό</a:t>
          </a:r>
          <a:r>
            <a:rPr lang="es-ES_tradnl" dirty="0">
              <a:solidFill>
                <a:sysClr val="window" lastClr="FFFFFF"/>
              </a:solidFill>
              <a:latin typeface="Calibri"/>
              <a:ea typeface="+mn-ea"/>
              <a:cs typeface="+mn-cs"/>
            </a:rPr>
            <a:t>n</a:t>
          </a:r>
        </a:p>
        <a:p>
          <a:pPr algn="just"/>
          <a:r>
            <a:rPr lang="es-ES_tradnl" dirty="0">
              <a:solidFill>
                <a:sysClr val="window" lastClr="FFFFFF"/>
              </a:solidFill>
              <a:latin typeface="Calibri"/>
              <a:ea typeface="+mn-ea"/>
              <a:cs typeface="+mn-cs"/>
            </a:rPr>
            <a:t>2)  </a:t>
          </a:r>
          <a:r>
            <a:rPr lang="es-ES_tradnl" dirty="0" err="1">
              <a:solidFill>
                <a:sysClr val="window" lastClr="FFFFFF"/>
              </a:solidFill>
              <a:latin typeface="Calibri"/>
              <a:ea typeface="+mn-ea"/>
              <a:cs typeface="+mn-cs"/>
            </a:rPr>
            <a:t>Organizaci</a:t>
          </a:r>
          <a:r>
            <a:rPr lang="el-GR" dirty="0">
              <a:solidFill>
                <a:sysClr val="window" lastClr="FFFFFF"/>
              </a:solidFill>
              <a:latin typeface="Calibri"/>
              <a:ea typeface="+mn-ea"/>
              <a:cs typeface="+mn-cs"/>
            </a:rPr>
            <a:t>ό</a:t>
          </a:r>
          <a:r>
            <a:rPr lang="es-ES_tradnl" dirty="0">
              <a:solidFill>
                <a:sysClr val="window" lastClr="FFFFFF"/>
              </a:solidFill>
              <a:latin typeface="Calibri"/>
              <a:ea typeface="+mn-ea"/>
              <a:cs typeface="+mn-cs"/>
            </a:rPr>
            <a:t>n  de la Distribución</a:t>
          </a:r>
        </a:p>
        <a:p>
          <a:pPr algn="just"/>
          <a:r>
            <a:rPr lang="es-ES_tradnl" dirty="0">
              <a:solidFill>
                <a:sysClr val="window" lastClr="FFFFFF"/>
              </a:solidFill>
              <a:latin typeface="Calibri"/>
              <a:ea typeface="+mn-ea"/>
              <a:cs typeface="+mn-cs"/>
            </a:rPr>
            <a:t>3)  Búsqueda de nuevos contactos</a:t>
          </a:r>
        </a:p>
        <a:p>
          <a:pPr algn="just"/>
          <a:r>
            <a:rPr lang="es-ES_tradnl" dirty="0">
              <a:solidFill>
                <a:sysClr val="window" lastClr="FFFFFF"/>
              </a:solidFill>
              <a:latin typeface="Calibri"/>
              <a:ea typeface="+mn-ea"/>
              <a:cs typeface="+mn-cs"/>
            </a:rPr>
            <a:t>4)  Control de  Inventarios, </a:t>
          </a:r>
          <a:r>
            <a:rPr lang="es-ES_tradnl" dirty="0" err="1">
              <a:solidFill>
                <a:sysClr val="window" lastClr="FFFFFF"/>
              </a:solidFill>
              <a:latin typeface="Calibri"/>
              <a:ea typeface="+mn-ea"/>
              <a:cs typeface="+mn-cs"/>
            </a:rPr>
            <a:t>distribuci</a:t>
          </a:r>
          <a:r>
            <a:rPr lang="el-GR" dirty="0">
              <a:solidFill>
                <a:sysClr val="window" lastClr="FFFFFF"/>
              </a:solidFill>
              <a:latin typeface="Calibri"/>
              <a:ea typeface="+mn-ea"/>
              <a:cs typeface="+mn-cs"/>
            </a:rPr>
            <a:t>ό</a:t>
          </a:r>
          <a:r>
            <a:rPr lang="es-ES_tradnl" dirty="0">
              <a:solidFill>
                <a:sysClr val="window" lastClr="FFFFFF"/>
              </a:solidFill>
              <a:latin typeface="Calibri"/>
              <a:ea typeface="+mn-ea"/>
              <a:cs typeface="+mn-cs"/>
            </a:rPr>
            <a:t>n </a:t>
          </a:r>
        </a:p>
        <a:p>
          <a:pPr algn="just"/>
          <a:r>
            <a:rPr lang="es-ES_tradnl" dirty="0">
              <a:solidFill>
                <a:sysClr val="window" lastClr="FFFFFF"/>
              </a:solidFill>
              <a:latin typeface="Calibri"/>
              <a:ea typeface="+mn-ea"/>
              <a:cs typeface="+mn-cs"/>
            </a:rPr>
            <a:t>5)   Servicio Posventa </a:t>
          </a:r>
        </a:p>
        <a:p>
          <a:pPr algn="ctr"/>
          <a:endParaRPr lang="es-ES_tradnl" dirty="0">
            <a:solidFill>
              <a:sysClr val="window" lastClr="FFFFFF"/>
            </a:solidFill>
            <a:latin typeface="Calibri"/>
            <a:ea typeface="+mn-ea"/>
            <a:cs typeface="+mn-cs"/>
          </a:endParaRPr>
        </a:p>
      </dgm:t>
    </dgm:pt>
    <dgm:pt modelId="{00B353AF-87AE-4E79-BC52-1A5FE2BA84A4}" type="parTrans" cxnId="{147F99F6-55C8-4456-BE98-EFF1F7754FF6}">
      <dgm:prSet/>
      <dgm:spPr/>
      <dgm:t>
        <a:bodyPr/>
        <a:lstStyle/>
        <a:p>
          <a:pPr algn="ctr"/>
          <a:endParaRPr lang="es-ES_tradnl"/>
        </a:p>
      </dgm:t>
    </dgm:pt>
    <dgm:pt modelId="{63EE365D-5439-44ED-BA94-6F9AD194621B}" type="sibTrans" cxnId="{147F99F6-55C8-4456-BE98-EFF1F7754FF6}">
      <dgm:prSet/>
      <dgm:spPr/>
      <dgm:t>
        <a:bodyPr/>
        <a:lstStyle/>
        <a:p>
          <a:pPr algn="ctr"/>
          <a:endParaRPr lang="es-ES_tradnl"/>
        </a:p>
      </dgm:t>
    </dgm:pt>
    <dgm:pt modelId="{24A0DB27-FE6D-4AE1-A12B-CF8F636EF92F}">
      <dgm:prSet phldrT="[Texto]"/>
      <dgm:spPr>
        <a:xfrm>
          <a:off x="704238" y="1595214"/>
          <a:ext cx="1569754" cy="1451873"/>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ctr"/>
          <a:r>
            <a:rPr lang="es-ES_tradnl" dirty="0">
              <a:solidFill>
                <a:sysClr val="window" lastClr="FFFFFF"/>
              </a:solidFill>
              <a:latin typeface="Calibri"/>
              <a:ea typeface="+mn-ea"/>
              <a:cs typeface="+mn-cs"/>
            </a:rPr>
            <a:t>Departamento Financiero</a:t>
          </a:r>
        </a:p>
        <a:p>
          <a:pPr algn="l"/>
          <a:r>
            <a:rPr lang="es-ES_tradnl" dirty="0">
              <a:solidFill>
                <a:sysClr val="window" lastClr="FFFFFF"/>
              </a:solidFill>
              <a:latin typeface="Calibri"/>
              <a:ea typeface="+mn-ea"/>
              <a:cs typeface="+mn-cs"/>
            </a:rPr>
            <a:t>1)  Realizar Pagos al Exterior</a:t>
          </a:r>
        </a:p>
        <a:p>
          <a:pPr algn="l"/>
          <a:r>
            <a:rPr lang="es-ES_tradnl" dirty="0">
              <a:solidFill>
                <a:sysClr val="window" lastClr="FFFFFF"/>
              </a:solidFill>
              <a:latin typeface="Calibri"/>
              <a:ea typeface="+mn-ea"/>
              <a:cs typeface="+mn-cs"/>
            </a:rPr>
            <a:t>2)  Llevar la Contabilidad de la     Empresa</a:t>
          </a:r>
        </a:p>
        <a:p>
          <a:pPr algn="l"/>
          <a:r>
            <a:rPr lang="es-ES_tradnl" dirty="0">
              <a:solidFill>
                <a:sysClr val="window" lastClr="FFFFFF"/>
              </a:solidFill>
              <a:latin typeface="Calibri"/>
              <a:ea typeface="+mn-ea"/>
              <a:cs typeface="+mn-cs"/>
            </a:rPr>
            <a:t>3)  Presentación de Estados Financieros cada período</a:t>
          </a:r>
        </a:p>
      </dgm:t>
    </dgm:pt>
    <dgm:pt modelId="{9188A4EC-4C53-428A-9E41-0172EE821BB9}" type="parTrans" cxnId="{807B11C9-2BFF-455B-9430-927405652C51}">
      <dgm:prSet/>
      <dgm:spPr>
        <a:xfrm>
          <a:off x="1489115" y="1265566"/>
          <a:ext cx="1899402" cy="329648"/>
        </a:xfrm>
        <a:noFill/>
        <a:ln w="25400"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s-ES_tradnl"/>
        </a:p>
      </dgm:t>
    </dgm:pt>
    <dgm:pt modelId="{51B4CD36-313D-4EA1-85E0-44589F455134}" type="sibTrans" cxnId="{807B11C9-2BFF-455B-9430-927405652C51}">
      <dgm:prSet/>
      <dgm:spPr/>
      <dgm:t>
        <a:bodyPr/>
        <a:lstStyle/>
        <a:p>
          <a:pPr algn="ctr"/>
          <a:endParaRPr lang="es-ES_tradnl"/>
        </a:p>
      </dgm:t>
    </dgm:pt>
    <dgm:pt modelId="{916123CA-9198-42F6-AA84-3003954BDD41}">
      <dgm:prSet phldrT="[Texto]"/>
      <dgm:spPr>
        <a:xfrm>
          <a:off x="2603641" y="1595214"/>
          <a:ext cx="1569754" cy="1911293"/>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ctr"/>
          <a:r>
            <a:rPr lang="es-ES_tradnl" dirty="0">
              <a:solidFill>
                <a:sysClr val="window" lastClr="FFFFFF"/>
              </a:solidFill>
              <a:latin typeface="Calibri"/>
              <a:ea typeface="+mn-ea"/>
              <a:cs typeface="+mn-cs"/>
            </a:rPr>
            <a:t>Departamento de Comercio Exterior</a:t>
          </a:r>
        </a:p>
        <a:p>
          <a:pPr algn="l"/>
          <a:r>
            <a:rPr lang="es-ES_tradnl" dirty="0">
              <a:solidFill>
                <a:sysClr val="window" lastClr="FFFFFF"/>
              </a:solidFill>
              <a:latin typeface="Calibri"/>
              <a:ea typeface="+mn-ea"/>
              <a:cs typeface="+mn-cs"/>
            </a:rPr>
            <a:t>1)  </a:t>
          </a:r>
          <a:r>
            <a:rPr lang="es-ES_tradnl" dirty="0" err="1">
              <a:solidFill>
                <a:sysClr val="window" lastClr="FFFFFF"/>
              </a:solidFill>
              <a:latin typeface="Calibri"/>
              <a:ea typeface="+mn-ea"/>
              <a:cs typeface="+mn-cs"/>
            </a:rPr>
            <a:t>Analisis</a:t>
          </a:r>
          <a:r>
            <a:rPr lang="es-ES_tradnl" dirty="0">
              <a:solidFill>
                <a:sysClr val="window" lastClr="FFFFFF"/>
              </a:solidFill>
              <a:latin typeface="Calibri"/>
              <a:ea typeface="+mn-ea"/>
              <a:cs typeface="+mn-cs"/>
            </a:rPr>
            <a:t> de Proveedores</a:t>
          </a:r>
        </a:p>
        <a:p>
          <a:pPr algn="l"/>
          <a:r>
            <a:rPr lang="es-ES_tradnl" dirty="0">
              <a:solidFill>
                <a:sysClr val="window" lastClr="FFFFFF"/>
              </a:solidFill>
              <a:latin typeface="Calibri"/>
              <a:ea typeface="+mn-ea"/>
              <a:cs typeface="+mn-cs"/>
            </a:rPr>
            <a:t>2)  Contacto con Proveedores, Navieras, Aseguradoras</a:t>
          </a:r>
        </a:p>
        <a:p>
          <a:pPr algn="l"/>
          <a:r>
            <a:rPr lang="es-ES_tradnl" dirty="0">
              <a:solidFill>
                <a:sysClr val="window" lastClr="FFFFFF"/>
              </a:solidFill>
              <a:latin typeface="Calibri"/>
              <a:ea typeface="+mn-ea"/>
              <a:cs typeface="+mn-cs"/>
            </a:rPr>
            <a:t>3)  Realizar Tramites de Aduana</a:t>
          </a:r>
        </a:p>
        <a:p>
          <a:pPr algn="l"/>
          <a:r>
            <a:rPr lang="es-ES_tradnl" dirty="0">
              <a:solidFill>
                <a:sysClr val="window" lastClr="FFFFFF"/>
              </a:solidFill>
              <a:latin typeface="Calibri"/>
              <a:ea typeface="+mn-ea"/>
              <a:cs typeface="+mn-cs"/>
            </a:rPr>
            <a:t>4)  Realizar la </a:t>
          </a:r>
          <a:r>
            <a:rPr lang="es-ES_tradnl" dirty="0" err="1">
              <a:solidFill>
                <a:sysClr val="window" lastClr="FFFFFF"/>
              </a:solidFill>
              <a:latin typeface="Calibri"/>
              <a:ea typeface="+mn-ea"/>
              <a:cs typeface="+mn-cs"/>
            </a:rPr>
            <a:t>Clasificacion</a:t>
          </a:r>
          <a:r>
            <a:rPr lang="es-ES_tradnl" dirty="0">
              <a:solidFill>
                <a:sysClr val="window" lastClr="FFFFFF"/>
              </a:solidFill>
              <a:latin typeface="Calibri"/>
              <a:ea typeface="+mn-ea"/>
              <a:cs typeface="+mn-cs"/>
            </a:rPr>
            <a:t> Arancelaria</a:t>
          </a:r>
        </a:p>
        <a:p>
          <a:pPr algn="l"/>
          <a:r>
            <a:rPr lang="es-ES_tradnl" dirty="0">
              <a:solidFill>
                <a:sysClr val="window" lastClr="FFFFFF"/>
              </a:solidFill>
              <a:latin typeface="Calibri"/>
              <a:ea typeface="+mn-ea"/>
              <a:cs typeface="+mn-cs"/>
            </a:rPr>
            <a:t>5)  Realizar procesos de </a:t>
          </a:r>
          <a:r>
            <a:rPr lang="es-ES_tradnl" dirty="0" err="1">
              <a:solidFill>
                <a:sysClr val="window" lastClr="FFFFFF"/>
              </a:solidFill>
              <a:latin typeface="Calibri"/>
              <a:ea typeface="+mn-ea"/>
              <a:cs typeface="+mn-cs"/>
            </a:rPr>
            <a:t>Nacionalizaci</a:t>
          </a:r>
          <a:r>
            <a:rPr lang="el-GR" dirty="0">
              <a:solidFill>
                <a:sysClr val="window" lastClr="FFFFFF"/>
              </a:solidFill>
              <a:latin typeface="Calibri"/>
              <a:ea typeface="+mn-ea"/>
              <a:cs typeface="+mn-cs"/>
            </a:rPr>
            <a:t>ό</a:t>
          </a:r>
          <a:r>
            <a:rPr lang="es-ES_tradnl" dirty="0">
              <a:solidFill>
                <a:sysClr val="window" lastClr="FFFFFF"/>
              </a:solidFill>
              <a:latin typeface="Calibri"/>
              <a:ea typeface="+mn-ea"/>
              <a:cs typeface="+mn-cs"/>
            </a:rPr>
            <a:t>n</a:t>
          </a:r>
        </a:p>
      </dgm:t>
    </dgm:pt>
    <dgm:pt modelId="{F7E27378-3BDD-4934-A162-39193EB32D27}" type="parTrans" cxnId="{7707CBA3-290C-456D-BCAA-6386CA501D42}">
      <dgm:prSet/>
      <dgm:spPr>
        <a:xfrm>
          <a:off x="3342798" y="1265566"/>
          <a:ext cx="91440" cy="329648"/>
        </a:xfrm>
        <a:noFill/>
        <a:ln w="25400"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s-ES_tradnl"/>
        </a:p>
      </dgm:t>
    </dgm:pt>
    <dgm:pt modelId="{F729FDB7-7CAA-4783-BBB1-2C32173BBFD7}" type="sibTrans" cxnId="{7707CBA3-290C-456D-BCAA-6386CA501D42}">
      <dgm:prSet/>
      <dgm:spPr/>
      <dgm:t>
        <a:bodyPr/>
        <a:lstStyle/>
        <a:p>
          <a:pPr algn="ctr"/>
          <a:endParaRPr lang="es-ES_tradnl"/>
        </a:p>
      </dgm:t>
    </dgm:pt>
    <dgm:pt modelId="{A30158AC-265D-4A52-898E-E8E0A2A271F4}">
      <dgm:prSet phldrT="[Texto]"/>
      <dgm:spPr>
        <a:xfrm>
          <a:off x="4503044" y="1595214"/>
          <a:ext cx="1569754" cy="1524616"/>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pPr algn="ctr"/>
          <a:r>
            <a:rPr lang="es-ES_tradnl" dirty="0">
              <a:solidFill>
                <a:sysClr val="window" lastClr="FFFFFF"/>
              </a:solidFill>
              <a:latin typeface="Calibri"/>
              <a:ea typeface="+mn-ea"/>
              <a:cs typeface="+mn-cs"/>
            </a:rPr>
            <a:t>Departamento de Logística</a:t>
          </a:r>
        </a:p>
        <a:p>
          <a:pPr algn="l"/>
          <a:r>
            <a:rPr lang="es-ES_tradnl" dirty="0">
              <a:solidFill>
                <a:sysClr val="window" lastClr="FFFFFF"/>
              </a:solidFill>
              <a:latin typeface="Calibri"/>
              <a:ea typeface="+mn-ea"/>
              <a:cs typeface="+mn-cs"/>
            </a:rPr>
            <a:t>1)  Estibación  de Mercancías</a:t>
          </a:r>
        </a:p>
        <a:p>
          <a:pPr algn="l"/>
          <a:r>
            <a:rPr lang="es-ES_tradnl" dirty="0">
              <a:solidFill>
                <a:sysClr val="window" lastClr="FFFFFF"/>
              </a:solidFill>
              <a:latin typeface="Calibri"/>
              <a:ea typeface="+mn-ea"/>
              <a:cs typeface="+mn-cs"/>
            </a:rPr>
            <a:t>2) Manipulación de Mercancías</a:t>
          </a:r>
        </a:p>
        <a:p>
          <a:pPr algn="l"/>
          <a:r>
            <a:rPr lang="es-ES_tradnl" dirty="0">
              <a:solidFill>
                <a:sysClr val="window" lastClr="FFFFFF"/>
              </a:solidFill>
              <a:latin typeface="Calibri"/>
              <a:ea typeface="+mn-ea"/>
              <a:cs typeface="+mn-cs"/>
            </a:rPr>
            <a:t>3)  </a:t>
          </a:r>
          <a:r>
            <a:rPr lang="es-ES_tradnl" dirty="0" smtClean="0">
              <a:solidFill>
                <a:sysClr val="window" lastClr="FFFFFF"/>
              </a:solidFill>
              <a:latin typeface="Calibri"/>
              <a:ea typeface="+mn-ea"/>
              <a:cs typeface="+mn-cs"/>
            </a:rPr>
            <a:t>Distribución de </a:t>
          </a:r>
          <a:r>
            <a:rPr lang="es-ES_tradnl" dirty="0">
              <a:solidFill>
                <a:sysClr val="window" lastClr="FFFFFF"/>
              </a:solidFill>
              <a:latin typeface="Calibri"/>
              <a:ea typeface="+mn-ea"/>
              <a:cs typeface="+mn-cs"/>
            </a:rPr>
            <a:t>mercancías</a:t>
          </a:r>
        </a:p>
        <a:p>
          <a:pPr algn="l"/>
          <a:endParaRPr lang="es-ES_tradnl" dirty="0">
            <a:solidFill>
              <a:sysClr val="window" lastClr="FFFFFF"/>
            </a:solidFill>
            <a:latin typeface="Calibri"/>
            <a:ea typeface="+mn-ea"/>
            <a:cs typeface="+mn-cs"/>
          </a:endParaRPr>
        </a:p>
      </dgm:t>
    </dgm:pt>
    <dgm:pt modelId="{FFE93EEE-4E21-4728-9564-C4DE9BF065D9}" type="parTrans" cxnId="{07B54043-572B-4B6B-A1AA-55CDC4CC0C3B}">
      <dgm:prSet/>
      <dgm:spPr>
        <a:xfrm>
          <a:off x="3388518" y="1265566"/>
          <a:ext cx="1899402" cy="329648"/>
        </a:xfrm>
        <a:noFill/>
        <a:ln w="25400"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40000" prstMaterial="matte"/>
      </dgm:spPr>
      <dgm:t>
        <a:bodyPr/>
        <a:lstStyle/>
        <a:p>
          <a:pPr algn="ctr"/>
          <a:endParaRPr lang="es-ES_tradnl"/>
        </a:p>
      </dgm:t>
    </dgm:pt>
    <dgm:pt modelId="{6C2FFE15-4C3B-4F24-9AD9-8B07D5F1951E}" type="sibTrans" cxnId="{07B54043-572B-4B6B-A1AA-55CDC4CC0C3B}">
      <dgm:prSet/>
      <dgm:spPr/>
      <dgm:t>
        <a:bodyPr/>
        <a:lstStyle/>
        <a:p>
          <a:pPr algn="ctr"/>
          <a:endParaRPr lang="es-ES_tradnl"/>
        </a:p>
      </dgm:t>
    </dgm:pt>
    <dgm:pt modelId="{C6671FB6-BC8E-49B8-B8E4-692BA7DE7046}" type="pres">
      <dgm:prSet presAssocID="{DEC560AD-2E41-4F2C-889B-9E32C551C39E}" presName="hierChild1" presStyleCnt="0">
        <dgm:presLayoutVars>
          <dgm:orgChart val="1"/>
          <dgm:chPref val="1"/>
          <dgm:dir/>
          <dgm:animOne val="branch"/>
          <dgm:animLvl val="lvl"/>
          <dgm:resizeHandles/>
        </dgm:presLayoutVars>
      </dgm:prSet>
      <dgm:spPr/>
      <dgm:t>
        <a:bodyPr/>
        <a:lstStyle/>
        <a:p>
          <a:endParaRPr lang="es-ES_tradnl"/>
        </a:p>
      </dgm:t>
    </dgm:pt>
    <dgm:pt modelId="{6144AF5D-5CCF-4E70-9A39-E9F4AAF458B1}" type="pres">
      <dgm:prSet presAssocID="{21E8DF73-F991-41D0-A520-57FF4914AE3A}" presName="hierRoot1" presStyleCnt="0">
        <dgm:presLayoutVars>
          <dgm:hierBranch val="init"/>
        </dgm:presLayoutVars>
      </dgm:prSet>
      <dgm:spPr/>
    </dgm:pt>
    <dgm:pt modelId="{2F35F942-CBB4-4CAE-9422-2CA27DFAAD9F}" type="pres">
      <dgm:prSet presAssocID="{21E8DF73-F991-41D0-A520-57FF4914AE3A}" presName="rootComposite1" presStyleCnt="0"/>
      <dgm:spPr/>
    </dgm:pt>
    <dgm:pt modelId="{184A0A9A-EA84-458A-9E29-8251AD97D5B1}" type="pres">
      <dgm:prSet presAssocID="{21E8DF73-F991-41D0-A520-57FF4914AE3A}" presName="rootText1" presStyleLbl="node0" presStyleIdx="0" presStyleCnt="1" custScaleX="142531" custScaleY="161006">
        <dgm:presLayoutVars>
          <dgm:chPref val="3"/>
        </dgm:presLayoutVars>
      </dgm:prSet>
      <dgm:spPr>
        <a:prstGeom prst="rect">
          <a:avLst/>
        </a:prstGeom>
      </dgm:spPr>
      <dgm:t>
        <a:bodyPr/>
        <a:lstStyle/>
        <a:p>
          <a:endParaRPr lang="es-ES_tradnl"/>
        </a:p>
      </dgm:t>
    </dgm:pt>
    <dgm:pt modelId="{1B49DA78-208E-470F-A6FB-8E5C91EDAC6D}" type="pres">
      <dgm:prSet presAssocID="{21E8DF73-F991-41D0-A520-57FF4914AE3A}" presName="rootConnector1" presStyleLbl="node1" presStyleIdx="0" presStyleCnt="0"/>
      <dgm:spPr/>
      <dgm:t>
        <a:bodyPr/>
        <a:lstStyle/>
        <a:p>
          <a:endParaRPr lang="es-ES_tradnl"/>
        </a:p>
      </dgm:t>
    </dgm:pt>
    <dgm:pt modelId="{ECA16474-B0BB-44BB-AD51-C0082789B9CD}" type="pres">
      <dgm:prSet presAssocID="{21E8DF73-F991-41D0-A520-57FF4914AE3A}" presName="hierChild2" presStyleCnt="0"/>
      <dgm:spPr/>
    </dgm:pt>
    <dgm:pt modelId="{F65BD5B0-3FA5-49BE-B418-40F47D04C6D2}" type="pres">
      <dgm:prSet presAssocID="{9188A4EC-4C53-428A-9E41-0172EE821BB9}" presName="Name37" presStyleLbl="parChTrans1D2" presStyleIdx="0" presStyleCnt="3"/>
      <dgm:spPr>
        <a:custGeom>
          <a:avLst/>
          <a:gdLst/>
          <a:ahLst/>
          <a:cxnLst/>
          <a:rect l="0" t="0" r="0" b="0"/>
          <a:pathLst>
            <a:path>
              <a:moveTo>
                <a:pt x="1899402" y="0"/>
              </a:moveTo>
              <a:lnTo>
                <a:pt x="1899402" y="164824"/>
              </a:lnTo>
              <a:lnTo>
                <a:pt x="0" y="164824"/>
              </a:lnTo>
              <a:lnTo>
                <a:pt x="0" y="329648"/>
              </a:lnTo>
            </a:path>
          </a:pathLst>
        </a:custGeom>
      </dgm:spPr>
      <dgm:t>
        <a:bodyPr/>
        <a:lstStyle/>
        <a:p>
          <a:endParaRPr lang="es-ES_tradnl"/>
        </a:p>
      </dgm:t>
    </dgm:pt>
    <dgm:pt modelId="{D7410A5C-B240-4002-ADB0-5DC5EBCBE075}" type="pres">
      <dgm:prSet presAssocID="{24A0DB27-FE6D-4AE1-A12B-CF8F636EF92F}" presName="hierRoot2" presStyleCnt="0">
        <dgm:presLayoutVars>
          <dgm:hierBranch val="init"/>
        </dgm:presLayoutVars>
      </dgm:prSet>
      <dgm:spPr/>
    </dgm:pt>
    <dgm:pt modelId="{FBAC7AE4-965A-463F-97DF-D85BDC759C2B}" type="pres">
      <dgm:prSet presAssocID="{24A0DB27-FE6D-4AE1-A12B-CF8F636EF92F}" presName="rootComposite" presStyleCnt="0"/>
      <dgm:spPr/>
    </dgm:pt>
    <dgm:pt modelId="{7D7B7EC4-11E1-4B70-995A-140590AD6B8F}" type="pres">
      <dgm:prSet presAssocID="{24A0DB27-FE6D-4AE1-A12B-CF8F636EF92F}" presName="rootText" presStyleLbl="node2" presStyleIdx="0" presStyleCnt="3" custScaleY="184981">
        <dgm:presLayoutVars>
          <dgm:chPref val="3"/>
        </dgm:presLayoutVars>
      </dgm:prSet>
      <dgm:spPr>
        <a:prstGeom prst="rect">
          <a:avLst/>
        </a:prstGeom>
      </dgm:spPr>
      <dgm:t>
        <a:bodyPr/>
        <a:lstStyle/>
        <a:p>
          <a:endParaRPr lang="es-ES_tradnl"/>
        </a:p>
      </dgm:t>
    </dgm:pt>
    <dgm:pt modelId="{FE050F7F-1BB2-4F26-8C7A-F894936CA20B}" type="pres">
      <dgm:prSet presAssocID="{24A0DB27-FE6D-4AE1-A12B-CF8F636EF92F}" presName="rootConnector" presStyleLbl="node2" presStyleIdx="0" presStyleCnt="3"/>
      <dgm:spPr/>
      <dgm:t>
        <a:bodyPr/>
        <a:lstStyle/>
        <a:p>
          <a:endParaRPr lang="es-ES_tradnl"/>
        </a:p>
      </dgm:t>
    </dgm:pt>
    <dgm:pt modelId="{D5FBB621-931A-412A-9282-99050183824E}" type="pres">
      <dgm:prSet presAssocID="{24A0DB27-FE6D-4AE1-A12B-CF8F636EF92F}" presName="hierChild4" presStyleCnt="0"/>
      <dgm:spPr/>
    </dgm:pt>
    <dgm:pt modelId="{B6BB1F4E-B9AC-400E-8490-EDC3658957FE}" type="pres">
      <dgm:prSet presAssocID="{24A0DB27-FE6D-4AE1-A12B-CF8F636EF92F}" presName="hierChild5" presStyleCnt="0"/>
      <dgm:spPr/>
    </dgm:pt>
    <dgm:pt modelId="{48A214C9-75EE-4EA1-B1DF-891FACEBAB3F}" type="pres">
      <dgm:prSet presAssocID="{F7E27378-3BDD-4934-A162-39193EB32D27}" presName="Name37" presStyleLbl="parChTrans1D2" presStyleIdx="1" presStyleCnt="3"/>
      <dgm:spPr>
        <a:custGeom>
          <a:avLst/>
          <a:gdLst/>
          <a:ahLst/>
          <a:cxnLst/>
          <a:rect l="0" t="0" r="0" b="0"/>
          <a:pathLst>
            <a:path>
              <a:moveTo>
                <a:pt x="45720" y="0"/>
              </a:moveTo>
              <a:lnTo>
                <a:pt x="45720" y="329648"/>
              </a:lnTo>
            </a:path>
          </a:pathLst>
        </a:custGeom>
      </dgm:spPr>
      <dgm:t>
        <a:bodyPr/>
        <a:lstStyle/>
        <a:p>
          <a:endParaRPr lang="es-ES_tradnl"/>
        </a:p>
      </dgm:t>
    </dgm:pt>
    <dgm:pt modelId="{085B3E9F-690C-48EB-9863-B15170C6D546}" type="pres">
      <dgm:prSet presAssocID="{916123CA-9198-42F6-AA84-3003954BDD41}" presName="hierRoot2" presStyleCnt="0">
        <dgm:presLayoutVars>
          <dgm:hierBranch val="init"/>
        </dgm:presLayoutVars>
      </dgm:prSet>
      <dgm:spPr/>
    </dgm:pt>
    <dgm:pt modelId="{51FBEBE7-1429-4B4A-BC0E-6F00DD47C49F}" type="pres">
      <dgm:prSet presAssocID="{916123CA-9198-42F6-AA84-3003954BDD41}" presName="rootComposite" presStyleCnt="0"/>
      <dgm:spPr/>
    </dgm:pt>
    <dgm:pt modelId="{F66DDCC9-FB24-485B-91E9-316C2B879963}" type="pres">
      <dgm:prSet presAssocID="{916123CA-9198-42F6-AA84-3003954BDD41}" presName="rootText" presStyleLbl="node2" presStyleIdx="1" presStyleCnt="3" custScaleY="243515">
        <dgm:presLayoutVars>
          <dgm:chPref val="3"/>
        </dgm:presLayoutVars>
      </dgm:prSet>
      <dgm:spPr>
        <a:prstGeom prst="rect">
          <a:avLst/>
        </a:prstGeom>
      </dgm:spPr>
      <dgm:t>
        <a:bodyPr/>
        <a:lstStyle/>
        <a:p>
          <a:endParaRPr lang="es-ES_tradnl"/>
        </a:p>
      </dgm:t>
    </dgm:pt>
    <dgm:pt modelId="{4CDCD996-12C4-4392-A1EC-2F189D146043}" type="pres">
      <dgm:prSet presAssocID="{916123CA-9198-42F6-AA84-3003954BDD41}" presName="rootConnector" presStyleLbl="node2" presStyleIdx="1" presStyleCnt="3"/>
      <dgm:spPr/>
      <dgm:t>
        <a:bodyPr/>
        <a:lstStyle/>
        <a:p>
          <a:endParaRPr lang="es-ES_tradnl"/>
        </a:p>
      </dgm:t>
    </dgm:pt>
    <dgm:pt modelId="{B5CAD67F-A59E-478C-98B3-FA9983FDA84A}" type="pres">
      <dgm:prSet presAssocID="{916123CA-9198-42F6-AA84-3003954BDD41}" presName="hierChild4" presStyleCnt="0"/>
      <dgm:spPr/>
    </dgm:pt>
    <dgm:pt modelId="{5EF1C2B8-50DA-4D00-9E4E-3E5AF4C798AF}" type="pres">
      <dgm:prSet presAssocID="{916123CA-9198-42F6-AA84-3003954BDD41}" presName="hierChild5" presStyleCnt="0"/>
      <dgm:spPr/>
    </dgm:pt>
    <dgm:pt modelId="{B29CE9F5-205A-4F5D-A2D3-F9A65252D040}" type="pres">
      <dgm:prSet presAssocID="{FFE93EEE-4E21-4728-9564-C4DE9BF065D9}" presName="Name37" presStyleLbl="parChTrans1D2" presStyleIdx="2" presStyleCnt="3"/>
      <dgm:spPr>
        <a:custGeom>
          <a:avLst/>
          <a:gdLst/>
          <a:ahLst/>
          <a:cxnLst/>
          <a:rect l="0" t="0" r="0" b="0"/>
          <a:pathLst>
            <a:path>
              <a:moveTo>
                <a:pt x="0" y="0"/>
              </a:moveTo>
              <a:lnTo>
                <a:pt x="0" y="164824"/>
              </a:lnTo>
              <a:lnTo>
                <a:pt x="1899402" y="164824"/>
              </a:lnTo>
              <a:lnTo>
                <a:pt x="1899402" y="329648"/>
              </a:lnTo>
            </a:path>
          </a:pathLst>
        </a:custGeom>
      </dgm:spPr>
      <dgm:t>
        <a:bodyPr/>
        <a:lstStyle/>
        <a:p>
          <a:endParaRPr lang="es-ES_tradnl"/>
        </a:p>
      </dgm:t>
    </dgm:pt>
    <dgm:pt modelId="{5DEF036C-11C9-4C2E-8294-1B9353A80616}" type="pres">
      <dgm:prSet presAssocID="{A30158AC-265D-4A52-898E-E8E0A2A271F4}" presName="hierRoot2" presStyleCnt="0">
        <dgm:presLayoutVars>
          <dgm:hierBranch val="init"/>
        </dgm:presLayoutVars>
      </dgm:prSet>
      <dgm:spPr/>
    </dgm:pt>
    <dgm:pt modelId="{35326B79-59AF-4E0C-AFDF-3DC5DA147628}" type="pres">
      <dgm:prSet presAssocID="{A30158AC-265D-4A52-898E-E8E0A2A271F4}" presName="rootComposite" presStyleCnt="0"/>
      <dgm:spPr/>
    </dgm:pt>
    <dgm:pt modelId="{9CE264FC-B510-41DC-856B-B96810E87EFD}" type="pres">
      <dgm:prSet presAssocID="{A30158AC-265D-4A52-898E-E8E0A2A271F4}" presName="rootText" presStyleLbl="node2" presStyleIdx="2" presStyleCnt="3" custScaleY="194249">
        <dgm:presLayoutVars>
          <dgm:chPref val="3"/>
        </dgm:presLayoutVars>
      </dgm:prSet>
      <dgm:spPr>
        <a:prstGeom prst="rect">
          <a:avLst/>
        </a:prstGeom>
      </dgm:spPr>
      <dgm:t>
        <a:bodyPr/>
        <a:lstStyle/>
        <a:p>
          <a:endParaRPr lang="es-ES_tradnl"/>
        </a:p>
      </dgm:t>
    </dgm:pt>
    <dgm:pt modelId="{335ED4C8-518A-441F-B3FF-A38AEF32754F}" type="pres">
      <dgm:prSet presAssocID="{A30158AC-265D-4A52-898E-E8E0A2A271F4}" presName="rootConnector" presStyleLbl="node2" presStyleIdx="2" presStyleCnt="3"/>
      <dgm:spPr/>
      <dgm:t>
        <a:bodyPr/>
        <a:lstStyle/>
        <a:p>
          <a:endParaRPr lang="es-ES_tradnl"/>
        </a:p>
      </dgm:t>
    </dgm:pt>
    <dgm:pt modelId="{462A8738-1E6F-4AF5-BF65-16FD799C76F4}" type="pres">
      <dgm:prSet presAssocID="{A30158AC-265D-4A52-898E-E8E0A2A271F4}" presName="hierChild4" presStyleCnt="0"/>
      <dgm:spPr/>
    </dgm:pt>
    <dgm:pt modelId="{29E6D291-B20B-4ECE-83A3-C8E8E4A7B079}" type="pres">
      <dgm:prSet presAssocID="{A30158AC-265D-4A52-898E-E8E0A2A271F4}" presName="hierChild5" presStyleCnt="0"/>
      <dgm:spPr/>
    </dgm:pt>
    <dgm:pt modelId="{231175BB-AA9B-4FAF-9152-F0054F030F34}" type="pres">
      <dgm:prSet presAssocID="{21E8DF73-F991-41D0-A520-57FF4914AE3A}" presName="hierChild3" presStyleCnt="0"/>
      <dgm:spPr/>
    </dgm:pt>
  </dgm:ptLst>
  <dgm:cxnLst>
    <dgm:cxn modelId="{CF11B1B5-B2CC-4D37-8156-F1265E8882BC}" type="presOf" srcId="{FFE93EEE-4E21-4728-9564-C4DE9BF065D9}" destId="{B29CE9F5-205A-4F5D-A2D3-F9A65252D040}" srcOrd="0" destOrd="0" presId="urn:microsoft.com/office/officeart/2005/8/layout/orgChart1"/>
    <dgm:cxn modelId="{07B54043-572B-4B6B-A1AA-55CDC4CC0C3B}" srcId="{21E8DF73-F991-41D0-A520-57FF4914AE3A}" destId="{A30158AC-265D-4A52-898E-E8E0A2A271F4}" srcOrd="2" destOrd="0" parTransId="{FFE93EEE-4E21-4728-9564-C4DE9BF065D9}" sibTransId="{6C2FFE15-4C3B-4F24-9AD9-8B07D5F1951E}"/>
    <dgm:cxn modelId="{4E531178-9FCB-4E6B-9191-842EC4A9A453}" type="presOf" srcId="{916123CA-9198-42F6-AA84-3003954BDD41}" destId="{4CDCD996-12C4-4392-A1EC-2F189D146043}" srcOrd="1" destOrd="0" presId="urn:microsoft.com/office/officeart/2005/8/layout/orgChart1"/>
    <dgm:cxn modelId="{67276EFF-3A45-4CA5-92D4-C35603CBCAC6}" type="presOf" srcId="{916123CA-9198-42F6-AA84-3003954BDD41}" destId="{F66DDCC9-FB24-485B-91E9-316C2B879963}" srcOrd="0" destOrd="0" presId="urn:microsoft.com/office/officeart/2005/8/layout/orgChart1"/>
    <dgm:cxn modelId="{14795C30-B816-489D-810A-7244D8D24E0D}" type="presOf" srcId="{DEC560AD-2E41-4F2C-889B-9E32C551C39E}" destId="{C6671FB6-BC8E-49B8-B8E4-692BA7DE7046}" srcOrd="0" destOrd="0" presId="urn:microsoft.com/office/officeart/2005/8/layout/orgChart1"/>
    <dgm:cxn modelId="{92DA34F7-FC85-4AC8-B3CD-861B5DCEA6D2}" type="presOf" srcId="{21E8DF73-F991-41D0-A520-57FF4914AE3A}" destId="{184A0A9A-EA84-458A-9E29-8251AD97D5B1}" srcOrd="0" destOrd="0" presId="urn:microsoft.com/office/officeart/2005/8/layout/orgChart1"/>
    <dgm:cxn modelId="{E392B71B-CC5A-436F-98DD-BABDDE88459F}" type="presOf" srcId="{A30158AC-265D-4A52-898E-E8E0A2A271F4}" destId="{9CE264FC-B510-41DC-856B-B96810E87EFD}" srcOrd="0" destOrd="0" presId="urn:microsoft.com/office/officeart/2005/8/layout/orgChart1"/>
    <dgm:cxn modelId="{C947EA5D-9946-42EA-B2D2-283A3F32988B}" type="presOf" srcId="{9188A4EC-4C53-428A-9E41-0172EE821BB9}" destId="{F65BD5B0-3FA5-49BE-B418-40F47D04C6D2}" srcOrd="0" destOrd="0" presId="urn:microsoft.com/office/officeart/2005/8/layout/orgChart1"/>
    <dgm:cxn modelId="{807B11C9-2BFF-455B-9430-927405652C51}" srcId="{21E8DF73-F991-41D0-A520-57FF4914AE3A}" destId="{24A0DB27-FE6D-4AE1-A12B-CF8F636EF92F}" srcOrd="0" destOrd="0" parTransId="{9188A4EC-4C53-428A-9E41-0172EE821BB9}" sibTransId="{51B4CD36-313D-4EA1-85E0-44589F455134}"/>
    <dgm:cxn modelId="{38B6B3BB-9BEF-4DEA-A311-C7B91F5B01CA}" type="presOf" srcId="{21E8DF73-F991-41D0-A520-57FF4914AE3A}" destId="{1B49DA78-208E-470F-A6FB-8E5C91EDAC6D}" srcOrd="1" destOrd="0" presId="urn:microsoft.com/office/officeart/2005/8/layout/orgChart1"/>
    <dgm:cxn modelId="{B9FA53C5-FAD3-4A66-ABD6-2C4E8490C798}" type="presOf" srcId="{A30158AC-265D-4A52-898E-E8E0A2A271F4}" destId="{335ED4C8-518A-441F-B3FF-A38AEF32754F}" srcOrd="1" destOrd="0" presId="urn:microsoft.com/office/officeart/2005/8/layout/orgChart1"/>
    <dgm:cxn modelId="{CC8F9155-FBDF-446B-853B-513D2548B6AD}" type="presOf" srcId="{F7E27378-3BDD-4934-A162-39193EB32D27}" destId="{48A214C9-75EE-4EA1-B1DF-891FACEBAB3F}" srcOrd="0" destOrd="0" presId="urn:microsoft.com/office/officeart/2005/8/layout/orgChart1"/>
    <dgm:cxn modelId="{459D9929-F5CD-4DD1-879A-B6FFEEEB8E13}" type="presOf" srcId="{24A0DB27-FE6D-4AE1-A12B-CF8F636EF92F}" destId="{7D7B7EC4-11E1-4B70-995A-140590AD6B8F}" srcOrd="0" destOrd="0" presId="urn:microsoft.com/office/officeart/2005/8/layout/orgChart1"/>
    <dgm:cxn modelId="{97863B02-495B-48AC-9083-15D2FE88A0E6}" type="presOf" srcId="{24A0DB27-FE6D-4AE1-A12B-CF8F636EF92F}" destId="{FE050F7F-1BB2-4F26-8C7A-F894936CA20B}" srcOrd="1" destOrd="0" presId="urn:microsoft.com/office/officeart/2005/8/layout/orgChart1"/>
    <dgm:cxn modelId="{147F99F6-55C8-4456-BE98-EFF1F7754FF6}" srcId="{DEC560AD-2E41-4F2C-889B-9E32C551C39E}" destId="{21E8DF73-F991-41D0-A520-57FF4914AE3A}" srcOrd="0" destOrd="0" parTransId="{00B353AF-87AE-4E79-BC52-1A5FE2BA84A4}" sibTransId="{63EE365D-5439-44ED-BA94-6F9AD194621B}"/>
    <dgm:cxn modelId="{7707CBA3-290C-456D-BCAA-6386CA501D42}" srcId="{21E8DF73-F991-41D0-A520-57FF4914AE3A}" destId="{916123CA-9198-42F6-AA84-3003954BDD41}" srcOrd="1" destOrd="0" parTransId="{F7E27378-3BDD-4934-A162-39193EB32D27}" sibTransId="{F729FDB7-7CAA-4783-BBB1-2C32173BBFD7}"/>
    <dgm:cxn modelId="{68848E61-69C9-4EAA-B728-5EE6E869387C}" type="presParOf" srcId="{C6671FB6-BC8E-49B8-B8E4-692BA7DE7046}" destId="{6144AF5D-5CCF-4E70-9A39-E9F4AAF458B1}" srcOrd="0" destOrd="0" presId="urn:microsoft.com/office/officeart/2005/8/layout/orgChart1"/>
    <dgm:cxn modelId="{30D1CBB5-068C-4D2C-930C-5C6951B3DD80}" type="presParOf" srcId="{6144AF5D-5CCF-4E70-9A39-E9F4AAF458B1}" destId="{2F35F942-CBB4-4CAE-9422-2CA27DFAAD9F}" srcOrd="0" destOrd="0" presId="urn:microsoft.com/office/officeart/2005/8/layout/orgChart1"/>
    <dgm:cxn modelId="{E63E2BF5-7173-4682-B7D0-CBC40941995D}" type="presParOf" srcId="{2F35F942-CBB4-4CAE-9422-2CA27DFAAD9F}" destId="{184A0A9A-EA84-458A-9E29-8251AD97D5B1}" srcOrd="0" destOrd="0" presId="urn:microsoft.com/office/officeart/2005/8/layout/orgChart1"/>
    <dgm:cxn modelId="{74F0A953-FB4B-43F7-9E31-7D05D44F4DE9}" type="presParOf" srcId="{2F35F942-CBB4-4CAE-9422-2CA27DFAAD9F}" destId="{1B49DA78-208E-470F-A6FB-8E5C91EDAC6D}" srcOrd="1" destOrd="0" presId="urn:microsoft.com/office/officeart/2005/8/layout/orgChart1"/>
    <dgm:cxn modelId="{DDCDFCF5-81BA-4B0E-8DF9-D4DE10472C90}" type="presParOf" srcId="{6144AF5D-5CCF-4E70-9A39-E9F4AAF458B1}" destId="{ECA16474-B0BB-44BB-AD51-C0082789B9CD}" srcOrd="1" destOrd="0" presId="urn:microsoft.com/office/officeart/2005/8/layout/orgChart1"/>
    <dgm:cxn modelId="{3A1AD06B-4B9D-4EC3-A4F4-E4D9AC59753E}" type="presParOf" srcId="{ECA16474-B0BB-44BB-AD51-C0082789B9CD}" destId="{F65BD5B0-3FA5-49BE-B418-40F47D04C6D2}" srcOrd="0" destOrd="0" presId="urn:microsoft.com/office/officeart/2005/8/layout/orgChart1"/>
    <dgm:cxn modelId="{79EE72B9-3997-44C0-970C-06F53FF0A0B8}" type="presParOf" srcId="{ECA16474-B0BB-44BB-AD51-C0082789B9CD}" destId="{D7410A5C-B240-4002-ADB0-5DC5EBCBE075}" srcOrd="1" destOrd="0" presId="urn:microsoft.com/office/officeart/2005/8/layout/orgChart1"/>
    <dgm:cxn modelId="{187C8B5C-E163-42FF-8084-B6281413693E}" type="presParOf" srcId="{D7410A5C-B240-4002-ADB0-5DC5EBCBE075}" destId="{FBAC7AE4-965A-463F-97DF-D85BDC759C2B}" srcOrd="0" destOrd="0" presId="urn:microsoft.com/office/officeart/2005/8/layout/orgChart1"/>
    <dgm:cxn modelId="{8373912D-E986-4C6C-B606-16A3E9CB4470}" type="presParOf" srcId="{FBAC7AE4-965A-463F-97DF-D85BDC759C2B}" destId="{7D7B7EC4-11E1-4B70-995A-140590AD6B8F}" srcOrd="0" destOrd="0" presId="urn:microsoft.com/office/officeart/2005/8/layout/orgChart1"/>
    <dgm:cxn modelId="{355F1D6A-4586-4083-8637-A1E8E26CDAD7}" type="presParOf" srcId="{FBAC7AE4-965A-463F-97DF-D85BDC759C2B}" destId="{FE050F7F-1BB2-4F26-8C7A-F894936CA20B}" srcOrd="1" destOrd="0" presId="urn:microsoft.com/office/officeart/2005/8/layout/orgChart1"/>
    <dgm:cxn modelId="{7233FD01-C988-44EE-88CF-29F1C5A7B52B}" type="presParOf" srcId="{D7410A5C-B240-4002-ADB0-5DC5EBCBE075}" destId="{D5FBB621-931A-412A-9282-99050183824E}" srcOrd="1" destOrd="0" presId="urn:microsoft.com/office/officeart/2005/8/layout/orgChart1"/>
    <dgm:cxn modelId="{6E337205-A22A-4C6B-BCBE-3DB7336A74AC}" type="presParOf" srcId="{D7410A5C-B240-4002-ADB0-5DC5EBCBE075}" destId="{B6BB1F4E-B9AC-400E-8490-EDC3658957FE}" srcOrd="2" destOrd="0" presId="urn:microsoft.com/office/officeart/2005/8/layout/orgChart1"/>
    <dgm:cxn modelId="{9C070C16-1FBF-4985-88F3-F2E318DCFE6B}" type="presParOf" srcId="{ECA16474-B0BB-44BB-AD51-C0082789B9CD}" destId="{48A214C9-75EE-4EA1-B1DF-891FACEBAB3F}" srcOrd="2" destOrd="0" presId="urn:microsoft.com/office/officeart/2005/8/layout/orgChart1"/>
    <dgm:cxn modelId="{DA9D3979-674F-47BB-B49B-5B4D409992DF}" type="presParOf" srcId="{ECA16474-B0BB-44BB-AD51-C0082789B9CD}" destId="{085B3E9F-690C-48EB-9863-B15170C6D546}" srcOrd="3" destOrd="0" presId="urn:microsoft.com/office/officeart/2005/8/layout/orgChart1"/>
    <dgm:cxn modelId="{00CC901F-B72B-4ABF-A804-9F7984FB693E}" type="presParOf" srcId="{085B3E9F-690C-48EB-9863-B15170C6D546}" destId="{51FBEBE7-1429-4B4A-BC0E-6F00DD47C49F}" srcOrd="0" destOrd="0" presId="urn:microsoft.com/office/officeart/2005/8/layout/orgChart1"/>
    <dgm:cxn modelId="{DD2E27FB-B42E-49A6-A855-C3EBF744B06E}" type="presParOf" srcId="{51FBEBE7-1429-4B4A-BC0E-6F00DD47C49F}" destId="{F66DDCC9-FB24-485B-91E9-316C2B879963}" srcOrd="0" destOrd="0" presId="urn:microsoft.com/office/officeart/2005/8/layout/orgChart1"/>
    <dgm:cxn modelId="{0F96D377-AA69-4812-BF4D-68613C4D3EFE}" type="presParOf" srcId="{51FBEBE7-1429-4B4A-BC0E-6F00DD47C49F}" destId="{4CDCD996-12C4-4392-A1EC-2F189D146043}" srcOrd="1" destOrd="0" presId="urn:microsoft.com/office/officeart/2005/8/layout/orgChart1"/>
    <dgm:cxn modelId="{95A26B73-8F85-4990-AA37-0864EF80ECC9}" type="presParOf" srcId="{085B3E9F-690C-48EB-9863-B15170C6D546}" destId="{B5CAD67F-A59E-478C-98B3-FA9983FDA84A}" srcOrd="1" destOrd="0" presId="urn:microsoft.com/office/officeart/2005/8/layout/orgChart1"/>
    <dgm:cxn modelId="{16817917-AE29-46EF-A74F-FAB9FAFFC191}" type="presParOf" srcId="{085B3E9F-690C-48EB-9863-B15170C6D546}" destId="{5EF1C2B8-50DA-4D00-9E4E-3E5AF4C798AF}" srcOrd="2" destOrd="0" presId="urn:microsoft.com/office/officeart/2005/8/layout/orgChart1"/>
    <dgm:cxn modelId="{CD777683-F989-430C-AA95-B8E588DCD2AF}" type="presParOf" srcId="{ECA16474-B0BB-44BB-AD51-C0082789B9CD}" destId="{B29CE9F5-205A-4F5D-A2D3-F9A65252D040}" srcOrd="4" destOrd="0" presId="urn:microsoft.com/office/officeart/2005/8/layout/orgChart1"/>
    <dgm:cxn modelId="{799FC43F-3370-4E26-9158-92A9AAA7D08B}" type="presParOf" srcId="{ECA16474-B0BB-44BB-AD51-C0082789B9CD}" destId="{5DEF036C-11C9-4C2E-8294-1B9353A80616}" srcOrd="5" destOrd="0" presId="urn:microsoft.com/office/officeart/2005/8/layout/orgChart1"/>
    <dgm:cxn modelId="{E19E893B-5E44-4F0C-97BE-1476FFD1D778}" type="presParOf" srcId="{5DEF036C-11C9-4C2E-8294-1B9353A80616}" destId="{35326B79-59AF-4E0C-AFDF-3DC5DA147628}" srcOrd="0" destOrd="0" presId="urn:microsoft.com/office/officeart/2005/8/layout/orgChart1"/>
    <dgm:cxn modelId="{36CCF47B-E632-4E39-B5DC-0C912551EC52}" type="presParOf" srcId="{35326B79-59AF-4E0C-AFDF-3DC5DA147628}" destId="{9CE264FC-B510-41DC-856B-B96810E87EFD}" srcOrd="0" destOrd="0" presId="urn:microsoft.com/office/officeart/2005/8/layout/orgChart1"/>
    <dgm:cxn modelId="{DDA43DD1-7690-4CF8-AC70-F23FF61BDEED}" type="presParOf" srcId="{35326B79-59AF-4E0C-AFDF-3DC5DA147628}" destId="{335ED4C8-518A-441F-B3FF-A38AEF32754F}" srcOrd="1" destOrd="0" presId="urn:microsoft.com/office/officeart/2005/8/layout/orgChart1"/>
    <dgm:cxn modelId="{4C724129-2927-472E-B30C-7F2A110F79AE}" type="presParOf" srcId="{5DEF036C-11C9-4C2E-8294-1B9353A80616}" destId="{462A8738-1E6F-4AF5-BF65-16FD799C76F4}" srcOrd="1" destOrd="0" presId="urn:microsoft.com/office/officeart/2005/8/layout/orgChart1"/>
    <dgm:cxn modelId="{A7AE28C4-F834-420A-A70D-46F75A01C02C}" type="presParOf" srcId="{5DEF036C-11C9-4C2E-8294-1B9353A80616}" destId="{29E6D291-B20B-4ECE-83A3-C8E8E4A7B079}" srcOrd="2" destOrd="0" presId="urn:microsoft.com/office/officeart/2005/8/layout/orgChart1"/>
    <dgm:cxn modelId="{AA7F990F-F680-4181-BC21-75F5B94C118D}" type="presParOf" srcId="{6144AF5D-5CCF-4E70-9A39-E9F4AAF458B1}" destId="{231175BB-AA9B-4FAF-9152-F0054F030F3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C560AD-2E41-4F2C-889B-9E32C551C39E}" type="doc">
      <dgm:prSet loTypeId="urn:microsoft.com/office/officeart/2005/8/layout/orgChart1" loCatId="hierarchy" qsTypeId="urn:microsoft.com/office/officeart/2005/8/quickstyle/3d2" qsCatId="3D" csTypeId="urn:microsoft.com/office/officeart/2005/8/colors/colorful4" csCatId="colorful" phldr="1"/>
      <dgm:spPr/>
      <dgm:t>
        <a:bodyPr/>
        <a:lstStyle/>
        <a:p>
          <a:endParaRPr lang="es-ES_tradnl"/>
        </a:p>
      </dgm:t>
    </dgm:pt>
    <dgm:pt modelId="{21E8DF73-F991-41D0-A520-57FF4914AE3A}">
      <dgm:prSet phldrT="[Texto]"/>
      <dgm:spPr/>
      <dgm:t>
        <a:bodyPr/>
        <a:lstStyle/>
        <a:p>
          <a:pPr algn="ctr"/>
          <a:r>
            <a:rPr lang="es-ES_tradnl"/>
            <a:t>Gerencia General</a:t>
          </a:r>
        </a:p>
        <a:p>
          <a:pPr algn="ctr"/>
          <a:r>
            <a:rPr lang="es-ES_tradnl"/>
            <a:t>(1) Gerente General   $ 1000</a:t>
          </a:r>
        </a:p>
        <a:p>
          <a:pPr algn="ctr"/>
          <a:endParaRPr lang="es-ES_tradnl"/>
        </a:p>
      </dgm:t>
    </dgm:pt>
    <dgm:pt modelId="{00B353AF-87AE-4E79-BC52-1A5FE2BA84A4}" type="parTrans" cxnId="{147F99F6-55C8-4456-BE98-EFF1F7754FF6}">
      <dgm:prSet/>
      <dgm:spPr/>
      <dgm:t>
        <a:bodyPr/>
        <a:lstStyle/>
        <a:p>
          <a:pPr algn="ctr"/>
          <a:endParaRPr lang="es-ES_tradnl"/>
        </a:p>
      </dgm:t>
    </dgm:pt>
    <dgm:pt modelId="{63EE365D-5439-44ED-BA94-6F9AD194621B}" type="sibTrans" cxnId="{147F99F6-55C8-4456-BE98-EFF1F7754FF6}">
      <dgm:prSet/>
      <dgm:spPr/>
      <dgm:t>
        <a:bodyPr/>
        <a:lstStyle/>
        <a:p>
          <a:pPr algn="ctr"/>
          <a:endParaRPr lang="es-ES_tradnl"/>
        </a:p>
      </dgm:t>
    </dgm:pt>
    <dgm:pt modelId="{24A0DB27-FE6D-4AE1-A12B-CF8F636EF92F}">
      <dgm:prSet phldrT="[Texto]"/>
      <dgm:spPr/>
      <dgm:t>
        <a:bodyPr/>
        <a:lstStyle/>
        <a:p>
          <a:pPr algn="ctr"/>
          <a:r>
            <a:rPr lang="es-ES_tradnl" dirty="0"/>
            <a:t>Departamento Financiero</a:t>
          </a:r>
        </a:p>
        <a:p>
          <a:pPr algn="ctr"/>
          <a:r>
            <a:rPr lang="es-ES_tradnl" dirty="0"/>
            <a:t>(1)Secretaria Contable  $ 500</a:t>
          </a:r>
        </a:p>
      </dgm:t>
    </dgm:pt>
    <dgm:pt modelId="{9188A4EC-4C53-428A-9E41-0172EE821BB9}" type="parTrans" cxnId="{807B11C9-2BFF-455B-9430-927405652C51}">
      <dgm:prSet/>
      <dgm:spPr/>
      <dgm:t>
        <a:bodyPr/>
        <a:lstStyle/>
        <a:p>
          <a:pPr algn="ctr"/>
          <a:endParaRPr lang="es-ES_tradnl"/>
        </a:p>
      </dgm:t>
    </dgm:pt>
    <dgm:pt modelId="{51B4CD36-313D-4EA1-85E0-44589F455134}" type="sibTrans" cxnId="{807B11C9-2BFF-455B-9430-927405652C51}">
      <dgm:prSet/>
      <dgm:spPr/>
      <dgm:t>
        <a:bodyPr/>
        <a:lstStyle/>
        <a:p>
          <a:pPr algn="ctr"/>
          <a:endParaRPr lang="es-ES_tradnl"/>
        </a:p>
      </dgm:t>
    </dgm:pt>
    <dgm:pt modelId="{916123CA-9198-42F6-AA84-3003954BDD41}">
      <dgm:prSet phldrT="[Texto]"/>
      <dgm:spPr/>
      <dgm:t>
        <a:bodyPr/>
        <a:lstStyle/>
        <a:p>
          <a:pPr algn="ctr"/>
          <a:r>
            <a:rPr lang="es-ES_tradnl"/>
            <a:t>Departamento de Comercio Exterior</a:t>
          </a:r>
        </a:p>
        <a:p>
          <a:pPr algn="ctr"/>
          <a:r>
            <a:rPr lang="es-ES_tradnl"/>
            <a:t>(1)  Asistente de Comercio Exterior $700</a:t>
          </a:r>
        </a:p>
      </dgm:t>
    </dgm:pt>
    <dgm:pt modelId="{F7E27378-3BDD-4934-A162-39193EB32D27}" type="parTrans" cxnId="{7707CBA3-290C-456D-BCAA-6386CA501D42}">
      <dgm:prSet/>
      <dgm:spPr/>
      <dgm:t>
        <a:bodyPr/>
        <a:lstStyle/>
        <a:p>
          <a:pPr algn="ctr"/>
          <a:endParaRPr lang="es-ES_tradnl"/>
        </a:p>
      </dgm:t>
    </dgm:pt>
    <dgm:pt modelId="{F729FDB7-7CAA-4783-BBB1-2C32173BBFD7}" type="sibTrans" cxnId="{7707CBA3-290C-456D-BCAA-6386CA501D42}">
      <dgm:prSet/>
      <dgm:spPr/>
      <dgm:t>
        <a:bodyPr/>
        <a:lstStyle/>
        <a:p>
          <a:pPr algn="ctr"/>
          <a:endParaRPr lang="es-ES_tradnl"/>
        </a:p>
      </dgm:t>
    </dgm:pt>
    <dgm:pt modelId="{A30158AC-265D-4A52-898E-E8E0A2A271F4}">
      <dgm:prSet phldrT="[Texto]"/>
      <dgm:spPr/>
      <dgm:t>
        <a:bodyPr/>
        <a:lstStyle/>
        <a:p>
          <a:pPr algn="ctr"/>
          <a:r>
            <a:rPr lang="es-ES_tradnl"/>
            <a:t>Departamento de Log</a:t>
          </a:r>
          <a:r>
            <a:rPr lang="es-ES_tradnl">
              <a:latin typeface="Calibri"/>
            </a:rPr>
            <a:t>í</a:t>
          </a:r>
          <a:r>
            <a:rPr lang="es-ES_tradnl"/>
            <a:t>stica</a:t>
          </a:r>
        </a:p>
        <a:p>
          <a:pPr algn="ctr"/>
          <a:r>
            <a:rPr lang="es-ES_tradnl"/>
            <a:t>(1) Estibador  $ 300</a:t>
          </a:r>
        </a:p>
        <a:p>
          <a:pPr algn="ctr"/>
          <a:r>
            <a:rPr lang="es-ES_tradnl"/>
            <a:t>(1) Obrero     $300</a:t>
          </a:r>
        </a:p>
      </dgm:t>
    </dgm:pt>
    <dgm:pt modelId="{FFE93EEE-4E21-4728-9564-C4DE9BF065D9}" type="parTrans" cxnId="{07B54043-572B-4B6B-A1AA-55CDC4CC0C3B}">
      <dgm:prSet/>
      <dgm:spPr/>
      <dgm:t>
        <a:bodyPr/>
        <a:lstStyle/>
        <a:p>
          <a:pPr algn="ctr"/>
          <a:endParaRPr lang="es-ES_tradnl"/>
        </a:p>
      </dgm:t>
    </dgm:pt>
    <dgm:pt modelId="{6C2FFE15-4C3B-4F24-9AD9-8B07D5F1951E}" type="sibTrans" cxnId="{07B54043-572B-4B6B-A1AA-55CDC4CC0C3B}">
      <dgm:prSet/>
      <dgm:spPr/>
      <dgm:t>
        <a:bodyPr/>
        <a:lstStyle/>
        <a:p>
          <a:pPr algn="ctr"/>
          <a:endParaRPr lang="es-ES_tradnl"/>
        </a:p>
      </dgm:t>
    </dgm:pt>
    <dgm:pt modelId="{C6671FB6-BC8E-49B8-B8E4-692BA7DE7046}" type="pres">
      <dgm:prSet presAssocID="{DEC560AD-2E41-4F2C-889B-9E32C551C39E}" presName="hierChild1" presStyleCnt="0">
        <dgm:presLayoutVars>
          <dgm:orgChart val="1"/>
          <dgm:chPref val="1"/>
          <dgm:dir/>
          <dgm:animOne val="branch"/>
          <dgm:animLvl val="lvl"/>
          <dgm:resizeHandles/>
        </dgm:presLayoutVars>
      </dgm:prSet>
      <dgm:spPr/>
      <dgm:t>
        <a:bodyPr/>
        <a:lstStyle/>
        <a:p>
          <a:endParaRPr lang="es-ES_tradnl"/>
        </a:p>
      </dgm:t>
    </dgm:pt>
    <dgm:pt modelId="{6144AF5D-5CCF-4E70-9A39-E9F4AAF458B1}" type="pres">
      <dgm:prSet presAssocID="{21E8DF73-F991-41D0-A520-57FF4914AE3A}" presName="hierRoot1" presStyleCnt="0">
        <dgm:presLayoutVars>
          <dgm:hierBranch val="init"/>
        </dgm:presLayoutVars>
      </dgm:prSet>
      <dgm:spPr/>
    </dgm:pt>
    <dgm:pt modelId="{2F35F942-CBB4-4CAE-9422-2CA27DFAAD9F}" type="pres">
      <dgm:prSet presAssocID="{21E8DF73-F991-41D0-A520-57FF4914AE3A}" presName="rootComposite1" presStyleCnt="0"/>
      <dgm:spPr/>
    </dgm:pt>
    <dgm:pt modelId="{184A0A9A-EA84-458A-9E29-8251AD97D5B1}" type="pres">
      <dgm:prSet presAssocID="{21E8DF73-F991-41D0-A520-57FF4914AE3A}" presName="rootText1" presStyleLbl="node0" presStyleIdx="0" presStyleCnt="1" custScaleX="118954">
        <dgm:presLayoutVars>
          <dgm:chPref val="3"/>
        </dgm:presLayoutVars>
      </dgm:prSet>
      <dgm:spPr/>
      <dgm:t>
        <a:bodyPr/>
        <a:lstStyle/>
        <a:p>
          <a:endParaRPr lang="es-ES_tradnl"/>
        </a:p>
      </dgm:t>
    </dgm:pt>
    <dgm:pt modelId="{1B49DA78-208E-470F-A6FB-8E5C91EDAC6D}" type="pres">
      <dgm:prSet presAssocID="{21E8DF73-F991-41D0-A520-57FF4914AE3A}" presName="rootConnector1" presStyleLbl="node1" presStyleIdx="0" presStyleCnt="0"/>
      <dgm:spPr/>
      <dgm:t>
        <a:bodyPr/>
        <a:lstStyle/>
        <a:p>
          <a:endParaRPr lang="es-ES_tradnl"/>
        </a:p>
      </dgm:t>
    </dgm:pt>
    <dgm:pt modelId="{ECA16474-B0BB-44BB-AD51-C0082789B9CD}" type="pres">
      <dgm:prSet presAssocID="{21E8DF73-F991-41D0-A520-57FF4914AE3A}" presName="hierChild2" presStyleCnt="0"/>
      <dgm:spPr/>
    </dgm:pt>
    <dgm:pt modelId="{F65BD5B0-3FA5-49BE-B418-40F47D04C6D2}" type="pres">
      <dgm:prSet presAssocID="{9188A4EC-4C53-428A-9E41-0172EE821BB9}" presName="Name37" presStyleLbl="parChTrans1D2" presStyleIdx="0" presStyleCnt="3"/>
      <dgm:spPr/>
      <dgm:t>
        <a:bodyPr/>
        <a:lstStyle/>
        <a:p>
          <a:endParaRPr lang="es-ES_tradnl"/>
        </a:p>
      </dgm:t>
    </dgm:pt>
    <dgm:pt modelId="{D7410A5C-B240-4002-ADB0-5DC5EBCBE075}" type="pres">
      <dgm:prSet presAssocID="{24A0DB27-FE6D-4AE1-A12B-CF8F636EF92F}" presName="hierRoot2" presStyleCnt="0">
        <dgm:presLayoutVars>
          <dgm:hierBranch val="init"/>
        </dgm:presLayoutVars>
      </dgm:prSet>
      <dgm:spPr/>
    </dgm:pt>
    <dgm:pt modelId="{FBAC7AE4-965A-463F-97DF-D85BDC759C2B}" type="pres">
      <dgm:prSet presAssocID="{24A0DB27-FE6D-4AE1-A12B-CF8F636EF92F}" presName="rootComposite" presStyleCnt="0"/>
      <dgm:spPr/>
    </dgm:pt>
    <dgm:pt modelId="{7D7B7EC4-11E1-4B70-995A-140590AD6B8F}" type="pres">
      <dgm:prSet presAssocID="{24A0DB27-FE6D-4AE1-A12B-CF8F636EF92F}" presName="rootText" presStyleLbl="node2" presStyleIdx="0" presStyleCnt="3" custScaleX="136900">
        <dgm:presLayoutVars>
          <dgm:chPref val="3"/>
        </dgm:presLayoutVars>
      </dgm:prSet>
      <dgm:spPr/>
      <dgm:t>
        <a:bodyPr/>
        <a:lstStyle/>
        <a:p>
          <a:endParaRPr lang="es-ES_tradnl"/>
        </a:p>
      </dgm:t>
    </dgm:pt>
    <dgm:pt modelId="{FE050F7F-1BB2-4F26-8C7A-F894936CA20B}" type="pres">
      <dgm:prSet presAssocID="{24A0DB27-FE6D-4AE1-A12B-CF8F636EF92F}" presName="rootConnector" presStyleLbl="node2" presStyleIdx="0" presStyleCnt="3"/>
      <dgm:spPr/>
      <dgm:t>
        <a:bodyPr/>
        <a:lstStyle/>
        <a:p>
          <a:endParaRPr lang="es-ES_tradnl"/>
        </a:p>
      </dgm:t>
    </dgm:pt>
    <dgm:pt modelId="{D5FBB621-931A-412A-9282-99050183824E}" type="pres">
      <dgm:prSet presAssocID="{24A0DB27-FE6D-4AE1-A12B-CF8F636EF92F}" presName="hierChild4" presStyleCnt="0"/>
      <dgm:spPr/>
    </dgm:pt>
    <dgm:pt modelId="{B6BB1F4E-B9AC-400E-8490-EDC3658957FE}" type="pres">
      <dgm:prSet presAssocID="{24A0DB27-FE6D-4AE1-A12B-CF8F636EF92F}" presName="hierChild5" presStyleCnt="0"/>
      <dgm:spPr/>
    </dgm:pt>
    <dgm:pt modelId="{48A214C9-75EE-4EA1-B1DF-891FACEBAB3F}" type="pres">
      <dgm:prSet presAssocID="{F7E27378-3BDD-4934-A162-39193EB32D27}" presName="Name37" presStyleLbl="parChTrans1D2" presStyleIdx="1" presStyleCnt="3"/>
      <dgm:spPr/>
      <dgm:t>
        <a:bodyPr/>
        <a:lstStyle/>
        <a:p>
          <a:endParaRPr lang="es-ES_tradnl"/>
        </a:p>
      </dgm:t>
    </dgm:pt>
    <dgm:pt modelId="{085B3E9F-690C-48EB-9863-B15170C6D546}" type="pres">
      <dgm:prSet presAssocID="{916123CA-9198-42F6-AA84-3003954BDD41}" presName="hierRoot2" presStyleCnt="0">
        <dgm:presLayoutVars>
          <dgm:hierBranch val="init"/>
        </dgm:presLayoutVars>
      </dgm:prSet>
      <dgm:spPr/>
    </dgm:pt>
    <dgm:pt modelId="{51FBEBE7-1429-4B4A-BC0E-6F00DD47C49F}" type="pres">
      <dgm:prSet presAssocID="{916123CA-9198-42F6-AA84-3003954BDD41}" presName="rootComposite" presStyleCnt="0"/>
      <dgm:spPr/>
    </dgm:pt>
    <dgm:pt modelId="{F66DDCC9-FB24-485B-91E9-316C2B879963}" type="pres">
      <dgm:prSet presAssocID="{916123CA-9198-42F6-AA84-3003954BDD41}" presName="rootText" presStyleLbl="node2" presStyleIdx="1" presStyleCnt="3" custScaleX="183402">
        <dgm:presLayoutVars>
          <dgm:chPref val="3"/>
        </dgm:presLayoutVars>
      </dgm:prSet>
      <dgm:spPr/>
      <dgm:t>
        <a:bodyPr/>
        <a:lstStyle/>
        <a:p>
          <a:endParaRPr lang="es-ES_tradnl"/>
        </a:p>
      </dgm:t>
    </dgm:pt>
    <dgm:pt modelId="{4CDCD996-12C4-4392-A1EC-2F189D146043}" type="pres">
      <dgm:prSet presAssocID="{916123CA-9198-42F6-AA84-3003954BDD41}" presName="rootConnector" presStyleLbl="node2" presStyleIdx="1" presStyleCnt="3"/>
      <dgm:spPr/>
      <dgm:t>
        <a:bodyPr/>
        <a:lstStyle/>
        <a:p>
          <a:endParaRPr lang="es-ES_tradnl"/>
        </a:p>
      </dgm:t>
    </dgm:pt>
    <dgm:pt modelId="{B5CAD67F-A59E-478C-98B3-FA9983FDA84A}" type="pres">
      <dgm:prSet presAssocID="{916123CA-9198-42F6-AA84-3003954BDD41}" presName="hierChild4" presStyleCnt="0"/>
      <dgm:spPr/>
    </dgm:pt>
    <dgm:pt modelId="{5EF1C2B8-50DA-4D00-9E4E-3E5AF4C798AF}" type="pres">
      <dgm:prSet presAssocID="{916123CA-9198-42F6-AA84-3003954BDD41}" presName="hierChild5" presStyleCnt="0"/>
      <dgm:spPr/>
    </dgm:pt>
    <dgm:pt modelId="{B29CE9F5-205A-4F5D-A2D3-F9A65252D040}" type="pres">
      <dgm:prSet presAssocID="{FFE93EEE-4E21-4728-9564-C4DE9BF065D9}" presName="Name37" presStyleLbl="parChTrans1D2" presStyleIdx="2" presStyleCnt="3"/>
      <dgm:spPr/>
      <dgm:t>
        <a:bodyPr/>
        <a:lstStyle/>
        <a:p>
          <a:endParaRPr lang="es-ES_tradnl"/>
        </a:p>
      </dgm:t>
    </dgm:pt>
    <dgm:pt modelId="{5DEF036C-11C9-4C2E-8294-1B9353A80616}" type="pres">
      <dgm:prSet presAssocID="{A30158AC-265D-4A52-898E-E8E0A2A271F4}" presName="hierRoot2" presStyleCnt="0">
        <dgm:presLayoutVars>
          <dgm:hierBranch val="init"/>
        </dgm:presLayoutVars>
      </dgm:prSet>
      <dgm:spPr/>
    </dgm:pt>
    <dgm:pt modelId="{35326B79-59AF-4E0C-AFDF-3DC5DA147628}" type="pres">
      <dgm:prSet presAssocID="{A30158AC-265D-4A52-898E-E8E0A2A271F4}" presName="rootComposite" presStyleCnt="0"/>
      <dgm:spPr/>
    </dgm:pt>
    <dgm:pt modelId="{9CE264FC-B510-41DC-856B-B96810E87EFD}" type="pres">
      <dgm:prSet presAssocID="{A30158AC-265D-4A52-898E-E8E0A2A271F4}" presName="rootText" presStyleLbl="node2" presStyleIdx="2" presStyleCnt="3">
        <dgm:presLayoutVars>
          <dgm:chPref val="3"/>
        </dgm:presLayoutVars>
      </dgm:prSet>
      <dgm:spPr/>
      <dgm:t>
        <a:bodyPr/>
        <a:lstStyle/>
        <a:p>
          <a:endParaRPr lang="es-ES_tradnl"/>
        </a:p>
      </dgm:t>
    </dgm:pt>
    <dgm:pt modelId="{335ED4C8-518A-441F-B3FF-A38AEF32754F}" type="pres">
      <dgm:prSet presAssocID="{A30158AC-265D-4A52-898E-E8E0A2A271F4}" presName="rootConnector" presStyleLbl="node2" presStyleIdx="2" presStyleCnt="3"/>
      <dgm:spPr/>
      <dgm:t>
        <a:bodyPr/>
        <a:lstStyle/>
        <a:p>
          <a:endParaRPr lang="es-ES_tradnl"/>
        </a:p>
      </dgm:t>
    </dgm:pt>
    <dgm:pt modelId="{462A8738-1E6F-4AF5-BF65-16FD799C76F4}" type="pres">
      <dgm:prSet presAssocID="{A30158AC-265D-4A52-898E-E8E0A2A271F4}" presName="hierChild4" presStyleCnt="0"/>
      <dgm:spPr/>
    </dgm:pt>
    <dgm:pt modelId="{29E6D291-B20B-4ECE-83A3-C8E8E4A7B079}" type="pres">
      <dgm:prSet presAssocID="{A30158AC-265D-4A52-898E-E8E0A2A271F4}" presName="hierChild5" presStyleCnt="0"/>
      <dgm:spPr/>
    </dgm:pt>
    <dgm:pt modelId="{231175BB-AA9B-4FAF-9152-F0054F030F34}" type="pres">
      <dgm:prSet presAssocID="{21E8DF73-F991-41D0-A520-57FF4914AE3A}" presName="hierChild3" presStyleCnt="0"/>
      <dgm:spPr/>
    </dgm:pt>
  </dgm:ptLst>
  <dgm:cxnLst>
    <dgm:cxn modelId="{3A01E508-9674-4072-9DDA-C5872775491B}" type="presOf" srcId="{F7E27378-3BDD-4934-A162-39193EB32D27}" destId="{48A214C9-75EE-4EA1-B1DF-891FACEBAB3F}" srcOrd="0" destOrd="0" presId="urn:microsoft.com/office/officeart/2005/8/layout/orgChart1"/>
    <dgm:cxn modelId="{B2B24D18-D801-48B3-B42F-4C275709F7B0}" type="presOf" srcId="{A30158AC-265D-4A52-898E-E8E0A2A271F4}" destId="{335ED4C8-518A-441F-B3FF-A38AEF32754F}" srcOrd="1" destOrd="0" presId="urn:microsoft.com/office/officeart/2005/8/layout/orgChart1"/>
    <dgm:cxn modelId="{309EAD43-4AC9-4081-B225-FA910EF83296}" type="presOf" srcId="{FFE93EEE-4E21-4728-9564-C4DE9BF065D9}" destId="{B29CE9F5-205A-4F5D-A2D3-F9A65252D040}" srcOrd="0" destOrd="0" presId="urn:microsoft.com/office/officeart/2005/8/layout/orgChart1"/>
    <dgm:cxn modelId="{1DB6C791-AC0B-46CF-B67C-0E717D471673}" type="presOf" srcId="{916123CA-9198-42F6-AA84-3003954BDD41}" destId="{F66DDCC9-FB24-485B-91E9-316C2B879963}" srcOrd="0" destOrd="0" presId="urn:microsoft.com/office/officeart/2005/8/layout/orgChart1"/>
    <dgm:cxn modelId="{F4BC4EB0-44F9-45AA-BE46-1E7229472CB3}" type="presOf" srcId="{24A0DB27-FE6D-4AE1-A12B-CF8F636EF92F}" destId="{FE050F7F-1BB2-4F26-8C7A-F894936CA20B}" srcOrd="1" destOrd="0" presId="urn:microsoft.com/office/officeart/2005/8/layout/orgChart1"/>
    <dgm:cxn modelId="{807B11C9-2BFF-455B-9430-927405652C51}" srcId="{21E8DF73-F991-41D0-A520-57FF4914AE3A}" destId="{24A0DB27-FE6D-4AE1-A12B-CF8F636EF92F}" srcOrd="0" destOrd="0" parTransId="{9188A4EC-4C53-428A-9E41-0172EE821BB9}" sibTransId="{51B4CD36-313D-4EA1-85E0-44589F455134}"/>
    <dgm:cxn modelId="{F9B4BD0C-1F9B-47ED-BCDA-F132C7ACE3D9}" type="presOf" srcId="{9188A4EC-4C53-428A-9E41-0172EE821BB9}" destId="{F65BD5B0-3FA5-49BE-B418-40F47D04C6D2}" srcOrd="0" destOrd="0" presId="urn:microsoft.com/office/officeart/2005/8/layout/orgChart1"/>
    <dgm:cxn modelId="{3E0ADBD4-76DA-41BA-8105-FD1E94DDBE38}" type="presOf" srcId="{21E8DF73-F991-41D0-A520-57FF4914AE3A}" destId="{184A0A9A-EA84-458A-9E29-8251AD97D5B1}" srcOrd="0" destOrd="0" presId="urn:microsoft.com/office/officeart/2005/8/layout/orgChart1"/>
    <dgm:cxn modelId="{A292C533-2B08-428A-9043-88C30C31CE20}" type="presOf" srcId="{A30158AC-265D-4A52-898E-E8E0A2A271F4}" destId="{9CE264FC-B510-41DC-856B-B96810E87EFD}" srcOrd="0" destOrd="0" presId="urn:microsoft.com/office/officeart/2005/8/layout/orgChart1"/>
    <dgm:cxn modelId="{7707CBA3-290C-456D-BCAA-6386CA501D42}" srcId="{21E8DF73-F991-41D0-A520-57FF4914AE3A}" destId="{916123CA-9198-42F6-AA84-3003954BDD41}" srcOrd="1" destOrd="0" parTransId="{F7E27378-3BDD-4934-A162-39193EB32D27}" sibTransId="{F729FDB7-7CAA-4783-BBB1-2C32173BBFD7}"/>
    <dgm:cxn modelId="{147F99F6-55C8-4456-BE98-EFF1F7754FF6}" srcId="{DEC560AD-2E41-4F2C-889B-9E32C551C39E}" destId="{21E8DF73-F991-41D0-A520-57FF4914AE3A}" srcOrd="0" destOrd="0" parTransId="{00B353AF-87AE-4E79-BC52-1A5FE2BA84A4}" sibTransId="{63EE365D-5439-44ED-BA94-6F9AD194621B}"/>
    <dgm:cxn modelId="{07B54043-572B-4B6B-A1AA-55CDC4CC0C3B}" srcId="{21E8DF73-F991-41D0-A520-57FF4914AE3A}" destId="{A30158AC-265D-4A52-898E-E8E0A2A271F4}" srcOrd="2" destOrd="0" parTransId="{FFE93EEE-4E21-4728-9564-C4DE9BF065D9}" sibTransId="{6C2FFE15-4C3B-4F24-9AD9-8B07D5F1951E}"/>
    <dgm:cxn modelId="{8C3ED52C-6004-44A3-8A66-D72614CEE4F0}" type="presOf" srcId="{24A0DB27-FE6D-4AE1-A12B-CF8F636EF92F}" destId="{7D7B7EC4-11E1-4B70-995A-140590AD6B8F}" srcOrd="0" destOrd="0" presId="urn:microsoft.com/office/officeart/2005/8/layout/orgChart1"/>
    <dgm:cxn modelId="{208F163C-EB66-41EC-870E-2D305C08A6F2}" type="presOf" srcId="{916123CA-9198-42F6-AA84-3003954BDD41}" destId="{4CDCD996-12C4-4392-A1EC-2F189D146043}" srcOrd="1" destOrd="0" presId="urn:microsoft.com/office/officeart/2005/8/layout/orgChart1"/>
    <dgm:cxn modelId="{1C764BB3-2D06-4A0E-9277-C135950C00E4}" type="presOf" srcId="{DEC560AD-2E41-4F2C-889B-9E32C551C39E}" destId="{C6671FB6-BC8E-49B8-B8E4-692BA7DE7046}" srcOrd="0" destOrd="0" presId="urn:microsoft.com/office/officeart/2005/8/layout/orgChart1"/>
    <dgm:cxn modelId="{E8C19D23-E8C4-45A0-BC51-5B4B63757B49}" type="presOf" srcId="{21E8DF73-F991-41D0-A520-57FF4914AE3A}" destId="{1B49DA78-208E-470F-A6FB-8E5C91EDAC6D}" srcOrd="1" destOrd="0" presId="urn:microsoft.com/office/officeart/2005/8/layout/orgChart1"/>
    <dgm:cxn modelId="{2E218E1A-21D5-4FB7-8322-7DCD5EA70F37}" type="presParOf" srcId="{C6671FB6-BC8E-49B8-B8E4-692BA7DE7046}" destId="{6144AF5D-5CCF-4E70-9A39-E9F4AAF458B1}" srcOrd="0" destOrd="0" presId="urn:microsoft.com/office/officeart/2005/8/layout/orgChart1"/>
    <dgm:cxn modelId="{95784291-860D-43E5-9D36-E4F33E6AB800}" type="presParOf" srcId="{6144AF5D-5CCF-4E70-9A39-E9F4AAF458B1}" destId="{2F35F942-CBB4-4CAE-9422-2CA27DFAAD9F}" srcOrd="0" destOrd="0" presId="urn:microsoft.com/office/officeart/2005/8/layout/orgChart1"/>
    <dgm:cxn modelId="{435F1444-E34D-453B-8572-D8116B3357E6}" type="presParOf" srcId="{2F35F942-CBB4-4CAE-9422-2CA27DFAAD9F}" destId="{184A0A9A-EA84-458A-9E29-8251AD97D5B1}" srcOrd="0" destOrd="0" presId="urn:microsoft.com/office/officeart/2005/8/layout/orgChart1"/>
    <dgm:cxn modelId="{F90445DF-CCE5-4CBD-87A4-08EC21284F9C}" type="presParOf" srcId="{2F35F942-CBB4-4CAE-9422-2CA27DFAAD9F}" destId="{1B49DA78-208E-470F-A6FB-8E5C91EDAC6D}" srcOrd="1" destOrd="0" presId="urn:microsoft.com/office/officeart/2005/8/layout/orgChart1"/>
    <dgm:cxn modelId="{8E4B1B34-F733-4789-8E97-6B0F20A9B77C}" type="presParOf" srcId="{6144AF5D-5CCF-4E70-9A39-E9F4AAF458B1}" destId="{ECA16474-B0BB-44BB-AD51-C0082789B9CD}" srcOrd="1" destOrd="0" presId="urn:microsoft.com/office/officeart/2005/8/layout/orgChart1"/>
    <dgm:cxn modelId="{C06F5041-C1C4-4F62-AC31-3D0969833226}" type="presParOf" srcId="{ECA16474-B0BB-44BB-AD51-C0082789B9CD}" destId="{F65BD5B0-3FA5-49BE-B418-40F47D04C6D2}" srcOrd="0" destOrd="0" presId="urn:microsoft.com/office/officeart/2005/8/layout/orgChart1"/>
    <dgm:cxn modelId="{2F33732E-007B-4B85-8351-542CD245F3FC}" type="presParOf" srcId="{ECA16474-B0BB-44BB-AD51-C0082789B9CD}" destId="{D7410A5C-B240-4002-ADB0-5DC5EBCBE075}" srcOrd="1" destOrd="0" presId="urn:microsoft.com/office/officeart/2005/8/layout/orgChart1"/>
    <dgm:cxn modelId="{E3B52EE1-D943-4B07-9CD6-9452D37BF18E}" type="presParOf" srcId="{D7410A5C-B240-4002-ADB0-5DC5EBCBE075}" destId="{FBAC7AE4-965A-463F-97DF-D85BDC759C2B}" srcOrd="0" destOrd="0" presId="urn:microsoft.com/office/officeart/2005/8/layout/orgChart1"/>
    <dgm:cxn modelId="{A4422831-652D-4B96-8563-E08E3656F6A8}" type="presParOf" srcId="{FBAC7AE4-965A-463F-97DF-D85BDC759C2B}" destId="{7D7B7EC4-11E1-4B70-995A-140590AD6B8F}" srcOrd="0" destOrd="0" presId="urn:microsoft.com/office/officeart/2005/8/layout/orgChart1"/>
    <dgm:cxn modelId="{2D254A71-88E3-46C4-8982-60FDABC6622A}" type="presParOf" srcId="{FBAC7AE4-965A-463F-97DF-D85BDC759C2B}" destId="{FE050F7F-1BB2-4F26-8C7A-F894936CA20B}" srcOrd="1" destOrd="0" presId="urn:microsoft.com/office/officeart/2005/8/layout/orgChart1"/>
    <dgm:cxn modelId="{28E72F70-412A-40BD-BBC1-9BD3FF422696}" type="presParOf" srcId="{D7410A5C-B240-4002-ADB0-5DC5EBCBE075}" destId="{D5FBB621-931A-412A-9282-99050183824E}" srcOrd="1" destOrd="0" presId="urn:microsoft.com/office/officeart/2005/8/layout/orgChart1"/>
    <dgm:cxn modelId="{A0B9DD14-BAD7-4EC0-84E3-C8E775631712}" type="presParOf" srcId="{D7410A5C-B240-4002-ADB0-5DC5EBCBE075}" destId="{B6BB1F4E-B9AC-400E-8490-EDC3658957FE}" srcOrd="2" destOrd="0" presId="urn:microsoft.com/office/officeart/2005/8/layout/orgChart1"/>
    <dgm:cxn modelId="{9A91FF63-45C4-42CF-8A58-AB5CB774E6E8}" type="presParOf" srcId="{ECA16474-B0BB-44BB-AD51-C0082789B9CD}" destId="{48A214C9-75EE-4EA1-B1DF-891FACEBAB3F}" srcOrd="2" destOrd="0" presId="urn:microsoft.com/office/officeart/2005/8/layout/orgChart1"/>
    <dgm:cxn modelId="{FE428E6A-FF56-408F-9A11-2A36E2C09188}" type="presParOf" srcId="{ECA16474-B0BB-44BB-AD51-C0082789B9CD}" destId="{085B3E9F-690C-48EB-9863-B15170C6D546}" srcOrd="3" destOrd="0" presId="urn:microsoft.com/office/officeart/2005/8/layout/orgChart1"/>
    <dgm:cxn modelId="{66BABFFE-1A9F-4477-AC54-586476A6B4F0}" type="presParOf" srcId="{085B3E9F-690C-48EB-9863-B15170C6D546}" destId="{51FBEBE7-1429-4B4A-BC0E-6F00DD47C49F}" srcOrd="0" destOrd="0" presId="urn:microsoft.com/office/officeart/2005/8/layout/orgChart1"/>
    <dgm:cxn modelId="{ADAA52BA-F859-4EE9-AEEF-80C56A81456B}" type="presParOf" srcId="{51FBEBE7-1429-4B4A-BC0E-6F00DD47C49F}" destId="{F66DDCC9-FB24-485B-91E9-316C2B879963}" srcOrd="0" destOrd="0" presId="urn:microsoft.com/office/officeart/2005/8/layout/orgChart1"/>
    <dgm:cxn modelId="{0F464235-8822-4969-B86D-4AED79500028}" type="presParOf" srcId="{51FBEBE7-1429-4B4A-BC0E-6F00DD47C49F}" destId="{4CDCD996-12C4-4392-A1EC-2F189D146043}" srcOrd="1" destOrd="0" presId="urn:microsoft.com/office/officeart/2005/8/layout/orgChart1"/>
    <dgm:cxn modelId="{A4BBD5E8-4FF7-4D43-B067-D6445E351245}" type="presParOf" srcId="{085B3E9F-690C-48EB-9863-B15170C6D546}" destId="{B5CAD67F-A59E-478C-98B3-FA9983FDA84A}" srcOrd="1" destOrd="0" presId="urn:microsoft.com/office/officeart/2005/8/layout/orgChart1"/>
    <dgm:cxn modelId="{E0E737A7-EE3C-456D-881D-0C6395C31D4D}" type="presParOf" srcId="{085B3E9F-690C-48EB-9863-B15170C6D546}" destId="{5EF1C2B8-50DA-4D00-9E4E-3E5AF4C798AF}" srcOrd="2" destOrd="0" presId="urn:microsoft.com/office/officeart/2005/8/layout/orgChart1"/>
    <dgm:cxn modelId="{3F57D7BA-7D3A-4A24-9DF1-882C5E5EA457}" type="presParOf" srcId="{ECA16474-B0BB-44BB-AD51-C0082789B9CD}" destId="{B29CE9F5-205A-4F5D-A2D3-F9A65252D040}" srcOrd="4" destOrd="0" presId="urn:microsoft.com/office/officeart/2005/8/layout/orgChart1"/>
    <dgm:cxn modelId="{BBD8436C-6C40-499B-ABF9-536F418BDFEE}" type="presParOf" srcId="{ECA16474-B0BB-44BB-AD51-C0082789B9CD}" destId="{5DEF036C-11C9-4C2E-8294-1B9353A80616}" srcOrd="5" destOrd="0" presId="urn:microsoft.com/office/officeart/2005/8/layout/orgChart1"/>
    <dgm:cxn modelId="{C724CD37-9F34-4914-AA0D-A5E75923B5EB}" type="presParOf" srcId="{5DEF036C-11C9-4C2E-8294-1B9353A80616}" destId="{35326B79-59AF-4E0C-AFDF-3DC5DA147628}" srcOrd="0" destOrd="0" presId="urn:microsoft.com/office/officeart/2005/8/layout/orgChart1"/>
    <dgm:cxn modelId="{316E67F0-78A1-4B56-8FF0-D04B8FB7A1B4}" type="presParOf" srcId="{35326B79-59AF-4E0C-AFDF-3DC5DA147628}" destId="{9CE264FC-B510-41DC-856B-B96810E87EFD}" srcOrd="0" destOrd="0" presId="urn:microsoft.com/office/officeart/2005/8/layout/orgChart1"/>
    <dgm:cxn modelId="{1C53CFF3-5074-4291-B376-A1A0E5AB2EE8}" type="presParOf" srcId="{35326B79-59AF-4E0C-AFDF-3DC5DA147628}" destId="{335ED4C8-518A-441F-B3FF-A38AEF32754F}" srcOrd="1" destOrd="0" presId="urn:microsoft.com/office/officeart/2005/8/layout/orgChart1"/>
    <dgm:cxn modelId="{F3F42ED5-7CE7-4B66-88AB-0064FB2C71D8}" type="presParOf" srcId="{5DEF036C-11C9-4C2E-8294-1B9353A80616}" destId="{462A8738-1E6F-4AF5-BF65-16FD799C76F4}" srcOrd="1" destOrd="0" presId="urn:microsoft.com/office/officeart/2005/8/layout/orgChart1"/>
    <dgm:cxn modelId="{27647BEE-143C-47CF-A8EB-F111575E35B5}" type="presParOf" srcId="{5DEF036C-11C9-4C2E-8294-1B9353A80616}" destId="{29E6D291-B20B-4ECE-83A3-C8E8E4A7B079}" srcOrd="2" destOrd="0" presId="urn:microsoft.com/office/officeart/2005/8/layout/orgChart1"/>
    <dgm:cxn modelId="{90D5B391-26EB-4645-9BEA-B1E8B18B5959}" type="presParOf" srcId="{6144AF5D-5CCF-4E70-9A39-E9F4AAF458B1}" destId="{231175BB-AA9B-4FAF-9152-F0054F030F3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E374E9-B032-4D3C-A7F0-505B2112F669}" type="doc">
      <dgm:prSet loTypeId="urn:microsoft.com/office/officeart/2005/8/layout/hProcess9" loCatId="process" qsTypeId="urn:microsoft.com/office/officeart/2005/8/quickstyle/simple1" qsCatId="simple" csTypeId="urn:microsoft.com/office/officeart/2005/8/colors/colorful5" csCatId="colorful" phldr="1"/>
      <dgm:spPr/>
    </dgm:pt>
    <dgm:pt modelId="{4470FB68-2220-4EB7-A4E3-49633A29C142}">
      <dgm:prSet phldrT="[Texto]"/>
      <dgm:spPr/>
      <dgm:t>
        <a:bodyPr/>
        <a:lstStyle/>
        <a:p>
          <a:pPr algn="ctr"/>
          <a:r>
            <a:rPr lang="es-EC"/>
            <a:t>Catalogos</a:t>
          </a:r>
        </a:p>
      </dgm:t>
    </dgm:pt>
    <dgm:pt modelId="{BB8D71FA-B5B0-4E95-851E-816FB0EFBB86}" type="parTrans" cxnId="{6A2C557C-F707-46D1-A1D2-6E68BDBDB421}">
      <dgm:prSet/>
      <dgm:spPr/>
      <dgm:t>
        <a:bodyPr/>
        <a:lstStyle/>
        <a:p>
          <a:pPr algn="ctr"/>
          <a:endParaRPr lang="es-EC"/>
        </a:p>
      </dgm:t>
    </dgm:pt>
    <dgm:pt modelId="{6DB6D387-06E8-4C79-96CD-F6E667D5FB6C}" type="sibTrans" cxnId="{6A2C557C-F707-46D1-A1D2-6E68BDBDB421}">
      <dgm:prSet/>
      <dgm:spPr/>
      <dgm:t>
        <a:bodyPr/>
        <a:lstStyle/>
        <a:p>
          <a:pPr algn="ctr"/>
          <a:endParaRPr lang="es-EC"/>
        </a:p>
      </dgm:t>
    </dgm:pt>
    <dgm:pt modelId="{1CD42320-0F8B-450F-A080-69EA1FC52924}">
      <dgm:prSet phldrT="[Texto]"/>
      <dgm:spPr/>
      <dgm:t>
        <a:bodyPr/>
        <a:lstStyle/>
        <a:p>
          <a:pPr algn="ctr"/>
          <a:r>
            <a:rPr lang="es-EC"/>
            <a:t>Pedidos</a:t>
          </a:r>
        </a:p>
      </dgm:t>
    </dgm:pt>
    <dgm:pt modelId="{0BF64917-A5A0-4BAF-832F-6899717B6218}" type="parTrans" cxnId="{E3F9FE83-ED06-4773-90AA-A5B9C9ED5B5A}">
      <dgm:prSet/>
      <dgm:spPr/>
      <dgm:t>
        <a:bodyPr/>
        <a:lstStyle/>
        <a:p>
          <a:pPr algn="ctr"/>
          <a:endParaRPr lang="es-EC"/>
        </a:p>
      </dgm:t>
    </dgm:pt>
    <dgm:pt modelId="{E81B15F0-B6D7-41AB-9377-167AC6A100F7}" type="sibTrans" cxnId="{E3F9FE83-ED06-4773-90AA-A5B9C9ED5B5A}">
      <dgm:prSet/>
      <dgm:spPr/>
      <dgm:t>
        <a:bodyPr/>
        <a:lstStyle/>
        <a:p>
          <a:pPr algn="ctr"/>
          <a:endParaRPr lang="es-EC"/>
        </a:p>
      </dgm:t>
    </dgm:pt>
    <dgm:pt modelId="{0763942E-967A-4BEB-832A-63BD8E41F965}">
      <dgm:prSet phldrT="[Texto]"/>
      <dgm:spPr/>
      <dgm:t>
        <a:bodyPr/>
        <a:lstStyle/>
        <a:p>
          <a:pPr algn="ctr"/>
          <a:r>
            <a:rPr lang="es-EC"/>
            <a:t>Entrega de Pedidos</a:t>
          </a:r>
        </a:p>
      </dgm:t>
    </dgm:pt>
    <dgm:pt modelId="{B72DF5B5-C1B1-4902-ADB5-9A4D4AEF2838}" type="parTrans" cxnId="{DB973F5C-720C-430C-B09B-2A1B00173D16}">
      <dgm:prSet/>
      <dgm:spPr/>
      <dgm:t>
        <a:bodyPr/>
        <a:lstStyle/>
        <a:p>
          <a:pPr algn="ctr"/>
          <a:endParaRPr lang="es-EC"/>
        </a:p>
      </dgm:t>
    </dgm:pt>
    <dgm:pt modelId="{32FA26F2-9434-420D-805E-5BF1DEBADBB4}" type="sibTrans" cxnId="{DB973F5C-720C-430C-B09B-2A1B00173D16}">
      <dgm:prSet/>
      <dgm:spPr/>
      <dgm:t>
        <a:bodyPr/>
        <a:lstStyle/>
        <a:p>
          <a:pPr algn="ctr"/>
          <a:endParaRPr lang="es-EC"/>
        </a:p>
      </dgm:t>
    </dgm:pt>
    <dgm:pt modelId="{42543C17-9F0B-4146-83A7-F9F91B2711C8}" type="pres">
      <dgm:prSet presAssocID="{E3E374E9-B032-4D3C-A7F0-505B2112F669}" presName="CompostProcess" presStyleCnt="0">
        <dgm:presLayoutVars>
          <dgm:dir/>
          <dgm:resizeHandles val="exact"/>
        </dgm:presLayoutVars>
      </dgm:prSet>
      <dgm:spPr/>
    </dgm:pt>
    <dgm:pt modelId="{B5B5F46A-E844-4B7B-A3A7-0400B8624AA8}" type="pres">
      <dgm:prSet presAssocID="{E3E374E9-B032-4D3C-A7F0-505B2112F669}" presName="arrow" presStyleLbl="bgShp" presStyleIdx="0" presStyleCnt="1"/>
      <dgm:spPr/>
    </dgm:pt>
    <dgm:pt modelId="{42B0D232-33A9-4E4D-8D3A-F5DD1D74DDFE}" type="pres">
      <dgm:prSet presAssocID="{E3E374E9-B032-4D3C-A7F0-505B2112F669}" presName="linearProcess" presStyleCnt="0"/>
      <dgm:spPr/>
    </dgm:pt>
    <dgm:pt modelId="{6A8D28A2-8F2D-452F-A1CD-720D7C8AA43A}" type="pres">
      <dgm:prSet presAssocID="{4470FB68-2220-4EB7-A4E3-49633A29C142}" presName="textNode" presStyleLbl="node1" presStyleIdx="0" presStyleCnt="3" custLinFactNeighborX="56574" custLinFactNeighborY="2487">
        <dgm:presLayoutVars>
          <dgm:bulletEnabled val="1"/>
        </dgm:presLayoutVars>
      </dgm:prSet>
      <dgm:spPr/>
      <dgm:t>
        <a:bodyPr/>
        <a:lstStyle/>
        <a:p>
          <a:endParaRPr lang="es-EC"/>
        </a:p>
      </dgm:t>
    </dgm:pt>
    <dgm:pt modelId="{2FACCC45-133F-413D-B39C-67933812FDC4}" type="pres">
      <dgm:prSet presAssocID="{6DB6D387-06E8-4C79-96CD-F6E667D5FB6C}" presName="sibTrans" presStyleCnt="0"/>
      <dgm:spPr/>
    </dgm:pt>
    <dgm:pt modelId="{C89780F8-EECD-4936-B97A-1B8CCC798201}" type="pres">
      <dgm:prSet presAssocID="{1CD42320-0F8B-450F-A080-69EA1FC52924}" presName="textNode" presStyleLbl="node1" presStyleIdx="1" presStyleCnt="3" custLinFactNeighborX="-26485" custLinFactNeighborY="1630">
        <dgm:presLayoutVars>
          <dgm:bulletEnabled val="1"/>
        </dgm:presLayoutVars>
      </dgm:prSet>
      <dgm:spPr/>
      <dgm:t>
        <a:bodyPr/>
        <a:lstStyle/>
        <a:p>
          <a:endParaRPr lang="es-ES"/>
        </a:p>
      </dgm:t>
    </dgm:pt>
    <dgm:pt modelId="{A558EE53-08A5-4071-AAB5-1F4B0D39E1CD}" type="pres">
      <dgm:prSet presAssocID="{E81B15F0-B6D7-41AB-9377-167AC6A100F7}" presName="sibTrans" presStyleCnt="0"/>
      <dgm:spPr/>
    </dgm:pt>
    <dgm:pt modelId="{8006EC63-9FD4-4FFE-B85A-BA3C2116A09E}" type="pres">
      <dgm:prSet presAssocID="{0763942E-967A-4BEB-832A-63BD8E41F965}" presName="textNode" presStyleLbl="node1" presStyleIdx="2" presStyleCnt="3">
        <dgm:presLayoutVars>
          <dgm:bulletEnabled val="1"/>
        </dgm:presLayoutVars>
      </dgm:prSet>
      <dgm:spPr/>
      <dgm:t>
        <a:bodyPr/>
        <a:lstStyle/>
        <a:p>
          <a:endParaRPr lang="es-ES"/>
        </a:p>
      </dgm:t>
    </dgm:pt>
  </dgm:ptLst>
  <dgm:cxnLst>
    <dgm:cxn modelId="{AC54A050-1606-4E51-9B67-807F3ECECD2A}" type="presOf" srcId="{1CD42320-0F8B-450F-A080-69EA1FC52924}" destId="{C89780F8-EECD-4936-B97A-1B8CCC798201}" srcOrd="0" destOrd="0" presId="urn:microsoft.com/office/officeart/2005/8/layout/hProcess9"/>
    <dgm:cxn modelId="{1BDB976F-7E9C-4835-B63D-0A8961430051}" type="presOf" srcId="{E3E374E9-B032-4D3C-A7F0-505B2112F669}" destId="{42543C17-9F0B-4146-83A7-F9F91B2711C8}" srcOrd="0" destOrd="0" presId="urn:microsoft.com/office/officeart/2005/8/layout/hProcess9"/>
    <dgm:cxn modelId="{321B07A7-7A24-4AD0-B892-DC1D4B06FD9F}" type="presOf" srcId="{0763942E-967A-4BEB-832A-63BD8E41F965}" destId="{8006EC63-9FD4-4FFE-B85A-BA3C2116A09E}" srcOrd="0" destOrd="0" presId="urn:microsoft.com/office/officeart/2005/8/layout/hProcess9"/>
    <dgm:cxn modelId="{64CA7FD0-B46C-4461-8474-1D17CCB23966}" type="presOf" srcId="{4470FB68-2220-4EB7-A4E3-49633A29C142}" destId="{6A8D28A2-8F2D-452F-A1CD-720D7C8AA43A}" srcOrd="0" destOrd="0" presId="urn:microsoft.com/office/officeart/2005/8/layout/hProcess9"/>
    <dgm:cxn modelId="{DB973F5C-720C-430C-B09B-2A1B00173D16}" srcId="{E3E374E9-B032-4D3C-A7F0-505B2112F669}" destId="{0763942E-967A-4BEB-832A-63BD8E41F965}" srcOrd="2" destOrd="0" parTransId="{B72DF5B5-C1B1-4902-ADB5-9A4D4AEF2838}" sibTransId="{32FA26F2-9434-420D-805E-5BF1DEBADBB4}"/>
    <dgm:cxn modelId="{6A2C557C-F707-46D1-A1D2-6E68BDBDB421}" srcId="{E3E374E9-B032-4D3C-A7F0-505B2112F669}" destId="{4470FB68-2220-4EB7-A4E3-49633A29C142}" srcOrd="0" destOrd="0" parTransId="{BB8D71FA-B5B0-4E95-851E-816FB0EFBB86}" sibTransId="{6DB6D387-06E8-4C79-96CD-F6E667D5FB6C}"/>
    <dgm:cxn modelId="{E3F9FE83-ED06-4773-90AA-A5B9C9ED5B5A}" srcId="{E3E374E9-B032-4D3C-A7F0-505B2112F669}" destId="{1CD42320-0F8B-450F-A080-69EA1FC52924}" srcOrd="1" destOrd="0" parTransId="{0BF64917-A5A0-4BAF-832F-6899717B6218}" sibTransId="{E81B15F0-B6D7-41AB-9377-167AC6A100F7}"/>
    <dgm:cxn modelId="{D7E3C2B5-960D-46A4-939F-243DB8F921AB}" type="presParOf" srcId="{42543C17-9F0B-4146-83A7-F9F91B2711C8}" destId="{B5B5F46A-E844-4B7B-A3A7-0400B8624AA8}" srcOrd="0" destOrd="0" presId="urn:microsoft.com/office/officeart/2005/8/layout/hProcess9"/>
    <dgm:cxn modelId="{43B03716-E717-415A-B67E-FB81F9DE7B17}" type="presParOf" srcId="{42543C17-9F0B-4146-83A7-F9F91B2711C8}" destId="{42B0D232-33A9-4E4D-8D3A-F5DD1D74DDFE}" srcOrd="1" destOrd="0" presId="urn:microsoft.com/office/officeart/2005/8/layout/hProcess9"/>
    <dgm:cxn modelId="{4B102804-5101-40FA-917A-3E7D54BE9BC1}" type="presParOf" srcId="{42B0D232-33A9-4E4D-8D3A-F5DD1D74DDFE}" destId="{6A8D28A2-8F2D-452F-A1CD-720D7C8AA43A}" srcOrd="0" destOrd="0" presId="urn:microsoft.com/office/officeart/2005/8/layout/hProcess9"/>
    <dgm:cxn modelId="{7D4111B2-ADB9-4F70-9D87-445D7F740A77}" type="presParOf" srcId="{42B0D232-33A9-4E4D-8D3A-F5DD1D74DDFE}" destId="{2FACCC45-133F-413D-B39C-67933812FDC4}" srcOrd="1" destOrd="0" presId="urn:microsoft.com/office/officeart/2005/8/layout/hProcess9"/>
    <dgm:cxn modelId="{5517EA5F-B58B-488F-A024-7DC53692C2B8}" type="presParOf" srcId="{42B0D232-33A9-4E4D-8D3A-F5DD1D74DDFE}" destId="{C89780F8-EECD-4936-B97A-1B8CCC798201}" srcOrd="2" destOrd="0" presId="urn:microsoft.com/office/officeart/2005/8/layout/hProcess9"/>
    <dgm:cxn modelId="{62CFB49F-7BF0-426D-8EC3-02529909277E}" type="presParOf" srcId="{42B0D232-33A9-4E4D-8D3A-F5DD1D74DDFE}" destId="{A558EE53-08A5-4071-AAB5-1F4B0D39E1CD}" srcOrd="3" destOrd="0" presId="urn:microsoft.com/office/officeart/2005/8/layout/hProcess9"/>
    <dgm:cxn modelId="{45386887-8B34-4D26-9A13-9E49E7870D6C}" type="presParOf" srcId="{42B0D232-33A9-4E4D-8D3A-F5DD1D74DDFE}" destId="{8006EC63-9FD4-4FFE-B85A-BA3C2116A09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9B56FB-5AE9-4C44-9754-683670290BE0}" type="doc">
      <dgm:prSet loTypeId="urn:microsoft.com/office/officeart/2005/8/layout/chevron1" loCatId="process" qsTypeId="urn:microsoft.com/office/officeart/2005/8/quickstyle/simple1" qsCatId="simple" csTypeId="urn:microsoft.com/office/officeart/2005/8/colors/colorful5" csCatId="colorful" phldr="1"/>
      <dgm:spPr/>
    </dgm:pt>
    <dgm:pt modelId="{B576575B-25BE-4D58-93AB-E14B52C2B315}">
      <dgm:prSet phldrT="[Texto]"/>
      <dgm:spPr/>
      <dgm:t>
        <a:bodyPr/>
        <a:lstStyle/>
        <a:p>
          <a:r>
            <a:rPr lang="es-EC"/>
            <a:t>Proveedores</a:t>
          </a:r>
        </a:p>
      </dgm:t>
    </dgm:pt>
    <dgm:pt modelId="{298CB100-52BF-4A96-946F-11E9BB3509D6}" type="parTrans" cxnId="{06D61248-7F84-492E-B21E-965D8EA779F1}">
      <dgm:prSet/>
      <dgm:spPr/>
      <dgm:t>
        <a:bodyPr/>
        <a:lstStyle/>
        <a:p>
          <a:endParaRPr lang="es-EC"/>
        </a:p>
      </dgm:t>
    </dgm:pt>
    <dgm:pt modelId="{5E1E1836-319A-4F74-9173-1CACD265FA01}" type="sibTrans" cxnId="{06D61248-7F84-492E-B21E-965D8EA779F1}">
      <dgm:prSet/>
      <dgm:spPr/>
      <dgm:t>
        <a:bodyPr/>
        <a:lstStyle/>
        <a:p>
          <a:endParaRPr lang="es-EC"/>
        </a:p>
      </dgm:t>
    </dgm:pt>
    <dgm:pt modelId="{32B72F4C-788E-4001-A95C-5511ED784B94}">
      <dgm:prSet phldrT="[Texto]"/>
      <dgm:spPr/>
      <dgm:t>
        <a:bodyPr/>
        <a:lstStyle/>
        <a:p>
          <a:r>
            <a:rPr lang="es-EC"/>
            <a:t>Empresa </a:t>
          </a:r>
        </a:p>
      </dgm:t>
    </dgm:pt>
    <dgm:pt modelId="{55A4E9A4-4D00-41DF-A712-93968DE517A3}" type="parTrans" cxnId="{9F84DA29-7EF0-4455-99C9-AFA0F3DA00EF}">
      <dgm:prSet/>
      <dgm:spPr/>
      <dgm:t>
        <a:bodyPr/>
        <a:lstStyle/>
        <a:p>
          <a:endParaRPr lang="es-EC"/>
        </a:p>
      </dgm:t>
    </dgm:pt>
    <dgm:pt modelId="{B40DD678-9B10-4663-A7C3-BB8327E7EE3B}" type="sibTrans" cxnId="{9F84DA29-7EF0-4455-99C9-AFA0F3DA00EF}">
      <dgm:prSet/>
      <dgm:spPr/>
      <dgm:t>
        <a:bodyPr/>
        <a:lstStyle/>
        <a:p>
          <a:endParaRPr lang="es-EC"/>
        </a:p>
      </dgm:t>
    </dgm:pt>
    <dgm:pt modelId="{AE3985A2-19EE-4821-91DF-D04B93D44608}">
      <dgm:prSet phldrT="[Texto]"/>
      <dgm:spPr/>
      <dgm:t>
        <a:bodyPr/>
        <a:lstStyle/>
        <a:p>
          <a:r>
            <a:rPr lang="es-EC"/>
            <a:t>Distribuidor</a:t>
          </a:r>
        </a:p>
      </dgm:t>
    </dgm:pt>
    <dgm:pt modelId="{EABE51D9-3A22-4384-8973-922D42283762}" type="parTrans" cxnId="{E156AD3F-682E-4B31-BDB2-E9994D3E08F6}">
      <dgm:prSet/>
      <dgm:spPr/>
      <dgm:t>
        <a:bodyPr/>
        <a:lstStyle/>
        <a:p>
          <a:endParaRPr lang="es-EC"/>
        </a:p>
      </dgm:t>
    </dgm:pt>
    <dgm:pt modelId="{7B27AA91-2CDE-465B-9FED-C4D836F5CC9D}" type="sibTrans" cxnId="{E156AD3F-682E-4B31-BDB2-E9994D3E08F6}">
      <dgm:prSet/>
      <dgm:spPr/>
      <dgm:t>
        <a:bodyPr/>
        <a:lstStyle/>
        <a:p>
          <a:endParaRPr lang="es-EC"/>
        </a:p>
      </dgm:t>
    </dgm:pt>
    <dgm:pt modelId="{9E07DB99-7200-40D9-AAD2-8347DB8013C5}">
      <dgm:prSet/>
      <dgm:spPr/>
      <dgm:t>
        <a:bodyPr/>
        <a:lstStyle/>
        <a:p>
          <a:r>
            <a:rPr lang="es-EC"/>
            <a:t>Servicio Posventa</a:t>
          </a:r>
        </a:p>
      </dgm:t>
    </dgm:pt>
    <dgm:pt modelId="{A2E28667-101C-4860-801B-C25BD4169849}" type="parTrans" cxnId="{9D5E94F3-BE80-42EE-9D27-D1812662C398}">
      <dgm:prSet/>
      <dgm:spPr/>
      <dgm:t>
        <a:bodyPr/>
        <a:lstStyle/>
        <a:p>
          <a:endParaRPr lang="es-EC"/>
        </a:p>
      </dgm:t>
    </dgm:pt>
    <dgm:pt modelId="{6184EC2B-1A7D-46FE-8557-1322CB0D3D16}" type="sibTrans" cxnId="{9D5E94F3-BE80-42EE-9D27-D1812662C398}">
      <dgm:prSet/>
      <dgm:spPr/>
      <dgm:t>
        <a:bodyPr/>
        <a:lstStyle/>
        <a:p>
          <a:endParaRPr lang="es-EC"/>
        </a:p>
      </dgm:t>
    </dgm:pt>
    <dgm:pt modelId="{D5C7099B-B2CF-4AF2-933F-312AC3C846E2}" type="pres">
      <dgm:prSet presAssocID="{589B56FB-5AE9-4C44-9754-683670290BE0}" presName="Name0" presStyleCnt="0">
        <dgm:presLayoutVars>
          <dgm:dir/>
          <dgm:animLvl val="lvl"/>
          <dgm:resizeHandles val="exact"/>
        </dgm:presLayoutVars>
      </dgm:prSet>
      <dgm:spPr/>
    </dgm:pt>
    <dgm:pt modelId="{091DF924-A4F4-4846-99DD-F4EFB3E035CA}" type="pres">
      <dgm:prSet presAssocID="{B576575B-25BE-4D58-93AB-E14B52C2B315}" presName="parTxOnly" presStyleLbl="node1" presStyleIdx="0" presStyleCnt="4">
        <dgm:presLayoutVars>
          <dgm:chMax val="0"/>
          <dgm:chPref val="0"/>
          <dgm:bulletEnabled val="1"/>
        </dgm:presLayoutVars>
      </dgm:prSet>
      <dgm:spPr/>
      <dgm:t>
        <a:bodyPr/>
        <a:lstStyle/>
        <a:p>
          <a:endParaRPr lang="es-EC"/>
        </a:p>
      </dgm:t>
    </dgm:pt>
    <dgm:pt modelId="{65497025-36CA-4C4F-810F-A68DBE8072F4}" type="pres">
      <dgm:prSet presAssocID="{5E1E1836-319A-4F74-9173-1CACD265FA01}" presName="parTxOnlySpace" presStyleCnt="0"/>
      <dgm:spPr/>
    </dgm:pt>
    <dgm:pt modelId="{34C5B406-6ED4-4A6C-B0F0-226EC946A6E8}" type="pres">
      <dgm:prSet presAssocID="{32B72F4C-788E-4001-A95C-5511ED784B94}" presName="parTxOnly" presStyleLbl="node1" presStyleIdx="1" presStyleCnt="4">
        <dgm:presLayoutVars>
          <dgm:chMax val="0"/>
          <dgm:chPref val="0"/>
          <dgm:bulletEnabled val="1"/>
        </dgm:presLayoutVars>
      </dgm:prSet>
      <dgm:spPr/>
      <dgm:t>
        <a:bodyPr/>
        <a:lstStyle/>
        <a:p>
          <a:endParaRPr lang="es-EC"/>
        </a:p>
      </dgm:t>
    </dgm:pt>
    <dgm:pt modelId="{E5A5E233-D5F5-4903-BEB2-F5B9EB6FD884}" type="pres">
      <dgm:prSet presAssocID="{B40DD678-9B10-4663-A7C3-BB8327E7EE3B}" presName="parTxOnlySpace" presStyleCnt="0"/>
      <dgm:spPr/>
    </dgm:pt>
    <dgm:pt modelId="{791FE01F-646E-4B89-9BA1-BDB600406D07}" type="pres">
      <dgm:prSet presAssocID="{AE3985A2-19EE-4821-91DF-D04B93D44608}" presName="parTxOnly" presStyleLbl="node1" presStyleIdx="2" presStyleCnt="4">
        <dgm:presLayoutVars>
          <dgm:chMax val="0"/>
          <dgm:chPref val="0"/>
          <dgm:bulletEnabled val="1"/>
        </dgm:presLayoutVars>
      </dgm:prSet>
      <dgm:spPr/>
      <dgm:t>
        <a:bodyPr/>
        <a:lstStyle/>
        <a:p>
          <a:endParaRPr lang="es-EC"/>
        </a:p>
      </dgm:t>
    </dgm:pt>
    <dgm:pt modelId="{C1BD610C-FAB8-48D2-A622-75B7EA75C507}" type="pres">
      <dgm:prSet presAssocID="{7B27AA91-2CDE-465B-9FED-C4D836F5CC9D}" presName="parTxOnlySpace" presStyleCnt="0"/>
      <dgm:spPr/>
    </dgm:pt>
    <dgm:pt modelId="{95AE2586-A88B-4E3C-AF05-225BA64B0331}" type="pres">
      <dgm:prSet presAssocID="{9E07DB99-7200-40D9-AAD2-8347DB8013C5}" presName="parTxOnly" presStyleLbl="node1" presStyleIdx="3" presStyleCnt="4">
        <dgm:presLayoutVars>
          <dgm:chMax val="0"/>
          <dgm:chPref val="0"/>
          <dgm:bulletEnabled val="1"/>
        </dgm:presLayoutVars>
      </dgm:prSet>
      <dgm:spPr/>
      <dgm:t>
        <a:bodyPr/>
        <a:lstStyle/>
        <a:p>
          <a:endParaRPr lang="es-EC"/>
        </a:p>
      </dgm:t>
    </dgm:pt>
  </dgm:ptLst>
  <dgm:cxnLst>
    <dgm:cxn modelId="{1082048C-6309-421A-B3EB-04276D437F7C}" type="presOf" srcId="{32B72F4C-788E-4001-A95C-5511ED784B94}" destId="{34C5B406-6ED4-4A6C-B0F0-226EC946A6E8}" srcOrd="0" destOrd="0" presId="urn:microsoft.com/office/officeart/2005/8/layout/chevron1"/>
    <dgm:cxn modelId="{9D5E94F3-BE80-42EE-9D27-D1812662C398}" srcId="{589B56FB-5AE9-4C44-9754-683670290BE0}" destId="{9E07DB99-7200-40D9-AAD2-8347DB8013C5}" srcOrd="3" destOrd="0" parTransId="{A2E28667-101C-4860-801B-C25BD4169849}" sibTransId="{6184EC2B-1A7D-46FE-8557-1322CB0D3D16}"/>
    <dgm:cxn modelId="{9F84DA29-7EF0-4455-99C9-AFA0F3DA00EF}" srcId="{589B56FB-5AE9-4C44-9754-683670290BE0}" destId="{32B72F4C-788E-4001-A95C-5511ED784B94}" srcOrd="1" destOrd="0" parTransId="{55A4E9A4-4D00-41DF-A712-93968DE517A3}" sibTransId="{B40DD678-9B10-4663-A7C3-BB8327E7EE3B}"/>
    <dgm:cxn modelId="{E156AD3F-682E-4B31-BDB2-E9994D3E08F6}" srcId="{589B56FB-5AE9-4C44-9754-683670290BE0}" destId="{AE3985A2-19EE-4821-91DF-D04B93D44608}" srcOrd="2" destOrd="0" parTransId="{EABE51D9-3A22-4384-8973-922D42283762}" sibTransId="{7B27AA91-2CDE-465B-9FED-C4D836F5CC9D}"/>
    <dgm:cxn modelId="{06D61248-7F84-492E-B21E-965D8EA779F1}" srcId="{589B56FB-5AE9-4C44-9754-683670290BE0}" destId="{B576575B-25BE-4D58-93AB-E14B52C2B315}" srcOrd="0" destOrd="0" parTransId="{298CB100-52BF-4A96-946F-11E9BB3509D6}" sibTransId="{5E1E1836-319A-4F74-9173-1CACD265FA01}"/>
    <dgm:cxn modelId="{DF2F2B7A-D837-4472-9DDF-B62B0190C87A}" type="presOf" srcId="{AE3985A2-19EE-4821-91DF-D04B93D44608}" destId="{791FE01F-646E-4B89-9BA1-BDB600406D07}" srcOrd="0" destOrd="0" presId="urn:microsoft.com/office/officeart/2005/8/layout/chevron1"/>
    <dgm:cxn modelId="{EB9C2520-63DA-4FC9-B3D6-EFCA8ECF0D92}" type="presOf" srcId="{9E07DB99-7200-40D9-AAD2-8347DB8013C5}" destId="{95AE2586-A88B-4E3C-AF05-225BA64B0331}" srcOrd="0" destOrd="0" presId="urn:microsoft.com/office/officeart/2005/8/layout/chevron1"/>
    <dgm:cxn modelId="{01CAE7D8-86F2-4161-9948-D10E66393C2F}" type="presOf" srcId="{B576575B-25BE-4D58-93AB-E14B52C2B315}" destId="{091DF924-A4F4-4846-99DD-F4EFB3E035CA}" srcOrd="0" destOrd="0" presId="urn:microsoft.com/office/officeart/2005/8/layout/chevron1"/>
    <dgm:cxn modelId="{53F39FDD-3435-4155-8B3E-57B595543C12}" type="presOf" srcId="{589B56FB-5AE9-4C44-9754-683670290BE0}" destId="{D5C7099B-B2CF-4AF2-933F-312AC3C846E2}" srcOrd="0" destOrd="0" presId="urn:microsoft.com/office/officeart/2005/8/layout/chevron1"/>
    <dgm:cxn modelId="{048D5FED-608D-47CA-B507-1C069E827EC6}" type="presParOf" srcId="{D5C7099B-B2CF-4AF2-933F-312AC3C846E2}" destId="{091DF924-A4F4-4846-99DD-F4EFB3E035CA}" srcOrd="0" destOrd="0" presId="urn:microsoft.com/office/officeart/2005/8/layout/chevron1"/>
    <dgm:cxn modelId="{FE5FE687-23E6-457E-8560-5A4185E12CD3}" type="presParOf" srcId="{D5C7099B-B2CF-4AF2-933F-312AC3C846E2}" destId="{65497025-36CA-4C4F-810F-A68DBE8072F4}" srcOrd="1" destOrd="0" presId="urn:microsoft.com/office/officeart/2005/8/layout/chevron1"/>
    <dgm:cxn modelId="{5F150174-7F90-4D7A-B283-A7BD5398086C}" type="presParOf" srcId="{D5C7099B-B2CF-4AF2-933F-312AC3C846E2}" destId="{34C5B406-6ED4-4A6C-B0F0-226EC946A6E8}" srcOrd="2" destOrd="0" presId="urn:microsoft.com/office/officeart/2005/8/layout/chevron1"/>
    <dgm:cxn modelId="{6761C938-8BA7-4EA4-A11A-1345413B6A18}" type="presParOf" srcId="{D5C7099B-B2CF-4AF2-933F-312AC3C846E2}" destId="{E5A5E233-D5F5-4903-BEB2-F5B9EB6FD884}" srcOrd="3" destOrd="0" presId="urn:microsoft.com/office/officeart/2005/8/layout/chevron1"/>
    <dgm:cxn modelId="{D823327E-5999-4C39-94F6-ED2CDE81F992}" type="presParOf" srcId="{D5C7099B-B2CF-4AF2-933F-312AC3C846E2}" destId="{791FE01F-646E-4B89-9BA1-BDB600406D07}" srcOrd="4" destOrd="0" presId="urn:microsoft.com/office/officeart/2005/8/layout/chevron1"/>
    <dgm:cxn modelId="{02B8C391-D273-4D50-92FA-F84FF92EFDC8}" type="presParOf" srcId="{D5C7099B-B2CF-4AF2-933F-312AC3C846E2}" destId="{C1BD610C-FAB8-48D2-A622-75B7EA75C507}" srcOrd="5" destOrd="0" presId="urn:microsoft.com/office/officeart/2005/8/layout/chevron1"/>
    <dgm:cxn modelId="{89CCEC3E-E0B8-401D-8CCC-69AB114A299A}" type="presParOf" srcId="{D5C7099B-B2CF-4AF2-933F-312AC3C846E2}" destId="{95AE2586-A88B-4E3C-AF05-225BA64B0331}"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AAFD4A-6EFF-4C10-A8AC-1330AFC9B9F6}" type="doc">
      <dgm:prSet loTypeId="urn:microsoft.com/office/officeart/2005/8/layout/hProcess11" loCatId="process" qsTypeId="urn:microsoft.com/office/officeart/2005/8/quickstyle/simple1" qsCatId="simple" csTypeId="urn:microsoft.com/office/officeart/2005/8/colors/colorful1#1" csCatId="colorful" phldr="1"/>
      <dgm:spPr/>
    </dgm:pt>
    <dgm:pt modelId="{33EC3957-5698-4B9A-9A74-930B90E6C7DE}">
      <dgm:prSet phldrT="[Texto]"/>
      <dgm:spPr/>
      <dgm:t>
        <a:bodyPr/>
        <a:lstStyle/>
        <a:p>
          <a:r>
            <a:rPr lang="es-EC"/>
            <a:t>Adquisición </a:t>
          </a:r>
        </a:p>
      </dgm:t>
    </dgm:pt>
    <dgm:pt modelId="{949EE588-2CA0-4702-94AB-4F13CB7DA519}" type="parTrans" cxnId="{ACB12F36-5E7B-4556-8CF6-A9C073EE205D}">
      <dgm:prSet/>
      <dgm:spPr/>
      <dgm:t>
        <a:bodyPr/>
        <a:lstStyle/>
        <a:p>
          <a:endParaRPr lang="es-EC"/>
        </a:p>
      </dgm:t>
    </dgm:pt>
    <dgm:pt modelId="{012406B2-3B9A-42F5-BF11-466C899F6940}" type="sibTrans" cxnId="{ACB12F36-5E7B-4556-8CF6-A9C073EE205D}">
      <dgm:prSet/>
      <dgm:spPr/>
      <dgm:t>
        <a:bodyPr/>
        <a:lstStyle/>
        <a:p>
          <a:endParaRPr lang="es-EC"/>
        </a:p>
      </dgm:t>
    </dgm:pt>
    <dgm:pt modelId="{A396EDDB-687D-4AFC-86E2-E282D62705E5}">
      <dgm:prSet phldrT="[Texto]"/>
      <dgm:spPr/>
      <dgm:t>
        <a:bodyPr/>
        <a:lstStyle/>
        <a:p>
          <a:r>
            <a:rPr lang="es-EC"/>
            <a:t>Venta</a:t>
          </a:r>
        </a:p>
      </dgm:t>
    </dgm:pt>
    <dgm:pt modelId="{FDD8DC32-C6D0-4282-B0DE-3B7280FF0E12}" type="parTrans" cxnId="{F70EE1B6-6538-42C5-A2EC-45487ECD6DE3}">
      <dgm:prSet/>
      <dgm:spPr/>
      <dgm:t>
        <a:bodyPr/>
        <a:lstStyle/>
        <a:p>
          <a:endParaRPr lang="es-EC"/>
        </a:p>
      </dgm:t>
    </dgm:pt>
    <dgm:pt modelId="{19D46AA3-ECE4-41D3-82D8-B7BFD5F8F9BD}" type="sibTrans" cxnId="{F70EE1B6-6538-42C5-A2EC-45487ECD6DE3}">
      <dgm:prSet/>
      <dgm:spPr/>
      <dgm:t>
        <a:bodyPr/>
        <a:lstStyle/>
        <a:p>
          <a:endParaRPr lang="es-EC"/>
        </a:p>
      </dgm:t>
    </dgm:pt>
    <dgm:pt modelId="{429C9A23-BA66-4AAA-A082-9674A5473766}">
      <dgm:prSet phldrT="[Texto]"/>
      <dgm:spPr/>
      <dgm:t>
        <a:bodyPr/>
        <a:lstStyle/>
        <a:p>
          <a:r>
            <a:rPr lang="es-EC"/>
            <a:t>Distribuidor (cliente)</a:t>
          </a:r>
        </a:p>
      </dgm:t>
    </dgm:pt>
    <dgm:pt modelId="{1067FCEA-9A61-438E-AAB9-10E92F6F7772}" type="parTrans" cxnId="{07A01710-CE9D-4283-A70C-5F616408A6E8}">
      <dgm:prSet/>
      <dgm:spPr/>
      <dgm:t>
        <a:bodyPr/>
        <a:lstStyle/>
        <a:p>
          <a:endParaRPr lang="es-EC"/>
        </a:p>
      </dgm:t>
    </dgm:pt>
    <dgm:pt modelId="{60C4E5A8-5E0F-459A-ACDB-69CD78A0F6F5}" type="sibTrans" cxnId="{07A01710-CE9D-4283-A70C-5F616408A6E8}">
      <dgm:prSet/>
      <dgm:spPr/>
      <dgm:t>
        <a:bodyPr/>
        <a:lstStyle/>
        <a:p>
          <a:endParaRPr lang="es-EC"/>
        </a:p>
      </dgm:t>
    </dgm:pt>
    <dgm:pt modelId="{0C5E4EEE-09A1-40EF-91AD-E263309063DF}" type="pres">
      <dgm:prSet presAssocID="{A5AAFD4A-6EFF-4C10-A8AC-1330AFC9B9F6}" presName="Name0" presStyleCnt="0">
        <dgm:presLayoutVars>
          <dgm:dir/>
          <dgm:resizeHandles val="exact"/>
        </dgm:presLayoutVars>
      </dgm:prSet>
      <dgm:spPr/>
    </dgm:pt>
    <dgm:pt modelId="{D7976BEB-47CF-4D79-A750-6AEC23B83ED1}" type="pres">
      <dgm:prSet presAssocID="{A5AAFD4A-6EFF-4C10-A8AC-1330AFC9B9F6}" presName="arrow" presStyleLbl="bgShp" presStyleIdx="0" presStyleCnt="1"/>
      <dgm:spPr/>
    </dgm:pt>
    <dgm:pt modelId="{EDD42FE1-931F-46C6-9A38-4448256FF4A1}" type="pres">
      <dgm:prSet presAssocID="{A5AAFD4A-6EFF-4C10-A8AC-1330AFC9B9F6}" presName="points" presStyleCnt="0"/>
      <dgm:spPr/>
    </dgm:pt>
    <dgm:pt modelId="{81EFA0D6-3E08-4FB6-877F-F79C31B29463}" type="pres">
      <dgm:prSet presAssocID="{33EC3957-5698-4B9A-9A74-930B90E6C7DE}" presName="compositeA" presStyleCnt="0"/>
      <dgm:spPr/>
    </dgm:pt>
    <dgm:pt modelId="{192B3357-85CA-423A-AC07-B60F87F46346}" type="pres">
      <dgm:prSet presAssocID="{33EC3957-5698-4B9A-9A74-930B90E6C7DE}" presName="textA" presStyleLbl="revTx" presStyleIdx="0" presStyleCnt="3">
        <dgm:presLayoutVars>
          <dgm:bulletEnabled val="1"/>
        </dgm:presLayoutVars>
      </dgm:prSet>
      <dgm:spPr/>
      <dgm:t>
        <a:bodyPr/>
        <a:lstStyle/>
        <a:p>
          <a:endParaRPr lang="es-ES"/>
        </a:p>
      </dgm:t>
    </dgm:pt>
    <dgm:pt modelId="{AD1EA0A2-DED5-4AB2-8B71-2A2E2F829B11}" type="pres">
      <dgm:prSet presAssocID="{33EC3957-5698-4B9A-9A74-930B90E6C7DE}" presName="circleA" presStyleLbl="node1" presStyleIdx="0" presStyleCnt="3"/>
      <dgm:spPr/>
    </dgm:pt>
    <dgm:pt modelId="{D902D8BF-600E-4FAC-8F54-69D26C126638}" type="pres">
      <dgm:prSet presAssocID="{33EC3957-5698-4B9A-9A74-930B90E6C7DE}" presName="spaceA" presStyleCnt="0"/>
      <dgm:spPr/>
    </dgm:pt>
    <dgm:pt modelId="{ADE535D7-5D0D-4BD6-86A3-16CCFEDA9B0D}" type="pres">
      <dgm:prSet presAssocID="{012406B2-3B9A-42F5-BF11-466C899F6940}" presName="space" presStyleCnt="0"/>
      <dgm:spPr/>
    </dgm:pt>
    <dgm:pt modelId="{1D6B87DB-ACD8-471D-8705-8EB7D39518F5}" type="pres">
      <dgm:prSet presAssocID="{A396EDDB-687D-4AFC-86E2-E282D62705E5}" presName="compositeB" presStyleCnt="0"/>
      <dgm:spPr/>
    </dgm:pt>
    <dgm:pt modelId="{693361B8-40BC-42CC-93CD-EAC3F4294DFD}" type="pres">
      <dgm:prSet presAssocID="{A396EDDB-687D-4AFC-86E2-E282D62705E5}" presName="textB" presStyleLbl="revTx" presStyleIdx="1" presStyleCnt="3">
        <dgm:presLayoutVars>
          <dgm:bulletEnabled val="1"/>
        </dgm:presLayoutVars>
      </dgm:prSet>
      <dgm:spPr/>
      <dgm:t>
        <a:bodyPr/>
        <a:lstStyle/>
        <a:p>
          <a:endParaRPr lang="es-EC"/>
        </a:p>
      </dgm:t>
    </dgm:pt>
    <dgm:pt modelId="{19808B39-EE95-451A-8247-0D5096BF039D}" type="pres">
      <dgm:prSet presAssocID="{A396EDDB-687D-4AFC-86E2-E282D62705E5}" presName="circleB" presStyleLbl="node1" presStyleIdx="1" presStyleCnt="3"/>
      <dgm:spPr/>
    </dgm:pt>
    <dgm:pt modelId="{D7AC56EC-FFAD-4E57-8C66-A3439E7D6796}" type="pres">
      <dgm:prSet presAssocID="{A396EDDB-687D-4AFC-86E2-E282D62705E5}" presName="spaceB" presStyleCnt="0"/>
      <dgm:spPr/>
    </dgm:pt>
    <dgm:pt modelId="{376EFD65-9382-4645-9538-A824F56FE557}" type="pres">
      <dgm:prSet presAssocID="{19D46AA3-ECE4-41D3-82D8-B7BFD5F8F9BD}" presName="space" presStyleCnt="0"/>
      <dgm:spPr/>
    </dgm:pt>
    <dgm:pt modelId="{5693ED9A-5C2E-40F5-9C02-9554CBD33392}" type="pres">
      <dgm:prSet presAssocID="{429C9A23-BA66-4AAA-A082-9674A5473766}" presName="compositeA" presStyleCnt="0"/>
      <dgm:spPr/>
    </dgm:pt>
    <dgm:pt modelId="{14AB6758-CE96-4FFB-854C-B0AD947EC390}" type="pres">
      <dgm:prSet presAssocID="{429C9A23-BA66-4AAA-A082-9674A5473766}" presName="textA" presStyleLbl="revTx" presStyleIdx="2" presStyleCnt="3">
        <dgm:presLayoutVars>
          <dgm:bulletEnabled val="1"/>
        </dgm:presLayoutVars>
      </dgm:prSet>
      <dgm:spPr/>
      <dgm:t>
        <a:bodyPr/>
        <a:lstStyle/>
        <a:p>
          <a:endParaRPr lang="es-EC"/>
        </a:p>
      </dgm:t>
    </dgm:pt>
    <dgm:pt modelId="{BD114F07-81BF-4D90-8194-3E88A2C04C7E}" type="pres">
      <dgm:prSet presAssocID="{429C9A23-BA66-4AAA-A082-9674A5473766}" presName="circleA" presStyleLbl="node1" presStyleIdx="2" presStyleCnt="3"/>
      <dgm:spPr/>
    </dgm:pt>
    <dgm:pt modelId="{62F38A01-227E-4435-9D59-967F4AAD7DE2}" type="pres">
      <dgm:prSet presAssocID="{429C9A23-BA66-4AAA-A082-9674A5473766}" presName="spaceA" presStyleCnt="0"/>
      <dgm:spPr/>
    </dgm:pt>
  </dgm:ptLst>
  <dgm:cxnLst>
    <dgm:cxn modelId="{F70EE1B6-6538-42C5-A2EC-45487ECD6DE3}" srcId="{A5AAFD4A-6EFF-4C10-A8AC-1330AFC9B9F6}" destId="{A396EDDB-687D-4AFC-86E2-E282D62705E5}" srcOrd="1" destOrd="0" parTransId="{FDD8DC32-C6D0-4282-B0DE-3B7280FF0E12}" sibTransId="{19D46AA3-ECE4-41D3-82D8-B7BFD5F8F9BD}"/>
    <dgm:cxn modelId="{D9D46097-A844-4AFF-908F-8766F7274158}" type="presOf" srcId="{A5AAFD4A-6EFF-4C10-A8AC-1330AFC9B9F6}" destId="{0C5E4EEE-09A1-40EF-91AD-E263309063DF}" srcOrd="0" destOrd="0" presId="urn:microsoft.com/office/officeart/2005/8/layout/hProcess11"/>
    <dgm:cxn modelId="{9FCEF103-1615-4EFA-97BC-8DA99199CAB0}" type="presOf" srcId="{33EC3957-5698-4B9A-9A74-930B90E6C7DE}" destId="{192B3357-85CA-423A-AC07-B60F87F46346}" srcOrd="0" destOrd="0" presId="urn:microsoft.com/office/officeart/2005/8/layout/hProcess11"/>
    <dgm:cxn modelId="{ACB12F36-5E7B-4556-8CF6-A9C073EE205D}" srcId="{A5AAFD4A-6EFF-4C10-A8AC-1330AFC9B9F6}" destId="{33EC3957-5698-4B9A-9A74-930B90E6C7DE}" srcOrd="0" destOrd="0" parTransId="{949EE588-2CA0-4702-94AB-4F13CB7DA519}" sibTransId="{012406B2-3B9A-42F5-BF11-466C899F6940}"/>
    <dgm:cxn modelId="{B57C9B2C-2861-4A91-B505-193F8FDB6955}" type="presOf" srcId="{429C9A23-BA66-4AAA-A082-9674A5473766}" destId="{14AB6758-CE96-4FFB-854C-B0AD947EC390}" srcOrd="0" destOrd="0" presId="urn:microsoft.com/office/officeart/2005/8/layout/hProcess11"/>
    <dgm:cxn modelId="{07A01710-CE9D-4283-A70C-5F616408A6E8}" srcId="{A5AAFD4A-6EFF-4C10-A8AC-1330AFC9B9F6}" destId="{429C9A23-BA66-4AAA-A082-9674A5473766}" srcOrd="2" destOrd="0" parTransId="{1067FCEA-9A61-438E-AAB9-10E92F6F7772}" sibTransId="{60C4E5A8-5E0F-459A-ACDB-69CD78A0F6F5}"/>
    <dgm:cxn modelId="{96D2AD3A-13FF-4DC5-A878-FD526CD3D386}" type="presOf" srcId="{A396EDDB-687D-4AFC-86E2-E282D62705E5}" destId="{693361B8-40BC-42CC-93CD-EAC3F4294DFD}" srcOrd="0" destOrd="0" presId="urn:microsoft.com/office/officeart/2005/8/layout/hProcess11"/>
    <dgm:cxn modelId="{0DB55E43-1352-41DE-8102-1558279CB513}" type="presParOf" srcId="{0C5E4EEE-09A1-40EF-91AD-E263309063DF}" destId="{D7976BEB-47CF-4D79-A750-6AEC23B83ED1}" srcOrd="0" destOrd="0" presId="urn:microsoft.com/office/officeart/2005/8/layout/hProcess11"/>
    <dgm:cxn modelId="{65E26E64-59C6-4207-ADB3-42AA417AD798}" type="presParOf" srcId="{0C5E4EEE-09A1-40EF-91AD-E263309063DF}" destId="{EDD42FE1-931F-46C6-9A38-4448256FF4A1}" srcOrd="1" destOrd="0" presId="urn:microsoft.com/office/officeart/2005/8/layout/hProcess11"/>
    <dgm:cxn modelId="{611A4FD1-7CBB-4019-98E1-B7B4E43D2D3B}" type="presParOf" srcId="{EDD42FE1-931F-46C6-9A38-4448256FF4A1}" destId="{81EFA0D6-3E08-4FB6-877F-F79C31B29463}" srcOrd="0" destOrd="0" presId="urn:microsoft.com/office/officeart/2005/8/layout/hProcess11"/>
    <dgm:cxn modelId="{B7E9E018-9E1C-4E98-9418-F8AC94B15594}" type="presParOf" srcId="{81EFA0D6-3E08-4FB6-877F-F79C31B29463}" destId="{192B3357-85CA-423A-AC07-B60F87F46346}" srcOrd="0" destOrd="0" presId="urn:microsoft.com/office/officeart/2005/8/layout/hProcess11"/>
    <dgm:cxn modelId="{CD2BB0B7-4D27-4217-AF11-C783C88BB364}" type="presParOf" srcId="{81EFA0D6-3E08-4FB6-877F-F79C31B29463}" destId="{AD1EA0A2-DED5-4AB2-8B71-2A2E2F829B11}" srcOrd="1" destOrd="0" presId="urn:microsoft.com/office/officeart/2005/8/layout/hProcess11"/>
    <dgm:cxn modelId="{8E3637AA-205B-41B6-940A-9F35E722F740}" type="presParOf" srcId="{81EFA0D6-3E08-4FB6-877F-F79C31B29463}" destId="{D902D8BF-600E-4FAC-8F54-69D26C126638}" srcOrd="2" destOrd="0" presId="urn:microsoft.com/office/officeart/2005/8/layout/hProcess11"/>
    <dgm:cxn modelId="{BC52B467-213A-4DBF-864B-2B95F4AFC399}" type="presParOf" srcId="{EDD42FE1-931F-46C6-9A38-4448256FF4A1}" destId="{ADE535D7-5D0D-4BD6-86A3-16CCFEDA9B0D}" srcOrd="1" destOrd="0" presId="urn:microsoft.com/office/officeart/2005/8/layout/hProcess11"/>
    <dgm:cxn modelId="{7D96AE39-DB7C-46D6-B565-8346F77FFD29}" type="presParOf" srcId="{EDD42FE1-931F-46C6-9A38-4448256FF4A1}" destId="{1D6B87DB-ACD8-471D-8705-8EB7D39518F5}" srcOrd="2" destOrd="0" presId="urn:microsoft.com/office/officeart/2005/8/layout/hProcess11"/>
    <dgm:cxn modelId="{8AD7BCA4-DF6B-40CB-A262-7743B413DAA1}" type="presParOf" srcId="{1D6B87DB-ACD8-471D-8705-8EB7D39518F5}" destId="{693361B8-40BC-42CC-93CD-EAC3F4294DFD}" srcOrd="0" destOrd="0" presId="urn:microsoft.com/office/officeart/2005/8/layout/hProcess11"/>
    <dgm:cxn modelId="{E1EEBCC9-32E6-4A4A-AE04-D665F25C22C2}" type="presParOf" srcId="{1D6B87DB-ACD8-471D-8705-8EB7D39518F5}" destId="{19808B39-EE95-451A-8247-0D5096BF039D}" srcOrd="1" destOrd="0" presId="urn:microsoft.com/office/officeart/2005/8/layout/hProcess11"/>
    <dgm:cxn modelId="{20DD55DE-6714-4C7E-9E57-01A5C68B8CBE}" type="presParOf" srcId="{1D6B87DB-ACD8-471D-8705-8EB7D39518F5}" destId="{D7AC56EC-FFAD-4E57-8C66-A3439E7D6796}" srcOrd="2" destOrd="0" presId="urn:microsoft.com/office/officeart/2005/8/layout/hProcess11"/>
    <dgm:cxn modelId="{381D4B05-0BCC-486B-B11B-2BBD434A9605}" type="presParOf" srcId="{EDD42FE1-931F-46C6-9A38-4448256FF4A1}" destId="{376EFD65-9382-4645-9538-A824F56FE557}" srcOrd="3" destOrd="0" presId="urn:microsoft.com/office/officeart/2005/8/layout/hProcess11"/>
    <dgm:cxn modelId="{1BED26DC-D421-4454-BA59-F0799C2F2040}" type="presParOf" srcId="{EDD42FE1-931F-46C6-9A38-4448256FF4A1}" destId="{5693ED9A-5C2E-40F5-9C02-9554CBD33392}" srcOrd="4" destOrd="0" presId="urn:microsoft.com/office/officeart/2005/8/layout/hProcess11"/>
    <dgm:cxn modelId="{452B9E1C-0563-498A-8611-606F98F11B7F}" type="presParOf" srcId="{5693ED9A-5C2E-40F5-9C02-9554CBD33392}" destId="{14AB6758-CE96-4FFB-854C-B0AD947EC390}" srcOrd="0" destOrd="0" presId="urn:microsoft.com/office/officeart/2005/8/layout/hProcess11"/>
    <dgm:cxn modelId="{8FB21337-1032-4010-B264-13AD2C18BCF4}" type="presParOf" srcId="{5693ED9A-5C2E-40F5-9C02-9554CBD33392}" destId="{BD114F07-81BF-4D90-8194-3E88A2C04C7E}" srcOrd="1" destOrd="0" presId="urn:microsoft.com/office/officeart/2005/8/layout/hProcess11"/>
    <dgm:cxn modelId="{07FDA14E-D05F-489F-9F0D-60EE7FD043C9}" type="presParOf" srcId="{5693ED9A-5C2E-40F5-9C02-9554CBD33392}" destId="{62F38A01-227E-4435-9D59-967F4AAD7DE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E9F5-205A-4F5D-A2D3-F9A65252D040}">
      <dsp:nvSpPr>
        <dsp:cNvPr id="0" name=""/>
        <dsp:cNvSpPr/>
      </dsp:nvSpPr>
      <dsp:spPr>
        <a:xfrm>
          <a:off x="3388518" y="1552663"/>
          <a:ext cx="2426044" cy="403048"/>
        </a:xfrm>
        <a:custGeom>
          <a:avLst/>
          <a:gdLst/>
          <a:ahLst/>
          <a:cxnLst/>
          <a:rect l="0" t="0" r="0" b="0"/>
          <a:pathLst>
            <a:path>
              <a:moveTo>
                <a:pt x="0" y="0"/>
              </a:moveTo>
              <a:lnTo>
                <a:pt x="0" y="201524"/>
              </a:lnTo>
              <a:lnTo>
                <a:pt x="2426044" y="201524"/>
              </a:lnTo>
              <a:lnTo>
                <a:pt x="2426044" y="403048"/>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8A214C9-75EE-4EA1-B1DF-891FACEBAB3F}">
      <dsp:nvSpPr>
        <dsp:cNvPr id="0" name=""/>
        <dsp:cNvSpPr/>
      </dsp:nvSpPr>
      <dsp:spPr>
        <a:xfrm>
          <a:off x="3388518" y="1552663"/>
          <a:ext cx="103717" cy="403048"/>
        </a:xfrm>
        <a:custGeom>
          <a:avLst/>
          <a:gdLst/>
          <a:ahLst/>
          <a:cxnLst/>
          <a:rect l="0" t="0" r="0" b="0"/>
          <a:pathLst>
            <a:path>
              <a:moveTo>
                <a:pt x="0" y="0"/>
              </a:moveTo>
              <a:lnTo>
                <a:pt x="0" y="201524"/>
              </a:lnTo>
              <a:lnTo>
                <a:pt x="103717" y="201524"/>
              </a:lnTo>
              <a:lnTo>
                <a:pt x="103717" y="403048"/>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5BD5B0-3FA5-49BE-B418-40F47D04C6D2}">
      <dsp:nvSpPr>
        <dsp:cNvPr id="0" name=""/>
        <dsp:cNvSpPr/>
      </dsp:nvSpPr>
      <dsp:spPr>
        <a:xfrm>
          <a:off x="1066192" y="1552663"/>
          <a:ext cx="2322326" cy="403048"/>
        </a:xfrm>
        <a:custGeom>
          <a:avLst/>
          <a:gdLst/>
          <a:ahLst/>
          <a:cxnLst/>
          <a:rect l="0" t="0" r="0" b="0"/>
          <a:pathLst>
            <a:path>
              <a:moveTo>
                <a:pt x="2322326" y="0"/>
              </a:moveTo>
              <a:lnTo>
                <a:pt x="2322326" y="201524"/>
              </a:lnTo>
              <a:lnTo>
                <a:pt x="0" y="201524"/>
              </a:lnTo>
              <a:lnTo>
                <a:pt x="0" y="403048"/>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4A0A9A-EA84-458A-9E29-8251AD97D5B1}">
      <dsp:nvSpPr>
        <dsp:cNvPr id="0" name=""/>
        <dsp:cNvSpPr/>
      </dsp:nvSpPr>
      <dsp:spPr>
        <a:xfrm>
          <a:off x="2428879" y="593024"/>
          <a:ext cx="1919278" cy="959639"/>
        </a:xfrm>
        <a:prstGeom prst="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kern="1200" dirty="0"/>
            <a:t>Gerencia</a:t>
          </a:r>
        </a:p>
      </dsp:txBody>
      <dsp:txXfrm>
        <a:off x="2428879" y="593024"/>
        <a:ext cx="1919278" cy="959639"/>
      </dsp:txXfrm>
    </dsp:sp>
    <dsp:sp modelId="{7D7B7EC4-11E1-4B70-995A-140590AD6B8F}">
      <dsp:nvSpPr>
        <dsp:cNvPr id="0" name=""/>
        <dsp:cNvSpPr/>
      </dsp:nvSpPr>
      <dsp:spPr>
        <a:xfrm>
          <a:off x="2835" y="1955711"/>
          <a:ext cx="2126713" cy="959639"/>
        </a:xfrm>
        <a:prstGeom prst="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kern="1200" dirty="0"/>
            <a:t>Departamento Financiero</a:t>
          </a:r>
        </a:p>
      </dsp:txBody>
      <dsp:txXfrm>
        <a:off x="2835" y="1955711"/>
        <a:ext cx="2126713" cy="959639"/>
      </dsp:txXfrm>
    </dsp:sp>
    <dsp:sp modelId="{F66DDCC9-FB24-485B-91E9-316C2B879963}">
      <dsp:nvSpPr>
        <dsp:cNvPr id="0" name=""/>
        <dsp:cNvSpPr/>
      </dsp:nvSpPr>
      <dsp:spPr>
        <a:xfrm>
          <a:off x="2532597" y="1955711"/>
          <a:ext cx="1919278" cy="959639"/>
        </a:xfrm>
        <a:prstGeom prst="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kern="1200" dirty="0"/>
            <a:t>Departamento de Comercio Exterior</a:t>
          </a:r>
        </a:p>
      </dsp:txBody>
      <dsp:txXfrm>
        <a:off x="2532597" y="1955711"/>
        <a:ext cx="1919278" cy="959639"/>
      </dsp:txXfrm>
    </dsp:sp>
    <dsp:sp modelId="{9CE264FC-B510-41DC-856B-B96810E87EFD}">
      <dsp:nvSpPr>
        <dsp:cNvPr id="0" name=""/>
        <dsp:cNvSpPr/>
      </dsp:nvSpPr>
      <dsp:spPr>
        <a:xfrm>
          <a:off x="4854923" y="1955711"/>
          <a:ext cx="1919278" cy="959639"/>
        </a:xfrm>
        <a:prstGeom prst="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_tradnl" sz="2000" kern="1200" dirty="0"/>
            <a:t>Departamento de Log</a:t>
          </a:r>
          <a:r>
            <a:rPr lang="es-ES_tradnl" sz="2000" kern="1200" dirty="0">
              <a:latin typeface="Calibri"/>
            </a:rPr>
            <a:t>í</a:t>
          </a:r>
          <a:r>
            <a:rPr lang="es-ES_tradnl" sz="2000" kern="1200" dirty="0"/>
            <a:t>stica</a:t>
          </a:r>
        </a:p>
      </dsp:txBody>
      <dsp:txXfrm>
        <a:off x="4854923" y="1955711"/>
        <a:ext cx="1919278" cy="959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E9F5-205A-4F5D-A2D3-F9A65252D040}">
      <dsp:nvSpPr>
        <dsp:cNvPr id="0" name=""/>
        <dsp:cNvSpPr/>
      </dsp:nvSpPr>
      <dsp:spPr>
        <a:xfrm>
          <a:off x="3636714" y="1966387"/>
          <a:ext cx="2573001" cy="446554"/>
        </a:xfrm>
        <a:custGeom>
          <a:avLst/>
          <a:gdLst/>
          <a:ahLst/>
          <a:cxnLst/>
          <a:rect l="0" t="0" r="0" b="0"/>
          <a:pathLst>
            <a:path>
              <a:moveTo>
                <a:pt x="0" y="0"/>
              </a:moveTo>
              <a:lnTo>
                <a:pt x="0" y="164824"/>
              </a:lnTo>
              <a:lnTo>
                <a:pt x="1899402" y="164824"/>
              </a:lnTo>
              <a:lnTo>
                <a:pt x="1899402" y="329648"/>
              </a:lnTo>
            </a:path>
          </a:pathLst>
        </a:custGeom>
        <a:noFill/>
        <a:ln w="25400"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8A214C9-75EE-4EA1-B1DF-891FACEBAB3F}">
      <dsp:nvSpPr>
        <dsp:cNvPr id="0" name=""/>
        <dsp:cNvSpPr/>
      </dsp:nvSpPr>
      <dsp:spPr>
        <a:xfrm>
          <a:off x="3590994" y="1966387"/>
          <a:ext cx="91440" cy="446554"/>
        </a:xfrm>
        <a:custGeom>
          <a:avLst/>
          <a:gdLst/>
          <a:ahLst/>
          <a:cxnLst/>
          <a:rect l="0" t="0" r="0" b="0"/>
          <a:pathLst>
            <a:path>
              <a:moveTo>
                <a:pt x="45720" y="0"/>
              </a:moveTo>
              <a:lnTo>
                <a:pt x="45720" y="329648"/>
              </a:lnTo>
            </a:path>
          </a:pathLst>
        </a:custGeom>
        <a:noFill/>
        <a:ln w="25400"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5BD5B0-3FA5-49BE-B418-40F47D04C6D2}">
      <dsp:nvSpPr>
        <dsp:cNvPr id="0" name=""/>
        <dsp:cNvSpPr/>
      </dsp:nvSpPr>
      <dsp:spPr>
        <a:xfrm>
          <a:off x="1063712" y="1966387"/>
          <a:ext cx="2573001" cy="446554"/>
        </a:xfrm>
        <a:custGeom>
          <a:avLst/>
          <a:gdLst/>
          <a:ahLst/>
          <a:cxnLst/>
          <a:rect l="0" t="0" r="0" b="0"/>
          <a:pathLst>
            <a:path>
              <a:moveTo>
                <a:pt x="1899402" y="0"/>
              </a:moveTo>
              <a:lnTo>
                <a:pt x="1899402" y="164824"/>
              </a:lnTo>
              <a:lnTo>
                <a:pt x="0" y="164824"/>
              </a:lnTo>
              <a:lnTo>
                <a:pt x="0" y="329648"/>
              </a:lnTo>
            </a:path>
          </a:pathLst>
        </a:custGeom>
        <a:noFill/>
        <a:ln w="25400" cap="flat" cmpd="sng" algn="ctr">
          <a:solidFill>
            <a:srgbClr val="4BACC6">
              <a:hueOff val="0"/>
              <a:satOff val="0"/>
              <a:lumOff val="0"/>
              <a:alphaOff val="0"/>
            </a:srgb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4A0A9A-EA84-458A-9E29-8251AD97D5B1}">
      <dsp:nvSpPr>
        <dsp:cNvPr id="0" name=""/>
        <dsp:cNvSpPr/>
      </dsp:nvSpPr>
      <dsp:spPr>
        <a:xfrm>
          <a:off x="2121290" y="254533"/>
          <a:ext cx="3030847" cy="1711854"/>
        </a:xfrm>
        <a:prstGeom prst="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kern="1200" dirty="0">
              <a:solidFill>
                <a:sysClr val="window" lastClr="FFFFFF"/>
              </a:solidFill>
              <a:latin typeface="Calibri"/>
              <a:ea typeface="+mn-ea"/>
              <a:cs typeface="+mn-cs"/>
            </a:rPr>
            <a:t>Gerencia General</a:t>
          </a:r>
        </a:p>
        <a:p>
          <a:pPr lvl="0" algn="just" defTabSz="577850">
            <a:lnSpc>
              <a:spcPct val="90000"/>
            </a:lnSpc>
            <a:spcBef>
              <a:spcPct val="0"/>
            </a:spcBef>
            <a:spcAft>
              <a:spcPct val="35000"/>
            </a:spcAft>
          </a:pPr>
          <a:r>
            <a:rPr lang="es-ES_tradnl" sz="1300" kern="1200" dirty="0">
              <a:solidFill>
                <a:sysClr val="window" lastClr="FFFFFF"/>
              </a:solidFill>
              <a:latin typeface="Calibri"/>
              <a:ea typeface="+mn-ea"/>
              <a:cs typeface="+mn-cs"/>
            </a:rPr>
            <a:t>1)  </a:t>
          </a:r>
          <a:r>
            <a:rPr lang="es-ES_tradnl" sz="1300" kern="1200" dirty="0" err="1">
              <a:solidFill>
                <a:sysClr val="window" lastClr="FFFFFF"/>
              </a:solidFill>
              <a:latin typeface="Calibri"/>
              <a:ea typeface="+mn-ea"/>
              <a:cs typeface="+mn-cs"/>
            </a:rPr>
            <a:t>Planificaci</a:t>
          </a:r>
          <a:r>
            <a:rPr lang="el-GR" sz="1300" kern="1200" dirty="0">
              <a:solidFill>
                <a:sysClr val="window" lastClr="FFFFFF"/>
              </a:solidFill>
              <a:latin typeface="Calibri"/>
              <a:ea typeface="+mn-ea"/>
              <a:cs typeface="+mn-cs"/>
            </a:rPr>
            <a:t>ό</a:t>
          </a:r>
          <a:r>
            <a:rPr lang="es-ES_tradnl" sz="1300" kern="1200" dirty="0">
              <a:solidFill>
                <a:sysClr val="window" lastClr="FFFFFF"/>
              </a:solidFill>
              <a:latin typeface="Calibri"/>
              <a:ea typeface="+mn-ea"/>
              <a:cs typeface="+mn-cs"/>
            </a:rPr>
            <a:t>n</a:t>
          </a:r>
        </a:p>
        <a:p>
          <a:pPr lvl="0" algn="just" defTabSz="577850">
            <a:lnSpc>
              <a:spcPct val="90000"/>
            </a:lnSpc>
            <a:spcBef>
              <a:spcPct val="0"/>
            </a:spcBef>
            <a:spcAft>
              <a:spcPct val="35000"/>
            </a:spcAft>
          </a:pPr>
          <a:r>
            <a:rPr lang="es-ES_tradnl" sz="1300" kern="1200" dirty="0">
              <a:solidFill>
                <a:sysClr val="window" lastClr="FFFFFF"/>
              </a:solidFill>
              <a:latin typeface="Calibri"/>
              <a:ea typeface="+mn-ea"/>
              <a:cs typeface="+mn-cs"/>
            </a:rPr>
            <a:t>2)  </a:t>
          </a:r>
          <a:r>
            <a:rPr lang="es-ES_tradnl" sz="1300" kern="1200" dirty="0" err="1">
              <a:solidFill>
                <a:sysClr val="window" lastClr="FFFFFF"/>
              </a:solidFill>
              <a:latin typeface="Calibri"/>
              <a:ea typeface="+mn-ea"/>
              <a:cs typeface="+mn-cs"/>
            </a:rPr>
            <a:t>Organizaci</a:t>
          </a:r>
          <a:r>
            <a:rPr lang="el-GR" sz="1300" kern="1200" dirty="0">
              <a:solidFill>
                <a:sysClr val="window" lastClr="FFFFFF"/>
              </a:solidFill>
              <a:latin typeface="Calibri"/>
              <a:ea typeface="+mn-ea"/>
              <a:cs typeface="+mn-cs"/>
            </a:rPr>
            <a:t>ό</a:t>
          </a:r>
          <a:r>
            <a:rPr lang="es-ES_tradnl" sz="1300" kern="1200" dirty="0">
              <a:solidFill>
                <a:sysClr val="window" lastClr="FFFFFF"/>
              </a:solidFill>
              <a:latin typeface="Calibri"/>
              <a:ea typeface="+mn-ea"/>
              <a:cs typeface="+mn-cs"/>
            </a:rPr>
            <a:t>n  de la Distribución</a:t>
          </a:r>
        </a:p>
        <a:p>
          <a:pPr lvl="0" algn="just" defTabSz="577850">
            <a:lnSpc>
              <a:spcPct val="90000"/>
            </a:lnSpc>
            <a:spcBef>
              <a:spcPct val="0"/>
            </a:spcBef>
            <a:spcAft>
              <a:spcPct val="35000"/>
            </a:spcAft>
          </a:pPr>
          <a:r>
            <a:rPr lang="es-ES_tradnl" sz="1300" kern="1200" dirty="0">
              <a:solidFill>
                <a:sysClr val="window" lastClr="FFFFFF"/>
              </a:solidFill>
              <a:latin typeface="Calibri"/>
              <a:ea typeface="+mn-ea"/>
              <a:cs typeface="+mn-cs"/>
            </a:rPr>
            <a:t>3)  Búsqueda de nuevos contactos</a:t>
          </a:r>
        </a:p>
        <a:p>
          <a:pPr lvl="0" algn="just" defTabSz="577850">
            <a:lnSpc>
              <a:spcPct val="90000"/>
            </a:lnSpc>
            <a:spcBef>
              <a:spcPct val="0"/>
            </a:spcBef>
            <a:spcAft>
              <a:spcPct val="35000"/>
            </a:spcAft>
          </a:pPr>
          <a:r>
            <a:rPr lang="es-ES_tradnl" sz="1300" kern="1200" dirty="0">
              <a:solidFill>
                <a:sysClr val="window" lastClr="FFFFFF"/>
              </a:solidFill>
              <a:latin typeface="Calibri"/>
              <a:ea typeface="+mn-ea"/>
              <a:cs typeface="+mn-cs"/>
            </a:rPr>
            <a:t>4)  Control de  Inventarios, </a:t>
          </a:r>
          <a:r>
            <a:rPr lang="es-ES_tradnl" sz="1300" kern="1200" dirty="0" err="1">
              <a:solidFill>
                <a:sysClr val="window" lastClr="FFFFFF"/>
              </a:solidFill>
              <a:latin typeface="Calibri"/>
              <a:ea typeface="+mn-ea"/>
              <a:cs typeface="+mn-cs"/>
            </a:rPr>
            <a:t>distribuci</a:t>
          </a:r>
          <a:r>
            <a:rPr lang="el-GR" sz="1300" kern="1200" dirty="0">
              <a:solidFill>
                <a:sysClr val="window" lastClr="FFFFFF"/>
              </a:solidFill>
              <a:latin typeface="Calibri"/>
              <a:ea typeface="+mn-ea"/>
              <a:cs typeface="+mn-cs"/>
            </a:rPr>
            <a:t>ό</a:t>
          </a:r>
          <a:r>
            <a:rPr lang="es-ES_tradnl" sz="1300" kern="1200" dirty="0">
              <a:solidFill>
                <a:sysClr val="window" lastClr="FFFFFF"/>
              </a:solidFill>
              <a:latin typeface="Calibri"/>
              <a:ea typeface="+mn-ea"/>
              <a:cs typeface="+mn-cs"/>
            </a:rPr>
            <a:t>n </a:t>
          </a:r>
        </a:p>
        <a:p>
          <a:pPr lvl="0" algn="just" defTabSz="577850">
            <a:lnSpc>
              <a:spcPct val="90000"/>
            </a:lnSpc>
            <a:spcBef>
              <a:spcPct val="0"/>
            </a:spcBef>
            <a:spcAft>
              <a:spcPct val="35000"/>
            </a:spcAft>
          </a:pPr>
          <a:r>
            <a:rPr lang="es-ES_tradnl" sz="1300" kern="1200" dirty="0">
              <a:solidFill>
                <a:sysClr val="window" lastClr="FFFFFF"/>
              </a:solidFill>
              <a:latin typeface="Calibri"/>
              <a:ea typeface="+mn-ea"/>
              <a:cs typeface="+mn-cs"/>
            </a:rPr>
            <a:t>5)   Servicio Posventa </a:t>
          </a:r>
        </a:p>
        <a:p>
          <a:pPr lvl="0" algn="ctr" defTabSz="577850">
            <a:lnSpc>
              <a:spcPct val="90000"/>
            </a:lnSpc>
            <a:spcBef>
              <a:spcPct val="0"/>
            </a:spcBef>
            <a:spcAft>
              <a:spcPct val="35000"/>
            </a:spcAft>
          </a:pPr>
          <a:endParaRPr lang="es-ES_tradnl" sz="1300" kern="1200" dirty="0">
            <a:solidFill>
              <a:sysClr val="window" lastClr="FFFFFF"/>
            </a:solidFill>
            <a:latin typeface="Calibri"/>
            <a:ea typeface="+mn-ea"/>
            <a:cs typeface="+mn-cs"/>
          </a:endParaRPr>
        </a:p>
      </dsp:txBody>
      <dsp:txXfrm>
        <a:off x="2121290" y="254533"/>
        <a:ext cx="3030847" cy="1711854"/>
      </dsp:txXfrm>
    </dsp:sp>
    <dsp:sp modelId="{7D7B7EC4-11E1-4B70-995A-140590AD6B8F}">
      <dsp:nvSpPr>
        <dsp:cNvPr id="0" name=""/>
        <dsp:cNvSpPr/>
      </dsp:nvSpPr>
      <dsp:spPr>
        <a:xfrm>
          <a:off x="488" y="2412941"/>
          <a:ext cx="2126447" cy="1966762"/>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kern="1200" dirty="0">
              <a:solidFill>
                <a:sysClr val="window" lastClr="FFFFFF"/>
              </a:solidFill>
              <a:latin typeface="Calibri"/>
              <a:ea typeface="+mn-ea"/>
              <a:cs typeface="+mn-cs"/>
            </a:rPr>
            <a:t>Departamento Financiero</a:t>
          </a:r>
        </a:p>
        <a:p>
          <a:pPr lvl="0" algn="l" defTabSz="577850">
            <a:lnSpc>
              <a:spcPct val="90000"/>
            </a:lnSpc>
            <a:spcBef>
              <a:spcPct val="0"/>
            </a:spcBef>
            <a:spcAft>
              <a:spcPct val="35000"/>
            </a:spcAft>
          </a:pPr>
          <a:r>
            <a:rPr lang="es-ES_tradnl" sz="1300" kern="1200" dirty="0">
              <a:solidFill>
                <a:sysClr val="window" lastClr="FFFFFF"/>
              </a:solidFill>
              <a:latin typeface="Calibri"/>
              <a:ea typeface="+mn-ea"/>
              <a:cs typeface="+mn-cs"/>
            </a:rPr>
            <a:t>1)  Realizar Pagos al Exterior</a:t>
          </a:r>
        </a:p>
        <a:p>
          <a:pPr lvl="0" algn="l" defTabSz="577850">
            <a:lnSpc>
              <a:spcPct val="90000"/>
            </a:lnSpc>
            <a:spcBef>
              <a:spcPct val="0"/>
            </a:spcBef>
            <a:spcAft>
              <a:spcPct val="35000"/>
            </a:spcAft>
          </a:pPr>
          <a:r>
            <a:rPr lang="es-ES_tradnl" sz="1300" kern="1200" dirty="0">
              <a:solidFill>
                <a:sysClr val="window" lastClr="FFFFFF"/>
              </a:solidFill>
              <a:latin typeface="Calibri"/>
              <a:ea typeface="+mn-ea"/>
              <a:cs typeface="+mn-cs"/>
            </a:rPr>
            <a:t>2)  Llevar la Contabilidad de la     Empresa</a:t>
          </a:r>
        </a:p>
        <a:p>
          <a:pPr lvl="0" algn="l" defTabSz="577850">
            <a:lnSpc>
              <a:spcPct val="90000"/>
            </a:lnSpc>
            <a:spcBef>
              <a:spcPct val="0"/>
            </a:spcBef>
            <a:spcAft>
              <a:spcPct val="35000"/>
            </a:spcAft>
          </a:pPr>
          <a:r>
            <a:rPr lang="es-ES_tradnl" sz="1300" kern="1200" dirty="0">
              <a:solidFill>
                <a:sysClr val="window" lastClr="FFFFFF"/>
              </a:solidFill>
              <a:latin typeface="Calibri"/>
              <a:ea typeface="+mn-ea"/>
              <a:cs typeface="+mn-cs"/>
            </a:rPr>
            <a:t>3)  Presentación de Estados Financieros cada período</a:t>
          </a:r>
        </a:p>
      </dsp:txBody>
      <dsp:txXfrm>
        <a:off x="488" y="2412941"/>
        <a:ext cx="2126447" cy="1966762"/>
      </dsp:txXfrm>
    </dsp:sp>
    <dsp:sp modelId="{F66DDCC9-FB24-485B-91E9-316C2B879963}">
      <dsp:nvSpPr>
        <dsp:cNvPr id="0" name=""/>
        <dsp:cNvSpPr/>
      </dsp:nvSpPr>
      <dsp:spPr>
        <a:xfrm>
          <a:off x="2573490" y="2412941"/>
          <a:ext cx="2126447" cy="2589109"/>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kern="1200" dirty="0">
              <a:solidFill>
                <a:sysClr val="window" lastClr="FFFFFF"/>
              </a:solidFill>
              <a:latin typeface="Calibri"/>
              <a:ea typeface="+mn-ea"/>
              <a:cs typeface="+mn-cs"/>
            </a:rPr>
            <a:t>Departamento de Comercio Exterior</a:t>
          </a:r>
        </a:p>
        <a:p>
          <a:pPr lvl="0" algn="l" defTabSz="577850">
            <a:lnSpc>
              <a:spcPct val="90000"/>
            </a:lnSpc>
            <a:spcBef>
              <a:spcPct val="0"/>
            </a:spcBef>
            <a:spcAft>
              <a:spcPct val="35000"/>
            </a:spcAft>
          </a:pPr>
          <a:r>
            <a:rPr lang="es-ES_tradnl" sz="1300" kern="1200" dirty="0">
              <a:solidFill>
                <a:sysClr val="window" lastClr="FFFFFF"/>
              </a:solidFill>
              <a:latin typeface="Calibri"/>
              <a:ea typeface="+mn-ea"/>
              <a:cs typeface="+mn-cs"/>
            </a:rPr>
            <a:t>1)  </a:t>
          </a:r>
          <a:r>
            <a:rPr lang="es-ES_tradnl" sz="1300" kern="1200" dirty="0" err="1">
              <a:solidFill>
                <a:sysClr val="window" lastClr="FFFFFF"/>
              </a:solidFill>
              <a:latin typeface="Calibri"/>
              <a:ea typeface="+mn-ea"/>
              <a:cs typeface="+mn-cs"/>
            </a:rPr>
            <a:t>Analisis</a:t>
          </a:r>
          <a:r>
            <a:rPr lang="es-ES_tradnl" sz="1300" kern="1200" dirty="0">
              <a:solidFill>
                <a:sysClr val="window" lastClr="FFFFFF"/>
              </a:solidFill>
              <a:latin typeface="Calibri"/>
              <a:ea typeface="+mn-ea"/>
              <a:cs typeface="+mn-cs"/>
            </a:rPr>
            <a:t> de Proveedores</a:t>
          </a:r>
        </a:p>
        <a:p>
          <a:pPr lvl="0" algn="l" defTabSz="577850">
            <a:lnSpc>
              <a:spcPct val="90000"/>
            </a:lnSpc>
            <a:spcBef>
              <a:spcPct val="0"/>
            </a:spcBef>
            <a:spcAft>
              <a:spcPct val="35000"/>
            </a:spcAft>
          </a:pPr>
          <a:r>
            <a:rPr lang="es-ES_tradnl" sz="1300" kern="1200" dirty="0">
              <a:solidFill>
                <a:sysClr val="window" lastClr="FFFFFF"/>
              </a:solidFill>
              <a:latin typeface="Calibri"/>
              <a:ea typeface="+mn-ea"/>
              <a:cs typeface="+mn-cs"/>
            </a:rPr>
            <a:t>2)  Contacto con Proveedores, Navieras, Aseguradoras</a:t>
          </a:r>
        </a:p>
        <a:p>
          <a:pPr lvl="0" algn="l" defTabSz="577850">
            <a:lnSpc>
              <a:spcPct val="90000"/>
            </a:lnSpc>
            <a:spcBef>
              <a:spcPct val="0"/>
            </a:spcBef>
            <a:spcAft>
              <a:spcPct val="35000"/>
            </a:spcAft>
          </a:pPr>
          <a:r>
            <a:rPr lang="es-ES_tradnl" sz="1300" kern="1200" dirty="0">
              <a:solidFill>
                <a:sysClr val="window" lastClr="FFFFFF"/>
              </a:solidFill>
              <a:latin typeface="Calibri"/>
              <a:ea typeface="+mn-ea"/>
              <a:cs typeface="+mn-cs"/>
            </a:rPr>
            <a:t>3)  Realizar Tramites de Aduana</a:t>
          </a:r>
        </a:p>
        <a:p>
          <a:pPr lvl="0" algn="l" defTabSz="577850">
            <a:lnSpc>
              <a:spcPct val="90000"/>
            </a:lnSpc>
            <a:spcBef>
              <a:spcPct val="0"/>
            </a:spcBef>
            <a:spcAft>
              <a:spcPct val="35000"/>
            </a:spcAft>
          </a:pPr>
          <a:r>
            <a:rPr lang="es-ES_tradnl" sz="1300" kern="1200" dirty="0">
              <a:solidFill>
                <a:sysClr val="window" lastClr="FFFFFF"/>
              </a:solidFill>
              <a:latin typeface="Calibri"/>
              <a:ea typeface="+mn-ea"/>
              <a:cs typeface="+mn-cs"/>
            </a:rPr>
            <a:t>4)  Realizar la </a:t>
          </a:r>
          <a:r>
            <a:rPr lang="es-ES_tradnl" sz="1300" kern="1200" dirty="0" err="1">
              <a:solidFill>
                <a:sysClr val="window" lastClr="FFFFFF"/>
              </a:solidFill>
              <a:latin typeface="Calibri"/>
              <a:ea typeface="+mn-ea"/>
              <a:cs typeface="+mn-cs"/>
            </a:rPr>
            <a:t>Clasificacion</a:t>
          </a:r>
          <a:r>
            <a:rPr lang="es-ES_tradnl" sz="1300" kern="1200" dirty="0">
              <a:solidFill>
                <a:sysClr val="window" lastClr="FFFFFF"/>
              </a:solidFill>
              <a:latin typeface="Calibri"/>
              <a:ea typeface="+mn-ea"/>
              <a:cs typeface="+mn-cs"/>
            </a:rPr>
            <a:t> Arancelaria</a:t>
          </a:r>
        </a:p>
        <a:p>
          <a:pPr lvl="0" algn="l" defTabSz="577850">
            <a:lnSpc>
              <a:spcPct val="90000"/>
            </a:lnSpc>
            <a:spcBef>
              <a:spcPct val="0"/>
            </a:spcBef>
            <a:spcAft>
              <a:spcPct val="35000"/>
            </a:spcAft>
          </a:pPr>
          <a:r>
            <a:rPr lang="es-ES_tradnl" sz="1300" kern="1200" dirty="0">
              <a:solidFill>
                <a:sysClr val="window" lastClr="FFFFFF"/>
              </a:solidFill>
              <a:latin typeface="Calibri"/>
              <a:ea typeface="+mn-ea"/>
              <a:cs typeface="+mn-cs"/>
            </a:rPr>
            <a:t>5)  Realizar procesos de </a:t>
          </a:r>
          <a:r>
            <a:rPr lang="es-ES_tradnl" sz="1300" kern="1200" dirty="0" err="1">
              <a:solidFill>
                <a:sysClr val="window" lastClr="FFFFFF"/>
              </a:solidFill>
              <a:latin typeface="Calibri"/>
              <a:ea typeface="+mn-ea"/>
              <a:cs typeface="+mn-cs"/>
            </a:rPr>
            <a:t>Nacionalizaci</a:t>
          </a:r>
          <a:r>
            <a:rPr lang="el-GR" sz="1300" kern="1200" dirty="0">
              <a:solidFill>
                <a:sysClr val="window" lastClr="FFFFFF"/>
              </a:solidFill>
              <a:latin typeface="Calibri"/>
              <a:ea typeface="+mn-ea"/>
              <a:cs typeface="+mn-cs"/>
            </a:rPr>
            <a:t>ό</a:t>
          </a:r>
          <a:r>
            <a:rPr lang="es-ES_tradnl" sz="1300" kern="1200" dirty="0">
              <a:solidFill>
                <a:sysClr val="window" lastClr="FFFFFF"/>
              </a:solidFill>
              <a:latin typeface="Calibri"/>
              <a:ea typeface="+mn-ea"/>
              <a:cs typeface="+mn-cs"/>
            </a:rPr>
            <a:t>n</a:t>
          </a:r>
        </a:p>
      </dsp:txBody>
      <dsp:txXfrm>
        <a:off x="2573490" y="2412941"/>
        <a:ext cx="2126447" cy="2589109"/>
      </dsp:txXfrm>
    </dsp:sp>
    <dsp:sp modelId="{9CE264FC-B510-41DC-856B-B96810E87EFD}">
      <dsp:nvSpPr>
        <dsp:cNvPr id="0" name=""/>
        <dsp:cNvSpPr/>
      </dsp:nvSpPr>
      <dsp:spPr>
        <a:xfrm>
          <a:off x="5146491" y="2412941"/>
          <a:ext cx="2126447" cy="2065301"/>
        </a:xfrm>
        <a:prstGeom prst="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kern="1200" dirty="0">
              <a:solidFill>
                <a:sysClr val="window" lastClr="FFFFFF"/>
              </a:solidFill>
              <a:latin typeface="Calibri"/>
              <a:ea typeface="+mn-ea"/>
              <a:cs typeface="+mn-cs"/>
            </a:rPr>
            <a:t>Departamento de Logística</a:t>
          </a:r>
        </a:p>
        <a:p>
          <a:pPr lvl="0" algn="l" defTabSz="577850">
            <a:lnSpc>
              <a:spcPct val="90000"/>
            </a:lnSpc>
            <a:spcBef>
              <a:spcPct val="0"/>
            </a:spcBef>
            <a:spcAft>
              <a:spcPct val="35000"/>
            </a:spcAft>
          </a:pPr>
          <a:r>
            <a:rPr lang="es-ES_tradnl" sz="1300" kern="1200" dirty="0">
              <a:solidFill>
                <a:sysClr val="window" lastClr="FFFFFF"/>
              </a:solidFill>
              <a:latin typeface="Calibri"/>
              <a:ea typeface="+mn-ea"/>
              <a:cs typeface="+mn-cs"/>
            </a:rPr>
            <a:t>1)  Estibación  de Mercancías</a:t>
          </a:r>
        </a:p>
        <a:p>
          <a:pPr lvl="0" algn="l" defTabSz="577850">
            <a:lnSpc>
              <a:spcPct val="90000"/>
            </a:lnSpc>
            <a:spcBef>
              <a:spcPct val="0"/>
            </a:spcBef>
            <a:spcAft>
              <a:spcPct val="35000"/>
            </a:spcAft>
          </a:pPr>
          <a:r>
            <a:rPr lang="es-ES_tradnl" sz="1300" kern="1200" dirty="0">
              <a:solidFill>
                <a:sysClr val="window" lastClr="FFFFFF"/>
              </a:solidFill>
              <a:latin typeface="Calibri"/>
              <a:ea typeface="+mn-ea"/>
              <a:cs typeface="+mn-cs"/>
            </a:rPr>
            <a:t>2) Manipulación de Mercancías</a:t>
          </a:r>
        </a:p>
        <a:p>
          <a:pPr lvl="0" algn="l" defTabSz="577850">
            <a:lnSpc>
              <a:spcPct val="90000"/>
            </a:lnSpc>
            <a:spcBef>
              <a:spcPct val="0"/>
            </a:spcBef>
            <a:spcAft>
              <a:spcPct val="35000"/>
            </a:spcAft>
          </a:pPr>
          <a:r>
            <a:rPr lang="es-ES_tradnl" sz="1300" kern="1200" dirty="0">
              <a:solidFill>
                <a:sysClr val="window" lastClr="FFFFFF"/>
              </a:solidFill>
              <a:latin typeface="Calibri"/>
              <a:ea typeface="+mn-ea"/>
              <a:cs typeface="+mn-cs"/>
            </a:rPr>
            <a:t>3)  </a:t>
          </a:r>
          <a:r>
            <a:rPr lang="es-ES_tradnl" sz="1300" kern="1200" dirty="0" smtClean="0">
              <a:solidFill>
                <a:sysClr val="window" lastClr="FFFFFF"/>
              </a:solidFill>
              <a:latin typeface="Calibri"/>
              <a:ea typeface="+mn-ea"/>
              <a:cs typeface="+mn-cs"/>
            </a:rPr>
            <a:t>Distribución de </a:t>
          </a:r>
          <a:r>
            <a:rPr lang="es-ES_tradnl" sz="1300" kern="1200" dirty="0">
              <a:solidFill>
                <a:sysClr val="window" lastClr="FFFFFF"/>
              </a:solidFill>
              <a:latin typeface="Calibri"/>
              <a:ea typeface="+mn-ea"/>
              <a:cs typeface="+mn-cs"/>
            </a:rPr>
            <a:t>mercancías</a:t>
          </a:r>
        </a:p>
        <a:p>
          <a:pPr lvl="0" algn="l" defTabSz="577850">
            <a:lnSpc>
              <a:spcPct val="90000"/>
            </a:lnSpc>
            <a:spcBef>
              <a:spcPct val="0"/>
            </a:spcBef>
            <a:spcAft>
              <a:spcPct val="35000"/>
            </a:spcAft>
          </a:pPr>
          <a:endParaRPr lang="es-ES_tradnl" sz="1300" kern="1200" dirty="0">
            <a:solidFill>
              <a:sysClr val="window" lastClr="FFFFFF"/>
            </a:solidFill>
            <a:latin typeface="Calibri"/>
            <a:ea typeface="+mn-ea"/>
            <a:cs typeface="+mn-cs"/>
          </a:endParaRPr>
        </a:p>
      </dsp:txBody>
      <dsp:txXfrm>
        <a:off x="5146491" y="2412941"/>
        <a:ext cx="2126447" cy="20653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CE9F5-205A-4F5D-A2D3-F9A65252D040}">
      <dsp:nvSpPr>
        <dsp:cNvPr id="0" name=""/>
        <dsp:cNvSpPr/>
      </dsp:nvSpPr>
      <dsp:spPr>
        <a:xfrm>
          <a:off x="4032447" y="1869261"/>
          <a:ext cx="3156623" cy="365932"/>
        </a:xfrm>
        <a:custGeom>
          <a:avLst/>
          <a:gdLst/>
          <a:ahLst/>
          <a:cxnLst/>
          <a:rect l="0" t="0" r="0" b="0"/>
          <a:pathLst>
            <a:path>
              <a:moveTo>
                <a:pt x="0" y="0"/>
              </a:moveTo>
              <a:lnTo>
                <a:pt x="0" y="182966"/>
              </a:lnTo>
              <a:lnTo>
                <a:pt x="3156623" y="182966"/>
              </a:lnTo>
              <a:lnTo>
                <a:pt x="3156623" y="365932"/>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8A214C9-75EE-4EA1-B1DF-891FACEBAB3F}">
      <dsp:nvSpPr>
        <dsp:cNvPr id="0" name=""/>
        <dsp:cNvSpPr/>
      </dsp:nvSpPr>
      <dsp:spPr>
        <a:xfrm>
          <a:off x="4032447" y="1869261"/>
          <a:ext cx="321498" cy="365932"/>
        </a:xfrm>
        <a:custGeom>
          <a:avLst/>
          <a:gdLst/>
          <a:ahLst/>
          <a:cxnLst/>
          <a:rect l="0" t="0" r="0" b="0"/>
          <a:pathLst>
            <a:path>
              <a:moveTo>
                <a:pt x="0" y="0"/>
              </a:moveTo>
              <a:lnTo>
                <a:pt x="0" y="182966"/>
              </a:lnTo>
              <a:lnTo>
                <a:pt x="321498" y="182966"/>
              </a:lnTo>
              <a:lnTo>
                <a:pt x="321498" y="365932"/>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5BD5B0-3FA5-49BE-B418-40F47D04C6D2}">
      <dsp:nvSpPr>
        <dsp:cNvPr id="0" name=""/>
        <dsp:cNvSpPr/>
      </dsp:nvSpPr>
      <dsp:spPr>
        <a:xfrm>
          <a:off x="1197322" y="1869261"/>
          <a:ext cx="2835125" cy="365932"/>
        </a:xfrm>
        <a:custGeom>
          <a:avLst/>
          <a:gdLst/>
          <a:ahLst/>
          <a:cxnLst/>
          <a:rect l="0" t="0" r="0" b="0"/>
          <a:pathLst>
            <a:path>
              <a:moveTo>
                <a:pt x="2835125" y="0"/>
              </a:moveTo>
              <a:lnTo>
                <a:pt x="2835125" y="182966"/>
              </a:lnTo>
              <a:lnTo>
                <a:pt x="0" y="182966"/>
              </a:lnTo>
              <a:lnTo>
                <a:pt x="0" y="365932"/>
              </a:lnTo>
            </a:path>
          </a:pathLst>
        </a:custGeom>
        <a:noFill/>
        <a:ln w="1587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4A0A9A-EA84-458A-9E29-8251AD97D5B1}">
      <dsp:nvSpPr>
        <dsp:cNvPr id="0" name=""/>
        <dsp:cNvSpPr/>
      </dsp:nvSpPr>
      <dsp:spPr>
        <a:xfrm>
          <a:off x="2996038" y="997993"/>
          <a:ext cx="2072817" cy="871268"/>
        </a:xfrm>
        <a:prstGeom prst="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a:t>Gerencia General</a:t>
          </a:r>
        </a:p>
        <a:p>
          <a:pPr lvl="0" algn="ctr" defTabSz="533400">
            <a:lnSpc>
              <a:spcPct val="90000"/>
            </a:lnSpc>
            <a:spcBef>
              <a:spcPct val="0"/>
            </a:spcBef>
            <a:spcAft>
              <a:spcPct val="35000"/>
            </a:spcAft>
          </a:pPr>
          <a:r>
            <a:rPr lang="es-ES_tradnl" sz="1200" kern="1200"/>
            <a:t>(1) Gerente General   $ 1000</a:t>
          </a:r>
        </a:p>
        <a:p>
          <a:pPr lvl="0" algn="ctr" defTabSz="533400">
            <a:lnSpc>
              <a:spcPct val="90000"/>
            </a:lnSpc>
            <a:spcBef>
              <a:spcPct val="0"/>
            </a:spcBef>
            <a:spcAft>
              <a:spcPct val="35000"/>
            </a:spcAft>
          </a:pPr>
          <a:endParaRPr lang="es-ES_tradnl" sz="1200" kern="1200"/>
        </a:p>
      </dsp:txBody>
      <dsp:txXfrm>
        <a:off x="2996038" y="997993"/>
        <a:ext cx="2072817" cy="871268"/>
      </dsp:txXfrm>
    </dsp:sp>
    <dsp:sp modelId="{7D7B7EC4-11E1-4B70-995A-140590AD6B8F}">
      <dsp:nvSpPr>
        <dsp:cNvPr id="0" name=""/>
        <dsp:cNvSpPr/>
      </dsp:nvSpPr>
      <dsp:spPr>
        <a:xfrm>
          <a:off x="4555" y="2235194"/>
          <a:ext cx="2385533" cy="871268"/>
        </a:xfrm>
        <a:prstGeom prst="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dirty="0"/>
            <a:t>Departamento Financiero</a:t>
          </a:r>
        </a:p>
        <a:p>
          <a:pPr lvl="0" algn="ctr" defTabSz="533400">
            <a:lnSpc>
              <a:spcPct val="90000"/>
            </a:lnSpc>
            <a:spcBef>
              <a:spcPct val="0"/>
            </a:spcBef>
            <a:spcAft>
              <a:spcPct val="35000"/>
            </a:spcAft>
          </a:pPr>
          <a:r>
            <a:rPr lang="es-ES_tradnl" sz="1200" kern="1200" dirty="0"/>
            <a:t>(1)Secretaria Contable  $ 500</a:t>
          </a:r>
        </a:p>
      </dsp:txBody>
      <dsp:txXfrm>
        <a:off x="4555" y="2235194"/>
        <a:ext cx="2385533" cy="871268"/>
      </dsp:txXfrm>
    </dsp:sp>
    <dsp:sp modelId="{F66DDCC9-FB24-485B-91E9-316C2B879963}">
      <dsp:nvSpPr>
        <dsp:cNvPr id="0" name=""/>
        <dsp:cNvSpPr/>
      </dsp:nvSpPr>
      <dsp:spPr>
        <a:xfrm>
          <a:off x="2756021" y="2235194"/>
          <a:ext cx="3195847" cy="871268"/>
        </a:xfrm>
        <a:prstGeom prst="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a:t>Departamento de Comercio Exterior</a:t>
          </a:r>
        </a:p>
        <a:p>
          <a:pPr lvl="0" algn="ctr" defTabSz="533400">
            <a:lnSpc>
              <a:spcPct val="90000"/>
            </a:lnSpc>
            <a:spcBef>
              <a:spcPct val="0"/>
            </a:spcBef>
            <a:spcAft>
              <a:spcPct val="35000"/>
            </a:spcAft>
          </a:pPr>
          <a:r>
            <a:rPr lang="es-ES_tradnl" sz="1200" kern="1200"/>
            <a:t>(1)  Asistente de Comercio Exterior $700</a:t>
          </a:r>
        </a:p>
      </dsp:txBody>
      <dsp:txXfrm>
        <a:off x="2756021" y="2235194"/>
        <a:ext cx="3195847" cy="871268"/>
      </dsp:txXfrm>
    </dsp:sp>
    <dsp:sp modelId="{9CE264FC-B510-41DC-856B-B96810E87EFD}">
      <dsp:nvSpPr>
        <dsp:cNvPr id="0" name=""/>
        <dsp:cNvSpPr/>
      </dsp:nvSpPr>
      <dsp:spPr>
        <a:xfrm>
          <a:off x="6317802" y="2235194"/>
          <a:ext cx="1742537" cy="871268"/>
        </a:xfrm>
        <a:prstGeom prst="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_tradnl" sz="1200" kern="1200"/>
            <a:t>Departamento de Log</a:t>
          </a:r>
          <a:r>
            <a:rPr lang="es-ES_tradnl" sz="1200" kern="1200">
              <a:latin typeface="Calibri"/>
            </a:rPr>
            <a:t>í</a:t>
          </a:r>
          <a:r>
            <a:rPr lang="es-ES_tradnl" sz="1200" kern="1200"/>
            <a:t>stica</a:t>
          </a:r>
        </a:p>
        <a:p>
          <a:pPr lvl="0" algn="ctr" defTabSz="533400">
            <a:lnSpc>
              <a:spcPct val="90000"/>
            </a:lnSpc>
            <a:spcBef>
              <a:spcPct val="0"/>
            </a:spcBef>
            <a:spcAft>
              <a:spcPct val="35000"/>
            </a:spcAft>
          </a:pPr>
          <a:r>
            <a:rPr lang="es-ES_tradnl" sz="1200" kern="1200"/>
            <a:t>(1) Estibador  $ 300</a:t>
          </a:r>
        </a:p>
        <a:p>
          <a:pPr lvl="0" algn="ctr" defTabSz="533400">
            <a:lnSpc>
              <a:spcPct val="90000"/>
            </a:lnSpc>
            <a:spcBef>
              <a:spcPct val="0"/>
            </a:spcBef>
            <a:spcAft>
              <a:spcPct val="35000"/>
            </a:spcAft>
          </a:pPr>
          <a:r>
            <a:rPr lang="es-ES_tradnl" sz="1200" kern="1200"/>
            <a:t>(1) Obrero     $300</a:t>
          </a:r>
        </a:p>
      </dsp:txBody>
      <dsp:txXfrm>
        <a:off x="6317802" y="2235194"/>
        <a:ext cx="1742537" cy="8712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5F46A-E844-4B7B-A3A7-0400B8624AA8}">
      <dsp:nvSpPr>
        <dsp:cNvPr id="0" name=""/>
        <dsp:cNvSpPr/>
      </dsp:nvSpPr>
      <dsp:spPr>
        <a:xfrm>
          <a:off x="363854" y="0"/>
          <a:ext cx="4123690" cy="22733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D28A2-8F2D-452F-A1CD-720D7C8AA43A}">
      <dsp:nvSpPr>
        <dsp:cNvPr id="0" name=""/>
        <dsp:cNvSpPr/>
      </dsp:nvSpPr>
      <dsp:spPr>
        <a:xfrm>
          <a:off x="49436" y="704604"/>
          <a:ext cx="1561544" cy="9093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a:t>Catalogos</a:t>
          </a:r>
        </a:p>
      </dsp:txBody>
      <dsp:txXfrm>
        <a:off x="93825" y="748993"/>
        <a:ext cx="1472766" cy="820542"/>
      </dsp:txXfrm>
    </dsp:sp>
    <dsp:sp modelId="{C89780F8-EECD-4936-B97A-1B8CCC798201}">
      <dsp:nvSpPr>
        <dsp:cNvPr id="0" name=""/>
        <dsp:cNvSpPr/>
      </dsp:nvSpPr>
      <dsp:spPr>
        <a:xfrm>
          <a:off x="1624223" y="696811"/>
          <a:ext cx="1561544" cy="909320"/>
        </a:xfrm>
        <a:prstGeom prst="roundRect">
          <a:avLst/>
        </a:prstGeom>
        <a:solidFill>
          <a:schemeClr val="accent5">
            <a:hueOff val="152821"/>
            <a:satOff val="30568"/>
            <a:lumOff val="7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a:t>Pedidos</a:t>
          </a:r>
        </a:p>
      </dsp:txBody>
      <dsp:txXfrm>
        <a:off x="1668612" y="741200"/>
        <a:ext cx="1472766" cy="820542"/>
      </dsp:txXfrm>
    </dsp:sp>
    <dsp:sp modelId="{8006EC63-9FD4-4FFE-B85A-BA3C2116A09E}">
      <dsp:nvSpPr>
        <dsp:cNvPr id="0" name=""/>
        <dsp:cNvSpPr/>
      </dsp:nvSpPr>
      <dsp:spPr>
        <a:xfrm>
          <a:off x="3284644" y="681990"/>
          <a:ext cx="1561544" cy="909320"/>
        </a:xfrm>
        <a:prstGeom prst="roundRect">
          <a:avLst/>
        </a:prstGeom>
        <a:solidFill>
          <a:schemeClr val="accent5">
            <a:hueOff val="305643"/>
            <a:satOff val="61137"/>
            <a:lumOff val="1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a:t>Entrega de Pedidos</a:t>
          </a:r>
        </a:p>
      </dsp:txBody>
      <dsp:txXfrm>
        <a:off x="3329033" y="726379"/>
        <a:ext cx="1472766" cy="8205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DF924-A4F4-4846-99DD-F4EFB3E035CA}">
      <dsp:nvSpPr>
        <dsp:cNvPr id="0" name=""/>
        <dsp:cNvSpPr/>
      </dsp:nvSpPr>
      <dsp:spPr>
        <a:xfrm>
          <a:off x="3574" y="1096042"/>
          <a:ext cx="2080629" cy="832251"/>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a:t>Proveedores</a:t>
          </a:r>
        </a:p>
      </dsp:txBody>
      <dsp:txXfrm>
        <a:off x="419700" y="1096042"/>
        <a:ext cx="1248378" cy="832251"/>
      </dsp:txXfrm>
    </dsp:sp>
    <dsp:sp modelId="{34C5B406-6ED4-4A6C-B0F0-226EC946A6E8}">
      <dsp:nvSpPr>
        <dsp:cNvPr id="0" name=""/>
        <dsp:cNvSpPr/>
      </dsp:nvSpPr>
      <dsp:spPr>
        <a:xfrm>
          <a:off x="1876140" y="1096042"/>
          <a:ext cx="2080629" cy="832251"/>
        </a:xfrm>
        <a:prstGeom prst="chevron">
          <a:avLst/>
        </a:prstGeom>
        <a:solidFill>
          <a:schemeClr val="accent5">
            <a:hueOff val="101881"/>
            <a:satOff val="20379"/>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a:t>Empresa </a:t>
          </a:r>
        </a:p>
      </dsp:txBody>
      <dsp:txXfrm>
        <a:off x="2292266" y="1096042"/>
        <a:ext cx="1248378" cy="832251"/>
      </dsp:txXfrm>
    </dsp:sp>
    <dsp:sp modelId="{791FE01F-646E-4B89-9BA1-BDB600406D07}">
      <dsp:nvSpPr>
        <dsp:cNvPr id="0" name=""/>
        <dsp:cNvSpPr/>
      </dsp:nvSpPr>
      <dsp:spPr>
        <a:xfrm>
          <a:off x="3748706" y="1096042"/>
          <a:ext cx="2080629" cy="832251"/>
        </a:xfrm>
        <a:prstGeom prst="chevron">
          <a:avLst/>
        </a:prstGeom>
        <a:solidFill>
          <a:schemeClr val="accent5">
            <a:hueOff val="203762"/>
            <a:satOff val="40758"/>
            <a:lumOff val="9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a:t>Distribuidor</a:t>
          </a:r>
        </a:p>
      </dsp:txBody>
      <dsp:txXfrm>
        <a:off x="4164832" y="1096042"/>
        <a:ext cx="1248378" cy="832251"/>
      </dsp:txXfrm>
    </dsp:sp>
    <dsp:sp modelId="{95AE2586-A88B-4E3C-AF05-225BA64B0331}">
      <dsp:nvSpPr>
        <dsp:cNvPr id="0" name=""/>
        <dsp:cNvSpPr/>
      </dsp:nvSpPr>
      <dsp:spPr>
        <a:xfrm>
          <a:off x="5621272" y="1096042"/>
          <a:ext cx="2080629" cy="832251"/>
        </a:xfrm>
        <a:prstGeom prst="chevron">
          <a:avLst/>
        </a:prstGeom>
        <a:solidFill>
          <a:schemeClr val="accent5">
            <a:hueOff val="305643"/>
            <a:satOff val="61137"/>
            <a:lumOff val="1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a:t>Servicio Posventa</a:t>
          </a:r>
        </a:p>
      </dsp:txBody>
      <dsp:txXfrm>
        <a:off x="6037398" y="1096042"/>
        <a:ext cx="1248378" cy="8322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76BEB-47CF-4D79-A750-6AEC23B83ED1}">
      <dsp:nvSpPr>
        <dsp:cNvPr id="0" name=""/>
        <dsp:cNvSpPr/>
      </dsp:nvSpPr>
      <dsp:spPr>
        <a:xfrm>
          <a:off x="0" y="721042"/>
          <a:ext cx="6777037" cy="96139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2B3357-85CA-423A-AC07-B60F87F46346}">
      <dsp:nvSpPr>
        <dsp:cNvPr id="0" name=""/>
        <dsp:cNvSpPr/>
      </dsp:nvSpPr>
      <dsp:spPr>
        <a:xfrm>
          <a:off x="2978" y="0"/>
          <a:ext cx="1965605" cy="96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s-EC" sz="2200" kern="1200"/>
            <a:t>Adquisición </a:t>
          </a:r>
        </a:p>
      </dsp:txBody>
      <dsp:txXfrm>
        <a:off x="2978" y="0"/>
        <a:ext cx="1965605" cy="961390"/>
      </dsp:txXfrm>
    </dsp:sp>
    <dsp:sp modelId="{AD1EA0A2-DED5-4AB2-8B71-2A2E2F829B11}">
      <dsp:nvSpPr>
        <dsp:cNvPr id="0" name=""/>
        <dsp:cNvSpPr/>
      </dsp:nvSpPr>
      <dsp:spPr>
        <a:xfrm>
          <a:off x="865607" y="1081563"/>
          <a:ext cx="240347" cy="24034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361B8-40BC-42CC-93CD-EAC3F4294DFD}">
      <dsp:nvSpPr>
        <dsp:cNvPr id="0" name=""/>
        <dsp:cNvSpPr/>
      </dsp:nvSpPr>
      <dsp:spPr>
        <a:xfrm>
          <a:off x="2066863" y="1442085"/>
          <a:ext cx="1965605" cy="96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ctr" defTabSz="977900">
            <a:lnSpc>
              <a:spcPct val="90000"/>
            </a:lnSpc>
            <a:spcBef>
              <a:spcPct val="0"/>
            </a:spcBef>
            <a:spcAft>
              <a:spcPct val="35000"/>
            </a:spcAft>
          </a:pPr>
          <a:r>
            <a:rPr lang="es-EC" sz="2200" kern="1200"/>
            <a:t>Venta</a:t>
          </a:r>
        </a:p>
      </dsp:txBody>
      <dsp:txXfrm>
        <a:off x="2066863" y="1442085"/>
        <a:ext cx="1965605" cy="961390"/>
      </dsp:txXfrm>
    </dsp:sp>
    <dsp:sp modelId="{19808B39-EE95-451A-8247-0D5096BF039D}">
      <dsp:nvSpPr>
        <dsp:cNvPr id="0" name=""/>
        <dsp:cNvSpPr/>
      </dsp:nvSpPr>
      <dsp:spPr>
        <a:xfrm>
          <a:off x="2929492" y="1081563"/>
          <a:ext cx="240347" cy="240347"/>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AB6758-CE96-4FFB-854C-B0AD947EC390}">
      <dsp:nvSpPr>
        <dsp:cNvPr id="0" name=""/>
        <dsp:cNvSpPr/>
      </dsp:nvSpPr>
      <dsp:spPr>
        <a:xfrm>
          <a:off x="4130749" y="0"/>
          <a:ext cx="1965605" cy="96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ctr" defTabSz="977900">
            <a:lnSpc>
              <a:spcPct val="90000"/>
            </a:lnSpc>
            <a:spcBef>
              <a:spcPct val="0"/>
            </a:spcBef>
            <a:spcAft>
              <a:spcPct val="35000"/>
            </a:spcAft>
          </a:pPr>
          <a:r>
            <a:rPr lang="es-EC" sz="2200" kern="1200"/>
            <a:t>Distribuidor (cliente)</a:t>
          </a:r>
        </a:p>
      </dsp:txBody>
      <dsp:txXfrm>
        <a:off x="4130749" y="0"/>
        <a:ext cx="1965605" cy="961390"/>
      </dsp:txXfrm>
    </dsp:sp>
    <dsp:sp modelId="{BD114F07-81BF-4D90-8194-3E88A2C04C7E}">
      <dsp:nvSpPr>
        <dsp:cNvPr id="0" name=""/>
        <dsp:cNvSpPr/>
      </dsp:nvSpPr>
      <dsp:spPr>
        <a:xfrm>
          <a:off x="4993378" y="1081563"/>
          <a:ext cx="240347" cy="24034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309798"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5633588" y="0"/>
            <a:ext cx="4309798" cy="342900"/>
          </a:xfrm>
          <a:prstGeom prst="rect">
            <a:avLst/>
          </a:prstGeom>
        </p:spPr>
        <p:txBody>
          <a:bodyPr vert="horz" lIns="91440" tIns="45720" rIns="91440" bIns="45720" rtlCol="0"/>
          <a:lstStyle>
            <a:lvl1pPr algn="r">
              <a:defRPr sz="1200"/>
            </a:lvl1pPr>
          </a:lstStyle>
          <a:p>
            <a:fld id="{F354B79F-AD17-4E53-89A1-1522762FF28B}" type="datetimeFigureOut">
              <a:rPr lang="es-ES" smtClean="0"/>
              <a:pPr/>
              <a:t>13/07/2012</a:t>
            </a:fld>
            <a:endParaRPr lang="es-ES"/>
          </a:p>
        </p:txBody>
      </p:sp>
      <p:sp>
        <p:nvSpPr>
          <p:cNvPr id="4" name="3 Marcador de pie de página"/>
          <p:cNvSpPr>
            <a:spLocks noGrp="1"/>
          </p:cNvSpPr>
          <p:nvPr>
            <p:ph type="ftr" sz="quarter" idx="2"/>
          </p:nvPr>
        </p:nvSpPr>
        <p:spPr>
          <a:xfrm>
            <a:off x="0" y="6513910"/>
            <a:ext cx="4309798" cy="3429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5633588" y="6513910"/>
            <a:ext cx="4309798" cy="342900"/>
          </a:xfrm>
          <a:prstGeom prst="rect">
            <a:avLst/>
          </a:prstGeom>
        </p:spPr>
        <p:txBody>
          <a:bodyPr vert="horz" lIns="91440" tIns="45720" rIns="91440" bIns="45720" rtlCol="0" anchor="b"/>
          <a:lstStyle>
            <a:lvl1pPr algn="r">
              <a:defRPr sz="1200"/>
            </a:lvl1pPr>
          </a:lstStyle>
          <a:p>
            <a:fld id="{AE67A501-5074-4C1F-BF29-6FA2EE00B42D}" type="slidenum">
              <a:rPr lang="es-ES" smtClean="0"/>
              <a:pPr/>
              <a:t>‹Nº›</a:t>
            </a:fld>
            <a:endParaRPr lang="es-ES"/>
          </a:p>
        </p:txBody>
      </p:sp>
    </p:spTree>
    <p:extLst>
      <p:ext uri="{BB962C8B-B14F-4D97-AF65-F5344CB8AC3E}">
        <p14:creationId xmlns:p14="http://schemas.microsoft.com/office/powerpoint/2010/main" val="25966655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E311BD7-29C8-4B61-B4DA-9D9FFDFF757F}" type="datetimeFigureOut">
              <a:rPr lang="es-ES" smtClean="0"/>
              <a:pPr/>
              <a:t>13/07/2012</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E7AF213-C72E-4F10-8562-41498000799D}" type="slidenum">
              <a:rPr lang="es-ES" smtClean="0"/>
              <a:pPr/>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E311BD7-29C8-4B61-B4DA-9D9FFDFF757F}" type="datetimeFigureOut">
              <a:rPr lang="es-ES" smtClean="0"/>
              <a:pPr/>
              <a:t>13/07/2012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E7AF213-C72E-4F10-8562-41498000799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E311BD7-29C8-4B61-B4DA-9D9FFDFF757F}" type="datetimeFigureOut">
              <a:rPr lang="es-ES" smtClean="0"/>
              <a:pPr/>
              <a:t>13/07/2012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E7AF213-C72E-4F10-8562-41498000799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311BD7-29C8-4B61-B4DA-9D9FFDFF757F}" type="datetimeFigureOut">
              <a:rPr lang="es-ES" smtClean="0"/>
              <a:pPr/>
              <a:t>13/07/2012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E7AF213-C72E-4F10-8562-41498000799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E311BD7-29C8-4B61-B4DA-9D9FFDFF757F}" type="datetimeFigureOut">
              <a:rPr lang="es-ES" smtClean="0"/>
              <a:pPr/>
              <a:t>13/07/2012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E7AF213-C72E-4F10-8562-41498000799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E311BD7-29C8-4B61-B4DA-9D9FFDFF757F}" type="datetimeFigureOut">
              <a:rPr lang="es-ES" smtClean="0"/>
              <a:pPr/>
              <a:t>13/07/2012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E7AF213-C72E-4F10-8562-41498000799D}" type="slidenum">
              <a:rPr lang="es-ES" smtClean="0"/>
              <a:pPr/>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E311BD7-29C8-4B61-B4DA-9D9FFDFF757F}" type="datetimeFigureOut">
              <a:rPr lang="es-ES" smtClean="0"/>
              <a:pPr/>
              <a:t>13/07/2012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E7AF213-C72E-4F10-8562-41498000799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E311BD7-29C8-4B61-B4DA-9D9FFDFF757F}" type="datetimeFigureOut">
              <a:rPr lang="es-ES" smtClean="0"/>
              <a:pPr/>
              <a:t>13/07/2012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E7AF213-C72E-4F10-8562-41498000799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11BD7-29C8-4B61-B4DA-9D9FFDFF757F}" type="datetimeFigureOut">
              <a:rPr lang="es-ES" smtClean="0"/>
              <a:pPr/>
              <a:t>13/07/2012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E7AF213-C72E-4F10-8562-41498000799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311BD7-29C8-4B61-B4DA-9D9FFDFF757F}" type="datetimeFigureOut">
              <a:rPr lang="es-ES" smtClean="0"/>
              <a:pPr/>
              <a:t>13/07/2012</a:t>
            </a:fld>
            <a:endParaRPr lang="es-ES"/>
          </a:p>
        </p:txBody>
      </p:sp>
      <p:sp>
        <p:nvSpPr>
          <p:cNvPr id="7" name="Slide Number Placeholder 6"/>
          <p:cNvSpPr>
            <a:spLocks noGrp="1"/>
          </p:cNvSpPr>
          <p:nvPr>
            <p:ph type="sldNum" sz="quarter" idx="12"/>
          </p:nvPr>
        </p:nvSpPr>
        <p:spPr/>
        <p:txBody>
          <a:bodyPr/>
          <a:lstStyle/>
          <a:p>
            <a:fld id="{0E7AF213-C72E-4F10-8562-41498000799D}" type="slidenum">
              <a:rPr lang="es-ES" smtClean="0"/>
              <a:pPr/>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311BD7-29C8-4B61-B4DA-9D9FFDFF757F}" type="datetimeFigureOut">
              <a:rPr lang="es-ES" smtClean="0"/>
              <a:pPr/>
              <a:t>13/07/2012</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0E7AF213-C72E-4F10-8562-41498000799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200"/>
        </a:soli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E311BD7-29C8-4B61-B4DA-9D9FFDFF757F}" type="datetimeFigureOut">
              <a:rPr lang="es-ES" smtClean="0"/>
              <a:pPr/>
              <a:t>13/07/2012</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E7AF213-C72E-4F10-8562-41498000799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20.xml"/><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5.xml"/><Relationship Id="rId4" Type="http://schemas.openxmlformats.org/officeDocument/2006/relationships/slide" Target="slide28.xml"/></Relationships>
</file>

<file path=ppt/slides/_rels/slide15.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2.jpe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50.xml"/><Relationship Id="rId4" Type="http://schemas.openxmlformats.org/officeDocument/2006/relationships/slide" Target="slide4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18.jpeg"/><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1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5.xml"/><Relationship Id="rId5" Type="http://schemas.openxmlformats.org/officeDocument/2006/relationships/slide" Target="slide15.xml"/><Relationship Id="rId4" Type="http://schemas.openxmlformats.org/officeDocument/2006/relationships/slide" Target="slide13.xml"/></Relationships>
</file>

<file path=ppt/slides/_rels/slide50.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51.xml"/><Relationship Id="rId4" Type="http://schemas.openxmlformats.org/officeDocument/2006/relationships/slide" Target="slide59.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50.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hyperlink" Target="crazy_mezcla.mp3" TargetMode="External"/><Relationship Id="rId3" Type="http://schemas.openxmlformats.org/officeDocument/2006/relationships/slide" Target="slide60.xml"/><Relationship Id="rId7"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slide" Target="slide61.xml"/><Relationship Id="rId10" Type="http://schemas.openxmlformats.org/officeDocument/2006/relationships/slide" Target="slide50.xml"/><Relationship Id="rId4" Type="http://schemas.openxmlformats.org/officeDocument/2006/relationships/image" Target="../media/image23.jpe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59.xml"/><Relationship Id="rId5" Type="http://schemas.openxmlformats.org/officeDocument/2006/relationships/image" Target="../media/image27.png"/><Relationship Id="rId4" Type="http://schemas.openxmlformats.org/officeDocument/2006/relationships/hyperlink" Target="web/pagina%20mafer.htm" TargetMode="External"/></Relationships>
</file>

<file path=ppt/slides/_rels/slide61.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716016" y="2492896"/>
            <a:ext cx="3313355" cy="1944216"/>
          </a:xfrm>
        </p:spPr>
        <p:txBody>
          <a:bodyPr>
            <a:noAutofit/>
          </a:bodyPr>
          <a:lstStyle/>
          <a:p>
            <a:r>
              <a:rPr lang="es-ES" sz="1600" b="1" dirty="0" smtClean="0">
                <a:solidFill>
                  <a:schemeClr val="tx1"/>
                </a:solidFill>
              </a:rPr>
              <a:t>PROPUESTA DE NEGOCIACIÓN INTERNACIONAL PARA LA IMPORTACIÓN BAJO RÉGIMEN 10 DE PRODUCTOS DE ANIMACIÓN Y PLAN LOGÍSTICO A TRAVÉS DEL CROSS DOCKING EN LA RED DE DISTRIBUCIÓN NACIONAL </a:t>
            </a:r>
            <a:endParaRPr lang="es-ES" sz="1600" b="1" dirty="0">
              <a:solidFill>
                <a:schemeClr val="tx1"/>
              </a:solidFill>
            </a:endParaRPr>
          </a:p>
        </p:txBody>
      </p:sp>
      <p:sp>
        <p:nvSpPr>
          <p:cNvPr id="3" name="2 Subtítulo"/>
          <p:cNvSpPr>
            <a:spLocks noGrp="1"/>
          </p:cNvSpPr>
          <p:nvPr>
            <p:ph type="subTitle" idx="1"/>
          </p:nvPr>
        </p:nvSpPr>
        <p:spPr/>
        <p:txBody>
          <a:bodyPr/>
          <a:lstStyle/>
          <a:p>
            <a:r>
              <a:rPr lang="es-ES" dirty="0" smtClean="0"/>
              <a:t>María Fernanda Heredia Bravo</a:t>
            </a:r>
            <a:endParaRPr lang="es-ES" dirty="0"/>
          </a:p>
        </p:txBody>
      </p:sp>
      <p:pic>
        <p:nvPicPr>
          <p:cNvPr id="48130" name="Picture 2" descr="http://upload.wikimedia.org/wikipedia/commons/thumb/1/10/Logoespe2.jpg/200px-Logoespe2.jpg"/>
          <p:cNvPicPr>
            <a:picLocks noChangeAspect="1" noChangeArrowheads="1"/>
          </p:cNvPicPr>
          <p:nvPr/>
        </p:nvPicPr>
        <p:blipFill>
          <a:blip r:embed="rId2" cstate="print"/>
          <a:srcRect/>
          <a:stretch>
            <a:fillRect/>
          </a:stretch>
        </p:blipFill>
        <p:spPr bwMode="auto">
          <a:xfrm>
            <a:off x="899592" y="1916832"/>
            <a:ext cx="3414811" cy="3312368"/>
          </a:xfrm>
          <a:prstGeom prst="rect">
            <a:avLst/>
          </a:prstGeom>
          <a:noFill/>
        </p:spPr>
      </p:pic>
    </p:spTree>
    <p:extLst>
      <p:ext uri="{BB962C8B-B14F-4D97-AF65-F5344CB8AC3E}">
        <p14:creationId xmlns:p14="http://schemas.microsoft.com/office/powerpoint/2010/main" val="16946710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59272312"/>
              </p:ext>
            </p:extLst>
          </p:nvPr>
        </p:nvGraphicFramePr>
        <p:xfrm>
          <a:off x="1619672" y="2132856"/>
          <a:ext cx="6077447" cy="4261135"/>
        </p:xfrm>
        <a:graphic>
          <a:graphicData uri="http://schemas.openxmlformats.org/drawingml/2006/table">
            <a:tbl>
              <a:tblPr firstRow="1" firstCol="1" bandRow="1">
                <a:tableStyleId>{5C22544A-7EE6-4342-B048-85BDC9FD1C3A}</a:tableStyleId>
              </a:tblPr>
              <a:tblGrid>
                <a:gridCol w="2348041"/>
                <a:gridCol w="1884566"/>
                <a:gridCol w="1844840"/>
              </a:tblGrid>
              <a:tr h="464036">
                <a:tc>
                  <a:txBody>
                    <a:bodyPr/>
                    <a:lstStyle/>
                    <a:p>
                      <a:pPr algn="ctr">
                        <a:lnSpc>
                          <a:spcPct val="200000"/>
                        </a:lnSpc>
                        <a:spcAft>
                          <a:spcPts val="0"/>
                        </a:spcAft>
                      </a:pPr>
                      <a:r>
                        <a:rPr lang="es-ES" sz="1200" dirty="0">
                          <a:effectLst/>
                        </a:rPr>
                        <a:t>Producto</a:t>
                      </a:r>
                      <a:endParaRPr lang="es-ES" sz="1200" dirty="0">
                        <a:effectLst/>
                        <a:latin typeface="Times New Roman"/>
                        <a:ea typeface="Times New Roman"/>
                      </a:endParaRPr>
                    </a:p>
                  </a:txBody>
                  <a:tcPr marL="68580" marR="68580" marT="0" marB="0" anchor="ctr"/>
                </a:tc>
                <a:tc>
                  <a:txBody>
                    <a:bodyPr/>
                    <a:lstStyle/>
                    <a:p>
                      <a:pPr algn="ctr">
                        <a:lnSpc>
                          <a:spcPct val="200000"/>
                        </a:lnSpc>
                        <a:spcAft>
                          <a:spcPts val="0"/>
                        </a:spcAft>
                      </a:pPr>
                      <a:r>
                        <a:rPr lang="es-ES" sz="1200">
                          <a:effectLst/>
                        </a:rPr>
                        <a:t>Indicador</a:t>
                      </a:r>
                      <a:endParaRPr lang="es-ES" sz="1200">
                        <a:effectLst/>
                        <a:latin typeface="Times New Roman"/>
                        <a:ea typeface="Times New Roman"/>
                      </a:endParaRPr>
                    </a:p>
                  </a:txBody>
                  <a:tcPr marL="68580" marR="68580" marT="0" marB="0" anchor="ctr"/>
                </a:tc>
                <a:tc>
                  <a:txBody>
                    <a:bodyPr/>
                    <a:lstStyle/>
                    <a:p>
                      <a:pPr algn="ctr">
                        <a:lnSpc>
                          <a:spcPct val="200000"/>
                        </a:lnSpc>
                        <a:spcAft>
                          <a:spcPts val="0"/>
                        </a:spcAft>
                      </a:pPr>
                      <a:r>
                        <a:rPr lang="es-ES" sz="1200" dirty="0">
                          <a:effectLst/>
                        </a:rPr>
                        <a:t>% de Frecuencia</a:t>
                      </a:r>
                      <a:endParaRPr lang="es-ES" sz="1200" dirty="0">
                        <a:effectLst/>
                        <a:latin typeface="Times New Roman"/>
                        <a:ea typeface="Times New Roman"/>
                      </a:endParaRPr>
                    </a:p>
                  </a:txBody>
                  <a:tcPr marL="68580" marR="68580" marT="0" marB="0" anchor="ctr"/>
                </a:tc>
              </a:tr>
              <a:tr h="1012313">
                <a:tc>
                  <a:txBody>
                    <a:bodyPr/>
                    <a:lstStyle/>
                    <a:p>
                      <a:pPr algn="ctr">
                        <a:lnSpc>
                          <a:spcPct val="200000"/>
                        </a:lnSpc>
                        <a:spcAft>
                          <a:spcPts val="0"/>
                        </a:spcAft>
                      </a:pPr>
                      <a:r>
                        <a:rPr lang="es-ES" sz="1200" dirty="0">
                          <a:effectLst/>
                        </a:rPr>
                        <a:t>Globos de Plástico Aluminizado</a:t>
                      </a:r>
                      <a:endParaRPr lang="es-ES" sz="1200" dirty="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dirty="0">
                          <a:effectLst/>
                        </a:rPr>
                        <a:t>No Contestan </a:t>
                      </a:r>
                      <a:endParaRPr lang="es-ES" sz="1200" dirty="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dirty="0">
                          <a:effectLst/>
                        </a:rPr>
                        <a:t>41,86%</a:t>
                      </a:r>
                      <a:endParaRPr lang="es-ES" sz="1200" dirty="0">
                        <a:effectLst/>
                        <a:latin typeface="Times New Roman"/>
                        <a:ea typeface="Times New Roman"/>
                      </a:endParaRPr>
                    </a:p>
                  </a:txBody>
                  <a:tcPr marL="68580" marR="68580" marT="0" marB="0" anchor="ctr"/>
                </a:tc>
              </a:tr>
              <a:tr h="464131">
                <a:tc>
                  <a:txBody>
                    <a:bodyPr/>
                    <a:lstStyle/>
                    <a:p>
                      <a:pPr algn="ctr">
                        <a:lnSpc>
                          <a:spcPct val="200000"/>
                        </a:lnSpc>
                        <a:spcAft>
                          <a:spcPts val="0"/>
                        </a:spcAft>
                      </a:pPr>
                      <a:r>
                        <a:rPr lang="es-ES" sz="1200">
                          <a:effectLst/>
                        </a:rPr>
                        <a:t>Antifaces y Mascaras</a:t>
                      </a:r>
                      <a:endParaRPr lang="es-ES" sz="120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a:effectLst/>
                        </a:rPr>
                        <a:t>1 o 2 veces al mes</a:t>
                      </a:r>
                      <a:endParaRPr lang="es-ES" sz="120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dirty="0">
                          <a:effectLst/>
                        </a:rPr>
                        <a:t>66,67%</a:t>
                      </a:r>
                      <a:endParaRPr lang="es-ES" sz="1200" dirty="0">
                        <a:effectLst/>
                        <a:latin typeface="Times New Roman"/>
                        <a:ea typeface="Times New Roman"/>
                      </a:endParaRPr>
                    </a:p>
                  </a:txBody>
                  <a:tcPr marL="68580" marR="68580" marT="0" marB="0" anchor="ctr"/>
                </a:tc>
              </a:tr>
              <a:tr h="464131">
                <a:tc>
                  <a:txBody>
                    <a:bodyPr/>
                    <a:lstStyle/>
                    <a:p>
                      <a:pPr algn="ctr">
                        <a:lnSpc>
                          <a:spcPct val="200000"/>
                        </a:lnSpc>
                        <a:spcAft>
                          <a:spcPts val="0"/>
                        </a:spcAft>
                      </a:pPr>
                      <a:r>
                        <a:rPr lang="es-ES" sz="1200">
                          <a:effectLst/>
                        </a:rPr>
                        <a:t>Pelucas</a:t>
                      </a:r>
                      <a:endParaRPr lang="es-ES" sz="120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a:effectLst/>
                        </a:rPr>
                        <a:t>1 o 2 veces al mes</a:t>
                      </a:r>
                      <a:endParaRPr lang="es-ES" sz="120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a:effectLst/>
                        </a:rPr>
                        <a:t>38,10%</a:t>
                      </a:r>
                      <a:endParaRPr lang="es-ES" sz="1200">
                        <a:effectLst/>
                        <a:latin typeface="Times New Roman"/>
                        <a:ea typeface="Times New Roman"/>
                      </a:endParaRPr>
                    </a:p>
                  </a:txBody>
                  <a:tcPr marL="68580" marR="68580" marT="0" marB="0" anchor="ctr"/>
                </a:tc>
              </a:tr>
              <a:tr h="464131">
                <a:tc>
                  <a:txBody>
                    <a:bodyPr/>
                    <a:lstStyle/>
                    <a:p>
                      <a:pPr algn="ctr">
                        <a:lnSpc>
                          <a:spcPct val="200000"/>
                        </a:lnSpc>
                        <a:spcAft>
                          <a:spcPts val="0"/>
                        </a:spcAft>
                      </a:pPr>
                      <a:r>
                        <a:rPr lang="es-ES" sz="1200">
                          <a:effectLst/>
                        </a:rPr>
                        <a:t>Gorros</a:t>
                      </a:r>
                      <a:endParaRPr lang="es-ES" sz="120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a:effectLst/>
                        </a:rPr>
                        <a:t>1 o 2 veces al mes</a:t>
                      </a:r>
                      <a:endParaRPr lang="es-ES" sz="120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a:effectLst/>
                        </a:rPr>
                        <a:t>61,90%</a:t>
                      </a:r>
                      <a:endParaRPr lang="es-ES" sz="1200">
                        <a:effectLst/>
                        <a:latin typeface="Times New Roman"/>
                        <a:ea typeface="Times New Roman"/>
                      </a:endParaRPr>
                    </a:p>
                  </a:txBody>
                  <a:tcPr marL="68580" marR="68580" marT="0" marB="0" anchor="ctr"/>
                </a:tc>
              </a:tr>
              <a:tr h="464131">
                <a:tc>
                  <a:txBody>
                    <a:bodyPr/>
                    <a:lstStyle/>
                    <a:p>
                      <a:pPr algn="ctr">
                        <a:lnSpc>
                          <a:spcPct val="200000"/>
                        </a:lnSpc>
                        <a:spcAft>
                          <a:spcPts val="0"/>
                        </a:spcAft>
                      </a:pPr>
                      <a:r>
                        <a:rPr lang="es-ES" sz="1200">
                          <a:effectLst/>
                        </a:rPr>
                        <a:t>Corbatas</a:t>
                      </a:r>
                      <a:endParaRPr lang="es-ES" sz="120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a:effectLst/>
                        </a:rPr>
                        <a:t>1 o 2 veces al mes</a:t>
                      </a:r>
                      <a:endParaRPr lang="es-ES" sz="120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a:effectLst/>
                        </a:rPr>
                        <a:t>52,38%</a:t>
                      </a:r>
                      <a:endParaRPr lang="es-ES" sz="1200">
                        <a:effectLst/>
                        <a:latin typeface="Times New Roman"/>
                        <a:ea typeface="Times New Roman"/>
                      </a:endParaRPr>
                    </a:p>
                  </a:txBody>
                  <a:tcPr marL="68580" marR="68580" marT="0" marB="0" anchor="ctr"/>
                </a:tc>
              </a:tr>
              <a:tr h="464131">
                <a:tc>
                  <a:txBody>
                    <a:bodyPr/>
                    <a:lstStyle/>
                    <a:p>
                      <a:pPr algn="ctr">
                        <a:lnSpc>
                          <a:spcPct val="200000"/>
                        </a:lnSpc>
                        <a:spcAft>
                          <a:spcPts val="0"/>
                        </a:spcAft>
                      </a:pPr>
                      <a:r>
                        <a:rPr lang="es-ES" sz="1200">
                          <a:effectLst/>
                        </a:rPr>
                        <a:t>Coronas</a:t>
                      </a:r>
                      <a:endParaRPr lang="es-ES" sz="120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a:effectLst/>
                        </a:rPr>
                        <a:t>1 o 2 veces al mes</a:t>
                      </a:r>
                      <a:endParaRPr lang="es-ES" sz="120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a:effectLst/>
                        </a:rPr>
                        <a:t>52,38%</a:t>
                      </a:r>
                      <a:endParaRPr lang="es-ES" sz="1200">
                        <a:effectLst/>
                        <a:latin typeface="Times New Roman"/>
                        <a:ea typeface="Times New Roman"/>
                      </a:endParaRPr>
                    </a:p>
                  </a:txBody>
                  <a:tcPr marL="68580" marR="68580" marT="0" marB="0" anchor="ctr"/>
                </a:tc>
              </a:tr>
              <a:tr h="464131">
                <a:tc>
                  <a:txBody>
                    <a:bodyPr/>
                    <a:lstStyle/>
                    <a:p>
                      <a:pPr algn="ctr">
                        <a:lnSpc>
                          <a:spcPct val="200000"/>
                        </a:lnSpc>
                        <a:spcAft>
                          <a:spcPts val="0"/>
                        </a:spcAft>
                      </a:pPr>
                      <a:r>
                        <a:rPr lang="es-ES" sz="1200" dirty="0">
                          <a:effectLst/>
                        </a:rPr>
                        <a:t>Gafas</a:t>
                      </a:r>
                      <a:endParaRPr lang="es-ES" sz="1200" dirty="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a:effectLst/>
                        </a:rPr>
                        <a:t>No Contestan</a:t>
                      </a:r>
                      <a:endParaRPr lang="es-ES" sz="1200">
                        <a:effectLst/>
                        <a:latin typeface="Times New Roman"/>
                        <a:ea typeface="Times New Roman"/>
                      </a:endParaRPr>
                    </a:p>
                  </a:txBody>
                  <a:tcPr marL="68580" marR="68580" marT="0" marB="0" anchor="ctr"/>
                </a:tc>
                <a:tc>
                  <a:txBody>
                    <a:bodyPr/>
                    <a:lstStyle/>
                    <a:p>
                      <a:pPr algn="just">
                        <a:lnSpc>
                          <a:spcPct val="200000"/>
                        </a:lnSpc>
                        <a:spcAft>
                          <a:spcPts val="0"/>
                        </a:spcAft>
                      </a:pPr>
                      <a:r>
                        <a:rPr lang="es-ES" sz="1200" dirty="0">
                          <a:effectLst/>
                        </a:rPr>
                        <a:t>33,33%</a:t>
                      </a:r>
                      <a:endParaRPr lang="es-ES" sz="1200" dirty="0">
                        <a:effectLst/>
                        <a:latin typeface="Times New Roman"/>
                        <a:ea typeface="Times New Roman"/>
                      </a:endParaRPr>
                    </a:p>
                  </a:txBody>
                  <a:tcPr marL="68580" marR="68580" marT="0" marB="0" anchor="ctr"/>
                </a:tc>
              </a:tr>
            </a:tbl>
          </a:graphicData>
        </a:graphic>
      </p:graphicFrame>
      <p:pic>
        <p:nvPicPr>
          <p:cNvPr id="43010" name="Picture 2" descr="http://upload.wikimedia.org/wikipedia/commons/thumb/1/10/Logoespe2.jpg/200px-Logoespe2.jpg"/>
          <p:cNvPicPr>
            <a:picLocks noChangeAspect="1" noChangeArrowheads="1"/>
          </p:cNvPicPr>
          <p:nvPr/>
        </p:nvPicPr>
        <p:blipFill>
          <a:blip r:embed="rId2" cstate="print"/>
          <a:srcRect/>
          <a:stretch>
            <a:fillRect/>
          </a:stretch>
        </p:blipFill>
        <p:spPr bwMode="auto">
          <a:xfrm>
            <a:off x="5364088" y="0"/>
            <a:ext cx="1905000" cy="1847851"/>
          </a:xfrm>
          <a:prstGeom prst="rect">
            <a:avLst/>
          </a:prstGeom>
          <a:noFill/>
        </p:spPr>
      </p:pic>
      <p:sp>
        <p:nvSpPr>
          <p:cNvPr id="5" name="4 Rectángulo"/>
          <p:cNvSpPr/>
          <p:nvPr/>
        </p:nvSpPr>
        <p:spPr>
          <a:xfrm>
            <a:off x="1366867" y="476672"/>
            <a:ext cx="3329758" cy="14465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Frecuencia</a:t>
            </a:r>
          </a:p>
          <a:p>
            <a:pPr algn="ctr"/>
            <a:r>
              <a:rPr lang="es-E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 Compra</a:t>
            </a:r>
            <a:endParaRPr lang="es-E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46851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r>
              <a:rPr lang="es-EC" b="1" dirty="0" smtClean="0">
                <a:solidFill>
                  <a:schemeClr val="tx1"/>
                </a:solidFill>
                <a:effectLst>
                  <a:outerShdw blurRad="38100" dist="38100" dir="2700000" algn="tl">
                    <a:srgbClr val="000000">
                      <a:alpha val="43137"/>
                    </a:srgbClr>
                  </a:outerShdw>
                </a:effectLst>
              </a:rPr>
              <a:t>GLOBOS DE PLÁSTICO ALUMINIZADO</a:t>
            </a:r>
            <a:endParaRPr lang="es-EC" b="1" dirty="0">
              <a:solidFill>
                <a:schemeClr val="tx1"/>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C" b="1" dirty="0" smtClean="0">
                <a:solidFill>
                  <a:schemeClr val="tx1"/>
                </a:solidFill>
                <a:effectLst>
                  <a:outerShdw blurRad="38100" dist="38100" dir="2700000" algn="tl">
                    <a:srgbClr val="000000">
                      <a:alpha val="43137"/>
                    </a:srgbClr>
                  </a:outerShdw>
                </a:effectLst>
              </a:rPr>
              <a:t>ANTIFACES Y MASCARAS</a:t>
            </a:r>
            <a:endParaRPr lang="es-EC" b="1" dirty="0">
              <a:solidFill>
                <a:schemeClr val="tx1"/>
              </a:solidFill>
              <a:effectLst>
                <a:outerShdw blurRad="38100" dist="38100" dir="2700000" algn="tl">
                  <a:srgbClr val="000000">
                    <a:alpha val="43137"/>
                  </a:srgbClr>
                </a:outerShdw>
              </a:effectLst>
            </a:endParaRPr>
          </a:p>
        </p:txBody>
      </p:sp>
      <p:graphicFrame>
        <p:nvGraphicFramePr>
          <p:cNvPr id="6" name="5 Marcador de contenido"/>
          <p:cNvGraphicFramePr>
            <a:graphicFrameLocks noGrp="1"/>
          </p:cNvGraphicFramePr>
          <p:nvPr>
            <p:ph idx="1"/>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2"/>
          </a:graphicData>
        </a:graphic>
      </p:graphicFrame>
      <p:sp>
        <p:nvSpPr>
          <p:cNvPr id="7" name="6 Botón de acción: Volver">
            <a:hlinkClick r:id="rId3" action="ppaction://hlinksldjump" highlightClick="1"/>
          </p:cNvPr>
          <p:cNvSpPr/>
          <p:nvPr/>
        </p:nvSpPr>
        <p:spPr>
          <a:xfrm>
            <a:off x="8028384" y="5877272"/>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340768"/>
            <a:ext cx="6777317" cy="4491861"/>
          </a:xfrm>
        </p:spPr>
        <p:txBody>
          <a:bodyPr>
            <a:normAutofit/>
          </a:bodyPr>
          <a:lstStyle/>
          <a:p>
            <a:pPr algn="just">
              <a:buClr>
                <a:srgbClr val="E7E200"/>
              </a:buClr>
            </a:pPr>
            <a:r>
              <a:rPr lang="es-ES" dirty="0"/>
              <a:t>RUC</a:t>
            </a:r>
          </a:p>
          <a:p>
            <a:pPr algn="just">
              <a:buClr>
                <a:srgbClr val="E7E200"/>
              </a:buClr>
            </a:pPr>
            <a:r>
              <a:rPr lang="es-ES" dirty="0" smtClean="0"/>
              <a:t>Patente Municipal</a:t>
            </a:r>
          </a:p>
          <a:p>
            <a:pPr algn="just">
              <a:buClr>
                <a:srgbClr val="E7E200"/>
              </a:buClr>
            </a:pPr>
            <a:r>
              <a:rPr lang="es-ES" dirty="0" smtClean="0">
                <a:hlinkClick r:id="rId2" action="ppaction://hlinksldjump"/>
              </a:rPr>
              <a:t>Operador Económico Autorizado, OEA.</a:t>
            </a:r>
            <a:endParaRPr lang="es-ES" dirty="0" smtClean="0"/>
          </a:p>
          <a:p>
            <a:pPr algn="just">
              <a:buClr>
                <a:srgbClr val="E7E200"/>
              </a:buClr>
            </a:pPr>
            <a:r>
              <a:rPr lang="es-ES" dirty="0" smtClean="0">
                <a:hlinkClick r:id="rId3" action="ppaction://hlinksldjump"/>
              </a:rPr>
              <a:t>Registro de Firmas e ingreso al sistema</a:t>
            </a:r>
            <a:endParaRPr lang="es-ES" dirty="0" smtClean="0"/>
          </a:p>
          <a:p>
            <a:pPr algn="just">
              <a:buClr>
                <a:srgbClr val="E7E200"/>
              </a:buClr>
            </a:pPr>
            <a:r>
              <a:rPr lang="es-ES" dirty="0" smtClean="0">
                <a:hlinkClick r:id="rId4" action="ppaction://hlinksldjump"/>
              </a:rPr>
              <a:t>Contactos Comerciales</a:t>
            </a:r>
          </a:p>
          <a:p>
            <a:pPr algn="just">
              <a:buClr>
                <a:srgbClr val="E7E200"/>
              </a:buClr>
            </a:pPr>
            <a:r>
              <a:rPr lang="es-ES" dirty="0" smtClean="0">
                <a:hlinkClick r:id="rId4" action="ppaction://hlinksldjump"/>
              </a:rPr>
              <a:t>Negociación</a:t>
            </a:r>
          </a:p>
          <a:p>
            <a:pPr algn="just">
              <a:buClr>
                <a:srgbClr val="E7E200"/>
              </a:buClr>
            </a:pPr>
            <a:r>
              <a:rPr lang="es-ES" dirty="0" smtClean="0">
                <a:hlinkClick r:id="rId4" action="ppaction://hlinksldjump"/>
              </a:rPr>
              <a:t>Término de Negociación </a:t>
            </a:r>
          </a:p>
          <a:p>
            <a:pPr algn="just">
              <a:buClr>
                <a:srgbClr val="E7E200"/>
              </a:buClr>
            </a:pPr>
            <a:r>
              <a:rPr lang="es-ES" dirty="0" smtClean="0">
                <a:hlinkClick r:id="rId4" action="ppaction://hlinksldjump"/>
              </a:rPr>
              <a:t>Forma de pago</a:t>
            </a:r>
            <a:endParaRPr lang="es-ES" dirty="0" smtClean="0"/>
          </a:p>
          <a:p>
            <a:pPr algn="just">
              <a:buClr>
                <a:srgbClr val="E7E200"/>
              </a:buClr>
            </a:pPr>
            <a:r>
              <a:rPr lang="es-ES" dirty="0" smtClean="0">
                <a:hlinkClick r:id="rId5" action="ppaction://hlinksldjump"/>
              </a:rPr>
              <a:t>Transporte Internacional</a:t>
            </a:r>
          </a:p>
          <a:p>
            <a:pPr algn="just">
              <a:buClr>
                <a:srgbClr val="E7E200"/>
              </a:buClr>
            </a:pPr>
            <a:r>
              <a:rPr lang="es-ES" dirty="0" smtClean="0">
                <a:hlinkClick r:id="rId5" action="ppaction://hlinksldjump"/>
              </a:rPr>
              <a:t>Aseguradoras</a:t>
            </a:r>
            <a:endParaRPr lang="es-ES" dirty="0" smtClean="0"/>
          </a:p>
        </p:txBody>
      </p:sp>
      <p:pic>
        <p:nvPicPr>
          <p:cNvPr id="41986" name="Picture 2" descr="http://upload.wikimedia.org/wikipedia/commons/thumb/1/10/Logoespe2.jpg/200px-Logoespe2.jpg"/>
          <p:cNvPicPr>
            <a:picLocks noChangeAspect="1" noChangeArrowheads="1"/>
          </p:cNvPicPr>
          <p:nvPr/>
        </p:nvPicPr>
        <p:blipFill>
          <a:blip r:embed="rId6" cstate="print"/>
          <a:srcRect/>
          <a:stretch>
            <a:fillRect/>
          </a:stretch>
        </p:blipFill>
        <p:spPr bwMode="auto">
          <a:xfrm>
            <a:off x="5436096" y="116632"/>
            <a:ext cx="1905000" cy="1847851"/>
          </a:xfrm>
          <a:prstGeom prst="rect">
            <a:avLst/>
          </a:prstGeom>
          <a:noFill/>
        </p:spPr>
      </p:pic>
    </p:spTree>
    <p:extLst>
      <p:ext uri="{BB962C8B-B14F-4D97-AF65-F5344CB8AC3E}">
        <p14:creationId xmlns:p14="http://schemas.microsoft.com/office/powerpoint/2010/main" val="25521671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a:buClr>
                <a:srgbClr val="E7E200"/>
              </a:buClr>
            </a:pPr>
            <a:r>
              <a:rPr lang="es-ES" dirty="0" smtClean="0">
                <a:hlinkClick r:id="rId2" action="ppaction://hlinksldjump"/>
              </a:rPr>
              <a:t>Tributos de comercio Exterior</a:t>
            </a:r>
            <a:endParaRPr lang="es-ES" dirty="0" smtClean="0"/>
          </a:p>
          <a:p>
            <a:pPr>
              <a:buClr>
                <a:srgbClr val="E7E200"/>
              </a:buClr>
            </a:pPr>
            <a:r>
              <a:rPr lang="es-ES" dirty="0" smtClean="0"/>
              <a:t>D.S. y D.A.</a:t>
            </a:r>
          </a:p>
          <a:p>
            <a:pPr>
              <a:buClr>
                <a:srgbClr val="E7E200"/>
              </a:buClr>
            </a:pPr>
            <a:r>
              <a:rPr lang="es-ES" dirty="0" smtClean="0">
                <a:hlinkClick r:id="rId3" action="ppaction://hlinksldjump"/>
              </a:rPr>
              <a:t>Declaración </a:t>
            </a:r>
            <a:r>
              <a:rPr lang="es-ES" dirty="0">
                <a:hlinkClick r:id="rId3" action="ppaction://hlinksldjump"/>
              </a:rPr>
              <a:t>Aduanera Única.</a:t>
            </a:r>
            <a:endParaRPr lang="es-ES" dirty="0"/>
          </a:p>
          <a:p>
            <a:pPr>
              <a:buClr>
                <a:srgbClr val="E7E200"/>
              </a:buClr>
            </a:pPr>
            <a:r>
              <a:rPr lang="es-ES" dirty="0" smtClean="0">
                <a:hlinkClick r:id="rId4" action="ppaction://hlinksldjump"/>
              </a:rPr>
              <a:t>Declaración Andina de Valor</a:t>
            </a:r>
            <a:endParaRPr lang="es-ES" dirty="0" smtClean="0"/>
          </a:p>
          <a:p>
            <a:pPr marL="68580" indent="0">
              <a:buNone/>
            </a:pPr>
            <a:r>
              <a:rPr lang="es-ES" dirty="0" smtClean="0"/>
              <a:t>  </a:t>
            </a:r>
            <a:endParaRPr lang="es-ES" dirty="0"/>
          </a:p>
        </p:txBody>
      </p:sp>
      <p:sp>
        <p:nvSpPr>
          <p:cNvPr id="4" name="3 Botón de acción: Inicio">
            <a:hlinkClick r:id="rId5" action="ppaction://hlinksldjump" highlightClick="1"/>
          </p:cNvPr>
          <p:cNvSpPr/>
          <p:nvPr/>
        </p:nvSpPr>
        <p:spPr>
          <a:xfrm>
            <a:off x="8100392" y="5877272"/>
            <a:ext cx="360040" cy="43204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62" name="Picture 2" descr="http://upload.wikimedia.org/wikipedia/commons/thumb/1/10/Logoespe2.jpg/200px-Logoespe2.jpg"/>
          <p:cNvPicPr>
            <a:picLocks noChangeAspect="1" noChangeArrowheads="1"/>
          </p:cNvPicPr>
          <p:nvPr/>
        </p:nvPicPr>
        <p:blipFill>
          <a:blip r:embed="rId6" cstate="print"/>
          <a:srcRect/>
          <a:stretch>
            <a:fillRect/>
          </a:stretch>
        </p:blipFill>
        <p:spPr bwMode="auto">
          <a:xfrm>
            <a:off x="5436096" y="140989"/>
            <a:ext cx="1905000" cy="1847851"/>
          </a:xfrm>
          <a:prstGeom prst="rect">
            <a:avLst/>
          </a:prstGeom>
          <a:noFill/>
        </p:spPr>
      </p:pic>
    </p:spTree>
    <p:extLst>
      <p:ext uri="{BB962C8B-B14F-4D97-AF65-F5344CB8AC3E}">
        <p14:creationId xmlns:p14="http://schemas.microsoft.com/office/powerpoint/2010/main" val="15112826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2069976"/>
            <a:ext cx="7024744" cy="1143000"/>
          </a:xfrm>
        </p:spPr>
        <p:txBody>
          <a:bodyPr>
            <a:normAutofit fontScale="90000"/>
          </a:bodyPr>
          <a:lstStyle/>
          <a:p>
            <a:r>
              <a:rPr lang="es-ES" b="1" dirty="0" smtClean="0">
                <a:solidFill>
                  <a:schemeClr val="tx1"/>
                </a:solidFill>
                <a:effectLst>
                  <a:outerShdw blurRad="38100" dist="38100" dir="2700000" algn="tl">
                    <a:srgbClr val="000000">
                      <a:alpha val="43137"/>
                    </a:srgbClr>
                  </a:outerShdw>
                </a:effectLst>
              </a:rPr>
              <a:t>Plan de Negocios y Diseño del Cross Docking</a:t>
            </a:r>
            <a:endParaRPr lang="es-ES" b="1"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043492" y="3573016"/>
            <a:ext cx="6777317" cy="2259613"/>
          </a:xfrm>
        </p:spPr>
        <p:txBody>
          <a:bodyPr/>
          <a:lstStyle/>
          <a:p>
            <a:pPr>
              <a:buClr>
                <a:srgbClr val="E7E200"/>
              </a:buClr>
            </a:pPr>
            <a:r>
              <a:rPr lang="es-ES" dirty="0" smtClean="0">
                <a:solidFill>
                  <a:schemeClr val="tx1"/>
                </a:solidFill>
                <a:hlinkClick r:id="rId2" action="ppaction://hlinksldjump"/>
              </a:rPr>
              <a:t>Descripción del Negocio</a:t>
            </a:r>
            <a:endParaRPr lang="es-ES" dirty="0" smtClean="0">
              <a:solidFill>
                <a:schemeClr val="tx1"/>
              </a:solidFill>
            </a:endParaRPr>
          </a:p>
          <a:p>
            <a:pPr>
              <a:buClr>
                <a:srgbClr val="E7E200"/>
              </a:buClr>
            </a:pPr>
            <a:r>
              <a:rPr lang="es-ES" dirty="0" smtClean="0">
                <a:solidFill>
                  <a:schemeClr val="tx1"/>
                </a:solidFill>
                <a:hlinkClick r:id="rId3" action="ppaction://hlinksldjump"/>
              </a:rPr>
              <a:t>Estructura de la Empresa</a:t>
            </a:r>
            <a:endParaRPr lang="es-ES" dirty="0" smtClean="0">
              <a:solidFill>
                <a:schemeClr val="tx1"/>
              </a:solidFill>
            </a:endParaRPr>
          </a:p>
          <a:p>
            <a:pPr>
              <a:buClr>
                <a:srgbClr val="E7E200"/>
              </a:buClr>
            </a:pPr>
            <a:r>
              <a:rPr lang="es-ES" dirty="0" smtClean="0">
                <a:solidFill>
                  <a:schemeClr val="tx1"/>
                </a:solidFill>
                <a:hlinkClick r:id="rId4" action="ppaction://hlinksldjump"/>
              </a:rPr>
              <a:t>FODA</a:t>
            </a:r>
            <a:endParaRPr lang="es-ES" dirty="0" smtClean="0">
              <a:solidFill>
                <a:schemeClr val="tx1"/>
              </a:solidFill>
            </a:endParaRPr>
          </a:p>
          <a:p>
            <a:pPr>
              <a:buClr>
                <a:srgbClr val="E7E200"/>
              </a:buClr>
            </a:pPr>
            <a:r>
              <a:rPr lang="es-ES" dirty="0" smtClean="0">
                <a:solidFill>
                  <a:schemeClr val="tx1"/>
                </a:solidFill>
                <a:hlinkClick r:id="rId5" action="ppaction://hlinksldjump"/>
              </a:rPr>
              <a:t>Marketing </a:t>
            </a:r>
            <a:r>
              <a:rPr lang="es-ES" dirty="0" err="1" smtClean="0">
                <a:solidFill>
                  <a:schemeClr val="tx1"/>
                </a:solidFill>
                <a:hlinkClick r:id="rId5" action="ppaction://hlinksldjump"/>
              </a:rPr>
              <a:t>Mix</a:t>
            </a:r>
            <a:endParaRPr lang="es-ES" dirty="0" smtClean="0">
              <a:solidFill>
                <a:schemeClr val="tx1"/>
              </a:solidFill>
            </a:endParaRPr>
          </a:p>
          <a:p>
            <a:pPr>
              <a:buClr>
                <a:srgbClr val="E7E200"/>
              </a:buClr>
            </a:pPr>
            <a:r>
              <a:rPr lang="es-ES" dirty="0" smtClean="0">
                <a:solidFill>
                  <a:schemeClr val="tx1"/>
                </a:solidFill>
                <a:hlinkClick r:id="rId6" action="ppaction://hlinksldjump"/>
              </a:rPr>
              <a:t>Marketing Social</a:t>
            </a:r>
            <a:endParaRPr lang="es-ES" dirty="0">
              <a:solidFill>
                <a:schemeClr val="tx1"/>
              </a:solidFill>
            </a:endParaRPr>
          </a:p>
        </p:txBody>
      </p:sp>
      <p:pic>
        <p:nvPicPr>
          <p:cNvPr id="39938" name="Picture 2" descr="http://upload.wikimedia.org/wikipedia/commons/thumb/1/10/Logoespe2.jpg/200px-Logoespe2.jpg"/>
          <p:cNvPicPr>
            <a:picLocks noChangeAspect="1" noChangeArrowheads="1"/>
          </p:cNvPicPr>
          <p:nvPr/>
        </p:nvPicPr>
        <p:blipFill>
          <a:blip r:embed="rId7" cstate="print"/>
          <a:srcRect/>
          <a:stretch>
            <a:fillRect/>
          </a:stretch>
        </p:blipFill>
        <p:spPr bwMode="auto">
          <a:xfrm>
            <a:off x="5580112" y="188640"/>
            <a:ext cx="1905000" cy="1847851"/>
          </a:xfrm>
          <a:prstGeom prst="rect">
            <a:avLst/>
          </a:prstGeom>
          <a:noFill/>
        </p:spPr>
      </p:pic>
    </p:spTree>
    <p:extLst>
      <p:ext uri="{BB962C8B-B14F-4D97-AF65-F5344CB8AC3E}">
        <p14:creationId xmlns:p14="http://schemas.microsoft.com/office/powerpoint/2010/main" val="3584257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 r="-13324" b="44447"/>
          <a:stretch/>
        </p:blipFill>
        <p:spPr bwMode="auto">
          <a:xfrm>
            <a:off x="2699792" y="836712"/>
            <a:ext cx="3753691" cy="494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4" name="Picture 2" descr="http://upload.wikimedia.org/wikipedia/commons/thumb/1/10/Logoespe2.jpg/200px-Logoespe2.jpg"/>
          <p:cNvPicPr>
            <a:picLocks noChangeAspect="1" noChangeArrowheads="1"/>
          </p:cNvPicPr>
          <p:nvPr/>
        </p:nvPicPr>
        <p:blipFill>
          <a:blip r:embed="rId3" cstate="print"/>
          <a:srcRect/>
          <a:stretch>
            <a:fillRect/>
          </a:stretch>
        </p:blipFill>
        <p:spPr bwMode="auto">
          <a:xfrm>
            <a:off x="5652120" y="140989"/>
            <a:ext cx="1905000" cy="1847851"/>
          </a:xfrm>
          <a:prstGeom prst="rect">
            <a:avLst/>
          </a:prstGeom>
          <a:noFill/>
        </p:spPr>
      </p:pic>
    </p:spTree>
    <p:extLst>
      <p:ext uri="{BB962C8B-B14F-4D97-AF65-F5344CB8AC3E}">
        <p14:creationId xmlns:p14="http://schemas.microsoft.com/office/powerpoint/2010/main" val="30382614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55385"/>
          <a:stretch/>
        </p:blipFill>
        <p:spPr bwMode="auto">
          <a:xfrm>
            <a:off x="1619672" y="908720"/>
            <a:ext cx="4106227" cy="491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Botón de acción: Volver">
            <a:hlinkClick r:id="rId3" action="ppaction://hlinksldjump" highlightClick="1"/>
          </p:cNvPr>
          <p:cNvSpPr/>
          <p:nvPr/>
        </p:nvSpPr>
        <p:spPr>
          <a:xfrm>
            <a:off x="8244408" y="5949280"/>
            <a:ext cx="288032"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7890" name="Picture 2" descr="http://upload.wikimedia.org/wikipedia/commons/thumb/1/10/Logoespe2.jpg/200px-Logoespe2.jpg"/>
          <p:cNvPicPr>
            <a:picLocks noChangeAspect="1" noChangeArrowheads="1"/>
          </p:cNvPicPr>
          <p:nvPr/>
        </p:nvPicPr>
        <p:blipFill>
          <a:blip r:embed="rId4" cstate="print"/>
          <a:srcRect/>
          <a:stretch>
            <a:fillRect/>
          </a:stretch>
        </p:blipFill>
        <p:spPr bwMode="auto">
          <a:xfrm>
            <a:off x="5580112" y="0"/>
            <a:ext cx="1905000" cy="1847851"/>
          </a:xfrm>
          <a:prstGeom prst="rect">
            <a:avLst/>
          </a:prstGeom>
          <a:noFill/>
        </p:spPr>
      </p:pic>
    </p:spTree>
    <p:extLst>
      <p:ext uri="{BB962C8B-B14F-4D97-AF65-F5344CB8AC3E}">
        <p14:creationId xmlns:p14="http://schemas.microsoft.com/office/powerpoint/2010/main" val="33780938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47270"/>
            <a:ext cx="5184575" cy="608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Botón de acción: Volver">
            <a:hlinkClick r:id="rId3" action="ppaction://hlinksldjump" highlightClick="1"/>
          </p:cNvPr>
          <p:cNvSpPr/>
          <p:nvPr/>
        </p:nvSpPr>
        <p:spPr>
          <a:xfrm>
            <a:off x="8100392" y="5949280"/>
            <a:ext cx="432048"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96134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988840"/>
            <a:ext cx="7344816" cy="4248472"/>
          </a:xfrm>
        </p:spPr>
        <p:txBody>
          <a:bodyPr/>
          <a:lstStyle/>
          <a:p>
            <a:pPr marL="68580" indent="0">
              <a:buNone/>
            </a:pPr>
            <a:r>
              <a:rPr lang="es-ES" dirty="0" smtClean="0"/>
              <a:t>TOYSTAR PARTY</a:t>
            </a:r>
          </a:p>
          <a:p>
            <a:pPr marL="68580" indent="0">
              <a:buNone/>
            </a:pPr>
            <a:r>
              <a:rPr lang="es-ES" dirty="0" smtClean="0"/>
              <a:t>PACIFIC COOPERATION</a:t>
            </a:r>
          </a:p>
          <a:p>
            <a:pPr marL="68580" indent="0">
              <a:buNone/>
            </a:pPr>
            <a:r>
              <a:rPr lang="es-ES" dirty="0" smtClean="0"/>
              <a:t>YIWU WAN IMPORT &amp; EXPORT</a:t>
            </a:r>
          </a:p>
          <a:p>
            <a:endParaRPr lang="es-ES" dirty="0" smtClean="0"/>
          </a:p>
          <a:p>
            <a:endParaRPr lang="es-ES" dirty="0"/>
          </a:p>
        </p:txBody>
      </p:sp>
      <p:sp>
        <p:nvSpPr>
          <p:cNvPr id="4" name="3 Botón de acción: Volver">
            <a:hlinkClick r:id="rId2" action="ppaction://hlinksldjump" highlightClick="1"/>
          </p:cNvPr>
          <p:cNvSpPr/>
          <p:nvPr/>
        </p:nvSpPr>
        <p:spPr>
          <a:xfrm>
            <a:off x="8028384" y="5877272"/>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5842" name="Picture 2" descr="http://upload.wikimedia.org/wikipedia/commons/thumb/1/10/Logoespe2.jpg/200px-Logoespe2.jpg"/>
          <p:cNvPicPr>
            <a:picLocks noChangeAspect="1" noChangeArrowheads="1"/>
          </p:cNvPicPr>
          <p:nvPr/>
        </p:nvPicPr>
        <p:blipFill>
          <a:blip r:embed="rId3" cstate="print"/>
          <a:srcRect/>
          <a:stretch>
            <a:fillRect/>
          </a:stretch>
        </p:blipFill>
        <p:spPr bwMode="auto">
          <a:xfrm>
            <a:off x="5364088" y="0"/>
            <a:ext cx="1905000" cy="1847851"/>
          </a:xfrm>
          <a:prstGeom prst="rect">
            <a:avLst/>
          </a:prstGeom>
          <a:noFill/>
        </p:spPr>
      </p:pic>
      <p:pic>
        <p:nvPicPr>
          <p:cNvPr id="35844" name="Picture 4" descr="http://t1.gstatic.com/images?q=tbn:ANd9GcT7JNtRFGgNHAFAmiyhI2JnZ3zMWULYwFOR7aGrIAu0LusULEBCow"/>
          <p:cNvPicPr>
            <a:picLocks noChangeAspect="1" noChangeArrowheads="1"/>
          </p:cNvPicPr>
          <p:nvPr/>
        </p:nvPicPr>
        <p:blipFill>
          <a:blip r:embed="rId4" cstate="print"/>
          <a:srcRect/>
          <a:stretch>
            <a:fillRect/>
          </a:stretch>
        </p:blipFill>
        <p:spPr bwMode="auto">
          <a:xfrm>
            <a:off x="683567" y="548680"/>
            <a:ext cx="2952329" cy="1494851"/>
          </a:xfrm>
          <a:prstGeom prst="rect">
            <a:avLst/>
          </a:prstGeom>
          <a:noFill/>
        </p:spPr>
      </p:pic>
      <p:pic>
        <p:nvPicPr>
          <p:cNvPr id="35848" name="Picture 8" descr="http://t3.gstatic.com/images?q=tbn:ANd9GcQnfvwcxl0Dwjp89z2s6vdhEjkr9RbjQYAzOeJlCco535b9131h1Q"/>
          <p:cNvPicPr>
            <a:picLocks noChangeAspect="1" noChangeArrowheads="1"/>
          </p:cNvPicPr>
          <p:nvPr/>
        </p:nvPicPr>
        <p:blipFill>
          <a:blip r:embed="rId5" cstate="print"/>
          <a:srcRect/>
          <a:stretch>
            <a:fillRect/>
          </a:stretch>
        </p:blipFill>
        <p:spPr bwMode="auto">
          <a:xfrm>
            <a:off x="4572000" y="3573016"/>
            <a:ext cx="3124200" cy="1409700"/>
          </a:xfrm>
          <a:prstGeom prst="rect">
            <a:avLst/>
          </a:prstGeom>
          <a:noFill/>
        </p:spPr>
      </p:pic>
      <p:pic>
        <p:nvPicPr>
          <p:cNvPr id="35850" name="Picture 10" descr="http://t2.gstatic.com/images?q=tbn:ANd9GcQft6WEq4Z4iO0nQTJkrPDUpdTZrKRBT5MGak1y72ryGh9EKwg58A"/>
          <p:cNvPicPr>
            <a:picLocks noChangeAspect="1" noChangeArrowheads="1"/>
          </p:cNvPicPr>
          <p:nvPr/>
        </p:nvPicPr>
        <p:blipFill>
          <a:blip r:embed="rId6" cstate="print"/>
          <a:srcRect l="11420" b="528"/>
          <a:stretch>
            <a:fillRect/>
          </a:stretch>
        </p:blipFill>
        <p:spPr bwMode="auto">
          <a:xfrm>
            <a:off x="755576" y="4725144"/>
            <a:ext cx="2792735" cy="1440160"/>
          </a:xfrm>
          <a:prstGeom prst="rect">
            <a:avLst/>
          </a:prstGeom>
          <a:noFill/>
        </p:spPr>
      </p:pic>
      <p:sp>
        <p:nvSpPr>
          <p:cNvPr id="9" name="8 Flecha curvada hacia abajo"/>
          <p:cNvSpPr/>
          <p:nvPr/>
        </p:nvSpPr>
        <p:spPr>
          <a:xfrm rot="2072513">
            <a:off x="5047794" y="2316398"/>
            <a:ext cx="2088232" cy="549562"/>
          </a:xfrm>
          <a:prstGeom prst="curved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0" name="9 Flecha curvada hacia abajo"/>
          <p:cNvSpPr/>
          <p:nvPr/>
        </p:nvSpPr>
        <p:spPr>
          <a:xfrm rot="9472284">
            <a:off x="4454581" y="5602264"/>
            <a:ext cx="2088232" cy="549562"/>
          </a:xfrm>
          <a:prstGeom prst="curved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1842980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024744" cy="685880"/>
          </a:xfrm>
        </p:spPr>
        <p:txBody>
          <a:bodyPr>
            <a:normAutofit fontScale="90000"/>
          </a:bodyPr>
          <a:lstStyle/>
          <a:p>
            <a:pPr algn="ctr"/>
            <a:r>
              <a:rPr lang="es-ES" b="1" dirty="0" smtClean="0">
                <a:solidFill>
                  <a:schemeClr val="tx1"/>
                </a:solidFill>
              </a:rPr>
              <a:t>PRESENTACIÓN DEL PROYECTO</a:t>
            </a:r>
            <a:endParaRPr lang="es-EC" dirty="0"/>
          </a:p>
        </p:txBody>
      </p:sp>
      <p:sp>
        <p:nvSpPr>
          <p:cNvPr id="3" name="2 Marcador de contenido"/>
          <p:cNvSpPr>
            <a:spLocks noGrp="1"/>
          </p:cNvSpPr>
          <p:nvPr>
            <p:ph idx="1"/>
          </p:nvPr>
        </p:nvSpPr>
        <p:spPr>
          <a:xfrm>
            <a:off x="971600" y="1772816"/>
            <a:ext cx="7344816" cy="4464496"/>
          </a:xfrm>
        </p:spPr>
        <p:txBody>
          <a:bodyPr>
            <a:normAutofit fontScale="85000" lnSpcReduction="20000"/>
          </a:bodyPr>
          <a:lstStyle/>
          <a:p>
            <a:pPr algn="just">
              <a:buClr>
                <a:srgbClr val="E7E200"/>
              </a:buClr>
            </a:pPr>
            <a:r>
              <a:rPr lang="es-ES" dirty="0" smtClean="0"/>
              <a:t>El presente proyecto  de tesis está basado en la demanda insatisfecha  que existe de los productos de animación  en el Ecuador, debido a que actualmente está en auge la organización de horas locas y su escases en locales dedicados a la venta de estos productos,  y sin mucha diversidad de ellos, este proyecto se ha basado en las necesidades del mercado.   He considerado la normativa general del Gobierno como sustento de mi proyecto, pues para el presente caso el  Plan Nacional del Buen Vivir , </a:t>
            </a:r>
            <a:r>
              <a:rPr lang="es-ES" smtClean="0"/>
              <a:t>en el artículo </a:t>
            </a:r>
            <a:r>
              <a:rPr lang="es-ES" dirty="0" smtClean="0"/>
              <a:t>383 menciona lo siguiente:“ Se </a:t>
            </a:r>
            <a:r>
              <a:rPr lang="es-ES" dirty="0"/>
              <a:t>garantiza el derecho de las personas y las colectividades al tiempo libre, la ampliación de condiciones físicas, sociales, y ambientales para su disfrute, y la promoción de actividades para el esparcimiento, descanso y desarrollo de la </a:t>
            </a:r>
            <a:r>
              <a:rPr lang="es-ES" dirty="0" smtClean="0"/>
              <a:t>personalidad”</a:t>
            </a:r>
          </a:p>
          <a:p>
            <a:pPr algn="just"/>
            <a:endParaRPr lang="es-ES" dirty="0" smtClean="0"/>
          </a:p>
          <a:p>
            <a:pPr algn="just"/>
            <a:endParaRPr lang="es-ES" dirty="0" smtClean="0"/>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93525697"/>
              </p:ext>
            </p:extLst>
          </p:nvPr>
        </p:nvGraphicFramePr>
        <p:xfrm>
          <a:off x="1187624" y="2636912"/>
          <a:ext cx="6777038" cy="2794468"/>
        </p:xfrm>
        <a:graphic>
          <a:graphicData uri="http://schemas.openxmlformats.org/drawingml/2006/table">
            <a:tbl>
              <a:tblPr firstRow="1" bandRow="1">
                <a:tableStyleId>{5C22544A-7EE6-4342-B048-85BDC9FD1C3A}</a:tableStyleId>
              </a:tblPr>
              <a:tblGrid>
                <a:gridCol w="3388519"/>
                <a:gridCol w="3388519"/>
              </a:tblGrid>
              <a:tr h="698617">
                <a:tc>
                  <a:txBody>
                    <a:bodyPr/>
                    <a:lstStyle/>
                    <a:p>
                      <a:r>
                        <a:rPr lang="es-ES" dirty="0" smtClean="0"/>
                        <a:t>Descripción </a:t>
                      </a:r>
                      <a:endParaRPr lang="es-ES" dirty="0"/>
                    </a:p>
                  </a:txBody>
                  <a:tcPr>
                    <a:solidFill>
                      <a:schemeClr val="accent6">
                        <a:lumMod val="60000"/>
                        <a:lumOff val="40000"/>
                      </a:schemeClr>
                    </a:solidFill>
                  </a:tcPr>
                </a:tc>
                <a:tc>
                  <a:txBody>
                    <a:bodyPr/>
                    <a:lstStyle/>
                    <a:p>
                      <a:r>
                        <a:rPr lang="es-ES" dirty="0" smtClean="0"/>
                        <a:t>Valores</a:t>
                      </a:r>
                      <a:endParaRPr lang="es-ES" dirty="0"/>
                    </a:p>
                  </a:txBody>
                  <a:tcPr>
                    <a:solidFill>
                      <a:schemeClr val="accent6">
                        <a:lumMod val="60000"/>
                        <a:lumOff val="40000"/>
                      </a:schemeClr>
                    </a:solidFill>
                  </a:tcPr>
                </a:tc>
              </a:tr>
              <a:tr h="698617">
                <a:tc>
                  <a:txBody>
                    <a:bodyPr/>
                    <a:lstStyle/>
                    <a:p>
                      <a:r>
                        <a:rPr lang="es-ES" dirty="0" smtClean="0"/>
                        <a:t>FOB</a:t>
                      </a:r>
                      <a:endParaRPr lang="es-ES" dirty="0"/>
                    </a:p>
                  </a:txBody>
                  <a:tcPr>
                    <a:solidFill>
                      <a:schemeClr val="accent6">
                        <a:lumMod val="40000"/>
                        <a:lumOff val="60000"/>
                      </a:schemeClr>
                    </a:solidFill>
                  </a:tcPr>
                </a:tc>
                <a:tc>
                  <a:txBody>
                    <a:bodyPr/>
                    <a:lstStyle/>
                    <a:p>
                      <a:r>
                        <a:rPr lang="es-ES" dirty="0" smtClean="0"/>
                        <a:t>$7582,90</a:t>
                      </a:r>
                      <a:endParaRPr lang="es-ES" dirty="0"/>
                    </a:p>
                  </a:txBody>
                  <a:tcPr>
                    <a:solidFill>
                      <a:schemeClr val="accent6">
                        <a:lumMod val="40000"/>
                        <a:lumOff val="60000"/>
                      </a:schemeClr>
                    </a:solidFill>
                  </a:tcPr>
                </a:tc>
              </a:tr>
              <a:tr h="698617">
                <a:tc>
                  <a:txBody>
                    <a:bodyPr/>
                    <a:lstStyle/>
                    <a:p>
                      <a:r>
                        <a:rPr lang="es-ES" dirty="0" smtClean="0"/>
                        <a:t>Flete Internacional</a:t>
                      </a:r>
                      <a:endParaRPr lang="es-ES" dirty="0"/>
                    </a:p>
                  </a:txBody>
                  <a:tcPr>
                    <a:solidFill>
                      <a:schemeClr val="accent6">
                        <a:lumMod val="20000"/>
                        <a:lumOff val="80000"/>
                      </a:schemeClr>
                    </a:solidFill>
                  </a:tcPr>
                </a:tc>
                <a:tc>
                  <a:txBody>
                    <a:bodyPr/>
                    <a:lstStyle/>
                    <a:p>
                      <a:r>
                        <a:rPr lang="es-ES" dirty="0" smtClean="0"/>
                        <a:t>$1.887,60</a:t>
                      </a:r>
                      <a:endParaRPr lang="es-ES" dirty="0"/>
                    </a:p>
                  </a:txBody>
                  <a:tcPr>
                    <a:solidFill>
                      <a:schemeClr val="accent6">
                        <a:lumMod val="20000"/>
                        <a:lumOff val="80000"/>
                      </a:schemeClr>
                    </a:solidFill>
                  </a:tcPr>
                </a:tc>
              </a:tr>
              <a:tr h="698617">
                <a:tc>
                  <a:txBody>
                    <a:bodyPr/>
                    <a:lstStyle/>
                    <a:p>
                      <a:r>
                        <a:rPr lang="es-ES" dirty="0" smtClean="0"/>
                        <a:t>Seguro </a:t>
                      </a:r>
                      <a:endParaRPr lang="es-ES" dirty="0"/>
                    </a:p>
                  </a:txBody>
                  <a:tcPr>
                    <a:solidFill>
                      <a:schemeClr val="accent6">
                        <a:lumMod val="40000"/>
                        <a:lumOff val="60000"/>
                      </a:schemeClr>
                    </a:solidFill>
                  </a:tcPr>
                </a:tc>
                <a:tc>
                  <a:txBody>
                    <a:bodyPr/>
                    <a:lstStyle/>
                    <a:p>
                      <a:r>
                        <a:rPr lang="es-ES" dirty="0" smtClean="0"/>
                        <a:t>$     39,72</a:t>
                      </a:r>
                      <a:endParaRPr lang="es-ES" dirty="0"/>
                    </a:p>
                  </a:txBody>
                  <a:tcPr>
                    <a:solidFill>
                      <a:schemeClr val="accent6">
                        <a:lumMod val="40000"/>
                        <a:lumOff val="60000"/>
                      </a:schemeClr>
                    </a:solidFill>
                  </a:tcPr>
                </a:tc>
              </a:tr>
            </a:tbl>
          </a:graphicData>
        </a:graphic>
      </p:graphicFrame>
      <p:sp>
        <p:nvSpPr>
          <p:cNvPr id="5" name="4 Botón de acción: Volver">
            <a:hlinkClick r:id="rId2" action="ppaction://hlinksldjump" highlightClick="1"/>
          </p:cNvPr>
          <p:cNvSpPr/>
          <p:nvPr/>
        </p:nvSpPr>
        <p:spPr>
          <a:xfrm>
            <a:off x="8100392" y="5877272"/>
            <a:ext cx="36004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818" name="AutoShape 2" descr="data:image/jpeg;base64,/9j/4AAQSkZJRgABAQAAAQABAAD/2wCEAAkGBhQQERUUEhQUFRQWFxwaFxgXGBgaFxgcGhgYGBwdHBkXHCYgGBokGRoaHy8gIycpLDgsGB8xNzAqNSYrLSoBCQoKDgwOGg8PGi0kHyUsLCwsKiksLSopLC8qLSwpLSwqLCosLCwpLCwpLC0sLCksKiksLSwpLCwsLDQsLywsLP/AABEIAJsAoAMBIgACEQEDEQH/xAAbAAACAgMBAAAAAAAAAAAAAAAFBgQHAQIDAP/EAEMQAAIBAgMFBQMJBgUEAwAAAAECEQADBBIhBQYxQVETIjJhcUKBkQcUI1JiobHR8DNygpLB4RVTorLxFkPC0kRjdP/EABoBAAIDAQEAAAAAAAAAAAAAAAMEAQIFAAb/xAAwEQACAQMCAwYFBAMAAAAAAAABAgADESEEMRJBURMiYXGBkTKhsdHwBSNC4RRiwf/aAAwDAQACEQMRAD8ArWaxWa9SsQmK9NZFYIrp08K9XSzZLMFUEk8AOPwpkwW6IXK2KuLbDcFzAMZjmeHGqM4XeWVC20VwknQT6CiVjdy+6luzIUAkltNAJJjieFOtu1asWe0soqgN3iR31AbI514Mp11+qa47RtuqYkM7u1sW3UEwpSQSMtsADvI6nnGlC7UnaHFHrAK7kXAoa5ct2wY8RiNJ5xr5V2t7jBjlGIQtAaAATBMAwDqCdJo7hlQNbZUW4ii4p7Gy2VS5tspAeS05WBYdRNetbOfObqWezZAnZqfaAe9mQ/VzqRpyJXpVONusJ2aiAP8AogRK4m0RAMnQd4Sus8xwrjf3Ivjw5HH2SNfTrTBgcC6G2blpyqgSAmcgjDIikqJnUuJA099Zx90i062rd60gFy42VSIaGKCB4FJXtCANBAMZjXcb9ZHZrEjF7Ku2vGjD3flUM1cL3FyFmIyZczTERGYnpwpZxWxLN6O0tfN3KlwQwKwAGaT7JVWBKkDnE1da/USjUOkRRXqM7U3Xu2O9Ge3yddR91B4o6sGFxF2UrvPTWQaxWYq0rMivV6vRXSJ6sVvlr2WukXmgqdsrZD4h4Qae0x4D+/lW+x9jtibgVdAPE3ID86eb1v5olsWuzW3JDm5MTErLL4ZgjNBgldIoNSpbA3jFOnxZMjWtmpglTJlXMSHvuJyaaacNToJMTxnhXbCswLPctNcF1csqkOQpKAMpM20uIc0EgBs0+IUQwh+c28rWbgLjLkI7zSJGWDr15QRrEaO2xdzQAGxHeMCEmR/G2mduvs8eNARWc7esbAAiJsTdbEXlyrmZG8YAXLwykNebQyoAYIJmaddn7ggQbtyCFCxbGsDkbjgkj3DjTglsAAAAAaADgPTpW1Orp1G+ZF4Gt7oYYcUL/vszfiYqQN3MMP8A49n3op/EVIt7Sts2UXELdAwJ+E1Jmjdmo5TgbwY+7OGP/Ytj0XL/ALYqFidyrDeE3E8g2YfBwRGtHb99UEsQoHMmB99c8PjUueB1b90g/hXGkp3Ei8Rts7i3TbKKQ6mPBCv3SCBkaVYaDSYjlSftfZ1zOO1ZoEhylrvIAQ4zWmJLB3C5iNMtuBxJF4EVD2lsm3fEXFkjgw0ZfRhqKWbTDdZa8qPZVmSxAQW5KnIIS48w7KCTlURlgcWLnXSQu8G5gYF7AhuJXkfTp+omn7ae6xwrM4Eo3FwI11guo7qnlnAg6TFK103Lt3iyKjFFVWh0b2blxSYuKwBAWToeZmEiHpv0klQwsZWz2ypIIII4itYp/wB5N3BeGZMvbBczAaZhwmOIE8P66UitaIMHQjjTlOoHEQqIUPhNK8BW2WtgKJBXnorexYZ2VVEsTAFYimXdPBqgbEPy7lsZSxLHoq6sZjQedUduESaa8bWhK1bTCItnkwJuMviuPELaRl8N0kyJjQaTJidbs3bx7BofvKGYEdoToy24AAF2YJcaQJhToIuLt9sCptFb7BRKgtbcEjW4YE2wJOW4Awju661Y+427yWrYu5SJnswSSQralyTqXfjmOsR1MronGbTSAsIT3e3dGHGd4a63EjgoOuVfLqeJ+FEMdjGtxltXLhP1MunqWYVLrRrwEAmCeA6860QoUWGJETds774i2GCYRkKjV7sm2giZYp3TpyVyar3bmLxeMPfxd2CMwt/s7YUAy7i2e4nCAcx568KvK64UEsQANSTwHqeVDb2wsLiVDG3bcNDSoHeiIkr4hoOMjQUBqbk4aTyvKBtX8bhHV1dmMgSxLyRlYDKxlTqDpB15cKt/Ye8l6/bTt7i2bxMdmoDnyLErBnoIjrRQ7h4TTuNpn9ppJuCGJ6kyTVe737Xxux8QbOFTtMO6K9rNaa52cDI4DL5qD3vrCiU+NfigKiXHcxBe++9ePu37uFYqBbJ0tKYdYmZbgcsTEcaF4HZmKDz29y28dyLjlpEMVVs0AlTmE8dKaPksBx9y787V2cMbqv4VOYC26MvXwnzB8qsPD7jYVI7hYALAZiYyElSPMTE9IoLCo+V2hFUWzEzYG9+KtBQ14YhSYXtVysWHFC6apc5AMGHnT3sfb5xAnsLyQYOYAfAk94eYohbw1tJCqizEwAJjhPWKkKKuiMP5S8wyyII0NV/vbup2ZW5bMKGBQlQ3ZtqApB8Vs5jGuhPHhVh1yv2A6lWAKkQQeBBolSkHFp17Si7dl4a49wodQTmMpdUxlvAa3CymFCCB7I1DUM3l2SrIL9kNl8Lq05gR9YN3p9dfiKct8NhLhzcJWWVM1u4SQVUGc8699CACQMxhRwMUNto4zduhy3mCsxKqwYrlSbayEEgCSzNJE+WZlGnMvGLSuiteipu1NnmxdZDyOnp/xUWnQbi4mUwsSDM27ZYgDidB68qfLlvslS2gI7DLDDKwNx1ICZCRmJDSSGWJBmlrdbC58UnRe98P70cu7Sthi9wZLwS4wLBrdyQ2W0iFhld8pPegmCPSgVTc2jmmXF4f3X2acZfDOFAYZGChhCW2JuZswBlnhI1gcCZJq2VWlL5Ptli3bdo4EWxrPh7zmYEk3GaTpMA03CmdOtlv1jJmC1VPuvt/E43HG3a7gRnuXHYZxaR20tIOAuHqeh0IFPG+m1Pm9lGIlTeQHvFSDmzKZHEZlEjoTQrc7awv33torgWCxusmVbTXLmuVo1dwOQELGp1UCXIZws6dd/xea32aKGV8qoASGa4S0AAEZhAkhtIE68gmwd5Ww1lUtKSnEFszEkxMS/CZ0Hwpg3wxnza/hcS4JtWzcVgNSGdBkIHPVSP4qVtnXGtWovFbYchbuaBlLu7sBJ8QXPyOopSueGpcHM0rOdKqAXub43JyCPSw94aO/d36q/yn1+vUbEb43XjupEMIIOU5gRqM/wDbU9KB3dtl1Xsi6KJGjyScxbvQo7wk8uEVz/xO7/m3P5jSp1pU7mYOp1Io1DSdSCIR2PtEYZy6JLZQstLaAmPaGsEgnpHSjf8A1zd+ov8AKf8A3pT/AMTu/wCZc/mNE9m7UkhiQLgCLLsIuTKk8FIYQntHjXJqb4BInUtZTc8O0N4TaVzENcuBTnVVgd5UOuntGBwkjrzpjt4t0RDeADFypjhqTHuP5elL27N7KLgjiI4cG108ufwpk2hs83sO9rNlZkgNzVo7reoYA+6raLNV7bnP295pVPhE74HHrdWVPSfeJqTNV18n+8JOIvWbsISR3P8ALu943UH2c2dl+yBViqa1qT8QzvAmBN6tli9YJgFklgOqxDqeoKzp5Cqwv2Ozhbl9UtqwNsmLl+AAFySvdIXhCs3nOtXSRVVbaw5s4js7eRCXdM5QMQqr2iKNRPdJ4mO6dKV1S2IaSIpby2u2spfjK2quIMgqSDMgH4+VK+Wn3Fpnt4i3nFyFV8wCcSGDBuz0zd2ddYYUixHGqUGxaI6pbNeMm5Frv3G6KB8W/tTiNdOWmn/NK25I0u+q/g1NE0CtlzGqAtTEft17eXC2vtAv/MS34EUWmgFza64TZ6XmEhLNuBwzEqoUepJAqNuxvecYhc2uzAuFB382aAuY+Ee0SPdWg9ZKCAueg98Q3ZsRxAYOPacPlGwYxGH7NHUXrf0ypIllTusfQZwfhWnyX7CGCwz2WuK98uLl4LJCNcRSoB9ruAGes1E+UTaJw92wxYi3cDrcHEALlOYcwe8QRwIAngK6/JRjrmKw93EXHYq11ktW/Ztohj3uSTJPQDSK4G9Uykk/KLsB8TaVkLE2wxVBwLHL3m8lQXNBrLCKTN4ARhwH8QvW83WRbuhteszVwtVRb1n6N/8A9I/236W1lMA8U2v0vUM1alROwa/jkQdYNpZCqwzCYLcBIAHDUgtx8zUpsKWhkHdYZl14DQgE9daHqwAHfXwDTKfrLzy8fZ980F2ztJ8LYsKMhclwzMFJOUwBwikRQD2mZ+o001Lsal+IG1/DbMaThyvjGhbIsHXMeBHUfnW+He22VlBHetga9XmT7lI+FCrF03DYeQqm2pKCMhdyZ0jWcsTy0ohs9pVIZW+ks6gR18ufGqNTCiZL6ZKVMm0dNgYY3O0Xln1jjxenC2kKATJAievnS5uXxvfvD8XpnrT0enVCanNv+TRZiQB0lXb4rbwuPuXQpDMth+OhLNiLDkdCAU+J61Z9vQAdKrf5U8IDicO44pZvs4+ygXKY5/SMojqRTlsvGsMOrP3uAB+tAALe9gx9IohqLSZmbYZkAE4hiaRd8sCjXyHVWVkVoYAiVLLz5wFqdgt/FfHNg2tFCDCuXBDSuYaRpInnXLfQ/S2/O233On5mu1DB6Vx4fPMtwFbXG8WxhwBlVQAREAADXyFVhiFhj61agbX+1VntFPpX9aU025imrHdEPbktrdHkp/3CmpBSZulfy34+spHvGv506Cq18PCac3pidN7fnOIwmEt2LNy4q2ldigkF1XIq8eRBPwqXu7ft4e1Ywyuhu28pupm76mZeR5MYpl3NvhsOU523Zfce+Puaq+3psHCbbW5ByX+k8Li5CdOlxFPlM1bW0O3oA32PF5kDH54zVoP2llI+EG3qcnz+0dN/tjWsZY7JripiMjvZnVoVRnhZllgifdXfdA2MNbTC2FYW1Vclxoi8zBneNZLiCWkaZhWu2rNy/hO0sx2ttSQCoMkDUA+JWMaQfIgjSq13d3jX/GME2U5XttajXutczajqO6mumnpTaVuMqw2Imey8JIMvCap7fByLTkAE/ONASBPdv6Tyq4arZ7pV7hDAZXJyn/uQ76dPKYJ1qur5Q+lrdjVD9JXf+O4v6q/FP/WtH2xijEoh6SbRj/TRi/sqMV2CEkMyhSeMOqsJjQkA6xGopq2ttqxsxlw9rDi6+UMxJVdCYBLFSSxOsRHpWS+ocOKdNLsfQWHiZu6vRaOiqMOJi4uMj7RATbWLEdxYHDW3/RdKJbMx2L7a2t22BbNy3JzW4XvCDCiTE8POj28ODs38KmMsL2ctDpAEGSpmNAQwjTlW+7VvLaQh8rPMMYhVRyAoHUtLceCiPKaVc1cFbWNiOhEQ1mioNpFr0GOTYhs/S0c9yuN794fi9NBNK+5I0ufw/g3WmLG4tbNtrjmFQFmPkBNbenP7cyTvKr+UrEm5tHsvZXDDtCJkKbq3NI4lmVFgU9bQxATD2wIAVlUiRoFGsnhoOPIVXe7d19o4vtuAa6125cI1EHLZtJI1FsBSOIzktypg+UjHrhsI6WxlCp2aj7VzSZ6xqTx1JpDVd9GUfyIX3/qMadbuPDMB7x4S5exNnE4EG+Iys9kZ1V0IZSSvkR/LTJvHizce0zKVJsqSpGqlmJIPploh8mmyfm+zrQIguM5/i8P+mKE7cv58RdYcA2UfwDL/ALs331dqYo6dVBvi3nk2+UtVfJp9Cc+e48r5g8HWq0xJl2qxdoXctt2+yfiRA+81XTDUmqafcmZesOAJ2wV/s7iv9Ug+vI/dVgiDqIg/8/garzLTfu5jc9rKfEkL7vZPw091E1C7GU0bjKxv3Sx3Z38p8N0Zf4lkr8QWHuWhePxlzDbWZMQ7PavDKhY6KrmUjkBnm2fVeJrkpPEEgyCDzBGoPuMUb3j2aNqYIXEH09qZUcSYGdPKRDKeuU1VFFak1Jvz+xNfTkcXCeex6Hl9j4Rp2PhUt2gtsEDnJJM85JpVx+5+FsY21iLRC3bWe783DDviCrMgOogsTA0J6VjcTejtkyXD9Kgh50zrwFyOvJhyb1FNO09lLfXQhHiFuBEZ1HkXUwJ10j1qdHUunYt8SY8/EeBgaqsGPF6xY2dvktvGWsM7O64lrzK9yO602zbtqRpEdoo/h4zRzbWxbXY3GS2A4BYEcZnMf61U+/27WJtxbu/SKDmtXgh10gglfCes+RBMCnnc7eDEXMFhGuZWUM1rFNcJNzQlEYdQZEk9Z6mmFPEpVxmD8ol7YuNZxNu6vGEZekp3CP8AT99Hto2MDtLLeN82LoUBu8itEzBDiDHJh/aoWPtJibbCzLZXfs/rBlJV7Z+0QoHqqn2qCbLwC3e0JLdxCwyqTziTA+7SddRFYlai3aB0Yqwvkf3PYUVoa3SKzkhkxcb+H55wxvDtWwmHTCYU5raGWbjJEnjzJY5ieHKjm6OzczWbbiQtvMw5ay8H3uKTth4EXHzMJtpBbXRj7KT5ka/ZDGrG2Vj7OBtPiMVcW2X1GbxFZ4hOJzMeAHCKNo6Fjk3zck8zE/1bstNTXSUuWT5xnwmAt2p7NQs8Y59KrTf3fJMSzYW27dgsi6bcdpfflbTQ5UHia50ECSRWd4t/rmJtns2GEwpkG7c0vXQdCLatooP1tT0rruRumspcRHyx4mXLnPJme4ATHIIsayDWs78XdSecA5mGNx93Htqt1lFuVHdjULGiIOCKJksZZifZAAO292ItYQXb4EuViCSQzt4VgmNTEjpTVjMWLa+fL8/Sq0t2ztnGhRJwlgyzcnJ0J851UeUnnSNdFquNOBcCxY/QeZ+kZoA3Lbfbr+c4xboX72G2aLt92uMRmQMZgGAijnBOvofKgg05z59TzPxM++jW820wzi0ngtcY4F4iPRR95+zQbN+v1wq2pfia3SCYgknaBN6cTltBRxY/cP7x8KTYoxt7HdrdMHujQegn8ZJ99C8lGoJwrMjVPxPYcpnJUvZuNNm4G1I4MOoP9RxFcStey0dgGFjF1YqQRHpLgYAgyDqD1B51P2RtU4a5mElTo6j2hyI+0NY66ik7YO1Mn0bnuk909CeR6A/ryY6zzem02UcOtxCG9u7LZlx+BPe8bBRMyNWC+0CPEnPiNanbub6/ObbKmVb4X9mx0n6yH2k19RwNRNi7bfDNp3rZPeT/AMl1gN15H11oidzsJjL1vFWiVAbM6pKy3mBBttPGIkes0WpSGp7yHhccx+ZHh7RwVVZe/uNjyNuR8eh95N2XvSt1GBdc6yjMsMquNIYA6EHlQTeCxeS3ba4GxN3L33sWH7w14lSVP3aetBt6fk4+ZlsVhMQbKr4pJJUExpH7Ua6IwnkD0bN18fbOZ0vdshAAyx3eMyoggn0HCg1HfTlUrG6n+XTzO3lzlqqUm7yH0/NvnKdfHnD4k3cOH7FzN215+0VA5g6g+7pDhevHQoshiHLAQGnXP+8RrPKdIk057X2Ph8ReEYeyXYS951GVendkdpc9dBzPIyMTupbyW1tZRlaWJ4sOfAeQgCAOQFE7lQXRgfURYFlxK02/t4YdFRStt7kkBVJb7TZAe9cJheQ04QNdtg7u4m8/aLhL8nxX8Tl7Q/ui8RlHSEI9as7EbNXDub2HVCfatnKCw/8Arc6o32Scp+zJNTjtRGSe8JHCIYT1+qRVi9CkP3HF/OceNzfeL2zN2sPg2F29bRr/ANZ2N68T9ksqhB5IoFSMNvS1y7cy9mbSAhu8JRvF3jy7pkg8qUNs4N8VctYWxjVF1y3agGCVCzq6gkERqsyZo5hvknsW8KbAdw7lS7jQNlJ0yAwV1OhkzBk0NFr6lAysUHLHLrm3pyjfBRpjJBJ/NuUDbT2td2teOGwn7I/tb2oUrzAPK397cBpMs1zs9m4cYbD/ALQiS0CROhc/aMQo8uimvNirGAtmxhFGceJjqAeEsfbf7I4c44FfdyxJYkkmSTxPvq/coLwU9/f1J6wNSpccK7fX85CYA5fr9edC9u7R7O3lGjMOvAGQfjw+NTcZjFtLLe4dT0/Ok/F4g3GLNxP6/X96FSp8RzEtRW7Nbc5EYTWMtdgtYC0/MckmbxWIrqVr2Srys4laMbJ23lAS74R4W5jSIbqOhoYUrGShugYZhqVVqZxHRTXaxi2tsGtsUaOI5joQdGHqD+ajs/aT2dB3l+qf6HlR/B7QS7wMN9U6N8OfupNkKG81adVam0bl3ltX07PGWgyniQMyeRK+JY8p9aBbR+T63euW3wDplJ+kbtTmt8xlyjOfMFhy6VHjWNaB2tp3Ia934LN2YKKEZS4t2wt5TmUkkN3p0JgUZazH4oytVkFht0OR840NuttWzpbxK3B0Yq33XFn7617HbA07Gy3nlT/xuCouH3kxVp1RmcZjCsjl0PddiIurIICTGujDWu2I37vWwxa65yvkMW7RMhQ5I7vALJJ+yaG1PTObsg9hLiv/AKj5j6GdRs/bNzlZtfw2/wCpY1xx/wAn+PupNzEC6SR9GbjIkHQkkLGnSDXsTvrfBuAteK2/GyCyABlDEjgxAUzpQzHbav3ELkZ1zFF7S6zGcxtgm3ERnjSZgzVlFGn8CW9h9J3b32UfM/UmNuz9m7P2dBQC5dX6pzsDHUQqcfLSuW0t5Lt/uj6NOinvH95tPgvxpS2btIs1uWdrdxCQWtC2gcZWCpA17ueZJHc0JoszgCToBxJ0H31WpXc4GIJnLZYzIHwH96j43aC2hJOpGg5n8h5/jUHGbdjS3r9ojT3Dn7499BLlwsSWJJPMnX9frSqJSLZMVq6lUwN5nG41rrSx8o5D0/WtRgK6ha9lpwAAWEy3csbmciK2iukV4LUys3ZK9k8q7NyrWrys5ZaxkrqtYHL9fVrpM0y14W63j9e6vD9ffUTr5xJFjaN1NA2YdH1+8a/jXkvWspHZvb8Jm02gKtmBCnRTIHAetcDXgdf10oRpryjK6l18ZN7VMyv25zhpHbJ3YyFIyoEA0JMjnWgw6MZbEr/3C2TIJN3utpcDQotjKBx4mdaizpWxOv66mq9n4w3+WeY+ckKsI6fOLJDoqMYdm0t9kSADlkqBx51vdu29VFy61tmzZAqqCZDRnYZokTE1DU/hW36/Gu7KQdYeQks7Uyrlt21VQSRm7xBJJkch4j8ah3brOZZi3r/QcB7q2A0rHOrhFEA9d23M55a9kroB+vhXgKveAnLJWQldY/D+tZj+lRJnIJWcldCKyBrUXM6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4820" name="AutoShape 4" descr="data:image/jpeg;base64,/9j/4AAQSkZJRgABAQAAAQABAAD/2wCEAAkGBhQQERUUEhQUFRQWFxwaFxgXGBgaFxgcGhgYGBwdHBkXHCYgGBokGRoaHy8gIycpLDgsGB8xNzAqNSYrLSoBCQoKDgwOGg8PGi0kHyUsLCwsKiksLSopLC8qLSwpLSwqLCosLCwpLCwpLC0sLCksKiksLSwpLCwsLDQsLywsLP/AABEIAJsAoAMBIgACEQEDEQH/xAAbAAACAgMBAAAAAAAAAAAAAAAFBgQHAQIDAP/EAEMQAAIBAgMFBQMJBgUEAwAAAAECEQADBBIhBQYxQVETIjJhcUKBkQcUI1JiobHR8DNygpLB4RVTorLxFkPC0kRjdP/EABoBAAIDAQEAAAAAAAAAAAAAAAMEAQIFAAb/xAAwEQACAQMCAwYFBAMAAAAAAAABAgADESEEMRJBURMiYXGBkTKhsdHwBSNC4RRiwf/aAAwDAQACEQMRAD8ArWaxWa9SsQmK9NZFYIrp08K9XSzZLMFUEk8AOPwpkwW6IXK2KuLbDcFzAMZjmeHGqM4XeWVC20VwknQT6CiVjdy+6luzIUAkltNAJJjieFOtu1asWe0soqgN3iR31AbI514Mp11+qa47RtuqYkM7u1sW3UEwpSQSMtsADvI6nnGlC7UnaHFHrAK7kXAoa5ct2wY8RiNJ5xr5V2t7jBjlGIQtAaAATBMAwDqCdJo7hlQNbZUW4ii4p7Gy2VS5tspAeS05WBYdRNetbOfObqWezZAnZqfaAe9mQ/VzqRpyJXpVONusJ2aiAP8AogRK4m0RAMnQd4Sus8xwrjf3Ivjw5HH2SNfTrTBgcC6G2blpyqgSAmcgjDIikqJnUuJA099Zx90i062rd60gFy42VSIaGKCB4FJXtCANBAMZjXcb9ZHZrEjF7Ku2vGjD3flUM1cL3FyFmIyZczTERGYnpwpZxWxLN6O0tfN3KlwQwKwAGaT7JVWBKkDnE1da/USjUOkRRXqM7U3Xu2O9Ge3yddR91B4o6sGFxF2UrvPTWQaxWYq0rMivV6vRXSJ6sVvlr2WukXmgqdsrZD4h4Qae0x4D+/lW+x9jtibgVdAPE3ID86eb1v5olsWuzW3JDm5MTErLL4ZgjNBgldIoNSpbA3jFOnxZMjWtmpglTJlXMSHvuJyaaacNToJMTxnhXbCswLPctNcF1csqkOQpKAMpM20uIc0EgBs0+IUQwh+c28rWbgLjLkI7zSJGWDr15QRrEaO2xdzQAGxHeMCEmR/G2mduvs8eNARWc7esbAAiJsTdbEXlyrmZG8YAXLwykNebQyoAYIJmaddn7ggQbtyCFCxbGsDkbjgkj3DjTglsAAAAAaADgPTpW1Orp1G+ZF4Gt7oYYcUL/vszfiYqQN3MMP8A49n3op/EVIt7Sts2UXELdAwJ+E1Jmjdmo5TgbwY+7OGP/Ytj0XL/ALYqFidyrDeE3E8g2YfBwRGtHb99UEsQoHMmB99c8PjUueB1b90g/hXGkp3Ei8Rts7i3TbKKQ6mPBCv3SCBkaVYaDSYjlSftfZ1zOO1ZoEhylrvIAQ4zWmJLB3C5iNMtuBxJF4EVD2lsm3fEXFkjgw0ZfRhqKWbTDdZa8qPZVmSxAQW5KnIIS48w7KCTlURlgcWLnXSQu8G5gYF7AhuJXkfTp+omn7ae6xwrM4Eo3FwI11guo7qnlnAg6TFK103Lt3iyKjFFVWh0b2blxSYuKwBAWToeZmEiHpv0klQwsZWz2ypIIII4itYp/wB5N3BeGZMvbBczAaZhwmOIE8P66UitaIMHQjjTlOoHEQqIUPhNK8BW2WtgKJBXnorexYZ2VVEsTAFYimXdPBqgbEPy7lsZSxLHoq6sZjQedUduESaa8bWhK1bTCItnkwJuMviuPELaRl8N0kyJjQaTJidbs3bx7BofvKGYEdoToy24AAF2YJcaQJhToIuLt9sCptFb7BRKgtbcEjW4YE2wJOW4Awju661Y+427yWrYu5SJnswSSQralyTqXfjmOsR1MronGbTSAsIT3e3dGHGd4a63EjgoOuVfLqeJ+FEMdjGtxltXLhP1MunqWYVLrRrwEAmCeA6860QoUWGJETds774i2GCYRkKjV7sm2giZYp3TpyVyar3bmLxeMPfxd2CMwt/s7YUAy7i2e4nCAcx568KvK64UEsQANSTwHqeVDb2wsLiVDG3bcNDSoHeiIkr4hoOMjQUBqbk4aTyvKBtX8bhHV1dmMgSxLyRlYDKxlTqDpB15cKt/Ye8l6/bTt7i2bxMdmoDnyLErBnoIjrRQ7h4TTuNpn9ppJuCGJ6kyTVe737Xxux8QbOFTtMO6K9rNaa52cDI4DL5qD3vrCiU+NfigKiXHcxBe++9ePu37uFYqBbJ0tKYdYmZbgcsTEcaF4HZmKDz29y28dyLjlpEMVVs0AlTmE8dKaPksBx9y787V2cMbqv4VOYC26MvXwnzB8qsPD7jYVI7hYALAZiYyElSPMTE9IoLCo+V2hFUWzEzYG9+KtBQ14YhSYXtVysWHFC6apc5AMGHnT3sfb5xAnsLyQYOYAfAk94eYohbw1tJCqizEwAJjhPWKkKKuiMP5S8wyyII0NV/vbup2ZW5bMKGBQlQ3ZtqApB8Vs5jGuhPHhVh1yv2A6lWAKkQQeBBolSkHFp17Si7dl4a49wodQTmMpdUxlvAa3CymFCCB7I1DUM3l2SrIL9kNl8Lq05gR9YN3p9dfiKct8NhLhzcJWWVM1u4SQVUGc8699CACQMxhRwMUNto4zduhy3mCsxKqwYrlSbayEEgCSzNJE+WZlGnMvGLSuiteipu1NnmxdZDyOnp/xUWnQbi4mUwsSDM27ZYgDidB68qfLlvslS2gI7DLDDKwNx1ICZCRmJDSSGWJBmlrdbC58UnRe98P70cu7Sthi9wZLwS4wLBrdyQ2W0iFhld8pPegmCPSgVTc2jmmXF4f3X2acZfDOFAYZGChhCW2JuZswBlnhI1gcCZJq2VWlL5Ptli3bdo4EWxrPh7zmYEk3GaTpMA03CmdOtlv1jJmC1VPuvt/E43HG3a7gRnuXHYZxaR20tIOAuHqeh0IFPG+m1Pm9lGIlTeQHvFSDmzKZHEZlEjoTQrc7awv33torgWCxusmVbTXLmuVo1dwOQELGp1UCXIZws6dd/xea32aKGV8qoASGa4S0AAEZhAkhtIE68gmwd5Ww1lUtKSnEFszEkxMS/CZ0Hwpg3wxnza/hcS4JtWzcVgNSGdBkIHPVSP4qVtnXGtWovFbYchbuaBlLu7sBJ8QXPyOopSueGpcHM0rOdKqAXub43JyCPSw94aO/d36q/yn1+vUbEb43XjupEMIIOU5gRqM/wDbU9KB3dtl1Xsi6KJGjyScxbvQo7wk8uEVz/xO7/m3P5jSp1pU7mYOp1Io1DSdSCIR2PtEYZy6JLZQstLaAmPaGsEgnpHSjf8A1zd+ov8AKf8A3pT/AMTu/wCZc/mNE9m7UkhiQLgCLLsIuTKk8FIYQntHjXJqb4BInUtZTc8O0N4TaVzENcuBTnVVgd5UOuntGBwkjrzpjt4t0RDeADFypjhqTHuP5elL27N7KLgjiI4cG108ufwpk2hs83sO9rNlZkgNzVo7reoYA+6raLNV7bnP295pVPhE74HHrdWVPSfeJqTNV18n+8JOIvWbsISR3P8ALu943UH2c2dl+yBViqa1qT8QzvAmBN6tli9YJgFklgOqxDqeoKzp5Cqwv2Ozhbl9UtqwNsmLl+AAFySvdIXhCs3nOtXSRVVbaw5s4js7eRCXdM5QMQqr2iKNRPdJ4mO6dKV1S2IaSIpby2u2spfjK2quIMgqSDMgH4+VK+Wn3Fpnt4i3nFyFV8wCcSGDBuz0zd2ddYYUixHGqUGxaI6pbNeMm5Frv3G6KB8W/tTiNdOWmn/NK25I0u+q/g1NE0CtlzGqAtTEft17eXC2vtAv/MS34EUWmgFza64TZ6XmEhLNuBwzEqoUepJAqNuxvecYhc2uzAuFB382aAuY+Ee0SPdWg9ZKCAueg98Q3ZsRxAYOPacPlGwYxGH7NHUXrf0ypIllTusfQZwfhWnyX7CGCwz2WuK98uLl4LJCNcRSoB9ruAGes1E+UTaJw92wxYi3cDrcHEALlOYcwe8QRwIAngK6/JRjrmKw93EXHYq11ktW/Ztohj3uSTJPQDSK4G9Uykk/KLsB8TaVkLE2wxVBwLHL3m8lQXNBrLCKTN4ARhwH8QvW83WRbuhteszVwtVRb1n6N/8A9I/236W1lMA8U2v0vUM1alROwa/jkQdYNpZCqwzCYLcBIAHDUgtx8zUpsKWhkHdYZl14DQgE9daHqwAHfXwDTKfrLzy8fZ980F2ztJ8LYsKMhclwzMFJOUwBwikRQD2mZ+o001Lsal+IG1/DbMaThyvjGhbIsHXMeBHUfnW+He22VlBHetga9XmT7lI+FCrF03DYeQqm2pKCMhdyZ0jWcsTy0ohs9pVIZW+ks6gR18ufGqNTCiZL6ZKVMm0dNgYY3O0Xln1jjxenC2kKATJAievnS5uXxvfvD8XpnrT0enVCanNv+TRZiQB0lXb4rbwuPuXQpDMth+OhLNiLDkdCAU+J61Z9vQAdKrf5U8IDicO44pZvs4+ygXKY5/SMojqRTlsvGsMOrP3uAB+tAALe9gx9IohqLSZmbYZkAE4hiaRd8sCjXyHVWVkVoYAiVLLz5wFqdgt/FfHNg2tFCDCuXBDSuYaRpInnXLfQ/S2/O233On5mu1DB6Vx4fPMtwFbXG8WxhwBlVQAREAADXyFVhiFhj61agbX+1VntFPpX9aU025imrHdEPbktrdHkp/3CmpBSZulfy34+spHvGv506Cq18PCac3pidN7fnOIwmEt2LNy4q2ldigkF1XIq8eRBPwqXu7ft4e1Ywyuhu28pupm76mZeR5MYpl3NvhsOU523Zfce+Puaq+3psHCbbW5ByX+k8Li5CdOlxFPlM1bW0O3oA32PF5kDH54zVoP2llI+EG3qcnz+0dN/tjWsZY7JripiMjvZnVoVRnhZllgifdXfdA2MNbTC2FYW1Vclxoi8zBneNZLiCWkaZhWu2rNy/hO0sx2ttSQCoMkDUA+JWMaQfIgjSq13d3jX/GME2U5XttajXutczajqO6mumnpTaVuMqw2Imey8JIMvCap7fByLTkAE/ONASBPdv6Tyq4arZ7pV7hDAZXJyn/uQ76dPKYJ1qur5Q+lrdjVD9JXf+O4v6q/FP/WtH2xijEoh6SbRj/TRi/sqMV2CEkMyhSeMOqsJjQkA6xGopq2ttqxsxlw9rDi6+UMxJVdCYBLFSSxOsRHpWS+ocOKdNLsfQWHiZu6vRaOiqMOJi4uMj7RATbWLEdxYHDW3/RdKJbMx2L7a2t22BbNy3JzW4XvCDCiTE8POj28ODs38KmMsL2ctDpAEGSpmNAQwjTlW+7VvLaQh8rPMMYhVRyAoHUtLceCiPKaVc1cFbWNiOhEQ1mioNpFr0GOTYhs/S0c9yuN794fi9NBNK+5I0ufw/g3WmLG4tbNtrjmFQFmPkBNbenP7cyTvKr+UrEm5tHsvZXDDtCJkKbq3NI4lmVFgU9bQxATD2wIAVlUiRoFGsnhoOPIVXe7d19o4vtuAa6125cI1EHLZtJI1FsBSOIzktypg+UjHrhsI6WxlCp2aj7VzSZ6xqTx1JpDVd9GUfyIX3/qMadbuPDMB7x4S5exNnE4EG+Iys9kZ1V0IZSSvkR/LTJvHizce0zKVJsqSpGqlmJIPploh8mmyfm+zrQIguM5/i8P+mKE7cv58RdYcA2UfwDL/ALs331dqYo6dVBvi3nk2+UtVfJp9Cc+e48r5g8HWq0xJl2qxdoXctt2+yfiRA+81XTDUmqafcmZesOAJ2wV/s7iv9Ug+vI/dVgiDqIg/8/garzLTfu5jc9rKfEkL7vZPw091E1C7GU0bjKxv3Sx3Z38p8N0Zf4lkr8QWHuWhePxlzDbWZMQ7PavDKhY6KrmUjkBnm2fVeJrkpPEEgyCDzBGoPuMUb3j2aNqYIXEH09qZUcSYGdPKRDKeuU1VFFak1Jvz+xNfTkcXCeex6Hl9j4Rp2PhUt2gtsEDnJJM85JpVx+5+FsY21iLRC3bWe783DDviCrMgOogsTA0J6VjcTejtkyXD9Kgh50zrwFyOvJhyb1FNO09lLfXQhHiFuBEZ1HkXUwJ10j1qdHUunYt8SY8/EeBgaqsGPF6xY2dvktvGWsM7O64lrzK9yO602zbtqRpEdoo/h4zRzbWxbXY3GS2A4BYEcZnMf61U+/27WJtxbu/SKDmtXgh10gglfCes+RBMCnnc7eDEXMFhGuZWUM1rFNcJNzQlEYdQZEk9Z6mmFPEpVxmD8ol7YuNZxNu6vGEZekp3CP8AT99Hto2MDtLLeN82LoUBu8itEzBDiDHJh/aoWPtJibbCzLZXfs/rBlJV7Z+0QoHqqn2qCbLwC3e0JLdxCwyqTziTA+7SddRFYlai3aB0Yqwvkf3PYUVoa3SKzkhkxcb+H55wxvDtWwmHTCYU5raGWbjJEnjzJY5ieHKjm6OzczWbbiQtvMw5ay8H3uKTth4EXHzMJtpBbXRj7KT5ka/ZDGrG2Vj7OBtPiMVcW2X1GbxFZ4hOJzMeAHCKNo6Fjk3zck8zE/1bstNTXSUuWT5xnwmAt2p7NQs8Y59KrTf3fJMSzYW27dgsi6bcdpfflbTQ5UHia50ECSRWd4t/rmJtns2GEwpkG7c0vXQdCLatooP1tT0rruRumspcRHyx4mXLnPJme4ATHIIsayDWs78XdSecA5mGNx93Htqt1lFuVHdjULGiIOCKJksZZifZAAO292ItYQXb4EuViCSQzt4VgmNTEjpTVjMWLa+fL8/Sq0t2ztnGhRJwlgyzcnJ0J851UeUnnSNdFquNOBcCxY/QeZ+kZoA3Lbfbr+c4xboX72G2aLt92uMRmQMZgGAijnBOvofKgg05z59TzPxM++jW820wzi0ngtcY4F4iPRR95+zQbN+v1wq2pfia3SCYgknaBN6cTltBRxY/cP7x8KTYoxt7HdrdMHujQegn8ZJ99C8lGoJwrMjVPxPYcpnJUvZuNNm4G1I4MOoP9RxFcStey0dgGFjF1YqQRHpLgYAgyDqD1B51P2RtU4a5mElTo6j2hyI+0NY66ik7YO1Mn0bnuk909CeR6A/ryY6zzem02UcOtxCG9u7LZlx+BPe8bBRMyNWC+0CPEnPiNanbub6/ObbKmVb4X9mx0n6yH2k19RwNRNi7bfDNp3rZPeT/AMl1gN15H11oidzsJjL1vFWiVAbM6pKy3mBBttPGIkes0WpSGp7yHhccx+ZHh7RwVVZe/uNjyNuR8eh95N2XvSt1GBdc6yjMsMquNIYA6EHlQTeCxeS3ba4GxN3L33sWH7w14lSVP3aetBt6fk4+ZlsVhMQbKr4pJJUExpH7Ua6IwnkD0bN18fbOZ0vdshAAyx3eMyoggn0HCg1HfTlUrG6n+XTzO3lzlqqUm7yH0/NvnKdfHnD4k3cOH7FzN215+0VA5g6g+7pDhevHQoshiHLAQGnXP+8RrPKdIk057X2Ph8ReEYeyXYS951GVendkdpc9dBzPIyMTupbyW1tZRlaWJ4sOfAeQgCAOQFE7lQXRgfURYFlxK02/t4YdFRStt7kkBVJb7TZAe9cJheQ04QNdtg7u4m8/aLhL8nxX8Tl7Q/ui8RlHSEI9as7EbNXDub2HVCfatnKCw/8Arc6o32Scp+zJNTjtRGSe8JHCIYT1+qRVi9CkP3HF/OceNzfeL2zN2sPg2F29bRr/ANZ2N68T9ksqhB5IoFSMNvS1y7cy9mbSAhu8JRvF3jy7pkg8qUNs4N8VctYWxjVF1y3agGCVCzq6gkERqsyZo5hvknsW8KbAdw7lS7jQNlJ0yAwV1OhkzBk0NFr6lAysUHLHLrm3pyjfBRpjJBJ/NuUDbT2td2teOGwn7I/tb2oUrzAPK397cBpMs1zs9m4cYbD/ALQiS0CROhc/aMQo8uimvNirGAtmxhFGceJjqAeEsfbf7I4c44FfdyxJYkkmSTxPvq/coLwU9/f1J6wNSpccK7fX85CYA5fr9edC9u7R7O3lGjMOvAGQfjw+NTcZjFtLLe4dT0/Ok/F4g3GLNxP6/X96FSp8RzEtRW7Nbc5EYTWMtdgtYC0/MckmbxWIrqVr2Srys4laMbJ23lAS74R4W5jSIbqOhoYUrGShugYZhqVVqZxHRTXaxi2tsGtsUaOI5joQdGHqD+ajs/aT2dB3l+qf6HlR/B7QS7wMN9U6N8OfupNkKG81adVam0bl3ltX07PGWgyniQMyeRK+JY8p9aBbR+T63euW3wDplJ+kbtTmt8xlyjOfMFhy6VHjWNaB2tp3Ia934LN2YKKEZS4t2wt5TmUkkN3p0JgUZazH4oytVkFht0OR840NuttWzpbxK3B0Yq33XFn7617HbA07Gy3nlT/xuCouH3kxVp1RmcZjCsjl0PddiIurIICTGujDWu2I37vWwxa65yvkMW7RMhQ5I7vALJJ+yaG1PTObsg9hLiv/AKj5j6GdRs/bNzlZtfw2/wCpY1xx/wAn+PupNzEC6SR9GbjIkHQkkLGnSDXsTvrfBuAteK2/GyCyABlDEjgxAUzpQzHbav3ELkZ1zFF7S6zGcxtgm3ERnjSZgzVlFGn8CW9h9J3b32UfM/UmNuz9m7P2dBQC5dX6pzsDHUQqcfLSuW0t5Lt/uj6NOinvH95tPgvxpS2btIs1uWdrdxCQWtC2gcZWCpA17ueZJHc0JoszgCToBxJ0H31WpXc4GIJnLZYzIHwH96j43aC2hJOpGg5n8h5/jUHGbdjS3r9ojT3Dn7499BLlwsSWJJPMnX9frSqJSLZMVq6lUwN5nG41rrSx8o5D0/WtRgK6ha9lpwAAWEy3csbmciK2iukV4LUys3ZK9k8q7NyrWrys5ZaxkrqtYHL9fVrpM0y14W63j9e6vD9ffUTr5xJFjaN1NA2YdH1+8a/jXkvWspHZvb8Jm02gKtmBCnRTIHAetcDXgdf10oRpryjK6l18ZN7VMyv25zhpHbJ3YyFIyoEA0JMjnWgw6MZbEr/3C2TIJN3utpcDQotjKBx4mdaizpWxOv66mq9n4w3+WeY+ckKsI6fOLJDoqMYdm0t9kSADlkqBx51vdu29VFy61tmzZAqqCZDRnYZokTE1DU/hW36/Gu7KQdYeQks7Uyrlt21VQSRm7xBJJkch4j8ah3brOZZi3r/QcB7q2A0rHOrhFEA9d23M55a9kroB+vhXgKveAnLJWQldY/D+tZj+lRJnIJWcldCKyBrUXM6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34822" name="AutoShape 6" descr="data:image/jpeg;base64,/9j/4AAQSkZJRgABAQAAAQABAAD/2wCEAAkGBhQQERUUEhQUFRQWFxwaFxgXGBgaFxgcGhgYGBwdHBkXHCYgGBokGRoaHy8gIycpLDgsGB8xNzAqNSYrLSoBCQoKDgwOGg8PGi0kHyUsLCwsKiksLSopLC8qLSwpLSwqLCosLCwpLCwpLC0sLCksKiksLSwpLCwsLDQsLywsLP/AABEIAJsAoAMBIgACEQEDEQH/xAAbAAACAgMBAAAAAAAAAAAAAAAFBgQHAQIDAP/EAEMQAAIBAgMFBQMJBgUEAwAAAAECEQADBBIhBQYxQVETIjJhcUKBkQcUI1JiobHR8DNygpLB4RVTorLxFkPC0kRjdP/EABoBAAIDAQEAAAAAAAAAAAAAAAMEAQIFAAb/xAAwEQACAQMCAwYFBAMAAAAAAAABAgADESEEMRJBURMiYXGBkTKhsdHwBSNC4RRiwf/aAAwDAQACEQMRAD8ArWaxWa9SsQmK9NZFYIrp08K9XSzZLMFUEk8AOPwpkwW6IXK2KuLbDcFzAMZjmeHGqM4XeWVC20VwknQT6CiVjdy+6luzIUAkltNAJJjieFOtu1asWe0soqgN3iR31AbI514Mp11+qa47RtuqYkM7u1sW3UEwpSQSMtsADvI6nnGlC7UnaHFHrAK7kXAoa5ct2wY8RiNJ5xr5V2t7jBjlGIQtAaAATBMAwDqCdJo7hlQNbZUW4ii4p7Gy2VS5tspAeS05WBYdRNetbOfObqWezZAnZqfaAe9mQ/VzqRpyJXpVONusJ2aiAP8AogRK4m0RAMnQd4Sus8xwrjf3Ivjw5HH2SNfTrTBgcC6G2blpyqgSAmcgjDIikqJnUuJA099Zx90i062rd60gFy42VSIaGKCB4FJXtCANBAMZjXcb9ZHZrEjF7Ku2vGjD3flUM1cL3FyFmIyZczTERGYnpwpZxWxLN6O0tfN3KlwQwKwAGaT7JVWBKkDnE1da/USjUOkRRXqM7U3Xu2O9Ge3yddR91B4o6sGFxF2UrvPTWQaxWYq0rMivV6vRXSJ6sVvlr2WukXmgqdsrZD4h4Qae0x4D+/lW+x9jtibgVdAPE3ID86eb1v5olsWuzW3JDm5MTErLL4ZgjNBgldIoNSpbA3jFOnxZMjWtmpglTJlXMSHvuJyaaacNToJMTxnhXbCswLPctNcF1csqkOQpKAMpM20uIc0EgBs0+IUQwh+c28rWbgLjLkI7zSJGWDr15QRrEaO2xdzQAGxHeMCEmR/G2mduvs8eNARWc7esbAAiJsTdbEXlyrmZG8YAXLwykNebQyoAYIJmaddn7ggQbtyCFCxbGsDkbjgkj3DjTglsAAAAAaADgPTpW1Orp1G+ZF4Gt7oYYcUL/vszfiYqQN3MMP8A49n3op/EVIt7Sts2UXELdAwJ+E1Jmjdmo5TgbwY+7OGP/Ytj0XL/ALYqFidyrDeE3E8g2YfBwRGtHb99UEsQoHMmB99c8PjUueB1b90g/hXGkp3Ei8Rts7i3TbKKQ6mPBCv3SCBkaVYaDSYjlSftfZ1zOO1ZoEhylrvIAQ4zWmJLB3C5iNMtuBxJF4EVD2lsm3fEXFkjgw0ZfRhqKWbTDdZa8qPZVmSxAQW5KnIIS48w7KCTlURlgcWLnXSQu8G5gYF7AhuJXkfTp+omn7ae6xwrM4Eo3FwI11guo7qnlnAg6TFK103Lt3iyKjFFVWh0b2blxSYuKwBAWToeZmEiHpv0klQwsZWz2ypIIII4itYp/wB5N3BeGZMvbBczAaZhwmOIE8P66UitaIMHQjjTlOoHEQqIUPhNK8BW2WtgKJBXnorexYZ2VVEsTAFYimXdPBqgbEPy7lsZSxLHoq6sZjQedUduESaa8bWhK1bTCItnkwJuMviuPELaRl8N0kyJjQaTJidbs3bx7BofvKGYEdoToy24AAF2YJcaQJhToIuLt9sCptFb7BRKgtbcEjW4YE2wJOW4Awju661Y+427yWrYu5SJnswSSQralyTqXfjmOsR1MronGbTSAsIT3e3dGHGd4a63EjgoOuVfLqeJ+FEMdjGtxltXLhP1MunqWYVLrRrwEAmCeA6860QoUWGJETds774i2GCYRkKjV7sm2giZYp3TpyVyar3bmLxeMPfxd2CMwt/s7YUAy7i2e4nCAcx568KvK64UEsQANSTwHqeVDb2wsLiVDG3bcNDSoHeiIkr4hoOMjQUBqbk4aTyvKBtX8bhHV1dmMgSxLyRlYDKxlTqDpB15cKt/Ye8l6/bTt7i2bxMdmoDnyLErBnoIjrRQ7h4TTuNpn9ppJuCGJ6kyTVe737Xxux8QbOFTtMO6K9rNaa52cDI4DL5qD3vrCiU+NfigKiXHcxBe++9ePu37uFYqBbJ0tKYdYmZbgcsTEcaF4HZmKDz29y28dyLjlpEMVVs0AlTmE8dKaPksBx9y787V2cMbqv4VOYC26MvXwnzB8qsPD7jYVI7hYALAZiYyElSPMTE9IoLCo+V2hFUWzEzYG9+KtBQ14YhSYXtVysWHFC6apc5AMGHnT3sfb5xAnsLyQYOYAfAk94eYohbw1tJCqizEwAJjhPWKkKKuiMP5S8wyyII0NV/vbup2ZW5bMKGBQlQ3ZtqApB8Vs5jGuhPHhVh1yv2A6lWAKkQQeBBolSkHFp17Si7dl4a49wodQTmMpdUxlvAa3CymFCCB7I1DUM3l2SrIL9kNl8Lq05gR9YN3p9dfiKct8NhLhzcJWWVM1u4SQVUGc8699CACQMxhRwMUNto4zduhy3mCsxKqwYrlSbayEEgCSzNJE+WZlGnMvGLSuiteipu1NnmxdZDyOnp/xUWnQbi4mUwsSDM27ZYgDidB68qfLlvslS2gI7DLDDKwNx1ICZCRmJDSSGWJBmlrdbC58UnRe98P70cu7Sthi9wZLwS4wLBrdyQ2W0iFhld8pPegmCPSgVTc2jmmXF4f3X2acZfDOFAYZGChhCW2JuZswBlnhI1gcCZJq2VWlL5Ptli3bdo4EWxrPh7zmYEk3GaTpMA03CmdOtlv1jJmC1VPuvt/E43HG3a7gRnuXHYZxaR20tIOAuHqeh0IFPG+m1Pm9lGIlTeQHvFSDmzKZHEZlEjoTQrc7awv33torgWCxusmVbTXLmuVo1dwOQELGp1UCXIZws6dd/xea32aKGV8qoASGa4S0AAEZhAkhtIE68gmwd5Ww1lUtKSnEFszEkxMS/CZ0Hwpg3wxnza/hcS4JtWzcVgNSGdBkIHPVSP4qVtnXGtWovFbYchbuaBlLu7sBJ8QXPyOopSueGpcHM0rOdKqAXub43JyCPSw94aO/d36q/yn1+vUbEb43XjupEMIIOU5gRqM/wDbU9KB3dtl1Xsi6KJGjyScxbvQo7wk8uEVz/xO7/m3P5jSp1pU7mYOp1Io1DSdSCIR2PtEYZy6JLZQstLaAmPaGsEgnpHSjf8A1zd+ov8AKf8A3pT/AMTu/wCZc/mNE9m7UkhiQLgCLLsIuTKk8FIYQntHjXJqb4BInUtZTc8O0N4TaVzENcuBTnVVgd5UOuntGBwkjrzpjt4t0RDeADFypjhqTHuP5elL27N7KLgjiI4cG108ufwpk2hs83sO9rNlZkgNzVo7reoYA+6raLNV7bnP295pVPhE74HHrdWVPSfeJqTNV18n+8JOIvWbsISR3P8ALu943UH2c2dl+yBViqa1qT8QzvAmBN6tli9YJgFklgOqxDqeoKzp5Cqwv2Ozhbl9UtqwNsmLl+AAFySvdIXhCs3nOtXSRVVbaw5s4js7eRCXdM5QMQqr2iKNRPdJ4mO6dKV1S2IaSIpby2u2spfjK2quIMgqSDMgH4+VK+Wn3Fpnt4i3nFyFV8wCcSGDBuz0zd2ddYYUixHGqUGxaI6pbNeMm5Frv3G6KB8W/tTiNdOWmn/NK25I0u+q/g1NE0CtlzGqAtTEft17eXC2vtAv/MS34EUWmgFza64TZ6XmEhLNuBwzEqoUepJAqNuxvecYhc2uzAuFB382aAuY+Ee0SPdWg9ZKCAueg98Q3ZsRxAYOPacPlGwYxGH7NHUXrf0ypIllTusfQZwfhWnyX7CGCwz2WuK98uLl4LJCNcRSoB9ruAGes1E+UTaJw92wxYi3cDrcHEALlOYcwe8QRwIAngK6/JRjrmKw93EXHYq11ktW/Ztohj3uSTJPQDSK4G9Uykk/KLsB8TaVkLE2wxVBwLHL3m8lQXNBrLCKTN4ARhwH8QvW83WRbuhteszVwtVRb1n6N/8A9I/236W1lMA8U2v0vUM1alROwa/jkQdYNpZCqwzCYLcBIAHDUgtx8zUpsKWhkHdYZl14DQgE9daHqwAHfXwDTKfrLzy8fZ980F2ztJ8LYsKMhclwzMFJOUwBwikRQD2mZ+o001Lsal+IG1/DbMaThyvjGhbIsHXMeBHUfnW+He22VlBHetga9XmT7lI+FCrF03DYeQqm2pKCMhdyZ0jWcsTy0ohs9pVIZW+ks6gR18ufGqNTCiZL6ZKVMm0dNgYY3O0Xln1jjxenC2kKATJAievnS5uXxvfvD8XpnrT0enVCanNv+TRZiQB0lXb4rbwuPuXQpDMth+OhLNiLDkdCAU+J61Z9vQAdKrf5U8IDicO44pZvs4+ygXKY5/SMojqRTlsvGsMOrP3uAB+tAALe9gx9IohqLSZmbYZkAE4hiaRd8sCjXyHVWVkVoYAiVLLz5wFqdgt/FfHNg2tFCDCuXBDSuYaRpInnXLfQ/S2/O233On5mu1DB6Vx4fPMtwFbXG8WxhwBlVQAREAADXyFVhiFhj61agbX+1VntFPpX9aU025imrHdEPbktrdHkp/3CmpBSZulfy34+spHvGv506Cq18PCac3pidN7fnOIwmEt2LNy4q2ldigkF1XIq8eRBPwqXu7ft4e1Ywyuhu28pupm76mZeR5MYpl3NvhsOU523Zfce+Puaq+3psHCbbW5ByX+k8Li5CdOlxFPlM1bW0O3oA32PF5kDH54zVoP2llI+EG3qcnz+0dN/tjWsZY7JripiMjvZnVoVRnhZllgifdXfdA2MNbTC2FYW1Vclxoi8zBneNZLiCWkaZhWu2rNy/hO0sx2ttSQCoMkDUA+JWMaQfIgjSq13d3jX/GME2U5XttajXutczajqO6mumnpTaVuMqw2Imey8JIMvCap7fByLTkAE/ONASBPdv6Tyq4arZ7pV7hDAZXJyn/uQ76dPKYJ1qur5Q+lrdjVD9JXf+O4v6q/FP/WtH2xijEoh6SbRj/TRi/sqMV2CEkMyhSeMOqsJjQkA6xGopq2ttqxsxlw9rDi6+UMxJVdCYBLFSSxOsRHpWS+ocOKdNLsfQWHiZu6vRaOiqMOJi4uMj7RATbWLEdxYHDW3/RdKJbMx2L7a2t22BbNy3JzW4XvCDCiTE8POj28ODs38KmMsL2ctDpAEGSpmNAQwjTlW+7VvLaQh8rPMMYhVRyAoHUtLceCiPKaVc1cFbWNiOhEQ1mioNpFr0GOTYhs/S0c9yuN794fi9NBNK+5I0ufw/g3WmLG4tbNtrjmFQFmPkBNbenP7cyTvKr+UrEm5tHsvZXDDtCJkKbq3NI4lmVFgU9bQxATD2wIAVlUiRoFGsnhoOPIVXe7d19o4vtuAa6125cI1EHLZtJI1FsBSOIzktypg+UjHrhsI6WxlCp2aj7VzSZ6xqTx1JpDVd9GUfyIX3/qMadbuPDMB7x4S5exNnE4EG+Iys9kZ1V0IZSSvkR/LTJvHizce0zKVJsqSpGqlmJIPploh8mmyfm+zrQIguM5/i8P+mKE7cv58RdYcA2UfwDL/ALs331dqYo6dVBvi3nk2+UtVfJp9Cc+e48r5g8HWq0xJl2qxdoXctt2+yfiRA+81XTDUmqafcmZesOAJ2wV/s7iv9Ug+vI/dVgiDqIg/8/garzLTfu5jc9rKfEkL7vZPw091E1C7GU0bjKxv3Sx3Z38p8N0Zf4lkr8QWHuWhePxlzDbWZMQ7PavDKhY6KrmUjkBnm2fVeJrkpPEEgyCDzBGoPuMUb3j2aNqYIXEH09qZUcSYGdPKRDKeuU1VFFak1Jvz+xNfTkcXCeex6Hl9j4Rp2PhUt2gtsEDnJJM85JpVx+5+FsY21iLRC3bWe783DDviCrMgOogsTA0J6VjcTejtkyXD9Kgh50zrwFyOvJhyb1FNO09lLfXQhHiFuBEZ1HkXUwJ10j1qdHUunYt8SY8/EeBgaqsGPF6xY2dvktvGWsM7O64lrzK9yO602zbtqRpEdoo/h4zRzbWxbXY3GS2A4BYEcZnMf61U+/27WJtxbu/SKDmtXgh10gglfCes+RBMCnnc7eDEXMFhGuZWUM1rFNcJNzQlEYdQZEk9Z6mmFPEpVxmD8ol7YuNZxNu6vGEZekp3CP8AT99Hto2MDtLLeN82LoUBu8itEzBDiDHJh/aoWPtJibbCzLZXfs/rBlJV7Z+0QoHqqn2qCbLwC3e0JLdxCwyqTziTA+7SddRFYlai3aB0Yqwvkf3PYUVoa3SKzkhkxcb+H55wxvDtWwmHTCYU5raGWbjJEnjzJY5ieHKjm6OzczWbbiQtvMw5ay8H3uKTth4EXHzMJtpBbXRj7KT5ka/ZDGrG2Vj7OBtPiMVcW2X1GbxFZ4hOJzMeAHCKNo6Fjk3zck8zE/1bstNTXSUuWT5xnwmAt2p7NQs8Y59KrTf3fJMSzYW27dgsi6bcdpfflbTQ5UHia50ECSRWd4t/rmJtns2GEwpkG7c0vXQdCLatooP1tT0rruRumspcRHyx4mXLnPJme4ATHIIsayDWs78XdSecA5mGNx93Htqt1lFuVHdjULGiIOCKJksZZifZAAO292ItYQXb4EuViCSQzt4VgmNTEjpTVjMWLa+fL8/Sq0t2ztnGhRJwlgyzcnJ0J851UeUnnSNdFquNOBcCxY/QeZ+kZoA3Lbfbr+c4xboX72G2aLt92uMRmQMZgGAijnBOvofKgg05z59TzPxM++jW820wzi0ngtcY4F4iPRR95+zQbN+v1wq2pfia3SCYgknaBN6cTltBRxY/cP7x8KTYoxt7HdrdMHujQegn8ZJ99C8lGoJwrMjVPxPYcpnJUvZuNNm4G1I4MOoP9RxFcStey0dgGFjF1YqQRHpLgYAgyDqD1B51P2RtU4a5mElTo6j2hyI+0NY66ik7YO1Mn0bnuk909CeR6A/ryY6zzem02UcOtxCG9u7LZlx+BPe8bBRMyNWC+0CPEnPiNanbub6/ObbKmVb4X9mx0n6yH2k19RwNRNi7bfDNp3rZPeT/AMl1gN15H11oidzsJjL1vFWiVAbM6pKy3mBBttPGIkes0WpSGp7yHhccx+ZHh7RwVVZe/uNjyNuR8eh95N2XvSt1GBdc6yjMsMquNIYA6EHlQTeCxeS3ba4GxN3L33sWH7w14lSVP3aetBt6fk4+ZlsVhMQbKr4pJJUExpH7Ua6IwnkD0bN18fbOZ0vdshAAyx3eMyoggn0HCg1HfTlUrG6n+XTzO3lzlqqUm7yH0/NvnKdfHnD4k3cOH7FzN215+0VA5g6g+7pDhevHQoshiHLAQGnXP+8RrPKdIk057X2Ph8ReEYeyXYS951GVendkdpc9dBzPIyMTupbyW1tZRlaWJ4sOfAeQgCAOQFE7lQXRgfURYFlxK02/t4YdFRStt7kkBVJb7TZAe9cJheQ04QNdtg7u4m8/aLhL8nxX8Tl7Q/ui8RlHSEI9as7EbNXDub2HVCfatnKCw/8Arc6o32Scp+zJNTjtRGSe8JHCIYT1+qRVi9CkP3HF/OceNzfeL2zN2sPg2F29bRr/ANZ2N68T9ksqhB5IoFSMNvS1y7cy9mbSAhu8JRvF3jy7pkg8qUNs4N8VctYWxjVF1y3agGCVCzq6gkERqsyZo5hvknsW8KbAdw7lS7jQNlJ0yAwV1OhkzBk0NFr6lAysUHLHLrm3pyjfBRpjJBJ/NuUDbT2td2teOGwn7I/tb2oUrzAPK397cBpMs1zs9m4cYbD/ALQiS0CROhc/aMQo8uimvNirGAtmxhFGceJjqAeEsfbf7I4c44FfdyxJYkkmSTxPvq/coLwU9/f1J6wNSpccK7fX85CYA5fr9edC9u7R7O3lGjMOvAGQfjw+NTcZjFtLLe4dT0/Ok/F4g3GLNxP6/X96FSp8RzEtRW7Nbc5EYTWMtdgtYC0/MckmbxWIrqVr2Srys4laMbJ23lAS74R4W5jSIbqOhoYUrGShugYZhqVVqZxHRTXaxi2tsGtsUaOI5joQdGHqD+ajs/aT2dB3l+qf6HlR/B7QS7wMN9U6N8OfupNkKG81adVam0bl3ltX07PGWgyniQMyeRK+JY8p9aBbR+T63euW3wDplJ+kbtTmt8xlyjOfMFhy6VHjWNaB2tp3Ia934LN2YKKEZS4t2wt5TmUkkN3p0JgUZazH4oytVkFht0OR840NuttWzpbxK3B0Yq33XFn7617HbA07Gy3nlT/xuCouH3kxVp1RmcZjCsjl0PddiIurIICTGujDWu2I37vWwxa65yvkMW7RMhQ5I7vALJJ+yaG1PTObsg9hLiv/AKj5j6GdRs/bNzlZtfw2/wCpY1xx/wAn+PupNzEC6SR9GbjIkHQkkLGnSDXsTvrfBuAteK2/GyCyABlDEjgxAUzpQzHbav3ELkZ1zFF7S6zGcxtgm3ERnjSZgzVlFGn8CW9h9J3b32UfM/UmNuz9m7P2dBQC5dX6pzsDHUQqcfLSuW0t5Lt/uj6NOinvH95tPgvxpS2btIs1uWdrdxCQWtC2gcZWCpA17ueZJHc0JoszgCToBxJ0H31WpXc4GIJnLZYzIHwH96j43aC2hJOpGg5n8h5/jUHGbdjS3r9ojT3Dn7499BLlwsSWJJPMnX9frSqJSLZMVq6lUwN5nG41rrSx8o5D0/WtRgK6ha9lpwAAWEy3csbmciK2iukV4LUys3ZK9k8q7NyrWrys5ZaxkrqtYHL9fVrpM0y14W63j9e6vD9ffUTr5xJFjaN1NA2YdH1+8a/jXkvWspHZvb8Jm02gKtmBCnRTIHAetcDXgdf10oRpryjK6l18ZN7VMyv25zhpHbJ3YyFIyoEA0JMjnWgw6MZbEr/3C2TIJN3utpcDQotjKBx4mdaizpWxOv66mq9n4w3+WeY+ckKsI6fOLJDoqMYdm0t9kSADlkqBx51vdu29VFy61tmzZAqqCZDRnYZokTE1DU/hW36/Gu7KQdYeQks7Uyrlt21VQSRm7xBJJkch4j8ah3brOZZi3r/QcB7q2A0rHOrhFEA9d23M55a9kroB+vhXgKveAnLJWQldY/D+tZj+lRJnIJWcldCKyBrUXM6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7" name="Picture 2" descr="http://upload.wikimedia.org/wikipedia/commons/thumb/1/10/Logoespe2.jpg/200px-Logoespe2.jpg"/>
          <p:cNvPicPr>
            <a:picLocks noChangeAspect="1" noChangeArrowheads="1"/>
          </p:cNvPicPr>
          <p:nvPr/>
        </p:nvPicPr>
        <p:blipFill>
          <a:blip r:embed="rId3" cstate="print"/>
          <a:srcRect/>
          <a:stretch>
            <a:fillRect/>
          </a:stretch>
        </p:blipFill>
        <p:spPr bwMode="auto">
          <a:xfrm>
            <a:off x="5364088" y="140989"/>
            <a:ext cx="1905000" cy="1847851"/>
          </a:xfrm>
          <a:prstGeom prst="rect">
            <a:avLst/>
          </a:prstGeom>
          <a:noFill/>
        </p:spPr>
      </p:pic>
    </p:spTree>
    <p:extLst>
      <p:ext uri="{BB962C8B-B14F-4D97-AF65-F5344CB8AC3E}">
        <p14:creationId xmlns:p14="http://schemas.microsoft.com/office/powerpoint/2010/main" val="17606586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717516"/>
            <a:ext cx="7560840" cy="5114960"/>
          </a:xfrm>
        </p:spPr>
      </p:pic>
    </p:spTree>
    <p:extLst>
      <p:ext uri="{BB962C8B-B14F-4D97-AF65-F5344CB8AC3E}">
        <p14:creationId xmlns:p14="http://schemas.microsoft.com/office/powerpoint/2010/main" val="2712763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340768"/>
            <a:ext cx="7024744" cy="1143000"/>
          </a:xfrm>
        </p:spPr>
        <p:txBody>
          <a:bodyPr>
            <a:normAutofit fontScale="90000"/>
          </a:bodyPr>
          <a:lstStyle/>
          <a:p>
            <a:r>
              <a:rPr lang="es-ES" b="1" dirty="0" smtClean="0">
                <a:solidFill>
                  <a:schemeClr val="tx1"/>
                </a:solidFill>
                <a:effectLst>
                  <a:outerShdw blurRad="38100" dist="38100" dir="2700000" algn="tl">
                    <a:srgbClr val="000000">
                      <a:alpha val="43137"/>
                    </a:srgbClr>
                  </a:outerShdw>
                </a:effectLst>
              </a:rPr>
              <a:t>Tributos al Comercio Exterior</a:t>
            </a:r>
            <a:endParaRPr lang="es-ES" b="1" dirty="0">
              <a:solidFill>
                <a:schemeClr val="tx1"/>
              </a:solidFill>
              <a:effectLst>
                <a:outerShdw blurRad="38100" dist="38100" dir="2700000" algn="tl">
                  <a:srgbClr val="000000">
                    <a:alpha val="43137"/>
                  </a:srgbClr>
                </a:outerShdw>
              </a:effectLst>
            </a:endParaRPr>
          </a:p>
        </p:txBody>
      </p:sp>
      <p:sp>
        <p:nvSpPr>
          <p:cNvPr id="6" name="Text Box 1"/>
          <p:cNvSpPr txBox="1">
            <a:spLocks noChangeArrowheads="1"/>
          </p:cNvSpPr>
          <p:nvPr/>
        </p:nvSpPr>
        <p:spPr bwMode="auto">
          <a:xfrm>
            <a:off x="6015038" y="2511425"/>
            <a:ext cx="871537"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4934918" y="3093038"/>
            <a:ext cx="216024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solidFill>
                  <a:schemeClr val="accent4">
                    <a:lumMod val="50000"/>
                  </a:schemeClr>
                </a:solidFill>
                <a:effectLst>
                  <a:outerShdw blurRad="38100" dist="38100" dir="2700000" algn="tl">
                    <a:srgbClr val="000000">
                      <a:alpha val="43137"/>
                    </a:srgbClr>
                  </a:outerShdw>
                </a:effectLst>
              </a:rPr>
              <a:t>Valor en aduana</a:t>
            </a:r>
          </a:p>
          <a:p>
            <a:r>
              <a:rPr lang="es-ES" dirty="0" smtClean="0">
                <a:solidFill>
                  <a:schemeClr val="accent4">
                    <a:lumMod val="50000"/>
                  </a:schemeClr>
                </a:solidFill>
                <a:effectLst>
                  <a:outerShdw blurRad="38100" dist="38100" dir="2700000" algn="tl">
                    <a:srgbClr val="000000">
                      <a:alpha val="43137"/>
                    </a:srgbClr>
                  </a:outerShdw>
                </a:effectLst>
              </a:rPr>
              <a:t>Advalorem</a:t>
            </a:r>
          </a:p>
          <a:p>
            <a:r>
              <a:rPr lang="es-ES" dirty="0" smtClean="0">
                <a:solidFill>
                  <a:schemeClr val="accent4">
                    <a:lumMod val="50000"/>
                  </a:schemeClr>
                </a:solidFill>
                <a:effectLst>
                  <a:outerShdw blurRad="38100" dist="38100" dir="2700000" algn="tl">
                    <a:srgbClr val="000000">
                      <a:alpha val="43137"/>
                    </a:srgbClr>
                  </a:outerShdw>
                </a:effectLst>
              </a:rPr>
              <a:t>Fodinfa</a:t>
            </a:r>
          </a:p>
          <a:p>
            <a:r>
              <a:rPr lang="es-ES" dirty="0" smtClean="0">
                <a:solidFill>
                  <a:schemeClr val="accent4">
                    <a:lumMod val="50000"/>
                  </a:schemeClr>
                </a:solidFill>
                <a:effectLst>
                  <a:outerShdw blurRad="38100" dist="38100" dir="2700000" algn="tl">
                    <a:srgbClr val="000000">
                      <a:alpha val="43137"/>
                    </a:srgbClr>
                  </a:outerShdw>
                </a:effectLst>
              </a:rPr>
              <a:t>Ice </a:t>
            </a:r>
          </a:p>
          <a:p>
            <a:r>
              <a:rPr lang="es-ES" dirty="0" smtClean="0">
                <a:solidFill>
                  <a:schemeClr val="accent4">
                    <a:lumMod val="50000"/>
                  </a:schemeClr>
                </a:solidFill>
                <a:effectLst>
                  <a:outerShdw blurRad="38100" dist="38100" dir="2700000" algn="tl">
                    <a:srgbClr val="000000">
                      <a:alpha val="43137"/>
                    </a:srgbClr>
                  </a:outerShdw>
                </a:effectLst>
              </a:rPr>
              <a:t>Salvaguardia</a:t>
            </a:r>
          </a:p>
          <a:p>
            <a:r>
              <a:rPr lang="es-ES" dirty="0"/>
              <a:t> </a:t>
            </a:r>
          </a:p>
        </p:txBody>
      </p:sp>
      <p:sp>
        <p:nvSpPr>
          <p:cNvPr id="9" name="8 CuadroTexto"/>
          <p:cNvSpPr txBox="1"/>
          <p:nvPr/>
        </p:nvSpPr>
        <p:spPr>
          <a:xfrm>
            <a:off x="1115616" y="3002031"/>
            <a:ext cx="1224136"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S" dirty="0" smtClean="0"/>
              <a:t>Valor en Aduana</a:t>
            </a:r>
            <a:endParaRPr lang="es-ES" dirty="0"/>
          </a:p>
        </p:txBody>
      </p:sp>
      <p:sp>
        <p:nvSpPr>
          <p:cNvPr id="11" name="10 CuadroTexto"/>
          <p:cNvSpPr txBox="1"/>
          <p:nvPr/>
        </p:nvSpPr>
        <p:spPr>
          <a:xfrm>
            <a:off x="1115616" y="4797152"/>
            <a:ext cx="1224136"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S" dirty="0" smtClean="0"/>
              <a:t>Valor en Aduana</a:t>
            </a:r>
            <a:endParaRPr lang="es-ES" dirty="0"/>
          </a:p>
        </p:txBody>
      </p:sp>
      <p:sp>
        <p:nvSpPr>
          <p:cNvPr id="12" name="11 CuadroTexto"/>
          <p:cNvSpPr txBox="1"/>
          <p:nvPr/>
        </p:nvSpPr>
        <p:spPr>
          <a:xfrm>
            <a:off x="1115616" y="2348880"/>
            <a:ext cx="1800200" cy="369332"/>
          </a:xfrm>
          <a:prstGeom prst="rect">
            <a:avLst/>
          </a:prstGeom>
          <a:noFill/>
        </p:spPr>
        <p:txBody>
          <a:bodyPr wrap="square" rtlCol="0">
            <a:spAutoFit/>
          </a:bodyPr>
          <a:lstStyle/>
          <a:p>
            <a:r>
              <a:rPr lang="es-ES" b="1" i="1" dirty="0" smtClean="0">
                <a:solidFill>
                  <a:schemeClr val="accent1">
                    <a:lumMod val="50000"/>
                  </a:schemeClr>
                </a:solidFill>
              </a:rPr>
              <a:t>Advalorem</a:t>
            </a:r>
            <a:endParaRPr lang="es-ES" b="1" i="1" dirty="0">
              <a:solidFill>
                <a:schemeClr val="accent1">
                  <a:lumMod val="50000"/>
                </a:schemeClr>
              </a:solidFill>
            </a:endParaRPr>
          </a:p>
        </p:txBody>
      </p:sp>
      <p:sp>
        <p:nvSpPr>
          <p:cNvPr id="14" name="13 CuadroTexto"/>
          <p:cNvSpPr txBox="1"/>
          <p:nvPr/>
        </p:nvSpPr>
        <p:spPr>
          <a:xfrm>
            <a:off x="1115616" y="4205073"/>
            <a:ext cx="1800200" cy="369332"/>
          </a:xfrm>
          <a:prstGeom prst="rect">
            <a:avLst/>
          </a:prstGeom>
          <a:noFill/>
        </p:spPr>
        <p:txBody>
          <a:bodyPr wrap="square" rtlCol="0">
            <a:spAutoFit/>
          </a:bodyPr>
          <a:lstStyle/>
          <a:p>
            <a:r>
              <a:rPr lang="es-ES" b="1" i="1" dirty="0" smtClean="0">
                <a:solidFill>
                  <a:schemeClr val="accent1">
                    <a:lumMod val="50000"/>
                  </a:schemeClr>
                </a:solidFill>
              </a:rPr>
              <a:t>Fodinfa</a:t>
            </a:r>
            <a:endParaRPr lang="es-ES" b="1" i="1" dirty="0">
              <a:solidFill>
                <a:schemeClr val="accent1">
                  <a:lumMod val="50000"/>
                </a:schemeClr>
              </a:solidFill>
            </a:endParaRPr>
          </a:p>
        </p:txBody>
      </p:sp>
      <p:sp>
        <p:nvSpPr>
          <p:cNvPr id="13" name="12 Multiplicar"/>
          <p:cNvSpPr/>
          <p:nvPr/>
        </p:nvSpPr>
        <p:spPr>
          <a:xfrm>
            <a:off x="2473718" y="3107503"/>
            <a:ext cx="288032" cy="43538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Multiplicar"/>
          <p:cNvSpPr/>
          <p:nvPr/>
        </p:nvSpPr>
        <p:spPr>
          <a:xfrm>
            <a:off x="2469138" y="4902624"/>
            <a:ext cx="288032" cy="43538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2944060" y="3107503"/>
            <a:ext cx="792088" cy="461665"/>
          </a:xfrm>
          <a:prstGeom prst="rect">
            <a:avLst/>
          </a:prstGeom>
          <a:noFill/>
        </p:spPr>
        <p:txBody>
          <a:bodyPr wrap="square" rtlCol="0">
            <a:spAutoFit/>
          </a:bodyPr>
          <a:lstStyle/>
          <a:p>
            <a:r>
              <a:rPr lang="es-ES" sz="2400" b="1" dirty="0" smtClean="0">
                <a:solidFill>
                  <a:schemeClr val="accent1">
                    <a:lumMod val="50000"/>
                  </a:schemeClr>
                </a:solidFill>
              </a:rPr>
              <a:t>30%</a:t>
            </a:r>
            <a:endParaRPr lang="es-ES" sz="2400" b="1" dirty="0">
              <a:solidFill>
                <a:schemeClr val="accent1">
                  <a:lumMod val="50000"/>
                </a:schemeClr>
              </a:solidFill>
            </a:endParaRPr>
          </a:p>
        </p:txBody>
      </p:sp>
      <p:sp>
        <p:nvSpPr>
          <p:cNvPr id="19" name="18 CuadroTexto"/>
          <p:cNvSpPr txBox="1"/>
          <p:nvPr/>
        </p:nvSpPr>
        <p:spPr>
          <a:xfrm>
            <a:off x="2915816" y="4819556"/>
            <a:ext cx="936104" cy="461665"/>
          </a:xfrm>
          <a:prstGeom prst="rect">
            <a:avLst/>
          </a:prstGeom>
          <a:noFill/>
        </p:spPr>
        <p:txBody>
          <a:bodyPr wrap="square" rtlCol="0">
            <a:spAutoFit/>
          </a:bodyPr>
          <a:lstStyle/>
          <a:p>
            <a:r>
              <a:rPr lang="es-ES" sz="2400" b="1" dirty="0" smtClean="0">
                <a:solidFill>
                  <a:schemeClr val="accent1">
                    <a:lumMod val="50000"/>
                  </a:schemeClr>
                </a:solidFill>
              </a:rPr>
              <a:t>0,5%</a:t>
            </a:r>
            <a:endParaRPr lang="es-ES" sz="2400" b="1" dirty="0">
              <a:solidFill>
                <a:schemeClr val="accent1">
                  <a:lumMod val="50000"/>
                </a:schemeClr>
              </a:solidFill>
            </a:endParaRPr>
          </a:p>
        </p:txBody>
      </p:sp>
      <p:sp>
        <p:nvSpPr>
          <p:cNvPr id="20" name="19 Multiplicar"/>
          <p:cNvSpPr/>
          <p:nvPr/>
        </p:nvSpPr>
        <p:spPr>
          <a:xfrm>
            <a:off x="7236296" y="3769687"/>
            <a:ext cx="288032" cy="43538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7525487" y="3756547"/>
            <a:ext cx="792088" cy="461665"/>
          </a:xfrm>
          <a:prstGeom prst="rect">
            <a:avLst/>
          </a:prstGeom>
          <a:noFill/>
        </p:spPr>
        <p:txBody>
          <a:bodyPr wrap="square" rtlCol="0">
            <a:spAutoFit/>
          </a:bodyPr>
          <a:lstStyle/>
          <a:p>
            <a:r>
              <a:rPr lang="es-ES" sz="2400" b="1" dirty="0" smtClean="0">
                <a:solidFill>
                  <a:schemeClr val="accent1">
                    <a:lumMod val="50000"/>
                  </a:schemeClr>
                </a:solidFill>
              </a:rPr>
              <a:t>12%</a:t>
            </a:r>
            <a:endParaRPr lang="es-ES" sz="2400" b="1" dirty="0">
              <a:solidFill>
                <a:schemeClr val="accent1">
                  <a:lumMod val="50000"/>
                </a:schemeClr>
              </a:solidFill>
            </a:endParaRPr>
          </a:p>
        </p:txBody>
      </p:sp>
      <p:pic>
        <p:nvPicPr>
          <p:cNvPr id="15" name="Picture 2" descr="http://upload.wikimedia.org/wikipedia/commons/thumb/1/10/Logoespe2.jpg/200px-Logoespe2.jpg"/>
          <p:cNvPicPr>
            <a:picLocks noChangeAspect="1" noChangeArrowheads="1"/>
          </p:cNvPicPr>
          <p:nvPr/>
        </p:nvPicPr>
        <p:blipFill>
          <a:blip r:embed="rId2" cstate="print"/>
          <a:srcRect/>
          <a:stretch>
            <a:fillRect/>
          </a:stretch>
        </p:blipFill>
        <p:spPr bwMode="auto">
          <a:xfrm>
            <a:off x="5364088" y="0"/>
            <a:ext cx="1905000" cy="1847851"/>
          </a:xfrm>
          <a:prstGeom prst="rect">
            <a:avLst/>
          </a:prstGeom>
          <a:noFill/>
        </p:spPr>
      </p:pic>
    </p:spTree>
    <p:extLst>
      <p:ext uri="{BB962C8B-B14F-4D97-AF65-F5344CB8AC3E}">
        <p14:creationId xmlns:p14="http://schemas.microsoft.com/office/powerpoint/2010/main" val="18251146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84224894"/>
              </p:ext>
            </p:extLst>
          </p:nvPr>
        </p:nvGraphicFramePr>
        <p:xfrm>
          <a:off x="683568" y="836712"/>
          <a:ext cx="3672408" cy="2339696"/>
        </p:xfrm>
        <a:graphic>
          <a:graphicData uri="http://schemas.openxmlformats.org/drawingml/2006/table">
            <a:tbl>
              <a:tblPr firstRow="1" firstCol="1" bandRow="1">
                <a:tableStyleId>{5C22544A-7EE6-4342-B048-85BDC9FD1C3A}</a:tableStyleId>
              </a:tblPr>
              <a:tblGrid>
                <a:gridCol w="1824936"/>
                <a:gridCol w="1847472"/>
              </a:tblGrid>
              <a:tr h="682001">
                <a:tc>
                  <a:txBody>
                    <a:bodyPr/>
                    <a:lstStyle/>
                    <a:p>
                      <a:pPr algn="ctr">
                        <a:lnSpc>
                          <a:spcPct val="200000"/>
                        </a:lnSpc>
                        <a:spcAft>
                          <a:spcPts val="1000"/>
                        </a:spcAft>
                      </a:pPr>
                      <a:r>
                        <a:rPr lang="es-ES" sz="1600" dirty="0">
                          <a:effectLst/>
                        </a:rPr>
                        <a:t>Valor en Aduana</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a:effectLst/>
                        </a:rPr>
                        <a:t>$</a:t>
                      </a:r>
                      <a:r>
                        <a:rPr lang="es-ES" sz="1600" dirty="0" smtClean="0">
                          <a:effectLst/>
                        </a:rPr>
                        <a:t>9510,22</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r>
              <a:tr h="682168">
                <a:tc>
                  <a:txBody>
                    <a:bodyPr/>
                    <a:lstStyle/>
                    <a:p>
                      <a:pPr algn="ctr">
                        <a:lnSpc>
                          <a:spcPct val="200000"/>
                        </a:lnSpc>
                        <a:spcAft>
                          <a:spcPts val="1000"/>
                        </a:spcAft>
                      </a:pPr>
                      <a:r>
                        <a:rPr lang="es-ES" sz="1600" dirty="0">
                          <a:effectLst/>
                        </a:rPr>
                        <a:t>Ad-</a:t>
                      </a:r>
                      <a:r>
                        <a:rPr lang="es-ES" sz="1600" dirty="0" err="1">
                          <a:effectLst/>
                        </a:rPr>
                        <a:t>valorem</a:t>
                      </a:r>
                      <a:r>
                        <a:rPr lang="es-ES" sz="1600" dirty="0">
                          <a:effectLst/>
                        </a:rPr>
                        <a:t> </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a:effectLst/>
                        </a:rPr>
                        <a:t>30%</a:t>
                      </a:r>
                      <a:endParaRPr lang="es-ES" sz="1600" dirty="0">
                        <a:effectLst/>
                        <a:latin typeface="Times New Roman"/>
                        <a:ea typeface="Times New Roman"/>
                      </a:endParaRPr>
                    </a:p>
                  </a:txBody>
                  <a:tcPr marL="68580" marR="68580" marT="0" marB="0" anchor="ctr">
                    <a:solidFill>
                      <a:schemeClr val="accent6">
                        <a:lumMod val="20000"/>
                        <a:lumOff val="80000"/>
                      </a:schemeClr>
                    </a:solidFill>
                  </a:tcPr>
                </a:tc>
              </a:tr>
              <a:tr h="682168">
                <a:tc>
                  <a:txBody>
                    <a:bodyPr/>
                    <a:lstStyle/>
                    <a:p>
                      <a:pPr algn="ctr">
                        <a:lnSpc>
                          <a:spcPct val="200000"/>
                        </a:lnSpc>
                        <a:spcAft>
                          <a:spcPts val="1000"/>
                        </a:spcAft>
                      </a:pPr>
                      <a:r>
                        <a:rPr lang="es-ES" sz="1600" dirty="0">
                          <a:effectLst/>
                        </a:rPr>
                        <a:t>Total</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a:effectLst/>
                        </a:rPr>
                        <a:t>$</a:t>
                      </a:r>
                      <a:r>
                        <a:rPr lang="es-ES" sz="1600" dirty="0" smtClean="0">
                          <a:effectLst/>
                        </a:rPr>
                        <a:t>2853,07</a:t>
                      </a:r>
                      <a:endParaRPr lang="es-ES" sz="1600" dirty="0">
                        <a:effectLst/>
                        <a:latin typeface="Times New Roman"/>
                        <a:ea typeface="Times New Roman"/>
                      </a:endParaRPr>
                    </a:p>
                  </a:txBody>
                  <a:tcPr marL="68580" marR="68580" marT="0" marB="0" anchor="ctr">
                    <a:solidFill>
                      <a:schemeClr val="accent6">
                        <a:lumMod val="40000"/>
                        <a:lumOff val="60000"/>
                      </a:schemeClr>
                    </a:solidFill>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724945565"/>
              </p:ext>
            </p:extLst>
          </p:nvPr>
        </p:nvGraphicFramePr>
        <p:xfrm>
          <a:off x="755576" y="3573016"/>
          <a:ext cx="3600400" cy="2211626"/>
        </p:xfrm>
        <a:graphic>
          <a:graphicData uri="http://schemas.openxmlformats.org/drawingml/2006/table">
            <a:tbl>
              <a:tblPr firstRow="1" firstCol="1" bandRow="1">
                <a:tableStyleId>{5C22544A-7EE6-4342-B048-85BDC9FD1C3A}</a:tableStyleId>
              </a:tblPr>
              <a:tblGrid>
                <a:gridCol w="1789153"/>
                <a:gridCol w="1811247"/>
              </a:tblGrid>
              <a:tr h="617982">
                <a:tc>
                  <a:txBody>
                    <a:bodyPr/>
                    <a:lstStyle/>
                    <a:p>
                      <a:pPr algn="ctr">
                        <a:lnSpc>
                          <a:spcPct val="200000"/>
                        </a:lnSpc>
                        <a:spcAft>
                          <a:spcPts val="1000"/>
                        </a:spcAft>
                      </a:pPr>
                      <a:r>
                        <a:rPr lang="es-ES" sz="1600" dirty="0">
                          <a:effectLst/>
                        </a:rPr>
                        <a:t>Valor en Aduana</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smtClean="0">
                          <a:effectLst/>
                        </a:rPr>
                        <a:t>$9510,22</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r>
              <a:tr h="618133">
                <a:tc>
                  <a:txBody>
                    <a:bodyPr/>
                    <a:lstStyle/>
                    <a:p>
                      <a:pPr algn="ctr">
                        <a:lnSpc>
                          <a:spcPct val="200000"/>
                        </a:lnSpc>
                        <a:spcAft>
                          <a:spcPts val="1000"/>
                        </a:spcAft>
                      </a:pPr>
                      <a:r>
                        <a:rPr lang="es-ES" sz="1600" dirty="0">
                          <a:effectLst/>
                        </a:rPr>
                        <a:t>Fodinfa</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a:effectLst/>
                        </a:rPr>
                        <a:t>0,50%</a:t>
                      </a:r>
                      <a:endParaRPr lang="es-ES" sz="1600" dirty="0">
                        <a:effectLst/>
                        <a:latin typeface="Times New Roman"/>
                        <a:ea typeface="Times New Roman"/>
                      </a:endParaRPr>
                    </a:p>
                  </a:txBody>
                  <a:tcPr marL="68580" marR="68580" marT="0" marB="0" anchor="ctr">
                    <a:solidFill>
                      <a:schemeClr val="accent6">
                        <a:lumMod val="20000"/>
                        <a:lumOff val="80000"/>
                      </a:schemeClr>
                    </a:solidFill>
                  </a:tcPr>
                </a:tc>
              </a:tr>
              <a:tr h="618133">
                <a:tc>
                  <a:txBody>
                    <a:bodyPr/>
                    <a:lstStyle/>
                    <a:p>
                      <a:pPr algn="ctr">
                        <a:lnSpc>
                          <a:spcPct val="200000"/>
                        </a:lnSpc>
                        <a:spcAft>
                          <a:spcPts val="1000"/>
                        </a:spcAft>
                      </a:pPr>
                      <a:r>
                        <a:rPr lang="es-ES" sz="1600" dirty="0">
                          <a:effectLst/>
                        </a:rPr>
                        <a:t>Total</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a:effectLst/>
                        </a:rPr>
                        <a:t>$</a:t>
                      </a:r>
                      <a:r>
                        <a:rPr lang="es-ES" sz="1600" dirty="0" smtClean="0">
                          <a:effectLst/>
                        </a:rPr>
                        <a:t>47,55</a:t>
                      </a:r>
                      <a:endParaRPr lang="es-ES" sz="1600" dirty="0">
                        <a:effectLst/>
                        <a:latin typeface="Times New Roman"/>
                        <a:ea typeface="Times New Roman"/>
                      </a:endParaRPr>
                    </a:p>
                  </a:txBody>
                  <a:tcPr marL="68580" marR="68580" marT="0" marB="0" anchor="ctr">
                    <a:solidFill>
                      <a:schemeClr val="accent6">
                        <a:lumMod val="40000"/>
                        <a:lumOff val="60000"/>
                      </a:schemeClr>
                    </a:solidFill>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349392503"/>
              </p:ext>
            </p:extLst>
          </p:nvPr>
        </p:nvGraphicFramePr>
        <p:xfrm>
          <a:off x="5148064" y="1268762"/>
          <a:ext cx="3168546" cy="3958615"/>
        </p:xfrm>
        <a:graphic>
          <a:graphicData uri="http://schemas.openxmlformats.org/drawingml/2006/table">
            <a:tbl>
              <a:tblPr firstRow="1" firstCol="1" bandRow="1">
                <a:tableStyleId>{5C22544A-7EE6-4342-B048-85BDC9FD1C3A}</a:tableStyleId>
              </a:tblPr>
              <a:tblGrid>
                <a:gridCol w="1574551"/>
                <a:gridCol w="1593995"/>
              </a:tblGrid>
              <a:tr h="596651">
                <a:tc>
                  <a:txBody>
                    <a:bodyPr/>
                    <a:lstStyle/>
                    <a:p>
                      <a:pPr algn="ctr">
                        <a:lnSpc>
                          <a:spcPct val="200000"/>
                        </a:lnSpc>
                        <a:spcAft>
                          <a:spcPts val="1000"/>
                        </a:spcAft>
                      </a:pPr>
                      <a:r>
                        <a:rPr lang="es-ES" sz="1600" dirty="0">
                          <a:effectLst/>
                        </a:rPr>
                        <a:t>Valor en Aduana</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smtClean="0">
                          <a:effectLst/>
                        </a:rPr>
                        <a:t>$9510,22</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r>
              <a:tr h="596651">
                <a:tc>
                  <a:txBody>
                    <a:bodyPr/>
                    <a:lstStyle/>
                    <a:p>
                      <a:pPr algn="ctr">
                        <a:lnSpc>
                          <a:spcPct val="200000"/>
                        </a:lnSpc>
                        <a:spcAft>
                          <a:spcPts val="1000"/>
                        </a:spcAft>
                      </a:pPr>
                      <a:r>
                        <a:rPr lang="es-ES" sz="1600" dirty="0" err="1">
                          <a:effectLst/>
                        </a:rPr>
                        <a:t>Advalorem</a:t>
                      </a:r>
                      <a:r>
                        <a:rPr lang="es-ES" sz="1600" dirty="0">
                          <a:effectLst/>
                        </a:rPr>
                        <a:t> </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a:effectLst/>
                        </a:rPr>
                        <a:t>$</a:t>
                      </a:r>
                      <a:r>
                        <a:rPr lang="es-ES" sz="1600" dirty="0" smtClean="0">
                          <a:effectLst/>
                        </a:rPr>
                        <a:t>2853.06</a:t>
                      </a:r>
                      <a:endParaRPr lang="es-ES" sz="1600" dirty="0">
                        <a:effectLst/>
                        <a:latin typeface="Times New Roman"/>
                        <a:ea typeface="Times New Roman"/>
                      </a:endParaRPr>
                    </a:p>
                  </a:txBody>
                  <a:tcPr marL="68580" marR="68580" marT="0" marB="0" anchor="ctr">
                    <a:solidFill>
                      <a:schemeClr val="accent6">
                        <a:lumMod val="20000"/>
                        <a:lumOff val="80000"/>
                      </a:schemeClr>
                    </a:solidFill>
                  </a:tcPr>
                </a:tc>
              </a:tr>
              <a:tr h="596651">
                <a:tc>
                  <a:txBody>
                    <a:bodyPr/>
                    <a:lstStyle/>
                    <a:p>
                      <a:pPr algn="ctr">
                        <a:lnSpc>
                          <a:spcPct val="200000"/>
                        </a:lnSpc>
                        <a:spcAft>
                          <a:spcPts val="1000"/>
                        </a:spcAft>
                      </a:pPr>
                      <a:r>
                        <a:rPr lang="es-ES" sz="1600" dirty="0">
                          <a:effectLst/>
                        </a:rPr>
                        <a:t>Fodinfa</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a:effectLst/>
                        </a:rPr>
                        <a:t>$</a:t>
                      </a:r>
                      <a:r>
                        <a:rPr lang="es-ES" sz="1600" dirty="0" smtClean="0">
                          <a:effectLst/>
                        </a:rPr>
                        <a:t>47,55</a:t>
                      </a:r>
                      <a:endParaRPr lang="es-ES" sz="1600" dirty="0">
                        <a:effectLst/>
                        <a:latin typeface="Times New Roman"/>
                        <a:ea typeface="Times New Roman"/>
                      </a:endParaRPr>
                    </a:p>
                  </a:txBody>
                  <a:tcPr marL="68580" marR="68580" marT="0" marB="0" anchor="ctr">
                    <a:solidFill>
                      <a:schemeClr val="accent6">
                        <a:lumMod val="40000"/>
                        <a:lumOff val="60000"/>
                      </a:schemeClr>
                    </a:solidFill>
                  </a:tcPr>
                </a:tc>
              </a:tr>
              <a:tr h="596651">
                <a:tc>
                  <a:txBody>
                    <a:bodyPr/>
                    <a:lstStyle/>
                    <a:p>
                      <a:pPr algn="ctr">
                        <a:lnSpc>
                          <a:spcPct val="200000"/>
                        </a:lnSpc>
                        <a:spcAft>
                          <a:spcPts val="1000"/>
                        </a:spcAft>
                      </a:pPr>
                      <a:r>
                        <a:rPr lang="es-ES" sz="1600" dirty="0">
                          <a:effectLst/>
                        </a:rPr>
                        <a:t>Subtotal </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a:effectLst/>
                        </a:rPr>
                        <a:t>$</a:t>
                      </a:r>
                      <a:r>
                        <a:rPr lang="es-ES" sz="1600" dirty="0" smtClean="0">
                          <a:effectLst/>
                        </a:rPr>
                        <a:t>12410,83</a:t>
                      </a:r>
                      <a:endParaRPr lang="es-ES" sz="1600" dirty="0">
                        <a:effectLst/>
                        <a:latin typeface="Times New Roman"/>
                        <a:ea typeface="Times New Roman"/>
                      </a:endParaRPr>
                    </a:p>
                  </a:txBody>
                  <a:tcPr marL="68580" marR="68580" marT="0" marB="0" anchor="ctr">
                    <a:solidFill>
                      <a:schemeClr val="accent6">
                        <a:lumMod val="20000"/>
                        <a:lumOff val="80000"/>
                      </a:schemeClr>
                    </a:solidFill>
                  </a:tcPr>
                </a:tc>
              </a:tr>
              <a:tr h="596651">
                <a:tc>
                  <a:txBody>
                    <a:bodyPr/>
                    <a:lstStyle/>
                    <a:p>
                      <a:pPr algn="ctr">
                        <a:lnSpc>
                          <a:spcPct val="200000"/>
                        </a:lnSpc>
                        <a:spcAft>
                          <a:spcPts val="1000"/>
                        </a:spcAft>
                      </a:pPr>
                      <a:r>
                        <a:rPr lang="es-ES" sz="1600" dirty="0" err="1">
                          <a:effectLst/>
                        </a:rPr>
                        <a:t>Iva</a:t>
                      </a:r>
                      <a:r>
                        <a:rPr lang="es-ES" sz="1600" dirty="0">
                          <a:effectLst/>
                        </a:rPr>
                        <a:t> </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a:effectLst/>
                        </a:rPr>
                        <a:t>12%</a:t>
                      </a:r>
                      <a:endParaRPr lang="es-ES" sz="1600" dirty="0">
                        <a:effectLst/>
                        <a:latin typeface="Times New Roman"/>
                        <a:ea typeface="Times New Roman"/>
                      </a:endParaRPr>
                    </a:p>
                  </a:txBody>
                  <a:tcPr marL="68580" marR="68580" marT="0" marB="0" anchor="ctr">
                    <a:solidFill>
                      <a:schemeClr val="accent6">
                        <a:lumMod val="40000"/>
                        <a:lumOff val="60000"/>
                      </a:schemeClr>
                    </a:solidFill>
                  </a:tcPr>
                </a:tc>
              </a:tr>
              <a:tr h="596651">
                <a:tc>
                  <a:txBody>
                    <a:bodyPr/>
                    <a:lstStyle/>
                    <a:p>
                      <a:pPr algn="ctr">
                        <a:lnSpc>
                          <a:spcPct val="200000"/>
                        </a:lnSpc>
                        <a:spcAft>
                          <a:spcPts val="1000"/>
                        </a:spcAft>
                      </a:pPr>
                      <a:r>
                        <a:rPr lang="es-ES" sz="1600" dirty="0">
                          <a:effectLst/>
                        </a:rPr>
                        <a:t>Total</a:t>
                      </a:r>
                      <a:endParaRPr lang="es-ES" sz="1600" dirty="0">
                        <a:effectLst/>
                        <a:latin typeface="Times New Roman"/>
                        <a:ea typeface="Times New Roman"/>
                      </a:endParaRPr>
                    </a:p>
                  </a:txBody>
                  <a:tcPr marL="68580" marR="68580" marT="0" marB="0" anchor="ctr">
                    <a:solidFill>
                      <a:schemeClr val="accent6">
                        <a:lumMod val="60000"/>
                        <a:lumOff val="40000"/>
                      </a:schemeClr>
                    </a:solidFill>
                  </a:tcPr>
                </a:tc>
                <a:tc>
                  <a:txBody>
                    <a:bodyPr/>
                    <a:lstStyle/>
                    <a:p>
                      <a:pPr algn="ctr">
                        <a:lnSpc>
                          <a:spcPct val="200000"/>
                        </a:lnSpc>
                        <a:spcAft>
                          <a:spcPts val="1000"/>
                        </a:spcAft>
                      </a:pPr>
                      <a:r>
                        <a:rPr lang="es-ES" sz="1600" dirty="0">
                          <a:effectLst/>
                        </a:rPr>
                        <a:t>$</a:t>
                      </a:r>
                      <a:r>
                        <a:rPr lang="es-ES" sz="1600" dirty="0" smtClean="0">
                          <a:effectLst/>
                        </a:rPr>
                        <a:t>1489,30</a:t>
                      </a:r>
                      <a:endParaRPr lang="es-ES" sz="1600" dirty="0">
                        <a:effectLst/>
                        <a:latin typeface="Times New Roman"/>
                        <a:ea typeface="Times New Roman"/>
                      </a:endParaRPr>
                    </a:p>
                  </a:txBody>
                  <a:tcPr marL="68580" marR="68580" marT="0" marB="0" anchor="ctr">
                    <a:solidFill>
                      <a:schemeClr val="accent6">
                        <a:lumMod val="20000"/>
                        <a:lumOff val="80000"/>
                      </a:schemeClr>
                    </a:solidFill>
                  </a:tcPr>
                </a:tc>
              </a:tr>
            </a:tbl>
          </a:graphicData>
        </a:graphic>
      </p:graphicFrame>
      <p:sp>
        <p:nvSpPr>
          <p:cNvPr id="8" name="7 Botón de acción: Volver">
            <a:hlinkClick r:id="rId2" action="ppaction://hlinksldjump" highlightClick="1"/>
          </p:cNvPr>
          <p:cNvSpPr/>
          <p:nvPr/>
        </p:nvSpPr>
        <p:spPr>
          <a:xfrm>
            <a:off x="8231596" y="6076979"/>
            <a:ext cx="36004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53712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r="-1162" b="40074"/>
          <a:stretch/>
        </p:blipFill>
        <p:spPr>
          <a:xfrm>
            <a:off x="1547664" y="404664"/>
            <a:ext cx="6815189" cy="6120680"/>
          </a:xfrm>
        </p:spPr>
      </p:pic>
    </p:spTree>
    <p:extLst>
      <p:ext uri="{BB962C8B-B14F-4D97-AF65-F5344CB8AC3E}">
        <p14:creationId xmlns:p14="http://schemas.microsoft.com/office/powerpoint/2010/main" val="757709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t="59334" r="-2172"/>
          <a:stretch/>
        </p:blipFill>
        <p:spPr>
          <a:xfrm>
            <a:off x="971600" y="1412776"/>
            <a:ext cx="7324223" cy="4419699"/>
          </a:xfrm>
        </p:spPr>
      </p:pic>
    </p:spTree>
    <p:extLst>
      <p:ext uri="{BB962C8B-B14F-4D97-AF65-F5344CB8AC3E}">
        <p14:creationId xmlns:p14="http://schemas.microsoft.com/office/powerpoint/2010/main" val="220417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642" b="74709"/>
          <a:stretch/>
        </p:blipFill>
        <p:spPr>
          <a:xfrm>
            <a:off x="1691680" y="404664"/>
            <a:ext cx="6472707" cy="2880320"/>
          </a:xfrm>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3410" b="42058"/>
          <a:stretch/>
        </p:blipFill>
        <p:spPr bwMode="auto">
          <a:xfrm>
            <a:off x="1691680" y="3238898"/>
            <a:ext cx="6696744" cy="91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751"/>
          <a:stretch/>
        </p:blipFill>
        <p:spPr bwMode="auto">
          <a:xfrm>
            <a:off x="1698639" y="4005064"/>
            <a:ext cx="6473761" cy="165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924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5741"/>
          <a:stretch/>
        </p:blipFill>
        <p:spPr>
          <a:xfrm>
            <a:off x="1187624" y="476672"/>
            <a:ext cx="6879092" cy="5904656"/>
          </a:xfrm>
        </p:spPr>
      </p:pic>
      <p:sp>
        <p:nvSpPr>
          <p:cNvPr id="2" name="1 Botón de acción: Volver">
            <a:hlinkClick r:id="rId3" action="ppaction://hlinksldjump" highlightClick="1"/>
          </p:cNvPr>
          <p:cNvSpPr/>
          <p:nvPr/>
        </p:nvSpPr>
        <p:spPr>
          <a:xfrm>
            <a:off x="8316416" y="6021288"/>
            <a:ext cx="28803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33328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r="100" b="48169"/>
          <a:stretch/>
        </p:blipFill>
        <p:spPr>
          <a:xfrm>
            <a:off x="899592" y="764704"/>
            <a:ext cx="7419466" cy="5112568"/>
          </a:xfrm>
        </p:spPr>
      </p:pic>
    </p:spTree>
    <p:extLst>
      <p:ext uri="{BB962C8B-B14F-4D97-AF65-F5344CB8AC3E}">
        <p14:creationId xmlns:p14="http://schemas.microsoft.com/office/powerpoint/2010/main" val="36629319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 t="51584" r="100" b="1"/>
          <a:stretch/>
        </p:blipFill>
        <p:spPr>
          <a:xfrm>
            <a:off x="611559" y="969818"/>
            <a:ext cx="7992889" cy="5438721"/>
          </a:xfrm>
        </p:spPr>
      </p:pic>
    </p:spTree>
    <p:extLst>
      <p:ext uri="{BB962C8B-B14F-4D97-AF65-F5344CB8AC3E}">
        <p14:creationId xmlns:p14="http://schemas.microsoft.com/office/powerpoint/2010/main" val="211369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908720"/>
            <a:ext cx="6777317" cy="4923909"/>
          </a:xfrm>
        </p:spPr>
        <p:txBody>
          <a:bodyPr>
            <a:normAutofit fontScale="92500" lnSpcReduction="10000"/>
          </a:bodyPr>
          <a:lstStyle/>
          <a:p>
            <a:pPr algn="just">
              <a:buClr>
                <a:srgbClr val="E7E200"/>
              </a:buClr>
            </a:pPr>
            <a:r>
              <a:rPr lang="es-ES" dirty="0" smtClean="0"/>
              <a:t>En lo referente a lo que es la creación de microempresas el Código de Orgánico de Producción Comercio e Inversiones menciona: ¨</a:t>
            </a:r>
            <a:r>
              <a:rPr lang="es-EC" dirty="0" smtClean="0"/>
              <a:t>Sectorial de la Producción coordinará las políticas de fomento y desarrollo de la Micro, Pequeña y Mediana Empresa con los ministerios sectoriales en el ámbito de sus competencias</a:t>
            </a:r>
          </a:p>
          <a:p>
            <a:pPr algn="just">
              <a:buNone/>
            </a:pPr>
            <a:endParaRPr lang="es-EC" dirty="0" smtClean="0"/>
          </a:p>
          <a:p>
            <a:pPr algn="just">
              <a:buNone/>
            </a:pPr>
            <a:r>
              <a:rPr lang="es-EC" dirty="0" smtClean="0"/>
              <a:t>d. Coordinar con los organismos especializados, públicos y privados, programas de capacitación, información, asistencia técnica y promoción comercial, orientados a promover la participación de las MIPYMES en el comercio internacional.</a:t>
            </a:r>
            <a:r>
              <a:rPr lang="es-ES" dirty="0" smtClean="0"/>
              <a:t>¨</a:t>
            </a:r>
          </a:p>
          <a:p>
            <a:endParaRPr lang="es-EC" dirty="0"/>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57450"/>
          <a:stretch/>
        </p:blipFill>
        <p:spPr>
          <a:xfrm>
            <a:off x="611560" y="836712"/>
            <a:ext cx="7992888" cy="4349820"/>
          </a:xfrm>
        </p:spPr>
      </p:pic>
    </p:spTree>
    <p:extLst>
      <p:ext uri="{BB962C8B-B14F-4D97-AF65-F5344CB8AC3E}">
        <p14:creationId xmlns:p14="http://schemas.microsoft.com/office/powerpoint/2010/main" val="3940891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accent6">
                    <a:lumMod val="75000"/>
                  </a:schemeClr>
                </a:solidFill>
                <a:effectLst>
                  <a:outerShdw blurRad="38100" dist="38100" dir="2700000" algn="tl">
                    <a:srgbClr val="000000">
                      <a:alpha val="43137"/>
                    </a:srgbClr>
                  </a:outerShdw>
                </a:effectLst>
              </a:rPr>
              <a:t>CUADRO RESUMEN</a:t>
            </a:r>
            <a:endParaRPr lang="es-E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07090394"/>
              </p:ext>
            </p:extLst>
          </p:nvPr>
        </p:nvGraphicFramePr>
        <p:xfrm>
          <a:off x="1331640" y="2348880"/>
          <a:ext cx="6629380" cy="3216357"/>
        </p:xfrm>
        <a:graphic>
          <a:graphicData uri="http://schemas.openxmlformats.org/drawingml/2006/table">
            <a:tbl>
              <a:tblPr firstRow="1" firstCol="1" bandRow="1">
                <a:tableStyleId>{5C22544A-7EE6-4342-B048-85BDC9FD1C3A}</a:tableStyleId>
              </a:tblPr>
              <a:tblGrid>
                <a:gridCol w="3314690"/>
                <a:gridCol w="3314690"/>
              </a:tblGrid>
              <a:tr h="360040">
                <a:tc>
                  <a:txBody>
                    <a:bodyPr/>
                    <a:lstStyle/>
                    <a:p>
                      <a:pPr>
                        <a:spcAft>
                          <a:spcPts val="0"/>
                        </a:spcAft>
                      </a:pPr>
                      <a:r>
                        <a:rPr lang="es-ES" sz="1200" dirty="0">
                          <a:solidFill>
                            <a:schemeClr val="tx1"/>
                          </a:solidFill>
                          <a:effectLst/>
                        </a:rPr>
                        <a:t>FOB TOTAL</a:t>
                      </a:r>
                      <a:endParaRPr lang="es-ES" sz="120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spcAft>
                          <a:spcPts val="0"/>
                        </a:spcAft>
                      </a:pPr>
                      <a:r>
                        <a:rPr lang="es-ES" sz="1200" dirty="0">
                          <a:solidFill>
                            <a:schemeClr val="tx1"/>
                          </a:solidFill>
                          <a:effectLst/>
                        </a:rPr>
                        <a:t>$7.582,90</a:t>
                      </a:r>
                      <a:endParaRPr lang="es-ES" sz="120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r>
              <a:tr h="352039">
                <a:tc>
                  <a:txBody>
                    <a:bodyPr/>
                    <a:lstStyle/>
                    <a:p>
                      <a:pPr>
                        <a:spcAft>
                          <a:spcPts val="0"/>
                        </a:spcAft>
                      </a:pPr>
                      <a:r>
                        <a:rPr lang="es-ES" sz="1200" dirty="0">
                          <a:solidFill>
                            <a:schemeClr val="tx1"/>
                          </a:solidFill>
                          <a:effectLst/>
                        </a:rPr>
                        <a:t>FLETE</a:t>
                      </a:r>
                      <a:endParaRPr lang="es-ES" sz="120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spcAft>
                          <a:spcPts val="0"/>
                        </a:spcAft>
                      </a:pPr>
                      <a:r>
                        <a:rPr lang="es-ES" sz="1200" dirty="0">
                          <a:effectLst/>
                        </a:rPr>
                        <a:t>$1.887.60</a:t>
                      </a:r>
                      <a:endParaRPr lang="es-ES" sz="1200" dirty="0">
                        <a:effectLst/>
                        <a:latin typeface="Times New Roman"/>
                        <a:ea typeface="Times New Roman"/>
                        <a:cs typeface="Times New Roman"/>
                      </a:endParaRPr>
                    </a:p>
                  </a:txBody>
                  <a:tcPr marL="68580" marR="68580" marT="0" marB="0">
                    <a:solidFill>
                      <a:schemeClr val="accent6">
                        <a:lumMod val="20000"/>
                        <a:lumOff val="80000"/>
                      </a:schemeClr>
                    </a:solidFill>
                  </a:tcPr>
                </a:tc>
              </a:tr>
              <a:tr h="352039">
                <a:tc>
                  <a:txBody>
                    <a:bodyPr/>
                    <a:lstStyle/>
                    <a:p>
                      <a:pPr>
                        <a:spcAft>
                          <a:spcPts val="0"/>
                        </a:spcAft>
                      </a:pPr>
                      <a:r>
                        <a:rPr lang="es-ES" sz="1200" dirty="0">
                          <a:solidFill>
                            <a:schemeClr val="tx1"/>
                          </a:solidFill>
                          <a:effectLst/>
                        </a:rPr>
                        <a:t>TOTAL</a:t>
                      </a:r>
                      <a:endParaRPr lang="es-ES" sz="120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spcAft>
                          <a:spcPts val="0"/>
                        </a:spcAft>
                      </a:pPr>
                      <a:r>
                        <a:rPr lang="es-ES" sz="1200" dirty="0">
                          <a:effectLst/>
                        </a:rPr>
                        <a:t>$9.470,50</a:t>
                      </a:r>
                      <a:endParaRPr lang="es-ES" sz="1200" dirty="0">
                        <a:effectLst/>
                        <a:latin typeface="Times New Roman"/>
                        <a:ea typeface="Times New Roman"/>
                        <a:cs typeface="Times New Roman"/>
                      </a:endParaRPr>
                    </a:p>
                  </a:txBody>
                  <a:tcPr marL="68580" marR="68580" marT="0" marB="0">
                    <a:solidFill>
                      <a:schemeClr val="accent6">
                        <a:lumMod val="40000"/>
                        <a:lumOff val="60000"/>
                      </a:schemeClr>
                    </a:solidFill>
                  </a:tcPr>
                </a:tc>
              </a:tr>
              <a:tr h="352039">
                <a:tc>
                  <a:txBody>
                    <a:bodyPr/>
                    <a:lstStyle/>
                    <a:p>
                      <a:pPr>
                        <a:spcAft>
                          <a:spcPts val="0"/>
                        </a:spcAft>
                      </a:pPr>
                      <a:r>
                        <a:rPr lang="es-ES" sz="1200" dirty="0">
                          <a:solidFill>
                            <a:schemeClr val="tx1"/>
                          </a:solidFill>
                          <a:effectLst/>
                        </a:rPr>
                        <a:t>SEGURO (0.35%)</a:t>
                      </a:r>
                      <a:endParaRPr lang="es-ES" sz="120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spcAft>
                          <a:spcPts val="0"/>
                        </a:spcAft>
                      </a:pPr>
                      <a:r>
                        <a:rPr lang="es-ES" sz="1200" dirty="0">
                          <a:effectLst/>
                        </a:rPr>
                        <a:t>$39.72</a:t>
                      </a:r>
                      <a:endParaRPr lang="es-ES" sz="1200" dirty="0">
                        <a:effectLst/>
                        <a:latin typeface="Times New Roman"/>
                        <a:ea typeface="Times New Roman"/>
                        <a:cs typeface="Times New Roman"/>
                      </a:endParaRPr>
                    </a:p>
                  </a:txBody>
                  <a:tcPr marL="68580" marR="68580" marT="0" marB="0">
                    <a:solidFill>
                      <a:schemeClr val="accent6">
                        <a:lumMod val="20000"/>
                        <a:lumOff val="80000"/>
                      </a:schemeClr>
                    </a:solidFill>
                  </a:tcPr>
                </a:tc>
              </a:tr>
              <a:tr h="392044">
                <a:tc>
                  <a:txBody>
                    <a:bodyPr/>
                    <a:lstStyle/>
                    <a:p>
                      <a:pPr>
                        <a:spcAft>
                          <a:spcPts val="0"/>
                        </a:spcAft>
                      </a:pPr>
                      <a:r>
                        <a:rPr lang="es-ES" sz="1200" dirty="0">
                          <a:solidFill>
                            <a:schemeClr val="tx1"/>
                          </a:solidFill>
                          <a:effectLst/>
                        </a:rPr>
                        <a:t>CIF (VALOR EN ADUANA)</a:t>
                      </a:r>
                      <a:endParaRPr lang="es-ES" sz="120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spcAft>
                          <a:spcPts val="0"/>
                        </a:spcAft>
                      </a:pPr>
                      <a:r>
                        <a:rPr lang="es-ES" sz="1200" dirty="0">
                          <a:effectLst/>
                        </a:rPr>
                        <a:t>$9510.22</a:t>
                      </a:r>
                      <a:endParaRPr lang="es-ES" sz="1200" dirty="0">
                        <a:effectLst/>
                        <a:latin typeface="Times New Roman"/>
                        <a:ea typeface="Times New Roman"/>
                        <a:cs typeface="Times New Roman"/>
                      </a:endParaRPr>
                    </a:p>
                  </a:txBody>
                  <a:tcPr marL="68580" marR="68580" marT="0" marB="0">
                    <a:solidFill>
                      <a:schemeClr val="accent6">
                        <a:lumMod val="40000"/>
                        <a:lumOff val="60000"/>
                      </a:schemeClr>
                    </a:solidFill>
                  </a:tcPr>
                </a:tc>
              </a:tr>
              <a:tr h="352039">
                <a:tc>
                  <a:txBody>
                    <a:bodyPr/>
                    <a:lstStyle/>
                    <a:p>
                      <a:pPr>
                        <a:spcAft>
                          <a:spcPts val="0"/>
                        </a:spcAft>
                      </a:pPr>
                      <a:r>
                        <a:rPr lang="es-ES" sz="1200" dirty="0">
                          <a:solidFill>
                            <a:schemeClr val="tx1"/>
                          </a:solidFill>
                          <a:effectLst/>
                        </a:rPr>
                        <a:t>ADVALOREM (30%)</a:t>
                      </a:r>
                      <a:endParaRPr lang="es-ES" sz="120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spcAft>
                          <a:spcPts val="0"/>
                        </a:spcAft>
                      </a:pPr>
                      <a:r>
                        <a:rPr lang="es-ES" sz="1200" dirty="0">
                          <a:effectLst/>
                        </a:rPr>
                        <a:t>$2.853,07</a:t>
                      </a:r>
                      <a:endParaRPr lang="es-ES" sz="1200" dirty="0">
                        <a:effectLst/>
                        <a:latin typeface="Times New Roman"/>
                        <a:ea typeface="Times New Roman"/>
                        <a:cs typeface="Times New Roman"/>
                      </a:endParaRPr>
                    </a:p>
                  </a:txBody>
                  <a:tcPr marL="68580" marR="68580" marT="0" marB="0">
                    <a:solidFill>
                      <a:schemeClr val="accent6">
                        <a:lumMod val="20000"/>
                        <a:lumOff val="80000"/>
                      </a:schemeClr>
                    </a:solidFill>
                  </a:tcPr>
                </a:tc>
              </a:tr>
              <a:tr h="352039">
                <a:tc>
                  <a:txBody>
                    <a:bodyPr/>
                    <a:lstStyle/>
                    <a:p>
                      <a:pPr>
                        <a:spcAft>
                          <a:spcPts val="0"/>
                        </a:spcAft>
                      </a:pPr>
                      <a:r>
                        <a:rPr lang="es-ES" sz="1200" dirty="0">
                          <a:solidFill>
                            <a:schemeClr val="tx1"/>
                          </a:solidFill>
                          <a:effectLst/>
                        </a:rPr>
                        <a:t>FODINFA (0.5%)</a:t>
                      </a:r>
                      <a:endParaRPr lang="es-ES" sz="120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spcAft>
                          <a:spcPts val="0"/>
                        </a:spcAft>
                      </a:pPr>
                      <a:r>
                        <a:rPr lang="es-ES" sz="1200" dirty="0">
                          <a:effectLst/>
                        </a:rPr>
                        <a:t>$47,56</a:t>
                      </a:r>
                      <a:endParaRPr lang="es-ES" sz="1200" dirty="0">
                        <a:effectLst/>
                        <a:latin typeface="Times New Roman"/>
                        <a:ea typeface="Times New Roman"/>
                        <a:cs typeface="Times New Roman"/>
                      </a:endParaRPr>
                    </a:p>
                  </a:txBody>
                  <a:tcPr marL="68580" marR="68580" marT="0" marB="0">
                    <a:solidFill>
                      <a:schemeClr val="accent6">
                        <a:lumMod val="40000"/>
                        <a:lumOff val="60000"/>
                      </a:schemeClr>
                    </a:solidFill>
                  </a:tcPr>
                </a:tc>
              </a:tr>
              <a:tr h="352039">
                <a:tc>
                  <a:txBody>
                    <a:bodyPr/>
                    <a:lstStyle/>
                    <a:p>
                      <a:pPr>
                        <a:spcAft>
                          <a:spcPts val="0"/>
                        </a:spcAft>
                      </a:pPr>
                      <a:r>
                        <a:rPr lang="es-ES" sz="1200" dirty="0">
                          <a:solidFill>
                            <a:schemeClr val="tx1"/>
                          </a:solidFill>
                          <a:effectLst/>
                        </a:rPr>
                        <a:t>IVA (12%)</a:t>
                      </a:r>
                      <a:endParaRPr lang="es-ES" sz="120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spcAft>
                          <a:spcPts val="0"/>
                        </a:spcAft>
                      </a:pPr>
                      <a:r>
                        <a:rPr lang="es-ES" sz="1200" dirty="0">
                          <a:effectLst/>
                        </a:rPr>
                        <a:t>$1.489,30</a:t>
                      </a:r>
                      <a:endParaRPr lang="es-ES" sz="1200" dirty="0">
                        <a:effectLst/>
                        <a:latin typeface="Times New Roman"/>
                        <a:ea typeface="Times New Roman"/>
                        <a:cs typeface="Times New Roman"/>
                      </a:endParaRPr>
                    </a:p>
                  </a:txBody>
                  <a:tcPr marL="68580" marR="68580" marT="0" marB="0">
                    <a:solidFill>
                      <a:schemeClr val="accent6">
                        <a:lumMod val="20000"/>
                        <a:lumOff val="80000"/>
                      </a:schemeClr>
                    </a:solidFill>
                  </a:tcPr>
                </a:tc>
              </a:tr>
              <a:tr h="352039">
                <a:tc>
                  <a:txBody>
                    <a:bodyPr/>
                    <a:lstStyle/>
                    <a:p>
                      <a:pPr>
                        <a:spcAft>
                          <a:spcPts val="0"/>
                        </a:spcAft>
                      </a:pPr>
                      <a:r>
                        <a:rPr lang="es-ES" sz="1200" dirty="0">
                          <a:solidFill>
                            <a:schemeClr val="tx1"/>
                          </a:solidFill>
                          <a:effectLst/>
                        </a:rPr>
                        <a:t>VALOR A PAGAR EN ADUANA</a:t>
                      </a:r>
                      <a:endParaRPr lang="es-ES" sz="1200" dirty="0">
                        <a:solidFill>
                          <a:schemeClr val="tx1"/>
                        </a:solidFill>
                        <a:effectLst/>
                        <a:latin typeface="Times New Roman"/>
                        <a:ea typeface="Times New Roman"/>
                        <a:cs typeface="Times New Roman"/>
                      </a:endParaRPr>
                    </a:p>
                  </a:txBody>
                  <a:tcPr marL="68580" marR="68580" marT="0" marB="0">
                    <a:solidFill>
                      <a:schemeClr val="accent6">
                        <a:lumMod val="60000"/>
                        <a:lumOff val="40000"/>
                      </a:schemeClr>
                    </a:solidFill>
                  </a:tcPr>
                </a:tc>
                <a:tc>
                  <a:txBody>
                    <a:bodyPr/>
                    <a:lstStyle/>
                    <a:p>
                      <a:pPr>
                        <a:spcAft>
                          <a:spcPts val="0"/>
                        </a:spcAft>
                      </a:pPr>
                      <a:r>
                        <a:rPr lang="es-ES" sz="1200" dirty="0">
                          <a:effectLst/>
                        </a:rPr>
                        <a:t>$4.389,93</a:t>
                      </a:r>
                      <a:endParaRPr lang="es-ES" sz="1200" dirty="0">
                        <a:effectLst/>
                        <a:latin typeface="Times New Roman"/>
                        <a:ea typeface="Times New Roman"/>
                        <a:cs typeface="Times New Roman"/>
                      </a:endParaRPr>
                    </a:p>
                  </a:txBody>
                  <a:tcPr marL="68580" marR="68580" marT="0" marB="0">
                    <a:solidFill>
                      <a:schemeClr val="accent6">
                        <a:lumMod val="40000"/>
                        <a:lumOff val="60000"/>
                      </a:schemeClr>
                    </a:solidFill>
                  </a:tcPr>
                </a:tc>
              </a:tr>
            </a:tbl>
          </a:graphicData>
        </a:graphic>
      </p:graphicFrame>
      <p:sp>
        <p:nvSpPr>
          <p:cNvPr id="5" name="4 Botón de acción: Volver">
            <a:hlinkClick r:id="rId2" action="ppaction://hlinksldjump" highlightClick="1"/>
          </p:cNvPr>
          <p:cNvSpPr/>
          <p:nvPr/>
        </p:nvSpPr>
        <p:spPr>
          <a:xfrm>
            <a:off x="7956376" y="5949280"/>
            <a:ext cx="360040"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045361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t2.gstatic.com/images?q=tbn:ANd9GcTUYG7jef_evDb5fLLZYK3hTK5Sod1UBPfGcYNW9VJVJqbK0x0n"/>
          <p:cNvPicPr>
            <a:picLocks noChangeAspect="1" noChangeArrowheads="1"/>
          </p:cNvPicPr>
          <p:nvPr/>
        </p:nvPicPr>
        <p:blipFill>
          <a:blip r:embed="rId2" cstate="print"/>
          <a:srcRect/>
          <a:stretch>
            <a:fillRect/>
          </a:stretch>
        </p:blipFill>
        <p:spPr bwMode="auto">
          <a:xfrm>
            <a:off x="683568" y="692696"/>
            <a:ext cx="2619375" cy="1743076"/>
          </a:xfrm>
          <a:prstGeom prst="rect">
            <a:avLst/>
          </a:prstGeom>
          <a:noFill/>
        </p:spPr>
      </p:pic>
      <p:pic>
        <p:nvPicPr>
          <p:cNvPr id="66564" name="Picture 4" descr="http://t1.gstatic.com/images?q=tbn:ANd9GcSPaIjIu_kHagx9PMcLx2ik1bGSFyOumc0hkcXRucJnBEi5Xnic"/>
          <p:cNvPicPr>
            <a:picLocks noChangeAspect="1" noChangeArrowheads="1"/>
          </p:cNvPicPr>
          <p:nvPr/>
        </p:nvPicPr>
        <p:blipFill>
          <a:blip r:embed="rId3" cstate="print"/>
          <a:srcRect/>
          <a:stretch>
            <a:fillRect/>
          </a:stretch>
        </p:blipFill>
        <p:spPr bwMode="auto">
          <a:xfrm>
            <a:off x="5868144" y="404664"/>
            <a:ext cx="2076450" cy="2200275"/>
          </a:xfrm>
          <a:prstGeom prst="rect">
            <a:avLst/>
          </a:prstGeom>
          <a:noFill/>
        </p:spPr>
      </p:pic>
      <p:pic>
        <p:nvPicPr>
          <p:cNvPr id="66566" name="Picture 6" descr="http://t1.gstatic.com/images?q=tbn:ANd9GcTBcQd9cgi58oLEb_8lhF7tHtBdS-QsEYYopi18rAnyPd73XtdvYA"/>
          <p:cNvPicPr>
            <a:picLocks noChangeAspect="1" noChangeArrowheads="1"/>
          </p:cNvPicPr>
          <p:nvPr/>
        </p:nvPicPr>
        <p:blipFill>
          <a:blip r:embed="rId4" cstate="print"/>
          <a:srcRect/>
          <a:stretch>
            <a:fillRect/>
          </a:stretch>
        </p:blipFill>
        <p:spPr bwMode="auto">
          <a:xfrm>
            <a:off x="5724128" y="4221088"/>
            <a:ext cx="2286000" cy="1524001"/>
          </a:xfrm>
          <a:prstGeom prst="rect">
            <a:avLst/>
          </a:prstGeom>
          <a:noFill/>
        </p:spPr>
      </p:pic>
      <p:sp>
        <p:nvSpPr>
          <p:cNvPr id="66568" name="AutoShape 8" descr="data:image/jpeg;base64,/9j/4AAQSkZJRgABAQAAAQABAAD/2wCEAAkGBhQSERQUEBQUFRQUFhUUFBcYFRUUFxUVFRQVFRQVGBUXHCYgFxkjGhUUHy8gJScpLCwsFR8xNTAqNSYrLCkBCQoKDgwOGg8PGi0lHyQsLCwvMCwqLCwsLCwsKSwpLCwsLCwsLCwpLCwsLCwsLCwsLCwsLCwpKSksLCwsKSwsLP/AABEIAN4AzAMBIgACEQEDEQH/xAAcAAABBQEBAQAAAAAAAAAAAAAAAQQFBgcDAgj/xABBEAABAwEGAwQHBQYGAwEAAAABAAIRAwQFEiExQQZRYRMicYEHMlKRobHBFCNC0eFicoKSovAVJDNzssJDg/EW/8QAGQEBAAMBAQAAAAAAAAAAAAAAAAIDBAEF/8QAJxEAAwACAgEEAgIDAQAAAAAAAAECAxESITEEEzJBIlFhcRSB8AX/2gAMAwEAAhEDEQA/ANxQhCAEIQgBCEIAQhCAEIQgBCEIAQhCAEIQgBCEIAQhCAEIQgBCEIAQhCAEJEIBUJEIBUJEIBUJEIBUJEIBUJEIBUJEIBUJEIBUJEqAEJEIBUJEIBUJEIBUJEIAQhCAEIQgBCEIAQhCAEIUJe3FDKXdpjG/fOGt/ed9AoulPk43om02tN5U6f8AqPa3xIn3LM784mtdpcGWV0N/G5vdbM6AnMgc81E3jc1WlRe7tH1HEd6pjwtZzBkyZ2jddTT132yt5POl0jWzf1CAe0EOMDqeQ5ps7jGyB2B1dgfMYSYM7ZFZAzjjDhmljwAwHVDhkiJIDZy6EZ5q13FwvVvDs7XbXAU9WMDWgYBpHTLMmVb7bnuyPvcuo7NLZUBAIOui9AqKr8VWSmO9aKIGn+o0+UArPuNOP206rf8ADnw5pJqObDqdQECARMEzOcJON09EryzK2ashZRcfpndkLZSB5up5GOeEmD7wtKui+aNppipZ3h7d41B5OGrT0K5UOfJ2Mk34HqEIUCwEIQgBCEIAQhCAEJUIBEJUiAEJUiAEjnACTolVF4g4tFR+CiZYDEj8bh19kKrLkWOdkLpStj3ifiAlrmUTnBkyGiBrLiR7h5qt2el2VMOeMZfnDnYonw9bWOSh734xDDhwh7mHLZrZ10zVdtnFD3PLpgbNGTRy0glVT6fPmW9a/sx1nW9lvtPE9Fjm03NENGb5AzkCMLfVHRNeML5pPs7aYLseMOa2HDu7l2LPOREjZVJt/u7VtVpAeDIOARPUGQU44gv11qq9pUDWnC1uQA0ET1W7F6NTc1/2yFZ25aIJ7s1IC/65oCz9o7sgcWGTry8Omija4zyMpGvW9lK3ro7tyT+y22jhcK1JzyQcDmvwFp2kEEOCiyV2pVB+ikR1oR9I6jRT3DlufZw6rQqOZWaWQNWvYScQe38QGSjLLZy6ZBgdCQJyE8s1I3feTKdKvTfTDnVAzs3YQXMc12Yk6AtJ8wFTlf4tLyWY+qTZs3CHGdO2sjJlZo+8pz/U07t+SsS+d7qtzqNZrqToc2MLht068iOS3HhfiFtsoB4gPHdqN9l35HULz2+9HpRfIl0ISrpYIhKhAIhKkQAhCEAIQhACEJHvABJyAEnwGqApXpL4mNGm2z0j97WHeIObaeh8C45eAKyq8bzcAGg+qA3LIdSec5qV4mvZtotVaqC7ItjlhzaAOUQPeVUqtSTJW7HihpNo8jLkdUxXVJ1XOoUjnrmXLQyrQEwh7p6pZlAYuEzyF7axKKS7ijll59FzQODwuQfBldXOXEuQImbHeZFN1MYcLy0vOeKGzAHIZ8k8NmbWdNIOhol5ggQNwXalQNnsb3H7sSeQzJ8t1bLjtzy3BUxBzDuOm8jpr1WL1D4LnPktxzyemeLPY24g/EZEwJEHxy8VNXNfZsNpZV/8b4bVGebTmSOo19/NRbqmHvtEtGpOGBp58l1vVuKiHgwKRBcP2ToQF5rqm1s3qUk9G5MeCAQZBEg8wdClVT9Gl8dtY2tJl1E4Ofc1Z8JH8Kti1liewSpEIdBCEIBUIQgBCRKgBV/jq8+wsbzMF5bTH8Zh39OJWBZ76YbQeys1IGO0qPPiW0yGj3uClK29FeR6lszGxjG57GODS8EgO0cWnE0NOztusqGceSdWyxOpgYt4Ig5jcHLQrnazMPIGIzigQD1gbr0pf2vB5OhsUsJF7YFICtYvQIXh71yL1zY0OC9eXVC3f8lwDkPfyXNndC1KkpA33JAvbjOmY6hcJEvw+AO9IEEZHKeUFTN+Xs4sAbDg8eviIw/suHMfmq/dt3VMntyz7p66bq30+EMYa6vUrvyGT3NaG9DEl3lC8zLw93dM2Ym3GpXZS6FXCS7J0ZGSTIOoCk3WuaZHaYmFoLRo4CYc08yPdkp2+ODadFjntDgA0uBLsgTMCNdviqXarUXODoaIAENEDrA2nVaNRmW5INVi+RqXomspoPIJJbWbkNgRJn5rVFhnowvh32prXEkS0Ny2LoPwK3NZ2qTao149cVxBCEITBCEIAQkSoBFSL49IjqNapT7KcDi2cWsbq7rH+O6WG3VuuF3vYFRnbU9FuJJvsl6npWeNKLf5v0Vav/id942izhzAwUC+oSDORwZ5xnIbl1UPVK4WethqeLTPkWn6KjHkpPezuaFwfRO2u5O3+6HrM2JMD2tcwTkclT7dRwktOrTBVwsdd3aMeJMwATBz5c1XuIbHFUuaIa/vtmd/WAnk6fgt3oMr+D/0eTnhfJEIF7mFyJSudkvU2Z9COcuZCC5JiUSWglLK8kylAXAdWdc1MXZw++sx1Qdym3Vz8vJoHrHwXnhi5TaKkEwxoxPO+GY7o3cTktKpWcBrWtaWsYIa3Ux9TzPVUZs3DpeTTgwe52/BD3Xw04tZLjhbkMxnGZIGytNip02NkmCD8OkaKLeCYawYes4fKAu1uAFNuWIiOuf1Xm6+z0lKlaQ9vG0t7PWRHzVYoXFQdWFZsNcyZp4AWOyI02InqE7ZXecpBG4AiOUFdixrXtce8c2NMAGXAF58MgpKnPhiolrtEPVFOw1O1pU2tdBeNS3EwFwEbA8uicXP6abRUcGvpUsxlhxDPlBlR3GtbDQk6w4ebmlo+aqfBzMVrojk4H3KNttb2EknpI2Knx3bHGG2UT1DlOcJ8Q1bU6qKrGM7PCO7inESZBk9FX7HeLG1HOqVGidZd125x4KW9HjZp16nt1j7gJ/7FEmqS5bON7T6LchCFoKxEqRCAFlPpOpRbAc+9SafcXBassz9LdKKlB/Nj2/yuaf+ypzrcFuL5FBqO/uT+aj7RVgg8j+ifUDTJPalwEZYdzySVrJSOQZWd5ELHPkvtbWjvYLbLZHrAZdf1TyzWjECyvmHtJ27pAycORy1/NVmhaCxxaQQRscipBlr3yHgIzXe4Z5rX0yEtVKHHxXAOUpedkfGM5tJ9YbE/hcBoeR3UOXL34tVKaMPHQr1zJXvEuTl1s6kdKdTPbzmPOF0fUAOW/mPJNCUrVzZ3RePR9Tw1H1HGBgLGnfESPV8AM/EK72S0sxOI15ujEeYnWFl9jvpzWBknCNM+Zk5qTsl9uJzPRebmbq2ejgUqEjQapDs4XGrWJMbb+SrtnvaTGLIbfqnQvBucOM+P0VO9GjRJNcC4taOuXPqvH2IdqKs+q3BG2e/uTO0Xu1g7paTl+swmNbiQGY20TZ1kP6R7xGFtMHMuB8gP1CguGP9Unk0/EhM72vM17ScwcJwCQCJ/F8cvJPbLVdTMhtMk8u6VKk3OiCa5bLdSK1bgCjhsTD7Tnu/qj6LJrttIwDGx2IgHNwiDpELVPR7eDqlnLS0BtJwYyJk5YjJO+apwdXpluXudlpQhC3GURCEICE4ptrqTGFr8EuIJkD8MjM+BVPttupVINe0McRMA4qhE66CBpzUp6Qb3ovodmx4c9tRru7mBEggnnms4qPXnZ+78mzEtSS98WmzOp9xzy9hD2EUw0At6kz0VUdfoJmXEzPL/wCJ9TxVCQxpdsY+p0C5XXwK/W0PH7rOXIu28kx5FjTFxzZX76vEFwqARs7PUbJaVqmCND/eavFs4ZsIaTWpOY2IJbXc3z7wOaz+920KJP2U1S2fxkER0hoPmp8lkM+TETNmtgzBzDhDm8wmd73OGN7SkSWbg6tn5jqmVjtskKcsd4NloJEOIEHeTER1VuPJWLwVewqRVHVY1SBxd6oJ8AT8lq91XVYyYFCm1/ItxT+6XfJTn2UNHcYB0aA1Sr/0EvEk59C/tmE9ql7RatfPAlntQLmDsqm7mCM/22b/AAKzq/8AhWvYz95DmTAe0gjoCNWnxV+L1UZOvspyemrH/Q0oWgA96Y58vHop2xiATI2jZVYOXsPyhTyY+b2VxfAs77Thznfmj/FBhLsQPVVg1FxqVCd/JV1hSXkunK2/BbKYrv8AUpVCDmCGmCCuV5trUaLnmlUEDUsMNnLETsArbw9a2tszA99TENIOQbsPmpS3W6lgHZPeXEgOa4Atwkd4ZjNYnka/Rr4J/sxSwOgTvJUvQtrt4Kbuup4e6G93E4gA6DEYC6GzluzvdPxWje+0Va/ZcrkrY2Yjl+Hnoti9HVGLHPtVHn3Q36LFOHav3Q8St44Mo4bFQHNuL+Yk/VU4lvI2WZPgiaQlSLYZwQhCAxW/7Nhr1m6RUfHm4kfNUy+KTuzqS5xIE6nYrR+MLuebbWDGkyWunYS0b6KH/wDxZq4g93rtgtYMTs9c/wBF5nJTTN+nUnPhO30RY6Ic9zHRnGQI09kidc1K3zbm0mB1CqyrIcdGktIAInCevwTCnwqaTQykRhbkA6ZHOSm1ouiqAZZOR0IO3kVB3L+jqml9lVvG3vqmaji4/AeA0Cjm3c6sYa2RudAPPn0VqsXBzznXyHsA/wDJ30Cn6V1NaIAAA0AyU/cU+CPDfkzurwhVZnScHDkcj701FkrNrUu0puEPbmBI9YTmtFvC00qImo4DkNXHwAVVtvExc4NpNwtxAEnNxEjyCsx5af0V3jk0gWSnUsdLEO8BDXDVsEz4+CjbXb69FxpF4OEAhwAJc0iWmT0TKwXi6nkM2kyW7GN/FdL2tDX1cTSSCxgz1BAzB8FG+NSn9kpVTX8HCpa3uMue4nx25ZKv8Xn/ACx/eZ81NOTG87I2qwtqeqO9kc5bmBmow+NJkrW5aM67UJO3C0Sw8A0ajcTXHwLYI+Ces9HVMaH6fRbH6yUY16WjLhidk1pPku1OwPBGJpiR81r938BWZrZqGoXzt6oH1KjOL7noWWjjY0xnJJObvwtEk9Pcuv1E0vJ1YHL8HHh2y9u0ta4NcyBBEyOevNS44df7bf5T+ap3DV4ubVY9mRMyDuCMwQtLfRrgNJdRlwBDe9OYlYKx26/E2K5S7K2zg47VGHyKe0eFmsEu7/wHuU9Z7HaXiWiif4nAjxTe8K1WgWiqyn3gYhxOmqjU5UuzqeNvouNn4abgpg06LgGNGbG6R0Ezpn4pOFa5Dq1Mu7rHxTaT6rQXDC2dhAVEp8UPpuyxAfsvPyU7ww42p7+zkRBcXdZjTU5Faoyc7lJaKKjjL72aAhNrHYsA9ZzvE5e5OVtMwJreoPYVcJIdgfBGoOExCdJHNkRzyXH2gZNZOITpVE9dfePyV6uC+qbmZMawe02CCeu481l1QQ9zd2lzSDrkSPovdntLqZlji09N/HmvJlvG9yeg0rWmapeFFlaSWtgfjGvvH1ULbOHnAOc0gtbrihpHvyVcu/ip9LOS3nGbT4tKjr64xrVye8QP70GgV13GRdz2VzNQ+n0SNut1OkJe4DkNSfJVS9uK3ukUhgHPV35BMq9QmScydzmoq1VlXGNE6oa2iqXElxJJ1JMlNgcx4j5r09689VqS0Ul9ZRdgD47sls8nZGDy1Syn/DltaafYuE4nYo2cCII8d1HnJZmtJMuT22jlWfChLbbPvaQOna05/mClrU/JVq1ma1H/AHqf/JShEaZqYvWlzP8AKV6/xGidXfBw+id3fezG2amwPa1wBDhhzmTuREQuljt9EP8AXpYTriwbeUhF6aWt8jjz0n8RpSvKjs8fH6qM4ss9O02OrTD24gMbM/xszA8xI81c3WmykHOgcj7HJZ1a6kU3nkxx/pKhWH22mmSnLzT2im8L5vb4E/BaCL+qndukeqB021We8H5uHRp+YCuLSrbpzXRGUmuyasnE1Vnq4PNs/VcbzvZ9ctNTD3QQIEamTuo9q6BVVdNabJqJT2kMKtWXujbLwyVl4TJAe4EiSBkY0E/VUOna4rOOxc755LQOGG/cg83OPxj6LT6edWU5q/A0S4a5dS7xJIcRnnyKkVDcNuyePA/MfRTK2vyZV4FQhC4dMc4msgFqrNI0qOI2InvCD5qMEjXMc9/MbrTuJuDG2gmrSOGqdZ9V8CBPsnqs8tlifSeWVWlrhsfmDuOoXm5cbl/wbYtUhrWEtdHI/JRdQqXw5FQrzl5BQkmxlaq0AldrDwi6s0PfUAa4AgNEmD1OQTK8NCrVwVaJpBh1Alv1H1U6bmdoikm9M82ThGhTjuYjzecXw0+CfsuiiajH1KbXYPVyyE7xoY6qYNFOaVx1HfhwiJl2WXhqqJq29rsspSlpma3ZbZOsEE+IIKl5ScdcOfZKwrU3tcHR2oadHHKY2PP381zoVMTQeitpfZBMb2rRV2v/AK9D/eZ81Y7U3JQTR/maP+41WQRoukJUqQrOWBCaXq+KFU8qbvknkJteFLHSe32hClPyRyvDKbwcdZ1iP6lb6blAWa53UXHA17gQCThMB0mQInLRWKzWKoWh3Z1IOhwPj3wr8sPl4KsdLR6YurUnZOGrXDxa78l1srZe0Z5kZKhS2y1taGB4Kxeo8tPUYh+a0bg64aYotZUcXPYMwMgc9ea52C4qrtGEDmch8VP2C4SwhxfBHsj4SV66mV4POdNkpQsrGCGNA/vmuyELh0EIQgBMb1ualaGYarZ5HRzTzadk9QuNbBlt/cJVbMS4d+l7YGbf3ht46eCp1msFSq8U6LHVHmYa0TucydAOpX0GROqb2K7aVEEUqbGBxJOFobJO5hZ/8db2i73noz/h70VNZFS2RUfqKerGePtn4KO4quk2W1CowQ2p3hyxNycPMQtaUHxfc32izOAHfZ32eLdvMSFPJjTjSIxbVbZULHxO2gcbIeS3QjTz5hRt6cWV604nYRyGSiG6IAJdhaC5x0a0Fzj/AAjNefO9cUbHre2Q3FDz9nqHMnI/1BdbmfiptPQK4WT0a2i0iK0UaZicXeqEfujJvmfJLbPRtWoPayytNSm4ZEua3CRqHE7coCv9quHgq9xcvJUbUFX6Ym10ANqgJ8IK1+w+iguztVb+CkIHgXnP3AJ7ePANKjQf9logujKBiefAnOVZOJpbZCsib0ikpE8fc9ca0Ko/9b/oFwdZnjVjx4sePmFk41+jRyX7Ocr0xsleS7n8oXewDE8AZlSxp80Rt/ix3QswV34MtXcdSP4e83wOo9+fmoaxXBVfowxzPdHxVgunh99J4eXARsJMg6iV6x56J6EnZjkPcvSFEkCEIQAhCEAISJUAiVCRAKhCEAIQkQFSqejqk6s97qjxTc4uFNsNicyC/WJnSFYruuejZ24aFNrBvAzPi7U+adpVFSl4Ott+QQhCkcBCEIBEqRKgPLmA6gFeW2doMhrQeYAC6IQAhCEAIQhACEIQAhC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6570" name="AutoShape 10" descr="data:image/jpeg;base64,/9j/4AAQSkZJRgABAQAAAQABAAD/2wCEAAkGBhQSERQUEBQUFRQUFhUUFBcYFRUUFxUVFRQVFRQVGBUXHCYgFxkjGhUUHy8gJScpLCwsFR8xNTAqNSYrLCkBCQoKDgwOGg8PGi0lHyQsLCwvMCwqLCwsLCwsKSwpLCwsLCwsLCwpLCwsLCwsLCwsLCwsLCwpKSksLCwsKSwsLP/AABEIAN4AzAMBIgACEQEDEQH/xAAcAAABBQEBAQAAAAAAAAAAAAAAAQQFBgcDAgj/xABBEAABAwEGAwQHBQYGAwEAAAABAAIRAwQFEiExQQZRYRMicYEHMlKRobHBFCNC0eFicoKSovAVJDNzssJDg/EW/8QAGQEBAAMBAQAAAAAAAAAAAAAAAAIDBAEF/8QAJxEAAwACAgEEAgIDAQAAAAAAAAECAxESITEEEzJBIlFhcRSB8AX/2gAMAwEAAhEDEQA/ANxQhCAEIQgBCEIAQhCAEIQgBCEIAQhCAEIQgBCEIAQhCAEIQgBCEIAQhCAEJEIBUJEIBUJEIBUJEIBUJEIBUJEIBUJEIBUJEIBUJEqAEJEIBUJEIBUJEIBUJEIAQhCAEIQgBCEIAQhCAEIUJe3FDKXdpjG/fOGt/ed9AoulPk43om02tN5U6f8AqPa3xIn3LM784mtdpcGWV0N/G5vdbM6AnMgc81E3jc1WlRe7tH1HEd6pjwtZzBkyZ2jddTT132yt5POl0jWzf1CAe0EOMDqeQ5ps7jGyB2B1dgfMYSYM7ZFZAzjjDhmljwAwHVDhkiJIDZy6EZ5q13FwvVvDs7XbXAU9WMDWgYBpHTLMmVb7bnuyPvcuo7NLZUBAIOui9AqKr8VWSmO9aKIGn+o0+UArPuNOP206rf8ADnw5pJqObDqdQECARMEzOcJON09EryzK2ashZRcfpndkLZSB5up5GOeEmD7wtKui+aNppipZ3h7d41B5OGrT0K5UOfJ2Mk34HqEIUCwEIQgBCEIAQhCAEJUIBEJUiAEJUiAEjnACTolVF4g4tFR+CiZYDEj8bh19kKrLkWOdkLpStj3ifiAlrmUTnBkyGiBrLiR7h5qt2el2VMOeMZfnDnYonw9bWOSh734xDDhwh7mHLZrZ10zVdtnFD3PLpgbNGTRy0glVT6fPmW9a/sx1nW9lvtPE9Fjm03NENGb5AzkCMLfVHRNeML5pPs7aYLseMOa2HDu7l2LPOREjZVJt/u7VtVpAeDIOARPUGQU44gv11qq9pUDWnC1uQA0ET1W7F6NTc1/2yFZ25aIJ7s1IC/65oCz9o7sgcWGTry8Omija4zyMpGvW9lK3ro7tyT+y22jhcK1JzyQcDmvwFp2kEEOCiyV2pVB+ikR1oR9I6jRT3DlufZw6rQqOZWaWQNWvYScQe38QGSjLLZy6ZBgdCQJyE8s1I3feTKdKvTfTDnVAzs3YQXMc12Yk6AtJ8wFTlf4tLyWY+qTZs3CHGdO2sjJlZo+8pz/U07t+SsS+d7qtzqNZrqToc2MLht068iOS3HhfiFtsoB4gPHdqN9l35HULz2+9HpRfIl0ISrpYIhKhAIhKkQAhCEAIQhACEJHvABJyAEnwGqApXpL4mNGm2z0j97WHeIObaeh8C45eAKyq8bzcAGg+qA3LIdSec5qV4mvZtotVaqC7ItjlhzaAOUQPeVUqtSTJW7HihpNo8jLkdUxXVJ1XOoUjnrmXLQyrQEwh7p6pZlAYuEzyF7axKKS7ijll59FzQODwuQfBldXOXEuQImbHeZFN1MYcLy0vOeKGzAHIZ8k8NmbWdNIOhol5ggQNwXalQNnsb3H7sSeQzJ8t1bLjtzy3BUxBzDuOm8jpr1WL1D4LnPktxzyemeLPY24g/EZEwJEHxy8VNXNfZsNpZV/8b4bVGebTmSOo19/NRbqmHvtEtGpOGBp58l1vVuKiHgwKRBcP2ToQF5rqm1s3qUk9G5MeCAQZBEg8wdClVT9Gl8dtY2tJl1E4Ofc1Z8JH8Kti1liewSpEIdBCEIBUIQgBCRKgBV/jq8+wsbzMF5bTH8Zh39OJWBZ76YbQeys1IGO0qPPiW0yGj3uClK29FeR6lszGxjG57GODS8EgO0cWnE0NOztusqGceSdWyxOpgYt4Ig5jcHLQrnazMPIGIzigQD1gbr0pf2vB5OhsUsJF7YFICtYvQIXh71yL1zY0OC9eXVC3f8lwDkPfyXNndC1KkpA33JAvbjOmY6hcJEvw+AO9IEEZHKeUFTN+Xs4sAbDg8eviIw/suHMfmq/dt3VMntyz7p66bq30+EMYa6vUrvyGT3NaG9DEl3lC8zLw93dM2Ym3GpXZS6FXCS7J0ZGSTIOoCk3WuaZHaYmFoLRo4CYc08yPdkp2+ODadFjntDgA0uBLsgTMCNdviqXarUXODoaIAENEDrA2nVaNRmW5INVi+RqXomspoPIJJbWbkNgRJn5rVFhnowvh32prXEkS0Ny2LoPwK3NZ2qTao149cVxBCEITBCEIAQkSoBFSL49IjqNapT7KcDi2cWsbq7rH+O6WG3VuuF3vYFRnbU9FuJJvsl6npWeNKLf5v0Vav/id942izhzAwUC+oSDORwZ5xnIbl1UPVK4WethqeLTPkWn6KjHkpPezuaFwfRO2u5O3+6HrM2JMD2tcwTkclT7dRwktOrTBVwsdd3aMeJMwATBz5c1XuIbHFUuaIa/vtmd/WAnk6fgt3oMr+D/0eTnhfJEIF7mFyJSudkvU2Z9COcuZCC5JiUSWglLK8kylAXAdWdc1MXZw++sx1Qdym3Vz8vJoHrHwXnhi5TaKkEwxoxPO+GY7o3cTktKpWcBrWtaWsYIa3Ux9TzPVUZs3DpeTTgwe52/BD3Xw04tZLjhbkMxnGZIGytNip02NkmCD8OkaKLeCYawYes4fKAu1uAFNuWIiOuf1Xm6+z0lKlaQ9vG0t7PWRHzVYoXFQdWFZsNcyZp4AWOyI02InqE7ZXecpBG4AiOUFdixrXtce8c2NMAGXAF58MgpKnPhiolrtEPVFOw1O1pU2tdBeNS3EwFwEbA8uicXP6abRUcGvpUsxlhxDPlBlR3GtbDQk6w4ebmlo+aqfBzMVrojk4H3KNttb2EknpI2Knx3bHGG2UT1DlOcJ8Q1bU6qKrGM7PCO7inESZBk9FX7HeLG1HOqVGidZd125x4KW9HjZp16nt1j7gJ/7FEmqS5bON7T6LchCFoKxEqRCAFlPpOpRbAc+9SafcXBassz9LdKKlB/Nj2/yuaf+ypzrcFuL5FBqO/uT+aj7RVgg8j+ifUDTJPalwEZYdzySVrJSOQZWd5ELHPkvtbWjvYLbLZHrAZdf1TyzWjECyvmHtJ27pAycORy1/NVmhaCxxaQQRscipBlr3yHgIzXe4Z5rX0yEtVKHHxXAOUpedkfGM5tJ9YbE/hcBoeR3UOXL34tVKaMPHQr1zJXvEuTl1s6kdKdTPbzmPOF0fUAOW/mPJNCUrVzZ3RePR9Tw1H1HGBgLGnfESPV8AM/EK72S0sxOI15ujEeYnWFl9jvpzWBknCNM+Zk5qTsl9uJzPRebmbq2ejgUqEjQapDs4XGrWJMbb+SrtnvaTGLIbfqnQvBucOM+P0VO9GjRJNcC4taOuXPqvH2IdqKs+q3BG2e/uTO0Xu1g7paTl+swmNbiQGY20TZ1kP6R7xGFtMHMuB8gP1CguGP9Unk0/EhM72vM17ScwcJwCQCJ/F8cvJPbLVdTMhtMk8u6VKk3OiCa5bLdSK1bgCjhsTD7Tnu/qj6LJrttIwDGx2IgHNwiDpELVPR7eDqlnLS0BtJwYyJk5YjJO+apwdXpluXudlpQhC3GURCEICE4ptrqTGFr8EuIJkD8MjM+BVPttupVINe0McRMA4qhE66CBpzUp6Qb3ovodmx4c9tRru7mBEggnnms4qPXnZ+78mzEtSS98WmzOp9xzy9hD2EUw0At6kz0VUdfoJmXEzPL/wCJ9TxVCQxpdsY+p0C5XXwK/W0PH7rOXIu28kx5FjTFxzZX76vEFwqARs7PUbJaVqmCND/eavFs4ZsIaTWpOY2IJbXc3z7wOaz+920KJP2U1S2fxkER0hoPmp8lkM+TETNmtgzBzDhDm8wmd73OGN7SkSWbg6tn5jqmVjtskKcsd4NloJEOIEHeTER1VuPJWLwVewqRVHVY1SBxd6oJ8AT8lq91XVYyYFCm1/ItxT+6XfJTn2UNHcYB0aA1Sr/0EvEk59C/tmE9ql7RatfPAlntQLmDsqm7mCM/22b/AAKzq/8AhWvYz95DmTAe0gjoCNWnxV+L1UZOvspyemrH/Q0oWgA96Y58vHop2xiATI2jZVYOXsPyhTyY+b2VxfAs77Thznfmj/FBhLsQPVVg1FxqVCd/JV1hSXkunK2/BbKYrv8AUpVCDmCGmCCuV5trUaLnmlUEDUsMNnLETsArbw9a2tszA99TENIOQbsPmpS3W6lgHZPeXEgOa4Atwkd4ZjNYnka/Rr4J/sxSwOgTvJUvQtrt4Kbuup4e6G93E4gA6DEYC6GzluzvdPxWje+0Va/ZcrkrY2Yjl+Hnoti9HVGLHPtVHn3Q36LFOHav3Q8St44Mo4bFQHNuL+Yk/VU4lvI2WZPgiaQlSLYZwQhCAxW/7Nhr1m6RUfHm4kfNUy+KTuzqS5xIE6nYrR+MLuebbWDGkyWunYS0b6KH/wDxZq4g93rtgtYMTs9c/wBF5nJTTN+nUnPhO30RY6Ic9zHRnGQI09kidc1K3zbm0mB1CqyrIcdGktIAInCevwTCnwqaTQykRhbkA6ZHOSm1ouiqAZZOR0IO3kVB3L+jqml9lVvG3vqmaji4/AeA0Cjm3c6sYa2RudAPPn0VqsXBzznXyHsA/wDJ30Cn6V1NaIAAA0AyU/cU+CPDfkzurwhVZnScHDkcj701FkrNrUu0puEPbmBI9YTmtFvC00qImo4DkNXHwAVVtvExc4NpNwtxAEnNxEjyCsx5af0V3jk0gWSnUsdLEO8BDXDVsEz4+CjbXb69FxpF4OEAhwAJc0iWmT0TKwXi6nkM2kyW7GN/FdL2tDX1cTSSCxgz1BAzB8FG+NSn9kpVTX8HCpa3uMue4nx25ZKv8Xn/ACx/eZ81NOTG87I2qwtqeqO9kc5bmBmow+NJkrW5aM67UJO3C0Sw8A0ajcTXHwLYI+Ces9HVMaH6fRbH6yUY16WjLhidk1pPku1OwPBGJpiR81r938BWZrZqGoXzt6oH1KjOL7noWWjjY0xnJJObvwtEk9Pcuv1E0vJ1YHL8HHh2y9u0ta4NcyBBEyOevNS44df7bf5T+ap3DV4ubVY9mRMyDuCMwQtLfRrgNJdRlwBDe9OYlYKx26/E2K5S7K2zg47VGHyKe0eFmsEu7/wHuU9Z7HaXiWiif4nAjxTe8K1WgWiqyn3gYhxOmqjU5UuzqeNvouNn4abgpg06LgGNGbG6R0Ezpn4pOFa5Dq1Mu7rHxTaT6rQXDC2dhAVEp8UPpuyxAfsvPyU7ww42p7+zkRBcXdZjTU5Faoyc7lJaKKjjL72aAhNrHYsA9ZzvE5e5OVtMwJreoPYVcJIdgfBGoOExCdJHNkRzyXH2gZNZOITpVE9dfePyV6uC+qbmZMawe02CCeu481l1QQ9zd2lzSDrkSPovdntLqZlji09N/HmvJlvG9yeg0rWmapeFFlaSWtgfjGvvH1ULbOHnAOc0gtbrihpHvyVcu/ip9LOS3nGbT4tKjr64xrVye8QP70GgV13GRdz2VzNQ+n0SNut1OkJe4DkNSfJVS9uK3ukUhgHPV35BMq9QmScydzmoq1VlXGNE6oa2iqXElxJJ1JMlNgcx4j5r09689VqS0Ul9ZRdgD47sls8nZGDy1Syn/DltaafYuE4nYo2cCII8d1HnJZmtJMuT22jlWfChLbbPvaQOna05/mClrU/JVq1ma1H/AHqf/JShEaZqYvWlzP8AKV6/xGidXfBw+id3fezG2amwPa1wBDhhzmTuREQuljt9EP8AXpYTriwbeUhF6aWt8jjz0n8RpSvKjs8fH6qM4ss9O02OrTD24gMbM/xszA8xI81c3WmykHOgcj7HJZ1a6kU3nkxx/pKhWH22mmSnLzT2im8L5vb4E/BaCL+qndukeqB021We8H5uHRp+YCuLSrbpzXRGUmuyasnE1Vnq4PNs/VcbzvZ9ctNTD3QQIEamTuo9q6BVVdNabJqJT2kMKtWXujbLwyVl4TJAe4EiSBkY0E/VUOna4rOOxc755LQOGG/cg83OPxj6LT6edWU5q/A0S4a5dS7xJIcRnnyKkVDcNuyePA/MfRTK2vyZV4FQhC4dMc4msgFqrNI0qOI2InvCD5qMEjXMc9/MbrTuJuDG2gmrSOGqdZ9V8CBPsnqs8tlifSeWVWlrhsfmDuOoXm5cbl/wbYtUhrWEtdHI/JRdQqXw5FQrzl5BQkmxlaq0AldrDwi6s0PfUAa4AgNEmD1OQTK8NCrVwVaJpBh1Alv1H1U6bmdoikm9M82ThGhTjuYjzecXw0+CfsuiiajH1KbXYPVyyE7xoY6qYNFOaVx1HfhwiJl2WXhqqJq29rsspSlpma3ZbZOsEE+IIKl5ScdcOfZKwrU3tcHR2oadHHKY2PP381zoVMTQeitpfZBMb2rRV2v/AK9D/eZ81Y7U3JQTR/maP+41WQRoukJUqQrOWBCaXq+KFU8qbvknkJteFLHSe32hClPyRyvDKbwcdZ1iP6lb6blAWa53UXHA17gQCThMB0mQInLRWKzWKoWh3Z1IOhwPj3wr8sPl4KsdLR6YurUnZOGrXDxa78l1srZe0Z5kZKhS2y1taGB4Kxeo8tPUYh+a0bg64aYotZUcXPYMwMgc9ea52C4qrtGEDmch8VP2C4SwhxfBHsj4SV66mV4POdNkpQsrGCGNA/vmuyELh0EIQgBMb1ualaGYarZ5HRzTzadk9QuNbBlt/cJVbMS4d+l7YGbf3ht46eCp1msFSq8U6LHVHmYa0TucydAOpX0GROqb2K7aVEEUqbGBxJOFobJO5hZ/8db2i73noz/h70VNZFS2RUfqKerGePtn4KO4quk2W1CowQ2p3hyxNycPMQtaUHxfc32izOAHfZ32eLdvMSFPJjTjSIxbVbZULHxO2gcbIeS3QjTz5hRt6cWV604nYRyGSiG6IAJdhaC5x0a0Fzj/AAjNefO9cUbHre2Q3FDz9nqHMnI/1BdbmfiptPQK4WT0a2i0iK0UaZicXeqEfujJvmfJLbPRtWoPayytNSm4ZEua3CRqHE7coCv9quHgq9xcvJUbUFX6Ym10ANqgJ8IK1+w+iguztVb+CkIHgXnP3AJ7ePANKjQf9logujKBiefAnOVZOJpbZCsib0ikpE8fc9ca0Ko/9b/oFwdZnjVjx4sePmFk41+jRyX7Ocr0xsleS7n8oXewDE8AZlSxp80Rt/ix3QswV34MtXcdSP4e83wOo9+fmoaxXBVfowxzPdHxVgunh99J4eXARsJMg6iV6x56J6EnZjkPcvSFEkCEIQAhCEAISJUAiVCRAKhCEAIQkQFSqejqk6s97qjxTc4uFNsNicyC/WJnSFYruuejZ24aFNrBvAzPi7U+adpVFSl4Ott+QQhCkcBCEIBEqRKgPLmA6gFeW2doMhrQeYAC6IQAhCEAIQhACEIQAhC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6572" name="AutoShape 12" descr="data:image/jpeg;base64,/9j/4AAQSkZJRgABAQAAAQABAAD/2wCEAAkGBhQSERQUEBQUFRQUFhUUFBcYFRUUFxUVFRQVFRQVGBUXHCYgFxkjGhUUHy8gJScpLCwsFR8xNTAqNSYrLCkBCQoKDgwOGg8PGi0lHyQsLCwvMCwqLCwsLCwsKSwpLCwsLCwsLCwpLCwsLCwsLCwsLCwsLCwpKSksLCwsKSwsLP/AABEIAN4AzAMBIgACEQEDEQH/xAAcAAABBQEBAQAAAAAAAAAAAAAAAQQFBgcDAgj/xABBEAABAwEGAwQHBQYGAwEAAAABAAIRAwQFEiExQQZRYRMicYEHMlKRobHBFCNC0eFicoKSovAVJDNzssJDg/EW/8QAGQEBAAMBAQAAAAAAAAAAAAAAAAIDBAEF/8QAJxEAAwACAgEEAgIDAQAAAAAAAAECAxESITEEEzJBIlFhcRSB8AX/2gAMAwEAAhEDEQA/ANxQhCAEIQgBCEIAQhCAEIQgBCEIAQhCAEIQgBCEIAQhCAEIQgBCEIAQhCAEJEIBUJEIBUJEIBUJEIBUJEIBUJEIBUJEIBUJEIBUJEqAEJEIBUJEIBUJEIBUJEIAQhCAEIQgBCEIAQhCAEIUJe3FDKXdpjG/fOGt/ed9AoulPk43om02tN5U6f8AqPa3xIn3LM784mtdpcGWV0N/G5vdbM6AnMgc81E3jc1WlRe7tH1HEd6pjwtZzBkyZ2jddTT132yt5POl0jWzf1CAe0EOMDqeQ5ps7jGyB2B1dgfMYSYM7ZFZAzjjDhmljwAwHVDhkiJIDZy6EZ5q13FwvVvDs7XbXAU9WMDWgYBpHTLMmVb7bnuyPvcuo7NLZUBAIOui9AqKr8VWSmO9aKIGn+o0+UArPuNOP206rf8ADnw5pJqObDqdQECARMEzOcJON09EryzK2ashZRcfpndkLZSB5up5GOeEmD7wtKui+aNppipZ3h7d41B5OGrT0K5UOfJ2Mk34HqEIUCwEIQgBCEIAQhCAEJUIBEJUiAEJUiAEjnACTolVF4g4tFR+CiZYDEj8bh19kKrLkWOdkLpStj3ifiAlrmUTnBkyGiBrLiR7h5qt2el2VMOeMZfnDnYonw9bWOSh734xDDhwh7mHLZrZ10zVdtnFD3PLpgbNGTRy0glVT6fPmW9a/sx1nW9lvtPE9Fjm03NENGb5AzkCMLfVHRNeML5pPs7aYLseMOa2HDu7l2LPOREjZVJt/u7VtVpAeDIOARPUGQU44gv11qq9pUDWnC1uQA0ET1W7F6NTc1/2yFZ25aIJ7s1IC/65oCz9o7sgcWGTry8Omija4zyMpGvW9lK3ro7tyT+y22jhcK1JzyQcDmvwFp2kEEOCiyV2pVB+ikR1oR9I6jRT3DlufZw6rQqOZWaWQNWvYScQe38QGSjLLZy6ZBgdCQJyE8s1I3feTKdKvTfTDnVAzs3YQXMc12Yk6AtJ8wFTlf4tLyWY+qTZs3CHGdO2sjJlZo+8pz/U07t+SsS+d7qtzqNZrqToc2MLht068iOS3HhfiFtsoB4gPHdqN9l35HULz2+9HpRfIl0ISrpYIhKhAIhKkQAhCEAIQhACEJHvABJyAEnwGqApXpL4mNGm2z0j97WHeIObaeh8C45eAKyq8bzcAGg+qA3LIdSec5qV4mvZtotVaqC7ItjlhzaAOUQPeVUqtSTJW7HihpNo8jLkdUxXVJ1XOoUjnrmXLQyrQEwh7p6pZlAYuEzyF7axKKS7ijll59FzQODwuQfBldXOXEuQImbHeZFN1MYcLy0vOeKGzAHIZ8k8NmbWdNIOhol5ggQNwXalQNnsb3H7sSeQzJ8t1bLjtzy3BUxBzDuOm8jpr1WL1D4LnPktxzyemeLPY24g/EZEwJEHxy8VNXNfZsNpZV/8b4bVGebTmSOo19/NRbqmHvtEtGpOGBp58l1vVuKiHgwKRBcP2ToQF5rqm1s3qUk9G5MeCAQZBEg8wdClVT9Gl8dtY2tJl1E4Ofc1Z8JH8Kti1liewSpEIdBCEIBUIQgBCRKgBV/jq8+wsbzMF5bTH8Zh39OJWBZ76YbQeys1IGO0qPPiW0yGj3uClK29FeR6lszGxjG57GODS8EgO0cWnE0NOztusqGceSdWyxOpgYt4Ig5jcHLQrnazMPIGIzigQD1gbr0pf2vB5OhsUsJF7YFICtYvQIXh71yL1zY0OC9eXVC3f8lwDkPfyXNndC1KkpA33JAvbjOmY6hcJEvw+AO9IEEZHKeUFTN+Xs4sAbDg8eviIw/suHMfmq/dt3VMntyz7p66bq30+EMYa6vUrvyGT3NaG9DEl3lC8zLw93dM2Ym3GpXZS6FXCS7J0ZGSTIOoCk3WuaZHaYmFoLRo4CYc08yPdkp2+ODadFjntDgA0uBLsgTMCNdviqXarUXODoaIAENEDrA2nVaNRmW5INVi+RqXomspoPIJJbWbkNgRJn5rVFhnowvh32prXEkS0Ny2LoPwK3NZ2qTao149cVxBCEITBCEIAQkSoBFSL49IjqNapT7KcDi2cWsbq7rH+O6WG3VuuF3vYFRnbU9FuJJvsl6npWeNKLf5v0Vav/id942izhzAwUC+oSDORwZ5xnIbl1UPVK4WethqeLTPkWn6KjHkpPezuaFwfRO2u5O3+6HrM2JMD2tcwTkclT7dRwktOrTBVwsdd3aMeJMwATBz5c1XuIbHFUuaIa/vtmd/WAnk6fgt3oMr+D/0eTnhfJEIF7mFyJSudkvU2Z9COcuZCC5JiUSWglLK8kylAXAdWdc1MXZw++sx1Qdym3Vz8vJoHrHwXnhi5TaKkEwxoxPO+GY7o3cTktKpWcBrWtaWsYIa3Ux9TzPVUZs3DpeTTgwe52/BD3Xw04tZLjhbkMxnGZIGytNip02NkmCD8OkaKLeCYawYes4fKAu1uAFNuWIiOuf1Xm6+z0lKlaQ9vG0t7PWRHzVYoXFQdWFZsNcyZp4AWOyI02InqE7ZXecpBG4AiOUFdixrXtce8c2NMAGXAF58MgpKnPhiolrtEPVFOw1O1pU2tdBeNS3EwFwEbA8uicXP6abRUcGvpUsxlhxDPlBlR3GtbDQk6w4ebmlo+aqfBzMVrojk4H3KNttb2EknpI2Knx3bHGG2UT1DlOcJ8Q1bU6qKrGM7PCO7inESZBk9FX7HeLG1HOqVGidZd125x4KW9HjZp16nt1j7gJ/7FEmqS5bON7T6LchCFoKxEqRCAFlPpOpRbAc+9SafcXBassz9LdKKlB/Nj2/yuaf+ypzrcFuL5FBqO/uT+aj7RVgg8j+ifUDTJPalwEZYdzySVrJSOQZWd5ELHPkvtbWjvYLbLZHrAZdf1TyzWjECyvmHtJ27pAycORy1/NVmhaCxxaQQRscipBlr3yHgIzXe4Z5rX0yEtVKHHxXAOUpedkfGM5tJ9YbE/hcBoeR3UOXL34tVKaMPHQr1zJXvEuTl1s6kdKdTPbzmPOF0fUAOW/mPJNCUrVzZ3RePR9Tw1H1HGBgLGnfESPV8AM/EK72S0sxOI15ujEeYnWFl9jvpzWBknCNM+Zk5qTsl9uJzPRebmbq2ejgUqEjQapDs4XGrWJMbb+SrtnvaTGLIbfqnQvBucOM+P0VO9GjRJNcC4taOuXPqvH2IdqKs+q3BG2e/uTO0Xu1g7paTl+swmNbiQGY20TZ1kP6R7xGFtMHMuB8gP1CguGP9Unk0/EhM72vM17ScwcJwCQCJ/F8cvJPbLVdTMhtMk8u6VKk3OiCa5bLdSK1bgCjhsTD7Tnu/qj6LJrttIwDGx2IgHNwiDpELVPR7eDqlnLS0BtJwYyJk5YjJO+apwdXpluXudlpQhC3GURCEICE4ptrqTGFr8EuIJkD8MjM+BVPttupVINe0McRMA4qhE66CBpzUp6Qb3ovodmx4c9tRru7mBEggnnms4qPXnZ+78mzEtSS98WmzOp9xzy9hD2EUw0At6kz0VUdfoJmXEzPL/wCJ9TxVCQxpdsY+p0C5XXwK/W0PH7rOXIu28kx5FjTFxzZX76vEFwqARs7PUbJaVqmCND/eavFs4ZsIaTWpOY2IJbXc3z7wOaz+920KJP2U1S2fxkER0hoPmp8lkM+TETNmtgzBzDhDm8wmd73OGN7SkSWbg6tn5jqmVjtskKcsd4NloJEOIEHeTER1VuPJWLwVewqRVHVY1SBxd6oJ8AT8lq91XVYyYFCm1/ItxT+6XfJTn2UNHcYB0aA1Sr/0EvEk59C/tmE9ql7RatfPAlntQLmDsqm7mCM/22b/AAKzq/8AhWvYz95DmTAe0gjoCNWnxV+L1UZOvspyemrH/Q0oWgA96Y58vHop2xiATI2jZVYOXsPyhTyY+b2VxfAs77Thznfmj/FBhLsQPVVg1FxqVCd/JV1hSXkunK2/BbKYrv8AUpVCDmCGmCCuV5trUaLnmlUEDUsMNnLETsArbw9a2tszA99TENIOQbsPmpS3W6lgHZPeXEgOa4Atwkd4ZjNYnka/Rr4J/sxSwOgTvJUvQtrt4Kbuup4e6G93E4gA6DEYC6GzluzvdPxWje+0Va/ZcrkrY2Yjl+Hnoti9HVGLHPtVHn3Q36LFOHav3Q8St44Mo4bFQHNuL+Yk/VU4lvI2WZPgiaQlSLYZwQhCAxW/7Nhr1m6RUfHm4kfNUy+KTuzqS5xIE6nYrR+MLuebbWDGkyWunYS0b6KH/wDxZq4g93rtgtYMTs9c/wBF5nJTTN+nUnPhO30RY6Ic9zHRnGQI09kidc1K3zbm0mB1CqyrIcdGktIAInCevwTCnwqaTQykRhbkA6ZHOSm1ouiqAZZOR0IO3kVB3L+jqml9lVvG3vqmaji4/AeA0Cjm3c6sYa2RudAPPn0VqsXBzznXyHsA/wDJ30Cn6V1NaIAAA0AyU/cU+CPDfkzurwhVZnScHDkcj701FkrNrUu0puEPbmBI9YTmtFvC00qImo4DkNXHwAVVtvExc4NpNwtxAEnNxEjyCsx5af0V3jk0gWSnUsdLEO8BDXDVsEz4+CjbXb69FxpF4OEAhwAJc0iWmT0TKwXi6nkM2kyW7GN/FdL2tDX1cTSSCxgz1BAzB8FG+NSn9kpVTX8HCpa3uMue4nx25ZKv8Xn/ACx/eZ81NOTG87I2qwtqeqO9kc5bmBmow+NJkrW5aM67UJO3C0Sw8A0ajcTXHwLYI+Ces9HVMaH6fRbH6yUY16WjLhidk1pPku1OwPBGJpiR81r938BWZrZqGoXzt6oH1KjOL7noWWjjY0xnJJObvwtEk9Pcuv1E0vJ1YHL8HHh2y9u0ta4NcyBBEyOevNS44df7bf5T+ap3DV4ubVY9mRMyDuCMwQtLfRrgNJdRlwBDe9OYlYKx26/E2K5S7K2zg47VGHyKe0eFmsEu7/wHuU9Z7HaXiWiif4nAjxTe8K1WgWiqyn3gYhxOmqjU5UuzqeNvouNn4abgpg06LgGNGbG6R0Ezpn4pOFa5Dq1Mu7rHxTaT6rQXDC2dhAVEp8UPpuyxAfsvPyU7ww42p7+zkRBcXdZjTU5Faoyc7lJaKKjjL72aAhNrHYsA9ZzvE5e5OVtMwJreoPYVcJIdgfBGoOExCdJHNkRzyXH2gZNZOITpVE9dfePyV6uC+qbmZMawe02CCeu481l1QQ9zd2lzSDrkSPovdntLqZlji09N/HmvJlvG9yeg0rWmapeFFlaSWtgfjGvvH1ULbOHnAOc0gtbrihpHvyVcu/ip9LOS3nGbT4tKjr64xrVye8QP70GgV13GRdz2VzNQ+n0SNut1OkJe4DkNSfJVS9uK3ukUhgHPV35BMq9QmScydzmoq1VlXGNE6oa2iqXElxJJ1JMlNgcx4j5r09689VqS0Ul9ZRdgD47sls8nZGDy1Syn/DltaafYuE4nYo2cCII8d1HnJZmtJMuT22jlWfChLbbPvaQOna05/mClrU/JVq1ma1H/AHqf/JShEaZqYvWlzP8AKV6/xGidXfBw+id3fezG2amwPa1wBDhhzmTuREQuljt9EP8AXpYTriwbeUhF6aWt8jjz0n8RpSvKjs8fH6qM4ss9O02OrTD24gMbM/xszA8xI81c3WmykHOgcj7HJZ1a6kU3nkxx/pKhWH22mmSnLzT2im8L5vb4E/BaCL+qndukeqB021We8H5uHRp+YCuLSrbpzXRGUmuyasnE1Vnq4PNs/VcbzvZ9ctNTD3QQIEamTuo9q6BVVdNabJqJT2kMKtWXujbLwyVl4TJAe4EiSBkY0E/VUOna4rOOxc755LQOGG/cg83OPxj6LT6edWU5q/A0S4a5dS7xJIcRnnyKkVDcNuyePA/MfRTK2vyZV4FQhC4dMc4msgFqrNI0qOI2InvCD5qMEjXMc9/MbrTuJuDG2gmrSOGqdZ9V8CBPsnqs8tlifSeWVWlrhsfmDuOoXm5cbl/wbYtUhrWEtdHI/JRdQqXw5FQrzl5BQkmxlaq0AldrDwi6s0PfUAa4AgNEmD1OQTK8NCrVwVaJpBh1Alv1H1U6bmdoikm9M82ThGhTjuYjzecXw0+CfsuiiajH1KbXYPVyyE7xoY6qYNFOaVx1HfhwiJl2WXhqqJq29rsspSlpma3ZbZOsEE+IIKl5ScdcOfZKwrU3tcHR2oadHHKY2PP381zoVMTQeitpfZBMb2rRV2v/AK9D/eZ81Y7U3JQTR/maP+41WQRoukJUqQrOWBCaXq+KFU8qbvknkJteFLHSe32hClPyRyvDKbwcdZ1iP6lb6blAWa53UXHA17gQCThMB0mQInLRWKzWKoWh3Z1IOhwPj3wr8sPl4KsdLR6YurUnZOGrXDxa78l1srZe0Z5kZKhS2y1taGB4Kxeo8tPUYh+a0bg64aYotZUcXPYMwMgc9ea52C4qrtGEDmch8VP2C4SwhxfBHsj4SV66mV4POdNkpQsrGCGNA/vmuyELh0EIQgBMb1ualaGYarZ5HRzTzadk9QuNbBlt/cJVbMS4d+l7YGbf3ht46eCp1msFSq8U6LHVHmYa0TucydAOpX0GROqb2K7aVEEUqbGBxJOFobJO5hZ/8db2i73noz/h70VNZFS2RUfqKerGePtn4KO4quk2W1CowQ2p3hyxNycPMQtaUHxfc32izOAHfZ32eLdvMSFPJjTjSIxbVbZULHxO2gcbIeS3QjTz5hRt6cWV604nYRyGSiG6IAJdhaC5x0a0Fzj/AAjNefO9cUbHre2Q3FDz9nqHMnI/1BdbmfiptPQK4WT0a2i0iK0UaZicXeqEfujJvmfJLbPRtWoPayytNSm4ZEua3CRqHE7coCv9quHgq9xcvJUbUFX6Ym10ANqgJ8IK1+w+iguztVb+CkIHgXnP3AJ7ePANKjQf9logujKBiefAnOVZOJpbZCsib0ikpE8fc9ca0Ko/9b/oFwdZnjVjx4sePmFk41+jRyX7Ocr0xsleS7n8oXewDE8AZlSxp80Rt/ix3QswV34MtXcdSP4e83wOo9+fmoaxXBVfowxzPdHxVgunh99J4eXARsJMg6iV6x56J6EnZjkPcvSFEkCEIQAhCEAISJUAiVCRAKhCEAIQkQFSqejqk6s97qjxTc4uFNsNicyC/WJnSFYruuejZ24aFNrBvAzPi7U+adpVFSl4Ott+QQhCkcBCEIBEqRKgPLmA6gFeW2doMhrQeYAC6IQAhCEAIQhACEIQAhC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6574" name="AutoShape 14" descr="data:image/jpeg;base64,/9j/4AAQSkZJRgABAQAAAQABAAD/2wCEAAkGBhQSERQUEBQUFRQUFhUUFBcYFRUUFxUVFRQVFRQVGBUXHCYgFxkjGhUUHy8gJScpLCwsFR8xNTAqNSYrLCkBCQoKDgwOGg8PGi0lHyQsLCwvMCwqLCwsLCwsKSwpLCwsLCwsLCwpLCwsLCwsLCwsLCwsLCwpKSksLCwsKSwsLP/AABEIAN4AzAMBIgACEQEDEQH/xAAcAAABBQEBAQAAAAAAAAAAAAAAAQQFBgcDAgj/xABBEAABAwEGAwQHBQYGAwEAAAABAAIRAwQFEiExQQZRYRMicYEHMlKRobHBFCNC0eFicoKSovAVJDNzssJDg/EW/8QAGQEBAAMBAQAAAAAAAAAAAAAAAAIDBAEF/8QAJxEAAwACAgEEAgIDAQAAAAAAAAECAxESITEEEzJBIlFhcRSB8AX/2gAMAwEAAhEDEQA/ANxQhCAEIQgBCEIAQhCAEIQgBCEIAQhCAEIQgBCEIAQhCAEIQgBCEIAQhCAEJEIBUJEIBUJEIBUJEIBUJEIBUJEIBUJEIBUJEIBUJEqAEJEIBUJEIBUJEIBUJEIAQhCAEIQgBCEIAQhCAEIUJe3FDKXdpjG/fOGt/ed9AoulPk43om02tN5U6f8AqPa3xIn3LM784mtdpcGWV0N/G5vdbM6AnMgc81E3jc1WlRe7tH1HEd6pjwtZzBkyZ2jddTT132yt5POl0jWzf1CAe0EOMDqeQ5ps7jGyB2B1dgfMYSYM7ZFZAzjjDhmljwAwHVDhkiJIDZy6EZ5q13FwvVvDs7XbXAU9WMDWgYBpHTLMmVb7bnuyPvcuo7NLZUBAIOui9AqKr8VWSmO9aKIGn+o0+UArPuNOP206rf8ADnw5pJqObDqdQECARMEzOcJON09EryzK2ashZRcfpndkLZSB5up5GOeEmD7wtKui+aNppipZ3h7d41B5OGrT0K5UOfJ2Mk34HqEIUCwEIQgBCEIAQhCAEJUIBEJUiAEJUiAEjnACTolVF4g4tFR+CiZYDEj8bh19kKrLkWOdkLpStj3ifiAlrmUTnBkyGiBrLiR7h5qt2el2VMOeMZfnDnYonw9bWOSh734xDDhwh7mHLZrZ10zVdtnFD3PLpgbNGTRy0glVT6fPmW9a/sx1nW9lvtPE9Fjm03NENGb5AzkCMLfVHRNeML5pPs7aYLseMOa2HDu7l2LPOREjZVJt/u7VtVpAeDIOARPUGQU44gv11qq9pUDWnC1uQA0ET1W7F6NTc1/2yFZ25aIJ7s1IC/65oCz9o7sgcWGTry8Omija4zyMpGvW9lK3ro7tyT+y22jhcK1JzyQcDmvwFp2kEEOCiyV2pVB+ikR1oR9I6jRT3DlufZw6rQqOZWaWQNWvYScQe38QGSjLLZy6ZBgdCQJyE8s1I3feTKdKvTfTDnVAzs3YQXMc12Yk6AtJ8wFTlf4tLyWY+qTZs3CHGdO2sjJlZo+8pz/U07t+SsS+d7qtzqNZrqToc2MLht068iOS3HhfiFtsoB4gPHdqN9l35HULz2+9HpRfIl0ISrpYIhKhAIhKkQAhCEAIQhACEJHvABJyAEnwGqApXpL4mNGm2z0j97WHeIObaeh8C45eAKyq8bzcAGg+qA3LIdSec5qV4mvZtotVaqC7ItjlhzaAOUQPeVUqtSTJW7HihpNo8jLkdUxXVJ1XOoUjnrmXLQyrQEwh7p6pZlAYuEzyF7axKKS7ijll59FzQODwuQfBldXOXEuQImbHeZFN1MYcLy0vOeKGzAHIZ8k8NmbWdNIOhol5ggQNwXalQNnsb3H7sSeQzJ8t1bLjtzy3BUxBzDuOm8jpr1WL1D4LnPktxzyemeLPY24g/EZEwJEHxy8VNXNfZsNpZV/8b4bVGebTmSOo19/NRbqmHvtEtGpOGBp58l1vVuKiHgwKRBcP2ToQF5rqm1s3qUk9G5MeCAQZBEg8wdClVT9Gl8dtY2tJl1E4Ofc1Z8JH8Kti1liewSpEIdBCEIBUIQgBCRKgBV/jq8+wsbzMF5bTH8Zh39OJWBZ76YbQeys1IGO0qPPiW0yGj3uClK29FeR6lszGxjG57GODS8EgO0cWnE0NOztusqGceSdWyxOpgYt4Ig5jcHLQrnazMPIGIzigQD1gbr0pf2vB5OhsUsJF7YFICtYvQIXh71yL1zY0OC9eXVC3f8lwDkPfyXNndC1KkpA33JAvbjOmY6hcJEvw+AO9IEEZHKeUFTN+Xs4sAbDg8eviIw/suHMfmq/dt3VMntyz7p66bq30+EMYa6vUrvyGT3NaG9DEl3lC8zLw93dM2Ym3GpXZS6FXCS7J0ZGSTIOoCk3WuaZHaYmFoLRo4CYc08yPdkp2+ODadFjntDgA0uBLsgTMCNdviqXarUXODoaIAENEDrA2nVaNRmW5INVi+RqXomspoPIJJbWbkNgRJn5rVFhnowvh32prXEkS0Ny2LoPwK3NZ2qTao149cVxBCEITBCEIAQkSoBFSL49IjqNapT7KcDi2cWsbq7rH+O6WG3VuuF3vYFRnbU9FuJJvsl6npWeNKLf5v0Vav/id942izhzAwUC+oSDORwZ5xnIbl1UPVK4WethqeLTPkWn6KjHkpPezuaFwfRO2u5O3+6HrM2JMD2tcwTkclT7dRwktOrTBVwsdd3aMeJMwATBz5c1XuIbHFUuaIa/vtmd/WAnk6fgt3oMr+D/0eTnhfJEIF7mFyJSudkvU2Z9COcuZCC5JiUSWglLK8kylAXAdWdc1MXZw++sx1Qdym3Vz8vJoHrHwXnhi5TaKkEwxoxPO+GY7o3cTktKpWcBrWtaWsYIa3Ux9TzPVUZs3DpeTTgwe52/BD3Xw04tZLjhbkMxnGZIGytNip02NkmCD8OkaKLeCYawYes4fKAu1uAFNuWIiOuf1Xm6+z0lKlaQ9vG0t7PWRHzVYoXFQdWFZsNcyZp4AWOyI02InqE7ZXecpBG4AiOUFdixrXtce8c2NMAGXAF58MgpKnPhiolrtEPVFOw1O1pU2tdBeNS3EwFwEbA8uicXP6abRUcGvpUsxlhxDPlBlR3GtbDQk6w4ebmlo+aqfBzMVrojk4H3KNttb2EknpI2Knx3bHGG2UT1DlOcJ8Q1bU6qKrGM7PCO7inESZBk9FX7HeLG1HOqVGidZd125x4KW9HjZp16nt1j7gJ/7FEmqS5bON7T6LchCFoKxEqRCAFlPpOpRbAc+9SafcXBassz9LdKKlB/Nj2/yuaf+ypzrcFuL5FBqO/uT+aj7RVgg8j+ifUDTJPalwEZYdzySVrJSOQZWd5ELHPkvtbWjvYLbLZHrAZdf1TyzWjECyvmHtJ27pAycORy1/NVmhaCxxaQQRscipBlr3yHgIzXe4Z5rX0yEtVKHHxXAOUpedkfGM5tJ9YbE/hcBoeR3UOXL34tVKaMPHQr1zJXvEuTl1s6kdKdTPbzmPOF0fUAOW/mPJNCUrVzZ3RePR9Tw1H1HGBgLGnfESPV8AM/EK72S0sxOI15ujEeYnWFl9jvpzWBknCNM+Zk5qTsl9uJzPRebmbq2ejgUqEjQapDs4XGrWJMbb+SrtnvaTGLIbfqnQvBucOM+P0VO9GjRJNcC4taOuXPqvH2IdqKs+q3BG2e/uTO0Xu1g7paTl+swmNbiQGY20TZ1kP6R7xGFtMHMuB8gP1CguGP9Unk0/EhM72vM17ScwcJwCQCJ/F8cvJPbLVdTMhtMk8u6VKk3OiCa5bLdSK1bgCjhsTD7Tnu/qj6LJrttIwDGx2IgHNwiDpELVPR7eDqlnLS0BtJwYyJk5YjJO+apwdXpluXudlpQhC3GURCEICE4ptrqTGFr8EuIJkD8MjM+BVPttupVINe0McRMA4qhE66CBpzUp6Qb3ovodmx4c9tRru7mBEggnnms4qPXnZ+78mzEtSS98WmzOp9xzy9hD2EUw0At6kz0VUdfoJmXEzPL/wCJ9TxVCQxpdsY+p0C5XXwK/W0PH7rOXIu28kx5FjTFxzZX76vEFwqARs7PUbJaVqmCND/eavFs4ZsIaTWpOY2IJbXc3z7wOaz+920KJP2U1S2fxkER0hoPmp8lkM+TETNmtgzBzDhDm8wmd73OGN7SkSWbg6tn5jqmVjtskKcsd4NloJEOIEHeTER1VuPJWLwVewqRVHVY1SBxd6oJ8AT8lq91XVYyYFCm1/ItxT+6XfJTn2UNHcYB0aA1Sr/0EvEk59C/tmE9ql7RatfPAlntQLmDsqm7mCM/22b/AAKzq/8AhWvYz95DmTAe0gjoCNWnxV+L1UZOvspyemrH/Q0oWgA96Y58vHop2xiATI2jZVYOXsPyhTyY+b2VxfAs77Thznfmj/FBhLsQPVVg1FxqVCd/JV1hSXkunK2/BbKYrv8AUpVCDmCGmCCuV5trUaLnmlUEDUsMNnLETsArbw9a2tszA99TENIOQbsPmpS3W6lgHZPeXEgOa4Atwkd4ZjNYnka/Rr4J/sxSwOgTvJUvQtrt4Kbuup4e6G93E4gA6DEYC6GzluzvdPxWje+0Va/ZcrkrY2Yjl+Hnoti9HVGLHPtVHn3Q36LFOHav3Q8St44Mo4bFQHNuL+Yk/VU4lvI2WZPgiaQlSLYZwQhCAxW/7Nhr1m6RUfHm4kfNUy+KTuzqS5xIE6nYrR+MLuebbWDGkyWunYS0b6KH/wDxZq4g93rtgtYMTs9c/wBF5nJTTN+nUnPhO30RY6Ic9zHRnGQI09kidc1K3zbm0mB1CqyrIcdGktIAInCevwTCnwqaTQykRhbkA6ZHOSm1ouiqAZZOR0IO3kVB3L+jqml9lVvG3vqmaji4/AeA0Cjm3c6sYa2RudAPPn0VqsXBzznXyHsA/wDJ30Cn6V1NaIAAA0AyU/cU+CPDfkzurwhVZnScHDkcj701FkrNrUu0puEPbmBI9YTmtFvC00qImo4DkNXHwAVVtvExc4NpNwtxAEnNxEjyCsx5af0V3jk0gWSnUsdLEO8BDXDVsEz4+CjbXb69FxpF4OEAhwAJc0iWmT0TKwXi6nkM2kyW7GN/FdL2tDX1cTSSCxgz1BAzB8FG+NSn9kpVTX8HCpa3uMue4nx25ZKv8Xn/ACx/eZ81NOTG87I2qwtqeqO9kc5bmBmow+NJkrW5aM67UJO3C0Sw8A0ajcTXHwLYI+Ces9HVMaH6fRbH6yUY16WjLhidk1pPku1OwPBGJpiR81r938BWZrZqGoXzt6oH1KjOL7noWWjjY0xnJJObvwtEk9Pcuv1E0vJ1YHL8HHh2y9u0ta4NcyBBEyOevNS44df7bf5T+ap3DV4ubVY9mRMyDuCMwQtLfRrgNJdRlwBDe9OYlYKx26/E2K5S7K2zg47VGHyKe0eFmsEu7/wHuU9Z7HaXiWiif4nAjxTe8K1WgWiqyn3gYhxOmqjU5UuzqeNvouNn4abgpg06LgGNGbG6R0Ezpn4pOFa5Dq1Mu7rHxTaT6rQXDC2dhAVEp8UPpuyxAfsvPyU7ww42p7+zkRBcXdZjTU5Faoyc7lJaKKjjL72aAhNrHYsA9ZzvE5e5OVtMwJreoPYVcJIdgfBGoOExCdJHNkRzyXH2gZNZOITpVE9dfePyV6uC+qbmZMawe02CCeu481l1QQ9zd2lzSDrkSPovdntLqZlji09N/HmvJlvG9yeg0rWmapeFFlaSWtgfjGvvH1ULbOHnAOc0gtbrihpHvyVcu/ip9LOS3nGbT4tKjr64xrVye8QP70GgV13GRdz2VzNQ+n0SNut1OkJe4DkNSfJVS9uK3ukUhgHPV35BMq9QmScydzmoq1VlXGNE6oa2iqXElxJJ1JMlNgcx4j5r09689VqS0Ul9ZRdgD47sls8nZGDy1Syn/DltaafYuE4nYo2cCII8d1HnJZmtJMuT22jlWfChLbbPvaQOna05/mClrU/JVq1ma1H/AHqf/JShEaZqYvWlzP8AKV6/xGidXfBw+id3fezG2amwPa1wBDhhzmTuREQuljt9EP8AXpYTriwbeUhF6aWt8jjz0n8RpSvKjs8fH6qM4ss9O02OrTD24gMbM/xszA8xI81c3WmykHOgcj7HJZ1a6kU3nkxx/pKhWH22mmSnLzT2im8L5vb4E/BaCL+qndukeqB021We8H5uHRp+YCuLSrbpzXRGUmuyasnE1Vnq4PNs/VcbzvZ9ctNTD3QQIEamTuo9q6BVVdNabJqJT2kMKtWXujbLwyVl4TJAe4EiSBkY0E/VUOna4rOOxc755LQOGG/cg83OPxj6LT6edWU5q/A0S4a5dS7xJIcRnnyKkVDcNuyePA/MfRTK2vyZV4FQhC4dMc4msgFqrNI0qOI2InvCD5qMEjXMc9/MbrTuJuDG2gmrSOGqdZ9V8CBPsnqs8tlifSeWVWlrhsfmDuOoXm5cbl/wbYtUhrWEtdHI/JRdQqXw5FQrzl5BQkmxlaq0AldrDwi6s0PfUAa4AgNEmD1OQTK8NCrVwVaJpBh1Alv1H1U6bmdoikm9M82ThGhTjuYjzecXw0+CfsuiiajH1KbXYPVyyE7xoY6qYNFOaVx1HfhwiJl2WXhqqJq29rsspSlpma3ZbZOsEE+IIKl5ScdcOfZKwrU3tcHR2oadHHKY2PP381zoVMTQeitpfZBMb2rRV2v/AK9D/eZ81Y7U3JQTR/maP+41WQRoukJUqQrOWBCaXq+KFU8qbvknkJteFLHSe32hClPyRyvDKbwcdZ1iP6lb6blAWa53UXHA17gQCThMB0mQInLRWKzWKoWh3Z1IOhwPj3wr8sPl4KsdLR6YurUnZOGrXDxa78l1srZe0Z5kZKhS2y1taGB4Kxeo8tPUYh+a0bg64aYotZUcXPYMwMgc9ea52C4qrtGEDmch8VP2C4SwhxfBHsj4SV66mV4POdNkpQsrGCGNA/vmuyELh0EIQgBMb1ualaGYarZ5HRzTzadk9QuNbBlt/cJVbMS4d+l7YGbf3ht46eCp1msFSq8U6LHVHmYa0TucydAOpX0GROqb2K7aVEEUqbGBxJOFobJO5hZ/8db2i73noz/h70VNZFS2RUfqKerGePtn4KO4quk2W1CowQ2p3hyxNycPMQtaUHxfc32izOAHfZ32eLdvMSFPJjTjSIxbVbZULHxO2gcbIeS3QjTz5hRt6cWV604nYRyGSiG6IAJdhaC5x0a0Fzj/AAjNefO9cUbHre2Q3FDz9nqHMnI/1BdbmfiptPQK4WT0a2i0iK0UaZicXeqEfujJvmfJLbPRtWoPayytNSm4ZEua3CRqHE7coCv9quHgq9xcvJUbUFX6Ym10ANqgJ8IK1+w+iguztVb+CkIHgXnP3AJ7ePANKjQf9logujKBiefAnOVZOJpbZCsib0ikpE8fc9ca0Ko/9b/oFwdZnjVjx4sePmFk41+jRyX7Ocr0xsleS7n8oXewDE8AZlSxp80Rt/ix3QswV34MtXcdSP4e83wOo9+fmoaxXBVfowxzPdHxVgunh99J4eXARsJMg6iV6x56J6EnZjkPcvSFEkCEIQAhCEAISJUAiVCRAKhCEAIQkQFSqejqk6s97qjxTc4uFNsNicyC/WJnSFYruuejZ24aFNrBvAzPi7U+adpVFSl4Ott+QQhCkcBCEIBEqRKgPLmA6gFeW2doMhrQeYAC6IQAhCEAIQhACEIQAhC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6576" name="AutoShape 16" descr="data:image/jpeg;base64,/9j/4AAQSkZJRgABAQAAAQABAAD/2wCEAAkGBhQSERQUEBQUFRQUFhUUFBcYFRUUFxUVFRQVFRQVGBUXHCYgFxkjGhUUHy8gJScpLCwsFR8xNTAqNSYrLCkBCQoKDgwOGg8PGi0lHyQsLCwvMCwqLCwsLCwsKSwpLCwsLCwsLCwpLCwsLCwsLCwsLCwsLCwpKSksLCwsKSwsLP/AABEIAN4AzAMBIgACEQEDEQH/xAAcAAABBQEBAQAAAAAAAAAAAAAAAQQFBgcDAgj/xABBEAABAwEGAwQHBQYGAwEAAAABAAIRAwQFEiExQQZRYRMicYEHMlKRobHBFCNC0eFicoKSovAVJDNzssJDg/EW/8QAGQEBAAMBAQAAAAAAAAAAAAAAAAIDBAEF/8QAJxEAAwACAgEEAgIDAQAAAAAAAAECAxESITEEEzJBIlFhcRSB8AX/2gAMAwEAAhEDEQA/ANxQhCAEIQgBCEIAQhCAEIQgBCEIAQhCAEIQgBCEIAQhCAEIQgBCEIAQhCAEJEIBUJEIBUJEIBUJEIBUJEIBUJEIBUJEIBUJEIBUJEqAEJEIBUJEIBUJEIBUJEIAQhCAEIQgBCEIAQhCAEIUJe3FDKXdpjG/fOGt/ed9AoulPk43om02tN5U6f8AqPa3xIn3LM784mtdpcGWV0N/G5vdbM6AnMgc81E3jc1WlRe7tH1HEd6pjwtZzBkyZ2jddTT132yt5POl0jWzf1CAe0EOMDqeQ5ps7jGyB2B1dgfMYSYM7ZFZAzjjDhmljwAwHVDhkiJIDZy6EZ5q13FwvVvDs7XbXAU9WMDWgYBpHTLMmVb7bnuyPvcuo7NLZUBAIOui9AqKr8VWSmO9aKIGn+o0+UArPuNOP206rf8ADnw5pJqObDqdQECARMEzOcJON09EryzK2ashZRcfpndkLZSB5up5GOeEmD7wtKui+aNppipZ3h7d41B5OGrT0K5UOfJ2Mk34HqEIUCwEIQgBCEIAQhCAEJUIBEJUiAEJUiAEjnACTolVF4g4tFR+CiZYDEj8bh19kKrLkWOdkLpStj3ifiAlrmUTnBkyGiBrLiR7h5qt2el2VMOeMZfnDnYonw9bWOSh734xDDhwh7mHLZrZ10zVdtnFD3PLpgbNGTRy0glVT6fPmW9a/sx1nW9lvtPE9Fjm03NENGb5AzkCMLfVHRNeML5pPs7aYLseMOa2HDu7l2LPOREjZVJt/u7VtVpAeDIOARPUGQU44gv11qq9pUDWnC1uQA0ET1W7F6NTc1/2yFZ25aIJ7s1IC/65oCz9o7sgcWGTry8Omija4zyMpGvW9lK3ro7tyT+y22jhcK1JzyQcDmvwFp2kEEOCiyV2pVB+ikR1oR9I6jRT3DlufZw6rQqOZWaWQNWvYScQe38QGSjLLZy6ZBgdCQJyE8s1I3feTKdKvTfTDnVAzs3YQXMc12Yk6AtJ8wFTlf4tLyWY+qTZs3CHGdO2sjJlZo+8pz/U07t+SsS+d7qtzqNZrqToc2MLht068iOS3HhfiFtsoB4gPHdqN9l35HULz2+9HpRfIl0ISrpYIhKhAIhKkQAhCEAIQhACEJHvABJyAEnwGqApXpL4mNGm2z0j97WHeIObaeh8C45eAKyq8bzcAGg+qA3LIdSec5qV4mvZtotVaqC7ItjlhzaAOUQPeVUqtSTJW7HihpNo8jLkdUxXVJ1XOoUjnrmXLQyrQEwh7p6pZlAYuEzyF7axKKS7ijll59FzQODwuQfBldXOXEuQImbHeZFN1MYcLy0vOeKGzAHIZ8k8NmbWdNIOhol5ggQNwXalQNnsb3H7sSeQzJ8t1bLjtzy3BUxBzDuOm8jpr1WL1D4LnPktxzyemeLPY24g/EZEwJEHxy8VNXNfZsNpZV/8b4bVGebTmSOo19/NRbqmHvtEtGpOGBp58l1vVuKiHgwKRBcP2ToQF5rqm1s3qUk9G5MeCAQZBEg8wdClVT9Gl8dtY2tJl1E4Ofc1Z8JH8Kti1liewSpEIdBCEIBUIQgBCRKgBV/jq8+wsbzMF5bTH8Zh39OJWBZ76YbQeys1IGO0qPPiW0yGj3uClK29FeR6lszGxjG57GODS8EgO0cWnE0NOztusqGceSdWyxOpgYt4Ig5jcHLQrnazMPIGIzigQD1gbr0pf2vB5OhsUsJF7YFICtYvQIXh71yL1zY0OC9eXVC3f8lwDkPfyXNndC1KkpA33JAvbjOmY6hcJEvw+AO9IEEZHKeUFTN+Xs4sAbDg8eviIw/suHMfmq/dt3VMntyz7p66bq30+EMYa6vUrvyGT3NaG9DEl3lC8zLw93dM2Ym3GpXZS6FXCS7J0ZGSTIOoCk3WuaZHaYmFoLRo4CYc08yPdkp2+ODadFjntDgA0uBLsgTMCNdviqXarUXODoaIAENEDrA2nVaNRmW5INVi+RqXomspoPIJJbWbkNgRJn5rVFhnowvh32prXEkS0Ny2LoPwK3NZ2qTao149cVxBCEITBCEIAQkSoBFSL49IjqNapT7KcDi2cWsbq7rH+O6WG3VuuF3vYFRnbU9FuJJvsl6npWeNKLf5v0Vav/id942izhzAwUC+oSDORwZ5xnIbl1UPVK4WethqeLTPkWn6KjHkpPezuaFwfRO2u5O3+6HrM2JMD2tcwTkclT7dRwktOrTBVwsdd3aMeJMwATBz5c1XuIbHFUuaIa/vtmd/WAnk6fgt3oMr+D/0eTnhfJEIF7mFyJSudkvU2Z9COcuZCC5JiUSWglLK8kylAXAdWdc1MXZw++sx1Qdym3Vz8vJoHrHwXnhi5TaKkEwxoxPO+GY7o3cTktKpWcBrWtaWsYIa3Ux9TzPVUZs3DpeTTgwe52/BD3Xw04tZLjhbkMxnGZIGytNip02NkmCD8OkaKLeCYawYes4fKAu1uAFNuWIiOuf1Xm6+z0lKlaQ9vG0t7PWRHzVYoXFQdWFZsNcyZp4AWOyI02InqE7ZXecpBG4AiOUFdixrXtce8c2NMAGXAF58MgpKnPhiolrtEPVFOw1O1pU2tdBeNS3EwFwEbA8uicXP6abRUcGvpUsxlhxDPlBlR3GtbDQk6w4ebmlo+aqfBzMVrojk4H3KNttb2EknpI2Knx3bHGG2UT1DlOcJ8Q1bU6qKrGM7PCO7inESZBk9FX7HeLG1HOqVGidZd125x4KW9HjZp16nt1j7gJ/7FEmqS5bON7T6LchCFoKxEqRCAFlPpOpRbAc+9SafcXBassz9LdKKlB/Nj2/yuaf+ypzrcFuL5FBqO/uT+aj7RVgg8j+ifUDTJPalwEZYdzySVrJSOQZWd5ELHPkvtbWjvYLbLZHrAZdf1TyzWjECyvmHtJ27pAycORy1/NVmhaCxxaQQRscipBlr3yHgIzXe4Z5rX0yEtVKHHxXAOUpedkfGM5tJ9YbE/hcBoeR3UOXL34tVKaMPHQr1zJXvEuTl1s6kdKdTPbzmPOF0fUAOW/mPJNCUrVzZ3RePR9Tw1H1HGBgLGnfESPV8AM/EK72S0sxOI15ujEeYnWFl9jvpzWBknCNM+Zk5qTsl9uJzPRebmbq2ejgUqEjQapDs4XGrWJMbb+SrtnvaTGLIbfqnQvBucOM+P0VO9GjRJNcC4taOuXPqvH2IdqKs+q3BG2e/uTO0Xu1g7paTl+swmNbiQGY20TZ1kP6R7xGFtMHMuB8gP1CguGP9Unk0/EhM72vM17ScwcJwCQCJ/F8cvJPbLVdTMhtMk8u6VKk3OiCa5bLdSK1bgCjhsTD7Tnu/qj6LJrttIwDGx2IgHNwiDpELVPR7eDqlnLS0BtJwYyJk5YjJO+apwdXpluXudlpQhC3GURCEICE4ptrqTGFr8EuIJkD8MjM+BVPttupVINe0McRMA4qhE66CBpzUp6Qb3ovodmx4c9tRru7mBEggnnms4qPXnZ+78mzEtSS98WmzOp9xzy9hD2EUw0At6kz0VUdfoJmXEzPL/wCJ9TxVCQxpdsY+p0C5XXwK/W0PH7rOXIu28kx5FjTFxzZX76vEFwqARs7PUbJaVqmCND/eavFs4ZsIaTWpOY2IJbXc3z7wOaz+920KJP2U1S2fxkER0hoPmp8lkM+TETNmtgzBzDhDm8wmd73OGN7SkSWbg6tn5jqmVjtskKcsd4NloJEOIEHeTER1VuPJWLwVewqRVHVY1SBxd6oJ8AT8lq91XVYyYFCm1/ItxT+6XfJTn2UNHcYB0aA1Sr/0EvEk59C/tmE9ql7RatfPAlntQLmDsqm7mCM/22b/AAKzq/8AhWvYz95DmTAe0gjoCNWnxV+L1UZOvspyemrH/Q0oWgA96Y58vHop2xiATI2jZVYOXsPyhTyY+b2VxfAs77Thznfmj/FBhLsQPVVg1FxqVCd/JV1hSXkunK2/BbKYrv8AUpVCDmCGmCCuV5trUaLnmlUEDUsMNnLETsArbw9a2tszA99TENIOQbsPmpS3W6lgHZPeXEgOa4Atwkd4ZjNYnka/Rr4J/sxSwOgTvJUvQtrt4Kbuup4e6G93E4gA6DEYC6GzluzvdPxWje+0Va/ZcrkrY2Yjl+Hnoti9HVGLHPtVHn3Q36LFOHav3Q8St44Mo4bFQHNuL+Yk/VU4lvI2WZPgiaQlSLYZwQhCAxW/7Nhr1m6RUfHm4kfNUy+KTuzqS5xIE6nYrR+MLuebbWDGkyWunYS0b6KH/wDxZq4g93rtgtYMTs9c/wBF5nJTTN+nUnPhO30RY6Ic9zHRnGQI09kidc1K3zbm0mB1CqyrIcdGktIAInCevwTCnwqaTQykRhbkA6ZHOSm1ouiqAZZOR0IO3kVB3L+jqml9lVvG3vqmaji4/AeA0Cjm3c6sYa2RudAPPn0VqsXBzznXyHsA/wDJ30Cn6V1NaIAAA0AyU/cU+CPDfkzurwhVZnScHDkcj701FkrNrUu0puEPbmBI9YTmtFvC00qImo4DkNXHwAVVtvExc4NpNwtxAEnNxEjyCsx5af0V3jk0gWSnUsdLEO8BDXDVsEz4+CjbXb69FxpF4OEAhwAJc0iWmT0TKwXi6nkM2kyW7GN/FdL2tDX1cTSSCxgz1BAzB8FG+NSn9kpVTX8HCpa3uMue4nx25ZKv8Xn/ACx/eZ81NOTG87I2qwtqeqO9kc5bmBmow+NJkrW5aM67UJO3C0Sw8A0ajcTXHwLYI+Ces9HVMaH6fRbH6yUY16WjLhidk1pPku1OwPBGJpiR81r938BWZrZqGoXzt6oH1KjOL7noWWjjY0xnJJObvwtEk9Pcuv1E0vJ1YHL8HHh2y9u0ta4NcyBBEyOevNS44df7bf5T+ap3DV4ubVY9mRMyDuCMwQtLfRrgNJdRlwBDe9OYlYKx26/E2K5S7K2zg47VGHyKe0eFmsEu7/wHuU9Z7HaXiWiif4nAjxTe8K1WgWiqyn3gYhxOmqjU5UuzqeNvouNn4abgpg06LgGNGbG6R0Ezpn4pOFa5Dq1Mu7rHxTaT6rQXDC2dhAVEp8UPpuyxAfsvPyU7ww42p7+zkRBcXdZjTU5Faoyc7lJaKKjjL72aAhNrHYsA9ZzvE5e5OVtMwJreoPYVcJIdgfBGoOExCdJHNkRzyXH2gZNZOITpVE9dfePyV6uC+qbmZMawe02CCeu481l1QQ9zd2lzSDrkSPovdntLqZlji09N/HmvJlvG9yeg0rWmapeFFlaSWtgfjGvvH1ULbOHnAOc0gtbrihpHvyVcu/ip9LOS3nGbT4tKjr64xrVye8QP70GgV13GRdz2VzNQ+n0SNut1OkJe4DkNSfJVS9uK3ukUhgHPV35BMq9QmScydzmoq1VlXGNE6oa2iqXElxJJ1JMlNgcx4j5r09689VqS0Ul9ZRdgD47sls8nZGDy1Syn/DltaafYuE4nYo2cCII8d1HnJZmtJMuT22jlWfChLbbPvaQOna05/mClrU/JVq1ma1H/AHqf/JShEaZqYvWlzP8AKV6/xGidXfBw+id3fezG2amwPa1wBDhhzmTuREQuljt9EP8AXpYTriwbeUhF6aWt8jjz0n8RpSvKjs8fH6qM4ss9O02OrTD24gMbM/xszA8xI81c3WmykHOgcj7HJZ1a6kU3nkxx/pKhWH22mmSnLzT2im8L5vb4E/BaCL+qndukeqB021We8H5uHRp+YCuLSrbpzXRGUmuyasnE1Vnq4PNs/VcbzvZ9ctNTD3QQIEamTuo9q6BVVdNabJqJT2kMKtWXujbLwyVl4TJAe4EiSBkY0E/VUOna4rOOxc755LQOGG/cg83OPxj6LT6edWU5q/A0S4a5dS7xJIcRnnyKkVDcNuyePA/MfRTK2vyZV4FQhC4dMc4msgFqrNI0qOI2InvCD5qMEjXMc9/MbrTuJuDG2gmrSOGqdZ9V8CBPsnqs8tlifSeWVWlrhsfmDuOoXm5cbl/wbYtUhrWEtdHI/JRdQqXw5FQrzl5BQkmxlaq0AldrDwi6s0PfUAa4AgNEmD1OQTK8NCrVwVaJpBh1Alv1H1U6bmdoikm9M82ThGhTjuYjzecXw0+CfsuiiajH1KbXYPVyyE7xoY6qYNFOaVx1HfhwiJl2WXhqqJq29rsspSlpma3ZbZOsEE+IIKl5ScdcOfZKwrU3tcHR2oadHHKY2PP381zoVMTQeitpfZBMb2rRV2v/AK9D/eZ81Y7U3JQTR/maP+41WQRoukJUqQrOWBCaXq+KFU8qbvknkJteFLHSe32hClPyRyvDKbwcdZ1iP6lb6blAWa53UXHA17gQCThMB0mQInLRWKzWKoWh3Z1IOhwPj3wr8sPl4KsdLR6YurUnZOGrXDxa78l1srZe0Z5kZKhS2y1taGB4Kxeo8tPUYh+a0bg64aYotZUcXPYMwMgc9ea52C4qrtGEDmch8VP2C4SwhxfBHsj4SV66mV4POdNkpQsrGCGNA/vmuyELh0EIQgBMb1ualaGYarZ5HRzTzadk9QuNbBlt/cJVbMS4d+l7YGbf3ht46eCp1msFSq8U6LHVHmYa0TucydAOpX0GROqb2K7aVEEUqbGBxJOFobJO5hZ/8db2i73noz/h70VNZFS2RUfqKerGePtn4KO4quk2W1CowQ2p3hyxNycPMQtaUHxfc32izOAHfZ32eLdvMSFPJjTjSIxbVbZULHxO2gcbIeS3QjTz5hRt6cWV604nYRyGSiG6IAJdhaC5x0a0Fzj/AAjNefO9cUbHre2Q3FDz9nqHMnI/1BdbmfiptPQK4WT0a2i0iK0UaZicXeqEfujJvmfJLbPRtWoPayytNSm4ZEua3CRqHE7coCv9quHgq9xcvJUbUFX6Ym10ANqgJ8IK1+w+iguztVb+CkIHgXnP3AJ7ePANKjQf9logujKBiefAnOVZOJpbZCsib0ikpE8fc9ca0Ko/9b/oFwdZnjVjx4sePmFk41+jRyX7Ocr0xsleS7n8oXewDE8AZlSxp80Rt/ix3QswV34MtXcdSP4e83wOo9+fmoaxXBVfowxzPdHxVgunh99J4eXARsJMg6iV6x56J6EnZjkPcvSFEkCEIQAhCEAISJUAiVCRAKhCEAIQkQFSqejqk6s97qjxTc4uFNsNicyC/WJnSFYruuejZ24aFNrBvAzPi7U+adpVFSl4Ott+QQhCkcBCEIBEqRKgPLmA6gFeW2doMhrQeYAC6IQAhCEAIQhACEIQAhC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66578" name="AutoShape 18" descr="data:image/jpeg;base64,/9j/4AAQSkZJRgABAQAAAQABAAD/2wCEAAkGBhQSERQUEBQUFRQUFhUUFBcYFRUUFxUVFRQVFRQVGBUXHCYgFxkjGhUUHy8gJScpLCwsFR8xNTAqNSYrLCkBCQoKDgwOGg8PGi0lHyQsLCwvMCwqLCwsLCwsKSwpLCwsLCwsLCwpLCwsLCwsLCwsLCwsLCwpKSksLCwsKSwsLP/AABEIAN4AzAMBIgACEQEDEQH/xAAcAAABBQEBAQAAAAAAAAAAAAAAAQQFBgcDAgj/xABBEAABAwEGAwQHBQYGAwEAAAABAAIRAwQFEiExQQZRYRMicYEHMlKRobHBFCNC0eFicoKSovAVJDNzssJDg/EW/8QAGQEBAAMBAQAAAAAAAAAAAAAAAAIDBAEF/8QAJxEAAwACAgEEAgIDAQAAAAAAAAECAxESITEEEzJBIlFhcRSB8AX/2gAMAwEAAhEDEQA/ANxQhCAEIQgBCEIAQhCAEIQgBCEIAQhCAEIQgBCEIAQhCAEIQgBCEIAQhCAEJEIBUJEIBUJEIBUJEIBUJEIBUJEIBUJEIBUJEIBUJEqAEJEIBUJEIBUJEIBUJEIAQhCAEIQgBCEIAQhCAEIUJe3FDKXdpjG/fOGt/ed9AoulPk43om02tN5U6f8AqPa3xIn3LM784mtdpcGWV0N/G5vdbM6AnMgc81E3jc1WlRe7tH1HEd6pjwtZzBkyZ2jddTT132yt5POl0jWzf1CAe0EOMDqeQ5ps7jGyB2B1dgfMYSYM7ZFZAzjjDhmljwAwHVDhkiJIDZy6EZ5q13FwvVvDs7XbXAU9WMDWgYBpHTLMmVb7bnuyPvcuo7NLZUBAIOui9AqKr8VWSmO9aKIGn+o0+UArPuNOP206rf8ADnw5pJqObDqdQECARMEzOcJON09EryzK2ashZRcfpndkLZSB5up5GOeEmD7wtKui+aNppipZ3h7d41B5OGrT0K5UOfJ2Mk34HqEIUCwEIQgBCEIAQhCAEJUIBEJUiAEJUiAEjnACTolVF4g4tFR+CiZYDEj8bh19kKrLkWOdkLpStj3ifiAlrmUTnBkyGiBrLiR7h5qt2el2VMOeMZfnDnYonw9bWOSh734xDDhwh7mHLZrZ10zVdtnFD3PLpgbNGTRy0glVT6fPmW9a/sx1nW9lvtPE9Fjm03NENGb5AzkCMLfVHRNeML5pPs7aYLseMOa2HDu7l2LPOREjZVJt/u7VtVpAeDIOARPUGQU44gv11qq9pUDWnC1uQA0ET1W7F6NTc1/2yFZ25aIJ7s1IC/65oCz9o7sgcWGTry8Omija4zyMpGvW9lK3ro7tyT+y22jhcK1JzyQcDmvwFp2kEEOCiyV2pVB+ikR1oR9I6jRT3DlufZw6rQqOZWaWQNWvYScQe38QGSjLLZy6ZBgdCQJyE8s1I3feTKdKvTfTDnVAzs3YQXMc12Yk6AtJ8wFTlf4tLyWY+qTZs3CHGdO2sjJlZo+8pz/U07t+SsS+d7qtzqNZrqToc2MLht068iOS3HhfiFtsoB4gPHdqN9l35HULz2+9HpRfIl0ISrpYIhKhAIhKkQAhCEAIQhACEJHvABJyAEnwGqApXpL4mNGm2z0j97WHeIObaeh8C45eAKyq8bzcAGg+qA3LIdSec5qV4mvZtotVaqC7ItjlhzaAOUQPeVUqtSTJW7HihpNo8jLkdUxXVJ1XOoUjnrmXLQyrQEwh7p6pZlAYuEzyF7axKKS7ijll59FzQODwuQfBldXOXEuQImbHeZFN1MYcLy0vOeKGzAHIZ8k8NmbWdNIOhol5ggQNwXalQNnsb3H7sSeQzJ8t1bLjtzy3BUxBzDuOm8jpr1WL1D4LnPktxzyemeLPY24g/EZEwJEHxy8VNXNfZsNpZV/8b4bVGebTmSOo19/NRbqmHvtEtGpOGBp58l1vVuKiHgwKRBcP2ToQF5rqm1s3qUk9G5MeCAQZBEg8wdClVT9Gl8dtY2tJl1E4Ofc1Z8JH8Kti1liewSpEIdBCEIBUIQgBCRKgBV/jq8+wsbzMF5bTH8Zh39OJWBZ76YbQeys1IGO0qPPiW0yGj3uClK29FeR6lszGxjG57GODS8EgO0cWnE0NOztusqGceSdWyxOpgYt4Ig5jcHLQrnazMPIGIzigQD1gbr0pf2vB5OhsUsJF7YFICtYvQIXh71yL1zY0OC9eXVC3f8lwDkPfyXNndC1KkpA33JAvbjOmY6hcJEvw+AO9IEEZHKeUFTN+Xs4sAbDg8eviIw/suHMfmq/dt3VMntyz7p66bq30+EMYa6vUrvyGT3NaG9DEl3lC8zLw93dM2Ym3GpXZS6FXCS7J0ZGSTIOoCk3WuaZHaYmFoLRo4CYc08yPdkp2+ODadFjntDgA0uBLsgTMCNdviqXarUXODoaIAENEDrA2nVaNRmW5INVi+RqXomspoPIJJbWbkNgRJn5rVFhnowvh32prXEkS0Ny2LoPwK3NZ2qTao149cVxBCEITBCEIAQkSoBFSL49IjqNapT7KcDi2cWsbq7rH+O6WG3VuuF3vYFRnbU9FuJJvsl6npWeNKLf5v0Vav/id942izhzAwUC+oSDORwZ5xnIbl1UPVK4WethqeLTPkWn6KjHkpPezuaFwfRO2u5O3+6HrM2JMD2tcwTkclT7dRwktOrTBVwsdd3aMeJMwATBz5c1XuIbHFUuaIa/vtmd/WAnk6fgt3oMr+D/0eTnhfJEIF7mFyJSudkvU2Z9COcuZCC5JiUSWglLK8kylAXAdWdc1MXZw++sx1Qdym3Vz8vJoHrHwXnhi5TaKkEwxoxPO+GY7o3cTktKpWcBrWtaWsYIa3Ux9TzPVUZs3DpeTTgwe52/BD3Xw04tZLjhbkMxnGZIGytNip02NkmCD8OkaKLeCYawYes4fKAu1uAFNuWIiOuf1Xm6+z0lKlaQ9vG0t7PWRHzVYoXFQdWFZsNcyZp4AWOyI02InqE7ZXecpBG4AiOUFdixrXtce8c2NMAGXAF58MgpKnPhiolrtEPVFOw1O1pU2tdBeNS3EwFwEbA8uicXP6abRUcGvpUsxlhxDPlBlR3GtbDQk6w4ebmlo+aqfBzMVrojk4H3KNttb2EknpI2Knx3bHGG2UT1DlOcJ8Q1bU6qKrGM7PCO7inESZBk9FX7HeLG1HOqVGidZd125x4KW9HjZp16nt1j7gJ/7FEmqS5bON7T6LchCFoKxEqRCAFlPpOpRbAc+9SafcXBassz9LdKKlB/Nj2/yuaf+ypzrcFuL5FBqO/uT+aj7RVgg8j+ifUDTJPalwEZYdzySVrJSOQZWd5ELHPkvtbWjvYLbLZHrAZdf1TyzWjECyvmHtJ27pAycORy1/NVmhaCxxaQQRscipBlr3yHgIzXe4Z5rX0yEtVKHHxXAOUpedkfGM5tJ9YbE/hcBoeR3UOXL34tVKaMPHQr1zJXvEuTl1s6kdKdTPbzmPOF0fUAOW/mPJNCUrVzZ3RePR9Tw1H1HGBgLGnfESPV8AM/EK72S0sxOI15ujEeYnWFl9jvpzWBknCNM+Zk5qTsl9uJzPRebmbq2ejgUqEjQapDs4XGrWJMbb+SrtnvaTGLIbfqnQvBucOM+P0VO9GjRJNcC4taOuXPqvH2IdqKs+q3BG2e/uTO0Xu1g7paTl+swmNbiQGY20TZ1kP6R7xGFtMHMuB8gP1CguGP9Unk0/EhM72vM17ScwcJwCQCJ/F8cvJPbLVdTMhtMk8u6VKk3OiCa5bLdSK1bgCjhsTD7Tnu/qj6LJrttIwDGx2IgHNwiDpELVPR7eDqlnLS0BtJwYyJk5YjJO+apwdXpluXudlpQhC3GURCEICE4ptrqTGFr8EuIJkD8MjM+BVPttupVINe0McRMA4qhE66CBpzUp6Qb3ovodmx4c9tRru7mBEggnnms4qPXnZ+78mzEtSS98WmzOp9xzy9hD2EUw0At6kz0VUdfoJmXEzPL/wCJ9TxVCQxpdsY+p0C5XXwK/W0PH7rOXIu28kx5FjTFxzZX76vEFwqARs7PUbJaVqmCND/eavFs4ZsIaTWpOY2IJbXc3z7wOaz+920KJP2U1S2fxkER0hoPmp8lkM+TETNmtgzBzDhDm8wmd73OGN7SkSWbg6tn5jqmVjtskKcsd4NloJEOIEHeTER1VuPJWLwVewqRVHVY1SBxd6oJ8AT8lq91XVYyYFCm1/ItxT+6XfJTn2UNHcYB0aA1Sr/0EvEk59C/tmE9ql7RatfPAlntQLmDsqm7mCM/22b/AAKzq/8AhWvYz95DmTAe0gjoCNWnxV+L1UZOvspyemrH/Q0oWgA96Y58vHop2xiATI2jZVYOXsPyhTyY+b2VxfAs77Thznfmj/FBhLsQPVVg1FxqVCd/JV1hSXkunK2/BbKYrv8AUpVCDmCGmCCuV5trUaLnmlUEDUsMNnLETsArbw9a2tszA99TENIOQbsPmpS3W6lgHZPeXEgOa4Atwkd4ZjNYnka/Rr4J/sxSwOgTvJUvQtrt4Kbuup4e6G93E4gA6DEYC6GzluzvdPxWje+0Va/ZcrkrY2Yjl+Hnoti9HVGLHPtVHn3Q36LFOHav3Q8St44Mo4bFQHNuL+Yk/VU4lvI2WZPgiaQlSLYZwQhCAxW/7Nhr1m6RUfHm4kfNUy+KTuzqS5xIE6nYrR+MLuebbWDGkyWunYS0b6KH/wDxZq4g93rtgtYMTs9c/wBF5nJTTN+nUnPhO30RY6Ic9zHRnGQI09kidc1K3zbm0mB1CqyrIcdGktIAInCevwTCnwqaTQykRhbkA6ZHOSm1ouiqAZZOR0IO3kVB3L+jqml9lVvG3vqmaji4/AeA0Cjm3c6sYa2RudAPPn0VqsXBzznXyHsA/wDJ30Cn6V1NaIAAA0AyU/cU+CPDfkzurwhVZnScHDkcj701FkrNrUu0puEPbmBI9YTmtFvC00qImo4DkNXHwAVVtvExc4NpNwtxAEnNxEjyCsx5af0V3jk0gWSnUsdLEO8BDXDVsEz4+CjbXb69FxpF4OEAhwAJc0iWmT0TKwXi6nkM2kyW7GN/FdL2tDX1cTSSCxgz1BAzB8FG+NSn9kpVTX8HCpa3uMue4nx25ZKv8Xn/ACx/eZ81NOTG87I2qwtqeqO9kc5bmBmow+NJkrW5aM67UJO3C0Sw8A0ajcTXHwLYI+Ces9HVMaH6fRbH6yUY16WjLhidk1pPku1OwPBGJpiR81r938BWZrZqGoXzt6oH1KjOL7noWWjjY0xnJJObvwtEk9Pcuv1E0vJ1YHL8HHh2y9u0ta4NcyBBEyOevNS44df7bf5T+ap3DV4ubVY9mRMyDuCMwQtLfRrgNJdRlwBDe9OYlYKx26/E2K5S7K2zg47VGHyKe0eFmsEu7/wHuU9Z7HaXiWiif4nAjxTe8K1WgWiqyn3gYhxOmqjU5UuzqeNvouNn4abgpg06LgGNGbG6R0Ezpn4pOFa5Dq1Mu7rHxTaT6rQXDC2dhAVEp8UPpuyxAfsvPyU7ww42p7+zkRBcXdZjTU5Faoyc7lJaKKjjL72aAhNrHYsA9ZzvE5e5OVtMwJreoPYVcJIdgfBGoOExCdJHNkRzyXH2gZNZOITpVE9dfePyV6uC+qbmZMawe02CCeu481l1QQ9zd2lzSDrkSPovdntLqZlji09N/HmvJlvG9yeg0rWmapeFFlaSWtgfjGvvH1ULbOHnAOc0gtbrihpHvyVcu/ip9LOS3nGbT4tKjr64xrVye8QP70GgV13GRdz2VzNQ+n0SNut1OkJe4DkNSfJVS9uK3ukUhgHPV35BMq9QmScydzmoq1VlXGNE6oa2iqXElxJJ1JMlNgcx4j5r09689VqS0Ul9ZRdgD47sls8nZGDy1Syn/DltaafYuE4nYo2cCII8d1HnJZmtJMuT22jlWfChLbbPvaQOna05/mClrU/JVq1ma1H/AHqf/JShEaZqYvWlzP8AKV6/xGidXfBw+id3fezG2amwPa1wBDhhzmTuREQuljt9EP8AXpYTriwbeUhF6aWt8jjz0n8RpSvKjs8fH6qM4ss9O02OrTD24gMbM/xszA8xI81c3WmykHOgcj7HJZ1a6kU3nkxx/pKhWH22mmSnLzT2im8L5vb4E/BaCL+qndukeqB021We8H5uHRp+YCuLSrbpzXRGUmuyasnE1Vnq4PNs/VcbzvZ9ctNTD3QQIEamTuo9q6BVVdNabJqJT2kMKtWXujbLwyVl4TJAe4EiSBkY0E/VUOna4rOOxc755LQOGG/cg83OPxj6LT6edWU5q/A0S4a5dS7xJIcRnnyKkVDcNuyePA/MfRTK2vyZV4FQhC4dMc4msgFqrNI0qOI2InvCD5qMEjXMc9/MbrTuJuDG2gmrSOGqdZ9V8CBPsnqs8tlifSeWVWlrhsfmDuOoXm5cbl/wbYtUhrWEtdHI/JRdQqXw5FQrzl5BQkmxlaq0AldrDwi6s0PfUAa4AgNEmD1OQTK8NCrVwVaJpBh1Alv1H1U6bmdoikm9M82ThGhTjuYjzecXw0+CfsuiiajH1KbXYPVyyE7xoY6qYNFOaVx1HfhwiJl2WXhqqJq29rsspSlpma3ZbZOsEE+IIKl5ScdcOfZKwrU3tcHR2oadHHKY2PP381zoVMTQeitpfZBMb2rRV2v/AK9D/eZ81Y7U3JQTR/maP+41WQRoukJUqQrOWBCaXq+KFU8qbvknkJteFLHSe32hClPyRyvDKbwcdZ1iP6lb6blAWa53UXHA17gQCThMB0mQInLRWKzWKoWh3Z1IOhwPj3wr8sPl4KsdLR6YurUnZOGrXDxa78l1srZe0Z5kZKhS2y1taGB4Kxeo8tPUYh+a0bg64aYotZUcXPYMwMgc9ea52C4qrtGEDmch8VP2C4SwhxfBHsj4SV66mV4POdNkpQsrGCGNA/vmuyELh0EIQgBMb1ualaGYarZ5HRzTzadk9QuNbBlt/cJVbMS4d+l7YGbf3ht46eCp1msFSq8U6LHVHmYa0TucydAOpX0GROqb2K7aVEEUqbGBxJOFobJO5hZ/8db2i73noz/h70VNZFS2RUfqKerGePtn4KO4quk2W1CowQ2p3hyxNycPMQtaUHxfc32izOAHfZ32eLdvMSFPJjTjSIxbVbZULHxO2gcbIeS3QjTz5hRt6cWV604nYRyGSiG6IAJdhaC5x0a0Fzj/AAjNefO9cUbHre2Q3FDz9nqHMnI/1BdbmfiptPQK4WT0a2i0iK0UaZicXeqEfujJvmfJLbPRtWoPayytNSm4ZEua3CRqHE7coCv9quHgq9xcvJUbUFX6Ym10ANqgJ8IK1+w+iguztVb+CkIHgXnP3AJ7ePANKjQf9logujKBiefAnOVZOJpbZCsib0ikpE8fc9ca0Ko/9b/oFwdZnjVjx4sePmFk41+jRyX7Ocr0xsleS7n8oXewDE8AZlSxp80Rt/ix3QswV34MtXcdSP4e83wOo9+fmoaxXBVfowxzPdHxVgunh99J4eXARsJMg6iV6x56J6EnZjkPcvSFEkCEIQAhCEAISJUAiVCRAKhCEAIQkQFSqejqk6s97qjxTc4uFNsNicyC/WJnSFYruuejZ24aFNrBvAzPi7U+adpVFSl4Ott+QQhCkcBCEIBEqRKgPLmA6gFeW2doMhrQeYAC6IQAhCEAIQhACEIQAhC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pic>
        <p:nvPicPr>
          <p:cNvPr id="66580" name="Picture 20" descr="http://www.distribuidoresmayoristas.com/images/distribuidoresmayoristas.jpg"/>
          <p:cNvPicPr>
            <a:picLocks noChangeAspect="1" noChangeArrowheads="1"/>
          </p:cNvPicPr>
          <p:nvPr/>
        </p:nvPicPr>
        <p:blipFill>
          <a:blip r:embed="rId5" cstate="print"/>
          <a:srcRect/>
          <a:stretch>
            <a:fillRect/>
          </a:stretch>
        </p:blipFill>
        <p:spPr bwMode="auto">
          <a:xfrm>
            <a:off x="1403648" y="3429000"/>
            <a:ext cx="2428875" cy="2647951"/>
          </a:xfrm>
          <a:prstGeom prst="rect">
            <a:avLst/>
          </a:prstGeom>
          <a:noFill/>
        </p:spPr>
      </p:pic>
      <p:sp>
        <p:nvSpPr>
          <p:cNvPr id="14" name="13 Flecha derecha"/>
          <p:cNvSpPr/>
          <p:nvPr/>
        </p:nvSpPr>
        <p:spPr>
          <a:xfrm>
            <a:off x="3923928" y="1196752"/>
            <a:ext cx="1296144" cy="57606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derecha"/>
          <p:cNvSpPr/>
          <p:nvPr/>
        </p:nvSpPr>
        <p:spPr>
          <a:xfrm rot="16200000">
            <a:off x="1547664" y="2996952"/>
            <a:ext cx="1296144" cy="57606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Flecha derecha"/>
          <p:cNvSpPr/>
          <p:nvPr/>
        </p:nvSpPr>
        <p:spPr>
          <a:xfrm rot="5400000">
            <a:off x="6228184" y="3140968"/>
            <a:ext cx="1296144" cy="57606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derecha"/>
          <p:cNvSpPr/>
          <p:nvPr/>
        </p:nvSpPr>
        <p:spPr>
          <a:xfrm flipH="1">
            <a:off x="4139952" y="4653136"/>
            <a:ext cx="1296144" cy="57606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Nube"/>
          <p:cNvSpPr/>
          <p:nvPr/>
        </p:nvSpPr>
        <p:spPr>
          <a:xfrm>
            <a:off x="3203848" y="2564904"/>
            <a:ext cx="2808312" cy="1512168"/>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t>DESCRIPCIÓN DEL NEGOCIO</a:t>
            </a:r>
            <a:endParaRPr lang="es-EC" b="1" dirty="0"/>
          </a:p>
        </p:txBody>
      </p:sp>
      <p:sp>
        <p:nvSpPr>
          <p:cNvPr id="19" name="18 Botón de acción: Volver">
            <a:hlinkClick r:id="rId6" action="ppaction://hlinksldjump" highlightClick="1"/>
          </p:cNvPr>
          <p:cNvSpPr/>
          <p:nvPr/>
        </p:nvSpPr>
        <p:spPr>
          <a:xfrm>
            <a:off x="8172400" y="5877272"/>
            <a:ext cx="360040"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556792"/>
            <a:ext cx="7024744" cy="1143000"/>
          </a:xfrm>
        </p:spPr>
        <p:txBody>
          <a:bodyPr/>
          <a:lstStyle/>
          <a:p>
            <a:pPr algn="ctr"/>
            <a:r>
              <a:rPr lang="es-ES" b="1" dirty="0" smtClean="0">
                <a:solidFill>
                  <a:schemeClr val="accent6">
                    <a:lumMod val="75000"/>
                  </a:schemeClr>
                </a:solidFill>
                <a:effectLst>
                  <a:outerShdw blurRad="38100" dist="38100" dir="2700000" algn="tl">
                    <a:srgbClr val="000000">
                      <a:alpha val="43137"/>
                    </a:srgbClr>
                  </a:outerShdw>
                </a:effectLst>
              </a:rPr>
              <a:t>Estructura de la Empresa</a:t>
            </a:r>
            <a:endParaRPr lang="es-ES"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38335321"/>
              </p:ext>
            </p:extLst>
          </p:nvPr>
        </p:nvGraphicFramePr>
        <p:xfrm>
          <a:off x="1042988" y="2368897"/>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upload.wikimedia.org/wikipedia/commons/thumb/1/10/Logoespe2.jpg/200px-Logoespe2.jpg"/>
          <p:cNvPicPr>
            <a:picLocks noChangeAspect="1" noChangeArrowheads="1"/>
          </p:cNvPicPr>
          <p:nvPr/>
        </p:nvPicPr>
        <p:blipFill>
          <a:blip r:embed="rId7" cstate="print"/>
          <a:srcRect/>
          <a:stretch>
            <a:fillRect/>
          </a:stretch>
        </p:blipFill>
        <p:spPr bwMode="auto">
          <a:xfrm>
            <a:off x="5364088" y="0"/>
            <a:ext cx="1905000" cy="1847851"/>
          </a:xfrm>
          <a:prstGeom prst="rect">
            <a:avLst/>
          </a:prstGeom>
          <a:noFill/>
        </p:spPr>
      </p:pic>
    </p:spTree>
    <p:extLst>
      <p:ext uri="{BB962C8B-B14F-4D97-AF65-F5344CB8AC3E}">
        <p14:creationId xmlns:p14="http://schemas.microsoft.com/office/powerpoint/2010/main" val="7303468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52559155"/>
              </p:ext>
            </p:extLst>
          </p:nvPr>
        </p:nvGraphicFramePr>
        <p:xfrm>
          <a:off x="986958" y="1340768"/>
          <a:ext cx="727342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Rectángulo"/>
          <p:cNvSpPr/>
          <p:nvPr/>
        </p:nvSpPr>
        <p:spPr>
          <a:xfrm>
            <a:off x="1331640" y="828001"/>
            <a:ext cx="6732546" cy="584775"/>
          </a:xfrm>
          <a:prstGeom prst="rect">
            <a:avLst/>
          </a:prstGeom>
          <a:noFill/>
        </p:spPr>
        <p:txBody>
          <a:bodyPr wrap="square" lIns="91440" tIns="45720" rIns="91440" bIns="45720">
            <a:spAutoFit/>
          </a:bodyPr>
          <a:lstStyle/>
          <a:p>
            <a:pPr algn="ctr"/>
            <a:r>
              <a:rPr lang="es-ES" sz="3200" b="1" cap="all" spc="0"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Organigrama funcional</a:t>
            </a:r>
            <a:endParaRPr lang="es-ES" sz="3200" b="1" cap="all" spc="0"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6420169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683568" y="1340768"/>
          <a:ext cx="8064895"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899592" y="1052736"/>
            <a:ext cx="7435049" cy="70788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4000" b="1" dirty="0" smtClean="0">
                <a:ln/>
                <a:solidFill>
                  <a:schemeClr val="accent3"/>
                </a:solidFill>
              </a:rPr>
              <a:t>ORGANIGRAMA POSICIONAL</a:t>
            </a:r>
            <a:endParaRPr lang="es-ES" sz="40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988840"/>
            <a:ext cx="6777317" cy="3960440"/>
          </a:xfrm>
        </p:spPr>
        <p:txBody>
          <a:bodyPr>
            <a:normAutofit fontScale="85000" lnSpcReduction="10000"/>
          </a:bodyPr>
          <a:lstStyle/>
          <a:p>
            <a:pPr algn="ctr">
              <a:buNone/>
            </a:pPr>
            <a:r>
              <a:rPr lang="es-ES" b="1" dirty="0" smtClean="0"/>
              <a:t>Misión</a:t>
            </a:r>
            <a:endParaRPr lang="es-EC" b="1" dirty="0" smtClean="0"/>
          </a:p>
          <a:p>
            <a:pPr algn="just"/>
            <a:r>
              <a:rPr lang="es-ES" dirty="0" smtClean="0"/>
              <a:t>Satisfacer las necesidades del cliente, otorgándole comodidad, seguridad y un servicio de calidad, puntualidad en la entrega de los productos, es así que para </a:t>
            </a:r>
            <a:r>
              <a:rPr lang="es-ES" dirty="0" err="1" smtClean="0"/>
              <a:t>Crazy</a:t>
            </a:r>
            <a:r>
              <a:rPr lang="es-ES" dirty="0" smtClean="0"/>
              <a:t> </a:t>
            </a:r>
            <a:r>
              <a:rPr lang="es-ES" dirty="0" err="1" smtClean="0"/>
              <a:t>animation</a:t>
            </a:r>
            <a:r>
              <a:rPr lang="es-ES" dirty="0" smtClean="0"/>
              <a:t> </a:t>
            </a:r>
            <a:r>
              <a:rPr lang="es-ES" dirty="0" err="1" smtClean="0"/>
              <a:t>Party</a:t>
            </a:r>
            <a:r>
              <a:rPr lang="es-ES" dirty="0" smtClean="0"/>
              <a:t> &amp; </a:t>
            </a:r>
            <a:r>
              <a:rPr lang="es-ES" dirty="0" err="1" smtClean="0"/>
              <a:t>Import</a:t>
            </a:r>
            <a:r>
              <a:rPr lang="es-ES" dirty="0" smtClean="0"/>
              <a:t>, el cliente es lo primero. </a:t>
            </a:r>
            <a:endParaRPr lang="es-EC" dirty="0" smtClean="0"/>
          </a:p>
          <a:p>
            <a:pPr algn="just"/>
            <a:endParaRPr lang="es-EC" dirty="0" smtClean="0"/>
          </a:p>
          <a:p>
            <a:pPr algn="ctr">
              <a:buNone/>
            </a:pPr>
            <a:r>
              <a:rPr lang="es-ES" b="1" dirty="0" smtClean="0"/>
              <a:t>Visión</a:t>
            </a:r>
            <a:endParaRPr lang="es-EC" b="1" dirty="0" smtClean="0"/>
          </a:p>
          <a:p>
            <a:pPr algn="just"/>
            <a:r>
              <a:rPr lang="es-ES" dirty="0" smtClean="0"/>
              <a:t>Ser la empresa líder en la importación de productos de animación a nivel nacional ofreciendo servicio de alta calidad y contando con asesoría para los clientes con visión de invertir en este negocio.</a:t>
            </a:r>
            <a:endParaRPr lang="es-EC" dirty="0" smtClean="0"/>
          </a:p>
        </p:txBody>
      </p:sp>
      <p:sp>
        <p:nvSpPr>
          <p:cNvPr id="64514" name="AutoShape 2" descr="data:image/jpeg;base64,/9j/4AAQSkZJRgABAQAAAQABAAD/2wCEAAkGBhQSERQUEBQUFRQUFhUUFBcYFRUUFxUVFRQVFRQVGBUXHCYgFxkjGhUUHy8gJScpLCwsFR8xNTAqNSYrLCkBCQoKDgwOGg8PGi0lHyQsLCwvMCwqLCwsLCwsKSwpLCwsLCwsLCwpLCwsLCwsLCwsLCwsLCwpKSksLCwsKSwsLP/AABEIAN4AzAMBIgACEQEDEQH/xAAcAAABBQEBAQAAAAAAAAAAAAAAAQQFBgcDAgj/xABBEAABAwEGAwQHBQYGAwEAAAABAAIRAwQFEiExQQZRYRMicYEHMlKRobHBFCNC0eFicoKSovAVJDNzssJDg/EW/8QAGQEBAAMBAQAAAAAAAAAAAAAAAAIDBAEF/8QAJxEAAwACAgEEAgIDAQAAAAAAAAECAxESITEEEzJBIlFhcRSB8AX/2gAMAwEAAhEDEQA/ANxQhCAEIQgBCEIAQhCAEIQgBCEIAQhCAEIQgBCEIAQhCAEIQgBCEIAQhCAEJEIBUJEIBUJEIBUJEIBUJEIBUJEIBUJEIBUJEIBUJEqAEJEIBUJEIBUJEIBUJEIAQhCAEIQgBCEIAQhCAEIUJe3FDKXdpjG/fOGt/ed9AoulPk43om02tN5U6f8AqPa3xIn3LM784mtdpcGWV0N/G5vdbM6AnMgc81E3jc1WlRe7tH1HEd6pjwtZzBkyZ2jddTT132yt5POl0jWzf1CAe0EOMDqeQ5ps7jGyB2B1dgfMYSYM7ZFZAzjjDhmljwAwHVDhkiJIDZy6EZ5q13FwvVvDs7XbXAU9WMDWgYBpHTLMmVb7bnuyPvcuo7NLZUBAIOui9AqKr8VWSmO9aKIGn+o0+UArPuNOP206rf8ADnw5pJqObDqdQECARMEzOcJON09EryzK2ashZRcfpndkLZSB5up5GOeEmD7wtKui+aNppipZ3h7d41B5OGrT0K5UOfJ2Mk34HqEIUCwEIQgBCEIAQhCAEJUIBEJUiAEJUiAEjnACTolVF4g4tFR+CiZYDEj8bh19kKrLkWOdkLpStj3ifiAlrmUTnBkyGiBrLiR7h5qt2el2VMOeMZfnDnYonw9bWOSh734xDDhwh7mHLZrZ10zVdtnFD3PLpgbNGTRy0glVT6fPmW9a/sx1nW9lvtPE9Fjm03NENGb5AzkCMLfVHRNeML5pPs7aYLseMOa2HDu7l2LPOREjZVJt/u7VtVpAeDIOARPUGQU44gv11qq9pUDWnC1uQA0ET1W7F6NTc1/2yFZ25aIJ7s1IC/65oCz9o7sgcWGTry8Omija4zyMpGvW9lK3ro7tyT+y22jhcK1JzyQcDmvwFp2kEEOCiyV2pVB+ikR1oR9I6jRT3DlufZw6rQqOZWaWQNWvYScQe38QGSjLLZy6ZBgdCQJyE8s1I3feTKdKvTfTDnVAzs3YQXMc12Yk6AtJ8wFTlf4tLyWY+qTZs3CHGdO2sjJlZo+8pz/U07t+SsS+d7qtzqNZrqToc2MLht068iOS3HhfiFtsoB4gPHdqN9l35HULz2+9HpRfIl0ISrpYIhKhAIhKkQAhCEAIQhACEJHvABJyAEnwGqApXpL4mNGm2z0j97WHeIObaeh8C45eAKyq8bzcAGg+qA3LIdSec5qV4mvZtotVaqC7ItjlhzaAOUQPeVUqtSTJW7HihpNo8jLkdUxXVJ1XOoUjnrmXLQyrQEwh7p6pZlAYuEzyF7axKKS7ijll59FzQODwuQfBldXOXEuQImbHeZFN1MYcLy0vOeKGzAHIZ8k8NmbWdNIOhol5ggQNwXalQNnsb3H7sSeQzJ8t1bLjtzy3BUxBzDuOm8jpr1WL1D4LnPktxzyemeLPY24g/EZEwJEHxy8VNXNfZsNpZV/8b4bVGebTmSOo19/NRbqmHvtEtGpOGBp58l1vVuKiHgwKRBcP2ToQF5rqm1s3qUk9G5MeCAQZBEg8wdClVT9Gl8dtY2tJl1E4Ofc1Z8JH8Kti1liewSpEIdBCEIBUIQgBCRKgBV/jq8+wsbzMF5bTH8Zh39OJWBZ76YbQeys1IGO0qPPiW0yGj3uClK29FeR6lszGxjG57GODS8EgO0cWnE0NOztusqGceSdWyxOpgYt4Ig5jcHLQrnazMPIGIzigQD1gbr0pf2vB5OhsUsJF7YFICtYvQIXh71yL1zY0OC9eXVC3f8lwDkPfyXNndC1KkpA33JAvbjOmY6hcJEvw+AO9IEEZHKeUFTN+Xs4sAbDg8eviIw/suHMfmq/dt3VMntyz7p66bq30+EMYa6vUrvyGT3NaG9DEl3lC8zLw93dM2Ym3GpXZS6FXCS7J0ZGSTIOoCk3WuaZHaYmFoLRo4CYc08yPdkp2+ODadFjntDgA0uBLsgTMCNdviqXarUXODoaIAENEDrA2nVaNRmW5INVi+RqXomspoPIJJbWbkNgRJn5rVFhnowvh32prXEkS0Ny2LoPwK3NZ2qTao149cVxBCEITBCEIAQkSoBFSL49IjqNapT7KcDi2cWsbq7rH+O6WG3VuuF3vYFRnbU9FuJJvsl6npWeNKLf5v0Vav/id942izhzAwUC+oSDORwZ5xnIbl1UPVK4WethqeLTPkWn6KjHkpPezuaFwfRO2u5O3+6HrM2JMD2tcwTkclT7dRwktOrTBVwsdd3aMeJMwATBz5c1XuIbHFUuaIa/vtmd/WAnk6fgt3oMr+D/0eTnhfJEIF7mFyJSudkvU2Z9COcuZCC5JiUSWglLK8kylAXAdWdc1MXZw++sx1Qdym3Vz8vJoHrHwXnhi5TaKkEwxoxPO+GY7o3cTktKpWcBrWtaWsYIa3Ux9TzPVUZs3DpeTTgwe52/BD3Xw04tZLjhbkMxnGZIGytNip02NkmCD8OkaKLeCYawYes4fKAu1uAFNuWIiOuf1Xm6+z0lKlaQ9vG0t7PWRHzVYoXFQdWFZsNcyZp4AWOyI02InqE7ZXecpBG4AiOUFdixrXtce8c2NMAGXAF58MgpKnPhiolrtEPVFOw1O1pU2tdBeNS3EwFwEbA8uicXP6abRUcGvpUsxlhxDPlBlR3GtbDQk6w4ebmlo+aqfBzMVrojk4H3KNttb2EknpI2Knx3bHGG2UT1DlOcJ8Q1bU6qKrGM7PCO7inESZBk9FX7HeLG1HOqVGidZd125x4KW9HjZp16nt1j7gJ/7FEmqS5bON7T6LchCFoKxEqRCAFlPpOpRbAc+9SafcXBassz9LdKKlB/Nj2/yuaf+ypzrcFuL5FBqO/uT+aj7RVgg8j+ifUDTJPalwEZYdzySVrJSOQZWd5ELHPkvtbWjvYLbLZHrAZdf1TyzWjECyvmHtJ27pAycORy1/NVmhaCxxaQQRscipBlr3yHgIzXe4Z5rX0yEtVKHHxXAOUpedkfGM5tJ9YbE/hcBoeR3UOXL34tVKaMPHQr1zJXvEuTl1s6kdKdTPbzmPOF0fUAOW/mPJNCUrVzZ3RePR9Tw1H1HGBgLGnfESPV8AM/EK72S0sxOI15ujEeYnWFl9jvpzWBknCNM+Zk5qTsl9uJzPRebmbq2ejgUqEjQapDs4XGrWJMbb+SrtnvaTGLIbfqnQvBucOM+P0VO9GjRJNcC4taOuXPqvH2IdqKs+q3BG2e/uTO0Xu1g7paTl+swmNbiQGY20TZ1kP6R7xGFtMHMuB8gP1CguGP9Unk0/EhM72vM17ScwcJwCQCJ/F8cvJPbLVdTMhtMk8u6VKk3OiCa5bLdSK1bgCjhsTD7Tnu/qj6LJrttIwDGx2IgHNwiDpELVPR7eDqlnLS0BtJwYyJk5YjJO+apwdXpluXudlpQhC3GURCEICE4ptrqTGFr8EuIJkD8MjM+BVPttupVINe0McRMA4qhE66CBpzUp6Qb3ovodmx4c9tRru7mBEggnnms4qPXnZ+78mzEtSS98WmzOp9xzy9hD2EUw0At6kz0VUdfoJmXEzPL/wCJ9TxVCQxpdsY+p0C5XXwK/W0PH7rOXIu28kx5FjTFxzZX76vEFwqARs7PUbJaVqmCND/eavFs4ZsIaTWpOY2IJbXc3z7wOaz+920KJP2U1S2fxkER0hoPmp8lkM+TETNmtgzBzDhDm8wmd73OGN7SkSWbg6tn5jqmVjtskKcsd4NloJEOIEHeTER1VuPJWLwVewqRVHVY1SBxd6oJ8AT8lq91XVYyYFCm1/ItxT+6XfJTn2UNHcYB0aA1Sr/0EvEk59C/tmE9ql7RatfPAlntQLmDsqm7mCM/22b/AAKzq/8AhWvYz95DmTAe0gjoCNWnxV+L1UZOvspyemrH/Q0oWgA96Y58vHop2xiATI2jZVYOXsPyhTyY+b2VxfAs77Thznfmj/FBhLsQPVVg1FxqVCd/JV1hSXkunK2/BbKYrv8AUpVCDmCGmCCuV5trUaLnmlUEDUsMNnLETsArbw9a2tszA99TENIOQbsPmpS3W6lgHZPeXEgOa4Atwkd4ZjNYnka/Rr4J/sxSwOgTvJUvQtrt4Kbuup4e6G93E4gA6DEYC6GzluzvdPxWje+0Va/ZcrkrY2Yjl+Hnoti9HVGLHPtVHn3Q36LFOHav3Q8St44Mo4bFQHNuL+Yk/VU4lvI2WZPgiaQlSLYZwQhCAxW/7Nhr1m6RUfHm4kfNUy+KTuzqS5xIE6nYrR+MLuebbWDGkyWunYS0b6KH/wDxZq4g93rtgtYMTs9c/wBF5nJTTN+nUnPhO30RY6Ic9zHRnGQI09kidc1K3zbm0mB1CqyrIcdGktIAInCevwTCnwqaTQykRhbkA6ZHOSm1ouiqAZZOR0IO3kVB3L+jqml9lVvG3vqmaji4/AeA0Cjm3c6sYa2RudAPPn0VqsXBzznXyHsA/wDJ30Cn6V1NaIAAA0AyU/cU+CPDfkzurwhVZnScHDkcj701FkrNrUu0puEPbmBI9YTmtFvC00qImo4DkNXHwAVVtvExc4NpNwtxAEnNxEjyCsx5af0V3jk0gWSnUsdLEO8BDXDVsEz4+CjbXb69FxpF4OEAhwAJc0iWmT0TKwXi6nkM2kyW7GN/FdL2tDX1cTSSCxgz1BAzB8FG+NSn9kpVTX8HCpa3uMue4nx25ZKv8Xn/ACx/eZ81NOTG87I2qwtqeqO9kc5bmBmow+NJkrW5aM67UJO3C0Sw8A0ajcTXHwLYI+Ces9HVMaH6fRbH6yUY16WjLhidk1pPku1OwPBGJpiR81r938BWZrZqGoXzt6oH1KjOL7noWWjjY0xnJJObvwtEk9Pcuv1E0vJ1YHL8HHh2y9u0ta4NcyBBEyOevNS44df7bf5T+ap3DV4ubVY9mRMyDuCMwQtLfRrgNJdRlwBDe9OYlYKx26/E2K5S7K2zg47VGHyKe0eFmsEu7/wHuU9Z7HaXiWiif4nAjxTe8K1WgWiqyn3gYhxOmqjU5UuzqeNvouNn4abgpg06LgGNGbG6R0Ezpn4pOFa5Dq1Mu7rHxTaT6rQXDC2dhAVEp8UPpuyxAfsvPyU7ww42p7+zkRBcXdZjTU5Faoyc7lJaKKjjL72aAhNrHYsA9ZzvE5e5OVtMwJreoPYVcJIdgfBGoOExCdJHNkRzyXH2gZNZOITpVE9dfePyV6uC+qbmZMawe02CCeu481l1QQ9zd2lzSDrkSPovdntLqZlji09N/HmvJlvG9yeg0rWmapeFFlaSWtgfjGvvH1ULbOHnAOc0gtbrihpHvyVcu/ip9LOS3nGbT4tKjr64xrVye8QP70GgV13GRdz2VzNQ+n0SNut1OkJe4DkNSfJVS9uK3ukUhgHPV35BMq9QmScydzmoq1VlXGNE6oa2iqXElxJJ1JMlNgcx4j5r09689VqS0Ul9ZRdgD47sls8nZGDy1Syn/DltaafYuE4nYo2cCII8d1HnJZmtJMuT22jlWfChLbbPvaQOna05/mClrU/JVq1ma1H/AHqf/JShEaZqYvWlzP8AKV6/xGidXfBw+id3fezG2amwPa1wBDhhzmTuREQuljt9EP8AXpYTriwbeUhF6aWt8jjz0n8RpSvKjs8fH6qM4ss9O02OrTD24gMbM/xszA8xI81c3WmykHOgcj7HJZ1a6kU3nkxx/pKhWH22mmSnLzT2im8L5vb4E/BaCL+qndukeqB021We8H5uHRp+YCuLSrbpzXRGUmuyasnE1Vnq4PNs/VcbzvZ9ctNTD3QQIEamTuo9q6BVVdNabJqJT2kMKtWXujbLwyVl4TJAe4EiSBkY0E/VUOna4rOOxc755LQOGG/cg83OPxj6LT6edWU5q/A0S4a5dS7xJIcRnnyKkVDcNuyePA/MfRTK2vyZV4FQhC4dMc4msgFqrNI0qOI2InvCD5qMEjXMc9/MbrTuJuDG2gmrSOGqdZ9V8CBPsnqs8tlifSeWVWlrhsfmDuOoXm5cbl/wbYtUhrWEtdHI/JRdQqXw5FQrzl5BQkmxlaq0AldrDwi6s0PfUAa4AgNEmD1OQTK8NCrVwVaJpBh1Alv1H1U6bmdoikm9M82ThGhTjuYjzecXw0+CfsuiiajH1KbXYPVyyE7xoY6qYNFOaVx1HfhwiJl2WXhqqJq29rsspSlpma3ZbZOsEE+IIKl5ScdcOfZKwrU3tcHR2oadHHKY2PP381zoVMTQeitpfZBMb2rRV2v/AK9D/eZ81Y7U3JQTR/maP+41WQRoukJUqQrOWBCaXq+KFU8qbvknkJteFLHSe32hClPyRyvDKbwcdZ1iP6lb6blAWa53UXHA17gQCThMB0mQInLRWKzWKoWh3Z1IOhwPj3wr8sPl4KsdLR6YurUnZOGrXDxa78l1srZe0Z5kZKhS2y1taGB4Kxeo8tPUYh+a0bg64aYotZUcXPYMwMgc9ea52C4qrtGEDmch8VP2C4SwhxfBHsj4SV66mV4POdNkpQsrGCGNA/vmuyELh0EIQgBMb1ualaGYarZ5HRzTzadk9QuNbBlt/cJVbMS4d+l7YGbf3ht46eCp1msFSq8U6LHVHmYa0TucydAOpX0GROqb2K7aVEEUqbGBxJOFobJO5hZ/8db2i73noz/h70VNZFS2RUfqKerGePtn4KO4quk2W1CowQ2p3hyxNycPMQtaUHxfc32izOAHfZ32eLdvMSFPJjTjSIxbVbZULHxO2gcbIeS3QjTz5hRt6cWV604nYRyGSiG6IAJdhaC5x0a0Fzj/AAjNefO9cUbHre2Q3FDz9nqHMnI/1BdbmfiptPQK4WT0a2i0iK0UaZicXeqEfujJvmfJLbPRtWoPayytNSm4ZEua3CRqHE7coCv9quHgq9xcvJUbUFX6Ym10ANqgJ8IK1+w+iguztVb+CkIHgXnP3AJ7ePANKjQf9logujKBiefAnOVZOJpbZCsib0ikpE8fc9ca0Ko/9b/oFwdZnjVjx4sePmFk41+jRyX7Ocr0xsleS7n8oXewDE8AZlSxp80Rt/ix3QswV34MtXcdSP4e83wOo9+fmoaxXBVfowxzPdHxVgunh99J4eXARsJMg6iV6x56J6EnZjkPcvSFEkCEIQAhCEAISJUAiVCRAKhCEAIQkQFSqejqk6s97qjxTc4uFNsNicyC/WJnSFYruuejZ24aFNrBvAzPi7U+adpVFSl4Ott+QQhCkcBCEIBEqRKgPLmA6gFeW2doMhrQeYAC6IQAhCEAIQhACEIQAhCE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C"/>
          </a:p>
        </p:txBody>
      </p:sp>
      <p:sp>
        <p:nvSpPr>
          <p:cNvPr id="4" name="3 Rectángulo"/>
          <p:cNvSpPr/>
          <p:nvPr/>
        </p:nvSpPr>
        <p:spPr>
          <a:xfrm>
            <a:off x="870068" y="980728"/>
            <a:ext cx="689163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MAPA ESTRATEGICO</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565920"/>
            <a:ext cx="7024744" cy="1143000"/>
          </a:xfrm>
        </p:spPr>
        <p:txBody>
          <a:bodyPr>
            <a:normAutofit fontScale="90000"/>
          </a:bodyPr>
          <a:lstStyle/>
          <a:p>
            <a:pPr algn="ctr"/>
            <a:r>
              <a:rPr lang="es-ES" b="1" dirty="0" smtClean="0">
                <a:solidFill>
                  <a:schemeClr val="accent6">
                    <a:lumMod val="75000"/>
                  </a:schemeClr>
                </a:solidFill>
              </a:rPr>
              <a:t>Valores y Principios de la Empresa </a:t>
            </a:r>
            <a:endParaRPr lang="es-EC" dirty="0">
              <a:solidFill>
                <a:schemeClr val="accent6">
                  <a:lumMod val="75000"/>
                </a:schemeClr>
              </a:solidFill>
            </a:endParaRPr>
          </a:p>
        </p:txBody>
      </p:sp>
      <p:sp>
        <p:nvSpPr>
          <p:cNvPr id="3" name="2 Marcador de contenido"/>
          <p:cNvSpPr>
            <a:spLocks noGrp="1"/>
          </p:cNvSpPr>
          <p:nvPr>
            <p:ph idx="1"/>
          </p:nvPr>
        </p:nvSpPr>
        <p:spPr>
          <a:xfrm>
            <a:off x="1043492" y="2996952"/>
            <a:ext cx="6777317" cy="1825428"/>
          </a:xfrm>
        </p:spPr>
        <p:txBody>
          <a:bodyPr/>
          <a:lstStyle/>
          <a:p>
            <a:pPr>
              <a:buClr>
                <a:srgbClr val="E7E200"/>
              </a:buClr>
            </a:pPr>
            <a:r>
              <a:rPr lang="es-ES" dirty="0" smtClean="0"/>
              <a:t>Integridad</a:t>
            </a:r>
          </a:p>
          <a:p>
            <a:pPr>
              <a:buClr>
                <a:srgbClr val="E7E200"/>
              </a:buClr>
            </a:pPr>
            <a:r>
              <a:rPr lang="es-ES" dirty="0" smtClean="0"/>
              <a:t>Transparencia </a:t>
            </a:r>
            <a:endParaRPr lang="es-EC" dirty="0" smtClean="0"/>
          </a:p>
          <a:p>
            <a:pPr>
              <a:buClr>
                <a:srgbClr val="E7E200"/>
              </a:buClr>
            </a:pPr>
            <a:r>
              <a:rPr lang="es-ES" dirty="0" smtClean="0"/>
              <a:t>Responsabilidad Social </a:t>
            </a:r>
            <a:endParaRPr lang="es-EC" dirty="0" smtClean="0"/>
          </a:p>
          <a:p>
            <a:pPr>
              <a:buClr>
                <a:srgbClr val="E7E200"/>
              </a:buClr>
            </a:pPr>
            <a:r>
              <a:rPr lang="es-ES" dirty="0" smtClean="0"/>
              <a:t>Puntualidad.</a:t>
            </a:r>
            <a:endParaRPr lang="es-EC" dirty="0" smtClean="0"/>
          </a:p>
          <a:p>
            <a:endParaRPr lang="es-EC"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67998359"/>
              </p:ext>
            </p:extLst>
          </p:nvPr>
        </p:nvGraphicFramePr>
        <p:xfrm>
          <a:off x="2123728" y="2132856"/>
          <a:ext cx="4851400" cy="227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755576" y="4293096"/>
            <a:ext cx="7848872" cy="2031325"/>
          </a:xfrm>
          <a:prstGeom prst="rect">
            <a:avLst/>
          </a:prstGeom>
        </p:spPr>
        <p:txBody>
          <a:bodyPr wrap="square">
            <a:spAutoFit/>
          </a:bodyPr>
          <a:lstStyle/>
          <a:p>
            <a:r>
              <a:rPr lang="es-ES" dirty="0"/>
              <a:t>El presente proceso se realiza a en un primer punto mostrando los catálogos a los Distribuidores,   de los cuales ellos realizan su pedido según sus necesidades y posteriormente la empresa los procesa en general, es decir  reuniendo los pedidos de todos los clientes para realizar la compra en el exterior para su  importación, nacionalización, y entrega a través de </a:t>
            </a:r>
            <a:r>
              <a:rPr lang="es-ES" dirty="0" err="1"/>
              <a:t>cross</a:t>
            </a:r>
            <a:r>
              <a:rPr lang="es-ES" dirty="0"/>
              <a:t> </a:t>
            </a:r>
            <a:r>
              <a:rPr lang="es-ES" dirty="0" err="1"/>
              <a:t>docking</a:t>
            </a:r>
            <a:r>
              <a:rPr lang="es-ES" dirty="0"/>
              <a:t> a los clientes (distribuidores)</a:t>
            </a:r>
          </a:p>
        </p:txBody>
      </p:sp>
      <p:sp>
        <p:nvSpPr>
          <p:cNvPr id="6" name="5 Rectángulo"/>
          <p:cNvSpPr/>
          <p:nvPr/>
        </p:nvSpPr>
        <p:spPr>
          <a:xfrm>
            <a:off x="1115580" y="1052736"/>
            <a:ext cx="7128875"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Proceso de Preventa</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44457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745152"/>
          </a:xfrm>
        </p:spPr>
        <p:txBody>
          <a:bodyPr>
            <a:normAutofit fontScale="90000"/>
          </a:bodyPr>
          <a:lstStyle/>
          <a:p>
            <a:pPr algn="ctr"/>
            <a:r>
              <a:rPr lang="es-EC" b="1" dirty="0" smtClean="0">
                <a:solidFill>
                  <a:schemeClr val="tx1"/>
                </a:solidFill>
                <a:effectLst>
                  <a:outerShdw blurRad="38100" dist="38100" dir="2700000" algn="tl">
                    <a:srgbClr val="000000">
                      <a:alpha val="43137"/>
                    </a:srgbClr>
                  </a:outerShdw>
                </a:effectLst>
              </a:rPr>
              <a:t>CRITERIO DE LOCALIZACIÓN</a:t>
            </a:r>
            <a:endParaRPr lang="es-EC" b="1"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r>
              <a:rPr lang="es-ES" b="1" dirty="0" smtClean="0"/>
              <a:t>Macro localización </a:t>
            </a:r>
            <a:endParaRPr lang="es-EC" dirty="0" smtClean="0"/>
          </a:p>
          <a:p>
            <a:pPr algn="just">
              <a:buNone/>
            </a:pPr>
            <a:r>
              <a:rPr lang="es-ES" dirty="0" smtClean="0"/>
              <a:t>	Este negocio tendrá su central de distribución, en la provincia de Santo Domingo de los </a:t>
            </a:r>
            <a:r>
              <a:rPr lang="es-ES" dirty="0" err="1" smtClean="0"/>
              <a:t>Tsachillas</a:t>
            </a:r>
            <a:r>
              <a:rPr lang="es-ES" dirty="0" smtClean="0"/>
              <a:t>.</a:t>
            </a:r>
          </a:p>
          <a:p>
            <a:r>
              <a:rPr lang="es-ES" b="1" dirty="0" smtClean="0"/>
              <a:t>Micro localización </a:t>
            </a:r>
            <a:endParaRPr lang="es-EC" dirty="0" smtClean="0"/>
          </a:p>
          <a:p>
            <a:pPr algn="just">
              <a:buNone/>
            </a:pPr>
            <a:r>
              <a:rPr lang="es-ES" dirty="0" smtClean="0"/>
              <a:t>	Se ha localizado en este sector debido a que es un lugar de negocios, en el cual se evalúa una capacidad de éxito.</a:t>
            </a:r>
            <a:endParaRPr lang="es-EC"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196752"/>
            <a:ext cx="6777317" cy="4635877"/>
          </a:xfrm>
        </p:spPr>
        <p:txBody>
          <a:bodyPr>
            <a:normAutofit fontScale="92500"/>
          </a:bodyPr>
          <a:lstStyle/>
          <a:p>
            <a:pPr algn="just">
              <a:buClr>
                <a:srgbClr val="E7E200"/>
              </a:buClr>
            </a:pPr>
            <a:r>
              <a:rPr lang="es-ES" dirty="0" smtClean="0"/>
              <a:t>Por otro lado en mi proyecto se plasma una idea de emprendimiento sustentado en mi perfil profesional al tratar un tema que permita realizar una negociación internacional, alineado al la exigencias de las operaciones de comercio e importaciones, formas de pago, estrategias de comercialización, es necesario mencionar que a lo largo de mi carrera he adquirido habilidades para incursionar en nuevos mercados, todo esto alineado al plan de desarrollo y políticas del gobierno mencionadas anteriormente.</a:t>
            </a:r>
            <a:endParaRPr lang="es-EC" dirty="0" smtClean="0"/>
          </a:p>
          <a:p>
            <a:endParaRPr lang="es-EC" dirty="0"/>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1115616" y="764704"/>
            <a:ext cx="6048672" cy="5688632"/>
          </a:xfrm>
          <a:prstGeom prst="rect">
            <a:avLst/>
          </a:prstGeom>
          <a:noFill/>
          <a:ln w="9525">
            <a:noFill/>
            <a:miter lim="800000"/>
            <a:headEnd/>
            <a:tailEnd/>
          </a:ln>
        </p:spPr>
      </p:pic>
      <p:sp>
        <p:nvSpPr>
          <p:cNvPr id="5" name="4 Botón de acción: Volver">
            <a:hlinkClick r:id="rId3" action="ppaction://hlinksldjump" highlightClick="1"/>
          </p:cNvPr>
          <p:cNvSpPr/>
          <p:nvPr/>
        </p:nvSpPr>
        <p:spPr>
          <a:xfrm>
            <a:off x="8028384" y="5805264"/>
            <a:ext cx="504056"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22876170"/>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836712"/>
            <a:ext cx="7106109" cy="283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34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633196304"/>
              </p:ext>
            </p:extLst>
          </p:nvPr>
        </p:nvGraphicFramePr>
        <p:xfrm>
          <a:off x="1259632" y="620688"/>
          <a:ext cx="6768752" cy="5256583"/>
        </p:xfrm>
        <a:graphic>
          <a:graphicData uri="http://schemas.openxmlformats.org/drawingml/2006/table">
            <a:tbl>
              <a:tblPr firstRow="1" firstCol="1" bandRow="1"/>
              <a:tblGrid>
                <a:gridCol w="6768752"/>
              </a:tblGrid>
              <a:tr h="477870">
                <a:tc>
                  <a:txBody>
                    <a:bodyPr/>
                    <a:lstStyle/>
                    <a:p>
                      <a:pPr marL="449580" algn="just">
                        <a:lnSpc>
                          <a:spcPct val="200000"/>
                        </a:lnSpc>
                        <a:spcAft>
                          <a:spcPts val="1000"/>
                        </a:spcAft>
                      </a:pPr>
                      <a:r>
                        <a:rPr lang="es-ES" sz="1400" b="1" dirty="0">
                          <a:effectLst/>
                          <a:latin typeface="Times New Roman"/>
                          <a:ea typeface="Times New Roman"/>
                          <a:cs typeface="Times New Roman"/>
                        </a:rPr>
                        <a:t>OPORTUNIDADES</a:t>
                      </a:r>
                      <a:endParaRPr lang="es-ES" sz="1400" dirty="0">
                        <a:effectLst/>
                        <a:latin typeface="Times New Roman"/>
                        <a:ea typeface="Times New Roman"/>
                        <a:cs typeface="Times New Roman"/>
                      </a:endParaRPr>
                    </a:p>
                  </a:txBody>
                  <a:tcPr marL="59802" marR="59802"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477870">
                <a:tc>
                  <a:txBody>
                    <a:bodyPr/>
                    <a:lstStyle/>
                    <a:p>
                      <a:pPr marL="342900" lvl="0" indent="-342900" algn="just">
                        <a:lnSpc>
                          <a:spcPct val="200000"/>
                        </a:lnSpc>
                        <a:spcAft>
                          <a:spcPts val="1000"/>
                        </a:spcAft>
                        <a:buFont typeface="+mj-lt"/>
                        <a:buAutoNum type="arabicPeriod"/>
                      </a:pPr>
                      <a:r>
                        <a:rPr lang="es-ES" sz="1400" b="0" dirty="0">
                          <a:effectLst/>
                          <a:latin typeface="Times New Roman"/>
                          <a:ea typeface="Times New Roman"/>
                          <a:cs typeface="Times New Roman"/>
                        </a:rPr>
                        <a:t>Presencia de Demanda de Productos de Animación. </a:t>
                      </a:r>
                    </a:p>
                  </a:txBody>
                  <a:tcPr marL="59802" marR="59802"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955742">
                <a:tc>
                  <a:txBody>
                    <a:bodyPr/>
                    <a:lstStyle/>
                    <a:p>
                      <a:pPr marL="0" lvl="0" indent="0">
                        <a:lnSpc>
                          <a:spcPct val="200000"/>
                        </a:lnSpc>
                        <a:spcAft>
                          <a:spcPts val="1000"/>
                        </a:spcAft>
                        <a:buFont typeface="+mj-lt"/>
                        <a:buNone/>
                      </a:pPr>
                      <a:r>
                        <a:rPr lang="es-ES" sz="1400" b="0" dirty="0" smtClean="0">
                          <a:effectLst/>
                          <a:latin typeface="Times New Roman"/>
                          <a:ea typeface="Times New Roman"/>
                          <a:cs typeface="Times New Roman"/>
                        </a:rPr>
                        <a:t>2.     Presencia </a:t>
                      </a:r>
                      <a:r>
                        <a:rPr lang="es-ES" sz="1400" b="0" dirty="0">
                          <a:effectLst/>
                          <a:latin typeface="Times New Roman"/>
                          <a:ea typeface="Times New Roman"/>
                          <a:cs typeface="Times New Roman"/>
                        </a:rPr>
                        <a:t>de emprendedores apostando a la apertura de negocios propios, relacionados en el ámbito de festejos.  </a:t>
                      </a:r>
                    </a:p>
                  </a:txBody>
                  <a:tcPr marL="59802" marR="59802"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1433614">
                <a:tc>
                  <a:txBody>
                    <a:bodyPr/>
                    <a:lstStyle/>
                    <a:p>
                      <a:pPr marL="0" lvl="0" indent="0" algn="just">
                        <a:lnSpc>
                          <a:spcPct val="200000"/>
                        </a:lnSpc>
                        <a:spcAft>
                          <a:spcPts val="1000"/>
                        </a:spcAft>
                        <a:buFont typeface="+mj-lt"/>
                        <a:buNone/>
                      </a:pPr>
                      <a:r>
                        <a:rPr lang="es-ES" sz="1400" b="0" dirty="0" smtClean="0">
                          <a:effectLst/>
                          <a:latin typeface="Times New Roman"/>
                          <a:ea typeface="Times New Roman"/>
                          <a:cs typeface="Times New Roman"/>
                        </a:rPr>
                        <a:t>3.    Momento </a:t>
                      </a:r>
                      <a:r>
                        <a:rPr lang="es-ES" sz="1400" b="0" dirty="0">
                          <a:effectLst/>
                          <a:latin typeface="Times New Roman"/>
                          <a:ea typeface="Times New Roman"/>
                          <a:cs typeface="Times New Roman"/>
                        </a:rPr>
                        <a:t>es las tendencias, la moda ya que esto es el boom actual, para todos los eventos sociales estos productos </a:t>
                      </a:r>
                      <a:r>
                        <a:rPr lang="es-ES" sz="1400" b="0" dirty="0" smtClean="0">
                          <a:effectLst/>
                          <a:latin typeface="Times New Roman"/>
                          <a:ea typeface="Times New Roman"/>
                          <a:cs typeface="Times New Roman"/>
                        </a:rPr>
                        <a:t>    son </a:t>
                      </a:r>
                      <a:r>
                        <a:rPr lang="es-ES" sz="1400" b="0" dirty="0">
                          <a:effectLst/>
                          <a:latin typeface="Times New Roman"/>
                          <a:ea typeface="Times New Roman"/>
                          <a:cs typeface="Times New Roman"/>
                        </a:rPr>
                        <a:t>adquiridos, y cabe recalcar los eventos sociales en Ecuador son muy a menudo. </a:t>
                      </a:r>
                    </a:p>
                  </a:txBody>
                  <a:tcPr marL="59802" marR="59802"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CDDDAC"/>
                    </a:solidFill>
                  </a:tcPr>
                </a:tc>
              </a:tr>
              <a:tr h="1911487">
                <a:tc>
                  <a:txBody>
                    <a:bodyPr/>
                    <a:lstStyle/>
                    <a:p>
                      <a:pPr marL="0" lvl="0" indent="0" algn="just">
                        <a:lnSpc>
                          <a:spcPct val="200000"/>
                        </a:lnSpc>
                        <a:spcAft>
                          <a:spcPts val="1000"/>
                        </a:spcAft>
                        <a:buFont typeface="+mj-lt"/>
                        <a:buNone/>
                      </a:pPr>
                      <a:r>
                        <a:rPr lang="es-ES" sz="1400" b="0" dirty="0" smtClean="0">
                          <a:effectLst/>
                          <a:latin typeface="Times New Roman"/>
                          <a:ea typeface="Times New Roman"/>
                          <a:cs typeface="Times New Roman"/>
                        </a:rPr>
                        <a:t>4.</a:t>
                      </a:r>
                      <a:r>
                        <a:rPr lang="es-ES" sz="1400" b="0" baseline="0" dirty="0" smtClean="0">
                          <a:effectLst/>
                          <a:latin typeface="Times New Roman"/>
                          <a:ea typeface="Times New Roman"/>
                          <a:cs typeface="Times New Roman"/>
                        </a:rPr>
                        <a:t>       </a:t>
                      </a:r>
                      <a:r>
                        <a:rPr lang="es-ES" sz="1400" b="0" dirty="0" smtClean="0">
                          <a:effectLst/>
                          <a:latin typeface="Times New Roman"/>
                          <a:ea typeface="Times New Roman"/>
                          <a:cs typeface="Times New Roman"/>
                        </a:rPr>
                        <a:t>Las </a:t>
                      </a:r>
                      <a:r>
                        <a:rPr lang="es-ES" sz="1400" b="0" dirty="0">
                          <a:effectLst/>
                          <a:latin typeface="Times New Roman"/>
                          <a:ea typeface="Times New Roman"/>
                          <a:cs typeface="Times New Roman"/>
                        </a:rPr>
                        <a:t>TIC´S son una herramienta importante para darse a conocer, ya que como esta es una nueva empresa necesita posicionarse en el mercado local, y apoyándose en la tecnología facilitara este proceso por medio de una pagina web, publicidad online, redes sociales entre otros. </a:t>
                      </a:r>
                    </a:p>
                  </a:txBody>
                  <a:tcPr marL="59802" marR="59802"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bl>
          </a:graphicData>
        </a:graphic>
      </p:graphicFrame>
    </p:spTree>
    <p:extLst>
      <p:ext uri="{BB962C8B-B14F-4D97-AF65-F5344CB8AC3E}">
        <p14:creationId xmlns:p14="http://schemas.microsoft.com/office/powerpoint/2010/main" val="25429817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00133525"/>
              </p:ext>
            </p:extLst>
          </p:nvPr>
        </p:nvGraphicFramePr>
        <p:xfrm>
          <a:off x="1187624" y="1844824"/>
          <a:ext cx="6701388" cy="3240361"/>
        </p:xfrm>
        <a:graphic>
          <a:graphicData uri="http://schemas.openxmlformats.org/drawingml/2006/table">
            <a:tbl>
              <a:tblPr firstRow="1" firstCol="1" bandRow="1"/>
              <a:tblGrid>
                <a:gridCol w="6701388"/>
              </a:tblGrid>
              <a:tr h="462909">
                <a:tc>
                  <a:txBody>
                    <a:bodyPr/>
                    <a:lstStyle/>
                    <a:p>
                      <a:pPr marL="449580" algn="just">
                        <a:lnSpc>
                          <a:spcPct val="200000"/>
                        </a:lnSpc>
                        <a:spcAft>
                          <a:spcPts val="1000"/>
                        </a:spcAft>
                      </a:pPr>
                      <a:r>
                        <a:rPr lang="es-ES" sz="1200" b="1" dirty="0">
                          <a:effectLst/>
                          <a:latin typeface="Times New Roman"/>
                          <a:ea typeface="Times New Roman"/>
                          <a:cs typeface="Times New Roman"/>
                        </a:rPr>
                        <a:t>DEBILIDADES</a:t>
                      </a:r>
                      <a:endParaRPr lang="es-ES" sz="1200" dirty="0">
                        <a:effectLst/>
                        <a:latin typeface="Times New Roman"/>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388726">
                <a:tc>
                  <a:txBody>
                    <a:bodyPr/>
                    <a:lstStyle/>
                    <a:p>
                      <a:pPr marL="449580" algn="just">
                        <a:lnSpc>
                          <a:spcPct val="200000"/>
                        </a:lnSpc>
                        <a:spcAft>
                          <a:spcPts val="1000"/>
                        </a:spcAft>
                      </a:pPr>
                      <a:r>
                        <a:rPr lang="es-ES" sz="1400" b="0">
                          <a:effectLst/>
                          <a:latin typeface="Times New Roman"/>
                          <a:ea typeface="Times New Roman"/>
                          <a:cs typeface="Times New Roman"/>
                        </a:rPr>
                        <a:t>1.La Infraestructura ya que como es una empresa que esta iniciando no tiene un local propio esto es una gran debilidad ya que este es necesario y vendría a ser un gasto pero a futuro se espera adquirir un local propio </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1388726">
                <a:tc>
                  <a:txBody>
                    <a:bodyPr/>
                    <a:lstStyle/>
                    <a:p>
                      <a:pPr marL="449580" algn="just">
                        <a:lnSpc>
                          <a:spcPct val="200000"/>
                        </a:lnSpc>
                        <a:spcAft>
                          <a:spcPts val="1000"/>
                        </a:spcAft>
                      </a:pPr>
                      <a:r>
                        <a:rPr lang="es-ES" sz="1400" b="0" dirty="0">
                          <a:effectLst/>
                          <a:latin typeface="Times New Roman"/>
                          <a:ea typeface="Times New Roman"/>
                          <a:cs typeface="Times New Roman"/>
                        </a:rPr>
                        <a:t>2. Al ser una empresa nueva no es conocida tiende a verse como inestable y quizás insegura y esto despierta cierta desconfianza al cliente (Distribuidor).  </a:t>
                      </a: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Tree>
    <p:extLst>
      <p:ext uri="{BB962C8B-B14F-4D97-AF65-F5344CB8AC3E}">
        <p14:creationId xmlns:p14="http://schemas.microsoft.com/office/powerpoint/2010/main" val="2124490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186489934"/>
              </p:ext>
            </p:extLst>
          </p:nvPr>
        </p:nvGraphicFramePr>
        <p:xfrm>
          <a:off x="1687036" y="1412776"/>
          <a:ext cx="5837292" cy="3945671"/>
        </p:xfrm>
        <a:graphic>
          <a:graphicData uri="http://schemas.openxmlformats.org/drawingml/2006/table">
            <a:tbl>
              <a:tblPr firstRow="1" firstCol="1" bandRow="1"/>
              <a:tblGrid>
                <a:gridCol w="5837292"/>
              </a:tblGrid>
              <a:tr h="563667">
                <a:tc>
                  <a:txBody>
                    <a:bodyPr/>
                    <a:lstStyle/>
                    <a:p>
                      <a:pPr marL="449580" algn="just">
                        <a:lnSpc>
                          <a:spcPct val="200000"/>
                        </a:lnSpc>
                        <a:spcAft>
                          <a:spcPts val="1000"/>
                        </a:spcAft>
                      </a:pPr>
                      <a:r>
                        <a:rPr lang="es-ES" sz="1400" b="1" dirty="0">
                          <a:effectLst/>
                          <a:latin typeface="Times New Roman"/>
                          <a:ea typeface="Times New Roman"/>
                          <a:cs typeface="Times New Roman"/>
                        </a:rPr>
                        <a:t>AMENAZAS</a:t>
                      </a:r>
                      <a:endParaRPr lang="es-ES" sz="1400" dirty="0">
                        <a:effectLst/>
                        <a:latin typeface="Times New Roman"/>
                        <a:ea typeface="Times New Roman"/>
                        <a:cs typeface="Times New Roman"/>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2254669">
                <a:tc>
                  <a:txBody>
                    <a:bodyPr/>
                    <a:lstStyle/>
                    <a:p>
                      <a:pPr marL="342900" lvl="0" indent="-342900" algn="just">
                        <a:lnSpc>
                          <a:spcPct val="200000"/>
                        </a:lnSpc>
                        <a:spcAft>
                          <a:spcPts val="1000"/>
                        </a:spcAft>
                        <a:buFont typeface="+mj-lt"/>
                        <a:buAutoNum type="arabicPeriod"/>
                      </a:pPr>
                      <a:r>
                        <a:rPr lang="es-ES" sz="1400" b="0" dirty="0">
                          <a:effectLst/>
                          <a:latin typeface="Times New Roman"/>
                          <a:ea typeface="Times New Roman"/>
                          <a:cs typeface="Times New Roman"/>
                        </a:rPr>
                        <a:t>La Competencia es una amenaza muy notable ya que como se puede apreciar, en la balanza comercial, en cuanto a estos productos existe una creciente demanda y por ende un crecimiento en importadores de esta clase de artículos.</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A7BFDE"/>
                    </a:solidFill>
                  </a:tcPr>
                </a:tc>
              </a:tr>
              <a:tr h="1127335">
                <a:tc>
                  <a:txBody>
                    <a:bodyPr/>
                    <a:lstStyle/>
                    <a:p>
                      <a:pPr marL="342900" lvl="0" indent="-342900" algn="just">
                        <a:lnSpc>
                          <a:spcPct val="200000"/>
                        </a:lnSpc>
                        <a:spcAft>
                          <a:spcPts val="1000"/>
                        </a:spcAft>
                        <a:buFont typeface="+mj-lt"/>
                        <a:buAutoNum type="arabicPeriod"/>
                      </a:pPr>
                      <a:r>
                        <a:rPr lang="es-ES" sz="1400" b="0" dirty="0">
                          <a:effectLst/>
                          <a:latin typeface="Times New Roman"/>
                          <a:ea typeface="Times New Roman"/>
                          <a:cs typeface="Times New Roman"/>
                        </a:rPr>
                        <a:t>El impuesto a la salida de divisas ya que no se mantiene fijo y tiende a subir según las políticas de gobierno. </a:t>
                      </a: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3925584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827584" y="836711"/>
          <a:ext cx="7416824" cy="5256585"/>
        </p:xfrm>
        <a:graphic>
          <a:graphicData uri="http://schemas.openxmlformats.org/drawingml/2006/table">
            <a:tbl>
              <a:tblPr/>
              <a:tblGrid>
                <a:gridCol w="7416824"/>
              </a:tblGrid>
              <a:tr h="728891">
                <a:tc>
                  <a:txBody>
                    <a:bodyPr/>
                    <a:lstStyle/>
                    <a:p>
                      <a:pPr marL="449580" algn="just">
                        <a:lnSpc>
                          <a:spcPct val="200000"/>
                        </a:lnSpc>
                        <a:spcBef>
                          <a:spcPts val="1200"/>
                        </a:spcBef>
                        <a:spcAft>
                          <a:spcPts val="1000"/>
                        </a:spcAft>
                      </a:pPr>
                      <a:r>
                        <a:rPr lang="es-ES" sz="1400" b="1" dirty="0">
                          <a:solidFill>
                            <a:srgbClr val="FFFFFF"/>
                          </a:solidFill>
                          <a:latin typeface="Arial"/>
                          <a:ea typeface="Times New Roman"/>
                          <a:cs typeface="Arial"/>
                        </a:rPr>
                        <a:t>VENTAJA COMPETITIVA</a:t>
                      </a:r>
                      <a:endParaRPr lang="es-EC" sz="1400" dirty="0">
                        <a:solidFill>
                          <a:srgbClr val="000000"/>
                        </a:solidFill>
                        <a:latin typeface="Arial"/>
                        <a:ea typeface="Times New Roman"/>
                        <a:cs typeface="Times New Roman"/>
                      </a:endParaRPr>
                    </a:p>
                  </a:txBody>
                  <a:tcPr marL="68580" marR="68580" marT="0" marB="0">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2263847">
                <a:tc>
                  <a:txBody>
                    <a:bodyPr/>
                    <a:lstStyle/>
                    <a:p>
                      <a:pPr marL="449580" algn="just">
                        <a:lnSpc>
                          <a:spcPct val="200000"/>
                        </a:lnSpc>
                        <a:spcBef>
                          <a:spcPts val="1200"/>
                        </a:spcBef>
                        <a:spcAft>
                          <a:spcPts val="1000"/>
                        </a:spcAft>
                      </a:pPr>
                      <a:r>
                        <a:rPr lang="es-ES" sz="1400" b="1" dirty="0">
                          <a:solidFill>
                            <a:srgbClr val="000000"/>
                          </a:solidFill>
                          <a:latin typeface="Arial"/>
                          <a:ea typeface="Times New Roman"/>
                          <a:cs typeface="Arial"/>
                        </a:rPr>
                        <a:t>F1 + O2:  La apertura de nuevos locales no de la empresa sino de este tipo de negocio, será un ventaja ya que esta empresa estará allí para ofertar la distribución de estos productos basándonos en ofrecer diseños nuevos, llamativos y novedosos para el cliente que aseguran un éxito en el negocio  </a:t>
                      </a:r>
                      <a:endParaRPr lang="es-EC" sz="1400" dirty="0">
                        <a:solidFill>
                          <a:srgbClr val="000000"/>
                        </a:solidFill>
                        <a:latin typeface="Arial"/>
                        <a:ea typeface="Times New Roman"/>
                        <a:cs typeface="Times New Roman"/>
                      </a:endParaRPr>
                    </a:p>
                  </a:txBody>
                  <a:tcPr marL="68580" marR="68580" marT="0" marB="0">
                    <a:lnL>
                      <a:noFill/>
                    </a:lnL>
                    <a:lnR>
                      <a:noFill/>
                    </a:lnR>
                    <a:lnT w="19050" cap="flat" cmpd="sng" algn="ctr">
                      <a:solidFill>
                        <a:srgbClr val="FFFFFF"/>
                      </a:solidFill>
                      <a:prstDash val="solid"/>
                      <a:round/>
                      <a:headEnd type="none" w="med" len="med"/>
                      <a:tailEnd type="none" w="med" len="med"/>
                    </a:lnT>
                    <a:lnB>
                      <a:noFill/>
                    </a:lnB>
                    <a:solidFill>
                      <a:srgbClr val="F2DBDB"/>
                    </a:solidFill>
                  </a:tcPr>
                </a:tc>
              </a:tr>
              <a:tr h="2263847">
                <a:tc>
                  <a:txBody>
                    <a:bodyPr/>
                    <a:lstStyle/>
                    <a:p>
                      <a:pPr marL="449580" algn="just">
                        <a:lnSpc>
                          <a:spcPct val="200000"/>
                        </a:lnSpc>
                        <a:spcBef>
                          <a:spcPts val="1200"/>
                        </a:spcBef>
                        <a:spcAft>
                          <a:spcPts val="1000"/>
                        </a:spcAft>
                      </a:pPr>
                      <a:r>
                        <a:rPr lang="es-ES" sz="1400" b="1" dirty="0">
                          <a:solidFill>
                            <a:srgbClr val="000000"/>
                          </a:solidFill>
                          <a:latin typeface="Arial"/>
                          <a:ea typeface="Times New Roman"/>
                          <a:cs typeface="Arial"/>
                        </a:rPr>
                        <a:t>F2 +O4: El uso de </a:t>
                      </a:r>
                      <a:r>
                        <a:rPr lang="es-ES" sz="1400" b="1" dirty="0" err="1">
                          <a:solidFill>
                            <a:srgbClr val="000000"/>
                          </a:solidFill>
                          <a:latin typeface="Arial"/>
                          <a:ea typeface="Times New Roman"/>
                          <a:cs typeface="Arial"/>
                        </a:rPr>
                        <a:t>TIC´s</a:t>
                      </a:r>
                      <a:r>
                        <a:rPr lang="es-ES" sz="1400" b="1" dirty="0">
                          <a:solidFill>
                            <a:srgbClr val="000000"/>
                          </a:solidFill>
                          <a:latin typeface="Arial"/>
                          <a:ea typeface="Times New Roman"/>
                          <a:cs typeface="Arial"/>
                        </a:rPr>
                        <a:t> es una ventaja muy útil ya que con ella se puede contactar proveedores de manera más fácil, y también se utilizaran estas herramientas para darse a conocer en el mercado local como una distribuidora basada en </a:t>
                      </a:r>
                      <a:r>
                        <a:rPr lang="es-ES" sz="1400" b="1" dirty="0" err="1">
                          <a:solidFill>
                            <a:srgbClr val="000000"/>
                          </a:solidFill>
                          <a:latin typeface="Arial"/>
                          <a:ea typeface="Times New Roman"/>
                          <a:cs typeface="Arial"/>
                        </a:rPr>
                        <a:t>cross</a:t>
                      </a:r>
                      <a:r>
                        <a:rPr lang="es-ES" sz="1400" b="1" dirty="0">
                          <a:solidFill>
                            <a:srgbClr val="000000"/>
                          </a:solidFill>
                          <a:latin typeface="Arial"/>
                          <a:ea typeface="Times New Roman"/>
                          <a:cs typeface="Arial"/>
                        </a:rPr>
                        <a:t> </a:t>
                      </a:r>
                      <a:r>
                        <a:rPr lang="es-ES" sz="1400" b="1" dirty="0" err="1">
                          <a:solidFill>
                            <a:srgbClr val="000000"/>
                          </a:solidFill>
                          <a:latin typeface="Arial"/>
                          <a:ea typeface="Times New Roman"/>
                          <a:cs typeface="Arial"/>
                        </a:rPr>
                        <a:t>docking</a:t>
                      </a:r>
                      <a:r>
                        <a:rPr lang="es-ES" sz="1400" b="1" dirty="0">
                          <a:solidFill>
                            <a:srgbClr val="000000"/>
                          </a:solidFill>
                          <a:latin typeface="Arial"/>
                          <a:ea typeface="Times New Roman"/>
                          <a:cs typeface="Arial"/>
                        </a:rPr>
                        <a:t>, de esta manera optimizando tiempo. </a:t>
                      </a:r>
                      <a:endParaRPr lang="es-EC" sz="1400" dirty="0">
                        <a:solidFill>
                          <a:srgbClr val="000000"/>
                        </a:solidFill>
                        <a:latin typeface="Arial"/>
                        <a:ea typeface="Times New Roman"/>
                        <a:cs typeface="Times New Roman"/>
                      </a:endParaRPr>
                    </a:p>
                  </a:txBody>
                  <a:tcPr marL="68580" marR="68580" marT="0" marB="0">
                    <a:lnL>
                      <a:noFill/>
                    </a:lnL>
                    <a:lnR>
                      <a:noFill/>
                    </a:lnR>
                    <a:lnT>
                      <a:noFill/>
                    </a:lnT>
                    <a:lnB>
                      <a:noFill/>
                    </a:lnB>
                    <a:solidFill>
                      <a:srgbClr val="F8EDED"/>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83568" y="980728"/>
          <a:ext cx="7920880" cy="4464496"/>
        </p:xfrm>
        <a:graphic>
          <a:graphicData uri="http://schemas.openxmlformats.org/drawingml/2006/table">
            <a:tbl>
              <a:tblPr/>
              <a:tblGrid>
                <a:gridCol w="7920880"/>
              </a:tblGrid>
              <a:tr h="496055">
                <a:tc>
                  <a:txBody>
                    <a:bodyPr/>
                    <a:lstStyle/>
                    <a:p>
                      <a:pPr marL="449580" algn="just">
                        <a:lnSpc>
                          <a:spcPct val="200000"/>
                        </a:lnSpc>
                        <a:spcBef>
                          <a:spcPts val="1200"/>
                        </a:spcBef>
                        <a:spcAft>
                          <a:spcPts val="1000"/>
                        </a:spcAft>
                      </a:pPr>
                      <a:r>
                        <a:rPr lang="es-ES" sz="1400" b="1" dirty="0">
                          <a:solidFill>
                            <a:srgbClr val="FFFFFF"/>
                          </a:solidFill>
                          <a:latin typeface="Arial"/>
                          <a:ea typeface="Times New Roman"/>
                          <a:cs typeface="Arial"/>
                        </a:rPr>
                        <a:t>MOVILIZACIÓN DE RECURSOS</a:t>
                      </a:r>
                      <a:endParaRPr lang="es-EC" sz="1400" dirty="0">
                        <a:latin typeface="Arial"/>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2480275">
                <a:tc>
                  <a:txBody>
                    <a:bodyPr/>
                    <a:lstStyle/>
                    <a:p>
                      <a:pPr marL="449580" algn="just">
                        <a:lnSpc>
                          <a:spcPct val="200000"/>
                        </a:lnSpc>
                        <a:spcBef>
                          <a:spcPts val="1200"/>
                        </a:spcBef>
                        <a:spcAft>
                          <a:spcPts val="1000"/>
                        </a:spcAft>
                      </a:pPr>
                      <a:r>
                        <a:rPr lang="es-ES" sz="1400" b="1" dirty="0">
                          <a:latin typeface="Arial"/>
                          <a:ea typeface="Times New Roman"/>
                          <a:cs typeface="Arial"/>
                        </a:rPr>
                        <a:t>A1 + F2: La amplia red de contactos ayudaran a </a:t>
                      </a:r>
                      <a:r>
                        <a:rPr lang="es-ES" sz="1400" b="1" dirty="0" err="1">
                          <a:latin typeface="Arial"/>
                          <a:ea typeface="Times New Roman"/>
                          <a:cs typeface="Arial"/>
                        </a:rPr>
                        <a:t>Crazyanimationparty</a:t>
                      </a:r>
                      <a:r>
                        <a:rPr lang="es-ES" sz="1400" b="1" dirty="0">
                          <a:latin typeface="Arial"/>
                          <a:ea typeface="Times New Roman"/>
                          <a:cs typeface="Arial"/>
                        </a:rPr>
                        <a:t> &amp; </a:t>
                      </a:r>
                      <a:r>
                        <a:rPr lang="es-ES" sz="1400" b="1" dirty="0" err="1">
                          <a:latin typeface="Arial"/>
                          <a:ea typeface="Times New Roman"/>
                          <a:cs typeface="Arial"/>
                        </a:rPr>
                        <a:t>Import</a:t>
                      </a:r>
                      <a:r>
                        <a:rPr lang="es-ES" sz="1400" b="1" dirty="0">
                          <a:latin typeface="Arial"/>
                          <a:ea typeface="Times New Roman"/>
                          <a:cs typeface="Arial"/>
                        </a:rPr>
                        <a:t>, a ser mas competitivos ya que en comparación con los de la competencia son excelentes diseños de los artículos que aseguran  ventas altas, y por lo tanto utilidades altas que se invertirán en publicidad, esto se realizara a corto plazo se estima 6 a 8 meses.  </a:t>
                      </a:r>
                      <a:endParaRPr lang="es-EC" sz="1400" dirty="0">
                        <a:latin typeface="Arial"/>
                        <a:ea typeface="Times New Roman"/>
                        <a:cs typeface="Times New Roman"/>
                      </a:endParaRPr>
                    </a:p>
                  </a:txBody>
                  <a:tcPr marL="68580" marR="68580" marT="0" marB="0">
                    <a:lnL w="12700" cap="flat" cmpd="sng" algn="ctr">
                      <a:solidFill>
                        <a:srgbClr val="B3CC82"/>
                      </a:solidFill>
                      <a:prstDash val="solid"/>
                      <a:round/>
                      <a:headEnd type="none" w="med" len="med"/>
                      <a:tailEnd type="none" w="med" len="med"/>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solidFill>
                      <a:srgbClr val="E6EED5"/>
                    </a:solidFill>
                  </a:tcPr>
                </a:tc>
              </a:tr>
              <a:tr h="1488166">
                <a:tc>
                  <a:txBody>
                    <a:bodyPr/>
                    <a:lstStyle/>
                    <a:p>
                      <a:pPr marL="449580" algn="just">
                        <a:lnSpc>
                          <a:spcPct val="200000"/>
                        </a:lnSpc>
                        <a:spcBef>
                          <a:spcPts val="1200"/>
                        </a:spcBef>
                        <a:spcAft>
                          <a:spcPts val="1000"/>
                        </a:spcAft>
                      </a:pPr>
                      <a:r>
                        <a:rPr lang="es-ES" sz="1400" b="1" dirty="0">
                          <a:latin typeface="Arial"/>
                          <a:ea typeface="Times New Roman"/>
                          <a:cs typeface="Arial"/>
                        </a:rPr>
                        <a:t>A2 + F1: El contar con un equipo de trabajo capacitado permite diseñar la estrategia de destinas  un porcentaje a de las ventas a una cuenta que será el apoyo al momento de un alza en el impuesto a la salida de capitales.</a:t>
                      </a:r>
                      <a:endParaRPr lang="es-EC" sz="1400" dirty="0">
                        <a:latin typeface="Arial"/>
                        <a:ea typeface="Times New Roman"/>
                        <a:cs typeface="Times New Roman"/>
                      </a:endParaRPr>
                    </a:p>
                  </a:txBody>
                  <a:tcPr marL="68580" marR="68580" marT="0" marB="0">
                    <a:lnL w="19050" cap="flat" cmpd="sng" algn="ctr">
                      <a:solidFill>
                        <a:srgbClr val="B3CC82"/>
                      </a:solidFill>
                      <a:prstDash val="solid"/>
                      <a:round/>
                      <a:headEnd type="none" w="med" len="med"/>
                      <a:tailEnd type="none" w="med" len="med"/>
                    </a:lnL>
                    <a:lnR w="19050" cap="flat" cmpd="sng" algn="ctr">
                      <a:solidFill>
                        <a:srgbClr val="B3CC82"/>
                      </a:solidFill>
                      <a:prstDash val="solid"/>
                      <a:round/>
                      <a:headEnd type="none" w="med" len="med"/>
                      <a:tailEnd type="none" w="med" len="med"/>
                    </a:lnR>
                    <a:lnT w="19050" cap="flat" cmpd="sng" algn="ctr">
                      <a:solidFill>
                        <a:srgbClr val="B3CC82"/>
                      </a:solidFill>
                      <a:prstDash val="solid"/>
                      <a:round/>
                      <a:headEnd type="none" w="med" len="med"/>
                      <a:tailEnd type="none" w="med" len="med"/>
                    </a:lnT>
                    <a:lnB w="19050" cap="flat" cmpd="sng" algn="ctr">
                      <a:solidFill>
                        <a:srgbClr val="B3CC82"/>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11560" y="1340768"/>
          <a:ext cx="7848872" cy="4464496"/>
        </p:xfrm>
        <a:graphic>
          <a:graphicData uri="http://schemas.openxmlformats.org/drawingml/2006/table">
            <a:tbl>
              <a:tblPr/>
              <a:tblGrid>
                <a:gridCol w="7848872"/>
              </a:tblGrid>
              <a:tr h="558062">
                <a:tc>
                  <a:txBody>
                    <a:bodyPr/>
                    <a:lstStyle/>
                    <a:p>
                      <a:pPr marL="449580" algn="just">
                        <a:lnSpc>
                          <a:spcPct val="200000"/>
                        </a:lnSpc>
                        <a:spcBef>
                          <a:spcPts val="1200"/>
                        </a:spcBef>
                        <a:spcAft>
                          <a:spcPts val="1000"/>
                        </a:spcAft>
                      </a:pPr>
                      <a:r>
                        <a:rPr lang="es-ES" sz="1400" b="1" dirty="0">
                          <a:solidFill>
                            <a:srgbClr val="FFFFFF"/>
                          </a:solidFill>
                          <a:latin typeface="Arial"/>
                          <a:ea typeface="Times New Roman"/>
                          <a:cs typeface="Arial"/>
                        </a:rPr>
                        <a:t>ESTRATEGIAS DE COLABORACIÓN, INVERSIÓN Y DESARROLLO</a:t>
                      </a:r>
                      <a:endParaRPr lang="es-EC" sz="1400" dirty="0">
                        <a:latin typeface="Arial"/>
                        <a:ea typeface="Times New Roman"/>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8064A2"/>
                    </a:solidFill>
                  </a:tcPr>
                </a:tc>
              </a:tr>
              <a:tr h="2232248">
                <a:tc>
                  <a:txBody>
                    <a:bodyPr/>
                    <a:lstStyle/>
                    <a:p>
                      <a:pPr marL="449580" algn="just">
                        <a:lnSpc>
                          <a:spcPct val="200000"/>
                        </a:lnSpc>
                        <a:spcBef>
                          <a:spcPts val="1200"/>
                        </a:spcBef>
                        <a:spcAft>
                          <a:spcPts val="1000"/>
                        </a:spcAft>
                      </a:pPr>
                      <a:r>
                        <a:rPr lang="es-ES" sz="1400" b="1" dirty="0">
                          <a:latin typeface="Arial"/>
                          <a:ea typeface="Times New Roman"/>
                          <a:cs typeface="Arial"/>
                        </a:rPr>
                        <a:t>D1 + O1: el crecimiento que afirma este negocio así como las ganancias se utilizaran como fondo de ahorro para a largo plazo invertir en infraestructura, como es la compra de un local, esto es a largo plazo de 18 a 24 meses.  </a:t>
                      </a:r>
                      <a:endParaRPr lang="es-EC" sz="1400" dirty="0">
                        <a:latin typeface="Arial"/>
                        <a:ea typeface="Times New Roman"/>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solidFill>
                      <a:srgbClr val="DFD8E8"/>
                    </a:solidFill>
                  </a:tcPr>
                </a:tc>
              </a:tr>
              <a:tr h="1674186">
                <a:tc>
                  <a:txBody>
                    <a:bodyPr/>
                    <a:lstStyle/>
                    <a:p>
                      <a:pPr marL="449580" algn="just">
                        <a:lnSpc>
                          <a:spcPct val="200000"/>
                        </a:lnSpc>
                        <a:spcBef>
                          <a:spcPts val="1200"/>
                        </a:spcBef>
                        <a:spcAft>
                          <a:spcPts val="1000"/>
                        </a:spcAft>
                      </a:pPr>
                      <a:r>
                        <a:rPr lang="es-ES" sz="1400" b="1" dirty="0">
                          <a:latin typeface="Arial"/>
                          <a:ea typeface="Times New Roman"/>
                          <a:cs typeface="Arial"/>
                        </a:rPr>
                        <a:t>D2+ O4: Para darse a conocer la empresa invertirá en herramientas tecnológicas las cuales ayudaran de manera eficaz, optimizando tiempo y recursos en un tiempo estimado de 3 meses.</a:t>
                      </a:r>
                      <a:endParaRPr lang="es-EC" sz="1400" dirty="0">
                        <a:latin typeface="Arial"/>
                        <a:ea typeface="Times New Roman"/>
                        <a:cs typeface="Times New Roman"/>
                      </a:endParaRPr>
                    </a:p>
                  </a:txBody>
                  <a:tcPr marL="68580" marR="68580" marT="0" marB="0">
                    <a:lnL w="12700" cap="flat" cmpd="sng" algn="ctr">
                      <a:solidFill>
                        <a:srgbClr val="9F8AB9"/>
                      </a:solidFill>
                      <a:prstDash val="solid"/>
                      <a:round/>
                      <a:headEnd type="none" w="med" len="med"/>
                      <a:tailEnd type="none" w="med" len="med"/>
                    </a:lnL>
                    <a:lnR w="12700" cap="flat" cmpd="sng" algn="ctr">
                      <a:solidFill>
                        <a:srgbClr val="9F8AB9"/>
                      </a:solidFill>
                      <a:prstDash val="solid"/>
                      <a:round/>
                      <a:headEnd type="none" w="med" len="med"/>
                      <a:tailEnd type="none" w="med" len="med"/>
                    </a:lnR>
                    <a:lnT w="12700" cap="flat" cmpd="sng" algn="ctr">
                      <a:solidFill>
                        <a:srgbClr val="9F8AB9"/>
                      </a:solidFill>
                      <a:prstDash val="solid"/>
                      <a:round/>
                      <a:headEnd type="none" w="med" len="med"/>
                      <a:tailEnd type="none" w="med" len="med"/>
                    </a:lnT>
                    <a:lnB w="12700" cap="flat" cmpd="sng" algn="ctr">
                      <a:solidFill>
                        <a:srgbClr val="9F8AB9"/>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83568" y="1268760"/>
          <a:ext cx="7488832" cy="3672408"/>
        </p:xfrm>
        <a:graphic>
          <a:graphicData uri="http://schemas.openxmlformats.org/drawingml/2006/table">
            <a:tbl>
              <a:tblPr/>
              <a:tblGrid>
                <a:gridCol w="7488832"/>
              </a:tblGrid>
              <a:tr h="612068">
                <a:tc>
                  <a:txBody>
                    <a:bodyPr/>
                    <a:lstStyle/>
                    <a:p>
                      <a:pPr marL="449580" algn="just">
                        <a:lnSpc>
                          <a:spcPct val="200000"/>
                        </a:lnSpc>
                        <a:spcBef>
                          <a:spcPts val="1200"/>
                        </a:spcBef>
                        <a:spcAft>
                          <a:spcPts val="1000"/>
                        </a:spcAft>
                      </a:pPr>
                      <a:r>
                        <a:rPr lang="es-ES" sz="1600" b="1" dirty="0">
                          <a:solidFill>
                            <a:srgbClr val="FFFFFF"/>
                          </a:solidFill>
                          <a:latin typeface="Arial"/>
                          <a:ea typeface="Times New Roman"/>
                          <a:cs typeface="Arial"/>
                        </a:rPr>
                        <a:t>CONTROL DE DAÑOS</a:t>
                      </a:r>
                      <a:endParaRPr lang="es-EC" sz="1600" dirty="0">
                        <a:latin typeface="Arial"/>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r>
              <a:tr h="3060340">
                <a:tc>
                  <a:txBody>
                    <a:bodyPr/>
                    <a:lstStyle/>
                    <a:p>
                      <a:pPr marL="449580" algn="just">
                        <a:lnSpc>
                          <a:spcPct val="200000"/>
                        </a:lnSpc>
                        <a:spcBef>
                          <a:spcPts val="1200"/>
                        </a:spcBef>
                        <a:spcAft>
                          <a:spcPts val="1000"/>
                        </a:spcAft>
                      </a:pPr>
                      <a:r>
                        <a:rPr lang="es-ES" sz="1600" b="1" dirty="0">
                          <a:latin typeface="Arial"/>
                          <a:ea typeface="Times New Roman"/>
                          <a:cs typeface="Arial"/>
                        </a:rPr>
                        <a:t>D1 + A1: El trabajar con una distribución a través de Cross </a:t>
                      </a:r>
                      <a:r>
                        <a:rPr lang="es-ES" sz="1600" b="1" dirty="0" err="1">
                          <a:latin typeface="Arial"/>
                          <a:ea typeface="Times New Roman"/>
                          <a:cs typeface="Arial"/>
                        </a:rPr>
                        <a:t>Docking</a:t>
                      </a:r>
                      <a:r>
                        <a:rPr lang="es-ES" sz="1600" b="1" dirty="0">
                          <a:latin typeface="Arial"/>
                          <a:ea typeface="Times New Roman"/>
                          <a:cs typeface="Arial"/>
                        </a:rPr>
                        <a:t>, es un apoyo ya que no es prioridad tener infraestructura y al ser una herramienta poco común, no es utilizada por la competencia, en la cual en su proceso se optimiza tiempo, y se utilizara como estrategia frente a la competencia,  esta es la manera que se utilizara desde su inicio. </a:t>
                      </a:r>
                      <a:endParaRPr lang="es-EC" sz="1600" dirty="0">
                        <a:latin typeface="Arial"/>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accent6">
                    <a:lumMod val="75000"/>
                  </a:schemeClr>
                </a:solidFill>
                <a:effectLst>
                  <a:outerShdw blurRad="38100" dist="38100" dir="2700000" algn="tl">
                    <a:srgbClr val="000000">
                      <a:alpha val="43137"/>
                    </a:srgbClr>
                  </a:outerShdw>
                </a:effectLst>
              </a:rPr>
              <a:t>CADENA DE VALOR</a:t>
            </a:r>
            <a:endParaRPr lang="es-EC"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826964" y="2564904"/>
          <a:ext cx="7705476" cy="3024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Botón de acción: Inicio">
            <a:hlinkClick r:id="rId7" action="ppaction://hlinksldjump" highlightClick="1"/>
          </p:cNvPr>
          <p:cNvSpPr/>
          <p:nvPr/>
        </p:nvSpPr>
        <p:spPr>
          <a:xfrm>
            <a:off x="8100392" y="5877272"/>
            <a:ext cx="288032"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tx1"/>
                </a:solidFill>
              </a:rPr>
              <a:t>CONTENIDO</a:t>
            </a:r>
            <a:endParaRPr lang="es-ES" b="1" dirty="0">
              <a:solidFill>
                <a:schemeClr val="tx1"/>
              </a:solidFill>
            </a:endParaRPr>
          </a:p>
        </p:txBody>
      </p:sp>
      <p:sp>
        <p:nvSpPr>
          <p:cNvPr id="3" name="2 Marcador de contenido"/>
          <p:cNvSpPr>
            <a:spLocks noGrp="1"/>
          </p:cNvSpPr>
          <p:nvPr>
            <p:ph idx="1"/>
          </p:nvPr>
        </p:nvSpPr>
        <p:spPr/>
        <p:txBody>
          <a:bodyPr/>
          <a:lstStyle/>
          <a:p>
            <a:pPr algn="just">
              <a:buClr>
                <a:srgbClr val="E7E200"/>
              </a:buClr>
            </a:pPr>
            <a:r>
              <a:rPr lang="es-ES" dirty="0" smtClean="0">
                <a:solidFill>
                  <a:schemeClr val="tx1"/>
                </a:solidFill>
                <a:hlinkClick r:id="rId2" action="ppaction://hlinksldjump"/>
              </a:rPr>
              <a:t>Productos de animación y Clasificación Arancelaria. </a:t>
            </a:r>
            <a:endParaRPr lang="es-ES" dirty="0" smtClean="0">
              <a:solidFill>
                <a:schemeClr val="tx1"/>
              </a:solidFill>
            </a:endParaRPr>
          </a:p>
          <a:p>
            <a:pPr algn="just">
              <a:buClr>
                <a:srgbClr val="E7E200"/>
              </a:buClr>
            </a:pPr>
            <a:r>
              <a:rPr lang="es-ES" dirty="0" smtClean="0">
                <a:solidFill>
                  <a:schemeClr val="tx1"/>
                </a:solidFill>
                <a:hlinkClick r:id="rId3" action="ppaction://hlinksldjump"/>
              </a:rPr>
              <a:t>Factibilidad de Importación. </a:t>
            </a:r>
            <a:endParaRPr lang="es-ES" dirty="0" smtClean="0">
              <a:solidFill>
                <a:schemeClr val="tx1"/>
              </a:solidFill>
            </a:endParaRPr>
          </a:p>
          <a:p>
            <a:pPr algn="just">
              <a:buClr>
                <a:srgbClr val="E7E200"/>
              </a:buClr>
            </a:pPr>
            <a:r>
              <a:rPr lang="es-ES" dirty="0" smtClean="0">
                <a:solidFill>
                  <a:schemeClr val="tx1"/>
                </a:solidFill>
                <a:hlinkClick r:id="rId4" action="ppaction://hlinksldjump"/>
              </a:rPr>
              <a:t>Procesos de Comercio Exterior y Logística</a:t>
            </a:r>
            <a:r>
              <a:rPr lang="es-ES" dirty="0" smtClean="0">
                <a:solidFill>
                  <a:schemeClr val="tx1"/>
                </a:solidFill>
              </a:rPr>
              <a:t>.</a:t>
            </a:r>
          </a:p>
          <a:p>
            <a:pPr algn="just">
              <a:buClr>
                <a:srgbClr val="E7E200"/>
              </a:buClr>
            </a:pPr>
            <a:r>
              <a:rPr lang="es-ES" dirty="0" smtClean="0">
                <a:solidFill>
                  <a:schemeClr val="tx1"/>
                </a:solidFill>
                <a:hlinkClick r:id="rId5" action="ppaction://hlinksldjump"/>
              </a:rPr>
              <a:t>Plan de Negocios y diseño de Cross Docking</a:t>
            </a:r>
            <a:r>
              <a:rPr lang="es-ES" dirty="0" smtClean="0">
                <a:solidFill>
                  <a:schemeClr val="tx1"/>
                </a:solidFill>
              </a:rPr>
              <a:t>.</a:t>
            </a:r>
          </a:p>
          <a:p>
            <a:pPr algn="just">
              <a:buClr>
                <a:srgbClr val="E7E200"/>
              </a:buClr>
            </a:pPr>
            <a:r>
              <a:rPr lang="es-ES" dirty="0" smtClean="0">
                <a:solidFill>
                  <a:schemeClr val="tx1"/>
                </a:solidFill>
                <a:hlinkClick r:id="rId6" action="ppaction://hlinksldjump"/>
              </a:rPr>
              <a:t>Viabilidad del proyecto. </a:t>
            </a:r>
            <a:endParaRPr lang="es-ES" dirty="0">
              <a:solidFill>
                <a:schemeClr val="tx1"/>
              </a:solidFill>
            </a:endParaRPr>
          </a:p>
        </p:txBody>
      </p:sp>
      <p:pic>
        <p:nvPicPr>
          <p:cNvPr id="47106" name="Picture 2" descr="http://upload.wikimedia.org/wikipedia/commons/thumb/1/10/Logoespe2.jpg/200px-Logoespe2.jpg"/>
          <p:cNvPicPr>
            <a:picLocks noChangeAspect="1" noChangeArrowheads="1"/>
          </p:cNvPicPr>
          <p:nvPr/>
        </p:nvPicPr>
        <p:blipFill>
          <a:blip r:embed="rId7" cstate="print"/>
          <a:srcRect/>
          <a:stretch>
            <a:fillRect/>
          </a:stretch>
        </p:blipFill>
        <p:spPr bwMode="auto">
          <a:xfrm>
            <a:off x="5508104" y="0"/>
            <a:ext cx="1905000" cy="1847851"/>
          </a:xfrm>
          <a:prstGeom prst="rect">
            <a:avLst/>
          </a:prstGeom>
          <a:noFill/>
        </p:spPr>
      </p:pic>
    </p:spTree>
    <p:extLst>
      <p:ext uri="{BB962C8B-B14F-4D97-AF65-F5344CB8AC3E}">
        <p14:creationId xmlns:p14="http://schemas.microsoft.com/office/powerpoint/2010/main" val="3178172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rco de bloque">
            <a:hlinkClick r:id="rId2" action="ppaction://hlinksldjump"/>
          </p:cNvPr>
          <p:cNvSpPr/>
          <p:nvPr/>
        </p:nvSpPr>
        <p:spPr>
          <a:xfrm>
            <a:off x="2699792" y="692696"/>
            <a:ext cx="3096344" cy="2520280"/>
          </a:xfrm>
          <a:prstGeom prst="blockArc">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smtClean="0">
              <a:solidFill>
                <a:schemeClr val="tx1"/>
              </a:solidFill>
            </a:endParaRPr>
          </a:p>
          <a:p>
            <a:pPr algn="ctr"/>
            <a:endParaRPr lang="es-EC" dirty="0">
              <a:solidFill>
                <a:schemeClr val="tx1"/>
              </a:solidFill>
            </a:endParaRPr>
          </a:p>
        </p:txBody>
      </p:sp>
      <p:sp>
        <p:nvSpPr>
          <p:cNvPr id="8" name="7 Rectángulo"/>
          <p:cNvSpPr/>
          <p:nvPr/>
        </p:nvSpPr>
        <p:spPr>
          <a:xfrm>
            <a:off x="3203848" y="1196752"/>
            <a:ext cx="2106667" cy="923330"/>
          </a:xfrm>
          <a:prstGeom prst="rect">
            <a:avLst/>
          </a:prstGeom>
          <a:noFill/>
        </p:spPr>
        <p:txBody>
          <a:bodyPr wrap="none" lIns="91440" tIns="45720" rIns="91440" bIns="45720">
            <a:prstTxWarp prst="textArchUp">
              <a:avLst/>
            </a:prstTxWarp>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2" action="ppaction://hlinksldjump"/>
              </a:rPr>
              <a:t>PRICE</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8 Arco de bloque">
            <a:hlinkClick r:id="rId3" action="ppaction://hlinksldjump"/>
          </p:cNvPr>
          <p:cNvSpPr/>
          <p:nvPr/>
        </p:nvSpPr>
        <p:spPr>
          <a:xfrm rot="5400000">
            <a:off x="4139952" y="2348880"/>
            <a:ext cx="3240360" cy="2376264"/>
          </a:xfrm>
          <a:prstGeom prst="blockArc">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0" name="9 Rectángulo"/>
          <p:cNvSpPr/>
          <p:nvPr/>
        </p:nvSpPr>
        <p:spPr>
          <a:xfrm rot="5400000">
            <a:off x="4860204" y="2924773"/>
            <a:ext cx="2363147" cy="923330"/>
          </a:xfrm>
          <a:prstGeom prst="rect">
            <a:avLst/>
          </a:prstGeom>
          <a:noFill/>
        </p:spPr>
        <p:txBody>
          <a:bodyPr wrap="none" lIns="91440" tIns="45720" rIns="91440" bIns="45720">
            <a:prstTxWarp prst="textArchUp">
              <a:avLst/>
            </a:prstTxWarp>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3" action="ppaction://hlinksldjump"/>
              </a:rPr>
              <a:t>PLACE</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10 Arco de bloque">
            <a:hlinkClick r:id="rId4" action="ppaction://hlinksldjump"/>
          </p:cNvPr>
          <p:cNvSpPr/>
          <p:nvPr/>
        </p:nvSpPr>
        <p:spPr>
          <a:xfrm rot="10800000">
            <a:off x="2555776" y="3861048"/>
            <a:ext cx="3240360" cy="2376264"/>
          </a:xfrm>
          <a:prstGeom prst="blockArc">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rot="10800000">
            <a:off x="2555775" y="3140968"/>
            <a:ext cx="3312367" cy="2569640"/>
          </a:xfrm>
          <a:prstGeom prst="rect">
            <a:avLst/>
          </a:prstGeom>
          <a:noFill/>
        </p:spPr>
        <p:txBody>
          <a:bodyPr wrap="none" lIns="91440" tIns="45720" rIns="91440" bIns="45720">
            <a:prstTxWarp prst="textArchUp">
              <a:avLst/>
            </a:prstTxWarp>
            <a:spAutoFit/>
          </a:bodyPr>
          <a:lstStyle/>
          <a:p>
            <a:pPr algn="ctr"/>
            <a:r>
              <a:rPr lang="es-E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4" action="ppaction://hlinksldjump"/>
              </a:rPr>
              <a:t>PROMOTION</a:t>
            </a:r>
            <a:endParaRPr lang="es-E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12 Arco de bloque"/>
          <p:cNvSpPr/>
          <p:nvPr/>
        </p:nvSpPr>
        <p:spPr>
          <a:xfrm rot="16200000" flipH="1">
            <a:off x="899592" y="2420888"/>
            <a:ext cx="3240360" cy="2376264"/>
          </a:xfrm>
          <a:prstGeom prst="blockArc">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4" name="13 Rectángulo"/>
          <p:cNvSpPr/>
          <p:nvPr/>
        </p:nvSpPr>
        <p:spPr>
          <a:xfrm rot="16200000">
            <a:off x="1208165" y="2832396"/>
            <a:ext cx="2839239" cy="1584174"/>
          </a:xfrm>
          <a:prstGeom prst="rect">
            <a:avLst/>
          </a:prstGeom>
          <a:noFill/>
        </p:spPr>
        <p:txBody>
          <a:bodyPr wrap="none" lIns="91440" tIns="45720" rIns="91440" bIns="45720">
            <a:prstTxWarp prst="textArchUp">
              <a:avLst/>
            </a:prstTxWarp>
            <a:spAutoFit/>
          </a:bodyPr>
          <a:lstStyle/>
          <a:p>
            <a:pPr algn="ctr"/>
            <a:r>
              <a:rPr lang="es-ES" sz="4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hlinkClick r:id="rId5" action="ppaction://hlinksldjump"/>
              </a:rPr>
              <a:t>PRODUCT</a:t>
            </a:r>
            <a:endParaRPr lang="es-ES" sz="4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14 Elipse"/>
          <p:cNvSpPr/>
          <p:nvPr/>
        </p:nvSpPr>
        <p:spPr>
          <a:xfrm>
            <a:off x="2339752" y="1844824"/>
            <a:ext cx="3528392" cy="3312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tx1"/>
                </a:solidFill>
                <a:effectLst>
                  <a:outerShdw blurRad="38100" dist="38100" dir="2700000" algn="tl">
                    <a:srgbClr val="000000">
                      <a:alpha val="43137"/>
                    </a:srgbClr>
                  </a:outerShdw>
                </a:effectLst>
              </a:rPr>
              <a:t>MARKETING MIX</a:t>
            </a:r>
            <a:endParaRPr lang="es-EC" sz="3200" b="1" dirty="0">
              <a:solidFill>
                <a:schemeClr val="tx1"/>
              </a:solidFill>
              <a:effectLst>
                <a:outerShdw blurRad="38100" dist="38100" dir="2700000" algn="tl">
                  <a:srgbClr val="000000">
                    <a:alpha val="43137"/>
                  </a:srgbClr>
                </a:outerShdw>
              </a:effectLst>
            </a:endParaRPr>
          </a:p>
        </p:txBody>
      </p:sp>
      <p:sp>
        <p:nvSpPr>
          <p:cNvPr id="16" name="15 Flecha a la derecha con bandas">
            <a:hlinkClick r:id="rId6" action="ppaction://hlinksldjump"/>
          </p:cNvPr>
          <p:cNvSpPr/>
          <p:nvPr/>
        </p:nvSpPr>
        <p:spPr>
          <a:xfrm>
            <a:off x="7956376" y="5877272"/>
            <a:ext cx="432048" cy="43204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692696"/>
            <a:ext cx="6849209" cy="5139933"/>
          </a:xfrm>
        </p:spPr>
        <p:txBody>
          <a:bodyPr/>
          <a:lstStyle/>
          <a:p>
            <a:pPr algn="ctr">
              <a:buNone/>
            </a:pPr>
            <a:r>
              <a:rPr lang="es-ES" b="1" i="1" dirty="0" smtClean="0">
                <a:solidFill>
                  <a:schemeClr val="accent1">
                    <a:lumMod val="50000"/>
                  </a:schemeClr>
                </a:solidFill>
              </a:rPr>
              <a:t>MARCA</a:t>
            </a:r>
            <a:endParaRPr lang="es-EC" b="1" i="1" dirty="0" smtClean="0">
              <a:solidFill>
                <a:schemeClr val="accent1">
                  <a:lumMod val="50000"/>
                </a:schemeClr>
              </a:solidFill>
            </a:endParaRPr>
          </a:p>
          <a:p>
            <a:pPr algn="ctr">
              <a:buNone/>
            </a:pPr>
            <a:r>
              <a:rPr lang="es-ES" dirty="0" err="1" smtClean="0"/>
              <a:t>Crazy</a:t>
            </a:r>
            <a:r>
              <a:rPr lang="es-ES" dirty="0" smtClean="0"/>
              <a:t> </a:t>
            </a:r>
            <a:r>
              <a:rPr lang="es-ES" dirty="0" err="1" smtClean="0"/>
              <a:t>Animation</a:t>
            </a:r>
            <a:r>
              <a:rPr lang="es-ES" dirty="0" smtClean="0"/>
              <a:t> </a:t>
            </a:r>
            <a:r>
              <a:rPr lang="es-ES" dirty="0" err="1" smtClean="0"/>
              <a:t>Party</a:t>
            </a:r>
            <a:r>
              <a:rPr lang="es-ES" dirty="0" smtClean="0"/>
              <a:t> </a:t>
            </a:r>
            <a:r>
              <a:rPr lang="es-ES" dirty="0" err="1" smtClean="0"/>
              <a:t>Import</a:t>
            </a:r>
            <a:endParaRPr lang="es-EC" dirty="0" smtClean="0"/>
          </a:p>
          <a:p>
            <a:pPr algn="ctr">
              <a:buNone/>
            </a:pPr>
            <a:r>
              <a:rPr lang="es-EC" b="1" i="1" dirty="0" smtClean="0">
                <a:solidFill>
                  <a:schemeClr val="accent1">
                    <a:lumMod val="75000"/>
                  </a:schemeClr>
                </a:solidFill>
              </a:rPr>
              <a:t>LOGO</a:t>
            </a:r>
          </a:p>
          <a:p>
            <a:pPr algn="ctr">
              <a:buNone/>
            </a:pPr>
            <a:endParaRPr lang="es-EC" b="1" i="1" dirty="0">
              <a:solidFill>
                <a:schemeClr val="accent1">
                  <a:lumMod val="75000"/>
                </a:schemeClr>
              </a:solidFill>
            </a:endParaRPr>
          </a:p>
        </p:txBody>
      </p:sp>
      <p:pic>
        <p:nvPicPr>
          <p:cNvPr id="4" name="12 Imagen" descr="385572_407570112589989_100000110112194_1697109_1709092355_n.jpg"/>
          <p:cNvPicPr/>
          <p:nvPr/>
        </p:nvPicPr>
        <p:blipFill>
          <a:blip r:embed="rId2" cstate="print"/>
          <a:stretch>
            <a:fillRect/>
          </a:stretch>
        </p:blipFill>
        <p:spPr>
          <a:xfrm>
            <a:off x="2267744" y="2276872"/>
            <a:ext cx="4675212" cy="3021434"/>
          </a:xfrm>
          <a:prstGeom prst="rect">
            <a:avLst/>
          </a:prstGeom>
        </p:spPr>
      </p:pic>
      <p:sp>
        <p:nvSpPr>
          <p:cNvPr id="67585" name="Rectangle 1"/>
          <p:cNvSpPr>
            <a:spLocks noChangeArrowheads="1"/>
          </p:cNvSpPr>
          <p:nvPr/>
        </p:nvSpPr>
        <p:spPr bwMode="auto">
          <a:xfrm>
            <a:off x="1043608" y="5301208"/>
            <a:ext cx="70567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3600" b="1" i="1"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La </a:t>
            </a:r>
            <a:r>
              <a:rPr kumimoji="0" lang="es-ES" sz="3600" b="1" i="1" u="none" strike="noStrike" cap="none" normalizeH="0" baseline="0" dirty="0" smtClean="0">
                <a:ln>
                  <a:noFill/>
                </a:ln>
                <a:solidFill>
                  <a:srgbClr val="BD138C"/>
                </a:solidFill>
                <a:effectLst/>
                <a:latin typeface="Arial" pitchFamily="34" charset="0"/>
                <a:ea typeface="Times New Roman" pitchFamily="18" charset="0"/>
                <a:cs typeface="Arial" pitchFamily="34" charset="0"/>
              </a:rPr>
              <a:t>Locura </a:t>
            </a:r>
            <a:r>
              <a:rPr kumimoji="0" lang="es-ES" sz="3600" b="1" i="1"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de </a:t>
            </a:r>
            <a:r>
              <a:rPr kumimoji="0" lang="es-ES" sz="3600" b="1" i="1" u="none" strike="noStrike" cap="none" normalizeH="0" baseline="0" dirty="0" smtClean="0">
                <a:ln>
                  <a:noFill/>
                </a:ln>
                <a:solidFill>
                  <a:srgbClr val="FF99FF"/>
                </a:solidFill>
                <a:effectLst/>
                <a:latin typeface="Arial" pitchFamily="34" charset="0"/>
                <a:ea typeface="Times New Roman" pitchFamily="18" charset="0"/>
                <a:cs typeface="Arial" pitchFamily="34" charset="0"/>
              </a:rPr>
              <a:t>la </a:t>
            </a:r>
            <a:r>
              <a:rPr kumimoji="0" lang="es-ES" sz="3600" b="1" i="1" u="none" strike="noStrike" cap="none" normalizeH="0" baseline="0" dirty="0" smtClean="0">
                <a:ln>
                  <a:noFill/>
                </a:ln>
                <a:solidFill>
                  <a:srgbClr val="FF9966"/>
                </a:solidFill>
                <a:effectLst/>
                <a:latin typeface="Arial" pitchFamily="34" charset="0"/>
                <a:ea typeface="Times New Roman" pitchFamily="18" charset="0"/>
                <a:cs typeface="Arial" pitchFamily="34" charset="0"/>
              </a:rPr>
              <a:t>Diversión…….</a:t>
            </a:r>
            <a:endParaRPr kumimoji="0" lang="es-ES" sz="36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4285940213"/>
              </p:ext>
            </p:extLst>
          </p:nvPr>
        </p:nvGraphicFramePr>
        <p:xfrm>
          <a:off x="1115616" y="2780928"/>
          <a:ext cx="6480720" cy="3291840"/>
        </p:xfrm>
        <a:graphic>
          <a:graphicData uri="http://schemas.openxmlformats.org/drawingml/2006/table">
            <a:tbl>
              <a:tblPr firstRow="1" firstCol="1" bandRow="1"/>
              <a:tblGrid>
                <a:gridCol w="1127408"/>
                <a:gridCol w="5353312"/>
              </a:tblGrid>
              <a:tr h="509776">
                <a:tc>
                  <a:txBody>
                    <a:bodyPr/>
                    <a:lstStyle/>
                    <a:p>
                      <a:pPr>
                        <a:lnSpc>
                          <a:spcPct val="200000"/>
                        </a:lnSpc>
                        <a:spcAft>
                          <a:spcPts val="0"/>
                        </a:spcAft>
                      </a:pPr>
                      <a:r>
                        <a:rPr lang="es-EC" sz="1200">
                          <a:solidFill>
                            <a:srgbClr val="FFFF00"/>
                          </a:solidFill>
                          <a:effectLst/>
                          <a:latin typeface="Times New Roman"/>
                          <a:ea typeface="Times New Roman"/>
                          <a:cs typeface="Times New Roman"/>
                        </a:rPr>
                        <a:t> </a:t>
                      </a:r>
                      <a:endParaRPr lang="es-ES" sz="1200">
                        <a:effectLst/>
                        <a:latin typeface="Times New Roman"/>
                        <a:ea typeface="Times New Roman"/>
                        <a:cs typeface="Times New Roman"/>
                      </a:endParaRPr>
                    </a:p>
                  </a:txBody>
                  <a:tcPr marL="44450" marR="44450" marT="0" marB="0" anchor="b">
                    <a:lnL>
                      <a:noFill/>
                    </a:lnL>
                    <a:lnR>
                      <a:noFill/>
                    </a:lnR>
                    <a:lnT>
                      <a:noFill/>
                    </a:lnT>
                    <a:lnB>
                      <a:noFill/>
                    </a:lnB>
                    <a:solidFill>
                      <a:srgbClr val="FFFF00"/>
                    </a:solidFill>
                  </a:tcPr>
                </a:tc>
                <a:tc>
                  <a:txBody>
                    <a:bodyPr/>
                    <a:lstStyle/>
                    <a:p>
                      <a:pPr>
                        <a:lnSpc>
                          <a:spcPct val="200000"/>
                        </a:lnSpc>
                        <a:spcAft>
                          <a:spcPts val="0"/>
                        </a:spcAft>
                      </a:pPr>
                      <a:r>
                        <a:rPr lang="es-EC" sz="1800" dirty="0">
                          <a:solidFill>
                            <a:srgbClr val="000000"/>
                          </a:solidFill>
                          <a:effectLst/>
                          <a:latin typeface="Times New Roman"/>
                          <a:ea typeface="Times New Roman"/>
                          <a:cs typeface="Times New Roman"/>
                        </a:rPr>
                        <a:t>Color mas importante ya que refleja </a:t>
                      </a:r>
                      <a:r>
                        <a:rPr lang="es-EC" sz="1800" dirty="0" smtClean="0">
                          <a:solidFill>
                            <a:srgbClr val="000000"/>
                          </a:solidFill>
                          <a:effectLst/>
                          <a:latin typeface="Times New Roman"/>
                          <a:ea typeface="Times New Roman"/>
                          <a:cs typeface="Times New Roman"/>
                        </a:rPr>
                        <a:t>alegría, </a:t>
                      </a:r>
                      <a:r>
                        <a:rPr lang="es-EC" sz="1800" dirty="0">
                          <a:solidFill>
                            <a:srgbClr val="000000"/>
                          </a:solidFill>
                          <a:effectLst/>
                          <a:latin typeface="Times New Roman"/>
                          <a:ea typeface="Times New Roman"/>
                          <a:cs typeface="Times New Roman"/>
                        </a:rPr>
                        <a:t>fiesta y lujo</a:t>
                      </a:r>
                      <a:endParaRPr lang="es-ES" sz="1800" dirty="0">
                        <a:effectLst/>
                        <a:latin typeface="Times New Roman"/>
                        <a:ea typeface="Times New Roman"/>
                        <a:cs typeface="Times New Roman"/>
                      </a:endParaRPr>
                    </a:p>
                  </a:txBody>
                  <a:tcPr marL="44450" marR="44450" marT="0" marB="0" anchor="b">
                    <a:lnL>
                      <a:noFill/>
                    </a:lnL>
                    <a:lnR>
                      <a:noFill/>
                    </a:lnR>
                    <a:lnT>
                      <a:noFill/>
                    </a:lnT>
                    <a:lnB>
                      <a:noFill/>
                    </a:lnB>
                  </a:tcPr>
                </a:tc>
              </a:tr>
              <a:tr h="1019552">
                <a:tc>
                  <a:txBody>
                    <a:bodyPr/>
                    <a:lstStyle/>
                    <a:p>
                      <a:pPr>
                        <a:lnSpc>
                          <a:spcPct val="200000"/>
                        </a:lnSpc>
                        <a:spcAft>
                          <a:spcPts val="0"/>
                        </a:spcAft>
                      </a:pPr>
                      <a:r>
                        <a:rPr lang="es-EC" sz="1200">
                          <a:solidFill>
                            <a:srgbClr val="000000"/>
                          </a:solidFill>
                          <a:effectLst/>
                          <a:latin typeface="Times New Roman"/>
                          <a:ea typeface="Times New Roman"/>
                          <a:cs typeface="Times New Roman"/>
                        </a:rPr>
                        <a:t> </a:t>
                      </a:r>
                      <a:endParaRPr lang="es-ES" sz="1200">
                        <a:effectLst/>
                        <a:latin typeface="Times New Roman"/>
                        <a:ea typeface="Times New Roman"/>
                        <a:cs typeface="Times New Roman"/>
                      </a:endParaRPr>
                    </a:p>
                  </a:txBody>
                  <a:tcPr marL="44450" marR="44450" marT="0" marB="0" anchor="b">
                    <a:lnL>
                      <a:noFill/>
                    </a:lnL>
                    <a:lnR>
                      <a:noFill/>
                    </a:lnR>
                    <a:lnT>
                      <a:noFill/>
                    </a:lnT>
                    <a:lnB>
                      <a:noFill/>
                    </a:lnB>
                    <a:solidFill>
                      <a:srgbClr val="7030A0"/>
                    </a:solidFill>
                  </a:tcPr>
                </a:tc>
                <a:tc>
                  <a:txBody>
                    <a:bodyPr/>
                    <a:lstStyle/>
                    <a:p>
                      <a:pPr>
                        <a:lnSpc>
                          <a:spcPct val="200000"/>
                        </a:lnSpc>
                        <a:spcAft>
                          <a:spcPts val="0"/>
                        </a:spcAft>
                      </a:pPr>
                      <a:r>
                        <a:rPr lang="es-EC" sz="1800" dirty="0">
                          <a:solidFill>
                            <a:srgbClr val="000000"/>
                          </a:solidFill>
                          <a:effectLst/>
                          <a:latin typeface="Times New Roman"/>
                          <a:ea typeface="Times New Roman"/>
                          <a:cs typeface="Times New Roman"/>
                        </a:rPr>
                        <a:t>Color  implica realeza, misterio, espiritualidad y sofisticación</a:t>
                      </a:r>
                      <a:endParaRPr lang="es-ES" sz="1800" dirty="0">
                        <a:effectLst/>
                        <a:latin typeface="Times New Roman"/>
                        <a:ea typeface="Times New Roman"/>
                        <a:cs typeface="Times New Roman"/>
                      </a:endParaRPr>
                    </a:p>
                  </a:txBody>
                  <a:tcPr marL="44450" marR="44450" marT="0" marB="0" anchor="b">
                    <a:lnL>
                      <a:noFill/>
                    </a:lnL>
                    <a:lnR>
                      <a:noFill/>
                    </a:lnR>
                    <a:lnT>
                      <a:noFill/>
                    </a:lnT>
                    <a:lnB>
                      <a:noFill/>
                    </a:lnB>
                  </a:tcPr>
                </a:tc>
              </a:tr>
              <a:tr h="1019552">
                <a:tc>
                  <a:txBody>
                    <a:bodyPr/>
                    <a:lstStyle/>
                    <a:p>
                      <a:pPr>
                        <a:lnSpc>
                          <a:spcPct val="200000"/>
                        </a:lnSpc>
                        <a:spcAft>
                          <a:spcPts val="0"/>
                        </a:spcAft>
                      </a:pPr>
                      <a:r>
                        <a:rPr lang="es-EC" sz="1200">
                          <a:solidFill>
                            <a:srgbClr val="000000"/>
                          </a:solidFill>
                          <a:effectLst/>
                          <a:latin typeface="Times New Roman"/>
                          <a:ea typeface="Times New Roman"/>
                          <a:cs typeface="Times New Roman"/>
                        </a:rPr>
                        <a:t> </a:t>
                      </a:r>
                      <a:endParaRPr lang="es-ES" sz="1200">
                        <a:effectLst/>
                        <a:latin typeface="Times New Roman"/>
                        <a:ea typeface="Times New Roman"/>
                        <a:cs typeface="Times New Roman"/>
                      </a:endParaRPr>
                    </a:p>
                  </a:txBody>
                  <a:tcPr marL="44450" marR="44450" marT="0" marB="0" anchor="b">
                    <a:lnL>
                      <a:noFill/>
                    </a:lnL>
                    <a:lnR>
                      <a:noFill/>
                    </a:lnR>
                    <a:lnT>
                      <a:noFill/>
                    </a:lnT>
                    <a:lnB>
                      <a:noFill/>
                    </a:lnB>
                    <a:solidFill>
                      <a:srgbClr val="FFCC66"/>
                    </a:solidFill>
                  </a:tcPr>
                </a:tc>
                <a:tc>
                  <a:txBody>
                    <a:bodyPr/>
                    <a:lstStyle/>
                    <a:p>
                      <a:pPr>
                        <a:lnSpc>
                          <a:spcPct val="200000"/>
                        </a:lnSpc>
                        <a:spcAft>
                          <a:spcPts val="0"/>
                        </a:spcAft>
                      </a:pPr>
                      <a:r>
                        <a:rPr lang="es-EC" sz="1800" dirty="0">
                          <a:solidFill>
                            <a:srgbClr val="000000"/>
                          </a:solidFill>
                          <a:effectLst/>
                          <a:latin typeface="Times New Roman"/>
                          <a:ea typeface="Times New Roman"/>
                          <a:cs typeface="Times New Roman"/>
                        </a:rPr>
                        <a:t>Color que aumenta la seguridad y ayuda a emociones negativas</a:t>
                      </a:r>
                      <a:endParaRPr lang="es-ES" sz="1800" dirty="0">
                        <a:effectLst/>
                        <a:latin typeface="Times New Roman"/>
                        <a:ea typeface="Times New Roman"/>
                        <a:cs typeface="Times New Roman"/>
                      </a:endParaRPr>
                    </a:p>
                  </a:txBody>
                  <a:tcPr marL="44450" marR="44450" marT="0" marB="0" anchor="b">
                    <a:lnL>
                      <a:noFill/>
                    </a:lnL>
                    <a:lnR>
                      <a:noFill/>
                    </a:lnR>
                    <a:lnT>
                      <a:noFill/>
                    </a:lnT>
                    <a:lnB>
                      <a:noFill/>
                    </a:lnB>
                  </a:tcPr>
                </a:tc>
              </a:tr>
              <a:tr h="509776">
                <a:tc>
                  <a:txBody>
                    <a:bodyPr/>
                    <a:lstStyle/>
                    <a:p>
                      <a:pPr>
                        <a:lnSpc>
                          <a:spcPct val="200000"/>
                        </a:lnSpc>
                        <a:spcAft>
                          <a:spcPts val="0"/>
                        </a:spcAft>
                      </a:pPr>
                      <a:r>
                        <a:rPr lang="es-EC" sz="1200">
                          <a:solidFill>
                            <a:srgbClr val="000000"/>
                          </a:solidFill>
                          <a:effectLst/>
                          <a:latin typeface="Times New Roman"/>
                          <a:ea typeface="Times New Roman"/>
                          <a:cs typeface="Times New Roman"/>
                        </a:rPr>
                        <a:t> </a:t>
                      </a:r>
                      <a:endParaRPr lang="es-ES" sz="1200">
                        <a:effectLst/>
                        <a:latin typeface="Times New Roman"/>
                        <a:ea typeface="Times New Roman"/>
                        <a:cs typeface="Times New Roman"/>
                      </a:endParaRPr>
                    </a:p>
                  </a:txBody>
                  <a:tcPr marL="44450" marR="44450" marT="0" marB="0" anchor="b">
                    <a:lnL>
                      <a:noFill/>
                    </a:lnL>
                    <a:lnR>
                      <a:noFill/>
                    </a:lnR>
                    <a:lnT>
                      <a:noFill/>
                    </a:lnT>
                    <a:lnB>
                      <a:noFill/>
                    </a:lnB>
                    <a:solidFill>
                      <a:srgbClr val="FF99CC"/>
                    </a:solidFill>
                  </a:tcPr>
                </a:tc>
                <a:tc>
                  <a:txBody>
                    <a:bodyPr/>
                    <a:lstStyle/>
                    <a:p>
                      <a:pPr>
                        <a:lnSpc>
                          <a:spcPct val="200000"/>
                        </a:lnSpc>
                        <a:spcAft>
                          <a:spcPts val="0"/>
                        </a:spcAft>
                      </a:pPr>
                      <a:r>
                        <a:rPr lang="es-EC" sz="1800" dirty="0">
                          <a:solidFill>
                            <a:srgbClr val="000000"/>
                          </a:solidFill>
                          <a:effectLst/>
                          <a:latin typeface="Times New Roman"/>
                          <a:ea typeface="Times New Roman"/>
                          <a:cs typeface="Times New Roman"/>
                        </a:rPr>
                        <a:t>Color que me refleja amabilidad y Sentimientos</a:t>
                      </a:r>
                      <a:endParaRPr lang="es-ES" sz="1800" dirty="0">
                        <a:effectLst/>
                        <a:latin typeface="Times New Roman"/>
                        <a:ea typeface="Times New Roman"/>
                        <a:cs typeface="Times New Roman"/>
                      </a:endParaRPr>
                    </a:p>
                  </a:txBody>
                  <a:tcPr marL="44450" marR="44450" marT="0" marB="0" anchor="b">
                    <a:lnL>
                      <a:noFill/>
                    </a:lnL>
                    <a:lnR>
                      <a:noFill/>
                    </a:lnR>
                    <a:lnT>
                      <a:noFill/>
                    </a:lnT>
                    <a:lnB>
                      <a:noFill/>
                    </a:lnB>
                  </a:tcPr>
                </a:tc>
              </a:tr>
            </a:tbl>
          </a:graphicData>
        </a:graphic>
      </p:graphicFrame>
      <p:sp>
        <p:nvSpPr>
          <p:cNvPr id="6" name="5 Botón de acción: Volver">
            <a:hlinkClick r:id="rId2" action="ppaction://hlinksldjump" highlightClick="1"/>
          </p:cNvPr>
          <p:cNvSpPr/>
          <p:nvPr/>
        </p:nvSpPr>
        <p:spPr>
          <a:xfrm>
            <a:off x="7956376" y="5733256"/>
            <a:ext cx="432048" cy="57606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899592" y="908720"/>
            <a:ext cx="7427617" cy="1754326"/>
          </a:xfrm>
          <a:prstGeom prst="rect">
            <a:avLst/>
          </a:prstGeom>
          <a:noFill/>
        </p:spPr>
        <p:txBody>
          <a:bodyPr wrap="square" lIns="91440" tIns="45720" rIns="91440" bIns="45720">
            <a:spAutoFit/>
          </a:bodyPr>
          <a:lstStyle/>
          <a:p>
            <a:pPr algn="ctr"/>
            <a:r>
              <a:rPr lang="es-ES" sz="5400" b="1" cap="all" spc="0"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COLORES CORPORATIVOS</a:t>
            </a:r>
            <a:endParaRPr lang="es-ES" sz="5400" b="1" cap="all" spc="0" dirty="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9914255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052736"/>
            <a:ext cx="7024744" cy="685880"/>
          </a:xfrm>
        </p:spPr>
        <p:txBody>
          <a:bodyPr>
            <a:normAutofit fontScale="90000"/>
          </a:bodyPr>
          <a:lstStyle/>
          <a:p>
            <a:pPr algn="ctr"/>
            <a:r>
              <a:rPr lang="es-EC" b="1" dirty="0" smtClean="0">
                <a:solidFill>
                  <a:schemeClr val="accent6">
                    <a:lumMod val="75000"/>
                  </a:schemeClr>
                </a:solidFill>
                <a:effectLst>
                  <a:outerShdw blurRad="38100" dist="38100" dir="2700000" algn="tl">
                    <a:srgbClr val="000000">
                      <a:alpha val="43137"/>
                    </a:srgbClr>
                  </a:outerShdw>
                </a:effectLst>
              </a:rPr>
              <a:t>PROCESO DE DISTRIBUCIÓN</a:t>
            </a:r>
            <a:endParaRPr lang="es-EC"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57103294"/>
              </p:ext>
            </p:extLst>
          </p:nvPr>
        </p:nvGraphicFramePr>
        <p:xfrm>
          <a:off x="1115616" y="1916832"/>
          <a:ext cx="6777037" cy="2403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899592" y="4149080"/>
            <a:ext cx="7488832" cy="1477328"/>
          </a:xfrm>
          <a:prstGeom prst="rect">
            <a:avLst/>
          </a:prstGeom>
          <a:noFill/>
        </p:spPr>
        <p:txBody>
          <a:bodyPr wrap="square" rtlCol="0">
            <a:spAutoFit/>
          </a:bodyPr>
          <a:lstStyle/>
          <a:p>
            <a:r>
              <a:rPr lang="es-EC" dirty="0" smtClean="0"/>
              <a:t>Se utiliza esta forma de distribución, de manera estratégica ya que  al aplicar una estrategia  de integración hacia delante en la cual  uno mismo se convierte en distribuidor el margen de utilidad se incrementara y el precio podrá ser mas competitivo al bajar los costos  </a:t>
            </a:r>
            <a:endParaRPr lang="es-EC" dirty="0"/>
          </a:p>
        </p:txBody>
      </p:sp>
      <p:sp>
        <p:nvSpPr>
          <p:cNvPr id="6" name="5 Botón de acción: Volver">
            <a:hlinkClick r:id="rId7" action="ppaction://hlinksldjump" highlightClick="1"/>
          </p:cNvPr>
          <p:cNvSpPr/>
          <p:nvPr/>
        </p:nvSpPr>
        <p:spPr>
          <a:xfrm>
            <a:off x="7812360" y="5733256"/>
            <a:ext cx="648072" cy="57606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41748" y="2276872"/>
            <a:ext cx="5421677" cy="1754326"/>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solidFill>
                  <a:schemeClr val="accent6">
                    <a:lumMod val="75000"/>
                  </a:schemeClr>
                </a:solidFill>
                <a:effectLst>
                  <a:reflection blurRad="12700" stA="28000" endPos="45000" dist="1000" dir="5400000" sy="-100000" algn="bl" rotWithShape="0"/>
                </a:effectLst>
              </a:rPr>
              <a:t>PRECIOS</a:t>
            </a:r>
            <a:r>
              <a:rPr lang="es-ES" sz="5400" b="1" spc="300" dirty="0" smtClean="0">
                <a:ln w="11430" cmpd="sng">
                  <a:solidFill>
                    <a:schemeClr val="accent1">
                      <a:tint val="10000"/>
                    </a:schemeClr>
                  </a:solidFill>
                  <a:prstDash val="solid"/>
                  <a:miter lim="800000"/>
                </a:ln>
                <a:solidFill>
                  <a:schemeClr val="accent6">
                    <a:lumMod val="75000"/>
                  </a:schemeClr>
                </a:solidFill>
                <a:effectLst>
                  <a:glow rad="45500">
                    <a:schemeClr val="accent1">
                      <a:satMod val="220000"/>
                      <a:alpha val="35000"/>
                    </a:schemeClr>
                  </a:glow>
                </a:effectLst>
              </a:rPr>
              <a:t> </a:t>
            </a:r>
          </a:p>
          <a:p>
            <a:pPr algn="ctr"/>
            <a:r>
              <a:rPr lang="es-ES" sz="5400" b="1" spc="300" dirty="0" smtClean="0">
                <a:ln w="11430" cmpd="sng">
                  <a:solidFill>
                    <a:schemeClr val="accent1">
                      <a:tint val="10000"/>
                    </a:schemeClr>
                  </a:solidFill>
                  <a:prstDash val="solid"/>
                  <a:miter lim="800000"/>
                </a:ln>
                <a:solidFill>
                  <a:schemeClr val="accent6">
                    <a:lumMod val="75000"/>
                  </a:schemeClr>
                </a:solidFill>
                <a:effectLst>
                  <a:glow rad="45500">
                    <a:schemeClr val="accent1">
                      <a:satMod val="220000"/>
                      <a:alpha val="35000"/>
                    </a:schemeClr>
                  </a:glow>
                </a:effectLst>
              </a:rPr>
              <a:t> </a:t>
            </a:r>
            <a:r>
              <a:rPr lang="es-ES" sz="5400" b="1" cap="all" dirty="0" smtClean="0">
                <a:ln w="9000" cmpd="sng">
                  <a:solidFill>
                    <a:schemeClr val="accent4">
                      <a:shade val="50000"/>
                      <a:satMod val="120000"/>
                    </a:schemeClr>
                  </a:solidFill>
                  <a:prstDash val="solid"/>
                </a:ln>
                <a:solidFill>
                  <a:schemeClr val="accent6">
                    <a:lumMod val="75000"/>
                  </a:schemeClr>
                </a:solidFill>
                <a:effectLst>
                  <a:outerShdw blurRad="50800" dist="38100" dir="5400000" algn="t" rotWithShape="0">
                    <a:prstClr val="black">
                      <a:alpha val="40000"/>
                    </a:prstClr>
                  </a:outerShdw>
                  <a:reflection blurRad="12700" stA="28000" endPos="45000" dist="1000" dir="5400000" sy="-100000" algn="bl" rotWithShape="0"/>
                </a:effectLst>
              </a:rPr>
              <a:t>REFERENCIALES</a:t>
            </a:r>
            <a:endParaRPr lang="es-ES" sz="5400" b="1" cap="none" spc="300" dirty="0">
              <a:ln w="11430" cmpd="sng">
                <a:solidFill>
                  <a:schemeClr val="accent1">
                    <a:tint val="10000"/>
                  </a:schemeClr>
                </a:solidFill>
                <a:prstDash val="solid"/>
                <a:miter lim="800000"/>
              </a:ln>
              <a:solidFill>
                <a:schemeClr val="accent6">
                  <a:lumMod val="75000"/>
                </a:schemeClr>
              </a:solidFill>
              <a:effectLst>
                <a:outerShdw blurRad="50800" dist="38100" dir="5400000" algn="t" rotWithShape="0">
                  <a:prstClr val="black">
                    <a:alpha val="40000"/>
                  </a:prstClr>
                </a:outerShdw>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076056" y="620688"/>
          <a:ext cx="2880320" cy="5902089"/>
        </p:xfrm>
        <a:graphic>
          <a:graphicData uri="http://schemas.openxmlformats.org/drawingml/2006/table">
            <a:tbl>
              <a:tblPr/>
              <a:tblGrid>
                <a:gridCol w="1559828"/>
                <a:gridCol w="660246"/>
                <a:gridCol w="660246"/>
              </a:tblGrid>
              <a:tr h="443041">
                <a:tc gridSpan="3">
                  <a:txBody>
                    <a:bodyPr/>
                    <a:lstStyle/>
                    <a:p>
                      <a:pPr algn="ctr" fontAlgn="ctr"/>
                      <a:r>
                        <a:rPr lang="es-EC" sz="2000" b="0" i="0" u="sng" strike="noStrike" dirty="0">
                          <a:solidFill>
                            <a:srgbClr val="000000"/>
                          </a:solidFill>
                          <a:latin typeface="Calibri"/>
                        </a:rPr>
                        <a:t>Importadora el Rey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76388">
                <a:tc>
                  <a:txBody>
                    <a:bodyPr/>
                    <a:lstStyle/>
                    <a:p>
                      <a:pPr algn="just" fontAlgn="b"/>
                      <a:r>
                        <a:rPr lang="es-EC" sz="2000" b="0" i="0" u="none" strike="noStrike" dirty="0">
                          <a:solidFill>
                            <a:srgbClr val="000000"/>
                          </a:solidFill>
                          <a:latin typeface="Calibri"/>
                        </a:rPr>
                        <a:t>Pelucas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s-EC" sz="2000" b="0" i="0" u="none" strike="noStrike" dirty="0">
                          <a:solidFill>
                            <a:srgbClr val="000000"/>
                          </a:solidFill>
                          <a:latin typeface="Calibri"/>
                        </a:rPr>
                        <a:t>3,5 / un.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476388">
                <a:tc>
                  <a:txBody>
                    <a:bodyPr/>
                    <a:lstStyle/>
                    <a:p>
                      <a:pPr algn="just" fontAlgn="b"/>
                      <a:r>
                        <a:rPr lang="es-EC" sz="2000" b="0" i="0" u="none" strike="noStrike" dirty="0">
                          <a:solidFill>
                            <a:srgbClr val="000000"/>
                          </a:solidFill>
                          <a:latin typeface="Calibri"/>
                        </a:rPr>
                        <a:t>Corbatas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s-EC" sz="2000" b="0" i="0" u="none" strike="noStrike" dirty="0">
                          <a:solidFill>
                            <a:srgbClr val="000000"/>
                          </a:solidFill>
                          <a:latin typeface="Calibri"/>
                        </a:rPr>
                        <a:t>$3,60 / doc.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476388">
                <a:tc>
                  <a:txBody>
                    <a:bodyPr/>
                    <a:lstStyle/>
                    <a:p>
                      <a:pPr algn="just" fontAlgn="b"/>
                      <a:r>
                        <a:rPr lang="es-EC" sz="2000" b="0" i="0" u="none" strike="noStrike" dirty="0">
                          <a:solidFill>
                            <a:srgbClr val="000000"/>
                          </a:solidFill>
                          <a:latin typeface="Calibri"/>
                        </a:rPr>
                        <a:t>Antifaz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s-EC" sz="2000" b="0" i="0" u="none" strike="noStrike" dirty="0">
                          <a:solidFill>
                            <a:srgbClr val="000000"/>
                          </a:solidFill>
                          <a:latin typeface="Calibri"/>
                        </a:rPr>
                        <a:t>$1,50 / un.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76388">
                <a:tc>
                  <a:txBody>
                    <a:bodyPr/>
                    <a:lstStyle/>
                    <a:p>
                      <a:pPr algn="just" fontAlgn="b"/>
                      <a:endParaRPr lang="es-EC" sz="20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20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20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041">
                <a:tc gridSpan="3">
                  <a:txBody>
                    <a:bodyPr/>
                    <a:lstStyle/>
                    <a:p>
                      <a:pPr algn="ctr" fontAlgn="ctr"/>
                      <a:r>
                        <a:rPr lang="es-EC" sz="2000" b="0" i="0" u="sng" strike="noStrike" dirty="0">
                          <a:solidFill>
                            <a:srgbClr val="000000"/>
                          </a:solidFill>
                          <a:latin typeface="Calibri"/>
                        </a:rPr>
                        <a:t>Distribuidora Juguete lindo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76388">
                <a:tc>
                  <a:txBody>
                    <a:bodyPr/>
                    <a:lstStyle/>
                    <a:p>
                      <a:pPr algn="just" fontAlgn="b"/>
                      <a:r>
                        <a:rPr lang="es-EC" sz="2000" b="0" i="0" u="none" strike="noStrike">
                          <a:solidFill>
                            <a:srgbClr val="000000"/>
                          </a:solidFill>
                          <a:latin typeface="Calibri"/>
                        </a:rPr>
                        <a:t>Peluca corta 1 color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s-EC" sz="2000" b="0" i="0" u="none" strike="noStrike" dirty="0">
                          <a:solidFill>
                            <a:srgbClr val="000000"/>
                          </a:solidFill>
                          <a:latin typeface="Calibri"/>
                        </a:rPr>
                        <a:t>$ 4,20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476388">
                <a:tc>
                  <a:txBody>
                    <a:bodyPr/>
                    <a:lstStyle/>
                    <a:p>
                      <a:pPr algn="just" fontAlgn="b"/>
                      <a:r>
                        <a:rPr lang="es-EC" sz="2000" b="0" i="0" u="none" strike="noStrike">
                          <a:solidFill>
                            <a:srgbClr val="000000"/>
                          </a:solidFill>
                          <a:latin typeface="Calibri"/>
                        </a:rPr>
                        <a:t>Peluca larga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r" fontAlgn="b"/>
                      <a:r>
                        <a:rPr lang="es-EC" sz="2000" b="0" i="0" u="none" strike="noStrike" dirty="0">
                          <a:solidFill>
                            <a:srgbClr val="000000"/>
                          </a:solidFill>
                          <a:latin typeface="Calibri"/>
                        </a:rPr>
                        <a:t>$ 6,50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476388">
                <a:tc>
                  <a:txBody>
                    <a:bodyPr/>
                    <a:lstStyle/>
                    <a:p>
                      <a:pPr algn="just" fontAlgn="b"/>
                      <a:r>
                        <a:rPr lang="es-EC" sz="2000" b="0" i="0" u="none" strike="noStrike">
                          <a:solidFill>
                            <a:srgbClr val="000000"/>
                          </a:solidFill>
                          <a:latin typeface="Calibri"/>
                        </a:rPr>
                        <a:t>Collar hawaiana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s-EC" sz="2000" b="0" i="0" u="none" strike="noStrike" dirty="0">
                          <a:solidFill>
                            <a:srgbClr val="000000"/>
                          </a:solidFill>
                          <a:latin typeface="Calibri"/>
                        </a:rPr>
                        <a:t>$1,70 / 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76388">
                <a:tc>
                  <a:txBody>
                    <a:bodyPr/>
                    <a:lstStyle/>
                    <a:p>
                      <a:pPr algn="just" fontAlgn="b"/>
                      <a:endParaRPr lang="es-EC" sz="2000" b="0" i="0" u="none" strike="noStrike">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20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20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041">
                <a:tc gridSpan="3">
                  <a:txBody>
                    <a:bodyPr/>
                    <a:lstStyle/>
                    <a:p>
                      <a:pPr algn="ctr" fontAlgn="ctr"/>
                      <a:r>
                        <a:rPr lang="es-EC" sz="2000" b="0" i="0" u="sng" strike="noStrike" dirty="0">
                          <a:solidFill>
                            <a:srgbClr val="000000"/>
                          </a:solidFill>
                          <a:latin typeface="Calibri"/>
                        </a:rPr>
                        <a:t>Fantasías New York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76388">
                <a:tc>
                  <a:txBody>
                    <a:bodyPr/>
                    <a:lstStyle/>
                    <a:p>
                      <a:pPr algn="just" fontAlgn="b"/>
                      <a:r>
                        <a:rPr lang="es-EC" sz="2000" b="0" i="0" u="none" strike="noStrike">
                          <a:solidFill>
                            <a:srgbClr val="000000"/>
                          </a:solidFill>
                          <a:latin typeface="Calibri"/>
                        </a:rPr>
                        <a:t>Coronas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fontAlgn="b"/>
                      <a:r>
                        <a:rPr lang="es-EC" sz="2000" b="0" i="0" u="none" strike="noStrike" dirty="0">
                          <a:solidFill>
                            <a:srgbClr val="000000"/>
                          </a:solidFill>
                          <a:latin typeface="Calibri"/>
                        </a:rPr>
                        <a:t>$3,00/doc.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graphicFrame>
        <p:nvGraphicFramePr>
          <p:cNvPr id="6" name="5 Tabla"/>
          <p:cNvGraphicFramePr>
            <a:graphicFrameLocks noGrp="1"/>
          </p:cNvGraphicFramePr>
          <p:nvPr/>
        </p:nvGraphicFramePr>
        <p:xfrm>
          <a:off x="683568" y="476672"/>
          <a:ext cx="3563888" cy="5972008"/>
        </p:xfrm>
        <a:graphic>
          <a:graphicData uri="http://schemas.openxmlformats.org/drawingml/2006/table">
            <a:tbl>
              <a:tblPr/>
              <a:tblGrid>
                <a:gridCol w="2408360"/>
                <a:gridCol w="1155528"/>
              </a:tblGrid>
              <a:tr h="300421">
                <a:tc gridSpan="2">
                  <a:txBody>
                    <a:bodyPr/>
                    <a:lstStyle/>
                    <a:p>
                      <a:pPr algn="ctr" fontAlgn="ctr"/>
                      <a:r>
                        <a:rPr lang="es-EC" sz="1800" b="0" i="0" u="sng" strike="noStrike" dirty="0">
                          <a:solidFill>
                            <a:srgbClr val="000000"/>
                          </a:solidFill>
                          <a:latin typeface="Calibri"/>
                        </a:rPr>
                        <a:t>IMPORTADORA VERA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300421">
                <a:tc>
                  <a:txBody>
                    <a:bodyPr/>
                    <a:lstStyle/>
                    <a:p>
                      <a:pPr algn="just" fontAlgn="b"/>
                      <a:r>
                        <a:rPr lang="es-EC" sz="1800" b="0" i="0" u="none" strike="noStrike" dirty="0">
                          <a:solidFill>
                            <a:srgbClr val="000000"/>
                          </a:solidFill>
                          <a:latin typeface="Calibri"/>
                        </a:rPr>
                        <a:t>Sombrero bruja Negro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$ 2,00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21">
                <a:tc>
                  <a:txBody>
                    <a:bodyPr/>
                    <a:lstStyle/>
                    <a:p>
                      <a:pPr algn="just" fontAlgn="b"/>
                      <a:r>
                        <a:rPr lang="es-EC" sz="1800" b="0" i="0" u="none" strike="noStrike" dirty="0">
                          <a:solidFill>
                            <a:srgbClr val="000000"/>
                          </a:solidFill>
                          <a:latin typeface="Calibri"/>
                        </a:rPr>
                        <a:t>Sombrero bruja lila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$ 3,50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739">
                <a:tc>
                  <a:txBody>
                    <a:bodyPr/>
                    <a:lstStyle/>
                    <a:p>
                      <a:pPr algn="just" fontAlgn="b"/>
                      <a:r>
                        <a:rPr lang="es-EC" sz="1800" b="0" i="0" u="none" strike="noStrike" dirty="0">
                          <a:solidFill>
                            <a:srgbClr val="000000"/>
                          </a:solidFill>
                          <a:latin typeface="Calibri"/>
                        </a:rPr>
                        <a:t>Sombrero bruja esponja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$ 1,50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21">
                <a:tc>
                  <a:txBody>
                    <a:bodyPr/>
                    <a:lstStyle/>
                    <a:p>
                      <a:pPr algn="just" fontAlgn="b"/>
                      <a:r>
                        <a:rPr lang="es-EC" sz="1800" b="0" i="0" u="none" strike="noStrike" dirty="0">
                          <a:solidFill>
                            <a:srgbClr val="000000"/>
                          </a:solidFill>
                          <a:latin typeface="Calibri"/>
                        </a:rPr>
                        <a:t>Sombrero Princesa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$ 1,50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739">
                <a:tc>
                  <a:txBody>
                    <a:bodyPr/>
                    <a:lstStyle/>
                    <a:p>
                      <a:pPr algn="just" fontAlgn="b"/>
                      <a:r>
                        <a:rPr lang="es-EC" sz="1800" b="0" i="0" u="none" strike="noStrike" dirty="0">
                          <a:solidFill>
                            <a:srgbClr val="000000"/>
                          </a:solidFill>
                          <a:latin typeface="Calibri"/>
                        </a:rPr>
                        <a:t>Sombrero Copa metalizado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$ 2,10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21">
                <a:tc>
                  <a:txBody>
                    <a:bodyPr/>
                    <a:lstStyle/>
                    <a:p>
                      <a:pPr algn="just" fontAlgn="b"/>
                      <a:r>
                        <a:rPr lang="es-EC" sz="1800" b="0" i="0" u="none" strike="noStrike" dirty="0">
                          <a:solidFill>
                            <a:srgbClr val="000000"/>
                          </a:solidFill>
                          <a:latin typeface="Calibri"/>
                        </a:rPr>
                        <a:t>Sombrero Arlequín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$ 4,60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21">
                <a:tc>
                  <a:txBody>
                    <a:bodyPr/>
                    <a:lstStyle/>
                    <a:p>
                      <a:pPr algn="just" fontAlgn="b"/>
                      <a:r>
                        <a:rPr lang="es-EC" sz="1800" b="0" i="0" u="none" strike="noStrike" dirty="0">
                          <a:solidFill>
                            <a:srgbClr val="000000"/>
                          </a:solidFill>
                          <a:latin typeface="Calibri"/>
                        </a:rPr>
                        <a:t>Peluca payaso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$ 2,50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739">
                <a:tc>
                  <a:txBody>
                    <a:bodyPr/>
                    <a:lstStyle/>
                    <a:p>
                      <a:pPr algn="just" fontAlgn="b"/>
                      <a:r>
                        <a:rPr lang="es-EC" sz="1800" b="0" i="0" u="none" strike="noStrike" dirty="0">
                          <a:solidFill>
                            <a:srgbClr val="000000"/>
                          </a:solidFill>
                          <a:latin typeface="Calibri"/>
                        </a:rPr>
                        <a:t>Peluca payaso un solo color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$ 3,50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21">
                <a:tc>
                  <a:txBody>
                    <a:bodyPr/>
                    <a:lstStyle/>
                    <a:p>
                      <a:pPr algn="just" fontAlgn="b"/>
                      <a:r>
                        <a:rPr lang="es-EC" sz="1800" b="0" i="0" u="none" strike="noStrike">
                          <a:solidFill>
                            <a:srgbClr val="000000"/>
                          </a:solidFill>
                          <a:latin typeface="Calibri"/>
                        </a:rPr>
                        <a:t>Mascara entera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$ 1,00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739">
                <a:tc>
                  <a:txBody>
                    <a:bodyPr/>
                    <a:lstStyle/>
                    <a:p>
                      <a:pPr algn="just" fontAlgn="b"/>
                      <a:r>
                        <a:rPr lang="es-EC" sz="1800" b="0" i="0" u="none" strike="noStrike" dirty="0">
                          <a:solidFill>
                            <a:srgbClr val="000000"/>
                          </a:solidFill>
                          <a:latin typeface="Calibri"/>
                        </a:rPr>
                        <a:t>Coronas </a:t>
                      </a:r>
                      <a:r>
                        <a:rPr lang="es-EC" sz="1800" b="0" i="0" u="none" strike="noStrike" dirty="0" err="1">
                          <a:solidFill>
                            <a:srgbClr val="000000"/>
                          </a:solidFill>
                          <a:latin typeface="Calibri"/>
                        </a:rPr>
                        <a:t>Happy</a:t>
                      </a:r>
                      <a:r>
                        <a:rPr lang="es-EC" sz="1800" b="0" i="0" u="none" strike="noStrike" dirty="0">
                          <a:solidFill>
                            <a:srgbClr val="000000"/>
                          </a:solidFill>
                          <a:latin typeface="Calibri"/>
                        </a:rPr>
                        <a:t> </a:t>
                      </a:r>
                      <a:r>
                        <a:rPr lang="es-EC" sz="1800" b="0" i="0" u="none" strike="noStrike" dirty="0" err="1">
                          <a:solidFill>
                            <a:srgbClr val="000000"/>
                          </a:solidFill>
                          <a:latin typeface="Calibri"/>
                        </a:rPr>
                        <a:t>birthday</a:t>
                      </a:r>
                      <a:r>
                        <a:rPr lang="es-EC" sz="18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$8,00 /doc.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21">
                <a:tc>
                  <a:txBody>
                    <a:bodyPr/>
                    <a:lstStyle/>
                    <a:p>
                      <a:pPr algn="just" fontAlgn="b"/>
                      <a:r>
                        <a:rPr lang="es-EC" sz="1800" b="0" i="0" u="none" strike="noStrike" dirty="0">
                          <a:solidFill>
                            <a:srgbClr val="000000"/>
                          </a:solidFill>
                          <a:latin typeface="Calibri"/>
                        </a:rPr>
                        <a:t>Gorros escarchados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Calibri"/>
                        </a:rPr>
                        <a:t>$4,30 / 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21">
                <a:tc>
                  <a:txBody>
                    <a:bodyPr/>
                    <a:lstStyle/>
                    <a:p>
                      <a:pPr algn="just" fontAlgn="b"/>
                      <a:r>
                        <a:rPr lang="es-EC" sz="1800" b="0" i="0" u="none" strike="noStrike">
                          <a:solidFill>
                            <a:srgbClr val="000000"/>
                          </a:solidFill>
                          <a:latin typeface="Calibri"/>
                        </a:rPr>
                        <a:t>Gorro pirata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$ 2,50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21">
                <a:tc>
                  <a:txBody>
                    <a:bodyPr/>
                    <a:lstStyle/>
                    <a:p>
                      <a:pPr algn="just" fontAlgn="b"/>
                      <a:r>
                        <a:rPr lang="es-EC" sz="1800" b="0" i="0" u="none" strike="noStrike" dirty="0">
                          <a:solidFill>
                            <a:srgbClr val="000000"/>
                          </a:solidFill>
                          <a:latin typeface="Calibri"/>
                        </a:rPr>
                        <a:t>Antifaz</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$ 1,80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21">
                <a:tc>
                  <a:txBody>
                    <a:bodyPr/>
                    <a:lstStyle/>
                    <a:p>
                      <a:pPr algn="just" fontAlgn="b"/>
                      <a:r>
                        <a:rPr lang="es-EC" sz="1800" b="0" i="0" u="none" strike="noStrike">
                          <a:solidFill>
                            <a:srgbClr val="000000"/>
                          </a:solidFill>
                          <a:latin typeface="Calibri"/>
                        </a:rPr>
                        <a:t>Antifaz escarchado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Calibri"/>
                        </a:rPr>
                        <a:t>$ 1,50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21">
                <a:tc>
                  <a:txBody>
                    <a:bodyPr/>
                    <a:lstStyle/>
                    <a:p>
                      <a:pPr algn="just" fontAlgn="b"/>
                      <a:r>
                        <a:rPr lang="es-EC" sz="1800" b="0" i="0" u="none" strike="noStrike" dirty="0">
                          <a:solidFill>
                            <a:srgbClr val="000000"/>
                          </a:solidFill>
                          <a:latin typeface="Calibri"/>
                        </a:rPr>
                        <a:t>Antifaz pluma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Calibri"/>
                        </a:rPr>
                        <a:t>$ 0,75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39552" y="332656"/>
          <a:ext cx="4032448" cy="6192690"/>
        </p:xfrm>
        <a:graphic>
          <a:graphicData uri="http://schemas.openxmlformats.org/drawingml/2006/table">
            <a:tbl>
              <a:tblPr/>
              <a:tblGrid>
                <a:gridCol w="2724999"/>
                <a:gridCol w="1307449"/>
              </a:tblGrid>
              <a:tr h="307322">
                <a:tc gridSpan="2">
                  <a:txBody>
                    <a:bodyPr/>
                    <a:lstStyle/>
                    <a:p>
                      <a:pPr algn="ctr" fontAlgn="ctr"/>
                      <a:r>
                        <a:rPr lang="es-EC" sz="1800" b="1" i="0" u="none" strike="noStrike" dirty="0">
                          <a:solidFill>
                            <a:srgbClr val="000000"/>
                          </a:solidFill>
                          <a:latin typeface="Calibri"/>
                        </a:rPr>
                        <a:t> </a:t>
                      </a:r>
                      <a:r>
                        <a:rPr lang="es-EC" sz="1800" b="1" i="0" u="sng" strike="noStrike" dirty="0">
                          <a:solidFill>
                            <a:srgbClr val="000000"/>
                          </a:solidFill>
                          <a:latin typeface="Calibri"/>
                        </a:rPr>
                        <a:t>IMPORTADORA ASIÁTICA</a:t>
                      </a:r>
                      <a:endParaRPr lang="es-EC" sz="18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330453">
                <a:tc>
                  <a:txBody>
                    <a:bodyPr/>
                    <a:lstStyle/>
                    <a:p>
                      <a:pPr algn="just" fontAlgn="b"/>
                      <a:r>
                        <a:rPr lang="es-EC" sz="1800" b="0" i="0" u="none" strike="noStrike" dirty="0">
                          <a:solidFill>
                            <a:srgbClr val="000000"/>
                          </a:solidFill>
                          <a:latin typeface="Calibri"/>
                        </a:rPr>
                        <a:t>Sombrero bruja Negro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$ 2,20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dirty="0">
                          <a:solidFill>
                            <a:srgbClr val="000000"/>
                          </a:solidFill>
                          <a:latin typeface="Calibri"/>
                        </a:rPr>
                        <a:t>Sombrero bruja lila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$ 2,75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8120">
                <a:tc>
                  <a:txBody>
                    <a:bodyPr/>
                    <a:lstStyle/>
                    <a:p>
                      <a:pPr algn="just" fontAlgn="b"/>
                      <a:r>
                        <a:rPr lang="es-EC" sz="1800" b="0" i="0" u="none" strike="noStrike" dirty="0">
                          <a:solidFill>
                            <a:srgbClr val="000000"/>
                          </a:solidFill>
                          <a:latin typeface="Calibri"/>
                        </a:rPr>
                        <a:t>Sombrero bruja Negro besos rojos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$ 5,00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dirty="0">
                          <a:solidFill>
                            <a:srgbClr val="000000"/>
                          </a:solidFill>
                          <a:latin typeface="Calibri"/>
                        </a:rPr>
                        <a:t>Sombrero bruja esponja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$ 1,50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dirty="0">
                          <a:solidFill>
                            <a:srgbClr val="000000"/>
                          </a:solidFill>
                          <a:latin typeface="Calibri"/>
                        </a:rPr>
                        <a:t>Sombrero Princesa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$ 2,00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dirty="0">
                          <a:solidFill>
                            <a:srgbClr val="000000"/>
                          </a:solidFill>
                          <a:latin typeface="Calibri"/>
                        </a:rPr>
                        <a:t>Sombrero Copa metalizado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$ 2,30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a:solidFill>
                            <a:srgbClr val="000000"/>
                          </a:solidFill>
                          <a:latin typeface="Calibri"/>
                        </a:rPr>
                        <a:t>Sombrero Arlequín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$ 4,50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dirty="0">
                          <a:solidFill>
                            <a:srgbClr val="000000"/>
                          </a:solidFill>
                          <a:latin typeface="Calibri"/>
                        </a:rPr>
                        <a:t>Peluca payaso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$ 2,50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a:solidFill>
                            <a:srgbClr val="000000"/>
                          </a:solidFill>
                          <a:latin typeface="Calibri"/>
                        </a:rPr>
                        <a:t>Peluca payaso un solo color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Calibri"/>
                        </a:rPr>
                        <a:t>$ 3,30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a:solidFill>
                            <a:srgbClr val="000000"/>
                          </a:solidFill>
                          <a:latin typeface="Calibri"/>
                        </a:rPr>
                        <a:t>Mascara entera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a:solidFill>
                            <a:srgbClr val="000000"/>
                          </a:solidFill>
                          <a:latin typeface="Calibri"/>
                        </a:rPr>
                        <a:t>$ 1,00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a:solidFill>
                            <a:srgbClr val="000000"/>
                          </a:solidFill>
                          <a:latin typeface="Calibri"/>
                        </a:rPr>
                        <a:t>Coronas Happy birthday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Calibri"/>
                        </a:rPr>
                        <a:t>$6,50 /doc.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a:solidFill>
                            <a:srgbClr val="000000"/>
                          </a:solidFill>
                          <a:latin typeface="Calibri"/>
                        </a:rPr>
                        <a:t>Gorros escarchados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Calibri"/>
                        </a:rPr>
                        <a:t>$3,10 / 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a:solidFill>
                            <a:srgbClr val="000000"/>
                          </a:solidFill>
                          <a:latin typeface="Calibri"/>
                        </a:rPr>
                        <a:t>Gorro pirata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Calibri"/>
                        </a:rPr>
                        <a:t>$ 2,00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a:solidFill>
                            <a:srgbClr val="000000"/>
                          </a:solidFill>
                          <a:latin typeface="Calibri"/>
                        </a:rPr>
                        <a:t>Gafas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Calibri"/>
                        </a:rPr>
                        <a:t>$ 3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a:solidFill>
                            <a:srgbClr val="000000"/>
                          </a:solidFill>
                          <a:latin typeface="Calibri"/>
                        </a:rPr>
                        <a:t>Antifaz</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Calibri"/>
                        </a:rPr>
                        <a:t>$ 2,00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a:solidFill>
                            <a:srgbClr val="000000"/>
                          </a:solidFill>
                          <a:latin typeface="Calibri"/>
                        </a:rPr>
                        <a:t>Antifaz escarchado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Calibri"/>
                        </a:rPr>
                        <a:t>$ 1,10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0453">
                <a:tc>
                  <a:txBody>
                    <a:bodyPr/>
                    <a:lstStyle/>
                    <a:p>
                      <a:pPr algn="just" fontAlgn="b"/>
                      <a:r>
                        <a:rPr lang="es-EC" sz="1800" b="0" i="0" u="none" strike="noStrike">
                          <a:solidFill>
                            <a:srgbClr val="000000"/>
                          </a:solidFill>
                          <a:latin typeface="Calibri"/>
                        </a:rPr>
                        <a:t>Antifaz pluma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800" b="0" i="0" u="none" strike="noStrike" dirty="0">
                          <a:solidFill>
                            <a:srgbClr val="000000"/>
                          </a:solidFill>
                          <a:latin typeface="Calibri"/>
                        </a:rPr>
                        <a:t>$ 0,50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4716016" y="260648"/>
          <a:ext cx="3960440" cy="6264689"/>
        </p:xfrm>
        <a:graphic>
          <a:graphicData uri="http://schemas.openxmlformats.org/drawingml/2006/table">
            <a:tbl>
              <a:tblPr/>
              <a:tblGrid>
                <a:gridCol w="2736304"/>
                <a:gridCol w="1224136"/>
              </a:tblGrid>
              <a:tr h="310895">
                <a:tc gridSpan="2">
                  <a:txBody>
                    <a:bodyPr/>
                    <a:lstStyle/>
                    <a:p>
                      <a:pPr algn="ctr" fontAlgn="ctr"/>
                      <a:r>
                        <a:rPr lang="es-EC" sz="1800" b="1" i="0" u="sng" strike="noStrike" dirty="0">
                          <a:solidFill>
                            <a:schemeClr val="bg2">
                              <a:lumMod val="75000"/>
                            </a:schemeClr>
                          </a:solidFill>
                          <a:latin typeface="Calibri"/>
                        </a:rPr>
                        <a:t>Plástico San Francisco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334295">
                <a:tc>
                  <a:txBody>
                    <a:bodyPr/>
                    <a:lstStyle/>
                    <a:p>
                      <a:pPr algn="just" fontAlgn="b"/>
                      <a:r>
                        <a:rPr lang="es-EC" sz="1800" b="0" i="0" u="none" strike="noStrike" dirty="0">
                          <a:solidFill>
                            <a:srgbClr val="000000"/>
                          </a:solidFill>
                          <a:latin typeface="Calibri"/>
                        </a:rPr>
                        <a:t>Sombrero bruja Negro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$ 2,20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dirty="0">
                          <a:solidFill>
                            <a:srgbClr val="000000"/>
                          </a:solidFill>
                          <a:latin typeface="Calibri"/>
                        </a:rPr>
                        <a:t>Sombrero bruja lila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$ 3,80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5074">
                <a:tc>
                  <a:txBody>
                    <a:bodyPr/>
                    <a:lstStyle/>
                    <a:p>
                      <a:pPr algn="just" fontAlgn="b"/>
                      <a:r>
                        <a:rPr lang="es-EC" sz="1800" b="0" i="0" u="none" strike="noStrike" dirty="0">
                          <a:solidFill>
                            <a:srgbClr val="000000"/>
                          </a:solidFill>
                          <a:latin typeface="Calibri"/>
                        </a:rPr>
                        <a:t>Sombrero bruja Negro besos rojos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$ 5,80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dirty="0">
                          <a:solidFill>
                            <a:srgbClr val="000000"/>
                          </a:solidFill>
                          <a:latin typeface="Calibri"/>
                        </a:rPr>
                        <a:t>Sombrero bruja esponja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$ 1,50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dirty="0">
                          <a:solidFill>
                            <a:srgbClr val="000000"/>
                          </a:solidFill>
                          <a:latin typeface="Calibri"/>
                        </a:rPr>
                        <a:t>Sombrero Princesa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$ 1,50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dirty="0">
                          <a:solidFill>
                            <a:srgbClr val="000000"/>
                          </a:solidFill>
                          <a:latin typeface="Calibri"/>
                        </a:rPr>
                        <a:t>Sombrero Copa metalizado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$ 2,60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a:solidFill>
                            <a:srgbClr val="000000"/>
                          </a:solidFill>
                          <a:latin typeface="Calibri"/>
                        </a:rPr>
                        <a:t>Sombrero Arlequín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$ 4,20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a:solidFill>
                            <a:srgbClr val="000000"/>
                          </a:solidFill>
                          <a:latin typeface="Calibri"/>
                        </a:rPr>
                        <a:t>Peluca payaso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latin typeface="Calibri"/>
                        </a:rPr>
                        <a:t>$ 2,70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a:solidFill>
                            <a:srgbClr val="000000"/>
                          </a:solidFill>
                          <a:latin typeface="Calibri"/>
                        </a:rPr>
                        <a:t>Peluca payaso un solo color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$ 3,75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a:solidFill>
                            <a:srgbClr val="000000"/>
                          </a:solidFill>
                          <a:latin typeface="Calibri"/>
                        </a:rPr>
                        <a:t>Mascara entera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$ 1,00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a:solidFill>
                            <a:srgbClr val="000000"/>
                          </a:solidFill>
                          <a:latin typeface="Calibri"/>
                        </a:rPr>
                        <a:t>Coronas Happy birthday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$6,80 /doc.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a:solidFill>
                            <a:srgbClr val="000000"/>
                          </a:solidFill>
                          <a:latin typeface="Calibri"/>
                        </a:rPr>
                        <a:t>Gorros escarchados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$3,30 / 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a:solidFill>
                            <a:srgbClr val="000000"/>
                          </a:solidFill>
                          <a:latin typeface="Calibri"/>
                        </a:rPr>
                        <a:t>Gorro pirata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$ 1,85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a:solidFill>
                            <a:srgbClr val="000000"/>
                          </a:solidFill>
                          <a:latin typeface="Calibri"/>
                        </a:rPr>
                        <a:t>Gafas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$ 1,90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a:solidFill>
                            <a:srgbClr val="000000"/>
                          </a:solidFill>
                          <a:latin typeface="Calibri"/>
                        </a:rPr>
                        <a:t>Antifaz</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$ 2,20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a:solidFill>
                            <a:srgbClr val="000000"/>
                          </a:solidFill>
                          <a:latin typeface="Calibri"/>
                        </a:rPr>
                        <a:t>Antifaz escarchado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$ 1,40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4295">
                <a:tc>
                  <a:txBody>
                    <a:bodyPr/>
                    <a:lstStyle/>
                    <a:p>
                      <a:pPr algn="just" fontAlgn="b"/>
                      <a:r>
                        <a:rPr lang="es-EC" sz="1800" b="0" i="0" u="none" strike="noStrike">
                          <a:solidFill>
                            <a:srgbClr val="000000"/>
                          </a:solidFill>
                          <a:latin typeface="Calibri"/>
                        </a:rPr>
                        <a:t>Antifaz pluma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latin typeface="Calibri"/>
                        </a:rPr>
                        <a:t>$ 0,50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031495698"/>
              </p:ext>
            </p:extLst>
          </p:nvPr>
        </p:nvGraphicFramePr>
        <p:xfrm>
          <a:off x="1187624" y="2924944"/>
          <a:ext cx="6794763" cy="3000066"/>
        </p:xfrm>
        <a:graphic>
          <a:graphicData uri="http://schemas.openxmlformats.org/drawingml/2006/table">
            <a:tbl>
              <a:tblPr/>
              <a:tblGrid>
                <a:gridCol w="2016224"/>
                <a:gridCol w="1380777"/>
                <a:gridCol w="2291631"/>
                <a:gridCol w="1106131"/>
              </a:tblGrid>
              <a:tr h="725702">
                <a:tc>
                  <a:txBody>
                    <a:bodyPr/>
                    <a:lstStyle/>
                    <a:p>
                      <a:pPr algn="ctr">
                        <a:spcBef>
                          <a:spcPts val="1200"/>
                        </a:spcBef>
                        <a:spcAft>
                          <a:spcPts val="1200"/>
                        </a:spcAft>
                      </a:pPr>
                      <a:r>
                        <a:rPr lang="es-EC" sz="1800" b="1" dirty="0">
                          <a:solidFill>
                            <a:srgbClr val="FFFFFF"/>
                          </a:solidFill>
                          <a:latin typeface="Arial"/>
                          <a:ea typeface="Times New Roman"/>
                          <a:cs typeface="Arial"/>
                        </a:rPr>
                        <a:t>PRINCIPALES COMPETIDORES</a:t>
                      </a:r>
                      <a:endParaRPr lang="es-EC" sz="1800" dirty="0">
                        <a:latin typeface="Arial"/>
                        <a:ea typeface="Times New Roman"/>
                        <a:cs typeface="Times New Roman"/>
                      </a:endParaRPr>
                    </a:p>
                  </a:txBody>
                  <a:tcPr marL="68580" marR="68580" marT="0" marB="0" anchor="ctr">
                    <a:lnL w="12700" cap="flat" cmpd="sng" algn="ctr">
                      <a:solidFill>
                        <a:srgbClr val="8064A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ctr">
                        <a:spcBef>
                          <a:spcPts val="1200"/>
                        </a:spcBef>
                        <a:spcAft>
                          <a:spcPts val="1200"/>
                        </a:spcAft>
                      </a:pPr>
                      <a:r>
                        <a:rPr lang="es-EC" sz="1800" dirty="0">
                          <a:solidFill>
                            <a:srgbClr val="FFFFFF"/>
                          </a:solidFill>
                          <a:latin typeface="Arial"/>
                          <a:ea typeface="Times New Roman"/>
                          <a:cs typeface="Arial"/>
                        </a:rPr>
                        <a:t>PRECIO </a:t>
                      </a:r>
                      <a:endParaRPr lang="es-EC" sz="18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ctr">
                        <a:spcBef>
                          <a:spcPts val="1200"/>
                        </a:spcBef>
                        <a:spcAft>
                          <a:spcPts val="1200"/>
                        </a:spcAft>
                      </a:pPr>
                      <a:r>
                        <a:rPr lang="es-EC" sz="1800">
                          <a:solidFill>
                            <a:srgbClr val="FFFFFF"/>
                          </a:solidFill>
                          <a:latin typeface="Arial"/>
                          <a:ea typeface="Times New Roman"/>
                          <a:cs typeface="Arial"/>
                        </a:rPr>
                        <a:t>CARACTERISTICAS</a:t>
                      </a:r>
                      <a:endParaRPr lang="es-EC" sz="18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c>
                  <a:txBody>
                    <a:bodyPr/>
                    <a:lstStyle/>
                    <a:p>
                      <a:pPr algn="ctr">
                        <a:spcBef>
                          <a:spcPts val="1200"/>
                        </a:spcBef>
                        <a:spcAft>
                          <a:spcPts val="1200"/>
                        </a:spcAft>
                      </a:pPr>
                      <a:r>
                        <a:rPr lang="es-EC" sz="1800">
                          <a:solidFill>
                            <a:srgbClr val="FFFFFF"/>
                          </a:solidFill>
                          <a:latin typeface="Arial"/>
                          <a:ea typeface="Times New Roman"/>
                          <a:cs typeface="Arial"/>
                        </a:rPr>
                        <a:t>TOTAL</a:t>
                      </a:r>
                      <a:endParaRPr lang="es-EC" sz="18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8064A2"/>
                    </a:solidFill>
                  </a:tcPr>
                </a:tc>
              </a:tr>
              <a:tr h="725702">
                <a:tc>
                  <a:txBody>
                    <a:bodyPr/>
                    <a:lstStyle/>
                    <a:p>
                      <a:pPr>
                        <a:spcBef>
                          <a:spcPts val="1200"/>
                        </a:spcBef>
                        <a:spcAft>
                          <a:spcPts val="1200"/>
                        </a:spcAft>
                      </a:pPr>
                      <a:r>
                        <a:rPr lang="es-EC" sz="1800" b="1">
                          <a:latin typeface="Arial"/>
                          <a:ea typeface="Times New Roman"/>
                          <a:cs typeface="Arial"/>
                        </a:rPr>
                        <a:t>IMPORTADORA VERA</a:t>
                      </a:r>
                      <a:endParaRPr lang="es-EC" sz="1800">
                        <a:latin typeface="Arial"/>
                        <a:ea typeface="Times New Roman"/>
                        <a:cs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Bef>
                          <a:spcPts val="1200"/>
                        </a:spcBef>
                        <a:spcAft>
                          <a:spcPts val="1200"/>
                        </a:spcAft>
                      </a:pPr>
                      <a:r>
                        <a:rPr lang="es-EC" sz="1800" dirty="0">
                          <a:latin typeface="Arial"/>
                          <a:ea typeface="Times New Roman"/>
                          <a:cs typeface="Arial"/>
                        </a:rPr>
                        <a:t>3</a:t>
                      </a:r>
                      <a:endParaRPr lang="es-EC"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Bef>
                          <a:spcPts val="1200"/>
                        </a:spcBef>
                        <a:spcAft>
                          <a:spcPts val="1200"/>
                        </a:spcAft>
                      </a:pPr>
                      <a:r>
                        <a:rPr lang="es-EC" sz="1800" dirty="0">
                          <a:latin typeface="Arial"/>
                          <a:ea typeface="Times New Roman"/>
                          <a:cs typeface="Arial"/>
                        </a:rPr>
                        <a:t>4</a:t>
                      </a:r>
                      <a:endParaRPr lang="es-EC"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Bef>
                          <a:spcPts val="1200"/>
                        </a:spcBef>
                        <a:spcAft>
                          <a:spcPts val="1200"/>
                        </a:spcAft>
                      </a:pPr>
                      <a:r>
                        <a:rPr lang="es-EC" sz="1800" dirty="0">
                          <a:latin typeface="Arial"/>
                          <a:ea typeface="Times New Roman"/>
                          <a:cs typeface="Arial"/>
                        </a:rPr>
                        <a:t>7</a:t>
                      </a:r>
                      <a:endParaRPr lang="es-EC"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725702">
                <a:tc>
                  <a:txBody>
                    <a:bodyPr/>
                    <a:lstStyle/>
                    <a:p>
                      <a:pPr>
                        <a:spcBef>
                          <a:spcPts val="1200"/>
                        </a:spcBef>
                        <a:spcAft>
                          <a:spcPts val="1200"/>
                        </a:spcAft>
                      </a:pPr>
                      <a:r>
                        <a:rPr lang="es-EC" sz="1800" b="1">
                          <a:latin typeface="Arial"/>
                          <a:ea typeface="Times New Roman"/>
                          <a:cs typeface="Arial"/>
                        </a:rPr>
                        <a:t>IMPORTADORA SAN FRANCISCO</a:t>
                      </a:r>
                      <a:endParaRPr lang="es-EC" sz="1800">
                        <a:latin typeface="Arial"/>
                        <a:ea typeface="Times New Roman"/>
                        <a:cs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Bef>
                          <a:spcPts val="1200"/>
                        </a:spcBef>
                        <a:spcAft>
                          <a:spcPts val="1200"/>
                        </a:spcAft>
                      </a:pPr>
                      <a:r>
                        <a:rPr lang="es-EC" sz="1800">
                          <a:latin typeface="Arial"/>
                          <a:ea typeface="Times New Roman"/>
                          <a:cs typeface="Arial"/>
                        </a:rPr>
                        <a:t>2</a:t>
                      </a:r>
                      <a:endParaRPr lang="es-EC" sz="18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Bef>
                          <a:spcPts val="1200"/>
                        </a:spcBef>
                        <a:spcAft>
                          <a:spcPts val="1200"/>
                        </a:spcAft>
                      </a:pPr>
                      <a:r>
                        <a:rPr lang="es-EC" sz="1800" dirty="0">
                          <a:latin typeface="Arial"/>
                          <a:ea typeface="Times New Roman"/>
                          <a:cs typeface="Arial"/>
                        </a:rPr>
                        <a:t>4</a:t>
                      </a:r>
                      <a:endParaRPr lang="es-EC"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Bef>
                          <a:spcPts val="1200"/>
                        </a:spcBef>
                        <a:spcAft>
                          <a:spcPts val="1200"/>
                        </a:spcAft>
                      </a:pPr>
                      <a:r>
                        <a:rPr lang="es-EC" sz="1800" dirty="0">
                          <a:latin typeface="Arial"/>
                          <a:ea typeface="Times New Roman"/>
                          <a:cs typeface="Arial"/>
                        </a:rPr>
                        <a:t>6</a:t>
                      </a:r>
                      <a:endParaRPr lang="es-EC"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r h="725702">
                <a:tc>
                  <a:txBody>
                    <a:bodyPr/>
                    <a:lstStyle/>
                    <a:p>
                      <a:pPr>
                        <a:spcBef>
                          <a:spcPts val="1200"/>
                        </a:spcBef>
                        <a:spcAft>
                          <a:spcPts val="1200"/>
                        </a:spcAft>
                      </a:pPr>
                      <a:r>
                        <a:rPr lang="es-EC" sz="1800" b="1" dirty="0">
                          <a:latin typeface="Arial"/>
                          <a:ea typeface="Times New Roman"/>
                          <a:cs typeface="Arial"/>
                        </a:rPr>
                        <a:t>IMPORTADORA ASIATICA</a:t>
                      </a:r>
                      <a:endParaRPr lang="es-EC" sz="1800" dirty="0">
                        <a:latin typeface="Arial"/>
                        <a:ea typeface="Times New Roman"/>
                        <a:cs typeface="Times New Roman"/>
                      </a:endParaRPr>
                    </a:p>
                  </a:txBody>
                  <a:tcPr marL="68580" marR="68580" marT="0" marB="0">
                    <a:lnL w="12700" cap="flat" cmpd="sng" algn="ctr">
                      <a:solidFill>
                        <a:srgbClr val="8064A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Bef>
                          <a:spcPts val="1200"/>
                        </a:spcBef>
                        <a:spcAft>
                          <a:spcPts val="1200"/>
                        </a:spcAft>
                      </a:pPr>
                      <a:r>
                        <a:rPr lang="es-EC" sz="1800" dirty="0">
                          <a:latin typeface="Arial"/>
                          <a:ea typeface="Times New Roman"/>
                          <a:cs typeface="Arial"/>
                        </a:rPr>
                        <a:t>4</a:t>
                      </a:r>
                      <a:endParaRPr lang="es-EC"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Bef>
                          <a:spcPts val="1200"/>
                        </a:spcBef>
                        <a:spcAft>
                          <a:spcPts val="1200"/>
                        </a:spcAft>
                      </a:pPr>
                      <a:r>
                        <a:rPr lang="es-EC" sz="1800" dirty="0">
                          <a:latin typeface="Arial"/>
                          <a:ea typeface="Times New Roman"/>
                          <a:cs typeface="Arial"/>
                        </a:rPr>
                        <a:t>5</a:t>
                      </a:r>
                      <a:endParaRPr lang="es-EC"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c>
                  <a:txBody>
                    <a:bodyPr/>
                    <a:lstStyle/>
                    <a:p>
                      <a:pPr algn="ctr">
                        <a:spcBef>
                          <a:spcPts val="1200"/>
                        </a:spcBef>
                        <a:spcAft>
                          <a:spcPts val="1200"/>
                        </a:spcAft>
                      </a:pPr>
                      <a:r>
                        <a:rPr lang="es-EC" sz="1800" dirty="0">
                          <a:latin typeface="Arial"/>
                          <a:ea typeface="Times New Roman"/>
                          <a:cs typeface="Arial"/>
                        </a:rPr>
                        <a:t>9</a:t>
                      </a:r>
                      <a:endParaRPr lang="es-EC" sz="18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tcPr>
                </a:tc>
              </a:tr>
            </a:tbl>
          </a:graphicData>
        </a:graphic>
      </p:graphicFrame>
      <p:sp>
        <p:nvSpPr>
          <p:cNvPr id="3" name="2 Rectángulo"/>
          <p:cNvSpPr/>
          <p:nvPr/>
        </p:nvSpPr>
        <p:spPr>
          <a:xfrm>
            <a:off x="784391" y="980728"/>
            <a:ext cx="7534434" cy="1569660"/>
          </a:xfrm>
          <a:prstGeom prst="rect">
            <a:avLst/>
          </a:prstGeom>
          <a:noFill/>
        </p:spPr>
        <p:txBody>
          <a:bodyPr wrap="none" lIns="91440" tIns="45720" rIns="91440" bIns="45720">
            <a:spAutoFit/>
          </a:bodyPr>
          <a:lstStyle/>
          <a:p>
            <a:pPr algn="ctr"/>
            <a:r>
              <a:rPr lang="es-ES" sz="4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CUADRO COMPARATIVO</a:t>
            </a:r>
          </a:p>
          <a:p>
            <a:pPr algn="ctr"/>
            <a:r>
              <a:rPr lang="es-E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 COMPETENCIA</a:t>
            </a:r>
            <a:endParaRPr lang="es-ES"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u="sng" dirty="0" smtClean="0">
                <a:solidFill>
                  <a:schemeClr val="tx1"/>
                </a:solidFill>
                <a:effectLst>
                  <a:outerShdw blurRad="38100" dist="38100" dir="2700000" algn="tl">
                    <a:srgbClr val="000000">
                      <a:alpha val="43137"/>
                    </a:srgbClr>
                  </a:outerShdw>
                </a:effectLst>
              </a:rPr>
              <a:t>ESTRATEGIAS DE PRECIOS DE PENETRACIÓN</a:t>
            </a:r>
            <a:endParaRPr lang="es-EC" b="1"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pPr algn="just">
              <a:buClr>
                <a:srgbClr val="E7E200"/>
              </a:buClr>
            </a:pPr>
            <a:r>
              <a:rPr lang="es-ES" dirty="0" smtClean="0"/>
              <a:t>Como es un producto conocido se penetrara al mercado con precios bajos con una distribución a través de canales directos que reducen el nivel de los costos, de esta manera se tendrá una rápida y eficaz penetración en el mercado, esto servirá para atraer de manera rápida a los clientes</a:t>
            </a:r>
            <a:endParaRPr lang="es-EC" dirty="0"/>
          </a:p>
        </p:txBody>
      </p:sp>
      <p:sp>
        <p:nvSpPr>
          <p:cNvPr id="4" name="3 Botón de acción: Volver">
            <a:hlinkClick r:id="rId2" action="ppaction://hlinksldjump" highlightClick="1"/>
          </p:cNvPr>
          <p:cNvSpPr/>
          <p:nvPr/>
        </p:nvSpPr>
        <p:spPr>
          <a:xfrm>
            <a:off x="7956376" y="5805264"/>
            <a:ext cx="648072"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692696"/>
            <a:ext cx="6777317" cy="5256584"/>
          </a:xfrm>
        </p:spPr>
        <p:txBody>
          <a:bodyPr/>
          <a:lstStyle/>
          <a:p>
            <a:pPr>
              <a:buClr>
                <a:srgbClr val="E7E200"/>
              </a:buClr>
            </a:pPr>
            <a:r>
              <a:rPr lang="es-EC" dirty="0" smtClean="0"/>
              <a:t>RELACIONES PÚBLICAS</a:t>
            </a:r>
          </a:p>
          <a:p>
            <a:pPr>
              <a:buClr>
                <a:srgbClr val="E7E200"/>
              </a:buClr>
              <a:buNone/>
            </a:pPr>
            <a:endParaRPr lang="es-EC" dirty="0" smtClean="0"/>
          </a:p>
          <a:p>
            <a:pPr>
              <a:buClr>
                <a:srgbClr val="E7E200"/>
              </a:buClr>
              <a:buNone/>
            </a:pPr>
            <a:r>
              <a:rPr lang="es-EC" dirty="0" smtClean="0"/>
              <a:t>ENTREVISTAS</a:t>
            </a:r>
          </a:p>
          <a:p>
            <a:pPr>
              <a:buClr>
                <a:srgbClr val="E7E200"/>
              </a:buClr>
              <a:buNone/>
            </a:pPr>
            <a:r>
              <a:rPr lang="es-EC" dirty="0" smtClean="0"/>
              <a:t>BUSQUEDA CONTINUA DE NECESIDADES</a:t>
            </a:r>
          </a:p>
          <a:p>
            <a:pPr>
              <a:buClr>
                <a:srgbClr val="E7E200"/>
              </a:buClr>
            </a:pPr>
            <a:endParaRPr lang="es-EC" dirty="0" smtClean="0"/>
          </a:p>
          <a:p>
            <a:pPr>
              <a:buClr>
                <a:srgbClr val="E7E200"/>
              </a:buClr>
            </a:pPr>
            <a:r>
              <a:rPr lang="es-EC" dirty="0" smtClean="0"/>
              <a:t>PUBLICIDAD</a:t>
            </a:r>
          </a:p>
          <a:p>
            <a:endParaRPr lang="es-EC" dirty="0" smtClean="0"/>
          </a:p>
          <a:p>
            <a:endParaRPr lang="es-EC" dirty="0"/>
          </a:p>
        </p:txBody>
      </p:sp>
      <p:pic>
        <p:nvPicPr>
          <p:cNvPr id="84994" name="Picture 2" descr="http://t2.gstatic.com/images?q=tbn:ANd9GcTtF9SqMRb-uVMKFqmWWajS5uGOnwqHq2Wv62Zb045co15Spzei"/>
          <p:cNvPicPr>
            <a:picLocks noChangeAspect="1" noChangeArrowheads="1"/>
          </p:cNvPicPr>
          <p:nvPr/>
        </p:nvPicPr>
        <p:blipFill>
          <a:blip r:embed="rId2" cstate="print"/>
          <a:srcRect/>
          <a:stretch>
            <a:fillRect/>
          </a:stretch>
        </p:blipFill>
        <p:spPr bwMode="auto">
          <a:xfrm>
            <a:off x="539552" y="3429000"/>
            <a:ext cx="1584176" cy="1584176"/>
          </a:xfrm>
          <a:prstGeom prst="rect">
            <a:avLst/>
          </a:prstGeom>
          <a:noFill/>
        </p:spPr>
      </p:pic>
      <p:pic>
        <p:nvPicPr>
          <p:cNvPr id="84996" name="Picture 4" descr="http://t1.gstatic.com/images?q=tbn:ANd9GcTBpwSu5SzsGXMXxuMK2jLUtyERVMIFh99NVFPbyVHmWIpxyjS7uw">
            <a:hlinkClick r:id="rId3" action="ppaction://hlinksldjump"/>
          </p:cNvPr>
          <p:cNvPicPr>
            <a:picLocks noChangeAspect="1" noChangeArrowheads="1"/>
          </p:cNvPicPr>
          <p:nvPr/>
        </p:nvPicPr>
        <p:blipFill>
          <a:blip r:embed="rId4" cstate="print"/>
          <a:srcRect/>
          <a:stretch>
            <a:fillRect/>
          </a:stretch>
        </p:blipFill>
        <p:spPr bwMode="auto">
          <a:xfrm>
            <a:off x="2123728" y="4581128"/>
            <a:ext cx="1656184" cy="1818708"/>
          </a:xfrm>
          <a:prstGeom prst="rect">
            <a:avLst/>
          </a:prstGeom>
          <a:noFill/>
        </p:spPr>
      </p:pic>
      <p:pic>
        <p:nvPicPr>
          <p:cNvPr id="84998" name="Picture 6" descr="http://t3.gstatic.com/images?q=tbn:ANd9GcQgUavUtuaXaAh__gpOHjRxhuLbZSY2KAZf6AdLt7b_d3_OWlac">
            <a:hlinkClick r:id="rId5" action="ppaction://hlinksldjump"/>
          </p:cNvPr>
          <p:cNvPicPr>
            <a:picLocks noChangeAspect="1" noChangeArrowheads="1"/>
          </p:cNvPicPr>
          <p:nvPr/>
        </p:nvPicPr>
        <p:blipFill>
          <a:blip r:embed="rId6" cstate="print"/>
          <a:srcRect/>
          <a:stretch>
            <a:fillRect/>
          </a:stretch>
        </p:blipFill>
        <p:spPr bwMode="auto">
          <a:xfrm>
            <a:off x="3635896" y="3356992"/>
            <a:ext cx="1884893" cy="1656183"/>
          </a:xfrm>
          <a:prstGeom prst="rect">
            <a:avLst/>
          </a:prstGeom>
          <a:noFill/>
        </p:spPr>
      </p:pic>
      <p:pic>
        <p:nvPicPr>
          <p:cNvPr id="85000" name="Picture 8" descr="http://t0.gstatic.com/images?q=tbn:ANd9GcTrpldt6E7whWJT2rkTB9dyWJpuWZUHbGMw4r2zDsgTccjOJxwcFg"/>
          <p:cNvPicPr>
            <a:picLocks noChangeAspect="1" noChangeArrowheads="1"/>
          </p:cNvPicPr>
          <p:nvPr/>
        </p:nvPicPr>
        <p:blipFill>
          <a:blip r:embed="rId7" cstate="print"/>
          <a:srcRect/>
          <a:stretch>
            <a:fillRect/>
          </a:stretch>
        </p:blipFill>
        <p:spPr bwMode="auto">
          <a:xfrm>
            <a:off x="5364088" y="4869160"/>
            <a:ext cx="1584175" cy="1584176"/>
          </a:xfrm>
          <a:prstGeom prst="rect">
            <a:avLst/>
          </a:prstGeom>
          <a:noFill/>
        </p:spPr>
      </p:pic>
      <p:pic>
        <p:nvPicPr>
          <p:cNvPr id="85004" name="Picture 12" descr="http://t2.gstatic.com/images?q=tbn:ANd9GcTXu_Mr7CIiff_0uxj6Bz--YBbnvkw24OLJ7IyEzWbewM31bzZBTg">
            <a:hlinkClick r:id="rId8" action="ppaction://hlinkfile"/>
          </p:cNvPr>
          <p:cNvPicPr>
            <a:picLocks noChangeAspect="1" noChangeArrowheads="1"/>
          </p:cNvPicPr>
          <p:nvPr/>
        </p:nvPicPr>
        <p:blipFill>
          <a:blip r:embed="rId9" cstate="print"/>
          <a:srcRect/>
          <a:stretch>
            <a:fillRect/>
          </a:stretch>
        </p:blipFill>
        <p:spPr bwMode="auto">
          <a:xfrm>
            <a:off x="6948264" y="3284984"/>
            <a:ext cx="1354782" cy="1487729"/>
          </a:xfrm>
          <a:prstGeom prst="rect">
            <a:avLst/>
          </a:prstGeom>
          <a:noFill/>
        </p:spPr>
      </p:pic>
      <p:sp>
        <p:nvSpPr>
          <p:cNvPr id="10" name="9 Botón de acción: Volver">
            <a:hlinkClick r:id="rId10" action="ppaction://hlinksldjump" highlightClick="1"/>
          </p:cNvPr>
          <p:cNvSpPr/>
          <p:nvPr/>
        </p:nvSpPr>
        <p:spPr>
          <a:xfrm>
            <a:off x="7812360" y="5805264"/>
            <a:ext cx="648072"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836712"/>
            <a:ext cx="6777317" cy="4995917"/>
          </a:xfrm>
        </p:spPr>
        <p:txBody>
          <a:bodyPr/>
          <a:lstStyle/>
          <a:p>
            <a:pPr>
              <a:buClr>
                <a:srgbClr val="E7E200"/>
              </a:buClr>
            </a:pPr>
            <a:r>
              <a:rPr lang="es-ES" dirty="0" smtClean="0"/>
              <a:t>Antecedentes</a:t>
            </a:r>
          </a:p>
          <a:p>
            <a:pPr>
              <a:buClr>
                <a:srgbClr val="E7E200"/>
              </a:buClr>
            </a:pPr>
            <a:r>
              <a:rPr lang="es-ES" dirty="0" smtClean="0"/>
              <a:t>Clasificación Arancelaria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2871400211"/>
              </p:ext>
            </p:extLst>
          </p:nvPr>
        </p:nvGraphicFramePr>
        <p:xfrm>
          <a:off x="2555776" y="2060847"/>
          <a:ext cx="3384376" cy="3709591"/>
        </p:xfrm>
        <a:graphic>
          <a:graphicData uri="http://schemas.openxmlformats.org/drawingml/2006/table">
            <a:tbl>
              <a:tblPr firstRow="1" firstCol="1" bandRow="1"/>
              <a:tblGrid>
                <a:gridCol w="1387339"/>
                <a:gridCol w="1997037"/>
              </a:tblGrid>
              <a:tr h="281586">
                <a:tc gridSpan="2">
                  <a:txBody>
                    <a:bodyPr/>
                    <a:lstStyle/>
                    <a:p>
                      <a:pPr algn="ctr">
                        <a:lnSpc>
                          <a:spcPct val="115000"/>
                        </a:lnSpc>
                        <a:spcAft>
                          <a:spcPts val="0"/>
                        </a:spcAft>
                      </a:pPr>
                      <a:r>
                        <a:rPr lang="es-EC" sz="1200" b="1" dirty="0">
                          <a:solidFill>
                            <a:srgbClr val="000000"/>
                          </a:solidFill>
                          <a:effectLst/>
                          <a:latin typeface="Times New Roman"/>
                          <a:ea typeface="Times New Roman"/>
                          <a:cs typeface="Times New Roman"/>
                        </a:rPr>
                        <a:t>CUADRO RESUMEN</a:t>
                      </a:r>
                      <a:endParaRPr lang="es-ES" sz="1200" b="1" dirty="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489715">
                <a:tc>
                  <a:txBody>
                    <a:bodyPr/>
                    <a:lstStyle/>
                    <a:p>
                      <a:pPr>
                        <a:lnSpc>
                          <a:spcPct val="200000"/>
                        </a:lnSpc>
                        <a:spcAft>
                          <a:spcPts val="0"/>
                        </a:spcAft>
                      </a:pPr>
                      <a:r>
                        <a:rPr lang="es-EC" sz="1200" b="1">
                          <a:solidFill>
                            <a:srgbClr val="000000"/>
                          </a:solidFill>
                          <a:effectLst/>
                          <a:latin typeface="Times New Roman"/>
                          <a:ea typeface="Times New Roman"/>
                          <a:cs typeface="Times New Roman"/>
                        </a:rPr>
                        <a:t>CÓDIGO</a:t>
                      </a:r>
                      <a:endParaRPr lang="es-ES" sz="120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200" b="1">
                          <a:solidFill>
                            <a:srgbClr val="000000"/>
                          </a:solidFill>
                          <a:effectLst/>
                          <a:latin typeface="Times New Roman"/>
                          <a:ea typeface="Times New Roman"/>
                          <a:cs typeface="Times New Roman"/>
                        </a:rPr>
                        <a:t>DESCRIPCIÓN</a:t>
                      </a:r>
                      <a:endParaRPr lang="es-ES" sz="120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9430">
                <a:tc>
                  <a:txBody>
                    <a:bodyPr/>
                    <a:lstStyle/>
                    <a:p>
                      <a:pPr>
                        <a:lnSpc>
                          <a:spcPct val="200000"/>
                        </a:lnSpc>
                        <a:spcAft>
                          <a:spcPts val="0"/>
                        </a:spcAft>
                      </a:pPr>
                      <a:r>
                        <a:rPr lang="es-EC" sz="1200" dirty="0">
                          <a:solidFill>
                            <a:srgbClr val="000000"/>
                          </a:solidFill>
                          <a:effectLst/>
                          <a:latin typeface="Times New Roman"/>
                          <a:ea typeface="Times New Roman"/>
                          <a:cs typeface="Times New Roman"/>
                        </a:rPr>
                        <a:t>9505.90.00.00</a:t>
                      </a:r>
                      <a:endParaRPr lang="es-ES" sz="1200" dirty="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200">
                          <a:solidFill>
                            <a:srgbClr val="000000"/>
                          </a:solidFill>
                          <a:effectLst/>
                          <a:latin typeface="Times New Roman"/>
                          <a:ea typeface="Times New Roman"/>
                          <a:cs typeface="Times New Roman"/>
                        </a:rPr>
                        <a:t>Mascaras y Antifaces</a:t>
                      </a:r>
                      <a:endParaRPr lang="es-ES" sz="120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715">
                <a:tc>
                  <a:txBody>
                    <a:bodyPr/>
                    <a:lstStyle/>
                    <a:p>
                      <a:pPr>
                        <a:lnSpc>
                          <a:spcPct val="200000"/>
                        </a:lnSpc>
                        <a:spcAft>
                          <a:spcPts val="0"/>
                        </a:spcAft>
                      </a:pPr>
                      <a:r>
                        <a:rPr lang="es-EC" sz="1200">
                          <a:solidFill>
                            <a:srgbClr val="000000"/>
                          </a:solidFill>
                          <a:effectLst/>
                          <a:latin typeface="Times New Roman"/>
                          <a:ea typeface="Times New Roman"/>
                          <a:cs typeface="Times New Roman"/>
                        </a:rPr>
                        <a:t>9505.90.00.00</a:t>
                      </a:r>
                      <a:endParaRPr lang="es-ES" sz="120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200" dirty="0">
                          <a:solidFill>
                            <a:srgbClr val="000000"/>
                          </a:solidFill>
                          <a:effectLst/>
                          <a:latin typeface="Times New Roman"/>
                          <a:ea typeface="Times New Roman"/>
                          <a:cs typeface="Times New Roman"/>
                        </a:rPr>
                        <a:t>Sombreros</a:t>
                      </a:r>
                      <a:endParaRPr lang="es-ES" sz="1200" dirty="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715">
                <a:tc>
                  <a:txBody>
                    <a:bodyPr/>
                    <a:lstStyle/>
                    <a:p>
                      <a:pPr>
                        <a:lnSpc>
                          <a:spcPct val="200000"/>
                        </a:lnSpc>
                        <a:spcAft>
                          <a:spcPts val="0"/>
                        </a:spcAft>
                      </a:pPr>
                      <a:r>
                        <a:rPr lang="es-ES" sz="1200" dirty="0" smtClean="0">
                          <a:effectLst/>
                          <a:latin typeface="Times New Roman"/>
                          <a:ea typeface="Times New Roman"/>
                          <a:cs typeface="Times New Roman"/>
                        </a:rPr>
                        <a:t>9505.90.00.00</a:t>
                      </a:r>
                      <a:endParaRPr lang="es-ES" sz="1200" dirty="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S" sz="1200" dirty="0" smtClean="0">
                          <a:effectLst/>
                          <a:latin typeface="Times New Roman"/>
                          <a:ea typeface="Times New Roman"/>
                          <a:cs typeface="Times New Roman"/>
                        </a:rPr>
                        <a:t>Coronas,</a:t>
                      </a:r>
                      <a:r>
                        <a:rPr lang="es-ES" sz="1200" baseline="0" dirty="0" smtClean="0">
                          <a:effectLst/>
                          <a:latin typeface="Times New Roman"/>
                          <a:ea typeface="Times New Roman"/>
                          <a:cs typeface="Times New Roman"/>
                        </a:rPr>
                        <a:t> corbatas, alas, sets.</a:t>
                      </a:r>
                      <a:endParaRPr lang="es-ES" sz="1200" dirty="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715">
                <a:tc>
                  <a:txBody>
                    <a:bodyPr/>
                    <a:lstStyle/>
                    <a:p>
                      <a:pPr>
                        <a:lnSpc>
                          <a:spcPct val="200000"/>
                        </a:lnSpc>
                        <a:spcAft>
                          <a:spcPts val="0"/>
                        </a:spcAft>
                      </a:pPr>
                      <a:r>
                        <a:rPr lang="es-EC" sz="1200">
                          <a:solidFill>
                            <a:srgbClr val="000000"/>
                          </a:solidFill>
                          <a:effectLst/>
                          <a:latin typeface="Times New Roman"/>
                          <a:ea typeface="Times New Roman"/>
                          <a:cs typeface="Times New Roman"/>
                        </a:rPr>
                        <a:t>6704.11.00.00</a:t>
                      </a:r>
                      <a:endParaRPr lang="es-ES" sz="120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200">
                          <a:solidFill>
                            <a:srgbClr val="000000"/>
                          </a:solidFill>
                          <a:effectLst/>
                          <a:latin typeface="Times New Roman"/>
                          <a:ea typeface="Times New Roman"/>
                          <a:cs typeface="Times New Roman"/>
                        </a:rPr>
                        <a:t>Pelucas</a:t>
                      </a:r>
                      <a:endParaRPr lang="es-ES" sz="120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9715">
                <a:tc>
                  <a:txBody>
                    <a:bodyPr/>
                    <a:lstStyle/>
                    <a:p>
                      <a:pPr>
                        <a:lnSpc>
                          <a:spcPct val="200000"/>
                        </a:lnSpc>
                        <a:spcAft>
                          <a:spcPts val="0"/>
                        </a:spcAft>
                      </a:pPr>
                      <a:r>
                        <a:rPr lang="es-EC" sz="1200">
                          <a:solidFill>
                            <a:srgbClr val="000000"/>
                          </a:solidFill>
                          <a:effectLst/>
                          <a:latin typeface="Times New Roman"/>
                          <a:ea typeface="Times New Roman"/>
                          <a:cs typeface="Times New Roman"/>
                        </a:rPr>
                        <a:t>9503.00.22.90</a:t>
                      </a:r>
                      <a:endParaRPr lang="es-ES" sz="120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0"/>
                        </a:spcAft>
                      </a:pPr>
                      <a:r>
                        <a:rPr lang="es-EC" sz="1200" dirty="0">
                          <a:solidFill>
                            <a:srgbClr val="000000"/>
                          </a:solidFill>
                          <a:effectLst/>
                          <a:latin typeface="Times New Roman"/>
                          <a:ea typeface="Times New Roman"/>
                          <a:cs typeface="Times New Roman"/>
                        </a:rPr>
                        <a:t>Globos</a:t>
                      </a:r>
                      <a:endParaRPr lang="es-ES" sz="1200" dirty="0">
                        <a:effectLst/>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Botón de acción: Inicio">
            <a:hlinkClick r:id="rId2" action="ppaction://hlinksldjump" highlightClick="1"/>
          </p:cNvPr>
          <p:cNvSpPr/>
          <p:nvPr/>
        </p:nvSpPr>
        <p:spPr>
          <a:xfrm>
            <a:off x="7884368" y="5949280"/>
            <a:ext cx="360040" cy="36004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6082" name="Picture 2" descr="http://upload.wikimedia.org/wikipedia/commons/thumb/1/10/Logoespe2.jpg/200px-Logoespe2.jpg"/>
          <p:cNvPicPr>
            <a:picLocks noChangeAspect="1" noChangeArrowheads="1"/>
          </p:cNvPicPr>
          <p:nvPr/>
        </p:nvPicPr>
        <p:blipFill>
          <a:blip r:embed="rId3" cstate="print"/>
          <a:srcRect/>
          <a:stretch>
            <a:fillRect/>
          </a:stretch>
        </p:blipFill>
        <p:spPr bwMode="auto">
          <a:xfrm>
            <a:off x="5580112" y="0"/>
            <a:ext cx="1905000" cy="1847851"/>
          </a:xfrm>
          <a:prstGeom prst="rect">
            <a:avLst/>
          </a:prstGeom>
          <a:noFill/>
        </p:spPr>
      </p:pic>
    </p:spTree>
    <p:extLst>
      <p:ext uri="{BB962C8B-B14F-4D97-AF65-F5344CB8AC3E}">
        <p14:creationId xmlns:p14="http://schemas.microsoft.com/office/powerpoint/2010/main" val="3982205042"/>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wes.bmp">
            <a:hlinkClick r:id="rId4" action="ppaction://hlinkfile"/>
          </p:cNvPr>
          <p:cNvPicPr>
            <a:picLocks noGrp="1" noChangeAspect="1"/>
          </p:cNvPicPr>
          <p:nvPr>
            <p:ph idx="1"/>
          </p:nvPr>
        </p:nvPicPr>
        <p:blipFill>
          <a:blip r:embed="rId5" cstate="print"/>
          <a:stretch>
            <a:fillRect/>
          </a:stretch>
        </p:blipFill>
        <p:spPr>
          <a:xfrm>
            <a:off x="2397238" y="765175"/>
            <a:ext cx="4068537" cy="5688013"/>
          </a:xfrm>
        </p:spPr>
      </p:pic>
      <p:sp>
        <p:nvSpPr>
          <p:cNvPr id="5" name="4 Botón de acción: Volver">
            <a:hlinkClick r:id="rId6" action="ppaction://hlinksldjump" highlightClick="1"/>
          </p:cNvPr>
          <p:cNvSpPr/>
          <p:nvPr/>
        </p:nvSpPr>
        <p:spPr>
          <a:xfrm>
            <a:off x="8028384" y="5805264"/>
            <a:ext cx="432048" cy="57606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El Cascanueces     Tchaikovsk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31538" y="6093296"/>
            <a:ext cx="342350" cy="3423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353"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facebook.bmp"/>
          <p:cNvPicPr>
            <a:picLocks noGrp="1" noChangeAspect="1"/>
          </p:cNvPicPr>
          <p:nvPr>
            <p:ph idx="1"/>
          </p:nvPr>
        </p:nvPicPr>
        <p:blipFill>
          <a:blip r:embed="rId2" cstate="print"/>
          <a:stretch>
            <a:fillRect/>
          </a:stretch>
        </p:blipFill>
        <p:spPr>
          <a:xfrm>
            <a:off x="641928" y="1124744"/>
            <a:ext cx="8034528" cy="5256584"/>
          </a:xfrm>
        </p:spPr>
      </p:pic>
      <p:sp>
        <p:nvSpPr>
          <p:cNvPr id="7" name="6 Botón de acción: Volver">
            <a:hlinkClick r:id="rId3" action="ppaction://hlinksldjump" highlightClick="1"/>
          </p:cNvPr>
          <p:cNvSpPr/>
          <p:nvPr/>
        </p:nvSpPr>
        <p:spPr>
          <a:xfrm>
            <a:off x="8028384" y="5805264"/>
            <a:ext cx="432048" cy="576064"/>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tx1"/>
                </a:solidFill>
                <a:effectLst>
                  <a:outerShdw blurRad="38100" dist="38100" dir="2700000" algn="tl">
                    <a:srgbClr val="000000">
                      <a:alpha val="43137"/>
                    </a:srgbClr>
                  </a:outerShdw>
                </a:effectLst>
              </a:rPr>
              <a:t>Estrategias Ventas</a:t>
            </a:r>
            <a:endParaRPr lang="es-EC" b="1"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lstStyle/>
          <a:p>
            <a:pPr marL="525780" indent="-457200">
              <a:buClr>
                <a:srgbClr val="E7E200"/>
              </a:buClr>
              <a:buFont typeface="+mj-lt"/>
              <a:buAutoNum type="alphaUcPeriod"/>
            </a:pPr>
            <a:r>
              <a:rPr lang="es-ES" dirty="0" smtClean="0"/>
              <a:t>INNOVACIÓN</a:t>
            </a:r>
          </a:p>
          <a:p>
            <a:pPr marL="525780" indent="-457200">
              <a:buClr>
                <a:srgbClr val="E7E200"/>
              </a:buClr>
              <a:buFont typeface="+mj-lt"/>
              <a:buAutoNum type="alphaUcPeriod"/>
            </a:pPr>
            <a:r>
              <a:rPr lang="es-ES" dirty="0" smtClean="0"/>
              <a:t>CAPACITACIÓN</a:t>
            </a:r>
          </a:p>
          <a:p>
            <a:pPr marL="525780" indent="-457200">
              <a:buClr>
                <a:srgbClr val="E7E200"/>
              </a:buClr>
              <a:buFont typeface="+mj-lt"/>
              <a:buAutoNum type="alphaUcPeriod"/>
            </a:pPr>
            <a:r>
              <a:rPr lang="es-ES" dirty="0" smtClean="0"/>
              <a:t>PROMOCIONES (COMPRAS AL MAYOREIO)</a:t>
            </a:r>
          </a:p>
          <a:p>
            <a:pPr marL="525780" indent="-457200">
              <a:buClr>
                <a:srgbClr val="E7E200"/>
              </a:buClr>
              <a:buFont typeface="+mj-lt"/>
              <a:buAutoNum type="alphaUcPeriod"/>
            </a:pPr>
            <a:r>
              <a:rPr lang="es-EC" dirty="0" smtClean="0"/>
              <a:t>LINEA DE VENTA ATRAVÉS DE LA WEB</a:t>
            </a:r>
          </a:p>
          <a:p>
            <a:pPr marL="525780" indent="-457200">
              <a:buClr>
                <a:srgbClr val="E7E200"/>
              </a:buClr>
              <a:buFont typeface="+mj-lt"/>
              <a:buAutoNum type="alphaUcPeriod"/>
            </a:pPr>
            <a:r>
              <a:rPr lang="es-EC" dirty="0" smtClean="0"/>
              <a:t>REFERIDOS</a:t>
            </a:r>
            <a:endParaRPr lang="es-EC"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39552" y="980728"/>
            <a:ext cx="8064895" cy="4968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836712"/>
            <a:ext cx="7024744" cy="829896"/>
          </a:xfrm>
        </p:spPr>
        <p:txBody>
          <a:bodyPr/>
          <a:lstStyle/>
          <a:p>
            <a:pPr algn="ctr"/>
            <a:r>
              <a:rPr lang="es-ES" b="1" dirty="0" smtClean="0">
                <a:solidFill>
                  <a:schemeClr val="tx1"/>
                </a:solidFill>
                <a:effectLst>
                  <a:outerShdw blurRad="38100" dist="38100" dir="2700000" algn="tl">
                    <a:srgbClr val="000000">
                      <a:alpha val="43137"/>
                    </a:srgbClr>
                  </a:outerShdw>
                </a:effectLst>
              </a:rPr>
              <a:t>MARKETING SOCIAL</a:t>
            </a:r>
            <a:endParaRPr lang="es-ES" b="1" dirty="0">
              <a:solidFill>
                <a:schemeClr val="tx1"/>
              </a:solidFill>
              <a:effectLst>
                <a:outerShdw blurRad="38100" dist="38100" dir="2700000" algn="tl">
                  <a:srgbClr val="000000">
                    <a:alpha val="43137"/>
                  </a:srgbClr>
                </a:outerShdw>
              </a:effectLst>
            </a:endParaRPr>
          </a:p>
        </p:txBody>
      </p:sp>
      <p:sp>
        <p:nvSpPr>
          <p:cNvPr id="3" name="2 Botón de acción: Inicio">
            <a:hlinkClick r:id="rId2" action="ppaction://hlinksldjump" highlightClick="1"/>
          </p:cNvPr>
          <p:cNvSpPr/>
          <p:nvPr/>
        </p:nvSpPr>
        <p:spPr>
          <a:xfrm>
            <a:off x="8172400" y="6021288"/>
            <a:ext cx="288032" cy="28803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1547664" y="4509120"/>
            <a:ext cx="5832648" cy="1200329"/>
          </a:xfrm>
          <a:prstGeom prst="rect">
            <a:avLst/>
          </a:prstGeom>
          <a:noFill/>
        </p:spPr>
        <p:txBody>
          <a:bodyPr wrap="square" rtlCol="0">
            <a:spAutoFit/>
          </a:bodyPr>
          <a:lstStyle/>
          <a:p>
            <a:pPr algn="just"/>
            <a:r>
              <a:rPr lang="es-ES" dirty="0" smtClean="0"/>
              <a:t>Cuyo  objetivo seria que como empresas seamos ejemplo no solo de empresarios que lucren sino de emprendedores que tiene una responsabilidad para con la comunidad </a:t>
            </a:r>
            <a:endParaRPr lang="es-ES" dirty="0"/>
          </a:p>
        </p:txBody>
      </p:sp>
      <p:graphicFrame>
        <p:nvGraphicFramePr>
          <p:cNvPr id="8" name="3 Marcador de contenido"/>
          <p:cNvGraphicFramePr>
            <a:graphicFrameLocks noGrp="1"/>
          </p:cNvGraphicFramePr>
          <p:nvPr>
            <p:ph idx="1"/>
            <p:extLst>
              <p:ext uri="{D42A27DB-BD31-4B8C-83A1-F6EECF244321}">
                <p14:modId xmlns:p14="http://schemas.microsoft.com/office/powerpoint/2010/main" val="1467251344"/>
              </p:ext>
            </p:extLst>
          </p:nvPr>
        </p:nvGraphicFramePr>
        <p:xfrm>
          <a:off x="2843808" y="1916832"/>
          <a:ext cx="3528392" cy="2294047"/>
        </p:xfrm>
        <a:graphic>
          <a:graphicData uri="http://schemas.openxmlformats.org/drawingml/2006/table">
            <a:tbl>
              <a:tblPr firstRow="1" firstCol="1" bandRow="1">
                <a:tableStyleId>{5C22544A-7EE6-4342-B048-85BDC9FD1C3A}</a:tableStyleId>
              </a:tblPr>
              <a:tblGrid>
                <a:gridCol w="907548"/>
                <a:gridCol w="674184"/>
                <a:gridCol w="1272476"/>
                <a:gridCol w="674184"/>
              </a:tblGrid>
              <a:tr h="485279">
                <a:tc gridSpan="4">
                  <a:txBody>
                    <a:bodyPr/>
                    <a:lstStyle/>
                    <a:p>
                      <a:pPr algn="ctr">
                        <a:lnSpc>
                          <a:spcPct val="115000"/>
                        </a:lnSpc>
                        <a:spcAft>
                          <a:spcPts val="0"/>
                        </a:spcAft>
                      </a:pPr>
                      <a:r>
                        <a:rPr lang="es-ES_tradnl" sz="2000" u="none" dirty="0">
                          <a:solidFill>
                            <a:schemeClr val="tx1"/>
                          </a:solidFill>
                          <a:effectLst>
                            <a:outerShdw blurRad="38100" dist="38100" dir="2700000" algn="tl">
                              <a:srgbClr val="000000">
                                <a:alpha val="43137"/>
                              </a:srgbClr>
                            </a:outerShdw>
                          </a:effectLst>
                        </a:rPr>
                        <a:t>CRONOGRAMA</a:t>
                      </a:r>
                      <a:endParaRPr lang="es-ES" sz="2000" u="none" dirty="0">
                        <a:solidFill>
                          <a:schemeClr val="tx1"/>
                        </a:solidFill>
                        <a:effectLst>
                          <a:outerShdw blurRad="38100" dist="38100" dir="2700000" algn="tl">
                            <a:srgbClr val="000000">
                              <a:alpha val="43137"/>
                            </a:srgbClr>
                          </a:outerShdw>
                        </a:effectLst>
                        <a:latin typeface="Times New Roman"/>
                        <a:ea typeface="Times New Roman"/>
                        <a:cs typeface="Times New Roman"/>
                      </a:endParaRPr>
                    </a:p>
                  </a:txBody>
                  <a:tcPr marL="44450" marR="44450" marT="0" marB="0" anchor="b">
                    <a:solidFill>
                      <a:srgbClr val="FFFF66"/>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63221">
                <a:tc gridSpan="2">
                  <a:txBody>
                    <a:bodyPr/>
                    <a:lstStyle/>
                    <a:p>
                      <a:pPr algn="ctr">
                        <a:lnSpc>
                          <a:spcPct val="115000"/>
                        </a:lnSpc>
                        <a:spcAft>
                          <a:spcPts val="0"/>
                        </a:spcAft>
                      </a:pPr>
                      <a:r>
                        <a:rPr lang="es-ES_tradnl" sz="1100" dirty="0">
                          <a:solidFill>
                            <a:schemeClr val="tx1"/>
                          </a:solidFill>
                          <a:effectLst/>
                        </a:rPr>
                        <a:t>FUNDACION 1</a:t>
                      </a:r>
                      <a:endParaRPr lang="es-ES" sz="1200" dirty="0">
                        <a:solidFill>
                          <a:schemeClr val="tx1"/>
                        </a:solidFill>
                        <a:effectLst/>
                        <a:latin typeface="Times New Roman"/>
                        <a:ea typeface="Times New Roman"/>
                        <a:cs typeface="Times New Roman"/>
                      </a:endParaRPr>
                    </a:p>
                  </a:txBody>
                  <a:tcPr marL="44450" marR="44450" marT="0" marB="0" anchor="b">
                    <a:solidFill>
                      <a:schemeClr val="accent6">
                        <a:lumMod val="40000"/>
                        <a:lumOff val="60000"/>
                      </a:schemeClr>
                    </a:solidFill>
                  </a:tcPr>
                </a:tc>
                <a:tc hMerge="1">
                  <a:txBody>
                    <a:bodyPr/>
                    <a:lstStyle/>
                    <a:p>
                      <a:endParaRPr lang="es-ES"/>
                    </a:p>
                  </a:txBody>
                  <a:tcPr/>
                </a:tc>
                <a:tc gridSpan="2">
                  <a:txBody>
                    <a:bodyPr/>
                    <a:lstStyle/>
                    <a:p>
                      <a:pPr algn="ctr">
                        <a:lnSpc>
                          <a:spcPct val="115000"/>
                        </a:lnSpc>
                        <a:spcAft>
                          <a:spcPts val="0"/>
                        </a:spcAft>
                      </a:pPr>
                      <a:r>
                        <a:rPr lang="es-ES_tradnl" sz="1100" dirty="0">
                          <a:solidFill>
                            <a:schemeClr val="tx1"/>
                          </a:solidFill>
                          <a:effectLst/>
                        </a:rPr>
                        <a:t>FUNDACION 2</a:t>
                      </a:r>
                      <a:endParaRPr lang="es-ES" sz="1200" dirty="0">
                        <a:solidFill>
                          <a:schemeClr val="tx1"/>
                        </a:solidFill>
                        <a:effectLst/>
                        <a:latin typeface="Times New Roman"/>
                        <a:ea typeface="Times New Roman"/>
                        <a:cs typeface="Times New Roman"/>
                      </a:endParaRPr>
                    </a:p>
                  </a:txBody>
                  <a:tcPr marL="44450" marR="44450" marT="0" marB="0" anchor="b">
                    <a:solidFill>
                      <a:schemeClr val="accent6">
                        <a:lumMod val="40000"/>
                        <a:lumOff val="60000"/>
                      </a:schemeClr>
                    </a:solidFill>
                  </a:tcPr>
                </a:tc>
                <a:tc hMerge="1">
                  <a:txBody>
                    <a:bodyPr/>
                    <a:lstStyle/>
                    <a:p>
                      <a:endParaRPr lang="es-ES"/>
                    </a:p>
                  </a:txBody>
                  <a:tcPr/>
                </a:tc>
              </a:tr>
              <a:tr h="441163">
                <a:tc>
                  <a:txBody>
                    <a:bodyPr/>
                    <a:lstStyle/>
                    <a:p>
                      <a:pPr>
                        <a:lnSpc>
                          <a:spcPct val="115000"/>
                        </a:lnSpc>
                        <a:spcAft>
                          <a:spcPts val="0"/>
                        </a:spcAft>
                      </a:pPr>
                      <a:r>
                        <a:rPr lang="es-ES_tradnl" sz="1100" dirty="0">
                          <a:solidFill>
                            <a:schemeClr val="accent4">
                              <a:lumMod val="50000"/>
                            </a:schemeClr>
                          </a:solidFill>
                          <a:effectLst/>
                        </a:rPr>
                        <a:t>FECHA</a:t>
                      </a:r>
                      <a:endParaRPr lang="es-ES" sz="1200" dirty="0">
                        <a:solidFill>
                          <a:schemeClr val="accent4">
                            <a:lumMod val="50000"/>
                          </a:schemeClr>
                        </a:solidFill>
                        <a:effectLst/>
                        <a:latin typeface="Times New Roman"/>
                        <a:ea typeface="Times New Roman"/>
                        <a:cs typeface="Times New Roman"/>
                      </a:endParaRPr>
                    </a:p>
                  </a:txBody>
                  <a:tcPr marL="44450" marR="44450" marT="0" marB="0" anchor="b">
                    <a:solidFill>
                      <a:schemeClr val="accent6">
                        <a:lumMod val="20000"/>
                        <a:lumOff val="80000"/>
                      </a:schemeClr>
                    </a:solidFill>
                  </a:tcPr>
                </a:tc>
                <a:tc>
                  <a:txBody>
                    <a:bodyPr/>
                    <a:lstStyle/>
                    <a:p>
                      <a:pPr>
                        <a:lnSpc>
                          <a:spcPct val="115000"/>
                        </a:lnSpc>
                        <a:spcAft>
                          <a:spcPts val="0"/>
                        </a:spcAft>
                      </a:pPr>
                      <a:r>
                        <a:rPr lang="es-ES_tradnl" sz="1100" dirty="0">
                          <a:effectLst/>
                        </a:rPr>
                        <a:t>HORA</a:t>
                      </a:r>
                      <a:endParaRPr lang="es-ES" sz="1200" dirty="0">
                        <a:effectLst/>
                        <a:latin typeface="Times New Roman"/>
                        <a:ea typeface="Times New Roman"/>
                        <a:cs typeface="Times New Roman"/>
                      </a:endParaRPr>
                    </a:p>
                  </a:txBody>
                  <a:tcPr marL="44450" marR="44450" marT="0" marB="0" anchor="b">
                    <a:solidFill>
                      <a:schemeClr val="accent6">
                        <a:lumMod val="20000"/>
                        <a:lumOff val="80000"/>
                      </a:schemeClr>
                    </a:solidFill>
                  </a:tcPr>
                </a:tc>
                <a:tc>
                  <a:txBody>
                    <a:bodyPr/>
                    <a:lstStyle/>
                    <a:p>
                      <a:pPr>
                        <a:lnSpc>
                          <a:spcPct val="115000"/>
                        </a:lnSpc>
                        <a:spcAft>
                          <a:spcPts val="0"/>
                        </a:spcAft>
                      </a:pPr>
                      <a:r>
                        <a:rPr lang="es-ES_tradnl" sz="1100">
                          <a:effectLst/>
                        </a:rPr>
                        <a:t>FECHA</a:t>
                      </a:r>
                      <a:endParaRPr lang="es-ES" sz="1200">
                        <a:effectLst/>
                        <a:latin typeface="Times New Roman"/>
                        <a:ea typeface="Times New Roman"/>
                        <a:cs typeface="Times New Roman"/>
                      </a:endParaRPr>
                    </a:p>
                  </a:txBody>
                  <a:tcPr marL="44450" marR="44450" marT="0" marB="0" anchor="b">
                    <a:solidFill>
                      <a:schemeClr val="accent6">
                        <a:lumMod val="20000"/>
                        <a:lumOff val="80000"/>
                      </a:schemeClr>
                    </a:solidFill>
                  </a:tcPr>
                </a:tc>
                <a:tc>
                  <a:txBody>
                    <a:bodyPr/>
                    <a:lstStyle/>
                    <a:p>
                      <a:pPr>
                        <a:lnSpc>
                          <a:spcPct val="115000"/>
                        </a:lnSpc>
                        <a:spcAft>
                          <a:spcPts val="0"/>
                        </a:spcAft>
                      </a:pPr>
                      <a:r>
                        <a:rPr lang="es-ES_tradnl" sz="1100">
                          <a:effectLst/>
                        </a:rPr>
                        <a:t>HORA</a:t>
                      </a:r>
                      <a:endParaRPr lang="es-ES" sz="1200">
                        <a:effectLst/>
                        <a:latin typeface="Times New Roman"/>
                        <a:ea typeface="Times New Roman"/>
                        <a:cs typeface="Times New Roman"/>
                      </a:endParaRPr>
                    </a:p>
                  </a:txBody>
                  <a:tcPr marL="44450" marR="44450" marT="0" marB="0" anchor="b">
                    <a:solidFill>
                      <a:schemeClr val="accent6">
                        <a:lumMod val="20000"/>
                        <a:lumOff val="80000"/>
                      </a:schemeClr>
                    </a:solidFill>
                  </a:tcPr>
                </a:tc>
              </a:tr>
              <a:tr h="441163">
                <a:tc>
                  <a:txBody>
                    <a:bodyPr/>
                    <a:lstStyle/>
                    <a:p>
                      <a:pPr>
                        <a:lnSpc>
                          <a:spcPct val="115000"/>
                        </a:lnSpc>
                        <a:spcAft>
                          <a:spcPts val="0"/>
                        </a:spcAft>
                      </a:pPr>
                      <a:r>
                        <a:rPr lang="es-ES_tradnl" sz="1100" b="0" dirty="0">
                          <a:solidFill>
                            <a:schemeClr val="tx1"/>
                          </a:solidFill>
                          <a:effectLst/>
                        </a:rPr>
                        <a:t>Navidad</a:t>
                      </a:r>
                      <a:endParaRPr lang="es-ES" sz="1200" b="0" dirty="0">
                        <a:solidFill>
                          <a:schemeClr val="tx1"/>
                        </a:solidFill>
                        <a:effectLst/>
                        <a:latin typeface="Times New Roman"/>
                        <a:ea typeface="Times New Roman"/>
                        <a:cs typeface="Times New Roman"/>
                      </a:endParaRPr>
                    </a:p>
                  </a:txBody>
                  <a:tcPr marL="44450" marR="44450" marT="0" marB="0" anchor="b">
                    <a:solidFill>
                      <a:schemeClr val="accent6">
                        <a:lumMod val="20000"/>
                        <a:lumOff val="80000"/>
                      </a:schemeClr>
                    </a:solidFill>
                  </a:tcPr>
                </a:tc>
                <a:tc>
                  <a:txBody>
                    <a:bodyPr/>
                    <a:lstStyle/>
                    <a:p>
                      <a:pPr>
                        <a:lnSpc>
                          <a:spcPct val="115000"/>
                        </a:lnSpc>
                        <a:spcAft>
                          <a:spcPts val="0"/>
                        </a:spcAft>
                      </a:pPr>
                      <a:r>
                        <a:rPr lang="es-ES_tradnl" sz="1100" dirty="0">
                          <a:effectLst/>
                        </a:rPr>
                        <a:t>10h00</a:t>
                      </a:r>
                      <a:endParaRPr lang="es-ES" sz="1200" dirty="0">
                        <a:effectLst/>
                        <a:latin typeface="Times New Roman"/>
                        <a:ea typeface="Times New Roman"/>
                        <a:cs typeface="Times New Roman"/>
                      </a:endParaRPr>
                    </a:p>
                  </a:txBody>
                  <a:tcPr marL="44450" marR="44450" marT="0" marB="0" anchor="b">
                    <a:solidFill>
                      <a:schemeClr val="accent6">
                        <a:lumMod val="20000"/>
                        <a:lumOff val="80000"/>
                      </a:schemeClr>
                    </a:solidFill>
                  </a:tcPr>
                </a:tc>
                <a:tc>
                  <a:txBody>
                    <a:bodyPr/>
                    <a:lstStyle/>
                    <a:p>
                      <a:pPr>
                        <a:lnSpc>
                          <a:spcPct val="115000"/>
                        </a:lnSpc>
                        <a:spcAft>
                          <a:spcPts val="0"/>
                        </a:spcAft>
                      </a:pPr>
                      <a:r>
                        <a:rPr lang="es-ES_tradnl" sz="1100" dirty="0">
                          <a:effectLst/>
                        </a:rPr>
                        <a:t>Día del Niño</a:t>
                      </a:r>
                      <a:endParaRPr lang="es-ES" sz="1200" dirty="0">
                        <a:effectLst/>
                        <a:latin typeface="Times New Roman"/>
                        <a:ea typeface="Times New Roman"/>
                        <a:cs typeface="Times New Roman"/>
                      </a:endParaRPr>
                    </a:p>
                  </a:txBody>
                  <a:tcPr marL="44450" marR="44450" marT="0" marB="0" anchor="b">
                    <a:solidFill>
                      <a:schemeClr val="accent6">
                        <a:lumMod val="20000"/>
                        <a:lumOff val="80000"/>
                      </a:schemeClr>
                    </a:solidFill>
                  </a:tcPr>
                </a:tc>
                <a:tc>
                  <a:txBody>
                    <a:bodyPr/>
                    <a:lstStyle/>
                    <a:p>
                      <a:pPr>
                        <a:lnSpc>
                          <a:spcPct val="115000"/>
                        </a:lnSpc>
                        <a:spcAft>
                          <a:spcPts val="0"/>
                        </a:spcAft>
                      </a:pPr>
                      <a:r>
                        <a:rPr lang="es-ES_tradnl" sz="1100" dirty="0">
                          <a:effectLst/>
                        </a:rPr>
                        <a:t>12h00</a:t>
                      </a:r>
                      <a:endParaRPr lang="es-ES" sz="1200" dirty="0">
                        <a:effectLst/>
                        <a:latin typeface="Times New Roman"/>
                        <a:ea typeface="Times New Roman"/>
                        <a:cs typeface="Times New Roman"/>
                      </a:endParaRPr>
                    </a:p>
                  </a:txBody>
                  <a:tcPr marL="44450" marR="44450" marT="0" marB="0" anchor="b">
                    <a:solidFill>
                      <a:schemeClr val="accent6">
                        <a:lumMod val="20000"/>
                        <a:lumOff val="80000"/>
                      </a:schemeClr>
                    </a:solidFill>
                  </a:tcPr>
                </a:tc>
              </a:tr>
              <a:tr h="463221">
                <a:tc>
                  <a:txBody>
                    <a:bodyPr/>
                    <a:lstStyle/>
                    <a:p>
                      <a:pPr>
                        <a:lnSpc>
                          <a:spcPct val="115000"/>
                        </a:lnSpc>
                        <a:spcAft>
                          <a:spcPts val="0"/>
                        </a:spcAft>
                      </a:pPr>
                      <a:r>
                        <a:rPr lang="es-ES_tradnl" sz="1100" b="0" dirty="0">
                          <a:solidFill>
                            <a:schemeClr val="tx1"/>
                          </a:solidFill>
                          <a:effectLst/>
                        </a:rPr>
                        <a:t>Carnaval</a:t>
                      </a:r>
                      <a:endParaRPr lang="es-ES" sz="1200" b="0" dirty="0">
                        <a:solidFill>
                          <a:schemeClr val="tx1"/>
                        </a:solidFill>
                        <a:effectLst/>
                        <a:latin typeface="Times New Roman"/>
                        <a:ea typeface="Times New Roman"/>
                        <a:cs typeface="Times New Roman"/>
                      </a:endParaRPr>
                    </a:p>
                  </a:txBody>
                  <a:tcPr marL="44450" marR="44450" marT="0" marB="0" anchor="b">
                    <a:solidFill>
                      <a:schemeClr val="accent6">
                        <a:lumMod val="20000"/>
                        <a:lumOff val="80000"/>
                      </a:schemeClr>
                    </a:solidFill>
                  </a:tcPr>
                </a:tc>
                <a:tc>
                  <a:txBody>
                    <a:bodyPr/>
                    <a:lstStyle/>
                    <a:p>
                      <a:pPr>
                        <a:lnSpc>
                          <a:spcPct val="115000"/>
                        </a:lnSpc>
                        <a:spcAft>
                          <a:spcPts val="0"/>
                        </a:spcAft>
                      </a:pPr>
                      <a:r>
                        <a:rPr lang="es-ES_tradnl" sz="1100" dirty="0">
                          <a:effectLst/>
                        </a:rPr>
                        <a:t>10h00</a:t>
                      </a:r>
                      <a:endParaRPr lang="es-ES" sz="1200" dirty="0">
                        <a:effectLst/>
                        <a:latin typeface="Times New Roman"/>
                        <a:ea typeface="Times New Roman"/>
                        <a:cs typeface="Times New Roman"/>
                      </a:endParaRPr>
                    </a:p>
                  </a:txBody>
                  <a:tcPr marL="44450" marR="44450" marT="0" marB="0" anchor="b">
                    <a:solidFill>
                      <a:schemeClr val="accent6">
                        <a:lumMod val="20000"/>
                        <a:lumOff val="80000"/>
                      </a:schemeClr>
                    </a:solidFill>
                  </a:tcPr>
                </a:tc>
                <a:tc>
                  <a:txBody>
                    <a:bodyPr/>
                    <a:lstStyle/>
                    <a:p>
                      <a:pPr>
                        <a:lnSpc>
                          <a:spcPct val="115000"/>
                        </a:lnSpc>
                        <a:spcAft>
                          <a:spcPts val="0"/>
                        </a:spcAft>
                      </a:pPr>
                      <a:r>
                        <a:rPr lang="es-ES_tradnl" sz="1100">
                          <a:effectLst/>
                        </a:rPr>
                        <a:t>Carnaval</a:t>
                      </a:r>
                      <a:endParaRPr lang="es-ES" sz="1200">
                        <a:effectLst/>
                        <a:latin typeface="Times New Roman"/>
                        <a:ea typeface="Times New Roman"/>
                        <a:cs typeface="Times New Roman"/>
                      </a:endParaRPr>
                    </a:p>
                  </a:txBody>
                  <a:tcPr marL="44450" marR="44450" marT="0" marB="0" anchor="b">
                    <a:solidFill>
                      <a:schemeClr val="accent6">
                        <a:lumMod val="20000"/>
                        <a:lumOff val="80000"/>
                      </a:schemeClr>
                    </a:solidFill>
                  </a:tcPr>
                </a:tc>
                <a:tc>
                  <a:txBody>
                    <a:bodyPr/>
                    <a:lstStyle/>
                    <a:p>
                      <a:pPr>
                        <a:lnSpc>
                          <a:spcPct val="115000"/>
                        </a:lnSpc>
                        <a:spcAft>
                          <a:spcPts val="0"/>
                        </a:spcAft>
                      </a:pPr>
                      <a:r>
                        <a:rPr lang="es-ES_tradnl" sz="1100" dirty="0">
                          <a:effectLst/>
                        </a:rPr>
                        <a:t>10h00</a:t>
                      </a:r>
                      <a:endParaRPr lang="es-ES" sz="1200" dirty="0">
                        <a:effectLst/>
                        <a:latin typeface="Times New Roman"/>
                        <a:ea typeface="Times New Roman"/>
                        <a:cs typeface="Times New Roman"/>
                      </a:endParaRPr>
                    </a:p>
                  </a:txBody>
                  <a:tcPr marL="44450" marR="44450" marT="0" marB="0" anchor="b">
                    <a:solidFill>
                      <a:schemeClr val="accent6">
                        <a:lumMod val="20000"/>
                        <a:lumOff val="80000"/>
                      </a:schemeClr>
                    </a:solidFill>
                  </a:tcPr>
                </a:tc>
              </a:tr>
            </a:tbl>
          </a:graphicData>
        </a:graphic>
      </p:graphicFrame>
    </p:spTree>
    <p:extLst>
      <p:ext uri="{BB962C8B-B14F-4D97-AF65-F5344CB8AC3E}">
        <p14:creationId xmlns:p14="http://schemas.microsoft.com/office/powerpoint/2010/main" val="91061278"/>
      </p:ext>
    </p:extLst>
  </p:cSld>
  <p:clrMapOvr>
    <a:masterClrMapping/>
  </p:clrMapOvr>
  <p:transition spd="slow">
    <p:cov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683568" y="692701"/>
          <a:ext cx="7848873" cy="5801789"/>
        </p:xfrm>
        <a:graphic>
          <a:graphicData uri="http://schemas.openxmlformats.org/drawingml/2006/table">
            <a:tbl>
              <a:tblPr/>
              <a:tblGrid>
                <a:gridCol w="3210902"/>
                <a:gridCol w="2647587"/>
                <a:gridCol w="1990384"/>
              </a:tblGrid>
              <a:tr h="514857">
                <a:tc>
                  <a:txBody>
                    <a:bodyPr/>
                    <a:lstStyle/>
                    <a:p>
                      <a:pPr algn="ctr" fontAlgn="b"/>
                      <a:r>
                        <a:rPr lang="es-EC" sz="1800" b="1" i="0" u="none" strike="noStrike" dirty="0">
                          <a:latin typeface="Times New Roman"/>
                        </a:rPr>
                        <a:t>VALOR ACTUAL NETO</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DFEE1A"/>
                    </a:solidFill>
                  </a:tcPr>
                </a:tc>
                <a:tc>
                  <a:txBody>
                    <a:bodyPr/>
                    <a:lstStyle/>
                    <a:p>
                      <a:pPr algn="ctr" fontAlgn="b"/>
                      <a:r>
                        <a:rPr lang="es-EC" sz="1600" b="0" i="0" u="none" strike="noStrike">
                          <a:latin typeface="Times New Roman"/>
                        </a:rPr>
                        <a:t>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l" fontAlgn="b"/>
                      <a:r>
                        <a:rPr lang="es-EC" sz="1600" b="0" i="0" u="none" strike="noStrike">
                          <a:latin typeface="Times New Roman"/>
                        </a:rPr>
                        <a:t>                          (15.768,00)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14857">
                <a:tc>
                  <a:txBody>
                    <a:bodyPr/>
                    <a:lstStyle/>
                    <a:p>
                      <a:pPr algn="l" fontAlgn="b"/>
                      <a:endParaRPr lang="es-EC" sz="1600" b="0" i="0" u="none" strike="noStrike">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l" fontAlgn="b"/>
                      <a:r>
                        <a:rPr lang="es-EC" sz="1600" b="0" i="0" u="none" strike="noStrike">
                          <a:latin typeface="Times New Roman"/>
                        </a:rPr>
                        <a:t>                              4.818,81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12034">
                <a:tc>
                  <a:txBody>
                    <a:bodyPr/>
                    <a:lstStyle/>
                    <a:p>
                      <a:pPr algn="l" fontAlgn="b"/>
                      <a:endParaRPr lang="es-EC" sz="1600" b="0" i="0" u="none" strike="noStrike">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r" fontAlgn="b"/>
                      <a:r>
                        <a:rPr lang="es-EC" sz="1600" b="0" i="0" u="none" strike="noStrike">
                          <a:latin typeface="Times New Roman"/>
                        </a:rPr>
                        <a:t>$ 4.579,48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14857">
                <a:tc>
                  <a:txBody>
                    <a:bodyPr/>
                    <a:lstStyle/>
                    <a:p>
                      <a:pPr algn="l" fontAlgn="b"/>
                      <a:endParaRPr lang="es-EC" sz="1600" b="0" i="0" u="none" strike="noStrike">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dirty="0">
                          <a:latin typeface="Times New Roman"/>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l" fontAlgn="b"/>
                      <a:r>
                        <a:rPr lang="es-EC" sz="1600" b="0" i="0" u="none" strike="noStrike" dirty="0">
                          <a:latin typeface="Times New Roman"/>
                        </a:rPr>
                        <a:t>                              2.775,77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14857">
                <a:tc>
                  <a:txBody>
                    <a:bodyPr/>
                    <a:lstStyle/>
                    <a:p>
                      <a:pPr algn="l" fontAlgn="b"/>
                      <a:endParaRPr lang="es-EC" sz="1600" b="0" i="0" u="none" strike="noStrike">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a:latin typeface="Times New Roman"/>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l" fontAlgn="b"/>
                      <a:r>
                        <a:rPr lang="es-EC" sz="1600" b="0" i="0" u="none" strike="noStrike" dirty="0">
                          <a:latin typeface="Times New Roman"/>
                        </a:rPr>
                        <a:t>                              2.547,51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14857">
                <a:tc>
                  <a:txBody>
                    <a:bodyPr/>
                    <a:lstStyle/>
                    <a:p>
                      <a:pPr algn="l" fontAlgn="b"/>
                      <a:endParaRPr lang="es-EC" sz="1600" b="0" i="0" u="none" strike="noStrike">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EC" sz="1600" b="0" i="0" u="none" strike="noStrike">
                          <a:latin typeface="Times New Roman"/>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l" fontAlgn="b"/>
                      <a:r>
                        <a:rPr lang="es-EC" sz="1600" b="0" i="0" u="none" strike="noStrike">
                          <a:latin typeface="Times New Roman"/>
                        </a:rPr>
                        <a:t>                              2.333,55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12034">
                <a:tc>
                  <a:txBody>
                    <a:bodyPr/>
                    <a:lstStyle/>
                    <a:p>
                      <a:pPr algn="l" fontAlgn="b"/>
                      <a:endParaRPr lang="es-EC" sz="1600" b="0" i="0" u="none" strike="noStrike">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C" sz="1600" b="0" i="0" u="none" strike="noStrike">
                          <a:latin typeface="Times New Roman"/>
                        </a:rPr>
                        <a:t>Valor Neto (5 años)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r" fontAlgn="b"/>
                      <a:r>
                        <a:rPr lang="es-EC" sz="1600" b="0" i="0" u="none" strike="noStrike" dirty="0">
                          <a:latin typeface="Times New Roman"/>
                        </a:rPr>
                        <a:t>17.055,12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14857">
                <a:tc>
                  <a:txBody>
                    <a:bodyPr/>
                    <a:lstStyle/>
                    <a:p>
                      <a:pPr algn="l" fontAlgn="b"/>
                      <a:endParaRPr lang="es-EC" sz="1600" b="1" i="0" u="none" strike="noStrike">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C" sz="1600" b="1" i="0" u="none" strike="noStrike">
                          <a:latin typeface="Times New Roman"/>
                        </a:rPr>
                        <a:t>-Inversión Inicial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l" fontAlgn="b"/>
                      <a:r>
                        <a:rPr lang="es-EC" sz="1600" b="0" i="0" u="none" strike="noStrike" dirty="0">
                          <a:latin typeface="Times New Roman"/>
                        </a:rPr>
                        <a:t>                          (15.768,00)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43238">
                <a:tc>
                  <a:txBody>
                    <a:bodyPr/>
                    <a:lstStyle/>
                    <a:p>
                      <a:pPr algn="l" fontAlgn="b"/>
                      <a:endParaRPr lang="es-EC" sz="1600" b="0" i="0" u="none" strike="noStrike">
                        <a:latin typeface="Times New Roman"/>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s-EC" sz="1600" b="1" i="0" u="none" strike="noStrike">
                          <a:latin typeface="Times New Roman"/>
                        </a:rPr>
                        <a:t>VAN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l" fontAlgn="b"/>
                      <a:r>
                        <a:rPr lang="es-EC" sz="1600" b="1" i="0" u="none" strike="noStrike" dirty="0">
                          <a:latin typeface="Times New Roman"/>
                        </a:rPr>
                        <a:t>                   1.287,12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12034">
                <a:tc>
                  <a:txBody>
                    <a:bodyPr/>
                    <a:lstStyle/>
                    <a:p>
                      <a:pPr algn="l" fontAlgn="b"/>
                      <a:endParaRPr lang="es-EC" sz="1600" b="0" i="0" u="none" strike="noStrike">
                        <a:latin typeface="Times New Roman"/>
                      </a:endParaRPr>
                    </a:p>
                  </a:txBody>
                  <a:tcPr marL="9525" marR="9525" marT="9525" marB="0" anchor="b">
                    <a:lnL>
                      <a:noFill/>
                    </a:lnL>
                    <a:lnR>
                      <a:noFill/>
                    </a:lnR>
                    <a:lnT>
                      <a:noFill/>
                    </a:lnT>
                    <a:lnB>
                      <a:noFill/>
                    </a:lnB>
                  </a:tcPr>
                </a:tc>
                <a:tc>
                  <a:txBody>
                    <a:bodyPr/>
                    <a:lstStyle/>
                    <a:p>
                      <a:pPr algn="l" fontAlgn="b"/>
                      <a:endParaRPr lang="es-EC" sz="1600" b="0" i="0" u="none" strike="noStrike">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600" b="0" i="0" u="none" strike="noStrike">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034">
                <a:tc>
                  <a:txBody>
                    <a:bodyPr/>
                    <a:lstStyle/>
                    <a:p>
                      <a:pPr algn="l" fontAlgn="b"/>
                      <a:endParaRPr lang="es-EC" sz="1600" b="0" i="0" u="none" strike="noStrike">
                        <a:latin typeface="Bookman Old Style"/>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C" sz="1600" b="0" i="0" u="none" strike="noStrike">
                          <a:latin typeface="Times New Roman"/>
                        </a:rPr>
                        <a:t>Tasa de inflación promedio esperada: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r" fontAlgn="b"/>
                      <a:r>
                        <a:rPr lang="es-EC" sz="1600" b="0" i="0" u="none" strike="noStrike" dirty="0">
                          <a:latin typeface="Times New Roman"/>
                        </a:rPr>
                        <a:t>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12034">
                <a:tc>
                  <a:txBody>
                    <a:bodyPr/>
                    <a:lstStyle/>
                    <a:p>
                      <a:pPr algn="l" fontAlgn="b"/>
                      <a:endParaRPr lang="es-EC" sz="1600" b="0" i="0" u="none" strike="noStrike">
                        <a:latin typeface="Bookman Old Style"/>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C" sz="1600" b="0" i="0" u="none" strike="noStrike">
                          <a:latin typeface="Times New Roman"/>
                        </a:rPr>
                        <a:t>Tasa de riesgo del sector: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r" fontAlgn="b"/>
                      <a:r>
                        <a:rPr lang="es-EC" sz="1600" b="0" i="0" u="none" strike="noStrike">
                          <a:latin typeface="Times New Roman"/>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12034">
                <a:tc>
                  <a:txBody>
                    <a:bodyPr/>
                    <a:lstStyle/>
                    <a:p>
                      <a:pPr algn="l" fontAlgn="b"/>
                      <a:endParaRPr lang="es-EC" sz="1600" b="0" i="0" u="none" strike="noStrike">
                        <a:latin typeface="Bookman Old Style"/>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C" sz="1600" b="0" i="0" u="none" strike="noStrike">
                          <a:latin typeface="Times New Roman"/>
                        </a:rPr>
                        <a:t>Tasa de riesgo del negocio: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r" fontAlgn="b"/>
                      <a:r>
                        <a:rPr lang="es-EC" sz="1600" b="0" i="0" u="none" strike="noStrike" dirty="0">
                          <a:latin typeface="Times New Roman"/>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12034">
                <a:tc>
                  <a:txBody>
                    <a:bodyPr/>
                    <a:lstStyle/>
                    <a:p>
                      <a:pPr algn="l" fontAlgn="b"/>
                      <a:endParaRPr lang="es-EC" sz="1600" b="0" i="0" u="none" strike="noStrike">
                        <a:latin typeface="Bookman Old Style"/>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s-EC" sz="1600" b="1" i="0" u="none" strike="noStrike">
                          <a:latin typeface="Times New Roman"/>
                        </a:rPr>
                        <a:t>Tasa de Descuento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a:txBody>
                    <a:bodyPr/>
                    <a:lstStyle/>
                    <a:p>
                      <a:pPr algn="r" fontAlgn="b"/>
                      <a:r>
                        <a:rPr lang="es-EC" sz="1600" b="1" i="0" u="none" strike="noStrike" dirty="0">
                          <a:latin typeface="Times New Roman"/>
                        </a:rPr>
                        <a:t>13,00%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spTree>
    <p:extLst>
      <p:ext uri="{BB962C8B-B14F-4D97-AF65-F5344CB8AC3E}">
        <p14:creationId xmlns:p14="http://schemas.microsoft.com/office/powerpoint/2010/main" val="303657825"/>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539552" y="692694"/>
          <a:ext cx="8136904" cy="5688633"/>
        </p:xfrm>
        <a:graphic>
          <a:graphicData uri="http://schemas.openxmlformats.org/drawingml/2006/table">
            <a:tbl>
              <a:tblPr/>
              <a:tblGrid>
                <a:gridCol w="3328733"/>
                <a:gridCol w="2744745"/>
                <a:gridCol w="2063426"/>
              </a:tblGrid>
              <a:tr h="546984">
                <a:tc gridSpan="2">
                  <a:txBody>
                    <a:bodyPr/>
                    <a:lstStyle/>
                    <a:p>
                      <a:pPr algn="l" fontAlgn="b"/>
                      <a:r>
                        <a:rPr lang="es-EC" sz="1800" b="1" i="0" u="none" strike="noStrike" dirty="0">
                          <a:latin typeface="Times New Roman"/>
                        </a:rPr>
                        <a:t>TASA INTERNA DE RETORNO</a:t>
                      </a:r>
                    </a:p>
                  </a:txBody>
                  <a:tcPr marL="9525" marR="9525" marT="9525" marB="0" anchor="b">
                    <a:lnL>
                      <a:noFill/>
                    </a:lnL>
                    <a:lnR>
                      <a:noFill/>
                    </a:lnR>
                    <a:lnT>
                      <a:noFill/>
                    </a:lnT>
                    <a:lnB>
                      <a:noFill/>
                    </a:lnB>
                    <a:solidFill>
                      <a:srgbClr val="EBE600"/>
                    </a:solidFill>
                  </a:tcPr>
                </a:tc>
                <a:tc hMerge="1">
                  <a:txBody>
                    <a:bodyPr/>
                    <a:lstStyle/>
                    <a:p>
                      <a:endParaRPr lang="es-EC"/>
                    </a:p>
                  </a:txBody>
                  <a:tcPr/>
                </a:tc>
                <a:tc>
                  <a:txBody>
                    <a:bodyPr/>
                    <a:lstStyle/>
                    <a:p>
                      <a:pPr algn="l" fontAlgn="b"/>
                      <a:endParaRPr lang="es-EC" sz="1800" b="0" i="0" u="none" strike="noStrike">
                        <a:latin typeface="Times New Roman"/>
                      </a:endParaRPr>
                    </a:p>
                  </a:txBody>
                  <a:tcPr marL="9525" marR="9525" marT="9525" marB="0" anchor="b">
                    <a:lnL>
                      <a:noFill/>
                    </a:lnL>
                    <a:lnR>
                      <a:noFill/>
                    </a:lnR>
                    <a:lnT>
                      <a:noFill/>
                    </a:lnT>
                    <a:lnB>
                      <a:noFill/>
                    </a:lnB>
                  </a:tcPr>
                </a:tc>
              </a:tr>
              <a:tr h="481346">
                <a:tc>
                  <a:txBody>
                    <a:bodyPr/>
                    <a:lstStyle/>
                    <a:p>
                      <a:pPr algn="ctr" fontAlgn="b"/>
                      <a:endParaRPr lang="es-EC" sz="1800" b="1" i="0" u="none" strike="noStrike" dirty="0">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C" sz="1800" b="1" i="0" u="none" strike="noStrike">
                        <a:latin typeface="Times New Roman"/>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a:latin typeface="Times New Roman"/>
                        </a:rPr>
                        <a:t>(Valorados en Usd.)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437587">
                <a:tc>
                  <a:txBody>
                    <a:bodyPr/>
                    <a:lstStyle/>
                    <a:p>
                      <a:pPr algn="ctr" fontAlgn="b"/>
                      <a:r>
                        <a:rPr lang="es-EC" sz="1800" b="1" i="0" u="none" strike="noStrike" dirty="0">
                          <a:latin typeface="Times New Roman"/>
                        </a:rPr>
                        <a:t>flujos de efectivo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E1A"/>
                    </a:solidFill>
                  </a:tcPr>
                </a:tc>
                <a:tc gridSpan="2">
                  <a:txBody>
                    <a:bodyPr/>
                    <a:lstStyle/>
                    <a:p>
                      <a:pPr algn="ctr" fontAlgn="b"/>
                      <a:r>
                        <a:rPr lang="es-EC" sz="1800" b="1" i="0" u="none" strike="noStrike">
                          <a:latin typeface="Times New Roman"/>
                        </a:rPr>
                        <a:t>periodos de capitalizacion por año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r>
              <a:tr h="481346">
                <a:tc>
                  <a:txBody>
                    <a:bodyPr/>
                    <a:lstStyle/>
                    <a:p>
                      <a:pPr algn="l" fontAlgn="b"/>
                      <a:r>
                        <a:rPr lang="es-EC" sz="1800" b="0" i="0" u="none" strike="noStrike" dirty="0">
                          <a:latin typeface="Times New Roman"/>
                        </a:rPr>
                        <a:t>                                     (15.768,00)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E1A"/>
                    </a:solidFill>
                  </a:tcPr>
                </a:tc>
                <a:tc>
                  <a:txBody>
                    <a:bodyPr/>
                    <a:lstStyle/>
                    <a:p>
                      <a:pPr algn="r" fontAlgn="b"/>
                      <a:r>
                        <a:rPr lang="es-EC" sz="1800" b="0" i="0" u="none" strike="noStrike">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s-EC"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81346">
                <a:tc>
                  <a:txBody>
                    <a:bodyPr/>
                    <a:lstStyle/>
                    <a:p>
                      <a:pPr algn="l" fontAlgn="b"/>
                      <a:r>
                        <a:rPr lang="es-EC" sz="1800" b="0" i="0" u="none" strike="noStrike">
                          <a:latin typeface="Times New Roman"/>
                        </a:rPr>
                        <a:t>                                        4.818,81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E1A"/>
                    </a:solidFill>
                  </a:tcPr>
                </a:tc>
                <a:tc gridSpan="2">
                  <a:txBody>
                    <a:bodyPr/>
                    <a:lstStyle/>
                    <a:p>
                      <a:pPr algn="l" fontAlgn="b"/>
                      <a:r>
                        <a:rPr lang="es-EC" sz="1800" b="1" i="0" u="none" strike="noStrike" dirty="0">
                          <a:latin typeface="Times New Roman"/>
                        </a:rPr>
                        <a:t>TIR NOMINAL DEL PERÍODO</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s-EC"/>
                    </a:p>
                  </a:txBody>
                  <a:tcPr/>
                </a:tc>
              </a:tr>
              <a:tr h="503225">
                <a:tc>
                  <a:txBody>
                    <a:bodyPr/>
                    <a:lstStyle/>
                    <a:p>
                      <a:pPr algn="l" fontAlgn="b"/>
                      <a:r>
                        <a:rPr lang="es-EC" sz="1800" b="0" i="0" u="none" strike="noStrike">
                          <a:latin typeface="Times New Roman"/>
                        </a:rPr>
                        <a:t>                                        4.579,48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E1A"/>
                    </a:solidFill>
                  </a:tcPr>
                </a:tc>
                <a:tc gridSpan="2">
                  <a:txBody>
                    <a:bodyPr/>
                    <a:lstStyle/>
                    <a:p>
                      <a:pPr algn="ctr" fontAlgn="b"/>
                      <a:r>
                        <a:rPr lang="es-EC" sz="1800" b="1" i="0" u="none" strike="noStrike" dirty="0">
                          <a:latin typeface="Times New Roman"/>
                        </a:rPr>
                        <a:t>3,11%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r>
              <a:tr h="481346">
                <a:tc>
                  <a:txBody>
                    <a:bodyPr/>
                    <a:lstStyle/>
                    <a:p>
                      <a:pPr algn="l" fontAlgn="b"/>
                      <a:r>
                        <a:rPr lang="es-EC" sz="1800" b="0" i="0" u="none" strike="noStrike">
                          <a:latin typeface="Times New Roman"/>
                        </a:rPr>
                        <a:t>                                        2.775,77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E1A"/>
                    </a:solidFill>
                  </a:tcPr>
                </a:tc>
                <a:tc>
                  <a:txBody>
                    <a:bodyPr/>
                    <a:lstStyle/>
                    <a:p>
                      <a:pPr algn="l" fontAlgn="b"/>
                      <a:r>
                        <a:rPr lang="es-EC" sz="18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l" fontAlgn="b"/>
                      <a:r>
                        <a:rPr lang="es-EC" sz="1800" b="0" i="0" u="none" strike="noStrike">
                          <a:latin typeface="Times New Roman"/>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99"/>
                    </a:solidFill>
                  </a:tcPr>
                </a:tc>
              </a:tr>
              <a:tr h="481346">
                <a:tc>
                  <a:txBody>
                    <a:bodyPr/>
                    <a:lstStyle/>
                    <a:p>
                      <a:pPr algn="l" fontAlgn="b"/>
                      <a:r>
                        <a:rPr lang="es-EC" sz="1800" b="0" i="0" u="none" strike="noStrike">
                          <a:latin typeface="Times New Roman"/>
                        </a:rPr>
                        <a:t>                                        2.547,51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E1A"/>
                    </a:solidFill>
                  </a:tcPr>
                </a:tc>
                <a:tc>
                  <a:txBody>
                    <a:bodyPr/>
                    <a:lstStyle/>
                    <a:p>
                      <a:pPr algn="l" fontAlgn="b"/>
                      <a:r>
                        <a:rPr lang="es-EC" sz="18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r>
                        <a:rPr lang="es-EC" sz="1800" b="0" i="0" u="none" strike="noStrike">
                          <a:latin typeface="Times New Roman"/>
                        </a:rPr>
                        <a:t> </a:t>
                      </a:r>
                    </a:p>
                  </a:txBody>
                  <a:tcPr marL="9525" marR="9525" marT="9525" marB="0" anchor="b">
                    <a:lnL>
                      <a:noFill/>
                    </a:lnL>
                    <a:lnR>
                      <a:noFill/>
                    </a:lnR>
                    <a:lnT>
                      <a:noFill/>
                    </a:lnT>
                    <a:lnB>
                      <a:noFill/>
                    </a:lnB>
                    <a:solidFill>
                      <a:srgbClr val="FFFF99"/>
                    </a:solidFill>
                  </a:tcPr>
                </a:tc>
              </a:tr>
              <a:tr h="481346">
                <a:tc>
                  <a:txBody>
                    <a:bodyPr/>
                    <a:lstStyle/>
                    <a:p>
                      <a:pPr algn="l" fontAlgn="b"/>
                      <a:r>
                        <a:rPr lang="es-EC" sz="1800" b="0" i="0" u="none" strike="noStrike">
                          <a:latin typeface="Times New Roman"/>
                        </a:rPr>
                        <a:t>                                        2.333,55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E1A"/>
                    </a:solidFill>
                  </a:tcPr>
                </a:tc>
                <a:tc>
                  <a:txBody>
                    <a:bodyPr/>
                    <a:lstStyle/>
                    <a:p>
                      <a:pPr algn="l" fontAlgn="b"/>
                      <a:r>
                        <a:rPr lang="es-EC" sz="18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l" fontAlgn="b"/>
                      <a:r>
                        <a:rPr lang="es-EC" sz="1800" b="0" i="0" u="none" strike="noStrike">
                          <a:latin typeface="Times New Roman"/>
                        </a:rPr>
                        <a:t> </a:t>
                      </a:r>
                    </a:p>
                  </a:txBody>
                  <a:tcPr marL="9525" marR="9525" marT="9525" marB="0" anchor="b">
                    <a:lnL>
                      <a:noFill/>
                    </a:lnL>
                    <a:lnR>
                      <a:noFill/>
                    </a:lnR>
                    <a:lnT>
                      <a:noFill/>
                    </a:lnT>
                    <a:lnB>
                      <a:noFill/>
                    </a:lnB>
                    <a:solidFill>
                      <a:srgbClr val="FFFF99"/>
                    </a:solidFill>
                  </a:tcPr>
                </a:tc>
              </a:tr>
              <a:tr h="437587">
                <a:tc>
                  <a:txBody>
                    <a:bodyPr/>
                    <a:lstStyle/>
                    <a:p>
                      <a:pPr algn="l" fontAlgn="b"/>
                      <a:endParaRPr lang="es-EC" sz="1800" b="0" i="0" u="none" strike="noStrike">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s-EC" sz="1800" b="0" i="0" u="none" strike="noStrike" dirty="0">
                          <a:latin typeface="Times New Roman"/>
                        </a:rPr>
                        <a:t> </a:t>
                      </a:r>
                    </a:p>
                  </a:txBody>
                  <a:tcPr marL="9525" marR="9525" marT="9525" marB="0" anchor="b">
                    <a:lnL>
                      <a:noFill/>
                    </a:lnL>
                    <a:lnR>
                      <a:noFill/>
                    </a:lnR>
                    <a:lnT>
                      <a:noFill/>
                    </a:lnT>
                    <a:lnB>
                      <a:noFill/>
                    </a:lnB>
                    <a:solidFill>
                      <a:srgbClr val="FFFF99"/>
                    </a:solidFill>
                  </a:tcPr>
                </a:tc>
                <a:tc>
                  <a:txBody>
                    <a:bodyPr/>
                    <a:lstStyle/>
                    <a:p>
                      <a:pPr algn="l" fontAlgn="b"/>
                      <a:r>
                        <a:rPr lang="es-EC" sz="1800" b="0" i="0" u="none" strike="noStrike" dirty="0">
                          <a:latin typeface="Times New Roman"/>
                        </a:rPr>
                        <a:t> </a:t>
                      </a:r>
                    </a:p>
                  </a:txBody>
                  <a:tcPr marL="9525" marR="9525" marT="9525" marB="0" anchor="b">
                    <a:lnL>
                      <a:noFill/>
                    </a:lnL>
                    <a:lnR>
                      <a:noFill/>
                    </a:lnR>
                    <a:lnT>
                      <a:noFill/>
                    </a:lnT>
                    <a:lnB>
                      <a:noFill/>
                    </a:lnB>
                    <a:solidFill>
                      <a:srgbClr val="FFFF99"/>
                    </a:solidFill>
                  </a:tcPr>
                </a:tc>
              </a:tr>
              <a:tr h="437587">
                <a:tc>
                  <a:txBody>
                    <a:bodyPr/>
                    <a:lstStyle/>
                    <a:p>
                      <a:pPr algn="l" fontAlgn="b"/>
                      <a:endParaRPr lang="es-EC" sz="1800" b="0" i="0" u="none" strike="noStrike">
                        <a:latin typeface="Times New Roman"/>
                      </a:endParaRPr>
                    </a:p>
                  </a:txBody>
                  <a:tcPr marL="9525" marR="9525" marT="9525" marB="0" anchor="b">
                    <a:lnL>
                      <a:noFill/>
                    </a:lnL>
                    <a:lnR>
                      <a:noFill/>
                    </a:lnR>
                    <a:lnT>
                      <a:noFill/>
                    </a:lnT>
                    <a:lnB>
                      <a:noFill/>
                    </a:lnB>
                  </a:tcPr>
                </a:tc>
                <a:tc>
                  <a:txBody>
                    <a:bodyPr/>
                    <a:lstStyle/>
                    <a:p>
                      <a:pPr algn="l" fontAlgn="b"/>
                      <a:r>
                        <a:rPr lang="es-EC" sz="1800" b="0" i="0" u="none" strike="noStrike">
                          <a:latin typeface="Times New Roman"/>
                        </a:rPr>
                        <a:t>TIR nominal anual</a:t>
                      </a:r>
                    </a:p>
                  </a:txBody>
                  <a:tcPr marL="9525" marR="9525" marT="9525" marB="0" anchor="b">
                    <a:lnL>
                      <a:noFill/>
                    </a:lnL>
                    <a:lnR>
                      <a:noFill/>
                    </a:lnR>
                    <a:lnT>
                      <a:noFill/>
                    </a:lnT>
                    <a:lnB>
                      <a:noFill/>
                    </a:lnB>
                    <a:solidFill>
                      <a:srgbClr val="FFFF99"/>
                    </a:solidFill>
                  </a:tcPr>
                </a:tc>
                <a:tc>
                  <a:txBody>
                    <a:bodyPr/>
                    <a:lstStyle/>
                    <a:p>
                      <a:pPr algn="l" fontAlgn="b"/>
                      <a:r>
                        <a:rPr lang="es-EC" sz="1800" b="0" i="0" u="none" strike="noStrike" dirty="0">
                          <a:latin typeface="Times New Roman"/>
                        </a:rPr>
                        <a:t> </a:t>
                      </a:r>
                    </a:p>
                  </a:txBody>
                  <a:tcPr marL="9525" marR="9525" marT="9525" marB="0" anchor="b">
                    <a:lnL>
                      <a:noFill/>
                    </a:lnL>
                    <a:lnR>
                      <a:noFill/>
                    </a:lnR>
                    <a:lnT>
                      <a:noFill/>
                    </a:lnT>
                    <a:lnB>
                      <a:noFill/>
                    </a:lnB>
                    <a:solidFill>
                      <a:srgbClr val="FFFF99"/>
                    </a:solidFill>
                  </a:tcPr>
                </a:tc>
              </a:tr>
              <a:tr h="437587">
                <a:tc>
                  <a:txBody>
                    <a:bodyPr/>
                    <a:lstStyle/>
                    <a:p>
                      <a:pPr algn="l" fontAlgn="b"/>
                      <a:endParaRPr lang="es-EC" sz="1800" b="0" i="0" u="none" strike="noStrike">
                        <a:latin typeface="Times New Roman"/>
                      </a:endParaRPr>
                    </a:p>
                  </a:txBody>
                  <a:tcPr marL="9525" marR="9525" marT="9525" marB="0" anchor="b">
                    <a:lnL>
                      <a:noFill/>
                    </a:lnL>
                    <a:lnR>
                      <a:noFill/>
                    </a:lnR>
                    <a:lnT>
                      <a:noFill/>
                    </a:lnT>
                    <a:lnB>
                      <a:noFill/>
                    </a:lnB>
                  </a:tcPr>
                </a:tc>
                <a:tc>
                  <a:txBody>
                    <a:bodyPr/>
                    <a:lstStyle/>
                    <a:p>
                      <a:pPr algn="r" fontAlgn="b"/>
                      <a:r>
                        <a:rPr lang="es-EC" sz="1800" b="0" i="0" u="none" strike="noStrike">
                          <a:latin typeface="Times New Roman"/>
                        </a:rPr>
                        <a:t>3,11%</a:t>
                      </a:r>
                    </a:p>
                  </a:txBody>
                  <a:tcPr marL="9525" marR="9525" marT="9525" marB="0" anchor="b">
                    <a:lnL>
                      <a:noFill/>
                    </a:lnL>
                    <a:lnR>
                      <a:noFill/>
                    </a:lnR>
                    <a:lnT>
                      <a:noFill/>
                    </a:lnT>
                    <a:lnB>
                      <a:noFill/>
                    </a:lnB>
                    <a:solidFill>
                      <a:srgbClr val="FFFF99"/>
                    </a:solidFill>
                  </a:tcPr>
                </a:tc>
                <a:tc>
                  <a:txBody>
                    <a:bodyPr/>
                    <a:lstStyle/>
                    <a:p>
                      <a:pPr algn="l" fontAlgn="b"/>
                      <a:r>
                        <a:rPr lang="es-EC" sz="1800" b="0" i="0" u="none" strike="noStrike" dirty="0">
                          <a:latin typeface="Times New Roman"/>
                        </a:rPr>
                        <a:t> </a:t>
                      </a:r>
                    </a:p>
                  </a:txBody>
                  <a:tcPr marL="9525" marR="9525" marT="9525" marB="0" anchor="b">
                    <a:lnL>
                      <a:noFill/>
                    </a:lnL>
                    <a:lnR>
                      <a:noFill/>
                    </a:lnR>
                    <a:lnT>
                      <a:noFill/>
                    </a:lnT>
                    <a:lnB>
                      <a:noFill/>
                    </a:lnB>
                    <a:solidFill>
                      <a:srgbClr val="FFFF99"/>
                    </a:solidFill>
                  </a:tcPr>
                </a:tc>
              </a:tr>
            </a:tbl>
          </a:graphicData>
        </a:graphic>
      </p:graphicFrame>
    </p:spTree>
    <p:extLst>
      <p:ext uri="{BB962C8B-B14F-4D97-AF65-F5344CB8AC3E}">
        <p14:creationId xmlns:p14="http://schemas.microsoft.com/office/powerpoint/2010/main" val="4050874288"/>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39552" y="692693"/>
          <a:ext cx="8136904" cy="6099535"/>
        </p:xfrm>
        <a:graphic>
          <a:graphicData uri="http://schemas.openxmlformats.org/drawingml/2006/table">
            <a:tbl>
              <a:tblPr/>
              <a:tblGrid>
                <a:gridCol w="2592892"/>
                <a:gridCol w="2609950"/>
                <a:gridCol w="2934062"/>
              </a:tblGrid>
              <a:tr h="349056">
                <a:tc gridSpan="3">
                  <a:txBody>
                    <a:bodyPr/>
                    <a:lstStyle/>
                    <a:p>
                      <a:pPr algn="ctr" fontAlgn="b"/>
                      <a:r>
                        <a:rPr lang="es-EC" sz="1800" b="1" i="0" u="none" strike="noStrike" dirty="0">
                          <a:latin typeface="Times New Roman"/>
                        </a:rPr>
                        <a:t>CRAZYANIMATIONPARTY &amp; IMPORT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hMerge="1">
                  <a:txBody>
                    <a:bodyPr/>
                    <a:lstStyle/>
                    <a:p>
                      <a:endParaRPr lang="es-EC"/>
                    </a:p>
                  </a:txBody>
                  <a:tcPr/>
                </a:tc>
                <a:tc hMerge="1">
                  <a:txBody>
                    <a:bodyPr/>
                    <a:lstStyle/>
                    <a:p>
                      <a:endParaRPr lang="es-EC"/>
                    </a:p>
                  </a:txBody>
                  <a:tcPr/>
                </a:tc>
              </a:tr>
              <a:tr h="317323">
                <a:tc gridSpan="3">
                  <a:txBody>
                    <a:bodyPr/>
                    <a:lstStyle/>
                    <a:p>
                      <a:pPr algn="ctr" fontAlgn="b"/>
                      <a:r>
                        <a:rPr lang="es-EC" sz="1800" b="1" i="0" u="none" strike="noStrike">
                          <a:latin typeface="Times New Roman"/>
                        </a:rPr>
                        <a:t>(Valorados en Usd.)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00"/>
                    </a:solidFill>
                  </a:tcPr>
                </a:tc>
                <a:tc hMerge="1">
                  <a:txBody>
                    <a:bodyPr/>
                    <a:lstStyle/>
                    <a:p>
                      <a:endParaRPr lang="es-EC"/>
                    </a:p>
                  </a:txBody>
                  <a:tcPr/>
                </a:tc>
                <a:tc hMerge="1">
                  <a:txBody>
                    <a:bodyPr/>
                    <a:lstStyle/>
                    <a:p>
                      <a:endParaRPr lang="es-EC"/>
                    </a:p>
                  </a:txBody>
                  <a:tcPr/>
                </a:tc>
              </a:tr>
              <a:tr h="333190">
                <a:tc gridSpan="3">
                  <a:txBody>
                    <a:bodyPr/>
                    <a:lstStyle/>
                    <a:p>
                      <a:pPr algn="ctr" fontAlgn="b"/>
                      <a:r>
                        <a:rPr lang="es-EC" sz="1800" b="1" i="0" u="none" strike="noStrike" dirty="0">
                          <a:latin typeface="Times New Roman"/>
                        </a:rPr>
                        <a:t>PERIODO DE RECUPERACION DE INVERSION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EE1A"/>
                    </a:solidFill>
                  </a:tcPr>
                </a:tc>
                <a:tc hMerge="1">
                  <a:txBody>
                    <a:bodyPr/>
                    <a:lstStyle/>
                    <a:p>
                      <a:endParaRPr lang="es-EC"/>
                    </a:p>
                  </a:txBody>
                  <a:tcPr/>
                </a:tc>
                <a:tc hMerge="1">
                  <a:txBody>
                    <a:bodyPr/>
                    <a:lstStyle/>
                    <a:p>
                      <a:endParaRPr lang="es-EC"/>
                    </a:p>
                  </a:txBody>
                  <a:tcPr/>
                </a:tc>
              </a:tr>
              <a:tr h="317323">
                <a:tc>
                  <a:txBody>
                    <a:bodyPr/>
                    <a:lstStyle/>
                    <a:p>
                      <a:pPr algn="l" fontAlgn="b"/>
                      <a:r>
                        <a:rPr lang="es-EC"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s-EC" sz="1800" b="1" i="0" u="none" strike="noStrike" dirty="0">
                          <a:latin typeface="Times New Roman"/>
                        </a:rPr>
                        <a:t>Recuperación Anual de Caja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9"/>
                    </a:solidFill>
                  </a:tcPr>
                </a:tc>
                <a:tc>
                  <a:txBody>
                    <a:bodyPr/>
                    <a:lstStyle/>
                    <a:p>
                      <a:pPr algn="l" fontAlgn="b"/>
                      <a:r>
                        <a:rPr lang="es-EC" sz="1800" b="1" i="0" u="none" strike="noStrike">
                          <a:latin typeface="Times New Roman"/>
                        </a:rPr>
                        <a:t>Recuperación Acumulada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5"/>
                    </a:solidFill>
                  </a:tcPr>
                </a:tc>
              </a:tr>
              <a:tr h="523584">
                <a:tc>
                  <a:txBody>
                    <a:bodyPr/>
                    <a:lstStyle/>
                    <a:p>
                      <a:pPr algn="ctr" fontAlgn="b"/>
                      <a:r>
                        <a:rPr lang="es-EC" sz="1800" b="1" i="0" u="none" strike="noStrike">
                          <a:solidFill>
                            <a:srgbClr val="4F6228"/>
                          </a:solidFill>
                          <a:latin typeface="Times New Roman"/>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s-EC" sz="1800" b="0" i="0" u="none" strike="noStrike" dirty="0">
                          <a:latin typeface="Times New Roman"/>
                        </a:rPr>
                        <a:t>                                  8.645,25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9"/>
                    </a:solidFill>
                  </a:tcPr>
                </a:tc>
                <a:tc>
                  <a:txBody>
                    <a:bodyPr/>
                    <a:lstStyle/>
                    <a:p>
                      <a:pPr algn="l" fontAlgn="b"/>
                      <a:r>
                        <a:rPr lang="es-EC" sz="1800" b="0" i="0" u="none" strike="noStrike">
                          <a:latin typeface="Times New Roman"/>
                        </a:rPr>
                        <a:t>                                        8.645,25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5"/>
                    </a:solidFill>
                  </a:tcPr>
                </a:tc>
              </a:tr>
              <a:tr h="523584">
                <a:tc>
                  <a:txBody>
                    <a:bodyPr/>
                    <a:lstStyle/>
                    <a:p>
                      <a:pPr algn="ctr" fontAlgn="b"/>
                      <a:r>
                        <a:rPr lang="es-EC" sz="1800" b="1" i="0" u="none" strike="noStrike">
                          <a:solidFill>
                            <a:srgbClr val="4F6228"/>
                          </a:solidFill>
                          <a:latin typeface="Times New Roman"/>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s-EC" sz="1800" b="0" i="0" u="none" strike="noStrike" dirty="0">
                          <a:latin typeface="Times New Roman"/>
                        </a:rPr>
                        <a:t>                                18.017,87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9"/>
                    </a:solidFill>
                  </a:tcPr>
                </a:tc>
                <a:tc>
                  <a:txBody>
                    <a:bodyPr/>
                    <a:lstStyle/>
                    <a:p>
                      <a:pPr algn="l" fontAlgn="b"/>
                      <a:r>
                        <a:rPr lang="es-EC" sz="1800" b="0" i="0" u="none" strike="noStrike">
                          <a:latin typeface="Times New Roman"/>
                        </a:rPr>
                        <a:t>                                      26.663,12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5"/>
                    </a:solidFill>
                  </a:tcPr>
                </a:tc>
              </a:tr>
              <a:tr h="317323">
                <a:tc>
                  <a:txBody>
                    <a:bodyPr/>
                    <a:lstStyle/>
                    <a:p>
                      <a:pPr algn="l" fontAlgn="b"/>
                      <a:r>
                        <a:rPr lang="es-EC" sz="1800" b="1" i="0" u="none" strike="noStrike">
                          <a:solidFill>
                            <a:srgbClr val="4F6228"/>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s-EC" sz="18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9"/>
                    </a:solidFill>
                  </a:tcPr>
                </a:tc>
                <a:tc>
                  <a:txBody>
                    <a:bodyPr/>
                    <a:lstStyle/>
                    <a:p>
                      <a:pPr algn="l" fontAlgn="b"/>
                      <a:r>
                        <a:rPr lang="es-EC"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5"/>
                    </a:solidFill>
                  </a:tcPr>
                </a:tc>
              </a:tr>
              <a:tr h="523584">
                <a:tc>
                  <a:txBody>
                    <a:bodyPr/>
                    <a:lstStyle/>
                    <a:p>
                      <a:pPr algn="ctr" fontAlgn="ctr"/>
                      <a:r>
                        <a:rPr lang="es-EC" sz="1800" b="1" i="0" u="none" strike="noStrike">
                          <a:solidFill>
                            <a:srgbClr val="4F6228"/>
                          </a:solidFill>
                          <a:latin typeface="Times New Roman"/>
                        </a:rPr>
                        <a:t>Por recuperar año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s-EC" sz="1800" b="0" i="0" u="none" strike="noStrike" dirty="0">
                          <a:latin typeface="Times New Roman"/>
                        </a:rPr>
                        <a:t>                                  7.122,75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9"/>
                    </a:solidFill>
                  </a:tcPr>
                </a:tc>
                <a:tc>
                  <a:txBody>
                    <a:bodyPr/>
                    <a:lstStyle/>
                    <a:p>
                      <a:pPr algn="ctr" fontAlgn="ctr"/>
                      <a:r>
                        <a:rPr lang="es-EC" sz="1800" b="0" i="0" u="none" strike="noStrike">
                          <a:latin typeface="Times New Roman"/>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5"/>
                    </a:solidFill>
                  </a:tcPr>
                </a:tc>
              </a:tr>
              <a:tr h="523584">
                <a:tc>
                  <a:txBody>
                    <a:bodyPr/>
                    <a:lstStyle/>
                    <a:p>
                      <a:pPr algn="l" fontAlgn="b"/>
                      <a:r>
                        <a:rPr lang="es-EC" sz="1800" b="1" i="0" u="none" strike="noStrike">
                          <a:solidFill>
                            <a:srgbClr val="4F6228"/>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s-EC" sz="1800" b="0" i="0" u="none" strike="noStrike" dirty="0">
                          <a:latin typeface="Times New Roman"/>
                        </a:rPr>
                        <a:t>                                18.017,87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9"/>
                    </a:solidFill>
                  </a:tcPr>
                </a:tc>
                <a:tc>
                  <a:txBody>
                    <a:bodyPr/>
                    <a:lstStyle/>
                    <a:p>
                      <a:pPr algn="r" fontAlgn="b"/>
                      <a:r>
                        <a:rPr lang="es-EC" sz="1800" b="0" i="0" u="none" strike="noStrike">
                          <a:latin typeface="Times New Roman"/>
                        </a:rPr>
                        <a:t>12 meses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5"/>
                    </a:solidFill>
                  </a:tcPr>
                </a:tc>
              </a:tr>
              <a:tr h="523584">
                <a:tc>
                  <a:txBody>
                    <a:bodyPr/>
                    <a:lstStyle/>
                    <a:p>
                      <a:pPr algn="l" fontAlgn="b"/>
                      <a:r>
                        <a:rPr lang="es-EC" sz="1800" b="1" i="0" u="none" strike="noStrike">
                          <a:solidFill>
                            <a:srgbClr val="4F6228"/>
                          </a:solidFill>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s-EC" sz="1800" b="0" i="0" u="none" strike="noStrike" dirty="0">
                          <a:latin typeface="Times New Roman"/>
                        </a:rPr>
                        <a:t>                                  7.122,75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9"/>
                    </a:solidFill>
                  </a:tcPr>
                </a:tc>
                <a:tc>
                  <a:txBody>
                    <a:bodyPr/>
                    <a:lstStyle/>
                    <a:p>
                      <a:pPr algn="r" fontAlgn="b"/>
                      <a:r>
                        <a:rPr lang="es-EC" sz="1800" b="0" i="0" u="none" strike="noStrike" dirty="0">
                          <a:latin typeface="Times New Roman"/>
                        </a:rPr>
                        <a:t>                                               4,74 </a:t>
                      </a:r>
                      <a:r>
                        <a:rPr lang="es-EC" sz="1800" b="0" i="0" u="none" strike="noStrike" dirty="0" smtClean="0">
                          <a:latin typeface="Times New Roman"/>
                        </a:rPr>
                        <a:t> meses</a:t>
                      </a:r>
                      <a:endParaRPr lang="es-EC" sz="1800" b="0" i="0" u="none" strike="noStrike" dirty="0">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5"/>
                    </a:solidFill>
                  </a:tcPr>
                </a:tc>
              </a:tr>
              <a:tr h="523584">
                <a:tc>
                  <a:txBody>
                    <a:bodyPr/>
                    <a:lstStyle/>
                    <a:p>
                      <a:pPr algn="ctr" fontAlgn="ctr"/>
                      <a:r>
                        <a:rPr lang="es-EC" sz="1800" b="1" i="0" u="none" strike="noStrike">
                          <a:solidFill>
                            <a:srgbClr val="4F6228"/>
                          </a:solidFill>
                          <a:latin typeface="Times New Roman"/>
                        </a:rPr>
                        <a:t>Utilidad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s-EC" sz="1800" b="0" i="0" u="none" strike="noStrike">
                          <a:latin typeface="Times New Roman"/>
                        </a:rPr>
                        <a:t>                              10.895,12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9"/>
                    </a:solidFill>
                  </a:tcPr>
                </a:tc>
                <a:tc>
                  <a:txBody>
                    <a:bodyPr/>
                    <a:lstStyle/>
                    <a:p>
                      <a:pPr algn="l" fontAlgn="b"/>
                      <a:r>
                        <a:rPr lang="es-EC" sz="18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5"/>
                    </a:solidFill>
                  </a:tcPr>
                </a:tc>
              </a:tr>
              <a:tr h="317323">
                <a:tc>
                  <a:txBody>
                    <a:bodyPr/>
                    <a:lstStyle/>
                    <a:p>
                      <a:pPr algn="l" fontAlgn="b"/>
                      <a:r>
                        <a:rPr lang="es-EC"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s-EC" sz="1800" b="0" i="0" u="none" strike="noStrike">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B9"/>
                    </a:solidFill>
                  </a:tcPr>
                </a:tc>
                <a:tc>
                  <a:txBody>
                    <a:bodyPr/>
                    <a:lstStyle/>
                    <a:p>
                      <a:pPr algn="l" fontAlgn="b"/>
                      <a:r>
                        <a:rPr lang="es-EC" sz="1800" b="0" i="0" u="none" strike="noStrike" dirty="0">
                          <a:latin typeface="Times New Roman"/>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5"/>
                    </a:solidFill>
                  </a:tcPr>
                </a:tc>
              </a:tr>
              <a:tr h="523584">
                <a:tc gridSpan="3">
                  <a:txBody>
                    <a:bodyPr/>
                    <a:lstStyle/>
                    <a:p>
                      <a:pPr algn="l" fontAlgn="b"/>
                      <a:r>
                        <a:rPr lang="es-EC" sz="1800" b="1" i="0" u="none" strike="noStrike" dirty="0">
                          <a:latin typeface="Times New Roman"/>
                        </a:rPr>
                        <a:t>POR TANTO EL TIEMPO DE RECUPERACION DE INVERSIÓN ES IGUAL A: 2 años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131972089"/>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816936"/>
            <a:ext cx="6984776" cy="5170820"/>
          </a:xfrm>
          <a:prstGeom prst="rect">
            <a:avLst/>
          </a:prstGeom>
        </p:spPr>
      </p:pic>
      <p:pic>
        <p:nvPicPr>
          <p:cNvPr id="1026" name="Picture 2" descr="http://t2.gstatic.com/images?q=tbn:ANd9GcRygnHWHS8zssNuerX90NMrU72L9URD359yHKBq4q5zTfedzcpBOUx2FBasXA"/>
          <p:cNvPicPr>
            <a:picLocks noChangeAspect="1" noChangeArrowheads="1"/>
          </p:cNvPicPr>
          <p:nvPr/>
        </p:nvPicPr>
        <p:blipFill>
          <a:blip r:embed="rId3" cstate="print">
            <a:clrChange>
              <a:clrFrom>
                <a:srgbClr val="FFFBFF"/>
              </a:clrFrom>
              <a:clrTo>
                <a:srgbClr val="FFFBFF">
                  <a:alpha val="0"/>
                </a:srgbClr>
              </a:clrTo>
            </a:clrChange>
            <a:extLst>
              <a:ext uri="{28A0092B-C50C-407E-A947-70E740481C1C}">
                <a14:useLocalDpi xmlns:a14="http://schemas.microsoft.com/office/drawing/2010/main" val="0"/>
              </a:ext>
            </a:extLst>
          </a:blip>
          <a:srcRect/>
          <a:stretch>
            <a:fillRect/>
          </a:stretch>
        </p:blipFill>
        <p:spPr bwMode="auto">
          <a:xfrm>
            <a:off x="3347864" y="1484784"/>
            <a:ext cx="2103535" cy="147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27437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484784"/>
            <a:ext cx="7024744" cy="1143000"/>
          </a:xfrm>
        </p:spPr>
        <p:txBody>
          <a:bodyPr>
            <a:normAutofit fontScale="90000"/>
          </a:bodyPr>
          <a:lstStyle/>
          <a:p>
            <a:pPr algn="ctr"/>
            <a:r>
              <a:rPr lang="es-ES" dirty="0" smtClean="0"/>
              <a:t/>
            </a:r>
            <a:br>
              <a:rPr lang="es-ES" dirty="0" smtClean="0"/>
            </a:br>
            <a:r>
              <a:rPr lang="es-ES" b="1" dirty="0" smtClean="0">
                <a:solidFill>
                  <a:schemeClr val="tx1"/>
                </a:solidFill>
                <a:effectLst>
                  <a:outerShdw blurRad="38100" dist="38100" dir="2700000" algn="tl">
                    <a:srgbClr val="000000">
                      <a:alpha val="43137"/>
                    </a:srgbClr>
                  </a:outerShdw>
                </a:effectLst>
              </a:rPr>
              <a:t>Guía de Productos</a:t>
            </a:r>
            <a:endParaRPr lang="es-ES" b="1" dirty="0">
              <a:solidFill>
                <a:schemeClr val="tx1"/>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043608" y="2924944"/>
            <a:ext cx="6777317" cy="3508977"/>
          </a:xfrm>
        </p:spPr>
        <p:txBody>
          <a:bodyPr/>
          <a:lstStyle/>
          <a:p>
            <a:pPr>
              <a:buClr>
                <a:srgbClr val="E7E200"/>
              </a:buClr>
            </a:pPr>
            <a:r>
              <a:rPr lang="es-ES" dirty="0" smtClean="0"/>
              <a:t>Globos</a:t>
            </a:r>
          </a:p>
          <a:p>
            <a:pPr>
              <a:buClr>
                <a:srgbClr val="E7E200"/>
              </a:buClr>
            </a:pPr>
            <a:r>
              <a:rPr lang="es-ES" dirty="0" smtClean="0"/>
              <a:t>Mascaras</a:t>
            </a:r>
          </a:p>
          <a:p>
            <a:pPr>
              <a:buClr>
                <a:srgbClr val="E7E200"/>
              </a:buClr>
            </a:pPr>
            <a:r>
              <a:rPr lang="es-ES" dirty="0" smtClean="0"/>
              <a:t>Gorros</a:t>
            </a:r>
          </a:p>
          <a:p>
            <a:pPr>
              <a:buClr>
                <a:srgbClr val="E7E200"/>
              </a:buClr>
            </a:pPr>
            <a:r>
              <a:rPr lang="es-ES" dirty="0" smtClean="0"/>
              <a:t>Pelucas</a:t>
            </a:r>
          </a:p>
          <a:p>
            <a:pPr>
              <a:buClr>
                <a:srgbClr val="E7E200"/>
              </a:buClr>
            </a:pPr>
            <a:r>
              <a:rPr lang="es-ES" dirty="0" smtClean="0">
                <a:latin typeface="+mj-lt"/>
                <a:ea typeface="Times New Roman"/>
                <a:cs typeface="Times New Roman"/>
              </a:rPr>
              <a:t>Coronas</a:t>
            </a:r>
            <a:r>
              <a:rPr lang="es-ES" dirty="0">
                <a:latin typeface="+mj-lt"/>
                <a:ea typeface="Times New Roman"/>
                <a:cs typeface="Times New Roman"/>
              </a:rPr>
              <a:t>, corbatas, alas, sets.</a:t>
            </a:r>
          </a:p>
          <a:p>
            <a:endParaRPr lang="es-ES" dirty="0"/>
          </a:p>
        </p:txBody>
      </p:sp>
      <p:pic>
        <p:nvPicPr>
          <p:cNvPr id="45058" name="Picture 2" descr="http://upload.wikimedia.org/wikipedia/commons/thumb/1/10/Logoespe2.jpg/200px-Logoespe2.jpg"/>
          <p:cNvPicPr>
            <a:picLocks noChangeAspect="1" noChangeArrowheads="1"/>
          </p:cNvPicPr>
          <p:nvPr/>
        </p:nvPicPr>
        <p:blipFill>
          <a:blip r:embed="rId2" cstate="print"/>
          <a:srcRect/>
          <a:stretch>
            <a:fillRect/>
          </a:stretch>
        </p:blipFill>
        <p:spPr bwMode="auto">
          <a:xfrm>
            <a:off x="5652120" y="0"/>
            <a:ext cx="1905000" cy="1847851"/>
          </a:xfrm>
          <a:prstGeom prst="rect">
            <a:avLst/>
          </a:prstGeom>
          <a:noFill/>
        </p:spPr>
      </p:pic>
    </p:spTree>
    <p:extLst>
      <p:ext uri="{BB962C8B-B14F-4D97-AF65-F5344CB8AC3E}">
        <p14:creationId xmlns:p14="http://schemas.microsoft.com/office/powerpoint/2010/main" val="685745420"/>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764704"/>
            <a:ext cx="7200916" cy="5328592"/>
          </a:xfrm>
        </p:spPr>
        <p:txBody>
          <a:bodyPr>
            <a:normAutofit fontScale="85000" lnSpcReduction="20000"/>
          </a:bodyPr>
          <a:lstStyle/>
          <a:p>
            <a:pPr>
              <a:buClr>
                <a:srgbClr val="E7E200"/>
              </a:buClr>
            </a:pPr>
            <a:r>
              <a:rPr lang="es-ES" b="1" dirty="0" smtClean="0"/>
              <a:t>Objetivo General</a:t>
            </a:r>
            <a:endParaRPr lang="es-EC" dirty="0" smtClean="0"/>
          </a:p>
          <a:p>
            <a:pPr algn="just">
              <a:buClr>
                <a:srgbClr val="E7E200"/>
              </a:buClr>
              <a:buNone/>
            </a:pPr>
            <a:r>
              <a:rPr lang="es-ES" dirty="0" smtClean="0"/>
              <a:t>	Establecer la viabilidad de la importación de los productos de animación.</a:t>
            </a:r>
            <a:endParaRPr lang="es-EC" dirty="0" smtClean="0"/>
          </a:p>
          <a:p>
            <a:pPr algn="just">
              <a:buClr>
                <a:srgbClr val="E7E200"/>
              </a:buClr>
            </a:pPr>
            <a:endParaRPr lang="es-EC" dirty="0" smtClean="0"/>
          </a:p>
          <a:p>
            <a:pPr algn="just">
              <a:buClr>
                <a:srgbClr val="E7E200"/>
              </a:buClr>
            </a:pPr>
            <a:r>
              <a:rPr lang="es-ES" b="1" dirty="0" smtClean="0"/>
              <a:t>Objetivos Específicos</a:t>
            </a:r>
            <a:endParaRPr lang="es-EC" dirty="0" smtClean="0"/>
          </a:p>
          <a:p>
            <a:pPr algn="just">
              <a:buClr>
                <a:srgbClr val="E7E200"/>
              </a:buClr>
            </a:pPr>
            <a:endParaRPr lang="es-EC" dirty="0" smtClean="0"/>
          </a:p>
          <a:p>
            <a:pPr algn="just">
              <a:buClr>
                <a:srgbClr val="E7E200"/>
              </a:buClr>
              <a:buNone/>
            </a:pPr>
            <a:r>
              <a:rPr lang="es-ES" dirty="0" smtClean="0"/>
              <a:t>	Determinar la frecuencia de compra de los productos de animación </a:t>
            </a:r>
            <a:endParaRPr lang="es-EC" dirty="0" smtClean="0"/>
          </a:p>
          <a:p>
            <a:pPr algn="just">
              <a:buNone/>
            </a:pPr>
            <a:r>
              <a:rPr lang="es-ES" dirty="0" smtClean="0"/>
              <a:t>	Determinar los precios de venta al público de los productos de animación </a:t>
            </a:r>
            <a:endParaRPr lang="es-EC" dirty="0" smtClean="0"/>
          </a:p>
          <a:p>
            <a:pPr algn="just">
              <a:buNone/>
            </a:pPr>
            <a:r>
              <a:rPr lang="es-ES" dirty="0" smtClean="0"/>
              <a:t>	Determinar el motivo de compra de los productos de animación </a:t>
            </a:r>
            <a:endParaRPr lang="es-EC" dirty="0" smtClean="0"/>
          </a:p>
          <a:p>
            <a:pPr algn="just">
              <a:buNone/>
            </a:pPr>
            <a:r>
              <a:rPr lang="es-ES" dirty="0" smtClean="0"/>
              <a:t>	Determinar la predisposición de compra de los productos de animación </a:t>
            </a:r>
            <a:endParaRPr lang="es-EC" dirty="0" smtClean="0"/>
          </a:p>
          <a:p>
            <a:pPr algn="just">
              <a:buNone/>
            </a:pPr>
            <a:r>
              <a:rPr lang="es-ES" dirty="0" smtClean="0"/>
              <a:t>	Determinar la cantidad a importar</a:t>
            </a:r>
            <a:endParaRPr lang="es-EC" dirty="0" smtClean="0"/>
          </a:p>
          <a:p>
            <a:pPr algn="just">
              <a:buNone/>
            </a:pPr>
            <a:r>
              <a:rPr lang="es-ES" dirty="0" smtClean="0"/>
              <a:t>	Determinar la preferencia del origen de los productos de animación para el cliente</a:t>
            </a:r>
            <a:endParaRPr lang="es-EC" dirty="0" smtClean="0"/>
          </a:p>
          <a:p>
            <a:pPr algn="just"/>
            <a:endParaRPr lang="es-EC"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81053159"/>
              </p:ext>
            </p:extLst>
          </p:nvPr>
        </p:nvGraphicFramePr>
        <p:xfrm>
          <a:off x="1835696" y="1916832"/>
          <a:ext cx="5866998" cy="4389120"/>
        </p:xfrm>
        <a:graphic>
          <a:graphicData uri="http://schemas.openxmlformats.org/drawingml/2006/table">
            <a:tbl>
              <a:tblPr firstRow="1" firstCol="1" bandRow="1">
                <a:tableStyleId>{5C22544A-7EE6-4342-B048-85BDC9FD1C3A}</a:tableStyleId>
              </a:tblPr>
              <a:tblGrid>
                <a:gridCol w="3285559"/>
                <a:gridCol w="2581439"/>
              </a:tblGrid>
              <a:tr h="826402">
                <a:tc>
                  <a:txBody>
                    <a:bodyPr/>
                    <a:lstStyle/>
                    <a:p>
                      <a:pPr algn="ctr">
                        <a:lnSpc>
                          <a:spcPct val="200000"/>
                        </a:lnSpc>
                        <a:spcAft>
                          <a:spcPts val="0"/>
                        </a:spcAft>
                      </a:pPr>
                      <a:r>
                        <a:rPr lang="es-ES" sz="1600" dirty="0">
                          <a:effectLst/>
                        </a:rPr>
                        <a:t>Producto</a:t>
                      </a:r>
                      <a:endParaRPr lang="es-ES" sz="1600" dirty="0">
                        <a:effectLst/>
                        <a:latin typeface="Calibri"/>
                        <a:ea typeface="Calibri"/>
                        <a:cs typeface="Times New Roman"/>
                      </a:endParaRPr>
                    </a:p>
                  </a:txBody>
                  <a:tcPr marL="68580" marR="68580" marT="0" marB="0" anchor="ctr"/>
                </a:tc>
                <a:tc>
                  <a:txBody>
                    <a:bodyPr/>
                    <a:lstStyle/>
                    <a:p>
                      <a:pPr algn="ctr">
                        <a:lnSpc>
                          <a:spcPct val="200000"/>
                        </a:lnSpc>
                        <a:spcAft>
                          <a:spcPts val="0"/>
                        </a:spcAft>
                      </a:pPr>
                      <a:r>
                        <a:rPr lang="es-ES" sz="1600" dirty="0">
                          <a:effectLst/>
                        </a:rPr>
                        <a:t>% de Predisposición de Compra</a:t>
                      </a:r>
                      <a:endParaRPr lang="es-ES" sz="1600" dirty="0">
                        <a:effectLst/>
                        <a:latin typeface="Calibri"/>
                        <a:ea typeface="Calibri"/>
                        <a:cs typeface="Times New Roman"/>
                      </a:endParaRPr>
                    </a:p>
                  </a:txBody>
                  <a:tcPr marL="68580" marR="68580" marT="0" marB="0" anchor="ctr"/>
                </a:tc>
              </a:tr>
              <a:tr h="407901">
                <a:tc>
                  <a:txBody>
                    <a:bodyPr/>
                    <a:lstStyle/>
                    <a:p>
                      <a:pPr>
                        <a:lnSpc>
                          <a:spcPct val="200000"/>
                        </a:lnSpc>
                        <a:spcAft>
                          <a:spcPts val="0"/>
                        </a:spcAft>
                      </a:pPr>
                      <a:r>
                        <a:rPr lang="es-ES" sz="1600" dirty="0">
                          <a:effectLst/>
                        </a:rPr>
                        <a:t>Globos de Plástico Aluminizado</a:t>
                      </a:r>
                      <a:endParaRPr lang="es-ES" sz="1600" dirty="0">
                        <a:effectLst/>
                        <a:latin typeface="Calibri"/>
                        <a:ea typeface="Calibri"/>
                        <a:cs typeface="Times New Roman"/>
                      </a:endParaRPr>
                    </a:p>
                  </a:txBody>
                  <a:tcPr marL="68580" marR="68580" marT="0" marB="0" anchor="ctr"/>
                </a:tc>
                <a:tc>
                  <a:txBody>
                    <a:bodyPr/>
                    <a:lstStyle/>
                    <a:p>
                      <a:pPr algn="just">
                        <a:lnSpc>
                          <a:spcPct val="200000"/>
                        </a:lnSpc>
                        <a:spcAft>
                          <a:spcPts val="0"/>
                        </a:spcAft>
                      </a:pPr>
                      <a:r>
                        <a:rPr lang="es-ES" sz="1600" dirty="0">
                          <a:effectLst/>
                        </a:rPr>
                        <a:t>76,19%</a:t>
                      </a:r>
                      <a:endParaRPr lang="es-ES" sz="1600" dirty="0">
                        <a:effectLst/>
                        <a:latin typeface="Calibri"/>
                        <a:ea typeface="Calibri"/>
                        <a:cs typeface="Times New Roman"/>
                      </a:endParaRPr>
                    </a:p>
                  </a:txBody>
                  <a:tcPr marL="68580" marR="68580" marT="0" marB="0" anchor="ctr"/>
                </a:tc>
              </a:tr>
              <a:tr h="407901">
                <a:tc>
                  <a:txBody>
                    <a:bodyPr/>
                    <a:lstStyle/>
                    <a:p>
                      <a:pPr algn="ctr">
                        <a:lnSpc>
                          <a:spcPct val="200000"/>
                        </a:lnSpc>
                        <a:spcAft>
                          <a:spcPts val="0"/>
                        </a:spcAft>
                      </a:pPr>
                      <a:r>
                        <a:rPr lang="es-ES" sz="1600" dirty="0">
                          <a:effectLst/>
                        </a:rPr>
                        <a:t>Antifaces y Mascaras</a:t>
                      </a:r>
                      <a:endParaRPr lang="es-ES" sz="1600" dirty="0">
                        <a:effectLst/>
                        <a:latin typeface="Calibri"/>
                        <a:ea typeface="Calibri"/>
                        <a:cs typeface="Times New Roman"/>
                      </a:endParaRPr>
                    </a:p>
                  </a:txBody>
                  <a:tcPr marL="68580" marR="68580" marT="0" marB="0" anchor="ctr"/>
                </a:tc>
                <a:tc>
                  <a:txBody>
                    <a:bodyPr/>
                    <a:lstStyle/>
                    <a:p>
                      <a:pPr algn="just">
                        <a:lnSpc>
                          <a:spcPct val="200000"/>
                        </a:lnSpc>
                        <a:spcAft>
                          <a:spcPts val="0"/>
                        </a:spcAft>
                      </a:pPr>
                      <a:r>
                        <a:rPr lang="es-ES" sz="1600" dirty="0">
                          <a:effectLst/>
                        </a:rPr>
                        <a:t>95,00%</a:t>
                      </a:r>
                      <a:endParaRPr lang="es-ES" sz="1600" dirty="0">
                        <a:effectLst/>
                        <a:latin typeface="Calibri"/>
                        <a:ea typeface="Calibri"/>
                        <a:cs typeface="Times New Roman"/>
                      </a:endParaRPr>
                    </a:p>
                  </a:txBody>
                  <a:tcPr marL="68580" marR="68580" marT="0" marB="0" anchor="ctr"/>
                </a:tc>
              </a:tr>
              <a:tr h="407901">
                <a:tc>
                  <a:txBody>
                    <a:bodyPr/>
                    <a:lstStyle/>
                    <a:p>
                      <a:pPr algn="ctr">
                        <a:lnSpc>
                          <a:spcPct val="200000"/>
                        </a:lnSpc>
                        <a:spcAft>
                          <a:spcPts val="0"/>
                        </a:spcAft>
                      </a:pPr>
                      <a:r>
                        <a:rPr lang="es-ES" sz="1600" dirty="0">
                          <a:effectLst/>
                        </a:rPr>
                        <a:t>Pelucas</a:t>
                      </a:r>
                      <a:endParaRPr lang="es-ES" sz="1600" dirty="0">
                        <a:effectLst/>
                        <a:latin typeface="Calibri"/>
                        <a:ea typeface="Calibri"/>
                        <a:cs typeface="Times New Roman"/>
                      </a:endParaRPr>
                    </a:p>
                  </a:txBody>
                  <a:tcPr marL="68580" marR="68580" marT="0" marB="0" anchor="ctr"/>
                </a:tc>
                <a:tc>
                  <a:txBody>
                    <a:bodyPr/>
                    <a:lstStyle/>
                    <a:p>
                      <a:pPr algn="just">
                        <a:lnSpc>
                          <a:spcPct val="200000"/>
                        </a:lnSpc>
                        <a:spcAft>
                          <a:spcPts val="0"/>
                        </a:spcAft>
                      </a:pPr>
                      <a:r>
                        <a:rPr lang="es-ES" sz="1600" dirty="0">
                          <a:effectLst/>
                        </a:rPr>
                        <a:t>81,00%</a:t>
                      </a:r>
                      <a:endParaRPr lang="es-ES" sz="1600" dirty="0">
                        <a:effectLst/>
                        <a:latin typeface="Calibri"/>
                        <a:ea typeface="Calibri"/>
                        <a:cs typeface="Times New Roman"/>
                      </a:endParaRPr>
                    </a:p>
                  </a:txBody>
                  <a:tcPr marL="68580" marR="68580" marT="0" marB="0" anchor="ctr"/>
                </a:tc>
              </a:tr>
              <a:tr h="407901">
                <a:tc>
                  <a:txBody>
                    <a:bodyPr/>
                    <a:lstStyle/>
                    <a:p>
                      <a:pPr algn="ctr">
                        <a:lnSpc>
                          <a:spcPct val="200000"/>
                        </a:lnSpc>
                        <a:spcAft>
                          <a:spcPts val="0"/>
                        </a:spcAft>
                      </a:pPr>
                      <a:r>
                        <a:rPr lang="es-ES" sz="1600" dirty="0">
                          <a:effectLst/>
                        </a:rPr>
                        <a:t>Gorros</a:t>
                      </a:r>
                      <a:endParaRPr lang="es-ES" sz="1600" dirty="0">
                        <a:effectLst/>
                        <a:latin typeface="Calibri"/>
                        <a:ea typeface="Calibri"/>
                        <a:cs typeface="Times New Roman"/>
                      </a:endParaRPr>
                    </a:p>
                  </a:txBody>
                  <a:tcPr marL="68580" marR="68580" marT="0" marB="0" anchor="ctr"/>
                </a:tc>
                <a:tc>
                  <a:txBody>
                    <a:bodyPr/>
                    <a:lstStyle/>
                    <a:p>
                      <a:pPr algn="just">
                        <a:lnSpc>
                          <a:spcPct val="200000"/>
                        </a:lnSpc>
                        <a:spcAft>
                          <a:spcPts val="0"/>
                        </a:spcAft>
                      </a:pPr>
                      <a:r>
                        <a:rPr lang="es-ES" sz="1600" dirty="0">
                          <a:effectLst/>
                        </a:rPr>
                        <a:t>95,00%</a:t>
                      </a:r>
                      <a:endParaRPr lang="es-ES" sz="1600" dirty="0">
                        <a:effectLst/>
                        <a:latin typeface="Calibri"/>
                        <a:ea typeface="Calibri"/>
                        <a:cs typeface="Times New Roman"/>
                      </a:endParaRPr>
                    </a:p>
                  </a:txBody>
                  <a:tcPr marL="68580" marR="68580" marT="0" marB="0" anchor="ctr"/>
                </a:tc>
              </a:tr>
              <a:tr h="407901">
                <a:tc>
                  <a:txBody>
                    <a:bodyPr/>
                    <a:lstStyle/>
                    <a:p>
                      <a:pPr algn="ctr">
                        <a:lnSpc>
                          <a:spcPct val="200000"/>
                        </a:lnSpc>
                        <a:spcAft>
                          <a:spcPts val="0"/>
                        </a:spcAft>
                      </a:pPr>
                      <a:r>
                        <a:rPr lang="es-ES" sz="1600" dirty="0">
                          <a:effectLst/>
                        </a:rPr>
                        <a:t>Corbatas</a:t>
                      </a:r>
                      <a:endParaRPr lang="es-ES" sz="1600" dirty="0">
                        <a:effectLst/>
                        <a:latin typeface="Calibri"/>
                        <a:ea typeface="Calibri"/>
                        <a:cs typeface="Times New Roman"/>
                      </a:endParaRPr>
                    </a:p>
                  </a:txBody>
                  <a:tcPr marL="68580" marR="68580" marT="0" marB="0" anchor="ctr"/>
                </a:tc>
                <a:tc>
                  <a:txBody>
                    <a:bodyPr/>
                    <a:lstStyle/>
                    <a:p>
                      <a:pPr algn="just">
                        <a:lnSpc>
                          <a:spcPct val="200000"/>
                        </a:lnSpc>
                        <a:spcAft>
                          <a:spcPts val="0"/>
                        </a:spcAft>
                      </a:pPr>
                      <a:r>
                        <a:rPr lang="es-ES" sz="1600" dirty="0">
                          <a:effectLst/>
                        </a:rPr>
                        <a:t>100,00%</a:t>
                      </a:r>
                      <a:endParaRPr lang="es-ES" sz="1600" dirty="0">
                        <a:effectLst/>
                        <a:latin typeface="Calibri"/>
                        <a:ea typeface="Calibri"/>
                        <a:cs typeface="Times New Roman"/>
                      </a:endParaRPr>
                    </a:p>
                  </a:txBody>
                  <a:tcPr marL="68580" marR="68580" marT="0" marB="0" anchor="ctr"/>
                </a:tc>
              </a:tr>
              <a:tr h="407901">
                <a:tc>
                  <a:txBody>
                    <a:bodyPr/>
                    <a:lstStyle/>
                    <a:p>
                      <a:pPr algn="ctr">
                        <a:lnSpc>
                          <a:spcPct val="200000"/>
                        </a:lnSpc>
                        <a:spcAft>
                          <a:spcPts val="0"/>
                        </a:spcAft>
                      </a:pPr>
                      <a:r>
                        <a:rPr lang="es-ES" sz="1600" dirty="0">
                          <a:effectLst/>
                        </a:rPr>
                        <a:t>Coronas</a:t>
                      </a:r>
                      <a:endParaRPr lang="es-ES" sz="1600" dirty="0">
                        <a:effectLst/>
                        <a:latin typeface="Calibri"/>
                        <a:ea typeface="Calibri"/>
                        <a:cs typeface="Times New Roman"/>
                      </a:endParaRPr>
                    </a:p>
                  </a:txBody>
                  <a:tcPr marL="68580" marR="68580" marT="0" marB="0" anchor="ctr"/>
                </a:tc>
                <a:tc>
                  <a:txBody>
                    <a:bodyPr/>
                    <a:lstStyle/>
                    <a:p>
                      <a:pPr algn="just">
                        <a:lnSpc>
                          <a:spcPct val="200000"/>
                        </a:lnSpc>
                        <a:spcAft>
                          <a:spcPts val="0"/>
                        </a:spcAft>
                      </a:pPr>
                      <a:r>
                        <a:rPr lang="es-ES" sz="1600" dirty="0">
                          <a:effectLst/>
                        </a:rPr>
                        <a:t>81,00%</a:t>
                      </a:r>
                      <a:endParaRPr lang="es-ES" sz="1600" dirty="0">
                        <a:effectLst/>
                        <a:latin typeface="Calibri"/>
                        <a:ea typeface="Calibri"/>
                        <a:cs typeface="Times New Roman"/>
                      </a:endParaRPr>
                    </a:p>
                  </a:txBody>
                  <a:tcPr marL="68580" marR="68580" marT="0" marB="0" anchor="ctr"/>
                </a:tc>
              </a:tr>
              <a:tr h="407901">
                <a:tc>
                  <a:txBody>
                    <a:bodyPr/>
                    <a:lstStyle/>
                    <a:p>
                      <a:pPr algn="ctr">
                        <a:lnSpc>
                          <a:spcPct val="200000"/>
                        </a:lnSpc>
                        <a:spcAft>
                          <a:spcPts val="0"/>
                        </a:spcAft>
                      </a:pPr>
                      <a:r>
                        <a:rPr lang="es-ES" sz="1600" dirty="0">
                          <a:effectLst/>
                        </a:rPr>
                        <a:t>Gafas</a:t>
                      </a:r>
                      <a:endParaRPr lang="es-ES" sz="1600" dirty="0">
                        <a:effectLst/>
                        <a:latin typeface="Calibri"/>
                        <a:ea typeface="Calibri"/>
                        <a:cs typeface="Times New Roman"/>
                      </a:endParaRPr>
                    </a:p>
                  </a:txBody>
                  <a:tcPr marL="68580" marR="68580" marT="0" marB="0" anchor="ctr"/>
                </a:tc>
                <a:tc>
                  <a:txBody>
                    <a:bodyPr/>
                    <a:lstStyle/>
                    <a:p>
                      <a:pPr algn="just">
                        <a:lnSpc>
                          <a:spcPct val="200000"/>
                        </a:lnSpc>
                        <a:spcAft>
                          <a:spcPts val="0"/>
                        </a:spcAft>
                      </a:pPr>
                      <a:r>
                        <a:rPr lang="es-ES" sz="1600" dirty="0">
                          <a:effectLst/>
                        </a:rPr>
                        <a:t>62,00%</a:t>
                      </a:r>
                      <a:endParaRPr lang="es-ES" sz="1600" dirty="0">
                        <a:effectLst/>
                        <a:latin typeface="Calibri"/>
                        <a:ea typeface="Calibri"/>
                        <a:cs typeface="Times New Roman"/>
                      </a:endParaRPr>
                    </a:p>
                  </a:txBody>
                  <a:tcPr marL="68580" marR="68580" marT="0" marB="0" anchor="ctr"/>
                </a:tc>
              </a:tr>
            </a:tbl>
          </a:graphicData>
        </a:graphic>
      </p:graphicFrame>
      <p:pic>
        <p:nvPicPr>
          <p:cNvPr id="44034" name="Picture 2" descr="http://upload.wikimedia.org/wikipedia/commons/thumb/1/10/Logoespe2.jpg/200px-Logoespe2.jpg"/>
          <p:cNvPicPr>
            <a:picLocks noChangeAspect="1" noChangeArrowheads="1"/>
          </p:cNvPicPr>
          <p:nvPr/>
        </p:nvPicPr>
        <p:blipFill>
          <a:blip r:embed="rId2" cstate="print"/>
          <a:srcRect/>
          <a:stretch>
            <a:fillRect/>
          </a:stretch>
        </p:blipFill>
        <p:spPr bwMode="auto">
          <a:xfrm>
            <a:off x="5580112" y="0"/>
            <a:ext cx="1800200" cy="1746195"/>
          </a:xfrm>
          <a:prstGeom prst="rect">
            <a:avLst/>
          </a:prstGeom>
          <a:noFill/>
        </p:spPr>
      </p:pic>
      <p:sp>
        <p:nvSpPr>
          <p:cNvPr id="5" name="4 Rectángulo"/>
          <p:cNvSpPr/>
          <p:nvPr/>
        </p:nvSpPr>
        <p:spPr>
          <a:xfrm>
            <a:off x="899592" y="476672"/>
            <a:ext cx="4264308" cy="14465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Predisposición </a:t>
            </a:r>
          </a:p>
          <a:p>
            <a:pPr algn="ctr"/>
            <a:r>
              <a:rPr lang="es-ES"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 Compra</a:t>
            </a:r>
            <a:endParaRPr lang="es-ES" sz="4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09486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1236</TotalTime>
  <Words>2467</Words>
  <Application>Microsoft Office PowerPoint</Application>
  <PresentationFormat>Presentación en pantalla (4:3)</PresentationFormat>
  <Paragraphs>543</Paragraphs>
  <Slides>68</Slides>
  <Notes>0</Notes>
  <HiddenSlides>0</HiddenSlides>
  <MMClips>1</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Austin</vt:lpstr>
      <vt:lpstr>PROPUESTA DE NEGOCIACIÓN INTERNACIONAL PARA LA IMPORTACIÓN BAJO RÉGIMEN 10 DE PRODUCTOS DE ANIMACIÓN Y PLAN LOGÍSTICO A TRAVÉS DEL CROSS DOCKING EN LA RED DE DISTRIBUCIÓN NACIONAL </vt:lpstr>
      <vt:lpstr>PRESENTACIÓN DEL PROYECTO</vt:lpstr>
      <vt:lpstr>Presentación de PowerPoint</vt:lpstr>
      <vt:lpstr>Presentación de PowerPoint</vt:lpstr>
      <vt:lpstr>CONTENIDO</vt:lpstr>
      <vt:lpstr>Presentación de PowerPoint</vt:lpstr>
      <vt:lpstr> Guía de Productos</vt:lpstr>
      <vt:lpstr>Presentación de PowerPoint</vt:lpstr>
      <vt:lpstr>Presentación de PowerPoint</vt:lpstr>
      <vt:lpstr>Presentación de PowerPoint</vt:lpstr>
      <vt:lpstr>GLOBOS DE PLÁSTICO ALUMINIZADO</vt:lpstr>
      <vt:lpstr>ANTIFACES Y MASCARAS</vt:lpstr>
      <vt:lpstr>Presentación de PowerPoint</vt:lpstr>
      <vt:lpstr>Presentación de PowerPoint</vt:lpstr>
      <vt:lpstr>Plan de Negocios y Diseño del Cross Docking</vt:lpstr>
      <vt:lpstr>Presentación de PowerPoint</vt:lpstr>
      <vt:lpstr>Presentación de PowerPoint</vt:lpstr>
      <vt:lpstr>Presentación de PowerPoint</vt:lpstr>
      <vt:lpstr>Presentación de PowerPoint</vt:lpstr>
      <vt:lpstr>Presentación de PowerPoint</vt:lpstr>
      <vt:lpstr>Presentación de PowerPoint</vt:lpstr>
      <vt:lpstr>Tributos al Comercio Exterior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CUADRO RESUMEN</vt:lpstr>
      <vt:lpstr>Presentación de PowerPoint</vt:lpstr>
      <vt:lpstr>Estructura de la Empresa</vt:lpstr>
      <vt:lpstr>Presentación de PowerPoint</vt:lpstr>
      <vt:lpstr>Presentación de PowerPoint</vt:lpstr>
      <vt:lpstr>Presentación de PowerPoint</vt:lpstr>
      <vt:lpstr>Valores y Principios de la Empresa </vt:lpstr>
      <vt:lpstr>Presentación de PowerPoint</vt:lpstr>
      <vt:lpstr>CRITERIO DE LOCALIZACIÓN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CADENA DE VALOR</vt:lpstr>
      <vt:lpstr>Presentación de PowerPoint</vt:lpstr>
      <vt:lpstr>Presentación de PowerPoint</vt:lpstr>
      <vt:lpstr>Presentación de PowerPoint</vt:lpstr>
      <vt:lpstr>PROCESO DE DISTRIBUCIÓN</vt:lpstr>
      <vt:lpstr>Presentación de PowerPoint</vt:lpstr>
      <vt:lpstr>Presentación de PowerPoint</vt:lpstr>
      <vt:lpstr>Presentación de PowerPoint</vt:lpstr>
      <vt:lpstr>Presentación de PowerPoint</vt:lpstr>
      <vt:lpstr>ESTRATEGIAS DE PRECIOS DE PENETRACIÓN</vt:lpstr>
      <vt:lpstr>Presentación de PowerPoint</vt:lpstr>
      <vt:lpstr>Presentación de PowerPoint</vt:lpstr>
      <vt:lpstr>Presentación de PowerPoint</vt:lpstr>
      <vt:lpstr>Estrategias Ventas</vt:lpstr>
      <vt:lpstr>Presentación de PowerPoint</vt:lpstr>
      <vt:lpstr>MARKETING SOCIAL</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DE NEGOCIACION INTERNACIONAL PARA LA IMPORTACION BAJO REGIMEN 10 DE PRODUCTOS DE ANIMACION CON DISTRIBUCION NACIONAL A TRAVES DE CROSS DOCKING</dc:title>
  <dc:creator>Usuario</dc:creator>
  <cp:lastModifiedBy>Usuario</cp:lastModifiedBy>
  <cp:revision>63</cp:revision>
  <cp:lastPrinted>2012-06-08T16:34:38Z</cp:lastPrinted>
  <dcterms:created xsi:type="dcterms:W3CDTF">2012-06-06T20:28:58Z</dcterms:created>
  <dcterms:modified xsi:type="dcterms:W3CDTF">2012-07-13T05:40:04Z</dcterms:modified>
</cp:coreProperties>
</file>