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17" r:id="rId3"/>
    <p:sldId id="304" r:id="rId4"/>
    <p:sldId id="318" r:id="rId5"/>
    <p:sldId id="305" r:id="rId6"/>
    <p:sldId id="306" r:id="rId7"/>
    <p:sldId id="307" r:id="rId8"/>
    <p:sldId id="309" r:id="rId9"/>
    <p:sldId id="310" r:id="rId10"/>
    <p:sldId id="311" r:id="rId11"/>
    <p:sldId id="312" r:id="rId12"/>
    <p:sldId id="313" r:id="rId13"/>
    <p:sldId id="314" r:id="rId14"/>
    <p:sldId id="315" r:id="rId15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72BE-37B4-4F5B-97B0-AECA53EB13C0}" type="datetimeFigureOut">
              <a:rPr lang="es-EC" smtClean="0"/>
              <a:t>15/03/2013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798-1A90-4688-9B2F-84D1F46EE2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8167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72BE-37B4-4F5B-97B0-AECA53EB13C0}" type="datetimeFigureOut">
              <a:rPr lang="es-EC" smtClean="0"/>
              <a:t>15/03/2013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798-1A90-4688-9B2F-84D1F46EE2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588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72BE-37B4-4F5B-97B0-AECA53EB13C0}" type="datetimeFigureOut">
              <a:rPr lang="es-EC" smtClean="0"/>
              <a:t>15/03/2013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798-1A90-4688-9B2F-84D1F46EE2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8869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72BE-37B4-4F5B-97B0-AECA53EB13C0}" type="datetimeFigureOut">
              <a:rPr lang="es-EC" smtClean="0"/>
              <a:t>15/03/2013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798-1A90-4688-9B2F-84D1F46EE2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6086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72BE-37B4-4F5B-97B0-AECA53EB13C0}" type="datetimeFigureOut">
              <a:rPr lang="es-EC" smtClean="0"/>
              <a:t>15/03/2013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798-1A90-4688-9B2F-84D1F46EE2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4288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72BE-37B4-4F5B-97B0-AECA53EB13C0}" type="datetimeFigureOut">
              <a:rPr lang="es-EC" smtClean="0"/>
              <a:t>15/03/2013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798-1A90-4688-9B2F-84D1F46EE2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1028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72BE-37B4-4F5B-97B0-AECA53EB13C0}" type="datetimeFigureOut">
              <a:rPr lang="es-EC" smtClean="0"/>
              <a:t>15/03/2013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798-1A90-4688-9B2F-84D1F46EE2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8846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72BE-37B4-4F5B-97B0-AECA53EB13C0}" type="datetimeFigureOut">
              <a:rPr lang="es-EC" smtClean="0"/>
              <a:t>15/03/2013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798-1A90-4688-9B2F-84D1F46EE2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665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72BE-37B4-4F5B-97B0-AECA53EB13C0}" type="datetimeFigureOut">
              <a:rPr lang="es-EC" smtClean="0"/>
              <a:t>15/03/2013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798-1A90-4688-9B2F-84D1F46EE2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860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72BE-37B4-4F5B-97B0-AECA53EB13C0}" type="datetimeFigureOut">
              <a:rPr lang="es-EC" smtClean="0"/>
              <a:t>15/03/2013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798-1A90-4688-9B2F-84D1F46EE2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3553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72BE-37B4-4F5B-97B0-AECA53EB13C0}" type="datetimeFigureOut">
              <a:rPr lang="es-EC" smtClean="0"/>
              <a:t>15/03/2013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0798-1A90-4688-9B2F-84D1F46EE2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7255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D72BE-37B4-4F5B-97B0-AECA53EB13C0}" type="datetimeFigureOut">
              <a:rPr lang="es-EC" smtClean="0"/>
              <a:t>15/03/2013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0798-1A90-4688-9B2F-84D1F46EE2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815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3.xml"/><Relationship Id="rId9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kosnegocios.com/negocios/EQUIDNA/fotos/f1/1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60" y="0"/>
            <a:ext cx="91660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699792" y="467380"/>
            <a:ext cx="396044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PYMES y COMERCIO EXTERIOR</a:t>
            </a:r>
            <a:endParaRPr lang="es-EC" b="1" dirty="0"/>
          </a:p>
        </p:txBody>
      </p:sp>
      <p:sp>
        <p:nvSpPr>
          <p:cNvPr id="5" name="4 CuadroTexto">
            <a:hlinkClick r:id="rId3" action="ppaction://hlinksldjump"/>
          </p:cNvPr>
          <p:cNvSpPr txBox="1"/>
          <p:nvPr/>
        </p:nvSpPr>
        <p:spPr>
          <a:xfrm>
            <a:off x="971600" y="1115452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s-EC" b="1" dirty="0" smtClean="0"/>
              <a:t>MERCADOS DE LAS PYMES POR REGIÓN</a:t>
            </a:r>
            <a:endParaRPr lang="es-EC" b="1" dirty="0"/>
          </a:p>
        </p:txBody>
      </p:sp>
      <p:sp>
        <p:nvSpPr>
          <p:cNvPr id="6" name="5 CuadroTexto">
            <a:hlinkClick r:id="rId4" action="ppaction://hlinksldjump"/>
          </p:cNvPr>
          <p:cNvSpPr txBox="1"/>
          <p:nvPr/>
        </p:nvSpPr>
        <p:spPr>
          <a:xfrm>
            <a:off x="971600" y="1628800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s-EC" b="1" dirty="0" smtClean="0"/>
              <a:t>CARACTERÍSTICAS BÁSICAS DE LAS PYMES ECUATORIANAS</a:t>
            </a:r>
            <a:endParaRPr lang="es-EC" b="1" dirty="0"/>
          </a:p>
        </p:txBody>
      </p:sp>
      <p:sp>
        <p:nvSpPr>
          <p:cNvPr id="7" name="6 CuadroTexto">
            <a:hlinkClick r:id="rId5" action="ppaction://hlinksldjump"/>
          </p:cNvPr>
          <p:cNvSpPr txBox="1"/>
          <p:nvPr/>
        </p:nvSpPr>
        <p:spPr>
          <a:xfrm>
            <a:off x="971600" y="2204864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s-EC" b="1" dirty="0" smtClean="0"/>
              <a:t>CLASIFICACIÓN DE LAS PYMES</a:t>
            </a:r>
            <a:endParaRPr lang="es-EC" b="1" dirty="0"/>
          </a:p>
        </p:txBody>
      </p:sp>
      <p:sp>
        <p:nvSpPr>
          <p:cNvPr id="8" name="7 CuadroTexto">
            <a:hlinkClick r:id="rId6" action="ppaction://hlinksldjump"/>
          </p:cNvPr>
          <p:cNvSpPr txBox="1"/>
          <p:nvPr/>
        </p:nvSpPr>
        <p:spPr>
          <a:xfrm>
            <a:off x="971600" y="2708920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s-EC" b="1" dirty="0" smtClean="0"/>
              <a:t>UBICACIÓN GEOGRÁFICA DE LAS PYMES</a:t>
            </a:r>
            <a:endParaRPr lang="es-EC" b="1" dirty="0"/>
          </a:p>
        </p:txBody>
      </p:sp>
      <p:sp>
        <p:nvSpPr>
          <p:cNvPr id="9" name="8 CuadroTexto">
            <a:hlinkClick r:id="rId7" action="ppaction://hlinksldjump"/>
          </p:cNvPr>
          <p:cNvSpPr txBox="1"/>
          <p:nvPr/>
        </p:nvSpPr>
        <p:spPr>
          <a:xfrm>
            <a:off x="971600" y="3275692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s-EC" b="1" dirty="0" smtClean="0"/>
              <a:t>NÚMERO DE PYMES EN EL ECUADOR</a:t>
            </a:r>
            <a:endParaRPr lang="es-EC" b="1" dirty="0"/>
          </a:p>
        </p:txBody>
      </p:sp>
      <p:sp>
        <p:nvSpPr>
          <p:cNvPr id="11" name="10 CuadroTexto">
            <a:hlinkClick r:id="rId8" action="ppaction://hlinksldjump"/>
          </p:cNvPr>
          <p:cNvSpPr txBox="1"/>
          <p:nvPr/>
        </p:nvSpPr>
        <p:spPr>
          <a:xfrm>
            <a:off x="971600" y="3789040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s-EC" b="1" dirty="0" smtClean="0"/>
              <a:t>UTILIZACIÓN DE TECNOLOGÍAS</a:t>
            </a:r>
            <a:endParaRPr lang="es-EC" b="1" dirty="0"/>
          </a:p>
        </p:txBody>
      </p:sp>
      <p:sp>
        <p:nvSpPr>
          <p:cNvPr id="12" name="11 CuadroTexto">
            <a:hlinkClick r:id="rId9" action="ppaction://hlinksldjump"/>
          </p:cNvPr>
          <p:cNvSpPr txBox="1"/>
          <p:nvPr/>
        </p:nvSpPr>
        <p:spPr>
          <a:xfrm>
            <a:off x="971600" y="4302388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s-EC" b="1" dirty="0" smtClean="0"/>
              <a:t>PAGOS DE TRIBUTOS</a:t>
            </a:r>
            <a:endParaRPr lang="es-EC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971600" y="4797152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s-EC" b="1" dirty="0" smtClean="0"/>
              <a:t>COMPARACIÓN DE PYME INTERNACIONAL</a:t>
            </a:r>
            <a:endParaRPr lang="es-EC" b="1" dirty="0"/>
          </a:p>
        </p:txBody>
      </p:sp>
      <p:sp>
        <p:nvSpPr>
          <p:cNvPr id="2" name="1 Abrir llave"/>
          <p:cNvSpPr/>
          <p:nvPr/>
        </p:nvSpPr>
        <p:spPr>
          <a:xfrm>
            <a:off x="539552" y="980728"/>
            <a:ext cx="144016" cy="4185756"/>
          </a:xfrm>
          <a:prstGeom prst="leftBrace">
            <a:avLst/>
          </a:prstGeom>
          <a:ln w="412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6365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kosnegocios.com/negocios/EQUIDNA/fotos/f1/1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60" y="0"/>
            <a:ext cx="91660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691680" y="611396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IMPORTACIONES DE BIENES Y SERVICIOS (% DEL PIB)</a:t>
            </a:r>
            <a:endParaRPr lang="es-EC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920" y="3573016"/>
            <a:ext cx="61341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698268"/>
              </p:ext>
            </p:extLst>
          </p:nvPr>
        </p:nvGraphicFramePr>
        <p:xfrm>
          <a:off x="755574" y="1095757"/>
          <a:ext cx="7704858" cy="2261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8241"/>
                <a:gridCol w="748473"/>
                <a:gridCol w="792500"/>
                <a:gridCol w="733795"/>
                <a:gridCol w="748473"/>
                <a:gridCol w="733795"/>
                <a:gridCol w="763147"/>
                <a:gridCol w="777824"/>
                <a:gridCol w="968610"/>
              </a:tblGrid>
              <a:tr h="20002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EC" sz="1800" b="1" u="none" strike="noStrike" dirty="0">
                          <a:effectLst/>
                        </a:rPr>
                        <a:t>Importación de bienes y servicios (% del PIB)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2005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2006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2007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2008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2009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2010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 dirty="0">
                          <a:effectLst/>
                        </a:rPr>
                        <a:t>2011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Promedio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u="none" strike="noStrike" dirty="0">
                          <a:effectLst/>
                        </a:rPr>
                        <a:t>Ecuador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32,00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33,00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34,40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37,80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32,00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38,60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38,60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35,20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u="none" strike="noStrike" dirty="0">
                          <a:effectLst/>
                        </a:rPr>
                        <a:t>Colombia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18,80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20,50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19,80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20,30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18,20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18,00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20,10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19,39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u="none" strike="noStrike">
                          <a:effectLst/>
                        </a:rPr>
                        <a:t>Venezuela, RB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20,50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22,10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25,10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21,00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20,40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17,60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19,70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20,91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u="none" strike="noStrike" dirty="0">
                          <a:effectLst/>
                        </a:rPr>
                        <a:t>Estados Unidos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16,10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16,80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17,00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18,00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14,20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16,30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17,80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16,60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u="none" strike="noStrike" dirty="0">
                          <a:effectLst/>
                        </a:rPr>
                        <a:t>China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31,60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31,40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29,60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27,30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22,30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26,70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27,30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 dirty="0">
                          <a:effectLst/>
                        </a:rPr>
                        <a:t>28,03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669263" y="162416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COMPARACIÓN DE PYME INTERNACIONAL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3140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kosnegocios.com/negocios/EQUIDNA/fotos/f1/1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60" y="0"/>
            <a:ext cx="91660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835696" y="188640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IMPORTACIONES DE BIENES Y SERVICIOS (% DEL PIB)</a:t>
            </a:r>
            <a:endParaRPr lang="es-EC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260" y="3557736"/>
            <a:ext cx="61341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007865"/>
              </p:ext>
            </p:extLst>
          </p:nvPr>
        </p:nvGraphicFramePr>
        <p:xfrm>
          <a:off x="940761" y="980728"/>
          <a:ext cx="7303647" cy="225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3348"/>
                <a:gridCol w="709498"/>
                <a:gridCol w="751232"/>
                <a:gridCol w="695585"/>
                <a:gridCol w="709498"/>
                <a:gridCol w="695585"/>
                <a:gridCol w="723408"/>
                <a:gridCol w="737321"/>
                <a:gridCol w="918172"/>
              </a:tblGrid>
              <a:tr h="20002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EC" sz="1800" b="1" u="none" strike="noStrike" dirty="0">
                          <a:effectLst/>
                        </a:rPr>
                        <a:t>Importación de bienes y servicios (crecimiento % anual)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2005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2006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2007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2008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2009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2010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2011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Promedio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Ecuador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14,10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9,10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7,90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9,90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-11,60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16,30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0,70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6,63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Colombia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11,90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14,00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10,50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-9,10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10,50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21,50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11,33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Venezuela, RB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35,20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34,80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33,00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1,40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-19,60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-2,90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15,40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13,90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Estados Unidos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 dirty="0">
                          <a:effectLst/>
                        </a:rPr>
                        <a:t>6,10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6,10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2,40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-2,70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-13,50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12,50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4,80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 dirty="0">
                          <a:effectLst/>
                        </a:rPr>
                        <a:t>2,24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Flecha izquierda"/>
          <p:cNvSpPr/>
          <p:nvPr/>
        </p:nvSpPr>
        <p:spPr>
          <a:xfrm>
            <a:off x="251520" y="5949280"/>
            <a:ext cx="576064" cy="269054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000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kosnegocios.com/negocios/EQUIDNA/fotos/f1/1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60" y="0"/>
            <a:ext cx="91660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979712" y="323364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IMPORTACIONES DE BIENES Y SERVICIOS (% DEL PIB)</a:t>
            </a:r>
            <a:endParaRPr lang="es-EC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243" y="3519636"/>
            <a:ext cx="611505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347484"/>
              </p:ext>
            </p:extLst>
          </p:nvPr>
        </p:nvGraphicFramePr>
        <p:xfrm>
          <a:off x="725252" y="1052736"/>
          <a:ext cx="7807188" cy="1986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7342"/>
                <a:gridCol w="758413"/>
                <a:gridCol w="803026"/>
                <a:gridCol w="743541"/>
                <a:gridCol w="758413"/>
                <a:gridCol w="743541"/>
                <a:gridCol w="773283"/>
                <a:gridCol w="788155"/>
                <a:gridCol w="981474"/>
              </a:tblGrid>
              <a:tr h="20002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EC" sz="1800" b="1" u="none" strike="noStrike" dirty="0">
                          <a:effectLst/>
                        </a:rPr>
                        <a:t>Exportación de bienes y servicios  (% del  PIB)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2005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2006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 dirty="0">
                          <a:effectLst/>
                        </a:rPr>
                        <a:t>2007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 dirty="0">
                          <a:effectLst/>
                        </a:rPr>
                        <a:t>2008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 dirty="0">
                          <a:effectLst/>
                        </a:rPr>
                        <a:t>2009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 dirty="0">
                          <a:effectLst/>
                        </a:rPr>
                        <a:t>2010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2011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 dirty="0">
                          <a:effectLst/>
                        </a:rPr>
                        <a:t>Promedio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Ecuador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30,90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33,90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35,10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37,90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29,50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32,90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32,90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33,30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Colombia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16,80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17,60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16,50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17,80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16,00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15,90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19,00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17,09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Venezuela, RB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39,70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36,50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31,10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30,80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18,10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28,50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29,90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30,66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Estados Unidos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10,40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11,00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11,90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13,00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11,40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12,80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14,00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12,07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China 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37,10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39,10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38,40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35,00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26,70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30,60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31,40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 dirty="0">
                          <a:effectLst/>
                        </a:rPr>
                        <a:t>34,04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3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kosnegocios.com/negocios/EQUIDNA/fotos/f1/1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60" y="0"/>
            <a:ext cx="91660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979712" y="323364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IMPORTACIONES DE BIENES Y SERVICIOS (% DEL PIB)</a:t>
            </a:r>
            <a:endParaRPr lang="es-EC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464" y="3510111"/>
            <a:ext cx="61436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570000"/>
              </p:ext>
            </p:extLst>
          </p:nvPr>
        </p:nvGraphicFramePr>
        <p:xfrm>
          <a:off x="1054969" y="821437"/>
          <a:ext cx="7261447" cy="2535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5470"/>
                <a:gridCol w="705398"/>
                <a:gridCol w="746892"/>
                <a:gridCol w="691566"/>
                <a:gridCol w="705398"/>
                <a:gridCol w="691566"/>
                <a:gridCol w="719229"/>
                <a:gridCol w="733061"/>
                <a:gridCol w="912867"/>
              </a:tblGrid>
              <a:tr h="20002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EC" sz="1800" b="1" u="none" strike="noStrike" dirty="0">
                          <a:effectLst/>
                        </a:rPr>
                        <a:t>Exportación de bienes y servicios ( % anual de crecimiento)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2005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2006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2007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2008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2009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2010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2011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 dirty="0">
                          <a:effectLst/>
                        </a:rPr>
                        <a:t>Promedio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u="none" strike="noStrike" dirty="0">
                          <a:effectLst/>
                        </a:rPr>
                        <a:t>Ecuador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8,60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8,80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2,30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3,30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-5,90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2,30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8,20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3,94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u="none" strike="noStrike" dirty="0">
                          <a:effectLst/>
                        </a:rPr>
                        <a:t>Colombia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5,70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8,60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6,90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4,50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-2,80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1,30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11,40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5,09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u="none" strike="noStrike" dirty="0">
                          <a:effectLst/>
                        </a:rPr>
                        <a:t>Venezuela, RB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3,80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-3,00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-7,60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-1,00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-13,70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-12,90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4,70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-4,24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u="none" strike="noStrike" dirty="0">
                          <a:effectLst/>
                        </a:rPr>
                        <a:t>Estados Unidos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6,80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9,00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9,30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6,10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-9,10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11,10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6,70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5,70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u="none" strike="noStrike" dirty="0">
                          <a:effectLst/>
                        </a:rPr>
                        <a:t>China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23,70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23,90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19,80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8,40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-10,30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27,70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>
                          <a:effectLst/>
                        </a:rPr>
                        <a:t>8,80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800" u="none" strike="noStrike" dirty="0">
                          <a:effectLst/>
                        </a:rPr>
                        <a:t>14,57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89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kosnegocios.com/negocios/EQUIDNA/fotos/f1/1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60" y="0"/>
            <a:ext cx="91660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Flecha izquierda">
            <a:hlinkClick r:id="rId4" action="ppaction://hlinksldjump"/>
          </p:cNvPr>
          <p:cNvSpPr/>
          <p:nvPr/>
        </p:nvSpPr>
        <p:spPr>
          <a:xfrm>
            <a:off x="107504" y="5877272"/>
            <a:ext cx="576064" cy="269054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120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kosnegocios.com/negocios/EQUIDNA/fotos/f1/1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60" y="0"/>
            <a:ext cx="91660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760086"/>
              </p:ext>
            </p:extLst>
          </p:nvPr>
        </p:nvGraphicFramePr>
        <p:xfrm>
          <a:off x="1533487" y="1772816"/>
          <a:ext cx="6293049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977"/>
                <a:gridCol w="1463500"/>
                <a:gridCol w="3432572"/>
              </a:tblGrid>
              <a:tr h="2000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MERCADOS DE LAS PYMES POR REGIÓN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>
                          <a:effectLst/>
                        </a:rPr>
                        <a:t>MERCADOS</a:t>
                      </a:r>
                      <a:endParaRPr lang="es-EC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>
                          <a:effectLst/>
                        </a:rPr>
                        <a:t>MEDIANAS</a:t>
                      </a:r>
                      <a:endParaRPr lang="es-EC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PEQUEÑAS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>
                          <a:effectLst/>
                        </a:rPr>
                        <a:t>Local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38%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>
                          <a:effectLst/>
                        </a:rPr>
                        <a:t>71%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>
                          <a:effectLst/>
                        </a:rPr>
                        <a:t>Nacional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62%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>
                          <a:effectLst/>
                        </a:rPr>
                        <a:t>28%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>
                          <a:effectLst/>
                        </a:rPr>
                        <a:t>Extranjero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0%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>
                          <a:effectLst/>
                        </a:rPr>
                        <a:t>1%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>
                          <a:effectLst/>
                        </a:rPr>
                        <a:t>TOTAL</a:t>
                      </a:r>
                      <a:endParaRPr lang="es-EC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100%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100%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627784" y="1115452"/>
            <a:ext cx="396044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s-EC" b="1" dirty="0" smtClean="0"/>
              <a:t>MERCADOS DE LAS PYMES POR REGIÓN</a:t>
            </a:r>
            <a:endParaRPr lang="es-EC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978277"/>
            <a:ext cx="5476875" cy="2350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Flecha izquierda">
            <a:hlinkClick r:id="rId4" action="ppaction://hlinksldjump"/>
          </p:cNvPr>
          <p:cNvSpPr/>
          <p:nvPr/>
        </p:nvSpPr>
        <p:spPr>
          <a:xfrm>
            <a:off x="539552" y="5968258"/>
            <a:ext cx="576064" cy="269054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03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kosnegocios.com/negocios/EQUIDNA/fotos/f1/1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60" y="0"/>
            <a:ext cx="91660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906488"/>
              </p:ext>
            </p:extLst>
          </p:nvPr>
        </p:nvGraphicFramePr>
        <p:xfrm>
          <a:off x="1115616" y="620688"/>
          <a:ext cx="7200801" cy="60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3880"/>
                <a:gridCol w="3090458"/>
                <a:gridCol w="1016463"/>
              </a:tblGrid>
              <a:tr h="18103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effectLst/>
                        </a:rPr>
                        <a:t>CARACTERISTICAS BÁSICAS DE LAS PYMES ECUATORIANAS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8103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C" sz="1600" b="1" u="none" strike="noStrike" dirty="0">
                          <a:effectLst/>
                        </a:rPr>
                        <a:t> Organización jurídica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Compañías Limitadas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37,30%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Personas naturales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35,20%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Otros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27,50%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C" sz="1600" b="1" u="none" strike="noStrike" dirty="0">
                          <a:effectLst/>
                        </a:rPr>
                        <a:t>RUC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Tiene RUC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97%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No tienen RUC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3%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s-EC" sz="1600" b="1" u="none" strike="noStrike" dirty="0">
                          <a:effectLst/>
                        </a:rPr>
                        <a:t>Empleo por sectores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Alimentos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20,70%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Textil y confecciones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20,30%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Maquinaria y equipo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19,90%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Productos químicos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13,30%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Otros sectores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25,80%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C" sz="1600" b="1" u="none" strike="noStrike" dirty="0">
                          <a:effectLst/>
                        </a:rPr>
                        <a:t>Promedio de empleo por empresa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19 personas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810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 dirty="0">
                          <a:effectLst/>
                        </a:rPr>
                        <a:t>Mujeres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33%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Hombres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77%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EC" sz="1600" b="1" u="none" strike="noStrike" dirty="0">
                          <a:effectLst/>
                        </a:rPr>
                        <a:t>No. De empleados por empresa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1 a 10 empleados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38%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11 a 20 empleados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29%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21 a 50 empleados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22,60%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Más de 50 empleados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10,40%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EC" sz="1600" b="1" u="none" strike="noStrike" dirty="0">
                          <a:effectLst/>
                        </a:rPr>
                        <a:t>Mercados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Local (ciudad)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44%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207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Regional (provincia y provincias circunvecinas)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26%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Provincias limítrofes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8%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Fuera del país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6%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C" sz="1600" b="1" u="none" strike="noStrike" dirty="0">
                          <a:effectLst/>
                        </a:rPr>
                        <a:t>Mercado por sectores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Privado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>
                          <a:effectLst/>
                        </a:rPr>
                        <a:t>79%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10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Público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 dirty="0">
                          <a:effectLst/>
                        </a:rPr>
                        <a:t>21%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005220" y="467694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s-EC" b="1" dirty="0" smtClean="0"/>
              <a:t>CARACTERÍSTICAS BÁSICAS DE LAS PYMES ECUATORIANAS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416756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kosnegocios.com/negocios/EQUIDNA/fotos/f1/1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60" y="0"/>
            <a:ext cx="91660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979712" y="44624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s-EC" b="1" dirty="0" smtClean="0"/>
              <a:t>CARACTERÍSTICAS BÁSICAS DE LAS PYMES ECUATORIANAS</a:t>
            </a:r>
            <a:endParaRPr lang="es-EC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49653"/>
            <a:ext cx="3820399" cy="2391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730602"/>
            <a:ext cx="3673996" cy="241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57625"/>
            <a:ext cx="3820400" cy="2307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779" y="3828637"/>
            <a:ext cx="3591669" cy="233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Flecha izquierda">
            <a:hlinkClick r:id="rId7" action="ppaction://hlinksldjump"/>
          </p:cNvPr>
          <p:cNvSpPr/>
          <p:nvPr/>
        </p:nvSpPr>
        <p:spPr>
          <a:xfrm>
            <a:off x="107504" y="6021288"/>
            <a:ext cx="576064" cy="269054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141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kosnegocios.com/negocios/EQUIDNA/fotos/f1/1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60" y="0"/>
            <a:ext cx="91660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302494"/>
              </p:ext>
            </p:extLst>
          </p:nvPr>
        </p:nvGraphicFramePr>
        <p:xfrm>
          <a:off x="539552" y="1211457"/>
          <a:ext cx="7992888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4034"/>
                <a:gridCol w="1169958"/>
                <a:gridCol w="1738535"/>
                <a:gridCol w="1497983"/>
                <a:gridCol w="1432378"/>
              </a:tblGrid>
              <a:tr h="2000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C" sz="1800" b="1" u="none" strike="noStrike" dirty="0">
                          <a:effectLst/>
                        </a:rPr>
                        <a:t>CLASIFICACIÓN DE LAS PYMES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u="none" strike="noStrike">
                          <a:effectLst/>
                        </a:rPr>
                        <a:t>MICRO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u="none" strike="noStrike" dirty="0">
                          <a:effectLst/>
                        </a:rPr>
                        <a:t>PEQUEÑAS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u="none" strike="noStrike" dirty="0">
                          <a:effectLst/>
                        </a:rPr>
                        <a:t>MEDIANAS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u="none" strike="noStrike" dirty="0">
                          <a:effectLst/>
                        </a:rPr>
                        <a:t>GRANDES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u="none" strike="noStrike" dirty="0">
                          <a:effectLst/>
                        </a:rPr>
                        <a:t>Número de Empleados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>
                          <a:effectLst/>
                        </a:rPr>
                        <a:t>1 a 9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>
                          <a:effectLst/>
                        </a:rPr>
                        <a:t>Hasta 49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>
                          <a:effectLst/>
                        </a:rPr>
                        <a:t>50 a 199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>
                          <a:effectLst/>
                        </a:rPr>
                        <a:t>Mayor a 200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u="none" strike="noStrike">
                          <a:effectLst/>
                        </a:rPr>
                        <a:t>Valor Bruto de Ventas Anuales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>
                          <a:effectLst/>
                        </a:rPr>
                        <a:t>100.000,00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>
                          <a:effectLst/>
                        </a:rPr>
                        <a:t>Hasta  1.000.000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>
                          <a:effectLst/>
                        </a:rPr>
                        <a:t>1.000.001 a 5.000.000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>
                          <a:effectLst/>
                        </a:rPr>
                        <a:t>Mayor a 5.000.000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u="none" strike="noStrike" dirty="0">
                          <a:effectLst/>
                        </a:rPr>
                        <a:t>Valor Activos Totales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>
                          <a:effectLst/>
                        </a:rPr>
                        <a:t>Menor a 100,00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>
                          <a:effectLst/>
                        </a:rPr>
                        <a:t>De 100.001 hasta 750.000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>
                          <a:effectLst/>
                        </a:rPr>
                        <a:t>750.001 a 4.000.000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>
                          <a:effectLst/>
                        </a:rPr>
                        <a:t>Mayor a  4.000.000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63688" y="332656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CLASIFICACIÓN DE LAS PYMES</a:t>
            </a:r>
            <a:endParaRPr lang="es-EC" b="1" dirty="0"/>
          </a:p>
        </p:txBody>
      </p:sp>
      <p:sp>
        <p:nvSpPr>
          <p:cNvPr id="7" name="6 Flecha izquierda">
            <a:hlinkClick r:id="rId3" action="ppaction://hlinksldjump"/>
          </p:cNvPr>
          <p:cNvSpPr/>
          <p:nvPr/>
        </p:nvSpPr>
        <p:spPr>
          <a:xfrm>
            <a:off x="179512" y="6021288"/>
            <a:ext cx="576064" cy="269054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5668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kosnegocios.com/negocios/EQUIDNA/fotos/f1/1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60" y="0"/>
            <a:ext cx="91660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123728" y="467380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s-EC" b="1" dirty="0" smtClean="0"/>
              <a:t>UBICACIÓN GEOGRÁFICA DE LAS PYMES</a:t>
            </a:r>
            <a:endParaRPr lang="es-EC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8" y="1481138"/>
            <a:ext cx="6219825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Flecha izquierda">
            <a:hlinkClick r:id="rId4" action="ppaction://hlinksldjump"/>
          </p:cNvPr>
          <p:cNvSpPr/>
          <p:nvPr/>
        </p:nvSpPr>
        <p:spPr>
          <a:xfrm>
            <a:off x="179512" y="5949280"/>
            <a:ext cx="576064" cy="269054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911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kosnegocios.com/negocios/EQUIDNA/fotos/f1/1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60" y="0"/>
            <a:ext cx="91660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123728" y="404664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NÚMERO DE PYMES EN EL ECUADOR</a:t>
            </a:r>
            <a:endParaRPr lang="es-EC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1115452"/>
            <a:ext cx="230425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s-EC" b="1" dirty="0" smtClean="0"/>
              <a:t>SENPLADES 38000</a:t>
            </a:r>
            <a:endParaRPr lang="es-EC" b="1" dirty="0"/>
          </a:p>
        </p:txBody>
      </p:sp>
      <p:sp>
        <p:nvSpPr>
          <p:cNvPr id="9" name="8 Flecha izquierda">
            <a:hlinkClick r:id="rId3" action="ppaction://hlinksldjump"/>
          </p:cNvPr>
          <p:cNvSpPr/>
          <p:nvPr/>
        </p:nvSpPr>
        <p:spPr>
          <a:xfrm>
            <a:off x="179512" y="6093296"/>
            <a:ext cx="576064" cy="269054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60848"/>
            <a:ext cx="5000625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978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kosnegocios.com/negocios/EQUIDNA/fotos/f1/1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60" y="0"/>
            <a:ext cx="91660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30742"/>
            <a:ext cx="6624736" cy="4374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475656" y="1412776"/>
            <a:ext cx="662473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UTILIZACIÓN DE TECNOLOGÍAS</a:t>
            </a:r>
            <a:endParaRPr lang="es-EC" b="1" dirty="0"/>
          </a:p>
        </p:txBody>
      </p:sp>
      <p:sp>
        <p:nvSpPr>
          <p:cNvPr id="7" name="6 Flecha izquierda">
            <a:hlinkClick r:id="rId4" action="ppaction://hlinksldjump"/>
          </p:cNvPr>
          <p:cNvSpPr/>
          <p:nvPr/>
        </p:nvSpPr>
        <p:spPr>
          <a:xfrm>
            <a:off x="179512" y="5949280"/>
            <a:ext cx="576064" cy="269054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08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kosnegocios.com/negocios/EQUIDNA/fotos/f1/1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60" y="0"/>
            <a:ext cx="91660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435779"/>
              </p:ext>
            </p:extLst>
          </p:nvPr>
        </p:nvGraphicFramePr>
        <p:xfrm>
          <a:off x="899592" y="1268760"/>
          <a:ext cx="7056785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6835"/>
                <a:gridCol w="1713567"/>
                <a:gridCol w="1791458"/>
                <a:gridCol w="1884925"/>
              </a:tblGrid>
              <a:tr h="20002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C" sz="1800" b="1" u="none" strike="noStrike" dirty="0">
                          <a:effectLst/>
                        </a:rPr>
                        <a:t>TIENE RUC EL ESTABLECIMIENTO?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CATEGORIA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SI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NO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TOTAL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MICRO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u="none" strike="noStrike">
                          <a:effectLst/>
                        </a:rPr>
                        <a:t>314.602,00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u="none" strike="noStrike">
                          <a:effectLst/>
                        </a:rPr>
                        <a:t>160.242,00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u="none" strike="noStrike">
                          <a:effectLst/>
                        </a:rPr>
                        <a:t>474.844,00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PEQUEÑA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u="none" strike="noStrike">
                          <a:effectLst/>
                        </a:rPr>
                        <a:t>16.000,00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u="none" strike="noStrike">
                          <a:effectLst/>
                        </a:rPr>
                        <a:t>2.684,00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u="none" strike="noStrike">
                          <a:effectLst/>
                        </a:rPr>
                        <a:t>18.684,00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MEDIANA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u="none" strike="noStrike" dirty="0">
                          <a:effectLst/>
                        </a:rPr>
                        <a:t>3.037,00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u="none" strike="noStrike">
                          <a:effectLst/>
                        </a:rPr>
                        <a:t>143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u="none" strike="noStrike">
                          <a:effectLst/>
                        </a:rPr>
                        <a:t>3.180,00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TOTAL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u="none" strike="noStrike">
                          <a:effectLst/>
                        </a:rPr>
                        <a:t>333.639,00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u="none" strike="noStrike">
                          <a:effectLst/>
                        </a:rPr>
                        <a:t>163.069,00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%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u="none" strike="noStrike">
                          <a:effectLst/>
                        </a:rPr>
                        <a:t>67,17%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u="none" strike="noStrike">
                          <a:effectLst/>
                        </a:rPr>
                        <a:t>32,83%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691680" y="323364"/>
            <a:ext cx="56886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PAGOS DE TRIBUTOS</a:t>
            </a:r>
            <a:endParaRPr lang="es-EC" b="1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708" y="3429000"/>
            <a:ext cx="46005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Flecha izquierda">
            <a:hlinkClick r:id="rId4" action="ppaction://hlinksldjump"/>
          </p:cNvPr>
          <p:cNvSpPr/>
          <p:nvPr/>
        </p:nvSpPr>
        <p:spPr>
          <a:xfrm>
            <a:off x="107504" y="5949280"/>
            <a:ext cx="576064" cy="269054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666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633</Words>
  <Application>Microsoft Office PowerPoint</Application>
  <PresentationFormat>Presentación en pantalla (4:3)</PresentationFormat>
  <Paragraphs>349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COMPURED</dc:creator>
  <cp:lastModifiedBy>COMPURED</cp:lastModifiedBy>
  <cp:revision>55</cp:revision>
  <dcterms:created xsi:type="dcterms:W3CDTF">2013-01-03T02:59:47Z</dcterms:created>
  <dcterms:modified xsi:type="dcterms:W3CDTF">2013-03-15T16:03:27Z</dcterms:modified>
</cp:coreProperties>
</file>