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76" r:id="rId3"/>
    <p:sldId id="257" r:id="rId4"/>
    <p:sldId id="258" r:id="rId5"/>
    <p:sldId id="305" r:id="rId6"/>
    <p:sldId id="307" r:id="rId7"/>
    <p:sldId id="308" r:id="rId8"/>
    <p:sldId id="309" r:id="rId9"/>
    <p:sldId id="264" r:id="rId10"/>
    <p:sldId id="310" r:id="rId11"/>
    <p:sldId id="311" r:id="rId12"/>
    <p:sldId id="313" r:id="rId13"/>
    <p:sldId id="314" r:id="rId14"/>
    <p:sldId id="315" r:id="rId15"/>
    <p:sldId id="316" r:id="rId16"/>
    <p:sldId id="274" r:id="rId17"/>
    <p:sldId id="317" r:id="rId18"/>
    <p:sldId id="318" r:id="rId19"/>
    <p:sldId id="319" r:id="rId20"/>
    <p:sldId id="320" r:id="rId21"/>
    <p:sldId id="281" r:id="rId22"/>
    <p:sldId id="321" r:id="rId23"/>
    <p:sldId id="284" r:id="rId24"/>
    <p:sldId id="322" r:id="rId25"/>
    <p:sldId id="323" r:id="rId26"/>
    <p:sldId id="324" r:id="rId27"/>
    <p:sldId id="325" r:id="rId28"/>
    <p:sldId id="326" r:id="rId29"/>
    <p:sldId id="327" r:id="rId30"/>
    <p:sldId id="292" r:id="rId31"/>
    <p:sldId id="328" r:id="rId32"/>
    <p:sldId id="329" r:id="rId33"/>
    <p:sldId id="330" r:id="rId34"/>
    <p:sldId id="331" r:id="rId35"/>
    <p:sldId id="300" r:id="rId36"/>
    <p:sldId id="301"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25" autoAdjust="0"/>
  </p:normalViewPr>
  <p:slideViewPr>
    <p:cSldViewPr>
      <p:cViewPr>
        <p:scale>
          <a:sx n="75" d="100"/>
          <a:sy n="75" d="100"/>
        </p:scale>
        <p:origin x="-123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in\Documents\TESIS%20NUEVA\TESI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1153578721138264E-2"/>
          <c:y val="0.10730448844077926"/>
          <c:w val="0.67698464538422931"/>
          <c:h val="0.88721954260874081"/>
        </c:manualLayout>
      </c:layout>
      <c:pie3DChart>
        <c:varyColors val="1"/>
        <c:ser>
          <c:idx val="0"/>
          <c:order val="0"/>
          <c:dLbls>
            <c:showLegendKey val="0"/>
            <c:showVal val="0"/>
            <c:showCatName val="0"/>
            <c:showSerName val="0"/>
            <c:showPercent val="1"/>
            <c:showBubbleSize val="0"/>
            <c:showLeaderLines val="1"/>
          </c:dLbls>
          <c:cat>
            <c:strRef>
              <c:f>PROVINCIAS!$A$1:$A$4</c:f>
              <c:strCache>
                <c:ptCount val="4"/>
                <c:pt idx="0">
                  <c:v>GUAYAS</c:v>
                </c:pt>
                <c:pt idx="1">
                  <c:v>EL ORO</c:v>
                </c:pt>
                <c:pt idx="2">
                  <c:v>MANABI</c:v>
                </c:pt>
                <c:pt idx="3">
                  <c:v>ESMERALDAS</c:v>
                </c:pt>
              </c:strCache>
            </c:strRef>
          </c:cat>
          <c:val>
            <c:numRef>
              <c:f>PROVINCIAS!$B$1:$B$4</c:f>
              <c:numCache>
                <c:formatCode>General</c:formatCode>
                <c:ptCount val="4"/>
                <c:pt idx="0">
                  <c:v>50</c:v>
                </c:pt>
                <c:pt idx="1">
                  <c:v>22</c:v>
                </c:pt>
                <c:pt idx="2">
                  <c:v>20</c:v>
                </c:pt>
                <c:pt idx="3">
                  <c:v>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spPr>
    <a:gradFill>
      <a:gsLst>
        <a:gs pos="0">
          <a:srgbClr val="03D4A8"/>
        </a:gs>
        <a:gs pos="25000">
          <a:srgbClr val="21D6E0"/>
        </a:gs>
        <a:gs pos="75000">
          <a:srgbClr val="0087E6"/>
        </a:gs>
        <a:gs pos="100000">
          <a:srgbClr val="005CBF"/>
        </a:gs>
      </a:gsLst>
      <a:lin ang="5400000" scaled="0"/>
    </a:gradFill>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400744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32109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177066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119409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283140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216482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12946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394308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371910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420748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A86BC0-A6B4-40B7-8EEF-3C114B171988}" type="datetimeFigureOut">
              <a:rPr lang="es-EC" smtClean="0"/>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7F4812E-3E6D-4F10-8CAC-B06DABF11959}" type="slidenum">
              <a:rPr lang="es-EC" smtClean="0"/>
              <a:t>‹Nº›</a:t>
            </a:fld>
            <a:endParaRPr lang="es-EC"/>
          </a:p>
        </p:txBody>
      </p:sp>
    </p:spTree>
    <p:extLst>
      <p:ext uri="{BB962C8B-B14F-4D97-AF65-F5344CB8AC3E}">
        <p14:creationId xmlns:p14="http://schemas.microsoft.com/office/powerpoint/2010/main" val="355935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BC0-A6B4-40B7-8EEF-3C114B171988}" type="datetimeFigureOut">
              <a:rPr lang="es-EC" smtClean="0"/>
              <a:t>16/04/2013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4812E-3E6D-4F10-8CAC-B06DABF11959}" type="slidenum">
              <a:rPr lang="es-EC" smtClean="0"/>
              <a:t>‹Nº›</a:t>
            </a:fld>
            <a:endParaRPr lang="es-EC"/>
          </a:p>
        </p:txBody>
      </p:sp>
    </p:spTree>
    <p:extLst>
      <p:ext uri="{BB962C8B-B14F-4D97-AF65-F5344CB8AC3E}">
        <p14:creationId xmlns:p14="http://schemas.microsoft.com/office/powerpoint/2010/main" val="34304884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spe.edu.ec/portal/files/admision/matriculas_201220/imagenes/LOGO-espe.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rtal.bce.fin.ec/vto_bueno/comercio/consultaTotXPaisNandinaConGrafico.jsp?tipo=E&amp;tipoGrafico=column&amp;codPais=245&amp;FechaInicial=2012/01&amp;FechaFinal=2012/12" TargetMode="External"/><Relationship Id="rId2" Type="http://schemas.openxmlformats.org/officeDocument/2006/relationships/hyperlink" Target="http://www.portal.bce.fin.ec/vto_bueno/comercio/consultaTotXPaisNandinaConGrafico.jsp?tipo=E&amp;tipoGrafico=column&amp;codPais=249&amp;FechaInicial=2012/01&amp;FechaFinal=2012/12" TargetMode="External"/><Relationship Id="rId1" Type="http://schemas.openxmlformats.org/officeDocument/2006/relationships/slideLayout" Target="../slideLayouts/slideLayout2.xml"/><Relationship Id="rId5" Type="http://schemas.openxmlformats.org/officeDocument/2006/relationships/hyperlink" Target="http://www.portal.bce.fin.ec/vto_bueno/comercio/consultaTotXPaisNandinaConGrafico.jsp?tipo=E&amp;tipoGrafico=column&amp;codPais=275&amp;FechaInicial=2012/01&amp;FechaFinal=2012/12" TargetMode="External"/><Relationship Id="rId4" Type="http://schemas.openxmlformats.org/officeDocument/2006/relationships/hyperlink" Target="http://www.portal.bce.fin.ec/vto_bueno/comercio/consultaTotXPaisNandinaConGrafico.jsp?tipo=E&amp;tipoGrafico=column&amp;codPais=386&amp;FechaInicial=2012/01&amp;FechaFinal=2012/1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portal.bce.fin.ec/vto_bueno/comercio/consultaTotXPaisNandinaConGrafico.jsp?tipo=E&amp;tipoGrafico=column&amp;codPais=087&amp;FechaInicial=2012/01&amp;FechaFinal=2012/12" TargetMode="External"/><Relationship Id="rId3" Type="http://schemas.openxmlformats.org/officeDocument/2006/relationships/hyperlink" Target="http://www.portal.bce.fin.ec/vto_bueno/comercio/consultaTotXPaisNandinaConGrafico.jsp?tipo=E&amp;tipoGrafico=column&amp;codPais=245&amp;FechaInicial=2012/01&amp;FechaFinal=2012/12" TargetMode="External"/><Relationship Id="rId7" Type="http://schemas.openxmlformats.org/officeDocument/2006/relationships/hyperlink" Target="http://www.portal.bce.fin.ec/vto_bueno/comercio/consultaTotXPaisNandinaConGrafico.jsp?tipo=E&amp;tipoGrafico=column&amp;codPais=215&amp;FechaInicial=2012/01&amp;FechaFinal=2012/12" TargetMode="External"/><Relationship Id="rId2" Type="http://schemas.openxmlformats.org/officeDocument/2006/relationships/hyperlink" Target="http://www.portal.bce.fin.ec/vto_bueno/comercio/consultaTotXPaisNandinaConGrafico.jsp?tipo=E&amp;tipoGrafico=column&amp;codPais=249&amp;FechaInicial=2012/01&amp;FechaFinal=2012/12" TargetMode="External"/><Relationship Id="rId1" Type="http://schemas.openxmlformats.org/officeDocument/2006/relationships/slideLayout" Target="../slideLayouts/slideLayout2.xml"/><Relationship Id="rId6" Type="http://schemas.openxmlformats.org/officeDocument/2006/relationships/hyperlink" Target="http://www.portal.bce.fin.ec/vto_bueno/comercio/consultaTotXPaisNandinaConGrafico.jsp?tipo=E&amp;tipoGrafico=column&amp;codPais=855&amp;FechaInicial=2012/01&amp;FechaFinal=2012/12" TargetMode="External"/><Relationship Id="rId5" Type="http://schemas.openxmlformats.org/officeDocument/2006/relationships/hyperlink" Target="http://www.portal.bce.fin.ec/vto_bueno/comercio/consultaTotXPaisNandinaConGrafico.jsp?tipo=E&amp;tipoGrafico=column&amp;codPais=386&amp;FechaInicial=2012/01&amp;FechaFinal=2012/12" TargetMode="External"/><Relationship Id="rId4" Type="http://schemas.openxmlformats.org/officeDocument/2006/relationships/hyperlink" Target="http://www.portal.bce.fin.ec/vto_bueno/comercio/consultaTotXPaisNandinaConGrafico.jsp?tipo=E&amp;tipoGrafico=column&amp;codPais=275&amp;FechaInicial=2012/01&amp;FechaFinal=2012/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76672"/>
            <a:ext cx="7772400" cy="5400600"/>
          </a:xfrm>
        </p:spPr>
        <p:txBody>
          <a:bodyPr>
            <a:normAutofit fontScale="90000"/>
          </a:bodyPr>
          <a:lstStyle/>
          <a:p>
            <a:r>
              <a:rPr lang="es-EC" sz="1300" dirty="0"/>
              <a:t/>
            </a:r>
            <a:br>
              <a:rPr lang="es-EC" sz="1300" dirty="0"/>
            </a:br>
            <a:r>
              <a:rPr lang="es-EC" sz="1300" dirty="0" smtClean="0"/>
              <a:t/>
            </a:r>
            <a:br>
              <a:rPr lang="es-EC" sz="1300" dirty="0" smtClean="0"/>
            </a:br>
            <a:r>
              <a:rPr lang="es-EC" sz="1300" dirty="0"/>
              <a:t/>
            </a:r>
            <a:br>
              <a:rPr lang="es-EC" sz="1300" dirty="0"/>
            </a:br>
            <a:r>
              <a:rPr lang="es-EC" sz="1300" dirty="0" smtClean="0"/>
              <a:t/>
            </a:r>
            <a:br>
              <a:rPr lang="es-EC" sz="1300" dirty="0" smtClean="0"/>
            </a:br>
            <a:r>
              <a:rPr lang="es-EC" sz="1300" dirty="0"/>
              <a:t/>
            </a:r>
            <a:br>
              <a:rPr lang="es-EC" sz="1300" dirty="0"/>
            </a:br>
            <a:r>
              <a:rPr lang="es-EC" sz="1300" dirty="0" smtClean="0"/>
              <a:t/>
            </a:r>
            <a:br>
              <a:rPr lang="es-EC" sz="1300" dirty="0" smtClean="0"/>
            </a:br>
            <a:r>
              <a:rPr lang="es-EC" sz="1300" dirty="0"/>
              <a:t/>
            </a:r>
            <a:br>
              <a:rPr lang="es-EC" sz="1300" dirty="0"/>
            </a:br>
            <a:r>
              <a:rPr lang="es-EC" sz="1800" dirty="0" smtClean="0"/>
              <a:t/>
            </a:r>
            <a:br>
              <a:rPr lang="es-EC" sz="1800" dirty="0" smtClean="0"/>
            </a:br>
            <a:r>
              <a:rPr lang="es-EC" sz="1800" dirty="0" smtClean="0"/>
              <a:t/>
            </a:r>
            <a:br>
              <a:rPr lang="es-EC" sz="1800" dirty="0" smtClean="0"/>
            </a:br>
            <a:r>
              <a:rPr lang="es-EC" sz="1800" dirty="0"/>
              <a:t/>
            </a:r>
            <a:br>
              <a:rPr lang="es-EC" sz="1800" dirty="0"/>
            </a:br>
            <a:r>
              <a:rPr lang="es-EC" sz="1800" dirty="0" smtClean="0"/>
              <a:t/>
            </a:r>
            <a:br>
              <a:rPr lang="es-EC" sz="1800" dirty="0" smtClean="0"/>
            </a:br>
            <a:r>
              <a:rPr lang="es-EC" sz="1800" dirty="0"/>
              <a:t/>
            </a:r>
            <a:br>
              <a:rPr lang="es-EC" sz="1800" dirty="0"/>
            </a:br>
            <a:r>
              <a:rPr lang="es-EC" sz="1800" dirty="0" smtClean="0">
                <a:solidFill>
                  <a:schemeClr val="bg1"/>
                </a:solidFill>
              </a:rPr>
              <a:t/>
            </a:r>
            <a:br>
              <a:rPr lang="es-EC" sz="1800" dirty="0" smtClean="0">
                <a:solidFill>
                  <a:schemeClr val="bg1"/>
                </a:solidFill>
              </a:rPr>
            </a:br>
            <a:r>
              <a:rPr lang="es-ES_tradnl" sz="1800" b="1" dirty="0" smtClean="0">
                <a:solidFill>
                  <a:schemeClr val="bg1"/>
                </a:solidFill>
                <a:latin typeface="Arial" pitchFamily="34" charset="0"/>
                <a:cs typeface="Arial" pitchFamily="34" charset="0"/>
              </a:rPr>
              <a:t>ESCUELA </a:t>
            </a:r>
            <a:r>
              <a:rPr lang="es-ES_tradnl" sz="1800" b="1" dirty="0">
                <a:solidFill>
                  <a:schemeClr val="bg1"/>
                </a:solidFill>
                <a:latin typeface="Arial" pitchFamily="34" charset="0"/>
                <a:cs typeface="Arial" pitchFamily="34" charset="0"/>
              </a:rPr>
              <a:t>POLITÉCNICA DEL EJÉRCITO</a:t>
            </a:r>
            <a:r>
              <a:rPr lang="es-EC" sz="1800" b="1" dirty="0">
                <a:solidFill>
                  <a:schemeClr val="bg1"/>
                </a:solidFill>
                <a:latin typeface="Arial" pitchFamily="34" charset="0"/>
                <a:cs typeface="Arial" pitchFamily="34" charset="0"/>
              </a:rPr>
              <a:t/>
            </a:r>
            <a:br>
              <a:rPr lang="es-EC" sz="1800" b="1" dirty="0">
                <a:solidFill>
                  <a:schemeClr val="bg1"/>
                </a:solidFill>
                <a:latin typeface="Arial" pitchFamily="34" charset="0"/>
                <a:cs typeface="Arial" pitchFamily="34" charset="0"/>
              </a:rPr>
            </a:br>
            <a:r>
              <a:rPr lang="es-ES_tradnl" sz="1800" b="1" dirty="0">
                <a:solidFill>
                  <a:schemeClr val="bg1"/>
                </a:solidFill>
                <a:latin typeface="Arial" pitchFamily="34" charset="0"/>
                <a:cs typeface="Arial" pitchFamily="34" charset="0"/>
              </a:rPr>
              <a:t> </a:t>
            </a:r>
            <a:r>
              <a:rPr lang="es-EC" sz="1800" b="1" dirty="0">
                <a:solidFill>
                  <a:schemeClr val="bg1"/>
                </a:solidFill>
                <a:latin typeface="Arial" pitchFamily="34" charset="0"/>
                <a:cs typeface="Arial" pitchFamily="34" charset="0"/>
              </a:rPr>
              <a:t/>
            </a:r>
            <a:br>
              <a:rPr lang="es-EC" sz="1800" b="1" dirty="0">
                <a:solidFill>
                  <a:schemeClr val="bg1"/>
                </a:solidFill>
                <a:latin typeface="Arial" pitchFamily="34" charset="0"/>
                <a:cs typeface="Arial" pitchFamily="34" charset="0"/>
              </a:rPr>
            </a:br>
            <a:r>
              <a:rPr lang="es-ES_tradnl" sz="1800" b="1" dirty="0">
                <a:solidFill>
                  <a:schemeClr val="bg1"/>
                </a:solidFill>
                <a:latin typeface="Arial" pitchFamily="34" charset="0"/>
                <a:cs typeface="Arial" pitchFamily="34" charset="0"/>
              </a:rPr>
              <a:t>INGENIERÍA EN COMERCIO  EXTERIOR Y NEGOCIOS INTERNACIONALES</a:t>
            </a:r>
            <a:r>
              <a:rPr lang="es-EC" sz="1800" b="1" dirty="0">
                <a:solidFill>
                  <a:schemeClr val="bg1"/>
                </a:solidFill>
                <a:latin typeface="Arial" pitchFamily="34" charset="0"/>
                <a:cs typeface="Arial" pitchFamily="34" charset="0"/>
              </a:rPr>
              <a:t/>
            </a:r>
            <a:br>
              <a:rPr lang="es-EC" sz="1800" b="1" dirty="0">
                <a:solidFill>
                  <a:schemeClr val="bg1"/>
                </a:solidFill>
                <a:latin typeface="Arial" pitchFamily="34" charset="0"/>
                <a:cs typeface="Arial" pitchFamily="34" charset="0"/>
              </a:rPr>
            </a:br>
            <a:r>
              <a:rPr lang="es-ES_tradnl" sz="1800" b="1" dirty="0">
                <a:solidFill>
                  <a:schemeClr val="bg1"/>
                </a:solidFill>
                <a:latin typeface="Arial" pitchFamily="34" charset="0"/>
                <a:cs typeface="Arial" pitchFamily="34" charset="0"/>
              </a:rPr>
              <a:t> </a:t>
            </a:r>
            <a:r>
              <a:rPr lang="es-EC" sz="1800" b="1" dirty="0">
                <a:solidFill>
                  <a:schemeClr val="bg1"/>
                </a:solidFill>
                <a:latin typeface="Arial" pitchFamily="34" charset="0"/>
                <a:cs typeface="Arial" pitchFamily="34" charset="0"/>
              </a:rPr>
              <a:t/>
            </a:r>
            <a:br>
              <a:rPr lang="es-EC" sz="1800" b="1" dirty="0">
                <a:solidFill>
                  <a:schemeClr val="bg1"/>
                </a:solidFill>
                <a:latin typeface="Arial" pitchFamily="34" charset="0"/>
                <a:cs typeface="Arial" pitchFamily="34" charset="0"/>
              </a:rPr>
            </a:br>
            <a:r>
              <a:rPr lang="es-ES_tradnl" sz="1800" b="1" dirty="0">
                <a:solidFill>
                  <a:schemeClr val="bg1"/>
                </a:solidFill>
                <a:latin typeface="Arial" pitchFamily="34" charset="0"/>
                <a:cs typeface="Arial" pitchFamily="34" charset="0"/>
              </a:rPr>
              <a:t>MODELO ASOCIATIVO DE PEQUEÑOS PRODUCTORES, PARA EXPORTAR CAMARÓN ORGÁNICO A LOS ÁNGELES - CALIFORNIA</a:t>
            </a:r>
            <a:r>
              <a:rPr lang="es-EC" sz="1300" dirty="0">
                <a:solidFill>
                  <a:schemeClr val="bg1"/>
                </a:solidFill>
                <a:latin typeface="Arial" pitchFamily="34" charset="0"/>
                <a:cs typeface="Arial" pitchFamily="34" charset="0"/>
              </a:rPr>
              <a:t/>
            </a:r>
            <a:br>
              <a:rPr lang="es-EC" sz="1300" dirty="0">
                <a:solidFill>
                  <a:schemeClr val="bg1"/>
                </a:solidFill>
                <a:latin typeface="Arial" pitchFamily="34" charset="0"/>
                <a:cs typeface="Arial" pitchFamily="34" charset="0"/>
              </a:rPr>
            </a:br>
            <a:r>
              <a:rPr lang="es-ES_tradnl" sz="1300" dirty="0">
                <a:solidFill>
                  <a:schemeClr val="bg1"/>
                </a:solidFill>
                <a:latin typeface="Arial" pitchFamily="34" charset="0"/>
                <a:cs typeface="Arial" pitchFamily="34" charset="0"/>
              </a:rPr>
              <a:t> </a:t>
            </a:r>
            <a:r>
              <a:rPr lang="es-EC" sz="1300" dirty="0">
                <a:solidFill>
                  <a:schemeClr val="bg1"/>
                </a:solidFill>
                <a:latin typeface="Arial" pitchFamily="34" charset="0"/>
                <a:cs typeface="Arial" pitchFamily="34" charset="0"/>
              </a:rPr>
              <a:t/>
            </a:r>
            <a:br>
              <a:rPr lang="es-EC" sz="1300" dirty="0">
                <a:solidFill>
                  <a:schemeClr val="bg1"/>
                </a:solidFill>
                <a:latin typeface="Arial" pitchFamily="34" charset="0"/>
                <a:cs typeface="Arial" pitchFamily="34" charset="0"/>
              </a:rPr>
            </a:br>
            <a:r>
              <a:rPr lang="es-ES_tradnl" sz="1300" b="1" dirty="0">
                <a:solidFill>
                  <a:schemeClr val="bg1"/>
                </a:solidFill>
                <a:latin typeface="Arial" pitchFamily="34" charset="0"/>
                <a:cs typeface="Arial" pitchFamily="34" charset="0"/>
              </a:rPr>
              <a:t>TUTORES: </a:t>
            </a:r>
            <a:r>
              <a:rPr lang="es-EC" sz="1300" b="1" dirty="0">
                <a:solidFill>
                  <a:schemeClr val="bg1"/>
                </a:solidFill>
                <a:latin typeface="Arial" pitchFamily="34" charset="0"/>
                <a:cs typeface="Arial" pitchFamily="34" charset="0"/>
              </a:rPr>
              <a:t/>
            </a:r>
            <a:br>
              <a:rPr lang="es-EC" sz="1300" b="1" dirty="0">
                <a:solidFill>
                  <a:schemeClr val="bg1"/>
                </a:solidFill>
                <a:latin typeface="Arial" pitchFamily="34" charset="0"/>
                <a:cs typeface="Arial" pitchFamily="34" charset="0"/>
              </a:rPr>
            </a:br>
            <a:r>
              <a:rPr lang="es-ES_tradnl" sz="1300" b="1" dirty="0">
                <a:solidFill>
                  <a:schemeClr val="bg1"/>
                </a:solidFill>
                <a:latin typeface="Arial" pitchFamily="34" charset="0"/>
                <a:cs typeface="Arial" pitchFamily="34" charset="0"/>
              </a:rPr>
              <a:t>ING. EDGAR ROMERO MONCAYO</a:t>
            </a:r>
            <a:r>
              <a:rPr lang="es-EC" sz="1300" b="1" dirty="0">
                <a:solidFill>
                  <a:schemeClr val="bg1"/>
                </a:solidFill>
                <a:latin typeface="Arial" pitchFamily="34" charset="0"/>
                <a:cs typeface="Arial" pitchFamily="34" charset="0"/>
              </a:rPr>
              <a:t/>
            </a:r>
            <a:br>
              <a:rPr lang="es-EC" sz="1300" b="1" dirty="0">
                <a:solidFill>
                  <a:schemeClr val="bg1"/>
                </a:solidFill>
                <a:latin typeface="Arial" pitchFamily="34" charset="0"/>
                <a:cs typeface="Arial" pitchFamily="34" charset="0"/>
              </a:rPr>
            </a:br>
            <a:r>
              <a:rPr lang="es-ES_tradnl" sz="1300" b="1" dirty="0">
                <a:solidFill>
                  <a:schemeClr val="bg1"/>
                </a:solidFill>
                <a:latin typeface="Arial" pitchFamily="34" charset="0"/>
                <a:cs typeface="Arial" pitchFamily="34" charset="0"/>
              </a:rPr>
              <a:t>DR. EDY REALPE VIZUETE</a:t>
            </a:r>
            <a:r>
              <a:rPr lang="es-EC" sz="1300" b="1" dirty="0">
                <a:solidFill>
                  <a:schemeClr val="bg1"/>
                </a:solidFill>
                <a:latin typeface="Arial" pitchFamily="34" charset="0"/>
                <a:cs typeface="Arial" pitchFamily="34" charset="0"/>
              </a:rPr>
              <a:t/>
            </a:r>
            <a:br>
              <a:rPr lang="es-EC" sz="1300" b="1" dirty="0">
                <a:solidFill>
                  <a:schemeClr val="bg1"/>
                </a:solidFill>
                <a:latin typeface="Arial" pitchFamily="34" charset="0"/>
                <a:cs typeface="Arial" pitchFamily="34" charset="0"/>
              </a:rPr>
            </a:br>
            <a:r>
              <a:rPr lang="es-ES_tradnl" sz="3600" b="1" dirty="0">
                <a:solidFill>
                  <a:schemeClr val="bg1"/>
                </a:solidFill>
                <a:latin typeface="Arial" pitchFamily="34" charset="0"/>
                <a:cs typeface="Arial" pitchFamily="34" charset="0"/>
              </a:rPr>
              <a:t> </a:t>
            </a:r>
            <a:r>
              <a:rPr lang="es-EC" sz="3600" b="1" dirty="0">
                <a:solidFill>
                  <a:schemeClr val="bg1"/>
                </a:solidFill>
                <a:latin typeface="Arial" pitchFamily="34" charset="0"/>
                <a:cs typeface="Arial" pitchFamily="34" charset="0"/>
              </a:rPr>
              <a:t/>
            </a:r>
            <a:br>
              <a:rPr lang="es-EC" sz="3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AUTOR:</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LENIN GRANJA TAPIA</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 </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Tesis presentada como requisito previo a la obtención del grado de: Ingeniero en comercio exterior y negocios internacionales</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 </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 </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 </a:t>
            </a:r>
            <a:r>
              <a:rPr lang="es-EC" sz="1600" b="1" dirty="0">
                <a:solidFill>
                  <a:schemeClr val="bg1"/>
                </a:solidFill>
                <a:latin typeface="Arial" pitchFamily="34" charset="0"/>
                <a:cs typeface="Arial" pitchFamily="34" charset="0"/>
              </a:rPr>
              <a:t/>
            </a:r>
            <a:br>
              <a:rPr lang="es-EC" sz="1600" b="1" dirty="0">
                <a:solidFill>
                  <a:schemeClr val="bg1"/>
                </a:solidFill>
                <a:latin typeface="Arial" pitchFamily="34" charset="0"/>
                <a:cs typeface="Arial" pitchFamily="34" charset="0"/>
              </a:rPr>
            </a:br>
            <a:r>
              <a:rPr lang="es-ES_tradnl" sz="1600" b="1" dirty="0">
                <a:solidFill>
                  <a:schemeClr val="bg1"/>
                </a:solidFill>
                <a:latin typeface="Arial" pitchFamily="34" charset="0"/>
                <a:cs typeface="Arial" pitchFamily="34" charset="0"/>
              </a:rPr>
              <a:t>Año 2013</a:t>
            </a:r>
            <a:r>
              <a:rPr lang="es-EC" sz="3600" dirty="0"/>
              <a:t/>
            </a:r>
            <a:br>
              <a:rPr lang="es-EC" sz="3600" dirty="0"/>
            </a:br>
            <a:r>
              <a:rPr lang="es-ES_tradnl" dirty="0"/>
              <a:t> </a:t>
            </a:r>
            <a:r>
              <a:rPr lang="es-EC" dirty="0"/>
              <a:t/>
            </a:r>
            <a:br>
              <a:rPr lang="es-EC" dirty="0"/>
            </a:br>
            <a:r>
              <a:rPr lang="es-ES_tradnl" dirty="0"/>
              <a:t> </a:t>
            </a:r>
            <a:r>
              <a:rPr lang="es-EC" dirty="0"/>
              <a:t/>
            </a:r>
            <a:br>
              <a:rPr lang="es-EC" dirty="0"/>
            </a:br>
            <a:endParaRPr lang="es-EC" dirty="0"/>
          </a:p>
        </p:txBody>
      </p:sp>
      <p:pic>
        <p:nvPicPr>
          <p:cNvPr id="4" name="3 Imagen" descr="http://www.espe.edu.ec/portal/files/admision/matriculas_201220/imagenes/LOGO-espe.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419872" y="680854"/>
            <a:ext cx="2200275" cy="514350"/>
          </a:xfrm>
          <a:prstGeom prst="rect">
            <a:avLst/>
          </a:prstGeom>
          <a:noFill/>
          <a:ln>
            <a:noFill/>
          </a:ln>
        </p:spPr>
      </p:pic>
    </p:spTree>
    <p:extLst>
      <p:ext uri="{BB962C8B-B14F-4D97-AF65-F5344CB8AC3E}">
        <p14:creationId xmlns:p14="http://schemas.microsoft.com/office/powerpoint/2010/main" val="357045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403648" y="1397967"/>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4314056" y="1448779"/>
            <a:ext cx="4248472"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Análisis individual</a:t>
            </a:r>
            <a:endParaRPr lang="es-EC" sz="1800"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464995932"/>
              </p:ext>
            </p:extLst>
          </p:nvPr>
        </p:nvGraphicFramePr>
        <p:xfrm>
          <a:off x="3059832" y="1814238"/>
          <a:ext cx="4193604" cy="1051560"/>
        </p:xfrm>
        <a:graphic>
          <a:graphicData uri="http://schemas.openxmlformats.org/drawingml/2006/table">
            <a:tbl>
              <a:tblPr firstRow="1" firstCol="1" bandRow="1">
                <a:tableStyleId>{5C22544A-7EE6-4342-B048-85BDC9FD1C3A}</a:tableStyleId>
              </a:tblPr>
              <a:tblGrid>
                <a:gridCol w="1312598"/>
                <a:gridCol w="862205"/>
                <a:gridCol w="957819"/>
                <a:gridCol w="1060982"/>
              </a:tblGrid>
              <a:tr h="180100">
                <a:tc>
                  <a:txBody>
                    <a:bodyPr/>
                    <a:lstStyle/>
                    <a:p>
                      <a:pPr>
                        <a:lnSpc>
                          <a:spcPct val="115000"/>
                        </a:lnSpc>
                        <a:spcAft>
                          <a:spcPts val="0"/>
                        </a:spcAft>
                      </a:pPr>
                      <a:r>
                        <a:rPr lang="es-EC" sz="1200" u="none" strike="noStrike" dirty="0">
                          <a:effectLst/>
                          <a:hlinkClick r:id="rId2"/>
                        </a:rPr>
                        <a:t>ESTADOS UNIDOS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Tons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err="1">
                          <a:effectLst/>
                        </a:rPr>
                        <a:t>Fob</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crecimiento</a:t>
                      </a:r>
                      <a:endParaRPr lang="es-EC" sz="1100">
                        <a:effectLst/>
                        <a:latin typeface="Calibri"/>
                        <a:ea typeface="Calibri"/>
                        <a:cs typeface="Times New Roman"/>
                      </a:endParaRPr>
                    </a:p>
                  </a:txBody>
                  <a:tcPr marL="68580" marR="68580" marT="0" marB="0"/>
                </a:tc>
              </a:tr>
              <a:tr h="180100">
                <a:tc>
                  <a:txBody>
                    <a:bodyPr/>
                    <a:lstStyle/>
                    <a:p>
                      <a:pPr algn="ctr">
                        <a:lnSpc>
                          <a:spcPct val="115000"/>
                        </a:lnSpc>
                        <a:spcAft>
                          <a:spcPts val="0"/>
                        </a:spcAft>
                      </a:pPr>
                      <a:r>
                        <a:rPr lang="es-EC" sz="1200" dirty="0">
                          <a:effectLst/>
                        </a:rPr>
                        <a:t>2009</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38.328,06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190.247,34</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t>
                      </a:r>
                      <a:endParaRPr lang="es-EC" sz="1100">
                        <a:effectLst/>
                        <a:latin typeface="Calibri"/>
                        <a:ea typeface="Calibri"/>
                        <a:cs typeface="Times New Roman"/>
                      </a:endParaRPr>
                    </a:p>
                  </a:txBody>
                  <a:tcPr marL="68580" marR="68580" marT="0" marB="0"/>
                </a:tc>
              </a:tr>
              <a:tr h="180100">
                <a:tc>
                  <a:txBody>
                    <a:bodyPr/>
                    <a:lstStyle/>
                    <a:p>
                      <a:pPr algn="ct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40.674,53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248.977,64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6,12%</a:t>
                      </a:r>
                      <a:endParaRPr lang="es-EC" sz="1100">
                        <a:effectLst/>
                        <a:latin typeface="Calibri"/>
                        <a:ea typeface="Calibri"/>
                        <a:cs typeface="Times New Roman"/>
                      </a:endParaRPr>
                    </a:p>
                  </a:txBody>
                  <a:tcPr marL="68580" marR="68580" marT="0" marB="0"/>
                </a:tc>
              </a:tr>
              <a:tr h="180100">
                <a:tc>
                  <a:txBody>
                    <a:bodyPr/>
                    <a:lstStyle/>
                    <a:p>
                      <a:pPr algn="ct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68.414,39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463.627,50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68,20%</a:t>
                      </a:r>
                      <a:endParaRPr lang="es-EC" sz="1100">
                        <a:effectLst/>
                        <a:latin typeface="Calibri"/>
                        <a:ea typeface="Calibri"/>
                        <a:cs typeface="Times New Roman"/>
                      </a:endParaRPr>
                    </a:p>
                  </a:txBody>
                  <a:tcPr marL="68580" marR="68580" marT="0" marB="0"/>
                </a:tc>
              </a:tr>
              <a:tr h="180100">
                <a:tc>
                  <a:txBody>
                    <a:bodyPr/>
                    <a:lstStyle/>
                    <a:p>
                      <a:pPr algn="ct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77.734,22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505.402,21</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13,62%</a:t>
                      </a:r>
                      <a:endParaRPr lang="es-EC" sz="1100" dirty="0">
                        <a:effectLst/>
                        <a:latin typeface="Calibri"/>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608437542"/>
              </p:ext>
            </p:extLst>
          </p:nvPr>
        </p:nvGraphicFramePr>
        <p:xfrm>
          <a:off x="3059832" y="2996952"/>
          <a:ext cx="4213820" cy="1051560"/>
        </p:xfrm>
        <a:graphic>
          <a:graphicData uri="http://schemas.openxmlformats.org/drawingml/2006/table">
            <a:tbl>
              <a:tblPr firstRow="1" firstCol="1" bandRow="1">
                <a:tableStyleId>{5C22544A-7EE6-4342-B048-85BDC9FD1C3A}</a:tableStyleId>
              </a:tblPr>
              <a:tblGrid>
                <a:gridCol w="1007304"/>
                <a:gridCol w="1007304"/>
                <a:gridCol w="1007304"/>
                <a:gridCol w="1191908"/>
              </a:tblGrid>
              <a:tr h="158418">
                <a:tc>
                  <a:txBody>
                    <a:bodyPr/>
                    <a:lstStyle/>
                    <a:p>
                      <a:pPr>
                        <a:lnSpc>
                          <a:spcPct val="115000"/>
                        </a:lnSpc>
                        <a:spcAft>
                          <a:spcPts val="0"/>
                        </a:spcAft>
                      </a:pPr>
                      <a:r>
                        <a:rPr lang="es-EC" sz="1200" u="none" strike="noStrike" dirty="0">
                          <a:effectLst/>
                          <a:hlinkClick r:id="rId3"/>
                        </a:rPr>
                        <a:t>ESPANA</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Tons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Fob</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crecimiento</a:t>
                      </a:r>
                      <a:endParaRPr lang="es-EC" sz="1100" dirty="0">
                        <a:effectLst/>
                        <a:latin typeface="Calibri"/>
                        <a:ea typeface="Calibri"/>
                        <a:cs typeface="Times New Roman"/>
                      </a:endParaRPr>
                    </a:p>
                  </a:txBody>
                  <a:tcPr marL="68580" marR="68580" marT="0" marB="0"/>
                </a:tc>
              </a:tr>
              <a:tr h="158418">
                <a:tc>
                  <a:txBody>
                    <a:bodyPr/>
                    <a:lstStyle/>
                    <a:p>
                      <a:pPr algn="r">
                        <a:lnSpc>
                          <a:spcPct val="115000"/>
                        </a:lnSpc>
                        <a:spcAft>
                          <a:spcPts val="0"/>
                        </a:spcAft>
                      </a:pPr>
                      <a:r>
                        <a:rPr lang="es-EC" sz="1200">
                          <a:effectLst/>
                        </a:rPr>
                        <a:t>2009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16.312,70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72.082,20</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t>
                      </a:r>
                      <a:endParaRPr lang="es-EC" sz="1100">
                        <a:effectLst/>
                        <a:latin typeface="Calibri"/>
                        <a:ea typeface="Calibri"/>
                        <a:cs typeface="Times New Roman"/>
                      </a:endParaRPr>
                    </a:p>
                  </a:txBody>
                  <a:tcPr marL="68580" marR="68580" marT="0" marB="0"/>
                </a:tc>
              </a:tr>
              <a:tr h="158418">
                <a:tc>
                  <a:txBody>
                    <a:bodyPr/>
                    <a:lstStyle/>
                    <a:p>
                      <a:pPr algn="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17.405,35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90.699,03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6,70%</a:t>
                      </a:r>
                      <a:endParaRPr lang="es-EC" sz="1100">
                        <a:effectLst/>
                        <a:latin typeface="Calibri"/>
                        <a:ea typeface="Calibri"/>
                        <a:cs typeface="Times New Roman"/>
                      </a:endParaRPr>
                    </a:p>
                  </a:txBody>
                  <a:tcPr marL="68580" marR="68580" marT="0" marB="0"/>
                </a:tc>
              </a:tr>
              <a:tr h="158418">
                <a:tc>
                  <a:txBody>
                    <a:bodyPr/>
                    <a:lstStyle/>
                    <a:p>
                      <a:pPr algn="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28.660,28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161.461,26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64,66%</a:t>
                      </a:r>
                      <a:endParaRPr lang="es-EC" sz="1100">
                        <a:effectLst/>
                        <a:latin typeface="Calibri"/>
                        <a:ea typeface="Calibri"/>
                        <a:cs typeface="Times New Roman"/>
                      </a:endParaRPr>
                    </a:p>
                  </a:txBody>
                  <a:tcPr marL="68580" marR="68580" marT="0" marB="0"/>
                </a:tc>
              </a:tr>
              <a:tr h="158418">
                <a:tc>
                  <a:txBody>
                    <a:bodyPr/>
                    <a:lstStyle/>
                    <a:p>
                      <a:pPr algn="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26.776,85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149.175,04</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-6,57%</a:t>
                      </a:r>
                      <a:endParaRPr lang="es-EC" sz="1100" dirty="0">
                        <a:effectLst/>
                        <a:latin typeface="Calibri"/>
                        <a:ea typeface="Calibri"/>
                        <a:cs typeface="Times New Roman"/>
                      </a:endParaRPr>
                    </a:p>
                  </a:txBody>
                  <a:tcPr marL="68580" marR="68580" marT="0" marB="0"/>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262671506"/>
              </p:ext>
            </p:extLst>
          </p:nvPr>
        </p:nvGraphicFramePr>
        <p:xfrm>
          <a:off x="3059832" y="4221088"/>
          <a:ext cx="4252664" cy="1051560"/>
        </p:xfrm>
        <a:graphic>
          <a:graphicData uri="http://schemas.openxmlformats.org/drawingml/2006/table">
            <a:tbl>
              <a:tblPr firstRow="1" firstCol="1" bandRow="1">
                <a:tableStyleId>{5C22544A-7EE6-4342-B048-85BDC9FD1C3A}</a:tableStyleId>
              </a:tblPr>
              <a:tblGrid>
                <a:gridCol w="974710"/>
                <a:gridCol w="980664"/>
                <a:gridCol w="1089533"/>
                <a:gridCol w="1207757"/>
              </a:tblGrid>
              <a:tr h="187221">
                <a:tc>
                  <a:txBody>
                    <a:bodyPr/>
                    <a:lstStyle/>
                    <a:p>
                      <a:pPr algn="ctr">
                        <a:lnSpc>
                          <a:spcPct val="115000"/>
                        </a:lnSpc>
                        <a:spcAft>
                          <a:spcPts val="0"/>
                        </a:spcAft>
                      </a:pPr>
                      <a:r>
                        <a:rPr lang="es-EC" sz="1200" u="none" strike="noStrike" dirty="0">
                          <a:effectLst/>
                          <a:hlinkClick r:id="rId4"/>
                        </a:rPr>
                        <a:t>ITALIA</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Tons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Fob</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 crecimiento</a:t>
                      </a:r>
                      <a:endParaRPr lang="es-EC" sz="1100" dirty="0">
                        <a:effectLst/>
                        <a:latin typeface="Calibri"/>
                        <a:ea typeface="Calibri"/>
                        <a:cs typeface="Times New Roman"/>
                      </a:endParaRPr>
                    </a:p>
                  </a:txBody>
                  <a:tcPr marL="68580" marR="68580" marT="0" marB="0"/>
                </a:tc>
              </a:tr>
              <a:tr h="187221">
                <a:tc>
                  <a:txBody>
                    <a:bodyPr/>
                    <a:lstStyle/>
                    <a:p>
                      <a:pPr algn="ctr">
                        <a:lnSpc>
                          <a:spcPct val="115000"/>
                        </a:lnSpc>
                        <a:spcAft>
                          <a:spcPts val="0"/>
                        </a:spcAft>
                      </a:pPr>
                      <a:r>
                        <a:rPr lang="es-EC" sz="1200">
                          <a:effectLst/>
                        </a:rPr>
                        <a:t>2009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15.970,94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78.807,16</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t>
                      </a:r>
                      <a:endParaRPr lang="es-EC" sz="1100">
                        <a:effectLst/>
                        <a:latin typeface="Calibri"/>
                        <a:ea typeface="Calibri"/>
                        <a:cs typeface="Times New Roman"/>
                      </a:endParaRPr>
                    </a:p>
                  </a:txBody>
                  <a:tcPr marL="68580" marR="68580" marT="0" marB="0"/>
                </a:tc>
              </a:tr>
              <a:tr h="187221">
                <a:tc>
                  <a:txBody>
                    <a:bodyPr/>
                    <a:lstStyle/>
                    <a:p>
                      <a:pPr algn="ct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15.106,93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80.078,65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-5,41%</a:t>
                      </a:r>
                      <a:endParaRPr lang="es-EC" sz="1100">
                        <a:effectLst/>
                        <a:latin typeface="Calibri"/>
                        <a:ea typeface="Calibri"/>
                        <a:cs typeface="Times New Roman"/>
                      </a:endParaRPr>
                    </a:p>
                  </a:txBody>
                  <a:tcPr marL="68580" marR="68580" marT="0" marB="0"/>
                </a:tc>
              </a:tr>
              <a:tr h="187221">
                <a:tc>
                  <a:txBody>
                    <a:bodyPr/>
                    <a:lstStyle/>
                    <a:p>
                      <a:pPr algn="ct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20.848,67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122.795,59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38,01%</a:t>
                      </a:r>
                      <a:endParaRPr lang="es-EC" sz="1100" dirty="0">
                        <a:effectLst/>
                        <a:latin typeface="Calibri"/>
                        <a:ea typeface="Calibri"/>
                        <a:cs typeface="Times New Roman"/>
                      </a:endParaRPr>
                    </a:p>
                  </a:txBody>
                  <a:tcPr marL="68580" marR="68580" marT="0" marB="0"/>
                </a:tc>
              </a:tr>
              <a:tr h="187221">
                <a:tc>
                  <a:txBody>
                    <a:bodyPr/>
                    <a:lstStyle/>
                    <a:p>
                      <a:pPr algn="ct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20.253,60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119.176,12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-2,85%</a:t>
                      </a:r>
                      <a:endParaRPr lang="es-EC" sz="1100" dirty="0">
                        <a:effectLst/>
                        <a:latin typeface="Calibri"/>
                        <a:ea typeface="Calibri"/>
                        <a:cs typeface="Times New Roman"/>
                      </a:endParaRPr>
                    </a:p>
                  </a:txBody>
                  <a:tcPr marL="68580" marR="68580"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491266705"/>
              </p:ext>
            </p:extLst>
          </p:nvPr>
        </p:nvGraphicFramePr>
        <p:xfrm>
          <a:off x="3059832" y="5495508"/>
          <a:ext cx="4320479" cy="1051560"/>
        </p:xfrm>
        <a:graphic>
          <a:graphicData uri="http://schemas.openxmlformats.org/drawingml/2006/table">
            <a:tbl>
              <a:tblPr firstRow="1" firstCol="1" bandRow="1">
                <a:tableStyleId>{5C22544A-7EE6-4342-B048-85BDC9FD1C3A}</a:tableStyleId>
              </a:tblPr>
              <a:tblGrid>
                <a:gridCol w="942729"/>
                <a:gridCol w="934088"/>
                <a:gridCol w="1036914"/>
                <a:gridCol w="1406748"/>
              </a:tblGrid>
              <a:tr h="144016">
                <a:tc>
                  <a:txBody>
                    <a:bodyPr/>
                    <a:lstStyle/>
                    <a:p>
                      <a:pPr algn="ctr">
                        <a:lnSpc>
                          <a:spcPct val="115000"/>
                        </a:lnSpc>
                        <a:spcAft>
                          <a:spcPts val="0"/>
                        </a:spcAft>
                      </a:pPr>
                      <a:r>
                        <a:rPr lang="es-EC" sz="1200" u="none" strike="noStrike" dirty="0">
                          <a:effectLst/>
                          <a:hlinkClick r:id="rId5"/>
                        </a:rPr>
                        <a:t>FRANCIA</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Tons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err="1">
                          <a:effectLst/>
                        </a:rPr>
                        <a:t>Fob</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 CRECIMIENTO</a:t>
                      </a:r>
                      <a:endParaRPr lang="es-EC" sz="1100">
                        <a:effectLst/>
                        <a:latin typeface="Calibri"/>
                        <a:ea typeface="Calibri"/>
                        <a:cs typeface="Times New Roman"/>
                      </a:endParaRPr>
                    </a:p>
                  </a:txBody>
                  <a:tcPr marL="68580" marR="68580" marT="0" marB="0"/>
                </a:tc>
              </a:tr>
              <a:tr h="144016">
                <a:tc>
                  <a:txBody>
                    <a:bodyPr/>
                    <a:lstStyle/>
                    <a:p>
                      <a:pPr algn="r">
                        <a:lnSpc>
                          <a:spcPct val="115000"/>
                        </a:lnSpc>
                        <a:spcAft>
                          <a:spcPts val="0"/>
                        </a:spcAft>
                      </a:pPr>
                      <a:r>
                        <a:rPr lang="es-EC" sz="1200">
                          <a:effectLst/>
                        </a:rPr>
                        <a:t>2009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9.950,82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44.839,15</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t>
                      </a:r>
                      <a:endParaRPr lang="es-EC" sz="1100">
                        <a:effectLst/>
                        <a:latin typeface="Calibri"/>
                        <a:ea typeface="Calibri"/>
                        <a:cs typeface="Times New Roman"/>
                      </a:endParaRPr>
                    </a:p>
                  </a:txBody>
                  <a:tcPr marL="68580" marR="68580" marT="0" marB="0"/>
                </a:tc>
              </a:tr>
              <a:tr h="144016">
                <a:tc>
                  <a:txBody>
                    <a:bodyPr/>
                    <a:lstStyle/>
                    <a:p>
                      <a:pPr algn="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15.335,87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77.557,02</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54,12%</a:t>
                      </a:r>
                      <a:endParaRPr lang="es-EC" sz="1100">
                        <a:effectLst/>
                        <a:latin typeface="Calibri"/>
                        <a:ea typeface="Calibri"/>
                        <a:cs typeface="Times New Roman"/>
                      </a:endParaRPr>
                    </a:p>
                  </a:txBody>
                  <a:tcPr marL="68580" marR="68580" marT="0" marB="0"/>
                </a:tc>
              </a:tr>
              <a:tr h="144016">
                <a:tc>
                  <a:txBody>
                    <a:bodyPr/>
                    <a:lstStyle/>
                    <a:p>
                      <a:pPr algn="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17.732,35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97.751,93</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15,63%</a:t>
                      </a:r>
                      <a:endParaRPr lang="es-EC" sz="1100">
                        <a:effectLst/>
                        <a:latin typeface="Calibri"/>
                        <a:ea typeface="Calibri"/>
                        <a:cs typeface="Times New Roman"/>
                      </a:endParaRPr>
                    </a:p>
                  </a:txBody>
                  <a:tcPr marL="68580" marR="68580" marT="0" marB="0"/>
                </a:tc>
              </a:tr>
              <a:tr h="144016">
                <a:tc>
                  <a:txBody>
                    <a:bodyPr/>
                    <a:lstStyle/>
                    <a:p>
                      <a:pPr algn="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23.341,64</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124.467,70</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31,63%</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019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403648" y="1397967"/>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1432868" y="2002892"/>
            <a:ext cx="4248472"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Matriz BCG</a:t>
            </a:r>
            <a:endParaRPr lang="es-EC" sz="1800" dirty="0">
              <a:solidFill>
                <a:schemeClr val="bg1"/>
              </a:solidFill>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80" t="25000" r="25371" b="12121"/>
          <a:stretch/>
        </p:blipFill>
        <p:spPr bwMode="auto">
          <a:xfrm>
            <a:off x="2555776" y="2362684"/>
            <a:ext cx="4824536" cy="389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8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403648" y="1397967"/>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1432868" y="2002892"/>
            <a:ext cx="4248472"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Análisis por ciudad</a:t>
            </a:r>
            <a:endParaRPr lang="es-EC" sz="1800"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4215126971"/>
              </p:ext>
            </p:extLst>
          </p:nvPr>
        </p:nvGraphicFramePr>
        <p:xfrm>
          <a:off x="1691680" y="2656882"/>
          <a:ext cx="6408711" cy="3334318"/>
        </p:xfrm>
        <a:graphic>
          <a:graphicData uri="http://schemas.openxmlformats.org/drawingml/2006/table">
            <a:tbl>
              <a:tblPr firstRow="1" firstCol="1" bandRow="1">
                <a:tableStyleId>{5C22544A-7EE6-4342-B048-85BDC9FD1C3A}</a:tableStyleId>
              </a:tblPr>
              <a:tblGrid>
                <a:gridCol w="1965925"/>
                <a:gridCol w="1110696"/>
                <a:gridCol w="1110696"/>
                <a:gridCol w="1023445"/>
                <a:gridCol w="1197949"/>
              </a:tblGrid>
              <a:tr h="275008">
                <a:tc>
                  <a:txBody>
                    <a:bodyPr/>
                    <a:lstStyle/>
                    <a:p>
                      <a:pPr>
                        <a:lnSpc>
                          <a:spcPct val="115000"/>
                        </a:lnSpc>
                        <a:spcAft>
                          <a:spcPts val="0"/>
                        </a:spcAft>
                      </a:pPr>
                      <a:r>
                        <a:rPr lang="es-EC" sz="1200" dirty="0">
                          <a:effectLst/>
                        </a:rPr>
                        <a:t> Cuidad</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2009</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dirty="0">
                          <a:effectLst/>
                        </a:rPr>
                        <a:t>LOS ÁNGELES</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203.953.173,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208.688.613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205.584.793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183.989.039</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a:effectLst/>
                        </a:rPr>
                        <a:t>NEW YORK, NY</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145.598.503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151.210.150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151.421.379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155.682.871</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a:effectLst/>
                        </a:rPr>
                        <a:t>MIAMI, FL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54.932.214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56.668.232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53.117.521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41.321.078</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a:effectLst/>
                        </a:rPr>
                        <a:t>NOGALES, VA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38.599.847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20.887.986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28.494.886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24.444.654</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a:effectLst/>
                        </a:rPr>
                        <a:t>SAVANNAH, GA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24.035.805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28.773.068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32.393.176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29.943.116</a:t>
                      </a:r>
                      <a:endParaRPr lang="es-EC" sz="1100">
                        <a:effectLst/>
                        <a:latin typeface="Calibri"/>
                        <a:ea typeface="Calibri"/>
                        <a:cs typeface="Times New Roman"/>
                      </a:endParaRPr>
                    </a:p>
                  </a:txBody>
                  <a:tcPr marL="68580" marR="68580" marT="0" marB="0"/>
                </a:tc>
              </a:tr>
              <a:tr h="567127">
                <a:tc>
                  <a:txBody>
                    <a:bodyPr/>
                    <a:lstStyle/>
                    <a:p>
                      <a:pPr>
                        <a:lnSpc>
                          <a:spcPct val="115000"/>
                        </a:lnSpc>
                        <a:spcAft>
                          <a:spcPts val="0"/>
                        </a:spcAft>
                      </a:pPr>
                      <a:r>
                        <a:rPr lang="es-EC" sz="1200">
                          <a:effectLst/>
                        </a:rPr>
                        <a:t>HOUSTON-GALVESTON, TX</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15.703.279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16.937.124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22.533.783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22.019.168</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a:effectLst/>
                        </a:rPr>
                        <a:t>SAN FRANCISCO, CA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9.686.524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8.709.579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11.187.879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12.476.428</a:t>
                      </a:r>
                      <a:endParaRPr lang="es-EC" sz="1100">
                        <a:effectLst/>
                        <a:latin typeface="Calibri"/>
                        <a:ea typeface="Calibri"/>
                        <a:cs typeface="Times New Roman"/>
                      </a:endParaRPr>
                    </a:p>
                  </a:txBody>
                  <a:tcPr marL="68580" marR="68580" marT="0" marB="0"/>
                </a:tc>
              </a:tr>
              <a:tr h="275008">
                <a:tc>
                  <a:txBody>
                    <a:bodyPr/>
                    <a:lstStyle/>
                    <a:p>
                      <a:pPr>
                        <a:lnSpc>
                          <a:spcPct val="115000"/>
                        </a:lnSpc>
                        <a:spcAft>
                          <a:spcPts val="0"/>
                        </a:spcAft>
                      </a:pPr>
                      <a:r>
                        <a:rPr lang="es-EC" sz="1200">
                          <a:effectLst/>
                        </a:rPr>
                        <a:t>TAMPA, FL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8.567.726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9.722.929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13.630.944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16.608.024</a:t>
                      </a:r>
                      <a:endParaRPr lang="es-EC" sz="1100">
                        <a:effectLst/>
                        <a:latin typeface="Calibri"/>
                        <a:ea typeface="Calibri"/>
                        <a:cs typeface="Times New Roman"/>
                      </a:endParaRPr>
                    </a:p>
                  </a:txBody>
                  <a:tcPr marL="68580" marR="68580" marT="0" marB="0"/>
                </a:tc>
              </a:tr>
              <a:tr h="567127">
                <a:tc>
                  <a:txBody>
                    <a:bodyPr/>
                    <a:lstStyle/>
                    <a:p>
                      <a:pPr>
                        <a:lnSpc>
                          <a:spcPct val="115000"/>
                        </a:lnSpc>
                        <a:spcAft>
                          <a:spcPts val="0"/>
                        </a:spcAft>
                      </a:pPr>
                      <a:r>
                        <a:rPr lang="es-EC" sz="1200">
                          <a:effectLst/>
                        </a:rPr>
                        <a:t>DALLAS-FORT WORTH, TX</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8.454.022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11.614.858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a:effectLst/>
                        </a:rPr>
                        <a:t>7.129.972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900" dirty="0">
                          <a:effectLst/>
                        </a:rPr>
                        <a:t>7.412.170</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304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403648" y="1397967"/>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1432868" y="2002892"/>
            <a:ext cx="4248472"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Precio por ciudad</a:t>
            </a:r>
            <a:endParaRPr lang="es-EC" sz="1800" dirty="0">
              <a:solidFill>
                <a:schemeClr val="bg1"/>
              </a:solidFill>
            </a:endParaRP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1978243358"/>
              </p:ext>
            </p:extLst>
          </p:nvPr>
        </p:nvGraphicFramePr>
        <p:xfrm>
          <a:off x="1434356" y="2636912"/>
          <a:ext cx="6984777" cy="2650250"/>
        </p:xfrm>
        <a:graphic>
          <a:graphicData uri="http://schemas.openxmlformats.org/drawingml/2006/table">
            <a:tbl>
              <a:tblPr firstRow="1" firstCol="1" bandRow="1">
                <a:tableStyleId>{5C22544A-7EE6-4342-B048-85BDC9FD1C3A}</a:tableStyleId>
              </a:tblPr>
              <a:tblGrid>
                <a:gridCol w="3859788"/>
                <a:gridCol w="782295"/>
                <a:gridCol w="780898"/>
                <a:gridCol w="780898"/>
                <a:gridCol w="780898"/>
              </a:tblGrid>
              <a:tr h="265025">
                <a:tc>
                  <a:txBody>
                    <a:bodyPr/>
                    <a:lstStyle/>
                    <a:p>
                      <a:pPr>
                        <a:lnSpc>
                          <a:spcPct val="115000"/>
                        </a:lnSpc>
                        <a:spcAft>
                          <a:spcPts val="0"/>
                        </a:spcAft>
                      </a:pPr>
                      <a:r>
                        <a:rPr lang="es-EC" sz="1200" dirty="0">
                          <a:effectLst/>
                        </a:rPr>
                        <a:t> Ciudad</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2009</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LOS ÁNGELES</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6,73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7,65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8,83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8,18</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NEW YORK, NY</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7,16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8,31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9,63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8,80</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MIAMI, FL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6,28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6,80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8,48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7,97</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NOGALES, VA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8,04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9,77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9,49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9,77</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SAVANNAH, GA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6,61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6,70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8,44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7,63</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HOUSTON-GALVESTON, TX</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5,35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5,88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7,25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6,81</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SAN FRANCISCO, CA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6,30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7,26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8,63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8,02</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TAMPA, FL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5,71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5,63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7,70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7,63</a:t>
                      </a:r>
                      <a:endParaRPr lang="es-EC" sz="1100">
                        <a:effectLst/>
                        <a:latin typeface="Calibri"/>
                        <a:ea typeface="Calibri"/>
                        <a:cs typeface="Times New Roman"/>
                      </a:endParaRPr>
                    </a:p>
                  </a:txBody>
                  <a:tcPr marL="68580" marR="68580" marT="0" marB="0"/>
                </a:tc>
              </a:tr>
              <a:tr h="265025">
                <a:tc>
                  <a:txBody>
                    <a:bodyPr/>
                    <a:lstStyle/>
                    <a:p>
                      <a:pPr>
                        <a:lnSpc>
                          <a:spcPct val="115000"/>
                        </a:lnSpc>
                        <a:spcAft>
                          <a:spcPts val="0"/>
                        </a:spcAft>
                      </a:pPr>
                      <a:r>
                        <a:rPr lang="es-EC" sz="1200">
                          <a:effectLst/>
                        </a:rPr>
                        <a:t>DALLAS-FORT WORTH, TX</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6,76</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6,82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8,59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8,21</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856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403648" y="1397967"/>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1432868" y="2002892"/>
            <a:ext cx="4248472"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Mercado Objetivo</a:t>
            </a:r>
            <a:endParaRPr lang="es-EC" sz="1800" dirty="0">
              <a:solidFill>
                <a:schemeClr val="bg1"/>
              </a:solidFill>
            </a:endParaRPr>
          </a:p>
        </p:txBody>
      </p:sp>
      <p:sp>
        <p:nvSpPr>
          <p:cNvPr id="9" name="2 Marcador de contenido"/>
          <p:cNvSpPr>
            <a:spLocks noGrp="1"/>
          </p:cNvSpPr>
          <p:nvPr>
            <p:ph idx="1"/>
          </p:nvPr>
        </p:nvSpPr>
        <p:spPr>
          <a:xfrm>
            <a:off x="1547664" y="2492896"/>
            <a:ext cx="3754760" cy="1044116"/>
          </a:xfrm>
        </p:spPr>
        <p:txBody>
          <a:bodyPr>
            <a:normAutofit/>
          </a:bodyPr>
          <a:lstStyle/>
          <a:p>
            <a:r>
              <a:rPr lang="es-EC" sz="1800" dirty="0" smtClean="0">
                <a:solidFill>
                  <a:schemeClr val="bg1"/>
                </a:solidFill>
              </a:rPr>
              <a:t>Cadenas Hoteleras</a:t>
            </a:r>
          </a:p>
          <a:p>
            <a:r>
              <a:rPr lang="es-EC" sz="1800" dirty="0" smtClean="0">
                <a:solidFill>
                  <a:schemeClr val="bg1"/>
                </a:solidFill>
              </a:rPr>
              <a:t>Restaurantes</a:t>
            </a:r>
          </a:p>
          <a:p>
            <a:r>
              <a:rPr lang="es-EC" sz="1800" dirty="0" smtClean="0">
                <a:solidFill>
                  <a:schemeClr val="bg1"/>
                </a:solidFill>
              </a:rPr>
              <a:t>Detalle</a:t>
            </a:r>
            <a:endParaRPr lang="es-EC" sz="1800" dirty="0">
              <a:solidFill>
                <a:schemeClr val="bg1"/>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67" t="18849" r="42885" b="23485"/>
          <a:stretch/>
        </p:blipFill>
        <p:spPr bwMode="auto">
          <a:xfrm>
            <a:off x="5292080" y="2182912"/>
            <a:ext cx="2780908" cy="389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 Título"/>
          <p:cNvSpPr txBox="1">
            <a:spLocks/>
          </p:cNvSpPr>
          <p:nvPr/>
        </p:nvSpPr>
        <p:spPr>
          <a:xfrm>
            <a:off x="5184068" y="1658764"/>
            <a:ext cx="2996932"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Canales de Distribución</a:t>
            </a:r>
            <a:endParaRPr lang="es-EC" sz="1800" dirty="0">
              <a:solidFill>
                <a:schemeClr val="bg1"/>
              </a:solidFill>
            </a:endParaRPr>
          </a:p>
        </p:txBody>
      </p:sp>
    </p:spTree>
    <p:extLst>
      <p:ext uri="{BB962C8B-B14F-4D97-AF65-F5344CB8AC3E}">
        <p14:creationId xmlns:p14="http://schemas.microsoft.com/office/powerpoint/2010/main" val="21242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936104"/>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398836" y="1253951"/>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1432868" y="1715616"/>
            <a:ext cx="2491060"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Nivel de Demanda</a:t>
            </a:r>
            <a:endParaRPr lang="es-EC" sz="1800" dirty="0">
              <a:solidFill>
                <a:schemeClr val="bg1"/>
              </a:solidFill>
            </a:endParaRPr>
          </a:p>
        </p:txBody>
      </p:sp>
      <p:sp>
        <p:nvSpPr>
          <p:cNvPr id="12" name="1 Título"/>
          <p:cNvSpPr txBox="1">
            <a:spLocks/>
          </p:cNvSpPr>
          <p:nvPr/>
        </p:nvSpPr>
        <p:spPr>
          <a:xfrm>
            <a:off x="1415852" y="3919500"/>
            <a:ext cx="2491060" cy="36004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Estructura productiva</a:t>
            </a:r>
            <a:endParaRPr lang="es-EC" sz="1800" dirty="0">
              <a:solidFill>
                <a:schemeClr val="bg1"/>
              </a:solidFill>
            </a:endParaRPr>
          </a:p>
        </p:txBody>
      </p:sp>
      <p:pic>
        <p:nvPicPr>
          <p:cNvPr id="1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650" t="43280" r="63288" b="27845"/>
          <a:stretch/>
        </p:blipFill>
        <p:spPr bwMode="auto">
          <a:xfrm>
            <a:off x="1398092" y="2075656"/>
            <a:ext cx="7416823" cy="178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3" t="43750" r="56759" b="27559"/>
          <a:stretch/>
        </p:blipFill>
        <p:spPr bwMode="auto">
          <a:xfrm>
            <a:off x="1432868" y="4279540"/>
            <a:ext cx="7387604" cy="193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44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8864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III</a:t>
            </a:r>
            <a:endParaRPr lang="es-EC" dirty="0"/>
          </a:p>
        </p:txBody>
      </p:sp>
      <p:sp>
        <p:nvSpPr>
          <p:cNvPr id="3" name="1 Título"/>
          <p:cNvSpPr txBox="1">
            <a:spLocks/>
          </p:cNvSpPr>
          <p:nvPr/>
        </p:nvSpPr>
        <p:spPr>
          <a:xfrm rot="16200000">
            <a:off x="-1666093" y="3327983"/>
            <a:ext cx="4536504" cy="850106"/>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Tercera etapa</a:t>
            </a:r>
            <a:endParaRPr lang="es-EC" dirty="0">
              <a:solidFill>
                <a:schemeClr val="bg1"/>
              </a:solidFill>
            </a:endParaRPr>
          </a:p>
        </p:txBody>
      </p:sp>
      <p:sp>
        <p:nvSpPr>
          <p:cNvPr id="5" name="4 CuadroTexto"/>
          <p:cNvSpPr txBox="1"/>
          <p:nvPr/>
        </p:nvSpPr>
        <p:spPr>
          <a:xfrm>
            <a:off x="1403648" y="1523851"/>
            <a:ext cx="4248472" cy="461665"/>
          </a:xfrm>
          <a:prstGeom prst="rect">
            <a:avLst/>
          </a:prstGeom>
          <a:noFill/>
        </p:spPr>
        <p:txBody>
          <a:bodyPr wrap="square" rtlCol="0">
            <a:spAutoFit/>
          </a:bodyPr>
          <a:lstStyle/>
          <a:p>
            <a:r>
              <a:rPr lang="es-EC" sz="2400" dirty="0" smtClean="0">
                <a:solidFill>
                  <a:schemeClr val="bg1"/>
                </a:solidFill>
              </a:rPr>
              <a:t>Promoción y Acceso al mercado</a:t>
            </a:r>
            <a:endParaRPr lang="es-EC" sz="2400" dirty="0">
              <a:solidFill>
                <a:schemeClr val="bg1"/>
              </a:solidFill>
            </a:endParaRPr>
          </a:p>
        </p:txBody>
      </p:sp>
      <p:sp>
        <p:nvSpPr>
          <p:cNvPr id="6" name="5 CuadroTexto"/>
          <p:cNvSpPr txBox="1"/>
          <p:nvPr/>
        </p:nvSpPr>
        <p:spPr>
          <a:xfrm>
            <a:off x="1415976" y="2046039"/>
            <a:ext cx="4248472" cy="461665"/>
          </a:xfrm>
          <a:prstGeom prst="rect">
            <a:avLst/>
          </a:prstGeom>
          <a:noFill/>
        </p:spPr>
        <p:txBody>
          <a:bodyPr wrap="square" rtlCol="0">
            <a:spAutoFit/>
          </a:bodyPr>
          <a:lstStyle/>
          <a:p>
            <a:r>
              <a:rPr lang="es-EC" sz="2400" dirty="0" smtClean="0">
                <a:solidFill>
                  <a:schemeClr val="bg1"/>
                </a:solidFill>
              </a:rPr>
              <a:t>Creación de un Sitio Web</a:t>
            </a:r>
            <a:endParaRPr lang="es-EC" sz="2400" dirty="0">
              <a:solidFill>
                <a:schemeClr val="bg1"/>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54" t="23089" r="27379" b="45346"/>
          <a:stretch/>
        </p:blipFill>
        <p:spPr bwMode="auto">
          <a:xfrm>
            <a:off x="1415976" y="2544688"/>
            <a:ext cx="6468392" cy="301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1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8864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III</a:t>
            </a:r>
            <a:endParaRPr lang="es-EC" dirty="0"/>
          </a:p>
        </p:txBody>
      </p:sp>
      <p:sp>
        <p:nvSpPr>
          <p:cNvPr id="3" name="1 Título"/>
          <p:cNvSpPr txBox="1">
            <a:spLocks/>
          </p:cNvSpPr>
          <p:nvPr/>
        </p:nvSpPr>
        <p:spPr>
          <a:xfrm rot="16200000">
            <a:off x="-1666093" y="3327983"/>
            <a:ext cx="4536504" cy="850106"/>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Tercera etapa</a:t>
            </a:r>
            <a:endParaRPr lang="es-EC" dirty="0">
              <a:solidFill>
                <a:schemeClr val="bg1"/>
              </a:solidFill>
            </a:endParaRPr>
          </a:p>
        </p:txBody>
      </p:sp>
      <p:sp>
        <p:nvSpPr>
          <p:cNvPr id="5" name="4 CuadroTexto"/>
          <p:cNvSpPr txBox="1"/>
          <p:nvPr/>
        </p:nvSpPr>
        <p:spPr>
          <a:xfrm>
            <a:off x="1403648" y="1523851"/>
            <a:ext cx="4248472" cy="461665"/>
          </a:xfrm>
          <a:prstGeom prst="rect">
            <a:avLst/>
          </a:prstGeom>
          <a:noFill/>
        </p:spPr>
        <p:txBody>
          <a:bodyPr wrap="square" rtlCol="0">
            <a:spAutoFit/>
          </a:bodyPr>
          <a:lstStyle/>
          <a:p>
            <a:r>
              <a:rPr lang="es-EC" sz="2400" dirty="0" smtClean="0">
                <a:solidFill>
                  <a:schemeClr val="bg1"/>
                </a:solidFill>
              </a:rPr>
              <a:t>Promoción y Acceso al mercado</a:t>
            </a:r>
            <a:endParaRPr lang="es-EC" sz="2400" dirty="0">
              <a:solidFill>
                <a:schemeClr val="bg1"/>
              </a:solidFill>
            </a:endParaRPr>
          </a:p>
        </p:txBody>
      </p:sp>
      <p:sp>
        <p:nvSpPr>
          <p:cNvPr id="6" name="5 CuadroTexto"/>
          <p:cNvSpPr txBox="1"/>
          <p:nvPr/>
        </p:nvSpPr>
        <p:spPr>
          <a:xfrm>
            <a:off x="1415976" y="2046039"/>
            <a:ext cx="4248472" cy="461665"/>
          </a:xfrm>
          <a:prstGeom prst="rect">
            <a:avLst/>
          </a:prstGeom>
          <a:noFill/>
        </p:spPr>
        <p:txBody>
          <a:bodyPr wrap="square" rtlCol="0">
            <a:spAutoFit/>
          </a:bodyPr>
          <a:lstStyle/>
          <a:p>
            <a:r>
              <a:rPr lang="es-EC" sz="2400" dirty="0" smtClean="0">
                <a:solidFill>
                  <a:schemeClr val="bg1"/>
                </a:solidFill>
              </a:rPr>
              <a:t>Trípticos promocionales </a:t>
            </a:r>
            <a:endParaRPr lang="es-EC" sz="2400" dirty="0">
              <a:solidFill>
                <a:schemeClr val="bg1"/>
              </a:solidFill>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578" t="20833" r="25402" b="26389"/>
          <a:stretch/>
        </p:blipFill>
        <p:spPr bwMode="auto">
          <a:xfrm>
            <a:off x="1425600" y="2565040"/>
            <a:ext cx="3093020" cy="31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553" t="25521" r="25622" b="22957"/>
          <a:stretch/>
        </p:blipFill>
        <p:spPr bwMode="auto">
          <a:xfrm>
            <a:off x="4906888" y="2537505"/>
            <a:ext cx="3983260" cy="319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3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8864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III</a:t>
            </a:r>
            <a:endParaRPr lang="es-EC" dirty="0"/>
          </a:p>
        </p:txBody>
      </p:sp>
      <p:sp>
        <p:nvSpPr>
          <p:cNvPr id="3" name="1 Título"/>
          <p:cNvSpPr txBox="1">
            <a:spLocks/>
          </p:cNvSpPr>
          <p:nvPr/>
        </p:nvSpPr>
        <p:spPr>
          <a:xfrm rot="16200000">
            <a:off x="-1666093" y="3327983"/>
            <a:ext cx="4536504" cy="850106"/>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Tercera etapa</a:t>
            </a:r>
            <a:endParaRPr lang="es-EC" dirty="0">
              <a:solidFill>
                <a:schemeClr val="bg1"/>
              </a:solidFill>
            </a:endParaRPr>
          </a:p>
        </p:txBody>
      </p:sp>
      <p:sp>
        <p:nvSpPr>
          <p:cNvPr id="5" name="4 CuadroTexto"/>
          <p:cNvSpPr txBox="1"/>
          <p:nvPr/>
        </p:nvSpPr>
        <p:spPr>
          <a:xfrm>
            <a:off x="1403648" y="1523851"/>
            <a:ext cx="4248472" cy="461665"/>
          </a:xfrm>
          <a:prstGeom prst="rect">
            <a:avLst/>
          </a:prstGeom>
          <a:noFill/>
        </p:spPr>
        <p:txBody>
          <a:bodyPr wrap="square" rtlCol="0">
            <a:spAutoFit/>
          </a:bodyPr>
          <a:lstStyle/>
          <a:p>
            <a:r>
              <a:rPr lang="es-EC" sz="2400" dirty="0" smtClean="0">
                <a:solidFill>
                  <a:schemeClr val="bg1"/>
                </a:solidFill>
              </a:rPr>
              <a:t>Promoción y Acceso al mercado</a:t>
            </a:r>
            <a:endParaRPr lang="es-EC" sz="2400" dirty="0">
              <a:solidFill>
                <a:schemeClr val="bg1"/>
              </a:solidFill>
            </a:endParaRPr>
          </a:p>
        </p:txBody>
      </p:sp>
      <p:sp>
        <p:nvSpPr>
          <p:cNvPr id="6" name="5 CuadroTexto"/>
          <p:cNvSpPr txBox="1"/>
          <p:nvPr/>
        </p:nvSpPr>
        <p:spPr>
          <a:xfrm>
            <a:off x="1415976" y="2046039"/>
            <a:ext cx="4248472" cy="461665"/>
          </a:xfrm>
          <a:prstGeom prst="rect">
            <a:avLst/>
          </a:prstGeom>
          <a:noFill/>
        </p:spPr>
        <p:txBody>
          <a:bodyPr wrap="square" rtlCol="0">
            <a:spAutoFit/>
          </a:bodyPr>
          <a:lstStyle/>
          <a:p>
            <a:r>
              <a:rPr lang="es-EC" sz="2400" dirty="0" smtClean="0">
                <a:solidFill>
                  <a:schemeClr val="bg1"/>
                </a:solidFill>
              </a:rPr>
              <a:t>Tarjetas de presentación</a:t>
            </a:r>
            <a:endParaRPr lang="es-EC" sz="2400" dirty="0">
              <a:solidFill>
                <a:schemeClr val="bg1"/>
              </a:solidFill>
            </a:endParaRPr>
          </a:p>
        </p:txBody>
      </p:sp>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8165" t="20832" r="31480" b="46008"/>
          <a:stretch/>
        </p:blipFill>
        <p:spPr bwMode="auto">
          <a:xfrm>
            <a:off x="2843808" y="2708920"/>
            <a:ext cx="3735288" cy="229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7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8864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III</a:t>
            </a:r>
            <a:endParaRPr lang="es-EC" dirty="0"/>
          </a:p>
        </p:txBody>
      </p:sp>
      <p:sp>
        <p:nvSpPr>
          <p:cNvPr id="3" name="1 Título"/>
          <p:cNvSpPr txBox="1">
            <a:spLocks/>
          </p:cNvSpPr>
          <p:nvPr/>
        </p:nvSpPr>
        <p:spPr>
          <a:xfrm rot="16200000">
            <a:off x="-1666093" y="3327983"/>
            <a:ext cx="4536504" cy="850106"/>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Tercera etapa</a:t>
            </a:r>
            <a:endParaRPr lang="es-EC" dirty="0">
              <a:solidFill>
                <a:schemeClr val="bg1"/>
              </a:solidFill>
            </a:endParaRPr>
          </a:p>
        </p:txBody>
      </p:sp>
      <p:sp>
        <p:nvSpPr>
          <p:cNvPr id="5" name="4 CuadroTexto"/>
          <p:cNvSpPr txBox="1"/>
          <p:nvPr/>
        </p:nvSpPr>
        <p:spPr>
          <a:xfrm>
            <a:off x="1403648" y="1523851"/>
            <a:ext cx="4248472" cy="461665"/>
          </a:xfrm>
          <a:prstGeom prst="rect">
            <a:avLst/>
          </a:prstGeom>
          <a:noFill/>
        </p:spPr>
        <p:txBody>
          <a:bodyPr wrap="square" rtlCol="0">
            <a:spAutoFit/>
          </a:bodyPr>
          <a:lstStyle/>
          <a:p>
            <a:r>
              <a:rPr lang="es-EC" sz="2400" dirty="0" smtClean="0">
                <a:solidFill>
                  <a:schemeClr val="bg1"/>
                </a:solidFill>
              </a:rPr>
              <a:t>Promoción y Acceso al mercado</a:t>
            </a:r>
            <a:endParaRPr lang="es-EC" sz="2400" dirty="0">
              <a:solidFill>
                <a:schemeClr val="bg1"/>
              </a:solidFill>
            </a:endParaRPr>
          </a:p>
        </p:txBody>
      </p:sp>
      <p:sp>
        <p:nvSpPr>
          <p:cNvPr id="6" name="5 CuadroTexto"/>
          <p:cNvSpPr txBox="1"/>
          <p:nvPr/>
        </p:nvSpPr>
        <p:spPr>
          <a:xfrm>
            <a:off x="1415976" y="2046039"/>
            <a:ext cx="4248472" cy="461665"/>
          </a:xfrm>
          <a:prstGeom prst="rect">
            <a:avLst/>
          </a:prstGeom>
          <a:noFill/>
        </p:spPr>
        <p:txBody>
          <a:bodyPr wrap="square" rtlCol="0">
            <a:spAutoFit/>
          </a:bodyPr>
          <a:lstStyle/>
          <a:p>
            <a:r>
              <a:rPr lang="es-EC" sz="2400" dirty="0" smtClean="0">
                <a:solidFill>
                  <a:schemeClr val="bg1"/>
                </a:solidFill>
              </a:rPr>
              <a:t>Tarjetas de presentación</a:t>
            </a:r>
            <a:endParaRPr lang="es-EC" sz="2400" dirty="0">
              <a:solidFill>
                <a:schemeClr val="bg1"/>
              </a:solidFill>
            </a:endParaRPr>
          </a:p>
        </p:txBody>
      </p:sp>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8165" t="20832" r="31480" b="46008"/>
          <a:stretch/>
        </p:blipFill>
        <p:spPr bwMode="auto">
          <a:xfrm>
            <a:off x="2843808" y="2708920"/>
            <a:ext cx="3735288" cy="229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1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344816" cy="1143000"/>
          </a:xfr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a:t>
            </a:r>
            <a:endParaRPr lang="es-EC" dirty="0"/>
          </a:p>
        </p:txBody>
      </p:sp>
      <p:sp>
        <p:nvSpPr>
          <p:cNvPr id="3" name="2 Marcador de contenido"/>
          <p:cNvSpPr>
            <a:spLocks noGrp="1"/>
          </p:cNvSpPr>
          <p:nvPr>
            <p:ph idx="1"/>
          </p:nvPr>
        </p:nvSpPr>
        <p:spPr>
          <a:xfrm>
            <a:off x="2458108" y="1772816"/>
            <a:ext cx="4536504" cy="864096"/>
          </a:xfrm>
          <a:solidFill>
            <a:srgbClr val="FFFF00"/>
          </a:solidFill>
        </p:spPr>
        <p:style>
          <a:lnRef idx="0">
            <a:schemeClr val="accent6"/>
          </a:lnRef>
          <a:fillRef idx="3">
            <a:schemeClr val="accent6"/>
          </a:fillRef>
          <a:effectRef idx="3">
            <a:schemeClr val="accent6"/>
          </a:effectRef>
          <a:fontRef idx="minor">
            <a:schemeClr val="lt1"/>
          </a:fontRef>
        </p:style>
        <p:txBody>
          <a:bodyPr/>
          <a:lstStyle/>
          <a:p>
            <a:pPr marL="0" lvl="1" indent="0" algn="ctr">
              <a:lnSpc>
                <a:spcPct val="150000"/>
              </a:lnSpc>
              <a:buNone/>
            </a:pPr>
            <a:r>
              <a:rPr lang="es-ES_tradnl" sz="3200" b="1" dirty="0">
                <a:solidFill>
                  <a:schemeClr val="bg1"/>
                </a:solidFill>
                <a:latin typeface="Arial" pitchFamily="34" charset="0"/>
                <a:cs typeface="Arial" pitchFamily="34" charset="0"/>
              </a:rPr>
              <a:t>Antecedentes </a:t>
            </a:r>
            <a:endParaRPr lang="es-ES_tradnl" sz="3200" b="1" dirty="0" smtClean="0">
              <a:solidFill>
                <a:schemeClr val="bg1"/>
              </a:solidFill>
              <a:latin typeface="Arial" pitchFamily="34" charset="0"/>
              <a:cs typeface="Arial" pitchFamily="34" charset="0"/>
            </a:endParaRPr>
          </a:p>
          <a:p>
            <a:pPr marL="0" lvl="1" indent="0">
              <a:buNone/>
            </a:pPr>
            <a:endParaRPr lang="es-EC" sz="3200" dirty="0">
              <a:latin typeface="Arial" pitchFamily="34" charset="0"/>
              <a:cs typeface="Arial" pitchFamily="34" charset="0"/>
            </a:endParaRPr>
          </a:p>
          <a:p>
            <a:pPr marL="342900" lvl="1" indent="-342900">
              <a:buFont typeface="Arial" pitchFamily="34" charset="0"/>
              <a:buChar char="•"/>
            </a:pPr>
            <a:endParaRPr lang="es-EC" sz="2000" dirty="0"/>
          </a:p>
          <a:p>
            <a:endParaRPr lang="es-EC" dirty="0"/>
          </a:p>
        </p:txBody>
      </p:sp>
      <p:sp>
        <p:nvSpPr>
          <p:cNvPr id="4" name="2 Marcador de contenido"/>
          <p:cNvSpPr txBox="1">
            <a:spLocks/>
          </p:cNvSpPr>
          <p:nvPr/>
        </p:nvSpPr>
        <p:spPr>
          <a:xfrm>
            <a:off x="1979712" y="2813348"/>
            <a:ext cx="5688632" cy="864096"/>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lnSpc>
                <a:spcPct val="150000"/>
              </a:lnSpc>
              <a:buFont typeface="Arial" pitchFamily="34" charset="0"/>
              <a:buNone/>
            </a:pPr>
            <a:r>
              <a:rPr lang="es-ES_tradnl" sz="3200" b="1" dirty="0" smtClean="0">
                <a:solidFill>
                  <a:schemeClr val="bg1"/>
                </a:solidFill>
                <a:latin typeface="Arial" pitchFamily="34" charset="0"/>
                <a:cs typeface="Arial" pitchFamily="34" charset="0"/>
              </a:rPr>
              <a:t>Planteamiento del Problema </a:t>
            </a:r>
          </a:p>
          <a:p>
            <a:pPr marL="0" lvl="1" indent="0">
              <a:buFont typeface="Arial" pitchFamily="34" charset="0"/>
              <a:buNone/>
            </a:pPr>
            <a:endParaRPr lang="es-EC" sz="3200" dirty="0" smtClean="0">
              <a:latin typeface="Arial" pitchFamily="34" charset="0"/>
              <a:cs typeface="Arial" pitchFamily="34" charset="0"/>
            </a:endParaRPr>
          </a:p>
          <a:p>
            <a:pPr marL="342900" lvl="1" indent="-342900">
              <a:buFont typeface="Arial" pitchFamily="34" charset="0"/>
              <a:buChar char="•"/>
            </a:pPr>
            <a:endParaRPr lang="es-EC" sz="2000" dirty="0" smtClean="0"/>
          </a:p>
          <a:p>
            <a:endParaRPr lang="es-EC" dirty="0"/>
          </a:p>
        </p:txBody>
      </p:sp>
      <p:sp>
        <p:nvSpPr>
          <p:cNvPr id="5" name="2 Marcador de contenido"/>
          <p:cNvSpPr txBox="1">
            <a:spLocks/>
          </p:cNvSpPr>
          <p:nvPr/>
        </p:nvSpPr>
        <p:spPr>
          <a:xfrm>
            <a:off x="2797696" y="4077072"/>
            <a:ext cx="3672408" cy="86409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lnSpc>
                <a:spcPct val="150000"/>
              </a:lnSpc>
              <a:buFont typeface="Arial" pitchFamily="34" charset="0"/>
              <a:buNone/>
            </a:pPr>
            <a:r>
              <a:rPr lang="es-ES_tradnl" sz="3200" b="1" dirty="0" smtClean="0">
                <a:solidFill>
                  <a:schemeClr val="bg1"/>
                </a:solidFill>
                <a:latin typeface="Arial" pitchFamily="34" charset="0"/>
                <a:cs typeface="Arial" pitchFamily="34" charset="0"/>
              </a:rPr>
              <a:t>Objetivos </a:t>
            </a:r>
          </a:p>
          <a:p>
            <a:pPr marL="0" lvl="1" indent="0">
              <a:buFont typeface="Arial" pitchFamily="34" charset="0"/>
              <a:buNone/>
            </a:pPr>
            <a:endParaRPr lang="es-EC" sz="3200" dirty="0" smtClean="0">
              <a:latin typeface="Arial" pitchFamily="34" charset="0"/>
              <a:cs typeface="Arial" pitchFamily="34" charset="0"/>
            </a:endParaRPr>
          </a:p>
          <a:p>
            <a:pPr marL="342900" lvl="1" indent="-342900">
              <a:buFont typeface="Arial" pitchFamily="34" charset="0"/>
              <a:buChar char="•"/>
            </a:pPr>
            <a:endParaRPr lang="es-EC" sz="2000" dirty="0" smtClean="0"/>
          </a:p>
          <a:p>
            <a:endParaRPr lang="es-EC" dirty="0"/>
          </a:p>
        </p:txBody>
      </p:sp>
      <p:sp>
        <p:nvSpPr>
          <p:cNvPr id="6" name="5 CuadroTexto"/>
          <p:cNvSpPr txBox="1"/>
          <p:nvPr/>
        </p:nvSpPr>
        <p:spPr>
          <a:xfrm>
            <a:off x="423144" y="1830784"/>
            <a:ext cx="720080" cy="369331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C" dirty="0" smtClean="0"/>
              <a:t>I</a:t>
            </a:r>
          </a:p>
          <a:p>
            <a:pPr algn="ctr"/>
            <a:r>
              <a:rPr lang="es-EC" dirty="0" smtClean="0"/>
              <a:t>N</a:t>
            </a:r>
          </a:p>
          <a:p>
            <a:pPr algn="ctr"/>
            <a:r>
              <a:rPr lang="es-EC" dirty="0" smtClean="0"/>
              <a:t>V</a:t>
            </a:r>
          </a:p>
          <a:p>
            <a:pPr algn="ctr"/>
            <a:r>
              <a:rPr lang="es-EC" dirty="0" smtClean="0"/>
              <a:t>E</a:t>
            </a:r>
          </a:p>
          <a:p>
            <a:pPr algn="ctr"/>
            <a:r>
              <a:rPr lang="es-EC" dirty="0" smtClean="0"/>
              <a:t>S</a:t>
            </a:r>
          </a:p>
          <a:p>
            <a:pPr algn="ctr"/>
            <a:r>
              <a:rPr lang="es-EC" dirty="0" smtClean="0"/>
              <a:t>T</a:t>
            </a:r>
          </a:p>
          <a:p>
            <a:pPr algn="ctr"/>
            <a:r>
              <a:rPr lang="es-EC" dirty="0" smtClean="0"/>
              <a:t>I</a:t>
            </a:r>
          </a:p>
          <a:p>
            <a:pPr algn="ctr"/>
            <a:r>
              <a:rPr lang="es-EC" dirty="0" smtClean="0"/>
              <a:t>G</a:t>
            </a:r>
          </a:p>
          <a:p>
            <a:pPr algn="ctr"/>
            <a:r>
              <a:rPr lang="es-EC" dirty="0" smtClean="0"/>
              <a:t>A</a:t>
            </a:r>
          </a:p>
          <a:p>
            <a:pPr algn="ctr"/>
            <a:r>
              <a:rPr lang="es-EC" dirty="0" smtClean="0"/>
              <a:t>C</a:t>
            </a:r>
          </a:p>
          <a:p>
            <a:pPr algn="ctr"/>
            <a:r>
              <a:rPr lang="es-EC" dirty="0" smtClean="0"/>
              <a:t>I</a:t>
            </a:r>
          </a:p>
          <a:p>
            <a:pPr algn="ctr"/>
            <a:r>
              <a:rPr lang="es-EC" dirty="0" err="1" smtClean="0"/>
              <a:t>Ó</a:t>
            </a:r>
            <a:endParaRPr lang="es-EC" dirty="0" smtClean="0"/>
          </a:p>
          <a:p>
            <a:pPr algn="ctr"/>
            <a:r>
              <a:rPr lang="es-EC" dirty="0"/>
              <a:t>N</a:t>
            </a:r>
            <a:endParaRPr lang="es-EC" dirty="0" smtClean="0"/>
          </a:p>
        </p:txBody>
      </p:sp>
    </p:spTree>
    <p:extLst>
      <p:ext uri="{BB962C8B-B14F-4D97-AF65-F5344CB8AC3E}">
        <p14:creationId xmlns:p14="http://schemas.microsoft.com/office/powerpoint/2010/main" val="41172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8864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III</a:t>
            </a:r>
            <a:endParaRPr lang="es-EC" dirty="0"/>
          </a:p>
        </p:txBody>
      </p:sp>
      <p:sp>
        <p:nvSpPr>
          <p:cNvPr id="3" name="1 Título"/>
          <p:cNvSpPr txBox="1">
            <a:spLocks/>
          </p:cNvSpPr>
          <p:nvPr/>
        </p:nvSpPr>
        <p:spPr>
          <a:xfrm rot="16200000">
            <a:off x="-1666093" y="3327983"/>
            <a:ext cx="4536504" cy="850106"/>
          </a:xfrm>
          <a:prstGeom prst="rect">
            <a:avLst/>
          </a:prstGeom>
          <a:solidFill>
            <a:srgbClr val="FFFF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Tercera etapa</a:t>
            </a:r>
            <a:endParaRPr lang="es-EC" dirty="0">
              <a:solidFill>
                <a:schemeClr val="bg1"/>
              </a:solidFill>
            </a:endParaRPr>
          </a:p>
        </p:txBody>
      </p:sp>
      <p:sp>
        <p:nvSpPr>
          <p:cNvPr id="5" name="4 CuadroTexto"/>
          <p:cNvSpPr txBox="1"/>
          <p:nvPr/>
        </p:nvSpPr>
        <p:spPr>
          <a:xfrm>
            <a:off x="1403648" y="1523851"/>
            <a:ext cx="4248472" cy="461665"/>
          </a:xfrm>
          <a:prstGeom prst="rect">
            <a:avLst/>
          </a:prstGeom>
          <a:noFill/>
        </p:spPr>
        <p:txBody>
          <a:bodyPr wrap="square" rtlCol="0">
            <a:spAutoFit/>
          </a:bodyPr>
          <a:lstStyle/>
          <a:p>
            <a:r>
              <a:rPr lang="es-EC" sz="2400" dirty="0" smtClean="0">
                <a:solidFill>
                  <a:schemeClr val="bg1"/>
                </a:solidFill>
              </a:rPr>
              <a:t>Promoción y Acceso al mercado</a:t>
            </a:r>
            <a:endParaRPr lang="es-EC" sz="2400" dirty="0">
              <a:solidFill>
                <a:schemeClr val="bg1"/>
              </a:solidFill>
            </a:endParaRPr>
          </a:p>
        </p:txBody>
      </p:sp>
      <p:sp>
        <p:nvSpPr>
          <p:cNvPr id="6" name="5 CuadroTexto"/>
          <p:cNvSpPr txBox="1"/>
          <p:nvPr/>
        </p:nvSpPr>
        <p:spPr>
          <a:xfrm>
            <a:off x="1415976" y="2046039"/>
            <a:ext cx="5676304" cy="461665"/>
          </a:xfrm>
          <a:prstGeom prst="rect">
            <a:avLst/>
          </a:prstGeom>
          <a:noFill/>
        </p:spPr>
        <p:txBody>
          <a:bodyPr wrap="square" rtlCol="0">
            <a:spAutoFit/>
          </a:bodyPr>
          <a:lstStyle/>
          <a:p>
            <a:r>
              <a:rPr lang="es-EC" sz="2400" dirty="0" smtClean="0">
                <a:solidFill>
                  <a:schemeClr val="bg1"/>
                </a:solidFill>
              </a:rPr>
              <a:t>Oficinas Comerciales y ferias comerciales</a:t>
            </a:r>
            <a:endParaRPr lang="es-EC" sz="2400" dirty="0">
              <a:solidFill>
                <a:schemeClr val="bg1"/>
              </a:solidFill>
            </a:endParaRPr>
          </a:p>
        </p:txBody>
      </p:sp>
      <p:sp>
        <p:nvSpPr>
          <p:cNvPr id="7" name="6 CuadroTexto"/>
          <p:cNvSpPr txBox="1"/>
          <p:nvPr/>
        </p:nvSpPr>
        <p:spPr>
          <a:xfrm>
            <a:off x="1504008" y="2780928"/>
            <a:ext cx="5676304" cy="1631216"/>
          </a:xfrm>
          <a:prstGeom prst="rect">
            <a:avLst/>
          </a:prstGeom>
          <a:noFill/>
        </p:spPr>
        <p:txBody>
          <a:bodyPr wrap="square" rtlCol="0">
            <a:spAutoFit/>
          </a:bodyPr>
          <a:lstStyle/>
          <a:p>
            <a:r>
              <a:rPr lang="es-EC" sz="2000" dirty="0" smtClean="0">
                <a:solidFill>
                  <a:schemeClr val="bg1"/>
                </a:solidFill>
              </a:rPr>
              <a:t>Oficinas Comerciales en Estados Unidos</a:t>
            </a:r>
          </a:p>
          <a:p>
            <a:pPr marL="800100" lvl="1" indent="-342900">
              <a:buFont typeface="Arial" pitchFamily="34" charset="0"/>
              <a:buChar char="•"/>
            </a:pPr>
            <a:r>
              <a:rPr lang="es-EC" sz="2000" dirty="0" smtClean="0">
                <a:solidFill>
                  <a:schemeClr val="bg1"/>
                </a:solidFill>
              </a:rPr>
              <a:t>Los Ángeles</a:t>
            </a:r>
          </a:p>
          <a:p>
            <a:pPr marL="800100" lvl="1" indent="-342900">
              <a:buFont typeface="Arial" pitchFamily="34" charset="0"/>
              <a:buChar char="•"/>
            </a:pPr>
            <a:r>
              <a:rPr lang="es-EC" sz="2000" dirty="0" smtClean="0">
                <a:solidFill>
                  <a:schemeClr val="bg1"/>
                </a:solidFill>
              </a:rPr>
              <a:t>Miami</a:t>
            </a:r>
          </a:p>
          <a:p>
            <a:pPr marL="800100" lvl="1" indent="-342900">
              <a:buFont typeface="Arial" pitchFamily="34" charset="0"/>
              <a:buChar char="•"/>
            </a:pPr>
            <a:r>
              <a:rPr lang="es-EC" sz="2000" dirty="0" smtClean="0">
                <a:solidFill>
                  <a:schemeClr val="bg1"/>
                </a:solidFill>
              </a:rPr>
              <a:t>New York</a:t>
            </a:r>
          </a:p>
          <a:p>
            <a:pPr marL="800100" lvl="1" indent="-342900">
              <a:buFont typeface="Arial" pitchFamily="34" charset="0"/>
              <a:buChar char="•"/>
            </a:pPr>
            <a:r>
              <a:rPr lang="es-EC" sz="2000" dirty="0" smtClean="0">
                <a:solidFill>
                  <a:schemeClr val="bg1"/>
                </a:solidFill>
              </a:rPr>
              <a:t>Chicago </a:t>
            </a:r>
            <a:endParaRPr lang="es-EC" sz="2000" dirty="0">
              <a:solidFill>
                <a:schemeClr val="bg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15" t="31125" r="56008" b="56534"/>
          <a:stretch/>
        </p:blipFill>
        <p:spPr bwMode="auto">
          <a:xfrm>
            <a:off x="4572000" y="3596536"/>
            <a:ext cx="3746266" cy="154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9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a:solidFill>
                  <a:schemeClr val="bg1"/>
                </a:solidFill>
              </a:rPr>
              <a:t>Requerimiento previos como exportador</a:t>
            </a:r>
            <a:endParaRPr lang="es-EC" sz="2000" dirty="0"/>
          </a:p>
        </p:txBody>
      </p:sp>
      <p:sp>
        <p:nvSpPr>
          <p:cNvPr id="5" name="2 Marcador de contenido"/>
          <p:cNvSpPr>
            <a:spLocks noGrp="1"/>
          </p:cNvSpPr>
          <p:nvPr>
            <p:ph idx="1"/>
          </p:nvPr>
        </p:nvSpPr>
        <p:spPr>
          <a:xfrm>
            <a:off x="1417216" y="2204864"/>
            <a:ext cx="6851104" cy="3633267"/>
          </a:xfrm>
        </p:spPr>
        <p:txBody>
          <a:bodyPr>
            <a:normAutofit/>
          </a:bodyPr>
          <a:lstStyle/>
          <a:p>
            <a:r>
              <a:rPr lang="es-EC" sz="2000" dirty="0" smtClean="0">
                <a:solidFill>
                  <a:schemeClr val="bg1"/>
                </a:solidFill>
              </a:rPr>
              <a:t>Permiso Municipal</a:t>
            </a:r>
          </a:p>
          <a:p>
            <a:r>
              <a:rPr lang="es-EC" sz="2000" dirty="0" smtClean="0">
                <a:solidFill>
                  <a:schemeClr val="bg1"/>
                </a:solidFill>
              </a:rPr>
              <a:t>Estudio de Impacto Ambiental</a:t>
            </a:r>
          </a:p>
          <a:p>
            <a:r>
              <a:rPr lang="es-EC" sz="2000" dirty="0" smtClean="0">
                <a:solidFill>
                  <a:schemeClr val="bg1"/>
                </a:solidFill>
              </a:rPr>
              <a:t>Permiso de Medio Ambiente </a:t>
            </a:r>
          </a:p>
          <a:p>
            <a:r>
              <a:rPr lang="es-EC" sz="2000" dirty="0" smtClean="0">
                <a:solidFill>
                  <a:schemeClr val="bg1"/>
                </a:solidFill>
              </a:rPr>
              <a:t>Registro en el Servicio de Rentas Internas</a:t>
            </a:r>
          </a:p>
          <a:p>
            <a:r>
              <a:rPr lang="es-EC" sz="2000" dirty="0" smtClean="0">
                <a:solidFill>
                  <a:schemeClr val="bg1"/>
                </a:solidFill>
              </a:rPr>
              <a:t>Permiso del CONSEP</a:t>
            </a:r>
          </a:p>
          <a:p>
            <a:r>
              <a:rPr lang="es-EC" sz="2000" dirty="0" smtClean="0">
                <a:solidFill>
                  <a:schemeClr val="bg1"/>
                </a:solidFill>
              </a:rPr>
              <a:t>Aprobación y registro en el Instituto Nacional de Pesca</a:t>
            </a:r>
          </a:p>
          <a:p>
            <a:r>
              <a:rPr lang="es-EC" sz="2000" dirty="0" smtClean="0">
                <a:solidFill>
                  <a:schemeClr val="bg1"/>
                </a:solidFill>
              </a:rPr>
              <a:t>Registro como exportador en el </a:t>
            </a:r>
            <a:r>
              <a:rPr lang="es-EC" sz="2000" dirty="0" err="1" smtClean="0">
                <a:solidFill>
                  <a:schemeClr val="bg1"/>
                </a:solidFill>
              </a:rPr>
              <a:t>Senae</a:t>
            </a:r>
            <a:endParaRPr lang="es-EC" sz="2000" dirty="0">
              <a:solidFill>
                <a:schemeClr val="bg1"/>
              </a:solidFill>
            </a:endParaRPr>
          </a:p>
        </p:txBody>
      </p:sp>
    </p:spTree>
    <p:extLst>
      <p:ext uri="{BB962C8B-B14F-4D97-AF65-F5344CB8AC3E}">
        <p14:creationId xmlns:p14="http://schemas.microsoft.com/office/powerpoint/2010/main" val="16198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smtClean="0">
                <a:solidFill>
                  <a:schemeClr val="bg1"/>
                </a:solidFill>
              </a:rPr>
              <a:t>Ecuapass</a:t>
            </a:r>
            <a:endParaRPr lang="es-EC" sz="20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44" t="16667" r="22694" b="46354"/>
          <a:stretch/>
        </p:blipFill>
        <p:spPr bwMode="auto">
          <a:xfrm>
            <a:off x="1547664" y="2145365"/>
            <a:ext cx="4248472" cy="190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2 Marcador de contenido"/>
          <p:cNvSpPr>
            <a:spLocks noGrp="1"/>
          </p:cNvSpPr>
          <p:nvPr>
            <p:ph idx="1"/>
          </p:nvPr>
        </p:nvSpPr>
        <p:spPr>
          <a:xfrm>
            <a:off x="1547664" y="4352899"/>
            <a:ext cx="5338936" cy="1308349"/>
          </a:xfrm>
        </p:spPr>
        <p:txBody>
          <a:bodyPr>
            <a:noAutofit/>
          </a:bodyPr>
          <a:lstStyle/>
          <a:p>
            <a:r>
              <a:rPr lang="es-EC" sz="1600" dirty="0" smtClean="0">
                <a:solidFill>
                  <a:schemeClr val="bg1"/>
                </a:solidFill>
              </a:rPr>
              <a:t>Registro de datos</a:t>
            </a:r>
          </a:p>
          <a:p>
            <a:r>
              <a:rPr lang="es-EC" sz="1600" dirty="0" smtClean="0">
                <a:solidFill>
                  <a:schemeClr val="bg1"/>
                </a:solidFill>
              </a:rPr>
              <a:t>Adquisición del </a:t>
            </a:r>
            <a:r>
              <a:rPr lang="es-EC" sz="1600" dirty="0" err="1" smtClean="0">
                <a:solidFill>
                  <a:schemeClr val="bg1"/>
                </a:solidFill>
              </a:rPr>
              <a:t>Token</a:t>
            </a:r>
            <a:r>
              <a:rPr lang="es-EC" sz="1600" dirty="0" smtClean="0">
                <a:solidFill>
                  <a:schemeClr val="bg1"/>
                </a:solidFill>
              </a:rPr>
              <a:t> o firma electrónica</a:t>
            </a:r>
          </a:p>
          <a:p>
            <a:r>
              <a:rPr lang="es-EC" sz="1600" dirty="0" smtClean="0">
                <a:solidFill>
                  <a:schemeClr val="bg1"/>
                </a:solidFill>
              </a:rPr>
              <a:t>Descarga del Sistema de uso para Ecuapass y VUE</a:t>
            </a:r>
          </a:p>
          <a:p>
            <a:r>
              <a:rPr lang="es-EC" sz="1600" dirty="0" smtClean="0">
                <a:solidFill>
                  <a:schemeClr val="bg1"/>
                </a:solidFill>
              </a:rPr>
              <a:t>Ingreso al Portal </a:t>
            </a:r>
          </a:p>
          <a:p>
            <a:endParaRPr lang="es-EC" sz="1600" dirty="0" smtClean="0">
              <a:solidFill>
                <a:schemeClr val="bg1"/>
              </a:solidFill>
            </a:endParaRPr>
          </a:p>
        </p:txBody>
      </p:sp>
    </p:spTree>
    <p:extLst>
      <p:ext uri="{BB962C8B-B14F-4D97-AF65-F5344CB8AC3E}">
        <p14:creationId xmlns:p14="http://schemas.microsoft.com/office/powerpoint/2010/main" val="20068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lstStyle/>
          <a:p>
            <a:endParaRPr lang="es-EC"/>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496944" cy="598147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8133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a:solidFill>
                  <a:schemeClr val="bg1"/>
                </a:solidFill>
              </a:rPr>
              <a:t>Requerimiento previos como exportador</a:t>
            </a:r>
            <a:endParaRPr lang="es-EC" sz="2000" dirty="0"/>
          </a:p>
        </p:txBody>
      </p:sp>
      <p:sp>
        <p:nvSpPr>
          <p:cNvPr id="5" name="2 Marcador de contenido"/>
          <p:cNvSpPr>
            <a:spLocks noGrp="1"/>
          </p:cNvSpPr>
          <p:nvPr>
            <p:ph idx="1"/>
          </p:nvPr>
        </p:nvSpPr>
        <p:spPr>
          <a:xfrm>
            <a:off x="1417216" y="2204864"/>
            <a:ext cx="6851104" cy="3633267"/>
          </a:xfrm>
        </p:spPr>
        <p:txBody>
          <a:bodyPr>
            <a:normAutofit fontScale="92500" lnSpcReduction="20000"/>
          </a:bodyPr>
          <a:lstStyle/>
          <a:p>
            <a:r>
              <a:rPr lang="es-EC" sz="2400" dirty="0">
                <a:solidFill>
                  <a:schemeClr val="bg1"/>
                </a:solidFill>
              </a:rPr>
              <a:t>Registro en el Ministerio de Agricultura, Ganadería y Pesca</a:t>
            </a:r>
          </a:p>
          <a:p>
            <a:pPr lvl="1"/>
            <a:r>
              <a:rPr lang="es-EC" sz="2000" dirty="0">
                <a:solidFill>
                  <a:schemeClr val="bg1"/>
                </a:solidFill>
              </a:rPr>
              <a:t> Calificación en la Dirección General de </a:t>
            </a:r>
            <a:r>
              <a:rPr lang="es-EC" sz="2000" dirty="0" smtClean="0">
                <a:solidFill>
                  <a:schemeClr val="bg1"/>
                </a:solidFill>
              </a:rPr>
              <a:t>Pesca</a:t>
            </a:r>
          </a:p>
          <a:p>
            <a:pPr>
              <a:lnSpc>
                <a:spcPct val="150000"/>
              </a:lnSpc>
            </a:pPr>
            <a:r>
              <a:rPr lang="es-EC" sz="2500" dirty="0">
                <a:solidFill>
                  <a:schemeClr val="bg1"/>
                </a:solidFill>
              </a:rPr>
              <a:t>Registro Sanitario (MSP)</a:t>
            </a:r>
          </a:p>
          <a:p>
            <a:pPr>
              <a:lnSpc>
                <a:spcPct val="150000"/>
              </a:lnSpc>
            </a:pPr>
            <a:r>
              <a:rPr lang="es-EC" sz="2500" dirty="0">
                <a:solidFill>
                  <a:schemeClr val="bg1"/>
                </a:solidFill>
              </a:rPr>
              <a:t>Certificado de calidad otorgado por el INP</a:t>
            </a:r>
          </a:p>
          <a:p>
            <a:pPr>
              <a:lnSpc>
                <a:spcPct val="150000"/>
              </a:lnSpc>
            </a:pPr>
            <a:r>
              <a:rPr lang="es-EC" sz="2500" dirty="0">
                <a:solidFill>
                  <a:schemeClr val="bg1"/>
                </a:solidFill>
              </a:rPr>
              <a:t>Certificado de Origen (MIPRO)</a:t>
            </a:r>
          </a:p>
          <a:p>
            <a:pPr>
              <a:lnSpc>
                <a:spcPct val="150000"/>
              </a:lnSpc>
            </a:pPr>
            <a:r>
              <a:rPr lang="es-EC" sz="2500" dirty="0">
                <a:solidFill>
                  <a:schemeClr val="bg1"/>
                </a:solidFill>
              </a:rPr>
              <a:t>Certificado HACCP (INP)</a:t>
            </a:r>
          </a:p>
          <a:p>
            <a:pPr>
              <a:lnSpc>
                <a:spcPct val="150000"/>
              </a:lnSpc>
            </a:pPr>
            <a:r>
              <a:rPr lang="es-EC" sz="2500" dirty="0">
                <a:solidFill>
                  <a:schemeClr val="bg1"/>
                </a:solidFill>
              </a:rPr>
              <a:t>Registro FDA</a:t>
            </a:r>
          </a:p>
          <a:p>
            <a:pPr lvl="1"/>
            <a:endParaRPr lang="es-EC" sz="2000" dirty="0">
              <a:solidFill>
                <a:schemeClr val="bg1"/>
              </a:solidFill>
            </a:endParaRPr>
          </a:p>
          <a:p>
            <a:endParaRPr lang="es-EC" sz="2000" dirty="0">
              <a:solidFill>
                <a:schemeClr val="bg1"/>
              </a:solidFill>
            </a:endParaRPr>
          </a:p>
        </p:txBody>
      </p:sp>
    </p:spTree>
    <p:extLst>
      <p:ext uri="{BB962C8B-B14F-4D97-AF65-F5344CB8AC3E}">
        <p14:creationId xmlns:p14="http://schemas.microsoft.com/office/powerpoint/2010/main" val="13124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smtClean="0">
                <a:solidFill>
                  <a:schemeClr val="bg1"/>
                </a:solidFill>
              </a:rPr>
              <a:t> Normas de etiquetado</a:t>
            </a:r>
            <a:endParaRPr lang="es-EC" sz="2000" dirty="0"/>
          </a:p>
        </p:txBody>
      </p:sp>
      <p:sp>
        <p:nvSpPr>
          <p:cNvPr id="5" name="2 Marcador de contenido"/>
          <p:cNvSpPr>
            <a:spLocks noGrp="1"/>
          </p:cNvSpPr>
          <p:nvPr>
            <p:ph idx="1"/>
          </p:nvPr>
        </p:nvSpPr>
        <p:spPr>
          <a:xfrm>
            <a:off x="1417216" y="2204864"/>
            <a:ext cx="6851104" cy="3633267"/>
          </a:xfrm>
        </p:spPr>
        <p:txBody>
          <a:bodyPr>
            <a:normAutofit/>
          </a:bodyPr>
          <a:lstStyle/>
          <a:p>
            <a:pPr lvl="1"/>
            <a:endParaRPr lang="es-EC" sz="2000" dirty="0">
              <a:solidFill>
                <a:schemeClr val="bg1"/>
              </a:solidFill>
            </a:endParaRPr>
          </a:p>
          <a:p>
            <a:endParaRPr lang="es-EC" sz="2000" dirty="0">
              <a:solidFill>
                <a:schemeClr val="bg1"/>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89" t="21875" r="24744" b="49653"/>
          <a:stretch/>
        </p:blipFill>
        <p:spPr bwMode="auto">
          <a:xfrm>
            <a:off x="1547664" y="2058378"/>
            <a:ext cx="4032449" cy="153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397" t="27952" r="24427" b="26042"/>
          <a:stretch/>
        </p:blipFill>
        <p:spPr bwMode="auto">
          <a:xfrm>
            <a:off x="1582440" y="3753036"/>
            <a:ext cx="3997673" cy="245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7994" t="23468" r="32724" b="20629"/>
          <a:stretch/>
        </p:blipFill>
        <p:spPr bwMode="auto">
          <a:xfrm>
            <a:off x="5945584" y="2564904"/>
            <a:ext cx="2651012" cy="284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43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smtClean="0">
                <a:solidFill>
                  <a:schemeClr val="bg1"/>
                </a:solidFill>
              </a:rPr>
              <a:t>Termino de Negociación </a:t>
            </a:r>
            <a:endParaRPr lang="es-EC" sz="2000" dirty="0"/>
          </a:p>
        </p:txBody>
      </p:sp>
      <p:sp>
        <p:nvSpPr>
          <p:cNvPr id="5" name="2 Marcador de contenido"/>
          <p:cNvSpPr>
            <a:spLocks noGrp="1"/>
          </p:cNvSpPr>
          <p:nvPr>
            <p:ph idx="1"/>
          </p:nvPr>
        </p:nvSpPr>
        <p:spPr>
          <a:xfrm>
            <a:off x="1417216" y="2204864"/>
            <a:ext cx="6851104" cy="3633267"/>
          </a:xfrm>
        </p:spPr>
        <p:txBody>
          <a:bodyPr>
            <a:normAutofit/>
          </a:bodyPr>
          <a:lstStyle/>
          <a:p>
            <a:pPr lvl="1"/>
            <a:endParaRPr lang="es-EC" sz="2000" dirty="0">
              <a:solidFill>
                <a:schemeClr val="bg1"/>
              </a:solidFill>
            </a:endParaRPr>
          </a:p>
          <a:p>
            <a:endParaRPr lang="es-EC" sz="2000" dirty="0">
              <a:solidFill>
                <a:schemeClr val="bg1"/>
              </a:solidFill>
            </a:endParaRPr>
          </a:p>
        </p:txBody>
      </p:sp>
      <p:sp>
        <p:nvSpPr>
          <p:cNvPr id="9" name="8 Rectángulo"/>
          <p:cNvSpPr/>
          <p:nvPr/>
        </p:nvSpPr>
        <p:spPr>
          <a:xfrm>
            <a:off x="1456048" y="2270214"/>
            <a:ext cx="4536504" cy="400110"/>
          </a:xfrm>
          <a:prstGeom prst="rect">
            <a:avLst/>
          </a:prstGeom>
        </p:spPr>
        <p:txBody>
          <a:bodyPr wrap="square">
            <a:spAutoFit/>
          </a:bodyPr>
          <a:lstStyle/>
          <a:p>
            <a:r>
              <a:rPr lang="es-EC" sz="2000" dirty="0" smtClean="0">
                <a:solidFill>
                  <a:schemeClr val="bg1"/>
                </a:solidFill>
              </a:rPr>
              <a:t>FOB</a:t>
            </a:r>
            <a:endParaRPr lang="es-EC" sz="2000" dirty="0"/>
          </a:p>
        </p:txBody>
      </p:sp>
      <p:pic>
        <p:nvPicPr>
          <p:cNvPr id="5122" name="Picture 2" descr="http://marceguillen315.files.wordpress.com/2011/03/f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88" y="2305235"/>
            <a:ext cx="7094152"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smtClean="0">
                <a:solidFill>
                  <a:schemeClr val="bg1"/>
                </a:solidFill>
              </a:rPr>
              <a:t>Proceso de exportación</a:t>
            </a:r>
            <a:endParaRPr lang="es-EC" sz="2000" dirty="0"/>
          </a:p>
        </p:txBody>
      </p:sp>
      <p:sp>
        <p:nvSpPr>
          <p:cNvPr id="9" name="8 Rectángulo"/>
          <p:cNvSpPr/>
          <p:nvPr/>
        </p:nvSpPr>
        <p:spPr>
          <a:xfrm>
            <a:off x="1456048" y="2660217"/>
            <a:ext cx="5636232" cy="3045449"/>
          </a:xfrm>
          <a:prstGeom prst="rect">
            <a:avLst/>
          </a:prstGeom>
        </p:spPr>
        <p:txBody>
          <a:bodyPr wrap="square">
            <a:spAutoFit/>
          </a:bodyPr>
          <a:lstStyle/>
          <a:p>
            <a:pPr marL="342900" indent="-342900">
              <a:lnSpc>
                <a:spcPct val="250000"/>
              </a:lnSpc>
              <a:buFont typeface="Arial" pitchFamily="34" charset="0"/>
              <a:buChar char="•"/>
            </a:pPr>
            <a:r>
              <a:rPr lang="es-EC" sz="2000" dirty="0" smtClean="0">
                <a:solidFill>
                  <a:schemeClr val="bg1"/>
                </a:solidFill>
              </a:rPr>
              <a:t>Transmisión de la Declaración de Exportación</a:t>
            </a:r>
          </a:p>
          <a:p>
            <a:pPr marL="342900" indent="-342900">
              <a:lnSpc>
                <a:spcPct val="250000"/>
              </a:lnSpc>
              <a:buFont typeface="Arial" pitchFamily="34" charset="0"/>
              <a:buChar char="•"/>
            </a:pPr>
            <a:r>
              <a:rPr lang="es-EC" sz="2000" dirty="0" smtClean="0">
                <a:solidFill>
                  <a:schemeClr val="bg1"/>
                </a:solidFill>
              </a:rPr>
              <a:t>Selección del transporte interno</a:t>
            </a:r>
          </a:p>
          <a:p>
            <a:pPr marL="342900" indent="-342900">
              <a:lnSpc>
                <a:spcPct val="250000"/>
              </a:lnSpc>
              <a:buFont typeface="Arial" pitchFamily="34" charset="0"/>
              <a:buChar char="•"/>
            </a:pPr>
            <a:r>
              <a:rPr lang="es-EC" sz="2000" dirty="0" smtClean="0">
                <a:solidFill>
                  <a:schemeClr val="bg1"/>
                </a:solidFill>
              </a:rPr>
              <a:t>Selección del transporte internacional</a:t>
            </a:r>
          </a:p>
          <a:p>
            <a:pPr marL="342900" indent="-342900">
              <a:lnSpc>
                <a:spcPct val="250000"/>
              </a:lnSpc>
              <a:buFont typeface="Arial" pitchFamily="34" charset="0"/>
              <a:buChar char="•"/>
            </a:pPr>
            <a:r>
              <a:rPr lang="es-EC" sz="2000" dirty="0" smtClean="0">
                <a:solidFill>
                  <a:schemeClr val="bg1"/>
                </a:solidFill>
              </a:rPr>
              <a:t>Selección del Contenedor</a:t>
            </a:r>
            <a:endParaRPr lang="es-EC" sz="2000" dirty="0">
              <a:solidFill>
                <a:schemeClr val="bg1"/>
              </a:solidFill>
            </a:endParaRPr>
          </a:p>
        </p:txBody>
      </p:sp>
      <p:pic>
        <p:nvPicPr>
          <p:cNvPr id="10" name="Picture 8" descr="http://todologistica.files.wordpress.com/2011/09/40ft_reefer_container_carrier_sol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170" b="9226"/>
          <a:stretch/>
        </p:blipFill>
        <p:spPr bwMode="auto">
          <a:xfrm>
            <a:off x="6732240" y="1916833"/>
            <a:ext cx="2005360" cy="1486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8676" t="18750" r="34815" b="15625"/>
          <a:stretch/>
        </p:blipFill>
        <p:spPr bwMode="auto">
          <a:xfrm>
            <a:off x="6526075" y="3573016"/>
            <a:ext cx="2211525" cy="30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1368872" y="2152820"/>
            <a:ext cx="4536504" cy="400110"/>
          </a:xfrm>
          <a:prstGeom prst="rect">
            <a:avLst/>
          </a:prstGeom>
        </p:spPr>
        <p:txBody>
          <a:bodyPr wrap="square">
            <a:spAutoFit/>
          </a:bodyPr>
          <a:lstStyle/>
          <a:p>
            <a:r>
              <a:rPr lang="es-EC" sz="2000" dirty="0" smtClean="0">
                <a:solidFill>
                  <a:schemeClr val="bg1"/>
                </a:solidFill>
              </a:rPr>
              <a:t>Fase de Pre - embarque</a:t>
            </a:r>
            <a:endParaRPr lang="es-EC" sz="2000" dirty="0"/>
          </a:p>
        </p:txBody>
      </p:sp>
    </p:spTree>
    <p:extLst>
      <p:ext uri="{BB962C8B-B14F-4D97-AF65-F5344CB8AC3E}">
        <p14:creationId xmlns:p14="http://schemas.microsoft.com/office/powerpoint/2010/main" val="27310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smtClean="0">
                <a:solidFill>
                  <a:schemeClr val="bg1"/>
                </a:solidFill>
              </a:rPr>
              <a:t>Proceso de exportación</a:t>
            </a:r>
            <a:endParaRPr lang="es-EC" sz="2000" dirty="0"/>
          </a:p>
        </p:txBody>
      </p:sp>
      <p:sp>
        <p:nvSpPr>
          <p:cNvPr id="12" name="11 Rectángulo"/>
          <p:cNvSpPr/>
          <p:nvPr/>
        </p:nvSpPr>
        <p:spPr>
          <a:xfrm>
            <a:off x="1368872" y="2152820"/>
            <a:ext cx="4536504" cy="400110"/>
          </a:xfrm>
          <a:prstGeom prst="rect">
            <a:avLst/>
          </a:prstGeom>
        </p:spPr>
        <p:txBody>
          <a:bodyPr wrap="square">
            <a:spAutoFit/>
          </a:bodyPr>
          <a:lstStyle/>
          <a:p>
            <a:r>
              <a:rPr lang="es-EC" sz="2000" dirty="0" smtClean="0">
                <a:solidFill>
                  <a:schemeClr val="bg1"/>
                </a:solidFill>
              </a:rPr>
              <a:t>Fase de embarque</a:t>
            </a:r>
            <a:endParaRPr lang="es-EC" sz="2000" dirty="0"/>
          </a:p>
        </p:txBody>
      </p:sp>
      <p:sp>
        <p:nvSpPr>
          <p:cNvPr id="13" name="2 Marcador de contenido"/>
          <p:cNvSpPr>
            <a:spLocks noGrp="1"/>
          </p:cNvSpPr>
          <p:nvPr>
            <p:ph idx="1"/>
          </p:nvPr>
        </p:nvSpPr>
        <p:spPr>
          <a:xfrm>
            <a:off x="1356296" y="2708921"/>
            <a:ext cx="3689358" cy="2376264"/>
          </a:xfrm>
        </p:spPr>
        <p:txBody>
          <a:bodyPr>
            <a:normAutofit fontScale="70000" lnSpcReduction="20000"/>
          </a:bodyPr>
          <a:lstStyle/>
          <a:p>
            <a:pPr>
              <a:lnSpc>
                <a:spcPct val="200000"/>
              </a:lnSpc>
            </a:pPr>
            <a:r>
              <a:rPr lang="es-EC" sz="2000" dirty="0" smtClean="0">
                <a:solidFill>
                  <a:schemeClr val="bg1"/>
                </a:solidFill>
              </a:rPr>
              <a:t>Envío de mercancía</a:t>
            </a:r>
          </a:p>
          <a:p>
            <a:pPr>
              <a:lnSpc>
                <a:spcPct val="200000"/>
              </a:lnSpc>
            </a:pPr>
            <a:r>
              <a:rPr lang="es-EC" sz="2000" dirty="0" smtClean="0">
                <a:solidFill>
                  <a:schemeClr val="bg1"/>
                </a:solidFill>
              </a:rPr>
              <a:t>Ingreso a Zona de carga</a:t>
            </a:r>
          </a:p>
          <a:p>
            <a:pPr>
              <a:lnSpc>
                <a:spcPct val="200000"/>
              </a:lnSpc>
            </a:pPr>
            <a:r>
              <a:rPr lang="es-EC" sz="2000" dirty="0" smtClean="0">
                <a:solidFill>
                  <a:schemeClr val="bg1"/>
                </a:solidFill>
              </a:rPr>
              <a:t>Ingreso a Zona primaria</a:t>
            </a:r>
          </a:p>
          <a:p>
            <a:pPr>
              <a:lnSpc>
                <a:spcPct val="200000"/>
              </a:lnSpc>
            </a:pPr>
            <a:r>
              <a:rPr lang="es-EC" sz="2000" dirty="0" smtClean="0">
                <a:solidFill>
                  <a:schemeClr val="bg1"/>
                </a:solidFill>
              </a:rPr>
              <a:t>Emisión del manifiesto electrónico</a:t>
            </a:r>
          </a:p>
          <a:p>
            <a:pPr>
              <a:lnSpc>
                <a:spcPct val="200000"/>
              </a:lnSpc>
            </a:pPr>
            <a:r>
              <a:rPr lang="es-EC" sz="2000" dirty="0" smtClean="0">
                <a:solidFill>
                  <a:schemeClr val="bg1"/>
                </a:solidFill>
              </a:rPr>
              <a:t>Emisión del BL</a:t>
            </a:r>
          </a:p>
          <a:p>
            <a:pPr>
              <a:lnSpc>
                <a:spcPct val="200000"/>
              </a:lnSpc>
            </a:pPr>
            <a:endParaRPr lang="es-EC" dirty="0" smtClean="0"/>
          </a:p>
          <a:p>
            <a:pPr>
              <a:lnSpc>
                <a:spcPct val="200000"/>
              </a:lnSpc>
            </a:pPr>
            <a:endParaRPr lang="es-EC" dirty="0"/>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11" t="37649" r="34080" b="54788"/>
          <a:stretch/>
        </p:blipFill>
        <p:spPr bwMode="auto">
          <a:xfrm>
            <a:off x="1255440" y="5013176"/>
            <a:ext cx="7572044" cy="112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8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8864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s-ES_tradnl" b="1" dirty="0">
                <a:solidFill>
                  <a:schemeClr val="bg1"/>
                </a:solidFill>
              </a:rPr>
              <a:t>CAPÍTULO </a:t>
            </a:r>
            <a:r>
              <a:rPr lang="es-EC" b="1" dirty="0" smtClean="0">
                <a:solidFill>
                  <a:schemeClr val="bg1"/>
                </a:solidFill>
              </a:rPr>
              <a:t>IV</a:t>
            </a:r>
            <a:endParaRPr lang="es-EC" dirty="0"/>
          </a:p>
        </p:txBody>
      </p:sp>
      <p:sp>
        <p:nvSpPr>
          <p:cNvPr id="3" name="1 Título"/>
          <p:cNvSpPr txBox="1">
            <a:spLocks/>
          </p:cNvSpPr>
          <p:nvPr/>
        </p:nvSpPr>
        <p:spPr>
          <a:xfrm rot="16200000">
            <a:off x="-1666093" y="3327983"/>
            <a:ext cx="4536504" cy="85010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Cuarta  etapa</a:t>
            </a:r>
            <a:endParaRPr lang="es-EC" dirty="0">
              <a:solidFill>
                <a:schemeClr val="bg1"/>
              </a:solidFill>
            </a:endParaRPr>
          </a:p>
        </p:txBody>
      </p:sp>
      <p:sp>
        <p:nvSpPr>
          <p:cNvPr id="2" name="1 Rectángulo"/>
          <p:cNvSpPr/>
          <p:nvPr/>
        </p:nvSpPr>
        <p:spPr>
          <a:xfrm>
            <a:off x="1403648" y="1628800"/>
            <a:ext cx="4536504" cy="400110"/>
          </a:xfrm>
          <a:prstGeom prst="rect">
            <a:avLst/>
          </a:prstGeom>
        </p:spPr>
        <p:txBody>
          <a:bodyPr wrap="square">
            <a:spAutoFit/>
          </a:bodyPr>
          <a:lstStyle/>
          <a:p>
            <a:r>
              <a:rPr lang="es-EC" sz="2000" dirty="0" smtClean="0">
                <a:solidFill>
                  <a:schemeClr val="bg1"/>
                </a:solidFill>
              </a:rPr>
              <a:t>Proceso de exportación</a:t>
            </a:r>
            <a:endParaRPr lang="es-EC" sz="2000" dirty="0"/>
          </a:p>
        </p:txBody>
      </p:sp>
      <p:sp>
        <p:nvSpPr>
          <p:cNvPr id="12" name="11 Rectángulo"/>
          <p:cNvSpPr/>
          <p:nvPr/>
        </p:nvSpPr>
        <p:spPr>
          <a:xfrm>
            <a:off x="1368872" y="2152820"/>
            <a:ext cx="4536504" cy="400110"/>
          </a:xfrm>
          <a:prstGeom prst="rect">
            <a:avLst/>
          </a:prstGeom>
        </p:spPr>
        <p:txBody>
          <a:bodyPr wrap="square">
            <a:spAutoFit/>
          </a:bodyPr>
          <a:lstStyle/>
          <a:p>
            <a:r>
              <a:rPr lang="es-EC" sz="2000" dirty="0" smtClean="0">
                <a:solidFill>
                  <a:schemeClr val="bg1"/>
                </a:solidFill>
              </a:rPr>
              <a:t>Fase de post - embarque</a:t>
            </a:r>
            <a:endParaRPr lang="es-EC" sz="20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67" t="28125" r="34212" b="37153"/>
          <a:stretch/>
        </p:blipFill>
        <p:spPr bwMode="auto">
          <a:xfrm>
            <a:off x="1979712" y="2780928"/>
            <a:ext cx="5256584" cy="370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4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73869554"/>
              </p:ext>
            </p:extLst>
          </p:nvPr>
        </p:nvGraphicFramePr>
        <p:xfrm>
          <a:off x="2523895" y="3645024"/>
          <a:ext cx="5760640" cy="1725954"/>
        </p:xfrm>
        <a:graphic>
          <a:graphicData uri="http://schemas.openxmlformats.org/drawingml/2006/table">
            <a:tbl>
              <a:tblPr firstRow="1" firstCol="1" bandRow="1">
                <a:tableStyleId>{5C22544A-7EE6-4342-B048-85BDC9FD1C3A}</a:tableStyleId>
              </a:tblPr>
              <a:tblGrid>
                <a:gridCol w="835460"/>
                <a:gridCol w="1664005"/>
                <a:gridCol w="1911763"/>
                <a:gridCol w="1349412"/>
              </a:tblGrid>
              <a:tr h="253770">
                <a:tc>
                  <a:txBody>
                    <a:bodyPr/>
                    <a:lstStyle/>
                    <a:p>
                      <a:pPr algn="ctr">
                        <a:lnSpc>
                          <a:spcPct val="115000"/>
                        </a:lnSpc>
                        <a:spcAft>
                          <a:spcPts val="0"/>
                        </a:spcAft>
                      </a:pPr>
                      <a:r>
                        <a:rPr lang="es-EC" sz="1200" dirty="0">
                          <a:effectLst/>
                        </a:rPr>
                        <a:t>AÑO</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Tons</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FOB</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a:t>
                      </a:r>
                      <a:r>
                        <a:rPr lang="es-EC" sz="1200" dirty="0" err="1">
                          <a:effectLst/>
                        </a:rPr>
                        <a:t>Crec</a:t>
                      </a:r>
                      <a:endParaRPr lang="es-EC" sz="1100" dirty="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2007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29.489,04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143.917,42</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t>
                      </a:r>
                      <a:endParaRPr lang="es-EC" sz="110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2008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94.333,74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501.033,16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248,14%</a:t>
                      </a:r>
                      <a:endParaRPr lang="es-EC" sz="110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2009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99.043,80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473.509,13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-5,49%</a:t>
                      </a:r>
                      <a:endParaRPr lang="es-EC" sz="110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103.750,34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578.925,73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22,26%</a:t>
                      </a:r>
                      <a:endParaRPr lang="es-EC" sz="110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2011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174.981,97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1.100.492,78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90,09%</a:t>
                      </a:r>
                      <a:endParaRPr lang="es-EC" sz="110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2012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205.361,50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1.252.351,05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13,80%</a:t>
                      </a:r>
                      <a:endParaRPr lang="es-EC" sz="1100">
                        <a:effectLst/>
                        <a:latin typeface="Calibri"/>
                        <a:ea typeface="Calibri"/>
                        <a:cs typeface="Times New Roman"/>
                      </a:endParaRPr>
                    </a:p>
                  </a:txBody>
                  <a:tcPr marL="68580" marR="68580" marT="0" marB="0"/>
                </a:tc>
              </a:tr>
              <a:tr h="200345">
                <a:tc>
                  <a:txBody>
                    <a:bodyPr/>
                    <a:lstStyle/>
                    <a:p>
                      <a:pPr algn="ctr">
                        <a:lnSpc>
                          <a:spcPct val="115000"/>
                        </a:lnSpc>
                        <a:spcAft>
                          <a:spcPts val="0"/>
                        </a:spcAft>
                      </a:pPr>
                      <a:r>
                        <a:rPr lang="es-EC" sz="1200">
                          <a:effectLst/>
                        </a:rPr>
                        <a:t>Total</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73,76%</a:t>
                      </a:r>
                      <a:endParaRPr lang="es-EC" sz="1100" dirty="0">
                        <a:effectLst/>
                        <a:latin typeface="Calibri"/>
                        <a:ea typeface="Calibri"/>
                        <a:cs typeface="Times New Roman"/>
                      </a:endParaRPr>
                    </a:p>
                  </a:txBody>
                  <a:tcPr marL="68580" marR="68580" marT="0" marB="0"/>
                </a:tc>
              </a:tr>
            </a:tbl>
          </a:graphicData>
        </a:graphic>
      </p:graphicFrame>
      <p:sp>
        <p:nvSpPr>
          <p:cNvPr id="2" name="1 Marcador de contenido"/>
          <p:cNvSpPr>
            <a:spLocks noGrp="1"/>
          </p:cNvSpPr>
          <p:nvPr>
            <p:ph idx="1"/>
          </p:nvPr>
        </p:nvSpPr>
        <p:spPr>
          <a:xfrm rot="16200000">
            <a:off x="-711461" y="3311861"/>
            <a:ext cx="3322712" cy="676671"/>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s-EC" dirty="0" smtClean="0">
                <a:solidFill>
                  <a:schemeClr val="bg1"/>
                </a:solidFill>
              </a:rPr>
              <a:t>Análisis del Sector</a:t>
            </a:r>
            <a:endParaRPr lang="es-EC" dirty="0">
              <a:solidFill>
                <a:schemeClr val="bg1"/>
              </a:solidFill>
            </a:endParaRPr>
          </a:p>
        </p:txBody>
      </p:sp>
      <p:sp>
        <p:nvSpPr>
          <p:cNvPr id="5" name="1 Título"/>
          <p:cNvSpPr>
            <a:spLocks noGrp="1"/>
          </p:cNvSpPr>
          <p:nvPr>
            <p:ph type="title"/>
          </p:nvPr>
        </p:nvSpPr>
        <p:spPr>
          <a:xfrm>
            <a:off x="827584" y="260648"/>
            <a:ext cx="7344816" cy="1143000"/>
          </a:xfr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normAutofit/>
          </a:bodyPr>
          <a:lstStyle/>
          <a:p>
            <a:r>
              <a:rPr lang="es-ES_tradnl" b="1" dirty="0">
                <a:solidFill>
                  <a:schemeClr val="bg1"/>
                </a:solidFill>
              </a:rPr>
              <a:t>CAPÍTULO </a:t>
            </a:r>
            <a:r>
              <a:rPr lang="es-ES_tradnl" b="1" dirty="0" smtClean="0">
                <a:solidFill>
                  <a:schemeClr val="bg1"/>
                </a:solidFill>
              </a:rPr>
              <a:t>I</a:t>
            </a:r>
            <a:endParaRPr lang="es-EC" dirty="0"/>
          </a:p>
        </p:txBody>
      </p:sp>
      <p:sp>
        <p:nvSpPr>
          <p:cNvPr id="6" name="1 Marcador de contenido"/>
          <p:cNvSpPr txBox="1">
            <a:spLocks/>
          </p:cNvSpPr>
          <p:nvPr/>
        </p:nvSpPr>
        <p:spPr>
          <a:xfrm>
            <a:off x="2498619" y="3068960"/>
            <a:ext cx="1962335" cy="43377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C" dirty="0" smtClean="0">
                <a:solidFill>
                  <a:schemeClr val="bg1"/>
                </a:solidFill>
              </a:rPr>
              <a:t>Evolución</a:t>
            </a:r>
            <a:endParaRPr lang="es-EC" dirty="0">
              <a:solidFill>
                <a:schemeClr val="bg1"/>
              </a:solidFill>
            </a:endParaRPr>
          </a:p>
        </p:txBody>
      </p:sp>
      <p:sp>
        <p:nvSpPr>
          <p:cNvPr id="8" name="7 CuadroTexto"/>
          <p:cNvSpPr txBox="1"/>
          <p:nvPr/>
        </p:nvSpPr>
        <p:spPr>
          <a:xfrm>
            <a:off x="2498619" y="1983165"/>
            <a:ext cx="561662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dirty="0" smtClean="0">
                <a:solidFill>
                  <a:schemeClr val="bg1"/>
                </a:solidFill>
              </a:rPr>
              <a:t>Posición Arancelaria</a:t>
            </a:r>
          </a:p>
          <a:p>
            <a:r>
              <a:rPr lang="es-EC" dirty="0" smtClean="0"/>
              <a:t>Animales Vivos y  productos del reino animal</a:t>
            </a:r>
            <a:endParaRPr lang="es-EC" dirty="0"/>
          </a:p>
          <a:p>
            <a:pPr algn="r"/>
            <a:r>
              <a:rPr lang="es-EC" dirty="0" smtClean="0">
                <a:solidFill>
                  <a:schemeClr val="bg1"/>
                </a:solidFill>
              </a:rPr>
              <a:t>0306139100</a:t>
            </a:r>
            <a:endParaRPr lang="es-EC" dirty="0">
              <a:solidFill>
                <a:schemeClr val="bg1"/>
              </a:solidFill>
            </a:endParaRPr>
          </a:p>
        </p:txBody>
      </p:sp>
    </p:spTree>
    <p:extLst>
      <p:ext uri="{BB962C8B-B14F-4D97-AF65-F5344CB8AC3E}">
        <p14:creationId xmlns:p14="http://schemas.microsoft.com/office/powerpoint/2010/main" val="1519667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2196" y="356692"/>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7600" b="1" dirty="0" smtClean="0">
                <a:solidFill>
                  <a:schemeClr val="bg1"/>
                </a:solidFill>
              </a:rPr>
              <a:t>CAPÍTULO </a:t>
            </a:r>
            <a:r>
              <a:rPr lang="es-EC" sz="17600" b="1" dirty="0" smtClean="0">
                <a:solidFill>
                  <a:schemeClr val="bg1"/>
                </a:solidFill>
              </a:rPr>
              <a:t>V</a:t>
            </a:r>
            <a:r>
              <a:rPr lang="es-EC" dirty="0" smtClean="0"/>
              <a:t/>
            </a:r>
            <a:br>
              <a:rPr lang="es-EC" dirty="0" smtClean="0"/>
            </a:br>
            <a:endParaRPr lang="es-EC" dirty="0"/>
          </a:p>
        </p:txBody>
      </p:sp>
      <p:sp>
        <p:nvSpPr>
          <p:cNvPr id="3" name="1 Título"/>
          <p:cNvSpPr txBox="1">
            <a:spLocks/>
          </p:cNvSpPr>
          <p:nvPr/>
        </p:nvSpPr>
        <p:spPr>
          <a:xfrm rot="16200000">
            <a:off x="-1666093" y="3327983"/>
            <a:ext cx="4536504" cy="850106"/>
          </a:xfrm>
          <a:prstGeom prst="rect">
            <a:avLst/>
          </a:prstGeom>
          <a:solidFill>
            <a:schemeClr val="tx2">
              <a:lumMod val="9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Financiero</a:t>
            </a:r>
            <a:endParaRPr lang="es-EC" dirty="0">
              <a:solidFill>
                <a:schemeClr val="bg1"/>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5" t="31771" r="80750" b="49981"/>
          <a:stretch/>
        </p:blipFill>
        <p:spPr bwMode="auto">
          <a:xfrm>
            <a:off x="1403648" y="2492896"/>
            <a:ext cx="2722736" cy="160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387364" y="1828855"/>
            <a:ext cx="2968612" cy="400110"/>
          </a:xfrm>
          <a:prstGeom prst="rect">
            <a:avLst/>
          </a:prstGeom>
        </p:spPr>
        <p:txBody>
          <a:bodyPr wrap="square">
            <a:spAutoFit/>
          </a:bodyPr>
          <a:lstStyle/>
          <a:p>
            <a:r>
              <a:rPr lang="es-EC" sz="2000" dirty="0" smtClean="0">
                <a:solidFill>
                  <a:schemeClr val="bg1"/>
                </a:solidFill>
              </a:rPr>
              <a:t>Inversiones</a:t>
            </a:r>
            <a:endParaRPr lang="es-EC" sz="2000"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53" t="44618" r="30719" b="38914"/>
          <a:stretch/>
        </p:blipFill>
        <p:spPr bwMode="auto">
          <a:xfrm>
            <a:off x="4626248" y="2492896"/>
            <a:ext cx="3796805" cy="105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788024" y="1828855"/>
            <a:ext cx="2968612" cy="400110"/>
          </a:xfrm>
          <a:prstGeom prst="rect">
            <a:avLst/>
          </a:prstGeom>
        </p:spPr>
        <p:txBody>
          <a:bodyPr wrap="square">
            <a:spAutoFit/>
          </a:bodyPr>
          <a:lstStyle/>
          <a:p>
            <a:r>
              <a:rPr lang="es-EC" sz="2000" dirty="0" smtClean="0">
                <a:solidFill>
                  <a:schemeClr val="bg1"/>
                </a:solidFill>
              </a:rPr>
              <a:t>Financiamiento</a:t>
            </a:r>
            <a:endParaRPr lang="es-EC" sz="2000" dirty="0"/>
          </a:p>
        </p:txBody>
      </p:sp>
      <p:sp>
        <p:nvSpPr>
          <p:cNvPr id="9" name="8 Rectángulo"/>
          <p:cNvSpPr/>
          <p:nvPr/>
        </p:nvSpPr>
        <p:spPr>
          <a:xfrm>
            <a:off x="1387364" y="4293096"/>
            <a:ext cx="2968612" cy="400110"/>
          </a:xfrm>
          <a:prstGeom prst="rect">
            <a:avLst/>
          </a:prstGeom>
        </p:spPr>
        <p:txBody>
          <a:bodyPr wrap="square">
            <a:spAutoFit/>
          </a:bodyPr>
          <a:lstStyle/>
          <a:p>
            <a:r>
              <a:rPr lang="es-EC" sz="2000" dirty="0" smtClean="0">
                <a:solidFill>
                  <a:schemeClr val="bg1"/>
                </a:solidFill>
              </a:rPr>
              <a:t>Ingresos</a:t>
            </a:r>
            <a:endParaRPr lang="es-EC" sz="2000"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853" t="38889" r="31148" b="45598"/>
          <a:stretch/>
        </p:blipFill>
        <p:spPr bwMode="auto">
          <a:xfrm>
            <a:off x="1387364" y="4693206"/>
            <a:ext cx="5180368" cy="132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3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2196" y="356692"/>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7600" b="1" dirty="0" smtClean="0">
                <a:solidFill>
                  <a:schemeClr val="bg1"/>
                </a:solidFill>
              </a:rPr>
              <a:t>CAPÍTULO </a:t>
            </a:r>
            <a:r>
              <a:rPr lang="es-EC" sz="17600" b="1" dirty="0" smtClean="0">
                <a:solidFill>
                  <a:schemeClr val="bg1"/>
                </a:solidFill>
              </a:rPr>
              <a:t>V</a:t>
            </a:r>
            <a:r>
              <a:rPr lang="es-EC" dirty="0" smtClean="0"/>
              <a:t/>
            </a:r>
            <a:br>
              <a:rPr lang="es-EC" dirty="0" smtClean="0"/>
            </a:br>
            <a:endParaRPr lang="es-EC" dirty="0"/>
          </a:p>
        </p:txBody>
      </p:sp>
      <p:sp>
        <p:nvSpPr>
          <p:cNvPr id="3" name="1 Título"/>
          <p:cNvSpPr txBox="1">
            <a:spLocks/>
          </p:cNvSpPr>
          <p:nvPr/>
        </p:nvSpPr>
        <p:spPr>
          <a:xfrm rot="16200000">
            <a:off x="-1666093" y="3327983"/>
            <a:ext cx="4536504" cy="850106"/>
          </a:xfrm>
          <a:prstGeom prst="rect">
            <a:avLst/>
          </a:prstGeom>
          <a:solidFill>
            <a:schemeClr val="tx2">
              <a:lumMod val="9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Financiero</a:t>
            </a:r>
            <a:endParaRPr lang="es-EC" dirty="0">
              <a:solidFill>
                <a:schemeClr val="bg1"/>
              </a:solidFill>
            </a:endParaRPr>
          </a:p>
        </p:txBody>
      </p:sp>
      <p:sp>
        <p:nvSpPr>
          <p:cNvPr id="6" name="5 Rectángulo"/>
          <p:cNvSpPr/>
          <p:nvPr/>
        </p:nvSpPr>
        <p:spPr>
          <a:xfrm>
            <a:off x="1387364" y="1828855"/>
            <a:ext cx="2968612" cy="400110"/>
          </a:xfrm>
          <a:prstGeom prst="rect">
            <a:avLst/>
          </a:prstGeom>
        </p:spPr>
        <p:txBody>
          <a:bodyPr wrap="square">
            <a:spAutoFit/>
          </a:bodyPr>
          <a:lstStyle/>
          <a:p>
            <a:r>
              <a:rPr lang="es-EC" sz="2000" dirty="0" smtClean="0">
                <a:solidFill>
                  <a:schemeClr val="bg1"/>
                </a:solidFill>
              </a:rPr>
              <a:t>Estado de resultados</a:t>
            </a:r>
            <a:endParaRPr lang="es-EC" sz="2000" dirty="0"/>
          </a:p>
        </p:txBody>
      </p:sp>
      <p:sp>
        <p:nvSpPr>
          <p:cNvPr id="8" name="7 Rectángulo"/>
          <p:cNvSpPr/>
          <p:nvPr/>
        </p:nvSpPr>
        <p:spPr>
          <a:xfrm>
            <a:off x="4788024" y="1828855"/>
            <a:ext cx="3943772" cy="400110"/>
          </a:xfrm>
          <a:prstGeom prst="rect">
            <a:avLst/>
          </a:prstGeom>
        </p:spPr>
        <p:txBody>
          <a:bodyPr wrap="square">
            <a:spAutoFit/>
          </a:bodyPr>
          <a:lstStyle/>
          <a:p>
            <a:r>
              <a:rPr lang="es-EC" sz="2000" dirty="0" smtClean="0">
                <a:solidFill>
                  <a:schemeClr val="bg1"/>
                </a:solidFill>
              </a:rPr>
              <a:t>Estado de resultados proyectado</a:t>
            </a:r>
            <a:endParaRPr lang="es-EC" sz="2000"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48" t="40158" r="30839" b="29196"/>
          <a:stretch/>
        </p:blipFill>
        <p:spPr bwMode="auto">
          <a:xfrm>
            <a:off x="1260701" y="2420888"/>
            <a:ext cx="322193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773" t="37847" r="30771" b="23368"/>
          <a:stretch/>
        </p:blipFill>
        <p:spPr bwMode="auto">
          <a:xfrm>
            <a:off x="4609334" y="2420888"/>
            <a:ext cx="412246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5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2196" y="356692"/>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7600" b="1" dirty="0" smtClean="0">
                <a:solidFill>
                  <a:schemeClr val="bg1"/>
                </a:solidFill>
              </a:rPr>
              <a:t>CAPÍTULO </a:t>
            </a:r>
            <a:r>
              <a:rPr lang="es-EC" sz="17600" b="1" dirty="0" smtClean="0">
                <a:solidFill>
                  <a:schemeClr val="bg1"/>
                </a:solidFill>
              </a:rPr>
              <a:t>V</a:t>
            </a:r>
            <a:r>
              <a:rPr lang="es-EC" dirty="0" smtClean="0"/>
              <a:t/>
            </a:r>
            <a:br>
              <a:rPr lang="es-EC" dirty="0" smtClean="0"/>
            </a:br>
            <a:endParaRPr lang="es-EC" dirty="0"/>
          </a:p>
        </p:txBody>
      </p:sp>
      <p:sp>
        <p:nvSpPr>
          <p:cNvPr id="3" name="1 Título"/>
          <p:cNvSpPr txBox="1">
            <a:spLocks/>
          </p:cNvSpPr>
          <p:nvPr/>
        </p:nvSpPr>
        <p:spPr>
          <a:xfrm rot="16200000">
            <a:off x="-1666093" y="3327983"/>
            <a:ext cx="4536504" cy="850106"/>
          </a:xfrm>
          <a:prstGeom prst="rect">
            <a:avLst/>
          </a:prstGeom>
          <a:solidFill>
            <a:schemeClr val="tx2">
              <a:lumMod val="9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Financiero</a:t>
            </a:r>
            <a:endParaRPr lang="es-EC" dirty="0">
              <a:solidFill>
                <a:schemeClr val="bg1"/>
              </a:solidFill>
            </a:endParaRPr>
          </a:p>
        </p:txBody>
      </p:sp>
      <p:sp>
        <p:nvSpPr>
          <p:cNvPr id="6" name="5 Rectángulo"/>
          <p:cNvSpPr/>
          <p:nvPr/>
        </p:nvSpPr>
        <p:spPr>
          <a:xfrm>
            <a:off x="1387364" y="1828855"/>
            <a:ext cx="2968612" cy="400110"/>
          </a:xfrm>
          <a:prstGeom prst="rect">
            <a:avLst/>
          </a:prstGeom>
        </p:spPr>
        <p:txBody>
          <a:bodyPr wrap="square">
            <a:spAutoFit/>
          </a:bodyPr>
          <a:lstStyle/>
          <a:p>
            <a:r>
              <a:rPr lang="es-EC" sz="2000" dirty="0" smtClean="0">
                <a:solidFill>
                  <a:schemeClr val="bg1"/>
                </a:solidFill>
              </a:rPr>
              <a:t>Punto de equilibrio</a:t>
            </a:r>
            <a:endParaRPr lang="es-EC" sz="2000" dirty="0"/>
          </a:p>
        </p:txBody>
      </p:sp>
      <p:sp>
        <p:nvSpPr>
          <p:cNvPr id="8" name="7 Rectángulo"/>
          <p:cNvSpPr/>
          <p:nvPr/>
        </p:nvSpPr>
        <p:spPr>
          <a:xfrm>
            <a:off x="4788024" y="1828855"/>
            <a:ext cx="3943772" cy="400110"/>
          </a:xfrm>
          <a:prstGeom prst="rect">
            <a:avLst/>
          </a:prstGeom>
        </p:spPr>
        <p:txBody>
          <a:bodyPr wrap="square">
            <a:spAutoFit/>
          </a:bodyPr>
          <a:lstStyle/>
          <a:p>
            <a:r>
              <a:rPr lang="es-EC" sz="2000" dirty="0" smtClean="0">
                <a:solidFill>
                  <a:schemeClr val="bg1"/>
                </a:solidFill>
              </a:rPr>
              <a:t>Capacidad instalada de equilibrio</a:t>
            </a:r>
            <a:endParaRPr lang="es-EC" sz="20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15" t="34549" r="31942" b="21273"/>
          <a:stretch/>
        </p:blipFill>
        <p:spPr bwMode="auto">
          <a:xfrm>
            <a:off x="1229915" y="2403704"/>
            <a:ext cx="3404575" cy="264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691680" y="5404574"/>
            <a:ext cx="1728192" cy="369332"/>
          </a:xfrm>
          <a:prstGeom prst="rect">
            <a:avLst/>
          </a:prstGeom>
          <a:noFill/>
        </p:spPr>
        <p:txBody>
          <a:bodyPr wrap="square" rtlCol="0">
            <a:spAutoFit/>
          </a:bodyPr>
          <a:lstStyle/>
          <a:p>
            <a:r>
              <a:rPr lang="es-EC" dirty="0" smtClean="0">
                <a:solidFill>
                  <a:schemeClr val="bg1"/>
                </a:solidFill>
              </a:rPr>
              <a:t>USD 766.733,40</a:t>
            </a:r>
            <a:endParaRPr lang="es-EC" dirty="0">
              <a:solidFill>
                <a:schemeClr val="bg1"/>
              </a:solidFill>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061" t="45078" r="30857" b="40441"/>
          <a:stretch/>
        </p:blipFill>
        <p:spPr bwMode="auto">
          <a:xfrm>
            <a:off x="4788024" y="2996952"/>
            <a:ext cx="4120604" cy="105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5892986" y="5404574"/>
            <a:ext cx="1728192" cy="369332"/>
          </a:xfrm>
          <a:prstGeom prst="rect">
            <a:avLst/>
          </a:prstGeom>
          <a:noFill/>
        </p:spPr>
        <p:txBody>
          <a:bodyPr wrap="square" rtlCol="0">
            <a:spAutoFit/>
          </a:bodyPr>
          <a:lstStyle/>
          <a:p>
            <a:r>
              <a:rPr lang="es-EC" dirty="0" err="1" smtClean="0">
                <a:solidFill>
                  <a:schemeClr val="bg1"/>
                </a:solidFill>
              </a:rPr>
              <a:t>Prom</a:t>
            </a:r>
            <a:r>
              <a:rPr lang="es-EC" dirty="0" smtClean="0">
                <a:solidFill>
                  <a:schemeClr val="bg1"/>
                </a:solidFill>
              </a:rPr>
              <a:t>. 60%</a:t>
            </a:r>
            <a:endParaRPr lang="es-EC" dirty="0">
              <a:solidFill>
                <a:schemeClr val="bg1"/>
              </a:solidFill>
            </a:endParaRPr>
          </a:p>
        </p:txBody>
      </p:sp>
    </p:spTree>
    <p:extLst>
      <p:ext uri="{BB962C8B-B14F-4D97-AF65-F5344CB8AC3E}">
        <p14:creationId xmlns:p14="http://schemas.microsoft.com/office/powerpoint/2010/main" val="33779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2196" y="356692"/>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7600" b="1" dirty="0" smtClean="0">
                <a:solidFill>
                  <a:schemeClr val="bg1"/>
                </a:solidFill>
              </a:rPr>
              <a:t>CAPÍTULO </a:t>
            </a:r>
            <a:r>
              <a:rPr lang="es-EC" sz="17600" b="1" dirty="0" smtClean="0">
                <a:solidFill>
                  <a:schemeClr val="bg1"/>
                </a:solidFill>
              </a:rPr>
              <a:t>V</a:t>
            </a:r>
            <a:r>
              <a:rPr lang="es-EC" dirty="0" smtClean="0"/>
              <a:t/>
            </a:r>
            <a:br>
              <a:rPr lang="es-EC" dirty="0" smtClean="0"/>
            </a:br>
            <a:endParaRPr lang="es-EC" dirty="0"/>
          </a:p>
        </p:txBody>
      </p:sp>
      <p:sp>
        <p:nvSpPr>
          <p:cNvPr id="3" name="1 Título"/>
          <p:cNvSpPr txBox="1">
            <a:spLocks/>
          </p:cNvSpPr>
          <p:nvPr/>
        </p:nvSpPr>
        <p:spPr>
          <a:xfrm rot="16200000">
            <a:off x="-1666093" y="3327983"/>
            <a:ext cx="4536504" cy="850106"/>
          </a:xfrm>
          <a:prstGeom prst="rect">
            <a:avLst/>
          </a:prstGeom>
          <a:solidFill>
            <a:schemeClr val="tx2">
              <a:lumMod val="9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Financiero</a:t>
            </a:r>
            <a:endParaRPr lang="es-EC" dirty="0">
              <a:solidFill>
                <a:schemeClr val="bg1"/>
              </a:solidFill>
            </a:endParaRPr>
          </a:p>
        </p:txBody>
      </p:sp>
      <p:sp>
        <p:nvSpPr>
          <p:cNvPr id="6" name="5 Rectángulo"/>
          <p:cNvSpPr/>
          <p:nvPr/>
        </p:nvSpPr>
        <p:spPr>
          <a:xfrm>
            <a:off x="1387364" y="1828855"/>
            <a:ext cx="2968612" cy="400110"/>
          </a:xfrm>
          <a:prstGeom prst="rect">
            <a:avLst/>
          </a:prstGeom>
        </p:spPr>
        <p:txBody>
          <a:bodyPr wrap="square">
            <a:spAutoFit/>
          </a:bodyPr>
          <a:lstStyle/>
          <a:p>
            <a:r>
              <a:rPr lang="es-EC" sz="2000" dirty="0" smtClean="0">
                <a:solidFill>
                  <a:schemeClr val="bg1"/>
                </a:solidFill>
              </a:rPr>
              <a:t>Evaluación Financiera </a:t>
            </a:r>
            <a:endParaRPr lang="es-EC" sz="2000" dirty="0"/>
          </a:p>
        </p:txBody>
      </p:sp>
      <p:sp>
        <p:nvSpPr>
          <p:cNvPr id="8" name="7 Rectángulo"/>
          <p:cNvSpPr/>
          <p:nvPr/>
        </p:nvSpPr>
        <p:spPr>
          <a:xfrm>
            <a:off x="1423008" y="4293096"/>
            <a:ext cx="3943772" cy="400110"/>
          </a:xfrm>
          <a:prstGeom prst="rect">
            <a:avLst/>
          </a:prstGeom>
        </p:spPr>
        <p:txBody>
          <a:bodyPr wrap="square">
            <a:spAutoFit/>
          </a:bodyPr>
          <a:lstStyle/>
          <a:p>
            <a:r>
              <a:rPr lang="es-EC" sz="2000" dirty="0" smtClean="0">
                <a:solidFill>
                  <a:schemeClr val="bg1"/>
                </a:solidFill>
              </a:rPr>
              <a:t>Tasa Interna de Retorno </a:t>
            </a:r>
            <a:endParaRPr lang="es-EC" sz="2000" dirty="0"/>
          </a:p>
        </p:txBody>
      </p:sp>
      <p:sp>
        <p:nvSpPr>
          <p:cNvPr id="11" name="10 Rectángulo"/>
          <p:cNvSpPr/>
          <p:nvPr/>
        </p:nvSpPr>
        <p:spPr>
          <a:xfrm>
            <a:off x="1417700" y="2229195"/>
            <a:ext cx="3943772" cy="400110"/>
          </a:xfrm>
          <a:prstGeom prst="rect">
            <a:avLst/>
          </a:prstGeom>
        </p:spPr>
        <p:txBody>
          <a:bodyPr wrap="square">
            <a:spAutoFit/>
          </a:bodyPr>
          <a:lstStyle/>
          <a:p>
            <a:r>
              <a:rPr lang="es-EC" sz="2000" dirty="0" smtClean="0">
                <a:solidFill>
                  <a:schemeClr val="bg1"/>
                </a:solidFill>
              </a:rPr>
              <a:t>Valor Actual Neto</a:t>
            </a:r>
            <a:endParaRPr lang="es-EC" sz="2000"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47" t="20660" r="30137" b="59353"/>
          <a:stretch/>
        </p:blipFill>
        <p:spPr bwMode="auto">
          <a:xfrm>
            <a:off x="1423008" y="2649364"/>
            <a:ext cx="4896543"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944" t="28472" r="31005" b="52351"/>
          <a:stretch/>
        </p:blipFill>
        <p:spPr bwMode="auto">
          <a:xfrm>
            <a:off x="1423008" y="4693206"/>
            <a:ext cx="4194470" cy="132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87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2196" y="356692"/>
            <a:ext cx="82296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7600" b="1" dirty="0" smtClean="0">
                <a:solidFill>
                  <a:schemeClr val="bg1"/>
                </a:solidFill>
              </a:rPr>
              <a:t>CAPÍTULO </a:t>
            </a:r>
            <a:r>
              <a:rPr lang="es-EC" sz="17600" b="1" dirty="0" smtClean="0">
                <a:solidFill>
                  <a:schemeClr val="bg1"/>
                </a:solidFill>
              </a:rPr>
              <a:t>V</a:t>
            </a:r>
            <a:r>
              <a:rPr lang="es-EC" dirty="0" smtClean="0"/>
              <a:t/>
            </a:r>
            <a:br>
              <a:rPr lang="es-EC" dirty="0" smtClean="0"/>
            </a:br>
            <a:endParaRPr lang="es-EC" dirty="0"/>
          </a:p>
        </p:txBody>
      </p:sp>
      <p:sp>
        <p:nvSpPr>
          <p:cNvPr id="3" name="1 Título"/>
          <p:cNvSpPr txBox="1">
            <a:spLocks/>
          </p:cNvSpPr>
          <p:nvPr/>
        </p:nvSpPr>
        <p:spPr>
          <a:xfrm rot="16200000">
            <a:off x="-1666093" y="3327983"/>
            <a:ext cx="4536504" cy="850106"/>
          </a:xfrm>
          <a:prstGeom prst="rect">
            <a:avLst/>
          </a:prstGeom>
          <a:solidFill>
            <a:schemeClr val="tx2">
              <a:lumMod val="90000"/>
            </a:schemeClr>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Financiero</a:t>
            </a:r>
            <a:endParaRPr lang="es-EC" dirty="0">
              <a:solidFill>
                <a:schemeClr val="bg1"/>
              </a:solidFill>
            </a:endParaRPr>
          </a:p>
        </p:txBody>
      </p:sp>
      <p:sp>
        <p:nvSpPr>
          <p:cNvPr id="6" name="5 Rectángulo"/>
          <p:cNvSpPr/>
          <p:nvPr/>
        </p:nvSpPr>
        <p:spPr>
          <a:xfrm>
            <a:off x="1387364" y="1828855"/>
            <a:ext cx="2968612" cy="400110"/>
          </a:xfrm>
          <a:prstGeom prst="rect">
            <a:avLst/>
          </a:prstGeom>
        </p:spPr>
        <p:txBody>
          <a:bodyPr wrap="square">
            <a:spAutoFit/>
          </a:bodyPr>
          <a:lstStyle/>
          <a:p>
            <a:r>
              <a:rPr lang="es-EC" sz="2000" dirty="0" smtClean="0">
                <a:solidFill>
                  <a:schemeClr val="bg1"/>
                </a:solidFill>
              </a:rPr>
              <a:t>Evaluación Financiera </a:t>
            </a:r>
            <a:endParaRPr lang="es-EC" sz="2000" dirty="0"/>
          </a:p>
        </p:txBody>
      </p:sp>
      <p:sp>
        <p:nvSpPr>
          <p:cNvPr id="11" name="10 Rectángulo"/>
          <p:cNvSpPr/>
          <p:nvPr/>
        </p:nvSpPr>
        <p:spPr>
          <a:xfrm>
            <a:off x="1387364" y="2229195"/>
            <a:ext cx="4901851" cy="400110"/>
          </a:xfrm>
          <a:prstGeom prst="rect">
            <a:avLst/>
          </a:prstGeom>
        </p:spPr>
        <p:txBody>
          <a:bodyPr wrap="square">
            <a:spAutoFit/>
          </a:bodyPr>
          <a:lstStyle/>
          <a:p>
            <a:r>
              <a:rPr lang="es-EC" sz="2000" dirty="0" smtClean="0">
                <a:solidFill>
                  <a:schemeClr val="bg1"/>
                </a:solidFill>
              </a:rPr>
              <a:t>Periodo de recuperación de la inversión</a:t>
            </a:r>
            <a:endParaRPr lang="es-EC" sz="2000" dirty="0"/>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4944" t="45660" r="30714" b="33776"/>
          <a:stretch/>
        </p:blipFill>
        <p:spPr bwMode="auto">
          <a:xfrm>
            <a:off x="1383916" y="2736820"/>
            <a:ext cx="3762091" cy="12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359" t="47048" r="32320" b="28862"/>
          <a:stretch/>
        </p:blipFill>
        <p:spPr bwMode="auto">
          <a:xfrm>
            <a:off x="1387364" y="4293096"/>
            <a:ext cx="3904716" cy="16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74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bg1"/>
                </a:solidFill>
              </a:rPr>
              <a:t>Conclusiones</a:t>
            </a:r>
            <a:endParaRPr lang="es-EC" dirty="0">
              <a:solidFill>
                <a:schemeClr val="bg1"/>
              </a:solidFill>
            </a:endParaRPr>
          </a:p>
        </p:txBody>
      </p:sp>
      <p:sp>
        <p:nvSpPr>
          <p:cNvPr id="3" name="2 Marcador de contenido"/>
          <p:cNvSpPr>
            <a:spLocks noGrp="1"/>
          </p:cNvSpPr>
          <p:nvPr>
            <p:ph idx="1"/>
          </p:nvPr>
        </p:nvSpPr>
        <p:spPr/>
        <p:txBody>
          <a:bodyPr>
            <a:normAutofit fontScale="32500" lnSpcReduction="20000"/>
          </a:bodyPr>
          <a:lstStyle/>
          <a:p>
            <a:pPr lvl="0">
              <a:lnSpc>
                <a:spcPct val="170000"/>
              </a:lnSpc>
            </a:pPr>
            <a:r>
              <a:rPr lang="es-ES_tradnl" dirty="0"/>
              <a:t>La falta de capital ha generado que pequeños productores no se desarrollen en su campo, concentrando su producción en intermediarios y empacadoras, recibiendo una mínima ganancia por su esfuerzo y trabajo, lo cual se refleja en la situación económica y social en las zonas camaroneras, en donde, pese a la gran cantidad de producción, no existe un desarrollo equilibrado.</a:t>
            </a:r>
            <a:endParaRPr lang="es-EC" dirty="0"/>
          </a:p>
          <a:p>
            <a:pPr lvl="0">
              <a:lnSpc>
                <a:spcPct val="170000"/>
              </a:lnSpc>
            </a:pPr>
            <a:r>
              <a:rPr lang="es-ES_tradnl" dirty="0"/>
              <a:t>El sector orgánico es un mercado potencial para los productos agrícolas y acuícolas,  en Ecuador, esta tendencia aún no ha sido explotada del todo, la producción verde, una producción amigable con el ecosistema si es sustentable, respetando los procesos señalados para el mismo, el costo de producción se reduce notablemente, eliminando el uso de agentes químicos y alimentos balanceados, al igual que se reutiliza en su totalidad, todos aquellos insumos naturales, dando así un margen de utilidad mucho más alto al considerado. .</a:t>
            </a:r>
            <a:endParaRPr lang="es-EC" dirty="0"/>
          </a:p>
          <a:p>
            <a:pPr lvl="0">
              <a:lnSpc>
                <a:spcPct val="170000"/>
              </a:lnSpc>
            </a:pPr>
            <a:r>
              <a:rPr lang="es-ES_tradnl" dirty="0"/>
              <a:t>Estados Unidos es un mercado conocido para el Ecuador, hay dos variables que debemos tomar en cuenta en este proceso, la demanda de productos orgánicos y acuícolas, las cuales mantienen un alto margen de crecimiento.</a:t>
            </a:r>
            <a:endParaRPr lang="es-EC" dirty="0"/>
          </a:p>
          <a:p>
            <a:pPr lvl="0">
              <a:lnSpc>
                <a:spcPct val="170000"/>
              </a:lnSpc>
            </a:pPr>
            <a:r>
              <a:rPr lang="es-ES_tradnl" dirty="0"/>
              <a:t>Los beneficios que se tienen al formar asociaciones no generan un total del programado, la falta de asesoría e inversión en los pequeños productores, ha generado que los objetivos establecidos en la formación de una sociedad no se cumplan a cabalidad, con un proyecto estructurado y bien planificado, se puede generar un bien común, no solo para la persona sino para la sociedad en sí.</a:t>
            </a:r>
            <a:endParaRPr lang="es-EC" dirty="0"/>
          </a:p>
          <a:p>
            <a:pPr lvl="0">
              <a:lnSpc>
                <a:spcPct val="170000"/>
              </a:lnSpc>
            </a:pPr>
            <a:r>
              <a:rPr lang="es-ES_tradnl" dirty="0"/>
              <a:t>Aunque la inversión presupuestada en su totalidad, no considera una expansión cercana, el efecto que generara la propuesta busca, que en todos los sectores, los pequeños productores se asocien y formen en conjunto empresas, con un gran margen de desarrollo económico y social.</a:t>
            </a:r>
            <a:endParaRPr lang="es-EC" dirty="0"/>
          </a:p>
          <a:p>
            <a:pPr lvl="0">
              <a:lnSpc>
                <a:spcPct val="170000"/>
              </a:lnSpc>
            </a:pPr>
            <a:r>
              <a:rPr lang="es-ES_tradnl" dirty="0"/>
              <a:t>Dentro de los canales de distribución, existen pequeñas fracturas en la cadena de beneficios, los pequeños productores, al no contar, con una estructura industrializada que les permita ofertar un producto con un valor agregado, optan por vender su producción al mejor postor, por lo cual sus ingresos en la mayoría de casos vienen a ser insustentables, ya que no cubren en totalidad las necesidades requeridas.</a:t>
            </a:r>
            <a:endParaRPr lang="es-EC" dirty="0"/>
          </a:p>
          <a:p>
            <a:pPr marL="0" indent="0">
              <a:buNone/>
            </a:pPr>
            <a:endParaRPr lang="es-EC" dirty="0"/>
          </a:p>
        </p:txBody>
      </p:sp>
    </p:spTree>
    <p:extLst>
      <p:ext uri="{BB962C8B-B14F-4D97-AF65-F5344CB8AC3E}">
        <p14:creationId xmlns:p14="http://schemas.microsoft.com/office/powerpoint/2010/main" val="1179715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bg1"/>
                </a:solidFill>
              </a:rPr>
              <a:t>Recomendaciones </a:t>
            </a:r>
            <a:endParaRPr lang="es-EC" dirty="0">
              <a:solidFill>
                <a:schemeClr val="bg1"/>
              </a:solidFill>
            </a:endParaRPr>
          </a:p>
        </p:txBody>
      </p:sp>
      <p:sp>
        <p:nvSpPr>
          <p:cNvPr id="3" name="2 Marcador de contenido"/>
          <p:cNvSpPr>
            <a:spLocks noGrp="1"/>
          </p:cNvSpPr>
          <p:nvPr>
            <p:ph idx="1"/>
          </p:nvPr>
        </p:nvSpPr>
        <p:spPr/>
        <p:txBody>
          <a:bodyPr>
            <a:normAutofit fontScale="25000" lnSpcReduction="20000"/>
          </a:bodyPr>
          <a:lstStyle/>
          <a:p>
            <a:pPr lvl="0">
              <a:lnSpc>
                <a:spcPct val="170000"/>
              </a:lnSpc>
            </a:pPr>
            <a:r>
              <a:rPr lang="es-ES_tradnl" sz="4000" dirty="0"/>
              <a:t>Para mejorar los niveles productivos de nuestros país, es necesario hacer estudios de cada uno de los sectores a nivel nacional, con el fin de conocer las necesidades de todos ellos,  y de esa manera, planificar proyectos que beneficien a los pequeños productores, asociarlos de manera correcta, calificarlos y certificarlos para el mercado internacional a través de una asesoría directa por parte de profesionales del sector, ya sean estos del sector público o privado, siempre contado con el respaldo de instituciones o ministerios relacionados al ramo.  </a:t>
            </a:r>
            <a:endParaRPr lang="es-EC" sz="4000" dirty="0"/>
          </a:p>
          <a:p>
            <a:pPr lvl="0">
              <a:lnSpc>
                <a:spcPct val="170000"/>
              </a:lnSpc>
            </a:pPr>
            <a:r>
              <a:rPr lang="es-ES_tradnl" sz="4000" dirty="0"/>
              <a:t>Las asociaciones son entes, con buenos fines de creación, sin embargo, muchos de sus objetivos se quedan en la constitución de la misma, por lo cual, es necesario restructuran los fines de las mismas, pasándoles de simple estatutos de papel, a verdaderos proyectos de ejecución, la correcta asociación, beneficiaría a pequeños productores, que con la meta de crecer, se unen o buscan asociaciones para formar parte de ellas, el objetivo no es solo producir para satisfacer pequeñas necesidades, el objetivo principal, es producir para satisfacer necesidades globales, y establecer pequeñas empresas, que con un manejo responsable, incursiones en mercados extranjeros.</a:t>
            </a:r>
            <a:endParaRPr lang="es-EC" sz="4000" dirty="0"/>
          </a:p>
          <a:p>
            <a:pPr lvl="0">
              <a:lnSpc>
                <a:spcPct val="170000"/>
              </a:lnSpc>
            </a:pPr>
            <a:r>
              <a:rPr lang="es-ES_tradnl" sz="4000" dirty="0"/>
              <a:t>Uno de los problemas que se presenta en la ejecución de proyectos de carácter productivo, es el acceso a un capital, mismo que ya sea que este sea insuficiente o nulo, corta las esperanzas de crecimiento de muchos productores, sin embargo, la intervención de entes financiero del estado, ha cambiado totalmente esta traba, a través de la presentación de un proyecto comercial factible y de garantías necesarias para el mismo, el acceso a un capital de inversión, es mucho más viable, permitiendo desarrollar diversos sectores, industrializándolos o desarrollándolos, es por ello, que se debe capacitar a los productores, para desarrollar proyectos factibles de crecimiento y comercio exterior, contando con ello, con la asesoría de escuelas y facultades relacionadas con el ramo, mismas que se beneficiarían con las experiencias compartidas, al realizar estudios de este tipo.</a:t>
            </a:r>
            <a:endParaRPr lang="es-EC" sz="4000" dirty="0"/>
          </a:p>
          <a:p>
            <a:pPr lvl="0">
              <a:lnSpc>
                <a:spcPct val="170000"/>
              </a:lnSpc>
            </a:pPr>
            <a:r>
              <a:rPr lang="es-ES_tradnl" sz="4000" dirty="0"/>
              <a:t>Actualmente la realidad comercial de Ecuador es diferente a la presentada en años anteriores, el Gobierno central, ha realizado esfuerzos, para crear oficinas comerciales y de asesoría en mercados extranjeros, creando además, diversas fuentes de acceso a capital público de inversión, es vital, socializar estas herramientas de comercio, con los diversos productores del país, que por desconocimiento o miedo no deciden incursionar a mercados nuevos.</a:t>
            </a:r>
            <a:endParaRPr lang="es-EC" sz="4000" dirty="0"/>
          </a:p>
          <a:p>
            <a:pPr marL="0" indent="0">
              <a:buNone/>
            </a:pPr>
            <a:endParaRPr lang="es-EC" dirty="0"/>
          </a:p>
        </p:txBody>
      </p:sp>
    </p:spTree>
    <p:extLst>
      <p:ext uri="{BB962C8B-B14F-4D97-AF65-F5344CB8AC3E}">
        <p14:creationId xmlns:p14="http://schemas.microsoft.com/office/powerpoint/2010/main" val="79104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528" y="2132856"/>
            <a:ext cx="4546848" cy="1066130"/>
          </a:xfrm>
        </p:spPr>
        <p:txBody>
          <a:bodyPr>
            <a:normAutofit fontScale="90000"/>
          </a:bodyPr>
          <a:lstStyle/>
          <a:p>
            <a:pPr lvl="1" algn="ctr" rtl="0">
              <a:lnSpc>
                <a:spcPct val="150000"/>
              </a:lnSpc>
              <a:spcBef>
                <a:spcPct val="0"/>
              </a:spcBef>
            </a:pPr>
            <a:r>
              <a:rPr lang="es-ES_tradnl" sz="4400" b="1" dirty="0">
                <a:latin typeface="Arial" pitchFamily="34" charset="0"/>
                <a:cs typeface="Arial" pitchFamily="34" charset="0"/>
              </a:rPr>
              <a:t>Zonas de producción</a:t>
            </a:r>
            <a:r>
              <a:rPr lang="es-EC" sz="1400" dirty="0"/>
              <a:t/>
            </a:r>
            <a:br>
              <a:rPr lang="es-EC" sz="1400" dirty="0"/>
            </a:br>
            <a:endParaRPr lang="es-EC" dirty="0"/>
          </a:p>
        </p:txBody>
      </p:sp>
      <p:graphicFrame>
        <p:nvGraphicFramePr>
          <p:cNvPr id="4" name="3 Gráfico"/>
          <p:cNvGraphicFramePr/>
          <p:nvPr>
            <p:extLst>
              <p:ext uri="{D42A27DB-BD31-4B8C-83A1-F6EECF244321}">
                <p14:modId xmlns:p14="http://schemas.microsoft.com/office/powerpoint/2010/main" val="3258078439"/>
              </p:ext>
            </p:extLst>
          </p:nvPr>
        </p:nvGraphicFramePr>
        <p:xfrm>
          <a:off x="4581128" y="1628800"/>
          <a:ext cx="3834680" cy="2160239"/>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467544" y="4103080"/>
            <a:ext cx="3816424" cy="1512168"/>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lnSpc>
                <a:spcPct val="170000"/>
              </a:lnSpc>
              <a:spcBef>
                <a:spcPct val="0"/>
              </a:spcBef>
            </a:pPr>
            <a:r>
              <a:rPr lang="es-ES_tradnl" sz="16000" b="1" kern="0" dirty="0" smtClean="0">
                <a:solidFill>
                  <a:sysClr val="windowText" lastClr="000000"/>
                </a:solidFill>
                <a:latin typeface="Arial" pitchFamily="34" charset="0"/>
                <a:cs typeface="Arial" pitchFamily="34" charset="0"/>
              </a:rPr>
              <a:t>Zonas de estudio</a:t>
            </a:r>
            <a:endParaRPr lang="es-EC" kern="0" dirty="0">
              <a:solidFill>
                <a:sysClr val="windowText" lastClr="000000"/>
              </a:solidFill>
              <a:latin typeface="Arial" pitchFamily="34" charset="0"/>
              <a:cs typeface="Arial" pitchFamily="34" charset="0"/>
            </a:endParaRPr>
          </a:p>
        </p:txBody>
      </p:sp>
      <p:pic>
        <p:nvPicPr>
          <p:cNvPr id="6" name="5 Imagen"/>
          <p:cNvPicPr/>
          <p:nvPr/>
        </p:nvPicPr>
        <p:blipFill rotWithShape="1">
          <a:blip r:embed="rId3" cstate="print">
            <a:extLst>
              <a:ext uri="{28A0092B-C50C-407E-A947-70E740481C1C}">
                <a14:useLocalDpi xmlns:a14="http://schemas.microsoft.com/office/drawing/2010/main" val="0"/>
              </a:ext>
            </a:extLst>
          </a:blip>
          <a:srcRect t="6538"/>
          <a:stretch/>
        </p:blipFill>
        <p:spPr bwMode="auto">
          <a:xfrm>
            <a:off x="4662264" y="4103080"/>
            <a:ext cx="3672408" cy="2042232"/>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1 Título"/>
          <p:cNvSpPr txBox="1">
            <a:spLocks/>
          </p:cNvSpPr>
          <p:nvPr/>
        </p:nvSpPr>
        <p:spPr>
          <a:xfrm>
            <a:off x="989856" y="203796"/>
            <a:ext cx="7344816" cy="1143000"/>
          </a:xfrm>
          <a:prstGeom prst="rect">
            <a:avLst/>
          </a:prstGeo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b="1" smtClean="0">
                <a:solidFill>
                  <a:schemeClr val="bg1"/>
                </a:solidFill>
              </a:rPr>
              <a:t>CAPÍTULO I</a:t>
            </a:r>
            <a:endParaRPr lang="es-EC" dirty="0"/>
          </a:p>
        </p:txBody>
      </p:sp>
    </p:spTree>
    <p:extLst>
      <p:ext uri="{BB962C8B-B14F-4D97-AF65-F5344CB8AC3E}">
        <p14:creationId xmlns:p14="http://schemas.microsoft.com/office/powerpoint/2010/main" val="57465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989856" y="203796"/>
            <a:ext cx="7344816" cy="1143000"/>
          </a:xfrm>
          <a:prstGeom prst="rect">
            <a:avLst/>
          </a:prstGeo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b="1" smtClean="0">
                <a:solidFill>
                  <a:schemeClr val="bg1"/>
                </a:solidFill>
              </a:rPr>
              <a:t>CAPÍTULO I</a:t>
            </a:r>
            <a:endParaRPr lang="es-EC" dirty="0"/>
          </a:p>
        </p:txBody>
      </p:sp>
      <p:sp>
        <p:nvSpPr>
          <p:cNvPr id="8" name="1 Título"/>
          <p:cNvSpPr txBox="1">
            <a:spLocks/>
          </p:cNvSpPr>
          <p:nvPr/>
        </p:nvSpPr>
        <p:spPr>
          <a:xfrm>
            <a:off x="1187624" y="1628800"/>
            <a:ext cx="7056784" cy="850106"/>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solidFill>
                  <a:schemeClr val="bg1"/>
                </a:solidFill>
              </a:rPr>
              <a:t>Estructura Asociativa (35 socios) </a:t>
            </a:r>
            <a:endParaRPr lang="es-EC" dirty="0">
              <a:solidFill>
                <a:schemeClr val="bg1"/>
              </a:solidFill>
            </a:endParaRPr>
          </a:p>
        </p:txBody>
      </p:sp>
      <p:sp>
        <p:nvSpPr>
          <p:cNvPr id="9" name="1 Título"/>
          <p:cNvSpPr>
            <a:spLocks noGrp="1"/>
          </p:cNvSpPr>
          <p:nvPr>
            <p:ph type="title"/>
          </p:nvPr>
        </p:nvSpPr>
        <p:spPr>
          <a:xfrm rot="16200000">
            <a:off x="-1666093" y="3327983"/>
            <a:ext cx="4536504" cy="850106"/>
          </a:xfrm>
        </p:spPr>
        <p:style>
          <a:lnRef idx="3">
            <a:schemeClr val="lt1"/>
          </a:lnRef>
          <a:fillRef idx="1">
            <a:schemeClr val="accent4"/>
          </a:fillRef>
          <a:effectRef idx="1">
            <a:schemeClr val="accent4"/>
          </a:effectRef>
          <a:fontRef idx="minor">
            <a:schemeClr val="lt1"/>
          </a:fontRef>
        </p:style>
        <p:txBody>
          <a:bodyPr>
            <a:normAutofit/>
          </a:bodyPr>
          <a:lstStyle/>
          <a:p>
            <a:r>
              <a:rPr lang="es-EC" dirty="0" smtClean="0">
                <a:solidFill>
                  <a:schemeClr val="bg1"/>
                </a:solidFill>
              </a:rPr>
              <a:t>Primera etapa</a:t>
            </a:r>
            <a:endParaRPr lang="es-EC" dirty="0">
              <a:solidFill>
                <a:schemeClr val="bg1"/>
              </a:solidFill>
            </a:endParaRPr>
          </a:p>
        </p:txBody>
      </p:sp>
      <p:sp>
        <p:nvSpPr>
          <p:cNvPr id="10" name="1 Título"/>
          <p:cNvSpPr txBox="1">
            <a:spLocks/>
          </p:cNvSpPr>
          <p:nvPr/>
        </p:nvSpPr>
        <p:spPr>
          <a:xfrm>
            <a:off x="1339552" y="2802430"/>
            <a:ext cx="5752728" cy="85010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solidFill>
                  <a:schemeClr val="bg1"/>
                </a:solidFill>
              </a:rPr>
              <a:t>“La Granja del Camarón”</a:t>
            </a:r>
            <a:endParaRPr lang="es-EC" dirty="0">
              <a:solidFill>
                <a:schemeClr val="bg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24" t="39697" r="35870" b="20619"/>
          <a:stretch/>
        </p:blipFill>
        <p:spPr bwMode="auto">
          <a:xfrm>
            <a:off x="1587352" y="4035917"/>
            <a:ext cx="1944216" cy="178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67" t="38968" r="30967" b="39249"/>
          <a:stretch/>
        </p:blipFill>
        <p:spPr bwMode="auto">
          <a:xfrm>
            <a:off x="4487540" y="4509120"/>
            <a:ext cx="4029075" cy="15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Título"/>
          <p:cNvSpPr txBox="1">
            <a:spLocks/>
          </p:cNvSpPr>
          <p:nvPr/>
        </p:nvSpPr>
        <p:spPr>
          <a:xfrm>
            <a:off x="4390888" y="3739030"/>
            <a:ext cx="4308140" cy="59377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solidFill>
                  <a:schemeClr val="bg1"/>
                </a:solidFill>
              </a:rPr>
              <a:t>Estructura Organizacional</a:t>
            </a:r>
            <a:endParaRPr lang="es-EC" dirty="0">
              <a:solidFill>
                <a:schemeClr val="bg1"/>
              </a:solidFill>
            </a:endParaRPr>
          </a:p>
        </p:txBody>
      </p:sp>
    </p:spTree>
    <p:extLst>
      <p:ext uri="{BB962C8B-B14F-4D97-AF65-F5344CB8AC3E}">
        <p14:creationId xmlns:p14="http://schemas.microsoft.com/office/powerpoint/2010/main" val="148390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989856" y="203796"/>
            <a:ext cx="7344816" cy="1143000"/>
          </a:xfrm>
          <a:prstGeom prst="rect">
            <a:avLst/>
          </a:prstGeo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b="1" smtClean="0">
                <a:solidFill>
                  <a:schemeClr val="bg1"/>
                </a:solidFill>
              </a:rPr>
              <a:t>CAPÍTULO I</a:t>
            </a:r>
            <a:endParaRPr lang="es-EC" dirty="0"/>
          </a:p>
        </p:txBody>
      </p:sp>
      <p:sp>
        <p:nvSpPr>
          <p:cNvPr id="9" name="1 Título"/>
          <p:cNvSpPr>
            <a:spLocks noGrp="1"/>
          </p:cNvSpPr>
          <p:nvPr>
            <p:ph type="title"/>
          </p:nvPr>
        </p:nvSpPr>
        <p:spPr>
          <a:xfrm rot="16200000">
            <a:off x="-1666093" y="3327983"/>
            <a:ext cx="4536504" cy="850106"/>
          </a:xfrm>
        </p:spPr>
        <p:style>
          <a:lnRef idx="3">
            <a:schemeClr val="lt1"/>
          </a:lnRef>
          <a:fillRef idx="1">
            <a:schemeClr val="accent4"/>
          </a:fillRef>
          <a:effectRef idx="1">
            <a:schemeClr val="accent4"/>
          </a:effectRef>
          <a:fontRef idx="minor">
            <a:schemeClr val="lt1"/>
          </a:fontRef>
        </p:style>
        <p:txBody>
          <a:bodyPr>
            <a:normAutofit/>
          </a:bodyPr>
          <a:lstStyle/>
          <a:p>
            <a:r>
              <a:rPr lang="es-EC" dirty="0" smtClean="0">
                <a:solidFill>
                  <a:schemeClr val="bg1"/>
                </a:solidFill>
              </a:rPr>
              <a:t>Primera etapa</a:t>
            </a:r>
            <a:endParaRPr lang="es-EC" dirty="0">
              <a:solidFill>
                <a:schemeClr val="bg1"/>
              </a:solidFill>
            </a:endParaRPr>
          </a:p>
        </p:txBody>
      </p:sp>
      <p:sp>
        <p:nvSpPr>
          <p:cNvPr id="11" name="2 Marcador de contenido"/>
          <p:cNvSpPr>
            <a:spLocks noGrp="1"/>
          </p:cNvSpPr>
          <p:nvPr>
            <p:ph idx="1"/>
          </p:nvPr>
        </p:nvSpPr>
        <p:spPr>
          <a:xfrm>
            <a:off x="1331640" y="1628800"/>
            <a:ext cx="3960440" cy="1872208"/>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r>
              <a:rPr lang="es-ES_tradnl" b="1" dirty="0">
                <a:solidFill>
                  <a:schemeClr val="bg1"/>
                </a:solidFill>
              </a:rPr>
              <a:t>Diseño de la finca </a:t>
            </a:r>
            <a:endParaRPr lang="es-ES_tradnl" b="1" dirty="0" smtClean="0">
              <a:solidFill>
                <a:schemeClr val="bg1"/>
              </a:solidFill>
            </a:endParaRPr>
          </a:p>
          <a:p>
            <a:pPr lvl="1" algn="just"/>
            <a:r>
              <a:rPr lang="es-ES_tradnl" sz="1500" dirty="0"/>
              <a:t>Suelo de lomo-arcilloso de mínima filtración.</a:t>
            </a:r>
            <a:endParaRPr lang="es-EC" sz="1500" dirty="0"/>
          </a:p>
          <a:p>
            <a:pPr lvl="1" algn="just"/>
            <a:r>
              <a:rPr lang="es-ES_tradnl" sz="1500" dirty="0"/>
              <a:t>Barreras de </a:t>
            </a:r>
            <a:r>
              <a:rPr lang="es-ES_tradnl" sz="1500" dirty="0" smtClean="0"/>
              <a:t>Bioseguridad</a:t>
            </a:r>
            <a:endParaRPr lang="es-EC" sz="1500" dirty="0"/>
          </a:p>
          <a:p>
            <a:pPr lvl="1" algn="just"/>
            <a:r>
              <a:rPr lang="es-ES_tradnl" sz="1500" dirty="0"/>
              <a:t>Canales de 4 m de </a:t>
            </a:r>
            <a:r>
              <a:rPr lang="es-ES_tradnl" sz="1500" dirty="0" smtClean="0"/>
              <a:t>ancho</a:t>
            </a:r>
            <a:endParaRPr lang="es-EC" sz="1500" dirty="0"/>
          </a:p>
          <a:p>
            <a:pPr lvl="1" algn="just"/>
            <a:r>
              <a:rPr lang="es-ES_tradnl" sz="1500" dirty="0"/>
              <a:t>Canales para </a:t>
            </a:r>
            <a:r>
              <a:rPr lang="es-ES_tradnl" sz="1500" dirty="0" smtClean="0"/>
              <a:t>drenajes</a:t>
            </a:r>
          </a:p>
          <a:p>
            <a:pPr lvl="1" algn="just"/>
            <a:r>
              <a:rPr lang="es-ES_tradnl" sz="1500" dirty="0" smtClean="0"/>
              <a:t>Cuarto </a:t>
            </a:r>
            <a:r>
              <a:rPr lang="es-ES_tradnl" sz="1500" dirty="0"/>
              <a:t>de </a:t>
            </a:r>
            <a:r>
              <a:rPr lang="es-ES_tradnl" sz="1500" dirty="0" smtClean="0"/>
              <a:t>desinfección</a:t>
            </a:r>
            <a:endParaRPr lang="es-EC" sz="1500" dirty="0"/>
          </a:p>
          <a:p>
            <a:pPr lvl="1"/>
            <a:endParaRPr lang="es-EC" dirty="0">
              <a:solidFill>
                <a:schemeClr val="bg1"/>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3829670965"/>
              </p:ext>
            </p:extLst>
          </p:nvPr>
        </p:nvGraphicFramePr>
        <p:xfrm>
          <a:off x="5652120" y="1556792"/>
          <a:ext cx="2682552" cy="3785616"/>
        </p:xfrm>
        <a:graphic>
          <a:graphicData uri="http://schemas.openxmlformats.org/drawingml/2006/table">
            <a:tbl>
              <a:tblPr firstRow="1" firstCol="1" bandRow="1">
                <a:tableStyleId>{5C22544A-7EE6-4342-B048-85BDC9FD1C3A}</a:tableStyleId>
              </a:tblPr>
              <a:tblGrid>
                <a:gridCol w="1341276"/>
                <a:gridCol w="1341276"/>
              </a:tblGrid>
              <a:tr h="196636">
                <a:tc>
                  <a:txBody>
                    <a:bodyPr/>
                    <a:lstStyle/>
                    <a:p>
                      <a:pPr algn="ctr">
                        <a:lnSpc>
                          <a:spcPct val="115000"/>
                        </a:lnSpc>
                        <a:spcAft>
                          <a:spcPts val="0"/>
                        </a:spcAft>
                      </a:pPr>
                      <a:r>
                        <a:rPr lang="es-ES_tradnl" sz="1200" dirty="0">
                          <a:effectLst/>
                        </a:rPr>
                        <a:t>Parámetros físico-químicos</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_tradnl" sz="1200" dirty="0">
                          <a:effectLst/>
                        </a:rPr>
                        <a:t>Cantidad</a:t>
                      </a:r>
                      <a:endParaRPr lang="es-EC" sz="1100" dirty="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Oxigeno (diurno)</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dirty="0">
                          <a:effectLst/>
                        </a:rPr>
                        <a:t>4,7 ppm</a:t>
                      </a:r>
                      <a:endParaRPr lang="es-EC" sz="1100" dirty="0">
                        <a:effectLst/>
                        <a:latin typeface="Calibri"/>
                        <a:ea typeface="Calibri"/>
                        <a:cs typeface="Times New Roman"/>
                      </a:endParaRPr>
                    </a:p>
                  </a:txBody>
                  <a:tcPr marL="68580" marR="68580" marT="0" marB="0"/>
                </a:tc>
              </a:tr>
              <a:tr h="196636">
                <a:tc>
                  <a:txBody>
                    <a:bodyPr/>
                    <a:lstStyle/>
                    <a:p>
                      <a:pPr algn="just">
                        <a:lnSpc>
                          <a:spcPct val="115000"/>
                        </a:lnSpc>
                        <a:spcAft>
                          <a:spcPts val="0"/>
                        </a:spcAft>
                      </a:pPr>
                      <a:r>
                        <a:rPr lang="es-ES_tradnl" sz="1200">
                          <a:effectLst/>
                        </a:rPr>
                        <a:t>Temperatura (diurna)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30,2°C</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pH</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7,8</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Salinidad</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dirty="0">
                          <a:effectLst/>
                        </a:rPr>
                        <a:t>34,1 </a:t>
                      </a:r>
                      <a:r>
                        <a:rPr lang="es-ES_tradnl" sz="1200" dirty="0" err="1">
                          <a:effectLst/>
                        </a:rPr>
                        <a:t>ppt</a:t>
                      </a:r>
                      <a:endParaRPr lang="es-EC" sz="1100" dirty="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Nitritos</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0,022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Nitratos</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0.09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Fosfatos</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0,96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Arsénico</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0,000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Alcalinidad Total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7,7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Hierro Total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0,09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Amonio Toxico</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0,009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dirty="0">
                          <a:effectLst/>
                        </a:rPr>
                        <a:t>Plomo</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0,004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Cianuro</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0,000 mg/l</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a:effectLst/>
                        </a:rPr>
                        <a:t>Conductividad</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a:effectLst/>
                        </a:rPr>
                        <a:t>1,275 µ MHO/cm</a:t>
                      </a:r>
                      <a:endParaRPr lang="es-EC" sz="1100">
                        <a:effectLst/>
                        <a:latin typeface="Calibri"/>
                        <a:ea typeface="Calibri"/>
                        <a:cs typeface="Times New Roman"/>
                      </a:endParaRPr>
                    </a:p>
                  </a:txBody>
                  <a:tcPr marL="68580" marR="68580" marT="0" marB="0"/>
                </a:tc>
              </a:tr>
              <a:tr h="95351">
                <a:tc>
                  <a:txBody>
                    <a:bodyPr/>
                    <a:lstStyle/>
                    <a:p>
                      <a:pPr algn="just">
                        <a:lnSpc>
                          <a:spcPct val="115000"/>
                        </a:lnSpc>
                        <a:spcAft>
                          <a:spcPts val="0"/>
                        </a:spcAft>
                      </a:pPr>
                      <a:r>
                        <a:rPr lang="es-ES_tradnl" sz="1200" dirty="0">
                          <a:effectLst/>
                        </a:rPr>
                        <a:t>Ácido Sulfúrico </a:t>
                      </a:r>
                      <a:endParaRPr lang="es-EC"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_tradnl" sz="1200" dirty="0">
                          <a:effectLst/>
                        </a:rPr>
                        <a:t>0,040 ppm</a:t>
                      </a:r>
                      <a:endParaRPr lang="es-EC" sz="1100" dirty="0">
                        <a:effectLst/>
                        <a:latin typeface="Calibri"/>
                        <a:ea typeface="Calibri"/>
                        <a:cs typeface="Times New Roman"/>
                      </a:endParaRPr>
                    </a:p>
                  </a:txBody>
                  <a:tcPr marL="68580" marR="68580" marT="0" marB="0"/>
                </a:tc>
              </a:tr>
            </a:tbl>
          </a:graphicData>
        </a:graphic>
      </p:graphicFrame>
      <p:sp>
        <p:nvSpPr>
          <p:cNvPr id="15" name="2 Marcador de contenido"/>
          <p:cNvSpPr txBox="1">
            <a:spLocks/>
          </p:cNvSpPr>
          <p:nvPr/>
        </p:nvSpPr>
        <p:spPr>
          <a:xfrm>
            <a:off x="1331640" y="3789040"/>
            <a:ext cx="3960440" cy="2088232"/>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lnSpc>
                <a:spcPct val="110000"/>
              </a:lnSpc>
              <a:buFont typeface="Arial" pitchFamily="34" charset="0"/>
              <a:buChar char="•"/>
            </a:pPr>
            <a:r>
              <a:rPr lang="es-ES_tradnl" sz="5500" b="1" dirty="0">
                <a:solidFill>
                  <a:schemeClr val="bg1"/>
                </a:solidFill>
              </a:rPr>
              <a:t>Proceso de Producción</a:t>
            </a:r>
          </a:p>
          <a:p>
            <a:pPr lvl="1" algn="just">
              <a:lnSpc>
                <a:spcPct val="110000"/>
              </a:lnSpc>
            </a:pPr>
            <a:r>
              <a:rPr lang="es-ES_tradnl" sz="2900" dirty="0">
                <a:solidFill>
                  <a:schemeClr val="lt1"/>
                </a:solidFill>
              </a:rPr>
              <a:t>Reproducción y maduración </a:t>
            </a:r>
          </a:p>
          <a:p>
            <a:pPr lvl="1" algn="just">
              <a:lnSpc>
                <a:spcPct val="110000"/>
              </a:lnSpc>
            </a:pPr>
            <a:r>
              <a:rPr lang="es-ES_tradnl" sz="2900" dirty="0">
                <a:solidFill>
                  <a:schemeClr val="lt1"/>
                </a:solidFill>
              </a:rPr>
              <a:t>Larvicultura</a:t>
            </a:r>
          </a:p>
          <a:p>
            <a:pPr lvl="1" algn="just">
              <a:lnSpc>
                <a:spcPct val="110000"/>
              </a:lnSpc>
            </a:pPr>
            <a:r>
              <a:rPr lang="es-ES_tradnl" sz="2900" dirty="0">
                <a:solidFill>
                  <a:schemeClr val="lt1"/>
                </a:solidFill>
              </a:rPr>
              <a:t>Engorde</a:t>
            </a:r>
            <a:endParaRPr lang="es-EC" sz="2900" dirty="0">
              <a:solidFill>
                <a:schemeClr val="lt1"/>
              </a:solidFill>
            </a:endParaRPr>
          </a:p>
          <a:p>
            <a:pPr lvl="1" algn="just">
              <a:lnSpc>
                <a:spcPct val="110000"/>
              </a:lnSpc>
            </a:pPr>
            <a:r>
              <a:rPr lang="es-ES_tradnl" sz="2900" dirty="0">
                <a:solidFill>
                  <a:schemeClr val="lt1"/>
                </a:solidFill>
              </a:rPr>
              <a:t>Cosecha  </a:t>
            </a:r>
          </a:p>
          <a:p>
            <a:pPr lvl="1" algn="just">
              <a:lnSpc>
                <a:spcPct val="110000"/>
              </a:lnSpc>
            </a:pPr>
            <a:r>
              <a:rPr lang="es-ES_tradnl" sz="2900" dirty="0">
                <a:solidFill>
                  <a:schemeClr val="lt1"/>
                </a:solidFill>
              </a:rPr>
              <a:t>Empaque</a:t>
            </a:r>
            <a:endParaRPr lang="es-EC" sz="2900" dirty="0">
              <a:solidFill>
                <a:schemeClr val="lt1"/>
              </a:solidFill>
            </a:endParaRPr>
          </a:p>
          <a:p>
            <a:endParaRPr lang="es-EC" dirty="0"/>
          </a:p>
        </p:txBody>
      </p:sp>
      <p:pic>
        <p:nvPicPr>
          <p:cNvPr id="16" name="15 Imagen"/>
          <p:cNvPicPr/>
          <p:nvPr/>
        </p:nvPicPr>
        <p:blipFill rotWithShape="1">
          <a:blip r:embed="rId2" cstate="print">
            <a:extLst>
              <a:ext uri="{28A0092B-C50C-407E-A947-70E740481C1C}">
                <a14:useLocalDpi xmlns:a14="http://schemas.microsoft.com/office/drawing/2010/main" val="0"/>
              </a:ext>
            </a:extLst>
          </a:blip>
          <a:srcRect t="14815"/>
          <a:stretch/>
        </p:blipFill>
        <p:spPr bwMode="auto">
          <a:xfrm>
            <a:off x="1547664" y="5419411"/>
            <a:ext cx="2203921" cy="1190813"/>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7" name="16 Imagen"/>
          <p:cNvPicPr/>
          <p:nvPr/>
        </p:nvPicPr>
        <p:blipFill rotWithShape="1">
          <a:blip r:embed="rId3" cstate="print">
            <a:extLst>
              <a:ext uri="{28A0092B-C50C-407E-A947-70E740481C1C}">
                <a14:useLocalDpi xmlns:a14="http://schemas.microsoft.com/office/drawing/2010/main" val="0"/>
              </a:ext>
            </a:extLst>
          </a:blip>
          <a:srcRect l="2602" t="12030" r="2118" b="3376"/>
          <a:stretch/>
        </p:blipFill>
        <p:spPr bwMode="auto">
          <a:xfrm>
            <a:off x="4355976" y="5474757"/>
            <a:ext cx="2191553" cy="1080120"/>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00073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989856" y="203796"/>
            <a:ext cx="7344816" cy="1143000"/>
          </a:xfrm>
          <a:prstGeom prst="rect">
            <a:avLst/>
          </a:prstGeo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b="1" smtClean="0">
                <a:solidFill>
                  <a:schemeClr val="bg1"/>
                </a:solidFill>
              </a:rPr>
              <a:t>CAPÍTULO I</a:t>
            </a:r>
            <a:endParaRPr lang="es-EC" dirty="0"/>
          </a:p>
        </p:txBody>
      </p:sp>
      <p:sp>
        <p:nvSpPr>
          <p:cNvPr id="9" name="1 Título"/>
          <p:cNvSpPr>
            <a:spLocks noGrp="1"/>
          </p:cNvSpPr>
          <p:nvPr>
            <p:ph type="title"/>
          </p:nvPr>
        </p:nvSpPr>
        <p:spPr>
          <a:xfrm rot="16200000">
            <a:off x="-1666093" y="3327983"/>
            <a:ext cx="4536504" cy="850106"/>
          </a:xfrm>
        </p:spPr>
        <p:style>
          <a:lnRef idx="3">
            <a:schemeClr val="lt1"/>
          </a:lnRef>
          <a:fillRef idx="1">
            <a:schemeClr val="accent4"/>
          </a:fillRef>
          <a:effectRef idx="1">
            <a:schemeClr val="accent4"/>
          </a:effectRef>
          <a:fontRef idx="minor">
            <a:schemeClr val="lt1"/>
          </a:fontRef>
        </p:style>
        <p:txBody>
          <a:bodyPr>
            <a:normAutofit/>
          </a:bodyPr>
          <a:lstStyle/>
          <a:p>
            <a:r>
              <a:rPr lang="es-EC" dirty="0" smtClean="0">
                <a:solidFill>
                  <a:schemeClr val="bg1"/>
                </a:solidFill>
              </a:rPr>
              <a:t>Primera etapa</a:t>
            </a:r>
            <a:endParaRPr lang="es-EC" dirty="0">
              <a:solidFill>
                <a:schemeClr val="bg1"/>
              </a:solidFill>
            </a:endParaRPr>
          </a:p>
        </p:txBody>
      </p:sp>
      <p:sp>
        <p:nvSpPr>
          <p:cNvPr id="3" name="2 Rectángulo"/>
          <p:cNvSpPr/>
          <p:nvPr/>
        </p:nvSpPr>
        <p:spPr>
          <a:xfrm>
            <a:off x="1331640" y="1628800"/>
            <a:ext cx="2520280" cy="369332"/>
          </a:xfrm>
          <a:prstGeom prst="rect">
            <a:avLst/>
          </a:prstGeom>
        </p:spPr>
        <p:txBody>
          <a:bodyPr wrap="square">
            <a:spAutoFit/>
          </a:bodyPr>
          <a:lstStyle/>
          <a:p>
            <a:r>
              <a:rPr lang="es-ES_tradnl" dirty="0" smtClean="0">
                <a:solidFill>
                  <a:schemeClr val="bg1"/>
                </a:solidFill>
                <a:latin typeface="Arial" pitchFamily="34" charset="0"/>
                <a:cs typeface="Arial" pitchFamily="34" charset="0"/>
              </a:rPr>
              <a:t>Certificación Orgánica</a:t>
            </a:r>
            <a:endParaRPr lang="es-EC"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3" t="57999" r="57727" b="22555"/>
          <a:stretch/>
        </p:blipFill>
        <p:spPr bwMode="auto">
          <a:xfrm>
            <a:off x="5364088" y="1628800"/>
            <a:ext cx="2520280" cy="76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335088" y="2012321"/>
            <a:ext cx="2664296" cy="2215991"/>
          </a:xfrm>
          <a:prstGeom prst="rect">
            <a:avLst/>
          </a:prstGeom>
          <a:noFill/>
        </p:spPr>
        <p:txBody>
          <a:bodyPr wrap="square" rtlCol="0">
            <a:spAutoFit/>
          </a:bodyPr>
          <a:lstStyle/>
          <a:p>
            <a:pPr marL="342900" lvl="3" indent="-342900">
              <a:lnSpc>
                <a:spcPct val="200000"/>
              </a:lnSpc>
              <a:buFont typeface="Arial" pitchFamily="34" charset="0"/>
              <a:buChar char="•"/>
            </a:pPr>
            <a:r>
              <a:rPr lang="es-EC" sz="1400" b="1" dirty="0" smtClean="0">
                <a:solidFill>
                  <a:schemeClr val="bg1"/>
                </a:solidFill>
                <a:latin typeface="Arial" pitchFamily="34" charset="0"/>
                <a:cs typeface="Arial" pitchFamily="34" charset="0"/>
              </a:rPr>
              <a:t>Beneficios </a:t>
            </a:r>
            <a:endParaRPr lang="es-EC" sz="1400" dirty="0">
              <a:solidFill>
                <a:schemeClr val="bg1"/>
              </a:solidFill>
              <a:latin typeface="Arial" pitchFamily="34" charset="0"/>
              <a:cs typeface="Arial" pitchFamily="34" charset="0"/>
            </a:endParaRPr>
          </a:p>
          <a:p>
            <a:pPr lvl="1">
              <a:lnSpc>
                <a:spcPct val="200000"/>
              </a:lnSpc>
            </a:pPr>
            <a:r>
              <a:rPr lang="es-ES_tradnl" sz="1100" dirty="0">
                <a:solidFill>
                  <a:schemeClr val="bg1"/>
                </a:solidFill>
                <a:latin typeface="Arial" pitchFamily="34" charset="0"/>
                <a:cs typeface="Arial" pitchFamily="34" charset="0"/>
              </a:rPr>
              <a:t>Acceso a </a:t>
            </a:r>
            <a:r>
              <a:rPr lang="es-ES_tradnl" sz="1100" dirty="0" smtClean="0">
                <a:solidFill>
                  <a:schemeClr val="bg1"/>
                </a:solidFill>
                <a:latin typeface="Arial" pitchFamily="34" charset="0"/>
                <a:cs typeface="Arial" pitchFamily="34" charset="0"/>
              </a:rPr>
              <a:t>mercados</a:t>
            </a:r>
            <a:endParaRPr lang="es-EC" sz="1100" dirty="0">
              <a:solidFill>
                <a:schemeClr val="bg1"/>
              </a:solidFill>
              <a:latin typeface="Arial" pitchFamily="34" charset="0"/>
              <a:cs typeface="Arial" pitchFamily="34" charset="0"/>
            </a:endParaRPr>
          </a:p>
          <a:p>
            <a:pPr lvl="1">
              <a:lnSpc>
                <a:spcPct val="200000"/>
              </a:lnSpc>
            </a:pPr>
            <a:r>
              <a:rPr lang="es-ES_tradnl" sz="1100" dirty="0">
                <a:solidFill>
                  <a:schemeClr val="bg1"/>
                </a:solidFill>
                <a:latin typeface="Arial" pitchFamily="34" charset="0"/>
                <a:cs typeface="Arial" pitchFamily="34" charset="0"/>
              </a:rPr>
              <a:t>Costos reducidos</a:t>
            </a:r>
            <a:endParaRPr lang="es-EC" sz="1100" dirty="0">
              <a:solidFill>
                <a:schemeClr val="bg1"/>
              </a:solidFill>
              <a:latin typeface="Arial" pitchFamily="34" charset="0"/>
              <a:cs typeface="Arial" pitchFamily="34" charset="0"/>
            </a:endParaRPr>
          </a:p>
          <a:p>
            <a:pPr lvl="1">
              <a:lnSpc>
                <a:spcPct val="200000"/>
              </a:lnSpc>
            </a:pPr>
            <a:r>
              <a:rPr lang="es-ES_tradnl" sz="1100" dirty="0">
                <a:solidFill>
                  <a:schemeClr val="bg1"/>
                </a:solidFill>
                <a:latin typeface="Arial" pitchFamily="34" charset="0"/>
                <a:cs typeface="Arial" pitchFamily="34" charset="0"/>
              </a:rPr>
              <a:t>Beneficios sociales</a:t>
            </a:r>
            <a:endParaRPr lang="es-EC" sz="1100" dirty="0">
              <a:solidFill>
                <a:schemeClr val="bg1"/>
              </a:solidFill>
              <a:latin typeface="Arial" pitchFamily="34" charset="0"/>
              <a:cs typeface="Arial" pitchFamily="34" charset="0"/>
            </a:endParaRPr>
          </a:p>
          <a:p>
            <a:pPr lvl="1">
              <a:lnSpc>
                <a:spcPct val="200000"/>
              </a:lnSpc>
            </a:pPr>
            <a:r>
              <a:rPr lang="es-ES_tradnl" sz="1100" dirty="0">
                <a:solidFill>
                  <a:schemeClr val="bg1"/>
                </a:solidFill>
                <a:latin typeface="Arial" pitchFamily="34" charset="0"/>
                <a:cs typeface="Arial" pitchFamily="34" charset="0"/>
              </a:rPr>
              <a:t>Aumento de </a:t>
            </a:r>
            <a:r>
              <a:rPr lang="es-ES_tradnl" sz="1100" dirty="0" smtClean="0">
                <a:solidFill>
                  <a:schemeClr val="bg1"/>
                </a:solidFill>
                <a:latin typeface="Arial" pitchFamily="34" charset="0"/>
                <a:cs typeface="Arial" pitchFamily="34" charset="0"/>
              </a:rPr>
              <a:t>empleo</a:t>
            </a:r>
          </a:p>
          <a:p>
            <a:pPr lvl="1">
              <a:lnSpc>
                <a:spcPct val="200000"/>
              </a:lnSpc>
            </a:pPr>
            <a:r>
              <a:rPr lang="es-ES_tradnl" sz="1100" dirty="0" smtClean="0">
                <a:solidFill>
                  <a:schemeClr val="bg1"/>
                </a:solidFill>
                <a:latin typeface="Arial" pitchFamily="34" charset="0"/>
                <a:cs typeface="Arial" pitchFamily="34" charset="0"/>
              </a:rPr>
              <a:t>Beneficios Ambientales</a:t>
            </a:r>
          </a:p>
        </p:txBody>
      </p:sp>
      <p:sp>
        <p:nvSpPr>
          <p:cNvPr id="5" name="4 CuadroTexto"/>
          <p:cNvSpPr txBox="1"/>
          <p:nvPr/>
        </p:nvSpPr>
        <p:spPr>
          <a:xfrm>
            <a:off x="1331640" y="4077072"/>
            <a:ext cx="3510136" cy="2462213"/>
          </a:xfrm>
          <a:prstGeom prst="rect">
            <a:avLst/>
          </a:prstGeom>
          <a:noFill/>
        </p:spPr>
        <p:txBody>
          <a:bodyPr wrap="square" rtlCol="0">
            <a:spAutoFit/>
          </a:bodyPr>
          <a:lstStyle/>
          <a:p>
            <a:pPr marL="342900" lvl="3" indent="-342900">
              <a:lnSpc>
                <a:spcPct val="200000"/>
              </a:lnSpc>
              <a:buFont typeface="Arial" pitchFamily="34" charset="0"/>
              <a:buChar char="•"/>
            </a:pPr>
            <a:r>
              <a:rPr lang="es-ES_tradnl" sz="1400" b="1" dirty="0">
                <a:solidFill>
                  <a:schemeClr val="bg1"/>
                </a:solidFill>
                <a:latin typeface="Arial" pitchFamily="34" charset="0"/>
                <a:cs typeface="Arial" pitchFamily="34" charset="0"/>
              </a:rPr>
              <a:t>Requisitos Generales</a:t>
            </a:r>
          </a:p>
          <a:p>
            <a:pPr lvl="1">
              <a:lnSpc>
                <a:spcPct val="200000"/>
              </a:lnSpc>
            </a:pPr>
            <a:r>
              <a:rPr lang="es-ES_tradnl" sz="1100" dirty="0">
                <a:solidFill>
                  <a:schemeClr val="bg1"/>
                </a:solidFill>
                <a:latin typeface="Arial" pitchFamily="34" charset="0"/>
                <a:cs typeface="Arial" pitchFamily="34" charset="0"/>
              </a:rPr>
              <a:t>Poseer un Plan de Manejo Sostenible</a:t>
            </a:r>
          </a:p>
          <a:p>
            <a:pPr lvl="1">
              <a:lnSpc>
                <a:spcPct val="200000"/>
              </a:lnSpc>
            </a:pPr>
            <a:r>
              <a:rPr lang="es-ES_tradnl" sz="1100" dirty="0">
                <a:solidFill>
                  <a:schemeClr val="bg1"/>
                </a:solidFill>
                <a:latin typeface="Arial" pitchFamily="34" charset="0"/>
                <a:cs typeface="Arial" pitchFamily="34" charset="0"/>
              </a:rPr>
              <a:t>Los sistemas de recirculación de agua</a:t>
            </a:r>
          </a:p>
          <a:p>
            <a:pPr lvl="1">
              <a:lnSpc>
                <a:spcPct val="200000"/>
              </a:lnSpc>
            </a:pPr>
            <a:r>
              <a:rPr lang="es-ES_tradnl" sz="1100" dirty="0">
                <a:solidFill>
                  <a:schemeClr val="bg1"/>
                </a:solidFill>
                <a:latin typeface="Arial" pitchFamily="34" charset="0"/>
                <a:cs typeface="Arial" pitchFamily="34" charset="0"/>
              </a:rPr>
              <a:t>Evitar la mezcla de productos orgánicos y no orgánicos</a:t>
            </a:r>
          </a:p>
          <a:p>
            <a:pPr lvl="1">
              <a:lnSpc>
                <a:spcPct val="200000"/>
              </a:lnSpc>
            </a:pPr>
            <a:r>
              <a:rPr lang="es-ES_tradnl" sz="1100" dirty="0">
                <a:solidFill>
                  <a:schemeClr val="bg1"/>
                </a:solidFill>
                <a:latin typeface="Arial" pitchFamily="34" charset="0"/>
                <a:cs typeface="Arial" pitchFamily="34" charset="0"/>
              </a:rPr>
              <a:t>Poseer un registro actualizado de producción</a:t>
            </a:r>
            <a:endParaRPr lang="es-EC" sz="1400" dirty="0"/>
          </a:p>
          <a:p>
            <a:endParaRPr lang="es-EC" sz="1400" dirty="0"/>
          </a:p>
        </p:txBody>
      </p:sp>
      <p:graphicFrame>
        <p:nvGraphicFramePr>
          <p:cNvPr id="18" name="17 Tabla"/>
          <p:cNvGraphicFramePr>
            <a:graphicFrameLocks noGrp="1"/>
          </p:cNvGraphicFramePr>
          <p:nvPr>
            <p:extLst>
              <p:ext uri="{D42A27DB-BD31-4B8C-83A1-F6EECF244321}">
                <p14:modId xmlns:p14="http://schemas.microsoft.com/office/powerpoint/2010/main" val="2073554902"/>
              </p:ext>
            </p:extLst>
          </p:nvPr>
        </p:nvGraphicFramePr>
        <p:xfrm>
          <a:off x="5148064" y="2780928"/>
          <a:ext cx="3672408" cy="3154680"/>
        </p:xfrm>
        <a:graphic>
          <a:graphicData uri="http://schemas.openxmlformats.org/drawingml/2006/table">
            <a:tbl>
              <a:tblPr firstRow="1" firstCol="1" bandRow="1">
                <a:tableStyleId>{5C22544A-7EE6-4342-B048-85BDC9FD1C3A}</a:tableStyleId>
              </a:tblPr>
              <a:tblGrid>
                <a:gridCol w="965109"/>
                <a:gridCol w="917368"/>
                <a:gridCol w="880643"/>
                <a:gridCol w="909288"/>
              </a:tblGrid>
              <a:tr h="2023194">
                <a:tc>
                  <a:txBody>
                    <a:bodyPr/>
                    <a:lstStyle/>
                    <a:p>
                      <a:pPr algn="just">
                        <a:lnSpc>
                          <a:spcPct val="115000"/>
                        </a:lnSpc>
                        <a:spcAft>
                          <a:spcPts val="0"/>
                        </a:spcAft>
                      </a:pPr>
                      <a:r>
                        <a:rPr lang="es-EC" sz="1200" dirty="0">
                          <a:effectLst/>
                        </a:rPr>
                        <a:t>Peces en aguas adentro, producidos en el contexto de policultivo y camarones peneidos, langostinos de agua dulce y peces tropicales de agua dulce</a:t>
                      </a:r>
                      <a:endParaRPr lang="es-EC"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Nutrientes presentes naturalmente en el estanque</a:t>
                      </a:r>
                      <a:endParaRPr lang="es-EC"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Alimento orgánico de origen vegetal o algas</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Para camarones y Pangas: máximo 10% de harina de pescado o aceite de pescado derivado de  pesca sustentable.</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1456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989856" y="203796"/>
            <a:ext cx="7344816" cy="1143000"/>
          </a:xfrm>
          <a:prstGeom prst="rect">
            <a:avLst/>
          </a:prstGeom>
          <a:effectLst>
            <a:glow rad="101600">
              <a:schemeClr val="accent5">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b="1" smtClean="0">
                <a:solidFill>
                  <a:schemeClr val="bg1"/>
                </a:solidFill>
              </a:rPr>
              <a:t>CAPÍTULO I</a:t>
            </a:r>
            <a:endParaRPr lang="es-EC" dirty="0"/>
          </a:p>
        </p:txBody>
      </p:sp>
      <p:sp>
        <p:nvSpPr>
          <p:cNvPr id="9" name="1 Título"/>
          <p:cNvSpPr>
            <a:spLocks noGrp="1"/>
          </p:cNvSpPr>
          <p:nvPr>
            <p:ph type="title"/>
          </p:nvPr>
        </p:nvSpPr>
        <p:spPr>
          <a:xfrm rot="16200000">
            <a:off x="-1666093" y="3327983"/>
            <a:ext cx="4536504" cy="850106"/>
          </a:xfrm>
        </p:spPr>
        <p:style>
          <a:lnRef idx="3">
            <a:schemeClr val="lt1"/>
          </a:lnRef>
          <a:fillRef idx="1">
            <a:schemeClr val="accent4"/>
          </a:fillRef>
          <a:effectRef idx="1">
            <a:schemeClr val="accent4"/>
          </a:effectRef>
          <a:fontRef idx="minor">
            <a:schemeClr val="lt1"/>
          </a:fontRef>
        </p:style>
        <p:txBody>
          <a:bodyPr>
            <a:normAutofit/>
          </a:bodyPr>
          <a:lstStyle/>
          <a:p>
            <a:r>
              <a:rPr lang="es-EC" dirty="0" smtClean="0">
                <a:solidFill>
                  <a:schemeClr val="bg1"/>
                </a:solidFill>
              </a:rPr>
              <a:t>Primera etapa</a:t>
            </a:r>
            <a:endParaRPr lang="es-EC" dirty="0">
              <a:solidFill>
                <a:schemeClr val="bg1"/>
              </a:solidFill>
            </a:endParaRPr>
          </a:p>
        </p:txBody>
      </p:sp>
      <p:sp>
        <p:nvSpPr>
          <p:cNvPr id="3" name="2 Rectángulo"/>
          <p:cNvSpPr/>
          <p:nvPr/>
        </p:nvSpPr>
        <p:spPr>
          <a:xfrm>
            <a:off x="1331640" y="1628800"/>
            <a:ext cx="2520280" cy="369332"/>
          </a:xfrm>
          <a:prstGeom prst="rect">
            <a:avLst/>
          </a:prstGeom>
        </p:spPr>
        <p:txBody>
          <a:bodyPr wrap="square">
            <a:spAutoFit/>
          </a:bodyPr>
          <a:lstStyle/>
          <a:p>
            <a:r>
              <a:rPr lang="es-ES_tradnl" dirty="0" smtClean="0">
                <a:solidFill>
                  <a:schemeClr val="bg1"/>
                </a:solidFill>
                <a:latin typeface="Arial" pitchFamily="34" charset="0"/>
                <a:cs typeface="Arial" pitchFamily="34" charset="0"/>
              </a:rPr>
              <a:t>Certificación Orgánica</a:t>
            </a:r>
            <a:endParaRPr lang="es-EC"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53" t="57999" r="57727" b="22555"/>
          <a:stretch/>
        </p:blipFill>
        <p:spPr bwMode="auto">
          <a:xfrm>
            <a:off x="5335116" y="3478058"/>
            <a:ext cx="2520280" cy="76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331640" y="2564904"/>
            <a:ext cx="6138936" cy="615553"/>
          </a:xfrm>
          <a:prstGeom prst="rect">
            <a:avLst/>
          </a:prstGeom>
          <a:noFill/>
        </p:spPr>
        <p:txBody>
          <a:bodyPr wrap="square" rtlCol="0">
            <a:spAutoFit/>
          </a:bodyPr>
          <a:lstStyle/>
          <a:p>
            <a:pPr marL="0" lvl="3"/>
            <a:r>
              <a:rPr lang="es-ES_tradnl" sz="1600" dirty="0" smtClean="0">
                <a:solidFill>
                  <a:schemeClr val="bg1"/>
                </a:solidFill>
                <a:latin typeface="Arial" pitchFamily="34" charset="0"/>
                <a:cs typeface="Arial" pitchFamily="34" charset="0"/>
              </a:rPr>
              <a:t>Procedimiento </a:t>
            </a:r>
            <a:r>
              <a:rPr lang="es-ES_tradnl" sz="1600" dirty="0">
                <a:solidFill>
                  <a:schemeClr val="bg1"/>
                </a:solidFill>
                <a:latin typeface="Arial" pitchFamily="34" charset="0"/>
                <a:cs typeface="Arial" pitchFamily="34" charset="0"/>
              </a:rPr>
              <a:t>de obtención de la certificación orgánica </a:t>
            </a:r>
          </a:p>
          <a:p>
            <a:endParaRPr lang="es-EC" dirty="0"/>
          </a:p>
        </p:txBody>
      </p:sp>
      <p:sp>
        <p:nvSpPr>
          <p:cNvPr id="6" name="5 CuadroTexto"/>
          <p:cNvSpPr txBox="1"/>
          <p:nvPr/>
        </p:nvSpPr>
        <p:spPr>
          <a:xfrm>
            <a:off x="1302668" y="3138538"/>
            <a:ext cx="2909292" cy="2308324"/>
          </a:xfrm>
          <a:prstGeom prst="rect">
            <a:avLst/>
          </a:prstGeom>
          <a:noFill/>
        </p:spPr>
        <p:txBody>
          <a:bodyPr wrap="square" rtlCol="0">
            <a:spAutoFit/>
          </a:bodyPr>
          <a:lstStyle/>
          <a:p>
            <a:pPr marL="342900" lvl="3" indent="-342900" algn="just">
              <a:lnSpc>
                <a:spcPct val="150000"/>
              </a:lnSpc>
            </a:pPr>
            <a:r>
              <a:rPr lang="es-ES_tradnl" sz="1200" dirty="0">
                <a:solidFill>
                  <a:schemeClr val="bg1"/>
                </a:solidFill>
                <a:latin typeface="Arial" pitchFamily="34" charset="0"/>
                <a:cs typeface="Arial" pitchFamily="34" charset="0"/>
              </a:rPr>
              <a:t>Enviar el formulario de aplicación</a:t>
            </a:r>
          </a:p>
          <a:p>
            <a:pPr marL="342900" lvl="3" indent="-342900" algn="just">
              <a:lnSpc>
                <a:spcPct val="150000"/>
              </a:lnSpc>
            </a:pPr>
            <a:r>
              <a:rPr lang="es-ES_tradnl" sz="1200" dirty="0">
                <a:solidFill>
                  <a:schemeClr val="bg1"/>
                </a:solidFill>
                <a:latin typeface="Arial" pitchFamily="34" charset="0"/>
                <a:cs typeface="Arial" pitchFamily="34" charset="0"/>
              </a:rPr>
              <a:t>Aceptada:</a:t>
            </a:r>
          </a:p>
          <a:p>
            <a:pPr marL="800100" lvl="4" indent="-342900" algn="just">
              <a:lnSpc>
                <a:spcPct val="150000"/>
              </a:lnSpc>
            </a:pPr>
            <a:r>
              <a:rPr lang="es-ES_tradnl" sz="1200" dirty="0">
                <a:solidFill>
                  <a:schemeClr val="bg1"/>
                </a:solidFill>
                <a:latin typeface="Arial" pitchFamily="34" charset="0"/>
                <a:cs typeface="Arial" pitchFamily="34" charset="0"/>
              </a:rPr>
              <a:t>Cotización</a:t>
            </a:r>
          </a:p>
          <a:p>
            <a:pPr marL="800100" lvl="4" indent="-342900" algn="just">
              <a:lnSpc>
                <a:spcPct val="150000"/>
              </a:lnSpc>
            </a:pPr>
            <a:r>
              <a:rPr lang="es-ES_tradnl" sz="1200" dirty="0">
                <a:solidFill>
                  <a:schemeClr val="bg1"/>
                </a:solidFill>
                <a:latin typeface="Arial" pitchFamily="34" charset="0"/>
                <a:cs typeface="Arial" pitchFamily="34" charset="0"/>
              </a:rPr>
              <a:t>Contrato</a:t>
            </a:r>
          </a:p>
          <a:p>
            <a:pPr marL="800100" lvl="4" indent="-342900" algn="just">
              <a:lnSpc>
                <a:spcPct val="150000"/>
              </a:lnSpc>
            </a:pPr>
            <a:r>
              <a:rPr lang="es-ES_tradnl" sz="1200" dirty="0">
                <a:solidFill>
                  <a:schemeClr val="bg1"/>
                </a:solidFill>
                <a:latin typeface="Arial" pitchFamily="34" charset="0"/>
                <a:cs typeface="Arial" pitchFamily="34" charset="0"/>
              </a:rPr>
              <a:t>Informe Técnico</a:t>
            </a:r>
          </a:p>
          <a:p>
            <a:pPr marL="342900" lvl="3" indent="-342900" algn="just">
              <a:lnSpc>
                <a:spcPct val="150000"/>
              </a:lnSpc>
            </a:pPr>
            <a:r>
              <a:rPr lang="es-ES_tradnl" sz="1200" dirty="0">
                <a:solidFill>
                  <a:schemeClr val="bg1"/>
                </a:solidFill>
                <a:latin typeface="Arial" pitchFamily="34" charset="0"/>
                <a:cs typeface="Arial" pitchFamily="34" charset="0"/>
              </a:rPr>
              <a:t>Aceptación de las partes</a:t>
            </a:r>
          </a:p>
          <a:p>
            <a:pPr marL="342900" lvl="3" indent="-342900" algn="just">
              <a:lnSpc>
                <a:spcPct val="150000"/>
              </a:lnSpc>
            </a:pPr>
            <a:r>
              <a:rPr lang="es-ES_tradnl" sz="1200" dirty="0">
                <a:solidFill>
                  <a:schemeClr val="bg1"/>
                </a:solidFill>
                <a:latin typeface="Arial" pitchFamily="34" charset="0"/>
                <a:cs typeface="Arial" pitchFamily="34" charset="0"/>
              </a:rPr>
              <a:t>Emisión de la certificación</a:t>
            </a:r>
          </a:p>
          <a:p>
            <a:endParaRPr lang="es-EC" dirty="0"/>
          </a:p>
        </p:txBody>
      </p:sp>
    </p:spTree>
    <p:extLst>
      <p:ext uri="{BB962C8B-B14F-4D97-AF65-F5344CB8AC3E}">
        <p14:creationId xmlns:p14="http://schemas.microsoft.com/office/powerpoint/2010/main" val="74063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1143000"/>
          </a:xfrm>
        </p:spPr>
        <p:style>
          <a:lnRef idx="1">
            <a:schemeClr val="accent5"/>
          </a:lnRef>
          <a:fillRef idx="2">
            <a:schemeClr val="accent5"/>
          </a:fillRef>
          <a:effectRef idx="1">
            <a:schemeClr val="accent5"/>
          </a:effectRef>
          <a:fontRef idx="minor">
            <a:schemeClr val="dk1"/>
          </a:fontRef>
        </p:style>
        <p:txBody>
          <a:bodyPr>
            <a:normAutofit/>
          </a:bodyPr>
          <a:lstStyle/>
          <a:p>
            <a:r>
              <a:rPr lang="es-ES_tradnl" b="1" dirty="0">
                <a:solidFill>
                  <a:schemeClr val="bg1"/>
                </a:solidFill>
              </a:rPr>
              <a:t>CAPÍTULO </a:t>
            </a:r>
            <a:r>
              <a:rPr lang="es-ES_tradnl" b="1" dirty="0" smtClean="0">
                <a:solidFill>
                  <a:schemeClr val="bg1"/>
                </a:solidFill>
              </a:rPr>
              <a:t>II</a:t>
            </a:r>
            <a:endParaRPr lang="es-EC" dirty="0">
              <a:solidFill>
                <a:schemeClr val="bg1"/>
              </a:solidFill>
            </a:endParaRPr>
          </a:p>
        </p:txBody>
      </p:sp>
      <p:sp>
        <p:nvSpPr>
          <p:cNvPr id="3" name="1 Título"/>
          <p:cNvSpPr txBox="1">
            <a:spLocks/>
          </p:cNvSpPr>
          <p:nvPr/>
        </p:nvSpPr>
        <p:spPr>
          <a:xfrm rot="16200000">
            <a:off x="-1666093" y="3327983"/>
            <a:ext cx="4536504" cy="850106"/>
          </a:xfrm>
          <a:prstGeom prst="rect">
            <a:avLst/>
          </a:prstGeom>
          <a:solidFill>
            <a:srgbClr val="C00000"/>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dirty="0" smtClean="0">
                <a:solidFill>
                  <a:schemeClr val="bg1"/>
                </a:solidFill>
              </a:rPr>
              <a:t>Segunda etapa</a:t>
            </a:r>
            <a:endParaRPr lang="es-EC" dirty="0">
              <a:solidFill>
                <a:schemeClr val="bg1"/>
              </a:solidFill>
            </a:endParaRPr>
          </a:p>
        </p:txBody>
      </p:sp>
      <p:sp>
        <p:nvSpPr>
          <p:cNvPr id="4" name="3 CuadroTexto"/>
          <p:cNvSpPr txBox="1"/>
          <p:nvPr/>
        </p:nvSpPr>
        <p:spPr>
          <a:xfrm>
            <a:off x="1403648" y="1743998"/>
            <a:ext cx="2880320" cy="461665"/>
          </a:xfrm>
          <a:prstGeom prst="rect">
            <a:avLst/>
          </a:prstGeom>
          <a:noFill/>
        </p:spPr>
        <p:txBody>
          <a:bodyPr wrap="square" rtlCol="0">
            <a:spAutoFit/>
          </a:bodyPr>
          <a:lstStyle/>
          <a:p>
            <a:r>
              <a:rPr lang="es-EC" sz="2400" dirty="0" smtClean="0">
                <a:solidFill>
                  <a:schemeClr val="bg1"/>
                </a:solidFill>
              </a:rPr>
              <a:t>Estudio de Mercado</a:t>
            </a:r>
            <a:endParaRPr lang="es-EC" sz="2400" dirty="0">
              <a:solidFill>
                <a:schemeClr val="bg1"/>
              </a:solidFill>
            </a:endParaRPr>
          </a:p>
        </p:txBody>
      </p:sp>
      <p:sp>
        <p:nvSpPr>
          <p:cNvPr id="5" name="1 Título"/>
          <p:cNvSpPr txBox="1">
            <a:spLocks/>
          </p:cNvSpPr>
          <p:nvPr/>
        </p:nvSpPr>
        <p:spPr>
          <a:xfrm>
            <a:off x="1403648" y="2205663"/>
            <a:ext cx="4248472" cy="5032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_tradnl" sz="1800" dirty="0" smtClean="0">
                <a:solidFill>
                  <a:schemeClr val="bg1"/>
                </a:solidFill>
              </a:rPr>
              <a:t>Principales Socios Comerciales de Ecuador</a:t>
            </a:r>
            <a:endParaRPr lang="es-EC" sz="1800" dirty="0">
              <a:solidFill>
                <a:schemeClr val="bg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291553468"/>
              </p:ext>
            </p:extLst>
          </p:nvPr>
        </p:nvGraphicFramePr>
        <p:xfrm>
          <a:off x="1450938" y="2708920"/>
          <a:ext cx="5666060" cy="2103120"/>
        </p:xfrm>
        <a:graphic>
          <a:graphicData uri="http://schemas.openxmlformats.org/drawingml/2006/table">
            <a:tbl>
              <a:tblPr firstRow="1" firstCol="1" bandRow="1">
                <a:tableStyleId>{5C22544A-7EE6-4342-B048-85BDC9FD1C3A}</a:tableStyleId>
              </a:tblPr>
              <a:tblGrid>
                <a:gridCol w="1829004"/>
                <a:gridCol w="1073152"/>
                <a:gridCol w="1232935"/>
                <a:gridCol w="1530969"/>
              </a:tblGrid>
              <a:tr h="165618">
                <a:tc>
                  <a:txBody>
                    <a:bodyPr/>
                    <a:lstStyle/>
                    <a:p>
                      <a:pPr algn="ctr">
                        <a:lnSpc>
                          <a:spcPct val="115000"/>
                        </a:lnSpc>
                        <a:spcAft>
                          <a:spcPts val="0"/>
                        </a:spcAft>
                      </a:pPr>
                      <a:r>
                        <a:rPr lang="es-EC" sz="1200">
                          <a:effectLst/>
                        </a:rPr>
                        <a:t>País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Tons</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Fob</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 participación</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2"/>
                        </a:rPr>
                        <a:t>ESTADOS UNIDOS</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77.734,22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505.402,21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37,85%</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3"/>
                        </a:rPr>
                        <a:t>ESPANA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26.776,85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149.175,04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13,04%</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4"/>
                        </a:rPr>
                        <a:t>FRANCIA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23.341,64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124.467,70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11,37%</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5"/>
                        </a:rPr>
                        <a:t>ITALIA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20.253,60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119.176,12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9,86%</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6"/>
                        </a:rPr>
                        <a:t>VIET NAM</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17.279,71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105.645,00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8,41%</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7"/>
                        </a:rPr>
                        <a:t>CHINA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6.692,80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43.156,90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3,26%</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u="none" strike="noStrike">
                          <a:effectLst/>
                          <a:hlinkClick r:id="rId8"/>
                        </a:rPr>
                        <a:t>BÉLGICA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5.696,73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34.904,37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2,77%</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a:effectLst/>
                        </a:rPr>
                        <a:t>Otros</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27.586,14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170.423,93</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13,43%</a:t>
                      </a:r>
                      <a:endParaRPr lang="es-EC" sz="1100">
                        <a:effectLst/>
                        <a:latin typeface="Calibri"/>
                        <a:ea typeface="Calibri"/>
                        <a:cs typeface="Times New Roman"/>
                      </a:endParaRPr>
                    </a:p>
                  </a:txBody>
                  <a:tcPr marL="68580" marR="68580" marT="0" marB="0"/>
                </a:tc>
              </a:tr>
              <a:tr h="165618">
                <a:tc>
                  <a:txBody>
                    <a:bodyPr/>
                    <a:lstStyle/>
                    <a:p>
                      <a:pPr>
                        <a:lnSpc>
                          <a:spcPct val="115000"/>
                        </a:lnSpc>
                        <a:spcAft>
                          <a:spcPts val="0"/>
                        </a:spcAft>
                      </a:pPr>
                      <a:r>
                        <a:rPr lang="es-EC" sz="1200">
                          <a:effectLst/>
                        </a:rPr>
                        <a:t>Total</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205.361,50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1.252.351,05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100,00%</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1543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937</TotalTime>
  <Words>1874</Words>
  <Application>Microsoft Office PowerPoint</Application>
  <PresentationFormat>Presentación en pantalla (4:3)</PresentationFormat>
  <Paragraphs>511</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             ESCUELA POLITÉCNICA DEL EJÉRCITO   INGENIERÍA EN COMERCIO  EXTERIOR Y NEGOCIOS INTERNACIONALES   MODELO ASOCIATIVO DE PEQUEÑOS PRODUCTORES, PARA EXPORTAR CAMARÓN ORGÁNICO A LOS ÁNGELES - CALIFORNIA   TUTORES:  ING. EDGAR ROMERO MONCAYO DR. EDY REALPE VIZUETE   AUTOR: LENIN GRANJA TAPIA   Tesis presentada como requisito previo a la obtención del grado de: Ingeniero en comercio exterior y negocios internacionales       Año 2013     </vt:lpstr>
      <vt:lpstr>CAPÍTULO I</vt:lpstr>
      <vt:lpstr>CAPÍTULO I</vt:lpstr>
      <vt:lpstr>Zonas de producción </vt:lpstr>
      <vt:lpstr>Primera etapa</vt:lpstr>
      <vt:lpstr>Primera etapa</vt:lpstr>
      <vt:lpstr>Primera etapa</vt:lpstr>
      <vt:lpstr>Primera etapa</vt:lpstr>
      <vt:lpstr>CAPÍTULO II</vt:lpstr>
      <vt:lpstr>CAPÍTULO II</vt:lpstr>
      <vt:lpstr>CAPÍTULO II</vt:lpstr>
      <vt:lpstr>CAPÍTULO II</vt:lpstr>
      <vt:lpstr>CAPÍTULO II</vt:lpstr>
      <vt:lpstr>CAPÍTULO II</vt:lpstr>
      <vt:lpstr>CAPÍTULO II</vt:lpstr>
      <vt:lpstr>CAPÍTULO III</vt:lpstr>
      <vt:lpstr>CAPÍTULO III</vt:lpstr>
      <vt:lpstr>CAPÍTULO III</vt:lpstr>
      <vt:lpstr>CAPÍTULO III</vt:lpstr>
      <vt:lpstr>CAPÍTULO III</vt:lpstr>
      <vt:lpstr>CAPÍTULO IV</vt:lpstr>
      <vt:lpstr>CAPÍTULO IV</vt:lpstr>
      <vt:lpstr>Presentación de PowerPoint</vt:lpstr>
      <vt:lpstr>CAPÍTULO IV</vt:lpstr>
      <vt:lpstr>CAPÍTULO IV</vt:lpstr>
      <vt:lpstr>CAPÍTULO IV</vt:lpstr>
      <vt:lpstr>CAPÍTULO IV</vt:lpstr>
      <vt:lpstr>CAPÍTULO IV</vt:lpstr>
      <vt:lpstr>CAPÍTULO IV</vt:lpstr>
      <vt:lpstr>Presentación de PowerPoint</vt:lpstr>
      <vt:lpstr>Presentación de PowerPoint</vt:lpstr>
      <vt:lpstr>Presentación de PowerPoint</vt:lpstr>
      <vt:lpstr>Presentación de PowerPoint</vt:lpstr>
      <vt:lpstr>Presentación de PowerPoint</vt:lpstr>
      <vt:lpstr>Conclusiones</vt:lpstr>
      <vt:lpstr>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INGENIERÍA EN COMERCIO  EXTERIOR Y NEGOCIOS INTERNACIONALES   MODELO ASOCIATIVO DE PEQUEÑOS PRODUCTORES, PARA EXPORTAR CAMARÓN ORGÁNICO A LOS ÁNGELES - CALIFORNIA   TUTORES:  ING. EDGAR ROMERO MONCAYO DR. EDY REALPE VIZUETE   AUTOR: LENIN GRANJA TAPIA   Tesis presentada como requisito previo a la obtención del grado de: Ingeniero en comercio exterior y negocios internacionales       Año 2013</dc:title>
  <dc:creator>Lenin Granja Tapia</dc:creator>
  <cp:lastModifiedBy>Lenin Granja Tapia</cp:lastModifiedBy>
  <cp:revision>54</cp:revision>
  <dcterms:created xsi:type="dcterms:W3CDTF">2013-03-29T18:31:48Z</dcterms:created>
  <dcterms:modified xsi:type="dcterms:W3CDTF">2013-04-17T01:44:58Z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