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1" r:id="rId3"/>
    <p:sldId id="263" r:id="rId4"/>
    <p:sldId id="257" r:id="rId5"/>
    <p:sldId id="258" r:id="rId6"/>
    <p:sldId id="267" r:id="rId7"/>
    <p:sldId id="260"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3" r:id="rId25"/>
    <p:sldId id="284" r:id="rId26"/>
    <p:sldId id="289" r:id="rId27"/>
    <p:sldId id="285" r:id="rId28"/>
    <p:sldId id="286" r:id="rId29"/>
    <p:sldId id="287" r:id="rId30"/>
    <p:sldId id="288" r:id="rId31"/>
    <p:sldId id="290" r:id="rId32"/>
    <p:sldId id="291" r:id="rId33"/>
    <p:sldId id="293" r:id="rId34"/>
    <p:sldId id="294" r:id="rId35"/>
    <p:sldId id="295"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6" r:id="rId51"/>
    <p:sldId id="317"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53"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rescobar\Configuraci&#243;n%20local\Temp\Trade_Map_-_Lista_de_los_importadores_para_el_producto_seleccionado_(alcohol_etilico_y_aguardiente_desnaturalizado__de_cualquier_graduacio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Informacion%20REscobar\TESIS\Graficos%20y%20Tabl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Informacion%20REscobar\TESIS\Graficos%20y%20Tabl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Hoja1!$E$35</c:f>
              <c:strCache>
                <c:ptCount val="1"/>
                <c:pt idx="0">
                  <c:v>Exportaciones</c:v>
                </c:pt>
              </c:strCache>
            </c:strRef>
          </c:tx>
          <c:invertIfNegative val="0"/>
          <c:cat>
            <c:strRef>
              <c:f>Hoja1!$D$36:$D$43</c:f>
              <c:strCache>
                <c:ptCount val="8"/>
                <c:pt idx="0">
                  <c:v>2005</c:v>
                </c:pt>
                <c:pt idx="1">
                  <c:v>2006</c:v>
                </c:pt>
                <c:pt idx="2">
                  <c:v>2007</c:v>
                </c:pt>
                <c:pt idx="3">
                  <c:v>2008</c:v>
                </c:pt>
                <c:pt idx="4">
                  <c:v>2009</c:v>
                </c:pt>
                <c:pt idx="5">
                  <c:v>2010</c:v>
                </c:pt>
                <c:pt idx="6">
                  <c:v>2011</c:v>
                </c:pt>
                <c:pt idx="7">
                  <c:v>Total</c:v>
                </c:pt>
              </c:strCache>
            </c:strRef>
          </c:cat>
          <c:val>
            <c:numRef>
              <c:f>Hoja1!$E$36:$E$43</c:f>
              <c:numCache>
                <c:formatCode>#,##0.00</c:formatCode>
                <c:ptCount val="8"/>
                <c:pt idx="0">
                  <c:v>1502.24</c:v>
                </c:pt>
                <c:pt idx="1">
                  <c:v>2304.88</c:v>
                </c:pt>
                <c:pt idx="2">
                  <c:v>2746.01</c:v>
                </c:pt>
                <c:pt idx="3">
                  <c:v>3611.66</c:v>
                </c:pt>
                <c:pt idx="4">
                  <c:v>4214.88</c:v>
                </c:pt>
                <c:pt idx="5">
                  <c:v>5588.18</c:v>
                </c:pt>
                <c:pt idx="6">
                  <c:v>6399.55</c:v>
                </c:pt>
                <c:pt idx="7">
                  <c:v>26367.4</c:v>
                </c:pt>
              </c:numCache>
            </c:numRef>
          </c:val>
        </c:ser>
        <c:ser>
          <c:idx val="1"/>
          <c:order val="1"/>
          <c:tx>
            <c:strRef>
              <c:f>Hoja1!$F$35</c:f>
              <c:strCache>
                <c:ptCount val="1"/>
                <c:pt idx="0">
                  <c:v>Importaciones</c:v>
                </c:pt>
              </c:strCache>
            </c:strRef>
          </c:tx>
          <c:invertIfNegative val="0"/>
          <c:cat>
            <c:strRef>
              <c:f>Hoja1!$D$36:$D$43</c:f>
              <c:strCache>
                <c:ptCount val="8"/>
                <c:pt idx="0">
                  <c:v>2005</c:v>
                </c:pt>
                <c:pt idx="1">
                  <c:v>2006</c:v>
                </c:pt>
                <c:pt idx="2">
                  <c:v>2007</c:v>
                </c:pt>
                <c:pt idx="3">
                  <c:v>2008</c:v>
                </c:pt>
                <c:pt idx="4">
                  <c:v>2009</c:v>
                </c:pt>
                <c:pt idx="5">
                  <c:v>2010</c:v>
                </c:pt>
                <c:pt idx="6">
                  <c:v>2011</c:v>
                </c:pt>
                <c:pt idx="7">
                  <c:v>Total</c:v>
                </c:pt>
              </c:strCache>
            </c:strRef>
          </c:cat>
          <c:val>
            <c:numRef>
              <c:f>Hoja1!$F$36:$F$43</c:f>
              <c:numCache>
                <c:formatCode>#,##0.00</c:formatCode>
                <c:ptCount val="8"/>
                <c:pt idx="0">
                  <c:v>29.71</c:v>
                </c:pt>
                <c:pt idx="1">
                  <c:v>49.95</c:v>
                </c:pt>
                <c:pt idx="2">
                  <c:v>6.87</c:v>
                </c:pt>
                <c:pt idx="3">
                  <c:v>33.47</c:v>
                </c:pt>
                <c:pt idx="4">
                  <c:v>420.03</c:v>
                </c:pt>
                <c:pt idx="5">
                  <c:v>104.71000000000002</c:v>
                </c:pt>
                <c:pt idx="6">
                  <c:v>2.3499999999999988</c:v>
                </c:pt>
                <c:pt idx="7">
                  <c:v>647.09</c:v>
                </c:pt>
              </c:numCache>
            </c:numRef>
          </c:val>
        </c:ser>
        <c:ser>
          <c:idx val="2"/>
          <c:order val="2"/>
          <c:tx>
            <c:strRef>
              <c:f>Hoja1!$G$35</c:f>
              <c:strCache>
                <c:ptCount val="1"/>
                <c:pt idx="0">
                  <c:v>Balanza</c:v>
                </c:pt>
              </c:strCache>
            </c:strRef>
          </c:tx>
          <c:invertIfNegative val="0"/>
          <c:cat>
            <c:strRef>
              <c:f>Hoja1!$D$36:$D$43</c:f>
              <c:strCache>
                <c:ptCount val="8"/>
                <c:pt idx="0">
                  <c:v>2005</c:v>
                </c:pt>
                <c:pt idx="1">
                  <c:v>2006</c:v>
                </c:pt>
                <c:pt idx="2">
                  <c:v>2007</c:v>
                </c:pt>
                <c:pt idx="3">
                  <c:v>2008</c:v>
                </c:pt>
                <c:pt idx="4">
                  <c:v>2009</c:v>
                </c:pt>
                <c:pt idx="5">
                  <c:v>2010</c:v>
                </c:pt>
                <c:pt idx="6">
                  <c:v>2011</c:v>
                </c:pt>
                <c:pt idx="7">
                  <c:v>Total</c:v>
                </c:pt>
              </c:strCache>
            </c:strRef>
          </c:cat>
          <c:val>
            <c:numRef>
              <c:f>Hoja1!$G$36:$G$43</c:f>
              <c:numCache>
                <c:formatCode>#,##0.00</c:formatCode>
                <c:ptCount val="8"/>
                <c:pt idx="0">
                  <c:v>1472.53</c:v>
                </c:pt>
                <c:pt idx="1">
                  <c:v>2254.9300000000012</c:v>
                </c:pt>
                <c:pt idx="2">
                  <c:v>2739.1400000000003</c:v>
                </c:pt>
                <c:pt idx="3">
                  <c:v>3578.19</c:v>
                </c:pt>
                <c:pt idx="4">
                  <c:v>3794.8500000000022</c:v>
                </c:pt>
                <c:pt idx="5">
                  <c:v>5483.4699999999993</c:v>
                </c:pt>
                <c:pt idx="6">
                  <c:v>6397.2</c:v>
                </c:pt>
                <c:pt idx="7">
                  <c:v>25720.309999999896</c:v>
                </c:pt>
              </c:numCache>
            </c:numRef>
          </c:val>
        </c:ser>
        <c:dLbls>
          <c:showLegendKey val="0"/>
          <c:showVal val="0"/>
          <c:showCatName val="0"/>
          <c:showSerName val="0"/>
          <c:showPercent val="0"/>
          <c:showBubbleSize val="0"/>
        </c:dLbls>
        <c:gapWidth val="150"/>
        <c:axId val="116670976"/>
        <c:axId val="108923712"/>
      </c:barChart>
      <c:catAx>
        <c:axId val="116670976"/>
        <c:scaling>
          <c:orientation val="minMax"/>
        </c:scaling>
        <c:delete val="0"/>
        <c:axPos val="b"/>
        <c:numFmt formatCode="General" sourceLinked="1"/>
        <c:majorTickMark val="none"/>
        <c:minorTickMark val="none"/>
        <c:tickLblPos val="nextTo"/>
        <c:txPr>
          <a:bodyPr/>
          <a:lstStyle/>
          <a:p>
            <a:pPr>
              <a:defRPr lang="es-EC"/>
            </a:pPr>
            <a:endParaRPr lang="es-EC"/>
          </a:p>
        </c:txPr>
        <c:crossAx val="108923712"/>
        <c:crosses val="autoZero"/>
        <c:auto val="1"/>
        <c:lblAlgn val="ctr"/>
        <c:lblOffset val="100"/>
        <c:noMultiLvlLbl val="0"/>
      </c:catAx>
      <c:valAx>
        <c:axId val="108923712"/>
        <c:scaling>
          <c:orientation val="minMax"/>
        </c:scaling>
        <c:delete val="0"/>
        <c:axPos val="l"/>
        <c:majorGridlines/>
        <c:title>
          <c:tx>
            <c:rich>
              <a:bodyPr/>
              <a:lstStyle/>
              <a:p>
                <a:pPr>
                  <a:defRPr lang="es-EC"/>
                </a:pPr>
                <a:r>
                  <a:rPr lang="es-EC"/>
                  <a:t>FOB</a:t>
                </a:r>
                <a:r>
                  <a:rPr lang="es-EC" baseline="0"/>
                  <a:t> miles USD</a:t>
                </a:r>
                <a:endParaRPr lang="es-EC"/>
              </a:p>
            </c:rich>
          </c:tx>
          <c:layout/>
          <c:overlay val="0"/>
        </c:title>
        <c:numFmt formatCode="#,##0.00" sourceLinked="1"/>
        <c:majorTickMark val="none"/>
        <c:minorTickMark val="none"/>
        <c:tickLblPos val="nextTo"/>
        <c:txPr>
          <a:bodyPr/>
          <a:lstStyle/>
          <a:p>
            <a:pPr>
              <a:defRPr lang="es-EC"/>
            </a:pPr>
            <a:endParaRPr lang="es-EC"/>
          </a:p>
        </c:txPr>
        <c:crossAx val="116670976"/>
        <c:crosses val="autoZero"/>
        <c:crossBetween val="between"/>
      </c:valAx>
      <c:dTable>
        <c:showHorzBorder val="1"/>
        <c:showVertBorder val="1"/>
        <c:showOutline val="1"/>
        <c:showKeys val="1"/>
        <c:txPr>
          <a:bodyPr/>
          <a:lstStyle/>
          <a:p>
            <a:pPr rtl="0">
              <a:defRPr lang="es-EC"/>
            </a:pPr>
            <a:endParaRPr lang="es-EC"/>
          </a:p>
        </c:txPr>
      </c:dTable>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'Trade_Map_-_Lista_de_los_import'!$B$2</c:f>
              <c:strCache>
                <c:ptCount val="1"/>
                <c:pt idx="0">
                  <c:v>valor importada en 2007</c:v>
                </c:pt>
              </c:strCache>
            </c:strRef>
          </c:tx>
          <c:invertIfNegative val="0"/>
          <c:cat>
            <c:strRef>
              <c:f>'Trade_Map_-_Lista_de_los_import'!$A$3:$A$10</c:f>
              <c:strCache>
                <c:ptCount val="8"/>
                <c:pt idx="0">
                  <c:v>Canadá</c:v>
                </c:pt>
                <c:pt idx="1">
                  <c:v>Nigeria</c:v>
                </c:pt>
                <c:pt idx="2">
                  <c:v>Estados Unidos de América</c:v>
                </c:pt>
                <c:pt idx="3">
                  <c:v>Alemania</c:v>
                </c:pt>
                <c:pt idx="4">
                  <c:v>Francia</c:v>
                </c:pt>
                <c:pt idx="5">
                  <c:v>República de Corea</c:v>
                </c:pt>
                <c:pt idx="6">
                  <c:v>Turquía</c:v>
                </c:pt>
                <c:pt idx="7">
                  <c:v>Hungría</c:v>
                </c:pt>
              </c:strCache>
            </c:strRef>
          </c:cat>
          <c:val>
            <c:numRef>
              <c:f>'Trade_Map_-_Lista_de_los_import'!$B$3:$B$10</c:f>
              <c:numCache>
                <c:formatCode>General</c:formatCode>
                <c:ptCount val="8"/>
                <c:pt idx="0">
                  <c:v>311895</c:v>
                </c:pt>
                <c:pt idx="1">
                  <c:v>165207</c:v>
                </c:pt>
                <c:pt idx="2">
                  <c:v>111120</c:v>
                </c:pt>
                <c:pt idx="3">
                  <c:v>96499</c:v>
                </c:pt>
                <c:pt idx="4">
                  <c:v>54029</c:v>
                </c:pt>
                <c:pt idx="5">
                  <c:v>49918</c:v>
                </c:pt>
                <c:pt idx="6">
                  <c:v>34758</c:v>
                </c:pt>
                <c:pt idx="7">
                  <c:v>34357</c:v>
                </c:pt>
              </c:numCache>
            </c:numRef>
          </c:val>
        </c:ser>
        <c:ser>
          <c:idx val="1"/>
          <c:order val="1"/>
          <c:tx>
            <c:strRef>
              <c:f>'Trade_Map_-_Lista_de_los_import'!$C$2</c:f>
              <c:strCache>
                <c:ptCount val="1"/>
                <c:pt idx="0">
                  <c:v>valor importada en 2008</c:v>
                </c:pt>
              </c:strCache>
            </c:strRef>
          </c:tx>
          <c:invertIfNegative val="0"/>
          <c:cat>
            <c:strRef>
              <c:f>'Trade_Map_-_Lista_de_los_import'!$A$3:$A$10</c:f>
              <c:strCache>
                <c:ptCount val="8"/>
                <c:pt idx="0">
                  <c:v>Canadá</c:v>
                </c:pt>
                <c:pt idx="1">
                  <c:v>Nigeria</c:v>
                </c:pt>
                <c:pt idx="2">
                  <c:v>Estados Unidos de América</c:v>
                </c:pt>
                <c:pt idx="3">
                  <c:v>Alemania</c:v>
                </c:pt>
                <c:pt idx="4">
                  <c:v>Francia</c:v>
                </c:pt>
                <c:pt idx="5">
                  <c:v>República de Corea</c:v>
                </c:pt>
                <c:pt idx="6">
                  <c:v>Turquía</c:v>
                </c:pt>
                <c:pt idx="7">
                  <c:v>Hungría</c:v>
                </c:pt>
              </c:strCache>
            </c:strRef>
          </c:cat>
          <c:val>
            <c:numRef>
              <c:f>'Trade_Map_-_Lista_de_los_import'!$C$3:$C$10</c:f>
              <c:numCache>
                <c:formatCode>General</c:formatCode>
                <c:ptCount val="8"/>
                <c:pt idx="0">
                  <c:v>332796</c:v>
                </c:pt>
                <c:pt idx="1">
                  <c:v>48953</c:v>
                </c:pt>
                <c:pt idx="2">
                  <c:v>79289</c:v>
                </c:pt>
                <c:pt idx="3">
                  <c:v>86076</c:v>
                </c:pt>
                <c:pt idx="4">
                  <c:v>46344</c:v>
                </c:pt>
                <c:pt idx="5">
                  <c:v>51239</c:v>
                </c:pt>
                <c:pt idx="6">
                  <c:v>38286</c:v>
                </c:pt>
                <c:pt idx="7">
                  <c:v>79240</c:v>
                </c:pt>
              </c:numCache>
            </c:numRef>
          </c:val>
        </c:ser>
        <c:ser>
          <c:idx val="2"/>
          <c:order val="2"/>
          <c:tx>
            <c:strRef>
              <c:f>'Trade_Map_-_Lista_de_los_import'!$D$2</c:f>
              <c:strCache>
                <c:ptCount val="1"/>
                <c:pt idx="0">
                  <c:v>valor importada en 2009</c:v>
                </c:pt>
              </c:strCache>
            </c:strRef>
          </c:tx>
          <c:invertIfNegative val="0"/>
          <c:cat>
            <c:strRef>
              <c:f>'Trade_Map_-_Lista_de_los_import'!$A$3:$A$10</c:f>
              <c:strCache>
                <c:ptCount val="8"/>
                <c:pt idx="0">
                  <c:v>Canadá</c:v>
                </c:pt>
                <c:pt idx="1">
                  <c:v>Nigeria</c:v>
                </c:pt>
                <c:pt idx="2">
                  <c:v>Estados Unidos de América</c:v>
                </c:pt>
                <c:pt idx="3">
                  <c:v>Alemania</c:v>
                </c:pt>
                <c:pt idx="4">
                  <c:v>Francia</c:v>
                </c:pt>
                <c:pt idx="5">
                  <c:v>República de Corea</c:v>
                </c:pt>
                <c:pt idx="6">
                  <c:v>Turquía</c:v>
                </c:pt>
                <c:pt idx="7">
                  <c:v>Hungría</c:v>
                </c:pt>
              </c:strCache>
            </c:strRef>
          </c:cat>
          <c:val>
            <c:numRef>
              <c:f>'Trade_Map_-_Lista_de_los_import'!$D$3:$D$10</c:f>
              <c:numCache>
                <c:formatCode>General</c:formatCode>
                <c:ptCount val="8"/>
                <c:pt idx="0">
                  <c:v>132044</c:v>
                </c:pt>
                <c:pt idx="1">
                  <c:v>37613</c:v>
                </c:pt>
                <c:pt idx="2">
                  <c:v>66401</c:v>
                </c:pt>
                <c:pt idx="3">
                  <c:v>78203</c:v>
                </c:pt>
                <c:pt idx="4">
                  <c:v>21583</c:v>
                </c:pt>
                <c:pt idx="5">
                  <c:v>55359</c:v>
                </c:pt>
                <c:pt idx="6">
                  <c:v>37535</c:v>
                </c:pt>
                <c:pt idx="7">
                  <c:v>36107</c:v>
                </c:pt>
              </c:numCache>
            </c:numRef>
          </c:val>
        </c:ser>
        <c:ser>
          <c:idx val="3"/>
          <c:order val="3"/>
          <c:tx>
            <c:strRef>
              <c:f>'Trade_Map_-_Lista_de_los_import'!$E$2</c:f>
              <c:strCache>
                <c:ptCount val="1"/>
                <c:pt idx="0">
                  <c:v>valor importada en 2010</c:v>
                </c:pt>
              </c:strCache>
            </c:strRef>
          </c:tx>
          <c:invertIfNegative val="0"/>
          <c:cat>
            <c:strRef>
              <c:f>'Trade_Map_-_Lista_de_los_import'!$A$3:$A$10</c:f>
              <c:strCache>
                <c:ptCount val="8"/>
                <c:pt idx="0">
                  <c:v>Canadá</c:v>
                </c:pt>
                <c:pt idx="1">
                  <c:v>Nigeria</c:v>
                </c:pt>
                <c:pt idx="2">
                  <c:v>Estados Unidos de América</c:v>
                </c:pt>
                <c:pt idx="3">
                  <c:v>Alemania</c:v>
                </c:pt>
                <c:pt idx="4">
                  <c:v>Francia</c:v>
                </c:pt>
                <c:pt idx="5">
                  <c:v>República de Corea</c:v>
                </c:pt>
                <c:pt idx="6">
                  <c:v>Turquía</c:v>
                </c:pt>
                <c:pt idx="7">
                  <c:v>Hungría</c:v>
                </c:pt>
              </c:strCache>
            </c:strRef>
          </c:cat>
          <c:val>
            <c:numRef>
              <c:f>'Trade_Map_-_Lista_de_los_import'!$E$3:$E$10</c:f>
              <c:numCache>
                <c:formatCode>General</c:formatCode>
                <c:ptCount val="8"/>
                <c:pt idx="0">
                  <c:v>263760</c:v>
                </c:pt>
                <c:pt idx="1">
                  <c:v>77750</c:v>
                </c:pt>
                <c:pt idx="2">
                  <c:v>26515</c:v>
                </c:pt>
                <c:pt idx="3">
                  <c:v>86825</c:v>
                </c:pt>
                <c:pt idx="4">
                  <c:v>9999</c:v>
                </c:pt>
                <c:pt idx="5">
                  <c:v>72201</c:v>
                </c:pt>
                <c:pt idx="6">
                  <c:v>44607</c:v>
                </c:pt>
                <c:pt idx="7">
                  <c:v>45235</c:v>
                </c:pt>
              </c:numCache>
            </c:numRef>
          </c:val>
        </c:ser>
        <c:ser>
          <c:idx val="4"/>
          <c:order val="4"/>
          <c:tx>
            <c:strRef>
              <c:f>'Trade_Map_-_Lista_de_los_import'!$F$2</c:f>
              <c:strCache>
                <c:ptCount val="1"/>
                <c:pt idx="0">
                  <c:v>valor importada en 2011</c:v>
                </c:pt>
              </c:strCache>
            </c:strRef>
          </c:tx>
          <c:invertIfNegative val="0"/>
          <c:cat>
            <c:strRef>
              <c:f>'Trade_Map_-_Lista_de_los_import'!$A$3:$A$10</c:f>
              <c:strCache>
                <c:ptCount val="8"/>
                <c:pt idx="0">
                  <c:v>Canadá</c:v>
                </c:pt>
                <c:pt idx="1">
                  <c:v>Nigeria</c:v>
                </c:pt>
                <c:pt idx="2">
                  <c:v>Estados Unidos de América</c:v>
                </c:pt>
                <c:pt idx="3">
                  <c:v>Alemania</c:v>
                </c:pt>
                <c:pt idx="4">
                  <c:v>Francia</c:v>
                </c:pt>
                <c:pt idx="5">
                  <c:v>República de Corea</c:v>
                </c:pt>
                <c:pt idx="6">
                  <c:v>Turquía</c:v>
                </c:pt>
                <c:pt idx="7">
                  <c:v>Hungría</c:v>
                </c:pt>
              </c:strCache>
            </c:strRef>
          </c:cat>
          <c:val>
            <c:numRef>
              <c:f>'Trade_Map_-_Lista_de_los_import'!$F$3:$F$10</c:f>
              <c:numCache>
                <c:formatCode>General</c:formatCode>
                <c:ptCount val="8"/>
                <c:pt idx="0">
                  <c:v>676548</c:v>
                </c:pt>
                <c:pt idx="2">
                  <c:v>33769</c:v>
                </c:pt>
                <c:pt idx="3">
                  <c:v>136386</c:v>
                </c:pt>
                <c:pt idx="4">
                  <c:v>14506</c:v>
                </c:pt>
                <c:pt idx="5">
                  <c:v>85797</c:v>
                </c:pt>
                <c:pt idx="6">
                  <c:v>48372</c:v>
                </c:pt>
                <c:pt idx="7">
                  <c:v>57284</c:v>
                </c:pt>
              </c:numCache>
            </c:numRef>
          </c:val>
        </c:ser>
        <c:dLbls>
          <c:showLegendKey val="0"/>
          <c:showVal val="0"/>
          <c:showCatName val="0"/>
          <c:showSerName val="0"/>
          <c:showPercent val="0"/>
          <c:showBubbleSize val="0"/>
        </c:dLbls>
        <c:gapWidth val="75"/>
        <c:overlap val="-25"/>
        <c:axId val="116674048"/>
        <c:axId val="108925440"/>
      </c:barChart>
      <c:catAx>
        <c:axId val="116674048"/>
        <c:scaling>
          <c:orientation val="minMax"/>
        </c:scaling>
        <c:delete val="0"/>
        <c:axPos val="b"/>
        <c:majorTickMark val="none"/>
        <c:minorTickMark val="none"/>
        <c:tickLblPos val="nextTo"/>
        <c:txPr>
          <a:bodyPr/>
          <a:lstStyle/>
          <a:p>
            <a:pPr>
              <a:defRPr lang="es-EC"/>
            </a:pPr>
            <a:endParaRPr lang="es-EC"/>
          </a:p>
        </c:txPr>
        <c:crossAx val="108925440"/>
        <c:crosses val="autoZero"/>
        <c:auto val="1"/>
        <c:lblAlgn val="ctr"/>
        <c:lblOffset val="100"/>
        <c:noMultiLvlLbl val="0"/>
      </c:catAx>
      <c:valAx>
        <c:axId val="108925440"/>
        <c:scaling>
          <c:orientation val="minMax"/>
        </c:scaling>
        <c:delete val="0"/>
        <c:axPos val="l"/>
        <c:majorGridlines/>
        <c:numFmt formatCode="General" sourceLinked="1"/>
        <c:majorTickMark val="none"/>
        <c:minorTickMark val="none"/>
        <c:tickLblPos val="nextTo"/>
        <c:spPr>
          <a:ln w="9525">
            <a:noFill/>
          </a:ln>
        </c:spPr>
        <c:txPr>
          <a:bodyPr/>
          <a:lstStyle/>
          <a:p>
            <a:pPr>
              <a:defRPr lang="es-EC"/>
            </a:pPr>
            <a:endParaRPr lang="es-EC"/>
          </a:p>
        </c:txPr>
        <c:crossAx val="116674048"/>
        <c:crosses val="autoZero"/>
        <c:crossBetween val="between"/>
      </c:valAx>
    </c:plotArea>
    <c:legend>
      <c:legendPos val="b"/>
      <c:layout/>
      <c:overlay val="0"/>
      <c:txPr>
        <a:bodyPr/>
        <a:lstStyle/>
        <a:p>
          <a:pPr>
            <a:defRPr lang="es-EC"/>
          </a:pPr>
          <a:endParaRPr lang="es-EC"/>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v>Total 2007-2011</c:v>
          </c:tx>
          <c:cat>
            <c:strRef>
              <c:f>'Trade_Map_-_Lista_de_los_export'!$A$3:$A$12</c:f>
              <c:strCache>
                <c:ptCount val="10"/>
                <c:pt idx="0">
                  <c:v>Estados Unidos de América</c:v>
                </c:pt>
                <c:pt idx="1">
                  <c:v>Pakistán</c:v>
                </c:pt>
                <c:pt idx="2">
                  <c:v>Eslovaquia</c:v>
                </c:pt>
                <c:pt idx="3">
                  <c:v>España</c:v>
                </c:pt>
                <c:pt idx="4">
                  <c:v>Bélgica</c:v>
                </c:pt>
                <c:pt idx="5">
                  <c:v>Francia</c:v>
                </c:pt>
                <c:pt idx="6">
                  <c:v>Brasil</c:v>
                </c:pt>
                <c:pt idx="7">
                  <c:v>Suecia</c:v>
                </c:pt>
                <c:pt idx="8">
                  <c:v>Alemania</c:v>
                </c:pt>
                <c:pt idx="9">
                  <c:v>Canadá</c:v>
                </c:pt>
              </c:strCache>
            </c:strRef>
          </c:cat>
          <c:val>
            <c:numRef>
              <c:f>'Trade_Map_-_Lista_de_los_export'!$G$3:$G$12</c:f>
              <c:numCache>
                <c:formatCode>General</c:formatCode>
                <c:ptCount val="10"/>
                <c:pt idx="0">
                  <c:v>3961337</c:v>
                </c:pt>
                <c:pt idx="1">
                  <c:v>507653</c:v>
                </c:pt>
                <c:pt idx="2">
                  <c:v>308762</c:v>
                </c:pt>
                <c:pt idx="3">
                  <c:v>185233</c:v>
                </c:pt>
                <c:pt idx="4">
                  <c:v>299033</c:v>
                </c:pt>
                <c:pt idx="5">
                  <c:v>407433</c:v>
                </c:pt>
                <c:pt idx="6">
                  <c:v>63942</c:v>
                </c:pt>
                <c:pt idx="7">
                  <c:v>46853</c:v>
                </c:pt>
                <c:pt idx="8">
                  <c:v>175546</c:v>
                </c:pt>
                <c:pt idx="9">
                  <c:v>184727</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907494447809408"/>
          <c:y val="0.15030524207144294"/>
          <c:w val="0.30668645265495936"/>
          <c:h val="0.84969475792856508"/>
        </c:manualLayout>
      </c:layout>
      <c:overlay val="0"/>
      <c:txPr>
        <a:bodyPr/>
        <a:lstStyle/>
        <a:p>
          <a:pPr rtl="0">
            <a:defRPr lang="es-EC"/>
          </a:pPr>
          <a:endParaRPr lang="es-EC"/>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6003260684564738"/>
          <c:y val="0.18809906547148919"/>
          <c:w val="0.64440419947506566"/>
          <c:h val="0.54611292721983751"/>
        </c:manualLayout>
      </c:layout>
      <c:barChart>
        <c:barDir val="col"/>
        <c:grouping val="clustered"/>
        <c:varyColors val="0"/>
        <c:ser>
          <c:idx val="0"/>
          <c:order val="0"/>
          <c:tx>
            <c:v>Importaciones miles USD</c:v>
          </c:tx>
          <c:invertIfNegative val="0"/>
          <c:trendline>
            <c:spPr>
              <a:ln w="12700">
                <a:solidFill>
                  <a:srgbClr val="FF0000"/>
                </a:solidFill>
              </a:ln>
            </c:spPr>
            <c:trendlineType val="poly"/>
            <c:order val="3"/>
            <c:dispRSqr val="0"/>
            <c:dispEq val="0"/>
          </c:trendline>
          <c:cat>
            <c:numRef>
              <c:f>'Importaciones de Canadá'!$C$2:$L$2</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'Importaciones de Canadá'!$C$20:$L$20</c:f>
              <c:numCache>
                <c:formatCode>#,##0</c:formatCode>
                <c:ptCount val="9"/>
                <c:pt idx="0">
                  <c:v>311895</c:v>
                </c:pt>
                <c:pt idx="1">
                  <c:v>332795</c:v>
                </c:pt>
                <c:pt idx="2">
                  <c:v>132043</c:v>
                </c:pt>
                <c:pt idx="3">
                  <c:v>263761</c:v>
                </c:pt>
                <c:pt idx="4">
                  <c:v>676547</c:v>
                </c:pt>
                <c:pt idx="5">
                  <c:v>541489.20000000298</c:v>
                </c:pt>
                <c:pt idx="6">
                  <c:v>758327.40000000643</c:v>
                </c:pt>
                <c:pt idx="7">
                  <c:v>977853.66000002704</c:v>
                </c:pt>
                <c:pt idx="8">
                  <c:v>1032055.6399999833</c:v>
                </c:pt>
              </c:numCache>
            </c:numRef>
          </c:val>
        </c:ser>
        <c:dLbls>
          <c:showLegendKey val="0"/>
          <c:showVal val="0"/>
          <c:showCatName val="0"/>
          <c:showSerName val="0"/>
          <c:showPercent val="0"/>
          <c:showBubbleSize val="0"/>
        </c:dLbls>
        <c:gapWidth val="150"/>
        <c:axId val="117839872"/>
        <c:axId val="116960640"/>
      </c:barChart>
      <c:catAx>
        <c:axId val="117839872"/>
        <c:scaling>
          <c:orientation val="minMax"/>
        </c:scaling>
        <c:delete val="0"/>
        <c:axPos val="b"/>
        <c:numFmt formatCode="General" sourceLinked="1"/>
        <c:majorTickMark val="none"/>
        <c:minorTickMark val="none"/>
        <c:tickLblPos val="nextTo"/>
        <c:txPr>
          <a:bodyPr/>
          <a:lstStyle/>
          <a:p>
            <a:pPr>
              <a:defRPr lang="es-EC"/>
            </a:pPr>
            <a:endParaRPr lang="es-EC"/>
          </a:p>
        </c:txPr>
        <c:crossAx val="116960640"/>
        <c:crosses val="autoZero"/>
        <c:auto val="1"/>
        <c:lblAlgn val="ctr"/>
        <c:lblOffset val="100"/>
        <c:noMultiLvlLbl val="0"/>
      </c:catAx>
      <c:valAx>
        <c:axId val="116960640"/>
        <c:scaling>
          <c:orientation val="minMax"/>
        </c:scaling>
        <c:delete val="0"/>
        <c:axPos val="l"/>
        <c:majorGridlines/>
        <c:numFmt formatCode="#,##0" sourceLinked="1"/>
        <c:majorTickMark val="none"/>
        <c:minorTickMark val="none"/>
        <c:tickLblPos val="nextTo"/>
        <c:txPr>
          <a:bodyPr/>
          <a:lstStyle/>
          <a:p>
            <a:pPr>
              <a:defRPr lang="es-EC"/>
            </a:pPr>
            <a:endParaRPr lang="es-EC"/>
          </a:p>
        </c:txPr>
        <c:crossAx val="117839872"/>
        <c:crosses val="autoZero"/>
        <c:crossBetween val="between"/>
      </c:valAx>
      <c:dTable>
        <c:showHorzBorder val="1"/>
        <c:showVertBorder val="1"/>
        <c:showOutline val="1"/>
        <c:showKeys val="1"/>
        <c:txPr>
          <a:bodyPr/>
          <a:lstStyle/>
          <a:p>
            <a:pPr rtl="0">
              <a:defRPr lang="es-EC"/>
            </a:pPr>
            <a:endParaRPr lang="es-EC"/>
          </a:p>
        </c:txPr>
      </c:dTable>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diagrams/_rels/data5.xml.rels><?xml version="1.0" encoding="UTF-8" standalone="yes"?>
<Relationships xmlns="http://schemas.openxmlformats.org/package/2006/relationships"><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6AB54-D74A-4DF3-9978-2596F7E5A3A7}"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S"/>
        </a:p>
      </dgm:t>
    </dgm:pt>
    <dgm:pt modelId="{59C797BD-98BD-4A03-B1F1-63C14D05B1EA}">
      <dgm:prSet phldrT="[Texto]"/>
      <dgm:spPr/>
      <dgm:t>
        <a:bodyPr/>
        <a:lstStyle/>
        <a:p>
          <a:pPr algn="just"/>
          <a:r>
            <a:rPr lang="es-EC" dirty="0" smtClean="0">
              <a:latin typeface="Arial" pitchFamily="34" charset="0"/>
              <a:cs typeface="Arial" pitchFamily="34" charset="0"/>
            </a:rPr>
            <a:t>Diseñar un modelo de asociatividad, comercio exterior y negocios Internacionales para la exportación de alcohol etílico en el cantón Pangua a través de la implementación de una empresa comunitaria de exportación.</a:t>
          </a:r>
          <a:endParaRPr lang="es-ES" dirty="0">
            <a:latin typeface="Arial" pitchFamily="34" charset="0"/>
            <a:cs typeface="Arial" pitchFamily="34" charset="0"/>
          </a:endParaRPr>
        </a:p>
      </dgm:t>
    </dgm:pt>
    <dgm:pt modelId="{2D66EBF0-FFB9-4B0F-AA71-45FAA019C5CD}" type="parTrans" cxnId="{436841F6-B6B6-47DE-8203-6C8B28D5AFA1}">
      <dgm:prSet/>
      <dgm:spPr/>
      <dgm:t>
        <a:bodyPr/>
        <a:lstStyle/>
        <a:p>
          <a:endParaRPr lang="es-ES"/>
        </a:p>
      </dgm:t>
    </dgm:pt>
    <dgm:pt modelId="{5D0191C6-96D4-432D-A79E-A12A19655B59}" type="sibTrans" cxnId="{436841F6-B6B6-47DE-8203-6C8B28D5AFA1}">
      <dgm:prSet/>
      <dgm:spPr/>
      <dgm:t>
        <a:bodyPr/>
        <a:lstStyle/>
        <a:p>
          <a:endParaRPr lang="es-ES"/>
        </a:p>
      </dgm:t>
    </dgm:pt>
    <dgm:pt modelId="{CF12F14A-B004-4CC9-954D-5C1F23B3FECE}">
      <dgm:prSet phldrT="[Texto]"/>
      <dgm:spPr/>
      <dgm:t>
        <a:bodyPr/>
        <a:lstStyle/>
        <a:p>
          <a:endParaRPr lang="es-ES" b="1" dirty="0">
            <a:latin typeface="Arial" pitchFamily="34" charset="0"/>
            <a:cs typeface="Arial" pitchFamily="34" charset="0"/>
          </a:endParaRPr>
        </a:p>
      </dgm:t>
    </dgm:pt>
    <dgm:pt modelId="{93F0F220-EB63-4AE1-8E23-65DAD9DE9C51}" type="sibTrans" cxnId="{F6609D17-DB41-446E-A223-2A0EA9EA1729}">
      <dgm:prSet/>
      <dgm:spPr/>
      <dgm:t>
        <a:bodyPr/>
        <a:lstStyle/>
        <a:p>
          <a:endParaRPr lang="es-ES"/>
        </a:p>
      </dgm:t>
    </dgm:pt>
    <dgm:pt modelId="{7B6E5874-774B-4D20-904A-02CA841F9E82}" type="parTrans" cxnId="{F6609D17-DB41-446E-A223-2A0EA9EA1729}">
      <dgm:prSet/>
      <dgm:spPr/>
      <dgm:t>
        <a:bodyPr/>
        <a:lstStyle/>
        <a:p>
          <a:endParaRPr lang="es-ES"/>
        </a:p>
      </dgm:t>
    </dgm:pt>
    <dgm:pt modelId="{11D15B01-B20B-49A8-8CED-A094E4CB0A59}" type="pres">
      <dgm:prSet presAssocID="{5F46AB54-D74A-4DF3-9978-2596F7E5A3A7}" presName="Name0" presStyleCnt="0">
        <dgm:presLayoutVars>
          <dgm:dir/>
          <dgm:resizeHandles val="exact"/>
        </dgm:presLayoutVars>
      </dgm:prSet>
      <dgm:spPr/>
      <dgm:t>
        <a:bodyPr/>
        <a:lstStyle/>
        <a:p>
          <a:endParaRPr lang="es-EC"/>
        </a:p>
      </dgm:t>
    </dgm:pt>
    <dgm:pt modelId="{6F6C04C3-4234-4774-9738-8AFDD1E1CC1C}" type="pres">
      <dgm:prSet presAssocID="{CF12F14A-B004-4CC9-954D-5C1F23B3FECE}" presName="composite" presStyleCnt="0"/>
      <dgm:spPr/>
    </dgm:pt>
    <dgm:pt modelId="{7F73F4D1-6D93-4140-983B-2A6C114DA695}" type="pres">
      <dgm:prSet presAssocID="{CF12F14A-B004-4CC9-954D-5C1F23B3FECE}" presName="rect1" presStyleLbl="trAlignAcc1" presStyleIdx="0" presStyleCnt="1">
        <dgm:presLayoutVars>
          <dgm:bulletEnabled val="1"/>
        </dgm:presLayoutVars>
      </dgm:prSet>
      <dgm:spPr/>
      <dgm:t>
        <a:bodyPr/>
        <a:lstStyle/>
        <a:p>
          <a:endParaRPr lang="es-EC"/>
        </a:p>
      </dgm:t>
    </dgm:pt>
    <dgm:pt modelId="{3FDEA670-2F9B-437A-B7FF-337C9523BD4C}" type="pres">
      <dgm:prSet presAssocID="{CF12F14A-B004-4CC9-954D-5C1F23B3FECE}" presName="rect2" presStyleLbl="fgImgPlace1" presStyleIdx="0" presStyleCnt="1"/>
      <dgm:spPr>
        <a:blipFill rotWithShape="1">
          <a:blip xmlns:r="http://schemas.openxmlformats.org/officeDocument/2006/relationships" r:embed="rId1"/>
          <a:stretch>
            <a:fillRect/>
          </a:stretch>
        </a:blipFill>
      </dgm:spPr>
      <dgm:t>
        <a:bodyPr/>
        <a:lstStyle/>
        <a:p>
          <a:endParaRPr lang="es-EC"/>
        </a:p>
      </dgm:t>
    </dgm:pt>
  </dgm:ptLst>
  <dgm:cxnLst>
    <dgm:cxn modelId="{DDCAF1A8-051A-47FD-A896-597EEDC64AD3}" type="presOf" srcId="{59C797BD-98BD-4A03-B1F1-63C14D05B1EA}" destId="{7F73F4D1-6D93-4140-983B-2A6C114DA695}" srcOrd="0" destOrd="1" presId="urn:microsoft.com/office/officeart/2008/layout/PictureStrips"/>
    <dgm:cxn modelId="{C59834FB-725E-4EBF-BE52-C5BE05630AD2}" type="presOf" srcId="{5F46AB54-D74A-4DF3-9978-2596F7E5A3A7}" destId="{11D15B01-B20B-49A8-8CED-A094E4CB0A59}" srcOrd="0" destOrd="0" presId="urn:microsoft.com/office/officeart/2008/layout/PictureStrips"/>
    <dgm:cxn modelId="{82AEB11B-4545-417C-B80E-F3F99889A96B}" type="presOf" srcId="{CF12F14A-B004-4CC9-954D-5C1F23B3FECE}" destId="{7F73F4D1-6D93-4140-983B-2A6C114DA695}" srcOrd="0" destOrd="0" presId="urn:microsoft.com/office/officeart/2008/layout/PictureStrips"/>
    <dgm:cxn modelId="{F6609D17-DB41-446E-A223-2A0EA9EA1729}" srcId="{5F46AB54-D74A-4DF3-9978-2596F7E5A3A7}" destId="{CF12F14A-B004-4CC9-954D-5C1F23B3FECE}" srcOrd="0" destOrd="0" parTransId="{7B6E5874-774B-4D20-904A-02CA841F9E82}" sibTransId="{93F0F220-EB63-4AE1-8E23-65DAD9DE9C51}"/>
    <dgm:cxn modelId="{436841F6-B6B6-47DE-8203-6C8B28D5AFA1}" srcId="{CF12F14A-B004-4CC9-954D-5C1F23B3FECE}" destId="{59C797BD-98BD-4A03-B1F1-63C14D05B1EA}" srcOrd="0" destOrd="0" parTransId="{2D66EBF0-FFB9-4B0F-AA71-45FAA019C5CD}" sibTransId="{5D0191C6-96D4-432D-A79E-A12A19655B59}"/>
    <dgm:cxn modelId="{6E855929-2D24-454C-8474-3E6768D21E79}" type="presParOf" srcId="{11D15B01-B20B-49A8-8CED-A094E4CB0A59}" destId="{6F6C04C3-4234-4774-9738-8AFDD1E1CC1C}" srcOrd="0" destOrd="0" presId="urn:microsoft.com/office/officeart/2008/layout/PictureStrips"/>
    <dgm:cxn modelId="{2B1E6DA7-82EB-4268-82FC-05F16A980C90}" type="presParOf" srcId="{6F6C04C3-4234-4774-9738-8AFDD1E1CC1C}" destId="{7F73F4D1-6D93-4140-983B-2A6C114DA695}" srcOrd="0" destOrd="0" presId="urn:microsoft.com/office/officeart/2008/layout/PictureStrips"/>
    <dgm:cxn modelId="{79157311-D5C8-45DB-8ACE-8255C137F56C}" type="presParOf" srcId="{6F6C04C3-4234-4774-9738-8AFDD1E1CC1C}" destId="{3FDEA670-2F9B-437A-B7FF-337C9523BD4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4B2275-E3E7-4AB1-84FE-63FE76522EA6}"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C"/>
        </a:p>
      </dgm:t>
    </dgm:pt>
    <dgm:pt modelId="{84C46046-71B9-4EE0-9356-6882804599DD}">
      <dgm:prSet phldrT="[Texto]"/>
      <dgm:spPr/>
      <dgm:t>
        <a:bodyPr/>
        <a:lstStyle/>
        <a:p>
          <a:pPr algn="ctr"/>
          <a:r>
            <a:rPr lang="es-EC" dirty="0"/>
            <a:t>Asamblea General</a:t>
          </a:r>
        </a:p>
      </dgm:t>
    </dgm:pt>
    <dgm:pt modelId="{7DF92674-9F0C-42F6-ABD9-308CCA2D1F66}" type="parTrans" cxnId="{91EBF9EA-5020-42AC-B315-0A77CFE4B482}">
      <dgm:prSet/>
      <dgm:spPr/>
      <dgm:t>
        <a:bodyPr/>
        <a:lstStyle/>
        <a:p>
          <a:pPr algn="ctr"/>
          <a:endParaRPr lang="es-EC"/>
        </a:p>
      </dgm:t>
    </dgm:pt>
    <dgm:pt modelId="{9E8B6B4B-8964-43B5-8699-DD2927C8F8D8}" type="sibTrans" cxnId="{91EBF9EA-5020-42AC-B315-0A77CFE4B482}">
      <dgm:prSet/>
      <dgm:spPr/>
      <dgm:t>
        <a:bodyPr/>
        <a:lstStyle/>
        <a:p>
          <a:pPr algn="ctr"/>
          <a:endParaRPr lang="es-EC"/>
        </a:p>
      </dgm:t>
    </dgm:pt>
    <dgm:pt modelId="{81D7E6D5-D123-4047-98E6-7434842557E9}">
      <dgm:prSet phldrT="[Texto]"/>
      <dgm:spPr/>
      <dgm:t>
        <a:bodyPr/>
        <a:lstStyle/>
        <a:p>
          <a:pPr algn="ctr"/>
          <a:r>
            <a:rPr lang="es-EC"/>
            <a:t>Departamento comercio exterior</a:t>
          </a:r>
        </a:p>
      </dgm:t>
    </dgm:pt>
    <dgm:pt modelId="{877D3403-F0C3-4DAE-9AE7-60562E649763}" type="parTrans" cxnId="{1FCFF2D2-A038-45C9-A7ED-B70B24AE265E}">
      <dgm:prSet/>
      <dgm:spPr/>
      <dgm:t>
        <a:bodyPr/>
        <a:lstStyle/>
        <a:p>
          <a:pPr algn="ctr"/>
          <a:endParaRPr lang="es-EC"/>
        </a:p>
      </dgm:t>
    </dgm:pt>
    <dgm:pt modelId="{135E7576-00AE-467B-BE5A-A91B8A8266CE}" type="sibTrans" cxnId="{1FCFF2D2-A038-45C9-A7ED-B70B24AE265E}">
      <dgm:prSet/>
      <dgm:spPr/>
      <dgm:t>
        <a:bodyPr/>
        <a:lstStyle/>
        <a:p>
          <a:pPr algn="ctr"/>
          <a:endParaRPr lang="es-EC"/>
        </a:p>
      </dgm:t>
    </dgm:pt>
    <dgm:pt modelId="{4815134F-7E0F-46BE-A7D0-C37CDA75E539}">
      <dgm:prSet phldrT="[Texto]"/>
      <dgm:spPr/>
      <dgm:t>
        <a:bodyPr/>
        <a:lstStyle/>
        <a:p>
          <a:pPr algn="ctr"/>
          <a:r>
            <a:rPr lang="es-EC"/>
            <a:t>Departamento de producción</a:t>
          </a:r>
        </a:p>
      </dgm:t>
    </dgm:pt>
    <dgm:pt modelId="{29701E91-36FD-4A1B-83CB-BC76A865F4BC}" type="parTrans" cxnId="{0D589D9C-E274-4FAE-AECD-872E5CA01E5E}">
      <dgm:prSet/>
      <dgm:spPr/>
      <dgm:t>
        <a:bodyPr/>
        <a:lstStyle/>
        <a:p>
          <a:pPr algn="ctr"/>
          <a:endParaRPr lang="es-EC"/>
        </a:p>
      </dgm:t>
    </dgm:pt>
    <dgm:pt modelId="{A03C7F21-6E68-4C68-9D07-3A2AB48D7A04}" type="sibTrans" cxnId="{0D589D9C-E274-4FAE-AECD-872E5CA01E5E}">
      <dgm:prSet/>
      <dgm:spPr/>
      <dgm:t>
        <a:bodyPr/>
        <a:lstStyle/>
        <a:p>
          <a:pPr algn="ctr"/>
          <a:endParaRPr lang="es-EC"/>
        </a:p>
      </dgm:t>
    </dgm:pt>
    <dgm:pt modelId="{41DB998C-1CE9-498A-BBEC-B9E3A60CA505}">
      <dgm:prSet phldrT="[Texto]"/>
      <dgm:spPr/>
      <dgm:t>
        <a:bodyPr/>
        <a:lstStyle/>
        <a:p>
          <a:pPr algn="ctr"/>
          <a:r>
            <a:rPr lang="es-EC"/>
            <a:t>Departamento Administrativo-Financiero</a:t>
          </a:r>
        </a:p>
      </dgm:t>
    </dgm:pt>
    <dgm:pt modelId="{B2C623F2-BF60-44A0-8DDF-2AADFF1A8347}" type="parTrans" cxnId="{F3E00389-3951-493F-B2E2-5B2F5FB2CE39}">
      <dgm:prSet/>
      <dgm:spPr/>
      <dgm:t>
        <a:bodyPr/>
        <a:lstStyle/>
        <a:p>
          <a:pPr algn="ctr"/>
          <a:endParaRPr lang="es-EC"/>
        </a:p>
      </dgm:t>
    </dgm:pt>
    <dgm:pt modelId="{EF4FA0BB-AB35-461A-B2E0-BDC1D444E4BF}" type="sibTrans" cxnId="{F3E00389-3951-493F-B2E2-5B2F5FB2CE39}">
      <dgm:prSet/>
      <dgm:spPr/>
      <dgm:t>
        <a:bodyPr/>
        <a:lstStyle/>
        <a:p>
          <a:pPr algn="ctr"/>
          <a:endParaRPr lang="es-EC"/>
        </a:p>
      </dgm:t>
    </dgm:pt>
    <dgm:pt modelId="{9CCBF91B-C430-4760-9C84-4B01C8C3B88E}">
      <dgm:prSet phldrT="[Texto]"/>
      <dgm:spPr/>
      <dgm:t>
        <a:bodyPr/>
        <a:lstStyle/>
        <a:p>
          <a:pPr algn="ctr"/>
          <a:r>
            <a:rPr lang="es-EC"/>
            <a:t>Presidente</a:t>
          </a:r>
        </a:p>
      </dgm:t>
    </dgm:pt>
    <dgm:pt modelId="{3D9DD775-648F-4E1A-ADF9-083C9ECDEB7E}" type="parTrans" cxnId="{3A93235D-ED9C-457F-9152-3FC6D8B9FF60}">
      <dgm:prSet/>
      <dgm:spPr/>
      <dgm:t>
        <a:bodyPr/>
        <a:lstStyle/>
        <a:p>
          <a:pPr algn="ctr"/>
          <a:endParaRPr lang="es-EC"/>
        </a:p>
      </dgm:t>
    </dgm:pt>
    <dgm:pt modelId="{8AF4566E-A91D-4B7B-929E-1BF90AD1260C}" type="sibTrans" cxnId="{3A93235D-ED9C-457F-9152-3FC6D8B9FF60}">
      <dgm:prSet/>
      <dgm:spPr/>
      <dgm:t>
        <a:bodyPr/>
        <a:lstStyle/>
        <a:p>
          <a:pPr algn="ctr"/>
          <a:endParaRPr lang="es-EC"/>
        </a:p>
      </dgm:t>
    </dgm:pt>
    <dgm:pt modelId="{87CC811B-C918-4BF2-B6DB-9681384D1376}" type="asst">
      <dgm:prSet phldrT="[Texto]"/>
      <dgm:spPr/>
      <dgm:t>
        <a:bodyPr/>
        <a:lstStyle/>
        <a:p>
          <a:pPr algn="ctr"/>
          <a:r>
            <a:rPr lang="es-EC"/>
            <a:t>Gerente General</a:t>
          </a:r>
        </a:p>
      </dgm:t>
    </dgm:pt>
    <dgm:pt modelId="{E13667E1-7FE2-4E9F-B3A4-F7D08C48A711}" type="parTrans" cxnId="{09513B0B-3FC9-4262-A155-66CC78258358}">
      <dgm:prSet/>
      <dgm:spPr/>
      <dgm:t>
        <a:bodyPr/>
        <a:lstStyle/>
        <a:p>
          <a:pPr algn="ctr"/>
          <a:endParaRPr lang="es-EC"/>
        </a:p>
      </dgm:t>
    </dgm:pt>
    <dgm:pt modelId="{0B246859-63A3-4D42-B818-EE3753B769D2}" type="sibTrans" cxnId="{09513B0B-3FC9-4262-A155-66CC78258358}">
      <dgm:prSet/>
      <dgm:spPr/>
      <dgm:t>
        <a:bodyPr/>
        <a:lstStyle/>
        <a:p>
          <a:pPr algn="ctr"/>
          <a:endParaRPr lang="es-EC"/>
        </a:p>
      </dgm:t>
    </dgm:pt>
    <dgm:pt modelId="{980F1DCC-FE8F-4388-B2BA-C0E51E6AF1CA}">
      <dgm:prSet phldrT="[Texto]"/>
      <dgm:spPr/>
      <dgm:t>
        <a:bodyPr/>
        <a:lstStyle/>
        <a:p>
          <a:pPr algn="ctr"/>
          <a:r>
            <a:rPr lang="es-EC"/>
            <a:t>Asesoría Juridica</a:t>
          </a:r>
        </a:p>
      </dgm:t>
    </dgm:pt>
    <dgm:pt modelId="{0F1AF8AA-5592-462A-8D0E-D1AB75E444D9}" type="sibTrans" cxnId="{9A2A679D-AAF3-46CC-AAFE-B69DE90E5D1D}">
      <dgm:prSet/>
      <dgm:spPr/>
      <dgm:t>
        <a:bodyPr/>
        <a:lstStyle/>
        <a:p>
          <a:pPr algn="ctr"/>
          <a:endParaRPr lang="es-EC"/>
        </a:p>
      </dgm:t>
    </dgm:pt>
    <dgm:pt modelId="{7C38A7A8-B434-45BD-A3C4-573C29294696}" type="parTrans" cxnId="{9A2A679D-AAF3-46CC-AAFE-B69DE90E5D1D}">
      <dgm:prSet/>
      <dgm:spPr/>
      <dgm:t>
        <a:bodyPr/>
        <a:lstStyle/>
        <a:p>
          <a:pPr algn="ctr"/>
          <a:endParaRPr lang="es-EC"/>
        </a:p>
      </dgm:t>
    </dgm:pt>
    <dgm:pt modelId="{2567D941-9387-4460-8445-CAA7ED536D07}" type="pres">
      <dgm:prSet presAssocID="{D84B2275-E3E7-4AB1-84FE-63FE76522EA6}" presName="hierChild1" presStyleCnt="0">
        <dgm:presLayoutVars>
          <dgm:orgChart val="1"/>
          <dgm:chPref val="1"/>
          <dgm:dir/>
          <dgm:animOne val="branch"/>
          <dgm:animLvl val="lvl"/>
          <dgm:resizeHandles/>
        </dgm:presLayoutVars>
      </dgm:prSet>
      <dgm:spPr/>
      <dgm:t>
        <a:bodyPr/>
        <a:lstStyle/>
        <a:p>
          <a:endParaRPr lang="es-EC"/>
        </a:p>
      </dgm:t>
    </dgm:pt>
    <dgm:pt modelId="{5EAD21B5-F6E8-436F-9004-5CAD2F81B972}" type="pres">
      <dgm:prSet presAssocID="{84C46046-71B9-4EE0-9356-6882804599DD}" presName="hierRoot1" presStyleCnt="0">
        <dgm:presLayoutVars>
          <dgm:hierBranch val="init"/>
        </dgm:presLayoutVars>
      </dgm:prSet>
      <dgm:spPr/>
    </dgm:pt>
    <dgm:pt modelId="{9103066F-FC95-4A04-AE72-BF84C661D0EB}" type="pres">
      <dgm:prSet presAssocID="{84C46046-71B9-4EE0-9356-6882804599DD}" presName="rootComposite1" presStyleCnt="0"/>
      <dgm:spPr/>
    </dgm:pt>
    <dgm:pt modelId="{B98B6851-1075-4382-B3CE-B14764FD1AC2}" type="pres">
      <dgm:prSet presAssocID="{84C46046-71B9-4EE0-9356-6882804599DD}" presName="rootText1" presStyleLbl="node0" presStyleIdx="0" presStyleCnt="2">
        <dgm:presLayoutVars>
          <dgm:chPref val="3"/>
        </dgm:presLayoutVars>
      </dgm:prSet>
      <dgm:spPr/>
      <dgm:t>
        <a:bodyPr/>
        <a:lstStyle/>
        <a:p>
          <a:endParaRPr lang="es-EC"/>
        </a:p>
      </dgm:t>
    </dgm:pt>
    <dgm:pt modelId="{DAD38B99-F854-4030-8ED8-0A97EC37AF7E}" type="pres">
      <dgm:prSet presAssocID="{84C46046-71B9-4EE0-9356-6882804599DD}" presName="rootConnector1" presStyleLbl="node1" presStyleIdx="0" presStyleCnt="0"/>
      <dgm:spPr/>
      <dgm:t>
        <a:bodyPr/>
        <a:lstStyle/>
        <a:p>
          <a:endParaRPr lang="es-EC"/>
        </a:p>
      </dgm:t>
    </dgm:pt>
    <dgm:pt modelId="{2E3393DC-AE7B-4CD3-96C0-FC84EEE36F3A}" type="pres">
      <dgm:prSet presAssocID="{84C46046-71B9-4EE0-9356-6882804599DD}" presName="hierChild2" presStyleCnt="0"/>
      <dgm:spPr/>
    </dgm:pt>
    <dgm:pt modelId="{F6603CFF-79B0-42AC-9CF1-B54361BDBFE3}" type="pres">
      <dgm:prSet presAssocID="{84C46046-71B9-4EE0-9356-6882804599DD}" presName="hierChild3" presStyleCnt="0"/>
      <dgm:spPr/>
    </dgm:pt>
    <dgm:pt modelId="{8A4796DA-5EB1-4C11-A0A8-9CCFE1B908B2}" type="pres">
      <dgm:prSet presAssocID="{9CCBF91B-C430-4760-9C84-4B01C8C3B88E}" presName="hierRoot1" presStyleCnt="0">
        <dgm:presLayoutVars>
          <dgm:hierBranch val="init"/>
        </dgm:presLayoutVars>
      </dgm:prSet>
      <dgm:spPr/>
    </dgm:pt>
    <dgm:pt modelId="{8666C6C0-5107-4FF1-9E4A-3913BC40E80B}" type="pres">
      <dgm:prSet presAssocID="{9CCBF91B-C430-4760-9C84-4B01C8C3B88E}" presName="rootComposite1" presStyleCnt="0"/>
      <dgm:spPr/>
    </dgm:pt>
    <dgm:pt modelId="{AB0ACAF5-06AA-4050-80EC-E4B0A3416BC9}" type="pres">
      <dgm:prSet presAssocID="{9CCBF91B-C430-4760-9C84-4B01C8C3B88E}" presName="rootText1" presStyleLbl="node0" presStyleIdx="1" presStyleCnt="2">
        <dgm:presLayoutVars>
          <dgm:chPref val="3"/>
        </dgm:presLayoutVars>
      </dgm:prSet>
      <dgm:spPr/>
      <dgm:t>
        <a:bodyPr/>
        <a:lstStyle/>
        <a:p>
          <a:endParaRPr lang="es-EC"/>
        </a:p>
      </dgm:t>
    </dgm:pt>
    <dgm:pt modelId="{7B06A183-E135-44B8-A44D-F30AF7B81713}" type="pres">
      <dgm:prSet presAssocID="{9CCBF91B-C430-4760-9C84-4B01C8C3B88E}" presName="rootConnector1" presStyleLbl="node1" presStyleIdx="0" presStyleCnt="0"/>
      <dgm:spPr/>
      <dgm:t>
        <a:bodyPr/>
        <a:lstStyle/>
        <a:p>
          <a:endParaRPr lang="es-EC"/>
        </a:p>
      </dgm:t>
    </dgm:pt>
    <dgm:pt modelId="{57E2108F-BC01-4E2F-8A68-94EB61DACD99}" type="pres">
      <dgm:prSet presAssocID="{9CCBF91B-C430-4760-9C84-4B01C8C3B88E}" presName="hierChild2" presStyleCnt="0"/>
      <dgm:spPr/>
    </dgm:pt>
    <dgm:pt modelId="{5327532D-A364-49C1-ACFF-2866D4687A89}" type="pres">
      <dgm:prSet presAssocID="{7C38A7A8-B434-45BD-A3C4-573C29294696}" presName="Name37" presStyleLbl="parChTrans1D2" presStyleIdx="0" presStyleCnt="5"/>
      <dgm:spPr/>
      <dgm:t>
        <a:bodyPr/>
        <a:lstStyle/>
        <a:p>
          <a:endParaRPr lang="es-EC"/>
        </a:p>
      </dgm:t>
    </dgm:pt>
    <dgm:pt modelId="{336AFFF2-CDE7-4964-81AA-45831EFF299D}" type="pres">
      <dgm:prSet presAssocID="{980F1DCC-FE8F-4388-B2BA-C0E51E6AF1CA}" presName="hierRoot2" presStyleCnt="0">
        <dgm:presLayoutVars>
          <dgm:hierBranch val="init"/>
        </dgm:presLayoutVars>
      </dgm:prSet>
      <dgm:spPr/>
    </dgm:pt>
    <dgm:pt modelId="{C8A0ED2F-1337-4FD4-BC15-A22267051D24}" type="pres">
      <dgm:prSet presAssocID="{980F1DCC-FE8F-4388-B2BA-C0E51E6AF1CA}" presName="rootComposite" presStyleCnt="0"/>
      <dgm:spPr/>
    </dgm:pt>
    <dgm:pt modelId="{65EF0152-DC34-4F9D-9C30-80E77CB65392}" type="pres">
      <dgm:prSet presAssocID="{980F1DCC-FE8F-4388-B2BA-C0E51E6AF1CA}" presName="rootText" presStyleLbl="node2" presStyleIdx="0" presStyleCnt="4">
        <dgm:presLayoutVars>
          <dgm:chPref val="3"/>
        </dgm:presLayoutVars>
      </dgm:prSet>
      <dgm:spPr/>
      <dgm:t>
        <a:bodyPr/>
        <a:lstStyle/>
        <a:p>
          <a:endParaRPr lang="es-EC"/>
        </a:p>
      </dgm:t>
    </dgm:pt>
    <dgm:pt modelId="{808BED69-E94B-4B50-A015-2A2CB66CE069}" type="pres">
      <dgm:prSet presAssocID="{980F1DCC-FE8F-4388-B2BA-C0E51E6AF1CA}" presName="rootConnector" presStyleLbl="node2" presStyleIdx="0" presStyleCnt="4"/>
      <dgm:spPr/>
      <dgm:t>
        <a:bodyPr/>
        <a:lstStyle/>
        <a:p>
          <a:endParaRPr lang="es-EC"/>
        </a:p>
      </dgm:t>
    </dgm:pt>
    <dgm:pt modelId="{9CBCF536-E5C9-48FA-9623-DA376B35F9A7}" type="pres">
      <dgm:prSet presAssocID="{980F1DCC-FE8F-4388-B2BA-C0E51E6AF1CA}" presName="hierChild4" presStyleCnt="0"/>
      <dgm:spPr/>
    </dgm:pt>
    <dgm:pt modelId="{572BB3E7-B9FF-4DC4-AD1E-AB987DAC50DC}" type="pres">
      <dgm:prSet presAssocID="{980F1DCC-FE8F-4388-B2BA-C0E51E6AF1CA}" presName="hierChild5" presStyleCnt="0"/>
      <dgm:spPr/>
    </dgm:pt>
    <dgm:pt modelId="{7E465A3C-9ABA-4BA7-91A3-9DD32D71993F}" type="pres">
      <dgm:prSet presAssocID="{877D3403-F0C3-4DAE-9AE7-60562E649763}" presName="Name37" presStyleLbl="parChTrans1D2" presStyleIdx="1" presStyleCnt="5"/>
      <dgm:spPr/>
      <dgm:t>
        <a:bodyPr/>
        <a:lstStyle/>
        <a:p>
          <a:endParaRPr lang="es-EC"/>
        </a:p>
      </dgm:t>
    </dgm:pt>
    <dgm:pt modelId="{4491D83A-9314-4A8D-B613-C299C3809CFD}" type="pres">
      <dgm:prSet presAssocID="{81D7E6D5-D123-4047-98E6-7434842557E9}" presName="hierRoot2" presStyleCnt="0">
        <dgm:presLayoutVars>
          <dgm:hierBranch val="init"/>
        </dgm:presLayoutVars>
      </dgm:prSet>
      <dgm:spPr/>
    </dgm:pt>
    <dgm:pt modelId="{5942E1C3-2758-49AB-BF94-DB6F1C5991BF}" type="pres">
      <dgm:prSet presAssocID="{81D7E6D5-D123-4047-98E6-7434842557E9}" presName="rootComposite" presStyleCnt="0"/>
      <dgm:spPr/>
    </dgm:pt>
    <dgm:pt modelId="{8EEDA95F-99B6-45E6-8504-8134D68D2440}" type="pres">
      <dgm:prSet presAssocID="{81D7E6D5-D123-4047-98E6-7434842557E9}" presName="rootText" presStyleLbl="node2" presStyleIdx="1" presStyleCnt="4">
        <dgm:presLayoutVars>
          <dgm:chPref val="3"/>
        </dgm:presLayoutVars>
      </dgm:prSet>
      <dgm:spPr/>
      <dgm:t>
        <a:bodyPr/>
        <a:lstStyle/>
        <a:p>
          <a:endParaRPr lang="es-EC"/>
        </a:p>
      </dgm:t>
    </dgm:pt>
    <dgm:pt modelId="{0F33521D-133C-495C-ACDF-C7DBC98F2941}" type="pres">
      <dgm:prSet presAssocID="{81D7E6D5-D123-4047-98E6-7434842557E9}" presName="rootConnector" presStyleLbl="node2" presStyleIdx="1" presStyleCnt="4"/>
      <dgm:spPr/>
      <dgm:t>
        <a:bodyPr/>
        <a:lstStyle/>
        <a:p>
          <a:endParaRPr lang="es-EC"/>
        </a:p>
      </dgm:t>
    </dgm:pt>
    <dgm:pt modelId="{A6F72814-CFC2-49FC-90D7-252AD64F4771}" type="pres">
      <dgm:prSet presAssocID="{81D7E6D5-D123-4047-98E6-7434842557E9}" presName="hierChild4" presStyleCnt="0"/>
      <dgm:spPr/>
    </dgm:pt>
    <dgm:pt modelId="{78353AF9-D6B1-4448-AF1F-0A8FCA56C61B}" type="pres">
      <dgm:prSet presAssocID="{81D7E6D5-D123-4047-98E6-7434842557E9}" presName="hierChild5" presStyleCnt="0"/>
      <dgm:spPr/>
    </dgm:pt>
    <dgm:pt modelId="{4606278D-1B22-49E8-8EB6-22319D773434}" type="pres">
      <dgm:prSet presAssocID="{29701E91-36FD-4A1B-83CB-BC76A865F4BC}" presName="Name37" presStyleLbl="parChTrans1D2" presStyleIdx="2" presStyleCnt="5"/>
      <dgm:spPr/>
      <dgm:t>
        <a:bodyPr/>
        <a:lstStyle/>
        <a:p>
          <a:endParaRPr lang="es-EC"/>
        </a:p>
      </dgm:t>
    </dgm:pt>
    <dgm:pt modelId="{38229A2F-352E-4B4C-8EEC-DE2AF693170F}" type="pres">
      <dgm:prSet presAssocID="{4815134F-7E0F-46BE-A7D0-C37CDA75E539}" presName="hierRoot2" presStyleCnt="0">
        <dgm:presLayoutVars>
          <dgm:hierBranch val="init"/>
        </dgm:presLayoutVars>
      </dgm:prSet>
      <dgm:spPr/>
    </dgm:pt>
    <dgm:pt modelId="{BFCE565B-3B76-4918-B691-736AF62EFBD8}" type="pres">
      <dgm:prSet presAssocID="{4815134F-7E0F-46BE-A7D0-C37CDA75E539}" presName="rootComposite" presStyleCnt="0"/>
      <dgm:spPr/>
    </dgm:pt>
    <dgm:pt modelId="{2EE77D12-2739-498B-89C6-EFF793381FC6}" type="pres">
      <dgm:prSet presAssocID="{4815134F-7E0F-46BE-A7D0-C37CDA75E539}" presName="rootText" presStyleLbl="node2" presStyleIdx="2" presStyleCnt="4">
        <dgm:presLayoutVars>
          <dgm:chPref val="3"/>
        </dgm:presLayoutVars>
      </dgm:prSet>
      <dgm:spPr/>
      <dgm:t>
        <a:bodyPr/>
        <a:lstStyle/>
        <a:p>
          <a:endParaRPr lang="es-EC"/>
        </a:p>
      </dgm:t>
    </dgm:pt>
    <dgm:pt modelId="{F0C93377-B028-4EC3-9613-BE09CB14A642}" type="pres">
      <dgm:prSet presAssocID="{4815134F-7E0F-46BE-A7D0-C37CDA75E539}" presName="rootConnector" presStyleLbl="node2" presStyleIdx="2" presStyleCnt="4"/>
      <dgm:spPr/>
      <dgm:t>
        <a:bodyPr/>
        <a:lstStyle/>
        <a:p>
          <a:endParaRPr lang="es-EC"/>
        </a:p>
      </dgm:t>
    </dgm:pt>
    <dgm:pt modelId="{46264FF9-73AE-4F70-B51A-58001EA17F12}" type="pres">
      <dgm:prSet presAssocID="{4815134F-7E0F-46BE-A7D0-C37CDA75E539}" presName="hierChild4" presStyleCnt="0"/>
      <dgm:spPr/>
    </dgm:pt>
    <dgm:pt modelId="{C26FF53B-F5E2-4E68-9A02-5E799BD0E036}" type="pres">
      <dgm:prSet presAssocID="{4815134F-7E0F-46BE-A7D0-C37CDA75E539}" presName="hierChild5" presStyleCnt="0"/>
      <dgm:spPr/>
    </dgm:pt>
    <dgm:pt modelId="{36DBA7A6-BA16-4447-AA81-38F62360542E}" type="pres">
      <dgm:prSet presAssocID="{B2C623F2-BF60-44A0-8DDF-2AADFF1A8347}" presName="Name37" presStyleLbl="parChTrans1D2" presStyleIdx="3" presStyleCnt="5"/>
      <dgm:spPr/>
      <dgm:t>
        <a:bodyPr/>
        <a:lstStyle/>
        <a:p>
          <a:endParaRPr lang="es-EC"/>
        </a:p>
      </dgm:t>
    </dgm:pt>
    <dgm:pt modelId="{B830D832-13F9-4C1B-914A-E244217D100F}" type="pres">
      <dgm:prSet presAssocID="{41DB998C-1CE9-498A-BBEC-B9E3A60CA505}" presName="hierRoot2" presStyleCnt="0">
        <dgm:presLayoutVars>
          <dgm:hierBranch val="init"/>
        </dgm:presLayoutVars>
      </dgm:prSet>
      <dgm:spPr/>
    </dgm:pt>
    <dgm:pt modelId="{7261639C-14BD-4D81-9522-DB6D758D2E4E}" type="pres">
      <dgm:prSet presAssocID="{41DB998C-1CE9-498A-BBEC-B9E3A60CA505}" presName="rootComposite" presStyleCnt="0"/>
      <dgm:spPr/>
    </dgm:pt>
    <dgm:pt modelId="{1A7CCBB7-34F5-45EC-8F78-A69607391758}" type="pres">
      <dgm:prSet presAssocID="{41DB998C-1CE9-498A-BBEC-B9E3A60CA505}" presName="rootText" presStyleLbl="node2" presStyleIdx="3" presStyleCnt="4">
        <dgm:presLayoutVars>
          <dgm:chPref val="3"/>
        </dgm:presLayoutVars>
      </dgm:prSet>
      <dgm:spPr/>
      <dgm:t>
        <a:bodyPr/>
        <a:lstStyle/>
        <a:p>
          <a:endParaRPr lang="es-EC"/>
        </a:p>
      </dgm:t>
    </dgm:pt>
    <dgm:pt modelId="{8213730F-C02A-4C18-A3AC-5B70D3436A35}" type="pres">
      <dgm:prSet presAssocID="{41DB998C-1CE9-498A-BBEC-B9E3A60CA505}" presName="rootConnector" presStyleLbl="node2" presStyleIdx="3" presStyleCnt="4"/>
      <dgm:spPr/>
      <dgm:t>
        <a:bodyPr/>
        <a:lstStyle/>
        <a:p>
          <a:endParaRPr lang="es-EC"/>
        </a:p>
      </dgm:t>
    </dgm:pt>
    <dgm:pt modelId="{B741D0F0-243E-40E3-906B-0BFCFF7DD2A1}" type="pres">
      <dgm:prSet presAssocID="{41DB998C-1CE9-498A-BBEC-B9E3A60CA505}" presName="hierChild4" presStyleCnt="0"/>
      <dgm:spPr/>
    </dgm:pt>
    <dgm:pt modelId="{82E9A08A-82B0-4506-8199-8FB259853C54}" type="pres">
      <dgm:prSet presAssocID="{41DB998C-1CE9-498A-BBEC-B9E3A60CA505}" presName="hierChild5" presStyleCnt="0"/>
      <dgm:spPr/>
    </dgm:pt>
    <dgm:pt modelId="{5958E4DC-E5F1-4ED2-919E-844DE7310193}" type="pres">
      <dgm:prSet presAssocID="{9CCBF91B-C430-4760-9C84-4B01C8C3B88E}" presName="hierChild3" presStyleCnt="0"/>
      <dgm:spPr/>
    </dgm:pt>
    <dgm:pt modelId="{3074E938-7631-4C70-9206-16E3FF1C12B8}" type="pres">
      <dgm:prSet presAssocID="{E13667E1-7FE2-4E9F-B3A4-F7D08C48A711}" presName="Name111" presStyleLbl="parChTrans1D2" presStyleIdx="4" presStyleCnt="5"/>
      <dgm:spPr/>
      <dgm:t>
        <a:bodyPr/>
        <a:lstStyle/>
        <a:p>
          <a:endParaRPr lang="es-EC"/>
        </a:p>
      </dgm:t>
    </dgm:pt>
    <dgm:pt modelId="{E95DA1B4-6471-432E-843B-5CB1A9C69AF8}" type="pres">
      <dgm:prSet presAssocID="{87CC811B-C918-4BF2-B6DB-9681384D1376}" presName="hierRoot3" presStyleCnt="0">
        <dgm:presLayoutVars>
          <dgm:hierBranch val="init"/>
        </dgm:presLayoutVars>
      </dgm:prSet>
      <dgm:spPr/>
    </dgm:pt>
    <dgm:pt modelId="{465CF7B3-503D-4696-BE56-73482C42FBDC}" type="pres">
      <dgm:prSet presAssocID="{87CC811B-C918-4BF2-B6DB-9681384D1376}" presName="rootComposite3" presStyleCnt="0"/>
      <dgm:spPr/>
    </dgm:pt>
    <dgm:pt modelId="{B8FF0634-5823-4657-AE20-3AF8BE59ED53}" type="pres">
      <dgm:prSet presAssocID="{87CC811B-C918-4BF2-B6DB-9681384D1376}" presName="rootText3" presStyleLbl="asst1" presStyleIdx="0" presStyleCnt="1">
        <dgm:presLayoutVars>
          <dgm:chPref val="3"/>
        </dgm:presLayoutVars>
      </dgm:prSet>
      <dgm:spPr/>
      <dgm:t>
        <a:bodyPr/>
        <a:lstStyle/>
        <a:p>
          <a:endParaRPr lang="es-EC"/>
        </a:p>
      </dgm:t>
    </dgm:pt>
    <dgm:pt modelId="{D6F5C531-88C9-4522-8F7E-5B7CFDA63816}" type="pres">
      <dgm:prSet presAssocID="{87CC811B-C918-4BF2-B6DB-9681384D1376}" presName="rootConnector3" presStyleLbl="asst1" presStyleIdx="0" presStyleCnt="1"/>
      <dgm:spPr/>
      <dgm:t>
        <a:bodyPr/>
        <a:lstStyle/>
        <a:p>
          <a:endParaRPr lang="es-EC"/>
        </a:p>
      </dgm:t>
    </dgm:pt>
    <dgm:pt modelId="{37152F98-A5D7-4E1A-9509-D72CDF25CFCC}" type="pres">
      <dgm:prSet presAssocID="{87CC811B-C918-4BF2-B6DB-9681384D1376}" presName="hierChild6" presStyleCnt="0"/>
      <dgm:spPr/>
    </dgm:pt>
    <dgm:pt modelId="{27F2360F-EA84-4196-B12C-527021CB5272}" type="pres">
      <dgm:prSet presAssocID="{87CC811B-C918-4BF2-B6DB-9681384D1376}" presName="hierChild7" presStyleCnt="0"/>
      <dgm:spPr/>
    </dgm:pt>
  </dgm:ptLst>
  <dgm:cxnLst>
    <dgm:cxn modelId="{36CFF507-1822-4834-9438-E93F8846A8AB}" type="presOf" srcId="{87CC811B-C918-4BF2-B6DB-9681384D1376}" destId="{D6F5C531-88C9-4522-8F7E-5B7CFDA63816}" srcOrd="1" destOrd="0" presId="urn:microsoft.com/office/officeart/2005/8/layout/orgChart1"/>
    <dgm:cxn modelId="{5909E6C3-DBAB-4B24-AAD5-63112E0C6F32}" type="presOf" srcId="{87CC811B-C918-4BF2-B6DB-9681384D1376}" destId="{B8FF0634-5823-4657-AE20-3AF8BE59ED53}" srcOrd="0" destOrd="0" presId="urn:microsoft.com/office/officeart/2005/8/layout/orgChart1"/>
    <dgm:cxn modelId="{55857E0A-4F2C-426F-A9D4-B962966C260D}" type="presOf" srcId="{D84B2275-E3E7-4AB1-84FE-63FE76522EA6}" destId="{2567D941-9387-4460-8445-CAA7ED536D07}" srcOrd="0" destOrd="0" presId="urn:microsoft.com/office/officeart/2005/8/layout/orgChart1"/>
    <dgm:cxn modelId="{C9C6B305-D066-4DE2-868A-0CB82D67C2EB}" type="presOf" srcId="{980F1DCC-FE8F-4388-B2BA-C0E51E6AF1CA}" destId="{808BED69-E94B-4B50-A015-2A2CB66CE069}" srcOrd="1" destOrd="0" presId="urn:microsoft.com/office/officeart/2005/8/layout/orgChart1"/>
    <dgm:cxn modelId="{93DB9D4A-5AA1-45F0-93BF-9A250D72CFF0}" type="presOf" srcId="{E13667E1-7FE2-4E9F-B3A4-F7D08C48A711}" destId="{3074E938-7631-4C70-9206-16E3FF1C12B8}" srcOrd="0" destOrd="0" presId="urn:microsoft.com/office/officeart/2005/8/layout/orgChart1"/>
    <dgm:cxn modelId="{0D589D9C-E274-4FAE-AECD-872E5CA01E5E}" srcId="{9CCBF91B-C430-4760-9C84-4B01C8C3B88E}" destId="{4815134F-7E0F-46BE-A7D0-C37CDA75E539}" srcOrd="3" destOrd="0" parTransId="{29701E91-36FD-4A1B-83CB-BC76A865F4BC}" sibTransId="{A03C7F21-6E68-4C68-9D07-3A2AB48D7A04}"/>
    <dgm:cxn modelId="{7CF7A3ED-6797-41AC-8C28-F1D60BEFDE05}" type="presOf" srcId="{4815134F-7E0F-46BE-A7D0-C37CDA75E539}" destId="{2EE77D12-2739-498B-89C6-EFF793381FC6}" srcOrd="0" destOrd="0" presId="urn:microsoft.com/office/officeart/2005/8/layout/orgChart1"/>
    <dgm:cxn modelId="{0CADB512-9DDF-44FF-BE86-4FFC927A22C7}" type="presOf" srcId="{B2C623F2-BF60-44A0-8DDF-2AADFF1A8347}" destId="{36DBA7A6-BA16-4447-AA81-38F62360542E}" srcOrd="0" destOrd="0" presId="urn:microsoft.com/office/officeart/2005/8/layout/orgChart1"/>
    <dgm:cxn modelId="{F3E00389-3951-493F-B2E2-5B2F5FB2CE39}" srcId="{9CCBF91B-C430-4760-9C84-4B01C8C3B88E}" destId="{41DB998C-1CE9-498A-BBEC-B9E3A60CA505}" srcOrd="4" destOrd="0" parTransId="{B2C623F2-BF60-44A0-8DDF-2AADFF1A8347}" sibTransId="{EF4FA0BB-AB35-461A-B2E0-BDC1D444E4BF}"/>
    <dgm:cxn modelId="{1FCFF2D2-A038-45C9-A7ED-B70B24AE265E}" srcId="{9CCBF91B-C430-4760-9C84-4B01C8C3B88E}" destId="{81D7E6D5-D123-4047-98E6-7434842557E9}" srcOrd="2" destOrd="0" parTransId="{877D3403-F0C3-4DAE-9AE7-60562E649763}" sibTransId="{135E7576-00AE-467B-BE5A-A91B8A8266CE}"/>
    <dgm:cxn modelId="{43C8DD58-C8C8-4A9C-8437-CA382D6BF85A}" type="presOf" srcId="{84C46046-71B9-4EE0-9356-6882804599DD}" destId="{B98B6851-1075-4382-B3CE-B14764FD1AC2}" srcOrd="0" destOrd="0" presId="urn:microsoft.com/office/officeart/2005/8/layout/orgChart1"/>
    <dgm:cxn modelId="{09513B0B-3FC9-4262-A155-66CC78258358}" srcId="{9CCBF91B-C430-4760-9C84-4B01C8C3B88E}" destId="{87CC811B-C918-4BF2-B6DB-9681384D1376}" srcOrd="0" destOrd="0" parTransId="{E13667E1-7FE2-4E9F-B3A4-F7D08C48A711}" sibTransId="{0B246859-63A3-4D42-B818-EE3753B769D2}"/>
    <dgm:cxn modelId="{B2B7FFE8-05A1-4472-8FD7-DEA92374E03E}" type="presOf" srcId="{4815134F-7E0F-46BE-A7D0-C37CDA75E539}" destId="{F0C93377-B028-4EC3-9613-BE09CB14A642}" srcOrd="1" destOrd="0" presId="urn:microsoft.com/office/officeart/2005/8/layout/orgChart1"/>
    <dgm:cxn modelId="{C9E16128-CE01-42DD-BC53-E6CE08845F6D}" type="presOf" srcId="{41DB998C-1CE9-498A-BBEC-B9E3A60CA505}" destId="{8213730F-C02A-4C18-A3AC-5B70D3436A35}" srcOrd="1" destOrd="0" presId="urn:microsoft.com/office/officeart/2005/8/layout/orgChart1"/>
    <dgm:cxn modelId="{37139943-2C95-4092-9054-D5FE02CB98EC}" type="presOf" srcId="{877D3403-F0C3-4DAE-9AE7-60562E649763}" destId="{7E465A3C-9ABA-4BA7-91A3-9DD32D71993F}" srcOrd="0" destOrd="0" presId="urn:microsoft.com/office/officeart/2005/8/layout/orgChart1"/>
    <dgm:cxn modelId="{CBE87240-B8CB-4548-A670-C20CC3887959}" type="presOf" srcId="{81D7E6D5-D123-4047-98E6-7434842557E9}" destId="{8EEDA95F-99B6-45E6-8504-8134D68D2440}" srcOrd="0" destOrd="0" presId="urn:microsoft.com/office/officeart/2005/8/layout/orgChart1"/>
    <dgm:cxn modelId="{352C9D55-D58C-41ED-911F-673824F98DEC}" type="presOf" srcId="{84C46046-71B9-4EE0-9356-6882804599DD}" destId="{DAD38B99-F854-4030-8ED8-0A97EC37AF7E}" srcOrd="1" destOrd="0" presId="urn:microsoft.com/office/officeart/2005/8/layout/orgChart1"/>
    <dgm:cxn modelId="{F5AC6CCB-11DF-4EDD-9E12-1403D0BED7A2}" type="presOf" srcId="{9CCBF91B-C430-4760-9C84-4B01C8C3B88E}" destId="{7B06A183-E135-44B8-A44D-F30AF7B81713}" srcOrd="1" destOrd="0" presId="urn:microsoft.com/office/officeart/2005/8/layout/orgChart1"/>
    <dgm:cxn modelId="{9A2A679D-AAF3-46CC-AAFE-B69DE90E5D1D}" srcId="{9CCBF91B-C430-4760-9C84-4B01C8C3B88E}" destId="{980F1DCC-FE8F-4388-B2BA-C0E51E6AF1CA}" srcOrd="1" destOrd="0" parTransId="{7C38A7A8-B434-45BD-A3C4-573C29294696}" sibTransId="{0F1AF8AA-5592-462A-8D0E-D1AB75E444D9}"/>
    <dgm:cxn modelId="{841AFFAF-E345-4CB9-B7F0-DFFCA0FAE286}" type="presOf" srcId="{980F1DCC-FE8F-4388-B2BA-C0E51E6AF1CA}" destId="{65EF0152-DC34-4F9D-9C30-80E77CB65392}" srcOrd="0" destOrd="0" presId="urn:microsoft.com/office/officeart/2005/8/layout/orgChart1"/>
    <dgm:cxn modelId="{2BE736A4-DA08-4D24-8C5B-57159FBF06D8}" type="presOf" srcId="{7C38A7A8-B434-45BD-A3C4-573C29294696}" destId="{5327532D-A364-49C1-ACFF-2866D4687A89}" srcOrd="0" destOrd="0" presId="urn:microsoft.com/office/officeart/2005/8/layout/orgChart1"/>
    <dgm:cxn modelId="{91EBF9EA-5020-42AC-B315-0A77CFE4B482}" srcId="{D84B2275-E3E7-4AB1-84FE-63FE76522EA6}" destId="{84C46046-71B9-4EE0-9356-6882804599DD}" srcOrd="0" destOrd="0" parTransId="{7DF92674-9F0C-42F6-ABD9-308CCA2D1F66}" sibTransId="{9E8B6B4B-8964-43B5-8699-DD2927C8F8D8}"/>
    <dgm:cxn modelId="{26B1ADEC-F1CC-413D-9F1D-351DC360F42D}" type="presOf" srcId="{81D7E6D5-D123-4047-98E6-7434842557E9}" destId="{0F33521D-133C-495C-ACDF-C7DBC98F2941}" srcOrd="1" destOrd="0" presId="urn:microsoft.com/office/officeart/2005/8/layout/orgChart1"/>
    <dgm:cxn modelId="{F316A882-3067-4D20-BCEA-FC48741FB3E4}" type="presOf" srcId="{9CCBF91B-C430-4760-9C84-4B01C8C3B88E}" destId="{AB0ACAF5-06AA-4050-80EC-E4B0A3416BC9}" srcOrd="0" destOrd="0" presId="urn:microsoft.com/office/officeart/2005/8/layout/orgChart1"/>
    <dgm:cxn modelId="{3A93235D-ED9C-457F-9152-3FC6D8B9FF60}" srcId="{D84B2275-E3E7-4AB1-84FE-63FE76522EA6}" destId="{9CCBF91B-C430-4760-9C84-4B01C8C3B88E}" srcOrd="1" destOrd="0" parTransId="{3D9DD775-648F-4E1A-ADF9-083C9ECDEB7E}" sibTransId="{8AF4566E-A91D-4B7B-929E-1BF90AD1260C}"/>
    <dgm:cxn modelId="{7484EAF2-4220-4C65-A34C-4B14DF4E982F}" type="presOf" srcId="{41DB998C-1CE9-498A-BBEC-B9E3A60CA505}" destId="{1A7CCBB7-34F5-45EC-8F78-A69607391758}" srcOrd="0" destOrd="0" presId="urn:microsoft.com/office/officeart/2005/8/layout/orgChart1"/>
    <dgm:cxn modelId="{B770DB8F-F909-4529-B81D-CD69EB0DB914}" type="presOf" srcId="{29701E91-36FD-4A1B-83CB-BC76A865F4BC}" destId="{4606278D-1B22-49E8-8EB6-22319D773434}" srcOrd="0" destOrd="0" presId="urn:microsoft.com/office/officeart/2005/8/layout/orgChart1"/>
    <dgm:cxn modelId="{5059B859-DCEC-44BC-8BA4-BF4E0FD84D81}" type="presParOf" srcId="{2567D941-9387-4460-8445-CAA7ED536D07}" destId="{5EAD21B5-F6E8-436F-9004-5CAD2F81B972}" srcOrd="0" destOrd="0" presId="urn:microsoft.com/office/officeart/2005/8/layout/orgChart1"/>
    <dgm:cxn modelId="{41CD4A44-EBCC-4A02-A032-FA865AFAE869}" type="presParOf" srcId="{5EAD21B5-F6E8-436F-9004-5CAD2F81B972}" destId="{9103066F-FC95-4A04-AE72-BF84C661D0EB}" srcOrd="0" destOrd="0" presId="urn:microsoft.com/office/officeart/2005/8/layout/orgChart1"/>
    <dgm:cxn modelId="{DEDD5063-F264-4DB3-89F0-4C6FD66AC91C}" type="presParOf" srcId="{9103066F-FC95-4A04-AE72-BF84C661D0EB}" destId="{B98B6851-1075-4382-B3CE-B14764FD1AC2}" srcOrd="0" destOrd="0" presId="urn:microsoft.com/office/officeart/2005/8/layout/orgChart1"/>
    <dgm:cxn modelId="{83AADCC3-6CCE-41EC-8700-AC6358294B0E}" type="presParOf" srcId="{9103066F-FC95-4A04-AE72-BF84C661D0EB}" destId="{DAD38B99-F854-4030-8ED8-0A97EC37AF7E}" srcOrd="1" destOrd="0" presId="urn:microsoft.com/office/officeart/2005/8/layout/orgChart1"/>
    <dgm:cxn modelId="{DE15B883-3689-46D1-B5EA-C25420B1FA30}" type="presParOf" srcId="{5EAD21B5-F6E8-436F-9004-5CAD2F81B972}" destId="{2E3393DC-AE7B-4CD3-96C0-FC84EEE36F3A}" srcOrd="1" destOrd="0" presId="urn:microsoft.com/office/officeart/2005/8/layout/orgChart1"/>
    <dgm:cxn modelId="{0B516DF1-B6F9-45A5-940A-4820A0CF545B}" type="presParOf" srcId="{5EAD21B5-F6E8-436F-9004-5CAD2F81B972}" destId="{F6603CFF-79B0-42AC-9CF1-B54361BDBFE3}" srcOrd="2" destOrd="0" presId="urn:microsoft.com/office/officeart/2005/8/layout/orgChart1"/>
    <dgm:cxn modelId="{C7AA8C83-CBB9-4C82-AAA3-52C0154CD1DB}" type="presParOf" srcId="{2567D941-9387-4460-8445-CAA7ED536D07}" destId="{8A4796DA-5EB1-4C11-A0A8-9CCFE1B908B2}" srcOrd="1" destOrd="0" presId="urn:microsoft.com/office/officeart/2005/8/layout/orgChart1"/>
    <dgm:cxn modelId="{A50753DA-9E66-4B50-AA6E-26E98E71403F}" type="presParOf" srcId="{8A4796DA-5EB1-4C11-A0A8-9CCFE1B908B2}" destId="{8666C6C0-5107-4FF1-9E4A-3913BC40E80B}" srcOrd="0" destOrd="0" presId="urn:microsoft.com/office/officeart/2005/8/layout/orgChart1"/>
    <dgm:cxn modelId="{6EFAA29F-95DA-4E9F-B8D5-96DE3E40D202}" type="presParOf" srcId="{8666C6C0-5107-4FF1-9E4A-3913BC40E80B}" destId="{AB0ACAF5-06AA-4050-80EC-E4B0A3416BC9}" srcOrd="0" destOrd="0" presId="urn:microsoft.com/office/officeart/2005/8/layout/orgChart1"/>
    <dgm:cxn modelId="{7BD3C91C-BDE3-4C3E-A62A-BAE93DD13F73}" type="presParOf" srcId="{8666C6C0-5107-4FF1-9E4A-3913BC40E80B}" destId="{7B06A183-E135-44B8-A44D-F30AF7B81713}" srcOrd="1" destOrd="0" presId="urn:microsoft.com/office/officeart/2005/8/layout/orgChart1"/>
    <dgm:cxn modelId="{8EB5D047-6588-47B3-8D23-B46F85F19C51}" type="presParOf" srcId="{8A4796DA-5EB1-4C11-A0A8-9CCFE1B908B2}" destId="{57E2108F-BC01-4E2F-8A68-94EB61DACD99}" srcOrd="1" destOrd="0" presId="urn:microsoft.com/office/officeart/2005/8/layout/orgChart1"/>
    <dgm:cxn modelId="{33EB15FA-55AC-4C1A-A14A-B1B4F9771013}" type="presParOf" srcId="{57E2108F-BC01-4E2F-8A68-94EB61DACD99}" destId="{5327532D-A364-49C1-ACFF-2866D4687A89}" srcOrd="0" destOrd="0" presId="urn:microsoft.com/office/officeart/2005/8/layout/orgChart1"/>
    <dgm:cxn modelId="{C01FC6F1-AE06-4E33-9C13-DE9FD0A875B9}" type="presParOf" srcId="{57E2108F-BC01-4E2F-8A68-94EB61DACD99}" destId="{336AFFF2-CDE7-4964-81AA-45831EFF299D}" srcOrd="1" destOrd="0" presId="urn:microsoft.com/office/officeart/2005/8/layout/orgChart1"/>
    <dgm:cxn modelId="{B611F625-9427-4D1C-BF7A-AFAEF45E1A19}" type="presParOf" srcId="{336AFFF2-CDE7-4964-81AA-45831EFF299D}" destId="{C8A0ED2F-1337-4FD4-BC15-A22267051D24}" srcOrd="0" destOrd="0" presId="urn:microsoft.com/office/officeart/2005/8/layout/orgChart1"/>
    <dgm:cxn modelId="{37C7A1C3-5293-4E39-A0A5-1933A57877BC}" type="presParOf" srcId="{C8A0ED2F-1337-4FD4-BC15-A22267051D24}" destId="{65EF0152-DC34-4F9D-9C30-80E77CB65392}" srcOrd="0" destOrd="0" presId="urn:microsoft.com/office/officeart/2005/8/layout/orgChart1"/>
    <dgm:cxn modelId="{409F20D0-CBFD-4658-B609-76FE54B42852}" type="presParOf" srcId="{C8A0ED2F-1337-4FD4-BC15-A22267051D24}" destId="{808BED69-E94B-4B50-A015-2A2CB66CE069}" srcOrd="1" destOrd="0" presId="urn:microsoft.com/office/officeart/2005/8/layout/orgChart1"/>
    <dgm:cxn modelId="{CDA9C2EA-EAEA-4A40-8529-AF5F7724B975}" type="presParOf" srcId="{336AFFF2-CDE7-4964-81AA-45831EFF299D}" destId="{9CBCF536-E5C9-48FA-9623-DA376B35F9A7}" srcOrd="1" destOrd="0" presId="urn:microsoft.com/office/officeart/2005/8/layout/orgChart1"/>
    <dgm:cxn modelId="{BA34AE32-464E-4012-BA73-5E22B522A9D5}" type="presParOf" srcId="{336AFFF2-CDE7-4964-81AA-45831EFF299D}" destId="{572BB3E7-B9FF-4DC4-AD1E-AB987DAC50DC}" srcOrd="2" destOrd="0" presId="urn:microsoft.com/office/officeart/2005/8/layout/orgChart1"/>
    <dgm:cxn modelId="{6CEDEC41-1995-4CDF-9AB2-749D843E9DB5}" type="presParOf" srcId="{57E2108F-BC01-4E2F-8A68-94EB61DACD99}" destId="{7E465A3C-9ABA-4BA7-91A3-9DD32D71993F}" srcOrd="2" destOrd="0" presId="urn:microsoft.com/office/officeart/2005/8/layout/orgChart1"/>
    <dgm:cxn modelId="{FC6AD29D-0005-4357-BAB8-39A375F8ACA6}" type="presParOf" srcId="{57E2108F-BC01-4E2F-8A68-94EB61DACD99}" destId="{4491D83A-9314-4A8D-B613-C299C3809CFD}" srcOrd="3" destOrd="0" presId="urn:microsoft.com/office/officeart/2005/8/layout/orgChart1"/>
    <dgm:cxn modelId="{97A5568A-7CA9-4DFC-B5F7-B3539E241DE2}" type="presParOf" srcId="{4491D83A-9314-4A8D-B613-C299C3809CFD}" destId="{5942E1C3-2758-49AB-BF94-DB6F1C5991BF}" srcOrd="0" destOrd="0" presId="urn:microsoft.com/office/officeart/2005/8/layout/orgChart1"/>
    <dgm:cxn modelId="{F4CEB3EA-9630-43CC-BE5A-12169E1B3CA3}" type="presParOf" srcId="{5942E1C3-2758-49AB-BF94-DB6F1C5991BF}" destId="{8EEDA95F-99B6-45E6-8504-8134D68D2440}" srcOrd="0" destOrd="0" presId="urn:microsoft.com/office/officeart/2005/8/layout/orgChart1"/>
    <dgm:cxn modelId="{29AD063E-E21F-4141-AD50-DB069998D5E7}" type="presParOf" srcId="{5942E1C3-2758-49AB-BF94-DB6F1C5991BF}" destId="{0F33521D-133C-495C-ACDF-C7DBC98F2941}" srcOrd="1" destOrd="0" presId="urn:microsoft.com/office/officeart/2005/8/layout/orgChart1"/>
    <dgm:cxn modelId="{389F0382-119B-45FD-B319-29F4BF486102}" type="presParOf" srcId="{4491D83A-9314-4A8D-B613-C299C3809CFD}" destId="{A6F72814-CFC2-49FC-90D7-252AD64F4771}" srcOrd="1" destOrd="0" presId="urn:microsoft.com/office/officeart/2005/8/layout/orgChart1"/>
    <dgm:cxn modelId="{ED537DCD-693B-4F19-B7B2-687CE65C7831}" type="presParOf" srcId="{4491D83A-9314-4A8D-B613-C299C3809CFD}" destId="{78353AF9-D6B1-4448-AF1F-0A8FCA56C61B}" srcOrd="2" destOrd="0" presId="urn:microsoft.com/office/officeart/2005/8/layout/orgChart1"/>
    <dgm:cxn modelId="{0F2C7684-DCF0-4F94-97C8-D584D918C92D}" type="presParOf" srcId="{57E2108F-BC01-4E2F-8A68-94EB61DACD99}" destId="{4606278D-1B22-49E8-8EB6-22319D773434}" srcOrd="4" destOrd="0" presId="urn:microsoft.com/office/officeart/2005/8/layout/orgChart1"/>
    <dgm:cxn modelId="{4F114029-A6D7-4627-A7CF-915DAA59BC60}" type="presParOf" srcId="{57E2108F-BC01-4E2F-8A68-94EB61DACD99}" destId="{38229A2F-352E-4B4C-8EEC-DE2AF693170F}" srcOrd="5" destOrd="0" presId="urn:microsoft.com/office/officeart/2005/8/layout/orgChart1"/>
    <dgm:cxn modelId="{F94A3BB5-D21D-49D1-840D-722117F8775D}" type="presParOf" srcId="{38229A2F-352E-4B4C-8EEC-DE2AF693170F}" destId="{BFCE565B-3B76-4918-B691-736AF62EFBD8}" srcOrd="0" destOrd="0" presId="urn:microsoft.com/office/officeart/2005/8/layout/orgChart1"/>
    <dgm:cxn modelId="{8E63A3A7-A014-4605-85B8-654FF19AABC2}" type="presParOf" srcId="{BFCE565B-3B76-4918-B691-736AF62EFBD8}" destId="{2EE77D12-2739-498B-89C6-EFF793381FC6}" srcOrd="0" destOrd="0" presId="urn:microsoft.com/office/officeart/2005/8/layout/orgChart1"/>
    <dgm:cxn modelId="{E6BEA95D-FC7E-46E0-A8A7-CF0584D700E4}" type="presParOf" srcId="{BFCE565B-3B76-4918-B691-736AF62EFBD8}" destId="{F0C93377-B028-4EC3-9613-BE09CB14A642}" srcOrd="1" destOrd="0" presId="urn:microsoft.com/office/officeart/2005/8/layout/orgChart1"/>
    <dgm:cxn modelId="{5576E7C7-A5DF-4A76-87F5-71F3E9EAD012}" type="presParOf" srcId="{38229A2F-352E-4B4C-8EEC-DE2AF693170F}" destId="{46264FF9-73AE-4F70-B51A-58001EA17F12}" srcOrd="1" destOrd="0" presId="urn:microsoft.com/office/officeart/2005/8/layout/orgChart1"/>
    <dgm:cxn modelId="{52F35818-C63C-4382-BE8C-2BE5BB68B18C}" type="presParOf" srcId="{38229A2F-352E-4B4C-8EEC-DE2AF693170F}" destId="{C26FF53B-F5E2-4E68-9A02-5E799BD0E036}" srcOrd="2" destOrd="0" presId="urn:microsoft.com/office/officeart/2005/8/layout/orgChart1"/>
    <dgm:cxn modelId="{BC622B11-EE89-4289-A017-2967F2256B3A}" type="presParOf" srcId="{57E2108F-BC01-4E2F-8A68-94EB61DACD99}" destId="{36DBA7A6-BA16-4447-AA81-38F62360542E}" srcOrd="6" destOrd="0" presId="urn:microsoft.com/office/officeart/2005/8/layout/orgChart1"/>
    <dgm:cxn modelId="{7CBE8112-0B91-475A-A9D8-D08A9DD97D1C}" type="presParOf" srcId="{57E2108F-BC01-4E2F-8A68-94EB61DACD99}" destId="{B830D832-13F9-4C1B-914A-E244217D100F}" srcOrd="7" destOrd="0" presId="urn:microsoft.com/office/officeart/2005/8/layout/orgChart1"/>
    <dgm:cxn modelId="{44765ED7-2352-4D15-8AA5-0AD1F7C29881}" type="presParOf" srcId="{B830D832-13F9-4C1B-914A-E244217D100F}" destId="{7261639C-14BD-4D81-9522-DB6D758D2E4E}" srcOrd="0" destOrd="0" presId="urn:microsoft.com/office/officeart/2005/8/layout/orgChart1"/>
    <dgm:cxn modelId="{808B4358-2CB6-4CB8-9A0B-157527338192}" type="presParOf" srcId="{7261639C-14BD-4D81-9522-DB6D758D2E4E}" destId="{1A7CCBB7-34F5-45EC-8F78-A69607391758}" srcOrd="0" destOrd="0" presId="urn:microsoft.com/office/officeart/2005/8/layout/orgChart1"/>
    <dgm:cxn modelId="{69B7A093-95C4-4E8A-B1B1-CCD65776ED2B}" type="presParOf" srcId="{7261639C-14BD-4D81-9522-DB6D758D2E4E}" destId="{8213730F-C02A-4C18-A3AC-5B70D3436A35}" srcOrd="1" destOrd="0" presId="urn:microsoft.com/office/officeart/2005/8/layout/orgChart1"/>
    <dgm:cxn modelId="{FDD2A96B-7A57-4822-97A9-FFD4262DEB89}" type="presParOf" srcId="{B830D832-13F9-4C1B-914A-E244217D100F}" destId="{B741D0F0-243E-40E3-906B-0BFCFF7DD2A1}" srcOrd="1" destOrd="0" presId="urn:microsoft.com/office/officeart/2005/8/layout/orgChart1"/>
    <dgm:cxn modelId="{03B6DA89-B6E0-46C0-AC30-D99FEBE592A0}" type="presParOf" srcId="{B830D832-13F9-4C1B-914A-E244217D100F}" destId="{82E9A08A-82B0-4506-8199-8FB259853C54}" srcOrd="2" destOrd="0" presId="urn:microsoft.com/office/officeart/2005/8/layout/orgChart1"/>
    <dgm:cxn modelId="{B014493F-3617-40DA-A1A0-9C417FA36EAD}" type="presParOf" srcId="{8A4796DA-5EB1-4C11-A0A8-9CCFE1B908B2}" destId="{5958E4DC-E5F1-4ED2-919E-844DE7310193}" srcOrd="2" destOrd="0" presId="urn:microsoft.com/office/officeart/2005/8/layout/orgChart1"/>
    <dgm:cxn modelId="{28B3D134-DD8C-4776-9E0A-AA86BF0C2844}" type="presParOf" srcId="{5958E4DC-E5F1-4ED2-919E-844DE7310193}" destId="{3074E938-7631-4C70-9206-16E3FF1C12B8}" srcOrd="0" destOrd="0" presId="urn:microsoft.com/office/officeart/2005/8/layout/orgChart1"/>
    <dgm:cxn modelId="{56343A18-6F8E-4357-B650-1D189FD25713}" type="presParOf" srcId="{5958E4DC-E5F1-4ED2-919E-844DE7310193}" destId="{E95DA1B4-6471-432E-843B-5CB1A9C69AF8}" srcOrd="1" destOrd="0" presId="urn:microsoft.com/office/officeart/2005/8/layout/orgChart1"/>
    <dgm:cxn modelId="{8720325D-B919-4E8C-AF15-1E1C82CEBD3D}" type="presParOf" srcId="{E95DA1B4-6471-432E-843B-5CB1A9C69AF8}" destId="{465CF7B3-503D-4696-BE56-73482C42FBDC}" srcOrd="0" destOrd="0" presId="urn:microsoft.com/office/officeart/2005/8/layout/orgChart1"/>
    <dgm:cxn modelId="{A18B5CC0-006F-4B51-8984-16469F64CFDB}" type="presParOf" srcId="{465CF7B3-503D-4696-BE56-73482C42FBDC}" destId="{B8FF0634-5823-4657-AE20-3AF8BE59ED53}" srcOrd="0" destOrd="0" presId="urn:microsoft.com/office/officeart/2005/8/layout/orgChart1"/>
    <dgm:cxn modelId="{C0367FF0-E9F0-4C39-AF5C-60E4C7DB527B}" type="presParOf" srcId="{465CF7B3-503D-4696-BE56-73482C42FBDC}" destId="{D6F5C531-88C9-4522-8F7E-5B7CFDA63816}" srcOrd="1" destOrd="0" presId="urn:microsoft.com/office/officeart/2005/8/layout/orgChart1"/>
    <dgm:cxn modelId="{C5BC59BB-CF1B-41A8-B230-F29C177A716D}" type="presParOf" srcId="{E95DA1B4-6471-432E-843B-5CB1A9C69AF8}" destId="{37152F98-A5D7-4E1A-9509-D72CDF25CFCC}" srcOrd="1" destOrd="0" presId="urn:microsoft.com/office/officeart/2005/8/layout/orgChart1"/>
    <dgm:cxn modelId="{C85D48E9-9EA9-491C-A666-382C7B37E287}" type="presParOf" srcId="{E95DA1B4-6471-432E-843B-5CB1A9C69AF8}" destId="{27F2360F-EA84-4196-B12C-527021CB5272}"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FAADFB-8A48-42C0-82FA-77D35FD0FAA2}" type="doc">
      <dgm:prSet loTypeId="urn:microsoft.com/office/officeart/2005/8/layout/vList3#4" loCatId="list" qsTypeId="urn:microsoft.com/office/officeart/2005/8/quickstyle/simple2" qsCatId="simple" csTypeId="urn:microsoft.com/office/officeart/2005/8/colors/colorful4" csCatId="colorful" phldr="1"/>
      <dgm:spPr/>
    </dgm:pt>
    <dgm:pt modelId="{F232723C-84C9-4798-857E-D45513E6D809}">
      <dgm:prSet phldrT="[Texto]" custT="1"/>
      <dgm:spPr/>
      <dgm:t>
        <a:bodyPr/>
        <a:lstStyle/>
        <a:p>
          <a:pPr algn="l"/>
          <a:r>
            <a:rPr lang="es-EC" sz="1250" dirty="0" smtClean="0">
              <a:latin typeface="Arial" pitchFamily="34" charset="0"/>
              <a:cs typeface="Arial" pitchFamily="34" charset="0"/>
            </a:rPr>
            <a:t>Diversificar oferta y mercados de exportación</a:t>
          </a:r>
          <a:endParaRPr lang="es-ES" sz="1250" dirty="0">
            <a:latin typeface="Arial" pitchFamily="34" charset="0"/>
            <a:cs typeface="Arial" pitchFamily="34" charset="0"/>
          </a:endParaRPr>
        </a:p>
      </dgm:t>
    </dgm:pt>
    <dgm:pt modelId="{75C58644-06F7-45B4-8418-B6B10E428AAA}" type="parTrans" cxnId="{F7CC926F-7F10-410D-8636-DC54141FACA4}">
      <dgm:prSet/>
      <dgm:spPr/>
      <dgm:t>
        <a:bodyPr/>
        <a:lstStyle/>
        <a:p>
          <a:pPr algn="l"/>
          <a:endParaRPr lang="es-ES" sz="1250">
            <a:latin typeface="Arial" pitchFamily="34" charset="0"/>
            <a:cs typeface="Arial" pitchFamily="34" charset="0"/>
          </a:endParaRPr>
        </a:p>
      </dgm:t>
    </dgm:pt>
    <dgm:pt modelId="{B7ECACBB-29C5-4352-ABF2-6475D53CDC40}" type="sibTrans" cxnId="{F7CC926F-7F10-410D-8636-DC54141FACA4}">
      <dgm:prSet/>
      <dgm:spPr/>
      <dgm:t>
        <a:bodyPr/>
        <a:lstStyle/>
        <a:p>
          <a:pPr algn="l"/>
          <a:endParaRPr lang="es-ES" sz="1250">
            <a:latin typeface="Arial" pitchFamily="34" charset="0"/>
            <a:cs typeface="Arial" pitchFamily="34" charset="0"/>
          </a:endParaRPr>
        </a:p>
      </dgm:t>
    </dgm:pt>
    <dgm:pt modelId="{AC63C5EF-04B9-4489-ACEB-7FD257582CED}">
      <dgm:prSet phldrT="[Texto]" custT="1"/>
      <dgm:spPr/>
      <dgm:t>
        <a:bodyPr/>
        <a:lstStyle/>
        <a:p>
          <a:pPr algn="l"/>
          <a:r>
            <a:rPr lang="es-EC" sz="1250" dirty="0" smtClean="0">
              <a:latin typeface="Arial" pitchFamily="34" charset="0"/>
              <a:cs typeface="Arial" pitchFamily="34" charset="0"/>
            </a:rPr>
            <a:t>Aumentar la inversión en investigación y desarrollo, aprovechando los avances tecnológicos.</a:t>
          </a:r>
          <a:endParaRPr lang="es-ES" sz="1250" dirty="0">
            <a:latin typeface="Arial" pitchFamily="34" charset="0"/>
            <a:cs typeface="Arial" pitchFamily="34" charset="0"/>
          </a:endParaRPr>
        </a:p>
      </dgm:t>
    </dgm:pt>
    <dgm:pt modelId="{E7C5937A-96CD-44F4-B461-40BC49002326}" type="parTrans" cxnId="{8E2FAC15-D2FE-43E8-92E3-BF8A1F4121C2}">
      <dgm:prSet/>
      <dgm:spPr/>
      <dgm:t>
        <a:bodyPr/>
        <a:lstStyle/>
        <a:p>
          <a:pPr algn="l"/>
          <a:endParaRPr lang="es-ES" sz="1250">
            <a:latin typeface="Arial" pitchFamily="34" charset="0"/>
            <a:cs typeface="Arial" pitchFamily="34" charset="0"/>
          </a:endParaRPr>
        </a:p>
      </dgm:t>
    </dgm:pt>
    <dgm:pt modelId="{ECA19A11-26D0-46A9-9EB5-C7BB2BD31DEA}" type="sibTrans" cxnId="{8E2FAC15-D2FE-43E8-92E3-BF8A1F4121C2}">
      <dgm:prSet/>
      <dgm:spPr/>
      <dgm:t>
        <a:bodyPr/>
        <a:lstStyle/>
        <a:p>
          <a:pPr algn="l"/>
          <a:endParaRPr lang="es-ES" sz="1250">
            <a:latin typeface="Arial" pitchFamily="34" charset="0"/>
            <a:cs typeface="Arial" pitchFamily="34" charset="0"/>
          </a:endParaRPr>
        </a:p>
      </dgm:t>
    </dgm:pt>
    <dgm:pt modelId="{1CD2A06D-65DF-4BF6-A837-5B37DA86C040}">
      <dgm:prSet phldrT="[Texto]" custT="1"/>
      <dgm:spPr/>
      <dgm:t>
        <a:bodyPr/>
        <a:lstStyle/>
        <a:p>
          <a:pPr algn="l"/>
          <a:r>
            <a:rPr lang="es-EC" sz="1250" dirty="0" smtClean="0">
              <a:latin typeface="Arial" pitchFamily="34" charset="0"/>
              <a:cs typeface="Arial" pitchFamily="34" charset="0"/>
            </a:rPr>
            <a:t>Aprovechar asistencia gubernamental y gestionar créditos de banca pública en mejora de la productividad y marketing.</a:t>
          </a:r>
          <a:endParaRPr lang="es-ES" sz="1250" dirty="0">
            <a:latin typeface="Arial" pitchFamily="34" charset="0"/>
            <a:cs typeface="Arial" pitchFamily="34" charset="0"/>
          </a:endParaRPr>
        </a:p>
      </dgm:t>
    </dgm:pt>
    <dgm:pt modelId="{7C90416A-F069-4D77-9D86-AC325B9C365A}" type="parTrans" cxnId="{29F8145A-0C9D-4F27-BE36-5C484DB13581}">
      <dgm:prSet/>
      <dgm:spPr/>
      <dgm:t>
        <a:bodyPr/>
        <a:lstStyle/>
        <a:p>
          <a:pPr algn="l"/>
          <a:endParaRPr lang="es-ES" sz="1250">
            <a:latin typeface="Arial" pitchFamily="34" charset="0"/>
            <a:cs typeface="Arial" pitchFamily="34" charset="0"/>
          </a:endParaRPr>
        </a:p>
      </dgm:t>
    </dgm:pt>
    <dgm:pt modelId="{749C547A-6D7D-4B5B-8A8D-876365409DE4}" type="sibTrans" cxnId="{29F8145A-0C9D-4F27-BE36-5C484DB13581}">
      <dgm:prSet/>
      <dgm:spPr/>
      <dgm:t>
        <a:bodyPr/>
        <a:lstStyle/>
        <a:p>
          <a:pPr algn="l"/>
          <a:endParaRPr lang="es-ES" sz="1250">
            <a:latin typeface="Arial" pitchFamily="34" charset="0"/>
            <a:cs typeface="Arial" pitchFamily="34" charset="0"/>
          </a:endParaRPr>
        </a:p>
      </dgm:t>
    </dgm:pt>
    <dgm:pt modelId="{36C9B7ED-FF03-4A66-8563-3F8257239416}">
      <dgm:prSet phldrT="[Texto]" custT="1"/>
      <dgm:spPr/>
      <dgm:t>
        <a:bodyPr/>
        <a:lstStyle/>
        <a:p>
          <a:pPr algn="l"/>
          <a:r>
            <a:rPr lang="es-EC" sz="1250" dirty="0" smtClean="0">
              <a:latin typeface="Arial" pitchFamily="34" charset="0"/>
              <a:cs typeface="Arial" pitchFamily="34" charset="0"/>
            </a:rPr>
            <a:t>Competir ofreciendo beneficios a través de una alto valor agregado y enfoques sociales.</a:t>
          </a:r>
          <a:endParaRPr lang="es-ES" sz="1250" dirty="0">
            <a:latin typeface="Arial" pitchFamily="34" charset="0"/>
            <a:cs typeface="Arial" pitchFamily="34" charset="0"/>
          </a:endParaRPr>
        </a:p>
      </dgm:t>
    </dgm:pt>
    <dgm:pt modelId="{24F49BAE-52D2-4EE7-ACCD-7378A8E4A8EA}" type="parTrans" cxnId="{68BEFD08-62FA-40EE-ACEA-FA769A6A3581}">
      <dgm:prSet/>
      <dgm:spPr/>
      <dgm:t>
        <a:bodyPr/>
        <a:lstStyle/>
        <a:p>
          <a:pPr algn="l"/>
          <a:endParaRPr lang="es-ES" sz="1250">
            <a:latin typeface="Arial" pitchFamily="34" charset="0"/>
            <a:cs typeface="Arial" pitchFamily="34" charset="0"/>
          </a:endParaRPr>
        </a:p>
      </dgm:t>
    </dgm:pt>
    <dgm:pt modelId="{A52409E7-1E8B-4FB1-ACC2-565744E154B5}" type="sibTrans" cxnId="{68BEFD08-62FA-40EE-ACEA-FA769A6A3581}">
      <dgm:prSet/>
      <dgm:spPr/>
      <dgm:t>
        <a:bodyPr/>
        <a:lstStyle/>
        <a:p>
          <a:pPr algn="l"/>
          <a:endParaRPr lang="es-ES" sz="1250">
            <a:latin typeface="Arial" pitchFamily="34" charset="0"/>
            <a:cs typeface="Arial" pitchFamily="34" charset="0"/>
          </a:endParaRPr>
        </a:p>
      </dgm:t>
    </dgm:pt>
    <dgm:pt modelId="{EE6D44F7-552F-47F5-8368-F8B7EDD40323}">
      <dgm:prSet custT="1"/>
      <dgm:spPr/>
      <dgm:t>
        <a:bodyPr/>
        <a:lstStyle/>
        <a:p>
          <a:pPr algn="l"/>
          <a:r>
            <a:rPr lang="es-EC" sz="1250" dirty="0" smtClean="0">
              <a:latin typeface="Arial" pitchFamily="34" charset="0"/>
              <a:cs typeface="Arial" pitchFamily="34" charset="0"/>
            </a:rPr>
            <a:t>Fortalecer el manejo de la cadena productiva mejorando su desempeño </a:t>
          </a:r>
          <a:endParaRPr lang="es-ES" sz="1250" dirty="0">
            <a:latin typeface="Arial" pitchFamily="34" charset="0"/>
            <a:cs typeface="Arial" pitchFamily="34" charset="0"/>
          </a:endParaRPr>
        </a:p>
      </dgm:t>
    </dgm:pt>
    <dgm:pt modelId="{067D4F66-CA50-495C-BEBB-70A51578215E}" type="parTrans" cxnId="{1E2A9729-117D-4693-AE0F-2AE5FD22119B}">
      <dgm:prSet/>
      <dgm:spPr/>
      <dgm:t>
        <a:bodyPr/>
        <a:lstStyle/>
        <a:p>
          <a:pPr algn="l"/>
          <a:endParaRPr lang="es-ES" sz="1250">
            <a:latin typeface="Arial" pitchFamily="34" charset="0"/>
            <a:cs typeface="Arial" pitchFamily="34" charset="0"/>
          </a:endParaRPr>
        </a:p>
      </dgm:t>
    </dgm:pt>
    <dgm:pt modelId="{5F8CE008-10FB-4837-831F-734D6E4C46DA}" type="sibTrans" cxnId="{1E2A9729-117D-4693-AE0F-2AE5FD22119B}">
      <dgm:prSet/>
      <dgm:spPr/>
      <dgm:t>
        <a:bodyPr/>
        <a:lstStyle/>
        <a:p>
          <a:pPr algn="l"/>
          <a:endParaRPr lang="es-ES" sz="1250">
            <a:latin typeface="Arial" pitchFamily="34" charset="0"/>
            <a:cs typeface="Arial" pitchFamily="34" charset="0"/>
          </a:endParaRPr>
        </a:p>
      </dgm:t>
    </dgm:pt>
    <dgm:pt modelId="{3078CA2E-C33D-4D90-95AD-D014F55C108D}">
      <dgm:prSet custT="1"/>
      <dgm:spPr/>
      <dgm:t>
        <a:bodyPr/>
        <a:lstStyle/>
        <a:p>
          <a:pPr algn="l"/>
          <a:r>
            <a:rPr lang="es-EC" sz="1250" smtClean="0">
              <a:latin typeface="Arial" pitchFamily="34" charset="0"/>
              <a:cs typeface="Arial" pitchFamily="34" charset="0"/>
            </a:rPr>
            <a:t>Investigar y obtener  bases de datos de clientes, brokers y distribuidores internacionales</a:t>
          </a:r>
          <a:endParaRPr lang="es-ES" sz="1250">
            <a:latin typeface="Arial" pitchFamily="34" charset="0"/>
            <a:cs typeface="Arial" pitchFamily="34" charset="0"/>
          </a:endParaRPr>
        </a:p>
      </dgm:t>
    </dgm:pt>
    <dgm:pt modelId="{25EEE9B2-6810-4A03-8B60-2DFA8450689B}" type="parTrans" cxnId="{7E1193AA-F8A3-48F2-B445-CF4295D9B897}">
      <dgm:prSet/>
      <dgm:spPr/>
      <dgm:t>
        <a:bodyPr/>
        <a:lstStyle/>
        <a:p>
          <a:pPr algn="l"/>
          <a:endParaRPr lang="es-ES" sz="1250">
            <a:latin typeface="Arial" pitchFamily="34" charset="0"/>
            <a:cs typeface="Arial" pitchFamily="34" charset="0"/>
          </a:endParaRPr>
        </a:p>
      </dgm:t>
    </dgm:pt>
    <dgm:pt modelId="{0769B702-7EA5-487C-8150-F16B51DDA69B}" type="sibTrans" cxnId="{7E1193AA-F8A3-48F2-B445-CF4295D9B897}">
      <dgm:prSet/>
      <dgm:spPr/>
      <dgm:t>
        <a:bodyPr/>
        <a:lstStyle/>
        <a:p>
          <a:pPr algn="l"/>
          <a:endParaRPr lang="es-ES" sz="1250">
            <a:latin typeface="Arial" pitchFamily="34" charset="0"/>
            <a:cs typeface="Arial" pitchFamily="34" charset="0"/>
          </a:endParaRPr>
        </a:p>
      </dgm:t>
    </dgm:pt>
    <dgm:pt modelId="{8EA08602-29A3-4C12-A890-352327BBBDC6}">
      <dgm:prSet custT="1"/>
      <dgm:spPr/>
      <dgm:t>
        <a:bodyPr/>
        <a:lstStyle/>
        <a:p>
          <a:pPr algn="l"/>
          <a:r>
            <a:rPr lang="es-EC" sz="1250" smtClean="0">
              <a:latin typeface="Arial" pitchFamily="34" charset="0"/>
              <a:cs typeface="Arial" pitchFamily="34" charset="0"/>
            </a:rPr>
            <a:t>Mejorar relación con clientes, brokers y distribuidores internacionales a través de un serio modelo de negocios y el manejo de contratos de compra/venta.</a:t>
          </a:r>
          <a:endParaRPr lang="es-ES" sz="1250">
            <a:latin typeface="Arial" pitchFamily="34" charset="0"/>
            <a:cs typeface="Arial" pitchFamily="34" charset="0"/>
          </a:endParaRPr>
        </a:p>
      </dgm:t>
    </dgm:pt>
    <dgm:pt modelId="{27AF5236-E48F-466C-A6EF-7BAC12521649}" type="parTrans" cxnId="{84E3F7D1-4B42-4C96-B6F8-D41658351191}">
      <dgm:prSet/>
      <dgm:spPr/>
      <dgm:t>
        <a:bodyPr/>
        <a:lstStyle/>
        <a:p>
          <a:pPr algn="l"/>
          <a:endParaRPr lang="es-ES" sz="1250">
            <a:latin typeface="Arial" pitchFamily="34" charset="0"/>
            <a:cs typeface="Arial" pitchFamily="34" charset="0"/>
          </a:endParaRPr>
        </a:p>
      </dgm:t>
    </dgm:pt>
    <dgm:pt modelId="{62FB1923-694B-430D-895E-735BD4251780}" type="sibTrans" cxnId="{84E3F7D1-4B42-4C96-B6F8-D41658351191}">
      <dgm:prSet/>
      <dgm:spPr/>
      <dgm:t>
        <a:bodyPr/>
        <a:lstStyle/>
        <a:p>
          <a:pPr algn="l"/>
          <a:endParaRPr lang="es-ES" sz="1250">
            <a:latin typeface="Arial" pitchFamily="34" charset="0"/>
            <a:cs typeface="Arial" pitchFamily="34" charset="0"/>
          </a:endParaRPr>
        </a:p>
      </dgm:t>
    </dgm:pt>
    <dgm:pt modelId="{CF91E879-CA52-41C4-A927-95A3BCB3E966}" type="pres">
      <dgm:prSet presAssocID="{01FAADFB-8A48-42C0-82FA-77D35FD0FAA2}" presName="linearFlow" presStyleCnt="0">
        <dgm:presLayoutVars>
          <dgm:dir/>
          <dgm:resizeHandles val="exact"/>
        </dgm:presLayoutVars>
      </dgm:prSet>
      <dgm:spPr/>
    </dgm:pt>
    <dgm:pt modelId="{0246B549-60C4-4D08-A5D9-A719BF489C8D}" type="pres">
      <dgm:prSet presAssocID="{F232723C-84C9-4798-857E-D45513E6D809}" presName="composite" presStyleCnt="0"/>
      <dgm:spPr/>
    </dgm:pt>
    <dgm:pt modelId="{16B1C207-2203-43B2-BDD9-3E9872D34D4C}" type="pres">
      <dgm:prSet presAssocID="{F232723C-84C9-4798-857E-D45513E6D809}" presName="imgShp" presStyleLbl="fgImgPlace1" presStyleIdx="0" presStyleCnt="7"/>
      <dgm:spPr/>
    </dgm:pt>
    <dgm:pt modelId="{D91459DA-5A4A-4162-AA5A-C08D9B8B0479}" type="pres">
      <dgm:prSet presAssocID="{F232723C-84C9-4798-857E-D45513E6D809}" presName="txShp" presStyleLbl="node1" presStyleIdx="0" presStyleCnt="7">
        <dgm:presLayoutVars>
          <dgm:bulletEnabled val="1"/>
        </dgm:presLayoutVars>
      </dgm:prSet>
      <dgm:spPr/>
      <dgm:t>
        <a:bodyPr/>
        <a:lstStyle/>
        <a:p>
          <a:endParaRPr lang="es-ES"/>
        </a:p>
      </dgm:t>
    </dgm:pt>
    <dgm:pt modelId="{581321DB-8EA4-4D72-A58D-A375E8CE5956}" type="pres">
      <dgm:prSet presAssocID="{B7ECACBB-29C5-4352-ABF2-6475D53CDC40}" presName="spacing" presStyleCnt="0"/>
      <dgm:spPr/>
    </dgm:pt>
    <dgm:pt modelId="{8532F55E-B402-494A-8647-E1BB5761B268}" type="pres">
      <dgm:prSet presAssocID="{AC63C5EF-04B9-4489-ACEB-7FD257582CED}" presName="composite" presStyleCnt="0"/>
      <dgm:spPr/>
    </dgm:pt>
    <dgm:pt modelId="{4458C71D-0ED1-4F16-B8B2-211B336BED64}" type="pres">
      <dgm:prSet presAssocID="{AC63C5EF-04B9-4489-ACEB-7FD257582CED}" presName="imgShp" presStyleLbl="fgImgPlace1" presStyleIdx="1" presStyleCnt="7"/>
      <dgm:spPr/>
    </dgm:pt>
    <dgm:pt modelId="{760B8718-A240-4829-8C35-DFE9FCBE46E1}" type="pres">
      <dgm:prSet presAssocID="{AC63C5EF-04B9-4489-ACEB-7FD257582CED}" presName="txShp" presStyleLbl="node1" presStyleIdx="1" presStyleCnt="7">
        <dgm:presLayoutVars>
          <dgm:bulletEnabled val="1"/>
        </dgm:presLayoutVars>
      </dgm:prSet>
      <dgm:spPr/>
      <dgm:t>
        <a:bodyPr/>
        <a:lstStyle/>
        <a:p>
          <a:endParaRPr lang="es-ES"/>
        </a:p>
      </dgm:t>
    </dgm:pt>
    <dgm:pt modelId="{84E82E66-BA44-4EAB-812E-1DF7C4E00ED2}" type="pres">
      <dgm:prSet presAssocID="{ECA19A11-26D0-46A9-9EB5-C7BB2BD31DEA}" presName="spacing" presStyleCnt="0"/>
      <dgm:spPr/>
    </dgm:pt>
    <dgm:pt modelId="{657E95CD-06A4-48E3-B95E-921B4CA3B028}" type="pres">
      <dgm:prSet presAssocID="{1CD2A06D-65DF-4BF6-A837-5B37DA86C040}" presName="composite" presStyleCnt="0"/>
      <dgm:spPr/>
    </dgm:pt>
    <dgm:pt modelId="{9703EB0E-50DB-449E-9F18-26011E91BA95}" type="pres">
      <dgm:prSet presAssocID="{1CD2A06D-65DF-4BF6-A837-5B37DA86C040}" presName="imgShp" presStyleLbl="fgImgPlace1" presStyleIdx="2" presStyleCnt="7"/>
      <dgm:spPr/>
    </dgm:pt>
    <dgm:pt modelId="{36E8FDDF-0AF0-4573-801B-87451E77E0D4}" type="pres">
      <dgm:prSet presAssocID="{1CD2A06D-65DF-4BF6-A837-5B37DA86C040}" presName="txShp" presStyleLbl="node1" presStyleIdx="2" presStyleCnt="7">
        <dgm:presLayoutVars>
          <dgm:bulletEnabled val="1"/>
        </dgm:presLayoutVars>
      </dgm:prSet>
      <dgm:spPr/>
      <dgm:t>
        <a:bodyPr/>
        <a:lstStyle/>
        <a:p>
          <a:endParaRPr lang="es-ES"/>
        </a:p>
      </dgm:t>
    </dgm:pt>
    <dgm:pt modelId="{95B47FD1-D11C-4F34-96CB-9641F605DA8B}" type="pres">
      <dgm:prSet presAssocID="{749C547A-6D7D-4B5B-8A8D-876365409DE4}" presName="spacing" presStyleCnt="0"/>
      <dgm:spPr/>
    </dgm:pt>
    <dgm:pt modelId="{A9B7CC0C-D8AF-4421-9F7E-968BD483F5E5}" type="pres">
      <dgm:prSet presAssocID="{36C9B7ED-FF03-4A66-8563-3F8257239416}" presName="composite" presStyleCnt="0"/>
      <dgm:spPr/>
    </dgm:pt>
    <dgm:pt modelId="{8560C60D-D355-478F-8FFC-19D0A980F7A2}" type="pres">
      <dgm:prSet presAssocID="{36C9B7ED-FF03-4A66-8563-3F8257239416}" presName="imgShp" presStyleLbl="fgImgPlace1" presStyleIdx="3" presStyleCnt="7"/>
      <dgm:spPr/>
    </dgm:pt>
    <dgm:pt modelId="{98E7B50A-CAA8-4EB6-94B9-D750A68902A9}" type="pres">
      <dgm:prSet presAssocID="{36C9B7ED-FF03-4A66-8563-3F8257239416}" presName="txShp" presStyleLbl="node1" presStyleIdx="3" presStyleCnt="7">
        <dgm:presLayoutVars>
          <dgm:bulletEnabled val="1"/>
        </dgm:presLayoutVars>
      </dgm:prSet>
      <dgm:spPr/>
      <dgm:t>
        <a:bodyPr/>
        <a:lstStyle/>
        <a:p>
          <a:endParaRPr lang="es-ES"/>
        </a:p>
      </dgm:t>
    </dgm:pt>
    <dgm:pt modelId="{1B3FA20F-7E5C-4714-A538-F54793F6D433}" type="pres">
      <dgm:prSet presAssocID="{A52409E7-1E8B-4FB1-ACC2-565744E154B5}" presName="spacing" presStyleCnt="0"/>
      <dgm:spPr/>
    </dgm:pt>
    <dgm:pt modelId="{2CEBBEC6-CBCA-4105-B156-02D4DB09FE18}" type="pres">
      <dgm:prSet presAssocID="{3078CA2E-C33D-4D90-95AD-D014F55C108D}" presName="composite" presStyleCnt="0"/>
      <dgm:spPr/>
    </dgm:pt>
    <dgm:pt modelId="{275BECF8-CD55-42C7-8C77-626DC6EC0491}" type="pres">
      <dgm:prSet presAssocID="{3078CA2E-C33D-4D90-95AD-D014F55C108D}" presName="imgShp" presStyleLbl="fgImgPlace1" presStyleIdx="4" presStyleCnt="7"/>
      <dgm:spPr/>
    </dgm:pt>
    <dgm:pt modelId="{AB9242A0-6893-4999-9660-4F9A7E8397F7}" type="pres">
      <dgm:prSet presAssocID="{3078CA2E-C33D-4D90-95AD-D014F55C108D}" presName="txShp" presStyleLbl="node1" presStyleIdx="4" presStyleCnt="7">
        <dgm:presLayoutVars>
          <dgm:bulletEnabled val="1"/>
        </dgm:presLayoutVars>
      </dgm:prSet>
      <dgm:spPr/>
      <dgm:t>
        <a:bodyPr/>
        <a:lstStyle/>
        <a:p>
          <a:endParaRPr lang="es-EC"/>
        </a:p>
      </dgm:t>
    </dgm:pt>
    <dgm:pt modelId="{FD7C0944-C2B3-4228-97A7-5B69951365C4}" type="pres">
      <dgm:prSet presAssocID="{0769B702-7EA5-487C-8150-F16B51DDA69B}" presName="spacing" presStyleCnt="0"/>
      <dgm:spPr/>
    </dgm:pt>
    <dgm:pt modelId="{D0172A4C-3783-40B6-BF59-8DD055EDB5BE}" type="pres">
      <dgm:prSet presAssocID="{EE6D44F7-552F-47F5-8368-F8B7EDD40323}" presName="composite" presStyleCnt="0"/>
      <dgm:spPr/>
    </dgm:pt>
    <dgm:pt modelId="{55DCAAF8-69BD-46B7-87B1-F9DD9F285833}" type="pres">
      <dgm:prSet presAssocID="{EE6D44F7-552F-47F5-8368-F8B7EDD40323}" presName="imgShp" presStyleLbl="fgImgPlace1" presStyleIdx="5" presStyleCnt="7"/>
      <dgm:spPr/>
    </dgm:pt>
    <dgm:pt modelId="{14B3D1E3-78D1-47E4-B76E-166F5417288E}" type="pres">
      <dgm:prSet presAssocID="{EE6D44F7-552F-47F5-8368-F8B7EDD40323}" presName="txShp" presStyleLbl="node1" presStyleIdx="5" presStyleCnt="7">
        <dgm:presLayoutVars>
          <dgm:bulletEnabled val="1"/>
        </dgm:presLayoutVars>
      </dgm:prSet>
      <dgm:spPr/>
      <dgm:t>
        <a:bodyPr/>
        <a:lstStyle/>
        <a:p>
          <a:endParaRPr lang="es-EC"/>
        </a:p>
      </dgm:t>
    </dgm:pt>
    <dgm:pt modelId="{98C2226E-977B-49AB-93BE-7B0789619E3E}" type="pres">
      <dgm:prSet presAssocID="{5F8CE008-10FB-4837-831F-734D6E4C46DA}" presName="spacing" presStyleCnt="0"/>
      <dgm:spPr/>
    </dgm:pt>
    <dgm:pt modelId="{FF1B64A7-4459-490D-B88A-1F98C236B5A0}" type="pres">
      <dgm:prSet presAssocID="{8EA08602-29A3-4C12-A890-352327BBBDC6}" presName="composite" presStyleCnt="0"/>
      <dgm:spPr/>
    </dgm:pt>
    <dgm:pt modelId="{4C620450-A885-464D-85AF-A5B2F322A980}" type="pres">
      <dgm:prSet presAssocID="{8EA08602-29A3-4C12-A890-352327BBBDC6}" presName="imgShp" presStyleLbl="fgImgPlace1" presStyleIdx="6" presStyleCnt="7"/>
      <dgm:spPr/>
    </dgm:pt>
    <dgm:pt modelId="{606A47FB-6676-437D-A932-A03BBF965368}" type="pres">
      <dgm:prSet presAssocID="{8EA08602-29A3-4C12-A890-352327BBBDC6}" presName="txShp" presStyleLbl="node1" presStyleIdx="6" presStyleCnt="7">
        <dgm:presLayoutVars>
          <dgm:bulletEnabled val="1"/>
        </dgm:presLayoutVars>
      </dgm:prSet>
      <dgm:spPr/>
      <dgm:t>
        <a:bodyPr/>
        <a:lstStyle/>
        <a:p>
          <a:endParaRPr lang="es-EC"/>
        </a:p>
      </dgm:t>
    </dgm:pt>
  </dgm:ptLst>
  <dgm:cxnLst>
    <dgm:cxn modelId="{7E1193AA-F8A3-48F2-B445-CF4295D9B897}" srcId="{01FAADFB-8A48-42C0-82FA-77D35FD0FAA2}" destId="{3078CA2E-C33D-4D90-95AD-D014F55C108D}" srcOrd="4" destOrd="0" parTransId="{25EEE9B2-6810-4A03-8B60-2DFA8450689B}" sibTransId="{0769B702-7EA5-487C-8150-F16B51DDA69B}"/>
    <dgm:cxn modelId="{1C5C4F6C-240F-43AA-89F1-B44E89588EF7}" type="presOf" srcId="{EE6D44F7-552F-47F5-8368-F8B7EDD40323}" destId="{14B3D1E3-78D1-47E4-B76E-166F5417288E}" srcOrd="0" destOrd="0" presId="urn:microsoft.com/office/officeart/2005/8/layout/vList3#4"/>
    <dgm:cxn modelId="{E9B4A441-EE0D-4C29-8E64-C5221B3BF88B}" type="presOf" srcId="{F232723C-84C9-4798-857E-D45513E6D809}" destId="{D91459DA-5A4A-4162-AA5A-C08D9B8B0479}" srcOrd="0" destOrd="0" presId="urn:microsoft.com/office/officeart/2005/8/layout/vList3#4"/>
    <dgm:cxn modelId="{1E2A9729-117D-4693-AE0F-2AE5FD22119B}" srcId="{01FAADFB-8A48-42C0-82FA-77D35FD0FAA2}" destId="{EE6D44F7-552F-47F5-8368-F8B7EDD40323}" srcOrd="5" destOrd="0" parTransId="{067D4F66-CA50-495C-BEBB-70A51578215E}" sibTransId="{5F8CE008-10FB-4837-831F-734D6E4C46DA}"/>
    <dgm:cxn modelId="{68BEFD08-62FA-40EE-ACEA-FA769A6A3581}" srcId="{01FAADFB-8A48-42C0-82FA-77D35FD0FAA2}" destId="{36C9B7ED-FF03-4A66-8563-3F8257239416}" srcOrd="3" destOrd="0" parTransId="{24F49BAE-52D2-4EE7-ACCD-7378A8E4A8EA}" sibTransId="{A52409E7-1E8B-4FB1-ACC2-565744E154B5}"/>
    <dgm:cxn modelId="{E4A27B7C-3AD7-45CC-9DD7-48A08AF6D992}" type="presOf" srcId="{3078CA2E-C33D-4D90-95AD-D014F55C108D}" destId="{AB9242A0-6893-4999-9660-4F9A7E8397F7}" srcOrd="0" destOrd="0" presId="urn:microsoft.com/office/officeart/2005/8/layout/vList3#4"/>
    <dgm:cxn modelId="{29F8145A-0C9D-4F27-BE36-5C484DB13581}" srcId="{01FAADFB-8A48-42C0-82FA-77D35FD0FAA2}" destId="{1CD2A06D-65DF-4BF6-A837-5B37DA86C040}" srcOrd="2" destOrd="0" parTransId="{7C90416A-F069-4D77-9D86-AC325B9C365A}" sibTransId="{749C547A-6D7D-4B5B-8A8D-876365409DE4}"/>
    <dgm:cxn modelId="{F7CC926F-7F10-410D-8636-DC54141FACA4}" srcId="{01FAADFB-8A48-42C0-82FA-77D35FD0FAA2}" destId="{F232723C-84C9-4798-857E-D45513E6D809}" srcOrd="0" destOrd="0" parTransId="{75C58644-06F7-45B4-8418-B6B10E428AAA}" sibTransId="{B7ECACBB-29C5-4352-ABF2-6475D53CDC40}"/>
    <dgm:cxn modelId="{8E2FAC15-D2FE-43E8-92E3-BF8A1F4121C2}" srcId="{01FAADFB-8A48-42C0-82FA-77D35FD0FAA2}" destId="{AC63C5EF-04B9-4489-ACEB-7FD257582CED}" srcOrd="1" destOrd="0" parTransId="{E7C5937A-96CD-44F4-B461-40BC49002326}" sibTransId="{ECA19A11-26D0-46A9-9EB5-C7BB2BD31DEA}"/>
    <dgm:cxn modelId="{FE9EF979-0EDD-4FFC-A9B8-5F9324F3D71A}" type="presOf" srcId="{AC63C5EF-04B9-4489-ACEB-7FD257582CED}" destId="{760B8718-A240-4829-8C35-DFE9FCBE46E1}" srcOrd="0" destOrd="0" presId="urn:microsoft.com/office/officeart/2005/8/layout/vList3#4"/>
    <dgm:cxn modelId="{333B757A-D5FF-441F-841D-DC5361FFD51D}" type="presOf" srcId="{36C9B7ED-FF03-4A66-8563-3F8257239416}" destId="{98E7B50A-CAA8-4EB6-94B9-D750A68902A9}" srcOrd="0" destOrd="0" presId="urn:microsoft.com/office/officeart/2005/8/layout/vList3#4"/>
    <dgm:cxn modelId="{703DBE2D-FB77-416C-BD5E-51AC21E7AD32}" type="presOf" srcId="{1CD2A06D-65DF-4BF6-A837-5B37DA86C040}" destId="{36E8FDDF-0AF0-4573-801B-87451E77E0D4}" srcOrd="0" destOrd="0" presId="urn:microsoft.com/office/officeart/2005/8/layout/vList3#4"/>
    <dgm:cxn modelId="{84E3F7D1-4B42-4C96-B6F8-D41658351191}" srcId="{01FAADFB-8A48-42C0-82FA-77D35FD0FAA2}" destId="{8EA08602-29A3-4C12-A890-352327BBBDC6}" srcOrd="6" destOrd="0" parTransId="{27AF5236-E48F-466C-A6EF-7BAC12521649}" sibTransId="{62FB1923-694B-430D-895E-735BD4251780}"/>
    <dgm:cxn modelId="{AD94114E-A538-4A7E-ABAB-11A8957A9F8F}" type="presOf" srcId="{8EA08602-29A3-4C12-A890-352327BBBDC6}" destId="{606A47FB-6676-437D-A932-A03BBF965368}" srcOrd="0" destOrd="0" presId="urn:microsoft.com/office/officeart/2005/8/layout/vList3#4"/>
    <dgm:cxn modelId="{C8A0520D-645D-4C2C-8F3A-2F01AB33A579}" type="presOf" srcId="{01FAADFB-8A48-42C0-82FA-77D35FD0FAA2}" destId="{CF91E879-CA52-41C4-A927-95A3BCB3E966}" srcOrd="0" destOrd="0" presId="urn:microsoft.com/office/officeart/2005/8/layout/vList3#4"/>
    <dgm:cxn modelId="{0EC7E3B4-5A89-48A6-BB32-4A376D38592D}" type="presParOf" srcId="{CF91E879-CA52-41C4-A927-95A3BCB3E966}" destId="{0246B549-60C4-4D08-A5D9-A719BF489C8D}" srcOrd="0" destOrd="0" presId="urn:microsoft.com/office/officeart/2005/8/layout/vList3#4"/>
    <dgm:cxn modelId="{05B155D9-5EB9-416B-86C9-BDE9B057E5A0}" type="presParOf" srcId="{0246B549-60C4-4D08-A5D9-A719BF489C8D}" destId="{16B1C207-2203-43B2-BDD9-3E9872D34D4C}" srcOrd="0" destOrd="0" presId="urn:microsoft.com/office/officeart/2005/8/layout/vList3#4"/>
    <dgm:cxn modelId="{F3849115-A849-4D63-92FF-DB0BF3008829}" type="presParOf" srcId="{0246B549-60C4-4D08-A5D9-A719BF489C8D}" destId="{D91459DA-5A4A-4162-AA5A-C08D9B8B0479}" srcOrd="1" destOrd="0" presId="urn:microsoft.com/office/officeart/2005/8/layout/vList3#4"/>
    <dgm:cxn modelId="{00ECB4BE-174B-4A13-A487-9F8EEA0D7C97}" type="presParOf" srcId="{CF91E879-CA52-41C4-A927-95A3BCB3E966}" destId="{581321DB-8EA4-4D72-A58D-A375E8CE5956}" srcOrd="1" destOrd="0" presId="urn:microsoft.com/office/officeart/2005/8/layout/vList3#4"/>
    <dgm:cxn modelId="{3457E5EB-DAE0-450D-A0CF-8D1F8D73B494}" type="presParOf" srcId="{CF91E879-CA52-41C4-A927-95A3BCB3E966}" destId="{8532F55E-B402-494A-8647-E1BB5761B268}" srcOrd="2" destOrd="0" presId="urn:microsoft.com/office/officeart/2005/8/layout/vList3#4"/>
    <dgm:cxn modelId="{4C54E313-09C7-411D-BCCA-EEABEF054A54}" type="presParOf" srcId="{8532F55E-B402-494A-8647-E1BB5761B268}" destId="{4458C71D-0ED1-4F16-B8B2-211B336BED64}" srcOrd="0" destOrd="0" presId="urn:microsoft.com/office/officeart/2005/8/layout/vList3#4"/>
    <dgm:cxn modelId="{7384A2A9-D1AF-4C50-83D5-5C99B492F05E}" type="presParOf" srcId="{8532F55E-B402-494A-8647-E1BB5761B268}" destId="{760B8718-A240-4829-8C35-DFE9FCBE46E1}" srcOrd="1" destOrd="0" presId="urn:microsoft.com/office/officeart/2005/8/layout/vList3#4"/>
    <dgm:cxn modelId="{C180D5EB-FA63-4461-BB7F-992A388522BA}" type="presParOf" srcId="{CF91E879-CA52-41C4-A927-95A3BCB3E966}" destId="{84E82E66-BA44-4EAB-812E-1DF7C4E00ED2}" srcOrd="3" destOrd="0" presId="urn:microsoft.com/office/officeart/2005/8/layout/vList3#4"/>
    <dgm:cxn modelId="{2953A821-61AA-47FC-87E4-E63FA0385695}" type="presParOf" srcId="{CF91E879-CA52-41C4-A927-95A3BCB3E966}" destId="{657E95CD-06A4-48E3-B95E-921B4CA3B028}" srcOrd="4" destOrd="0" presId="urn:microsoft.com/office/officeart/2005/8/layout/vList3#4"/>
    <dgm:cxn modelId="{8A46AB05-7627-4F36-9037-82D119F81B95}" type="presParOf" srcId="{657E95CD-06A4-48E3-B95E-921B4CA3B028}" destId="{9703EB0E-50DB-449E-9F18-26011E91BA95}" srcOrd="0" destOrd="0" presId="urn:microsoft.com/office/officeart/2005/8/layout/vList3#4"/>
    <dgm:cxn modelId="{6D2AA6F8-EE41-4A08-A434-C5EEC3D94BEA}" type="presParOf" srcId="{657E95CD-06A4-48E3-B95E-921B4CA3B028}" destId="{36E8FDDF-0AF0-4573-801B-87451E77E0D4}" srcOrd="1" destOrd="0" presId="urn:microsoft.com/office/officeart/2005/8/layout/vList3#4"/>
    <dgm:cxn modelId="{A25E28EB-B323-4EDB-B42C-F67903B20272}" type="presParOf" srcId="{CF91E879-CA52-41C4-A927-95A3BCB3E966}" destId="{95B47FD1-D11C-4F34-96CB-9641F605DA8B}" srcOrd="5" destOrd="0" presId="urn:microsoft.com/office/officeart/2005/8/layout/vList3#4"/>
    <dgm:cxn modelId="{BD597251-990A-4F54-9AF5-CA80DD84E31E}" type="presParOf" srcId="{CF91E879-CA52-41C4-A927-95A3BCB3E966}" destId="{A9B7CC0C-D8AF-4421-9F7E-968BD483F5E5}" srcOrd="6" destOrd="0" presId="urn:microsoft.com/office/officeart/2005/8/layout/vList3#4"/>
    <dgm:cxn modelId="{44927BD1-64C6-40CB-9479-2EEC348C678E}" type="presParOf" srcId="{A9B7CC0C-D8AF-4421-9F7E-968BD483F5E5}" destId="{8560C60D-D355-478F-8FFC-19D0A980F7A2}" srcOrd="0" destOrd="0" presId="urn:microsoft.com/office/officeart/2005/8/layout/vList3#4"/>
    <dgm:cxn modelId="{9FF33290-58D8-4916-9A91-1F3FC8EB4BA1}" type="presParOf" srcId="{A9B7CC0C-D8AF-4421-9F7E-968BD483F5E5}" destId="{98E7B50A-CAA8-4EB6-94B9-D750A68902A9}" srcOrd="1" destOrd="0" presId="urn:microsoft.com/office/officeart/2005/8/layout/vList3#4"/>
    <dgm:cxn modelId="{AE1F72EC-2A96-4C92-AAFF-77EB31BF4F5E}" type="presParOf" srcId="{CF91E879-CA52-41C4-A927-95A3BCB3E966}" destId="{1B3FA20F-7E5C-4714-A538-F54793F6D433}" srcOrd="7" destOrd="0" presId="urn:microsoft.com/office/officeart/2005/8/layout/vList3#4"/>
    <dgm:cxn modelId="{8A5FBFFB-5A7B-45B3-BBA0-D25BCB5937B7}" type="presParOf" srcId="{CF91E879-CA52-41C4-A927-95A3BCB3E966}" destId="{2CEBBEC6-CBCA-4105-B156-02D4DB09FE18}" srcOrd="8" destOrd="0" presId="urn:microsoft.com/office/officeart/2005/8/layout/vList3#4"/>
    <dgm:cxn modelId="{C5EE4291-FF69-40BE-9E2E-8A00069BF711}" type="presParOf" srcId="{2CEBBEC6-CBCA-4105-B156-02D4DB09FE18}" destId="{275BECF8-CD55-42C7-8C77-626DC6EC0491}" srcOrd="0" destOrd="0" presId="urn:microsoft.com/office/officeart/2005/8/layout/vList3#4"/>
    <dgm:cxn modelId="{B054A103-F236-4F82-9D25-EA2DDB7390A8}" type="presParOf" srcId="{2CEBBEC6-CBCA-4105-B156-02D4DB09FE18}" destId="{AB9242A0-6893-4999-9660-4F9A7E8397F7}" srcOrd="1" destOrd="0" presId="urn:microsoft.com/office/officeart/2005/8/layout/vList3#4"/>
    <dgm:cxn modelId="{B8F4C076-2748-43C4-A3F0-54040FDD47D0}" type="presParOf" srcId="{CF91E879-CA52-41C4-A927-95A3BCB3E966}" destId="{FD7C0944-C2B3-4228-97A7-5B69951365C4}" srcOrd="9" destOrd="0" presId="urn:microsoft.com/office/officeart/2005/8/layout/vList3#4"/>
    <dgm:cxn modelId="{7ACDF2CA-AB08-4EC6-A996-22103AE4E212}" type="presParOf" srcId="{CF91E879-CA52-41C4-A927-95A3BCB3E966}" destId="{D0172A4C-3783-40B6-BF59-8DD055EDB5BE}" srcOrd="10" destOrd="0" presId="urn:microsoft.com/office/officeart/2005/8/layout/vList3#4"/>
    <dgm:cxn modelId="{801A33D2-DC8B-471A-BFC3-55FDD58E4326}" type="presParOf" srcId="{D0172A4C-3783-40B6-BF59-8DD055EDB5BE}" destId="{55DCAAF8-69BD-46B7-87B1-F9DD9F285833}" srcOrd="0" destOrd="0" presId="urn:microsoft.com/office/officeart/2005/8/layout/vList3#4"/>
    <dgm:cxn modelId="{ADF65652-3BF6-4C07-A2B8-2195EB8B3583}" type="presParOf" srcId="{D0172A4C-3783-40B6-BF59-8DD055EDB5BE}" destId="{14B3D1E3-78D1-47E4-B76E-166F5417288E}" srcOrd="1" destOrd="0" presId="urn:microsoft.com/office/officeart/2005/8/layout/vList3#4"/>
    <dgm:cxn modelId="{B02C7ED1-8202-4C02-B043-C6C333EB8B9B}" type="presParOf" srcId="{CF91E879-CA52-41C4-A927-95A3BCB3E966}" destId="{98C2226E-977B-49AB-93BE-7B0789619E3E}" srcOrd="11" destOrd="0" presId="urn:microsoft.com/office/officeart/2005/8/layout/vList3#4"/>
    <dgm:cxn modelId="{00B9CCB0-CC71-4E3D-A313-2C1C482B450E}" type="presParOf" srcId="{CF91E879-CA52-41C4-A927-95A3BCB3E966}" destId="{FF1B64A7-4459-490D-B88A-1F98C236B5A0}" srcOrd="12" destOrd="0" presId="urn:microsoft.com/office/officeart/2005/8/layout/vList3#4"/>
    <dgm:cxn modelId="{C95D6764-A0A5-4D2B-A806-0FA8483B9989}" type="presParOf" srcId="{FF1B64A7-4459-490D-B88A-1F98C236B5A0}" destId="{4C620450-A885-464D-85AF-A5B2F322A980}" srcOrd="0" destOrd="0" presId="urn:microsoft.com/office/officeart/2005/8/layout/vList3#4"/>
    <dgm:cxn modelId="{F4AEA3F5-65E0-4A2B-83CF-8B4AD48CD118}" type="presParOf" srcId="{FF1B64A7-4459-490D-B88A-1F98C236B5A0}" destId="{606A47FB-6676-437D-A932-A03BBF965368}" srcOrd="1"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88DBB-01A9-43C7-A5C7-DB1B3F49098C}" type="doc">
      <dgm:prSet loTypeId="urn:microsoft.com/office/officeart/2005/8/layout/vList3#1" loCatId="list" qsTypeId="urn:microsoft.com/office/officeart/2005/8/quickstyle/simple2" qsCatId="simple" csTypeId="urn:microsoft.com/office/officeart/2005/8/colors/colorful4" csCatId="colorful" phldr="1"/>
      <dgm:spPr/>
    </dgm:pt>
    <dgm:pt modelId="{8EB5411F-36EE-423A-AA8E-CDEE26CD5C72}">
      <dgm:prSet phldrT="[Texto]" custT="1"/>
      <dgm:spPr/>
      <dgm:t>
        <a:bodyPr/>
        <a:lstStyle/>
        <a:p>
          <a:pPr algn="just"/>
          <a:r>
            <a:rPr lang="es-EC" sz="1400" dirty="0" smtClean="0">
              <a:latin typeface="Arial" pitchFamily="34" charset="0"/>
              <a:cs typeface="Arial" pitchFamily="34" charset="0"/>
            </a:rPr>
            <a:t>Identificar, conceptualizar y establecer los alcances,  procesos y procedimientos a ser utilizados para el manejo asociativo aplicado al alcohol etílico</a:t>
          </a:r>
          <a:endParaRPr lang="es-ES" sz="1400" dirty="0">
            <a:latin typeface="Arial" pitchFamily="34" charset="0"/>
            <a:cs typeface="Arial" pitchFamily="34" charset="0"/>
          </a:endParaRPr>
        </a:p>
      </dgm:t>
    </dgm:pt>
    <dgm:pt modelId="{B99EA021-1F6D-4872-B8B7-B112D3970406}" type="parTrans" cxnId="{11E812AD-14DA-4DF8-A718-AB6845E40267}">
      <dgm:prSet/>
      <dgm:spPr/>
      <dgm:t>
        <a:bodyPr/>
        <a:lstStyle/>
        <a:p>
          <a:pPr algn="just"/>
          <a:endParaRPr lang="es-ES" sz="1400">
            <a:latin typeface="Arial" pitchFamily="34" charset="0"/>
            <a:cs typeface="Arial" pitchFamily="34" charset="0"/>
          </a:endParaRPr>
        </a:p>
      </dgm:t>
    </dgm:pt>
    <dgm:pt modelId="{3204E77A-FE97-42E7-8F7C-763E48D408F2}" type="sibTrans" cxnId="{11E812AD-14DA-4DF8-A718-AB6845E40267}">
      <dgm:prSet/>
      <dgm:spPr/>
      <dgm:t>
        <a:bodyPr/>
        <a:lstStyle/>
        <a:p>
          <a:pPr algn="just"/>
          <a:endParaRPr lang="es-ES" sz="1400">
            <a:latin typeface="Arial" pitchFamily="34" charset="0"/>
            <a:cs typeface="Arial" pitchFamily="34" charset="0"/>
          </a:endParaRPr>
        </a:p>
      </dgm:t>
    </dgm:pt>
    <dgm:pt modelId="{EACCDD1F-B698-4A1B-9AD7-D34C5C0EA7A6}">
      <dgm:prSet phldrT="[Texto]" custT="1"/>
      <dgm:spPr/>
      <dgm:t>
        <a:bodyPr/>
        <a:lstStyle/>
        <a:p>
          <a:pPr algn="just"/>
          <a:r>
            <a:rPr lang="es-EC" sz="1400" dirty="0" smtClean="0">
              <a:latin typeface="Arial" pitchFamily="34" charset="0"/>
              <a:cs typeface="Arial" pitchFamily="34" charset="0"/>
            </a:rPr>
            <a:t>Realizar el estudio de producción local así como el de demanda internacional enfocada a la exportación de etanol en el cantón Pangua</a:t>
          </a:r>
          <a:endParaRPr lang="es-ES" sz="1400" dirty="0">
            <a:latin typeface="Arial" pitchFamily="34" charset="0"/>
            <a:cs typeface="Arial" pitchFamily="34" charset="0"/>
          </a:endParaRPr>
        </a:p>
      </dgm:t>
    </dgm:pt>
    <dgm:pt modelId="{EA23845E-D158-46BC-ABF1-F99FD8CD1E98}" type="parTrans" cxnId="{2A017059-A58C-4F96-B232-D38973FE7094}">
      <dgm:prSet/>
      <dgm:spPr/>
      <dgm:t>
        <a:bodyPr/>
        <a:lstStyle/>
        <a:p>
          <a:pPr algn="just"/>
          <a:endParaRPr lang="es-ES" sz="1400">
            <a:latin typeface="Arial" pitchFamily="34" charset="0"/>
            <a:cs typeface="Arial" pitchFamily="34" charset="0"/>
          </a:endParaRPr>
        </a:p>
      </dgm:t>
    </dgm:pt>
    <dgm:pt modelId="{46BE8087-C05D-4CEF-9FDA-3D6DD5E5CD68}" type="sibTrans" cxnId="{2A017059-A58C-4F96-B232-D38973FE7094}">
      <dgm:prSet/>
      <dgm:spPr/>
      <dgm:t>
        <a:bodyPr/>
        <a:lstStyle/>
        <a:p>
          <a:pPr algn="just"/>
          <a:endParaRPr lang="es-ES" sz="1400">
            <a:latin typeface="Arial" pitchFamily="34" charset="0"/>
            <a:cs typeface="Arial" pitchFamily="34" charset="0"/>
          </a:endParaRPr>
        </a:p>
      </dgm:t>
    </dgm:pt>
    <dgm:pt modelId="{2D06F997-BF6E-4EDB-A317-8F8BA30FD7AE}">
      <dgm:prSet phldrT="[Texto]" custT="1"/>
      <dgm:spPr/>
      <dgm:t>
        <a:bodyPr/>
        <a:lstStyle/>
        <a:p>
          <a:pPr algn="just"/>
          <a:r>
            <a:rPr lang="es-EC" sz="1400" dirty="0" smtClean="0">
              <a:latin typeface="Arial" pitchFamily="34" charset="0"/>
              <a:cs typeface="Arial" pitchFamily="34" charset="0"/>
            </a:rPr>
            <a:t>Estudiar y diseñar procedimientos, logística de mercancías, directorio  de proveedores, empresas de servicios logísticos  y requisitos de exportación</a:t>
          </a:r>
          <a:endParaRPr lang="es-ES" sz="1400" dirty="0">
            <a:latin typeface="Arial" pitchFamily="34" charset="0"/>
            <a:cs typeface="Arial" pitchFamily="34" charset="0"/>
          </a:endParaRPr>
        </a:p>
      </dgm:t>
    </dgm:pt>
    <dgm:pt modelId="{FC117888-F0D9-42D1-9E1C-E78486BAAADA}" type="parTrans" cxnId="{D4266F94-FC56-40B6-B24C-EEA3F3538B11}">
      <dgm:prSet/>
      <dgm:spPr/>
      <dgm:t>
        <a:bodyPr/>
        <a:lstStyle/>
        <a:p>
          <a:pPr algn="just"/>
          <a:endParaRPr lang="es-ES" sz="1400">
            <a:latin typeface="Arial" pitchFamily="34" charset="0"/>
            <a:cs typeface="Arial" pitchFamily="34" charset="0"/>
          </a:endParaRPr>
        </a:p>
      </dgm:t>
    </dgm:pt>
    <dgm:pt modelId="{324D1A08-D5A7-4F4C-BE9D-1175442C9020}" type="sibTrans" cxnId="{D4266F94-FC56-40B6-B24C-EEA3F3538B11}">
      <dgm:prSet/>
      <dgm:spPr/>
      <dgm:t>
        <a:bodyPr/>
        <a:lstStyle/>
        <a:p>
          <a:pPr algn="just"/>
          <a:endParaRPr lang="es-ES" sz="1400">
            <a:latin typeface="Arial" pitchFamily="34" charset="0"/>
            <a:cs typeface="Arial" pitchFamily="34" charset="0"/>
          </a:endParaRPr>
        </a:p>
      </dgm:t>
    </dgm:pt>
    <dgm:pt modelId="{CC909070-4F6E-4C55-B70E-9F31DE9154A9}">
      <dgm:prSet custT="1"/>
      <dgm:spPr/>
      <dgm:t>
        <a:bodyPr/>
        <a:lstStyle/>
        <a:p>
          <a:pPr algn="just"/>
          <a:r>
            <a:rPr lang="es-EC" sz="1400" smtClean="0">
              <a:latin typeface="Arial" pitchFamily="34" charset="0"/>
              <a:cs typeface="Arial" pitchFamily="34" charset="0"/>
            </a:rPr>
            <a:t>Diseñar un plan de marketing de exportación a nivel estratégico y operativo del alcohol etílico</a:t>
          </a:r>
          <a:endParaRPr lang="es-ES" sz="1400">
            <a:latin typeface="Arial" pitchFamily="34" charset="0"/>
            <a:cs typeface="Arial" pitchFamily="34" charset="0"/>
          </a:endParaRPr>
        </a:p>
      </dgm:t>
    </dgm:pt>
    <dgm:pt modelId="{FF27EAA6-5C1B-4C06-88F6-9C3B2B8A8FB9}" type="parTrans" cxnId="{17299D9B-D235-41ED-B8A1-5FFA389BDE12}">
      <dgm:prSet/>
      <dgm:spPr/>
      <dgm:t>
        <a:bodyPr/>
        <a:lstStyle/>
        <a:p>
          <a:pPr algn="just"/>
          <a:endParaRPr lang="es-ES" sz="1400">
            <a:latin typeface="Arial" pitchFamily="34" charset="0"/>
            <a:cs typeface="Arial" pitchFamily="34" charset="0"/>
          </a:endParaRPr>
        </a:p>
      </dgm:t>
    </dgm:pt>
    <dgm:pt modelId="{13D43360-75E4-4F31-B63D-77114FA7E260}" type="sibTrans" cxnId="{17299D9B-D235-41ED-B8A1-5FFA389BDE12}">
      <dgm:prSet/>
      <dgm:spPr/>
      <dgm:t>
        <a:bodyPr/>
        <a:lstStyle/>
        <a:p>
          <a:pPr algn="just"/>
          <a:endParaRPr lang="es-ES" sz="1400">
            <a:latin typeface="Arial" pitchFamily="34" charset="0"/>
            <a:cs typeface="Arial" pitchFamily="34" charset="0"/>
          </a:endParaRPr>
        </a:p>
      </dgm:t>
    </dgm:pt>
    <dgm:pt modelId="{BF220BEF-2D21-4538-A7F8-5D4F241539A9}">
      <dgm:prSet custT="1"/>
      <dgm:spPr/>
      <dgm:t>
        <a:bodyPr/>
        <a:lstStyle/>
        <a:p>
          <a:pPr algn="just"/>
          <a:r>
            <a:rPr lang="es-EC" sz="1400" smtClean="0">
              <a:latin typeface="Arial" pitchFamily="34" charset="0"/>
              <a:cs typeface="Arial" pitchFamily="34" charset="0"/>
            </a:rPr>
            <a:t>Elaborar un presupuesto inicial y un flujo de caja bajo el concepto de implementación de una empresa asociativa</a:t>
          </a:r>
          <a:endParaRPr lang="es-ES" sz="1400">
            <a:latin typeface="Arial" pitchFamily="34" charset="0"/>
            <a:cs typeface="Arial" pitchFamily="34" charset="0"/>
          </a:endParaRPr>
        </a:p>
      </dgm:t>
    </dgm:pt>
    <dgm:pt modelId="{A9BD1FAB-486E-4FCA-B7DB-37BE4AC11F00}" type="parTrans" cxnId="{EEE09286-7507-4FA4-9B0F-6B3ADC7A7B03}">
      <dgm:prSet/>
      <dgm:spPr/>
      <dgm:t>
        <a:bodyPr/>
        <a:lstStyle/>
        <a:p>
          <a:pPr algn="just"/>
          <a:endParaRPr lang="es-ES" sz="1400">
            <a:latin typeface="Arial" pitchFamily="34" charset="0"/>
            <a:cs typeface="Arial" pitchFamily="34" charset="0"/>
          </a:endParaRPr>
        </a:p>
      </dgm:t>
    </dgm:pt>
    <dgm:pt modelId="{B20CF8CA-7DB7-4B12-B1E5-883A4F8B0070}" type="sibTrans" cxnId="{EEE09286-7507-4FA4-9B0F-6B3ADC7A7B03}">
      <dgm:prSet/>
      <dgm:spPr/>
      <dgm:t>
        <a:bodyPr/>
        <a:lstStyle/>
        <a:p>
          <a:pPr algn="just"/>
          <a:endParaRPr lang="es-ES" sz="1400">
            <a:latin typeface="Arial" pitchFamily="34" charset="0"/>
            <a:cs typeface="Arial" pitchFamily="34" charset="0"/>
          </a:endParaRPr>
        </a:p>
      </dgm:t>
    </dgm:pt>
    <dgm:pt modelId="{84279E81-9F0C-48B3-8368-57AA8E7DA0B5}" type="pres">
      <dgm:prSet presAssocID="{A0888DBB-01A9-43C7-A5C7-DB1B3F49098C}" presName="linearFlow" presStyleCnt="0">
        <dgm:presLayoutVars>
          <dgm:dir/>
          <dgm:resizeHandles val="exact"/>
        </dgm:presLayoutVars>
      </dgm:prSet>
      <dgm:spPr/>
    </dgm:pt>
    <dgm:pt modelId="{23B70EB6-55DF-434F-BC1B-FBBD3F5D72E9}" type="pres">
      <dgm:prSet presAssocID="{8EB5411F-36EE-423A-AA8E-CDEE26CD5C72}" presName="composite" presStyleCnt="0"/>
      <dgm:spPr/>
    </dgm:pt>
    <dgm:pt modelId="{B47A7552-BAB2-4AE5-A89F-10599AAFD77C}" type="pres">
      <dgm:prSet presAssocID="{8EB5411F-36EE-423A-AA8E-CDEE26CD5C72}" presName="imgShp" presStyleLbl="fgImgPlace1" presStyleIdx="0" presStyleCnt="5"/>
      <dgm:spPr>
        <a:blipFill rotWithShape="0">
          <a:blip xmlns:r="http://schemas.openxmlformats.org/officeDocument/2006/relationships" r:embed="rId1"/>
          <a:stretch>
            <a:fillRect/>
          </a:stretch>
        </a:blipFill>
      </dgm:spPr>
    </dgm:pt>
    <dgm:pt modelId="{B09F1210-3BD6-445F-AAB5-E35B43A68909}" type="pres">
      <dgm:prSet presAssocID="{8EB5411F-36EE-423A-AA8E-CDEE26CD5C72}" presName="txShp" presStyleLbl="node1" presStyleIdx="0" presStyleCnt="5">
        <dgm:presLayoutVars>
          <dgm:bulletEnabled val="1"/>
        </dgm:presLayoutVars>
      </dgm:prSet>
      <dgm:spPr/>
      <dgm:t>
        <a:bodyPr/>
        <a:lstStyle/>
        <a:p>
          <a:endParaRPr lang="es-ES"/>
        </a:p>
      </dgm:t>
    </dgm:pt>
    <dgm:pt modelId="{4F8A4F34-809D-4310-9C65-FC02E569BFC2}" type="pres">
      <dgm:prSet presAssocID="{3204E77A-FE97-42E7-8F7C-763E48D408F2}" presName="spacing" presStyleCnt="0"/>
      <dgm:spPr/>
    </dgm:pt>
    <dgm:pt modelId="{C48842B8-CEF6-4ECE-AB82-55B2A3CAB4CE}" type="pres">
      <dgm:prSet presAssocID="{EACCDD1F-B698-4A1B-9AD7-D34C5C0EA7A6}" presName="composite" presStyleCnt="0"/>
      <dgm:spPr/>
    </dgm:pt>
    <dgm:pt modelId="{861943DD-2B3D-4469-B42B-F19593B72D8E}" type="pres">
      <dgm:prSet presAssocID="{EACCDD1F-B698-4A1B-9AD7-D34C5C0EA7A6}" presName="imgShp" presStyleLbl="fgImgPlace1" presStyleIdx="1" presStyleCnt="5" custLinFactNeighborX="-557" custLinFactNeighborY="-5215"/>
      <dgm:spPr>
        <a:blipFill rotWithShape="0">
          <a:blip xmlns:r="http://schemas.openxmlformats.org/officeDocument/2006/relationships" r:embed="rId2"/>
          <a:stretch>
            <a:fillRect/>
          </a:stretch>
        </a:blipFill>
      </dgm:spPr>
    </dgm:pt>
    <dgm:pt modelId="{AAE8336C-BA91-4810-AFE8-8BD67EAC7EF7}" type="pres">
      <dgm:prSet presAssocID="{EACCDD1F-B698-4A1B-9AD7-D34C5C0EA7A6}" presName="txShp" presStyleLbl="node1" presStyleIdx="1" presStyleCnt="5">
        <dgm:presLayoutVars>
          <dgm:bulletEnabled val="1"/>
        </dgm:presLayoutVars>
      </dgm:prSet>
      <dgm:spPr/>
      <dgm:t>
        <a:bodyPr/>
        <a:lstStyle/>
        <a:p>
          <a:endParaRPr lang="es-ES"/>
        </a:p>
      </dgm:t>
    </dgm:pt>
    <dgm:pt modelId="{9F835984-8DE7-4E00-94C4-EDAB33943E6F}" type="pres">
      <dgm:prSet presAssocID="{46BE8087-C05D-4CEF-9FDA-3D6DD5E5CD68}" presName="spacing" presStyleCnt="0"/>
      <dgm:spPr/>
    </dgm:pt>
    <dgm:pt modelId="{0A01AB16-5E32-4BF7-B355-AB803082619A}" type="pres">
      <dgm:prSet presAssocID="{2D06F997-BF6E-4EDB-A317-8F8BA30FD7AE}" presName="composite" presStyleCnt="0"/>
      <dgm:spPr/>
    </dgm:pt>
    <dgm:pt modelId="{8410E990-B6B3-46FD-8EA2-49BF2203A13A}" type="pres">
      <dgm:prSet presAssocID="{2D06F997-BF6E-4EDB-A317-8F8BA30FD7AE}" presName="imgShp" presStyleLbl="fgImgPlace1" presStyleIdx="2" presStyleCnt="5"/>
      <dgm:spPr>
        <a:blipFill rotWithShape="0">
          <a:blip xmlns:r="http://schemas.openxmlformats.org/officeDocument/2006/relationships" r:embed="rId3"/>
          <a:stretch>
            <a:fillRect/>
          </a:stretch>
        </a:blipFill>
      </dgm:spPr>
    </dgm:pt>
    <dgm:pt modelId="{6EF14829-395A-424C-946D-FE8473016152}" type="pres">
      <dgm:prSet presAssocID="{2D06F997-BF6E-4EDB-A317-8F8BA30FD7AE}" presName="txShp" presStyleLbl="node1" presStyleIdx="2" presStyleCnt="5">
        <dgm:presLayoutVars>
          <dgm:bulletEnabled val="1"/>
        </dgm:presLayoutVars>
      </dgm:prSet>
      <dgm:spPr/>
      <dgm:t>
        <a:bodyPr/>
        <a:lstStyle/>
        <a:p>
          <a:endParaRPr lang="es-ES"/>
        </a:p>
      </dgm:t>
    </dgm:pt>
    <dgm:pt modelId="{26AF8D5F-F5A4-4528-B225-24C325B2EE10}" type="pres">
      <dgm:prSet presAssocID="{324D1A08-D5A7-4F4C-BE9D-1175442C9020}" presName="spacing" presStyleCnt="0"/>
      <dgm:spPr/>
    </dgm:pt>
    <dgm:pt modelId="{8FFD4604-4C55-4943-A7A8-AE38DE8A094A}" type="pres">
      <dgm:prSet presAssocID="{CC909070-4F6E-4C55-B70E-9F31DE9154A9}" presName="composite" presStyleCnt="0"/>
      <dgm:spPr/>
    </dgm:pt>
    <dgm:pt modelId="{D9DBED39-0B12-41D7-98BE-48392B37DF13}" type="pres">
      <dgm:prSet presAssocID="{CC909070-4F6E-4C55-B70E-9F31DE9154A9}" presName="imgShp" presStyleLbl="fgImgPlace1" presStyleIdx="3" presStyleCnt="5"/>
      <dgm:spPr>
        <a:blipFill rotWithShape="0">
          <a:blip xmlns:r="http://schemas.openxmlformats.org/officeDocument/2006/relationships" r:embed="rId4"/>
          <a:stretch>
            <a:fillRect/>
          </a:stretch>
        </a:blipFill>
      </dgm:spPr>
    </dgm:pt>
    <dgm:pt modelId="{1A9CF3EA-AE23-4AA5-8FB8-75E0C8EBBB6A}" type="pres">
      <dgm:prSet presAssocID="{CC909070-4F6E-4C55-B70E-9F31DE9154A9}" presName="txShp" presStyleLbl="node1" presStyleIdx="3" presStyleCnt="5">
        <dgm:presLayoutVars>
          <dgm:bulletEnabled val="1"/>
        </dgm:presLayoutVars>
      </dgm:prSet>
      <dgm:spPr/>
      <dgm:t>
        <a:bodyPr/>
        <a:lstStyle/>
        <a:p>
          <a:endParaRPr lang="es-ES"/>
        </a:p>
      </dgm:t>
    </dgm:pt>
    <dgm:pt modelId="{E7BE960A-AF69-4753-8C0E-A21569E54351}" type="pres">
      <dgm:prSet presAssocID="{13D43360-75E4-4F31-B63D-77114FA7E260}" presName="spacing" presStyleCnt="0"/>
      <dgm:spPr/>
    </dgm:pt>
    <dgm:pt modelId="{1680ABA1-AE38-417F-9304-839AF0DE53A2}" type="pres">
      <dgm:prSet presAssocID="{BF220BEF-2D21-4538-A7F8-5D4F241539A9}" presName="composite" presStyleCnt="0"/>
      <dgm:spPr/>
    </dgm:pt>
    <dgm:pt modelId="{F6241763-814A-4BA6-A2B3-5A8C1935F4A5}" type="pres">
      <dgm:prSet presAssocID="{BF220BEF-2D21-4538-A7F8-5D4F241539A9}" presName="imgShp" presStyleLbl="fgImgPlace1" presStyleIdx="4" presStyleCnt="5"/>
      <dgm:spPr>
        <a:blipFill rotWithShape="0">
          <a:blip xmlns:r="http://schemas.openxmlformats.org/officeDocument/2006/relationships" r:embed="rId5"/>
          <a:stretch>
            <a:fillRect/>
          </a:stretch>
        </a:blipFill>
      </dgm:spPr>
    </dgm:pt>
    <dgm:pt modelId="{096281EF-C889-4F29-9E21-7904272B6152}" type="pres">
      <dgm:prSet presAssocID="{BF220BEF-2D21-4538-A7F8-5D4F241539A9}" presName="txShp" presStyleLbl="node1" presStyleIdx="4" presStyleCnt="5">
        <dgm:presLayoutVars>
          <dgm:bulletEnabled val="1"/>
        </dgm:presLayoutVars>
      </dgm:prSet>
      <dgm:spPr/>
      <dgm:t>
        <a:bodyPr/>
        <a:lstStyle/>
        <a:p>
          <a:endParaRPr lang="es-ES"/>
        </a:p>
      </dgm:t>
    </dgm:pt>
  </dgm:ptLst>
  <dgm:cxnLst>
    <dgm:cxn modelId="{D950AA54-D376-4BA5-8C44-33ADD7AAF172}" type="presOf" srcId="{2D06F997-BF6E-4EDB-A317-8F8BA30FD7AE}" destId="{6EF14829-395A-424C-946D-FE8473016152}" srcOrd="0" destOrd="0" presId="urn:microsoft.com/office/officeart/2005/8/layout/vList3#1"/>
    <dgm:cxn modelId="{2A017059-A58C-4F96-B232-D38973FE7094}" srcId="{A0888DBB-01A9-43C7-A5C7-DB1B3F49098C}" destId="{EACCDD1F-B698-4A1B-9AD7-D34C5C0EA7A6}" srcOrd="1" destOrd="0" parTransId="{EA23845E-D158-46BC-ABF1-F99FD8CD1E98}" sibTransId="{46BE8087-C05D-4CEF-9FDA-3D6DD5E5CD68}"/>
    <dgm:cxn modelId="{ED1A27F7-1337-4680-AECC-333265E90DA0}" type="presOf" srcId="{A0888DBB-01A9-43C7-A5C7-DB1B3F49098C}" destId="{84279E81-9F0C-48B3-8368-57AA8E7DA0B5}" srcOrd="0" destOrd="0" presId="urn:microsoft.com/office/officeart/2005/8/layout/vList3#1"/>
    <dgm:cxn modelId="{D4266F94-FC56-40B6-B24C-EEA3F3538B11}" srcId="{A0888DBB-01A9-43C7-A5C7-DB1B3F49098C}" destId="{2D06F997-BF6E-4EDB-A317-8F8BA30FD7AE}" srcOrd="2" destOrd="0" parTransId="{FC117888-F0D9-42D1-9E1C-E78486BAAADA}" sibTransId="{324D1A08-D5A7-4F4C-BE9D-1175442C9020}"/>
    <dgm:cxn modelId="{4E977DFD-3CF1-4810-B4B4-9B480D964E6E}" type="presOf" srcId="{EACCDD1F-B698-4A1B-9AD7-D34C5C0EA7A6}" destId="{AAE8336C-BA91-4810-AFE8-8BD67EAC7EF7}" srcOrd="0" destOrd="0" presId="urn:microsoft.com/office/officeart/2005/8/layout/vList3#1"/>
    <dgm:cxn modelId="{11E812AD-14DA-4DF8-A718-AB6845E40267}" srcId="{A0888DBB-01A9-43C7-A5C7-DB1B3F49098C}" destId="{8EB5411F-36EE-423A-AA8E-CDEE26CD5C72}" srcOrd="0" destOrd="0" parTransId="{B99EA021-1F6D-4872-B8B7-B112D3970406}" sibTransId="{3204E77A-FE97-42E7-8F7C-763E48D408F2}"/>
    <dgm:cxn modelId="{F1382E6B-704B-4856-9467-9658309CF0B6}" type="presOf" srcId="{8EB5411F-36EE-423A-AA8E-CDEE26CD5C72}" destId="{B09F1210-3BD6-445F-AAB5-E35B43A68909}" srcOrd="0" destOrd="0" presId="urn:microsoft.com/office/officeart/2005/8/layout/vList3#1"/>
    <dgm:cxn modelId="{68BDEA3D-5173-4F38-8466-ADDB95D63067}" type="presOf" srcId="{BF220BEF-2D21-4538-A7F8-5D4F241539A9}" destId="{096281EF-C889-4F29-9E21-7904272B6152}" srcOrd="0" destOrd="0" presId="urn:microsoft.com/office/officeart/2005/8/layout/vList3#1"/>
    <dgm:cxn modelId="{17299D9B-D235-41ED-B8A1-5FFA389BDE12}" srcId="{A0888DBB-01A9-43C7-A5C7-DB1B3F49098C}" destId="{CC909070-4F6E-4C55-B70E-9F31DE9154A9}" srcOrd="3" destOrd="0" parTransId="{FF27EAA6-5C1B-4C06-88F6-9C3B2B8A8FB9}" sibTransId="{13D43360-75E4-4F31-B63D-77114FA7E260}"/>
    <dgm:cxn modelId="{5B9D955C-6C29-4A57-BD21-C6C789CAEF90}" type="presOf" srcId="{CC909070-4F6E-4C55-B70E-9F31DE9154A9}" destId="{1A9CF3EA-AE23-4AA5-8FB8-75E0C8EBBB6A}" srcOrd="0" destOrd="0" presId="urn:microsoft.com/office/officeart/2005/8/layout/vList3#1"/>
    <dgm:cxn modelId="{EEE09286-7507-4FA4-9B0F-6B3ADC7A7B03}" srcId="{A0888DBB-01A9-43C7-A5C7-DB1B3F49098C}" destId="{BF220BEF-2D21-4538-A7F8-5D4F241539A9}" srcOrd="4" destOrd="0" parTransId="{A9BD1FAB-486E-4FCA-B7DB-37BE4AC11F00}" sibTransId="{B20CF8CA-7DB7-4B12-B1E5-883A4F8B0070}"/>
    <dgm:cxn modelId="{646AED9D-0CAE-487C-9328-4D3953342EAA}" type="presParOf" srcId="{84279E81-9F0C-48B3-8368-57AA8E7DA0B5}" destId="{23B70EB6-55DF-434F-BC1B-FBBD3F5D72E9}" srcOrd="0" destOrd="0" presId="urn:microsoft.com/office/officeart/2005/8/layout/vList3#1"/>
    <dgm:cxn modelId="{E65FFE30-EECB-4686-A3C1-2063C60D10B0}" type="presParOf" srcId="{23B70EB6-55DF-434F-BC1B-FBBD3F5D72E9}" destId="{B47A7552-BAB2-4AE5-A89F-10599AAFD77C}" srcOrd="0" destOrd="0" presId="urn:microsoft.com/office/officeart/2005/8/layout/vList3#1"/>
    <dgm:cxn modelId="{09C571D8-45DE-4995-8AE8-2C6AE1C5C7C8}" type="presParOf" srcId="{23B70EB6-55DF-434F-BC1B-FBBD3F5D72E9}" destId="{B09F1210-3BD6-445F-AAB5-E35B43A68909}" srcOrd="1" destOrd="0" presId="urn:microsoft.com/office/officeart/2005/8/layout/vList3#1"/>
    <dgm:cxn modelId="{D350BBDE-9D37-4A64-99D2-3A33F921FBAC}" type="presParOf" srcId="{84279E81-9F0C-48B3-8368-57AA8E7DA0B5}" destId="{4F8A4F34-809D-4310-9C65-FC02E569BFC2}" srcOrd="1" destOrd="0" presId="urn:microsoft.com/office/officeart/2005/8/layout/vList3#1"/>
    <dgm:cxn modelId="{EFD47310-D2A6-42F0-8FB3-FC8E6C07E734}" type="presParOf" srcId="{84279E81-9F0C-48B3-8368-57AA8E7DA0B5}" destId="{C48842B8-CEF6-4ECE-AB82-55B2A3CAB4CE}" srcOrd="2" destOrd="0" presId="urn:microsoft.com/office/officeart/2005/8/layout/vList3#1"/>
    <dgm:cxn modelId="{533D8021-6FEE-4EEA-9DAE-A3ECE22365CD}" type="presParOf" srcId="{C48842B8-CEF6-4ECE-AB82-55B2A3CAB4CE}" destId="{861943DD-2B3D-4469-B42B-F19593B72D8E}" srcOrd="0" destOrd="0" presId="urn:microsoft.com/office/officeart/2005/8/layout/vList3#1"/>
    <dgm:cxn modelId="{C9DF89BF-727B-4EB0-BF3F-5086AC8B0F00}" type="presParOf" srcId="{C48842B8-CEF6-4ECE-AB82-55B2A3CAB4CE}" destId="{AAE8336C-BA91-4810-AFE8-8BD67EAC7EF7}" srcOrd="1" destOrd="0" presId="urn:microsoft.com/office/officeart/2005/8/layout/vList3#1"/>
    <dgm:cxn modelId="{496282B3-5ADE-4952-A594-DF169440EF91}" type="presParOf" srcId="{84279E81-9F0C-48B3-8368-57AA8E7DA0B5}" destId="{9F835984-8DE7-4E00-94C4-EDAB33943E6F}" srcOrd="3" destOrd="0" presId="urn:microsoft.com/office/officeart/2005/8/layout/vList3#1"/>
    <dgm:cxn modelId="{9B1186B2-27AA-4EED-91AB-A6D7486A89E0}" type="presParOf" srcId="{84279E81-9F0C-48B3-8368-57AA8E7DA0B5}" destId="{0A01AB16-5E32-4BF7-B355-AB803082619A}" srcOrd="4" destOrd="0" presId="urn:microsoft.com/office/officeart/2005/8/layout/vList3#1"/>
    <dgm:cxn modelId="{74B90288-A397-445E-B322-5E63F0D6F688}" type="presParOf" srcId="{0A01AB16-5E32-4BF7-B355-AB803082619A}" destId="{8410E990-B6B3-46FD-8EA2-49BF2203A13A}" srcOrd="0" destOrd="0" presId="urn:microsoft.com/office/officeart/2005/8/layout/vList3#1"/>
    <dgm:cxn modelId="{CB06DCEE-EA67-4942-AA18-D869546F8D73}" type="presParOf" srcId="{0A01AB16-5E32-4BF7-B355-AB803082619A}" destId="{6EF14829-395A-424C-946D-FE8473016152}" srcOrd="1" destOrd="0" presId="urn:microsoft.com/office/officeart/2005/8/layout/vList3#1"/>
    <dgm:cxn modelId="{53CB2173-7E20-49CA-BEF3-2CE01031C9DD}" type="presParOf" srcId="{84279E81-9F0C-48B3-8368-57AA8E7DA0B5}" destId="{26AF8D5F-F5A4-4528-B225-24C325B2EE10}" srcOrd="5" destOrd="0" presId="urn:microsoft.com/office/officeart/2005/8/layout/vList3#1"/>
    <dgm:cxn modelId="{B2C35812-1176-43CE-9D2F-EEE12BCF95D2}" type="presParOf" srcId="{84279E81-9F0C-48B3-8368-57AA8E7DA0B5}" destId="{8FFD4604-4C55-4943-A7A8-AE38DE8A094A}" srcOrd="6" destOrd="0" presId="urn:microsoft.com/office/officeart/2005/8/layout/vList3#1"/>
    <dgm:cxn modelId="{E35E1E94-692E-43D0-AE27-CE4066BB4627}" type="presParOf" srcId="{8FFD4604-4C55-4943-A7A8-AE38DE8A094A}" destId="{D9DBED39-0B12-41D7-98BE-48392B37DF13}" srcOrd="0" destOrd="0" presId="urn:microsoft.com/office/officeart/2005/8/layout/vList3#1"/>
    <dgm:cxn modelId="{09B141DC-8133-4B44-A7EA-3F17DAEE1B27}" type="presParOf" srcId="{8FFD4604-4C55-4943-A7A8-AE38DE8A094A}" destId="{1A9CF3EA-AE23-4AA5-8FB8-75E0C8EBBB6A}" srcOrd="1" destOrd="0" presId="urn:microsoft.com/office/officeart/2005/8/layout/vList3#1"/>
    <dgm:cxn modelId="{B2E61C99-ADEC-4B05-A903-6C22F86D8C9F}" type="presParOf" srcId="{84279E81-9F0C-48B3-8368-57AA8E7DA0B5}" destId="{E7BE960A-AF69-4753-8C0E-A21569E54351}" srcOrd="7" destOrd="0" presId="urn:microsoft.com/office/officeart/2005/8/layout/vList3#1"/>
    <dgm:cxn modelId="{2C1A8A75-EF4D-4492-835D-1BCFF6F67EE9}" type="presParOf" srcId="{84279E81-9F0C-48B3-8368-57AA8E7DA0B5}" destId="{1680ABA1-AE38-417F-9304-839AF0DE53A2}" srcOrd="8" destOrd="0" presId="urn:microsoft.com/office/officeart/2005/8/layout/vList3#1"/>
    <dgm:cxn modelId="{E345B5DB-FF53-4B98-A67B-54CB716F3994}" type="presParOf" srcId="{1680ABA1-AE38-417F-9304-839AF0DE53A2}" destId="{F6241763-814A-4BA6-A2B3-5A8C1935F4A5}" srcOrd="0" destOrd="0" presId="urn:microsoft.com/office/officeart/2005/8/layout/vList3#1"/>
    <dgm:cxn modelId="{8BE2A9F0-16BC-41FD-88DA-8012F45301E3}" type="presParOf" srcId="{1680ABA1-AE38-417F-9304-839AF0DE53A2}" destId="{096281EF-C889-4F29-9E21-7904272B6152}"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07A940-0EDF-44C8-826B-A7B2C16AD9F7}" type="doc">
      <dgm:prSet loTypeId="urn:microsoft.com/office/officeart/2005/8/layout/radial4" loCatId="relationship" qsTypeId="urn:microsoft.com/office/officeart/2005/8/quickstyle/simple2" qsCatId="simple" csTypeId="urn:microsoft.com/office/officeart/2005/8/colors/colorful1#1" csCatId="colorful" phldr="1"/>
      <dgm:spPr/>
      <dgm:t>
        <a:bodyPr/>
        <a:lstStyle/>
        <a:p>
          <a:endParaRPr lang="es-ES"/>
        </a:p>
      </dgm:t>
    </dgm:pt>
    <dgm:pt modelId="{DD22787F-5083-4AFC-A093-252A42CDD46F}">
      <dgm:prSet phldrT="[Texto]"/>
      <dgm:spPr/>
      <dgm:t>
        <a:bodyPr/>
        <a:lstStyle/>
        <a:p>
          <a:r>
            <a:rPr lang="es-ES" b="1" dirty="0" smtClean="0"/>
            <a:t>Proyecto</a:t>
          </a:r>
          <a:endParaRPr lang="es-ES" b="1" dirty="0"/>
        </a:p>
      </dgm:t>
    </dgm:pt>
    <dgm:pt modelId="{81F70423-E90F-45E3-946D-9B53944237F3}" type="parTrans" cxnId="{80181DA8-6A3F-4E63-9C48-6C94437D5DD9}">
      <dgm:prSet/>
      <dgm:spPr/>
      <dgm:t>
        <a:bodyPr/>
        <a:lstStyle/>
        <a:p>
          <a:endParaRPr lang="es-ES" b="1"/>
        </a:p>
      </dgm:t>
    </dgm:pt>
    <dgm:pt modelId="{AD2EA34C-CA5A-4070-93A7-430D3D6CB019}" type="sibTrans" cxnId="{80181DA8-6A3F-4E63-9C48-6C94437D5DD9}">
      <dgm:prSet/>
      <dgm:spPr/>
      <dgm:t>
        <a:bodyPr/>
        <a:lstStyle/>
        <a:p>
          <a:endParaRPr lang="es-ES" b="1"/>
        </a:p>
      </dgm:t>
    </dgm:pt>
    <dgm:pt modelId="{9DEAD6DA-9691-4091-92C7-4F91EBAC630B}">
      <dgm:prSet phldrT="[Texto]"/>
      <dgm:spPr/>
      <dgm:t>
        <a:bodyPr/>
        <a:lstStyle/>
        <a:p>
          <a:r>
            <a:rPr lang="es-ES" b="1" dirty="0" smtClean="0"/>
            <a:t>Intermediación</a:t>
          </a:r>
          <a:endParaRPr lang="es-ES" b="1" dirty="0"/>
        </a:p>
      </dgm:t>
    </dgm:pt>
    <dgm:pt modelId="{6E7FC337-2FDD-4BBE-9F9F-A68C615860CD}" type="parTrans" cxnId="{D7FE0B46-5A6F-4927-A5CE-823402B9C4DA}">
      <dgm:prSet/>
      <dgm:spPr/>
      <dgm:t>
        <a:bodyPr/>
        <a:lstStyle/>
        <a:p>
          <a:endParaRPr lang="es-ES" b="1"/>
        </a:p>
      </dgm:t>
    </dgm:pt>
    <dgm:pt modelId="{ECB5BBD2-67AA-4834-8338-A6567D2597C4}" type="sibTrans" cxnId="{D7FE0B46-5A6F-4927-A5CE-823402B9C4DA}">
      <dgm:prSet/>
      <dgm:spPr/>
      <dgm:t>
        <a:bodyPr/>
        <a:lstStyle/>
        <a:p>
          <a:endParaRPr lang="es-ES" b="1"/>
        </a:p>
      </dgm:t>
    </dgm:pt>
    <dgm:pt modelId="{95625AD2-D8F9-4146-8059-01DF1E79627F}">
      <dgm:prSet phldrT="[Texto]"/>
      <dgm:spPr/>
      <dgm:t>
        <a:bodyPr/>
        <a:lstStyle/>
        <a:p>
          <a:r>
            <a:rPr lang="es-ES" b="1" dirty="0" smtClean="0"/>
            <a:t>Ausencia masa crítica y dificultad para acceder a mercados</a:t>
          </a:r>
          <a:endParaRPr lang="es-ES" b="1" dirty="0"/>
        </a:p>
      </dgm:t>
    </dgm:pt>
    <dgm:pt modelId="{0B2365F4-8303-47BB-8B80-0EEF140A8AF3}" type="parTrans" cxnId="{773CDB92-F692-42C5-BF0B-26A2A2F4785B}">
      <dgm:prSet/>
      <dgm:spPr/>
      <dgm:t>
        <a:bodyPr/>
        <a:lstStyle/>
        <a:p>
          <a:endParaRPr lang="es-ES" b="1"/>
        </a:p>
      </dgm:t>
    </dgm:pt>
    <dgm:pt modelId="{3354ED07-23BC-4AC5-8A5B-409BD66EA736}" type="sibTrans" cxnId="{773CDB92-F692-42C5-BF0B-26A2A2F4785B}">
      <dgm:prSet/>
      <dgm:spPr/>
      <dgm:t>
        <a:bodyPr/>
        <a:lstStyle/>
        <a:p>
          <a:endParaRPr lang="es-ES" b="1"/>
        </a:p>
      </dgm:t>
    </dgm:pt>
    <dgm:pt modelId="{10C43B3F-2305-43DF-9185-4E515BB2DB7E}">
      <dgm:prSet phldrT="[Texto]"/>
      <dgm:spPr/>
      <dgm:t>
        <a:bodyPr/>
        <a:lstStyle/>
        <a:p>
          <a:r>
            <a:rPr lang="es-ES" b="1" dirty="0" smtClean="0"/>
            <a:t>Declaratoria de estado de emergencia</a:t>
          </a:r>
          <a:endParaRPr lang="es-ES" b="1" dirty="0"/>
        </a:p>
      </dgm:t>
    </dgm:pt>
    <dgm:pt modelId="{5EBFD8F7-54D1-4FAA-A315-C3564028C115}" type="parTrans" cxnId="{A97DA26C-E570-4F7C-9A67-C7CE6484C9C1}">
      <dgm:prSet/>
      <dgm:spPr/>
      <dgm:t>
        <a:bodyPr/>
        <a:lstStyle/>
        <a:p>
          <a:endParaRPr lang="es-ES" b="1"/>
        </a:p>
      </dgm:t>
    </dgm:pt>
    <dgm:pt modelId="{7248E294-EECA-435D-8B94-22FFFE58BE26}" type="sibTrans" cxnId="{A97DA26C-E570-4F7C-9A67-C7CE6484C9C1}">
      <dgm:prSet/>
      <dgm:spPr/>
      <dgm:t>
        <a:bodyPr/>
        <a:lstStyle/>
        <a:p>
          <a:endParaRPr lang="es-ES" b="1"/>
        </a:p>
      </dgm:t>
    </dgm:pt>
    <dgm:pt modelId="{833692C1-EBC8-4365-A37F-5E16A125C6E9}">
      <dgm:prSet phldrT="[Texto]"/>
      <dgm:spPr/>
      <dgm:t>
        <a:bodyPr/>
        <a:lstStyle/>
        <a:p>
          <a:r>
            <a:rPr lang="es-ES" b="1" dirty="0" smtClean="0"/>
            <a:t>Zona deprimida</a:t>
          </a:r>
          <a:endParaRPr lang="es-ES" b="1" dirty="0"/>
        </a:p>
      </dgm:t>
    </dgm:pt>
    <dgm:pt modelId="{E1AF6A37-3EA5-484F-A033-751FB36985FE}" type="parTrans" cxnId="{FA623B79-2651-4BC5-BBD9-D36C7AEEE7F2}">
      <dgm:prSet/>
      <dgm:spPr/>
      <dgm:t>
        <a:bodyPr/>
        <a:lstStyle/>
        <a:p>
          <a:endParaRPr lang="es-ES" b="1"/>
        </a:p>
      </dgm:t>
    </dgm:pt>
    <dgm:pt modelId="{A3F942E9-5C2B-4BA9-B61E-B5B50F74446E}" type="sibTrans" cxnId="{FA623B79-2651-4BC5-BBD9-D36C7AEEE7F2}">
      <dgm:prSet/>
      <dgm:spPr/>
      <dgm:t>
        <a:bodyPr/>
        <a:lstStyle/>
        <a:p>
          <a:endParaRPr lang="es-ES" b="1"/>
        </a:p>
      </dgm:t>
    </dgm:pt>
    <dgm:pt modelId="{6F7F2D46-2B24-42CF-A317-D01647443676}">
      <dgm:prSet phldrT="[Texto]"/>
      <dgm:spPr/>
      <dgm:t>
        <a:bodyPr/>
        <a:lstStyle/>
        <a:p>
          <a:r>
            <a:rPr lang="es-ES" b="1" dirty="0" smtClean="0"/>
            <a:t>Bajos índices de asociatividad</a:t>
          </a:r>
          <a:endParaRPr lang="es-ES" b="1" dirty="0"/>
        </a:p>
      </dgm:t>
    </dgm:pt>
    <dgm:pt modelId="{FE5B9240-945D-4094-A43A-9F581BCB1090}" type="parTrans" cxnId="{9984A4CF-3A41-4B6D-82B9-160E1502D487}">
      <dgm:prSet/>
      <dgm:spPr/>
      <dgm:t>
        <a:bodyPr/>
        <a:lstStyle/>
        <a:p>
          <a:endParaRPr lang="es-ES" b="1"/>
        </a:p>
      </dgm:t>
    </dgm:pt>
    <dgm:pt modelId="{4A5C4609-0A2F-4E59-AB99-E7AEBE1F489D}" type="sibTrans" cxnId="{9984A4CF-3A41-4B6D-82B9-160E1502D487}">
      <dgm:prSet/>
      <dgm:spPr/>
      <dgm:t>
        <a:bodyPr/>
        <a:lstStyle/>
        <a:p>
          <a:endParaRPr lang="es-ES" b="1"/>
        </a:p>
      </dgm:t>
    </dgm:pt>
    <dgm:pt modelId="{C30F17C9-4FD3-4664-BF0B-8B2C0B702964}">
      <dgm:prSet phldrT="[Texto]"/>
      <dgm:spPr/>
      <dgm:t>
        <a:bodyPr/>
        <a:lstStyle/>
        <a:p>
          <a:r>
            <a:rPr lang="es-ES" b="1" dirty="0" smtClean="0"/>
            <a:t>Globalización acelerada</a:t>
          </a:r>
          <a:endParaRPr lang="es-ES" b="1" dirty="0"/>
        </a:p>
      </dgm:t>
    </dgm:pt>
    <dgm:pt modelId="{EBD3717D-D9A6-4E1E-9514-CF48299EE356}" type="parTrans" cxnId="{6BF167FB-BF1D-4D73-A11D-2ACBDB95942A}">
      <dgm:prSet/>
      <dgm:spPr/>
      <dgm:t>
        <a:bodyPr/>
        <a:lstStyle/>
        <a:p>
          <a:endParaRPr lang="es-ES" b="1"/>
        </a:p>
      </dgm:t>
    </dgm:pt>
    <dgm:pt modelId="{3A8F1CF1-53FE-4FDE-97F8-5CA4DB498676}" type="sibTrans" cxnId="{6BF167FB-BF1D-4D73-A11D-2ACBDB95942A}">
      <dgm:prSet/>
      <dgm:spPr/>
      <dgm:t>
        <a:bodyPr/>
        <a:lstStyle/>
        <a:p>
          <a:endParaRPr lang="es-ES" b="1"/>
        </a:p>
      </dgm:t>
    </dgm:pt>
    <dgm:pt modelId="{76FF5E86-AB65-47D1-9F29-9A9362638872}" type="pres">
      <dgm:prSet presAssocID="{3A07A940-0EDF-44C8-826B-A7B2C16AD9F7}" presName="cycle" presStyleCnt="0">
        <dgm:presLayoutVars>
          <dgm:chMax val="1"/>
          <dgm:dir/>
          <dgm:animLvl val="ctr"/>
          <dgm:resizeHandles val="exact"/>
        </dgm:presLayoutVars>
      </dgm:prSet>
      <dgm:spPr/>
      <dgm:t>
        <a:bodyPr/>
        <a:lstStyle/>
        <a:p>
          <a:endParaRPr lang="es-ES"/>
        </a:p>
      </dgm:t>
    </dgm:pt>
    <dgm:pt modelId="{0775B60B-82DF-4FA4-B880-ED9F0830DE8A}" type="pres">
      <dgm:prSet presAssocID="{DD22787F-5083-4AFC-A093-252A42CDD46F}" presName="centerShape" presStyleLbl="node0" presStyleIdx="0" presStyleCnt="1"/>
      <dgm:spPr/>
      <dgm:t>
        <a:bodyPr/>
        <a:lstStyle/>
        <a:p>
          <a:endParaRPr lang="es-ES"/>
        </a:p>
      </dgm:t>
    </dgm:pt>
    <dgm:pt modelId="{D33AB88A-4FC7-45DE-955C-65AFCAB5221B}" type="pres">
      <dgm:prSet presAssocID="{6E7FC337-2FDD-4BBE-9F9F-A68C615860CD}" presName="parTrans" presStyleLbl="bgSibTrans2D1" presStyleIdx="0" presStyleCnt="6"/>
      <dgm:spPr/>
      <dgm:t>
        <a:bodyPr/>
        <a:lstStyle/>
        <a:p>
          <a:endParaRPr lang="es-ES"/>
        </a:p>
      </dgm:t>
    </dgm:pt>
    <dgm:pt modelId="{8955B34C-0602-450C-B527-6EC6083DEF91}" type="pres">
      <dgm:prSet presAssocID="{9DEAD6DA-9691-4091-92C7-4F91EBAC630B}" presName="node" presStyleLbl="node1" presStyleIdx="0" presStyleCnt="6">
        <dgm:presLayoutVars>
          <dgm:bulletEnabled val="1"/>
        </dgm:presLayoutVars>
      </dgm:prSet>
      <dgm:spPr/>
      <dgm:t>
        <a:bodyPr/>
        <a:lstStyle/>
        <a:p>
          <a:endParaRPr lang="es-ES"/>
        </a:p>
      </dgm:t>
    </dgm:pt>
    <dgm:pt modelId="{3EF7DF16-770E-4EF8-BB83-0ED0E0200F59}" type="pres">
      <dgm:prSet presAssocID="{0B2365F4-8303-47BB-8B80-0EEF140A8AF3}" presName="parTrans" presStyleLbl="bgSibTrans2D1" presStyleIdx="1" presStyleCnt="6"/>
      <dgm:spPr/>
      <dgm:t>
        <a:bodyPr/>
        <a:lstStyle/>
        <a:p>
          <a:endParaRPr lang="es-ES"/>
        </a:p>
      </dgm:t>
    </dgm:pt>
    <dgm:pt modelId="{C9E083DA-17FF-47F8-AB5C-654D13D517CC}" type="pres">
      <dgm:prSet presAssocID="{95625AD2-D8F9-4146-8059-01DF1E79627F}" presName="node" presStyleLbl="node1" presStyleIdx="1" presStyleCnt="6">
        <dgm:presLayoutVars>
          <dgm:bulletEnabled val="1"/>
        </dgm:presLayoutVars>
      </dgm:prSet>
      <dgm:spPr/>
      <dgm:t>
        <a:bodyPr/>
        <a:lstStyle/>
        <a:p>
          <a:endParaRPr lang="es-ES"/>
        </a:p>
      </dgm:t>
    </dgm:pt>
    <dgm:pt modelId="{7FF770F4-A8C4-422F-A552-37163D30767B}" type="pres">
      <dgm:prSet presAssocID="{5EBFD8F7-54D1-4FAA-A315-C3564028C115}" presName="parTrans" presStyleLbl="bgSibTrans2D1" presStyleIdx="2" presStyleCnt="6"/>
      <dgm:spPr/>
      <dgm:t>
        <a:bodyPr/>
        <a:lstStyle/>
        <a:p>
          <a:endParaRPr lang="es-ES"/>
        </a:p>
      </dgm:t>
    </dgm:pt>
    <dgm:pt modelId="{DD13A48E-AA6F-4F69-84E3-B3D91A8707A2}" type="pres">
      <dgm:prSet presAssocID="{10C43B3F-2305-43DF-9185-4E515BB2DB7E}" presName="node" presStyleLbl="node1" presStyleIdx="2" presStyleCnt="6">
        <dgm:presLayoutVars>
          <dgm:bulletEnabled val="1"/>
        </dgm:presLayoutVars>
      </dgm:prSet>
      <dgm:spPr/>
      <dgm:t>
        <a:bodyPr/>
        <a:lstStyle/>
        <a:p>
          <a:endParaRPr lang="es-ES"/>
        </a:p>
      </dgm:t>
    </dgm:pt>
    <dgm:pt modelId="{D692DFDB-B08A-4036-8203-89441A4C81F2}" type="pres">
      <dgm:prSet presAssocID="{E1AF6A37-3EA5-484F-A033-751FB36985FE}" presName="parTrans" presStyleLbl="bgSibTrans2D1" presStyleIdx="3" presStyleCnt="6"/>
      <dgm:spPr/>
      <dgm:t>
        <a:bodyPr/>
        <a:lstStyle/>
        <a:p>
          <a:endParaRPr lang="es-ES"/>
        </a:p>
      </dgm:t>
    </dgm:pt>
    <dgm:pt modelId="{88A1B968-E9D8-4128-B89C-00E2647EC476}" type="pres">
      <dgm:prSet presAssocID="{833692C1-EBC8-4365-A37F-5E16A125C6E9}" presName="node" presStyleLbl="node1" presStyleIdx="3" presStyleCnt="6">
        <dgm:presLayoutVars>
          <dgm:bulletEnabled val="1"/>
        </dgm:presLayoutVars>
      </dgm:prSet>
      <dgm:spPr/>
      <dgm:t>
        <a:bodyPr/>
        <a:lstStyle/>
        <a:p>
          <a:endParaRPr lang="es-ES"/>
        </a:p>
      </dgm:t>
    </dgm:pt>
    <dgm:pt modelId="{2466CA1B-54C0-4518-B7AA-5867F599FA46}" type="pres">
      <dgm:prSet presAssocID="{FE5B9240-945D-4094-A43A-9F581BCB1090}" presName="parTrans" presStyleLbl="bgSibTrans2D1" presStyleIdx="4" presStyleCnt="6"/>
      <dgm:spPr/>
      <dgm:t>
        <a:bodyPr/>
        <a:lstStyle/>
        <a:p>
          <a:endParaRPr lang="es-ES"/>
        </a:p>
      </dgm:t>
    </dgm:pt>
    <dgm:pt modelId="{4B820159-1484-43BA-9814-2F0D4C46209D}" type="pres">
      <dgm:prSet presAssocID="{6F7F2D46-2B24-42CF-A317-D01647443676}" presName="node" presStyleLbl="node1" presStyleIdx="4" presStyleCnt="6">
        <dgm:presLayoutVars>
          <dgm:bulletEnabled val="1"/>
        </dgm:presLayoutVars>
      </dgm:prSet>
      <dgm:spPr/>
      <dgm:t>
        <a:bodyPr/>
        <a:lstStyle/>
        <a:p>
          <a:endParaRPr lang="es-ES"/>
        </a:p>
      </dgm:t>
    </dgm:pt>
    <dgm:pt modelId="{42122041-5F1B-48C1-9EA1-64D110679394}" type="pres">
      <dgm:prSet presAssocID="{EBD3717D-D9A6-4E1E-9514-CF48299EE356}" presName="parTrans" presStyleLbl="bgSibTrans2D1" presStyleIdx="5" presStyleCnt="6"/>
      <dgm:spPr/>
      <dgm:t>
        <a:bodyPr/>
        <a:lstStyle/>
        <a:p>
          <a:endParaRPr lang="es-ES"/>
        </a:p>
      </dgm:t>
    </dgm:pt>
    <dgm:pt modelId="{AAE06F70-5275-4F70-96AD-D603E2EA30D5}" type="pres">
      <dgm:prSet presAssocID="{C30F17C9-4FD3-4664-BF0B-8B2C0B702964}" presName="node" presStyleLbl="node1" presStyleIdx="5" presStyleCnt="6">
        <dgm:presLayoutVars>
          <dgm:bulletEnabled val="1"/>
        </dgm:presLayoutVars>
      </dgm:prSet>
      <dgm:spPr/>
      <dgm:t>
        <a:bodyPr/>
        <a:lstStyle/>
        <a:p>
          <a:endParaRPr lang="es-ES"/>
        </a:p>
      </dgm:t>
    </dgm:pt>
  </dgm:ptLst>
  <dgm:cxnLst>
    <dgm:cxn modelId="{9984A4CF-3A41-4B6D-82B9-160E1502D487}" srcId="{DD22787F-5083-4AFC-A093-252A42CDD46F}" destId="{6F7F2D46-2B24-42CF-A317-D01647443676}" srcOrd="4" destOrd="0" parTransId="{FE5B9240-945D-4094-A43A-9F581BCB1090}" sibTransId="{4A5C4609-0A2F-4E59-AB99-E7AEBE1F489D}"/>
    <dgm:cxn modelId="{2C4C98E1-798C-40E5-AF5F-F2B3F7E66FD0}" type="presOf" srcId="{3A07A940-0EDF-44C8-826B-A7B2C16AD9F7}" destId="{76FF5E86-AB65-47D1-9F29-9A9362638872}" srcOrd="0" destOrd="0" presId="urn:microsoft.com/office/officeart/2005/8/layout/radial4"/>
    <dgm:cxn modelId="{B92B7B08-3BF2-42FA-811A-1F0365D8D078}" type="presOf" srcId="{E1AF6A37-3EA5-484F-A033-751FB36985FE}" destId="{D692DFDB-B08A-4036-8203-89441A4C81F2}" srcOrd="0" destOrd="0" presId="urn:microsoft.com/office/officeart/2005/8/layout/radial4"/>
    <dgm:cxn modelId="{4F1C9A3B-7B3A-452E-91F2-715AC1DB6461}" type="presOf" srcId="{C30F17C9-4FD3-4664-BF0B-8B2C0B702964}" destId="{AAE06F70-5275-4F70-96AD-D603E2EA30D5}" srcOrd="0" destOrd="0" presId="urn:microsoft.com/office/officeart/2005/8/layout/radial4"/>
    <dgm:cxn modelId="{A97DA26C-E570-4F7C-9A67-C7CE6484C9C1}" srcId="{DD22787F-5083-4AFC-A093-252A42CDD46F}" destId="{10C43B3F-2305-43DF-9185-4E515BB2DB7E}" srcOrd="2" destOrd="0" parTransId="{5EBFD8F7-54D1-4FAA-A315-C3564028C115}" sibTransId="{7248E294-EECA-435D-8B94-22FFFE58BE26}"/>
    <dgm:cxn modelId="{E355CEDC-D8DA-4A65-B35A-545E9203B415}" type="presOf" srcId="{6E7FC337-2FDD-4BBE-9F9F-A68C615860CD}" destId="{D33AB88A-4FC7-45DE-955C-65AFCAB5221B}" srcOrd="0" destOrd="0" presId="urn:microsoft.com/office/officeart/2005/8/layout/radial4"/>
    <dgm:cxn modelId="{22DD83B5-F6A7-4CA2-8D16-9E578C07B8A6}" type="presOf" srcId="{FE5B9240-945D-4094-A43A-9F581BCB1090}" destId="{2466CA1B-54C0-4518-B7AA-5867F599FA46}" srcOrd="0" destOrd="0" presId="urn:microsoft.com/office/officeart/2005/8/layout/radial4"/>
    <dgm:cxn modelId="{DA711945-8AD9-4701-A355-54985C797D08}" type="presOf" srcId="{10C43B3F-2305-43DF-9185-4E515BB2DB7E}" destId="{DD13A48E-AA6F-4F69-84E3-B3D91A8707A2}" srcOrd="0" destOrd="0" presId="urn:microsoft.com/office/officeart/2005/8/layout/radial4"/>
    <dgm:cxn modelId="{6BF167FB-BF1D-4D73-A11D-2ACBDB95942A}" srcId="{DD22787F-5083-4AFC-A093-252A42CDD46F}" destId="{C30F17C9-4FD3-4664-BF0B-8B2C0B702964}" srcOrd="5" destOrd="0" parTransId="{EBD3717D-D9A6-4E1E-9514-CF48299EE356}" sibTransId="{3A8F1CF1-53FE-4FDE-97F8-5CA4DB498676}"/>
    <dgm:cxn modelId="{CD29EA4D-2659-4BF6-8557-0F9FC5D37313}" type="presOf" srcId="{5EBFD8F7-54D1-4FAA-A315-C3564028C115}" destId="{7FF770F4-A8C4-422F-A552-37163D30767B}" srcOrd="0" destOrd="0" presId="urn:microsoft.com/office/officeart/2005/8/layout/radial4"/>
    <dgm:cxn modelId="{E3956068-8D93-40A3-B35A-149EF8FE7487}" type="presOf" srcId="{95625AD2-D8F9-4146-8059-01DF1E79627F}" destId="{C9E083DA-17FF-47F8-AB5C-654D13D517CC}" srcOrd="0" destOrd="0" presId="urn:microsoft.com/office/officeart/2005/8/layout/radial4"/>
    <dgm:cxn modelId="{1554B6DF-47AB-4996-8027-1EDF9B01B819}" type="presOf" srcId="{6F7F2D46-2B24-42CF-A317-D01647443676}" destId="{4B820159-1484-43BA-9814-2F0D4C46209D}" srcOrd="0" destOrd="0" presId="urn:microsoft.com/office/officeart/2005/8/layout/radial4"/>
    <dgm:cxn modelId="{773CDB92-F692-42C5-BF0B-26A2A2F4785B}" srcId="{DD22787F-5083-4AFC-A093-252A42CDD46F}" destId="{95625AD2-D8F9-4146-8059-01DF1E79627F}" srcOrd="1" destOrd="0" parTransId="{0B2365F4-8303-47BB-8B80-0EEF140A8AF3}" sibTransId="{3354ED07-23BC-4AC5-8A5B-409BD66EA736}"/>
    <dgm:cxn modelId="{B5687860-C037-49FD-942A-B4DB49BBBBC4}" type="presOf" srcId="{833692C1-EBC8-4365-A37F-5E16A125C6E9}" destId="{88A1B968-E9D8-4128-B89C-00E2647EC476}" srcOrd="0" destOrd="0" presId="urn:microsoft.com/office/officeart/2005/8/layout/radial4"/>
    <dgm:cxn modelId="{1D7044A4-39F9-4FF9-84B8-54665BF2A84F}" type="presOf" srcId="{EBD3717D-D9A6-4E1E-9514-CF48299EE356}" destId="{42122041-5F1B-48C1-9EA1-64D110679394}" srcOrd="0" destOrd="0" presId="urn:microsoft.com/office/officeart/2005/8/layout/radial4"/>
    <dgm:cxn modelId="{FA623B79-2651-4BC5-BBD9-D36C7AEEE7F2}" srcId="{DD22787F-5083-4AFC-A093-252A42CDD46F}" destId="{833692C1-EBC8-4365-A37F-5E16A125C6E9}" srcOrd="3" destOrd="0" parTransId="{E1AF6A37-3EA5-484F-A033-751FB36985FE}" sibTransId="{A3F942E9-5C2B-4BA9-B61E-B5B50F74446E}"/>
    <dgm:cxn modelId="{D7FE0B46-5A6F-4927-A5CE-823402B9C4DA}" srcId="{DD22787F-5083-4AFC-A093-252A42CDD46F}" destId="{9DEAD6DA-9691-4091-92C7-4F91EBAC630B}" srcOrd="0" destOrd="0" parTransId="{6E7FC337-2FDD-4BBE-9F9F-A68C615860CD}" sibTransId="{ECB5BBD2-67AA-4834-8338-A6567D2597C4}"/>
    <dgm:cxn modelId="{411EA06B-74BB-4B9C-9099-701BE13250D8}" type="presOf" srcId="{DD22787F-5083-4AFC-A093-252A42CDD46F}" destId="{0775B60B-82DF-4FA4-B880-ED9F0830DE8A}" srcOrd="0" destOrd="0" presId="urn:microsoft.com/office/officeart/2005/8/layout/radial4"/>
    <dgm:cxn modelId="{9206C878-A5E4-419B-96B6-1BA54D351DEE}" type="presOf" srcId="{9DEAD6DA-9691-4091-92C7-4F91EBAC630B}" destId="{8955B34C-0602-450C-B527-6EC6083DEF91}" srcOrd="0" destOrd="0" presId="urn:microsoft.com/office/officeart/2005/8/layout/radial4"/>
    <dgm:cxn modelId="{9F910332-BC6E-4E5A-894D-C2A692408158}" type="presOf" srcId="{0B2365F4-8303-47BB-8B80-0EEF140A8AF3}" destId="{3EF7DF16-770E-4EF8-BB83-0ED0E0200F59}" srcOrd="0" destOrd="0" presId="urn:microsoft.com/office/officeart/2005/8/layout/radial4"/>
    <dgm:cxn modelId="{80181DA8-6A3F-4E63-9C48-6C94437D5DD9}" srcId="{3A07A940-0EDF-44C8-826B-A7B2C16AD9F7}" destId="{DD22787F-5083-4AFC-A093-252A42CDD46F}" srcOrd="0" destOrd="0" parTransId="{81F70423-E90F-45E3-946D-9B53944237F3}" sibTransId="{AD2EA34C-CA5A-4070-93A7-430D3D6CB019}"/>
    <dgm:cxn modelId="{A0CB14EB-9BC4-455D-B270-3C2C91BF81D1}" type="presParOf" srcId="{76FF5E86-AB65-47D1-9F29-9A9362638872}" destId="{0775B60B-82DF-4FA4-B880-ED9F0830DE8A}" srcOrd="0" destOrd="0" presId="urn:microsoft.com/office/officeart/2005/8/layout/radial4"/>
    <dgm:cxn modelId="{8D34031F-6F8E-4BE2-9790-E6AAD2681398}" type="presParOf" srcId="{76FF5E86-AB65-47D1-9F29-9A9362638872}" destId="{D33AB88A-4FC7-45DE-955C-65AFCAB5221B}" srcOrd="1" destOrd="0" presId="urn:microsoft.com/office/officeart/2005/8/layout/radial4"/>
    <dgm:cxn modelId="{5EC843E0-3159-451F-ADA0-59B71DA54D4D}" type="presParOf" srcId="{76FF5E86-AB65-47D1-9F29-9A9362638872}" destId="{8955B34C-0602-450C-B527-6EC6083DEF91}" srcOrd="2" destOrd="0" presId="urn:microsoft.com/office/officeart/2005/8/layout/radial4"/>
    <dgm:cxn modelId="{7E486BB5-4D8C-4270-891E-3E846149F3A5}" type="presParOf" srcId="{76FF5E86-AB65-47D1-9F29-9A9362638872}" destId="{3EF7DF16-770E-4EF8-BB83-0ED0E0200F59}" srcOrd="3" destOrd="0" presId="urn:microsoft.com/office/officeart/2005/8/layout/radial4"/>
    <dgm:cxn modelId="{34EC5DF5-7FE2-4451-B891-3C9189238484}" type="presParOf" srcId="{76FF5E86-AB65-47D1-9F29-9A9362638872}" destId="{C9E083DA-17FF-47F8-AB5C-654D13D517CC}" srcOrd="4" destOrd="0" presId="urn:microsoft.com/office/officeart/2005/8/layout/radial4"/>
    <dgm:cxn modelId="{7DBC896C-6260-42FE-9DC7-CF95F949D551}" type="presParOf" srcId="{76FF5E86-AB65-47D1-9F29-9A9362638872}" destId="{7FF770F4-A8C4-422F-A552-37163D30767B}" srcOrd="5" destOrd="0" presId="urn:microsoft.com/office/officeart/2005/8/layout/radial4"/>
    <dgm:cxn modelId="{EC020B1C-7D61-475F-9506-B0538649C70E}" type="presParOf" srcId="{76FF5E86-AB65-47D1-9F29-9A9362638872}" destId="{DD13A48E-AA6F-4F69-84E3-B3D91A8707A2}" srcOrd="6" destOrd="0" presId="urn:microsoft.com/office/officeart/2005/8/layout/radial4"/>
    <dgm:cxn modelId="{42FEEEC4-224E-40D4-91C9-D061F05600B6}" type="presParOf" srcId="{76FF5E86-AB65-47D1-9F29-9A9362638872}" destId="{D692DFDB-B08A-4036-8203-89441A4C81F2}" srcOrd="7" destOrd="0" presId="urn:microsoft.com/office/officeart/2005/8/layout/radial4"/>
    <dgm:cxn modelId="{24B2406B-53F8-4133-BE4F-48609617B23D}" type="presParOf" srcId="{76FF5E86-AB65-47D1-9F29-9A9362638872}" destId="{88A1B968-E9D8-4128-B89C-00E2647EC476}" srcOrd="8" destOrd="0" presId="urn:microsoft.com/office/officeart/2005/8/layout/radial4"/>
    <dgm:cxn modelId="{E7224F58-405A-49BA-8E4E-A04C85D3BC57}" type="presParOf" srcId="{76FF5E86-AB65-47D1-9F29-9A9362638872}" destId="{2466CA1B-54C0-4518-B7AA-5867F599FA46}" srcOrd="9" destOrd="0" presId="urn:microsoft.com/office/officeart/2005/8/layout/radial4"/>
    <dgm:cxn modelId="{AEB5AC26-910C-49D8-A14C-72D612E27242}" type="presParOf" srcId="{76FF5E86-AB65-47D1-9F29-9A9362638872}" destId="{4B820159-1484-43BA-9814-2F0D4C46209D}" srcOrd="10" destOrd="0" presId="urn:microsoft.com/office/officeart/2005/8/layout/radial4"/>
    <dgm:cxn modelId="{11B383F6-4E0B-4B36-A444-D042E50833BE}" type="presParOf" srcId="{76FF5E86-AB65-47D1-9F29-9A9362638872}" destId="{42122041-5F1B-48C1-9EA1-64D110679394}" srcOrd="11" destOrd="0" presId="urn:microsoft.com/office/officeart/2005/8/layout/radial4"/>
    <dgm:cxn modelId="{33544EB7-C4B7-4107-A2B6-A2A06D06DC82}" type="presParOf" srcId="{76FF5E86-AB65-47D1-9F29-9A9362638872}" destId="{AAE06F70-5275-4F70-96AD-D603E2EA30D5}"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D5D6ED-FC37-4706-878C-7F611747842B}"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S"/>
        </a:p>
      </dgm:t>
    </dgm:pt>
    <dgm:pt modelId="{5AB9836F-804F-425D-9624-F9189B38789A}">
      <dgm:prSet phldrT="[Texto]"/>
      <dgm:spPr/>
      <dgm:t>
        <a:bodyPr/>
        <a:lstStyle/>
        <a:p>
          <a:r>
            <a:rPr lang="es-ES" b="1" dirty="0" smtClean="0">
              <a:latin typeface="Arial" pitchFamily="34" charset="0"/>
              <a:cs typeface="Arial" pitchFamily="34" charset="0"/>
            </a:rPr>
            <a:t>Modelos Asociativos</a:t>
          </a:r>
          <a:endParaRPr lang="es-ES" b="1" dirty="0">
            <a:latin typeface="Arial" pitchFamily="34" charset="0"/>
            <a:cs typeface="Arial" pitchFamily="34" charset="0"/>
          </a:endParaRPr>
        </a:p>
      </dgm:t>
    </dgm:pt>
    <dgm:pt modelId="{439C558A-41A9-48C4-8C8D-FCDA154C2175}" type="parTrans" cxnId="{693D23F9-B296-4D56-8643-8363AE0554B3}">
      <dgm:prSet/>
      <dgm:spPr/>
      <dgm:t>
        <a:bodyPr/>
        <a:lstStyle/>
        <a:p>
          <a:endParaRPr lang="es-ES" b="1">
            <a:latin typeface="Arial" pitchFamily="34" charset="0"/>
            <a:cs typeface="Arial" pitchFamily="34" charset="0"/>
          </a:endParaRPr>
        </a:p>
      </dgm:t>
    </dgm:pt>
    <dgm:pt modelId="{0FE40CAA-F552-466B-9453-DDDB49A78196}" type="sibTrans" cxnId="{693D23F9-B296-4D56-8643-8363AE0554B3}">
      <dgm:prSet/>
      <dgm:spPr/>
      <dgm:t>
        <a:bodyPr/>
        <a:lstStyle/>
        <a:p>
          <a:endParaRPr lang="es-ES" b="1">
            <a:latin typeface="Arial" pitchFamily="34" charset="0"/>
            <a:cs typeface="Arial" pitchFamily="34" charset="0"/>
          </a:endParaRPr>
        </a:p>
      </dgm:t>
    </dgm:pt>
    <dgm:pt modelId="{A09BF665-0773-45CD-9359-5FFA4B76D87B}">
      <dgm:prSet phldrT="[Texto]"/>
      <dgm:spPr/>
      <dgm:t>
        <a:bodyPr/>
        <a:lstStyle/>
        <a:p>
          <a:r>
            <a:rPr lang="es-ES" b="1" dirty="0" smtClean="0">
              <a:latin typeface="Arial" pitchFamily="34" charset="0"/>
              <a:cs typeface="Arial" pitchFamily="34" charset="0"/>
            </a:rPr>
            <a:t>Alianzas estratégicas</a:t>
          </a:r>
          <a:endParaRPr lang="es-ES" b="1" dirty="0">
            <a:latin typeface="Arial" pitchFamily="34" charset="0"/>
            <a:cs typeface="Arial" pitchFamily="34" charset="0"/>
          </a:endParaRPr>
        </a:p>
      </dgm:t>
    </dgm:pt>
    <dgm:pt modelId="{29241C30-DBE7-481C-8110-6D372B86921C}" type="parTrans" cxnId="{902E4C08-E074-4636-A32C-AFBC0D27B66B}">
      <dgm:prSet/>
      <dgm:spPr/>
      <dgm:t>
        <a:bodyPr/>
        <a:lstStyle/>
        <a:p>
          <a:endParaRPr lang="es-ES" b="1">
            <a:latin typeface="Arial" pitchFamily="34" charset="0"/>
            <a:cs typeface="Arial" pitchFamily="34" charset="0"/>
          </a:endParaRPr>
        </a:p>
      </dgm:t>
    </dgm:pt>
    <dgm:pt modelId="{BA0552A4-0DA6-413F-A6AC-9D6D1352BF06}" type="sibTrans" cxnId="{902E4C08-E074-4636-A32C-AFBC0D27B66B}">
      <dgm:prSet/>
      <dgm:spPr/>
      <dgm:t>
        <a:bodyPr/>
        <a:lstStyle/>
        <a:p>
          <a:endParaRPr lang="es-ES" b="1">
            <a:latin typeface="Arial" pitchFamily="34" charset="0"/>
            <a:cs typeface="Arial" pitchFamily="34" charset="0"/>
          </a:endParaRPr>
        </a:p>
      </dgm:t>
    </dgm:pt>
    <dgm:pt modelId="{3B547108-A76B-444D-A961-07272E47DD28}">
      <dgm:prSet phldrT="[Texto]"/>
      <dgm:spPr/>
      <dgm:t>
        <a:bodyPr/>
        <a:lstStyle/>
        <a:p>
          <a:r>
            <a:rPr lang="es-ES" b="1" dirty="0" smtClean="0">
              <a:latin typeface="Arial" pitchFamily="34" charset="0"/>
              <a:cs typeface="Arial" pitchFamily="34" charset="0"/>
            </a:rPr>
            <a:t>Consorcios </a:t>
          </a:r>
          <a:endParaRPr lang="es-ES" b="1" dirty="0">
            <a:latin typeface="Arial" pitchFamily="34" charset="0"/>
            <a:cs typeface="Arial" pitchFamily="34" charset="0"/>
          </a:endParaRPr>
        </a:p>
      </dgm:t>
    </dgm:pt>
    <dgm:pt modelId="{77F7F647-3C97-46BC-8228-AAD15A6954F3}" type="parTrans" cxnId="{0105C691-5879-449A-A61B-A315D5395D57}">
      <dgm:prSet/>
      <dgm:spPr/>
      <dgm:t>
        <a:bodyPr/>
        <a:lstStyle/>
        <a:p>
          <a:endParaRPr lang="es-ES" b="1">
            <a:latin typeface="Arial" pitchFamily="34" charset="0"/>
            <a:cs typeface="Arial" pitchFamily="34" charset="0"/>
          </a:endParaRPr>
        </a:p>
      </dgm:t>
    </dgm:pt>
    <dgm:pt modelId="{B1A813DE-3995-4E3C-8062-A0FD334F7561}" type="sibTrans" cxnId="{0105C691-5879-449A-A61B-A315D5395D57}">
      <dgm:prSet/>
      <dgm:spPr/>
      <dgm:t>
        <a:bodyPr/>
        <a:lstStyle/>
        <a:p>
          <a:endParaRPr lang="es-ES" b="1">
            <a:latin typeface="Arial" pitchFamily="34" charset="0"/>
            <a:cs typeface="Arial" pitchFamily="34" charset="0"/>
          </a:endParaRPr>
        </a:p>
      </dgm:t>
    </dgm:pt>
    <dgm:pt modelId="{0712B5FF-0A63-4C65-A5E8-2BD80DC2F630}">
      <dgm:prSet phldrT="[Texto]"/>
      <dgm:spPr/>
      <dgm:t>
        <a:bodyPr/>
        <a:lstStyle/>
        <a:p>
          <a:r>
            <a:rPr lang="es-ES" b="1" dirty="0" smtClean="0">
              <a:latin typeface="Arial" pitchFamily="34" charset="0"/>
              <a:cs typeface="Arial" pitchFamily="34" charset="0"/>
            </a:rPr>
            <a:t>Centros de acopio</a:t>
          </a:r>
          <a:endParaRPr lang="es-ES" b="1" dirty="0">
            <a:latin typeface="Arial" pitchFamily="34" charset="0"/>
            <a:cs typeface="Arial" pitchFamily="34" charset="0"/>
          </a:endParaRPr>
        </a:p>
      </dgm:t>
    </dgm:pt>
    <dgm:pt modelId="{CDFEAFE6-1105-4E7E-90D4-1CA201B2D28B}" type="parTrans" cxnId="{1EEE32F7-8BF9-4145-8858-CFFCAF91FFE0}">
      <dgm:prSet/>
      <dgm:spPr/>
      <dgm:t>
        <a:bodyPr/>
        <a:lstStyle/>
        <a:p>
          <a:endParaRPr lang="es-ES" b="1">
            <a:latin typeface="Arial" pitchFamily="34" charset="0"/>
            <a:cs typeface="Arial" pitchFamily="34" charset="0"/>
          </a:endParaRPr>
        </a:p>
      </dgm:t>
    </dgm:pt>
    <dgm:pt modelId="{17C8B1F7-F793-4DC7-BD9A-A35C6ADA3DE9}" type="sibTrans" cxnId="{1EEE32F7-8BF9-4145-8858-CFFCAF91FFE0}">
      <dgm:prSet/>
      <dgm:spPr/>
      <dgm:t>
        <a:bodyPr/>
        <a:lstStyle/>
        <a:p>
          <a:endParaRPr lang="es-ES" b="1">
            <a:latin typeface="Arial" pitchFamily="34" charset="0"/>
            <a:cs typeface="Arial" pitchFamily="34" charset="0"/>
          </a:endParaRPr>
        </a:p>
      </dgm:t>
    </dgm:pt>
    <dgm:pt modelId="{2543007F-3C91-415D-A828-D2D85A2C254B}">
      <dgm:prSet phldrT="[Texto]"/>
      <dgm:spPr/>
      <dgm:t>
        <a:bodyPr/>
        <a:lstStyle/>
        <a:p>
          <a:r>
            <a:rPr lang="es-ES" b="1" dirty="0" smtClean="0">
              <a:latin typeface="Arial" pitchFamily="34" charset="0"/>
              <a:cs typeface="Arial" pitchFamily="34" charset="0"/>
            </a:rPr>
            <a:t>Gremios</a:t>
          </a:r>
          <a:endParaRPr lang="es-ES" b="1" dirty="0">
            <a:latin typeface="Arial" pitchFamily="34" charset="0"/>
            <a:cs typeface="Arial" pitchFamily="34" charset="0"/>
          </a:endParaRPr>
        </a:p>
      </dgm:t>
    </dgm:pt>
    <dgm:pt modelId="{25BB69F5-62A1-4E3D-AB50-EC38DD0E256F}" type="parTrans" cxnId="{6BCE27B7-4BF0-4405-9F4E-AD83A165EDFA}">
      <dgm:prSet/>
      <dgm:spPr/>
      <dgm:t>
        <a:bodyPr/>
        <a:lstStyle/>
        <a:p>
          <a:endParaRPr lang="es-ES" b="1">
            <a:latin typeface="Arial" pitchFamily="34" charset="0"/>
            <a:cs typeface="Arial" pitchFamily="34" charset="0"/>
          </a:endParaRPr>
        </a:p>
      </dgm:t>
    </dgm:pt>
    <dgm:pt modelId="{2AE13ABB-F30B-4419-85F8-42D2442AD3CA}" type="sibTrans" cxnId="{6BCE27B7-4BF0-4405-9F4E-AD83A165EDFA}">
      <dgm:prSet/>
      <dgm:spPr/>
      <dgm:t>
        <a:bodyPr/>
        <a:lstStyle/>
        <a:p>
          <a:endParaRPr lang="es-ES" b="1">
            <a:latin typeface="Arial" pitchFamily="34" charset="0"/>
            <a:cs typeface="Arial" pitchFamily="34" charset="0"/>
          </a:endParaRPr>
        </a:p>
      </dgm:t>
    </dgm:pt>
    <dgm:pt modelId="{D4ED5D22-F3D4-4FE6-A859-2C1E52287C6F}">
      <dgm:prSet phldrT="[Texto]"/>
      <dgm:spPr/>
      <dgm:t>
        <a:bodyPr/>
        <a:lstStyle/>
        <a:p>
          <a:r>
            <a:rPr lang="es-ES" b="1" dirty="0" smtClean="0">
              <a:latin typeface="Arial" pitchFamily="34" charset="0"/>
              <a:cs typeface="Arial" pitchFamily="34" charset="0"/>
            </a:rPr>
            <a:t>Clusters</a:t>
          </a:r>
          <a:endParaRPr lang="es-ES" b="1" dirty="0">
            <a:latin typeface="Arial" pitchFamily="34" charset="0"/>
            <a:cs typeface="Arial" pitchFamily="34" charset="0"/>
          </a:endParaRPr>
        </a:p>
      </dgm:t>
    </dgm:pt>
    <dgm:pt modelId="{AA3AED2E-3002-4917-B04E-D7C14B21B7A0}" type="parTrans" cxnId="{5029A162-4FA3-481F-AD19-00329B44B012}">
      <dgm:prSet/>
      <dgm:spPr/>
      <dgm:t>
        <a:bodyPr/>
        <a:lstStyle/>
        <a:p>
          <a:endParaRPr lang="es-ES" b="1">
            <a:latin typeface="Arial" pitchFamily="34" charset="0"/>
            <a:cs typeface="Arial" pitchFamily="34" charset="0"/>
          </a:endParaRPr>
        </a:p>
      </dgm:t>
    </dgm:pt>
    <dgm:pt modelId="{0B1330A5-225F-4C0B-A7A3-C96D1D52B1E4}" type="sibTrans" cxnId="{5029A162-4FA3-481F-AD19-00329B44B012}">
      <dgm:prSet/>
      <dgm:spPr/>
      <dgm:t>
        <a:bodyPr/>
        <a:lstStyle/>
        <a:p>
          <a:endParaRPr lang="es-ES" b="1">
            <a:latin typeface="Arial" pitchFamily="34" charset="0"/>
            <a:cs typeface="Arial" pitchFamily="34" charset="0"/>
          </a:endParaRPr>
        </a:p>
      </dgm:t>
    </dgm:pt>
    <dgm:pt modelId="{16765416-6E83-400F-88B1-38519BFC000A}">
      <dgm:prSet phldrT="[Texto]"/>
      <dgm:spPr/>
      <dgm:t>
        <a:bodyPr/>
        <a:lstStyle/>
        <a:p>
          <a:r>
            <a:rPr lang="es-ES" b="1" dirty="0" smtClean="0">
              <a:latin typeface="Arial" pitchFamily="34" charset="0"/>
              <a:cs typeface="Arial" pitchFamily="34" charset="0"/>
            </a:rPr>
            <a:t>Asociaciones</a:t>
          </a:r>
          <a:endParaRPr lang="es-ES" b="1" dirty="0">
            <a:latin typeface="Arial" pitchFamily="34" charset="0"/>
            <a:cs typeface="Arial" pitchFamily="34" charset="0"/>
          </a:endParaRPr>
        </a:p>
      </dgm:t>
    </dgm:pt>
    <dgm:pt modelId="{AA56AA53-FF78-40C0-BDB3-752D267A4246}" type="parTrans" cxnId="{C127CE74-71CD-44BB-9336-843DC82FBAD2}">
      <dgm:prSet/>
      <dgm:spPr/>
      <dgm:t>
        <a:bodyPr/>
        <a:lstStyle/>
        <a:p>
          <a:endParaRPr lang="es-ES" b="1">
            <a:latin typeface="Arial" pitchFamily="34" charset="0"/>
            <a:cs typeface="Arial" pitchFamily="34" charset="0"/>
          </a:endParaRPr>
        </a:p>
      </dgm:t>
    </dgm:pt>
    <dgm:pt modelId="{952BE394-5EB5-4A04-AAD1-E4D88B15D31A}" type="sibTrans" cxnId="{C127CE74-71CD-44BB-9336-843DC82FBAD2}">
      <dgm:prSet/>
      <dgm:spPr/>
      <dgm:t>
        <a:bodyPr/>
        <a:lstStyle/>
        <a:p>
          <a:endParaRPr lang="es-ES" b="1">
            <a:latin typeface="Arial" pitchFamily="34" charset="0"/>
            <a:cs typeface="Arial" pitchFamily="34" charset="0"/>
          </a:endParaRPr>
        </a:p>
      </dgm:t>
    </dgm:pt>
    <dgm:pt modelId="{CD1183F0-886E-42D4-B118-0763961A2B9E}" type="pres">
      <dgm:prSet presAssocID="{8CD5D6ED-FC37-4706-878C-7F611747842B}" presName="cycle" presStyleCnt="0">
        <dgm:presLayoutVars>
          <dgm:chMax val="1"/>
          <dgm:dir/>
          <dgm:animLvl val="ctr"/>
          <dgm:resizeHandles val="exact"/>
        </dgm:presLayoutVars>
      </dgm:prSet>
      <dgm:spPr/>
      <dgm:t>
        <a:bodyPr/>
        <a:lstStyle/>
        <a:p>
          <a:endParaRPr lang="es-ES"/>
        </a:p>
      </dgm:t>
    </dgm:pt>
    <dgm:pt modelId="{79B3DD55-89E4-4E93-9DF7-854E6292E05A}" type="pres">
      <dgm:prSet presAssocID="{5AB9836F-804F-425D-9624-F9189B38789A}" presName="centerShape" presStyleLbl="node0" presStyleIdx="0" presStyleCnt="1"/>
      <dgm:spPr/>
      <dgm:t>
        <a:bodyPr/>
        <a:lstStyle/>
        <a:p>
          <a:endParaRPr lang="es-ES"/>
        </a:p>
      </dgm:t>
    </dgm:pt>
    <dgm:pt modelId="{D91ADA63-F9D5-44DD-BB16-61C540F1D770}" type="pres">
      <dgm:prSet presAssocID="{29241C30-DBE7-481C-8110-6D372B86921C}" presName="parTrans" presStyleLbl="bgSibTrans2D1" presStyleIdx="0" presStyleCnt="6"/>
      <dgm:spPr/>
      <dgm:t>
        <a:bodyPr/>
        <a:lstStyle/>
        <a:p>
          <a:endParaRPr lang="es-ES"/>
        </a:p>
      </dgm:t>
    </dgm:pt>
    <dgm:pt modelId="{9084818C-9168-4BAF-8605-CB14CA92621A}" type="pres">
      <dgm:prSet presAssocID="{A09BF665-0773-45CD-9359-5FFA4B76D87B}" presName="node" presStyleLbl="node1" presStyleIdx="0" presStyleCnt="6">
        <dgm:presLayoutVars>
          <dgm:bulletEnabled val="1"/>
        </dgm:presLayoutVars>
      </dgm:prSet>
      <dgm:spPr/>
      <dgm:t>
        <a:bodyPr/>
        <a:lstStyle/>
        <a:p>
          <a:endParaRPr lang="es-ES"/>
        </a:p>
      </dgm:t>
    </dgm:pt>
    <dgm:pt modelId="{F3010F19-DCDD-4ECC-B797-BAC09916EA1C}" type="pres">
      <dgm:prSet presAssocID="{77F7F647-3C97-46BC-8228-AAD15A6954F3}" presName="parTrans" presStyleLbl="bgSibTrans2D1" presStyleIdx="1" presStyleCnt="6"/>
      <dgm:spPr/>
      <dgm:t>
        <a:bodyPr/>
        <a:lstStyle/>
        <a:p>
          <a:endParaRPr lang="es-ES"/>
        </a:p>
      </dgm:t>
    </dgm:pt>
    <dgm:pt modelId="{0C2341FE-5785-44AD-811E-1569EF1770B0}" type="pres">
      <dgm:prSet presAssocID="{3B547108-A76B-444D-A961-07272E47DD28}" presName="node" presStyleLbl="node1" presStyleIdx="1" presStyleCnt="6">
        <dgm:presLayoutVars>
          <dgm:bulletEnabled val="1"/>
        </dgm:presLayoutVars>
      </dgm:prSet>
      <dgm:spPr/>
      <dgm:t>
        <a:bodyPr/>
        <a:lstStyle/>
        <a:p>
          <a:endParaRPr lang="es-ES"/>
        </a:p>
      </dgm:t>
    </dgm:pt>
    <dgm:pt modelId="{8A99098A-336C-4EA6-B6C3-E1887A78CF1A}" type="pres">
      <dgm:prSet presAssocID="{CDFEAFE6-1105-4E7E-90D4-1CA201B2D28B}" presName="parTrans" presStyleLbl="bgSibTrans2D1" presStyleIdx="2" presStyleCnt="6"/>
      <dgm:spPr/>
      <dgm:t>
        <a:bodyPr/>
        <a:lstStyle/>
        <a:p>
          <a:endParaRPr lang="es-ES"/>
        </a:p>
      </dgm:t>
    </dgm:pt>
    <dgm:pt modelId="{85640EA8-13A4-4677-81F6-16559E4B1792}" type="pres">
      <dgm:prSet presAssocID="{0712B5FF-0A63-4C65-A5E8-2BD80DC2F630}" presName="node" presStyleLbl="node1" presStyleIdx="2" presStyleCnt="6">
        <dgm:presLayoutVars>
          <dgm:bulletEnabled val="1"/>
        </dgm:presLayoutVars>
      </dgm:prSet>
      <dgm:spPr/>
      <dgm:t>
        <a:bodyPr/>
        <a:lstStyle/>
        <a:p>
          <a:endParaRPr lang="es-ES"/>
        </a:p>
      </dgm:t>
    </dgm:pt>
    <dgm:pt modelId="{8DE147A2-AF01-429C-B0F4-31B1E250FE8C}" type="pres">
      <dgm:prSet presAssocID="{25BB69F5-62A1-4E3D-AB50-EC38DD0E256F}" presName="parTrans" presStyleLbl="bgSibTrans2D1" presStyleIdx="3" presStyleCnt="6"/>
      <dgm:spPr/>
      <dgm:t>
        <a:bodyPr/>
        <a:lstStyle/>
        <a:p>
          <a:endParaRPr lang="es-ES"/>
        </a:p>
      </dgm:t>
    </dgm:pt>
    <dgm:pt modelId="{A0D24903-B963-4CD9-969E-762C82E3E9D3}" type="pres">
      <dgm:prSet presAssocID="{2543007F-3C91-415D-A828-D2D85A2C254B}" presName="node" presStyleLbl="node1" presStyleIdx="3" presStyleCnt="6">
        <dgm:presLayoutVars>
          <dgm:bulletEnabled val="1"/>
        </dgm:presLayoutVars>
      </dgm:prSet>
      <dgm:spPr/>
      <dgm:t>
        <a:bodyPr/>
        <a:lstStyle/>
        <a:p>
          <a:endParaRPr lang="es-ES"/>
        </a:p>
      </dgm:t>
    </dgm:pt>
    <dgm:pt modelId="{6250B6DC-58AE-4D21-99E1-24462E4CD4C5}" type="pres">
      <dgm:prSet presAssocID="{AA3AED2E-3002-4917-B04E-D7C14B21B7A0}" presName="parTrans" presStyleLbl="bgSibTrans2D1" presStyleIdx="4" presStyleCnt="6"/>
      <dgm:spPr/>
      <dgm:t>
        <a:bodyPr/>
        <a:lstStyle/>
        <a:p>
          <a:endParaRPr lang="es-ES"/>
        </a:p>
      </dgm:t>
    </dgm:pt>
    <dgm:pt modelId="{2B614309-DB87-4D6F-B83C-23ADD45A96B8}" type="pres">
      <dgm:prSet presAssocID="{D4ED5D22-F3D4-4FE6-A859-2C1E52287C6F}" presName="node" presStyleLbl="node1" presStyleIdx="4" presStyleCnt="6">
        <dgm:presLayoutVars>
          <dgm:bulletEnabled val="1"/>
        </dgm:presLayoutVars>
      </dgm:prSet>
      <dgm:spPr/>
      <dgm:t>
        <a:bodyPr/>
        <a:lstStyle/>
        <a:p>
          <a:endParaRPr lang="es-ES"/>
        </a:p>
      </dgm:t>
    </dgm:pt>
    <dgm:pt modelId="{E52AD7FC-A3AA-4B5D-B225-B807A1AD73C3}" type="pres">
      <dgm:prSet presAssocID="{AA56AA53-FF78-40C0-BDB3-752D267A4246}" presName="parTrans" presStyleLbl="bgSibTrans2D1" presStyleIdx="5" presStyleCnt="6"/>
      <dgm:spPr/>
      <dgm:t>
        <a:bodyPr/>
        <a:lstStyle/>
        <a:p>
          <a:endParaRPr lang="es-ES"/>
        </a:p>
      </dgm:t>
    </dgm:pt>
    <dgm:pt modelId="{175820BE-6C90-44FC-8CD2-4D9A72F78B7A}" type="pres">
      <dgm:prSet presAssocID="{16765416-6E83-400F-88B1-38519BFC000A}" presName="node" presStyleLbl="node1" presStyleIdx="5" presStyleCnt="6">
        <dgm:presLayoutVars>
          <dgm:bulletEnabled val="1"/>
        </dgm:presLayoutVars>
      </dgm:prSet>
      <dgm:spPr/>
      <dgm:t>
        <a:bodyPr/>
        <a:lstStyle/>
        <a:p>
          <a:endParaRPr lang="es-ES"/>
        </a:p>
      </dgm:t>
    </dgm:pt>
  </dgm:ptLst>
  <dgm:cxnLst>
    <dgm:cxn modelId="{57228CC4-A9EB-43E0-B488-B09C80BDE608}" type="presOf" srcId="{D4ED5D22-F3D4-4FE6-A859-2C1E52287C6F}" destId="{2B614309-DB87-4D6F-B83C-23ADD45A96B8}" srcOrd="0" destOrd="0" presId="urn:microsoft.com/office/officeart/2005/8/layout/radial4"/>
    <dgm:cxn modelId="{5F56A2E2-E092-49AF-B17E-2BFB9FD88905}" type="presOf" srcId="{8CD5D6ED-FC37-4706-878C-7F611747842B}" destId="{CD1183F0-886E-42D4-B118-0763961A2B9E}" srcOrd="0" destOrd="0" presId="urn:microsoft.com/office/officeart/2005/8/layout/radial4"/>
    <dgm:cxn modelId="{18BED851-6026-4C01-A0CA-3B379C7742D6}" type="presOf" srcId="{16765416-6E83-400F-88B1-38519BFC000A}" destId="{175820BE-6C90-44FC-8CD2-4D9A72F78B7A}" srcOrd="0" destOrd="0" presId="urn:microsoft.com/office/officeart/2005/8/layout/radial4"/>
    <dgm:cxn modelId="{B686F424-DD9D-4B2C-884A-E268D7ED0C0C}" type="presOf" srcId="{2543007F-3C91-415D-A828-D2D85A2C254B}" destId="{A0D24903-B963-4CD9-969E-762C82E3E9D3}" srcOrd="0" destOrd="0" presId="urn:microsoft.com/office/officeart/2005/8/layout/radial4"/>
    <dgm:cxn modelId="{D433529C-BC64-4039-8E2C-3DF2AF6D9602}" type="presOf" srcId="{5AB9836F-804F-425D-9624-F9189B38789A}" destId="{79B3DD55-89E4-4E93-9DF7-854E6292E05A}" srcOrd="0" destOrd="0" presId="urn:microsoft.com/office/officeart/2005/8/layout/radial4"/>
    <dgm:cxn modelId="{902E4C08-E074-4636-A32C-AFBC0D27B66B}" srcId="{5AB9836F-804F-425D-9624-F9189B38789A}" destId="{A09BF665-0773-45CD-9359-5FFA4B76D87B}" srcOrd="0" destOrd="0" parTransId="{29241C30-DBE7-481C-8110-6D372B86921C}" sibTransId="{BA0552A4-0DA6-413F-A6AC-9D6D1352BF06}"/>
    <dgm:cxn modelId="{693D23F9-B296-4D56-8643-8363AE0554B3}" srcId="{8CD5D6ED-FC37-4706-878C-7F611747842B}" destId="{5AB9836F-804F-425D-9624-F9189B38789A}" srcOrd="0" destOrd="0" parTransId="{439C558A-41A9-48C4-8C8D-FCDA154C2175}" sibTransId="{0FE40CAA-F552-466B-9453-DDDB49A78196}"/>
    <dgm:cxn modelId="{5E4FFD0B-1909-4E44-B37F-5A5DF5E0652B}" type="presOf" srcId="{0712B5FF-0A63-4C65-A5E8-2BD80DC2F630}" destId="{85640EA8-13A4-4677-81F6-16559E4B1792}" srcOrd="0" destOrd="0" presId="urn:microsoft.com/office/officeart/2005/8/layout/radial4"/>
    <dgm:cxn modelId="{0105C691-5879-449A-A61B-A315D5395D57}" srcId="{5AB9836F-804F-425D-9624-F9189B38789A}" destId="{3B547108-A76B-444D-A961-07272E47DD28}" srcOrd="1" destOrd="0" parTransId="{77F7F647-3C97-46BC-8228-AAD15A6954F3}" sibTransId="{B1A813DE-3995-4E3C-8062-A0FD334F7561}"/>
    <dgm:cxn modelId="{7EB8C702-B510-4343-BA5A-B930988699A8}" type="presOf" srcId="{CDFEAFE6-1105-4E7E-90D4-1CA201B2D28B}" destId="{8A99098A-336C-4EA6-B6C3-E1887A78CF1A}" srcOrd="0" destOrd="0" presId="urn:microsoft.com/office/officeart/2005/8/layout/radial4"/>
    <dgm:cxn modelId="{694E2ED9-32AD-4F8D-9F5D-956DB9F3655D}" type="presOf" srcId="{AA56AA53-FF78-40C0-BDB3-752D267A4246}" destId="{E52AD7FC-A3AA-4B5D-B225-B807A1AD73C3}" srcOrd="0" destOrd="0" presId="urn:microsoft.com/office/officeart/2005/8/layout/radial4"/>
    <dgm:cxn modelId="{4D3BC344-E9A1-4FA9-8A88-573A1D469A4B}" type="presOf" srcId="{77F7F647-3C97-46BC-8228-AAD15A6954F3}" destId="{F3010F19-DCDD-4ECC-B797-BAC09916EA1C}" srcOrd="0" destOrd="0" presId="urn:microsoft.com/office/officeart/2005/8/layout/radial4"/>
    <dgm:cxn modelId="{D6ACC242-B30F-4070-B907-8BEF56C9731C}" type="presOf" srcId="{29241C30-DBE7-481C-8110-6D372B86921C}" destId="{D91ADA63-F9D5-44DD-BB16-61C540F1D770}" srcOrd="0" destOrd="0" presId="urn:microsoft.com/office/officeart/2005/8/layout/radial4"/>
    <dgm:cxn modelId="{6BCE27B7-4BF0-4405-9F4E-AD83A165EDFA}" srcId="{5AB9836F-804F-425D-9624-F9189B38789A}" destId="{2543007F-3C91-415D-A828-D2D85A2C254B}" srcOrd="3" destOrd="0" parTransId="{25BB69F5-62A1-4E3D-AB50-EC38DD0E256F}" sibTransId="{2AE13ABB-F30B-4419-85F8-42D2442AD3CA}"/>
    <dgm:cxn modelId="{5029A162-4FA3-481F-AD19-00329B44B012}" srcId="{5AB9836F-804F-425D-9624-F9189B38789A}" destId="{D4ED5D22-F3D4-4FE6-A859-2C1E52287C6F}" srcOrd="4" destOrd="0" parTransId="{AA3AED2E-3002-4917-B04E-D7C14B21B7A0}" sibTransId="{0B1330A5-225F-4C0B-A7A3-C96D1D52B1E4}"/>
    <dgm:cxn modelId="{BADA0BF1-838D-4C65-A2CA-7C199DB55738}" type="presOf" srcId="{AA3AED2E-3002-4917-B04E-D7C14B21B7A0}" destId="{6250B6DC-58AE-4D21-99E1-24462E4CD4C5}" srcOrd="0" destOrd="0" presId="urn:microsoft.com/office/officeart/2005/8/layout/radial4"/>
    <dgm:cxn modelId="{C127CE74-71CD-44BB-9336-843DC82FBAD2}" srcId="{5AB9836F-804F-425D-9624-F9189B38789A}" destId="{16765416-6E83-400F-88B1-38519BFC000A}" srcOrd="5" destOrd="0" parTransId="{AA56AA53-FF78-40C0-BDB3-752D267A4246}" sibTransId="{952BE394-5EB5-4A04-AAD1-E4D88B15D31A}"/>
    <dgm:cxn modelId="{4482563D-8485-4BD2-B985-92C2E31E43EE}" type="presOf" srcId="{A09BF665-0773-45CD-9359-5FFA4B76D87B}" destId="{9084818C-9168-4BAF-8605-CB14CA92621A}" srcOrd="0" destOrd="0" presId="urn:microsoft.com/office/officeart/2005/8/layout/radial4"/>
    <dgm:cxn modelId="{11B06D77-EF31-4841-B669-8780732F5E26}" type="presOf" srcId="{25BB69F5-62A1-4E3D-AB50-EC38DD0E256F}" destId="{8DE147A2-AF01-429C-B0F4-31B1E250FE8C}" srcOrd="0" destOrd="0" presId="urn:microsoft.com/office/officeart/2005/8/layout/radial4"/>
    <dgm:cxn modelId="{D462BCAD-91E5-418D-BCF9-2DC853916BE7}" type="presOf" srcId="{3B547108-A76B-444D-A961-07272E47DD28}" destId="{0C2341FE-5785-44AD-811E-1569EF1770B0}" srcOrd="0" destOrd="0" presId="urn:microsoft.com/office/officeart/2005/8/layout/radial4"/>
    <dgm:cxn modelId="{1EEE32F7-8BF9-4145-8858-CFFCAF91FFE0}" srcId="{5AB9836F-804F-425D-9624-F9189B38789A}" destId="{0712B5FF-0A63-4C65-A5E8-2BD80DC2F630}" srcOrd="2" destOrd="0" parTransId="{CDFEAFE6-1105-4E7E-90D4-1CA201B2D28B}" sibTransId="{17C8B1F7-F793-4DC7-BD9A-A35C6ADA3DE9}"/>
    <dgm:cxn modelId="{3F422F15-29FE-41EB-AB8A-B527C7EBBEED}" type="presParOf" srcId="{CD1183F0-886E-42D4-B118-0763961A2B9E}" destId="{79B3DD55-89E4-4E93-9DF7-854E6292E05A}" srcOrd="0" destOrd="0" presId="urn:microsoft.com/office/officeart/2005/8/layout/radial4"/>
    <dgm:cxn modelId="{57777740-541E-4AD2-9718-656AF4E10E7F}" type="presParOf" srcId="{CD1183F0-886E-42D4-B118-0763961A2B9E}" destId="{D91ADA63-F9D5-44DD-BB16-61C540F1D770}" srcOrd="1" destOrd="0" presId="urn:microsoft.com/office/officeart/2005/8/layout/radial4"/>
    <dgm:cxn modelId="{4B4B0EBC-26D6-4B5C-B7EA-5C866297DF54}" type="presParOf" srcId="{CD1183F0-886E-42D4-B118-0763961A2B9E}" destId="{9084818C-9168-4BAF-8605-CB14CA92621A}" srcOrd="2" destOrd="0" presId="urn:microsoft.com/office/officeart/2005/8/layout/radial4"/>
    <dgm:cxn modelId="{30298BF7-31BF-4B19-BFB2-09A4540C2F6F}" type="presParOf" srcId="{CD1183F0-886E-42D4-B118-0763961A2B9E}" destId="{F3010F19-DCDD-4ECC-B797-BAC09916EA1C}" srcOrd="3" destOrd="0" presId="urn:microsoft.com/office/officeart/2005/8/layout/radial4"/>
    <dgm:cxn modelId="{B2790264-9351-4AB5-91CC-7F761EC9990A}" type="presParOf" srcId="{CD1183F0-886E-42D4-B118-0763961A2B9E}" destId="{0C2341FE-5785-44AD-811E-1569EF1770B0}" srcOrd="4" destOrd="0" presId="urn:microsoft.com/office/officeart/2005/8/layout/radial4"/>
    <dgm:cxn modelId="{1F4F2D9F-DB4B-4934-BD06-919A00E76944}" type="presParOf" srcId="{CD1183F0-886E-42D4-B118-0763961A2B9E}" destId="{8A99098A-336C-4EA6-B6C3-E1887A78CF1A}" srcOrd="5" destOrd="0" presId="urn:microsoft.com/office/officeart/2005/8/layout/radial4"/>
    <dgm:cxn modelId="{7F4778F5-3ED2-4455-A2BE-4D0E16887FB8}" type="presParOf" srcId="{CD1183F0-886E-42D4-B118-0763961A2B9E}" destId="{85640EA8-13A4-4677-81F6-16559E4B1792}" srcOrd="6" destOrd="0" presId="urn:microsoft.com/office/officeart/2005/8/layout/radial4"/>
    <dgm:cxn modelId="{7C0F6C80-9987-4E75-890F-F5C354B03CC7}" type="presParOf" srcId="{CD1183F0-886E-42D4-B118-0763961A2B9E}" destId="{8DE147A2-AF01-429C-B0F4-31B1E250FE8C}" srcOrd="7" destOrd="0" presId="urn:microsoft.com/office/officeart/2005/8/layout/radial4"/>
    <dgm:cxn modelId="{4D52271C-3FAF-4CE5-B3B4-F75A5FCEFB78}" type="presParOf" srcId="{CD1183F0-886E-42D4-B118-0763961A2B9E}" destId="{A0D24903-B963-4CD9-969E-762C82E3E9D3}" srcOrd="8" destOrd="0" presId="urn:microsoft.com/office/officeart/2005/8/layout/radial4"/>
    <dgm:cxn modelId="{6C0DD659-91D8-4B2C-B7A7-5C2A13F1AA37}" type="presParOf" srcId="{CD1183F0-886E-42D4-B118-0763961A2B9E}" destId="{6250B6DC-58AE-4D21-99E1-24462E4CD4C5}" srcOrd="9" destOrd="0" presId="urn:microsoft.com/office/officeart/2005/8/layout/radial4"/>
    <dgm:cxn modelId="{5DDA4875-0A28-48B8-BEBB-DC23B0C03800}" type="presParOf" srcId="{CD1183F0-886E-42D4-B118-0763961A2B9E}" destId="{2B614309-DB87-4D6F-B83C-23ADD45A96B8}" srcOrd="10" destOrd="0" presId="urn:microsoft.com/office/officeart/2005/8/layout/radial4"/>
    <dgm:cxn modelId="{6296CFE7-16C2-4333-B17E-5182778FAED3}" type="presParOf" srcId="{CD1183F0-886E-42D4-B118-0763961A2B9E}" destId="{E52AD7FC-A3AA-4B5D-B225-B807A1AD73C3}" srcOrd="11" destOrd="0" presId="urn:microsoft.com/office/officeart/2005/8/layout/radial4"/>
    <dgm:cxn modelId="{C5BC1BAC-C8B1-43E1-918E-A8B48E3C00AF}" type="presParOf" srcId="{CD1183F0-886E-42D4-B118-0763961A2B9E}" destId="{175820BE-6C90-44FC-8CD2-4D9A72F78B7A}"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51759F-38B6-424F-A077-0DEC0A18BD1E}" type="doc">
      <dgm:prSet loTypeId="urn:microsoft.com/office/officeart/2005/8/layout/vList3#2" loCatId="list" qsTypeId="urn:microsoft.com/office/officeart/2005/8/quickstyle/simple1" qsCatId="simple" csTypeId="urn:microsoft.com/office/officeart/2005/8/colors/accent1_2" csCatId="accent1" phldr="1"/>
      <dgm:spPr/>
    </dgm:pt>
    <dgm:pt modelId="{84494DA1-872B-40C4-8AC5-692A61671C26}">
      <dgm:prSet phldrT="[Texto]" custT="1"/>
      <dgm:spPr/>
      <dgm:t>
        <a:bodyPr/>
        <a:lstStyle/>
        <a:p>
          <a:pPr algn="just"/>
          <a:r>
            <a:rPr lang="es-ES" sz="1600" dirty="0" smtClean="0">
              <a:latin typeface="Arial" pitchFamily="34" charset="0"/>
              <a:cs typeface="Arial" pitchFamily="34" charset="0"/>
            </a:rPr>
            <a:t>El modelo asociativo combina parte de los consorcios y centros de acopio. En este sentido, el proceso asemeja más a la de un </a:t>
          </a:r>
          <a:r>
            <a:rPr lang="es-ES" sz="1600" dirty="0" smtClean="0">
              <a:latin typeface="Arial" pitchFamily="34" charset="0"/>
              <a:cs typeface="Arial" pitchFamily="34" charset="0"/>
            </a:rPr>
            <a:t>consorcio de ventas. Es un proceso </a:t>
          </a:r>
          <a:r>
            <a:rPr lang="es-ES" sz="1600" dirty="0" smtClean="0">
              <a:latin typeface="Arial" pitchFamily="34" charset="0"/>
              <a:cs typeface="Arial" pitchFamily="34" charset="0"/>
            </a:rPr>
            <a:t>inducido a través de un ente articulador que haga las veces de coordinador y acompañe las fases de conformación. </a:t>
          </a:r>
          <a:endParaRPr lang="es-ES" sz="1600" dirty="0">
            <a:latin typeface="Arial" pitchFamily="34" charset="0"/>
            <a:cs typeface="Arial" pitchFamily="34" charset="0"/>
          </a:endParaRPr>
        </a:p>
      </dgm:t>
    </dgm:pt>
    <dgm:pt modelId="{947D439E-9AF0-410E-9ADD-71E17C8F109C}" type="parTrans" cxnId="{D3A2B4EA-67E3-42FF-9A0D-93EC53B481B5}">
      <dgm:prSet/>
      <dgm:spPr/>
      <dgm:t>
        <a:bodyPr/>
        <a:lstStyle/>
        <a:p>
          <a:endParaRPr lang="es-ES"/>
        </a:p>
      </dgm:t>
    </dgm:pt>
    <dgm:pt modelId="{DDD7C021-D091-4590-8194-DE13541C940F}" type="sibTrans" cxnId="{D3A2B4EA-67E3-42FF-9A0D-93EC53B481B5}">
      <dgm:prSet/>
      <dgm:spPr/>
      <dgm:t>
        <a:bodyPr/>
        <a:lstStyle/>
        <a:p>
          <a:endParaRPr lang="es-ES"/>
        </a:p>
      </dgm:t>
    </dgm:pt>
    <dgm:pt modelId="{EEE230F4-A7F0-4450-9610-2159C7177782}" type="pres">
      <dgm:prSet presAssocID="{E251759F-38B6-424F-A077-0DEC0A18BD1E}" presName="linearFlow" presStyleCnt="0">
        <dgm:presLayoutVars>
          <dgm:dir/>
          <dgm:resizeHandles val="exact"/>
        </dgm:presLayoutVars>
      </dgm:prSet>
      <dgm:spPr/>
    </dgm:pt>
    <dgm:pt modelId="{62371B05-5593-4056-B06A-5E029D71CF66}" type="pres">
      <dgm:prSet presAssocID="{84494DA1-872B-40C4-8AC5-692A61671C26}" presName="composite" presStyleCnt="0"/>
      <dgm:spPr/>
    </dgm:pt>
    <dgm:pt modelId="{9F504B69-9CF9-43D7-A26F-6D582C8E8166}" type="pres">
      <dgm:prSet presAssocID="{84494DA1-872B-40C4-8AC5-692A61671C26}" presName="imgShp" presStyleLbl="fgImgPlace1" presStyleIdx="0" presStyleCnt="1"/>
      <dgm:spPr>
        <a:blipFill rotWithShape="0">
          <a:blip xmlns:r="http://schemas.openxmlformats.org/officeDocument/2006/relationships" r:embed="rId1"/>
          <a:stretch>
            <a:fillRect/>
          </a:stretch>
        </a:blipFill>
      </dgm:spPr>
    </dgm:pt>
    <dgm:pt modelId="{B91830EA-7C25-4BE2-9A7F-4F9B41881B64}" type="pres">
      <dgm:prSet presAssocID="{84494DA1-872B-40C4-8AC5-692A61671C26}" presName="txShp" presStyleLbl="node1" presStyleIdx="0" presStyleCnt="1">
        <dgm:presLayoutVars>
          <dgm:bulletEnabled val="1"/>
        </dgm:presLayoutVars>
      </dgm:prSet>
      <dgm:spPr/>
      <dgm:t>
        <a:bodyPr/>
        <a:lstStyle/>
        <a:p>
          <a:endParaRPr lang="es-ES"/>
        </a:p>
      </dgm:t>
    </dgm:pt>
  </dgm:ptLst>
  <dgm:cxnLst>
    <dgm:cxn modelId="{6CD46917-B1D7-4791-B214-73A538BF829B}" type="presOf" srcId="{E251759F-38B6-424F-A077-0DEC0A18BD1E}" destId="{EEE230F4-A7F0-4450-9610-2159C7177782}" srcOrd="0" destOrd="0" presId="urn:microsoft.com/office/officeart/2005/8/layout/vList3#2"/>
    <dgm:cxn modelId="{02989CED-F327-48B7-B79E-152172EE59C2}" type="presOf" srcId="{84494DA1-872B-40C4-8AC5-692A61671C26}" destId="{B91830EA-7C25-4BE2-9A7F-4F9B41881B64}" srcOrd="0" destOrd="0" presId="urn:microsoft.com/office/officeart/2005/8/layout/vList3#2"/>
    <dgm:cxn modelId="{D3A2B4EA-67E3-42FF-9A0D-93EC53B481B5}" srcId="{E251759F-38B6-424F-A077-0DEC0A18BD1E}" destId="{84494DA1-872B-40C4-8AC5-692A61671C26}" srcOrd="0" destOrd="0" parTransId="{947D439E-9AF0-410E-9ADD-71E17C8F109C}" sibTransId="{DDD7C021-D091-4590-8194-DE13541C940F}"/>
    <dgm:cxn modelId="{E5FDDF6B-A0CE-41FA-9D79-66A716226E89}" type="presParOf" srcId="{EEE230F4-A7F0-4450-9610-2159C7177782}" destId="{62371B05-5593-4056-B06A-5E029D71CF66}" srcOrd="0" destOrd="0" presId="urn:microsoft.com/office/officeart/2005/8/layout/vList3#2"/>
    <dgm:cxn modelId="{683669A0-6043-4D22-81F5-DA61B9370FF1}" type="presParOf" srcId="{62371B05-5593-4056-B06A-5E029D71CF66}" destId="{9F504B69-9CF9-43D7-A26F-6D582C8E8166}" srcOrd="0" destOrd="0" presId="urn:microsoft.com/office/officeart/2005/8/layout/vList3#2"/>
    <dgm:cxn modelId="{405FB544-EE7D-4E09-9F3F-9CDF8B0B4FF8}" type="presParOf" srcId="{62371B05-5593-4056-B06A-5E029D71CF66}" destId="{B91830EA-7C25-4BE2-9A7F-4F9B41881B64}"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E02FCB-A5A0-4F07-BD7B-653D5D3CB06E}"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S"/>
        </a:p>
      </dgm:t>
    </dgm:pt>
    <dgm:pt modelId="{66C5F4AE-21ED-4D67-B3E8-7CD13F24990A}">
      <dgm:prSet phldrT="[Texto]"/>
      <dgm:spPr/>
      <dgm:t>
        <a:bodyPr/>
        <a:lstStyle/>
        <a:p>
          <a:r>
            <a:rPr lang="es-ES" dirty="0" smtClean="0"/>
            <a:t>Objetivo </a:t>
          </a:r>
          <a:endParaRPr lang="es-ES" dirty="0"/>
        </a:p>
      </dgm:t>
    </dgm:pt>
    <dgm:pt modelId="{2D45D31B-7E21-44D3-A208-6A017BEEE50E}" type="parTrans" cxnId="{CE5EBC3C-F6A7-46F4-8380-B1D20EAB91E8}">
      <dgm:prSet/>
      <dgm:spPr/>
      <dgm:t>
        <a:bodyPr/>
        <a:lstStyle/>
        <a:p>
          <a:endParaRPr lang="es-ES"/>
        </a:p>
      </dgm:t>
    </dgm:pt>
    <dgm:pt modelId="{AAFE3F9F-935F-4A91-A54D-2CE1CA2FBACD}" type="sibTrans" cxnId="{CE5EBC3C-F6A7-46F4-8380-B1D20EAB91E8}">
      <dgm:prSet/>
      <dgm:spPr/>
      <dgm:t>
        <a:bodyPr/>
        <a:lstStyle/>
        <a:p>
          <a:endParaRPr lang="es-ES"/>
        </a:p>
      </dgm:t>
    </dgm:pt>
    <dgm:pt modelId="{0C98EB9A-9E6F-4001-8AC4-239470569DF4}">
      <dgm:prSet phldrT="[Texto]" custT="1"/>
      <dgm:spPr/>
      <dgm:t>
        <a:bodyPr/>
        <a:lstStyle/>
        <a:p>
          <a:pPr algn="just"/>
          <a:r>
            <a:rPr lang="es-ES" sz="1800" dirty="0" smtClean="0">
              <a:latin typeface="Arial" pitchFamily="34" charset="0"/>
              <a:cs typeface="Arial" pitchFamily="34" charset="0"/>
            </a:rPr>
            <a:t>El objetivo del presente estudio es, determinar la oferta total, precio, predisposición a formar parte de la empresa asociativa, condiciones de producción y comercialización.</a:t>
          </a:r>
          <a:endParaRPr lang="es-ES" sz="1800" dirty="0">
            <a:latin typeface="Arial" pitchFamily="34" charset="0"/>
            <a:cs typeface="Arial" pitchFamily="34" charset="0"/>
          </a:endParaRPr>
        </a:p>
      </dgm:t>
    </dgm:pt>
    <dgm:pt modelId="{53BC9D48-201D-41FD-94B5-EAC3861BC23B}" type="parTrans" cxnId="{F28F6747-8B02-47F0-BFC4-734E3C293135}">
      <dgm:prSet/>
      <dgm:spPr/>
      <dgm:t>
        <a:bodyPr/>
        <a:lstStyle/>
        <a:p>
          <a:endParaRPr lang="es-ES"/>
        </a:p>
      </dgm:t>
    </dgm:pt>
    <dgm:pt modelId="{7CACBECC-AFB8-4A87-9E06-90BD136F3E4F}" type="sibTrans" cxnId="{F28F6747-8B02-47F0-BFC4-734E3C293135}">
      <dgm:prSet/>
      <dgm:spPr/>
      <dgm:t>
        <a:bodyPr/>
        <a:lstStyle/>
        <a:p>
          <a:endParaRPr lang="es-ES"/>
        </a:p>
      </dgm:t>
    </dgm:pt>
    <dgm:pt modelId="{8193A90F-ABC3-439C-950F-962879C8E668}">
      <dgm:prSet phldrT="[Texto]" custT="1"/>
      <dgm:spPr/>
      <dgm:t>
        <a:bodyPr/>
        <a:lstStyle/>
        <a:p>
          <a:pPr algn="just"/>
          <a:endParaRPr lang="es-ES" sz="1800" dirty="0">
            <a:latin typeface="Arial" pitchFamily="34" charset="0"/>
            <a:cs typeface="Arial" pitchFamily="34" charset="0"/>
          </a:endParaRPr>
        </a:p>
      </dgm:t>
    </dgm:pt>
    <dgm:pt modelId="{626B2E5F-C3B8-4EEB-B09B-B9C68F92E419}" type="parTrans" cxnId="{9A1E5F28-9A87-4411-B237-7FCB0AAE904D}">
      <dgm:prSet/>
      <dgm:spPr/>
      <dgm:t>
        <a:bodyPr/>
        <a:lstStyle/>
        <a:p>
          <a:endParaRPr lang="es-ES"/>
        </a:p>
      </dgm:t>
    </dgm:pt>
    <dgm:pt modelId="{F6EBA386-7A26-46B1-9652-E3812F4C769D}" type="sibTrans" cxnId="{9A1E5F28-9A87-4411-B237-7FCB0AAE904D}">
      <dgm:prSet/>
      <dgm:spPr/>
      <dgm:t>
        <a:bodyPr/>
        <a:lstStyle/>
        <a:p>
          <a:endParaRPr lang="es-ES"/>
        </a:p>
      </dgm:t>
    </dgm:pt>
    <dgm:pt modelId="{7CE38CE1-45C7-4557-BA4D-5FF83B02EBE0}" type="pres">
      <dgm:prSet presAssocID="{A1E02FCB-A5A0-4F07-BD7B-653D5D3CB06E}" presName="Name0" presStyleCnt="0">
        <dgm:presLayoutVars>
          <dgm:dir/>
          <dgm:animLvl val="lvl"/>
          <dgm:resizeHandles/>
        </dgm:presLayoutVars>
      </dgm:prSet>
      <dgm:spPr/>
      <dgm:t>
        <a:bodyPr/>
        <a:lstStyle/>
        <a:p>
          <a:endParaRPr lang="es-ES"/>
        </a:p>
      </dgm:t>
    </dgm:pt>
    <dgm:pt modelId="{09305D85-AC97-49C8-9C0B-5E40D868042A}" type="pres">
      <dgm:prSet presAssocID="{66C5F4AE-21ED-4D67-B3E8-7CD13F24990A}" presName="linNode" presStyleCnt="0"/>
      <dgm:spPr/>
    </dgm:pt>
    <dgm:pt modelId="{5E1E6466-3FBF-4DBE-814F-8309F184BC26}" type="pres">
      <dgm:prSet presAssocID="{66C5F4AE-21ED-4D67-B3E8-7CD13F24990A}" presName="parentShp" presStyleLbl="node1" presStyleIdx="0" presStyleCnt="1">
        <dgm:presLayoutVars>
          <dgm:bulletEnabled val="1"/>
        </dgm:presLayoutVars>
      </dgm:prSet>
      <dgm:spPr/>
      <dgm:t>
        <a:bodyPr/>
        <a:lstStyle/>
        <a:p>
          <a:endParaRPr lang="es-ES"/>
        </a:p>
      </dgm:t>
    </dgm:pt>
    <dgm:pt modelId="{FDD3A2BC-D715-48CE-BCC7-01CE49E4441C}" type="pres">
      <dgm:prSet presAssocID="{66C5F4AE-21ED-4D67-B3E8-7CD13F24990A}" presName="childShp" presStyleLbl="bgAccFollowNode1" presStyleIdx="0" presStyleCnt="1">
        <dgm:presLayoutVars>
          <dgm:bulletEnabled val="1"/>
        </dgm:presLayoutVars>
      </dgm:prSet>
      <dgm:spPr/>
      <dgm:t>
        <a:bodyPr/>
        <a:lstStyle/>
        <a:p>
          <a:endParaRPr lang="es-ES"/>
        </a:p>
      </dgm:t>
    </dgm:pt>
  </dgm:ptLst>
  <dgm:cxnLst>
    <dgm:cxn modelId="{29C52A07-DC05-4F87-9A35-A54585E07A08}" type="presOf" srcId="{66C5F4AE-21ED-4D67-B3E8-7CD13F24990A}" destId="{5E1E6466-3FBF-4DBE-814F-8309F184BC26}" srcOrd="0" destOrd="0" presId="urn:microsoft.com/office/officeart/2005/8/layout/vList6"/>
    <dgm:cxn modelId="{CE5EBC3C-F6A7-46F4-8380-B1D20EAB91E8}" srcId="{A1E02FCB-A5A0-4F07-BD7B-653D5D3CB06E}" destId="{66C5F4AE-21ED-4D67-B3E8-7CD13F24990A}" srcOrd="0" destOrd="0" parTransId="{2D45D31B-7E21-44D3-A208-6A017BEEE50E}" sibTransId="{AAFE3F9F-935F-4A91-A54D-2CE1CA2FBACD}"/>
    <dgm:cxn modelId="{F28F6747-8B02-47F0-BFC4-734E3C293135}" srcId="{66C5F4AE-21ED-4D67-B3E8-7CD13F24990A}" destId="{0C98EB9A-9E6F-4001-8AC4-239470569DF4}" srcOrd="1" destOrd="0" parTransId="{53BC9D48-201D-41FD-94B5-EAC3861BC23B}" sibTransId="{7CACBECC-AFB8-4A87-9E06-90BD136F3E4F}"/>
    <dgm:cxn modelId="{9A1E5F28-9A87-4411-B237-7FCB0AAE904D}" srcId="{66C5F4AE-21ED-4D67-B3E8-7CD13F24990A}" destId="{8193A90F-ABC3-439C-950F-962879C8E668}" srcOrd="0" destOrd="0" parTransId="{626B2E5F-C3B8-4EEB-B09B-B9C68F92E419}" sibTransId="{F6EBA386-7A26-46B1-9652-E3812F4C769D}"/>
    <dgm:cxn modelId="{6CF15FB7-5454-47E1-9962-D3C71A3841AC}" type="presOf" srcId="{A1E02FCB-A5A0-4F07-BD7B-653D5D3CB06E}" destId="{7CE38CE1-45C7-4557-BA4D-5FF83B02EBE0}" srcOrd="0" destOrd="0" presId="urn:microsoft.com/office/officeart/2005/8/layout/vList6"/>
    <dgm:cxn modelId="{2ED0E886-8732-45D5-8908-E371F99431F0}" type="presOf" srcId="{8193A90F-ABC3-439C-950F-962879C8E668}" destId="{FDD3A2BC-D715-48CE-BCC7-01CE49E4441C}" srcOrd="0" destOrd="0" presId="urn:microsoft.com/office/officeart/2005/8/layout/vList6"/>
    <dgm:cxn modelId="{22D21267-93E0-4721-B4DE-F933B594E27F}" type="presOf" srcId="{0C98EB9A-9E6F-4001-8AC4-239470569DF4}" destId="{FDD3A2BC-D715-48CE-BCC7-01CE49E4441C}" srcOrd="0" destOrd="1" presId="urn:microsoft.com/office/officeart/2005/8/layout/vList6"/>
    <dgm:cxn modelId="{6FB6CA45-E730-4280-B4A3-DCFCECE2C521}" type="presParOf" srcId="{7CE38CE1-45C7-4557-BA4D-5FF83B02EBE0}" destId="{09305D85-AC97-49C8-9C0B-5E40D868042A}" srcOrd="0" destOrd="0" presId="urn:microsoft.com/office/officeart/2005/8/layout/vList6"/>
    <dgm:cxn modelId="{B3BD06A2-CCBF-4CC7-933E-BDBF2DEFB05E}" type="presParOf" srcId="{09305D85-AC97-49C8-9C0B-5E40D868042A}" destId="{5E1E6466-3FBF-4DBE-814F-8309F184BC26}" srcOrd="0" destOrd="0" presId="urn:microsoft.com/office/officeart/2005/8/layout/vList6"/>
    <dgm:cxn modelId="{67C23F41-5679-454A-B92B-6E8F5C8C8889}" type="presParOf" srcId="{09305D85-AC97-49C8-9C0B-5E40D868042A}" destId="{FDD3A2BC-D715-48CE-BCC7-01CE49E4441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7C4279-B632-4AF6-AA62-E80A33B09083}"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ES"/>
        </a:p>
      </dgm:t>
    </dgm:pt>
    <dgm:pt modelId="{DA7A29C5-A4BE-42E7-A2B6-F8E0991344B2}">
      <dgm:prSet phldrT="[Texto]" custT="1"/>
      <dgm:spPr/>
      <dgm:t>
        <a:bodyPr/>
        <a:lstStyle/>
        <a:p>
          <a:r>
            <a:rPr lang="es-ES" sz="1600" b="1" dirty="0" smtClean="0">
              <a:latin typeface="Arial" pitchFamily="34" charset="0"/>
              <a:cs typeface="Arial" pitchFamily="34" charset="0"/>
            </a:rPr>
            <a:t>Pre Embarque</a:t>
          </a:r>
          <a:endParaRPr lang="es-ES" sz="1600" b="1" dirty="0">
            <a:latin typeface="Arial" pitchFamily="34" charset="0"/>
            <a:cs typeface="Arial" pitchFamily="34" charset="0"/>
          </a:endParaRPr>
        </a:p>
      </dgm:t>
    </dgm:pt>
    <dgm:pt modelId="{06747BE8-1DB1-4591-A978-4160FB333A5A}" type="parTrans" cxnId="{397226BE-804A-40BE-89BB-9B38CE709F93}">
      <dgm:prSet/>
      <dgm:spPr/>
      <dgm:t>
        <a:bodyPr/>
        <a:lstStyle/>
        <a:p>
          <a:endParaRPr lang="es-ES" sz="1100">
            <a:latin typeface="Arial" pitchFamily="34" charset="0"/>
            <a:cs typeface="Arial" pitchFamily="34" charset="0"/>
          </a:endParaRPr>
        </a:p>
      </dgm:t>
    </dgm:pt>
    <dgm:pt modelId="{B26C6C73-9D75-403E-A0B7-CEAC950972C8}" type="sibTrans" cxnId="{397226BE-804A-40BE-89BB-9B38CE709F93}">
      <dgm:prSet/>
      <dgm:spPr/>
      <dgm:t>
        <a:bodyPr/>
        <a:lstStyle/>
        <a:p>
          <a:endParaRPr lang="es-ES" sz="1100">
            <a:latin typeface="Arial" pitchFamily="34" charset="0"/>
            <a:cs typeface="Arial" pitchFamily="34" charset="0"/>
          </a:endParaRPr>
        </a:p>
      </dgm:t>
    </dgm:pt>
    <dgm:pt modelId="{581B064E-521E-4260-99CE-B7DBE6E7A2DE}">
      <dgm:prSet phldrT="[Texto]" custT="1"/>
      <dgm:spPr/>
      <dgm:t>
        <a:bodyPr/>
        <a:lstStyle/>
        <a:p>
          <a:endParaRPr lang="es-ES" sz="1200" dirty="0">
            <a:latin typeface="Arial" pitchFamily="34" charset="0"/>
            <a:cs typeface="Arial" pitchFamily="34" charset="0"/>
          </a:endParaRPr>
        </a:p>
      </dgm:t>
    </dgm:pt>
    <dgm:pt modelId="{4B594FC0-22F3-4E2C-9DFB-F0B0AF22C1AC}" type="parTrans" cxnId="{676E7C98-F3A9-4C2D-B058-290CE63284B9}">
      <dgm:prSet/>
      <dgm:spPr/>
      <dgm:t>
        <a:bodyPr/>
        <a:lstStyle/>
        <a:p>
          <a:endParaRPr lang="es-ES" sz="1100">
            <a:latin typeface="Arial" pitchFamily="34" charset="0"/>
            <a:cs typeface="Arial" pitchFamily="34" charset="0"/>
          </a:endParaRPr>
        </a:p>
      </dgm:t>
    </dgm:pt>
    <dgm:pt modelId="{7EDDDD29-8062-42D4-91C7-9B8197ED0448}" type="sibTrans" cxnId="{676E7C98-F3A9-4C2D-B058-290CE63284B9}">
      <dgm:prSet/>
      <dgm:spPr/>
      <dgm:t>
        <a:bodyPr/>
        <a:lstStyle/>
        <a:p>
          <a:endParaRPr lang="es-ES" sz="1100">
            <a:latin typeface="Arial" pitchFamily="34" charset="0"/>
            <a:cs typeface="Arial" pitchFamily="34" charset="0"/>
          </a:endParaRPr>
        </a:p>
      </dgm:t>
    </dgm:pt>
    <dgm:pt modelId="{AB235403-4AE7-4B7E-A332-438F63CD7829}">
      <dgm:prSet phldrT="[Texto]" custT="1"/>
      <dgm:spPr/>
      <dgm:t>
        <a:bodyPr/>
        <a:lstStyle/>
        <a:p>
          <a:r>
            <a:rPr lang="es-ES" sz="1200" dirty="0" smtClean="0">
              <a:latin typeface="Arial" pitchFamily="34" charset="0"/>
              <a:cs typeface="Arial" pitchFamily="34" charset="0"/>
            </a:rPr>
            <a:t>Transmisión código 15 Orden de embarque</a:t>
          </a:r>
          <a:endParaRPr lang="es-ES" sz="1200" dirty="0">
            <a:latin typeface="Arial" pitchFamily="34" charset="0"/>
            <a:cs typeface="Arial" pitchFamily="34" charset="0"/>
          </a:endParaRPr>
        </a:p>
      </dgm:t>
    </dgm:pt>
    <dgm:pt modelId="{606734BD-2E07-42A5-AB6E-64C97906B70A}" type="parTrans" cxnId="{C2458A4A-18A1-4B10-9830-F64DB34BFAC7}">
      <dgm:prSet/>
      <dgm:spPr/>
      <dgm:t>
        <a:bodyPr/>
        <a:lstStyle/>
        <a:p>
          <a:endParaRPr lang="es-ES" sz="1100">
            <a:latin typeface="Arial" pitchFamily="34" charset="0"/>
            <a:cs typeface="Arial" pitchFamily="34" charset="0"/>
          </a:endParaRPr>
        </a:p>
      </dgm:t>
    </dgm:pt>
    <dgm:pt modelId="{308F1ABD-D8E2-4718-8C4E-F1A2C75FBD23}" type="sibTrans" cxnId="{C2458A4A-18A1-4B10-9830-F64DB34BFAC7}">
      <dgm:prSet/>
      <dgm:spPr/>
      <dgm:t>
        <a:bodyPr/>
        <a:lstStyle/>
        <a:p>
          <a:endParaRPr lang="es-ES" sz="1100">
            <a:latin typeface="Arial" pitchFamily="34" charset="0"/>
            <a:cs typeface="Arial" pitchFamily="34" charset="0"/>
          </a:endParaRPr>
        </a:p>
      </dgm:t>
    </dgm:pt>
    <dgm:pt modelId="{B3DB83AD-8ECB-4785-8BEE-FB1F9A441880}">
      <dgm:prSet phldrT="[Texto]" custT="1"/>
      <dgm:spPr/>
      <dgm:t>
        <a:bodyPr/>
        <a:lstStyle/>
        <a:p>
          <a:r>
            <a:rPr lang="es-ES" sz="1600" b="1" dirty="0" smtClean="0">
              <a:latin typeface="Arial" pitchFamily="34" charset="0"/>
              <a:cs typeface="Arial" pitchFamily="34" charset="0"/>
            </a:rPr>
            <a:t>Embarque</a:t>
          </a:r>
          <a:endParaRPr lang="es-ES" sz="1600" b="1" dirty="0">
            <a:latin typeface="Arial" pitchFamily="34" charset="0"/>
            <a:cs typeface="Arial" pitchFamily="34" charset="0"/>
          </a:endParaRPr>
        </a:p>
      </dgm:t>
    </dgm:pt>
    <dgm:pt modelId="{5ADAABBF-577A-426F-AB7B-B95E8B933C63}" type="parTrans" cxnId="{7A446E2A-34CD-4E60-8A3E-9ED8111FBB94}">
      <dgm:prSet/>
      <dgm:spPr/>
      <dgm:t>
        <a:bodyPr/>
        <a:lstStyle/>
        <a:p>
          <a:endParaRPr lang="es-ES" sz="1100">
            <a:latin typeface="Arial" pitchFamily="34" charset="0"/>
            <a:cs typeface="Arial" pitchFamily="34" charset="0"/>
          </a:endParaRPr>
        </a:p>
      </dgm:t>
    </dgm:pt>
    <dgm:pt modelId="{86879CB5-7359-4D6C-BCA2-DEBCE242F5DC}" type="sibTrans" cxnId="{7A446E2A-34CD-4E60-8A3E-9ED8111FBB94}">
      <dgm:prSet/>
      <dgm:spPr/>
      <dgm:t>
        <a:bodyPr/>
        <a:lstStyle/>
        <a:p>
          <a:endParaRPr lang="es-ES" sz="1100">
            <a:latin typeface="Arial" pitchFamily="34" charset="0"/>
            <a:cs typeface="Arial" pitchFamily="34" charset="0"/>
          </a:endParaRPr>
        </a:p>
      </dgm:t>
    </dgm:pt>
    <dgm:pt modelId="{E3703FAE-7EF9-4D5B-A7B3-C9AACBCF489F}">
      <dgm:prSet phldrT="[Texto]" custT="1"/>
      <dgm:spPr/>
      <dgm:t>
        <a:bodyPr/>
        <a:lstStyle/>
        <a:p>
          <a:r>
            <a:rPr lang="es-ES" sz="1200" dirty="0" smtClean="0">
              <a:latin typeface="Arial" pitchFamily="34" charset="0"/>
              <a:cs typeface="Arial" pitchFamily="34" charset="0"/>
            </a:rPr>
            <a:t>Traslado de mercancía a zona primaria</a:t>
          </a:r>
          <a:endParaRPr lang="es-ES" sz="1200" dirty="0">
            <a:latin typeface="Arial" pitchFamily="34" charset="0"/>
            <a:cs typeface="Arial" pitchFamily="34" charset="0"/>
          </a:endParaRPr>
        </a:p>
      </dgm:t>
    </dgm:pt>
    <dgm:pt modelId="{EF52B3ED-7FE0-4873-980D-9039BA3AE4BD}" type="parTrans" cxnId="{3714F74E-2C1C-4675-9067-67C7DC8AA53F}">
      <dgm:prSet/>
      <dgm:spPr/>
      <dgm:t>
        <a:bodyPr/>
        <a:lstStyle/>
        <a:p>
          <a:endParaRPr lang="es-ES" sz="1100">
            <a:latin typeface="Arial" pitchFamily="34" charset="0"/>
            <a:cs typeface="Arial" pitchFamily="34" charset="0"/>
          </a:endParaRPr>
        </a:p>
      </dgm:t>
    </dgm:pt>
    <dgm:pt modelId="{1EEFA46F-B700-4CFF-99FC-CC796BDA66FD}" type="sibTrans" cxnId="{3714F74E-2C1C-4675-9067-67C7DC8AA53F}">
      <dgm:prSet/>
      <dgm:spPr/>
      <dgm:t>
        <a:bodyPr/>
        <a:lstStyle/>
        <a:p>
          <a:endParaRPr lang="es-ES" sz="1100">
            <a:latin typeface="Arial" pitchFamily="34" charset="0"/>
            <a:cs typeface="Arial" pitchFamily="34" charset="0"/>
          </a:endParaRPr>
        </a:p>
      </dgm:t>
    </dgm:pt>
    <dgm:pt modelId="{4FE3157E-EA82-4B1C-ACF9-3285AD4A6D39}">
      <dgm:prSet phldrT="[Texto]" custT="1"/>
      <dgm:spPr/>
      <dgm:t>
        <a:bodyPr/>
        <a:lstStyle/>
        <a:p>
          <a:r>
            <a:rPr lang="es-ES" sz="1200" dirty="0" smtClean="0">
              <a:latin typeface="Arial" pitchFamily="34" charset="0"/>
              <a:cs typeface="Arial" pitchFamily="34" charset="0"/>
            </a:rPr>
            <a:t>De acuerdo a INCOTERM</a:t>
          </a:r>
          <a:endParaRPr lang="es-ES" sz="1200" dirty="0">
            <a:latin typeface="Arial" pitchFamily="34" charset="0"/>
            <a:cs typeface="Arial" pitchFamily="34" charset="0"/>
          </a:endParaRPr>
        </a:p>
      </dgm:t>
    </dgm:pt>
    <dgm:pt modelId="{AF9D6C8E-AA4B-40A3-ACFD-820CA88C65A3}" type="parTrans" cxnId="{27ECA22A-3114-42BD-A44B-4DB84E48BE68}">
      <dgm:prSet/>
      <dgm:spPr/>
      <dgm:t>
        <a:bodyPr/>
        <a:lstStyle/>
        <a:p>
          <a:endParaRPr lang="es-ES" sz="1100">
            <a:latin typeface="Arial" pitchFamily="34" charset="0"/>
            <a:cs typeface="Arial" pitchFamily="34" charset="0"/>
          </a:endParaRPr>
        </a:p>
      </dgm:t>
    </dgm:pt>
    <dgm:pt modelId="{D4ECFCF7-6FAB-4DA6-94CB-BECDFC50A727}" type="sibTrans" cxnId="{27ECA22A-3114-42BD-A44B-4DB84E48BE68}">
      <dgm:prSet/>
      <dgm:spPr/>
      <dgm:t>
        <a:bodyPr/>
        <a:lstStyle/>
        <a:p>
          <a:endParaRPr lang="es-ES" sz="1100">
            <a:latin typeface="Arial" pitchFamily="34" charset="0"/>
            <a:cs typeface="Arial" pitchFamily="34" charset="0"/>
          </a:endParaRPr>
        </a:p>
      </dgm:t>
    </dgm:pt>
    <dgm:pt modelId="{CBFE04F7-E18E-4EB7-84AB-D68C57E5086F}">
      <dgm:prSet phldrT="[Texto]" custT="1"/>
      <dgm:spPr/>
      <dgm:t>
        <a:bodyPr/>
        <a:lstStyle/>
        <a:p>
          <a:r>
            <a:rPr lang="es-ES" sz="1600" b="1" dirty="0" smtClean="0">
              <a:latin typeface="Arial" pitchFamily="34" charset="0"/>
              <a:cs typeface="Arial" pitchFamily="34" charset="0"/>
            </a:rPr>
            <a:t>Post Embarque</a:t>
          </a:r>
          <a:endParaRPr lang="es-ES" sz="1600" b="1" dirty="0">
            <a:latin typeface="Arial" pitchFamily="34" charset="0"/>
            <a:cs typeface="Arial" pitchFamily="34" charset="0"/>
          </a:endParaRPr>
        </a:p>
      </dgm:t>
    </dgm:pt>
    <dgm:pt modelId="{0519F07F-31CE-4689-84AE-24F63B8193B5}" type="parTrans" cxnId="{C6690B32-FCBE-44EC-9E1B-7ABBEA092BFE}">
      <dgm:prSet/>
      <dgm:spPr/>
      <dgm:t>
        <a:bodyPr/>
        <a:lstStyle/>
        <a:p>
          <a:endParaRPr lang="es-ES" sz="1100">
            <a:latin typeface="Arial" pitchFamily="34" charset="0"/>
            <a:cs typeface="Arial" pitchFamily="34" charset="0"/>
          </a:endParaRPr>
        </a:p>
      </dgm:t>
    </dgm:pt>
    <dgm:pt modelId="{F45AB106-A796-4A1E-A25C-8C020173F3C6}" type="sibTrans" cxnId="{C6690B32-FCBE-44EC-9E1B-7ABBEA092BFE}">
      <dgm:prSet/>
      <dgm:spPr/>
      <dgm:t>
        <a:bodyPr/>
        <a:lstStyle/>
        <a:p>
          <a:endParaRPr lang="es-ES" sz="1100">
            <a:latin typeface="Arial" pitchFamily="34" charset="0"/>
            <a:cs typeface="Arial" pitchFamily="34" charset="0"/>
          </a:endParaRPr>
        </a:p>
      </dgm:t>
    </dgm:pt>
    <dgm:pt modelId="{C5703B42-A00B-4E44-9AFC-AC57A4908B93}">
      <dgm:prSet phldrT="[Texto]" custT="1"/>
      <dgm:spPr/>
      <dgm:t>
        <a:bodyPr/>
        <a:lstStyle/>
        <a:p>
          <a:r>
            <a:rPr lang="es-ES" sz="1200" dirty="0" smtClean="0">
              <a:latin typeface="Arial" pitchFamily="34" charset="0"/>
              <a:cs typeface="Arial" pitchFamily="34" charset="0"/>
            </a:rPr>
            <a:t> Transmisión electrónica DAU validación manifiesto</a:t>
          </a:r>
          <a:endParaRPr lang="es-ES" sz="1200" dirty="0">
            <a:latin typeface="Arial" pitchFamily="34" charset="0"/>
            <a:cs typeface="Arial" pitchFamily="34" charset="0"/>
          </a:endParaRPr>
        </a:p>
      </dgm:t>
    </dgm:pt>
    <dgm:pt modelId="{F38A7C05-85F2-4F1F-86A3-E835B1B9BE3C}" type="parTrans" cxnId="{D2D49442-D963-4694-ABBA-6F1DAF5F6844}">
      <dgm:prSet/>
      <dgm:spPr/>
      <dgm:t>
        <a:bodyPr/>
        <a:lstStyle/>
        <a:p>
          <a:endParaRPr lang="es-ES" sz="1100">
            <a:latin typeface="Arial" pitchFamily="34" charset="0"/>
            <a:cs typeface="Arial" pitchFamily="34" charset="0"/>
          </a:endParaRPr>
        </a:p>
      </dgm:t>
    </dgm:pt>
    <dgm:pt modelId="{C6605AA5-AD11-4A15-9272-C54B300CA777}" type="sibTrans" cxnId="{D2D49442-D963-4694-ABBA-6F1DAF5F6844}">
      <dgm:prSet/>
      <dgm:spPr/>
      <dgm:t>
        <a:bodyPr/>
        <a:lstStyle/>
        <a:p>
          <a:endParaRPr lang="es-ES" sz="1100">
            <a:latin typeface="Arial" pitchFamily="34" charset="0"/>
            <a:cs typeface="Arial" pitchFamily="34" charset="0"/>
          </a:endParaRPr>
        </a:p>
      </dgm:t>
    </dgm:pt>
    <dgm:pt modelId="{DDC0A610-633A-481D-A9F0-1897F071E010}">
      <dgm:prSet phldrT="[Texto]" custT="1"/>
      <dgm:spPr/>
      <dgm:t>
        <a:bodyPr/>
        <a:lstStyle/>
        <a:p>
          <a:r>
            <a:rPr lang="es-ES" sz="1200" dirty="0" smtClean="0">
              <a:latin typeface="Arial" pitchFamily="34" charset="0"/>
              <a:cs typeface="Arial" pitchFamily="34" charset="0"/>
            </a:rPr>
            <a:t>RUC</a:t>
          </a:r>
          <a:endParaRPr lang="es-ES" sz="1200" dirty="0">
            <a:latin typeface="Arial" pitchFamily="34" charset="0"/>
            <a:cs typeface="Arial" pitchFamily="34" charset="0"/>
          </a:endParaRPr>
        </a:p>
      </dgm:t>
    </dgm:pt>
    <dgm:pt modelId="{7C86644D-57F1-4655-9539-D5BDDC7E7C2B}" type="parTrans" cxnId="{E9B6B5CC-E0DE-40DA-AB3B-1FE9351B63F8}">
      <dgm:prSet/>
      <dgm:spPr/>
      <dgm:t>
        <a:bodyPr/>
        <a:lstStyle/>
        <a:p>
          <a:endParaRPr lang="es-ES" sz="1100">
            <a:latin typeface="Arial" pitchFamily="34" charset="0"/>
            <a:cs typeface="Arial" pitchFamily="34" charset="0"/>
          </a:endParaRPr>
        </a:p>
      </dgm:t>
    </dgm:pt>
    <dgm:pt modelId="{EDF50029-BB73-4280-A661-ECDBDEA47277}" type="sibTrans" cxnId="{E9B6B5CC-E0DE-40DA-AB3B-1FE9351B63F8}">
      <dgm:prSet/>
      <dgm:spPr/>
      <dgm:t>
        <a:bodyPr/>
        <a:lstStyle/>
        <a:p>
          <a:endParaRPr lang="es-ES" sz="1100">
            <a:latin typeface="Arial" pitchFamily="34" charset="0"/>
            <a:cs typeface="Arial" pitchFamily="34" charset="0"/>
          </a:endParaRPr>
        </a:p>
      </dgm:t>
    </dgm:pt>
    <dgm:pt modelId="{718F9832-A4EC-496D-81AC-C2E6C75B5BA8}">
      <dgm:prSet phldrT="[Texto]" custT="1"/>
      <dgm:spPr/>
      <dgm:t>
        <a:bodyPr/>
        <a:lstStyle/>
        <a:p>
          <a:r>
            <a:rPr lang="es-ES" sz="1200" dirty="0" smtClean="0">
              <a:latin typeface="Arial" pitchFamily="34" charset="0"/>
              <a:cs typeface="Arial" pitchFamily="34" charset="0"/>
            </a:rPr>
            <a:t>Registro OEA en el SICE</a:t>
          </a:r>
          <a:endParaRPr lang="es-ES" sz="1200" dirty="0">
            <a:latin typeface="Arial" pitchFamily="34" charset="0"/>
            <a:cs typeface="Arial" pitchFamily="34" charset="0"/>
          </a:endParaRPr>
        </a:p>
      </dgm:t>
    </dgm:pt>
    <dgm:pt modelId="{4A1EABE4-5CD4-4C35-99D8-F8306CE55E2E}" type="parTrans" cxnId="{FBDBC562-10FE-4906-9041-9E4D5133E4A1}">
      <dgm:prSet/>
      <dgm:spPr/>
      <dgm:t>
        <a:bodyPr/>
        <a:lstStyle/>
        <a:p>
          <a:endParaRPr lang="es-ES" sz="1100">
            <a:latin typeface="Arial" pitchFamily="34" charset="0"/>
            <a:cs typeface="Arial" pitchFamily="34" charset="0"/>
          </a:endParaRPr>
        </a:p>
      </dgm:t>
    </dgm:pt>
    <dgm:pt modelId="{A13699D1-53CF-4B32-AE8F-81A45F3BF42B}" type="sibTrans" cxnId="{FBDBC562-10FE-4906-9041-9E4D5133E4A1}">
      <dgm:prSet/>
      <dgm:spPr/>
      <dgm:t>
        <a:bodyPr/>
        <a:lstStyle/>
        <a:p>
          <a:endParaRPr lang="es-ES" sz="1100">
            <a:latin typeface="Arial" pitchFamily="34" charset="0"/>
            <a:cs typeface="Arial" pitchFamily="34" charset="0"/>
          </a:endParaRPr>
        </a:p>
      </dgm:t>
    </dgm:pt>
    <dgm:pt modelId="{02B52882-863A-4386-8A62-2B1A137511A4}">
      <dgm:prSet phldrT="[Texto]" custT="1"/>
      <dgm:spPr/>
      <dgm:t>
        <a:bodyPr/>
        <a:lstStyle/>
        <a:p>
          <a:r>
            <a:rPr lang="es-ES" sz="1200" dirty="0" smtClean="0">
              <a:latin typeface="Arial" pitchFamily="34" charset="0"/>
              <a:cs typeface="Arial" pitchFamily="34" charset="0"/>
            </a:rPr>
            <a:t>Ubicada en el medio de transporte</a:t>
          </a:r>
          <a:endParaRPr lang="es-ES" sz="1200" dirty="0">
            <a:latin typeface="Arial" pitchFamily="34" charset="0"/>
            <a:cs typeface="Arial" pitchFamily="34" charset="0"/>
          </a:endParaRPr>
        </a:p>
      </dgm:t>
    </dgm:pt>
    <dgm:pt modelId="{86E73025-E91F-4E5D-9185-9355E3400F41}" type="parTrans" cxnId="{C57DD968-2F11-4DAA-AC47-4B18658BE664}">
      <dgm:prSet/>
      <dgm:spPr/>
      <dgm:t>
        <a:bodyPr/>
        <a:lstStyle/>
        <a:p>
          <a:endParaRPr lang="es-ES" sz="1100">
            <a:latin typeface="Arial" pitchFamily="34" charset="0"/>
            <a:cs typeface="Arial" pitchFamily="34" charset="0"/>
          </a:endParaRPr>
        </a:p>
      </dgm:t>
    </dgm:pt>
    <dgm:pt modelId="{0FDE1984-0CB7-4F6D-9668-E58BDCAF0299}" type="sibTrans" cxnId="{C57DD968-2F11-4DAA-AC47-4B18658BE664}">
      <dgm:prSet/>
      <dgm:spPr/>
      <dgm:t>
        <a:bodyPr/>
        <a:lstStyle/>
        <a:p>
          <a:endParaRPr lang="es-ES" sz="1100">
            <a:latin typeface="Arial" pitchFamily="34" charset="0"/>
            <a:cs typeface="Arial" pitchFamily="34" charset="0"/>
          </a:endParaRPr>
        </a:p>
      </dgm:t>
    </dgm:pt>
    <dgm:pt modelId="{558F56F7-DD76-4A23-9B98-FDBBDB1845E4}">
      <dgm:prSet phldrT="[Texto]" custT="1"/>
      <dgm:spPr/>
      <dgm:t>
        <a:bodyPr/>
        <a:lstStyle/>
        <a:p>
          <a:endParaRPr lang="es-ES" sz="1200" dirty="0">
            <a:latin typeface="Arial" pitchFamily="34" charset="0"/>
            <a:cs typeface="Arial" pitchFamily="34" charset="0"/>
          </a:endParaRPr>
        </a:p>
      </dgm:t>
    </dgm:pt>
    <dgm:pt modelId="{E22EF472-5F4F-492A-B0D1-3512824905FF}" type="parTrans" cxnId="{E47DD3B2-E289-43F8-AC1D-41256B793D25}">
      <dgm:prSet/>
      <dgm:spPr/>
      <dgm:t>
        <a:bodyPr/>
        <a:lstStyle/>
        <a:p>
          <a:endParaRPr lang="es-ES" sz="1100">
            <a:latin typeface="Arial" pitchFamily="34" charset="0"/>
            <a:cs typeface="Arial" pitchFamily="34" charset="0"/>
          </a:endParaRPr>
        </a:p>
      </dgm:t>
    </dgm:pt>
    <dgm:pt modelId="{C7306518-FE26-4DB7-B0EE-518E8CC1CA70}" type="sibTrans" cxnId="{E47DD3B2-E289-43F8-AC1D-41256B793D25}">
      <dgm:prSet/>
      <dgm:spPr/>
      <dgm:t>
        <a:bodyPr/>
        <a:lstStyle/>
        <a:p>
          <a:endParaRPr lang="es-ES" sz="1100">
            <a:latin typeface="Arial" pitchFamily="34" charset="0"/>
            <a:cs typeface="Arial" pitchFamily="34" charset="0"/>
          </a:endParaRPr>
        </a:p>
      </dgm:t>
    </dgm:pt>
    <dgm:pt modelId="{4609330D-9111-4021-9D59-A2B6D3D71B58}">
      <dgm:prSet phldrT="[Texto]" custT="1"/>
      <dgm:spPr/>
      <dgm:t>
        <a:bodyPr/>
        <a:lstStyle/>
        <a:p>
          <a:r>
            <a:rPr lang="es-ES" sz="1200" dirty="0" smtClean="0">
              <a:latin typeface="Arial" pitchFamily="34" charset="0"/>
              <a:cs typeface="Arial" pitchFamily="34" charset="0"/>
            </a:rPr>
            <a:t>Trámite físico DAU </a:t>
          </a:r>
          <a:endParaRPr lang="es-ES" sz="1200" dirty="0">
            <a:latin typeface="Arial" pitchFamily="34" charset="0"/>
            <a:cs typeface="Arial" pitchFamily="34" charset="0"/>
          </a:endParaRPr>
        </a:p>
      </dgm:t>
    </dgm:pt>
    <dgm:pt modelId="{22AA5C02-9696-4911-8F49-289F1B521D11}" type="parTrans" cxnId="{71F73E2D-41B5-4105-8943-E420777F41AE}">
      <dgm:prSet/>
      <dgm:spPr/>
      <dgm:t>
        <a:bodyPr/>
        <a:lstStyle/>
        <a:p>
          <a:endParaRPr lang="es-ES" sz="1100">
            <a:latin typeface="Arial" pitchFamily="34" charset="0"/>
            <a:cs typeface="Arial" pitchFamily="34" charset="0"/>
          </a:endParaRPr>
        </a:p>
      </dgm:t>
    </dgm:pt>
    <dgm:pt modelId="{0DD1B12C-8FC0-4B3B-9BB9-FC41304AFB4B}" type="sibTrans" cxnId="{71F73E2D-41B5-4105-8943-E420777F41AE}">
      <dgm:prSet/>
      <dgm:spPr/>
      <dgm:t>
        <a:bodyPr/>
        <a:lstStyle/>
        <a:p>
          <a:endParaRPr lang="es-ES" sz="1100">
            <a:latin typeface="Arial" pitchFamily="34" charset="0"/>
            <a:cs typeface="Arial" pitchFamily="34" charset="0"/>
          </a:endParaRPr>
        </a:p>
      </dgm:t>
    </dgm:pt>
    <dgm:pt modelId="{6453CDFD-6AB4-4ADD-9247-3C4B19865238}">
      <dgm:prSet phldrT="[Texto]" custT="1"/>
      <dgm:spPr/>
      <dgm:t>
        <a:bodyPr/>
        <a:lstStyle/>
        <a:p>
          <a:endParaRPr lang="es-ES" sz="1200" dirty="0">
            <a:latin typeface="Arial" pitchFamily="34" charset="0"/>
            <a:cs typeface="Arial" pitchFamily="34" charset="0"/>
          </a:endParaRPr>
        </a:p>
      </dgm:t>
    </dgm:pt>
    <dgm:pt modelId="{8CBA90C0-5540-42A4-B6E6-53FF4DED2C27}" type="parTrans" cxnId="{C759E0BF-6A47-48CE-8147-2FDFC3A84B1E}">
      <dgm:prSet/>
      <dgm:spPr/>
      <dgm:t>
        <a:bodyPr/>
        <a:lstStyle/>
        <a:p>
          <a:endParaRPr lang="es-ES" sz="1100">
            <a:latin typeface="Arial" pitchFamily="34" charset="0"/>
            <a:cs typeface="Arial" pitchFamily="34" charset="0"/>
          </a:endParaRPr>
        </a:p>
      </dgm:t>
    </dgm:pt>
    <dgm:pt modelId="{4413193D-04C2-4F75-B26E-835008F0FD35}" type="sibTrans" cxnId="{C759E0BF-6A47-48CE-8147-2FDFC3A84B1E}">
      <dgm:prSet/>
      <dgm:spPr/>
      <dgm:t>
        <a:bodyPr/>
        <a:lstStyle/>
        <a:p>
          <a:endParaRPr lang="es-ES" sz="1100">
            <a:latin typeface="Arial" pitchFamily="34" charset="0"/>
            <a:cs typeface="Arial" pitchFamily="34" charset="0"/>
          </a:endParaRPr>
        </a:p>
      </dgm:t>
    </dgm:pt>
    <dgm:pt modelId="{D37E175B-A99D-4530-B1D7-8E0B8F69434A}">
      <dgm:prSet phldrT="[Texto]" custT="1"/>
      <dgm:spPr/>
      <dgm:t>
        <a:bodyPr/>
        <a:lstStyle/>
        <a:p>
          <a:r>
            <a:rPr lang="es-ES" sz="1200" dirty="0" smtClean="0">
              <a:latin typeface="Arial" pitchFamily="34" charset="0"/>
              <a:cs typeface="Arial" pitchFamily="34" charset="0"/>
            </a:rPr>
            <a:t>Código 40 hasta 15 días posteriores</a:t>
          </a:r>
          <a:endParaRPr lang="es-ES" sz="1200" dirty="0">
            <a:latin typeface="Arial" pitchFamily="34" charset="0"/>
            <a:cs typeface="Arial" pitchFamily="34" charset="0"/>
          </a:endParaRPr>
        </a:p>
      </dgm:t>
    </dgm:pt>
    <dgm:pt modelId="{94EB01F3-D193-484A-A9BB-C59162790E7D}" type="parTrans" cxnId="{8C34C800-C0C1-4755-8C72-08AF25C63C4D}">
      <dgm:prSet/>
      <dgm:spPr/>
      <dgm:t>
        <a:bodyPr/>
        <a:lstStyle/>
        <a:p>
          <a:endParaRPr lang="es-ES" sz="1100">
            <a:latin typeface="Arial" pitchFamily="34" charset="0"/>
            <a:cs typeface="Arial" pitchFamily="34" charset="0"/>
          </a:endParaRPr>
        </a:p>
      </dgm:t>
    </dgm:pt>
    <dgm:pt modelId="{342A6565-63D3-4A8A-A213-AA424E0FC495}" type="sibTrans" cxnId="{8C34C800-C0C1-4755-8C72-08AF25C63C4D}">
      <dgm:prSet/>
      <dgm:spPr/>
      <dgm:t>
        <a:bodyPr/>
        <a:lstStyle/>
        <a:p>
          <a:endParaRPr lang="es-ES" sz="1100">
            <a:latin typeface="Arial" pitchFamily="34" charset="0"/>
            <a:cs typeface="Arial" pitchFamily="34" charset="0"/>
          </a:endParaRPr>
        </a:p>
      </dgm:t>
    </dgm:pt>
    <dgm:pt modelId="{BF076611-AB08-484F-B0FB-44B73FDE6688}" type="pres">
      <dgm:prSet presAssocID="{817C4279-B632-4AF6-AA62-E80A33B09083}" presName="Name0" presStyleCnt="0">
        <dgm:presLayoutVars>
          <dgm:dir/>
          <dgm:animLvl val="lvl"/>
          <dgm:resizeHandles val="exact"/>
        </dgm:presLayoutVars>
      </dgm:prSet>
      <dgm:spPr/>
      <dgm:t>
        <a:bodyPr/>
        <a:lstStyle/>
        <a:p>
          <a:endParaRPr lang="es-ES"/>
        </a:p>
      </dgm:t>
    </dgm:pt>
    <dgm:pt modelId="{22E71BAF-8FCD-4F1B-B0D2-84988CC6CDED}" type="pres">
      <dgm:prSet presAssocID="{817C4279-B632-4AF6-AA62-E80A33B09083}" presName="tSp" presStyleCnt="0"/>
      <dgm:spPr/>
    </dgm:pt>
    <dgm:pt modelId="{803404F0-F9D5-4198-8FB7-31BC1623231A}" type="pres">
      <dgm:prSet presAssocID="{817C4279-B632-4AF6-AA62-E80A33B09083}" presName="bSp" presStyleCnt="0"/>
      <dgm:spPr/>
    </dgm:pt>
    <dgm:pt modelId="{38317CB0-0916-437B-A87D-646F1CC6DC3D}" type="pres">
      <dgm:prSet presAssocID="{817C4279-B632-4AF6-AA62-E80A33B09083}" presName="process" presStyleCnt="0"/>
      <dgm:spPr/>
    </dgm:pt>
    <dgm:pt modelId="{7C9E9CDC-E594-4392-8862-D4225B1B760E}" type="pres">
      <dgm:prSet presAssocID="{DA7A29C5-A4BE-42E7-A2B6-F8E0991344B2}" presName="composite1" presStyleCnt="0"/>
      <dgm:spPr/>
    </dgm:pt>
    <dgm:pt modelId="{FEF209CF-61B9-4C2B-89FB-2D085FEF7697}" type="pres">
      <dgm:prSet presAssocID="{DA7A29C5-A4BE-42E7-A2B6-F8E0991344B2}" presName="dummyNode1" presStyleLbl="node1" presStyleIdx="0" presStyleCnt="3"/>
      <dgm:spPr/>
    </dgm:pt>
    <dgm:pt modelId="{CF251FEA-5577-4A03-A211-298DA47785CB}" type="pres">
      <dgm:prSet presAssocID="{DA7A29C5-A4BE-42E7-A2B6-F8E0991344B2}" presName="childNode1" presStyleLbl="bgAcc1" presStyleIdx="0" presStyleCnt="3">
        <dgm:presLayoutVars>
          <dgm:bulletEnabled val="1"/>
        </dgm:presLayoutVars>
      </dgm:prSet>
      <dgm:spPr/>
      <dgm:t>
        <a:bodyPr/>
        <a:lstStyle/>
        <a:p>
          <a:endParaRPr lang="es-ES"/>
        </a:p>
      </dgm:t>
    </dgm:pt>
    <dgm:pt modelId="{D289CE36-9C55-4274-886B-B6709B20ADE4}" type="pres">
      <dgm:prSet presAssocID="{DA7A29C5-A4BE-42E7-A2B6-F8E0991344B2}" presName="childNode1tx" presStyleLbl="bgAcc1" presStyleIdx="0" presStyleCnt="3">
        <dgm:presLayoutVars>
          <dgm:bulletEnabled val="1"/>
        </dgm:presLayoutVars>
      </dgm:prSet>
      <dgm:spPr/>
      <dgm:t>
        <a:bodyPr/>
        <a:lstStyle/>
        <a:p>
          <a:endParaRPr lang="es-ES"/>
        </a:p>
      </dgm:t>
    </dgm:pt>
    <dgm:pt modelId="{522EF24E-B99C-44D2-BFF5-A543C9D63E7B}" type="pres">
      <dgm:prSet presAssocID="{DA7A29C5-A4BE-42E7-A2B6-F8E0991344B2}" presName="parentNode1" presStyleLbl="node1" presStyleIdx="0" presStyleCnt="3">
        <dgm:presLayoutVars>
          <dgm:chMax val="1"/>
          <dgm:bulletEnabled val="1"/>
        </dgm:presLayoutVars>
      </dgm:prSet>
      <dgm:spPr/>
      <dgm:t>
        <a:bodyPr/>
        <a:lstStyle/>
        <a:p>
          <a:endParaRPr lang="es-ES"/>
        </a:p>
      </dgm:t>
    </dgm:pt>
    <dgm:pt modelId="{E439A787-7987-4DE2-8523-C3596826CE7A}" type="pres">
      <dgm:prSet presAssocID="{DA7A29C5-A4BE-42E7-A2B6-F8E0991344B2}" presName="connSite1" presStyleCnt="0"/>
      <dgm:spPr/>
    </dgm:pt>
    <dgm:pt modelId="{66329704-B321-47D3-BA12-76DEE125DE95}" type="pres">
      <dgm:prSet presAssocID="{B26C6C73-9D75-403E-A0B7-CEAC950972C8}" presName="Name9" presStyleLbl="sibTrans2D1" presStyleIdx="0" presStyleCnt="2"/>
      <dgm:spPr/>
      <dgm:t>
        <a:bodyPr/>
        <a:lstStyle/>
        <a:p>
          <a:endParaRPr lang="es-ES"/>
        </a:p>
      </dgm:t>
    </dgm:pt>
    <dgm:pt modelId="{6052C276-58F1-49FB-A066-2E4BCBF186DE}" type="pres">
      <dgm:prSet presAssocID="{B3DB83AD-8ECB-4785-8BEE-FB1F9A441880}" presName="composite2" presStyleCnt="0"/>
      <dgm:spPr/>
    </dgm:pt>
    <dgm:pt modelId="{EF8EE1DF-B287-425E-9B69-25C69D3AAED6}" type="pres">
      <dgm:prSet presAssocID="{B3DB83AD-8ECB-4785-8BEE-FB1F9A441880}" presName="dummyNode2" presStyleLbl="node1" presStyleIdx="0" presStyleCnt="3"/>
      <dgm:spPr/>
    </dgm:pt>
    <dgm:pt modelId="{FA6E215F-E6F3-4304-9287-1E3E253D006E}" type="pres">
      <dgm:prSet presAssocID="{B3DB83AD-8ECB-4785-8BEE-FB1F9A441880}" presName="childNode2" presStyleLbl="bgAcc1" presStyleIdx="1" presStyleCnt="3">
        <dgm:presLayoutVars>
          <dgm:bulletEnabled val="1"/>
        </dgm:presLayoutVars>
      </dgm:prSet>
      <dgm:spPr/>
      <dgm:t>
        <a:bodyPr/>
        <a:lstStyle/>
        <a:p>
          <a:endParaRPr lang="es-ES"/>
        </a:p>
      </dgm:t>
    </dgm:pt>
    <dgm:pt modelId="{59050BC3-45B1-4394-A059-A01D028BF85C}" type="pres">
      <dgm:prSet presAssocID="{B3DB83AD-8ECB-4785-8BEE-FB1F9A441880}" presName="childNode2tx" presStyleLbl="bgAcc1" presStyleIdx="1" presStyleCnt="3">
        <dgm:presLayoutVars>
          <dgm:bulletEnabled val="1"/>
        </dgm:presLayoutVars>
      </dgm:prSet>
      <dgm:spPr/>
      <dgm:t>
        <a:bodyPr/>
        <a:lstStyle/>
        <a:p>
          <a:endParaRPr lang="es-ES"/>
        </a:p>
      </dgm:t>
    </dgm:pt>
    <dgm:pt modelId="{94C00C0E-0CA5-4A8E-9985-6598FF68DD46}" type="pres">
      <dgm:prSet presAssocID="{B3DB83AD-8ECB-4785-8BEE-FB1F9A441880}" presName="parentNode2" presStyleLbl="node1" presStyleIdx="1" presStyleCnt="3">
        <dgm:presLayoutVars>
          <dgm:chMax val="0"/>
          <dgm:bulletEnabled val="1"/>
        </dgm:presLayoutVars>
      </dgm:prSet>
      <dgm:spPr/>
      <dgm:t>
        <a:bodyPr/>
        <a:lstStyle/>
        <a:p>
          <a:endParaRPr lang="es-ES"/>
        </a:p>
      </dgm:t>
    </dgm:pt>
    <dgm:pt modelId="{083B8243-64DC-4E42-861B-C0629CE1556C}" type="pres">
      <dgm:prSet presAssocID="{B3DB83AD-8ECB-4785-8BEE-FB1F9A441880}" presName="connSite2" presStyleCnt="0"/>
      <dgm:spPr/>
    </dgm:pt>
    <dgm:pt modelId="{DFB97170-A260-42AF-B7A3-47202D45BD0D}" type="pres">
      <dgm:prSet presAssocID="{86879CB5-7359-4D6C-BCA2-DEBCE242F5DC}" presName="Name18" presStyleLbl="sibTrans2D1" presStyleIdx="1" presStyleCnt="2"/>
      <dgm:spPr/>
      <dgm:t>
        <a:bodyPr/>
        <a:lstStyle/>
        <a:p>
          <a:endParaRPr lang="es-ES"/>
        </a:p>
      </dgm:t>
    </dgm:pt>
    <dgm:pt modelId="{5EC28CFA-B9A9-4E0D-BD07-F093C90A398F}" type="pres">
      <dgm:prSet presAssocID="{CBFE04F7-E18E-4EB7-84AB-D68C57E5086F}" presName="composite1" presStyleCnt="0"/>
      <dgm:spPr/>
    </dgm:pt>
    <dgm:pt modelId="{97E40BF8-EE63-4D26-B54E-74EBEC8BB5B9}" type="pres">
      <dgm:prSet presAssocID="{CBFE04F7-E18E-4EB7-84AB-D68C57E5086F}" presName="dummyNode1" presStyleLbl="node1" presStyleIdx="1" presStyleCnt="3"/>
      <dgm:spPr/>
    </dgm:pt>
    <dgm:pt modelId="{16AD6354-5802-4591-BB58-091D4BB47FA9}" type="pres">
      <dgm:prSet presAssocID="{CBFE04F7-E18E-4EB7-84AB-D68C57E5086F}" presName="childNode1" presStyleLbl="bgAcc1" presStyleIdx="2" presStyleCnt="3">
        <dgm:presLayoutVars>
          <dgm:bulletEnabled val="1"/>
        </dgm:presLayoutVars>
      </dgm:prSet>
      <dgm:spPr/>
      <dgm:t>
        <a:bodyPr/>
        <a:lstStyle/>
        <a:p>
          <a:endParaRPr lang="es-ES"/>
        </a:p>
      </dgm:t>
    </dgm:pt>
    <dgm:pt modelId="{0CF8EBAD-9847-459E-AE7A-EFA77A723D8D}" type="pres">
      <dgm:prSet presAssocID="{CBFE04F7-E18E-4EB7-84AB-D68C57E5086F}" presName="childNode1tx" presStyleLbl="bgAcc1" presStyleIdx="2" presStyleCnt="3">
        <dgm:presLayoutVars>
          <dgm:bulletEnabled val="1"/>
        </dgm:presLayoutVars>
      </dgm:prSet>
      <dgm:spPr/>
      <dgm:t>
        <a:bodyPr/>
        <a:lstStyle/>
        <a:p>
          <a:endParaRPr lang="es-ES"/>
        </a:p>
      </dgm:t>
    </dgm:pt>
    <dgm:pt modelId="{AE3ADABC-1913-47C0-901E-563E6A39B904}" type="pres">
      <dgm:prSet presAssocID="{CBFE04F7-E18E-4EB7-84AB-D68C57E5086F}" presName="parentNode1" presStyleLbl="node1" presStyleIdx="2" presStyleCnt="3">
        <dgm:presLayoutVars>
          <dgm:chMax val="1"/>
          <dgm:bulletEnabled val="1"/>
        </dgm:presLayoutVars>
      </dgm:prSet>
      <dgm:spPr/>
      <dgm:t>
        <a:bodyPr/>
        <a:lstStyle/>
        <a:p>
          <a:endParaRPr lang="es-ES"/>
        </a:p>
      </dgm:t>
    </dgm:pt>
    <dgm:pt modelId="{D5602C32-BCED-4BE1-8B23-24454FC8616F}" type="pres">
      <dgm:prSet presAssocID="{CBFE04F7-E18E-4EB7-84AB-D68C57E5086F}" presName="connSite1" presStyleCnt="0"/>
      <dgm:spPr/>
    </dgm:pt>
  </dgm:ptLst>
  <dgm:cxnLst>
    <dgm:cxn modelId="{3714F74E-2C1C-4675-9067-67C7DC8AA53F}" srcId="{B3DB83AD-8ECB-4785-8BEE-FB1F9A441880}" destId="{E3703FAE-7EF9-4D5B-A7B3-C9AACBCF489F}" srcOrd="0" destOrd="0" parTransId="{EF52B3ED-7FE0-4873-980D-9039BA3AE4BD}" sibTransId="{1EEFA46F-B700-4CFF-99FC-CC796BDA66FD}"/>
    <dgm:cxn modelId="{DB437106-E3C7-45E0-8A24-27A41606E9DE}" type="presOf" srcId="{4FE3157E-EA82-4B1C-ACF9-3285AD4A6D39}" destId="{FA6E215F-E6F3-4304-9287-1E3E253D006E}" srcOrd="0" destOrd="1" presId="urn:microsoft.com/office/officeart/2005/8/layout/hProcess4"/>
    <dgm:cxn modelId="{D2D49442-D963-4694-ABBA-6F1DAF5F6844}" srcId="{CBFE04F7-E18E-4EB7-84AB-D68C57E5086F}" destId="{C5703B42-A00B-4E44-9AFC-AC57A4908B93}" srcOrd="1" destOrd="0" parTransId="{F38A7C05-85F2-4F1F-86A3-E835B1B9BE3C}" sibTransId="{C6605AA5-AD11-4A15-9272-C54B300CA777}"/>
    <dgm:cxn modelId="{8375FBC5-DF20-43A2-B222-4E8D7554F278}" type="presOf" srcId="{558F56F7-DD76-4A23-9B98-FDBBDB1845E4}" destId="{0CF8EBAD-9847-459E-AE7A-EFA77A723D8D}" srcOrd="1" destOrd="4" presId="urn:microsoft.com/office/officeart/2005/8/layout/hProcess4"/>
    <dgm:cxn modelId="{11A9910C-A480-4F4D-AD29-B4695B68C96D}" type="presOf" srcId="{4609330D-9111-4021-9D59-A2B6D3D71B58}" destId="{16AD6354-5802-4591-BB58-091D4BB47FA9}" srcOrd="0" destOrd="0" presId="urn:microsoft.com/office/officeart/2005/8/layout/hProcess4"/>
    <dgm:cxn modelId="{E091873E-4DAE-41D9-BAE3-21517F2A07F8}" type="presOf" srcId="{C5703B42-A00B-4E44-9AFC-AC57A4908B93}" destId="{0CF8EBAD-9847-459E-AE7A-EFA77A723D8D}" srcOrd="1" destOrd="1" presId="urn:microsoft.com/office/officeart/2005/8/layout/hProcess4"/>
    <dgm:cxn modelId="{624F1FF6-61F2-4B45-AE36-D702A5ACD090}" type="presOf" srcId="{6453CDFD-6AB4-4ADD-9247-3C4B19865238}" destId="{16AD6354-5802-4591-BB58-091D4BB47FA9}" srcOrd="0" destOrd="3" presId="urn:microsoft.com/office/officeart/2005/8/layout/hProcess4"/>
    <dgm:cxn modelId="{C2458A4A-18A1-4B10-9830-F64DB34BFAC7}" srcId="{DA7A29C5-A4BE-42E7-A2B6-F8E0991344B2}" destId="{AB235403-4AE7-4B7E-A332-438F63CD7829}" srcOrd="3" destOrd="0" parTransId="{606734BD-2E07-42A5-AB6E-64C97906B70A}" sibTransId="{308F1ABD-D8E2-4718-8C4E-F1A2C75FBD23}"/>
    <dgm:cxn modelId="{966F2D5E-E58B-4F44-A0EF-7E18D1DCCE00}" type="presOf" srcId="{86879CB5-7359-4D6C-BCA2-DEBCE242F5DC}" destId="{DFB97170-A260-42AF-B7A3-47202D45BD0D}" srcOrd="0" destOrd="0" presId="urn:microsoft.com/office/officeart/2005/8/layout/hProcess4"/>
    <dgm:cxn modelId="{BB10D6A0-B2E0-4949-A116-4A4872D73581}" type="presOf" srcId="{E3703FAE-7EF9-4D5B-A7B3-C9AACBCF489F}" destId="{FA6E215F-E6F3-4304-9287-1E3E253D006E}" srcOrd="0" destOrd="0" presId="urn:microsoft.com/office/officeart/2005/8/layout/hProcess4"/>
    <dgm:cxn modelId="{0BC61516-B5FC-44DD-BA75-D7100A2833F3}" type="presOf" srcId="{B3DB83AD-8ECB-4785-8BEE-FB1F9A441880}" destId="{94C00C0E-0CA5-4A8E-9985-6598FF68DD46}" srcOrd="0" destOrd="0" presId="urn:microsoft.com/office/officeart/2005/8/layout/hProcess4"/>
    <dgm:cxn modelId="{E9B6B5CC-E0DE-40DA-AB3B-1FE9351B63F8}" srcId="{DA7A29C5-A4BE-42E7-A2B6-F8E0991344B2}" destId="{DDC0A610-633A-481D-A9F0-1897F071E010}" srcOrd="1" destOrd="0" parTransId="{7C86644D-57F1-4655-9539-D5BDDC7E7C2B}" sibTransId="{EDF50029-BB73-4280-A661-ECDBDEA47277}"/>
    <dgm:cxn modelId="{C6690B32-FCBE-44EC-9E1B-7ABBEA092BFE}" srcId="{817C4279-B632-4AF6-AA62-E80A33B09083}" destId="{CBFE04F7-E18E-4EB7-84AB-D68C57E5086F}" srcOrd="2" destOrd="0" parTransId="{0519F07F-31CE-4689-84AE-24F63B8193B5}" sibTransId="{F45AB106-A796-4A1E-A25C-8C020173F3C6}"/>
    <dgm:cxn modelId="{85045A8B-85E6-44BA-9CA2-6C5A1A08CE10}" type="presOf" srcId="{D37E175B-A99D-4530-B1D7-8E0B8F69434A}" destId="{16AD6354-5802-4591-BB58-091D4BB47FA9}" srcOrd="0" destOrd="2" presId="urn:microsoft.com/office/officeart/2005/8/layout/hProcess4"/>
    <dgm:cxn modelId="{71F73E2D-41B5-4105-8943-E420777F41AE}" srcId="{CBFE04F7-E18E-4EB7-84AB-D68C57E5086F}" destId="{4609330D-9111-4021-9D59-A2B6D3D71B58}" srcOrd="0" destOrd="0" parTransId="{22AA5C02-9696-4911-8F49-289F1B521D11}" sibTransId="{0DD1B12C-8FC0-4B3B-9BB9-FC41304AFB4B}"/>
    <dgm:cxn modelId="{0FE21862-43A4-4344-A1F2-7AAF68A7E018}" type="presOf" srcId="{02B52882-863A-4386-8A62-2B1A137511A4}" destId="{59050BC3-45B1-4394-A059-A01D028BF85C}" srcOrd="1" destOrd="2" presId="urn:microsoft.com/office/officeart/2005/8/layout/hProcess4"/>
    <dgm:cxn modelId="{114E9AD6-CE1F-4EA1-92BC-D053FD206EF5}" type="presOf" srcId="{817C4279-B632-4AF6-AA62-E80A33B09083}" destId="{BF076611-AB08-484F-B0FB-44B73FDE6688}" srcOrd="0" destOrd="0" presId="urn:microsoft.com/office/officeart/2005/8/layout/hProcess4"/>
    <dgm:cxn modelId="{8C34C800-C0C1-4755-8C72-08AF25C63C4D}" srcId="{CBFE04F7-E18E-4EB7-84AB-D68C57E5086F}" destId="{D37E175B-A99D-4530-B1D7-8E0B8F69434A}" srcOrd="2" destOrd="0" parTransId="{94EB01F3-D193-484A-A9BB-C59162790E7D}" sibTransId="{342A6565-63D3-4A8A-A213-AA424E0FC495}"/>
    <dgm:cxn modelId="{C482271C-0472-4BEE-9D7C-505F02AEAD95}" type="presOf" srcId="{718F9832-A4EC-496D-81AC-C2E6C75B5BA8}" destId="{D289CE36-9C55-4274-886B-B6709B20ADE4}" srcOrd="1" destOrd="2" presId="urn:microsoft.com/office/officeart/2005/8/layout/hProcess4"/>
    <dgm:cxn modelId="{CC031265-DB18-46DA-B11C-C6D2D2896236}" type="presOf" srcId="{4FE3157E-EA82-4B1C-ACF9-3285AD4A6D39}" destId="{59050BC3-45B1-4394-A059-A01D028BF85C}" srcOrd="1" destOrd="1" presId="urn:microsoft.com/office/officeart/2005/8/layout/hProcess4"/>
    <dgm:cxn modelId="{765FABA5-2162-47F3-8D6B-AC02F6040E1E}" type="presOf" srcId="{E3703FAE-7EF9-4D5B-A7B3-C9AACBCF489F}" destId="{59050BC3-45B1-4394-A059-A01D028BF85C}" srcOrd="1" destOrd="0" presId="urn:microsoft.com/office/officeart/2005/8/layout/hProcess4"/>
    <dgm:cxn modelId="{AC25BEDD-5370-4407-A22C-BEAD018C5385}" type="presOf" srcId="{CBFE04F7-E18E-4EB7-84AB-D68C57E5086F}" destId="{AE3ADABC-1913-47C0-901E-563E6A39B904}" srcOrd="0" destOrd="0" presId="urn:microsoft.com/office/officeart/2005/8/layout/hProcess4"/>
    <dgm:cxn modelId="{12A854FB-DB77-4EB9-BCA9-EA00E0442FD6}" type="presOf" srcId="{DDC0A610-633A-481D-A9F0-1897F071E010}" destId="{D289CE36-9C55-4274-886B-B6709B20ADE4}" srcOrd="1" destOrd="1" presId="urn:microsoft.com/office/officeart/2005/8/layout/hProcess4"/>
    <dgm:cxn modelId="{76B03CCA-5F9A-4829-AB2A-344FAB270934}" type="presOf" srcId="{02B52882-863A-4386-8A62-2B1A137511A4}" destId="{FA6E215F-E6F3-4304-9287-1E3E253D006E}" srcOrd="0" destOrd="2" presId="urn:microsoft.com/office/officeart/2005/8/layout/hProcess4"/>
    <dgm:cxn modelId="{4E364BBA-3189-418C-8DC1-4AB4C2C9B704}" type="presOf" srcId="{6453CDFD-6AB4-4ADD-9247-3C4B19865238}" destId="{0CF8EBAD-9847-459E-AE7A-EFA77A723D8D}" srcOrd="1" destOrd="3" presId="urn:microsoft.com/office/officeart/2005/8/layout/hProcess4"/>
    <dgm:cxn modelId="{397226BE-804A-40BE-89BB-9B38CE709F93}" srcId="{817C4279-B632-4AF6-AA62-E80A33B09083}" destId="{DA7A29C5-A4BE-42E7-A2B6-F8E0991344B2}" srcOrd="0" destOrd="0" parTransId="{06747BE8-1DB1-4591-A978-4160FB333A5A}" sibTransId="{B26C6C73-9D75-403E-A0B7-CEAC950972C8}"/>
    <dgm:cxn modelId="{5A5F5B44-407F-439D-875B-49A13320D3FA}" type="presOf" srcId="{C5703B42-A00B-4E44-9AFC-AC57A4908B93}" destId="{16AD6354-5802-4591-BB58-091D4BB47FA9}" srcOrd="0" destOrd="1" presId="urn:microsoft.com/office/officeart/2005/8/layout/hProcess4"/>
    <dgm:cxn modelId="{F123BBDA-B4F6-47AE-8953-206B34D43EED}" type="presOf" srcId="{D37E175B-A99D-4530-B1D7-8E0B8F69434A}" destId="{0CF8EBAD-9847-459E-AE7A-EFA77A723D8D}" srcOrd="1" destOrd="2" presId="urn:microsoft.com/office/officeart/2005/8/layout/hProcess4"/>
    <dgm:cxn modelId="{C866ADC8-C358-45A6-ACA4-4DD8AFDF2A21}" type="presOf" srcId="{DA7A29C5-A4BE-42E7-A2B6-F8E0991344B2}" destId="{522EF24E-B99C-44D2-BFF5-A543C9D63E7B}" srcOrd="0" destOrd="0" presId="urn:microsoft.com/office/officeart/2005/8/layout/hProcess4"/>
    <dgm:cxn modelId="{D5C49F90-4FC9-4FF4-9105-B25B64C4C8BC}" type="presOf" srcId="{718F9832-A4EC-496D-81AC-C2E6C75B5BA8}" destId="{CF251FEA-5577-4A03-A211-298DA47785CB}" srcOrd="0" destOrd="2" presId="urn:microsoft.com/office/officeart/2005/8/layout/hProcess4"/>
    <dgm:cxn modelId="{E9EBAEFA-29B4-4E68-9C25-259C42E9E331}" type="presOf" srcId="{558F56F7-DD76-4A23-9B98-FDBBDB1845E4}" destId="{16AD6354-5802-4591-BB58-091D4BB47FA9}" srcOrd="0" destOrd="4" presId="urn:microsoft.com/office/officeart/2005/8/layout/hProcess4"/>
    <dgm:cxn modelId="{D27C97BF-70F6-400E-B1C9-00080D11EC2F}" type="presOf" srcId="{B26C6C73-9D75-403E-A0B7-CEAC950972C8}" destId="{66329704-B321-47D3-BA12-76DEE125DE95}" srcOrd="0" destOrd="0" presId="urn:microsoft.com/office/officeart/2005/8/layout/hProcess4"/>
    <dgm:cxn modelId="{C6F8D9A9-5000-4E1E-8233-36411690A39C}" type="presOf" srcId="{AB235403-4AE7-4B7E-A332-438F63CD7829}" destId="{CF251FEA-5577-4A03-A211-298DA47785CB}" srcOrd="0" destOrd="3" presId="urn:microsoft.com/office/officeart/2005/8/layout/hProcess4"/>
    <dgm:cxn modelId="{27ECA22A-3114-42BD-A44B-4DB84E48BE68}" srcId="{B3DB83AD-8ECB-4785-8BEE-FB1F9A441880}" destId="{4FE3157E-EA82-4B1C-ACF9-3285AD4A6D39}" srcOrd="1" destOrd="0" parTransId="{AF9D6C8E-AA4B-40A3-ACFD-820CA88C65A3}" sibTransId="{D4ECFCF7-6FAB-4DA6-94CB-BECDFC50A727}"/>
    <dgm:cxn modelId="{9644BE96-8787-48B9-8514-DB6B56FA73A2}" type="presOf" srcId="{4609330D-9111-4021-9D59-A2B6D3D71B58}" destId="{0CF8EBAD-9847-459E-AE7A-EFA77A723D8D}" srcOrd="1" destOrd="0" presId="urn:microsoft.com/office/officeart/2005/8/layout/hProcess4"/>
    <dgm:cxn modelId="{7A446E2A-34CD-4E60-8A3E-9ED8111FBB94}" srcId="{817C4279-B632-4AF6-AA62-E80A33B09083}" destId="{B3DB83AD-8ECB-4785-8BEE-FB1F9A441880}" srcOrd="1" destOrd="0" parTransId="{5ADAABBF-577A-426F-AB7B-B95E8B933C63}" sibTransId="{86879CB5-7359-4D6C-BCA2-DEBCE242F5DC}"/>
    <dgm:cxn modelId="{C759E0BF-6A47-48CE-8147-2FDFC3A84B1E}" srcId="{CBFE04F7-E18E-4EB7-84AB-D68C57E5086F}" destId="{6453CDFD-6AB4-4ADD-9247-3C4B19865238}" srcOrd="3" destOrd="0" parTransId="{8CBA90C0-5540-42A4-B6E6-53FF4DED2C27}" sibTransId="{4413193D-04C2-4F75-B26E-835008F0FD35}"/>
    <dgm:cxn modelId="{FBDBC562-10FE-4906-9041-9E4D5133E4A1}" srcId="{DA7A29C5-A4BE-42E7-A2B6-F8E0991344B2}" destId="{718F9832-A4EC-496D-81AC-C2E6C75B5BA8}" srcOrd="2" destOrd="0" parTransId="{4A1EABE4-5CD4-4C35-99D8-F8306CE55E2E}" sibTransId="{A13699D1-53CF-4B32-AE8F-81A45F3BF42B}"/>
    <dgm:cxn modelId="{676E7C98-F3A9-4C2D-B058-290CE63284B9}" srcId="{DA7A29C5-A4BE-42E7-A2B6-F8E0991344B2}" destId="{581B064E-521E-4260-99CE-B7DBE6E7A2DE}" srcOrd="0" destOrd="0" parTransId="{4B594FC0-22F3-4E2C-9DFB-F0B0AF22C1AC}" sibTransId="{7EDDDD29-8062-42D4-91C7-9B8197ED0448}"/>
    <dgm:cxn modelId="{C57DD968-2F11-4DAA-AC47-4B18658BE664}" srcId="{B3DB83AD-8ECB-4785-8BEE-FB1F9A441880}" destId="{02B52882-863A-4386-8A62-2B1A137511A4}" srcOrd="2" destOrd="0" parTransId="{86E73025-E91F-4E5D-9185-9355E3400F41}" sibTransId="{0FDE1984-0CB7-4F6D-9668-E58BDCAF0299}"/>
    <dgm:cxn modelId="{7EA38837-570E-42C9-8F21-55FADC1A9BE7}" type="presOf" srcId="{AB235403-4AE7-4B7E-A332-438F63CD7829}" destId="{D289CE36-9C55-4274-886B-B6709B20ADE4}" srcOrd="1" destOrd="3" presId="urn:microsoft.com/office/officeart/2005/8/layout/hProcess4"/>
    <dgm:cxn modelId="{EA676496-980B-4086-9FD5-17F459720703}" type="presOf" srcId="{581B064E-521E-4260-99CE-B7DBE6E7A2DE}" destId="{CF251FEA-5577-4A03-A211-298DA47785CB}" srcOrd="0" destOrd="0" presId="urn:microsoft.com/office/officeart/2005/8/layout/hProcess4"/>
    <dgm:cxn modelId="{4A23354E-ABCE-4024-B114-DC44F94CC099}" type="presOf" srcId="{DDC0A610-633A-481D-A9F0-1897F071E010}" destId="{CF251FEA-5577-4A03-A211-298DA47785CB}" srcOrd="0" destOrd="1" presId="urn:microsoft.com/office/officeart/2005/8/layout/hProcess4"/>
    <dgm:cxn modelId="{8577C726-679C-4326-8C8D-CA0C0485F689}" type="presOf" srcId="{581B064E-521E-4260-99CE-B7DBE6E7A2DE}" destId="{D289CE36-9C55-4274-886B-B6709B20ADE4}" srcOrd="1" destOrd="0" presId="urn:microsoft.com/office/officeart/2005/8/layout/hProcess4"/>
    <dgm:cxn modelId="{E47DD3B2-E289-43F8-AC1D-41256B793D25}" srcId="{CBFE04F7-E18E-4EB7-84AB-D68C57E5086F}" destId="{558F56F7-DD76-4A23-9B98-FDBBDB1845E4}" srcOrd="4" destOrd="0" parTransId="{E22EF472-5F4F-492A-B0D1-3512824905FF}" sibTransId="{C7306518-FE26-4DB7-B0EE-518E8CC1CA70}"/>
    <dgm:cxn modelId="{5A802243-811D-4AAE-9402-E77587E93D02}" type="presParOf" srcId="{BF076611-AB08-484F-B0FB-44B73FDE6688}" destId="{22E71BAF-8FCD-4F1B-B0D2-84988CC6CDED}" srcOrd="0" destOrd="0" presId="urn:microsoft.com/office/officeart/2005/8/layout/hProcess4"/>
    <dgm:cxn modelId="{C01E9F6F-7482-442D-A42C-8405BB3FF5A5}" type="presParOf" srcId="{BF076611-AB08-484F-B0FB-44B73FDE6688}" destId="{803404F0-F9D5-4198-8FB7-31BC1623231A}" srcOrd="1" destOrd="0" presId="urn:microsoft.com/office/officeart/2005/8/layout/hProcess4"/>
    <dgm:cxn modelId="{DB38B3C1-F053-4949-B3B1-9613AA43C198}" type="presParOf" srcId="{BF076611-AB08-484F-B0FB-44B73FDE6688}" destId="{38317CB0-0916-437B-A87D-646F1CC6DC3D}" srcOrd="2" destOrd="0" presId="urn:microsoft.com/office/officeart/2005/8/layout/hProcess4"/>
    <dgm:cxn modelId="{22CC4F61-26FB-4B8C-BEF2-B65F57F888E0}" type="presParOf" srcId="{38317CB0-0916-437B-A87D-646F1CC6DC3D}" destId="{7C9E9CDC-E594-4392-8862-D4225B1B760E}" srcOrd="0" destOrd="0" presId="urn:microsoft.com/office/officeart/2005/8/layout/hProcess4"/>
    <dgm:cxn modelId="{B3018BAC-A230-433B-924D-6123FA537B6B}" type="presParOf" srcId="{7C9E9CDC-E594-4392-8862-D4225B1B760E}" destId="{FEF209CF-61B9-4C2B-89FB-2D085FEF7697}" srcOrd="0" destOrd="0" presId="urn:microsoft.com/office/officeart/2005/8/layout/hProcess4"/>
    <dgm:cxn modelId="{5D47B61B-3453-453D-AF27-65B990023591}" type="presParOf" srcId="{7C9E9CDC-E594-4392-8862-D4225B1B760E}" destId="{CF251FEA-5577-4A03-A211-298DA47785CB}" srcOrd="1" destOrd="0" presId="urn:microsoft.com/office/officeart/2005/8/layout/hProcess4"/>
    <dgm:cxn modelId="{9F66D5F8-F84F-4183-B0D2-BBB9FCEA2F2A}" type="presParOf" srcId="{7C9E9CDC-E594-4392-8862-D4225B1B760E}" destId="{D289CE36-9C55-4274-886B-B6709B20ADE4}" srcOrd="2" destOrd="0" presId="urn:microsoft.com/office/officeart/2005/8/layout/hProcess4"/>
    <dgm:cxn modelId="{BD59901E-4E9A-42B3-98EA-E557A16DF420}" type="presParOf" srcId="{7C9E9CDC-E594-4392-8862-D4225B1B760E}" destId="{522EF24E-B99C-44D2-BFF5-A543C9D63E7B}" srcOrd="3" destOrd="0" presId="urn:microsoft.com/office/officeart/2005/8/layout/hProcess4"/>
    <dgm:cxn modelId="{5073F53D-F3D2-4440-8131-5E1FFBE9E5B2}" type="presParOf" srcId="{7C9E9CDC-E594-4392-8862-D4225B1B760E}" destId="{E439A787-7987-4DE2-8523-C3596826CE7A}" srcOrd="4" destOrd="0" presId="urn:microsoft.com/office/officeart/2005/8/layout/hProcess4"/>
    <dgm:cxn modelId="{CAD48970-41F7-41F3-93B6-401C44868849}" type="presParOf" srcId="{38317CB0-0916-437B-A87D-646F1CC6DC3D}" destId="{66329704-B321-47D3-BA12-76DEE125DE95}" srcOrd="1" destOrd="0" presId="urn:microsoft.com/office/officeart/2005/8/layout/hProcess4"/>
    <dgm:cxn modelId="{0A05B72A-D0F1-4140-912E-73CD95A1778C}" type="presParOf" srcId="{38317CB0-0916-437B-A87D-646F1CC6DC3D}" destId="{6052C276-58F1-49FB-A066-2E4BCBF186DE}" srcOrd="2" destOrd="0" presId="urn:microsoft.com/office/officeart/2005/8/layout/hProcess4"/>
    <dgm:cxn modelId="{BD6BA4BB-F2F8-4380-96DA-A484435F869A}" type="presParOf" srcId="{6052C276-58F1-49FB-A066-2E4BCBF186DE}" destId="{EF8EE1DF-B287-425E-9B69-25C69D3AAED6}" srcOrd="0" destOrd="0" presId="urn:microsoft.com/office/officeart/2005/8/layout/hProcess4"/>
    <dgm:cxn modelId="{2539F96B-7DB1-4AA1-8FDD-32E579E1A686}" type="presParOf" srcId="{6052C276-58F1-49FB-A066-2E4BCBF186DE}" destId="{FA6E215F-E6F3-4304-9287-1E3E253D006E}" srcOrd="1" destOrd="0" presId="urn:microsoft.com/office/officeart/2005/8/layout/hProcess4"/>
    <dgm:cxn modelId="{D0E818A4-85AD-4E0A-928B-6BDECD42076B}" type="presParOf" srcId="{6052C276-58F1-49FB-A066-2E4BCBF186DE}" destId="{59050BC3-45B1-4394-A059-A01D028BF85C}" srcOrd="2" destOrd="0" presId="urn:microsoft.com/office/officeart/2005/8/layout/hProcess4"/>
    <dgm:cxn modelId="{16992E07-D54F-48E2-BD10-5B6A55E7FBCC}" type="presParOf" srcId="{6052C276-58F1-49FB-A066-2E4BCBF186DE}" destId="{94C00C0E-0CA5-4A8E-9985-6598FF68DD46}" srcOrd="3" destOrd="0" presId="urn:microsoft.com/office/officeart/2005/8/layout/hProcess4"/>
    <dgm:cxn modelId="{DB13CE38-7A1F-43FF-BFDA-D2B45A5C9E96}" type="presParOf" srcId="{6052C276-58F1-49FB-A066-2E4BCBF186DE}" destId="{083B8243-64DC-4E42-861B-C0629CE1556C}" srcOrd="4" destOrd="0" presId="urn:microsoft.com/office/officeart/2005/8/layout/hProcess4"/>
    <dgm:cxn modelId="{C2311768-ED5F-4B7B-8473-31A4621C76A2}" type="presParOf" srcId="{38317CB0-0916-437B-A87D-646F1CC6DC3D}" destId="{DFB97170-A260-42AF-B7A3-47202D45BD0D}" srcOrd="3" destOrd="0" presId="urn:microsoft.com/office/officeart/2005/8/layout/hProcess4"/>
    <dgm:cxn modelId="{65163534-07FC-4695-9756-B11FEC9E9A63}" type="presParOf" srcId="{38317CB0-0916-437B-A87D-646F1CC6DC3D}" destId="{5EC28CFA-B9A9-4E0D-BD07-F093C90A398F}" srcOrd="4" destOrd="0" presId="urn:microsoft.com/office/officeart/2005/8/layout/hProcess4"/>
    <dgm:cxn modelId="{742B7EBA-2AA6-4F24-BA2B-59F6F0753F10}" type="presParOf" srcId="{5EC28CFA-B9A9-4E0D-BD07-F093C90A398F}" destId="{97E40BF8-EE63-4D26-B54E-74EBEC8BB5B9}" srcOrd="0" destOrd="0" presId="urn:microsoft.com/office/officeart/2005/8/layout/hProcess4"/>
    <dgm:cxn modelId="{30878C98-778C-43D0-B946-42B698BE0100}" type="presParOf" srcId="{5EC28CFA-B9A9-4E0D-BD07-F093C90A398F}" destId="{16AD6354-5802-4591-BB58-091D4BB47FA9}" srcOrd="1" destOrd="0" presId="urn:microsoft.com/office/officeart/2005/8/layout/hProcess4"/>
    <dgm:cxn modelId="{A73960FB-C89B-425E-8241-0E5228C03712}" type="presParOf" srcId="{5EC28CFA-B9A9-4E0D-BD07-F093C90A398F}" destId="{0CF8EBAD-9847-459E-AE7A-EFA77A723D8D}" srcOrd="2" destOrd="0" presId="urn:microsoft.com/office/officeart/2005/8/layout/hProcess4"/>
    <dgm:cxn modelId="{AC3D7212-93A4-4B48-BD3C-EB8587221075}" type="presParOf" srcId="{5EC28CFA-B9A9-4E0D-BD07-F093C90A398F}" destId="{AE3ADABC-1913-47C0-901E-563E6A39B904}" srcOrd="3" destOrd="0" presId="urn:microsoft.com/office/officeart/2005/8/layout/hProcess4"/>
    <dgm:cxn modelId="{917CA14A-60F1-4CB3-ADC5-BC02AE39040E}" type="presParOf" srcId="{5EC28CFA-B9A9-4E0D-BD07-F093C90A398F}" destId="{D5602C32-BCED-4BE1-8B23-24454FC8616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64B68F-0132-4546-9366-0B7B017C4A18}" type="doc">
      <dgm:prSet loTypeId="urn:microsoft.com/office/officeart/2005/8/layout/vList3#3" loCatId="list" qsTypeId="urn:microsoft.com/office/officeart/2005/8/quickstyle/simple2" qsCatId="simple" csTypeId="urn:microsoft.com/office/officeart/2005/8/colors/colorful4" csCatId="colorful" phldr="1"/>
      <dgm:spPr/>
    </dgm:pt>
    <dgm:pt modelId="{0003314F-CC4A-4AE0-9FF1-29436BAFBADE}">
      <dgm:prSet phldrT="[Texto]"/>
      <dgm:spPr/>
      <dgm:t>
        <a:bodyPr/>
        <a:lstStyle/>
        <a:p>
          <a:r>
            <a:rPr lang="es-ES" dirty="0" smtClean="0"/>
            <a:t>Transporte marítimo</a:t>
          </a:r>
          <a:endParaRPr lang="es-ES" dirty="0"/>
        </a:p>
      </dgm:t>
    </dgm:pt>
    <dgm:pt modelId="{3DC59D6C-8F29-4B91-B868-87D988D8936C}" type="parTrans" cxnId="{02A057C4-A014-4DD2-9C75-C0763D39B988}">
      <dgm:prSet/>
      <dgm:spPr/>
      <dgm:t>
        <a:bodyPr/>
        <a:lstStyle/>
        <a:p>
          <a:endParaRPr lang="es-ES"/>
        </a:p>
      </dgm:t>
    </dgm:pt>
    <dgm:pt modelId="{6911B89D-BDF5-47D6-AB4D-3D971861A5B5}" type="sibTrans" cxnId="{02A057C4-A014-4DD2-9C75-C0763D39B988}">
      <dgm:prSet/>
      <dgm:spPr/>
      <dgm:t>
        <a:bodyPr/>
        <a:lstStyle/>
        <a:p>
          <a:endParaRPr lang="es-ES"/>
        </a:p>
      </dgm:t>
    </dgm:pt>
    <dgm:pt modelId="{EE9B522B-5517-456B-93E8-B185B92CD7FF}">
      <dgm:prSet phldrT="[Texto]"/>
      <dgm:spPr/>
      <dgm:t>
        <a:bodyPr/>
        <a:lstStyle/>
        <a:p>
          <a:r>
            <a:rPr lang="es-ES" dirty="0" smtClean="0"/>
            <a:t>Contenedor cisterna de 20` oferta recomendada en Anexo 2</a:t>
          </a:r>
          <a:endParaRPr lang="es-ES" dirty="0"/>
        </a:p>
      </dgm:t>
    </dgm:pt>
    <dgm:pt modelId="{AE158A4A-5DB0-48EF-B20E-02C7287453E9}" type="parTrans" cxnId="{13EB2120-66CE-4F3B-815C-748595E41CEB}">
      <dgm:prSet/>
      <dgm:spPr/>
      <dgm:t>
        <a:bodyPr/>
        <a:lstStyle/>
        <a:p>
          <a:endParaRPr lang="es-ES"/>
        </a:p>
      </dgm:t>
    </dgm:pt>
    <dgm:pt modelId="{CC58F352-E969-4462-8C68-BC278D90E7E5}" type="sibTrans" cxnId="{13EB2120-66CE-4F3B-815C-748595E41CEB}">
      <dgm:prSet/>
      <dgm:spPr/>
      <dgm:t>
        <a:bodyPr/>
        <a:lstStyle/>
        <a:p>
          <a:endParaRPr lang="es-ES"/>
        </a:p>
      </dgm:t>
    </dgm:pt>
    <dgm:pt modelId="{EA418010-550B-4F8B-8645-11D95B421314}">
      <dgm:prSet phldrT="[Texto]"/>
      <dgm:spPr/>
      <dgm:t>
        <a:bodyPr/>
        <a:lstStyle/>
        <a:p>
          <a:r>
            <a:rPr lang="es-ES" dirty="0" smtClean="0"/>
            <a:t>FOB</a:t>
          </a:r>
          <a:endParaRPr lang="es-ES" dirty="0"/>
        </a:p>
      </dgm:t>
    </dgm:pt>
    <dgm:pt modelId="{8577E7E5-B06A-44DF-97AF-8AFD22FD63BC}" type="parTrans" cxnId="{6414C9DF-9F7D-47AC-A0A1-082AE729ECC4}">
      <dgm:prSet/>
      <dgm:spPr/>
      <dgm:t>
        <a:bodyPr/>
        <a:lstStyle/>
        <a:p>
          <a:endParaRPr lang="es-ES"/>
        </a:p>
      </dgm:t>
    </dgm:pt>
    <dgm:pt modelId="{26D3E4CB-CFF9-412A-B8F8-052D31D07A8E}" type="sibTrans" cxnId="{6414C9DF-9F7D-47AC-A0A1-082AE729ECC4}">
      <dgm:prSet/>
      <dgm:spPr/>
      <dgm:t>
        <a:bodyPr/>
        <a:lstStyle/>
        <a:p>
          <a:endParaRPr lang="es-ES"/>
        </a:p>
      </dgm:t>
    </dgm:pt>
    <dgm:pt modelId="{C9EFF459-00F6-4EAB-90BC-4BA122557639}" type="pres">
      <dgm:prSet presAssocID="{B664B68F-0132-4546-9366-0B7B017C4A18}" presName="linearFlow" presStyleCnt="0">
        <dgm:presLayoutVars>
          <dgm:dir/>
          <dgm:resizeHandles val="exact"/>
        </dgm:presLayoutVars>
      </dgm:prSet>
      <dgm:spPr/>
    </dgm:pt>
    <dgm:pt modelId="{B4B1A7B4-E182-499A-9C5E-875F4FDA2BC5}" type="pres">
      <dgm:prSet presAssocID="{0003314F-CC4A-4AE0-9FF1-29436BAFBADE}" presName="composite" presStyleCnt="0"/>
      <dgm:spPr/>
    </dgm:pt>
    <dgm:pt modelId="{48EB58E6-6328-441A-984C-6EF0E397956D}" type="pres">
      <dgm:prSet presAssocID="{0003314F-CC4A-4AE0-9FF1-29436BAFBADE}" presName="imgShp" presStyleLbl="fgImgPlace1" presStyleIdx="0" presStyleCnt="3"/>
      <dgm:spPr>
        <a:blipFill rotWithShape="0">
          <a:blip xmlns:r="http://schemas.openxmlformats.org/officeDocument/2006/relationships" r:embed="rId1"/>
          <a:stretch>
            <a:fillRect/>
          </a:stretch>
        </a:blipFill>
      </dgm:spPr>
    </dgm:pt>
    <dgm:pt modelId="{6C3A107C-9A83-4CAC-9A0A-41A6E72B9784}" type="pres">
      <dgm:prSet presAssocID="{0003314F-CC4A-4AE0-9FF1-29436BAFBADE}" presName="txShp" presStyleLbl="node1" presStyleIdx="0" presStyleCnt="3">
        <dgm:presLayoutVars>
          <dgm:bulletEnabled val="1"/>
        </dgm:presLayoutVars>
      </dgm:prSet>
      <dgm:spPr/>
      <dgm:t>
        <a:bodyPr/>
        <a:lstStyle/>
        <a:p>
          <a:endParaRPr lang="es-ES"/>
        </a:p>
      </dgm:t>
    </dgm:pt>
    <dgm:pt modelId="{18B97B33-A621-4D0A-9E05-9BCC65078095}" type="pres">
      <dgm:prSet presAssocID="{6911B89D-BDF5-47D6-AB4D-3D971861A5B5}" presName="spacing" presStyleCnt="0"/>
      <dgm:spPr/>
    </dgm:pt>
    <dgm:pt modelId="{46477EDB-8A1A-4B98-94B6-E322DD4CD15A}" type="pres">
      <dgm:prSet presAssocID="{EE9B522B-5517-456B-93E8-B185B92CD7FF}" presName="composite" presStyleCnt="0"/>
      <dgm:spPr/>
    </dgm:pt>
    <dgm:pt modelId="{59247169-F5FA-4508-AB1F-8DC7A8CFC895}" type="pres">
      <dgm:prSet presAssocID="{EE9B522B-5517-456B-93E8-B185B92CD7FF}" presName="imgShp" presStyleLbl="fgImgPlace1" presStyleIdx="1" presStyleCnt="3"/>
      <dgm:spPr>
        <a:blipFill rotWithShape="0">
          <a:blip xmlns:r="http://schemas.openxmlformats.org/officeDocument/2006/relationships" r:embed="rId2"/>
          <a:stretch>
            <a:fillRect/>
          </a:stretch>
        </a:blipFill>
      </dgm:spPr>
    </dgm:pt>
    <dgm:pt modelId="{D0A8C1DD-6504-4F1C-8450-7CA2C2F92AC4}" type="pres">
      <dgm:prSet presAssocID="{EE9B522B-5517-456B-93E8-B185B92CD7FF}" presName="txShp" presStyleLbl="node1" presStyleIdx="1" presStyleCnt="3">
        <dgm:presLayoutVars>
          <dgm:bulletEnabled val="1"/>
        </dgm:presLayoutVars>
      </dgm:prSet>
      <dgm:spPr/>
      <dgm:t>
        <a:bodyPr/>
        <a:lstStyle/>
        <a:p>
          <a:endParaRPr lang="es-ES"/>
        </a:p>
      </dgm:t>
    </dgm:pt>
    <dgm:pt modelId="{E0FC6D94-ECEF-406B-8D49-7AC01936CD71}" type="pres">
      <dgm:prSet presAssocID="{CC58F352-E969-4462-8C68-BC278D90E7E5}" presName="spacing" presStyleCnt="0"/>
      <dgm:spPr/>
    </dgm:pt>
    <dgm:pt modelId="{DB51043A-9EAB-4F02-B03E-6225866A7EA7}" type="pres">
      <dgm:prSet presAssocID="{EA418010-550B-4F8B-8645-11D95B421314}" presName="composite" presStyleCnt="0"/>
      <dgm:spPr/>
    </dgm:pt>
    <dgm:pt modelId="{651CBBCC-8F0F-4B96-906F-0949B855BD39}" type="pres">
      <dgm:prSet presAssocID="{EA418010-550B-4F8B-8645-11D95B421314}" presName="imgShp" presStyleLbl="fgImgPlace1" presStyleIdx="2" presStyleCnt="3"/>
      <dgm:spPr>
        <a:blipFill rotWithShape="0">
          <a:blip xmlns:r="http://schemas.openxmlformats.org/officeDocument/2006/relationships" r:embed="rId3"/>
          <a:stretch>
            <a:fillRect/>
          </a:stretch>
        </a:blipFill>
      </dgm:spPr>
    </dgm:pt>
    <dgm:pt modelId="{47900BB2-C426-470A-AF70-174BDC61B8B3}" type="pres">
      <dgm:prSet presAssocID="{EA418010-550B-4F8B-8645-11D95B421314}" presName="txShp" presStyleLbl="node1" presStyleIdx="2" presStyleCnt="3">
        <dgm:presLayoutVars>
          <dgm:bulletEnabled val="1"/>
        </dgm:presLayoutVars>
      </dgm:prSet>
      <dgm:spPr/>
      <dgm:t>
        <a:bodyPr/>
        <a:lstStyle/>
        <a:p>
          <a:endParaRPr lang="es-ES"/>
        </a:p>
      </dgm:t>
    </dgm:pt>
  </dgm:ptLst>
  <dgm:cxnLst>
    <dgm:cxn modelId="{02A057C4-A014-4DD2-9C75-C0763D39B988}" srcId="{B664B68F-0132-4546-9366-0B7B017C4A18}" destId="{0003314F-CC4A-4AE0-9FF1-29436BAFBADE}" srcOrd="0" destOrd="0" parTransId="{3DC59D6C-8F29-4B91-B868-87D988D8936C}" sibTransId="{6911B89D-BDF5-47D6-AB4D-3D971861A5B5}"/>
    <dgm:cxn modelId="{13EB2120-66CE-4F3B-815C-748595E41CEB}" srcId="{B664B68F-0132-4546-9366-0B7B017C4A18}" destId="{EE9B522B-5517-456B-93E8-B185B92CD7FF}" srcOrd="1" destOrd="0" parTransId="{AE158A4A-5DB0-48EF-B20E-02C7287453E9}" sibTransId="{CC58F352-E969-4462-8C68-BC278D90E7E5}"/>
    <dgm:cxn modelId="{6414C9DF-9F7D-47AC-A0A1-082AE729ECC4}" srcId="{B664B68F-0132-4546-9366-0B7B017C4A18}" destId="{EA418010-550B-4F8B-8645-11D95B421314}" srcOrd="2" destOrd="0" parTransId="{8577E7E5-B06A-44DF-97AF-8AFD22FD63BC}" sibTransId="{26D3E4CB-CFF9-412A-B8F8-052D31D07A8E}"/>
    <dgm:cxn modelId="{C72830AD-333E-43D2-B534-3E9273049862}" type="presOf" srcId="{0003314F-CC4A-4AE0-9FF1-29436BAFBADE}" destId="{6C3A107C-9A83-4CAC-9A0A-41A6E72B9784}" srcOrd="0" destOrd="0" presId="urn:microsoft.com/office/officeart/2005/8/layout/vList3#3"/>
    <dgm:cxn modelId="{34B9D03D-2BE5-4661-8A77-5845DF25F797}" type="presOf" srcId="{B664B68F-0132-4546-9366-0B7B017C4A18}" destId="{C9EFF459-00F6-4EAB-90BC-4BA122557639}" srcOrd="0" destOrd="0" presId="urn:microsoft.com/office/officeart/2005/8/layout/vList3#3"/>
    <dgm:cxn modelId="{E9141852-DBF0-4B22-87AE-AE914BF58738}" type="presOf" srcId="{EE9B522B-5517-456B-93E8-B185B92CD7FF}" destId="{D0A8C1DD-6504-4F1C-8450-7CA2C2F92AC4}" srcOrd="0" destOrd="0" presId="urn:microsoft.com/office/officeart/2005/8/layout/vList3#3"/>
    <dgm:cxn modelId="{88C92DA1-C29E-45C4-85D9-1538DFE33438}" type="presOf" srcId="{EA418010-550B-4F8B-8645-11D95B421314}" destId="{47900BB2-C426-470A-AF70-174BDC61B8B3}" srcOrd="0" destOrd="0" presId="urn:microsoft.com/office/officeart/2005/8/layout/vList3#3"/>
    <dgm:cxn modelId="{58EFF4F7-2AD3-43E7-8366-B759729385DE}" type="presParOf" srcId="{C9EFF459-00F6-4EAB-90BC-4BA122557639}" destId="{B4B1A7B4-E182-499A-9C5E-875F4FDA2BC5}" srcOrd="0" destOrd="0" presId="urn:microsoft.com/office/officeart/2005/8/layout/vList3#3"/>
    <dgm:cxn modelId="{B2D20B11-D977-4A58-AB9D-217120707223}" type="presParOf" srcId="{B4B1A7B4-E182-499A-9C5E-875F4FDA2BC5}" destId="{48EB58E6-6328-441A-984C-6EF0E397956D}" srcOrd="0" destOrd="0" presId="urn:microsoft.com/office/officeart/2005/8/layout/vList3#3"/>
    <dgm:cxn modelId="{03E871B4-CF9B-48E1-B3BB-C79FB7486830}" type="presParOf" srcId="{B4B1A7B4-E182-499A-9C5E-875F4FDA2BC5}" destId="{6C3A107C-9A83-4CAC-9A0A-41A6E72B9784}" srcOrd="1" destOrd="0" presId="urn:microsoft.com/office/officeart/2005/8/layout/vList3#3"/>
    <dgm:cxn modelId="{7EE84480-C305-48EF-822A-C126480DC8A0}" type="presParOf" srcId="{C9EFF459-00F6-4EAB-90BC-4BA122557639}" destId="{18B97B33-A621-4D0A-9E05-9BCC65078095}" srcOrd="1" destOrd="0" presId="urn:microsoft.com/office/officeart/2005/8/layout/vList3#3"/>
    <dgm:cxn modelId="{F83DAB49-312E-4AA3-86DF-39CC3B992F5D}" type="presParOf" srcId="{C9EFF459-00F6-4EAB-90BC-4BA122557639}" destId="{46477EDB-8A1A-4B98-94B6-E322DD4CD15A}" srcOrd="2" destOrd="0" presId="urn:microsoft.com/office/officeart/2005/8/layout/vList3#3"/>
    <dgm:cxn modelId="{D89A74A5-84C9-4590-86B4-96F46AF15393}" type="presParOf" srcId="{46477EDB-8A1A-4B98-94B6-E322DD4CD15A}" destId="{59247169-F5FA-4508-AB1F-8DC7A8CFC895}" srcOrd="0" destOrd="0" presId="urn:microsoft.com/office/officeart/2005/8/layout/vList3#3"/>
    <dgm:cxn modelId="{F60AEF4C-24FB-4E41-A9AB-3041E7563C4D}" type="presParOf" srcId="{46477EDB-8A1A-4B98-94B6-E322DD4CD15A}" destId="{D0A8C1DD-6504-4F1C-8450-7CA2C2F92AC4}" srcOrd="1" destOrd="0" presId="urn:microsoft.com/office/officeart/2005/8/layout/vList3#3"/>
    <dgm:cxn modelId="{E3190951-9595-42A9-B104-994F2F3FBD81}" type="presParOf" srcId="{C9EFF459-00F6-4EAB-90BC-4BA122557639}" destId="{E0FC6D94-ECEF-406B-8D49-7AC01936CD71}" srcOrd="3" destOrd="0" presId="urn:microsoft.com/office/officeart/2005/8/layout/vList3#3"/>
    <dgm:cxn modelId="{9DC11AA6-EC94-4257-9FC4-34C525A78452}" type="presParOf" srcId="{C9EFF459-00F6-4EAB-90BC-4BA122557639}" destId="{DB51043A-9EAB-4F02-B03E-6225866A7EA7}" srcOrd="4" destOrd="0" presId="urn:microsoft.com/office/officeart/2005/8/layout/vList3#3"/>
    <dgm:cxn modelId="{30918FD9-C626-44E6-9D58-5DEBA35F748F}" type="presParOf" srcId="{DB51043A-9EAB-4F02-B03E-6225866A7EA7}" destId="{651CBBCC-8F0F-4B96-906F-0949B855BD39}" srcOrd="0" destOrd="0" presId="urn:microsoft.com/office/officeart/2005/8/layout/vList3#3"/>
    <dgm:cxn modelId="{1881E34A-9E1D-43B9-83AA-62A04811DAF0}" type="presParOf" srcId="{DB51043A-9EAB-4F02-B03E-6225866A7EA7}" destId="{47900BB2-C426-470A-AF70-174BDC61B8B3}"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3AB958-F3AB-4BFD-B36C-3809AF51250E}" type="doc">
      <dgm:prSet loTypeId="urn:microsoft.com/office/officeart/2005/8/layout/chevron2" loCatId="list" qsTypeId="urn:microsoft.com/office/officeart/2005/8/quickstyle/simple2" qsCatId="simple" csTypeId="urn:microsoft.com/office/officeart/2005/8/colors/colorful4" csCatId="colorful" phldr="1"/>
      <dgm:spPr/>
      <dgm:t>
        <a:bodyPr/>
        <a:lstStyle/>
        <a:p>
          <a:endParaRPr lang="es-ES"/>
        </a:p>
      </dgm:t>
    </dgm:pt>
    <dgm:pt modelId="{44D8E461-3937-40A6-87FF-15C6532A4F78}">
      <dgm:prSet phldrT="[Texto]" custT="1"/>
      <dgm:spPr/>
      <dgm:t>
        <a:bodyPr/>
        <a:lstStyle/>
        <a:p>
          <a:r>
            <a:rPr lang="es-ES" sz="1000" b="1" dirty="0" smtClean="0">
              <a:latin typeface="Arial" pitchFamily="34" charset="0"/>
              <a:cs typeface="Arial" pitchFamily="34" charset="0"/>
            </a:rPr>
            <a:t>Miembros</a:t>
          </a:r>
          <a:endParaRPr lang="es-ES" sz="1000" b="1" dirty="0">
            <a:latin typeface="Arial" pitchFamily="34" charset="0"/>
            <a:cs typeface="Arial" pitchFamily="34" charset="0"/>
          </a:endParaRPr>
        </a:p>
      </dgm:t>
    </dgm:pt>
    <dgm:pt modelId="{065525A6-790B-4B33-AAEB-37C04C5C42DA}" type="parTrans" cxnId="{8D830964-9CFB-4EDF-B562-0683C65E9F89}">
      <dgm:prSet/>
      <dgm:spPr/>
      <dgm:t>
        <a:bodyPr/>
        <a:lstStyle/>
        <a:p>
          <a:endParaRPr lang="es-ES">
            <a:latin typeface="Arial" pitchFamily="34" charset="0"/>
            <a:cs typeface="Arial" pitchFamily="34" charset="0"/>
          </a:endParaRPr>
        </a:p>
      </dgm:t>
    </dgm:pt>
    <dgm:pt modelId="{EC83576E-325C-4CA8-91BA-086CE84380DF}" type="sibTrans" cxnId="{8D830964-9CFB-4EDF-B562-0683C65E9F89}">
      <dgm:prSet/>
      <dgm:spPr/>
      <dgm:t>
        <a:bodyPr/>
        <a:lstStyle/>
        <a:p>
          <a:endParaRPr lang="es-ES">
            <a:latin typeface="Arial" pitchFamily="34" charset="0"/>
            <a:cs typeface="Arial" pitchFamily="34" charset="0"/>
          </a:endParaRPr>
        </a:p>
      </dgm:t>
    </dgm:pt>
    <dgm:pt modelId="{E6D6A7F7-EE4C-4C0A-B96E-828FA09B5B9D}">
      <dgm:prSet phldrT="[Texto]"/>
      <dgm:spPr/>
      <dgm:t>
        <a:bodyPr/>
        <a:lstStyle/>
        <a:p>
          <a:r>
            <a:rPr lang="es-ES" dirty="0" smtClean="0">
              <a:latin typeface="Arial" pitchFamily="34" charset="0"/>
              <a:cs typeface="Arial" pitchFamily="34" charset="0"/>
            </a:rPr>
            <a:t>382</a:t>
          </a:r>
          <a:endParaRPr lang="es-ES" dirty="0">
            <a:latin typeface="Arial" pitchFamily="34" charset="0"/>
            <a:cs typeface="Arial" pitchFamily="34" charset="0"/>
          </a:endParaRPr>
        </a:p>
      </dgm:t>
    </dgm:pt>
    <dgm:pt modelId="{0A792006-E37C-43F5-B7E0-986740871C76}" type="parTrans" cxnId="{6A9FD52A-2BD4-47E9-A1A1-7005F49F1614}">
      <dgm:prSet/>
      <dgm:spPr/>
      <dgm:t>
        <a:bodyPr/>
        <a:lstStyle/>
        <a:p>
          <a:endParaRPr lang="es-ES">
            <a:latin typeface="Arial" pitchFamily="34" charset="0"/>
            <a:cs typeface="Arial" pitchFamily="34" charset="0"/>
          </a:endParaRPr>
        </a:p>
      </dgm:t>
    </dgm:pt>
    <dgm:pt modelId="{8CBA5FA9-612B-4A07-AA1E-5B84901F11AD}" type="sibTrans" cxnId="{6A9FD52A-2BD4-47E9-A1A1-7005F49F1614}">
      <dgm:prSet/>
      <dgm:spPr/>
      <dgm:t>
        <a:bodyPr/>
        <a:lstStyle/>
        <a:p>
          <a:endParaRPr lang="es-ES">
            <a:latin typeface="Arial" pitchFamily="34" charset="0"/>
            <a:cs typeface="Arial" pitchFamily="34" charset="0"/>
          </a:endParaRPr>
        </a:p>
      </dgm:t>
    </dgm:pt>
    <dgm:pt modelId="{C29632B6-B0FE-4C18-8C3D-69848DCA5F8A}">
      <dgm:prSet phldrT="[Texto]" custT="1"/>
      <dgm:spPr/>
      <dgm:t>
        <a:bodyPr/>
        <a:lstStyle/>
        <a:p>
          <a:r>
            <a:rPr lang="es-ES" sz="1000" b="1" dirty="0" smtClean="0">
              <a:latin typeface="Arial" pitchFamily="34" charset="0"/>
              <a:cs typeface="Arial" pitchFamily="34" charset="0"/>
            </a:rPr>
            <a:t>Figura jurídica</a:t>
          </a:r>
          <a:endParaRPr lang="es-ES" sz="1000" b="1" dirty="0">
            <a:latin typeface="Arial" pitchFamily="34" charset="0"/>
            <a:cs typeface="Arial" pitchFamily="34" charset="0"/>
          </a:endParaRPr>
        </a:p>
      </dgm:t>
    </dgm:pt>
    <dgm:pt modelId="{788F5CAF-36E9-4C45-8CF7-4A5B78E92405}" type="parTrans" cxnId="{804C0947-67AF-4AFE-97B5-9AF7A2C4602F}">
      <dgm:prSet/>
      <dgm:spPr/>
      <dgm:t>
        <a:bodyPr/>
        <a:lstStyle/>
        <a:p>
          <a:endParaRPr lang="es-ES">
            <a:latin typeface="Arial" pitchFamily="34" charset="0"/>
            <a:cs typeface="Arial" pitchFamily="34" charset="0"/>
          </a:endParaRPr>
        </a:p>
      </dgm:t>
    </dgm:pt>
    <dgm:pt modelId="{ED67146E-0BFE-4A4A-9D19-45D18282976F}" type="sibTrans" cxnId="{804C0947-67AF-4AFE-97B5-9AF7A2C4602F}">
      <dgm:prSet/>
      <dgm:spPr/>
      <dgm:t>
        <a:bodyPr/>
        <a:lstStyle/>
        <a:p>
          <a:endParaRPr lang="es-ES">
            <a:latin typeface="Arial" pitchFamily="34" charset="0"/>
            <a:cs typeface="Arial" pitchFamily="34" charset="0"/>
          </a:endParaRPr>
        </a:p>
      </dgm:t>
    </dgm:pt>
    <dgm:pt modelId="{34EB0125-768E-4E34-9C94-C3C858207176}">
      <dgm:prSet phldrT="[Texto]"/>
      <dgm:spPr/>
      <dgm:t>
        <a:bodyPr/>
        <a:lstStyle/>
        <a:p>
          <a:r>
            <a:rPr lang="es-ES" dirty="0" smtClean="0">
              <a:latin typeface="Arial" pitchFamily="34" charset="0"/>
              <a:cs typeface="Arial" pitchFamily="34" charset="0"/>
            </a:rPr>
            <a:t>Corporación de primer nivel</a:t>
          </a:r>
          <a:endParaRPr lang="es-ES" dirty="0">
            <a:latin typeface="Arial" pitchFamily="34" charset="0"/>
            <a:cs typeface="Arial" pitchFamily="34" charset="0"/>
          </a:endParaRPr>
        </a:p>
      </dgm:t>
    </dgm:pt>
    <dgm:pt modelId="{D0B1F188-3680-4251-8AEC-9F7AE66F2AE5}" type="parTrans" cxnId="{99CAC7AD-6747-49BC-ADBE-7CA4C6CF2749}">
      <dgm:prSet/>
      <dgm:spPr/>
      <dgm:t>
        <a:bodyPr/>
        <a:lstStyle/>
        <a:p>
          <a:endParaRPr lang="es-ES">
            <a:latin typeface="Arial" pitchFamily="34" charset="0"/>
            <a:cs typeface="Arial" pitchFamily="34" charset="0"/>
          </a:endParaRPr>
        </a:p>
      </dgm:t>
    </dgm:pt>
    <dgm:pt modelId="{2B33D10C-1D28-4A0A-A204-E88D4E1CDBAF}" type="sibTrans" cxnId="{99CAC7AD-6747-49BC-ADBE-7CA4C6CF2749}">
      <dgm:prSet/>
      <dgm:spPr/>
      <dgm:t>
        <a:bodyPr/>
        <a:lstStyle/>
        <a:p>
          <a:endParaRPr lang="es-ES">
            <a:latin typeface="Arial" pitchFamily="34" charset="0"/>
            <a:cs typeface="Arial" pitchFamily="34" charset="0"/>
          </a:endParaRPr>
        </a:p>
      </dgm:t>
    </dgm:pt>
    <dgm:pt modelId="{DB649354-5581-41BC-A472-68F940E79BD3}">
      <dgm:prSet phldrT="[Texto]" custT="1"/>
      <dgm:spPr/>
      <dgm:t>
        <a:bodyPr/>
        <a:lstStyle/>
        <a:p>
          <a:r>
            <a:rPr lang="es-ES" sz="1000" b="1" dirty="0" smtClean="0">
              <a:latin typeface="Arial" pitchFamily="34" charset="0"/>
              <a:cs typeface="Arial" pitchFamily="34" charset="0"/>
            </a:rPr>
            <a:t>Razón Social</a:t>
          </a:r>
          <a:endParaRPr lang="es-ES" sz="1000" b="1" dirty="0">
            <a:latin typeface="Arial" pitchFamily="34" charset="0"/>
            <a:cs typeface="Arial" pitchFamily="34" charset="0"/>
          </a:endParaRPr>
        </a:p>
      </dgm:t>
    </dgm:pt>
    <dgm:pt modelId="{66E0082B-F40D-4F77-904B-01719FFE73F7}" type="parTrans" cxnId="{712D20C3-39F9-43E8-ACF5-B476B6706E65}">
      <dgm:prSet/>
      <dgm:spPr/>
      <dgm:t>
        <a:bodyPr/>
        <a:lstStyle/>
        <a:p>
          <a:endParaRPr lang="es-ES">
            <a:latin typeface="Arial" pitchFamily="34" charset="0"/>
            <a:cs typeface="Arial" pitchFamily="34" charset="0"/>
          </a:endParaRPr>
        </a:p>
      </dgm:t>
    </dgm:pt>
    <dgm:pt modelId="{C65751A3-55A8-4B3A-BD75-59D36D1FEDB8}" type="sibTrans" cxnId="{712D20C3-39F9-43E8-ACF5-B476B6706E65}">
      <dgm:prSet/>
      <dgm:spPr/>
      <dgm:t>
        <a:bodyPr/>
        <a:lstStyle/>
        <a:p>
          <a:endParaRPr lang="es-ES">
            <a:latin typeface="Arial" pitchFamily="34" charset="0"/>
            <a:cs typeface="Arial" pitchFamily="34" charset="0"/>
          </a:endParaRPr>
        </a:p>
      </dgm:t>
    </dgm:pt>
    <dgm:pt modelId="{3435FADC-C59F-41C1-A013-CC8935A433E4}">
      <dgm:prSet phldrT="[Texto]"/>
      <dgm:spPr/>
      <dgm:t>
        <a:bodyPr/>
        <a:lstStyle/>
        <a:p>
          <a:r>
            <a:rPr lang="es-ES" dirty="0" smtClean="0">
              <a:latin typeface="Arial" pitchFamily="34" charset="0"/>
              <a:cs typeface="Arial" pitchFamily="34" charset="0"/>
            </a:rPr>
            <a:t>Productores de Pangua</a:t>
          </a:r>
          <a:endParaRPr lang="es-ES" dirty="0">
            <a:latin typeface="Arial" pitchFamily="34" charset="0"/>
            <a:cs typeface="Arial" pitchFamily="34" charset="0"/>
          </a:endParaRPr>
        </a:p>
      </dgm:t>
    </dgm:pt>
    <dgm:pt modelId="{8C4471E0-0C4A-4F57-9827-9C88E3694ED0}" type="parTrans" cxnId="{DF986933-1CB4-4460-BF39-4275A0066063}">
      <dgm:prSet/>
      <dgm:spPr/>
      <dgm:t>
        <a:bodyPr/>
        <a:lstStyle/>
        <a:p>
          <a:endParaRPr lang="es-ES">
            <a:latin typeface="Arial" pitchFamily="34" charset="0"/>
            <a:cs typeface="Arial" pitchFamily="34" charset="0"/>
          </a:endParaRPr>
        </a:p>
      </dgm:t>
    </dgm:pt>
    <dgm:pt modelId="{B23183EF-AACC-47F8-9A6C-F620247264CB}" type="sibTrans" cxnId="{DF986933-1CB4-4460-BF39-4275A0066063}">
      <dgm:prSet/>
      <dgm:spPr/>
      <dgm:t>
        <a:bodyPr/>
        <a:lstStyle/>
        <a:p>
          <a:endParaRPr lang="es-ES">
            <a:latin typeface="Arial" pitchFamily="34" charset="0"/>
            <a:cs typeface="Arial" pitchFamily="34" charset="0"/>
          </a:endParaRPr>
        </a:p>
      </dgm:t>
    </dgm:pt>
    <dgm:pt modelId="{CC5AC2CD-965B-4547-B7E2-40FAA0AEDC88}">
      <dgm:prSet phldrT="[Texto]" custT="1"/>
      <dgm:spPr/>
      <dgm:t>
        <a:bodyPr/>
        <a:lstStyle/>
        <a:p>
          <a:r>
            <a:rPr lang="es-ES" sz="1000" b="1" dirty="0" smtClean="0">
              <a:latin typeface="Arial" pitchFamily="34" charset="0"/>
              <a:cs typeface="Arial" pitchFamily="34" charset="0"/>
            </a:rPr>
            <a:t>Giro de negocio</a:t>
          </a:r>
          <a:endParaRPr lang="es-ES" sz="1000" b="1" dirty="0">
            <a:latin typeface="Arial" pitchFamily="34" charset="0"/>
            <a:cs typeface="Arial" pitchFamily="34" charset="0"/>
          </a:endParaRPr>
        </a:p>
      </dgm:t>
    </dgm:pt>
    <dgm:pt modelId="{9BD23674-85CF-4457-A99B-4ED211CC68F3}" type="parTrans" cxnId="{F50B43E9-909B-465C-84D0-1AD41015ED71}">
      <dgm:prSet/>
      <dgm:spPr/>
      <dgm:t>
        <a:bodyPr/>
        <a:lstStyle/>
        <a:p>
          <a:endParaRPr lang="es-ES">
            <a:latin typeface="Arial" pitchFamily="34" charset="0"/>
            <a:cs typeface="Arial" pitchFamily="34" charset="0"/>
          </a:endParaRPr>
        </a:p>
      </dgm:t>
    </dgm:pt>
    <dgm:pt modelId="{4181DEB6-1887-42A6-BB78-447B44A65CB8}" type="sibTrans" cxnId="{F50B43E9-909B-465C-84D0-1AD41015ED71}">
      <dgm:prSet/>
      <dgm:spPr/>
      <dgm:t>
        <a:bodyPr/>
        <a:lstStyle/>
        <a:p>
          <a:endParaRPr lang="es-ES">
            <a:latin typeface="Arial" pitchFamily="34" charset="0"/>
            <a:cs typeface="Arial" pitchFamily="34" charset="0"/>
          </a:endParaRPr>
        </a:p>
      </dgm:t>
    </dgm:pt>
    <dgm:pt modelId="{E89BFB7B-9CD2-4A98-ABEB-952C85A7EB7C}">
      <dgm:prSet/>
      <dgm:spPr/>
      <dgm:t>
        <a:bodyPr/>
        <a:lstStyle/>
        <a:p>
          <a:r>
            <a:rPr lang="es-ES" smtClean="0">
              <a:latin typeface="Arial" pitchFamily="34" charset="0"/>
              <a:cs typeface="Arial" pitchFamily="34" charset="0"/>
            </a:rPr>
            <a:t>Asociación de Productores de caña de azúcar y sus derivados</a:t>
          </a:r>
          <a:endParaRPr lang="es-ES">
            <a:latin typeface="Arial" pitchFamily="34" charset="0"/>
            <a:cs typeface="Arial" pitchFamily="34" charset="0"/>
          </a:endParaRPr>
        </a:p>
      </dgm:t>
    </dgm:pt>
    <dgm:pt modelId="{CF1BF427-A7DE-4743-A092-2C42C643AB87}" type="parTrans" cxnId="{5BB68B31-089E-45C9-9843-425A8843EF6C}">
      <dgm:prSet/>
      <dgm:spPr/>
      <dgm:t>
        <a:bodyPr/>
        <a:lstStyle/>
        <a:p>
          <a:endParaRPr lang="es-ES">
            <a:latin typeface="Arial" pitchFamily="34" charset="0"/>
            <a:cs typeface="Arial" pitchFamily="34" charset="0"/>
          </a:endParaRPr>
        </a:p>
      </dgm:t>
    </dgm:pt>
    <dgm:pt modelId="{1C3E0528-411C-42EA-A003-D179FE3FB8BD}" type="sibTrans" cxnId="{5BB68B31-089E-45C9-9843-425A8843EF6C}">
      <dgm:prSet/>
      <dgm:spPr/>
      <dgm:t>
        <a:bodyPr/>
        <a:lstStyle/>
        <a:p>
          <a:endParaRPr lang="es-ES">
            <a:latin typeface="Arial" pitchFamily="34" charset="0"/>
            <a:cs typeface="Arial" pitchFamily="34" charset="0"/>
          </a:endParaRPr>
        </a:p>
      </dgm:t>
    </dgm:pt>
    <dgm:pt modelId="{BAEA0597-FB49-4887-89CF-E96E66542F67}">
      <dgm:prSet phldrT="[Texto]" custT="1"/>
      <dgm:spPr/>
      <dgm:t>
        <a:bodyPr/>
        <a:lstStyle/>
        <a:p>
          <a:r>
            <a:rPr lang="es-ES" sz="1000" b="1" dirty="0" smtClean="0">
              <a:latin typeface="Arial" pitchFamily="34" charset="0"/>
              <a:cs typeface="Arial" pitchFamily="34" charset="0"/>
            </a:rPr>
            <a:t>Slogan</a:t>
          </a:r>
          <a:endParaRPr lang="es-ES" sz="1000" b="1" dirty="0">
            <a:latin typeface="Arial" pitchFamily="34" charset="0"/>
            <a:cs typeface="Arial" pitchFamily="34" charset="0"/>
          </a:endParaRPr>
        </a:p>
      </dgm:t>
    </dgm:pt>
    <dgm:pt modelId="{64BEBF7A-BFC4-496F-9CB0-5B737F2380D7}" type="parTrans" cxnId="{4F96694F-BC01-4D2C-88A0-D551E59F48DA}">
      <dgm:prSet/>
      <dgm:spPr/>
      <dgm:t>
        <a:bodyPr/>
        <a:lstStyle/>
        <a:p>
          <a:endParaRPr lang="es-ES">
            <a:latin typeface="Arial" pitchFamily="34" charset="0"/>
            <a:cs typeface="Arial" pitchFamily="34" charset="0"/>
          </a:endParaRPr>
        </a:p>
      </dgm:t>
    </dgm:pt>
    <dgm:pt modelId="{E3D04781-24C9-446F-AC0A-BD7FBFA730E4}" type="sibTrans" cxnId="{4F96694F-BC01-4D2C-88A0-D551E59F48DA}">
      <dgm:prSet/>
      <dgm:spPr/>
      <dgm:t>
        <a:bodyPr/>
        <a:lstStyle/>
        <a:p>
          <a:endParaRPr lang="es-ES">
            <a:latin typeface="Arial" pitchFamily="34" charset="0"/>
            <a:cs typeface="Arial" pitchFamily="34" charset="0"/>
          </a:endParaRPr>
        </a:p>
      </dgm:t>
    </dgm:pt>
    <dgm:pt modelId="{93540B6E-D27A-4904-98CE-135E95619273}">
      <dgm:prSet/>
      <dgm:spPr/>
      <dgm:t>
        <a:bodyPr/>
        <a:lstStyle/>
        <a:p>
          <a:r>
            <a:rPr lang="es-ES" dirty="0" smtClean="0">
              <a:latin typeface="Arial" pitchFamily="34" charset="0"/>
              <a:cs typeface="Arial" pitchFamily="34" charset="0"/>
            </a:rPr>
            <a:t>Zaphrol</a:t>
          </a:r>
          <a:endParaRPr lang="es-ES" dirty="0">
            <a:latin typeface="Arial" pitchFamily="34" charset="0"/>
            <a:cs typeface="Arial" pitchFamily="34" charset="0"/>
          </a:endParaRPr>
        </a:p>
      </dgm:t>
    </dgm:pt>
    <dgm:pt modelId="{F9529233-AEFE-4F8A-8979-A016E6A56153}" type="parTrans" cxnId="{72A29404-1B25-40D5-9056-76A2E919B968}">
      <dgm:prSet/>
      <dgm:spPr/>
      <dgm:t>
        <a:bodyPr/>
        <a:lstStyle/>
        <a:p>
          <a:endParaRPr lang="es-ES">
            <a:latin typeface="Arial" pitchFamily="34" charset="0"/>
            <a:cs typeface="Arial" pitchFamily="34" charset="0"/>
          </a:endParaRPr>
        </a:p>
      </dgm:t>
    </dgm:pt>
    <dgm:pt modelId="{01C9CC35-3D23-45AD-A52F-FC84D7DA0395}" type="sibTrans" cxnId="{72A29404-1B25-40D5-9056-76A2E919B968}">
      <dgm:prSet/>
      <dgm:spPr/>
      <dgm:t>
        <a:bodyPr/>
        <a:lstStyle/>
        <a:p>
          <a:endParaRPr lang="es-ES">
            <a:latin typeface="Arial" pitchFamily="34" charset="0"/>
            <a:cs typeface="Arial" pitchFamily="34" charset="0"/>
          </a:endParaRPr>
        </a:p>
      </dgm:t>
    </dgm:pt>
    <dgm:pt modelId="{82063E70-2681-4639-96C9-89D04C7BDA59}">
      <dgm:prSet phldrT="[Texto]" custT="1"/>
      <dgm:spPr/>
      <dgm:t>
        <a:bodyPr/>
        <a:lstStyle/>
        <a:p>
          <a:r>
            <a:rPr lang="es-ES" sz="1000" b="1" dirty="0" smtClean="0">
              <a:latin typeface="Arial" pitchFamily="34" charset="0"/>
              <a:cs typeface="Arial" pitchFamily="34" charset="0"/>
            </a:rPr>
            <a:t>Nombre Comercial</a:t>
          </a:r>
          <a:endParaRPr lang="es-ES" sz="1000" b="1" dirty="0">
            <a:latin typeface="Arial" pitchFamily="34" charset="0"/>
            <a:cs typeface="Arial" pitchFamily="34" charset="0"/>
          </a:endParaRPr>
        </a:p>
      </dgm:t>
    </dgm:pt>
    <dgm:pt modelId="{572643F3-7CD2-4D1B-9FF5-C686C756577A}" type="parTrans" cxnId="{9E9A11D3-E9AE-4031-85D8-F4B96465AD06}">
      <dgm:prSet/>
      <dgm:spPr/>
    </dgm:pt>
    <dgm:pt modelId="{3DD1EDB2-1036-47B4-B8C8-40B604C29521}" type="sibTrans" cxnId="{9E9A11D3-E9AE-4031-85D8-F4B96465AD06}">
      <dgm:prSet/>
      <dgm:spPr/>
    </dgm:pt>
    <dgm:pt modelId="{E2921FE0-ABF3-47D4-8D68-158BD46E07AA}">
      <dgm:prSet/>
      <dgm:spPr/>
      <dgm:t>
        <a:bodyPr/>
        <a:lstStyle/>
        <a:p>
          <a:r>
            <a:rPr lang="es-ES" smtClean="0">
              <a:latin typeface="Arial" pitchFamily="34" charset="0"/>
              <a:cs typeface="Arial" pitchFamily="34" charset="0"/>
            </a:rPr>
            <a:t>Alcohol artesanal</a:t>
          </a:r>
          <a:endParaRPr lang="es-ES"/>
        </a:p>
      </dgm:t>
    </dgm:pt>
    <dgm:pt modelId="{4ADF0C26-D2F6-4571-8D6A-D20FBCD98979}" type="parTrans" cxnId="{3BB97612-3B4E-4D8D-BE54-E34A45F75289}">
      <dgm:prSet/>
      <dgm:spPr/>
    </dgm:pt>
    <dgm:pt modelId="{D0D3018A-5308-4062-A178-28C77FB851C1}" type="sibTrans" cxnId="{3BB97612-3B4E-4D8D-BE54-E34A45F75289}">
      <dgm:prSet/>
      <dgm:spPr/>
    </dgm:pt>
    <dgm:pt modelId="{FB19F0EC-0E76-499F-8B2D-BB2E54D01329}" type="pres">
      <dgm:prSet presAssocID="{0D3AB958-F3AB-4BFD-B36C-3809AF51250E}" presName="linearFlow" presStyleCnt="0">
        <dgm:presLayoutVars>
          <dgm:dir/>
          <dgm:animLvl val="lvl"/>
          <dgm:resizeHandles val="exact"/>
        </dgm:presLayoutVars>
      </dgm:prSet>
      <dgm:spPr/>
      <dgm:t>
        <a:bodyPr/>
        <a:lstStyle/>
        <a:p>
          <a:endParaRPr lang="es-ES"/>
        </a:p>
      </dgm:t>
    </dgm:pt>
    <dgm:pt modelId="{1812DE2B-1757-4650-B151-D55149A2B3AD}" type="pres">
      <dgm:prSet presAssocID="{44D8E461-3937-40A6-87FF-15C6532A4F78}" presName="composite" presStyleCnt="0"/>
      <dgm:spPr/>
    </dgm:pt>
    <dgm:pt modelId="{485CDEEF-66AD-4503-B73E-3FB206E21BB6}" type="pres">
      <dgm:prSet presAssocID="{44D8E461-3937-40A6-87FF-15C6532A4F78}" presName="parentText" presStyleLbl="alignNode1" presStyleIdx="0" presStyleCnt="6">
        <dgm:presLayoutVars>
          <dgm:chMax val="1"/>
          <dgm:bulletEnabled val="1"/>
        </dgm:presLayoutVars>
      </dgm:prSet>
      <dgm:spPr/>
      <dgm:t>
        <a:bodyPr/>
        <a:lstStyle/>
        <a:p>
          <a:endParaRPr lang="es-ES"/>
        </a:p>
      </dgm:t>
    </dgm:pt>
    <dgm:pt modelId="{B7D432E5-E8C4-44F4-8E37-CD549977DFE4}" type="pres">
      <dgm:prSet presAssocID="{44D8E461-3937-40A6-87FF-15C6532A4F78}" presName="descendantText" presStyleLbl="alignAcc1" presStyleIdx="0" presStyleCnt="6">
        <dgm:presLayoutVars>
          <dgm:bulletEnabled val="1"/>
        </dgm:presLayoutVars>
      </dgm:prSet>
      <dgm:spPr/>
      <dgm:t>
        <a:bodyPr/>
        <a:lstStyle/>
        <a:p>
          <a:endParaRPr lang="es-ES"/>
        </a:p>
      </dgm:t>
    </dgm:pt>
    <dgm:pt modelId="{A0664327-0898-498D-AEF4-51F4022238B2}" type="pres">
      <dgm:prSet presAssocID="{EC83576E-325C-4CA8-91BA-086CE84380DF}" presName="sp" presStyleCnt="0"/>
      <dgm:spPr/>
    </dgm:pt>
    <dgm:pt modelId="{25795578-F402-499D-94E5-D05910D64DF6}" type="pres">
      <dgm:prSet presAssocID="{C29632B6-B0FE-4C18-8C3D-69848DCA5F8A}" presName="composite" presStyleCnt="0"/>
      <dgm:spPr/>
    </dgm:pt>
    <dgm:pt modelId="{2980D731-15A0-4361-A4FD-1AB754ABC493}" type="pres">
      <dgm:prSet presAssocID="{C29632B6-B0FE-4C18-8C3D-69848DCA5F8A}" presName="parentText" presStyleLbl="alignNode1" presStyleIdx="1" presStyleCnt="6">
        <dgm:presLayoutVars>
          <dgm:chMax val="1"/>
          <dgm:bulletEnabled val="1"/>
        </dgm:presLayoutVars>
      </dgm:prSet>
      <dgm:spPr/>
      <dgm:t>
        <a:bodyPr/>
        <a:lstStyle/>
        <a:p>
          <a:endParaRPr lang="es-ES"/>
        </a:p>
      </dgm:t>
    </dgm:pt>
    <dgm:pt modelId="{1CE1612E-60A3-479E-B0A6-3693BA6F4301}" type="pres">
      <dgm:prSet presAssocID="{C29632B6-B0FE-4C18-8C3D-69848DCA5F8A}" presName="descendantText" presStyleLbl="alignAcc1" presStyleIdx="1" presStyleCnt="6">
        <dgm:presLayoutVars>
          <dgm:bulletEnabled val="1"/>
        </dgm:presLayoutVars>
      </dgm:prSet>
      <dgm:spPr/>
      <dgm:t>
        <a:bodyPr/>
        <a:lstStyle/>
        <a:p>
          <a:endParaRPr lang="es-ES"/>
        </a:p>
      </dgm:t>
    </dgm:pt>
    <dgm:pt modelId="{37220401-99EF-4D03-9C88-D36058CE9821}" type="pres">
      <dgm:prSet presAssocID="{ED67146E-0BFE-4A4A-9D19-45D18282976F}" presName="sp" presStyleCnt="0"/>
      <dgm:spPr/>
    </dgm:pt>
    <dgm:pt modelId="{7BCAD9A0-EC0A-4AB9-B833-453F5B009E47}" type="pres">
      <dgm:prSet presAssocID="{DB649354-5581-41BC-A472-68F940E79BD3}" presName="composite" presStyleCnt="0"/>
      <dgm:spPr/>
    </dgm:pt>
    <dgm:pt modelId="{D8F89EFA-7A01-4F28-B56A-87F2302580CD}" type="pres">
      <dgm:prSet presAssocID="{DB649354-5581-41BC-A472-68F940E79BD3}" presName="parentText" presStyleLbl="alignNode1" presStyleIdx="2" presStyleCnt="6">
        <dgm:presLayoutVars>
          <dgm:chMax val="1"/>
          <dgm:bulletEnabled val="1"/>
        </dgm:presLayoutVars>
      </dgm:prSet>
      <dgm:spPr/>
      <dgm:t>
        <a:bodyPr/>
        <a:lstStyle/>
        <a:p>
          <a:endParaRPr lang="es-ES"/>
        </a:p>
      </dgm:t>
    </dgm:pt>
    <dgm:pt modelId="{D943CDC9-2983-4AE8-9929-F2B02245199F}" type="pres">
      <dgm:prSet presAssocID="{DB649354-5581-41BC-A472-68F940E79BD3}" presName="descendantText" presStyleLbl="alignAcc1" presStyleIdx="2" presStyleCnt="6">
        <dgm:presLayoutVars>
          <dgm:bulletEnabled val="1"/>
        </dgm:presLayoutVars>
      </dgm:prSet>
      <dgm:spPr/>
      <dgm:t>
        <a:bodyPr/>
        <a:lstStyle/>
        <a:p>
          <a:endParaRPr lang="es-ES"/>
        </a:p>
      </dgm:t>
    </dgm:pt>
    <dgm:pt modelId="{689EC273-D54A-49B2-B171-2D2257ECEBBE}" type="pres">
      <dgm:prSet presAssocID="{C65751A3-55A8-4B3A-BD75-59D36D1FEDB8}" presName="sp" presStyleCnt="0"/>
      <dgm:spPr/>
    </dgm:pt>
    <dgm:pt modelId="{9B52E5F8-C18B-4A78-9FFB-0A53F49D29F6}" type="pres">
      <dgm:prSet presAssocID="{CC5AC2CD-965B-4547-B7E2-40FAA0AEDC88}" presName="composite" presStyleCnt="0"/>
      <dgm:spPr/>
    </dgm:pt>
    <dgm:pt modelId="{FAFBF40D-CA83-451E-86A4-58BC10DBD890}" type="pres">
      <dgm:prSet presAssocID="{CC5AC2CD-965B-4547-B7E2-40FAA0AEDC88}" presName="parentText" presStyleLbl="alignNode1" presStyleIdx="3" presStyleCnt="6">
        <dgm:presLayoutVars>
          <dgm:chMax val="1"/>
          <dgm:bulletEnabled val="1"/>
        </dgm:presLayoutVars>
      </dgm:prSet>
      <dgm:spPr/>
      <dgm:t>
        <a:bodyPr/>
        <a:lstStyle/>
        <a:p>
          <a:endParaRPr lang="es-ES"/>
        </a:p>
      </dgm:t>
    </dgm:pt>
    <dgm:pt modelId="{0B45A691-AC3E-4053-863F-17B5B5500CCD}" type="pres">
      <dgm:prSet presAssocID="{CC5AC2CD-965B-4547-B7E2-40FAA0AEDC88}" presName="descendantText" presStyleLbl="alignAcc1" presStyleIdx="3" presStyleCnt="6">
        <dgm:presLayoutVars>
          <dgm:bulletEnabled val="1"/>
        </dgm:presLayoutVars>
      </dgm:prSet>
      <dgm:spPr/>
      <dgm:t>
        <a:bodyPr/>
        <a:lstStyle/>
        <a:p>
          <a:endParaRPr lang="es-ES"/>
        </a:p>
      </dgm:t>
    </dgm:pt>
    <dgm:pt modelId="{4DAF9B9F-B7B1-413C-80BC-1E98C7C48F33}" type="pres">
      <dgm:prSet presAssocID="{4181DEB6-1887-42A6-BB78-447B44A65CB8}" presName="sp" presStyleCnt="0"/>
      <dgm:spPr/>
    </dgm:pt>
    <dgm:pt modelId="{A3E50F42-E4D9-49AB-9216-13CBF58549AA}" type="pres">
      <dgm:prSet presAssocID="{82063E70-2681-4639-96C9-89D04C7BDA59}" presName="composite" presStyleCnt="0"/>
      <dgm:spPr/>
    </dgm:pt>
    <dgm:pt modelId="{230ACF04-7F07-46ED-854A-942EF0AEBC86}" type="pres">
      <dgm:prSet presAssocID="{82063E70-2681-4639-96C9-89D04C7BDA59}" presName="parentText" presStyleLbl="alignNode1" presStyleIdx="4" presStyleCnt="6">
        <dgm:presLayoutVars>
          <dgm:chMax val="1"/>
          <dgm:bulletEnabled val="1"/>
        </dgm:presLayoutVars>
      </dgm:prSet>
      <dgm:spPr/>
      <dgm:t>
        <a:bodyPr/>
        <a:lstStyle/>
        <a:p>
          <a:endParaRPr lang="es-ES"/>
        </a:p>
      </dgm:t>
    </dgm:pt>
    <dgm:pt modelId="{EB74076F-871F-4158-B46C-E5CCE7065EFD}" type="pres">
      <dgm:prSet presAssocID="{82063E70-2681-4639-96C9-89D04C7BDA59}" presName="descendantText" presStyleLbl="alignAcc1" presStyleIdx="4" presStyleCnt="6">
        <dgm:presLayoutVars>
          <dgm:bulletEnabled val="1"/>
        </dgm:presLayoutVars>
      </dgm:prSet>
      <dgm:spPr/>
      <dgm:t>
        <a:bodyPr/>
        <a:lstStyle/>
        <a:p>
          <a:endParaRPr lang="es-ES"/>
        </a:p>
      </dgm:t>
    </dgm:pt>
    <dgm:pt modelId="{7A1F147C-88CE-47BE-A82D-51824E539F0E}" type="pres">
      <dgm:prSet presAssocID="{3DD1EDB2-1036-47B4-B8C8-40B604C29521}" presName="sp" presStyleCnt="0"/>
      <dgm:spPr/>
    </dgm:pt>
    <dgm:pt modelId="{86FDB666-A1EA-4705-B248-8362A1F82FDC}" type="pres">
      <dgm:prSet presAssocID="{BAEA0597-FB49-4887-89CF-E96E66542F67}" presName="composite" presStyleCnt="0"/>
      <dgm:spPr/>
    </dgm:pt>
    <dgm:pt modelId="{9E61D44E-7943-4D66-B276-AAF48A4614FE}" type="pres">
      <dgm:prSet presAssocID="{BAEA0597-FB49-4887-89CF-E96E66542F67}" presName="parentText" presStyleLbl="alignNode1" presStyleIdx="5" presStyleCnt="6">
        <dgm:presLayoutVars>
          <dgm:chMax val="1"/>
          <dgm:bulletEnabled val="1"/>
        </dgm:presLayoutVars>
      </dgm:prSet>
      <dgm:spPr/>
      <dgm:t>
        <a:bodyPr/>
        <a:lstStyle/>
        <a:p>
          <a:endParaRPr lang="es-ES"/>
        </a:p>
      </dgm:t>
    </dgm:pt>
    <dgm:pt modelId="{59B83D65-2C42-4629-B3B6-A934D5CB8C19}" type="pres">
      <dgm:prSet presAssocID="{BAEA0597-FB49-4887-89CF-E96E66542F67}" presName="descendantText" presStyleLbl="alignAcc1" presStyleIdx="5" presStyleCnt="6">
        <dgm:presLayoutVars>
          <dgm:bulletEnabled val="1"/>
        </dgm:presLayoutVars>
      </dgm:prSet>
      <dgm:spPr/>
      <dgm:t>
        <a:bodyPr/>
        <a:lstStyle/>
        <a:p>
          <a:endParaRPr lang="es-ES"/>
        </a:p>
      </dgm:t>
    </dgm:pt>
  </dgm:ptLst>
  <dgm:cxnLst>
    <dgm:cxn modelId="{DC774219-6860-4B5C-8843-D808374C066D}" type="presOf" srcId="{CC5AC2CD-965B-4547-B7E2-40FAA0AEDC88}" destId="{FAFBF40D-CA83-451E-86A4-58BC10DBD890}" srcOrd="0" destOrd="0" presId="urn:microsoft.com/office/officeart/2005/8/layout/chevron2"/>
    <dgm:cxn modelId="{48A0F5E5-50CE-401D-97AB-C2C1B93A7ABE}" type="presOf" srcId="{44D8E461-3937-40A6-87FF-15C6532A4F78}" destId="{485CDEEF-66AD-4503-B73E-3FB206E21BB6}" srcOrd="0" destOrd="0" presId="urn:microsoft.com/office/officeart/2005/8/layout/chevron2"/>
    <dgm:cxn modelId="{9AAD7174-5CB8-47EE-9437-5C4323887286}" type="presOf" srcId="{C29632B6-B0FE-4C18-8C3D-69848DCA5F8A}" destId="{2980D731-15A0-4361-A4FD-1AB754ABC493}" srcOrd="0" destOrd="0" presId="urn:microsoft.com/office/officeart/2005/8/layout/chevron2"/>
    <dgm:cxn modelId="{804C0947-67AF-4AFE-97B5-9AF7A2C4602F}" srcId="{0D3AB958-F3AB-4BFD-B36C-3809AF51250E}" destId="{C29632B6-B0FE-4C18-8C3D-69848DCA5F8A}" srcOrd="1" destOrd="0" parTransId="{788F5CAF-36E9-4C45-8CF7-4A5B78E92405}" sibTransId="{ED67146E-0BFE-4A4A-9D19-45D18282976F}"/>
    <dgm:cxn modelId="{B00FC25E-7242-45A1-BDAA-E450AAC19E92}" type="presOf" srcId="{3435FADC-C59F-41C1-A013-CC8935A433E4}" destId="{59B83D65-2C42-4629-B3B6-A934D5CB8C19}" srcOrd="0" destOrd="0" presId="urn:microsoft.com/office/officeart/2005/8/layout/chevron2"/>
    <dgm:cxn modelId="{2F79F36F-64E6-40EB-A20B-7BFAE6CDDADA}" type="presOf" srcId="{93540B6E-D27A-4904-98CE-135E95619273}" destId="{EB74076F-871F-4158-B46C-E5CCE7065EFD}" srcOrd="0" destOrd="0" presId="urn:microsoft.com/office/officeart/2005/8/layout/chevron2"/>
    <dgm:cxn modelId="{BE3AC8B3-144D-4BC9-98A7-FC0663FB73B5}" type="presOf" srcId="{E6D6A7F7-EE4C-4C0A-B96E-828FA09B5B9D}" destId="{B7D432E5-E8C4-44F4-8E37-CD549977DFE4}" srcOrd="0" destOrd="0" presId="urn:microsoft.com/office/officeart/2005/8/layout/chevron2"/>
    <dgm:cxn modelId="{712D20C3-39F9-43E8-ACF5-B476B6706E65}" srcId="{0D3AB958-F3AB-4BFD-B36C-3809AF51250E}" destId="{DB649354-5581-41BC-A472-68F940E79BD3}" srcOrd="2" destOrd="0" parTransId="{66E0082B-F40D-4F77-904B-01719FFE73F7}" sibTransId="{C65751A3-55A8-4B3A-BD75-59D36D1FEDB8}"/>
    <dgm:cxn modelId="{323DD42A-3BBE-4FE7-8564-1FC4F35DD304}" type="presOf" srcId="{BAEA0597-FB49-4887-89CF-E96E66542F67}" destId="{9E61D44E-7943-4D66-B276-AAF48A4614FE}" srcOrd="0" destOrd="0" presId="urn:microsoft.com/office/officeart/2005/8/layout/chevron2"/>
    <dgm:cxn modelId="{F50B43E9-909B-465C-84D0-1AD41015ED71}" srcId="{0D3AB958-F3AB-4BFD-B36C-3809AF51250E}" destId="{CC5AC2CD-965B-4547-B7E2-40FAA0AEDC88}" srcOrd="3" destOrd="0" parTransId="{9BD23674-85CF-4457-A99B-4ED211CC68F3}" sibTransId="{4181DEB6-1887-42A6-BB78-447B44A65CB8}"/>
    <dgm:cxn modelId="{99CAC7AD-6747-49BC-ADBE-7CA4C6CF2749}" srcId="{C29632B6-B0FE-4C18-8C3D-69848DCA5F8A}" destId="{34EB0125-768E-4E34-9C94-C3C858207176}" srcOrd="0" destOrd="0" parTransId="{D0B1F188-3680-4251-8AEC-9F7AE66F2AE5}" sibTransId="{2B33D10C-1D28-4A0A-A204-E88D4E1CDBAF}"/>
    <dgm:cxn modelId="{8A9DC0C9-744B-4FF8-8634-ADEB9B73DD31}" type="presOf" srcId="{E2921FE0-ABF3-47D4-8D68-158BD46E07AA}" destId="{0B45A691-AC3E-4053-863F-17B5B5500CCD}" srcOrd="0" destOrd="0" presId="urn:microsoft.com/office/officeart/2005/8/layout/chevron2"/>
    <dgm:cxn modelId="{FC349E7D-D5F3-4E58-B38E-D7755029328F}" type="presOf" srcId="{0D3AB958-F3AB-4BFD-B36C-3809AF51250E}" destId="{FB19F0EC-0E76-499F-8B2D-BB2E54D01329}" srcOrd="0" destOrd="0" presId="urn:microsoft.com/office/officeart/2005/8/layout/chevron2"/>
    <dgm:cxn modelId="{4F96694F-BC01-4D2C-88A0-D551E59F48DA}" srcId="{0D3AB958-F3AB-4BFD-B36C-3809AF51250E}" destId="{BAEA0597-FB49-4887-89CF-E96E66542F67}" srcOrd="5" destOrd="0" parTransId="{64BEBF7A-BFC4-496F-9CB0-5B737F2380D7}" sibTransId="{E3D04781-24C9-446F-AC0A-BD7FBFA730E4}"/>
    <dgm:cxn modelId="{8D830964-9CFB-4EDF-B562-0683C65E9F89}" srcId="{0D3AB958-F3AB-4BFD-B36C-3809AF51250E}" destId="{44D8E461-3937-40A6-87FF-15C6532A4F78}" srcOrd="0" destOrd="0" parTransId="{065525A6-790B-4B33-AAEB-37C04C5C42DA}" sibTransId="{EC83576E-325C-4CA8-91BA-086CE84380DF}"/>
    <dgm:cxn modelId="{0247C33E-D7EB-4446-8254-7DE007D56F7E}" type="presOf" srcId="{34EB0125-768E-4E34-9C94-C3C858207176}" destId="{1CE1612E-60A3-479E-B0A6-3693BA6F4301}" srcOrd="0" destOrd="0" presId="urn:microsoft.com/office/officeart/2005/8/layout/chevron2"/>
    <dgm:cxn modelId="{72A29404-1B25-40D5-9056-76A2E919B968}" srcId="{82063E70-2681-4639-96C9-89D04C7BDA59}" destId="{93540B6E-D27A-4904-98CE-135E95619273}" srcOrd="0" destOrd="0" parTransId="{F9529233-AEFE-4F8A-8979-A016E6A56153}" sibTransId="{01C9CC35-3D23-45AD-A52F-FC84D7DA0395}"/>
    <dgm:cxn modelId="{3BB97612-3B4E-4D8D-BE54-E34A45F75289}" srcId="{CC5AC2CD-965B-4547-B7E2-40FAA0AEDC88}" destId="{E2921FE0-ABF3-47D4-8D68-158BD46E07AA}" srcOrd="0" destOrd="0" parTransId="{4ADF0C26-D2F6-4571-8D6A-D20FBCD98979}" sibTransId="{D0D3018A-5308-4062-A178-28C77FB851C1}"/>
    <dgm:cxn modelId="{DA72CC5B-E2EB-49D3-AFEC-98515B48F50B}" type="presOf" srcId="{E89BFB7B-9CD2-4A98-ABEB-952C85A7EB7C}" destId="{D943CDC9-2983-4AE8-9929-F2B02245199F}" srcOrd="0" destOrd="0" presId="urn:microsoft.com/office/officeart/2005/8/layout/chevron2"/>
    <dgm:cxn modelId="{2BFA7130-2556-417D-A7F4-24869C69A5FC}" type="presOf" srcId="{DB649354-5581-41BC-A472-68F940E79BD3}" destId="{D8F89EFA-7A01-4F28-B56A-87F2302580CD}" srcOrd="0" destOrd="0" presId="urn:microsoft.com/office/officeart/2005/8/layout/chevron2"/>
    <dgm:cxn modelId="{9E9A11D3-E9AE-4031-85D8-F4B96465AD06}" srcId="{0D3AB958-F3AB-4BFD-B36C-3809AF51250E}" destId="{82063E70-2681-4639-96C9-89D04C7BDA59}" srcOrd="4" destOrd="0" parTransId="{572643F3-7CD2-4D1B-9FF5-C686C756577A}" sibTransId="{3DD1EDB2-1036-47B4-B8C8-40B604C29521}"/>
    <dgm:cxn modelId="{6A9FD52A-2BD4-47E9-A1A1-7005F49F1614}" srcId="{44D8E461-3937-40A6-87FF-15C6532A4F78}" destId="{E6D6A7F7-EE4C-4C0A-B96E-828FA09B5B9D}" srcOrd="0" destOrd="0" parTransId="{0A792006-E37C-43F5-B7E0-986740871C76}" sibTransId="{8CBA5FA9-612B-4A07-AA1E-5B84901F11AD}"/>
    <dgm:cxn modelId="{DF986933-1CB4-4460-BF39-4275A0066063}" srcId="{BAEA0597-FB49-4887-89CF-E96E66542F67}" destId="{3435FADC-C59F-41C1-A013-CC8935A433E4}" srcOrd="0" destOrd="0" parTransId="{8C4471E0-0C4A-4F57-9827-9C88E3694ED0}" sibTransId="{B23183EF-AACC-47F8-9A6C-F620247264CB}"/>
    <dgm:cxn modelId="{5BB68B31-089E-45C9-9843-425A8843EF6C}" srcId="{DB649354-5581-41BC-A472-68F940E79BD3}" destId="{E89BFB7B-9CD2-4A98-ABEB-952C85A7EB7C}" srcOrd="0" destOrd="0" parTransId="{CF1BF427-A7DE-4743-A092-2C42C643AB87}" sibTransId="{1C3E0528-411C-42EA-A003-D179FE3FB8BD}"/>
    <dgm:cxn modelId="{B097A656-1D5A-48AF-858C-20E6039AC3ED}" type="presOf" srcId="{82063E70-2681-4639-96C9-89D04C7BDA59}" destId="{230ACF04-7F07-46ED-854A-942EF0AEBC86}" srcOrd="0" destOrd="0" presId="urn:microsoft.com/office/officeart/2005/8/layout/chevron2"/>
    <dgm:cxn modelId="{E9D87575-E536-40C5-81B6-96D369EC8790}" type="presParOf" srcId="{FB19F0EC-0E76-499F-8B2D-BB2E54D01329}" destId="{1812DE2B-1757-4650-B151-D55149A2B3AD}" srcOrd="0" destOrd="0" presId="urn:microsoft.com/office/officeart/2005/8/layout/chevron2"/>
    <dgm:cxn modelId="{54876EC2-22C2-42F1-A400-01B958CC43F0}" type="presParOf" srcId="{1812DE2B-1757-4650-B151-D55149A2B3AD}" destId="{485CDEEF-66AD-4503-B73E-3FB206E21BB6}" srcOrd="0" destOrd="0" presId="urn:microsoft.com/office/officeart/2005/8/layout/chevron2"/>
    <dgm:cxn modelId="{61B739C1-B833-425A-BAC7-7EE1DE015EEC}" type="presParOf" srcId="{1812DE2B-1757-4650-B151-D55149A2B3AD}" destId="{B7D432E5-E8C4-44F4-8E37-CD549977DFE4}" srcOrd="1" destOrd="0" presId="urn:microsoft.com/office/officeart/2005/8/layout/chevron2"/>
    <dgm:cxn modelId="{4EFB354A-E325-4B05-80E5-2B17910C4075}" type="presParOf" srcId="{FB19F0EC-0E76-499F-8B2D-BB2E54D01329}" destId="{A0664327-0898-498D-AEF4-51F4022238B2}" srcOrd="1" destOrd="0" presId="urn:microsoft.com/office/officeart/2005/8/layout/chevron2"/>
    <dgm:cxn modelId="{E284DC8E-E295-4FCE-A11E-D7AA6EE7F94A}" type="presParOf" srcId="{FB19F0EC-0E76-499F-8B2D-BB2E54D01329}" destId="{25795578-F402-499D-94E5-D05910D64DF6}" srcOrd="2" destOrd="0" presId="urn:microsoft.com/office/officeart/2005/8/layout/chevron2"/>
    <dgm:cxn modelId="{85606A67-FAA8-41B1-ADB4-78242F3AB410}" type="presParOf" srcId="{25795578-F402-499D-94E5-D05910D64DF6}" destId="{2980D731-15A0-4361-A4FD-1AB754ABC493}" srcOrd="0" destOrd="0" presId="urn:microsoft.com/office/officeart/2005/8/layout/chevron2"/>
    <dgm:cxn modelId="{A587CD46-3C69-490E-B062-4500D37392AD}" type="presParOf" srcId="{25795578-F402-499D-94E5-D05910D64DF6}" destId="{1CE1612E-60A3-479E-B0A6-3693BA6F4301}" srcOrd="1" destOrd="0" presId="urn:microsoft.com/office/officeart/2005/8/layout/chevron2"/>
    <dgm:cxn modelId="{60058948-525C-49C3-9CA6-55CD2E27EC08}" type="presParOf" srcId="{FB19F0EC-0E76-499F-8B2D-BB2E54D01329}" destId="{37220401-99EF-4D03-9C88-D36058CE9821}" srcOrd="3" destOrd="0" presId="urn:microsoft.com/office/officeart/2005/8/layout/chevron2"/>
    <dgm:cxn modelId="{C6E2B226-E5D0-493C-833A-2C9F15BE441A}" type="presParOf" srcId="{FB19F0EC-0E76-499F-8B2D-BB2E54D01329}" destId="{7BCAD9A0-EC0A-4AB9-B833-453F5B009E47}" srcOrd="4" destOrd="0" presId="urn:microsoft.com/office/officeart/2005/8/layout/chevron2"/>
    <dgm:cxn modelId="{4BC727BF-34B1-4CE2-9287-478FF74BBC3F}" type="presParOf" srcId="{7BCAD9A0-EC0A-4AB9-B833-453F5B009E47}" destId="{D8F89EFA-7A01-4F28-B56A-87F2302580CD}" srcOrd="0" destOrd="0" presId="urn:microsoft.com/office/officeart/2005/8/layout/chevron2"/>
    <dgm:cxn modelId="{3FFDFC9D-0662-403C-B6EB-67A995DD69DF}" type="presParOf" srcId="{7BCAD9A0-EC0A-4AB9-B833-453F5B009E47}" destId="{D943CDC9-2983-4AE8-9929-F2B02245199F}" srcOrd="1" destOrd="0" presId="urn:microsoft.com/office/officeart/2005/8/layout/chevron2"/>
    <dgm:cxn modelId="{EA17DFFE-AB2D-405E-91CC-E7441AD053D7}" type="presParOf" srcId="{FB19F0EC-0E76-499F-8B2D-BB2E54D01329}" destId="{689EC273-D54A-49B2-B171-2D2257ECEBBE}" srcOrd="5" destOrd="0" presId="urn:microsoft.com/office/officeart/2005/8/layout/chevron2"/>
    <dgm:cxn modelId="{1757431D-CEC1-493F-9598-E0BEB94A4B38}" type="presParOf" srcId="{FB19F0EC-0E76-499F-8B2D-BB2E54D01329}" destId="{9B52E5F8-C18B-4A78-9FFB-0A53F49D29F6}" srcOrd="6" destOrd="0" presId="urn:microsoft.com/office/officeart/2005/8/layout/chevron2"/>
    <dgm:cxn modelId="{7BFD1906-2D1A-4846-9F55-99A9232711FC}" type="presParOf" srcId="{9B52E5F8-C18B-4A78-9FFB-0A53F49D29F6}" destId="{FAFBF40D-CA83-451E-86A4-58BC10DBD890}" srcOrd="0" destOrd="0" presId="urn:microsoft.com/office/officeart/2005/8/layout/chevron2"/>
    <dgm:cxn modelId="{9C968384-2D27-4F70-AD66-7E4A41B5BF62}" type="presParOf" srcId="{9B52E5F8-C18B-4A78-9FFB-0A53F49D29F6}" destId="{0B45A691-AC3E-4053-863F-17B5B5500CCD}" srcOrd="1" destOrd="0" presId="urn:microsoft.com/office/officeart/2005/8/layout/chevron2"/>
    <dgm:cxn modelId="{C7A49CD1-0622-426A-86EC-E26D92D8E036}" type="presParOf" srcId="{FB19F0EC-0E76-499F-8B2D-BB2E54D01329}" destId="{4DAF9B9F-B7B1-413C-80BC-1E98C7C48F33}" srcOrd="7" destOrd="0" presId="urn:microsoft.com/office/officeart/2005/8/layout/chevron2"/>
    <dgm:cxn modelId="{96E881E6-EFC6-4CF8-B153-D6BB0BA21AC0}" type="presParOf" srcId="{FB19F0EC-0E76-499F-8B2D-BB2E54D01329}" destId="{A3E50F42-E4D9-49AB-9216-13CBF58549AA}" srcOrd="8" destOrd="0" presId="urn:microsoft.com/office/officeart/2005/8/layout/chevron2"/>
    <dgm:cxn modelId="{E8EC7039-3DF1-4A6F-AE7E-65A2EAEBA0FF}" type="presParOf" srcId="{A3E50F42-E4D9-49AB-9216-13CBF58549AA}" destId="{230ACF04-7F07-46ED-854A-942EF0AEBC86}" srcOrd="0" destOrd="0" presId="urn:microsoft.com/office/officeart/2005/8/layout/chevron2"/>
    <dgm:cxn modelId="{309514F0-4D53-4BB6-AC4E-EA7F1B9D2B23}" type="presParOf" srcId="{A3E50F42-E4D9-49AB-9216-13CBF58549AA}" destId="{EB74076F-871F-4158-B46C-E5CCE7065EFD}" srcOrd="1" destOrd="0" presId="urn:microsoft.com/office/officeart/2005/8/layout/chevron2"/>
    <dgm:cxn modelId="{03E7957B-3147-48F9-B226-98731D5643FF}" type="presParOf" srcId="{FB19F0EC-0E76-499F-8B2D-BB2E54D01329}" destId="{7A1F147C-88CE-47BE-A82D-51824E539F0E}" srcOrd="9" destOrd="0" presId="urn:microsoft.com/office/officeart/2005/8/layout/chevron2"/>
    <dgm:cxn modelId="{58F7873C-70CA-48BA-BA72-442CDEE9F737}" type="presParOf" srcId="{FB19F0EC-0E76-499F-8B2D-BB2E54D01329}" destId="{86FDB666-A1EA-4705-B248-8362A1F82FDC}" srcOrd="10" destOrd="0" presId="urn:microsoft.com/office/officeart/2005/8/layout/chevron2"/>
    <dgm:cxn modelId="{AC8FF5D2-D671-445C-AAF8-B27B55E8B5D6}" type="presParOf" srcId="{86FDB666-A1EA-4705-B248-8362A1F82FDC}" destId="{9E61D44E-7943-4D66-B276-AAF48A4614FE}" srcOrd="0" destOrd="0" presId="urn:microsoft.com/office/officeart/2005/8/layout/chevron2"/>
    <dgm:cxn modelId="{A51500E1-CDB7-46E6-A9D4-5FBDA21A2A3F}" type="presParOf" srcId="{86FDB666-A1EA-4705-B248-8362A1F82FDC}" destId="{59B83D65-2C42-4629-B3B6-A934D5CB8C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3F4D1-6D93-4140-983B-2A6C114DA695}">
      <dsp:nvSpPr>
        <dsp:cNvPr id="0" name=""/>
        <dsp:cNvSpPr/>
      </dsp:nvSpPr>
      <dsp:spPr>
        <a:xfrm>
          <a:off x="305754" y="804987"/>
          <a:ext cx="7338111" cy="2293159"/>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53234" tIns="102870" rIns="102870" bIns="102870" numCol="1" spcCol="1270" anchor="t" anchorCtr="0">
          <a:noAutofit/>
        </a:bodyPr>
        <a:lstStyle/>
        <a:p>
          <a:pPr lvl="0" algn="l" defTabSz="1200150">
            <a:lnSpc>
              <a:spcPct val="90000"/>
            </a:lnSpc>
            <a:spcBef>
              <a:spcPct val="0"/>
            </a:spcBef>
            <a:spcAft>
              <a:spcPct val="35000"/>
            </a:spcAft>
          </a:pPr>
          <a:endParaRPr lang="es-ES" sz="2700" b="1" kern="1200" dirty="0">
            <a:latin typeface="Arial" pitchFamily="34" charset="0"/>
            <a:cs typeface="Arial" pitchFamily="34" charset="0"/>
          </a:endParaRPr>
        </a:p>
        <a:p>
          <a:pPr marL="228600" lvl="1" indent="-228600" algn="just" defTabSz="933450">
            <a:lnSpc>
              <a:spcPct val="90000"/>
            </a:lnSpc>
            <a:spcBef>
              <a:spcPct val="0"/>
            </a:spcBef>
            <a:spcAft>
              <a:spcPct val="15000"/>
            </a:spcAft>
            <a:buChar char="••"/>
          </a:pPr>
          <a:r>
            <a:rPr lang="es-EC" sz="2100" kern="1200" dirty="0" smtClean="0">
              <a:latin typeface="Arial" pitchFamily="34" charset="0"/>
              <a:cs typeface="Arial" pitchFamily="34" charset="0"/>
            </a:rPr>
            <a:t>Diseñar un modelo de asociatividad, comercio exterior y negocios Internacionales para la exportación de alcohol etílico en el cantón Pangua a través de la implementación de una empresa comunitaria de exportación.</a:t>
          </a:r>
          <a:endParaRPr lang="es-ES" sz="2100" kern="1200" dirty="0">
            <a:latin typeface="Arial" pitchFamily="34" charset="0"/>
            <a:cs typeface="Arial" pitchFamily="34" charset="0"/>
          </a:endParaRPr>
        </a:p>
      </dsp:txBody>
      <dsp:txXfrm>
        <a:off x="305754" y="804987"/>
        <a:ext cx="7338111" cy="2293159"/>
      </dsp:txXfrm>
    </dsp:sp>
    <dsp:sp modelId="{3FDEA670-2F9B-437A-B7FF-337C9523BD4C}">
      <dsp:nvSpPr>
        <dsp:cNvPr id="0" name=""/>
        <dsp:cNvSpPr/>
      </dsp:nvSpPr>
      <dsp:spPr>
        <a:xfrm>
          <a:off x="0" y="473753"/>
          <a:ext cx="1605211" cy="240781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4E938-7631-4C70-9206-16E3FF1C12B8}">
      <dsp:nvSpPr>
        <dsp:cNvPr id="0" name=""/>
        <dsp:cNvSpPr/>
      </dsp:nvSpPr>
      <dsp:spPr>
        <a:xfrm>
          <a:off x="2673477" y="1244364"/>
          <a:ext cx="126882" cy="555867"/>
        </a:xfrm>
        <a:custGeom>
          <a:avLst/>
          <a:gdLst/>
          <a:ahLst/>
          <a:cxnLst/>
          <a:rect l="0" t="0" r="0" b="0"/>
          <a:pathLst>
            <a:path>
              <a:moveTo>
                <a:pt x="126882" y="0"/>
              </a:moveTo>
              <a:lnTo>
                <a:pt x="126882" y="555867"/>
              </a:lnTo>
              <a:lnTo>
                <a:pt x="0" y="5558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DBA7A6-BA16-4447-AA81-38F62360542E}">
      <dsp:nvSpPr>
        <dsp:cNvPr id="0" name=""/>
        <dsp:cNvSpPr/>
      </dsp:nvSpPr>
      <dsp:spPr>
        <a:xfrm>
          <a:off x="2800360" y="1244364"/>
          <a:ext cx="2193259" cy="1111734"/>
        </a:xfrm>
        <a:custGeom>
          <a:avLst/>
          <a:gdLst/>
          <a:ahLst/>
          <a:cxnLst/>
          <a:rect l="0" t="0" r="0" b="0"/>
          <a:pathLst>
            <a:path>
              <a:moveTo>
                <a:pt x="0" y="0"/>
              </a:moveTo>
              <a:lnTo>
                <a:pt x="0" y="984851"/>
              </a:lnTo>
              <a:lnTo>
                <a:pt x="2193259" y="984851"/>
              </a:lnTo>
              <a:lnTo>
                <a:pt x="2193259" y="111173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6278D-1B22-49E8-8EB6-22319D773434}">
      <dsp:nvSpPr>
        <dsp:cNvPr id="0" name=""/>
        <dsp:cNvSpPr/>
      </dsp:nvSpPr>
      <dsp:spPr>
        <a:xfrm>
          <a:off x="2800360" y="1244364"/>
          <a:ext cx="731086" cy="1111734"/>
        </a:xfrm>
        <a:custGeom>
          <a:avLst/>
          <a:gdLst/>
          <a:ahLst/>
          <a:cxnLst/>
          <a:rect l="0" t="0" r="0" b="0"/>
          <a:pathLst>
            <a:path>
              <a:moveTo>
                <a:pt x="0" y="0"/>
              </a:moveTo>
              <a:lnTo>
                <a:pt x="0" y="984851"/>
              </a:lnTo>
              <a:lnTo>
                <a:pt x="731086" y="984851"/>
              </a:lnTo>
              <a:lnTo>
                <a:pt x="731086" y="111173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465A3C-9ABA-4BA7-91A3-9DD32D71993F}">
      <dsp:nvSpPr>
        <dsp:cNvPr id="0" name=""/>
        <dsp:cNvSpPr/>
      </dsp:nvSpPr>
      <dsp:spPr>
        <a:xfrm>
          <a:off x="2069273" y="1244364"/>
          <a:ext cx="731086" cy="1111734"/>
        </a:xfrm>
        <a:custGeom>
          <a:avLst/>
          <a:gdLst/>
          <a:ahLst/>
          <a:cxnLst/>
          <a:rect l="0" t="0" r="0" b="0"/>
          <a:pathLst>
            <a:path>
              <a:moveTo>
                <a:pt x="731086" y="0"/>
              </a:moveTo>
              <a:lnTo>
                <a:pt x="731086" y="984851"/>
              </a:lnTo>
              <a:lnTo>
                <a:pt x="0" y="984851"/>
              </a:lnTo>
              <a:lnTo>
                <a:pt x="0" y="111173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27532D-A364-49C1-ACFF-2866D4687A89}">
      <dsp:nvSpPr>
        <dsp:cNvPr id="0" name=""/>
        <dsp:cNvSpPr/>
      </dsp:nvSpPr>
      <dsp:spPr>
        <a:xfrm>
          <a:off x="607100" y="1244364"/>
          <a:ext cx="2193259" cy="1111734"/>
        </a:xfrm>
        <a:custGeom>
          <a:avLst/>
          <a:gdLst/>
          <a:ahLst/>
          <a:cxnLst/>
          <a:rect l="0" t="0" r="0" b="0"/>
          <a:pathLst>
            <a:path>
              <a:moveTo>
                <a:pt x="2193259" y="0"/>
              </a:moveTo>
              <a:lnTo>
                <a:pt x="2193259" y="984851"/>
              </a:lnTo>
              <a:lnTo>
                <a:pt x="0" y="984851"/>
              </a:lnTo>
              <a:lnTo>
                <a:pt x="0" y="111173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B6851-1075-4382-B3CE-B14764FD1AC2}">
      <dsp:nvSpPr>
        <dsp:cNvPr id="0" name=""/>
        <dsp:cNvSpPr/>
      </dsp:nvSpPr>
      <dsp:spPr>
        <a:xfrm>
          <a:off x="733983" y="640160"/>
          <a:ext cx="1208407" cy="6042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Asamblea General</a:t>
          </a:r>
        </a:p>
      </dsp:txBody>
      <dsp:txXfrm>
        <a:off x="733983" y="640160"/>
        <a:ext cx="1208407" cy="604203"/>
      </dsp:txXfrm>
    </dsp:sp>
    <dsp:sp modelId="{AB0ACAF5-06AA-4050-80EC-E4B0A3416BC9}">
      <dsp:nvSpPr>
        <dsp:cNvPr id="0" name=""/>
        <dsp:cNvSpPr/>
      </dsp:nvSpPr>
      <dsp:spPr>
        <a:xfrm>
          <a:off x="2196156" y="640160"/>
          <a:ext cx="1208407" cy="6042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Presidente</a:t>
          </a:r>
        </a:p>
      </dsp:txBody>
      <dsp:txXfrm>
        <a:off x="2196156" y="640160"/>
        <a:ext cx="1208407" cy="604203"/>
      </dsp:txXfrm>
    </dsp:sp>
    <dsp:sp modelId="{65EF0152-DC34-4F9D-9C30-80E77CB65392}">
      <dsp:nvSpPr>
        <dsp:cNvPr id="0" name=""/>
        <dsp:cNvSpPr/>
      </dsp:nvSpPr>
      <dsp:spPr>
        <a:xfrm>
          <a:off x="2897" y="2356099"/>
          <a:ext cx="1208407" cy="6042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Asesoría Juridica</a:t>
          </a:r>
        </a:p>
      </dsp:txBody>
      <dsp:txXfrm>
        <a:off x="2897" y="2356099"/>
        <a:ext cx="1208407" cy="604203"/>
      </dsp:txXfrm>
    </dsp:sp>
    <dsp:sp modelId="{8EEDA95F-99B6-45E6-8504-8134D68D2440}">
      <dsp:nvSpPr>
        <dsp:cNvPr id="0" name=""/>
        <dsp:cNvSpPr/>
      </dsp:nvSpPr>
      <dsp:spPr>
        <a:xfrm>
          <a:off x="1465069" y="2356099"/>
          <a:ext cx="1208407" cy="6042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Departamento comercio exterior</a:t>
          </a:r>
        </a:p>
      </dsp:txBody>
      <dsp:txXfrm>
        <a:off x="1465069" y="2356099"/>
        <a:ext cx="1208407" cy="604203"/>
      </dsp:txXfrm>
    </dsp:sp>
    <dsp:sp modelId="{2EE77D12-2739-498B-89C6-EFF793381FC6}">
      <dsp:nvSpPr>
        <dsp:cNvPr id="0" name=""/>
        <dsp:cNvSpPr/>
      </dsp:nvSpPr>
      <dsp:spPr>
        <a:xfrm>
          <a:off x="2927242" y="2356099"/>
          <a:ext cx="1208407" cy="6042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Departamento de producción</a:t>
          </a:r>
        </a:p>
      </dsp:txBody>
      <dsp:txXfrm>
        <a:off x="2927242" y="2356099"/>
        <a:ext cx="1208407" cy="604203"/>
      </dsp:txXfrm>
    </dsp:sp>
    <dsp:sp modelId="{1A7CCBB7-34F5-45EC-8F78-A69607391758}">
      <dsp:nvSpPr>
        <dsp:cNvPr id="0" name=""/>
        <dsp:cNvSpPr/>
      </dsp:nvSpPr>
      <dsp:spPr>
        <a:xfrm>
          <a:off x="4389415" y="2356099"/>
          <a:ext cx="1208407" cy="6042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Departamento Administrativo-Financiero</a:t>
          </a:r>
        </a:p>
      </dsp:txBody>
      <dsp:txXfrm>
        <a:off x="4389415" y="2356099"/>
        <a:ext cx="1208407" cy="604203"/>
      </dsp:txXfrm>
    </dsp:sp>
    <dsp:sp modelId="{B8FF0634-5823-4657-AE20-3AF8BE59ED53}">
      <dsp:nvSpPr>
        <dsp:cNvPr id="0" name=""/>
        <dsp:cNvSpPr/>
      </dsp:nvSpPr>
      <dsp:spPr>
        <a:xfrm>
          <a:off x="1465069" y="1498130"/>
          <a:ext cx="1208407" cy="604203"/>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Gerente General</a:t>
          </a:r>
        </a:p>
      </dsp:txBody>
      <dsp:txXfrm>
        <a:off x="1465069" y="1498130"/>
        <a:ext cx="1208407" cy="6042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459DA-5A4A-4162-AA5A-C08D9B8B0479}">
      <dsp:nvSpPr>
        <dsp:cNvPr id="0" name=""/>
        <dsp:cNvSpPr/>
      </dsp:nvSpPr>
      <dsp:spPr>
        <a:xfrm rot="10800000">
          <a:off x="1230853" y="4371"/>
          <a:ext cx="4323070" cy="567841"/>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0402" tIns="49530" rIns="92456" bIns="49530" numCol="1" spcCol="1270" anchor="ctr" anchorCtr="0">
          <a:noAutofit/>
        </a:bodyPr>
        <a:lstStyle/>
        <a:p>
          <a:pPr lvl="0" algn="l" defTabSz="555625">
            <a:lnSpc>
              <a:spcPct val="90000"/>
            </a:lnSpc>
            <a:spcBef>
              <a:spcPct val="0"/>
            </a:spcBef>
            <a:spcAft>
              <a:spcPct val="35000"/>
            </a:spcAft>
          </a:pPr>
          <a:r>
            <a:rPr lang="es-EC" sz="1250" kern="1200" dirty="0" smtClean="0">
              <a:latin typeface="Arial" pitchFamily="34" charset="0"/>
              <a:cs typeface="Arial" pitchFamily="34" charset="0"/>
            </a:rPr>
            <a:t>Diversificar oferta y mercados de exportación</a:t>
          </a:r>
          <a:endParaRPr lang="es-ES" sz="1250" kern="1200" dirty="0">
            <a:latin typeface="Arial" pitchFamily="34" charset="0"/>
            <a:cs typeface="Arial" pitchFamily="34" charset="0"/>
          </a:endParaRPr>
        </a:p>
      </dsp:txBody>
      <dsp:txXfrm rot="10800000">
        <a:off x="1372813" y="4371"/>
        <a:ext cx="4181110" cy="567841"/>
      </dsp:txXfrm>
    </dsp:sp>
    <dsp:sp modelId="{16B1C207-2203-43B2-BDD9-3E9872D34D4C}">
      <dsp:nvSpPr>
        <dsp:cNvPr id="0" name=""/>
        <dsp:cNvSpPr/>
      </dsp:nvSpPr>
      <dsp:spPr>
        <a:xfrm>
          <a:off x="946933" y="4371"/>
          <a:ext cx="567841" cy="567841"/>
        </a:xfrm>
        <a:prstGeom prst="ellipse">
          <a:avLst/>
        </a:prstGeom>
        <a:solidFill>
          <a:schemeClr val="accent4">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60B8718-A240-4829-8C35-DFE9FCBE46E1}">
      <dsp:nvSpPr>
        <dsp:cNvPr id="0" name=""/>
        <dsp:cNvSpPr/>
      </dsp:nvSpPr>
      <dsp:spPr>
        <a:xfrm rot="10800000">
          <a:off x="1230853" y="741717"/>
          <a:ext cx="4323070" cy="567841"/>
        </a:xfrm>
        <a:prstGeom prst="homePlate">
          <a:avLst/>
        </a:prstGeom>
        <a:solidFill>
          <a:schemeClr val="accent4">
            <a:hueOff val="-744128"/>
            <a:satOff val="4483"/>
            <a:lumOff val="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0402" tIns="49530" rIns="92456" bIns="49530" numCol="1" spcCol="1270" anchor="ctr" anchorCtr="0">
          <a:noAutofit/>
        </a:bodyPr>
        <a:lstStyle/>
        <a:p>
          <a:pPr lvl="0" algn="l" defTabSz="555625">
            <a:lnSpc>
              <a:spcPct val="90000"/>
            </a:lnSpc>
            <a:spcBef>
              <a:spcPct val="0"/>
            </a:spcBef>
            <a:spcAft>
              <a:spcPct val="35000"/>
            </a:spcAft>
          </a:pPr>
          <a:r>
            <a:rPr lang="es-EC" sz="1250" kern="1200" dirty="0" smtClean="0">
              <a:latin typeface="Arial" pitchFamily="34" charset="0"/>
              <a:cs typeface="Arial" pitchFamily="34" charset="0"/>
            </a:rPr>
            <a:t>Aumentar la inversión en investigación y desarrollo, aprovechando los avances tecnológicos.</a:t>
          </a:r>
          <a:endParaRPr lang="es-ES" sz="1250" kern="1200" dirty="0">
            <a:latin typeface="Arial" pitchFamily="34" charset="0"/>
            <a:cs typeface="Arial" pitchFamily="34" charset="0"/>
          </a:endParaRPr>
        </a:p>
      </dsp:txBody>
      <dsp:txXfrm rot="10800000">
        <a:off x="1372813" y="741717"/>
        <a:ext cx="4181110" cy="567841"/>
      </dsp:txXfrm>
    </dsp:sp>
    <dsp:sp modelId="{4458C71D-0ED1-4F16-B8B2-211B336BED64}">
      <dsp:nvSpPr>
        <dsp:cNvPr id="0" name=""/>
        <dsp:cNvSpPr/>
      </dsp:nvSpPr>
      <dsp:spPr>
        <a:xfrm>
          <a:off x="946933" y="741717"/>
          <a:ext cx="567841" cy="567841"/>
        </a:xfrm>
        <a:prstGeom prst="ellipse">
          <a:avLst/>
        </a:prstGeom>
        <a:solidFill>
          <a:schemeClr val="accent4">
            <a:tint val="50000"/>
            <a:hueOff val="-663547"/>
            <a:satOff val="3768"/>
            <a:lumOff val="2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6E8FDDF-0AF0-4573-801B-87451E77E0D4}">
      <dsp:nvSpPr>
        <dsp:cNvPr id="0" name=""/>
        <dsp:cNvSpPr/>
      </dsp:nvSpPr>
      <dsp:spPr>
        <a:xfrm rot="10800000">
          <a:off x="1230853" y="1479063"/>
          <a:ext cx="4323070" cy="567841"/>
        </a:xfrm>
        <a:prstGeom prst="homePlate">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0402" tIns="49530" rIns="92456" bIns="49530" numCol="1" spcCol="1270" anchor="ctr" anchorCtr="0">
          <a:noAutofit/>
        </a:bodyPr>
        <a:lstStyle/>
        <a:p>
          <a:pPr lvl="0" algn="l" defTabSz="555625">
            <a:lnSpc>
              <a:spcPct val="90000"/>
            </a:lnSpc>
            <a:spcBef>
              <a:spcPct val="0"/>
            </a:spcBef>
            <a:spcAft>
              <a:spcPct val="35000"/>
            </a:spcAft>
          </a:pPr>
          <a:r>
            <a:rPr lang="es-EC" sz="1250" kern="1200" dirty="0" smtClean="0">
              <a:latin typeface="Arial" pitchFamily="34" charset="0"/>
              <a:cs typeface="Arial" pitchFamily="34" charset="0"/>
            </a:rPr>
            <a:t>Aprovechar asistencia gubernamental y gestionar créditos de banca pública en mejora de la productividad y marketing.</a:t>
          </a:r>
          <a:endParaRPr lang="es-ES" sz="1250" kern="1200" dirty="0">
            <a:latin typeface="Arial" pitchFamily="34" charset="0"/>
            <a:cs typeface="Arial" pitchFamily="34" charset="0"/>
          </a:endParaRPr>
        </a:p>
      </dsp:txBody>
      <dsp:txXfrm rot="10800000">
        <a:off x="1372813" y="1479063"/>
        <a:ext cx="4181110" cy="567841"/>
      </dsp:txXfrm>
    </dsp:sp>
    <dsp:sp modelId="{9703EB0E-50DB-449E-9F18-26011E91BA95}">
      <dsp:nvSpPr>
        <dsp:cNvPr id="0" name=""/>
        <dsp:cNvSpPr/>
      </dsp:nvSpPr>
      <dsp:spPr>
        <a:xfrm>
          <a:off x="946933" y="1479063"/>
          <a:ext cx="567841" cy="567841"/>
        </a:xfrm>
        <a:prstGeom prst="ellipse">
          <a:avLst/>
        </a:prstGeom>
        <a:solidFill>
          <a:schemeClr val="accent4">
            <a:tint val="50000"/>
            <a:hueOff val="-1327094"/>
            <a:satOff val="7537"/>
            <a:lumOff val="5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8E7B50A-CAA8-4EB6-94B9-D750A68902A9}">
      <dsp:nvSpPr>
        <dsp:cNvPr id="0" name=""/>
        <dsp:cNvSpPr/>
      </dsp:nvSpPr>
      <dsp:spPr>
        <a:xfrm rot="10800000">
          <a:off x="1230853" y="2216409"/>
          <a:ext cx="4323070" cy="567841"/>
        </a:xfrm>
        <a:prstGeom prst="homePlate">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0402" tIns="49530" rIns="92456" bIns="49530" numCol="1" spcCol="1270" anchor="ctr" anchorCtr="0">
          <a:noAutofit/>
        </a:bodyPr>
        <a:lstStyle/>
        <a:p>
          <a:pPr lvl="0" algn="l" defTabSz="555625">
            <a:lnSpc>
              <a:spcPct val="90000"/>
            </a:lnSpc>
            <a:spcBef>
              <a:spcPct val="0"/>
            </a:spcBef>
            <a:spcAft>
              <a:spcPct val="35000"/>
            </a:spcAft>
          </a:pPr>
          <a:r>
            <a:rPr lang="es-EC" sz="1250" kern="1200" dirty="0" smtClean="0">
              <a:latin typeface="Arial" pitchFamily="34" charset="0"/>
              <a:cs typeface="Arial" pitchFamily="34" charset="0"/>
            </a:rPr>
            <a:t>Competir ofreciendo beneficios a través de una alto valor agregado y enfoques sociales.</a:t>
          </a:r>
          <a:endParaRPr lang="es-ES" sz="1250" kern="1200" dirty="0">
            <a:latin typeface="Arial" pitchFamily="34" charset="0"/>
            <a:cs typeface="Arial" pitchFamily="34" charset="0"/>
          </a:endParaRPr>
        </a:p>
      </dsp:txBody>
      <dsp:txXfrm rot="10800000">
        <a:off x="1372813" y="2216409"/>
        <a:ext cx="4181110" cy="567841"/>
      </dsp:txXfrm>
    </dsp:sp>
    <dsp:sp modelId="{8560C60D-D355-478F-8FFC-19D0A980F7A2}">
      <dsp:nvSpPr>
        <dsp:cNvPr id="0" name=""/>
        <dsp:cNvSpPr/>
      </dsp:nvSpPr>
      <dsp:spPr>
        <a:xfrm>
          <a:off x="946933" y="2216409"/>
          <a:ext cx="567841" cy="567841"/>
        </a:xfrm>
        <a:prstGeom prst="ellipse">
          <a:avLst/>
        </a:prstGeom>
        <a:solidFill>
          <a:schemeClr val="accent4">
            <a:tint val="50000"/>
            <a:hueOff val="-1990641"/>
            <a:satOff val="11305"/>
            <a:lumOff val="8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B9242A0-6893-4999-9660-4F9A7E8397F7}">
      <dsp:nvSpPr>
        <dsp:cNvPr id="0" name=""/>
        <dsp:cNvSpPr/>
      </dsp:nvSpPr>
      <dsp:spPr>
        <a:xfrm rot="10800000">
          <a:off x="1230853" y="2953755"/>
          <a:ext cx="4323070" cy="567841"/>
        </a:xfrm>
        <a:prstGeom prst="homePlate">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0402" tIns="49530" rIns="92456" bIns="49530" numCol="1" spcCol="1270" anchor="ctr" anchorCtr="0">
          <a:noAutofit/>
        </a:bodyPr>
        <a:lstStyle/>
        <a:p>
          <a:pPr lvl="0" algn="l" defTabSz="555625">
            <a:lnSpc>
              <a:spcPct val="90000"/>
            </a:lnSpc>
            <a:spcBef>
              <a:spcPct val="0"/>
            </a:spcBef>
            <a:spcAft>
              <a:spcPct val="35000"/>
            </a:spcAft>
          </a:pPr>
          <a:r>
            <a:rPr lang="es-EC" sz="1250" kern="1200" smtClean="0">
              <a:latin typeface="Arial" pitchFamily="34" charset="0"/>
              <a:cs typeface="Arial" pitchFamily="34" charset="0"/>
            </a:rPr>
            <a:t>Investigar y obtener  bases de datos de clientes, brokers y distribuidores internacionales</a:t>
          </a:r>
          <a:endParaRPr lang="es-ES" sz="1250" kern="1200">
            <a:latin typeface="Arial" pitchFamily="34" charset="0"/>
            <a:cs typeface="Arial" pitchFamily="34" charset="0"/>
          </a:endParaRPr>
        </a:p>
      </dsp:txBody>
      <dsp:txXfrm rot="10800000">
        <a:off x="1372813" y="2953755"/>
        <a:ext cx="4181110" cy="567841"/>
      </dsp:txXfrm>
    </dsp:sp>
    <dsp:sp modelId="{275BECF8-CD55-42C7-8C77-626DC6EC0491}">
      <dsp:nvSpPr>
        <dsp:cNvPr id="0" name=""/>
        <dsp:cNvSpPr/>
      </dsp:nvSpPr>
      <dsp:spPr>
        <a:xfrm>
          <a:off x="946933" y="2953755"/>
          <a:ext cx="567841" cy="567841"/>
        </a:xfrm>
        <a:prstGeom prst="ellipse">
          <a:avLst/>
        </a:prstGeom>
        <a:solidFill>
          <a:schemeClr val="accent4">
            <a:tint val="50000"/>
            <a:hueOff val="-2654188"/>
            <a:satOff val="15073"/>
            <a:lumOff val="11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4B3D1E3-78D1-47E4-B76E-166F5417288E}">
      <dsp:nvSpPr>
        <dsp:cNvPr id="0" name=""/>
        <dsp:cNvSpPr/>
      </dsp:nvSpPr>
      <dsp:spPr>
        <a:xfrm rot="10800000">
          <a:off x="1230853" y="3691101"/>
          <a:ext cx="4323070" cy="567841"/>
        </a:xfrm>
        <a:prstGeom prst="homePlate">
          <a:avLst/>
        </a:prstGeom>
        <a:solidFill>
          <a:schemeClr val="accent4">
            <a:hueOff val="-3720641"/>
            <a:satOff val="22416"/>
            <a:lumOff val="17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0402" tIns="49530" rIns="92456" bIns="49530" numCol="1" spcCol="1270" anchor="ctr" anchorCtr="0">
          <a:noAutofit/>
        </a:bodyPr>
        <a:lstStyle/>
        <a:p>
          <a:pPr lvl="0" algn="l" defTabSz="555625">
            <a:lnSpc>
              <a:spcPct val="90000"/>
            </a:lnSpc>
            <a:spcBef>
              <a:spcPct val="0"/>
            </a:spcBef>
            <a:spcAft>
              <a:spcPct val="35000"/>
            </a:spcAft>
          </a:pPr>
          <a:r>
            <a:rPr lang="es-EC" sz="1250" kern="1200" dirty="0" smtClean="0">
              <a:latin typeface="Arial" pitchFamily="34" charset="0"/>
              <a:cs typeface="Arial" pitchFamily="34" charset="0"/>
            </a:rPr>
            <a:t>Fortalecer el manejo de la cadena productiva mejorando su desempeño </a:t>
          </a:r>
          <a:endParaRPr lang="es-ES" sz="1250" kern="1200" dirty="0">
            <a:latin typeface="Arial" pitchFamily="34" charset="0"/>
            <a:cs typeface="Arial" pitchFamily="34" charset="0"/>
          </a:endParaRPr>
        </a:p>
      </dsp:txBody>
      <dsp:txXfrm rot="10800000">
        <a:off x="1372813" y="3691101"/>
        <a:ext cx="4181110" cy="567841"/>
      </dsp:txXfrm>
    </dsp:sp>
    <dsp:sp modelId="{55DCAAF8-69BD-46B7-87B1-F9DD9F285833}">
      <dsp:nvSpPr>
        <dsp:cNvPr id="0" name=""/>
        <dsp:cNvSpPr/>
      </dsp:nvSpPr>
      <dsp:spPr>
        <a:xfrm>
          <a:off x="946933" y="3691101"/>
          <a:ext cx="567841" cy="567841"/>
        </a:xfrm>
        <a:prstGeom prst="ellipse">
          <a:avLst/>
        </a:prstGeom>
        <a:solidFill>
          <a:schemeClr val="accent4">
            <a:tint val="50000"/>
            <a:hueOff val="-3317734"/>
            <a:satOff val="18842"/>
            <a:lumOff val="14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06A47FB-6676-437D-A932-A03BBF965368}">
      <dsp:nvSpPr>
        <dsp:cNvPr id="0" name=""/>
        <dsp:cNvSpPr/>
      </dsp:nvSpPr>
      <dsp:spPr>
        <a:xfrm rot="10800000">
          <a:off x="1230853" y="4428447"/>
          <a:ext cx="4323070" cy="567841"/>
        </a:xfrm>
        <a:prstGeom prst="homePlat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0402" tIns="49530" rIns="92456" bIns="49530" numCol="1" spcCol="1270" anchor="ctr" anchorCtr="0">
          <a:noAutofit/>
        </a:bodyPr>
        <a:lstStyle/>
        <a:p>
          <a:pPr lvl="0" algn="l" defTabSz="555625">
            <a:lnSpc>
              <a:spcPct val="90000"/>
            </a:lnSpc>
            <a:spcBef>
              <a:spcPct val="0"/>
            </a:spcBef>
            <a:spcAft>
              <a:spcPct val="35000"/>
            </a:spcAft>
          </a:pPr>
          <a:r>
            <a:rPr lang="es-EC" sz="1250" kern="1200" smtClean="0">
              <a:latin typeface="Arial" pitchFamily="34" charset="0"/>
              <a:cs typeface="Arial" pitchFamily="34" charset="0"/>
            </a:rPr>
            <a:t>Mejorar relación con clientes, brokers y distribuidores internacionales a través de un serio modelo de negocios y el manejo de contratos de compra/venta.</a:t>
          </a:r>
          <a:endParaRPr lang="es-ES" sz="1250" kern="1200">
            <a:latin typeface="Arial" pitchFamily="34" charset="0"/>
            <a:cs typeface="Arial" pitchFamily="34" charset="0"/>
          </a:endParaRPr>
        </a:p>
      </dsp:txBody>
      <dsp:txXfrm rot="10800000">
        <a:off x="1372813" y="4428447"/>
        <a:ext cx="4181110" cy="567841"/>
      </dsp:txXfrm>
    </dsp:sp>
    <dsp:sp modelId="{4C620450-A885-464D-85AF-A5B2F322A980}">
      <dsp:nvSpPr>
        <dsp:cNvPr id="0" name=""/>
        <dsp:cNvSpPr/>
      </dsp:nvSpPr>
      <dsp:spPr>
        <a:xfrm>
          <a:off x="946933" y="4428447"/>
          <a:ext cx="567841" cy="567841"/>
        </a:xfrm>
        <a:prstGeom prst="ellipse">
          <a:avLst/>
        </a:prstGeom>
        <a:solidFill>
          <a:schemeClr val="accent4">
            <a:tint val="50000"/>
            <a:hueOff val="-3981281"/>
            <a:satOff val="22610"/>
            <a:lumOff val="17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1210-3BD6-445F-AAB5-E35B43A68909}">
      <dsp:nvSpPr>
        <dsp:cNvPr id="0" name=""/>
        <dsp:cNvSpPr/>
      </dsp:nvSpPr>
      <dsp:spPr>
        <a:xfrm rot="10800000">
          <a:off x="1404535" y="3166"/>
          <a:ext cx="4782283" cy="799903"/>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2735" tIns="53340" rIns="99568"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Identificar, conceptualizar y establecer los alcances,  procesos y procedimientos a ser utilizados para el manejo asociativo aplicado al alcohol etílico</a:t>
          </a:r>
          <a:endParaRPr lang="es-ES" sz="1400" kern="1200" dirty="0">
            <a:latin typeface="Arial" pitchFamily="34" charset="0"/>
            <a:cs typeface="Arial" pitchFamily="34" charset="0"/>
          </a:endParaRPr>
        </a:p>
      </dsp:txBody>
      <dsp:txXfrm rot="10800000">
        <a:off x="1604511" y="3166"/>
        <a:ext cx="4582307" cy="799903"/>
      </dsp:txXfrm>
    </dsp:sp>
    <dsp:sp modelId="{B47A7552-BAB2-4AE5-A89F-10599AAFD77C}">
      <dsp:nvSpPr>
        <dsp:cNvPr id="0" name=""/>
        <dsp:cNvSpPr/>
      </dsp:nvSpPr>
      <dsp:spPr>
        <a:xfrm>
          <a:off x="1004584" y="3166"/>
          <a:ext cx="799903" cy="799903"/>
        </a:xfrm>
        <a:prstGeom prst="ellipse">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AE8336C-BA91-4810-AFE8-8BD67EAC7EF7}">
      <dsp:nvSpPr>
        <dsp:cNvPr id="0" name=""/>
        <dsp:cNvSpPr/>
      </dsp:nvSpPr>
      <dsp:spPr>
        <a:xfrm rot="10800000">
          <a:off x="1404535" y="1041847"/>
          <a:ext cx="4782283" cy="799903"/>
        </a:xfrm>
        <a:prstGeom prst="homePlate">
          <a:avLst/>
        </a:prstGeom>
        <a:solidFill>
          <a:schemeClr val="accent4">
            <a:hueOff val="-1116192"/>
            <a:satOff val="6725"/>
            <a:lumOff val="5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2735" tIns="53340" rIns="99568"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Realizar el estudio de producción local así como el de demanda internacional enfocada a la exportación de etanol en el cantón Pangua</a:t>
          </a:r>
          <a:endParaRPr lang="es-ES" sz="1400" kern="1200" dirty="0">
            <a:latin typeface="Arial" pitchFamily="34" charset="0"/>
            <a:cs typeface="Arial" pitchFamily="34" charset="0"/>
          </a:endParaRPr>
        </a:p>
      </dsp:txBody>
      <dsp:txXfrm rot="10800000">
        <a:off x="1604511" y="1041847"/>
        <a:ext cx="4582307" cy="799903"/>
      </dsp:txXfrm>
    </dsp:sp>
    <dsp:sp modelId="{861943DD-2B3D-4469-B42B-F19593B72D8E}">
      <dsp:nvSpPr>
        <dsp:cNvPr id="0" name=""/>
        <dsp:cNvSpPr/>
      </dsp:nvSpPr>
      <dsp:spPr>
        <a:xfrm>
          <a:off x="1000128" y="1000132"/>
          <a:ext cx="799903" cy="799903"/>
        </a:xfrm>
        <a:prstGeom prst="ellipse">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EF14829-395A-424C-946D-FE8473016152}">
      <dsp:nvSpPr>
        <dsp:cNvPr id="0" name=""/>
        <dsp:cNvSpPr/>
      </dsp:nvSpPr>
      <dsp:spPr>
        <a:xfrm rot="10800000">
          <a:off x="1404535" y="2080527"/>
          <a:ext cx="4782283" cy="799903"/>
        </a:xfrm>
        <a:prstGeom prst="homePlate">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2735" tIns="53340" rIns="99568"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Estudiar y diseñar procedimientos, logística de mercancías, directorio  de proveedores, empresas de servicios logísticos  y requisitos de exportación</a:t>
          </a:r>
          <a:endParaRPr lang="es-ES" sz="1400" kern="1200" dirty="0">
            <a:latin typeface="Arial" pitchFamily="34" charset="0"/>
            <a:cs typeface="Arial" pitchFamily="34" charset="0"/>
          </a:endParaRPr>
        </a:p>
      </dsp:txBody>
      <dsp:txXfrm rot="10800000">
        <a:off x="1604511" y="2080527"/>
        <a:ext cx="4582307" cy="799903"/>
      </dsp:txXfrm>
    </dsp:sp>
    <dsp:sp modelId="{8410E990-B6B3-46FD-8EA2-49BF2203A13A}">
      <dsp:nvSpPr>
        <dsp:cNvPr id="0" name=""/>
        <dsp:cNvSpPr/>
      </dsp:nvSpPr>
      <dsp:spPr>
        <a:xfrm>
          <a:off x="1004584" y="2080527"/>
          <a:ext cx="799903" cy="799903"/>
        </a:xfrm>
        <a:prstGeom prst="ellipse">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A9CF3EA-AE23-4AA5-8FB8-75E0C8EBBB6A}">
      <dsp:nvSpPr>
        <dsp:cNvPr id="0" name=""/>
        <dsp:cNvSpPr/>
      </dsp:nvSpPr>
      <dsp:spPr>
        <a:xfrm rot="10800000">
          <a:off x="1404535" y="3119207"/>
          <a:ext cx="4782283" cy="799903"/>
        </a:xfrm>
        <a:prstGeom prst="homePlate">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2735" tIns="53340" rIns="99568" bIns="53340" numCol="1" spcCol="1270" anchor="ctr" anchorCtr="0">
          <a:noAutofit/>
        </a:bodyPr>
        <a:lstStyle/>
        <a:p>
          <a:pPr lvl="0" algn="just" defTabSz="622300">
            <a:lnSpc>
              <a:spcPct val="90000"/>
            </a:lnSpc>
            <a:spcBef>
              <a:spcPct val="0"/>
            </a:spcBef>
            <a:spcAft>
              <a:spcPct val="35000"/>
            </a:spcAft>
          </a:pPr>
          <a:r>
            <a:rPr lang="es-EC" sz="1400" kern="1200" smtClean="0">
              <a:latin typeface="Arial" pitchFamily="34" charset="0"/>
              <a:cs typeface="Arial" pitchFamily="34" charset="0"/>
            </a:rPr>
            <a:t>Diseñar un plan de marketing de exportación a nivel estratégico y operativo del alcohol etílico</a:t>
          </a:r>
          <a:endParaRPr lang="es-ES" sz="1400" kern="1200">
            <a:latin typeface="Arial" pitchFamily="34" charset="0"/>
            <a:cs typeface="Arial" pitchFamily="34" charset="0"/>
          </a:endParaRPr>
        </a:p>
      </dsp:txBody>
      <dsp:txXfrm rot="10800000">
        <a:off x="1604511" y="3119207"/>
        <a:ext cx="4582307" cy="799903"/>
      </dsp:txXfrm>
    </dsp:sp>
    <dsp:sp modelId="{D9DBED39-0B12-41D7-98BE-48392B37DF13}">
      <dsp:nvSpPr>
        <dsp:cNvPr id="0" name=""/>
        <dsp:cNvSpPr/>
      </dsp:nvSpPr>
      <dsp:spPr>
        <a:xfrm>
          <a:off x="1004584" y="3119207"/>
          <a:ext cx="799903" cy="799903"/>
        </a:xfrm>
        <a:prstGeom prst="ellipse">
          <a:avLst/>
        </a:prstGeom>
        <a:blipFill rotWithShape="0">
          <a:blip xmlns:r="http://schemas.openxmlformats.org/officeDocument/2006/relationships" r:embed="rId4"/>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96281EF-C889-4F29-9E21-7904272B6152}">
      <dsp:nvSpPr>
        <dsp:cNvPr id="0" name=""/>
        <dsp:cNvSpPr/>
      </dsp:nvSpPr>
      <dsp:spPr>
        <a:xfrm rot="10800000">
          <a:off x="1404535" y="4157888"/>
          <a:ext cx="4782283" cy="799903"/>
        </a:xfrm>
        <a:prstGeom prst="homePlat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2735" tIns="53340" rIns="99568" bIns="53340" numCol="1" spcCol="1270" anchor="ctr" anchorCtr="0">
          <a:noAutofit/>
        </a:bodyPr>
        <a:lstStyle/>
        <a:p>
          <a:pPr lvl="0" algn="just" defTabSz="622300">
            <a:lnSpc>
              <a:spcPct val="90000"/>
            </a:lnSpc>
            <a:spcBef>
              <a:spcPct val="0"/>
            </a:spcBef>
            <a:spcAft>
              <a:spcPct val="35000"/>
            </a:spcAft>
          </a:pPr>
          <a:r>
            <a:rPr lang="es-EC" sz="1400" kern="1200" smtClean="0">
              <a:latin typeface="Arial" pitchFamily="34" charset="0"/>
              <a:cs typeface="Arial" pitchFamily="34" charset="0"/>
            </a:rPr>
            <a:t>Elaborar un presupuesto inicial y un flujo de caja bajo el concepto de implementación de una empresa asociativa</a:t>
          </a:r>
          <a:endParaRPr lang="es-ES" sz="1400" kern="1200">
            <a:latin typeface="Arial" pitchFamily="34" charset="0"/>
            <a:cs typeface="Arial" pitchFamily="34" charset="0"/>
          </a:endParaRPr>
        </a:p>
      </dsp:txBody>
      <dsp:txXfrm rot="10800000">
        <a:off x="1604511" y="4157888"/>
        <a:ext cx="4582307" cy="799903"/>
      </dsp:txXfrm>
    </dsp:sp>
    <dsp:sp modelId="{F6241763-814A-4BA6-A2B3-5A8C1935F4A5}">
      <dsp:nvSpPr>
        <dsp:cNvPr id="0" name=""/>
        <dsp:cNvSpPr/>
      </dsp:nvSpPr>
      <dsp:spPr>
        <a:xfrm>
          <a:off x="1004584" y="4157888"/>
          <a:ext cx="799903" cy="799903"/>
        </a:xfrm>
        <a:prstGeom prst="ellipse">
          <a:avLst/>
        </a:prstGeom>
        <a:blipFill rotWithShape="0">
          <a:blip xmlns:r="http://schemas.openxmlformats.org/officeDocument/2006/relationships" r:embed="rId5"/>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5B60B-82DF-4FA4-B880-ED9F0830DE8A}">
      <dsp:nvSpPr>
        <dsp:cNvPr id="0" name=""/>
        <dsp:cNvSpPr/>
      </dsp:nvSpPr>
      <dsp:spPr>
        <a:xfrm>
          <a:off x="2510420" y="2418374"/>
          <a:ext cx="1837206" cy="183720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Proyecto</a:t>
          </a:r>
          <a:endParaRPr lang="es-ES" sz="2700" b="1" kern="1200" dirty="0"/>
        </a:p>
      </dsp:txBody>
      <dsp:txXfrm>
        <a:off x="2779473" y="2687427"/>
        <a:ext cx="1299100" cy="1299100"/>
      </dsp:txXfrm>
    </dsp:sp>
    <dsp:sp modelId="{D33AB88A-4FC7-45DE-955C-65AFCAB5221B}">
      <dsp:nvSpPr>
        <dsp:cNvPr id="0" name=""/>
        <dsp:cNvSpPr/>
      </dsp:nvSpPr>
      <dsp:spPr>
        <a:xfrm rot="10800000">
          <a:off x="643715" y="3075176"/>
          <a:ext cx="1764036" cy="523603"/>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955B34C-0602-450C-B527-6EC6083DEF91}">
      <dsp:nvSpPr>
        <dsp:cNvPr id="0" name=""/>
        <dsp:cNvSpPr/>
      </dsp:nvSpPr>
      <dsp:spPr>
        <a:xfrm>
          <a:off x="692" y="2822560"/>
          <a:ext cx="1286044" cy="102883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Intermediación</a:t>
          </a:r>
          <a:endParaRPr lang="es-ES" sz="1300" b="1" kern="1200" dirty="0"/>
        </a:p>
      </dsp:txBody>
      <dsp:txXfrm>
        <a:off x="30826" y="2852694"/>
        <a:ext cx="1225776" cy="968567"/>
      </dsp:txXfrm>
    </dsp:sp>
    <dsp:sp modelId="{3EF7DF16-770E-4EF8-BB83-0ED0E0200F59}">
      <dsp:nvSpPr>
        <dsp:cNvPr id="0" name=""/>
        <dsp:cNvSpPr/>
      </dsp:nvSpPr>
      <dsp:spPr>
        <a:xfrm rot="12960000">
          <a:off x="1007211" y="1956450"/>
          <a:ext cx="1764036" cy="523603"/>
        </a:xfrm>
        <a:prstGeom prst="lef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9E083DA-17FF-47F8-AB5C-654D13D517CC}">
      <dsp:nvSpPr>
        <dsp:cNvPr id="0" name=""/>
        <dsp:cNvSpPr/>
      </dsp:nvSpPr>
      <dsp:spPr>
        <a:xfrm>
          <a:off x="532639" y="1185396"/>
          <a:ext cx="1286044" cy="102883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Ausencia masa crítica y dificultad para acceder a mercados</a:t>
          </a:r>
          <a:endParaRPr lang="es-ES" sz="1300" b="1" kern="1200" dirty="0"/>
        </a:p>
      </dsp:txBody>
      <dsp:txXfrm>
        <a:off x="562773" y="1215530"/>
        <a:ext cx="1225776" cy="968567"/>
      </dsp:txXfrm>
    </dsp:sp>
    <dsp:sp modelId="{7FF770F4-A8C4-422F-A552-37163D30767B}">
      <dsp:nvSpPr>
        <dsp:cNvPr id="0" name=""/>
        <dsp:cNvSpPr/>
      </dsp:nvSpPr>
      <dsp:spPr>
        <a:xfrm rot="15120000">
          <a:off x="1958856" y="1265039"/>
          <a:ext cx="1764036" cy="523603"/>
        </a:xfrm>
        <a:prstGeom prst="lef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D13A48E-AA6F-4F69-84E3-B3D91A8707A2}">
      <dsp:nvSpPr>
        <dsp:cNvPr id="0" name=""/>
        <dsp:cNvSpPr/>
      </dsp:nvSpPr>
      <dsp:spPr>
        <a:xfrm>
          <a:off x="1925293" y="173574"/>
          <a:ext cx="1286044" cy="1028835"/>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Declaratoria de estado de emergencia</a:t>
          </a:r>
          <a:endParaRPr lang="es-ES" sz="1300" b="1" kern="1200" dirty="0"/>
        </a:p>
      </dsp:txBody>
      <dsp:txXfrm>
        <a:off x="1955427" y="203708"/>
        <a:ext cx="1225776" cy="968567"/>
      </dsp:txXfrm>
    </dsp:sp>
    <dsp:sp modelId="{D692DFDB-B08A-4036-8203-89441A4C81F2}">
      <dsp:nvSpPr>
        <dsp:cNvPr id="0" name=""/>
        <dsp:cNvSpPr/>
      </dsp:nvSpPr>
      <dsp:spPr>
        <a:xfrm rot="17280000">
          <a:off x="3135154" y="1265039"/>
          <a:ext cx="1764036" cy="523603"/>
        </a:xfrm>
        <a:prstGeom prst="lef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8A1B968-E9D8-4128-B89C-00E2647EC476}">
      <dsp:nvSpPr>
        <dsp:cNvPr id="0" name=""/>
        <dsp:cNvSpPr/>
      </dsp:nvSpPr>
      <dsp:spPr>
        <a:xfrm>
          <a:off x="3646709" y="173574"/>
          <a:ext cx="1286044" cy="1028835"/>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Zona deprimida</a:t>
          </a:r>
          <a:endParaRPr lang="es-ES" sz="1300" b="1" kern="1200" dirty="0"/>
        </a:p>
      </dsp:txBody>
      <dsp:txXfrm>
        <a:off x="3676843" y="203708"/>
        <a:ext cx="1225776" cy="968567"/>
      </dsp:txXfrm>
    </dsp:sp>
    <dsp:sp modelId="{2466CA1B-54C0-4518-B7AA-5867F599FA46}">
      <dsp:nvSpPr>
        <dsp:cNvPr id="0" name=""/>
        <dsp:cNvSpPr/>
      </dsp:nvSpPr>
      <dsp:spPr>
        <a:xfrm rot="19440000">
          <a:off x="4086800" y="1956450"/>
          <a:ext cx="1764036" cy="523603"/>
        </a:xfrm>
        <a:prstGeom prst="lef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B820159-1484-43BA-9814-2F0D4C46209D}">
      <dsp:nvSpPr>
        <dsp:cNvPr id="0" name=""/>
        <dsp:cNvSpPr/>
      </dsp:nvSpPr>
      <dsp:spPr>
        <a:xfrm>
          <a:off x="5039363" y="1185396"/>
          <a:ext cx="1286044" cy="1028835"/>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Bajos índices de asociatividad</a:t>
          </a:r>
          <a:endParaRPr lang="es-ES" sz="1300" b="1" kern="1200" dirty="0"/>
        </a:p>
      </dsp:txBody>
      <dsp:txXfrm>
        <a:off x="5069497" y="1215530"/>
        <a:ext cx="1225776" cy="968567"/>
      </dsp:txXfrm>
    </dsp:sp>
    <dsp:sp modelId="{42122041-5F1B-48C1-9EA1-64D110679394}">
      <dsp:nvSpPr>
        <dsp:cNvPr id="0" name=""/>
        <dsp:cNvSpPr/>
      </dsp:nvSpPr>
      <dsp:spPr>
        <a:xfrm>
          <a:off x="4450296" y="3075176"/>
          <a:ext cx="1764036" cy="523603"/>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AE06F70-5275-4F70-96AD-D603E2EA30D5}">
      <dsp:nvSpPr>
        <dsp:cNvPr id="0" name=""/>
        <dsp:cNvSpPr/>
      </dsp:nvSpPr>
      <dsp:spPr>
        <a:xfrm>
          <a:off x="5571310" y="2822560"/>
          <a:ext cx="1286044" cy="102883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b="1" kern="1200" dirty="0" smtClean="0"/>
            <a:t>Globalización acelerada</a:t>
          </a:r>
          <a:endParaRPr lang="es-ES" sz="1300" b="1" kern="1200" dirty="0"/>
        </a:p>
      </dsp:txBody>
      <dsp:txXfrm>
        <a:off x="5601444" y="2852694"/>
        <a:ext cx="1225776" cy="968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DD55-89E4-4E93-9DF7-854E6292E05A}">
      <dsp:nvSpPr>
        <dsp:cNvPr id="0" name=""/>
        <dsp:cNvSpPr/>
      </dsp:nvSpPr>
      <dsp:spPr>
        <a:xfrm>
          <a:off x="2231469" y="2213151"/>
          <a:ext cx="1633061" cy="16330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latin typeface="Arial" pitchFamily="34" charset="0"/>
              <a:cs typeface="Arial" pitchFamily="34" charset="0"/>
            </a:rPr>
            <a:t>Modelos Asociativos</a:t>
          </a:r>
          <a:endParaRPr lang="es-ES" sz="1500" b="1" kern="1200" dirty="0">
            <a:latin typeface="Arial" pitchFamily="34" charset="0"/>
            <a:cs typeface="Arial" pitchFamily="34" charset="0"/>
          </a:endParaRPr>
        </a:p>
      </dsp:txBody>
      <dsp:txXfrm>
        <a:off x="2470625" y="2452307"/>
        <a:ext cx="1154749" cy="1154749"/>
      </dsp:txXfrm>
    </dsp:sp>
    <dsp:sp modelId="{D91ADA63-F9D5-44DD-BB16-61C540F1D770}">
      <dsp:nvSpPr>
        <dsp:cNvPr id="0" name=""/>
        <dsp:cNvSpPr/>
      </dsp:nvSpPr>
      <dsp:spPr>
        <a:xfrm rot="10800000">
          <a:off x="572187" y="2796970"/>
          <a:ext cx="1568021" cy="46542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4818C-9168-4BAF-8605-CB14CA92621A}">
      <dsp:nvSpPr>
        <dsp:cNvPr id="0" name=""/>
        <dsp:cNvSpPr/>
      </dsp:nvSpPr>
      <dsp:spPr>
        <a:xfrm>
          <a:off x="615" y="2572425"/>
          <a:ext cx="1143142" cy="9145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Alianzas estratégicas</a:t>
          </a:r>
          <a:endParaRPr lang="es-ES" sz="1200" b="1" kern="1200" dirty="0">
            <a:latin typeface="Arial" pitchFamily="34" charset="0"/>
            <a:cs typeface="Arial" pitchFamily="34" charset="0"/>
          </a:endParaRPr>
        </a:p>
      </dsp:txBody>
      <dsp:txXfrm>
        <a:off x="27400" y="2599210"/>
        <a:ext cx="1089572" cy="860944"/>
      </dsp:txXfrm>
    </dsp:sp>
    <dsp:sp modelId="{F3010F19-DCDD-4ECC-B797-BAC09916EA1C}">
      <dsp:nvSpPr>
        <dsp:cNvPr id="0" name=""/>
        <dsp:cNvSpPr/>
      </dsp:nvSpPr>
      <dsp:spPr>
        <a:xfrm rot="12960000">
          <a:off x="895292" y="1802554"/>
          <a:ext cx="1568021" cy="465422"/>
        </a:xfrm>
        <a:prstGeom prst="leftArrow">
          <a:avLst>
            <a:gd name="adj1" fmla="val 60000"/>
            <a:gd name="adj2" fmla="val 50000"/>
          </a:avLst>
        </a:prstGeom>
        <a:solidFill>
          <a:schemeClr val="accent4">
            <a:hueOff val="-892954"/>
            <a:satOff val="5380"/>
            <a:lumOff val="4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2341FE-5785-44AD-811E-1569EF1770B0}">
      <dsp:nvSpPr>
        <dsp:cNvPr id="0" name=""/>
        <dsp:cNvSpPr/>
      </dsp:nvSpPr>
      <dsp:spPr>
        <a:xfrm>
          <a:off x="473453" y="1117178"/>
          <a:ext cx="1143142" cy="914514"/>
        </a:xfrm>
        <a:prstGeom prst="roundRect">
          <a:avLst>
            <a:gd name="adj" fmla="val 1000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Consorcios </a:t>
          </a:r>
          <a:endParaRPr lang="es-ES" sz="1200" b="1" kern="1200" dirty="0">
            <a:latin typeface="Arial" pitchFamily="34" charset="0"/>
            <a:cs typeface="Arial" pitchFamily="34" charset="0"/>
          </a:endParaRPr>
        </a:p>
      </dsp:txBody>
      <dsp:txXfrm>
        <a:off x="500238" y="1143963"/>
        <a:ext cx="1089572" cy="860944"/>
      </dsp:txXfrm>
    </dsp:sp>
    <dsp:sp modelId="{8A99098A-336C-4EA6-B6C3-E1887A78CF1A}">
      <dsp:nvSpPr>
        <dsp:cNvPr id="0" name=""/>
        <dsp:cNvSpPr/>
      </dsp:nvSpPr>
      <dsp:spPr>
        <a:xfrm rot="15120000">
          <a:off x="1741193" y="1187971"/>
          <a:ext cx="1568021" cy="465422"/>
        </a:xfrm>
        <a:prstGeom prst="leftArrow">
          <a:avLst>
            <a:gd name="adj1" fmla="val 60000"/>
            <a:gd name="adj2" fmla="val 50000"/>
          </a:avLst>
        </a:prstGeom>
        <a:solidFill>
          <a:schemeClr val="accent4">
            <a:hueOff val="-1785908"/>
            <a:satOff val="10760"/>
            <a:lumOff val="8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640EA8-13A4-4677-81F6-16559E4B1792}">
      <dsp:nvSpPr>
        <dsp:cNvPr id="0" name=""/>
        <dsp:cNvSpPr/>
      </dsp:nvSpPr>
      <dsp:spPr>
        <a:xfrm>
          <a:off x="1711360" y="217787"/>
          <a:ext cx="1143142" cy="914514"/>
        </a:xfrm>
        <a:prstGeom prst="roundRect">
          <a:avLst>
            <a:gd name="adj" fmla="val 1000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Centros de acopio</a:t>
          </a:r>
          <a:endParaRPr lang="es-ES" sz="1200" b="1" kern="1200" dirty="0">
            <a:latin typeface="Arial" pitchFamily="34" charset="0"/>
            <a:cs typeface="Arial" pitchFamily="34" charset="0"/>
          </a:endParaRPr>
        </a:p>
      </dsp:txBody>
      <dsp:txXfrm>
        <a:off x="1738145" y="244572"/>
        <a:ext cx="1089572" cy="860944"/>
      </dsp:txXfrm>
    </dsp:sp>
    <dsp:sp modelId="{8DE147A2-AF01-429C-B0F4-31B1E250FE8C}">
      <dsp:nvSpPr>
        <dsp:cNvPr id="0" name=""/>
        <dsp:cNvSpPr/>
      </dsp:nvSpPr>
      <dsp:spPr>
        <a:xfrm rot="17280000">
          <a:off x="2786784" y="1187971"/>
          <a:ext cx="1568021" cy="465422"/>
        </a:xfrm>
        <a:prstGeom prst="leftArrow">
          <a:avLst>
            <a:gd name="adj1" fmla="val 60000"/>
            <a:gd name="adj2" fmla="val 50000"/>
          </a:avLst>
        </a:prstGeom>
        <a:solidFill>
          <a:schemeClr val="accent4">
            <a:hueOff val="-2678862"/>
            <a:satOff val="16139"/>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D24903-B963-4CD9-969E-762C82E3E9D3}">
      <dsp:nvSpPr>
        <dsp:cNvPr id="0" name=""/>
        <dsp:cNvSpPr/>
      </dsp:nvSpPr>
      <dsp:spPr>
        <a:xfrm>
          <a:off x="3241496" y="217787"/>
          <a:ext cx="1143142" cy="914514"/>
        </a:xfrm>
        <a:prstGeom prst="roundRect">
          <a:avLst>
            <a:gd name="adj" fmla="val 1000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Gremios</a:t>
          </a:r>
          <a:endParaRPr lang="es-ES" sz="1200" b="1" kern="1200" dirty="0">
            <a:latin typeface="Arial" pitchFamily="34" charset="0"/>
            <a:cs typeface="Arial" pitchFamily="34" charset="0"/>
          </a:endParaRPr>
        </a:p>
      </dsp:txBody>
      <dsp:txXfrm>
        <a:off x="3268281" y="244572"/>
        <a:ext cx="1089572" cy="860944"/>
      </dsp:txXfrm>
    </dsp:sp>
    <dsp:sp modelId="{6250B6DC-58AE-4D21-99E1-24462E4CD4C5}">
      <dsp:nvSpPr>
        <dsp:cNvPr id="0" name=""/>
        <dsp:cNvSpPr/>
      </dsp:nvSpPr>
      <dsp:spPr>
        <a:xfrm rot="19440000">
          <a:off x="3632685" y="1802554"/>
          <a:ext cx="1568021" cy="465422"/>
        </a:xfrm>
        <a:prstGeom prst="leftArrow">
          <a:avLst>
            <a:gd name="adj1" fmla="val 60000"/>
            <a:gd name="adj2" fmla="val 50000"/>
          </a:avLst>
        </a:prstGeom>
        <a:solidFill>
          <a:schemeClr val="accent4">
            <a:hueOff val="-3571816"/>
            <a:satOff val="21519"/>
            <a:lumOff val="17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614309-DB87-4D6F-B83C-23ADD45A96B8}">
      <dsp:nvSpPr>
        <dsp:cNvPr id="0" name=""/>
        <dsp:cNvSpPr/>
      </dsp:nvSpPr>
      <dsp:spPr>
        <a:xfrm>
          <a:off x="4479403" y="1117178"/>
          <a:ext cx="1143142" cy="914514"/>
        </a:xfrm>
        <a:prstGeom prst="roundRect">
          <a:avLst>
            <a:gd name="adj" fmla="val 1000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Clusters</a:t>
          </a:r>
          <a:endParaRPr lang="es-ES" sz="1200" b="1" kern="1200" dirty="0">
            <a:latin typeface="Arial" pitchFamily="34" charset="0"/>
            <a:cs typeface="Arial" pitchFamily="34" charset="0"/>
          </a:endParaRPr>
        </a:p>
      </dsp:txBody>
      <dsp:txXfrm>
        <a:off x="4506188" y="1143963"/>
        <a:ext cx="1089572" cy="860944"/>
      </dsp:txXfrm>
    </dsp:sp>
    <dsp:sp modelId="{E52AD7FC-A3AA-4B5D-B225-B807A1AD73C3}">
      <dsp:nvSpPr>
        <dsp:cNvPr id="0" name=""/>
        <dsp:cNvSpPr/>
      </dsp:nvSpPr>
      <dsp:spPr>
        <a:xfrm>
          <a:off x="3955791" y="2796970"/>
          <a:ext cx="1568021" cy="465422"/>
        </a:xfrm>
        <a:prstGeom prst="lef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820BE-6C90-44FC-8CD2-4D9A72F78B7A}">
      <dsp:nvSpPr>
        <dsp:cNvPr id="0" name=""/>
        <dsp:cNvSpPr/>
      </dsp:nvSpPr>
      <dsp:spPr>
        <a:xfrm>
          <a:off x="4952241" y="2572425"/>
          <a:ext cx="1143142" cy="91451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Asociaciones</a:t>
          </a:r>
          <a:endParaRPr lang="es-ES" sz="1200" b="1" kern="1200" dirty="0">
            <a:latin typeface="Arial" pitchFamily="34" charset="0"/>
            <a:cs typeface="Arial" pitchFamily="34" charset="0"/>
          </a:endParaRPr>
        </a:p>
      </dsp:txBody>
      <dsp:txXfrm>
        <a:off x="4979026" y="2599210"/>
        <a:ext cx="1089572" cy="860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830EA-7C25-4BE2-9A7F-4F9B41881B64}">
      <dsp:nvSpPr>
        <dsp:cNvPr id="0" name=""/>
        <dsp:cNvSpPr/>
      </dsp:nvSpPr>
      <dsp:spPr>
        <a:xfrm rot="10800000">
          <a:off x="1834349" y="0"/>
          <a:ext cx="5368208" cy="192882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559" tIns="60960" rIns="113792" bIns="60960" numCol="1" spcCol="1270" anchor="ctr" anchorCtr="0">
          <a:noAutofit/>
        </a:bodyPr>
        <a:lstStyle/>
        <a:p>
          <a:pPr lvl="0" algn="just" defTabSz="711200">
            <a:lnSpc>
              <a:spcPct val="90000"/>
            </a:lnSpc>
            <a:spcBef>
              <a:spcPct val="0"/>
            </a:spcBef>
            <a:spcAft>
              <a:spcPct val="35000"/>
            </a:spcAft>
          </a:pPr>
          <a:r>
            <a:rPr lang="es-ES" sz="1600" kern="1200" dirty="0" smtClean="0">
              <a:latin typeface="Arial" pitchFamily="34" charset="0"/>
              <a:cs typeface="Arial" pitchFamily="34" charset="0"/>
            </a:rPr>
            <a:t>El modelo asociativo combina parte de los consorcios y centros de acopio. En este sentido, el proceso asemeja más a la de un </a:t>
          </a:r>
          <a:r>
            <a:rPr lang="es-ES" sz="1600" kern="1200" dirty="0" smtClean="0">
              <a:latin typeface="Arial" pitchFamily="34" charset="0"/>
              <a:cs typeface="Arial" pitchFamily="34" charset="0"/>
            </a:rPr>
            <a:t>consorcio de ventas. Es un proceso </a:t>
          </a:r>
          <a:r>
            <a:rPr lang="es-ES" sz="1600" kern="1200" dirty="0" smtClean="0">
              <a:latin typeface="Arial" pitchFamily="34" charset="0"/>
              <a:cs typeface="Arial" pitchFamily="34" charset="0"/>
            </a:rPr>
            <a:t>inducido a través de un ente articulador que haga las veces de coordinador y acompañe las fases de conformación. </a:t>
          </a:r>
          <a:endParaRPr lang="es-ES" sz="1600" kern="1200" dirty="0">
            <a:latin typeface="Arial" pitchFamily="34" charset="0"/>
            <a:cs typeface="Arial" pitchFamily="34" charset="0"/>
          </a:endParaRPr>
        </a:p>
      </dsp:txBody>
      <dsp:txXfrm rot="10800000">
        <a:off x="2316555" y="0"/>
        <a:ext cx="4886002" cy="1928826"/>
      </dsp:txXfrm>
    </dsp:sp>
    <dsp:sp modelId="{9F504B69-9CF9-43D7-A26F-6D582C8E8166}">
      <dsp:nvSpPr>
        <dsp:cNvPr id="0" name=""/>
        <dsp:cNvSpPr/>
      </dsp:nvSpPr>
      <dsp:spPr>
        <a:xfrm>
          <a:off x="869936" y="0"/>
          <a:ext cx="1928826" cy="192882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A2BC-D715-48CE-BCC7-01CE49E4441C}">
      <dsp:nvSpPr>
        <dsp:cNvPr id="0" name=""/>
        <dsp:cNvSpPr/>
      </dsp:nvSpPr>
      <dsp:spPr>
        <a:xfrm>
          <a:off x="2933711" y="0"/>
          <a:ext cx="4400568" cy="260350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endParaRPr lang="es-ES" sz="1800" kern="1200" dirty="0">
            <a:latin typeface="Arial" pitchFamily="34" charset="0"/>
            <a:cs typeface="Arial" pitchFamily="34" charset="0"/>
          </a:endParaRPr>
        </a:p>
        <a:p>
          <a:pPr marL="171450" lvl="1" indent="-171450" algn="just" defTabSz="800100">
            <a:lnSpc>
              <a:spcPct val="90000"/>
            </a:lnSpc>
            <a:spcBef>
              <a:spcPct val="0"/>
            </a:spcBef>
            <a:spcAft>
              <a:spcPct val="15000"/>
            </a:spcAft>
            <a:buChar char="••"/>
          </a:pPr>
          <a:r>
            <a:rPr lang="es-ES" sz="1800" kern="1200" dirty="0" smtClean="0">
              <a:latin typeface="Arial" pitchFamily="34" charset="0"/>
              <a:cs typeface="Arial" pitchFamily="34" charset="0"/>
            </a:rPr>
            <a:t>El objetivo del presente estudio es, determinar la oferta total, precio, predisposición a formar parte de la empresa asociativa, condiciones de producción y comercialización.</a:t>
          </a:r>
          <a:endParaRPr lang="es-ES" sz="1800" kern="1200" dirty="0">
            <a:latin typeface="Arial" pitchFamily="34" charset="0"/>
            <a:cs typeface="Arial" pitchFamily="34" charset="0"/>
          </a:endParaRPr>
        </a:p>
      </dsp:txBody>
      <dsp:txXfrm>
        <a:off x="2933711" y="325438"/>
        <a:ext cx="3424254" cy="1952628"/>
      </dsp:txXfrm>
    </dsp:sp>
    <dsp:sp modelId="{5E1E6466-3FBF-4DBE-814F-8309F184BC26}">
      <dsp:nvSpPr>
        <dsp:cNvPr id="0" name=""/>
        <dsp:cNvSpPr/>
      </dsp:nvSpPr>
      <dsp:spPr>
        <a:xfrm>
          <a:off x="0" y="0"/>
          <a:ext cx="2933712" cy="26035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s-ES" sz="5200" kern="1200" dirty="0" smtClean="0"/>
            <a:t>Objetivo </a:t>
          </a:r>
          <a:endParaRPr lang="es-ES" sz="5200" kern="1200" dirty="0"/>
        </a:p>
      </dsp:txBody>
      <dsp:txXfrm>
        <a:off x="127093" y="127093"/>
        <a:ext cx="2679526" cy="23493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51FEA-5577-4A03-A211-298DA47785CB}">
      <dsp:nvSpPr>
        <dsp:cNvPr id="0" name=""/>
        <dsp:cNvSpPr/>
      </dsp:nvSpPr>
      <dsp:spPr>
        <a:xfrm>
          <a:off x="2684" y="1529444"/>
          <a:ext cx="2007805" cy="165601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S" sz="1200" kern="1200" dirty="0" smtClean="0">
              <a:latin typeface="Arial" pitchFamily="34" charset="0"/>
              <a:cs typeface="Arial" pitchFamily="34" charset="0"/>
            </a:rPr>
            <a:t>RUC</a:t>
          </a:r>
          <a:endParaRPr lang="es-E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S" sz="1200" kern="1200" dirty="0" smtClean="0">
              <a:latin typeface="Arial" pitchFamily="34" charset="0"/>
              <a:cs typeface="Arial" pitchFamily="34" charset="0"/>
            </a:rPr>
            <a:t>Registro OEA en el SICE</a:t>
          </a:r>
          <a:endParaRPr lang="es-E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S" sz="1200" kern="1200" dirty="0" smtClean="0">
              <a:latin typeface="Arial" pitchFamily="34" charset="0"/>
              <a:cs typeface="Arial" pitchFamily="34" charset="0"/>
            </a:rPr>
            <a:t>Transmisión código 15 Orden de embarque</a:t>
          </a:r>
          <a:endParaRPr lang="es-ES" sz="1200" kern="1200" dirty="0">
            <a:latin typeface="Arial" pitchFamily="34" charset="0"/>
            <a:cs typeface="Arial" pitchFamily="34" charset="0"/>
          </a:endParaRPr>
        </a:p>
      </dsp:txBody>
      <dsp:txXfrm>
        <a:off x="40794" y="1567554"/>
        <a:ext cx="1931585" cy="1224938"/>
      </dsp:txXfrm>
    </dsp:sp>
    <dsp:sp modelId="{66329704-B321-47D3-BA12-76DEE125DE95}">
      <dsp:nvSpPr>
        <dsp:cNvPr id="0" name=""/>
        <dsp:cNvSpPr/>
      </dsp:nvSpPr>
      <dsp:spPr>
        <a:xfrm>
          <a:off x="1153403" y="2004255"/>
          <a:ext cx="2095463" cy="2095463"/>
        </a:xfrm>
        <a:prstGeom prst="leftCircularArrow">
          <a:avLst>
            <a:gd name="adj1" fmla="val 2592"/>
            <a:gd name="adj2" fmla="val 314744"/>
            <a:gd name="adj3" fmla="val 2090255"/>
            <a:gd name="adj4" fmla="val 9024489"/>
            <a:gd name="adj5" fmla="val 30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2EF24E-B99C-44D2-BFF5-A543C9D63E7B}">
      <dsp:nvSpPr>
        <dsp:cNvPr id="0" name=""/>
        <dsp:cNvSpPr/>
      </dsp:nvSpPr>
      <dsp:spPr>
        <a:xfrm>
          <a:off x="448862" y="2830602"/>
          <a:ext cx="1784715" cy="70972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Pre Embarque</a:t>
          </a:r>
          <a:endParaRPr lang="es-ES" sz="1600" b="1" kern="1200" dirty="0">
            <a:latin typeface="Arial" pitchFamily="34" charset="0"/>
            <a:cs typeface="Arial" pitchFamily="34" charset="0"/>
          </a:endParaRPr>
        </a:p>
      </dsp:txBody>
      <dsp:txXfrm>
        <a:off x="469649" y="2851389"/>
        <a:ext cx="1743141" cy="668148"/>
      </dsp:txXfrm>
    </dsp:sp>
    <dsp:sp modelId="{FA6E215F-E6F3-4304-9287-1E3E253D006E}">
      <dsp:nvSpPr>
        <dsp:cNvPr id="0" name=""/>
        <dsp:cNvSpPr/>
      </dsp:nvSpPr>
      <dsp:spPr>
        <a:xfrm>
          <a:off x="2492171" y="1529444"/>
          <a:ext cx="2007805" cy="165601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latin typeface="Arial" pitchFamily="34" charset="0"/>
              <a:cs typeface="Arial" pitchFamily="34" charset="0"/>
            </a:rPr>
            <a:t>Traslado de mercancía a zona primaria</a:t>
          </a:r>
          <a:endParaRPr lang="es-E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S" sz="1200" kern="1200" dirty="0" smtClean="0">
              <a:latin typeface="Arial" pitchFamily="34" charset="0"/>
              <a:cs typeface="Arial" pitchFamily="34" charset="0"/>
            </a:rPr>
            <a:t>De acuerdo a INCOTERM</a:t>
          </a:r>
          <a:endParaRPr lang="es-E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S" sz="1200" kern="1200" dirty="0" smtClean="0">
              <a:latin typeface="Arial" pitchFamily="34" charset="0"/>
              <a:cs typeface="Arial" pitchFamily="34" charset="0"/>
            </a:rPr>
            <a:t>Ubicada en el medio de transporte</a:t>
          </a:r>
          <a:endParaRPr lang="es-ES" sz="1200" kern="1200" dirty="0">
            <a:latin typeface="Arial" pitchFamily="34" charset="0"/>
            <a:cs typeface="Arial" pitchFamily="34" charset="0"/>
          </a:endParaRPr>
        </a:p>
      </dsp:txBody>
      <dsp:txXfrm>
        <a:off x="2530281" y="1922415"/>
        <a:ext cx="1931585" cy="1224938"/>
      </dsp:txXfrm>
    </dsp:sp>
    <dsp:sp modelId="{DFB97170-A260-42AF-B7A3-47202D45BD0D}">
      <dsp:nvSpPr>
        <dsp:cNvPr id="0" name=""/>
        <dsp:cNvSpPr/>
      </dsp:nvSpPr>
      <dsp:spPr>
        <a:xfrm>
          <a:off x="3626159" y="550257"/>
          <a:ext cx="2352016" cy="2352016"/>
        </a:xfrm>
        <a:prstGeom prst="circularArrow">
          <a:avLst>
            <a:gd name="adj1" fmla="val 2309"/>
            <a:gd name="adj2" fmla="val 278583"/>
            <a:gd name="adj3" fmla="val 19545906"/>
            <a:gd name="adj4" fmla="val 12575511"/>
            <a:gd name="adj5" fmla="val 2694"/>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C00C0E-0CA5-4A8E-9985-6598FF68DD46}">
      <dsp:nvSpPr>
        <dsp:cNvPr id="0" name=""/>
        <dsp:cNvSpPr/>
      </dsp:nvSpPr>
      <dsp:spPr>
        <a:xfrm>
          <a:off x="2938350" y="1174583"/>
          <a:ext cx="1784715" cy="709722"/>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Embarque</a:t>
          </a:r>
          <a:endParaRPr lang="es-ES" sz="1600" b="1" kern="1200" dirty="0">
            <a:latin typeface="Arial" pitchFamily="34" charset="0"/>
            <a:cs typeface="Arial" pitchFamily="34" charset="0"/>
          </a:endParaRPr>
        </a:p>
      </dsp:txBody>
      <dsp:txXfrm>
        <a:off x="2959137" y="1195370"/>
        <a:ext cx="1743141" cy="668148"/>
      </dsp:txXfrm>
    </dsp:sp>
    <dsp:sp modelId="{16AD6354-5802-4591-BB58-091D4BB47FA9}">
      <dsp:nvSpPr>
        <dsp:cNvPr id="0" name=""/>
        <dsp:cNvSpPr/>
      </dsp:nvSpPr>
      <dsp:spPr>
        <a:xfrm>
          <a:off x="4981659" y="1529444"/>
          <a:ext cx="2007805" cy="165601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latin typeface="Arial" pitchFamily="34" charset="0"/>
              <a:cs typeface="Arial" pitchFamily="34" charset="0"/>
            </a:rPr>
            <a:t>Trámite físico DAU </a:t>
          </a:r>
          <a:endParaRPr lang="es-E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S" sz="1200" kern="1200" dirty="0" smtClean="0">
              <a:latin typeface="Arial" pitchFamily="34" charset="0"/>
              <a:cs typeface="Arial" pitchFamily="34" charset="0"/>
            </a:rPr>
            <a:t> Transmisión electrónica DAU validación manifiesto</a:t>
          </a:r>
          <a:endParaRPr lang="es-E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s-ES" sz="1200" kern="1200" dirty="0" smtClean="0">
              <a:latin typeface="Arial" pitchFamily="34" charset="0"/>
              <a:cs typeface="Arial" pitchFamily="34" charset="0"/>
            </a:rPr>
            <a:t>Código 40 hasta 15 días posteriores</a:t>
          </a:r>
          <a:endParaRPr lang="es-E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endParaRPr lang="es-E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endParaRPr lang="es-ES" sz="1200" kern="1200" dirty="0">
            <a:latin typeface="Arial" pitchFamily="34" charset="0"/>
            <a:cs typeface="Arial" pitchFamily="34" charset="0"/>
          </a:endParaRPr>
        </a:p>
      </dsp:txBody>
      <dsp:txXfrm>
        <a:off x="5019769" y="1567554"/>
        <a:ext cx="1931585" cy="1224938"/>
      </dsp:txXfrm>
    </dsp:sp>
    <dsp:sp modelId="{AE3ADABC-1913-47C0-901E-563E6A39B904}">
      <dsp:nvSpPr>
        <dsp:cNvPr id="0" name=""/>
        <dsp:cNvSpPr/>
      </dsp:nvSpPr>
      <dsp:spPr>
        <a:xfrm>
          <a:off x="5427838" y="2830602"/>
          <a:ext cx="1784715" cy="709722"/>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Post Embarque</a:t>
          </a:r>
          <a:endParaRPr lang="es-ES" sz="1600" b="1" kern="1200" dirty="0">
            <a:latin typeface="Arial" pitchFamily="34" charset="0"/>
            <a:cs typeface="Arial" pitchFamily="34" charset="0"/>
          </a:endParaRPr>
        </a:p>
      </dsp:txBody>
      <dsp:txXfrm>
        <a:off x="5448625" y="2851389"/>
        <a:ext cx="1743141" cy="6681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A107C-9A83-4CAC-9A0A-41A6E72B9784}">
      <dsp:nvSpPr>
        <dsp:cNvPr id="0" name=""/>
        <dsp:cNvSpPr/>
      </dsp:nvSpPr>
      <dsp:spPr>
        <a:xfrm rot="10800000">
          <a:off x="1106502" y="2629"/>
          <a:ext cx="3262083" cy="1139400"/>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244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Transporte marítimo</a:t>
          </a:r>
          <a:endParaRPr lang="es-ES" sz="1800" kern="1200" dirty="0"/>
        </a:p>
      </dsp:txBody>
      <dsp:txXfrm rot="10800000">
        <a:off x="1391352" y="2629"/>
        <a:ext cx="2977233" cy="1139400"/>
      </dsp:txXfrm>
    </dsp:sp>
    <dsp:sp modelId="{48EB58E6-6328-441A-984C-6EF0E397956D}">
      <dsp:nvSpPr>
        <dsp:cNvPr id="0" name=""/>
        <dsp:cNvSpPr/>
      </dsp:nvSpPr>
      <dsp:spPr>
        <a:xfrm>
          <a:off x="536802" y="2629"/>
          <a:ext cx="1139400" cy="1139400"/>
        </a:xfrm>
        <a:prstGeom prst="ellipse">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0A8C1DD-6504-4F1C-8450-7CA2C2F92AC4}">
      <dsp:nvSpPr>
        <dsp:cNvPr id="0" name=""/>
        <dsp:cNvSpPr/>
      </dsp:nvSpPr>
      <dsp:spPr>
        <a:xfrm rot="10800000">
          <a:off x="1106502" y="1482150"/>
          <a:ext cx="3262083" cy="1139400"/>
        </a:xfrm>
        <a:prstGeom prst="homePlate">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244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Contenedor cisterna de 20` oferta recomendada en Anexo 2</a:t>
          </a:r>
          <a:endParaRPr lang="es-ES" sz="1800" kern="1200" dirty="0"/>
        </a:p>
      </dsp:txBody>
      <dsp:txXfrm rot="10800000">
        <a:off x="1391352" y="1482150"/>
        <a:ext cx="2977233" cy="1139400"/>
      </dsp:txXfrm>
    </dsp:sp>
    <dsp:sp modelId="{59247169-F5FA-4508-AB1F-8DC7A8CFC895}">
      <dsp:nvSpPr>
        <dsp:cNvPr id="0" name=""/>
        <dsp:cNvSpPr/>
      </dsp:nvSpPr>
      <dsp:spPr>
        <a:xfrm>
          <a:off x="536802" y="1482150"/>
          <a:ext cx="1139400" cy="1139400"/>
        </a:xfrm>
        <a:prstGeom prst="ellipse">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7900BB2-C426-470A-AF70-174BDC61B8B3}">
      <dsp:nvSpPr>
        <dsp:cNvPr id="0" name=""/>
        <dsp:cNvSpPr/>
      </dsp:nvSpPr>
      <dsp:spPr>
        <a:xfrm rot="10800000">
          <a:off x="1106502" y="2961671"/>
          <a:ext cx="3262083" cy="1139400"/>
        </a:xfrm>
        <a:prstGeom prst="homePlat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244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FOB</a:t>
          </a:r>
          <a:endParaRPr lang="es-ES" sz="1800" kern="1200" dirty="0"/>
        </a:p>
      </dsp:txBody>
      <dsp:txXfrm rot="10800000">
        <a:off x="1391352" y="2961671"/>
        <a:ext cx="2977233" cy="1139400"/>
      </dsp:txXfrm>
    </dsp:sp>
    <dsp:sp modelId="{651CBBCC-8F0F-4B96-906F-0949B855BD39}">
      <dsp:nvSpPr>
        <dsp:cNvPr id="0" name=""/>
        <dsp:cNvSpPr/>
      </dsp:nvSpPr>
      <dsp:spPr>
        <a:xfrm>
          <a:off x="536802" y="2961671"/>
          <a:ext cx="1139400" cy="1139400"/>
        </a:xfrm>
        <a:prstGeom prst="ellipse">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CDEEF-66AD-4503-B73E-3FB206E21BB6}">
      <dsp:nvSpPr>
        <dsp:cNvPr id="0" name=""/>
        <dsp:cNvSpPr/>
      </dsp:nvSpPr>
      <dsp:spPr>
        <a:xfrm rot="5400000">
          <a:off x="-113891" y="118272"/>
          <a:ext cx="759273" cy="53149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pitchFamily="34" charset="0"/>
              <a:cs typeface="Arial" pitchFamily="34" charset="0"/>
            </a:rPr>
            <a:t>Miembros</a:t>
          </a:r>
          <a:endParaRPr lang="es-ES" sz="1000" b="1" kern="1200" dirty="0">
            <a:latin typeface="Arial" pitchFamily="34" charset="0"/>
            <a:cs typeface="Arial" pitchFamily="34" charset="0"/>
          </a:endParaRPr>
        </a:p>
      </dsp:txBody>
      <dsp:txXfrm rot="-5400000">
        <a:off x="1" y="270127"/>
        <a:ext cx="531491" cy="227782"/>
      </dsp:txXfrm>
    </dsp:sp>
    <dsp:sp modelId="{B7D432E5-E8C4-44F4-8E37-CD549977DFE4}">
      <dsp:nvSpPr>
        <dsp:cNvPr id="0" name=""/>
        <dsp:cNvSpPr/>
      </dsp:nvSpPr>
      <dsp:spPr>
        <a:xfrm rot="5400000">
          <a:off x="3066852" y="-2530979"/>
          <a:ext cx="493787" cy="5564508"/>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Arial" pitchFamily="34" charset="0"/>
              <a:cs typeface="Arial" pitchFamily="34" charset="0"/>
            </a:rPr>
            <a:t>382</a:t>
          </a:r>
          <a:endParaRPr lang="es-ES" sz="1600" kern="1200" dirty="0">
            <a:latin typeface="Arial" pitchFamily="34" charset="0"/>
            <a:cs typeface="Arial" pitchFamily="34" charset="0"/>
          </a:endParaRPr>
        </a:p>
      </dsp:txBody>
      <dsp:txXfrm rot="-5400000">
        <a:off x="531492" y="28486"/>
        <a:ext cx="5540403" cy="445577"/>
      </dsp:txXfrm>
    </dsp:sp>
    <dsp:sp modelId="{2980D731-15A0-4361-A4FD-1AB754ABC493}">
      <dsp:nvSpPr>
        <dsp:cNvPr id="0" name=""/>
        <dsp:cNvSpPr/>
      </dsp:nvSpPr>
      <dsp:spPr>
        <a:xfrm rot="5400000">
          <a:off x="-113891" y="777465"/>
          <a:ext cx="759273" cy="531491"/>
        </a:xfrm>
        <a:prstGeom prst="chevron">
          <a:avLst/>
        </a:prstGeom>
        <a:solidFill>
          <a:schemeClr val="accent4">
            <a:hueOff val="-892954"/>
            <a:satOff val="5380"/>
            <a:lumOff val="431"/>
            <a:alphaOff val="0"/>
          </a:schemeClr>
        </a:solidFill>
        <a:ln w="25400" cap="flat" cmpd="sng" algn="ctr">
          <a:solidFill>
            <a:schemeClr val="accent4">
              <a:hueOff val="-892954"/>
              <a:satOff val="5380"/>
              <a:lumOff val="43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pitchFamily="34" charset="0"/>
              <a:cs typeface="Arial" pitchFamily="34" charset="0"/>
            </a:rPr>
            <a:t>Figura jurídica</a:t>
          </a:r>
          <a:endParaRPr lang="es-ES" sz="1000" b="1" kern="1200" dirty="0">
            <a:latin typeface="Arial" pitchFamily="34" charset="0"/>
            <a:cs typeface="Arial" pitchFamily="34" charset="0"/>
          </a:endParaRPr>
        </a:p>
      </dsp:txBody>
      <dsp:txXfrm rot="-5400000">
        <a:off x="1" y="929320"/>
        <a:ext cx="531491" cy="227782"/>
      </dsp:txXfrm>
    </dsp:sp>
    <dsp:sp modelId="{1CE1612E-60A3-479E-B0A6-3693BA6F4301}">
      <dsp:nvSpPr>
        <dsp:cNvPr id="0" name=""/>
        <dsp:cNvSpPr/>
      </dsp:nvSpPr>
      <dsp:spPr>
        <a:xfrm rot="5400000">
          <a:off x="3066981" y="-1871916"/>
          <a:ext cx="493527" cy="5564508"/>
        </a:xfrm>
        <a:prstGeom prst="round2SameRect">
          <a:avLst/>
        </a:prstGeom>
        <a:solidFill>
          <a:schemeClr val="lt1">
            <a:alpha val="90000"/>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Arial" pitchFamily="34" charset="0"/>
              <a:cs typeface="Arial" pitchFamily="34" charset="0"/>
            </a:rPr>
            <a:t>Corporación de primer nivel</a:t>
          </a:r>
          <a:endParaRPr lang="es-ES" sz="1600" kern="1200" dirty="0">
            <a:latin typeface="Arial" pitchFamily="34" charset="0"/>
            <a:cs typeface="Arial" pitchFamily="34" charset="0"/>
          </a:endParaRPr>
        </a:p>
      </dsp:txBody>
      <dsp:txXfrm rot="-5400000">
        <a:off x="531491" y="687666"/>
        <a:ext cx="5540416" cy="445343"/>
      </dsp:txXfrm>
    </dsp:sp>
    <dsp:sp modelId="{D8F89EFA-7A01-4F28-B56A-87F2302580CD}">
      <dsp:nvSpPr>
        <dsp:cNvPr id="0" name=""/>
        <dsp:cNvSpPr/>
      </dsp:nvSpPr>
      <dsp:spPr>
        <a:xfrm rot="5400000">
          <a:off x="-113891" y="1436657"/>
          <a:ext cx="759273" cy="531491"/>
        </a:xfrm>
        <a:prstGeom prst="chevron">
          <a:avLst/>
        </a:prstGeom>
        <a:solidFill>
          <a:schemeClr val="accent4">
            <a:hueOff val="-1785908"/>
            <a:satOff val="10760"/>
            <a:lumOff val="862"/>
            <a:alphaOff val="0"/>
          </a:schemeClr>
        </a:solidFill>
        <a:ln w="25400" cap="flat" cmpd="sng" algn="ctr">
          <a:solidFill>
            <a:schemeClr val="accent4">
              <a:hueOff val="-1785908"/>
              <a:satOff val="10760"/>
              <a:lumOff val="86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pitchFamily="34" charset="0"/>
              <a:cs typeface="Arial" pitchFamily="34" charset="0"/>
            </a:rPr>
            <a:t>Razón Social</a:t>
          </a:r>
          <a:endParaRPr lang="es-ES" sz="1000" b="1" kern="1200" dirty="0">
            <a:latin typeface="Arial" pitchFamily="34" charset="0"/>
            <a:cs typeface="Arial" pitchFamily="34" charset="0"/>
          </a:endParaRPr>
        </a:p>
      </dsp:txBody>
      <dsp:txXfrm rot="-5400000">
        <a:off x="1" y="1588512"/>
        <a:ext cx="531491" cy="227782"/>
      </dsp:txXfrm>
    </dsp:sp>
    <dsp:sp modelId="{D943CDC9-2983-4AE8-9929-F2B02245199F}">
      <dsp:nvSpPr>
        <dsp:cNvPr id="0" name=""/>
        <dsp:cNvSpPr/>
      </dsp:nvSpPr>
      <dsp:spPr>
        <a:xfrm rot="5400000">
          <a:off x="3066981" y="-1212723"/>
          <a:ext cx="493527" cy="5564508"/>
        </a:xfrm>
        <a:prstGeom prst="round2SameRect">
          <a:avLst/>
        </a:prstGeom>
        <a:solidFill>
          <a:schemeClr val="lt1">
            <a:alpha val="90000"/>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smtClean="0">
              <a:latin typeface="Arial" pitchFamily="34" charset="0"/>
              <a:cs typeface="Arial" pitchFamily="34" charset="0"/>
            </a:rPr>
            <a:t>Asociación de Productores de caña de azúcar y sus derivados</a:t>
          </a:r>
          <a:endParaRPr lang="es-ES" sz="1600" kern="1200">
            <a:latin typeface="Arial" pitchFamily="34" charset="0"/>
            <a:cs typeface="Arial" pitchFamily="34" charset="0"/>
          </a:endParaRPr>
        </a:p>
      </dsp:txBody>
      <dsp:txXfrm rot="-5400000">
        <a:off x="531491" y="1346859"/>
        <a:ext cx="5540416" cy="445343"/>
      </dsp:txXfrm>
    </dsp:sp>
    <dsp:sp modelId="{FAFBF40D-CA83-451E-86A4-58BC10DBD890}">
      <dsp:nvSpPr>
        <dsp:cNvPr id="0" name=""/>
        <dsp:cNvSpPr/>
      </dsp:nvSpPr>
      <dsp:spPr>
        <a:xfrm rot="5400000">
          <a:off x="-113891" y="2095850"/>
          <a:ext cx="759273" cy="531491"/>
        </a:xfrm>
        <a:prstGeom prst="chevron">
          <a:avLst/>
        </a:prstGeom>
        <a:solidFill>
          <a:schemeClr val="accent4">
            <a:hueOff val="-2678862"/>
            <a:satOff val="16139"/>
            <a:lumOff val="1294"/>
            <a:alphaOff val="0"/>
          </a:schemeClr>
        </a:solidFill>
        <a:ln w="25400" cap="flat" cmpd="sng" algn="ctr">
          <a:solidFill>
            <a:schemeClr val="accent4">
              <a:hueOff val="-2678862"/>
              <a:satOff val="16139"/>
              <a:lumOff val="129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pitchFamily="34" charset="0"/>
              <a:cs typeface="Arial" pitchFamily="34" charset="0"/>
            </a:rPr>
            <a:t>Giro de negocio</a:t>
          </a:r>
          <a:endParaRPr lang="es-ES" sz="1000" b="1" kern="1200" dirty="0">
            <a:latin typeface="Arial" pitchFamily="34" charset="0"/>
            <a:cs typeface="Arial" pitchFamily="34" charset="0"/>
          </a:endParaRPr>
        </a:p>
      </dsp:txBody>
      <dsp:txXfrm rot="-5400000">
        <a:off x="1" y="2247705"/>
        <a:ext cx="531491" cy="227782"/>
      </dsp:txXfrm>
    </dsp:sp>
    <dsp:sp modelId="{0B45A691-AC3E-4053-863F-17B5B5500CCD}">
      <dsp:nvSpPr>
        <dsp:cNvPr id="0" name=""/>
        <dsp:cNvSpPr/>
      </dsp:nvSpPr>
      <dsp:spPr>
        <a:xfrm rot="5400000">
          <a:off x="3066981" y="-553530"/>
          <a:ext cx="493527" cy="5564508"/>
        </a:xfrm>
        <a:prstGeom prst="round2SameRect">
          <a:avLst/>
        </a:prstGeom>
        <a:solidFill>
          <a:schemeClr val="lt1">
            <a:alpha val="90000"/>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smtClean="0">
              <a:latin typeface="Arial" pitchFamily="34" charset="0"/>
              <a:cs typeface="Arial" pitchFamily="34" charset="0"/>
            </a:rPr>
            <a:t>Alcohol artesanal</a:t>
          </a:r>
          <a:endParaRPr lang="es-ES" sz="1600" kern="1200"/>
        </a:p>
      </dsp:txBody>
      <dsp:txXfrm rot="-5400000">
        <a:off x="531491" y="2006052"/>
        <a:ext cx="5540416" cy="445343"/>
      </dsp:txXfrm>
    </dsp:sp>
    <dsp:sp modelId="{230ACF04-7F07-46ED-854A-942EF0AEBC86}">
      <dsp:nvSpPr>
        <dsp:cNvPr id="0" name=""/>
        <dsp:cNvSpPr/>
      </dsp:nvSpPr>
      <dsp:spPr>
        <a:xfrm rot="5400000">
          <a:off x="-113891" y="2755043"/>
          <a:ext cx="759273" cy="531491"/>
        </a:xfrm>
        <a:prstGeom prst="chevron">
          <a:avLst/>
        </a:prstGeom>
        <a:solidFill>
          <a:schemeClr val="accent4">
            <a:hueOff val="-3571816"/>
            <a:satOff val="21519"/>
            <a:lumOff val="1725"/>
            <a:alphaOff val="0"/>
          </a:schemeClr>
        </a:solidFill>
        <a:ln w="25400" cap="flat" cmpd="sng" algn="ctr">
          <a:solidFill>
            <a:schemeClr val="accent4">
              <a:hueOff val="-3571816"/>
              <a:satOff val="21519"/>
              <a:lumOff val="172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pitchFamily="34" charset="0"/>
              <a:cs typeface="Arial" pitchFamily="34" charset="0"/>
            </a:rPr>
            <a:t>Nombre Comercial</a:t>
          </a:r>
          <a:endParaRPr lang="es-ES" sz="1000" b="1" kern="1200" dirty="0">
            <a:latin typeface="Arial" pitchFamily="34" charset="0"/>
            <a:cs typeface="Arial" pitchFamily="34" charset="0"/>
          </a:endParaRPr>
        </a:p>
      </dsp:txBody>
      <dsp:txXfrm rot="-5400000">
        <a:off x="1" y="2906898"/>
        <a:ext cx="531491" cy="227782"/>
      </dsp:txXfrm>
    </dsp:sp>
    <dsp:sp modelId="{EB74076F-871F-4158-B46C-E5CCE7065EFD}">
      <dsp:nvSpPr>
        <dsp:cNvPr id="0" name=""/>
        <dsp:cNvSpPr/>
      </dsp:nvSpPr>
      <dsp:spPr>
        <a:xfrm rot="5400000">
          <a:off x="3066981" y="105662"/>
          <a:ext cx="493527" cy="5564508"/>
        </a:xfrm>
        <a:prstGeom prst="round2SameRect">
          <a:avLst/>
        </a:prstGeom>
        <a:solidFill>
          <a:schemeClr val="lt1">
            <a:alpha val="90000"/>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Arial" pitchFamily="34" charset="0"/>
              <a:cs typeface="Arial" pitchFamily="34" charset="0"/>
            </a:rPr>
            <a:t>Zaphrol</a:t>
          </a:r>
          <a:endParaRPr lang="es-ES" sz="1600" kern="1200" dirty="0">
            <a:latin typeface="Arial" pitchFamily="34" charset="0"/>
            <a:cs typeface="Arial" pitchFamily="34" charset="0"/>
          </a:endParaRPr>
        </a:p>
      </dsp:txBody>
      <dsp:txXfrm rot="-5400000">
        <a:off x="531491" y="2665244"/>
        <a:ext cx="5540416" cy="445343"/>
      </dsp:txXfrm>
    </dsp:sp>
    <dsp:sp modelId="{9E61D44E-7943-4D66-B276-AAF48A4614FE}">
      <dsp:nvSpPr>
        <dsp:cNvPr id="0" name=""/>
        <dsp:cNvSpPr/>
      </dsp:nvSpPr>
      <dsp:spPr>
        <a:xfrm rot="5400000">
          <a:off x="-113891" y="3414236"/>
          <a:ext cx="759273" cy="531491"/>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pitchFamily="34" charset="0"/>
              <a:cs typeface="Arial" pitchFamily="34" charset="0"/>
            </a:rPr>
            <a:t>Slogan</a:t>
          </a:r>
          <a:endParaRPr lang="es-ES" sz="1000" b="1" kern="1200" dirty="0">
            <a:latin typeface="Arial" pitchFamily="34" charset="0"/>
            <a:cs typeface="Arial" pitchFamily="34" charset="0"/>
          </a:endParaRPr>
        </a:p>
      </dsp:txBody>
      <dsp:txXfrm rot="-5400000">
        <a:off x="1" y="3566091"/>
        <a:ext cx="531491" cy="227782"/>
      </dsp:txXfrm>
    </dsp:sp>
    <dsp:sp modelId="{59B83D65-2C42-4629-B3B6-A934D5CB8C19}">
      <dsp:nvSpPr>
        <dsp:cNvPr id="0" name=""/>
        <dsp:cNvSpPr/>
      </dsp:nvSpPr>
      <dsp:spPr>
        <a:xfrm rot="5400000">
          <a:off x="3066981" y="764854"/>
          <a:ext cx="493527" cy="5564508"/>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Arial" pitchFamily="34" charset="0"/>
              <a:cs typeface="Arial" pitchFamily="34" charset="0"/>
            </a:rPr>
            <a:t>Productores de Pangua</a:t>
          </a:r>
          <a:endParaRPr lang="es-ES" sz="1600" kern="1200" dirty="0">
            <a:latin typeface="Arial" pitchFamily="34" charset="0"/>
            <a:cs typeface="Arial" pitchFamily="34" charset="0"/>
          </a:endParaRPr>
        </a:p>
      </dsp:txBody>
      <dsp:txXfrm rot="-5400000">
        <a:off x="531491" y="3324436"/>
        <a:ext cx="5540416" cy="44534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6695C0-7D9C-4EFF-840C-5A7DA613C650}" type="datetimeFigureOut">
              <a:rPr lang="es-ES" smtClean="0"/>
              <a:pPr/>
              <a:t>25/10/2012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15E01-2C00-49E6-BBAE-3FCC624CC63E}" type="slidenum">
              <a:rPr lang="es-ES" smtClean="0"/>
              <a:pPr/>
              <a:t>‹Nº›</a:t>
            </a:fld>
            <a:endParaRPr lang="es-ES"/>
          </a:p>
        </p:txBody>
      </p:sp>
    </p:spTree>
    <p:extLst>
      <p:ext uri="{BB962C8B-B14F-4D97-AF65-F5344CB8AC3E}">
        <p14:creationId xmlns:p14="http://schemas.microsoft.com/office/powerpoint/2010/main" val="55201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D315E01-2C00-49E6-BBAE-3FCC624CC63E}"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3311ED8-5468-439D-A562-C7F1687A03D6}" type="datetime1">
              <a:rPr lang="es-ES" smtClean="0"/>
              <a:pPr/>
              <a:t>25/10/2012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981A02-2A3A-48E5-9253-A43D97992C08}" type="datetime1">
              <a:rPr lang="es-ES" smtClean="0"/>
              <a:pPr/>
              <a:t>25/10/2012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AA64CEA-31B5-4979-B5C4-B4A326B80F57}" type="datetime1">
              <a:rPr lang="es-ES" smtClean="0"/>
              <a:pPr/>
              <a:t>25/10/2012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F6670E3-8E38-4831-B760-EBC191F2B22F}" type="datetime1">
              <a:rPr lang="es-ES" smtClean="0"/>
              <a:pPr/>
              <a:t>25/10/2012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05B7243-F4A8-4ABD-8405-6D975172648F}" type="datetime1">
              <a:rPr lang="es-ES" smtClean="0"/>
              <a:pPr/>
              <a:t>25/10/2012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0C3685-626F-4607-AD20-AFC1E388E573}" type="datetime1">
              <a:rPr lang="es-ES" smtClean="0"/>
              <a:pPr/>
              <a:t>25/10/2012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21D1A51-30F6-4791-BE62-C729F1B2754C}" type="datetime1">
              <a:rPr lang="es-ES" smtClean="0"/>
              <a:pPr/>
              <a:t>25/10/2012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581353E-4E56-4986-BEED-FA78818DFA0B}" type="datetime1">
              <a:rPr lang="es-ES" smtClean="0"/>
              <a:pPr/>
              <a:t>25/10/2012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765E4F-1D9E-41C1-977A-462E3B039DCE}" type="datetime1">
              <a:rPr lang="es-ES" smtClean="0"/>
              <a:pPr/>
              <a:t>25/10/2012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43E6EB-4F1C-48F3-9132-B8F3323967DA}" type="datetime1">
              <a:rPr lang="es-ES" smtClean="0"/>
              <a:pPr/>
              <a:t>25/10/2012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6DC8DB-9F27-443C-AE17-79911251CB4B}" type="datetime1">
              <a:rPr lang="es-ES" smtClean="0"/>
              <a:pPr/>
              <a:t>25/10/2012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46D2B5-0089-43DF-B204-BA1C4B1F5F2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91AD9-F88A-4A81-9929-51784ED703C4}" type="datetime1">
              <a:rPr lang="es-ES" smtClean="0"/>
              <a:pPr/>
              <a:t>25/10/2012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6D2B5-0089-43DF-B204-BA1C4B1F5F2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jpe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28662" y="3429000"/>
            <a:ext cx="7358114" cy="2928958"/>
          </a:xfrm>
        </p:spPr>
        <p:txBody>
          <a:bodyPr>
            <a:normAutofit fontScale="70000" lnSpcReduction="20000"/>
          </a:bodyPr>
          <a:lstStyle/>
          <a:p>
            <a:r>
              <a:rPr lang="es-ES" b="1" dirty="0" smtClean="0">
                <a:solidFill>
                  <a:schemeClr val="tx1"/>
                </a:solidFill>
                <a:latin typeface="Arial" pitchFamily="34" charset="0"/>
                <a:cs typeface="Arial" pitchFamily="34" charset="0"/>
              </a:rPr>
              <a:t>INGENIERÍA EN COMERCIO EXTERIOR Y NEGOCIACIÓN INTERNACIONAL</a:t>
            </a:r>
          </a:p>
          <a:p>
            <a:endParaRPr lang="es-ES" b="1" dirty="0">
              <a:solidFill>
                <a:schemeClr val="tx1"/>
              </a:solidFill>
              <a:latin typeface="Arial" pitchFamily="34" charset="0"/>
              <a:cs typeface="Arial" pitchFamily="34" charset="0"/>
            </a:endParaRPr>
          </a:p>
          <a:p>
            <a:r>
              <a:rPr lang="es-ES" b="1" dirty="0" smtClean="0">
                <a:solidFill>
                  <a:schemeClr val="tx1"/>
                </a:solidFill>
                <a:latin typeface="Arial" pitchFamily="34" charset="0"/>
                <a:cs typeface="Arial" pitchFamily="34" charset="0"/>
              </a:rPr>
              <a:t>MODELO ASOCIATIVO DE EXPORTACIÓN PARA ALCOHOLEROS DEL CANTÓN PANGUA</a:t>
            </a:r>
          </a:p>
          <a:p>
            <a:endParaRPr lang="es-ES" b="1" dirty="0" smtClean="0">
              <a:solidFill>
                <a:schemeClr val="tx1"/>
              </a:solidFill>
              <a:latin typeface="Arial" pitchFamily="34" charset="0"/>
              <a:cs typeface="Arial" pitchFamily="34" charset="0"/>
            </a:endParaRPr>
          </a:p>
          <a:p>
            <a:r>
              <a:rPr lang="es-ES" b="1" dirty="0" smtClean="0">
                <a:solidFill>
                  <a:schemeClr val="tx1"/>
                </a:solidFill>
                <a:latin typeface="Arial" pitchFamily="34" charset="0"/>
                <a:cs typeface="Arial" pitchFamily="34" charset="0"/>
              </a:rPr>
              <a:t>RICARDO ESCOBAR</a:t>
            </a:r>
          </a:p>
          <a:p>
            <a:endParaRPr lang="es-ES" b="1" dirty="0">
              <a:solidFill>
                <a:schemeClr val="tx1"/>
              </a:solidFill>
              <a:latin typeface="Arial" pitchFamily="34" charset="0"/>
              <a:cs typeface="Arial" pitchFamily="34" charset="0"/>
            </a:endParaRPr>
          </a:p>
          <a:p>
            <a:r>
              <a:rPr lang="es-ES" b="1" dirty="0" smtClean="0">
                <a:solidFill>
                  <a:schemeClr val="tx1"/>
                </a:solidFill>
                <a:latin typeface="Arial" pitchFamily="34" charset="0"/>
                <a:cs typeface="Arial" pitchFamily="34" charset="0"/>
              </a:rPr>
              <a:t>2012</a:t>
            </a:r>
            <a:endParaRPr lang="es-ES" b="1" dirty="0">
              <a:solidFill>
                <a:schemeClr val="tx1"/>
              </a:solidFill>
              <a:latin typeface="Arial" pitchFamily="34" charset="0"/>
              <a:cs typeface="Arial" pitchFamily="34" charset="0"/>
            </a:endParaRPr>
          </a:p>
        </p:txBody>
      </p:sp>
      <p:pic>
        <p:nvPicPr>
          <p:cNvPr id="1027" name="Picture 3"/>
          <p:cNvPicPr>
            <a:picLocks noChangeAspect="1" noChangeArrowheads="1"/>
          </p:cNvPicPr>
          <p:nvPr/>
        </p:nvPicPr>
        <p:blipFill>
          <a:blip r:embed="rId3"/>
          <a:srcRect/>
          <a:stretch>
            <a:fillRect/>
          </a:stretch>
        </p:blipFill>
        <p:spPr bwMode="auto">
          <a:xfrm>
            <a:off x="3571868" y="1000108"/>
            <a:ext cx="2071702" cy="2071702"/>
          </a:xfrm>
          <a:prstGeom prst="rect">
            <a:avLst/>
          </a:prstGeom>
          <a:noFill/>
          <a:ln w="9525">
            <a:solidFill>
              <a:schemeClr val="tx1"/>
            </a:solidFill>
            <a:miter lim="800000"/>
            <a:headEnd/>
            <a:tailEnd/>
          </a:ln>
          <a:effectLst/>
        </p:spPr>
      </p:pic>
      <p:sp>
        <p:nvSpPr>
          <p:cNvPr id="6" name="5 CuadroTexto"/>
          <p:cNvSpPr txBox="1"/>
          <p:nvPr/>
        </p:nvSpPr>
        <p:spPr>
          <a:xfrm>
            <a:off x="2000232" y="357166"/>
            <a:ext cx="5214974" cy="400110"/>
          </a:xfrm>
          <a:prstGeom prst="rect">
            <a:avLst/>
          </a:prstGeom>
          <a:noFill/>
        </p:spPr>
        <p:txBody>
          <a:bodyPr wrap="square" rtlCol="0">
            <a:spAutoFit/>
          </a:bodyPr>
          <a:lstStyle/>
          <a:p>
            <a:pPr algn="ctr"/>
            <a:r>
              <a:rPr lang="es-ES" sz="2000" b="1" dirty="0" smtClean="0">
                <a:latin typeface="Arial" pitchFamily="34" charset="0"/>
                <a:cs typeface="Arial" pitchFamily="34" charset="0"/>
              </a:rPr>
              <a:t>ESCUELA POLITÉCNICA DEL EJÉRCITO</a:t>
            </a:r>
            <a:endParaRPr lang="es-ES" sz="2000" b="1" dirty="0">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8446D2B5-0089-43DF-B204-BA1C4B1F5F28}" type="slidenum">
              <a:rPr lang="es-ES" smtClean="0"/>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10</a:t>
            </a:fld>
            <a:endParaRPr lang="es-ES"/>
          </a:p>
        </p:txBody>
      </p:sp>
      <p:graphicFrame>
        <p:nvGraphicFramePr>
          <p:cNvPr id="7" name="6 Diagrama"/>
          <p:cNvGraphicFramePr/>
          <p:nvPr/>
        </p:nvGraphicFramePr>
        <p:xfrm>
          <a:off x="2833718" y="135729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5"/>
          <p:cNvPicPr>
            <a:picLocks noChangeAspect="1" noChangeArrowheads="1"/>
          </p:cNvPicPr>
          <p:nvPr/>
        </p:nvPicPr>
        <p:blipFill>
          <a:blip r:embed="rId8"/>
          <a:srcRect/>
          <a:stretch>
            <a:fillRect/>
          </a:stretch>
        </p:blipFill>
        <p:spPr bwMode="auto">
          <a:xfrm rot="20597291">
            <a:off x="269071" y="2323630"/>
            <a:ext cx="2193620" cy="2193621"/>
          </a:xfrm>
          <a:prstGeom prst="rect">
            <a:avLst/>
          </a:prstGeom>
          <a:ln>
            <a:noFill/>
          </a:ln>
          <a:effectLst>
            <a:softEdge rad="112500"/>
          </a:effectLst>
        </p:spPr>
      </p:pic>
      <p:sp>
        <p:nvSpPr>
          <p:cNvPr id="11" name="10 CuadroTexto"/>
          <p:cNvSpPr txBox="1"/>
          <p:nvPr/>
        </p:nvSpPr>
        <p:spPr>
          <a:xfrm>
            <a:off x="1142976" y="785794"/>
            <a:ext cx="4143404" cy="369332"/>
          </a:xfrm>
          <a:prstGeom prst="rect">
            <a:avLst/>
          </a:prstGeom>
          <a:noFill/>
        </p:spPr>
        <p:txBody>
          <a:bodyPr wrap="square" rtlCol="0">
            <a:spAutoFit/>
          </a:bodyPr>
          <a:lstStyle/>
          <a:p>
            <a:r>
              <a:rPr lang="es-ES" b="1" dirty="0" smtClean="0">
                <a:latin typeface="Arial" pitchFamily="34" charset="0"/>
                <a:cs typeface="Arial" pitchFamily="34" charset="0"/>
              </a:rPr>
              <a:t>MODELOS ASOCIATIVOS</a:t>
            </a:r>
            <a:endParaRPr lang="es-E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11</a:t>
            </a:fld>
            <a:endParaRPr lang="es-ES"/>
          </a:p>
        </p:txBody>
      </p:sp>
      <p:sp>
        <p:nvSpPr>
          <p:cNvPr id="11" name="10 CuadroTexto"/>
          <p:cNvSpPr txBox="1"/>
          <p:nvPr/>
        </p:nvSpPr>
        <p:spPr>
          <a:xfrm>
            <a:off x="1142976" y="785794"/>
            <a:ext cx="4143404" cy="369332"/>
          </a:xfrm>
          <a:prstGeom prst="rect">
            <a:avLst/>
          </a:prstGeom>
          <a:noFill/>
        </p:spPr>
        <p:txBody>
          <a:bodyPr wrap="square" rtlCol="0">
            <a:spAutoFit/>
          </a:bodyPr>
          <a:lstStyle/>
          <a:p>
            <a:r>
              <a:rPr lang="es-ES" b="1" dirty="0" smtClean="0">
                <a:latin typeface="Arial" pitchFamily="34" charset="0"/>
                <a:cs typeface="Arial" pitchFamily="34" charset="0"/>
              </a:rPr>
              <a:t>MODELO PROPUESTO</a:t>
            </a:r>
            <a:endParaRPr lang="es-ES" b="1" dirty="0">
              <a:latin typeface="Arial" pitchFamily="34" charset="0"/>
              <a:cs typeface="Arial" pitchFamily="34" charset="0"/>
            </a:endParaRPr>
          </a:p>
        </p:txBody>
      </p:sp>
      <p:graphicFrame>
        <p:nvGraphicFramePr>
          <p:cNvPr id="8" name="7 Diagrama"/>
          <p:cNvGraphicFramePr/>
          <p:nvPr>
            <p:extLst>
              <p:ext uri="{D42A27DB-BD31-4B8C-83A1-F6EECF244321}">
                <p14:modId xmlns:p14="http://schemas.microsoft.com/office/powerpoint/2010/main" val="1935116560"/>
              </p:ext>
            </p:extLst>
          </p:nvPr>
        </p:nvGraphicFramePr>
        <p:xfrm>
          <a:off x="642910" y="1500174"/>
          <a:ext cx="8072494" cy="1928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602" name="Picture 2"/>
          <p:cNvPicPr>
            <a:picLocks noChangeAspect="1" noChangeArrowheads="1"/>
          </p:cNvPicPr>
          <p:nvPr/>
        </p:nvPicPr>
        <p:blipFill>
          <a:blip r:embed="rId8"/>
          <a:srcRect l="27539" t="50000" r="29687" b="23437"/>
          <a:stretch>
            <a:fillRect/>
          </a:stretch>
        </p:blipFill>
        <p:spPr bwMode="auto">
          <a:xfrm>
            <a:off x="1500166" y="4214818"/>
            <a:ext cx="5214974" cy="2428892"/>
          </a:xfrm>
          <a:prstGeom prst="rect">
            <a:avLst/>
          </a:prstGeom>
          <a:noFill/>
          <a:ln w="9525">
            <a:noFill/>
            <a:miter lim="800000"/>
            <a:headEnd/>
            <a:tailEnd/>
          </a:ln>
          <a:effectLst/>
        </p:spPr>
      </p:pic>
      <p:sp>
        <p:nvSpPr>
          <p:cNvPr id="12" name="11 CuadroTexto"/>
          <p:cNvSpPr txBox="1"/>
          <p:nvPr/>
        </p:nvSpPr>
        <p:spPr>
          <a:xfrm>
            <a:off x="1785918" y="3786190"/>
            <a:ext cx="3000396" cy="369332"/>
          </a:xfrm>
          <a:prstGeom prst="rect">
            <a:avLst/>
          </a:prstGeom>
          <a:noFill/>
        </p:spPr>
        <p:txBody>
          <a:bodyPr wrap="square" rtlCol="0">
            <a:spAutoFit/>
          </a:bodyPr>
          <a:lstStyle/>
          <a:p>
            <a:r>
              <a:rPr lang="es-ES" dirty="0" smtClean="0"/>
              <a:t>Fases de conformación</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12</a:t>
            </a:fld>
            <a:endParaRPr lang="es-ES"/>
          </a:p>
        </p:txBody>
      </p:sp>
      <p:sp>
        <p:nvSpPr>
          <p:cNvPr id="11" name="10 CuadroTexto"/>
          <p:cNvSpPr txBox="1"/>
          <p:nvPr/>
        </p:nvSpPr>
        <p:spPr>
          <a:xfrm>
            <a:off x="1142976" y="785794"/>
            <a:ext cx="4143404" cy="369332"/>
          </a:xfrm>
          <a:prstGeom prst="rect">
            <a:avLst/>
          </a:prstGeom>
          <a:noFill/>
        </p:spPr>
        <p:txBody>
          <a:bodyPr wrap="square" rtlCol="0">
            <a:spAutoFit/>
          </a:bodyPr>
          <a:lstStyle/>
          <a:p>
            <a:r>
              <a:rPr lang="es-ES" b="1" dirty="0" smtClean="0">
                <a:latin typeface="Arial" pitchFamily="34" charset="0"/>
                <a:cs typeface="Arial" pitchFamily="34" charset="0"/>
              </a:rPr>
              <a:t>EJES ESTRATÉGICOS</a:t>
            </a:r>
            <a:endParaRPr lang="es-ES" b="1" dirty="0">
              <a:latin typeface="Arial" pitchFamily="34" charset="0"/>
              <a:cs typeface="Arial" pitchFamily="34" charset="0"/>
            </a:endParaRPr>
          </a:p>
        </p:txBody>
      </p:sp>
      <p:pic>
        <p:nvPicPr>
          <p:cNvPr id="26627" name="Picture 3"/>
          <p:cNvPicPr>
            <a:picLocks noChangeAspect="1" noChangeArrowheads="1"/>
          </p:cNvPicPr>
          <p:nvPr/>
        </p:nvPicPr>
        <p:blipFill>
          <a:blip r:embed="rId3"/>
          <a:srcRect l="35157" t="36719" r="34375" b="26562"/>
          <a:stretch>
            <a:fillRect/>
          </a:stretch>
        </p:blipFill>
        <p:spPr bwMode="auto">
          <a:xfrm>
            <a:off x="2195736" y="1484784"/>
            <a:ext cx="4680520" cy="42304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inVertical)">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13</a:t>
            </a:fld>
            <a:endParaRPr lang="es-ES"/>
          </a:p>
        </p:txBody>
      </p:sp>
      <p:sp>
        <p:nvSpPr>
          <p:cNvPr id="11" name="10 CuadroTexto"/>
          <p:cNvSpPr txBox="1"/>
          <p:nvPr/>
        </p:nvSpPr>
        <p:spPr>
          <a:xfrm>
            <a:off x="1142976" y="785794"/>
            <a:ext cx="5715040" cy="646331"/>
          </a:xfrm>
          <a:prstGeom prst="rect">
            <a:avLst/>
          </a:prstGeom>
          <a:noFill/>
        </p:spPr>
        <p:txBody>
          <a:bodyPr wrap="square" rtlCol="0">
            <a:spAutoFit/>
          </a:bodyPr>
          <a:lstStyle/>
          <a:p>
            <a:r>
              <a:rPr lang="es-ES" b="1" dirty="0" smtClean="0">
                <a:latin typeface="Arial" pitchFamily="34" charset="0"/>
                <a:cs typeface="Arial" pitchFamily="34" charset="0"/>
              </a:rPr>
              <a:t>ESQUEMA DEL MODELO ASOCIATIVO PLANTEADO</a:t>
            </a:r>
            <a:endParaRPr lang="es-ES" b="1" dirty="0">
              <a:latin typeface="Arial" pitchFamily="34" charset="0"/>
              <a:cs typeface="Arial" pitchFamily="34" charset="0"/>
            </a:endParaRPr>
          </a:p>
        </p:txBody>
      </p:sp>
      <p:pic>
        <p:nvPicPr>
          <p:cNvPr id="6" name="5 Imagen"/>
          <p:cNvPicPr/>
          <p:nvPr/>
        </p:nvPicPr>
        <p:blipFill>
          <a:blip r:embed="rId3">
            <a:extLst>
              <a:ext uri="{28A0092B-C50C-407E-A947-70E740481C1C}">
                <a14:useLocalDpi xmlns:a14="http://schemas.microsoft.com/office/drawing/2010/main" val="0"/>
              </a:ext>
            </a:extLst>
          </a:blip>
          <a:srcRect l="30991" t="39766" r="22211" b="14490"/>
          <a:stretch>
            <a:fillRect/>
          </a:stretch>
        </p:blipFill>
        <p:spPr bwMode="auto">
          <a:xfrm>
            <a:off x="1500166" y="2143116"/>
            <a:ext cx="5826686" cy="33234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4348" y="1500174"/>
            <a:ext cx="7643866" cy="4143404"/>
          </a:xfrm>
        </p:spPr>
        <p:txBody>
          <a:bodyPr>
            <a:normAutofit/>
          </a:bodyPr>
          <a:lstStyle/>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Antecedentes y base conceptual</a:t>
            </a:r>
            <a:r>
              <a:rPr lang="es-ES" b="1" dirty="0" smtClean="0">
                <a:solidFill>
                  <a:schemeClr val="tx1"/>
                </a:solidFill>
                <a:latin typeface="Arial" pitchFamily="34" charset="0"/>
                <a:cs typeface="Arial" pitchFamily="34" charset="0"/>
              </a:rPr>
              <a:t>	</a:t>
            </a:r>
          </a:p>
          <a:p>
            <a:pPr marL="514350" indent="-514350" algn="just">
              <a:buFont typeface="+mj-lt"/>
              <a:buAutoNum type="arabicPeriod"/>
            </a:pPr>
            <a:r>
              <a:rPr lang="es-ES" b="1" dirty="0" smtClean="0">
                <a:solidFill>
                  <a:schemeClr val="tx1"/>
                </a:solidFill>
                <a:latin typeface="Arial" pitchFamily="34" charset="0"/>
                <a:cs typeface="Arial" pitchFamily="34" charset="0"/>
              </a:rPr>
              <a:t>Estudio de mercado y producción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del proceso de exportación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 estrategia de marketing</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Análisis Financiero</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Conclusiones y Recomendaciones</a:t>
            </a:r>
            <a:endParaRPr lang="es-ES" b="1" dirty="0">
              <a:solidFill>
                <a:schemeClr val="bg1">
                  <a:lumMod val="75000"/>
                </a:schemeClr>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15</a:t>
            </a:fld>
            <a:endParaRPr lang="es-ES"/>
          </a:p>
        </p:txBody>
      </p:sp>
      <p:sp>
        <p:nvSpPr>
          <p:cNvPr id="11" name="10 CuadroTexto"/>
          <p:cNvSpPr txBox="1"/>
          <p:nvPr/>
        </p:nvSpPr>
        <p:spPr>
          <a:xfrm>
            <a:off x="1142976" y="785794"/>
            <a:ext cx="5715040" cy="646331"/>
          </a:xfrm>
          <a:prstGeom prst="rect">
            <a:avLst/>
          </a:prstGeom>
          <a:noFill/>
        </p:spPr>
        <p:txBody>
          <a:bodyPr wrap="square" rtlCol="0">
            <a:spAutoFit/>
          </a:bodyPr>
          <a:lstStyle/>
          <a:p>
            <a:r>
              <a:rPr lang="es-ES" b="1" dirty="0" smtClean="0">
                <a:latin typeface="Arial" pitchFamily="34" charset="0"/>
                <a:cs typeface="Arial" pitchFamily="34" charset="0"/>
              </a:rPr>
              <a:t>BALANZA COMERCIAL ECUATORIANA DE LA PAPRTIDA 2207.20.00.00</a:t>
            </a:r>
            <a:endParaRPr lang="es-ES" b="1" dirty="0">
              <a:latin typeface="Arial" pitchFamily="34" charset="0"/>
              <a:cs typeface="Arial" pitchFamily="34" charset="0"/>
            </a:endParaRPr>
          </a:p>
        </p:txBody>
      </p:sp>
      <p:graphicFrame>
        <p:nvGraphicFramePr>
          <p:cNvPr id="8" name="7 Gráfico"/>
          <p:cNvGraphicFramePr/>
          <p:nvPr/>
        </p:nvGraphicFramePr>
        <p:xfrm>
          <a:off x="1857356" y="1928802"/>
          <a:ext cx="5357850" cy="3643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16</a:t>
            </a:fld>
            <a:endParaRPr lang="es-ES"/>
          </a:p>
        </p:txBody>
      </p:sp>
      <p:sp>
        <p:nvSpPr>
          <p:cNvPr id="11" name="10 CuadroTexto"/>
          <p:cNvSpPr txBox="1"/>
          <p:nvPr/>
        </p:nvSpPr>
        <p:spPr>
          <a:xfrm>
            <a:off x="1142976" y="642918"/>
            <a:ext cx="5715040" cy="646331"/>
          </a:xfrm>
          <a:prstGeom prst="rect">
            <a:avLst/>
          </a:prstGeom>
          <a:noFill/>
        </p:spPr>
        <p:txBody>
          <a:bodyPr wrap="square" rtlCol="0">
            <a:spAutoFit/>
          </a:bodyPr>
          <a:lstStyle/>
          <a:p>
            <a:r>
              <a:rPr lang="es-ES" b="1" dirty="0" smtClean="0">
                <a:latin typeface="Arial" pitchFamily="34" charset="0"/>
                <a:cs typeface="Arial" pitchFamily="34" charset="0"/>
              </a:rPr>
              <a:t>MAYORES 10 IMPORTADORES DE LA PARTIDA 2207.20.00.00 A NIVEL MUNDIAL</a:t>
            </a:r>
            <a:endParaRPr lang="es-ES" b="1" dirty="0">
              <a:latin typeface="Arial" pitchFamily="34" charset="0"/>
              <a:cs typeface="Arial" pitchFamily="34" charset="0"/>
            </a:endParaRPr>
          </a:p>
        </p:txBody>
      </p:sp>
      <p:graphicFrame>
        <p:nvGraphicFramePr>
          <p:cNvPr id="6" name="5 Gráfico"/>
          <p:cNvGraphicFramePr/>
          <p:nvPr/>
        </p:nvGraphicFramePr>
        <p:xfrm>
          <a:off x="1928794" y="1785926"/>
          <a:ext cx="5261630" cy="39170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17</a:t>
            </a:fld>
            <a:endParaRPr lang="es-ES"/>
          </a:p>
        </p:txBody>
      </p:sp>
      <p:sp>
        <p:nvSpPr>
          <p:cNvPr id="11" name="10 CuadroTexto"/>
          <p:cNvSpPr txBox="1"/>
          <p:nvPr/>
        </p:nvSpPr>
        <p:spPr>
          <a:xfrm>
            <a:off x="1142976" y="642918"/>
            <a:ext cx="5715040" cy="646331"/>
          </a:xfrm>
          <a:prstGeom prst="rect">
            <a:avLst/>
          </a:prstGeom>
          <a:noFill/>
        </p:spPr>
        <p:txBody>
          <a:bodyPr wrap="square" rtlCol="0">
            <a:spAutoFit/>
          </a:bodyPr>
          <a:lstStyle/>
          <a:p>
            <a:r>
              <a:rPr lang="es-ES" b="1" dirty="0" smtClean="0">
                <a:latin typeface="Arial" pitchFamily="34" charset="0"/>
                <a:cs typeface="Arial" pitchFamily="34" charset="0"/>
              </a:rPr>
              <a:t>MAYORES 10 EXPORTADES DE LA PARTIDA 2207.20.00.00 A NIVEL MUNDIAL</a:t>
            </a:r>
            <a:endParaRPr lang="es-ES" b="1" dirty="0">
              <a:latin typeface="Arial" pitchFamily="34" charset="0"/>
              <a:cs typeface="Arial" pitchFamily="34" charset="0"/>
            </a:endParaRPr>
          </a:p>
        </p:txBody>
      </p:sp>
      <p:graphicFrame>
        <p:nvGraphicFramePr>
          <p:cNvPr id="7" name="6 Gráfico"/>
          <p:cNvGraphicFramePr/>
          <p:nvPr/>
        </p:nvGraphicFramePr>
        <p:xfrm>
          <a:off x="1928794" y="1785926"/>
          <a:ext cx="5086350" cy="3981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18</a:t>
            </a:fld>
            <a:endParaRPr lang="es-ES"/>
          </a:p>
        </p:txBody>
      </p:sp>
      <p:sp>
        <p:nvSpPr>
          <p:cNvPr id="11" name="10 CuadroTexto"/>
          <p:cNvSpPr txBox="1"/>
          <p:nvPr/>
        </p:nvSpPr>
        <p:spPr>
          <a:xfrm>
            <a:off x="1142976"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ZONAS DE PRODUCCIÓN</a:t>
            </a:r>
            <a:endParaRPr lang="es-ES" b="1" dirty="0">
              <a:latin typeface="Arial" pitchFamily="34" charset="0"/>
              <a:cs typeface="Arial" pitchFamily="34" charset="0"/>
            </a:endParaRPr>
          </a:p>
        </p:txBody>
      </p:sp>
      <p:sp>
        <p:nvSpPr>
          <p:cNvPr id="6" name="5 CuadroTexto"/>
          <p:cNvSpPr txBox="1"/>
          <p:nvPr/>
        </p:nvSpPr>
        <p:spPr>
          <a:xfrm>
            <a:off x="714348" y="1428736"/>
            <a:ext cx="1857388" cy="4247317"/>
          </a:xfrm>
          <a:prstGeom prst="rect">
            <a:avLst/>
          </a:prstGeom>
          <a:noFill/>
        </p:spPr>
        <p:txBody>
          <a:bodyPr wrap="square" rtlCol="0">
            <a:spAutoFit/>
          </a:bodyPr>
          <a:lstStyle/>
          <a:p>
            <a:pPr lvl="0">
              <a:buFont typeface="Arial" pitchFamily="34" charset="0"/>
              <a:buChar char="•"/>
            </a:pPr>
            <a:r>
              <a:rPr lang="es-EC" dirty="0">
                <a:latin typeface="Arial" pitchFamily="34" charset="0"/>
                <a:cs typeface="Arial" pitchFamily="34" charset="0"/>
              </a:rPr>
              <a:t>Imbabura</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Pichincha</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Santo Domingo</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 Manabí</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Guayas</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Chimborazo</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Bolívar</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Cotopaxi</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Pastaza</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Azuay</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Cañar </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Loja </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Zamora </a:t>
            </a:r>
            <a:endParaRPr lang="es-ES" dirty="0">
              <a:latin typeface="Arial" pitchFamily="34" charset="0"/>
              <a:cs typeface="Arial" pitchFamily="34" charset="0"/>
            </a:endParaRPr>
          </a:p>
          <a:p>
            <a:pPr lvl="0">
              <a:buFont typeface="Arial" pitchFamily="34" charset="0"/>
              <a:buChar char="•"/>
            </a:pPr>
            <a:r>
              <a:rPr lang="es-EC" dirty="0">
                <a:latin typeface="Arial" pitchFamily="34" charset="0"/>
                <a:cs typeface="Arial" pitchFamily="34" charset="0"/>
              </a:rPr>
              <a:t>El Oro</a:t>
            </a:r>
            <a:endParaRPr lang="es-ES" dirty="0">
              <a:latin typeface="Arial" pitchFamily="34" charset="0"/>
              <a:cs typeface="Arial" pitchFamily="34" charset="0"/>
            </a:endParaRPr>
          </a:p>
          <a:p>
            <a:pPr>
              <a:buFont typeface="Arial" pitchFamily="34" charset="0"/>
              <a:buChar char="•"/>
            </a:pPr>
            <a:endParaRPr lang="es-ES"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428736"/>
            <a:ext cx="5255820" cy="4392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19</a:t>
            </a:fld>
            <a:endParaRPr lang="es-ES"/>
          </a:p>
        </p:txBody>
      </p:sp>
      <p:sp>
        <p:nvSpPr>
          <p:cNvPr id="11" name="10 CuadroTexto"/>
          <p:cNvSpPr txBox="1"/>
          <p:nvPr/>
        </p:nvSpPr>
        <p:spPr>
          <a:xfrm>
            <a:off x="1142976"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ESTUDIO DE PRODUCCIÓN</a:t>
            </a:r>
            <a:endParaRPr lang="es-ES" b="1" dirty="0">
              <a:latin typeface="Arial" pitchFamily="34" charset="0"/>
              <a:cs typeface="Arial" pitchFamily="34" charset="0"/>
            </a:endParaRPr>
          </a:p>
        </p:txBody>
      </p:sp>
      <p:pic>
        <p:nvPicPr>
          <p:cNvPr id="7" name="6 Imagen" descr="índice"/>
          <p:cNvPicPr/>
          <p:nvPr/>
        </p:nvPicPr>
        <p:blipFill>
          <a:blip r:embed="rId3"/>
          <a:srcRect/>
          <a:stretch>
            <a:fillRect/>
          </a:stretch>
        </p:blipFill>
        <p:spPr bwMode="auto">
          <a:xfrm>
            <a:off x="2643174" y="1785926"/>
            <a:ext cx="2934335" cy="2105025"/>
          </a:xfrm>
          <a:prstGeom prst="rect">
            <a:avLst/>
          </a:prstGeom>
          <a:noFill/>
          <a:ln w="3175">
            <a:solidFill>
              <a:schemeClr val="tx1"/>
            </a:solidFill>
            <a:miter lim="800000"/>
            <a:headEnd/>
            <a:tailEnd/>
          </a:ln>
        </p:spPr>
      </p:pic>
      <p:sp>
        <p:nvSpPr>
          <p:cNvPr id="8" name="7 CuadroTexto"/>
          <p:cNvSpPr txBox="1"/>
          <p:nvPr/>
        </p:nvSpPr>
        <p:spPr>
          <a:xfrm>
            <a:off x="2714612" y="1500174"/>
            <a:ext cx="2786082" cy="369332"/>
          </a:xfrm>
          <a:prstGeom prst="rect">
            <a:avLst/>
          </a:prstGeom>
          <a:noFill/>
        </p:spPr>
        <p:txBody>
          <a:bodyPr wrap="square" rtlCol="0">
            <a:spAutoFit/>
          </a:bodyPr>
          <a:lstStyle/>
          <a:p>
            <a:pPr algn="ctr"/>
            <a:r>
              <a:rPr lang="es-ES" b="1" dirty="0" smtClean="0"/>
              <a:t>División política de Pangua</a:t>
            </a:r>
            <a:endParaRPr lang="es-ES" b="1" dirty="0"/>
          </a:p>
        </p:txBody>
      </p:sp>
      <p:graphicFrame>
        <p:nvGraphicFramePr>
          <p:cNvPr id="9" name="8 Diagrama"/>
          <p:cNvGraphicFramePr/>
          <p:nvPr/>
        </p:nvGraphicFramePr>
        <p:xfrm>
          <a:off x="857224" y="4071942"/>
          <a:ext cx="7334280" cy="260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4348" y="1500174"/>
            <a:ext cx="7643866" cy="4143404"/>
          </a:xfrm>
        </p:spPr>
        <p:txBody>
          <a:bodyPr>
            <a:normAutofit/>
          </a:bodyPr>
          <a:lstStyle/>
          <a:p>
            <a:pPr marL="514350" indent="-514350" algn="just">
              <a:buFont typeface="+mj-lt"/>
              <a:buAutoNum type="arabicPeriod"/>
            </a:pPr>
            <a:r>
              <a:rPr lang="es-ES" b="1" dirty="0" smtClean="0">
                <a:solidFill>
                  <a:schemeClr val="tx1"/>
                </a:solidFill>
                <a:latin typeface="Arial" pitchFamily="34" charset="0"/>
                <a:cs typeface="Arial" pitchFamily="34" charset="0"/>
              </a:rPr>
              <a:t>Antecedentes y base conceptual	</a:t>
            </a:r>
          </a:p>
          <a:p>
            <a:pPr marL="514350" indent="-514350" algn="just">
              <a:buFont typeface="+mj-lt"/>
              <a:buAutoNum type="arabicPeriod"/>
            </a:pPr>
            <a:r>
              <a:rPr lang="es-ES" b="1" dirty="0" smtClean="0">
                <a:solidFill>
                  <a:schemeClr val="tx1"/>
                </a:solidFill>
                <a:latin typeface="Arial" pitchFamily="34" charset="0"/>
                <a:cs typeface="Arial" pitchFamily="34" charset="0"/>
              </a:rPr>
              <a:t>Estudio de mercado y producción</a:t>
            </a:r>
          </a:p>
          <a:p>
            <a:pPr marL="514350" indent="-514350" algn="just">
              <a:buFont typeface="+mj-lt"/>
              <a:buAutoNum type="arabicPeriod"/>
            </a:pPr>
            <a:r>
              <a:rPr lang="es-ES" b="1" dirty="0" smtClean="0">
                <a:solidFill>
                  <a:schemeClr val="tx1"/>
                </a:solidFill>
                <a:latin typeface="Arial" pitchFamily="34" charset="0"/>
                <a:cs typeface="Arial" pitchFamily="34" charset="0"/>
              </a:rPr>
              <a:t>Diseño del proceso de exportación</a:t>
            </a:r>
          </a:p>
          <a:p>
            <a:pPr marL="514350" indent="-514350" algn="just">
              <a:buFont typeface="+mj-lt"/>
              <a:buAutoNum type="arabicPeriod"/>
            </a:pPr>
            <a:r>
              <a:rPr lang="es-ES" b="1" dirty="0" smtClean="0">
                <a:solidFill>
                  <a:schemeClr val="tx1"/>
                </a:solidFill>
                <a:latin typeface="Arial" pitchFamily="34" charset="0"/>
                <a:cs typeface="Arial" pitchFamily="34" charset="0"/>
              </a:rPr>
              <a:t>Diseño de estrategia de marketing</a:t>
            </a:r>
          </a:p>
          <a:p>
            <a:pPr marL="514350" indent="-514350" algn="just">
              <a:buFont typeface="+mj-lt"/>
              <a:buAutoNum type="arabicPeriod"/>
            </a:pPr>
            <a:r>
              <a:rPr lang="es-ES" b="1" dirty="0" smtClean="0">
                <a:solidFill>
                  <a:schemeClr val="tx1"/>
                </a:solidFill>
                <a:latin typeface="Arial" pitchFamily="34" charset="0"/>
                <a:cs typeface="Arial" pitchFamily="34" charset="0"/>
              </a:rPr>
              <a:t>Análisis Financiero</a:t>
            </a:r>
          </a:p>
          <a:p>
            <a:pPr marL="514350" indent="-514350" algn="just">
              <a:buFont typeface="+mj-lt"/>
              <a:buAutoNum type="arabicPeriod"/>
            </a:pPr>
            <a:r>
              <a:rPr lang="es-ES" b="1" dirty="0" smtClean="0">
                <a:solidFill>
                  <a:schemeClr val="tx1"/>
                </a:solidFill>
                <a:latin typeface="Arial" pitchFamily="34" charset="0"/>
                <a:cs typeface="Arial" pitchFamily="34" charset="0"/>
              </a:rPr>
              <a:t>Conclusiones y Recomendaciones</a:t>
            </a:r>
            <a:endParaRPr lang="es-ES" b="1" dirty="0">
              <a:solidFill>
                <a:schemeClr val="tx1"/>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8" name="7 Marcador de número de diapositiva"/>
          <p:cNvSpPr>
            <a:spLocks noGrp="1"/>
          </p:cNvSpPr>
          <p:nvPr>
            <p:ph type="sldNum" sz="quarter" idx="12"/>
          </p:nvPr>
        </p:nvSpPr>
        <p:spPr/>
        <p:txBody>
          <a:bodyPr/>
          <a:lstStyle/>
          <a:p>
            <a:fld id="{8446D2B5-0089-43DF-B204-BA1C4B1F5F28}"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20</a:t>
            </a:fld>
            <a:endParaRPr lang="es-ES"/>
          </a:p>
        </p:txBody>
      </p:sp>
      <p:sp>
        <p:nvSpPr>
          <p:cNvPr id="11" name="10 CuadroTexto"/>
          <p:cNvSpPr txBox="1"/>
          <p:nvPr/>
        </p:nvSpPr>
        <p:spPr>
          <a:xfrm>
            <a:off x="1142976"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ESTUDIO DE PRODUCCIÓN</a:t>
            </a:r>
            <a:endParaRPr lang="es-ES" b="1" dirty="0">
              <a:latin typeface="Arial" pitchFamily="34" charset="0"/>
              <a:cs typeface="Arial" pitchFamily="34" charset="0"/>
            </a:endParaRPr>
          </a:p>
        </p:txBody>
      </p:sp>
      <p:sp>
        <p:nvSpPr>
          <p:cNvPr id="12" name="11 CuadroTexto"/>
          <p:cNvSpPr txBox="1"/>
          <p:nvPr/>
        </p:nvSpPr>
        <p:spPr>
          <a:xfrm>
            <a:off x="1428728" y="1142984"/>
            <a:ext cx="6072230" cy="5632311"/>
          </a:xfrm>
          <a:prstGeom prst="rect">
            <a:avLst/>
          </a:prstGeom>
          <a:noFill/>
        </p:spPr>
        <p:txBody>
          <a:bodyPr wrap="square" rtlCol="0">
            <a:spAutoFit/>
          </a:bodyPr>
          <a:lstStyle/>
          <a:p>
            <a:pPr algn="just"/>
            <a:r>
              <a:rPr lang="es-ES" b="1" dirty="0">
                <a:latin typeface="Arial" pitchFamily="34" charset="0"/>
                <a:cs typeface="Arial" pitchFamily="34" charset="0"/>
              </a:rPr>
              <a:t>Muestra	</a:t>
            </a:r>
            <a:endParaRPr lang="es-ES" dirty="0">
              <a:latin typeface="Arial" pitchFamily="34" charset="0"/>
              <a:cs typeface="Arial" pitchFamily="34" charset="0"/>
            </a:endParaRPr>
          </a:p>
          <a:p>
            <a:pPr algn="just"/>
            <a:r>
              <a:rPr lang="es-ES" dirty="0">
                <a:latin typeface="Arial" pitchFamily="34" charset="0"/>
                <a:cs typeface="Arial" pitchFamily="34" charset="0"/>
              </a:rPr>
              <a:t>Con el fin de obtener datos acertados de producción, la elaboración de un diseño muestral es imprescindible. Se aplico una encuesta de acuerdo al universo de población aplicando un sistema experimental de análisis, La siguiente fórmula es aplicable a muestreo de población finita:</a:t>
            </a:r>
          </a:p>
          <a:p>
            <a:pPr algn="ctr"/>
            <a:r>
              <a:rPr lang="es-ES" dirty="0">
                <a:latin typeface="Arial" pitchFamily="34" charset="0"/>
                <a:cs typeface="Arial" pitchFamily="34" charset="0"/>
              </a:rPr>
              <a:t>n=         </a:t>
            </a:r>
            <a:r>
              <a:rPr lang="es-ES" u="sng" dirty="0">
                <a:latin typeface="Arial" pitchFamily="34" charset="0"/>
                <a:cs typeface="Arial" pitchFamily="34" charset="0"/>
              </a:rPr>
              <a:t>N (Z</a:t>
            </a:r>
            <a:r>
              <a:rPr lang="es-ES" u="sng" baseline="30000" dirty="0">
                <a:latin typeface="Arial" pitchFamily="34" charset="0"/>
                <a:cs typeface="Arial" pitchFamily="34" charset="0"/>
              </a:rPr>
              <a:t>2</a:t>
            </a:r>
            <a:r>
              <a:rPr lang="es-ES" u="sng" dirty="0">
                <a:latin typeface="Arial" pitchFamily="34" charset="0"/>
                <a:cs typeface="Arial" pitchFamily="34" charset="0"/>
              </a:rPr>
              <a:t>) (p) (q)</a:t>
            </a:r>
            <a:endParaRPr lang="es-ES" dirty="0">
              <a:latin typeface="Arial" pitchFamily="34" charset="0"/>
              <a:cs typeface="Arial" pitchFamily="34" charset="0"/>
            </a:endParaRPr>
          </a:p>
          <a:p>
            <a:pPr algn="ctr"/>
            <a:r>
              <a:rPr lang="es-ES" dirty="0">
                <a:latin typeface="Arial" pitchFamily="34" charset="0"/>
                <a:cs typeface="Arial" pitchFamily="34" charset="0"/>
              </a:rPr>
              <a:t>              d</a:t>
            </a:r>
            <a:r>
              <a:rPr lang="es-ES" baseline="30000" dirty="0">
                <a:latin typeface="Arial" pitchFamily="34" charset="0"/>
                <a:cs typeface="Arial" pitchFamily="34" charset="0"/>
              </a:rPr>
              <a:t>2 </a:t>
            </a:r>
            <a:r>
              <a:rPr lang="es-ES" dirty="0">
                <a:latin typeface="Arial" pitchFamily="34" charset="0"/>
                <a:cs typeface="Arial" pitchFamily="34" charset="0"/>
              </a:rPr>
              <a:t>(N-1) + Z</a:t>
            </a:r>
            <a:r>
              <a:rPr lang="es-ES" baseline="30000" dirty="0">
                <a:latin typeface="Arial" pitchFamily="34" charset="0"/>
                <a:cs typeface="Arial" pitchFamily="34" charset="0"/>
              </a:rPr>
              <a:t>2</a:t>
            </a:r>
            <a:r>
              <a:rPr lang="es-ES" dirty="0">
                <a:latin typeface="Arial" pitchFamily="34" charset="0"/>
                <a:cs typeface="Arial" pitchFamily="34" charset="0"/>
              </a:rPr>
              <a:t> (p) (q)</a:t>
            </a:r>
          </a:p>
          <a:p>
            <a:pPr algn="just"/>
            <a:r>
              <a:rPr lang="es-ES" b="1" dirty="0">
                <a:latin typeface="Arial" pitchFamily="34" charset="0"/>
                <a:cs typeface="Arial" pitchFamily="34" charset="0"/>
              </a:rPr>
              <a:t>Donde:</a:t>
            </a:r>
            <a:endParaRPr lang="es-ES" dirty="0">
              <a:latin typeface="Arial" pitchFamily="34" charset="0"/>
              <a:cs typeface="Arial" pitchFamily="34" charset="0"/>
            </a:endParaRPr>
          </a:p>
          <a:p>
            <a:pPr algn="just"/>
            <a:r>
              <a:rPr lang="es-ES" dirty="0">
                <a:latin typeface="Arial" pitchFamily="34" charset="0"/>
                <a:cs typeface="Arial" pitchFamily="34" charset="0"/>
              </a:rPr>
              <a:t>N= Total de la población conocida (400 cañicultores de la Asociación de Pangua)</a:t>
            </a:r>
          </a:p>
          <a:p>
            <a:pPr algn="just"/>
            <a:r>
              <a:rPr lang="es-ES" dirty="0">
                <a:latin typeface="Arial" pitchFamily="34" charset="0"/>
                <a:cs typeface="Arial" pitchFamily="34" charset="0"/>
              </a:rPr>
              <a:t>Z= coeficiente de 1.645</a:t>
            </a:r>
            <a:r>
              <a:rPr lang="es-ES" baseline="30000" dirty="0">
                <a:latin typeface="Arial" pitchFamily="34" charset="0"/>
                <a:cs typeface="Arial" pitchFamily="34" charset="0"/>
              </a:rPr>
              <a:t>2 </a:t>
            </a:r>
            <a:r>
              <a:rPr lang="es-ES" dirty="0">
                <a:latin typeface="Arial" pitchFamily="34" charset="0"/>
                <a:cs typeface="Arial" pitchFamily="34" charset="0"/>
              </a:rPr>
              <a:t>si el nivel de confianza es (90%)</a:t>
            </a:r>
          </a:p>
          <a:p>
            <a:pPr algn="just"/>
            <a:r>
              <a:rPr lang="es-ES" dirty="0">
                <a:latin typeface="Arial" pitchFamily="34" charset="0"/>
                <a:cs typeface="Arial" pitchFamily="34" charset="0"/>
              </a:rPr>
              <a:t>P= proporción esperada 50% = 0.50</a:t>
            </a:r>
          </a:p>
          <a:p>
            <a:pPr algn="just"/>
            <a:r>
              <a:rPr lang="es-ES" dirty="0">
                <a:latin typeface="Arial" pitchFamily="34" charset="0"/>
                <a:cs typeface="Arial" pitchFamily="34" charset="0"/>
              </a:rPr>
              <a:t>q= 1-p (En este caso 0.50)</a:t>
            </a:r>
          </a:p>
          <a:p>
            <a:pPr algn="just"/>
            <a:r>
              <a:rPr lang="es-ES" dirty="0">
                <a:latin typeface="Arial" pitchFamily="34" charset="0"/>
                <a:cs typeface="Arial" pitchFamily="34" charset="0"/>
              </a:rPr>
              <a:t>d= error de estimación 5</a:t>
            </a:r>
            <a:r>
              <a:rPr lang="es-ES" dirty="0" smtClean="0">
                <a:latin typeface="Arial" pitchFamily="34" charset="0"/>
                <a:cs typeface="Arial" pitchFamily="34" charset="0"/>
              </a:rPr>
              <a:t>%</a:t>
            </a:r>
          </a:p>
          <a:p>
            <a:pPr algn="just"/>
            <a:endParaRPr lang="es-ES" dirty="0">
              <a:latin typeface="Arial" pitchFamily="34" charset="0"/>
              <a:cs typeface="Arial" pitchFamily="34" charset="0"/>
            </a:endParaRPr>
          </a:p>
          <a:p>
            <a:pPr algn="just"/>
            <a:endParaRPr lang="es-ES" dirty="0" smtClean="0">
              <a:latin typeface="Arial" pitchFamily="34" charset="0"/>
              <a:cs typeface="Arial" pitchFamily="34" charset="0"/>
            </a:endParaRPr>
          </a:p>
          <a:p>
            <a:pPr algn="just"/>
            <a:r>
              <a:rPr lang="es-ES" b="1" dirty="0" smtClean="0">
                <a:latin typeface="Arial" pitchFamily="34" charset="0"/>
                <a:cs typeface="Arial" pitchFamily="34" charset="0"/>
              </a:rPr>
              <a:t>Resultado:162 cañicultores a encuestar</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21</a:t>
            </a:fld>
            <a:endParaRPr lang="es-ES"/>
          </a:p>
        </p:txBody>
      </p:sp>
      <p:sp>
        <p:nvSpPr>
          <p:cNvPr id="11" name="10 CuadroTexto"/>
          <p:cNvSpPr txBox="1"/>
          <p:nvPr/>
        </p:nvSpPr>
        <p:spPr>
          <a:xfrm>
            <a:off x="1142976"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ESTUDIO DE PRODUCCIÓN</a:t>
            </a:r>
            <a:endParaRPr lang="es-ES" b="1" dirty="0">
              <a:latin typeface="Arial" pitchFamily="34" charset="0"/>
              <a:cs typeface="Arial" pitchFamily="34" charset="0"/>
            </a:endParaRPr>
          </a:p>
        </p:txBody>
      </p:sp>
      <p:graphicFrame>
        <p:nvGraphicFramePr>
          <p:cNvPr id="6" name="5 Tabla"/>
          <p:cNvGraphicFramePr>
            <a:graphicFrameLocks noGrp="1"/>
          </p:cNvGraphicFramePr>
          <p:nvPr/>
        </p:nvGraphicFramePr>
        <p:xfrm>
          <a:off x="3214678" y="1357298"/>
          <a:ext cx="2071702" cy="2647147"/>
        </p:xfrm>
        <a:graphic>
          <a:graphicData uri="http://schemas.openxmlformats.org/drawingml/2006/table">
            <a:tbl>
              <a:tblPr/>
              <a:tblGrid>
                <a:gridCol w="1103371"/>
                <a:gridCol w="968331"/>
              </a:tblGrid>
              <a:tr h="432571">
                <a:tc gridSpan="2">
                  <a:txBody>
                    <a:bodyPr/>
                    <a:lstStyle/>
                    <a:p>
                      <a:pPr algn="ctr">
                        <a:lnSpc>
                          <a:spcPct val="115000"/>
                        </a:lnSpc>
                        <a:spcAft>
                          <a:spcPts val="0"/>
                        </a:spcAft>
                      </a:pPr>
                      <a:r>
                        <a:rPr lang="es-ES" sz="1200" b="1" dirty="0" smtClean="0">
                          <a:latin typeface="Arial" pitchFamily="34" charset="0"/>
                          <a:ea typeface="Calibri"/>
                          <a:cs typeface="Arial" pitchFamily="34" charset="0"/>
                        </a:rPr>
                        <a:t>Precio de venta promedio por litro</a:t>
                      </a:r>
                      <a:endParaRPr lang="es-ES" sz="1200" b="1"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571">
                <a:tc>
                  <a:txBody>
                    <a:bodyPr/>
                    <a:lstStyle/>
                    <a:p>
                      <a:pPr>
                        <a:lnSpc>
                          <a:spcPct val="115000"/>
                        </a:lnSpc>
                        <a:spcAft>
                          <a:spcPts val="0"/>
                        </a:spcAft>
                      </a:pPr>
                      <a:r>
                        <a:rPr lang="es-EC" sz="1200" b="1" dirty="0">
                          <a:latin typeface="Arial" pitchFamily="34" charset="0"/>
                          <a:ea typeface="Times New Roman"/>
                          <a:cs typeface="Arial" pitchFamily="34" charset="0"/>
                        </a:rPr>
                        <a:t>Parroquia</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b="1" dirty="0">
                          <a:latin typeface="Arial" pitchFamily="34" charset="0"/>
                          <a:ea typeface="Times New Roman"/>
                          <a:cs typeface="Arial" pitchFamily="34" charset="0"/>
                        </a:rPr>
                        <a:t>USD/</a:t>
                      </a:r>
                      <a:r>
                        <a:rPr lang="es-EC" sz="1200" b="1" dirty="0" err="1">
                          <a:latin typeface="Arial" pitchFamily="34" charset="0"/>
                          <a:ea typeface="Times New Roman"/>
                          <a:cs typeface="Arial" pitchFamily="34" charset="0"/>
                        </a:rPr>
                        <a:t>Lts</a:t>
                      </a:r>
                      <a:r>
                        <a:rPr lang="es-EC" sz="1200" b="1" dirty="0">
                          <a:latin typeface="Arial" pitchFamily="34" charset="0"/>
                          <a:ea typeface="Times New Roman"/>
                          <a:cs typeface="Arial" pitchFamily="34" charset="0"/>
                        </a:rPr>
                        <a:t>*.</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571">
                <a:tc>
                  <a:txBody>
                    <a:bodyPr/>
                    <a:lstStyle/>
                    <a:p>
                      <a:pPr>
                        <a:lnSpc>
                          <a:spcPct val="115000"/>
                        </a:lnSpc>
                        <a:spcAft>
                          <a:spcPts val="0"/>
                        </a:spcAft>
                      </a:pPr>
                      <a:r>
                        <a:rPr lang="es-EC" sz="1200" dirty="0">
                          <a:latin typeface="Arial" pitchFamily="34" charset="0"/>
                          <a:ea typeface="Times New Roman"/>
                          <a:cs typeface="Arial" pitchFamily="34" charset="0"/>
                        </a:rPr>
                        <a:t>Moraspungo</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latin typeface="Arial" pitchFamily="34" charset="0"/>
                          <a:ea typeface="Times New Roman"/>
                          <a:cs typeface="Arial" pitchFamily="34" charset="0"/>
                        </a:rPr>
                        <a:t>0,89</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571">
                <a:tc>
                  <a:txBody>
                    <a:bodyPr/>
                    <a:lstStyle/>
                    <a:p>
                      <a:pPr>
                        <a:lnSpc>
                          <a:spcPct val="115000"/>
                        </a:lnSpc>
                        <a:spcAft>
                          <a:spcPts val="0"/>
                        </a:spcAft>
                      </a:pPr>
                      <a:r>
                        <a:rPr lang="es-EC" sz="1200">
                          <a:latin typeface="Arial" pitchFamily="34" charset="0"/>
                          <a:ea typeface="Times New Roman"/>
                          <a:cs typeface="Arial" pitchFamily="34" charset="0"/>
                        </a:rPr>
                        <a:t>Ramón Campaña</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latin typeface="Arial" pitchFamily="34" charset="0"/>
                          <a:ea typeface="Times New Roman"/>
                          <a:cs typeface="Arial" pitchFamily="34" charset="0"/>
                        </a:rPr>
                        <a:t>0,84</a:t>
                      </a:r>
                      <a:endParaRPr lang="es-ES" sz="1200" dirty="0">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3">
                <a:tc>
                  <a:txBody>
                    <a:bodyPr/>
                    <a:lstStyle/>
                    <a:p>
                      <a:pPr>
                        <a:lnSpc>
                          <a:spcPct val="115000"/>
                        </a:lnSpc>
                        <a:spcAft>
                          <a:spcPts val="0"/>
                        </a:spcAft>
                      </a:pPr>
                      <a:r>
                        <a:rPr lang="es-EC" sz="1200">
                          <a:latin typeface="Arial" pitchFamily="34" charset="0"/>
                          <a:ea typeface="Times New Roman"/>
                          <a:cs typeface="Arial" pitchFamily="34" charset="0"/>
                        </a:rPr>
                        <a:t>El corazón</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latin typeface="Arial" pitchFamily="34" charset="0"/>
                          <a:ea typeface="Times New Roman"/>
                          <a:cs typeface="Arial" pitchFamily="34" charset="0"/>
                        </a:rPr>
                        <a:t>0,75</a:t>
                      </a:r>
                      <a:endParaRPr lang="es-ES" sz="1200" dirty="0">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3">
                <a:tc>
                  <a:txBody>
                    <a:bodyPr/>
                    <a:lstStyle/>
                    <a:p>
                      <a:pPr>
                        <a:lnSpc>
                          <a:spcPct val="115000"/>
                        </a:lnSpc>
                        <a:spcAft>
                          <a:spcPts val="0"/>
                        </a:spcAft>
                      </a:pPr>
                      <a:r>
                        <a:rPr lang="es-EC" sz="1200">
                          <a:latin typeface="Arial" pitchFamily="34" charset="0"/>
                          <a:ea typeface="Times New Roman"/>
                          <a:cs typeface="Arial" pitchFamily="34" charset="0"/>
                        </a:rPr>
                        <a:t>Pinllopata</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latin typeface="Arial" pitchFamily="34" charset="0"/>
                          <a:ea typeface="Times New Roman"/>
                          <a:cs typeface="Arial" pitchFamily="34" charset="0"/>
                        </a:rPr>
                        <a:t>0.91</a:t>
                      </a:r>
                      <a:endParaRPr lang="es-ES" sz="1200" dirty="0">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257">
                <a:tc>
                  <a:txBody>
                    <a:bodyPr/>
                    <a:lstStyle/>
                    <a:p>
                      <a:pPr algn="ctr">
                        <a:lnSpc>
                          <a:spcPct val="115000"/>
                        </a:lnSpc>
                        <a:spcAft>
                          <a:spcPts val="0"/>
                        </a:spcAft>
                      </a:pPr>
                      <a:r>
                        <a:rPr lang="es-EC" sz="1200" b="1">
                          <a:latin typeface="Arial" pitchFamily="34" charset="0"/>
                          <a:ea typeface="Times New Roman"/>
                          <a:cs typeface="Arial" pitchFamily="34" charset="0"/>
                        </a:rPr>
                        <a:t>MEDIA</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b="1" dirty="0">
                          <a:latin typeface="Arial" pitchFamily="34" charset="0"/>
                          <a:ea typeface="Times New Roman"/>
                          <a:cs typeface="Arial" pitchFamily="34" charset="0"/>
                        </a:rPr>
                        <a:t>0,85</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2214546" y="4143381"/>
            <a:ext cx="4000528" cy="677108"/>
          </a:xfrm>
          <a:prstGeom prst="rect">
            <a:avLst/>
          </a:prstGeom>
          <a:noFill/>
        </p:spPr>
        <p:txBody>
          <a:bodyPr wrap="square" rtlCol="0">
            <a:spAutoFit/>
          </a:bodyPr>
          <a:lstStyle/>
          <a:p>
            <a:r>
              <a:rPr lang="es-ES" sz="1000" dirty="0">
                <a:latin typeface="Arial" pitchFamily="34" charset="0"/>
                <a:cs typeface="Arial" pitchFamily="34" charset="0"/>
              </a:rPr>
              <a:t>(*) El precio depende del grado alcohólico a obtener, los comuneros se refieren que, por cada grado GAY LLUSAC el valor es 0.01 USD</a:t>
            </a:r>
          </a:p>
          <a:p>
            <a:endParaRPr lang="es-ES" dirty="0"/>
          </a:p>
        </p:txBody>
      </p:sp>
      <p:graphicFrame>
        <p:nvGraphicFramePr>
          <p:cNvPr id="8" name="7 Tabla"/>
          <p:cNvGraphicFramePr>
            <a:graphicFrameLocks noGrp="1"/>
          </p:cNvGraphicFramePr>
          <p:nvPr/>
        </p:nvGraphicFramePr>
        <p:xfrm>
          <a:off x="3357554" y="4929198"/>
          <a:ext cx="1785950" cy="1293351"/>
        </p:xfrm>
        <a:graphic>
          <a:graphicData uri="http://schemas.openxmlformats.org/drawingml/2006/table">
            <a:tbl>
              <a:tblPr/>
              <a:tblGrid>
                <a:gridCol w="892975"/>
                <a:gridCol w="892975"/>
              </a:tblGrid>
              <a:tr h="658038">
                <a:tc gridSpan="2">
                  <a:txBody>
                    <a:bodyPr/>
                    <a:lstStyle/>
                    <a:p>
                      <a:pPr algn="ctr">
                        <a:lnSpc>
                          <a:spcPct val="115000"/>
                        </a:lnSpc>
                        <a:spcAft>
                          <a:spcPts val="0"/>
                        </a:spcAft>
                      </a:pPr>
                      <a:r>
                        <a:rPr lang="es-ES" sz="1200" b="1" dirty="0" smtClean="0">
                          <a:latin typeface="Arial" pitchFamily="34" charset="0"/>
                          <a:ea typeface="Calibri"/>
                          <a:cs typeface="Arial" pitchFamily="34" charset="0"/>
                        </a:rPr>
                        <a:t>Disposición</a:t>
                      </a:r>
                      <a:r>
                        <a:rPr lang="es-ES" sz="1200" b="1" baseline="0" dirty="0" smtClean="0">
                          <a:latin typeface="Arial" pitchFamily="34" charset="0"/>
                          <a:ea typeface="Calibri"/>
                          <a:cs typeface="Arial" pitchFamily="34" charset="0"/>
                        </a:rPr>
                        <a:t> a formar parte de la empresa colectiva</a:t>
                      </a:r>
                      <a:endParaRPr lang="es-ES" sz="1200" b="1"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79">
                <a:tc>
                  <a:txBody>
                    <a:bodyPr/>
                    <a:lstStyle/>
                    <a:p>
                      <a:pPr>
                        <a:lnSpc>
                          <a:spcPct val="115000"/>
                        </a:lnSpc>
                        <a:spcAft>
                          <a:spcPts val="0"/>
                        </a:spcAft>
                      </a:pPr>
                      <a:r>
                        <a:rPr lang="es-ES" sz="1200" dirty="0">
                          <a:solidFill>
                            <a:srgbClr val="000000"/>
                          </a:solidFill>
                          <a:latin typeface="Arial" pitchFamily="34" charset="0"/>
                          <a:ea typeface="Times New Roman"/>
                          <a:cs typeface="Arial" pitchFamily="34" charset="0"/>
                        </a:rPr>
                        <a:t>Si</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pitchFamily="34" charset="0"/>
                          <a:ea typeface="Times New Roman"/>
                          <a:cs typeface="Arial" pitchFamily="34" charset="0"/>
                        </a:rPr>
                        <a:t>98,14%</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79">
                <a:tc>
                  <a:txBody>
                    <a:bodyPr/>
                    <a:lstStyle/>
                    <a:p>
                      <a:pPr>
                        <a:lnSpc>
                          <a:spcPct val="115000"/>
                        </a:lnSpc>
                        <a:spcAft>
                          <a:spcPts val="0"/>
                        </a:spcAft>
                      </a:pPr>
                      <a:r>
                        <a:rPr lang="es-ES" sz="1200">
                          <a:solidFill>
                            <a:srgbClr val="000000"/>
                          </a:solidFill>
                          <a:latin typeface="Arial" pitchFamily="34" charset="0"/>
                          <a:ea typeface="Times New Roman"/>
                          <a:cs typeface="Arial" pitchFamily="34" charset="0"/>
                        </a:rPr>
                        <a:t>No</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pitchFamily="34" charset="0"/>
                          <a:ea typeface="Times New Roman"/>
                          <a:cs typeface="Arial" pitchFamily="34" charset="0"/>
                        </a:rPr>
                        <a:t>1,86%</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89">
                <a:tc>
                  <a:txBody>
                    <a:bodyPr/>
                    <a:lstStyle/>
                    <a:p>
                      <a:pPr>
                        <a:lnSpc>
                          <a:spcPct val="115000"/>
                        </a:lnSpc>
                        <a:spcAft>
                          <a:spcPts val="0"/>
                        </a:spcAft>
                      </a:pPr>
                      <a:r>
                        <a:rPr lang="es-ES" sz="1200">
                          <a:solidFill>
                            <a:srgbClr val="000000"/>
                          </a:solidFill>
                          <a:latin typeface="Arial" pitchFamily="34" charset="0"/>
                          <a:ea typeface="Times New Roman"/>
                          <a:cs typeface="Arial" pitchFamily="34" charset="0"/>
                        </a:rPr>
                        <a:t>Total</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pitchFamily="34" charset="0"/>
                          <a:ea typeface="Times New Roman"/>
                          <a:cs typeface="Arial" pitchFamily="34" charset="0"/>
                        </a:rPr>
                        <a:t>100%</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22</a:t>
            </a:fld>
            <a:endParaRPr lang="es-ES"/>
          </a:p>
        </p:txBody>
      </p:sp>
      <p:sp>
        <p:nvSpPr>
          <p:cNvPr id="11" name="10 CuadroTexto"/>
          <p:cNvSpPr txBox="1"/>
          <p:nvPr/>
        </p:nvSpPr>
        <p:spPr>
          <a:xfrm>
            <a:off x="1142976"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ESTUDIO DE PRODUCCIÓN</a:t>
            </a:r>
            <a:endParaRPr lang="es-ES" b="1" dirty="0">
              <a:latin typeface="Arial" pitchFamily="34" charset="0"/>
              <a:cs typeface="Arial" pitchFamily="34" charset="0"/>
            </a:endParaRPr>
          </a:p>
        </p:txBody>
      </p:sp>
      <p:graphicFrame>
        <p:nvGraphicFramePr>
          <p:cNvPr id="9" name="8 Tabla"/>
          <p:cNvGraphicFramePr>
            <a:graphicFrameLocks noGrp="1"/>
          </p:cNvGraphicFramePr>
          <p:nvPr/>
        </p:nvGraphicFramePr>
        <p:xfrm>
          <a:off x="3000364" y="1500174"/>
          <a:ext cx="2571768" cy="714381"/>
        </p:xfrm>
        <a:graphic>
          <a:graphicData uri="http://schemas.openxmlformats.org/drawingml/2006/table">
            <a:tbl>
              <a:tblPr/>
              <a:tblGrid>
                <a:gridCol w="447916"/>
                <a:gridCol w="721524"/>
                <a:gridCol w="1402328"/>
              </a:tblGrid>
              <a:tr h="238127">
                <a:tc gridSpan="3">
                  <a:txBody>
                    <a:bodyPr/>
                    <a:lstStyle/>
                    <a:p>
                      <a:pPr algn="ctr">
                        <a:lnSpc>
                          <a:spcPct val="115000"/>
                        </a:lnSpc>
                        <a:spcAft>
                          <a:spcPts val="0"/>
                        </a:spcAft>
                      </a:pPr>
                      <a:r>
                        <a:rPr lang="es-ES" sz="1200" dirty="0" smtClean="0">
                          <a:latin typeface="Arial" pitchFamily="34" charset="0"/>
                          <a:ea typeface="Calibri"/>
                          <a:cs typeface="Arial" pitchFamily="34" charset="0"/>
                        </a:rPr>
                        <a:t>Oferta total</a:t>
                      </a:r>
                      <a:r>
                        <a:rPr lang="es-ES" sz="1200" baseline="0" dirty="0" smtClean="0">
                          <a:latin typeface="Arial" pitchFamily="34" charset="0"/>
                          <a:ea typeface="Calibri"/>
                          <a:cs typeface="Arial" pitchFamily="34" charset="0"/>
                        </a:rPr>
                        <a:t> de la Asociación</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7">
                <a:tc>
                  <a:txBody>
                    <a:bodyPr/>
                    <a:lstStyle/>
                    <a:p>
                      <a:pPr algn="ctr">
                        <a:lnSpc>
                          <a:spcPct val="115000"/>
                        </a:lnSpc>
                        <a:spcAft>
                          <a:spcPts val="0"/>
                        </a:spcAft>
                      </a:pPr>
                      <a:r>
                        <a:rPr lang="es-ES" sz="1200" b="1">
                          <a:solidFill>
                            <a:srgbClr val="000000"/>
                          </a:solidFill>
                          <a:latin typeface="Arial" pitchFamily="34" charset="0"/>
                          <a:ea typeface="Times New Roman"/>
                          <a:cs typeface="Arial" pitchFamily="34" charset="0"/>
                        </a:rPr>
                        <a:t>Ha</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Arial" pitchFamily="34" charset="0"/>
                          <a:ea typeface="Times New Roman"/>
                          <a:cs typeface="Arial" pitchFamily="34" charset="0"/>
                        </a:rPr>
                        <a:t>Litros</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latin typeface="Arial" pitchFamily="34" charset="0"/>
                          <a:ea typeface="Times New Roman"/>
                          <a:cs typeface="Arial" pitchFamily="34" charset="0"/>
                        </a:rPr>
                        <a:t>Productores</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7">
                <a:tc>
                  <a:txBody>
                    <a:bodyPr/>
                    <a:lstStyle/>
                    <a:p>
                      <a:pPr algn="ctr">
                        <a:lnSpc>
                          <a:spcPct val="115000"/>
                        </a:lnSpc>
                        <a:spcAft>
                          <a:spcPts val="0"/>
                        </a:spcAft>
                      </a:pPr>
                      <a:r>
                        <a:rPr lang="es-ES" sz="1200">
                          <a:solidFill>
                            <a:srgbClr val="000000"/>
                          </a:solidFill>
                          <a:latin typeface="Arial" pitchFamily="34" charset="0"/>
                          <a:ea typeface="Times New Roman"/>
                          <a:cs typeface="Arial" pitchFamily="34" charset="0"/>
                        </a:rPr>
                        <a:t>600</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pitchFamily="34" charset="0"/>
                          <a:ea typeface="Times New Roman"/>
                          <a:cs typeface="Arial" pitchFamily="34" charset="0"/>
                        </a:rPr>
                        <a:t>120000</a:t>
                      </a:r>
                      <a:endParaRPr lang="es-ES" sz="120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Arial" pitchFamily="34" charset="0"/>
                          <a:ea typeface="Times New Roman"/>
                          <a:cs typeface="Arial" pitchFamily="34" charset="0"/>
                        </a:rPr>
                        <a:t>400</a:t>
                      </a:r>
                      <a:endParaRPr lang="es-ES" sz="1200" dirty="0">
                        <a:latin typeface="Arial" pitchFamily="34" charset="0"/>
                        <a:ea typeface="Calibri"/>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nvGraphicFramePr>
        <p:xfrm>
          <a:off x="3714744" y="2643182"/>
          <a:ext cx="1214446" cy="1000132"/>
        </p:xfrm>
        <a:graphic>
          <a:graphicData uri="http://schemas.openxmlformats.org/drawingml/2006/table">
            <a:tbl>
              <a:tblPr/>
              <a:tblGrid>
                <a:gridCol w="1214446"/>
              </a:tblGrid>
              <a:tr h="750099">
                <a:tc>
                  <a:txBody>
                    <a:bodyPr/>
                    <a:lstStyle/>
                    <a:p>
                      <a:pPr algn="ctr">
                        <a:lnSpc>
                          <a:spcPct val="115000"/>
                        </a:lnSpc>
                        <a:spcAft>
                          <a:spcPts val="1000"/>
                        </a:spcAft>
                      </a:pPr>
                      <a:r>
                        <a:rPr lang="es-EC" sz="1200" b="1" dirty="0">
                          <a:latin typeface="Arial"/>
                          <a:ea typeface="Calibri"/>
                          <a:cs typeface="Times New Roman"/>
                        </a:rPr>
                        <a:t>Costo por litro USD/litro</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a:txBody>
                    <a:bodyPr/>
                    <a:lstStyle/>
                    <a:p>
                      <a:pPr algn="ctr">
                        <a:lnSpc>
                          <a:spcPct val="115000"/>
                        </a:lnSpc>
                        <a:spcAft>
                          <a:spcPts val="1000"/>
                        </a:spcAft>
                      </a:pPr>
                      <a:r>
                        <a:rPr lang="es-EC" sz="1200" dirty="0">
                          <a:latin typeface="Arial"/>
                          <a:ea typeface="Calibri"/>
                          <a:cs typeface="Times New Roman"/>
                        </a:rPr>
                        <a:t>0.76 **</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13 CuadroTexto"/>
          <p:cNvSpPr txBox="1"/>
          <p:nvPr/>
        </p:nvSpPr>
        <p:spPr>
          <a:xfrm>
            <a:off x="2786050" y="3857628"/>
            <a:ext cx="3643338" cy="830997"/>
          </a:xfrm>
          <a:prstGeom prst="rect">
            <a:avLst/>
          </a:prstGeom>
          <a:noFill/>
        </p:spPr>
        <p:txBody>
          <a:bodyPr wrap="square" rtlCol="0">
            <a:spAutoFit/>
          </a:bodyPr>
          <a:lstStyle/>
          <a:p>
            <a:pPr algn="just"/>
            <a:r>
              <a:rPr lang="es-ES" sz="1000" dirty="0">
                <a:latin typeface="Arial" pitchFamily="34" charset="0"/>
                <a:cs typeface="Arial" pitchFamily="34" charset="0"/>
              </a:rPr>
              <a:t>(**) De acuerdo a estudio (CONSEP; 2011) e información proporcionada por los productores y el Gobierno Autónomo Descentralizado del cantón Pangua</a:t>
            </a:r>
          </a:p>
          <a:p>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23</a:t>
            </a:fld>
            <a:endParaRPr lang="es-ES"/>
          </a:p>
        </p:txBody>
      </p:sp>
      <p:sp>
        <p:nvSpPr>
          <p:cNvPr id="11" name="10 CuadroTexto"/>
          <p:cNvSpPr txBox="1"/>
          <p:nvPr/>
        </p:nvSpPr>
        <p:spPr>
          <a:xfrm>
            <a:off x="1142976" y="642918"/>
            <a:ext cx="5715040" cy="646331"/>
          </a:xfrm>
          <a:prstGeom prst="rect">
            <a:avLst/>
          </a:prstGeom>
          <a:noFill/>
        </p:spPr>
        <p:txBody>
          <a:bodyPr wrap="square" rtlCol="0">
            <a:spAutoFit/>
          </a:bodyPr>
          <a:lstStyle/>
          <a:p>
            <a:r>
              <a:rPr lang="es-ES" b="1" dirty="0" smtClean="0">
                <a:latin typeface="Arial" pitchFamily="34" charset="0"/>
                <a:cs typeface="Arial" pitchFamily="34" charset="0"/>
              </a:rPr>
              <a:t>PROYECCIÓN DE IMPORTACIONES PARA LA PARTIDA 2207.20.00.00 POR CANADÁ</a:t>
            </a:r>
            <a:endParaRPr lang="es-ES" b="1" dirty="0">
              <a:latin typeface="Arial" pitchFamily="34" charset="0"/>
              <a:cs typeface="Arial" pitchFamily="34" charset="0"/>
            </a:endParaRPr>
          </a:p>
        </p:txBody>
      </p:sp>
      <p:graphicFrame>
        <p:nvGraphicFramePr>
          <p:cNvPr id="6" name="5 Gráfico"/>
          <p:cNvGraphicFramePr/>
          <p:nvPr/>
        </p:nvGraphicFramePr>
        <p:xfrm>
          <a:off x="1500166" y="1714488"/>
          <a:ext cx="5900067" cy="35394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4348" y="1500174"/>
            <a:ext cx="7643866" cy="4143404"/>
          </a:xfrm>
        </p:spPr>
        <p:txBody>
          <a:bodyPr>
            <a:normAutofit/>
          </a:bodyPr>
          <a:lstStyle/>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Antecedentes y base conceptual</a:t>
            </a:r>
            <a:r>
              <a:rPr lang="es-ES" b="1" dirty="0" smtClean="0">
                <a:solidFill>
                  <a:schemeClr val="tx1"/>
                </a:solidFill>
                <a:latin typeface="Arial" pitchFamily="34" charset="0"/>
                <a:cs typeface="Arial" pitchFamily="34" charset="0"/>
              </a:rPr>
              <a:t>	</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Estudio de mercado y producción</a:t>
            </a:r>
          </a:p>
          <a:p>
            <a:pPr marL="514350" indent="-514350" algn="just">
              <a:buFont typeface="+mj-lt"/>
              <a:buAutoNum type="arabicPeriod"/>
            </a:pPr>
            <a:r>
              <a:rPr lang="es-ES" b="1" dirty="0" smtClean="0">
                <a:solidFill>
                  <a:schemeClr val="tx1"/>
                </a:solidFill>
                <a:latin typeface="Arial" pitchFamily="34" charset="0"/>
                <a:cs typeface="Arial" pitchFamily="34" charset="0"/>
              </a:rPr>
              <a:t>Diseño del proceso de exportación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 estrategia de marketing</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Análisis Financiero</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Conclusiones y Recomendaciones</a:t>
            </a:r>
            <a:endParaRPr lang="es-ES" b="1" dirty="0">
              <a:solidFill>
                <a:schemeClr val="bg1">
                  <a:lumMod val="75000"/>
                </a:schemeClr>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42910" y="1714488"/>
            <a:ext cx="4143404" cy="464347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514350" indent="-514350" algn="just"/>
            <a:endParaRPr lang="es-ES" sz="1800" b="1" dirty="0" smtClean="0">
              <a:solidFill>
                <a:schemeClr val="tx1"/>
              </a:solidFill>
              <a:latin typeface="Arial" pitchFamily="34" charset="0"/>
              <a:cs typeface="Arial" pitchFamily="34" charset="0"/>
            </a:endParaRPr>
          </a:p>
          <a:p>
            <a:pPr marL="514350" indent="-514350" algn="just">
              <a:buFont typeface="Arial" pitchFamily="34" charset="0"/>
              <a:buChar char="•"/>
            </a:pPr>
            <a:r>
              <a:rPr lang="es-ES" sz="1800" b="1" dirty="0" smtClean="0">
                <a:solidFill>
                  <a:schemeClr val="tx1"/>
                </a:solidFill>
                <a:latin typeface="Arial" pitchFamily="34" charset="0"/>
                <a:cs typeface="Arial" pitchFamily="34" charset="0"/>
              </a:rPr>
              <a:t>Arancel aplicable: 4.92 centavos por litro absoluto de alcohol, es igual a 4.82 centavos en aplicación de este proyecto</a:t>
            </a:r>
          </a:p>
          <a:p>
            <a:pPr marL="514350" indent="-514350" algn="just">
              <a:buFont typeface="Arial" pitchFamily="34" charset="0"/>
              <a:buChar char="•"/>
            </a:pPr>
            <a:r>
              <a:rPr lang="es-ES" sz="1800" b="1" dirty="0" smtClean="0">
                <a:solidFill>
                  <a:schemeClr val="tx1"/>
                </a:solidFill>
                <a:latin typeface="Arial" pitchFamily="34" charset="0"/>
                <a:cs typeface="Arial" pitchFamily="34" charset="0"/>
              </a:rPr>
              <a:t>Conocimiento de embarque </a:t>
            </a:r>
          </a:p>
          <a:p>
            <a:pPr marL="514350" indent="-514350" algn="just">
              <a:buFont typeface="Arial" pitchFamily="34" charset="0"/>
              <a:buChar char="•"/>
            </a:pPr>
            <a:r>
              <a:rPr lang="es-ES" sz="1800" b="1" dirty="0" smtClean="0">
                <a:solidFill>
                  <a:schemeClr val="tx1"/>
                </a:solidFill>
                <a:latin typeface="Arial" pitchFamily="34" charset="0"/>
                <a:cs typeface="Arial" pitchFamily="34" charset="0"/>
              </a:rPr>
              <a:t>Manifiesto de carga</a:t>
            </a:r>
          </a:p>
          <a:p>
            <a:pPr marL="514350" indent="-514350" algn="just">
              <a:buFont typeface="Arial" pitchFamily="34" charset="0"/>
              <a:buChar char="•"/>
            </a:pPr>
            <a:r>
              <a:rPr lang="es-ES" sz="1800" b="1" dirty="0" smtClean="0">
                <a:solidFill>
                  <a:schemeClr val="tx1"/>
                </a:solidFill>
                <a:latin typeface="Arial" pitchFamily="34" charset="0"/>
                <a:cs typeface="Arial" pitchFamily="34" charset="0"/>
              </a:rPr>
              <a:t>Factura comercial</a:t>
            </a:r>
          </a:p>
          <a:p>
            <a:pPr marL="514350" indent="-514350" algn="just">
              <a:buFont typeface="Arial" pitchFamily="34" charset="0"/>
              <a:buChar char="•"/>
            </a:pPr>
            <a:r>
              <a:rPr lang="es-ES" sz="1800" b="1" dirty="0" smtClean="0">
                <a:solidFill>
                  <a:schemeClr val="tx1"/>
                </a:solidFill>
                <a:latin typeface="Arial" pitchFamily="34" charset="0"/>
                <a:cs typeface="Arial" pitchFamily="34" charset="0"/>
              </a:rPr>
              <a:t>Certificado de inspección de la Organización Nacional de Protección Fitosanitaria “ONPF” </a:t>
            </a:r>
          </a:p>
          <a:p>
            <a:pPr marL="514350" indent="-514350" algn="just">
              <a:buFont typeface="Arial" pitchFamily="34" charset="0"/>
              <a:buChar char="•"/>
            </a:pPr>
            <a:r>
              <a:rPr lang="es-ES" sz="1800" b="1" dirty="0" smtClean="0">
                <a:solidFill>
                  <a:schemeClr val="tx1"/>
                </a:solidFill>
                <a:latin typeface="Arial" pitchFamily="34" charset="0"/>
                <a:cs typeface="Arial" pitchFamily="34" charset="0"/>
              </a:rPr>
              <a:t>Factura Pro- forma</a:t>
            </a:r>
          </a:p>
          <a:p>
            <a:pPr marL="514350" indent="-514350" algn="just">
              <a:buFont typeface="Arial" pitchFamily="34" charset="0"/>
              <a:buChar char="•"/>
            </a:pPr>
            <a:r>
              <a:rPr lang="es-ES" sz="1800" b="1" dirty="0" smtClean="0">
                <a:solidFill>
                  <a:schemeClr val="tx1"/>
                </a:solidFill>
                <a:latin typeface="Arial" pitchFamily="34" charset="0"/>
                <a:cs typeface="Arial" pitchFamily="34" charset="0"/>
              </a:rPr>
              <a:t>Contrato compra/venta internacional</a:t>
            </a:r>
          </a:p>
          <a:p>
            <a:pPr marL="514350" indent="-514350" algn="just">
              <a:buFont typeface="Arial" pitchFamily="34" charset="0"/>
              <a:buChar char="•"/>
            </a:pPr>
            <a:endParaRPr lang="es-ES" sz="1800" b="1" dirty="0" smtClean="0">
              <a:solidFill>
                <a:schemeClr val="tx1"/>
              </a:solidFill>
              <a:latin typeface="Arial" pitchFamily="34" charset="0"/>
              <a:cs typeface="Arial" pitchFamily="34" charset="0"/>
            </a:endParaRPr>
          </a:p>
          <a:p>
            <a:pPr marL="514350" indent="-514350" algn="just">
              <a:buFont typeface="Arial" pitchFamily="34" charset="0"/>
              <a:buChar char="•"/>
            </a:pPr>
            <a:endParaRPr lang="es-ES" sz="1800" b="1" dirty="0">
              <a:solidFill>
                <a:schemeClr val="tx1"/>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25</a:t>
            </a:fld>
            <a:endParaRPr lang="es-ES"/>
          </a:p>
        </p:txBody>
      </p:sp>
      <p:sp>
        <p:nvSpPr>
          <p:cNvPr id="6" name="5 CuadroTexto"/>
          <p:cNvSpPr txBox="1"/>
          <p:nvPr/>
        </p:nvSpPr>
        <p:spPr>
          <a:xfrm>
            <a:off x="1142976" y="642918"/>
            <a:ext cx="5715040" cy="646331"/>
          </a:xfrm>
          <a:prstGeom prst="rect">
            <a:avLst/>
          </a:prstGeom>
          <a:noFill/>
        </p:spPr>
        <p:txBody>
          <a:bodyPr wrap="square" rtlCol="0">
            <a:spAutoFit/>
          </a:bodyPr>
          <a:lstStyle/>
          <a:p>
            <a:r>
              <a:rPr lang="es-ES" b="1" dirty="0" smtClean="0">
                <a:latin typeface="Arial" pitchFamily="34" charset="0"/>
                <a:cs typeface="Arial" pitchFamily="34" charset="0"/>
              </a:rPr>
              <a:t>ASPECTOS A TOMAR EN CUENTA PARA LA EXPORTACIÓN</a:t>
            </a:r>
            <a:endParaRPr lang="es-ES" b="1" dirty="0">
              <a:latin typeface="Arial" pitchFamily="34" charset="0"/>
              <a:cs typeface="Arial" pitchFamily="34" charset="0"/>
            </a:endParaRPr>
          </a:p>
        </p:txBody>
      </p:sp>
      <p:pic>
        <p:nvPicPr>
          <p:cNvPr id="41986" name="Picture 2"/>
          <p:cNvPicPr>
            <a:picLocks noChangeAspect="1" noChangeArrowheads="1"/>
          </p:cNvPicPr>
          <p:nvPr/>
        </p:nvPicPr>
        <p:blipFill>
          <a:blip r:embed="rId3"/>
          <a:srcRect/>
          <a:stretch>
            <a:fillRect/>
          </a:stretch>
        </p:blipFill>
        <p:spPr bwMode="auto">
          <a:xfrm rot="1804389">
            <a:off x="5923625" y="2438256"/>
            <a:ext cx="2372887" cy="23254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26</a:t>
            </a:fld>
            <a:endParaRPr lang="es-ES"/>
          </a:p>
        </p:txBody>
      </p:sp>
      <p:sp>
        <p:nvSpPr>
          <p:cNvPr id="8" name="7 CuadroTexto"/>
          <p:cNvSpPr txBox="1"/>
          <p:nvPr/>
        </p:nvSpPr>
        <p:spPr>
          <a:xfrm>
            <a:off x="1000100"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PROCESO DE EXPORTACIÓN</a:t>
            </a:r>
            <a:endParaRPr lang="es-ES" b="1" dirty="0">
              <a:latin typeface="Arial" pitchFamily="34" charset="0"/>
              <a:cs typeface="Arial" pitchFamily="34" charset="0"/>
            </a:endParaRPr>
          </a:p>
        </p:txBody>
      </p:sp>
      <p:graphicFrame>
        <p:nvGraphicFramePr>
          <p:cNvPr id="6" name="5 Diagrama"/>
          <p:cNvGraphicFramePr/>
          <p:nvPr/>
        </p:nvGraphicFramePr>
        <p:xfrm>
          <a:off x="1071538" y="1214422"/>
          <a:ext cx="7215238"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27</a:t>
            </a:fld>
            <a:endParaRPr lang="es-ES"/>
          </a:p>
        </p:txBody>
      </p:sp>
      <p:sp>
        <p:nvSpPr>
          <p:cNvPr id="8" name="7 CuadroTexto"/>
          <p:cNvSpPr txBox="1"/>
          <p:nvPr/>
        </p:nvSpPr>
        <p:spPr>
          <a:xfrm>
            <a:off x="1000100"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FLUJOGRAMA DEL PROCESO DE EXPORTACIÓN</a:t>
            </a:r>
            <a:endParaRPr lang="es-ES" b="1"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00" y="1340767"/>
            <a:ext cx="6822330" cy="51167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28</a:t>
            </a:fld>
            <a:endParaRPr lang="es-ES"/>
          </a:p>
        </p:txBody>
      </p:sp>
      <p:sp>
        <p:nvSpPr>
          <p:cNvPr id="8" name="7 CuadroTexto"/>
          <p:cNvSpPr txBox="1"/>
          <p:nvPr/>
        </p:nvSpPr>
        <p:spPr>
          <a:xfrm>
            <a:off x="1000100"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DETERMINACIÓN DEL INCOTERM</a:t>
            </a:r>
            <a:endParaRPr lang="es-ES" b="1" dirty="0">
              <a:latin typeface="Arial" pitchFamily="34" charset="0"/>
              <a:cs typeface="Arial" pitchFamily="34" charset="0"/>
            </a:endParaRPr>
          </a:p>
        </p:txBody>
      </p:sp>
      <p:pic>
        <p:nvPicPr>
          <p:cNvPr id="6" name="5 Imagen"/>
          <p:cNvPicPr/>
          <p:nvPr/>
        </p:nvPicPr>
        <p:blipFill>
          <a:blip r:embed="rId3"/>
          <a:srcRect l="13256" t="23789" r="30426" b="34824"/>
          <a:stretch>
            <a:fillRect/>
          </a:stretch>
        </p:blipFill>
        <p:spPr bwMode="auto">
          <a:xfrm>
            <a:off x="1636393" y="1928739"/>
            <a:ext cx="5793127" cy="3143335"/>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29</a:t>
            </a:fld>
            <a:endParaRPr lang="es-ES"/>
          </a:p>
        </p:txBody>
      </p:sp>
      <p:sp>
        <p:nvSpPr>
          <p:cNvPr id="8" name="7 CuadroTexto"/>
          <p:cNvSpPr txBox="1"/>
          <p:nvPr/>
        </p:nvSpPr>
        <p:spPr>
          <a:xfrm>
            <a:off x="1000100"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PLAN DE LOGÍSTICA</a:t>
            </a:r>
            <a:endParaRPr lang="es-ES" b="1" dirty="0">
              <a:latin typeface="Arial" pitchFamily="34" charset="0"/>
              <a:cs typeface="Arial" pitchFamily="34" charset="0"/>
            </a:endParaRPr>
          </a:p>
        </p:txBody>
      </p:sp>
      <p:graphicFrame>
        <p:nvGraphicFramePr>
          <p:cNvPr id="9" name="8 Diagrama"/>
          <p:cNvGraphicFramePr/>
          <p:nvPr/>
        </p:nvGraphicFramePr>
        <p:xfrm>
          <a:off x="357158" y="1714488"/>
          <a:ext cx="4905388" cy="4103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10 Imagen"/>
          <p:cNvPicPr/>
          <p:nvPr/>
        </p:nvPicPr>
        <p:blipFill rotWithShape="1">
          <a:blip r:embed="rId8"/>
          <a:srcRect l="34407" t="40955" r="41375" b="40452"/>
          <a:stretch/>
        </p:blipFill>
        <p:spPr bwMode="auto">
          <a:xfrm>
            <a:off x="6072198" y="2714620"/>
            <a:ext cx="2643206" cy="2000264"/>
          </a:xfrm>
          <a:prstGeom prst="rect">
            <a:avLst/>
          </a:prstGeom>
          <a:ln>
            <a:noFill/>
          </a:ln>
          <a:extLst>
            <a:ext uri="{53640926-AAD7-44D8-BBD7-CCE9431645EC}">
              <a14:shadowObscured xmlns:a14="http://schemas.microsoft.com/office/drawing/2010/main"/>
            </a:ext>
          </a:extLst>
        </p:spPr>
      </p:pic>
      <p:sp>
        <p:nvSpPr>
          <p:cNvPr id="12" name="11 Flecha derecha"/>
          <p:cNvSpPr/>
          <p:nvPr/>
        </p:nvSpPr>
        <p:spPr>
          <a:xfrm>
            <a:off x="4786314" y="3571876"/>
            <a:ext cx="1285884" cy="42862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4348" y="1500174"/>
            <a:ext cx="7643866" cy="4143404"/>
          </a:xfrm>
        </p:spPr>
        <p:txBody>
          <a:bodyPr>
            <a:normAutofit/>
          </a:bodyPr>
          <a:lstStyle/>
          <a:p>
            <a:pPr marL="514350" indent="-514350" algn="just">
              <a:buFont typeface="+mj-lt"/>
              <a:buAutoNum type="arabicPeriod"/>
            </a:pPr>
            <a:r>
              <a:rPr lang="es-ES" b="1" dirty="0" smtClean="0">
                <a:solidFill>
                  <a:schemeClr val="tx1"/>
                </a:solidFill>
                <a:latin typeface="Arial" pitchFamily="34" charset="0"/>
                <a:cs typeface="Arial" pitchFamily="34" charset="0"/>
              </a:rPr>
              <a:t>Antecedentes y base conceptual	</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Estudio de mercado y producción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del proceso de exportación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 la estrategia de marketing</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Análisis Financiero</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Conclusiones y Recomendaciones</a:t>
            </a:r>
            <a:endParaRPr lang="es-ES" b="1" dirty="0">
              <a:solidFill>
                <a:schemeClr val="bg1">
                  <a:lumMod val="75000"/>
                </a:schemeClr>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30</a:t>
            </a:fld>
            <a:endParaRPr lang="es-ES"/>
          </a:p>
        </p:txBody>
      </p:sp>
      <p:sp>
        <p:nvSpPr>
          <p:cNvPr id="8" name="7 CuadroTexto"/>
          <p:cNvSpPr txBox="1"/>
          <p:nvPr/>
        </p:nvSpPr>
        <p:spPr>
          <a:xfrm>
            <a:off x="1000100" y="642918"/>
            <a:ext cx="5715040" cy="369332"/>
          </a:xfrm>
          <a:prstGeom prst="rect">
            <a:avLst/>
          </a:prstGeom>
          <a:noFill/>
        </p:spPr>
        <p:txBody>
          <a:bodyPr wrap="square" rtlCol="0">
            <a:spAutoFit/>
          </a:bodyPr>
          <a:lstStyle/>
          <a:p>
            <a:r>
              <a:rPr lang="es-ES" b="1" dirty="0" smtClean="0">
                <a:latin typeface="Arial" pitchFamily="34" charset="0"/>
                <a:cs typeface="Arial" pitchFamily="34" charset="0"/>
              </a:rPr>
              <a:t>PLAN DE DISTRIBUCIÓN</a:t>
            </a:r>
            <a:endParaRPr lang="es-ES" b="1" dirty="0">
              <a:latin typeface="Arial" pitchFamily="34" charset="0"/>
              <a:cs typeface="Arial" pitchFamily="34" charset="0"/>
            </a:endParaRPr>
          </a:p>
        </p:txBody>
      </p:sp>
      <p:sp>
        <p:nvSpPr>
          <p:cNvPr id="10" name="9 CuadroTexto"/>
          <p:cNvSpPr txBox="1"/>
          <p:nvPr/>
        </p:nvSpPr>
        <p:spPr>
          <a:xfrm>
            <a:off x="857224" y="1753451"/>
            <a:ext cx="3714776" cy="4247317"/>
          </a:xfrm>
          <a:prstGeom prst="rect">
            <a:avLst/>
          </a:prstGeom>
          <a:noFill/>
        </p:spPr>
        <p:txBody>
          <a:bodyPr wrap="square" rtlCol="0">
            <a:spAutoFit/>
          </a:bodyPr>
          <a:lstStyle/>
          <a:p>
            <a:pPr marL="342900" indent="-342900" algn="just">
              <a:buFont typeface="+mj-lt"/>
              <a:buAutoNum type="arabicPeriod"/>
            </a:pPr>
            <a:endParaRPr lang="es-ES" dirty="0" smtClean="0">
              <a:latin typeface="Arial" pitchFamily="34" charset="0"/>
              <a:cs typeface="Arial" pitchFamily="34" charset="0"/>
            </a:endParaRPr>
          </a:p>
          <a:p>
            <a:pPr marL="342900" indent="-342900" algn="just">
              <a:buFont typeface="+mj-lt"/>
              <a:buAutoNum type="arabicPeriod"/>
            </a:pPr>
            <a:r>
              <a:rPr lang="es-ES" dirty="0" smtClean="0">
                <a:latin typeface="Arial" pitchFamily="34" charset="0"/>
                <a:cs typeface="Arial" pitchFamily="34" charset="0"/>
              </a:rPr>
              <a:t>Exportación con destino el puerto de Halifax en la costa este.</a:t>
            </a:r>
          </a:p>
          <a:p>
            <a:pPr marL="342900" indent="-342900" algn="just">
              <a:buFont typeface="+mj-lt"/>
              <a:buAutoNum type="arabicPeriod"/>
            </a:pPr>
            <a:r>
              <a:rPr lang="es-ES" dirty="0" smtClean="0">
                <a:latin typeface="Arial" pitchFamily="34" charset="0"/>
                <a:cs typeface="Arial" pitchFamily="34" charset="0"/>
              </a:rPr>
              <a:t>A  través de brokers y distribuidores internacionales Anexo 1</a:t>
            </a:r>
          </a:p>
          <a:p>
            <a:pPr marL="342900" indent="-342900" algn="just">
              <a:buFont typeface="+mj-lt"/>
              <a:buAutoNum type="arabicPeriod"/>
            </a:pPr>
            <a:r>
              <a:rPr lang="es-ES" dirty="0" smtClean="0">
                <a:latin typeface="Arial" pitchFamily="34" charset="0"/>
                <a:cs typeface="Arial" pitchFamily="34" charset="0"/>
              </a:rPr>
              <a:t>Estrategia de distribución intensiva</a:t>
            </a:r>
          </a:p>
          <a:p>
            <a:pPr marL="342900" indent="-342900" algn="just">
              <a:buFont typeface="+mj-lt"/>
              <a:buAutoNum type="arabicPeriod"/>
            </a:pPr>
            <a:r>
              <a:rPr lang="es-ES" dirty="0" smtClean="0">
                <a:latin typeface="Arial" pitchFamily="34" charset="0"/>
                <a:cs typeface="Arial" pitchFamily="34" charset="0"/>
              </a:rPr>
              <a:t>Por baja densidad poblacional</a:t>
            </a:r>
          </a:p>
          <a:p>
            <a:pPr marL="342900" indent="-342900" algn="just">
              <a:buFont typeface="+mj-lt"/>
              <a:buAutoNum type="arabicPeriod"/>
            </a:pPr>
            <a:r>
              <a:rPr lang="es-ES" dirty="0" smtClean="0">
                <a:latin typeface="Arial" pitchFamily="34" charset="0"/>
                <a:cs typeface="Arial" pitchFamily="34" charset="0"/>
              </a:rPr>
              <a:t>Apuntar a distritos industriales</a:t>
            </a:r>
          </a:p>
          <a:p>
            <a:pPr marL="342900" indent="-342900" algn="just">
              <a:buFont typeface="+mj-lt"/>
              <a:buAutoNum type="arabicPeriod"/>
            </a:pPr>
            <a:endParaRPr lang="es-ES" dirty="0" smtClean="0">
              <a:latin typeface="Arial" pitchFamily="34" charset="0"/>
              <a:cs typeface="Arial" pitchFamily="34" charset="0"/>
            </a:endParaRPr>
          </a:p>
          <a:p>
            <a:pPr marL="342900" indent="-342900">
              <a:buFont typeface="+mj-lt"/>
              <a:buAutoNum type="arabicPeriod"/>
            </a:pPr>
            <a:endParaRPr lang="es-ES" dirty="0" smtClean="0">
              <a:latin typeface="Arial" pitchFamily="34" charset="0"/>
              <a:cs typeface="Arial" pitchFamily="34" charset="0"/>
            </a:endParaRPr>
          </a:p>
          <a:p>
            <a:pPr marL="342900" indent="-342900">
              <a:buFont typeface="+mj-lt"/>
              <a:buAutoNum type="arabicPeriod"/>
            </a:pPr>
            <a:endParaRPr lang="es-ES" dirty="0" smtClean="0">
              <a:latin typeface="Arial" pitchFamily="34" charset="0"/>
              <a:cs typeface="Arial" pitchFamily="34" charset="0"/>
            </a:endParaRPr>
          </a:p>
          <a:p>
            <a:pPr marL="342900" indent="-342900"/>
            <a:endParaRPr lang="es-ES" dirty="0">
              <a:latin typeface="Arial" pitchFamily="34" charset="0"/>
              <a:cs typeface="Arial" pitchFamily="34" charset="0"/>
            </a:endParaRPr>
          </a:p>
        </p:txBody>
      </p:sp>
      <p:pic>
        <p:nvPicPr>
          <p:cNvPr id="11" name="10 Imagen"/>
          <p:cNvPicPr/>
          <p:nvPr/>
        </p:nvPicPr>
        <p:blipFill rotWithShape="1">
          <a:blip r:embed="rId3"/>
          <a:srcRect l="43792" t="24121" r="29368" b="19095"/>
          <a:stretch/>
        </p:blipFill>
        <p:spPr bwMode="auto">
          <a:xfrm>
            <a:off x="5286380" y="1643050"/>
            <a:ext cx="3276600" cy="389743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4348" y="1500174"/>
            <a:ext cx="7643866" cy="4143404"/>
          </a:xfrm>
        </p:spPr>
        <p:txBody>
          <a:bodyPr>
            <a:normAutofit/>
          </a:bodyPr>
          <a:lstStyle/>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Antecedentes y base conceptual</a:t>
            </a:r>
            <a:r>
              <a:rPr lang="es-ES" b="1" dirty="0" smtClean="0">
                <a:solidFill>
                  <a:schemeClr val="tx1"/>
                </a:solidFill>
                <a:latin typeface="Arial" pitchFamily="34" charset="0"/>
                <a:cs typeface="Arial" pitchFamily="34" charset="0"/>
              </a:rPr>
              <a:t>	</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Estudio de mercado y producción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del proceso de exportación</a:t>
            </a:r>
          </a:p>
          <a:p>
            <a:pPr marL="514350" indent="-514350" algn="just">
              <a:buFont typeface="+mj-lt"/>
              <a:buAutoNum type="arabicPeriod"/>
            </a:pPr>
            <a:r>
              <a:rPr lang="es-ES" b="1" dirty="0" smtClean="0">
                <a:solidFill>
                  <a:schemeClr val="tx1"/>
                </a:solidFill>
                <a:latin typeface="Arial" pitchFamily="34" charset="0"/>
                <a:cs typeface="Arial" pitchFamily="34" charset="0"/>
              </a:rPr>
              <a:t>Diseño de estrategia de marketing</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Análisis Financiero</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Conclusiones y Recomendaciones</a:t>
            </a:r>
            <a:endParaRPr lang="es-ES" b="1" dirty="0">
              <a:solidFill>
                <a:schemeClr val="bg1">
                  <a:lumMod val="75000"/>
                </a:schemeClr>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31</a:t>
            </a:fld>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32</a:t>
            </a:fld>
            <a:endParaRPr lang="es-ES"/>
          </a:p>
        </p:txBody>
      </p:sp>
      <p:sp>
        <p:nvSpPr>
          <p:cNvPr id="8" name="7 CuadroTexto"/>
          <p:cNvSpPr txBox="1"/>
          <p:nvPr/>
        </p:nvSpPr>
        <p:spPr>
          <a:xfrm>
            <a:off x="1000100" y="642918"/>
            <a:ext cx="5715040" cy="646331"/>
          </a:xfrm>
          <a:prstGeom prst="rect">
            <a:avLst/>
          </a:prstGeom>
          <a:noFill/>
        </p:spPr>
        <p:txBody>
          <a:bodyPr wrap="square" rtlCol="0">
            <a:spAutoFit/>
          </a:bodyPr>
          <a:lstStyle/>
          <a:p>
            <a:r>
              <a:rPr lang="es-ES" b="1" dirty="0" smtClean="0">
                <a:latin typeface="Arial" pitchFamily="34" charset="0"/>
                <a:cs typeface="Arial" pitchFamily="34" charset="0"/>
              </a:rPr>
              <a:t>MARKETING ESTRATÉGICO EMPRESA COLECTIVA</a:t>
            </a:r>
            <a:endParaRPr lang="es-ES" b="1" dirty="0">
              <a:latin typeface="Arial" pitchFamily="34" charset="0"/>
              <a:cs typeface="Arial" pitchFamily="34" charset="0"/>
            </a:endParaRPr>
          </a:p>
        </p:txBody>
      </p:sp>
      <p:graphicFrame>
        <p:nvGraphicFramePr>
          <p:cNvPr id="7" name="6 Diagrama"/>
          <p:cNvGraphicFramePr/>
          <p:nvPr/>
        </p:nvGraphicFramePr>
        <p:xfrm>
          <a:off x="1500166" y="17224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33</a:t>
            </a:fld>
            <a:endParaRPr lang="es-ES"/>
          </a:p>
        </p:txBody>
      </p:sp>
      <p:sp>
        <p:nvSpPr>
          <p:cNvPr id="9" name="8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ORGANIGRAMA INSTITUCIONAL	</a:t>
            </a:r>
            <a:endParaRPr lang="es-ES" b="1" dirty="0">
              <a:latin typeface="Arial" pitchFamily="34" charset="0"/>
              <a:cs typeface="Arial" pitchFamily="34" charset="0"/>
            </a:endParaRPr>
          </a:p>
        </p:txBody>
      </p:sp>
      <p:graphicFrame>
        <p:nvGraphicFramePr>
          <p:cNvPr id="7" name="6 Diagrama"/>
          <p:cNvGraphicFramePr/>
          <p:nvPr/>
        </p:nvGraphicFramePr>
        <p:xfrm>
          <a:off x="428596" y="1714488"/>
          <a:ext cx="5600720" cy="3600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Flecha derecha"/>
          <p:cNvSpPr/>
          <p:nvPr/>
        </p:nvSpPr>
        <p:spPr>
          <a:xfrm>
            <a:off x="2357422" y="2571744"/>
            <a:ext cx="285752" cy="714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pic>
        <p:nvPicPr>
          <p:cNvPr id="4097" name="Picture 1"/>
          <p:cNvPicPr>
            <a:picLocks noChangeAspect="1" noChangeArrowheads="1"/>
          </p:cNvPicPr>
          <p:nvPr/>
        </p:nvPicPr>
        <p:blipFill>
          <a:blip r:embed="rId8"/>
          <a:srcRect/>
          <a:stretch>
            <a:fillRect/>
          </a:stretch>
        </p:blipFill>
        <p:spPr bwMode="auto">
          <a:xfrm rot="765602">
            <a:off x="6232230" y="2554789"/>
            <a:ext cx="2628900" cy="174307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34</a:t>
            </a:fld>
            <a:endParaRPr lang="es-ES"/>
          </a:p>
        </p:txBody>
      </p:sp>
      <p:sp>
        <p:nvSpPr>
          <p:cNvPr id="9" name="8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MATRIZ FODA/CAME	</a:t>
            </a:r>
            <a:endParaRPr lang="es-ES" b="1" dirty="0">
              <a:latin typeface="Arial" pitchFamily="34" charset="0"/>
              <a:cs typeface="Arial" pitchFamily="34" charset="0"/>
            </a:endParaRPr>
          </a:p>
        </p:txBody>
      </p:sp>
      <p:graphicFrame>
        <p:nvGraphicFramePr>
          <p:cNvPr id="8" name="7 Tabla"/>
          <p:cNvGraphicFramePr>
            <a:graphicFrameLocks noGrp="1"/>
          </p:cNvGraphicFramePr>
          <p:nvPr/>
        </p:nvGraphicFramePr>
        <p:xfrm>
          <a:off x="1785918" y="928670"/>
          <a:ext cx="4786346" cy="5610860"/>
        </p:xfrm>
        <a:graphic>
          <a:graphicData uri="http://schemas.openxmlformats.org/drawingml/2006/table">
            <a:tbl>
              <a:tblPr/>
              <a:tblGrid>
                <a:gridCol w="1549618"/>
                <a:gridCol w="1511299"/>
                <a:gridCol w="1725429"/>
              </a:tblGrid>
              <a:tr h="82407">
                <a:tc gridSpan="3">
                  <a:txBody>
                    <a:bodyPr/>
                    <a:lstStyle/>
                    <a:p>
                      <a:pPr algn="ctr">
                        <a:lnSpc>
                          <a:spcPct val="115000"/>
                        </a:lnSpc>
                        <a:spcAft>
                          <a:spcPts val="0"/>
                        </a:spcAft>
                      </a:pPr>
                      <a:r>
                        <a:rPr lang="es-EC" sz="1000" b="1" dirty="0" smtClean="0">
                          <a:solidFill>
                            <a:srgbClr val="000000"/>
                          </a:solidFill>
                          <a:latin typeface="Arial" pitchFamily="34" charset="0"/>
                          <a:ea typeface="Times New Roman"/>
                          <a:cs typeface="Arial" pitchFamily="34" charset="0"/>
                        </a:rPr>
                        <a:t>(</a:t>
                      </a:r>
                      <a:r>
                        <a:rPr lang="es-EC" sz="1000" b="1" dirty="0">
                          <a:solidFill>
                            <a:srgbClr val="000000"/>
                          </a:solidFill>
                          <a:latin typeface="Arial" pitchFamily="34" charset="0"/>
                          <a:ea typeface="Times New Roman"/>
                          <a:cs typeface="Arial" pitchFamily="34" charset="0"/>
                        </a:rPr>
                        <a:t>Análisis FODA/CAME empresa colectiva Zaphrol)</a:t>
                      </a:r>
                      <a:endParaRPr lang="es-ES" sz="1000" b="1" dirty="0">
                        <a:solidFill>
                          <a:srgbClr val="00000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99746">
                <a:tc>
                  <a:txBody>
                    <a:bodyPr/>
                    <a:lstStyle/>
                    <a:p>
                      <a:pPr algn="ctr">
                        <a:lnSpc>
                          <a:spcPct val="150000"/>
                        </a:lnSpc>
                        <a:spcAft>
                          <a:spcPts val="1000"/>
                        </a:spcAft>
                      </a:pPr>
                      <a:r>
                        <a:rPr lang="es-EC" sz="1000" b="1">
                          <a:solidFill>
                            <a:srgbClr val="FFFFFF"/>
                          </a:solidFill>
                          <a:latin typeface="Arial" pitchFamily="34" charset="0"/>
                          <a:ea typeface="Calibri"/>
                          <a:cs typeface="Arial" pitchFamily="34" charset="0"/>
                        </a:rPr>
                        <a:t>FODA/CAME</a:t>
                      </a:r>
                      <a:endParaRPr lang="es-ES" sz="10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50000"/>
                        </a:lnSpc>
                        <a:spcAft>
                          <a:spcPts val="1000"/>
                        </a:spcAft>
                      </a:pPr>
                      <a:r>
                        <a:rPr lang="es-EC" sz="1000" b="1">
                          <a:solidFill>
                            <a:srgbClr val="FFFFFF"/>
                          </a:solidFill>
                          <a:latin typeface="Arial" pitchFamily="34" charset="0"/>
                          <a:ea typeface="Calibri"/>
                          <a:cs typeface="Arial" pitchFamily="34" charset="0"/>
                        </a:rPr>
                        <a:t>FORTALEZAS</a:t>
                      </a:r>
                      <a:endParaRPr lang="es-ES" sz="10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50000"/>
                        </a:lnSpc>
                        <a:spcAft>
                          <a:spcPts val="1000"/>
                        </a:spcAft>
                      </a:pPr>
                      <a:r>
                        <a:rPr lang="es-EC" sz="1000" b="1" dirty="0">
                          <a:solidFill>
                            <a:srgbClr val="FFFFFF"/>
                          </a:solidFill>
                          <a:latin typeface="Arial" pitchFamily="34" charset="0"/>
                          <a:ea typeface="Calibri"/>
                          <a:cs typeface="Arial" pitchFamily="34" charset="0"/>
                        </a:rPr>
                        <a:t>DEBILIDADES</a:t>
                      </a:r>
                      <a:endParaRPr lang="es-ES" sz="10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1512811">
                <a:tc>
                  <a:txBody>
                    <a:bodyPr/>
                    <a:lstStyle/>
                    <a:p>
                      <a:pPr algn="ctr">
                        <a:lnSpc>
                          <a:spcPct val="150000"/>
                        </a:lnSpc>
                        <a:spcAft>
                          <a:spcPts val="1000"/>
                        </a:spcAft>
                      </a:pPr>
                      <a:endParaRPr lang="es-EC" sz="1000">
                        <a:latin typeface="Arial" pitchFamily="34" charset="0"/>
                        <a:ea typeface="Calibri"/>
                        <a:cs typeface="Arial" pitchFamily="34" charset="0"/>
                      </a:endParaRPr>
                    </a:p>
                    <a:p>
                      <a:pPr algn="ctr">
                        <a:lnSpc>
                          <a:spcPct val="150000"/>
                        </a:lnSpc>
                        <a:spcAft>
                          <a:spcPts val="1000"/>
                        </a:spcAft>
                      </a:pPr>
                      <a:r>
                        <a:rPr lang="es-EC" sz="1000" cap="all">
                          <a:latin typeface="Arial" pitchFamily="34" charset="0"/>
                          <a:ea typeface="Calibri"/>
                          <a:cs typeface="Arial" pitchFamily="34" charset="0"/>
                        </a:rPr>
                        <a:t>Anális</a:t>
                      </a:r>
                      <a:endParaRPr lang="es-ES" sz="1000">
                        <a:latin typeface="Arial" pitchFamily="34" charset="0"/>
                        <a:ea typeface="Calibri"/>
                        <a:cs typeface="Arial" pitchFamily="34" charset="0"/>
                      </a:endParaRPr>
                    </a:p>
                    <a:p>
                      <a:pPr algn="ctr">
                        <a:lnSpc>
                          <a:spcPct val="150000"/>
                        </a:lnSpc>
                        <a:spcAft>
                          <a:spcPts val="1000"/>
                        </a:spcAft>
                      </a:pPr>
                      <a:r>
                        <a:rPr lang="es-EC" sz="1000" b="1">
                          <a:latin typeface="Arial" pitchFamily="34" charset="0"/>
                          <a:ea typeface="Calibri"/>
                          <a:cs typeface="Arial" pitchFamily="34" charset="0"/>
                        </a:rPr>
                        <a:t>DAFO/CAME</a:t>
                      </a:r>
                      <a:endParaRPr lang="es-ES" sz="10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s-EC" sz="1000" dirty="0">
                          <a:latin typeface="Arial" pitchFamily="34" charset="0"/>
                          <a:ea typeface="Calibri"/>
                          <a:cs typeface="Arial" pitchFamily="34" charset="0"/>
                        </a:rPr>
                        <a:t>1</a:t>
                      </a:r>
                      <a:r>
                        <a:rPr lang="es-EC" sz="1000" dirty="0" smtClean="0">
                          <a:latin typeface="Arial" pitchFamily="34" charset="0"/>
                          <a:ea typeface="Calibri"/>
                          <a:cs typeface="Arial" pitchFamily="34" charset="0"/>
                        </a:rPr>
                        <a:t>.-Estructura </a:t>
                      </a:r>
                      <a:r>
                        <a:rPr lang="es-EC" sz="1000" dirty="0">
                          <a:latin typeface="Arial" pitchFamily="34" charset="0"/>
                          <a:ea typeface="Calibri"/>
                          <a:cs typeface="Arial" pitchFamily="34" charset="0"/>
                        </a:rPr>
                        <a:t>organizacional eficiente</a:t>
                      </a:r>
                      <a:endParaRPr lang="es-ES" sz="1000" dirty="0">
                        <a:latin typeface="Arial" pitchFamily="34" charset="0"/>
                        <a:ea typeface="Calibri"/>
                        <a:cs typeface="Arial" pitchFamily="34" charset="0"/>
                      </a:endParaRPr>
                    </a:p>
                    <a:p>
                      <a:pPr algn="just">
                        <a:lnSpc>
                          <a:spcPct val="150000"/>
                        </a:lnSpc>
                        <a:spcAft>
                          <a:spcPts val="1000"/>
                        </a:spcAft>
                      </a:pPr>
                      <a:r>
                        <a:rPr lang="es-EC" sz="1000" dirty="0">
                          <a:latin typeface="Arial" pitchFamily="34" charset="0"/>
                          <a:ea typeface="Calibri"/>
                          <a:cs typeface="Arial" pitchFamily="34" charset="0"/>
                        </a:rPr>
                        <a:t>2.- Un eficiente desarrollo de cadena de proveedores</a:t>
                      </a:r>
                      <a:endParaRPr lang="es-ES" sz="1000" dirty="0">
                        <a:latin typeface="Arial" pitchFamily="34" charset="0"/>
                        <a:ea typeface="Calibri"/>
                        <a:cs typeface="Arial" pitchFamily="34" charset="0"/>
                      </a:endParaRPr>
                    </a:p>
                    <a:p>
                      <a:pPr algn="just">
                        <a:lnSpc>
                          <a:spcPct val="150000"/>
                        </a:lnSpc>
                        <a:spcAft>
                          <a:spcPts val="1000"/>
                        </a:spcAft>
                      </a:pPr>
                      <a:r>
                        <a:rPr lang="es-EC" sz="1000" dirty="0">
                          <a:latin typeface="Arial" pitchFamily="34" charset="0"/>
                          <a:ea typeface="Calibri"/>
                          <a:cs typeface="Arial" pitchFamily="34" charset="0"/>
                        </a:rPr>
                        <a:t>3.- 382 miembros proveedores</a:t>
                      </a:r>
                      <a:endParaRPr lang="es-ES" sz="1000" dirty="0">
                        <a:latin typeface="Arial" pitchFamily="34" charset="0"/>
                        <a:ea typeface="Calibri"/>
                        <a:cs typeface="Arial" pitchFamily="34" charset="0"/>
                      </a:endParaRPr>
                    </a:p>
                    <a:p>
                      <a:pPr algn="just">
                        <a:lnSpc>
                          <a:spcPct val="150000"/>
                        </a:lnSpc>
                        <a:spcAft>
                          <a:spcPts val="1000"/>
                        </a:spcAft>
                      </a:pPr>
                      <a:r>
                        <a:rPr lang="es-EC" sz="1000" dirty="0">
                          <a:latin typeface="Arial" pitchFamily="34" charset="0"/>
                          <a:ea typeface="Calibri"/>
                          <a:cs typeface="Arial" pitchFamily="34" charset="0"/>
                        </a:rPr>
                        <a:t>4.- Acertada distribución a través de brokers y distribuidores internacionales</a:t>
                      </a:r>
                      <a:endParaRPr lang="es-ES" sz="10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s-EC" sz="1000">
                          <a:latin typeface="Arial" pitchFamily="34" charset="0"/>
                          <a:ea typeface="Calibri"/>
                          <a:cs typeface="Arial" pitchFamily="34" charset="0"/>
                        </a:rPr>
                        <a:t>1.- No existe posicionamiento del producto</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2.- Es materia prima para la elaboración de otros productos</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3.- Bajas productividades</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4.- Falta de experiencia en el mercado internacional</a:t>
                      </a:r>
                      <a:endParaRPr lang="es-ES" sz="10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8027">
                <a:tc>
                  <a:txBody>
                    <a:bodyPr/>
                    <a:lstStyle/>
                    <a:p>
                      <a:pPr algn="ctr">
                        <a:lnSpc>
                          <a:spcPct val="150000"/>
                        </a:lnSpc>
                        <a:spcAft>
                          <a:spcPts val="1000"/>
                        </a:spcAft>
                      </a:pPr>
                      <a:r>
                        <a:rPr lang="es-EC" sz="1000" b="1" cap="all">
                          <a:solidFill>
                            <a:srgbClr val="FFFFFF"/>
                          </a:solidFill>
                          <a:latin typeface="Arial" pitchFamily="34" charset="0"/>
                          <a:ea typeface="Calibri"/>
                          <a:cs typeface="Arial" pitchFamily="34" charset="0"/>
                        </a:rPr>
                        <a:t>Oportunidades</a:t>
                      </a:r>
                      <a:endParaRPr lang="es-ES" sz="10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50000"/>
                        </a:lnSpc>
                        <a:spcAft>
                          <a:spcPts val="1000"/>
                        </a:spcAft>
                      </a:pPr>
                      <a:r>
                        <a:rPr lang="es-EC" sz="1000" b="1" cap="all">
                          <a:solidFill>
                            <a:srgbClr val="FFFFFF"/>
                          </a:solidFill>
                          <a:latin typeface="Arial" pitchFamily="34" charset="0"/>
                          <a:ea typeface="Calibri"/>
                          <a:cs typeface="Arial" pitchFamily="34" charset="0"/>
                        </a:rPr>
                        <a:t>Estrategias F/O</a:t>
                      </a:r>
                      <a:endParaRPr lang="es-ES" sz="1000">
                        <a:latin typeface="Arial" pitchFamily="34" charset="0"/>
                        <a:ea typeface="Calibri"/>
                        <a:cs typeface="Arial" pitchFamily="34" charset="0"/>
                      </a:endParaRPr>
                    </a:p>
                    <a:p>
                      <a:pPr algn="ctr">
                        <a:lnSpc>
                          <a:spcPct val="150000"/>
                        </a:lnSpc>
                        <a:spcAft>
                          <a:spcPts val="1000"/>
                        </a:spcAft>
                      </a:pPr>
                      <a:r>
                        <a:rPr lang="es-EC" sz="1000" b="1" cap="all">
                          <a:solidFill>
                            <a:srgbClr val="FFFFFF"/>
                          </a:solidFill>
                          <a:latin typeface="Arial" pitchFamily="34" charset="0"/>
                          <a:ea typeface="Calibri"/>
                          <a:cs typeface="Arial" pitchFamily="34" charset="0"/>
                        </a:rPr>
                        <a:t>ofensiva</a:t>
                      </a:r>
                      <a:endParaRPr lang="es-ES" sz="10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50000"/>
                        </a:lnSpc>
                        <a:spcAft>
                          <a:spcPts val="1000"/>
                        </a:spcAft>
                      </a:pPr>
                      <a:r>
                        <a:rPr lang="es-EC" sz="1000" b="1" cap="all">
                          <a:solidFill>
                            <a:srgbClr val="FFFFFF"/>
                          </a:solidFill>
                          <a:latin typeface="Arial" pitchFamily="34" charset="0"/>
                          <a:ea typeface="Calibri"/>
                          <a:cs typeface="Arial" pitchFamily="34" charset="0"/>
                        </a:rPr>
                        <a:t>Estrategias D/O</a:t>
                      </a:r>
                      <a:endParaRPr lang="es-ES" sz="1000">
                        <a:latin typeface="Arial" pitchFamily="34" charset="0"/>
                        <a:ea typeface="Calibri"/>
                        <a:cs typeface="Arial" pitchFamily="34" charset="0"/>
                      </a:endParaRPr>
                    </a:p>
                    <a:p>
                      <a:pPr algn="ctr">
                        <a:lnSpc>
                          <a:spcPct val="150000"/>
                        </a:lnSpc>
                        <a:spcAft>
                          <a:spcPts val="1000"/>
                        </a:spcAft>
                      </a:pPr>
                      <a:r>
                        <a:rPr lang="es-EC" sz="1000" b="1" cap="all">
                          <a:solidFill>
                            <a:srgbClr val="FFFFFF"/>
                          </a:solidFill>
                          <a:latin typeface="Arial" pitchFamily="34" charset="0"/>
                          <a:ea typeface="Calibri"/>
                          <a:cs typeface="Arial" pitchFamily="34" charset="0"/>
                        </a:rPr>
                        <a:t>reorientacion</a:t>
                      </a:r>
                      <a:endParaRPr lang="es-ES" sz="10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1075037">
                <a:tc>
                  <a:txBody>
                    <a:bodyPr/>
                    <a:lstStyle/>
                    <a:p>
                      <a:pPr algn="just">
                        <a:lnSpc>
                          <a:spcPct val="150000"/>
                        </a:lnSpc>
                        <a:spcAft>
                          <a:spcPts val="1000"/>
                        </a:spcAft>
                      </a:pPr>
                      <a:r>
                        <a:rPr lang="es-EC" sz="1000">
                          <a:latin typeface="Arial" pitchFamily="34" charset="0"/>
                          <a:ea typeface="Calibri"/>
                          <a:cs typeface="Arial" pitchFamily="34" charset="0"/>
                        </a:rPr>
                        <a:t>1.-Los avances tecnológicos </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2. Facilidad de créditos por parte de organismos financieros nacionales.</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3. Internacionalización, con el apoyo del gobierno.</a:t>
                      </a:r>
                      <a:endParaRPr lang="es-ES" sz="10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s-EC" sz="1000">
                          <a:latin typeface="Arial" pitchFamily="34" charset="0"/>
                          <a:ea typeface="Calibri"/>
                          <a:cs typeface="Arial" pitchFamily="34" charset="0"/>
                        </a:rPr>
                        <a:t>1. Aumentar  la inversión en tecnología</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2.Diversificar los destinos de exportación</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3. Diversificar oferta exportable.</a:t>
                      </a:r>
                      <a:endParaRPr lang="es-ES" sz="10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s-EC" sz="1000" dirty="0">
                          <a:latin typeface="Arial" pitchFamily="34" charset="0"/>
                          <a:ea typeface="Calibri"/>
                          <a:cs typeface="Arial" pitchFamily="34" charset="0"/>
                        </a:rPr>
                        <a:t>1. Aprovechar los avances tecnológicos para desarrollar un producto superior  e innovador frente a nuestros competidores.</a:t>
                      </a:r>
                      <a:endParaRPr lang="es-ES" sz="1000" dirty="0">
                        <a:latin typeface="Arial" pitchFamily="34" charset="0"/>
                        <a:ea typeface="Calibri"/>
                        <a:cs typeface="Arial" pitchFamily="34" charset="0"/>
                      </a:endParaRPr>
                    </a:p>
                    <a:p>
                      <a:pPr algn="just">
                        <a:lnSpc>
                          <a:spcPct val="150000"/>
                        </a:lnSpc>
                        <a:spcAft>
                          <a:spcPts val="1000"/>
                        </a:spcAft>
                      </a:pPr>
                      <a:r>
                        <a:rPr lang="es-EC" sz="1000" dirty="0">
                          <a:latin typeface="Arial" pitchFamily="34" charset="0"/>
                          <a:ea typeface="Calibri"/>
                          <a:cs typeface="Arial" pitchFamily="34" charset="0"/>
                        </a:rPr>
                        <a:t>2. Aplicar acertadamente los créditos en mejora de la productividad y marketing</a:t>
                      </a:r>
                      <a:endParaRPr lang="es-ES" sz="10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35</a:t>
            </a:fld>
            <a:endParaRPr lang="es-ES"/>
          </a:p>
        </p:txBody>
      </p:sp>
      <p:sp>
        <p:nvSpPr>
          <p:cNvPr id="9" name="8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MATRIZ FODA/CAME	</a:t>
            </a:r>
            <a:endParaRPr lang="es-ES" b="1" dirty="0">
              <a:latin typeface="Arial" pitchFamily="34" charset="0"/>
              <a:cs typeface="Arial" pitchFamily="34" charset="0"/>
            </a:endParaRPr>
          </a:p>
        </p:txBody>
      </p:sp>
      <p:graphicFrame>
        <p:nvGraphicFramePr>
          <p:cNvPr id="6" name="5 Tabla"/>
          <p:cNvGraphicFramePr>
            <a:graphicFrameLocks noGrp="1"/>
          </p:cNvGraphicFramePr>
          <p:nvPr/>
        </p:nvGraphicFramePr>
        <p:xfrm>
          <a:off x="1785918" y="1463692"/>
          <a:ext cx="4786346" cy="4394200"/>
        </p:xfrm>
        <a:graphic>
          <a:graphicData uri="http://schemas.openxmlformats.org/drawingml/2006/table">
            <a:tbl>
              <a:tblPr/>
              <a:tblGrid>
                <a:gridCol w="1549618"/>
                <a:gridCol w="1511299"/>
                <a:gridCol w="1725429"/>
              </a:tblGrid>
              <a:tr h="338027">
                <a:tc>
                  <a:txBody>
                    <a:bodyPr/>
                    <a:lstStyle/>
                    <a:p>
                      <a:pPr algn="ctr">
                        <a:lnSpc>
                          <a:spcPct val="150000"/>
                        </a:lnSpc>
                        <a:spcAft>
                          <a:spcPts val="1000"/>
                        </a:spcAft>
                      </a:pPr>
                      <a:r>
                        <a:rPr lang="es-EC" sz="1000" b="1" cap="all" dirty="0">
                          <a:solidFill>
                            <a:srgbClr val="FFFFFF"/>
                          </a:solidFill>
                          <a:latin typeface="Arial" pitchFamily="34" charset="0"/>
                          <a:ea typeface="Calibri"/>
                          <a:cs typeface="Arial" pitchFamily="34" charset="0"/>
                        </a:rPr>
                        <a:t>Amenazas</a:t>
                      </a:r>
                      <a:endParaRPr lang="es-ES" sz="10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50000"/>
                        </a:lnSpc>
                        <a:spcAft>
                          <a:spcPts val="1000"/>
                        </a:spcAft>
                      </a:pPr>
                      <a:r>
                        <a:rPr lang="es-EC" sz="1000" b="1" cap="all" dirty="0">
                          <a:solidFill>
                            <a:srgbClr val="FFFFFF"/>
                          </a:solidFill>
                          <a:latin typeface="Arial" pitchFamily="34" charset="0"/>
                          <a:ea typeface="Calibri"/>
                          <a:cs typeface="Arial" pitchFamily="34" charset="0"/>
                        </a:rPr>
                        <a:t>Estrategias F/A</a:t>
                      </a:r>
                      <a:endParaRPr lang="es-ES" sz="1000" dirty="0">
                        <a:latin typeface="Arial" pitchFamily="34" charset="0"/>
                        <a:ea typeface="Calibri"/>
                        <a:cs typeface="Arial" pitchFamily="34" charset="0"/>
                      </a:endParaRPr>
                    </a:p>
                    <a:p>
                      <a:pPr algn="ctr">
                        <a:lnSpc>
                          <a:spcPct val="150000"/>
                        </a:lnSpc>
                        <a:spcAft>
                          <a:spcPts val="1000"/>
                        </a:spcAft>
                      </a:pPr>
                      <a:r>
                        <a:rPr lang="es-EC" sz="1000" b="1" cap="all" dirty="0">
                          <a:solidFill>
                            <a:srgbClr val="FFFFFF"/>
                          </a:solidFill>
                          <a:latin typeface="Arial" pitchFamily="34" charset="0"/>
                          <a:ea typeface="Calibri"/>
                          <a:cs typeface="Arial" pitchFamily="34" charset="0"/>
                        </a:rPr>
                        <a:t>defensiva</a:t>
                      </a:r>
                      <a:endParaRPr lang="es-ES" sz="10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50000"/>
                        </a:lnSpc>
                        <a:spcAft>
                          <a:spcPts val="1000"/>
                        </a:spcAft>
                      </a:pPr>
                      <a:r>
                        <a:rPr lang="es-EC" sz="1000" b="1" cap="all">
                          <a:solidFill>
                            <a:srgbClr val="FFFFFF"/>
                          </a:solidFill>
                          <a:latin typeface="Arial" pitchFamily="34" charset="0"/>
                          <a:ea typeface="Calibri"/>
                          <a:cs typeface="Arial" pitchFamily="34" charset="0"/>
                        </a:rPr>
                        <a:t>Estrategias D/A</a:t>
                      </a:r>
                      <a:endParaRPr lang="es-ES" sz="1000">
                        <a:latin typeface="Arial" pitchFamily="34" charset="0"/>
                        <a:ea typeface="Calibri"/>
                        <a:cs typeface="Arial" pitchFamily="34" charset="0"/>
                      </a:endParaRPr>
                    </a:p>
                    <a:p>
                      <a:pPr algn="ctr">
                        <a:lnSpc>
                          <a:spcPct val="150000"/>
                        </a:lnSpc>
                        <a:spcAft>
                          <a:spcPts val="1000"/>
                        </a:spcAft>
                      </a:pPr>
                      <a:r>
                        <a:rPr lang="es-EC" sz="1000" b="1" cap="all">
                          <a:solidFill>
                            <a:srgbClr val="FFFFFF"/>
                          </a:solidFill>
                          <a:latin typeface="Arial" pitchFamily="34" charset="0"/>
                          <a:ea typeface="Calibri"/>
                          <a:cs typeface="Arial" pitchFamily="34" charset="0"/>
                        </a:rPr>
                        <a:t>SUPERVIVENCIA</a:t>
                      </a:r>
                      <a:endParaRPr lang="es-ES" sz="10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1911794">
                <a:tc>
                  <a:txBody>
                    <a:bodyPr/>
                    <a:lstStyle/>
                    <a:p>
                      <a:pPr algn="just">
                        <a:lnSpc>
                          <a:spcPct val="150000"/>
                        </a:lnSpc>
                        <a:spcAft>
                          <a:spcPts val="1000"/>
                        </a:spcAft>
                      </a:pPr>
                      <a:r>
                        <a:rPr lang="es-EC" sz="1000">
                          <a:latin typeface="Arial" pitchFamily="34" charset="0"/>
                          <a:ea typeface="Calibri"/>
                          <a:cs typeface="Arial" pitchFamily="34" charset="0"/>
                        </a:rPr>
                        <a:t>1.- La vasta competencia de alcoholes industriales a través de competidores nacionales e internacionales.</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2.-La entrada al mercado de nuevos competidores</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3.-El efecto de materia prima en el alcohol limita la mejora sustancial de precios.</a:t>
                      </a:r>
                      <a:endParaRPr lang="es-ES" sz="1000">
                        <a:latin typeface="Arial" pitchFamily="34" charset="0"/>
                        <a:ea typeface="Calibri"/>
                        <a:cs typeface="Arial" pitchFamily="34" charset="0"/>
                      </a:endParaRPr>
                    </a:p>
                    <a:p>
                      <a:pPr algn="just">
                        <a:lnSpc>
                          <a:spcPct val="150000"/>
                        </a:lnSpc>
                        <a:spcAft>
                          <a:spcPts val="1000"/>
                        </a:spcAft>
                      </a:pPr>
                      <a:r>
                        <a:rPr lang="es-EC" sz="1000">
                          <a:latin typeface="Arial" pitchFamily="34" charset="0"/>
                          <a:ea typeface="Calibri"/>
                          <a:cs typeface="Arial" pitchFamily="34" charset="0"/>
                        </a:rPr>
                        <a:t>4.- El desarrollo de nuevas tecnologías que reemplacen el uso del alcohol.</a:t>
                      </a:r>
                      <a:endParaRPr lang="es-ES" sz="10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s-EC" sz="1000" dirty="0">
                          <a:latin typeface="Arial" pitchFamily="34" charset="0"/>
                          <a:ea typeface="Calibri"/>
                          <a:cs typeface="Arial" pitchFamily="34" charset="0"/>
                        </a:rPr>
                        <a:t>1. Competir ofreciendo beneficios a los clientes. Es decir, comunicar las bondades del producto. </a:t>
                      </a:r>
                      <a:endParaRPr lang="es-ES" sz="1000" dirty="0">
                        <a:latin typeface="Arial" pitchFamily="34" charset="0"/>
                        <a:ea typeface="Calibri"/>
                        <a:cs typeface="Arial" pitchFamily="34" charset="0"/>
                      </a:endParaRPr>
                    </a:p>
                    <a:p>
                      <a:pPr algn="just">
                        <a:lnSpc>
                          <a:spcPct val="150000"/>
                        </a:lnSpc>
                        <a:spcAft>
                          <a:spcPts val="1000"/>
                        </a:spcAft>
                      </a:pPr>
                      <a:r>
                        <a:rPr lang="es-EC" sz="1000" dirty="0">
                          <a:latin typeface="Arial" pitchFamily="34" charset="0"/>
                          <a:ea typeface="Calibri"/>
                          <a:cs typeface="Arial" pitchFamily="34" charset="0"/>
                        </a:rPr>
                        <a:t>2. Fortalecer el manejo de la cadena productiva mejorando desempeño y productividad.</a:t>
                      </a:r>
                      <a:endParaRPr lang="es-ES" sz="10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s-EC" sz="1000" dirty="0">
                          <a:latin typeface="Arial" pitchFamily="34" charset="0"/>
                          <a:ea typeface="Calibri"/>
                          <a:cs typeface="Arial" pitchFamily="34" charset="0"/>
                        </a:rPr>
                        <a:t>1. Investigar y obtener bases de datos de clientes, brokers y distribuidores internacionales</a:t>
                      </a:r>
                      <a:endParaRPr lang="es-ES" sz="1000" dirty="0">
                        <a:latin typeface="Arial" pitchFamily="34" charset="0"/>
                        <a:ea typeface="Calibri"/>
                        <a:cs typeface="Arial" pitchFamily="34" charset="0"/>
                      </a:endParaRPr>
                    </a:p>
                    <a:p>
                      <a:pPr algn="just">
                        <a:lnSpc>
                          <a:spcPct val="150000"/>
                        </a:lnSpc>
                        <a:spcAft>
                          <a:spcPts val="1000"/>
                        </a:spcAft>
                      </a:pPr>
                      <a:r>
                        <a:rPr lang="es-EC" sz="1000" dirty="0">
                          <a:latin typeface="Arial" pitchFamily="34" charset="0"/>
                          <a:ea typeface="Calibri"/>
                          <a:cs typeface="Arial" pitchFamily="34" charset="0"/>
                        </a:rPr>
                        <a:t>2.  Mejorar relación con clientes, brokers y distribuidores internacionales a través de la seriedad en los negocios.</a:t>
                      </a:r>
                      <a:endParaRPr lang="es-ES" sz="10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36</a:t>
            </a:fld>
            <a:endParaRPr lang="es-ES"/>
          </a:p>
        </p:txBody>
      </p:sp>
      <p:sp>
        <p:nvSpPr>
          <p:cNvPr id="9" name="8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OBJETIVOS ESTRATÉGICOS	</a:t>
            </a:r>
            <a:endParaRPr lang="es-ES" b="1" dirty="0">
              <a:latin typeface="Arial" pitchFamily="34" charset="0"/>
              <a:cs typeface="Arial" pitchFamily="34" charset="0"/>
            </a:endParaRPr>
          </a:p>
        </p:txBody>
      </p:sp>
      <p:graphicFrame>
        <p:nvGraphicFramePr>
          <p:cNvPr id="8" name="7 Diagrama"/>
          <p:cNvGraphicFramePr/>
          <p:nvPr/>
        </p:nvGraphicFramePr>
        <p:xfrm>
          <a:off x="857224" y="1142984"/>
          <a:ext cx="6500858"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37</a:t>
            </a:fld>
            <a:endParaRPr lang="es-ES"/>
          </a:p>
        </p:txBody>
      </p:sp>
      <p:sp>
        <p:nvSpPr>
          <p:cNvPr id="9" name="8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MARCA COLECTIVA Y SELLOS	</a:t>
            </a:r>
            <a:endParaRPr lang="es-ES" b="1" dirty="0">
              <a:latin typeface="Arial" pitchFamily="34" charset="0"/>
              <a:cs typeface="Arial" pitchFamily="34" charset="0"/>
            </a:endParaRPr>
          </a:p>
        </p:txBody>
      </p:sp>
      <p:pic>
        <p:nvPicPr>
          <p:cNvPr id="6" name="5 Imagen" descr="F:\Proyecto\Zaphrol-isologo.jpg"/>
          <p:cNvPicPr/>
          <p:nvPr/>
        </p:nvPicPr>
        <p:blipFill rotWithShape="1">
          <a:blip r:embed="rId3">
            <a:extLst>
              <a:ext uri="{28A0092B-C50C-407E-A947-70E740481C1C}">
                <a14:useLocalDpi xmlns:a14="http://schemas.microsoft.com/office/drawing/2010/main" val="0"/>
              </a:ext>
            </a:extLst>
          </a:blip>
          <a:srcRect l="11469" t="24024" r="7184" b="25826"/>
          <a:stretch/>
        </p:blipFill>
        <p:spPr bwMode="auto">
          <a:xfrm>
            <a:off x="1081178" y="1776414"/>
            <a:ext cx="3919450" cy="1866900"/>
          </a:xfrm>
          <a:prstGeom prst="rect">
            <a:avLst/>
          </a:prstGeom>
          <a:noFill/>
          <a:ln>
            <a:noFill/>
          </a:ln>
          <a:extLst>
            <a:ext uri="{53640926-AAD7-44D8-BBD7-CCE9431645EC}">
              <a14:shadowObscured xmlns:a14="http://schemas.microsoft.com/office/drawing/2010/main"/>
            </a:ext>
          </a:extLst>
        </p:spPr>
      </p:pic>
      <p:pic>
        <p:nvPicPr>
          <p:cNvPr id="7" name="6 Imagen"/>
          <p:cNvPicPr/>
          <p:nvPr/>
        </p:nvPicPr>
        <p:blipFill rotWithShape="1">
          <a:blip r:embed="rId4"/>
          <a:srcRect l="17527" t="28758" r="19837" b="20494"/>
          <a:stretch/>
        </p:blipFill>
        <p:spPr bwMode="auto">
          <a:xfrm>
            <a:off x="857224" y="4714884"/>
            <a:ext cx="3512820" cy="1600200"/>
          </a:xfrm>
          <a:prstGeom prst="rect">
            <a:avLst/>
          </a:prstGeom>
          <a:ln>
            <a:noFill/>
          </a:ln>
          <a:extLst>
            <a:ext uri="{53640926-AAD7-44D8-BBD7-CCE9431645EC}">
              <a14:shadowObscured xmlns:a14="http://schemas.microsoft.com/office/drawing/2010/main"/>
            </a:ext>
          </a:extLst>
        </p:spPr>
      </p:pic>
      <p:pic>
        <p:nvPicPr>
          <p:cNvPr id="10" name="9 Imagen"/>
          <p:cNvPicPr/>
          <p:nvPr/>
        </p:nvPicPr>
        <p:blipFill>
          <a:blip r:embed="rId5"/>
          <a:srcRect l="72840" t="26824" r="12874" b="21647"/>
          <a:stretch>
            <a:fillRect/>
          </a:stretch>
        </p:blipFill>
        <p:spPr bwMode="auto">
          <a:xfrm>
            <a:off x="6215074" y="2149492"/>
            <a:ext cx="1371600" cy="3708400"/>
          </a:xfrm>
          <a:prstGeom prst="rect">
            <a:avLst/>
          </a:prstGeom>
          <a:noFill/>
          <a:ln w="9525">
            <a:noFill/>
            <a:miter lim="800000"/>
            <a:headEnd/>
            <a:tailEnd/>
          </a:ln>
        </p:spPr>
      </p:pic>
      <p:sp>
        <p:nvSpPr>
          <p:cNvPr id="11" name="10 CuadroTexto"/>
          <p:cNvSpPr txBox="1"/>
          <p:nvPr/>
        </p:nvSpPr>
        <p:spPr>
          <a:xfrm>
            <a:off x="1285852" y="1285860"/>
            <a:ext cx="26432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latin typeface="Arial" pitchFamily="34" charset="0"/>
                <a:cs typeface="Arial" pitchFamily="34" charset="0"/>
              </a:rPr>
              <a:t>Marca colectiva</a:t>
            </a:r>
            <a:endParaRPr lang="es-ES" dirty="0">
              <a:latin typeface="Arial" pitchFamily="34" charset="0"/>
              <a:cs typeface="Arial" pitchFamily="34" charset="0"/>
            </a:endParaRPr>
          </a:p>
        </p:txBody>
      </p:sp>
      <p:sp>
        <p:nvSpPr>
          <p:cNvPr id="12" name="11 CuadroTexto"/>
          <p:cNvSpPr txBox="1"/>
          <p:nvPr/>
        </p:nvSpPr>
        <p:spPr>
          <a:xfrm>
            <a:off x="5572132" y="1273718"/>
            <a:ext cx="26432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latin typeface="Arial" pitchFamily="34" charset="0"/>
                <a:cs typeface="Arial" pitchFamily="34" charset="0"/>
              </a:rPr>
              <a:t>Sello comercio orgánico</a:t>
            </a:r>
            <a:endParaRPr lang="es-ES" dirty="0">
              <a:latin typeface="Arial" pitchFamily="34" charset="0"/>
              <a:cs typeface="Arial" pitchFamily="34" charset="0"/>
            </a:endParaRPr>
          </a:p>
        </p:txBody>
      </p:sp>
      <p:sp>
        <p:nvSpPr>
          <p:cNvPr id="13" name="12 CuadroTexto"/>
          <p:cNvSpPr txBox="1"/>
          <p:nvPr/>
        </p:nvSpPr>
        <p:spPr>
          <a:xfrm>
            <a:off x="1428728" y="3786190"/>
            <a:ext cx="26432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latin typeface="Arial" pitchFamily="34" charset="0"/>
                <a:cs typeface="Arial" pitchFamily="34" charset="0"/>
              </a:rPr>
              <a:t>Sello de comercio Justo</a:t>
            </a:r>
            <a:endParaRPr lang="es-ES" dirty="0">
              <a:latin typeface="Arial" pitchFamily="34" charset="0"/>
              <a:cs typeface="Arial" pitchFamily="34" charset="0"/>
            </a:endParaRPr>
          </a:p>
        </p:txBody>
      </p:sp>
      <p:sp>
        <p:nvSpPr>
          <p:cNvPr id="15" name="14 Flecha abajo"/>
          <p:cNvSpPr/>
          <p:nvPr/>
        </p:nvSpPr>
        <p:spPr>
          <a:xfrm>
            <a:off x="2428860" y="1643050"/>
            <a:ext cx="357190" cy="50006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6" name="15 Flecha abajo"/>
          <p:cNvSpPr/>
          <p:nvPr/>
        </p:nvSpPr>
        <p:spPr>
          <a:xfrm>
            <a:off x="2428860" y="4143380"/>
            <a:ext cx="357190" cy="50006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7" name="16 Flecha abajo"/>
          <p:cNvSpPr/>
          <p:nvPr/>
        </p:nvSpPr>
        <p:spPr>
          <a:xfrm>
            <a:off x="6715140" y="1643050"/>
            <a:ext cx="357190" cy="50006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38</a:t>
            </a:fld>
            <a:endParaRPr lang="es-ES"/>
          </a:p>
        </p:txBody>
      </p:sp>
      <p:sp>
        <p:nvSpPr>
          <p:cNvPr id="9" name="8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PÁGINA WEB	</a:t>
            </a:r>
            <a:endParaRPr lang="es-ES" b="1" dirty="0">
              <a:latin typeface="Arial" pitchFamily="34" charset="0"/>
              <a:cs typeface="Arial" pitchFamily="34" charset="0"/>
            </a:endParaRPr>
          </a:p>
        </p:txBody>
      </p:sp>
      <p:pic>
        <p:nvPicPr>
          <p:cNvPr id="14" name="13 Imagen" descr="F:\Proyecto\Zaphrol.jpg"/>
          <p:cNvPicPr/>
          <p:nvPr/>
        </p:nvPicPr>
        <p:blipFill rotWithShape="1">
          <a:blip r:embed="rId3">
            <a:extLst>
              <a:ext uri="{28A0092B-C50C-407E-A947-70E740481C1C}">
                <a14:useLocalDpi xmlns:a14="http://schemas.microsoft.com/office/drawing/2010/main" val="0"/>
              </a:ext>
            </a:extLst>
          </a:blip>
          <a:srcRect l="11549" t="12732" r="28257"/>
          <a:stretch/>
        </p:blipFill>
        <p:spPr bwMode="auto">
          <a:xfrm>
            <a:off x="1785918" y="1500174"/>
            <a:ext cx="5791221" cy="42571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4348" y="1500174"/>
            <a:ext cx="7643866" cy="4143404"/>
          </a:xfrm>
        </p:spPr>
        <p:txBody>
          <a:bodyPr>
            <a:normAutofit/>
          </a:bodyPr>
          <a:lstStyle/>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Antecedentes y base conceptual</a:t>
            </a:r>
            <a:r>
              <a:rPr lang="es-ES" b="1" dirty="0" smtClean="0">
                <a:solidFill>
                  <a:schemeClr val="tx1"/>
                </a:solidFill>
                <a:latin typeface="Arial" pitchFamily="34" charset="0"/>
                <a:cs typeface="Arial" pitchFamily="34" charset="0"/>
              </a:rPr>
              <a:t>	</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Estudio de mercado y producción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del proceso de exportación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 estrategia de marketing</a:t>
            </a:r>
          </a:p>
          <a:p>
            <a:pPr marL="514350" indent="-514350" algn="just">
              <a:buFont typeface="+mj-lt"/>
              <a:buAutoNum type="arabicPeriod"/>
            </a:pPr>
            <a:r>
              <a:rPr lang="es-ES" b="1" dirty="0" smtClean="0">
                <a:solidFill>
                  <a:schemeClr val="tx1"/>
                </a:solidFill>
                <a:latin typeface="Arial" pitchFamily="34" charset="0"/>
                <a:cs typeface="Arial" pitchFamily="34" charset="0"/>
              </a:rPr>
              <a:t>Análisis Financiero</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Conclusiones y Recomendaciones</a:t>
            </a:r>
            <a:endParaRPr lang="es-ES" b="1" dirty="0">
              <a:solidFill>
                <a:schemeClr val="bg1">
                  <a:lumMod val="75000"/>
                </a:schemeClr>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39</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6" name="5 CuadroTexto"/>
          <p:cNvSpPr txBox="1"/>
          <p:nvPr/>
        </p:nvSpPr>
        <p:spPr>
          <a:xfrm>
            <a:off x="928662" y="785794"/>
            <a:ext cx="2214578" cy="400110"/>
          </a:xfrm>
          <a:prstGeom prst="rect">
            <a:avLst/>
          </a:prstGeom>
          <a:noFill/>
        </p:spPr>
        <p:txBody>
          <a:bodyPr wrap="square" rtlCol="0">
            <a:spAutoFit/>
          </a:bodyPr>
          <a:lstStyle/>
          <a:p>
            <a:r>
              <a:rPr lang="es-ES" sz="2000" b="1" dirty="0" smtClean="0">
                <a:latin typeface="Arial" pitchFamily="34" charset="0"/>
                <a:cs typeface="Arial" pitchFamily="34" charset="0"/>
              </a:rPr>
              <a:t>OBJETIVO: </a:t>
            </a:r>
            <a:endParaRPr lang="es-ES" sz="2000" b="1" dirty="0">
              <a:latin typeface="Arial" pitchFamily="34" charset="0"/>
              <a:cs typeface="Arial" pitchFamily="34" charset="0"/>
            </a:endParaRPr>
          </a:p>
        </p:txBody>
      </p:sp>
      <p:graphicFrame>
        <p:nvGraphicFramePr>
          <p:cNvPr id="7" name="6 Diagrama"/>
          <p:cNvGraphicFramePr/>
          <p:nvPr>
            <p:extLst>
              <p:ext uri="{D42A27DB-BD31-4B8C-83A1-F6EECF244321}">
                <p14:modId xmlns:p14="http://schemas.microsoft.com/office/powerpoint/2010/main" val="48175211"/>
              </p:ext>
            </p:extLst>
          </p:nvPr>
        </p:nvGraphicFramePr>
        <p:xfrm>
          <a:off x="857224" y="1785926"/>
          <a:ext cx="7643866" cy="35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Marcador de número de diapositiva"/>
          <p:cNvSpPr>
            <a:spLocks noGrp="1"/>
          </p:cNvSpPr>
          <p:nvPr>
            <p:ph type="sldNum" sz="quarter" idx="12"/>
          </p:nvPr>
        </p:nvSpPr>
        <p:spPr/>
        <p:txBody>
          <a:bodyPr/>
          <a:lstStyle/>
          <a:p>
            <a:fld id="{8446D2B5-0089-43DF-B204-BA1C4B1F5F28}" type="slidenum">
              <a:rPr lang="es-ES" smtClean="0"/>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40</a:t>
            </a:fld>
            <a:endParaRPr lang="es-ES"/>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INVERSIÓN INICIAL	</a:t>
            </a:r>
            <a:endParaRPr lang="es-ES" b="1" dirty="0">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198082162"/>
              </p:ext>
            </p:extLst>
          </p:nvPr>
        </p:nvGraphicFramePr>
        <p:xfrm>
          <a:off x="1691680" y="1196752"/>
          <a:ext cx="5112567" cy="4248474"/>
        </p:xfrm>
        <a:graphic>
          <a:graphicData uri="http://schemas.openxmlformats.org/drawingml/2006/table">
            <a:tbl>
              <a:tblPr>
                <a:tableStyleId>{5C22544A-7EE6-4342-B048-85BDC9FD1C3A}</a:tableStyleId>
              </a:tblPr>
              <a:tblGrid>
                <a:gridCol w="940963"/>
                <a:gridCol w="1913292"/>
                <a:gridCol w="1129156"/>
                <a:gridCol w="1129156"/>
              </a:tblGrid>
              <a:tr h="270780">
                <a:tc gridSpan="4">
                  <a:txBody>
                    <a:bodyPr/>
                    <a:lstStyle/>
                    <a:p>
                      <a:pPr algn="ctr" fontAlgn="b"/>
                      <a:r>
                        <a:rPr lang="es-EC" sz="1200" u="none" strike="noStrike" dirty="0" smtClean="0">
                          <a:effectLst/>
                          <a:latin typeface="Arial" pitchFamily="34" charset="0"/>
                          <a:cs typeface="Arial" pitchFamily="34" charset="0"/>
                        </a:rPr>
                        <a:t>(</a:t>
                      </a:r>
                      <a:r>
                        <a:rPr lang="es-EC" sz="1200" b="1" u="none" strike="noStrike" dirty="0">
                          <a:effectLst/>
                          <a:latin typeface="Arial" pitchFamily="34" charset="0"/>
                          <a:cs typeface="Arial" pitchFamily="34" charset="0"/>
                        </a:rPr>
                        <a:t>Empresa Colectiva Zaphrol Inversión Inicial a 2013)</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r>
              <a:tr h="441966">
                <a:tc>
                  <a:txBody>
                    <a:bodyPr/>
                    <a:lstStyle/>
                    <a:p>
                      <a:pPr algn="l" fontAlgn="b"/>
                      <a:r>
                        <a:rPr lang="es-EC" sz="1200" u="none" strike="noStrike">
                          <a:effectLst/>
                          <a:latin typeface="Arial" pitchFamily="34" charset="0"/>
                          <a:cs typeface="Arial" pitchFamily="34" charset="0"/>
                        </a:rPr>
                        <a:t>Cantidad</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Descripción</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Costo unitario</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Total</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Caja Bancos</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 </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$ 6.000,00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r" fontAlgn="b"/>
                      <a:r>
                        <a:rPr lang="es-EC" sz="1200" u="none" strike="noStrike">
                          <a:effectLst/>
                          <a:latin typeface="Arial" pitchFamily="34" charset="0"/>
                          <a:cs typeface="Arial" pitchFamily="34" charset="0"/>
                        </a:rPr>
                        <a:t>1</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Caja Bancos</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$ 6.000,00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$ 6.000,00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Muebles y Enseres</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$ 4.000,00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r" fontAlgn="b"/>
                      <a:r>
                        <a:rPr lang="es-EC" sz="1200" u="none" strike="noStrike">
                          <a:effectLst/>
                          <a:latin typeface="Arial" pitchFamily="34" charset="0"/>
                          <a:cs typeface="Arial" pitchFamily="34" charset="0"/>
                        </a:rPr>
                        <a:t>20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Muebles de oficina</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$ 4.000,00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Equipos de oficina</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 </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$ 240,00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r" fontAlgn="b"/>
                      <a:r>
                        <a:rPr lang="es-EC" sz="1200" u="none" strike="noStrike">
                          <a:effectLst/>
                          <a:latin typeface="Arial" pitchFamily="34" charset="0"/>
                          <a:cs typeface="Arial" pitchFamily="34" charset="0"/>
                        </a:rPr>
                        <a:t>1</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Telefax</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$ 90,00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$ 90,00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r" fontAlgn="b"/>
                      <a:r>
                        <a:rPr lang="es-EC" sz="1200" u="none" strike="noStrike">
                          <a:effectLst/>
                          <a:latin typeface="Arial" pitchFamily="34" charset="0"/>
                          <a:cs typeface="Arial" pitchFamily="34" charset="0"/>
                        </a:rPr>
                        <a:t>5</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teléfono inalambrico</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$ 150,00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1966">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Equipos de computación</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 </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$ 7.050,00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r" fontAlgn="b"/>
                      <a:r>
                        <a:rPr lang="es-EC" sz="1200" u="none" strike="noStrike">
                          <a:effectLst/>
                          <a:latin typeface="Arial" pitchFamily="34" charset="0"/>
                          <a:cs typeface="Arial" pitchFamily="34" charset="0"/>
                        </a:rPr>
                        <a:t>10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Computadora</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$ 600,00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$ 6.000,00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r" fontAlgn="b"/>
                      <a:r>
                        <a:rPr lang="es-EC" sz="1200" u="none" strike="noStrike">
                          <a:effectLst/>
                          <a:latin typeface="Arial" pitchFamily="34" charset="0"/>
                          <a:cs typeface="Arial" pitchFamily="34" charset="0"/>
                        </a:rPr>
                        <a:t>2</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Impresora</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$ 150,00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r" fontAlgn="b"/>
                      <a:r>
                        <a:rPr lang="es-EC" sz="1200" u="none" strike="noStrike">
                          <a:effectLst/>
                          <a:latin typeface="Arial" pitchFamily="34" charset="0"/>
                          <a:cs typeface="Arial" pitchFamily="34" charset="0"/>
                        </a:rPr>
                        <a:t>3</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Copiadora</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$ 250,00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$ 750,00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1966">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Maquinaria y Equipo</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 </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$ 30.000,00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a:txBody>
                    <a:bodyPr/>
                    <a:lstStyle/>
                    <a:p>
                      <a:pPr algn="r" fontAlgn="b"/>
                      <a:r>
                        <a:rPr lang="es-EC" sz="1200" u="none" strike="noStrike">
                          <a:effectLst/>
                          <a:latin typeface="Arial" pitchFamily="34" charset="0"/>
                          <a:cs typeface="Arial" pitchFamily="34" charset="0"/>
                        </a:rPr>
                        <a:t>3</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EC" sz="1200" u="none" strike="noStrike">
                          <a:effectLst/>
                          <a:latin typeface="Arial" pitchFamily="34" charset="0"/>
                          <a:cs typeface="Arial" pitchFamily="34" charset="0"/>
                        </a:rPr>
                        <a:t>Centros de acopio</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$ 10.000,00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$ 30.000,00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3">
                <a:tc gridSpan="2">
                  <a:txBody>
                    <a:bodyPr/>
                    <a:lstStyle/>
                    <a:p>
                      <a:pPr algn="ctr" fontAlgn="b"/>
                      <a:r>
                        <a:rPr lang="es-EC" sz="1200" u="none" strike="noStrike">
                          <a:effectLst/>
                          <a:latin typeface="Arial" pitchFamily="34" charset="0"/>
                          <a:cs typeface="Arial" pitchFamily="34" charset="0"/>
                        </a:rPr>
                        <a:t>Inversión total</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l" fontAlgn="b"/>
                      <a:r>
                        <a:rPr lang="es-EC" sz="1200" u="none" strike="noStrike">
                          <a:effectLst/>
                          <a:latin typeface="Arial" pitchFamily="34" charset="0"/>
                          <a:cs typeface="Arial" pitchFamily="34" charset="0"/>
                        </a:rPr>
                        <a:t> </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dirty="0">
                          <a:effectLst/>
                          <a:latin typeface="Arial" pitchFamily="34" charset="0"/>
                          <a:cs typeface="Arial" pitchFamily="34" charset="0"/>
                        </a:rPr>
                        <a:t>$ 47.290,00</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21013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41</a:t>
            </a:fld>
            <a:endParaRPr lang="es-ES"/>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PRESUPUESTO GASTOS OPERACIONALES	</a:t>
            </a:r>
            <a:endParaRPr lang="es-ES" b="1" dirty="0">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75349244"/>
              </p:ext>
            </p:extLst>
          </p:nvPr>
        </p:nvGraphicFramePr>
        <p:xfrm>
          <a:off x="1035373" y="1124744"/>
          <a:ext cx="6776987" cy="4782462"/>
        </p:xfrm>
        <a:graphic>
          <a:graphicData uri="http://schemas.openxmlformats.org/drawingml/2006/table">
            <a:tbl>
              <a:tblPr>
                <a:tableStyleId>{5C22544A-7EE6-4342-B048-85BDC9FD1C3A}</a:tableStyleId>
              </a:tblPr>
              <a:tblGrid>
                <a:gridCol w="1801150"/>
                <a:gridCol w="997759"/>
                <a:gridCol w="1010717"/>
                <a:gridCol w="971843"/>
                <a:gridCol w="945927"/>
                <a:gridCol w="1049591"/>
              </a:tblGrid>
              <a:tr h="200407">
                <a:tc gridSpan="6">
                  <a:txBody>
                    <a:bodyPr/>
                    <a:lstStyle/>
                    <a:p>
                      <a:pPr algn="ctr" fontAlgn="ctr"/>
                      <a:r>
                        <a:rPr lang="es-EC" sz="1200" b="1" u="none" strike="noStrike" dirty="0" smtClean="0">
                          <a:effectLst/>
                          <a:latin typeface="Arial" pitchFamily="34" charset="0"/>
                          <a:cs typeface="Arial" pitchFamily="34" charset="0"/>
                        </a:rPr>
                        <a:t>(</a:t>
                      </a:r>
                      <a:r>
                        <a:rPr lang="es-EC" sz="1200" b="1" u="none" strike="noStrike" dirty="0">
                          <a:effectLst/>
                          <a:latin typeface="Arial" pitchFamily="34" charset="0"/>
                          <a:cs typeface="Arial" pitchFamily="34" charset="0"/>
                        </a:rPr>
                        <a:t>Empresa comunitaria Zaphrol presupuesto de gastos operacionales)</a:t>
                      </a:r>
                      <a:endParaRPr lang="es-EC" sz="1200" b="1" i="0" u="none" strike="noStrike" dirty="0">
                        <a:solidFill>
                          <a:srgbClr val="000000"/>
                        </a:solidFill>
                        <a:effectLst/>
                        <a:latin typeface="Arial" pitchFamily="34" charset="0"/>
                        <a:cs typeface="Arial" pitchFamily="34" charset="0"/>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9392">
                <a:tc>
                  <a:txBody>
                    <a:bodyPr/>
                    <a:lstStyle/>
                    <a:p>
                      <a:pPr algn="ctr" fontAlgn="b"/>
                      <a:r>
                        <a:rPr lang="es-EC" sz="1200" u="none" strike="noStrike">
                          <a:effectLst/>
                          <a:latin typeface="Arial" pitchFamily="34" charset="0"/>
                          <a:cs typeface="Arial" pitchFamily="34" charset="0"/>
                        </a:rPr>
                        <a:t>GASTOS ADMINISTRATIVOS</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latin typeface="Arial" pitchFamily="34" charset="0"/>
                          <a:cs typeface="Arial" pitchFamily="34" charset="0"/>
                        </a:rPr>
                        <a:t>2013</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latin typeface="Arial" pitchFamily="34" charset="0"/>
                          <a:cs typeface="Arial" pitchFamily="34" charset="0"/>
                        </a:rPr>
                        <a:t>2014</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latin typeface="Arial" pitchFamily="34" charset="0"/>
                          <a:cs typeface="Arial" pitchFamily="34" charset="0"/>
                        </a:rPr>
                        <a:t>2015</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latin typeface="Arial" pitchFamily="34" charset="0"/>
                          <a:cs typeface="Arial" pitchFamily="34" charset="0"/>
                        </a:rPr>
                        <a:t>2016</a:t>
                      </a:r>
                      <a:endParaRPr lang="es-EC" sz="1200" b="1" i="0" u="none" strike="noStrike" dirty="0">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latin typeface="Arial" pitchFamily="34" charset="0"/>
                          <a:cs typeface="Arial" pitchFamily="34" charset="0"/>
                        </a:rPr>
                        <a:t>2017</a:t>
                      </a:r>
                      <a:endParaRPr lang="es-EC" sz="1200" b="1" i="0" u="none" strike="noStrike" dirty="0">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Sueldos y salarios</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$ 16.000,00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$ 16.320,00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$ 16.646,40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dirty="0">
                          <a:effectLst/>
                          <a:latin typeface="Arial" pitchFamily="34" charset="0"/>
                          <a:cs typeface="Arial" pitchFamily="34" charset="0"/>
                        </a:rPr>
                        <a:t>$ 16.979,33</a:t>
                      </a:r>
                      <a:endParaRPr lang="es-EC" sz="1200" b="0" i="0" u="none" strike="noStrike" dirty="0">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dirty="0">
                          <a:effectLst/>
                          <a:latin typeface="Arial" pitchFamily="34" charset="0"/>
                          <a:cs typeface="Arial" pitchFamily="34" charset="0"/>
                        </a:rPr>
                        <a:t>$ 17.318,91</a:t>
                      </a:r>
                      <a:endParaRPr lang="es-EC" sz="1200" b="0" i="0" u="none" strike="noStrike" dirty="0">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Depreciaciòn anual</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$ 5.373,18</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$ 5.373,18</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$ 5.373,18</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$ 5.373,18</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$ 5.373,18</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Servicios basicos</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$ 1.020,00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$ 1.040,40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$ 1.061,21</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$ 1.082,43</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Suministros de oficina</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$ 510,00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$ 520,20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$ 530,60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$ 541,22</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Suministros de limpieza</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$ 306,00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$ 312,12</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$ 318,36</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$ 324,73</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92">
                <a:tc>
                  <a:txBody>
                    <a:bodyPr/>
                    <a:lstStyle/>
                    <a:p>
                      <a:pPr algn="l" fontAlgn="b"/>
                      <a:r>
                        <a:rPr lang="es-EC" sz="1200" u="none" strike="noStrike">
                          <a:effectLst/>
                          <a:latin typeface="Arial" pitchFamily="34" charset="0"/>
                          <a:cs typeface="Arial" pitchFamily="34" charset="0"/>
                        </a:rPr>
                        <a:t>TOTAL GASTOS ADMINSITRATIVOS</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200" u="none" strike="noStrike">
                          <a:effectLst/>
                          <a:latin typeface="Arial" pitchFamily="34" charset="0"/>
                          <a:cs typeface="Arial" pitchFamily="34" charset="0"/>
                        </a:rPr>
                        <a:t>$ 23.173,18 </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200" u="none" strike="noStrike">
                          <a:effectLst/>
                          <a:latin typeface="Arial" pitchFamily="34" charset="0"/>
                          <a:cs typeface="Arial" pitchFamily="34" charset="0"/>
                        </a:rPr>
                        <a:t>$ 23.529,18 </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200" u="none" strike="noStrike">
                          <a:effectLst/>
                          <a:latin typeface="Arial" pitchFamily="34" charset="0"/>
                          <a:cs typeface="Arial" pitchFamily="34" charset="0"/>
                        </a:rPr>
                        <a:t>$ 23.892,30 </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200" u="none" strike="noStrike">
                          <a:effectLst/>
                          <a:latin typeface="Arial" pitchFamily="34" charset="0"/>
                          <a:cs typeface="Arial" pitchFamily="34" charset="0"/>
                        </a:rPr>
                        <a:t>$ 24.262,68 </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200" u="none" strike="noStrike">
                          <a:effectLst/>
                          <a:latin typeface="Arial" pitchFamily="34" charset="0"/>
                          <a:cs typeface="Arial" pitchFamily="34" charset="0"/>
                        </a:rPr>
                        <a:t>$ 24.640,47 </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GASTOS VENTAS</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latin typeface="Arial" pitchFamily="34" charset="0"/>
                          <a:cs typeface="Arial" pitchFamily="34" charset="0"/>
                        </a:rPr>
                        <a:t>2013</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latin typeface="Arial" pitchFamily="34" charset="0"/>
                          <a:cs typeface="Arial" pitchFamily="34" charset="0"/>
                        </a:rPr>
                        <a:t>2014</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latin typeface="Arial" pitchFamily="34" charset="0"/>
                          <a:cs typeface="Arial" pitchFamily="34" charset="0"/>
                        </a:rPr>
                        <a:t>2015</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latin typeface="Arial" pitchFamily="34" charset="0"/>
                          <a:cs typeface="Arial" pitchFamily="34" charset="0"/>
                        </a:rPr>
                        <a:t>2016</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latin typeface="Arial" pitchFamily="34" charset="0"/>
                          <a:cs typeface="Arial" pitchFamily="34" charset="0"/>
                        </a:rPr>
                        <a:t>2017</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134">
                <a:tc>
                  <a:txBody>
                    <a:bodyPr/>
                    <a:lstStyle/>
                    <a:p>
                      <a:pPr algn="l" fontAlgn="b"/>
                      <a:r>
                        <a:rPr lang="es-EC" sz="1200" u="none" strike="noStrike">
                          <a:effectLst/>
                          <a:latin typeface="Arial" pitchFamily="34" charset="0"/>
                          <a:cs typeface="Arial" pitchFamily="34" charset="0"/>
                        </a:rPr>
                        <a:t>Comisión Brokers y distribuidores</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$ 10.364,41</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$ 10.571,70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$ 10.783,14</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$ 10.998,80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$ 11.218,77</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134">
                <a:tc>
                  <a:txBody>
                    <a:bodyPr/>
                    <a:lstStyle/>
                    <a:p>
                      <a:pPr algn="l" fontAlgn="b"/>
                      <a:r>
                        <a:rPr lang="es-EC" sz="1200" u="none" strike="noStrike">
                          <a:effectLst/>
                          <a:latin typeface="Arial" pitchFamily="34" charset="0"/>
                          <a:cs typeface="Arial" pitchFamily="34" charset="0"/>
                        </a:rPr>
                        <a:t>Condiciones de transporte</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$ 510,00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$ 520,20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$ 530,60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$ 541,22</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Promoción</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$ 6.000,00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$ 6.120,00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$ 6.242,40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$ 6.367,25</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$ 6.494,59</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Prima de seguro</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$ 306,00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$ 312,12</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$ 318,36</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$ 324,73</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Transporte local</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$ 10.000,00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$ 10.200,00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$ 10.404,00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$ 10.612,08</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$ 10.824,32</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407">
                <a:tc>
                  <a:txBody>
                    <a:bodyPr/>
                    <a:lstStyle/>
                    <a:p>
                      <a:pPr algn="l" fontAlgn="b"/>
                      <a:r>
                        <a:rPr lang="es-EC" sz="1200" u="none" strike="noStrike">
                          <a:effectLst/>
                          <a:latin typeface="Arial" pitchFamily="34" charset="0"/>
                          <a:cs typeface="Arial" pitchFamily="34" charset="0"/>
                        </a:rPr>
                        <a:t>Trámite en aduana</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$ 2.000,00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$ 2.040,00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$ 2.080,80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$ 2.122,42</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$ 2.164,86</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134">
                <a:tc>
                  <a:txBody>
                    <a:bodyPr/>
                    <a:lstStyle/>
                    <a:p>
                      <a:pPr algn="l" fontAlgn="b"/>
                      <a:r>
                        <a:rPr lang="es-EC" sz="1200" u="none" strike="noStrike">
                          <a:effectLst/>
                          <a:latin typeface="Arial" pitchFamily="34" charset="0"/>
                          <a:cs typeface="Arial" pitchFamily="34" charset="0"/>
                        </a:rPr>
                        <a:t>TOTAL GASTOS VENTAS</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$ 29.164,41</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$ 29.747,70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$ 30.342,66</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$ 30.949,51</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$ 31.568,50</a:t>
                      </a:r>
                      <a:endParaRPr lang="es-EC" sz="1200" b="0"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92">
                <a:tc>
                  <a:txBody>
                    <a:bodyPr/>
                    <a:lstStyle/>
                    <a:p>
                      <a:pPr algn="l" fontAlgn="b"/>
                      <a:r>
                        <a:rPr lang="es-EC" sz="1200" u="none" strike="noStrike">
                          <a:effectLst/>
                          <a:latin typeface="Arial" pitchFamily="34" charset="0"/>
                          <a:cs typeface="Arial" pitchFamily="34" charset="0"/>
                        </a:rPr>
                        <a:t>TOTAL GASTOS OPERACIONALES</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$ 52.337,59</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$ 53.276,88</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$ 54.234,95</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a:effectLst/>
                          <a:latin typeface="Arial" pitchFamily="34" charset="0"/>
                          <a:cs typeface="Arial" pitchFamily="34" charset="0"/>
                        </a:rPr>
                        <a:t>$ 55.212,19</a:t>
                      </a:r>
                      <a:endParaRPr lang="es-EC" sz="1200" b="1" i="0" u="none" strike="noStrike">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200" u="none" strike="noStrike" dirty="0">
                          <a:effectLst/>
                          <a:latin typeface="Arial" pitchFamily="34" charset="0"/>
                          <a:cs typeface="Arial" pitchFamily="34" charset="0"/>
                        </a:rPr>
                        <a:t>$ 56.208,97</a:t>
                      </a:r>
                      <a:endParaRPr lang="es-EC" sz="1200" b="1" i="0" u="none" strike="noStrike" dirty="0">
                        <a:solidFill>
                          <a:srgbClr val="000000"/>
                        </a:solidFill>
                        <a:effectLst/>
                        <a:latin typeface="Arial" pitchFamily="34" charset="0"/>
                        <a:cs typeface="Arial" pitchFamily="34" charset="0"/>
                      </a:endParaRPr>
                    </a:p>
                  </a:txBody>
                  <a:tcPr marL="7288" marR="7288" marT="7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2298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42</a:t>
            </a:fld>
            <a:endParaRPr lang="es-ES"/>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FIJACIÓN DE COSTOS	</a:t>
            </a:r>
            <a:endParaRPr lang="es-ES" b="1"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018773146"/>
              </p:ext>
            </p:extLst>
          </p:nvPr>
        </p:nvGraphicFramePr>
        <p:xfrm>
          <a:off x="3587750" y="1412875"/>
          <a:ext cx="1968500" cy="4034790"/>
        </p:xfrm>
        <a:graphic>
          <a:graphicData uri="http://schemas.openxmlformats.org/drawingml/2006/table">
            <a:tbl>
              <a:tblPr>
                <a:tableStyleId>{5C22544A-7EE6-4342-B048-85BDC9FD1C3A}</a:tableStyleId>
              </a:tblPr>
              <a:tblGrid>
                <a:gridCol w="914400"/>
                <a:gridCol w="1054100"/>
              </a:tblGrid>
              <a:tr h="666750">
                <a:tc gridSpan="2">
                  <a:txBody>
                    <a:bodyPr/>
                    <a:lstStyle/>
                    <a:p>
                      <a:pPr algn="ctr" fontAlgn="b"/>
                      <a:r>
                        <a:rPr lang="es-EC" sz="1200" b="1" u="none" strike="noStrike" dirty="0" smtClean="0">
                          <a:effectLst/>
                          <a:latin typeface="Arial" pitchFamily="34" charset="0"/>
                          <a:cs typeface="Arial" pitchFamily="34" charset="0"/>
                        </a:rPr>
                        <a:t>(</a:t>
                      </a:r>
                      <a:r>
                        <a:rPr lang="es-EC" sz="1200" b="1" u="none" strike="noStrike" dirty="0">
                          <a:effectLst/>
                          <a:latin typeface="Arial" pitchFamily="34" charset="0"/>
                          <a:cs typeface="Arial" pitchFamily="34" charset="0"/>
                        </a:rPr>
                        <a:t>Fijación de costos y precio de venta)</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r>
              <a:tr h="594360">
                <a:tc>
                  <a:txBody>
                    <a:bodyPr/>
                    <a:lstStyle/>
                    <a:p>
                      <a:pPr algn="ctr" fontAlgn="b"/>
                      <a:r>
                        <a:rPr lang="es-EC" sz="1200" u="none" strike="noStrike">
                          <a:effectLst/>
                          <a:latin typeface="Arial" pitchFamily="34" charset="0"/>
                          <a:cs typeface="Arial" pitchFamily="34" charset="0"/>
                        </a:rPr>
                        <a:t>No. Unidades en litros</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120.000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pPr algn="ctr" fontAlgn="b"/>
                      <a:r>
                        <a:rPr lang="es-EC" sz="1200" u="none" strike="noStrike">
                          <a:effectLst/>
                          <a:latin typeface="Arial" pitchFamily="34" charset="0"/>
                          <a:cs typeface="Arial" pitchFamily="34" charset="0"/>
                        </a:rPr>
                        <a:t>Costo por litro</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dirty="0">
                          <a:effectLst/>
                          <a:latin typeface="Arial" pitchFamily="34" charset="0"/>
                          <a:cs typeface="Arial" pitchFamily="34" charset="0"/>
                        </a:rPr>
                        <a:t>$ </a:t>
                      </a:r>
                      <a:r>
                        <a:rPr lang="es-EC" sz="1200" u="none" strike="noStrike" dirty="0" smtClean="0">
                          <a:effectLst/>
                          <a:latin typeface="Arial" pitchFamily="34" charset="0"/>
                          <a:cs typeface="Arial" pitchFamily="34" charset="0"/>
                        </a:rPr>
                        <a:t>0,76*</a:t>
                      </a:r>
                      <a:endParaRPr lang="es-EC" sz="1200" b="0"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pPr algn="ctr" fontAlgn="b"/>
                      <a:r>
                        <a:rPr lang="es-EC" sz="1200" u="none" strike="noStrike">
                          <a:effectLst/>
                          <a:latin typeface="Arial" pitchFamily="34" charset="0"/>
                          <a:cs typeface="Arial" pitchFamily="34" charset="0"/>
                        </a:rPr>
                        <a:t>Costos variables</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$ 91.200,00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4360">
                <a:tc>
                  <a:txBody>
                    <a:bodyPr/>
                    <a:lstStyle/>
                    <a:p>
                      <a:pPr algn="ctr" fontAlgn="b"/>
                      <a:r>
                        <a:rPr lang="es-EC" sz="1200" u="none" strike="noStrike">
                          <a:effectLst/>
                          <a:latin typeface="Arial" pitchFamily="34" charset="0"/>
                          <a:cs typeface="Arial" pitchFamily="34" charset="0"/>
                        </a:rPr>
                        <a:t>Gastos Operacionales</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$ 52.337,59</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120">
                <a:tc>
                  <a:txBody>
                    <a:bodyPr/>
                    <a:lstStyle/>
                    <a:p>
                      <a:pPr algn="ctr" fontAlgn="b"/>
                      <a:r>
                        <a:rPr lang="es-EC" sz="1200" u="none" strike="noStrike">
                          <a:effectLst/>
                          <a:latin typeface="Arial" pitchFamily="34" charset="0"/>
                          <a:cs typeface="Arial" pitchFamily="34" charset="0"/>
                        </a:rPr>
                        <a:t>Costo total</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$ 143.537,59</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pPr algn="ctr" fontAlgn="b"/>
                      <a:r>
                        <a:rPr lang="es-EC" sz="1200" u="none" strike="noStrike">
                          <a:effectLst/>
                          <a:latin typeface="Arial" pitchFamily="34" charset="0"/>
                          <a:cs typeface="Arial" pitchFamily="34" charset="0"/>
                        </a:rPr>
                        <a:t>Costo x unidad</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$ 1,20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pPr algn="ctr" fontAlgn="b"/>
                      <a:r>
                        <a:rPr lang="es-EC" sz="1200" u="none" strike="noStrike">
                          <a:effectLst/>
                          <a:latin typeface="Arial" pitchFamily="34" charset="0"/>
                          <a:cs typeface="Arial" pitchFamily="34" charset="0"/>
                        </a:rPr>
                        <a:t>Utilidad 16% </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$ 0,19</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pPr algn="ctr" fontAlgn="b"/>
                      <a:r>
                        <a:rPr lang="es-EC" sz="1200" u="none" strike="noStrike">
                          <a:effectLst/>
                          <a:latin typeface="Arial" pitchFamily="34" charset="0"/>
                          <a:cs typeface="Arial" pitchFamily="34" charset="0"/>
                        </a:rPr>
                        <a:t>PVP x unidad</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dirty="0">
                          <a:effectLst/>
                          <a:latin typeface="Arial" pitchFamily="34" charset="0"/>
                          <a:cs typeface="Arial" pitchFamily="34" charset="0"/>
                        </a:rPr>
                        <a:t>$ 1,39</a:t>
                      </a:r>
                      <a:endParaRPr lang="es-EC" sz="1200" b="0"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6 CuadroTexto"/>
          <p:cNvSpPr txBox="1"/>
          <p:nvPr/>
        </p:nvSpPr>
        <p:spPr>
          <a:xfrm>
            <a:off x="2755840" y="5566846"/>
            <a:ext cx="4912504" cy="400110"/>
          </a:xfrm>
          <a:prstGeom prst="rect">
            <a:avLst/>
          </a:prstGeom>
          <a:noFill/>
        </p:spPr>
        <p:txBody>
          <a:bodyPr wrap="square" rtlCol="0">
            <a:spAutoFit/>
          </a:bodyPr>
          <a:lstStyle/>
          <a:p>
            <a:pPr algn="just"/>
            <a:r>
              <a:rPr lang="es-EC" sz="1000" dirty="0" smtClean="0">
                <a:latin typeface="Arial" pitchFamily="34" charset="0"/>
                <a:cs typeface="Arial" pitchFamily="34" charset="0"/>
              </a:rPr>
              <a:t>De acuerdo a información proporcionada por alcoholeros, Gobierno Autónomo descentralizado del cantón Pangua y estudio (CONSEP;2011)</a:t>
            </a:r>
            <a:endParaRPr lang="es-EC" sz="1000" dirty="0">
              <a:latin typeface="Arial" pitchFamily="34" charset="0"/>
              <a:cs typeface="Arial" pitchFamily="34" charset="0"/>
            </a:endParaRPr>
          </a:p>
        </p:txBody>
      </p:sp>
    </p:spTree>
    <p:extLst>
      <p:ext uri="{BB962C8B-B14F-4D97-AF65-F5344CB8AC3E}">
        <p14:creationId xmlns:p14="http://schemas.microsoft.com/office/powerpoint/2010/main" val="1123893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43</a:t>
            </a:fld>
            <a:endParaRPr lang="es-ES"/>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ESTADO DE PÉRDIDAS Y GANANCIAS	</a:t>
            </a:r>
            <a:endParaRPr lang="es-ES" b="1" dirty="0">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005816211"/>
              </p:ext>
            </p:extLst>
          </p:nvPr>
        </p:nvGraphicFramePr>
        <p:xfrm>
          <a:off x="1187624" y="1268760"/>
          <a:ext cx="6968059" cy="4368006"/>
        </p:xfrm>
        <a:graphic>
          <a:graphicData uri="http://schemas.openxmlformats.org/drawingml/2006/table">
            <a:tbl>
              <a:tblPr>
                <a:tableStyleId>{5C22544A-7EE6-4342-B048-85BDC9FD1C3A}</a:tableStyleId>
              </a:tblPr>
              <a:tblGrid>
                <a:gridCol w="1597686"/>
                <a:gridCol w="1047223"/>
                <a:gridCol w="1100926"/>
                <a:gridCol w="1060649"/>
                <a:gridCol w="1114352"/>
                <a:gridCol w="1047223"/>
              </a:tblGrid>
              <a:tr h="209535">
                <a:tc gridSpan="6">
                  <a:txBody>
                    <a:bodyPr/>
                    <a:lstStyle/>
                    <a:p>
                      <a:pPr algn="ctr" fontAlgn="ctr"/>
                      <a:r>
                        <a:rPr lang="es-EC" sz="1200" u="none" strike="noStrike" dirty="0" smtClean="0">
                          <a:effectLst/>
                          <a:latin typeface="Arial" pitchFamily="34" charset="0"/>
                          <a:cs typeface="Arial" pitchFamily="34" charset="0"/>
                        </a:rPr>
                        <a:t> </a:t>
                      </a:r>
                      <a:r>
                        <a:rPr lang="es-EC" sz="1200" b="1" u="none" strike="noStrike" dirty="0">
                          <a:effectLst/>
                          <a:latin typeface="Arial" pitchFamily="34" charset="0"/>
                          <a:cs typeface="Arial" pitchFamily="34" charset="0"/>
                        </a:rPr>
                        <a:t>(Empresa comunitaria Zaphrol estado de </a:t>
                      </a:r>
                      <a:r>
                        <a:rPr lang="es-EC" sz="1200" b="1" u="none" strike="noStrike" dirty="0" smtClean="0">
                          <a:effectLst/>
                          <a:latin typeface="Arial" pitchFamily="34" charset="0"/>
                          <a:cs typeface="Arial" pitchFamily="34" charset="0"/>
                        </a:rPr>
                        <a:t>Pérdidas </a:t>
                      </a:r>
                      <a:r>
                        <a:rPr lang="es-EC" sz="1200" b="1" u="none" strike="noStrike" dirty="0">
                          <a:effectLst/>
                          <a:latin typeface="Arial" pitchFamily="34" charset="0"/>
                          <a:cs typeface="Arial" pitchFamily="34" charset="0"/>
                        </a:rPr>
                        <a:t>y </a:t>
                      </a:r>
                      <a:r>
                        <a:rPr lang="es-EC" sz="1200" b="1" u="none" strike="noStrike" dirty="0" smtClean="0">
                          <a:effectLst/>
                          <a:latin typeface="Arial" pitchFamily="34" charset="0"/>
                          <a:cs typeface="Arial" pitchFamily="34" charset="0"/>
                        </a:rPr>
                        <a:t>Ganancias)</a:t>
                      </a:r>
                      <a:endParaRPr lang="es-EC" sz="1200" b="1" i="0" u="none" strike="noStrike" dirty="0">
                        <a:solidFill>
                          <a:srgbClr val="000000"/>
                        </a:solidFill>
                        <a:effectLst/>
                        <a:latin typeface="Arial" pitchFamily="34" charset="0"/>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9535">
                <a:tc>
                  <a:txBody>
                    <a:bodyPr/>
                    <a:lstStyle/>
                    <a:p>
                      <a:pPr algn="l" fontAlgn="b"/>
                      <a:r>
                        <a:rPr lang="es-EC" sz="1200" u="none" strike="noStrike">
                          <a:effectLst/>
                          <a:latin typeface="Arial" pitchFamily="34" charset="0"/>
                          <a:cs typeface="Arial" pitchFamily="34" charset="0"/>
                        </a:rPr>
                        <a:t> </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2013</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2014</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2015</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2016</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EC" sz="1200" u="none" strike="noStrike">
                          <a:effectLst/>
                          <a:latin typeface="Arial" pitchFamily="34" charset="0"/>
                          <a:cs typeface="Arial" pitchFamily="34" charset="0"/>
                        </a:rPr>
                        <a:t>2017</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535">
                <a:tc>
                  <a:txBody>
                    <a:bodyPr/>
                    <a:lstStyle/>
                    <a:p>
                      <a:pPr algn="l" fontAlgn="b"/>
                      <a:r>
                        <a:rPr lang="es-EC" sz="1200" u="none" strike="noStrike">
                          <a:effectLst/>
                          <a:latin typeface="Arial" pitchFamily="34" charset="0"/>
                          <a:cs typeface="Arial" pitchFamily="34" charset="0"/>
                        </a:rPr>
                        <a:t>Ventas</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$ 173.163,75</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$ 183.692,10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$ 194.860,58</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$ 206.708,11</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$ 219.275,96</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535">
                <a:tc>
                  <a:txBody>
                    <a:bodyPr/>
                    <a:lstStyle/>
                    <a:p>
                      <a:pPr algn="l" fontAlgn="b"/>
                      <a:r>
                        <a:rPr lang="es-EC" sz="1200" u="none" strike="noStrike">
                          <a:effectLst/>
                          <a:latin typeface="Arial" pitchFamily="34" charset="0"/>
                          <a:cs typeface="Arial" pitchFamily="34" charset="0"/>
                        </a:rPr>
                        <a:t>Costo de Ventas</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$ 96.672,00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$ 104.521,77</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$ 113.008,93</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$ 122.185,26</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$ 132.106,70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9071">
                <a:tc>
                  <a:txBody>
                    <a:bodyPr/>
                    <a:lstStyle/>
                    <a:p>
                      <a:pPr algn="l" fontAlgn="b"/>
                      <a:r>
                        <a:rPr lang="es-EC" sz="1200" u="none" strike="noStrike">
                          <a:effectLst/>
                          <a:latin typeface="Arial" pitchFamily="34" charset="0"/>
                          <a:cs typeface="Arial" pitchFamily="34" charset="0"/>
                        </a:rPr>
                        <a:t>UTILIDAD BRUTA EN VENTAS</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$ 76.491,75</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$ 79.170,34</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$ 81.851,65</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$ 84.522,85</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$ 87.169,26</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012">
                <a:tc>
                  <a:txBody>
                    <a:bodyPr/>
                    <a:lstStyle/>
                    <a:p>
                      <a:pPr algn="l" fontAlgn="b"/>
                      <a:r>
                        <a:rPr lang="es-EC" sz="1200" u="none" strike="noStrike">
                          <a:effectLst/>
                          <a:latin typeface="Arial" pitchFamily="34" charset="0"/>
                          <a:cs typeface="Arial" pitchFamily="34" charset="0"/>
                        </a:rPr>
                        <a:t>Gastos operacionales</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$ 52.337,59</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$ 53.276,88</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$ 54.234,95</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$ 55.212,19</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$ 56.208,97</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9071">
                <a:tc>
                  <a:txBody>
                    <a:bodyPr/>
                    <a:lstStyle/>
                    <a:p>
                      <a:pPr algn="l" fontAlgn="b"/>
                      <a:r>
                        <a:rPr lang="es-EC" sz="1200" u="none" strike="noStrike">
                          <a:effectLst/>
                          <a:latin typeface="Arial" pitchFamily="34" charset="0"/>
                          <a:cs typeface="Arial" pitchFamily="34" charset="0"/>
                        </a:rPr>
                        <a:t>UTILIDAD OPERACIONAL</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$ 24.154,16</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$ 25.893,46</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$ 27.616,70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$ 29.310,66</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$ 30.960,29</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535">
                <a:tc>
                  <a:txBody>
                    <a:bodyPr/>
                    <a:lstStyle/>
                    <a:p>
                      <a:pPr algn="l" fontAlgn="b"/>
                      <a:r>
                        <a:rPr lang="es-EC" sz="1200" u="none" strike="noStrike">
                          <a:effectLst/>
                          <a:latin typeface="Arial" pitchFamily="34" charset="0"/>
                          <a:cs typeface="Arial" pitchFamily="34" charset="0"/>
                        </a:rPr>
                        <a:t>Gastos financieros</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$ 9.300,00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$ 8.640,00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$ 7.980,00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$ 7.320,00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$ 6.660,00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012">
                <a:tc>
                  <a:txBody>
                    <a:bodyPr/>
                    <a:lstStyle/>
                    <a:p>
                      <a:pPr algn="l" fontAlgn="b"/>
                      <a:r>
                        <a:rPr lang="es-EC" sz="1200" u="none" strike="noStrike">
                          <a:effectLst/>
                          <a:latin typeface="Arial" pitchFamily="34" charset="0"/>
                          <a:cs typeface="Arial" pitchFamily="34" charset="0"/>
                        </a:rPr>
                        <a:t>Utilidad Antes de participación</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$ 14.854,16</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$ 17.253,46</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$ 19.636,70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$ 21.990,66</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$ 24.300,29</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012">
                <a:tc>
                  <a:txBody>
                    <a:bodyPr/>
                    <a:lstStyle/>
                    <a:p>
                      <a:pPr algn="l" fontAlgn="b"/>
                      <a:r>
                        <a:rPr lang="es-EC" sz="1200" u="none" strike="noStrike">
                          <a:effectLst/>
                          <a:latin typeface="Arial" pitchFamily="34" charset="0"/>
                          <a:cs typeface="Arial" pitchFamily="34" charset="0"/>
                        </a:rPr>
                        <a:t>15% participación trabajadores</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$ 2.228,12</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$ 2.588,02</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$ 2.945,50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$ 3.298,60</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$ 3.645,04</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8606">
                <a:tc>
                  <a:txBody>
                    <a:bodyPr/>
                    <a:lstStyle/>
                    <a:p>
                      <a:pPr algn="l" fontAlgn="b"/>
                      <a:r>
                        <a:rPr lang="es-EC" sz="1200" u="none" strike="noStrike">
                          <a:effectLst/>
                          <a:latin typeface="Arial" pitchFamily="34" charset="0"/>
                          <a:cs typeface="Arial" pitchFamily="34" charset="0"/>
                        </a:rPr>
                        <a:t>UTILIDADES ANTES DE IMPUESTOS</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$ 12.626,03</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$ 14.665,44</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$ 16.691,19</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$ 18.692,06</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$ 20.655,25</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012">
                <a:tc>
                  <a:txBody>
                    <a:bodyPr/>
                    <a:lstStyle/>
                    <a:p>
                      <a:pPr algn="l" fontAlgn="b"/>
                      <a:r>
                        <a:rPr lang="es-EC" sz="1200" u="none" strike="noStrike">
                          <a:effectLst/>
                          <a:latin typeface="Arial" pitchFamily="34" charset="0"/>
                          <a:cs typeface="Arial" pitchFamily="34" charset="0"/>
                        </a:rPr>
                        <a:t>24, 23 Y 22% Impuesto a la renta</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$ 3.030,25</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$ 3.373,05</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$ 3.672,06</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$ 4.112,25</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$ 4.544,15</a:t>
                      </a:r>
                      <a:endParaRPr lang="es-EC" sz="1200" b="0"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535">
                <a:tc>
                  <a:txBody>
                    <a:bodyPr/>
                    <a:lstStyle/>
                    <a:p>
                      <a:pPr algn="l" fontAlgn="b"/>
                      <a:r>
                        <a:rPr lang="es-EC" sz="1200" u="none" strike="noStrike">
                          <a:effectLst/>
                          <a:latin typeface="Arial" pitchFamily="34" charset="0"/>
                          <a:cs typeface="Arial" pitchFamily="34" charset="0"/>
                        </a:rPr>
                        <a:t>UTILIDAD NETA</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$ 9.595,79</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$ 11.292,39</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$ 20.363,26</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a:effectLst/>
                          <a:latin typeface="Arial" pitchFamily="34" charset="0"/>
                          <a:cs typeface="Arial" pitchFamily="34" charset="0"/>
                        </a:rPr>
                        <a:t>$ 40.466,90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u="none" strike="noStrike" dirty="0">
                          <a:effectLst/>
                          <a:latin typeface="Arial" pitchFamily="34" charset="0"/>
                          <a:cs typeface="Arial" pitchFamily="34" charset="0"/>
                        </a:rPr>
                        <a:t>$ 47.416,15</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5545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44</a:t>
            </a:fld>
            <a:endParaRPr lang="es-ES"/>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RESUMEN FLUJO DE CAJA TIR Y VAN	</a:t>
            </a:r>
            <a:endParaRPr lang="es-ES" b="1"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001200502"/>
              </p:ext>
            </p:extLst>
          </p:nvPr>
        </p:nvGraphicFramePr>
        <p:xfrm>
          <a:off x="642910" y="1556792"/>
          <a:ext cx="7529489" cy="1224136"/>
        </p:xfrm>
        <a:graphic>
          <a:graphicData uri="http://schemas.openxmlformats.org/drawingml/2006/table">
            <a:tbl>
              <a:tblPr>
                <a:tableStyleId>{5C22544A-7EE6-4342-B048-85BDC9FD1C3A}</a:tableStyleId>
              </a:tblPr>
              <a:tblGrid>
                <a:gridCol w="1753804"/>
                <a:gridCol w="896682"/>
                <a:gridCol w="962614"/>
                <a:gridCol w="962614"/>
                <a:gridCol w="962614"/>
                <a:gridCol w="1002174"/>
                <a:gridCol w="988987"/>
              </a:tblGrid>
              <a:tr h="206780">
                <a:tc>
                  <a:txBody>
                    <a:bodyPr/>
                    <a:lstStyle/>
                    <a:p>
                      <a:pPr algn="l" fontAlgn="b"/>
                      <a:r>
                        <a:rPr lang="es-EC" sz="1200" b="1" i="0" u="none" strike="noStrike" dirty="0" smtClean="0">
                          <a:solidFill>
                            <a:srgbClr val="000000"/>
                          </a:solidFill>
                          <a:effectLst/>
                          <a:latin typeface="Arial" pitchFamily="34" charset="0"/>
                          <a:cs typeface="Arial" pitchFamily="34" charset="0"/>
                        </a:rPr>
                        <a:t>Rubro</a:t>
                      </a:r>
                      <a:r>
                        <a:rPr lang="es-EC" sz="1200" b="1" i="0" u="none" strike="noStrike" baseline="0" dirty="0" smtClean="0">
                          <a:solidFill>
                            <a:srgbClr val="000000"/>
                          </a:solidFill>
                          <a:effectLst/>
                          <a:latin typeface="Arial" pitchFamily="34" charset="0"/>
                          <a:cs typeface="Arial" pitchFamily="34" charset="0"/>
                        </a:rPr>
                        <a:t> / Período</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i="0" u="none" strike="noStrike" dirty="0" smtClean="0">
                          <a:solidFill>
                            <a:srgbClr val="000000"/>
                          </a:solidFill>
                          <a:effectLst/>
                          <a:latin typeface="Arial" pitchFamily="34" charset="0"/>
                          <a:cs typeface="Arial" pitchFamily="34" charset="0"/>
                        </a:rPr>
                        <a:t>2012</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i="0" u="none" strike="noStrike" dirty="0" smtClean="0">
                          <a:solidFill>
                            <a:srgbClr val="000000"/>
                          </a:solidFill>
                          <a:effectLst/>
                          <a:latin typeface="Arial" pitchFamily="34" charset="0"/>
                          <a:cs typeface="Arial" pitchFamily="34" charset="0"/>
                        </a:rPr>
                        <a:t>2013</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i="0" u="none" strike="noStrike" dirty="0" smtClean="0">
                          <a:solidFill>
                            <a:srgbClr val="000000"/>
                          </a:solidFill>
                          <a:effectLst/>
                          <a:latin typeface="Arial" pitchFamily="34" charset="0"/>
                          <a:cs typeface="Arial" pitchFamily="34" charset="0"/>
                        </a:rPr>
                        <a:t>2014</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i="0" u="none" strike="noStrike" dirty="0" smtClean="0">
                          <a:solidFill>
                            <a:srgbClr val="000000"/>
                          </a:solidFill>
                          <a:effectLst/>
                          <a:latin typeface="Arial" pitchFamily="34" charset="0"/>
                          <a:cs typeface="Arial" pitchFamily="34" charset="0"/>
                        </a:rPr>
                        <a:t>2015</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i="0" u="none" strike="noStrike" dirty="0" smtClean="0">
                          <a:solidFill>
                            <a:srgbClr val="000000"/>
                          </a:solidFill>
                          <a:effectLst/>
                          <a:latin typeface="Arial" pitchFamily="34" charset="0"/>
                          <a:cs typeface="Arial" pitchFamily="34" charset="0"/>
                        </a:rPr>
                        <a:t>2016</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i="0" u="none" strike="noStrike" dirty="0" smtClean="0">
                          <a:solidFill>
                            <a:srgbClr val="000000"/>
                          </a:solidFill>
                          <a:effectLst/>
                          <a:latin typeface="Arial" pitchFamily="34" charset="0"/>
                          <a:cs typeface="Arial" pitchFamily="34" charset="0"/>
                        </a:rPr>
                        <a:t>2017</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5288">
                <a:tc>
                  <a:txBody>
                    <a:bodyPr/>
                    <a:lstStyle/>
                    <a:p>
                      <a:pPr algn="l" fontAlgn="b"/>
                      <a:r>
                        <a:rPr lang="es-EC" sz="1200" b="1" u="none" strike="noStrike">
                          <a:effectLst/>
                          <a:latin typeface="Arial" pitchFamily="34" charset="0"/>
                          <a:cs typeface="Arial" pitchFamily="34" charset="0"/>
                        </a:rPr>
                        <a:t>Flujo de caja inversionista</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-$ 17.290,00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dirty="0">
                          <a:effectLst/>
                          <a:latin typeface="Arial" pitchFamily="34" charset="0"/>
                          <a:cs typeface="Arial" pitchFamily="34" charset="0"/>
                        </a:rPr>
                        <a:t>$ 6.895,79</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dirty="0">
                          <a:effectLst/>
                          <a:latin typeface="Arial" pitchFamily="34" charset="0"/>
                          <a:cs typeface="Arial" pitchFamily="34" charset="0"/>
                        </a:rPr>
                        <a:t>$ 7.932,39</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$ 8.999,13</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$ 9.899,81</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dirty="0">
                          <a:effectLst/>
                          <a:latin typeface="Arial" pitchFamily="34" charset="0"/>
                          <a:cs typeface="Arial" pitchFamily="34" charset="0"/>
                        </a:rPr>
                        <a:t>$ 10.771,09</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780">
                <a:tc>
                  <a:txBody>
                    <a:bodyPr/>
                    <a:lstStyle/>
                    <a:p>
                      <a:pPr algn="l" fontAlgn="b"/>
                      <a:r>
                        <a:rPr lang="es-EC" sz="1200" b="1" u="none" strike="noStrike">
                          <a:effectLst/>
                          <a:latin typeface="Arial" pitchFamily="34" charset="0"/>
                          <a:cs typeface="Arial" pitchFamily="34" charset="0"/>
                        </a:rPr>
                        <a:t>Tasa de descuento</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1,00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1,15</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1,33</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1,54</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1,77</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2,05</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5288">
                <a:tc>
                  <a:txBody>
                    <a:bodyPr/>
                    <a:lstStyle/>
                    <a:p>
                      <a:pPr algn="l" fontAlgn="b"/>
                      <a:r>
                        <a:rPr lang="es-EC" sz="1200" b="1" u="none" strike="noStrike">
                          <a:effectLst/>
                          <a:latin typeface="Arial" pitchFamily="34" charset="0"/>
                          <a:cs typeface="Arial" pitchFamily="34" charset="0"/>
                        </a:rPr>
                        <a:t>Flujo de caja final inversionista</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-$ 17.290,00</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$ 5.975,55</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$ 5.956,52</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$ 5.855,76</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$ 5.582,18</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dirty="0">
                          <a:effectLst/>
                          <a:latin typeface="Arial" pitchFamily="34" charset="0"/>
                          <a:cs typeface="Arial" pitchFamily="34" charset="0"/>
                        </a:rPr>
                        <a:t>$ 5.262,97</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169309109"/>
              </p:ext>
            </p:extLst>
          </p:nvPr>
        </p:nvGraphicFramePr>
        <p:xfrm>
          <a:off x="3131840" y="3501008"/>
          <a:ext cx="2592288" cy="936105"/>
        </p:xfrm>
        <a:graphic>
          <a:graphicData uri="http://schemas.openxmlformats.org/drawingml/2006/table">
            <a:tbl>
              <a:tblPr>
                <a:tableStyleId>{5C22544A-7EE6-4342-B048-85BDC9FD1C3A}</a:tableStyleId>
              </a:tblPr>
              <a:tblGrid>
                <a:gridCol w="1715295"/>
                <a:gridCol w="876993"/>
              </a:tblGrid>
              <a:tr h="316430">
                <a:tc>
                  <a:txBody>
                    <a:bodyPr/>
                    <a:lstStyle/>
                    <a:p>
                      <a:pPr algn="l" fontAlgn="b"/>
                      <a:r>
                        <a:rPr lang="es-EC" sz="1200" b="1" u="none" strike="noStrike" dirty="0">
                          <a:effectLst/>
                          <a:latin typeface="Arial" pitchFamily="34" charset="0"/>
                          <a:cs typeface="Arial" pitchFamily="34" charset="0"/>
                        </a:rPr>
                        <a:t>VAN</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dirty="0" smtClean="0">
                          <a:effectLst/>
                          <a:latin typeface="Arial" pitchFamily="34" charset="0"/>
                          <a:cs typeface="Arial" pitchFamily="34" charset="0"/>
                        </a:rPr>
                        <a:t>$11342,97</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245">
                <a:tc>
                  <a:txBody>
                    <a:bodyPr/>
                    <a:lstStyle/>
                    <a:p>
                      <a:pPr algn="l" fontAlgn="b"/>
                      <a:r>
                        <a:rPr lang="es-EC" sz="1200" b="1" u="none" strike="noStrike" dirty="0">
                          <a:effectLst/>
                          <a:latin typeface="Arial" pitchFamily="34" charset="0"/>
                          <a:cs typeface="Arial" pitchFamily="34" charset="0"/>
                        </a:rPr>
                        <a:t>TIR</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a:effectLst/>
                          <a:latin typeface="Arial" pitchFamily="34" charset="0"/>
                          <a:cs typeface="Arial" pitchFamily="34" charset="0"/>
                        </a:rPr>
                        <a:t>38,55%</a:t>
                      </a:r>
                      <a:endParaRPr lang="es-EC" sz="1200" b="1" i="0" u="none" strike="noStrike">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430">
                <a:tc>
                  <a:txBody>
                    <a:bodyPr/>
                    <a:lstStyle/>
                    <a:p>
                      <a:pPr algn="l" fontAlgn="b"/>
                      <a:r>
                        <a:rPr lang="es-EC" sz="1200" b="1" u="none" strike="noStrike" dirty="0">
                          <a:effectLst/>
                          <a:latin typeface="Arial" pitchFamily="34" charset="0"/>
                          <a:cs typeface="Arial" pitchFamily="34" charset="0"/>
                        </a:rPr>
                        <a:t>Costo de oportunidad </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EC" sz="1200" b="1" u="none" strike="noStrike" dirty="0">
                          <a:effectLst/>
                          <a:latin typeface="Arial" pitchFamily="34" charset="0"/>
                          <a:cs typeface="Arial" pitchFamily="34" charset="0"/>
                        </a:rPr>
                        <a:t>15,40%</a:t>
                      </a:r>
                      <a:endParaRPr lang="es-EC" sz="1200" b="1" i="0" u="none" strike="noStrike" dirty="0">
                        <a:solidFill>
                          <a:srgbClr val="000000"/>
                        </a:solidFill>
                        <a:effectLst/>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52097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45</a:t>
            </a:fld>
            <a:endParaRPr lang="es-ES"/>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RELACIÓN COSTO - BENEFICIO	</a:t>
            </a:r>
            <a:endParaRPr lang="es-ES" b="1" dirty="0">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4195381306"/>
              </p:ext>
            </p:extLst>
          </p:nvPr>
        </p:nvGraphicFramePr>
        <p:xfrm>
          <a:off x="1117365" y="1628800"/>
          <a:ext cx="6731000" cy="3627882"/>
        </p:xfrm>
        <a:graphic>
          <a:graphicData uri="http://schemas.openxmlformats.org/drawingml/2006/table">
            <a:tbl>
              <a:tblPr firstRow="1" firstCol="1" bandRow="1">
                <a:tableStyleId>{5C22544A-7EE6-4342-B048-85BDC9FD1C3A}</a:tableStyleId>
              </a:tblPr>
              <a:tblGrid>
                <a:gridCol w="1339850"/>
                <a:gridCol w="1078230"/>
                <a:gridCol w="1078230"/>
                <a:gridCol w="1078230"/>
                <a:gridCol w="1078230"/>
                <a:gridCol w="1078230"/>
              </a:tblGrid>
              <a:tr h="200025">
                <a:tc gridSpan="6">
                  <a:txBody>
                    <a:bodyPr/>
                    <a:lstStyle/>
                    <a:p>
                      <a:pPr algn="ctr">
                        <a:lnSpc>
                          <a:spcPct val="115000"/>
                        </a:lnSpc>
                        <a:spcBef>
                          <a:spcPts val="600"/>
                        </a:spcBef>
                        <a:spcAft>
                          <a:spcPts val="0"/>
                        </a:spcAft>
                      </a:pPr>
                      <a:r>
                        <a:rPr lang="es-ES" sz="1200" b="1" dirty="0" smtClean="0">
                          <a:solidFill>
                            <a:schemeClr val="tx1"/>
                          </a:solidFill>
                          <a:effectLst/>
                          <a:latin typeface="Arial" pitchFamily="34" charset="0"/>
                          <a:cs typeface="Arial" pitchFamily="34" charset="0"/>
                        </a:rPr>
                        <a:t>Relación </a:t>
                      </a:r>
                      <a:r>
                        <a:rPr lang="es-ES" sz="1200" b="1" dirty="0">
                          <a:solidFill>
                            <a:schemeClr val="tx1"/>
                          </a:solidFill>
                          <a:effectLst/>
                          <a:latin typeface="Arial" pitchFamily="34" charset="0"/>
                          <a:cs typeface="Arial" pitchFamily="34" charset="0"/>
                        </a:rPr>
                        <a:t>Costo - </a:t>
                      </a:r>
                      <a:r>
                        <a:rPr lang="es-ES" sz="1200" b="1" dirty="0" smtClean="0">
                          <a:solidFill>
                            <a:schemeClr val="tx1"/>
                          </a:solidFill>
                          <a:effectLst/>
                          <a:latin typeface="Arial" pitchFamily="34" charset="0"/>
                          <a:cs typeface="Arial" pitchFamily="34" charset="0"/>
                        </a:rPr>
                        <a:t>Beneficio</a:t>
                      </a:r>
                      <a:endParaRPr lang="es-EC" sz="1200" b="1" dirty="0">
                        <a:solidFill>
                          <a:schemeClr val="tx1"/>
                        </a:solidFill>
                        <a:effectLst/>
                        <a:latin typeface="Arial" pitchFamily="34" charset="0"/>
                        <a:ea typeface="Times New Roman"/>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 </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2013</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2014</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2015</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2016</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2017</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algn="l">
                        <a:lnSpc>
                          <a:spcPct val="150000"/>
                        </a:lnSpc>
                        <a:spcBef>
                          <a:spcPts val="600"/>
                        </a:spcBef>
                        <a:spcAft>
                          <a:spcPts val="0"/>
                        </a:spcAft>
                      </a:pPr>
                      <a:r>
                        <a:rPr lang="es-ES" sz="1200">
                          <a:solidFill>
                            <a:schemeClr val="tx1"/>
                          </a:solidFill>
                          <a:effectLst/>
                          <a:latin typeface="Arial" pitchFamily="34" charset="0"/>
                          <a:cs typeface="Arial" pitchFamily="34" charset="0"/>
                        </a:rPr>
                        <a:t> </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1</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2</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3</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4</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s-ES" sz="1200">
                          <a:solidFill>
                            <a:schemeClr val="tx1"/>
                          </a:solidFill>
                          <a:effectLst/>
                          <a:latin typeface="Arial" pitchFamily="34" charset="0"/>
                          <a:cs typeface="Arial" pitchFamily="34" charset="0"/>
                        </a:rPr>
                        <a:t>5</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algn="l">
                        <a:lnSpc>
                          <a:spcPct val="150000"/>
                        </a:lnSpc>
                        <a:spcBef>
                          <a:spcPts val="600"/>
                        </a:spcBef>
                        <a:spcAft>
                          <a:spcPts val="0"/>
                        </a:spcAft>
                      </a:pPr>
                      <a:r>
                        <a:rPr lang="es-ES" sz="1200">
                          <a:solidFill>
                            <a:schemeClr val="tx1"/>
                          </a:solidFill>
                          <a:effectLst/>
                          <a:latin typeface="Arial" pitchFamily="34" charset="0"/>
                          <a:cs typeface="Arial" pitchFamily="34" charset="0"/>
                        </a:rPr>
                        <a:t>BENEFICIOS</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$ 173.163,75</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$ 183.692,10</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$ 194.860,58</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$ 206.708,11</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$ 219.275,96</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525">
                <a:tc>
                  <a:txBody>
                    <a:bodyPr/>
                    <a:lstStyle/>
                    <a:p>
                      <a:pPr algn="l">
                        <a:lnSpc>
                          <a:spcPct val="150000"/>
                        </a:lnSpc>
                        <a:spcBef>
                          <a:spcPts val="600"/>
                        </a:spcBef>
                        <a:spcAft>
                          <a:spcPts val="0"/>
                        </a:spcAft>
                      </a:pPr>
                      <a:r>
                        <a:rPr lang="es-ES" sz="1200">
                          <a:solidFill>
                            <a:schemeClr val="tx1"/>
                          </a:solidFill>
                          <a:effectLst/>
                          <a:latin typeface="Arial" pitchFamily="34" charset="0"/>
                          <a:cs typeface="Arial" pitchFamily="34" charset="0"/>
                        </a:rPr>
                        <a:t>Factor descuento</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1,15</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1,33</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1,54</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1,77</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2,05</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525">
                <a:tc>
                  <a:txBody>
                    <a:bodyPr/>
                    <a:lstStyle/>
                    <a:p>
                      <a:pPr algn="l">
                        <a:lnSpc>
                          <a:spcPct val="150000"/>
                        </a:lnSpc>
                        <a:spcBef>
                          <a:spcPts val="600"/>
                        </a:spcBef>
                        <a:spcAft>
                          <a:spcPts val="0"/>
                        </a:spcAft>
                      </a:pPr>
                      <a:r>
                        <a:rPr lang="es-ES" sz="1200">
                          <a:solidFill>
                            <a:schemeClr val="tx1"/>
                          </a:solidFill>
                          <a:effectLst/>
                          <a:latin typeface="Arial" pitchFamily="34" charset="0"/>
                          <a:cs typeface="Arial" pitchFamily="34" charset="0"/>
                        </a:rPr>
                        <a:t>Beneficios valor presente</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$ 150.055,24</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$ 137.936,39</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$ 126.796,30</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$ 116.555,90</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$ 107.142,55</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algn="l">
                        <a:lnSpc>
                          <a:spcPct val="150000"/>
                        </a:lnSpc>
                        <a:spcBef>
                          <a:spcPts val="600"/>
                        </a:spcBef>
                        <a:spcAft>
                          <a:spcPts val="0"/>
                        </a:spcAft>
                      </a:pPr>
                      <a:r>
                        <a:rPr lang="es-ES" sz="1200">
                          <a:solidFill>
                            <a:schemeClr val="tx1"/>
                          </a:solidFill>
                          <a:effectLst/>
                          <a:latin typeface="Arial" pitchFamily="34" charset="0"/>
                          <a:cs typeface="Arial" pitchFamily="34" charset="0"/>
                        </a:rPr>
                        <a:t>COSTOS</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$ 168.941,13</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$ 177.772,89</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$ 187.214,63</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$ 197.501,47</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$ 208.538,04</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algn="l">
                        <a:lnSpc>
                          <a:spcPct val="150000"/>
                        </a:lnSpc>
                        <a:spcBef>
                          <a:spcPts val="600"/>
                        </a:spcBef>
                        <a:spcAft>
                          <a:spcPts val="0"/>
                        </a:spcAft>
                      </a:pPr>
                      <a:r>
                        <a:rPr lang="es-ES" sz="1200">
                          <a:solidFill>
                            <a:schemeClr val="tx1"/>
                          </a:solidFill>
                          <a:effectLst/>
                          <a:latin typeface="Arial" pitchFamily="34" charset="0"/>
                          <a:cs typeface="Arial" pitchFamily="34" charset="0"/>
                        </a:rPr>
                        <a:t> </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1,15</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1,33</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1,54</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1,77</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2,05</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525">
                <a:tc>
                  <a:txBody>
                    <a:bodyPr/>
                    <a:lstStyle/>
                    <a:p>
                      <a:pPr algn="l">
                        <a:lnSpc>
                          <a:spcPct val="150000"/>
                        </a:lnSpc>
                        <a:spcBef>
                          <a:spcPts val="600"/>
                        </a:spcBef>
                        <a:spcAft>
                          <a:spcPts val="0"/>
                        </a:spcAft>
                      </a:pPr>
                      <a:r>
                        <a:rPr lang="es-ES" sz="1200">
                          <a:solidFill>
                            <a:schemeClr val="tx1"/>
                          </a:solidFill>
                          <a:effectLst/>
                          <a:latin typeface="Arial" pitchFamily="34" charset="0"/>
                          <a:cs typeface="Arial" pitchFamily="34" charset="0"/>
                        </a:rPr>
                        <a:t>Costos valor presente</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$ 146.396,13</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$ 133.491,59</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$ 121.821,05</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$ 111.364,58</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a:solidFill>
                            <a:schemeClr val="tx1"/>
                          </a:solidFill>
                          <a:effectLst/>
                          <a:latin typeface="Arial" pitchFamily="34" charset="0"/>
                          <a:cs typeface="Arial" pitchFamily="34" charset="0"/>
                        </a:rPr>
                        <a:t>$ 101.895,79</a:t>
                      </a:r>
                      <a:endParaRPr lang="es-EC" sz="120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0050">
                <a:tc>
                  <a:txBody>
                    <a:bodyPr/>
                    <a:lstStyle/>
                    <a:p>
                      <a:pPr algn="l">
                        <a:lnSpc>
                          <a:spcPct val="150000"/>
                        </a:lnSpc>
                        <a:spcBef>
                          <a:spcPts val="600"/>
                        </a:spcBef>
                        <a:spcAft>
                          <a:spcPts val="0"/>
                        </a:spcAft>
                      </a:pPr>
                      <a:r>
                        <a:rPr lang="es-ES" sz="1200" b="1" dirty="0">
                          <a:solidFill>
                            <a:schemeClr val="tx1"/>
                          </a:solidFill>
                          <a:effectLst/>
                          <a:latin typeface="Arial" pitchFamily="34" charset="0"/>
                          <a:cs typeface="Arial" pitchFamily="34" charset="0"/>
                        </a:rPr>
                        <a:t>RELACIÓN C/B</a:t>
                      </a:r>
                      <a:endParaRPr lang="es-EC" sz="1200" b="1" dirty="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b="1" dirty="0">
                          <a:solidFill>
                            <a:schemeClr val="tx1"/>
                          </a:solidFill>
                          <a:effectLst/>
                          <a:latin typeface="Arial" pitchFamily="34" charset="0"/>
                          <a:cs typeface="Arial" pitchFamily="34" charset="0"/>
                        </a:rPr>
                        <a:t>1,18</a:t>
                      </a:r>
                      <a:endParaRPr lang="es-EC" sz="1200" b="1" dirty="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b="1" dirty="0">
                          <a:solidFill>
                            <a:schemeClr val="tx1"/>
                          </a:solidFill>
                          <a:effectLst/>
                          <a:latin typeface="Arial" pitchFamily="34" charset="0"/>
                          <a:cs typeface="Arial" pitchFamily="34" charset="0"/>
                        </a:rPr>
                        <a:t>1,38</a:t>
                      </a:r>
                      <a:endParaRPr lang="es-EC" sz="1200" b="1" dirty="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b="1" dirty="0">
                          <a:solidFill>
                            <a:schemeClr val="tx1"/>
                          </a:solidFill>
                          <a:effectLst/>
                          <a:latin typeface="Arial" pitchFamily="34" charset="0"/>
                          <a:cs typeface="Arial" pitchFamily="34" charset="0"/>
                        </a:rPr>
                        <a:t>1,60</a:t>
                      </a:r>
                      <a:endParaRPr lang="es-EC" sz="1200" b="1" dirty="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b="1" dirty="0">
                          <a:solidFill>
                            <a:schemeClr val="tx1"/>
                          </a:solidFill>
                          <a:effectLst/>
                          <a:latin typeface="Arial" pitchFamily="34" charset="0"/>
                          <a:cs typeface="Arial" pitchFamily="34" charset="0"/>
                        </a:rPr>
                        <a:t>1,86</a:t>
                      </a:r>
                      <a:endParaRPr lang="es-EC" sz="1200" b="1" dirty="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Bef>
                          <a:spcPts val="600"/>
                        </a:spcBef>
                        <a:spcAft>
                          <a:spcPts val="0"/>
                        </a:spcAft>
                      </a:pPr>
                      <a:r>
                        <a:rPr lang="es-ES" sz="1200" b="1" dirty="0">
                          <a:solidFill>
                            <a:schemeClr val="tx1"/>
                          </a:solidFill>
                          <a:effectLst/>
                          <a:latin typeface="Arial" pitchFamily="34" charset="0"/>
                          <a:cs typeface="Arial" pitchFamily="34" charset="0"/>
                        </a:rPr>
                        <a:t>2,15</a:t>
                      </a:r>
                      <a:endParaRPr lang="es-EC" sz="1200" b="1" dirty="0">
                        <a:solidFill>
                          <a:schemeClr val="tx1"/>
                        </a:solidFill>
                        <a:effectLst/>
                        <a:latin typeface="Arial" pitchFamily="34" charset="0"/>
                        <a:ea typeface="Calibri"/>
                        <a:cs typeface="Arial"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6680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46</a:t>
            </a:fld>
            <a:endParaRPr lang="es-ES"/>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PUNTO DE EQUILIBRIO	</a:t>
            </a:r>
            <a:endParaRPr lang="es-ES" b="1" dirty="0">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486912891"/>
              </p:ext>
            </p:extLst>
          </p:nvPr>
        </p:nvGraphicFramePr>
        <p:xfrm>
          <a:off x="3232765" y="857232"/>
          <a:ext cx="2779395" cy="1564386"/>
        </p:xfrm>
        <a:graphic>
          <a:graphicData uri="http://schemas.openxmlformats.org/drawingml/2006/table">
            <a:tbl>
              <a:tblPr firstRow="1" firstCol="1" bandRow="1">
                <a:tableStyleId>{5C22544A-7EE6-4342-B048-85BDC9FD1C3A}</a:tableStyleId>
              </a:tblPr>
              <a:tblGrid>
                <a:gridCol w="1005205"/>
                <a:gridCol w="887095"/>
                <a:gridCol w="887095"/>
              </a:tblGrid>
              <a:tr h="170815">
                <a:tc gridSpan="3">
                  <a:txBody>
                    <a:bodyPr/>
                    <a:lstStyle/>
                    <a:p>
                      <a:pPr algn="ctr">
                        <a:lnSpc>
                          <a:spcPct val="115000"/>
                        </a:lnSpc>
                        <a:spcBef>
                          <a:spcPts val="600"/>
                        </a:spcBef>
                        <a:spcAft>
                          <a:spcPts val="0"/>
                        </a:spcAft>
                      </a:pPr>
                      <a:r>
                        <a:rPr lang="es-ES" sz="1100" b="1" dirty="0" smtClean="0">
                          <a:solidFill>
                            <a:schemeClr val="tx1"/>
                          </a:solidFill>
                          <a:effectLst/>
                        </a:rPr>
                        <a:t>(</a:t>
                      </a:r>
                      <a:r>
                        <a:rPr lang="es-ES" sz="1100" b="1" dirty="0">
                          <a:solidFill>
                            <a:schemeClr val="tx1"/>
                          </a:solidFill>
                          <a:effectLst/>
                        </a:rPr>
                        <a:t>Punto de equilibrio)</a:t>
                      </a:r>
                      <a:endParaRPr lang="es-EC" sz="1100" b="1"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r>
              <a:tr h="170815">
                <a:tc>
                  <a:txBody>
                    <a:bodyPr/>
                    <a:lstStyle/>
                    <a:p>
                      <a:pPr algn="just">
                        <a:lnSpc>
                          <a:spcPct val="150000"/>
                        </a:lnSpc>
                        <a:spcBef>
                          <a:spcPts val="600"/>
                        </a:spcBef>
                        <a:spcAft>
                          <a:spcPts val="0"/>
                        </a:spcAft>
                      </a:pPr>
                      <a:r>
                        <a:rPr lang="es-ES" sz="1200">
                          <a:solidFill>
                            <a:schemeClr val="tx1"/>
                          </a:solidFill>
                          <a:effectLst/>
                        </a:rPr>
                        <a:t>Ventas</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a:solidFill>
                            <a:schemeClr val="tx1"/>
                          </a:solidFill>
                          <a:effectLst/>
                        </a:rPr>
                        <a:t>0</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dirty="0">
                          <a:solidFill>
                            <a:schemeClr val="tx1"/>
                          </a:solidFill>
                          <a:effectLst/>
                        </a:rPr>
                        <a:t>173163,746</a:t>
                      </a:r>
                      <a:endParaRPr lang="es-EC" sz="1200" dirty="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815">
                <a:tc>
                  <a:txBody>
                    <a:bodyPr/>
                    <a:lstStyle/>
                    <a:p>
                      <a:pPr algn="just">
                        <a:lnSpc>
                          <a:spcPct val="150000"/>
                        </a:lnSpc>
                        <a:spcBef>
                          <a:spcPts val="600"/>
                        </a:spcBef>
                        <a:spcAft>
                          <a:spcPts val="0"/>
                        </a:spcAft>
                      </a:pPr>
                      <a:r>
                        <a:rPr lang="es-ES" sz="1200">
                          <a:solidFill>
                            <a:schemeClr val="tx1"/>
                          </a:solidFill>
                          <a:effectLst/>
                        </a:rPr>
                        <a:t>C. Fijo</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a:solidFill>
                            <a:schemeClr val="tx1"/>
                          </a:solidFill>
                          <a:effectLst/>
                        </a:rPr>
                        <a:t>32473,175</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a:solidFill>
                            <a:schemeClr val="tx1"/>
                          </a:solidFill>
                          <a:effectLst/>
                        </a:rPr>
                        <a:t>32473,175</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815">
                <a:tc>
                  <a:txBody>
                    <a:bodyPr/>
                    <a:lstStyle/>
                    <a:p>
                      <a:pPr algn="just">
                        <a:lnSpc>
                          <a:spcPct val="150000"/>
                        </a:lnSpc>
                        <a:spcBef>
                          <a:spcPts val="600"/>
                        </a:spcBef>
                        <a:spcAft>
                          <a:spcPts val="0"/>
                        </a:spcAft>
                      </a:pPr>
                      <a:r>
                        <a:rPr lang="es-ES" sz="1200">
                          <a:solidFill>
                            <a:schemeClr val="tx1"/>
                          </a:solidFill>
                          <a:effectLst/>
                        </a:rPr>
                        <a:t>C. Variable</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a:solidFill>
                            <a:schemeClr val="tx1"/>
                          </a:solidFill>
                          <a:effectLst/>
                        </a:rPr>
                        <a:t>125836,413</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a:solidFill>
                            <a:schemeClr val="tx1"/>
                          </a:solidFill>
                          <a:effectLst/>
                        </a:rPr>
                        <a:t>125836,413</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815">
                <a:tc>
                  <a:txBody>
                    <a:bodyPr/>
                    <a:lstStyle/>
                    <a:p>
                      <a:pPr algn="just">
                        <a:lnSpc>
                          <a:spcPct val="150000"/>
                        </a:lnSpc>
                        <a:spcBef>
                          <a:spcPts val="600"/>
                        </a:spcBef>
                        <a:spcAft>
                          <a:spcPts val="0"/>
                        </a:spcAft>
                      </a:pPr>
                      <a:r>
                        <a:rPr lang="es-ES" sz="1200">
                          <a:solidFill>
                            <a:schemeClr val="tx1"/>
                          </a:solidFill>
                          <a:effectLst/>
                        </a:rPr>
                        <a:t>Costo Total</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a:solidFill>
                            <a:schemeClr val="tx1"/>
                          </a:solidFill>
                          <a:effectLst/>
                        </a:rPr>
                        <a:t>32473,175</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a:solidFill>
                            <a:schemeClr val="tx1"/>
                          </a:solidFill>
                          <a:effectLst/>
                        </a:rPr>
                        <a:t>158309,588</a:t>
                      </a:r>
                      <a:endParaRPr lang="es-EC" sz="120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975">
                <a:tc>
                  <a:txBody>
                    <a:bodyPr/>
                    <a:lstStyle/>
                    <a:p>
                      <a:pPr algn="just">
                        <a:lnSpc>
                          <a:spcPct val="150000"/>
                        </a:lnSpc>
                        <a:spcBef>
                          <a:spcPts val="600"/>
                        </a:spcBef>
                        <a:spcAft>
                          <a:spcPts val="0"/>
                        </a:spcAft>
                      </a:pPr>
                      <a:r>
                        <a:rPr lang="es-ES" sz="1200" b="1" dirty="0">
                          <a:solidFill>
                            <a:schemeClr val="tx1"/>
                          </a:solidFill>
                          <a:effectLst/>
                        </a:rPr>
                        <a:t>Equilibrio</a:t>
                      </a:r>
                      <a:endParaRPr lang="es-EC" sz="1200" b="1" dirty="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b="1">
                          <a:solidFill>
                            <a:schemeClr val="tx1"/>
                          </a:solidFill>
                          <a:effectLst/>
                        </a:rPr>
                        <a:t>118814,57</a:t>
                      </a:r>
                      <a:endParaRPr lang="es-EC" sz="1200" b="1">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600"/>
                        </a:spcAft>
                      </a:pPr>
                      <a:r>
                        <a:rPr lang="es-EC" sz="1000" b="1" dirty="0">
                          <a:solidFill>
                            <a:schemeClr val="tx1"/>
                          </a:solidFill>
                          <a:effectLst/>
                        </a:rPr>
                        <a:t>118814,57</a:t>
                      </a:r>
                      <a:endParaRPr lang="es-EC" sz="1200" b="1" dirty="0">
                        <a:solidFill>
                          <a:schemeClr val="tx1"/>
                        </a:solidFill>
                        <a:effectLst/>
                        <a:latin typeface="Arial"/>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415" y="2708920"/>
            <a:ext cx="656296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307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4348" y="1500174"/>
            <a:ext cx="7643866" cy="4143404"/>
          </a:xfrm>
        </p:spPr>
        <p:txBody>
          <a:bodyPr>
            <a:normAutofit/>
          </a:bodyPr>
          <a:lstStyle/>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Antecedentes y base conceptual</a:t>
            </a:r>
            <a:r>
              <a:rPr lang="es-ES" b="1" dirty="0" smtClean="0">
                <a:solidFill>
                  <a:schemeClr val="tx1"/>
                </a:solidFill>
                <a:latin typeface="Arial" pitchFamily="34" charset="0"/>
                <a:cs typeface="Arial" pitchFamily="34" charset="0"/>
              </a:rPr>
              <a:t>	</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Estudio de mercado y producción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del proceso de exportación</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Diseño de estrategia de marketing</a:t>
            </a:r>
          </a:p>
          <a:p>
            <a:pPr marL="514350" indent="-514350" algn="just">
              <a:buFont typeface="+mj-lt"/>
              <a:buAutoNum type="arabicPeriod"/>
            </a:pPr>
            <a:r>
              <a:rPr lang="es-ES" b="1" dirty="0" smtClean="0">
                <a:solidFill>
                  <a:schemeClr val="bg1">
                    <a:lumMod val="75000"/>
                  </a:schemeClr>
                </a:solidFill>
                <a:latin typeface="Arial" pitchFamily="34" charset="0"/>
                <a:cs typeface="Arial" pitchFamily="34" charset="0"/>
              </a:rPr>
              <a:t>Análisis Financiero</a:t>
            </a:r>
          </a:p>
          <a:p>
            <a:pPr marL="514350" indent="-514350" algn="just">
              <a:buFont typeface="+mj-lt"/>
              <a:buAutoNum type="arabicPeriod"/>
            </a:pPr>
            <a:r>
              <a:rPr lang="es-ES" b="1" dirty="0" smtClean="0">
                <a:solidFill>
                  <a:schemeClr val="tx1"/>
                </a:solidFill>
                <a:latin typeface="Arial" pitchFamily="34" charset="0"/>
                <a:cs typeface="Arial" pitchFamily="34" charset="0"/>
              </a:rPr>
              <a:t>Conclusiones y Recomendaciones</a:t>
            </a:r>
            <a:endParaRPr lang="es-ES" b="1" dirty="0">
              <a:solidFill>
                <a:schemeClr val="tx1"/>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47</a:t>
            </a:fld>
            <a:endParaRPr lang="es-ES"/>
          </a:p>
        </p:txBody>
      </p:sp>
    </p:spTree>
    <p:extLst>
      <p:ext uri="{BB962C8B-B14F-4D97-AF65-F5344CB8AC3E}">
        <p14:creationId xmlns:p14="http://schemas.microsoft.com/office/powerpoint/2010/main" val="1854504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48</a:t>
            </a:fld>
            <a:endParaRPr lang="es-ES"/>
          </a:p>
        </p:txBody>
      </p:sp>
      <p:sp>
        <p:nvSpPr>
          <p:cNvPr id="2" name="1 Subtítulo"/>
          <p:cNvSpPr>
            <a:spLocks noGrp="1"/>
          </p:cNvSpPr>
          <p:nvPr>
            <p:ph type="subTitle" idx="1"/>
          </p:nvPr>
        </p:nvSpPr>
        <p:spPr>
          <a:xfrm>
            <a:off x="1397260" y="1484784"/>
            <a:ext cx="7351204" cy="4392488"/>
          </a:xfrm>
        </p:spPr>
        <p:txBody>
          <a:bodyPr>
            <a:normAutofit fontScale="85000" lnSpcReduction="20000"/>
          </a:bodyPr>
          <a:lstStyle/>
          <a:p>
            <a:pPr marL="457200" indent="-457200" algn="just">
              <a:buFont typeface="Arial" pitchFamily="34" charset="0"/>
              <a:buChar char="•"/>
            </a:pPr>
            <a:r>
              <a:rPr lang="es-EC" sz="2000" dirty="0" smtClean="0">
                <a:solidFill>
                  <a:schemeClr val="tx1"/>
                </a:solidFill>
                <a:latin typeface="Arial" pitchFamily="34" charset="0"/>
                <a:cs typeface="Arial" pitchFamily="34" charset="0"/>
              </a:rPr>
              <a:t>La </a:t>
            </a:r>
            <a:r>
              <a:rPr lang="es-EC" sz="2000" dirty="0" err="1" smtClean="0">
                <a:solidFill>
                  <a:schemeClr val="tx1"/>
                </a:solidFill>
                <a:latin typeface="Arial" pitchFamily="34" charset="0"/>
                <a:cs typeface="Arial" pitchFamily="34" charset="0"/>
              </a:rPr>
              <a:t>asociatividad</a:t>
            </a:r>
            <a:r>
              <a:rPr lang="es-EC" sz="2000" dirty="0" smtClean="0">
                <a:solidFill>
                  <a:schemeClr val="tx1"/>
                </a:solidFill>
                <a:latin typeface="Arial" pitchFamily="34" charset="0"/>
                <a:cs typeface="Arial" pitchFamily="34" charset="0"/>
              </a:rPr>
              <a:t> ofrece grandes beneficios</a:t>
            </a: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Los modelos asociativos responden a necesidades específicas</a:t>
            </a: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No existe modelo asociativo único</a:t>
            </a: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Las exportaciones a nivel mundial de la partida 2207.20.00.00 muestra cifras altamente </a:t>
            </a:r>
            <a:r>
              <a:rPr lang="es-EC" sz="2000" dirty="0" smtClean="0">
                <a:solidFill>
                  <a:schemeClr val="tx1"/>
                </a:solidFill>
                <a:latin typeface="Arial" pitchFamily="34" charset="0"/>
                <a:cs typeface="Arial" pitchFamily="34" charset="0"/>
              </a:rPr>
              <a:t>positivas y presenta evolución </a:t>
            </a:r>
            <a:r>
              <a:rPr lang="es-EC" sz="2000" dirty="0" err="1" smtClean="0">
                <a:solidFill>
                  <a:schemeClr val="tx1"/>
                </a:solidFill>
                <a:latin typeface="Arial" pitchFamily="34" charset="0"/>
                <a:cs typeface="Arial" pitchFamily="34" charset="0"/>
              </a:rPr>
              <a:t>postiva</a:t>
            </a:r>
            <a:r>
              <a:rPr lang="es-EC" sz="2000" dirty="0" smtClean="0">
                <a:solidFill>
                  <a:schemeClr val="tx1"/>
                </a:solidFill>
                <a:latin typeface="Arial" pitchFamily="34" charset="0"/>
                <a:cs typeface="Arial" pitchFamily="34" charset="0"/>
              </a:rPr>
              <a:t> en el tiempo</a:t>
            </a:r>
            <a:endParaRPr lang="es-EC" sz="2000" dirty="0" smtClean="0">
              <a:solidFill>
                <a:schemeClr val="tx1"/>
              </a:solidFill>
              <a:latin typeface="Arial" pitchFamily="34" charset="0"/>
              <a:cs typeface="Arial" pitchFamily="34" charset="0"/>
            </a:endParaRP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Canadá es el mayor importador de esta </a:t>
            </a:r>
            <a:r>
              <a:rPr lang="es-EC" sz="2000" dirty="0" err="1" smtClean="0">
                <a:solidFill>
                  <a:schemeClr val="tx1"/>
                </a:solidFill>
                <a:latin typeface="Arial" pitchFamily="34" charset="0"/>
                <a:cs typeface="Arial" pitchFamily="34" charset="0"/>
              </a:rPr>
              <a:t>subpartida</a:t>
            </a:r>
            <a:r>
              <a:rPr lang="es-EC" sz="2000" dirty="0" smtClean="0">
                <a:solidFill>
                  <a:schemeClr val="tx1"/>
                </a:solidFill>
                <a:latin typeface="Arial" pitchFamily="34" charset="0"/>
                <a:cs typeface="Arial" pitchFamily="34" charset="0"/>
              </a:rPr>
              <a:t> a nivel mundial</a:t>
            </a: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La oferta mensual del proyecto es 120.000 litros. El proyecto apunta apenas al 0,02% del mercado canadiense</a:t>
            </a: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Clausula de Nación más Favorecida 4,82 centavos.</a:t>
            </a: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Puerto de Halifax ofrece grandes ventajas logísticas</a:t>
            </a: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Eficiente estructura organizacional y modelo de desarrollo de proveedores</a:t>
            </a: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La TIR del proyecto es 38,55% altamente </a:t>
            </a:r>
            <a:r>
              <a:rPr lang="es-EC" sz="2000" dirty="0" smtClean="0">
                <a:solidFill>
                  <a:schemeClr val="tx1"/>
                </a:solidFill>
                <a:latin typeface="Arial" pitchFamily="34" charset="0"/>
                <a:cs typeface="Arial" pitchFamily="34" charset="0"/>
              </a:rPr>
              <a:t>rentable, recuperando la inversión en el tercer año</a:t>
            </a:r>
            <a:endParaRPr lang="es-EC" sz="2000" dirty="0" smtClean="0">
              <a:solidFill>
                <a:schemeClr val="tx1"/>
              </a:solidFill>
              <a:latin typeface="Arial" pitchFamily="34" charset="0"/>
              <a:cs typeface="Arial" pitchFamily="34" charset="0"/>
            </a:endParaRP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Con un VAN de USD 11.342</a:t>
            </a:r>
          </a:p>
          <a:p>
            <a:pPr marL="457200" indent="-457200" algn="just">
              <a:buFont typeface="Arial" pitchFamily="34" charset="0"/>
              <a:buChar char="•"/>
            </a:pPr>
            <a:r>
              <a:rPr lang="es-EC" sz="2000" dirty="0" smtClean="0">
                <a:solidFill>
                  <a:schemeClr val="tx1"/>
                </a:solidFill>
                <a:latin typeface="Arial" pitchFamily="34" charset="0"/>
                <a:cs typeface="Arial" pitchFamily="34" charset="0"/>
              </a:rPr>
              <a:t>El punto de equilibrio se sitúa en </a:t>
            </a:r>
            <a:r>
              <a:rPr lang="es-EC" sz="2000" dirty="0" smtClean="0">
                <a:solidFill>
                  <a:schemeClr val="tx1"/>
                </a:solidFill>
                <a:latin typeface="Arial" pitchFamily="34" charset="0"/>
                <a:cs typeface="Arial" pitchFamily="34" charset="0"/>
              </a:rPr>
              <a:t>118.000 litros</a:t>
            </a:r>
          </a:p>
          <a:p>
            <a:pPr marL="457200" indent="-457200" algn="just">
              <a:buFont typeface="Arial" pitchFamily="34" charset="0"/>
              <a:buChar char="•"/>
            </a:pPr>
            <a:endParaRPr lang="es-EC" sz="2000" dirty="0" smtClean="0">
              <a:solidFill>
                <a:schemeClr val="tx1"/>
              </a:solidFill>
              <a:latin typeface="Arial" pitchFamily="34" charset="0"/>
              <a:cs typeface="Arial" pitchFamily="34" charset="0"/>
            </a:endParaRPr>
          </a:p>
          <a:p>
            <a:pPr marL="457200" indent="-457200" algn="just">
              <a:buFont typeface="Arial" pitchFamily="34" charset="0"/>
              <a:buChar char="•"/>
            </a:pPr>
            <a:endParaRPr lang="es-EC" sz="2000" dirty="0" smtClean="0">
              <a:solidFill>
                <a:schemeClr val="tx1"/>
              </a:solidFill>
              <a:latin typeface="Arial" pitchFamily="34" charset="0"/>
              <a:cs typeface="Arial" pitchFamily="34" charset="0"/>
            </a:endParaRPr>
          </a:p>
          <a:p>
            <a:pPr marL="457200" indent="-457200" algn="just">
              <a:buFont typeface="Arial" pitchFamily="34" charset="0"/>
              <a:buChar char="•"/>
            </a:pPr>
            <a:endParaRPr lang="es-EC" sz="2000" dirty="0" smtClean="0">
              <a:solidFill>
                <a:schemeClr val="tx1"/>
              </a:solidFill>
              <a:latin typeface="Arial" pitchFamily="34" charset="0"/>
              <a:cs typeface="Arial" pitchFamily="34" charset="0"/>
            </a:endParaRPr>
          </a:p>
          <a:p>
            <a:pPr marL="457200" indent="-457200" algn="just">
              <a:buFont typeface="Arial" pitchFamily="34" charset="0"/>
              <a:buChar char="•"/>
            </a:pPr>
            <a:endParaRPr lang="es-EC" sz="2000" dirty="0">
              <a:solidFill>
                <a:schemeClr val="tx1"/>
              </a:solidFill>
              <a:latin typeface="Arial" pitchFamily="34" charset="0"/>
              <a:cs typeface="Arial" pitchFamily="34" charset="0"/>
            </a:endParaRPr>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CONCLUSIONES</a:t>
            </a:r>
            <a:endParaRPr lang="es-ES" b="1" dirty="0">
              <a:latin typeface="Arial" pitchFamily="34" charset="0"/>
              <a:cs typeface="Arial" pitchFamily="34" charset="0"/>
            </a:endParaRPr>
          </a:p>
        </p:txBody>
      </p:sp>
    </p:spTree>
    <p:extLst>
      <p:ext uri="{BB962C8B-B14F-4D97-AF65-F5344CB8AC3E}">
        <p14:creationId xmlns:p14="http://schemas.microsoft.com/office/powerpoint/2010/main" val="3423433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49</a:t>
            </a:fld>
            <a:endParaRPr lang="es-ES"/>
          </a:p>
        </p:txBody>
      </p:sp>
      <p:sp>
        <p:nvSpPr>
          <p:cNvPr id="2" name="1 Subtítulo"/>
          <p:cNvSpPr>
            <a:spLocks noGrp="1"/>
          </p:cNvSpPr>
          <p:nvPr>
            <p:ph type="subTitle" idx="1"/>
          </p:nvPr>
        </p:nvSpPr>
        <p:spPr>
          <a:xfrm>
            <a:off x="1115616" y="1340768"/>
            <a:ext cx="7351204" cy="4392488"/>
          </a:xfrm>
        </p:spPr>
        <p:txBody>
          <a:bodyPr>
            <a:noAutofit/>
          </a:bodyPr>
          <a:lstStyle/>
          <a:p>
            <a:pPr marL="457200" indent="-457200" algn="just">
              <a:buFont typeface="Arial" pitchFamily="34" charset="0"/>
              <a:buChar char="•"/>
            </a:pPr>
            <a:r>
              <a:rPr lang="es-EC" sz="1600" dirty="0" smtClean="0">
                <a:solidFill>
                  <a:schemeClr val="tx1"/>
                </a:solidFill>
                <a:latin typeface="Arial" pitchFamily="34" charset="0"/>
                <a:cs typeface="Arial" pitchFamily="34" charset="0"/>
              </a:rPr>
              <a:t>Los modelos deben aplicarse de acuerdo a las variables específicas de los entornos</a:t>
            </a:r>
          </a:p>
          <a:p>
            <a:pPr marL="457200" indent="-457200" algn="just">
              <a:buFont typeface="Arial" pitchFamily="34" charset="0"/>
              <a:buChar char="•"/>
            </a:pPr>
            <a:r>
              <a:rPr lang="es-EC" sz="1600" dirty="0" smtClean="0">
                <a:solidFill>
                  <a:schemeClr val="tx1"/>
                </a:solidFill>
                <a:latin typeface="Arial" pitchFamily="34" charset="0"/>
                <a:cs typeface="Arial" pitchFamily="34" charset="0"/>
              </a:rPr>
              <a:t>Una base de confianza solida resulta clave </a:t>
            </a:r>
            <a:r>
              <a:rPr lang="es-EC" sz="1600" dirty="0" smtClean="0">
                <a:solidFill>
                  <a:schemeClr val="tx1"/>
                </a:solidFill>
                <a:latin typeface="Arial" pitchFamily="34" charset="0"/>
                <a:cs typeface="Arial" pitchFamily="34" charset="0"/>
              </a:rPr>
              <a:t>para el éxito </a:t>
            </a:r>
            <a:r>
              <a:rPr lang="es-EC" sz="1600" dirty="0" smtClean="0">
                <a:solidFill>
                  <a:schemeClr val="tx1"/>
                </a:solidFill>
                <a:latin typeface="Arial" pitchFamily="34" charset="0"/>
                <a:cs typeface="Arial" pitchFamily="34" charset="0"/>
              </a:rPr>
              <a:t>de los modelos asociativos</a:t>
            </a:r>
          </a:p>
          <a:p>
            <a:pPr marL="457200" indent="-457200" algn="just">
              <a:buFont typeface="Arial" pitchFamily="34" charset="0"/>
              <a:buChar char="•"/>
            </a:pPr>
            <a:r>
              <a:rPr lang="es-EC" sz="1600" dirty="0">
                <a:solidFill>
                  <a:schemeClr val="tx1"/>
                </a:solidFill>
                <a:latin typeface="Arial" pitchFamily="34" charset="0"/>
                <a:cs typeface="Arial" pitchFamily="34" charset="0"/>
              </a:rPr>
              <a:t>La carga debe ser debidamente transportada de acuerdo a las normas internacionales de trasporte multimodal. De acuerdo con el Sistema Globalmente Armonizado (GHS) de clasificación y etiquetado de Productos </a:t>
            </a:r>
            <a:r>
              <a:rPr lang="es-EC" sz="1600" dirty="0" smtClean="0">
                <a:solidFill>
                  <a:schemeClr val="tx1"/>
                </a:solidFill>
                <a:latin typeface="Arial" pitchFamily="34" charset="0"/>
                <a:cs typeface="Arial" pitchFamily="34" charset="0"/>
              </a:rPr>
              <a:t>Químicos (Adjunto pictograma en tesis) </a:t>
            </a:r>
            <a:endParaRPr lang="es-EC" sz="1600" dirty="0" smtClean="0">
              <a:solidFill>
                <a:schemeClr val="tx1"/>
              </a:solidFill>
              <a:latin typeface="Arial" pitchFamily="34" charset="0"/>
              <a:cs typeface="Arial" pitchFamily="34" charset="0"/>
            </a:endParaRPr>
          </a:p>
          <a:p>
            <a:pPr marL="457200" indent="-457200" algn="just">
              <a:buFont typeface="Arial" pitchFamily="34" charset="0"/>
              <a:buChar char="•"/>
            </a:pPr>
            <a:r>
              <a:rPr lang="es-EC" sz="1600" dirty="0" smtClean="0">
                <a:solidFill>
                  <a:schemeClr val="tx1"/>
                </a:solidFill>
                <a:latin typeface="Arial" pitchFamily="34" charset="0"/>
                <a:cs typeface="Arial" pitchFamily="34" charset="0"/>
              </a:rPr>
              <a:t>Isotanques mejor opción debido a capacidad y versatilidad</a:t>
            </a:r>
          </a:p>
          <a:p>
            <a:pPr marL="457200" indent="-457200" algn="just">
              <a:buFont typeface="Arial" pitchFamily="34" charset="0"/>
              <a:buChar char="•"/>
            </a:pPr>
            <a:r>
              <a:rPr lang="es-EC" sz="1600" dirty="0" smtClean="0">
                <a:solidFill>
                  <a:schemeClr val="tx1"/>
                </a:solidFill>
                <a:latin typeface="Arial" pitchFamily="34" charset="0"/>
                <a:cs typeface="Arial" pitchFamily="34" charset="0"/>
              </a:rPr>
              <a:t>El proceso de búsqueda de brokers y distribuidores debe tener un acertado proceso de discriminación</a:t>
            </a:r>
          </a:p>
          <a:p>
            <a:pPr marL="457200" indent="-457200" algn="just">
              <a:buFont typeface="Arial" pitchFamily="34" charset="0"/>
              <a:buChar char="•"/>
            </a:pPr>
            <a:r>
              <a:rPr lang="es-EC" sz="1600" dirty="0" smtClean="0">
                <a:solidFill>
                  <a:schemeClr val="tx1"/>
                </a:solidFill>
                <a:latin typeface="Arial" pitchFamily="34" charset="0"/>
                <a:cs typeface="Arial" pitchFamily="34" charset="0"/>
              </a:rPr>
              <a:t>Bajo ningún motivo se debe omitir </a:t>
            </a:r>
            <a:r>
              <a:rPr lang="es-EC" sz="1600" dirty="0" smtClean="0">
                <a:solidFill>
                  <a:schemeClr val="tx1"/>
                </a:solidFill>
                <a:latin typeface="Arial" pitchFamily="34" charset="0"/>
                <a:cs typeface="Arial" pitchFamily="34" charset="0"/>
              </a:rPr>
              <a:t>la firma de un contrato compra/venta internacional</a:t>
            </a:r>
          </a:p>
          <a:p>
            <a:pPr marL="457200" indent="-457200" algn="just">
              <a:buFont typeface="Arial" pitchFamily="34" charset="0"/>
              <a:buChar char="•"/>
            </a:pPr>
            <a:r>
              <a:rPr lang="es-EC" sz="1600" dirty="0" smtClean="0">
                <a:solidFill>
                  <a:schemeClr val="tx1"/>
                </a:solidFill>
                <a:latin typeface="Arial" pitchFamily="34" charset="0"/>
                <a:cs typeface="Arial" pitchFamily="34" charset="0"/>
              </a:rPr>
              <a:t>Las utilidades son planteadas únicamente como referencia. Este valor debe redistribuirse entre los miembros y la comunidad.</a:t>
            </a:r>
          </a:p>
          <a:p>
            <a:pPr marL="457200" indent="-457200" algn="just">
              <a:buFont typeface="Arial" pitchFamily="34" charset="0"/>
              <a:buChar char="•"/>
            </a:pPr>
            <a:r>
              <a:rPr lang="es-EC" sz="1600" dirty="0" smtClean="0">
                <a:solidFill>
                  <a:schemeClr val="tx1"/>
                </a:solidFill>
                <a:latin typeface="Arial" pitchFamily="34" charset="0"/>
                <a:cs typeface="Arial" pitchFamily="34" charset="0"/>
              </a:rPr>
              <a:t>Resulta importante la presencia de altos factores diferenciadores como sello de comercio justo, marca colectiva y sello de comercio orgánico</a:t>
            </a:r>
          </a:p>
          <a:p>
            <a:pPr marL="457200" indent="-457200" algn="just">
              <a:buFont typeface="Arial" pitchFamily="34" charset="0"/>
              <a:buChar char="•"/>
            </a:pPr>
            <a:r>
              <a:rPr lang="es-EC" sz="1600" dirty="0" smtClean="0">
                <a:solidFill>
                  <a:schemeClr val="tx1"/>
                </a:solidFill>
                <a:latin typeface="Arial" pitchFamily="34" charset="0"/>
                <a:cs typeface="Arial" pitchFamily="34" charset="0"/>
              </a:rPr>
              <a:t>Hay que tomar en cuenta la aplicación de nuevas tecnologías que reemplacen el uso del alcohol</a:t>
            </a:r>
          </a:p>
          <a:p>
            <a:pPr marL="457200" indent="-457200" algn="just">
              <a:buFont typeface="Arial" pitchFamily="34" charset="0"/>
              <a:buChar char="•"/>
            </a:pPr>
            <a:endParaRPr lang="es-EC" sz="1600" dirty="0" smtClean="0">
              <a:solidFill>
                <a:schemeClr val="tx1"/>
              </a:solidFill>
              <a:latin typeface="Arial" pitchFamily="34" charset="0"/>
              <a:cs typeface="Arial" pitchFamily="34" charset="0"/>
            </a:endParaRPr>
          </a:p>
          <a:p>
            <a:pPr marL="457200" indent="-457200" algn="just">
              <a:buFont typeface="Arial" pitchFamily="34" charset="0"/>
              <a:buChar char="•"/>
            </a:pPr>
            <a:endParaRPr lang="es-EC" sz="1600" dirty="0">
              <a:solidFill>
                <a:schemeClr val="tx1"/>
              </a:solidFill>
              <a:latin typeface="Arial" pitchFamily="34" charset="0"/>
              <a:cs typeface="Arial" pitchFamily="34" charset="0"/>
            </a:endParaRPr>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RECOMENDACIONES</a:t>
            </a:r>
            <a:endParaRPr lang="es-ES" b="1" dirty="0">
              <a:latin typeface="Arial" pitchFamily="34" charset="0"/>
              <a:cs typeface="Arial" pitchFamily="34" charset="0"/>
            </a:endParaRPr>
          </a:p>
        </p:txBody>
      </p:sp>
    </p:spTree>
    <p:extLst>
      <p:ext uri="{BB962C8B-B14F-4D97-AF65-F5344CB8AC3E}">
        <p14:creationId xmlns:p14="http://schemas.microsoft.com/office/powerpoint/2010/main" val="3430880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6" name="5 CuadroTexto"/>
          <p:cNvSpPr txBox="1"/>
          <p:nvPr/>
        </p:nvSpPr>
        <p:spPr>
          <a:xfrm>
            <a:off x="714348" y="385684"/>
            <a:ext cx="5143536" cy="400110"/>
          </a:xfrm>
          <a:prstGeom prst="rect">
            <a:avLst/>
          </a:prstGeom>
          <a:noFill/>
        </p:spPr>
        <p:txBody>
          <a:bodyPr wrap="square" rtlCol="0">
            <a:spAutoFit/>
          </a:bodyPr>
          <a:lstStyle/>
          <a:p>
            <a:r>
              <a:rPr lang="es-ES" sz="2000" b="1" dirty="0" smtClean="0">
                <a:latin typeface="Arial" pitchFamily="34" charset="0"/>
                <a:cs typeface="Arial" pitchFamily="34" charset="0"/>
              </a:rPr>
              <a:t>OBJETIVOS ESPECÍFICOS: </a:t>
            </a:r>
            <a:endParaRPr lang="es-ES" sz="2000" b="1" dirty="0">
              <a:latin typeface="Arial" pitchFamily="34" charset="0"/>
              <a:cs typeface="Arial" pitchFamily="34" charset="0"/>
            </a:endParaRPr>
          </a:p>
        </p:txBody>
      </p:sp>
      <p:graphicFrame>
        <p:nvGraphicFramePr>
          <p:cNvPr id="8" name="7 Diagrama"/>
          <p:cNvGraphicFramePr/>
          <p:nvPr/>
        </p:nvGraphicFramePr>
        <p:xfrm>
          <a:off x="428596" y="1285860"/>
          <a:ext cx="7191404"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Marcador de número de diapositiva"/>
          <p:cNvSpPr>
            <a:spLocks noGrp="1"/>
          </p:cNvSpPr>
          <p:nvPr>
            <p:ph type="sldNum" sz="quarter" idx="12"/>
          </p:nvPr>
        </p:nvSpPr>
        <p:spPr/>
        <p:txBody>
          <a:bodyPr/>
          <a:lstStyle/>
          <a:p>
            <a:fld id="{8446D2B5-0089-43DF-B204-BA1C4B1F5F28}" type="slidenum">
              <a:rPr lang="es-ES" smtClean="0"/>
              <a:pPr/>
              <a:t>5</a:t>
            </a:fld>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50</a:t>
            </a:fld>
            <a:endParaRPr lang="es-ES"/>
          </a:p>
        </p:txBody>
      </p:sp>
      <p:sp>
        <p:nvSpPr>
          <p:cNvPr id="2" name="1 Subtítulo"/>
          <p:cNvSpPr>
            <a:spLocks noGrp="1"/>
          </p:cNvSpPr>
          <p:nvPr>
            <p:ph type="subTitle" idx="1"/>
          </p:nvPr>
        </p:nvSpPr>
        <p:spPr>
          <a:xfrm>
            <a:off x="1115616" y="1340768"/>
            <a:ext cx="7351204" cy="4392488"/>
          </a:xfrm>
        </p:spPr>
        <p:txBody>
          <a:bodyPr>
            <a:noAutofit/>
          </a:bodyPr>
          <a:lstStyle/>
          <a:p>
            <a:pPr marL="457200" indent="-457200" algn="just">
              <a:buFont typeface="Arial" pitchFamily="34" charset="0"/>
              <a:buChar char="•"/>
            </a:pPr>
            <a:r>
              <a:rPr lang="es-EC" sz="1600" dirty="0" smtClean="0">
                <a:solidFill>
                  <a:schemeClr val="tx1"/>
                </a:solidFill>
                <a:latin typeface="Arial" pitchFamily="34" charset="0"/>
                <a:cs typeface="Arial" pitchFamily="34" charset="0"/>
              </a:rPr>
              <a:t>La oferta pueda complementarse con el programa ECOPAÍS del Gobierno Nacional que, apunta el uso del alcohol en biocombustible</a:t>
            </a:r>
            <a:endParaRPr lang="es-EC" sz="1600" dirty="0" smtClean="0">
              <a:solidFill>
                <a:schemeClr val="tx1"/>
              </a:solidFill>
              <a:latin typeface="Arial" pitchFamily="34" charset="0"/>
              <a:cs typeface="Arial" pitchFamily="34" charset="0"/>
            </a:endParaRPr>
          </a:p>
          <a:p>
            <a:pPr marL="457200" indent="-457200" algn="just">
              <a:buFont typeface="Arial" pitchFamily="34" charset="0"/>
              <a:buChar char="•"/>
            </a:pPr>
            <a:endParaRPr lang="es-EC" sz="1600" dirty="0">
              <a:solidFill>
                <a:schemeClr val="tx1"/>
              </a:solidFill>
              <a:latin typeface="Arial" pitchFamily="34" charset="0"/>
              <a:cs typeface="Arial" pitchFamily="34" charset="0"/>
            </a:endParaRPr>
          </a:p>
        </p:txBody>
      </p:sp>
      <p:sp>
        <p:nvSpPr>
          <p:cNvPr id="6" name="5 CuadroTexto"/>
          <p:cNvSpPr txBox="1"/>
          <p:nvPr/>
        </p:nvSpPr>
        <p:spPr>
          <a:xfrm>
            <a:off x="642910" y="357166"/>
            <a:ext cx="5715040" cy="369332"/>
          </a:xfrm>
          <a:prstGeom prst="rect">
            <a:avLst/>
          </a:prstGeom>
          <a:noFill/>
        </p:spPr>
        <p:txBody>
          <a:bodyPr wrap="square" rtlCol="0">
            <a:spAutoFit/>
          </a:bodyPr>
          <a:lstStyle/>
          <a:p>
            <a:r>
              <a:rPr lang="es-ES" b="1" dirty="0" smtClean="0">
                <a:latin typeface="Arial" pitchFamily="34" charset="0"/>
                <a:cs typeface="Arial" pitchFamily="34" charset="0"/>
              </a:rPr>
              <a:t>RECOMENDACIONES</a:t>
            </a:r>
            <a:endParaRPr lang="es-ES" b="1" dirty="0">
              <a:latin typeface="Arial" pitchFamily="34" charset="0"/>
              <a:cs typeface="Arial" pitchFamily="34" charset="0"/>
            </a:endParaRPr>
          </a:p>
        </p:txBody>
      </p:sp>
    </p:spTree>
    <p:extLst>
      <p:ext uri="{BB962C8B-B14F-4D97-AF65-F5344CB8AC3E}">
        <p14:creationId xmlns:p14="http://schemas.microsoft.com/office/powerpoint/2010/main" val="6208553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446D2B5-0089-43DF-B204-BA1C4B1F5F28}" type="slidenum">
              <a:rPr lang="es-ES" smtClean="0"/>
              <a:pPr/>
              <a:t>51</a:t>
            </a:fld>
            <a:endParaRPr lang="es-ES"/>
          </a:p>
        </p:txBody>
      </p:sp>
      <p:sp>
        <p:nvSpPr>
          <p:cNvPr id="2" name="1 Subtítulo"/>
          <p:cNvSpPr>
            <a:spLocks noGrp="1"/>
          </p:cNvSpPr>
          <p:nvPr>
            <p:ph type="subTitle" idx="1"/>
          </p:nvPr>
        </p:nvSpPr>
        <p:spPr>
          <a:xfrm>
            <a:off x="899592" y="2492896"/>
            <a:ext cx="6696744" cy="1296144"/>
          </a:xfrm>
        </p:spPr>
        <p:txBody>
          <a:bodyPr>
            <a:noAutofit/>
          </a:bodyPr>
          <a:lstStyle/>
          <a:p>
            <a:r>
              <a:rPr lang="es-EC" sz="4400" b="1" dirty="0" smtClean="0">
                <a:solidFill>
                  <a:schemeClr val="tx1"/>
                </a:solidFill>
                <a:latin typeface="Arial" pitchFamily="34" charset="0"/>
                <a:cs typeface="Arial" pitchFamily="34" charset="0"/>
              </a:rPr>
              <a:t>GRACIAS POR SU    ATENCIÓN</a:t>
            </a:r>
            <a:endParaRPr lang="es-EC" sz="4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066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6" name="5 CuadroTexto"/>
          <p:cNvSpPr txBox="1"/>
          <p:nvPr/>
        </p:nvSpPr>
        <p:spPr>
          <a:xfrm>
            <a:off x="714348" y="385684"/>
            <a:ext cx="5143536" cy="400110"/>
          </a:xfrm>
          <a:prstGeom prst="rect">
            <a:avLst/>
          </a:prstGeom>
          <a:noFill/>
        </p:spPr>
        <p:txBody>
          <a:bodyPr wrap="square" rtlCol="0">
            <a:spAutoFit/>
          </a:bodyPr>
          <a:lstStyle/>
          <a:p>
            <a:r>
              <a:rPr lang="es-ES" sz="2000" b="1" dirty="0" smtClean="0">
                <a:latin typeface="Arial" pitchFamily="34" charset="0"/>
                <a:cs typeface="Arial" pitchFamily="34" charset="0"/>
              </a:rPr>
              <a:t>PROBLEMÁTICA: </a:t>
            </a:r>
            <a:endParaRPr lang="es-ES" sz="2000" b="1" dirty="0">
              <a:latin typeface="Arial" pitchFamily="34" charset="0"/>
              <a:cs typeface="Arial" pitchFamily="34" charset="0"/>
            </a:endParaRPr>
          </a:p>
        </p:txBody>
      </p:sp>
      <p:sp>
        <p:nvSpPr>
          <p:cNvPr id="9" name="8 Marcador de número de diapositiva"/>
          <p:cNvSpPr>
            <a:spLocks noGrp="1"/>
          </p:cNvSpPr>
          <p:nvPr>
            <p:ph type="sldNum" sz="quarter" idx="12"/>
          </p:nvPr>
        </p:nvSpPr>
        <p:spPr/>
        <p:txBody>
          <a:bodyPr/>
          <a:lstStyle/>
          <a:p>
            <a:fld id="{8446D2B5-0089-43DF-B204-BA1C4B1F5F28}" type="slidenum">
              <a:rPr lang="es-ES" smtClean="0"/>
              <a:pPr/>
              <a:t>6</a:t>
            </a:fld>
            <a:endParaRPr lang="es-ES"/>
          </a:p>
        </p:txBody>
      </p:sp>
      <p:graphicFrame>
        <p:nvGraphicFramePr>
          <p:cNvPr id="7" name="6 Diagrama"/>
          <p:cNvGraphicFramePr/>
          <p:nvPr/>
        </p:nvGraphicFramePr>
        <p:xfrm>
          <a:off x="1285852" y="1571612"/>
          <a:ext cx="6858048"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CuadroTexto"/>
          <p:cNvSpPr txBox="1"/>
          <p:nvPr/>
        </p:nvSpPr>
        <p:spPr>
          <a:xfrm>
            <a:off x="1142976" y="785794"/>
            <a:ext cx="3643338" cy="369332"/>
          </a:xfrm>
          <a:prstGeom prst="rect">
            <a:avLst/>
          </a:prstGeom>
          <a:noFill/>
        </p:spPr>
        <p:txBody>
          <a:bodyPr wrap="square" rtlCol="0">
            <a:spAutoFit/>
          </a:bodyPr>
          <a:lstStyle/>
          <a:p>
            <a:r>
              <a:rPr lang="es-ES" b="1" dirty="0" smtClean="0">
                <a:latin typeface="Arial" pitchFamily="34" charset="0"/>
                <a:cs typeface="Arial" pitchFamily="34" charset="0"/>
              </a:rPr>
              <a:t>ALCOHOL ETÍLICO</a:t>
            </a:r>
            <a:endParaRPr lang="es-ES" b="1" dirty="0">
              <a:latin typeface="Arial" pitchFamily="34" charset="0"/>
              <a:cs typeface="Arial" pitchFamily="34" charset="0"/>
            </a:endParaRPr>
          </a:p>
        </p:txBody>
      </p:sp>
      <p:sp>
        <p:nvSpPr>
          <p:cNvPr id="5" name="4 CuadroTexto"/>
          <p:cNvSpPr txBox="1"/>
          <p:nvPr/>
        </p:nvSpPr>
        <p:spPr>
          <a:xfrm>
            <a:off x="1285852" y="1571612"/>
            <a:ext cx="6357982" cy="1754326"/>
          </a:xfrm>
          <a:prstGeom prst="rect">
            <a:avLst/>
          </a:prstGeom>
          <a:noFill/>
        </p:spPr>
        <p:txBody>
          <a:bodyPr wrap="square" rtlCol="0">
            <a:spAutoFit/>
          </a:bodyPr>
          <a:lstStyle/>
          <a:p>
            <a:pPr algn="just">
              <a:buFont typeface="Arial" pitchFamily="34" charset="0"/>
              <a:buChar char="•"/>
            </a:pPr>
            <a:r>
              <a:rPr lang="es-EC" dirty="0" smtClean="0">
                <a:latin typeface="Arial" pitchFamily="34" charset="0"/>
                <a:cs typeface="Arial" pitchFamily="34" charset="0"/>
              </a:rPr>
              <a:t>Caña de azúcar; </a:t>
            </a:r>
            <a:r>
              <a:rPr lang="es-ES" dirty="0">
                <a:latin typeface="Arial" pitchFamily="34" charset="0"/>
                <a:cs typeface="Arial" pitchFamily="34" charset="0"/>
              </a:rPr>
              <a:t>Saccharumofficinarum</a:t>
            </a:r>
            <a:endParaRPr lang="es-EC" dirty="0" smtClean="0">
              <a:latin typeface="Arial" pitchFamily="34" charset="0"/>
              <a:cs typeface="Arial" pitchFamily="34" charset="0"/>
            </a:endParaRPr>
          </a:p>
          <a:p>
            <a:pPr algn="just">
              <a:buFont typeface="Arial" pitchFamily="34" charset="0"/>
              <a:buChar char="•"/>
            </a:pPr>
            <a:r>
              <a:rPr lang="es-EC" dirty="0" smtClean="0">
                <a:latin typeface="Arial" pitchFamily="34" charset="0"/>
                <a:cs typeface="Arial" pitchFamily="34" charset="0"/>
              </a:rPr>
              <a:t>Fórmula química: CH3-CH2-OH </a:t>
            </a:r>
            <a:r>
              <a:rPr lang="es-EC" dirty="0">
                <a:latin typeface="Arial" pitchFamily="34" charset="0"/>
                <a:cs typeface="Arial" pitchFamily="34" charset="0"/>
              </a:rPr>
              <a:t>(C2H6O</a:t>
            </a:r>
            <a:r>
              <a:rPr lang="es-EC" dirty="0" smtClean="0">
                <a:latin typeface="Arial" pitchFamily="34" charset="0"/>
                <a:cs typeface="Arial" pitchFamily="34" charset="0"/>
              </a:rPr>
              <a:t>)</a:t>
            </a:r>
          </a:p>
          <a:p>
            <a:pPr algn="just">
              <a:buFont typeface="Arial" pitchFamily="34" charset="0"/>
              <a:buChar char="•"/>
            </a:pPr>
            <a:r>
              <a:rPr lang="es-EC" dirty="0" smtClean="0">
                <a:latin typeface="Arial" pitchFamily="34" charset="0"/>
                <a:cs typeface="Arial" pitchFamily="34" charset="0"/>
              </a:rPr>
              <a:t>Bebidas alcohólicas (Cerveza, Vino, aguardiente, etc.)</a:t>
            </a:r>
          </a:p>
          <a:p>
            <a:pPr algn="just">
              <a:buFont typeface="Arial" pitchFamily="34" charset="0"/>
              <a:buChar char="•"/>
            </a:pPr>
            <a:r>
              <a:rPr lang="es-EC" dirty="0" smtClean="0">
                <a:latin typeface="Arial" pitchFamily="34" charset="0"/>
                <a:cs typeface="Arial" pitchFamily="34" charset="0"/>
              </a:rPr>
              <a:t>Aplicaciones industriales ( Perfumes y/o fragancias, pesticidas, pinturas, biocombustible, etc.)</a:t>
            </a:r>
          </a:p>
          <a:p>
            <a:pPr algn="just"/>
            <a:endParaRPr lang="es-ES" dirty="0">
              <a:latin typeface="Arial" pitchFamily="34" charset="0"/>
              <a:cs typeface="Arial" pitchFamily="34" charset="0"/>
            </a:endParaRPr>
          </a:p>
        </p:txBody>
      </p:sp>
      <p:pic>
        <p:nvPicPr>
          <p:cNvPr id="6146" name="Picture 2"/>
          <p:cNvPicPr>
            <a:picLocks noChangeAspect="1" noChangeArrowheads="1"/>
          </p:cNvPicPr>
          <p:nvPr/>
        </p:nvPicPr>
        <p:blipFill>
          <a:blip r:embed="rId3"/>
          <a:srcRect l="24609" t="24219" r="25000" b="39062"/>
          <a:stretch>
            <a:fillRect/>
          </a:stretch>
        </p:blipFill>
        <p:spPr bwMode="auto">
          <a:xfrm>
            <a:off x="1428728" y="3214686"/>
            <a:ext cx="6143636" cy="3357586"/>
          </a:xfrm>
          <a:prstGeom prst="rect">
            <a:avLst/>
          </a:prstGeom>
          <a:noFill/>
          <a:ln w="9525">
            <a:noFill/>
            <a:miter lim="800000"/>
            <a:headEnd/>
            <a:tailEnd/>
          </a:ln>
          <a:effectLst/>
        </p:spPr>
      </p:pic>
      <p:sp>
        <p:nvSpPr>
          <p:cNvPr id="10" name="9 Marcador de número de diapositiva"/>
          <p:cNvSpPr>
            <a:spLocks noGrp="1"/>
          </p:cNvSpPr>
          <p:nvPr>
            <p:ph type="sldNum" sz="quarter" idx="12"/>
          </p:nvPr>
        </p:nvSpPr>
        <p:spPr/>
        <p:txBody>
          <a:bodyPr/>
          <a:lstStyle/>
          <a:p>
            <a:fld id="{8446D2B5-0089-43DF-B204-BA1C4B1F5F28}" type="slidenum">
              <a:rPr lang="es-ES" smtClean="0"/>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CuadroTexto"/>
          <p:cNvSpPr txBox="1"/>
          <p:nvPr/>
        </p:nvSpPr>
        <p:spPr>
          <a:xfrm>
            <a:off x="1142976" y="785794"/>
            <a:ext cx="4143404" cy="369332"/>
          </a:xfrm>
          <a:prstGeom prst="rect">
            <a:avLst/>
          </a:prstGeom>
          <a:noFill/>
        </p:spPr>
        <p:txBody>
          <a:bodyPr wrap="square" rtlCol="0">
            <a:spAutoFit/>
          </a:bodyPr>
          <a:lstStyle/>
          <a:p>
            <a:r>
              <a:rPr lang="es-ES" b="1" dirty="0" smtClean="0">
                <a:latin typeface="Arial" pitchFamily="34" charset="0"/>
                <a:cs typeface="Arial" pitchFamily="34" charset="0"/>
              </a:rPr>
              <a:t>CLASIFICACIÓN ARANCELARIA</a:t>
            </a:r>
            <a:endParaRPr lang="es-ES" b="1" dirty="0">
              <a:latin typeface="Arial" pitchFamily="34" charset="0"/>
              <a:cs typeface="Arial" pitchFamily="34" charset="0"/>
            </a:endParaRPr>
          </a:p>
        </p:txBody>
      </p:sp>
      <p:sp>
        <p:nvSpPr>
          <p:cNvPr id="10" name="9 Marcador de número de diapositiva"/>
          <p:cNvSpPr>
            <a:spLocks noGrp="1"/>
          </p:cNvSpPr>
          <p:nvPr>
            <p:ph type="sldNum" sz="quarter" idx="12"/>
          </p:nvPr>
        </p:nvSpPr>
        <p:spPr/>
        <p:txBody>
          <a:bodyPr/>
          <a:lstStyle/>
          <a:p>
            <a:fld id="{8446D2B5-0089-43DF-B204-BA1C4B1F5F28}" type="slidenum">
              <a:rPr lang="es-ES" smtClean="0"/>
              <a:pPr/>
              <a:t>8</a:t>
            </a:fld>
            <a:endParaRPr lang="es-ES"/>
          </a:p>
        </p:txBody>
      </p:sp>
      <p:graphicFrame>
        <p:nvGraphicFramePr>
          <p:cNvPr id="7" name="6 Tabla"/>
          <p:cNvGraphicFramePr>
            <a:graphicFrameLocks noGrp="1"/>
          </p:cNvGraphicFramePr>
          <p:nvPr/>
        </p:nvGraphicFramePr>
        <p:xfrm>
          <a:off x="1714480" y="1428736"/>
          <a:ext cx="5857916" cy="3892703"/>
        </p:xfrm>
        <a:graphic>
          <a:graphicData uri="http://schemas.openxmlformats.org/drawingml/2006/table">
            <a:tbl>
              <a:tblPr/>
              <a:tblGrid>
                <a:gridCol w="1552347"/>
                <a:gridCol w="3023417"/>
                <a:gridCol w="1282152"/>
              </a:tblGrid>
              <a:tr h="160707">
                <a:tc gridSpan="3">
                  <a:txBody>
                    <a:bodyPr/>
                    <a:lstStyle/>
                    <a:p>
                      <a:pPr algn="ctr">
                        <a:lnSpc>
                          <a:spcPct val="115000"/>
                        </a:lnSpc>
                        <a:spcAft>
                          <a:spcPts val="0"/>
                        </a:spcAft>
                      </a:pPr>
                      <a:r>
                        <a:rPr lang="es-ES" sz="1200" b="1" dirty="0" smtClean="0">
                          <a:solidFill>
                            <a:srgbClr val="000000"/>
                          </a:solidFill>
                          <a:latin typeface="Arial" pitchFamily="34" charset="0"/>
                          <a:ea typeface="Times New Roman"/>
                          <a:cs typeface="Arial" pitchFamily="34" charset="0"/>
                        </a:rPr>
                        <a:t>Posición </a:t>
                      </a:r>
                      <a:r>
                        <a:rPr lang="es-ES" sz="1200" b="1" dirty="0">
                          <a:solidFill>
                            <a:srgbClr val="000000"/>
                          </a:solidFill>
                          <a:latin typeface="Arial" pitchFamily="34" charset="0"/>
                          <a:ea typeface="Times New Roman"/>
                          <a:cs typeface="Arial" pitchFamily="34" charset="0"/>
                        </a:rPr>
                        <a:t>arancelaria del producto a exportar</a:t>
                      </a:r>
                    </a:p>
                  </a:txBody>
                  <a:tcPr marL="64702" marR="6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17437">
                <a:tc>
                  <a:txBody>
                    <a:bodyPr/>
                    <a:lstStyle/>
                    <a:p>
                      <a:pPr algn="ctr">
                        <a:lnSpc>
                          <a:spcPct val="150000"/>
                        </a:lnSpc>
                        <a:spcAft>
                          <a:spcPts val="0"/>
                        </a:spcAft>
                      </a:pPr>
                      <a:r>
                        <a:rPr lang="es-ES" sz="1200" b="1" dirty="0">
                          <a:latin typeface="Arial" pitchFamily="34" charset="0"/>
                          <a:ea typeface="Calibri"/>
                          <a:cs typeface="Arial" pitchFamily="34" charset="0"/>
                        </a:rPr>
                        <a:t>Producto</a:t>
                      </a:r>
                      <a:endParaRPr lang="es-ES" sz="1200" dirty="0">
                        <a:latin typeface="Arial" pitchFamily="34" charset="0"/>
                        <a:ea typeface="Calibri"/>
                        <a:cs typeface="Arial" pitchFamily="34" charset="0"/>
                      </a:endParaRPr>
                    </a:p>
                  </a:txBody>
                  <a:tcPr marL="64702" marR="6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pitchFamily="34" charset="0"/>
                          <a:ea typeface="Calibri"/>
                          <a:cs typeface="Arial" pitchFamily="34" charset="0"/>
                        </a:rPr>
                        <a:t>Descripción</a:t>
                      </a:r>
                      <a:endParaRPr lang="es-ES" sz="1200">
                        <a:latin typeface="Arial" pitchFamily="34" charset="0"/>
                        <a:ea typeface="Calibri"/>
                        <a:cs typeface="Arial" pitchFamily="34" charset="0"/>
                      </a:endParaRPr>
                    </a:p>
                  </a:txBody>
                  <a:tcPr marL="64702" marR="6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dirty="0">
                          <a:latin typeface="Arial" pitchFamily="34" charset="0"/>
                          <a:ea typeface="Calibri"/>
                          <a:cs typeface="Arial" pitchFamily="34" charset="0"/>
                        </a:rPr>
                        <a:t>Partida</a:t>
                      </a:r>
                      <a:endParaRPr lang="es-ES" sz="1200" dirty="0">
                        <a:latin typeface="Arial" pitchFamily="34" charset="0"/>
                        <a:ea typeface="Calibri"/>
                        <a:cs typeface="Arial" pitchFamily="34" charset="0"/>
                      </a:endParaRPr>
                    </a:p>
                  </a:txBody>
                  <a:tcPr marL="64702" marR="6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8071">
                <a:tc>
                  <a:txBody>
                    <a:bodyPr/>
                    <a:lstStyle/>
                    <a:p>
                      <a:pPr algn="just">
                        <a:lnSpc>
                          <a:spcPct val="150000"/>
                        </a:lnSpc>
                        <a:spcAft>
                          <a:spcPts val="0"/>
                        </a:spcAft>
                      </a:pPr>
                      <a:r>
                        <a:rPr lang="es-ES" sz="1200" dirty="0">
                          <a:latin typeface="Arial" pitchFamily="34" charset="0"/>
                          <a:ea typeface="Calibri"/>
                          <a:cs typeface="Arial" pitchFamily="34" charset="0"/>
                        </a:rPr>
                        <a:t>Alcohol etílico desnaturalizado</a:t>
                      </a:r>
                    </a:p>
                  </a:txBody>
                  <a:tcPr marL="64702" marR="6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dirty="0">
                          <a:latin typeface="Arial" pitchFamily="34" charset="0"/>
                          <a:ea typeface="Calibri"/>
                          <a:cs typeface="Arial" pitchFamily="34" charset="0"/>
                        </a:rPr>
                        <a:t>El alcohol etílico desnaturalizado es un producto a los que intencionadamente se les han añadido ciertas sustancias que los inutilizan para el consumo humano sin perjudicar sus aplicaciones industriales. Las sustancias desnaturalizantes varían de un país a otro, según las diversas legislaciones, y son en general metileno (nafta de madera), metanol, acetona, piridina, hidrocarburos aromáticos (benceno, etc.), materias colorantes, etc.*</a:t>
                      </a:r>
                      <a:endParaRPr lang="es-ES" sz="1200" dirty="0">
                        <a:latin typeface="Arial" pitchFamily="34" charset="0"/>
                        <a:ea typeface="Calibri"/>
                        <a:cs typeface="Arial" pitchFamily="34" charset="0"/>
                      </a:endParaRPr>
                    </a:p>
                  </a:txBody>
                  <a:tcPr marL="64702" marR="6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Arial" pitchFamily="34" charset="0"/>
                          <a:ea typeface="Calibri"/>
                          <a:cs typeface="Arial" pitchFamily="34" charset="0"/>
                        </a:rPr>
                        <a:t>2207.20.00.00</a:t>
                      </a:r>
                    </a:p>
                  </a:txBody>
                  <a:tcPr marL="64702" marR="6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1357290" y="5429264"/>
            <a:ext cx="6715172" cy="738664"/>
          </a:xfrm>
          <a:prstGeom prst="rect">
            <a:avLst/>
          </a:prstGeom>
          <a:noFill/>
        </p:spPr>
        <p:txBody>
          <a:bodyPr wrap="square" rtlCol="0">
            <a:spAutoFit/>
          </a:bodyPr>
          <a:lstStyle/>
          <a:p>
            <a:r>
              <a:rPr lang="es-ES" sz="1200" dirty="0">
                <a:latin typeface="Arial" pitchFamily="34" charset="0"/>
                <a:cs typeface="Arial" pitchFamily="34" charset="0"/>
              </a:rPr>
              <a:t>(*)</a:t>
            </a:r>
            <a:r>
              <a:rPr lang="es-EC" sz="1200" dirty="0">
                <a:latin typeface="Arial" pitchFamily="34" charset="0"/>
                <a:cs typeface="Arial" pitchFamily="34" charset="0"/>
              </a:rPr>
              <a:t>De acuerdo a las Notas Explicativas del Sistema Armonizado de Designación y Codificación de Mercancías de la cuarta enmienda, emitido por la Comunidad Andina de Naciones en 2007  </a:t>
            </a:r>
            <a:endParaRPr lang="es-ES" sz="1200" dirty="0">
              <a:latin typeface="Arial" pitchFamily="34" charset="0"/>
              <a:cs typeface="Arial" pitchFamily="34" charset="0"/>
            </a:endParaRP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09" r="7626"/>
          <a:stretch>
            <a:fillRect/>
          </a:stretch>
        </p:blipFill>
        <p:spPr bwMode="auto">
          <a:xfrm>
            <a:off x="6572264" y="71414"/>
            <a:ext cx="2500330" cy="785818"/>
          </a:xfrm>
          <a:prstGeom prst="rect">
            <a:avLst/>
          </a:prstGeom>
          <a:noFill/>
          <a:ln w="9525">
            <a:noFill/>
            <a:miter lim="800000"/>
            <a:headEnd/>
            <a:tailEnd/>
          </a:ln>
          <a:effectLst/>
        </p:spPr>
      </p:pic>
      <p:sp>
        <p:nvSpPr>
          <p:cNvPr id="4" name="3 CuadroTexto"/>
          <p:cNvSpPr txBox="1"/>
          <p:nvPr/>
        </p:nvSpPr>
        <p:spPr>
          <a:xfrm>
            <a:off x="1142976" y="785794"/>
            <a:ext cx="4143404" cy="369332"/>
          </a:xfrm>
          <a:prstGeom prst="rect">
            <a:avLst/>
          </a:prstGeom>
          <a:noFill/>
        </p:spPr>
        <p:txBody>
          <a:bodyPr wrap="square" rtlCol="0">
            <a:spAutoFit/>
          </a:bodyPr>
          <a:lstStyle/>
          <a:p>
            <a:r>
              <a:rPr lang="es-ES" b="1" dirty="0" smtClean="0">
                <a:latin typeface="Arial" pitchFamily="34" charset="0"/>
                <a:cs typeface="Arial" pitchFamily="34" charset="0"/>
              </a:rPr>
              <a:t>ASOCIATIVIDAD</a:t>
            </a:r>
            <a:endParaRPr lang="es-ES" b="1" dirty="0">
              <a:latin typeface="Arial" pitchFamily="34" charset="0"/>
              <a:cs typeface="Arial" pitchFamily="34" charset="0"/>
            </a:endParaRPr>
          </a:p>
        </p:txBody>
      </p:sp>
      <p:sp>
        <p:nvSpPr>
          <p:cNvPr id="10" name="9 Marcador de número de diapositiva"/>
          <p:cNvSpPr>
            <a:spLocks noGrp="1"/>
          </p:cNvSpPr>
          <p:nvPr>
            <p:ph type="sldNum" sz="quarter" idx="12"/>
          </p:nvPr>
        </p:nvSpPr>
        <p:spPr/>
        <p:txBody>
          <a:bodyPr/>
          <a:lstStyle/>
          <a:p>
            <a:fld id="{8446D2B5-0089-43DF-B204-BA1C4B1F5F28}" type="slidenum">
              <a:rPr lang="es-ES" smtClean="0"/>
              <a:pPr/>
              <a:t>9</a:t>
            </a:fld>
            <a:endParaRPr lang="es-ES"/>
          </a:p>
        </p:txBody>
      </p:sp>
      <p:sp>
        <p:nvSpPr>
          <p:cNvPr id="8" name="7 CuadroTexto"/>
          <p:cNvSpPr txBox="1"/>
          <p:nvPr/>
        </p:nvSpPr>
        <p:spPr>
          <a:xfrm>
            <a:off x="1214414" y="1857364"/>
            <a:ext cx="6786610"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EC" dirty="0" smtClean="0">
                <a:latin typeface="Arial" pitchFamily="34" charset="0"/>
                <a:cs typeface="Arial" pitchFamily="34" charset="0"/>
              </a:rPr>
              <a:t>La </a:t>
            </a:r>
            <a:r>
              <a:rPr lang="es-EC" dirty="0">
                <a:latin typeface="Arial" pitchFamily="34" charset="0"/>
                <a:cs typeface="Arial" pitchFamily="34" charset="0"/>
              </a:rPr>
              <a:t>asociatividad es un mecanismo de cooperación mediante el cual se desarrollan redes o </a:t>
            </a:r>
            <a:r>
              <a:rPr lang="es-EC" dirty="0" smtClean="0">
                <a:latin typeface="Arial" pitchFamily="34" charset="0"/>
                <a:cs typeface="Arial" pitchFamily="34" charset="0"/>
              </a:rPr>
              <a:t>agrupaciones </a:t>
            </a:r>
            <a:r>
              <a:rPr lang="es-EC" dirty="0">
                <a:latin typeface="Arial" pitchFamily="34" charset="0"/>
                <a:cs typeface="Arial" pitchFamily="34" charset="0"/>
              </a:rPr>
              <a:t>de empresas similares y de proveedores especializados y relacionados con éstas, lo cual permite la articulación horizontal entre las empresas en un mismo rubro y vertical entre proveedores y </a:t>
            </a:r>
            <a:r>
              <a:rPr lang="es-EC" dirty="0" smtClean="0">
                <a:latin typeface="Arial" pitchFamily="34" charset="0"/>
                <a:cs typeface="Arial" pitchFamily="34" charset="0"/>
              </a:rPr>
              <a:t>clientes( Universidad de Rosario; 2001)</a:t>
            </a:r>
            <a:endParaRPr lang="es-ES" dirty="0">
              <a:latin typeface="Arial" pitchFamily="34" charset="0"/>
              <a:cs typeface="Arial" pitchFamily="34" charset="0"/>
            </a:endParaRPr>
          </a:p>
        </p:txBody>
      </p:sp>
      <p:pic>
        <p:nvPicPr>
          <p:cNvPr id="24578" name="Picture 2"/>
          <p:cNvPicPr>
            <a:picLocks noChangeAspect="1" noChangeArrowheads="1"/>
          </p:cNvPicPr>
          <p:nvPr/>
        </p:nvPicPr>
        <p:blipFill>
          <a:blip r:embed="rId3"/>
          <a:srcRect/>
          <a:stretch>
            <a:fillRect/>
          </a:stretch>
        </p:blipFill>
        <p:spPr bwMode="auto">
          <a:xfrm>
            <a:off x="3714744" y="4000504"/>
            <a:ext cx="2143125" cy="214312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347</TotalTime>
  <Words>2421</Words>
  <Application>Microsoft Office PowerPoint</Application>
  <PresentationFormat>Presentación en pantalla (4:3)</PresentationFormat>
  <Paragraphs>726</Paragraphs>
  <Slides>51</Slides>
  <Notes>1</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mipro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rescobar</dc:creator>
  <cp:lastModifiedBy>Ricardo</cp:lastModifiedBy>
  <cp:revision>46</cp:revision>
  <dcterms:created xsi:type="dcterms:W3CDTF">2012-10-08T13:58:32Z</dcterms:created>
  <dcterms:modified xsi:type="dcterms:W3CDTF">2012-10-26T00:47:05Z</dcterms:modified>
</cp:coreProperties>
</file>