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78"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FDA659-E126-4F1B-B233-1FA8A52B5381}"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97D3C1F-979C-4A9B-8A5A-E265F4BDC83C}" type="datetimeFigureOut">
              <a:rPr lang="es-ES" smtClean="0"/>
              <a:t>12/08/2013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76FDA659-E126-4F1B-B233-1FA8A52B5381}" type="slidenum">
              <a:rPr lang="es-ES" smtClean="0"/>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7D3C1F-979C-4A9B-8A5A-E265F4BDC83C}" type="datetimeFigureOut">
              <a:rPr lang="es-ES" smtClean="0"/>
              <a:t>12/08/2013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FDA659-E126-4F1B-B233-1FA8A52B5381}" type="slidenum">
              <a:rPr lang="es-ES" smtClean="0"/>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124744"/>
            <a:ext cx="7851648" cy="4637112"/>
          </a:xfrm>
        </p:spPr>
        <p:txBody>
          <a:bodyPr>
            <a:noAutofit/>
          </a:bodyPr>
          <a:lstStyle/>
          <a:p>
            <a:pPr algn="ctr"/>
            <a:r>
              <a:rPr lang="es-ES" sz="4400" dirty="0" smtClean="0">
                <a:ln w="10541" cmpd="sng">
                  <a:solidFill>
                    <a:schemeClr val="tx1"/>
                  </a:solidFill>
                  <a:prstDash val="solid"/>
                </a:ln>
                <a:solidFill>
                  <a:schemeClr val="bg1"/>
                </a:solidFill>
                <a:effectLst>
                  <a:glow rad="101600">
                    <a:schemeClr val="accent3">
                      <a:satMod val="175000"/>
                      <a:alpha val="40000"/>
                    </a:schemeClr>
                  </a:glow>
                </a:effectLst>
              </a:rPr>
              <a:t>“DISEÑO E IMPLEMENTACION DE UN SISTEMA DE CALIBRACIÓN PARA LOS SISTEMAS DE POSICIONAMIENTO GLOBAL (GPS), PARA EL CENTRO DE METROLOGÍA DE LA FUERZA TERRESTRE </a:t>
            </a:r>
            <a:r>
              <a:rPr lang="es-ES" sz="3600" dirty="0" smtClean="0">
                <a:solidFill>
                  <a:schemeClr val="bg1"/>
                </a:solidFill>
              </a:rPr>
              <a:t>”</a:t>
            </a:r>
            <a:endParaRPr lang="es-ES"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21505" name="Lienzo 65"/>
          <p:cNvGrpSpPr>
            <a:grpSpLocks/>
          </p:cNvGrpSpPr>
          <p:nvPr/>
        </p:nvGrpSpPr>
        <p:grpSpPr bwMode="auto">
          <a:xfrm>
            <a:off x="0" y="0"/>
            <a:ext cx="9143958" cy="6857957"/>
            <a:chOff x="0" y="970"/>
            <a:chExt cx="52067" cy="35272"/>
          </a:xfrm>
        </p:grpSpPr>
        <p:sp>
          <p:nvSpPr>
            <p:cNvPr id="21516" name="AutoShape 12"/>
            <p:cNvSpPr>
              <a:spLocks noChangeAspect="1" noChangeArrowheads="1"/>
            </p:cNvSpPr>
            <p:nvPr/>
          </p:nvSpPr>
          <p:spPr bwMode="auto">
            <a:xfrm>
              <a:off x="0" y="970"/>
              <a:ext cx="52067" cy="3527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 name="66 O"/>
            <p:cNvSpPr>
              <a:spLocks noChangeArrowheads="1"/>
            </p:cNvSpPr>
            <p:nvPr/>
          </p:nvSpPr>
          <p:spPr bwMode="auto">
            <a:xfrm>
              <a:off x="14497" y="3657"/>
              <a:ext cx="25146" cy="24937"/>
            </a:xfrm>
            <a:prstGeom prst="flowChartOr">
              <a:avLst/>
            </a:prstGeom>
            <a:gradFill rotWithShape="1">
              <a:gsLst>
                <a:gs pos="0">
                  <a:srgbClr val="F1EFE6"/>
                </a:gs>
                <a:gs pos="100000">
                  <a:srgbClr val="575131"/>
                </a:gs>
              </a:gsLst>
              <a:path path="shape">
                <a:fillToRect l="50000" t="50000" r="50000" b="50000"/>
              </a:path>
            </a:gra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endParaRPr lang="es-ES"/>
            </a:p>
          </p:txBody>
        </p:sp>
        <p:sp>
          <p:nvSpPr>
            <p:cNvPr id="67" name="67 Conector recto de flecha"/>
            <p:cNvSpPr>
              <a:spLocks noChangeShapeType="1"/>
            </p:cNvSpPr>
            <p:nvPr/>
          </p:nvSpPr>
          <p:spPr bwMode="auto">
            <a:xfrm flipV="1">
              <a:off x="26860" y="8020"/>
              <a:ext cx="12268" cy="8001"/>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68" name="68 Cuadro de texto"/>
            <p:cNvSpPr txBox="1">
              <a:spLocks noChangeArrowheads="1"/>
            </p:cNvSpPr>
            <p:nvPr/>
          </p:nvSpPr>
          <p:spPr bwMode="auto">
            <a:xfrm>
              <a:off x="39433" y="3181"/>
              <a:ext cx="9601" cy="6858"/>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Coordenadas Latitud</a:t>
              </a: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y </a:t>
              </a: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Longitud</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70 Elipse"/>
            <p:cNvSpPr>
              <a:spLocks noChangeArrowheads="1"/>
            </p:cNvSpPr>
            <p:nvPr/>
          </p:nvSpPr>
          <p:spPr bwMode="auto">
            <a:xfrm>
              <a:off x="21145" y="10306"/>
              <a:ext cx="11430" cy="11430"/>
            </a:xfrm>
            <a:prstGeom prst="ellipse">
              <a:avLst/>
            </a:prstGeom>
            <a:noFill/>
            <a:ln w="25400">
              <a:solidFill>
                <a:srgbClr val="D99594"/>
              </a:solidFill>
              <a:round/>
              <a:headEnd/>
              <a:tailEnd/>
            </a:ln>
          </p:spPr>
          <p:txBody>
            <a:bodyPr vert="horz" wrap="square" lIns="91440" tIns="45720" rIns="91440" bIns="45720" numCol="1" anchor="ctr" anchorCtr="0" compatLnSpc="1">
              <a:prstTxWarp prst="textNoShape">
                <a:avLst/>
              </a:prstTxWarp>
            </a:bodyPr>
            <a:lstStyle/>
            <a:p>
              <a:endParaRPr lang="es-ES"/>
            </a:p>
          </p:txBody>
        </p:sp>
        <p:sp>
          <p:nvSpPr>
            <p:cNvPr id="71" name="71 Conector recto"/>
            <p:cNvSpPr>
              <a:spLocks noChangeShapeType="1"/>
            </p:cNvSpPr>
            <p:nvPr/>
          </p:nvSpPr>
          <p:spPr bwMode="auto">
            <a:xfrm flipH="1" flipV="1">
              <a:off x="22040" y="12515"/>
              <a:ext cx="4877" cy="3429"/>
            </a:xfrm>
            <a:prstGeom prst="line">
              <a:avLst/>
            </a:prstGeom>
            <a:noFill/>
            <a:ln w="25400">
              <a:solidFill>
                <a:srgbClr val="C4BC96"/>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ES"/>
            </a:p>
          </p:txBody>
        </p:sp>
        <p:sp>
          <p:nvSpPr>
            <p:cNvPr id="74" name="74 Conector recto"/>
            <p:cNvSpPr>
              <a:spLocks noChangeShapeType="1"/>
            </p:cNvSpPr>
            <p:nvPr/>
          </p:nvSpPr>
          <p:spPr bwMode="auto">
            <a:xfrm flipH="1">
              <a:off x="9715" y="13735"/>
              <a:ext cx="1371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5" name="75 Conector recto de flecha"/>
            <p:cNvSpPr>
              <a:spLocks noChangeShapeType="1"/>
            </p:cNvSpPr>
            <p:nvPr/>
          </p:nvSpPr>
          <p:spPr bwMode="auto">
            <a:xfrm flipV="1">
              <a:off x="9715" y="10304"/>
              <a:ext cx="0" cy="342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82" name="68 Cuadro de texto"/>
            <p:cNvSpPr txBox="1">
              <a:spLocks noChangeArrowheads="1"/>
            </p:cNvSpPr>
            <p:nvPr/>
          </p:nvSpPr>
          <p:spPr bwMode="auto">
            <a:xfrm>
              <a:off x="781" y="1161"/>
              <a:ext cx="16573" cy="8478"/>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Arial" pitchFamily="34" charset="0"/>
                  <a:ea typeface="Calibri" pitchFamily="34" charset="0"/>
                  <a:cs typeface="Arial" pitchFamily="34" charset="0"/>
                </a:rPr>
                <a:t>Radio de la circunferencia descrito por la estimación del dispositivo sin aplicar la corrección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39 Conector recto de flecha"/>
            <p:cNvSpPr>
              <a:spLocks noChangeShapeType="1"/>
            </p:cNvSpPr>
            <p:nvPr/>
          </p:nvSpPr>
          <p:spPr bwMode="auto">
            <a:xfrm flipH="1">
              <a:off x="13735" y="21355"/>
              <a:ext cx="10287" cy="0"/>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64" name="64 Cuadro de texto"/>
            <p:cNvSpPr txBox="1">
              <a:spLocks noChangeArrowheads="1"/>
            </p:cNvSpPr>
            <p:nvPr/>
          </p:nvSpPr>
          <p:spPr bwMode="auto">
            <a:xfrm>
              <a:off x="781" y="18151"/>
              <a:ext cx="12306" cy="7777"/>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Circunferencia</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 </a:t>
              </a: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Radio: ±17, 25, 38,</a:t>
              </a: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Metros</a:t>
              </a: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Lienzo 87"/>
          <p:cNvGrpSpPr>
            <a:grpSpLocks/>
          </p:cNvGrpSpPr>
          <p:nvPr/>
        </p:nvGrpSpPr>
        <p:grpSpPr bwMode="auto">
          <a:xfrm>
            <a:off x="0" y="260648"/>
            <a:ext cx="9144000" cy="6597352"/>
            <a:chOff x="0" y="0"/>
            <a:chExt cx="49872" cy="32016"/>
          </a:xfrm>
        </p:grpSpPr>
        <p:sp>
          <p:nvSpPr>
            <p:cNvPr id="23555" name="AutoShape 3"/>
            <p:cNvSpPr>
              <a:spLocks noChangeAspect="1" noChangeArrowheads="1"/>
            </p:cNvSpPr>
            <p:nvPr/>
          </p:nvSpPr>
          <p:spPr bwMode="auto">
            <a:xfrm>
              <a:off x="0" y="0"/>
              <a:ext cx="49872" cy="3201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3" name="73 O"/>
            <p:cNvSpPr>
              <a:spLocks noChangeArrowheads="1"/>
            </p:cNvSpPr>
            <p:nvPr/>
          </p:nvSpPr>
          <p:spPr bwMode="auto">
            <a:xfrm>
              <a:off x="14497" y="3657"/>
              <a:ext cx="25146" cy="24937"/>
            </a:xfrm>
            <a:prstGeom prst="flowChartOr">
              <a:avLst/>
            </a:prstGeom>
            <a:gradFill rotWithShape="1">
              <a:gsLst>
                <a:gs pos="0">
                  <a:srgbClr val="F1EFE6"/>
                </a:gs>
                <a:gs pos="100000">
                  <a:srgbClr val="575131"/>
                </a:gs>
              </a:gsLst>
              <a:path path="shape">
                <a:fillToRect l="50000" t="50000" r="50000" b="50000"/>
              </a:path>
            </a:gra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endParaRPr lang="es-ES"/>
            </a:p>
          </p:txBody>
        </p:sp>
        <p:cxnSp>
          <p:nvCxnSpPr>
            <p:cNvPr id="76" name="76 Conector recto de flecha"/>
            <p:cNvCxnSpPr>
              <a:cxnSpLocks noChangeShapeType="1"/>
            </p:cNvCxnSpPr>
            <p:nvPr/>
          </p:nvCxnSpPr>
          <p:spPr bwMode="auto">
            <a:xfrm flipV="1">
              <a:off x="27165" y="7937"/>
              <a:ext cx="12268" cy="8001"/>
            </a:xfrm>
            <a:prstGeom prst="straightConnector1">
              <a:avLst/>
            </a:prstGeom>
            <a:noFill/>
            <a:ln w="9525">
              <a:solidFill>
                <a:srgbClr val="000000"/>
              </a:solidFill>
              <a:round/>
              <a:headEnd/>
              <a:tailEnd type="arrow" w="med" len="med"/>
            </a:ln>
          </p:spPr>
        </p:cxnSp>
        <p:sp>
          <p:nvSpPr>
            <p:cNvPr id="77" name="77 Cuadro de texto"/>
            <p:cNvSpPr txBox="1">
              <a:spLocks noChangeArrowheads="1"/>
            </p:cNvSpPr>
            <p:nvPr/>
          </p:nvSpPr>
          <p:spPr bwMode="auto">
            <a:xfrm>
              <a:off x="39433" y="3181"/>
              <a:ext cx="9601" cy="6858"/>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Coordenadas</a:t>
              </a:r>
              <a:r>
                <a:rPr kumimoji="0" lang="en-US" sz="1100" b="0" i="0" u="none" strike="noStrike" cap="none" normalizeH="0" baseline="0" smtClean="0">
                  <a:ln>
                    <a:noFill/>
                  </a:ln>
                  <a:solidFill>
                    <a:schemeClr val="tx1"/>
                  </a:solidFill>
                  <a:effectLst/>
                  <a:latin typeface="Calibri" pitchFamily="34" charset="0"/>
                  <a:cs typeface="Arial" pitchFamily="34" charset="0"/>
                </a:rPr>
                <a:t> </a:t>
              </a:r>
              <a:r>
                <a:rPr kumimoji="0" lang="es-ES" sz="1100" b="0" i="0" u="none" strike="noStrike" cap="none" normalizeH="0" baseline="0" smtClean="0">
                  <a:ln>
                    <a:noFill/>
                  </a:ln>
                  <a:solidFill>
                    <a:schemeClr val="tx1"/>
                  </a:solidFill>
                  <a:effectLst/>
                  <a:latin typeface="Calibri" pitchFamily="34" charset="0"/>
                  <a:cs typeface="Arial" pitchFamily="34" charset="0"/>
                </a:rPr>
                <a:t>Latitud</a:t>
              </a:r>
              <a:r>
                <a:rPr kumimoji="0" lang="en-US" sz="1100" b="0" i="0" u="none" strike="noStrike" cap="none" normalizeH="0" baseline="0" smtClean="0">
                  <a:ln>
                    <a:noFill/>
                  </a:ln>
                  <a:solidFill>
                    <a:schemeClr val="tx1"/>
                  </a:solidFill>
                  <a:effectLst/>
                  <a:latin typeface="Calibri" pitchFamily="34" charset="0"/>
                  <a:cs typeface="Arial" pitchFamily="34" charset="0"/>
                </a:rPr>
                <a:t> y </a:t>
              </a:r>
              <a:r>
                <a:rPr kumimoji="0" lang="es-ES" sz="1100" b="0" i="0" u="none" strike="noStrike" cap="none" normalizeH="0" baseline="0" smtClean="0">
                  <a:ln>
                    <a:noFill/>
                  </a:ln>
                  <a:solidFill>
                    <a:schemeClr val="tx1"/>
                  </a:solidFill>
                  <a:effectLst/>
                  <a:latin typeface="Calibri" pitchFamily="34" charset="0"/>
                  <a:cs typeface="Arial" pitchFamily="34" charset="0"/>
                </a:rPr>
                <a:t>Longitud</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78 Elipse"/>
            <p:cNvSpPr>
              <a:spLocks noChangeArrowheads="1"/>
            </p:cNvSpPr>
            <p:nvPr/>
          </p:nvSpPr>
          <p:spPr bwMode="auto">
            <a:xfrm>
              <a:off x="24898" y="13552"/>
              <a:ext cx="4572" cy="4596"/>
            </a:xfrm>
            <a:prstGeom prst="ellipse">
              <a:avLst/>
            </a:prstGeom>
            <a:noFill/>
            <a:ln w="25400">
              <a:solidFill>
                <a:srgbClr val="D99594"/>
              </a:solidFill>
              <a:round/>
              <a:headEnd/>
              <a:tailEnd/>
            </a:ln>
          </p:spPr>
          <p:txBody>
            <a:bodyPr vert="horz" wrap="square" lIns="91440" tIns="45720" rIns="91440" bIns="45720" numCol="1" anchor="ctr" anchorCtr="0" compatLnSpc="1">
              <a:prstTxWarp prst="textNoShape">
                <a:avLst/>
              </a:prstTxWarp>
            </a:bodyPr>
            <a:lstStyle/>
            <a:p>
              <a:endParaRPr lang="es-ES"/>
            </a:p>
          </p:txBody>
        </p:sp>
        <p:sp>
          <p:nvSpPr>
            <p:cNvPr id="79" name="79 Conector recto"/>
            <p:cNvSpPr>
              <a:spLocks noChangeShapeType="1"/>
            </p:cNvSpPr>
            <p:nvPr/>
          </p:nvSpPr>
          <p:spPr bwMode="auto">
            <a:xfrm flipH="1" flipV="1">
              <a:off x="25565" y="14097"/>
              <a:ext cx="1352" cy="1714"/>
            </a:xfrm>
            <a:prstGeom prst="line">
              <a:avLst/>
            </a:prstGeom>
            <a:noFill/>
            <a:ln w="38100">
              <a:solidFill>
                <a:srgbClr val="8064A2"/>
              </a:solidFill>
              <a:round/>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s-ES"/>
            </a:p>
          </p:txBody>
        </p:sp>
        <p:cxnSp>
          <p:nvCxnSpPr>
            <p:cNvPr id="80" name="80 Conector recto"/>
            <p:cNvCxnSpPr>
              <a:cxnSpLocks noChangeShapeType="1"/>
            </p:cNvCxnSpPr>
            <p:nvPr/>
          </p:nvCxnSpPr>
          <p:spPr bwMode="auto">
            <a:xfrm flipH="1">
              <a:off x="9715" y="14888"/>
              <a:ext cx="15852" cy="0"/>
            </a:xfrm>
            <a:prstGeom prst="line">
              <a:avLst/>
            </a:prstGeom>
            <a:noFill/>
            <a:ln w="9525">
              <a:solidFill>
                <a:srgbClr val="000000"/>
              </a:solidFill>
              <a:round/>
              <a:headEnd/>
              <a:tailEnd/>
            </a:ln>
          </p:spPr>
        </p:cxnSp>
        <p:cxnSp>
          <p:nvCxnSpPr>
            <p:cNvPr id="83" name="83 Conector recto de flecha"/>
            <p:cNvCxnSpPr>
              <a:cxnSpLocks noChangeShapeType="1"/>
            </p:cNvCxnSpPr>
            <p:nvPr/>
          </p:nvCxnSpPr>
          <p:spPr bwMode="auto">
            <a:xfrm flipV="1">
              <a:off x="9715" y="6875"/>
              <a:ext cx="0" cy="8011"/>
            </a:xfrm>
            <a:prstGeom prst="straightConnector1">
              <a:avLst/>
            </a:prstGeom>
            <a:noFill/>
            <a:ln w="9525">
              <a:solidFill>
                <a:srgbClr val="000000"/>
              </a:solidFill>
              <a:round/>
              <a:headEnd/>
              <a:tailEnd type="triangle" w="med" len="med"/>
            </a:ln>
          </p:spPr>
        </p:cxnSp>
        <p:sp>
          <p:nvSpPr>
            <p:cNvPr id="84" name="68 Cuadro de texto"/>
            <p:cNvSpPr txBox="1">
              <a:spLocks noChangeArrowheads="1"/>
            </p:cNvSpPr>
            <p:nvPr/>
          </p:nvSpPr>
          <p:spPr bwMode="auto">
            <a:xfrm>
              <a:off x="781" y="1161"/>
              <a:ext cx="16573" cy="4573"/>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1000"/>
                </a:spcAft>
                <a:buClrTx/>
                <a:buSzTx/>
                <a:buFontTx/>
                <a:buNone/>
                <a:tabLst/>
              </a:pPr>
              <a:r>
                <a:rPr kumimoji="0" lang="es-EC" sz="1100" b="0" i="0" u="none" strike="noStrike" cap="none" normalizeH="0" baseline="0" smtClean="0">
                  <a:ln>
                    <a:noFill/>
                  </a:ln>
                  <a:solidFill>
                    <a:schemeClr val="tx1"/>
                  </a:solidFill>
                  <a:effectLst/>
                  <a:latin typeface="Times New Roman" pitchFamily="18" charset="0"/>
                  <a:cs typeface="Arial" pitchFamily="34" charset="0"/>
                </a:rPr>
                <a:t>Radio reducido una vez aplicada la corrección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5" name="85 Conector recto de flecha"/>
            <p:cNvCxnSpPr>
              <a:cxnSpLocks noChangeShapeType="1"/>
            </p:cNvCxnSpPr>
            <p:nvPr/>
          </p:nvCxnSpPr>
          <p:spPr bwMode="auto">
            <a:xfrm flipH="1">
              <a:off x="13735" y="17602"/>
              <a:ext cx="11830" cy="3873"/>
            </a:xfrm>
            <a:prstGeom prst="straightConnector1">
              <a:avLst/>
            </a:prstGeom>
            <a:noFill/>
            <a:ln w="9525">
              <a:solidFill>
                <a:srgbClr val="000000"/>
              </a:solidFill>
              <a:round/>
              <a:headEnd/>
              <a:tailEnd type="arrow" w="med" len="med"/>
            </a:ln>
          </p:spPr>
        </p:cxnSp>
        <p:sp>
          <p:nvSpPr>
            <p:cNvPr id="86" name="86 Cuadro de texto"/>
            <p:cNvSpPr txBox="1">
              <a:spLocks noChangeArrowheads="1"/>
            </p:cNvSpPr>
            <p:nvPr/>
          </p:nvSpPr>
          <p:spPr bwMode="auto">
            <a:xfrm>
              <a:off x="781" y="18147"/>
              <a:ext cx="11899" cy="4541"/>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Circunferencia</a:t>
              </a:r>
              <a:r>
                <a:rPr kumimoji="0" lang="en-US" sz="1100" b="0" i="0" u="none" strike="noStrike" cap="none" normalizeH="0" baseline="0" smtClean="0">
                  <a:ln>
                    <a:noFill/>
                  </a:ln>
                  <a:solidFill>
                    <a:schemeClr val="tx1"/>
                  </a:solidFill>
                  <a:effectLst/>
                  <a:latin typeface="Calibri" pitchFamily="34" charset="0"/>
                  <a:cs typeface="Arial" pitchFamily="34" charset="0"/>
                </a:rPr>
                <a:t> 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Radio: 0.888m</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892480" cy="3847207"/>
          </a:xfrm>
          <a:prstGeom prst="rect">
            <a:avLst/>
          </a:prstGeom>
          <a:noFill/>
        </p:spPr>
        <p:txBody>
          <a:bodyPr wrap="square" rtlCol="0">
            <a:spAutoFit/>
          </a:bodyPr>
          <a:lstStyle/>
          <a:p>
            <a:r>
              <a:rPr lang="es-ES" sz="2800" b="1" dirty="0" smtClean="0"/>
              <a:t>CONCLUSIONES.</a:t>
            </a:r>
          </a:p>
          <a:p>
            <a:endParaRPr lang="es-ES" b="1" dirty="0" smtClean="0"/>
          </a:p>
          <a:p>
            <a:pPr algn="just">
              <a:buFont typeface="Arial" pitchFamily="34" charset="0"/>
              <a:buChar char="•"/>
            </a:pPr>
            <a:r>
              <a:rPr lang="es-ES" b="1" dirty="0" smtClean="0"/>
              <a:t> </a:t>
            </a:r>
            <a:r>
              <a:rPr lang="es-EC" dirty="0" smtClean="0"/>
              <a:t>Se desarrollo un sistema de calibración </a:t>
            </a:r>
            <a:r>
              <a:rPr lang="es-EC" dirty="0" smtClean="0"/>
              <a:t>exclusivo </a:t>
            </a:r>
            <a:r>
              <a:rPr lang="es-EC" dirty="0" smtClean="0"/>
              <a:t>para </a:t>
            </a:r>
            <a:r>
              <a:rPr lang="es-EC" dirty="0" smtClean="0"/>
              <a:t>los GPS-60 garmín.</a:t>
            </a:r>
          </a:p>
          <a:p>
            <a:pPr algn="just"/>
            <a:endParaRPr lang="es-EC" dirty="0" smtClean="0"/>
          </a:p>
          <a:p>
            <a:pPr algn="just">
              <a:buFont typeface="Arial" pitchFamily="34" charset="0"/>
              <a:buChar char="•"/>
            </a:pPr>
            <a:r>
              <a:rPr lang="es-EC" b="1" dirty="0" smtClean="0"/>
              <a:t> </a:t>
            </a:r>
            <a:r>
              <a:rPr lang="es-EC" dirty="0" smtClean="0"/>
              <a:t>Se optimizo el recurso económico del </a:t>
            </a:r>
            <a:r>
              <a:rPr lang="es-EC" dirty="0" smtClean="0"/>
              <a:t>CCMMEE.</a:t>
            </a:r>
            <a:endParaRPr lang="es-EC" dirty="0" smtClean="0"/>
          </a:p>
          <a:p>
            <a:pPr algn="just"/>
            <a:endParaRPr lang="es-EC" dirty="0" smtClean="0"/>
          </a:p>
          <a:p>
            <a:pPr lvl="0" algn="just">
              <a:buFont typeface="Arial" pitchFamily="34" charset="0"/>
              <a:buChar char="•"/>
            </a:pPr>
            <a:r>
              <a:rPr lang="es-ES" b="1" dirty="0" smtClean="0"/>
              <a:t> </a:t>
            </a:r>
            <a:r>
              <a:rPr lang="es-EC" dirty="0" smtClean="0"/>
              <a:t>Se logró reducir de manera muy considerable el margen de estimación.</a:t>
            </a:r>
          </a:p>
          <a:p>
            <a:pPr lvl="0" algn="just"/>
            <a:endParaRPr lang="es-ES" dirty="0" smtClean="0"/>
          </a:p>
          <a:p>
            <a:pPr algn="just">
              <a:buFont typeface="Arial" pitchFamily="34" charset="0"/>
              <a:buChar char="•"/>
            </a:pPr>
            <a:r>
              <a:rPr lang="es-EC" b="1" dirty="0" smtClean="0"/>
              <a:t> </a:t>
            </a:r>
            <a:r>
              <a:rPr lang="es-EC" dirty="0" smtClean="0"/>
              <a:t>Al aplicar el sistema, la estimación alcanzada es 70cm. </a:t>
            </a:r>
          </a:p>
          <a:p>
            <a:pPr algn="just">
              <a:buFont typeface="Arial" pitchFamily="34" charset="0"/>
              <a:buChar char="•"/>
            </a:pPr>
            <a:endParaRPr lang="es-EC" dirty="0"/>
          </a:p>
          <a:p>
            <a:pPr lvl="0" algn="just">
              <a:buFont typeface="Arial" pitchFamily="34" charset="0"/>
              <a:buChar char="•"/>
            </a:pPr>
            <a:r>
              <a:rPr lang="es-EC" dirty="0" smtClean="0"/>
              <a:t>El </a:t>
            </a:r>
            <a:r>
              <a:rPr lang="es-EC" dirty="0"/>
              <a:t>presente estudio tendrá una vigencia de 10 </a:t>
            </a:r>
            <a:r>
              <a:rPr lang="es-EC" dirty="0" smtClean="0"/>
              <a:t>años</a:t>
            </a:r>
            <a:endParaRPr lang="es-ES" b="1" dirty="0"/>
          </a:p>
          <a:p>
            <a:pPr algn="just">
              <a:buFont typeface="Arial" pitchFamily="34" charset="0"/>
              <a:buChar char="•"/>
            </a:pPr>
            <a:endParaRPr lang="es-ES" dirty="0" smtClean="0"/>
          </a:p>
          <a:p>
            <a:pPr>
              <a:buFont typeface="Arial" pitchFamily="34" charset="0"/>
              <a:buChar char="•"/>
            </a:pPr>
            <a:endParaRPr lang="es-EC"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188640"/>
            <a:ext cx="7776864" cy="5139869"/>
          </a:xfrm>
          <a:prstGeom prst="rect">
            <a:avLst/>
          </a:prstGeom>
          <a:noFill/>
        </p:spPr>
        <p:txBody>
          <a:bodyPr wrap="square" rtlCol="0">
            <a:spAutoFit/>
          </a:bodyPr>
          <a:lstStyle/>
          <a:p>
            <a:r>
              <a:rPr lang="es-ES" sz="3200" b="1" dirty="0" smtClean="0"/>
              <a:t>RECOMENDACIONES</a:t>
            </a:r>
            <a:r>
              <a:rPr lang="es-ES" b="1" dirty="0" smtClean="0"/>
              <a:t>.</a:t>
            </a:r>
          </a:p>
          <a:p>
            <a:endParaRPr lang="es-ES" b="1" dirty="0" smtClean="0"/>
          </a:p>
          <a:p>
            <a:pPr>
              <a:buFont typeface="Arial" pitchFamily="34" charset="0"/>
              <a:buChar char="•"/>
            </a:pPr>
            <a:r>
              <a:rPr lang="es-ES" b="1" dirty="0"/>
              <a:t> </a:t>
            </a:r>
            <a:r>
              <a:rPr lang="es-ES" sz="2000" dirty="0" smtClean="0"/>
              <a:t>Facilidad de datos.</a:t>
            </a:r>
          </a:p>
          <a:p>
            <a:endParaRPr lang="es-ES" sz="2000" dirty="0" smtClean="0"/>
          </a:p>
          <a:p>
            <a:pPr>
              <a:buFont typeface="Arial" pitchFamily="34" charset="0"/>
              <a:buChar char="•"/>
            </a:pPr>
            <a:r>
              <a:rPr lang="es-ES" sz="2000" dirty="0"/>
              <a:t> </a:t>
            </a:r>
            <a:r>
              <a:rPr lang="es-ES" sz="2000" dirty="0" smtClean="0"/>
              <a:t>Ac</a:t>
            </a:r>
            <a:r>
              <a:rPr lang="es-EC" sz="2000" dirty="0" smtClean="0"/>
              <a:t>tualizar  el </a:t>
            </a:r>
            <a:r>
              <a:rPr lang="es-EC" sz="2000" dirty="0"/>
              <a:t>trabajo expuesto según la vigencia y precisión que se desee tener en la estimación del instrumento</a:t>
            </a:r>
            <a:r>
              <a:rPr lang="es-EC" sz="2000" dirty="0" smtClean="0"/>
              <a:t>.</a:t>
            </a:r>
          </a:p>
          <a:p>
            <a:pPr>
              <a:buFont typeface="Arial" pitchFamily="34" charset="0"/>
              <a:buChar char="•"/>
            </a:pPr>
            <a:endParaRPr lang="es-EC" sz="2000" dirty="0"/>
          </a:p>
          <a:p>
            <a:pPr>
              <a:buFont typeface="Arial" pitchFamily="34" charset="0"/>
              <a:buChar char="•"/>
            </a:pPr>
            <a:r>
              <a:rPr lang="es-EC" sz="2000" dirty="0" smtClean="0"/>
              <a:t> Tener en cuenta las condiciones meteorológicas.</a:t>
            </a:r>
          </a:p>
          <a:p>
            <a:pPr>
              <a:buFont typeface="Arial" pitchFamily="34" charset="0"/>
              <a:buChar char="•"/>
            </a:pPr>
            <a:endParaRPr lang="es-EC" sz="2000" dirty="0"/>
          </a:p>
          <a:p>
            <a:pPr>
              <a:buFont typeface="Arial" pitchFamily="34" charset="0"/>
              <a:buChar char="•"/>
            </a:pPr>
            <a:r>
              <a:rPr lang="es-EC" sz="2000" dirty="0" smtClean="0"/>
              <a:t> Revisión de HITOS</a:t>
            </a:r>
          </a:p>
          <a:p>
            <a:pPr>
              <a:buFont typeface="Arial" pitchFamily="34" charset="0"/>
              <a:buChar char="•"/>
            </a:pPr>
            <a:endParaRPr lang="es-EC" sz="2000" dirty="0"/>
          </a:p>
          <a:p>
            <a:pPr algn="just">
              <a:buFont typeface="Arial" pitchFamily="34" charset="0"/>
              <a:buChar char="•"/>
            </a:pPr>
            <a:r>
              <a:rPr lang="es-EC" sz="2000" dirty="0" smtClean="0"/>
              <a:t> </a:t>
            </a:r>
            <a:r>
              <a:rPr lang="es-EC" sz="2000" dirty="0"/>
              <a:t>Se recomienda el uso y aplicación del sistema expuesto a las instituciones, departamentos y personas que requieran realizar trabajos con un mínimo de margen de error y así evitar problemas dentro del desarrollo del trabajo que se esté realizando</a:t>
            </a:r>
            <a:endParaRPr lang="es-ES" sz="2000" dirty="0"/>
          </a:p>
          <a:p>
            <a:endParaRPr lang="es-E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6192688"/>
          </a:xfrm>
        </p:spPr>
        <p:txBody>
          <a:bodyPr>
            <a:normAutofit/>
          </a:bodyPr>
          <a:lstStyle/>
          <a:p>
            <a:pPr algn="just"/>
            <a:r>
              <a:rPr lang="es-ES" sz="2400" b="1" dirty="0" smtClean="0">
                <a:ln w="17780" cmpd="sng">
                  <a:solidFill>
                    <a:schemeClr val="tx1">
                      <a:lumMod val="85000"/>
                      <a:lumOff val="15000"/>
                    </a:schemeClr>
                  </a:solidFill>
                  <a:prstDash val="solid"/>
                  <a:miter lim="800000"/>
                </a:ln>
                <a:solidFill>
                  <a:srgbClr val="FF0000"/>
                </a:solidFill>
                <a:effectLst>
                  <a:outerShdw blurRad="50800" algn="tl" rotWithShape="0">
                    <a:srgbClr val="000000"/>
                  </a:outerShdw>
                </a:effectLst>
              </a:rPr>
              <a:t>OBJETIVOS.</a:t>
            </a:r>
            <a:br>
              <a:rPr lang="es-ES" sz="2400" b="1" dirty="0" smtClean="0">
                <a:ln w="17780" cmpd="sng">
                  <a:solidFill>
                    <a:schemeClr val="tx1">
                      <a:lumMod val="85000"/>
                      <a:lumOff val="15000"/>
                    </a:schemeClr>
                  </a:solidFill>
                  <a:prstDash val="solid"/>
                  <a:miter lim="800000"/>
                </a:ln>
                <a:solidFill>
                  <a:srgbClr val="FF0000"/>
                </a:solidFill>
                <a:effectLst>
                  <a:outerShdw blurRad="50800" algn="tl" rotWithShape="0">
                    <a:srgbClr val="000000"/>
                  </a:outerShdw>
                </a:effectLst>
              </a:rPr>
            </a:br>
            <a:r>
              <a:rPr lang="es-ES" sz="2400" b="1" dirty="0" smtClean="0">
                <a:ln w="17780" cmpd="sng">
                  <a:solidFill>
                    <a:schemeClr val="tx1">
                      <a:lumMod val="85000"/>
                      <a:lumOff val="15000"/>
                    </a:schemeClr>
                  </a:solidFill>
                  <a:prstDash val="solid"/>
                  <a:miter lim="800000"/>
                </a:ln>
                <a:solidFill>
                  <a:srgbClr val="FF0000"/>
                </a:solidFill>
                <a:effectLst>
                  <a:outerShdw blurRad="50800" algn="tl" rotWithShape="0">
                    <a:srgbClr val="000000"/>
                  </a:outerShdw>
                </a:effectLst>
              </a:rPr>
              <a:t> </a:t>
            </a:r>
            <a:br>
              <a:rPr lang="es-ES" sz="2400" b="1" dirty="0" smtClean="0">
                <a:ln w="17780" cmpd="sng">
                  <a:solidFill>
                    <a:schemeClr val="tx1">
                      <a:lumMod val="85000"/>
                      <a:lumOff val="15000"/>
                    </a:schemeClr>
                  </a:solidFill>
                  <a:prstDash val="solid"/>
                  <a:miter lim="800000"/>
                </a:ln>
                <a:solidFill>
                  <a:srgbClr val="FF0000"/>
                </a:solidFill>
                <a:effectLst>
                  <a:outerShdw blurRad="50800" algn="tl" rotWithShape="0">
                    <a:srgbClr val="000000"/>
                  </a:outerShdw>
                </a:effectLst>
              </a:rPr>
            </a:br>
            <a:r>
              <a:rPr lang="es-ES" sz="2400" b="1" dirty="0" smtClean="0">
                <a:ln w="17780" cmpd="sng">
                  <a:solidFill>
                    <a:schemeClr val="tx1">
                      <a:lumMod val="85000"/>
                      <a:lumOff val="15000"/>
                    </a:schemeClr>
                  </a:solidFill>
                  <a:prstDash val="solid"/>
                  <a:miter lim="800000"/>
                </a:ln>
                <a:solidFill>
                  <a:srgbClr val="FF0000"/>
                </a:solidFill>
                <a:effectLst>
                  <a:outerShdw blurRad="50800" algn="tl" rotWithShape="0">
                    <a:srgbClr val="000000"/>
                  </a:outerShdw>
                </a:effectLst>
              </a:rPr>
              <a:t>ObjetivoGeneral.</a:t>
            </a:r>
            <a:br>
              <a:rPr lang="es-ES" sz="2400" b="1" dirty="0" smtClean="0">
                <a:ln w="17780" cmpd="sng">
                  <a:solidFill>
                    <a:schemeClr val="tx1">
                      <a:lumMod val="85000"/>
                      <a:lumOff val="15000"/>
                    </a:schemeClr>
                  </a:solidFill>
                  <a:prstDash val="solid"/>
                  <a:miter lim="800000"/>
                </a:ln>
                <a:solidFill>
                  <a:srgbClr val="FF0000"/>
                </a:solidFill>
                <a:effectLst>
                  <a:outerShdw blurRad="50800" algn="tl" rotWithShape="0">
                    <a:srgbClr val="000000"/>
                  </a:outerShdw>
                </a:effectLst>
              </a:rPr>
            </a:br>
            <a:r>
              <a:rPr lang="es-ES" sz="2400" b="1" dirty="0" smtClean="0">
                <a:ln w="17780" cmpd="sng">
                  <a:solidFill>
                    <a:schemeClr val="tx1">
                      <a:lumMod val="85000"/>
                      <a:lumOff val="15000"/>
                    </a:schemeClr>
                  </a:solidFill>
                  <a:prstDash val="solid"/>
                  <a:miter lim="800000"/>
                </a:ln>
                <a:solidFill>
                  <a:schemeClr val="tx1"/>
                </a:solidFill>
                <a:effectLst>
                  <a:outerShdw blurRad="50800" algn="tl" rotWithShape="0">
                    <a:srgbClr val="000000"/>
                  </a:outerShdw>
                </a:effectLst>
              </a:rPr>
              <a:t/>
            </a:r>
            <a:br>
              <a:rPr lang="es-ES" sz="2400" b="1" dirty="0" smtClean="0">
                <a:ln w="17780" cmpd="sng">
                  <a:solidFill>
                    <a:schemeClr val="tx1">
                      <a:lumMod val="85000"/>
                      <a:lumOff val="15000"/>
                    </a:schemeClr>
                  </a:solidFill>
                  <a:prstDash val="solid"/>
                  <a:miter lim="800000"/>
                </a:ln>
                <a:solidFill>
                  <a:schemeClr val="tx1"/>
                </a:solidFill>
                <a:effectLst>
                  <a:outerShdw blurRad="50800" algn="tl" rotWithShape="0">
                    <a:srgbClr val="000000"/>
                  </a:outerShdw>
                </a:effectLst>
              </a:rPr>
            </a:br>
            <a:r>
              <a:rPr lang="es-ES" sz="2400" b="1" dirty="0" smtClean="0">
                <a:ln w="17780" cmpd="sng">
                  <a:solidFill>
                    <a:schemeClr val="tx1">
                      <a:lumMod val="85000"/>
                      <a:lumOff val="15000"/>
                    </a:schemeClr>
                  </a:solidFill>
                  <a:prstDash val="solid"/>
                  <a:miter lim="800000"/>
                </a:ln>
                <a:solidFill>
                  <a:schemeClr val="tx1"/>
                </a:solidFill>
                <a:effectLst>
                  <a:outerShdw blurRad="50800" algn="tl" rotWithShape="0">
                    <a:srgbClr val="000000"/>
                  </a:outerShdw>
                </a:effectLst>
              </a:rPr>
              <a:t>Implementar un sistema de calibración para los dispositivos de posicionamiento global GPS, ofertando este servicio en el Centro de Metrología de la Fuerza Terrestre, utilizando un punto de referencia exacto, al igual que la determinación de ciertos parámetros que influyen en la observación de los datos, como normas y estándares de calidad para realizar correcciones y obtener lecturas confiables, a fin de apoyar al desarrollo tecnológico, técnico y económico del país sus instituciones, sean nacionales, extranjera, militares,  y que sirvan a su vez como guía para desarrollar sistemas similares.</a:t>
            </a:r>
            <a:br>
              <a:rPr lang="es-ES" sz="2400" b="1" dirty="0" smtClean="0">
                <a:ln w="17780" cmpd="sng">
                  <a:solidFill>
                    <a:schemeClr val="tx1">
                      <a:lumMod val="85000"/>
                      <a:lumOff val="15000"/>
                    </a:schemeClr>
                  </a:solidFill>
                  <a:prstDash val="solid"/>
                  <a:miter lim="800000"/>
                </a:ln>
                <a:solidFill>
                  <a:schemeClr val="tx1"/>
                </a:solidFill>
                <a:effectLst>
                  <a:outerShdw blurRad="50800" algn="tl" rotWithShape="0">
                    <a:srgbClr val="000000"/>
                  </a:outerShdw>
                </a:effectLst>
              </a:rPr>
            </a:br>
            <a:endParaRPr lang="es-ES" sz="2400" b="1" dirty="0">
              <a:ln w="17780" cmpd="sng">
                <a:solidFill>
                  <a:schemeClr val="tx1">
                    <a:lumMod val="85000"/>
                    <a:lumOff val="15000"/>
                  </a:schemeClr>
                </a:solidFill>
                <a:prstDash val="solid"/>
                <a:miter lim="800000"/>
              </a:ln>
              <a:solidFill>
                <a:schemeClr val="tx1"/>
              </a:solidFill>
              <a:effectLst>
                <a:outerShdw blurRad="50800" algn="tl" rotWithShape="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404664"/>
            <a:ext cx="8496944" cy="5078313"/>
          </a:xfrm>
          <a:prstGeom prst="rect">
            <a:avLst/>
          </a:prstGeom>
          <a:noFill/>
        </p:spPr>
        <p:txBody>
          <a:bodyPr wrap="square" rtlCol="0">
            <a:spAutoFit/>
          </a:bodyPr>
          <a:lstStyle/>
          <a:p>
            <a:r>
              <a:rPr lang="es-ES" b="1" dirty="0" smtClean="0"/>
              <a:t>Objetivos </a:t>
            </a:r>
            <a:r>
              <a:rPr lang="es-ES" b="1" dirty="0"/>
              <a:t>Específicos.</a:t>
            </a:r>
            <a:endParaRPr lang="es-ES" dirty="0"/>
          </a:p>
          <a:p>
            <a:r>
              <a:rPr lang="es-ES" b="1" dirty="0"/>
              <a:t> </a:t>
            </a:r>
            <a:endParaRPr lang="es-ES" dirty="0"/>
          </a:p>
          <a:p>
            <a:pPr lvl="0">
              <a:buFont typeface="Arial" pitchFamily="34" charset="0"/>
              <a:buChar char="•"/>
            </a:pPr>
            <a:r>
              <a:rPr lang="es-ES" dirty="0"/>
              <a:t>Visitar el Instituto Geográfico Militar al igual que el CMFT acantonados en la Provincia de Pichincha/Quito para observar su forma de trabajo y tener una idea del perfil profesional que manejan las mencionados centros y otros datos que nos sirvan de ayuda para la realización del proyecto.</a:t>
            </a:r>
          </a:p>
          <a:p>
            <a:r>
              <a:rPr lang="es-ES" dirty="0"/>
              <a:t> </a:t>
            </a:r>
          </a:p>
          <a:p>
            <a:pPr lvl="0">
              <a:buFont typeface="Arial" pitchFamily="34" charset="0"/>
              <a:buChar char="•"/>
            </a:pPr>
            <a:r>
              <a:rPr lang="es-ES" dirty="0"/>
              <a:t>Investigar precios y tipos de equipos a ser utilizados en la realización del sistema de ajuste-calibración.</a:t>
            </a:r>
          </a:p>
          <a:p>
            <a:r>
              <a:rPr lang="es-ES" dirty="0"/>
              <a:t> </a:t>
            </a:r>
          </a:p>
          <a:p>
            <a:pPr lvl="0">
              <a:buFont typeface="Arial" pitchFamily="34" charset="0"/>
              <a:buChar char="•"/>
            </a:pPr>
            <a:r>
              <a:rPr lang="es-ES" dirty="0"/>
              <a:t>Investigar el funcionamiento de los Sistemas de Posicionamiento Global, al igual que los factores que influyen en la entrega de sus datos. </a:t>
            </a:r>
          </a:p>
          <a:p>
            <a:r>
              <a:rPr lang="es-ES" dirty="0"/>
              <a:t> </a:t>
            </a:r>
          </a:p>
          <a:p>
            <a:pPr lvl="0">
              <a:buFont typeface="Arial" pitchFamily="34" charset="0"/>
              <a:buChar char="•"/>
            </a:pPr>
            <a:r>
              <a:rPr lang="es-ES" dirty="0"/>
              <a:t>Diseñar la estructura del sistema de calibración a usarse en el proyecto permitiendo el funcionamiento adecuado y deseado  del sistema.</a:t>
            </a:r>
          </a:p>
          <a:p>
            <a:r>
              <a:rPr lang="es-ES" dirty="0"/>
              <a:t> </a:t>
            </a:r>
          </a:p>
          <a:p>
            <a:pPr lvl="0">
              <a:buFont typeface="Arial" pitchFamily="34" charset="0"/>
              <a:buChar char="•"/>
            </a:pPr>
            <a:r>
              <a:rPr lang="es-ES" dirty="0"/>
              <a:t>Realizar el montaje y pruebas del sistema a implementar.</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96944" cy="369332"/>
          </a:xfrm>
          <a:prstGeom prst="rect">
            <a:avLst/>
          </a:prstGeom>
          <a:noFill/>
        </p:spPr>
        <p:txBody>
          <a:bodyPr wrap="square" rtlCol="0">
            <a:spAutoFit/>
          </a:bodyPr>
          <a:lstStyle/>
          <a:p>
            <a:endParaRPr lang="es-ES" dirty="0"/>
          </a:p>
        </p:txBody>
      </p:sp>
      <p:sp>
        <p:nvSpPr>
          <p:cNvPr id="5" name="4 CuadroTexto"/>
          <p:cNvSpPr txBox="1"/>
          <p:nvPr/>
        </p:nvSpPr>
        <p:spPr>
          <a:xfrm>
            <a:off x="467544" y="332656"/>
            <a:ext cx="8136904" cy="5786199"/>
          </a:xfrm>
          <a:prstGeom prst="rect">
            <a:avLst/>
          </a:prstGeom>
          <a:noFill/>
        </p:spPr>
        <p:txBody>
          <a:bodyPr wrap="square" rtlCol="0">
            <a:spAutoFit/>
          </a:bodyPr>
          <a:lstStyle/>
          <a:p>
            <a:pPr lvl="0" algn="ctr"/>
            <a:r>
              <a:rPr lang="es-ES" sz="2800" b="1" dirty="0"/>
              <a:t>JUSTIFICACIÓN E IMPORTANCIA</a:t>
            </a:r>
            <a:r>
              <a:rPr lang="es-ES" sz="2800" b="1" dirty="0" smtClean="0"/>
              <a:t>.</a:t>
            </a:r>
          </a:p>
          <a:p>
            <a:pPr lvl="0"/>
            <a:endParaRPr lang="es-ES" dirty="0" smtClean="0"/>
          </a:p>
          <a:p>
            <a:pPr lvl="0"/>
            <a:endParaRPr lang="es-ES" dirty="0"/>
          </a:p>
          <a:p>
            <a:pPr algn="just"/>
            <a:r>
              <a:rPr lang="es-ES" b="1" dirty="0"/>
              <a:t>E</a:t>
            </a:r>
            <a:r>
              <a:rPr lang="es-ES" b="1" dirty="0" smtClean="0"/>
              <a:t>l </a:t>
            </a:r>
            <a:r>
              <a:rPr lang="es-ES" b="1" dirty="0"/>
              <a:t>impulso para la implementación de un sistema </a:t>
            </a:r>
            <a:r>
              <a:rPr lang="es-ES" b="1" dirty="0" smtClean="0"/>
              <a:t>calibración </a:t>
            </a:r>
            <a:r>
              <a:rPr lang="es-ES" b="1" dirty="0"/>
              <a:t>paro los dispositivos de posicionamiento global, sería una de las soluciones </a:t>
            </a:r>
            <a:r>
              <a:rPr lang="es-ES" b="1" dirty="0" smtClean="0"/>
              <a:t>a los problemas que se presentan con los equipos GPS.</a:t>
            </a:r>
          </a:p>
          <a:p>
            <a:pPr algn="just"/>
            <a:endParaRPr lang="es-ES" b="1" dirty="0"/>
          </a:p>
          <a:p>
            <a:pPr algn="just"/>
            <a:r>
              <a:rPr lang="es-ES" b="1" dirty="0"/>
              <a:t>El principal motivo para el cual se ha de desarrollado esta iniciativa, es la de permitir de manera precisa  obtener una expresión del valor de las </a:t>
            </a:r>
            <a:r>
              <a:rPr lang="es-ES" b="1" dirty="0" smtClean="0"/>
              <a:t>magnitudes </a:t>
            </a:r>
            <a:r>
              <a:rPr lang="es-ES" b="1" dirty="0"/>
              <a:t>empleando para ello instrumentos, métodos  </a:t>
            </a:r>
            <a:r>
              <a:rPr lang="es-ES" b="1" dirty="0" smtClean="0"/>
              <a:t>y medios apropiados que permitan afrontar </a:t>
            </a:r>
            <a:r>
              <a:rPr lang="es-ES" b="1" dirty="0"/>
              <a:t>de manera </a:t>
            </a:r>
            <a:r>
              <a:rPr lang="es-ES" b="1" dirty="0" smtClean="0"/>
              <a:t>organizada </a:t>
            </a:r>
            <a:r>
              <a:rPr lang="es-ES" b="1" dirty="0"/>
              <a:t>y estructurada el lineamiento de adquisición de datos ya sean científicos, prácticos, civiles o militares. </a:t>
            </a:r>
            <a:endParaRPr lang="es-ES" b="1" dirty="0" smtClean="0"/>
          </a:p>
          <a:p>
            <a:pPr algn="just"/>
            <a:endParaRPr lang="es-ES" b="1" dirty="0" smtClean="0"/>
          </a:p>
          <a:p>
            <a:pPr algn="just"/>
            <a:r>
              <a:rPr lang="es-ES" b="1" dirty="0" smtClean="0"/>
              <a:t>De este  </a:t>
            </a:r>
            <a:r>
              <a:rPr lang="es-ES" b="1" dirty="0"/>
              <a:t>modo aportamos al avance, desarrollo y difusión de las técnicas y métodos de calibración, impulsando a la implementación de sistemas de corrección mucho más eficientes y eficaces que faciliten procesos y por ende incidan en la calidad de vida de la </a:t>
            </a:r>
            <a:r>
              <a:rPr lang="es-ES" b="1" dirty="0" smtClean="0"/>
              <a:t>población, instituciones privadas, públicas y militares</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0"/>
            <a:ext cx="8568952" cy="6155531"/>
          </a:xfrm>
          <a:prstGeom prst="rect">
            <a:avLst/>
          </a:prstGeom>
          <a:noFill/>
        </p:spPr>
        <p:txBody>
          <a:bodyPr wrap="square" rtlCol="0">
            <a:spAutoFit/>
          </a:bodyPr>
          <a:lstStyle/>
          <a:p>
            <a:pPr algn="ctr"/>
            <a:r>
              <a:rPr lang="es-ES" sz="3200" b="1" dirty="0" smtClean="0"/>
              <a:t>METODOLOGÍA</a:t>
            </a:r>
          </a:p>
          <a:p>
            <a:pPr algn="ctr"/>
            <a:endParaRPr lang="es-ES" sz="3200" b="1" dirty="0" smtClean="0"/>
          </a:p>
          <a:p>
            <a:pPr lvl="0" algn="just">
              <a:buFont typeface="Arial" pitchFamily="34" charset="0"/>
              <a:buChar char="•"/>
            </a:pPr>
            <a:r>
              <a:rPr lang="es-EC" sz="2400" dirty="0"/>
              <a:t>El método que abarca el presente estudio será el Método Normalizado ya que por definición todos los métodos que se utilizarán, están documentados bajo normas internacionales. </a:t>
            </a:r>
            <a:endParaRPr lang="es-EC" sz="2400" dirty="0" smtClean="0"/>
          </a:p>
          <a:p>
            <a:pPr lvl="0" algn="just"/>
            <a:endParaRPr lang="es-EC" sz="2400" dirty="0" smtClean="0"/>
          </a:p>
          <a:p>
            <a:pPr algn="just">
              <a:buFont typeface="Arial" pitchFamily="34" charset="0"/>
              <a:buChar char="•"/>
            </a:pPr>
            <a:r>
              <a:rPr lang="es-EC" sz="2400" dirty="0"/>
              <a:t>Con respecto al método de medición, se ha seleccionado al método de Medición Directa ya que obtendremos los datos directamente de un instrumento digital (GPS</a:t>
            </a:r>
            <a:r>
              <a:rPr lang="es-EC" sz="2400" dirty="0" smtClean="0"/>
              <a:t>).</a:t>
            </a:r>
          </a:p>
          <a:p>
            <a:pPr algn="just"/>
            <a:endParaRPr lang="es-EC" sz="2400" dirty="0" smtClean="0"/>
          </a:p>
          <a:p>
            <a:pPr lvl="0" algn="just">
              <a:buFont typeface="Arial" pitchFamily="34" charset="0"/>
              <a:buChar char="•"/>
            </a:pPr>
            <a:r>
              <a:rPr lang="es-EC" sz="2400" dirty="0"/>
              <a:t>El  método de calibración que se utilizará será el Método de Calibración por Comparación Directa puesto que los datos registrados se compararán con los que entrega el patrón. </a:t>
            </a:r>
            <a:endParaRPr lang="es-EC" sz="2400" dirty="0" smtClean="0"/>
          </a:p>
          <a:p>
            <a:pPr lvl="0" algn="just">
              <a:buFont typeface="Arial" pitchFamily="34" charset="0"/>
              <a:buChar char="•"/>
            </a:pPr>
            <a:endParaRPr lang="es-EC" sz="2400" dirty="0"/>
          </a:p>
          <a:p>
            <a:pPr algn="just">
              <a:buFont typeface="Arial" pitchFamily="34" charset="0"/>
              <a:buChar char="•"/>
            </a:pPr>
            <a:r>
              <a:rPr lang="es-EC" sz="2400" dirty="0" smtClean="0"/>
              <a:t>Posicionamiento relativo o diferencial: Método Estático Rápido</a:t>
            </a:r>
          </a:p>
          <a:p>
            <a:pPr algn="ctr"/>
            <a:endParaRPr lang="es-E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260648"/>
            <a:ext cx="8208912" cy="1231106"/>
          </a:xfrm>
          <a:prstGeom prst="rect">
            <a:avLst/>
          </a:prstGeom>
          <a:noFill/>
        </p:spPr>
        <p:txBody>
          <a:bodyPr wrap="square" rtlCol="0">
            <a:spAutoFit/>
          </a:bodyPr>
          <a:lstStyle/>
          <a:p>
            <a:r>
              <a:rPr lang="es-EC" dirty="0" smtClean="0"/>
              <a:t> </a:t>
            </a:r>
            <a:r>
              <a:rPr lang="es-EC" sz="2800" b="1" dirty="0" smtClean="0"/>
              <a:t>CONFIGURACIÓN PREVIA</a:t>
            </a:r>
          </a:p>
          <a:p>
            <a:endParaRPr lang="es-EC" sz="2800" b="1" dirty="0"/>
          </a:p>
          <a:p>
            <a:endParaRPr lang="es-ES" b="1"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16385" name="Lienzo 89"/>
          <p:cNvGrpSpPr>
            <a:grpSpLocks/>
          </p:cNvGrpSpPr>
          <p:nvPr/>
        </p:nvGrpSpPr>
        <p:grpSpPr bwMode="auto">
          <a:xfrm>
            <a:off x="0" y="836712"/>
            <a:ext cx="9144000" cy="6021288"/>
            <a:chOff x="0" y="0"/>
            <a:chExt cx="50387" cy="41643"/>
          </a:xfrm>
        </p:grpSpPr>
        <p:sp>
          <p:nvSpPr>
            <p:cNvPr id="16391" name="AutoShape 7"/>
            <p:cNvSpPr>
              <a:spLocks noChangeAspect="1" noChangeArrowheads="1"/>
            </p:cNvSpPr>
            <p:nvPr/>
          </p:nvSpPr>
          <p:spPr bwMode="auto">
            <a:xfrm>
              <a:off x="0" y="0"/>
              <a:ext cx="50387" cy="4164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endParaRPr lang="es-ES"/>
            </a:p>
          </p:txBody>
        </p:sp>
        <p:sp>
          <p:nvSpPr>
            <p:cNvPr id="92" name="79 Conector recto"/>
            <p:cNvSpPr>
              <a:spLocks noChangeShapeType="1"/>
            </p:cNvSpPr>
            <p:nvPr/>
          </p:nvSpPr>
          <p:spPr bwMode="auto">
            <a:xfrm>
              <a:off x="7896" y="5705"/>
              <a:ext cx="3407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just"/>
              <a:endParaRPr lang="es-ES"/>
            </a:p>
          </p:txBody>
        </p:sp>
        <p:sp>
          <p:nvSpPr>
            <p:cNvPr id="93" name="75 Conector recto"/>
            <p:cNvSpPr>
              <a:spLocks noChangeShapeType="1"/>
            </p:cNvSpPr>
            <p:nvPr/>
          </p:nvSpPr>
          <p:spPr bwMode="auto">
            <a:xfrm>
              <a:off x="7896" y="3705"/>
              <a:ext cx="0" cy="459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just"/>
              <a:endParaRPr lang="es-ES"/>
            </a:p>
          </p:txBody>
        </p:sp>
        <p:sp>
          <p:nvSpPr>
            <p:cNvPr id="94" name="76 Conector recto"/>
            <p:cNvSpPr>
              <a:spLocks noChangeShapeType="1"/>
            </p:cNvSpPr>
            <p:nvPr/>
          </p:nvSpPr>
          <p:spPr bwMode="auto">
            <a:xfrm>
              <a:off x="41973" y="3705"/>
              <a:ext cx="0" cy="459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just"/>
              <a:endParaRPr lang="es-ES"/>
            </a:p>
          </p:txBody>
        </p:sp>
        <p:sp>
          <p:nvSpPr>
            <p:cNvPr id="96" name="95 Cuadro de texto"/>
            <p:cNvSpPr txBox="1">
              <a:spLocks noChangeArrowheads="1"/>
            </p:cNvSpPr>
            <p:nvPr/>
          </p:nvSpPr>
          <p:spPr bwMode="auto">
            <a:xfrm>
              <a:off x="17621" y="2076"/>
              <a:ext cx="17411" cy="3238"/>
            </a:xfrm>
            <a:prstGeom prst="rect">
              <a:avLst/>
            </a:prstGeom>
            <a:gradFill rotWithShape="1">
              <a:gsLst>
                <a:gs pos="0">
                  <a:srgbClr val="C9B5E8"/>
                </a:gs>
                <a:gs pos="35001">
                  <a:srgbClr val="D9CBEE"/>
                </a:gs>
                <a:gs pos="100000">
                  <a:srgbClr val="F0EAF9"/>
                </a:gs>
              </a:gsLst>
              <a:lin ang="16200000" scaled="1"/>
            </a:gradFill>
            <a:ln w="9525">
              <a:solidFill>
                <a:srgbClr val="FFFFFF"/>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6399ED"/>
                  </a:solidFill>
                  <a:effectLst/>
                  <a:latin typeface="Arial" pitchFamily="34" charset="0"/>
                  <a:ea typeface="Calibri" pitchFamily="34" charset="0"/>
                  <a:cs typeface="Arial" pitchFamily="34" charset="0"/>
                </a:rPr>
                <a:t>HASTA  15km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7" name="97 Imagen"/>
            <p:cNvPicPr>
              <a:picLocks noChangeAspect="1"/>
            </p:cNvPicPr>
            <p:nvPr/>
          </p:nvPicPr>
          <p:blipFill>
            <a:blip r:embed="rId2" cstate="print"/>
            <a:srcRect/>
            <a:stretch>
              <a:fillRect/>
            </a:stretch>
          </p:blipFill>
          <p:spPr bwMode="auto">
            <a:xfrm>
              <a:off x="0" y="2076"/>
              <a:ext cx="49911" cy="34309"/>
            </a:xfrm>
            <a:prstGeom prst="rect">
              <a:avLst/>
            </a:prstGeom>
            <a:noFill/>
          </p:spPr>
        </p:pic>
      </p:grpSp>
      <p:sp>
        <p:nvSpPr>
          <p:cNvPr id="12" name="11 CuadroTexto"/>
          <p:cNvSpPr txBox="1"/>
          <p:nvPr/>
        </p:nvSpPr>
        <p:spPr>
          <a:xfrm>
            <a:off x="323528" y="260648"/>
            <a:ext cx="8424936" cy="584775"/>
          </a:xfrm>
          <a:prstGeom prst="rect">
            <a:avLst/>
          </a:prstGeom>
          <a:noFill/>
        </p:spPr>
        <p:txBody>
          <a:bodyPr wrap="square" rtlCol="0">
            <a:spAutoFit/>
          </a:bodyPr>
          <a:lstStyle/>
          <a:p>
            <a:pPr algn="ctr"/>
            <a:r>
              <a:rPr lang="es-ES" sz="3200" b="1" dirty="0" smtClean="0"/>
              <a:t>DESCRIPCIÓN DEL PROYECTO</a:t>
            </a:r>
            <a:endParaRPr lang="es-E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4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87824" y="620688"/>
            <a:ext cx="3312368" cy="792088"/>
          </a:xfrm>
          <a:prstGeom prst="rect">
            <a:avLst/>
          </a:prstGeom>
          <a:noFill/>
        </p:spPr>
      </p:pic>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41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2204864"/>
            <a:ext cx="2952328" cy="720080"/>
          </a:xfrm>
          <a:prstGeom prst="rect">
            <a:avLst/>
          </a:prstGeom>
          <a:noFill/>
        </p:spPr>
      </p:pic>
      <p:sp>
        <p:nvSpPr>
          <p:cNvPr id="17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4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59832" y="4077072"/>
            <a:ext cx="2952328" cy="7200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0"/>
            <a:ext cx="8064896" cy="3108543"/>
          </a:xfrm>
          <a:prstGeom prst="rect">
            <a:avLst/>
          </a:prstGeom>
          <a:noFill/>
        </p:spPr>
        <p:txBody>
          <a:bodyPr wrap="square" rtlCol="0">
            <a:spAutoFit/>
          </a:bodyPr>
          <a:lstStyle/>
          <a:p>
            <a:r>
              <a:rPr lang="es-ES" sz="3200" b="1" dirty="0" smtClean="0"/>
              <a:t>ANÁLISIS</a:t>
            </a:r>
          </a:p>
          <a:p>
            <a:endParaRPr lang="es-ES" sz="3200" b="1" dirty="0" smtClean="0"/>
          </a:p>
          <a:p>
            <a:pPr algn="just"/>
            <a:r>
              <a:rPr lang="es-EC" sz="2000" dirty="0"/>
              <a:t>El GPS entrega el valor de la posición en la cual se encuentra una persona u objeto, pero mencionado valor no es tan exacto, ya que existe un cierto valor de </a:t>
            </a:r>
            <a:r>
              <a:rPr lang="es-EC" sz="2000" dirty="0" smtClean="0"/>
              <a:t>estimación de la posición que de </a:t>
            </a:r>
            <a:r>
              <a:rPr lang="es-EC" sz="2000" dirty="0"/>
              <a:t>acurdo a las condiciones favorables o desfavorables a las cuales fuese sometido el instrumento</a:t>
            </a:r>
            <a:r>
              <a:rPr lang="es-EC" sz="2000" dirty="0" smtClean="0"/>
              <a:t> varía en gran proporción </a:t>
            </a:r>
            <a:endParaRPr lang="es-ES" sz="2000" b="1" dirty="0" smtClean="0"/>
          </a:p>
          <a:p>
            <a:endParaRPr lang="es-ES" sz="3200" b="1" dirty="0"/>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852936"/>
            <a:ext cx="7200800" cy="3717032"/>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TotalTime>
  <Words>529</Words>
  <Application>Microsoft Office PowerPoint</Application>
  <PresentationFormat>Presentación en pantalla (4:3)</PresentationFormat>
  <Paragraphs>67</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Flujo</vt:lpstr>
      <vt:lpstr>“DISEÑO E IMPLEMENTACION DE UN SISTEMA DE CALIBRACIÓN PARA LOS SISTEMAS DE POSICIONAMIENTO GLOBAL (GPS), PARA EL CENTRO DE METROLOGÍA DE LA FUERZA TERRESTRE ”</vt:lpstr>
      <vt:lpstr>OBJETIVOS.   ObjetivoGeneral.  Implementar un sistema de calibración para los dispositivos de posicionamiento global GPS, ofertando este servicio en el Centro de Metrología de la Fuerza Terrestre, utilizando un punto de referencia exacto, al igual que la determinación de ciertos parámetros que influyen en la observación de los datos, como normas y estándares de calidad para realizar correcciones y obtener lecturas confiables, a fin de apoyar al desarrollo tecnológico, técnico y económico del país sus instituciones, sean nacionales, extranjera, militares,  y que sirvan a su vez como guía para desarrollar sistemas similares.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IMPLEMENTACION DE UN SISTEMA DE CALIBRACIÓN PARA LOS SISTEMAS DE POSICIONAMIENTO GLOBAL (GPS), PARA EL CENTRO DE METROLOGÍA DE LA FUERZA TERRESTRE ”</dc:title>
  <dc:creator>luis</dc:creator>
  <cp:lastModifiedBy>Oscar Arias</cp:lastModifiedBy>
  <cp:revision>2</cp:revision>
  <dcterms:created xsi:type="dcterms:W3CDTF">2013-08-07T12:45:34Z</dcterms:created>
  <dcterms:modified xsi:type="dcterms:W3CDTF">2013-08-12T16:18:59Z</dcterms:modified>
</cp:coreProperties>
</file>