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7" r:id="rId2"/>
    <p:sldId id="260" r:id="rId3"/>
    <p:sldId id="258" r:id="rId4"/>
    <p:sldId id="259" r:id="rId5"/>
    <p:sldId id="261" r:id="rId6"/>
    <p:sldId id="262" r:id="rId7"/>
    <p:sldId id="263" r:id="rId8"/>
    <p:sldId id="264" r:id="rId9"/>
    <p:sldId id="265" r:id="rId10"/>
    <p:sldId id="272" r:id="rId11"/>
    <p:sldId id="273" r:id="rId12"/>
    <p:sldId id="274" r:id="rId13"/>
    <p:sldId id="275" r:id="rId14"/>
    <p:sldId id="276" r:id="rId15"/>
    <p:sldId id="266" r:id="rId16"/>
    <p:sldId id="267" r:id="rId17"/>
    <p:sldId id="268" r:id="rId18"/>
    <p:sldId id="269" r:id="rId19"/>
    <p:sldId id="270" r:id="rId20"/>
    <p:sldId id="271"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5DCA8A-6D84-4AB2-9DD6-C8CB2987B15C}" type="datetimeFigureOut">
              <a:rPr lang="es-EC" smtClean="0"/>
              <a:pPr/>
              <a:t>28/07/2013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D7D5B-C702-4ED0-90D9-2520BDF4156A}" type="slidenum">
              <a:rPr lang="es-EC" smtClean="0"/>
              <a:pPr/>
              <a:t>‹Nº›</a:t>
            </a:fld>
            <a:endParaRPr lang="es-EC"/>
          </a:p>
        </p:txBody>
      </p:sp>
    </p:spTree>
    <p:extLst>
      <p:ext uri="{BB962C8B-B14F-4D97-AF65-F5344CB8AC3E}">
        <p14:creationId xmlns:p14="http://schemas.microsoft.com/office/powerpoint/2010/main" val="3903169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106331-DF95-4291-8429-7E54CC9D2A0F}"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11"/>
          </p:nvPr>
        </p:nvSpPr>
        <p:spPr/>
        <p:txBody>
          <a:bodyPr/>
          <a:lstStyle/>
          <a:p>
            <a:endParaRPr lang="es-EC">
              <a:solidFill>
                <a:srgbClr val="073E87"/>
              </a:solidFill>
            </a:endParaRPr>
          </a:p>
        </p:txBody>
      </p:sp>
      <p:sp>
        <p:nvSpPr>
          <p:cNvPr id="6" name="Slide Number Placeholder 5"/>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1305210853"/>
      </p:ext>
    </p:extLst>
  </p:cSld>
  <p:clrMapOvr>
    <a:masterClrMapping/>
  </p:clrMapOvr>
  <p:transition spd="med" advTm="1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C794F2C-D659-4DC4-9986-69AD162ADE0A}"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11"/>
          </p:nvPr>
        </p:nvSpPr>
        <p:spPr/>
        <p:txBody>
          <a:bodyPr/>
          <a:lstStyle/>
          <a:p>
            <a:endParaRPr lang="es-EC">
              <a:solidFill>
                <a:srgbClr val="073E87"/>
              </a:solidFill>
            </a:endParaRPr>
          </a:p>
        </p:txBody>
      </p:sp>
      <p:sp>
        <p:nvSpPr>
          <p:cNvPr id="6" name="Slide Number Placeholder 5"/>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1516069102"/>
      </p:ext>
    </p:extLst>
  </p:cSld>
  <p:clrMapOvr>
    <a:masterClrMapping/>
  </p:clrMapOvr>
  <p:transition spd="med" advTm="1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F42D1AC-74D1-4427-8600-4E6185DE227F}"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11"/>
          </p:nvPr>
        </p:nvSpPr>
        <p:spPr/>
        <p:txBody>
          <a:bodyPr/>
          <a:lstStyle/>
          <a:p>
            <a:endParaRPr lang="es-EC">
              <a:solidFill>
                <a:srgbClr val="073E87"/>
              </a:solidFill>
            </a:endParaRPr>
          </a:p>
        </p:txBody>
      </p:sp>
      <p:sp>
        <p:nvSpPr>
          <p:cNvPr id="6" name="Slide Number Placeholder 5"/>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grpSp>
        <p:nvGrpSpPr>
          <p:cNvPr id="7"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67457490"/>
      </p:ext>
    </p:extLst>
  </p:cSld>
  <p:clrMapOvr>
    <a:masterClrMapping/>
  </p:clrMapOvr>
  <p:transition spd="med" advTm="1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11"/>
          </p:nvPr>
        </p:nvSpPr>
        <p:spPr/>
        <p:txBody>
          <a:bodyPr/>
          <a:lstStyle/>
          <a:p>
            <a:endParaRPr lang="es-EC">
              <a:solidFill>
                <a:srgbClr val="073E87"/>
              </a:solidFill>
            </a:endParaRPr>
          </a:p>
        </p:txBody>
      </p:sp>
      <p:sp>
        <p:nvSpPr>
          <p:cNvPr id="6" name="Slide Number Placeholder 5"/>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421154875"/>
      </p:ext>
    </p:extLst>
  </p:cSld>
  <p:clrMapOvr>
    <a:masterClrMapping/>
  </p:clrMapOvr>
  <p:transition spd="med" advTm="1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AE66973-8229-46F2-8B57-D202E27CF239}"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11"/>
          </p:nvPr>
        </p:nvSpPr>
        <p:spPr/>
        <p:txBody>
          <a:bodyPr/>
          <a:lstStyle/>
          <a:p>
            <a:endParaRPr lang="es-EC">
              <a:solidFill>
                <a:srgbClr val="073E87"/>
              </a:solidFill>
            </a:endParaRPr>
          </a:p>
        </p:txBody>
      </p:sp>
      <p:sp>
        <p:nvSpPr>
          <p:cNvPr id="6" name="Slide Number Placeholder 5"/>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260142187"/>
      </p:ext>
    </p:extLst>
  </p:cSld>
  <p:clrMapOvr>
    <a:masterClrMapping/>
  </p:clrMapOvr>
  <p:transition spd="med" advTm="1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sp>
        <p:nvSpPr>
          <p:cNvPr id="6" name="Footer Placeholder 5"/>
          <p:cNvSpPr>
            <a:spLocks noGrp="1"/>
          </p:cNvSpPr>
          <p:nvPr>
            <p:ph type="ftr" sz="quarter" idx="11"/>
          </p:nvPr>
        </p:nvSpPr>
        <p:spPr/>
        <p:txBody>
          <a:bodyPr/>
          <a:lstStyle/>
          <a:p>
            <a:endParaRPr lang="es-EC">
              <a:solidFill>
                <a:srgbClr val="073E87"/>
              </a:solidFill>
            </a:endParaRPr>
          </a:p>
        </p:txBody>
      </p:sp>
      <p:sp>
        <p:nvSpPr>
          <p:cNvPr id="7" name="Slide Number Placeholder 6"/>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882058130"/>
      </p:ext>
    </p:extLst>
  </p:cSld>
  <p:clrMapOvr>
    <a:masterClrMapping/>
  </p:clrMapOvr>
  <p:transition spd="med" advTm="1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2383FA9-10A9-4CA2-B2F9-44AC9B521EE4}" type="datetime1">
              <a:rPr lang="es-EC" smtClean="0">
                <a:solidFill>
                  <a:srgbClr val="073E87"/>
                </a:solidFill>
              </a:rPr>
              <a:pPr/>
              <a:t>28/07/2013</a:t>
            </a:fld>
            <a:endParaRPr lang="es-EC">
              <a:solidFill>
                <a:srgbClr val="073E87"/>
              </a:solidFill>
            </a:endParaRPr>
          </a:p>
        </p:txBody>
      </p:sp>
      <p:sp>
        <p:nvSpPr>
          <p:cNvPr id="8" name="Footer Placeholder 7"/>
          <p:cNvSpPr>
            <a:spLocks noGrp="1"/>
          </p:cNvSpPr>
          <p:nvPr>
            <p:ph type="ftr" sz="quarter" idx="11"/>
          </p:nvPr>
        </p:nvSpPr>
        <p:spPr/>
        <p:txBody>
          <a:bodyPr/>
          <a:lstStyle/>
          <a:p>
            <a:endParaRPr lang="es-EC">
              <a:solidFill>
                <a:srgbClr val="073E87"/>
              </a:solidFill>
            </a:endParaRPr>
          </a:p>
        </p:txBody>
      </p:sp>
      <p:sp>
        <p:nvSpPr>
          <p:cNvPr id="9" name="Slide Number Placeholder 8"/>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3954802403"/>
      </p:ext>
    </p:extLst>
  </p:cSld>
  <p:clrMapOvr>
    <a:masterClrMapping/>
  </p:clrMapOvr>
  <p:transition spd="med" advTm="1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E3BBF9C6-5BC8-40BC-AE44-C5885BA3605B}" type="datetime1">
              <a:rPr lang="es-EC" smtClean="0">
                <a:solidFill>
                  <a:srgbClr val="073E87"/>
                </a:solidFill>
              </a:rPr>
              <a:pPr/>
              <a:t>28/07/2013</a:t>
            </a:fld>
            <a:endParaRPr lang="es-EC">
              <a:solidFill>
                <a:srgbClr val="073E87"/>
              </a:solidFill>
            </a:endParaRPr>
          </a:p>
        </p:txBody>
      </p:sp>
      <p:sp>
        <p:nvSpPr>
          <p:cNvPr id="4" name="Footer Placeholder 3"/>
          <p:cNvSpPr>
            <a:spLocks noGrp="1"/>
          </p:cNvSpPr>
          <p:nvPr>
            <p:ph type="ftr" sz="quarter" idx="11"/>
          </p:nvPr>
        </p:nvSpPr>
        <p:spPr/>
        <p:txBody>
          <a:bodyPr/>
          <a:lstStyle/>
          <a:p>
            <a:endParaRPr lang="es-EC">
              <a:solidFill>
                <a:srgbClr val="073E87"/>
              </a:solidFill>
            </a:endParaRPr>
          </a:p>
        </p:txBody>
      </p:sp>
      <p:sp>
        <p:nvSpPr>
          <p:cNvPr id="5" name="Slide Number Placeholder 4"/>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566211691"/>
      </p:ext>
    </p:extLst>
  </p:cSld>
  <p:clrMapOvr>
    <a:masterClrMapping/>
  </p:clrMapOvr>
  <p:transition spd="med" advTm="1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55B0D78F-9B2D-41EF-80A8-22ABC3C97C63}" type="datetime1">
              <a:rPr lang="es-EC" smtClean="0">
                <a:solidFill>
                  <a:srgbClr val="073E87"/>
                </a:solidFill>
              </a:rPr>
              <a:pPr/>
              <a:t>28/07/2013</a:t>
            </a:fld>
            <a:endParaRPr lang="es-EC">
              <a:solidFill>
                <a:srgbClr val="073E87"/>
              </a:solidFill>
            </a:endParaRPr>
          </a:p>
        </p:txBody>
      </p:sp>
      <p:sp>
        <p:nvSpPr>
          <p:cNvPr id="3" name="Footer Placeholder 2"/>
          <p:cNvSpPr>
            <a:spLocks noGrp="1"/>
          </p:cNvSpPr>
          <p:nvPr>
            <p:ph type="ftr" sz="quarter" idx="11"/>
          </p:nvPr>
        </p:nvSpPr>
        <p:spPr/>
        <p:txBody>
          <a:bodyPr/>
          <a:lstStyle/>
          <a:p>
            <a:endParaRPr lang="es-EC">
              <a:solidFill>
                <a:srgbClr val="073E87"/>
              </a:solidFill>
            </a:endParaRPr>
          </a:p>
        </p:txBody>
      </p:sp>
      <p:sp>
        <p:nvSpPr>
          <p:cNvPr id="4" name="Slide Number Placeholder 3"/>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Tree>
    <p:extLst>
      <p:ext uri="{BB962C8B-B14F-4D97-AF65-F5344CB8AC3E}">
        <p14:creationId xmlns:p14="http://schemas.microsoft.com/office/powerpoint/2010/main" val="969547296"/>
      </p:ext>
    </p:extLst>
  </p:cSld>
  <p:clrMapOvr>
    <a:masterClrMapping/>
  </p:clrMapOvr>
  <p:transition spd="med" advTm="1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236A1B8A-E808-4BFE-8233-F9AB72D5E400}" type="datetime1">
              <a:rPr lang="es-EC" smtClean="0">
                <a:solidFill>
                  <a:srgbClr val="073E87"/>
                </a:solidFill>
              </a:rPr>
              <a:pPr/>
              <a:t>28/07/2013</a:t>
            </a:fld>
            <a:endParaRPr lang="es-EC">
              <a:solidFill>
                <a:srgbClr val="073E87"/>
              </a:solidFill>
            </a:endParaRPr>
          </a:p>
        </p:txBody>
      </p:sp>
      <p:sp>
        <p:nvSpPr>
          <p:cNvPr id="6" name="Footer Placeholder 5"/>
          <p:cNvSpPr>
            <a:spLocks noGrp="1"/>
          </p:cNvSpPr>
          <p:nvPr>
            <p:ph type="ftr" sz="quarter" idx="11"/>
          </p:nvPr>
        </p:nvSpPr>
        <p:spPr/>
        <p:txBody>
          <a:bodyPr/>
          <a:lstStyle/>
          <a:p>
            <a:endParaRPr lang="es-EC">
              <a:solidFill>
                <a:srgbClr val="073E87"/>
              </a:solidFill>
            </a:endParaRPr>
          </a:p>
        </p:txBody>
      </p:sp>
      <p:sp>
        <p:nvSpPr>
          <p:cNvPr id="7" name="Slide Number Placeholder 6"/>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1208065049"/>
      </p:ext>
    </p:extLst>
  </p:cSld>
  <p:clrMapOvr>
    <a:masterClrMapping/>
  </p:clrMapOvr>
  <p:transition spd="med" advTm="1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CA126E-ED2E-4546-AA97-577CF8255402}" type="datetime1">
              <a:rPr lang="es-EC" smtClean="0">
                <a:solidFill>
                  <a:srgbClr val="073E87"/>
                </a:solidFill>
              </a:rPr>
              <a:pPr/>
              <a:t>28/07/2013</a:t>
            </a:fld>
            <a:endParaRPr lang="es-EC">
              <a:solidFill>
                <a:srgbClr val="073E87"/>
              </a:solidFill>
            </a:endParaRPr>
          </a:p>
        </p:txBody>
      </p:sp>
      <p:sp>
        <p:nvSpPr>
          <p:cNvPr id="6" name="Footer Placeholder 5"/>
          <p:cNvSpPr>
            <a:spLocks noGrp="1"/>
          </p:cNvSpPr>
          <p:nvPr>
            <p:ph type="ftr" sz="quarter" idx="11"/>
          </p:nvPr>
        </p:nvSpPr>
        <p:spPr/>
        <p:txBody>
          <a:bodyPr/>
          <a:lstStyle/>
          <a:p>
            <a:endParaRPr lang="es-EC">
              <a:solidFill>
                <a:srgbClr val="073E87"/>
              </a:solidFill>
            </a:endParaRPr>
          </a:p>
        </p:txBody>
      </p:sp>
      <p:sp>
        <p:nvSpPr>
          <p:cNvPr id="7" name="Slide Number Placeholder 6"/>
          <p:cNvSpPr>
            <a:spLocks noGrp="1"/>
          </p:cNvSpPr>
          <p:nvPr>
            <p:ph type="sldNum" sz="quarter" idx="12"/>
          </p:nvPr>
        </p:nvSpPr>
        <p:spPr/>
        <p:txBody>
          <a:bodyPr/>
          <a:lstStyle/>
          <a:p>
            <a:fld id="{647DECE5-585E-4C0E-B0C2-36F2480D8A0A}" type="slidenum">
              <a:rPr lang="es-EC" smtClean="0">
                <a:solidFill>
                  <a:srgbClr val="073E87"/>
                </a:solidFill>
              </a:rPr>
              <a:pPr/>
              <a:t>‹Nº›</a:t>
            </a:fld>
            <a:endParaRPr lang="es-EC">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extLst>
      <p:ext uri="{BB962C8B-B14F-4D97-AF65-F5344CB8AC3E}">
        <p14:creationId xmlns:p14="http://schemas.microsoft.com/office/powerpoint/2010/main" val="2302333946"/>
      </p:ext>
    </p:extLst>
  </p:cSld>
  <p:clrMapOvr>
    <a:masterClrMapping/>
  </p:clrMapOvr>
  <p:transition spd="med" advTm="1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C97709C-5905-49D7-B50A-0BCB8DB9D6C6}" type="datetime1">
              <a:rPr lang="es-EC" smtClean="0">
                <a:solidFill>
                  <a:srgbClr val="073E87"/>
                </a:solidFill>
              </a:rPr>
              <a:pPr/>
              <a:t>28/07/2013</a:t>
            </a:fld>
            <a:endParaRPr lang="es-EC">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47DECE5-585E-4C0E-B0C2-36F2480D8A0A}" type="slidenum">
              <a:rPr lang="es-EC" smtClean="0">
                <a:solidFill>
                  <a:srgbClr val="073E87"/>
                </a:solidFill>
              </a:rPr>
              <a:pPr/>
              <a:t>‹Nº›</a:t>
            </a:fld>
            <a:endParaRPr lang="es-EC">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59637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10000">
    <p:dissolve/>
  </p:transition>
  <p:hf sldNum="0" hdr="0" ft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914400" y="1712893"/>
            <a:ext cx="65535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defRPr/>
            </a:pPr>
            <a:r>
              <a:rPr lang="es-MX" sz="2800" b="1" i="1" kern="0" dirty="0">
                <a:solidFill>
                  <a:sysClr val="windowText" lastClr="000000"/>
                </a:solidFill>
              </a:rPr>
              <a:t>Departamento de Ingeniería Eléctrica</a:t>
            </a:r>
            <a:br>
              <a:rPr lang="es-MX" sz="2800" b="1" i="1" kern="0" dirty="0">
                <a:solidFill>
                  <a:sysClr val="windowText" lastClr="000000"/>
                </a:solidFill>
              </a:rPr>
            </a:br>
            <a:r>
              <a:rPr lang="es-MX" sz="2800" b="1" i="1" kern="0" dirty="0">
                <a:solidFill>
                  <a:sysClr val="windowText" lastClr="000000"/>
                </a:solidFill>
              </a:rPr>
              <a:t>y Electrónica </a:t>
            </a:r>
          </a:p>
        </p:txBody>
      </p:sp>
      <p:sp>
        <p:nvSpPr>
          <p:cNvPr id="8" name="7 Rectángulo"/>
          <p:cNvSpPr/>
          <p:nvPr/>
        </p:nvSpPr>
        <p:spPr>
          <a:xfrm>
            <a:off x="1799184" y="4495800"/>
            <a:ext cx="4572000" cy="1569660"/>
          </a:xfrm>
          <a:prstGeom prst="rect">
            <a:avLst/>
          </a:prstGeom>
        </p:spPr>
        <p:txBody>
          <a:bodyPr>
            <a:spAutoFit/>
          </a:bodyPr>
          <a:lstStyle/>
          <a:p>
            <a:pPr algn="ctr">
              <a:defRPr/>
            </a:pPr>
            <a:r>
              <a:rPr lang="en-US" sz="2400" b="1" kern="0" dirty="0">
                <a:solidFill>
                  <a:sysClr val="windowText" lastClr="000000"/>
                </a:solidFill>
                <a:latin typeface="Times New Roman" pitchFamily="18" charset="0"/>
              </a:rPr>
              <a:t>INTEGRANTES:</a:t>
            </a:r>
          </a:p>
          <a:p>
            <a:pPr algn="ctr">
              <a:defRPr/>
            </a:pPr>
            <a:r>
              <a:rPr lang="en-US" sz="2400" b="1" kern="0" dirty="0" smtClean="0">
                <a:solidFill>
                  <a:sysClr val="windowText" lastClr="000000"/>
                </a:solidFill>
                <a:latin typeface="Times New Roman" pitchFamily="18" charset="0"/>
              </a:rPr>
              <a:t>SILLAGANA DARWIN</a:t>
            </a:r>
          </a:p>
          <a:p>
            <a:pPr algn="ctr">
              <a:defRPr/>
            </a:pPr>
            <a:r>
              <a:rPr lang="en-US" sz="2400" b="1" kern="0" dirty="0" smtClean="0">
                <a:solidFill>
                  <a:sysClr val="windowText" lastClr="000000"/>
                </a:solidFill>
                <a:latin typeface="Times New Roman" pitchFamily="18" charset="0"/>
              </a:rPr>
              <a:t>TONATO </a:t>
            </a:r>
            <a:r>
              <a:rPr lang="en-US" sz="2400" b="1" kern="0" dirty="0">
                <a:solidFill>
                  <a:sysClr val="windowText" lastClr="000000"/>
                </a:solidFill>
                <a:latin typeface="Times New Roman" pitchFamily="18" charset="0"/>
              </a:rPr>
              <a:t>JUAN</a:t>
            </a:r>
          </a:p>
          <a:p>
            <a:pPr algn="ctr">
              <a:defRPr/>
            </a:pPr>
            <a:endParaRPr lang="en-US" sz="2400" b="1" kern="0" dirty="0">
              <a:solidFill>
                <a:sysClr val="windowText" lastClr="000000"/>
              </a:solidFill>
              <a:latin typeface="Times New Roman" pitchFamily="18" charset="0"/>
            </a:endParaRPr>
          </a:p>
        </p:txBody>
      </p:sp>
      <p:pic>
        <p:nvPicPr>
          <p:cNvPr id="9" name="Imagen 182"/>
          <p:cNvPicPr>
            <a:picLocks noChangeAspect="1" noChangeArrowheads="1"/>
          </p:cNvPicPr>
          <p:nvPr/>
        </p:nvPicPr>
        <p:blipFill>
          <a:blip r:embed="rId2">
            <a:extLst>
              <a:ext uri="{28A0092B-C50C-407E-A947-70E740481C1C}">
                <a14:useLocalDpi xmlns:a14="http://schemas.microsoft.com/office/drawing/2010/main" val="0"/>
              </a:ext>
            </a:extLst>
          </a:blip>
          <a:srcRect b="34947"/>
          <a:stretch>
            <a:fillRect/>
          </a:stretch>
        </p:blipFill>
        <p:spPr bwMode="auto">
          <a:xfrm>
            <a:off x="1763688" y="334721"/>
            <a:ext cx="5616624" cy="1043448"/>
          </a:xfrm>
          <a:prstGeom prst="rect">
            <a:avLst/>
          </a:prstGeom>
          <a:noFill/>
          <a:extLst>
            <a:ext uri="{909E8E84-426E-40DD-AFC4-6F175D3DCCD1}">
              <a14:hiddenFill xmlns:a14="http://schemas.microsoft.com/office/drawing/2010/main">
                <a:solidFill>
                  <a:srgbClr val="FFFFFF"/>
                </a:solidFill>
              </a14:hiddenFill>
            </a:ext>
          </a:extLst>
        </p:spPr>
      </p:pic>
      <p:pic>
        <p:nvPicPr>
          <p:cNvPr id="10" name="9 Imagen"/>
          <p:cNvPicPr/>
          <p:nvPr/>
        </p:nvPicPr>
        <p:blipFill>
          <a:blip r:embed="rId3" cstate="print"/>
          <a:srcRect/>
          <a:stretch>
            <a:fillRect/>
          </a:stretch>
        </p:blipFill>
        <p:spPr bwMode="auto">
          <a:xfrm>
            <a:off x="27613" y="65251"/>
            <a:ext cx="1763688" cy="1712893"/>
          </a:xfrm>
          <a:prstGeom prst="rect">
            <a:avLst/>
          </a:prstGeom>
          <a:noFill/>
          <a:ln w="15875" cmpd="dbl">
            <a:gradFill>
              <a:gsLst>
                <a:gs pos="0">
                  <a:srgbClr val="FF0000"/>
                </a:gs>
                <a:gs pos="30000">
                  <a:srgbClr val="66008F"/>
                </a:gs>
                <a:gs pos="64999">
                  <a:srgbClr val="BA0066"/>
                </a:gs>
                <a:gs pos="89999">
                  <a:srgbClr val="FF0000"/>
                </a:gs>
                <a:gs pos="100000">
                  <a:srgbClr val="FF8200"/>
                </a:gs>
              </a:gsLst>
              <a:lin ang="5400000" scaled="0"/>
            </a:gradFill>
            <a:miter lim="800000"/>
            <a:headEnd/>
            <a:tailEnd/>
          </a:ln>
        </p:spPr>
      </p:pic>
      <p:pic>
        <p:nvPicPr>
          <p:cNvPr id="11" name="10 Imagen"/>
          <p:cNvPicPr/>
          <p:nvPr/>
        </p:nvPicPr>
        <p:blipFill>
          <a:blip r:embed="rId4" cstate="print"/>
          <a:srcRect/>
          <a:stretch>
            <a:fillRect/>
          </a:stretch>
        </p:blipFill>
        <p:spPr bwMode="auto">
          <a:xfrm>
            <a:off x="7380312" y="-3646"/>
            <a:ext cx="1763688" cy="1781790"/>
          </a:xfrm>
          <a:prstGeom prst="rect">
            <a:avLst/>
          </a:prstGeom>
          <a:noFill/>
          <a:ln w="15875" cmpd="dbl">
            <a:gradFill>
              <a:gsLst>
                <a:gs pos="0">
                  <a:srgbClr val="FF0000"/>
                </a:gs>
                <a:gs pos="30000">
                  <a:srgbClr val="66008F"/>
                </a:gs>
                <a:gs pos="64999">
                  <a:srgbClr val="BA0066"/>
                </a:gs>
                <a:gs pos="89999">
                  <a:srgbClr val="FF0000"/>
                </a:gs>
                <a:gs pos="100000">
                  <a:srgbClr val="FF8200"/>
                </a:gs>
              </a:gsLst>
              <a:lin ang="5400000" scaled="0"/>
            </a:gradFill>
            <a:miter lim="800000"/>
            <a:headEnd/>
            <a:tailEnd/>
          </a:ln>
        </p:spPr>
      </p:pic>
      <p:sp>
        <p:nvSpPr>
          <p:cNvPr id="13" name="Rectangle 2"/>
          <p:cNvSpPr txBox="1">
            <a:spLocks noChangeArrowheads="1"/>
          </p:cNvSpPr>
          <p:nvPr/>
        </p:nvSpPr>
        <p:spPr>
          <a:xfrm>
            <a:off x="684213" y="2720975"/>
            <a:ext cx="7772400" cy="1470025"/>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s-MX" b="1" dirty="0" smtClean="0">
                <a:solidFill>
                  <a:srgbClr val="FF0000"/>
                </a:solidFill>
              </a:rPr>
              <a:t>“DISEÑO E </a:t>
            </a:r>
            <a:r>
              <a:rPr lang="es-ES" b="1" cap="all" dirty="0" smtClean="0">
                <a:solidFill>
                  <a:srgbClr val="FF0000"/>
                </a:solidFill>
              </a:rPr>
              <a:t>implementación de una Red de Datos para la estación central  de monitoreo de la Red de Estaciones Meteorológicas  de la ESPE, ubicada en el Campus Latacunga</a:t>
            </a:r>
            <a:r>
              <a:rPr lang="es-MX" b="1" cap="all" dirty="0" smtClean="0">
                <a:solidFill>
                  <a:srgbClr val="FF0000"/>
                </a:solidFill>
              </a:rPr>
              <a:t>”.</a:t>
            </a:r>
            <a:endParaRPr lang="es-MX" b="1" dirty="0" smtClean="0">
              <a:solidFill>
                <a:srgbClr val="FF0000"/>
              </a:solidFill>
              <a:latin typeface="Calibri"/>
            </a:endParaRPr>
          </a:p>
        </p:txBody>
      </p:sp>
      <p:sp>
        <p:nvSpPr>
          <p:cNvPr id="12" name="11 Marcador de fecha"/>
          <p:cNvSpPr>
            <a:spLocks noGrp="1"/>
          </p:cNvSpPr>
          <p:nvPr>
            <p:ph type="dt" sz="half" idx="10"/>
          </p:nvPr>
        </p:nvSpPr>
        <p:spPr/>
        <p:txBody>
          <a:bodyPr/>
          <a:lstStyle/>
          <a:p>
            <a:fld id="{B56F7B7E-0D99-4F17-8BD9-289F9ED21A7F}" type="datetime1">
              <a:rPr lang="es-EC" smtClean="0">
                <a:solidFill>
                  <a:srgbClr val="073E87"/>
                </a:solidFill>
              </a:rPr>
              <a:pPr/>
              <a:t>28/07/2013</a:t>
            </a:fld>
            <a:endParaRPr lang="es-EC" dirty="0">
              <a:solidFill>
                <a:srgbClr val="073E87"/>
              </a:solidFill>
            </a:endParaRPr>
          </a:p>
        </p:txBody>
      </p:sp>
    </p:spTree>
    <p:extLst>
      <p:ext uri="{BB962C8B-B14F-4D97-AF65-F5344CB8AC3E}">
        <p14:creationId xmlns:p14="http://schemas.microsoft.com/office/powerpoint/2010/main" val="2836480618"/>
      </p:ext>
    </p:extLst>
  </p:cSld>
  <p:clrMapOvr>
    <a:masterClrMapping/>
  </p:clrMapOvr>
  <p:transition spd="med" advTm="1000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style.rotation</p:attrName>
                                        </p:attrNameLst>
                                      </p:cBhvr>
                                      <p:tavLst>
                                        <p:tav tm="0">
                                          <p:val>
                                            <p:fltVal val="720"/>
                                          </p:val>
                                        </p:tav>
                                        <p:tav tm="100000">
                                          <p:val>
                                            <p:fltVal val="0"/>
                                          </p:val>
                                        </p:tav>
                                      </p:tavLst>
                                    </p:anim>
                                    <p:anim calcmode="lin" valueType="num">
                                      <p:cBhvr>
                                        <p:cTn id="9" dur="2000" fill="hold"/>
                                        <p:tgtEl>
                                          <p:spTgt spid="13"/>
                                        </p:tgtEl>
                                        <p:attrNameLst>
                                          <p:attrName>ppt_h</p:attrName>
                                        </p:attrNameLst>
                                      </p:cBhvr>
                                      <p:tavLst>
                                        <p:tav tm="0">
                                          <p:val>
                                            <p:fltVal val="0"/>
                                          </p:val>
                                        </p:tav>
                                        <p:tav tm="100000">
                                          <p:val>
                                            <p:strVal val="#ppt_h"/>
                                          </p:val>
                                        </p:tav>
                                      </p:tavLst>
                                    </p:anim>
                                    <p:anim calcmode="lin" valueType="num">
                                      <p:cBhvr>
                                        <p:cTn id="1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571612"/>
            <a:ext cx="5000628" cy="5286388"/>
          </a:xfrm>
        </p:spPr>
        <p:txBody>
          <a:bodyPr>
            <a:normAutofit/>
          </a:bodyPr>
          <a:lstStyle/>
          <a:p>
            <a:pPr algn="just"/>
            <a:r>
              <a:rPr lang="es-EC" b="1" dirty="0" smtClean="0">
                <a:solidFill>
                  <a:srgbClr val="0000CC"/>
                </a:solidFill>
              </a:rPr>
              <a:t>Las estaciones meteorológicas Davis están construidas con tecnología de punta a precios asequibles. Actualmente son las más utilizadas por miles de escuelas y universidades en todo el mundo. También se utilizan en agricultura, la industria, en investigación, y por individuos en sus hogares, en expediciones, rastreadores de tormentas y agencias gubernamentales.</a:t>
            </a: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normAutofit/>
          </a:bodyPr>
          <a:lstStyle/>
          <a:p>
            <a:pPr lvl="2" algn="ctr" rtl="0">
              <a:spcBef>
                <a:spcPct val="0"/>
              </a:spcBef>
            </a:pPr>
            <a:r>
              <a:rPr lang="es-EC" sz="2800" b="1" dirty="0" smtClean="0">
                <a:solidFill>
                  <a:srgbClr val="FF0000"/>
                </a:solidFill>
              </a:rPr>
              <a:t>ESTACIONES  METEOROLÓGICAS DAVIS</a:t>
            </a:r>
            <a:endParaRPr lang="es-EC" sz="2800" b="1" dirty="0">
              <a:solidFill>
                <a:srgbClr val="FF0000"/>
              </a:solidFill>
            </a:endParaRPr>
          </a:p>
        </p:txBody>
      </p:sp>
      <p:pic>
        <p:nvPicPr>
          <p:cNvPr id="5" name="4 Imagen"/>
          <p:cNvPicPr/>
          <p:nvPr/>
        </p:nvPicPr>
        <p:blipFill>
          <a:blip r:embed="rId2"/>
          <a:srcRect/>
          <a:stretch>
            <a:fillRect/>
          </a:stretch>
        </p:blipFill>
        <p:spPr bwMode="auto">
          <a:xfrm>
            <a:off x="5072066" y="1714488"/>
            <a:ext cx="4071934" cy="3786214"/>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1406" y="1928802"/>
            <a:ext cx="8786842" cy="4429156"/>
          </a:xfrm>
        </p:spPr>
        <p:txBody>
          <a:bodyPr>
            <a:normAutofit fontScale="85000" lnSpcReduction="10000"/>
          </a:bodyPr>
          <a:lstStyle/>
          <a:p>
            <a:pPr algn="just"/>
            <a:r>
              <a:rPr lang="es-EC" b="1" dirty="0" smtClean="0">
                <a:solidFill>
                  <a:srgbClr val="0000CC"/>
                </a:solidFill>
              </a:rPr>
              <a:t>La mayoría de las estaciones ofrecen la presión barométrica, humedad exterior y punto de rocío, lluvia diaria y anual, velocidad y dirección del viento, factor de enfriamiento ("</a:t>
            </a:r>
            <a:r>
              <a:rPr lang="es-EC" b="1" dirty="0" err="1" smtClean="0">
                <a:solidFill>
                  <a:srgbClr val="0000CC"/>
                </a:solidFill>
              </a:rPr>
              <a:t>wind</a:t>
            </a:r>
            <a:r>
              <a:rPr lang="es-EC" b="1" dirty="0" smtClean="0">
                <a:solidFill>
                  <a:srgbClr val="0000CC"/>
                </a:solidFill>
              </a:rPr>
              <a:t> </a:t>
            </a:r>
            <a:r>
              <a:rPr lang="es-EC" b="1" dirty="0" err="1" smtClean="0">
                <a:solidFill>
                  <a:srgbClr val="0000CC"/>
                </a:solidFill>
              </a:rPr>
              <a:t>chill</a:t>
            </a:r>
            <a:r>
              <a:rPr lang="es-EC" b="1" dirty="0" smtClean="0">
                <a:solidFill>
                  <a:srgbClr val="0000CC"/>
                </a:solidFill>
              </a:rPr>
              <a:t>"), y temperatura exterior. La estación Vantage Pro2 nos proporciona todo esto más:</a:t>
            </a:r>
          </a:p>
          <a:p>
            <a:pPr algn="just"/>
            <a:r>
              <a:rPr lang="es-EC" b="1" dirty="0" smtClean="0">
                <a:solidFill>
                  <a:srgbClr val="0000CC"/>
                </a:solidFill>
              </a:rPr>
              <a:t>Información adicional de la lluvia: Acumulado de 15 minutos, por hora, por mes, y precipitación de las últimos cuatro períodos de lluvia.</a:t>
            </a:r>
          </a:p>
          <a:p>
            <a:pPr algn="just"/>
            <a:r>
              <a:rPr lang="es-EC" b="1" dirty="0" smtClean="0">
                <a:solidFill>
                  <a:srgbClr val="0000CC"/>
                </a:solidFill>
              </a:rPr>
              <a:t>Información adicional de la Velocidad del Viento: Promedio de 10 minutos, dirección de la ráfaga y la dirección del viento dominante a 10 minutos.</a:t>
            </a:r>
          </a:p>
          <a:p>
            <a:pPr algn="just"/>
            <a:r>
              <a:rPr lang="es-EC" b="1" dirty="0" smtClean="0">
                <a:solidFill>
                  <a:srgbClr val="0000CC"/>
                </a:solidFill>
              </a:rPr>
              <a:t>Temperatura Aparente: Índice de Calor (el efecto combinado de la temperatura y humedad) y, con la adición del sensor de radiación solar, obtendrá el índice de temperatura-humedad-sol-viento.</a:t>
            </a:r>
          </a:p>
          <a:p>
            <a:pPr algn="just"/>
            <a:r>
              <a:rPr lang="es-EC" b="1" dirty="0" smtClean="0">
                <a:solidFill>
                  <a:srgbClr val="0000CC"/>
                </a:solidFill>
              </a:rPr>
              <a:t>Sensores Opcionales para Radiación Solar y UV, algo que se está convirtiendo cada vez más importante al tiempo que estamos más atentos de los peligros de la excesiva exposición al sol.</a:t>
            </a:r>
          </a:p>
          <a:p>
            <a:endParaRPr lang="es-EC" dirty="0" smtClean="0"/>
          </a:p>
          <a:p>
            <a:pPr>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pPr lvl="0" algn="just"/>
            <a:r>
              <a:rPr lang="es-EC" b="1" dirty="0" smtClean="0">
                <a:solidFill>
                  <a:srgbClr val="FF0000"/>
                </a:solidFill>
              </a:rPr>
              <a:t>CUÁLES SON LAS VARIABLES QUE SE MIDEN Y REGISTRAN</a:t>
            </a:r>
            <a:endParaRPr lang="es-EC" dirty="0">
              <a:solidFill>
                <a:srgbClr val="FF0000"/>
              </a:solidFill>
            </a:endParaRPr>
          </a:p>
        </p:txBody>
      </p:sp>
    </p:spTree>
  </p:cSld>
  <p:clrMapOvr>
    <a:masterClrMapping/>
  </p:clrMapOvr>
  <p:transition spd="med" advTm="1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C" b="1" dirty="0" smtClean="0">
                <a:solidFill>
                  <a:srgbClr val="0000CC"/>
                </a:solidFill>
              </a:rPr>
              <a:t>Las estaciones Davis pueden utilizarse hasta alturas de 3,600 metros, a diferencia de muchas estaciones que están limitadas a 1,800 metros de altitud.</a:t>
            </a:r>
          </a:p>
          <a:p>
            <a:pPr algn="just"/>
            <a:r>
              <a:rPr lang="es-EC" b="1" dirty="0" smtClean="0">
                <a:solidFill>
                  <a:srgbClr val="0000CC"/>
                </a:solidFill>
              </a:rPr>
              <a:t> </a:t>
            </a:r>
          </a:p>
          <a:p>
            <a:pPr algn="just"/>
            <a:r>
              <a:rPr lang="es-EC" b="1" dirty="0" smtClean="0">
                <a:solidFill>
                  <a:srgbClr val="0000CC"/>
                </a:solidFill>
              </a:rPr>
              <a:t>Para realizar un </a:t>
            </a:r>
            <a:r>
              <a:rPr lang="es-EC" b="1" dirty="0" smtClean="0">
                <a:solidFill>
                  <a:srgbClr val="0000CC"/>
                </a:solidFill>
              </a:rPr>
              <a:t>análisis más profundo, puede agregar el paquete que incluye el módulo de memoria (datalogger) y el software </a:t>
            </a:r>
            <a:r>
              <a:rPr lang="es-EC" b="1" dirty="0" err="1" smtClean="0">
                <a:solidFill>
                  <a:srgbClr val="0000CC"/>
                </a:solidFill>
              </a:rPr>
              <a:t>WeatherLink</a:t>
            </a:r>
            <a:r>
              <a:rPr lang="es-EC" b="1" dirty="0" smtClean="0">
                <a:solidFill>
                  <a:srgbClr val="0000CC"/>
                </a:solidFill>
              </a:rPr>
              <a:t> como </a:t>
            </a:r>
            <a:r>
              <a:rPr lang="es-EC" b="1" dirty="0" err="1" smtClean="0">
                <a:solidFill>
                  <a:srgbClr val="0000CC"/>
                </a:solidFill>
              </a:rPr>
              <a:t>inteface</a:t>
            </a:r>
            <a:r>
              <a:rPr lang="es-EC" b="1" dirty="0" smtClean="0">
                <a:solidFill>
                  <a:srgbClr val="0000CC"/>
                </a:solidFill>
              </a:rPr>
              <a:t> para el usuario. </a:t>
            </a:r>
            <a:endParaRPr lang="es-EC" b="1" dirty="0">
              <a:solidFill>
                <a:srgbClr val="0000CC"/>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Tree>
  </p:cSld>
  <p:clrMapOvr>
    <a:masterClrMapping/>
  </p:clrMapOvr>
  <p:transition spd="med" advTm="1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endParaRPr lang="es-EC" dirty="0" smtClean="0"/>
          </a:p>
          <a:p>
            <a:endParaRPr lang="es-EC" dirty="0" smtClean="0"/>
          </a:p>
          <a:p>
            <a:endParaRPr lang="es-EC" dirty="0" smtClean="0"/>
          </a:p>
          <a:p>
            <a:endParaRPr lang="es-EC" dirty="0" smtClean="0"/>
          </a:p>
          <a:p>
            <a:endParaRPr lang="es-EC" dirty="0" smtClean="0"/>
          </a:p>
          <a:p>
            <a:pPr algn="just"/>
            <a:r>
              <a:rPr lang="es-EC" b="1" dirty="0" smtClean="0">
                <a:solidFill>
                  <a:srgbClr val="0000CC"/>
                </a:solidFill>
              </a:rPr>
              <a:t>La consola exhibe y registra los datos meteorológicos, proporciona gráficos y funciones de alarma, se interconecta a la computadora utilizando el software </a:t>
            </a:r>
            <a:r>
              <a:rPr lang="es-EC" b="1" dirty="0" err="1" smtClean="0">
                <a:solidFill>
                  <a:srgbClr val="0000CC"/>
                </a:solidFill>
              </a:rPr>
              <a:t>WeatherLink</a:t>
            </a:r>
            <a:r>
              <a:rPr lang="es-EC" b="1" dirty="0" smtClean="0">
                <a:solidFill>
                  <a:srgbClr val="0000CC"/>
                </a:solidFill>
              </a:rPr>
              <a:t>.</a:t>
            </a:r>
          </a:p>
          <a:p>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pic>
        <p:nvPicPr>
          <p:cNvPr id="5" name="4 Imagen"/>
          <p:cNvPicPr/>
          <p:nvPr/>
        </p:nvPicPr>
        <p:blipFill>
          <a:blip r:embed="rId2"/>
          <a:srcRect/>
          <a:stretch>
            <a:fillRect/>
          </a:stretch>
        </p:blipFill>
        <p:spPr bwMode="auto">
          <a:xfrm>
            <a:off x="2071670" y="1428736"/>
            <a:ext cx="4663989" cy="3164046"/>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C" b="1" dirty="0" smtClean="0">
                <a:solidFill>
                  <a:srgbClr val="FF0000"/>
                </a:solidFill>
              </a:rPr>
              <a:t>Partes de la Consola de la Estación Vantage Pro2. </a:t>
            </a:r>
            <a:endParaRPr lang="es-EC" b="1" dirty="0">
              <a:solidFill>
                <a:srgbClr val="FF0000"/>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7" name="6 Marcador de contenido"/>
          <p:cNvSpPr>
            <a:spLocks noGrp="1"/>
          </p:cNvSpPr>
          <p:nvPr>
            <p:ph sz="quarter" idx="14"/>
          </p:nvPr>
        </p:nvSpPr>
        <p:spPr>
          <a:xfrm>
            <a:off x="4429124" y="1643050"/>
            <a:ext cx="4714876" cy="5214950"/>
          </a:xfrm>
        </p:spPr>
        <p:txBody>
          <a:bodyPr>
            <a:normAutofit fontScale="85000" lnSpcReduction="10000"/>
          </a:bodyPr>
          <a:lstStyle/>
          <a:p>
            <a:pPr algn="just">
              <a:buNone/>
            </a:pPr>
            <a:r>
              <a:rPr lang="es-EC" b="1" dirty="0" smtClean="0">
                <a:solidFill>
                  <a:srgbClr val="0000CC"/>
                </a:solidFill>
              </a:rPr>
              <a:t>1. Compás (rosa de los vientos)</a:t>
            </a:r>
          </a:p>
          <a:p>
            <a:pPr algn="just">
              <a:buNone/>
            </a:pPr>
            <a:r>
              <a:rPr lang="es-EC" b="1" dirty="0" smtClean="0">
                <a:solidFill>
                  <a:srgbClr val="0000CC"/>
                </a:solidFill>
              </a:rPr>
              <a:t>2. Modo gráfico y de </a:t>
            </a:r>
            <a:r>
              <a:rPr lang="es-EC" b="1" dirty="0" err="1" smtClean="0">
                <a:solidFill>
                  <a:srgbClr val="0000CC"/>
                </a:solidFill>
              </a:rPr>
              <a:t>Hi</a:t>
            </a:r>
            <a:r>
              <a:rPr lang="es-EC" b="1" dirty="0" smtClean="0">
                <a:solidFill>
                  <a:srgbClr val="0000CC"/>
                </a:solidFill>
              </a:rPr>
              <a:t>/</a:t>
            </a:r>
            <a:r>
              <a:rPr lang="es-EC" b="1" dirty="0" err="1" smtClean="0">
                <a:solidFill>
                  <a:srgbClr val="0000CC"/>
                </a:solidFill>
              </a:rPr>
              <a:t>Low</a:t>
            </a:r>
            <a:r>
              <a:rPr lang="es-EC" b="1" dirty="0" smtClean="0">
                <a:solidFill>
                  <a:srgbClr val="0000CC"/>
                </a:solidFill>
              </a:rPr>
              <a:t> (máximas/mínimas)</a:t>
            </a:r>
          </a:p>
          <a:p>
            <a:pPr algn="just">
              <a:buNone/>
            </a:pPr>
            <a:r>
              <a:rPr lang="es-EC" b="1" dirty="0" smtClean="0">
                <a:solidFill>
                  <a:srgbClr val="0000CC"/>
                </a:solidFill>
              </a:rPr>
              <a:t>3. Íconos del pronóstico meteorológico</a:t>
            </a:r>
          </a:p>
          <a:p>
            <a:pPr algn="just">
              <a:buNone/>
            </a:pPr>
            <a:r>
              <a:rPr lang="es-EC" b="1" dirty="0" smtClean="0">
                <a:solidFill>
                  <a:srgbClr val="0000CC"/>
                </a:solidFill>
              </a:rPr>
              <a:t>4. Indicador de las fases de la luna</a:t>
            </a:r>
          </a:p>
          <a:p>
            <a:pPr algn="just">
              <a:buNone/>
            </a:pPr>
            <a:r>
              <a:rPr lang="es-EC" b="1" dirty="0" smtClean="0">
                <a:solidFill>
                  <a:srgbClr val="0000CC"/>
                </a:solidFill>
              </a:rPr>
              <a:t>5. Hora/Hora de salida del sol</a:t>
            </a:r>
          </a:p>
          <a:p>
            <a:pPr algn="just">
              <a:buNone/>
            </a:pPr>
            <a:r>
              <a:rPr lang="es-EC" b="1" dirty="0" smtClean="0">
                <a:solidFill>
                  <a:srgbClr val="0000CC"/>
                </a:solidFill>
              </a:rPr>
              <a:t>6. Fecha/ Hora de puesta del sol</a:t>
            </a:r>
          </a:p>
          <a:p>
            <a:pPr algn="just">
              <a:buNone/>
            </a:pPr>
            <a:r>
              <a:rPr lang="es-EC" b="1" dirty="0" smtClean="0">
                <a:solidFill>
                  <a:srgbClr val="0000CC"/>
                </a:solidFill>
              </a:rPr>
              <a:t>7. Indicador de botón 2ND</a:t>
            </a:r>
          </a:p>
          <a:p>
            <a:pPr algn="just">
              <a:buNone/>
            </a:pPr>
            <a:r>
              <a:rPr lang="es-EC" b="1" dirty="0" smtClean="0">
                <a:solidFill>
                  <a:srgbClr val="0000CC"/>
                </a:solidFill>
              </a:rPr>
              <a:t>8. Flecha de tendencia barométrica</a:t>
            </a:r>
          </a:p>
          <a:p>
            <a:pPr algn="just">
              <a:buNone/>
            </a:pPr>
            <a:r>
              <a:rPr lang="es-EC" b="1" dirty="0" smtClean="0">
                <a:solidFill>
                  <a:srgbClr val="0000CC"/>
                </a:solidFill>
              </a:rPr>
              <a:t>9. Icono gráfico</a:t>
            </a:r>
          </a:p>
          <a:p>
            <a:pPr algn="just">
              <a:buNone/>
            </a:pPr>
            <a:r>
              <a:rPr lang="es-EC" b="1" dirty="0" smtClean="0">
                <a:solidFill>
                  <a:srgbClr val="0000CC"/>
                </a:solidFill>
              </a:rPr>
              <a:t>10. Icono de lluvia actual</a:t>
            </a:r>
          </a:p>
          <a:p>
            <a:pPr algn="just">
              <a:buNone/>
            </a:pPr>
            <a:r>
              <a:rPr lang="es-EC" b="1" dirty="0" smtClean="0">
                <a:solidFill>
                  <a:srgbClr val="0000CC"/>
                </a:solidFill>
              </a:rPr>
              <a:t>11. Indicador de número de estación</a:t>
            </a:r>
          </a:p>
          <a:p>
            <a:pPr algn="just">
              <a:buNone/>
            </a:pPr>
            <a:r>
              <a:rPr lang="es-EC" b="1" dirty="0" smtClean="0">
                <a:solidFill>
                  <a:srgbClr val="0000CC"/>
                </a:solidFill>
              </a:rPr>
              <a:t>12. Teletipo</a:t>
            </a:r>
          </a:p>
          <a:p>
            <a:pPr algn="just">
              <a:buNone/>
            </a:pPr>
            <a:r>
              <a:rPr lang="es-EC" b="1" dirty="0" smtClean="0">
                <a:solidFill>
                  <a:srgbClr val="0000CC"/>
                </a:solidFill>
              </a:rPr>
              <a:t>13. Espacio gráfico</a:t>
            </a:r>
          </a:p>
          <a:p>
            <a:pPr algn="just">
              <a:buNone/>
            </a:pPr>
            <a:r>
              <a:rPr lang="es-EC" b="1" dirty="0" smtClean="0">
                <a:solidFill>
                  <a:srgbClr val="0000CC"/>
                </a:solidFill>
              </a:rPr>
              <a:t>14. Icono de alarma</a:t>
            </a:r>
          </a:p>
          <a:p>
            <a:pPr>
              <a:buNone/>
            </a:pPr>
            <a:endParaRPr lang="es-EC" dirty="0"/>
          </a:p>
        </p:txBody>
      </p:sp>
      <p:pic>
        <p:nvPicPr>
          <p:cNvPr id="8" name="7 Marcador de contenido"/>
          <p:cNvPicPr>
            <a:picLocks noGrp="1"/>
          </p:cNvPicPr>
          <p:nvPr>
            <p:ph sz="quarter" idx="13"/>
          </p:nvPr>
        </p:nvPicPr>
        <p:blipFill>
          <a:blip r:embed="rId2"/>
          <a:srcRect/>
          <a:stretch>
            <a:fillRect/>
          </a:stretch>
        </p:blipFill>
        <p:spPr bwMode="auto">
          <a:xfrm>
            <a:off x="0" y="1571612"/>
            <a:ext cx="4214810" cy="5286388"/>
          </a:xfrm>
          <a:prstGeom prst="rect">
            <a:avLst/>
          </a:prstGeom>
          <a:noFill/>
          <a:ln w="15875">
            <a:solidFill>
              <a:schemeClr val="tx1"/>
            </a:solid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14348" y="1714488"/>
            <a:ext cx="7566053" cy="4411675"/>
          </a:xfrm>
        </p:spPr>
        <p:txBody>
          <a:bodyPr>
            <a:normAutofit/>
          </a:bodyPr>
          <a:lstStyle/>
          <a:p>
            <a:pPr algn="just"/>
            <a:r>
              <a:rPr lang="es-EC" b="1" dirty="0" smtClean="0">
                <a:solidFill>
                  <a:srgbClr val="0000CC"/>
                </a:solidFill>
              </a:rPr>
              <a:t>Es una disposición física de equipos de comunicaciones que permitan compartir el uso de recursos en forma compartida.</a:t>
            </a:r>
          </a:p>
          <a:p>
            <a:pPr algn="just"/>
            <a:r>
              <a:rPr lang="es-EC" b="1" dirty="0" smtClean="0"/>
              <a:t>Cableado UTP y sus categorías</a:t>
            </a:r>
          </a:p>
          <a:p>
            <a:pPr algn="just"/>
            <a:r>
              <a:rPr lang="es-EC" b="1" dirty="0" smtClean="0">
                <a:solidFill>
                  <a:srgbClr val="0000CC"/>
                </a:solidFill>
              </a:rPr>
              <a:t>En un sistema de cableado estructurado, cada estación de trabajo se conecta a un punto central, facilitando la </a:t>
            </a:r>
          </a:p>
          <a:p>
            <a:pPr algn="just"/>
            <a:r>
              <a:rPr lang="es-EC" b="1" dirty="0" smtClean="0">
                <a:solidFill>
                  <a:srgbClr val="0000CC"/>
                </a:solidFill>
              </a:rPr>
              <a:t>interconexión y la administración del sistema, esta  disposición permite la comunicación virtualmente con</a:t>
            </a:r>
          </a:p>
          <a:p>
            <a:pPr algn="just"/>
            <a:r>
              <a:rPr lang="es-EC" b="1" dirty="0" smtClean="0">
                <a:solidFill>
                  <a:srgbClr val="0000CC"/>
                </a:solidFill>
              </a:rPr>
              <a:t>cualquier dispositivo, en cualquier lugar y en cualquier </a:t>
            </a:r>
          </a:p>
          <a:p>
            <a:pPr algn="just"/>
            <a:r>
              <a:rPr lang="es-EC" b="1" dirty="0" smtClean="0">
                <a:solidFill>
                  <a:srgbClr val="0000CC"/>
                </a:solidFill>
              </a:rPr>
              <a:t>momento. </a:t>
            </a:r>
            <a:endParaRPr lang="es-EC" b="1" dirty="0">
              <a:solidFill>
                <a:srgbClr val="0000CC"/>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lstStyle/>
          <a:p>
            <a:r>
              <a:rPr lang="es-EC" b="1" dirty="0" smtClean="0">
                <a:solidFill>
                  <a:srgbClr val="FF0000"/>
                </a:solidFill>
              </a:rPr>
              <a:t>RED DE DATOS</a:t>
            </a:r>
            <a:endParaRPr lang="es-EC" b="1" dirty="0">
              <a:solidFill>
                <a:srgbClr val="FF0000"/>
              </a:solidFill>
            </a:endParaRPr>
          </a:p>
        </p:txBody>
      </p:sp>
    </p:spTree>
  </p:cSld>
  <p:clrMapOvr>
    <a:masterClrMapping/>
  </p:clrMapOvr>
  <p:transition spd="med" advTm="10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85787" y="2143116"/>
            <a:ext cx="7494614" cy="3983047"/>
          </a:xfrm>
        </p:spPr>
        <p:txBody>
          <a:bodyPr>
            <a:normAutofit/>
          </a:bodyPr>
          <a:lstStyle/>
          <a:p>
            <a:pPr algn="just"/>
            <a:r>
              <a:rPr lang="es-EC" b="1" dirty="0" smtClean="0">
                <a:solidFill>
                  <a:srgbClr val="0000CC"/>
                </a:solidFill>
              </a:rPr>
              <a:t>Cableado de categoría 5 :</a:t>
            </a:r>
          </a:p>
          <a:p>
            <a:pPr algn="just"/>
            <a:r>
              <a:rPr lang="es-EC" b="1" dirty="0" smtClean="0">
                <a:solidFill>
                  <a:srgbClr val="0000CC"/>
                </a:solidFill>
              </a:rPr>
              <a:t>El cableado de Categoría 5 puede transmitir datos </a:t>
            </a:r>
          </a:p>
          <a:p>
            <a:pPr algn="just"/>
            <a:r>
              <a:rPr lang="es-EC" b="1" dirty="0" smtClean="0">
                <a:solidFill>
                  <a:srgbClr val="0000CC"/>
                </a:solidFill>
              </a:rPr>
              <a:t>a velocidades de hasta 100 </a:t>
            </a:r>
            <a:r>
              <a:rPr lang="es-EC" b="1" dirty="0" err="1" smtClean="0">
                <a:solidFill>
                  <a:srgbClr val="0000CC"/>
                </a:solidFill>
              </a:rPr>
              <a:t>Mbps.</a:t>
            </a:r>
            <a:r>
              <a:rPr lang="es-EC" b="1" dirty="0" smtClean="0">
                <a:solidFill>
                  <a:srgbClr val="0000CC"/>
                </a:solidFill>
              </a:rPr>
              <a:t> O 100 </a:t>
            </a:r>
            <a:r>
              <a:rPr lang="es-EC" b="1" dirty="0" err="1" smtClean="0">
                <a:solidFill>
                  <a:srgbClr val="0000CC"/>
                </a:solidFill>
              </a:rPr>
              <a:t>BaseT</a:t>
            </a:r>
            <a:endParaRPr lang="es-EC" b="1" dirty="0" smtClean="0">
              <a:solidFill>
                <a:srgbClr val="0000CC"/>
              </a:solidFill>
            </a:endParaRPr>
          </a:p>
          <a:p>
            <a:pPr>
              <a:buNone/>
            </a:pPr>
            <a:r>
              <a:rPr lang="es-EC" b="1" dirty="0" smtClean="0">
                <a:solidFill>
                  <a:srgbClr val="0000CC"/>
                </a:solidFill>
              </a:rPr>
              <a:t>ANSI (Instituto Nacional Americano de Normalización)</a:t>
            </a:r>
          </a:p>
          <a:p>
            <a:pPr>
              <a:buNone/>
            </a:pPr>
            <a:r>
              <a:rPr lang="es-EC" b="1" dirty="0" smtClean="0">
                <a:solidFill>
                  <a:srgbClr val="0000CC"/>
                </a:solidFill>
              </a:rPr>
              <a:t>EIA: Asociación de la Industria Electrónica</a:t>
            </a:r>
          </a:p>
          <a:p>
            <a:pPr>
              <a:buNone/>
            </a:pPr>
            <a:r>
              <a:rPr lang="es-EC" b="1" dirty="0" smtClean="0">
                <a:solidFill>
                  <a:srgbClr val="0000CC"/>
                </a:solidFill>
              </a:rPr>
              <a:t>TIA: </a:t>
            </a:r>
            <a:r>
              <a:rPr lang="es-EC" b="1" dirty="0" err="1" smtClean="0">
                <a:solidFill>
                  <a:srgbClr val="0000CC"/>
                </a:solidFill>
              </a:rPr>
              <a:t>Telecommunications</a:t>
            </a:r>
            <a:r>
              <a:rPr lang="es-EC" b="1" dirty="0" smtClean="0">
                <a:solidFill>
                  <a:srgbClr val="0000CC"/>
                </a:solidFill>
              </a:rPr>
              <a:t> </a:t>
            </a:r>
            <a:r>
              <a:rPr lang="es-EC" b="1" dirty="0" err="1" smtClean="0">
                <a:solidFill>
                  <a:srgbClr val="0000CC"/>
                </a:solidFill>
              </a:rPr>
              <a:t>Industry</a:t>
            </a:r>
            <a:r>
              <a:rPr lang="es-EC" b="1" dirty="0" smtClean="0">
                <a:solidFill>
                  <a:srgbClr val="0000CC"/>
                </a:solidFill>
              </a:rPr>
              <a:t> </a:t>
            </a:r>
            <a:r>
              <a:rPr lang="es-EC" b="1" dirty="0" err="1" smtClean="0">
                <a:solidFill>
                  <a:srgbClr val="0000CC"/>
                </a:solidFill>
              </a:rPr>
              <a:t>Association</a:t>
            </a:r>
            <a:endParaRPr lang="es-EC" b="1" dirty="0" smtClean="0">
              <a:solidFill>
                <a:srgbClr val="0000CC"/>
              </a:solidFill>
            </a:endParaRPr>
          </a:p>
          <a:p>
            <a:pPr>
              <a:buNone/>
            </a:pPr>
            <a:r>
              <a:rPr lang="es-ES" b="1" dirty="0" smtClean="0">
                <a:solidFill>
                  <a:srgbClr val="0000CC"/>
                </a:solidFill>
              </a:rPr>
              <a:t>ISO: Organización Internacional de Normalización.</a:t>
            </a:r>
          </a:p>
          <a:p>
            <a:pPr>
              <a:buNone/>
            </a:pPr>
            <a:r>
              <a:rPr lang="es-EC" b="1" dirty="0" smtClean="0">
                <a:solidFill>
                  <a:srgbClr val="0000CC"/>
                </a:solidFill>
              </a:rPr>
              <a:t>IEEE: Instituto de Ingenieros Eléctricos y de Electrónica.</a:t>
            </a:r>
          </a:p>
          <a:p>
            <a:pPr>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Tree>
  </p:cSld>
  <p:clrMapOvr>
    <a:masterClrMapping/>
  </p:clrMapOvr>
  <p:transition spd="med" advTm="1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lgn="just"/>
            <a:r>
              <a:rPr lang="es-EC" b="1" dirty="0" smtClean="0">
                <a:solidFill>
                  <a:srgbClr val="0000CC"/>
                </a:solidFill>
              </a:rPr>
              <a:t>El cableado estructurado está diseñado para usarse en cualquier área, en cualquier lugar, y en cualquier momento. Permite instalar una sola vez el cableado, y después adaptarlo a cualquier aplicación, desde telefonía, hasta redes </a:t>
            </a:r>
            <a:r>
              <a:rPr lang="es-EC" b="1" dirty="0" smtClean="0">
                <a:solidFill>
                  <a:srgbClr val="0000CC"/>
                </a:solidFill>
              </a:rPr>
              <a:t>locales, </a:t>
            </a:r>
            <a:r>
              <a:rPr lang="es-EC" b="1" dirty="0" smtClean="0">
                <a:solidFill>
                  <a:srgbClr val="0000CC"/>
                </a:solidFill>
              </a:rPr>
              <a:t>la norma central que especifica un género de sistema de cableado para telecomunicaciones.</a:t>
            </a:r>
            <a:endParaRPr lang="es-EC" b="1" dirty="0">
              <a:solidFill>
                <a:srgbClr val="0000CC"/>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Tree>
  </p:cSld>
  <p:clrMapOvr>
    <a:masterClrMapping/>
  </p:clrMapOvr>
  <p:transition spd="med" advTm="10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928662" y="2143116"/>
            <a:ext cx="7351738" cy="3983047"/>
          </a:xfrm>
        </p:spPr>
        <p:txBody>
          <a:bodyPr>
            <a:normAutofit fontScale="92500" lnSpcReduction="20000"/>
          </a:bodyPr>
          <a:lstStyle/>
          <a:p>
            <a:pPr algn="just"/>
            <a:r>
              <a:rPr lang="es-ES" b="1" dirty="0" err="1" smtClean="0">
                <a:solidFill>
                  <a:srgbClr val="0000CC"/>
                </a:solidFill>
              </a:rPr>
              <a:t>Human</a:t>
            </a:r>
            <a:r>
              <a:rPr lang="es-ES" b="1" dirty="0" smtClean="0">
                <a:solidFill>
                  <a:srgbClr val="0000CC"/>
                </a:solidFill>
              </a:rPr>
              <a:t> Machine Interface o Interfaz Hombre Máquina es el lugar donde se encuentran las personas y la tecnología. Estos sistemas HMI se presentan como una ventana de un proceso, los HMI deben ser lo más amigable posible para que el operador pueda interactuar con el proceso sin ninguna dificultad. Esta ventana puede estar en dispositivos especiales como paneles de operador o en una computadora.</a:t>
            </a:r>
            <a:endParaRPr lang="es-EC" b="1" dirty="0" smtClean="0">
              <a:solidFill>
                <a:srgbClr val="0000CC"/>
              </a:solidFill>
            </a:endParaRPr>
          </a:p>
          <a:p>
            <a:pPr algn="just"/>
            <a:r>
              <a:rPr lang="es-ES" b="1" dirty="0" smtClean="0">
                <a:solidFill>
                  <a:srgbClr val="0000CC"/>
                </a:solidFill>
              </a:rPr>
              <a:t> </a:t>
            </a:r>
            <a:endParaRPr lang="es-EC" b="1" dirty="0" smtClean="0">
              <a:solidFill>
                <a:srgbClr val="0000CC"/>
              </a:solidFill>
            </a:endParaRPr>
          </a:p>
          <a:p>
            <a:pPr algn="just"/>
            <a:r>
              <a:rPr lang="es-ES" b="1" dirty="0" smtClean="0">
                <a:solidFill>
                  <a:srgbClr val="0000CC"/>
                </a:solidFill>
              </a:rPr>
              <a:t>La interfaz de usuario puede estar constituida por toda una serie de dispositivos, tanto físicos como lógicos que permiten interactuar de una manera precisa y concreta de un sistema.</a:t>
            </a:r>
            <a:endParaRPr lang="es-EC" b="1" dirty="0" smtClean="0">
              <a:solidFill>
                <a:srgbClr val="0000CC"/>
              </a:solidFill>
            </a:endParaRPr>
          </a:p>
          <a:p>
            <a:pPr>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lstStyle/>
          <a:p>
            <a:r>
              <a:rPr lang="es-EC" b="1" dirty="0" smtClean="0">
                <a:solidFill>
                  <a:srgbClr val="FF0000"/>
                </a:solidFill>
              </a:rPr>
              <a:t>INTERFACE HMI</a:t>
            </a:r>
            <a:endParaRPr lang="es-EC" b="1" dirty="0">
              <a:solidFill>
                <a:srgbClr val="FF0000"/>
              </a:solidFill>
            </a:endParaRPr>
          </a:p>
        </p:txBody>
      </p:sp>
    </p:spTree>
  </p:cSld>
  <p:clrMapOvr>
    <a:masterClrMapping/>
  </p:clrMapOvr>
  <p:transition spd="med" advTm="1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a:buNone/>
            </a:pPr>
            <a:r>
              <a:rPr lang="es-ES" b="1" dirty="0" smtClean="0"/>
              <a:t>Terminal de Operador</a:t>
            </a:r>
            <a:r>
              <a:rPr lang="es-ES" dirty="0" smtClean="0"/>
              <a:t> </a:t>
            </a:r>
          </a:p>
          <a:p>
            <a:pPr>
              <a:buNone/>
            </a:pPr>
            <a:r>
              <a:rPr lang="es-ES" b="1" dirty="0" smtClean="0"/>
              <a:t>PC + Software</a:t>
            </a:r>
            <a:r>
              <a:rPr lang="es-ES" dirty="0" smtClean="0"/>
              <a:t> </a:t>
            </a:r>
          </a:p>
          <a:p>
            <a:pPr algn="just">
              <a:buNone/>
            </a:pPr>
            <a:r>
              <a:rPr lang="es-ES" b="1" dirty="0" smtClean="0">
                <a:solidFill>
                  <a:srgbClr val="0000CC"/>
                </a:solidFill>
              </a:rPr>
              <a:t>Software HMI.</a:t>
            </a:r>
            <a:endParaRPr lang="es-EC" b="1" dirty="0" smtClean="0">
              <a:solidFill>
                <a:srgbClr val="0000CC"/>
              </a:solidFill>
            </a:endParaRPr>
          </a:p>
          <a:p>
            <a:pPr algn="just"/>
            <a:r>
              <a:rPr lang="es-ES" b="1" dirty="0" smtClean="0">
                <a:solidFill>
                  <a:srgbClr val="0000CC"/>
                </a:solidFill>
              </a:rPr>
              <a:t>Estos programas permiten las siguientes funciones: Interface gráfica de modo de poder ver el proceso e interactuar con él, registro en tiempo real e histórico de datos, manejo de alarmas.</a:t>
            </a:r>
            <a:endParaRPr lang="es-EC" b="1" dirty="0" smtClean="0">
              <a:solidFill>
                <a:srgbClr val="0000CC"/>
              </a:solidFill>
            </a:endParaRPr>
          </a:p>
          <a:p>
            <a:pPr algn="just"/>
            <a:r>
              <a:rPr lang="es-ES" b="1" dirty="0" smtClean="0">
                <a:solidFill>
                  <a:srgbClr val="0000CC"/>
                </a:solidFill>
              </a:rPr>
              <a:t> </a:t>
            </a:r>
            <a:endParaRPr lang="es-EC" b="1" dirty="0" smtClean="0">
              <a:solidFill>
                <a:srgbClr val="0000CC"/>
              </a:solidFill>
            </a:endParaRPr>
          </a:p>
          <a:p>
            <a:pPr algn="just"/>
            <a:r>
              <a:rPr lang="es-ES" b="1" dirty="0" smtClean="0">
                <a:solidFill>
                  <a:srgbClr val="0000CC"/>
                </a:solidFill>
              </a:rPr>
              <a:t>Solo la primera función enunciada es la propiamente HMI, casi todos los proveedores incluyen las otras dos ya sea en el mismo paquete o bien como opcionales. También es normal que dispongan de muchas más herramientas.</a:t>
            </a:r>
            <a:endParaRPr lang="es-EC" b="1" dirty="0" smtClean="0">
              <a:solidFill>
                <a:srgbClr val="0000CC"/>
              </a:solidFill>
            </a:endParaRPr>
          </a:p>
          <a:p>
            <a:pPr>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lstStyle/>
          <a:p>
            <a:r>
              <a:rPr lang="es-EC" b="1" dirty="0" smtClean="0">
                <a:solidFill>
                  <a:srgbClr val="FF0000"/>
                </a:solidFill>
              </a:rPr>
              <a:t>TIPOS DE HMI</a:t>
            </a:r>
            <a:endParaRPr lang="es-EC" b="1" dirty="0">
              <a:solidFill>
                <a:srgbClr val="FF0000"/>
              </a:solidFill>
            </a:endParaRPr>
          </a:p>
        </p:txBody>
      </p:sp>
    </p:spTree>
  </p:cSld>
  <p:clrMapOvr>
    <a:masterClrMapping/>
  </p:clrMapOvr>
  <p:transition spd="med" advTm="1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4 Marcador de contenido" descr="1.png"/>
          <p:cNvPicPr>
            <a:picLocks noChangeAspect="1"/>
          </p:cNvPicPr>
          <p:nvPr/>
        </p:nvPicPr>
        <p:blipFill>
          <a:blip r:embed="rId3">
            <a:duotone>
              <a:schemeClr val="accent4">
                <a:shade val="45000"/>
                <a:satMod val="135000"/>
              </a:schemeClr>
              <a:prstClr val="white"/>
            </a:duotone>
          </a:blip>
          <a:stretch>
            <a:fillRect/>
          </a:stretch>
        </p:blipFill>
        <p:spPr>
          <a:xfrm>
            <a:off x="0" y="-24"/>
            <a:ext cx="9181231" cy="6858024"/>
          </a:xfrm>
          <a:prstGeom prst="rect">
            <a:avLst/>
          </a:prstGeom>
        </p:spPr>
      </p:pic>
      <p:sp>
        <p:nvSpPr>
          <p:cNvPr id="2" name="1 Marcador de contenido"/>
          <p:cNvSpPr>
            <a:spLocks noGrp="1"/>
          </p:cNvSpPr>
          <p:nvPr>
            <p:ph idx="1"/>
          </p:nvPr>
        </p:nvSpPr>
        <p:spPr/>
        <p:txBody>
          <a:bodyPr/>
          <a:lstStyle/>
          <a:p>
            <a:pPr algn="just">
              <a:buNone/>
            </a:pPr>
            <a:r>
              <a:rPr lang="es-ES" b="1" dirty="0" smtClean="0">
                <a:solidFill>
                  <a:schemeClr val="tx1"/>
                </a:solidFill>
              </a:rPr>
              <a:t> 	Una estación meteorológica es una instalación destinada a medir y registrar regularmente diversas variables meteorológicas. Estos datos se utilizaran tanto para la elaboración de predicciones meteorológicas a partir de modelos numéricos como para estudios climáticos.</a:t>
            </a:r>
            <a:endParaRPr lang="es-EC" b="1" dirty="0" smtClean="0">
              <a:solidFill>
                <a:schemeClr val="tx1"/>
              </a:solidFill>
            </a:endParaRPr>
          </a:p>
          <a:p>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lstStyle/>
          <a:p>
            <a:r>
              <a:rPr lang="es-EC" b="1" dirty="0" smtClean="0">
                <a:solidFill>
                  <a:srgbClr val="C00000"/>
                </a:solidFill>
              </a:rPr>
              <a:t>RESUMEN</a:t>
            </a:r>
            <a:endParaRPr lang="es-EC" b="1" dirty="0">
              <a:solidFill>
                <a:srgbClr val="C00000"/>
              </a:solidFill>
            </a:endParaRPr>
          </a:p>
        </p:txBody>
      </p:sp>
    </p:spTree>
  </p:cSld>
  <p:clrMapOvr>
    <a:overrideClrMapping bg1="lt1" tx1="dk1" bg2="lt2" tx2="dk2" accent1="accent1" accent2="accent2" accent3="accent3" accent4="accent4" accent5="accent5" accent6="accent6" hlink="hlink" folHlink="folHlink"/>
  </p:clrMapOvr>
  <p:transition spd="med" advTm="1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571480"/>
            <a:ext cx="8229600" cy="928694"/>
          </a:xfrm>
        </p:spPr>
        <p:txBody>
          <a:bodyPr>
            <a:normAutofit fontScale="90000"/>
          </a:bodyPr>
          <a:lstStyle/>
          <a:p>
            <a:pPr algn="just"/>
            <a:r>
              <a:rPr lang="es-EC" b="1" dirty="0" smtClean="0">
                <a:solidFill>
                  <a:srgbClr val="FF0000"/>
                </a:solidFill>
              </a:rPr>
              <a:t>IMPLEMENTACION</a:t>
            </a:r>
            <a:br>
              <a:rPr lang="es-EC" b="1" dirty="0" smtClean="0">
                <a:solidFill>
                  <a:srgbClr val="FF0000"/>
                </a:solidFill>
              </a:rPr>
            </a:br>
            <a:r>
              <a:rPr lang="es-EC" b="1" dirty="0" smtClean="0">
                <a:solidFill>
                  <a:srgbClr val="FF0000"/>
                </a:solidFill>
              </a:rPr>
              <a:t>Instalación de la Estación Meteorológica.</a:t>
            </a:r>
            <a:r>
              <a:rPr lang="es-EC" dirty="0" smtClean="0"/>
              <a:t/>
            </a:r>
            <a:br>
              <a:rPr lang="es-EC" dirty="0" smtClean="0"/>
            </a:br>
            <a:endParaRPr lang="es-EC" b="1" dirty="0">
              <a:solidFill>
                <a:srgbClr val="FF0000"/>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6" name="5 Marcador de contenido"/>
          <p:cNvSpPr>
            <a:spLocks noGrp="1"/>
          </p:cNvSpPr>
          <p:nvPr>
            <p:ph sz="quarter" idx="14"/>
          </p:nvPr>
        </p:nvSpPr>
        <p:spPr>
          <a:xfrm>
            <a:off x="4645152" y="1785926"/>
            <a:ext cx="3822192" cy="4857784"/>
          </a:xfrm>
        </p:spPr>
        <p:txBody>
          <a:bodyPr>
            <a:normAutofit fontScale="62500" lnSpcReduction="20000"/>
          </a:bodyPr>
          <a:lstStyle/>
          <a:p>
            <a:pPr lvl="0">
              <a:buNone/>
            </a:pPr>
            <a:r>
              <a:rPr lang="es-EC" b="1" dirty="0" smtClean="0">
                <a:solidFill>
                  <a:srgbClr val="FF0000"/>
                </a:solidFill>
              </a:rPr>
              <a:t>Estación 1 (Latacunga</a:t>
            </a:r>
            <a:r>
              <a:rPr lang="es-EC" dirty="0" smtClean="0"/>
              <a:t>)</a:t>
            </a:r>
          </a:p>
          <a:p>
            <a:pPr lvl="0">
              <a:buNone/>
            </a:pPr>
            <a:r>
              <a:rPr lang="es-EC" dirty="0" smtClean="0"/>
              <a:t>Anemómetro</a:t>
            </a:r>
          </a:p>
          <a:p>
            <a:pPr lvl="0">
              <a:buNone/>
            </a:pPr>
            <a:r>
              <a:rPr lang="es-EC" dirty="0" smtClean="0"/>
              <a:t>Pluviómetro</a:t>
            </a:r>
          </a:p>
          <a:p>
            <a:pPr lvl="0">
              <a:buNone/>
            </a:pPr>
            <a:r>
              <a:rPr lang="es-EC" dirty="0" smtClean="0"/>
              <a:t>Termómetro</a:t>
            </a:r>
          </a:p>
          <a:p>
            <a:pPr lvl="0">
              <a:buNone/>
            </a:pPr>
            <a:r>
              <a:rPr lang="es-EC" dirty="0" smtClean="0"/>
              <a:t>Datalogger</a:t>
            </a:r>
          </a:p>
          <a:p>
            <a:pPr lvl="0">
              <a:buNone/>
            </a:pPr>
            <a:r>
              <a:rPr lang="es-EC" dirty="0" err="1" smtClean="0"/>
              <a:t>Router</a:t>
            </a:r>
            <a:endParaRPr lang="es-EC" dirty="0" smtClean="0"/>
          </a:p>
          <a:p>
            <a:pPr lvl="0">
              <a:buNone/>
            </a:pPr>
            <a:r>
              <a:rPr lang="es-EC" dirty="0" smtClean="0"/>
              <a:t>Estación de radio</a:t>
            </a:r>
          </a:p>
          <a:p>
            <a:pPr lvl="0">
              <a:buNone/>
            </a:pPr>
            <a:r>
              <a:rPr lang="es-EC" b="1" dirty="0" smtClean="0">
                <a:solidFill>
                  <a:srgbClr val="FF0000"/>
                </a:solidFill>
              </a:rPr>
              <a:t>Estación 2 (Collas)</a:t>
            </a:r>
          </a:p>
          <a:p>
            <a:pPr lvl="0">
              <a:buNone/>
            </a:pPr>
            <a:r>
              <a:rPr lang="es-EC" dirty="0" smtClean="0"/>
              <a:t>Anemómetro</a:t>
            </a:r>
          </a:p>
          <a:p>
            <a:pPr lvl="0">
              <a:buNone/>
            </a:pPr>
            <a:r>
              <a:rPr lang="es-EC" dirty="0" smtClean="0"/>
              <a:t>Pluviómetro</a:t>
            </a:r>
          </a:p>
          <a:p>
            <a:pPr lvl="0">
              <a:buNone/>
            </a:pPr>
            <a:r>
              <a:rPr lang="es-EC" dirty="0" smtClean="0"/>
              <a:t>Termómetro</a:t>
            </a:r>
          </a:p>
          <a:p>
            <a:pPr lvl="0">
              <a:buNone/>
            </a:pPr>
            <a:r>
              <a:rPr lang="es-EC" dirty="0" smtClean="0"/>
              <a:t>Datalogger</a:t>
            </a:r>
          </a:p>
          <a:p>
            <a:pPr lvl="0">
              <a:buNone/>
            </a:pPr>
            <a:r>
              <a:rPr lang="es-EC" dirty="0" err="1" smtClean="0"/>
              <a:t>Router</a:t>
            </a:r>
            <a:endParaRPr lang="es-EC" dirty="0" smtClean="0"/>
          </a:p>
          <a:p>
            <a:pPr lvl="0">
              <a:buNone/>
            </a:pPr>
            <a:r>
              <a:rPr lang="es-EC" dirty="0" smtClean="0"/>
              <a:t>Estación de radio</a:t>
            </a:r>
          </a:p>
          <a:p>
            <a:pPr lvl="0">
              <a:buNone/>
            </a:pPr>
            <a:r>
              <a:rPr lang="es-EC" b="1" dirty="0" smtClean="0">
                <a:solidFill>
                  <a:srgbClr val="FF0000"/>
                </a:solidFill>
              </a:rPr>
              <a:t>Estación 3 (Belisario Quevedo)</a:t>
            </a:r>
          </a:p>
          <a:p>
            <a:pPr lvl="0">
              <a:buNone/>
            </a:pPr>
            <a:r>
              <a:rPr lang="es-EC" dirty="0" smtClean="0"/>
              <a:t>Anemómetro</a:t>
            </a:r>
          </a:p>
          <a:p>
            <a:pPr lvl="0">
              <a:buNone/>
            </a:pPr>
            <a:r>
              <a:rPr lang="es-EC" dirty="0" smtClean="0"/>
              <a:t>Pluviómetro</a:t>
            </a:r>
          </a:p>
          <a:p>
            <a:pPr lvl="0">
              <a:buNone/>
            </a:pPr>
            <a:r>
              <a:rPr lang="es-EC" dirty="0" err="1" smtClean="0"/>
              <a:t>Termometro</a:t>
            </a:r>
            <a:endParaRPr lang="es-EC" dirty="0" smtClean="0"/>
          </a:p>
          <a:p>
            <a:pPr lvl="0">
              <a:buNone/>
            </a:pPr>
            <a:r>
              <a:rPr lang="es-EC" dirty="0" smtClean="0"/>
              <a:t>Datalogger</a:t>
            </a:r>
          </a:p>
          <a:p>
            <a:pPr lvl="0">
              <a:buNone/>
            </a:pPr>
            <a:r>
              <a:rPr lang="es-EC" dirty="0" err="1" smtClean="0"/>
              <a:t>Router</a:t>
            </a:r>
            <a:endParaRPr lang="es-EC" dirty="0" smtClean="0"/>
          </a:p>
          <a:p>
            <a:pPr lvl="0">
              <a:buNone/>
            </a:pPr>
            <a:r>
              <a:rPr lang="es-EC" dirty="0" smtClean="0"/>
              <a:t>Estación de radio</a:t>
            </a:r>
          </a:p>
          <a:p>
            <a:pPr>
              <a:buNone/>
            </a:pPr>
            <a:endParaRPr lang="es-EC" dirty="0"/>
          </a:p>
        </p:txBody>
      </p:sp>
      <p:pic>
        <p:nvPicPr>
          <p:cNvPr id="7" name="6 Marcador de contenido"/>
          <p:cNvPicPr>
            <a:picLocks noGrp="1"/>
          </p:cNvPicPr>
          <p:nvPr>
            <p:ph sz="quarter" idx="13"/>
          </p:nvPr>
        </p:nvPicPr>
        <p:blipFill>
          <a:blip r:embed="rId2"/>
          <a:srcRect/>
          <a:stretch>
            <a:fillRect/>
          </a:stretch>
        </p:blipFill>
        <p:spPr bwMode="auto">
          <a:xfrm>
            <a:off x="428596" y="1785926"/>
            <a:ext cx="4070379" cy="5072074"/>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sp>
        <p:nvSpPr>
          <p:cNvPr id="6" name="5 Título"/>
          <p:cNvSpPr>
            <a:spLocks noGrp="1"/>
          </p:cNvSpPr>
          <p:nvPr>
            <p:ph type="title"/>
          </p:nvPr>
        </p:nvSpPr>
        <p:spPr/>
        <p:txBody>
          <a:bodyPr/>
          <a:lstStyle/>
          <a:p>
            <a:r>
              <a:rPr lang="es-EC" b="1" dirty="0" smtClean="0">
                <a:solidFill>
                  <a:srgbClr val="FF0000"/>
                </a:solidFill>
              </a:rPr>
              <a:t>ESTRUCTURA DE LA ESTACION</a:t>
            </a:r>
            <a:endParaRPr lang="es-EC" b="1"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610111" y="1857364"/>
            <a:ext cx="4937533" cy="4233875"/>
          </a:xfrm>
          <a:prstGeom prst="rect">
            <a:avLst/>
          </a:prstGeom>
          <a:noFill/>
          <a:ln w="9525">
            <a:noFill/>
            <a:miter lim="800000"/>
            <a:headEnd/>
            <a:tailEnd/>
          </a:ln>
          <a:effectLst/>
        </p:spPr>
      </p:pic>
    </p:spTree>
  </p:cSld>
  <p:clrMapOvr>
    <a:masterClrMapping/>
  </p:clrMapOvr>
  <p:transition spd="med" advTm="10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a:bodyPr>
          <a:lstStyle/>
          <a:p>
            <a:pPr lvl="2" algn="just" rtl="0">
              <a:spcBef>
                <a:spcPct val="0"/>
              </a:spcBef>
            </a:pPr>
            <a:r>
              <a:rPr lang="es-EC" sz="2400" b="1" dirty="0" smtClean="0">
                <a:solidFill>
                  <a:srgbClr val="FF0000"/>
                </a:solidFill>
              </a:rPr>
              <a:t>UBICACIÓN GEOGRÁFICA DE LAS ESTACIONES METEOROLÓGICAS.</a:t>
            </a:r>
            <a:endParaRPr lang="es-EC" sz="2400" b="1" dirty="0">
              <a:solidFill>
                <a:srgbClr val="FF0000"/>
              </a:solidFill>
            </a:endParaRPr>
          </a:p>
        </p:txBody>
      </p:sp>
      <p:pic>
        <p:nvPicPr>
          <p:cNvPr id="2050" name="Picture 2"/>
          <p:cNvPicPr>
            <a:picLocks noGrp="1" noChangeAspect="1" noChangeArrowheads="1"/>
          </p:cNvPicPr>
          <p:nvPr>
            <p:ph idx="1"/>
          </p:nvPr>
        </p:nvPicPr>
        <p:blipFill>
          <a:blip r:embed="rId2"/>
          <a:srcRect/>
          <a:stretch>
            <a:fillRect/>
          </a:stretch>
        </p:blipFill>
        <p:spPr bwMode="auto">
          <a:xfrm>
            <a:off x="348947" y="2111902"/>
            <a:ext cx="8295019" cy="3960304"/>
          </a:xfrm>
          <a:prstGeom prst="rect">
            <a:avLst/>
          </a:prstGeom>
          <a:noFill/>
          <a:ln w="9525">
            <a:noFill/>
            <a:miter lim="800000"/>
            <a:headEnd/>
            <a:tailEnd/>
          </a:ln>
          <a:effectLst/>
        </p:spPr>
      </p:pic>
    </p:spTree>
  </p:cSld>
  <p:clrMapOvr>
    <a:masterClrMapping/>
  </p:clrMapOvr>
  <p:transition spd="med" advTm="1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pPr lvl="0" algn="just"/>
            <a:r>
              <a:rPr lang="es-EC" b="1" dirty="0" smtClean="0">
                <a:solidFill>
                  <a:srgbClr val="FF0000"/>
                </a:solidFill>
              </a:rPr>
              <a:t>ENLACE INALÁMBRICO DE LAS ESTACIONES METEOROLÓGICAS.</a:t>
            </a:r>
            <a:endParaRPr lang="es-EC" dirty="0">
              <a:solidFill>
                <a:srgbClr val="FF0000"/>
              </a:solidFill>
            </a:endParaRPr>
          </a:p>
        </p:txBody>
      </p:sp>
      <p:pic>
        <p:nvPicPr>
          <p:cNvPr id="5" name="4 Marcador de contenido"/>
          <p:cNvPicPr>
            <a:picLocks noGrp="1"/>
          </p:cNvPicPr>
          <p:nvPr>
            <p:ph idx="1"/>
          </p:nvPr>
        </p:nvPicPr>
        <p:blipFill>
          <a:blip r:embed="rId2"/>
          <a:srcRect/>
          <a:stretch>
            <a:fillRect/>
          </a:stretch>
        </p:blipFill>
        <p:spPr bwMode="auto">
          <a:xfrm>
            <a:off x="571472" y="1643050"/>
            <a:ext cx="8143932" cy="5000660"/>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0" indent="0">
              <a:buNone/>
            </a:pPr>
            <a:r>
              <a:rPr lang="es-EC" dirty="0"/>
              <a:t>Conexión </a:t>
            </a:r>
            <a:r>
              <a:rPr lang="en-US" dirty="0" smtClean="0"/>
              <a:t> a internet.</a:t>
            </a:r>
          </a:p>
          <a:p>
            <a:pPr marL="0" indent="0">
              <a:buNone/>
            </a:pPr>
            <a:r>
              <a:rPr lang="en-US" dirty="0" smtClean="0"/>
              <a:t>Windows 7</a:t>
            </a:r>
          </a:p>
          <a:p>
            <a:pPr marL="0" indent="0">
              <a:buNone/>
            </a:pPr>
            <a:r>
              <a:rPr lang="en-US" dirty="0" err="1" smtClean="0"/>
              <a:t>Procesador</a:t>
            </a:r>
            <a:r>
              <a:rPr lang="en-US" dirty="0" smtClean="0"/>
              <a:t> 2Ghz</a:t>
            </a:r>
            <a:endParaRPr lang="es-EC" dirty="0"/>
          </a:p>
          <a:p>
            <a:pPr marL="0" indent="0">
              <a:buNone/>
            </a:pPr>
            <a:r>
              <a:rPr lang="es-EC" dirty="0" smtClean="0"/>
              <a:t>Conexiones USB</a:t>
            </a:r>
          </a:p>
          <a:p>
            <a:pPr marL="0" indent="0">
              <a:buNone/>
            </a:pPr>
            <a:r>
              <a:rPr lang="es-EC" dirty="0" smtClean="0"/>
              <a:t>Tarjeta de red inalámbrica</a:t>
            </a:r>
          </a:p>
          <a:p>
            <a:pPr marL="0" indent="0">
              <a:buNone/>
            </a:pPr>
            <a:r>
              <a:rPr lang="es-EC" dirty="0" smtClean="0"/>
              <a:t>Interface de red RJ 45</a:t>
            </a:r>
          </a:p>
          <a:p>
            <a:pPr marL="0" indent="0">
              <a:buNone/>
            </a:pPr>
            <a:r>
              <a:rPr lang="es-EC" dirty="0" smtClean="0"/>
              <a:t>Interface de comunicación RTU o TCP/IP</a:t>
            </a:r>
          </a:p>
          <a:p>
            <a:pPr marL="0" indent="0">
              <a:buNone/>
            </a:pPr>
            <a:endParaRPr lang="en-US" dirty="0" smtClean="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a:bodyPr>
          <a:lstStyle/>
          <a:p>
            <a:pPr lvl="2" algn="just" rtl="0">
              <a:spcBef>
                <a:spcPct val="0"/>
              </a:spcBef>
            </a:pPr>
            <a:r>
              <a:rPr lang="es-EC" sz="2400" b="1" dirty="0" smtClean="0">
                <a:solidFill>
                  <a:srgbClr val="FF0000"/>
                </a:solidFill>
              </a:rPr>
              <a:t>Especificaciones y requisitos mínimos del PC para la instalación y funcionamiento del software de monitoreo </a:t>
            </a:r>
            <a:r>
              <a:rPr lang="es-EC" sz="2400" b="1" dirty="0" err="1" smtClean="0">
                <a:solidFill>
                  <a:srgbClr val="FF0000"/>
                </a:solidFill>
              </a:rPr>
              <a:t>Weatherlink</a:t>
            </a:r>
            <a:r>
              <a:rPr lang="es-EC" sz="2400" b="1" dirty="0" smtClean="0">
                <a:solidFill>
                  <a:srgbClr val="FF0000"/>
                </a:solidFill>
              </a:rPr>
              <a:t>.</a:t>
            </a:r>
            <a:endParaRPr lang="es-EC" sz="2400" b="1" dirty="0">
              <a:solidFill>
                <a:srgbClr val="FF0000"/>
              </a:solidFill>
            </a:endParaRPr>
          </a:p>
        </p:txBody>
      </p:sp>
    </p:spTree>
  </p:cSld>
  <p:clrMapOvr>
    <a:masterClrMapping/>
  </p:clrMapOvr>
  <p:transition spd="med" advTm="1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r>
              <a:rPr lang="es-EC" b="1" dirty="0" smtClean="0">
                <a:solidFill>
                  <a:srgbClr val="FF0000"/>
                </a:solidFill>
              </a:rPr>
              <a:t>CONFIGURACION DEL SOFTWARE </a:t>
            </a:r>
            <a:r>
              <a:rPr lang="es-EC" b="1" dirty="0">
                <a:solidFill>
                  <a:srgbClr val="FF0000"/>
                </a:solidFill>
              </a:rPr>
              <a:t>WEATHERLINK</a:t>
            </a:r>
          </a:p>
        </p:txBody>
      </p:sp>
      <p:pic>
        <p:nvPicPr>
          <p:cNvPr id="5" name="4 Marcador de contenido"/>
          <p:cNvPicPr>
            <a:picLocks noGrp="1"/>
          </p:cNvPicPr>
          <p:nvPr>
            <p:ph idx="1"/>
          </p:nvPr>
        </p:nvPicPr>
        <p:blipFill>
          <a:blip r:embed="rId2"/>
          <a:srcRect/>
          <a:stretch>
            <a:fillRect/>
          </a:stretch>
        </p:blipFill>
        <p:spPr bwMode="auto">
          <a:xfrm>
            <a:off x="0" y="2105472"/>
            <a:ext cx="9144000" cy="4752528"/>
          </a:xfrm>
          <a:prstGeom prst="rect">
            <a:avLst/>
          </a:prstGeom>
          <a:noFill/>
          <a:ln w="9525">
            <a:noFill/>
            <a:miter lim="800000"/>
            <a:headEnd/>
            <a:tailEnd/>
          </a:ln>
        </p:spPr>
      </p:pic>
      <p:sp>
        <p:nvSpPr>
          <p:cNvPr id="6" name="5 Rectángulo"/>
          <p:cNvSpPr/>
          <p:nvPr/>
        </p:nvSpPr>
        <p:spPr>
          <a:xfrm>
            <a:off x="2843808" y="1772816"/>
            <a:ext cx="3029997" cy="369332"/>
          </a:xfrm>
          <a:prstGeom prst="rect">
            <a:avLst/>
          </a:prstGeom>
        </p:spPr>
        <p:txBody>
          <a:bodyPr wrap="none">
            <a:spAutoFit/>
          </a:bodyPr>
          <a:lstStyle/>
          <a:p>
            <a:r>
              <a:rPr lang="es-ES" b="1" dirty="0">
                <a:solidFill>
                  <a:srgbClr val="0000CC"/>
                </a:solidFill>
              </a:rPr>
              <a:t>Configuración de la estación</a:t>
            </a:r>
            <a:r>
              <a:rPr lang="es-ES" dirty="0"/>
              <a:t>.</a:t>
            </a:r>
            <a:endParaRPr lang="es-EC" dirty="0"/>
          </a:p>
        </p:txBody>
      </p:sp>
    </p:spTree>
    <p:extLst>
      <p:ext uri="{BB962C8B-B14F-4D97-AF65-F5344CB8AC3E}">
        <p14:creationId xmlns:p14="http://schemas.microsoft.com/office/powerpoint/2010/main" val="922290913"/>
      </p:ext>
    </p:extLst>
  </p:cSld>
  <p:clrMapOvr>
    <a:masterClrMapping/>
  </p:clrMapOvr>
  <p:transition spd="med" advTm="10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r>
              <a:rPr lang="es-ES" b="1" dirty="0">
                <a:solidFill>
                  <a:srgbClr val="0000CC"/>
                </a:solidFill>
              </a:rPr>
              <a:t>Ubicación de los Datos de la Estación Meteorológica.</a:t>
            </a:r>
            <a:endParaRPr lang="es-EC" b="1" dirty="0">
              <a:solidFill>
                <a:srgbClr val="0000CC"/>
              </a:solidFill>
            </a:endParaRPr>
          </a:p>
        </p:txBody>
      </p:sp>
      <p:pic>
        <p:nvPicPr>
          <p:cNvPr id="5" name="4 Marcador de contenido"/>
          <p:cNvPicPr>
            <a:picLocks noGrp="1"/>
          </p:cNvPicPr>
          <p:nvPr>
            <p:ph idx="1"/>
          </p:nvPr>
        </p:nvPicPr>
        <p:blipFill>
          <a:blip r:embed="rId2"/>
          <a:srcRect/>
          <a:stretch>
            <a:fillRect/>
          </a:stretch>
        </p:blipFill>
        <p:spPr bwMode="auto">
          <a:xfrm>
            <a:off x="0" y="1844824"/>
            <a:ext cx="9144000" cy="5013176"/>
          </a:xfrm>
          <a:prstGeom prst="rect">
            <a:avLst/>
          </a:prstGeom>
          <a:noFill/>
          <a:ln w="9525">
            <a:noFill/>
            <a:miter lim="800000"/>
            <a:headEnd/>
            <a:tailEnd/>
          </a:ln>
        </p:spPr>
      </p:pic>
    </p:spTree>
    <p:extLst>
      <p:ext uri="{BB962C8B-B14F-4D97-AF65-F5344CB8AC3E}">
        <p14:creationId xmlns:p14="http://schemas.microsoft.com/office/powerpoint/2010/main" val="639026238"/>
      </p:ext>
    </p:extLst>
  </p:cSld>
  <p:clrMapOvr>
    <a:masterClrMapping/>
  </p:clrMapOvr>
  <p:transition spd="med" advTm="10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pic>
        <p:nvPicPr>
          <p:cNvPr id="8" name="7 Marcador de contenido"/>
          <p:cNvPicPr>
            <a:picLocks noGrp="1"/>
          </p:cNvPicPr>
          <p:nvPr>
            <p:ph sz="quarter" idx="13"/>
          </p:nvPr>
        </p:nvPicPr>
        <p:blipFill>
          <a:blip r:embed="rId2"/>
          <a:srcRect/>
          <a:stretch>
            <a:fillRect/>
          </a:stretch>
        </p:blipFill>
        <p:spPr bwMode="auto">
          <a:xfrm>
            <a:off x="0" y="1916832"/>
            <a:ext cx="4572000" cy="4941168"/>
          </a:xfrm>
          <a:prstGeom prst="rect">
            <a:avLst/>
          </a:prstGeom>
          <a:noFill/>
          <a:ln w="9525">
            <a:noFill/>
            <a:miter lim="800000"/>
            <a:headEnd/>
            <a:tailEnd/>
          </a:ln>
        </p:spPr>
      </p:pic>
      <p:pic>
        <p:nvPicPr>
          <p:cNvPr id="9" name="8 Marcador de contenido"/>
          <p:cNvPicPr>
            <a:picLocks noGrp="1"/>
          </p:cNvPicPr>
          <p:nvPr>
            <p:ph sz="quarter" idx="14"/>
          </p:nvPr>
        </p:nvPicPr>
        <p:blipFill>
          <a:blip r:embed="rId3"/>
          <a:srcRect/>
          <a:stretch>
            <a:fillRect/>
          </a:stretch>
        </p:blipFill>
        <p:spPr bwMode="auto">
          <a:xfrm>
            <a:off x="4572000" y="1916832"/>
            <a:ext cx="4571999" cy="4941168"/>
          </a:xfrm>
          <a:prstGeom prst="rect">
            <a:avLst/>
          </a:prstGeom>
          <a:noFill/>
          <a:ln w="9525">
            <a:noFill/>
            <a:miter lim="800000"/>
            <a:headEnd/>
            <a:tailEnd/>
          </a:ln>
        </p:spPr>
      </p:pic>
      <p:sp>
        <p:nvSpPr>
          <p:cNvPr id="10" name="9 Rectángulo"/>
          <p:cNvSpPr/>
          <p:nvPr/>
        </p:nvSpPr>
        <p:spPr>
          <a:xfrm>
            <a:off x="467544" y="1268760"/>
            <a:ext cx="3384376" cy="461665"/>
          </a:xfrm>
          <a:prstGeom prst="rect">
            <a:avLst/>
          </a:prstGeom>
        </p:spPr>
        <p:txBody>
          <a:bodyPr wrap="square">
            <a:spAutoFit/>
          </a:bodyPr>
          <a:lstStyle/>
          <a:p>
            <a:r>
              <a:rPr lang="es-ES" sz="2400" b="1" dirty="0">
                <a:solidFill>
                  <a:srgbClr val="0000CC"/>
                </a:solidFill>
              </a:rPr>
              <a:t>Selección de la Estación.</a:t>
            </a:r>
            <a:endParaRPr lang="es-EC" sz="2400" b="1" dirty="0">
              <a:solidFill>
                <a:srgbClr val="0000CC"/>
              </a:solidFill>
            </a:endParaRPr>
          </a:p>
        </p:txBody>
      </p:sp>
      <p:sp>
        <p:nvSpPr>
          <p:cNvPr id="11" name="10 Rectángulo"/>
          <p:cNvSpPr/>
          <p:nvPr/>
        </p:nvSpPr>
        <p:spPr>
          <a:xfrm>
            <a:off x="4499992" y="1268760"/>
            <a:ext cx="5112568" cy="430887"/>
          </a:xfrm>
          <a:prstGeom prst="rect">
            <a:avLst/>
          </a:prstGeom>
        </p:spPr>
        <p:txBody>
          <a:bodyPr wrap="square">
            <a:spAutoFit/>
          </a:bodyPr>
          <a:lstStyle/>
          <a:p>
            <a:r>
              <a:rPr lang="es-ES" sz="2200" b="1" dirty="0">
                <a:solidFill>
                  <a:srgbClr val="0000CC"/>
                </a:solidFill>
              </a:rPr>
              <a:t>Selección del Puerto de Comunicación</a:t>
            </a:r>
            <a:endParaRPr lang="es-EC" sz="2200" b="1" dirty="0">
              <a:solidFill>
                <a:srgbClr val="0000CC"/>
              </a:solidFill>
            </a:endParaRPr>
          </a:p>
        </p:txBody>
      </p:sp>
    </p:spTree>
    <p:extLst>
      <p:ext uri="{BB962C8B-B14F-4D97-AF65-F5344CB8AC3E}">
        <p14:creationId xmlns:p14="http://schemas.microsoft.com/office/powerpoint/2010/main" val="629162565"/>
      </p:ext>
    </p:extLst>
  </p:cSld>
  <p:clrMapOvr>
    <a:masterClrMapping/>
  </p:clrMapOvr>
  <p:transition spd="med" advTm="10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pic>
        <p:nvPicPr>
          <p:cNvPr id="6" name="5 Marcador de contenido"/>
          <p:cNvPicPr>
            <a:picLocks noGrp="1"/>
          </p:cNvPicPr>
          <p:nvPr>
            <p:ph sz="quarter" idx="13"/>
          </p:nvPr>
        </p:nvPicPr>
        <p:blipFill>
          <a:blip r:embed="rId2"/>
          <a:srcRect/>
          <a:stretch>
            <a:fillRect/>
          </a:stretch>
        </p:blipFill>
        <p:spPr bwMode="auto">
          <a:xfrm>
            <a:off x="0" y="1628800"/>
            <a:ext cx="4572000" cy="5229200"/>
          </a:xfrm>
          <a:prstGeom prst="rect">
            <a:avLst/>
          </a:prstGeom>
          <a:noFill/>
          <a:ln w="9525">
            <a:noFill/>
            <a:miter lim="800000"/>
            <a:headEnd/>
            <a:tailEnd/>
          </a:ln>
        </p:spPr>
      </p:pic>
      <p:sp>
        <p:nvSpPr>
          <p:cNvPr id="7" name="6 Rectángulo"/>
          <p:cNvSpPr/>
          <p:nvPr/>
        </p:nvSpPr>
        <p:spPr>
          <a:xfrm>
            <a:off x="35496" y="1052736"/>
            <a:ext cx="4544834" cy="400110"/>
          </a:xfrm>
          <a:prstGeom prst="rect">
            <a:avLst/>
          </a:prstGeom>
        </p:spPr>
        <p:txBody>
          <a:bodyPr wrap="none">
            <a:spAutoFit/>
          </a:bodyPr>
          <a:lstStyle/>
          <a:p>
            <a:r>
              <a:rPr lang="es-ES" sz="2000" b="1" dirty="0">
                <a:solidFill>
                  <a:srgbClr val="0000CC"/>
                </a:solidFill>
              </a:rPr>
              <a:t>Configuración de la Estación Receptora.</a:t>
            </a:r>
            <a:endParaRPr lang="es-EC" sz="2000" b="1" dirty="0">
              <a:solidFill>
                <a:srgbClr val="0000CC"/>
              </a:solidFill>
            </a:endParaRPr>
          </a:p>
        </p:txBody>
      </p:sp>
      <p:pic>
        <p:nvPicPr>
          <p:cNvPr id="8" name="7 Marcador de contenido"/>
          <p:cNvPicPr>
            <a:picLocks noGrp="1"/>
          </p:cNvPicPr>
          <p:nvPr>
            <p:ph sz="quarter" idx="14"/>
          </p:nvPr>
        </p:nvPicPr>
        <p:blipFill>
          <a:blip r:embed="rId3"/>
          <a:srcRect/>
          <a:stretch>
            <a:fillRect/>
          </a:stretch>
        </p:blipFill>
        <p:spPr bwMode="auto">
          <a:xfrm>
            <a:off x="4572000" y="1628800"/>
            <a:ext cx="4571999" cy="5229200"/>
          </a:xfrm>
          <a:prstGeom prst="rect">
            <a:avLst/>
          </a:prstGeom>
          <a:noFill/>
          <a:ln w="9525">
            <a:noFill/>
            <a:miter lim="800000"/>
            <a:headEnd/>
            <a:tailEnd/>
          </a:ln>
        </p:spPr>
      </p:pic>
      <p:sp>
        <p:nvSpPr>
          <p:cNvPr id="9" name="8 Rectángulo"/>
          <p:cNvSpPr/>
          <p:nvPr/>
        </p:nvSpPr>
        <p:spPr>
          <a:xfrm>
            <a:off x="4355976" y="1052736"/>
            <a:ext cx="4949688" cy="400110"/>
          </a:xfrm>
          <a:prstGeom prst="rect">
            <a:avLst/>
          </a:prstGeom>
        </p:spPr>
        <p:txBody>
          <a:bodyPr wrap="none">
            <a:spAutoFit/>
          </a:bodyPr>
          <a:lstStyle/>
          <a:p>
            <a:r>
              <a:rPr lang="es-ES" sz="2000" b="1" dirty="0">
                <a:solidFill>
                  <a:srgbClr val="0000CC"/>
                </a:solidFill>
              </a:rPr>
              <a:t>Configuración de las Variables de Medición.</a:t>
            </a:r>
            <a:endParaRPr lang="es-EC" sz="2000" b="1" dirty="0">
              <a:solidFill>
                <a:srgbClr val="0000CC"/>
              </a:solidFill>
            </a:endParaRPr>
          </a:p>
        </p:txBody>
      </p:sp>
    </p:spTree>
    <p:extLst>
      <p:ext uri="{BB962C8B-B14F-4D97-AF65-F5344CB8AC3E}">
        <p14:creationId xmlns:p14="http://schemas.microsoft.com/office/powerpoint/2010/main" val="2196210824"/>
      </p:ext>
    </p:extLst>
  </p:cSld>
  <p:clrMapOvr>
    <a:masterClrMapping/>
  </p:clrMapOvr>
  <p:transition spd="med" advTm="10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pic>
        <p:nvPicPr>
          <p:cNvPr id="6" name="5 Marcador de contenido"/>
          <p:cNvPicPr>
            <a:picLocks noGrp="1"/>
          </p:cNvPicPr>
          <p:nvPr>
            <p:ph sz="quarter" idx="13"/>
          </p:nvPr>
        </p:nvPicPr>
        <p:blipFill>
          <a:blip r:embed="rId2"/>
          <a:srcRect/>
          <a:stretch>
            <a:fillRect/>
          </a:stretch>
        </p:blipFill>
        <p:spPr bwMode="auto">
          <a:xfrm>
            <a:off x="0" y="1628800"/>
            <a:ext cx="4536504" cy="5229199"/>
          </a:xfrm>
          <a:prstGeom prst="rect">
            <a:avLst/>
          </a:prstGeom>
          <a:noFill/>
          <a:ln w="9525">
            <a:noFill/>
            <a:miter lim="800000"/>
            <a:headEnd/>
            <a:tailEnd/>
          </a:ln>
        </p:spPr>
      </p:pic>
      <p:sp>
        <p:nvSpPr>
          <p:cNvPr id="7" name="6 Rectángulo"/>
          <p:cNvSpPr/>
          <p:nvPr/>
        </p:nvSpPr>
        <p:spPr>
          <a:xfrm>
            <a:off x="899592" y="652626"/>
            <a:ext cx="3534942" cy="400110"/>
          </a:xfrm>
          <a:prstGeom prst="rect">
            <a:avLst/>
          </a:prstGeom>
        </p:spPr>
        <p:txBody>
          <a:bodyPr wrap="none">
            <a:spAutoFit/>
          </a:bodyPr>
          <a:lstStyle/>
          <a:p>
            <a:r>
              <a:rPr lang="es-ES" sz="2000" b="1" dirty="0">
                <a:solidFill>
                  <a:srgbClr val="0000CC"/>
                </a:solidFill>
              </a:rPr>
              <a:t>Configuración de fecha y hora.</a:t>
            </a:r>
            <a:endParaRPr lang="es-EC" sz="2000" b="1" dirty="0">
              <a:solidFill>
                <a:srgbClr val="0000CC"/>
              </a:solidFill>
            </a:endParaRPr>
          </a:p>
        </p:txBody>
      </p:sp>
      <p:pic>
        <p:nvPicPr>
          <p:cNvPr id="8" name="7 Marcador de contenido"/>
          <p:cNvPicPr>
            <a:picLocks noGrp="1"/>
          </p:cNvPicPr>
          <p:nvPr>
            <p:ph sz="quarter" idx="14"/>
          </p:nvPr>
        </p:nvPicPr>
        <p:blipFill>
          <a:blip r:embed="rId3"/>
          <a:srcRect/>
          <a:stretch>
            <a:fillRect/>
          </a:stretch>
        </p:blipFill>
        <p:spPr bwMode="auto">
          <a:xfrm>
            <a:off x="4536504" y="1628800"/>
            <a:ext cx="4607495" cy="5229200"/>
          </a:xfrm>
          <a:prstGeom prst="rect">
            <a:avLst/>
          </a:prstGeom>
          <a:noFill/>
          <a:ln w="9525">
            <a:noFill/>
            <a:miter lim="800000"/>
            <a:headEnd/>
            <a:tailEnd/>
          </a:ln>
        </p:spPr>
      </p:pic>
      <p:sp>
        <p:nvSpPr>
          <p:cNvPr id="9" name="8 Rectángulo"/>
          <p:cNvSpPr/>
          <p:nvPr/>
        </p:nvSpPr>
        <p:spPr>
          <a:xfrm>
            <a:off x="4536504" y="704890"/>
            <a:ext cx="4572000" cy="707886"/>
          </a:xfrm>
          <a:prstGeom prst="rect">
            <a:avLst/>
          </a:prstGeom>
        </p:spPr>
        <p:txBody>
          <a:bodyPr>
            <a:spAutoFit/>
          </a:bodyPr>
          <a:lstStyle/>
          <a:p>
            <a:r>
              <a:rPr lang="es-ES" sz="2000" b="1" dirty="0">
                <a:solidFill>
                  <a:srgbClr val="0000CC"/>
                </a:solidFill>
              </a:rPr>
              <a:t>Configuración del tiempo de extracción de Datos</a:t>
            </a:r>
            <a:endParaRPr lang="es-EC" sz="2000" b="1" dirty="0">
              <a:solidFill>
                <a:srgbClr val="0000CC"/>
              </a:solidFill>
            </a:endParaRPr>
          </a:p>
        </p:txBody>
      </p:sp>
    </p:spTree>
    <p:extLst>
      <p:ext uri="{BB962C8B-B14F-4D97-AF65-F5344CB8AC3E}">
        <p14:creationId xmlns:p14="http://schemas.microsoft.com/office/powerpoint/2010/main" val="3039053574"/>
      </p:ext>
    </p:extLst>
  </p:cSld>
  <p:clrMapOvr>
    <a:masterClrMapping/>
  </p:clrMapOvr>
  <p:transition spd="med" advTm="1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4 Marcador de contenido" descr="1.png"/>
          <p:cNvPicPr>
            <a:picLocks noGrp="1" noChangeAspect="1"/>
          </p:cNvPicPr>
          <p:nvPr>
            <p:ph idx="1"/>
          </p:nvPr>
        </p:nvPicPr>
        <p:blipFill>
          <a:blip r:embed="rId2">
            <a:duotone>
              <a:schemeClr val="accent4">
                <a:shade val="45000"/>
                <a:satMod val="135000"/>
              </a:schemeClr>
              <a:prstClr val="white"/>
            </a:duotone>
          </a:blip>
          <a:stretch>
            <a:fillRect/>
          </a:stretch>
        </p:blipFill>
        <p:spPr>
          <a:xfrm>
            <a:off x="0" y="-24"/>
            <a:ext cx="9181231" cy="6858024"/>
          </a:xfrm>
        </p:spPr>
      </p:pic>
      <p:sp>
        <p:nvSpPr>
          <p:cNvPr id="3" name="2 Título"/>
          <p:cNvSpPr>
            <a:spLocks noGrp="1"/>
          </p:cNvSpPr>
          <p:nvPr>
            <p:ph type="title"/>
          </p:nvPr>
        </p:nvSpPr>
        <p:spPr/>
        <p:txBody>
          <a:bodyPr/>
          <a:lstStyle/>
          <a:p>
            <a:r>
              <a:rPr lang="es-EC" b="1" dirty="0" smtClean="0">
                <a:solidFill>
                  <a:srgbClr val="C00000"/>
                </a:solidFill>
              </a:rPr>
              <a:t>INTRODUCCION</a:t>
            </a:r>
            <a:endParaRPr lang="es-EC" b="1" dirty="0">
              <a:solidFill>
                <a:srgbClr val="C00000"/>
              </a:solidFill>
            </a:endParaRPr>
          </a:p>
        </p:txBody>
      </p:sp>
      <p:sp>
        <p:nvSpPr>
          <p:cNvPr id="6" name="5 Marcador de fecha"/>
          <p:cNvSpPr>
            <a:spLocks noGrp="1"/>
          </p:cNvSpPr>
          <p:nvPr>
            <p:ph type="dt" sz="half" idx="10"/>
          </p:nvPr>
        </p:nvSpPr>
        <p:spPr/>
        <p:txBody>
          <a:bodyPr/>
          <a:lstStyle/>
          <a:p>
            <a:fld id="{D5CB6F27-50E6-40E8-8E5A-433DC0D2F290}" type="datetime1">
              <a:rPr lang="es-EC" smtClean="0">
                <a:solidFill>
                  <a:srgbClr val="073E87"/>
                </a:solidFill>
              </a:rPr>
              <a:pPr/>
              <a:t>28/07/2013</a:t>
            </a:fld>
            <a:endParaRPr lang="es-EC" dirty="0">
              <a:solidFill>
                <a:srgbClr val="073E87"/>
              </a:solidFill>
            </a:endParaRPr>
          </a:p>
        </p:txBody>
      </p:sp>
      <p:sp>
        <p:nvSpPr>
          <p:cNvPr id="7" name="6 Rectángulo"/>
          <p:cNvSpPr/>
          <p:nvPr/>
        </p:nvSpPr>
        <p:spPr>
          <a:xfrm>
            <a:off x="357158" y="1857364"/>
            <a:ext cx="8358246" cy="4154984"/>
          </a:xfrm>
          <a:prstGeom prst="rect">
            <a:avLst/>
          </a:prstGeom>
        </p:spPr>
        <p:txBody>
          <a:bodyPr wrap="square">
            <a:spAutoFit/>
          </a:bodyPr>
          <a:lstStyle/>
          <a:p>
            <a:pPr algn="just"/>
            <a:r>
              <a:rPr lang="es-EC" sz="2400" b="1" dirty="0" smtClean="0">
                <a:solidFill>
                  <a:srgbClr val="0000CC"/>
                </a:solidFill>
              </a:rPr>
              <a:t>En la actualidad la veracidad y exactitud de las mediciones es imprescindible para intereses de las actividades </a:t>
            </a:r>
            <a:r>
              <a:rPr lang="es-EC" sz="2400" b="1" dirty="0" smtClean="0">
                <a:solidFill>
                  <a:srgbClr val="0000CC"/>
                </a:solidFill>
              </a:rPr>
              <a:t>humanas, educativo y a nivel de la sociedad. </a:t>
            </a:r>
            <a:r>
              <a:rPr lang="es-EC" sz="2400" b="1" dirty="0" smtClean="0">
                <a:solidFill>
                  <a:srgbClr val="0000CC"/>
                </a:solidFill>
              </a:rPr>
              <a:t>El objetivo de este trabajo es desarrollar un aplicativo informático que importe los datos de las estaciones automáticas y los transforme y almacene en una base de datos normalizada, desde la cual se puedan realizar diferentes consultas e informes automáticos y donde toda la información meteorológica de </a:t>
            </a:r>
            <a:r>
              <a:rPr lang="es-EC" sz="2400" b="1" dirty="0" smtClean="0">
                <a:solidFill>
                  <a:srgbClr val="0000CC"/>
                </a:solidFill>
              </a:rPr>
              <a:t>las </a:t>
            </a:r>
            <a:r>
              <a:rPr lang="es-EC" sz="2400" b="1" dirty="0" smtClean="0">
                <a:solidFill>
                  <a:srgbClr val="0000CC"/>
                </a:solidFill>
              </a:rPr>
              <a:t>estaciones quede almacenada de una forma ordenada e integrada para uso en diferentes campos de aplicación.</a:t>
            </a:r>
          </a:p>
          <a:p>
            <a:endParaRPr lang="es-EC" sz="2400" dirty="0"/>
          </a:p>
        </p:txBody>
      </p:sp>
    </p:spTree>
  </p:cSld>
  <p:clrMapOvr>
    <a:masterClrMapping/>
  </p:clrMapOvr>
  <p:transition spd="med" advTm="1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pic>
        <p:nvPicPr>
          <p:cNvPr id="6" name="5 Marcador de contenido"/>
          <p:cNvPicPr>
            <a:picLocks noGrp="1"/>
          </p:cNvPicPr>
          <p:nvPr>
            <p:ph sz="quarter" idx="13"/>
          </p:nvPr>
        </p:nvPicPr>
        <p:blipFill>
          <a:blip r:embed="rId2"/>
          <a:srcRect/>
          <a:stretch>
            <a:fillRect/>
          </a:stretch>
        </p:blipFill>
        <p:spPr bwMode="auto">
          <a:xfrm>
            <a:off x="0" y="1628800"/>
            <a:ext cx="4572000" cy="5229200"/>
          </a:xfrm>
          <a:prstGeom prst="rect">
            <a:avLst/>
          </a:prstGeom>
          <a:noFill/>
          <a:ln w="9525">
            <a:noFill/>
            <a:miter lim="800000"/>
            <a:headEnd/>
            <a:tailEnd/>
          </a:ln>
        </p:spPr>
      </p:pic>
      <p:sp>
        <p:nvSpPr>
          <p:cNvPr id="7" name="6 Rectángulo"/>
          <p:cNvSpPr/>
          <p:nvPr/>
        </p:nvSpPr>
        <p:spPr>
          <a:xfrm>
            <a:off x="-36512" y="620688"/>
            <a:ext cx="4597734" cy="400110"/>
          </a:xfrm>
          <a:prstGeom prst="rect">
            <a:avLst/>
          </a:prstGeom>
        </p:spPr>
        <p:txBody>
          <a:bodyPr wrap="none">
            <a:spAutoFit/>
          </a:bodyPr>
          <a:lstStyle/>
          <a:p>
            <a:r>
              <a:rPr lang="es-ES" sz="2000" b="1" dirty="0">
                <a:solidFill>
                  <a:srgbClr val="0000CC"/>
                </a:solidFill>
              </a:rPr>
              <a:t>Configuración de la Presión Atmosférica</a:t>
            </a:r>
            <a:endParaRPr lang="es-EC" sz="2000" b="1" dirty="0">
              <a:solidFill>
                <a:srgbClr val="0000CC"/>
              </a:solidFill>
            </a:endParaRPr>
          </a:p>
        </p:txBody>
      </p:sp>
      <p:pic>
        <p:nvPicPr>
          <p:cNvPr id="8" name="7 Marcador de contenido"/>
          <p:cNvPicPr>
            <a:picLocks noGrp="1"/>
          </p:cNvPicPr>
          <p:nvPr>
            <p:ph sz="quarter" idx="14"/>
          </p:nvPr>
        </p:nvPicPr>
        <p:blipFill>
          <a:blip r:embed="rId3"/>
          <a:srcRect/>
          <a:stretch>
            <a:fillRect/>
          </a:stretch>
        </p:blipFill>
        <p:spPr bwMode="auto">
          <a:xfrm>
            <a:off x="4572000" y="1628800"/>
            <a:ext cx="4571999" cy="5229200"/>
          </a:xfrm>
          <a:prstGeom prst="rect">
            <a:avLst/>
          </a:prstGeom>
          <a:noFill/>
          <a:ln w="9525">
            <a:noFill/>
            <a:miter lim="800000"/>
            <a:headEnd/>
            <a:tailEnd/>
          </a:ln>
        </p:spPr>
      </p:pic>
      <p:sp>
        <p:nvSpPr>
          <p:cNvPr id="9" name="8 Rectángulo"/>
          <p:cNvSpPr/>
          <p:nvPr/>
        </p:nvSpPr>
        <p:spPr>
          <a:xfrm>
            <a:off x="4415042" y="580618"/>
            <a:ext cx="4837478" cy="400110"/>
          </a:xfrm>
          <a:prstGeom prst="rect">
            <a:avLst/>
          </a:prstGeom>
        </p:spPr>
        <p:txBody>
          <a:bodyPr wrap="none">
            <a:spAutoFit/>
          </a:bodyPr>
          <a:lstStyle/>
          <a:p>
            <a:r>
              <a:rPr lang="es-ES" sz="2000" b="1" dirty="0">
                <a:solidFill>
                  <a:srgbClr val="0000CC"/>
                </a:solidFill>
              </a:rPr>
              <a:t>Configuración de Temperatura y Humedad</a:t>
            </a:r>
            <a:endParaRPr lang="es-EC" sz="2000" b="1" dirty="0">
              <a:solidFill>
                <a:srgbClr val="0000CC"/>
              </a:solidFill>
            </a:endParaRPr>
          </a:p>
        </p:txBody>
      </p:sp>
    </p:spTree>
    <p:extLst>
      <p:ext uri="{BB962C8B-B14F-4D97-AF65-F5344CB8AC3E}">
        <p14:creationId xmlns:p14="http://schemas.microsoft.com/office/powerpoint/2010/main" val="813330754"/>
      </p:ext>
    </p:extLst>
  </p:cSld>
  <p:clrMapOvr>
    <a:masterClrMapping/>
  </p:clrMapOvr>
  <p:transition spd="med" advTm="1000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pic>
        <p:nvPicPr>
          <p:cNvPr id="6" name="5 Marcador de contenido"/>
          <p:cNvPicPr>
            <a:picLocks noGrp="1"/>
          </p:cNvPicPr>
          <p:nvPr>
            <p:ph sz="quarter" idx="13"/>
          </p:nvPr>
        </p:nvPicPr>
        <p:blipFill>
          <a:blip r:embed="rId2"/>
          <a:srcRect/>
          <a:stretch>
            <a:fillRect/>
          </a:stretch>
        </p:blipFill>
        <p:spPr bwMode="auto">
          <a:xfrm>
            <a:off x="0" y="1628800"/>
            <a:ext cx="4572000" cy="5229200"/>
          </a:xfrm>
          <a:prstGeom prst="rect">
            <a:avLst/>
          </a:prstGeom>
          <a:noFill/>
          <a:ln w="9525">
            <a:noFill/>
            <a:miter lim="800000"/>
            <a:headEnd/>
            <a:tailEnd/>
          </a:ln>
        </p:spPr>
      </p:pic>
      <p:sp>
        <p:nvSpPr>
          <p:cNvPr id="7" name="6 Rectángulo"/>
          <p:cNvSpPr/>
          <p:nvPr/>
        </p:nvSpPr>
        <p:spPr>
          <a:xfrm>
            <a:off x="-36512" y="476672"/>
            <a:ext cx="5105885" cy="400110"/>
          </a:xfrm>
          <a:prstGeom prst="rect">
            <a:avLst/>
          </a:prstGeom>
        </p:spPr>
        <p:txBody>
          <a:bodyPr wrap="none">
            <a:spAutoFit/>
          </a:bodyPr>
          <a:lstStyle/>
          <a:p>
            <a:r>
              <a:rPr lang="es-ES" sz="2000" b="1" dirty="0">
                <a:solidFill>
                  <a:srgbClr val="0000CC"/>
                </a:solidFill>
              </a:rPr>
              <a:t>Configuración para la Corrección Precipitaría</a:t>
            </a:r>
            <a:endParaRPr lang="es-EC" sz="2000" b="1" dirty="0">
              <a:solidFill>
                <a:srgbClr val="0000CC"/>
              </a:solidFill>
            </a:endParaRPr>
          </a:p>
        </p:txBody>
      </p:sp>
      <p:pic>
        <p:nvPicPr>
          <p:cNvPr id="8" name="7 Marcador de contenido"/>
          <p:cNvPicPr>
            <a:picLocks noGrp="1"/>
          </p:cNvPicPr>
          <p:nvPr>
            <p:ph sz="quarter" idx="14"/>
          </p:nvPr>
        </p:nvPicPr>
        <p:blipFill>
          <a:blip r:embed="rId3"/>
          <a:srcRect/>
          <a:stretch>
            <a:fillRect/>
          </a:stretch>
        </p:blipFill>
        <p:spPr bwMode="auto">
          <a:xfrm>
            <a:off x="4572000" y="1628800"/>
            <a:ext cx="4572001" cy="5229200"/>
          </a:xfrm>
          <a:prstGeom prst="rect">
            <a:avLst/>
          </a:prstGeom>
          <a:noFill/>
          <a:ln w="9525">
            <a:noFill/>
            <a:miter lim="800000"/>
            <a:headEnd/>
            <a:tailEnd/>
          </a:ln>
        </p:spPr>
      </p:pic>
      <p:sp>
        <p:nvSpPr>
          <p:cNvPr id="9" name="8 Rectángulo"/>
          <p:cNvSpPr/>
          <p:nvPr/>
        </p:nvSpPr>
        <p:spPr>
          <a:xfrm>
            <a:off x="4810405" y="692696"/>
            <a:ext cx="4370107" cy="400110"/>
          </a:xfrm>
          <a:prstGeom prst="rect">
            <a:avLst/>
          </a:prstGeom>
        </p:spPr>
        <p:txBody>
          <a:bodyPr wrap="none">
            <a:spAutoFit/>
          </a:bodyPr>
          <a:lstStyle/>
          <a:p>
            <a:r>
              <a:rPr lang="es-ES" sz="2000" b="1" dirty="0">
                <a:solidFill>
                  <a:srgbClr val="0000CC"/>
                </a:solidFill>
              </a:rPr>
              <a:t>Configuración de la Latitud y Longitud</a:t>
            </a:r>
            <a:endParaRPr lang="es-EC" sz="2000" b="1" dirty="0">
              <a:solidFill>
                <a:srgbClr val="0000CC"/>
              </a:solidFill>
            </a:endParaRPr>
          </a:p>
        </p:txBody>
      </p:sp>
    </p:spTree>
    <p:extLst>
      <p:ext uri="{BB962C8B-B14F-4D97-AF65-F5344CB8AC3E}">
        <p14:creationId xmlns:p14="http://schemas.microsoft.com/office/powerpoint/2010/main" val="964783804"/>
      </p:ext>
    </p:extLst>
  </p:cSld>
  <p:clrMapOvr>
    <a:masterClrMapping/>
  </p:clrMapOvr>
  <p:transition spd="med" advTm="1000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pic>
        <p:nvPicPr>
          <p:cNvPr id="6" name="5 Marcador de contenido"/>
          <p:cNvPicPr>
            <a:picLocks noGrp="1"/>
          </p:cNvPicPr>
          <p:nvPr>
            <p:ph sz="quarter" idx="13"/>
          </p:nvPr>
        </p:nvPicPr>
        <p:blipFill>
          <a:blip r:embed="rId2"/>
          <a:srcRect/>
          <a:stretch>
            <a:fillRect/>
          </a:stretch>
        </p:blipFill>
        <p:spPr bwMode="auto">
          <a:xfrm>
            <a:off x="0" y="1628800"/>
            <a:ext cx="4572000" cy="5229200"/>
          </a:xfrm>
          <a:prstGeom prst="rect">
            <a:avLst/>
          </a:prstGeom>
          <a:noFill/>
          <a:ln w="9525">
            <a:noFill/>
            <a:miter lim="800000"/>
            <a:headEnd/>
            <a:tailEnd/>
          </a:ln>
        </p:spPr>
      </p:pic>
      <p:sp>
        <p:nvSpPr>
          <p:cNvPr id="7" name="6 Rectángulo"/>
          <p:cNvSpPr/>
          <p:nvPr/>
        </p:nvSpPr>
        <p:spPr>
          <a:xfrm>
            <a:off x="35496" y="692696"/>
            <a:ext cx="4891724" cy="400110"/>
          </a:xfrm>
          <a:prstGeom prst="rect">
            <a:avLst/>
          </a:prstGeom>
        </p:spPr>
        <p:txBody>
          <a:bodyPr wrap="none">
            <a:spAutoFit/>
          </a:bodyPr>
          <a:lstStyle/>
          <a:p>
            <a:r>
              <a:rPr lang="es-ES" sz="2000" b="1" dirty="0">
                <a:solidFill>
                  <a:srgbClr val="0000CC"/>
                </a:solidFill>
              </a:rPr>
              <a:t>Configuración para la Velocidad del Viento.</a:t>
            </a:r>
            <a:endParaRPr lang="es-EC" sz="2000" b="1" dirty="0">
              <a:solidFill>
                <a:srgbClr val="0000CC"/>
              </a:solidFill>
            </a:endParaRPr>
          </a:p>
        </p:txBody>
      </p:sp>
      <p:pic>
        <p:nvPicPr>
          <p:cNvPr id="8" name="7 Marcador de contenido"/>
          <p:cNvPicPr>
            <a:picLocks noGrp="1"/>
          </p:cNvPicPr>
          <p:nvPr>
            <p:ph sz="quarter" idx="14"/>
          </p:nvPr>
        </p:nvPicPr>
        <p:blipFill>
          <a:blip r:embed="rId3"/>
          <a:srcRect/>
          <a:stretch>
            <a:fillRect/>
          </a:stretch>
        </p:blipFill>
        <p:spPr bwMode="auto">
          <a:xfrm>
            <a:off x="4572000" y="1628800"/>
            <a:ext cx="4572000" cy="5229200"/>
          </a:xfrm>
          <a:prstGeom prst="rect">
            <a:avLst/>
          </a:prstGeom>
          <a:noFill/>
          <a:ln w="9525">
            <a:noFill/>
            <a:miter lim="800000"/>
            <a:headEnd/>
            <a:tailEnd/>
          </a:ln>
        </p:spPr>
      </p:pic>
      <p:sp>
        <p:nvSpPr>
          <p:cNvPr id="9" name="8 Rectángulo"/>
          <p:cNvSpPr/>
          <p:nvPr/>
        </p:nvSpPr>
        <p:spPr>
          <a:xfrm>
            <a:off x="5148064" y="692696"/>
            <a:ext cx="3619902" cy="400110"/>
          </a:xfrm>
          <a:prstGeom prst="rect">
            <a:avLst/>
          </a:prstGeom>
        </p:spPr>
        <p:txBody>
          <a:bodyPr wrap="none">
            <a:spAutoFit/>
          </a:bodyPr>
          <a:lstStyle/>
          <a:p>
            <a:r>
              <a:rPr lang="es-ES" sz="2000" b="1" dirty="0">
                <a:solidFill>
                  <a:srgbClr val="0000CC"/>
                </a:solidFill>
              </a:rPr>
              <a:t>Configuración de Radiación UV</a:t>
            </a:r>
            <a:r>
              <a:rPr lang="es-ES" dirty="0"/>
              <a:t>.</a:t>
            </a:r>
            <a:endParaRPr lang="es-EC" dirty="0"/>
          </a:p>
        </p:txBody>
      </p:sp>
    </p:spTree>
    <p:extLst>
      <p:ext uri="{BB962C8B-B14F-4D97-AF65-F5344CB8AC3E}">
        <p14:creationId xmlns:p14="http://schemas.microsoft.com/office/powerpoint/2010/main" val="2328920921"/>
      </p:ext>
    </p:extLst>
  </p:cSld>
  <p:clrMapOvr>
    <a:masterClrMapping/>
  </p:clrMapOvr>
  <p:transition spd="med" advTm="1000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890474C3-FF17-4748-9022-4754A6F29D79}" type="datetime1">
              <a:rPr lang="es-EC" smtClean="0">
                <a:solidFill>
                  <a:srgbClr val="073E87"/>
                </a:solidFill>
              </a:rPr>
              <a:pPr/>
              <a:t>28/07/2013</a:t>
            </a:fld>
            <a:endParaRPr lang="es-EC">
              <a:solidFill>
                <a:srgbClr val="073E87"/>
              </a:solidFill>
            </a:endParaRPr>
          </a:p>
        </p:txBody>
      </p:sp>
      <p:sp>
        <p:nvSpPr>
          <p:cNvPr id="6" name="5 Título"/>
          <p:cNvSpPr>
            <a:spLocks noGrp="1"/>
          </p:cNvSpPr>
          <p:nvPr>
            <p:ph type="title"/>
          </p:nvPr>
        </p:nvSpPr>
        <p:spPr/>
        <p:txBody>
          <a:bodyPr>
            <a:normAutofit fontScale="90000"/>
          </a:bodyPr>
          <a:lstStyle/>
          <a:p>
            <a:r>
              <a:rPr lang="es-EC" b="1" dirty="0">
                <a:solidFill>
                  <a:srgbClr val="0000CC"/>
                </a:solidFill>
              </a:rPr>
              <a:t>Gráfico de las Variables Meteorológicas Medidas.</a:t>
            </a:r>
          </a:p>
        </p:txBody>
      </p:sp>
      <p:pic>
        <p:nvPicPr>
          <p:cNvPr id="8" name="7 Marcador de contenido"/>
          <p:cNvPicPr>
            <a:picLocks noGrp="1"/>
          </p:cNvPicPr>
          <p:nvPr>
            <p:ph idx="1"/>
          </p:nvPr>
        </p:nvPicPr>
        <p:blipFill>
          <a:blip r:embed="rId2"/>
          <a:srcRect/>
          <a:stretch>
            <a:fillRect/>
          </a:stretch>
        </p:blipFill>
        <p:spPr bwMode="auto">
          <a:xfrm>
            <a:off x="0" y="1916832"/>
            <a:ext cx="9144000" cy="4941168"/>
          </a:xfrm>
          <a:prstGeom prst="rect">
            <a:avLst/>
          </a:prstGeom>
          <a:noFill/>
          <a:ln w="9525">
            <a:noFill/>
            <a:miter lim="800000"/>
            <a:headEnd/>
            <a:tailEnd/>
          </a:ln>
        </p:spPr>
      </p:pic>
    </p:spTree>
    <p:extLst>
      <p:ext uri="{BB962C8B-B14F-4D97-AF65-F5344CB8AC3E}">
        <p14:creationId xmlns:p14="http://schemas.microsoft.com/office/powerpoint/2010/main" val="3232832496"/>
      </p:ext>
    </p:extLst>
  </p:cSld>
  <p:clrMapOvr>
    <a:masterClrMapping/>
  </p:clrMapOvr>
  <p:transition spd="med" advTm="10000">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r>
              <a:rPr lang="es-EC" b="1" dirty="0">
                <a:solidFill>
                  <a:srgbClr val="0000CC"/>
                </a:solidFill>
              </a:rPr>
              <a:t>Gráfico continúo de las variables y sus variaciones</a:t>
            </a:r>
            <a:r>
              <a:rPr lang="es-EC" dirty="0"/>
              <a:t>.</a:t>
            </a:r>
            <a:br>
              <a:rPr lang="es-EC" dirty="0"/>
            </a:br>
            <a:endParaRPr lang="es-EC" dirty="0"/>
          </a:p>
        </p:txBody>
      </p:sp>
      <p:pic>
        <p:nvPicPr>
          <p:cNvPr id="5" name="4 Marcador de contenido"/>
          <p:cNvPicPr>
            <a:picLocks noGrp="1"/>
          </p:cNvPicPr>
          <p:nvPr>
            <p:ph idx="1"/>
          </p:nvPr>
        </p:nvPicPr>
        <p:blipFill rotWithShape="1">
          <a:blip r:embed="rId2"/>
          <a:srcRect t="4514"/>
          <a:stretch/>
        </p:blipFill>
        <p:spPr bwMode="auto">
          <a:xfrm>
            <a:off x="0" y="1484784"/>
            <a:ext cx="9144000" cy="537321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52041319"/>
      </p:ext>
    </p:extLst>
  </p:cSld>
  <p:clrMapOvr>
    <a:masterClrMapping/>
  </p:clrMapOvr>
  <p:transition spd="med" advTm="10000">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r>
              <a:rPr lang="es-EC" b="1" dirty="0">
                <a:solidFill>
                  <a:srgbClr val="0000CC"/>
                </a:solidFill>
              </a:rPr>
              <a:t>Muestreo individual de las variables</a:t>
            </a:r>
            <a:r>
              <a:rPr lang="es-EC" b="1" dirty="0" smtClean="0">
                <a:solidFill>
                  <a:srgbClr val="0000CC"/>
                </a:solidFill>
              </a:rPr>
              <a:t>.</a:t>
            </a:r>
            <a:endParaRPr lang="es-EC" b="1" dirty="0">
              <a:solidFill>
                <a:srgbClr val="0000CC"/>
              </a:solidFill>
            </a:endParaRPr>
          </a:p>
        </p:txBody>
      </p:sp>
      <p:pic>
        <p:nvPicPr>
          <p:cNvPr id="5" name="4 Marcador de contenido"/>
          <p:cNvPicPr>
            <a:picLocks noGrp="1"/>
          </p:cNvPicPr>
          <p:nvPr>
            <p:ph idx="1"/>
          </p:nvPr>
        </p:nvPicPr>
        <p:blipFill rotWithShape="1">
          <a:blip r:embed="rId2"/>
          <a:srcRect t="4514"/>
          <a:stretch/>
        </p:blipFill>
        <p:spPr bwMode="auto">
          <a:xfrm>
            <a:off x="0" y="1484784"/>
            <a:ext cx="9144000" cy="537321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136827"/>
      </p:ext>
    </p:extLst>
  </p:cSld>
  <p:clrMapOvr>
    <a:masterClrMapping/>
  </p:clrMapOvr>
  <p:transition spd="med" advTm="10000">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normAutofit fontScale="90000"/>
          </a:bodyPr>
          <a:lstStyle/>
          <a:p>
            <a:r>
              <a:rPr lang="es-EC" b="1" dirty="0">
                <a:solidFill>
                  <a:srgbClr val="0000CC"/>
                </a:solidFill>
              </a:rPr>
              <a:t>Datos generales de las variables actualizadas.</a:t>
            </a:r>
          </a:p>
        </p:txBody>
      </p:sp>
      <p:pic>
        <p:nvPicPr>
          <p:cNvPr id="5" name="4 Marcador de contenido"/>
          <p:cNvPicPr>
            <a:picLocks noGrp="1"/>
          </p:cNvPicPr>
          <p:nvPr>
            <p:ph idx="1"/>
          </p:nvPr>
        </p:nvPicPr>
        <p:blipFill rotWithShape="1">
          <a:blip r:embed="rId2">
            <a:extLst>
              <a:ext uri="{28A0092B-C50C-407E-A947-70E740481C1C}">
                <a14:useLocalDpi xmlns:a14="http://schemas.microsoft.com/office/drawing/2010/main" val="0"/>
              </a:ext>
            </a:extLst>
          </a:blip>
          <a:srcRect t="5015"/>
          <a:stretch/>
        </p:blipFill>
        <p:spPr bwMode="auto">
          <a:xfrm>
            <a:off x="0" y="1484784"/>
            <a:ext cx="9143999" cy="5373216"/>
          </a:xfrm>
          <a:prstGeom prst="rect">
            <a:avLst/>
          </a:prstGeom>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2559870"/>
      </p:ext>
    </p:extLst>
  </p:cSld>
  <p:clrMapOvr>
    <a:masterClrMapping/>
  </p:clrMapOvr>
  <p:transition spd="med" advTm="10000">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988840"/>
            <a:ext cx="8568952" cy="4869160"/>
          </a:xfrm>
        </p:spPr>
        <p:txBody>
          <a:bodyPr>
            <a:normAutofit fontScale="92500" lnSpcReduction="20000"/>
          </a:bodyPr>
          <a:lstStyle/>
          <a:p>
            <a:pPr algn="just"/>
            <a:r>
              <a:rPr lang="es-EC" b="1" dirty="0">
                <a:solidFill>
                  <a:srgbClr val="0000CC"/>
                </a:solidFill>
              </a:rPr>
              <a:t>Una vez realizado las pruebas y haber examinado los resultados obtenidos, se pueden extraer conclusiones sobre el proyecto. Tanto el periférico como la aplicación del software utilizado satisfacen todos los objetivos indicados inicialmente</a:t>
            </a:r>
            <a:r>
              <a:rPr lang="es-EC" b="1" dirty="0" smtClean="0">
                <a:solidFill>
                  <a:srgbClr val="0000CC"/>
                </a:solidFill>
              </a:rPr>
              <a:t>.</a:t>
            </a:r>
          </a:p>
          <a:p>
            <a:pPr algn="just"/>
            <a:endParaRPr lang="es-EC" b="1" dirty="0">
              <a:solidFill>
                <a:srgbClr val="0000CC"/>
              </a:solidFill>
            </a:endParaRPr>
          </a:p>
          <a:p>
            <a:pPr algn="just"/>
            <a:r>
              <a:rPr lang="es-EC" b="1" dirty="0">
                <a:solidFill>
                  <a:srgbClr val="0000CC"/>
                </a:solidFill>
              </a:rPr>
              <a:t>El resultado final del proyecto han sido: la obtención de datos de las señales de cada uno de los sensores meteorológicos, la implementación y el montaje de la Estación Meteorológica, el software de extracción de datos y supervisión que conjuntamente servirán para su posterior  publicación en una página Web en tiempo real</a:t>
            </a:r>
            <a:r>
              <a:rPr lang="es-EC" b="1" dirty="0" smtClean="0">
                <a:solidFill>
                  <a:srgbClr val="0000CC"/>
                </a:solidFill>
              </a:rPr>
              <a:t>.</a:t>
            </a:r>
          </a:p>
          <a:p>
            <a:pPr algn="just"/>
            <a:endParaRPr lang="es-EC" b="1" dirty="0" smtClean="0">
              <a:solidFill>
                <a:srgbClr val="0000CC"/>
              </a:solidFill>
            </a:endParaRPr>
          </a:p>
          <a:p>
            <a:pPr algn="just"/>
            <a:r>
              <a:rPr lang="es-EC" b="1" dirty="0">
                <a:solidFill>
                  <a:srgbClr val="0000CC"/>
                </a:solidFill>
              </a:rPr>
              <a:t>Las lecturas obtenidas por medio de los sensores de la estación y complementando con el  software </a:t>
            </a:r>
            <a:r>
              <a:rPr lang="es-EC" b="1" dirty="0" err="1">
                <a:solidFill>
                  <a:srgbClr val="0000CC"/>
                </a:solidFill>
              </a:rPr>
              <a:t>Weatherlink</a:t>
            </a:r>
            <a:r>
              <a:rPr lang="es-EC" b="1" dirty="0">
                <a:solidFill>
                  <a:srgbClr val="0000CC"/>
                </a:solidFill>
              </a:rPr>
              <a:t> se encuentran dentro de los márgenes esperados, no habiéndose registrado anomalías en el proceso</a:t>
            </a:r>
          </a:p>
          <a:p>
            <a:pPr marL="0" indent="0">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lstStyle/>
          <a:p>
            <a:r>
              <a:rPr lang="es-EC" b="1" dirty="0" smtClean="0">
                <a:solidFill>
                  <a:srgbClr val="FF0000"/>
                </a:solidFill>
              </a:rPr>
              <a:t>CONCLUSIONES</a:t>
            </a:r>
            <a:endParaRPr lang="es-EC" b="1" dirty="0">
              <a:solidFill>
                <a:srgbClr val="FF0000"/>
              </a:solidFill>
            </a:endParaRPr>
          </a:p>
        </p:txBody>
      </p:sp>
    </p:spTree>
    <p:extLst>
      <p:ext uri="{BB962C8B-B14F-4D97-AF65-F5344CB8AC3E}">
        <p14:creationId xmlns:p14="http://schemas.microsoft.com/office/powerpoint/2010/main" val="857773120"/>
      </p:ext>
    </p:extLst>
  </p:cSld>
  <p:clrMapOvr>
    <a:masterClrMapping/>
  </p:clrMapOvr>
  <p:transition spd="med" advTm="10000">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3" y="2060848"/>
            <a:ext cx="7740848" cy="4797152"/>
          </a:xfrm>
        </p:spPr>
        <p:txBody>
          <a:bodyPr>
            <a:normAutofit lnSpcReduction="10000"/>
          </a:bodyPr>
          <a:lstStyle/>
          <a:p>
            <a:pPr lvl="0" algn="just"/>
            <a:r>
              <a:rPr lang="es-ES" b="1" dirty="0">
                <a:solidFill>
                  <a:srgbClr val="0000CC"/>
                </a:solidFill>
              </a:rPr>
              <a:t>Se recomienda realizar un mantenimiento preventivo de las estaciones meteorologías para evitar su deterioro</a:t>
            </a:r>
            <a:r>
              <a:rPr lang="es-ES" b="1" dirty="0" smtClean="0">
                <a:solidFill>
                  <a:srgbClr val="0000CC"/>
                </a:solidFill>
              </a:rPr>
              <a:t>.</a:t>
            </a:r>
          </a:p>
          <a:p>
            <a:pPr lvl="0" algn="just"/>
            <a:endParaRPr lang="es-EC" b="1" dirty="0">
              <a:solidFill>
                <a:srgbClr val="0000CC"/>
              </a:solidFill>
            </a:endParaRPr>
          </a:p>
          <a:p>
            <a:pPr lvl="0" algn="just"/>
            <a:r>
              <a:rPr lang="es-ES" b="1" dirty="0">
                <a:solidFill>
                  <a:srgbClr val="0000CC"/>
                </a:solidFill>
              </a:rPr>
              <a:t>El montaje de los sensores de las estaciones meteorológicas se debe realizar siguiendo normas y recomendaciones establecidas por los fabricantes para cada uno de sus elementos</a:t>
            </a:r>
            <a:r>
              <a:rPr lang="es-ES" b="1" dirty="0" smtClean="0">
                <a:solidFill>
                  <a:srgbClr val="0000CC"/>
                </a:solidFill>
              </a:rPr>
              <a:t>.</a:t>
            </a:r>
          </a:p>
          <a:p>
            <a:pPr lvl="0" algn="just"/>
            <a:endParaRPr lang="es-EC" b="1" dirty="0">
              <a:solidFill>
                <a:srgbClr val="0000CC"/>
              </a:solidFill>
            </a:endParaRPr>
          </a:p>
          <a:p>
            <a:pPr marL="0" lvl="0" indent="0" algn="just">
              <a:buNone/>
            </a:pPr>
            <a:r>
              <a:rPr lang="es-ES" b="1" dirty="0" smtClean="0">
                <a:solidFill>
                  <a:srgbClr val="0000CC"/>
                </a:solidFill>
              </a:rPr>
              <a:t>El </a:t>
            </a:r>
            <a:r>
              <a:rPr lang="es-ES" b="1" dirty="0">
                <a:solidFill>
                  <a:srgbClr val="0000CC"/>
                </a:solidFill>
              </a:rPr>
              <a:t>correcto funcionamiento de una estación meteorológica depende de sus sensores por lo que su manipulación se debe hacer con todas las normas de seguridad.</a:t>
            </a:r>
            <a:endParaRPr lang="es-EC" b="1" dirty="0">
              <a:solidFill>
                <a:srgbClr val="0000CC"/>
              </a:solidFill>
            </a:endParaRPr>
          </a:p>
          <a:p>
            <a:pPr marL="0" indent="0" algn="just">
              <a:buNone/>
            </a:pPr>
            <a:endParaRPr lang="es-EC" b="1" dirty="0">
              <a:solidFill>
                <a:srgbClr val="0000CC"/>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a:solidFill>
                <a:srgbClr val="073E87"/>
              </a:solidFill>
            </a:endParaRPr>
          </a:p>
        </p:txBody>
      </p:sp>
      <p:sp>
        <p:nvSpPr>
          <p:cNvPr id="4" name="3 Título"/>
          <p:cNvSpPr>
            <a:spLocks noGrp="1"/>
          </p:cNvSpPr>
          <p:nvPr>
            <p:ph type="title"/>
          </p:nvPr>
        </p:nvSpPr>
        <p:spPr/>
        <p:txBody>
          <a:bodyPr/>
          <a:lstStyle/>
          <a:p>
            <a:r>
              <a:rPr lang="es-EC" b="1" dirty="0" smtClean="0">
                <a:solidFill>
                  <a:srgbClr val="FF0000"/>
                </a:solidFill>
              </a:rPr>
              <a:t>RECOMENDACIONES</a:t>
            </a:r>
            <a:endParaRPr lang="es-EC" b="1" dirty="0">
              <a:solidFill>
                <a:srgbClr val="FF0000"/>
              </a:solidFill>
            </a:endParaRPr>
          </a:p>
        </p:txBody>
      </p:sp>
    </p:spTree>
    <p:extLst>
      <p:ext uri="{BB962C8B-B14F-4D97-AF65-F5344CB8AC3E}">
        <p14:creationId xmlns:p14="http://schemas.microsoft.com/office/powerpoint/2010/main" val="643355059"/>
      </p:ext>
    </p:extLst>
  </p:cSld>
  <p:clrMapOvr>
    <a:masterClrMapping/>
  </p:clrMapOvr>
  <p:transition spd="med" advTm="1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9" name="8 Marcador de fecha"/>
          <p:cNvSpPr>
            <a:spLocks noGrp="1"/>
          </p:cNvSpPr>
          <p:nvPr>
            <p:ph type="dt" sz="half" idx="10"/>
          </p:nvPr>
        </p:nvSpPr>
        <p:spPr/>
        <p:txBody>
          <a:bodyPr/>
          <a:lstStyle/>
          <a:p>
            <a:fld id="{397D1518-8B37-4642-A373-3280ED93B2DC}" type="datetime1">
              <a:rPr lang="es-EC" smtClean="0">
                <a:solidFill>
                  <a:srgbClr val="073E87"/>
                </a:solidFill>
              </a:rPr>
              <a:pPr/>
              <a:t>28/07/2013</a:t>
            </a:fld>
            <a:endParaRPr lang="es-EC" dirty="0">
              <a:solidFill>
                <a:srgbClr val="073E87"/>
              </a:solidFill>
            </a:endParaRPr>
          </a:p>
        </p:txBody>
      </p:sp>
      <p:sp>
        <p:nvSpPr>
          <p:cNvPr id="3" name="2 Título"/>
          <p:cNvSpPr>
            <a:spLocks noGrp="1"/>
          </p:cNvSpPr>
          <p:nvPr>
            <p:ph type="title"/>
          </p:nvPr>
        </p:nvSpPr>
        <p:spPr/>
        <p:txBody>
          <a:bodyPr/>
          <a:lstStyle/>
          <a:p>
            <a:r>
              <a:rPr lang="es-EC" b="1" dirty="0" smtClean="0">
                <a:solidFill>
                  <a:srgbClr val="C00000"/>
                </a:solidFill>
              </a:rPr>
              <a:t>OBJETIVO GENERAL</a:t>
            </a:r>
            <a:endParaRPr lang="es-EC" b="1" dirty="0">
              <a:solidFill>
                <a:srgbClr val="C00000"/>
              </a:solidFill>
            </a:endParaRPr>
          </a:p>
        </p:txBody>
      </p:sp>
      <p:sp>
        <p:nvSpPr>
          <p:cNvPr id="5" name="4 Marcador de contenido"/>
          <p:cNvSpPr>
            <a:spLocks noGrp="1"/>
          </p:cNvSpPr>
          <p:nvPr>
            <p:ph idx="1"/>
          </p:nvPr>
        </p:nvSpPr>
        <p:spPr/>
        <p:txBody>
          <a:bodyPr/>
          <a:lstStyle/>
          <a:p>
            <a:pPr algn="just"/>
            <a:r>
              <a:rPr lang="es-ES" b="1" dirty="0" smtClean="0">
                <a:solidFill>
                  <a:srgbClr val="0000CC"/>
                </a:solidFill>
              </a:rPr>
              <a:t>Diseño e implementación de una red de datos para el  centro  de Monitoreo de las Estaciones Meteorológicas de la ESPE Extensión Latacunga, que permita crear una base de datos a la cual se pueda acceder a la información a través de un sitio para distintas aplicaciones.</a:t>
            </a:r>
            <a:endParaRPr lang="es-EC" b="1" dirty="0" smtClean="0">
              <a:solidFill>
                <a:srgbClr val="0000CC"/>
              </a:solidFill>
            </a:endParaRPr>
          </a:p>
          <a:p>
            <a:endParaRPr lang="es-EC" dirty="0"/>
          </a:p>
        </p:txBody>
      </p:sp>
    </p:spTree>
  </p:cSld>
  <p:clrMapOvr>
    <a:overrideClrMapping bg1="lt1" tx1="dk1" bg2="lt2" tx2="dk2" accent1="accent1" accent2="accent2" accent3="accent3" accent4="accent4" accent5="accent5" accent6="accent6" hlink="hlink" folHlink="folHlink"/>
  </p:clrMapOvr>
  <p:transition spd="med" advTm="1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chor="ctr"/>
          <a:lstStyle/>
          <a:p>
            <a:pPr marL="457200" indent="-457200" algn="just">
              <a:buNone/>
            </a:pPr>
            <a:r>
              <a:rPr lang="es-ES" b="1" dirty="0" smtClean="0">
                <a:solidFill>
                  <a:srgbClr val="C00000"/>
                </a:solidFill>
              </a:rPr>
              <a:t>	1. </a:t>
            </a:r>
            <a:r>
              <a:rPr lang="es-ES" b="1" dirty="0" smtClean="0"/>
              <a:t>Conocer el índice de  utilización de la información  que provee el centro de datos al público de la ciudad de Latacunga.</a:t>
            </a:r>
            <a:endParaRPr lang="es-EC" b="1" dirty="0" smtClean="0"/>
          </a:p>
          <a:p>
            <a:pPr marL="457200" indent="-457200" algn="just">
              <a:buNone/>
            </a:pPr>
            <a:r>
              <a:rPr lang="es-EC" b="1" dirty="0" smtClean="0"/>
              <a:t>	</a:t>
            </a:r>
            <a:r>
              <a:rPr lang="es-EC" b="1" dirty="0" smtClean="0">
                <a:solidFill>
                  <a:srgbClr val="C00000"/>
                </a:solidFill>
              </a:rPr>
              <a:t>2. </a:t>
            </a:r>
            <a:r>
              <a:rPr lang="es-ES" b="1" dirty="0" smtClean="0"/>
              <a:t>Determinar  los factores que posibiliten la implementación de la Red de Datos.</a:t>
            </a:r>
            <a:endParaRPr lang="es-EC" b="1" dirty="0" smtClean="0"/>
          </a:p>
          <a:p>
            <a:pPr marL="457200" indent="-457200" algn="just">
              <a:buNone/>
            </a:pPr>
            <a:r>
              <a:rPr lang="es-EC" b="1" dirty="0" smtClean="0"/>
              <a:t>	</a:t>
            </a:r>
            <a:r>
              <a:rPr lang="es-EC" b="1" dirty="0" smtClean="0">
                <a:solidFill>
                  <a:srgbClr val="C00000"/>
                </a:solidFill>
              </a:rPr>
              <a:t>3. </a:t>
            </a:r>
            <a:r>
              <a:rPr lang="es-ES" b="1" dirty="0" smtClean="0"/>
              <a:t>Analizar los diferentes tipos de Redes a ser implementadas existentes en el mercado por su tecnología de uso.</a:t>
            </a:r>
            <a:endParaRPr lang="es-EC" b="1" dirty="0" smtClean="0"/>
          </a:p>
          <a:p>
            <a:pPr algn="just">
              <a:buNone/>
            </a:pPr>
            <a:endParaRPr lang="es-EC" b="1"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lstStyle/>
          <a:p>
            <a:r>
              <a:rPr lang="es-EC" b="1" dirty="0" smtClean="0">
                <a:solidFill>
                  <a:srgbClr val="C00000"/>
                </a:solidFill>
              </a:rPr>
              <a:t>OBJETIVOS ESPECIFICOS</a:t>
            </a:r>
            <a:endParaRPr lang="es-EC" b="1" dirty="0">
              <a:solidFill>
                <a:srgbClr val="C00000"/>
              </a:solidFill>
            </a:endParaRPr>
          </a:p>
        </p:txBody>
      </p:sp>
    </p:spTree>
  </p:cSld>
  <p:clrMapOvr>
    <a:masterClrMapping/>
  </p:clrMapOvr>
  <p:transition spd="med" advTm="1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a:xfrm>
            <a:off x="457200" y="142852"/>
            <a:ext cx="8229600" cy="1252728"/>
          </a:xfrm>
        </p:spPr>
        <p:txBody>
          <a:bodyPr>
            <a:normAutofit fontScale="90000"/>
          </a:bodyPr>
          <a:lstStyle/>
          <a:p>
            <a:pPr algn="just"/>
            <a:r>
              <a:rPr lang="es-ES" b="1" dirty="0" smtClean="0">
                <a:solidFill>
                  <a:srgbClr val="C00000"/>
                </a:solidFill>
              </a:rPr>
              <a:t>Esquema de funcionamiento de la Red de la Estación Meteorológica.</a:t>
            </a:r>
            <a:r>
              <a:rPr lang="es-EC" b="1" dirty="0" smtClean="0">
                <a:solidFill>
                  <a:srgbClr val="C00000"/>
                </a:solidFill>
              </a:rPr>
              <a:t/>
            </a:r>
            <a:br>
              <a:rPr lang="es-EC" b="1" dirty="0" smtClean="0">
                <a:solidFill>
                  <a:srgbClr val="C00000"/>
                </a:solidFill>
              </a:rPr>
            </a:br>
            <a:endParaRPr lang="es-EC" b="1" dirty="0">
              <a:solidFill>
                <a:srgbClr val="C00000"/>
              </a:solidFill>
            </a:endParaRPr>
          </a:p>
        </p:txBody>
      </p:sp>
      <p:pic>
        <p:nvPicPr>
          <p:cNvPr id="5" name="4 Marcador de contenido"/>
          <p:cNvPicPr>
            <a:picLocks noGrp="1"/>
          </p:cNvPicPr>
          <p:nvPr>
            <p:ph idx="1"/>
          </p:nvPr>
        </p:nvPicPr>
        <p:blipFill>
          <a:blip r:embed="rId2"/>
          <a:srcRect/>
          <a:stretch>
            <a:fillRect/>
          </a:stretch>
        </p:blipFill>
        <p:spPr bwMode="auto">
          <a:xfrm>
            <a:off x="0" y="1071546"/>
            <a:ext cx="8358214" cy="5786454"/>
          </a:xfrm>
          <a:prstGeom prst="rect">
            <a:avLst/>
          </a:prstGeom>
          <a:noFill/>
          <a:ln w="9525">
            <a:noFill/>
            <a:miter lim="800000"/>
            <a:headEnd/>
            <a:tailEnd/>
          </a:ln>
        </p:spPr>
      </p:pic>
    </p:spTree>
  </p:cSld>
  <p:clrMapOvr>
    <a:masterClrMapping/>
  </p:clrMapOvr>
  <p:transition spd="med" advTm="1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357298"/>
            <a:ext cx="9143999" cy="5500702"/>
          </a:xfrm>
        </p:spPr>
        <p:txBody>
          <a:bodyPr>
            <a:normAutofit lnSpcReduction="10000"/>
          </a:bodyPr>
          <a:lstStyle/>
          <a:p>
            <a:pPr algn="just"/>
            <a:r>
              <a:rPr lang="es-EC" b="1" dirty="0" smtClean="0">
                <a:solidFill>
                  <a:srgbClr val="0000CC"/>
                </a:solidFill>
              </a:rPr>
              <a:t>Basados en la documentación expuesta por la Organización Mundial de Meteorología (OMM ), las estaciones meteorológicas son necesarias por varias razones: </a:t>
            </a:r>
          </a:p>
          <a:p>
            <a:pPr algn="just"/>
            <a:r>
              <a:rPr lang="es-EC" b="1" dirty="0" smtClean="0">
                <a:solidFill>
                  <a:srgbClr val="0000CC"/>
                </a:solidFill>
              </a:rPr>
              <a:t>1. Para efectuar las observaciones sinópticas y climatológicas con la debida precisión, utilizando los instrumentos apropiados.</a:t>
            </a:r>
          </a:p>
          <a:p>
            <a:pPr lvl="0" algn="just"/>
            <a:r>
              <a:rPr lang="es-EC" b="1" dirty="0" smtClean="0">
                <a:solidFill>
                  <a:srgbClr val="0000CC"/>
                </a:solidFill>
              </a:rPr>
              <a:t>2. Para mantener los instrumentos y los emplazamientos en buen estado.</a:t>
            </a:r>
          </a:p>
          <a:p>
            <a:pPr lvl="0" algn="just"/>
            <a:r>
              <a:rPr lang="es-EC" b="1" dirty="0" smtClean="0">
                <a:solidFill>
                  <a:srgbClr val="0000CC"/>
                </a:solidFill>
              </a:rPr>
              <a:t>3. Para codificar y enviar las informaciones realizadas.</a:t>
            </a:r>
          </a:p>
          <a:p>
            <a:pPr lvl="0" algn="just"/>
            <a:r>
              <a:rPr lang="es-EC" b="1" dirty="0" smtClean="0">
                <a:solidFill>
                  <a:srgbClr val="0000CC"/>
                </a:solidFill>
              </a:rPr>
              <a:t>4. Para hacer y cotejar registros semanales y/o mensuales de datos climatológicos cuando no se dispone de sistemas automáticos o estos son inadecuados. </a:t>
            </a:r>
          </a:p>
          <a:p>
            <a:pPr lvl="0" algn="just"/>
            <a:r>
              <a:rPr lang="es-EC" b="1" dirty="0" smtClean="0">
                <a:solidFill>
                  <a:srgbClr val="0000CC"/>
                </a:solidFill>
              </a:rPr>
              <a:t>5. Para proporcionar observaciones suplementarias o de reserva cuando el equipo automático no hace las observaciones de todos los elementos requeridos o cuando está fuera de servicio. </a:t>
            </a:r>
          </a:p>
          <a:p>
            <a:pPr>
              <a:buNone/>
            </a:pPr>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lstStyle/>
          <a:p>
            <a:r>
              <a:rPr lang="es-EC" b="1" dirty="0" smtClean="0">
                <a:solidFill>
                  <a:srgbClr val="C00000"/>
                </a:solidFill>
              </a:rPr>
              <a:t>ESTACIONES</a:t>
            </a:r>
            <a:endParaRPr lang="es-EC" b="1" dirty="0">
              <a:solidFill>
                <a:srgbClr val="C00000"/>
              </a:solidFill>
            </a:endParaRPr>
          </a:p>
        </p:txBody>
      </p:sp>
    </p:spTree>
  </p:cSld>
  <p:clrMapOvr>
    <a:masterClrMapping/>
  </p:clrMapOvr>
  <p:transition spd="med" advTm="1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2000240"/>
            <a:ext cx="7708929" cy="4125923"/>
          </a:xfrm>
        </p:spPr>
        <p:txBody>
          <a:bodyPr>
            <a:normAutofit/>
          </a:bodyPr>
          <a:lstStyle/>
          <a:p>
            <a:pPr algn="just">
              <a:buNone/>
            </a:pPr>
            <a:r>
              <a:rPr lang="es-EC" b="1" dirty="0" smtClean="0"/>
              <a:t>	</a:t>
            </a:r>
            <a:r>
              <a:rPr lang="es-EC" b="1" dirty="0" smtClean="0">
                <a:solidFill>
                  <a:srgbClr val="0000CC"/>
                </a:solidFill>
              </a:rPr>
              <a:t>Una estación meteorológica es un lugar escogido adecuadamente para colocar los diferentes instrumentos que permiten medir las distintas variables que afectan al estado de la atmósfera en un momento y lugar determinado. Es decir, es un lugar que nos permite la observación de los fenómenos atmosféricos y donde </a:t>
            </a:r>
            <a:r>
              <a:rPr lang="es-EC" b="1" dirty="0" smtClean="0">
                <a:solidFill>
                  <a:srgbClr val="0000CC"/>
                </a:solidFill>
              </a:rPr>
              <a:t>unos </a:t>
            </a:r>
            <a:r>
              <a:rPr lang="es-EC" b="1" dirty="0" smtClean="0">
                <a:solidFill>
                  <a:srgbClr val="0000CC"/>
                </a:solidFill>
              </a:rPr>
              <a:t>aparatos como  (termómetro, barómetro, pluviómetro, etc.) que miden las variables atmosféricas, (temperatura, presión, humedad, lluvia, etc. respectivamente). </a:t>
            </a:r>
            <a:endParaRPr lang="es-EC" b="1" dirty="0">
              <a:solidFill>
                <a:srgbClr val="0000CC"/>
              </a:solidFill>
            </a:endParaRPr>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lstStyle/>
          <a:p>
            <a:r>
              <a:rPr lang="es-EC" b="1" dirty="0" smtClean="0">
                <a:solidFill>
                  <a:srgbClr val="C00000"/>
                </a:solidFill>
              </a:rPr>
              <a:t>ESTACION METEOROLOGICA</a:t>
            </a:r>
            <a:endParaRPr lang="es-EC" b="1" dirty="0">
              <a:solidFill>
                <a:srgbClr val="C00000"/>
              </a:solidFill>
            </a:endParaRPr>
          </a:p>
        </p:txBody>
      </p:sp>
    </p:spTree>
  </p:cSld>
  <p:clrMapOvr>
    <a:masterClrMapping/>
  </p:clrMapOvr>
  <p:transition spd="med" advTm="1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C" b="1" dirty="0" smtClean="0">
                <a:solidFill>
                  <a:srgbClr val="0000CC"/>
                </a:solidFill>
              </a:rPr>
              <a:t>Temperatura </a:t>
            </a:r>
          </a:p>
          <a:p>
            <a:r>
              <a:rPr lang="es-EC" b="1" dirty="0" smtClean="0">
                <a:solidFill>
                  <a:srgbClr val="0000CC"/>
                </a:solidFill>
              </a:rPr>
              <a:t>Humedad </a:t>
            </a:r>
          </a:p>
          <a:p>
            <a:r>
              <a:rPr lang="es-EC" b="1" dirty="0" smtClean="0">
                <a:solidFill>
                  <a:srgbClr val="0000CC"/>
                </a:solidFill>
              </a:rPr>
              <a:t>Presión atmosférica </a:t>
            </a:r>
          </a:p>
          <a:p>
            <a:r>
              <a:rPr lang="es-EC" b="1" dirty="0" smtClean="0">
                <a:solidFill>
                  <a:srgbClr val="0000CC"/>
                </a:solidFill>
              </a:rPr>
              <a:t>Viento </a:t>
            </a:r>
          </a:p>
          <a:p>
            <a:r>
              <a:rPr lang="es-EC" b="1" dirty="0" smtClean="0">
                <a:solidFill>
                  <a:srgbClr val="0000CC"/>
                </a:solidFill>
              </a:rPr>
              <a:t>Radiación </a:t>
            </a:r>
          </a:p>
          <a:p>
            <a:endParaRPr lang="es-EC" dirty="0"/>
          </a:p>
        </p:txBody>
      </p:sp>
      <p:sp>
        <p:nvSpPr>
          <p:cNvPr id="3" name="2 Marcador de fecha"/>
          <p:cNvSpPr>
            <a:spLocks noGrp="1"/>
          </p:cNvSpPr>
          <p:nvPr>
            <p:ph type="dt" sz="half" idx="10"/>
          </p:nvPr>
        </p:nvSpPr>
        <p:spPr/>
        <p:txBody>
          <a:bodyPr/>
          <a:lstStyle/>
          <a:p>
            <a:fld id="{639A2C6E-DF87-4460-953F-DBA6223CAFFA}" type="datetime1">
              <a:rPr lang="es-EC" smtClean="0">
                <a:solidFill>
                  <a:srgbClr val="073E87"/>
                </a:solidFill>
              </a:rPr>
              <a:pPr/>
              <a:t>28/07/2013</a:t>
            </a:fld>
            <a:endParaRPr lang="es-EC" dirty="0">
              <a:solidFill>
                <a:srgbClr val="073E87"/>
              </a:solidFill>
            </a:endParaRPr>
          </a:p>
        </p:txBody>
      </p:sp>
      <p:sp>
        <p:nvSpPr>
          <p:cNvPr id="4" name="3 Título"/>
          <p:cNvSpPr>
            <a:spLocks noGrp="1"/>
          </p:cNvSpPr>
          <p:nvPr>
            <p:ph type="title"/>
          </p:nvPr>
        </p:nvSpPr>
        <p:spPr/>
        <p:txBody>
          <a:bodyPr>
            <a:normAutofit fontScale="90000"/>
          </a:bodyPr>
          <a:lstStyle/>
          <a:p>
            <a:r>
              <a:rPr lang="es-EC" b="1" dirty="0" smtClean="0">
                <a:solidFill>
                  <a:srgbClr val="C00000"/>
                </a:solidFill>
              </a:rPr>
              <a:t>VARIABLES MEDIDAS DE LOS SENSORES</a:t>
            </a:r>
            <a:endParaRPr lang="es-EC" b="1" dirty="0">
              <a:solidFill>
                <a:srgbClr val="C00000"/>
              </a:solidFill>
            </a:endParaRPr>
          </a:p>
        </p:txBody>
      </p:sp>
    </p:spTree>
  </p:cSld>
  <p:clrMapOvr>
    <a:masterClrMapping/>
  </p:clrMapOvr>
  <p:transition spd="med" advTm="10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271</TotalTime>
  <Words>1478</Words>
  <Application>Microsoft Office PowerPoint</Application>
  <PresentationFormat>Presentación en pantalla (4:3)</PresentationFormat>
  <Paragraphs>192</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Forma de onda</vt:lpstr>
      <vt:lpstr>Presentación de PowerPoint</vt:lpstr>
      <vt:lpstr>RESUMEN</vt:lpstr>
      <vt:lpstr>INTRODUCCION</vt:lpstr>
      <vt:lpstr>OBJETIVO GENERAL</vt:lpstr>
      <vt:lpstr>OBJETIVOS ESPECIFICOS</vt:lpstr>
      <vt:lpstr>Esquema de funcionamiento de la Red de la Estación Meteorológica. </vt:lpstr>
      <vt:lpstr>ESTACIONES</vt:lpstr>
      <vt:lpstr>ESTACION METEOROLOGICA</vt:lpstr>
      <vt:lpstr>VARIABLES MEDIDAS DE LOS SENSORES</vt:lpstr>
      <vt:lpstr>ESTACIONES  METEOROLÓGICAS DAVIS</vt:lpstr>
      <vt:lpstr>CUÁLES SON LAS VARIABLES QUE SE MIDEN Y REGISTRAN</vt:lpstr>
      <vt:lpstr>Presentación de PowerPoint</vt:lpstr>
      <vt:lpstr>Presentación de PowerPoint</vt:lpstr>
      <vt:lpstr>Partes de la Consola de la Estación Vantage Pro2. </vt:lpstr>
      <vt:lpstr>RED DE DATOS</vt:lpstr>
      <vt:lpstr>Presentación de PowerPoint</vt:lpstr>
      <vt:lpstr>Presentación de PowerPoint</vt:lpstr>
      <vt:lpstr>INTERFACE HMI</vt:lpstr>
      <vt:lpstr>TIPOS DE HMI</vt:lpstr>
      <vt:lpstr>IMPLEMENTACION Instalación de la Estación Meteorológica. </vt:lpstr>
      <vt:lpstr>ESTRUCTURA DE LA ESTACION</vt:lpstr>
      <vt:lpstr>UBICACIÓN GEOGRÁFICA DE LAS ESTACIONES METEOROLÓGICAS.</vt:lpstr>
      <vt:lpstr>ENLACE INALÁMBRICO DE LAS ESTACIONES METEOROLÓGICAS.</vt:lpstr>
      <vt:lpstr>Especificaciones y requisitos mínimos del PC para la instalación y funcionamiento del software de monitoreo Weatherlink.</vt:lpstr>
      <vt:lpstr>CONFIGURACION DEL SOFTWARE WEATHERLINK</vt:lpstr>
      <vt:lpstr>Ubicación de los Datos de la Estación Meteorológica.</vt:lpstr>
      <vt:lpstr>Presentación de PowerPoint</vt:lpstr>
      <vt:lpstr>Presentación de PowerPoint</vt:lpstr>
      <vt:lpstr>Presentación de PowerPoint</vt:lpstr>
      <vt:lpstr>Presentación de PowerPoint</vt:lpstr>
      <vt:lpstr>Presentación de PowerPoint</vt:lpstr>
      <vt:lpstr>Presentación de PowerPoint</vt:lpstr>
      <vt:lpstr>Gráfico de las Variables Meteorológicas Medidas.</vt:lpstr>
      <vt:lpstr>Gráfico continúo de las variables y sus variaciones. </vt:lpstr>
      <vt:lpstr>Muestreo individual de las variables.</vt:lpstr>
      <vt:lpstr>Datos generales de las variables actualizadas.</vt:lpstr>
      <vt:lpstr>CONCLUSIONES</vt:lpstr>
      <vt:lpstr>RECOMENDACIONES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dc:creator>
  <cp:lastModifiedBy>CRISTIAN</cp:lastModifiedBy>
  <cp:revision>27</cp:revision>
  <dcterms:created xsi:type="dcterms:W3CDTF">2013-07-20T07:34:13Z</dcterms:created>
  <dcterms:modified xsi:type="dcterms:W3CDTF">2013-07-28T22:53:17Z</dcterms:modified>
</cp:coreProperties>
</file>