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61"/>
  </p:notesMasterIdLst>
  <p:sldIdLst>
    <p:sldId id="292" r:id="rId3"/>
    <p:sldId id="295" r:id="rId4"/>
    <p:sldId id="258" r:id="rId5"/>
    <p:sldId id="304" r:id="rId6"/>
    <p:sldId id="257" r:id="rId7"/>
    <p:sldId id="300" r:id="rId8"/>
    <p:sldId id="305" r:id="rId9"/>
    <p:sldId id="306" r:id="rId10"/>
    <p:sldId id="307" r:id="rId11"/>
    <p:sldId id="310" r:id="rId12"/>
    <p:sldId id="308" r:id="rId13"/>
    <p:sldId id="309" r:id="rId14"/>
    <p:sldId id="311" r:id="rId15"/>
    <p:sldId id="312" r:id="rId16"/>
    <p:sldId id="313" r:id="rId17"/>
    <p:sldId id="335" r:id="rId18"/>
    <p:sldId id="336" r:id="rId19"/>
    <p:sldId id="339" r:id="rId20"/>
    <p:sldId id="302" r:id="rId21"/>
    <p:sldId id="315" r:id="rId22"/>
    <p:sldId id="320" r:id="rId23"/>
    <p:sldId id="321" r:id="rId24"/>
    <p:sldId id="322" r:id="rId25"/>
    <p:sldId id="323" r:id="rId26"/>
    <p:sldId id="324" r:id="rId27"/>
    <p:sldId id="318" r:id="rId28"/>
    <p:sldId id="344" r:id="rId29"/>
    <p:sldId id="316" r:id="rId30"/>
    <p:sldId id="340" r:id="rId31"/>
    <p:sldId id="341" r:id="rId32"/>
    <p:sldId id="342" r:id="rId33"/>
    <p:sldId id="345" r:id="rId34"/>
    <p:sldId id="343" r:id="rId35"/>
    <p:sldId id="349" r:id="rId36"/>
    <p:sldId id="350" r:id="rId37"/>
    <p:sldId id="303" r:id="rId38"/>
    <p:sldId id="330" r:id="rId39"/>
    <p:sldId id="331" r:id="rId40"/>
    <p:sldId id="356" r:id="rId41"/>
    <p:sldId id="357" r:id="rId42"/>
    <p:sldId id="332" r:id="rId43"/>
    <p:sldId id="301" r:id="rId44"/>
    <p:sldId id="325" r:id="rId45"/>
    <p:sldId id="326" r:id="rId46"/>
    <p:sldId id="327" r:id="rId47"/>
    <p:sldId id="328" r:id="rId48"/>
    <p:sldId id="358" r:id="rId49"/>
    <p:sldId id="359" r:id="rId50"/>
    <p:sldId id="360" r:id="rId51"/>
    <p:sldId id="259" r:id="rId52"/>
    <p:sldId id="289" r:id="rId53"/>
    <p:sldId id="361" r:id="rId54"/>
    <p:sldId id="362" r:id="rId55"/>
    <p:sldId id="298" r:id="rId56"/>
    <p:sldId id="296" r:id="rId57"/>
    <p:sldId id="297" r:id="rId58"/>
    <p:sldId id="366" r:id="rId59"/>
    <p:sldId id="262" r:id="rId6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D2DC-997F-482A-A735-879A66503F3E}" type="datetimeFigureOut">
              <a:rPr lang="es-EC" smtClean="0"/>
              <a:t>12/08/2013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6750C-09E7-4D43-A80C-6DC1DFFECBA3}" type="slidenum">
              <a:rPr lang="es-EC" smtClean="0"/>
              <a:t>‹Nº›</a:t>
            </a:fld>
            <a:endParaRPr lang="es-EC"/>
          </a:p>
        </p:txBody>
      </p:sp>
    </p:spTree>
    <p:extLst>
      <p:ext uri="{BB962C8B-B14F-4D97-AF65-F5344CB8AC3E}">
        <p14:creationId xmlns:p14="http://schemas.microsoft.com/office/powerpoint/2010/main" val="256393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06769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1EED63D-4BCB-4FFB-8B2D-1206725641DE}" type="datetime1">
              <a:rPr lang="es-EC" smtClean="0"/>
              <a:t>12/08/2013</a:t>
            </a:fld>
            <a:endParaRPr lang="es-EC"/>
          </a:p>
        </p:txBody>
      </p:sp>
      <p:sp>
        <p:nvSpPr>
          <p:cNvPr id="5" name="Footer Placeholder 4"/>
          <p:cNvSpPr>
            <a:spLocks noGrp="1"/>
          </p:cNvSpPr>
          <p:nvPr>
            <p:ph type="ftr" sz="quarter" idx="11"/>
          </p:nvPr>
        </p:nvSpPr>
        <p:spPr/>
        <p:txBody>
          <a:bodyPr/>
          <a:lstStyle>
            <a:lvl1pPr>
              <a:defRPr>
                <a:solidFill>
                  <a:schemeClr val="tx2"/>
                </a:solidFill>
              </a:defRPr>
            </a:lvl1p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7CC97B7-FE71-4CEC-8D49-EDF47CB0B2E2}" type="slidenum">
              <a:rPr lang="es-EC" smtClean="0"/>
              <a:t>‹Nº›</a:t>
            </a:fld>
            <a:endParaRPr lang="es-EC"/>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02F608-3126-4D03-81DD-967744657C4F}" type="datetime1">
              <a:rPr lang="es-EC" smtClean="0"/>
              <a:t>12/08/2013</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4CAAD2-2671-4940-80AA-FA7E45D70F4E}" type="datetime1">
              <a:rPr lang="es-EC" smtClean="0"/>
              <a:t>12/08/2013</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12A37-B3B3-44BC-A348-71BA0F9AEC5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4965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6B6899-8613-46C0-A456-4FB56307787A}" type="datetime1">
              <a:rPr lang="es-EC" smtClean="0"/>
              <a:t>12/08/2013</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FD2507-8237-4F1C-9A73-6369C8E89C67}" type="datetime1">
              <a:rPr lang="es-EC" smtClean="0"/>
              <a:t>12/08/2013</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5104AA-8EBE-4F3A-9D28-51FEE153F3F5}" type="datetime1">
              <a:rPr lang="es-EC" smtClean="0"/>
              <a:t>12/08/2013</a:t>
            </a:fld>
            <a:endParaRPr lang="es-EC"/>
          </a:p>
        </p:txBody>
      </p:sp>
      <p:sp>
        <p:nvSpPr>
          <p:cNvPr id="6" name="Footer Placeholder 5"/>
          <p:cNvSpPr>
            <a:spLocks noGrp="1"/>
          </p:cNvSpPr>
          <p:nvPr>
            <p:ph type="ftr" sz="quarter" idx="11"/>
          </p:nvPr>
        </p:nvSpPr>
        <p:spPr/>
        <p:txBody>
          <a:bodyPr/>
          <a:lstStyle/>
          <a:p>
            <a:r>
              <a:rPr lang="pt-BR" smtClean="0"/>
              <a:t>Elaborado por: Ing. Danilo Mannella</a:t>
            </a:r>
            <a:endParaRPr lang="es-EC"/>
          </a:p>
        </p:txBody>
      </p:sp>
      <p:sp>
        <p:nvSpPr>
          <p:cNvPr id="7" name="Slide Number Placeholder 6"/>
          <p:cNvSpPr>
            <a:spLocks noGrp="1"/>
          </p:cNvSpPr>
          <p:nvPr>
            <p:ph type="sldNum" sz="quarter" idx="12"/>
          </p:nvPr>
        </p:nvSpPr>
        <p:spPr/>
        <p:txBody>
          <a:bodyPr/>
          <a:lstStyle/>
          <a:p>
            <a:fld id="{A7CC97B7-FE71-4CEC-8D49-EDF47CB0B2E2}" type="slidenum">
              <a:rPr lang="es-EC" smtClean="0"/>
              <a:t>‹Nº›</a:t>
            </a:fld>
            <a:endParaRPr lang="es-EC"/>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C114F89-4033-4CEF-9A33-09AE35CC17EB}" type="datetime1">
              <a:rPr lang="es-EC" smtClean="0"/>
              <a:t>12/08/2013</a:t>
            </a:fld>
            <a:endParaRPr lang="es-EC"/>
          </a:p>
        </p:txBody>
      </p:sp>
      <p:sp>
        <p:nvSpPr>
          <p:cNvPr id="8" name="Footer Placeholder 7"/>
          <p:cNvSpPr>
            <a:spLocks noGrp="1"/>
          </p:cNvSpPr>
          <p:nvPr>
            <p:ph type="ftr" sz="quarter" idx="11"/>
          </p:nvPr>
        </p:nvSpPr>
        <p:spPr/>
        <p:txBody>
          <a:bodyPr/>
          <a:lstStyle/>
          <a:p>
            <a:r>
              <a:rPr lang="pt-BR" smtClean="0"/>
              <a:t>Elaborado por: Ing. Danilo Mannella</a:t>
            </a:r>
            <a:endParaRPr lang="es-EC"/>
          </a:p>
        </p:txBody>
      </p:sp>
      <p:sp>
        <p:nvSpPr>
          <p:cNvPr id="9" name="Slide Number Placeholder 8"/>
          <p:cNvSpPr>
            <a:spLocks noGrp="1"/>
          </p:cNvSpPr>
          <p:nvPr>
            <p:ph type="sldNum" sz="quarter" idx="12"/>
          </p:nvPr>
        </p:nvSpPr>
        <p:spPr/>
        <p:txBody>
          <a:bodyPr/>
          <a:lstStyle/>
          <a:p>
            <a:fld id="{A7CC97B7-FE71-4CEC-8D49-EDF47CB0B2E2}" type="slidenum">
              <a:rPr lang="es-EC" smtClean="0"/>
              <a:t>‹Nº›</a:t>
            </a:fld>
            <a:endParaRPr lang="es-EC"/>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6BF8F5-5B3D-497A-99DE-D91C8F44FBB9}" type="datetime1">
              <a:rPr lang="es-EC" smtClean="0"/>
              <a:t>12/08/2013</a:t>
            </a:fld>
            <a:endParaRPr lang="es-EC"/>
          </a:p>
        </p:txBody>
      </p:sp>
      <p:sp>
        <p:nvSpPr>
          <p:cNvPr id="4" name="Footer Placeholder 3"/>
          <p:cNvSpPr>
            <a:spLocks noGrp="1"/>
          </p:cNvSpPr>
          <p:nvPr>
            <p:ph type="ftr" sz="quarter" idx="11"/>
          </p:nvPr>
        </p:nvSpPr>
        <p:spPr/>
        <p:txBody>
          <a:bodyPr/>
          <a:lstStyle/>
          <a:p>
            <a:r>
              <a:rPr lang="pt-BR" smtClean="0"/>
              <a:t>Elaborado por: Ing. Danilo Mannella</a:t>
            </a:r>
            <a:endParaRPr lang="es-EC"/>
          </a:p>
        </p:txBody>
      </p:sp>
      <p:sp>
        <p:nvSpPr>
          <p:cNvPr id="5" name="Slide Number Placeholder 4"/>
          <p:cNvSpPr>
            <a:spLocks noGrp="1"/>
          </p:cNvSpPr>
          <p:nvPr>
            <p:ph type="sldNum" sz="quarter" idx="12"/>
          </p:nvPr>
        </p:nvSpPr>
        <p:spPr/>
        <p:txBody>
          <a:bodyPr/>
          <a:lstStyle/>
          <a:p>
            <a:fld id="{A7CC97B7-FE71-4CEC-8D49-EDF47CB0B2E2}" type="slidenum">
              <a:rPr lang="es-EC" smtClean="0"/>
              <a:t>‹Nº›</a:t>
            </a:fld>
            <a:endParaRPr lang="es-EC"/>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FC843-4317-4693-BC1F-2CA582043872}" type="datetime1">
              <a:rPr lang="es-EC" smtClean="0"/>
              <a:t>12/08/2013</a:t>
            </a:fld>
            <a:endParaRPr lang="es-EC"/>
          </a:p>
        </p:txBody>
      </p:sp>
      <p:sp>
        <p:nvSpPr>
          <p:cNvPr id="3" name="Footer Placeholder 2"/>
          <p:cNvSpPr>
            <a:spLocks noGrp="1"/>
          </p:cNvSpPr>
          <p:nvPr>
            <p:ph type="ftr" sz="quarter" idx="11"/>
          </p:nvPr>
        </p:nvSpPr>
        <p:spPr/>
        <p:txBody>
          <a:bodyPr/>
          <a:lstStyle/>
          <a:p>
            <a:r>
              <a:rPr lang="pt-BR" smtClean="0"/>
              <a:t>Elaborado por: Ing. Danilo Mannella</a:t>
            </a:r>
            <a:endParaRPr lang="es-EC"/>
          </a:p>
        </p:txBody>
      </p:sp>
      <p:sp>
        <p:nvSpPr>
          <p:cNvPr id="4" name="Slide Number Placeholder 3"/>
          <p:cNvSpPr>
            <a:spLocks noGrp="1"/>
          </p:cNvSpPr>
          <p:nvPr>
            <p:ph type="sldNum" sz="quarter" idx="12"/>
          </p:nvPr>
        </p:nvSpPr>
        <p:spPr/>
        <p:txBody>
          <a:bodyPr/>
          <a:lstStyle/>
          <a:p>
            <a:fld id="{A7CC97B7-FE71-4CEC-8D49-EDF47CB0B2E2}"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5FAACD-65EC-4B99-8AD5-0461959630C9}" type="datetime1">
              <a:rPr lang="es-EC" smtClean="0"/>
              <a:t>12/08/2013</a:t>
            </a:fld>
            <a:endParaRPr lang="es-EC"/>
          </a:p>
        </p:txBody>
      </p:sp>
      <p:sp>
        <p:nvSpPr>
          <p:cNvPr id="6" name="Footer Placeholder 5"/>
          <p:cNvSpPr>
            <a:spLocks noGrp="1"/>
          </p:cNvSpPr>
          <p:nvPr>
            <p:ph type="ftr" sz="quarter" idx="11"/>
          </p:nvPr>
        </p:nvSpPr>
        <p:spPr/>
        <p:txBody>
          <a:bodyPr/>
          <a:lstStyle/>
          <a:p>
            <a:r>
              <a:rPr lang="pt-BR" smtClean="0"/>
              <a:t>Elaborado por: Ing. Danilo Mannella</a:t>
            </a:r>
            <a:endParaRPr lang="es-EC"/>
          </a:p>
        </p:txBody>
      </p:sp>
      <p:sp>
        <p:nvSpPr>
          <p:cNvPr id="7" name="Slide Number Placeholder 6"/>
          <p:cNvSpPr>
            <a:spLocks noGrp="1"/>
          </p:cNvSpPr>
          <p:nvPr>
            <p:ph type="sldNum" sz="quarter" idx="12"/>
          </p:nvPr>
        </p:nvSpPr>
        <p:spPr/>
        <p:txBody>
          <a:bodyPr/>
          <a:lstStyle/>
          <a:p>
            <a:fld id="{A7CC97B7-FE71-4CEC-8D49-EDF47CB0B2E2}"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7528CC-3B99-4EE0-829E-B1F84ACF51E8}" type="datetime1">
              <a:rPr lang="es-EC" smtClean="0"/>
              <a:t>12/08/2013</a:t>
            </a:fld>
            <a:endParaRPr lang="es-EC"/>
          </a:p>
        </p:txBody>
      </p:sp>
      <p:sp>
        <p:nvSpPr>
          <p:cNvPr id="6" name="Footer Placeholder 5"/>
          <p:cNvSpPr>
            <a:spLocks noGrp="1"/>
          </p:cNvSpPr>
          <p:nvPr>
            <p:ph type="ftr" sz="quarter" idx="11"/>
          </p:nvPr>
        </p:nvSpPr>
        <p:spPr/>
        <p:txBody>
          <a:bodyPr/>
          <a:lstStyle/>
          <a:p>
            <a:r>
              <a:rPr lang="pt-BR" smtClean="0"/>
              <a:t>Elaborado por: Ing. Danilo Mannella</a:t>
            </a:r>
            <a:endParaRPr lang="es-EC"/>
          </a:p>
        </p:txBody>
      </p:sp>
      <p:sp>
        <p:nvSpPr>
          <p:cNvPr id="7" name="Slide Number Placeholder 6"/>
          <p:cNvSpPr>
            <a:spLocks noGrp="1"/>
          </p:cNvSpPr>
          <p:nvPr>
            <p:ph type="sldNum" sz="quarter" idx="12"/>
          </p:nvPr>
        </p:nvSpPr>
        <p:spPr/>
        <p:txBody>
          <a:bodyPr/>
          <a:lstStyle/>
          <a:p>
            <a:fld id="{A7CC97B7-FE71-4CEC-8D49-EDF47CB0B2E2}"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C875F8B-7E8F-4DA2-84EE-49A4D28D79D4}" type="datetime1">
              <a:rPr lang="es-EC" smtClean="0"/>
              <a:t>12/08/2013</a:t>
            </a:fld>
            <a:endParaRPr lang="es-EC"/>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pt-BR" smtClean="0"/>
              <a:t>Elaborado por: Ing. Danilo Mannella</a:t>
            </a:r>
            <a:endParaRPr lang="es-EC"/>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7CC97B7-FE71-4CEC-8D49-EDF47CB0B2E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9534761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3547" y="1916832"/>
            <a:ext cx="8136904" cy="1312680"/>
          </a:xfrm>
        </p:spPr>
        <p:txBody>
          <a:bodyPr>
            <a:noAutofit/>
          </a:bodyPr>
          <a:lstStyle/>
          <a:p>
            <a:r>
              <a:rPr lang="es-EC" sz="2800" dirty="0" smtClean="0"/>
              <a:t>DEFENSA DE TESIS PREVIO A LA OBTENCIÓN DEL TÍTULO DE TECNÓLOGO EN ELECTRÓNICA Y TELECOMUNICACIONES</a:t>
            </a:r>
            <a:endParaRPr lang="es-EC" sz="2800" dirty="0"/>
          </a:p>
        </p:txBody>
      </p:sp>
      <p:sp>
        <p:nvSpPr>
          <p:cNvPr id="3" name="2 Subtítulo"/>
          <p:cNvSpPr>
            <a:spLocks noGrp="1"/>
          </p:cNvSpPr>
          <p:nvPr>
            <p:ph type="subTitle" idx="1"/>
          </p:nvPr>
        </p:nvSpPr>
        <p:spPr>
          <a:xfrm>
            <a:off x="1371599" y="3789040"/>
            <a:ext cx="6400800" cy="1752600"/>
          </a:xfrm>
        </p:spPr>
        <p:txBody>
          <a:bodyPr>
            <a:normAutofit fontScale="92500" lnSpcReduction="10000"/>
          </a:bodyPr>
          <a:lstStyle/>
          <a:p>
            <a:r>
              <a:rPr lang="es-EC" sz="2000" b="1" dirty="0" smtClean="0"/>
              <a:t>TEMA:</a:t>
            </a:r>
          </a:p>
          <a:p>
            <a:r>
              <a:rPr lang="es-EC" sz="2000" b="1" dirty="0" smtClean="0"/>
              <a:t>“ESTUDIO, DISEÑO E IMPLEMENTACIÓN DE UNA RED DE DATOS CON TECNOLOGÍA </a:t>
            </a:r>
            <a:r>
              <a:rPr lang="es-EC" sz="2000" b="1" dirty="0" err="1" smtClean="0"/>
              <a:t>GPRS</a:t>
            </a:r>
            <a:r>
              <a:rPr lang="es-EC" sz="2000" b="1" dirty="0" smtClean="0"/>
              <a:t>, COMO RESPALDO A LA RED DE ESTACIONES METEOROLÓGICAS DE LA </a:t>
            </a:r>
            <a:r>
              <a:rPr lang="es-EC" sz="2000" b="1" dirty="0" err="1" smtClean="0"/>
              <a:t>ESPE</a:t>
            </a:r>
            <a:r>
              <a:rPr lang="es-EC" sz="2000" b="1" dirty="0" smtClean="0"/>
              <a:t> EXTENSIÓN LATACUNGA”</a:t>
            </a:r>
            <a:endParaRPr lang="es-EC" sz="2000" dirty="0" smtClean="0"/>
          </a:p>
          <a:p>
            <a:endParaRPr lang="es-EC" sz="2000" dirty="0"/>
          </a:p>
        </p:txBody>
      </p:sp>
      <p:sp>
        <p:nvSpPr>
          <p:cNvPr id="6" name="3 Marcador de pie de página"/>
          <p:cNvSpPr txBox="1">
            <a:spLocks/>
          </p:cNvSpPr>
          <p:nvPr/>
        </p:nvSpPr>
        <p:spPr>
          <a:xfrm>
            <a:off x="2879811" y="5745814"/>
            <a:ext cx="3384376" cy="365125"/>
          </a:xfrm>
          <a:prstGeom prst="rect">
            <a:avLst/>
          </a:prstGeom>
        </p:spPr>
        <p:txBody>
          <a:bodyPr vert="horz" lIns="91440" tIns="45720" rIns="91440" bIns="45720" rtlCol="0" anchor="ctr"/>
          <a:lstStyle>
            <a:defPPr>
              <a:defRPr lang="es-MX"/>
            </a:defPPr>
            <a:lvl1pPr marL="0" algn="l" defTabSz="914400" rtl="0" eaLnBrk="1" latinLnBrk="0" hangingPunct="1">
              <a:defRPr sz="1400" kern="1200">
                <a:solidFill>
                  <a:schemeClr val="tx2"/>
                </a:solidFill>
                <a:latin typeface="Rage Italic"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800" b="1" dirty="0" smtClean="0">
                <a:latin typeface="Maiandra GD" pitchFamily="34" charset="0"/>
              </a:rPr>
              <a:t>2013</a:t>
            </a:r>
            <a:endParaRPr lang="es-MX" sz="2800" b="1" dirty="0">
              <a:latin typeface="Maiandra GD" pitchFamily="34" charset="0"/>
            </a:endParaRPr>
          </a:p>
        </p:txBody>
      </p:sp>
      <p:pic>
        <p:nvPicPr>
          <p:cNvPr id="7" name="Picture 4" descr="estickerscolo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9333" y="449989"/>
            <a:ext cx="1325333" cy="132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1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10</a:t>
            </a:fld>
            <a:endParaRPr lang="es-EC"/>
          </a:p>
        </p:txBody>
      </p:sp>
      <p:sp>
        <p:nvSpPr>
          <p:cNvPr id="5" name="Título 4"/>
          <p:cNvSpPr>
            <a:spLocks noGrp="1"/>
          </p:cNvSpPr>
          <p:nvPr>
            <p:ph type="title"/>
          </p:nvPr>
        </p:nvSpPr>
        <p:spPr/>
        <p:txBody>
          <a:bodyPr/>
          <a:lstStyle/>
          <a:p>
            <a:r>
              <a:rPr lang="es-EC" sz="4000" b="1" dirty="0" smtClean="0"/>
              <a:t>Estación </a:t>
            </a:r>
            <a:r>
              <a:rPr lang="es-EC" sz="4000" b="1" dirty="0"/>
              <a:t>Meteorológica Davis </a:t>
            </a:r>
            <a:r>
              <a:rPr lang="es-EC" sz="4000" b="1" dirty="0" err="1"/>
              <a:t>Vantage</a:t>
            </a:r>
            <a:r>
              <a:rPr lang="es-EC" sz="4000" b="1" dirty="0"/>
              <a:t> Pro 2         </a:t>
            </a:r>
            <a:endParaRPr lang="es-EC" sz="4000" dirty="0"/>
          </a:p>
        </p:txBody>
      </p:sp>
      <p:pic>
        <p:nvPicPr>
          <p:cNvPr id="8" name="Picture 615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62250" y="2758281"/>
            <a:ext cx="3619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06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11</a:t>
            </a:fld>
            <a:endParaRPr lang="es-EC"/>
          </a:p>
        </p:txBody>
      </p:sp>
      <p:sp>
        <p:nvSpPr>
          <p:cNvPr id="5" name="Título 4"/>
          <p:cNvSpPr>
            <a:spLocks noGrp="1"/>
          </p:cNvSpPr>
          <p:nvPr>
            <p:ph type="title"/>
          </p:nvPr>
        </p:nvSpPr>
        <p:spPr/>
        <p:txBody>
          <a:bodyPr/>
          <a:lstStyle/>
          <a:p>
            <a:r>
              <a:rPr lang="es-EC" sz="3200" dirty="0"/>
              <a:t>UBICACIÓN  GEOGRÁFICA DE LAS </a:t>
            </a:r>
            <a:r>
              <a:rPr lang="es-EC" sz="3200" dirty="0" smtClean="0"/>
              <a:t>METEOROLÓGICAS </a:t>
            </a:r>
            <a:r>
              <a:rPr lang="es-EC" sz="3200" dirty="0"/>
              <a:t>DE LA ESPEL.</a:t>
            </a:r>
            <a:endParaRPr lang="es-EC" sz="3200"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789575767"/>
              </p:ext>
            </p:extLst>
          </p:nvPr>
        </p:nvGraphicFramePr>
        <p:xfrm>
          <a:off x="1043608" y="2420886"/>
          <a:ext cx="6984775" cy="3312369"/>
        </p:xfrm>
        <a:graphic>
          <a:graphicData uri="http://schemas.openxmlformats.org/drawingml/2006/table">
            <a:tbl>
              <a:tblPr firstRow="1" firstCol="1" bandRow="1">
                <a:tableStyleId>{5C22544A-7EE6-4342-B048-85BDC9FD1C3A}</a:tableStyleId>
              </a:tblPr>
              <a:tblGrid>
                <a:gridCol w="1003610"/>
                <a:gridCol w="1122459"/>
                <a:gridCol w="1240428"/>
                <a:gridCol w="1372481"/>
                <a:gridCol w="1006250"/>
                <a:gridCol w="1239547"/>
              </a:tblGrid>
              <a:tr h="1047981">
                <a:tc>
                  <a:txBody>
                    <a:bodyPr/>
                    <a:lstStyle/>
                    <a:p>
                      <a:pPr algn="ctr">
                        <a:lnSpc>
                          <a:spcPts val="1200"/>
                        </a:lnSpc>
                        <a:spcAft>
                          <a:spcPts val="0"/>
                        </a:spcAft>
                      </a:pPr>
                      <a:r>
                        <a:rPr lang="es-EC" sz="1600">
                          <a:effectLst/>
                        </a:rPr>
                        <a:t>DESC.</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gn="ctr">
                        <a:lnSpc>
                          <a:spcPts val="1200"/>
                        </a:lnSpc>
                        <a:spcAft>
                          <a:spcPts val="0"/>
                        </a:spcAft>
                      </a:pPr>
                      <a:r>
                        <a:rPr lang="es-EC" sz="1600">
                          <a:effectLst/>
                        </a:rPr>
                        <a:t>LUGAR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gn="ctr">
                        <a:lnSpc>
                          <a:spcPts val="1200"/>
                        </a:lnSpc>
                        <a:spcAft>
                          <a:spcPts val="0"/>
                        </a:spcAft>
                      </a:pPr>
                      <a:r>
                        <a:rPr lang="es-EC" sz="1600">
                          <a:effectLst/>
                        </a:rPr>
                        <a:t>LATITUD</a:t>
                      </a:r>
                    </a:p>
                    <a:p>
                      <a:pPr algn="ctr">
                        <a:lnSpc>
                          <a:spcPts val="1200"/>
                        </a:lnSpc>
                        <a:spcAft>
                          <a:spcPts val="0"/>
                        </a:spcAft>
                      </a:pPr>
                      <a:r>
                        <a:rPr lang="es-EC" sz="1600">
                          <a:effectLst/>
                        </a:rPr>
                        <a:t>(SUR)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gn="ctr">
                        <a:lnSpc>
                          <a:spcPts val="1200"/>
                        </a:lnSpc>
                        <a:spcAft>
                          <a:spcPts val="0"/>
                        </a:spcAft>
                      </a:pPr>
                      <a:r>
                        <a:rPr lang="es-EC" sz="1600">
                          <a:effectLst/>
                        </a:rPr>
                        <a:t>LONGITUD (OESTE)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gn="ctr">
                        <a:lnSpc>
                          <a:spcPts val="1200"/>
                        </a:lnSpc>
                        <a:spcAft>
                          <a:spcPts val="0"/>
                        </a:spcAft>
                      </a:pPr>
                      <a:r>
                        <a:rPr lang="es-EC" sz="1600">
                          <a:effectLst/>
                        </a:rPr>
                        <a:t>DATOS GPS [M]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gn="ctr">
                        <a:lnSpc>
                          <a:spcPts val="1200"/>
                        </a:lnSpc>
                        <a:spcAft>
                          <a:spcPts val="0"/>
                        </a:spcAft>
                      </a:pPr>
                      <a:r>
                        <a:rPr lang="es-EC" sz="1600">
                          <a:effectLst/>
                        </a:rPr>
                        <a:t>DATOS R.</a:t>
                      </a:r>
                    </a:p>
                    <a:p>
                      <a:pPr algn="ctr">
                        <a:lnSpc>
                          <a:spcPts val="1200"/>
                        </a:lnSpc>
                        <a:spcAft>
                          <a:spcPts val="0"/>
                        </a:spcAft>
                      </a:pPr>
                      <a:r>
                        <a:rPr lang="es-EC" sz="1600">
                          <a:effectLst/>
                        </a:rPr>
                        <a:t>MOBILE [M]</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r>
              <a:tr h="756578">
                <a:tc>
                  <a:txBody>
                    <a:bodyPr/>
                    <a:lstStyle/>
                    <a:p>
                      <a:pPr>
                        <a:lnSpc>
                          <a:spcPts val="1200"/>
                        </a:lnSpc>
                        <a:spcAft>
                          <a:spcPts val="0"/>
                        </a:spcAft>
                      </a:pPr>
                      <a:r>
                        <a:rPr lang="es-EC" sz="1600">
                          <a:effectLst/>
                        </a:rPr>
                        <a:t>EMA-01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ESPE </a:t>
                      </a:r>
                    </a:p>
                    <a:p>
                      <a:pPr>
                        <a:lnSpc>
                          <a:spcPts val="1200"/>
                        </a:lnSpc>
                        <a:spcAft>
                          <a:spcPts val="0"/>
                        </a:spcAft>
                      </a:pPr>
                      <a:r>
                        <a:rPr lang="es-EC" sz="1600">
                          <a:effectLst/>
                        </a:rPr>
                        <a:t>Latacunga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00° 55’57’’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78° 36’ 35’’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2727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2894.5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r>
              <a:tr h="1120164">
                <a:tc>
                  <a:txBody>
                    <a:bodyPr/>
                    <a:lstStyle/>
                    <a:p>
                      <a:pPr>
                        <a:lnSpc>
                          <a:spcPts val="1200"/>
                        </a:lnSpc>
                        <a:spcAft>
                          <a:spcPts val="0"/>
                        </a:spcAft>
                      </a:pPr>
                      <a:r>
                        <a:rPr lang="es-EC" sz="1600">
                          <a:effectLst/>
                        </a:rPr>
                        <a:t>EMA-02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ESPE </a:t>
                      </a:r>
                    </a:p>
                    <a:p>
                      <a:pPr>
                        <a:lnSpc>
                          <a:spcPts val="1200"/>
                        </a:lnSpc>
                        <a:spcAft>
                          <a:spcPts val="0"/>
                        </a:spcAft>
                      </a:pPr>
                      <a:r>
                        <a:rPr lang="es-EC" sz="1600">
                          <a:effectLst/>
                        </a:rPr>
                        <a:t>Belisario </a:t>
                      </a:r>
                    </a:p>
                    <a:p>
                      <a:pPr>
                        <a:lnSpc>
                          <a:spcPts val="1200"/>
                        </a:lnSpc>
                        <a:spcAft>
                          <a:spcPts val="0"/>
                        </a:spcAft>
                      </a:pPr>
                      <a:r>
                        <a:rPr lang="es-EC" sz="1600">
                          <a:effectLst/>
                        </a:rPr>
                        <a:t>Quevedo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00° 59’ 47’’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78° 35’ 11’’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2789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2745.3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r>
              <a:tr h="387646">
                <a:tc>
                  <a:txBody>
                    <a:bodyPr/>
                    <a:lstStyle/>
                    <a:p>
                      <a:pPr>
                        <a:lnSpc>
                          <a:spcPts val="1200"/>
                        </a:lnSpc>
                        <a:spcAft>
                          <a:spcPts val="0"/>
                        </a:spcAft>
                      </a:pPr>
                      <a:r>
                        <a:rPr lang="es-EC" sz="1600">
                          <a:effectLst/>
                        </a:rPr>
                        <a:t>EMA-03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Collas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00° 53’ 56,2’’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78° 43’ 31’’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a:effectLst/>
                        </a:rPr>
                        <a:t>3670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c>
                  <a:txBody>
                    <a:bodyPr/>
                    <a:lstStyle/>
                    <a:p>
                      <a:pPr>
                        <a:lnSpc>
                          <a:spcPts val="1200"/>
                        </a:lnSpc>
                        <a:spcAft>
                          <a:spcPts val="0"/>
                        </a:spcAft>
                      </a:pPr>
                      <a:r>
                        <a:rPr lang="es-EC" sz="1600" dirty="0">
                          <a:effectLst/>
                        </a:rPr>
                        <a:t>3640.8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1905" marT="0" marB="0" anchor="ctr"/>
                </a:tc>
              </a:tr>
            </a:tbl>
          </a:graphicData>
        </a:graphic>
      </p:graphicFrame>
    </p:spTree>
    <p:extLst>
      <p:ext uri="{BB962C8B-B14F-4D97-AF65-F5344CB8AC3E}">
        <p14:creationId xmlns:p14="http://schemas.microsoft.com/office/powerpoint/2010/main" val="299634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12</a:t>
            </a:fld>
            <a:endParaRPr lang="es-EC"/>
          </a:p>
        </p:txBody>
      </p:sp>
      <p:sp>
        <p:nvSpPr>
          <p:cNvPr id="5" name="Título 4"/>
          <p:cNvSpPr>
            <a:spLocks noGrp="1"/>
          </p:cNvSpPr>
          <p:nvPr>
            <p:ph type="title"/>
          </p:nvPr>
        </p:nvSpPr>
        <p:spPr/>
        <p:txBody>
          <a:bodyPr/>
          <a:lstStyle/>
          <a:p>
            <a:r>
              <a:rPr lang="es-EC" b="1" dirty="0" smtClean="0"/>
              <a:t>EMA-01 </a:t>
            </a:r>
            <a:r>
              <a:rPr lang="es-EC" b="1" dirty="0"/>
              <a:t>ESPE LATACUNGA</a:t>
            </a:r>
            <a:r>
              <a:rPr lang="es-EC" dirty="0"/>
              <a:t>.</a:t>
            </a:r>
            <a:endParaRPr lang="es-EC" b="1" dirty="0"/>
          </a:p>
        </p:txBody>
      </p:sp>
      <p:pic>
        <p:nvPicPr>
          <p:cNvPr id="6" name="Picture 79565"/>
          <p:cNvPicPr>
            <a:picLocks noGrp="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15616" y="2204864"/>
            <a:ext cx="6984776" cy="3816424"/>
          </a:xfrm>
          <a:prstGeom prst="rect">
            <a:avLst/>
          </a:prstGeom>
        </p:spPr>
      </p:pic>
    </p:spTree>
    <p:extLst>
      <p:ext uri="{BB962C8B-B14F-4D97-AF65-F5344CB8AC3E}">
        <p14:creationId xmlns:p14="http://schemas.microsoft.com/office/powerpoint/2010/main" val="3385953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13</a:t>
            </a:fld>
            <a:endParaRPr lang="es-EC"/>
          </a:p>
        </p:txBody>
      </p:sp>
      <p:sp>
        <p:nvSpPr>
          <p:cNvPr id="5" name="Título 4"/>
          <p:cNvSpPr>
            <a:spLocks noGrp="1"/>
          </p:cNvSpPr>
          <p:nvPr>
            <p:ph type="title"/>
          </p:nvPr>
        </p:nvSpPr>
        <p:spPr/>
        <p:txBody>
          <a:bodyPr/>
          <a:lstStyle/>
          <a:p>
            <a:r>
              <a:rPr lang="es-EC" sz="4400" b="1" dirty="0" smtClean="0"/>
              <a:t>EMA-02 </a:t>
            </a:r>
            <a:r>
              <a:rPr lang="es-EC" sz="4400" b="1" dirty="0"/>
              <a:t>ESPE BELISARIO </a:t>
            </a:r>
            <a:r>
              <a:rPr lang="es-EC" sz="4400" b="1" dirty="0" smtClean="0"/>
              <a:t>QUEVEDO</a:t>
            </a:r>
            <a:endParaRPr lang="es-EC" sz="4400" b="1" dirty="0"/>
          </a:p>
        </p:txBody>
      </p:sp>
      <p:pic>
        <p:nvPicPr>
          <p:cNvPr id="7" name="Picture 79566"/>
          <p:cNvPicPr>
            <a:picLocks noGrp="1"/>
          </p:cNvPicPr>
          <p:nvPr>
            <p:ph idx="1"/>
          </p:nvPr>
        </p:nvPicPr>
        <p:blipFill>
          <a:blip r:embed="rId2"/>
          <a:stretch>
            <a:fillRect/>
          </a:stretch>
        </p:blipFill>
        <p:spPr>
          <a:xfrm>
            <a:off x="1661058" y="2247900"/>
            <a:ext cx="5821883" cy="3878263"/>
          </a:xfrm>
          <a:prstGeom prst="rect">
            <a:avLst/>
          </a:prstGeom>
        </p:spPr>
      </p:pic>
    </p:spTree>
    <p:extLst>
      <p:ext uri="{BB962C8B-B14F-4D97-AF65-F5344CB8AC3E}">
        <p14:creationId xmlns:p14="http://schemas.microsoft.com/office/powerpoint/2010/main" val="4052504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14</a:t>
            </a:fld>
            <a:endParaRPr lang="es-EC"/>
          </a:p>
        </p:txBody>
      </p:sp>
      <p:sp>
        <p:nvSpPr>
          <p:cNvPr id="5" name="Título 4"/>
          <p:cNvSpPr>
            <a:spLocks noGrp="1"/>
          </p:cNvSpPr>
          <p:nvPr>
            <p:ph type="title"/>
          </p:nvPr>
        </p:nvSpPr>
        <p:spPr/>
        <p:txBody>
          <a:bodyPr/>
          <a:lstStyle/>
          <a:p>
            <a:r>
              <a:rPr lang="es-EC" b="1" dirty="0" smtClean="0"/>
              <a:t>EMA-03 COLLAS</a:t>
            </a:r>
            <a:endParaRPr lang="es-EC" b="1" dirty="0"/>
          </a:p>
        </p:txBody>
      </p:sp>
      <p:pic>
        <p:nvPicPr>
          <p:cNvPr id="6" name="Marcador de contenido 5" descr="E:\MULTIMEDIA\FOTOS\Fotos 2013\ABRIL\101MSDCF\DSC04170.JPG"/>
          <p:cNvPicPr>
            <a:picLocks noGrp="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688505" y="2393308"/>
            <a:ext cx="7756247" cy="3627980"/>
          </a:xfrm>
          <a:prstGeom prst="rect">
            <a:avLst/>
          </a:prstGeom>
          <a:noFill/>
          <a:ln>
            <a:noFill/>
          </a:ln>
        </p:spPr>
      </p:pic>
    </p:spTree>
    <p:extLst>
      <p:ext uri="{BB962C8B-B14F-4D97-AF65-F5344CB8AC3E}">
        <p14:creationId xmlns:p14="http://schemas.microsoft.com/office/powerpoint/2010/main" val="1383472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15</a:t>
            </a:fld>
            <a:endParaRPr lang="es-EC"/>
          </a:p>
        </p:txBody>
      </p:sp>
      <p:sp>
        <p:nvSpPr>
          <p:cNvPr id="5" name="Título 4"/>
          <p:cNvSpPr>
            <a:spLocks noGrp="1"/>
          </p:cNvSpPr>
          <p:nvPr>
            <p:ph type="title"/>
          </p:nvPr>
        </p:nvSpPr>
        <p:spPr/>
        <p:txBody>
          <a:bodyPr/>
          <a:lstStyle/>
          <a:p>
            <a:r>
              <a:rPr lang="es-EC" sz="3200" dirty="0"/>
              <a:t>UBICACIÓN DE LAS ESTACIONES METEOROLÓGICAS MEDIANTE RADIO MOBILE</a:t>
            </a:r>
            <a:endParaRPr lang="es-EC" sz="3200" dirty="0"/>
          </a:p>
        </p:txBody>
      </p:sp>
      <p:pic>
        <p:nvPicPr>
          <p:cNvPr id="6" name="Marcador de contenido 5"/>
          <p:cNvPicPr>
            <a:picLocks noGrp="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1187624" y="2060848"/>
            <a:ext cx="676875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8724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16</a:t>
            </a:fld>
            <a:endParaRPr lang="es-EC"/>
          </a:p>
        </p:txBody>
      </p:sp>
      <p:sp>
        <p:nvSpPr>
          <p:cNvPr id="5" name="Título 4"/>
          <p:cNvSpPr>
            <a:spLocks noGrp="1"/>
          </p:cNvSpPr>
          <p:nvPr>
            <p:ph type="title"/>
          </p:nvPr>
        </p:nvSpPr>
        <p:spPr/>
        <p:txBody>
          <a:bodyPr/>
          <a:lstStyle/>
          <a:p>
            <a:r>
              <a:rPr lang="es-EC" dirty="0" smtClean="0"/>
              <a:t>Enlace ESPE-L </a:t>
            </a:r>
            <a:r>
              <a:rPr lang="es-EC" dirty="0"/>
              <a:t>– Collas</a:t>
            </a:r>
            <a:endParaRPr lang="es-EC" dirty="0"/>
          </a:p>
        </p:txBody>
      </p:sp>
      <p:pic>
        <p:nvPicPr>
          <p:cNvPr id="6" name="Imagen 5"/>
          <p:cNvPicPr/>
          <p:nvPr/>
        </p:nvPicPr>
        <p:blipFill rotWithShape="1">
          <a:blip r:embed="rId2"/>
          <a:srcRect l="3521" t="15208" r="41205" b="23949"/>
          <a:stretch/>
        </p:blipFill>
        <p:spPr bwMode="auto">
          <a:xfrm>
            <a:off x="688490" y="2254058"/>
            <a:ext cx="7756262" cy="3872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7376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17</a:t>
            </a:fld>
            <a:endParaRPr lang="es-EC"/>
          </a:p>
        </p:txBody>
      </p:sp>
      <p:sp>
        <p:nvSpPr>
          <p:cNvPr id="5" name="Título 4"/>
          <p:cNvSpPr>
            <a:spLocks noGrp="1"/>
          </p:cNvSpPr>
          <p:nvPr>
            <p:ph type="title"/>
          </p:nvPr>
        </p:nvSpPr>
        <p:spPr/>
        <p:txBody>
          <a:bodyPr/>
          <a:lstStyle/>
          <a:p>
            <a:r>
              <a:rPr lang="es-EC" sz="4400" dirty="0" smtClean="0"/>
              <a:t>ESPE </a:t>
            </a:r>
            <a:r>
              <a:rPr lang="es-EC" sz="4400" dirty="0"/>
              <a:t>Belisario Quevedo – Collas</a:t>
            </a:r>
            <a:endParaRPr lang="es-EC" sz="4400" dirty="0"/>
          </a:p>
        </p:txBody>
      </p:sp>
      <p:pic>
        <p:nvPicPr>
          <p:cNvPr id="6" name="Marcador de contenido 5"/>
          <p:cNvPicPr>
            <a:picLocks noGrp="1"/>
          </p:cNvPicPr>
          <p:nvPr>
            <p:ph idx="1"/>
          </p:nvPr>
        </p:nvPicPr>
        <p:blipFill rotWithShape="1">
          <a:blip r:embed="rId2"/>
          <a:srcRect l="3521" t="15208" r="41205" b="23949"/>
          <a:stretch/>
        </p:blipFill>
        <p:spPr bwMode="auto">
          <a:xfrm>
            <a:off x="688489" y="2276872"/>
            <a:ext cx="7756263" cy="3884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0856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18</a:t>
            </a:fld>
            <a:endParaRPr lang="es-EC"/>
          </a:p>
        </p:txBody>
      </p:sp>
      <p:sp>
        <p:nvSpPr>
          <p:cNvPr id="5" name="Título 4"/>
          <p:cNvSpPr>
            <a:spLocks noGrp="1"/>
          </p:cNvSpPr>
          <p:nvPr>
            <p:ph type="title"/>
          </p:nvPr>
        </p:nvSpPr>
        <p:spPr/>
        <p:txBody>
          <a:bodyPr/>
          <a:lstStyle/>
          <a:p>
            <a:r>
              <a:rPr lang="es-EC" b="1" dirty="0" smtClean="0"/>
              <a:t>Enlace ESPE-L / ESPE-BQ</a:t>
            </a:r>
            <a:endParaRPr lang="es-EC" dirty="0"/>
          </a:p>
        </p:txBody>
      </p:sp>
      <p:pic>
        <p:nvPicPr>
          <p:cNvPr id="6" name="Marcador de contenido 5"/>
          <p:cNvPicPr>
            <a:picLocks noGrp="1"/>
          </p:cNvPicPr>
          <p:nvPr>
            <p:ph idx="1"/>
          </p:nvPr>
        </p:nvPicPr>
        <p:blipFill rotWithShape="1">
          <a:blip r:embed="rId2"/>
          <a:srcRect l="3697" t="15771" r="41733" b="23949"/>
          <a:stretch/>
        </p:blipFill>
        <p:spPr bwMode="auto">
          <a:xfrm>
            <a:off x="1021831" y="2282027"/>
            <a:ext cx="7078561" cy="33792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405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II</a:t>
            </a:r>
            <a:endParaRPr lang="es-EC" dirty="0"/>
          </a:p>
        </p:txBody>
      </p:sp>
      <p:sp>
        <p:nvSpPr>
          <p:cNvPr id="5" name="4 Subtítulo"/>
          <p:cNvSpPr>
            <a:spLocks noGrp="1"/>
          </p:cNvSpPr>
          <p:nvPr>
            <p:ph type="subTitle" idx="1"/>
          </p:nvPr>
        </p:nvSpPr>
        <p:spPr/>
        <p:txBody>
          <a:bodyPr/>
          <a:lstStyle/>
          <a:p>
            <a:r>
              <a:rPr lang="es-EC" dirty="0" smtClean="0"/>
              <a:t>Redes de Respaldo y estudio de la Tecnología </a:t>
            </a:r>
            <a:r>
              <a:rPr lang="es-EC" dirty="0" err="1" smtClean="0"/>
              <a:t>GPRS</a:t>
            </a:r>
            <a:r>
              <a:rPr lang="es-EC" dirty="0" smtClean="0"/>
              <a:t>.</a:t>
            </a:r>
            <a:endParaRPr lang="es-EC" dirty="0"/>
          </a:p>
        </p:txBody>
      </p:sp>
    </p:spTree>
    <p:extLst>
      <p:ext uri="{BB962C8B-B14F-4D97-AF65-F5344CB8AC3E}">
        <p14:creationId xmlns:p14="http://schemas.microsoft.com/office/powerpoint/2010/main" val="342688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7" name="Picture 4" descr="estickerscolo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2025992"/>
            <a:ext cx="2234580" cy="223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90600" y="838200"/>
            <a:ext cx="3657600" cy="4572000"/>
          </a:xfrm>
          <a:prstGeom prst="rect">
            <a:avLst/>
          </a:prstGeom>
          <a:blipFill dpi="0" rotWithShape="1">
            <a:blip r:embed="rId5"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755576" y="838200"/>
            <a:ext cx="4176464"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TextBox 21"/>
          <p:cNvSpPr txBox="1"/>
          <p:nvPr/>
        </p:nvSpPr>
        <p:spPr>
          <a:xfrm>
            <a:off x="900758" y="2500327"/>
            <a:ext cx="3816423" cy="1200329"/>
          </a:xfrm>
          <a:prstGeom prst="rect">
            <a:avLst/>
          </a:prstGeom>
          <a:noFill/>
        </p:spPr>
        <p:txBody>
          <a:bodyPr wrap="square" rtlCol="0">
            <a:spAutoFit/>
          </a:bodyPr>
          <a:lstStyle/>
          <a:p>
            <a:pPr algn="ctr"/>
            <a:r>
              <a:rPr lang="es-EC" sz="2400" dirty="0" smtClean="0">
                <a:solidFill>
                  <a:prstClr val="white"/>
                </a:solidFill>
                <a:latin typeface="Constantia"/>
              </a:rPr>
              <a:t>AUTORES:</a:t>
            </a:r>
          </a:p>
          <a:p>
            <a:pPr algn="ctr"/>
            <a:r>
              <a:rPr lang="es-EC" sz="2400" dirty="0" smtClean="0">
                <a:solidFill>
                  <a:prstClr val="white"/>
                </a:solidFill>
                <a:latin typeface="Constantia"/>
              </a:rPr>
              <a:t>JUAN G. TAMAYO Z.</a:t>
            </a:r>
          </a:p>
          <a:p>
            <a:pPr algn="ctr"/>
            <a:r>
              <a:rPr lang="es-EC" sz="2400" dirty="0" smtClean="0">
                <a:solidFill>
                  <a:prstClr val="white"/>
                </a:solidFill>
                <a:latin typeface="Constantia"/>
              </a:rPr>
              <a:t>LUCERO S. MILTON J.</a:t>
            </a:r>
            <a:endParaRPr lang="es-EC" sz="2400" dirty="0">
              <a:solidFill>
                <a:prstClr val="white"/>
              </a:solidFill>
              <a:latin typeface="Constantia"/>
            </a:endParaRP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21"/>
          <p:cNvSpPr txBox="1"/>
          <p:nvPr/>
        </p:nvSpPr>
        <p:spPr>
          <a:xfrm>
            <a:off x="4998363" y="2025992"/>
            <a:ext cx="3816423" cy="830997"/>
          </a:xfrm>
          <a:prstGeom prst="rect">
            <a:avLst/>
          </a:prstGeom>
          <a:noFill/>
        </p:spPr>
        <p:txBody>
          <a:bodyPr wrap="square" rtlCol="0">
            <a:spAutoFit/>
          </a:bodyPr>
          <a:lstStyle/>
          <a:p>
            <a:pPr algn="ctr"/>
            <a:r>
              <a:rPr lang="es-EC" sz="2400" b="1" dirty="0" smtClean="0">
                <a:solidFill>
                  <a:prstClr val="black"/>
                </a:solidFill>
              </a:rPr>
              <a:t>DIRECTOR:</a:t>
            </a:r>
          </a:p>
          <a:p>
            <a:pPr algn="ctr"/>
            <a:r>
              <a:rPr lang="es-EC" sz="2400" b="1" dirty="0" smtClean="0">
                <a:solidFill>
                  <a:prstClr val="black"/>
                </a:solidFill>
              </a:rPr>
              <a:t>DAVID R. RIVAS L.</a:t>
            </a:r>
            <a:endParaRPr lang="es-EC" sz="2400" dirty="0">
              <a:solidFill>
                <a:prstClr val="black"/>
              </a:solidFill>
            </a:endParaRPr>
          </a:p>
        </p:txBody>
      </p:sp>
      <p:sp>
        <p:nvSpPr>
          <p:cNvPr id="10" name="TextBox 21"/>
          <p:cNvSpPr txBox="1"/>
          <p:nvPr/>
        </p:nvSpPr>
        <p:spPr>
          <a:xfrm>
            <a:off x="4932040" y="3429575"/>
            <a:ext cx="3816423" cy="830997"/>
          </a:xfrm>
          <a:prstGeom prst="rect">
            <a:avLst/>
          </a:prstGeom>
          <a:noFill/>
        </p:spPr>
        <p:txBody>
          <a:bodyPr wrap="square" rtlCol="0">
            <a:spAutoFit/>
          </a:bodyPr>
          <a:lstStyle/>
          <a:p>
            <a:pPr algn="ctr"/>
            <a:r>
              <a:rPr lang="es-EC" sz="2400" b="1" dirty="0" smtClean="0">
                <a:solidFill>
                  <a:prstClr val="black"/>
                </a:solidFill>
              </a:rPr>
              <a:t>CODIRECTOR:</a:t>
            </a:r>
          </a:p>
          <a:p>
            <a:pPr algn="ctr"/>
            <a:r>
              <a:rPr lang="es-EC" sz="2400" b="1" dirty="0" smtClean="0">
                <a:solidFill>
                  <a:prstClr val="black"/>
                </a:solidFill>
              </a:rPr>
              <a:t>WILSON </a:t>
            </a:r>
            <a:r>
              <a:rPr lang="es-EC" sz="2400" b="1" dirty="0" err="1" smtClean="0">
                <a:solidFill>
                  <a:prstClr val="black"/>
                </a:solidFill>
              </a:rPr>
              <a:t>TRAVEZ</a:t>
            </a:r>
            <a:endParaRPr lang="es-EC" sz="2400" dirty="0">
              <a:solidFill>
                <a:prstClr val="black"/>
              </a:solidFill>
            </a:endParaRPr>
          </a:p>
        </p:txBody>
      </p:sp>
    </p:spTree>
    <p:extLst>
      <p:ext uri="{BB962C8B-B14F-4D97-AF65-F5344CB8AC3E}">
        <p14:creationId xmlns:p14="http://schemas.microsoft.com/office/powerpoint/2010/main" val="2428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20</a:t>
            </a:fld>
            <a:endParaRPr lang="es-EC"/>
          </a:p>
        </p:txBody>
      </p:sp>
      <p:sp>
        <p:nvSpPr>
          <p:cNvPr id="5" name="Título 4"/>
          <p:cNvSpPr>
            <a:spLocks noGrp="1"/>
          </p:cNvSpPr>
          <p:nvPr>
            <p:ph type="title"/>
          </p:nvPr>
        </p:nvSpPr>
        <p:spPr/>
        <p:txBody>
          <a:bodyPr/>
          <a:lstStyle/>
          <a:p>
            <a:r>
              <a:rPr lang="es-EC" dirty="0" smtClean="0"/>
              <a:t>Antecedentes</a:t>
            </a:r>
            <a:endParaRPr lang="es-EC" dirty="0"/>
          </a:p>
        </p:txBody>
      </p:sp>
      <p:sp>
        <p:nvSpPr>
          <p:cNvPr id="7" name="Marcador de contenido 6"/>
          <p:cNvSpPr>
            <a:spLocks noGrp="1"/>
          </p:cNvSpPr>
          <p:nvPr>
            <p:ph idx="1"/>
          </p:nvPr>
        </p:nvSpPr>
        <p:spPr/>
        <p:txBody>
          <a:bodyPr>
            <a:normAutofit fontScale="92500"/>
          </a:bodyPr>
          <a:lstStyle/>
          <a:p>
            <a:pPr algn="just"/>
            <a:r>
              <a:rPr lang="es-EC" dirty="0"/>
              <a:t>La protección y disponibilidad de los datos que generan los equipos meteorológicos es de vital importancia; por ello, las estaciones meteorológicas poseen acumuladores que se encargan de salvaguardar la información, pero estos sistemas no cuentan con un sistema de respaldo de información que salvaguarden la continuidad de la comunicación en caso de fallo del sistema.</a:t>
            </a:r>
          </a:p>
          <a:p>
            <a:pPr algn="just"/>
            <a:r>
              <a:rPr lang="es-EC" dirty="0"/>
              <a:t>Para tal motivo, se ha tomado en cuenta diversas alternativas de sistemas de comunicación que puedan garantizar la continuidad, respaldo y disponibilidad de la información generada por las estaciones meteorológicas.</a:t>
            </a:r>
            <a:endParaRPr lang="es-EC" dirty="0"/>
          </a:p>
        </p:txBody>
      </p:sp>
    </p:spTree>
    <p:extLst>
      <p:ext uri="{BB962C8B-B14F-4D97-AF65-F5344CB8AC3E}">
        <p14:creationId xmlns:p14="http://schemas.microsoft.com/office/powerpoint/2010/main" val="319712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21</a:t>
            </a:fld>
            <a:endParaRPr lang="es-EC"/>
          </a:p>
        </p:txBody>
      </p:sp>
      <p:sp>
        <p:nvSpPr>
          <p:cNvPr id="5" name="Título 4"/>
          <p:cNvSpPr>
            <a:spLocks noGrp="1"/>
          </p:cNvSpPr>
          <p:nvPr>
            <p:ph type="title"/>
          </p:nvPr>
        </p:nvSpPr>
        <p:spPr/>
        <p:txBody>
          <a:bodyPr/>
          <a:lstStyle/>
          <a:p>
            <a:r>
              <a:rPr lang="es-EC" sz="4400" b="1" dirty="0" smtClean="0"/>
              <a:t>TIPOS </a:t>
            </a:r>
            <a:r>
              <a:rPr lang="es-EC" sz="4400" b="1" dirty="0"/>
              <a:t>DE SISTEMAS DE </a:t>
            </a:r>
            <a:r>
              <a:rPr lang="es-EC" sz="4400" b="1" dirty="0" smtClean="0"/>
              <a:t>COMUNICACIÓN</a:t>
            </a:r>
            <a:endParaRPr lang="es-EC" dirty="0"/>
          </a:p>
        </p:txBody>
      </p:sp>
      <p:sp>
        <p:nvSpPr>
          <p:cNvPr id="7" name="Marcador de contenido 6"/>
          <p:cNvSpPr>
            <a:spLocks noGrp="1"/>
          </p:cNvSpPr>
          <p:nvPr>
            <p:ph idx="1"/>
          </p:nvPr>
        </p:nvSpPr>
        <p:spPr/>
        <p:txBody>
          <a:bodyPr/>
          <a:lstStyle/>
          <a:p>
            <a:pPr lvl="0" fontAlgn="base"/>
            <a:r>
              <a:rPr lang="es-EC" sz="4000" dirty="0"/>
              <a:t>Sistema de Radio</a:t>
            </a:r>
          </a:p>
          <a:p>
            <a:pPr lvl="0" fontAlgn="base"/>
            <a:r>
              <a:rPr lang="es-EC" sz="4000" dirty="0"/>
              <a:t>Sistema de Redes inalámbricas</a:t>
            </a:r>
          </a:p>
          <a:p>
            <a:pPr lvl="0" fontAlgn="base"/>
            <a:r>
              <a:rPr lang="es-EC" sz="4000" dirty="0"/>
              <a:t>Sistema de Telefonía Móvil</a:t>
            </a:r>
          </a:p>
          <a:p>
            <a:pPr lvl="0" fontAlgn="base"/>
            <a:r>
              <a:rPr lang="es-EC" sz="4000" dirty="0"/>
              <a:t>Sistema Satelital</a:t>
            </a:r>
          </a:p>
          <a:p>
            <a:pPr marL="0" indent="0">
              <a:buNone/>
            </a:pPr>
            <a:endParaRPr lang="es-EC" dirty="0"/>
          </a:p>
        </p:txBody>
      </p:sp>
    </p:spTree>
    <p:extLst>
      <p:ext uri="{BB962C8B-B14F-4D97-AF65-F5344CB8AC3E}">
        <p14:creationId xmlns:p14="http://schemas.microsoft.com/office/powerpoint/2010/main" val="1990592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10000"/>
          </a:bodyPr>
          <a:lstStyle/>
          <a:p>
            <a:pPr algn="just"/>
            <a:r>
              <a:rPr lang="es-EC" dirty="0"/>
              <a:t>Una red de respaldo es aquella red (posee equipos, característica y tecnologías apropiadas) destinada a garantizar la continuidad de la comunicación minimizando la perdida de datos y manteniendo una eficiente y eficaz disponibilidad de la información</a:t>
            </a:r>
            <a:r>
              <a:rPr lang="es-EC" dirty="0" smtClean="0"/>
              <a:t>.</a:t>
            </a:r>
          </a:p>
          <a:p>
            <a:pPr algn="just"/>
            <a:r>
              <a:rPr lang="es-EC" dirty="0"/>
              <a:t>Independientemente a qué este dedicada u orientada una red de comunicación (transmisión de voz, datos o video) es de vital importancia respaldar la transmisión o recepción de datos, por lo que, es necesario que todo sistema de comunicación posea por los menos un sistema adicional de respaldo, </a:t>
            </a:r>
            <a:r>
              <a:rPr lang="es-EC" dirty="0" err="1"/>
              <a:t>backup</a:t>
            </a:r>
            <a:r>
              <a:rPr lang="es-EC" dirty="0"/>
              <a:t> o </a:t>
            </a:r>
            <a:r>
              <a:rPr lang="es-EC" dirty="0" err="1"/>
              <a:t>restore</a:t>
            </a:r>
            <a:r>
              <a:rPr lang="es-EC" dirty="0"/>
              <a:t> para la información</a:t>
            </a:r>
            <a:r>
              <a:rPr lang="es-EC" dirty="0" smtClean="0"/>
              <a:t>.</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22</a:t>
            </a:fld>
            <a:endParaRPr lang="es-EC"/>
          </a:p>
        </p:txBody>
      </p:sp>
      <p:sp>
        <p:nvSpPr>
          <p:cNvPr id="5" name="Título 4"/>
          <p:cNvSpPr>
            <a:spLocks noGrp="1"/>
          </p:cNvSpPr>
          <p:nvPr>
            <p:ph type="title"/>
          </p:nvPr>
        </p:nvSpPr>
        <p:spPr/>
        <p:txBody>
          <a:bodyPr/>
          <a:lstStyle/>
          <a:p>
            <a:r>
              <a:rPr lang="es-EC" b="1" dirty="0"/>
              <a:t>REDES DE </a:t>
            </a:r>
            <a:r>
              <a:rPr lang="es-EC" b="1" dirty="0" smtClean="0"/>
              <a:t>RESPALDO</a:t>
            </a:r>
            <a:endParaRPr lang="es-EC" dirty="0"/>
          </a:p>
        </p:txBody>
      </p:sp>
    </p:spTree>
    <p:extLst>
      <p:ext uri="{BB962C8B-B14F-4D97-AF65-F5344CB8AC3E}">
        <p14:creationId xmlns:p14="http://schemas.microsoft.com/office/powerpoint/2010/main" val="4188727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23</a:t>
            </a:fld>
            <a:endParaRPr lang="es-EC"/>
          </a:p>
        </p:txBody>
      </p:sp>
      <p:sp>
        <p:nvSpPr>
          <p:cNvPr id="5" name="Título 4"/>
          <p:cNvSpPr>
            <a:spLocks noGrp="1"/>
          </p:cNvSpPr>
          <p:nvPr>
            <p:ph type="title"/>
          </p:nvPr>
        </p:nvSpPr>
        <p:spPr/>
        <p:txBody>
          <a:bodyPr/>
          <a:lstStyle/>
          <a:p>
            <a:r>
              <a:rPr lang="es-EC" sz="3200" dirty="0"/>
              <a:t>ESQUEMA GENERAL DE LA RED DE TRANSMISIÓN DE DATOS</a:t>
            </a:r>
            <a:endParaRPr lang="es-EC" sz="3200" dirty="0"/>
          </a:p>
        </p:txBody>
      </p:sp>
      <p:pic>
        <p:nvPicPr>
          <p:cNvPr id="6" name="Marcador de contenido 5"/>
          <p:cNvPicPr>
            <a:picLocks noGrp="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899592" y="2276872"/>
            <a:ext cx="7545161"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0525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b="1" dirty="0"/>
              <a:t>RED CELULAR</a:t>
            </a:r>
          </a:p>
          <a:p>
            <a:r>
              <a:rPr lang="es-EC" dirty="0"/>
              <a:t>Las redes de telefonía móvil se basan en el concepto de </a:t>
            </a:r>
            <a:r>
              <a:rPr lang="es-EC" b="1" dirty="0"/>
              <a:t>celdas</a:t>
            </a:r>
            <a:r>
              <a:rPr lang="es-EC" dirty="0"/>
              <a:t>, es decir zonas circulares que se superponen para cubrir un área geográfica.</a:t>
            </a:r>
          </a:p>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24</a:t>
            </a:fld>
            <a:endParaRPr lang="es-EC"/>
          </a:p>
        </p:txBody>
      </p:sp>
      <p:sp>
        <p:nvSpPr>
          <p:cNvPr id="5" name="Título 4"/>
          <p:cNvSpPr>
            <a:spLocks noGrp="1"/>
          </p:cNvSpPr>
          <p:nvPr>
            <p:ph type="title"/>
          </p:nvPr>
        </p:nvSpPr>
        <p:spPr/>
        <p:txBody>
          <a:bodyPr/>
          <a:lstStyle/>
          <a:p>
            <a:r>
              <a:rPr lang="es-EC" b="1" dirty="0"/>
              <a:t>RED </a:t>
            </a:r>
            <a:r>
              <a:rPr lang="es-EC" b="1" dirty="0" smtClean="0"/>
              <a:t>CELULAR</a:t>
            </a:r>
            <a:endParaRPr lang="es-EC" dirty="0"/>
          </a:p>
        </p:txBody>
      </p:sp>
      <p:pic>
        <p:nvPicPr>
          <p:cNvPr id="6" name="Imagen 5" descr="Red celular"/>
          <p:cNvPicPr/>
          <p:nvPr/>
        </p:nvPicPr>
        <p:blipFill>
          <a:blip r:embed="rId2">
            <a:extLst>
              <a:ext uri="{28A0092B-C50C-407E-A947-70E740481C1C}">
                <a14:useLocalDpi xmlns:a14="http://schemas.microsoft.com/office/drawing/2010/main" val="0"/>
              </a:ext>
            </a:extLst>
          </a:blip>
          <a:srcRect/>
          <a:stretch>
            <a:fillRect/>
          </a:stretch>
        </p:blipFill>
        <p:spPr bwMode="auto">
          <a:xfrm>
            <a:off x="2926098" y="4174678"/>
            <a:ext cx="3281045" cy="1570355"/>
          </a:xfrm>
          <a:prstGeom prst="rect">
            <a:avLst/>
          </a:prstGeom>
          <a:noFill/>
          <a:ln>
            <a:noFill/>
          </a:ln>
        </p:spPr>
      </p:pic>
    </p:spTree>
    <p:extLst>
      <p:ext uri="{BB962C8B-B14F-4D97-AF65-F5344CB8AC3E}">
        <p14:creationId xmlns:p14="http://schemas.microsoft.com/office/powerpoint/2010/main" val="3277145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dirty="0"/>
              <a:t>Los sistemas de comunicaciones móviles celulares son aquellos capaces de proporcionar servicios de telecomunicaciones sobre zonas geográficas extensas y con capacidad para mantener la continuidad de las comunicaciones mientras el usuario se va desplazando.</a:t>
            </a:r>
          </a:p>
          <a:p>
            <a:pPr marL="0" indent="0">
              <a:buNone/>
            </a:pP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25</a:t>
            </a:fld>
            <a:endParaRPr lang="es-EC"/>
          </a:p>
        </p:txBody>
      </p:sp>
      <p:sp>
        <p:nvSpPr>
          <p:cNvPr id="5" name="Título 4"/>
          <p:cNvSpPr>
            <a:spLocks noGrp="1"/>
          </p:cNvSpPr>
          <p:nvPr>
            <p:ph type="title"/>
          </p:nvPr>
        </p:nvSpPr>
        <p:spPr/>
        <p:txBody>
          <a:bodyPr/>
          <a:lstStyle/>
          <a:p>
            <a:r>
              <a:rPr lang="es-EC" dirty="0"/>
              <a:t>SISTEMAS CELULARES DIGITALES</a:t>
            </a:r>
            <a:endParaRPr lang="es-EC" dirty="0"/>
          </a:p>
        </p:txBody>
      </p:sp>
    </p:spTree>
    <p:extLst>
      <p:ext uri="{BB962C8B-B14F-4D97-AF65-F5344CB8AC3E}">
        <p14:creationId xmlns:p14="http://schemas.microsoft.com/office/powerpoint/2010/main" val="2707948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1091712185"/>
              </p:ext>
            </p:extLst>
          </p:nvPr>
        </p:nvGraphicFramePr>
        <p:xfrm>
          <a:off x="688490" y="2204864"/>
          <a:ext cx="7756262" cy="3956578"/>
        </p:xfrm>
        <a:graphic>
          <a:graphicData uri="http://schemas.openxmlformats.org/drawingml/2006/table">
            <a:tbl>
              <a:tblPr firstRow="1" firstCol="1" bandRow="1">
                <a:tableStyleId>{5C22544A-7EE6-4342-B048-85BDC9FD1C3A}</a:tableStyleId>
              </a:tblPr>
              <a:tblGrid>
                <a:gridCol w="1151984"/>
                <a:gridCol w="1428569"/>
                <a:gridCol w="2402552"/>
                <a:gridCol w="1664077"/>
                <a:gridCol w="1109080"/>
              </a:tblGrid>
              <a:tr h="377271">
                <a:tc>
                  <a:txBody>
                    <a:bodyPr/>
                    <a:lstStyle/>
                    <a:p>
                      <a:pPr algn="ctr">
                        <a:lnSpc>
                          <a:spcPts val="1200"/>
                        </a:lnSpc>
                        <a:spcAft>
                          <a:spcPts val="0"/>
                        </a:spcAft>
                      </a:pPr>
                      <a:r>
                        <a:rPr lang="es-EC" sz="1800" dirty="0">
                          <a:effectLst/>
                        </a:rPr>
                        <a:t>Estándar</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ts val="1200"/>
                        </a:lnSpc>
                        <a:spcAft>
                          <a:spcPts val="0"/>
                        </a:spcAft>
                      </a:pPr>
                      <a:r>
                        <a:rPr lang="es-EC" sz="1800">
                          <a:effectLst/>
                        </a:rPr>
                        <a:t>Generación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ts val="1200"/>
                        </a:lnSpc>
                        <a:spcAft>
                          <a:spcPts val="0"/>
                        </a:spcAft>
                      </a:pPr>
                      <a:r>
                        <a:rPr lang="es-EC" sz="1800">
                          <a:effectLst/>
                        </a:rPr>
                        <a:t>Banda de frecuencia</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ts val="1200"/>
                        </a:lnSpc>
                        <a:spcAft>
                          <a:spcPts val="0"/>
                        </a:spcAft>
                      </a:pPr>
                      <a:r>
                        <a:rPr lang="es-EC" sz="1800">
                          <a:effectLst/>
                        </a:rPr>
                        <a:t>Rendimiento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es-EC" sz="1800">
                          <a:effectLst/>
                        </a:rPr>
                        <a:t> </a:t>
                      </a:r>
                      <a:endParaRPr lang="es-EC"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837096">
                <a:tc>
                  <a:txBody>
                    <a:bodyPr/>
                    <a:lstStyle/>
                    <a:p>
                      <a:pPr>
                        <a:lnSpc>
                          <a:spcPts val="1200"/>
                        </a:lnSpc>
                        <a:spcAft>
                          <a:spcPts val="0"/>
                        </a:spcAft>
                      </a:pPr>
                      <a:r>
                        <a:rPr lang="es-EC" sz="1800" u="none" dirty="0">
                          <a:effectLst/>
                        </a:rPr>
                        <a:t>GSM</a:t>
                      </a:r>
                      <a:endParaRPr lang="es-EC" sz="1800" u="none"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2G</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Permite la transferencia de voz o datos digitales de bajo volumen.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9,6 kbps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9,6 kbps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r>
              <a:tr h="837096">
                <a:tc>
                  <a:txBody>
                    <a:bodyPr/>
                    <a:lstStyle/>
                    <a:p>
                      <a:pPr>
                        <a:lnSpc>
                          <a:spcPts val="1200"/>
                        </a:lnSpc>
                        <a:spcAft>
                          <a:spcPts val="0"/>
                        </a:spcAft>
                      </a:pPr>
                      <a:r>
                        <a:rPr lang="es-EC" sz="1800">
                          <a:effectLst/>
                        </a:rPr>
                        <a:t>GPRS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2.5G</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dirty="0">
                          <a:effectLst/>
                        </a:rPr>
                        <a:t>Permite la transferencia de voz o datos digitales de volumen moderado.</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21,4 a 171,2 kbps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48 kbps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r>
              <a:tr h="837096">
                <a:tc>
                  <a:txBody>
                    <a:bodyPr/>
                    <a:lstStyle/>
                    <a:p>
                      <a:pPr>
                        <a:lnSpc>
                          <a:spcPts val="1200"/>
                        </a:lnSpc>
                        <a:spcAft>
                          <a:spcPts val="0"/>
                        </a:spcAft>
                      </a:pPr>
                      <a:r>
                        <a:rPr lang="es-EC" sz="1800">
                          <a:effectLst/>
                        </a:rPr>
                        <a:t>EDGE</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2.75G</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Permite la transferencia simultánea de voz y datos digitales.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43,2 a 345,6 kbps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171 kbps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r>
              <a:tr h="1068019">
                <a:tc>
                  <a:txBody>
                    <a:bodyPr/>
                    <a:lstStyle/>
                    <a:p>
                      <a:pPr>
                        <a:lnSpc>
                          <a:spcPts val="1200"/>
                        </a:lnSpc>
                        <a:spcAft>
                          <a:spcPts val="0"/>
                        </a:spcAft>
                      </a:pPr>
                      <a:r>
                        <a:rPr lang="es-EC" sz="1800">
                          <a:effectLst/>
                        </a:rPr>
                        <a:t>UMTS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3G</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Permite la transferencia simultánea de voz y datos digitales a alta velocidad.</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a:effectLst/>
                        </a:rPr>
                        <a:t>0,144 a 2 Mbps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ts val="1200"/>
                        </a:lnSpc>
                        <a:spcAft>
                          <a:spcPts val="0"/>
                        </a:spcAft>
                      </a:pPr>
                      <a:r>
                        <a:rPr lang="es-EC" sz="1800" dirty="0">
                          <a:effectLst/>
                        </a:rPr>
                        <a:t>384 kbps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tc>
              </a:tr>
            </a:tbl>
          </a:graphicData>
        </a:graphic>
      </p:graphicFrame>
      <p:sp>
        <p:nvSpPr>
          <p:cNvPr id="4" name="Marcador de número de diapositiva 3"/>
          <p:cNvSpPr>
            <a:spLocks noGrp="1"/>
          </p:cNvSpPr>
          <p:nvPr>
            <p:ph type="sldNum" sz="quarter" idx="12"/>
          </p:nvPr>
        </p:nvSpPr>
        <p:spPr/>
        <p:txBody>
          <a:bodyPr/>
          <a:lstStyle/>
          <a:p>
            <a:fld id="{A7CC97B7-FE71-4CEC-8D49-EDF47CB0B2E2}" type="slidenum">
              <a:rPr lang="es-EC" smtClean="0"/>
              <a:t>26</a:t>
            </a:fld>
            <a:endParaRPr lang="es-EC"/>
          </a:p>
        </p:txBody>
      </p:sp>
      <p:sp>
        <p:nvSpPr>
          <p:cNvPr id="5" name="Título 4"/>
          <p:cNvSpPr>
            <a:spLocks noGrp="1"/>
          </p:cNvSpPr>
          <p:nvPr>
            <p:ph type="title"/>
          </p:nvPr>
        </p:nvSpPr>
        <p:spPr/>
        <p:txBody>
          <a:bodyPr/>
          <a:lstStyle/>
          <a:p>
            <a:r>
              <a:rPr lang="es-EC" sz="3600" b="1" dirty="0"/>
              <a:t>Estándares de la Telefonía Móvil según las </a:t>
            </a:r>
            <a:r>
              <a:rPr lang="es-EC" sz="3600" b="1" dirty="0" smtClean="0"/>
              <a:t>Generaciones</a:t>
            </a:r>
            <a:endParaRPr lang="es-EC" sz="3600" b="1" dirty="0"/>
          </a:p>
        </p:txBody>
      </p:sp>
    </p:spTree>
    <p:extLst>
      <p:ext uri="{BB962C8B-B14F-4D97-AF65-F5344CB8AC3E}">
        <p14:creationId xmlns:p14="http://schemas.microsoft.com/office/powerpoint/2010/main" val="3756555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dirty="0"/>
              <a:t>ARQUITECTURA DE LA RED </a:t>
            </a:r>
            <a:r>
              <a:rPr lang="es-EC" dirty="0" smtClean="0"/>
              <a:t>GSM</a:t>
            </a:r>
          </a:p>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27</a:t>
            </a:fld>
            <a:endParaRPr lang="es-EC"/>
          </a:p>
        </p:txBody>
      </p:sp>
      <p:sp>
        <p:nvSpPr>
          <p:cNvPr id="5" name="Título 4"/>
          <p:cNvSpPr>
            <a:spLocks noGrp="1"/>
          </p:cNvSpPr>
          <p:nvPr>
            <p:ph type="title"/>
          </p:nvPr>
        </p:nvSpPr>
        <p:spPr/>
        <p:txBody>
          <a:bodyPr/>
          <a:lstStyle/>
          <a:p>
            <a:r>
              <a:rPr lang="es-EC" sz="4400" b="1" dirty="0"/>
              <a:t>ESTUDIO DEL SISTEMA GSM Y </a:t>
            </a:r>
            <a:r>
              <a:rPr lang="es-EC" sz="4400" b="1" dirty="0" smtClean="0"/>
              <a:t>GPRS</a:t>
            </a:r>
            <a:endParaRPr lang="es-EC" sz="4400" dirty="0"/>
          </a:p>
        </p:txBody>
      </p:sp>
      <p:pic>
        <p:nvPicPr>
          <p:cNvPr id="6" name="Imagen 5" descr="Red celular"/>
          <p:cNvPicPr/>
          <p:nvPr/>
        </p:nvPicPr>
        <p:blipFill>
          <a:blip r:embed="rId2">
            <a:extLst>
              <a:ext uri="{28A0092B-C50C-407E-A947-70E740481C1C}">
                <a14:useLocalDpi xmlns:a14="http://schemas.microsoft.com/office/drawing/2010/main" val="0"/>
              </a:ext>
            </a:extLst>
          </a:blip>
          <a:srcRect/>
          <a:stretch>
            <a:fillRect/>
          </a:stretch>
        </p:blipFill>
        <p:spPr bwMode="auto">
          <a:xfrm>
            <a:off x="1330777" y="2768336"/>
            <a:ext cx="6471687" cy="3345234"/>
          </a:xfrm>
          <a:prstGeom prst="rect">
            <a:avLst/>
          </a:prstGeom>
          <a:noFill/>
          <a:ln>
            <a:noFill/>
          </a:ln>
        </p:spPr>
      </p:pic>
    </p:spTree>
    <p:extLst>
      <p:ext uri="{BB962C8B-B14F-4D97-AF65-F5344CB8AC3E}">
        <p14:creationId xmlns:p14="http://schemas.microsoft.com/office/powerpoint/2010/main" val="2967927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85000" lnSpcReduction="10000"/>
          </a:bodyPr>
          <a:lstStyle/>
          <a:p>
            <a:pPr algn="just"/>
            <a:r>
              <a:rPr lang="es-EC" dirty="0"/>
              <a:t>Al sistema GPRS se le conoce también como GSM-IP ya que usa la tecnología IP (Internet </a:t>
            </a:r>
            <a:r>
              <a:rPr lang="es-EC" dirty="0" err="1"/>
              <a:t>Protocol</a:t>
            </a:r>
            <a:r>
              <a:rPr lang="es-EC" dirty="0"/>
              <a:t>) para acceder directamente a los proveedores de contenidos de Internet.</a:t>
            </a:r>
          </a:p>
          <a:p>
            <a:pPr algn="just"/>
            <a:r>
              <a:rPr lang="es-EC" dirty="0"/>
              <a:t>GPRS es una nueva tecnología que comparte el rango de frecuencias de la red GSM utilizando una transmisión de datos por medio de paquetes. Nace como la evolución de la actual red GSM, reutiliza su misma infraestructura, lo que no conlleva a grandes inversiones y mantiene su misma cobertura.</a:t>
            </a:r>
          </a:p>
          <a:p>
            <a:pPr algn="just"/>
            <a:r>
              <a:rPr lang="es-EC" dirty="0"/>
              <a:t>La conmutación de paquetes es un procedimiento más adecuado para transmitir datos, a diferencia de GSM donde los datos se transmiten mediante la conmutación de circuitos, procedimiento más adecuado para la transmisión de voz</a:t>
            </a:r>
            <a:r>
              <a:rPr lang="es-EC" dirty="0" smtClean="0"/>
              <a:t>.</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28</a:t>
            </a:fld>
            <a:endParaRPr lang="es-EC"/>
          </a:p>
        </p:txBody>
      </p:sp>
      <p:sp>
        <p:nvSpPr>
          <p:cNvPr id="5" name="Título 4"/>
          <p:cNvSpPr>
            <a:spLocks noGrp="1"/>
          </p:cNvSpPr>
          <p:nvPr>
            <p:ph type="title"/>
          </p:nvPr>
        </p:nvSpPr>
        <p:spPr/>
        <p:txBody>
          <a:bodyPr/>
          <a:lstStyle/>
          <a:p>
            <a:r>
              <a:rPr lang="es-EC" sz="3600" dirty="0"/>
              <a:t>GPRS “SISTEMA GENERAL DE PAQUETES VÍA </a:t>
            </a:r>
            <a:r>
              <a:rPr lang="es-EC" sz="3600" dirty="0" smtClean="0"/>
              <a:t>RADIO”</a:t>
            </a:r>
            <a:endParaRPr lang="es-EC" sz="3600" dirty="0"/>
          </a:p>
        </p:txBody>
      </p:sp>
    </p:spTree>
    <p:extLst>
      <p:ext uri="{BB962C8B-B14F-4D97-AF65-F5344CB8AC3E}">
        <p14:creationId xmlns:p14="http://schemas.microsoft.com/office/powerpoint/2010/main" val="68712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29</a:t>
            </a:fld>
            <a:endParaRPr lang="es-EC"/>
          </a:p>
        </p:txBody>
      </p:sp>
      <p:sp>
        <p:nvSpPr>
          <p:cNvPr id="5" name="Título 4"/>
          <p:cNvSpPr>
            <a:spLocks noGrp="1"/>
          </p:cNvSpPr>
          <p:nvPr>
            <p:ph type="title"/>
          </p:nvPr>
        </p:nvSpPr>
        <p:spPr/>
        <p:txBody>
          <a:bodyPr/>
          <a:lstStyle/>
          <a:p>
            <a:r>
              <a:rPr lang="es-EC" dirty="0"/>
              <a:t>Diseño de la Red GPRS</a:t>
            </a:r>
            <a:endParaRPr lang="es-EC" dirty="0"/>
          </a:p>
        </p:txBody>
      </p:sp>
      <p:pic>
        <p:nvPicPr>
          <p:cNvPr id="6" name="Picture 520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70201" y="2132856"/>
            <a:ext cx="7774551" cy="3672408"/>
          </a:xfrm>
          <a:prstGeom prst="rect">
            <a:avLst/>
          </a:prstGeom>
        </p:spPr>
      </p:pic>
    </p:spTree>
    <p:extLst>
      <p:ext uri="{BB962C8B-B14F-4D97-AF65-F5344CB8AC3E}">
        <p14:creationId xmlns:p14="http://schemas.microsoft.com/office/powerpoint/2010/main" val="189490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Resumen</a:t>
            </a:r>
            <a:endParaRPr lang="es-EC" dirty="0"/>
          </a:p>
        </p:txBody>
      </p:sp>
    </p:spTree>
    <p:extLst>
      <p:ext uri="{BB962C8B-B14F-4D97-AF65-F5344CB8AC3E}">
        <p14:creationId xmlns:p14="http://schemas.microsoft.com/office/powerpoint/2010/main" val="182514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20000"/>
          </a:bodyPr>
          <a:lstStyle/>
          <a:p>
            <a:pPr algn="just"/>
            <a:r>
              <a:rPr lang="es-EC" dirty="0" smtClean="0"/>
              <a:t>La </a:t>
            </a:r>
            <a:r>
              <a:rPr lang="es-EC" dirty="0"/>
              <a:t>utilización de GPRS es recomendable cuando la información a transmitir es de algunos de los siguientes casos:</a:t>
            </a:r>
          </a:p>
          <a:p>
            <a:pPr lvl="0" algn="just"/>
            <a:r>
              <a:rPr lang="es-EC" dirty="0"/>
              <a:t>Transmisiones de datos intermitentes (a ráfagas), en las que el tiempo entre dos transmisiones sucesivas es muy superior al retardo medio de transmisión.</a:t>
            </a:r>
          </a:p>
          <a:p>
            <a:pPr lvl="0" algn="just"/>
            <a:r>
              <a:rPr lang="es-EC" dirty="0"/>
              <a:t>Transmisiones frecuentes de pequeños volúmenes de datos; por ejemplo transacciones de menos de 500 bytes con una tasa de varias transacciones por minuto.</a:t>
            </a:r>
          </a:p>
          <a:p>
            <a:pPr lvl="0" algn="just"/>
            <a:r>
              <a:rPr lang="es-EC" dirty="0"/>
              <a:t>Transmisiones no frecuentes de grandes volúmenes de datos por ejemplo transacciones de varios </a:t>
            </a:r>
            <a:r>
              <a:rPr lang="es-EC" dirty="0" err="1"/>
              <a:t>Kbytes</a:t>
            </a:r>
            <a:r>
              <a:rPr lang="es-EC" dirty="0"/>
              <a:t> con una tasa de pocas transacciones por hora</a:t>
            </a:r>
            <a:r>
              <a:rPr lang="es-EC" dirty="0" smtClean="0"/>
              <a:t>.</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30</a:t>
            </a:fld>
            <a:endParaRPr lang="es-EC"/>
          </a:p>
        </p:txBody>
      </p:sp>
      <p:sp>
        <p:nvSpPr>
          <p:cNvPr id="5" name="Título 4"/>
          <p:cNvSpPr>
            <a:spLocks noGrp="1"/>
          </p:cNvSpPr>
          <p:nvPr>
            <p:ph type="title"/>
          </p:nvPr>
        </p:nvSpPr>
        <p:spPr/>
        <p:txBody>
          <a:bodyPr/>
          <a:lstStyle/>
          <a:p>
            <a:r>
              <a:rPr lang="es-EC" sz="4000" b="1" dirty="0"/>
              <a:t>FUNCIONALIDAD DE LA TECNOLOGÍA </a:t>
            </a:r>
            <a:r>
              <a:rPr lang="es-EC" sz="4000" b="1" dirty="0" smtClean="0"/>
              <a:t>GPRS</a:t>
            </a:r>
            <a:endParaRPr lang="es-EC" sz="4000" dirty="0"/>
          </a:p>
        </p:txBody>
      </p:sp>
    </p:spTree>
    <p:extLst>
      <p:ext uri="{BB962C8B-B14F-4D97-AF65-F5344CB8AC3E}">
        <p14:creationId xmlns:p14="http://schemas.microsoft.com/office/powerpoint/2010/main" val="3029030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85000" lnSpcReduction="20000"/>
          </a:bodyPr>
          <a:lstStyle/>
          <a:p>
            <a:pPr algn="just"/>
            <a:r>
              <a:rPr lang="es-EC" dirty="0" smtClean="0"/>
              <a:t>GPRS </a:t>
            </a:r>
            <a:r>
              <a:rPr lang="es-EC" dirty="0"/>
              <a:t>admite características nuevas que no están disponibles en el </a:t>
            </a:r>
            <a:r>
              <a:rPr lang="es-EC" dirty="0">
                <a:solidFill>
                  <a:schemeClr val="tx1"/>
                </a:solidFill>
              </a:rPr>
              <a:t>estándar </a:t>
            </a:r>
            <a:r>
              <a:rPr lang="es-EC" dirty="0" smtClean="0">
                <a:solidFill>
                  <a:schemeClr val="tx1"/>
                </a:solidFill>
              </a:rPr>
              <a:t>GSM y </a:t>
            </a:r>
            <a:r>
              <a:rPr lang="es-EC" dirty="0">
                <a:solidFill>
                  <a:schemeClr val="tx1"/>
                </a:solidFill>
              </a:rPr>
              <a:t>que </a:t>
            </a:r>
            <a:r>
              <a:rPr lang="es-EC" dirty="0"/>
              <a:t>se pueden clasificar en los siguientes tipos de servicios:</a:t>
            </a:r>
          </a:p>
          <a:p>
            <a:pPr lvl="0" algn="just"/>
            <a:r>
              <a:rPr lang="es-EC" dirty="0"/>
              <a:t> Conexión permanente “</a:t>
            </a:r>
            <a:r>
              <a:rPr lang="es-EC" dirty="0" err="1"/>
              <a:t>Always</a:t>
            </a:r>
            <a:r>
              <a:rPr lang="es-EC" dirty="0"/>
              <a:t> </a:t>
            </a:r>
            <a:r>
              <a:rPr lang="es-EC" dirty="0" err="1"/>
              <a:t>On</a:t>
            </a:r>
            <a:r>
              <a:rPr lang="es-EC" dirty="0"/>
              <a:t>”:.- El tiempo de establecimiento de la conexión es prácticamente instantáneo, por lo que el usuario percibe que está siempre conectado. </a:t>
            </a:r>
          </a:p>
          <a:p>
            <a:pPr lvl="0" algn="just"/>
            <a:r>
              <a:rPr lang="es-EC" dirty="0"/>
              <a:t>Mayor velocidad de transmisión: GSM utiliza un canal dedicado (un </a:t>
            </a:r>
            <a:r>
              <a:rPr lang="es-EC" dirty="0" err="1"/>
              <a:t>timeslot</a:t>
            </a:r>
            <a:r>
              <a:rPr lang="es-EC" dirty="0"/>
              <a:t>), a una velocidad máxima de 9.6 Kbps. Con GPRS se tiene varios canales asignados, con lo que la velocidad de transmisión de datos  aumenta desde un mínimo de 21.4 Kbps y un máximo de 144 Kbps por comunicación.  </a:t>
            </a:r>
          </a:p>
          <a:p>
            <a:pPr lvl="0" algn="just"/>
            <a:r>
              <a:rPr lang="es-EC" dirty="0"/>
              <a:t>Facturación: No se realiza por establecimiento o tiempo de conexión sino por volumen de información intercambiada. Costo nulo de establecimiento de la transmisión. </a:t>
            </a:r>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31</a:t>
            </a:fld>
            <a:endParaRPr lang="es-EC"/>
          </a:p>
        </p:txBody>
      </p:sp>
      <p:sp>
        <p:nvSpPr>
          <p:cNvPr id="5" name="Título 4"/>
          <p:cNvSpPr>
            <a:spLocks noGrp="1"/>
          </p:cNvSpPr>
          <p:nvPr>
            <p:ph type="title"/>
          </p:nvPr>
        </p:nvSpPr>
        <p:spPr/>
        <p:txBody>
          <a:bodyPr/>
          <a:lstStyle/>
          <a:p>
            <a:r>
              <a:rPr lang="es-EC" b="1" dirty="0"/>
              <a:t>CARACTERÍSTICAS DE </a:t>
            </a:r>
            <a:r>
              <a:rPr lang="es-EC" b="1" dirty="0" smtClean="0"/>
              <a:t>GPRS</a:t>
            </a:r>
            <a:endParaRPr lang="es-EC" dirty="0"/>
          </a:p>
        </p:txBody>
      </p:sp>
    </p:spTree>
    <p:extLst>
      <p:ext uri="{BB962C8B-B14F-4D97-AF65-F5344CB8AC3E}">
        <p14:creationId xmlns:p14="http://schemas.microsoft.com/office/powerpoint/2010/main" val="3535838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70000" lnSpcReduction="20000"/>
          </a:bodyPr>
          <a:lstStyle/>
          <a:p>
            <a:pPr lvl="0" algn="just"/>
            <a:r>
              <a:rPr lang="es-EC" dirty="0" smtClean="0"/>
              <a:t>Eficiencia</a:t>
            </a:r>
            <a:r>
              <a:rPr lang="es-EC" dirty="0"/>
              <a:t>: Los canales de comunicación se comparten entre los usuarios dinámicamente, de modo que un usuario sólo tiene asignado un canal cuando está realmente transmitiendo datos. Logrando de esta manera el uso más eficiente de los recursos de la red y del espectro radioeléctrico, puesto que comparte el rango de frecuencias de la red GSM. </a:t>
            </a:r>
          </a:p>
          <a:p>
            <a:pPr lvl="0" algn="just"/>
            <a:r>
              <a:rPr lang="es-EC" dirty="0"/>
              <a:t>Modo de transmisión asimétrico: Adaptado al tipo de tráfico de navegación </a:t>
            </a:r>
            <a:r>
              <a:rPr lang="es-EC" dirty="0" err="1"/>
              <a:t>html</a:t>
            </a:r>
            <a:r>
              <a:rPr lang="es-EC" dirty="0"/>
              <a:t> o </a:t>
            </a:r>
            <a:r>
              <a:rPr lang="es-EC" dirty="0" err="1"/>
              <a:t>wml</a:t>
            </a:r>
            <a:r>
              <a:rPr lang="es-EC" dirty="0"/>
              <a:t>. Si un terminal es de tipo GPRS 4+1; quiere decir que el terminal tiene capacidad de 4 slots en el enlace </a:t>
            </a:r>
            <a:r>
              <a:rPr lang="es-EC" dirty="0" err="1"/>
              <a:t>downlink</a:t>
            </a:r>
            <a:r>
              <a:rPr lang="es-EC" dirty="0"/>
              <a:t> y 1 slot en el enlace </a:t>
            </a:r>
            <a:r>
              <a:rPr lang="es-EC" dirty="0" err="1"/>
              <a:t>uplink</a:t>
            </a:r>
            <a:r>
              <a:rPr lang="es-EC" dirty="0"/>
              <a:t>, por tanto tendrá cuatro veces mayor capacidad de transmisión de bajada que de subida. </a:t>
            </a:r>
          </a:p>
          <a:p>
            <a:pPr lvl="0" algn="just"/>
            <a:r>
              <a:rPr lang="es-EC" dirty="0"/>
              <a:t>La posibilidad de realizar y recibir llamadas de voz mientras se esté conectando o utilizando cualquiera de los servicios disponibles con GPRS. Según el terminal que se utilice se puede asignar calidades de servicio (</a:t>
            </a:r>
            <a:r>
              <a:rPr lang="es-EC" dirty="0" err="1"/>
              <a:t>QoS</a:t>
            </a:r>
            <a:r>
              <a:rPr lang="es-EC" dirty="0"/>
              <a:t>) diferenciadas a los distintos usuarios móviles. </a:t>
            </a:r>
          </a:p>
          <a:p>
            <a:pPr lvl="0" algn="just"/>
            <a:r>
              <a:rPr lang="es-EC" dirty="0"/>
              <a:t>La tecnología de paquetes le permite separar las asignaciones de recursos entre enlace ascendente y </a:t>
            </a:r>
            <a:r>
              <a:rPr lang="es-EC" dirty="0" smtClean="0"/>
              <a:t>descendente</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32</a:t>
            </a:fld>
            <a:endParaRPr lang="es-EC"/>
          </a:p>
        </p:txBody>
      </p:sp>
      <p:sp>
        <p:nvSpPr>
          <p:cNvPr id="5" name="Título 4"/>
          <p:cNvSpPr>
            <a:spLocks noGrp="1"/>
          </p:cNvSpPr>
          <p:nvPr>
            <p:ph type="title"/>
          </p:nvPr>
        </p:nvSpPr>
        <p:spPr/>
        <p:txBody>
          <a:bodyPr/>
          <a:lstStyle/>
          <a:p>
            <a:r>
              <a:rPr lang="es-EC" b="1" dirty="0"/>
              <a:t>CARACTERÍSTICAS DE </a:t>
            </a:r>
            <a:r>
              <a:rPr lang="es-EC" b="1" dirty="0" smtClean="0"/>
              <a:t>GPRS</a:t>
            </a:r>
            <a:endParaRPr lang="es-EC" dirty="0"/>
          </a:p>
        </p:txBody>
      </p:sp>
    </p:spTree>
    <p:extLst>
      <p:ext uri="{BB962C8B-B14F-4D97-AF65-F5344CB8AC3E}">
        <p14:creationId xmlns:p14="http://schemas.microsoft.com/office/powerpoint/2010/main" val="3612685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20000"/>
          </a:bodyPr>
          <a:lstStyle/>
          <a:p>
            <a:r>
              <a:rPr lang="es-EC" dirty="0"/>
              <a:t>El servicio GPRS es en realidad, un conjunto de diversos portadores. Según la especificación GSM, la familia GPRS se subdivide en:</a:t>
            </a:r>
          </a:p>
          <a:p>
            <a:pPr lvl="0"/>
            <a:r>
              <a:rPr lang="es-EC" dirty="0"/>
              <a:t>Servicios punto a punto, </a:t>
            </a:r>
            <a:r>
              <a:rPr lang="es-EC" dirty="0" err="1"/>
              <a:t>PTP</a:t>
            </a:r>
            <a:r>
              <a:rPr lang="es-EC" dirty="0"/>
              <a:t> (Point </a:t>
            </a:r>
            <a:r>
              <a:rPr lang="es-EC" dirty="0" err="1"/>
              <a:t>to</a:t>
            </a:r>
            <a:r>
              <a:rPr lang="es-EC" dirty="0"/>
              <a:t> Point): es la capacidad de conectarse en modo cliente-servidor a un equipo en una red IP.</a:t>
            </a:r>
          </a:p>
          <a:p>
            <a:r>
              <a:rPr lang="es-EC" dirty="0"/>
              <a:t>Servicios punto a multipunto, </a:t>
            </a:r>
            <a:r>
              <a:rPr lang="es-EC" dirty="0" err="1"/>
              <a:t>PTM</a:t>
            </a:r>
            <a:r>
              <a:rPr lang="es-EC" dirty="0"/>
              <a:t> (Point </a:t>
            </a:r>
            <a:r>
              <a:rPr lang="es-EC" dirty="0" err="1"/>
              <a:t>to</a:t>
            </a:r>
            <a:r>
              <a:rPr lang="es-EC" dirty="0"/>
              <a:t> </a:t>
            </a:r>
            <a:r>
              <a:rPr lang="es-EC" dirty="0" err="1"/>
              <a:t>Multipoint</a:t>
            </a:r>
            <a:r>
              <a:rPr lang="es-EC" dirty="0"/>
              <a:t>): constituye la capacidad de enviar paquetes a un grupo de destinatarios (Multidifusión).</a:t>
            </a:r>
          </a:p>
          <a:p>
            <a:pPr lvl="0"/>
            <a:r>
              <a:rPr lang="es-EC" dirty="0"/>
              <a:t>Servicio de punto a multipunto (</a:t>
            </a:r>
            <a:r>
              <a:rPr lang="es-EC" dirty="0" err="1"/>
              <a:t>PTMP</a:t>
            </a:r>
            <a:r>
              <a:rPr lang="es-EC" dirty="0"/>
              <a:t>- Servicio de mensajes cortos (SMS).</a:t>
            </a:r>
          </a:p>
          <a:p>
            <a:pPr lvl="0"/>
            <a:r>
              <a:rPr lang="es-EC" dirty="0"/>
              <a:t>Pago por cantidad de </a:t>
            </a:r>
            <a:r>
              <a:rPr lang="es-EC" dirty="0" smtClean="0"/>
              <a:t>información</a:t>
            </a:r>
            <a:r>
              <a:rPr lang="es-EC" dirty="0"/>
              <a:t> </a:t>
            </a:r>
            <a:r>
              <a:rPr lang="es-EC" dirty="0" smtClean="0"/>
              <a:t>transmitida</a:t>
            </a:r>
            <a:r>
              <a:rPr lang="es-EC" dirty="0"/>
              <a:t>, no por tiempo de conexión. </a:t>
            </a:r>
          </a:p>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33</a:t>
            </a:fld>
            <a:endParaRPr lang="es-EC"/>
          </a:p>
        </p:txBody>
      </p:sp>
      <p:sp>
        <p:nvSpPr>
          <p:cNvPr id="5" name="Título 4"/>
          <p:cNvSpPr>
            <a:spLocks noGrp="1"/>
          </p:cNvSpPr>
          <p:nvPr>
            <p:ph type="title"/>
          </p:nvPr>
        </p:nvSpPr>
        <p:spPr/>
        <p:txBody>
          <a:bodyPr/>
          <a:lstStyle/>
          <a:p>
            <a:r>
              <a:rPr lang="es-EC" b="1" dirty="0"/>
              <a:t>CARACTERÍSTICAS DE GPRS</a:t>
            </a:r>
            <a:endParaRPr lang="es-EC" dirty="0"/>
          </a:p>
        </p:txBody>
      </p:sp>
    </p:spTree>
    <p:extLst>
      <p:ext uri="{BB962C8B-B14F-4D97-AF65-F5344CB8AC3E}">
        <p14:creationId xmlns:p14="http://schemas.microsoft.com/office/powerpoint/2010/main" val="3121530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34</a:t>
            </a:fld>
            <a:endParaRPr lang="es-EC"/>
          </a:p>
        </p:txBody>
      </p:sp>
      <p:sp>
        <p:nvSpPr>
          <p:cNvPr id="5" name="Título 4"/>
          <p:cNvSpPr>
            <a:spLocks noGrp="1"/>
          </p:cNvSpPr>
          <p:nvPr>
            <p:ph type="title"/>
          </p:nvPr>
        </p:nvSpPr>
        <p:spPr/>
        <p:txBody>
          <a:bodyPr/>
          <a:lstStyle/>
          <a:p>
            <a:r>
              <a:rPr lang="es-EC" dirty="0"/>
              <a:t>ARQUITECTURA GPRS</a:t>
            </a:r>
            <a:endParaRPr lang="es-EC" dirty="0"/>
          </a:p>
        </p:txBody>
      </p:sp>
      <p:pic>
        <p:nvPicPr>
          <p:cNvPr id="6" name="Picture 137097"/>
          <p:cNvPicPr>
            <a:picLocks noGrp="1"/>
          </p:cNvPicPr>
          <p:nvPr>
            <p:ph idx="1"/>
          </p:nvPr>
        </p:nvPicPr>
        <p:blipFill rotWithShape="1">
          <a:blip r:embed="rId2" cstate="print">
            <a:extLst>
              <a:ext uri="{28A0092B-C50C-407E-A947-70E740481C1C}">
                <a14:useLocalDpi xmlns:a14="http://schemas.microsoft.com/office/drawing/2010/main" val="0"/>
              </a:ext>
            </a:extLst>
          </a:blip>
          <a:srcRect t="9952"/>
          <a:stretch/>
        </p:blipFill>
        <p:spPr bwMode="auto">
          <a:xfrm>
            <a:off x="971600" y="2276872"/>
            <a:ext cx="7272808"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370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10000"/>
          </a:bodyPr>
          <a:lstStyle/>
          <a:p>
            <a:r>
              <a:rPr lang="es-EC" dirty="0"/>
              <a:t>GPRS se basa en una red de conmutación superpuesta a la red GSM.</a:t>
            </a:r>
          </a:p>
          <a:p>
            <a:r>
              <a:rPr lang="es-EC" dirty="0"/>
              <a:t>Las estaciones base son las mismas en GSM que en GPRS. La arquitectura de red GSM-GPRS define entidades funcionales agrupadas en subsistemas:</a:t>
            </a:r>
          </a:p>
          <a:p>
            <a:pPr lvl="1"/>
            <a:r>
              <a:rPr lang="es-EC" b="1" dirty="0"/>
              <a:t>Subsistema de estación móvil </a:t>
            </a:r>
            <a:r>
              <a:rPr lang="es-EC" b="1" dirty="0" err="1"/>
              <a:t>MSS</a:t>
            </a:r>
            <a:r>
              <a:rPr lang="es-EC" b="1" dirty="0"/>
              <a:t> </a:t>
            </a:r>
            <a:r>
              <a:rPr lang="es-EC" dirty="0"/>
              <a:t>(</a:t>
            </a:r>
            <a:r>
              <a:rPr lang="es-EC" i="1" dirty="0"/>
              <a:t>Mobile </a:t>
            </a:r>
            <a:r>
              <a:rPr lang="es-EC" i="1" dirty="0" err="1"/>
              <a:t>Station</a:t>
            </a:r>
            <a:r>
              <a:rPr lang="es-EC" i="1" dirty="0"/>
              <a:t> </a:t>
            </a:r>
            <a:r>
              <a:rPr lang="es-EC" i="1" dirty="0" err="1"/>
              <a:t>Subsystem</a:t>
            </a:r>
            <a:r>
              <a:rPr lang="es-EC" dirty="0"/>
              <a:t>)</a:t>
            </a:r>
          </a:p>
          <a:p>
            <a:pPr lvl="1"/>
            <a:r>
              <a:rPr lang="es-EC" b="1" dirty="0"/>
              <a:t>Subsistema de estación base </a:t>
            </a:r>
            <a:r>
              <a:rPr lang="es-EC" b="1" dirty="0" err="1"/>
              <a:t>BSS</a:t>
            </a:r>
            <a:r>
              <a:rPr lang="es-EC" dirty="0"/>
              <a:t> (</a:t>
            </a:r>
            <a:r>
              <a:rPr lang="es-EC" i="1" dirty="0"/>
              <a:t>Base </a:t>
            </a:r>
            <a:r>
              <a:rPr lang="es-EC" i="1" dirty="0" err="1"/>
              <a:t>Station</a:t>
            </a:r>
            <a:r>
              <a:rPr lang="es-EC" i="1" dirty="0"/>
              <a:t> </a:t>
            </a:r>
            <a:r>
              <a:rPr lang="es-EC" i="1" dirty="0" err="1"/>
              <a:t>Subsystem</a:t>
            </a:r>
            <a:r>
              <a:rPr lang="es-EC" dirty="0"/>
              <a:t>)</a:t>
            </a:r>
          </a:p>
          <a:p>
            <a:pPr lvl="1"/>
            <a:r>
              <a:rPr lang="es-EC" b="1" dirty="0"/>
              <a:t>Subsistema de conmutación </a:t>
            </a:r>
            <a:r>
              <a:rPr lang="es-EC" b="1" dirty="0" err="1"/>
              <a:t>NSS</a:t>
            </a:r>
            <a:r>
              <a:rPr lang="es-EC" dirty="0"/>
              <a:t> (</a:t>
            </a:r>
            <a:r>
              <a:rPr lang="es-EC" i="1" dirty="0"/>
              <a:t>Network </a:t>
            </a:r>
            <a:r>
              <a:rPr lang="es-EC" i="1" dirty="0" err="1"/>
              <a:t>Switching</a:t>
            </a:r>
            <a:r>
              <a:rPr lang="es-EC" i="1" dirty="0"/>
              <a:t> </a:t>
            </a:r>
            <a:r>
              <a:rPr lang="es-EC" i="1" dirty="0" err="1"/>
              <a:t>Subsystem</a:t>
            </a:r>
            <a:r>
              <a:rPr lang="es-EC" dirty="0"/>
              <a:t>)</a:t>
            </a:r>
          </a:p>
          <a:p>
            <a:pPr lvl="1"/>
            <a:r>
              <a:rPr lang="es-EC" b="1" dirty="0"/>
              <a:t>Subsistema de operación y mantenimiento </a:t>
            </a:r>
            <a:r>
              <a:rPr lang="es-EC" b="1" dirty="0" err="1"/>
              <a:t>NMS</a:t>
            </a:r>
            <a:r>
              <a:rPr lang="es-EC" b="1" dirty="0"/>
              <a:t> </a:t>
            </a:r>
            <a:r>
              <a:rPr lang="es-EC" dirty="0"/>
              <a:t>(</a:t>
            </a:r>
            <a:r>
              <a:rPr lang="es-EC" i="1" dirty="0"/>
              <a:t>Network Management </a:t>
            </a:r>
            <a:r>
              <a:rPr lang="es-EC" i="1" dirty="0" err="1"/>
              <a:t>Subsystem</a:t>
            </a:r>
            <a:r>
              <a:rPr lang="es-EC" dirty="0" smtClean="0"/>
              <a:t>).</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35</a:t>
            </a:fld>
            <a:endParaRPr lang="es-EC"/>
          </a:p>
        </p:txBody>
      </p:sp>
      <p:sp>
        <p:nvSpPr>
          <p:cNvPr id="5" name="Título 4"/>
          <p:cNvSpPr>
            <a:spLocks noGrp="1"/>
          </p:cNvSpPr>
          <p:nvPr>
            <p:ph type="title"/>
          </p:nvPr>
        </p:nvSpPr>
        <p:spPr/>
        <p:txBody>
          <a:bodyPr/>
          <a:lstStyle/>
          <a:p>
            <a:r>
              <a:rPr lang="es-EC" dirty="0"/>
              <a:t>ARQUITECTURA GPRS</a:t>
            </a:r>
            <a:endParaRPr lang="es-EC" dirty="0"/>
          </a:p>
        </p:txBody>
      </p:sp>
    </p:spTree>
    <p:extLst>
      <p:ext uri="{BB962C8B-B14F-4D97-AF65-F5344CB8AC3E}">
        <p14:creationId xmlns:p14="http://schemas.microsoft.com/office/powerpoint/2010/main" val="2147734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III</a:t>
            </a:r>
            <a:endParaRPr lang="es-EC" dirty="0"/>
          </a:p>
        </p:txBody>
      </p:sp>
      <p:sp>
        <p:nvSpPr>
          <p:cNvPr id="5" name="4 Subtítulo"/>
          <p:cNvSpPr>
            <a:spLocks noGrp="1"/>
          </p:cNvSpPr>
          <p:nvPr>
            <p:ph type="subTitle" idx="1"/>
          </p:nvPr>
        </p:nvSpPr>
        <p:spPr/>
        <p:txBody>
          <a:bodyPr/>
          <a:lstStyle/>
          <a:p>
            <a:r>
              <a:rPr lang="es-EC" dirty="0" smtClean="0"/>
              <a:t>Diseño e implementación de la Red de Respaldo utilizando Tecnología </a:t>
            </a:r>
            <a:r>
              <a:rPr lang="es-EC" dirty="0" err="1" smtClean="0"/>
              <a:t>GPRS</a:t>
            </a:r>
            <a:r>
              <a:rPr lang="es-EC" dirty="0" smtClean="0"/>
              <a:t>.</a:t>
            </a:r>
            <a:endParaRPr lang="es-EC" dirty="0"/>
          </a:p>
        </p:txBody>
      </p:sp>
    </p:spTree>
    <p:extLst>
      <p:ext uri="{BB962C8B-B14F-4D97-AF65-F5344CB8AC3E}">
        <p14:creationId xmlns:p14="http://schemas.microsoft.com/office/powerpoint/2010/main" val="2496609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37</a:t>
            </a:fld>
            <a:endParaRPr lang="es-EC"/>
          </a:p>
        </p:txBody>
      </p:sp>
      <p:sp>
        <p:nvSpPr>
          <p:cNvPr id="5" name="Título 4"/>
          <p:cNvSpPr>
            <a:spLocks noGrp="1"/>
          </p:cNvSpPr>
          <p:nvPr>
            <p:ph type="title"/>
          </p:nvPr>
        </p:nvSpPr>
        <p:spPr/>
        <p:txBody>
          <a:bodyPr/>
          <a:lstStyle/>
          <a:p>
            <a:r>
              <a:rPr lang="es-EC" sz="2800" dirty="0"/>
              <a:t>SERVICIO DE LA OPERADORA DE TELEFONÍA CELULAR MOVISTAR</a:t>
            </a:r>
            <a:endParaRPr lang="es-EC" sz="2800" dirty="0"/>
          </a:p>
        </p:txBody>
      </p:sp>
      <p:pic>
        <p:nvPicPr>
          <p:cNvPr id="6" name="Marcador de contenido 5"/>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115616" y="2276872"/>
            <a:ext cx="6840760"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5170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b="1" dirty="0"/>
              <a:t>CARACTERÍSTICAS DEL </a:t>
            </a:r>
            <a:r>
              <a:rPr lang="es-EC" b="1" dirty="0" smtClean="0"/>
              <a:t>MODEM </a:t>
            </a:r>
            <a:r>
              <a:rPr lang="es-EC" b="1" dirty="0"/>
              <a:t>MULTITECH</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38</a:t>
            </a:fld>
            <a:endParaRPr lang="es-EC"/>
          </a:p>
        </p:txBody>
      </p:sp>
      <p:sp>
        <p:nvSpPr>
          <p:cNvPr id="5" name="Título 4"/>
          <p:cNvSpPr>
            <a:spLocks noGrp="1"/>
          </p:cNvSpPr>
          <p:nvPr>
            <p:ph type="title"/>
          </p:nvPr>
        </p:nvSpPr>
        <p:spPr/>
        <p:txBody>
          <a:bodyPr/>
          <a:lstStyle/>
          <a:p>
            <a:r>
              <a:rPr lang="es-EC" b="1" dirty="0" smtClean="0"/>
              <a:t>EQUIPO </a:t>
            </a:r>
            <a:r>
              <a:rPr lang="es-EC" b="1" dirty="0"/>
              <a:t>PARA LA RED DE RESPALDO</a:t>
            </a:r>
          </a:p>
        </p:txBody>
      </p:sp>
      <p:pic>
        <p:nvPicPr>
          <p:cNvPr id="6" name="Picture 313647"/>
          <p:cNvPicPr/>
          <p:nvPr/>
        </p:nvPicPr>
        <p:blipFill>
          <a:blip r:embed="rId2" cstate="print">
            <a:extLst>
              <a:ext uri="{28A0092B-C50C-407E-A947-70E740481C1C}">
                <a14:useLocalDpi xmlns:a14="http://schemas.microsoft.com/office/drawing/2010/main" val="0"/>
              </a:ext>
            </a:extLst>
          </a:blip>
          <a:stretch>
            <a:fillRect/>
          </a:stretch>
        </p:blipFill>
        <p:spPr>
          <a:xfrm>
            <a:off x="2564466" y="2996952"/>
            <a:ext cx="4004310" cy="2758440"/>
          </a:xfrm>
          <a:prstGeom prst="rect">
            <a:avLst/>
          </a:prstGeom>
        </p:spPr>
      </p:pic>
    </p:spTree>
    <p:extLst>
      <p:ext uri="{BB962C8B-B14F-4D97-AF65-F5344CB8AC3E}">
        <p14:creationId xmlns:p14="http://schemas.microsoft.com/office/powerpoint/2010/main" val="3969887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dirty="0"/>
              <a:t>DESCRIPCIÓN DEL PANEL </a:t>
            </a:r>
            <a:r>
              <a:rPr lang="es-EC" dirty="0" smtClean="0"/>
              <a:t>FRONTAL</a:t>
            </a:r>
          </a:p>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39</a:t>
            </a:fld>
            <a:endParaRPr lang="es-EC"/>
          </a:p>
        </p:txBody>
      </p:sp>
      <p:sp>
        <p:nvSpPr>
          <p:cNvPr id="5" name="Título 4"/>
          <p:cNvSpPr>
            <a:spLocks noGrp="1"/>
          </p:cNvSpPr>
          <p:nvPr>
            <p:ph type="title"/>
          </p:nvPr>
        </p:nvSpPr>
        <p:spPr/>
        <p:txBody>
          <a:bodyPr/>
          <a:lstStyle/>
          <a:p>
            <a:r>
              <a:rPr lang="es-EC" sz="4000" dirty="0"/>
              <a:t>DESCRIPCIÓN </a:t>
            </a:r>
            <a:r>
              <a:rPr lang="es-EC" sz="4000" dirty="0" smtClean="0"/>
              <a:t>DEL MULTIMÓDEM MULTITECH</a:t>
            </a:r>
            <a:endParaRPr lang="es-EC" sz="4000" dirty="0"/>
          </a:p>
        </p:txBody>
      </p:sp>
      <p:grpSp>
        <p:nvGrpSpPr>
          <p:cNvPr id="6" name="Grupo 5"/>
          <p:cNvGrpSpPr>
            <a:grpSpLocks/>
          </p:cNvGrpSpPr>
          <p:nvPr/>
        </p:nvGrpSpPr>
        <p:grpSpPr bwMode="auto">
          <a:xfrm>
            <a:off x="1100232" y="3398714"/>
            <a:ext cx="6928152" cy="1830486"/>
            <a:chOff x="-41" y="-25"/>
            <a:chExt cx="39877" cy="9921"/>
          </a:xfrm>
        </p:grpSpPr>
        <p:sp>
          <p:nvSpPr>
            <p:cNvPr id="7" name="Rectangle 5233"/>
            <p:cNvSpPr>
              <a:spLocks noChangeArrowheads="1"/>
            </p:cNvSpPr>
            <p:nvPr/>
          </p:nvSpPr>
          <p:spPr bwMode="auto">
            <a:xfrm>
              <a:off x="39227" y="8072"/>
              <a:ext cx="50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0"/>
                </a:spcAft>
              </a:pPr>
              <a:r>
                <a:rPr lang="es-EC" sz="1100">
                  <a:solidFill>
                    <a:srgbClr val="000000"/>
                  </a:solidFill>
                  <a:effectLst/>
                  <a:latin typeface="Calibri" panose="020F0502020204030204" pitchFamily="34" charset="0"/>
                  <a:ea typeface="Calibri" panose="020F0502020204030204" pitchFamily="34" charset="0"/>
                </a:rPr>
                <a:t> </a:t>
              </a:r>
            </a:p>
          </p:txBody>
        </p:sp>
        <p:pic>
          <p:nvPicPr>
            <p:cNvPr id="8" name="Picture 3139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 y="-25"/>
              <a:ext cx="39877" cy="91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666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476672"/>
            <a:ext cx="7745505" cy="6192688"/>
          </a:xfrm>
        </p:spPr>
        <p:txBody>
          <a:bodyPr>
            <a:normAutofit fontScale="85000" lnSpcReduction="10000"/>
          </a:bodyPr>
          <a:lstStyle/>
          <a:p>
            <a:pPr algn="just"/>
            <a:r>
              <a:rPr lang="es-EC" dirty="0"/>
              <a:t>GPRS utiliza la red  de telefonía celular solo cuando los datos son enviados o recibidos. Mediante el protocolo IP los datos se dividen en fragmentos que se envían separadamente por la Red, reconstruyéndose al llegar a su destino, esto optimiza la utilización del espectro de radio disponible, ya que no es necesario que un canal sea utilizado exclusivamente para la transmisión de un punto a otro. La utilización en las redes móviles del mismo protocolo de transmisión de datos que en Internet, permitirá que todos los servicios en línea estén disponibles en el terminal móvil. Cada móvil podrá tener su propia dirección IP, como cualquier terminal conectado a Internet, y será identificado en la Red por este número.</a:t>
            </a:r>
          </a:p>
          <a:p>
            <a:pPr algn="just"/>
            <a:r>
              <a:rPr lang="es-EC" dirty="0"/>
              <a:t>Para el caso concreto de transmitir datos a grandes distancias, la Tecnología GPRS es la que presenta mayores ventajas debido a la flexibilidad, escalabilidad y al reducido costo de la misma, por tal razón desde el punto de vista económico esta tecnología es la más adecuada.</a:t>
            </a:r>
          </a:p>
          <a:p>
            <a:pPr algn="just"/>
            <a:r>
              <a:rPr lang="es-EC" dirty="0"/>
              <a:t>El Sistema de transmisión de datos con la utilización de los Modem GPRS, presenta facilidad de instalación, obtención de información clara y concisa, y permitirá conocer las condiciones meteorológicas de las Estaciones Remotas en tiempo real</a:t>
            </a:r>
            <a:r>
              <a:rPr lang="es-EC" dirty="0" smtClean="0"/>
              <a:t>.</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4</a:t>
            </a:fld>
            <a:endParaRPr lang="es-EC"/>
          </a:p>
        </p:txBody>
      </p:sp>
    </p:spTree>
    <p:extLst>
      <p:ext uri="{BB962C8B-B14F-4D97-AF65-F5344CB8AC3E}">
        <p14:creationId xmlns:p14="http://schemas.microsoft.com/office/powerpoint/2010/main" val="365311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dirty="0"/>
              <a:t>DESCRIPCIÓN DEL PANEL </a:t>
            </a:r>
            <a:r>
              <a:rPr lang="es-EC" dirty="0" smtClean="0"/>
              <a:t>POSTERIOR</a:t>
            </a:r>
          </a:p>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40</a:t>
            </a:fld>
            <a:endParaRPr lang="es-EC"/>
          </a:p>
        </p:txBody>
      </p:sp>
      <p:sp>
        <p:nvSpPr>
          <p:cNvPr id="5" name="Título 4"/>
          <p:cNvSpPr>
            <a:spLocks noGrp="1"/>
          </p:cNvSpPr>
          <p:nvPr>
            <p:ph type="title"/>
          </p:nvPr>
        </p:nvSpPr>
        <p:spPr/>
        <p:txBody>
          <a:bodyPr/>
          <a:lstStyle/>
          <a:p>
            <a:r>
              <a:rPr lang="es-EC" sz="4000" dirty="0"/>
              <a:t>DESCRIPCIÓN </a:t>
            </a:r>
            <a:r>
              <a:rPr lang="es-EC" sz="4000" dirty="0" smtClean="0"/>
              <a:t>DEL MULTIMÓDEM MULTITECH</a:t>
            </a:r>
            <a:endParaRPr lang="es-EC" sz="4000" dirty="0"/>
          </a:p>
        </p:txBody>
      </p:sp>
      <p:pic>
        <p:nvPicPr>
          <p:cNvPr id="9" name="Picture 313919"/>
          <p:cNvPicPr/>
          <p:nvPr/>
        </p:nvPicPr>
        <p:blipFill>
          <a:blip r:embed="rId2" cstate="print">
            <a:extLst>
              <a:ext uri="{28A0092B-C50C-407E-A947-70E740481C1C}">
                <a14:useLocalDpi xmlns:a14="http://schemas.microsoft.com/office/drawing/2010/main" val="0"/>
              </a:ext>
            </a:extLst>
          </a:blip>
          <a:stretch>
            <a:fillRect/>
          </a:stretch>
        </p:blipFill>
        <p:spPr>
          <a:xfrm>
            <a:off x="876336" y="3082362"/>
            <a:ext cx="7380569" cy="2209784"/>
          </a:xfrm>
          <a:prstGeom prst="rect">
            <a:avLst/>
          </a:prstGeom>
        </p:spPr>
      </p:pic>
    </p:spTree>
    <p:extLst>
      <p:ext uri="{BB962C8B-B14F-4D97-AF65-F5344CB8AC3E}">
        <p14:creationId xmlns:p14="http://schemas.microsoft.com/office/powerpoint/2010/main" val="911847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41</a:t>
            </a:fld>
            <a:endParaRPr lang="es-EC"/>
          </a:p>
        </p:txBody>
      </p:sp>
      <p:sp>
        <p:nvSpPr>
          <p:cNvPr id="5" name="Título 4"/>
          <p:cNvSpPr>
            <a:spLocks noGrp="1"/>
          </p:cNvSpPr>
          <p:nvPr>
            <p:ph type="title"/>
          </p:nvPr>
        </p:nvSpPr>
        <p:spPr/>
        <p:txBody>
          <a:bodyPr/>
          <a:lstStyle/>
          <a:p>
            <a:r>
              <a:rPr lang="es-EC" sz="3600" b="1" dirty="0"/>
              <a:t>Esquema de la Red de Respaldos con Tecnología GPRS</a:t>
            </a:r>
          </a:p>
        </p:txBody>
      </p:sp>
      <p:pic>
        <p:nvPicPr>
          <p:cNvPr id="6" name="Marcador de contenido 5" descr="C:\Users\JUAN\Desktop\DIAGRAMA RED DE RESPALDO.jpg"/>
          <p:cNvPicPr>
            <a:picLocks noGrp="1"/>
          </p:cNvPicPr>
          <p:nvPr>
            <p:ph idx="1"/>
          </p:nvPr>
        </p:nvPicPr>
        <p:blipFill rotWithShape="1">
          <a:blip r:embed="rId2">
            <a:extLst>
              <a:ext uri="{28A0092B-C50C-407E-A947-70E740481C1C}">
                <a14:useLocalDpi xmlns:a14="http://schemas.microsoft.com/office/drawing/2010/main" val="0"/>
              </a:ext>
            </a:extLst>
          </a:blip>
          <a:srcRect l="756"/>
          <a:stretch/>
        </p:blipFill>
        <p:spPr bwMode="auto">
          <a:xfrm>
            <a:off x="697753" y="2492896"/>
            <a:ext cx="7747000" cy="31408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172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IV</a:t>
            </a:r>
            <a:endParaRPr lang="es-EC" dirty="0"/>
          </a:p>
        </p:txBody>
      </p:sp>
      <p:sp>
        <p:nvSpPr>
          <p:cNvPr id="5" name="4 Subtítulo"/>
          <p:cNvSpPr>
            <a:spLocks noGrp="1"/>
          </p:cNvSpPr>
          <p:nvPr>
            <p:ph type="subTitle" idx="1"/>
          </p:nvPr>
        </p:nvSpPr>
        <p:spPr/>
        <p:txBody>
          <a:bodyPr/>
          <a:lstStyle/>
          <a:p>
            <a:r>
              <a:rPr lang="es-EC" dirty="0" smtClean="0"/>
              <a:t>Análisis, pruebas y Resultados</a:t>
            </a:r>
            <a:endParaRPr lang="es-EC" dirty="0"/>
          </a:p>
        </p:txBody>
      </p:sp>
    </p:spTree>
    <p:extLst>
      <p:ext uri="{BB962C8B-B14F-4D97-AF65-F5344CB8AC3E}">
        <p14:creationId xmlns:p14="http://schemas.microsoft.com/office/powerpoint/2010/main" val="1536184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43</a:t>
            </a:fld>
            <a:endParaRPr lang="es-EC"/>
          </a:p>
        </p:txBody>
      </p:sp>
      <p:sp>
        <p:nvSpPr>
          <p:cNvPr id="5" name="Título 4"/>
          <p:cNvSpPr>
            <a:spLocks noGrp="1"/>
          </p:cNvSpPr>
          <p:nvPr>
            <p:ph type="title"/>
          </p:nvPr>
        </p:nvSpPr>
        <p:spPr/>
        <p:txBody>
          <a:bodyPr/>
          <a:lstStyle/>
          <a:p>
            <a:r>
              <a:rPr lang="es-EC" b="1" dirty="0" smtClean="0"/>
              <a:t>PRUEBAS </a:t>
            </a:r>
            <a:r>
              <a:rPr lang="es-EC" b="1" dirty="0"/>
              <a:t>DE </a:t>
            </a:r>
            <a:r>
              <a:rPr lang="es-EC" b="1" dirty="0" smtClean="0"/>
              <a:t>CONECTIVIDAD</a:t>
            </a:r>
            <a:endParaRPr lang="es-EC" dirty="0"/>
          </a:p>
        </p:txBody>
      </p:sp>
      <p:sp>
        <p:nvSpPr>
          <p:cNvPr id="7" name="Marcador de contenido 6"/>
          <p:cNvSpPr>
            <a:spLocks noGrp="1"/>
          </p:cNvSpPr>
          <p:nvPr>
            <p:ph idx="1"/>
          </p:nvPr>
        </p:nvSpPr>
        <p:spPr/>
        <p:txBody>
          <a:bodyPr>
            <a:normAutofit lnSpcReduction="10000"/>
          </a:bodyPr>
          <a:lstStyle/>
          <a:p>
            <a:pPr lvl="0" algn="just"/>
            <a:r>
              <a:rPr lang="es-EC" b="1" dirty="0"/>
              <a:t>PING (</a:t>
            </a:r>
            <a:r>
              <a:rPr lang="es-EC" b="1" dirty="0" err="1"/>
              <a:t>Packet</a:t>
            </a:r>
            <a:r>
              <a:rPr lang="es-EC" b="1" dirty="0"/>
              <a:t> Internet Gopher).-</a:t>
            </a:r>
            <a:r>
              <a:rPr lang="es-EC" dirty="0"/>
              <a:t> Comprueba el estado de la conexión con uno o varios equipos remotos por medio de los paquetes de solicitud de eco y de respuesta de eco. Indica la latencia o tiempo que tardan en comunicarse dos puntos remotos.  </a:t>
            </a:r>
          </a:p>
          <a:p>
            <a:pPr lvl="0" algn="just"/>
            <a:r>
              <a:rPr lang="es-EC" b="1" dirty="0" err="1"/>
              <a:t>TRACEROUT</a:t>
            </a:r>
            <a:r>
              <a:rPr lang="es-EC" b="1" dirty="0"/>
              <a:t>.-</a:t>
            </a:r>
            <a:r>
              <a:rPr lang="es-EC" dirty="0"/>
              <a:t> Es una herramienta de diagnóstico de redes que permite seguir la pista de paquetes que van desde un host (punto de red) a otro.  </a:t>
            </a:r>
          </a:p>
          <a:p>
            <a:pPr lvl="0" algn="just"/>
            <a:r>
              <a:rPr lang="es-EC" b="1" dirty="0" err="1"/>
              <a:t>NETSTAT</a:t>
            </a:r>
            <a:r>
              <a:rPr lang="es-EC" b="1" dirty="0"/>
              <a:t>.-</a:t>
            </a:r>
            <a:r>
              <a:rPr lang="es-EC" dirty="0"/>
              <a:t> Es una herramienta de línea de comandos que muestra un listado de las conexiones activas de un host, tanto entrantes como salientes.   </a:t>
            </a:r>
          </a:p>
        </p:txBody>
      </p:sp>
    </p:spTree>
    <p:extLst>
      <p:ext uri="{BB962C8B-B14F-4D97-AF65-F5344CB8AC3E}">
        <p14:creationId xmlns:p14="http://schemas.microsoft.com/office/powerpoint/2010/main" val="1600793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44</a:t>
            </a:fld>
            <a:endParaRPr lang="es-EC"/>
          </a:p>
        </p:txBody>
      </p:sp>
      <p:sp>
        <p:nvSpPr>
          <p:cNvPr id="5" name="Título 4"/>
          <p:cNvSpPr>
            <a:spLocks noGrp="1"/>
          </p:cNvSpPr>
          <p:nvPr>
            <p:ph type="title"/>
          </p:nvPr>
        </p:nvSpPr>
        <p:spPr/>
        <p:txBody>
          <a:bodyPr/>
          <a:lstStyle/>
          <a:p>
            <a:r>
              <a:rPr lang="es-EC" b="1" dirty="0" smtClean="0"/>
              <a:t>COMANDO PING</a:t>
            </a:r>
            <a:endParaRPr lang="es-EC" dirty="0"/>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l="17022" t="18156" r="30021" b="28586"/>
          <a:stretch/>
        </p:blipFill>
        <p:spPr bwMode="auto">
          <a:xfrm>
            <a:off x="1486925" y="2247900"/>
            <a:ext cx="6170149" cy="38782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561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45</a:t>
            </a:fld>
            <a:endParaRPr lang="es-EC"/>
          </a:p>
        </p:txBody>
      </p:sp>
      <p:sp>
        <p:nvSpPr>
          <p:cNvPr id="5" name="Título 4"/>
          <p:cNvSpPr>
            <a:spLocks noGrp="1"/>
          </p:cNvSpPr>
          <p:nvPr>
            <p:ph type="title"/>
          </p:nvPr>
        </p:nvSpPr>
        <p:spPr/>
        <p:txBody>
          <a:bodyPr/>
          <a:lstStyle/>
          <a:p>
            <a:r>
              <a:rPr lang="es-EC" b="1" dirty="0" smtClean="0"/>
              <a:t>COMANDO </a:t>
            </a:r>
            <a:r>
              <a:rPr lang="es-EC" b="1" dirty="0" err="1" smtClean="0"/>
              <a:t>TRACEROUT</a:t>
            </a:r>
            <a:endParaRPr lang="es-EC" b="1" dirty="0"/>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l="17737" t="22970" r="29696" b="30746"/>
          <a:stretch/>
        </p:blipFill>
        <p:spPr bwMode="auto">
          <a:xfrm>
            <a:off x="1367515" y="2423611"/>
            <a:ext cx="6408969" cy="3526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6364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7CC97B7-FE71-4CEC-8D49-EDF47CB0B2E2}" type="slidenum">
              <a:rPr lang="es-EC" smtClean="0"/>
              <a:t>46</a:t>
            </a:fld>
            <a:endParaRPr lang="es-EC"/>
          </a:p>
        </p:txBody>
      </p:sp>
      <p:sp>
        <p:nvSpPr>
          <p:cNvPr id="5" name="Título 4"/>
          <p:cNvSpPr>
            <a:spLocks noGrp="1"/>
          </p:cNvSpPr>
          <p:nvPr>
            <p:ph type="title"/>
          </p:nvPr>
        </p:nvSpPr>
        <p:spPr/>
        <p:txBody>
          <a:bodyPr/>
          <a:lstStyle/>
          <a:p>
            <a:r>
              <a:rPr lang="es-EC" dirty="0"/>
              <a:t>COMANDO </a:t>
            </a:r>
            <a:r>
              <a:rPr lang="es-EC" dirty="0" err="1"/>
              <a:t>NETSTAT</a:t>
            </a:r>
            <a:r>
              <a:rPr lang="es-EC" dirty="0"/>
              <a:t> </a:t>
            </a:r>
            <a:endParaRPr lang="es-EC" dirty="0"/>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l="17526" t="34455" r="29696" b="30073"/>
          <a:stretch/>
        </p:blipFill>
        <p:spPr bwMode="auto">
          <a:xfrm>
            <a:off x="1349274" y="2564904"/>
            <a:ext cx="6434694" cy="3325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068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85000" lnSpcReduction="20000"/>
          </a:bodyPr>
          <a:lstStyle/>
          <a:p>
            <a:pPr algn="just"/>
            <a:r>
              <a:rPr lang="es-EC" dirty="0" smtClean="0"/>
              <a:t>Debido </a:t>
            </a:r>
            <a:r>
              <a:rPr lang="es-EC" dirty="0"/>
              <a:t>a que la Red con Tecnología GPRS es una red de respaldo, y solo se la utilizará en caso de fallo o colapso de la red principal, se estimó que el tráfico de información a través de ésta es incierta, o no puede ser calculada; por lo que, se mantendrá disponible un plan de datos con suficientemente capacidad para disponer de ella cuando fuese necesario.</a:t>
            </a:r>
          </a:p>
          <a:p>
            <a:pPr algn="just"/>
            <a:r>
              <a:rPr lang="es-EC" dirty="0"/>
              <a:t>El consumo del plan de datos GPRS será directamente proporcional a su utilización, por lo que, a medida que el tiempo de almacenamiento del </a:t>
            </a:r>
            <a:r>
              <a:rPr lang="es-EC" dirty="0" err="1"/>
              <a:t>datalogger</a:t>
            </a:r>
            <a:r>
              <a:rPr lang="es-EC" dirty="0"/>
              <a:t> es mayor su volumen de datos de envió por la red GPRS va a ser mayor (estación remota). De la misma forma sí el tiempo de almacenamiento del </a:t>
            </a:r>
            <a:r>
              <a:rPr lang="es-EC" dirty="0" err="1"/>
              <a:t>datalogger</a:t>
            </a:r>
            <a:r>
              <a:rPr lang="es-EC" dirty="0"/>
              <a:t> es menor su volumen de datos de envió va a ser menor (estación remota), aumentando o disminuyendo el costo respectivamente. </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47</a:t>
            </a:fld>
            <a:endParaRPr lang="es-EC"/>
          </a:p>
        </p:txBody>
      </p:sp>
      <p:sp>
        <p:nvSpPr>
          <p:cNvPr id="5" name="Título 4"/>
          <p:cNvSpPr>
            <a:spLocks noGrp="1"/>
          </p:cNvSpPr>
          <p:nvPr>
            <p:ph type="title"/>
          </p:nvPr>
        </p:nvSpPr>
        <p:spPr/>
        <p:txBody>
          <a:bodyPr/>
          <a:lstStyle/>
          <a:p>
            <a:r>
              <a:rPr lang="es-EC" dirty="0"/>
              <a:t>ANÁLISIS DE TRÁFICO</a:t>
            </a:r>
            <a:endParaRPr lang="es-EC" dirty="0"/>
          </a:p>
        </p:txBody>
      </p:sp>
    </p:spTree>
    <p:extLst>
      <p:ext uri="{BB962C8B-B14F-4D97-AF65-F5344CB8AC3E}">
        <p14:creationId xmlns:p14="http://schemas.microsoft.com/office/powerpoint/2010/main" val="115082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nvPr>
        </p:nvGraphicFramePr>
        <p:xfrm>
          <a:off x="1075576" y="2564904"/>
          <a:ext cx="6880800" cy="2639040"/>
        </p:xfrm>
        <a:graphic>
          <a:graphicData uri="http://schemas.openxmlformats.org/drawingml/2006/table">
            <a:tbl>
              <a:tblPr firstRow="1" firstCol="1" bandRow="1">
                <a:tableStyleId>{5C22544A-7EE6-4342-B048-85BDC9FD1C3A}</a:tableStyleId>
              </a:tblPr>
              <a:tblGrid>
                <a:gridCol w="1048152"/>
                <a:gridCol w="1440160"/>
                <a:gridCol w="4392488"/>
              </a:tblGrid>
              <a:tr h="504056">
                <a:tc gridSpan="3">
                  <a:txBody>
                    <a:bodyPr/>
                    <a:lstStyle/>
                    <a:p>
                      <a:pPr algn="ctr">
                        <a:lnSpc>
                          <a:spcPts val="1200"/>
                        </a:lnSpc>
                        <a:spcAft>
                          <a:spcPts val="0"/>
                        </a:spcAft>
                      </a:pPr>
                      <a:r>
                        <a:rPr lang="es-EC" sz="2800" dirty="0">
                          <a:effectLst/>
                        </a:rPr>
                        <a:t>Movistar</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hMerge="1">
                  <a:txBody>
                    <a:bodyPr/>
                    <a:lstStyle/>
                    <a:p>
                      <a:endParaRPr lang="es-EC"/>
                    </a:p>
                  </a:txBody>
                  <a:tcPr/>
                </a:tc>
                <a:tc hMerge="1">
                  <a:txBody>
                    <a:bodyPr/>
                    <a:lstStyle/>
                    <a:p>
                      <a:endParaRPr lang="es-EC"/>
                    </a:p>
                  </a:txBody>
                  <a:tcPr/>
                </a:tc>
              </a:tr>
              <a:tr h="668134">
                <a:tc>
                  <a:txBody>
                    <a:bodyPr/>
                    <a:lstStyle/>
                    <a:p>
                      <a:pPr>
                        <a:lnSpc>
                          <a:spcPts val="1200"/>
                        </a:lnSpc>
                        <a:spcAft>
                          <a:spcPts val="0"/>
                        </a:spcAft>
                      </a:pPr>
                      <a:r>
                        <a:rPr lang="es-EC" sz="1200">
                          <a:effectLst/>
                        </a:rPr>
                        <a:t>Estación Remota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a:effectLst/>
                        </a:rPr>
                        <a:t>Número celular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a:effectLst/>
                        </a:rPr>
                        <a:t>Cantidad de bytes disponible por cada modem Multitech. (Mbyte)</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r>
              <a:tr h="488950">
                <a:tc>
                  <a:txBody>
                    <a:bodyPr/>
                    <a:lstStyle/>
                    <a:p>
                      <a:pPr>
                        <a:lnSpc>
                          <a:spcPts val="1200"/>
                        </a:lnSpc>
                        <a:spcAft>
                          <a:spcPts val="0"/>
                        </a:spcAft>
                      </a:pPr>
                      <a:r>
                        <a:rPr lang="es-EC" sz="1200">
                          <a:effectLst/>
                        </a:rPr>
                        <a:t>ESPE-L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a:effectLst/>
                        </a:rPr>
                        <a:t>0983248020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dirty="0">
                          <a:effectLst/>
                        </a:rPr>
                        <a:t>1000 Mbyte</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r>
              <a:tr h="488950">
                <a:tc>
                  <a:txBody>
                    <a:bodyPr/>
                    <a:lstStyle/>
                    <a:p>
                      <a:pPr>
                        <a:lnSpc>
                          <a:spcPts val="1200"/>
                        </a:lnSpc>
                        <a:spcAft>
                          <a:spcPts val="0"/>
                        </a:spcAft>
                      </a:pPr>
                      <a:r>
                        <a:rPr lang="es-EC" sz="1200">
                          <a:effectLst/>
                        </a:rPr>
                        <a:t>COLLAS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a:effectLst/>
                        </a:rPr>
                        <a:t>0983247589</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a:effectLst/>
                        </a:rPr>
                        <a:t>1000 Mbyte</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r>
              <a:tr h="488950">
                <a:tc>
                  <a:txBody>
                    <a:bodyPr/>
                    <a:lstStyle/>
                    <a:p>
                      <a:pPr>
                        <a:lnSpc>
                          <a:spcPts val="1200"/>
                        </a:lnSpc>
                        <a:spcAft>
                          <a:spcPts val="0"/>
                        </a:spcAft>
                      </a:pPr>
                      <a:r>
                        <a:rPr lang="es-EC" sz="1200">
                          <a:effectLst/>
                        </a:rPr>
                        <a:t>BELISARIO QUEVEDO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a:effectLst/>
                        </a:rPr>
                        <a:t>0983248040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c>
                  <a:txBody>
                    <a:bodyPr/>
                    <a:lstStyle/>
                    <a:p>
                      <a:pPr>
                        <a:lnSpc>
                          <a:spcPts val="1200"/>
                        </a:lnSpc>
                        <a:spcAft>
                          <a:spcPts val="0"/>
                        </a:spcAft>
                      </a:pPr>
                      <a:r>
                        <a:rPr lang="es-EC" sz="1800" dirty="0">
                          <a:effectLst/>
                        </a:rPr>
                        <a:t>1000 Mbyte</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7310" marR="73025" marT="31750" marB="0" anchor="ctr"/>
                </a:tc>
              </a:tr>
            </a:tbl>
          </a:graphicData>
        </a:graphic>
      </p:graphicFrame>
      <p:sp>
        <p:nvSpPr>
          <p:cNvPr id="4" name="Marcador de número de diapositiva 3"/>
          <p:cNvSpPr>
            <a:spLocks noGrp="1"/>
          </p:cNvSpPr>
          <p:nvPr>
            <p:ph type="sldNum" sz="quarter" idx="12"/>
          </p:nvPr>
        </p:nvSpPr>
        <p:spPr/>
        <p:txBody>
          <a:bodyPr/>
          <a:lstStyle/>
          <a:p>
            <a:fld id="{A7CC97B7-FE71-4CEC-8D49-EDF47CB0B2E2}" type="slidenum">
              <a:rPr lang="es-EC" smtClean="0"/>
              <a:t>48</a:t>
            </a:fld>
            <a:endParaRPr lang="es-EC"/>
          </a:p>
        </p:txBody>
      </p:sp>
      <p:sp>
        <p:nvSpPr>
          <p:cNvPr id="5" name="Título 4"/>
          <p:cNvSpPr>
            <a:spLocks noGrp="1"/>
          </p:cNvSpPr>
          <p:nvPr>
            <p:ph type="title"/>
          </p:nvPr>
        </p:nvSpPr>
        <p:spPr/>
        <p:txBody>
          <a:bodyPr/>
          <a:lstStyle/>
          <a:p>
            <a:r>
              <a:rPr lang="es-EC" sz="3200" dirty="0"/>
              <a:t>Volumen de bytes disponible en la red GSM/GPRS para cada estación Meteorológica</a:t>
            </a:r>
            <a:endParaRPr lang="es-EC" sz="3200" dirty="0"/>
          </a:p>
        </p:txBody>
      </p:sp>
    </p:spTree>
    <p:extLst>
      <p:ext uri="{BB962C8B-B14F-4D97-AF65-F5344CB8AC3E}">
        <p14:creationId xmlns:p14="http://schemas.microsoft.com/office/powerpoint/2010/main" val="4043681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nvPr>
        </p:nvGraphicFramePr>
        <p:xfrm>
          <a:off x="1187624" y="2708920"/>
          <a:ext cx="6840761" cy="2592288"/>
        </p:xfrm>
        <a:graphic>
          <a:graphicData uri="http://schemas.openxmlformats.org/drawingml/2006/table">
            <a:tbl>
              <a:tblPr firstRow="1" firstCol="1" bandRow="1">
                <a:tableStyleId>{5C22544A-7EE6-4342-B048-85BDC9FD1C3A}</a:tableStyleId>
              </a:tblPr>
              <a:tblGrid>
                <a:gridCol w="1912748"/>
                <a:gridCol w="2149065"/>
                <a:gridCol w="994131"/>
                <a:gridCol w="982582"/>
                <a:gridCol w="802235"/>
              </a:tblGrid>
              <a:tr h="820882">
                <a:tc>
                  <a:txBody>
                    <a:bodyPr/>
                    <a:lstStyle/>
                    <a:p>
                      <a:pPr algn="ctr">
                        <a:lnSpc>
                          <a:spcPts val="1200"/>
                        </a:lnSpc>
                        <a:spcAft>
                          <a:spcPts val="0"/>
                        </a:spcAft>
                      </a:pPr>
                      <a:r>
                        <a:rPr lang="es-EC" sz="1800" dirty="0">
                          <a:effectLst/>
                        </a:rPr>
                        <a:t>Equipos por cada Estación Meteorológica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800" dirty="0">
                          <a:effectLst/>
                        </a:rPr>
                        <a:t>Marca/Característica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800" dirty="0">
                          <a:effectLst/>
                        </a:rPr>
                        <a:t>Costo Unitario</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800" dirty="0">
                          <a:effectLst/>
                        </a:rPr>
                        <a:t>Total Equipos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800" dirty="0">
                          <a:effectLst/>
                        </a:rPr>
                        <a:t>Costo Total</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r>
              <a:tr h="569388">
                <a:tc>
                  <a:txBody>
                    <a:bodyPr/>
                    <a:lstStyle/>
                    <a:p>
                      <a:pPr>
                        <a:lnSpc>
                          <a:spcPts val="1200"/>
                        </a:lnSpc>
                        <a:spcAft>
                          <a:spcPts val="0"/>
                        </a:spcAft>
                      </a:pPr>
                      <a:r>
                        <a:rPr lang="es-EC" sz="1600" dirty="0">
                          <a:effectLst/>
                        </a:rPr>
                        <a:t>Modem GPRS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nSpc>
                          <a:spcPts val="1200"/>
                        </a:lnSpc>
                        <a:spcAft>
                          <a:spcPts val="0"/>
                        </a:spcAft>
                      </a:pPr>
                      <a:r>
                        <a:rPr lang="es-EC" sz="1600" dirty="0">
                          <a:effectLst/>
                        </a:rPr>
                        <a:t>Multitech GSM/GPRS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600">
                          <a:effectLst/>
                        </a:rPr>
                        <a:t>245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600">
                          <a:effectLst/>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r">
                        <a:lnSpc>
                          <a:spcPts val="1200"/>
                        </a:lnSpc>
                        <a:spcAft>
                          <a:spcPts val="0"/>
                        </a:spcAft>
                      </a:pPr>
                      <a:r>
                        <a:rPr lang="es-EC" sz="1600">
                          <a:effectLst/>
                        </a:rPr>
                        <a:t>980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r>
              <a:tr h="316841">
                <a:tc>
                  <a:txBody>
                    <a:bodyPr/>
                    <a:lstStyle/>
                    <a:p>
                      <a:pPr>
                        <a:lnSpc>
                          <a:spcPts val="1200"/>
                        </a:lnSpc>
                        <a:spcAft>
                          <a:spcPts val="0"/>
                        </a:spcAft>
                      </a:pPr>
                      <a:r>
                        <a:rPr lang="es-EC" sz="1600">
                          <a:effectLst/>
                        </a:rPr>
                        <a:t>Sim Card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nSpc>
                          <a:spcPts val="1200"/>
                        </a:lnSpc>
                        <a:spcAft>
                          <a:spcPts val="0"/>
                        </a:spcAft>
                      </a:pPr>
                      <a:r>
                        <a:rPr lang="es-EC" sz="1600" dirty="0">
                          <a:effectLst/>
                        </a:rPr>
                        <a:t>Movistar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600">
                          <a:effectLst/>
                        </a:rPr>
                        <a:t>7</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600">
                          <a:effectLst/>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r">
                        <a:lnSpc>
                          <a:spcPts val="1200"/>
                        </a:lnSpc>
                        <a:spcAft>
                          <a:spcPts val="0"/>
                        </a:spcAft>
                      </a:pPr>
                      <a:r>
                        <a:rPr lang="es-EC" sz="1600">
                          <a:effectLst/>
                        </a:rPr>
                        <a:t>28</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r>
              <a:tr h="568336">
                <a:tc>
                  <a:txBody>
                    <a:bodyPr/>
                    <a:lstStyle/>
                    <a:p>
                      <a:pPr>
                        <a:lnSpc>
                          <a:spcPts val="1200"/>
                        </a:lnSpc>
                        <a:spcAft>
                          <a:spcPts val="0"/>
                        </a:spcAft>
                      </a:pPr>
                      <a:r>
                        <a:rPr lang="es-EC" sz="1600" dirty="0">
                          <a:effectLst/>
                        </a:rPr>
                        <a:t>Plan de datos GPRS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nSpc>
                          <a:spcPts val="1200"/>
                        </a:lnSpc>
                        <a:spcAft>
                          <a:spcPts val="0"/>
                        </a:spcAft>
                      </a:pPr>
                      <a:r>
                        <a:rPr lang="es-EC" sz="1600" dirty="0">
                          <a:effectLst/>
                        </a:rPr>
                        <a:t>Internet Prepago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600" dirty="0">
                          <a:effectLst/>
                        </a:rPr>
                        <a:t>20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ctr">
                        <a:lnSpc>
                          <a:spcPts val="1200"/>
                        </a:lnSpc>
                        <a:spcAft>
                          <a:spcPts val="0"/>
                        </a:spcAft>
                      </a:pPr>
                      <a:r>
                        <a:rPr lang="es-EC" sz="1600">
                          <a:effectLst/>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r">
                        <a:lnSpc>
                          <a:spcPts val="1200"/>
                        </a:lnSpc>
                        <a:spcAft>
                          <a:spcPts val="0"/>
                        </a:spcAft>
                      </a:pPr>
                      <a:r>
                        <a:rPr lang="es-EC" sz="1600">
                          <a:effectLst/>
                        </a:rPr>
                        <a:t>80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r>
              <a:tr h="316841">
                <a:tc>
                  <a:txBody>
                    <a:bodyPr/>
                    <a:lstStyle/>
                    <a:p>
                      <a:pPr>
                        <a:lnSpc>
                          <a:spcPts val="1200"/>
                        </a:lnSpc>
                        <a:spcAft>
                          <a:spcPts val="0"/>
                        </a:spcAft>
                      </a:pPr>
                      <a:r>
                        <a:rPr lang="es-EC" sz="1600" dirty="0">
                          <a:effectLst/>
                        </a:rPr>
                        <a:t>Costo total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nSpc>
                          <a:spcPts val="1200"/>
                        </a:lnSpc>
                        <a:spcAft>
                          <a:spcPts val="0"/>
                        </a:spcAft>
                      </a:pPr>
                      <a:r>
                        <a:rPr lang="es-EC" sz="16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nSpc>
                          <a:spcPts val="1200"/>
                        </a:lnSpc>
                        <a:spcAft>
                          <a:spcPts val="0"/>
                        </a:spcAft>
                      </a:pPr>
                      <a:r>
                        <a:rPr lang="es-EC" sz="1600">
                          <a:effectLst/>
                        </a:rPr>
                        <a:t>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nSpc>
                          <a:spcPts val="1200"/>
                        </a:lnSpc>
                        <a:spcAft>
                          <a:spcPts val="0"/>
                        </a:spcAft>
                      </a:pPr>
                      <a:r>
                        <a:rPr lang="es-EC" sz="16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c>
                  <a:txBody>
                    <a:bodyPr/>
                    <a:lstStyle/>
                    <a:p>
                      <a:pPr algn="r">
                        <a:lnSpc>
                          <a:spcPts val="1200"/>
                        </a:lnSpc>
                        <a:spcAft>
                          <a:spcPts val="0"/>
                        </a:spcAft>
                      </a:pPr>
                      <a:r>
                        <a:rPr lang="es-EC" sz="1600" dirty="0">
                          <a:effectLst/>
                        </a:rPr>
                        <a:t>1088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20320" marR="24130" marT="36830" marB="0" anchor="ctr"/>
                </a:tc>
              </a:tr>
            </a:tbl>
          </a:graphicData>
        </a:graphic>
      </p:graphicFrame>
      <p:sp>
        <p:nvSpPr>
          <p:cNvPr id="4" name="Marcador de número de diapositiva 3"/>
          <p:cNvSpPr>
            <a:spLocks noGrp="1"/>
          </p:cNvSpPr>
          <p:nvPr>
            <p:ph type="sldNum" sz="quarter" idx="12"/>
          </p:nvPr>
        </p:nvSpPr>
        <p:spPr/>
        <p:txBody>
          <a:bodyPr/>
          <a:lstStyle/>
          <a:p>
            <a:fld id="{A7CC97B7-FE71-4CEC-8D49-EDF47CB0B2E2}" type="slidenum">
              <a:rPr lang="es-EC" smtClean="0"/>
              <a:t>49</a:t>
            </a:fld>
            <a:endParaRPr lang="es-EC"/>
          </a:p>
        </p:txBody>
      </p:sp>
      <p:sp>
        <p:nvSpPr>
          <p:cNvPr id="5" name="Título 4"/>
          <p:cNvSpPr>
            <a:spLocks noGrp="1"/>
          </p:cNvSpPr>
          <p:nvPr>
            <p:ph type="title"/>
          </p:nvPr>
        </p:nvSpPr>
        <p:spPr/>
        <p:txBody>
          <a:bodyPr/>
          <a:lstStyle/>
          <a:p>
            <a:r>
              <a:rPr lang="es-EC" dirty="0"/>
              <a:t>COSTOS DE IMPLEMENTACIÓN</a:t>
            </a:r>
            <a:endParaRPr lang="es-EC" dirty="0"/>
          </a:p>
        </p:txBody>
      </p:sp>
    </p:spTree>
    <p:extLst>
      <p:ext uri="{BB962C8B-B14F-4D97-AF65-F5344CB8AC3E}">
        <p14:creationId xmlns:p14="http://schemas.microsoft.com/office/powerpoint/2010/main" val="391869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Capítulo I: Descripción y requerimientos del Sistema.</a:t>
            </a:r>
          </a:p>
          <a:p>
            <a:r>
              <a:rPr lang="es-EC" dirty="0" smtClean="0"/>
              <a:t>Capítulo </a:t>
            </a:r>
            <a:r>
              <a:rPr lang="es-EC" dirty="0" smtClean="0"/>
              <a:t>II: </a:t>
            </a:r>
            <a:r>
              <a:rPr lang="es-EC" dirty="0"/>
              <a:t>Redes de Respaldo y Seguridad para la </a:t>
            </a:r>
            <a:r>
              <a:rPr lang="es-EC" dirty="0" smtClean="0"/>
              <a:t>		  transmisión </a:t>
            </a:r>
            <a:r>
              <a:rPr lang="es-EC" dirty="0"/>
              <a:t>de </a:t>
            </a:r>
            <a:r>
              <a:rPr lang="es-EC" dirty="0" smtClean="0"/>
              <a:t>datos.</a:t>
            </a:r>
          </a:p>
          <a:p>
            <a:r>
              <a:rPr lang="es-EC" dirty="0" smtClean="0"/>
              <a:t>Capítulo III: </a:t>
            </a:r>
            <a:r>
              <a:rPr lang="es-EC" dirty="0"/>
              <a:t>Diseño de la Red de </a:t>
            </a:r>
            <a:r>
              <a:rPr lang="es-EC" dirty="0" smtClean="0"/>
              <a:t>Respaldo				   utilizando </a:t>
            </a:r>
            <a:r>
              <a:rPr lang="es-EC" dirty="0"/>
              <a:t>Tecnología </a:t>
            </a:r>
            <a:r>
              <a:rPr lang="es-EC" dirty="0" err="1"/>
              <a:t>GPRS</a:t>
            </a:r>
            <a:r>
              <a:rPr lang="es-EC" dirty="0" smtClean="0"/>
              <a:t>.</a:t>
            </a:r>
          </a:p>
          <a:p>
            <a:r>
              <a:rPr lang="es-EC" dirty="0" smtClean="0"/>
              <a:t>Capítulo IV</a:t>
            </a:r>
            <a:r>
              <a:rPr lang="es-EC" dirty="0"/>
              <a:t>: Análisis de Pruebas y </a:t>
            </a:r>
            <a:r>
              <a:rPr lang="es-EC" dirty="0" smtClean="0"/>
              <a:t>Resultados.</a:t>
            </a:r>
          </a:p>
          <a:p>
            <a:r>
              <a:rPr lang="es-EC" dirty="0" smtClean="0"/>
              <a:t>Capítulo V: Conclusiones y Recomendaciones.</a:t>
            </a:r>
            <a:endParaRPr lang="es-EC" dirty="0"/>
          </a:p>
        </p:txBody>
      </p:sp>
      <p:sp>
        <p:nvSpPr>
          <p:cNvPr id="2" name="1 Título"/>
          <p:cNvSpPr>
            <a:spLocks noGrp="1"/>
          </p:cNvSpPr>
          <p:nvPr>
            <p:ph type="title"/>
          </p:nvPr>
        </p:nvSpPr>
        <p:spPr/>
        <p:txBody>
          <a:bodyPr/>
          <a:lstStyle/>
          <a:p>
            <a:r>
              <a:rPr lang="es-EC" dirty="0" smtClean="0"/>
              <a:t>Contenido de la tesis</a:t>
            </a:r>
            <a:endParaRPr lang="es-EC" dirty="0"/>
          </a:p>
        </p:txBody>
      </p:sp>
    </p:spTree>
    <p:extLst>
      <p:ext uri="{BB962C8B-B14F-4D97-AF65-F5344CB8AC3E}">
        <p14:creationId xmlns:p14="http://schemas.microsoft.com/office/powerpoint/2010/main" val="3371020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V</a:t>
            </a:r>
            <a:endParaRPr lang="es-EC" dirty="0"/>
          </a:p>
        </p:txBody>
      </p:sp>
      <p:sp>
        <p:nvSpPr>
          <p:cNvPr id="5" name="4 Subtítulo"/>
          <p:cNvSpPr>
            <a:spLocks noGrp="1"/>
          </p:cNvSpPr>
          <p:nvPr>
            <p:ph type="subTitle" idx="1"/>
          </p:nvPr>
        </p:nvSpPr>
        <p:spPr/>
        <p:txBody>
          <a:bodyPr/>
          <a:lstStyle/>
          <a:p>
            <a:r>
              <a:rPr lang="es-EC" dirty="0" smtClean="0"/>
              <a:t>Conclusiones y Recomendaciones</a:t>
            </a:r>
            <a:endParaRPr lang="es-EC" dirty="0"/>
          </a:p>
        </p:txBody>
      </p:sp>
    </p:spTree>
    <p:extLst>
      <p:ext uri="{BB962C8B-B14F-4D97-AF65-F5344CB8AC3E}">
        <p14:creationId xmlns:p14="http://schemas.microsoft.com/office/powerpoint/2010/main" val="1299730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La utilización de la Tecnología GPRS, permite al usuario obtener la información de los datos de las Estaciones Meteorológicas de la Escuela Politécnica del Ejército Extensión Latacunga de forma automática y en cualquier momento que lo requiera</a:t>
            </a:r>
            <a:r>
              <a:rPr lang="es-EC" dirty="0" smtClean="0"/>
              <a:t>.</a:t>
            </a:r>
            <a:endParaRPr lang="es-EC" dirty="0"/>
          </a:p>
        </p:txBody>
      </p:sp>
      <p:sp>
        <p:nvSpPr>
          <p:cNvPr id="5" name="4 Título"/>
          <p:cNvSpPr>
            <a:spLocks noGrp="1"/>
          </p:cNvSpPr>
          <p:nvPr>
            <p:ph type="title"/>
          </p:nvPr>
        </p:nvSpPr>
        <p:spPr/>
        <p:txBody>
          <a:bodyPr/>
          <a:lstStyle/>
          <a:p>
            <a:r>
              <a:rPr lang="es-EC" dirty="0" smtClean="0"/>
              <a:t>Conclusiones</a:t>
            </a:r>
            <a:endParaRPr lang="es-MX" dirty="0"/>
          </a:p>
        </p:txBody>
      </p:sp>
    </p:spTree>
    <p:extLst>
      <p:ext uri="{BB962C8B-B14F-4D97-AF65-F5344CB8AC3E}">
        <p14:creationId xmlns:p14="http://schemas.microsoft.com/office/powerpoint/2010/main" val="2055983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En cada tarjeta SIM se utiliza direcciones IP fijas asignadas por el proveedor de servicios  el cual no se puede acceder desde el exterior ya que son mayormente locales, preservando una gran seguridad a la red. Para poder acceder desde el exterior es decir desde la estación de recolección de datos hacia las estaciones remotas se utiliza una tarjeta SIM de la misma red GPRS</a:t>
            </a:r>
            <a:endParaRPr lang="es-MX" dirty="0"/>
          </a:p>
        </p:txBody>
      </p:sp>
      <p:sp>
        <p:nvSpPr>
          <p:cNvPr id="5" name="4 Título"/>
          <p:cNvSpPr>
            <a:spLocks noGrp="1"/>
          </p:cNvSpPr>
          <p:nvPr>
            <p:ph type="title"/>
          </p:nvPr>
        </p:nvSpPr>
        <p:spPr/>
        <p:txBody>
          <a:bodyPr/>
          <a:lstStyle/>
          <a:p>
            <a:r>
              <a:rPr lang="es-EC" dirty="0" smtClean="0"/>
              <a:t>Conclusiones</a:t>
            </a:r>
            <a:endParaRPr lang="es-MX" dirty="0"/>
          </a:p>
        </p:txBody>
      </p:sp>
    </p:spTree>
    <p:extLst>
      <p:ext uri="{BB962C8B-B14F-4D97-AF65-F5344CB8AC3E}">
        <p14:creationId xmlns:p14="http://schemas.microsoft.com/office/powerpoint/2010/main" val="997352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El uso que se le puede dar a GPRS está dado por la capacidad de los equipos y del usuario. La Red de Respaldos de las Estaciones Meteorológicas de la ESPEL brinda al usuario una mayor velocidad de conexión y la ventaja de estar siempre conectado. </a:t>
            </a:r>
          </a:p>
          <a:p>
            <a:endParaRPr lang="es-MX" dirty="0"/>
          </a:p>
        </p:txBody>
      </p:sp>
      <p:sp>
        <p:nvSpPr>
          <p:cNvPr id="5" name="4 Título"/>
          <p:cNvSpPr>
            <a:spLocks noGrp="1"/>
          </p:cNvSpPr>
          <p:nvPr>
            <p:ph type="title"/>
          </p:nvPr>
        </p:nvSpPr>
        <p:spPr/>
        <p:txBody>
          <a:bodyPr/>
          <a:lstStyle/>
          <a:p>
            <a:r>
              <a:rPr lang="es-EC" dirty="0" smtClean="0"/>
              <a:t>Conclusiones</a:t>
            </a:r>
            <a:endParaRPr lang="es-MX" dirty="0"/>
          </a:p>
        </p:txBody>
      </p:sp>
    </p:spTree>
    <p:extLst>
      <p:ext uri="{BB962C8B-B14F-4D97-AF65-F5344CB8AC3E}">
        <p14:creationId xmlns:p14="http://schemas.microsoft.com/office/powerpoint/2010/main" val="2736965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GPRS se perfila como una solución inalámbrica que permite reducir notablemente los costos de operación y mantenimiento en comparación a los actuales servicios de redes cableadas. Por lo mismo se puede concluir que obviando el aspecto de cobertura, GPRS puede satisfacer una necesidad de comunicación y provisión de servicios básicos en zonas que hasta el momento carecen de acceso a servicios de otro tipo como el telefónico</a:t>
            </a:r>
            <a:r>
              <a:rPr lang="es-EC" dirty="0" smtClean="0"/>
              <a:t>.</a:t>
            </a:r>
            <a:endParaRPr lang="es-EC" dirty="0"/>
          </a:p>
        </p:txBody>
      </p:sp>
      <p:sp>
        <p:nvSpPr>
          <p:cNvPr id="5" name="4 Título"/>
          <p:cNvSpPr>
            <a:spLocks noGrp="1"/>
          </p:cNvSpPr>
          <p:nvPr>
            <p:ph type="title"/>
          </p:nvPr>
        </p:nvSpPr>
        <p:spPr/>
        <p:txBody>
          <a:bodyPr/>
          <a:lstStyle/>
          <a:p>
            <a:r>
              <a:rPr lang="es-EC" dirty="0" smtClean="0"/>
              <a:t>Conclusiones</a:t>
            </a:r>
            <a:endParaRPr lang="es-MX" dirty="0"/>
          </a:p>
        </p:txBody>
      </p:sp>
    </p:spTree>
    <p:extLst>
      <p:ext uri="{BB962C8B-B14F-4D97-AF65-F5344CB8AC3E}">
        <p14:creationId xmlns:p14="http://schemas.microsoft.com/office/powerpoint/2010/main" val="4229115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La facturación que se realiza en GPRS está basada en el volumen de tráfico que cursa por la nube del proveedor de servicio, como es conocido; por tal motivo se recomienda que la ESPEL solicite la facturación provista mensualmente por Movistar y del punto de Internet contratado a Punto Net sea más detallada, en especial en lo que es volumen de tráfico de cada estación</a:t>
            </a:r>
            <a:r>
              <a:rPr lang="es-EC" dirty="0" smtClean="0"/>
              <a:t>.</a:t>
            </a:r>
            <a:endParaRPr lang="es-EC" dirty="0"/>
          </a:p>
        </p:txBody>
      </p:sp>
      <p:sp>
        <p:nvSpPr>
          <p:cNvPr id="5" name="4 Título"/>
          <p:cNvSpPr>
            <a:spLocks noGrp="1"/>
          </p:cNvSpPr>
          <p:nvPr>
            <p:ph type="title"/>
          </p:nvPr>
        </p:nvSpPr>
        <p:spPr/>
        <p:txBody>
          <a:bodyPr/>
          <a:lstStyle/>
          <a:p>
            <a:r>
              <a:rPr lang="es-EC" dirty="0"/>
              <a:t>Recomendaciones</a:t>
            </a:r>
            <a:endParaRPr lang="es-MX" dirty="0"/>
          </a:p>
        </p:txBody>
      </p:sp>
    </p:spTree>
    <p:extLst>
      <p:ext uri="{BB962C8B-B14F-4D97-AF65-F5344CB8AC3E}">
        <p14:creationId xmlns:p14="http://schemas.microsoft.com/office/powerpoint/2010/main" val="4161941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Se recomienda que el dispositivo de almacenamiento de datos, la batería, y el modem estén totalmente secos y cubiertos de los fenómenos climáticos ya que estos son instrumentos fundamentales para la trasferencia de datos. </a:t>
            </a:r>
          </a:p>
          <a:p>
            <a:pPr algn="just"/>
            <a:r>
              <a:rPr lang="es-EC" dirty="0"/>
              <a:t>Para la implementación de la Red de Respaldos se deberá de todas maneras hacer un análisis en cada estación remota para verificar la existencia del servicio GPRS, con lo que se asegurará su cobertura.</a:t>
            </a:r>
          </a:p>
          <a:p>
            <a:endParaRPr lang="es-MX" dirty="0"/>
          </a:p>
        </p:txBody>
      </p:sp>
      <p:sp>
        <p:nvSpPr>
          <p:cNvPr id="5" name="4 Título"/>
          <p:cNvSpPr>
            <a:spLocks noGrp="1"/>
          </p:cNvSpPr>
          <p:nvPr>
            <p:ph type="title"/>
          </p:nvPr>
        </p:nvSpPr>
        <p:spPr/>
        <p:txBody>
          <a:bodyPr/>
          <a:lstStyle/>
          <a:p>
            <a:r>
              <a:rPr lang="es-EC" dirty="0"/>
              <a:t>Recomendaciones</a:t>
            </a:r>
            <a:endParaRPr lang="es-MX" dirty="0"/>
          </a:p>
        </p:txBody>
      </p:sp>
    </p:spTree>
    <p:extLst>
      <p:ext uri="{BB962C8B-B14F-4D97-AF65-F5344CB8AC3E}">
        <p14:creationId xmlns:p14="http://schemas.microsoft.com/office/powerpoint/2010/main" val="1512619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dirty="0"/>
              <a:t>Se recomienda que la red de Estaciones Meteorológicas de la ESPEL reciba un mantenimiento preventivo periódico, por lo menos 2 veces al año, ya que el equipo utilizado se encuentra expuesto a la intemperie, por lo que la acumulación de partículas de polvo y la presencia de insectos pueden ocasionar datos erróneos y por ende un mal funcionamiento de la red</a:t>
            </a:r>
            <a:r>
              <a:rPr lang="es-EC" dirty="0" smtClean="0"/>
              <a:t>.</a:t>
            </a:r>
            <a:endParaRPr lang="es-EC" dirty="0"/>
          </a:p>
        </p:txBody>
      </p:sp>
      <p:sp>
        <p:nvSpPr>
          <p:cNvPr id="5" name="4 Título"/>
          <p:cNvSpPr>
            <a:spLocks noGrp="1"/>
          </p:cNvSpPr>
          <p:nvPr>
            <p:ph type="title"/>
          </p:nvPr>
        </p:nvSpPr>
        <p:spPr/>
        <p:txBody>
          <a:bodyPr/>
          <a:lstStyle/>
          <a:p>
            <a:r>
              <a:rPr lang="es-EC" dirty="0"/>
              <a:t>Recomendaciones</a:t>
            </a:r>
            <a:endParaRPr lang="es-MX" dirty="0"/>
          </a:p>
        </p:txBody>
      </p:sp>
    </p:spTree>
    <p:extLst>
      <p:ext uri="{BB962C8B-B14F-4D97-AF65-F5344CB8AC3E}">
        <p14:creationId xmlns:p14="http://schemas.microsoft.com/office/powerpoint/2010/main" val="19791154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C" dirty="0" smtClean="0"/>
              <a:t>¡Muchas gracias!</a:t>
            </a:r>
            <a:endParaRPr lang="es-EC" dirty="0"/>
          </a:p>
        </p:txBody>
      </p:sp>
      <p:sp>
        <p:nvSpPr>
          <p:cNvPr id="7" name="6 Subtítulo"/>
          <p:cNvSpPr>
            <a:spLocks noGrp="1"/>
          </p:cNvSpPr>
          <p:nvPr>
            <p:ph type="subTitle" idx="1"/>
          </p:nvPr>
        </p:nvSpPr>
        <p:spPr/>
        <p:txBody>
          <a:bodyPr>
            <a:normAutofit/>
          </a:bodyPr>
          <a:lstStyle/>
          <a:p>
            <a:endParaRPr lang="es-EC" dirty="0" smtClean="0"/>
          </a:p>
          <a:p>
            <a:endParaRPr lang="es-EC" dirty="0"/>
          </a:p>
          <a:p>
            <a:r>
              <a:rPr lang="es-EC" dirty="0" smtClean="0"/>
              <a:t>POR SU ATENCIÓN</a:t>
            </a:r>
          </a:p>
        </p:txBody>
      </p:sp>
    </p:spTree>
    <p:extLst>
      <p:ext uri="{BB962C8B-B14F-4D97-AF65-F5344CB8AC3E}">
        <p14:creationId xmlns:p14="http://schemas.microsoft.com/office/powerpoint/2010/main" val="213293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I</a:t>
            </a:r>
            <a:endParaRPr lang="es-EC" dirty="0"/>
          </a:p>
        </p:txBody>
      </p:sp>
      <p:sp>
        <p:nvSpPr>
          <p:cNvPr id="5" name="4 Subtítulo"/>
          <p:cNvSpPr>
            <a:spLocks noGrp="1"/>
          </p:cNvSpPr>
          <p:nvPr>
            <p:ph type="subTitle" idx="1"/>
          </p:nvPr>
        </p:nvSpPr>
        <p:spPr/>
        <p:txBody>
          <a:bodyPr/>
          <a:lstStyle/>
          <a:p>
            <a:r>
              <a:rPr lang="es-EC" dirty="0" smtClean="0"/>
              <a:t>Descripción y requerimientos del Sistema</a:t>
            </a:r>
            <a:endParaRPr lang="es-EC" dirty="0"/>
          </a:p>
        </p:txBody>
      </p:sp>
    </p:spTree>
    <p:extLst>
      <p:ext uri="{BB962C8B-B14F-4D97-AF65-F5344CB8AC3E}">
        <p14:creationId xmlns:p14="http://schemas.microsoft.com/office/powerpoint/2010/main" val="1545128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20000"/>
          </a:bodyPr>
          <a:lstStyle/>
          <a:p>
            <a:r>
              <a:rPr lang="es-ES" dirty="0"/>
              <a:t>Una estación meteorológica está destinada a medir y registrar regularmente diversas variables meteorológicas. Estos datos se utilizan tanto para la elaboración de predicciones meteorológicas a partir de modelos numéricos como para </a:t>
            </a:r>
            <a:r>
              <a:rPr lang="es-ES" dirty="0" smtClean="0"/>
              <a:t>estudios climáticos.</a:t>
            </a:r>
          </a:p>
          <a:p>
            <a:r>
              <a:rPr lang="es-EC" dirty="0"/>
              <a:t>Entre las variables que puede medir una estación meteorológica tenemos:</a:t>
            </a:r>
          </a:p>
          <a:p>
            <a:pPr lvl="1"/>
            <a:r>
              <a:rPr lang="es-EC" dirty="0"/>
              <a:t>Temperatura del aire</a:t>
            </a:r>
          </a:p>
          <a:p>
            <a:pPr lvl="1"/>
            <a:r>
              <a:rPr lang="es-EC" dirty="0"/>
              <a:t>Humedad relativa</a:t>
            </a:r>
          </a:p>
          <a:p>
            <a:pPr lvl="1"/>
            <a:r>
              <a:rPr lang="es-EC" dirty="0"/>
              <a:t>Precipitación</a:t>
            </a:r>
          </a:p>
          <a:p>
            <a:pPr lvl="1"/>
            <a:r>
              <a:rPr lang="es-EC" dirty="0"/>
              <a:t>Velocidad y dirección del viento</a:t>
            </a:r>
          </a:p>
          <a:p>
            <a:pPr lvl="1"/>
            <a:r>
              <a:rPr lang="es-EC" dirty="0"/>
              <a:t>Radiación Solar y reflejada</a:t>
            </a:r>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7</a:t>
            </a:fld>
            <a:endParaRPr lang="es-EC"/>
          </a:p>
        </p:txBody>
      </p:sp>
      <p:sp>
        <p:nvSpPr>
          <p:cNvPr id="5" name="Título 4"/>
          <p:cNvSpPr>
            <a:spLocks noGrp="1"/>
          </p:cNvSpPr>
          <p:nvPr>
            <p:ph type="title"/>
          </p:nvPr>
        </p:nvSpPr>
        <p:spPr/>
        <p:txBody>
          <a:bodyPr/>
          <a:lstStyle/>
          <a:p>
            <a:r>
              <a:rPr lang="es-EC" b="1" dirty="0" smtClean="0"/>
              <a:t>ESTACIONES </a:t>
            </a:r>
            <a:r>
              <a:rPr lang="es-EC" b="1" dirty="0"/>
              <a:t>METEOROLÓGICAS</a:t>
            </a:r>
            <a:br>
              <a:rPr lang="es-EC" b="1" dirty="0"/>
            </a:br>
            <a:endParaRPr lang="es-EC" dirty="0"/>
          </a:p>
        </p:txBody>
      </p:sp>
    </p:spTree>
    <p:extLst>
      <p:ext uri="{BB962C8B-B14F-4D97-AF65-F5344CB8AC3E}">
        <p14:creationId xmlns:p14="http://schemas.microsoft.com/office/powerpoint/2010/main" val="1163557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10000"/>
          </a:bodyPr>
          <a:lstStyle/>
          <a:p>
            <a:r>
              <a:rPr lang="es-EC" dirty="0"/>
              <a:t>Una estación meteorológica autómata en general consta de:</a:t>
            </a:r>
          </a:p>
          <a:p>
            <a:pPr lvl="0"/>
            <a:r>
              <a:rPr lang="es-EC" dirty="0"/>
              <a:t>Sensores</a:t>
            </a:r>
          </a:p>
          <a:p>
            <a:pPr lvl="0"/>
            <a:r>
              <a:rPr lang="es-EC" dirty="0"/>
              <a:t>Unidad de adquisición de datos (</a:t>
            </a:r>
            <a:r>
              <a:rPr lang="es-EC" dirty="0" err="1"/>
              <a:t>UDA</a:t>
            </a:r>
            <a:r>
              <a:rPr lang="es-EC" dirty="0"/>
              <a:t>)</a:t>
            </a:r>
          </a:p>
          <a:p>
            <a:pPr lvl="0"/>
            <a:r>
              <a:rPr lang="es-EC" dirty="0"/>
              <a:t>Equipo de comunicación</a:t>
            </a:r>
          </a:p>
          <a:p>
            <a:pPr lvl="0"/>
            <a:r>
              <a:rPr lang="es-EC" dirty="0"/>
              <a:t>Fuente principal de energía </a:t>
            </a:r>
          </a:p>
          <a:p>
            <a:pPr lvl="0"/>
            <a:r>
              <a:rPr lang="es-EC" dirty="0"/>
              <a:t>Fuente de energía alterna</a:t>
            </a:r>
          </a:p>
          <a:p>
            <a:pPr lvl="0"/>
            <a:r>
              <a:rPr lang="es-EC" dirty="0"/>
              <a:t>Convertidor Análogo Digital</a:t>
            </a:r>
          </a:p>
          <a:p>
            <a:pPr lvl="0"/>
            <a:r>
              <a:rPr lang="es-EC" dirty="0"/>
              <a:t>Control y Registro de Datos</a:t>
            </a:r>
          </a:p>
          <a:p>
            <a:pPr lvl="0"/>
            <a:r>
              <a:rPr lang="es-EC" dirty="0"/>
              <a:t>Radio Transmisor</a:t>
            </a:r>
          </a:p>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8</a:t>
            </a:fld>
            <a:endParaRPr lang="es-EC"/>
          </a:p>
        </p:txBody>
      </p:sp>
      <p:sp>
        <p:nvSpPr>
          <p:cNvPr id="5" name="Título 4"/>
          <p:cNvSpPr>
            <a:spLocks noGrp="1"/>
          </p:cNvSpPr>
          <p:nvPr>
            <p:ph type="title"/>
          </p:nvPr>
        </p:nvSpPr>
        <p:spPr/>
        <p:txBody>
          <a:bodyPr/>
          <a:lstStyle/>
          <a:p>
            <a:r>
              <a:rPr lang="es-EC" sz="3200" dirty="0"/>
              <a:t>COMPONENTES DE UNA ESTACIÓN METEOROLÓGICA AUTÓMATA.</a:t>
            </a:r>
            <a:endParaRPr lang="es-EC" sz="3200" dirty="0"/>
          </a:p>
        </p:txBody>
      </p:sp>
    </p:spTree>
    <p:extLst>
      <p:ext uri="{BB962C8B-B14F-4D97-AF65-F5344CB8AC3E}">
        <p14:creationId xmlns:p14="http://schemas.microsoft.com/office/powerpoint/2010/main" val="23861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A7CC97B7-FE71-4CEC-8D49-EDF47CB0B2E2}" type="slidenum">
              <a:rPr lang="es-EC" smtClean="0"/>
              <a:t>9</a:t>
            </a:fld>
            <a:endParaRPr lang="es-EC"/>
          </a:p>
        </p:txBody>
      </p:sp>
      <p:sp>
        <p:nvSpPr>
          <p:cNvPr id="5" name="Título 4"/>
          <p:cNvSpPr>
            <a:spLocks noGrp="1"/>
          </p:cNvSpPr>
          <p:nvPr>
            <p:ph type="title"/>
          </p:nvPr>
        </p:nvSpPr>
        <p:spPr/>
        <p:txBody>
          <a:bodyPr/>
          <a:lstStyle/>
          <a:p>
            <a:r>
              <a:rPr lang="es-EC" sz="3200" dirty="0" smtClean="0"/>
              <a:t>Diagrama de bloques de una Estación </a:t>
            </a:r>
            <a:r>
              <a:rPr lang="es-EC" sz="3200" dirty="0"/>
              <a:t>Meteorológica Autómata Tradicional</a:t>
            </a:r>
            <a:endParaRPr lang="es-EC" sz="3200" dirty="0"/>
          </a:p>
        </p:txBody>
      </p:sp>
      <p:grpSp>
        <p:nvGrpSpPr>
          <p:cNvPr id="25" name="Grupo 24"/>
          <p:cNvGrpSpPr/>
          <p:nvPr/>
        </p:nvGrpSpPr>
        <p:grpSpPr>
          <a:xfrm>
            <a:off x="2665016" y="2204864"/>
            <a:ext cx="3803210" cy="3844240"/>
            <a:chOff x="2665016" y="2204864"/>
            <a:chExt cx="3803210" cy="3844240"/>
          </a:xfrm>
        </p:grpSpPr>
        <p:sp>
          <p:nvSpPr>
            <p:cNvPr id="8" name="Rectángulo 7"/>
            <p:cNvSpPr/>
            <p:nvPr/>
          </p:nvSpPr>
          <p:spPr>
            <a:xfrm>
              <a:off x="3860470" y="2865826"/>
              <a:ext cx="1327923" cy="318327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100">
                  <a:solidFill>
                    <a:srgbClr val="000000"/>
                  </a:solidFill>
                  <a:effectLst/>
                  <a:ea typeface="Calibri" panose="020F0502020204030204" pitchFamily="34" charset="0"/>
                </a:rPr>
                <a:t> </a:t>
              </a:r>
            </a:p>
          </p:txBody>
        </p:sp>
        <p:sp>
          <p:nvSpPr>
            <p:cNvPr id="9" name="Rectángulo redondeado 8"/>
            <p:cNvSpPr/>
            <p:nvPr/>
          </p:nvSpPr>
          <p:spPr>
            <a:xfrm>
              <a:off x="4009123" y="3687906"/>
              <a:ext cx="1019693" cy="4592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700" b="1" dirty="0">
                  <a:solidFill>
                    <a:srgbClr val="000000"/>
                  </a:solidFill>
                  <a:effectLst/>
                  <a:ea typeface="Calibri" panose="020F0502020204030204" pitchFamily="34" charset="0"/>
                </a:rPr>
                <a:t>CONVERTIDOR ANÁLOGO/ DIGITAL</a:t>
              </a:r>
              <a:endParaRPr lang="es-EC" sz="1100" dirty="0">
                <a:solidFill>
                  <a:srgbClr val="000000"/>
                </a:solidFill>
                <a:effectLst/>
                <a:ea typeface="Calibri" panose="020F0502020204030204" pitchFamily="34" charset="0"/>
              </a:endParaRPr>
            </a:p>
          </p:txBody>
        </p:sp>
        <p:sp>
          <p:nvSpPr>
            <p:cNvPr id="10" name="Rectángulo redondeado 9"/>
            <p:cNvSpPr/>
            <p:nvPr/>
          </p:nvSpPr>
          <p:spPr>
            <a:xfrm>
              <a:off x="4009124" y="5445006"/>
              <a:ext cx="1043984" cy="55060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100" b="1">
                  <a:solidFill>
                    <a:srgbClr val="000000"/>
                  </a:solidFill>
                  <a:effectLst/>
                  <a:ea typeface="Calibri" panose="020F0502020204030204" pitchFamily="34" charset="0"/>
                </a:rPr>
                <a:t>DISPLAY</a:t>
              </a:r>
              <a:endParaRPr lang="es-EC" sz="1100">
                <a:solidFill>
                  <a:srgbClr val="000000"/>
                </a:solidFill>
                <a:effectLst/>
                <a:ea typeface="Calibri" panose="020F0502020204030204" pitchFamily="34" charset="0"/>
              </a:endParaRPr>
            </a:p>
          </p:txBody>
        </p:sp>
        <p:sp>
          <p:nvSpPr>
            <p:cNvPr id="11" name="Rectángulo redondeado 10"/>
            <p:cNvSpPr/>
            <p:nvPr/>
          </p:nvSpPr>
          <p:spPr>
            <a:xfrm>
              <a:off x="4009124" y="4522471"/>
              <a:ext cx="1052621" cy="49787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700" b="1">
                  <a:solidFill>
                    <a:srgbClr val="000000"/>
                  </a:solidFill>
                  <a:effectLst/>
                  <a:ea typeface="Calibri" panose="020F0502020204030204" pitchFamily="34" charset="0"/>
                </a:rPr>
                <a:t>CONTROL Y REGISTRO DE DATOS</a:t>
              </a:r>
              <a:endParaRPr lang="es-EC" sz="1100">
                <a:solidFill>
                  <a:srgbClr val="000000"/>
                </a:solidFill>
                <a:effectLst/>
                <a:ea typeface="Calibri" panose="020F0502020204030204" pitchFamily="34" charset="0"/>
              </a:endParaRPr>
            </a:p>
          </p:txBody>
        </p:sp>
        <p:sp>
          <p:nvSpPr>
            <p:cNvPr id="12" name="Rectángulo redondeado 11"/>
            <p:cNvSpPr/>
            <p:nvPr/>
          </p:nvSpPr>
          <p:spPr>
            <a:xfrm>
              <a:off x="2665016" y="3324233"/>
              <a:ext cx="971634" cy="1075936"/>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100" b="1" dirty="0">
                  <a:solidFill>
                    <a:srgbClr val="000000"/>
                  </a:solidFill>
                  <a:effectLst/>
                  <a:ea typeface="Calibri" panose="020F0502020204030204" pitchFamily="34" charset="0"/>
                </a:rPr>
                <a:t>FUENTE DE ENERGÍA ALTERNA</a:t>
              </a:r>
              <a:endParaRPr lang="es-EC" sz="1100" dirty="0">
                <a:solidFill>
                  <a:srgbClr val="000000"/>
                </a:solidFill>
                <a:effectLst/>
                <a:ea typeface="Calibri" panose="020F0502020204030204" pitchFamily="34" charset="0"/>
              </a:endParaRPr>
            </a:p>
          </p:txBody>
        </p:sp>
        <p:sp>
          <p:nvSpPr>
            <p:cNvPr id="13" name="Rectángulo redondeado 12"/>
            <p:cNvSpPr/>
            <p:nvPr/>
          </p:nvSpPr>
          <p:spPr>
            <a:xfrm>
              <a:off x="3995936" y="2204864"/>
              <a:ext cx="1112405" cy="50199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200" b="1" dirty="0">
                  <a:solidFill>
                    <a:srgbClr val="000000"/>
                  </a:solidFill>
                  <a:effectLst/>
                  <a:ea typeface="Calibri" panose="020F0502020204030204" pitchFamily="34" charset="0"/>
                </a:rPr>
                <a:t>SENSORES</a:t>
              </a:r>
              <a:endParaRPr lang="es-EC" sz="1100" dirty="0">
                <a:solidFill>
                  <a:srgbClr val="000000"/>
                </a:solidFill>
                <a:effectLst/>
                <a:ea typeface="Calibri" panose="020F0502020204030204" pitchFamily="34" charset="0"/>
              </a:endParaRPr>
            </a:p>
          </p:txBody>
        </p:sp>
        <p:sp>
          <p:nvSpPr>
            <p:cNvPr id="14" name="Rectángulo redondeado 13"/>
            <p:cNvSpPr/>
            <p:nvPr/>
          </p:nvSpPr>
          <p:spPr>
            <a:xfrm>
              <a:off x="5487083" y="3324235"/>
              <a:ext cx="981143" cy="93478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900" b="1" dirty="0">
                  <a:solidFill>
                    <a:srgbClr val="000000"/>
                  </a:solidFill>
                  <a:effectLst/>
                  <a:ea typeface="Calibri" panose="020F0502020204030204" pitchFamily="34" charset="0"/>
                </a:rPr>
                <a:t>RADIO TRANSMISOR</a:t>
              </a:r>
              <a:endParaRPr lang="es-EC" sz="1100" dirty="0">
                <a:solidFill>
                  <a:srgbClr val="000000"/>
                </a:solidFill>
                <a:effectLst/>
                <a:ea typeface="Calibri" panose="020F0502020204030204" pitchFamily="34" charset="0"/>
              </a:endParaRPr>
            </a:p>
          </p:txBody>
        </p:sp>
        <p:sp>
          <p:nvSpPr>
            <p:cNvPr id="15" name="Rectángulo redondeado 14"/>
            <p:cNvSpPr/>
            <p:nvPr/>
          </p:nvSpPr>
          <p:spPr>
            <a:xfrm>
              <a:off x="2688517" y="5121419"/>
              <a:ext cx="965118" cy="884454"/>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100" b="1">
                  <a:solidFill>
                    <a:srgbClr val="000000"/>
                  </a:solidFill>
                  <a:effectLst/>
                  <a:ea typeface="Calibri" panose="020F0502020204030204" pitchFamily="34" charset="0"/>
                </a:rPr>
                <a:t>FUENTE DE ENERGÍA PRINCIPAL</a:t>
              </a:r>
              <a:endParaRPr lang="es-EC" sz="1100">
                <a:solidFill>
                  <a:srgbClr val="000000"/>
                </a:solidFill>
                <a:effectLst/>
                <a:ea typeface="Calibri" panose="020F0502020204030204" pitchFamily="34" charset="0"/>
              </a:endParaRPr>
            </a:p>
          </p:txBody>
        </p:sp>
        <p:sp>
          <p:nvSpPr>
            <p:cNvPr id="16" name="Rectángulo redondeado 15"/>
            <p:cNvSpPr/>
            <p:nvPr/>
          </p:nvSpPr>
          <p:spPr>
            <a:xfrm>
              <a:off x="5513615" y="5178208"/>
              <a:ext cx="927385" cy="81703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800" b="1">
                  <a:solidFill>
                    <a:srgbClr val="000000"/>
                  </a:solidFill>
                  <a:effectLst/>
                  <a:ea typeface="Calibri" panose="020F0502020204030204" pitchFamily="34" charset="0"/>
                </a:rPr>
                <a:t>MODEM TRANSMISOR GPRS</a:t>
              </a:r>
              <a:endParaRPr lang="es-EC" sz="1100">
                <a:solidFill>
                  <a:srgbClr val="000000"/>
                </a:solidFill>
                <a:effectLst/>
                <a:ea typeface="Calibri" panose="020F0502020204030204" pitchFamily="34" charset="0"/>
              </a:endParaRPr>
            </a:p>
          </p:txBody>
        </p:sp>
        <p:sp>
          <p:nvSpPr>
            <p:cNvPr id="17" name="Flecha abajo 16"/>
            <p:cNvSpPr/>
            <p:nvPr/>
          </p:nvSpPr>
          <p:spPr>
            <a:xfrm>
              <a:off x="4343456" y="2709212"/>
              <a:ext cx="334140" cy="3605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8" name="Flecha abajo 17"/>
            <p:cNvSpPr/>
            <p:nvPr/>
          </p:nvSpPr>
          <p:spPr>
            <a:xfrm>
              <a:off x="2922548" y="4183148"/>
              <a:ext cx="334331" cy="9755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9" name="Flecha abajo 18"/>
            <p:cNvSpPr/>
            <p:nvPr/>
          </p:nvSpPr>
          <p:spPr>
            <a:xfrm rot="16200000">
              <a:off x="5414400" y="4216668"/>
              <a:ext cx="423911" cy="84155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0" name="Flecha abajo 19"/>
            <p:cNvSpPr/>
            <p:nvPr/>
          </p:nvSpPr>
          <p:spPr>
            <a:xfrm>
              <a:off x="4427038" y="5052664"/>
              <a:ext cx="200268" cy="36159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Flecha abajo 20"/>
            <p:cNvSpPr/>
            <p:nvPr/>
          </p:nvSpPr>
          <p:spPr>
            <a:xfrm>
              <a:off x="4427038" y="4140733"/>
              <a:ext cx="200268" cy="36159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2" name="Flecha abajo 21"/>
            <p:cNvSpPr/>
            <p:nvPr/>
          </p:nvSpPr>
          <p:spPr>
            <a:xfrm rot="16200000">
              <a:off x="3578226" y="5514390"/>
              <a:ext cx="280494" cy="2007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Flecha arriba y abajo 22"/>
            <p:cNvSpPr/>
            <p:nvPr/>
          </p:nvSpPr>
          <p:spPr>
            <a:xfrm>
              <a:off x="5724128" y="4087713"/>
              <a:ext cx="367608" cy="1090938"/>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4" name="Rectangle 2401"/>
            <p:cNvSpPr/>
            <p:nvPr/>
          </p:nvSpPr>
          <p:spPr>
            <a:xfrm>
              <a:off x="3975691" y="3088651"/>
              <a:ext cx="1128369" cy="519389"/>
            </a:xfrm>
            <a:prstGeom prst="rect">
              <a:avLst/>
            </a:prstGeom>
            <a:ln>
              <a:noFill/>
            </a:ln>
          </p:spPr>
          <p:txBody>
            <a:bodyPr wrap="square" lIns="0" tIns="0" rIns="0" bIns="0" rtlCol="0">
              <a:noAutofit/>
            </a:bodyPr>
            <a:lstStyle/>
            <a:p>
              <a:pPr algn="ctr">
                <a:lnSpc>
                  <a:spcPct val="115000"/>
                </a:lnSpc>
                <a:spcAft>
                  <a:spcPts val="0"/>
                </a:spcAft>
              </a:pPr>
              <a:r>
                <a:rPr lang="es-EC" sz="800" b="1">
                  <a:solidFill>
                    <a:srgbClr val="000000"/>
                  </a:solidFill>
                  <a:effectLst/>
                  <a:latin typeface="Calibri" panose="020F0502020204030204" pitchFamily="34" charset="0"/>
                  <a:ea typeface="Calibri" panose="020F0502020204030204" pitchFamily="34" charset="0"/>
                </a:rPr>
                <a:t>UNIDAD DE ADQUISICIÓN DE DATOS (UDA)</a:t>
              </a:r>
              <a:endParaRPr lang="es-EC"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405232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rberg_TexturedCaption_TP1018814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2496</Words>
  <Application>Microsoft Office PowerPoint</Application>
  <PresentationFormat>Presentación en pantalla (4:3)</PresentationFormat>
  <Paragraphs>297</Paragraphs>
  <Slides>58</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58</vt:i4>
      </vt:variant>
    </vt:vector>
  </HeadingPairs>
  <TitlesOfParts>
    <vt:vector size="67" baseType="lpstr">
      <vt:lpstr>Arial</vt:lpstr>
      <vt:lpstr>Book Antiqua</vt:lpstr>
      <vt:lpstr>Calibri</vt:lpstr>
      <vt:lpstr>Constantia</vt:lpstr>
      <vt:lpstr>Maiandra GD</vt:lpstr>
      <vt:lpstr>Times New Roman</vt:lpstr>
      <vt:lpstr>Wingdings</vt:lpstr>
      <vt:lpstr>Cartoné</vt:lpstr>
      <vt:lpstr>Terberg_TexturedCaption_TP101881407</vt:lpstr>
      <vt:lpstr>DEFENSA DE TESIS PREVIO A LA OBTENCIÓN DEL TÍTULO DE TECNÓLOGO EN ELECTRÓNICA Y TELECOMUNICACIONES</vt:lpstr>
      <vt:lpstr>Presentación de PowerPoint</vt:lpstr>
      <vt:lpstr>Resumen</vt:lpstr>
      <vt:lpstr>Presentación de PowerPoint</vt:lpstr>
      <vt:lpstr>Contenido de la tesis</vt:lpstr>
      <vt:lpstr>Capítulo I</vt:lpstr>
      <vt:lpstr>ESTACIONES METEOROLÓGICAS </vt:lpstr>
      <vt:lpstr>COMPONENTES DE UNA ESTACIÓN METEOROLÓGICA AUTÓMATA.</vt:lpstr>
      <vt:lpstr>Diagrama de bloques de una Estación Meteorológica Autómata Tradicional</vt:lpstr>
      <vt:lpstr>Estación Meteorológica Davis Vantage Pro 2         </vt:lpstr>
      <vt:lpstr>UBICACIÓN  GEOGRÁFICA DE LAS METEOROLÓGICAS DE LA ESPEL.</vt:lpstr>
      <vt:lpstr>EMA-01 ESPE LATACUNGA.</vt:lpstr>
      <vt:lpstr>EMA-02 ESPE BELISARIO QUEVEDO</vt:lpstr>
      <vt:lpstr>EMA-03 COLLAS</vt:lpstr>
      <vt:lpstr>UBICACIÓN DE LAS ESTACIONES METEOROLÓGICAS MEDIANTE RADIO MOBILE</vt:lpstr>
      <vt:lpstr>Enlace ESPE-L – Collas</vt:lpstr>
      <vt:lpstr>ESPE Belisario Quevedo – Collas</vt:lpstr>
      <vt:lpstr>Enlace ESPE-L / ESPE-BQ</vt:lpstr>
      <vt:lpstr>Capítulo II</vt:lpstr>
      <vt:lpstr>Antecedentes</vt:lpstr>
      <vt:lpstr>TIPOS DE SISTEMAS DE COMUNICACIÓN</vt:lpstr>
      <vt:lpstr>REDES DE RESPALDO</vt:lpstr>
      <vt:lpstr>ESQUEMA GENERAL DE LA RED DE TRANSMISIÓN DE DATOS</vt:lpstr>
      <vt:lpstr>RED CELULAR</vt:lpstr>
      <vt:lpstr>SISTEMAS CELULARES DIGITALES</vt:lpstr>
      <vt:lpstr>Estándares de la Telefonía Móvil según las Generaciones</vt:lpstr>
      <vt:lpstr>ESTUDIO DEL SISTEMA GSM Y GPRS</vt:lpstr>
      <vt:lpstr>GPRS “SISTEMA GENERAL DE PAQUETES VÍA RADIO”</vt:lpstr>
      <vt:lpstr>Diseño de la Red GPRS</vt:lpstr>
      <vt:lpstr>FUNCIONALIDAD DE LA TECNOLOGÍA GPRS</vt:lpstr>
      <vt:lpstr>CARACTERÍSTICAS DE GPRS</vt:lpstr>
      <vt:lpstr>CARACTERÍSTICAS DE GPRS</vt:lpstr>
      <vt:lpstr>CARACTERÍSTICAS DE GPRS</vt:lpstr>
      <vt:lpstr>ARQUITECTURA GPRS</vt:lpstr>
      <vt:lpstr>ARQUITECTURA GPRS</vt:lpstr>
      <vt:lpstr>Capítulo III</vt:lpstr>
      <vt:lpstr>SERVICIO DE LA OPERADORA DE TELEFONÍA CELULAR MOVISTAR</vt:lpstr>
      <vt:lpstr>EQUIPO PARA LA RED DE RESPALDO</vt:lpstr>
      <vt:lpstr>DESCRIPCIÓN DEL MULTIMÓDEM MULTITECH</vt:lpstr>
      <vt:lpstr>DESCRIPCIÓN DEL MULTIMÓDEM MULTITECH</vt:lpstr>
      <vt:lpstr>Esquema de la Red de Respaldos con Tecnología GPRS</vt:lpstr>
      <vt:lpstr>Capítulo IV</vt:lpstr>
      <vt:lpstr>PRUEBAS DE CONECTIVIDAD</vt:lpstr>
      <vt:lpstr>COMANDO PING</vt:lpstr>
      <vt:lpstr>COMANDO TRACEROUT</vt:lpstr>
      <vt:lpstr>COMANDO NETSTAT </vt:lpstr>
      <vt:lpstr>ANÁLISIS DE TRÁFICO</vt:lpstr>
      <vt:lpstr>Volumen de bytes disponible en la red GSM/GPRS para cada estación Meteorológica</vt:lpstr>
      <vt:lpstr>COSTOS DE IMPLEMENTACIÓN</vt:lpstr>
      <vt:lpstr>Capítulo V</vt:lpstr>
      <vt:lpstr>Conclusiones</vt:lpstr>
      <vt:lpstr>Conclusiones</vt:lpstr>
      <vt:lpstr>Conclusiones</vt:lpstr>
      <vt:lpstr>Conclusiones</vt:lpstr>
      <vt:lpstr>Recomendaciones</vt:lpstr>
      <vt:lpstr>Recomendaciones</vt:lpstr>
      <vt:lpstr>Recomendaciones</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tesis de grado Maestría en Gerencia de Sistemas</dc:title>
  <dc:creator>Danilo</dc:creator>
  <cp:lastModifiedBy>JAVIER L.S</cp:lastModifiedBy>
  <cp:revision>46</cp:revision>
  <dcterms:created xsi:type="dcterms:W3CDTF">2012-10-02T02:07:34Z</dcterms:created>
  <dcterms:modified xsi:type="dcterms:W3CDTF">2013-08-12T15:28:12Z</dcterms:modified>
</cp:coreProperties>
</file>