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8" r:id="rId26"/>
    <p:sldId id="319" r:id="rId27"/>
    <p:sldId id="320" r:id="rId28"/>
    <p:sldId id="321" r:id="rId29"/>
    <p:sldId id="322" r:id="rId30"/>
    <p:sldId id="323" r:id="rId31"/>
    <p:sldId id="324" r:id="rId32"/>
    <p:sldId id="327" r:id="rId33"/>
    <p:sldId id="328" r:id="rId34"/>
    <p:sldId id="329" r:id="rId35"/>
    <p:sldId id="330" r:id="rId36"/>
    <p:sldId id="331" r:id="rId37"/>
    <p:sldId id="332" r:id="rId38"/>
    <p:sldId id="333" r:id="rId39"/>
    <p:sldId id="334" r:id="rId40"/>
    <p:sldId id="335" r:id="rId41"/>
    <p:sldId id="336" r:id="rId42"/>
    <p:sldId id="280" r:id="rId43"/>
    <p:sldId id="281" r:id="rId44"/>
    <p:sldId id="283" r:id="rId45"/>
    <p:sldId id="282" r:id="rId46"/>
    <p:sldId id="284" r:id="rId47"/>
    <p:sldId id="285" r:id="rId48"/>
    <p:sldId id="286" r:id="rId49"/>
    <p:sldId id="287" r:id="rId50"/>
    <p:sldId id="288" r:id="rId51"/>
    <p:sldId id="289" r:id="rId52"/>
    <p:sldId id="290" r:id="rId53"/>
    <p:sldId id="293" r:id="rId54"/>
    <p:sldId id="294" r:id="rId55"/>
    <p:sldId id="295" r:id="rId56"/>
    <p:sldId id="298" r:id="rId57"/>
    <p:sldId id="297" r:id="rId58"/>
    <p:sldId id="299" r:id="rId59"/>
    <p:sldId id="301" r:id="rId60"/>
    <p:sldId id="302" r:id="rId61"/>
    <p:sldId id="303" r:id="rId62"/>
    <p:sldId id="306" r:id="rId63"/>
    <p:sldId id="305" r:id="rId64"/>
    <p:sldId id="307" r:id="rId65"/>
    <p:sldId id="338" r:id="rId66"/>
    <p:sldId id="340" r:id="rId67"/>
    <p:sldId id="341" r:id="rId68"/>
    <p:sldId id="339" r:id="rId69"/>
    <p:sldId id="308" r:id="rId70"/>
    <p:sldId id="310" r:id="rId71"/>
    <p:sldId id="311" r:id="rId72"/>
    <p:sldId id="312" r:id="rId73"/>
    <p:sldId id="313" r:id="rId74"/>
    <p:sldId id="314" r:id="rId75"/>
    <p:sldId id="315" r:id="rId76"/>
    <p:sldId id="316" r:id="rId77"/>
    <p:sldId id="317" r:id="rId7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8" name="7 Marcador de número de diapositiva"/>
          <p:cNvSpPr>
            <a:spLocks noGrp="1"/>
          </p:cNvSpPr>
          <p:nvPr>
            <p:ph type="sldNum" sz="quarter" idx="11"/>
          </p:nvPr>
        </p:nvSpPr>
        <p:spPr/>
        <p:txBody>
          <a:bodyPr/>
          <a:lstStyle/>
          <a:p>
            <a:fld id="{C651DB70-51BC-4C1B-890F-01B34931E22A}"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6E7215D-26D4-49B6-8A26-53EB1052D773}" type="datetimeFigureOut">
              <a:rPr lang="es-EC" smtClean="0"/>
              <a:t>13/08/2013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C651DB70-51BC-4C1B-890F-01B34931E22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6E7215D-26D4-49B6-8A26-53EB1052D773}" type="datetimeFigureOut">
              <a:rPr lang="es-EC" smtClean="0"/>
              <a:t>13/08/2013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651DB70-51BC-4C1B-890F-01B34931E22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6E7215D-26D4-49B6-8A26-53EB1052D773}" type="datetimeFigureOut">
              <a:rPr lang="es-EC" smtClean="0"/>
              <a:t>13/08/2013</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651DB70-51BC-4C1B-890F-01B34931E22A}"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9064" y="3337560"/>
            <a:ext cx="6735224" cy="2827744"/>
          </a:xfrm>
        </p:spPr>
        <p:txBody>
          <a:bodyPr>
            <a:noAutofit/>
          </a:bodyPr>
          <a:lstStyle/>
          <a:p>
            <a:r>
              <a:rPr lang="es-EC" sz="2400" dirty="0" smtClean="0"/>
              <a:t>DISEÑO Y CONSTRUCCION DE UN CARTER SECO PARA UN MOTOR HONDA 600 CC UTILIZADO EN COMPETICION</a:t>
            </a:r>
            <a:endParaRPr lang="es-EC" sz="2400" dirty="0"/>
          </a:p>
        </p:txBody>
      </p:sp>
      <p:sp>
        <p:nvSpPr>
          <p:cNvPr id="3" name="2 Subtítulo"/>
          <p:cNvSpPr>
            <a:spLocks noGrp="1"/>
          </p:cNvSpPr>
          <p:nvPr>
            <p:ph type="subTitle" idx="1"/>
          </p:nvPr>
        </p:nvSpPr>
        <p:spPr>
          <a:xfrm>
            <a:off x="395536" y="908720"/>
            <a:ext cx="6768752" cy="2040632"/>
          </a:xfrm>
        </p:spPr>
        <p:txBody>
          <a:bodyPr>
            <a:normAutofit/>
          </a:bodyPr>
          <a:lstStyle/>
          <a:p>
            <a:r>
              <a:rPr lang="es-EC" sz="1400" dirty="0" smtClean="0"/>
              <a:t>ESCUELA POLITECNICA DEL EJERCITO</a:t>
            </a:r>
          </a:p>
          <a:p>
            <a:endParaRPr lang="es-EC" sz="1400" dirty="0"/>
          </a:p>
          <a:p>
            <a:r>
              <a:rPr lang="es-EC" sz="1400" dirty="0" smtClean="0"/>
              <a:t>CARLOS GABRIEL ESPINOSA TINAJERO</a:t>
            </a:r>
          </a:p>
          <a:p>
            <a:r>
              <a:rPr lang="es-EC" sz="1400" dirty="0" smtClean="0"/>
              <a:t>JULIO ANDRES GUILLEN GUERRERO</a:t>
            </a:r>
          </a:p>
          <a:p>
            <a:endParaRPr lang="es-EC" sz="1400" dirty="0"/>
          </a:p>
        </p:txBody>
      </p:sp>
    </p:spTree>
    <p:extLst>
      <p:ext uri="{BB962C8B-B14F-4D97-AF65-F5344CB8AC3E}">
        <p14:creationId xmlns:p14="http://schemas.microsoft.com/office/powerpoint/2010/main" val="3539293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LUBRICACION POR CARTER SECO</a:t>
            </a:r>
            <a:endParaRPr lang="es-EC" sz="3200" dirty="0"/>
          </a:p>
        </p:txBody>
      </p:sp>
      <p:sp>
        <p:nvSpPr>
          <p:cNvPr id="3" name="2 Marcador de contenido"/>
          <p:cNvSpPr>
            <a:spLocks noGrp="1"/>
          </p:cNvSpPr>
          <p:nvPr>
            <p:ph idx="1"/>
          </p:nvPr>
        </p:nvSpPr>
        <p:spPr>
          <a:xfrm>
            <a:off x="467544" y="2060848"/>
            <a:ext cx="7467600" cy="4525963"/>
          </a:xfrm>
        </p:spPr>
        <p:txBody>
          <a:bodyPr>
            <a:normAutofit lnSpcReduction="10000"/>
          </a:bodyPr>
          <a:lstStyle/>
          <a:p>
            <a:pPr marL="36576" indent="0" algn="just">
              <a:buNone/>
            </a:pPr>
            <a:r>
              <a:rPr lang="es-EC" dirty="0"/>
              <a:t>Este sistema se emplea principalmente en motores de competición y aviación, son motores que cambian frecuentemente de posición y por este motivo el aceite no se encuentra siempre en un mismo sitio.</a:t>
            </a:r>
          </a:p>
          <a:p>
            <a:endParaRPr lang="es-EC" dirty="0"/>
          </a:p>
        </p:txBody>
      </p:sp>
    </p:spTree>
    <p:extLst>
      <p:ext uri="{BB962C8B-B14F-4D97-AF65-F5344CB8AC3E}">
        <p14:creationId xmlns:p14="http://schemas.microsoft.com/office/powerpoint/2010/main" val="2561063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marL="36576" indent="0" algn="just">
              <a:buNone/>
            </a:pPr>
            <a:r>
              <a:rPr lang="es-EC" dirty="0"/>
              <a:t>Esta lubricación es un tipo especial de la de alta presión en circuito cerrado. La particularidad de este sistema reside en que una bomba especial succiona el aceite expulsado del motor y lo impulsa desde el cárter hacia un recipiente separado para reserva de lubricante.</a:t>
            </a:r>
          </a:p>
        </p:txBody>
      </p:sp>
    </p:spTree>
    <p:extLst>
      <p:ext uri="{BB962C8B-B14F-4D97-AF65-F5344CB8AC3E}">
        <p14:creationId xmlns:p14="http://schemas.microsoft.com/office/powerpoint/2010/main" val="2084142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SISTEMA CARTER SECO</a:t>
            </a:r>
            <a:endParaRPr lang="es-EC" dirty="0"/>
          </a:p>
        </p:txBody>
      </p:sp>
      <p:pic>
        <p:nvPicPr>
          <p:cNvPr id="4" name="3 Imagen" descr="http://img14.imageshack.us/img14/9545/carterseco.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7776864" cy="4248471"/>
          </a:xfrm>
          <a:prstGeom prst="rect">
            <a:avLst/>
          </a:prstGeom>
          <a:noFill/>
          <a:ln>
            <a:noFill/>
          </a:ln>
        </p:spPr>
      </p:pic>
    </p:spTree>
    <p:extLst>
      <p:ext uri="{BB962C8B-B14F-4D97-AF65-F5344CB8AC3E}">
        <p14:creationId xmlns:p14="http://schemas.microsoft.com/office/powerpoint/2010/main" val="1814603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SISTEMA DE LUBRICACION</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272808" cy="4464496"/>
          </a:xfrm>
          <a:prstGeom prst="rect">
            <a:avLst/>
          </a:prstGeom>
          <a:noFill/>
          <a:ln>
            <a:noFill/>
          </a:ln>
        </p:spPr>
      </p:pic>
    </p:spTree>
    <p:extLst>
      <p:ext uri="{BB962C8B-B14F-4D97-AF65-F5344CB8AC3E}">
        <p14:creationId xmlns:p14="http://schemas.microsoft.com/office/powerpoint/2010/main" val="390494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CARTER</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7560840" cy="5256584"/>
          </a:xfrm>
          <a:prstGeom prst="rect">
            <a:avLst/>
          </a:prstGeom>
          <a:noFill/>
          <a:ln>
            <a:noFill/>
          </a:ln>
        </p:spPr>
      </p:pic>
    </p:spTree>
    <p:extLst>
      <p:ext uri="{BB962C8B-B14F-4D97-AF65-F5344CB8AC3E}">
        <p14:creationId xmlns:p14="http://schemas.microsoft.com/office/powerpoint/2010/main" val="33294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DEPOSITO DE ACEITE</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33524"/>
            <a:ext cx="5184576" cy="5207843"/>
          </a:xfrm>
          <a:prstGeom prst="rect">
            <a:avLst/>
          </a:prstGeom>
          <a:noFill/>
          <a:ln>
            <a:noFill/>
          </a:ln>
        </p:spPr>
      </p:pic>
    </p:spTree>
    <p:extLst>
      <p:ext uri="{BB962C8B-B14F-4D97-AF65-F5344CB8AC3E}">
        <p14:creationId xmlns:p14="http://schemas.microsoft.com/office/powerpoint/2010/main" val="349440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ROTOR INTERNO</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6264696" cy="5040560"/>
          </a:xfrm>
          <a:prstGeom prst="rect">
            <a:avLst/>
          </a:prstGeom>
          <a:noFill/>
          <a:ln>
            <a:noFill/>
          </a:ln>
        </p:spPr>
      </p:pic>
    </p:spTree>
    <p:extLst>
      <p:ext uri="{BB962C8B-B14F-4D97-AF65-F5344CB8AC3E}">
        <p14:creationId xmlns:p14="http://schemas.microsoft.com/office/powerpoint/2010/main" val="182170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ROTOR EXTERNO</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5616624" cy="4320480"/>
          </a:xfrm>
          <a:prstGeom prst="rect">
            <a:avLst/>
          </a:prstGeom>
          <a:noFill/>
          <a:ln>
            <a:noFill/>
          </a:ln>
        </p:spPr>
      </p:pic>
    </p:spTree>
    <p:extLst>
      <p:ext uri="{BB962C8B-B14F-4D97-AF65-F5344CB8AC3E}">
        <p14:creationId xmlns:p14="http://schemas.microsoft.com/office/powerpoint/2010/main" val="324781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CUERPO DE LA BOMBA</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336704" cy="4464496"/>
          </a:xfrm>
          <a:prstGeom prst="rect">
            <a:avLst/>
          </a:prstGeom>
          <a:noFill/>
          <a:ln>
            <a:noFill/>
          </a:ln>
        </p:spPr>
      </p:pic>
    </p:spTree>
    <p:extLst>
      <p:ext uri="{BB962C8B-B14F-4D97-AF65-F5344CB8AC3E}">
        <p14:creationId xmlns:p14="http://schemas.microsoft.com/office/powerpoint/2010/main" val="1987195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MATERIALES DE CONSTRUCCION</a:t>
            </a:r>
            <a:endParaRPr lang="es-EC" dirty="0"/>
          </a:p>
        </p:txBody>
      </p:sp>
      <p:sp>
        <p:nvSpPr>
          <p:cNvPr id="3" name="2 Marcador de contenido"/>
          <p:cNvSpPr>
            <a:spLocks noGrp="1"/>
          </p:cNvSpPr>
          <p:nvPr>
            <p:ph idx="1"/>
          </p:nvPr>
        </p:nvSpPr>
        <p:spPr/>
        <p:txBody>
          <a:bodyPr/>
          <a:lstStyle/>
          <a:p>
            <a:pPr marL="36576" indent="0" algn="just">
              <a:buNone/>
            </a:pPr>
            <a:r>
              <a:rPr lang="es-EC" dirty="0">
                <a:effectLst>
                  <a:outerShdw blurRad="38100" dist="38100" dir="2700000" algn="tl">
                    <a:srgbClr val="000000">
                      <a:alpha val="43137"/>
                    </a:srgbClr>
                  </a:outerShdw>
                </a:effectLst>
              </a:rPr>
              <a:t>Las poliamidas son materiales versátiles que se utilizan en numerosas aplicaciones; automoción, equipos industriales, maquinaria, engranajes, soportes, y en general en piezas que sufran mecánicamente.</a:t>
            </a:r>
          </a:p>
          <a:p>
            <a:pPr marL="36576" indent="0">
              <a:buNone/>
            </a:pPr>
            <a:endParaRPr lang="es-EC" dirty="0"/>
          </a:p>
        </p:txBody>
      </p:sp>
    </p:spTree>
    <p:extLst>
      <p:ext uri="{BB962C8B-B14F-4D97-AF65-F5344CB8AC3E}">
        <p14:creationId xmlns:p14="http://schemas.microsoft.com/office/powerpoint/2010/main" val="153203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effectLst>
                  <a:outerShdw blurRad="38100" dist="38100" dir="2700000" algn="tl">
                    <a:srgbClr val="000000">
                      <a:alpha val="43137"/>
                    </a:srgbClr>
                  </a:outerShdw>
                </a:effectLst>
              </a:rPr>
              <a:t>SISTEMA DE LUBRICACION</a:t>
            </a:r>
            <a:endParaRPr lang="es-EC"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marL="36576" indent="0" algn="just">
              <a:buNone/>
            </a:pPr>
            <a:r>
              <a:rPr lang="es-EC" sz="2400" dirty="0">
                <a:effectLst>
                  <a:outerShdw blurRad="38100" dist="38100" dir="2700000" algn="tl">
                    <a:srgbClr val="000000">
                      <a:alpha val="43137"/>
                    </a:srgbClr>
                  </a:outerShdw>
                </a:effectLst>
              </a:rPr>
              <a:t>La lubricación es una función vital lo mismo en los motores alternativos que en los de turbina de gas, y mientras realiza muchas funciones similares en ambos tipos de motores, los sistemas son diferentes. Es especialmente importante destacar que los lubricantes difieren y no son compatibles</a:t>
            </a:r>
            <a:r>
              <a:rPr lang="es-EC" sz="2400" dirty="0" smtClean="0">
                <a:effectLst>
                  <a:outerShdw blurRad="38100" dist="38100" dir="2700000" algn="tl">
                    <a:srgbClr val="000000">
                      <a:alpha val="43137"/>
                    </a:srgbClr>
                  </a:outerShdw>
                </a:effectLst>
              </a:rPr>
              <a:t>.</a:t>
            </a:r>
            <a:endParaRPr lang="es-EC"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7698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dirty="0" smtClean="0"/>
              <a:t>CARACTERISTICAS DE LA POLIAMIDA</a:t>
            </a:r>
            <a:endParaRPr lang="es-EC" sz="2800" dirty="0"/>
          </a:p>
        </p:txBody>
      </p:sp>
      <p:sp>
        <p:nvSpPr>
          <p:cNvPr id="3" name="2 Marcador de contenido"/>
          <p:cNvSpPr>
            <a:spLocks noGrp="1"/>
          </p:cNvSpPr>
          <p:nvPr>
            <p:ph idx="1"/>
          </p:nvPr>
        </p:nvSpPr>
        <p:spPr>
          <a:xfrm>
            <a:off x="395536" y="1988840"/>
            <a:ext cx="7467600" cy="4525963"/>
          </a:xfrm>
        </p:spPr>
        <p:txBody>
          <a:bodyPr>
            <a:normAutofit fontScale="92500" lnSpcReduction="10000"/>
          </a:bodyPr>
          <a:lstStyle/>
          <a:p>
            <a:pPr marL="36576" lvl="0" indent="0">
              <a:buNone/>
            </a:pPr>
            <a:r>
              <a:rPr lang="es-EC" dirty="0"/>
              <a:t>Rango de temperatura de trabajo -40ºC +90ºC.</a:t>
            </a:r>
          </a:p>
          <a:p>
            <a:pPr marL="36576" lvl="0" indent="0">
              <a:buNone/>
            </a:pPr>
            <a:r>
              <a:rPr lang="es-EC" dirty="0"/>
              <a:t>Alta resistencia mecánica.</a:t>
            </a:r>
          </a:p>
          <a:p>
            <a:pPr marL="36576" lvl="0" indent="0">
              <a:buNone/>
            </a:pPr>
            <a:r>
              <a:rPr lang="es-EC" dirty="0"/>
              <a:t>Buena resistencia a la fatiga.</a:t>
            </a:r>
          </a:p>
          <a:p>
            <a:pPr marL="36576" lvl="0" indent="0">
              <a:buNone/>
            </a:pPr>
            <a:r>
              <a:rPr lang="es-EC" dirty="0"/>
              <a:t>Alto poder amortiguador.</a:t>
            </a:r>
          </a:p>
          <a:p>
            <a:pPr marL="36576" lvl="0" indent="0">
              <a:buNone/>
            </a:pPr>
            <a:r>
              <a:rPr lang="es-EC" dirty="0"/>
              <a:t>Buenas propiedades de deslizamiento.</a:t>
            </a:r>
          </a:p>
          <a:p>
            <a:pPr marL="36576" lvl="0" indent="0">
              <a:buNone/>
            </a:pPr>
            <a:r>
              <a:rPr lang="es-EC" dirty="0"/>
              <a:t>Resistencia sobresaliente al desgaste.</a:t>
            </a:r>
          </a:p>
          <a:p>
            <a:pPr marL="36576" indent="0">
              <a:buNone/>
            </a:pPr>
            <a:endParaRPr lang="es-EC" dirty="0"/>
          </a:p>
        </p:txBody>
      </p:sp>
    </p:spTree>
    <p:extLst>
      <p:ext uri="{BB962C8B-B14F-4D97-AF65-F5344CB8AC3E}">
        <p14:creationId xmlns:p14="http://schemas.microsoft.com/office/powerpoint/2010/main" val="246773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Aluminio  7075 T6</a:t>
            </a:r>
            <a:endParaRPr lang="es-EC" dirty="0"/>
          </a:p>
        </p:txBody>
      </p:sp>
      <p:sp>
        <p:nvSpPr>
          <p:cNvPr id="3" name="2 Marcador de contenido"/>
          <p:cNvSpPr>
            <a:spLocks noGrp="1"/>
          </p:cNvSpPr>
          <p:nvPr>
            <p:ph idx="1"/>
          </p:nvPr>
        </p:nvSpPr>
        <p:spPr>
          <a:xfrm>
            <a:off x="457200" y="1600200"/>
            <a:ext cx="7787208" cy="4525963"/>
          </a:xfrm>
        </p:spPr>
        <p:txBody>
          <a:bodyPr>
            <a:normAutofit fontScale="77500" lnSpcReduction="20000"/>
          </a:bodyPr>
          <a:lstStyle/>
          <a:p>
            <a:pPr marL="36576" indent="0">
              <a:buNone/>
            </a:pPr>
            <a:endParaRPr lang="es-EC" dirty="0"/>
          </a:p>
          <a:p>
            <a:pPr marL="36576" indent="0" algn="just">
              <a:buNone/>
            </a:pPr>
            <a:r>
              <a:rPr lang="es-EC" dirty="0"/>
              <a:t>El aluminio 7075 es usado frecuentemente en aplicaciones para el transporte, náutica, el automovilismo o la aviación, debido a su alto ratio de resistencia-densidad,  en la fabricación de fuselajes para ala delta, en la industria de la bicicleta. En aplicaciones de modelismo. Debido a su dureza, alta densidad, propiedades térmicas y posibilidad de ser pulido el 7075 es ampliamente usado en la fabricación de moldes. </a:t>
            </a:r>
          </a:p>
          <a:p>
            <a:endParaRPr lang="es-EC" dirty="0"/>
          </a:p>
        </p:txBody>
      </p:sp>
    </p:spTree>
    <p:extLst>
      <p:ext uri="{BB962C8B-B14F-4D97-AF65-F5344CB8AC3E}">
        <p14:creationId xmlns:p14="http://schemas.microsoft.com/office/powerpoint/2010/main" val="799025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FUERZA G</a:t>
            </a:r>
            <a:endParaRPr lang="es-EC" dirty="0"/>
          </a:p>
        </p:txBody>
      </p:sp>
      <p:sp>
        <p:nvSpPr>
          <p:cNvPr id="3" name="2 Marcador de contenido"/>
          <p:cNvSpPr>
            <a:spLocks noGrp="1"/>
          </p:cNvSpPr>
          <p:nvPr>
            <p:ph idx="1"/>
          </p:nvPr>
        </p:nvSpPr>
        <p:spPr/>
        <p:txBody>
          <a:bodyPr>
            <a:normAutofit fontScale="77500" lnSpcReduction="20000"/>
          </a:bodyPr>
          <a:lstStyle/>
          <a:p>
            <a:pPr marL="36576" indent="0" algn="just">
              <a:buNone/>
            </a:pPr>
            <a:r>
              <a:rPr lang="es-EC" dirty="0"/>
              <a:t>La fuerza G no es una medida de fuerza sino una medida intuitiva de aceleración. Está basada en la aceleración que produciría la gravedad terrestre en un objeto cualquiera en condiciones ideales (sin atmósfera u otro rozamiento). Una aceleración de 1G es generalmente considerado como igual a la gravedad estándar, que es de 9.80665 metros por segundo cuadrado (m/s</a:t>
            </a:r>
            <a:r>
              <a:rPr lang="es-EC" baseline="30000" dirty="0"/>
              <a:t>2</a:t>
            </a:r>
            <a:r>
              <a:rPr lang="es-EC" dirty="0" smtClean="0"/>
              <a:t>).</a:t>
            </a:r>
            <a:endParaRPr lang="es-EC" dirty="0"/>
          </a:p>
          <a:p>
            <a:endParaRPr lang="es-EC" dirty="0"/>
          </a:p>
        </p:txBody>
      </p:sp>
    </p:spTree>
    <p:extLst>
      <p:ext uri="{BB962C8B-B14F-4D97-AF65-F5344CB8AC3E}">
        <p14:creationId xmlns:p14="http://schemas.microsoft.com/office/powerpoint/2010/main" val="247974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TORNO CNC</a:t>
            </a:r>
            <a:endParaRPr lang="es-EC" dirty="0"/>
          </a:p>
        </p:txBody>
      </p:sp>
      <p:sp>
        <p:nvSpPr>
          <p:cNvPr id="3" name="2 Marcador de contenido"/>
          <p:cNvSpPr>
            <a:spLocks noGrp="1"/>
          </p:cNvSpPr>
          <p:nvPr>
            <p:ph idx="1"/>
          </p:nvPr>
        </p:nvSpPr>
        <p:spPr/>
        <p:txBody>
          <a:bodyPr>
            <a:normAutofit fontScale="77500" lnSpcReduction="20000"/>
          </a:bodyPr>
          <a:lstStyle/>
          <a:p>
            <a:pPr marL="36576" indent="0" algn="just">
              <a:buNone/>
            </a:pPr>
            <a:r>
              <a:rPr lang="es-ES" dirty="0"/>
              <a:t>Torno de control numérico o torno CNC se refiere a una máquina herramienta del tipo torno que se utiliza para mecanizar piezas de revolución mediante un software de computadora que utiliza datos alfa-numéricos</a:t>
            </a:r>
            <a:r>
              <a:rPr lang="es-ES" dirty="0" smtClean="0"/>
              <a:t>, </a:t>
            </a:r>
            <a:r>
              <a:rPr lang="es-ES" dirty="0"/>
              <a:t>siguiendo los ejes cartesianos X,Y,Z. Se utiliza para producir en cantidades y con precisión porque la computadora que lleva incorporado controla la ejecución de la </a:t>
            </a:r>
            <a:r>
              <a:rPr lang="es-ES" dirty="0" smtClean="0"/>
              <a:t>pieza</a:t>
            </a:r>
            <a:endParaRPr lang="es-EC" dirty="0"/>
          </a:p>
          <a:p>
            <a:endParaRPr lang="es-EC" dirty="0"/>
          </a:p>
        </p:txBody>
      </p:sp>
    </p:spTree>
    <p:extLst>
      <p:ext uri="{BB962C8B-B14F-4D97-AF65-F5344CB8AC3E}">
        <p14:creationId xmlns:p14="http://schemas.microsoft.com/office/powerpoint/2010/main" val="301614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SOLDADURA POR ARCO ELECTRICO</a:t>
            </a:r>
            <a:endParaRPr lang="es-EC" sz="3200" dirty="0"/>
          </a:p>
        </p:txBody>
      </p:sp>
      <p:sp>
        <p:nvSpPr>
          <p:cNvPr id="3" name="2 Marcador de contenido"/>
          <p:cNvSpPr>
            <a:spLocks noGrp="1"/>
          </p:cNvSpPr>
          <p:nvPr>
            <p:ph idx="1"/>
          </p:nvPr>
        </p:nvSpPr>
        <p:spPr>
          <a:xfrm>
            <a:off x="395536" y="1916832"/>
            <a:ext cx="7467600" cy="4525963"/>
          </a:xfrm>
        </p:spPr>
        <p:txBody>
          <a:bodyPr>
            <a:normAutofit fontScale="92500" lnSpcReduction="20000"/>
          </a:bodyPr>
          <a:lstStyle/>
          <a:p>
            <a:pPr marL="36576" indent="0" algn="just">
              <a:buNone/>
            </a:pPr>
            <a:r>
              <a:rPr lang="es-EC" dirty="0" smtClean="0"/>
              <a:t>Proceso </a:t>
            </a:r>
            <a:r>
              <a:rPr lang="es-ES" dirty="0" smtClean="0"/>
              <a:t>de </a:t>
            </a:r>
            <a:r>
              <a:rPr lang="es-ES" dirty="0"/>
              <a:t>soldadura por arco bajo gas protector con electrodo consumible, el arco se produce mediante un electrodo formado por un hilo continuo y las piezas a unir, quedando este protegido de la atmosfera circundante por un gas inerte (soldadura MIG) o por un gas activo (soldadura MAG).</a:t>
            </a:r>
            <a:endParaRPr lang="es-EC" dirty="0"/>
          </a:p>
          <a:p>
            <a:endParaRPr lang="es-EC" dirty="0"/>
          </a:p>
        </p:txBody>
      </p:sp>
    </p:spTree>
    <p:extLst>
      <p:ext uri="{BB962C8B-B14F-4D97-AF65-F5344CB8AC3E}">
        <p14:creationId xmlns:p14="http://schemas.microsoft.com/office/powerpoint/2010/main" val="43792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467600" cy="1143000"/>
          </a:xfrm>
        </p:spPr>
        <p:txBody>
          <a:bodyPr>
            <a:normAutofit fontScale="90000"/>
          </a:bodyPr>
          <a:lstStyle/>
          <a:p>
            <a:r>
              <a:rPr lang="es-EC" sz="3600" b="1" dirty="0" smtClean="0"/>
              <a:t>DISEÑO </a:t>
            </a:r>
            <a:r>
              <a:rPr lang="es-EC" sz="3600" b="1" dirty="0"/>
              <a:t>DEL CÁRTER</a:t>
            </a:r>
            <a:r>
              <a:rPr lang="es-EC" dirty="0"/>
              <a:t/>
            </a:r>
            <a:br>
              <a:rPr lang="es-EC" dirty="0"/>
            </a:br>
            <a:endParaRPr lang="es-EC" dirty="0"/>
          </a:p>
        </p:txBody>
      </p:sp>
      <p:sp>
        <p:nvSpPr>
          <p:cNvPr id="3" name="2 Marcador de contenido"/>
          <p:cNvSpPr>
            <a:spLocks noGrp="1"/>
          </p:cNvSpPr>
          <p:nvPr>
            <p:ph idx="1"/>
          </p:nvPr>
        </p:nvSpPr>
        <p:spPr>
          <a:xfrm>
            <a:off x="457200" y="980728"/>
            <a:ext cx="7787208" cy="5616624"/>
          </a:xfrm>
        </p:spPr>
        <p:txBody>
          <a:bodyPr>
            <a:normAutofit fontScale="55000" lnSpcReduction="20000"/>
          </a:bodyPr>
          <a:lstStyle/>
          <a:p>
            <a:pPr marL="36576" indent="0">
              <a:buNone/>
            </a:pPr>
            <a:r>
              <a:rPr lang="es-EC" sz="3800" b="1" dirty="0"/>
              <a:t> </a:t>
            </a:r>
            <a:endParaRPr lang="es-EC" sz="3800" dirty="0"/>
          </a:p>
          <a:p>
            <a:pPr marL="36576" indent="0" algn="just">
              <a:buNone/>
            </a:pPr>
            <a:r>
              <a:rPr lang="es-EC" sz="3800" dirty="0"/>
              <a:t>El diseño estructural del cárter seco se realizó con la ayuda del paquete de simulación de Solid Works garantizando la calidad y el funcionamiento del diseño. Las exhaustivas herramientas de análisis nos permitieron probar digitalmente los modelos para obtener una percepción técnica de gran valor al comienzo del proceso de diseño. Con la información que se obtuvo, se pudo definir fácilmente los métodos para reducir el peso y el coste de los materiales, mejorar la durabilidad y la factibilidad de fabricación, optimizar los márgenes y comparar las opciones de diseño para satisfacer totalmente las necesidades específicas del proyecto</a:t>
            </a:r>
            <a:r>
              <a:rPr lang="es-EC" dirty="0"/>
              <a:t>.</a:t>
            </a:r>
          </a:p>
          <a:p>
            <a:endParaRPr lang="es-EC" dirty="0"/>
          </a:p>
        </p:txBody>
      </p:sp>
    </p:spTree>
    <p:extLst>
      <p:ext uri="{BB962C8B-B14F-4D97-AF65-F5344CB8AC3E}">
        <p14:creationId xmlns:p14="http://schemas.microsoft.com/office/powerpoint/2010/main" val="322352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467600" cy="1143000"/>
          </a:xfrm>
        </p:spPr>
        <p:txBody>
          <a:bodyPr>
            <a:normAutofit fontScale="90000"/>
          </a:bodyPr>
          <a:lstStyle/>
          <a:p>
            <a:r>
              <a:rPr lang="es-EC" b="1" dirty="0"/>
              <a:t>TENSIÓN DE VON MISES</a:t>
            </a:r>
            <a:r>
              <a:rPr lang="es-EC" dirty="0"/>
              <a:t/>
            </a:r>
            <a:br>
              <a:rPr lang="es-EC" dirty="0"/>
            </a:br>
            <a:endParaRPr lang="es-EC" dirty="0"/>
          </a:p>
        </p:txBody>
      </p:sp>
      <p:sp>
        <p:nvSpPr>
          <p:cNvPr id="3" name="2 Marcador de contenido"/>
          <p:cNvSpPr>
            <a:spLocks noGrp="1"/>
          </p:cNvSpPr>
          <p:nvPr>
            <p:ph idx="1"/>
          </p:nvPr>
        </p:nvSpPr>
        <p:spPr>
          <a:xfrm>
            <a:off x="395536" y="1772816"/>
            <a:ext cx="7467600" cy="4525963"/>
          </a:xfrm>
        </p:spPr>
        <p:txBody>
          <a:bodyPr>
            <a:normAutofit fontScale="77500" lnSpcReduction="20000"/>
          </a:bodyPr>
          <a:lstStyle/>
          <a:p>
            <a:pPr marL="36576" indent="0" algn="just">
              <a:buNone/>
            </a:pPr>
            <a:r>
              <a:rPr lang="es-EC" dirty="0" smtClean="0"/>
              <a:t>La </a:t>
            </a:r>
            <a:r>
              <a:rPr lang="es-EC" dirty="0"/>
              <a:t>tensión de Von Mises es una magnitud física proporcional a la energía de  distorsión. En ingeniería se usa en el contexto de las teorías de fallo como indicador de un buen diseño para materiales dúctiles. Un material dúctil sufría fallo elástico cuando la energía de distorsión elástica rebasaba el valor del límite elástico del material usado para el diseño.</a:t>
            </a:r>
          </a:p>
          <a:p>
            <a:endParaRPr lang="es-EC" dirty="0"/>
          </a:p>
        </p:txBody>
      </p:sp>
    </p:spTree>
    <p:extLst>
      <p:ext uri="{BB962C8B-B14F-4D97-AF65-F5344CB8AC3E}">
        <p14:creationId xmlns:p14="http://schemas.microsoft.com/office/powerpoint/2010/main" val="3893534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DISEÑO DEL DEPOSITO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70000" lnSpcReduction="20000"/>
              </a:bodyPr>
              <a:lstStyle/>
              <a:p>
                <a:pPr marL="36576" indent="0">
                  <a:buNone/>
                </a:pPr>
                <a:r>
                  <a:rPr lang="es-EC" dirty="0"/>
                  <a:t> </a:t>
                </a:r>
              </a:p>
              <a:p>
                <a:pPr marL="36576" indent="0">
                  <a:buNone/>
                </a:pPr>
                <a:r>
                  <a:rPr lang="es-EC" dirty="0"/>
                  <a:t>Dónde:</a:t>
                </a:r>
              </a:p>
              <a:p>
                <a:pPr marL="36576" indent="0">
                  <a:buNone/>
                </a:pPr>
                <a14:m>
                  <m:oMath xmlns:m="http://schemas.openxmlformats.org/officeDocument/2006/math">
                    <m:r>
                      <m:rPr>
                        <m:sty m:val="p"/>
                      </m:rPr>
                      <a:rPr lang="es-EC">
                        <a:latin typeface="Cambria Math"/>
                      </a:rPr>
                      <m:t>v</m:t>
                    </m:r>
                    <m:r>
                      <a:rPr lang="es-EC">
                        <a:latin typeface="Cambria Math"/>
                      </a:rPr>
                      <m:t>=</m:t>
                    </m:r>
                  </m:oMath>
                </a14:m>
                <a:r>
                  <a:rPr lang="es-EC" dirty="0"/>
                  <a:t> Volumen total</a:t>
                </a:r>
              </a:p>
              <a:p>
                <a:pPr marL="36576" indent="0">
                  <a:buNone/>
                </a:pPr>
                <a14:m>
                  <m:oMath xmlns:m="http://schemas.openxmlformats.org/officeDocument/2006/math">
                    <m:r>
                      <m:rPr>
                        <m:sty m:val="p"/>
                      </m:rPr>
                      <a:rPr lang="es-EC">
                        <a:latin typeface="Cambria Math"/>
                      </a:rPr>
                      <m:t>r</m:t>
                    </m:r>
                    <m:r>
                      <a:rPr lang="es-EC">
                        <a:latin typeface="Cambria Math"/>
                      </a:rPr>
                      <m:t>=</m:t>
                    </m:r>
                  </m:oMath>
                </a14:m>
                <a:r>
                  <a:rPr lang="es-EC" dirty="0"/>
                  <a:t>Radio del elemento</a:t>
                </a:r>
              </a:p>
              <a:p>
                <a:pPr marL="36576" indent="0">
                  <a:buNone/>
                </a:pPr>
                <a14:m>
                  <m:oMath xmlns:m="http://schemas.openxmlformats.org/officeDocument/2006/math">
                    <m:r>
                      <m:rPr>
                        <m:sty m:val="p"/>
                      </m:rPr>
                      <a:rPr lang="es-EC">
                        <a:latin typeface="Cambria Math"/>
                      </a:rPr>
                      <m:t>h</m:t>
                    </m:r>
                    <m:r>
                      <a:rPr lang="es-EC">
                        <a:latin typeface="Cambria Math"/>
                      </a:rPr>
                      <m:t>=</m:t>
                    </m:r>
                  </m:oMath>
                </a14:m>
                <a:r>
                  <a:rPr lang="es-EC" dirty="0"/>
                  <a:t>Altura del elemento</a:t>
                </a:r>
              </a:p>
              <a:p>
                <a:pPr marL="36576" indent="0">
                  <a:buNone/>
                </a:pPr>
                <a:r>
                  <a:rPr lang="es-EC" dirty="0"/>
                  <a:t> </a:t>
                </a:r>
              </a:p>
              <a:p>
                <a:pPr marL="36576" indent="0">
                  <a:buNone/>
                </a:pPr>
                <a:r>
                  <a:rPr lang="es-EC" dirty="0">
                    <a:effectLst/>
                  </a:rPr>
                  <a:t>  </a:t>
                </a:r>
                <a:br>
                  <a:rPr lang="es-EC" dirty="0">
                    <a:effectLst/>
                  </a:rPr>
                </a:br>
                <a14:m>
                  <m:oMathPara xmlns:m="http://schemas.openxmlformats.org/officeDocument/2006/math">
                    <m:oMathParaPr>
                      <m:jc m:val="centerGroup"/>
                    </m:oMathParaPr>
                    <m:oMath xmlns:m="http://schemas.openxmlformats.org/officeDocument/2006/math">
                      <m:r>
                        <m:rPr>
                          <m:sty m:val="p"/>
                        </m:rPr>
                        <a:rPr lang="es-EC">
                          <a:latin typeface="Cambria Math"/>
                        </a:rPr>
                        <m:t>v</m:t>
                      </m:r>
                      <m:r>
                        <a:rPr lang="es-EC">
                          <a:latin typeface="Cambria Math"/>
                        </a:rPr>
                        <m:t>=</m:t>
                      </m:r>
                      <m:r>
                        <m:rPr>
                          <m:sty m:val="p"/>
                        </m:rPr>
                        <a:rPr lang="es-EC">
                          <a:latin typeface="Cambria Math"/>
                        </a:rPr>
                        <m:t>π</m:t>
                      </m:r>
                      <m:sSup>
                        <m:sSupPr>
                          <m:ctrlPr>
                            <a:rPr lang="es-EC" i="1">
                              <a:latin typeface="Cambria Math"/>
                            </a:rPr>
                          </m:ctrlPr>
                        </m:sSupPr>
                        <m:e>
                          <m:r>
                            <m:rPr>
                              <m:sty m:val="p"/>
                            </m:rPr>
                            <a:rPr lang="es-EC">
                              <a:latin typeface="Cambria Math"/>
                            </a:rPr>
                            <m:t>r</m:t>
                          </m:r>
                        </m:e>
                        <m:sup>
                          <m:r>
                            <a:rPr lang="es-EC">
                              <a:latin typeface="Cambria Math"/>
                            </a:rPr>
                            <m:t>2</m:t>
                          </m:r>
                        </m:sup>
                      </m:sSup>
                      <m:r>
                        <m:rPr>
                          <m:sty m:val="p"/>
                        </m:rPr>
                        <a:rPr lang="es-EC">
                          <a:latin typeface="Cambria Math"/>
                        </a:rPr>
                        <m:t>h</m:t>
                      </m:r>
                    </m:oMath>
                  </m:oMathPara>
                </a14:m>
                <a:endParaRPr lang="es-EC" dirty="0"/>
              </a:p>
              <a:p>
                <a:pPr marL="36576" indent="0">
                  <a:buNone/>
                </a:pPr>
                <a14:m>
                  <m:oMathPara xmlns:m="http://schemas.openxmlformats.org/officeDocument/2006/math">
                    <m:oMathParaPr>
                      <m:jc m:val="centerGroup"/>
                    </m:oMathParaPr>
                    <m:oMath xmlns:m="http://schemas.openxmlformats.org/officeDocument/2006/math">
                      <m:r>
                        <m:rPr>
                          <m:sty m:val="p"/>
                        </m:rPr>
                        <a:rPr lang="es-EC">
                          <a:latin typeface="Cambria Math"/>
                        </a:rPr>
                        <m:t>h</m:t>
                      </m:r>
                      <m:r>
                        <a:rPr lang="es-EC">
                          <a:latin typeface="Cambria Math"/>
                        </a:rPr>
                        <m:t>=</m:t>
                      </m:r>
                      <m:f>
                        <m:fPr>
                          <m:ctrlPr>
                            <a:rPr lang="es-EC" i="1">
                              <a:latin typeface="Cambria Math"/>
                            </a:rPr>
                          </m:ctrlPr>
                        </m:fPr>
                        <m:num>
                          <m:r>
                            <a:rPr lang="es-EC" i="1">
                              <a:latin typeface="Cambria Math"/>
                            </a:rPr>
                            <m:t>𝑣</m:t>
                          </m:r>
                        </m:num>
                        <m:den>
                          <m:r>
                            <a:rPr lang="es-EC" i="1">
                              <a:latin typeface="Cambria Math"/>
                            </a:rPr>
                            <m:t>𝜋</m:t>
                          </m:r>
                          <m:sSup>
                            <m:sSupPr>
                              <m:ctrlPr>
                                <a:rPr lang="es-EC" i="1">
                                  <a:latin typeface="Cambria Math"/>
                                </a:rPr>
                              </m:ctrlPr>
                            </m:sSupPr>
                            <m:e>
                              <m:r>
                                <a:rPr lang="es-EC" i="1">
                                  <a:latin typeface="Cambria Math"/>
                                </a:rPr>
                                <m:t>𝑟</m:t>
                              </m:r>
                            </m:e>
                            <m:sup>
                              <m:r>
                                <a:rPr lang="es-EC" i="1">
                                  <a:latin typeface="Cambria Math"/>
                                </a:rPr>
                                <m:t>2</m:t>
                              </m:r>
                            </m:sup>
                          </m:sSup>
                        </m:den>
                      </m:f>
                    </m:oMath>
                  </m:oMathPara>
                </a14:m>
                <a:endParaRPr lang="es-EC" dirty="0"/>
              </a:p>
              <a:p>
                <a:pPr marL="36576" indent="0">
                  <a:buNone/>
                </a:pPr>
                <a14:m>
                  <m:oMathPara xmlns:m="http://schemas.openxmlformats.org/officeDocument/2006/math">
                    <m:oMathParaPr>
                      <m:jc m:val="centerGroup"/>
                    </m:oMathParaPr>
                    <m:oMath xmlns:m="http://schemas.openxmlformats.org/officeDocument/2006/math">
                      <m:r>
                        <m:rPr>
                          <m:sty m:val="p"/>
                        </m:rPr>
                        <a:rPr lang="es-EC">
                          <a:latin typeface="Cambria Math"/>
                        </a:rPr>
                        <m:t>h</m:t>
                      </m:r>
                      <m:r>
                        <a:rPr lang="es-EC">
                          <a:latin typeface="Cambria Math"/>
                        </a:rPr>
                        <m:t>= </m:t>
                      </m:r>
                      <m:f>
                        <m:fPr>
                          <m:ctrlPr>
                            <a:rPr lang="es-EC" i="1">
                              <a:latin typeface="Cambria Math"/>
                            </a:rPr>
                          </m:ctrlPr>
                        </m:fPr>
                        <m:num>
                          <m:r>
                            <a:rPr lang="es-EC" i="1">
                              <a:latin typeface="Cambria Math"/>
                            </a:rPr>
                            <m:t>3500 </m:t>
                          </m:r>
                          <m:sSup>
                            <m:sSupPr>
                              <m:ctrlPr>
                                <a:rPr lang="es-EC" i="1">
                                  <a:latin typeface="Cambria Math"/>
                                </a:rPr>
                              </m:ctrlPr>
                            </m:sSupPr>
                            <m:e>
                              <m:r>
                                <a:rPr lang="es-EC" i="1">
                                  <a:latin typeface="Cambria Math"/>
                                </a:rPr>
                                <m:t>𝑐𝑚</m:t>
                              </m:r>
                            </m:e>
                            <m:sup>
                              <m:r>
                                <a:rPr lang="es-EC" i="1">
                                  <a:latin typeface="Cambria Math"/>
                                </a:rPr>
                                <m:t>3</m:t>
                              </m:r>
                            </m:sup>
                          </m:sSup>
                        </m:num>
                        <m:den>
                          <m:r>
                            <a:rPr lang="es-EC" i="1">
                              <a:latin typeface="Cambria Math"/>
                            </a:rPr>
                            <m:t>𝜋</m:t>
                          </m:r>
                          <m:sSup>
                            <m:sSupPr>
                              <m:ctrlPr>
                                <a:rPr lang="es-EC" i="1">
                                  <a:latin typeface="Cambria Math"/>
                                </a:rPr>
                              </m:ctrlPr>
                            </m:sSupPr>
                            <m:e>
                              <m:sSup>
                                <m:sSupPr>
                                  <m:ctrlPr>
                                    <a:rPr lang="es-EC" i="1">
                                      <a:latin typeface="Cambria Math"/>
                                    </a:rPr>
                                  </m:ctrlPr>
                                </m:sSupPr>
                                <m:e>
                                  <m:r>
                                    <a:rPr lang="es-EC" i="1">
                                      <a:latin typeface="Cambria Math"/>
                                    </a:rPr>
                                    <m:t>6.15</m:t>
                                  </m:r>
                                </m:e>
                                <m:sup>
                                  <m:r>
                                    <a:rPr lang="es-EC" i="1">
                                      <a:latin typeface="Cambria Math"/>
                                    </a:rPr>
                                    <m:t>2</m:t>
                                  </m:r>
                                </m:sup>
                              </m:sSup>
                              <m:r>
                                <a:rPr lang="es-EC" i="1">
                                  <a:latin typeface="Cambria Math"/>
                                </a:rPr>
                                <m:t> </m:t>
                              </m:r>
                              <m:r>
                                <a:rPr lang="es-EC" i="1">
                                  <a:latin typeface="Cambria Math"/>
                                </a:rPr>
                                <m:t>𝑐𝑚</m:t>
                              </m:r>
                            </m:e>
                            <m:sup>
                              <m:r>
                                <a:rPr lang="es-EC" i="1">
                                  <a:latin typeface="Cambria Math"/>
                                </a:rPr>
                                <m:t>2</m:t>
                              </m:r>
                            </m:sup>
                          </m:sSup>
                        </m:den>
                      </m:f>
                    </m:oMath>
                  </m:oMathPara>
                </a14:m>
                <a:endParaRPr lang="es-EC" dirty="0"/>
              </a:p>
              <a:p>
                <a:pPr marL="36576" indent="0">
                  <a:buNone/>
                </a:pPr>
                <a14:m>
                  <m:oMathPara xmlns:m="http://schemas.openxmlformats.org/officeDocument/2006/math">
                    <m:oMathParaPr>
                      <m:jc m:val="centerGroup"/>
                    </m:oMathParaPr>
                    <m:oMath xmlns:m="http://schemas.openxmlformats.org/officeDocument/2006/math">
                      <m:r>
                        <a:rPr lang="es-EC" i="1">
                          <a:latin typeface="Cambria Math"/>
                        </a:rPr>
                        <m:t>h</m:t>
                      </m:r>
                      <m:r>
                        <a:rPr lang="es-EC" i="1">
                          <a:latin typeface="Cambria Math"/>
                        </a:rPr>
                        <m:t>= 30.00 </m:t>
                      </m:r>
                      <m:r>
                        <a:rPr lang="es-EC" i="1">
                          <a:latin typeface="Cambria Math"/>
                        </a:rPr>
                        <m:t>𝑐𝑚</m:t>
                      </m:r>
                    </m:oMath>
                  </m:oMathPara>
                </a14:m>
                <a:endParaRPr lang="es-EC" dirty="0"/>
              </a:p>
              <a:p>
                <a:pPr marL="36576" indent="0">
                  <a:buNone/>
                </a:pPr>
                <a:r>
                  <a:rPr lang="es-EC" dirty="0"/>
                  <a:t> </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408"/>
                </a:stretch>
              </a:blipFill>
            </p:spPr>
            <p:txBody>
              <a:bodyPr/>
              <a:lstStyle/>
              <a:p>
                <a:r>
                  <a:rPr lang="es-EC">
                    <a:noFill/>
                  </a:rPr>
                  <a:t> </a:t>
                </a:r>
              </a:p>
            </p:txBody>
          </p:sp>
        </mc:Fallback>
      </mc:AlternateContent>
    </p:spTree>
    <p:extLst>
      <p:ext uri="{BB962C8B-B14F-4D97-AF65-F5344CB8AC3E}">
        <p14:creationId xmlns:p14="http://schemas.microsoft.com/office/powerpoint/2010/main" val="2870761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332656"/>
                <a:ext cx="7467600" cy="5793507"/>
              </a:xfrm>
            </p:spPr>
            <p:txBody>
              <a:bodyPr>
                <a:normAutofit fontScale="77500" lnSpcReduction="20000"/>
              </a:bodyPr>
              <a:lstStyle/>
              <a:p>
                <a:pPr marL="36576" indent="0">
                  <a:buNone/>
                </a:pPr>
                <a:r>
                  <a:rPr lang="es-EC" b="1" dirty="0" smtClean="0"/>
                  <a:t>PRESIÓN </a:t>
                </a:r>
                <a:r>
                  <a:rPr lang="es-EC" b="1" dirty="0"/>
                  <a:t>DENTRO DEL </a:t>
                </a:r>
                <a:r>
                  <a:rPr lang="es-EC" b="1" dirty="0" smtClean="0"/>
                  <a:t>CILINDRO</a:t>
                </a:r>
                <a:endParaRPr lang="es-EC" dirty="0"/>
              </a:p>
              <a:p>
                <a:pPr marL="36576" indent="0">
                  <a:buNone/>
                </a:pPr>
                <a:endParaRPr lang="es-EC" dirty="0"/>
              </a:p>
              <a:p>
                <a:pPr marL="36576" indent="0">
                  <a:buNone/>
                </a:pPr>
                <a:r>
                  <a:rPr lang="es-EC" dirty="0" smtClean="0"/>
                  <a:t>Dónde</a:t>
                </a:r>
                <a:r>
                  <a:rPr lang="es-EC" dirty="0"/>
                  <a:t>:</a:t>
                </a:r>
              </a:p>
              <a:p>
                <a:pPr marL="36576" indent="0">
                  <a:buNone/>
                </a:pPr>
                <a:endParaRPr lang="es-EC" dirty="0"/>
              </a:p>
              <a:p>
                <a:pPr marL="36576" indent="0">
                  <a:buNone/>
                </a:pPr>
                <a14:m>
                  <m:oMath xmlns:m="http://schemas.openxmlformats.org/officeDocument/2006/math">
                    <m:r>
                      <m:rPr>
                        <m:sty m:val="p"/>
                      </m:rPr>
                      <a:rPr lang="es-EC">
                        <a:latin typeface="Cambria Math"/>
                      </a:rPr>
                      <m:t>P</m:t>
                    </m:r>
                  </m:oMath>
                </a14:m>
                <a:r>
                  <a:rPr lang="es-EC" dirty="0"/>
                  <a:t> = Presión dentro del depósito.</a:t>
                </a:r>
              </a:p>
              <a:p>
                <a:pPr marL="36576" indent="0">
                  <a:buNone/>
                </a:pPr>
                <a14:m>
                  <m:oMath xmlns:m="http://schemas.openxmlformats.org/officeDocument/2006/math">
                    <m:r>
                      <m:rPr>
                        <m:sty m:val="p"/>
                      </m:rPr>
                      <a:rPr lang="es-EC">
                        <a:latin typeface="Cambria Math"/>
                      </a:rPr>
                      <m:t>γ</m:t>
                    </m:r>
                  </m:oMath>
                </a14:m>
                <a:r>
                  <a:rPr lang="es-EC" dirty="0"/>
                  <a:t> = Peso específico del aceite.</a:t>
                </a:r>
              </a:p>
              <a:p>
                <a:pPr marL="36576" indent="0">
                  <a:buNone/>
                </a:pPr>
                <a14:m>
                  <m:oMath xmlns:m="http://schemas.openxmlformats.org/officeDocument/2006/math">
                    <m:r>
                      <m:rPr>
                        <m:sty m:val="p"/>
                      </m:rPr>
                      <a:rPr lang="es-EC">
                        <a:latin typeface="Cambria Math"/>
                      </a:rPr>
                      <m:t>h</m:t>
                    </m:r>
                    <m:r>
                      <a:rPr lang="es-EC">
                        <a:latin typeface="Cambria Math"/>
                      </a:rPr>
                      <m:t> </m:t>
                    </m:r>
                  </m:oMath>
                </a14:m>
                <a:r>
                  <a:rPr lang="es-EC" dirty="0"/>
                  <a:t>= Altura del elemento</a:t>
                </a:r>
              </a:p>
              <a:p>
                <a:pPr marL="36576" indent="0">
                  <a:buNone/>
                </a:pPr>
                <a:r>
                  <a:rPr lang="es-EC" dirty="0"/>
                  <a:t> </a:t>
                </a:r>
              </a:p>
              <a:p>
                <a:pPr marL="36576" indent="0">
                  <a:buNone/>
                </a:pPr>
                <a14:m>
                  <m:oMath xmlns:m="http://schemas.openxmlformats.org/officeDocument/2006/math">
                    <m:r>
                      <m:rPr>
                        <m:sty m:val="p"/>
                      </m:rPr>
                      <a:rPr lang="es-EC">
                        <a:latin typeface="Cambria Math"/>
                      </a:rPr>
                      <m:t>P</m:t>
                    </m:r>
                    <m:r>
                      <a:rPr lang="es-EC">
                        <a:latin typeface="Cambria Math"/>
                      </a:rPr>
                      <m:t>=</m:t>
                    </m:r>
                    <m:r>
                      <m:rPr>
                        <m:sty m:val="p"/>
                      </m:rPr>
                      <a:rPr lang="es-EC">
                        <a:latin typeface="Cambria Math"/>
                      </a:rPr>
                      <m:t>γh</m:t>
                    </m:r>
                  </m:oMath>
                </a14:m>
                <a:r>
                  <a:rPr lang="es-EC" dirty="0">
                    <a:effectLst/>
                  </a:rPr>
                  <a:t> </a:t>
                </a:r>
                <a:r>
                  <a:rPr lang="es-EC" dirty="0"/>
                  <a:t> </a:t>
                </a:r>
              </a:p>
              <a:p>
                <a:pPr marL="36576" indent="0">
                  <a:buNone/>
                </a:pPr>
                <a14:m>
                  <m:oMathPara xmlns:m="http://schemas.openxmlformats.org/officeDocument/2006/math">
                    <m:oMathParaPr>
                      <m:jc m:val="centerGroup"/>
                    </m:oMathParaPr>
                    <m:oMath xmlns:m="http://schemas.openxmlformats.org/officeDocument/2006/math">
                      <m:r>
                        <m:rPr>
                          <m:sty m:val="p"/>
                        </m:rPr>
                        <a:rPr lang="es-EC">
                          <a:latin typeface="Cambria Math"/>
                        </a:rPr>
                        <m:t>P</m:t>
                      </m:r>
                      <m:r>
                        <a:rPr lang="es-EC">
                          <a:latin typeface="Cambria Math"/>
                        </a:rPr>
                        <m:t>=930</m:t>
                      </m:r>
                      <m:f>
                        <m:fPr>
                          <m:ctrlPr>
                            <a:rPr lang="es-EC" i="1">
                              <a:latin typeface="Cambria Math"/>
                            </a:rPr>
                          </m:ctrlPr>
                        </m:fPr>
                        <m:num>
                          <m:r>
                            <m:rPr>
                              <m:sty m:val="p"/>
                            </m:rPr>
                            <a:rPr lang="es-EC">
                              <a:latin typeface="Cambria Math"/>
                            </a:rPr>
                            <m:t>kg</m:t>
                          </m:r>
                        </m:num>
                        <m:den>
                          <m:sSup>
                            <m:sSupPr>
                              <m:ctrlPr>
                                <a:rPr lang="es-EC" i="1">
                                  <a:latin typeface="Cambria Math"/>
                                </a:rPr>
                              </m:ctrlPr>
                            </m:sSupPr>
                            <m:e>
                              <m:r>
                                <m:rPr>
                                  <m:sty m:val="p"/>
                                </m:rPr>
                                <a:rPr lang="es-EC">
                                  <a:latin typeface="Cambria Math"/>
                                </a:rPr>
                                <m:t>m</m:t>
                              </m:r>
                            </m:e>
                            <m:sup>
                              <m:r>
                                <a:rPr lang="es-EC">
                                  <a:latin typeface="Cambria Math"/>
                                </a:rPr>
                                <m:t>3</m:t>
                              </m:r>
                            </m:sup>
                          </m:sSup>
                        </m:den>
                      </m:f>
                      <m:r>
                        <a:rPr lang="es-EC" i="1">
                          <a:latin typeface="Cambria Math"/>
                        </a:rPr>
                        <m:t>∗0.3 </m:t>
                      </m:r>
                      <m:r>
                        <a:rPr lang="es-EC" i="1">
                          <a:latin typeface="Cambria Math"/>
                        </a:rPr>
                        <m:t>𝑚</m:t>
                      </m:r>
                    </m:oMath>
                  </m:oMathPara>
                </a14:m>
                <a:endParaRPr lang="es-EC" dirty="0"/>
              </a:p>
              <a:p>
                <a:pPr marL="36576" indent="0">
                  <a:buNone/>
                </a:pPr>
                <a:r>
                  <a:rPr lang="es-EC" dirty="0"/>
                  <a:t> </a:t>
                </a:r>
              </a:p>
              <a:p>
                <a:pPr marL="36576" indent="0">
                  <a:buNone/>
                </a:pPr>
                <a14:m>
                  <m:oMathPara xmlns:m="http://schemas.openxmlformats.org/officeDocument/2006/math">
                    <m:oMathParaPr>
                      <m:jc m:val="centerGroup"/>
                    </m:oMathParaPr>
                    <m:oMath xmlns:m="http://schemas.openxmlformats.org/officeDocument/2006/math">
                      <m:r>
                        <m:rPr>
                          <m:sty m:val="p"/>
                        </m:rPr>
                        <a:rPr lang="es-EC">
                          <a:latin typeface="Cambria Math"/>
                        </a:rPr>
                        <m:t>P</m:t>
                      </m:r>
                      <m:r>
                        <a:rPr lang="es-EC">
                          <a:latin typeface="Cambria Math"/>
                        </a:rPr>
                        <m:t>=279</m:t>
                      </m:r>
                      <m:f>
                        <m:fPr>
                          <m:ctrlPr>
                            <a:rPr lang="es-EC" i="1">
                              <a:latin typeface="Cambria Math"/>
                            </a:rPr>
                          </m:ctrlPr>
                        </m:fPr>
                        <m:num>
                          <m:r>
                            <m:rPr>
                              <m:sty m:val="p"/>
                            </m:rPr>
                            <a:rPr lang="es-EC">
                              <a:latin typeface="Cambria Math"/>
                            </a:rPr>
                            <m:t>kg</m:t>
                          </m:r>
                        </m:num>
                        <m:den>
                          <m:sSup>
                            <m:sSupPr>
                              <m:ctrlPr>
                                <a:rPr lang="es-EC" i="1">
                                  <a:latin typeface="Cambria Math"/>
                                </a:rPr>
                              </m:ctrlPr>
                            </m:sSupPr>
                            <m:e>
                              <m:r>
                                <m:rPr>
                                  <m:sty m:val="p"/>
                                </m:rPr>
                                <a:rPr lang="es-EC">
                                  <a:latin typeface="Cambria Math"/>
                                </a:rPr>
                                <m:t>m</m:t>
                              </m:r>
                            </m:e>
                            <m:sup>
                              <m:r>
                                <a:rPr lang="es-EC">
                                  <a:latin typeface="Cambria Math"/>
                                </a:rPr>
                                <m:t>2</m:t>
                              </m:r>
                            </m:sup>
                          </m:sSup>
                        </m:den>
                      </m:f>
                    </m:oMath>
                  </m:oMathPara>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332656"/>
                <a:ext cx="7467600" cy="5793507"/>
              </a:xfrm>
              <a:blipFill rotWithShape="1">
                <a:blip r:embed="rId2"/>
                <a:stretch>
                  <a:fillRect l="-653" t="-2000"/>
                </a:stretch>
              </a:blipFill>
            </p:spPr>
            <p:txBody>
              <a:bodyPr/>
              <a:lstStyle/>
              <a:p>
                <a:r>
                  <a:rPr lang="es-EC">
                    <a:noFill/>
                  </a:rPr>
                  <a:t> </a:t>
                </a:r>
              </a:p>
            </p:txBody>
          </p:sp>
        </mc:Fallback>
      </mc:AlternateContent>
    </p:spTree>
    <p:extLst>
      <p:ext uri="{BB962C8B-B14F-4D97-AF65-F5344CB8AC3E}">
        <p14:creationId xmlns:p14="http://schemas.microsoft.com/office/powerpoint/2010/main" val="421160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7467600" cy="5433467"/>
          </a:xfrm>
        </p:spPr>
        <p:txBody>
          <a:bodyPr>
            <a:normAutofit fontScale="92500" lnSpcReduction="20000"/>
          </a:bodyPr>
          <a:lstStyle/>
          <a:p>
            <a:pPr marL="36576" indent="0">
              <a:buNone/>
            </a:pPr>
            <a:r>
              <a:rPr lang="es-EC" b="1" dirty="0" smtClean="0"/>
              <a:t>DISEÑO </a:t>
            </a:r>
            <a:r>
              <a:rPr lang="es-EC" b="1" dirty="0"/>
              <a:t>DE  LA </a:t>
            </a:r>
            <a:r>
              <a:rPr lang="es-EC" b="1" dirty="0" smtClean="0"/>
              <a:t>BOMBA</a:t>
            </a:r>
          </a:p>
          <a:p>
            <a:pPr marL="36576" indent="0">
              <a:buNone/>
            </a:pPr>
            <a:endParaRPr lang="es-EC" dirty="0"/>
          </a:p>
          <a:p>
            <a:pPr marL="36576" indent="0">
              <a:buNone/>
            </a:pPr>
            <a:r>
              <a:rPr lang="es-EC" dirty="0"/>
              <a:t>Procedemos a diseñar el sistema de cárter seco partiendo de las especificaciones propias del fabricante del sistema de aceite, la bomba es de elementos </a:t>
            </a:r>
            <a:r>
              <a:rPr lang="es-EC" dirty="0" err="1"/>
              <a:t>trocoidales</a:t>
            </a:r>
            <a:r>
              <a:rPr lang="es-EC" dirty="0"/>
              <a:t> y con idéntica dimensiones  y lóbulos de la bomba de aceite original y con ello conseguir las mismas presiones y caudales (71psi @6000rpm).</a:t>
            </a:r>
          </a:p>
          <a:p>
            <a:endParaRPr lang="es-EC" dirty="0"/>
          </a:p>
        </p:txBody>
      </p:sp>
    </p:spTree>
    <p:extLst>
      <p:ext uri="{BB962C8B-B14F-4D97-AF65-F5344CB8AC3E}">
        <p14:creationId xmlns:p14="http://schemas.microsoft.com/office/powerpoint/2010/main" val="3529785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FINALIDAD DE LA LUBRICACION</a:t>
            </a:r>
            <a:endParaRPr lang="es-EC" dirty="0"/>
          </a:p>
        </p:txBody>
      </p:sp>
      <p:sp>
        <p:nvSpPr>
          <p:cNvPr id="3" name="2 Marcador de contenido"/>
          <p:cNvSpPr>
            <a:spLocks noGrp="1"/>
          </p:cNvSpPr>
          <p:nvPr>
            <p:ph idx="1"/>
          </p:nvPr>
        </p:nvSpPr>
        <p:spPr/>
        <p:txBody>
          <a:bodyPr>
            <a:normAutofit fontScale="77500" lnSpcReduction="20000"/>
          </a:bodyPr>
          <a:lstStyle/>
          <a:p>
            <a:pPr marL="36576" indent="0" algn="just">
              <a:buNone/>
            </a:pPr>
            <a:r>
              <a:rPr lang="es-EC" dirty="0">
                <a:effectLst>
                  <a:outerShdw blurRad="38100" dist="38100" dir="2700000" algn="tl">
                    <a:srgbClr val="000000">
                      <a:alpha val="43137"/>
                    </a:srgbClr>
                  </a:outerShdw>
                </a:effectLst>
              </a:rPr>
              <a:t>La superficie metálica, por muy pulimentada que estén, no son completamente lisas, si se frotan una contra otra sometiéndolas, además, a una elevada presión, se producirá un gran desgaste de las mismas debido al rozamiento y a una elevación de la temperatura con la que las moléculas de ambas piezas tienden a soltarse, dando origen al fenómeno denominado comúnmente “agarrotamiento” o “gripado”. </a:t>
            </a:r>
          </a:p>
        </p:txBody>
      </p:sp>
    </p:spTree>
    <p:extLst>
      <p:ext uri="{BB962C8B-B14F-4D97-AF65-F5344CB8AC3E}">
        <p14:creationId xmlns:p14="http://schemas.microsoft.com/office/powerpoint/2010/main" val="858970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7467600" cy="5505475"/>
          </a:xfrm>
        </p:spPr>
        <p:txBody>
          <a:bodyPr>
            <a:normAutofit fontScale="62500" lnSpcReduction="20000"/>
          </a:bodyPr>
          <a:lstStyle/>
          <a:p>
            <a:pPr marL="36576" indent="0" algn="just">
              <a:buNone/>
            </a:pPr>
            <a:r>
              <a:rPr lang="es-EC" b="1" dirty="0"/>
              <a:t>DETERMINACIÓN DE FORMULAS PARA DISEÑAR ENGRANES </a:t>
            </a:r>
            <a:r>
              <a:rPr lang="es-EC" b="1" dirty="0" smtClean="0"/>
              <a:t>HIPOCICLOIDAL</a:t>
            </a:r>
          </a:p>
          <a:p>
            <a:pPr marL="36576" indent="0">
              <a:buNone/>
            </a:pPr>
            <a:endParaRPr lang="es-EC" b="1" dirty="0"/>
          </a:p>
          <a:p>
            <a:pPr marL="36576" indent="0" algn="just">
              <a:buNone/>
            </a:pPr>
            <a:r>
              <a:rPr lang="es-EC" dirty="0"/>
              <a:t>La teoría de la bomba </a:t>
            </a:r>
            <a:r>
              <a:rPr lang="es-EC" dirty="0" err="1"/>
              <a:t>Moineau</a:t>
            </a:r>
            <a:r>
              <a:rPr lang="es-EC" dirty="0"/>
              <a:t> está basada en el estudio de los engranajes hipocicloidales</a:t>
            </a:r>
            <a:r>
              <a:rPr lang="es-EC" b="1" dirty="0"/>
              <a:t>, Una hipocicloide es el lugar geométrico que describe un punto fijo P cualquiera de un círculo móvil de radio r, que gira internamente sin resbalar dentro de un círculo fijo de radio R.  </a:t>
            </a:r>
            <a:endParaRPr lang="es-EC" dirty="0"/>
          </a:p>
          <a:p>
            <a:pPr marL="36576" indent="0" algn="just">
              <a:buNone/>
            </a:pPr>
            <a:r>
              <a:rPr lang="es-EC" b="1" dirty="0"/>
              <a:t>R/r = 1</a:t>
            </a:r>
            <a:r>
              <a:rPr lang="es-EC" dirty="0"/>
              <a:t> La curva se reduce a un punto   (1 lóbulo)</a:t>
            </a:r>
          </a:p>
          <a:p>
            <a:pPr marL="36576" indent="0" algn="just">
              <a:buNone/>
            </a:pPr>
            <a:r>
              <a:rPr lang="es-EC" b="1" dirty="0"/>
              <a:t>R/r = 2</a:t>
            </a:r>
            <a:r>
              <a:rPr lang="es-EC" dirty="0"/>
              <a:t> La curva es un segmento de recta (2 lóbulos)</a:t>
            </a:r>
          </a:p>
          <a:p>
            <a:pPr marL="36576" indent="0" algn="just">
              <a:buNone/>
            </a:pPr>
            <a:r>
              <a:rPr lang="es-EC" b="1" dirty="0"/>
              <a:t>R/r = 3 </a:t>
            </a:r>
            <a:r>
              <a:rPr lang="es-EC" dirty="0"/>
              <a:t>La curva es una estrella de 3 puntas   (3 lóbulos)</a:t>
            </a:r>
          </a:p>
          <a:p>
            <a:pPr marL="36576" indent="0" algn="just">
              <a:buNone/>
            </a:pPr>
            <a:r>
              <a:rPr lang="es-EC" b="1" dirty="0"/>
              <a:t>R/r = 4</a:t>
            </a:r>
            <a:r>
              <a:rPr lang="es-EC" dirty="0"/>
              <a:t> La curva es una astroide de 4 puntas   (4lóbulos), etc.</a:t>
            </a:r>
          </a:p>
          <a:p>
            <a:endParaRPr lang="es-EC" dirty="0"/>
          </a:p>
        </p:txBody>
      </p:sp>
    </p:spTree>
    <p:extLst>
      <p:ext uri="{BB962C8B-B14F-4D97-AF65-F5344CB8AC3E}">
        <p14:creationId xmlns:p14="http://schemas.microsoft.com/office/powerpoint/2010/main" val="2641302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3"/>
            <a:ext cx="6480720" cy="2982580"/>
          </a:xfrm>
          <a:prstGeom prst="rect">
            <a:avLst/>
          </a:prstGeom>
          <a:noFill/>
          <a:ln>
            <a:noFill/>
          </a:ln>
        </p:spPr>
      </p:pic>
    </p:spTree>
    <p:extLst>
      <p:ext uri="{BB962C8B-B14F-4D97-AF65-F5344CB8AC3E}">
        <p14:creationId xmlns:p14="http://schemas.microsoft.com/office/powerpoint/2010/main" val="999158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a:t>
            </a:r>
            <a:r>
              <a:rPr lang="es-EC" dirty="0" smtClean="0"/>
              <a:t>cuaciones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14:m>
                  <m:oMath xmlns:m="http://schemas.openxmlformats.org/officeDocument/2006/math">
                    <m:r>
                      <a:rPr lang="es-EC" i="1">
                        <a:latin typeface="Cambria Math"/>
                      </a:rPr>
                      <m:t> </m:t>
                    </m:r>
                    <m:r>
                      <a:rPr lang="es-EC" i="1">
                        <a:latin typeface="Cambria Math"/>
                      </a:rPr>
                      <m:t>𝑥</m:t>
                    </m:r>
                    <m:r>
                      <a:rPr lang="es-EC" i="1">
                        <a:latin typeface="Cambria Math"/>
                      </a:rPr>
                      <m:t>=</m:t>
                    </m:r>
                    <m:d>
                      <m:dPr>
                        <m:ctrlPr>
                          <a:rPr lang="es-EC" i="1">
                            <a:latin typeface="Cambria Math"/>
                          </a:rPr>
                        </m:ctrlPr>
                      </m:dPr>
                      <m:e>
                        <m:r>
                          <a:rPr lang="es-EC" i="1">
                            <a:latin typeface="Cambria Math"/>
                          </a:rPr>
                          <m:t>𝑎</m:t>
                        </m:r>
                        <m:r>
                          <a:rPr lang="es-EC" i="1">
                            <a:latin typeface="Cambria Math"/>
                          </a:rPr>
                          <m:t>−</m:t>
                        </m:r>
                        <m:r>
                          <a:rPr lang="es-EC" i="1">
                            <a:latin typeface="Cambria Math"/>
                          </a:rPr>
                          <m:t>𝑏</m:t>
                        </m:r>
                      </m:e>
                    </m:d>
                    <m:r>
                      <a:rPr lang="es-EC" i="1">
                        <a:latin typeface="Cambria Math"/>
                      </a:rPr>
                      <m:t>𝑐𝑜𝑠</m:t>
                    </m:r>
                    <m:r>
                      <m:rPr>
                        <m:sty m:val="p"/>
                      </m:rPr>
                      <a:rPr lang="es-EC">
                        <a:latin typeface="Cambria Math"/>
                      </a:rPr>
                      <m:t>Θ</m:t>
                    </m:r>
                    <m:r>
                      <a:rPr lang="es-EC">
                        <a:latin typeface="Cambria Math"/>
                      </a:rPr>
                      <m:t>+</m:t>
                    </m:r>
                    <m:r>
                      <m:rPr>
                        <m:sty m:val="p"/>
                      </m:rPr>
                      <a:rPr lang="es-EC">
                        <a:latin typeface="Cambria Math"/>
                      </a:rPr>
                      <m:t>bcos</m:t>
                    </m:r>
                    <m:r>
                      <a:rPr lang="es-EC">
                        <a:latin typeface="Cambria Math"/>
                      </a:rPr>
                      <m:t>[</m:t>
                    </m:r>
                    <m:r>
                      <m:rPr>
                        <m:sty m:val="p"/>
                      </m:rPr>
                      <a:rPr lang="es-EC">
                        <a:latin typeface="Cambria Math"/>
                      </a:rPr>
                      <m:t>Θ</m:t>
                    </m:r>
                    <m:r>
                      <a:rPr lang="es-EC">
                        <a:latin typeface="Cambria Math"/>
                      </a:rPr>
                      <m:t>(</m:t>
                    </m:r>
                    <m:f>
                      <m:fPr>
                        <m:ctrlPr>
                          <a:rPr lang="es-EC" i="1">
                            <a:latin typeface="Cambria Math"/>
                          </a:rPr>
                        </m:ctrlPr>
                      </m:fPr>
                      <m:num>
                        <m:r>
                          <m:rPr>
                            <m:sty m:val="p"/>
                          </m:rPr>
                          <a:rPr lang="es-EC">
                            <a:latin typeface="Cambria Math"/>
                          </a:rPr>
                          <m:t>b</m:t>
                        </m:r>
                        <m:r>
                          <a:rPr lang="es-EC" i="1">
                            <a:latin typeface="Cambria Math"/>
                          </a:rPr>
                          <m:t>−</m:t>
                        </m:r>
                        <m:r>
                          <m:rPr>
                            <m:sty m:val="p"/>
                          </m:rPr>
                          <a:rPr lang="es-EC">
                            <a:latin typeface="Cambria Math"/>
                          </a:rPr>
                          <m:t>a</m:t>
                        </m:r>
                      </m:num>
                      <m:den>
                        <m:r>
                          <m:rPr>
                            <m:sty m:val="p"/>
                          </m:rPr>
                          <a:rPr lang="es-EC">
                            <a:latin typeface="Cambria Math"/>
                          </a:rPr>
                          <m:t>b</m:t>
                        </m:r>
                      </m:den>
                    </m:f>
                    <m:r>
                      <a:rPr lang="es-EC" i="1">
                        <a:latin typeface="Cambria Math"/>
                      </a:rPr>
                      <m:t> )</m:t>
                    </m:r>
                    <m:r>
                      <a:rPr lang="es-EC">
                        <a:latin typeface="Cambria Math"/>
                      </a:rPr>
                      <m:t> ]</m:t>
                    </m:r>
                  </m:oMath>
                </a14:m>
                <a:endParaRPr lang="es-EC" dirty="0"/>
              </a:p>
              <a:p>
                <a14:m>
                  <m:oMath xmlns:m="http://schemas.openxmlformats.org/officeDocument/2006/math">
                    <m:r>
                      <a:rPr lang="es-EC" i="1">
                        <a:latin typeface="Cambria Math"/>
                      </a:rPr>
                      <m:t> </m:t>
                    </m:r>
                    <m:r>
                      <a:rPr lang="es-EC" i="1">
                        <a:latin typeface="Cambria Math"/>
                      </a:rPr>
                      <m:t>𝑦</m:t>
                    </m:r>
                    <m:r>
                      <a:rPr lang="es-EC" i="1">
                        <a:latin typeface="Cambria Math"/>
                      </a:rPr>
                      <m:t>=</m:t>
                    </m:r>
                    <m:d>
                      <m:dPr>
                        <m:ctrlPr>
                          <a:rPr lang="es-EC" i="1">
                            <a:latin typeface="Cambria Math"/>
                          </a:rPr>
                        </m:ctrlPr>
                      </m:dPr>
                      <m:e>
                        <m:r>
                          <a:rPr lang="es-EC" i="1">
                            <a:latin typeface="Cambria Math"/>
                          </a:rPr>
                          <m:t>𝑎</m:t>
                        </m:r>
                        <m:r>
                          <a:rPr lang="es-EC" i="1">
                            <a:latin typeface="Cambria Math"/>
                          </a:rPr>
                          <m:t>−</m:t>
                        </m:r>
                        <m:r>
                          <a:rPr lang="es-EC" i="1">
                            <a:latin typeface="Cambria Math"/>
                          </a:rPr>
                          <m:t>𝑏</m:t>
                        </m:r>
                      </m:e>
                    </m:d>
                    <m:r>
                      <a:rPr lang="es-EC" i="1">
                        <a:latin typeface="Cambria Math"/>
                      </a:rPr>
                      <m:t>𝑠𝑒𝑛𝑜</m:t>
                    </m:r>
                    <m:r>
                      <m:rPr>
                        <m:sty m:val="p"/>
                      </m:rPr>
                      <a:rPr lang="es-EC">
                        <a:latin typeface="Cambria Math"/>
                      </a:rPr>
                      <m:t>Θ</m:t>
                    </m:r>
                    <m:r>
                      <a:rPr lang="es-EC">
                        <a:latin typeface="Cambria Math"/>
                      </a:rPr>
                      <m:t>+</m:t>
                    </m:r>
                    <m:r>
                      <m:rPr>
                        <m:sty m:val="p"/>
                      </m:rPr>
                      <a:rPr lang="es-EC">
                        <a:latin typeface="Cambria Math"/>
                      </a:rPr>
                      <m:t>bseno</m:t>
                    </m:r>
                    <m:r>
                      <a:rPr lang="es-EC">
                        <a:latin typeface="Cambria Math"/>
                      </a:rPr>
                      <m:t>[</m:t>
                    </m:r>
                    <m:r>
                      <m:rPr>
                        <m:sty m:val="p"/>
                      </m:rPr>
                      <a:rPr lang="es-EC">
                        <a:latin typeface="Cambria Math"/>
                      </a:rPr>
                      <m:t>Θ</m:t>
                    </m:r>
                    <m:r>
                      <a:rPr lang="es-EC">
                        <a:latin typeface="Cambria Math"/>
                      </a:rPr>
                      <m:t>(</m:t>
                    </m:r>
                    <m:f>
                      <m:fPr>
                        <m:ctrlPr>
                          <a:rPr lang="es-EC" i="1">
                            <a:latin typeface="Cambria Math"/>
                          </a:rPr>
                        </m:ctrlPr>
                      </m:fPr>
                      <m:num>
                        <m:r>
                          <m:rPr>
                            <m:sty m:val="p"/>
                          </m:rPr>
                          <a:rPr lang="es-EC">
                            <a:latin typeface="Cambria Math"/>
                          </a:rPr>
                          <m:t>b</m:t>
                        </m:r>
                        <m:r>
                          <a:rPr lang="es-EC" i="1">
                            <a:latin typeface="Cambria Math"/>
                          </a:rPr>
                          <m:t>−</m:t>
                        </m:r>
                        <m:r>
                          <m:rPr>
                            <m:sty m:val="p"/>
                          </m:rPr>
                          <a:rPr lang="es-EC">
                            <a:latin typeface="Cambria Math"/>
                          </a:rPr>
                          <m:t>a</m:t>
                        </m:r>
                      </m:num>
                      <m:den>
                        <m:r>
                          <m:rPr>
                            <m:sty m:val="p"/>
                          </m:rPr>
                          <a:rPr lang="es-EC">
                            <a:latin typeface="Cambria Math"/>
                          </a:rPr>
                          <m:t>b</m:t>
                        </m:r>
                      </m:den>
                    </m:f>
                    <m:r>
                      <a:rPr lang="es-EC" i="1">
                        <a:latin typeface="Cambria Math"/>
                      </a:rPr>
                      <m:t> )</m:t>
                    </m:r>
                    <m:r>
                      <a:rPr lang="es-EC">
                        <a:latin typeface="Cambria Math"/>
                      </a:rPr>
                      <m:t> ]</m:t>
                    </m:r>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5671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539552" y="620688"/>
            <a:ext cx="2484024" cy="2515405"/>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4690447" y="620688"/>
            <a:ext cx="3117215" cy="1881505"/>
          </a:xfrm>
          <a:prstGeom prst="rect">
            <a:avLst/>
          </a:prstGeom>
          <a:noFill/>
          <a:ln w="9525">
            <a:noFill/>
            <a:miter lim="800000"/>
            <a:headEnd/>
            <a:tailEnd/>
          </a:ln>
        </p:spPr>
      </p:pic>
      <p:pic>
        <p:nvPicPr>
          <p:cNvPr id="6" name="5 Imagen"/>
          <p:cNvPicPr/>
          <p:nvPr/>
        </p:nvPicPr>
        <p:blipFill>
          <a:blip r:embed="rId4"/>
          <a:srcRect/>
          <a:stretch>
            <a:fillRect/>
          </a:stretch>
        </p:blipFill>
        <p:spPr bwMode="auto">
          <a:xfrm>
            <a:off x="467544" y="3429000"/>
            <a:ext cx="3148965" cy="2551430"/>
          </a:xfrm>
          <a:prstGeom prst="rect">
            <a:avLst/>
          </a:prstGeom>
          <a:noFill/>
          <a:ln w="9525">
            <a:noFill/>
            <a:miter lim="800000"/>
            <a:headEnd/>
            <a:tailEnd/>
          </a:ln>
        </p:spPr>
      </p:pic>
      <p:pic>
        <p:nvPicPr>
          <p:cNvPr id="7" name="6 Imagen"/>
          <p:cNvPicPr/>
          <p:nvPr/>
        </p:nvPicPr>
        <p:blipFill>
          <a:blip r:embed="rId5"/>
          <a:srcRect/>
          <a:stretch>
            <a:fillRect/>
          </a:stretch>
        </p:blipFill>
        <p:spPr bwMode="auto">
          <a:xfrm>
            <a:off x="5341818" y="3429000"/>
            <a:ext cx="2691765" cy="2369820"/>
          </a:xfrm>
          <a:prstGeom prst="rect">
            <a:avLst/>
          </a:prstGeom>
          <a:noFill/>
          <a:ln w="9525">
            <a:noFill/>
            <a:miter lim="800000"/>
            <a:headEnd/>
            <a:tailEnd/>
          </a:ln>
        </p:spPr>
      </p:pic>
    </p:spTree>
    <p:extLst>
      <p:ext uri="{BB962C8B-B14F-4D97-AF65-F5344CB8AC3E}">
        <p14:creationId xmlns:p14="http://schemas.microsoft.com/office/powerpoint/2010/main" val="4115804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7467600" cy="1143000"/>
          </a:xfrm>
        </p:spPr>
        <p:txBody>
          <a:bodyPr>
            <a:normAutofit fontScale="90000"/>
          </a:bodyPr>
          <a:lstStyle/>
          <a:p>
            <a:r>
              <a:rPr lang="es-EC" b="1" dirty="0" smtClean="0"/>
              <a:t> </a:t>
            </a:r>
            <a:r>
              <a:rPr lang="es-EC" b="1" dirty="0"/>
              <a:t>SELECCIÓN DE MATERIALES </a:t>
            </a:r>
            <a:r>
              <a:rPr lang="es-EC" dirty="0"/>
              <a:t/>
            </a:r>
            <a:br>
              <a:rPr lang="es-EC" dirty="0"/>
            </a:br>
            <a:endParaRPr lang="es-EC" dirty="0"/>
          </a:p>
        </p:txBody>
      </p:sp>
      <p:sp>
        <p:nvSpPr>
          <p:cNvPr id="3" name="2 Marcador de contenido"/>
          <p:cNvSpPr>
            <a:spLocks noGrp="1"/>
          </p:cNvSpPr>
          <p:nvPr>
            <p:ph idx="1"/>
          </p:nvPr>
        </p:nvSpPr>
        <p:spPr/>
        <p:txBody>
          <a:bodyPr>
            <a:normAutofit fontScale="92500" lnSpcReduction="20000"/>
          </a:bodyPr>
          <a:lstStyle/>
          <a:p>
            <a:pPr marL="36576" indent="0">
              <a:buNone/>
            </a:pPr>
            <a:r>
              <a:rPr lang="es-EC" dirty="0"/>
              <a:t> </a:t>
            </a:r>
          </a:p>
          <a:p>
            <a:pPr marL="36576" indent="0">
              <a:buNone/>
            </a:pPr>
            <a:r>
              <a:rPr lang="es-ES" dirty="0"/>
              <a:t>Parte muy importante para la realización de este sistema fue el analizar las aplicaciones del material y si su estructura molecular soportaría las cargas a las cuales van a ser sometidas, tomando en cuenta la disponibilidad del mismo en el mercado nacional y sus costos.</a:t>
            </a:r>
            <a:endParaRPr lang="es-EC" dirty="0"/>
          </a:p>
          <a:p>
            <a:endParaRPr lang="es-EC" dirty="0"/>
          </a:p>
        </p:txBody>
      </p:sp>
    </p:spTree>
    <p:extLst>
      <p:ext uri="{BB962C8B-B14F-4D97-AF65-F5344CB8AC3E}">
        <p14:creationId xmlns:p14="http://schemas.microsoft.com/office/powerpoint/2010/main" val="302375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PAR MOTOR</a:t>
            </a:r>
            <a:endParaRPr lang="es-EC" dirty="0"/>
          </a:p>
        </p:txBody>
      </p:sp>
      <p:graphicFrame>
        <p:nvGraphicFramePr>
          <p:cNvPr id="6" name="5 Marcador de contenido"/>
          <p:cNvGraphicFramePr>
            <a:graphicFrameLocks noGrp="1"/>
          </p:cNvGraphicFramePr>
          <p:nvPr>
            <p:ph idx="1"/>
          </p:nvPr>
        </p:nvGraphicFramePr>
        <p:xfrm>
          <a:off x="1496377" y="2628741"/>
          <a:ext cx="5389245" cy="3017520"/>
        </p:xfrm>
        <a:graphic>
          <a:graphicData uri="http://schemas.openxmlformats.org/drawingml/2006/table">
            <a:tbl>
              <a:tblPr firstRow="1" firstCol="1" bandRow="1">
                <a:tableStyleId>{5C22544A-7EE6-4342-B048-85BDC9FD1C3A}</a:tableStyleId>
              </a:tblPr>
              <a:tblGrid>
                <a:gridCol w="2694305"/>
                <a:gridCol w="2694940"/>
              </a:tblGrid>
              <a:tr h="0">
                <a:tc gridSpan="2">
                  <a:txBody>
                    <a:bodyPr/>
                    <a:lstStyle/>
                    <a:p>
                      <a:pPr algn="ctr">
                        <a:lnSpc>
                          <a:spcPct val="150000"/>
                        </a:lnSpc>
                        <a:spcAft>
                          <a:spcPts val="0"/>
                        </a:spcAft>
                        <a:tabLst>
                          <a:tab pos="1943100" algn="l"/>
                        </a:tabLst>
                      </a:pPr>
                      <a:r>
                        <a:rPr lang="es-ES" sz="1200">
                          <a:effectLst/>
                        </a:rPr>
                        <a:t>HONDA CBR 600 F4I</a:t>
                      </a:r>
                      <a:endParaRPr lang="es-EC" sz="1100">
                        <a:effectLst/>
                        <a:latin typeface="Calibri"/>
                        <a:ea typeface="Calibri"/>
                        <a:cs typeface="Times New Roman"/>
                      </a:endParaRPr>
                    </a:p>
                  </a:txBody>
                  <a:tcPr marL="68580" marR="68580" marT="0" marB="0"/>
                </a:tc>
                <a:tc hMerge="1">
                  <a:txBody>
                    <a:bodyPr/>
                    <a:lstStyle/>
                    <a:p>
                      <a:endParaRPr lang="es-EC"/>
                    </a:p>
                  </a:txBody>
                  <a:tcPr/>
                </a:tc>
              </a:tr>
              <a:tr h="0">
                <a:tc>
                  <a:txBody>
                    <a:bodyPr/>
                    <a:lstStyle/>
                    <a:p>
                      <a:pPr algn="ctr">
                        <a:lnSpc>
                          <a:spcPct val="150000"/>
                        </a:lnSpc>
                        <a:spcAft>
                          <a:spcPts val="0"/>
                        </a:spcAft>
                        <a:tabLst>
                          <a:tab pos="1943100" algn="l"/>
                        </a:tabLst>
                      </a:pPr>
                      <a:r>
                        <a:rPr lang="es-ES" sz="1200">
                          <a:effectLst/>
                        </a:rPr>
                        <a:t>Motor</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rPr>
                        <a:t>16 VALVULAS DOHC</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rPr>
                        <a:t>Cilindrada</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rPr>
                        <a:t>599 cm</a:t>
                      </a:r>
                      <a:r>
                        <a:rPr lang="es-ES" sz="1200" baseline="30000">
                          <a:effectLst/>
                        </a:rPr>
                        <a:t>3</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rPr>
                        <a:t>Dimensiones</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rPr>
                        <a:t>2.6 X 1.6 PULGADAS O 66 X 40.6 MM</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rPr>
                        <a:t>Relación de compresión</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rPr>
                        <a:t>12:1</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rPr>
                        <a:t>Caballos de fuerza</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rPr>
                        <a:t>12500 hp</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highlight>
                            <a:srgbClr val="FFFF00"/>
                          </a:highlight>
                        </a:rPr>
                        <a:t>Torque</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a:effectLst/>
                          <a:highlight>
                            <a:srgbClr val="FFFF00"/>
                          </a:highlight>
                        </a:rPr>
                        <a:t>65/10500 Nm/RPM</a:t>
                      </a:r>
                      <a:endParaRPr lang="es-EC" sz="1100">
                        <a:effectLst/>
                        <a:latin typeface="Calibri"/>
                        <a:ea typeface="Calibri"/>
                        <a:cs typeface="Times New Roman"/>
                      </a:endParaRPr>
                    </a:p>
                  </a:txBody>
                  <a:tcPr marL="68580" marR="68580" marT="0" marB="0"/>
                </a:tc>
              </a:tr>
              <a:tr h="0">
                <a:tc>
                  <a:txBody>
                    <a:bodyPr/>
                    <a:lstStyle/>
                    <a:p>
                      <a:pPr algn="ctr">
                        <a:lnSpc>
                          <a:spcPct val="150000"/>
                        </a:lnSpc>
                        <a:spcAft>
                          <a:spcPts val="0"/>
                        </a:spcAft>
                        <a:tabLst>
                          <a:tab pos="1943100" algn="l"/>
                        </a:tabLst>
                      </a:pPr>
                      <a:r>
                        <a:rPr lang="es-ES" sz="1200">
                          <a:effectLst/>
                        </a:rPr>
                        <a:t>Sistema de combustible</a:t>
                      </a:r>
                      <a:endParaRPr lang="es-EC" sz="1100">
                        <a:effectLst/>
                        <a:latin typeface="Calibri"/>
                        <a:ea typeface="Calibri"/>
                        <a:cs typeface="Times New Roman"/>
                      </a:endParaRPr>
                    </a:p>
                  </a:txBody>
                  <a:tcPr marL="68580" marR="68580" marT="0" marB="0"/>
                </a:tc>
                <a:tc>
                  <a:txBody>
                    <a:bodyPr/>
                    <a:lstStyle/>
                    <a:p>
                      <a:pPr algn="ctr">
                        <a:lnSpc>
                          <a:spcPct val="150000"/>
                        </a:lnSpc>
                        <a:spcAft>
                          <a:spcPts val="0"/>
                        </a:spcAft>
                        <a:tabLst>
                          <a:tab pos="1943100" algn="l"/>
                        </a:tabLst>
                      </a:pPr>
                      <a:r>
                        <a:rPr lang="es-ES" sz="1200" dirty="0">
                          <a:effectLst/>
                        </a:rPr>
                        <a:t>inyección</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32678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ESTUDIO ROTOR INTERNO</a:t>
            </a:r>
            <a:endParaRPr lang="es-EC" dirty="0"/>
          </a:p>
        </p:txBody>
      </p:sp>
      <p:pic>
        <p:nvPicPr>
          <p:cNvPr id="4" name="3 Marcador de contenido"/>
          <p:cNvPicPr>
            <a:picLocks noGrp="1"/>
          </p:cNvPicPr>
          <p:nvPr>
            <p:ph idx="1"/>
          </p:nvPr>
        </p:nvPicPr>
        <p:blipFill>
          <a:blip r:embed="rId2"/>
          <a:srcRect/>
          <a:stretch>
            <a:fillRect/>
          </a:stretch>
        </p:blipFill>
        <p:spPr bwMode="auto">
          <a:xfrm>
            <a:off x="2076154" y="2996952"/>
            <a:ext cx="2927893" cy="2609548"/>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780928"/>
            <a:ext cx="1562100" cy="3124835"/>
          </a:xfrm>
          <a:prstGeom prst="rect">
            <a:avLst/>
          </a:prstGeom>
          <a:noFill/>
          <a:ln>
            <a:noFill/>
          </a:ln>
        </p:spPr>
      </p:pic>
    </p:spTree>
    <p:extLst>
      <p:ext uri="{BB962C8B-B14F-4D97-AF65-F5344CB8AC3E}">
        <p14:creationId xmlns:p14="http://schemas.microsoft.com/office/powerpoint/2010/main" val="1737828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ESTUDIO CILINDRO</a:t>
            </a:r>
            <a:endParaRPr lang="es-EC" dirty="0"/>
          </a:p>
        </p:txBody>
      </p:sp>
      <p:pic>
        <p:nvPicPr>
          <p:cNvPr id="4" name="3 Marcador de contenido"/>
          <p:cNvPicPr>
            <a:picLocks noGrp="1"/>
          </p:cNvPicPr>
          <p:nvPr>
            <p:ph idx="1"/>
          </p:nvPr>
        </p:nvPicPr>
        <p:blipFill>
          <a:blip r:embed="rId2"/>
          <a:srcRect/>
          <a:stretch>
            <a:fillRect/>
          </a:stretch>
        </p:blipFill>
        <p:spPr bwMode="auto">
          <a:xfrm>
            <a:off x="1115616" y="1916832"/>
            <a:ext cx="2295238" cy="3780953"/>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16832"/>
            <a:ext cx="1800200" cy="3816424"/>
          </a:xfrm>
          <a:prstGeom prst="rect">
            <a:avLst/>
          </a:prstGeom>
          <a:noFill/>
          <a:ln>
            <a:noFill/>
          </a:ln>
        </p:spPr>
      </p:pic>
    </p:spTree>
    <p:extLst>
      <p:ext uri="{BB962C8B-B14F-4D97-AF65-F5344CB8AC3E}">
        <p14:creationId xmlns:p14="http://schemas.microsoft.com/office/powerpoint/2010/main" val="1969744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a:xfrm>
            <a:off x="899592" y="1728132"/>
            <a:ext cx="3970784" cy="4174522"/>
          </a:xfrm>
          <a:prstGeom prst="rect">
            <a:avLst/>
          </a:prstGeom>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00808"/>
            <a:ext cx="2304256" cy="4320480"/>
          </a:xfrm>
          <a:prstGeom prst="rect">
            <a:avLst/>
          </a:prstGeom>
          <a:noFill/>
          <a:ln>
            <a:noFill/>
          </a:ln>
        </p:spPr>
      </p:pic>
    </p:spTree>
    <p:extLst>
      <p:ext uri="{BB962C8B-B14F-4D97-AF65-F5344CB8AC3E}">
        <p14:creationId xmlns:p14="http://schemas.microsoft.com/office/powerpoint/2010/main" val="249088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TABLA ALUMINIO</a:t>
            </a:r>
            <a:endParaRPr lang="es-EC" dirty="0"/>
          </a:p>
        </p:txBody>
      </p:sp>
      <p:pic>
        <p:nvPicPr>
          <p:cNvPr id="4" name="3 Marcador de contenido" descr="http://www.upv.es/materiales/Fcm/Fcm13/Imagenes/Tabla1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074" y="1600200"/>
            <a:ext cx="6475852" cy="4525963"/>
          </a:xfrm>
          <a:prstGeom prst="rect">
            <a:avLst/>
          </a:prstGeom>
          <a:noFill/>
          <a:ln>
            <a:noFill/>
          </a:ln>
        </p:spPr>
      </p:pic>
    </p:spTree>
    <p:extLst>
      <p:ext uri="{BB962C8B-B14F-4D97-AF65-F5344CB8AC3E}">
        <p14:creationId xmlns:p14="http://schemas.microsoft.com/office/powerpoint/2010/main" val="3320159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SISTEMA DE LUBRICACION CONVENCIONAL</a:t>
            </a:r>
            <a:endParaRPr lang="es-EC" sz="32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1748790"/>
            <a:ext cx="8028384" cy="5109210"/>
          </a:xfrm>
          <a:prstGeom prst="rect">
            <a:avLst/>
          </a:prstGeom>
          <a:noFill/>
          <a:ln>
            <a:noFill/>
          </a:ln>
        </p:spPr>
      </p:pic>
    </p:spTree>
    <p:extLst>
      <p:ext uri="{BB962C8B-B14F-4D97-AF65-F5344CB8AC3E}">
        <p14:creationId xmlns:p14="http://schemas.microsoft.com/office/powerpoint/2010/main" val="1692631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ESTUDIO TAPA CARTER</a:t>
            </a:r>
            <a:endParaRPr lang="es-EC" dirty="0"/>
          </a:p>
        </p:txBody>
      </p:sp>
      <p:pic>
        <p:nvPicPr>
          <p:cNvPr id="4" name="3 Marcador de contenido"/>
          <p:cNvPicPr>
            <a:picLocks noGrp="1"/>
          </p:cNvPicPr>
          <p:nvPr>
            <p:ph idx="1"/>
          </p:nvPr>
        </p:nvPicPr>
        <p:blipFill>
          <a:blip r:embed="rId2"/>
          <a:srcRect/>
          <a:stretch>
            <a:fillRect/>
          </a:stretch>
        </p:blipFill>
        <p:spPr bwMode="auto">
          <a:xfrm>
            <a:off x="1282550" y="1844824"/>
            <a:ext cx="3433465" cy="4281339"/>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20888"/>
            <a:ext cx="1501140" cy="3206750"/>
          </a:xfrm>
          <a:prstGeom prst="rect">
            <a:avLst/>
          </a:prstGeom>
          <a:noFill/>
          <a:ln>
            <a:noFill/>
          </a:ln>
        </p:spPr>
      </p:pic>
    </p:spTree>
    <p:extLst>
      <p:ext uri="{BB962C8B-B14F-4D97-AF65-F5344CB8AC3E}">
        <p14:creationId xmlns:p14="http://schemas.microsoft.com/office/powerpoint/2010/main" val="3952869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052736"/>
            <a:ext cx="7467600" cy="1143000"/>
          </a:xfrm>
        </p:spPr>
        <p:txBody>
          <a:bodyPr>
            <a:normAutofit fontScale="90000"/>
          </a:bodyPr>
          <a:lstStyle/>
          <a:p>
            <a:r>
              <a:rPr lang="es-EC" dirty="0" smtClean="0"/>
              <a:t>TABLA POLIAMIDA O NYLON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0121253"/>
              </p:ext>
            </p:extLst>
          </p:nvPr>
        </p:nvGraphicFramePr>
        <p:xfrm>
          <a:off x="827584" y="3595688"/>
          <a:ext cx="7467600" cy="2297604"/>
        </p:xfrm>
        <a:graphic>
          <a:graphicData uri="http://schemas.openxmlformats.org/drawingml/2006/table">
            <a:tbl>
              <a:tblPr firstRow="1" firstCol="1" bandRow="1">
                <a:tableStyleId>{5C22544A-7EE6-4342-B048-85BDC9FD1C3A}</a:tableStyleId>
              </a:tblPr>
              <a:tblGrid>
                <a:gridCol w="2016252"/>
                <a:gridCol w="1120140"/>
                <a:gridCol w="821436"/>
                <a:gridCol w="821436"/>
                <a:gridCol w="896112"/>
                <a:gridCol w="970788"/>
                <a:gridCol w="821436"/>
              </a:tblGrid>
              <a:tr h="574401">
                <a:tc rowSpan="2">
                  <a:txBody>
                    <a:bodyPr/>
                    <a:lstStyle/>
                    <a:p>
                      <a:pPr>
                        <a:lnSpc>
                          <a:spcPct val="115000"/>
                        </a:lnSpc>
                        <a:spcAft>
                          <a:spcPts val="1000"/>
                        </a:spcAft>
                      </a:pPr>
                      <a:r>
                        <a:rPr lang="es-EC" sz="1200" dirty="0">
                          <a:effectLst/>
                        </a:rPr>
                        <a:t>Propiedad</a:t>
                      </a:r>
                      <a:endParaRPr lang="es-EC" sz="1100" dirty="0">
                        <a:effectLst/>
                        <a:latin typeface="Calibri"/>
                        <a:ea typeface="Calibri"/>
                        <a:cs typeface="Times New Roman"/>
                      </a:endParaRPr>
                    </a:p>
                  </a:txBody>
                  <a:tcPr marL="19050" marR="19050" marT="19050" marB="19050"/>
                </a:tc>
                <a:tc rowSpan="2">
                  <a:txBody>
                    <a:bodyPr/>
                    <a:lstStyle/>
                    <a:p>
                      <a:pPr>
                        <a:lnSpc>
                          <a:spcPct val="115000"/>
                        </a:lnSpc>
                        <a:spcAft>
                          <a:spcPts val="1000"/>
                        </a:spcAft>
                      </a:pPr>
                      <a:r>
                        <a:rPr lang="es-EC" sz="1200">
                          <a:effectLst/>
                        </a:rPr>
                        <a:t>Unidades</a:t>
                      </a:r>
                      <a:endParaRPr lang="es-EC" sz="1100">
                        <a:effectLst/>
                        <a:latin typeface="Calibri"/>
                        <a:ea typeface="Calibri"/>
                        <a:cs typeface="Times New Roman"/>
                      </a:endParaRPr>
                    </a:p>
                  </a:txBody>
                  <a:tcPr marL="19050" marR="19050" marT="19050" marB="19050"/>
                </a:tc>
                <a:tc gridSpan="5">
                  <a:txBody>
                    <a:bodyPr/>
                    <a:lstStyle/>
                    <a:p>
                      <a:pPr algn="ctr">
                        <a:lnSpc>
                          <a:spcPct val="115000"/>
                        </a:lnSpc>
                        <a:spcAft>
                          <a:spcPts val="1000"/>
                        </a:spcAft>
                      </a:pPr>
                      <a:r>
                        <a:rPr lang="es-EC" sz="1200">
                          <a:effectLst/>
                        </a:rPr>
                        <a:t>Material</a:t>
                      </a:r>
                      <a:endParaRPr lang="es-EC" sz="1100">
                        <a:effectLst/>
                        <a:latin typeface="Calibri"/>
                        <a:ea typeface="Calibri"/>
                        <a:cs typeface="Times New Roman"/>
                      </a:endParaRPr>
                    </a:p>
                  </a:txBody>
                  <a:tcPr marL="19050" marR="19050" marT="19050" marB="1905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4401">
                <a:tc vMerge="1">
                  <a:txBody>
                    <a:bodyPr/>
                    <a:lstStyle/>
                    <a:p>
                      <a:endParaRPr lang="es-EC"/>
                    </a:p>
                  </a:txBody>
                  <a:tcPr/>
                </a:tc>
                <a:tc vMerge="1">
                  <a:txBody>
                    <a:bodyPr/>
                    <a:lstStyle/>
                    <a:p>
                      <a:endParaRPr lang="es-EC"/>
                    </a:p>
                  </a:txBody>
                  <a:tcPr/>
                </a:tc>
                <a:tc>
                  <a:txBody>
                    <a:bodyPr/>
                    <a:lstStyle/>
                    <a:p>
                      <a:pPr>
                        <a:lnSpc>
                          <a:spcPct val="115000"/>
                        </a:lnSpc>
                        <a:spcAft>
                          <a:spcPts val="1000"/>
                        </a:spcAft>
                      </a:pPr>
                      <a:r>
                        <a:rPr lang="es-EC" sz="1200">
                          <a:effectLst/>
                        </a:rPr>
                        <a:t>Nylon</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Torlon</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Bronce</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Acero</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Aluminio</a:t>
                      </a:r>
                      <a:endParaRPr lang="es-EC" sz="1100">
                        <a:effectLst/>
                        <a:latin typeface="Calibri"/>
                        <a:ea typeface="Calibri"/>
                        <a:cs typeface="Times New Roman"/>
                      </a:endParaRPr>
                    </a:p>
                  </a:txBody>
                  <a:tcPr marL="19050" marR="19050" marT="19050" marB="19050"/>
                </a:tc>
              </a:tr>
              <a:tr h="574401">
                <a:tc>
                  <a:txBody>
                    <a:bodyPr/>
                    <a:lstStyle/>
                    <a:p>
                      <a:pPr>
                        <a:lnSpc>
                          <a:spcPct val="115000"/>
                        </a:lnSpc>
                        <a:spcAft>
                          <a:spcPts val="1000"/>
                        </a:spcAft>
                      </a:pPr>
                      <a:r>
                        <a:rPr lang="es-EC" sz="1200">
                          <a:effectLst/>
                        </a:rPr>
                        <a:t>Densidad</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dirty="0">
                          <a:effectLst/>
                        </a:rPr>
                        <a:t>g/cm3</a:t>
                      </a:r>
                      <a:endParaRPr lang="es-EC" sz="1100" dirty="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1.15</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dirty="0">
                          <a:effectLst/>
                        </a:rPr>
                        <a:t>1,41</a:t>
                      </a:r>
                      <a:endParaRPr lang="es-EC" sz="1100" dirty="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8,8</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7,84</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rPr>
                        <a:t>2,7</a:t>
                      </a:r>
                      <a:endParaRPr lang="es-EC" sz="1100">
                        <a:effectLst/>
                        <a:latin typeface="Calibri"/>
                        <a:ea typeface="Calibri"/>
                        <a:cs typeface="Times New Roman"/>
                      </a:endParaRPr>
                    </a:p>
                  </a:txBody>
                  <a:tcPr marL="19050" marR="19050" marT="19050" marB="19050"/>
                </a:tc>
              </a:tr>
              <a:tr h="574401">
                <a:tc>
                  <a:txBody>
                    <a:bodyPr/>
                    <a:lstStyle/>
                    <a:p>
                      <a:pPr>
                        <a:lnSpc>
                          <a:spcPct val="115000"/>
                        </a:lnSpc>
                        <a:spcAft>
                          <a:spcPts val="1000"/>
                        </a:spcAft>
                      </a:pPr>
                      <a:r>
                        <a:rPr lang="es-EC" sz="1200">
                          <a:effectLst/>
                          <a:highlight>
                            <a:srgbClr val="FFFF00"/>
                          </a:highlight>
                        </a:rPr>
                        <a:t>Resistencia a la Tracción</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highlight>
                            <a:srgbClr val="FFFF00"/>
                          </a:highlight>
                        </a:rPr>
                        <a:t>MPa</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highlight>
                            <a:srgbClr val="FFFF00"/>
                          </a:highlight>
                        </a:rPr>
                        <a:t>83</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highlight>
                            <a:srgbClr val="FFFF00"/>
                          </a:highlight>
                        </a:rPr>
                        <a:t>124</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highlight>
                            <a:srgbClr val="FFFF00"/>
                          </a:highlight>
                        </a:rPr>
                        <a:t>152</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a:effectLst/>
                          <a:highlight>
                            <a:srgbClr val="FFFF00"/>
                          </a:highlight>
                        </a:rPr>
                        <a:t>248</a:t>
                      </a:r>
                      <a:endParaRPr lang="es-EC" sz="1100">
                        <a:effectLst/>
                        <a:latin typeface="Calibri"/>
                        <a:ea typeface="Calibri"/>
                        <a:cs typeface="Times New Roman"/>
                      </a:endParaRPr>
                    </a:p>
                  </a:txBody>
                  <a:tcPr marL="19050" marR="19050" marT="19050" marB="19050"/>
                </a:tc>
                <a:tc>
                  <a:txBody>
                    <a:bodyPr/>
                    <a:lstStyle/>
                    <a:p>
                      <a:pPr>
                        <a:lnSpc>
                          <a:spcPct val="115000"/>
                        </a:lnSpc>
                        <a:spcAft>
                          <a:spcPts val="1000"/>
                        </a:spcAft>
                      </a:pPr>
                      <a:r>
                        <a:rPr lang="es-EC" sz="1200" dirty="0">
                          <a:effectLst/>
                          <a:highlight>
                            <a:srgbClr val="FFFF00"/>
                          </a:highlight>
                        </a:rPr>
                        <a:t>207</a:t>
                      </a:r>
                      <a:endParaRPr lang="es-EC" sz="1100" dirty="0">
                        <a:effectLst/>
                        <a:latin typeface="Calibri"/>
                        <a:ea typeface="Calibri"/>
                        <a:cs typeface="Times New Roman"/>
                      </a:endParaRPr>
                    </a:p>
                  </a:txBody>
                  <a:tcPr marL="19050" marR="19050" marT="19050" marB="19050"/>
                </a:tc>
              </a:tr>
            </a:tbl>
          </a:graphicData>
        </a:graphic>
      </p:graphicFrame>
      <p:sp>
        <p:nvSpPr>
          <p:cNvPr id="5" name="Rectangle 1"/>
          <p:cNvSpPr>
            <a:spLocks noChangeArrowheads="1"/>
          </p:cNvSpPr>
          <p:nvPr/>
        </p:nvSpPr>
        <p:spPr bwMode="auto">
          <a:xfrm>
            <a:off x="457200" y="3367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6902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CONSTRUCCION DEL CARTER</a:t>
            </a:r>
            <a:endParaRPr lang="es-EC" dirty="0"/>
          </a:p>
        </p:txBody>
      </p:sp>
      <p:pic>
        <p:nvPicPr>
          <p:cNvPr id="4" name="3 Marcador de contenido"/>
          <p:cNvPicPr>
            <a:picLocks noGrp="1"/>
          </p:cNvPicPr>
          <p:nvPr>
            <p:ph idx="1"/>
          </p:nvPr>
        </p:nvPicPr>
        <p:blipFill>
          <a:blip r:embed="rId2"/>
          <a:srcRect/>
          <a:stretch>
            <a:fillRect/>
          </a:stretch>
        </p:blipFill>
        <p:spPr bwMode="auto">
          <a:xfrm>
            <a:off x="899592" y="1988840"/>
            <a:ext cx="6840760" cy="4536504"/>
          </a:xfrm>
          <a:prstGeom prst="rect">
            <a:avLst/>
          </a:prstGeom>
          <a:noFill/>
          <a:ln w="9525">
            <a:noFill/>
            <a:miter lim="800000"/>
            <a:headEnd/>
            <a:tailEnd/>
          </a:ln>
        </p:spPr>
      </p:pic>
    </p:spTree>
    <p:extLst>
      <p:ext uri="{BB962C8B-B14F-4D97-AF65-F5344CB8AC3E}">
        <p14:creationId xmlns:p14="http://schemas.microsoft.com/office/powerpoint/2010/main" val="4179504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755576" y="908720"/>
            <a:ext cx="7128792" cy="5328592"/>
          </a:xfrm>
          <a:prstGeom prst="rect">
            <a:avLst/>
          </a:prstGeom>
          <a:noFill/>
          <a:ln w="9525">
            <a:noFill/>
            <a:miter lim="800000"/>
            <a:headEnd/>
            <a:tailEnd/>
          </a:ln>
        </p:spPr>
      </p:pic>
    </p:spTree>
    <p:extLst>
      <p:ext uri="{BB962C8B-B14F-4D97-AF65-F5344CB8AC3E}">
        <p14:creationId xmlns:p14="http://schemas.microsoft.com/office/powerpoint/2010/main" val="2139631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CONSTRUCCION DE LA BOMBA</a:t>
            </a:r>
            <a:endParaRPr lang="es-EC" dirty="0"/>
          </a:p>
        </p:txBody>
      </p:sp>
      <p:pic>
        <p:nvPicPr>
          <p:cNvPr id="4" name="3 Marcador de contenido"/>
          <p:cNvPicPr>
            <a:picLocks noGrp="1"/>
          </p:cNvPicPr>
          <p:nvPr>
            <p:ph idx="1"/>
          </p:nvPr>
        </p:nvPicPr>
        <p:blipFill>
          <a:blip r:embed="rId2"/>
          <a:srcRect/>
          <a:stretch>
            <a:fillRect/>
          </a:stretch>
        </p:blipFill>
        <p:spPr bwMode="auto">
          <a:xfrm>
            <a:off x="971600" y="2348880"/>
            <a:ext cx="6768752" cy="4032448"/>
          </a:xfrm>
          <a:prstGeom prst="rect">
            <a:avLst/>
          </a:prstGeom>
          <a:noFill/>
          <a:ln w="9525">
            <a:noFill/>
            <a:miter lim="800000"/>
            <a:headEnd/>
            <a:tailEnd/>
          </a:ln>
        </p:spPr>
      </p:pic>
    </p:spTree>
    <p:extLst>
      <p:ext uri="{BB962C8B-B14F-4D97-AF65-F5344CB8AC3E}">
        <p14:creationId xmlns:p14="http://schemas.microsoft.com/office/powerpoint/2010/main" val="7776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p:cNvPicPr>
          <p:nvPr>
            <p:ph idx="1"/>
          </p:nvPr>
        </p:nvPicPr>
        <p:blipFill>
          <a:blip r:embed="rId2"/>
          <a:srcRect/>
          <a:stretch>
            <a:fillRect/>
          </a:stretch>
        </p:blipFill>
        <p:spPr bwMode="auto">
          <a:xfrm>
            <a:off x="395536" y="764704"/>
            <a:ext cx="7272808" cy="5328592"/>
          </a:xfrm>
          <a:prstGeom prst="rect">
            <a:avLst/>
          </a:prstGeom>
          <a:noFill/>
          <a:ln w="9525">
            <a:noFill/>
            <a:miter lim="800000"/>
            <a:headEnd/>
            <a:tailEnd/>
          </a:ln>
        </p:spPr>
      </p:pic>
    </p:spTree>
    <p:extLst>
      <p:ext uri="{BB962C8B-B14F-4D97-AF65-F5344CB8AC3E}">
        <p14:creationId xmlns:p14="http://schemas.microsoft.com/office/powerpoint/2010/main" val="4290646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611560" y="692696"/>
            <a:ext cx="7344816" cy="5472608"/>
          </a:xfrm>
          <a:prstGeom prst="rect">
            <a:avLst/>
          </a:prstGeom>
          <a:noFill/>
          <a:ln w="9525">
            <a:noFill/>
            <a:miter lim="800000"/>
            <a:headEnd/>
            <a:tailEnd/>
          </a:ln>
        </p:spPr>
      </p:pic>
    </p:spTree>
    <p:extLst>
      <p:ext uri="{BB962C8B-B14F-4D97-AF65-F5344CB8AC3E}">
        <p14:creationId xmlns:p14="http://schemas.microsoft.com/office/powerpoint/2010/main" val="4064790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CONSTRUCCION DEL RESERVORIO</a:t>
            </a:r>
            <a:endParaRPr lang="es-EC" sz="3200" dirty="0"/>
          </a:p>
        </p:txBody>
      </p:sp>
      <p:pic>
        <p:nvPicPr>
          <p:cNvPr id="4" name="3 Marcador de contenido"/>
          <p:cNvPicPr>
            <a:picLocks noGrp="1"/>
          </p:cNvPicPr>
          <p:nvPr>
            <p:ph idx="1"/>
          </p:nvPr>
        </p:nvPicPr>
        <p:blipFill>
          <a:blip r:embed="rId2"/>
          <a:srcRect/>
          <a:stretch>
            <a:fillRect/>
          </a:stretch>
        </p:blipFill>
        <p:spPr bwMode="auto">
          <a:xfrm>
            <a:off x="1115616" y="2420888"/>
            <a:ext cx="6768752" cy="4104456"/>
          </a:xfrm>
          <a:prstGeom prst="rect">
            <a:avLst/>
          </a:prstGeom>
          <a:noFill/>
          <a:ln w="9525">
            <a:noFill/>
            <a:miter lim="800000"/>
            <a:headEnd/>
            <a:tailEnd/>
          </a:ln>
        </p:spPr>
      </p:pic>
    </p:spTree>
    <p:extLst>
      <p:ext uri="{BB962C8B-B14F-4D97-AF65-F5344CB8AC3E}">
        <p14:creationId xmlns:p14="http://schemas.microsoft.com/office/powerpoint/2010/main" val="2596619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395536" y="476672"/>
            <a:ext cx="7056784" cy="5760640"/>
          </a:xfrm>
          <a:prstGeom prst="rect">
            <a:avLst/>
          </a:prstGeom>
          <a:noFill/>
          <a:ln w="9525">
            <a:noFill/>
            <a:miter lim="800000"/>
            <a:headEnd/>
            <a:tailEnd/>
          </a:ln>
        </p:spPr>
      </p:pic>
    </p:spTree>
    <p:extLst>
      <p:ext uri="{BB962C8B-B14F-4D97-AF65-F5344CB8AC3E}">
        <p14:creationId xmlns:p14="http://schemas.microsoft.com/office/powerpoint/2010/main" val="4282302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ANALISIS DEL SISTEMA</a:t>
            </a:r>
            <a:endParaRPr lang="es-EC" dirty="0"/>
          </a:p>
        </p:txBody>
      </p:sp>
    </p:spTree>
    <p:extLst>
      <p:ext uri="{BB962C8B-B14F-4D97-AF65-F5344CB8AC3E}">
        <p14:creationId xmlns:p14="http://schemas.microsoft.com/office/powerpoint/2010/main" val="26528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C" dirty="0" smtClean="0"/>
              <a:t>BOMBA DE ACEITE</a:t>
            </a:r>
            <a:endParaRPr lang="es-EC" dirty="0"/>
          </a:p>
        </p:txBody>
      </p:sp>
      <p:sp>
        <p:nvSpPr>
          <p:cNvPr id="6" name="5 Marcador de contenido"/>
          <p:cNvSpPr>
            <a:spLocks noGrp="1"/>
          </p:cNvSpPr>
          <p:nvPr>
            <p:ph sz="half" idx="2"/>
          </p:nvPr>
        </p:nvSpPr>
        <p:spPr/>
        <p:txBody>
          <a:bodyPr>
            <a:normAutofit fontScale="92500" lnSpcReduction="20000"/>
          </a:bodyPr>
          <a:lstStyle/>
          <a:p>
            <a:pPr marL="36576" indent="0" algn="just">
              <a:buNone/>
            </a:pPr>
            <a:r>
              <a:rPr lang="es-EC" dirty="0"/>
              <a:t>Su misión es la de enviar el aceite a presión y él una cantidad determinada. Se sitúan en el interior del cárter y toman movimiento por el árbol de levas mediante un engranaje o cadena. </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600400" cy="4320480"/>
          </a:xfrm>
          <a:prstGeom prst="rect">
            <a:avLst/>
          </a:prstGeom>
          <a:noFill/>
          <a:ln>
            <a:noFill/>
          </a:ln>
        </p:spPr>
      </p:pic>
    </p:spTree>
    <p:extLst>
      <p:ext uri="{BB962C8B-B14F-4D97-AF65-F5344CB8AC3E}">
        <p14:creationId xmlns:p14="http://schemas.microsoft.com/office/powerpoint/2010/main" val="1577862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ANALISIS DEL RESERVORIO</a:t>
            </a:r>
            <a:endParaRPr lang="es-EC" dirty="0"/>
          </a:p>
        </p:txBody>
      </p:sp>
    </p:spTree>
    <p:extLst>
      <p:ext uri="{BB962C8B-B14F-4D97-AF65-F5344CB8AC3E}">
        <p14:creationId xmlns:p14="http://schemas.microsoft.com/office/powerpoint/2010/main" val="3532017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UNIDADES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34144065"/>
              </p:ext>
            </p:extLst>
          </p:nvPr>
        </p:nvGraphicFramePr>
        <p:xfrm>
          <a:off x="683568" y="2132856"/>
          <a:ext cx="7056784" cy="3096345"/>
        </p:xfrm>
        <a:graphic>
          <a:graphicData uri="http://schemas.openxmlformats.org/drawingml/2006/table">
            <a:tbl>
              <a:tblPr firstCol="1" bandRow="1">
                <a:tableStyleId>{5C22544A-7EE6-4342-B048-85BDC9FD1C3A}</a:tableStyleId>
              </a:tblPr>
              <a:tblGrid>
                <a:gridCol w="3709637"/>
                <a:gridCol w="3347147"/>
              </a:tblGrid>
              <a:tr h="619269">
                <a:tc>
                  <a:txBody>
                    <a:bodyPr/>
                    <a:lstStyle/>
                    <a:p>
                      <a:pPr algn="ctr">
                        <a:lnSpc>
                          <a:spcPct val="115000"/>
                        </a:lnSpc>
                        <a:spcAft>
                          <a:spcPts val="0"/>
                        </a:spcAft>
                      </a:pPr>
                      <a:r>
                        <a:rPr lang="es-EC" sz="1200">
                          <a:effectLst/>
                        </a:rPr>
                        <a:t>Sistema de unidades:</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Métrico (MKS)</a:t>
                      </a:r>
                      <a:endParaRPr lang="es-EC" sz="1100">
                        <a:solidFill>
                          <a:srgbClr val="000000"/>
                        </a:solidFill>
                        <a:effectLst/>
                        <a:latin typeface="Calibri"/>
                        <a:ea typeface="Calibri"/>
                        <a:cs typeface="Times New Roman"/>
                      </a:endParaRPr>
                    </a:p>
                  </a:txBody>
                  <a:tcPr marL="68580" marR="68580" marT="0" marB="0"/>
                </a:tc>
              </a:tr>
              <a:tr h="619269">
                <a:tc>
                  <a:txBody>
                    <a:bodyPr/>
                    <a:lstStyle/>
                    <a:p>
                      <a:pPr algn="ctr">
                        <a:lnSpc>
                          <a:spcPct val="115000"/>
                        </a:lnSpc>
                        <a:spcAft>
                          <a:spcPts val="0"/>
                        </a:spcAft>
                      </a:pPr>
                      <a:r>
                        <a:rPr lang="es-EC" sz="1200">
                          <a:effectLst/>
                        </a:rPr>
                        <a:t>Longitud/Desplazamiento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mm</a:t>
                      </a:r>
                      <a:endParaRPr lang="es-EC" sz="1100">
                        <a:solidFill>
                          <a:srgbClr val="000000"/>
                        </a:solidFill>
                        <a:effectLst/>
                        <a:latin typeface="Calibri"/>
                        <a:ea typeface="Calibri"/>
                        <a:cs typeface="Times New Roman"/>
                      </a:endParaRPr>
                    </a:p>
                  </a:txBody>
                  <a:tcPr marL="68580" marR="68580" marT="0" marB="0"/>
                </a:tc>
              </a:tr>
              <a:tr h="619269">
                <a:tc>
                  <a:txBody>
                    <a:bodyPr/>
                    <a:lstStyle/>
                    <a:p>
                      <a:pPr algn="ctr">
                        <a:lnSpc>
                          <a:spcPct val="115000"/>
                        </a:lnSpc>
                        <a:spcAft>
                          <a:spcPts val="0"/>
                        </a:spcAft>
                      </a:pPr>
                      <a:r>
                        <a:rPr lang="es-EC" sz="1200">
                          <a:effectLst/>
                        </a:rPr>
                        <a:t>Temperatura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Kelvin</a:t>
                      </a:r>
                      <a:endParaRPr lang="es-EC" sz="1100">
                        <a:solidFill>
                          <a:srgbClr val="000000"/>
                        </a:solidFill>
                        <a:effectLst/>
                        <a:latin typeface="Calibri"/>
                        <a:ea typeface="Calibri"/>
                        <a:cs typeface="Times New Roman"/>
                      </a:endParaRPr>
                    </a:p>
                  </a:txBody>
                  <a:tcPr marL="68580" marR="68580" marT="0" marB="0"/>
                </a:tc>
              </a:tr>
              <a:tr h="619269">
                <a:tc>
                  <a:txBody>
                    <a:bodyPr/>
                    <a:lstStyle/>
                    <a:p>
                      <a:pPr algn="ctr">
                        <a:lnSpc>
                          <a:spcPct val="115000"/>
                        </a:lnSpc>
                        <a:spcAft>
                          <a:spcPts val="0"/>
                        </a:spcAft>
                      </a:pPr>
                      <a:r>
                        <a:rPr lang="es-EC" sz="1200">
                          <a:effectLst/>
                        </a:rPr>
                        <a:t>Velocidad angular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Rad/seg</a:t>
                      </a:r>
                      <a:endParaRPr lang="es-EC" sz="1100">
                        <a:solidFill>
                          <a:srgbClr val="000000"/>
                        </a:solidFill>
                        <a:effectLst/>
                        <a:latin typeface="Calibri"/>
                        <a:ea typeface="Calibri"/>
                        <a:cs typeface="Times New Roman"/>
                      </a:endParaRPr>
                    </a:p>
                  </a:txBody>
                  <a:tcPr marL="68580" marR="68580" marT="0" marB="0"/>
                </a:tc>
              </a:tr>
              <a:tr h="619269">
                <a:tc>
                  <a:txBody>
                    <a:bodyPr/>
                    <a:lstStyle/>
                    <a:p>
                      <a:pPr algn="ctr">
                        <a:lnSpc>
                          <a:spcPct val="115000"/>
                        </a:lnSpc>
                        <a:spcAft>
                          <a:spcPts val="0"/>
                        </a:spcAft>
                      </a:pPr>
                      <a:r>
                        <a:rPr lang="es-EC" sz="1200">
                          <a:effectLst/>
                        </a:rPr>
                        <a:t>Presión/T</a:t>
                      </a:r>
                      <a:r>
                        <a:rPr lang="en-US" sz="1200">
                          <a:effectLst/>
                        </a:rPr>
                        <a:t>ensión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N/m^2</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6661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PROPIEDADES DEL MATERIAL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394870817"/>
              </p:ext>
            </p:extLst>
          </p:nvPr>
        </p:nvGraphicFramePr>
        <p:xfrm>
          <a:off x="755576" y="1600200"/>
          <a:ext cx="6984775" cy="5069158"/>
        </p:xfrm>
        <a:graphic>
          <a:graphicData uri="http://schemas.openxmlformats.org/drawingml/2006/table">
            <a:tbl>
              <a:tblPr firstCol="1">
                <a:tableStyleId>{5C22544A-7EE6-4342-B048-85BDC9FD1C3A}</a:tableStyleId>
              </a:tblPr>
              <a:tblGrid>
                <a:gridCol w="3081304"/>
                <a:gridCol w="3903471"/>
              </a:tblGrid>
              <a:tr h="472499">
                <a:tc>
                  <a:txBody>
                    <a:bodyPr/>
                    <a:lstStyle/>
                    <a:p>
                      <a:pPr algn="ctr">
                        <a:lnSpc>
                          <a:spcPct val="115000"/>
                        </a:lnSpc>
                        <a:spcAft>
                          <a:spcPts val="0"/>
                        </a:spcAft>
                      </a:pPr>
                      <a:r>
                        <a:rPr lang="es-EC" sz="1000" dirty="0">
                          <a:effectLst/>
                        </a:rPr>
                        <a:t>Referencia de modelo</a:t>
                      </a:r>
                      <a:endParaRPr lang="es-EC" sz="900" dirty="0">
                        <a:effectLst/>
                        <a:latin typeface="Calibri"/>
                        <a:ea typeface="Calibri"/>
                        <a:cs typeface="Times New Roman"/>
                      </a:endParaRPr>
                    </a:p>
                  </a:txBody>
                  <a:tcPr marL="62326" marR="62326" marT="31434" marB="31434" anchor="ctr"/>
                </a:tc>
                <a:tc>
                  <a:txBody>
                    <a:bodyPr/>
                    <a:lstStyle/>
                    <a:p>
                      <a:pPr algn="ctr">
                        <a:lnSpc>
                          <a:spcPct val="115000"/>
                        </a:lnSpc>
                        <a:spcAft>
                          <a:spcPts val="0"/>
                        </a:spcAft>
                      </a:pPr>
                      <a:r>
                        <a:rPr lang="es-EC" sz="1000">
                          <a:effectLst/>
                        </a:rPr>
                        <a:t>Propiedades</a:t>
                      </a:r>
                      <a:endParaRPr lang="es-EC" sz="900">
                        <a:effectLst/>
                        <a:latin typeface="Calibri"/>
                        <a:ea typeface="Calibri"/>
                        <a:cs typeface="Times New Roman"/>
                      </a:endParaRPr>
                    </a:p>
                  </a:txBody>
                  <a:tcPr marL="62326" marR="62326" marT="31434" marB="31434" anchor="ctr"/>
                </a:tc>
              </a:tr>
              <a:tr h="1983110">
                <a:tc>
                  <a:txBody>
                    <a:bodyPr/>
                    <a:lstStyle/>
                    <a:p>
                      <a:pPr algn="ctr">
                        <a:lnSpc>
                          <a:spcPct val="115000"/>
                        </a:lnSpc>
                        <a:spcAft>
                          <a:spcPts val="0"/>
                        </a:spcAft>
                      </a:pPr>
                      <a:endParaRPr lang="es-EC" sz="900" dirty="0">
                        <a:effectLst/>
                        <a:latin typeface="Calibri"/>
                        <a:ea typeface="Calibri"/>
                        <a:cs typeface="Times New Roman"/>
                      </a:endParaRPr>
                    </a:p>
                  </a:txBody>
                  <a:tcPr marL="62326" marR="62326" marT="31434" marB="31434" anchor="ctr"/>
                </a:tc>
                <a:tc>
                  <a:txBody>
                    <a:bodyPr/>
                    <a:lstStyle/>
                    <a:p>
                      <a:endParaRPr lang="es-EC" sz="1500"/>
                    </a:p>
                  </a:txBody>
                  <a:tcPr marL="62326" marR="62326" marT="31434" marB="31434"/>
                </a:tc>
              </a:tr>
              <a:tr h="201042">
                <a:tc>
                  <a:txBody>
                    <a:bodyPr/>
                    <a:lstStyle/>
                    <a:p>
                      <a:pPr algn="r">
                        <a:lnSpc>
                          <a:spcPct val="115000"/>
                        </a:lnSpc>
                        <a:spcAft>
                          <a:spcPts val="0"/>
                        </a:spcAft>
                      </a:pPr>
                      <a:r>
                        <a:rPr lang="es-EC" sz="1000">
                          <a:effectLst/>
                        </a:rPr>
                        <a:t>Nombre:</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s-EC" sz="1000">
                          <a:effectLst/>
                        </a:rPr>
                        <a:t>7075-T6 (SN)</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s-EC" sz="1000">
                          <a:effectLst/>
                        </a:rPr>
                        <a:t>Tipo de modelo:</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s-EC" sz="1000">
                          <a:effectLst/>
                        </a:rPr>
                        <a:t>Isotrópico elástic</a:t>
                      </a:r>
                      <a:r>
                        <a:rPr lang="en-US" sz="1000">
                          <a:effectLst/>
                        </a:rPr>
                        <a:t>o lineal</a:t>
                      </a:r>
                      <a:endParaRPr lang="es-EC" sz="900">
                        <a:effectLst/>
                        <a:latin typeface="Calibri"/>
                        <a:ea typeface="Calibri"/>
                        <a:cs typeface="Times New Roman"/>
                      </a:endParaRPr>
                    </a:p>
                  </a:txBody>
                  <a:tcPr marL="58532" marR="58532" marT="0" marB="0"/>
                </a:tc>
              </a:tr>
              <a:tr h="402085">
                <a:tc>
                  <a:txBody>
                    <a:bodyPr/>
                    <a:lstStyle/>
                    <a:p>
                      <a:pPr algn="r">
                        <a:lnSpc>
                          <a:spcPct val="115000"/>
                        </a:lnSpc>
                        <a:spcAft>
                          <a:spcPts val="0"/>
                        </a:spcAft>
                      </a:pPr>
                      <a:r>
                        <a:rPr lang="en-US" sz="1000">
                          <a:effectLst/>
                        </a:rPr>
                        <a:t>Criterio de error predeterminado:</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s-EC" sz="1000">
                          <a:effectLst/>
                        </a:rPr>
                        <a:t>Tensión máxima de von Mises</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n-US" sz="1000">
                          <a:effectLst/>
                        </a:rPr>
                        <a:t>Límite elástico:</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5.05e+008 N/m^2</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n-US" sz="1000">
                          <a:effectLst/>
                        </a:rPr>
                        <a:t>Límite de tracción:</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5.7e+008 N/m^2</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n-US" sz="1000">
                          <a:effectLst/>
                        </a:rPr>
                        <a:t>Módulo elástico:</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7.2e+010 N/m^2</a:t>
                      </a:r>
                      <a:endParaRPr lang="es-EC" sz="900">
                        <a:effectLst/>
                        <a:latin typeface="Calibri"/>
                        <a:ea typeface="Calibri"/>
                        <a:cs typeface="Times New Roman"/>
                      </a:endParaRPr>
                    </a:p>
                  </a:txBody>
                  <a:tcPr marL="58532" marR="58532" marT="0" marB="0"/>
                </a:tc>
              </a:tr>
              <a:tr h="402085">
                <a:tc>
                  <a:txBody>
                    <a:bodyPr/>
                    <a:lstStyle/>
                    <a:p>
                      <a:pPr algn="r">
                        <a:lnSpc>
                          <a:spcPct val="115000"/>
                        </a:lnSpc>
                        <a:spcAft>
                          <a:spcPts val="0"/>
                        </a:spcAft>
                      </a:pPr>
                      <a:r>
                        <a:rPr lang="en-US" sz="1000">
                          <a:effectLst/>
                        </a:rPr>
                        <a:t>Coeficiente de Poisson:</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0.33  </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n-US" sz="1000">
                          <a:effectLst/>
                        </a:rPr>
                        <a:t>Densidad:</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2810 kg/m^3</a:t>
                      </a:r>
                      <a:endParaRPr lang="es-EC" sz="900">
                        <a:effectLst/>
                        <a:latin typeface="Calibri"/>
                        <a:ea typeface="Calibri"/>
                        <a:cs typeface="Times New Roman"/>
                      </a:endParaRPr>
                    </a:p>
                  </a:txBody>
                  <a:tcPr marL="58532" marR="58532" marT="0" marB="0"/>
                </a:tc>
              </a:tr>
              <a:tr h="201042">
                <a:tc>
                  <a:txBody>
                    <a:bodyPr/>
                    <a:lstStyle/>
                    <a:p>
                      <a:pPr algn="r">
                        <a:lnSpc>
                          <a:spcPct val="115000"/>
                        </a:lnSpc>
                        <a:spcAft>
                          <a:spcPts val="0"/>
                        </a:spcAft>
                      </a:pPr>
                      <a:r>
                        <a:rPr lang="en-US" sz="1000">
                          <a:effectLst/>
                        </a:rPr>
                        <a:t>Módulo cortante:</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a:effectLst/>
                        </a:rPr>
                        <a:t>2.69e+010 N/m^2</a:t>
                      </a:r>
                      <a:endParaRPr lang="es-EC" sz="900">
                        <a:effectLst/>
                        <a:latin typeface="Calibri"/>
                        <a:ea typeface="Calibri"/>
                        <a:cs typeface="Times New Roman"/>
                      </a:endParaRPr>
                    </a:p>
                  </a:txBody>
                  <a:tcPr marL="58532" marR="58532" marT="0" marB="0"/>
                </a:tc>
              </a:tr>
              <a:tr h="402085">
                <a:tc>
                  <a:txBody>
                    <a:bodyPr/>
                    <a:lstStyle/>
                    <a:p>
                      <a:pPr algn="r">
                        <a:lnSpc>
                          <a:spcPct val="115000"/>
                        </a:lnSpc>
                        <a:spcAft>
                          <a:spcPts val="0"/>
                        </a:spcAft>
                      </a:pPr>
                      <a:r>
                        <a:rPr lang="en-US" sz="1000">
                          <a:effectLst/>
                        </a:rPr>
                        <a:t>Coeficiente de dilatación térmica:</a:t>
                      </a:r>
                      <a:endParaRPr lang="es-EC" sz="900">
                        <a:effectLst/>
                        <a:latin typeface="Calibri"/>
                        <a:ea typeface="Calibri"/>
                        <a:cs typeface="Times New Roman"/>
                      </a:endParaRPr>
                    </a:p>
                  </a:txBody>
                  <a:tcPr marL="58532" marR="58532" marT="0" marB="0"/>
                </a:tc>
                <a:tc>
                  <a:txBody>
                    <a:bodyPr/>
                    <a:lstStyle/>
                    <a:p>
                      <a:pPr>
                        <a:lnSpc>
                          <a:spcPct val="115000"/>
                        </a:lnSpc>
                        <a:spcAft>
                          <a:spcPts val="0"/>
                        </a:spcAft>
                      </a:pPr>
                      <a:r>
                        <a:rPr lang="en-US" sz="1000" dirty="0">
                          <a:effectLst/>
                        </a:rPr>
                        <a:t>2.36e-005 /Kelvin</a:t>
                      </a:r>
                      <a:endParaRPr lang="es-EC" sz="900" dirty="0">
                        <a:effectLst/>
                        <a:latin typeface="Calibri"/>
                        <a:ea typeface="Calibri"/>
                        <a:cs typeface="Times New Roman"/>
                      </a:endParaRPr>
                    </a:p>
                  </a:txBody>
                  <a:tcPr marL="58532" marR="58532" marT="0" marB="0"/>
                </a:tc>
              </a:tr>
            </a:tbl>
          </a:graphicData>
        </a:graphic>
      </p:graphicFrame>
      <p:pic>
        <p:nvPicPr>
          <p:cNvPr id="2049" name="Imagen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50497"/>
            <a:ext cx="2592288" cy="178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40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ANALISIS ROTOR INTERNO</a:t>
            </a:r>
            <a:endParaRPr lang="es-EC" dirty="0"/>
          </a:p>
        </p:txBody>
      </p:sp>
    </p:spTree>
    <p:extLst>
      <p:ext uri="{BB962C8B-B14F-4D97-AF65-F5344CB8AC3E}">
        <p14:creationId xmlns:p14="http://schemas.microsoft.com/office/powerpoint/2010/main" val="2262014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UNIDADES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768233318"/>
              </p:ext>
            </p:extLst>
          </p:nvPr>
        </p:nvGraphicFramePr>
        <p:xfrm>
          <a:off x="539552" y="2348880"/>
          <a:ext cx="7075685" cy="2880320"/>
        </p:xfrm>
        <a:graphic>
          <a:graphicData uri="http://schemas.openxmlformats.org/drawingml/2006/table">
            <a:tbl>
              <a:tblPr firstCol="1" bandRow="1">
                <a:tableStyleId>{5C22544A-7EE6-4342-B048-85BDC9FD1C3A}</a:tableStyleId>
              </a:tblPr>
              <a:tblGrid>
                <a:gridCol w="3537514"/>
                <a:gridCol w="3538171"/>
              </a:tblGrid>
              <a:tr h="576064">
                <a:tc>
                  <a:txBody>
                    <a:bodyPr/>
                    <a:lstStyle/>
                    <a:p>
                      <a:pPr algn="ctr">
                        <a:lnSpc>
                          <a:spcPct val="115000"/>
                        </a:lnSpc>
                        <a:spcAft>
                          <a:spcPts val="0"/>
                        </a:spcAft>
                      </a:pPr>
                      <a:r>
                        <a:rPr lang="es-EC" sz="1200" dirty="0">
                          <a:effectLst/>
                        </a:rPr>
                        <a:t>Sistema de unidades:</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Métrico (MKS)</a:t>
                      </a:r>
                      <a:endParaRPr lang="es-EC" sz="1100">
                        <a:solidFill>
                          <a:srgbClr val="000000"/>
                        </a:solidFill>
                        <a:effectLst/>
                        <a:latin typeface="Calibri"/>
                        <a:ea typeface="Calibri"/>
                        <a:cs typeface="Times New Roman"/>
                      </a:endParaRPr>
                    </a:p>
                  </a:txBody>
                  <a:tcPr marL="68580" marR="68580" marT="0" marB="0"/>
                </a:tc>
              </a:tr>
              <a:tr h="576064">
                <a:tc>
                  <a:txBody>
                    <a:bodyPr/>
                    <a:lstStyle/>
                    <a:p>
                      <a:pPr algn="ctr">
                        <a:lnSpc>
                          <a:spcPct val="115000"/>
                        </a:lnSpc>
                        <a:spcAft>
                          <a:spcPts val="0"/>
                        </a:spcAft>
                      </a:pPr>
                      <a:r>
                        <a:rPr lang="es-EC" sz="1200">
                          <a:effectLst/>
                        </a:rPr>
                        <a:t>Longitud/Desplazamiento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mm</a:t>
                      </a:r>
                      <a:endParaRPr lang="es-EC" sz="1100">
                        <a:solidFill>
                          <a:srgbClr val="000000"/>
                        </a:solidFill>
                        <a:effectLst/>
                        <a:latin typeface="Calibri"/>
                        <a:ea typeface="Calibri"/>
                        <a:cs typeface="Times New Roman"/>
                      </a:endParaRPr>
                    </a:p>
                  </a:txBody>
                  <a:tcPr marL="68580" marR="68580" marT="0" marB="0"/>
                </a:tc>
              </a:tr>
              <a:tr h="576064">
                <a:tc>
                  <a:txBody>
                    <a:bodyPr/>
                    <a:lstStyle/>
                    <a:p>
                      <a:pPr algn="ctr">
                        <a:lnSpc>
                          <a:spcPct val="115000"/>
                        </a:lnSpc>
                        <a:spcAft>
                          <a:spcPts val="0"/>
                        </a:spcAft>
                      </a:pPr>
                      <a:r>
                        <a:rPr lang="es-EC" sz="1200" dirty="0">
                          <a:effectLst/>
                        </a:rPr>
                        <a:t>Temperatura</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Kelvin</a:t>
                      </a:r>
                      <a:endParaRPr lang="es-EC" sz="1100">
                        <a:solidFill>
                          <a:srgbClr val="000000"/>
                        </a:solidFill>
                        <a:effectLst/>
                        <a:latin typeface="Calibri"/>
                        <a:ea typeface="Calibri"/>
                        <a:cs typeface="Times New Roman"/>
                      </a:endParaRPr>
                    </a:p>
                  </a:txBody>
                  <a:tcPr marL="68580" marR="68580" marT="0" marB="0"/>
                </a:tc>
              </a:tr>
              <a:tr h="576064">
                <a:tc>
                  <a:txBody>
                    <a:bodyPr/>
                    <a:lstStyle/>
                    <a:p>
                      <a:pPr algn="ctr">
                        <a:lnSpc>
                          <a:spcPct val="115000"/>
                        </a:lnSpc>
                        <a:spcAft>
                          <a:spcPts val="0"/>
                        </a:spcAft>
                      </a:pPr>
                      <a:r>
                        <a:rPr lang="es-EC" sz="1200">
                          <a:effectLst/>
                        </a:rPr>
                        <a:t>Velocidad angular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Rad/seg</a:t>
                      </a:r>
                      <a:endParaRPr lang="es-EC" sz="1100">
                        <a:solidFill>
                          <a:srgbClr val="000000"/>
                        </a:solidFill>
                        <a:effectLst/>
                        <a:latin typeface="Calibri"/>
                        <a:ea typeface="Calibri"/>
                        <a:cs typeface="Times New Roman"/>
                      </a:endParaRPr>
                    </a:p>
                  </a:txBody>
                  <a:tcPr marL="68580" marR="68580" marT="0" marB="0"/>
                </a:tc>
              </a:tr>
              <a:tr h="576064">
                <a:tc>
                  <a:txBody>
                    <a:bodyPr/>
                    <a:lstStyle/>
                    <a:p>
                      <a:pPr algn="ctr">
                        <a:lnSpc>
                          <a:spcPct val="115000"/>
                        </a:lnSpc>
                        <a:spcAft>
                          <a:spcPts val="0"/>
                        </a:spcAft>
                      </a:pPr>
                      <a:r>
                        <a:rPr lang="es-EC" sz="1200">
                          <a:effectLst/>
                        </a:rPr>
                        <a:t>Presión/Ten</a:t>
                      </a:r>
                      <a:r>
                        <a:rPr lang="en-US" sz="1200">
                          <a:effectLst/>
                        </a:rPr>
                        <a:t>sión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N/m^2</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27108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PROPIEDADES DEL MATERIAL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074301452"/>
              </p:ext>
            </p:extLst>
          </p:nvPr>
        </p:nvGraphicFramePr>
        <p:xfrm>
          <a:off x="1043608" y="2543047"/>
          <a:ext cx="6120680" cy="3528390"/>
        </p:xfrm>
        <a:graphic>
          <a:graphicData uri="http://schemas.openxmlformats.org/drawingml/2006/table">
            <a:tbl>
              <a:tblPr firstCol="1">
                <a:tableStyleId>{5C22544A-7EE6-4342-B048-85BDC9FD1C3A}</a:tableStyleId>
              </a:tblPr>
              <a:tblGrid>
                <a:gridCol w="2479500"/>
                <a:gridCol w="3641180"/>
              </a:tblGrid>
              <a:tr h="619400">
                <a:tc>
                  <a:txBody>
                    <a:bodyPr/>
                    <a:lstStyle/>
                    <a:p>
                      <a:pPr algn="ctr">
                        <a:lnSpc>
                          <a:spcPct val="115000"/>
                        </a:lnSpc>
                        <a:spcAft>
                          <a:spcPts val="0"/>
                        </a:spcAft>
                      </a:pPr>
                      <a:r>
                        <a:rPr lang="es-EC" sz="1200" dirty="0">
                          <a:effectLst/>
                        </a:rPr>
                        <a:t>Referencia de modelo</a:t>
                      </a:r>
                      <a:endParaRPr lang="es-EC" sz="1100" dirty="0">
                        <a:effectLst/>
                        <a:latin typeface="Calibri"/>
                        <a:ea typeface="Calibri"/>
                        <a:cs typeface="Times New Roman"/>
                      </a:endParaRPr>
                    </a:p>
                  </a:txBody>
                  <a:tcPr marL="73025" marR="73025" marT="36830" marB="36830" anchor="ctr"/>
                </a:tc>
                <a:tc>
                  <a:txBody>
                    <a:bodyPr/>
                    <a:lstStyle/>
                    <a:p>
                      <a:pPr algn="ctr">
                        <a:lnSpc>
                          <a:spcPct val="115000"/>
                        </a:lnSpc>
                        <a:spcAft>
                          <a:spcPts val="0"/>
                        </a:spcAft>
                      </a:pPr>
                      <a:r>
                        <a:rPr lang="es-EC" sz="1200" dirty="0">
                          <a:effectLst/>
                        </a:rPr>
                        <a:t>Propiedades</a:t>
                      </a:r>
                      <a:endParaRPr lang="es-EC" sz="1100" dirty="0">
                        <a:effectLst/>
                        <a:latin typeface="Calibri"/>
                        <a:ea typeface="Calibri"/>
                        <a:cs typeface="Times New Roman"/>
                      </a:endParaRPr>
                    </a:p>
                  </a:txBody>
                  <a:tcPr marL="73025" marR="73025" marT="36830" marB="36830" anchor="ctr"/>
                </a:tc>
              </a:tr>
              <a:tr h="1121992">
                <a:tc>
                  <a:txBody>
                    <a:bodyPr/>
                    <a:lstStyle/>
                    <a:p>
                      <a:pPr algn="ctr">
                        <a:lnSpc>
                          <a:spcPct val="115000"/>
                        </a:lnSpc>
                        <a:spcAft>
                          <a:spcPts val="0"/>
                        </a:spcAft>
                      </a:pPr>
                      <a:endParaRPr lang="es-EC" sz="1100">
                        <a:effectLst/>
                        <a:latin typeface="Calibri"/>
                        <a:ea typeface="Calibri"/>
                        <a:cs typeface="Times New Roman"/>
                      </a:endParaRPr>
                    </a:p>
                  </a:txBody>
                  <a:tcPr marL="73025" marR="73025" marT="36830" marB="36830" anchor="ctr"/>
                </a:tc>
                <a:tc>
                  <a:txBody>
                    <a:bodyPr/>
                    <a:lstStyle/>
                    <a:p>
                      <a:endParaRPr lang="es-EC"/>
                    </a:p>
                  </a:txBody>
                  <a:tcPr marL="73025" marR="73025" marT="36830" marB="36830"/>
                </a:tc>
              </a:tr>
              <a:tr h="300240">
                <a:tc>
                  <a:txBody>
                    <a:bodyPr/>
                    <a:lstStyle/>
                    <a:p>
                      <a:pPr algn="r">
                        <a:lnSpc>
                          <a:spcPct val="115000"/>
                        </a:lnSpc>
                        <a:spcAft>
                          <a:spcPts val="0"/>
                        </a:spcAft>
                      </a:pPr>
                      <a:r>
                        <a:rPr lang="es-EC" sz="1200">
                          <a:effectLst/>
                        </a:rPr>
                        <a:t>Nombre:</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7075-T6 (SN)</a:t>
                      </a:r>
                      <a:endParaRPr lang="es-EC" sz="1100">
                        <a:effectLst/>
                        <a:latin typeface="Calibri"/>
                        <a:ea typeface="Calibri"/>
                        <a:cs typeface="Times New Roman"/>
                      </a:endParaRPr>
                    </a:p>
                  </a:txBody>
                  <a:tcPr marL="68580" marR="68580" marT="0" marB="0"/>
                </a:tc>
              </a:tr>
              <a:tr h="420336">
                <a:tc>
                  <a:txBody>
                    <a:bodyPr/>
                    <a:lstStyle/>
                    <a:p>
                      <a:pPr algn="r">
                        <a:lnSpc>
                          <a:spcPct val="115000"/>
                        </a:lnSpc>
                        <a:spcAft>
                          <a:spcPts val="0"/>
                        </a:spcAft>
                      </a:pPr>
                      <a:r>
                        <a:rPr lang="es-EC" sz="1200">
                          <a:effectLst/>
                        </a:rPr>
                        <a:t>Tipo de modelo: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Isotrópico elástico lineal</a:t>
                      </a:r>
                      <a:endParaRPr lang="es-EC" sz="1100">
                        <a:effectLst/>
                        <a:latin typeface="Calibri"/>
                        <a:ea typeface="Calibri"/>
                        <a:cs typeface="Times New Roman"/>
                      </a:endParaRPr>
                    </a:p>
                  </a:txBody>
                  <a:tcPr marL="68580" marR="68580" marT="0" marB="0"/>
                </a:tc>
              </a:tr>
              <a:tr h="1066422">
                <a:tc>
                  <a:txBody>
                    <a:bodyPr/>
                    <a:lstStyle/>
                    <a:p>
                      <a:pPr algn="r">
                        <a:lnSpc>
                          <a:spcPct val="115000"/>
                        </a:lnSpc>
                        <a:spcAft>
                          <a:spcPts val="0"/>
                        </a:spcAft>
                      </a:pPr>
                      <a:r>
                        <a:rPr lang="es-EC" sz="1200">
                          <a:effectLst/>
                        </a:rPr>
                        <a:t>Criter</a:t>
                      </a:r>
                      <a:r>
                        <a:rPr lang="en-US" sz="1200">
                          <a:effectLst/>
                        </a:rPr>
                        <a:t>io de error predeterminado: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Tensión máxima de von Mises</a:t>
                      </a:r>
                      <a:endParaRPr lang="es-EC" sz="1100" dirty="0">
                        <a:effectLst/>
                        <a:latin typeface="Calibri"/>
                        <a:ea typeface="Calibri"/>
                        <a:cs typeface="Times New Roman"/>
                      </a:endParaRPr>
                    </a:p>
                  </a:txBody>
                  <a:tcPr marL="68580" marR="68580" marT="0" marB="0"/>
                </a:tc>
              </a:tr>
            </a:tbl>
          </a:graphicData>
        </a:graphic>
      </p:graphicFrame>
      <p:pic>
        <p:nvPicPr>
          <p:cNvPr id="6145" name="Imagen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625" y="3162269"/>
            <a:ext cx="19050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12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ANALISIS ROTOR EXTERNO</a:t>
            </a:r>
            <a:endParaRPr lang="es-EC" dirty="0"/>
          </a:p>
        </p:txBody>
      </p:sp>
    </p:spTree>
    <p:extLst>
      <p:ext uri="{BB962C8B-B14F-4D97-AF65-F5344CB8AC3E}">
        <p14:creationId xmlns:p14="http://schemas.microsoft.com/office/powerpoint/2010/main" val="2422767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UNIDADES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938684837"/>
              </p:ext>
            </p:extLst>
          </p:nvPr>
        </p:nvGraphicFramePr>
        <p:xfrm>
          <a:off x="766762" y="2060847"/>
          <a:ext cx="6848475" cy="3240360"/>
        </p:xfrm>
        <a:graphic>
          <a:graphicData uri="http://schemas.openxmlformats.org/drawingml/2006/table">
            <a:tbl>
              <a:tblPr firstCol="1" bandRow="1">
                <a:tableStyleId>{5C22544A-7EE6-4342-B048-85BDC9FD1C3A}</a:tableStyleId>
              </a:tblPr>
              <a:tblGrid>
                <a:gridCol w="3423920"/>
                <a:gridCol w="3424555"/>
              </a:tblGrid>
              <a:tr h="648072">
                <a:tc>
                  <a:txBody>
                    <a:bodyPr/>
                    <a:lstStyle/>
                    <a:p>
                      <a:pPr algn="ctr">
                        <a:lnSpc>
                          <a:spcPct val="115000"/>
                        </a:lnSpc>
                        <a:spcAft>
                          <a:spcPts val="0"/>
                        </a:spcAft>
                      </a:pPr>
                      <a:r>
                        <a:rPr lang="es-EC" sz="1200">
                          <a:effectLst/>
                        </a:rPr>
                        <a:t>Sistema de unidades:</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Métrico (MKS)</a:t>
                      </a:r>
                      <a:endParaRPr lang="es-EC" sz="1100">
                        <a:solidFill>
                          <a:srgbClr val="000000"/>
                        </a:solidFill>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s-EC" sz="1200">
                          <a:effectLst/>
                        </a:rPr>
                        <a:t>Longitud/Desplazamiento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mm</a:t>
                      </a:r>
                      <a:endParaRPr lang="es-EC" sz="1100">
                        <a:solidFill>
                          <a:srgbClr val="000000"/>
                        </a:solidFill>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s-EC" sz="1200">
                          <a:effectLst/>
                        </a:rPr>
                        <a:t>Temperatura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Kelvin</a:t>
                      </a:r>
                      <a:endParaRPr lang="es-EC" sz="1100">
                        <a:solidFill>
                          <a:srgbClr val="000000"/>
                        </a:solidFill>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s-EC" sz="1200">
                          <a:effectLst/>
                        </a:rPr>
                        <a:t>Velocidad angular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Rad/seg</a:t>
                      </a:r>
                      <a:endParaRPr lang="es-EC" sz="1100">
                        <a:solidFill>
                          <a:srgbClr val="000000"/>
                        </a:solidFill>
                        <a:effectLst/>
                        <a:latin typeface="Calibri"/>
                        <a:ea typeface="Calibri"/>
                        <a:cs typeface="Times New Roman"/>
                      </a:endParaRPr>
                    </a:p>
                  </a:txBody>
                  <a:tcPr marL="68580" marR="68580" marT="0" marB="0"/>
                </a:tc>
              </a:tr>
              <a:tr h="648072">
                <a:tc>
                  <a:txBody>
                    <a:bodyPr/>
                    <a:lstStyle/>
                    <a:p>
                      <a:pPr algn="ctr">
                        <a:lnSpc>
                          <a:spcPct val="115000"/>
                        </a:lnSpc>
                        <a:spcAft>
                          <a:spcPts val="0"/>
                        </a:spcAft>
                      </a:pPr>
                      <a:r>
                        <a:rPr lang="es-EC" sz="1200">
                          <a:effectLst/>
                        </a:rPr>
                        <a:t>Presión/T</a:t>
                      </a:r>
                      <a:r>
                        <a:rPr lang="en-US" sz="1200">
                          <a:effectLst/>
                        </a:rPr>
                        <a:t>ensión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N/m^2</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39398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PROPIEDADES DEL MATERIAL</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512734186"/>
              </p:ext>
            </p:extLst>
          </p:nvPr>
        </p:nvGraphicFramePr>
        <p:xfrm>
          <a:off x="755576" y="1700808"/>
          <a:ext cx="6408711" cy="4346510"/>
        </p:xfrm>
        <a:graphic>
          <a:graphicData uri="http://schemas.openxmlformats.org/drawingml/2006/table">
            <a:tbl>
              <a:tblPr firstCol="1">
                <a:tableStyleId>{5C22544A-7EE6-4342-B048-85BDC9FD1C3A}</a:tableStyleId>
              </a:tblPr>
              <a:tblGrid>
                <a:gridCol w="2596344"/>
                <a:gridCol w="3812367"/>
              </a:tblGrid>
              <a:tr h="726122">
                <a:tc>
                  <a:txBody>
                    <a:bodyPr/>
                    <a:lstStyle/>
                    <a:p>
                      <a:pPr algn="ctr">
                        <a:lnSpc>
                          <a:spcPct val="115000"/>
                        </a:lnSpc>
                        <a:spcAft>
                          <a:spcPts val="0"/>
                        </a:spcAft>
                      </a:pPr>
                      <a:r>
                        <a:rPr lang="es-EC" sz="1200">
                          <a:effectLst/>
                        </a:rPr>
                        <a:t>Referencia de modelo</a:t>
                      </a:r>
                      <a:endParaRPr lang="es-EC" sz="1100">
                        <a:effectLst/>
                        <a:latin typeface="Calibri"/>
                        <a:ea typeface="Calibri"/>
                        <a:cs typeface="Times New Roman"/>
                      </a:endParaRPr>
                    </a:p>
                  </a:txBody>
                  <a:tcPr marL="73025" marR="73025" marT="36830" marB="36830" anchor="ctr"/>
                </a:tc>
                <a:tc>
                  <a:txBody>
                    <a:bodyPr/>
                    <a:lstStyle/>
                    <a:p>
                      <a:pPr algn="ctr">
                        <a:lnSpc>
                          <a:spcPct val="115000"/>
                        </a:lnSpc>
                        <a:spcAft>
                          <a:spcPts val="0"/>
                        </a:spcAft>
                      </a:pPr>
                      <a:r>
                        <a:rPr lang="es-EC" sz="1200">
                          <a:effectLst/>
                        </a:rPr>
                        <a:t>Propiedades</a:t>
                      </a:r>
                      <a:endParaRPr lang="es-EC" sz="1100">
                        <a:effectLst/>
                        <a:latin typeface="Calibri"/>
                        <a:ea typeface="Calibri"/>
                        <a:cs typeface="Times New Roman"/>
                      </a:endParaRPr>
                    </a:p>
                  </a:txBody>
                  <a:tcPr marL="73025" marR="73025" marT="36830" marB="36830" anchor="ctr"/>
                </a:tc>
              </a:tr>
              <a:tr h="1578134">
                <a:tc>
                  <a:txBody>
                    <a:bodyPr/>
                    <a:lstStyle/>
                    <a:p>
                      <a:pPr algn="ctr">
                        <a:lnSpc>
                          <a:spcPct val="115000"/>
                        </a:lnSpc>
                        <a:spcAft>
                          <a:spcPts val="0"/>
                        </a:spcAft>
                      </a:pPr>
                      <a:endParaRPr lang="es-EC" sz="1100">
                        <a:effectLst/>
                        <a:latin typeface="Calibri"/>
                        <a:ea typeface="Calibri"/>
                        <a:cs typeface="Times New Roman"/>
                      </a:endParaRPr>
                    </a:p>
                  </a:txBody>
                  <a:tcPr marL="73025" marR="73025" marT="36830" marB="36830" anchor="ctr"/>
                </a:tc>
                <a:tc>
                  <a:txBody>
                    <a:bodyPr/>
                    <a:lstStyle/>
                    <a:p>
                      <a:endParaRPr lang="es-EC"/>
                    </a:p>
                  </a:txBody>
                  <a:tcPr marL="73025" marR="73025" marT="36830" marB="36830"/>
                </a:tc>
              </a:tr>
              <a:tr h="360040">
                <a:tc>
                  <a:txBody>
                    <a:bodyPr/>
                    <a:lstStyle/>
                    <a:p>
                      <a:pPr algn="r">
                        <a:lnSpc>
                          <a:spcPct val="115000"/>
                        </a:lnSpc>
                        <a:spcAft>
                          <a:spcPts val="0"/>
                        </a:spcAft>
                      </a:pPr>
                      <a:r>
                        <a:rPr lang="es-EC" sz="1200">
                          <a:effectLst/>
                        </a:rPr>
                        <a:t>Nombre:</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7075-T6 (SN)</a:t>
                      </a:r>
                      <a:endParaRPr lang="es-EC" sz="1100">
                        <a:effectLst/>
                        <a:latin typeface="Calibri"/>
                        <a:ea typeface="Calibri"/>
                        <a:cs typeface="Times New Roman"/>
                      </a:endParaRPr>
                    </a:p>
                  </a:txBody>
                  <a:tcPr marL="68580" marR="68580" marT="0" marB="0"/>
                </a:tc>
              </a:tr>
              <a:tr h="432048">
                <a:tc>
                  <a:txBody>
                    <a:bodyPr/>
                    <a:lstStyle/>
                    <a:p>
                      <a:pPr algn="r">
                        <a:lnSpc>
                          <a:spcPct val="115000"/>
                        </a:lnSpc>
                        <a:spcAft>
                          <a:spcPts val="0"/>
                        </a:spcAft>
                      </a:pPr>
                      <a:r>
                        <a:rPr lang="es-EC" sz="1200">
                          <a:effectLst/>
                        </a:rPr>
                        <a:t>Tipo de modelo: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Isotrópico elástico lineal</a:t>
                      </a:r>
                      <a:endParaRPr lang="es-EC" sz="1100">
                        <a:effectLst/>
                        <a:latin typeface="Calibri"/>
                        <a:ea typeface="Calibri"/>
                        <a:cs typeface="Times New Roman"/>
                      </a:endParaRPr>
                    </a:p>
                  </a:txBody>
                  <a:tcPr marL="68580" marR="68580" marT="0" marB="0"/>
                </a:tc>
              </a:tr>
              <a:tr h="1250166">
                <a:tc>
                  <a:txBody>
                    <a:bodyPr/>
                    <a:lstStyle/>
                    <a:p>
                      <a:pPr algn="r">
                        <a:lnSpc>
                          <a:spcPct val="115000"/>
                        </a:lnSpc>
                        <a:spcAft>
                          <a:spcPts val="0"/>
                        </a:spcAft>
                      </a:pPr>
                      <a:r>
                        <a:rPr lang="es-EC" sz="1200">
                          <a:effectLst/>
                        </a:rPr>
                        <a:t>Criter</a:t>
                      </a:r>
                      <a:r>
                        <a:rPr lang="en-US" sz="1200">
                          <a:effectLst/>
                        </a:rPr>
                        <a:t>io de error predeterminado:</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S" sz="1200" dirty="0">
                          <a:effectLst/>
                        </a:rPr>
                        <a:t>Tensión máxima de von Mises</a:t>
                      </a:r>
                      <a:endParaRPr lang="es-EC" sz="1100" dirty="0">
                        <a:effectLst/>
                        <a:latin typeface="Calibri"/>
                        <a:ea typeface="Calibri"/>
                        <a:cs typeface="Times New Roman"/>
                      </a:endParaRPr>
                    </a:p>
                  </a:txBody>
                  <a:tcPr marL="68580" marR="68580" marT="0" marB="0"/>
                </a:tc>
              </a:tr>
            </a:tbl>
          </a:graphicData>
        </a:graphic>
      </p:graphicFrame>
      <p:pic>
        <p:nvPicPr>
          <p:cNvPr id="9218" name="Imagen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230969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02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ANALISIS DEL EJE</a:t>
            </a:r>
            <a:endParaRPr lang="es-EC" dirty="0"/>
          </a:p>
        </p:txBody>
      </p:sp>
    </p:spTree>
    <p:extLst>
      <p:ext uri="{BB962C8B-B14F-4D97-AF65-F5344CB8AC3E}">
        <p14:creationId xmlns:p14="http://schemas.microsoft.com/office/powerpoint/2010/main" val="3303775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BOMBA DE LOBULOS</a:t>
            </a:r>
            <a:endParaRPr lang="es-EC" dirty="0"/>
          </a:p>
        </p:txBody>
      </p:sp>
      <p:sp>
        <p:nvSpPr>
          <p:cNvPr id="4" name="3 Marcador de contenido"/>
          <p:cNvSpPr>
            <a:spLocks noGrp="1"/>
          </p:cNvSpPr>
          <p:nvPr>
            <p:ph sz="half" idx="2"/>
          </p:nvPr>
        </p:nvSpPr>
        <p:spPr/>
        <p:txBody>
          <a:bodyPr>
            <a:normAutofit fontScale="77500" lnSpcReduction="20000"/>
          </a:bodyPr>
          <a:lstStyle/>
          <a:p>
            <a:pPr marL="36576" indent="0" algn="just">
              <a:buNone/>
            </a:pPr>
            <a:r>
              <a:rPr lang="es-EC" dirty="0"/>
              <a:t>Bomba de lóbulos: también es un sistema de engranajes pero interno. Un piñón (rotor) con cuatro dientes, el cual recibe movimiento del árbol de levas, arrastra un anillo (rodete) de cinco dientes entrantes que gira en el mismo sentido que el piñón en el interior del cuerpo de la bomba</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724513" cy="4608512"/>
          </a:xfrm>
          <a:prstGeom prst="rect">
            <a:avLst/>
          </a:prstGeom>
          <a:noFill/>
          <a:ln>
            <a:noFill/>
          </a:ln>
        </p:spPr>
      </p:pic>
    </p:spTree>
    <p:extLst>
      <p:ext uri="{BB962C8B-B14F-4D97-AF65-F5344CB8AC3E}">
        <p14:creationId xmlns:p14="http://schemas.microsoft.com/office/powerpoint/2010/main" val="1008868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UNIDADES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4096610571"/>
              </p:ext>
            </p:extLst>
          </p:nvPr>
        </p:nvGraphicFramePr>
        <p:xfrm>
          <a:off x="766762" y="2204865"/>
          <a:ext cx="6848475" cy="3528390"/>
        </p:xfrm>
        <a:graphic>
          <a:graphicData uri="http://schemas.openxmlformats.org/drawingml/2006/table">
            <a:tbl>
              <a:tblPr firstCol="1" bandRow="1">
                <a:tableStyleId>{5C22544A-7EE6-4342-B048-85BDC9FD1C3A}</a:tableStyleId>
              </a:tblPr>
              <a:tblGrid>
                <a:gridCol w="3423920"/>
                <a:gridCol w="3424555"/>
              </a:tblGrid>
              <a:tr h="705678">
                <a:tc>
                  <a:txBody>
                    <a:bodyPr/>
                    <a:lstStyle/>
                    <a:p>
                      <a:pPr algn="ctr">
                        <a:lnSpc>
                          <a:spcPct val="115000"/>
                        </a:lnSpc>
                        <a:spcAft>
                          <a:spcPts val="0"/>
                        </a:spcAft>
                      </a:pPr>
                      <a:r>
                        <a:rPr lang="es-EC" sz="1200">
                          <a:effectLst/>
                        </a:rPr>
                        <a:t>Sistema de unidades:</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Métrico (MKS)</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Longitud/Desplazamiento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mm</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Temperatura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Kelvin</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Velocidad angular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Rad/seg</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Presión/T</a:t>
                      </a:r>
                      <a:r>
                        <a:rPr lang="en-US" sz="1200">
                          <a:effectLst/>
                        </a:rPr>
                        <a:t>ensión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N/m^2</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55126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PROPIEDADES DEL MATERIAL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551446672"/>
              </p:ext>
            </p:extLst>
          </p:nvPr>
        </p:nvGraphicFramePr>
        <p:xfrm>
          <a:off x="539553" y="1600200"/>
          <a:ext cx="7056784" cy="4525964"/>
        </p:xfrm>
        <a:graphic>
          <a:graphicData uri="http://schemas.openxmlformats.org/drawingml/2006/table">
            <a:tbl>
              <a:tblPr firstCol="1">
                <a:tableStyleId>{5C22544A-7EE6-4342-B048-85BDC9FD1C3A}</a:tableStyleId>
              </a:tblPr>
              <a:tblGrid>
                <a:gridCol w="2858896"/>
                <a:gridCol w="4197888"/>
              </a:tblGrid>
              <a:tr h="425402">
                <a:tc>
                  <a:txBody>
                    <a:bodyPr/>
                    <a:lstStyle/>
                    <a:p>
                      <a:pPr algn="ctr">
                        <a:lnSpc>
                          <a:spcPct val="115000"/>
                        </a:lnSpc>
                        <a:spcAft>
                          <a:spcPts val="0"/>
                        </a:spcAft>
                      </a:pPr>
                      <a:r>
                        <a:rPr lang="es-EC" sz="1000">
                          <a:effectLst/>
                        </a:rPr>
                        <a:t>Referencia de modelo</a:t>
                      </a:r>
                      <a:endParaRPr lang="es-EC" sz="900">
                        <a:effectLst/>
                        <a:latin typeface="Calibri"/>
                        <a:ea typeface="Calibri"/>
                        <a:cs typeface="Times New Roman"/>
                      </a:endParaRPr>
                    </a:p>
                  </a:txBody>
                  <a:tcPr marL="62848" marR="62848" marT="31697" marB="31697" anchor="ctr"/>
                </a:tc>
                <a:tc>
                  <a:txBody>
                    <a:bodyPr/>
                    <a:lstStyle/>
                    <a:p>
                      <a:pPr algn="ctr">
                        <a:lnSpc>
                          <a:spcPct val="115000"/>
                        </a:lnSpc>
                        <a:spcAft>
                          <a:spcPts val="0"/>
                        </a:spcAft>
                      </a:pPr>
                      <a:r>
                        <a:rPr lang="es-EC" sz="1000">
                          <a:effectLst/>
                        </a:rPr>
                        <a:t>Propiedades</a:t>
                      </a:r>
                      <a:endParaRPr lang="es-EC" sz="900">
                        <a:effectLst/>
                        <a:latin typeface="Calibri"/>
                        <a:ea typeface="Calibri"/>
                        <a:cs typeface="Times New Roman"/>
                      </a:endParaRPr>
                    </a:p>
                  </a:txBody>
                  <a:tcPr marL="62848" marR="62848" marT="31697" marB="31697" anchor="ctr"/>
                </a:tc>
              </a:tr>
              <a:tr h="299487">
                <a:tc>
                  <a:txBody>
                    <a:bodyPr/>
                    <a:lstStyle/>
                    <a:p>
                      <a:pPr algn="ctr">
                        <a:lnSpc>
                          <a:spcPct val="115000"/>
                        </a:lnSpc>
                        <a:spcAft>
                          <a:spcPts val="0"/>
                        </a:spcAft>
                      </a:pPr>
                      <a:endParaRPr lang="es-EC" sz="900">
                        <a:effectLst/>
                        <a:latin typeface="Calibri"/>
                        <a:ea typeface="Calibri"/>
                        <a:cs typeface="Times New Roman"/>
                      </a:endParaRPr>
                    </a:p>
                  </a:txBody>
                  <a:tcPr marL="62848" marR="62848" marT="31697" marB="31697" anchor="ctr"/>
                </a:tc>
                <a:tc>
                  <a:txBody>
                    <a:bodyPr/>
                    <a:lstStyle/>
                    <a:p>
                      <a:endParaRPr lang="es-EC" sz="1500"/>
                    </a:p>
                  </a:txBody>
                  <a:tcPr marL="62848" marR="62848" marT="31697" marB="31697"/>
                </a:tc>
              </a:tr>
              <a:tr h="181004">
                <a:tc>
                  <a:txBody>
                    <a:bodyPr/>
                    <a:lstStyle/>
                    <a:p>
                      <a:pPr algn="r">
                        <a:lnSpc>
                          <a:spcPct val="115000"/>
                        </a:lnSpc>
                        <a:spcAft>
                          <a:spcPts val="0"/>
                        </a:spcAft>
                      </a:pPr>
                      <a:r>
                        <a:rPr lang="es-EC" sz="1000">
                          <a:effectLst/>
                        </a:rPr>
                        <a:t>Nombre:</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7075-T6 (SN)</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s-EC" sz="1000">
                          <a:effectLst/>
                        </a:rPr>
                        <a:t>Tipo de modelo: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Isotrópico elástico lineal</a:t>
                      </a:r>
                      <a:endParaRPr lang="es-EC" sz="900">
                        <a:effectLst/>
                        <a:latin typeface="Calibri"/>
                        <a:ea typeface="Calibri"/>
                        <a:cs typeface="Times New Roman"/>
                      </a:endParaRPr>
                    </a:p>
                  </a:txBody>
                  <a:tcPr marL="59023" marR="59023" marT="0" marB="0"/>
                </a:tc>
              </a:tr>
              <a:tr h="724014">
                <a:tc>
                  <a:txBody>
                    <a:bodyPr/>
                    <a:lstStyle/>
                    <a:p>
                      <a:pPr algn="r">
                        <a:lnSpc>
                          <a:spcPct val="115000"/>
                        </a:lnSpc>
                        <a:spcAft>
                          <a:spcPts val="0"/>
                        </a:spcAft>
                      </a:pPr>
                      <a:r>
                        <a:rPr lang="es-EC" sz="1000">
                          <a:effectLst/>
                        </a:rPr>
                        <a:t>Criter</a:t>
                      </a:r>
                      <a:r>
                        <a:rPr lang="en-US" sz="1000">
                          <a:effectLst/>
                        </a:rPr>
                        <a:t>io de error predeterminado: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Tensión máxima de von Mises</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Límite elástico: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5.05e+008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Límite de tracción:</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5.7e+008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Módulo elástico: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7.2e+010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Coeficiente de Poisson:</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0.33  </a:t>
                      </a:r>
                      <a:endParaRPr lang="es-EC" sz="900">
                        <a:effectLst/>
                        <a:latin typeface="Calibri"/>
                        <a:ea typeface="Calibri"/>
                        <a:cs typeface="Times New Roman"/>
                      </a:endParaRPr>
                    </a:p>
                  </a:txBody>
                  <a:tcPr marL="59023" marR="59023" marT="0" marB="0"/>
                </a:tc>
              </a:tr>
              <a:tr h="181004">
                <a:tc>
                  <a:txBody>
                    <a:bodyPr/>
                    <a:lstStyle/>
                    <a:p>
                      <a:pPr algn="r">
                        <a:lnSpc>
                          <a:spcPct val="115000"/>
                        </a:lnSpc>
                        <a:spcAft>
                          <a:spcPts val="0"/>
                        </a:spcAft>
                      </a:pPr>
                      <a:r>
                        <a:rPr lang="en-US" sz="1000">
                          <a:effectLst/>
                        </a:rPr>
                        <a:t>Densidad:</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2810 kg/m^3</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Módulo cortante:</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2.69e+010 N/m^2</a:t>
                      </a:r>
                      <a:endParaRPr lang="es-EC" sz="900">
                        <a:effectLst/>
                        <a:latin typeface="Calibri"/>
                        <a:ea typeface="Calibri"/>
                        <a:cs typeface="Times New Roman"/>
                      </a:endParaRPr>
                    </a:p>
                  </a:txBody>
                  <a:tcPr marL="59023" marR="59023" marT="0" marB="0"/>
                </a:tc>
              </a:tr>
              <a:tr h="543011">
                <a:tc>
                  <a:txBody>
                    <a:bodyPr/>
                    <a:lstStyle/>
                    <a:p>
                      <a:pPr algn="r">
                        <a:lnSpc>
                          <a:spcPct val="115000"/>
                        </a:lnSpc>
                        <a:spcAft>
                          <a:spcPts val="0"/>
                        </a:spcAft>
                      </a:pPr>
                      <a:r>
                        <a:rPr lang="en-US" sz="1000">
                          <a:effectLst/>
                        </a:rPr>
                        <a:t>Coeficiente de dilatación térmica:</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dirty="0">
                          <a:effectLst/>
                        </a:rPr>
                        <a:t>2.36e-005 /Kelvin</a:t>
                      </a:r>
                      <a:endParaRPr lang="es-EC" sz="900" dirty="0">
                        <a:effectLst/>
                        <a:latin typeface="Calibri"/>
                        <a:ea typeface="Calibri"/>
                        <a:cs typeface="Times New Roman"/>
                      </a:endParaRPr>
                    </a:p>
                  </a:txBody>
                  <a:tcPr marL="59023" marR="59023" marT="0" marB="0"/>
                </a:tc>
              </a:tr>
            </a:tbl>
          </a:graphicData>
        </a:graphic>
      </p:graphicFrame>
    </p:spTree>
    <p:extLst>
      <p:ext uri="{BB962C8B-B14F-4D97-AF65-F5344CB8AC3E}">
        <p14:creationId xmlns:p14="http://schemas.microsoft.com/office/powerpoint/2010/main" val="30789799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ANALISIS DEL CUERPO DE LA BOMBA</a:t>
            </a:r>
            <a:endParaRPr lang="es-EC" dirty="0"/>
          </a:p>
        </p:txBody>
      </p:sp>
    </p:spTree>
    <p:extLst>
      <p:ext uri="{BB962C8B-B14F-4D97-AF65-F5344CB8AC3E}">
        <p14:creationId xmlns:p14="http://schemas.microsoft.com/office/powerpoint/2010/main" val="15818863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UNIDADES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673454220"/>
              </p:ext>
            </p:extLst>
          </p:nvPr>
        </p:nvGraphicFramePr>
        <p:xfrm>
          <a:off x="766762" y="1916832"/>
          <a:ext cx="6848475" cy="3528390"/>
        </p:xfrm>
        <a:graphic>
          <a:graphicData uri="http://schemas.openxmlformats.org/drawingml/2006/table">
            <a:tbl>
              <a:tblPr firstCol="1" bandRow="1">
                <a:tableStyleId>{5C22544A-7EE6-4342-B048-85BDC9FD1C3A}</a:tableStyleId>
              </a:tblPr>
              <a:tblGrid>
                <a:gridCol w="3423920"/>
                <a:gridCol w="3424555"/>
              </a:tblGrid>
              <a:tr h="705678">
                <a:tc>
                  <a:txBody>
                    <a:bodyPr/>
                    <a:lstStyle/>
                    <a:p>
                      <a:pPr algn="ctr">
                        <a:lnSpc>
                          <a:spcPct val="115000"/>
                        </a:lnSpc>
                        <a:spcAft>
                          <a:spcPts val="0"/>
                        </a:spcAft>
                      </a:pPr>
                      <a:r>
                        <a:rPr lang="es-EC" sz="1200">
                          <a:effectLst/>
                        </a:rPr>
                        <a:t>Sistema de unidades:</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Métrico (MKS)</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Longitud/Desplazamiento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mm</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Temperatura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Kelvin</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Velocidad angular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Rad/seg</a:t>
                      </a:r>
                      <a:endParaRPr lang="es-EC" sz="1100">
                        <a:solidFill>
                          <a:srgbClr val="000000"/>
                        </a:solidFill>
                        <a:effectLst/>
                        <a:latin typeface="Calibri"/>
                        <a:ea typeface="Calibri"/>
                        <a:cs typeface="Times New Roman"/>
                      </a:endParaRPr>
                    </a:p>
                  </a:txBody>
                  <a:tcPr marL="68580" marR="68580" marT="0" marB="0"/>
                </a:tc>
              </a:tr>
              <a:tr h="705678">
                <a:tc>
                  <a:txBody>
                    <a:bodyPr/>
                    <a:lstStyle/>
                    <a:p>
                      <a:pPr algn="ctr">
                        <a:lnSpc>
                          <a:spcPct val="115000"/>
                        </a:lnSpc>
                        <a:spcAft>
                          <a:spcPts val="0"/>
                        </a:spcAft>
                      </a:pPr>
                      <a:r>
                        <a:rPr lang="es-EC" sz="1200">
                          <a:effectLst/>
                        </a:rPr>
                        <a:t>Presión/Ten</a:t>
                      </a:r>
                      <a:r>
                        <a:rPr lang="en-US" sz="1200">
                          <a:effectLst/>
                        </a:rPr>
                        <a:t>sión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effectLst/>
                        </a:rPr>
                        <a:t>N/m^2</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29102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PROPIEDADES DEL MATERIAL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28877047"/>
              </p:ext>
            </p:extLst>
          </p:nvPr>
        </p:nvGraphicFramePr>
        <p:xfrm>
          <a:off x="1115616" y="1600200"/>
          <a:ext cx="6408712" cy="4525964"/>
        </p:xfrm>
        <a:graphic>
          <a:graphicData uri="http://schemas.openxmlformats.org/drawingml/2006/table">
            <a:tbl>
              <a:tblPr firstCol="1">
                <a:tableStyleId>{5C22544A-7EE6-4342-B048-85BDC9FD1C3A}</a:tableStyleId>
              </a:tblPr>
              <a:tblGrid>
                <a:gridCol w="2596299"/>
                <a:gridCol w="3812413"/>
              </a:tblGrid>
              <a:tr h="425402">
                <a:tc>
                  <a:txBody>
                    <a:bodyPr/>
                    <a:lstStyle/>
                    <a:p>
                      <a:pPr algn="ctr">
                        <a:lnSpc>
                          <a:spcPct val="115000"/>
                        </a:lnSpc>
                        <a:spcAft>
                          <a:spcPts val="0"/>
                        </a:spcAft>
                      </a:pPr>
                      <a:r>
                        <a:rPr lang="es-EC" sz="1000">
                          <a:effectLst/>
                        </a:rPr>
                        <a:t>Referencia de modelo</a:t>
                      </a:r>
                      <a:endParaRPr lang="es-EC" sz="900">
                        <a:effectLst/>
                        <a:latin typeface="Calibri"/>
                        <a:ea typeface="Calibri"/>
                        <a:cs typeface="Times New Roman"/>
                      </a:endParaRPr>
                    </a:p>
                  </a:txBody>
                  <a:tcPr marL="62848" marR="62848" marT="31697" marB="31697" anchor="ctr"/>
                </a:tc>
                <a:tc>
                  <a:txBody>
                    <a:bodyPr/>
                    <a:lstStyle/>
                    <a:p>
                      <a:pPr algn="ctr">
                        <a:lnSpc>
                          <a:spcPct val="115000"/>
                        </a:lnSpc>
                        <a:spcAft>
                          <a:spcPts val="0"/>
                        </a:spcAft>
                      </a:pPr>
                      <a:r>
                        <a:rPr lang="es-EC" sz="1000">
                          <a:effectLst/>
                        </a:rPr>
                        <a:t>Propiedades</a:t>
                      </a:r>
                      <a:endParaRPr lang="es-EC" sz="900">
                        <a:effectLst/>
                        <a:latin typeface="Calibri"/>
                        <a:ea typeface="Calibri"/>
                        <a:cs typeface="Times New Roman"/>
                      </a:endParaRPr>
                    </a:p>
                  </a:txBody>
                  <a:tcPr marL="62848" marR="62848" marT="31697" marB="31697" anchor="ctr"/>
                </a:tc>
              </a:tr>
              <a:tr h="299487">
                <a:tc>
                  <a:txBody>
                    <a:bodyPr/>
                    <a:lstStyle/>
                    <a:p>
                      <a:pPr algn="ctr">
                        <a:lnSpc>
                          <a:spcPct val="115000"/>
                        </a:lnSpc>
                        <a:spcAft>
                          <a:spcPts val="0"/>
                        </a:spcAft>
                      </a:pPr>
                      <a:endParaRPr lang="es-EC" sz="900">
                        <a:effectLst/>
                        <a:latin typeface="Calibri"/>
                        <a:ea typeface="Calibri"/>
                        <a:cs typeface="Times New Roman"/>
                      </a:endParaRPr>
                    </a:p>
                  </a:txBody>
                  <a:tcPr marL="62848" marR="62848" marT="31697" marB="31697" anchor="ctr"/>
                </a:tc>
                <a:tc>
                  <a:txBody>
                    <a:bodyPr/>
                    <a:lstStyle/>
                    <a:p>
                      <a:endParaRPr lang="es-EC" sz="1500"/>
                    </a:p>
                  </a:txBody>
                  <a:tcPr marL="62848" marR="62848" marT="31697" marB="31697"/>
                </a:tc>
              </a:tr>
              <a:tr h="181004">
                <a:tc>
                  <a:txBody>
                    <a:bodyPr/>
                    <a:lstStyle/>
                    <a:p>
                      <a:pPr algn="r">
                        <a:lnSpc>
                          <a:spcPct val="115000"/>
                        </a:lnSpc>
                        <a:spcAft>
                          <a:spcPts val="0"/>
                        </a:spcAft>
                      </a:pPr>
                      <a:r>
                        <a:rPr lang="es-EC" sz="1000">
                          <a:effectLst/>
                        </a:rPr>
                        <a:t>Nombre:</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7075-T6 (SN)</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s-EC" sz="1000">
                          <a:effectLst/>
                        </a:rPr>
                        <a:t>Tipo de modelo: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Isotrópico elástico lineal</a:t>
                      </a:r>
                      <a:endParaRPr lang="es-EC" sz="900">
                        <a:effectLst/>
                        <a:latin typeface="Calibri"/>
                        <a:ea typeface="Calibri"/>
                        <a:cs typeface="Times New Roman"/>
                      </a:endParaRPr>
                    </a:p>
                  </a:txBody>
                  <a:tcPr marL="59023" marR="59023" marT="0" marB="0"/>
                </a:tc>
              </a:tr>
              <a:tr h="724014">
                <a:tc>
                  <a:txBody>
                    <a:bodyPr/>
                    <a:lstStyle/>
                    <a:p>
                      <a:pPr algn="r">
                        <a:lnSpc>
                          <a:spcPct val="115000"/>
                        </a:lnSpc>
                        <a:spcAft>
                          <a:spcPts val="0"/>
                        </a:spcAft>
                      </a:pPr>
                      <a:r>
                        <a:rPr lang="es-EC" sz="1000">
                          <a:effectLst/>
                        </a:rPr>
                        <a:t>Criter</a:t>
                      </a:r>
                      <a:r>
                        <a:rPr lang="en-US" sz="1000">
                          <a:effectLst/>
                        </a:rPr>
                        <a:t>io de error predeterminado: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s-EC" sz="1000">
                          <a:effectLst/>
                        </a:rPr>
                        <a:t>Tensión máxima de von Mises</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Límite elástico: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5.05e+008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Límite de tracción:</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5.7e+008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Módulo elástico:</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7.2e+010 N/m^2</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Coeficiente de Poisson:</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0.33  </a:t>
                      </a:r>
                      <a:endParaRPr lang="es-EC" sz="900">
                        <a:effectLst/>
                        <a:latin typeface="Calibri"/>
                        <a:ea typeface="Calibri"/>
                        <a:cs typeface="Times New Roman"/>
                      </a:endParaRPr>
                    </a:p>
                  </a:txBody>
                  <a:tcPr marL="59023" marR="59023" marT="0" marB="0"/>
                </a:tc>
              </a:tr>
              <a:tr h="181004">
                <a:tc>
                  <a:txBody>
                    <a:bodyPr/>
                    <a:lstStyle/>
                    <a:p>
                      <a:pPr algn="r">
                        <a:lnSpc>
                          <a:spcPct val="115000"/>
                        </a:lnSpc>
                        <a:spcAft>
                          <a:spcPts val="0"/>
                        </a:spcAft>
                      </a:pPr>
                      <a:r>
                        <a:rPr lang="en-US" sz="1000">
                          <a:effectLst/>
                        </a:rPr>
                        <a:t>Densidad:</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2810 kg/m^3</a:t>
                      </a:r>
                      <a:endParaRPr lang="es-EC" sz="900">
                        <a:effectLst/>
                        <a:latin typeface="Calibri"/>
                        <a:ea typeface="Calibri"/>
                        <a:cs typeface="Times New Roman"/>
                      </a:endParaRPr>
                    </a:p>
                  </a:txBody>
                  <a:tcPr marL="59023" marR="59023" marT="0" marB="0"/>
                </a:tc>
              </a:tr>
              <a:tr h="362007">
                <a:tc>
                  <a:txBody>
                    <a:bodyPr/>
                    <a:lstStyle/>
                    <a:p>
                      <a:pPr algn="r">
                        <a:lnSpc>
                          <a:spcPct val="115000"/>
                        </a:lnSpc>
                        <a:spcAft>
                          <a:spcPts val="0"/>
                        </a:spcAft>
                      </a:pPr>
                      <a:r>
                        <a:rPr lang="en-US" sz="1000">
                          <a:effectLst/>
                        </a:rPr>
                        <a:t>Módulo cortante:</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a:effectLst/>
                        </a:rPr>
                        <a:t>2.69e+010 N/m^2</a:t>
                      </a:r>
                      <a:endParaRPr lang="es-EC" sz="900">
                        <a:effectLst/>
                        <a:latin typeface="Calibri"/>
                        <a:ea typeface="Calibri"/>
                        <a:cs typeface="Times New Roman"/>
                      </a:endParaRPr>
                    </a:p>
                  </a:txBody>
                  <a:tcPr marL="59023" marR="59023" marT="0" marB="0"/>
                </a:tc>
              </a:tr>
              <a:tr h="543011">
                <a:tc>
                  <a:txBody>
                    <a:bodyPr/>
                    <a:lstStyle/>
                    <a:p>
                      <a:pPr algn="r">
                        <a:lnSpc>
                          <a:spcPct val="115000"/>
                        </a:lnSpc>
                        <a:spcAft>
                          <a:spcPts val="0"/>
                        </a:spcAft>
                      </a:pPr>
                      <a:r>
                        <a:rPr lang="en-US" sz="1000">
                          <a:effectLst/>
                        </a:rPr>
                        <a:t>Coeficiente de dilatación térmica:</a:t>
                      </a:r>
                      <a:endParaRPr lang="es-EC" sz="900">
                        <a:effectLst/>
                        <a:latin typeface="Calibri"/>
                        <a:ea typeface="Calibri"/>
                        <a:cs typeface="Times New Roman"/>
                      </a:endParaRPr>
                    </a:p>
                  </a:txBody>
                  <a:tcPr marL="59023" marR="59023" marT="0" marB="0"/>
                </a:tc>
                <a:tc>
                  <a:txBody>
                    <a:bodyPr/>
                    <a:lstStyle/>
                    <a:p>
                      <a:pPr>
                        <a:lnSpc>
                          <a:spcPct val="115000"/>
                        </a:lnSpc>
                        <a:spcAft>
                          <a:spcPts val="0"/>
                        </a:spcAft>
                      </a:pPr>
                      <a:r>
                        <a:rPr lang="en-US" sz="1000" dirty="0">
                          <a:effectLst/>
                        </a:rPr>
                        <a:t>2.36e-005 /Kelvin</a:t>
                      </a:r>
                      <a:endParaRPr lang="es-EC" sz="900" dirty="0">
                        <a:effectLst/>
                        <a:latin typeface="Calibri"/>
                        <a:ea typeface="Calibri"/>
                        <a:cs typeface="Times New Roman"/>
                      </a:endParaRPr>
                    </a:p>
                  </a:txBody>
                  <a:tcPr marL="59023" marR="59023" marT="0" marB="0"/>
                </a:tc>
              </a:tr>
            </a:tbl>
          </a:graphicData>
        </a:graphic>
      </p:graphicFrame>
    </p:spTree>
    <p:extLst>
      <p:ext uri="{BB962C8B-B14F-4D97-AF65-F5344CB8AC3E}">
        <p14:creationId xmlns:p14="http://schemas.microsoft.com/office/powerpoint/2010/main" val="2903923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INSTALACION DEL SISTEMA</a:t>
            </a:r>
            <a:endParaRPr lang="es-EC" dirty="0"/>
          </a:p>
        </p:txBody>
      </p:sp>
    </p:spTree>
    <p:extLst>
      <p:ext uri="{BB962C8B-B14F-4D97-AF65-F5344CB8AC3E}">
        <p14:creationId xmlns:p14="http://schemas.microsoft.com/office/powerpoint/2010/main" val="3716766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1905000" y="381000"/>
            <a:ext cx="5029200" cy="2438400"/>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1911927" y="3613666"/>
            <a:ext cx="5029200" cy="2438400"/>
          </a:xfrm>
          <a:prstGeom prst="rect">
            <a:avLst/>
          </a:prstGeom>
          <a:noFill/>
          <a:ln w="9525">
            <a:noFill/>
            <a:miter lim="800000"/>
            <a:headEnd/>
            <a:tailEnd/>
          </a:ln>
        </p:spPr>
      </p:pic>
    </p:spTree>
    <p:extLst>
      <p:ext uri="{BB962C8B-B14F-4D97-AF65-F5344CB8AC3E}">
        <p14:creationId xmlns:p14="http://schemas.microsoft.com/office/powerpoint/2010/main" val="82560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a:stretch>
            <a:fillRect/>
          </a:stretch>
        </p:blipFill>
        <p:spPr bwMode="auto">
          <a:xfrm>
            <a:off x="3124200" y="1143000"/>
            <a:ext cx="2838846" cy="4019048"/>
          </a:xfrm>
          <a:prstGeom prst="rect">
            <a:avLst/>
          </a:prstGeom>
          <a:noFill/>
          <a:ln w="9525">
            <a:noFill/>
            <a:miter lim="800000"/>
            <a:headEnd/>
            <a:tailEnd/>
          </a:ln>
        </p:spPr>
      </p:pic>
    </p:spTree>
    <p:extLst>
      <p:ext uri="{BB962C8B-B14F-4D97-AF65-F5344CB8AC3E}">
        <p14:creationId xmlns:p14="http://schemas.microsoft.com/office/powerpoint/2010/main" val="1596196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83837"/>
            <a:ext cx="7054552" cy="1826363"/>
          </a:xfrm>
        </p:spPr>
        <p:txBody>
          <a:bodyPr>
            <a:normAutofit/>
          </a:bodyPr>
          <a:lstStyle/>
          <a:p>
            <a:r>
              <a:rPr lang="es-EC" sz="4000" dirty="0" smtClean="0"/>
              <a:t>CONCLUSIONES</a:t>
            </a:r>
            <a:endParaRPr lang="es-EC" sz="4000" dirty="0"/>
          </a:p>
        </p:txBody>
      </p:sp>
    </p:spTree>
    <p:extLst>
      <p:ext uri="{BB962C8B-B14F-4D97-AF65-F5344CB8AC3E}">
        <p14:creationId xmlns:p14="http://schemas.microsoft.com/office/powerpoint/2010/main" val="25483899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marL="36576" lvl="0" indent="0" algn="just">
              <a:buNone/>
            </a:pPr>
            <a:r>
              <a:rPr lang="es-ES" dirty="0"/>
              <a:t>Considerando el perfil más delgado del sumidero se logró montar el motor más bajo en el vehículo con ello reduciendo el centro de gravedad global.</a:t>
            </a:r>
            <a:endParaRPr lang="es-EC" dirty="0"/>
          </a:p>
          <a:p>
            <a:pPr marL="36576" indent="0" algn="just">
              <a:buNone/>
            </a:pPr>
            <a:r>
              <a:rPr lang="es-EC" dirty="0"/>
              <a:t> </a:t>
            </a:r>
          </a:p>
          <a:p>
            <a:pPr marL="36576" lvl="0" indent="0" algn="just">
              <a:buNone/>
            </a:pPr>
            <a:r>
              <a:rPr lang="es-EC" dirty="0"/>
              <a:t>Al analizar las mediciones enviadas mediante telemetría se puede concluir que la presión de aceite se mantuvo estable con un valor máximo prescrito por el fabricante en condiciones de alto requerimiento mejorando efectivamente su rendimiento.</a:t>
            </a:r>
          </a:p>
          <a:p>
            <a:endParaRPr lang="es-EC" dirty="0"/>
          </a:p>
        </p:txBody>
      </p:sp>
    </p:spTree>
    <p:extLst>
      <p:ext uri="{BB962C8B-B14F-4D97-AF65-F5344CB8AC3E}">
        <p14:creationId xmlns:p14="http://schemas.microsoft.com/office/powerpoint/2010/main" val="311127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REFRIGERACIÓN DEL ACEITE</a:t>
            </a:r>
            <a:endParaRPr lang="es-EC" dirty="0"/>
          </a:p>
        </p:txBody>
      </p:sp>
      <p:sp>
        <p:nvSpPr>
          <p:cNvPr id="5" name="4 Marcador de contenido"/>
          <p:cNvSpPr>
            <a:spLocks noGrp="1"/>
          </p:cNvSpPr>
          <p:nvPr>
            <p:ph idx="1"/>
          </p:nvPr>
        </p:nvSpPr>
        <p:spPr/>
        <p:txBody>
          <a:bodyPr>
            <a:normAutofit fontScale="70000" lnSpcReduction="20000"/>
          </a:bodyPr>
          <a:lstStyle/>
          <a:p>
            <a:pPr marL="36576" indent="0" algn="just">
              <a:buNone/>
            </a:pPr>
            <a:r>
              <a:rPr lang="es-EC" dirty="0"/>
              <a:t>Debido a las altas temperatura el aceite pierde su viscosidad (se vuelve más liquida) y baja su poder de lubricación. Se emplean dos tipos de refrigeración: </a:t>
            </a:r>
          </a:p>
          <a:p>
            <a:pPr marL="36576" indent="0" algn="just">
              <a:buNone/>
            </a:pPr>
            <a:r>
              <a:rPr lang="es-EC" dirty="0"/>
              <a:t>Refrigeración por cárter </a:t>
            </a:r>
          </a:p>
          <a:p>
            <a:pPr marL="36576" indent="0" algn="just">
              <a:buNone/>
            </a:pPr>
            <a:r>
              <a:rPr lang="es-EC" dirty="0"/>
              <a:t>Refrigeración por radiador de aceite. El aceite pasa por un radiador controlado por una válvula térmica, la cual cuando el aceite esta demasiada caliente deja pasar agua que procede del radiador del sistema de refrigeración de agua (mientras esta fría el aceite no deja pasar agua). </a:t>
            </a:r>
          </a:p>
          <a:p>
            <a:endParaRPr lang="es-EC" dirty="0"/>
          </a:p>
        </p:txBody>
      </p:sp>
    </p:spTree>
    <p:extLst>
      <p:ext uri="{BB962C8B-B14F-4D97-AF65-F5344CB8AC3E}">
        <p14:creationId xmlns:p14="http://schemas.microsoft.com/office/powerpoint/2010/main" val="3510963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7467600" cy="5433467"/>
          </a:xfrm>
        </p:spPr>
        <p:txBody>
          <a:bodyPr>
            <a:normAutofit fontScale="85000" lnSpcReduction="20000"/>
          </a:bodyPr>
          <a:lstStyle/>
          <a:p>
            <a:pPr marL="36576" lvl="0" indent="0" algn="just">
              <a:buNone/>
            </a:pPr>
            <a:r>
              <a:rPr lang="es-ES" dirty="0"/>
              <a:t>El depósito externo pudo ser trasladado a otra parte del vehículo para mejorar la distribución del peso generando mejor sustentabilidad en las altas fuerzas generadas al tomar las curvas en diferentes peraltes.</a:t>
            </a:r>
            <a:endParaRPr lang="es-EC" dirty="0"/>
          </a:p>
          <a:p>
            <a:pPr marL="36576" indent="0" algn="just">
              <a:buNone/>
            </a:pPr>
            <a:r>
              <a:rPr lang="es-ES" dirty="0"/>
              <a:t> </a:t>
            </a:r>
            <a:endParaRPr lang="es-EC" dirty="0"/>
          </a:p>
          <a:p>
            <a:pPr marL="36576" lvl="0" indent="0" algn="just">
              <a:buNone/>
            </a:pPr>
            <a:r>
              <a:rPr lang="es-ES" dirty="0"/>
              <a:t>Se logró eliminar la formación de espuma en el aceite generada por la turbulencia del contacto directo con cigüeñal (sistema convencional)</a:t>
            </a:r>
            <a:endParaRPr lang="es-EC" dirty="0"/>
          </a:p>
          <a:p>
            <a:endParaRPr lang="es-EC" dirty="0"/>
          </a:p>
        </p:txBody>
      </p:sp>
    </p:spTree>
    <p:extLst>
      <p:ext uri="{BB962C8B-B14F-4D97-AF65-F5344CB8AC3E}">
        <p14:creationId xmlns:p14="http://schemas.microsoft.com/office/powerpoint/2010/main" val="24953988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7467600" cy="5217443"/>
          </a:xfrm>
        </p:spPr>
        <p:txBody>
          <a:bodyPr>
            <a:normAutofit fontScale="77500" lnSpcReduction="20000"/>
          </a:bodyPr>
          <a:lstStyle/>
          <a:p>
            <a:pPr marL="36576" lvl="0" indent="0" algn="just">
              <a:buNone/>
            </a:pPr>
            <a:r>
              <a:rPr lang="es-ES" dirty="0"/>
              <a:t>Si se produjera daño en la bomba de aceite  el tener las bombas externas al motor les permite mantenerse o reemplazarse más fácilmente.</a:t>
            </a:r>
            <a:endParaRPr lang="es-EC" dirty="0"/>
          </a:p>
          <a:p>
            <a:pPr marL="36576" indent="0" algn="just">
              <a:buNone/>
            </a:pPr>
            <a:r>
              <a:rPr lang="es-ES" dirty="0"/>
              <a:t> </a:t>
            </a:r>
            <a:endParaRPr lang="es-EC" dirty="0"/>
          </a:p>
          <a:p>
            <a:pPr marL="36576" lvl="0" indent="0" algn="just">
              <a:buNone/>
            </a:pPr>
            <a:r>
              <a:rPr lang="es-ES" dirty="0"/>
              <a:t>La innovación del uso de la poliamida en la industria automotriz y primicia en Ecuador genero la reducción drástica del peso y aumento la dureza del Carter a rupturas y deformaciones generadas por golpes de objetos en competencias.</a:t>
            </a:r>
            <a:endParaRPr lang="es-EC" dirty="0"/>
          </a:p>
          <a:p>
            <a:endParaRPr lang="es-EC" dirty="0"/>
          </a:p>
        </p:txBody>
      </p:sp>
    </p:spTree>
    <p:extLst>
      <p:ext uri="{BB962C8B-B14F-4D97-AF65-F5344CB8AC3E}">
        <p14:creationId xmlns:p14="http://schemas.microsoft.com/office/powerpoint/2010/main" val="2599604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7467600" cy="5832648"/>
          </a:xfrm>
        </p:spPr>
        <p:txBody>
          <a:bodyPr>
            <a:normAutofit fontScale="70000" lnSpcReduction="20000"/>
          </a:bodyPr>
          <a:lstStyle/>
          <a:p>
            <a:pPr marL="36576" indent="0" algn="just">
              <a:buNone/>
            </a:pPr>
            <a:r>
              <a:rPr lang="es-EC" dirty="0"/>
              <a:t>En un motor con cárter de aceite húmedo, el aceite se puede salir por el tubo de recolección de la bomba de aceite durante los maniobras altamente dinámicas tales como el manejo en curvas cerradas, frenado y aceleración. Esto ocasiona que el aceite del motor se agote, provocando daño en los cojinetes o una falla catastrófica en el motor. </a:t>
            </a:r>
          </a:p>
          <a:p>
            <a:pPr marL="36576" indent="0" algn="just">
              <a:buNone/>
            </a:pPr>
            <a:r>
              <a:rPr lang="es-EC" dirty="0"/>
              <a:t>El sistema de cárter seco almacena el aceite del motor en un depósito alto y angosto Su forma evita que el aceite se derrame o no cubra el tubo de recolección de aceite incluso cuando se realizan maniobras altamente dinámicas. El sistema de cárter seco optimiza las capacidades dinámicas del </a:t>
            </a:r>
            <a:r>
              <a:rPr lang="es-EC" dirty="0" smtClean="0"/>
              <a:t>vehículo.</a:t>
            </a:r>
            <a:endParaRPr lang="es-EC" dirty="0"/>
          </a:p>
          <a:p>
            <a:endParaRPr lang="es-EC" dirty="0"/>
          </a:p>
        </p:txBody>
      </p:sp>
    </p:spTree>
    <p:extLst>
      <p:ext uri="{BB962C8B-B14F-4D97-AF65-F5344CB8AC3E}">
        <p14:creationId xmlns:p14="http://schemas.microsoft.com/office/powerpoint/2010/main" val="24839402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7467600" cy="5505475"/>
          </a:xfrm>
        </p:spPr>
        <p:txBody>
          <a:bodyPr>
            <a:normAutofit fontScale="85000" lnSpcReduction="20000"/>
          </a:bodyPr>
          <a:lstStyle/>
          <a:p>
            <a:pPr marL="36576" indent="0" algn="just">
              <a:buNone/>
            </a:pPr>
            <a:r>
              <a:rPr lang="es-EC" dirty="0"/>
              <a:t>Adicionalmente, la aireación del aceite es menor en un sistema con cárter seco debido a que el aceite se expone menos tiempo al viento del cárter del cigüeñal. El aceite distribuido a los cojinetes por lo general es superior al de un sistema de cárter húmedo Finalmente, al prescindir de un cárter convencional, el motor se puede colocar más abajo en el vehículo, lo cual baja efectivamente el centro de gravedad del vehículo. </a:t>
            </a:r>
          </a:p>
          <a:p>
            <a:endParaRPr lang="es-EC" dirty="0"/>
          </a:p>
        </p:txBody>
      </p:sp>
    </p:spTree>
    <p:extLst>
      <p:ext uri="{BB962C8B-B14F-4D97-AF65-F5344CB8AC3E}">
        <p14:creationId xmlns:p14="http://schemas.microsoft.com/office/powerpoint/2010/main" val="7477681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7467600" cy="5544616"/>
          </a:xfrm>
        </p:spPr>
        <p:txBody>
          <a:bodyPr>
            <a:normAutofit fontScale="70000" lnSpcReduction="20000"/>
          </a:bodyPr>
          <a:lstStyle/>
          <a:p>
            <a:pPr marL="36576" lvl="0" indent="0" algn="just">
              <a:buNone/>
            </a:pPr>
            <a:r>
              <a:rPr lang="es-EC" dirty="0"/>
              <a:t>En el futuro, la industria automotriz, como muchas otras, estará sujeta a modificaciones importantes impulsadas, principalmente, por las cambiantes necesidades del mercado y por los avances científicos y tecnológicos que se incorporarán para hacerla más eficiente, rentable y segura. Para una institución de investigación, desarrollo y servicios tecnológicos, es esencial contar con una visión panorámica que, a partir de la situación actual, le permita vislumbrar los escenarios, el ambiente en el que se desarrollará la industria, la visión que se tendrá del negocio y, en forma relevante, los retos tecnológicos que deberán enfrentarse en el futuro.</a:t>
            </a:r>
          </a:p>
          <a:p>
            <a:endParaRPr lang="es-EC" dirty="0"/>
          </a:p>
        </p:txBody>
      </p:sp>
    </p:spTree>
    <p:extLst>
      <p:ext uri="{BB962C8B-B14F-4D97-AF65-F5344CB8AC3E}">
        <p14:creationId xmlns:p14="http://schemas.microsoft.com/office/powerpoint/2010/main" val="3765810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7467600" cy="5544616"/>
          </a:xfrm>
        </p:spPr>
        <p:txBody>
          <a:bodyPr>
            <a:normAutofit fontScale="92500" lnSpcReduction="20000"/>
          </a:bodyPr>
          <a:lstStyle/>
          <a:p>
            <a:pPr marL="36576" lvl="0" indent="0" algn="just">
              <a:buNone/>
            </a:pPr>
            <a:r>
              <a:rPr lang="es-EC" dirty="0"/>
              <a:t>Como conclusión del estudio realizado se ha determinado que la utilización del cárter seco presenta como ventaja principal eliminar las fundiciones de los motores sometidos a condiciones de conducción extrema en un 100% al tener flujo de aceite constante en cualquier tipo de ángulo de inclinación y  fuerza centrípeta o centrifuga sometida.</a:t>
            </a:r>
          </a:p>
          <a:p>
            <a:endParaRPr lang="es-EC" dirty="0"/>
          </a:p>
        </p:txBody>
      </p:sp>
    </p:spTree>
    <p:extLst>
      <p:ext uri="{BB962C8B-B14F-4D97-AF65-F5344CB8AC3E}">
        <p14:creationId xmlns:p14="http://schemas.microsoft.com/office/powerpoint/2010/main" val="4433354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RECOMENDACIONES</a:t>
            </a:r>
            <a:endParaRPr lang="es-EC" sz="3200" dirty="0"/>
          </a:p>
        </p:txBody>
      </p:sp>
      <p:sp>
        <p:nvSpPr>
          <p:cNvPr id="3" name="2 Marcador de contenido"/>
          <p:cNvSpPr>
            <a:spLocks noGrp="1"/>
          </p:cNvSpPr>
          <p:nvPr>
            <p:ph idx="1"/>
          </p:nvPr>
        </p:nvSpPr>
        <p:spPr>
          <a:xfrm>
            <a:off x="457200" y="1600200"/>
            <a:ext cx="7467600" cy="4925144"/>
          </a:xfrm>
        </p:spPr>
        <p:txBody>
          <a:bodyPr>
            <a:normAutofit fontScale="70000" lnSpcReduction="20000"/>
          </a:bodyPr>
          <a:lstStyle/>
          <a:p>
            <a:pPr marL="36576" lvl="0" indent="0" algn="just">
              <a:buNone/>
            </a:pPr>
            <a:r>
              <a:rPr lang="es-EC" dirty="0"/>
              <a:t>Como primer punto se debe hacer funcionar el motor con el sistema de lubricación normal y corroborar que estén todos los mecanismos mecánicos y electrónicos del motor en correcto funcionamiento ejemplo (presión de aceite, </a:t>
            </a:r>
            <a:r>
              <a:rPr lang="es-EC" dirty="0" err="1" smtClean="0"/>
              <a:t>check</a:t>
            </a:r>
            <a:r>
              <a:rPr lang="es-EC" dirty="0" smtClean="0"/>
              <a:t> </a:t>
            </a:r>
            <a:r>
              <a:rPr lang="es-EC" dirty="0" err="1"/>
              <a:t>engine</a:t>
            </a:r>
            <a:r>
              <a:rPr lang="es-EC" dirty="0"/>
              <a:t>).</a:t>
            </a:r>
          </a:p>
          <a:p>
            <a:pPr marL="36576" indent="0" algn="just">
              <a:buNone/>
            </a:pPr>
            <a:r>
              <a:rPr lang="es-EC" dirty="0"/>
              <a:t> </a:t>
            </a:r>
          </a:p>
          <a:p>
            <a:pPr marL="36576" lvl="0" indent="0" algn="just">
              <a:buNone/>
            </a:pPr>
            <a:r>
              <a:rPr lang="es-EC" dirty="0"/>
              <a:t>Realice cuidadosamente la instalación del sistema del cárter seco respetando torque y empaques de cada sección para conservar la hermeticidad y evitar las posibles fugas de aceite se recomienda utilizar un fluido antifricción por si la situación lo amerita.</a:t>
            </a:r>
          </a:p>
          <a:p>
            <a:endParaRPr lang="es-EC" dirty="0"/>
          </a:p>
        </p:txBody>
      </p:sp>
    </p:spTree>
    <p:extLst>
      <p:ext uri="{BB962C8B-B14F-4D97-AF65-F5344CB8AC3E}">
        <p14:creationId xmlns:p14="http://schemas.microsoft.com/office/powerpoint/2010/main" val="658968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7467600" cy="5289451"/>
          </a:xfrm>
        </p:spPr>
        <p:txBody>
          <a:bodyPr>
            <a:normAutofit fontScale="77500" lnSpcReduction="20000"/>
          </a:bodyPr>
          <a:lstStyle/>
          <a:p>
            <a:pPr marL="36576" lvl="0" indent="0" algn="just">
              <a:buNone/>
            </a:pPr>
            <a:r>
              <a:rPr lang="es-EC" dirty="0"/>
              <a:t>Después de instalado el sistema realice una inspección estática y dinámica detallada revisando posibles fugas o comportamiento anormal del mismo.</a:t>
            </a:r>
          </a:p>
          <a:p>
            <a:pPr marL="36576" lvl="0" indent="0" algn="just">
              <a:buNone/>
            </a:pPr>
            <a:r>
              <a:rPr lang="es-EC" dirty="0"/>
              <a:t>Es recomendable que la ESPE</a:t>
            </a:r>
          </a:p>
          <a:p>
            <a:pPr marL="36576" indent="0" algn="just">
              <a:buNone/>
            </a:pPr>
            <a:r>
              <a:rPr lang="es-EC" dirty="0"/>
              <a:t> </a:t>
            </a:r>
          </a:p>
          <a:p>
            <a:pPr marL="36576" indent="0" algn="just">
              <a:buNone/>
            </a:pPr>
            <a:r>
              <a:rPr lang="es-EC" dirty="0"/>
              <a:t> </a:t>
            </a:r>
          </a:p>
          <a:p>
            <a:pPr marL="36576" lvl="0" indent="0" algn="just">
              <a:buNone/>
            </a:pPr>
            <a:r>
              <a:rPr lang="es-EC" dirty="0"/>
              <a:t>Es recomendable que la ESPEL adquiera los equipos necesarios para poder realizar cualquier tipo de estudio como en este caso un banco de pruebas de fuerzas G torno CNC con cortes lineales y circulares, para brindar mayor facilidad y aprendizaje de los alumnos.</a:t>
            </a:r>
          </a:p>
          <a:p>
            <a:endParaRPr lang="es-EC" dirty="0"/>
          </a:p>
        </p:txBody>
      </p:sp>
    </p:spTree>
    <p:extLst>
      <p:ext uri="{BB962C8B-B14F-4D97-AF65-F5344CB8AC3E}">
        <p14:creationId xmlns:p14="http://schemas.microsoft.com/office/powerpoint/2010/main" val="529803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FUNCIONAMIENTO DEL SISTEMA</a:t>
            </a:r>
            <a:endParaRPr lang="es-EC" sz="36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7632848" cy="4581128"/>
          </a:xfrm>
          <a:prstGeom prst="rect">
            <a:avLst/>
          </a:prstGeom>
          <a:noFill/>
          <a:ln>
            <a:noFill/>
          </a:ln>
        </p:spPr>
      </p:pic>
    </p:spTree>
    <p:extLst>
      <p:ext uri="{BB962C8B-B14F-4D97-AF65-F5344CB8AC3E}">
        <p14:creationId xmlns:p14="http://schemas.microsoft.com/office/powerpoint/2010/main" val="1016602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LUBRICACION A PRESION</a:t>
            </a:r>
            <a:endParaRPr lang="es-EC" sz="3600" dirty="0"/>
          </a:p>
        </p:txBody>
      </p:sp>
      <p:sp>
        <p:nvSpPr>
          <p:cNvPr id="3" name="2 Marcador de contenido"/>
          <p:cNvSpPr>
            <a:spLocks noGrp="1"/>
          </p:cNvSpPr>
          <p:nvPr>
            <p:ph idx="1"/>
          </p:nvPr>
        </p:nvSpPr>
        <p:spPr/>
        <p:txBody>
          <a:bodyPr>
            <a:normAutofit fontScale="85000" lnSpcReduction="20000"/>
          </a:bodyPr>
          <a:lstStyle/>
          <a:p>
            <a:pPr marL="36576" indent="0" algn="just">
              <a:buNone/>
            </a:pPr>
            <a:r>
              <a:rPr lang="es-EC" dirty="0"/>
              <a:t>Es el sistema de lubricación más usado. El aceite llega impulsado por la bomba a todos los elementos, por medio de unos conductos, excepto al pie de biela, que asegura su engrase por medio de un segmento, que tiene como misión raspar las paredes para que el aceite no pase a la parte superior del pistón y se queme con las explosiones.</a:t>
            </a:r>
          </a:p>
          <a:p>
            <a:endParaRPr lang="es-EC" dirty="0"/>
          </a:p>
        </p:txBody>
      </p:sp>
    </p:spTree>
    <p:extLst>
      <p:ext uri="{BB962C8B-B14F-4D97-AF65-F5344CB8AC3E}">
        <p14:creationId xmlns:p14="http://schemas.microsoft.com/office/powerpoint/2010/main" val="2105165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164</TotalTime>
  <Words>1915</Words>
  <Application>Microsoft Office PowerPoint</Application>
  <PresentationFormat>Presentación en pantalla (4:3)</PresentationFormat>
  <Paragraphs>313</Paragraphs>
  <Slides>77</Slides>
  <Notes>0</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Técnico</vt:lpstr>
      <vt:lpstr>DISEÑO Y CONSTRUCCION DE UN CARTER SECO PARA UN MOTOR HONDA 600 CC UTILIZADO EN COMPETICION</vt:lpstr>
      <vt:lpstr>SISTEMA DE LUBRICACION</vt:lpstr>
      <vt:lpstr>FINALIDAD DE LA LUBRICACION</vt:lpstr>
      <vt:lpstr>SISTEMA DE LUBRICACION CONVENCIONAL</vt:lpstr>
      <vt:lpstr>BOMBA DE ACEITE</vt:lpstr>
      <vt:lpstr>BOMBA DE LOBULOS</vt:lpstr>
      <vt:lpstr>REFRIGERACIÓN DEL ACEITE</vt:lpstr>
      <vt:lpstr>FUNCIONAMIENTO DEL SISTEMA</vt:lpstr>
      <vt:lpstr>LUBRICACION A PRESION</vt:lpstr>
      <vt:lpstr>LUBRICACION POR CARTER SECO</vt:lpstr>
      <vt:lpstr>Presentación de PowerPoint</vt:lpstr>
      <vt:lpstr>SISTEMA CARTER SECO</vt:lpstr>
      <vt:lpstr>SISTEMA DE LUBRICACION</vt:lpstr>
      <vt:lpstr>CARTER</vt:lpstr>
      <vt:lpstr>DEPOSITO DE ACEITE</vt:lpstr>
      <vt:lpstr>ROTOR INTERNO</vt:lpstr>
      <vt:lpstr>ROTOR EXTERNO</vt:lpstr>
      <vt:lpstr>CUERPO DE LA BOMBA</vt:lpstr>
      <vt:lpstr>MATERIALES DE CONSTRUCCION</vt:lpstr>
      <vt:lpstr>CARACTERISTICAS DE LA POLIAMIDA</vt:lpstr>
      <vt:lpstr>Aluminio  7075 T6</vt:lpstr>
      <vt:lpstr>FUERZA G</vt:lpstr>
      <vt:lpstr>TORNO CNC</vt:lpstr>
      <vt:lpstr>SOLDADURA POR ARCO ELECTRICO</vt:lpstr>
      <vt:lpstr>DISEÑO DEL CÁRTER </vt:lpstr>
      <vt:lpstr>TENSIÓN DE VON MISES </vt:lpstr>
      <vt:lpstr>DISEÑO DEL DEPOSITO</vt:lpstr>
      <vt:lpstr>Presentación de PowerPoint</vt:lpstr>
      <vt:lpstr>Presentación de PowerPoint</vt:lpstr>
      <vt:lpstr>Presentación de PowerPoint</vt:lpstr>
      <vt:lpstr>Presentación de PowerPoint</vt:lpstr>
      <vt:lpstr>Ecuaciones</vt:lpstr>
      <vt:lpstr>Presentación de PowerPoint</vt:lpstr>
      <vt:lpstr> SELECCIÓN DE MATERIALES  </vt:lpstr>
      <vt:lpstr>PAR MOTOR</vt:lpstr>
      <vt:lpstr>ESTUDIO ROTOR INTERNO</vt:lpstr>
      <vt:lpstr>ESTUDIO CILINDRO</vt:lpstr>
      <vt:lpstr>Presentación de PowerPoint</vt:lpstr>
      <vt:lpstr>TABLA ALUMINIO</vt:lpstr>
      <vt:lpstr>ESTUDIO TAPA CARTER</vt:lpstr>
      <vt:lpstr>TABLA POLIAMIDA O NYLON</vt:lpstr>
      <vt:lpstr>CONSTRUCCION DEL CARTER</vt:lpstr>
      <vt:lpstr>Presentación de PowerPoint</vt:lpstr>
      <vt:lpstr>CONSTRUCCION DE LA BOMBA</vt:lpstr>
      <vt:lpstr>Presentación de PowerPoint</vt:lpstr>
      <vt:lpstr>Presentación de PowerPoint</vt:lpstr>
      <vt:lpstr>CONSTRUCCION DEL RESERVORIO</vt:lpstr>
      <vt:lpstr>Presentación de PowerPoint</vt:lpstr>
      <vt:lpstr>ANALISIS DEL SISTEMA</vt:lpstr>
      <vt:lpstr>ANALISIS DEL RESERVORIO</vt:lpstr>
      <vt:lpstr>UNIDADES</vt:lpstr>
      <vt:lpstr>PROPIEDADES DEL MATERIAL</vt:lpstr>
      <vt:lpstr>ANALISIS ROTOR INTERNO</vt:lpstr>
      <vt:lpstr>UNIDADES</vt:lpstr>
      <vt:lpstr>PROPIEDADES DEL MATERIAL</vt:lpstr>
      <vt:lpstr>ANALISIS ROTOR EXTERNO</vt:lpstr>
      <vt:lpstr>UNIDADES</vt:lpstr>
      <vt:lpstr>PROPIEDADES DEL MATERIAL</vt:lpstr>
      <vt:lpstr>ANALISIS DEL EJE</vt:lpstr>
      <vt:lpstr>UNIDADES</vt:lpstr>
      <vt:lpstr>PROPIEDADES DEL MATERIAL </vt:lpstr>
      <vt:lpstr>ANALISIS DEL CUERPO DE LA BOMBA</vt:lpstr>
      <vt:lpstr>UNIDADES</vt:lpstr>
      <vt:lpstr>PROPIEDADES DEL MATERIAL</vt:lpstr>
      <vt:lpstr>INSTALACION DEL SISTEMA</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vector>
  </TitlesOfParts>
  <Company>CGET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CONSTRUCCION DE UN CARTER SECO PARA UN MOTOR HONDA 600 CC UTILIZADO EN COMPETICION</dc:title>
  <dc:creator>COMPU</dc:creator>
  <cp:lastModifiedBy>mqlamafc</cp:lastModifiedBy>
  <cp:revision>13</cp:revision>
  <dcterms:created xsi:type="dcterms:W3CDTF">2013-05-15T02:15:22Z</dcterms:created>
  <dcterms:modified xsi:type="dcterms:W3CDTF">2013-08-13T17:37:13Z</dcterms:modified>
</cp:coreProperties>
</file>