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3">
  <p:sldMasterIdLst>
    <p:sldMasterId id="2147483648" r:id="rId1"/>
  </p:sldMasterIdLst>
  <p:notesMasterIdLst>
    <p:notesMasterId r:id="rId44"/>
  </p:notesMasterIdLst>
  <p:sldIdLst>
    <p:sldId id="258" r:id="rId2"/>
    <p:sldId id="259" r:id="rId3"/>
    <p:sldId id="261" r:id="rId4"/>
    <p:sldId id="263" r:id="rId5"/>
    <p:sldId id="264" r:id="rId6"/>
    <p:sldId id="319" r:id="rId7"/>
    <p:sldId id="265" r:id="rId8"/>
    <p:sldId id="26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</p:sldIdLst>
  <p:sldSz cx="9144000" cy="6858000" type="screen4x3"/>
  <p:notesSz cx="6858000" cy="9144000"/>
  <p:custShowLst>
    <p:custShow name="Diego" id="0">
      <p:sldLst>
        <p:sld r:id="rId2"/>
        <p:sld r:id="rId6"/>
        <p:sld r:id="rId5"/>
      </p:sldLst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AC6B5"/>
    <a:srgbClr val="9EB786"/>
    <a:srgbClr val="FFFFCC"/>
    <a:srgbClr val="CC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3714" autoAdjust="0"/>
  </p:normalViewPr>
  <p:slideViewPr>
    <p:cSldViewPr>
      <p:cViewPr>
        <p:scale>
          <a:sx n="76" d="100"/>
          <a:sy n="76" d="100"/>
        </p:scale>
        <p:origin x="-1170" y="192"/>
      </p:cViewPr>
      <p:guideLst>
        <p:guide orient="horz" pos="216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Tiempos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Prueba 1</c:v>
                </c:pt>
                <c:pt idx="1">
                  <c:v>Prueba 2</c:v>
                </c:pt>
                <c:pt idx="2">
                  <c:v>Prueba 3</c:v>
                </c:pt>
                <c:pt idx="3">
                  <c:v>Prueba 4</c:v>
                </c:pt>
                <c:pt idx="4">
                  <c:v>Prueba 5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2.11</c:v>
                </c:pt>
                <c:pt idx="1">
                  <c:v>2.23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360256"/>
        <c:axId val="36221440"/>
      </c:barChart>
      <c:catAx>
        <c:axId val="12336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221440"/>
        <c:crosses val="autoZero"/>
        <c:auto val="1"/>
        <c:lblAlgn val="ctr"/>
        <c:lblOffset val="100"/>
        <c:noMultiLvlLbl val="0"/>
      </c:catAx>
      <c:valAx>
        <c:axId val="3622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36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E5CC43-CEC6-46A7-B8AD-11E67B38B2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6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853145-D1B1-40AF-8F4C-DE8BB1D0A199}" type="datetime1">
              <a:rPr lang="es-ES" sz="1400"/>
              <a:pPr/>
              <a:t>12/07/2013</a:t>
            </a:fld>
            <a:endParaRPr lang="es-ES" sz="1400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EC" sz="1400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5F2B1C-A213-427C-A21F-1B7D3BE50F23}" type="datetime1">
              <a:rPr lang="es-ES" sz="1400"/>
              <a:pPr/>
              <a:t>12/07/2013</a:t>
            </a:fld>
            <a:endParaRPr lang="es-ES" sz="1400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s-EC" sz="1400" dirty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7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222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129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992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>
                <a:latin typeface="Arial" pitchFamily="34" charset="0"/>
              </a:endParaRPr>
            </a:p>
          </p:txBody>
        </p:sp>
      </p:grpSp>
      <p:sp>
        <p:nvSpPr>
          <p:cNvPr id="348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</p:spPr>
        <p:txBody>
          <a:bodyPr anchor="b"/>
          <a:lstStyle>
            <a:lvl1pPr>
              <a:defRPr sz="57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B753CF-6433-4A76-9456-6E1812FEAF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0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17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716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89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243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215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7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754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801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dirty="0"/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dirty="0"/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5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VIDEOS/Video2.mp4" TargetMode="External"/><Relationship Id="rId2" Type="http://schemas.openxmlformats.org/officeDocument/2006/relationships/hyperlink" Target="VIDEOS/Video1.m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VIDEOS/Video3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55576" y="1196752"/>
            <a:ext cx="7772400" cy="14700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«DISEÑO </a:t>
            </a:r>
            <a:r>
              <a:rPr lang="es-MX" sz="2400" b="0" dirty="0">
                <a:solidFill>
                  <a:schemeClr val="tx1"/>
                </a:solidFill>
                <a:effectLst/>
              </a:rPr>
              <a:t>E IMPLEMENTACIÓN DE UNA MÁQUINA EMBOLSADORA SEMI AUTOMÁTICA PARA ENVASES DE POLIETILENO EN  LA </a:t>
            </a:r>
            <a:r>
              <a:rPr lang="es-ES" sz="2400" b="0" dirty="0">
                <a:solidFill>
                  <a:schemeClr val="tx1"/>
                </a:solidFill>
                <a:effectLst/>
              </a:rPr>
              <a:t>EMPRESA </a:t>
            </a:r>
            <a:r>
              <a:rPr lang="es-ES" sz="2400" b="0" dirty="0" smtClean="0">
                <a:solidFill>
                  <a:schemeClr val="tx1"/>
                </a:solidFill>
                <a:effectLst/>
              </a:rPr>
              <a:t>INPLASTICO </a:t>
            </a:r>
            <a:r>
              <a:rPr lang="es-ES" sz="2400" b="0" dirty="0">
                <a:solidFill>
                  <a:schemeClr val="tx1"/>
                </a:solidFill>
                <a:effectLst/>
              </a:rPr>
              <a:t>NARANJO </a:t>
            </a:r>
            <a:r>
              <a:rPr lang="es-ES" sz="2400" b="0" dirty="0" smtClean="0">
                <a:solidFill>
                  <a:schemeClr val="tx1"/>
                </a:solidFill>
                <a:effectLst/>
              </a:rPr>
              <a:t>HERNÁNDEZ </a:t>
            </a:r>
            <a:r>
              <a:rPr lang="es-ES" sz="2400" b="0" dirty="0">
                <a:solidFill>
                  <a:schemeClr val="tx1"/>
                </a:solidFill>
                <a:effectLst/>
              </a:rPr>
              <a:t>EN EL ÁREA DE </a:t>
            </a:r>
            <a:r>
              <a:rPr lang="es-ES" sz="2400" b="0" dirty="0" smtClean="0">
                <a:solidFill>
                  <a:schemeClr val="tx1"/>
                </a:solidFill>
                <a:effectLst/>
              </a:rPr>
              <a:t>PRODUCCIÓN»</a:t>
            </a:r>
            <a:br>
              <a:rPr lang="es-ES" sz="2400" b="0" dirty="0" smtClean="0">
                <a:solidFill>
                  <a:schemeClr val="tx1"/>
                </a:solidFill>
                <a:effectLst/>
              </a:rPr>
            </a:br>
            <a:r>
              <a:rPr lang="es-EC" sz="2400" dirty="0">
                <a:effectLst/>
              </a:rPr>
              <a:t/>
            </a:r>
            <a:br>
              <a:rPr lang="es-EC" sz="2400" dirty="0">
                <a:effectLst/>
              </a:rPr>
            </a:br>
            <a:endParaRPr lang="es-ES" sz="2400" b="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835696" y="4653136"/>
            <a:ext cx="64008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" sz="20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" sz="20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s-ES" sz="2000" dirty="0" smtClean="0">
                <a:solidFill>
                  <a:schemeClr val="tx2"/>
                </a:solidFill>
              </a:rPr>
              <a:t>JULIO  2013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886996" y="3429000"/>
            <a:ext cx="6400800" cy="985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s-ES" sz="2000" kern="0" smtClean="0"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000" kern="0" smtClean="0">
                <a:latin typeface="+mn-lt"/>
              </a:rPr>
              <a:t>Alex </a:t>
            </a:r>
            <a:r>
              <a:rPr lang="es-ES" sz="2000" kern="0" dirty="0" smtClean="0">
                <a:latin typeface="+mn-lt"/>
              </a:rPr>
              <a:t>Paúl Barrionuevo Simbaña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000" kern="0" dirty="0" smtClean="0">
                <a:latin typeface="+mn-lt"/>
              </a:rPr>
              <a:t>Edwin Fabián Morales Urbano</a:t>
            </a:r>
            <a:endParaRPr lang="es-E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29600" cy="4525963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s-MX" b="1" i="1" dirty="0" smtClean="0">
                    <a:solidFill>
                      <a:schemeClr val="tx1"/>
                    </a:solidFill>
                  </a:rPr>
                  <a:t>Distancia entre centros</a:t>
                </a:r>
                <a:endParaRPr lang="es-EC" i="1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s-MX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s-EC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EC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MX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s-MX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MX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−8</m:t>
                            </m:r>
                            <m:sSup>
                              <m:sSupPr>
                                <m:ctrlPr>
                                  <a:rPr lang="es-EC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C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C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es-MX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2−</m:t>
                                        </m:r>
                                        <m:r>
                                          <a:rPr lang="es-MX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es-MX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MX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s-MX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MX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s-MX" sz="2000" dirty="0">
                    <a:solidFill>
                      <a:schemeClr val="tx1"/>
                    </a:solidFill>
                  </a:rPr>
                  <a:t> </a:t>
                </a:r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17+17</m:t>
                          </m:r>
                        </m:num>
                        <m:den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−41=−24</m:t>
                      </m:r>
                    </m:oMath>
                  </m:oMathPara>
                </a14:m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24+</m:t>
                          </m:r>
                          <m:rad>
                            <m:radPr>
                              <m:degHide m:val="on"/>
                              <m:ctrlPr>
                                <a:rPr lang="es-EC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C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−24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MX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MX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−8</m:t>
                              </m:r>
                              <m:sSup>
                                <m:sSupPr>
                                  <m:ctrlPr>
                                    <a:rPr lang="es-EC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C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MX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17−17</m:t>
                                          </m:r>
                                        </m:num>
                                        <m:den>
                                          <m:r>
                                            <a:rPr lang="es-MX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s-MX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MX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=12(0.5 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𝑝𝑙𝑔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=0.152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sz="2000" dirty="0">
                  <a:solidFill>
                    <a:schemeClr val="tx1"/>
                  </a:solidFill>
                </a:endParaRP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29600" cy="4525963"/>
              </a:xfrm>
              <a:blipFill rotWithShape="1">
                <a:blip r:embed="rId2"/>
                <a:stretch>
                  <a:fillRect l="-1185" t="-943" b="-188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Sistema de Transmisión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980728"/>
                <a:ext cx="8229600" cy="4525963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s-MX" b="1" i="1" dirty="0" smtClean="0">
                    <a:solidFill>
                      <a:schemeClr val="tx1"/>
                    </a:solidFill>
                  </a:rPr>
                  <a:t>Cálculo de las reacciones en el eje</a:t>
                </a:r>
                <a:endParaRPr lang="es-EC" b="1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MX" dirty="0" smtClean="0">
                    <a:solidFill>
                      <a:schemeClr val="tx1"/>
                    </a:solidFill>
                  </a:rPr>
                  <a:t> </a:t>
                </a:r>
                <a:endParaRPr lang="es-EC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600" i="1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s-MX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s-MX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×9550</m:t>
                          </m:r>
                        </m:num>
                        <m:den>
                          <m:r>
                            <a:rPr lang="es-MX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s-EC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(9550)(0.23</m:t>
                        </m:r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𝑘𝑤</m:t>
                        </m:r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17</m:t>
                        </m:r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𝑟𝑝𝑚</m:t>
                        </m:r>
                      </m:den>
                    </m:f>
                    <m:r>
                      <a:rPr lang="es-EC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s-EC" sz="1600" dirty="0" smtClean="0">
                    <a:solidFill>
                      <a:schemeClr val="tx1"/>
                    </a:solidFill>
                  </a:rPr>
                  <a:t>        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=129.2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𝑁𝑚</m:t>
                      </m:r>
                    </m:oMath>
                  </m:oMathPara>
                </a14:m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129.2</m:t>
                          </m:r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𝑁𝑚</m:t>
                          </m:r>
                        </m:num>
                        <m:den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0.0345</m:t>
                          </m:r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=3744.92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𝑐𝑎𝑟𝑟𝑜</m:t>
                          </m:r>
                        </m:sub>
                      </m:sSub>
                    </m:oMath>
                  </m:oMathPara>
                </a14:m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EC" sz="16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s-EC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C" sz="1600" i="1" dirty="0">
                          <a:solidFill>
                            <a:schemeClr val="tx1"/>
                          </a:solidFill>
                          <a:latin typeface="Cambria Math"/>
                        </a:rPr>
                        <m:t>∗9.8</m:t>
                      </m:r>
                      <m:f>
                        <m:fPr>
                          <m:type m:val="skw"/>
                          <m:ctrlPr>
                            <a:rPr lang="es-EC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EC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980728"/>
                <a:ext cx="8229600" cy="4525963"/>
              </a:xfrm>
              <a:blipFill rotWithShape="1">
                <a:blip r:embed="rId2"/>
                <a:stretch>
                  <a:fillRect l="-1185" t="-943" b="-152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Diseño del eje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38528" r="35858" b="30736"/>
          <a:stretch/>
        </p:blipFill>
        <p:spPr bwMode="auto">
          <a:xfrm>
            <a:off x="5004048" y="1396602"/>
            <a:ext cx="3419605" cy="22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 Título"/>
              <p:cNvSpPr txBox="1">
                <a:spLocks/>
              </p:cNvSpPr>
              <p:nvPr/>
            </p:nvSpPr>
            <p:spPr>
              <a:xfrm>
                <a:off x="3419872" y="3645024"/>
                <a:ext cx="5616624" cy="850106"/>
              </a:xfrm>
              <a:prstGeom prst="rect">
                <a:avLst/>
              </a:prstGeom>
            </p:spPr>
            <p:txBody>
              <a:bodyPr/>
              <a:lstStyle>
                <a:lvl1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2pPr>
                <a:lvl3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3pPr>
                <a:lvl4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4pPr>
                <a:lvl5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5pPr>
                <a:lvl6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6pPr>
                <a:lvl7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7pPr>
                <a:lvl8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8pPr>
                <a:lvl9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9pPr>
              </a:lstStyle>
              <a:p>
                <a:pPr algn="l"/>
                <a:r>
                  <a:rPr lang="es-ES" sz="1600" b="0" dirty="0" smtClean="0">
                    <a:solidFill>
                      <a:schemeClr val="tx1"/>
                    </a:solidFill>
                    <a:effectLst/>
                  </a:rPr>
                  <a:t>Cada botella pesa 37.2 gr, son un total de 90 botellas y por lo tanto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s-EC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=3.34</m:t>
                    </m:r>
                    <m:r>
                      <a:rPr lang="es-EC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𝑘𝑔</m:t>
                    </m:r>
                  </m:oMath>
                </a14:m>
                <a:r>
                  <a:rPr lang="es-ES" sz="1600" b="0" dirty="0" smtClean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=32.73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sz="1600" b="0" dirty="0" smtClean="0">
                  <a:solidFill>
                    <a:schemeClr val="tx1"/>
                  </a:solidFill>
                  <a:effectLst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𝑐𝑎𝑟𝑟𝑜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∗9.8</m:t>
                      </m:r>
                      <m:f>
                        <m:fPr>
                          <m:type m:val="skw"/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EC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600" b="0" dirty="0" smtClean="0">
                  <a:solidFill>
                    <a:schemeClr val="tx1"/>
                  </a:solidFill>
                  <a:effectLst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𝑝𝑒𝑠𝑜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∗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𝑙𝑜𝑛𝑔𝑖𝑡𝑢𝑑</m:t>
                      </m:r>
                    </m:oMath>
                  </m:oMathPara>
                </a14:m>
                <a:endParaRPr lang="es-EC" sz="1600" b="0" dirty="0" smtClean="0">
                  <a:solidFill>
                    <a:schemeClr val="tx1"/>
                  </a:solidFill>
                  <a:effectLst/>
                </a:endParaRPr>
              </a:p>
              <a:p>
                <a:pPr algn="l"/>
                <a:r>
                  <a:rPr lang="es-ES" sz="1600" b="0" dirty="0" smtClean="0">
                    <a:solidFill>
                      <a:schemeClr val="tx1"/>
                    </a:solidFill>
                    <a:effectLst/>
                  </a:rPr>
                  <a:t>El peso se obtiene del Anexo A-1 (</a:t>
                </a:r>
                <a14:m>
                  <m:oMath xmlns:m="http://schemas.openxmlformats.org/officeDocument/2006/math">
                    <m:r>
                      <a:rPr lang="es-EC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1.15</m:t>
                    </m:r>
                    <m:f>
                      <m:fPr>
                        <m:type m:val="skw"/>
                        <m:ctrlPr>
                          <a:rPr lang="es-EC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𝑘𝑔</m:t>
                        </m:r>
                      </m:num>
                      <m:den>
                        <m:r>
                          <a:rPr lang="es-EC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s-EC" sz="16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s-ES" sz="1600" b="0" dirty="0" smtClean="0">
                    <a:solidFill>
                      <a:schemeClr val="tx1"/>
                    </a:solidFill>
                    <a:effectLst/>
                  </a:rPr>
                  <a:t> y la longitud de las dimensiones del carro</a:t>
                </a:r>
                <a:endParaRPr lang="es-ES" sz="1600" b="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1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45024"/>
                <a:ext cx="5616624" cy="850106"/>
              </a:xfrm>
              <a:prstGeom prst="rect">
                <a:avLst/>
              </a:prstGeom>
              <a:blipFill rotWithShape="1">
                <a:blip r:embed="rId4"/>
                <a:stretch>
                  <a:fillRect l="-543" t="-2158" b="-15683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9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Diseño del eje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E6E6DB"/>
              </a:clrFrom>
              <a:clrTo>
                <a:srgbClr val="E6E6DB">
                  <a:alpha val="0"/>
                </a:srgbClr>
              </a:clrTo>
            </a:clrChange>
          </a:blip>
          <a:srcRect l="22033" t="21688" r="41883" b="9751"/>
          <a:stretch>
            <a:fillRect/>
          </a:stretch>
        </p:blipFill>
        <p:spPr bwMode="auto">
          <a:xfrm>
            <a:off x="1115616" y="476672"/>
            <a:ext cx="2830620" cy="38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1 Título"/>
              <p:cNvSpPr txBox="1">
                <a:spLocks/>
              </p:cNvSpPr>
              <p:nvPr/>
            </p:nvSpPr>
            <p:spPr>
              <a:xfrm>
                <a:off x="3995936" y="980728"/>
                <a:ext cx="4896544" cy="706090"/>
              </a:xfrm>
              <a:prstGeom prst="rect">
                <a:avLst/>
              </a:prstGeom>
            </p:spPr>
            <p:txBody>
              <a:bodyPr/>
              <a:lstStyle>
                <a:lvl1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2pPr>
                <a:lvl3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3pPr>
                <a:lvl4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4pPr>
                <a:lvl5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5pPr>
                <a:lvl6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6pPr>
                <a:lvl7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7pPr>
                <a:lvl8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8pPr>
                <a:lvl9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=10.78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s-EC" sz="1600" b="0" i="0" dirty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𝑐𝑎𝑟𝑟𝑜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10.78</m:t>
                          </m:r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𝑘𝑔</m:t>
                          </m:r>
                        </m:e>
                      </m:d>
                      <m:d>
                        <m:d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9.8</m:t>
                          </m:r>
                          <m:f>
                            <m:fPr>
                              <m:type m:val="skw"/>
                              <m:ctrlPr>
                                <a:rPr lang="es-EC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C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=105.64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sz="1600" b="0" i="0" dirty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=138.37</m:t>
                      </m:r>
                      <m:r>
                        <a:rPr lang="es-EC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s-EC" sz="1600" b="0" i="0" dirty="0" smtClean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C" sz="1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C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C" sz="14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EC" sz="1400" b="0" i="0" dirty="0" smtClean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C" sz="1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C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C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nary>
                      <m:r>
                        <a:rPr lang="es-EC" sz="14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EC" sz="1400" b="0" i="0" dirty="0" smtClean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s-EC" sz="14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=552.08</m:t>
                    </m:r>
                    <m:r>
                      <a:rPr lang="es-EC" sz="14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𝑁</m:t>
                    </m:r>
                  </m:oMath>
                </a14:m>
                <a:r>
                  <a:rPr lang="es-EC" sz="1400" b="0" i="0" dirty="0" smtClean="0">
                    <a:solidFill>
                      <a:schemeClr val="tx1"/>
                    </a:solidFill>
                    <a:effectLst/>
                  </a:rPr>
                  <a:t>   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s-EC" sz="1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s-EC" sz="14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=3331.21</m:t>
                    </m:r>
                    <m:r>
                      <a:rPr lang="es-EC" sz="14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𝑁</m:t>
                    </m:r>
                  </m:oMath>
                </a14:m>
                <a:endParaRPr lang="es-EC" sz="1400" b="0" i="0" dirty="0" smtClean="0">
                  <a:solidFill>
                    <a:schemeClr val="tx1"/>
                  </a:solidFill>
                  <a:effectLst/>
                </a:endParaRPr>
              </a:p>
              <a:p>
                <a:endParaRPr lang="es-EC" sz="1400" b="0" i="0" dirty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:endParaRPr lang="es-EC" sz="1000" b="0" i="0" dirty="0" smtClean="0">
                  <a:solidFill>
                    <a:schemeClr val="tx1"/>
                  </a:solidFill>
                  <a:effectLst/>
                </a:endParaRPr>
              </a:p>
              <a:p>
                <a:endParaRPr lang="es-EC" sz="1600" b="0" i="0" dirty="0" smtClean="0">
                  <a:solidFill>
                    <a:schemeClr val="tx1"/>
                  </a:solidFill>
                  <a:effectLst/>
                </a:endParaRPr>
              </a:p>
              <a:p>
                <a:endParaRPr lang="es-ES" sz="16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1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980728"/>
                <a:ext cx="4896544" cy="706090"/>
              </a:xfrm>
              <a:prstGeom prst="rect">
                <a:avLst/>
              </a:prstGeom>
              <a:blipFill rotWithShape="1">
                <a:blip r:embed="rId3"/>
                <a:stretch>
                  <a:fillRect b="-38534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1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Cálculo del diámetro de eje</a:t>
            </a:r>
          </a:p>
          <a:p>
            <a:pPr marL="0" indent="0">
              <a:buNone/>
            </a:pP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Diseño del eje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51145" t="37270" r="980" b="38238"/>
          <a:stretch/>
        </p:blipFill>
        <p:spPr bwMode="auto">
          <a:xfrm>
            <a:off x="467544" y="1772816"/>
            <a:ext cx="3384376" cy="1485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2" cstate="print"/>
          <a:srcRect l="51330" t="65433" r="1002" b="9871"/>
          <a:stretch/>
        </p:blipFill>
        <p:spPr bwMode="auto">
          <a:xfrm>
            <a:off x="467544" y="3254684"/>
            <a:ext cx="3384376" cy="1733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1 Título"/>
              <p:cNvSpPr txBox="1">
                <a:spLocks/>
              </p:cNvSpPr>
              <p:nvPr/>
            </p:nvSpPr>
            <p:spPr>
              <a:xfrm>
                <a:off x="4932040" y="1484784"/>
                <a:ext cx="3528392" cy="778098"/>
              </a:xfrm>
              <a:prstGeom prst="rect">
                <a:avLst/>
              </a:prstGeom>
            </p:spPr>
            <p:txBody>
              <a:bodyPr/>
              <a:lstStyle>
                <a:lvl1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2pPr>
                <a:lvl3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3pPr>
                <a:lvl4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4pPr>
                <a:lvl5pPr algn="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5pPr>
                <a:lvl6pPr marL="4572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6pPr>
                <a:lvl7pPr marL="9144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7pPr>
                <a:lvl8pPr marL="13716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8pPr>
                <a:lvl9pPr marL="1828800" algn="r" rtl="0" fontAlgn="base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b="1" i="1" dirty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𝒅</m:t>
                      </m:r>
                      <m:r>
                        <a:rPr lang="es-EC" sz="1800" b="0" i="0" dirty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C" sz="18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C" sz="18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C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32</m:t>
                                  </m:r>
                                  <m:r>
                                    <a:rPr lang="es-EC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𝐹𝑆</m:t>
                                  </m:r>
                                </m:num>
                                <m:den>
                                  <m:r>
                                    <a:rPr lang="es-EC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s-EC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C" sz="1800" b="0" i="1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s-EC" sz="18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8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C" sz="18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sz="1800" dirty="0" smtClean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𝑀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=149.8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𝑁𝑚</m:t>
                      </m:r>
                    </m:oMath>
                  </m:oMathPara>
                </a14:m>
                <a:endParaRPr lang="es-EC" sz="1800" b="0" dirty="0" smtClean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𝑇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=129.2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𝑁𝑚</m:t>
                      </m:r>
                    </m:oMath>
                  </m:oMathPara>
                </a14:m>
                <a:endParaRPr lang="es-ES" sz="1800" b="0" i="0" dirty="0" smtClean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𝐹𝑆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s-EC" sz="1800" b="0" i="0" dirty="0" smtClean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C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=250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𝑀𝑃𝑎</m:t>
                      </m:r>
                    </m:oMath>
                  </m:oMathPara>
                </a14:m>
                <a:endParaRPr lang="es-ES" sz="1800" b="0" i="0" dirty="0" smtClean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𝑑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=0.0253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𝑚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≈0.0254</m:t>
                      </m:r>
                      <m:r>
                        <a:rPr lang="es-EC" sz="1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s-ES" sz="1800" b="0" i="0" dirty="0" smtClean="0">
                  <a:solidFill>
                    <a:schemeClr val="tx1"/>
                  </a:solidFill>
                  <a:effectLst/>
                </a:endParaRPr>
              </a:p>
              <a:p>
                <a:endParaRPr lang="es-ES" sz="1800" b="0" i="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1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484784"/>
                <a:ext cx="3528392" cy="778098"/>
              </a:xfrm>
              <a:prstGeom prst="rect">
                <a:avLst/>
              </a:prstGeom>
              <a:blipFill rotWithShape="1">
                <a:blip r:embed="rId3"/>
                <a:stretch>
                  <a:fillRect b="-18346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3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Estudio del eje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Tensión de Von Mises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16448" t="18182" r="18913" b="16970"/>
          <a:stretch/>
        </p:blipFill>
        <p:spPr bwMode="auto">
          <a:xfrm>
            <a:off x="1763688" y="1825818"/>
            <a:ext cx="5184576" cy="28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51720" y="5229200"/>
            <a:ext cx="476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La tensión de Von Mises es de 127.052 MPa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96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Estudio del eje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Desplazamiento resultante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2" cstate="print"/>
          <a:srcRect l="16389" t="17939" r="18787" b="17481"/>
          <a:stretch/>
        </p:blipFill>
        <p:spPr bwMode="auto">
          <a:xfrm>
            <a:off x="1835696" y="2060848"/>
            <a:ext cx="5616624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376291" y="5157192"/>
                <a:ext cx="5446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El desplazamiento resultante es de 1.86 </a:t>
                </a: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C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s-EC" b="0" i="1" smtClean="0">
                        <a:latin typeface="Cambria Math"/>
                        <a:ea typeface="Cambria Math"/>
                      </a:rPr>
                      <m:t>𝑚𝑚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91" y="5157192"/>
                <a:ext cx="544642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08" t="-8197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9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Estudio del eje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Factor de seguridad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5870" t="18182" r="18846" b="14848"/>
          <a:stretch/>
        </p:blipFill>
        <p:spPr bwMode="auto">
          <a:xfrm>
            <a:off x="1331640" y="1838678"/>
            <a:ext cx="7005464" cy="3246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99792" y="530390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El factor de seguridad mínimo es de 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78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Estudio de la riel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Tensión de Von Mises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6085" t="17939" r="19091" b="15942"/>
          <a:stretch/>
        </p:blipFill>
        <p:spPr bwMode="auto">
          <a:xfrm>
            <a:off x="1979712" y="1916832"/>
            <a:ext cx="5256584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483768" y="5509520"/>
            <a:ext cx="457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La tensión de Von Mises es de 68743.7 </a:t>
            </a:r>
            <a:r>
              <a:rPr lang="es-EC" dirty="0" err="1" smtClean="0"/>
              <a:t>Pa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41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Estudio de la riel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Desplazamiento resultante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6061" t="18181" r="18788" b="15156"/>
          <a:stretch/>
        </p:blipFill>
        <p:spPr bwMode="auto">
          <a:xfrm>
            <a:off x="1619672" y="1832248"/>
            <a:ext cx="6048672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2411760" y="5216624"/>
                <a:ext cx="5417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El </a:t>
                </a:r>
                <a:r>
                  <a:rPr lang="es-EC" dirty="0" smtClean="0"/>
                  <a:t>desplazamiento </a:t>
                </a:r>
                <a:r>
                  <a:rPr lang="es-EC" dirty="0" smtClean="0"/>
                  <a:t>resultante es de </a:t>
                </a: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6.64</m:t>
                    </m:r>
                    <m:r>
                      <a:rPr lang="es-EC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C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  <m:r>
                      <a:rPr lang="es-EC" b="0" i="1" smtClean="0">
                        <a:latin typeface="Cambria Math"/>
                        <a:ea typeface="Cambria Math"/>
                      </a:rPr>
                      <m:t>𝑚𝑚</m:t>
                    </m:r>
                  </m:oMath>
                </a14:m>
                <a:endParaRPr lang="es-EC" dirty="0"/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216624"/>
                <a:ext cx="541757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14" t="-8333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Estudio de la riel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Factor de seguridad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6085" t="17939" r="18788" b="15539"/>
          <a:stretch/>
        </p:blipFill>
        <p:spPr bwMode="auto">
          <a:xfrm>
            <a:off x="1619672" y="1844824"/>
            <a:ext cx="612068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195736" y="5229200"/>
                <a:ext cx="4865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El factor de seguridad mínimo es de </a:t>
                </a: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3.6</m:t>
                    </m:r>
                    <m:r>
                      <a:rPr lang="es-EC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C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229200"/>
                <a:ext cx="486537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333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9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Antecedentes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216" y="1413039"/>
            <a:ext cx="8247928" cy="1655921"/>
          </a:xfrm>
        </p:spPr>
        <p:txBody>
          <a:bodyPr/>
          <a:lstStyle/>
          <a:p>
            <a:pPr algn="just"/>
            <a:r>
              <a:rPr lang="es-ES_tradnl" dirty="0" smtClean="0">
                <a:solidFill>
                  <a:schemeClr val="tx1"/>
                </a:solidFill>
              </a:rPr>
              <a:t>Los </a:t>
            </a:r>
            <a:r>
              <a:rPr lang="es-ES_tradnl" dirty="0">
                <a:solidFill>
                  <a:schemeClr val="tx1"/>
                </a:solidFill>
              </a:rPr>
              <a:t>resultados que se obtengan en el presente proyecto, </a:t>
            </a:r>
            <a:r>
              <a:rPr lang="es-ES_tradnl" dirty="0" smtClean="0">
                <a:solidFill>
                  <a:schemeClr val="tx1"/>
                </a:solidFill>
              </a:rPr>
              <a:t>facilitaran e incrementaran la producción en la empresa </a:t>
            </a:r>
            <a:r>
              <a:rPr lang="es-ES_tradnl" dirty="0" err="1" smtClean="0">
                <a:solidFill>
                  <a:schemeClr val="tx1"/>
                </a:solidFill>
              </a:rPr>
              <a:t>Inplastico</a:t>
            </a:r>
            <a:r>
              <a:rPr lang="es-ES_tradnl" dirty="0" smtClean="0">
                <a:solidFill>
                  <a:schemeClr val="tx1"/>
                </a:solidFill>
              </a:rPr>
              <a:t> Naranjo Hernández de la ciudad de Latacunga.</a:t>
            </a:r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dirty="0" smtClean="0">
                <a:solidFill>
                  <a:schemeClr val="tx1"/>
                </a:solidFill>
              </a:rPr>
              <a:t>Objetivo General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01616" y="4005064"/>
            <a:ext cx="8247928" cy="16559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es-ES_tradnl" dirty="0" smtClean="0">
                <a:solidFill>
                  <a:schemeClr val="tx1"/>
                </a:solidFill>
              </a:rPr>
              <a:t>Diseñar e implementar una máquina embolsadora semi automática para envases de polietileno en la empresa </a:t>
            </a:r>
            <a:r>
              <a:rPr lang="es-ES_tradnl" dirty="0" err="1" smtClean="0">
                <a:solidFill>
                  <a:schemeClr val="tx1"/>
                </a:solidFill>
              </a:rPr>
              <a:t>Inplastico</a:t>
            </a:r>
            <a:r>
              <a:rPr lang="es-ES_tradnl" dirty="0" smtClean="0">
                <a:solidFill>
                  <a:schemeClr val="tx1"/>
                </a:solidFill>
              </a:rPr>
              <a:t> Naranjo Hernández, en el área de producción.</a:t>
            </a:r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FontTx/>
              <a:buNone/>
            </a:pPr>
            <a:endParaRPr lang="es-ES" dirty="0" smtClean="0"/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Estudio de la estructura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Tensión axial y de flexión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5933" t="20588" r="15899" b="16024"/>
          <a:stretch/>
        </p:blipFill>
        <p:spPr bwMode="auto">
          <a:xfrm>
            <a:off x="2014985" y="1819922"/>
            <a:ext cx="5126355" cy="3521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5340997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La tensión axial y de flexión 16.86 MPa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191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Estudio de la estructura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Desplazamiento resultante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5932" t="20540" r="15286" b="16509"/>
          <a:stretch/>
        </p:blipFill>
        <p:spPr bwMode="auto">
          <a:xfrm>
            <a:off x="1907704" y="1844824"/>
            <a:ext cx="576064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248023" y="5517232"/>
                <a:ext cx="5417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El desplazamiento resultante es de </a:t>
                </a: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8.67</m:t>
                    </m:r>
                    <m:r>
                      <a:rPr lang="es-EC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C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C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s-EC" b="0" i="1" smtClean="0">
                        <a:latin typeface="Cambria Math"/>
                        <a:ea typeface="Cambria Math"/>
                      </a:rPr>
                      <m:t>𝑚𝑚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023" y="5517232"/>
                <a:ext cx="541757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14" t="-8197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3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Estudio de la estructura en SolidWorks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1124744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dirty="0" smtClean="0">
                <a:solidFill>
                  <a:schemeClr val="tx1"/>
                </a:solidFill>
              </a:rPr>
              <a:t>Factor de seguridad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5933" t="20768" r="15400" b="16509"/>
          <a:stretch/>
        </p:blipFill>
        <p:spPr bwMode="auto">
          <a:xfrm>
            <a:off x="1753424" y="1842026"/>
            <a:ext cx="591492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483768" y="5586442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El factor de seguridad mínimo es de 15.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328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324544" y="2420888"/>
            <a:ext cx="9289032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Diseño eléctrico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Circuito de mando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3386" t="17636" r="36276" b="10101"/>
          <a:stretch/>
        </p:blipFill>
        <p:spPr bwMode="auto">
          <a:xfrm>
            <a:off x="899592" y="836712"/>
            <a:ext cx="727280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2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/>
          <a:srcRect l="5441" t="35273" r="51511" b="11391"/>
          <a:stretch/>
        </p:blipFill>
        <p:spPr bwMode="auto">
          <a:xfrm>
            <a:off x="1907704" y="1168435"/>
            <a:ext cx="547260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20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Automatización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91193" name="Picture 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19349" r="54272" b="7877"/>
          <a:stretch/>
        </p:blipFill>
        <p:spPr bwMode="auto">
          <a:xfrm>
            <a:off x="539552" y="417407"/>
            <a:ext cx="4960307" cy="53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395536" y="242088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Implementación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Materiales 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8188"/>
              </p:ext>
            </p:extLst>
          </p:nvPr>
        </p:nvGraphicFramePr>
        <p:xfrm>
          <a:off x="755576" y="764704"/>
          <a:ext cx="5318125" cy="32918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58745"/>
                <a:gridCol w="2659380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Material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Cantidad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Tubo cuadrado de 30 x 2mm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Tubo cuadrado de 25 x 2mm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Ángulo de 20 x 2mm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Plancha de acero ASTM A36 de 2mm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Chumaceras de Ø 1”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Eje de transmisión Ø 1”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Catalinas de 17 dientes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Cadena de transmisión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3.20m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Pernos de Ø ½” x 2”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Ruedas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3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37292"/>
              </p:ext>
            </p:extLst>
          </p:nvPr>
        </p:nvGraphicFramePr>
        <p:xfrm>
          <a:off x="251520" y="764704"/>
          <a:ext cx="5340985" cy="10972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70175"/>
                <a:gridCol w="2670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Elemento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Cantidad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PLC S7-200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Variador de frecuencia HITACHI SJ100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44708"/>
              </p:ext>
            </p:extLst>
          </p:nvPr>
        </p:nvGraphicFramePr>
        <p:xfrm>
          <a:off x="3563888" y="2060848"/>
          <a:ext cx="5340985" cy="41148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70175"/>
                <a:gridCol w="2670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Sensores inductivos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Sensores capacitivos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Fuente de 24V de DC (Siemens)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Relés electromecánicos 24V de DC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Relés electromecánicos 220V de AC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Luz piloto verde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Luz piloto roja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Pulsadores 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Pulsadores NC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Pulsador de emergencia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Electroválvulas 24V de DC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Selectores de posición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Borneras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Relé termo magnético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0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86800" cy="85010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Características de la máquina 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 smtClean="0">
                <a:solidFill>
                  <a:schemeClr val="tx1"/>
                </a:solidFill>
              </a:rPr>
              <a:t>mbolsadora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1549797"/>
            <a:ext cx="8147248" cy="85010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dirty="0" smtClean="0">
                <a:solidFill>
                  <a:schemeClr val="tx1"/>
                </a:solidFill>
              </a:rPr>
              <a:t>Características funcionales</a:t>
            </a: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b="0" dirty="0" smtClean="0">
                <a:solidFill>
                  <a:schemeClr val="tx1"/>
                </a:solidFill>
                <a:effectLst/>
                <a:latin typeface="+mn-lt"/>
              </a:rPr>
              <a:t>Debe ser capaz de embolsar sin ninguna dificultad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b="0" dirty="0" smtClean="0">
                <a:solidFill>
                  <a:schemeClr val="tx1"/>
                </a:solidFill>
                <a:effectLst/>
                <a:latin typeface="+mn-lt"/>
              </a:rPr>
              <a:t>Tiempo de embolsado exacto.</a:t>
            </a:r>
          </a:p>
          <a:p>
            <a:pPr algn="l"/>
            <a:endParaRPr lang="es-E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27426"/>
              </p:ext>
            </p:extLst>
          </p:nvPr>
        </p:nvGraphicFramePr>
        <p:xfrm>
          <a:off x="1907704" y="2060848"/>
          <a:ext cx="5340985" cy="16459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70175"/>
                <a:gridCol w="2670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Elemento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Manguera de Ø 6mm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10m.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Manguera de Ø 10mm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Conector de Ø 6mm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Reducción de 10 a 6mm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Cilindro neumático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4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Construcción de las partes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4 Imagen" descr="G:\Tesis1\Fotos\Foto-01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72354"/>
            <a:ext cx="41764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G:\Tesis1\Fotos\Foto-018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r="3801" b="44714"/>
          <a:stretch/>
        </p:blipFill>
        <p:spPr bwMode="auto">
          <a:xfrm>
            <a:off x="4792547" y="1772816"/>
            <a:ext cx="4319905" cy="2351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4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:\Tesis1\Fotos\Foto-017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6" b="38581"/>
          <a:stretch/>
        </p:blipFill>
        <p:spPr bwMode="auto">
          <a:xfrm>
            <a:off x="287654" y="548680"/>
            <a:ext cx="4284345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User\Documents\tesisfotos\DSC016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b="8362"/>
          <a:stretch/>
        </p:blipFill>
        <p:spPr bwMode="auto">
          <a:xfrm>
            <a:off x="4788024" y="2636912"/>
            <a:ext cx="4284980" cy="2228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User\Pictures\Fotos\De todo\DSC018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" y="3419438"/>
            <a:ext cx="397129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3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er\Pictures\A\2013-06-27 17.53.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"/>
          <a:stretch/>
        </p:blipFill>
        <p:spPr bwMode="auto">
          <a:xfrm>
            <a:off x="539552" y="803274"/>
            <a:ext cx="4157980" cy="2625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User\Pictures\Fotos\De todo\DSC018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154045" cy="177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User\Documents\tesisfotos\DSC016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18431" r="9259" b="15966"/>
          <a:stretch/>
        </p:blipFill>
        <p:spPr bwMode="auto">
          <a:xfrm>
            <a:off x="570701" y="3717032"/>
            <a:ext cx="2993188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C:\Users\User\Pictures\Fotos\Fotos\SAM_737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" b="46040"/>
          <a:stretch/>
        </p:blipFill>
        <p:spPr bwMode="auto">
          <a:xfrm>
            <a:off x="4901297" y="3579862"/>
            <a:ext cx="3832860" cy="171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33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Pruebas y resultados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74855"/>
              </p:ext>
            </p:extLst>
          </p:nvPr>
        </p:nvGraphicFramePr>
        <p:xfrm>
          <a:off x="683568" y="1052736"/>
          <a:ext cx="5340985" cy="13716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70175"/>
                <a:gridCol w="2670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Tiempo desde la fajilladora hasta la máquina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3.40 minutos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Tiempo de embolsado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 minutos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Tiempo de empuje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24 segundos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Tiempo de colocación de la funda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30 segundos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34298"/>
              </p:ext>
            </p:extLst>
          </p:nvPr>
        </p:nvGraphicFramePr>
        <p:xfrm>
          <a:off x="5940152" y="2708920"/>
          <a:ext cx="2912110" cy="23241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56055"/>
                <a:gridCol w="1456055"/>
              </a:tblGrid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Pruebas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Tiempos (Minutos)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Prueba 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2.11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Prueba 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2.23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Prueba 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2.20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Prueba 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2.30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Prueba 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2.10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Promedio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2.18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666081741"/>
              </p:ext>
            </p:extLst>
          </p:nvPr>
        </p:nvGraphicFramePr>
        <p:xfrm>
          <a:off x="251520" y="2708920"/>
          <a:ext cx="5252085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7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Análisis financiero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38467"/>
              </p:ext>
            </p:extLst>
          </p:nvPr>
        </p:nvGraphicFramePr>
        <p:xfrm>
          <a:off x="1907704" y="1052736"/>
          <a:ext cx="5380355" cy="43891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88670"/>
                <a:gridCol w="2790825"/>
                <a:gridCol w="900430"/>
                <a:gridCol w="9004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Cantidad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Detalle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Precio Unitario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Precio 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Tubo cuadrado de 30 x 2mm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17,52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122,64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Tubo cuadrado de 25 x 2mm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18,50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18,50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Ángulo de 20 x 2mm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6,17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6,17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Plancha de acero ASTM de 2mm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81,25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81,25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Chumaceras de Ø 1plg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0.7m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Eje de transmisión Ø 1plg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Catalinas ANSI 40 de 17 dientes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5,25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3.2m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Cadena de transmisión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21,57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21,57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Pernos de Ø ½” x 2”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0,85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6,8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Ruedas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58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313,93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098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IVA (12%)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37,67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098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356,60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9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40127"/>
              </p:ext>
            </p:extLst>
          </p:nvPr>
        </p:nvGraphicFramePr>
        <p:xfrm>
          <a:off x="1763688" y="692696"/>
          <a:ext cx="6048671" cy="396043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86634"/>
                <a:gridCol w="3137485"/>
                <a:gridCol w="1012276"/>
                <a:gridCol w="1012276"/>
              </a:tblGrid>
              <a:tr h="617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Cantidad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Detalle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Precio Unitario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Precio 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Relés electromecánicos 24V de DC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6,25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62,5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Relés electromecánicos 220V de AC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6,25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43,75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Luz piloto verde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1.91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1,91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Luz piloto roja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1,91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1,91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Pulsadores 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1,95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7,8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Pulsadores NC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1,95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1,95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Finales de carrera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01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132,82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501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IVA (12%)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15,93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3501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148,75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2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70517"/>
              </p:ext>
            </p:extLst>
          </p:nvPr>
        </p:nvGraphicFramePr>
        <p:xfrm>
          <a:off x="1619672" y="1412776"/>
          <a:ext cx="6048672" cy="352839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065329"/>
                <a:gridCol w="2993684"/>
                <a:gridCol w="1065329"/>
                <a:gridCol w="924330"/>
              </a:tblGrid>
              <a:tr h="593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Detalle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Precio Unitario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Precio 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Manguera de Ø 6mm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1,40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Manguera de Ø 10mm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4,08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24,48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Conector de Ø 6mm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2,18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21,8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Reducción de 10 a 6mm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Cilindro neumático artesanal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Cilindro neumático Festo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Subtotal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161,78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IVA (12%)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19,41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181,19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629814"/>
              </p:ext>
            </p:extLst>
          </p:nvPr>
        </p:nvGraphicFramePr>
        <p:xfrm>
          <a:off x="251520" y="620688"/>
          <a:ext cx="5340985" cy="13716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70175"/>
                <a:gridCol w="2670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Tipo de inversión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 ($)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Transporte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Envíos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Varios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60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2901008" cy="57606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Costos indirectos</a:t>
            </a:r>
            <a:endParaRPr lang="es-EC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14870"/>
              </p:ext>
            </p:extLst>
          </p:nvPr>
        </p:nvGraphicFramePr>
        <p:xfrm>
          <a:off x="179512" y="2461698"/>
          <a:ext cx="5340985" cy="13716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70175"/>
                <a:gridCol w="267081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INVERSIÓN TOTAL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Materia prima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681,54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Mano de obra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135,6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Costos indirectos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877,14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526698" y="1916832"/>
            <a:ext cx="2901008" cy="57606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Costos total</a:t>
            </a:r>
            <a:endParaRPr lang="es-EC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02735"/>
              </p:ext>
            </p:extLst>
          </p:nvPr>
        </p:nvGraphicFramePr>
        <p:xfrm>
          <a:off x="179512" y="4355410"/>
          <a:ext cx="4023360" cy="16840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946910"/>
                <a:gridCol w="2076450"/>
              </a:tblGrid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es-MX" sz="1200" dirty="0">
                          <a:effectLst/>
                        </a:rPr>
                        <a:t>Tipo de costo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es-MX" sz="1200">
                          <a:effectLst/>
                        </a:rPr>
                        <a:t>Valor ($)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es-MX" sz="1200">
                          <a:effectLst/>
                        </a:rPr>
                        <a:t>Costo total de construcción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es-MX" sz="1200" dirty="0">
                          <a:effectLst/>
                        </a:rPr>
                        <a:t>$877,14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es-MX" sz="1200">
                          <a:effectLst/>
                        </a:rPr>
                        <a:t>Gastos de funcionamiento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es-MX" sz="1200">
                          <a:effectLst/>
                        </a:rPr>
                        <a:t>$11097,6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es-MX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es-MX" sz="1200" dirty="0">
                          <a:effectLst/>
                        </a:rPr>
                        <a:t>$11974,74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545854" y="3789040"/>
            <a:ext cx="2901008" cy="57606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Inversión inicial</a:t>
            </a:r>
            <a:endParaRPr lang="es-EC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9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072305"/>
                  </p:ext>
                </p:extLst>
              </p:nvPr>
            </p:nvGraphicFramePr>
            <p:xfrm>
              <a:off x="4644008" y="4365104"/>
              <a:ext cx="4065905" cy="1585595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978660"/>
                    <a:gridCol w="2087245"/>
                  </a:tblGrid>
                  <a:tr h="3365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 dirty="0">
                              <a:effectLst/>
                            </a:rPr>
                            <a:t>Tipo de costo</a:t>
                          </a:r>
                          <a:endParaRPr lang="es-EC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 dirty="0">
                              <a:effectLst/>
                            </a:rPr>
                            <a:t>Valor ($)</a:t>
                          </a:r>
                          <a:endParaRPr lang="es-EC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365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>
                              <a:effectLst/>
                            </a:rPr>
                            <a:t>Costo anual</a:t>
                          </a:r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200">
                                    <a:effectLst/>
                                    <a:latin typeface="Cambria Math"/>
                                  </a:rPr>
                                  <m:t>$185640</m:t>
                                </m:r>
                              </m:oMath>
                            </m:oMathPara>
                          </a14:m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365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>
                              <a:effectLst/>
                            </a:rPr>
                            <a:t>Gastos de funcionamiento</a:t>
                          </a:r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>
                              <a:effectLst/>
                            </a:rPr>
                            <a:t>$11097,6</a:t>
                          </a:r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385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>
                              <a:effectLst/>
                            </a:rPr>
                            <a:t>TOTAL</a:t>
                          </a:r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 dirty="0">
                              <a:effectLst/>
                            </a:rPr>
                            <a:t>$196737,6</a:t>
                          </a:r>
                          <a:endParaRPr lang="es-EC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9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072305"/>
                  </p:ext>
                </p:extLst>
              </p:nvPr>
            </p:nvGraphicFramePr>
            <p:xfrm>
              <a:off x="4644008" y="4365104"/>
              <a:ext cx="4065905" cy="1556068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978660"/>
                    <a:gridCol w="2087245"/>
                  </a:tblGrid>
                  <a:tr h="3365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 dirty="0">
                              <a:effectLst/>
                            </a:rPr>
                            <a:t>Tipo de costo</a:t>
                          </a:r>
                          <a:endParaRPr lang="es-EC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 dirty="0">
                              <a:effectLst/>
                            </a:rPr>
                            <a:t>Valor ($)</a:t>
                          </a:r>
                          <a:endParaRPr lang="es-EC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365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>
                              <a:effectLst/>
                            </a:rPr>
                            <a:t>Costo anual</a:t>
                          </a:r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5322" t="-100000" b="-265455"/>
                          </a:stretch>
                        </a:blipFill>
                      </a:tcPr>
                    </a:tc>
                  </a:tr>
                  <a:tr h="51911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>
                              <a:effectLst/>
                            </a:rPr>
                            <a:t>Gastos de funcionamiento</a:t>
                          </a:r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>
                              <a:effectLst/>
                            </a:rPr>
                            <a:t>$11097,6</a:t>
                          </a:r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385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>
                              <a:effectLst/>
                            </a:rPr>
                            <a:t>TOTAL</a:t>
                          </a:r>
                          <a:endParaRPr lang="es-EC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19325" algn="l"/>
                            </a:tabLst>
                          </a:pPr>
                          <a:r>
                            <a:rPr lang="es-MX" sz="1200" dirty="0">
                              <a:effectLst/>
                            </a:rPr>
                            <a:t>$196737,6</a:t>
                          </a:r>
                          <a:endParaRPr lang="es-EC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1 Título"/>
          <p:cNvSpPr txBox="1">
            <a:spLocks/>
          </p:cNvSpPr>
          <p:nvPr/>
        </p:nvSpPr>
        <p:spPr>
          <a:xfrm>
            <a:off x="5796136" y="3534327"/>
            <a:ext cx="2901008" cy="57606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Costo de producción total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39561"/>
              </p:ext>
            </p:extLst>
          </p:nvPr>
        </p:nvGraphicFramePr>
        <p:xfrm>
          <a:off x="179512" y="692696"/>
          <a:ext cx="7488832" cy="233959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814392"/>
                <a:gridCol w="714000"/>
                <a:gridCol w="720080"/>
                <a:gridCol w="648072"/>
                <a:gridCol w="648072"/>
                <a:gridCol w="792088"/>
                <a:gridCol w="1152128"/>
              </a:tblGrid>
              <a:tr h="18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CONCEPTO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INVERSIÓN INICIAL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$  (11.974,74)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GANACIA NETA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6062,40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6062,40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6062,40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6062,40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6062,40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DEPRECIACIÓN DE LA MÁQUINA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877,14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789,43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710,48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639,44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575,49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 NETOS DE FONDOS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6939,54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6851,83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6772,88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6701,84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6637,89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TASA DE DESCUENTO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14,13%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9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$ 9.900,72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49%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79512" y="12743"/>
            <a:ext cx="2901008" cy="57606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Flujo de caja</a:t>
            </a:r>
            <a:endParaRPr lang="es-EC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55807"/>
              </p:ext>
            </p:extLst>
          </p:nvPr>
        </p:nvGraphicFramePr>
        <p:xfrm>
          <a:off x="173482" y="3732656"/>
          <a:ext cx="4780280" cy="168249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69795"/>
                <a:gridCol w="1350645"/>
                <a:gridCol w="1259840"/>
              </a:tblGrid>
              <a:tr h="36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PERIODO DE RECUPERACIÓN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 DE FONDOS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INV. INICIAL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-11974,74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6939,54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-5035,20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6851,83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1816,63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6772,88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8589,51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6701,84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15291,34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6637,89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21929,24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79512" y="3140968"/>
            <a:ext cx="4464496" cy="57606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Periodo de recuperación</a:t>
            </a:r>
            <a:endParaRPr lang="es-EC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79452"/>
              </p:ext>
            </p:extLst>
          </p:nvPr>
        </p:nvGraphicFramePr>
        <p:xfrm>
          <a:off x="5724128" y="4157464"/>
          <a:ext cx="2736304" cy="8229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367990"/>
                <a:gridCol w="13683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Costos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$196737,6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Beneficios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$371280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Costo-Beneficio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1,88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5940152" y="3581400"/>
            <a:ext cx="2880320" cy="57606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Costo-beneficio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tx1"/>
                </a:solidFill>
              </a:rPr>
              <a:t>Características de la máquina Embolsadora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1484784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/>
              <a:t>Características operativas</a:t>
            </a:r>
          </a:p>
          <a:p>
            <a:endParaRPr lang="es-ES" sz="3200" b="1" i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3200" i="1" dirty="0" smtClean="0"/>
              <a:t>El ciclo de embolsado debe ser controlado por un solo mando (PLC).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3200" i="1" dirty="0" smtClean="0"/>
              <a:t>Los envases de plástico deben ingresar por la parte frontal de la máquina mediante el sistema de bandas transportadoras.</a:t>
            </a:r>
            <a:endParaRPr lang="es-EC" sz="3200" i="1" dirty="0"/>
          </a:p>
        </p:txBody>
      </p:sp>
    </p:spTree>
    <p:extLst>
      <p:ext uri="{BB962C8B-B14F-4D97-AF65-F5344CB8AC3E}">
        <p14:creationId xmlns:p14="http://schemas.microsoft.com/office/powerpoint/2010/main" val="38954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El funcionamiento óptimo de la máquina depende mucho de los equipos ubicados con anterioridad, es el caso del horno y la fajilladora. Si alguno de estos equipos fallara, el funcionamiento de la máquina se vería afectado en tiempos de ejecución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>
                <a:solidFill>
                  <a:schemeClr val="tx1"/>
                </a:solidFill>
              </a:rPr>
              <a:t>Con la implementación de la máquina embolsadora, la empresa incremento su producción en 60 bultos de 90 botellas, produciéndose al mes un total de 108000 botellas adicionales a la producción. Este incremento permite la recuperación del dinero invertido en un plazo de 1 año.</a:t>
            </a:r>
            <a:endParaRPr lang="es-EC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s-EC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932040" y="188640"/>
            <a:ext cx="4053136" cy="57606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lvl="0"/>
            <a:r>
              <a:rPr lang="es-MX" dirty="0">
                <a:solidFill>
                  <a:schemeClr val="tx1"/>
                </a:solidFill>
              </a:rPr>
              <a:t>Capacitar al personal </a:t>
            </a:r>
            <a:endParaRPr lang="es-MX" dirty="0" smtClean="0">
              <a:solidFill>
                <a:schemeClr val="tx1"/>
              </a:solidFill>
            </a:endParaRPr>
          </a:p>
          <a:p>
            <a:pPr lvl="0"/>
            <a:r>
              <a:rPr lang="es-MX" dirty="0" smtClean="0">
                <a:solidFill>
                  <a:schemeClr val="tx1"/>
                </a:solidFill>
              </a:rPr>
              <a:t>Revisar </a:t>
            </a:r>
            <a:r>
              <a:rPr lang="es-MX" dirty="0">
                <a:solidFill>
                  <a:schemeClr val="tx1"/>
                </a:solidFill>
              </a:rPr>
              <a:t>el manual de operación y mantenimiento para tener una visión amplia del funcionamiento de la máquina embolsadora.</a:t>
            </a:r>
            <a:endParaRPr lang="es-EC" dirty="0">
              <a:solidFill>
                <a:schemeClr val="tx1"/>
              </a:solidFill>
            </a:endParaRPr>
          </a:p>
          <a:p>
            <a:pPr lvl="0"/>
            <a:r>
              <a:rPr lang="es-MX" dirty="0">
                <a:solidFill>
                  <a:schemeClr val="tx1"/>
                </a:solidFill>
              </a:rPr>
              <a:t>Tener cuidado con los sensores capacitivos, ya que de estos depende el funcionamiento correcto de la embolsadora.</a:t>
            </a:r>
            <a:endParaRPr lang="es-EC" dirty="0">
              <a:solidFill>
                <a:schemeClr val="tx1"/>
              </a:solidFill>
            </a:endParaRPr>
          </a:p>
          <a:p>
            <a:pPr lvl="0"/>
            <a:r>
              <a:rPr lang="es-MX" dirty="0">
                <a:solidFill>
                  <a:schemeClr val="tx1"/>
                </a:solidFill>
              </a:rPr>
              <a:t>No interrumpir con el flujo continuo de los envases de plástico desde la fajilladora hasta la maquina embolsadora.</a:t>
            </a:r>
            <a:endParaRPr lang="es-EC" dirty="0">
              <a:solidFill>
                <a:schemeClr val="tx1"/>
              </a:solidFill>
            </a:endParaRPr>
          </a:p>
          <a:p>
            <a:pPr lvl="0"/>
            <a:r>
              <a:rPr lang="es-MX" dirty="0">
                <a:solidFill>
                  <a:schemeClr val="tx1"/>
                </a:solidFill>
              </a:rPr>
              <a:t>Revisar los elementos eléctricos, neumáticos y electrónicos con frecuencia para evitar complicaciones en el funcionamiento de la máquina.</a:t>
            </a:r>
            <a:endParaRPr lang="es-EC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627784" y="2518165"/>
            <a:ext cx="5565304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VIDEOS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971600" y="3033126"/>
            <a:ext cx="5565304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1"/>
                </a:solidFill>
                <a:hlinkClick r:id="rId2" action="ppaction://hlinkfile"/>
              </a:rPr>
              <a:t>VIDEO 1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37503" y="3545566"/>
            <a:ext cx="5565304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1"/>
                </a:solidFill>
                <a:hlinkClick r:id="rId3" action="ppaction://hlinkfile"/>
              </a:rPr>
              <a:t>VIDEO 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31140" y="4149080"/>
            <a:ext cx="5565304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1"/>
                </a:solidFill>
                <a:hlinkClick r:id="rId4" action="ppaction://hlinkfile"/>
              </a:rPr>
              <a:t>VIDEO 3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994122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tx1"/>
                </a:solidFill>
              </a:rPr>
              <a:t>Características de la máquina Embolsadora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148478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/>
              <a:t>Características de diseño</a:t>
            </a:r>
          </a:p>
          <a:p>
            <a:endParaRPr lang="es-ES" sz="3200" b="1" i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3200" i="1" dirty="0" smtClean="0"/>
              <a:t>El principal parámetro de diseño será la precisión, debido a que la máquina debe ser exacta y precisa en el embolsado de botellas.</a:t>
            </a:r>
            <a:endParaRPr lang="es-ES" sz="3200" i="1" dirty="0"/>
          </a:p>
        </p:txBody>
      </p:sp>
    </p:spTree>
    <p:extLst>
      <p:ext uri="{BB962C8B-B14F-4D97-AF65-F5344CB8AC3E}">
        <p14:creationId xmlns:p14="http://schemas.microsoft.com/office/powerpoint/2010/main" val="35381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249289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/>
              <a:t>Diseño de la Embolsadora</a:t>
            </a:r>
          </a:p>
          <a:p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15055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256490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los Elementos Mecánicos de la </a:t>
            </a:r>
            <a:r>
              <a:rPr lang="es-E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 </a:t>
            </a:r>
            <a:r>
              <a:rPr lang="es-E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Embolsadora</a:t>
            </a:r>
            <a:endParaRPr lang="es-EC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0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Sistema de Transmisión</a:t>
            </a:r>
            <a:endParaRPr lang="es-E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08720"/>
                <a:ext cx="8471283" cy="2620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i="1" dirty="0" smtClean="0">
                    <a:solidFill>
                      <a:schemeClr val="tx1"/>
                    </a:solidFill>
                  </a:rPr>
                  <a:t>Para el diseño del sistema de transmisión se tiene los siguientes datos, mostrados a continuación.</a:t>
                </a:r>
                <a:endParaRPr lang="es-EC" i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MX" i="1" dirty="0" smtClean="0">
                    <a:solidFill>
                      <a:schemeClr val="tx1"/>
                    </a:solidFill>
                  </a:rPr>
                  <a:t>Potencia del motor P=0.23Kw.</a:t>
                </a:r>
                <a:endParaRPr lang="es-EC" i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MX" i="1" dirty="0">
                    <a:solidFill>
                      <a:schemeClr val="tx1"/>
                    </a:solidFill>
                  </a:rPr>
                  <a:t>Velocidad angular de la rueda motriz </a:t>
                </a:r>
                <a14:m>
                  <m:oMath xmlns:m="http://schemas.openxmlformats.org/officeDocument/2006/math">
                    <m:r>
                      <a:rPr lang="es-MX" i="1">
                        <a:solidFill>
                          <a:schemeClr val="tx1"/>
                        </a:solidFill>
                        <a:latin typeface="Cambria Math"/>
                      </a:rPr>
                      <m:t>𝜔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/>
                      </a:rPr>
                      <m:t>=17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/>
                      </a:rPr>
                      <m:t>𝑟𝑝𝑚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s-EC" i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MX" i="1" dirty="0">
                    <a:solidFill>
                      <a:schemeClr val="tx1"/>
                    </a:solidFill>
                  </a:rPr>
                  <a:t>Número de dientes de la rueda motriz N1=17 (Anexo A-8)</a:t>
                </a:r>
                <a:endParaRPr lang="es-EC" i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MX" i="1" dirty="0">
                    <a:solidFill>
                      <a:schemeClr val="tx1"/>
                    </a:solidFill>
                  </a:rPr>
                  <a:t>Relación de transmisión 1:1</a:t>
                </a:r>
                <a:endParaRPr lang="es-EC" i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MX" i="1" dirty="0">
                    <a:solidFill>
                      <a:schemeClr val="tx1"/>
                    </a:solidFill>
                  </a:rPr>
                  <a:t>C/P=12</a:t>
                </a:r>
                <a:r>
                  <a:rPr lang="es-MX" i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s-MX" b="1" i="1" dirty="0" smtClean="0">
                    <a:solidFill>
                      <a:schemeClr val="tx1"/>
                    </a:solidFill>
                  </a:rPr>
                  <a:t>Numero de pasos de la cadena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C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s-MX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s-MX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MX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C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2−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1)</m:t>
                        </m:r>
                      </m:num>
                      <m:den>
                        <m:r>
                          <a:rPr lang="es-MX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s-EC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MX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s-MX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s-EC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MX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es-MX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den>
                        </m:f>
                      </m:den>
                    </m:f>
                  </m:oMath>
                </a14:m>
                <a:r>
                  <a:rPr lang="es-MX" sz="2000" dirty="0" smtClean="0">
                    <a:solidFill>
                      <a:schemeClr val="tx1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s-MX" sz="1800" i="1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s-EC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s-MX" sz="18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17+17</m:t>
                          </m:r>
                        </m:num>
                        <m:den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MX" sz="18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(17−17)</m:t>
                          </m:r>
                        </m:num>
                        <m:den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s-EC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MX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EC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es-MX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C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=41 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𝑝𝑎𝑠𝑜𝑠</m:t>
                      </m:r>
                    </m:oMath>
                  </m:oMathPara>
                </a14:m>
                <a:endParaRPr lang="es-EC" sz="20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s-EC" b="1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08720"/>
                <a:ext cx="8471283" cy="2620888"/>
              </a:xfrm>
              <a:blipFill rotWithShape="1">
                <a:blip r:embed="rId2"/>
                <a:stretch>
                  <a:fillRect l="-1079" t="-1628" b="-10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08720"/>
                <a:ext cx="8496944" cy="4525963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s-MX" b="1" i="1" dirty="0" smtClean="0">
                    <a:solidFill>
                      <a:schemeClr val="tx1"/>
                    </a:solidFill>
                  </a:rPr>
                  <a:t>Longitud de la cadena</a:t>
                </a:r>
                <a:endParaRPr lang="es-EC" b="1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MX" i="1" dirty="0" smtClean="0">
                    <a:solidFill>
                      <a:schemeClr val="tx1"/>
                    </a:solidFill>
                  </a:rPr>
                  <a:t>Para </a:t>
                </a:r>
                <a:r>
                  <a:rPr lang="es-MX" i="1" dirty="0">
                    <a:solidFill>
                      <a:schemeClr val="tx1"/>
                    </a:solidFill>
                  </a:rPr>
                  <a:t>determinar la longitud de la cadena se remplaza el paso del tipo de cadena a utilizarse.</a:t>
                </a:r>
                <a:endParaRPr lang="es-EC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MX" i="1" dirty="0">
                    <a:solidFill>
                      <a:schemeClr val="tx1"/>
                    </a:solidFill>
                  </a:rPr>
                  <a:t>El paso de la cadena ANSI 40 es de ½ </a:t>
                </a:r>
                <a:r>
                  <a:rPr lang="es-MX" i="1" dirty="0" smtClean="0">
                    <a:solidFill>
                      <a:schemeClr val="tx1"/>
                    </a:solidFill>
                  </a:rPr>
                  <a:t>pulgada, por lo tanto:</a:t>
                </a:r>
                <a:endParaRPr lang="es-EC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MX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=41×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s-EC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=41</m:t>
                      </m:r>
                      <m:d>
                        <m:dPr>
                          <m:ctrlPr>
                            <a:rPr lang="es-EC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MX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0.5</m:t>
                          </m:r>
                          <m:r>
                            <a:rPr lang="es-MX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𝑝𝑙𝑔</m:t>
                          </m:r>
                        </m:e>
                      </m:d>
                    </m:oMath>
                  </m:oMathPara>
                </a14:m>
                <a:endParaRPr lang="es-EC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=20.5  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𝑝𝑙𝑔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=0.52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s-EC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MX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MX" i="1" dirty="0" smtClean="0">
                    <a:solidFill>
                      <a:schemeClr val="tx1"/>
                    </a:solidFill>
                  </a:rPr>
                  <a:t>La </a:t>
                </a:r>
                <a:r>
                  <a:rPr lang="es-MX" i="1" dirty="0">
                    <a:solidFill>
                      <a:schemeClr val="tx1"/>
                    </a:solidFill>
                  </a:rPr>
                  <a:t>longitud total de la cadena es de 0.52m.</a:t>
                </a:r>
                <a:endParaRPr lang="es-EC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08720"/>
                <a:ext cx="8496944" cy="4525963"/>
              </a:xfrm>
              <a:blipFill rotWithShape="1">
                <a:blip r:embed="rId2"/>
                <a:stretch>
                  <a:fillRect l="-1076" t="-942" r="-20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Sistema de Transmisión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3853</TotalTime>
  <Words>1767</Words>
  <Application>Microsoft Office PowerPoint</Application>
  <PresentationFormat>Presentación en pantalla (4:3)</PresentationFormat>
  <Paragraphs>469</Paragraphs>
  <Slides>42</Slides>
  <Notes>0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  <vt:variant>
        <vt:lpstr>Presentaciones personalizadas</vt:lpstr>
      </vt:variant>
      <vt:variant>
        <vt:i4>1</vt:i4>
      </vt:variant>
    </vt:vector>
  </HeadingPairs>
  <TitlesOfParts>
    <vt:vector size="45" baseType="lpstr">
      <vt:lpstr>Diseño predeterminado</vt:lpstr>
      <vt:lpstr>CorelDRAW</vt:lpstr>
      <vt:lpstr>«DISEÑO E IMPLEMENTACIÓN DE UNA MÁQUINA EMBOLSADORA SEMI AUTOMÁTICA PARA ENVASES DE POLIETILENO EN  LA EMPRESA INPLASTICO NARANJO HERNÁNDEZ EN EL ÁREA DE PRODUCCIÓN»  </vt:lpstr>
      <vt:lpstr>Antecedentes</vt:lpstr>
      <vt:lpstr>Características de la máquina Embolsadora</vt:lpstr>
      <vt:lpstr>Características de la máquina Embolsadora</vt:lpstr>
      <vt:lpstr>Características de la máquina Embolsadora</vt:lpstr>
      <vt:lpstr>Presentación de PowerPoint</vt:lpstr>
      <vt:lpstr>Presentación de PowerPoint</vt:lpstr>
      <vt:lpstr>Sistema de Transmisión</vt:lpstr>
      <vt:lpstr>Sistema de Transmisión</vt:lpstr>
      <vt:lpstr>Sistema de Transmisión</vt:lpstr>
      <vt:lpstr>Diseño del eje</vt:lpstr>
      <vt:lpstr>Diseño del eje</vt:lpstr>
      <vt:lpstr>Diseño del eje</vt:lpstr>
      <vt:lpstr>Estudio del eje en SolidWorks</vt:lpstr>
      <vt:lpstr>Estudio del eje en SolidWorks</vt:lpstr>
      <vt:lpstr>Estudio del eje en SolidWorks</vt:lpstr>
      <vt:lpstr>Presentación de PowerPoint</vt:lpstr>
      <vt:lpstr>Estudio de la riel en SolidWorks</vt:lpstr>
      <vt:lpstr>Estudio de la riel en SolidWorks</vt:lpstr>
      <vt:lpstr>Estudio de la estructura en SolidWorks</vt:lpstr>
      <vt:lpstr>Estudio de la estructura en SolidWorks</vt:lpstr>
      <vt:lpstr>Estudio de la estructura en SolidWorks</vt:lpstr>
      <vt:lpstr>Presentación de PowerPoint</vt:lpstr>
      <vt:lpstr>Circuito de mando</vt:lpstr>
      <vt:lpstr>Presentación de PowerPoint</vt:lpstr>
      <vt:lpstr>Automatización</vt:lpstr>
      <vt:lpstr>Implementación </vt:lpstr>
      <vt:lpstr>Materiales </vt:lpstr>
      <vt:lpstr>Presentación de PowerPoint</vt:lpstr>
      <vt:lpstr>Presentación de PowerPoint</vt:lpstr>
      <vt:lpstr>Construcción de las partes </vt:lpstr>
      <vt:lpstr>Presentación de PowerPoint</vt:lpstr>
      <vt:lpstr>Presentación de PowerPoint</vt:lpstr>
      <vt:lpstr>Pruebas y resultados</vt:lpstr>
      <vt:lpstr>Análisis financiero</vt:lpstr>
      <vt:lpstr>Presentación de PowerPoint</vt:lpstr>
      <vt:lpstr>Presentación de PowerPoint</vt:lpstr>
      <vt:lpstr>Costos indirectos</vt:lpstr>
      <vt:lpstr>Presentación de PowerPoint</vt:lpstr>
      <vt:lpstr>Presentación de PowerPoint</vt:lpstr>
      <vt:lpstr>RECOMENDACIONES</vt:lpstr>
      <vt:lpstr>Presentación de PowerPoint</vt:lpstr>
      <vt:lpstr>Diego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Y SELECCIÓN DE LOS COMPONENTES DE UN ASCENSOR PANORÁMICO QUE FACILITE LA CIRCULACIÓN VERTICAL DE PERSONAS DISCAPACITADAS EN LAS INSTALACIONES DEL NUEVO CAMPUS DE LA ESPE-L”</dc:title>
  <dc:creator>JAIR</dc:creator>
  <cp:lastModifiedBy>User</cp:lastModifiedBy>
  <cp:revision>197</cp:revision>
  <dcterms:created xsi:type="dcterms:W3CDTF">2008-02-13T16:07:44Z</dcterms:created>
  <dcterms:modified xsi:type="dcterms:W3CDTF">2013-07-12T16:43:11Z</dcterms:modified>
</cp:coreProperties>
</file>