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3"/>
  </p:notesMasterIdLst>
  <p:sldIdLst>
    <p:sldId id="256" r:id="rId2"/>
    <p:sldId id="258" r:id="rId3"/>
    <p:sldId id="259" r:id="rId4"/>
    <p:sldId id="260" r:id="rId5"/>
    <p:sldId id="261" r:id="rId6"/>
    <p:sldId id="262" r:id="rId7"/>
    <p:sldId id="287" r:id="rId8"/>
    <p:sldId id="263" r:id="rId9"/>
    <p:sldId id="265" r:id="rId10"/>
    <p:sldId id="266" r:id="rId11"/>
    <p:sldId id="288"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9" d="100"/>
          <a:sy n="69" d="100"/>
        </p:scale>
        <p:origin x="-7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8CBAD-B3BD-4571-9072-712D36B85765}" type="datetimeFigureOut">
              <a:rPr lang="es-ES" smtClean="0"/>
              <a:t>09/08/2013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4B73D9-16CE-4407-8AAA-213230882D27}" type="slidenum">
              <a:rPr lang="es-ES" smtClean="0"/>
              <a:t>‹Nº›</a:t>
            </a:fld>
            <a:endParaRPr lang="es-ES"/>
          </a:p>
        </p:txBody>
      </p:sp>
    </p:spTree>
    <p:extLst>
      <p:ext uri="{BB962C8B-B14F-4D97-AF65-F5344CB8AC3E}">
        <p14:creationId xmlns:p14="http://schemas.microsoft.com/office/powerpoint/2010/main" val="304451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24B73D9-16CE-4407-8AAA-213230882D27}" type="slidenum">
              <a:rPr lang="es-ES" smtClean="0"/>
              <a:t>3</a:t>
            </a:fld>
            <a:endParaRPr lang="es-ES"/>
          </a:p>
        </p:txBody>
      </p:sp>
    </p:spTree>
    <p:extLst>
      <p:ext uri="{BB962C8B-B14F-4D97-AF65-F5344CB8AC3E}">
        <p14:creationId xmlns:p14="http://schemas.microsoft.com/office/powerpoint/2010/main" val="383326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17" name="16 Marcador de pie de página"/>
          <p:cNvSpPr>
            <a:spLocks noGrp="1"/>
          </p:cNvSpPr>
          <p:nvPr>
            <p:ph type="ftr" sz="quarter" idx="11"/>
          </p:nvPr>
        </p:nvSpPr>
        <p:spPr/>
        <p:txBody>
          <a:bodyPr/>
          <a:lstStyle/>
          <a:p>
            <a:endParaRPr lang="fr-FR"/>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EFCA41F4-9493-49A6-838F-A11E6230423A}" type="slidenum">
              <a:rPr lang="fr-FR" smtClean="0"/>
              <a:t>‹Nº›</a:t>
            </a:fld>
            <a:endParaRPr lang="fr-FR"/>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5" name="4 Marcador de pie de página"/>
          <p:cNvSpPr>
            <a:spLocks noGrp="1"/>
          </p:cNvSpPr>
          <p:nvPr>
            <p:ph type="ftr" sz="quarter" idx="11"/>
          </p:nvPr>
        </p:nvSpPr>
        <p:spPr>
          <a:xfrm>
            <a:off x="800100" y="6172200"/>
            <a:ext cx="4000500" cy="457200"/>
          </a:xfrm>
        </p:spPr>
        <p:txBody>
          <a:bodyPr/>
          <a:lstStyle/>
          <a:p>
            <a:endParaRPr lang="fr-F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EFCA41F4-9493-49A6-838F-A11E6230423A}" type="slidenum">
              <a:rPr lang="fr-FR" smtClean="0"/>
              <a:t>‹Nº›</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8" name="7 Marcador de pie de página"/>
          <p:cNvSpPr>
            <a:spLocks noGrp="1"/>
          </p:cNvSpPr>
          <p:nvPr>
            <p:ph type="ftr" sz="quarter" idx="11"/>
          </p:nvPr>
        </p:nvSpPr>
        <p:spPr/>
        <p:txBody>
          <a:bodyPr/>
          <a:lstStyle/>
          <a:p>
            <a:endParaRPr lang="fr-FR"/>
          </a:p>
        </p:txBody>
      </p:sp>
      <p:sp>
        <p:nvSpPr>
          <p:cNvPr id="9" name="8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3" name="2 Marcador de pie de página"/>
          <p:cNvSpPr>
            <a:spLocks noGrp="1"/>
          </p:cNvSpPr>
          <p:nvPr>
            <p:ph type="ftr" sz="quarter" idx="11"/>
          </p:nvPr>
        </p:nvSpPr>
        <p:spPr/>
        <p:txBody>
          <a:bodyPr/>
          <a:lstStyle/>
          <a:p>
            <a:endParaRPr lang="fr-FR"/>
          </a:p>
        </p:txBody>
      </p:sp>
      <p:sp>
        <p:nvSpPr>
          <p:cNvPr id="4" name="3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EFCA41F4-9493-49A6-838F-A11E6230423A}" type="slidenum">
              <a:rPr lang="fr-FR" smtClean="0"/>
              <a:t>‹Nº›</a:t>
            </a:fld>
            <a:endParaRPr lang="fr-FR"/>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EF8E924-369F-4D6F-AB90-4D7F8B582256}" type="datetimeFigureOut">
              <a:rPr lang="fr-FR" smtClean="0"/>
              <a:t>09/08/2013</a:t>
            </a:fld>
            <a:endParaRPr lang="fr-FR"/>
          </a:p>
        </p:txBody>
      </p:sp>
      <p:sp>
        <p:nvSpPr>
          <p:cNvPr id="6" name="5 Marcador de pie de página"/>
          <p:cNvSpPr>
            <a:spLocks noGrp="1"/>
          </p:cNvSpPr>
          <p:nvPr>
            <p:ph type="ftr" sz="quarter" idx="11"/>
          </p:nvPr>
        </p:nvSpPr>
        <p:spPr>
          <a:xfrm>
            <a:off x="914400" y="6172200"/>
            <a:ext cx="3886200" cy="457200"/>
          </a:xfrm>
        </p:spPr>
        <p:txBody>
          <a:bodyPr/>
          <a:lstStyle/>
          <a:p>
            <a:endParaRPr lang="fr-FR"/>
          </a:p>
        </p:txBody>
      </p:sp>
      <p:sp>
        <p:nvSpPr>
          <p:cNvPr id="7" name="6 Marcador de número de diapositiva"/>
          <p:cNvSpPr>
            <a:spLocks noGrp="1"/>
          </p:cNvSpPr>
          <p:nvPr>
            <p:ph type="sldNum" sz="quarter" idx="12"/>
          </p:nvPr>
        </p:nvSpPr>
        <p:spPr>
          <a:xfrm>
            <a:off x="146304" y="6208776"/>
            <a:ext cx="457200" cy="457200"/>
          </a:xfrm>
        </p:spPr>
        <p:txBody>
          <a:bodyPr/>
          <a:lstStyle/>
          <a:p>
            <a:fld id="{EFCA41F4-9493-49A6-838F-A11E6230423A}" type="slidenum">
              <a:rPr lang="fr-FR" smtClean="0"/>
              <a:t>‹Nº›</a:t>
            </a:fld>
            <a:endParaRPr lang="fr-FR"/>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F8E924-369F-4D6F-AB90-4D7F8B582256}" type="datetimeFigureOut">
              <a:rPr lang="fr-FR" smtClean="0"/>
              <a:t>09/08/2013</a:t>
            </a:fld>
            <a:endParaRPr lang="fr-F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FCA41F4-9493-49A6-838F-A11E6230423A}" type="slidenum">
              <a:rPr lang="fr-FR" smtClean="0"/>
              <a:t>‹Nº›</a:t>
            </a:fld>
            <a:endParaRPr lang="fr-FR"/>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700808"/>
            <a:ext cx="8964488" cy="1224136"/>
          </a:xfrm>
        </p:spPr>
        <p:txBody>
          <a:bodyPr>
            <a:noAutofit/>
          </a:bodyPr>
          <a:lstStyle/>
          <a:p>
            <a:r>
              <a:rPr lang="es-EC" sz="2800" b="1" i="1" dirty="0" smtClean="0">
                <a:solidFill>
                  <a:schemeClr val="bg1"/>
                </a:solidFill>
              </a:rPr>
              <a:t>“</a:t>
            </a:r>
            <a:r>
              <a:rPr lang="es-EC" sz="2800" i="1" dirty="0">
                <a:solidFill>
                  <a:schemeClr val="tx1"/>
                </a:solidFill>
              </a:rPr>
              <a:t>Implementación de una red de comunicaciones inalámbrica con tecnología WI-FI  para el Casino de voluntarios de la  17 – BS  “Pastaza”.</a:t>
            </a:r>
          </a:p>
        </p:txBody>
      </p:sp>
      <p:pic>
        <p:nvPicPr>
          <p:cNvPr id="4" name="Picture 7" descr="serviciosweb_r1_c1"/>
          <p:cNvPicPr>
            <a:picLocks noChangeAspect="1" noChangeArrowheads="1"/>
          </p:cNvPicPr>
          <p:nvPr/>
        </p:nvPicPr>
        <p:blipFill>
          <a:blip r:embed="rId2" cstate="print"/>
          <a:srcRect/>
          <a:stretch>
            <a:fillRect/>
          </a:stretch>
        </p:blipFill>
        <p:spPr bwMode="auto">
          <a:xfrm>
            <a:off x="1547664" y="116632"/>
            <a:ext cx="6048672" cy="1394939"/>
          </a:xfrm>
          <a:prstGeom prst="rect">
            <a:avLst/>
          </a:prstGeom>
          <a:noFill/>
          <a:ln w="9525">
            <a:noFill/>
            <a:miter lim="800000"/>
            <a:headEnd/>
            <a:tailEnd/>
          </a:ln>
        </p:spPr>
      </p:pic>
      <p:sp>
        <p:nvSpPr>
          <p:cNvPr id="5" name="2 Marcador de contenido"/>
          <p:cNvSpPr txBox="1">
            <a:spLocks/>
          </p:cNvSpPr>
          <p:nvPr/>
        </p:nvSpPr>
        <p:spPr>
          <a:xfrm>
            <a:off x="179512" y="3284984"/>
            <a:ext cx="8640960" cy="3096344"/>
          </a:xfrm>
          <a:prstGeom prst="rect">
            <a:avLst/>
          </a:prstGeom>
        </p:spPr>
        <p:txBody>
          <a:bodyPr>
            <a:norm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s-EC" dirty="0" smtClean="0"/>
              <a:t>Este proyecto estará bajo la responsabilidad de:</a:t>
            </a:r>
          </a:p>
          <a:p>
            <a:endParaRPr lang="fr-FR" sz="2800" dirty="0" smtClean="0"/>
          </a:p>
          <a:p>
            <a:r>
              <a:rPr lang="es-EC" dirty="0" err="1" smtClean="0"/>
              <a:t>Llagua</a:t>
            </a:r>
            <a:r>
              <a:rPr lang="es-EC" dirty="0" smtClean="0"/>
              <a:t> Guato Segundo Gabriel.</a:t>
            </a:r>
            <a:endParaRPr lang="fr-FR" sz="2800" dirty="0" smtClean="0"/>
          </a:p>
          <a:p>
            <a:r>
              <a:rPr lang="es-EC" dirty="0" smtClean="0"/>
              <a:t>Toaquiza </a:t>
            </a:r>
            <a:r>
              <a:rPr lang="es-EC" dirty="0" err="1" smtClean="0"/>
              <a:t>Bohorquez</a:t>
            </a:r>
            <a:r>
              <a:rPr lang="es-EC" dirty="0" smtClean="0"/>
              <a:t> Luis Miguel.</a:t>
            </a:r>
          </a:p>
          <a:p>
            <a:endParaRPr lang="fr-FR" sz="2800" dirty="0" smtClean="0"/>
          </a:p>
          <a:p>
            <a:r>
              <a:rPr lang="es-EC" dirty="0" smtClean="0"/>
              <a:t>Egresados de la carrera de Tecnología en Electrónica.</a:t>
            </a:r>
            <a:endParaRPr lang="fr-FR" sz="2800" dirty="0" smtClean="0"/>
          </a:p>
          <a:p>
            <a:endParaRPr lang="fr-FR" dirty="0"/>
          </a:p>
        </p:txBody>
      </p:sp>
    </p:spTree>
    <p:extLst>
      <p:ext uri="{BB962C8B-B14F-4D97-AF65-F5344CB8AC3E}">
        <p14:creationId xmlns:p14="http://schemas.microsoft.com/office/powerpoint/2010/main" val="1470014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268760"/>
            <a:ext cx="8784976" cy="864096"/>
          </a:xfrm>
        </p:spPr>
        <p:txBody>
          <a:bodyPr>
            <a:normAutofit/>
          </a:bodyPr>
          <a:lstStyle/>
          <a:p>
            <a:pPr algn="ctr"/>
            <a:r>
              <a:rPr lang="es-ES" b="1" dirty="0" smtClean="0">
                <a:solidFill>
                  <a:srgbClr val="00B050"/>
                </a:solidFill>
                <a:effectLst>
                  <a:outerShdw blurRad="38100" dist="38100" dir="2700000" algn="tl">
                    <a:srgbClr val="000000">
                      <a:alpha val="43137"/>
                    </a:srgbClr>
                  </a:outerShdw>
                </a:effectLst>
              </a:rPr>
              <a:t>Conclusiones.</a:t>
            </a:r>
            <a:endParaRPr lang="fr-FR"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2132856"/>
            <a:ext cx="8784976" cy="4459554"/>
          </a:xfrm>
        </p:spPr>
        <p:txBody>
          <a:bodyPr>
            <a:noAutofit/>
          </a:bodyPr>
          <a:lstStyle/>
          <a:p>
            <a:pPr lvl="0"/>
            <a:r>
              <a:rPr lang="es-EC" sz="2400" dirty="0" smtClean="0"/>
              <a:t>Se debe colocar el sistema de encriptación idéntica tanto para el transmisor y receptor.</a:t>
            </a:r>
            <a:endParaRPr lang="es-EC" sz="2400" dirty="0"/>
          </a:p>
          <a:p>
            <a:pPr lvl="0"/>
            <a:r>
              <a:rPr lang="es-EC" sz="2400" dirty="0" smtClean="0"/>
              <a:t>Para la administración del sistema Unifi,  se lo puede hacer  mediante una pagina web sin necesidad de estar conectado físicamente el equipo.</a:t>
            </a:r>
            <a:endParaRPr lang="es-EC" sz="2400" dirty="0"/>
          </a:p>
          <a:p>
            <a:pPr lvl="0"/>
            <a:r>
              <a:rPr lang="es-EC" sz="2400" dirty="0" smtClean="0"/>
              <a:t>Para la instalación del sistema Unifi , se debe tener en cuenta que debe estar actualizado o a su vez estar conectado al internet para que se pueda actualizar, ya que si no se toma en cuenta este parámetro la administración del mismo no se llevara a cabo.</a:t>
            </a:r>
            <a:endParaRPr lang="es-EC" sz="2400" dirty="0"/>
          </a:p>
          <a:p>
            <a:pPr lvl="0"/>
            <a:r>
              <a:rPr lang="es-EC" sz="2400" dirty="0" smtClean="0"/>
              <a:t>El sistema tubo una aceptación favorable de 90% por parte del personal militar que reside en la 17-BS.</a:t>
            </a:r>
            <a:endParaRPr lang="es-EC" sz="2400" dirty="0"/>
          </a:p>
          <a:p>
            <a:pPr algn="just"/>
            <a:endParaRPr lang="fr-FR" sz="2800" dirty="0"/>
          </a:p>
        </p:txBody>
      </p:sp>
      <p:sp>
        <p:nvSpPr>
          <p:cNvPr id="4" name="3 Botón de acción: Hacia atrás o Anterior">
            <a:hlinkClick r:id="rId2" action="ppaction://hlinksldjump" highlightClick="1"/>
          </p:cNvPr>
          <p:cNvSpPr/>
          <p:nvPr/>
        </p:nvSpPr>
        <p:spPr bwMode="auto">
          <a:xfrm>
            <a:off x="8388424" y="645333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pic>
        <p:nvPicPr>
          <p:cNvPr id="5" name="Picture 7" descr="serviciosweb_r1_c1"/>
          <p:cNvPicPr>
            <a:picLocks noChangeAspect="1" noChangeArrowheads="1"/>
          </p:cNvPicPr>
          <p:nvPr/>
        </p:nvPicPr>
        <p:blipFill>
          <a:blip r:embed="rId3" cstate="print"/>
          <a:srcRect/>
          <a:stretch>
            <a:fillRect/>
          </a:stretch>
        </p:blipFill>
        <p:spPr bwMode="auto">
          <a:xfrm>
            <a:off x="323528" y="169105"/>
            <a:ext cx="5256584" cy="1245481"/>
          </a:xfrm>
          <a:prstGeom prst="rect">
            <a:avLst/>
          </a:prstGeom>
          <a:noFill/>
          <a:ln w="9525">
            <a:noFill/>
            <a:miter lim="800000"/>
            <a:headEnd/>
            <a:tailEnd/>
          </a:ln>
        </p:spPr>
      </p:pic>
    </p:spTree>
    <p:extLst>
      <p:ext uri="{BB962C8B-B14F-4D97-AF65-F5344CB8AC3E}">
        <p14:creationId xmlns:p14="http://schemas.microsoft.com/office/powerpoint/2010/main" val="1504194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268760"/>
            <a:ext cx="8928992" cy="720080"/>
          </a:xfrm>
        </p:spPr>
        <p:txBody>
          <a:bodyPr>
            <a:normAutofit fontScale="90000"/>
          </a:bodyPr>
          <a:lstStyle/>
          <a:p>
            <a:pPr algn="ctr"/>
            <a:r>
              <a:rPr lang="es-ES" b="1" dirty="0">
                <a:solidFill>
                  <a:srgbClr val="00B050"/>
                </a:solidFill>
                <a:effectLst>
                  <a:outerShdw blurRad="38100" dist="38100" dir="2700000" algn="tl">
                    <a:srgbClr val="000000">
                      <a:alpha val="43137"/>
                    </a:srgbClr>
                  </a:outerShdw>
                </a:effectLst>
              </a:rPr>
              <a:t>R</a:t>
            </a:r>
            <a:r>
              <a:rPr lang="es-ES" b="1" dirty="0" smtClean="0">
                <a:solidFill>
                  <a:srgbClr val="00B050"/>
                </a:solidFill>
                <a:effectLst>
                  <a:outerShdw blurRad="38100" dist="38100" dir="2700000" algn="tl">
                    <a:srgbClr val="000000">
                      <a:alpha val="43137"/>
                    </a:srgbClr>
                  </a:outerShdw>
                </a:effectLst>
              </a:rPr>
              <a:t>ecomendaciones</a:t>
            </a:r>
            <a:endParaRPr lang="fr-FR"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1916832"/>
            <a:ext cx="8784976" cy="4608512"/>
          </a:xfrm>
        </p:spPr>
        <p:txBody>
          <a:bodyPr>
            <a:noAutofit/>
          </a:bodyPr>
          <a:lstStyle/>
          <a:p>
            <a:pPr lvl="0"/>
            <a:r>
              <a:rPr lang="es-EC" sz="2400" dirty="0" smtClean="0"/>
              <a:t>Dar </a:t>
            </a:r>
            <a:r>
              <a:rPr lang="es-EC" sz="2400" dirty="0"/>
              <a:t>capacitación técnica al administrador de la red inalámbrica, dentro y fuera de la unidad militar, para que éste pueda dar un mejor mantenimiento a la red inalámbrica y un mejor soporte a los usuarios.</a:t>
            </a:r>
          </a:p>
          <a:p>
            <a:pPr lvl="0"/>
            <a:r>
              <a:rPr lang="es-EC" sz="2400" dirty="0" smtClean="0"/>
              <a:t>Informar a los usuarios de los servicios y beneficios de la red inalámbrica, así como de su funcionamiento; además solicitar que se enmarquen en las políticas de seguridad establecidas.</a:t>
            </a:r>
          </a:p>
          <a:p>
            <a:pPr lvl="0"/>
            <a:r>
              <a:rPr lang="es-EC" sz="2400" dirty="0" smtClean="0"/>
              <a:t>Implementar   un   sistema   de   procedimientos   estandarizados   para la configuración de los Puntos de Acceso y demás dispositivos inalámbricos instalados.</a:t>
            </a:r>
          </a:p>
          <a:p>
            <a:pPr lvl="0"/>
            <a:r>
              <a:rPr lang="es-EC" sz="2400" dirty="0" smtClean="0"/>
              <a:t>Realizar  </a:t>
            </a:r>
            <a:r>
              <a:rPr lang="es-EC" sz="2400" dirty="0"/>
              <a:t>un  “Plan  de  Contingencias”,  que  contenga  los  procedimientos necesarios  que  se  deben  tomar  cuando  exista  alguna  falla  en  la  red inalámbrica</a:t>
            </a:r>
            <a:r>
              <a:rPr lang="es-EC" sz="2400" dirty="0" smtClean="0"/>
              <a:t>.</a:t>
            </a:r>
            <a:endParaRPr lang="es-EC" sz="2400" dirty="0"/>
          </a:p>
        </p:txBody>
      </p:sp>
      <p:sp>
        <p:nvSpPr>
          <p:cNvPr id="4" name="3 Botón de acción: Hacia atrás o Anterior">
            <a:hlinkClick r:id="rId2" action="ppaction://hlinksldjump" highlightClick="1"/>
          </p:cNvPr>
          <p:cNvSpPr/>
          <p:nvPr/>
        </p:nvSpPr>
        <p:spPr bwMode="auto">
          <a:xfrm>
            <a:off x="8388424" y="645333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pic>
        <p:nvPicPr>
          <p:cNvPr id="5" name="Picture 7" descr="serviciosweb_r1_c1"/>
          <p:cNvPicPr>
            <a:picLocks noChangeAspect="1" noChangeArrowheads="1"/>
          </p:cNvPicPr>
          <p:nvPr/>
        </p:nvPicPr>
        <p:blipFill>
          <a:blip r:embed="rId3" cstate="print"/>
          <a:srcRect/>
          <a:stretch>
            <a:fillRect/>
          </a:stretch>
        </p:blipFill>
        <p:spPr bwMode="auto">
          <a:xfrm>
            <a:off x="323528" y="169105"/>
            <a:ext cx="5256584" cy="1245481"/>
          </a:xfrm>
          <a:prstGeom prst="rect">
            <a:avLst/>
          </a:prstGeom>
          <a:noFill/>
          <a:ln w="9525">
            <a:noFill/>
            <a:miter lim="800000"/>
            <a:headEnd/>
            <a:tailEnd/>
          </a:ln>
        </p:spPr>
      </p:pic>
    </p:spTree>
    <p:extLst>
      <p:ext uri="{BB962C8B-B14F-4D97-AF65-F5344CB8AC3E}">
        <p14:creationId xmlns:p14="http://schemas.microsoft.com/office/powerpoint/2010/main" val="1303186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414586"/>
            <a:ext cx="8496944" cy="790278"/>
          </a:xfrm>
        </p:spPr>
        <p:txBody>
          <a:bodyPr>
            <a:normAutofit/>
          </a:bodyPr>
          <a:lstStyle/>
          <a:p>
            <a:pPr algn="ctr"/>
            <a:r>
              <a:rPr lang="fr-FR" b="1" dirty="0" smtClean="0">
                <a:solidFill>
                  <a:srgbClr val="00B050"/>
                </a:solidFill>
                <a:effectLst>
                  <a:outerShdw blurRad="38100" dist="38100" dir="2700000" algn="tl">
                    <a:srgbClr val="000000">
                      <a:alpha val="43137"/>
                    </a:srgbClr>
                  </a:outerShdw>
                </a:effectLst>
              </a:rPr>
              <a:t>Agenda</a:t>
            </a:r>
            <a:endParaRPr lang="fr-FR" b="1" dirty="0">
              <a:solidFill>
                <a:srgbClr val="00B050"/>
              </a:solidFill>
              <a:effectLst>
                <a:outerShdw blurRad="38100" dist="38100" dir="2700000" algn="tl">
                  <a:srgbClr val="000000">
                    <a:alpha val="43137"/>
                  </a:srgbClr>
                </a:outerShdw>
              </a:effectLst>
            </a:endParaRPr>
          </a:p>
        </p:txBody>
      </p:sp>
      <p:sp>
        <p:nvSpPr>
          <p:cNvPr id="4" name="2 Marcador de contenido"/>
          <p:cNvSpPr>
            <a:spLocks noGrp="1"/>
          </p:cNvSpPr>
          <p:nvPr>
            <p:ph sz="quarter" idx="1"/>
          </p:nvPr>
        </p:nvSpPr>
        <p:spPr>
          <a:xfrm>
            <a:off x="914400" y="2710408"/>
            <a:ext cx="7772400" cy="3670920"/>
          </a:xfrm>
        </p:spPr>
        <p:txBody>
          <a:bodyPr>
            <a:normAutofit/>
          </a:bodyPr>
          <a:lstStyle/>
          <a:p>
            <a:pPr>
              <a:buNone/>
            </a:pPr>
            <a:r>
              <a:rPr lang="es-EC" sz="2400" b="1" dirty="0" smtClean="0">
                <a:solidFill>
                  <a:srgbClr val="00B050"/>
                </a:solidFill>
                <a:hlinkClick r:id="rId2" action="ppaction://hlinksldjump"/>
              </a:rPr>
              <a:t>Planteamiento </a:t>
            </a:r>
            <a:r>
              <a:rPr lang="es-EC" sz="2400" b="1" dirty="0" smtClean="0">
                <a:solidFill>
                  <a:srgbClr val="00B050"/>
                </a:solidFill>
                <a:hlinkClick r:id="rId2" action="ppaction://hlinksldjump"/>
              </a:rPr>
              <a:t>del Problema</a:t>
            </a:r>
            <a:endParaRPr lang="es-EC" sz="2400" b="1" dirty="0" smtClean="0">
              <a:solidFill>
                <a:srgbClr val="00B050"/>
              </a:solidFill>
            </a:endParaRPr>
          </a:p>
          <a:p>
            <a:pPr>
              <a:buNone/>
            </a:pPr>
            <a:r>
              <a:rPr lang="es-EC" sz="2400" b="1" dirty="0" smtClean="0">
                <a:solidFill>
                  <a:srgbClr val="00B050"/>
                </a:solidFill>
                <a:hlinkClick r:id="rId3" action="ppaction://hlinksldjump"/>
              </a:rPr>
              <a:t>Objetivo General</a:t>
            </a:r>
            <a:endParaRPr lang="es-EC" sz="2400" b="1" dirty="0" smtClean="0">
              <a:solidFill>
                <a:srgbClr val="00B050"/>
              </a:solidFill>
            </a:endParaRPr>
          </a:p>
          <a:p>
            <a:pPr>
              <a:buNone/>
            </a:pPr>
            <a:r>
              <a:rPr lang="es-EC" sz="2400" b="1" dirty="0" smtClean="0">
                <a:solidFill>
                  <a:srgbClr val="00B050"/>
                </a:solidFill>
                <a:hlinkClick r:id="rId4" action="ppaction://hlinksldjump"/>
              </a:rPr>
              <a:t>Objetivos Específicos</a:t>
            </a:r>
            <a:endParaRPr lang="es-EC" sz="2400" b="1" dirty="0" smtClean="0">
              <a:solidFill>
                <a:srgbClr val="00B050"/>
              </a:solidFill>
            </a:endParaRPr>
          </a:p>
          <a:p>
            <a:pPr>
              <a:buNone/>
            </a:pPr>
            <a:r>
              <a:rPr lang="es-EC" sz="2400" b="1" dirty="0" smtClean="0">
                <a:solidFill>
                  <a:srgbClr val="00B050"/>
                </a:solidFill>
                <a:hlinkClick r:id="rId5" action="ppaction://hlinksldjump"/>
              </a:rPr>
              <a:t>Justificación e importancia</a:t>
            </a:r>
            <a:r>
              <a:rPr lang="es-EC" sz="2400" b="1" dirty="0" smtClean="0">
                <a:solidFill>
                  <a:srgbClr val="00B050"/>
                </a:solidFill>
              </a:rPr>
              <a:t> </a:t>
            </a:r>
          </a:p>
          <a:p>
            <a:pPr>
              <a:buNone/>
            </a:pPr>
            <a:r>
              <a:rPr lang="es-EC" sz="2400" b="1" dirty="0" smtClean="0">
                <a:solidFill>
                  <a:srgbClr val="00B050"/>
                </a:solidFill>
                <a:hlinkClick r:id="rId6" action="ppaction://hlinksldjump"/>
              </a:rPr>
              <a:t>Metodología OOHDM</a:t>
            </a:r>
            <a:endParaRPr lang="es-EC" sz="2400" b="1" dirty="0" smtClean="0">
              <a:solidFill>
                <a:srgbClr val="00B050"/>
              </a:solidFill>
            </a:endParaRPr>
          </a:p>
          <a:p>
            <a:pPr>
              <a:buNone/>
            </a:pPr>
            <a:r>
              <a:rPr lang="es-EC" sz="2400" b="1" dirty="0" smtClean="0">
                <a:solidFill>
                  <a:srgbClr val="00B050"/>
                </a:solidFill>
                <a:hlinkClick r:id="" action="ppaction://noaction"/>
              </a:rPr>
              <a:t>Conclusiones y Recomendaciones</a:t>
            </a:r>
            <a:endParaRPr lang="es-EC" sz="2400" b="1" dirty="0" smtClean="0">
              <a:solidFill>
                <a:srgbClr val="00B050"/>
              </a:solidFill>
            </a:endParaRPr>
          </a:p>
          <a:p>
            <a:pPr>
              <a:buNone/>
            </a:pPr>
            <a:endParaRPr lang="es-EC" sz="2400" dirty="0">
              <a:solidFill>
                <a:srgbClr val="FF0000"/>
              </a:solidFill>
            </a:endParaRPr>
          </a:p>
        </p:txBody>
      </p:sp>
      <p:pic>
        <p:nvPicPr>
          <p:cNvPr id="5" name="Picture 7" descr="serviciosweb_r1_c1"/>
          <p:cNvPicPr>
            <a:picLocks noChangeAspect="1" noChangeArrowheads="1"/>
          </p:cNvPicPr>
          <p:nvPr/>
        </p:nvPicPr>
        <p:blipFill>
          <a:blip r:embed="rId7" cstate="print"/>
          <a:srcRect/>
          <a:stretch>
            <a:fillRect/>
          </a:stretch>
        </p:blipFill>
        <p:spPr bwMode="auto">
          <a:xfrm>
            <a:off x="323528" y="169105"/>
            <a:ext cx="5256584" cy="1245481"/>
          </a:xfrm>
          <a:prstGeom prst="rect">
            <a:avLst/>
          </a:prstGeom>
          <a:noFill/>
          <a:ln w="9525">
            <a:noFill/>
            <a:miter lim="800000"/>
            <a:headEnd/>
            <a:tailEnd/>
          </a:ln>
        </p:spPr>
      </p:pic>
    </p:spTree>
    <p:extLst>
      <p:ext uri="{BB962C8B-B14F-4D97-AF65-F5344CB8AC3E}">
        <p14:creationId xmlns:p14="http://schemas.microsoft.com/office/powerpoint/2010/main" val="1469213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37" y="1414586"/>
            <a:ext cx="8928992" cy="689092"/>
          </a:xfrm>
        </p:spPr>
        <p:txBody>
          <a:bodyPr>
            <a:noAutofit/>
          </a:bodyPr>
          <a:lstStyle/>
          <a:p>
            <a:pPr algn="ctr"/>
            <a:r>
              <a:rPr lang="es-EC" b="1" dirty="0" smtClean="0">
                <a:solidFill>
                  <a:srgbClr val="00B050"/>
                </a:solidFill>
                <a:effectLst>
                  <a:outerShdw blurRad="38100" dist="38100" dir="2700000" algn="tl">
                    <a:srgbClr val="000000">
                      <a:alpha val="43137"/>
                    </a:srgbClr>
                  </a:outerShdw>
                </a:effectLst>
              </a:rPr>
              <a:t>Planteamiento</a:t>
            </a:r>
            <a:r>
              <a:rPr lang="fr-FR" b="1" dirty="0" smtClean="0">
                <a:solidFill>
                  <a:srgbClr val="00B050"/>
                </a:solidFill>
                <a:effectLst>
                  <a:outerShdw blurRad="38100" dist="38100" dir="2700000" algn="tl">
                    <a:srgbClr val="000000">
                      <a:alpha val="43137"/>
                    </a:srgbClr>
                  </a:outerShdw>
                </a:effectLst>
              </a:rPr>
              <a:t> </a:t>
            </a:r>
            <a:r>
              <a:rPr lang="es-EC" b="1" dirty="0" smtClean="0">
                <a:solidFill>
                  <a:srgbClr val="00B050"/>
                </a:solidFill>
                <a:effectLst>
                  <a:outerShdw blurRad="38100" dist="38100" dir="2700000" algn="tl">
                    <a:srgbClr val="000000">
                      <a:alpha val="43137"/>
                    </a:srgbClr>
                  </a:outerShdw>
                </a:effectLst>
              </a:rPr>
              <a:t>del</a:t>
            </a:r>
            <a:r>
              <a:rPr lang="fr-FR" b="1" dirty="0" smtClean="0">
                <a:solidFill>
                  <a:srgbClr val="00B050"/>
                </a:solidFill>
                <a:effectLst>
                  <a:outerShdw blurRad="38100" dist="38100" dir="2700000" algn="tl">
                    <a:srgbClr val="000000">
                      <a:alpha val="43137"/>
                    </a:srgbClr>
                  </a:outerShdw>
                </a:effectLst>
              </a:rPr>
              <a:t> </a:t>
            </a:r>
            <a:r>
              <a:rPr lang="es-EC" b="1" dirty="0" smtClean="0">
                <a:solidFill>
                  <a:srgbClr val="00B050"/>
                </a:solidFill>
                <a:effectLst>
                  <a:outerShdw blurRad="38100" dist="38100" dir="2700000" algn="tl">
                    <a:srgbClr val="000000">
                      <a:alpha val="43137"/>
                    </a:srgbClr>
                  </a:outerShdw>
                </a:effectLst>
              </a:rPr>
              <a:t>problema.</a:t>
            </a:r>
            <a:endParaRPr lang="es-EC"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08562" y="2204864"/>
            <a:ext cx="8483918" cy="4105542"/>
          </a:xfrm>
        </p:spPr>
        <p:txBody>
          <a:bodyPr>
            <a:normAutofit fontScale="92500"/>
          </a:bodyPr>
          <a:lstStyle/>
          <a:p>
            <a:pPr algn="just">
              <a:lnSpc>
                <a:spcPct val="150000"/>
              </a:lnSpc>
            </a:pPr>
            <a:r>
              <a:rPr lang="es-EC" dirty="0"/>
              <a:t>Aproximadamente 600 miembros del Ejército Ecuatoriano provenientes de todas partes de las provincias del Ecuador, prestan sus servicios en la Brigada de Selva N° 17 “Pastaza” y al constatar que existe un gasto económico en </a:t>
            </a:r>
            <a:r>
              <a:rPr lang="es-EC" dirty="0" smtClean="0"/>
              <a:t>la comunicación </a:t>
            </a:r>
            <a:r>
              <a:rPr lang="es-EC" dirty="0"/>
              <a:t>con sus familiares y amigos, se ve la gran necesidad de implementar una red de datos inalámbrica en el casino de voluntarios de la 17-BS-Pastaza, red que ayudara a bajar el costo de la comunicación con sus seres queridos. </a:t>
            </a:r>
          </a:p>
        </p:txBody>
      </p:sp>
      <p:pic>
        <p:nvPicPr>
          <p:cNvPr id="4" name="Picture 7" descr="serviciosweb_r1_c1"/>
          <p:cNvPicPr>
            <a:picLocks noChangeAspect="1" noChangeArrowheads="1"/>
          </p:cNvPicPr>
          <p:nvPr/>
        </p:nvPicPr>
        <p:blipFill>
          <a:blip r:embed="rId3" cstate="print"/>
          <a:srcRect/>
          <a:stretch>
            <a:fillRect/>
          </a:stretch>
        </p:blipFill>
        <p:spPr bwMode="auto">
          <a:xfrm>
            <a:off x="323528" y="169105"/>
            <a:ext cx="5256584" cy="1245481"/>
          </a:xfrm>
          <a:prstGeom prst="rect">
            <a:avLst/>
          </a:prstGeom>
          <a:noFill/>
          <a:ln w="9525">
            <a:noFill/>
            <a:miter lim="800000"/>
            <a:headEnd/>
            <a:tailEnd/>
          </a:ln>
        </p:spPr>
      </p:pic>
      <p:sp>
        <p:nvSpPr>
          <p:cNvPr id="5" name="4 Botón de acción: Hacia atrás o Anterior">
            <a:hlinkClick r:id="rId4"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647815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414586"/>
            <a:ext cx="8852520" cy="712762"/>
          </a:xfrm>
        </p:spPr>
        <p:txBody>
          <a:bodyPr>
            <a:noAutofit/>
          </a:bodyPr>
          <a:lstStyle/>
          <a:p>
            <a:pPr algn="ctr"/>
            <a:r>
              <a:rPr lang="es-EC" b="1" dirty="0" smtClean="0">
                <a:solidFill>
                  <a:srgbClr val="00B050"/>
                </a:solidFill>
                <a:effectLst>
                  <a:outerShdw blurRad="38100" dist="38100" dir="2700000" algn="tl">
                    <a:srgbClr val="000000">
                      <a:alpha val="43137"/>
                    </a:srgbClr>
                  </a:outerShdw>
                </a:effectLst>
              </a:rPr>
              <a:t>Objetivo</a:t>
            </a:r>
            <a:r>
              <a:rPr lang="fr-FR" b="1" dirty="0" smtClean="0">
                <a:solidFill>
                  <a:srgbClr val="00B050"/>
                </a:solidFill>
                <a:effectLst>
                  <a:outerShdw blurRad="38100" dist="38100" dir="2700000" algn="tl">
                    <a:srgbClr val="000000">
                      <a:alpha val="43137"/>
                    </a:srgbClr>
                  </a:outerShdw>
                </a:effectLst>
              </a:rPr>
              <a:t> general</a:t>
            </a:r>
            <a:endParaRPr lang="fr-FR"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2492895"/>
            <a:ext cx="8784976" cy="4095659"/>
          </a:xfrm>
        </p:spPr>
        <p:txBody>
          <a:bodyPr>
            <a:normAutofit/>
          </a:bodyPr>
          <a:lstStyle/>
          <a:p>
            <a:pPr>
              <a:lnSpc>
                <a:spcPct val="150000"/>
              </a:lnSpc>
            </a:pPr>
            <a:r>
              <a:rPr lang="es-EC" sz="2800" dirty="0"/>
              <a:t>Implementar una red de datos que preste los servicios de Internet, utilizando dispositivos eléctricos y electrónicos, con el fin de apoyar al desarrollo tecnológico, mejorar la calidad de vida del personal militar y a su vez sirva como guía para desarrollar sistemas similares.</a:t>
            </a:r>
          </a:p>
        </p:txBody>
      </p:sp>
      <p:pic>
        <p:nvPicPr>
          <p:cNvPr id="4" name="Picture 7" descr="serviciosweb_r1_c1"/>
          <p:cNvPicPr>
            <a:picLocks noChangeAspect="1" noChangeArrowheads="1"/>
          </p:cNvPicPr>
          <p:nvPr/>
        </p:nvPicPr>
        <p:blipFill>
          <a:blip r:embed="rId2" cstate="print"/>
          <a:srcRect/>
          <a:stretch>
            <a:fillRect/>
          </a:stretch>
        </p:blipFill>
        <p:spPr bwMode="auto">
          <a:xfrm>
            <a:off x="323528" y="169105"/>
            <a:ext cx="5256584" cy="1245481"/>
          </a:xfrm>
          <a:prstGeom prst="rect">
            <a:avLst/>
          </a:prstGeom>
          <a:noFill/>
          <a:ln w="9525">
            <a:noFill/>
            <a:miter lim="800000"/>
            <a:headEnd/>
            <a:tailEnd/>
          </a:ln>
        </p:spPr>
      </p:pic>
      <p:sp>
        <p:nvSpPr>
          <p:cNvPr id="5" name="4 Botón de acción: Hacia atrás o Anterior">
            <a:hlinkClick r:id="rId3"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47554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8874" y="1414586"/>
            <a:ext cx="8795614" cy="718270"/>
          </a:xfrm>
        </p:spPr>
        <p:txBody>
          <a:bodyPr>
            <a:noAutofit/>
          </a:bodyPr>
          <a:lstStyle/>
          <a:p>
            <a:pPr algn="ctr"/>
            <a:r>
              <a:rPr lang="es-EC" b="1" dirty="0" smtClean="0">
                <a:solidFill>
                  <a:srgbClr val="00B050"/>
                </a:solidFill>
                <a:effectLst>
                  <a:outerShdw blurRad="38100" dist="38100" dir="2700000" algn="tl">
                    <a:srgbClr val="000000">
                      <a:alpha val="43137"/>
                    </a:srgbClr>
                  </a:outerShdw>
                </a:effectLst>
              </a:rPr>
              <a:t>Objetivos</a:t>
            </a:r>
            <a:r>
              <a:rPr lang="fr-FR" b="1" dirty="0" smtClean="0">
                <a:solidFill>
                  <a:srgbClr val="00B050"/>
                </a:solidFill>
                <a:effectLst>
                  <a:outerShdw blurRad="38100" dist="38100" dir="2700000" algn="tl">
                    <a:srgbClr val="000000">
                      <a:alpha val="43137"/>
                    </a:srgbClr>
                  </a:outerShdw>
                </a:effectLst>
              </a:rPr>
              <a:t> </a:t>
            </a:r>
            <a:r>
              <a:rPr lang="es-EC" b="1" dirty="0">
                <a:solidFill>
                  <a:srgbClr val="00B050"/>
                </a:solidFill>
                <a:effectLst>
                  <a:outerShdw blurRad="38100" dist="38100" dir="2700000" algn="tl">
                    <a:srgbClr val="000000">
                      <a:alpha val="43137"/>
                    </a:srgbClr>
                  </a:outerShdw>
                </a:effectLst>
              </a:rPr>
              <a:t>e</a:t>
            </a:r>
            <a:r>
              <a:rPr lang="es-EC" b="1" dirty="0" smtClean="0">
                <a:solidFill>
                  <a:srgbClr val="00B050"/>
                </a:solidFill>
                <a:effectLst>
                  <a:outerShdw blurRad="38100" dist="38100" dir="2700000" algn="tl">
                    <a:srgbClr val="000000">
                      <a:alpha val="43137"/>
                    </a:srgbClr>
                  </a:outerShdw>
                </a:effectLst>
              </a:rPr>
              <a:t>specíficos</a:t>
            </a:r>
            <a:endParaRPr lang="es-EC"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2204864"/>
            <a:ext cx="8856984" cy="4405961"/>
          </a:xfrm>
        </p:spPr>
        <p:txBody>
          <a:bodyPr>
            <a:noAutofit/>
          </a:bodyPr>
          <a:lstStyle/>
          <a:p>
            <a:pPr lvl="0"/>
            <a:r>
              <a:rPr lang="es-EC" sz="2800" dirty="0"/>
              <a:t>Recopilación de información para desarrollar la Red de datos.</a:t>
            </a:r>
          </a:p>
          <a:p>
            <a:pPr lvl="0"/>
            <a:r>
              <a:rPr lang="es-EC" sz="2800" dirty="0"/>
              <a:t>Selección de equipos a ser utilizados en la realización de la red de datos Policlínico – Casino de Voluntarios.</a:t>
            </a:r>
          </a:p>
          <a:p>
            <a:pPr lvl="0"/>
            <a:r>
              <a:rPr lang="es-EC" sz="2800" dirty="0" smtClean="0"/>
              <a:t>Investigar </a:t>
            </a:r>
            <a:r>
              <a:rPr lang="es-EC" sz="2800" dirty="0"/>
              <a:t>el funcionamiento y configuración de los equipos de telecomunicaciones a utilizar en el proyecto. </a:t>
            </a:r>
          </a:p>
          <a:p>
            <a:pPr lvl="0"/>
            <a:r>
              <a:rPr lang="es-EC" sz="2800" dirty="0"/>
              <a:t>Diseñar la estructura de la red a usarse en el proyecto permitiendo el funcionamiento adecuado y deseado  del sistema.</a:t>
            </a:r>
          </a:p>
          <a:p>
            <a:pPr lvl="0"/>
            <a:r>
              <a:rPr lang="es-EC" sz="2800" dirty="0"/>
              <a:t>Realizar el montaje y pruebas del sistema a implementar.</a:t>
            </a:r>
          </a:p>
          <a:p>
            <a:pPr algn="just">
              <a:lnSpc>
                <a:spcPct val="150000"/>
              </a:lnSpc>
            </a:pPr>
            <a:endParaRPr lang="fr-FR" sz="2800" dirty="0">
              <a:latin typeface="Arial" pitchFamily="34" charset="0"/>
              <a:cs typeface="Arial" pitchFamily="34" charset="0"/>
            </a:endParaRPr>
          </a:p>
        </p:txBody>
      </p:sp>
      <p:pic>
        <p:nvPicPr>
          <p:cNvPr id="4" name="Picture 7" descr="serviciosweb_r1_c1"/>
          <p:cNvPicPr>
            <a:picLocks noChangeAspect="1" noChangeArrowheads="1"/>
          </p:cNvPicPr>
          <p:nvPr/>
        </p:nvPicPr>
        <p:blipFill>
          <a:blip r:embed="rId2" cstate="print"/>
          <a:srcRect/>
          <a:stretch>
            <a:fillRect/>
          </a:stretch>
        </p:blipFill>
        <p:spPr bwMode="auto">
          <a:xfrm>
            <a:off x="323528" y="169105"/>
            <a:ext cx="5256584" cy="1245481"/>
          </a:xfrm>
          <a:prstGeom prst="rect">
            <a:avLst/>
          </a:prstGeom>
          <a:noFill/>
          <a:ln w="9525">
            <a:noFill/>
            <a:miter lim="800000"/>
            <a:headEnd/>
            <a:tailEnd/>
          </a:ln>
        </p:spPr>
      </p:pic>
      <p:sp>
        <p:nvSpPr>
          <p:cNvPr id="5" name="4 Botón de acción: Hacia atrás o Anterior">
            <a:hlinkClick r:id="rId3"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44571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414586"/>
            <a:ext cx="8780512" cy="640754"/>
          </a:xfrm>
        </p:spPr>
        <p:txBody>
          <a:bodyPr>
            <a:noAutofit/>
          </a:bodyPr>
          <a:lstStyle/>
          <a:p>
            <a:pPr algn="ctr"/>
            <a:r>
              <a:rPr lang="es-EC" b="1" dirty="0" smtClean="0">
                <a:solidFill>
                  <a:srgbClr val="00B050"/>
                </a:solidFill>
                <a:effectLst>
                  <a:outerShdw blurRad="38100" dist="38100" dir="2700000" algn="tl">
                    <a:srgbClr val="000000">
                      <a:alpha val="43137"/>
                    </a:srgbClr>
                  </a:outerShdw>
                </a:effectLst>
              </a:rPr>
              <a:t>Justificación</a:t>
            </a:r>
            <a:r>
              <a:rPr lang="fr-FR" b="1" dirty="0" smtClean="0">
                <a:solidFill>
                  <a:srgbClr val="00B050"/>
                </a:solidFill>
                <a:effectLst>
                  <a:outerShdw blurRad="38100" dist="38100" dir="2700000" algn="tl">
                    <a:srgbClr val="000000">
                      <a:alpha val="43137"/>
                    </a:srgbClr>
                  </a:outerShdw>
                </a:effectLst>
              </a:rPr>
              <a:t> e </a:t>
            </a:r>
            <a:r>
              <a:rPr lang="es-EC" b="1" dirty="0">
                <a:solidFill>
                  <a:srgbClr val="00B050"/>
                </a:solidFill>
                <a:effectLst>
                  <a:outerShdw blurRad="38100" dist="38100" dir="2700000" algn="tl">
                    <a:srgbClr val="000000">
                      <a:alpha val="43137"/>
                    </a:srgbClr>
                  </a:outerShdw>
                </a:effectLst>
              </a:rPr>
              <a:t>i</a:t>
            </a:r>
            <a:r>
              <a:rPr lang="es-EC" b="1" dirty="0" smtClean="0">
                <a:solidFill>
                  <a:srgbClr val="00B050"/>
                </a:solidFill>
                <a:effectLst>
                  <a:outerShdw blurRad="38100" dist="38100" dir="2700000" algn="tl">
                    <a:srgbClr val="000000">
                      <a:alpha val="43137"/>
                    </a:srgbClr>
                  </a:outerShdw>
                </a:effectLst>
              </a:rPr>
              <a:t>mportancia</a:t>
            </a:r>
            <a:endParaRPr lang="es-EC"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2062335"/>
            <a:ext cx="8492480" cy="4526219"/>
          </a:xfrm>
        </p:spPr>
        <p:txBody>
          <a:bodyPr>
            <a:normAutofit/>
          </a:bodyPr>
          <a:lstStyle/>
          <a:p>
            <a:pPr algn="just"/>
            <a:r>
              <a:rPr lang="es-EC" sz="2400" dirty="0"/>
              <a:t>La Escuela Politécnica del Ejército, líder en la gestión del conocimiento y de la tecnología en el Sistema </a:t>
            </a:r>
            <a:r>
              <a:rPr lang="es-EC" sz="2400" dirty="0" smtClean="0"/>
              <a:t>ah desarrollado diferentes proyectos que ah coadyuvado a  la superación del País. </a:t>
            </a:r>
            <a:r>
              <a:rPr lang="es-EC" sz="2400" dirty="0"/>
              <a:t>Temas como la lucha contra la inestabilidad familiar,  desarrollo integral e igualdad de oportunidades en las instituciones públicas. Han expuesto la necesidad de crear planes que permitan disminuir y resolver en gran medida problemas </a:t>
            </a:r>
            <a:r>
              <a:rPr lang="es-EC" sz="2400" dirty="0" smtClean="0"/>
              <a:t>comunicacionales.</a:t>
            </a:r>
          </a:p>
          <a:p>
            <a:pPr algn="just"/>
            <a:r>
              <a:rPr lang="es-EC" sz="2400" dirty="0" smtClean="0"/>
              <a:t>Por </a:t>
            </a:r>
            <a:r>
              <a:rPr lang="es-EC" sz="2400" dirty="0"/>
              <a:t>tal motivo la iniciativa de implementar una red datos sería una de las soluciones para mencionados inconvenientes, dicha estructura permitirá mejorar la comunicación del personal militar que residen en esta unidad y sus familias</a:t>
            </a:r>
            <a:r>
              <a:rPr lang="es-EC" sz="2400" dirty="0" smtClean="0"/>
              <a:t>.</a:t>
            </a:r>
            <a:endParaRPr lang="es-EC" sz="2400" dirty="0"/>
          </a:p>
        </p:txBody>
      </p:sp>
      <p:pic>
        <p:nvPicPr>
          <p:cNvPr id="4" name="Picture 7" descr="serviciosweb_r1_c1"/>
          <p:cNvPicPr>
            <a:picLocks noChangeAspect="1" noChangeArrowheads="1"/>
          </p:cNvPicPr>
          <p:nvPr/>
        </p:nvPicPr>
        <p:blipFill>
          <a:blip r:embed="rId2" cstate="print"/>
          <a:srcRect/>
          <a:stretch>
            <a:fillRect/>
          </a:stretch>
        </p:blipFill>
        <p:spPr bwMode="auto">
          <a:xfrm>
            <a:off x="323528" y="169105"/>
            <a:ext cx="5256584" cy="1245481"/>
          </a:xfrm>
          <a:prstGeom prst="rect">
            <a:avLst/>
          </a:prstGeom>
          <a:noFill/>
          <a:ln w="9525">
            <a:noFill/>
            <a:miter lim="800000"/>
            <a:headEnd/>
            <a:tailEnd/>
          </a:ln>
        </p:spPr>
      </p:pic>
      <p:sp>
        <p:nvSpPr>
          <p:cNvPr id="5" name="4 Botón de acción: Hacia atrás o Anterior">
            <a:hlinkClick r:id="rId3"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180339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46" y="1556792"/>
            <a:ext cx="8838550" cy="720080"/>
          </a:xfrm>
        </p:spPr>
        <p:txBody>
          <a:bodyPr>
            <a:normAutofit fontScale="90000"/>
          </a:bodyPr>
          <a:lstStyle/>
          <a:p>
            <a:pPr algn="ctr">
              <a:lnSpc>
                <a:spcPct val="150000"/>
              </a:lnSpc>
            </a:pPr>
            <a:r>
              <a:rPr lang="es-ES" b="1" dirty="0" smtClean="0">
                <a:solidFill>
                  <a:srgbClr val="00B050"/>
                </a:solidFill>
                <a:effectLst>
                  <a:outerShdw blurRad="38100" dist="38100" dir="2700000" algn="tl">
                    <a:srgbClr val="000000">
                      <a:alpha val="43137"/>
                    </a:srgbClr>
                  </a:outerShdw>
                </a:effectLst>
              </a:rPr>
              <a:t>Ventajas de el sistema Airos.</a:t>
            </a:r>
            <a:endParaRPr lang="es-ES" b="1" dirty="0">
              <a:solidFill>
                <a:srgbClr val="00B050"/>
              </a:solidFill>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179512" y="2204864"/>
            <a:ext cx="8784976" cy="4246984"/>
          </a:xfrm>
        </p:spPr>
        <p:txBody>
          <a:bodyPr>
            <a:noAutofit/>
          </a:bodyPr>
          <a:lstStyle/>
          <a:p>
            <a:pPr lvl="0" algn="just">
              <a:lnSpc>
                <a:spcPct val="150000"/>
              </a:lnSpc>
            </a:pPr>
            <a:r>
              <a:rPr lang="es-ES" sz="2800" dirty="0" smtClean="0">
                <a:latin typeface="Arial" pitchFamily="34" charset="0"/>
                <a:cs typeface="Arial" pitchFamily="34" charset="0"/>
              </a:rPr>
              <a:t>Lenguaje comprensivo.</a:t>
            </a:r>
          </a:p>
          <a:p>
            <a:pPr lvl="0" algn="just">
              <a:lnSpc>
                <a:spcPct val="150000"/>
              </a:lnSpc>
            </a:pPr>
            <a:r>
              <a:rPr lang="es-ES" sz="2800" dirty="0" smtClean="0">
                <a:latin typeface="Arial" pitchFamily="34" charset="0"/>
                <a:cs typeface="Arial" pitchFamily="34" charset="0"/>
              </a:rPr>
              <a:t>Fácil configuración.</a:t>
            </a:r>
          </a:p>
          <a:p>
            <a:pPr lvl="0" algn="just">
              <a:lnSpc>
                <a:spcPct val="150000"/>
              </a:lnSpc>
            </a:pPr>
            <a:r>
              <a:rPr lang="es-ES" sz="2800" dirty="0" smtClean="0">
                <a:latin typeface="Arial" pitchFamily="34" charset="0"/>
                <a:cs typeface="Arial" pitchFamily="34" charset="0"/>
              </a:rPr>
              <a:t>Sistem</a:t>
            </a:r>
            <a:r>
              <a:rPr lang="es-ES" sz="2800" dirty="0" smtClean="0">
                <a:latin typeface="Arial" pitchFamily="34" charset="0"/>
                <a:cs typeface="Arial" pitchFamily="34" charset="0"/>
              </a:rPr>
              <a:t>a de seguridad eficiente.</a:t>
            </a:r>
          </a:p>
          <a:p>
            <a:pPr lvl="0" algn="just">
              <a:lnSpc>
                <a:spcPct val="150000"/>
              </a:lnSpc>
            </a:pPr>
            <a:r>
              <a:rPr lang="es-ES" sz="2800" dirty="0" smtClean="0">
                <a:latin typeface="Arial" pitchFamily="34" charset="0"/>
                <a:cs typeface="Arial" pitchFamily="34" charset="0"/>
              </a:rPr>
              <a:t>Visualización de enlace optimo.</a:t>
            </a:r>
          </a:p>
          <a:p>
            <a:pPr lvl="0" algn="just">
              <a:lnSpc>
                <a:spcPct val="150000"/>
              </a:lnSpc>
            </a:pPr>
            <a:r>
              <a:rPr lang="es-ES" sz="2800" dirty="0" smtClean="0">
                <a:latin typeface="Arial" pitchFamily="34" charset="0"/>
                <a:cs typeface="Arial" pitchFamily="34" charset="0"/>
              </a:rPr>
              <a:t>Dinamismo excelente en cuanto a su estructura y versatilidad.</a:t>
            </a:r>
            <a:endParaRPr lang="es-ES" sz="2800" dirty="0" smtClean="0">
              <a:latin typeface="Arial" pitchFamily="34" charset="0"/>
              <a:cs typeface="Arial" pitchFamily="34" charset="0"/>
            </a:endParaRPr>
          </a:p>
          <a:p>
            <a:pPr lvl="0" algn="just">
              <a:lnSpc>
                <a:spcPct val="150000"/>
              </a:lnSpc>
            </a:pPr>
            <a:endParaRPr lang="es-ES" sz="2800" dirty="0">
              <a:latin typeface="Arial" pitchFamily="34" charset="0"/>
              <a:cs typeface="Arial" pitchFamily="34" charset="0"/>
            </a:endParaRPr>
          </a:p>
        </p:txBody>
      </p:sp>
      <p:pic>
        <p:nvPicPr>
          <p:cNvPr id="4" name="Picture 7" descr="serviciosweb_r1_c1"/>
          <p:cNvPicPr>
            <a:picLocks noChangeAspect="1" noChangeArrowheads="1"/>
          </p:cNvPicPr>
          <p:nvPr/>
        </p:nvPicPr>
        <p:blipFill>
          <a:blip r:embed="rId2" cstate="print"/>
          <a:srcRect/>
          <a:stretch>
            <a:fillRect/>
          </a:stretch>
        </p:blipFill>
        <p:spPr bwMode="auto">
          <a:xfrm>
            <a:off x="179512" y="404664"/>
            <a:ext cx="5256584" cy="1245481"/>
          </a:xfrm>
          <a:prstGeom prst="rect">
            <a:avLst/>
          </a:prstGeom>
          <a:noFill/>
          <a:ln w="9525">
            <a:noFill/>
            <a:miter lim="800000"/>
            <a:headEnd/>
            <a:tailEnd/>
          </a:ln>
        </p:spPr>
      </p:pic>
    </p:spTree>
    <p:extLst>
      <p:ext uri="{BB962C8B-B14F-4D97-AF65-F5344CB8AC3E}">
        <p14:creationId xmlns:p14="http://schemas.microsoft.com/office/powerpoint/2010/main" val="1961585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650145"/>
            <a:ext cx="8856984" cy="770743"/>
          </a:xfrm>
        </p:spPr>
        <p:txBody>
          <a:bodyPr>
            <a:noAutofit/>
          </a:bodyPr>
          <a:lstStyle/>
          <a:p>
            <a:pPr algn="ctr"/>
            <a:r>
              <a:rPr lang="es-EC" b="1" dirty="0" smtClean="0">
                <a:solidFill>
                  <a:srgbClr val="00B050"/>
                </a:solidFill>
                <a:effectLst>
                  <a:outerShdw blurRad="38100" dist="38100" dir="2700000" algn="tl">
                    <a:srgbClr val="000000">
                      <a:alpha val="43137"/>
                    </a:srgbClr>
                  </a:outerShdw>
                </a:effectLst>
              </a:rPr>
              <a:t>Estructura de la Red.</a:t>
            </a:r>
            <a:endParaRPr lang="fr-FR" b="1" dirty="0">
              <a:solidFill>
                <a:srgbClr val="00B050"/>
              </a:solidFill>
              <a:effectLst>
                <a:outerShdw blurRad="38100" dist="38100" dir="2700000" algn="tl">
                  <a:srgbClr val="000000">
                    <a:alpha val="43137"/>
                  </a:srgbClr>
                </a:outerShdw>
              </a:effectLst>
            </a:endParaRPr>
          </a:p>
        </p:txBody>
      </p:sp>
      <p:sp>
        <p:nvSpPr>
          <p:cNvPr id="5" name="4 Botón de acción: Hacia atrás o Anterior">
            <a:hlinkClick r:id="rId2"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pic>
        <p:nvPicPr>
          <p:cNvPr id="6" name="Picture 7" descr="serviciosweb_r1_c1"/>
          <p:cNvPicPr>
            <a:picLocks noChangeAspect="1" noChangeArrowheads="1"/>
          </p:cNvPicPr>
          <p:nvPr/>
        </p:nvPicPr>
        <p:blipFill>
          <a:blip r:embed="rId3" cstate="print"/>
          <a:srcRect/>
          <a:stretch>
            <a:fillRect/>
          </a:stretch>
        </p:blipFill>
        <p:spPr bwMode="auto">
          <a:xfrm>
            <a:off x="179512" y="404664"/>
            <a:ext cx="5256584" cy="1245481"/>
          </a:xfrm>
          <a:prstGeom prst="rect">
            <a:avLst/>
          </a:prstGeom>
          <a:noFill/>
          <a:ln w="9525">
            <a:noFill/>
            <a:miter lim="800000"/>
            <a:headEnd/>
            <a:tailEnd/>
          </a:ln>
        </p:spPr>
      </p:pic>
      <p:pic>
        <p:nvPicPr>
          <p:cNvPr id="1026" name="Picture 2" descr="C:\Users\Ordenador\Desktop\TESIS CAPITULOS\fotos\FLUJO GRAM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348880"/>
            <a:ext cx="7368108" cy="3790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769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608" y="1124744"/>
            <a:ext cx="8864887" cy="864096"/>
          </a:xfrm>
        </p:spPr>
        <p:txBody>
          <a:bodyPr>
            <a:normAutofit/>
          </a:bodyPr>
          <a:lstStyle/>
          <a:p>
            <a:pPr algn="ctr"/>
            <a:r>
              <a:rPr lang="fr-FR" b="1" dirty="0" err="1" smtClean="0">
                <a:solidFill>
                  <a:srgbClr val="00B050"/>
                </a:solidFill>
                <a:effectLst>
                  <a:outerShdw blurRad="38100" dist="38100" dir="2700000" algn="tl">
                    <a:srgbClr val="000000">
                      <a:alpha val="43137"/>
                    </a:srgbClr>
                  </a:outerShdw>
                </a:effectLst>
              </a:rPr>
              <a:t>Esquema</a:t>
            </a:r>
            <a:r>
              <a:rPr lang="fr-FR" b="1" dirty="0" smtClean="0">
                <a:solidFill>
                  <a:srgbClr val="00B050"/>
                </a:solidFill>
                <a:effectLst>
                  <a:outerShdw blurRad="38100" dist="38100" dir="2700000" algn="tl">
                    <a:srgbClr val="000000">
                      <a:alpha val="43137"/>
                    </a:srgbClr>
                  </a:outerShdw>
                </a:effectLst>
              </a:rPr>
              <a:t>  de la Red.</a:t>
            </a:r>
            <a:endParaRPr lang="fr-FR" b="1" dirty="0">
              <a:solidFill>
                <a:srgbClr val="00B050"/>
              </a:solidFill>
              <a:effectLst>
                <a:outerShdw blurRad="38100" dist="38100" dir="2700000" algn="tl">
                  <a:srgbClr val="000000">
                    <a:alpha val="43137"/>
                  </a:srgbClr>
                </a:outerShdw>
              </a:effectLst>
            </a:endParaRPr>
          </a:p>
        </p:txBody>
      </p:sp>
      <p:sp>
        <p:nvSpPr>
          <p:cNvPr id="4" name="2 Marcador de contenido"/>
          <p:cNvSpPr>
            <a:spLocks noGrp="1"/>
          </p:cNvSpPr>
          <p:nvPr>
            <p:ph sz="quarter" idx="1"/>
          </p:nvPr>
        </p:nvSpPr>
        <p:spPr>
          <a:xfrm>
            <a:off x="179512" y="2060848"/>
            <a:ext cx="8712968" cy="4455698"/>
          </a:xfrm>
        </p:spPr>
        <p:txBody>
          <a:bodyPr>
            <a:noAutofit/>
          </a:bodyPr>
          <a:lstStyle/>
          <a:p>
            <a:pPr marL="0" indent="0" algn="just">
              <a:lnSpc>
                <a:spcPct val="160000"/>
              </a:lnSpc>
              <a:buNone/>
            </a:pPr>
            <a:endParaRPr lang="es-EC" sz="2000" dirty="0" smtClean="0">
              <a:latin typeface="Arial" pitchFamily="34" charset="0"/>
              <a:cs typeface="Arial" pitchFamily="34" charset="0"/>
            </a:endParaRPr>
          </a:p>
        </p:txBody>
      </p:sp>
      <p:pic>
        <p:nvPicPr>
          <p:cNvPr id="5" name="Picture 7" descr="serviciosweb_r1_c1"/>
          <p:cNvPicPr>
            <a:picLocks noChangeAspect="1" noChangeArrowheads="1"/>
          </p:cNvPicPr>
          <p:nvPr/>
        </p:nvPicPr>
        <p:blipFill>
          <a:blip r:embed="rId2" cstate="print"/>
          <a:srcRect/>
          <a:stretch>
            <a:fillRect/>
          </a:stretch>
        </p:blipFill>
        <p:spPr bwMode="auto">
          <a:xfrm>
            <a:off x="323528" y="169105"/>
            <a:ext cx="5256584" cy="1245481"/>
          </a:xfrm>
          <a:prstGeom prst="rect">
            <a:avLst/>
          </a:prstGeom>
          <a:noFill/>
          <a:ln w="9525">
            <a:noFill/>
            <a:miter lim="800000"/>
            <a:headEnd/>
            <a:tailEnd/>
          </a:ln>
        </p:spPr>
      </p:pic>
      <p:sp>
        <p:nvSpPr>
          <p:cNvPr id="6" name="5 Botón de acción: Hacia atrás o Anterior">
            <a:hlinkClick r:id="rId3" action="ppaction://hlinksldjump" highlightClick="1"/>
          </p:cNvPr>
          <p:cNvSpPr/>
          <p:nvPr/>
        </p:nvSpPr>
        <p:spPr bwMode="auto">
          <a:xfrm>
            <a:off x="7956376" y="6310406"/>
            <a:ext cx="432048" cy="278149"/>
          </a:xfrm>
          <a:prstGeom prst="actionButtonBackPrevious">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endParaRPr>
          </a:p>
        </p:txBody>
      </p:sp>
      <p:pic>
        <p:nvPicPr>
          <p:cNvPr id="2050" name="Picture 2" descr="C:\Users\Ordenador\Desktop\TESIS CAPITULOS\fotos\Dibuj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3" y="2060848"/>
            <a:ext cx="8712968" cy="476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35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658</TotalTime>
  <Words>661</Words>
  <Application>Microsoft Office PowerPoint</Application>
  <PresentationFormat>Presentación en pantalla (4:3)</PresentationFormat>
  <Paragraphs>46</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Equidad</vt:lpstr>
      <vt:lpstr>“Implementación de una red de comunicaciones inalámbrica con tecnología WI-FI  para el Casino de voluntarios de la  17 – BS  “Pastaza”.</vt:lpstr>
      <vt:lpstr>Agenda</vt:lpstr>
      <vt:lpstr>Planteamiento del problema.</vt:lpstr>
      <vt:lpstr>Objetivo general</vt:lpstr>
      <vt:lpstr>Objetivos específicos</vt:lpstr>
      <vt:lpstr>Justificación e importancia</vt:lpstr>
      <vt:lpstr>Ventajas de el sistema Airos.</vt:lpstr>
      <vt:lpstr>Estructura de la Red.</vt:lpstr>
      <vt:lpstr>Esquema  de la Red.</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E IMPLEMENTACIÓN DE UN SITIO WEB Y AULA VIRTUAL PARA LA ESCUELA DE INGENIERIA MILITAR DE LA FUERZA TERRESTRE, UTILIZANDO SOFTWARE LIBRE”</dc:title>
  <dc:creator>dariogrf</dc:creator>
  <cp:lastModifiedBy>Ordenador</cp:lastModifiedBy>
  <cp:revision>81</cp:revision>
  <dcterms:created xsi:type="dcterms:W3CDTF">2013-07-08T17:07:15Z</dcterms:created>
  <dcterms:modified xsi:type="dcterms:W3CDTF">2013-08-09T17:14:04Z</dcterms:modified>
</cp:coreProperties>
</file>