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81" r:id="rId12"/>
    <p:sldId id="282" r:id="rId13"/>
    <p:sldId id="272" r:id="rId14"/>
    <p:sldId id="270" r:id="rId15"/>
    <p:sldId id="271" r:id="rId16"/>
    <p:sldId id="269" r:id="rId17"/>
    <p:sldId id="268" r:id="rId18"/>
    <p:sldId id="273" r:id="rId19"/>
    <p:sldId id="274" r:id="rId20"/>
    <p:sldId id="276" r:id="rId21"/>
    <p:sldId id="275" r:id="rId22"/>
    <p:sldId id="277" r:id="rId23"/>
    <p:sldId id="28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9DF95-50E6-44C7-BB18-03F65739E5E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6D529B2-870F-4868-AEA6-DFF863474BDB}">
      <dgm:prSet phldrT="[Texto]"/>
      <dgm:spPr/>
      <dgm:t>
        <a:bodyPr/>
        <a:lstStyle/>
        <a:p>
          <a:r>
            <a:rPr lang="es-EC" smtClean="0"/>
            <a:t>ANGULO VERTICAL</a:t>
          </a:r>
          <a:endParaRPr lang="es-EC"/>
        </a:p>
      </dgm:t>
    </dgm:pt>
    <dgm:pt modelId="{A5E614ED-F2A6-43F7-81C0-10AD5F18CD1A}" type="parTrans" cxnId="{CEC3EB8A-0DB3-45DE-8366-CC7FE4C709DD}">
      <dgm:prSet/>
      <dgm:spPr/>
      <dgm:t>
        <a:bodyPr/>
        <a:lstStyle/>
        <a:p>
          <a:endParaRPr lang="es-EC"/>
        </a:p>
      </dgm:t>
    </dgm:pt>
    <dgm:pt modelId="{F032AEC8-4936-4766-A1EB-DDB93A425ABA}" type="sibTrans" cxnId="{CEC3EB8A-0DB3-45DE-8366-CC7FE4C709DD}">
      <dgm:prSet/>
      <dgm:spPr/>
      <dgm:t>
        <a:bodyPr/>
        <a:lstStyle/>
        <a:p>
          <a:endParaRPr lang="es-EC"/>
        </a:p>
      </dgm:t>
    </dgm:pt>
    <dgm:pt modelId="{61E516EA-315E-438E-ACDA-19F7108AC06B}">
      <dgm:prSet phldrT="[Texto]"/>
      <dgm:spPr/>
      <dgm:t>
        <a:bodyPr/>
        <a:lstStyle/>
        <a:p>
          <a:r>
            <a:rPr lang="es-EC" smtClean="0"/>
            <a:t>ANGULO HORIZONTAL</a:t>
          </a:r>
          <a:endParaRPr lang="es-EC"/>
        </a:p>
      </dgm:t>
    </dgm:pt>
    <dgm:pt modelId="{5F9CC873-7246-4EB3-AFFF-5DC718856F5F}" type="parTrans" cxnId="{CE4BC966-8EBF-4C12-A041-D4CA05F15117}">
      <dgm:prSet/>
      <dgm:spPr/>
      <dgm:t>
        <a:bodyPr/>
        <a:lstStyle/>
        <a:p>
          <a:endParaRPr lang="es-EC"/>
        </a:p>
      </dgm:t>
    </dgm:pt>
    <dgm:pt modelId="{A8BDB9CE-B2BB-44B6-BDA8-37ABF8C40754}" type="sibTrans" cxnId="{CE4BC966-8EBF-4C12-A041-D4CA05F15117}">
      <dgm:prSet/>
      <dgm:spPr/>
      <dgm:t>
        <a:bodyPr/>
        <a:lstStyle/>
        <a:p>
          <a:endParaRPr lang="es-EC"/>
        </a:p>
      </dgm:t>
    </dgm:pt>
    <dgm:pt modelId="{FA4A170E-8769-467C-9F4B-8F16B3FF403E}">
      <dgm:prSet phldrT="[Texto]"/>
      <dgm:spPr/>
      <dgm:t>
        <a:bodyPr/>
        <a:lstStyle/>
        <a:p>
          <a:r>
            <a:rPr lang="es-EC" smtClean="0"/>
            <a:t>NIVELACIÓN LONGITUDINAL</a:t>
          </a:r>
          <a:endParaRPr lang="es-EC"/>
        </a:p>
      </dgm:t>
    </dgm:pt>
    <dgm:pt modelId="{C06E5C5F-36F6-49E7-8531-E79535BE5FCE}" type="parTrans" cxnId="{F2000AB6-46A7-4EA4-8114-C67DEE2B9F90}">
      <dgm:prSet/>
      <dgm:spPr/>
      <dgm:t>
        <a:bodyPr/>
        <a:lstStyle/>
        <a:p>
          <a:endParaRPr lang="es-EC"/>
        </a:p>
      </dgm:t>
    </dgm:pt>
    <dgm:pt modelId="{714D7EA4-ECE8-4691-9013-6AAE8EAB7B54}" type="sibTrans" cxnId="{F2000AB6-46A7-4EA4-8114-C67DEE2B9F90}">
      <dgm:prSet/>
      <dgm:spPr/>
      <dgm:t>
        <a:bodyPr/>
        <a:lstStyle/>
        <a:p>
          <a:endParaRPr lang="es-EC"/>
        </a:p>
      </dgm:t>
    </dgm:pt>
    <dgm:pt modelId="{B09B8BDD-3F6D-4BBB-B234-40BA45273801}" type="pres">
      <dgm:prSet presAssocID="{6339DF95-50E6-44C7-BB18-03F65739E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011867-43AC-45AE-B067-2A02273FA58D}" type="pres">
      <dgm:prSet presAssocID="{46D529B2-870F-4868-AEA6-DFF863474BDB}" presName="compNode" presStyleCnt="0"/>
      <dgm:spPr/>
    </dgm:pt>
    <dgm:pt modelId="{6ED1D79F-4389-4059-A0D7-B43E8B21D870}" type="pres">
      <dgm:prSet presAssocID="{46D529B2-870F-4868-AEA6-DFF863474BDB}" presName="pictRect" presStyleLbl="node1" presStyleIdx="0" presStyleCnt="3" custScaleX="100084" custScaleY="972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5B47361-95BC-45CC-9E71-31D33A667E00}" type="pres">
      <dgm:prSet presAssocID="{46D529B2-870F-4868-AEA6-DFF863474BD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58928D-ABC9-4D32-B298-1F967084757F}" type="pres">
      <dgm:prSet presAssocID="{F032AEC8-4936-4766-A1EB-DDB93A425AB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B876A79-CF06-4163-9529-2E84885DED03}" type="pres">
      <dgm:prSet presAssocID="{61E516EA-315E-438E-ACDA-19F7108AC06B}" presName="compNode" presStyleCnt="0"/>
      <dgm:spPr/>
    </dgm:pt>
    <dgm:pt modelId="{46652E08-0A68-4955-8959-362C7DE7AB3F}" type="pres">
      <dgm:prSet presAssocID="{61E516EA-315E-438E-ACDA-19F7108AC06B}" presName="pictRect" presStyleLbl="node1" presStyleIdx="1" presStyleCnt="3" custScaleX="12692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DE9E423-19DD-4ED1-AFA7-9E54E02E7F05}" type="pres">
      <dgm:prSet presAssocID="{61E516EA-315E-438E-ACDA-19F7108AC06B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17E15F-5EF2-4835-B9CE-D04B47352B30}" type="pres">
      <dgm:prSet presAssocID="{A8BDB9CE-B2BB-44B6-BDA8-37ABF8C4075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4D4005C-8196-438D-B366-0560485DA785}" type="pres">
      <dgm:prSet presAssocID="{FA4A170E-8769-467C-9F4B-8F16B3FF403E}" presName="compNode" presStyleCnt="0"/>
      <dgm:spPr/>
    </dgm:pt>
    <dgm:pt modelId="{C2D0D6A7-86A8-451F-89E3-E92E39D72822}" type="pres">
      <dgm:prSet presAssocID="{FA4A170E-8769-467C-9F4B-8F16B3FF403E}" presName="pictRect" presStyleLbl="node1" presStyleIdx="2" presStyleCnt="3" custScaleX="199821" custScaleY="164417" custLinFactNeighborX="5746" custLinFactNeighborY="-76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9B0DE5F-DF69-4523-8005-9A92389E82CE}" type="pres">
      <dgm:prSet presAssocID="{FA4A170E-8769-467C-9F4B-8F16B3FF403E}" presName="textRect" presStyleLbl="revTx" presStyleIdx="2" presStyleCnt="3" custLinFactX="-12350" custLinFactNeighborX="-100000" custLinFactNeighborY="6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6CC994-E243-4330-8FF7-BAFAF30AC147}" type="presOf" srcId="{F032AEC8-4936-4766-A1EB-DDB93A425ABA}" destId="{B858928D-ABC9-4D32-B298-1F967084757F}" srcOrd="0" destOrd="0" presId="urn:microsoft.com/office/officeart/2005/8/layout/pList1"/>
    <dgm:cxn modelId="{CEC3EB8A-0DB3-45DE-8366-CC7FE4C709DD}" srcId="{6339DF95-50E6-44C7-BB18-03F65739E5E1}" destId="{46D529B2-870F-4868-AEA6-DFF863474BDB}" srcOrd="0" destOrd="0" parTransId="{A5E614ED-F2A6-43F7-81C0-10AD5F18CD1A}" sibTransId="{F032AEC8-4936-4766-A1EB-DDB93A425ABA}"/>
    <dgm:cxn modelId="{D628EA5A-2878-4DBD-8630-DA34D5BA638B}" type="presOf" srcId="{46D529B2-870F-4868-AEA6-DFF863474BDB}" destId="{B5B47361-95BC-45CC-9E71-31D33A667E00}" srcOrd="0" destOrd="0" presId="urn:microsoft.com/office/officeart/2005/8/layout/pList1"/>
    <dgm:cxn modelId="{EA1935B0-AA8B-4516-8A0E-C3D860AEEBD5}" type="presOf" srcId="{FA4A170E-8769-467C-9F4B-8F16B3FF403E}" destId="{59B0DE5F-DF69-4523-8005-9A92389E82CE}" srcOrd="0" destOrd="0" presId="urn:microsoft.com/office/officeart/2005/8/layout/pList1"/>
    <dgm:cxn modelId="{FEE6833B-DCE7-4971-BEE3-33A7EFEF8E1C}" type="presOf" srcId="{61E516EA-315E-438E-ACDA-19F7108AC06B}" destId="{6DE9E423-19DD-4ED1-AFA7-9E54E02E7F05}" srcOrd="0" destOrd="0" presId="urn:microsoft.com/office/officeart/2005/8/layout/pList1"/>
    <dgm:cxn modelId="{CE4BC966-8EBF-4C12-A041-D4CA05F15117}" srcId="{6339DF95-50E6-44C7-BB18-03F65739E5E1}" destId="{61E516EA-315E-438E-ACDA-19F7108AC06B}" srcOrd="1" destOrd="0" parTransId="{5F9CC873-7246-4EB3-AFFF-5DC718856F5F}" sibTransId="{A8BDB9CE-B2BB-44B6-BDA8-37ABF8C40754}"/>
    <dgm:cxn modelId="{F2000AB6-46A7-4EA4-8114-C67DEE2B9F90}" srcId="{6339DF95-50E6-44C7-BB18-03F65739E5E1}" destId="{FA4A170E-8769-467C-9F4B-8F16B3FF403E}" srcOrd="2" destOrd="0" parTransId="{C06E5C5F-36F6-49E7-8531-E79535BE5FCE}" sibTransId="{714D7EA4-ECE8-4691-9013-6AAE8EAB7B54}"/>
    <dgm:cxn modelId="{FB72EED3-0959-461F-9D9D-FD63771E9D42}" type="presOf" srcId="{A8BDB9CE-B2BB-44B6-BDA8-37ABF8C40754}" destId="{CF17E15F-5EF2-4835-B9CE-D04B47352B30}" srcOrd="0" destOrd="0" presId="urn:microsoft.com/office/officeart/2005/8/layout/pList1"/>
    <dgm:cxn modelId="{A0680C6E-F676-4220-A996-8C3A7AC5F791}" type="presOf" srcId="{6339DF95-50E6-44C7-BB18-03F65739E5E1}" destId="{B09B8BDD-3F6D-4BBB-B234-40BA45273801}" srcOrd="0" destOrd="0" presId="urn:microsoft.com/office/officeart/2005/8/layout/pList1"/>
    <dgm:cxn modelId="{C88378E0-20BF-4F7A-9758-25D873325A0C}" type="presParOf" srcId="{B09B8BDD-3F6D-4BBB-B234-40BA45273801}" destId="{CE011867-43AC-45AE-B067-2A02273FA58D}" srcOrd="0" destOrd="0" presId="urn:microsoft.com/office/officeart/2005/8/layout/pList1"/>
    <dgm:cxn modelId="{4B0958C4-6C73-4FB6-896A-775B84DE59E4}" type="presParOf" srcId="{CE011867-43AC-45AE-B067-2A02273FA58D}" destId="{6ED1D79F-4389-4059-A0D7-B43E8B21D870}" srcOrd="0" destOrd="0" presId="urn:microsoft.com/office/officeart/2005/8/layout/pList1"/>
    <dgm:cxn modelId="{C6250B91-01B0-4F97-BFEE-BC05EFC51FCA}" type="presParOf" srcId="{CE011867-43AC-45AE-B067-2A02273FA58D}" destId="{B5B47361-95BC-45CC-9E71-31D33A667E00}" srcOrd="1" destOrd="0" presId="urn:microsoft.com/office/officeart/2005/8/layout/pList1"/>
    <dgm:cxn modelId="{DD2A9238-12E5-47A5-8370-CC68373F3585}" type="presParOf" srcId="{B09B8BDD-3F6D-4BBB-B234-40BA45273801}" destId="{B858928D-ABC9-4D32-B298-1F967084757F}" srcOrd="1" destOrd="0" presId="urn:microsoft.com/office/officeart/2005/8/layout/pList1"/>
    <dgm:cxn modelId="{5A74778F-0B82-4379-9E24-9E95D1968A47}" type="presParOf" srcId="{B09B8BDD-3F6D-4BBB-B234-40BA45273801}" destId="{5B876A79-CF06-4163-9529-2E84885DED03}" srcOrd="2" destOrd="0" presId="urn:microsoft.com/office/officeart/2005/8/layout/pList1"/>
    <dgm:cxn modelId="{5F3B8617-CAC2-4E94-8C79-2108380C9A1E}" type="presParOf" srcId="{5B876A79-CF06-4163-9529-2E84885DED03}" destId="{46652E08-0A68-4955-8959-362C7DE7AB3F}" srcOrd="0" destOrd="0" presId="urn:microsoft.com/office/officeart/2005/8/layout/pList1"/>
    <dgm:cxn modelId="{67CD962C-B964-4B10-B0FC-1A575E0D1970}" type="presParOf" srcId="{5B876A79-CF06-4163-9529-2E84885DED03}" destId="{6DE9E423-19DD-4ED1-AFA7-9E54E02E7F05}" srcOrd="1" destOrd="0" presId="urn:microsoft.com/office/officeart/2005/8/layout/pList1"/>
    <dgm:cxn modelId="{0B226565-8356-41D7-A33B-DABFB5D97B3E}" type="presParOf" srcId="{B09B8BDD-3F6D-4BBB-B234-40BA45273801}" destId="{CF17E15F-5EF2-4835-B9CE-D04B47352B30}" srcOrd="3" destOrd="0" presId="urn:microsoft.com/office/officeart/2005/8/layout/pList1"/>
    <dgm:cxn modelId="{55408009-F863-4D68-A6B0-F4F3748B88FA}" type="presParOf" srcId="{B09B8BDD-3F6D-4BBB-B234-40BA45273801}" destId="{D4D4005C-8196-438D-B366-0560485DA785}" srcOrd="4" destOrd="0" presId="urn:microsoft.com/office/officeart/2005/8/layout/pList1"/>
    <dgm:cxn modelId="{ECEA54F5-277D-411D-BA65-9A3A643E1CD3}" type="presParOf" srcId="{D4D4005C-8196-438D-B366-0560485DA785}" destId="{C2D0D6A7-86A8-451F-89E3-E92E39D72822}" srcOrd="0" destOrd="0" presId="urn:microsoft.com/office/officeart/2005/8/layout/pList1"/>
    <dgm:cxn modelId="{FF0586E6-E949-44AE-832A-84F855CB2344}" type="presParOf" srcId="{D4D4005C-8196-438D-B366-0560485DA785}" destId="{59B0DE5F-DF69-4523-8005-9A92389E82C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D79F-4389-4059-A0D7-B43E8B21D870}">
      <dsp:nvSpPr>
        <dsp:cNvPr id="0" name=""/>
        <dsp:cNvSpPr/>
      </dsp:nvSpPr>
      <dsp:spPr>
        <a:xfrm>
          <a:off x="1111176" y="13667"/>
          <a:ext cx="2536648" cy="169882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47361-95BC-45CC-9E71-31D33A667E00}">
      <dsp:nvSpPr>
        <dsp:cNvPr id="0" name=""/>
        <dsp:cNvSpPr/>
      </dsp:nvSpPr>
      <dsp:spPr>
        <a:xfrm>
          <a:off x="1112240" y="1736219"/>
          <a:ext cx="2534519" cy="94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smtClean="0"/>
            <a:t>ANGULO VERTICAL</a:t>
          </a:r>
          <a:endParaRPr lang="es-EC" sz="2600" kern="1200"/>
        </a:p>
      </dsp:txBody>
      <dsp:txXfrm>
        <a:off x="1112240" y="1736219"/>
        <a:ext cx="2534519" cy="940306"/>
      </dsp:txXfrm>
    </dsp:sp>
    <dsp:sp modelId="{46652E08-0A68-4955-8959-362C7DE7AB3F}">
      <dsp:nvSpPr>
        <dsp:cNvPr id="0" name=""/>
        <dsp:cNvSpPr/>
      </dsp:nvSpPr>
      <dsp:spPr>
        <a:xfrm>
          <a:off x="3901383" y="1801"/>
          <a:ext cx="3217040" cy="174628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E423-19DD-4ED1-AFA7-9E54E02E7F05}">
      <dsp:nvSpPr>
        <dsp:cNvPr id="0" name=""/>
        <dsp:cNvSpPr/>
      </dsp:nvSpPr>
      <dsp:spPr>
        <a:xfrm>
          <a:off x="4242643" y="1748085"/>
          <a:ext cx="2534519" cy="94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smtClean="0"/>
            <a:t>ANGULO HORIZONTAL</a:t>
          </a:r>
          <a:endParaRPr lang="es-EC" sz="2600" kern="1200"/>
        </a:p>
      </dsp:txBody>
      <dsp:txXfrm>
        <a:off x="4242643" y="1748085"/>
        <a:ext cx="2534519" cy="940306"/>
      </dsp:txXfrm>
    </dsp:sp>
    <dsp:sp modelId="{C2D0D6A7-86A8-451F-89E3-E92E39D72822}">
      <dsp:nvSpPr>
        <dsp:cNvPr id="0" name=""/>
        <dsp:cNvSpPr/>
      </dsp:nvSpPr>
      <dsp:spPr>
        <a:xfrm>
          <a:off x="1728182" y="2808305"/>
          <a:ext cx="5064502" cy="287118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DE5F-DF69-4523-8005-9A92389E82CE}">
      <dsp:nvSpPr>
        <dsp:cNvPr id="0" name=""/>
        <dsp:cNvSpPr/>
      </dsp:nvSpPr>
      <dsp:spPr>
        <a:xfrm>
          <a:off x="7" y="5252381"/>
          <a:ext cx="2534519" cy="94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smtClean="0"/>
            <a:t>NIVELACIÓN LONGITUDINAL</a:t>
          </a:r>
          <a:endParaRPr lang="es-EC" sz="2600" kern="1200"/>
        </a:p>
      </dsp:txBody>
      <dsp:txXfrm>
        <a:off x="7" y="5252381"/>
        <a:ext cx="2534519" cy="94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EF87-B2AB-4240-83C8-D7C93A40B0F0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41DF9-C253-4593-997C-C603D71E14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29-C190-4AC0-ACFE-058FA888A9BA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507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030-EE94-4B56-A643-963D66F17614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7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0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4AB6-69CE-49BA-BBF2-BFDDB22145A6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9015-9869-4812-B237-A13A928969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ersonal\Desktop\dise&#241;o%20de%20aradora\Images\porta%20discos%20unido%201.iam%20Stress%20Analysis%20Report%2015_05_2013\2\Result_0_1.png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file:///C:\Users\Personal\Desktop\dise&#241;o%20de%20aradora\Images\porta%20discos%20unido%201.iam%20Stress%20Analysis%20Report%2015_05_2013\2\Result_0_57.png" TargetMode="Externa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9854" y="141668"/>
            <a:ext cx="10715222" cy="3187991"/>
          </a:xfrm>
        </p:spPr>
        <p:txBody>
          <a:bodyPr>
            <a:noAutofit/>
          </a:bodyPr>
          <a:lstStyle/>
          <a:p>
            <a:r>
              <a:rPr lang="es-ES_tradnl" sz="5400" b="1" dirty="0" smtClean="0"/>
              <a:t>ESCUELA POLITÉCNICA DEL EJÉRCITO</a:t>
            </a:r>
            <a:r>
              <a:rPr lang="es-ES_tradnl" sz="3600" b="1" dirty="0" smtClean="0"/>
              <a:t/>
            </a:r>
            <a:br>
              <a:rPr lang="es-ES_tradnl" sz="3600" b="1" dirty="0" smtClean="0"/>
            </a:b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2800" dirty="0" smtClean="0"/>
              <a:t>DISEÑO</a:t>
            </a:r>
            <a:r>
              <a:rPr lang="es-ES_tradnl" sz="2800" dirty="0"/>
              <a:t>, CONSTRUCCIÓN E IMPLEMENTACIÓN DE UN REMOLQUE CON VOLTEO Y UN ARADOR DE DISCOS AL PROTOTIPO DE UN TRACTOR AGRÍCOLA MONOPLAZA A DIESEL</a:t>
            </a:r>
            <a:endParaRPr lang="en-U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12919"/>
            <a:ext cx="9144000" cy="2975018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DIRECTOR: ING. GUIDO TORRES</a:t>
            </a:r>
          </a:p>
          <a:p>
            <a:pPr algn="l"/>
            <a:r>
              <a:rPr lang="es-ES" dirty="0" smtClean="0"/>
              <a:t>CODIRECTOR: ING. HÉCTOR TERÁN</a:t>
            </a:r>
          </a:p>
          <a:p>
            <a:pPr algn="l"/>
            <a:endParaRPr lang="es-ES" dirty="0"/>
          </a:p>
          <a:p>
            <a:pPr algn="l"/>
            <a:r>
              <a:rPr lang="es-ES" dirty="0" smtClean="0"/>
              <a:t>ALUMNOS:	ANGULO EDWIN</a:t>
            </a:r>
          </a:p>
          <a:p>
            <a:pPr algn="l"/>
            <a:r>
              <a:rPr lang="es-ES" dirty="0" smtClean="0"/>
              <a:t>		CUJILEMA RICARDO</a:t>
            </a:r>
            <a:endParaRPr lang="en-US" dirty="0"/>
          </a:p>
        </p:txBody>
      </p:sp>
      <p:pic>
        <p:nvPicPr>
          <p:cNvPr id="3074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01" y="3812919"/>
            <a:ext cx="2313435" cy="20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Factor de Seguridad</a:t>
            </a:r>
            <a:endParaRPr lang="en-U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1690688"/>
            <a:ext cx="6115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Máximo ángulo de inclinación del remolque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50183"/>
            <a:ext cx="5033486" cy="3066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5758"/>
            <a:ext cx="3027428" cy="1941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480" y="2205476"/>
            <a:ext cx="1586412" cy="4219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417" y="2081468"/>
            <a:ext cx="1984387" cy="11562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697" y="3325386"/>
            <a:ext cx="2024444" cy="341330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821417" y="1578750"/>
            <a:ext cx="301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Fuerza en las paredes:</a:t>
            </a:r>
            <a:endParaRPr lang="en-U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9663135" y="2848597"/>
            <a:ext cx="28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6" y="1225571"/>
            <a:ext cx="5467350" cy="4638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67" y="1196860"/>
            <a:ext cx="54959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CHASIS PRINCIPAL</a:t>
            </a: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s-ES" dirty="0" smtClean="0"/>
              <a:t>Menor que el bastidor auxiliar.</a:t>
            </a:r>
          </a:p>
          <a:p>
            <a:r>
              <a:rPr lang="es-ES" dirty="0" smtClean="0"/>
              <a:t>Produce mayor rigidez.</a:t>
            </a:r>
          </a:p>
          <a:p>
            <a:r>
              <a:rPr lang="es-ES" dirty="0" smtClean="0"/>
              <a:t>Colocación del eje: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 resultante se mide desde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la parte posterior del remolque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655" y="3405943"/>
            <a:ext cx="2400730" cy="9208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3323"/>
            <a:ext cx="5431671" cy="3146067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10367493" y="1854558"/>
            <a:ext cx="25758" cy="2292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endCxn id="2" idx="3"/>
          </p:cNvCxnSpPr>
          <p:nvPr/>
        </p:nvCxnSpPr>
        <p:spPr>
          <a:xfrm flipV="1">
            <a:off x="11353800" y="1027907"/>
            <a:ext cx="0" cy="228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2" idx="3"/>
          </p:cNvCxnSpPr>
          <p:nvPr/>
        </p:nvCxnSpPr>
        <p:spPr>
          <a:xfrm flipV="1">
            <a:off x="10393251" y="1027907"/>
            <a:ext cx="960549" cy="826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9919283" y="107811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640 mm.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Puntos de Anclaje</a:t>
            </a:r>
            <a:endParaRPr lang="en-US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38" y="1995152"/>
            <a:ext cx="6724523" cy="41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Fuerza Aplicada</a:t>
            </a:r>
            <a:endParaRPr lang="en-US" sz="5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319752" y="3433997"/>
            <a:ext cx="2918138" cy="230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m</a:t>
            </a:r>
            <a:r>
              <a:rPr lang="es-ES" dirty="0" smtClean="0"/>
              <a:t> </a:t>
            </a:r>
            <a:r>
              <a:rPr lang="es-ES" sz="1600" dirty="0" smtClean="0"/>
              <a:t>cajón </a:t>
            </a:r>
            <a:r>
              <a:rPr lang="es-ES" dirty="0" smtClean="0"/>
              <a:t>= 579,25 Kg.</a:t>
            </a:r>
          </a:p>
          <a:p>
            <a:pPr marL="0" indent="0" algn="just">
              <a:buNone/>
            </a:pPr>
            <a:r>
              <a:rPr lang="es-ES" dirty="0" smtClean="0"/>
              <a:t>F = 5676,65 N.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34" y="1826216"/>
            <a:ext cx="6262510" cy="39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Von Mises</a:t>
            </a:r>
            <a:endParaRPr lang="en-US" sz="5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690688"/>
            <a:ext cx="64484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Factor de Seguridad</a:t>
            </a:r>
            <a:endParaRPr lang="en-US" sz="5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690688"/>
            <a:ext cx="64293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5400" b="1" dirty="0" smtClean="0"/>
              <a:t>SELECCIÓN DE ELEMENTOS COMPLEMENTARIOS</a:t>
            </a: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0307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EJE:</a:t>
            </a:r>
            <a:endParaRPr lang="en-U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1825625"/>
            <a:ext cx="54768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627890"/>
            <a:ext cx="10515600" cy="4351338"/>
          </a:xfrm>
        </p:spPr>
        <p:txBody>
          <a:bodyPr/>
          <a:lstStyle/>
          <a:p>
            <a:r>
              <a:rPr lang="es-ES" dirty="0" smtClean="0"/>
              <a:t>Neumáticos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28" y="1498946"/>
            <a:ext cx="2136821" cy="4441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02" y="2223484"/>
            <a:ext cx="3236032" cy="29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INTRODUCCIÓN</a:t>
            </a: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42290"/>
            <a:ext cx="10515600" cy="21153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3600" dirty="0"/>
              <a:t>C</a:t>
            </a:r>
            <a:r>
              <a:rPr lang="es-ES_tradnl" sz="3600" dirty="0" smtClean="0"/>
              <a:t>onsiste </a:t>
            </a:r>
            <a:r>
              <a:rPr lang="es-ES_tradnl" sz="3600" dirty="0"/>
              <a:t>en dos herramientas puestas al servicio de la producción agrícola ofreciendo la oportunidad de reducir el esfuerzo físico del agricultor y optimizar tiempo tanto en el transporte de productos como en la labranza de la tierra. </a:t>
            </a:r>
            <a:endParaRPr lang="en-US" sz="3600" dirty="0"/>
          </a:p>
        </p:txBody>
      </p:sp>
      <p:pic>
        <p:nvPicPr>
          <p:cNvPr id="1026" name="Imagen 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8064" r="19659" b="16129"/>
          <a:stretch>
            <a:fillRect/>
          </a:stretch>
        </p:blipFill>
        <p:spPr bwMode="auto">
          <a:xfrm>
            <a:off x="4784725" y="4138882"/>
            <a:ext cx="26225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19826" y="1997184"/>
            <a:ext cx="10515600" cy="1325563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DISEÑO </a:t>
            </a:r>
            <a:br>
              <a:rPr lang="es-ES" sz="5400" b="1" dirty="0" smtClean="0"/>
            </a:br>
            <a:r>
              <a:rPr lang="es-ES" sz="5400" b="1" dirty="0" smtClean="0"/>
              <a:t>HIDRÁULICO</a:t>
            </a:r>
            <a:br>
              <a:rPr lang="es-ES" sz="5400" b="1" dirty="0" smtClean="0"/>
            </a:br>
            <a:r>
              <a:rPr lang="es-ES" sz="5400" b="1" dirty="0"/>
              <a:t/>
            </a:r>
            <a:br>
              <a:rPr lang="es-ES" sz="5400" b="1" dirty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4800" b="1" dirty="0" smtClean="0"/>
              <a:t>Cilindro Hidráulico</a:t>
            </a:r>
            <a:endParaRPr lang="en-US" sz="54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26" y="576371"/>
            <a:ext cx="5974723" cy="59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/>
              <a:t>Carrera del cilindro</a:t>
            </a:r>
            <a:endParaRPr lang="en-US" sz="4800" b="1" dirty="0"/>
          </a:p>
        </p:txBody>
      </p:sp>
      <p:pic>
        <p:nvPicPr>
          <p:cNvPr id="8" name="Imagen 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9" t="48177" r="20032" b="27594"/>
          <a:stretch>
            <a:fillRect/>
          </a:stretch>
        </p:blipFill>
        <p:spPr bwMode="auto">
          <a:xfrm>
            <a:off x="3757507" y="1690688"/>
            <a:ext cx="2275575" cy="20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507" y="4302450"/>
            <a:ext cx="4978662" cy="24593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448" y="2070705"/>
            <a:ext cx="2054375" cy="14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/>
              <a:t>Bomba Hidráulica</a:t>
            </a:r>
            <a:endParaRPr lang="en-US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1" y="2158754"/>
            <a:ext cx="4979162" cy="3709115"/>
          </a:xfrm>
          <a:prstGeom prst="rect">
            <a:avLst/>
          </a:prstGeom>
        </p:spPr>
      </p:pic>
      <p:pic>
        <p:nvPicPr>
          <p:cNvPr id="1026" name="Imagen 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19157" r="26115" b="18665"/>
          <a:stretch>
            <a:fillRect/>
          </a:stretch>
        </p:blipFill>
        <p:spPr bwMode="auto">
          <a:xfrm>
            <a:off x="7049507" y="1690688"/>
            <a:ext cx="35528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961" y="4631094"/>
            <a:ext cx="3874006" cy="16795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06832" y="6151269"/>
            <a:ext cx="262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SAE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Mangueras y acoples</a:t>
            </a:r>
            <a:endParaRPr lang="en-US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Mangueras: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Acoples: adaptador macho cónico ½”-7/8”. Acople rápido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94" y="1192873"/>
            <a:ext cx="5632612" cy="2759254"/>
          </a:xfrm>
          <a:prstGeom prst="rect">
            <a:avLst/>
          </a:prstGeom>
        </p:spPr>
      </p:pic>
      <p:pic>
        <p:nvPicPr>
          <p:cNvPr id="2050" name="Imagen 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1" t="38768" r="24680" b="32726"/>
          <a:stretch>
            <a:fillRect/>
          </a:stretch>
        </p:blipFill>
        <p:spPr bwMode="auto">
          <a:xfrm>
            <a:off x="3834559" y="4962525"/>
            <a:ext cx="1981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0" t="29932" r="24680" b="44128"/>
          <a:stretch>
            <a:fillRect/>
          </a:stretch>
        </p:blipFill>
        <p:spPr bwMode="auto">
          <a:xfrm>
            <a:off x="6096000" y="4962525"/>
            <a:ext cx="2223281" cy="17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PERDIDAS POR FRICCIÓN</a:t>
            </a:r>
            <a:endParaRPr lang="en-U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84" y="1925324"/>
            <a:ext cx="2514600" cy="1590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84" y="3966022"/>
            <a:ext cx="3057525" cy="1733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269" y="1690688"/>
            <a:ext cx="3404248" cy="50080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342" y="2579731"/>
            <a:ext cx="3129633" cy="23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/>
              <a:t>ARADO DE DISCOS</a:t>
            </a:r>
            <a:endParaRPr lang="es-EC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I</a:t>
            </a:r>
            <a:r>
              <a:rPr lang="es-EC" dirty="0" smtClean="0"/>
              <a:t>mplementos de labranza</a:t>
            </a:r>
          </a:p>
          <a:p>
            <a:endParaRPr lang="es-EC" dirty="0" smtClean="0"/>
          </a:p>
          <a:p>
            <a:r>
              <a:rPr lang="es-EC" dirty="0" smtClean="0"/>
              <a:t>Cortan y mullen el terreno</a:t>
            </a:r>
          </a:p>
          <a:p>
            <a:endParaRPr lang="es-EC" dirty="0" smtClean="0"/>
          </a:p>
          <a:p>
            <a:r>
              <a:rPr lang="es-EC" dirty="0" smtClean="0"/>
              <a:t>Trabajar en suelos pedregosos con menos peligro de rotura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4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Arado de discos </a:t>
            </a:r>
            <a:endParaRPr lang="es-EC"/>
          </a:p>
        </p:txBody>
      </p:sp>
      <p:pic>
        <p:nvPicPr>
          <p:cNvPr id="1027" name="Picture 3" descr="C:\Users\Personal\Desktop\AHORA SI LA TESIS\Arado pruebas\Fotos aradoç\P160413_14.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62880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7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052736"/>
            <a:ext cx="78489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2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143105" y="219412"/>
                <a:ext cx="237626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i="1"/>
                  <a:t>Determinación del Ancho de Corte (A.C).</a:t>
                </a:r>
                <a:endParaRPr lang="es-EC"/>
              </a:p>
              <a:p>
                <a:endParaRPr lang="es-EC" i="1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)/2</m:t>
                      </m:r>
                    </m:oMath>
                  </m:oMathPara>
                </a14:m>
                <a:endParaRPr lang="es-EC"/>
              </a:p>
              <a:p>
                <a:endParaRPr lang="es-EC"/>
              </a:p>
              <a:p>
                <a:r>
                  <a:rPr lang="es-EC"/>
                  <a:t>Asumo: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𝐴</m:t>
                      </m:r>
                      <m:r>
                        <a:rPr lang="es-EC" i="1">
                          <a:latin typeface="Cambria Math"/>
                        </a:rPr>
                        <m:t>.</m:t>
                      </m:r>
                      <m:r>
                        <a:rPr lang="es-EC" i="1">
                          <a:latin typeface="Cambria Math"/>
                        </a:rPr>
                        <m:t>𝐶</m:t>
                      </m:r>
                      <m:r>
                        <a:rPr lang="es-EC" i="1">
                          <a:latin typeface="Cambria Math"/>
                        </a:rPr>
                        <m:t>= 0.5 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i="1">
                  <a:latin typeface="Cambria Math"/>
                </a:endParaRPr>
              </a:p>
              <a:p>
                <a:endParaRPr lang="es-EC" i="1">
                  <a:latin typeface="Cambria Math"/>
                </a:endParaRPr>
              </a:p>
              <a:p>
                <a:pPr/>
                <a:r>
                  <a:rPr lang="es-EC" i="1">
                    <a:latin typeface="Cambria Math"/>
                  </a:rPr>
                  <a:t>Resultado :</a:t>
                </a:r>
                <a:br>
                  <a:rPr lang="es-EC" i="1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𝑑</m:t>
                      </m:r>
                      <m:r>
                        <a:rPr lang="es-EC" i="1">
                          <a:latin typeface="Cambria Math"/>
                        </a:rPr>
                        <m:t>=0.50 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i="1">
                  <a:latin typeface="Cambria Math"/>
                </a:endParaRPr>
              </a:p>
              <a:p>
                <a:endParaRPr lang="es-EC"/>
              </a:p>
              <a:p>
                <a:r>
                  <a:rPr lang="es-EC"/>
                  <a:t>Por lo tanto :</a:t>
                </a:r>
              </a:p>
              <a:p>
                <a:r>
                  <a:rPr lang="es-EC"/>
                  <a:t>D = 0.51m</a:t>
                </a:r>
              </a:p>
              <a:p>
                <a:endParaRPr lang="es-EC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05" y="219412"/>
                <a:ext cx="2376264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2314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312024" y="801939"/>
                <a:ext cx="3384376" cy="238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i="1"/>
                  <a:t>Capacidad Teórica de Trabajo del Arado</a:t>
                </a:r>
                <a:r>
                  <a:rPr lang="es-EC" b="1"/>
                  <a:t> (CTT).</a:t>
                </a:r>
                <a:endParaRPr lang="es-EC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𝐶𝑇𝑇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𝐴</m:t>
                          </m:r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r>
                            <a:rPr lang="es-EC" i="1">
                              <a:latin typeface="Cambria Math"/>
                            </a:rPr>
                            <m:t>𝐶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𝑉</m:t>
                          </m:r>
                          <m:r>
                            <a:rPr lang="es-EC" i="1">
                              <a:latin typeface="Cambria Math"/>
                            </a:rPr>
                            <m:t>∗1000[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C" i="1">
                                  <a:latin typeface="Cambria Math"/>
                                </a:rPr>
                                <m:t>𝐾𝑚</m:t>
                              </m:r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10000[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C" i="1">
                                  <a:latin typeface="Cambria Math"/>
                                </a:rPr>
                                <m:t>h𝑎</m:t>
                              </m:r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EC"/>
              </a:p>
              <a:p>
                <a:endParaRPr lang="es-EC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𝐶𝑇𝑇</m:t>
                      </m:r>
                      <m:r>
                        <a:rPr lang="es-EC" i="1">
                          <a:latin typeface="Cambria Math"/>
                        </a:rPr>
                        <m:t>= 0.25 [</m:t>
                      </m:r>
                      <m:r>
                        <a:rPr lang="es-EC" i="1">
                          <a:latin typeface="Cambria Math"/>
                        </a:rPr>
                        <m:t>h𝑎</m:t>
                      </m:r>
                      <m:r>
                        <a:rPr lang="es-EC" i="1">
                          <a:latin typeface="Cambria Math"/>
                        </a:rPr>
                        <m:t>/</m:t>
                      </m:r>
                      <m:r>
                        <a:rPr lang="es-EC" i="1">
                          <a:latin typeface="Cambria Math"/>
                        </a:rPr>
                        <m:t>h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/>
              </a:p>
              <a:p>
                <a:endParaRPr lang="es-EC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801939"/>
                <a:ext cx="3384376" cy="2385268"/>
              </a:xfrm>
              <a:prstGeom prst="rect">
                <a:avLst/>
              </a:prstGeom>
              <a:blipFill rotWithShape="0">
                <a:blip r:embed="rId3"/>
                <a:stretch>
                  <a:fillRect l="-1439" t="-1535" r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143105" y="4005064"/>
                <a:ext cx="2800767" cy="176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i="1"/>
                  <a:t>Capacidad Efectiva de Campo</a:t>
                </a:r>
                <a:r>
                  <a:rPr lang="es-EC" b="1"/>
                  <a:t> (CEC).</a:t>
                </a:r>
                <a:endParaRPr lang="es-EC"/>
              </a:p>
              <a:p>
                <a:endParaRPr lang="es-EC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𝐶𝐸𝐶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𝐶𝑇𝑇</m:t>
                      </m:r>
                      <m:r>
                        <a:rPr lang="es-EC" i="1">
                          <a:latin typeface="Cambria Math"/>
                        </a:rPr>
                        <m:t>−</m:t>
                      </m:r>
                      <m:r>
                        <a:rPr lang="es-EC" i="1">
                          <a:latin typeface="Cambria Math"/>
                        </a:rPr>
                        <m:t>𝑃</m:t>
                      </m:r>
                      <m:r>
                        <a:rPr lang="es-EC" i="1">
                          <a:latin typeface="Cambria Math"/>
                        </a:rPr>
                        <m:t>É</m:t>
                      </m:r>
                      <m:r>
                        <a:rPr lang="es-EC" i="1">
                          <a:latin typeface="Cambria Math"/>
                        </a:rPr>
                        <m:t>𝑅𝐷𝐼𝐷𝐴𝑆</m:t>
                      </m:r>
                    </m:oMath>
                  </m:oMathPara>
                </a14:m>
                <a:endParaRPr lang="es-EC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𝐶𝐸𝐶</m:t>
                      </m:r>
                      <m:r>
                        <a:rPr lang="es-EC" i="1">
                          <a:latin typeface="Cambria Math"/>
                        </a:rPr>
                        <m:t>=0.20 [</m:t>
                      </m:r>
                      <m:r>
                        <a:rPr lang="es-EC" i="1">
                          <a:latin typeface="Cambria Math"/>
                        </a:rPr>
                        <m:t>h𝑎</m:t>
                      </m:r>
                      <m:r>
                        <a:rPr lang="es-EC" i="1">
                          <a:latin typeface="Cambria Math"/>
                        </a:rPr>
                        <m:t>/</m:t>
                      </m:r>
                      <m:r>
                        <a:rPr lang="es-EC" i="1">
                          <a:latin typeface="Cambria Math"/>
                        </a:rPr>
                        <m:t>h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/>
              </a:p>
              <a:p>
                <a:endParaRPr lang="es-EC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05" y="4005064"/>
                <a:ext cx="2800767" cy="1763240"/>
              </a:xfrm>
              <a:prstGeom prst="rect">
                <a:avLst/>
              </a:prstGeom>
              <a:blipFill rotWithShape="0">
                <a:blip r:embed="rId4"/>
                <a:stretch>
                  <a:fillRect l="-1961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6456040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6312024" y="400506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/>
              <a:t>Rendimiento o Eficiencia</a:t>
            </a:r>
            <a:r>
              <a:rPr lang="es-EC" b="1"/>
              <a:t> (E).</a:t>
            </a:r>
          </a:p>
          <a:p>
            <a:endParaRPr lang="es-EC"/>
          </a:p>
          <a:p>
            <a:r>
              <a:rPr lang="es-EC"/>
              <a:t>E=CEC/CTT x100%</a:t>
            </a:r>
          </a:p>
          <a:p>
            <a:r>
              <a:rPr lang="es-EC"/>
              <a:t>E=90%</a:t>
            </a:r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20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OBJETIVO GENERAL</a:t>
            </a:r>
            <a:endParaRPr lang="en-U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3806"/>
            <a:ext cx="10515600" cy="2282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Diseñar, construir e implementar un arador de discos y un remolque con volteo al prototipo de un tractor agrícola monoplaza a diésel, con la finalidad de mejorar la calidad del sector agrícola de la zona sierra del país.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2050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21666" r="40875" b="46500"/>
          <a:stretch>
            <a:fillRect/>
          </a:stretch>
        </p:blipFill>
        <p:spPr bwMode="auto">
          <a:xfrm>
            <a:off x="3983235" y="4031089"/>
            <a:ext cx="4225529" cy="24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7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COEFICIENTE DE LABRANZA</a:t>
            </a:r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772817"/>
            <a:ext cx="5400600" cy="37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279576" y="908721"/>
                <a:ext cx="7344816" cy="2721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/>
                  <a:t>Potencia Necesaria para Traccionar el Implemento (Hr).</a:t>
                </a:r>
                <a:endParaRPr lang="es-EC"/>
              </a:p>
              <a:p>
                <a:endParaRPr lang="es-EC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𝐹</m:t>
                      </m:r>
                      <m:r>
                        <a:rPr lang="es-EC" i="1">
                          <a:latin typeface="Cambria Math"/>
                        </a:rPr>
                        <m:t>= </m:t>
                      </m:r>
                      <m:r>
                        <a:rPr lang="es-EC" i="1">
                          <a:latin typeface="Cambria Math"/>
                        </a:rPr>
                        <m:t>𝜇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 i="1">
                          <a:latin typeface="Cambria Math"/>
                        </a:rPr>
                        <m:t>𝑝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 i="1">
                          <a:latin typeface="Cambria Math"/>
                        </a:rPr>
                        <m:t>𝐴</m:t>
                      </m:r>
                      <m:r>
                        <a:rPr lang="es-EC" i="1">
                          <a:latin typeface="Cambria Math"/>
                        </a:rPr>
                        <m:t>.</m:t>
                      </m:r>
                      <m:r>
                        <a:rPr lang="es-EC" i="1">
                          <a:latin typeface="Cambria Math"/>
                        </a:rPr>
                        <m:t>𝐶</m:t>
                      </m:r>
                      <m:r>
                        <a:rPr lang="es-EC" i="1">
                          <a:latin typeface="Cambria Math"/>
                        </a:rPr>
                        <m:t>∗100</m:t>
                      </m:r>
                    </m:oMath>
                  </m:oMathPara>
                </a14:m>
                <a:endParaRPr lang="es-EC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𝜇</m:t>
                    </m:r>
                  </m:oMath>
                </a14:m>
                <a:r>
                  <a:rPr lang="es-EC"/>
                  <a:t> = Coeficiente de labranza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/>
                              </a:rPr>
                              <m:t>𝑑𝑚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s-EC"/>
              </a:p>
              <a:p>
                <a:r>
                  <a:rPr lang="es-EC"/>
                  <a:t>p = Profundidad de trabajo [m]</a:t>
                </a:r>
              </a:p>
              <a:p>
                <a:endParaRPr lang="es-EC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𝐹</m:t>
                      </m:r>
                      <m:r>
                        <a:rPr lang="es-EC" i="1">
                          <a:latin typeface="Cambria Math"/>
                        </a:rPr>
                        <m:t>= 1053 [</m:t>
                      </m:r>
                      <m:r>
                        <a:rPr lang="es-EC" i="1">
                          <a:latin typeface="Cambria Math"/>
                        </a:rPr>
                        <m:t>𝑘𝑔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/>
              </a:p>
              <a:p>
                <a:endParaRPr lang="es-EC"/>
              </a:p>
              <a:p>
                <a:endParaRPr lang="es-EC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908721"/>
                <a:ext cx="7344816" cy="2721001"/>
              </a:xfrm>
              <a:prstGeom prst="rect">
                <a:avLst/>
              </a:prstGeom>
              <a:blipFill rotWithShape="0">
                <a:blip r:embed="rId2"/>
                <a:stretch>
                  <a:fillRect l="-747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318441" y="4293097"/>
                <a:ext cx="123046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𝐻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76</m:t>
                          </m:r>
                        </m:den>
                      </m:f>
                    </m:oMath>
                  </m:oMathPara>
                </a14:m>
                <a:endParaRPr lang="es-EC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41" y="4293097"/>
                <a:ext cx="1230465" cy="610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2279577" y="3634466"/>
            <a:ext cx="423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/>
              <a:t>Potencia necesaria para traccionar el arado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2318441" y="5113093"/>
                <a:ext cx="1736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𝐻</m:t>
                      </m:r>
                      <m:r>
                        <a:rPr lang="es-EC" i="1">
                          <a:latin typeface="Cambria Math"/>
                        </a:rPr>
                        <m:t>=19.24 [</m:t>
                      </m:r>
                      <m:r>
                        <a:rPr lang="es-EC" i="1">
                          <a:latin typeface="Cambria Math"/>
                        </a:rPr>
                        <m:t>h𝑝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41" y="5113093"/>
                <a:ext cx="173637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DIAMETRO DE LOS DISCOS</a:t>
            </a:r>
            <a:endParaRPr lang="es-EC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42799" t="40568" r="33610" b="35285"/>
          <a:stretch/>
        </p:blipFill>
        <p:spPr bwMode="auto">
          <a:xfrm>
            <a:off x="3719736" y="4005064"/>
            <a:ext cx="4320480" cy="2100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56792"/>
            <a:ext cx="740406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8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DISCO DE ARADO</a:t>
            </a:r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748298" y="5142613"/>
                <a:ext cx="59318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𝐹𝑢𝑒𝑟𝑧𝑎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𝑒𝑗𝑒𝑟𝑐𝑖𝑑𝑎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𝑒𝑛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𝑒𝑙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𝑑𝑖𝑠𝑐𝑜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𝑎𝑟𝑎𝑑𝑜</m:t>
                      </m:r>
                      <m:r>
                        <a:rPr lang="es-EC" i="1">
                          <a:latin typeface="Cambria Math"/>
                        </a:rPr>
                        <m:t>=5163 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𝑀𝑎𝑠𝑎</m:t>
                    </m:r>
                    <m:r>
                      <a:rPr lang="es-EC" i="1">
                        <a:latin typeface="Cambria Math"/>
                      </a:rPr>
                      <m:t>=9.2 </m:t>
                    </m:r>
                  </m:oMath>
                </a14:m>
                <a:r>
                  <a:rPr lang="es-EC"/>
                  <a:t>kg</a:t>
                </a:r>
              </a:p>
              <a:p>
                <a:endParaRPr lang="es-EC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298" y="5142613"/>
                <a:ext cx="5931878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21733" r="49506" b="14941"/>
          <a:stretch/>
        </p:blipFill>
        <p:spPr bwMode="auto">
          <a:xfrm>
            <a:off x="1991544" y="1446507"/>
            <a:ext cx="3672408" cy="338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2236" r="48382" b="15142"/>
          <a:stretch/>
        </p:blipFill>
        <p:spPr bwMode="auto">
          <a:xfrm>
            <a:off x="6600056" y="1446507"/>
            <a:ext cx="3455224" cy="338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51100"/>
            <a:ext cx="7272808" cy="59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04665"/>
                <a:ext cx="8229600" cy="5721499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s-EC" i="1" smtClean="0">
                        <a:latin typeface="Cambria Math"/>
                      </a:rPr>
                      <m:t>𝑤</m:t>
                    </m:r>
                    <m:r>
                      <a:rPr lang="es-EC" i="1" smtClean="0">
                        <a:latin typeface="Cambria Math"/>
                      </a:rPr>
                      <m:t>=1979 </m:t>
                    </m:r>
                    <m:r>
                      <a:rPr lang="es-EC" i="1" smtClean="0">
                        <a:latin typeface="Cambria Math"/>
                      </a:rPr>
                      <m:t>𝑁</m:t>
                    </m:r>
                  </m:oMath>
                </a14:m>
                <a:endParaRPr lang="es-EC"/>
              </a:p>
              <a:p>
                <a:pPr marL="0" indent="0">
                  <a:buNone/>
                </a:pPr>
                <a:r>
                  <a:rPr lang="es-EC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Σ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𝑤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𝑤</m:t>
                      </m:r>
                      <m:r>
                        <a:rPr lang="es-EC" i="1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EC"/>
              </a:p>
              <a:p>
                <a:pPr marL="0" indent="0">
                  <a:buNone/>
                </a:pPr>
                <a:r>
                  <a:rPr lang="es-EC"/>
                  <a:t/>
                </a:r>
                <a:br>
                  <a:rPr lang="es-EC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Σ</m:t>
                      </m:r>
                      <m:r>
                        <a:rPr lang="es-EC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 0 </m:t>
                      </m:r>
                    </m:oMath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−</m:t>
                      </m:r>
                      <m:r>
                        <a:rPr lang="es-EC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0.37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W</m:t>
                      </m:r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0.631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−</m:t>
                      </m:r>
                      <m:r>
                        <a:rPr lang="es-EC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0.955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EC"/>
              </a:p>
              <a:p>
                <a:pPr marL="0" indent="0">
                  <a:buNone/>
                </a:pPr>
                <a:r>
                  <a:rPr lang="es-EC"/>
                  <a:t> </a:t>
                </a:r>
              </a:p>
              <a:p>
                <a:r>
                  <a:rPr lang="es-EC"/>
                  <a:t>REEMPLAZANDO LA ECUACION  1:</a:t>
                </a:r>
                <a:endParaRPr lang="es-EC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A</m:t>
                          </m:r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W</m:t>
                      </m:r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A</m:t>
                          </m:r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C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W</m:t>
                      </m:r>
                      <m:r>
                        <a:rPr lang="es-EC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A</m:t>
                      </m:r>
                      <m:r>
                        <a:rPr lang="es-EC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D</m:t>
                      </m:r>
                      <m:r>
                        <a:rPr lang="es-EC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C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0.37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W</m:t>
                          </m:r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0.955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W</m:t>
                      </m:r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0.631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0.37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1979</m:t>
                          </m:r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0.955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1979</m:t>
                          </m:r>
                        </m:e>
                      </m:d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0.631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/>
                            </a:rPr>
                            <m:t>0.625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=722.4 </m:t>
                      </m:r>
                    </m:oMath>
                  </m:oMathPara>
                </a14:m>
                <a:r>
                  <a:rPr lang="es-EC" smtClean="0"/>
                  <a:t/>
                </a:r>
                <a:br>
                  <a:rPr lang="es-EC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 =1155. 84 </m:t>
                    </m:r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N</m:t>
                    </m:r>
                  </m:oMath>
                </a14:m>
                <a:r>
                  <a:rPr lang="es-EC"/>
                  <a:t>  </a:t>
                </a:r>
                <a:endParaRPr lang="es-EC" smtClean="0"/>
              </a:p>
              <a:p>
                <a:pPr marL="0" indent="0">
                  <a:buNone/>
                </a:pPr>
                <a:endParaRPr lang="es-EC" smtClean="0"/>
              </a:p>
              <a:p>
                <a:pPr marL="0" indent="0">
                  <a:buNone/>
                </a:pPr>
                <a:endParaRPr lang="es-EC"/>
              </a:p>
              <a:p>
                <a:pPr marL="0" indent="0">
                  <a:buNone/>
                </a:pPr>
                <a:r>
                  <a:rPr lang="es-EC"/>
                  <a:t>REEPMPLAZAMOS EN ECUACION 1</a:t>
                </a:r>
                <a:endParaRPr lang="es-EC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=1979 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− 1155.84 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=823.16 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/>
              </a:p>
              <a:p>
                <a:pPr marL="0" indent="0">
                  <a:buNone/>
                </a:pPr>
                <a:r>
                  <a:rPr lang="es-EC"/>
                  <a:t> </a:t>
                </a:r>
              </a:p>
              <a:p>
                <a:endParaRPr lang="es-EC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04665"/>
                <a:ext cx="8229600" cy="5721499"/>
              </a:xfrm>
              <a:blipFill rotWithShape="0">
                <a:blip r:embed="rId2"/>
                <a:stretch>
                  <a:fillRect l="-296" t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5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mtClean="0"/>
              <a:t>SOPORTE DE DISCOS y PORTA DISCOS</a:t>
            </a:r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03635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1" y="539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1919536" y="5103674"/>
                <a:ext cx="41764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/>
                  <a:t>DATOS:</a:t>
                </a:r>
              </a:p>
              <a:p>
                <a:r>
                  <a:rPr lang="es-EC"/>
                  <a:t>F =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5163 </m:t>
                    </m:r>
                  </m:oMath>
                </a14:m>
                <a:endParaRPr lang="es-EC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C"/>
                  <a:t> = 1155 N</a:t>
                </a:r>
              </a:p>
              <a:p>
                <a:endParaRPr lang="es-EC"/>
              </a:p>
              <a:p>
                <a:endParaRPr lang="es-EC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5103674"/>
                <a:ext cx="4176464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314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C:\Users\Personal\Desktop\diseño de aradora\Images\porta discos unido 1.iam Stress Analysis Report 15_05_2013\2\Result_0_1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22984" y="1270338"/>
            <a:ext cx="3236912" cy="36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ersonal\Desktop\diseño de aradora\Images\porta discos unido 1.iam Stress Analysis Report 15_05_2013\2\Result_0_57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5"/>
          <a:stretch/>
        </p:blipFill>
        <p:spPr bwMode="auto">
          <a:xfrm>
            <a:off x="6566264" y="1270338"/>
            <a:ext cx="3130137" cy="36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03635" y="4469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1" y="1034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1" y="1758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s-EC" smtClean="0"/>
              <a:t>RESORTE DE COMPRESIÓN</a:t>
            </a:r>
            <a:endParaRPr lang="es-EC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73" y="2779123"/>
            <a:ext cx="2438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137263"/>
            <a:ext cx="26479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560173"/>
            <a:ext cx="25050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960223"/>
            <a:ext cx="2057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21" y="4322173"/>
            <a:ext cx="24479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139" descr="Descripción: C:\Users\Personal\AppData\Local\Temp\DA\COMPRESS\Compress_WorkingDiagram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1340768"/>
            <a:ext cx="5367547" cy="48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757855" y="4579989"/>
                <a:ext cx="26667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2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𝑒𝑓𝑙𝑒𝑥𝑖𝑜𝑛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𝑑𝑒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𝑜𝑝𝑒𝑟𝑎𝑐𝑖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ó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=49.21 </m:t>
                    </m:r>
                    <m:r>
                      <a:rPr lang="es-EC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𝑚𝑚</m:t>
                    </m:r>
                  </m:oMath>
                </a14:m>
                <a:endParaRPr lang="es-EC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55" y="4579989"/>
                <a:ext cx="2666756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SOPORTE DE RUEDA GUIA</a:t>
            </a:r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919536" y="5013176"/>
                <a:ext cx="3752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𝐹𝑢𝑒𝑟𝑧𝑎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𝑠𝑜𝑏𝑟𝑒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𝑒𝑙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𝑠𝑜𝑝𝑜𝑟𝑡𝑒</m:t>
                      </m:r>
                      <m:r>
                        <a:rPr lang="es-EC" i="1">
                          <a:latin typeface="Cambria Math"/>
                        </a:rPr>
                        <m:t>=1979 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5013176"/>
                <a:ext cx="375282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22765" r="31177" b="13353"/>
          <a:stretch/>
        </p:blipFill>
        <p:spPr bwMode="auto">
          <a:xfrm>
            <a:off x="1888542" y="1189475"/>
            <a:ext cx="3940692" cy="295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22485" r="31249" b="13914"/>
          <a:stretch/>
        </p:blipFill>
        <p:spPr bwMode="auto">
          <a:xfrm>
            <a:off x="6312025" y="1189475"/>
            <a:ext cx="3810817" cy="295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8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CHASIS DEL ARDO DE DISCOS </a:t>
            </a:r>
            <a:endParaRPr lang="es-EC"/>
          </a:p>
        </p:txBody>
      </p:sp>
      <p:pic>
        <p:nvPicPr>
          <p:cNvPr id="6146" name="Imagen 128" descr="Descripción: C:\Users\Personal\Desktop\diseño de aradora\perfil con materiales nuevo\Frame\Images\Frame0001.iam Stress Analysis Report 03_04_2013\0\Result_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887" r="40466"/>
          <a:stretch>
            <a:fillRect/>
          </a:stretch>
        </p:blipFill>
        <p:spPr bwMode="auto">
          <a:xfrm>
            <a:off x="2063552" y="1412777"/>
            <a:ext cx="36724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129" descr="Descripción: C:\Users\Personal\Desktop\diseño de aradora\perfil con materiales nuevo\Frame\Images\Frame0001.iam Stress Analysis Report 03_04_2013\0\Result_0_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r="40343"/>
          <a:stretch>
            <a:fillRect/>
          </a:stretch>
        </p:blipFill>
        <p:spPr bwMode="auto">
          <a:xfrm>
            <a:off x="6528048" y="1433586"/>
            <a:ext cx="3861818" cy="31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063552" y="4941168"/>
                <a:ext cx="6192688" cy="662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𝐷𝑖𝑠𝑐𝑜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𝑎𝑟𝑎𝑑𝑜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𝑃𝑜𝑟𝑡𝑎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𝑑𝑖𝑠𝑐𝑜𝑠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𝑆𝑜𝑝𝑜𝑟𝑡𝑒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𝑑𝑖𝑠𝑐𝑜𝑠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s-EC" sz="12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=88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  <m:r>
                        <a:rPr lang="es-EC" sz="1200" i="1">
                          <a:latin typeface="Cambria Math"/>
                        </a:rPr>
                        <m:t>+196 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  <m:r>
                        <a:rPr lang="es-EC" sz="1200" i="1">
                          <a:latin typeface="Cambria Math"/>
                        </a:rPr>
                        <m:t>+127 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=411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120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4941168"/>
                <a:ext cx="6192688" cy="662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063552" y="5615640"/>
                <a:ext cx="6840760" cy="1040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𝐷𝑖𝑠𝑐𝑜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𝑎𝑟𝑎𝑑𝑜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𝑃𝑜𝑟𝑡𝑎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𝑑𝑖𝑠𝑐𝑜𝑠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𝑆𝑜𝑝𝑜𝑟𝑡𝑒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𝑑𝑖𝑠𝑐𝑜𝑠</m:t>
                          </m:r>
                          <m:r>
                            <a:rPr lang="es-EC" sz="1200" i="1">
                              <a:latin typeface="Cambria Math"/>
                            </a:rPr>
                            <m:t>−</m:t>
                          </m:r>
                          <m:r>
                            <a:rPr lang="es-EC" sz="1200" i="1">
                              <a:latin typeface="Cambria Math"/>
                            </a:rPr>
                            <m:t>𝑅</m:t>
                          </m:r>
                          <m:r>
                            <a:rPr lang="es-EC" sz="1200" i="1">
                              <a:latin typeface="Cambria Math"/>
                            </a:rPr>
                            <m:t>.</m:t>
                          </m:r>
                          <m:r>
                            <a:rPr lang="es-EC" sz="1200" i="1">
                              <a:latin typeface="Cambria Math"/>
                            </a:rPr>
                            <m:t>𝐺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𝐹𝑢𝑒𝑟𝑧𝑎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𝑠𝑜𝑝𝑜𝑟𝑡𝑒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𝑑𝑒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𝑙𝑎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𝑟𝑢𝑒𝑑𝑎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  <m:r>
                            <a:rPr lang="es-EC" sz="1200" i="1">
                              <a:latin typeface="Cambria Math"/>
                            </a:rPr>
                            <m:t>𝑔𝑢𝑖𝑎</m:t>
                          </m:r>
                          <m:r>
                            <a:rPr lang="es-EC" sz="12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= 88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  <m:r>
                        <a:rPr lang="es-EC" sz="1200" i="1">
                          <a:latin typeface="Cambria Math"/>
                        </a:rPr>
                        <m:t>+196 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  <m:r>
                        <a:rPr lang="es-EC" sz="1200" i="1">
                          <a:latin typeface="Cambria Math"/>
                        </a:rPr>
                        <m:t>+205 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  <m:r>
                        <a:rPr lang="es-EC" sz="1200" i="1">
                          <a:latin typeface="Cambria Math"/>
                        </a:rPr>
                        <m:t>+186 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  <m:r>
                        <a:rPr lang="es-EC" sz="1200" i="1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=675 </m:t>
                      </m:r>
                      <m:r>
                        <a:rPr lang="es-EC" sz="12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120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615640"/>
                <a:ext cx="6840760" cy="10407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OBJETIVOS ESPECÍFICOS</a:t>
            </a: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dirty="0"/>
              <a:t>Diseñar y construir la estructura del arador de discos asistido por el software Autodesk Inventor 2013.</a:t>
            </a:r>
            <a:endParaRPr lang="en-US" dirty="0" smtClean="0">
              <a:effectLst/>
            </a:endParaRPr>
          </a:p>
          <a:p>
            <a:pPr algn="just"/>
            <a:endParaRPr lang="en-US" dirty="0" smtClean="0">
              <a:effectLst/>
            </a:endParaRPr>
          </a:p>
          <a:p>
            <a:pPr lvl="0" algn="just"/>
            <a:r>
              <a:rPr lang="es-ES" dirty="0"/>
              <a:t>Diseñar y construir la estructura del remolque con volteo utilizando el software Autodesk Inventor 2013.</a:t>
            </a:r>
            <a:endParaRPr lang="en-US" dirty="0" smtClean="0">
              <a:effectLst/>
            </a:endParaRPr>
          </a:p>
          <a:p>
            <a:pPr algn="just"/>
            <a:endParaRPr lang="en-US" dirty="0" smtClean="0">
              <a:effectLst/>
            </a:endParaRPr>
          </a:p>
          <a:p>
            <a:pPr lvl="0" algn="just"/>
            <a:r>
              <a:rPr lang="es-ES" dirty="0"/>
              <a:t>Seleccionar los elementos que conforman el sistema hidráulico y sistema de transmisión del remolque  con volteo.</a:t>
            </a:r>
            <a:endParaRPr lang="en-US" dirty="0" smtClean="0">
              <a:effectLst/>
            </a:endParaRPr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TERCER PUNTO</a:t>
            </a:r>
            <a:endParaRPr lang="es-EC"/>
          </a:p>
        </p:txBody>
      </p:sp>
      <p:pic>
        <p:nvPicPr>
          <p:cNvPr id="7170" name="Imagen 136" descr="Descripción: C:\Users\Personal\Desktop\diseño de aradora\Images\diseño de los tres puntos.iam Stress Analysis Report 05_06_2013\0\Result_0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 bwMode="auto">
          <a:xfrm>
            <a:off x="2021767" y="1484785"/>
            <a:ext cx="3672408" cy="29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37" descr="Descripción: C:\Users\Personal\Desktop\diseño de aradora\Images\diseño de los tres puntos.iam Stress Analysis Report 05_06_2013\0\Result_0_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 bwMode="auto">
          <a:xfrm>
            <a:off x="6455839" y="1484785"/>
            <a:ext cx="3888107" cy="295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354568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03635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200">
                <a:latin typeface="Cambria Math" pitchFamily="18" charset="0"/>
                <a:ea typeface="Calibri" pitchFamily="34" charset="0"/>
                <a:cs typeface="Times New Roman" pitchFamily="18" charset="0"/>
              </a:rPr>
            </a:br>
            <a:endParaRPr lang="es-EC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1" y="786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2021767" y="4871131"/>
                <a:ext cx="41764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/>
                  <a:t>DATOS:</a:t>
                </a:r>
              </a:p>
              <a:p>
                <a:r>
                  <a:rPr lang="es-EC"/>
                  <a:t>F =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5163 </m:t>
                    </m:r>
                  </m:oMath>
                </a14:m>
                <a:endParaRPr lang="es-EC"/>
              </a:p>
              <a:p>
                <a:endParaRPr lang="es-EC"/>
              </a:p>
              <a:p>
                <a:endParaRPr lang="es-EC"/>
              </a:p>
              <a:p>
                <a:endParaRPr lang="es-EC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767" y="4871131"/>
                <a:ext cx="4176464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314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8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Esfuerzo del Chasis en Operación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22059" r="36471" b="14588"/>
          <a:stretch/>
        </p:blipFill>
        <p:spPr bwMode="auto">
          <a:xfrm>
            <a:off x="1848056" y="1412776"/>
            <a:ext cx="504898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7032104" y="1556793"/>
                <a:ext cx="41764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/>
                  <a:t>DATOS:</a:t>
                </a:r>
              </a:p>
              <a:p>
                <a:r>
                  <a:rPr lang="es-EC"/>
                  <a:t>F =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5163 </m:t>
                    </m:r>
                  </m:oMath>
                </a14:m>
                <a:endParaRPr lang="es-EC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C"/>
                  <a:t> = 1155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C"/>
                  <a:t> = 823 N</a:t>
                </a:r>
              </a:p>
              <a:p>
                <a:endParaRPr lang="es-EC"/>
              </a:p>
              <a:p>
                <a:endParaRPr lang="es-EC"/>
              </a:p>
              <a:p>
                <a:endParaRPr lang="es-EC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1556793"/>
                <a:ext cx="4176464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1314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744462"/>
            <a:ext cx="6933580" cy="527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CONCLUSIONES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805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Se pudo constatar a través del software Autodesk Inventor Professional que los materiales utilizados en la construcción del remolque son los correctos, debido a que resisten sin ningún inconveniente las cargas máximas a las que puede estar sometido en el trabajo real. </a:t>
            </a:r>
            <a:endParaRPr lang="es-ES" dirty="0" smtClean="0"/>
          </a:p>
          <a:p>
            <a:pPr lvl="0"/>
            <a:endParaRPr lang="en-US" dirty="0"/>
          </a:p>
          <a:p>
            <a:pPr lvl="0"/>
            <a:r>
              <a:rPr lang="es-EC" dirty="0"/>
              <a:t>Se comprobó que el arado de discos trabaja con mayor eficiencia, mejor operación  menor desgaste físico, en suelos pesados, pedregosos y húmedos</a:t>
            </a:r>
            <a:r>
              <a:rPr lang="es-EC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s-EC" dirty="0"/>
              <a:t>Se pudo comprobar que el arado sufre muy poco desgaste en sus piezas de trabajo</a:t>
            </a:r>
            <a:r>
              <a:rPr lang="es-EC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s-EC" dirty="0"/>
              <a:t>Se comprobó con una separación entre discos de 500 mm se obtuvo un mullido adecuado, permitiendo que se forme la profundidad de trabajo necesaria.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52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8083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C" dirty="0"/>
              <a:t>Se comprobó que el  arado de discos puede soportar grandes esfuerzos en sus materiales sin que se presente problemas de rupturas</a:t>
            </a:r>
            <a:r>
              <a:rPr lang="es-EC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s-ES" dirty="0"/>
              <a:t>Se comprobó con el arado de discos</a:t>
            </a:r>
            <a:r>
              <a:rPr lang="es-EC" dirty="0"/>
              <a:t> terminado, todas las pruebas se puede garantizar al agricultor un 90% en el de efectividad en el proceso de labranza.</a:t>
            </a:r>
            <a:endParaRPr lang="en-US" dirty="0"/>
          </a:p>
          <a:p>
            <a:pPr marL="0" indent="0">
              <a:buNone/>
            </a:pPr>
            <a:r>
              <a:rPr lang="es-EC" dirty="0"/>
              <a:t> </a:t>
            </a:r>
            <a:endParaRPr lang="en-US" dirty="0"/>
          </a:p>
          <a:p>
            <a:pPr lvl="0"/>
            <a:r>
              <a:rPr lang="es-ES" dirty="0"/>
              <a:t>Se verificó el funcionamiento del sistema hidráulico, realizando los cálculos y selección de elementos necesarios, para finalmente efectuar pruebas de desempeño, en las cuales se comprobó el correcto funcionamiento del mismo.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 </a:t>
            </a:r>
            <a:endParaRPr lang="en-US" dirty="0"/>
          </a:p>
          <a:p>
            <a:pPr lvl="0"/>
            <a:r>
              <a:rPr lang="es-ES" dirty="0"/>
              <a:t>El diseño del sistema hidráulico del remolque, logró levantar sin ninguna dificultad la carga planteada al inicio de su construcción de 0,5 </a:t>
            </a:r>
            <a:r>
              <a:rPr lang="es-ES" dirty="0" err="1"/>
              <a:t>Tn</a:t>
            </a:r>
            <a:r>
              <a:rPr lang="es-ES" dirty="0"/>
              <a:t>.</a:t>
            </a:r>
            <a:endParaRPr lang="en-US" dirty="0"/>
          </a:p>
          <a:p>
            <a:endParaRPr lang="en-US" dirty="0"/>
          </a:p>
          <a:p>
            <a:pPr lvl="0"/>
            <a:r>
              <a:rPr lang="es-ES" dirty="0"/>
              <a:t>El uso de la energía hidráulica es de gran ayuda en el sector agrícola, ya que debido a su potencial optimiza tiempo, esfuerzo y recursos al momento de trasladar y descargar grandes cantidades de productos.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64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RECOMENDACIONES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/>
              <a:t>Evitar hacer regulaciones o servicios de mantenimiento con el equipo en movimiento.</a:t>
            </a:r>
            <a:endParaRPr lang="en-US" dirty="0"/>
          </a:p>
          <a:p>
            <a:pPr lvl="0"/>
            <a:r>
              <a:rPr lang="es-EC" dirty="0"/>
              <a:t>Cuando el disco  delantero este demasiado profundo se soluciona mejorando la nivelación longitudinal y transversal.</a:t>
            </a:r>
            <a:endParaRPr lang="en-US" dirty="0"/>
          </a:p>
          <a:p>
            <a:pPr lvl="0"/>
            <a:r>
              <a:rPr lang="es-EC" dirty="0"/>
              <a:t>Si la penetración de los discos es ineficiente, se recomienda  controlar el filo de los discos.</a:t>
            </a:r>
            <a:endParaRPr lang="en-US" dirty="0"/>
          </a:p>
          <a:p>
            <a:pPr lvl="0"/>
            <a:r>
              <a:rPr lang="es-EC" dirty="0"/>
              <a:t>Conocer el terreno antes de realizar el proceso de labranza, para evitar los lugares peligrosos o con obstáculos.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25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573109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C" dirty="0"/>
              <a:t>Al momento del desenganche en el arado de discos, en el campo o en  galpón, es recomendable utilizar un lugar plano y firme, asegurándose que el equipo esté debidamente apoyado</a:t>
            </a:r>
            <a:r>
              <a:rPr lang="es-EC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s-ES" dirty="0"/>
              <a:t>No acoplar el motor térmico con la bomba hidráulica directamente, se debe utilizar una transmisión, para que ésta soporte la tensión ejercida por las bandas y no la bomba, evitando así daños prematuros.</a:t>
            </a:r>
            <a:endParaRPr lang="en-US" dirty="0"/>
          </a:p>
          <a:p>
            <a:pPr marL="0" indent="0">
              <a:buNone/>
            </a:pPr>
            <a:r>
              <a:rPr lang="es-ES" b="1" i="1" dirty="0"/>
              <a:t> </a:t>
            </a:r>
            <a:endParaRPr lang="en-US" dirty="0"/>
          </a:p>
          <a:p>
            <a:pPr lvl="0"/>
            <a:r>
              <a:rPr lang="es-ES" dirty="0"/>
              <a:t>Comprobar que no existan cables, obstáculos o personas antes de levantar el cajón del remolque</a:t>
            </a:r>
            <a:r>
              <a:rPr lang="es-E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s-ES" dirty="0"/>
              <a:t>Antes de poner en funcionamiento el sistema de volteo, examinar todos los elementos hidráulicos para detectar posibles fugas de aceite.</a:t>
            </a:r>
            <a:endParaRPr lang="en-US" dirty="0"/>
          </a:p>
          <a:p>
            <a:pPr marL="0" indent="0">
              <a:buNone/>
            </a:pPr>
            <a:r>
              <a:rPr lang="es-ES" b="1" i="1" dirty="0"/>
              <a:t> </a:t>
            </a:r>
            <a:endParaRPr lang="en-US" dirty="0"/>
          </a:p>
          <a:p>
            <a:pPr lvl="0"/>
            <a:r>
              <a:rPr lang="es-ES" dirty="0"/>
              <a:t>Limpiar adecuadamente los acoples rápidos antes de conectarlos, para evitar el ingreso de partículas al sistema y que exista una conexión correcta entre ambos elementos.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REMOLQUE CON VOLTEO</a:t>
            </a: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5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Es un vehículo que sirve para el transporte de cualquier tipo de </a:t>
            </a:r>
            <a:r>
              <a:rPr lang="es-ES_tradnl" dirty="0" smtClean="0"/>
              <a:t>carga.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i="1" dirty="0" smtClean="0"/>
              <a:t>Definición</a:t>
            </a:r>
          </a:p>
          <a:p>
            <a:r>
              <a:rPr lang="es-ES_tradnl" i="1" dirty="0" smtClean="0"/>
              <a:t>Partes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29" y="2446516"/>
            <a:ext cx="6283500" cy="4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593593"/>
            <a:ext cx="10515600" cy="139928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700" b="1" dirty="0" smtClean="0"/>
              <a:t>CAJÓN</a:t>
            </a:r>
            <a:r>
              <a:rPr lang="es-ES" sz="5400" b="1" dirty="0" smtClean="0"/>
              <a:t/>
            </a:r>
            <a:br>
              <a:rPr lang="es-ES" sz="5400" b="1" dirty="0" smtClean="0"/>
            </a:b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065" y="2212786"/>
            <a:ext cx="10722735" cy="324058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V = 0,75 m3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4400" b="1" dirty="0" smtClean="0"/>
              <a:t>DIMENSIONES</a:t>
            </a:r>
            <a:endParaRPr lang="en-US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205417"/>
            <a:ext cx="3973511" cy="10073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81" y="1519707"/>
            <a:ext cx="5515646" cy="36804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45" y="6126225"/>
            <a:ext cx="8315325" cy="485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45" y="5554018"/>
            <a:ext cx="86391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CHASIS DEL CAJÓN</a:t>
            </a:r>
            <a:endParaRPr lang="en-U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5023" y="1507212"/>
            <a:ext cx="10515600" cy="140956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Dimensiones</a:t>
            </a:r>
          </a:p>
          <a:p>
            <a:r>
              <a:rPr lang="es-ES" dirty="0" smtClean="0"/>
              <a:t>Estructura</a:t>
            </a:r>
          </a:p>
          <a:p>
            <a:r>
              <a:rPr lang="es-ES" dirty="0" smtClean="0"/>
              <a:t>Material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89" y="2916776"/>
            <a:ext cx="7251421" cy="35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Fuerza Aplicada</a:t>
            </a:r>
            <a:endParaRPr lang="en-US" sz="5400" b="1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435662" y="2841569"/>
            <a:ext cx="2918138" cy="230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m</a:t>
            </a:r>
            <a:r>
              <a:rPr lang="es-ES" dirty="0" smtClean="0"/>
              <a:t> </a:t>
            </a:r>
            <a:r>
              <a:rPr lang="es-ES" sz="1600" dirty="0" smtClean="0"/>
              <a:t>carga </a:t>
            </a:r>
            <a:r>
              <a:rPr lang="es-ES" dirty="0" smtClean="0"/>
              <a:t>= 500 Kg.</a:t>
            </a:r>
          </a:p>
          <a:p>
            <a:pPr marL="0" indent="0" algn="just">
              <a:buNone/>
            </a:pPr>
            <a:r>
              <a:rPr lang="es-ES" dirty="0" smtClean="0"/>
              <a:t>F = 4900 N.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3126"/>
            <a:ext cx="71437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Von Mises</a:t>
            </a:r>
            <a:endParaRPr lang="en-U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690688"/>
            <a:ext cx="62007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843</Words>
  <Application>Microsoft Office PowerPoint</Application>
  <PresentationFormat>Panorámica</PresentationFormat>
  <Paragraphs>190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Tema de Office</vt:lpstr>
      <vt:lpstr>ESCUELA POLITÉCNICA DEL EJÉRCITO  DISEÑO, CONSTRUCCIÓN E IMPLEMENTACIÓN DE UN REMOLQUE CON VOLTEO Y UN ARADOR DE DISCOS AL PROTOTIPO DE UN TRACTOR AGRÍCOLA MONOPLAZA A DIESEL</vt:lpstr>
      <vt:lpstr>INTRODUCCIÓN</vt:lpstr>
      <vt:lpstr>OBJETIVO GENERAL</vt:lpstr>
      <vt:lpstr>OBJETIVOS ESPECÍFICOS</vt:lpstr>
      <vt:lpstr>REMOLQUE CON VOLTEO</vt:lpstr>
      <vt:lpstr>CAJÓN </vt:lpstr>
      <vt:lpstr>CHASIS DEL CAJÓN</vt:lpstr>
      <vt:lpstr>Fuerza Aplicada</vt:lpstr>
      <vt:lpstr>Von Mises</vt:lpstr>
      <vt:lpstr>Factor de Seguridad</vt:lpstr>
      <vt:lpstr>Máximo ángulo de inclinación del remolque</vt:lpstr>
      <vt:lpstr>Presentación de PowerPoint</vt:lpstr>
      <vt:lpstr>CHASIS PRINCIPAL</vt:lpstr>
      <vt:lpstr>Puntos de Anclaje</vt:lpstr>
      <vt:lpstr>Fuerza Aplicada</vt:lpstr>
      <vt:lpstr>Von Mises</vt:lpstr>
      <vt:lpstr>Factor de Seguridad</vt:lpstr>
      <vt:lpstr>SELECCIÓN DE ELEMENTOS COMPLEMENTARIOS</vt:lpstr>
      <vt:lpstr>Presentación de PowerPoint</vt:lpstr>
      <vt:lpstr>DISEÑO  HIDRÁULICO   Cilindro Hidráulico</vt:lpstr>
      <vt:lpstr>Carrera del cilindro</vt:lpstr>
      <vt:lpstr>Bomba Hidráulica</vt:lpstr>
      <vt:lpstr>Mangueras y acoples</vt:lpstr>
      <vt:lpstr>PERDIDAS POR FRICCIÓN</vt:lpstr>
      <vt:lpstr>ARADO DE DISCOS</vt:lpstr>
      <vt:lpstr>Arado de discos </vt:lpstr>
      <vt:lpstr>Presentación de PowerPoint</vt:lpstr>
      <vt:lpstr>Presentación de PowerPoint</vt:lpstr>
      <vt:lpstr>Presentación de PowerPoint</vt:lpstr>
      <vt:lpstr>COEFICIENTE DE LABRANZA</vt:lpstr>
      <vt:lpstr>Presentación de PowerPoint</vt:lpstr>
      <vt:lpstr>DIAMETRO DE LOS DISCOS</vt:lpstr>
      <vt:lpstr>DISCO DE ARADO</vt:lpstr>
      <vt:lpstr>Presentación de PowerPoint</vt:lpstr>
      <vt:lpstr>Presentación de PowerPoint</vt:lpstr>
      <vt:lpstr>SOPORTE DE DISCOS y PORTA DISCOS</vt:lpstr>
      <vt:lpstr>RESORTE DE COMPRESIÓN</vt:lpstr>
      <vt:lpstr>SOPORTE DE RUEDA GUIA</vt:lpstr>
      <vt:lpstr>CHASIS DEL ARDO DE DISCOS </vt:lpstr>
      <vt:lpstr>TERCER PUNTO</vt:lpstr>
      <vt:lpstr>Esfuerzo del Chasis en Operación</vt:lpstr>
      <vt:lpstr>Presentación de PowerPoint</vt:lpstr>
      <vt:lpstr>CONCLUSIONES</vt:lpstr>
      <vt:lpstr>Presentación de PowerPoint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Miguel Angulo Guano</dc:creator>
  <cp:lastModifiedBy>Edwin Miguel Angulo Guano</cp:lastModifiedBy>
  <cp:revision>45</cp:revision>
  <dcterms:created xsi:type="dcterms:W3CDTF">2013-06-20T19:54:12Z</dcterms:created>
  <dcterms:modified xsi:type="dcterms:W3CDTF">2013-08-07T19:11:34Z</dcterms:modified>
</cp:coreProperties>
</file>