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3" r:id="rId1"/>
  </p:sldMasterIdLst>
  <p:notesMasterIdLst>
    <p:notesMasterId r:id="rId36"/>
  </p:notesMasterIdLst>
  <p:sldIdLst>
    <p:sldId id="256" r:id="rId2"/>
    <p:sldId id="257" r:id="rId3"/>
    <p:sldId id="258" r:id="rId4"/>
    <p:sldId id="261" r:id="rId5"/>
    <p:sldId id="259" r:id="rId6"/>
    <p:sldId id="260" r:id="rId7"/>
    <p:sldId id="262" r:id="rId8"/>
    <p:sldId id="263" r:id="rId9"/>
    <p:sldId id="264" r:id="rId10"/>
    <p:sldId id="265" r:id="rId11"/>
    <p:sldId id="287" r:id="rId12"/>
    <p:sldId id="266" r:id="rId13"/>
    <p:sldId id="267" r:id="rId14"/>
    <p:sldId id="276" r:id="rId15"/>
    <p:sldId id="277" r:id="rId16"/>
    <p:sldId id="278" r:id="rId17"/>
    <p:sldId id="288" r:id="rId18"/>
    <p:sldId id="269" r:id="rId19"/>
    <p:sldId id="275" r:id="rId20"/>
    <p:sldId id="289" r:id="rId21"/>
    <p:sldId id="271" r:id="rId22"/>
    <p:sldId id="273" r:id="rId23"/>
    <p:sldId id="274" r:id="rId24"/>
    <p:sldId id="279" r:id="rId25"/>
    <p:sldId id="280" r:id="rId26"/>
    <p:sldId id="281" r:id="rId27"/>
    <p:sldId id="282" r:id="rId28"/>
    <p:sldId id="285" r:id="rId29"/>
    <p:sldId id="283" r:id="rId30"/>
    <p:sldId id="293" r:id="rId31"/>
    <p:sldId id="284" r:id="rId32"/>
    <p:sldId id="291" r:id="rId33"/>
    <p:sldId id="290" r:id="rId34"/>
    <p:sldId id="294" r:id="rId3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p:scale>
          <a:sx n="66" d="100"/>
          <a:sy n="66" d="100"/>
        </p:scale>
        <p:origin x="-900" y="-1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DDF071-1A1D-414F-A84B-81A8467661E1}" type="datetimeFigureOut">
              <a:rPr lang="es-ES" smtClean="0"/>
              <a:t>14/08/2013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C0EE9D-B3CF-4827-A84A-0A472EF53B37}" type="slidenum">
              <a:rPr lang="es-ES" smtClean="0"/>
              <a:t>‹Nº›</a:t>
            </a:fld>
            <a:endParaRPr lang="es-ES"/>
          </a:p>
        </p:txBody>
      </p:sp>
    </p:spTree>
    <p:extLst>
      <p:ext uri="{BB962C8B-B14F-4D97-AF65-F5344CB8AC3E}">
        <p14:creationId xmlns:p14="http://schemas.microsoft.com/office/powerpoint/2010/main" val="1057541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1521496C-40F2-4CC5-897F-4F1D4C568325}" type="datetimeFigureOut">
              <a:rPr lang="es-ES" smtClean="0"/>
              <a:t>14/08/2013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a:xfrm>
            <a:off x="9255346" y="2750337"/>
            <a:ext cx="1171888" cy="1356442"/>
          </a:xfrm>
        </p:spPr>
        <p:txBody>
          <a:bodyPr/>
          <a:lstStyle/>
          <a:p>
            <a:fld id="{7887E7EF-486C-4002-8EBA-F289AF3794DD}" type="slidenum">
              <a:rPr lang="es-ES" smtClean="0"/>
              <a:t>‹Nº›</a:t>
            </a:fld>
            <a:endParaRPr lang="es-ES"/>
          </a:p>
        </p:txBody>
      </p:sp>
    </p:spTree>
    <p:extLst>
      <p:ext uri="{BB962C8B-B14F-4D97-AF65-F5344CB8AC3E}">
        <p14:creationId xmlns:p14="http://schemas.microsoft.com/office/powerpoint/2010/main" val="2450066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521496C-40F2-4CC5-897F-4F1D4C568325}" type="datetimeFigureOut">
              <a:rPr lang="es-ES" smtClean="0"/>
              <a:t>14/08/2013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a:xfrm>
            <a:off x="10729455" y="4711309"/>
            <a:ext cx="1154151" cy="1090789"/>
          </a:xfrm>
        </p:spPr>
        <p:txBody>
          <a:bodyPr/>
          <a:lstStyle/>
          <a:p>
            <a:fld id="{7887E7EF-486C-4002-8EBA-F289AF3794DD}" type="slidenum">
              <a:rPr lang="es-ES" smtClean="0"/>
              <a:t>‹Nº›</a:t>
            </a:fld>
            <a:endParaRPr lang="es-ES"/>
          </a:p>
        </p:txBody>
      </p:sp>
    </p:spTree>
    <p:extLst>
      <p:ext uri="{BB962C8B-B14F-4D97-AF65-F5344CB8AC3E}">
        <p14:creationId xmlns:p14="http://schemas.microsoft.com/office/powerpoint/2010/main" val="1842434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521496C-40F2-4CC5-897F-4F1D4C568325}" type="datetimeFigureOut">
              <a:rPr lang="es-ES" smtClean="0"/>
              <a:t>14/08/2013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a:xfrm>
            <a:off x="10729455" y="4711615"/>
            <a:ext cx="1154151" cy="1090789"/>
          </a:xfrm>
        </p:spPr>
        <p:txBody>
          <a:bodyPr/>
          <a:lstStyle/>
          <a:p>
            <a:fld id="{7887E7EF-486C-4002-8EBA-F289AF3794DD}" type="slidenum">
              <a:rPr lang="es-ES" smtClean="0"/>
              <a:t>‹Nº›</a:t>
            </a:fld>
            <a:endParaRPr lang="es-ES"/>
          </a:p>
        </p:txBody>
      </p:sp>
    </p:spTree>
    <p:extLst>
      <p:ext uri="{BB962C8B-B14F-4D97-AF65-F5344CB8AC3E}">
        <p14:creationId xmlns:p14="http://schemas.microsoft.com/office/powerpoint/2010/main" val="2232632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521496C-40F2-4CC5-897F-4F1D4C568325}" type="datetimeFigureOut">
              <a:rPr lang="es-ES" smtClean="0"/>
              <a:t>14/08/2013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a:xfrm>
            <a:off x="10729455" y="4709925"/>
            <a:ext cx="1154151" cy="1090789"/>
          </a:xfrm>
        </p:spPr>
        <p:txBody>
          <a:bodyPr/>
          <a:lstStyle/>
          <a:p>
            <a:fld id="{7887E7EF-486C-4002-8EBA-F289AF3794DD}" type="slidenum">
              <a:rPr lang="es-ES" smtClean="0"/>
              <a:t>‹Nº›</a:t>
            </a:fld>
            <a:endParaRPr lang="es-E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7259602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521496C-40F2-4CC5-897F-4F1D4C568325}" type="datetimeFigureOut">
              <a:rPr lang="es-ES" smtClean="0"/>
              <a:t>14/08/2013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a:xfrm>
            <a:off x="10729455" y="4709925"/>
            <a:ext cx="1154151" cy="1090789"/>
          </a:xfrm>
        </p:spPr>
        <p:txBody>
          <a:bodyPr/>
          <a:lstStyle/>
          <a:p>
            <a:fld id="{7887E7EF-486C-4002-8EBA-F289AF3794DD}" type="slidenum">
              <a:rPr lang="es-ES" smtClean="0"/>
              <a:t>‹Nº›</a:t>
            </a:fld>
            <a:endParaRPr lang="es-ES"/>
          </a:p>
        </p:txBody>
      </p:sp>
    </p:spTree>
    <p:extLst>
      <p:ext uri="{BB962C8B-B14F-4D97-AF65-F5344CB8AC3E}">
        <p14:creationId xmlns:p14="http://schemas.microsoft.com/office/powerpoint/2010/main" val="40369239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1521496C-40F2-4CC5-897F-4F1D4C568325}" type="datetimeFigureOut">
              <a:rPr lang="es-ES" smtClean="0"/>
              <a:t>14/08/2013</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7887E7EF-486C-4002-8EBA-F289AF3794DD}" type="slidenum">
              <a:rPr lang="es-ES" smtClean="0"/>
              <a:t>‹Nº›</a:t>
            </a:fld>
            <a:endParaRPr lang="es-ES"/>
          </a:p>
        </p:txBody>
      </p:sp>
    </p:spTree>
    <p:extLst>
      <p:ext uri="{BB962C8B-B14F-4D97-AF65-F5344CB8AC3E}">
        <p14:creationId xmlns:p14="http://schemas.microsoft.com/office/powerpoint/2010/main" val="31674302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1521496C-40F2-4CC5-897F-4F1D4C568325}" type="datetimeFigureOut">
              <a:rPr lang="es-ES" smtClean="0"/>
              <a:t>14/08/2013</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7887E7EF-486C-4002-8EBA-F289AF3794DD}" type="slidenum">
              <a:rPr lang="es-ES" smtClean="0"/>
              <a:t>‹Nº›</a:t>
            </a:fld>
            <a:endParaRPr lang="es-ES"/>
          </a:p>
        </p:txBody>
      </p:sp>
    </p:spTree>
    <p:extLst>
      <p:ext uri="{BB962C8B-B14F-4D97-AF65-F5344CB8AC3E}">
        <p14:creationId xmlns:p14="http://schemas.microsoft.com/office/powerpoint/2010/main" val="17057403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521496C-40F2-4CC5-897F-4F1D4C568325}" type="datetimeFigureOut">
              <a:rPr lang="es-ES" smtClean="0"/>
              <a:t>14/08/2013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887E7EF-486C-4002-8EBA-F289AF3794DD}" type="slidenum">
              <a:rPr lang="es-ES" smtClean="0"/>
              <a:t>‹Nº›</a:t>
            </a:fld>
            <a:endParaRPr lang="es-ES"/>
          </a:p>
        </p:txBody>
      </p:sp>
    </p:spTree>
    <p:extLst>
      <p:ext uri="{BB962C8B-B14F-4D97-AF65-F5344CB8AC3E}">
        <p14:creationId xmlns:p14="http://schemas.microsoft.com/office/powerpoint/2010/main" val="26346044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1521496C-40F2-4CC5-897F-4F1D4C568325}" type="datetimeFigureOut">
              <a:rPr lang="es-ES" smtClean="0"/>
              <a:t>14/08/2013</a:t>
            </a:fld>
            <a:endParaRPr lang="es-ES"/>
          </a:p>
        </p:txBody>
      </p:sp>
      <p:sp>
        <p:nvSpPr>
          <p:cNvPr id="5" name="Footer Placeholder 4"/>
          <p:cNvSpPr>
            <a:spLocks noGrp="1"/>
          </p:cNvSpPr>
          <p:nvPr>
            <p:ph type="ftr" sz="quarter" idx="11"/>
          </p:nvPr>
        </p:nvSpPr>
        <p:spPr>
          <a:xfrm>
            <a:off x="680321" y="5936188"/>
            <a:ext cx="6126805" cy="365125"/>
          </a:xfrm>
        </p:spPr>
        <p:txBody>
          <a:bodyPr/>
          <a:lstStyle/>
          <a:p>
            <a:endParaRPr lang="es-E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7887E7EF-486C-4002-8EBA-F289AF3794DD}" type="slidenum">
              <a:rPr lang="es-ES" smtClean="0"/>
              <a:t>‹Nº›</a:t>
            </a:fld>
            <a:endParaRPr lang="es-ES"/>
          </a:p>
        </p:txBody>
      </p:sp>
    </p:spTree>
    <p:extLst>
      <p:ext uri="{BB962C8B-B14F-4D97-AF65-F5344CB8AC3E}">
        <p14:creationId xmlns:p14="http://schemas.microsoft.com/office/powerpoint/2010/main" val="4059839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521496C-40F2-4CC5-897F-4F1D4C568325}" type="datetimeFigureOut">
              <a:rPr lang="es-ES" smtClean="0"/>
              <a:t>14/08/2013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887E7EF-486C-4002-8EBA-F289AF3794DD}" type="slidenum">
              <a:rPr lang="es-ES" smtClean="0"/>
              <a:t>‹Nº›</a:t>
            </a:fld>
            <a:endParaRPr lang="es-ES"/>
          </a:p>
        </p:txBody>
      </p:sp>
    </p:spTree>
    <p:extLst>
      <p:ext uri="{BB962C8B-B14F-4D97-AF65-F5344CB8AC3E}">
        <p14:creationId xmlns:p14="http://schemas.microsoft.com/office/powerpoint/2010/main" val="1285823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521496C-40F2-4CC5-897F-4F1D4C568325}" type="datetimeFigureOut">
              <a:rPr lang="es-ES" smtClean="0"/>
              <a:t>14/08/2013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a:xfrm>
            <a:off x="10729455" y="2869895"/>
            <a:ext cx="1154151" cy="1090789"/>
          </a:xfrm>
        </p:spPr>
        <p:txBody>
          <a:bodyPr/>
          <a:lstStyle/>
          <a:p>
            <a:fld id="{7887E7EF-486C-4002-8EBA-F289AF3794DD}" type="slidenum">
              <a:rPr lang="es-ES" smtClean="0"/>
              <a:t>‹Nº›</a:t>
            </a:fld>
            <a:endParaRPr lang="es-ES"/>
          </a:p>
        </p:txBody>
      </p:sp>
    </p:spTree>
    <p:extLst>
      <p:ext uri="{BB962C8B-B14F-4D97-AF65-F5344CB8AC3E}">
        <p14:creationId xmlns:p14="http://schemas.microsoft.com/office/powerpoint/2010/main" val="2644449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521496C-40F2-4CC5-897F-4F1D4C568325}" type="datetimeFigureOut">
              <a:rPr lang="es-ES" smtClean="0"/>
              <a:t>14/08/2013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887E7EF-486C-4002-8EBA-F289AF3794DD}" type="slidenum">
              <a:rPr lang="es-ES" smtClean="0"/>
              <a:t>‹Nº›</a:t>
            </a:fld>
            <a:endParaRPr lang="es-ES"/>
          </a:p>
        </p:txBody>
      </p:sp>
    </p:spTree>
    <p:extLst>
      <p:ext uri="{BB962C8B-B14F-4D97-AF65-F5344CB8AC3E}">
        <p14:creationId xmlns:p14="http://schemas.microsoft.com/office/powerpoint/2010/main" val="3367189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0322" y="3030008"/>
            <a:ext cx="4698355" cy="290617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594123" y="3030008"/>
            <a:ext cx="4700059" cy="290617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521496C-40F2-4CC5-897F-4F1D4C568325}" type="datetimeFigureOut">
              <a:rPr lang="es-ES" smtClean="0"/>
              <a:t>14/08/2013</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7887E7EF-486C-4002-8EBA-F289AF3794DD}" type="slidenum">
              <a:rPr lang="es-ES" smtClean="0"/>
              <a:t>‹Nº›</a:t>
            </a:fld>
            <a:endParaRPr lang="es-ES"/>
          </a:p>
        </p:txBody>
      </p:sp>
    </p:spTree>
    <p:extLst>
      <p:ext uri="{BB962C8B-B14F-4D97-AF65-F5344CB8AC3E}">
        <p14:creationId xmlns:p14="http://schemas.microsoft.com/office/powerpoint/2010/main" val="1658329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1521496C-40F2-4CC5-897F-4F1D4C568325}" type="datetimeFigureOut">
              <a:rPr lang="es-ES" smtClean="0"/>
              <a:t>14/08/2013</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7887E7EF-486C-4002-8EBA-F289AF3794DD}" type="slidenum">
              <a:rPr lang="es-ES" smtClean="0"/>
              <a:t>‹Nº›</a:t>
            </a:fld>
            <a:endParaRPr lang="es-ES"/>
          </a:p>
        </p:txBody>
      </p:sp>
    </p:spTree>
    <p:extLst>
      <p:ext uri="{BB962C8B-B14F-4D97-AF65-F5344CB8AC3E}">
        <p14:creationId xmlns:p14="http://schemas.microsoft.com/office/powerpoint/2010/main" val="115683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1521496C-40F2-4CC5-897F-4F1D4C568325}" type="datetimeFigureOut">
              <a:rPr lang="es-ES" smtClean="0"/>
              <a:t>14/08/2013</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7887E7EF-486C-4002-8EBA-F289AF3794DD}" type="slidenum">
              <a:rPr lang="es-ES" smtClean="0"/>
              <a:t>‹Nº›</a:t>
            </a:fld>
            <a:endParaRPr lang="es-ES"/>
          </a:p>
        </p:txBody>
      </p:sp>
    </p:spTree>
    <p:extLst>
      <p:ext uri="{BB962C8B-B14F-4D97-AF65-F5344CB8AC3E}">
        <p14:creationId xmlns:p14="http://schemas.microsoft.com/office/powerpoint/2010/main" val="4082501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521496C-40F2-4CC5-897F-4F1D4C568325}" type="datetimeFigureOut">
              <a:rPr lang="es-ES" smtClean="0"/>
              <a:t>14/08/2013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887E7EF-486C-4002-8EBA-F289AF3794DD}" type="slidenum">
              <a:rPr lang="es-ES" smtClean="0"/>
              <a:t>‹Nº›</a:t>
            </a:fld>
            <a:endParaRPr lang="es-ES"/>
          </a:p>
        </p:txBody>
      </p:sp>
    </p:spTree>
    <p:extLst>
      <p:ext uri="{BB962C8B-B14F-4D97-AF65-F5344CB8AC3E}">
        <p14:creationId xmlns:p14="http://schemas.microsoft.com/office/powerpoint/2010/main" val="3338364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521496C-40F2-4CC5-897F-4F1D4C568325}" type="datetimeFigureOut">
              <a:rPr lang="es-ES" smtClean="0"/>
              <a:t>14/08/2013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887E7EF-486C-4002-8EBA-F289AF3794DD}" type="slidenum">
              <a:rPr lang="es-ES" smtClean="0"/>
              <a:t>‹Nº›</a:t>
            </a:fld>
            <a:endParaRPr lang="es-ES"/>
          </a:p>
        </p:txBody>
      </p:sp>
    </p:spTree>
    <p:extLst>
      <p:ext uri="{BB962C8B-B14F-4D97-AF65-F5344CB8AC3E}">
        <p14:creationId xmlns:p14="http://schemas.microsoft.com/office/powerpoint/2010/main" val="3914583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521496C-40F2-4CC5-897F-4F1D4C568325}" type="datetimeFigureOut">
              <a:rPr lang="es-ES" smtClean="0"/>
              <a:t>14/08/2013</a:t>
            </a:fld>
            <a:endParaRPr lang="es-E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7887E7EF-486C-4002-8EBA-F289AF3794DD}" type="slidenum">
              <a:rPr lang="es-ES" smtClean="0"/>
              <a:t>‹Nº›</a:t>
            </a:fld>
            <a:endParaRPr lang="es-ES"/>
          </a:p>
        </p:txBody>
      </p:sp>
    </p:spTree>
    <p:extLst>
      <p:ext uri="{BB962C8B-B14F-4D97-AF65-F5344CB8AC3E}">
        <p14:creationId xmlns:p14="http://schemas.microsoft.com/office/powerpoint/2010/main" val="1936838081"/>
      </p:ext>
    </p:extLst>
  </p:cSld>
  <p:clrMap bg1="dk1" tx1="lt1" bg2="dk2" tx2="lt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 id="2147483825" r:id="rId12"/>
    <p:sldLayoutId id="2147483826" r:id="rId13"/>
    <p:sldLayoutId id="2147483827" r:id="rId14"/>
    <p:sldLayoutId id="2147483828" r:id="rId15"/>
    <p:sldLayoutId id="2147483829" r:id="rId16"/>
    <p:sldLayoutId id="2147483830"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08508" y="2202289"/>
            <a:ext cx="8144134" cy="2627289"/>
          </a:xfrm>
        </p:spPr>
        <p:txBody>
          <a:bodyPr/>
          <a:lstStyle/>
          <a:p>
            <a:r>
              <a:rPr lang="es-ES" sz="2400" dirty="0">
                <a:latin typeface="Century Gothic" panose="020B0502020202020204" pitchFamily="34" charset="0"/>
              </a:rPr>
              <a:t>DESARROLLO DEL WEB SITE CORPORATIVO PARA LA GESTIÓN Y VALIDACIÓN DE LA DOCUMENTACIÓN LEGAL DE UNATEC; MEDIANTE EL USO DE LA FIRMA ELECTRÓNICA</a:t>
            </a:r>
            <a:r>
              <a:rPr lang="es-ES" dirty="0"/>
              <a:t/>
            </a:r>
            <a:br>
              <a:rPr lang="es-ES" dirty="0"/>
            </a:br>
            <a:endParaRPr lang="es-ES" dirty="0"/>
          </a:p>
        </p:txBody>
      </p:sp>
      <p:sp>
        <p:nvSpPr>
          <p:cNvPr id="3" name="Subtítulo 2"/>
          <p:cNvSpPr>
            <a:spLocks noGrp="1"/>
          </p:cNvSpPr>
          <p:nvPr>
            <p:ph type="subTitle" idx="1"/>
          </p:nvPr>
        </p:nvSpPr>
        <p:spPr>
          <a:xfrm>
            <a:off x="5629479" y="4833869"/>
            <a:ext cx="3299419" cy="953034"/>
          </a:xfrm>
        </p:spPr>
        <p:txBody>
          <a:bodyPr/>
          <a:lstStyle/>
          <a:p>
            <a:r>
              <a:rPr lang="es-ES" dirty="0" smtClean="0"/>
              <a:t>Elaborado por:</a:t>
            </a:r>
          </a:p>
          <a:p>
            <a:r>
              <a:rPr lang="es-ES" dirty="0" smtClean="0"/>
              <a:t>Javier </a:t>
            </a:r>
            <a:r>
              <a:rPr lang="es-ES" dirty="0" err="1" smtClean="0"/>
              <a:t>Villalba</a:t>
            </a:r>
            <a:endParaRPr lang="es-ES" dirty="0"/>
          </a:p>
        </p:txBody>
      </p:sp>
      <p:sp>
        <p:nvSpPr>
          <p:cNvPr id="4" name="Subtítulo 2"/>
          <p:cNvSpPr txBox="1">
            <a:spLocks/>
          </p:cNvSpPr>
          <p:nvPr/>
        </p:nvSpPr>
        <p:spPr>
          <a:xfrm>
            <a:off x="8853714" y="2918606"/>
            <a:ext cx="3367315" cy="953034"/>
          </a:xfrm>
          <a:prstGeom prst="rect">
            <a:avLst/>
          </a:prstGeom>
        </p:spPr>
        <p:txBody>
          <a:bodyPr vert="horz" lIns="91440" tIns="45720" rIns="91440" bIns="45720" rtlCol="0">
            <a:normAutofit/>
          </a:bodyPr>
          <a:lstStyle>
            <a:lvl1pPr marL="0" indent="0" algn="r"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ES" dirty="0" smtClean="0"/>
              <a:t>Director: José Sancho</a:t>
            </a:r>
          </a:p>
          <a:p>
            <a:r>
              <a:rPr lang="es-ES" dirty="0" smtClean="0"/>
              <a:t>Codirector: Omar </a:t>
            </a:r>
            <a:r>
              <a:rPr lang="es-ES" dirty="0" err="1" smtClean="0"/>
              <a:t>Baldeón</a:t>
            </a:r>
            <a:endParaRPr lang="es-ES" dirty="0" smtClean="0"/>
          </a:p>
        </p:txBody>
      </p:sp>
    </p:spTree>
    <p:extLst>
      <p:ext uri="{BB962C8B-B14F-4D97-AF65-F5344CB8AC3E}">
        <p14:creationId xmlns:p14="http://schemas.microsoft.com/office/powerpoint/2010/main" val="7333375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Alcance</a:t>
            </a:r>
          </a:p>
        </p:txBody>
      </p:sp>
      <p:sp>
        <p:nvSpPr>
          <p:cNvPr id="3" name="Marcador de contenido 2"/>
          <p:cNvSpPr>
            <a:spLocks noGrp="1"/>
          </p:cNvSpPr>
          <p:nvPr>
            <p:ph idx="1"/>
          </p:nvPr>
        </p:nvSpPr>
        <p:spPr>
          <a:xfrm>
            <a:off x="680321" y="2246720"/>
            <a:ext cx="9613861" cy="4244231"/>
          </a:xfrm>
        </p:spPr>
        <p:txBody>
          <a:bodyPr>
            <a:normAutofit fontScale="92500" lnSpcReduction="10000"/>
          </a:bodyPr>
          <a:lstStyle/>
          <a:p>
            <a:pPr algn="just"/>
            <a:r>
              <a:rPr lang="es-ES" sz="2800" dirty="0" smtClean="0">
                <a:latin typeface="Century Gothic" panose="020B0502020202020204" pitchFamily="34" charset="0"/>
              </a:rPr>
              <a:t>Usuarios</a:t>
            </a:r>
            <a:endParaRPr lang="es-ES" sz="2800" dirty="0">
              <a:latin typeface="Century Gothic" panose="020B0502020202020204" pitchFamily="34" charset="0"/>
            </a:endParaRPr>
          </a:p>
          <a:p>
            <a:pPr algn="just"/>
            <a:r>
              <a:rPr lang="es-ES" sz="2800" dirty="0" smtClean="0">
                <a:latin typeface="Century Gothic" panose="020B0502020202020204" pitchFamily="34" charset="0"/>
              </a:rPr>
              <a:t>Socios</a:t>
            </a:r>
            <a:endParaRPr lang="es-ES" sz="2800" dirty="0">
              <a:latin typeface="Century Gothic" panose="020B0502020202020204" pitchFamily="34" charset="0"/>
            </a:endParaRPr>
          </a:p>
          <a:p>
            <a:pPr algn="just"/>
            <a:r>
              <a:rPr lang="es-ES" sz="2800" dirty="0">
                <a:latin typeface="Century Gothic" panose="020B0502020202020204" pitchFamily="34" charset="0"/>
              </a:rPr>
              <a:t>Compañías</a:t>
            </a:r>
          </a:p>
          <a:p>
            <a:pPr algn="just"/>
            <a:r>
              <a:rPr lang="es-ES" sz="2800" dirty="0">
                <a:latin typeface="Century Gothic" panose="020B0502020202020204" pitchFamily="34" charset="0"/>
              </a:rPr>
              <a:t>Vehículos</a:t>
            </a:r>
          </a:p>
          <a:p>
            <a:pPr algn="just"/>
            <a:r>
              <a:rPr lang="es-ES" sz="2800" dirty="0" smtClean="0">
                <a:latin typeface="Century Gothic" panose="020B0502020202020204" pitchFamily="34" charset="0"/>
              </a:rPr>
              <a:t>Perfiles de Acceso</a:t>
            </a:r>
            <a:endParaRPr lang="es-ES" sz="2800" dirty="0">
              <a:latin typeface="Century Gothic" panose="020B0502020202020204" pitchFamily="34" charset="0"/>
            </a:endParaRPr>
          </a:p>
          <a:p>
            <a:pPr algn="just"/>
            <a:r>
              <a:rPr lang="es-ES" sz="2800" dirty="0">
                <a:latin typeface="Century Gothic" panose="020B0502020202020204" pitchFamily="34" charset="0"/>
              </a:rPr>
              <a:t>Documentos</a:t>
            </a:r>
          </a:p>
          <a:p>
            <a:pPr algn="just"/>
            <a:r>
              <a:rPr lang="es-ES" sz="2800" dirty="0">
                <a:latin typeface="Century Gothic" panose="020B0502020202020204" pitchFamily="34" charset="0"/>
              </a:rPr>
              <a:t>Mantenimiento</a:t>
            </a:r>
          </a:p>
          <a:p>
            <a:pPr algn="just"/>
            <a:r>
              <a:rPr lang="es-ES" sz="2800" dirty="0">
                <a:latin typeface="Century Gothic" panose="020B0502020202020204" pitchFamily="34" charset="0"/>
              </a:rPr>
              <a:t>Firma Electrónica</a:t>
            </a:r>
          </a:p>
          <a:p>
            <a:pPr algn="just"/>
            <a:r>
              <a:rPr lang="es-ES" sz="2800" dirty="0" smtClean="0">
                <a:latin typeface="Century Gothic" panose="020B0502020202020204" pitchFamily="34" charset="0"/>
              </a:rPr>
              <a:t>Consulta</a:t>
            </a:r>
            <a:endParaRPr lang="es-ES" sz="2800" dirty="0">
              <a:latin typeface="Century Gothic" panose="020B0502020202020204" pitchFamily="34" charset="0"/>
            </a:endParaRPr>
          </a:p>
          <a:p>
            <a:endParaRPr lang="es-ES" dirty="0"/>
          </a:p>
        </p:txBody>
      </p:sp>
    </p:spTree>
    <p:extLst>
      <p:ext uri="{BB962C8B-B14F-4D97-AF65-F5344CB8AC3E}">
        <p14:creationId xmlns:p14="http://schemas.microsoft.com/office/powerpoint/2010/main" val="4960412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C</a:t>
            </a:r>
            <a:r>
              <a:rPr lang="es-ES" dirty="0" smtClean="0"/>
              <a:t>ontenido</a:t>
            </a:r>
            <a:endParaRPr lang="es-ES" dirty="0"/>
          </a:p>
        </p:txBody>
      </p:sp>
      <p:sp>
        <p:nvSpPr>
          <p:cNvPr id="3" name="Marcador de contenido 2"/>
          <p:cNvSpPr>
            <a:spLocks noGrp="1"/>
          </p:cNvSpPr>
          <p:nvPr>
            <p:ph idx="1"/>
          </p:nvPr>
        </p:nvSpPr>
        <p:spPr>
          <a:xfrm>
            <a:off x="680321" y="2073498"/>
            <a:ext cx="9613861" cy="4597757"/>
          </a:xfrm>
        </p:spPr>
        <p:txBody>
          <a:bodyPr>
            <a:normAutofit fontScale="92500" lnSpcReduction="20000"/>
          </a:bodyPr>
          <a:lstStyle/>
          <a:p>
            <a:r>
              <a:rPr lang="es-ES" dirty="0" smtClean="0">
                <a:latin typeface="Century Gothic" panose="020B0502020202020204" pitchFamily="34" charset="0"/>
              </a:rPr>
              <a:t>Introducción</a:t>
            </a:r>
          </a:p>
          <a:p>
            <a:r>
              <a:rPr lang="es-ES" dirty="0" smtClean="0">
                <a:latin typeface="Century Gothic" panose="020B0502020202020204" pitchFamily="34" charset="0"/>
              </a:rPr>
              <a:t>Planteamiento del  Problema </a:t>
            </a:r>
          </a:p>
          <a:p>
            <a:r>
              <a:rPr lang="es-ES" dirty="0" smtClean="0">
                <a:latin typeface="Century Gothic" panose="020B0502020202020204" pitchFamily="34" charset="0"/>
              </a:rPr>
              <a:t>Objetivo </a:t>
            </a:r>
            <a:endParaRPr lang="es-ES" dirty="0">
              <a:latin typeface="Century Gothic" panose="020B0502020202020204" pitchFamily="34" charset="0"/>
            </a:endParaRPr>
          </a:p>
          <a:p>
            <a:r>
              <a:rPr lang="es-ES" dirty="0" smtClean="0">
                <a:latin typeface="Century Gothic" panose="020B0502020202020204" pitchFamily="34" charset="0"/>
              </a:rPr>
              <a:t>Justificación </a:t>
            </a:r>
            <a:endParaRPr lang="es-ES" dirty="0">
              <a:latin typeface="Century Gothic" panose="020B0502020202020204" pitchFamily="34" charset="0"/>
            </a:endParaRPr>
          </a:p>
          <a:p>
            <a:r>
              <a:rPr lang="es-ES" dirty="0">
                <a:latin typeface="Century Gothic" panose="020B0502020202020204" pitchFamily="34" charset="0"/>
              </a:rPr>
              <a:t>Alcance</a:t>
            </a:r>
          </a:p>
          <a:p>
            <a:r>
              <a:rPr lang="es-ES" sz="2500" b="1" dirty="0" smtClean="0">
                <a:latin typeface="Century Gothic" panose="020B0502020202020204" pitchFamily="34" charset="0"/>
              </a:rPr>
              <a:t>Definición de la Metodología</a:t>
            </a:r>
          </a:p>
          <a:p>
            <a:r>
              <a:rPr lang="es-ES" dirty="0" smtClean="0">
                <a:latin typeface="Century Gothic" panose="020B0502020202020204" pitchFamily="34" charset="0"/>
              </a:rPr>
              <a:t>Requerimientos Funcionales y no Funcionales</a:t>
            </a:r>
          </a:p>
          <a:p>
            <a:r>
              <a:rPr lang="es-ES" dirty="0" smtClean="0">
                <a:latin typeface="Century Gothic" panose="020B0502020202020204" pitchFamily="34" charset="0"/>
              </a:rPr>
              <a:t>Arquitectura del Sistema</a:t>
            </a:r>
          </a:p>
          <a:p>
            <a:r>
              <a:rPr lang="es-ES" dirty="0" smtClean="0">
                <a:latin typeface="Century Gothic" panose="020B0502020202020204" pitchFamily="34" charset="0"/>
              </a:rPr>
              <a:t>Marco Legal de la Firma Electrónica</a:t>
            </a:r>
          </a:p>
          <a:p>
            <a:r>
              <a:rPr lang="es-ES" dirty="0" smtClean="0">
                <a:latin typeface="Century Gothic" panose="020B0502020202020204" pitchFamily="34" charset="0"/>
              </a:rPr>
              <a:t>Certificado de Firma Digital en PDF</a:t>
            </a:r>
          </a:p>
          <a:p>
            <a:r>
              <a:rPr lang="es-ES" dirty="0" smtClean="0">
                <a:latin typeface="Century Gothic" panose="020B0502020202020204" pitchFamily="34" charset="0"/>
              </a:rPr>
              <a:t>Demostración del Sistema</a:t>
            </a:r>
          </a:p>
          <a:p>
            <a:r>
              <a:rPr lang="es-ES" dirty="0" smtClean="0">
                <a:latin typeface="Century Gothic" panose="020B0502020202020204" pitchFamily="34" charset="0"/>
              </a:rPr>
              <a:t>Conclusiones y Recomendaciones</a:t>
            </a:r>
            <a:endParaRPr lang="es-ES" dirty="0">
              <a:latin typeface="Century Gothic" panose="020B0502020202020204" pitchFamily="34" charset="0"/>
            </a:endParaRPr>
          </a:p>
        </p:txBody>
      </p:sp>
    </p:spTree>
    <p:extLst>
      <p:ext uri="{BB962C8B-B14F-4D97-AF65-F5344CB8AC3E}">
        <p14:creationId xmlns:p14="http://schemas.microsoft.com/office/powerpoint/2010/main" val="21767819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Definición de la Metodología </a:t>
            </a:r>
            <a:endParaRPr lang="es-ES" dirty="0"/>
          </a:p>
        </p:txBody>
      </p:sp>
      <p:sp>
        <p:nvSpPr>
          <p:cNvPr id="3" name="Marcador de contenido 2"/>
          <p:cNvSpPr>
            <a:spLocks noGrp="1"/>
          </p:cNvSpPr>
          <p:nvPr>
            <p:ph idx="1"/>
          </p:nvPr>
        </p:nvSpPr>
        <p:spPr>
          <a:xfrm>
            <a:off x="680321" y="2112136"/>
            <a:ext cx="9613861" cy="4172754"/>
          </a:xfrm>
        </p:spPr>
        <p:txBody>
          <a:bodyPr>
            <a:normAutofit lnSpcReduction="10000"/>
          </a:bodyPr>
          <a:lstStyle/>
          <a:p>
            <a:pPr marL="0" indent="0" algn="just">
              <a:buNone/>
            </a:pPr>
            <a:r>
              <a:rPr lang="es-ES" sz="2600" b="1" i="1" u="sng" dirty="0" smtClean="0">
                <a:latin typeface="Century Gothic" panose="020B0502020202020204" pitchFamily="34" charset="0"/>
              </a:rPr>
              <a:t>Metodología UWE</a:t>
            </a:r>
          </a:p>
          <a:p>
            <a:pPr marL="0" indent="0" algn="just">
              <a:buNone/>
            </a:pPr>
            <a:endParaRPr lang="es-ES" sz="2600" b="1" i="1" u="sng" dirty="0" smtClean="0">
              <a:latin typeface="Century Gothic" panose="020B0502020202020204" pitchFamily="34" charset="0"/>
            </a:endParaRPr>
          </a:p>
          <a:p>
            <a:pPr marL="0" indent="0" algn="just">
              <a:buNone/>
            </a:pPr>
            <a:r>
              <a:rPr lang="es-ES" sz="2600" dirty="0" smtClean="0">
                <a:latin typeface="Century Gothic" panose="020B0502020202020204" pitchFamily="34" charset="0"/>
              </a:rPr>
              <a:t>La </a:t>
            </a:r>
            <a:r>
              <a:rPr lang="es-ES" sz="2600" dirty="0">
                <a:latin typeface="Century Gothic" panose="020B0502020202020204" pitchFamily="34" charset="0"/>
              </a:rPr>
              <a:t>Ingeniería Web basada en UML (UML-</a:t>
            </a:r>
            <a:r>
              <a:rPr lang="es-ES" sz="2600" dirty="0" err="1">
                <a:latin typeface="Century Gothic" panose="020B0502020202020204" pitchFamily="34" charset="0"/>
              </a:rPr>
              <a:t>Based</a:t>
            </a:r>
            <a:r>
              <a:rPr lang="es-ES" sz="2600" dirty="0">
                <a:latin typeface="Century Gothic" panose="020B0502020202020204" pitchFamily="34" charset="0"/>
              </a:rPr>
              <a:t> Web </a:t>
            </a:r>
            <a:r>
              <a:rPr lang="es-ES" sz="2600" dirty="0" err="1">
                <a:latin typeface="Century Gothic" panose="020B0502020202020204" pitchFamily="34" charset="0"/>
              </a:rPr>
              <a:t>Enginering</a:t>
            </a:r>
            <a:r>
              <a:rPr lang="es-ES" sz="2600" dirty="0">
                <a:latin typeface="Century Gothic" panose="020B0502020202020204" pitchFamily="34" charset="0"/>
              </a:rPr>
              <a:t>, UWE) brinda una importancia significativa al desarrollo web a lo largo del proyecto, la funcionalidad y la navegabilidad son un aspecto necesario </a:t>
            </a:r>
            <a:r>
              <a:rPr lang="es-ES" sz="2600" dirty="0" smtClean="0">
                <a:latin typeface="Century Gothic" panose="020B0502020202020204" pitchFamily="34" charset="0"/>
              </a:rPr>
              <a:t>e indispensable para </a:t>
            </a:r>
            <a:r>
              <a:rPr lang="es-ES" sz="2600" dirty="0">
                <a:latin typeface="Century Gothic" panose="020B0502020202020204" pitchFamily="34" charset="0"/>
              </a:rPr>
              <a:t>poder entregar un </a:t>
            </a:r>
            <a:r>
              <a:rPr lang="es-ES" sz="2600" dirty="0" smtClean="0">
                <a:latin typeface="Century Gothic" panose="020B0502020202020204" pitchFamily="34" charset="0"/>
              </a:rPr>
              <a:t>producto funcional</a:t>
            </a:r>
            <a:r>
              <a:rPr lang="es-ES" sz="2600" dirty="0">
                <a:latin typeface="Century Gothic" panose="020B0502020202020204" pitchFamily="34" charset="0"/>
              </a:rPr>
              <a:t> </a:t>
            </a:r>
            <a:r>
              <a:rPr lang="es-ES" sz="2600" dirty="0" smtClean="0">
                <a:latin typeface="Century Gothic" panose="020B0502020202020204" pitchFamily="34" charset="0"/>
              </a:rPr>
              <a:t>y </a:t>
            </a:r>
            <a:r>
              <a:rPr lang="es-ES" sz="2600" dirty="0">
                <a:latin typeface="Century Gothic" panose="020B0502020202020204" pitchFamily="34" charset="0"/>
              </a:rPr>
              <a:t>útil </a:t>
            </a:r>
            <a:r>
              <a:rPr lang="es-ES" sz="2600" dirty="0" smtClean="0">
                <a:latin typeface="Century Gothic" panose="020B0502020202020204" pitchFamily="34" charset="0"/>
              </a:rPr>
              <a:t>al cliente final. </a:t>
            </a:r>
          </a:p>
          <a:p>
            <a:pPr marL="0" indent="0" algn="just">
              <a:buNone/>
            </a:pPr>
            <a:r>
              <a:rPr lang="es-ES" sz="2600" dirty="0" smtClean="0">
                <a:latin typeface="Century Gothic" panose="020B0502020202020204" pitchFamily="34" charset="0"/>
              </a:rPr>
              <a:t>Las actividades fundamentales por medio de las cuales se </a:t>
            </a:r>
            <a:r>
              <a:rPr lang="es-ES" sz="2600" dirty="0">
                <a:latin typeface="Century Gothic" panose="020B0502020202020204" pitchFamily="34" charset="0"/>
              </a:rPr>
              <a:t>obtiene una colección de modelos y diagramas que describen una aplicación Web </a:t>
            </a:r>
            <a:r>
              <a:rPr lang="es-ES" sz="2600" dirty="0" smtClean="0">
                <a:latin typeface="Century Gothic" panose="020B0502020202020204" pitchFamily="34" charset="0"/>
              </a:rPr>
              <a:t>íntegramente son:</a:t>
            </a:r>
            <a:endParaRPr lang="es-ES" sz="2600" dirty="0">
              <a:latin typeface="Century Gothic" panose="020B0502020202020204" pitchFamily="34" charset="0"/>
            </a:endParaRPr>
          </a:p>
          <a:p>
            <a:pPr algn="just"/>
            <a:endParaRPr lang="es-ES" sz="2600" dirty="0">
              <a:latin typeface="Century Gothic" panose="020B0502020202020204" pitchFamily="34" charset="0"/>
            </a:endParaRPr>
          </a:p>
        </p:txBody>
      </p:sp>
    </p:spTree>
    <p:extLst>
      <p:ext uri="{BB962C8B-B14F-4D97-AF65-F5344CB8AC3E}">
        <p14:creationId xmlns:p14="http://schemas.microsoft.com/office/powerpoint/2010/main" val="40429002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Metodología UWE</a:t>
            </a:r>
            <a:endParaRPr lang="es-ES" dirty="0"/>
          </a:p>
        </p:txBody>
      </p:sp>
      <p:sp>
        <p:nvSpPr>
          <p:cNvPr id="3" name="Marcador de contenido 2"/>
          <p:cNvSpPr>
            <a:spLocks noGrp="1"/>
          </p:cNvSpPr>
          <p:nvPr>
            <p:ph idx="1"/>
          </p:nvPr>
        </p:nvSpPr>
        <p:spPr>
          <a:xfrm>
            <a:off x="680321" y="2633087"/>
            <a:ext cx="9613861" cy="3599316"/>
          </a:xfrm>
        </p:spPr>
        <p:txBody>
          <a:bodyPr/>
          <a:lstStyle/>
          <a:p>
            <a:pPr lvl="0" algn="just"/>
            <a:r>
              <a:rPr lang="es-ES" sz="2600" dirty="0">
                <a:latin typeface="Century Gothic" panose="020B0502020202020204" pitchFamily="34" charset="0"/>
              </a:rPr>
              <a:t>Análisis de Requerimientos</a:t>
            </a:r>
          </a:p>
          <a:p>
            <a:pPr lvl="0" algn="just"/>
            <a:r>
              <a:rPr lang="es-ES" sz="2600" dirty="0">
                <a:latin typeface="Century Gothic" panose="020B0502020202020204" pitchFamily="34" charset="0"/>
              </a:rPr>
              <a:t>Modelo Lógico-Conceptual</a:t>
            </a:r>
          </a:p>
          <a:p>
            <a:pPr lvl="0" algn="just"/>
            <a:r>
              <a:rPr lang="es-ES" sz="2600" dirty="0">
                <a:latin typeface="Century Gothic" panose="020B0502020202020204" pitchFamily="34" charset="0"/>
              </a:rPr>
              <a:t>Modelo de Navegación</a:t>
            </a:r>
          </a:p>
          <a:p>
            <a:pPr lvl="0" algn="just"/>
            <a:r>
              <a:rPr lang="es-ES" sz="2600" dirty="0">
                <a:latin typeface="Century Gothic" panose="020B0502020202020204" pitchFamily="34" charset="0"/>
              </a:rPr>
              <a:t>Modelo de Presentación</a:t>
            </a:r>
          </a:p>
          <a:p>
            <a:pPr lvl="0" algn="just"/>
            <a:r>
              <a:rPr lang="es-ES" sz="2600" dirty="0">
                <a:latin typeface="Century Gothic" panose="020B0502020202020204" pitchFamily="34" charset="0"/>
              </a:rPr>
              <a:t>Visualización de Escenarios Web (Adaptabilidad)</a:t>
            </a:r>
          </a:p>
          <a:p>
            <a:endParaRPr lang="es-ES" dirty="0"/>
          </a:p>
        </p:txBody>
      </p:sp>
    </p:spTree>
    <p:extLst>
      <p:ext uri="{BB962C8B-B14F-4D97-AF65-F5344CB8AC3E}">
        <p14:creationId xmlns:p14="http://schemas.microsoft.com/office/powerpoint/2010/main" val="9568272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Requerimientos Funcionales </a:t>
            </a:r>
            <a:endParaRPr lang="es-ES" dirty="0"/>
          </a:p>
        </p:txBody>
      </p:sp>
      <p:sp>
        <p:nvSpPr>
          <p:cNvPr id="3" name="Marcador de contenido 2"/>
          <p:cNvSpPr>
            <a:spLocks noGrp="1"/>
          </p:cNvSpPr>
          <p:nvPr>
            <p:ph idx="1"/>
          </p:nvPr>
        </p:nvSpPr>
        <p:spPr>
          <a:xfrm>
            <a:off x="680321" y="2142699"/>
            <a:ext cx="9613861" cy="4067032"/>
          </a:xfrm>
        </p:spPr>
        <p:txBody>
          <a:bodyPr>
            <a:normAutofit fontScale="92500" lnSpcReduction="20000"/>
          </a:bodyPr>
          <a:lstStyle/>
          <a:p>
            <a:pPr marL="0" indent="0" algn="just">
              <a:buNone/>
            </a:pPr>
            <a:r>
              <a:rPr lang="es-EC" sz="2800" b="1" dirty="0">
                <a:latin typeface="Century Gothic" panose="020B0502020202020204" pitchFamily="34" charset="0"/>
              </a:rPr>
              <a:t>Firma Electrónica</a:t>
            </a:r>
            <a:endParaRPr lang="es-ES" sz="2800" dirty="0">
              <a:latin typeface="Century Gothic" panose="020B0502020202020204" pitchFamily="34" charset="0"/>
            </a:endParaRPr>
          </a:p>
          <a:p>
            <a:pPr lvl="0" algn="just"/>
            <a:r>
              <a:rPr lang="es-EC" sz="2800" dirty="0">
                <a:latin typeface="Century Gothic" panose="020B0502020202020204" pitchFamily="34" charset="0"/>
              </a:rPr>
              <a:t>Cargar nuevo Certificado de Firma Electrónica</a:t>
            </a:r>
            <a:endParaRPr lang="es-ES" sz="2800" dirty="0">
              <a:latin typeface="Century Gothic" panose="020B0502020202020204" pitchFamily="34" charset="0"/>
            </a:endParaRPr>
          </a:p>
          <a:p>
            <a:pPr lvl="0" algn="just"/>
            <a:r>
              <a:rPr lang="es-EC" sz="2800" dirty="0">
                <a:latin typeface="Century Gothic" panose="020B0502020202020204" pitchFamily="34" charset="0"/>
              </a:rPr>
              <a:t>Activar / Desactivar Firma Electrónica como Autorizada</a:t>
            </a:r>
            <a:endParaRPr lang="es-ES" sz="2800" dirty="0">
              <a:latin typeface="Century Gothic" panose="020B0502020202020204" pitchFamily="34" charset="0"/>
            </a:endParaRPr>
          </a:p>
          <a:p>
            <a:pPr lvl="0" algn="just"/>
            <a:r>
              <a:rPr lang="es-EC" sz="2800" dirty="0">
                <a:latin typeface="Century Gothic" panose="020B0502020202020204" pitchFamily="34" charset="0"/>
              </a:rPr>
              <a:t>Ver Información de Certificado</a:t>
            </a:r>
            <a:endParaRPr lang="es-ES" sz="2800" dirty="0">
              <a:latin typeface="Century Gothic" panose="020B0502020202020204" pitchFamily="34" charset="0"/>
            </a:endParaRPr>
          </a:p>
          <a:p>
            <a:pPr marL="0" indent="0" algn="just">
              <a:buNone/>
            </a:pPr>
            <a:r>
              <a:rPr lang="es-EC" sz="2800" b="1" dirty="0">
                <a:latin typeface="Century Gothic" panose="020B0502020202020204" pitchFamily="34" charset="0"/>
              </a:rPr>
              <a:t>Módulo de Documentos</a:t>
            </a:r>
            <a:endParaRPr lang="es-ES" sz="2800" dirty="0">
              <a:latin typeface="Century Gothic" panose="020B0502020202020204" pitchFamily="34" charset="0"/>
            </a:endParaRPr>
          </a:p>
          <a:p>
            <a:pPr lvl="0" algn="just"/>
            <a:r>
              <a:rPr lang="es-EC" sz="2800" dirty="0">
                <a:latin typeface="Century Gothic" panose="020B0502020202020204" pitchFamily="34" charset="0"/>
              </a:rPr>
              <a:t>Ingresar nuevo Oficio</a:t>
            </a:r>
            <a:endParaRPr lang="es-ES" sz="2800" dirty="0">
              <a:latin typeface="Century Gothic" panose="020B0502020202020204" pitchFamily="34" charset="0"/>
            </a:endParaRPr>
          </a:p>
          <a:p>
            <a:pPr lvl="1" algn="just"/>
            <a:r>
              <a:rPr lang="es-EC" sz="2800" dirty="0">
                <a:latin typeface="Century Gothic" panose="020B0502020202020204" pitchFamily="34" charset="0"/>
              </a:rPr>
              <a:t>Cargar documentos </a:t>
            </a:r>
            <a:r>
              <a:rPr lang="es-EC" sz="2800" dirty="0" err="1">
                <a:latin typeface="Century Gothic" panose="020B0502020202020204" pitchFamily="34" charset="0"/>
              </a:rPr>
              <a:t>Pdf</a:t>
            </a:r>
            <a:endParaRPr lang="es-ES" sz="2800" dirty="0">
              <a:latin typeface="Century Gothic" panose="020B0502020202020204" pitchFamily="34" charset="0"/>
            </a:endParaRPr>
          </a:p>
          <a:p>
            <a:pPr lvl="1" algn="just"/>
            <a:r>
              <a:rPr lang="es-EC" sz="2800" dirty="0">
                <a:latin typeface="Century Gothic" panose="020B0502020202020204" pitchFamily="34" charset="0"/>
              </a:rPr>
              <a:t>Verificar Firma Electrónica</a:t>
            </a:r>
            <a:endParaRPr lang="es-ES" sz="2800" dirty="0">
              <a:latin typeface="Century Gothic" panose="020B0502020202020204" pitchFamily="34" charset="0"/>
            </a:endParaRPr>
          </a:p>
          <a:p>
            <a:pPr lvl="0" algn="just"/>
            <a:r>
              <a:rPr lang="es-EC" sz="2800" dirty="0">
                <a:latin typeface="Century Gothic" panose="020B0502020202020204" pitchFamily="34" charset="0"/>
              </a:rPr>
              <a:t>Ver Oficios Ingresados</a:t>
            </a:r>
            <a:endParaRPr lang="es-ES" sz="2800" dirty="0">
              <a:latin typeface="Century Gothic" panose="020B0502020202020204" pitchFamily="34" charset="0"/>
            </a:endParaRPr>
          </a:p>
          <a:p>
            <a:pPr lvl="0" algn="just"/>
            <a:r>
              <a:rPr lang="es-EC" sz="2800" dirty="0">
                <a:latin typeface="Century Gothic" panose="020B0502020202020204" pitchFamily="34" charset="0"/>
              </a:rPr>
              <a:t>Descargar Oficios</a:t>
            </a:r>
            <a:endParaRPr lang="es-ES" sz="2800" dirty="0">
              <a:latin typeface="Century Gothic" panose="020B0502020202020204" pitchFamily="34" charset="0"/>
            </a:endParaRPr>
          </a:p>
          <a:p>
            <a:endParaRPr lang="es-ES" dirty="0"/>
          </a:p>
        </p:txBody>
      </p:sp>
    </p:spTree>
    <p:extLst>
      <p:ext uri="{BB962C8B-B14F-4D97-AF65-F5344CB8AC3E}">
        <p14:creationId xmlns:p14="http://schemas.microsoft.com/office/powerpoint/2010/main" val="4853121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Requerimientos No Funcionales </a:t>
            </a:r>
            <a:endParaRPr lang="es-ES" dirty="0"/>
          </a:p>
        </p:txBody>
      </p:sp>
      <p:sp>
        <p:nvSpPr>
          <p:cNvPr id="3" name="Marcador de contenido 2"/>
          <p:cNvSpPr>
            <a:spLocks noGrp="1"/>
          </p:cNvSpPr>
          <p:nvPr>
            <p:ph idx="1"/>
          </p:nvPr>
        </p:nvSpPr>
        <p:spPr/>
        <p:txBody>
          <a:bodyPr>
            <a:normAutofit/>
          </a:bodyPr>
          <a:lstStyle/>
          <a:p>
            <a:pPr lvl="0" algn="just"/>
            <a:r>
              <a:rPr lang="es-EC" sz="2600" b="1" dirty="0">
                <a:latin typeface="Century Gothic" panose="020B0502020202020204" pitchFamily="34" charset="0"/>
              </a:rPr>
              <a:t>Desempeño. </a:t>
            </a:r>
            <a:r>
              <a:rPr lang="es-EC" sz="2600" dirty="0">
                <a:latin typeface="Century Gothic" panose="020B0502020202020204" pitchFamily="34" charset="0"/>
              </a:rPr>
              <a:t>El tiempo para carga de documentos dependerá del ancho de banda del host y del servidor web en donde está alojada la aplicación y dependerá del tamaño del documento PDF que se vaya a cargar a la aplicación.</a:t>
            </a:r>
            <a:endParaRPr lang="es-ES" sz="2600" dirty="0">
              <a:latin typeface="Century Gothic" panose="020B0502020202020204" pitchFamily="34" charset="0"/>
            </a:endParaRPr>
          </a:p>
          <a:p>
            <a:pPr lvl="0" algn="just"/>
            <a:r>
              <a:rPr lang="es-EC" sz="2600" b="1" dirty="0" smtClean="0">
                <a:latin typeface="Century Gothic" panose="020B0502020202020204" pitchFamily="34" charset="0"/>
              </a:rPr>
              <a:t>Seguridad</a:t>
            </a:r>
            <a:r>
              <a:rPr lang="es-EC" sz="2600" b="1" dirty="0">
                <a:latin typeface="Century Gothic" panose="020B0502020202020204" pitchFamily="34" charset="0"/>
              </a:rPr>
              <a:t>: </a:t>
            </a:r>
            <a:r>
              <a:rPr lang="es-EC" sz="2600" dirty="0">
                <a:latin typeface="Century Gothic" panose="020B0502020202020204" pitchFamily="34" charset="0"/>
              </a:rPr>
              <a:t>El sistema </a:t>
            </a:r>
            <a:r>
              <a:rPr lang="es-EC" sz="2600" dirty="0" smtClean="0">
                <a:latin typeface="Century Gothic" panose="020B0502020202020204" pitchFamily="34" charset="0"/>
              </a:rPr>
              <a:t>utilizará perfiles </a:t>
            </a:r>
            <a:r>
              <a:rPr lang="es-EC" sz="2600" dirty="0">
                <a:latin typeface="Century Gothic" panose="020B0502020202020204" pitchFamily="34" charset="0"/>
              </a:rPr>
              <a:t>de seguridad </a:t>
            </a:r>
            <a:r>
              <a:rPr lang="es-EC" sz="2600" dirty="0" smtClean="0">
                <a:latin typeface="Century Gothic" panose="020B0502020202020204" pitchFamily="34" charset="0"/>
              </a:rPr>
              <a:t>para los usuarios.</a:t>
            </a:r>
            <a:endParaRPr lang="es-ES" sz="2600" dirty="0">
              <a:latin typeface="Century Gothic" panose="020B0502020202020204" pitchFamily="34" charset="0"/>
            </a:endParaRPr>
          </a:p>
          <a:p>
            <a:pPr lvl="0" algn="just"/>
            <a:r>
              <a:rPr lang="es-EC" sz="2600" b="1" dirty="0">
                <a:latin typeface="Century Gothic" panose="020B0502020202020204" pitchFamily="34" charset="0"/>
              </a:rPr>
              <a:t>Disponibilidad. </a:t>
            </a:r>
            <a:r>
              <a:rPr lang="es-EC" sz="2600" dirty="0">
                <a:latin typeface="Century Gothic" panose="020B0502020202020204" pitchFamily="34" charset="0"/>
              </a:rPr>
              <a:t>El Sistema se </a:t>
            </a:r>
            <a:r>
              <a:rPr lang="es-EC" sz="2600" dirty="0" smtClean="0">
                <a:latin typeface="Century Gothic" panose="020B0502020202020204" pitchFamily="34" charset="0"/>
              </a:rPr>
              <a:t>encontrará </a:t>
            </a:r>
            <a:r>
              <a:rPr lang="es-EC" sz="2600" dirty="0">
                <a:latin typeface="Century Gothic" panose="020B0502020202020204" pitchFamily="34" charset="0"/>
              </a:rPr>
              <a:t>alojado en la </a:t>
            </a:r>
            <a:r>
              <a:rPr lang="es-EC" sz="2600" dirty="0" smtClean="0">
                <a:latin typeface="Century Gothic" panose="020B0502020202020204" pitchFamily="34" charset="0"/>
              </a:rPr>
              <a:t>Web y estará siempre accesible.</a:t>
            </a:r>
            <a:endParaRPr lang="es-ES" sz="2600" dirty="0">
              <a:latin typeface="Century Gothic" panose="020B0502020202020204" pitchFamily="34" charset="0"/>
            </a:endParaRPr>
          </a:p>
          <a:p>
            <a:endParaRPr lang="es-ES" dirty="0"/>
          </a:p>
        </p:txBody>
      </p:sp>
    </p:spTree>
    <p:extLst>
      <p:ext uri="{BB962C8B-B14F-4D97-AF65-F5344CB8AC3E}">
        <p14:creationId xmlns:p14="http://schemas.microsoft.com/office/powerpoint/2010/main" val="37186508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Requerimientos no Funcionales </a:t>
            </a:r>
            <a:endParaRPr lang="es-ES" dirty="0"/>
          </a:p>
        </p:txBody>
      </p:sp>
      <p:sp>
        <p:nvSpPr>
          <p:cNvPr id="3" name="Marcador de contenido 2"/>
          <p:cNvSpPr>
            <a:spLocks noGrp="1"/>
          </p:cNvSpPr>
          <p:nvPr>
            <p:ph idx="1"/>
          </p:nvPr>
        </p:nvSpPr>
        <p:spPr>
          <a:xfrm>
            <a:off x="680321" y="2220686"/>
            <a:ext cx="9613861" cy="4020457"/>
          </a:xfrm>
        </p:spPr>
        <p:txBody>
          <a:bodyPr>
            <a:normAutofit lnSpcReduction="10000"/>
          </a:bodyPr>
          <a:lstStyle/>
          <a:p>
            <a:pPr lvl="0" algn="just"/>
            <a:r>
              <a:rPr lang="es-EC" sz="2600" b="1" dirty="0">
                <a:latin typeface="Century Gothic" panose="020B0502020202020204" pitchFamily="34" charset="0"/>
              </a:rPr>
              <a:t>Escalabilidad. </a:t>
            </a:r>
            <a:r>
              <a:rPr lang="es-EC" sz="2600" dirty="0">
                <a:latin typeface="Century Gothic" panose="020B0502020202020204" pitchFamily="34" charset="0"/>
              </a:rPr>
              <a:t>El sistema será fácilmente escalable en caso de un incremento en la cantidad de Socios y de documentos </a:t>
            </a:r>
            <a:r>
              <a:rPr lang="es-EC" sz="2600" dirty="0" smtClean="0">
                <a:latin typeface="Century Gothic" panose="020B0502020202020204" pitchFamily="34" charset="0"/>
              </a:rPr>
              <a:t>PDF.</a:t>
            </a:r>
          </a:p>
          <a:p>
            <a:pPr lvl="0" algn="just"/>
            <a:r>
              <a:rPr lang="es-EC" sz="2600" b="1" dirty="0" err="1">
                <a:latin typeface="Century Gothic" panose="020B0502020202020204" pitchFamily="34" charset="0"/>
              </a:rPr>
              <a:t>Mantenibilidad</a:t>
            </a:r>
            <a:r>
              <a:rPr lang="es-EC" sz="2600" b="1" dirty="0">
                <a:latin typeface="Century Gothic" panose="020B0502020202020204" pitchFamily="34" charset="0"/>
              </a:rPr>
              <a:t>. </a:t>
            </a:r>
            <a:r>
              <a:rPr lang="es-EC" sz="2600" dirty="0">
                <a:latin typeface="Century Gothic" panose="020B0502020202020204" pitchFamily="34" charset="0"/>
              </a:rPr>
              <a:t>La verificación y procesamiento de Firmas </a:t>
            </a:r>
            <a:r>
              <a:rPr lang="es-EC" sz="2600" dirty="0" smtClean="0">
                <a:latin typeface="Century Gothic" panose="020B0502020202020204" pitchFamily="34" charset="0"/>
              </a:rPr>
              <a:t>Electrónicas </a:t>
            </a:r>
            <a:r>
              <a:rPr lang="es-EC" sz="2600" dirty="0">
                <a:latin typeface="Century Gothic" panose="020B0502020202020204" pitchFamily="34" charset="0"/>
              </a:rPr>
              <a:t>se encuentra </a:t>
            </a:r>
            <a:r>
              <a:rPr lang="es-EC" sz="2600" dirty="0" err="1">
                <a:latin typeface="Century Gothic" panose="020B0502020202020204" pitchFamily="34" charset="0"/>
              </a:rPr>
              <a:t>parametrizada</a:t>
            </a:r>
            <a:r>
              <a:rPr lang="es-EC" sz="2600" dirty="0">
                <a:latin typeface="Century Gothic" panose="020B0502020202020204" pitchFamily="34" charset="0"/>
              </a:rPr>
              <a:t> y adecuada para la infraestructura de certificados digitales emitidos por el Banco Central del Ecuador; Sin Embargo en caso de que la organización desee operar con certificados digitales de otra AC, </a:t>
            </a:r>
            <a:r>
              <a:rPr lang="es-EC" sz="2600" dirty="0" smtClean="0">
                <a:latin typeface="Century Gothic" panose="020B0502020202020204" pitchFamily="34" charset="0"/>
              </a:rPr>
              <a:t>es posible adecuarla </a:t>
            </a:r>
            <a:r>
              <a:rPr lang="es-EC" sz="2600" dirty="0">
                <a:latin typeface="Century Gothic" panose="020B0502020202020204" pitchFamily="34" charset="0"/>
              </a:rPr>
              <a:t>a la infraestructura de certificados de la nueva AC.</a:t>
            </a:r>
            <a:endParaRPr lang="es-EC" sz="2600" dirty="0" smtClean="0">
              <a:latin typeface="Century Gothic" panose="020B0502020202020204" pitchFamily="34" charset="0"/>
            </a:endParaRPr>
          </a:p>
          <a:p>
            <a:pPr lvl="0"/>
            <a:endParaRPr lang="es-ES" dirty="0">
              <a:latin typeface="Century Gothic" panose="020B0502020202020204" pitchFamily="34" charset="0"/>
            </a:endParaRPr>
          </a:p>
          <a:p>
            <a:endParaRPr lang="es-ES" dirty="0"/>
          </a:p>
        </p:txBody>
      </p:sp>
    </p:spTree>
    <p:extLst>
      <p:ext uri="{BB962C8B-B14F-4D97-AF65-F5344CB8AC3E}">
        <p14:creationId xmlns:p14="http://schemas.microsoft.com/office/powerpoint/2010/main" val="10168575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C</a:t>
            </a:r>
            <a:r>
              <a:rPr lang="es-ES" dirty="0" smtClean="0"/>
              <a:t>ontenido</a:t>
            </a:r>
            <a:endParaRPr lang="es-ES" dirty="0"/>
          </a:p>
        </p:txBody>
      </p:sp>
      <p:sp>
        <p:nvSpPr>
          <p:cNvPr id="3" name="Marcador de contenido 2"/>
          <p:cNvSpPr>
            <a:spLocks noGrp="1"/>
          </p:cNvSpPr>
          <p:nvPr>
            <p:ph idx="1"/>
          </p:nvPr>
        </p:nvSpPr>
        <p:spPr>
          <a:xfrm>
            <a:off x="680321" y="2073498"/>
            <a:ext cx="9613861" cy="4597757"/>
          </a:xfrm>
        </p:spPr>
        <p:txBody>
          <a:bodyPr>
            <a:normAutofit fontScale="92500" lnSpcReduction="20000"/>
          </a:bodyPr>
          <a:lstStyle/>
          <a:p>
            <a:r>
              <a:rPr lang="es-ES" dirty="0" smtClean="0">
                <a:latin typeface="Century Gothic" panose="020B0502020202020204" pitchFamily="34" charset="0"/>
              </a:rPr>
              <a:t>Introducción</a:t>
            </a:r>
          </a:p>
          <a:p>
            <a:r>
              <a:rPr lang="es-ES" dirty="0" smtClean="0">
                <a:latin typeface="Century Gothic" panose="020B0502020202020204" pitchFamily="34" charset="0"/>
              </a:rPr>
              <a:t>Planteamiento del  Problema </a:t>
            </a:r>
          </a:p>
          <a:p>
            <a:r>
              <a:rPr lang="es-ES" dirty="0" smtClean="0">
                <a:latin typeface="Century Gothic" panose="020B0502020202020204" pitchFamily="34" charset="0"/>
              </a:rPr>
              <a:t>Objetivo </a:t>
            </a:r>
            <a:endParaRPr lang="es-ES" dirty="0">
              <a:latin typeface="Century Gothic" panose="020B0502020202020204" pitchFamily="34" charset="0"/>
            </a:endParaRPr>
          </a:p>
          <a:p>
            <a:r>
              <a:rPr lang="es-ES" dirty="0" smtClean="0">
                <a:latin typeface="Century Gothic" panose="020B0502020202020204" pitchFamily="34" charset="0"/>
              </a:rPr>
              <a:t>Justificación </a:t>
            </a:r>
            <a:endParaRPr lang="es-ES" dirty="0">
              <a:latin typeface="Century Gothic" panose="020B0502020202020204" pitchFamily="34" charset="0"/>
            </a:endParaRPr>
          </a:p>
          <a:p>
            <a:r>
              <a:rPr lang="es-ES" dirty="0">
                <a:latin typeface="Century Gothic" panose="020B0502020202020204" pitchFamily="34" charset="0"/>
              </a:rPr>
              <a:t>Alcance</a:t>
            </a:r>
          </a:p>
          <a:p>
            <a:r>
              <a:rPr lang="es-ES" dirty="0" smtClean="0">
                <a:latin typeface="Century Gothic" panose="020B0502020202020204" pitchFamily="34" charset="0"/>
              </a:rPr>
              <a:t>Definición de la Metodología</a:t>
            </a:r>
          </a:p>
          <a:p>
            <a:r>
              <a:rPr lang="es-ES" dirty="0" smtClean="0">
                <a:latin typeface="Century Gothic" panose="020B0502020202020204" pitchFamily="34" charset="0"/>
              </a:rPr>
              <a:t>Requerimientos Funcionales y no Funcionales</a:t>
            </a:r>
          </a:p>
          <a:p>
            <a:r>
              <a:rPr lang="es-ES" b="1" dirty="0" smtClean="0">
                <a:latin typeface="Century Gothic" panose="020B0502020202020204" pitchFamily="34" charset="0"/>
              </a:rPr>
              <a:t>Arquitectura del Sistema</a:t>
            </a:r>
          </a:p>
          <a:p>
            <a:r>
              <a:rPr lang="es-ES" dirty="0" smtClean="0">
                <a:latin typeface="Century Gothic" panose="020B0502020202020204" pitchFamily="34" charset="0"/>
              </a:rPr>
              <a:t>Marco Legal de la Firma Electrónica</a:t>
            </a:r>
          </a:p>
          <a:p>
            <a:r>
              <a:rPr lang="es-ES" dirty="0" smtClean="0">
                <a:latin typeface="Century Gothic" panose="020B0502020202020204" pitchFamily="34" charset="0"/>
              </a:rPr>
              <a:t>Certificado de Firma Digital en PDF</a:t>
            </a:r>
          </a:p>
          <a:p>
            <a:r>
              <a:rPr lang="es-ES" dirty="0" smtClean="0">
                <a:latin typeface="Century Gothic" panose="020B0502020202020204" pitchFamily="34" charset="0"/>
              </a:rPr>
              <a:t>Demostración del Sistema</a:t>
            </a:r>
          </a:p>
          <a:p>
            <a:r>
              <a:rPr lang="es-ES" dirty="0" smtClean="0">
                <a:latin typeface="Century Gothic" panose="020B0502020202020204" pitchFamily="34" charset="0"/>
              </a:rPr>
              <a:t>Conclusiones y Recomendaciones</a:t>
            </a:r>
            <a:endParaRPr lang="es-ES" dirty="0">
              <a:latin typeface="Century Gothic" panose="020B0502020202020204" pitchFamily="34" charset="0"/>
            </a:endParaRPr>
          </a:p>
        </p:txBody>
      </p:sp>
    </p:spTree>
    <p:extLst>
      <p:ext uri="{BB962C8B-B14F-4D97-AF65-F5344CB8AC3E}">
        <p14:creationId xmlns:p14="http://schemas.microsoft.com/office/powerpoint/2010/main" val="1835425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Arquitectura del Sistema </a:t>
            </a:r>
            <a:endParaRPr lang="es-ES" dirty="0"/>
          </a:p>
        </p:txBody>
      </p:sp>
      <p:sp>
        <p:nvSpPr>
          <p:cNvPr id="3" name="Marcador de contenido 2"/>
          <p:cNvSpPr>
            <a:spLocks noGrp="1"/>
          </p:cNvSpPr>
          <p:nvPr>
            <p:ph idx="1"/>
          </p:nvPr>
        </p:nvSpPr>
        <p:spPr>
          <a:xfrm>
            <a:off x="680321" y="2459702"/>
            <a:ext cx="9613861" cy="3599316"/>
          </a:xfrm>
        </p:spPr>
        <p:txBody>
          <a:bodyPr/>
          <a:lstStyle/>
          <a:p>
            <a:pPr algn="just"/>
            <a:r>
              <a:rPr lang="es-EC" sz="2600" dirty="0">
                <a:latin typeface="Century Gothic" panose="020B0502020202020204" pitchFamily="34" charset="0"/>
              </a:rPr>
              <a:t>El sistema será desarrollado con el IDE de desarrollo </a:t>
            </a:r>
            <a:r>
              <a:rPr lang="es-EC" sz="2600" dirty="0" err="1">
                <a:latin typeface="Century Gothic" panose="020B0502020202020204" pitchFamily="34" charset="0"/>
              </a:rPr>
              <a:t>Netbeans</a:t>
            </a:r>
            <a:r>
              <a:rPr lang="es-EC" sz="2600" dirty="0">
                <a:latin typeface="Century Gothic" panose="020B0502020202020204" pitchFamily="34" charset="0"/>
              </a:rPr>
              <a:t>, utilizando librerías de </a:t>
            </a:r>
            <a:r>
              <a:rPr lang="es-EC" sz="2600" dirty="0" err="1">
                <a:latin typeface="Century Gothic" panose="020B0502020202020204" pitchFamily="34" charset="0"/>
              </a:rPr>
              <a:t>Itext</a:t>
            </a:r>
            <a:r>
              <a:rPr lang="es-EC" sz="2600" dirty="0">
                <a:latin typeface="Century Gothic" panose="020B0502020202020204" pitchFamily="34" charset="0"/>
              </a:rPr>
              <a:t> </a:t>
            </a:r>
            <a:r>
              <a:rPr lang="es-EC" sz="2600" dirty="0" smtClean="0">
                <a:latin typeface="Century Gothic" panose="020B0502020202020204" pitchFamily="34" charset="0"/>
              </a:rPr>
              <a:t> </a:t>
            </a:r>
            <a:r>
              <a:rPr lang="es-EC" sz="2600" dirty="0">
                <a:latin typeface="Century Gothic" panose="020B0502020202020204" pitchFamily="34" charset="0"/>
              </a:rPr>
              <a:t>y de </a:t>
            </a:r>
            <a:r>
              <a:rPr lang="es-EC" sz="2600" dirty="0" err="1">
                <a:latin typeface="Century Gothic" panose="020B0502020202020204" pitchFamily="34" charset="0"/>
              </a:rPr>
              <a:t>BouncyCastle</a:t>
            </a:r>
            <a:r>
              <a:rPr lang="es-EC" sz="2600" dirty="0">
                <a:latin typeface="Century Gothic" panose="020B0502020202020204" pitchFamily="34" charset="0"/>
              </a:rPr>
              <a:t> </a:t>
            </a:r>
            <a:r>
              <a:rPr lang="es-EC" sz="2600" dirty="0" smtClean="0">
                <a:latin typeface="Century Gothic" panose="020B0502020202020204" pitchFamily="34" charset="0"/>
              </a:rPr>
              <a:t>que </a:t>
            </a:r>
            <a:r>
              <a:rPr lang="es-EC" sz="2600" dirty="0">
                <a:latin typeface="Century Gothic" panose="020B0502020202020204" pitchFamily="34" charset="0"/>
              </a:rPr>
              <a:t>permitirán procesar las firmas encontradas en los documentos </a:t>
            </a:r>
            <a:r>
              <a:rPr lang="es-EC" sz="2600" dirty="0" smtClean="0">
                <a:latin typeface="Century Gothic" panose="020B0502020202020204" pitchFamily="34" charset="0"/>
              </a:rPr>
              <a:t>PDF.</a:t>
            </a:r>
          </a:p>
          <a:p>
            <a:pPr marL="0" indent="0" algn="just">
              <a:buNone/>
            </a:pPr>
            <a:endParaRPr lang="es-ES" sz="2600" dirty="0">
              <a:latin typeface="Century Gothic" panose="020B0502020202020204" pitchFamily="34" charset="0"/>
            </a:endParaRPr>
          </a:p>
          <a:p>
            <a:pPr algn="just"/>
            <a:r>
              <a:rPr lang="es-EC" sz="2600" dirty="0">
                <a:latin typeface="Century Gothic" panose="020B0502020202020204" pitchFamily="34" charset="0"/>
              </a:rPr>
              <a:t>Se </a:t>
            </a:r>
            <a:r>
              <a:rPr lang="es-EC" sz="2600" dirty="0" smtClean="0">
                <a:latin typeface="Century Gothic" panose="020B0502020202020204" pitchFamily="34" charset="0"/>
              </a:rPr>
              <a:t>utilizará </a:t>
            </a:r>
            <a:r>
              <a:rPr lang="es-EC" sz="2600" dirty="0">
                <a:latin typeface="Century Gothic" panose="020B0502020202020204" pitchFamily="34" charset="0"/>
              </a:rPr>
              <a:t>Prime faces </a:t>
            </a:r>
            <a:r>
              <a:rPr lang="es-EC" sz="2600" dirty="0" smtClean="0">
                <a:latin typeface="Century Gothic" panose="020B0502020202020204" pitchFamily="34" charset="0"/>
              </a:rPr>
              <a:t>3.4, </a:t>
            </a:r>
            <a:r>
              <a:rPr lang="es-EC" sz="2600" dirty="0">
                <a:latin typeface="Century Gothic" panose="020B0502020202020204" pitchFamily="34" charset="0"/>
              </a:rPr>
              <a:t>un </a:t>
            </a:r>
            <a:r>
              <a:rPr lang="es-EC" sz="2600" dirty="0" err="1">
                <a:latin typeface="Century Gothic" panose="020B0502020202020204" pitchFamily="34" charset="0"/>
              </a:rPr>
              <a:t>framework</a:t>
            </a:r>
            <a:r>
              <a:rPr lang="es-EC" sz="2600" dirty="0">
                <a:latin typeface="Century Gothic" panose="020B0502020202020204" pitchFamily="34" charset="0"/>
              </a:rPr>
              <a:t> con gran compatibilidad con Ajax, los componentes además se pueden visualizar sin inconvenientes en la mayoría de los browser.</a:t>
            </a:r>
            <a:endParaRPr lang="es-ES" sz="2600" dirty="0">
              <a:latin typeface="Century Gothic" panose="020B0502020202020204" pitchFamily="34" charset="0"/>
            </a:endParaRPr>
          </a:p>
          <a:p>
            <a:pPr marL="0" indent="0">
              <a:buNone/>
            </a:pPr>
            <a:endParaRPr lang="es-ES" dirty="0"/>
          </a:p>
        </p:txBody>
      </p:sp>
    </p:spTree>
    <p:extLst>
      <p:ext uri="{BB962C8B-B14F-4D97-AF65-F5344CB8AC3E}">
        <p14:creationId xmlns:p14="http://schemas.microsoft.com/office/powerpoint/2010/main" val="18881488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3885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C</a:t>
            </a:r>
            <a:r>
              <a:rPr lang="es-ES" dirty="0" smtClean="0"/>
              <a:t>ontenido</a:t>
            </a:r>
            <a:endParaRPr lang="es-ES" dirty="0"/>
          </a:p>
        </p:txBody>
      </p:sp>
      <p:sp>
        <p:nvSpPr>
          <p:cNvPr id="3" name="Marcador de contenido 2"/>
          <p:cNvSpPr>
            <a:spLocks noGrp="1"/>
          </p:cNvSpPr>
          <p:nvPr>
            <p:ph idx="1"/>
          </p:nvPr>
        </p:nvSpPr>
        <p:spPr>
          <a:xfrm>
            <a:off x="680321" y="2073498"/>
            <a:ext cx="9613861" cy="4597757"/>
          </a:xfrm>
        </p:spPr>
        <p:txBody>
          <a:bodyPr>
            <a:normAutofit fontScale="92500" lnSpcReduction="20000"/>
          </a:bodyPr>
          <a:lstStyle/>
          <a:p>
            <a:r>
              <a:rPr lang="es-ES" dirty="0" smtClean="0">
                <a:latin typeface="Century Gothic" panose="020B0502020202020204" pitchFamily="34" charset="0"/>
              </a:rPr>
              <a:t>Introducción</a:t>
            </a:r>
          </a:p>
          <a:p>
            <a:r>
              <a:rPr lang="es-ES" dirty="0" smtClean="0">
                <a:latin typeface="Century Gothic" panose="020B0502020202020204" pitchFamily="34" charset="0"/>
              </a:rPr>
              <a:t>Planteamiento del  Problema </a:t>
            </a:r>
          </a:p>
          <a:p>
            <a:r>
              <a:rPr lang="es-ES" dirty="0" smtClean="0">
                <a:latin typeface="Century Gothic" panose="020B0502020202020204" pitchFamily="34" charset="0"/>
              </a:rPr>
              <a:t>Objetivo </a:t>
            </a:r>
            <a:endParaRPr lang="es-ES" dirty="0">
              <a:latin typeface="Century Gothic" panose="020B0502020202020204" pitchFamily="34" charset="0"/>
            </a:endParaRPr>
          </a:p>
          <a:p>
            <a:r>
              <a:rPr lang="es-ES" dirty="0" smtClean="0">
                <a:latin typeface="Century Gothic" panose="020B0502020202020204" pitchFamily="34" charset="0"/>
              </a:rPr>
              <a:t>Justificación </a:t>
            </a:r>
            <a:endParaRPr lang="es-ES" dirty="0">
              <a:latin typeface="Century Gothic" panose="020B0502020202020204" pitchFamily="34" charset="0"/>
            </a:endParaRPr>
          </a:p>
          <a:p>
            <a:r>
              <a:rPr lang="es-ES" dirty="0">
                <a:latin typeface="Century Gothic" panose="020B0502020202020204" pitchFamily="34" charset="0"/>
              </a:rPr>
              <a:t>Alcance</a:t>
            </a:r>
          </a:p>
          <a:p>
            <a:r>
              <a:rPr lang="es-ES" dirty="0" smtClean="0">
                <a:latin typeface="Century Gothic" panose="020B0502020202020204" pitchFamily="34" charset="0"/>
              </a:rPr>
              <a:t>Definición de la Metodología</a:t>
            </a:r>
          </a:p>
          <a:p>
            <a:r>
              <a:rPr lang="es-ES" dirty="0" smtClean="0">
                <a:latin typeface="Century Gothic" panose="020B0502020202020204" pitchFamily="34" charset="0"/>
              </a:rPr>
              <a:t>Requerimientos Funcionales y no Funcionales</a:t>
            </a:r>
          </a:p>
          <a:p>
            <a:r>
              <a:rPr lang="es-ES" dirty="0" smtClean="0">
                <a:latin typeface="Century Gothic" panose="020B0502020202020204" pitchFamily="34" charset="0"/>
              </a:rPr>
              <a:t>Arquitectura del Sistema</a:t>
            </a:r>
          </a:p>
          <a:p>
            <a:r>
              <a:rPr lang="es-ES" dirty="0" smtClean="0">
                <a:latin typeface="Century Gothic" panose="020B0502020202020204" pitchFamily="34" charset="0"/>
              </a:rPr>
              <a:t>Marco Legal de la Firma Electrónica</a:t>
            </a:r>
          </a:p>
          <a:p>
            <a:r>
              <a:rPr lang="es-ES" dirty="0" smtClean="0">
                <a:latin typeface="Century Gothic" panose="020B0502020202020204" pitchFamily="34" charset="0"/>
              </a:rPr>
              <a:t>Certificado de Firma Digital en PDF</a:t>
            </a:r>
          </a:p>
          <a:p>
            <a:r>
              <a:rPr lang="es-ES" dirty="0" smtClean="0">
                <a:latin typeface="Century Gothic" panose="020B0502020202020204" pitchFamily="34" charset="0"/>
              </a:rPr>
              <a:t>Demostración del Sistema</a:t>
            </a:r>
          </a:p>
          <a:p>
            <a:r>
              <a:rPr lang="es-ES" dirty="0" smtClean="0">
                <a:latin typeface="Century Gothic" panose="020B0502020202020204" pitchFamily="34" charset="0"/>
              </a:rPr>
              <a:t>Conclusiones y Recomendaciones</a:t>
            </a:r>
            <a:endParaRPr lang="es-ES" dirty="0">
              <a:latin typeface="Century Gothic" panose="020B0502020202020204" pitchFamily="34" charset="0"/>
            </a:endParaRPr>
          </a:p>
        </p:txBody>
      </p:sp>
    </p:spTree>
    <p:extLst>
      <p:ext uri="{BB962C8B-B14F-4D97-AF65-F5344CB8AC3E}">
        <p14:creationId xmlns:p14="http://schemas.microsoft.com/office/powerpoint/2010/main" val="2630936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C</a:t>
            </a:r>
            <a:r>
              <a:rPr lang="es-ES" dirty="0" smtClean="0"/>
              <a:t>ontenido</a:t>
            </a:r>
            <a:endParaRPr lang="es-ES" dirty="0"/>
          </a:p>
        </p:txBody>
      </p:sp>
      <p:sp>
        <p:nvSpPr>
          <p:cNvPr id="3" name="Marcador de contenido 2"/>
          <p:cNvSpPr>
            <a:spLocks noGrp="1"/>
          </p:cNvSpPr>
          <p:nvPr>
            <p:ph idx="1"/>
          </p:nvPr>
        </p:nvSpPr>
        <p:spPr>
          <a:xfrm>
            <a:off x="680321" y="2073498"/>
            <a:ext cx="9613861" cy="4597757"/>
          </a:xfrm>
        </p:spPr>
        <p:txBody>
          <a:bodyPr>
            <a:normAutofit fontScale="92500" lnSpcReduction="20000"/>
          </a:bodyPr>
          <a:lstStyle/>
          <a:p>
            <a:r>
              <a:rPr lang="es-ES" dirty="0" smtClean="0">
                <a:latin typeface="Century Gothic" panose="020B0502020202020204" pitchFamily="34" charset="0"/>
              </a:rPr>
              <a:t>Introducción</a:t>
            </a:r>
          </a:p>
          <a:p>
            <a:r>
              <a:rPr lang="es-ES" dirty="0" smtClean="0">
                <a:latin typeface="Century Gothic" panose="020B0502020202020204" pitchFamily="34" charset="0"/>
              </a:rPr>
              <a:t>Planteamiento del  Problema </a:t>
            </a:r>
          </a:p>
          <a:p>
            <a:r>
              <a:rPr lang="es-ES" dirty="0" smtClean="0">
                <a:latin typeface="Century Gothic" panose="020B0502020202020204" pitchFamily="34" charset="0"/>
              </a:rPr>
              <a:t>Objetivo </a:t>
            </a:r>
            <a:endParaRPr lang="es-ES" dirty="0">
              <a:latin typeface="Century Gothic" panose="020B0502020202020204" pitchFamily="34" charset="0"/>
            </a:endParaRPr>
          </a:p>
          <a:p>
            <a:r>
              <a:rPr lang="es-ES" dirty="0" smtClean="0">
                <a:latin typeface="Century Gothic" panose="020B0502020202020204" pitchFamily="34" charset="0"/>
              </a:rPr>
              <a:t>Justificación </a:t>
            </a:r>
            <a:endParaRPr lang="es-ES" dirty="0">
              <a:latin typeface="Century Gothic" panose="020B0502020202020204" pitchFamily="34" charset="0"/>
            </a:endParaRPr>
          </a:p>
          <a:p>
            <a:r>
              <a:rPr lang="es-ES" dirty="0">
                <a:latin typeface="Century Gothic" panose="020B0502020202020204" pitchFamily="34" charset="0"/>
              </a:rPr>
              <a:t>Alcance</a:t>
            </a:r>
          </a:p>
          <a:p>
            <a:r>
              <a:rPr lang="es-ES" dirty="0" smtClean="0">
                <a:latin typeface="Century Gothic" panose="020B0502020202020204" pitchFamily="34" charset="0"/>
              </a:rPr>
              <a:t>Definición de la Metodología</a:t>
            </a:r>
          </a:p>
          <a:p>
            <a:r>
              <a:rPr lang="es-ES" dirty="0" smtClean="0">
                <a:latin typeface="Century Gothic" panose="020B0502020202020204" pitchFamily="34" charset="0"/>
              </a:rPr>
              <a:t>Requerimientos Funcionales y no Funcionales</a:t>
            </a:r>
          </a:p>
          <a:p>
            <a:r>
              <a:rPr lang="es-ES" dirty="0" smtClean="0">
                <a:latin typeface="Century Gothic" panose="020B0502020202020204" pitchFamily="34" charset="0"/>
              </a:rPr>
              <a:t>Arquitectura del Sistema</a:t>
            </a:r>
          </a:p>
          <a:p>
            <a:r>
              <a:rPr lang="es-ES" b="1" dirty="0" smtClean="0">
                <a:latin typeface="Century Gothic" panose="020B0502020202020204" pitchFamily="34" charset="0"/>
              </a:rPr>
              <a:t>Marco Legal de la Firma Electrónica</a:t>
            </a:r>
          </a:p>
          <a:p>
            <a:r>
              <a:rPr lang="es-ES" dirty="0" smtClean="0">
                <a:latin typeface="Century Gothic" panose="020B0502020202020204" pitchFamily="34" charset="0"/>
              </a:rPr>
              <a:t>Certificado de Firma Digital en PDF</a:t>
            </a:r>
          </a:p>
          <a:p>
            <a:r>
              <a:rPr lang="es-ES" dirty="0" smtClean="0">
                <a:latin typeface="Century Gothic" panose="020B0502020202020204" pitchFamily="34" charset="0"/>
              </a:rPr>
              <a:t>Demostración del Sistema</a:t>
            </a:r>
          </a:p>
          <a:p>
            <a:r>
              <a:rPr lang="es-ES" dirty="0" smtClean="0">
                <a:latin typeface="Century Gothic" panose="020B0502020202020204" pitchFamily="34" charset="0"/>
              </a:rPr>
              <a:t>Conclusiones y Recomendaciones</a:t>
            </a:r>
            <a:endParaRPr lang="es-ES" dirty="0">
              <a:latin typeface="Century Gothic" panose="020B0502020202020204" pitchFamily="34" charset="0"/>
            </a:endParaRPr>
          </a:p>
        </p:txBody>
      </p:sp>
    </p:spTree>
    <p:extLst>
      <p:ext uri="{BB962C8B-B14F-4D97-AF65-F5344CB8AC3E}">
        <p14:creationId xmlns:p14="http://schemas.microsoft.com/office/powerpoint/2010/main" val="1835425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Firma Electrónica </a:t>
            </a:r>
            <a:endParaRPr lang="es-ES" dirty="0"/>
          </a:p>
        </p:txBody>
      </p:sp>
      <p:sp>
        <p:nvSpPr>
          <p:cNvPr id="3" name="Marcador de contenido 2"/>
          <p:cNvSpPr>
            <a:spLocks noGrp="1"/>
          </p:cNvSpPr>
          <p:nvPr>
            <p:ph idx="1"/>
          </p:nvPr>
        </p:nvSpPr>
        <p:spPr/>
        <p:txBody>
          <a:bodyPr/>
          <a:lstStyle/>
          <a:p>
            <a:pPr marL="0" indent="0" algn="just">
              <a:buNone/>
            </a:pPr>
            <a:r>
              <a:rPr lang="es-EC" sz="2600" dirty="0">
                <a:latin typeface="Century Gothic" panose="020B0502020202020204" pitchFamily="34" charset="0"/>
              </a:rPr>
              <a:t>La firma electrónica es la equivalencia digital de una firma manuscrita, esta se encuentra tipificada en la ley de comercio electrónico, firmas electrónicas y mensajes de datos.</a:t>
            </a:r>
            <a:endParaRPr lang="es-ES" sz="2600" dirty="0">
              <a:latin typeface="Century Gothic" panose="020B0502020202020204" pitchFamily="34" charset="0"/>
            </a:endParaRPr>
          </a:p>
          <a:p>
            <a:pPr marL="0" indent="0" algn="just">
              <a:buNone/>
            </a:pPr>
            <a:r>
              <a:rPr lang="es-EC" sz="2600" dirty="0" smtClean="0">
                <a:latin typeface="Century Gothic" panose="020B0502020202020204" pitchFamily="34" charset="0"/>
              </a:rPr>
              <a:t>Su </a:t>
            </a:r>
            <a:r>
              <a:rPr lang="es-EC" sz="2600" dirty="0">
                <a:latin typeface="Century Gothic" panose="020B0502020202020204" pitchFamily="34" charset="0"/>
              </a:rPr>
              <a:t>representación es un conjunto de datos digitales que se añaden a un archivo digital y que se obtienen mediante el cifrado del mismo </a:t>
            </a:r>
            <a:r>
              <a:rPr lang="es-EC" sz="2600" dirty="0" smtClean="0">
                <a:latin typeface="Century Gothic" panose="020B0502020202020204" pitchFamily="34" charset="0"/>
              </a:rPr>
              <a:t>utilizando programas </a:t>
            </a:r>
            <a:r>
              <a:rPr lang="es-EC" sz="2600" dirty="0">
                <a:latin typeface="Century Gothic" panose="020B0502020202020204" pitchFamily="34" charset="0"/>
              </a:rPr>
              <a:t>computacionales </a:t>
            </a:r>
            <a:endParaRPr lang="es-ES" sz="2600" dirty="0">
              <a:latin typeface="Century Gothic" panose="020B0502020202020204" pitchFamily="34" charset="0"/>
            </a:endParaRPr>
          </a:p>
          <a:p>
            <a:endParaRPr lang="es-ES" dirty="0"/>
          </a:p>
        </p:txBody>
      </p:sp>
    </p:spTree>
    <p:extLst>
      <p:ext uri="{BB962C8B-B14F-4D97-AF65-F5344CB8AC3E}">
        <p14:creationId xmlns:p14="http://schemas.microsoft.com/office/powerpoint/2010/main" val="6870225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Firma Electrónica </a:t>
            </a:r>
            <a:endParaRPr lang="es-ES" dirty="0"/>
          </a:p>
        </p:txBody>
      </p:sp>
      <p:sp>
        <p:nvSpPr>
          <p:cNvPr id="3" name="Marcador de contenido 2"/>
          <p:cNvSpPr>
            <a:spLocks noGrp="1"/>
          </p:cNvSpPr>
          <p:nvPr>
            <p:ph idx="1"/>
          </p:nvPr>
        </p:nvSpPr>
        <p:spPr>
          <a:xfrm>
            <a:off x="680321" y="2336872"/>
            <a:ext cx="9613861" cy="3954745"/>
          </a:xfrm>
        </p:spPr>
        <p:txBody>
          <a:bodyPr>
            <a:normAutofit fontScale="92500" lnSpcReduction="20000"/>
          </a:bodyPr>
          <a:lstStyle/>
          <a:p>
            <a:pPr marL="0" indent="0" algn="just">
              <a:buNone/>
            </a:pPr>
            <a:r>
              <a:rPr lang="es-EC" sz="2800" dirty="0">
                <a:latin typeface="Century Gothic" panose="020B0502020202020204" pitchFamily="34" charset="0"/>
              </a:rPr>
              <a:t>La firma electrónica para ser reconocida debe cumplir determinados requisitos detallados a continuación:</a:t>
            </a:r>
            <a:endParaRPr lang="es-ES" sz="2800" dirty="0">
              <a:latin typeface="Century Gothic" panose="020B0502020202020204" pitchFamily="34" charset="0"/>
            </a:endParaRPr>
          </a:p>
          <a:p>
            <a:pPr marL="0" indent="0" algn="just">
              <a:buNone/>
            </a:pPr>
            <a:endParaRPr lang="es-ES" sz="2800" dirty="0">
              <a:latin typeface="Century Gothic" panose="020B0502020202020204" pitchFamily="34" charset="0"/>
            </a:endParaRPr>
          </a:p>
          <a:p>
            <a:pPr lvl="0" algn="just"/>
            <a:r>
              <a:rPr lang="es-EC" sz="2800" dirty="0">
                <a:latin typeface="Century Gothic" panose="020B0502020202020204" pitchFamily="34" charset="0"/>
              </a:rPr>
              <a:t>Identificar al firmante</a:t>
            </a:r>
            <a:endParaRPr lang="es-ES" sz="2800" dirty="0">
              <a:latin typeface="Century Gothic" panose="020B0502020202020204" pitchFamily="34" charset="0"/>
            </a:endParaRPr>
          </a:p>
          <a:p>
            <a:pPr lvl="0" algn="just"/>
            <a:r>
              <a:rPr lang="es-EC" sz="2800" dirty="0">
                <a:latin typeface="Century Gothic" panose="020B0502020202020204" pitchFamily="34" charset="0"/>
              </a:rPr>
              <a:t>Verificar la integridad del documento firmado</a:t>
            </a:r>
            <a:endParaRPr lang="es-ES" sz="2800" dirty="0">
              <a:latin typeface="Century Gothic" panose="020B0502020202020204" pitchFamily="34" charset="0"/>
            </a:endParaRPr>
          </a:p>
          <a:p>
            <a:pPr lvl="0" algn="just"/>
            <a:r>
              <a:rPr lang="es-EC" sz="2800" dirty="0">
                <a:latin typeface="Century Gothic" panose="020B0502020202020204" pitchFamily="34" charset="0"/>
              </a:rPr>
              <a:t>Garantizar el no </a:t>
            </a:r>
            <a:r>
              <a:rPr lang="es-EC" sz="2800" dirty="0" err="1" smtClean="0">
                <a:latin typeface="Century Gothic" panose="020B0502020202020204" pitchFamily="34" charset="0"/>
              </a:rPr>
              <a:t>repúdio</a:t>
            </a:r>
            <a:r>
              <a:rPr lang="es-EC" sz="2800" dirty="0" smtClean="0">
                <a:latin typeface="Century Gothic" panose="020B0502020202020204" pitchFamily="34" charset="0"/>
              </a:rPr>
              <a:t> </a:t>
            </a:r>
            <a:r>
              <a:rPr lang="es-EC" sz="2800" dirty="0">
                <a:latin typeface="Century Gothic" panose="020B0502020202020204" pitchFamily="34" charset="0"/>
              </a:rPr>
              <a:t>en el origen</a:t>
            </a:r>
            <a:endParaRPr lang="es-ES" sz="2800" dirty="0">
              <a:latin typeface="Century Gothic" panose="020B0502020202020204" pitchFamily="34" charset="0"/>
            </a:endParaRPr>
          </a:p>
          <a:p>
            <a:pPr lvl="0" algn="just"/>
            <a:r>
              <a:rPr lang="es-EC" sz="2800" dirty="0">
                <a:latin typeface="Century Gothic" panose="020B0502020202020204" pitchFamily="34" charset="0"/>
              </a:rPr>
              <a:t>Participación de un tercero de confianza (Autoridad Certificadora)</a:t>
            </a:r>
            <a:endParaRPr lang="es-ES" sz="2800" dirty="0">
              <a:latin typeface="Century Gothic" panose="020B0502020202020204" pitchFamily="34" charset="0"/>
            </a:endParaRPr>
          </a:p>
          <a:p>
            <a:pPr lvl="0" algn="just"/>
            <a:r>
              <a:rPr lang="es-EC" sz="2800" dirty="0">
                <a:latin typeface="Century Gothic" panose="020B0502020202020204" pitchFamily="34" charset="0"/>
              </a:rPr>
              <a:t>Ser generada con un dispositivo seguro de creación de firma. (Ej.-</a:t>
            </a:r>
            <a:r>
              <a:rPr lang="es-EC" sz="2800" dirty="0" err="1">
                <a:latin typeface="Century Gothic" panose="020B0502020202020204" pitchFamily="34" charset="0"/>
              </a:rPr>
              <a:t>Token</a:t>
            </a:r>
            <a:r>
              <a:rPr lang="es-EC" sz="2800" dirty="0">
                <a:latin typeface="Century Gothic" panose="020B0502020202020204" pitchFamily="34" charset="0"/>
              </a:rPr>
              <a:t>),</a:t>
            </a:r>
            <a:endParaRPr lang="es-ES" sz="2800" dirty="0">
              <a:latin typeface="Century Gothic" panose="020B0502020202020204" pitchFamily="34" charset="0"/>
            </a:endParaRPr>
          </a:p>
          <a:p>
            <a:pPr marL="0" indent="0">
              <a:buNone/>
            </a:pPr>
            <a:endParaRPr lang="es-ES" dirty="0"/>
          </a:p>
        </p:txBody>
      </p:sp>
    </p:spTree>
    <p:extLst>
      <p:ext uri="{BB962C8B-B14F-4D97-AF65-F5344CB8AC3E}">
        <p14:creationId xmlns:p14="http://schemas.microsoft.com/office/powerpoint/2010/main" val="23349754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Firma de Documento PDF</a:t>
            </a:r>
            <a:endParaRPr lang="es-ES" dirty="0"/>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4632283" y="2017482"/>
            <a:ext cx="2639379" cy="4073232"/>
          </a:xfrm>
          <a:prstGeom prst="rect">
            <a:avLst/>
          </a:prstGeom>
          <a:noFill/>
          <a:ln>
            <a:noFill/>
          </a:ln>
        </p:spPr>
      </p:pic>
      <p:sp>
        <p:nvSpPr>
          <p:cNvPr id="5" name="Rectángulo 4"/>
          <p:cNvSpPr/>
          <p:nvPr/>
        </p:nvSpPr>
        <p:spPr>
          <a:xfrm>
            <a:off x="3743257" y="6061685"/>
            <a:ext cx="4647426" cy="507831"/>
          </a:xfrm>
          <a:prstGeom prst="rect">
            <a:avLst/>
          </a:prstGeom>
        </p:spPr>
        <p:txBody>
          <a:bodyPr wrap="none">
            <a:spAutoFit/>
          </a:bodyPr>
          <a:lstStyle/>
          <a:p>
            <a:pPr algn="ctr">
              <a:lnSpc>
                <a:spcPct val="150000"/>
              </a:lnSpc>
              <a:spcBef>
                <a:spcPts val="1000"/>
              </a:spcBef>
              <a:spcAft>
                <a:spcPts val="0"/>
              </a:spcAft>
            </a:pPr>
            <a:r>
              <a:rPr lang="es-ES" b="1" dirty="0" smtClean="0">
                <a:effectLst/>
                <a:latin typeface="Century Gothic" panose="020B0502020202020204" pitchFamily="34" charset="0"/>
                <a:ea typeface="Times New Roman" panose="02020603050405020304" pitchFamily="18" charset="0"/>
                <a:cs typeface="Times New Roman" panose="02020603050405020304" pitchFamily="18" charset="0"/>
              </a:rPr>
              <a:t>Figura 3. Firma Digital de un Documento</a:t>
            </a:r>
            <a:endParaRPr lang="es-ES" b="1"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63880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Verificación de la Firma Electrónica </a:t>
            </a:r>
            <a:endParaRPr lang="es-ES" dirty="0"/>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4578808" y="2024155"/>
            <a:ext cx="2707368" cy="3928594"/>
          </a:xfrm>
          <a:prstGeom prst="rect">
            <a:avLst/>
          </a:prstGeom>
          <a:noFill/>
          <a:ln>
            <a:noFill/>
          </a:ln>
        </p:spPr>
      </p:pic>
      <p:sp>
        <p:nvSpPr>
          <p:cNvPr id="5" name="Rectángulo 4"/>
          <p:cNvSpPr/>
          <p:nvPr/>
        </p:nvSpPr>
        <p:spPr>
          <a:xfrm>
            <a:off x="3891688" y="5979532"/>
            <a:ext cx="4342857" cy="410882"/>
          </a:xfrm>
          <a:prstGeom prst="rect">
            <a:avLst/>
          </a:prstGeom>
        </p:spPr>
        <p:txBody>
          <a:bodyPr wrap="none">
            <a:spAutoFit/>
          </a:bodyPr>
          <a:lstStyle/>
          <a:p>
            <a:pPr algn="ctr">
              <a:lnSpc>
                <a:spcPct val="115000"/>
              </a:lnSpc>
              <a:spcBef>
                <a:spcPts val="1000"/>
              </a:spcBef>
              <a:spcAft>
                <a:spcPts val="0"/>
              </a:spcAft>
            </a:pPr>
            <a:r>
              <a:rPr lang="es-ES" b="1" dirty="0" smtClean="0">
                <a:effectLst/>
                <a:latin typeface="Century Gothic" panose="020B0502020202020204" pitchFamily="34" charset="0"/>
                <a:ea typeface="Times New Roman" panose="02020603050405020304" pitchFamily="18" charset="0"/>
                <a:cs typeface="Times New Roman" panose="02020603050405020304" pitchFamily="18" charset="0"/>
              </a:rPr>
              <a:t>Figura 4. Verificación de Firma Digital</a:t>
            </a:r>
            <a:endParaRPr lang="es-ES" b="1"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51773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Función Hash</a:t>
            </a:r>
            <a:endParaRPr lang="es-ES" dirty="0"/>
          </a:p>
        </p:txBody>
      </p:sp>
      <p:pic>
        <p:nvPicPr>
          <p:cNvPr id="4" name="Marcador de contenido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04163" y="2322286"/>
            <a:ext cx="5693094" cy="2293257"/>
          </a:xfrm>
          <a:prstGeom prst="rect">
            <a:avLst/>
          </a:prstGeom>
          <a:noFill/>
          <a:ln>
            <a:noFill/>
          </a:ln>
        </p:spPr>
      </p:pic>
      <p:sp>
        <p:nvSpPr>
          <p:cNvPr id="5" name="Rectángulo 4"/>
          <p:cNvSpPr/>
          <p:nvPr/>
        </p:nvSpPr>
        <p:spPr>
          <a:xfrm>
            <a:off x="3726792" y="4794293"/>
            <a:ext cx="4535216" cy="454292"/>
          </a:xfrm>
          <a:prstGeom prst="rect">
            <a:avLst/>
          </a:prstGeom>
        </p:spPr>
        <p:txBody>
          <a:bodyPr wrap="none">
            <a:spAutoFit/>
          </a:bodyPr>
          <a:lstStyle/>
          <a:p>
            <a:pPr algn="ctr">
              <a:lnSpc>
                <a:spcPct val="150000"/>
              </a:lnSpc>
              <a:spcBef>
                <a:spcPts val="1000"/>
              </a:spcBef>
              <a:spcAft>
                <a:spcPts val="0"/>
              </a:spcAft>
            </a:pPr>
            <a:r>
              <a:rPr lang="es-ES" b="1" dirty="0" smtClean="0">
                <a:effectLst/>
                <a:latin typeface="Century Gothic" panose="020B0502020202020204" pitchFamily="34" charset="0"/>
                <a:ea typeface="Times New Roman" panose="02020603050405020304" pitchFamily="18" charset="0"/>
                <a:cs typeface="Times New Roman" panose="02020603050405020304" pitchFamily="18" charset="0"/>
              </a:rPr>
              <a:t>Figura 5. Función de un Algoritmo Hash</a:t>
            </a:r>
            <a:endParaRPr lang="es-ES" b="1"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62772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Ejemplos Algoritmos </a:t>
            </a:r>
            <a:r>
              <a:rPr lang="es-ES" dirty="0" err="1" smtClean="0"/>
              <a:t>Sha</a:t>
            </a:r>
            <a:endParaRPr lang="es-ES" dirty="0"/>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390035" y="2160767"/>
            <a:ext cx="11293965" cy="3456260"/>
          </a:xfrm>
          <a:prstGeom prst="rect">
            <a:avLst/>
          </a:prstGeom>
          <a:noFill/>
          <a:ln>
            <a:noFill/>
          </a:ln>
        </p:spPr>
      </p:pic>
      <p:sp>
        <p:nvSpPr>
          <p:cNvPr id="5" name="Rectángulo 4"/>
          <p:cNvSpPr/>
          <p:nvPr/>
        </p:nvSpPr>
        <p:spPr>
          <a:xfrm>
            <a:off x="3504753" y="5943628"/>
            <a:ext cx="5064528" cy="410882"/>
          </a:xfrm>
          <a:prstGeom prst="rect">
            <a:avLst/>
          </a:prstGeom>
        </p:spPr>
        <p:txBody>
          <a:bodyPr wrap="none">
            <a:spAutoFit/>
          </a:bodyPr>
          <a:lstStyle/>
          <a:p>
            <a:pPr algn="ctr">
              <a:lnSpc>
                <a:spcPct val="115000"/>
              </a:lnSpc>
              <a:spcBef>
                <a:spcPts val="1000"/>
              </a:spcBef>
              <a:spcAft>
                <a:spcPts val="0"/>
              </a:spcAft>
            </a:pPr>
            <a:r>
              <a:rPr lang="es-ES" b="1" dirty="0" smtClean="0">
                <a:effectLst/>
                <a:latin typeface="Times New Roman" panose="02020603050405020304" pitchFamily="18" charset="0"/>
                <a:ea typeface="Times New Roman" panose="02020603050405020304" pitchFamily="18" charset="0"/>
                <a:cs typeface="Times New Roman" panose="02020603050405020304" pitchFamily="18" charset="0"/>
              </a:rPr>
              <a:t>Figura 6. Ejemplo de Mapeo de una cadena vacía</a:t>
            </a:r>
            <a:endParaRPr lang="es-ES"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33537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Certificado de Firma Digital en PDF</a:t>
            </a:r>
            <a:endParaRPr lang="es-ES" dirty="0"/>
          </a:p>
        </p:txBody>
      </p:sp>
      <p:sp>
        <p:nvSpPr>
          <p:cNvPr id="3" name="Marcador de contenido 2"/>
          <p:cNvSpPr>
            <a:spLocks noGrp="1"/>
          </p:cNvSpPr>
          <p:nvPr>
            <p:ph idx="1"/>
          </p:nvPr>
        </p:nvSpPr>
        <p:spPr>
          <a:xfrm>
            <a:off x="680321" y="2104570"/>
            <a:ext cx="9613861" cy="4194629"/>
          </a:xfrm>
        </p:spPr>
        <p:txBody>
          <a:bodyPr>
            <a:normAutofit fontScale="92500" lnSpcReduction="20000"/>
          </a:bodyPr>
          <a:lstStyle/>
          <a:p>
            <a:pPr marL="0" indent="0">
              <a:buNone/>
            </a:pPr>
            <a:r>
              <a:rPr lang="es-ES" sz="2800" b="1" u="sng" dirty="0" smtClean="0">
                <a:latin typeface="Century Gothic" panose="020B0502020202020204" pitchFamily="34" charset="0"/>
              </a:rPr>
              <a:t>Características:</a:t>
            </a:r>
          </a:p>
          <a:p>
            <a:endParaRPr lang="es-ES" sz="2800" b="1" u="sng" dirty="0">
              <a:latin typeface="Century Gothic" panose="020B0502020202020204" pitchFamily="34" charset="0"/>
            </a:endParaRPr>
          </a:p>
          <a:p>
            <a:r>
              <a:rPr lang="es-ES" sz="2800" dirty="0" smtClean="0">
                <a:latin typeface="Century Gothic" panose="020B0502020202020204" pitchFamily="34" charset="0"/>
              </a:rPr>
              <a:t>Revisión </a:t>
            </a:r>
          </a:p>
          <a:p>
            <a:r>
              <a:rPr lang="es-ES" sz="2800" dirty="0" smtClean="0">
                <a:latin typeface="Century Gothic" panose="020B0502020202020204" pitchFamily="34" charset="0"/>
              </a:rPr>
              <a:t>Sello de tiempo </a:t>
            </a:r>
          </a:p>
          <a:p>
            <a:r>
              <a:rPr lang="es-ES" sz="2800" dirty="0" smtClean="0">
                <a:latin typeface="Century Gothic" panose="020B0502020202020204" pitchFamily="34" charset="0"/>
              </a:rPr>
              <a:t>Cobertura de PDF</a:t>
            </a:r>
          </a:p>
          <a:p>
            <a:r>
              <a:rPr lang="es-ES" sz="2800" dirty="0" smtClean="0">
                <a:latin typeface="Century Gothic" panose="020B0502020202020204" pitchFamily="34" charset="0"/>
              </a:rPr>
              <a:t>Identidad</a:t>
            </a:r>
          </a:p>
          <a:p>
            <a:r>
              <a:rPr lang="es-ES" sz="2800" dirty="0" smtClean="0">
                <a:latin typeface="Century Gothic" panose="020B0502020202020204" pitchFamily="34" charset="0"/>
              </a:rPr>
              <a:t>Vigencia </a:t>
            </a:r>
          </a:p>
          <a:p>
            <a:r>
              <a:rPr lang="es-ES" sz="2800" dirty="0" smtClean="0">
                <a:latin typeface="Century Gothic" panose="020B0502020202020204" pitchFamily="34" charset="0"/>
              </a:rPr>
              <a:t>Estados de Revocación de Certificado Digital</a:t>
            </a:r>
          </a:p>
          <a:p>
            <a:pPr lvl="1"/>
            <a:r>
              <a:rPr lang="es-ES" sz="2800" dirty="0" smtClean="0">
                <a:latin typeface="Century Gothic" panose="020B0502020202020204" pitchFamily="34" charset="0"/>
              </a:rPr>
              <a:t>CRL Lista de certificados revocados</a:t>
            </a:r>
          </a:p>
          <a:p>
            <a:pPr lvl="1"/>
            <a:r>
              <a:rPr lang="es-ES" sz="2800" dirty="0" smtClean="0">
                <a:latin typeface="Century Gothic" panose="020B0502020202020204" pitchFamily="34" charset="0"/>
              </a:rPr>
              <a:t>OCSP. Protocolo de verificación de certificados en línea </a:t>
            </a:r>
          </a:p>
          <a:p>
            <a:endParaRPr lang="es-ES" b="1" u="sng" dirty="0"/>
          </a:p>
        </p:txBody>
      </p:sp>
    </p:spTree>
    <p:extLst>
      <p:ext uri="{BB962C8B-B14F-4D97-AF65-F5344CB8AC3E}">
        <p14:creationId xmlns:p14="http://schemas.microsoft.com/office/powerpoint/2010/main" val="6334160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0321" y="404892"/>
            <a:ext cx="9613861" cy="1080938"/>
          </a:xfrm>
        </p:spPr>
        <p:txBody>
          <a:bodyPr/>
          <a:lstStyle/>
          <a:p>
            <a:r>
              <a:rPr lang="es-ES" dirty="0" smtClean="0"/>
              <a:t>Estructura del Certificado Digital</a:t>
            </a:r>
            <a:endParaRPr lang="es-ES" dirty="0"/>
          </a:p>
        </p:txBody>
      </p:sp>
      <p:sp>
        <p:nvSpPr>
          <p:cNvPr id="5" name="Rectángulo 4"/>
          <p:cNvSpPr/>
          <p:nvPr/>
        </p:nvSpPr>
        <p:spPr>
          <a:xfrm>
            <a:off x="2345625" y="6323114"/>
            <a:ext cx="7480546" cy="507831"/>
          </a:xfrm>
          <a:prstGeom prst="rect">
            <a:avLst/>
          </a:prstGeom>
        </p:spPr>
        <p:txBody>
          <a:bodyPr wrap="square">
            <a:spAutoFit/>
          </a:bodyPr>
          <a:lstStyle/>
          <a:p>
            <a:pPr algn="ctr">
              <a:lnSpc>
                <a:spcPct val="150000"/>
              </a:lnSpc>
              <a:spcBef>
                <a:spcPts val="1000"/>
              </a:spcBef>
              <a:spcAft>
                <a:spcPts val="0"/>
              </a:spcAft>
            </a:pPr>
            <a:r>
              <a:rPr lang="es-ES" b="1" dirty="0" smtClean="0">
                <a:effectLst/>
                <a:latin typeface="Century Gothic" panose="020B0502020202020204" pitchFamily="34" charset="0"/>
                <a:ea typeface="Times New Roman" panose="02020603050405020304" pitchFamily="18" charset="0"/>
                <a:cs typeface="Times New Roman" panose="02020603050405020304" pitchFamily="18" charset="0"/>
              </a:rPr>
              <a:t>Tabla 1. Estructura del Certificado Digital de Firma Electrónica</a:t>
            </a:r>
            <a:endParaRPr lang="es-ES" b="1"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pic>
        <p:nvPicPr>
          <p:cNvPr id="6" name="5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78623" y="1277257"/>
            <a:ext cx="5297715" cy="5045857"/>
          </a:xfrm>
          <a:prstGeom prst="rect">
            <a:avLst/>
          </a:prstGeom>
          <a:noFill/>
          <a:ln>
            <a:noFill/>
          </a:ln>
        </p:spPr>
      </p:pic>
    </p:spTree>
    <p:extLst>
      <p:ext uri="{BB962C8B-B14F-4D97-AF65-F5344CB8AC3E}">
        <p14:creationId xmlns:p14="http://schemas.microsoft.com/office/powerpoint/2010/main" val="3811647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14150" y="3367388"/>
            <a:ext cx="9613861" cy="1117527"/>
          </a:xfrm>
        </p:spPr>
        <p:txBody>
          <a:bodyPr>
            <a:normAutofit/>
          </a:bodyPr>
          <a:lstStyle/>
          <a:p>
            <a:pPr marL="0" indent="0">
              <a:buNone/>
            </a:pPr>
            <a:r>
              <a:rPr lang="es-ES" sz="4800" b="1" dirty="0" smtClean="0">
                <a:latin typeface="Century Gothic" panose="020B0502020202020204" pitchFamily="34" charset="0"/>
              </a:rPr>
              <a:t>DEMOSTRACIÓN </a:t>
            </a:r>
            <a:r>
              <a:rPr lang="es-ES" sz="4800" b="1" dirty="0" smtClean="0">
                <a:latin typeface="Century Gothic" panose="020B0502020202020204" pitchFamily="34" charset="0"/>
              </a:rPr>
              <a:t>DEL SISTEMA </a:t>
            </a:r>
            <a:endParaRPr lang="es-ES" sz="4800" b="1" dirty="0">
              <a:latin typeface="Century Gothic" panose="020B0502020202020204" pitchFamily="34" charset="0"/>
            </a:endParaRPr>
          </a:p>
        </p:txBody>
      </p:sp>
    </p:spTree>
    <p:extLst>
      <p:ext uri="{BB962C8B-B14F-4D97-AF65-F5344CB8AC3E}">
        <p14:creationId xmlns:p14="http://schemas.microsoft.com/office/powerpoint/2010/main" val="20883550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Introducción</a:t>
            </a:r>
            <a:endParaRPr lang="es-ES" dirty="0"/>
          </a:p>
        </p:txBody>
      </p:sp>
      <p:sp>
        <p:nvSpPr>
          <p:cNvPr id="3" name="Marcador de contenido 2"/>
          <p:cNvSpPr>
            <a:spLocks noGrp="1"/>
          </p:cNvSpPr>
          <p:nvPr>
            <p:ph idx="1"/>
          </p:nvPr>
        </p:nvSpPr>
        <p:spPr>
          <a:xfrm>
            <a:off x="680321" y="2723237"/>
            <a:ext cx="9613861" cy="3780593"/>
          </a:xfrm>
        </p:spPr>
        <p:txBody>
          <a:bodyPr>
            <a:normAutofit fontScale="92500"/>
          </a:bodyPr>
          <a:lstStyle/>
          <a:p>
            <a:pPr marL="0" indent="0" algn="just">
              <a:buNone/>
            </a:pPr>
            <a:r>
              <a:rPr lang="es-ES" sz="2800" dirty="0" smtClean="0">
                <a:latin typeface="Century Gothic" panose="020B0502020202020204" pitchFamily="34" charset="0"/>
              </a:rPr>
              <a:t>La </a:t>
            </a:r>
            <a:r>
              <a:rPr lang="es-ES" sz="2800" dirty="0">
                <a:latin typeface="Century Gothic" panose="020B0502020202020204" pitchFamily="34" charset="0"/>
              </a:rPr>
              <a:t>Unión Nacional de Taxi Ejecutivo Comercial (</a:t>
            </a:r>
            <a:r>
              <a:rPr lang="es-ES" sz="2800" dirty="0" smtClean="0">
                <a:latin typeface="Century Gothic" panose="020B0502020202020204" pitchFamily="34" charset="0"/>
              </a:rPr>
              <a:t>UNATEC) ampara </a:t>
            </a:r>
            <a:r>
              <a:rPr lang="es-ES" sz="2800" dirty="0">
                <a:latin typeface="Century Gothic" panose="020B0502020202020204" pitchFamily="34" charset="0"/>
              </a:rPr>
              <a:t>a los socios que pertenecen a las distintas compañías </a:t>
            </a:r>
            <a:r>
              <a:rPr lang="es-ES" sz="2800" dirty="0" smtClean="0">
                <a:latin typeface="Century Gothic" panose="020B0502020202020204" pitchFamily="34" charset="0"/>
              </a:rPr>
              <a:t>que </a:t>
            </a:r>
            <a:r>
              <a:rPr lang="es-ES" sz="2800" dirty="0">
                <a:latin typeface="Century Gothic" panose="020B0502020202020204" pitchFamily="34" charset="0"/>
              </a:rPr>
              <a:t>brindan el servicio de Taxi </a:t>
            </a:r>
            <a:r>
              <a:rPr lang="es-ES" sz="2800" dirty="0" smtClean="0">
                <a:latin typeface="Century Gothic" panose="020B0502020202020204" pitchFamily="34" charset="0"/>
              </a:rPr>
              <a:t>Ejecutivo.</a:t>
            </a:r>
          </a:p>
          <a:p>
            <a:pPr marL="0" indent="0" algn="just">
              <a:buNone/>
            </a:pPr>
            <a:r>
              <a:rPr lang="es-ES" sz="2800" dirty="0">
                <a:latin typeface="Century Gothic" panose="020B0502020202020204" pitchFamily="34" charset="0"/>
              </a:rPr>
              <a:t>Debido a que </a:t>
            </a:r>
            <a:r>
              <a:rPr lang="es-ES" sz="2800" dirty="0" smtClean="0">
                <a:latin typeface="Century Gothic" panose="020B0502020202020204" pitchFamily="34" charset="0"/>
              </a:rPr>
              <a:t>el crecimiento </a:t>
            </a:r>
            <a:r>
              <a:rPr lang="es-ES" sz="2800" dirty="0">
                <a:latin typeface="Century Gothic" panose="020B0502020202020204" pitchFamily="34" charset="0"/>
              </a:rPr>
              <a:t>de la organización no está controlado, es de vital importancia planificar una mejor administración para aumentar la proyección de la organización, facilitar su acceso y control de la información. </a:t>
            </a:r>
          </a:p>
          <a:p>
            <a:pPr marL="0" indent="0" algn="just">
              <a:buNone/>
            </a:pPr>
            <a:r>
              <a:rPr lang="es-ES" sz="4400" dirty="0" smtClean="0">
                <a:latin typeface="Century Gothic" panose="020B0502020202020204" pitchFamily="34" charset="0"/>
              </a:rPr>
              <a:t> </a:t>
            </a:r>
            <a:endParaRPr lang="es-ES" sz="4400" dirty="0">
              <a:latin typeface="Century Gothic" panose="020B0502020202020204" pitchFamily="34" charset="0"/>
            </a:endParaRPr>
          </a:p>
          <a:p>
            <a:pPr marL="0" indent="0">
              <a:buNone/>
            </a:pPr>
            <a:endParaRPr lang="es-ES" sz="2000" dirty="0">
              <a:latin typeface="Century Gothic" panose="020B0502020202020204" pitchFamily="34" charset="0"/>
            </a:endParaRPr>
          </a:p>
        </p:txBody>
      </p:sp>
    </p:spTree>
    <p:extLst>
      <p:ext uri="{BB962C8B-B14F-4D97-AF65-F5344CB8AC3E}">
        <p14:creationId xmlns:p14="http://schemas.microsoft.com/office/powerpoint/2010/main" val="23254646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C</a:t>
            </a:r>
            <a:r>
              <a:rPr lang="es-ES" dirty="0" smtClean="0"/>
              <a:t>ontenido</a:t>
            </a:r>
            <a:endParaRPr lang="es-ES" dirty="0"/>
          </a:p>
        </p:txBody>
      </p:sp>
      <p:sp>
        <p:nvSpPr>
          <p:cNvPr id="3" name="Marcador de contenido 2"/>
          <p:cNvSpPr>
            <a:spLocks noGrp="1"/>
          </p:cNvSpPr>
          <p:nvPr>
            <p:ph idx="1"/>
          </p:nvPr>
        </p:nvSpPr>
        <p:spPr>
          <a:xfrm>
            <a:off x="680321" y="2073498"/>
            <a:ext cx="9613861" cy="4597757"/>
          </a:xfrm>
        </p:spPr>
        <p:txBody>
          <a:bodyPr>
            <a:normAutofit fontScale="92500" lnSpcReduction="20000"/>
          </a:bodyPr>
          <a:lstStyle/>
          <a:p>
            <a:r>
              <a:rPr lang="es-ES" dirty="0" smtClean="0">
                <a:latin typeface="Century Gothic" panose="020B0502020202020204" pitchFamily="34" charset="0"/>
              </a:rPr>
              <a:t>Introducción</a:t>
            </a:r>
          </a:p>
          <a:p>
            <a:r>
              <a:rPr lang="es-ES" dirty="0" smtClean="0">
                <a:latin typeface="Century Gothic" panose="020B0502020202020204" pitchFamily="34" charset="0"/>
              </a:rPr>
              <a:t>Planteamiento del  Problema </a:t>
            </a:r>
          </a:p>
          <a:p>
            <a:r>
              <a:rPr lang="es-ES" dirty="0" smtClean="0">
                <a:latin typeface="Century Gothic" panose="020B0502020202020204" pitchFamily="34" charset="0"/>
              </a:rPr>
              <a:t>Objetivo </a:t>
            </a:r>
            <a:endParaRPr lang="es-ES" dirty="0">
              <a:latin typeface="Century Gothic" panose="020B0502020202020204" pitchFamily="34" charset="0"/>
            </a:endParaRPr>
          </a:p>
          <a:p>
            <a:r>
              <a:rPr lang="es-ES" dirty="0" smtClean="0">
                <a:latin typeface="Century Gothic" panose="020B0502020202020204" pitchFamily="34" charset="0"/>
              </a:rPr>
              <a:t>Justificación </a:t>
            </a:r>
            <a:endParaRPr lang="es-ES" dirty="0">
              <a:latin typeface="Century Gothic" panose="020B0502020202020204" pitchFamily="34" charset="0"/>
            </a:endParaRPr>
          </a:p>
          <a:p>
            <a:r>
              <a:rPr lang="es-ES" dirty="0">
                <a:latin typeface="Century Gothic" panose="020B0502020202020204" pitchFamily="34" charset="0"/>
              </a:rPr>
              <a:t>Alcance</a:t>
            </a:r>
          </a:p>
          <a:p>
            <a:r>
              <a:rPr lang="es-ES" dirty="0" smtClean="0">
                <a:latin typeface="Century Gothic" panose="020B0502020202020204" pitchFamily="34" charset="0"/>
              </a:rPr>
              <a:t>Definición de la Metodología</a:t>
            </a:r>
          </a:p>
          <a:p>
            <a:r>
              <a:rPr lang="es-ES" dirty="0" smtClean="0">
                <a:latin typeface="Century Gothic" panose="020B0502020202020204" pitchFamily="34" charset="0"/>
              </a:rPr>
              <a:t>Requerimientos Funcionales y no Funcionales</a:t>
            </a:r>
          </a:p>
          <a:p>
            <a:r>
              <a:rPr lang="es-ES" dirty="0" smtClean="0">
                <a:latin typeface="Century Gothic" panose="020B0502020202020204" pitchFamily="34" charset="0"/>
              </a:rPr>
              <a:t>Arquitectura del Sistema</a:t>
            </a:r>
          </a:p>
          <a:p>
            <a:r>
              <a:rPr lang="es-ES" dirty="0" smtClean="0">
                <a:latin typeface="Century Gothic" panose="020B0502020202020204" pitchFamily="34" charset="0"/>
              </a:rPr>
              <a:t>Marco Legal de la Firma Electrónica</a:t>
            </a:r>
          </a:p>
          <a:p>
            <a:r>
              <a:rPr lang="es-ES" dirty="0" smtClean="0">
                <a:latin typeface="Century Gothic" panose="020B0502020202020204" pitchFamily="34" charset="0"/>
              </a:rPr>
              <a:t>Certificado de Firma Digital en PDF</a:t>
            </a:r>
          </a:p>
          <a:p>
            <a:r>
              <a:rPr lang="es-ES" dirty="0" smtClean="0">
                <a:latin typeface="Century Gothic" panose="020B0502020202020204" pitchFamily="34" charset="0"/>
              </a:rPr>
              <a:t>Demostración del Sistema</a:t>
            </a:r>
          </a:p>
          <a:p>
            <a:r>
              <a:rPr lang="es-ES" b="1" dirty="0" smtClean="0">
                <a:latin typeface="Century Gothic" panose="020B0502020202020204" pitchFamily="34" charset="0"/>
              </a:rPr>
              <a:t>Conclusiones y Recomendaciones</a:t>
            </a:r>
            <a:endParaRPr lang="es-ES" b="1" dirty="0">
              <a:latin typeface="Century Gothic" panose="020B0502020202020204" pitchFamily="34" charset="0"/>
            </a:endParaRPr>
          </a:p>
        </p:txBody>
      </p:sp>
    </p:spTree>
    <p:extLst>
      <p:ext uri="{BB962C8B-B14F-4D97-AF65-F5344CB8AC3E}">
        <p14:creationId xmlns:p14="http://schemas.microsoft.com/office/powerpoint/2010/main" val="12639705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Conclusiones</a:t>
            </a:r>
            <a:endParaRPr lang="es-ES" dirty="0"/>
          </a:p>
        </p:txBody>
      </p:sp>
      <p:sp>
        <p:nvSpPr>
          <p:cNvPr id="3" name="Marcador de contenido 2"/>
          <p:cNvSpPr>
            <a:spLocks noGrp="1"/>
          </p:cNvSpPr>
          <p:nvPr>
            <p:ph idx="1"/>
          </p:nvPr>
        </p:nvSpPr>
        <p:spPr>
          <a:xfrm>
            <a:off x="680321" y="2336872"/>
            <a:ext cx="9613861" cy="3976841"/>
          </a:xfrm>
        </p:spPr>
        <p:txBody>
          <a:bodyPr>
            <a:normAutofit fontScale="85000" lnSpcReduction="20000"/>
          </a:bodyPr>
          <a:lstStyle/>
          <a:p>
            <a:pPr algn="just"/>
            <a:r>
              <a:rPr lang="es-EC" sz="2600" dirty="0">
                <a:latin typeface="Century Gothic" pitchFamily="34" charset="0"/>
              </a:rPr>
              <a:t>El crecimiento de la información en las organizaciones o empresas hoy en día es acelerado por lo que se deben disponer de herramientas que permitan disminuir el tiempo de respuesta de consultas mediante el uso de nuevas tecnologías que ayudan a simplificar estos tiempos. </a:t>
            </a:r>
            <a:endParaRPr lang="es-EC" sz="2600" dirty="0" smtClean="0">
              <a:latin typeface="Century Gothic" pitchFamily="34" charset="0"/>
            </a:endParaRPr>
          </a:p>
          <a:p>
            <a:pPr algn="just"/>
            <a:endParaRPr lang="es-EC" sz="2600" dirty="0" smtClean="0">
              <a:latin typeface="Century Gothic" pitchFamily="34" charset="0"/>
            </a:endParaRPr>
          </a:p>
          <a:p>
            <a:pPr algn="just"/>
            <a:r>
              <a:rPr lang="es-EC" sz="2600" dirty="0" smtClean="0">
                <a:latin typeface="Century Gothic" pitchFamily="34" charset="0"/>
              </a:rPr>
              <a:t>El </a:t>
            </a:r>
            <a:r>
              <a:rPr lang="es-EC" sz="2600" dirty="0">
                <a:latin typeface="Century Gothic" pitchFamily="34" charset="0"/>
              </a:rPr>
              <a:t>uso de certificados de firma electrónica permite validar varios aspectos de un documento firmado electrónicamente, estos son: Identidad, Integridad, Fecha del Documento, Revisión de documento y Vigencia de certificado, esto garantiza el no repudio de los documentos firmados electrónicamente y constituye que posean el mismo valor jurídico que un documento firmado de forma manuscrita.</a:t>
            </a:r>
          </a:p>
          <a:p>
            <a:pPr marL="0" indent="0" algn="just">
              <a:buNone/>
            </a:pPr>
            <a:r>
              <a:rPr lang="es-ES" dirty="0">
                <a:latin typeface="Calibri" pitchFamily="34" charset="0"/>
              </a:rPr>
              <a:t> </a:t>
            </a:r>
          </a:p>
          <a:p>
            <a:endParaRPr lang="es-ES" dirty="0"/>
          </a:p>
        </p:txBody>
      </p:sp>
    </p:spTree>
    <p:extLst>
      <p:ext uri="{BB962C8B-B14F-4D97-AF65-F5344CB8AC3E}">
        <p14:creationId xmlns:p14="http://schemas.microsoft.com/office/powerpoint/2010/main" val="39078181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a:spLocks noGrp="1"/>
          </p:cNvSpPr>
          <p:nvPr>
            <p:ph idx="1"/>
          </p:nvPr>
        </p:nvSpPr>
        <p:spPr>
          <a:xfrm>
            <a:off x="680320" y="2336873"/>
            <a:ext cx="9944137" cy="3599316"/>
          </a:xfrm>
        </p:spPr>
        <p:txBody>
          <a:bodyPr>
            <a:noAutofit/>
          </a:bodyPr>
          <a:lstStyle/>
          <a:p>
            <a:pPr algn="just"/>
            <a:r>
              <a:rPr lang="es-EC" sz="2200" dirty="0">
                <a:latin typeface="Century Gothic" pitchFamily="34" charset="0"/>
              </a:rPr>
              <a:t>El conocimiento de las leyes, normativas, políticas y regulaciones de los certificados digitales es de suma importancia, ya que en un futuro no tan lejano, y según mi criterio, se </a:t>
            </a:r>
            <a:r>
              <a:rPr lang="es-EC" sz="2200" dirty="0" smtClean="0">
                <a:latin typeface="Century Gothic" pitchFamily="34" charset="0"/>
              </a:rPr>
              <a:t>implementarán </a:t>
            </a:r>
            <a:r>
              <a:rPr lang="es-EC" sz="2200" dirty="0">
                <a:latin typeface="Century Gothic" pitchFamily="34" charset="0"/>
              </a:rPr>
              <a:t>herramientas para que el gobierno y el comercio electrónico sea la primera vía de transacciones y de identificación de Personas Naturales, Jurídicos e incluso funcionarios públicos a nivel nacional e internacional.</a:t>
            </a:r>
          </a:p>
          <a:p>
            <a:pPr algn="just"/>
            <a:r>
              <a:rPr lang="es-EC" sz="2200" dirty="0">
                <a:latin typeface="Century Gothic" pitchFamily="34" charset="0"/>
              </a:rPr>
              <a:t>El Ecuador en el tema del uso de certificados digitales se encuentra con un gran margen de retraso, sin embargo se puede ver en la actualidad que el gobierno, el SRI, e incluso el sector privado se encuentra implementando aplicaciones y servicios que se complementan con el uso de certificados digitales, tanto para la seguridad de la información y para el comercio electrónico, con el que se pueden realizar transacciones utilizando certificados digitales.</a:t>
            </a:r>
          </a:p>
        </p:txBody>
      </p:sp>
      <p:sp>
        <p:nvSpPr>
          <p:cNvPr id="5" name="Título 1"/>
          <p:cNvSpPr>
            <a:spLocks noGrp="1"/>
          </p:cNvSpPr>
          <p:nvPr>
            <p:ph type="title"/>
          </p:nvPr>
        </p:nvSpPr>
        <p:spPr>
          <a:xfrm>
            <a:off x="680321" y="753228"/>
            <a:ext cx="9613861" cy="1080938"/>
          </a:xfrm>
        </p:spPr>
        <p:txBody>
          <a:bodyPr/>
          <a:lstStyle/>
          <a:p>
            <a:r>
              <a:rPr lang="es-ES" dirty="0" smtClean="0"/>
              <a:t>Conclusiones</a:t>
            </a:r>
            <a:endParaRPr lang="es-ES" dirty="0"/>
          </a:p>
        </p:txBody>
      </p:sp>
    </p:spTree>
    <p:extLst>
      <p:ext uri="{BB962C8B-B14F-4D97-AF65-F5344CB8AC3E}">
        <p14:creationId xmlns:p14="http://schemas.microsoft.com/office/powerpoint/2010/main" val="9951280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Recomendaciones</a:t>
            </a:r>
            <a:endParaRPr lang="es-EC" dirty="0"/>
          </a:p>
        </p:txBody>
      </p:sp>
      <p:sp>
        <p:nvSpPr>
          <p:cNvPr id="3" name="2 Marcador de contenido"/>
          <p:cNvSpPr>
            <a:spLocks noGrp="1"/>
          </p:cNvSpPr>
          <p:nvPr>
            <p:ph idx="1"/>
          </p:nvPr>
        </p:nvSpPr>
        <p:spPr/>
        <p:txBody>
          <a:bodyPr>
            <a:normAutofit lnSpcReduction="10000"/>
          </a:bodyPr>
          <a:lstStyle/>
          <a:p>
            <a:pPr algn="just"/>
            <a:r>
              <a:rPr lang="es-EC" dirty="0">
                <a:latin typeface="Century Gothic" pitchFamily="34" charset="0"/>
              </a:rPr>
              <a:t>Se recomienda la capacitación del personal e incluso de los miembros de la organización, sobre el correcto uso, los beneficios y las obligaciones que poseen el suscriptor y la </a:t>
            </a:r>
            <a:r>
              <a:rPr lang="es-EC" dirty="0" smtClean="0">
                <a:latin typeface="Century Gothic" pitchFamily="34" charset="0"/>
              </a:rPr>
              <a:t>Autoridad Certificadora </a:t>
            </a:r>
            <a:r>
              <a:rPr lang="es-EC" dirty="0">
                <a:latin typeface="Century Gothic" pitchFamily="34" charset="0"/>
              </a:rPr>
              <a:t>para el manejo de los certificados </a:t>
            </a:r>
            <a:r>
              <a:rPr lang="es-EC" dirty="0" smtClean="0">
                <a:latin typeface="Century Gothic" pitchFamily="34" charset="0"/>
              </a:rPr>
              <a:t>digitales.</a:t>
            </a:r>
          </a:p>
          <a:p>
            <a:pPr algn="just"/>
            <a:endParaRPr lang="es-EC" dirty="0" smtClean="0">
              <a:latin typeface="Century Gothic" pitchFamily="34" charset="0"/>
            </a:endParaRPr>
          </a:p>
          <a:p>
            <a:pPr algn="just"/>
            <a:r>
              <a:rPr lang="es-EC" dirty="0">
                <a:latin typeface="Century Gothic" pitchFamily="34" charset="0"/>
              </a:rPr>
              <a:t>Para facilitar a los usuarios, el correcto funcionamiento del aplicativo WEB en los diferentes sistemas operativos; se recomienda mantener actualizado los exploradores a sus versiones más recientes, y así evitar un mal funcionamiento del aplicativo.</a:t>
            </a:r>
          </a:p>
        </p:txBody>
      </p:sp>
    </p:spTree>
    <p:extLst>
      <p:ext uri="{BB962C8B-B14F-4D97-AF65-F5344CB8AC3E}">
        <p14:creationId xmlns:p14="http://schemas.microsoft.com/office/powerpoint/2010/main" val="23337685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pPr algn="just"/>
            <a:r>
              <a:rPr lang="es-ES" dirty="0" smtClean="0">
                <a:latin typeface="Century Gothic" pitchFamily="34" charset="0"/>
              </a:rPr>
              <a:t>Se </a:t>
            </a:r>
            <a:r>
              <a:rPr lang="es-ES" dirty="0">
                <a:latin typeface="Century Gothic" pitchFamily="34" charset="0"/>
              </a:rPr>
              <a:t>recomienda el desarrollo de nuevas herramientas para el procesamiento de firmas digitales en documentos PDF, con el objetivo de diversificar y no limitar las opciones de los desarrolladores</a:t>
            </a:r>
            <a:r>
              <a:rPr lang="es-ES" dirty="0" smtClean="0">
                <a:latin typeface="Century Gothic" pitchFamily="34" charset="0"/>
              </a:rPr>
              <a:t>.</a:t>
            </a:r>
          </a:p>
          <a:p>
            <a:pPr algn="just"/>
            <a:endParaRPr lang="es-ES" dirty="0">
              <a:latin typeface="Century Gothic" pitchFamily="34" charset="0"/>
            </a:endParaRPr>
          </a:p>
          <a:p>
            <a:pPr algn="just"/>
            <a:r>
              <a:rPr lang="es-EC" dirty="0" smtClean="0">
                <a:latin typeface="Century Gothic" pitchFamily="34" charset="0"/>
              </a:rPr>
              <a:t>Se </a:t>
            </a:r>
            <a:r>
              <a:rPr lang="es-EC" dirty="0">
                <a:latin typeface="Century Gothic" pitchFamily="34" charset="0"/>
              </a:rPr>
              <a:t>recomienda actualizar los conocimientos brindados a los Socios de la organización, sobre  el tema de la firma electrónica para en un futuro tener bases de conocimiento en caso de nuevas implementaciones y proyectos que conlleven el uso de certificados digitales.</a:t>
            </a:r>
          </a:p>
        </p:txBody>
      </p:sp>
      <p:sp>
        <p:nvSpPr>
          <p:cNvPr id="4" name="1 Título"/>
          <p:cNvSpPr>
            <a:spLocks noGrp="1"/>
          </p:cNvSpPr>
          <p:nvPr>
            <p:ph type="title"/>
          </p:nvPr>
        </p:nvSpPr>
        <p:spPr/>
        <p:txBody>
          <a:bodyPr/>
          <a:lstStyle/>
          <a:p>
            <a:r>
              <a:rPr lang="es-ES" dirty="0" smtClean="0"/>
              <a:t>Recomendaciones</a:t>
            </a:r>
            <a:endParaRPr lang="es-EC" dirty="0"/>
          </a:p>
        </p:txBody>
      </p:sp>
    </p:spTree>
    <p:extLst>
      <p:ext uri="{BB962C8B-B14F-4D97-AF65-F5344CB8AC3E}">
        <p14:creationId xmlns:p14="http://schemas.microsoft.com/office/powerpoint/2010/main" val="2136526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Introducción</a:t>
            </a:r>
            <a:endParaRPr lang="es-ES" dirty="0"/>
          </a:p>
        </p:txBody>
      </p:sp>
      <p:sp>
        <p:nvSpPr>
          <p:cNvPr id="3" name="Marcador de contenido 2"/>
          <p:cNvSpPr>
            <a:spLocks noGrp="1"/>
          </p:cNvSpPr>
          <p:nvPr>
            <p:ph idx="1"/>
          </p:nvPr>
        </p:nvSpPr>
        <p:spPr>
          <a:xfrm>
            <a:off x="680321" y="2671724"/>
            <a:ext cx="9613861" cy="3599316"/>
          </a:xfrm>
        </p:spPr>
        <p:txBody>
          <a:bodyPr>
            <a:normAutofit/>
          </a:bodyPr>
          <a:lstStyle/>
          <a:p>
            <a:pPr marL="0" indent="0" algn="just">
              <a:buNone/>
            </a:pPr>
            <a:r>
              <a:rPr lang="es-ES" sz="2600" dirty="0">
                <a:latin typeface="Century Gothic" panose="020B0502020202020204" pitchFamily="34" charset="0"/>
              </a:rPr>
              <a:t>Con la funcionalidad que nos brindan los certificados digitales que otorga  el Banco Central del </a:t>
            </a:r>
            <a:r>
              <a:rPr lang="es-ES" sz="2600" dirty="0" smtClean="0">
                <a:latin typeface="Century Gothic" panose="020B0502020202020204" pitchFamily="34" charset="0"/>
              </a:rPr>
              <a:t>Ecuador </a:t>
            </a:r>
            <a:r>
              <a:rPr lang="es-ES" sz="2600" dirty="0">
                <a:latin typeface="Century Gothic" panose="020B0502020202020204" pitchFamily="34" charset="0"/>
              </a:rPr>
              <a:t>en base a las leyes, normativas y políticas de uso del mismo nos permitirá aprovechar sus beneficios, ya que como herramienta criptográfica nos brindará la seguridad y validación que la organización necesita para el manejo de su documentación.</a:t>
            </a:r>
            <a:endParaRPr lang="es-ES" sz="2600" dirty="0"/>
          </a:p>
        </p:txBody>
      </p:sp>
    </p:spTree>
    <p:extLst>
      <p:ext uri="{BB962C8B-B14F-4D97-AF65-F5344CB8AC3E}">
        <p14:creationId xmlns:p14="http://schemas.microsoft.com/office/powerpoint/2010/main" val="1300341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Planteamiento del Problema </a:t>
            </a:r>
            <a:endParaRPr lang="es-ES" dirty="0"/>
          </a:p>
        </p:txBody>
      </p:sp>
      <p:sp>
        <p:nvSpPr>
          <p:cNvPr id="3" name="Marcador de contenido 2"/>
          <p:cNvSpPr>
            <a:spLocks noGrp="1"/>
          </p:cNvSpPr>
          <p:nvPr>
            <p:ph idx="1"/>
          </p:nvPr>
        </p:nvSpPr>
        <p:spPr>
          <a:xfrm>
            <a:off x="680321" y="2542935"/>
            <a:ext cx="9613861" cy="3599316"/>
          </a:xfrm>
        </p:spPr>
        <p:txBody>
          <a:bodyPr>
            <a:normAutofit/>
          </a:bodyPr>
          <a:lstStyle/>
          <a:p>
            <a:pPr marL="0" indent="0" algn="just">
              <a:buNone/>
            </a:pPr>
            <a:r>
              <a:rPr lang="es-EC" sz="2600" dirty="0" smtClean="0">
                <a:latin typeface="Century Gothic" panose="020B0502020202020204" pitchFamily="34" charset="0"/>
              </a:rPr>
              <a:t>El </a:t>
            </a:r>
            <a:r>
              <a:rPr lang="es-EC" sz="2600" dirty="0">
                <a:latin typeface="Century Gothic" panose="020B0502020202020204" pitchFamily="34" charset="0"/>
              </a:rPr>
              <a:t>problema que se presenta en la Unión Nacional de Taxi Ejecutivo Comercial (UNATEC) radica en la falta de una aplicación que le permita administrar su información y verificar la integridad de su documentación</a:t>
            </a:r>
            <a:r>
              <a:rPr lang="es-EC" sz="2600" dirty="0" smtClean="0">
                <a:latin typeface="Century Gothic" panose="020B0502020202020204" pitchFamily="34" charset="0"/>
              </a:rPr>
              <a:t>.</a:t>
            </a:r>
          </a:p>
          <a:p>
            <a:pPr marL="0" indent="0" algn="just">
              <a:buNone/>
            </a:pPr>
            <a:r>
              <a:rPr lang="es-EC" sz="2600" dirty="0" smtClean="0">
                <a:latin typeface="Century Gothic" panose="020B0502020202020204" pitchFamily="34" charset="0"/>
              </a:rPr>
              <a:t> </a:t>
            </a:r>
            <a:r>
              <a:rPr lang="es-EC" sz="2600" dirty="0">
                <a:latin typeface="Century Gothic" panose="020B0502020202020204" pitchFamily="34" charset="0"/>
              </a:rPr>
              <a:t>La información no era centralizada ni organizada y existieron casos de fraude en la emisión de sus documentos. </a:t>
            </a:r>
            <a:endParaRPr lang="es-EC" sz="2600" dirty="0" smtClean="0">
              <a:latin typeface="Century Gothic" panose="020B0502020202020204" pitchFamily="34" charset="0"/>
            </a:endParaRPr>
          </a:p>
          <a:p>
            <a:pPr marL="0" indent="0">
              <a:buNone/>
            </a:pPr>
            <a:endParaRPr lang="es-ES" dirty="0"/>
          </a:p>
        </p:txBody>
      </p:sp>
    </p:spTree>
    <p:extLst>
      <p:ext uri="{BB962C8B-B14F-4D97-AF65-F5344CB8AC3E}">
        <p14:creationId xmlns:p14="http://schemas.microsoft.com/office/powerpoint/2010/main" val="34359829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Objetivo General</a:t>
            </a:r>
            <a:endParaRPr lang="es-ES" dirty="0"/>
          </a:p>
        </p:txBody>
      </p:sp>
      <p:sp>
        <p:nvSpPr>
          <p:cNvPr id="3" name="Marcador de contenido 2"/>
          <p:cNvSpPr>
            <a:spLocks noGrp="1"/>
          </p:cNvSpPr>
          <p:nvPr>
            <p:ph idx="1"/>
          </p:nvPr>
        </p:nvSpPr>
        <p:spPr>
          <a:xfrm>
            <a:off x="680321" y="2980817"/>
            <a:ext cx="9613861" cy="2273764"/>
          </a:xfrm>
        </p:spPr>
        <p:txBody>
          <a:bodyPr/>
          <a:lstStyle/>
          <a:p>
            <a:pPr marL="0" indent="0" algn="just">
              <a:buNone/>
            </a:pPr>
            <a:r>
              <a:rPr lang="es-EC" sz="2600" dirty="0" smtClean="0">
                <a:latin typeface="Century Gothic" panose="020B0502020202020204" pitchFamily="34" charset="0"/>
              </a:rPr>
              <a:t>Desarrollar </a:t>
            </a:r>
            <a:r>
              <a:rPr lang="es-EC" sz="2600" dirty="0">
                <a:latin typeface="Century Gothic" panose="020B0502020202020204" pitchFamily="34" charset="0"/>
              </a:rPr>
              <a:t>el Sitio Web corporativo que permita gestionar la información y validar la integridad y el origen de la documentación de UNATEC aplicando el concepto de la firma electrónica. </a:t>
            </a:r>
            <a:endParaRPr lang="es-ES" sz="2600" dirty="0">
              <a:latin typeface="Century Gothic" panose="020B0502020202020204" pitchFamily="34" charset="0"/>
            </a:endParaRPr>
          </a:p>
          <a:p>
            <a:pPr marL="0" indent="0">
              <a:buNone/>
            </a:pPr>
            <a:endParaRPr lang="es-ES" dirty="0"/>
          </a:p>
        </p:txBody>
      </p:sp>
    </p:spTree>
    <p:extLst>
      <p:ext uri="{BB962C8B-B14F-4D97-AF65-F5344CB8AC3E}">
        <p14:creationId xmlns:p14="http://schemas.microsoft.com/office/powerpoint/2010/main" val="4810790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Objetivos Específicos </a:t>
            </a:r>
            <a:endParaRPr lang="es-ES" dirty="0"/>
          </a:p>
        </p:txBody>
      </p:sp>
      <p:sp>
        <p:nvSpPr>
          <p:cNvPr id="3" name="Marcador de contenido 2"/>
          <p:cNvSpPr>
            <a:spLocks noGrp="1"/>
          </p:cNvSpPr>
          <p:nvPr>
            <p:ph idx="1"/>
          </p:nvPr>
        </p:nvSpPr>
        <p:spPr/>
        <p:txBody>
          <a:bodyPr>
            <a:normAutofit/>
          </a:bodyPr>
          <a:lstStyle/>
          <a:p>
            <a:pPr lvl="0" algn="just"/>
            <a:r>
              <a:rPr lang="es-ES" sz="2600" dirty="0">
                <a:latin typeface="Century Gothic" panose="020B0502020202020204" pitchFamily="34" charset="0"/>
              </a:rPr>
              <a:t>Determinar el procedimiento para obtener el certificado digital de firma electrónica a través </a:t>
            </a:r>
            <a:r>
              <a:rPr lang="es-ES" sz="2600" dirty="0" smtClean="0">
                <a:latin typeface="Century Gothic" panose="020B0502020202020204" pitchFamily="34" charset="0"/>
              </a:rPr>
              <a:t>de la </a:t>
            </a:r>
            <a:r>
              <a:rPr lang="es-ES" sz="2600" dirty="0">
                <a:latin typeface="Century Gothic" panose="020B0502020202020204" pitchFamily="34" charset="0"/>
              </a:rPr>
              <a:t>entidad certificadora </a:t>
            </a:r>
            <a:r>
              <a:rPr lang="es-ES" sz="2600" dirty="0" smtClean="0">
                <a:latin typeface="Century Gothic" panose="020B0502020202020204" pitchFamily="34" charset="0"/>
              </a:rPr>
              <a:t>Banco </a:t>
            </a:r>
            <a:r>
              <a:rPr lang="es-ES" sz="2600" dirty="0">
                <a:latin typeface="Century Gothic" panose="020B0502020202020204" pitchFamily="34" charset="0"/>
              </a:rPr>
              <a:t>Central del Ecuador</a:t>
            </a:r>
            <a:r>
              <a:rPr lang="es-ES" sz="2600" dirty="0" smtClean="0">
                <a:latin typeface="Century Gothic" panose="020B0502020202020204" pitchFamily="34" charset="0"/>
              </a:rPr>
              <a:t>.</a:t>
            </a:r>
          </a:p>
          <a:p>
            <a:pPr marL="0" lvl="0" indent="0" algn="just">
              <a:buNone/>
            </a:pPr>
            <a:endParaRPr lang="es-ES" sz="2600" dirty="0">
              <a:latin typeface="Century Gothic" panose="020B0502020202020204" pitchFamily="34" charset="0"/>
            </a:endParaRPr>
          </a:p>
          <a:p>
            <a:pPr lvl="0" algn="just"/>
            <a:r>
              <a:rPr lang="es-ES" sz="2600" dirty="0" smtClean="0">
                <a:latin typeface="Century Gothic" panose="020B0502020202020204" pitchFamily="34" charset="0"/>
              </a:rPr>
              <a:t>Utilizar </a:t>
            </a:r>
            <a:r>
              <a:rPr lang="es-ES" sz="2600" dirty="0">
                <a:latin typeface="Century Gothic" panose="020B0502020202020204" pitchFamily="34" charset="0"/>
              </a:rPr>
              <a:t>los certificados digitales de firma electrónica para validar documentos en formato </a:t>
            </a:r>
            <a:r>
              <a:rPr lang="es-ES" sz="2600" dirty="0" smtClean="0">
                <a:latin typeface="Century Gothic" panose="020B0502020202020204" pitchFamily="34" charset="0"/>
              </a:rPr>
              <a:t>PDF.</a:t>
            </a:r>
          </a:p>
          <a:p>
            <a:pPr marL="0" lvl="0" indent="0" algn="just">
              <a:buNone/>
            </a:pPr>
            <a:endParaRPr lang="es-ES" sz="2600" dirty="0">
              <a:latin typeface="Century Gothic" panose="020B0502020202020204" pitchFamily="34" charset="0"/>
            </a:endParaRPr>
          </a:p>
          <a:p>
            <a:pPr lvl="0" algn="just"/>
            <a:r>
              <a:rPr lang="es-ES" sz="2600" dirty="0">
                <a:latin typeface="Century Gothic" panose="020B0502020202020204" pitchFamily="34" charset="0"/>
              </a:rPr>
              <a:t>Implementar el </a:t>
            </a:r>
            <a:r>
              <a:rPr lang="es-ES" sz="2600" dirty="0" smtClean="0">
                <a:latin typeface="Century Gothic" panose="020B0502020202020204" pitchFamily="34" charset="0"/>
              </a:rPr>
              <a:t>Sitio Web Corporativo </a:t>
            </a:r>
            <a:r>
              <a:rPr lang="es-ES" sz="2600" dirty="0">
                <a:latin typeface="Century Gothic" panose="020B0502020202020204" pitchFamily="34" charset="0"/>
              </a:rPr>
              <a:t>de UNATEC</a:t>
            </a:r>
          </a:p>
          <a:p>
            <a:endParaRPr lang="es-ES" dirty="0"/>
          </a:p>
        </p:txBody>
      </p:sp>
    </p:spTree>
    <p:extLst>
      <p:ext uri="{BB962C8B-B14F-4D97-AF65-F5344CB8AC3E}">
        <p14:creationId xmlns:p14="http://schemas.microsoft.com/office/powerpoint/2010/main" val="666489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Justificación </a:t>
            </a:r>
            <a:endParaRPr lang="es-ES" dirty="0"/>
          </a:p>
        </p:txBody>
      </p:sp>
      <p:sp>
        <p:nvSpPr>
          <p:cNvPr id="3" name="Marcador de contenido 2"/>
          <p:cNvSpPr>
            <a:spLocks noGrp="1"/>
          </p:cNvSpPr>
          <p:nvPr>
            <p:ph idx="1"/>
          </p:nvPr>
        </p:nvSpPr>
        <p:spPr>
          <a:xfrm>
            <a:off x="680321" y="2517177"/>
            <a:ext cx="9613861" cy="3599316"/>
          </a:xfrm>
        </p:spPr>
        <p:txBody>
          <a:bodyPr/>
          <a:lstStyle/>
          <a:p>
            <a:pPr marL="0" indent="0" algn="just">
              <a:buNone/>
            </a:pPr>
            <a:r>
              <a:rPr lang="es-ES" sz="2600" dirty="0">
                <a:latin typeface="Century Gothic" panose="020B0502020202020204" pitchFamily="34" charset="0"/>
              </a:rPr>
              <a:t>UNATEC necesita garantizar la integridad y el origen de su documentación ya que no todos los documentos pueden ser emitidos por cualquier </a:t>
            </a:r>
            <a:r>
              <a:rPr lang="es-ES" sz="2600" dirty="0" smtClean="0">
                <a:latin typeface="Century Gothic" panose="020B0502020202020204" pitchFamily="34" charset="0"/>
              </a:rPr>
              <a:t>persona.</a:t>
            </a:r>
          </a:p>
          <a:p>
            <a:pPr marL="0" indent="0" algn="just">
              <a:buNone/>
            </a:pPr>
            <a:r>
              <a:rPr lang="es-ES" sz="2600" dirty="0" smtClean="0">
                <a:latin typeface="Century Gothic" panose="020B0502020202020204" pitchFamily="34" charset="0"/>
              </a:rPr>
              <a:t>Se debe mitigar la falsificación </a:t>
            </a:r>
            <a:r>
              <a:rPr lang="es-ES" sz="2600" dirty="0">
                <a:latin typeface="Century Gothic" panose="020B0502020202020204" pitchFamily="34" charset="0"/>
              </a:rPr>
              <a:t>en los </a:t>
            </a:r>
            <a:r>
              <a:rPr lang="es-ES" sz="2600" dirty="0" smtClean="0">
                <a:latin typeface="Century Gothic" panose="020B0502020202020204" pitchFamily="34" charset="0"/>
              </a:rPr>
              <a:t>documentos </a:t>
            </a:r>
            <a:r>
              <a:rPr lang="es-ES" sz="2600" dirty="0">
                <a:latin typeface="Century Gothic" panose="020B0502020202020204" pitchFamily="34" charset="0"/>
              </a:rPr>
              <a:t>de los </a:t>
            </a:r>
            <a:r>
              <a:rPr lang="es-ES" sz="2600" dirty="0" smtClean="0">
                <a:latin typeface="Century Gothic" panose="020B0502020202020204" pitchFamily="34" charset="0"/>
              </a:rPr>
              <a:t>socios, para </a:t>
            </a:r>
            <a:r>
              <a:rPr lang="es-ES" sz="2600" dirty="0">
                <a:latin typeface="Century Gothic" panose="020B0502020202020204" pitchFamily="34" charset="0"/>
              </a:rPr>
              <a:t>ello </a:t>
            </a:r>
            <a:r>
              <a:rPr lang="es-ES" sz="2600" dirty="0" smtClean="0">
                <a:latin typeface="Century Gothic" panose="020B0502020202020204" pitchFamily="34" charset="0"/>
              </a:rPr>
              <a:t>se realizó una solución para poder ofrecer la seguridad que </a:t>
            </a:r>
            <a:r>
              <a:rPr lang="es-ES" sz="2600" dirty="0">
                <a:latin typeface="Century Gothic" panose="020B0502020202020204" pitchFamily="34" charset="0"/>
              </a:rPr>
              <a:t>merecen </a:t>
            </a:r>
            <a:r>
              <a:rPr lang="es-ES" sz="2600" dirty="0" smtClean="0">
                <a:latin typeface="Century Gothic" panose="020B0502020202020204" pitchFamily="34" charset="0"/>
              </a:rPr>
              <a:t>los documentos del </a:t>
            </a:r>
            <a:r>
              <a:rPr lang="es-ES" sz="2600" dirty="0">
                <a:latin typeface="Century Gothic" panose="020B0502020202020204" pitchFamily="34" charset="0"/>
              </a:rPr>
              <a:t>personal y los socios de la organización.</a:t>
            </a:r>
          </a:p>
          <a:p>
            <a:pPr marL="0" indent="0">
              <a:buNone/>
            </a:pPr>
            <a:endParaRPr lang="es-ES" dirty="0"/>
          </a:p>
        </p:txBody>
      </p:sp>
    </p:spTree>
    <p:extLst>
      <p:ext uri="{BB962C8B-B14F-4D97-AF65-F5344CB8AC3E}">
        <p14:creationId xmlns:p14="http://schemas.microsoft.com/office/powerpoint/2010/main" val="41299330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Alcance </a:t>
            </a:r>
            <a:endParaRPr lang="es-ES" dirty="0"/>
          </a:p>
        </p:txBody>
      </p:sp>
      <p:sp>
        <p:nvSpPr>
          <p:cNvPr id="3" name="Marcador de contenido 2"/>
          <p:cNvSpPr>
            <a:spLocks noGrp="1"/>
          </p:cNvSpPr>
          <p:nvPr>
            <p:ph idx="1"/>
          </p:nvPr>
        </p:nvSpPr>
        <p:spPr>
          <a:xfrm>
            <a:off x="770473" y="2537138"/>
            <a:ext cx="9613861" cy="3284113"/>
          </a:xfrm>
        </p:spPr>
        <p:txBody>
          <a:bodyPr>
            <a:normAutofit/>
          </a:bodyPr>
          <a:lstStyle/>
          <a:p>
            <a:pPr marL="0" indent="0" algn="just">
              <a:buNone/>
            </a:pPr>
            <a:r>
              <a:rPr lang="es-ES" sz="2600" dirty="0">
                <a:latin typeface="Century Gothic" panose="020B0502020202020204" pitchFamily="34" charset="0"/>
              </a:rPr>
              <a:t>Desarrollar el </a:t>
            </a:r>
            <a:r>
              <a:rPr lang="es-ES" sz="2600" dirty="0" smtClean="0">
                <a:latin typeface="Century Gothic" panose="020B0502020202020204" pitchFamily="34" charset="0"/>
              </a:rPr>
              <a:t>sitio Web </a:t>
            </a:r>
            <a:r>
              <a:rPr lang="es-ES" sz="2600" dirty="0" smtClean="0">
                <a:latin typeface="Century Gothic" panose="020B0502020202020204" pitchFamily="34" charset="0"/>
              </a:rPr>
              <a:t>corporativo para </a:t>
            </a:r>
            <a:r>
              <a:rPr lang="es-ES" sz="2600" dirty="0" smtClean="0">
                <a:latin typeface="Century Gothic" panose="020B0502020202020204" pitchFamily="34" charset="0"/>
              </a:rPr>
              <a:t>la </a:t>
            </a:r>
            <a:r>
              <a:rPr lang="es-ES" sz="2600" dirty="0">
                <a:latin typeface="Century Gothic" panose="020B0502020202020204" pitchFamily="34" charset="0"/>
              </a:rPr>
              <a:t>administración de los socios con sus  respectivos documentos, esto incluye a las compañías que laboran actualmente, y a los vehículos con los que prestan sus servicios de </a:t>
            </a:r>
            <a:r>
              <a:rPr lang="es-ES" sz="2600" dirty="0" smtClean="0">
                <a:latin typeface="Century Gothic" panose="020B0502020202020204" pitchFamily="34" charset="0"/>
              </a:rPr>
              <a:t>transporte.</a:t>
            </a:r>
          </a:p>
          <a:p>
            <a:pPr marL="0" indent="0" algn="just">
              <a:buNone/>
            </a:pPr>
            <a:endParaRPr lang="es-ES" sz="2600" dirty="0" smtClean="0">
              <a:latin typeface="Century Gothic" panose="020B0502020202020204" pitchFamily="34" charset="0"/>
            </a:endParaRPr>
          </a:p>
          <a:p>
            <a:pPr marL="0" indent="0" algn="just">
              <a:buNone/>
            </a:pPr>
            <a:r>
              <a:rPr lang="es-MX" sz="2600" dirty="0" smtClean="0">
                <a:latin typeface="Century Gothic" panose="020B0502020202020204" pitchFamily="34" charset="0"/>
              </a:rPr>
              <a:t>La </a:t>
            </a:r>
            <a:r>
              <a:rPr lang="es-MX" sz="2600" dirty="0">
                <a:latin typeface="Century Gothic" panose="020B0502020202020204" pitchFamily="34" charset="0"/>
              </a:rPr>
              <a:t>funcionalidad que permitirá la propuesta abarca los siguientes módulos:</a:t>
            </a:r>
            <a:endParaRPr lang="es-ES" sz="2600" dirty="0">
              <a:latin typeface="Century Gothic" panose="020B0502020202020204" pitchFamily="34" charset="0"/>
            </a:endParaRPr>
          </a:p>
          <a:p>
            <a:endParaRPr lang="es-ES" dirty="0" smtClean="0"/>
          </a:p>
        </p:txBody>
      </p:sp>
    </p:spTree>
    <p:extLst>
      <p:ext uri="{BB962C8B-B14F-4D97-AF65-F5344CB8AC3E}">
        <p14:creationId xmlns:p14="http://schemas.microsoft.com/office/powerpoint/2010/main" val="4036137726"/>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ín">
  <a:themeElements>
    <a:clrScheme name="Berlí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í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í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0CBE056-4EF4-4D92-969E-947779DA7AA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TC104033917[[fn=Berlín]]</Template>
  <TotalTime>1113</TotalTime>
  <Words>1596</Words>
  <Application>Microsoft Office PowerPoint</Application>
  <PresentationFormat>Personalizado</PresentationFormat>
  <Paragraphs>186</Paragraphs>
  <Slides>34</Slides>
  <Notes>0</Notes>
  <HiddenSlides>0</HiddenSlides>
  <MMClips>0</MMClips>
  <ScaleCrop>false</ScaleCrop>
  <HeadingPairs>
    <vt:vector size="4" baseType="variant">
      <vt:variant>
        <vt:lpstr>Tema</vt:lpstr>
      </vt:variant>
      <vt:variant>
        <vt:i4>1</vt:i4>
      </vt:variant>
      <vt:variant>
        <vt:lpstr>Títulos de diapositiva</vt:lpstr>
      </vt:variant>
      <vt:variant>
        <vt:i4>34</vt:i4>
      </vt:variant>
    </vt:vector>
  </HeadingPairs>
  <TitlesOfParts>
    <vt:vector size="35" baseType="lpstr">
      <vt:lpstr>Berlín</vt:lpstr>
      <vt:lpstr>DESARROLLO DEL WEB SITE CORPORATIVO PARA LA GESTIÓN Y VALIDACIÓN DE LA DOCUMENTACIÓN LEGAL DE UNATEC; MEDIANTE EL USO DE LA FIRMA ELECTRÓNICA </vt:lpstr>
      <vt:lpstr>Contenido</vt:lpstr>
      <vt:lpstr>Introducción</vt:lpstr>
      <vt:lpstr>Introducción</vt:lpstr>
      <vt:lpstr>Planteamiento del Problema </vt:lpstr>
      <vt:lpstr>Objetivo General</vt:lpstr>
      <vt:lpstr>Objetivos Específicos </vt:lpstr>
      <vt:lpstr>Justificación </vt:lpstr>
      <vt:lpstr>Alcance </vt:lpstr>
      <vt:lpstr>Alcance</vt:lpstr>
      <vt:lpstr>Contenido</vt:lpstr>
      <vt:lpstr>Definición de la Metodología </vt:lpstr>
      <vt:lpstr>Metodología UWE</vt:lpstr>
      <vt:lpstr>Requerimientos Funcionales </vt:lpstr>
      <vt:lpstr>Requerimientos No Funcionales </vt:lpstr>
      <vt:lpstr>Requerimientos no Funcionales </vt:lpstr>
      <vt:lpstr>Contenido</vt:lpstr>
      <vt:lpstr>Arquitectura del Sistema </vt:lpstr>
      <vt:lpstr>Presentación de PowerPoint</vt:lpstr>
      <vt:lpstr>Contenido</vt:lpstr>
      <vt:lpstr>Firma Electrónica </vt:lpstr>
      <vt:lpstr>Firma Electrónica </vt:lpstr>
      <vt:lpstr>Firma de Documento PDF</vt:lpstr>
      <vt:lpstr>Verificación de la Firma Electrónica </vt:lpstr>
      <vt:lpstr>Función Hash</vt:lpstr>
      <vt:lpstr>Ejemplos Algoritmos Sha</vt:lpstr>
      <vt:lpstr>Certificado de Firma Digital en PDF</vt:lpstr>
      <vt:lpstr>Estructura del Certificado Digital</vt:lpstr>
      <vt:lpstr>Presentación de PowerPoint</vt:lpstr>
      <vt:lpstr>Contenido</vt:lpstr>
      <vt:lpstr>Conclusiones</vt:lpstr>
      <vt:lpstr>Conclusiones</vt:lpstr>
      <vt:lpstr>Recomendaciones</vt:lpstr>
      <vt:lpstr>Recomendaciones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Casa</dc:creator>
  <cp:lastModifiedBy>Usuario</cp:lastModifiedBy>
  <cp:revision>72</cp:revision>
  <dcterms:created xsi:type="dcterms:W3CDTF">2013-07-15T21:03:14Z</dcterms:created>
  <dcterms:modified xsi:type="dcterms:W3CDTF">2013-08-14T20:51:05Z</dcterms:modified>
</cp:coreProperties>
</file>