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sldIdLst>
    <p:sldId id="256" r:id="rId4"/>
    <p:sldId id="312" r:id="rId5"/>
    <p:sldId id="257" r:id="rId6"/>
    <p:sldId id="258" r:id="rId7"/>
    <p:sldId id="259" r:id="rId8"/>
    <p:sldId id="260" r:id="rId9"/>
    <p:sldId id="261" r:id="rId10"/>
    <p:sldId id="262" r:id="rId11"/>
    <p:sldId id="263" r:id="rId12"/>
    <p:sldId id="265" r:id="rId13"/>
    <p:sldId id="264" r:id="rId14"/>
    <p:sldId id="266" r:id="rId15"/>
    <p:sldId id="267" r:id="rId16"/>
    <p:sldId id="268" r:id="rId17"/>
    <p:sldId id="269" r:id="rId18"/>
    <p:sldId id="270" r:id="rId19"/>
    <p:sldId id="271" r:id="rId20"/>
    <p:sldId id="272" r:id="rId21"/>
    <p:sldId id="273" r:id="rId22"/>
    <p:sldId id="275" r:id="rId23"/>
    <p:sldId id="274" r:id="rId24"/>
    <p:sldId id="276" r:id="rId25"/>
    <p:sldId id="277" r:id="rId26"/>
    <p:sldId id="278" r:id="rId27"/>
    <p:sldId id="279" r:id="rId28"/>
    <p:sldId id="280" r:id="rId29"/>
    <p:sldId id="282" r:id="rId30"/>
    <p:sldId id="281" r:id="rId31"/>
    <p:sldId id="283" r:id="rId32"/>
    <p:sldId id="284" r:id="rId33"/>
    <p:sldId id="285" r:id="rId34"/>
    <p:sldId id="286" r:id="rId35"/>
    <p:sldId id="287" r:id="rId36"/>
    <p:sldId id="288" r:id="rId37"/>
    <p:sldId id="289" r:id="rId38"/>
    <p:sldId id="290" r:id="rId39"/>
    <p:sldId id="309" r:id="rId40"/>
    <p:sldId id="294" r:id="rId41"/>
    <p:sldId id="296" r:id="rId42"/>
    <p:sldId id="299" r:id="rId43"/>
    <p:sldId id="298" r:id="rId44"/>
    <p:sldId id="301" r:id="rId45"/>
    <p:sldId id="302" r:id="rId46"/>
    <p:sldId id="304" r:id="rId47"/>
    <p:sldId id="305" r:id="rId48"/>
    <p:sldId id="306" r:id="rId49"/>
    <p:sldId id="307" r:id="rId50"/>
    <p:sldId id="313" r:id="rId51"/>
    <p:sldId id="311" r:id="rId52"/>
    <p:sldId id="314" r:id="rId5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F66B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4" d="100"/>
          <a:sy n="44" d="100"/>
        </p:scale>
        <p:origin x="-2136" y="-6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54C836-DDCD-45C6-B353-E6B34013A921}" type="doc">
      <dgm:prSet loTypeId="urn:microsoft.com/office/officeart/2005/8/layout/radial1" loCatId="relationship" qsTypeId="urn:microsoft.com/office/officeart/2005/8/quickstyle/simple5" qsCatId="simple" csTypeId="urn:microsoft.com/office/officeart/2005/8/colors/colorful4" csCatId="colorful" phldr="1"/>
      <dgm:spPr/>
      <dgm:t>
        <a:bodyPr/>
        <a:lstStyle/>
        <a:p>
          <a:endParaRPr lang="es-ES"/>
        </a:p>
      </dgm:t>
    </dgm:pt>
    <dgm:pt modelId="{75CF4EFC-AB36-4F09-B8A6-150CE89286CF}">
      <dgm:prSet phldrT="[Texto]"/>
      <dgm:spPr/>
      <dgm:t>
        <a:bodyPr/>
        <a:lstStyle/>
        <a:p>
          <a:r>
            <a:rPr lang="es-ES" b="1" dirty="0" smtClean="0"/>
            <a:t>MALA ACTITUD EN CLASE</a:t>
          </a:r>
          <a:endParaRPr lang="es-ES" b="1" dirty="0"/>
        </a:p>
      </dgm:t>
    </dgm:pt>
    <dgm:pt modelId="{0C4D0EAB-F32F-49A1-B8EF-F50FC7475C80}" type="parTrans" cxnId="{C03AE5FB-3327-4820-90CE-54B7E770E120}">
      <dgm:prSet/>
      <dgm:spPr/>
      <dgm:t>
        <a:bodyPr/>
        <a:lstStyle/>
        <a:p>
          <a:endParaRPr lang="es-ES"/>
        </a:p>
      </dgm:t>
    </dgm:pt>
    <dgm:pt modelId="{2C5C33CE-085D-4AEC-A67E-0CD11A55DFB5}" type="sibTrans" cxnId="{C03AE5FB-3327-4820-90CE-54B7E770E120}">
      <dgm:prSet/>
      <dgm:spPr/>
      <dgm:t>
        <a:bodyPr/>
        <a:lstStyle/>
        <a:p>
          <a:endParaRPr lang="es-ES"/>
        </a:p>
      </dgm:t>
    </dgm:pt>
    <dgm:pt modelId="{8EA2C8A7-4505-42D8-A7CF-9A82A1E5FEA1}">
      <dgm:prSet phldrT="[Texto]" custT="1"/>
      <dgm:spPr/>
      <dgm:t>
        <a:bodyPr/>
        <a:lstStyle/>
        <a:p>
          <a:r>
            <a:rPr lang="es-ES" sz="1400" b="1" dirty="0" smtClean="0">
              <a:solidFill>
                <a:schemeClr val="tx1"/>
              </a:solidFill>
            </a:rPr>
            <a:t>ACTIVIDADES </a:t>
          </a:r>
          <a:r>
            <a:rPr lang="es-ES" sz="1400" b="1" dirty="0" smtClean="0">
              <a:solidFill>
                <a:schemeClr val="tx1"/>
              </a:solidFill>
            </a:rPr>
            <a:t>POCO ATRACTIVAS</a:t>
          </a:r>
          <a:endParaRPr lang="es-ES" sz="1400" b="1" dirty="0">
            <a:solidFill>
              <a:schemeClr val="tx1"/>
            </a:solidFill>
          </a:endParaRPr>
        </a:p>
      </dgm:t>
    </dgm:pt>
    <dgm:pt modelId="{F1D5CF90-F7F6-46E5-8114-ABB3718F9B94}" type="parTrans" cxnId="{25084A92-9619-4223-946A-32C582EA70C2}">
      <dgm:prSet/>
      <dgm:spPr/>
      <dgm:t>
        <a:bodyPr/>
        <a:lstStyle/>
        <a:p>
          <a:endParaRPr lang="es-ES" dirty="0"/>
        </a:p>
      </dgm:t>
    </dgm:pt>
    <dgm:pt modelId="{9AA0FBE3-3CFA-49EC-9B68-A0F476337433}" type="sibTrans" cxnId="{25084A92-9619-4223-946A-32C582EA70C2}">
      <dgm:prSet/>
      <dgm:spPr/>
      <dgm:t>
        <a:bodyPr/>
        <a:lstStyle/>
        <a:p>
          <a:endParaRPr lang="es-ES"/>
        </a:p>
      </dgm:t>
    </dgm:pt>
    <dgm:pt modelId="{241C97AB-5851-4650-98D4-07EC5D51C003}">
      <dgm:prSet phldrT="[Texto]" custT="1"/>
      <dgm:spPr/>
      <dgm:t>
        <a:bodyPr/>
        <a:lstStyle/>
        <a:p>
          <a:r>
            <a:rPr lang="es-ES" sz="1400" b="1" dirty="0" smtClean="0">
              <a:solidFill>
                <a:schemeClr val="tx1"/>
              </a:solidFill>
            </a:rPr>
            <a:t>PLANIFICACIÓN</a:t>
          </a:r>
        </a:p>
        <a:p>
          <a:r>
            <a:rPr lang="es-ES" sz="1400" b="1" dirty="0" smtClean="0">
              <a:solidFill>
                <a:schemeClr val="tx1"/>
              </a:solidFill>
            </a:rPr>
            <a:t>DEFICIENTE</a:t>
          </a:r>
          <a:endParaRPr lang="es-ES" sz="1400" b="1" dirty="0">
            <a:solidFill>
              <a:schemeClr val="tx1"/>
            </a:solidFill>
          </a:endParaRPr>
        </a:p>
      </dgm:t>
    </dgm:pt>
    <dgm:pt modelId="{F3501399-ADBC-45A2-A10E-612820B35DFB}" type="parTrans" cxnId="{3174DF6C-268F-4C11-85AF-B7D38F8AFDDF}">
      <dgm:prSet/>
      <dgm:spPr/>
      <dgm:t>
        <a:bodyPr/>
        <a:lstStyle/>
        <a:p>
          <a:endParaRPr lang="es-ES" dirty="0"/>
        </a:p>
      </dgm:t>
    </dgm:pt>
    <dgm:pt modelId="{BD50950E-6452-4ECA-A838-771337453926}" type="sibTrans" cxnId="{3174DF6C-268F-4C11-85AF-B7D38F8AFDDF}">
      <dgm:prSet/>
      <dgm:spPr/>
      <dgm:t>
        <a:bodyPr/>
        <a:lstStyle/>
        <a:p>
          <a:endParaRPr lang="es-ES"/>
        </a:p>
      </dgm:t>
    </dgm:pt>
    <dgm:pt modelId="{A47FC227-0E01-4088-AFAC-BCA4FEFF2D78}">
      <dgm:prSet phldrT="[Texto]" custT="1"/>
      <dgm:spPr/>
      <dgm:t>
        <a:bodyPr/>
        <a:lstStyle/>
        <a:p>
          <a:r>
            <a:rPr lang="es-ES" sz="1600" b="1" dirty="0" smtClean="0">
              <a:solidFill>
                <a:schemeClr val="tx1"/>
              </a:solidFill>
            </a:rPr>
            <a:t>CLASES DE EDUCACIÓN FÍSICA MONÓTONAS</a:t>
          </a:r>
          <a:endParaRPr lang="es-ES" sz="1600" b="1" dirty="0">
            <a:solidFill>
              <a:schemeClr val="tx1"/>
            </a:solidFill>
          </a:endParaRPr>
        </a:p>
      </dgm:t>
    </dgm:pt>
    <dgm:pt modelId="{F39168B4-EBB9-4847-9EC1-4E92F134FDA0}" type="parTrans" cxnId="{D9D4E7AA-F80A-4AC7-931D-130CDACD5B88}">
      <dgm:prSet/>
      <dgm:spPr/>
      <dgm:t>
        <a:bodyPr/>
        <a:lstStyle/>
        <a:p>
          <a:endParaRPr lang="es-ES" dirty="0"/>
        </a:p>
      </dgm:t>
    </dgm:pt>
    <dgm:pt modelId="{57AD3A45-D26B-48D0-99A1-48E7BBAEE9A2}" type="sibTrans" cxnId="{D9D4E7AA-F80A-4AC7-931D-130CDACD5B88}">
      <dgm:prSet/>
      <dgm:spPr/>
      <dgm:t>
        <a:bodyPr/>
        <a:lstStyle/>
        <a:p>
          <a:endParaRPr lang="es-ES"/>
        </a:p>
      </dgm:t>
    </dgm:pt>
    <dgm:pt modelId="{282424B1-1D9A-4482-94D5-79CE2399EC1B}">
      <dgm:prSet phldrT="[Texto]" custT="1"/>
      <dgm:spPr/>
      <dgm:t>
        <a:bodyPr/>
        <a:lstStyle/>
        <a:p>
          <a:r>
            <a:rPr lang="es-ES" sz="1600" b="1" dirty="0" smtClean="0">
              <a:solidFill>
                <a:schemeClr val="tx1"/>
              </a:solidFill>
            </a:rPr>
            <a:t>ESCASO MATERIAL DIDACTICO</a:t>
          </a:r>
          <a:endParaRPr lang="es-ES" sz="1600" b="1" dirty="0">
            <a:solidFill>
              <a:schemeClr val="tx1"/>
            </a:solidFill>
          </a:endParaRPr>
        </a:p>
      </dgm:t>
    </dgm:pt>
    <dgm:pt modelId="{C54F2ACA-917F-4564-B09D-626D2DF5B3AE}" type="parTrans" cxnId="{83B63993-D1D4-4B8F-9F06-02E96F199E7E}">
      <dgm:prSet/>
      <dgm:spPr/>
      <dgm:t>
        <a:bodyPr/>
        <a:lstStyle/>
        <a:p>
          <a:endParaRPr lang="es-ES" dirty="0"/>
        </a:p>
      </dgm:t>
    </dgm:pt>
    <dgm:pt modelId="{E9FA0820-B201-4774-9734-407ABF586032}" type="sibTrans" cxnId="{83B63993-D1D4-4B8F-9F06-02E96F199E7E}">
      <dgm:prSet/>
      <dgm:spPr/>
      <dgm:t>
        <a:bodyPr/>
        <a:lstStyle/>
        <a:p>
          <a:endParaRPr lang="es-ES"/>
        </a:p>
      </dgm:t>
    </dgm:pt>
    <dgm:pt modelId="{6E0760E7-CDA3-46A3-AA2B-A3EE88A313A7}" type="pres">
      <dgm:prSet presAssocID="{0B54C836-DDCD-45C6-B353-E6B34013A921}" presName="cycle" presStyleCnt="0">
        <dgm:presLayoutVars>
          <dgm:chMax val="1"/>
          <dgm:dir/>
          <dgm:animLvl val="ctr"/>
          <dgm:resizeHandles val="exact"/>
        </dgm:presLayoutVars>
      </dgm:prSet>
      <dgm:spPr/>
      <dgm:t>
        <a:bodyPr/>
        <a:lstStyle/>
        <a:p>
          <a:endParaRPr lang="es-ES"/>
        </a:p>
      </dgm:t>
    </dgm:pt>
    <dgm:pt modelId="{181110CE-FC3D-49D8-BC85-01A4BF9452D1}" type="pres">
      <dgm:prSet presAssocID="{75CF4EFC-AB36-4F09-B8A6-150CE89286CF}" presName="centerShape" presStyleLbl="node0" presStyleIdx="0" presStyleCnt="1"/>
      <dgm:spPr/>
      <dgm:t>
        <a:bodyPr/>
        <a:lstStyle/>
        <a:p>
          <a:endParaRPr lang="es-ES"/>
        </a:p>
      </dgm:t>
    </dgm:pt>
    <dgm:pt modelId="{2A5774D9-BE6E-4B84-B4D5-2262787EA3FC}" type="pres">
      <dgm:prSet presAssocID="{F1D5CF90-F7F6-46E5-8114-ABB3718F9B94}" presName="Name9" presStyleLbl="parChTrans1D2" presStyleIdx="0" presStyleCnt="4"/>
      <dgm:spPr/>
      <dgm:t>
        <a:bodyPr/>
        <a:lstStyle/>
        <a:p>
          <a:endParaRPr lang="es-ES"/>
        </a:p>
      </dgm:t>
    </dgm:pt>
    <dgm:pt modelId="{11D70A7F-5EFC-418C-8D03-012BE3CDB320}" type="pres">
      <dgm:prSet presAssocID="{F1D5CF90-F7F6-46E5-8114-ABB3718F9B94}" presName="connTx" presStyleLbl="parChTrans1D2" presStyleIdx="0" presStyleCnt="4"/>
      <dgm:spPr/>
      <dgm:t>
        <a:bodyPr/>
        <a:lstStyle/>
        <a:p>
          <a:endParaRPr lang="es-ES"/>
        </a:p>
      </dgm:t>
    </dgm:pt>
    <dgm:pt modelId="{F2D61E7C-CD55-4474-92C7-54E5380196E2}" type="pres">
      <dgm:prSet presAssocID="{8EA2C8A7-4505-42D8-A7CF-9A82A1E5FEA1}" presName="node" presStyleLbl="node1" presStyleIdx="0" presStyleCnt="4" custScaleX="123581" custScaleY="116853">
        <dgm:presLayoutVars>
          <dgm:bulletEnabled val="1"/>
        </dgm:presLayoutVars>
      </dgm:prSet>
      <dgm:spPr/>
      <dgm:t>
        <a:bodyPr/>
        <a:lstStyle/>
        <a:p>
          <a:endParaRPr lang="es-ES"/>
        </a:p>
      </dgm:t>
    </dgm:pt>
    <dgm:pt modelId="{C5BE086E-AA04-4EB1-9BA6-DBCE0A977772}" type="pres">
      <dgm:prSet presAssocID="{F3501399-ADBC-45A2-A10E-612820B35DFB}" presName="Name9" presStyleLbl="parChTrans1D2" presStyleIdx="1" presStyleCnt="4"/>
      <dgm:spPr/>
      <dgm:t>
        <a:bodyPr/>
        <a:lstStyle/>
        <a:p>
          <a:endParaRPr lang="es-ES"/>
        </a:p>
      </dgm:t>
    </dgm:pt>
    <dgm:pt modelId="{6DE2610F-4644-4A82-8705-7EFD0804BBF5}" type="pres">
      <dgm:prSet presAssocID="{F3501399-ADBC-45A2-A10E-612820B35DFB}" presName="connTx" presStyleLbl="parChTrans1D2" presStyleIdx="1" presStyleCnt="4"/>
      <dgm:spPr/>
      <dgm:t>
        <a:bodyPr/>
        <a:lstStyle/>
        <a:p>
          <a:endParaRPr lang="es-ES"/>
        </a:p>
      </dgm:t>
    </dgm:pt>
    <dgm:pt modelId="{FD32F00C-9EA9-46E1-83F4-9DB68FAAB191}" type="pres">
      <dgm:prSet presAssocID="{241C97AB-5851-4650-98D4-07EC5D51C003}" presName="node" presStyleLbl="node1" presStyleIdx="1" presStyleCnt="4" custScaleX="128501" custScaleY="124301">
        <dgm:presLayoutVars>
          <dgm:bulletEnabled val="1"/>
        </dgm:presLayoutVars>
      </dgm:prSet>
      <dgm:spPr/>
      <dgm:t>
        <a:bodyPr/>
        <a:lstStyle/>
        <a:p>
          <a:endParaRPr lang="es-ES"/>
        </a:p>
      </dgm:t>
    </dgm:pt>
    <dgm:pt modelId="{DF3A15EA-D528-42D6-B765-F3829E914727}" type="pres">
      <dgm:prSet presAssocID="{F39168B4-EBB9-4847-9EC1-4E92F134FDA0}" presName="Name9" presStyleLbl="parChTrans1D2" presStyleIdx="2" presStyleCnt="4"/>
      <dgm:spPr/>
      <dgm:t>
        <a:bodyPr/>
        <a:lstStyle/>
        <a:p>
          <a:endParaRPr lang="es-ES"/>
        </a:p>
      </dgm:t>
    </dgm:pt>
    <dgm:pt modelId="{C9381D4D-3A2B-4D61-BC1A-6CAE7F83ECF1}" type="pres">
      <dgm:prSet presAssocID="{F39168B4-EBB9-4847-9EC1-4E92F134FDA0}" presName="connTx" presStyleLbl="parChTrans1D2" presStyleIdx="2" presStyleCnt="4"/>
      <dgm:spPr/>
      <dgm:t>
        <a:bodyPr/>
        <a:lstStyle/>
        <a:p>
          <a:endParaRPr lang="es-ES"/>
        </a:p>
      </dgm:t>
    </dgm:pt>
    <dgm:pt modelId="{10983E23-2B54-4311-BDDB-D6DA184FCB62}" type="pres">
      <dgm:prSet presAssocID="{A47FC227-0E01-4088-AFAC-BCA4FEFF2D78}" presName="node" presStyleLbl="node1" presStyleIdx="2" presStyleCnt="4" custScaleX="125021" custScaleY="125279">
        <dgm:presLayoutVars>
          <dgm:bulletEnabled val="1"/>
        </dgm:presLayoutVars>
      </dgm:prSet>
      <dgm:spPr/>
      <dgm:t>
        <a:bodyPr/>
        <a:lstStyle/>
        <a:p>
          <a:endParaRPr lang="es-ES"/>
        </a:p>
      </dgm:t>
    </dgm:pt>
    <dgm:pt modelId="{45E758BF-157F-45DA-8178-C1F1F7487ABB}" type="pres">
      <dgm:prSet presAssocID="{C54F2ACA-917F-4564-B09D-626D2DF5B3AE}" presName="Name9" presStyleLbl="parChTrans1D2" presStyleIdx="3" presStyleCnt="4"/>
      <dgm:spPr/>
      <dgm:t>
        <a:bodyPr/>
        <a:lstStyle/>
        <a:p>
          <a:endParaRPr lang="es-ES"/>
        </a:p>
      </dgm:t>
    </dgm:pt>
    <dgm:pt modelId="{2CC5EBC1-5073-4C11-874F-7462399FE0B4}" type="pres">
      <dgm:prSet presAssocID="{C54F2ACA-917F-4564-B09D-626D2DF5B3AE}" presName="connTx" presStyleLbl="parChTrans1D2" presStyleIdx="3" presStyleCnt="4"/>
      <dgm:spPr/>
      <dgm:t>
        <a:bodyPr/>
        <a:lstStyle/>
        <a:p>
          <a:endParaRPr lang="es-ES"/>
        </a:p>
      </dgm:t>
    </dgm:pt>
    <dgm:pt modelId="{1F98F669-549A-4A44-9877-614312DC65AF}" type="pres">
      <dgm:prSet presAssocID="{282424B1-1D9A-4482-94D5-79CE2399EC1B}" presName="node" presStyleLbl="node1" presStyleIdx="3" presStyleCnt="4" custScaleX="127061" custScaleY="124301">
        <dgm:presLayoutVars>
          <dgm:bulletEnabled val="1"/>
        </dgm:presLayoutVars>
      </dgm:prSet>
      <dgm:spPr/>
      <dgm:t>
        <a:bodyPr/>
        <a:lstStyle/>
        <a:p>
          <a:endParaRPr lang="es-ES"/>
        </a:p>
      </dgm:t>
    </dgm:pt>
  </dgm:ptLst>
  <dgm:cxnLst>
    <dgm:cxn modelId="{B702BFD2-C2C5-499E-BA41-CED742089CE7}" type="presOf" srcId="{F39168B4-EBB9-4847-9EC1-4E92F134FDA0}" destId="{C9381D4D-3A2B-4D61-BC1A-6CAE7F83ECF1}" srcOrd="1" destOrd="0" presId="urn:microsoft.com/office/officeart/2005/8/layout/radial1"/>
    <dgm:cxn modelId="{CB05E993-DC75-45D4-BAA2-5E955F0981C3}" type="presOf" srcId="{F39168B4-EBB9-4847-9EC1-4E92F134FDA0}" destId="{DF3A15EA-D528-42D6-B765-F3829E914727}" srcOrd="0" destOrd="0" presId="urn:microsoft.com/office/officeart/2005/8/layout/radial1"/>
    <dgm:cxn modelId="{B0A01D40-5F81-442D-AE1C-F7BF4D86FA2F}" type="presOf" srcId="{8EA2C8A7-4505-42D8-A7CF-9A82A1E5FEA1}" destId="{F2D61E7C-CD55-4474-92C7-54E5380196E2}" srcOrd="0" destOrd="0" presId="urn:microsoft.com/office/officeart/2005/8/layout/radial1"/>
    <dgm:cxn modelId="{D60AA959-4B44-4F8B-8A20-33FF038017E3}" type="presOf" srcId="{282424B1-1D9A-4482-94D5-79CE2399EC1B}" destId="{1F98F669-549A-4A44-9877-614312DC65AF}" srcOrd="0" destOrd="0" presId="urn:microsoft.com/office/officeart/2005/8/layout/radial1"/>
    <dgm:cxn modelId="{83B63993-D1D4-4B8F-9F06-02E96F199E7E}" srcId="{75CF4EFC-AB36-4F09-B8A6-150CE89286CF}" destId="{282424B1-1D9A-4482-94D5-79CE2399EC1B}" srcOrd="3" destOrd="0" parTransId="{C54F2ACA-917F-4564-B09D-626D2DF5B3AE}" sibTransId="{E9FA0820-B201-4774-9734-407ABF586032}"/>
    <dgm:cxn modelId="{57350C8A-DE66-47BE-962B-01ABBCCD988E}" type="presOf" srcId="{C54F2ACA-917F-4564-B09D-626D2DF5B3AE}" destId="{45E758BF-157F-45DA-8178-C1F1F7487ABB}" srcOrd="0" destOrd="0" presId="urn:microsoft.com/office/officeart/2005/8/layout/radial1"/>
    <dgm:cxn modelId="{38518C4D-6EA4-40E5-8BE4-46007F084A95}" type="presOf" srcId="{0B54C836-DDCD-45C6-B353-E6B34013A921}" destId="{6E0760E7-CDA3-46A3-AA2B-A3EE88A313A7}" srcOrd="0" destOrd="0" presId="urn:microsoft.com/office/officeart/2005/8/layout/radial1"/>
    <dgm:cxn modelId="{B77D8455-38A3-482A-B8CC-146446742A1F}" type="presOf" srcId="{F1D5CF90-F7F6-46E5-8114-ABB3718F9B94}" destId="{11D70A7F-5EFC-418C-8D03-012BE3CDB320}" srcOrd="1" destOrd="0" presId="urn:microsoft.com/office/officeart/2005/8/layout/radial1"/>
    <dgm:cxn modelId="{6B90AEB0-CEB4-4628-A918-5C920ABEFA0B}" type="presOf" srcId="{F1D5CF90-F7F6-46E5-8114-ABB3718F9B94}" destId="{2A5774D9-BE6E-4B84-B4D5-2262787EA3FC}" srcOrd="0" destOrd="0" presId="urn:microsoft.com/office/officeart/2005/8/layout/radial1"/>
    <dgm:cxn modelId="{D9D4E7AA-F80A-4AC7-931D-130CDACD5B88}" srcId="{75CF4EFC-AB36-4F09-B8A6-150CE89286CF}" destId="{A47FC227-0E01-4088-AFAC-BCA4FEFF2D78}" srcOrd="2" destOrd="0" parTransId="{F39168B4-EBB9-4847-9EC1-4E92F134FDA0}" sibTransId="{57AD3A45-D26B-48D0-99A1-48E7BBAEE9A2}"/>
    <dgm:cxn modelId="{A8C5EE74-D45A-491F-AD12-A8605B606C94}" type="presOf" srcId="{75CF4EFC-AB36-4F09-B8A6-150CE89286CF}" destId="{181110CE-FC3D-49D8-BC85-01A4BF9452D1}" srcOrd="0" destOrd="0" presId="urn:microsoft.com/office/officeart/2005/8/layout/radial1"/>
    <dgm:cxn modelId="{3174DF6C-268F-4C11-85AF-B7D38F8AFDDF}" srcId="{75CF4EFC-AB36-4F09-B8A6-150CE89286CF}" destId="{241C97AB-5851-4650-98D4-07EC5D51C003}" srcOrd="1" destOrd="0" parTransId="{F3501399-ADBC-45A2-A10E-612820B35DFB}" sibTransId="{BD50950E-6452-4ECA-A838-771337453926}"/>
    <dgm:cxn modelId="{25084A92-9619-4223-946A-32C582EA70C2}" srcId="{75CF4EFC-AB36-4F09-B8A6-150CE89286CF}" destId="{8EA2C8A7-4505-42D8-A7CF-9A82A1E5FEA1}" srcOrd="0" destOrd="0" parTransId="{F1D5CF90-F7F6-46E5-8114-ABB3718F9B94}" sibTransId="{9AA0FBE3-3CFA-49EC-9B68-A0F476337433}"/>
    <dgm:cxn modelId="{67DC6285-556C-4455-A74E-C3E6A0D81962}" type="presOf" srcId="{F3501399-ADBC-45A2-A10E-612820B35DFB}" destId="{6DE2610F-4644-4A82-8705-7EFD0804BBF5}" srcOrd="1" destOrd="0" presId="urn:microsoft.com/office/officeart/2005/8/layout/radial1"/>
    <dgm:cxn modelId="{C03AE5FB-3327-4820-90CE-54B7E770E120}" srcId="{0B54C836-DDCD-45C6-B353-E6B34013A921}" destId="{75CF4EFC-AB36-4F09-B8A6-150CE89286CF}" srcOrd="0" destOrd="0" parTransId="{0C4D0EAB-F32F-49A1-B8EF-F50FC7475C80}" sibTransId="{2C5C33CE-085D-4AEC-A67E-0CD11A55DFB5}"/>
    <dgm:cxn modelId="{A94370E3-ED3F-4309-8749-B115436EC13F}" type="presOf" srcId="{241C97AB-5851-4650-98D4-07EC5D51C003}" destId="{FD32F00C-9EA9-46E1-83F4-9DB68FAAB191}" srcOrd="0" destOrd="0" presId="urn:microsoft.com/office/officeart/2005/8/layout/radial1"/>
    <dgm:cxn modelId="{27FADB03-4FA2-4BE2-B616-8C600EB2D2CD}" type="presOf" srcId="{A47FC227-0E01-4088-AFAC-BCA4FEFF2D78}" destId="{10983E23-2B54-4311-BDDB-D6DA184FCB62}" srcOrd="0" destOrd="0" presId="urn:microsoft.com/office/officeart/2005/8/layout/radial1"/>
    <dgm:cxn modelId="{A2479B46-1BB0-4CCE-9596-6B2E0E896265}" type="presOf" srcId="{F3501399-ADBC-45A2-A10E-612820B35DFB}" destId="{C5BE086E-AA04-4EB1-9BA6-DBCE0A977772}" srcOrd="0" destOrd="0" presId="urn:microsoft.com/office/officeart/2005/8/layout/radial1"/>
    <dgm:cxn modelId="{87B8E3C2-5932-4076-B16C-5E2275EBFF1B}" type="presOf" srcId="{C54F2ACA-917F-4564-B09D-626D2DF5B3AE}" destId="{2CC5EBC1-5073-4C11-874F-7462399FE0B4}" srcOrd="1" destOrd="0" presId="urn:microsoft.com/office/officeart/2005/8/layout/radial1"/>
    <dgm:cxn modelId="{1C370717-87EB-4F7A-93EE-00E870F1A1F5}" type="presParOf" srcId="{6E0760E7-CDA3-46A3-AA2B-A3EE88A313A7}" destId="{181110CE-FC3D-49D8-BC85-01A4BF9452D1}" srcOrd="0" destOrd="0" presId="urn:microsoft.com/office/officeart/2005/8/layout/radial1"/>
    <dgm:cxn modelId="{B70C681C-D896-467B-B54C-2627D2F564BA}" type="presParOf" srcId="{6E0760E7-CDA3-46A3-AA2B-A3EE88A313A7}" destId="{2A5774D9-BE6E-4B84-B4D5-2262787EA3FC}" srcOrd="1" destOrd="0" presId="urn:microsoft.com/office/officeart/2005/8/layout/radial1"/>
    <dgm:cxn modelId="{65E1D48C-693E-45AD-9A5A-29213DC8AB83}" type="presParOf" srcId="{2A5774D9-BE6E-4B84-B4D5-2262787EA3FC}" destId="{11D70A7F-5EFC-418C-8D03-012BE3CDB320}" srcOrd="0" destOrd="0" presId="urn:microsoft.com/office/officeart/2005/8/layout/radial1"/>
    <dgm:cxn modelId="{8CF2130A-9543-4F40-909D-4FC6596D1153}" type="presParOf" srcId="{6E0760E7-CDA3-46A3-AA2B-A3EE88A313A7}" destId="{F2D61E7C-CD55-4474-92C7-54E5380196E2}" srcOrd="2" destOrd="0" presId="urn:microsoft.com/office/officeart/2005/8/layout/radial1"/>
    <dgm:cxn modelId="{182B2E22-0F21-4186-8E23-6F54F4FBE746}" type="presParOf" srcId="{6E0760E7-CDA3-46A3-AA2B-A3EE88A313A7}" destId="{C5BE086E-AA04-4EB1-9BA6-DBCE0A977772}" srcOrd="3" destOrd="0" presId="urn:microsoft.com/office/officeart/2005/8/layout/radial1"/>
    <dgm:cxn modelId="{68433D3E-593E-4834-B548-921C3DFC00A6}" type="presParOf" srcId="{C5BE086E-AA04-4EB1-9BA6-DBCE0A977772}" destId="{6DE2610F-4644-4A82-8705-7EFD0804BBF5}" srcOrd="0" destOrd="0" presId="urn:microsoft.com/office/officeart/2005/8/layout/radial1"/>
    <dgm:cxn modelId="{D0AE8889-2FC1-4FB6-B5B4-22DF887F3F8F}" type="presParOf" srcId="{6E0760E7-CDA3-46A3-AA2B-A3EE88A313A7}" destId="{FD32F00C-9EA9-46E1-83F4-9DB68FAAB191}" srcOrd="4" destOrd="0" presId="urn:microsoft.com/office/officeart/2005/8/layout/radial1"/>
    <dgm:cxn modelId="{76C40EB7-1EE5-41DA-9B6F-A22659F61043}" type="presParOf" srcId="{6E0760E7-CDA3-46A3-AA2B-A3EE88A313A7}" destId="{DF3A15EA-D528-42D6-B765-F3829E914727}" srcOrd="5" destOrd="0" presId="urn:microsoft.com/office/officeart/2005/8/layout/radial1"/>
    <dgm:cxn modelId="{68888EAD-CBD1-4344-86AB-EA63D3BAA7DC}" type="presParOf" srcId="{DF3A15EA-D528-42D6-B765-F3829E914727}" destId="{C9381D4D-3A2B-4D61-BC1A-6CAE7F83ECF1}" srcOrd="0" destOrd="0" presId="urn:microsoft.com/office/officeart/2005/8/layout/radial1"/>
    <dgm:cxn modelId="{C7AD129D-4F67-41D8-8872-9D262B25C7D4}" type="presParOf" srcId="{6E0760E7-CDA3-46A3-AA2B-A3EE88A313A7}" destId="{10983E23-2B54-4311-BDDB-D6DA184FCB62}" srcOrd="6" destOrd="0" presId="urn:microsoft.com/office/officeart/2005/8/layout/radial1"/>
    <dgm:cxn modelId="{C1F4DD5F-CEC5-4A5A-BB34-26DE38401E5D}" type="presParOf" srcId="{6E0760E7-CDA3-46A3-AA2B-A3EE88A313A7}" destId="{45E758BF-157F-45DA-8178-C1F1F7487ABB}" srcOrd="7" destOrd="0" presId="urn:microsoft.com/office/officeart/2005/8/layout/radial1"/>
    <dgm:cxn modelId="{469B6101-DB05-4FFC-81F2-84B9F8E177DF}" type="presParOf" srcId="{45E758BF-157F-45DA-8178-C1F1F7487ABB}" destId="{2CC5EBC1-5073-4C11-874F-7462399FE0B4}" srcOrd="0" destOrd="0" presId="urn:microsoft.com/office/officeart/2005/8/layout/radial1"/>
    <dgm:cxn modelId="{6F7D0DC3-8EAF-498A-9810-D10440B88E66}" type="presParOf" srcId="{6E0760E7-CDA3-46A3-AA2B-A3EE88A313A7}" destId="{1F98F669-549A-4A44-9877-614312DC65AF}"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144A30-0141-4CBC-B485-2828D4BE6D85}" type="doc">
      <dgm:prSet loTypeId="urn:microsoft.com/office/officeart/2005/8/layout/hProcess9" loCatId="process" qsTypeId="urn:microsoft.com/office/officeart/2005/8/quickstyle/simple1" qsCatId="simple" csTypeId="urn:microsoft.com/office/officeart/2005/8/colors/colorful4" csCatId="colorful" phldr="1"/>
      <dgm:spPr/>
    </dgm:pt>
    <dgm:pt modelId="{2B587E91-4C30-44CE-897C-947C15B57FE9}">
      <dgm:prSet phldrT="[Texto]"/>
      <dgm:spPr/>
      <dgm:t>
        <a:bodyPr/>
        <a:lstStyle/>
        <a:p>
          <a:r>
            <a:rPr lang="es-EC" dirty="0" smtClean="0"/>
            <a:t>¿El juego, como herramienta educativa</a:t>
          </a:r>
          <a:r>
            <a:rPr lang="es-ES_tradnl" dirty="0" smtClean="0"/>
            <a:t>, incide en la Actitud del estudiante en las clases de Educación Física</a:t>
          </a:r>
          <a:r>
            <a:rPr lang="es-EC" dirty="0" smtClean="0"/>
            <a:t>?</a:t>
          </a:r>
          <a:endParaRPr lang="es-ES" dirty="0"/>
        </a:p>
      </dgm:t>
    </dgm:pt>
    <dgm:pt modelId="{C77C3FC8-4630-45C7-94BB-55555985AA10}" type="parTrans" cxnId="{46057B08-E394-42BF-BC9E-F5C7C37BA21F}">
      <dgm:prSet/>
      <dgm:spPr/>
      <dgm:t>
        <a:bodyPr/>
        <a:lstStyle/>
        <a:p>
          <a:endParaRPr lang="es-ES"/>
        </a:p>
      </dgm:t>
    </dgm:pt>
    <dgm:pt modelId="{9F0D3DE8-35A6-4F5D-B78A-290E27980E3A}" type="sibTrans" cxnId="{46057B08-E394-42BF-BC9E-F5C7C37BA21F}">
      <dgm:prSet/>
      <dgm:spPr/>
      <dgm:t>
        <a:bodyPr/>
        <a:lstStyle/>
        <a:p>
          <a:endParaRPr lang="es-ES"/>
        </a:p>
      </dgm:t>
    </dgm:pt>
    <dgm:pt modelId="{0D4724BA-A2F7-4C03-BCDF-08F02D97C630}" type="pres">
      <dgm:prSet presAssocID="{84144A30-0141-4CBC-B485-2828D4BE6D85}" presName="CompostProcess" presStyleCnt="0">
        <dgm:presLayoutVars>
          <dgm:dir/>
          <dgm:resizeHandles val="exact"/>
        </dgm:presLayoutVars>
      </dgm:prSet>
      <dgm:spPr/>
    </dgm:pt>
    <dgm:pt modelId="{C60B345B-C464-4CB6-A3DF-987017CF11E4}" type="pres">
      <dgm:prSet presAssocID="{84144A30-0141-4CBC-B485-2828D4BE6D85}" presName="arrow" presStyleLbl="bgShp" presStyleIdx="0" presStyleCnt="1"/>
      <dgm:spPr/>
    </dgm:pt>
    <dgm:pt modelId="{5202224D-2824-4C00-A492-3D038BECEAA1}" type="pres">
      <dgm:prSet presAssocID="{84144A30-0141-4CBC-B485-2828D4BE6D85}" presName="linearProcess" presStyleCnt="0"/>
      <dgm:spPr/>
    </dgm:pt>
    <dgm:pt modelId="{914A69F1-DF99-4C51-9C6F-DD83FE2FF8E1}" type="pres">
      <dgm:prSet presAssocID="{2B587E91-4C30-44CE-897C-947C15B57FE9}" presName="textNode" presStyleLbl="node1" presStyleIdx="0" presStyleCnt="1">
        <dgm:presLayoutVars>
          <dgm:bulletEnabled val="1"/>
        </dgm:presLayoutVars>
      </dgm:prSet>
      <dgm:spPr/>
      <dgm:t>
        <a:bodyPr/>
        <a:lstStyle/>
        <a:p>
          <a:endParaRPr lang="es-ES"/>
        </a:p>
      </dgm:t>
    </dgm:pt>
  </dgm:ptLst>
  <dgm:cxnLst>
    <dgm:cxn modelId="{44454859-991A-47D9-93DC-83298AE081BF}" type="presOf" srcId="{84144A30-0141-4CBC-B485-2828D4BE6D85}" destId="{0D4724BA-A2F7-4C03-BCDF-08F02D97C630}" srcOrd="0" destOrd="0" presId="urn:microsoft.com/office/officeart/2005/8/layout/hProcess9"/>
    <dgm:cxn modelId="{46057B08-E394-42BF-BC9E-F5C7C37BA21F}" srcId="{84144A30-0141-4CBC-B485-2828D4BE6D85}" destId="{2B587E91-4C30-44CE-897C-947C15B57FE9}" srcOrd="0" destOrd="0" parTransId="{C77C3FC8-4630-45C7-94BB-55555985AA10}" sibTransId="{9F0D3DE8-35A6-4F5D-B78A-290E27980E3A}"/>
    <dgm:cxn modelId="{BFCAA78F-70EE-43FB-95EC-44F90585C822}" type="presOf" srcId="{2B587E91-4C30-44CE-897C-947C15B57FE9}" destId="{914A69F1-DF99-4C51-9C6F-DD83FE2FF8E1}" srcOrd="0" destOrd="0" presId="urn:microsoft.com/office/officeart/2005/8/layout/hProcess9"/>
    <dgm:cxn modelId="{0475C4CD-16E1-43BE-A2C8-ADE2F83B447E}" type="presParOf" srcId="{0D4724BA-A2F7-4C03-BCDF-08F02D97C630}" destId="{C60B345B-C464-4CB6-A3DF-987017CF11E4}" srcOrd="0" destOrd="0" presId="urn:microsoft.com/office/officeart/2005/8/layout/hProcess9"/>
    <dgm:cxn modelId="{D1A1543B-2D90-46BE-BDB9-9B0235C39CEA}" type="presParOf" srcId="{0D4724BA-A2F7-4C03-BCDF-08F02D97C630}" destId="{5202224D-2824-4C00-A492-3D038BECEAA1}" srcOrd="1" destOrd="0" presId="urn:microsoft.com/office/officeart/2005/8/layout/hProcess9"/>
    <dgm:cxn modelId="{F5C30887-E164-4542-B6A8-9A2E9775FF0B}" type="presParOf" srcId="{5202224D-2824-4C00-A492-3D038BECEAA1}" destId="{914A69F1-DF99-4C51-9C6F-DD83FE2FF8E1}"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1B7542-7CAC-4241-A0C1-F6FED0693F3F}" type="doc">
      <dgm:prSet loTypeId="urn:microsoft.com/office/officeart/2005/8/layout/gear1" loCatId="relationship" qsTypeId="urn:microsoft.com/office/officeart/2005/8/quickstyle/simple1" qsCatId="simple" csTypeId="urn:microsoft.com/office/officeart/2005/8/colors/colorful4" csCatId="colorful" phldr="1"/>
      <dgm:spPr/>
    </dgm:pt>
    <dgm:pt modelId="{67CA5B19-C5DB-4EDD-900A-0CB50D7ECB4E}" type="pres">
      <dgm:prSet presAssocID="{201B7542-7CAC-4241-A0C1-F6FED0693F3F}" presName="composite" presStyleCnt="0">
        <dgm:presLayoutVars>
          <dgm:chMax val="3"/>
          <dgm:animLvl val="lvl"/>
          <dgm:resizeHandles val="exact"/>
        </dgm:presLayoutVars>
      </dgm:prSet>
      <dgm:spPr/>
    </dgm:pt>
  </dgm:ptLst>
  <dgm:cxnLst>
    <dgm:cxn modelId="{D91AB6AA-A464-4001-A2F3-A9AAA0A192B2}" type="presOf" srcId="{201B7542-7CAC-4241-A0C1-F6FED0693F3F}" destId="{67CA5B19-C5DB-4EDD-900A-0CB50D7ECB4E}"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E1CC9C-90D1-4A24-B743-3C7FE21EF403}"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s-ES"/>
        </a:p>
      </dgm:t>
    </dgm:pt>
    <dgm:pt modelId="{CE11A3FA-EABC-40B2-B251-AC731C84BE07}">
      <dgm:prSet phldrT="[Texto]"/>
      <dgm:spPr/>
      <dgm:t>
        <a:bodyPr/>
        <a:lstStyle/>
        <a:p>
          <a:r>
            <a:rPr lang="es-ES" dirty="0" smtClean="0">
              <a:solidFill>
                <a:schemeClr val="tx1"/>
              </a:solidFill>
            </a:rPr>
            <a:t>PREPRUEBA</a:t>
          </a:r>
          <a:endParaRPr lang="es-ES" dirty="0">
            <a:solidFill>
              <a:schemeClr val="tx1"/>
            </a:solidFill>
          </a:endParaRPr>
        </a:p>
      </dgm:t>
    </dgm:pt>
    <dgm:pt modelId="{1A7288E7-B14A-4278-98C2-C9093A2E6241}" type="parTrans" cxnId="{DA6F65E3-AC47-424D-AE8E-CABDED2A2B30}">
      <dgm:prSet/>
      <dgm:spPr/>
      <dgm:t>
        <a:bodyPr/>
        <a:lstStyle/>
        <a:p>
          <a:endParaRPr lang="es-ES"/>
        </a:p>
      </dgm:t>
    </dgm:pt>
    <dgm:pt modelId="{30E5715E-8685-4604-B2EF-45068479A988}" type="sibTrans" cxnId="{DA6F65E3-AC47-424D-AE8E-CABDED2A2B30}">
      <dgm:prSet/>
      <dgm:spPr/>
      <dgm:t>
        <a:bodyPr/>
        <a:lstStyle/>
        <a:p>
          <a:endParaRPr lang="es-ES" dirty="0"/>
        </a:p>
      </dgm:t>
    </dgm:pt>
    <dgm:pt modelId="{6570FFA9-E23C-4D00-8627-E8DBE77259C6}">
      <dgm:prSet phldrT="[Texto]"/>
      <dgm:spPr/>
      <dgm:t>
        <a:bodyPr/>
        <a:lstStyle/>
        <a:p>
          <a:r>
            <a:rPr lang="es-ES" dirty="0" smtClean="0">
              <a:solidFill>
                <a:schemeClr val="tx1"/>
              </a:solidFill>
            </a:rPr>
            <a:t>PRIMER QUIMESTRE</a:t>
          </a:r>
        </a:p>
        <a:p>
          <a:r>
            <a:rPr lang="es-ES" dirty="0" smtClean="0">
              <a:solidFill>
                <a:schemeClr val="tx1"/>
              </a:solidFill>
            </a:rPr>
            <a:t>(JUEGO)</a:t>
          </a:r>
          <a:endParaRPr lang="es-ES" dirty="0">
            <a:solidFill>
              <a:schemeClr val="tx1"/>
            </a:solidFill>
          </a:endParaRPr>
        </a:p>
      </dgm:t>
    </dgm:pt>
    <dgm:pt modelId="{0BEF0F67-71DB-4B6F-9AF1-4F0B4A8F529E}" type="parTrans" cxnId="{36C8227A-0DD7-4B31-8F1B-19285A1CA39F}">
      <dgm:prSet/>
      <dgm:spPr/>
      <dgm:t>
        <a:bodyPr/>
        <a:lstStyle/>
        <a:p>
          <a:endParaRPr lang="es-ES"/>
        </a:p>
      </dgm:t>
    </dgm:pt>
    <dgm:pt modelId="{42835D4B-942C-4B9D-B961-86E332DE47CB}" type="sibTrans" cxnId="{36C8227A-0DD7-4B31-8F1B-19285A1CA39F}">
      <dgm:prSet/>
      <dgm:spPr/>
      <dgm:t>
        <a:bodyPr/>
        <a:lstStyle/>
        <a:p>
          <a:endParaRPr lang="es-ES" dirty="0"/>
        </a:p>
      </dgm:t>
    </dgm:pt>
    <dgm:pt modelId="{C15A84CC-5DBF-4F90-8096-3D026A93A927}">
      <dgm:prSet phldrT="[Texto]"/>
      <dgm:spPr/>
      <dgm:t>
        <a:bodyPr/>
        <a:lstStyle/>
        <a:p>
          <a:r>
            <a:rPr lang="es-ES" dirty="0" smtClean="0">
              <a:solidFill>
                <a:schemeClr val="tx1"/>
              </a:solidFill>
            </a:rPr>
            <a:t>ENCUESTA</a:t>
          </a:r>
          <a:endParaRPr lang="es-ES" dirty="0">
            <a:solidFill>
              <a:schemeClr val="tx1"/>
            </a:solidFill>
          </a:endParaRPr>
        </a:p>
      </dgm:t>
    </dgm:pt>
    <dgm:pt modelId="{FF9D350A-EE3C-442B-9CC7-AA946C1079EC}" type="parTrans" cxnId="{40518138-A4F8-452C-BD68-7173DAA58BE9}">
      <dgm:prSet/>
      <dgm:spPr/>
      <dgm:t>
        <a:bodyPr/>
        <a:lstStyle/>
        <a:p>
          <a:endParaRPr lang="es-ES"/>
        </a:p>
      </dgm:t>
    </dgm:pt>
    <dgm:pt modelId="{229A714E-8199-4B9A-ADBC-FB57273A7697}" type="sibTrans" cxnId="{40518138-A4F8-452C-BD68-7173DAA58BE9}">
      <dgm:prSet/>
      <dgm:spPr/>
      <dgm:t>
        <a:bodyPr/>
        <a:lstStyle/>
        <a:p>
          <a:endParaRPr lang="es-ES" dirty="0"/>
        </a:p>
      </dgm:t>
    </dgm:pt>
    <dgm:pt modelId="{1EE822E1-354D-4E6B-BD1B-9AAF56BBF883}">
      <dgm:prSet/>
      <dgm:spPr/>
      <dgm:t>
        <a:bodyPr/>
        <a:lstStyle/>
        <a:p>
          <a:r>
            <a:rPr lang="es-ES" dirty="0" smtClean="0">
              <a:solidFill>
                <a:schemeClr val="tx1"/>
              </a:solidFill>
            </a:rPr>
            <a:t>POSTPRUEBA</a:t>
          </a:r>
          <a:endParaRPr lang="es-ES" dirty="0">
            <a:solidFill>
              <a:schemeClr val="tx1"/>
            </a:solidFill>
          </a:endParaRPr>
        </a:p>
      </dgm:t>
    </dgm:pt>
    <dgm:pt modelId="{F589AD94-DDC3-489A-BB39-C2D88141232F}" type="parTrans" cxnId="{C763DCCF-93E0-408D-AA3B-45EFB42C1424}">
      <dgm:prSet/>
      <dgm:spPr/>
      <dgm:t>
        <a:bodyPr/>
        <a:lstStyle/>
        <a:p>
          <a:endParaRPr lang="es-ES"/>
        </a:p>
      </dgm:t>
    </dgm:pt>
    <dgm:pt modelId="{4BE3BF1D-8D3C-462A-9A75-B2C9C7A10F61}" type="sibTrans" cxnId="{C763DCCF-93E0-408D-AA3B-45EFB42C1424}">
      <dgm:prSet/>
      <dgm:spPr/>
      <dgm:t>
        <a:bodyPr/>
        <a:lstStyle/>
        <a:p>
          <a:endParaRPr lang="es-ES"/>
        </a:p>
      </dgm:t>
    </dgm:pt>
    <dgm:pt modelId="{4B71F1CE-E471-4DC8-8E5B-959F17DA3FF5}" type="pres">
      <dgm:prSet presAssocID="{C2E1CC9C-90D1-4A24-B743-3C7FE21EF403}" presName="Name0" presStyleCnt="0">
        <dgm:presLayoutVars>
          <dgm:dir/>
          <dgm:resizeHandles val="exact"/>
        </dgm:presLayoutVars>
      </dgm:prSet>
      <dgm:spPr/>
      <dgm:t>
        <a:bodyPr/>
        <a:lstStyle/>
        <a:p>
          <a:endParaRPr lang="es-ES"/>
        </a:p>
      </dgm:t>
    </dgm:pt>
    <dgm:pt modelId="{5CE1BFBB-31C6-4F2A-9B3A-123DB5A1F43D}" type="pres">
      <dgm:prSet presAssocID="{CE11A3FA-EABC-40B2-B251-AC731C84BE07}" presName="node" presStyleLbl="node1" presStyleIdx="0" presStyleCnt="4">
        <dgm:presLayoutVars>
          <dgm:bulletEnabled val="1"/>
        </dgm:presLayoutVars>
      </dgm:prSet>
      <dgm:spPr/>
      <dgm:t>
        <a:bodyPr/>
        <a:lstStyle/>
        <a:p>
          <a:endParaRPr lang="es-ES"/>
        </a:p>
      </dgm:t>
    </dgm:pt>
    <dgm:pt modelId="{2EF696AF-48EB-4EA8-8EF4-7DA17AA51F11}" type="pres">
      <dgm:prSet presAssocID="{30E5715E-8685-4604-B2EF-45068479A988}" presName="sibTrans" presStyleLbl="sibTrans2D1" presStyleIdx="0" presStyleCnt="3"/>
      <dgm:spPr/>
      <dgm:t>
        <a:bodyPr/>
        <a:lstStyle/>
        <a:p>
          <a:endParaRPr lang="es-ES"/>
        </a:p>
      </dgm:t>
    </dgm:pt>
    <dgm:pt modelId="{2C1FBBAA-F886-447F-9966-F8E25DEB40DC}" type="pres">
      <dgm:prSet presAssocID="{30E5715E-8685-4604-B2EF-45068479A988}" presName="connectorText" presStyleLbl="sibTrans2D1" presStyleIdx="0" presStyleCnt="3"/>
      <dgm:spPr/>
      <dgm:t>
        <a:bodyPr/>
        <a:lstStyle/>
        <a:p>
          <a:endParaRPr lang="es-ES"/>
        </a:p>
      </dgm:t>
    </dgm:pt>
    <dgm:pt modelId="{D2AA4BDA-0C93-4B22-9C6E-55001216B66E}" type="pres">
      <dgm:prSet presAssocID="{6570FFA9-E23C-4D00-8627-E8DBE77259C6}" presName="node" presStyleLbl="node1" presStyleIdx="1" presStyleCnt="4">
        <dgm:presLayoutVars>
          <dgm:bulletEnabled val="1"/>
        </dgm:presLayoutVars>
      </dgm:prSet>
      <dgm:spPr/>
      <dgm:t>
        <a:bodyPr/>
        <a:lstStyle/>
        <a:p>
          <a:endParaRPr lang="es-ES"/>
        </a:p>
      </dgm:t>
    </dgm:pt>
    <dgm:pt modelId="{0351D1BD-5C92-4CDA-8456-AA000EE2A885}" type="pres">
      <dgm:prSet presAssocID="{42835D4B-942C-4B9D-B961-86E332DE47CB}" presName="sibTrans" presStyleLbl="sibTrans2D1" presStyleIdx="1" presStyleCnt="3"/>
      <dgm:spPr/>
      <dgm:t>
        <a:bodyPr/>
        <a:lstStyle/>
        <a:p>
          <a:endParaRPr lang="es-ES"/>
        </a:p>
      </dgm:t>
    </dgm:pt>
    <dgm:pt modelId="{B4511ACA-F3DF-4CFE-ABAE-6B3B5798B705}" type="pres">
      <dgm:prSet presAssocID="{42835D4B-942C-4B9D-B961-86E332DE47CB}" presName="connectorText" presStyleLbl="sibTrans2D1" presStyleIdx="1" presStyleCnt="3"/>
      <dgm:spPr/>
      <dgm:t>
        <a:bodyPr/>
        <a:lstStyle/>
        <a:p>
          <a:endParaRPr lang="es-ES"/>
        </a:p>
      </dgm:t>
    </dgm:pt>
    <dgm:pt modelId="{1E693235-0D53-49BF-8673-6E0260B9E2F7}" type="pres">
      <dgm:prSet presAssocID="{C15A84CC-5DBF-4F90-8096-3D026A93A927}" presName="node" presStyleLbl="node1" presStyleIdx="2" presStyleCnt="4">
        <dgm:presLayoutVars>
          <dgm:bulletEnabled val="1"/>
        </dgm:presLayoutVars>
      </dgm:prSet>
      <dgm:spPr/>
      <dgm:t>
        <a:bodyPr/>
        <a:lstStyle/>
        <a:p>
          <a:endParaRPr lang="es-ES"/>
        </a:p>
      </dgm:t>
    </dgm:pt>
    <dgm:pt modelId="{0F36CA2C-FC50-494A-9CC9-1269182F7187}" type="pres">
      <dgm:prSet presAssocID="{229A714E-8199-4B9A-ADBC-FB57273A7697}" presName="sibTrans" presStyleLbl="sibTrans2D1" presStyleIdx="2" presStyleCnt="3"/>
      <dgm:spPr/>
      <dgm:t>
        <a:bodyPr/>
        <a:lstStyle/>
        <a:p>
          <a:endParaRPr lang="es-ES"/>
        </a:p>
      </dgm:t>
    </dgm:pt>
    <dgm:pt modelId="{059B2455-20EA-4C42-AC6C-46143E755785}" type="pres">
      <dgm:prSet presAssocID="{229A714E-8199-4B9A-ADBC-FB57273A7697}" presName="connectorText" presStyleLbl="sibTrans2D1" presStyleIdx="2" presStyleCnt="3"/>
      <dgm:spPr/>
      <dgm:t>
        <a:bodyPr/>
        <a:lstStyle/>
        <a:p>
          <a:endParaRPr lang="es-ES"/>
        </a:p>
      </dgm:t>
    </dgm:pt>
    <dgm:pt modelId="{3FB10EF7-1A98-4569-A6C5-1E62A875C0CC}" type="pres">
      <dgm:prSet presAssocID="{1EE822E1-354D-4E6B-BD1B-9AAF56BBF883}" presName="node" presStyleLbl="node1" presStyleIdx="3" presStyleCnt="4">
        <dgm:presLayoutVars>
          <dgm:bulletEnabled val="1"/>
        </dgm:presLayoutVars>
      </dgm:prSet>
      <dgm:spPr/>
      <dgm:t>
        <a:bodyPr/>
        <a:lstStyle/>
        <a:p>
          <a:endParaRPr lang="es-ES"/>
        </a:p>
      </dgm:t>
    </dgm:pt>
  </dgm:ptLst>
  <dgm:cxnLst>
    <dgm:cxn modelId="{F6AD1DAF-BD5D-4E4A-B798-9F3DB4C60F34}" type="presOf" srcId="{42835D4B-942C-4B9D-B961-86E332DE47CB}" destId="{B4511ACA-F3DF-4CFE-ABAE-6B3B5798B705}" srcOrd="1" destOrd="0" presId="urn:microsoft.com/office/officeart/2005/8/layout/process1"/>
    <dgm:cxn modelId="{C18317FF-6925-44C3-83BE-B430AA0260E8}" type="presOf" srcId="{30E5715E-8685-4604-B2EF-45068479A988}" destId="{2EF696AF-48EB-4EA8-8EF4-7DA17AA51F11}" srcOrd="0" destOrd="0" presId="urn:microsoft.com/office/officeart/2005/8/layout/process1"/>
    <dgm:cxn modelId="{73A3A1AA-6BA7-48DE-9A92-8AB0141C7E91}" type="presOf" srcId="{CE11A3FA-EABC-40B2-B251-AC731C84BE07}" destId="{5CE1BFBB-31C6-4F2A-9B3A-123DB5A1F43D}" srcOrd="0" destOrd="0" presId="urn:microsoft.com/office/officeart/2005/8/layout/process1"/>
    <dgm:cxn modelId="{113AA39B-160E-4D75-9F1E-C3D9E72518ED}" type="presOf" srcId="{42835D4B-942C-4B9D-B961-86E332DE47CB}" destId="{0351D1BD-5C92-4CDA-8456-AA000EE2A885}" srcOrd="0" destOrd="0" presId="urn:microsoft.com/office/officeart/2005/8/layout/process1"/>
    <dgm:cxn modelId="{D22D779E-56C3-4726-A17D-B3ED6736862B}" type="presOf" srcId="{6570FFA9-E23C-4D00-8627-E8DBE77259C6}" destId="{D2AA4BDA-0C93-4B22-9C6E-55001216B66E}" srcOrd="0" destOrd="0" presId="urn:microsoft.com/office/officeart/2005/8/layout/process1"/>
    <dgm:cxn modelId="{E55E0235-4B03-4083-BE3E-9A642E460C84}" type="presOf" srcId="{229A714E-8199-4B9A-ADBC-FB57273A7697}" destId="{059B2455-20EA-4C42-AC6C-46143E755785}" srcOrd="1" destOrd="0" presId="urn:microsoft.com/office/officeart/2005/8/layout/process1"/>
    <dgm:cxn modelId="{F8CF39A6-E5DF-4FC9-B83B-DD4CCDB67CEB}" type="presOf" srcId="{C15A84CC-5DBF-4F90-8096-3D026A93A927}" destId="{1E693235-0D53-49BF-8673-6E0260B9E2F7}" srcOrd="0" destOrd="0" presId="urn:microsoft.com/office/officeart/2005/8/layout/process1"/>
    <dgm:cxn modelId="{DA6F65E3-AC47-424D-AE8E-CABDED2A2B30}" srcId="{C2E1CC9C-90D1-4A24-B743-3C7FE21EF403}" destId="{CE11A3FA-EABC-40B2-B251-AC731C84BE07}" srcOrd="0" destOrd="0" parTransId="{1A7288E7-B14A-4278-98C2-C9093A2E6241}" sibTransId="{30E5715E-8685-4604-B2EF-45068479A988}"/>
    <dgm:cxn modelId="{8AE48F6E-15A7-401E-A71E-DCA22FDCAADE}" type="presOf" srcId="{229A714E-8199-4B9A-ADBC-FB57273A7697}" destId="{0F36CA2C-FC50-494A-9CC9-1269182F7187}" srcOrd="0" destOrd="0" presId="urn:microsoft.com/office/officeart/2005/8/layout/process1"/>
    <dgm:cxn modelId="{920616B3-20DD-436D-8F59-9F72ECC543ED}" type="presOf" srcId="{1EE822E1-354D-4E6B-BD1B-9AAF56BBF883}" destId="{3FB10EF7-1A98-4569-A6C5-1E62A875C0CC}" srcOrd="0" destOrd="0" presId="urn:microsoft.com/office/officeart/2005/8/layout/process1"/>
    <dgm:cxn modelId="{BD9E313D-F472-417D-89ED-0A172622CEA4}" type="presOf" srcId="{30E5715E-8685-4604-B2EF-45068479A988}" destId="{2C1FBBAA-F886-447F-9966-F8E25DEB40DC}" srcOrd="1" destOrd="0" presId="urn:microsoft.com/office/officeart/2005/8/layout/process1"/>
    <dgm:cxn modelId="{C763DCCF-93E0-408D-AA3B-45EFB42C1424}" srcId="{C2E1CC9C-90D1-4A24-B743-3C7FE21EF403}" destId="{1EE822E1-354D-4E6B-BD1B-9AAF56BBF883}" srcOrd="3" destOrd="0" parTransId="{F589AD94-DDC3-489A-BB39-C2D88141232F}" sibTransId="{4BE3BF1D-8D3C-462A-9A75-B2C9C7A10F61}"/>
    <dgm:cxn modelId="{36C8227A-0DD7-4B31-8F1B-19285A1CA39F}" srcId="{C2E1CC9C-90D1-4A24-B743-3C7FE21EF403}" destId="{6570FFA9-E23C-4D00-8627-E8DBE77259C6}" srcOrd="1" destOrd="0" parTransId="{0BEF0F67-71DB-4B6F-9AF1-4F0B4A8F529E}" sibTransId="{42835D4B-942C-4B9D-B961-86E332DE47CB}"/>
    <dgm:cxn modelId="{BAFCD178-39D0-4704-8835-BCDAEA179972}" type="presOf" srcId="{C2E1CC9C-90D1-4A24-B743-3C7FE21EF403}" destId="{4B71F1CE-E471-4DC8-8E5B-959F17DA3FF5}" srcOrd="0" destOrd="0" presId="urn:microsoft.com/office/officeart/2005/8/layout/process1"/>
    <dgm:cxn modelId="{40518138-A4F8-452C-BD68-7173DAA58BE9}" srcId="{C2E1CC9C-90D1-4A24-B743-3C7FE21EF403}" destId="{C15A84CC-5DBF-4F90-8096-3D026A93A927}" srcOrd="2" destOrd="0" parTransId="{FF9D350A-EE3C-442B-9CC7-AA946C1079EC}" sibTransId="{229A714E-8199-4B9A-ADBC-FB57273A7697}"/>
    <dgm:cxn modelId="{446E4A5F-BAC7-46A7-8D7A-FDF0AAF92C8D}" type="presParOf" srcId="{4B71F1CE-E471-4DC8-8E5B-959F17DA3FF5}" destId="{5CE1BFBB-31C6-4F2A-9B3A-123DB5A1F43D}" srcOrd="0" destOrd="0" presId="urn:microsoft.com/office/officeart/2005/8/layout/process1"/>
    <dgm:cxn modelId="{8F2E6051-0C59-4DF8-8D45-D297987E70C1}" type="presParOf" srcId="{4B71F1CE-E471-4DC8-8E5B-959F17DA3FF5}" destId="{2EF696AF-48EB-4EA8-8EF4-7DA17AA51F11}" srcOrd="1" destOrd="0" presId="urn:microsoft.com/office/officeart/2005/8/layout/process1"/>
    <dgm:cxn modelId="{F0A5AA70-ED63-4BBF-8E5B-FEEDFBD77FD6}" type="presParOf" srcId="{2EF696AF-48EB-4EA8-8EF4-7DA17AA51F11}" destId="{2C1FBBAA-F886-447F-9966-F8E25DEB40DC}" srcOrd="0" destOrd="0" presId="urn:microsoft.com/office/officeart/2005/8/layout/process1"/>
    <dgm:cxn modelId="{7FE093A7-A526-4427-B5C2-B10C800BC220}" type="presParOf" srcId="{4B71F1CE-E471-4DC8-8E5B-959F17DA3FF5}" destId="{D2AA4BDA-0C93-4B22-9C6E-55001216B66E}" srcOrd="2" destOrd="0" presId="urn:microsoft.com/office/officeart/2005/8/layout/process1"/>
    <dgm:cxn modelId="{CB1422F7-1268-4D24-B237-32C5D4A7D880}" type="presParOf" srcId="{4B71F1CE-E471-4DC8-8E5B-959F17DA3FF5}" destId="{0351D1BD-5C92-4CDA-8456-AA000EE2A885}" srcOrd="3" destOrd="0" presId="urn:microsoft.com/office/officeart/2005/8/layout/process1"/>
    <dgm:cxn modelId="{AAED5B5A-EF23-4B85-AE58-ABFED73E173F}" type="presParOf" srcId="{0351D1BD-5C92-4CDA-8456-AA000EE2A885}" destId="{B4511ACA-F3DF-4CFE-ABAE-6B3B5798B705}" srcOrd="0" destOrd="0" presId="urn:microsoft.com/office/officeart/2005/8/layout/process1"/>
    <dgm:cxn modelId="{090238C0-992B-4169-9D2F-2CDF3D46B633}" type="presParOf" srcId="{4B71F1CE-E471-4DC8-8E5B-959F17DA3FF5}" destId="{1E693235-0D53-49BF-8673-6E0260B9E2F7}" srcOrd="4" destOrd="0" presId="urn:microsoft.com/office/officeart/2005/8/layout/process1"/>
    <dgm:cxn modelId="{1938C3D1-A9D1-4025-8EFF-387AACC1B343}" type="presParOf" srcId="{4B71F1CE-E471-4DC8-8E5B-959F17DA3FF5}" destId="{0F36CA2C-FC50-494A-9CC9-1269182F7187}" srcOrd="5" destOrd="0" presId="urn:microsoft.com/office/officeart/2005/8/layout/process1"/>
    <dgm:cxn modelId="{4AE17088-6529-4459-843F-DF00B9575617}" type="presParOf" srcId="{0F36CA2C-FC50-494A-9CC9-1269182F7187}" destId="{059B2455-20EA-4C42-AC6C-46143E755785}" srcOrd="0" destOrd="0" presId="urn:microsoft.com/office/officeart/2005/8/layout/process1"/>
    <dgm:cxn modelId="{C4D7540E-3D10-4A32-BA4C-48D6A26900E3}" type="presParOf" srcId="{4B71F1CE-E471-4DC8-8E5B-959F17DA3FF5}" destId="{3FB10EF7-1A98-4569-A6C5-1E62A875C0CC}"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110CE-FC3D-49D8-BC85-01A4BF9452D1}">
      <dsp:nvSpPr>
        <dsp:cNvPr id="0" name=""/>
        <dsp:cNvSpPr/>
      </dsp:nvSpPr>
      <dsp:spPr>
        <a:xfrm>
          <a:off x="3833562" y="1900249"/>
          <a:ext cx="1466317" cy="1466317"/>
        </a:xfrm>
        <a:prstGeom prst="ellipse">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3">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S" sz="1900" b="1" kern="1200" dirty="0" smtClean="0"/>
            <a:t>MALA ACTITUD EN CLASE</a:t>
          </a:r>
          <a:endParaRPr lang="es-ES" sz="1900" b="1" kern="1200" dirty="0"/>
        </a:p>
      </dsp:txBody>
      <dsp:txXfrm>
        <a:off x="4048299" y="2114986"/>
        <a:ext cx="1036843" cy="1036843"/>
      </dsp:txXfrm>
    </dsp:sp>
    <dsp:sp modelId="{2A5774D9-BE6E-4B84-B4D5-2262787EA3FC}">
      <dsp:nvSpPr>
        <dsp:cNvPr id="0" name=""/>
        <dsp:cNvSpPr/>
      </dsp:nvSpPr>
      <dsp:spPr>
        <a:xfrm rot="16200000">
          <a:off x="4407040" y="1726136"/>
          <a:ext cx="319360" cy="28864"/>
        </a:xfrm>
        <a:custGeom>
          <a:avLst/>
          <a:gdLst/>
          <a:ahLst/>
          <a:cxnLst/>
          <a:rect l="0" t="0" r="0" b="0"/>
          <a:pathLst>
            <a:path>
              <a:moveTo>
                <a:pt x="0" y="14432"/>
              </a:moveTo>
              <a:lnTo>
                <a:pt x="319360" y="1443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4558737" y="1732584"/>
        <a:ext cx="15968" cy="15968"/>
      </dsp:txXfrm>
    </dsp:sp>
    <dsp:sp modelId="{F2D61E7C-CD55-4474-92C7-54E5380196E2}">
      <dsp:nvSpPr>
        <dsp:cNvPr id="0" name=""/>
        <dsp:cNvSpPr/>
      </dsp:nvSpPr>
      <dsp:spPr>
        <a:xfrm>
          <a:off x="3660676" y="-132547"/>
          <a:ext cx="1812089" cy="1713435"/>
        </a:xfrm>
        <a:prstGeom prst="ellipse">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4">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rPr>
            <a:t>ACTIVIDADES </a:t>
          </a:r>
          <a:r>
            <a:rPr lang="es-ES" sz="1400" b="1" kern="1200" dirty="0" smtClean="0">
              <a:solidFill>
                <a:schemeClr val="tx1"/>
              </a:solidFill>
            </a:rPr>
            <a:t>POCO ATRACTIVAS</a:t>
          </a:r>
          <a:endParaRPr lang="es-ES" sz="1400" b="1" kern="1200" dirty="0">
            <a:solidFill>
              <a:schemeClr val="tx1"/>
            </a:solidFill>
          </a:endParaRPr>
        </a:p>
      </dsp:txBody>
      <dsp:txXfrm>
        <a:off x="3926050" y="118380"/>
        <a:ext cx="1281341" cy="1211581"/>
      </dsp:txXfrm>
    </dsp:sp>
    <dsp:sp modelId="{C5BE086E-AA04-4EB1-9BA6-DBCE0A977772}">
      <dsp:nvSpPr>
        <dsp:cNvPr id="0" name=""/>
        <dsp:cNvSpPr/>
      </dsp:nvSpPr>
      <dsp:spPr>
        <a:xfrm>
          <a:off x="5299879" y="2618975"/>
          <a:ext cx="233962" cy="28864"/>
        </a:xfrm>
        <a:custGeom>
          <a:avLst/>
          <a:gdLst/>
          <a:ahLst/>
          <a:cxnLst/>
          <a:rect l="0" t="0" r="0" b="0"/>
          <a:pathLst>
            <a:path>
              <a:moveTo>
                <a:pt x="0" y="14432"/>
              </a:moveTo>
              <a:lnTo>
                <a:pt x="233962" y="1443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5411012" y="2627558"/>
        <a:ext cx="11698" cy="11698"/>
      </dsp:txXfrm>
    </dsp:sp>
    <dsp:sp modelId="{FD32F00C-9EA9-46E1-83F4-9DB68FAAB191}">
      <dsp:nvSpPr>
        <dsp:cNvPr id="0" name=""/>
        <dsp:cNvSpPr/>
      </dsp:nvSpPr>
      <dsp:spPr>
        <a:xfrm>
          <a:off x="5533842" y="1722084"/>
          <a:ext cx="1884232" cy="1822647"/>
        </a:xfrm>
        <a:prstGeom prst="ellipse">
          <a:avLst/>
        </a:prstGeom>
        <a:gradFill rotWithShape="0">
          <a:gsLst>
            <a:gs pos="0">
              <a:schemeClr val="accent4">
                <a:hueOff val="-658527"/>
                <a:satOff val="7436"/>
                <a:lumOff val="3987"/>
                <a:alphaOff val="0"/>
                <a:tint val="96000"/>
                <a:satMod val="120000"/>
                <a:lumMod val="120000"/>
              </a:schemeClr>
            </a:gs>
            <a:gs pos="100000">
              <a:schemeClr val="accent4">
                <a:hueOff val="-658527"/>
                <a:satOff val="7436"/>
                <a:lumOff val="3987"/>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4">
              <a:hueOff val="-658527"/>
              <a:satOff val="7436"/>
              <a:lumOff val="3987"/>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smtClean="0">
              <a:solidFill>
                <a:schemeClr val="tx1"/>
              </a:solidFill>
            </a:rPr>
            <a:t>PLANIFICACIÓN</a:t>
          </a:r>
        </a:p>
        <a:p>
          <a:pPr lvl="0" algn="ctr" defTabSz="622300">
            <a:lnSpc>
              <a:spcPct val="90000"/>
            </a:lnSpc>
            <a:spcBef>
              <a:spcPct val="0"/>
            </a:spcBef>
            <a:spcAft>
              <a:spcPct val="35000"/>
            </a:spcAft>
          </a:pPr>
          <a:r>
            <a:rPr lang="es-ES" sz="1400" b="1" kern="1200" dirty="0" smtClean="0">
              <a:solidFill>
                <a:schemeClr val="tx1"/>
              </a:solidFill>
            </a:rPr>
            <a:t>DEFICIENTE</a:t>
          </a:r>
          <a:endParaRPr lang="es-ES" sz="1400" b="1" kern="1200" dirty="0">
            <a:solidFill>
              <a:schemeClr val="tx1"/>
            </a:solidFill>
          </a:endParaRPr>
        </a:p>
      </dsp:txBody>
      <dsp:txXfrm>
        <a:off x="5809781" y="1989004"/>
        <a:ext cx="1332354" cy="1288807"/>
      </dsp:txXfrm>
    </dsp:sp>
    <dsp:sp modelId="{DF3A15EA-D528-42D6-B765-F3829E914727}">
      <dsp:nvSpPr>
        <dsp:cNvPr id="0" name=""/>
        <dsp:cNvSpPr/>
      </dsp:nvSpPr>
      <dsp:spPr>
        <a:xfrm rot="5400000">
          <a:off x="4437928" y="3480926"/>
          <a:ext cx="257584" cy="28864"/>
        </a:xfrm>
        <a:custGeom>
          <a:avLst/>
          <a:gdLst/>
          <a:ahLst/>
          <a:cxnLst/>
          <a:rect l="0" t="0" r="0" b="0"/>
          <a:pathLst>
            <a:path>
              <a:moveTo>
                <a:pt x="0" y="14432"/>
              </a:moveTo>
              <a:lnTo>
                <a:pt x="257584" y="1443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4560281" y="3488919"/>
        <a:ext cx="12879" cy="12879"/>
      </dsp:txXfrm>
    </dsp:sp>
    <dsp:sp modelId="{10983E23-2B54-4311-BDDB-D6DA184FCB62}">
      <dsp:nvSpPr>
        <dsp:cNvPr id="0" name=""/>
        <dsp:cNvSpPr/>
      </dsp:nvSpPr>
      <dsp:spPr>
        <a:xfrm>
          <a:off x="3650118" y="3624151"/>
          <a:ext cx="1833204" cy="1836987"/>
        </a:xfrm>
        <a:prstGeom prst="ellipse">
          <a:avLst/>
        </a:prstGeom>
        <a:gradFill rotWithShape="0">
          <a:gsLst>
            <a:gs pos="0">
              <a:schemeClr val="accent4">
                <a:hueOff val="-1317055"/>
                <a:satOff val="14873"/>
                <a:lumOff val="7973"/>
                <a:alphaOff val="0"/>
                <a:tint val="96000"/>
                <a:satMod val="120000"/>
                <a:lumMod val="120000"/>
              </a:schemeClr>
            </a:gs>
            <a:gs pos="100000">
              <a:schemeClr val="accent4">
                <a:hueOff val="-1317055"/>
                <a:satOff val="14873"/>
                <a:lumOff val="7973"/>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4">
              <a:hueOff val="-1317055"/>
              <a:satOff val="14873"/>
              <a:lumOff val="7973"/>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CLASES DE EDUCACIÓN FÍSICA MONÓTONAS</a:t>
          </a:r>
          <a:endParaRPr lang="es-ES" sz="1600" b="1" kern="1200" dirty="0">
            <a:solidFill>
              <a:schemeClr val="tx1"/>
            </a:solidFill>
          </a:endParaRPr>
        </a:p>
      </dsp:txBody>
      <dsp:txXfrm>
        <a:off x="3918585" y="3893172"/>
        <a:ext cx="1296270" cy="1298945"/>
      </dsp:txXfrm>
    </dsp:sp>
    <dsp:sp modelId="{45E758BF-157F-45DA-8178-C1F1F7487ABB}">
      <dsp:nvSpPr>
        <dsp:cNvPr id="0" name=""/>
        <dsp:cNvSpPr/>
      </dsp:nvSpPr>
      <dsp:spPr>
        <a:xfrm rot="10800000">
          <a:off x="3589042" y="2618975"/>
          <a:ext cx="244519" cy="28864"/>
        </a:xfrm>
        <a:custGeom>
          <a:avLst/>
          <a:gdLst/>
          <a:ahLst/>
          <a:cxnLst/>
          <a:rect l="0" t="0" r="0" b="0"/>
          <a:pathLst>
            <a:path>
              <a:moveTo>
                <a:pt x="0" y="14432"/>
              </a:moveTo>
              <a:lnTo>
                <a:pt x="244519" y="1443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rot="10800000">
        <a:off x="3705189" y="2627295"/>
        <a:ext cx="12225" cy="12225"/>
      </dsp:txXfrm>
    </dsp:sp>
    <dsp:sp modelId="{1F98F669-549A-4A44-9877-614312DC65AF}">
      <dsp:nvSpPr>
        <dsp:cNvPr id="0" name=""/>
        <dsp:cNvSpPr/>
      </dsp:nvSpPr>
      <dsp:spPr>
        <a:xfrm>
          <a:off x="1725924" y="1722084"/>
          <a:ext cx="1863117" cy="1822647"/>
        </a:xfrm>
        <a:prstGeom prst="ellipse">
          <a:avLst/>
        </a:prstGeom>
        <a:gradFill rotWithShape="0">
          <a:gsLst>
            <a:gs pos="0">
              <a:schemeClr val="accent4">
                <a:hueOff val="-1975582"/>
                <a:satOff val="22309"/>
                <a:lumOff val="11960"/>
                <a:alphaOff val="0"/>
                <a:tint val="96000"/>
                <a:satMod val="120000"/>
                <a:lumMod val="120000"/>
              </a:schemeClr>
            </a:gs>
            <a:gs pos="100000">
              <a:schemeClr val="accent4">
                <a:hueOff val="-1975582"/>
                <a:satOff val="22309"/>
                <a:lumOff val="1196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4">
              <a:hueOff val="-1975582"/>
              <a:satOff val="22309"/>
              <a:lumOff val="1196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tx1"/>
              </a:solidFill>
            </a:rPr>
            <a:t>ESCASO MATERIAL DIDACTICO</a:t>
          </a:r>
          <a:endParaRPr lang="es-ES" sz="1600" b="1" kern="1200" dirty="0">
            <a:solidFill>
              <a:schemeClr val="tx1"/>
            </a:solidFill>
          </a:endParaRPr>
        </a:p>
      </dsp:txBody>
      <dsp:txXfrm>
        <a:off x="1998771" y="1989004"/>
        <a:ext cx="1317423" cy="1288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B345B-C464-4CB6-A3DF-987017CF11E4}">
      <dsp:nvSpPr>
        <dsp:cNvPr id="0" name=""/>
        <dsp:cNvSpPr/>
      </dsp:nvSpPr>
      <dsp:spPr>
        <a:xfrm>
          <a:off x="601570" y="0"/>
          <a:ext cx="6817800" cy="4569371"/>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4A69F1-DF99-4C51-9C6F-DD83FE2FF8E1}">
      <dsp:nvSpPr>
        <dsp:cNvPr id="0" name=""/>
        <dsp:cNvSpPr/>
      </dsp:nvSpPr>
      <dsp:spPr>
        <a:xfrm>
          <a:off x="263187" y="1370811"/>
          <a:ext cx="7494567" cy="1827748"/>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s-EC" sz="3300" kern="1200" dirty="0" smtClean="0"/>
            <a:t>¿El juego, como herramienta educativa</a:t>
          </a:r>
          <a:r>
            <a:rPr lang="es-ES_tradnl" sz="3300" kern="1200" dirty="0" smtClean="0"/>
            <a:t>, incide en la Actitud del estudiante en las clases de Educación Física</a:t>
          </a:r>
          <a:r>
            <a:rPr lang="es-EC" sz="3300" kern="1200" dirty="0" smtClean="0"/>
            <a:t>?</a:t>
          </a:r>
          <a:endParaRPr lang="es-ES" sz="3300" kern="1200" dirty="0"/>
        </a:p>
      </dsp:txBody>
      <dsp:txXfrm>
        <a:off x="352410" y="1460034"/>
        <a:ext cx="7316121" cy="1649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1BFBB-31C6-4F2A-9B3A-123DB5A1F43D}">
      <dsp:nvSpPr>
        <dsp:cNvPr id="0" name=""/>
        <dsp:cNvSpPr/>
      </dsp:nvSpPr>
      <dsp:spPr>
        <a:xfrm>
          <a:off x="3812" y="1325196"/>
          <a:ext cx="1667082" cy="1094023"/>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PREPRUEBA</a:t>
          </a:r>
          <a:endParaRPr lang="es-ES" sz="1800" kern="1200" dirty="0">
            <a:solidFill>
              <a:schemeClr val="tx1"/>
            </a:solidFill>
          </a:endParaRPr>
        </a:p>
      </dsp:txBody>
      <dsp:txXfrm>
        <a:off x="35855" y="1357239"/>
        <a:ext cx="1602996" cy="1029937"/>
      </dsp:txXfrm>
    </dsp:sp>
    <dsp:sp modelId="{2EF696AF-48EB-4EA8-8EF4-7DA17AA51F11}">
      <dsp:nvSpPr>
        <dsp:cNvPr id="0" name=""/>
        <dsp:cNvSpPr/>
      </dsp:nvSpPr>
      <dsp:spPr>
        <a:xfrm>
          <a:off x="1837603" y="1665489"/>
          <a:ext cx="353421" cy="41343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dirty="0"/>
        </a:p>
      </dsp:txBody>
      <dsp:txXfrm>
        <a:off x="1837603" y="1748176"/>
        <a:ext cx="247395" cy="248062"/>
      </dsp:txXfrm>
    </dsp:sp>
    <dsp:sp modelId="{D2AA4BDA-0C93-4B22-9C6E-55001216B66E}">
      <dsp:nvSpPr>
        <dsp:cNvPr id="0" name=""/>
        <dsp:cNvSpPr/>
      </dsp:nvSpPr>
      <dsp:spPr>
        <a:xfrm>
          <a:off x="2337728" y="1325196"/>
          <a:ext cx="1667082" cy="1094023"/>
        </a:xfrm>
        <a:prstGeom prst="roundRect">
          <a:avLst>
            <a:gd name="adj" fmla="val 10000"/>
          </a:avLst>
        </a:prstGeom>
        <a:solidFill>
          <a:schemeClr val="accent4">
            <a:hueOff val="-658527"/>
            <a:satOff val="7436"/>
            <a:lumOff val="39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PRIMER QUIMESTRE</a:t>
          </a:r>
        </a:p>
        <a:p>
          <a:pPr lvl="0" algn="ctr" defTabSz="800100">
            <a:lnSpc>
              <a:spcPct val="90000"/>
            </a:lnSpc>
            <a:spcBef>
              <a:spcPct val="0"/>
            </a:spcBef>
            <a:spcAft>
              <a:spcPct val="35000"/>
            </a:spcAft>
          </a:pPr>
          <a:r>
            <a:rPr lang="es-ES" sz="1800" kern="1200" dirty="0" smtClean="0">
              <a:solidFill>
                <a:schemeClr val="tx1"/>
              </a:solidFill>
            </a:rPr>
            <a:t>(JUEGO)</a:t>
          </a:r>
          <a:endParaRPr lang="es-ES" sz="1800" kern="1200" dirty="0">
            <a:solidFill>
              <a:schemeClr val="tx1"/>
            </a:solidFill>
          </a:endParaRPr>
        </a:p>
      </dsp:txBody>
      <dsp:txXfrm>
        <a:off x="2369771" y="1357239"/>
        <a:ext cx="1602996" cy="1029937"/>
      </dsp:txXfrm>
    </dsp:sp>
    <dsp:sp modelId="{0351D1BD-5C92-4CDA-8456-AA000EE2A885}">
      <dsp:nvSpPr>
        <dsp:cNvPr id="0" name=""/>
        <dsp:cNvSpPr/>
      </dsp:nvSpPr>
      <dsp:spPr>
        <a:xfrm>
          <a:off x="4171519" y="1665489"/>
          <a:ext cx="353421" cy="413436"/>
        </a:xfrm>
        <a:prstGeom prst="rightArrow">
          <a:avLst>
            <a:gd name="adj1" fmla="val 60000"/>
            <a:gd name="adj2" fmla="val 50000"/>
          </a:avLst>
        </a:prstGeom>
        <a:solidFill>
          <a:schemeClr val="accent4">
            <a:hueOff val="-987791"/>
            <a:satOff val="11154"/>
            <a:lumOff val="598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dirty="0"/>
        </a:p>
      </dsp:txBody>
      <dsp:txXfrm>
        <a:off x="4171519" y="1748176"/>
        <a:ext cx="247395" cy="248062"/>
      </dsp:txXfrm>
    </dsp:sp>
    <dsp:sp modelId="{1E693235-0D53-49BF-8673-6E0260B9E2F7}">
      <dsp:nvSpPr>
        <dsp:cNvPr id="0" name=""/>
        <dsp:cNvSpPr/>
      </dsp:nvSpPr>
      <dsp:spPr>
        <a:xfrm>
          <a:off x="4671644" y="1325196"/>
          <a:ext cx="1667082" cy="1094023"/>
        </a:xfrm>
        <a:prstGeom prst="roundRect">
          <a:avLst>
            <a:gd name="adj" fmla="val 10000"/>
          </a:avLst>
        </a:prstGeom>
        <a:solidFill>
          <a:schemeClr val="accent4">
            <a:hueOff val="-1317055"/>
            <a:satOff val="14873"/>
            <a:lumOff val="797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ENCUESTA</a:t>
          </a:r>
          <a:endParaRPr lang="es-ES" sz="1800" kern="1200" dirty="0">
            <a:solidFill>
              <a:schemeClr val="tx1"/>
            </a:solidFill>
          </a:endParaRPr>
        </a:p>
      </dsp:txBody>
      <dsp:txXfrm>
        <a:off x="4703687" y="1357239"/>
        <a:ext cx="1602996" cy="1029937"/>
      </dsp:txXfrm>
    </dsp:sp>
    <dsp:sp modelId="{0F36CA2C-FC50-494A-9CC9-1269182F7187}">
      <dsp:nvSpPr>
        <dsp:cNvPr id="0" name=""/>
        <dsp:cNvSpPr/>
      </dsp:nvSpPr>
      <dsp:spPr>
        <a:xfrm>
          <a:off x="6505435" y="1665489"/>
          <a:ext cx="353421" cy="413436"/>
        </a:xfrm>
        <a:prstGeom prst="rightArrow">
          <a:avLst>
            <a:gd name="adj1" fmla="val 60000"/>
            <a:gd name="adj2" fmla="val 50000"/>
          </a:avLst>
        </a:prstGeom>
        <a:solidFill>
          <a:schemeClr val="accent4">
            <a:hueOff val="-1975582"/>
            <a:satOff val="22309"/>
            <a:lumOff val="1196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dirty="0"/>
        </a:p>
      </dsp:txBody>
      <dsp:txXfrm>
        <a:off x="6505435" y="1748176"/>
        <a:ext cx="247395" cy="248062"/>
      </dsp:txXfrm>
    </dsp:sp>
    <dsp:sp modelId="{3FB10EF7-1A98-4569-A6C5-1E62A875C0CC}">
      <dsp:nvSpPr>
        <dsp:cNvPr id="0" name=""/>
        <dsp:cNvSpPr/>
      </dsp:nvSpPr>
      <dsp:spPr>
        <a:xfrm>
          <a:off x="7005560" y="1325196"/>
          <a:ext cx="1667082" cy="1094023"/>
        </a:xfrm>
        <a:prstGeom prst="roundRect">
          <a:avLst>
            <a:gd name="adj" fmla="val 10000"/>
          </a:avLst>
        </a:prstGeom>
        <a:solidFill>
          <a:schemeClr val="accent4">
            <a:hueOff val="-1975582"/>
            <a:satOff val="22309"/>
            <a:lumOff val="1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solidFill>
                <a:schemeClr val="tx1"/>
              </a:solidFill>
            </a:rPr>
            <a:t>POSTPRUEBA</a:t>
          </a:r>
          <a:endParaRPr lang="es-ES" sz="1800" kern="1200" dirty="0">
            <a:solidFill>
              <a:schemeClr val="tx1"/>
            </a:solidFill>
          </a:endParaRPr>
        </a:p>
      </dsp:txBody>
      <dsp:txXfrm>
        <a:off x="7037603" y="1357239"/>
        <a:ext cx="1602996" cy="102993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B4E8257-466E-4623-85A7-5E0A7918BC4A}" type="slidenum">
              <a:rPr lang="es-ES" smtClean="0"/>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B4E8257-466E-4623-85A7-5E0A7918BC4A}" type="slidenum">
              <a:rPr lang="es-ES" smtClean="0"/>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B4E8257-466E-4623-85A7-5E0A7918BC4A}" type="slidenum">
              <a:rPr lang="es-ES" smtClean="0"/>
              <a:t>‹Nº›</a:t>
            </a:fld>
            <a:endParaRPr lang="es-E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ctángulo"/>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4 Rectángulo"/>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5 Rectángulo"/>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6 Rectángulo"/>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7 Título"/>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10" name="27 Marcador de fecha"/>
          <p:cNvSpPr>
            <a:spLocks noGrp="1"/>
          </p:cNvSpPr>
          <p:nvPr>
            <p:ph type="dt" sz="half" idx="10"/>
          </p:nvPr>
        </p:nvSpPr>
        <p:spPr>
          <a:xfrm>
            <a:off x="6400800" y="6354763"/>
            <a:ext cx="2286000" cy="366712"/>
          </a:xfrm>
        </p:spPr>
        <p:txBody>
          <a:bodyPr/>
          <a:lstStyle>
            <a:lvl1pPr>
              <a:defRPr sz="1400"/>
            </a:lvl1pPr>
          </a:lstStyle>
          <a:p>
            <a:pPr>
              <a:defRPr/>
            </a:pPr>
            <a:fld id="{B108FAB4-943F-404C-90DC-F6F1538ABA20}" type="datetimeFigureOut">
              <a:rPr lang="es-EC">
                <a:solidFill>
                  <a:srgbClr val="464653"/>
                </a:solidFill>
              </a:rPr>
              <a:pPr>
                <a:defRPr/>
              </a:pPr>
              <a:t>26/06/2013</a:t>
            </a:fld>
            <a:endParaRPr lang="es-EC">
              <a:solidFill>
                <a:srgbClr val="464653"/>
              </a:solidFill>
            </a:endParaRPr>
          </a:p>
        </p:txBody>
      </p:sp>
      <p:sp>
        <p:nvSpPr>
          <p:cNvPr id="11" name="16 Marcador de pie de página"/>
          <p:cNvSpPr>
            <a:spLocks noGrp="1"/>
          </p:cNvSpPr>
          <p:nvPr>
            <p:ph type="ftr" sz="quarter" idx="11"/>
          </p:nvPr>
        </p:nvSpPr>
        <p:spPr>
          <a:xfrm>
            <a:off x="2898775" y="6354763"/>
            <a:ext cx="3475038" cy="366712"/>
          </a:xfrm>
        </p:spPr>
        <p:txBody>
          <a:bodyPr/>
          <a:lstStyle>
            <a:lvl1pPr>
              <a:defRPr/>
            </a:lvl1pPr>
          </a:lstStyle>
          <a:p>
            <a:pPr>
              <a:defRPr/>
            </a:pPr>
            <a:endParaRPr lang="es-EC">
              <a:solidFill>
                <a:srgbClr val="464653"/>
              </a:solidFill>
            </a:endParaRPr>
          </a:p>
        </p:txBody>
      </p:sp>
      <p:sp>
        <p:nvSpPr>
          <p:cNvPr id="12" name="28 Marcador de número de diapositiva"/>
          <p:cNvSpPr>
            <a:spLocks noGrp="1"/>
          </p:cNvSpPr>
          <p:nvPr>
            <p:ph type="sldNum" sz="quarter" idx="12"/>
          </p:nvPr>
        </p:nvSpPr>
        <p:spPr>
          <a:xfrm>
            <a:off x="1216025" y="6354763"/>
            <a:ext cx="1219200" cy="366712"/>
          </a:xfrm>
        </p:spPr>
        <p:txBody>
          <a:bodyPr/>
          <a:lstStyle>
            <a:lvl1pPr>
              <a:defRPr/>
            </a:lvl1pPr>
          </a:lstStyle>
          <a:p>
            <a:pPr>
              <a:defRPr/>
            </a:pPr>
            <a:fld id="{D1126643-E4E8-44A1-B2B6-279635AFBBE6}" type="slidenum">
              <a:rPr lang="es-EC">
                <a:solidFill>
                  <a:srgbClr val="464653"/>
                </a:solidFill>
              </a:rPr>
              <a:pPr>
                <a:defRPr/>
              </a:pPr>
              <a:t>‹Nº›</a:t>
            </a:fld>
            <a:endParaRPr lang="es-EC">
              <a:solidFill>
                <a:srgbClr val="464653"/>
              </a:solidFill>
            </a:endParaRPr>
          </a:p>
        </p:txBody>
      </p:sp>
    </p:spTree>
    <p:extLst>
      <p:ext uri="{BB962C8B-B14F-4D97-AF65-F5344CB8AC3E}">
        <p14:creationId xmlns:p14="http://schemas.microsoft.com/office/powerpoint/2010/main" val="2430141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457200" y="1219200"/>
            <a:ext cx="8229600" cy="4937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7F5D0230-26EE-4C7C-97FF-3A7C572EBD29}" type="datetimeFigureOut">
              <a:rPr lang="es-EC">
                <a:solidFill>
                  <a:srgbClr val="464653"/>
                </a:solidFill>
              </a:rPr>
              <a:pPr>
                <a:defRPr/>
              </a:pPr>
              <a:t>26/06/2013</a:t>
            </a:fld>
            <a:endParaRPr lang="es-EC">
              <a:solidFill>
                <a:srgbClr val="464653"/>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C">
              <a:solidFill>
                <a:srgbClr val="464653"/>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FE4F4C2B-0D9D-4B22-B259-36461912009B}" type="slidenum">
              <a:rPr lang="es-EC">
                <a:solidFill>
                  <a:srgbClr val="464653"/>
                </a:solidFill>
              </a:rPr>
              <a:pPr>
                <a:defRPr/>
              </a:pPr>
              <a:t>‹Nº›</a:t>
            </a:fld>
            <a:endParaRPr lang="es-EC">
              <a:solidFill>
                <a:srgbClr val="464653"/>
              </a:solidFill>
            </a:endParaRPr>
          </a:p>
        </p:txBody>
      </p:sp>
    </p:spTree>
    <p:extLst>
      <p:ext uri="{BB962C8B-B14F-4D97-AF65-F5344CB8AC3E}">
        <p14:creationId xmlns:p14="http://schemas.microsoft.com/office/powerpoint/2010/main" val="1107083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4" name="3 Rectángulo"/>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4 Rectángulo"/>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1 Título"/>
          <p:cNvSpPr>
            <a:spLocks noGrp="1"/>
          </p:cNvSpPr>
          <p:nvPr>
            <p:ph type="title"/>
          </p:nvPr>
        </p:nvSpPr>
        <p:spPr>
          <a:xfrm>
            <a:off x="1219200" y="2971800"/>
            <a:ext cx="6858000" cy="1066800"/>
          </a:xfrm>
        </p:spPr>
        <p:txBody>
          <a:bodyPr anchor="t"/>
          <a:lstStyle>
            <a:lvl1pPr algn="r">
              <a:buNone/>
              <a:defRPr sz="3200" b="0" cap="none" baseline="0"/>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6" name="3 Marcador de fecha"/>
          <p:cNvSpPr>
            <a:spLocks noGrp="1"/>
          </p:cNvSpPr>
          <p:nvPr>
            <p:ph type="dt" sz="half" idx="10"/>
          </p:nvPr>
        </p:nvSpPr>
        <p:spPr>
          <a:xfrm>
            <a:off x="6400800" y="6354763"/>
            <a:ext cx="2286000" cy="366712"/>
          </a:xfrm>
        </p:spPr>
        <p:txBody>
          <a:bodyPr/>
          <a:lstStyle>
            <a:lvl1pPr>
              <a:defRPr/>
            </a:lvl1pPr>
          </a:lstStyle>
          <a:p>
            <a:pPr>
              <a:defRPr/>
            </a:pPr>
            <a:fld id="{D2022D8A-E367-4314-9DF4-5DB65D76C888}" type="datetimeFigureOut">
              <a:rPr lang="es-EC">
                <a:solidFill>
                  <a:srgbClr val="DDE9EC"/>
                </a:solidFill>
              </a:rPr>
              <a:pPr>
                <a:defRPr/>
              </a:pPr>
              <a:t>26/06/2013</a:t>
            </a:fld>
            <a:endParaRPr lang="es-EC">
              <a:solidFill>
                <a:srgbClr val="DDE9EC"/>
              </a:solidFill>
            </a:endParaRPr>
          </a:p>
        </p:txBody>
      </p:sp>
      <p:sp>
        <p:nvSpPr>
          <p:cNvPr id="7" name="4 Marcador de pie de página"/>
          <p:cNvSpPr>
            <a:spLocks noGrp="1"/>
          </p:cNvSpPr>
          <p:nvPr>
            <p:ph type="ftr" sz="quarter" idx="11"/>
          </p:nvPr>
        </p:nvSpPr>
        <p:spPr>
          <a:xfrm>
            <a:off x="2898775" y="6354763"/>
            <a:ext cx="3475038" cy="366712"/>
          </a:xfrm>
        </p:spPr>
        <p:txBody>
          <a:bodyPr/>
          <a:lstStyle>
            <a:lvl1pPr>
              <a:defRPr/>
            </a:lvl1pPr>
          </a:lstStyle>
          <a:p>
            <a:pPr>
              <a:defRPr/>
            </a:pPr>
            <a:endParaRPr lang="es-EC">
              <a:solidFill>
                <a:srgbClr val="DDE9EC"/>
              </a:solidFill>
            </a:endParaRPr>
          </a:p>
        </p:txBody>
      </p:sp>
      <p:sp>
        <p:nvSpPr>
          <p:cNvPr id="8" name="5 Marcador de número de diapositiva"/>
          <p:cNvSpPr>
            <a:spLocks noGrp="1"/>
          </p:cNvSpPr>
          <p:nvPr>
            <p:ph type="sldNum" sz="quarter" idx="12"/>
          </p:nvPr>
        </p:nvSpPr>
        <p:spPr>
          <a:xfrm>
            <a:off x="1069975" y="6354763"/>
            <a:ext cx="1520825" cy="366712"/>
          </a:xfrm>
        </p:spPr>
        <p:txBody>
          <a:bodyPr/>
          <a:lstStyle>
            <a:lvl1pPr>
              <a:defRPr/>
            </a:lvl1pPr>
          </a:lstStyle>
          <a:p>
            <a:pPr>
              <a:defRPr/>
            </a:pPr>
            <a:fld id="{600FD454-7F44-49D1-876C-7CA6B91FD5B9}" type="slidenum">
              <a:rPr lang="es-EC">
                <a:solidFill>
                  <a:srgbClr val="DDE9EC"/>
                </a:solidFill>
              </a:rPr>
              <a:pPr>
                <a:defRPr/>
              </a:pPr>
              <a:t>‹Nº›</a:t>
            </a:fld>
            <a:endParaRPr lang="es-EC">
              <a:solidFill>
                <a:srgbClr val="DDE9EC"/>
              </a:solidFill>
            </a:endParaRPr>
          </a:p>
        </p:txBody>
      </p:sp>
    </p:spTree>
    <p:extLst>
      <p:ext uri="{BB962C8B-B14F-4D97-AF65-F5344CB8AC3E}">
        <p14:creationId xmlns:p14="http://schemas.microsoft.com/office/powerpoint/2010/main" val="162161287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457200" y="1219200"/>
            <a:ext cx="4041648" cy="4937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10 Marcador de contenido"/>
          <p:cNvSpPr>
            <a:spLocks noGrp="1"/>
          </p:cNvSpPr>
          <p:nvPr>
            <p:ph sz="quarter" idx="2"/>
          </p:nvPr>
        </p:nvSpPr>
        <p:spPr>
          <a:xfrm>
            <a:off x="4632198" y="1216152"/>
            <a:ext cx="4041648" cy="49377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a:defRPr/>
            </a:lvl1pPr>
          </a:lstStyle>
          <a:p>
            <a:pPr>
              <a:defRPr/>
            </a:pPr>
            <a:fld id="{D023CDDE-7800-4F54-B71B-B39A2772ECFD}" type="datetimeFigureOut">
              <a:rPr lang="es-EC">
                <a:solidFill>
                  <a:srgbClr val="464653"/>
                </a:solidFill>
              </a:rPr>
              <a:pPr>
                <a:defRPr/>
              </a:pPr>
              <a:t>26/06/2013</a:t>
            </a:fld>
            <a:endParaRPr lang="es-EC">
              <a:solidFill>
                <a:srgbClr val="464653"/>
              </a:solidFill>
            </a:endParaRPr>
          </a:p>
        </p:txBody>
      </p:sp>
      <p:sp>
        <p:nvSpPr>
          <p:cNvPr id="6" name="2 Marcador de pie de página"/>
          <p:cNvSpPr>
            <a:spLocks noGrp="1"/>
          </p:cNvSpPr>
          <p:nvPr>
            <p:ph type="ftr" sz="quarter" idx="11"/>
          </p:nvPr>
        </p:nvSpPr>
        <p:spPr/>
        <p:txBody>
          <a:bodyPr/>
          <a:lstStyle>
            <a:lvl1pPr>
              <a:defRPr/>
            </a:lvl1pPr>
          </a:lstStyle>
          <a:p>
            <a:pPr>
              <a:defRPr/>
            </a:pPr>
            <a:endParaRPr lang="es-EC">
              <a:solidFill>
                <a:srgbClr val="464653"/>
              </a:solidFill>
            </a:endParaRPr>
          </a:p>
        </p:txBody>
      </p:sp>
      <p:sp>
        <p:nvSpPr>
          <p:cNvPr id="7" name="22 Marcador de número de diapositiva"/>
          <p:cNvSpPr>
            <a:spLocks noGrp="1"/>
          </p:cNvSpPr>
          <p:nvPr>
            <p:ph type="sldNum" sz="quarter" idx="12"/>
          </p:nvPr>
        </p:nvSpPr>
        <p:spPr/>
        <p:txBody>
          <a:bodyPr/>
          <a:lstStyle>
            <a:lvl1pPr>
              <a:defRPr/>
            </a:lvl1pPr>
          </a:lstStyle>
          <a:p>
            <a:pPr>
              <a:defRPr/>
            </a:pPr>
            <a:fld id="{952990EC-29FB-4CEC-B102-AE3471B36D99}" type="slidenum">
              <a:rPr lang="es-EC">
                <a:solidFill>
                  <a:srgbClr val="464653"/>
                </a:solidFill>
              </a:rPr>
              <a:pPr>
                <a:defRPr/>
              </a:pPr>
              <a:t>‹Nº›</a:t>
            </a:fld>
            <a:endParaRPr lang="es-EC">
              <a:solidFill>
                <a:srgbClr val="464653"/>
              </a:solidFill>
            </a:endParaRPr>
          </a:p>
        </p:txBody>
      </p:sp>
    </p:spTree>
    <p:extLst>
      <p:ext uri="{BB962C8B-B14F-4D97-AF65-F5344CB8AC3E}">
        <p14:creationId xmlns:p14="http://schemas.microsoft.com/office/powerpoint/2010/main" val="2645752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914400"/>
          </a:xfrm>
        </p:spPr>
        <p:txBody>
          <a:bodyPr anchor="ct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11" name="10 Marcador de contenido"/>
          <p:cNvSpPr>
            <a:spLocks noGrp="1"/>
          </p:cNvSpPr>
          <p:nvPr>
            <p:ph sz="quarter" idx="2"/>
          </p:nvPr>
        </p:nvSpPr>
        <p:spPr>
          <a:xfrm>
            <a:off x="457200" y="2133600"/>
            <a:ext cx="4038600" cy="4038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quarter" idx="4"/>
          </p:nvPr>
        </p:nvSpPr>
        <p:spPr>
          <a:xfrm>
            <a:off x="4648200" y="2133600"/>
            <a:ext cx="4038600" cy="4038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13 Marcador de fecha"/>
          <p:cNvSpPr>
            <a:spLocks noGrp="1"/>
          </p:cNvSpPr>
          <p:nvPr>
            <p:ph type="dt" sz="half" idx="10"/>
          </p:nvPr>
        </p:nvSpPr>
        <p:spPr/>
        <p:txBody>
          <a:bodyPr/>
          <a:lstStyle>
            <a:lvl1pPr>
              <a:defRPr/>
            </a:lvl1pPr>
          </a:lstStyle>
          <a:p>
            <a:pPr>
              <a:defRPr/>
            </a:pPr>
            <a:fld id="{F5B074B7-2CC1-47FF-99CE-9D577AE79B8F}" type="datetimeFigureOut">
              <a:rPr lang="es-EC">
                <a:solidFill>
                  <a:srgbClr val="464653"/>
                </a:solidFill>
              </a:rPr>
              <a:pPr>
                <a:defRPr/>
              </a:pPr>
              <a:t>26/06/2013</a:t>
            </a:fld>
            <a:endParaRPr lang="es-EC">
              <a:solidFill>
                <a:srgbClr val="464653"/>
              </a:solidFill>
            </a:endParaRPr>
          </a:p>
        </p:txBody>
      </p:sp>
      <p:sp>
        <p:nvSpPr>
          <p:cNvPr id="8" name="2 Marcador de pie de página"/>
          <p:cNvSpPr>
            <a:spLocks noGrp="1"/>
          </p:cNvSpPr>
          <p:nvPr>
            <p:ph type="ftr" sz="quarter" idx="11"/>
          </p:nvPr>
        </p:nvSpPr>
        <p:spPr/>
        <p:txBody>
          <a:bodyPr/>
          <a:lstStyle>
            <a:lvl1pPr>
              <a:defRPr/>
            </a:lvl1pPr>
          </a:lstStyle>
          <a:p>
            <a:pPr>
              <a:defRPr/>
            </a:pPr>
            <a:endParaRPr lang="es-EC">
              <a:solidFill>
                <a:srgbClr val="464653"/>
              </a:solidFill>
            </a:endParaRPr>
          </a:p>
        </p:txBody>
      </p:sp>
      <p:sp>
        <p:nvSpPr>
          <p:cNvPr id="9" name="22 Marcador de número de diapositiva"/>
          <p:cNvSpPr>
            <a:spLocks noGrp="1"/>
          </p:cNvSpPr>
          <p:nvPr>
            <p:ph type="sldNum" sz="quarter" idx="12"/>
          </p:nvPr>
        </p:nvSpPr>
        <p:spPr/>
        <p:txBody>
          <a:bodyPr/>
          <a:lstStyle>
            <a:lvl1pPr>
              <a:defRPr/>
            </a:lvl1pPr>
          </a:lstStyle>
          <a:p>
            <a:pPr>
              <a:defRPr/>
            </a:pPr>
            <a:fld id="{80B52B7B-4B13-414A-AC07-738729D0C9CE}" type="slidenum">
              <a:rPr lang="es-EC">
                <a:solidFill>
                  <a:srgbClr val="464653"/>
                </a:solidFill>
              </a:rPr>
              <a:pPr>
                <a:defRPr/>
              </a:pPr>
              <a:t>‹Nº›</a:t>
            </a:fld>
            <a:endParaRPr lang="es-EC">
              <a:solidFill>
                <a:srgbClr val="464653"/>
              </a:solidFill>
            </a:endParaRPr>
          </a:p>
        </p:txBody>
      </p:sp>
    </p:spTree>
    <p:extLst>
      <p:ext uri="{BB962C8B-B14F-4D97-AF65-F5344CB8AC3E}">
        <p14:creationId xmlns:p14="http://schemas.microsoft.com/office/powerpoint/2010/main" val="3002130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1 Título"/>
          <p:cNvSpPr>
            <a:spLocks noGrp="1"/>
          </p:cNvSpPr>
          <p:nvPr>
            <p:ph type="title"/>
          </p:nvPr>
        </p:nvSpPr>
        <p:spPr>
          <a:xfrm>
            <a:off x="457200" y="228600"/>
            <a:ext cx="8229600" cy="914400"/>
          </a:xfrm>
        </p:spPr>
        <p:txBody>
          <a:bodyPr/>
          <a:lstStyle/>
          <a:p>
            <a:r>
              <a:rPr lang="es-ES" smtClean="0"/>
              <a:t>Haga clic para modificar el estilo de título del patrón</a:t>
            </a:r>
            <a:endParaRPr lang="en-US"/>
          </a:p>
        </p:txBody>
      </p:sp>
      <p:sp>
        <p:nvSpPr>
          <p:cNvPr id="4" name="2 Marcador de fecha"/>
          <p:cNvSpPr>
            <a:spLocks noGrp="1"/>
          </p:cNvSpPr>
          <p:nvPr>
            <p:ph type="dt" sz="half" idx="10"/>
          </p:nvPr>
        </p:nvSpPr>
        <p:spPr/>
        <p:txBody>
          <a:bodyPr/>
          <a:lstStyle>
            <a:lvl1pPr>
              <a:defRPr/>
            </a:lvl1pPr>
          </a:lstStyle>
          <a:p>
            <a:pPr>
              <a:defRPr/>
            </a:pPr>
            <a:fld id="{73715B4B-D501-4F69-BFB2-D9291D0C05F2}" type="datetimeFigureOut">
              <a:rPr lang="es-EC">
                <a:solidFill>
                  <a:srgbClr val="464653"/>
                </a:solidFill>
              </a:rPr>
              <a:pPr>
                <a:defRPr/>
              </a:pPr>
              <a:t>26/06/2013</a:t>
            </a:fld>
            <a:endParaRPr lang="es-EC">
              <a:solidFill>
                <a:srgbClr val="464653"/>
              </a:solidFill>
            </a:endParaRPr>
          </a:p>
        </p:txBody>
      </p:sp>
      <p:sp>
        <p:nvSpPr>
          <p:cNvPr id="5" name="3 Marcador de pie de página"/>
          <p:cNvSpPr>
            <a:spLocks noGrp="1"/>
          </p:cNvSpPr>
          <p:nvPr>
            <p:ph type="ftr" sz="quarter" idx="11"/>
          </p:nvPr>
        </p:nvSpPr>
        <p:spPr/>
        <p:txBody>
          <a:bodyPr/>
          <a:lstStyle>
            <a:lvl1pPr>
              <a:defRPr/>
            </a:lvl1pPr>
          </a:lstStyle>
          <a:p>
            <a:pPr>
              <a:defRPr/>
            </a:pPr>
            <a:endParaRPr lang="es-EC">
              <a:solidFill>
                <a:srgbClr val="464653"/>
              </a:solidFill>
            </a:endParaRPr>
          </a:p>
        </p:txBody>
      </p:sp>
      <p:sp>
        <p:nvSpPr>
          <p:cNvPr id="6" name="4 Marcador de número de diapositiva"/>
          <p:cNvSpPr>
            <a:spLocks noGrp="1"/>
          </p:cNvSpPr>
          <p:nvPr>
            <p:ph type="sldNum" sz="quarter" idx="12"/>
          </p:nvPr>
        </p:nvSpPr>
        <p:spPr/>
        <p:txBody>
          <a:bodyPr/>
          <a:lstStyle>
            <a:lvl1pPr>
              <a:defRPr/>
            </a:lvl1pPr>
          </a:lstStyle>
          <a:p>
            <a:pPr>
              <a:defRPr/>
            </a:pPr>
            <a:fld id="{F4436114-7D0D-426F-A7E0-E2A66773D7EB}" type="slidenum">
              <a:rPr lang="es-EC">
                <a:solidFill>
                  <a:srgbClr val="464653"/>
                </a:solidFill>
              </a:rPr>
              <a:pPr>
                <a:defRPr/>
              </a:pPr>
              <a:t>‹Nº›</a:t>
            </a:fld>
            <a:endParaRPr lang="es-EC">
              <a:solidFill>
                <a:srgbClr val="464653"/>
              </a:solidFill>
            </a:endParaRPr>
          </a:p>
        </p:txBody>
      </p:sp>
    </p:spTree>
    <p:extLst>
      <p:ext uri="{BB962C8B-B14F-4D97-AF65-F5344CB8AC3E}">
        <p14:creationId xmlns:p14="http://schemas.microsoft.com/office/powerpoint/2010/main" val="3419840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0 Conector recto"/>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prstClr val="black"/>
              </a:solidFill>
              <a:latin typeface="Arial" charset="0"/>
              <a:cs typeface="Arial" charset="0"/>
            </a:endParaRPr>
          </a:p>
        </p:txBody>
      </p:sp>
      <p:sp>
        <p:nvSpPr>
          <p:cNvPr id="3" name="2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 name="1 Marcador de fecha"/>
          <p:cNvSpPr>
            <a:spLocks noGrp="1"/>
          </p:cNvSpPr>
          <p:nvPr>
            <p:ph type="dt" sz="half" idx="10"/>
          </p:nvPr>
        </p:nvSpPr>
        <p:spPr/>
        <p:txBody>
          <a:bodyPr/>
          <a:lstStyle>
            <a:lvl1pPr>
              <a:defRPr/>
            </a:lvl1pPr>
          </a:lstStyle>
          <a:p>
            <a:pPr>
              <a:defRPr/>
            </a:pPr>
            <a:fld id="{637AF6B4-DE08-404C-9275-C8D35F3E77C5}" type="datetimeFigureOut">
              <a:rPr lang="es-EC">
                <a:solidFill>
                  <a:srgbClr val="464653"/>
                </a:solidFill>
              </a:rPr>
              <a:pPr>
                <a:defRPr/>
              </a:pPr>
              <a:t>26/06/2013</a:t>
            </a:fld>
            <a:endParaRPr lang="es-EC">
              <a:solidFill>
                <a:srgbClr val="464653"/>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C">
              <a:solidFill>
                <a:srgbClr val="464653"/>
              </a:solidFill>
            </a:endParaRPr>
          </a:p>
        </p:txBody>
      </p:sp>
      <p:sp>
        <p:nvSpPr>
          <p:cNvPr id="6" name="3 Marcador de número de diapositiva"/>
          <p:cNvSpPr>
            <a:spLocks noGrp="1"/>
          </p:cNvSpPr>
          <p:nvPr>
            <p:ph type="sldNum" sz="quarter" idx="12"/>
          </p:nvPr>
        </p:nvSpPr>
        <p:spPr/>
        <p:txBody>
          <a:bodyPr/>
          <a:lstStyle>
            <a:lvl1pPr>
              <a:defRPr/>
            </a:lvl1pPr>
          </a:lstStyle>
          <a:p>
            <a:pPr>
              <a:defRPr/>
            </a:pPr>
            <a:fld id="{79E820C3-087E-4D54-84A2-E8491B92CFAA}" type="slidenum">
              <a:rPr lang="es-EC">
                <a:solidFill>
                  <a:srgbClr val="464653"/>
                </a:solidFill>
              </a:rPr>
              <a:pPr>
                <a:defRPr/>
              </a:pPr>
              <a:t>‹Nº›</a:t>
            </a:fld>
            <a:endParaRPr lang="es-EC">
              <a:solidFill>
                <a:srgbClr val="464653"/>
              </a:solidFill>
            </a:endParaRPr>
          </a:p>
        </p:txBody>
      </p:sp>
    </p:spTree>
    <p:extLst>
      <p:ext uri="{BB962C8B-B14F-4D97-AF65-F5344CB8AC3E}">
        <p14:creationId xmlns:p14="http://schemas.microsoft.com/office/powerpoint/2010/main" val="2915909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10 Conector recto"/>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prstClr val="black"/>
              </a:solidFill>
              <a:latin typeface="Arial" charset="0"/>
              <a:cs typeface="Arial" charset="0"/>
            </a:endParaRPr>
          </a:p>
        </p:txBody>
      </p:sp>
      <p:sp>
        <p:nvSpPr>
          <p:cNvPr id="6" name="11 Conector recto"/>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prstClr val="black"/>
              </a:solidFill>
              <a:latin typeface="Arial" charset="0"/>
              <a:cs typeface="Arial" charset="0"/>
            </a:endParaRPr>
          </a:p>
        </p:txBody>
      </p:sp>
      <p:sp>
        <p:nvSpPr>
          <p:cNvPr id="7" name="6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1 Título"/>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12" name="11 Marcador de contenido"/>
          <p:cNvSpPr>
            <a:spLocks noGrp="1"/>
          </p:cNvSpPr>
          <p:nvPr>
            <p:ph sz="quarter" idx="1"/>
          </p:nvPr>
        </p:nvSpPr>
        <p:spPr>
          <a:xfrm>
            <a:off x="304800" y="304800"/>
            <a:ext cx="5715000" cy="5715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8" name="4 Marcador de fecha"/>
          <p:cNvSpPr>
            <a:spLocks noGrp="1"/>
          </p:cNvSpPr>
          <p:nvPr>
            <p:ph type="dt" sz="half" idx="10"/>
          </p:nvPr>
        </p:nvSpPr>
        <p:spPr/>
        <p:txBody>
          <a:bodyPr/>
          <a:lstStyle>
            <a:lvl1pPr>
              <a:defRPr/>
            </a:lvl1pPr>
          </a:lstStyle>
          <a:p>
            <a:pPr>
              <a:defRPr/>
            </a:pPr>
            <a:fld id="{B202A240-8585-4B57-AB9C-A057DBFFE29A}" type="datetimeFigureOut">
              <a:rPr lang="es-EC">
                <a:solidFill>
                  <a:srgbClr val="464653"/>
                </a:solidFill>
              </a:rPr>
              <a:pPr>
                <a:defRPr/>
              </a:pPr>
              <a:t>26/06/2013</a:t>
            </a:fld>
            <a:endParaRPr lang="es-EC">
              <a:solidFill>
                <a:srgbClr val="464653"/>
              </a:solidFill>
            </a:endParaRPr>
          </a:p>
        </p:txBody>
      </p:sp>
      <p:sp>
        <p:nvSpPr>
          <p:cNvPr id="9" name="5 Marcador de pie de página"/>
          <p:cNvSpPr>
            <a:spLocks noGrp="1"/>
          </p:cNvSpPr>
          <p:nvPr>
            <p:ph type="ftr" sz="quarter" idx="11"/>
          </p:nvPr>
        </p:nvSpPr>
        <p:spPr/>
        <p:txBody>
          <a:bodyPr/>
          <a:lstStyle>
            <a:lvl1pPr>
              <a:defRPr/>
            </a:lvl1pPr>
          </a:lstStyle>
          <a:p>
            <a:pPr>
              <a:defRPr/>
            </a:pPr>
            <a:endParaRPr lang="es-EC">
              <a:solidFill>
                <a:srgbClr val="464653"/>
              </a:solidFill>
            </a:endParaRPr>
          </a:p>
        </p:txBody>
      </p:sp>
      <p:sp>
        <p:nvSpPr>
          <p:cNvPr id="10" name="6 Marcador de número de diapositiva"/>
          <p:cNvSpPr>
            <a:spLocks noGrp="1"/>
          </p:cNvSpPr>
          <p:nvPr>
            <p:ph type="sldNum" sz="quarter" idx="12"/>
          </p:nvPr>
        </p:nvSpPr>
        <p:spPr/>
        <p:txBody>
          <a:bodyPr/>
          <a:lstStyle>
            <a:lvl1pPr>
              <a:defRPr/>
            </a:lvl1pPr>
          </a:lstStyle>
          <a:p>
            <a:pPr>
              <a:defRPr/>
            </a:pPr>
            <a:fld id="{96903761-0A9B-4830-B8CE-5AF951B7BA6A}" type="slidenum">
              <a:rPr lang="es-EC">
                <a:solidFill>
                  <a:srgbClr val="464653"/>
                </a:solidFill>
              </a:rPr>
              <a:pPr>
                <a:defRPr/>
              </a:pPr>
              <a:t>‹Nº›</a:t>
            </a:fld>
            <a:endParaRPr lang="es-EC">
              <a:solidFill>
                <a:srgbClr val="464653"/>
              </a:solidFill>
            </a:endParaRPr>
          </a:p>
        </p:txBody>
      </p:sp>
    </p:spTree>
    <p:extLst>
      <p:ext uri="{BB962C8B-B14F-4D97-AF65-F5344CB8AC3E}">
        <p14:creationId xmlns:p14="http://schemas.microsoft.com/office/powerpoint/2010/main" val="340278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B4E8257-466E-4623-85A7-5E0A7918BC4A}" type="slidenum">
              <a:rPr lang="es-ES" smtClean="0"/>
              <a:t>‹Nº›</a:t>
            </a:fld>
            <a:endParaRPr lang="es-ES" dirty="0"/>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1">
        <a:schemeClr val="bg2"/>
      </p:bgRef>
    </p:bg>
    <p:spTree>
      <p:nvGrpSpPr>
        <p:cNvPr id="1" name=""/>
        <p:cNvGrpSpPr/>
        <p:nvPr/>
      </p:nvGrpSpPr>
      <p:grpSpPr>
        <a:xfrm>
          <a:off x="0" y="0"/>
          <a:ext cx="0" cy="0"/>
          <a:chOff x="0" y="0"/>
          <a:chExt cx="0" cy="0"/>
        </a:xfrm>
      </p:grpSpPr>
      <p:sp>
        <p:nvSpPr>
          <p:cNvPr id="5" name="10 Conector recto"/>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prstClr val="white"/>
              </a:solidFill>
              <a:latin typeface="Arial" charset="0"/>
              <a:cs typeface="Arial" charset="0"/>
            </a:endParaRPr>
          </a:p>
        </p:txBody>
      </p:sp>
      <p:sp>
        <p:nvSpPr>
          <p:cNvPr id="6" name="5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6 Rectángulo"/>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 name="1 Título"/>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8" name="4 Marcador de fecha"/>
          <p:cNvSpPr>
            <a:spLocks noGrp="1"/>
          </p:cNvSpPr>
          <p:nvPr>
            <p:ph type="dt" sz="half" idx="10"/>
          </p:nvPr>
        </p:nvSpPr>
        <p:spPr/>
        <p:txBody>
          <a:bodyPr/>
          <a:lstStyle>
            <a:lvl1pPr>
              <a:defRPr/>
            </a:lvl1pPr>
          </a:lstStyle>
          <a:p>
            <a:pPr>
              <a:defRPr/>
            </a:pPr>
            <a:fld id="{57876457-B31A-4788-996A-060AF5A58BCF}" type="datetimeFigureOut">
              <a:rPr lang="es-EC">
                <a:solidFill>
                  <a:srgbClr val="DDE9EC"/>
                </a:solidFill>
              </a:rPr>
              <a:pPr>
                <a:defRPr/>
              </a:pPr>
              <a:t>26/06/2013</a:t>
            </a:fld>
            <a:endParaRPr lang="es-EC">
              <a:solidFill>
                <a:srgbClr val="DDE9EC"/>
              </a:solidFill>
            </a:endParaRPr>
          </a:p>
        </p:txBody>
      </p:sp>
      <p:sp>
        <p:nvSpPr>
          <p:cNvPr id="9" name="5 Marcador de pie de página"/>
          <p:cNvSpPr>
            <a:spLocks noGrp="1"/>
          </p:cNvSpPr>
          <p:nvPr>
            <p:ph type="ftr" sz="quarter" idx="11"/>
          </p:nvPr>
        </p:nvSpPr>
        <p:spPr/>
        <p:txBody>
          <a:bodyPr/>
          <a:lstStyle>
            <a:lvl1pPr>
              <a:defRPr/>
            </a:lvl1pPr>
          </a:lstStyle>
          <a:p>
            <a:pPr>
              <a:defRPr/>
            </a:pPr>
            <a:endParaRPr lang="es-EC">
              <a:solidFill>
                <a:srgbClr val="DDE9EC"/>
              </a:solidFill>
            </a:endParaRPr>
          </a:p>
        </p:txBody>
      </p:sp>
      <p:sp>
        <p:nvSpPr>
          <p:cNvPr id="10" name="6 Marcador de número de diapositiva"/>
          <p:cNvSpPr>
            <a:spLocks noGrp="1"/>
          </p:cNvSpPr>
          <p:nvPr>
            <p:ph type="sldNum" sz="quarter" idx="12"/>
          </p:nvPr>
        </p:nvSpPr>
        <p:spPr/>
        <p:txBody>
          <a:bodyPr/>
          <a:lstStyle>
            <a:lvl1pPr>
              <a:defRPr/>
            </a:lvl1pPr>
          </a:lstStyle>
          <a:p>
            <a:pPr>
              <a:defRPr/>
            </a:pPr>
            <a:fld id="{AF6BFA7C-ACCC-4D62-8848-BE83CA1702A5}" type="slidenum">
              <a:rPr lang="es-EC">
                <a:solidFill>
                  <a:srgbClr val="DDE9EC"/>
                </a:solidFill>
              </a:rPr>
              <a:pPr>
                <a:defRPr/>
              </a:pPr>
              <a:t>‹Nº›</a:t>
            </a:fld>
            <a:endParaRPr lang="es-EC">
              <a:solidFill>
                <a:srgbClr val="DDE9EC"/>
              </a:solidFill>
            </a:endParaRPr>
          </a:p>
        </p:txBody>
      </p:sp>
    </p:spTree>
    <p:extLst>
      <p:ext uri="{BB962C8B-B14F-4D97-AF65-F5344CB8AC3E}">
        <p14:creationId xmlns:p14="http://schemas.microsoft.com/office/powerpoint/2010/main" val="59708315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a:defRPr/>
            </a:lvl1pPr>
          </a:lstStyle>
          <a:p>
            <a:pPr>
              <a:defRPr/>
            </a:pPr>
            <a:fld id="{63DABB04-5B20-4F44-8CB4-BB64BB9F0A98}" type="datetimeFigureOut">
              <a:rPr lang="es-EC">
                <a:solidFill>
                  <a:srgbClr val="464653"/>
                </a:solidFill>
              </a:rPr>
              <a:pPr>
                <a:defRPr/>
              </a:pPr>
              <a:t>26/06/2013</a:t>
            </a:fld>
            <a:endParaRPr lang="es-EC">
              <a:solidFill>
                <a:srgbClr val="464653"/>
              </a:solidFill>
            </a:endParaRPr>
          </a:p>
        </p:txBody>
      </p:sp>
      <p:sp>
        <p:nvSpPr>
          <p:cNvPr id="5" name="2 Marcador de pie de página"/>
          <p:cNvSpPr>
            <a:spLocks noGrp="1"/>
          </p:cNvSpPr>
          <p:nvPr>
            <p:ph type="ftr" sz="quarter" idx="11"/>
          </p:nvPr>
        </p:nvSpPr>
        <p:spPr/>
        <p:txBody>
          <a:bodyPr/>
          <a:lstStyle>
            <a:lvl1pPr>
              <a:defRPr/>
            </a:lvl1pPr>
          </a:lstStyle>
          <a:p>
            <a:pPr>
              <a:defRPr/>
            </a:pPr>
            <a:endParaRPr lang="es-EC">
              <a:solidFill>
                <a:srgbClr val="464653"/>
              </a:solidFill>
            </a:endParaRPr>
          </a:p>
        </p:txBody>
      </p:sp>
      <p:sp>
        <p:nvSpPr>
          <p:cNvPr id="6" name="22 Marcador de número de diapositiva"/>
          <p:cNvSpPr>
            <a:spLocks noGrp="1"/>
          </p:cNvSpPr>
          <p:nvPr>
            <p:ph type="sldNum" sz="quarter" idx="12"/>
          </p:nvPr>
        </p:nvSpPr>
        <p:spPr/>
        <p:txBody>
          <a:bodyPr/>
          <a:lstStyle>
            <a:lvl1pPr>
              <a:defRPr/>
            </a:lvl1pPr>
          </a:lstStyle>
          <a:p>
            <a:pPr>
              <a:defRPr/>
            </a:pPr>
            <a:fld id="{0ADB5D4E-0800-4DC7-A83F-7A63BA1BE7AF}" type="slidenum">
              <a:rPr lang="es-EC">
                <a:solidFill>
                  <a:srgbClr val="464653"/>
                </a:solidFill>
              </a:rPr>
              <a:pPr>
                <a:defRPr/>
              </a:pPr>
              <a:t>‹Nº›</a:t>
            </a:fld>
            <a:endParaRPr lang="es-EC">
              <a:solidFill>
                <a:srgbClr val="464653"/>
              </a:solidFill>
            </a:endParaRPr>
          </a:p>
        </p:txBody>
      </p:sp>
    </p:spTree>
    <p:extLst>
      <p:ext uri="{BB962C8B-B14F-4D97-AF65-F5344CB8AC3E}">
        <p14:creationId xmlns:p14="http://schemas.microsoft.com/office/powerpoint/2010/main" val="3352424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10 Conector recto"/>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prstClr val="black"/>
              </a:solidFill>
              <a:latin typeface="Arial" charset="0"/>
              <a:cs typeface="Arial" charset="0"/>
            </a:endParaRPr>
          </a:p>
        </p:txBody>
      </p:sp>
      <p:sp>
        <p:nvSpPr>
          <p:cNvPr id="5" name="4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12 Conector recto"/>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prstClr val="black"/>
              </a:solidFill>
              <a:latin typeface="Arial" charset="0"/>
              <a:cs typeface="Arial" charset="0"/>
            </a:endParaRPr>
          </a:p>
        </p:txBody>
      </p:sp>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p:txBody>
          <a:bodyPr/>
          <a:lstStyle>
            <a:lvl1pPr>
              <a:defRPr/>
            </a:lvl1pPr>
          </a:lstStyle>
          <a:p>
            <a:pPr>
              <a:defRPr/>
            </a:pPr>
            <a:fld id="{A2AB3C65-340C-49B2-AA73-761191F3EB8F}" type="datetimeFigureOut">
              <a:rPr lang="es-EC">
                <a:solidFill>
                  <a:srgbClr val="464653"/>
                </a:solidFill>
              </a:rPr>
              <a:pPr>
                <a:defRPr/>
              </a:pPr>
              <a:t>26/06/2013</a:t>
            </a:fld>
            <a:endParaRPr lang="es-EC">
              <a:solidFill>
                <a:srgbClr val="464653"/>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C">
              <a:solidFill>
                <a:srgbClr val="464653"/>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04868B1F-539A-4782-8473-67D397BE9EE5}" type="slidenum">
              <a:rPr lang="es-EC">
                <a:solidFill>
                  <a:srgbClr val="464653"/>
                </a:solidFill>
              </a:rPr>
              <a:pPr>
                <a:defRPr/>
              </a:pPr>
              <a:t>‹Nº›</a:t>
            </a:fld>
            <a:endParaRPr lang="es-EC">
              <a:solidFill>
                <a:srgbClr val="464653"/>
              </a:solidFill>
            </a:endParaRPr>
          </a:p>
        </p:txBody>
      </p:sp>
    </p:spTree>
    <p:extLst>
      <p:ext uri="{BB962C8B-B14F-4D97-AF65-F5344CB8AC3E}">
        <p14:creationId xmlns:p14="http://schemas.microsoft.com/office/powerpoint/2010/main" val="3854899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5" name="Footer Placeholder 4"/>
          <p:cNvSpPr>
            <a:spLocks noGrp="1"/>
          </p:cNvSpPr>
          <p:nvPr>
            <p:ph type="ftr" sz="quarter" idx="11"/>
          </p:nvPr>
        </p:nvSpPr>
        <p:spPr/>
        <p:txBody>
          <a:bodyPr/>
          <a:lstStyle/>
          <a:p>
            <a:endParaRPr lang="es-ES" dirty="0">
              <a:solidFill>
                <a:srgbClr val="073E87"/>
              </a:solidFill>
            </a:endParaRPr>
          </a:p>
        </p:txBody>
      </p:sp>
      <p:sp>
        <p:nvSpPr>
          <p:cNvPr id="6" name="Slide Number Placeholder 5"/>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Tree>
    <p:extLst>
      <p:ext uri="{BB962C8B-B14F-4D97-AF65-F5344CB8AC3E}">
        <p14:creationId xmlns:p14="http://schemas.microsoft.com/office/powerpoint/2010/main" val="956942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5" name="Footer Placeholder 4"/>
          <p:cNvSpPr>
            <a:spLocks noGrp="1"/>
          </p:cNvSpPr>
          <p:nvPr>
            <p:ph type="ftr" sz="quarter" idx="11"/>
          </p:nvPr>
        </p:nvSpPr>
        <p:spPr/>
        <p:txBody>
          <a:bodyPr/>
          <a:lstStyle/>
          <a:p>
            <a:endParaRPr lang="es-ES" dirty="0">
              <a:solidFill>
                <a:srgbClr val="073E87"/>
              </a:solidFill>
            </a:endParaRPr>
          </a:p>
        </p:txBody>
      </p:sp>
      <p:sp>
        <p:nvSpPr>
          <p:cNvPr id="6" name="Slide Number Placeholder 5"/>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extLst>
      <p:ext uri="{BB962C8B-B14F-4D97-AF65-F5344CB8AC3E}">
        <p14:creationId xmlns:p14="http://schemas.microsoft.com/office/powerpoint/2010/main" val="2909871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5" name="Footer Placeholder 4"/>
          <p:cNvSpPr>
            <a:spLocks noGrp="1"/>
          </p:cNvSpPr>
          <p:nvPr>
            <p:ph type="ftr" sz="quarter" idx="11"/>
          </p:nvPr>
        </p:nvSpPr>
        <p:spPr/>
        <p:txBody>
          <a:bodyPr/>
          <a:lstStyle/>
          <a:p>
            <a:endParaRPr lang="es-ES" dirty="0">
              <a:solidFill>
                <a:srgbClr val="073E87"/>
              </a:solidFill>
            </a:endParaRPr>
          </a:p>
        </p:txBody>
      </p:sp>
      <p:sp>
        <p:nvSpPr>
          <p:cNvPr id="6" name="Slide Number Placeholder 5"/>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Tree>
    <p:extLst>
      <p:ext uri="{BB962C8B-B14F-4D97-AF65-F5344CB8AC3E}">
        <p14:creationId xmlns:p14="http://schemas.microsoft.com/office/powerpoint/2010/main" val="1669210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6" name="Footer Placeholder 5"/>
          <p:cNvSpPr>
            <a:spLocks noGrp="1"/>
          </p:cNvSpPr>
          <p:nvPr>
            <p:ph type="ftr" sz="quarter" idx="11"/>
          </p:nvPr>
        </p:nvSpPr>
        <p:spPr/>
        <p:txBody>
          <a:bodyPr/>
          <a:lstStyle/>
          <a:p>
            <a:endParaRPr lang="es-ES" dirty="0">
              <a:solidFill>
                <a:srgbClr val="073E87"/>
              </a:solidFill>
            </a:endParaRPr>
          </a:p>
        </p:txBody>
      </p:sp>
      <p:sp>
        <p:nvSpPr>
          <p:cNvPr id="7" name="Slide Number Placeholder 6"/>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1528967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8" name="Footer Placeholder 7"/>
          <p:cNvSpPr>
            <a:spLocks noGrp="1"/>
          </p:cNvSpPr>
          <p:nvPr>
            <p:ph type="ftr" sz="quarter" idx="11"/>
          </p:nvPr>
        </p:nvSpPr>
        <p:spPr/>
        <p:txBody>
          <a:bodyPr/>
          <a:lstStyle/>
          <a:p>
            <a:endParaRPr lang="es-ES" dirty="0">
              <a:solidFill>
                <a:srgbClr val="073E87"/>
              </a:solidFill>
            </a:endParaRPr>
          </a:p>
        </p:txBody>
      </p:sp>
      <p:sp>
        <p:nvSpPr>
          <p:cNvPr id="9" name="Slide Number Placeholder 8"/>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Tree>
    <p:extLst>
      <p:ext uri="{BB962C8B-B14F-4D97-AF65-F5344CB8AC3E}">
        <p14:creationId xmlns:p14="http://schemas.microsoft.com/office/powerpoint/2010/main" val="3132554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4" name="Footer Placeholder 3"/>
          <p:cNvSpPr>
            <a:spLocks noGrp="1"/>
          </p:cNvSpPr>
          <p:nvPr>
            <p:ph type="ftr" sz="quarter" idx="11"/>
          </p:nvPr>
        </p:nvSpPr>
        <p:spPr/>
        <p:txBody>
          <a:bodyPr/>
          <a:lstStyle/>
          <a:p>
            <a:endParaRPr lang="es-ES" dirty="0">
              <a:solidFill>
                <a:srgbClr val="073E87"/>
              </a:solidFill>
            </a:endParaRPr>
          </a:p>
        </p:txBody>
      </p:sp>
      <p:sp>
        <p:nvSpPr>
          <p:cNvPr id="5" name="Slide Number Placeholder 4"/>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Tree>
    <p:extLst>
      <p:ext uri="{BB962C8B-B14F-4D97-AF65-F5344CB8AC3E}">
        <p14:creationId xmlns:p14="http://schemas.microsoft.com/office/powerpoint/2010/main" val="3158306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Date Placeholder 1"/>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3" name="Footer Placeholder 2"/>
          <p:cNvSpPr>
            <a:spLocks noGrp="1"/>
          </p:cNvSpPr>
          <p:nvPr>
            <p:ph type="ftr" sz="quarter" idx="11"/>
          </p:nvPr>
        </p:nvSpPr>
        <p:spPr/>
        <p:txBody>
          <a:bodyPr/>
          <a:lstStyle/>
          <a:p>
            <a:endParaRPr lang="es-ES" dirty="0">
              <a:solidFill>
                <a:srgbClr val="073E87"/>
              </a:solidFill>
            </a:endParaRPr>
          </a:p>
        </p:txBody>
      </p:sp>
      <p:sp>
        <p:nvSpPr>
          <p:cNvPr id="4" name="Slide Number Placeholder 3"/>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Tree>
    <p:extLst>
      <p:ext uri="{BB962C8B-B14F-4D97-AF65-F5344CB8AC3E}">
        <p14:creationId xmlns:p14="http://schemas.microsoft.com/office/powerpoint/2010/main" val="197417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B4E8257-466E-4623-85A7-5E0A7918BC4A}" type="slidenum">
              <a:rPr lang="es-ES" smtClean="0"/>
              <a:t>‹Nº›</a:t>
            </a:fld>
            <a:endParaRPr lang="es-E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Date Placeholder 4"/>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6" name="Footer Placeholder 5"/>
          <p:cNvSpPr>
            <a:spLocks noGrp="1"/>
          </p:cNvSpPr>
          <p:nvPr>
            <p:ph type="ftr" sz="quarter" idx="11"/>
          </p:nvPr>
        </p:nvSpPr>
        <p:spPr/>
        <p:txBody>
          <a:bodyPr/>
          <a:lstStyle/>
          <a:p>
            <a:endParaRPr lang="es-ES" dirty="0">
              <a:solidFill>
                <a:srgbClr val="073E87"/>
              </a:solidFill>
            </a:endParaRPr>
          </a:p>
        </p:txBody>
      </p:sp>
      <p:sp>
        <p:nvSpPr>
          <p:cNvPr id="7" name="Slide Number Placeholder 6"/>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3937059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6" name="Footer Placeholder 5"/>
          <p:cNvSpPr>
            <a:spLocks noGrp="1"/>
          </p:cNvSpPr>
          <p:nvPr>
            <p:ph type="ftr" sz="quarter" idx="11"/>
          </p:nvPr>
        </p:nvSpPr>
        <p:spPr/>
        <p:txBody>
          <a:bodyPr/>
          <a:lstStyle/>
          <a:p>
            <a:endParaRPr lang="es-ES" dirty="0">
              <a:solidFill>
                <a:srgbClr val="073E87"/>
              </a:solidFill>
            </a:endParaRPr>
          </a:p>
        </p:txBody>
      </p:sp>
      <p:sp>
        <p:nvSpPr>
          <p:cNvPr id="7" name="Slide Number Placeholder 6"/>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Tree>
    <p:extLst>
      <p:ext uri="{BB962C8B-B14F-4D97-AF65-F5344CB8AC3E}">
        <p14:creationId xmlns:p14="http://schemas.microsoft.com/office/powerpoint/2010/main" val="4031520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5" name="Footer Placeholder 4"/>
          <p:cNvSpPr>
            <a:spLocks noGrp="1"/>
          </p:cNvSpPr>
          <p:nvPr>
            <p:ph type="ftr" sz="quarter" idx="11"/>
          </p:nvPr>
        </p:nvSpPr>
        <p:spPr/>
        <p:txBody>
          <a:bodyPr/>
          <a:lstStyle/>
          <a:p>
            <a:endParaRPr lang="es-ES" dirty="0">
              <a:solidFill>
                <a:srgbClr val="073E87"/>
              </a:solidFill>
            </a:endParaRPr>
          </a:p>
        </p:txBody>
      </p:sp>
      <p:sp>
        <p:nvSpPr>
          <p:cNvPr id="6" name="Slide Number Placeholder 5"/>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spTree>
    <p:extLst>
      <p:ext uri="{BB962C8B-B14F-4D97-AF65-F5344CB8AC3E}">
        <p14:creationId xmlns:p14="http://schemas.microsoft.com/office/powerpoint/2010/main" val="572864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5" name="Footer Placeholder 4"/>
          <p:cNvSpPr>
            <a:spLocks noGrp="1"/>
          </p:cNvSpPr>
          <p:nvPr>
            <p:ph type="ftr" sz="quarter" idx="11"/>
          </p:nvPr>
        </p:nvSpPr>
        <p:spPr/>
        <p:txBody>
          <a:bodyPr/>
          <a:lstStyle/>
          <a:p>
            <a:endParaRPr lang="es-ES" dirty="0">
              <a:solidFill>
                <a:srgbClr val="073E87"/>
              </a:solidFill>
            </a:endParaRPr>
          </a:p>
        </p:txBody>
      </p:sp>
      <p:sp>
        <p:nvSpPr>
          <p:cNvPr id="6" name="Slide Number Placeholder 5"/>
          <p:cNvSpPr>
            <a:spLocks noGrp="1"/>
          </p:cNvSpPr>
          <p:nvPr>
            <p:ph type="sldNum" sz="quarter" idx="12"/>
          </p:nvPr>
        </p:nvSpPr>
        <p:spPr/>
        <p:txBody>
          <a:bodyPr/>
          <a:lstStyle/>
          <a:p>
            <a:fld id="{EB4E8257-466E-4623-85A7-5E0A7918BC4A}" type="slidenum">
              <a:rPr lang="es-ES" smtClean="0">
                <a:solidFill>
                  <a:srgbClr val="073E87"/>
                </a:solidFill>
              </a:rPr>
              <a:pPr/>
              <a:t>‹Nº›</a:t>
            </a:fld>
            <a:endParaRPr lang="es-ES" dirty="0">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2789513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EB4E8257-466E-4623-85A7-5E0A7918BC4A}" type="slidenum">
              <a:rPr lang="es-ES" smtClean="0"/>
              <a:t>‹Nº›</a:t>
            </a:fld>
            <a:endParaRPr lang="es-ES" dirty="0"/>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EB4E8257-466E-4623-85A7-5E0A7918BC4A}" type="slidenum">
              <a:rPr lang="es-ES" smtClean="0"/>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EB4E8257-466E-4623-85A7-5E0A7918BC4A}" type="slidenum">
              <a:rPr lang="es-ES" smtClean="0"/>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EB4E8257-466E-4623-85A7-5E0A7918BC4A}" type="slidenum">
              <a:rPr lang="es-ES" smtClean="0"/>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EB4E8257-466E-4623-85A7-5E0A7918BC4A}" type="slidenum">
              <a:rPr lang="es-ES" smtClean="0"/>
              <a:t>‹Nº›</a:t>
            </a:fld>
            <a:endParaRPr lang="es-E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BD36593-CB3E-4145-AFC7-BED0CF607BF4}" type="datetimeFigureOut">
              <a:rPr lang="es-ES" smtClean="0"/>
              <a:t>26/06/2013</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EB4E8257-466E-4623-85A7-5E0A7918BC4A}" type="slidenum">
              <a:rPr lang="es-ES" smtClean="0"/>
              <a:t>‹Nº›</a:t>
            </a:fld>
            <a:endParaRPr lang="es-E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BD36593-CB3E-4145-AFC7-BED0CF607BF4}" type="datetimeFigureOut">
              <a:rPr lang="es-ES" smtClean="0"/>
              <a:t>26/06/2013</a:t>
            </a:fld>
            <a:endParaRPr lang="es-ES"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EB4E8257-466E-4623-85A7-5E0A7918BC4A}" type="slidenum">
              <a:rPr lang="es-ES" smtClean="0"/>
              <a:t>‹Nº›</a:t>
            </a:fld>
            <a:endParaRPr lang="es-ES"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21 Marcador de título"/>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n-US" smtClean="0"/>
          </a:p>
        </p:txBody>
      </p:sp>
      <p:sp>
        <p:nvSpPr>
          <p:cNvPr id="1027" name="12 Marcador de texto"/>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087972EC-F0DB-4A61-AB76-716BC93CCCC5}" type="datetimeFigureOut">
              <a:rPr lang="es-EC">
                <a:solidFill>
                  <a:srgbClr val="464653"/>
                </a:solidFill>
              </a:rPr>
              <a:pPr>
                <a:defRPr/>
              </a:pPr>
              <a:t>26/06/2013</a:t>
            </a:fld>
            <a:endParaRPr lang="es-EC">
              <a:solidFill>
                <a:srgbClr val="464653"/>
              </a:solidFill>
            </a:endParaRPr>
          </a:p>
        </p:txBody>
      </p:sp>
      <p:sp>
        <p:nvSpPr>
          <p:cNvPr id="3" name="2 Marcador de pie de página"/>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s-EC">
              <a:solidFill>
                <a:srgbClr val="464653"/>
              </a:solidFill>
            </a:endParaRPr>
          </a:p>
        </p:txBody>
      </p:sp>
      <p:sp>
        <p:nvSpPr>
          <p:cNvPr id="23" name="22 Marcador de número de diapositiva"/>
          <p:cNvSpPr>
            <a:spLocks noGrp="1"/>
          </p:cNvSpPr>
          <p:nvPr>
            <p:ph type="sldNum" sz="quarter" idx="4"/>
          </p:nvPr>
        </p:nvSpPr>
        <p:spPr>
          <a:xfrm>
            <a:off x="612775" y="6356350"/>
            <a:ext cx="1981200"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17598814-8856-477B-B07C-3F4B4969756B}" type="slidenum">
              <a:rPr lang="es-EC">
                <a:solidFill>
                  <a:srgbClr val="464653"/>
                </a:solidFill>
              </a:rPr>
              <a:pPr>
                <a:defRPr/>
              </a:pPr>
              <a:t>‹Nº›</a:t>
            </a:fld>
            <a:endParaRPr lang="es-EC">
              <a:solidFill>
                <a:srgbClr val="464653"/>
              </a:solidFill>
            </a:endParaRPr>
          </a:p>
        </p:txBody>
      </p:sp>
      <p:sp>
        <p:nvSpPr>
          <p:cNvPr id="1031" name="27 Conector recto"/>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prstClr val="black"/>
              </a:solidFill>
              <a:latin typeface="Arial" charset="0"/>
              <a:cs typeface="Arial" charset="0"/>
            </a:endParaRPr>
          </a:p>
        </p:txBody>
      </p:sp>
      <p:sp>
        <p:nvSpPr>
          <p:cNvPr id="1032" name="28 Conector recto"/>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prstClr val="black"/>
              </a:solidFill>
              <a:latin typeface="Arial" charset="0"/>
              <a:cs typeface="Arial" charset="0"/>
            </a:endParaRPr>
          </a:p>
        </p:txBody>
      </p:sp>
      <p:sp>
        <p:nvSpPr>
          <p:cNvPr id="10" name="9 Triángulo isósceles"/>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836969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sz="2000"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3BD36593-CB3E-4145-AFC7-BED0CF607BF4}" type="datetimeFigureOut">
              <a:rPr lang="es-ES" smtClean="0">
                <a:solidFill>
                  <a:srgbClr val="073E87"/>
                </a:solidFill>
              </a:rPr>
              <a:pPr/>
              <a:t>26/06/2013</a:t>
            </a:fld>
            <a:endParaRPr lang="es-ES" dirty="0">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dirty="0">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EB4E8257-466E-4623-85A7-5E0A7918BC4A}" type="slidenum">
              <a:rPr lang="es-ES" smtClean="0">
                <a:solidFill>
                  <a:srgbClr val="073E87"/>
                </a:solidFill>
              </a:rPr>
              <a:pPr/>
              <a:t>‹Nº›</a:t>
            </a:fld>
            <a:endParaRPr lang="es-ES" dirty="0">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12544281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17790" y="743868"/>
            <a:ext cx="8640960" cy="3960440"/>
          </a:xfrm>
        </p:spPr>
        <p:txBody>
          <a:bodyPr>
            <a:noAutofit/>
          </a:bodyPr>
          <a:lstStyle/>
          <a:p>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DEPARTAMENTO </a:t>
            </a:r>
            <a:r>
              <a:rPr lang="es-ES" sz="2000" b="1" dirty="0">
                <a:solidFill>
                  <a:schemeClr val="tx1"/>
                </a:solidFill>
                <a:latin typeface="Arial" pitchFamily="34" charset="0"/>
                <a:cs typeface="Arial" pitchFamily="34" charset="0"/>
              </a:rPr>
              <a:t>DE CIENCIAS HUMANAS Y </a:t>
            </a:r>
            <a:r>
              <a:rPr lang="es-ES" sz="2000" b="1" dirty="0" smtClean="0">
                <a:solidFill>
                  <a:schemeClr val="tx1"/>
                </a:solidFill>
                <a:latin typeface="Arial" pitchFamily="34" charset="0"/>
                <a:cs typeface="Arial" pitchFamily="34" charset="0"/>
              </a:rPr>
              <a:t>SOCIALES</a:t>
            </a:r>
            <a:br>
              <a:rPr lang="es-ES" sz="2000" b="1" dirty="0" smtClean="0">
                <a:solidFill>
                  <a:schemeClr val="tx1"/>
                </a:solidFill>
                <a:latin typeface="Arial" pitchFamily="34" charset="0"/>
                <a:cs typeface="Arial" pitchFamily="34" charset="0"/>
              </a:rPr>
            </a:br>
            <a:r>
              <a:rPr lang="es-ES" sz="2000" b="1" dirty="0">
                <a:solidFill>
                  <a:schemeClr val="tx1"/>
                </a:solidFill>
                <a:latin typeface="Arial" pitchFamily="34" charset="0"/>
                <a:cs typeface="Arial" pitchFamily="34" charset="0"/>
              </a:rPr>
              <a:t/>
            </a:r>
            <a:br>
              <a:rPr lang="es-ES" sz="2000" b="1" dirty="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a:solidFill>
                  <a:schemeClr val="tx1"/>
                </a:solidFill>
                <a:latin typeface="Arial" pitchFamily="34" charset="0"/>
                <a:cs typeface="Arial" pitchFamily="34" charset="0"/>
              </a:rPr>
              <a:t/>
            </a:r>
            <a:br>
              <a:rPr lang="es-ES" sz="2000" b="1" dirty="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a:solidFill>
                  <a:schemeClr val="tx1"/>
                </a:solidFill>
                <a:latin typeface="Arial" pitchFamily="34" charset="0"/>
                <a:cs typeface="Arial" pitchFamily="34" charset="0"/>
              </a:rPr>
              <a:t/>
            </a:r>
            <a:br>
              <a:rPr lang="es-ES" sz="2000" b="1" dirty="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400" dirty="0">
                <a:solidFill>
                  <a:schemeClr val="tx1"/>
                </a:solidFill>
                <a:latin typeface="Arial" pitchFamily="34" charset="0"/>
                <a:cs typeface="Arial" pitchFamily="34" charset="0"/>
              </a:rPr>
              <a:t/>
            </a:r>
            <a:br>
              <a:rPr lang="es-ES" sz="2400" dirty="0">
                <a:solidFill>
                  <a:schemeClr val="tx1"/>
                </a:solidFill>
                <a:latin typeface="Arial" pitchFamily="34" charset="0"/>
                <a:cs typeface="Arial" pitchFamily="34" charset="0"/>
              </a:rPr>
            </a:br>
            <a:endParaRPr lang="es-ES" sz="2400" dirty="0"/>
          </a:p>
        </p:txBody>
      </p:sp>
      <p:sp>
        <p:nvSpPr>
          <p:cNvPr id="3" name="2 Subtítulo"/>
          <p:cNvSpPr>
            <a:spLocks noGrp="1"/>
          </p:cNvSpPr>
          <p:nvPr>
            <p:ph type="subTitle" idx="1"/>
          </p:nvPr>
        </p:nvSpPr>
        <p:spPr>
          <a:xfrm>
            <a:off x="251520" y="4293096"/>
            <a:ext cx="8640960" cy="2448272"/>
          </a:xfrm>
        </p:spPr>
        <p:style>
          <a:lnRef idx="1">
            <a:schemeClr val="accent4"/>
          </a:lnRef>
          <a:fillRef idx="2">
            <a:schemeClr val="accent4"/>
          </a:fillRef>
          <a:effectRef idx="1">
            <a:schemeClr val="accent4"/>
          </a:effectRef>
          <a:fontRef idx="minor">
            <a:schemeClr val="dk1"/>
          </a:fontRef>
        </p:style>
        <p:txBody>
          <a:bodyPr>
            <a:noAutofit/>
          </a:bodyPr>
          <a:lstStyle/>
          <a:p>
            <a:r>
              <a:rPr lang="es-EC" sz="2200" b="1" dirty="0" smtClean="0">
                <a:solidFill>
                  <a:schemeClr val="tx1"/>
                </a:solidFill>
                <a:latin typeface="Arial" pitchFamily="34" charset="0"/>
                <a:cs typeface="Arial" pitchFamily="34" charset="0"/>
              </a:rPr>
              <a:t>EL JUEGO Y SU INCIDENCIA EN LA ACTITUD DE LOS ESTUDIANTES FRENTE A LAS CLASES DE EDUCACIÓN FÍSICA DE LA FUNDACIÓN UNIDAD EDUCATIVA PENSIONADO MIXTO “ATAHUALPA” DE LA CIUDAD DE IBARRA; PROPUESTA ALTERNATIVA.</a:t>
            </a:r>
          </a:p>
          <a:p>
            <a:endParaRPr lang="es-EC" b="1" dirty="0" smtClean="0">
              <a:solidFill>
                <a:schemeClr val="tx1"/>
              </a:solidFill>
              <a:latin typeface="Arial" pitchFamily="34" charset="0"/>
              <a:cs typeface="Arial" pitchFamily="34" charset="0"/>
            </a:endParaRPr>
          </a:p>
          <a:p>
            <a:r>
              <a:rPr lang="es-EC" b="1" dirty="0" smtClean="0">
                <a:solidFill>
                  <a:schemeClr val="tx1"/>
                </a:solidFill>
                <a:latin typeface="Arial" pitchFamily="34" charset="0"/>
                <a:cs typeface="Arial" pitchFamily="34" charset="0"/>
              </a:rPr>
              <a:t>AUTOR: FRANCISCO PAÚL TERÁN CAICEDO</a:t>
            </a:r>
            <a:endParaRPr lang="es-ES" dirty="0">
              <a:solidFill>
                <a:schemeClr val="tx1"/>
              </a:solidFill>
              <a:latin typeface="Arial" pitchFamily="34" charset="0"/>
              <a:cs typeface="Arial" pitchFamily="34" charset="0"/>
            </a:endParaRPr>
          </a:p>
          <a:p>
            <a:pPr algn="just"/>
            <a:endParaRPr lang="es-ES" sz="2200" dirty="0">
              <a:solidFill>
                <a:schemeClr val="tx1"/>
              </a:solidFill>
            </a:endParaRPr>
          </a:p>
        </p:txBody>
      </p:sp>
      <p:pic>
        <p:nvPicPr>
          <p:cNvPr id="4" name="Picture 8" descr="aguila"/>
          <p:cNvPicPr>
            <a:picLocks noChangeAspect="1" noChangeArrowheads="1"/>
          </p:cNvPicPr>
          <p:nvPr/>
        </p:nvPicPr>
        <p:blipFill rotWithShape="1">
          <a:blip r:embed="rId2" cstate="print">
            <a:clrChange>
              <a:clrFrom>
                <a:srgbClr val="FFFFFF"/>
              </a:clrFrom>
              <a:clrTo>
                <a:srgbClr val="FFFFFF">
                  <a:alpha val="0"/>
                </a:srgbClr>
              </a:clrTo>
            </a:clrChange>
          </a:blip>
          <a:srcRect l="4721" t="5473" r="5658" b="5473"/>
          <a:stretch/>
        </p:blipFill>
        <p:spPr bwMode="auto">
          <a:xfrm>
            <a:off x="179512" y="351741"/>
            <a:ext cx="720080" cy="675649"/>
          </a:xfrm>
          <a:prstGeom prst="rect">
            <a:avLst/>
          </a:prstGeom>
          <a:noFill/>
        </p:spPr>
      </p:pic>
      <p:sp>
        <p:nvSpPr>
          <p:cNvPr id="5" name="4 Rectángulo"/>
          <p:cNvSpPr/>
          <p:nvPr/>
        </p:nvSpPr>
        <p:spPr>
          <a:xfrm>
            <a:off x="664547" y="410489"/>
            <a:ext cx="7877879" cy="523220"/>
          </a:xfrm>
          <a:prstGeom prst="rect">
            <a:avLst/>
          </a:prstGeom>
          <a:noFill/>
        </p:spPr>
        <p:txBody>
          <a:bodyPr wrap="square" lIns="91440" tIns="45720" rIns="91440" bIns="45720">
            <a:spAutoFit/>
          </a:bodyPr>
          <a:lstStyle/>
          <a:p>
            <a:pPr algn="ctr"/>
            <a:r>
              <a:rPr lang="es-ES" sz="2800" b="1" cap="none" spc="0" dirty="0">
                <a:ln w="19050">
                  <a:solidFill>
                    <a:srgbClr val="FF0000"/>
                  </a:solidFill>
                  <a:prstDash val="solid"/>
                </a:ln>
                <a:solidFill>
                  <a:srgbClr val="00B050"/>
                </a:solidFill>
                <a:effectLst>
                  <a:glow rad="63500">
                    <a:schemeClr val="accent5">
                      <a:satMod val="175000"/>
                      <a:alpha val="40000"/>
                    </a:schemeClr>
                  </a:glow>
                  <a:outerShdw blurRad="50000" dist="50800" dir="7500000" algn="tl">
                    <a:srgbClr val="000000">
                      <a:shade val="5000"/>
                      <a:alpha val="35000"/>
                    </a:srgbClr>
                  </a:outerShdw>
                </a:effectLst>
                <a:latin typeface="Arial" pitchFamily="34" charset="0"/>
                <a:cs typeface="Arial" pitchFamily="34" charset="0"/>
              </a:rPr>
              <a:t>ESCUELA POLITECNICA DEL EJERCITO</a:t>
            </a:r>
            <a:endParaRPr lang="es-ES" sz="2800" b="1" cap="none" spc="0" dirty="0">
              <a:ln w="19050">
                <a:solidFill>
                  <a:srgbClr val="FF0000"/>
                </a:solidFill>
                <a:prstDash val="solid"/>
              </a:ln>
              <a:solidFill>
                <a:srgbClr val="00B050"/>
              </a:solidFill>
              <a:effectLst>
                <a:glow rad="63500">
                  <a:schemeClr val="accent5">
                    <a:satMod val="175000"/>
                    <a:alpha val="40000"/>
                  </a:schemeClr>
                </a:glow>
                <a:outerShdw blurRad="50000" dist="50800" dir="7500000" algn="tl">
                  <a:srgbClr val="000000">
                    <a:shade val="5000"/>
                    <a:alpha val="35000"/>
                  </a:srgbClr>
                </a:outerShdw>
              </a:effectLst>
            </a:endParaRPr>
          </a:p>
        </p:txBody>
      </p:sp>
      <p:pic>
        <p:nvPicPr>
          <p:cNvPr id="7" name="Picture 8" descr="aguila"/>
          <p:cNvPicPr>
            <a:picLocks noChangeAspect="1" noChangeArrowheads="1"/>
          </p:cNvPicPr>
          <p:nvPr/>
        </p:nvPicPr>
        <p:blipFill rotWithShape="1">
          <a:blip r:embed="rId2" cstate="print">
            <a:clrChange>
              <a:clrFrom>
                <a:srgbClr val="FFFFFF"/>
              </a:clrFrom>
              <a:clrTo>
                <a:srgbClr val="FFFFFF">
                  <a:alpha val="0"/>
                </a:srgbClr>
              </a:clrTo>
            </a:clrChange>
          </a:blip>
          <a:srcRect l="4721" t="5473" r="5658" b="5473"/>
          <a:stretch/>
        </p:blipFill>
        <p:spPr bwMode="auto">
          <a:xfrm flipH="1">
            <a:off x="8217169" y="260648"/>
            <a:ext cx="720080" cy="675649"/>
          </a:xfrm>
          <a:prstGeom prst="rect">
            <a:avLst/>
          </a:prstGeom>
          <a:noFill/>
        </p:spPr>
      </p:pic>
      <p:pic>
        <p:nvPicPr>
          <p:cNvPr id="2050" name="Picture 2" descr="http://cafder.espe.edu.ec/wp-content/uploads/2012/06/05-CARATUL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34" y="764704"/>
            <a:ext cx="6336704"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176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marL="0" indent="0" algn="ctr">
              <a:buNone/>
            </a:pPr>
            <a:r>
              <a:rPr lang="es-ES" sz="4800" dirty="0" smtClean="0"/>
              <a:t>MARCO TEÓRICO DE LA INVESTIGACIÓN</a:t>
            </a:r>
            <a:endParaRPr lang="es-ES" sz="4800" dirty="0"/>
          </a:p>
        </p:txBody>
      </p:sp>
      <p:sp>
        <p:nvSpPr>
          <p:cNvPr id="3" name="2 Título"/>
          <p:cNvSpPr>
            <a:spLocks noGrp="1"/>
          </p:cNvSpPr>
          <p:nvPr>
            <p:ph type="title"/>
          </p:nvPr>
        </p:nvSpPr>
        <p:spPr/>
        <p:txBody>
          <a:bodyPr>
            <a:normAutofit fontScale="90000"/>
          </a:bodyPr>
          <a:lstStyle/>
          <a:p>
            <a:r>
              <a:rPr lang="es-ES" dirty="0" smtClean="0"/>
              <a:t>CAPITULO II</a:t>
            </a:r>
            <a:br>
              <a:rPr lang="es-ES" dirty="0" smtClean="0"/>
            </a:br>
            <a:endParaRPr lang="es-ES" dirty="0"/>
          </a:p>
        </p:txBody>
      </p:sp>
    </p:spTree>
    <p:extLst>
      <p:ext uri="{BB962C8B-B14F-4D97-AF65-F5344CB8AC3E}">
        <p14:creationId xmlns:p14="http://schemas.microsoft.com/office/powerpoint/2010/main" val="1471243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EL JUEGO</a:t>
            </a:r>
            <a:endParaRPr lang="es-ES" dirty="0"/>
          </a:p>
        </p:txBody>
      </p:sp>
      <p:sp>
        <p:nvSpPr>
          <p:cNvPr id="6" name="5 Estrella de 7 puntas"/>
          <p:cNvSpPr/>
          <p:nvPr/>
        </p:nvSpPr>
        <p:spPr>
          <a:xfrm>
            <a:off x="3555860" y="4725144"/>
            <a:ext cx="2304256" cy="1951143"/>
          </a:xfrm>
          <a:prstGeom prst="star7">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1600" b="1" dirty="0">
                <a:solidFill>
                  <a:schemeClr val="bg1">
                    <a:lumMod val="95000"/>
                  </a:schemeClr>
                </a:solidFill>
              </a:rPr>
              <a:t>ACTIVIDAD INHERENTE AL SER HUMANO</a:t>
            </a:r>
          </a:p>
        </p:txBody>
      </p:sp>
      <p:sp>
        <p:nvSpPr>
          <p:cNvPr id="7" name="6 Triángulo isósceles"/>
          <p:cNvSpPr/>
          <p:nvPr/>
        </p:nvSpPr>
        <p:spPr>
          <a:xfrm rot="20313200">
            <a:off x="365249" y="3778970"/>
            <a:ext cx="2185070" cy="1429758"/>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A</a:t>
            </a:r>
            <a:r>
              <a:rPr lang="es-ES" dirty="0" smtClean="0"/>
              <a:t>ctividad </a:t>
            </a:r>
            <a:r>
              <a:rPr lang="es-ES" dirty="0"/>
              <a:t>libre</a:t>
            </a:r>
          </a:p>
        </p:txBody>
      </p:sp>
      <p:sp>
        <p:nvSpPr>
          <p:cNvPr id="8" name="7 Elipse"/>
          <p:cNvSpPr/>
          <p:nvPr/>
        </p:nvSpPr>
        <p:spPr>
          <a:xfrm rot="850356">
            <a:off x="1291264" y="1590413"/>
            <a:ext cx="1930917" cy="188897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dirty="0"/>
              <a:t>L</a:t>
            </a:r>
            <a:r>
              <a:rPr lang="es-ES" sz="1600" dirty="0" smtClean="0"/>
              <a:t>imitaciones </a:t>
            </a:r>
            <a:r>
              <a:rPr lang="es-ES" sz="1600" dirty="0"/>
              <a:t>espaciales </a:t>
            </a:r>
          </a:p>
          <a:p>
            <a:pPr algn="ctr"/>
            <a:r>
              <a:rPr lang="es-ES" sz="1600" dirty="0"/>
              <a:t>temporales</a:t>
            </a:r>
          </a:p>
        </p:txBody>
      </p:sp>
      <p:sp>
        <p:nvSpPr>
          <p:cNvPr id="9" name="8 Decisión"/>
          <p:cNvSpPr/>
          <p:nvPr/>
        </p:nvSpPr>
        <p:spPr>
          <a:xfrm>
            <a:off x="3685009" y="2408312"/>
            <a:ext cx="2045957" cy="1728192"/>
          </a:xfrm>
          <a:prstGeom prst="flowChartDecision">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S" dirty="0"/>
              <a:t>C</a:t>
            </a:r>
            <a:r>
              <a:rPr lang="es-ES" dirty="0" smtClean="0"/>
              <a:t>arácter </a:t>
            </a:r>
            <a:r>
              <a:rPr lang="es-ES" dirty="0"/>
              <a:t>incierto</a:t>
            </a:r>
          </a:p>
        </p:txBody>
      </p:sp>
      <p:sp>
        <p:nvSpPr>
          <p:cNvPr id="10" name="9 Explosión 1"/>
          <p:cNvSpPr/>
          <p:nvPr/>
        </p:nvSpPr>
        <p:spPr>
          <a:xfrm>
            <a:off x="5580112" y="1152932"/>
            <a:ext cx="2376264" cy="2510760"/>
          </a:xfrm>
          <a:prstGeom prst="irregularSeal1">
            <a:avLst/>
          </a:prstGeom>
          <a:solidFill>
            <a:srgbClr val="FFFF00"/>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600" dirty="0"/>
              <a:t>A</a:t>
            </a:r>
            <a:r>
              <a:rPr lang="es-ES" sz="1600" dirty="0" smtClean="0"/>
              <a:t>ctividad </a:t>
            </a:r>
            <a:r>
              <a:rPr lang="es-ES" sz="1600" dirty="0"/>
              <a:t>convencional</a:t>
            </a:r>
          </a:p>
        </p:txBody>
      </p:sp>
      <p:sp>
        <p:nvSpPr>
          <p:cNvPr id="11" name="10 Cruz"/>
          <p:cNvSpPr/>
          <p:nvPr/>
        </p:nvSpPr>
        <p:spPr>
          <a:xfrm rot="1250521">
            <a:off x="6855304" y="3810179"/>
            <a:ext cx="2016224" cy="1829931"/>
          </a:xfrm>
          <a:prstGeom prst="plus">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S</a:t>
            </a:r>
            <a:r>
              <a:rPr lang="es-ES" dirty="0" smtClean="0"/>
              <a:t>e </a:t>
            </a:r>
            <a:r>
              <a:rPr lang="es-ES" dirty="0"/>
              <a:t>desarrolla en un mundo aparte</a:t>
            </a:r>
          </a:p>
        </p:txBody>
      </p:sp>
      <p:cxnSp>
        <p:nvCxnSpPr>
          <p:cNvPr id="15" name="14 Conector curvado"/>
          <p:cNvCxnSpPr>
            <a:stCxn id="6" idx="5"/>
            <a:endCxn id="8" idx="6"/>
          </p:cNvCxnSpPr>
          <p:nvPr/>
        </p:nvCxnSpPr>
        <p:spPr>
          <a:xfrm rot="10800000">
            <a:off x="3192796" y="2771289"/>
            <a:ext cx="591257" cy="2340304"/>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curvado"/>
          <p:cNvCxnSpPr>
            <a:endCxn id="7" idx="3"/>
          </p:cNvCxnSpPr>
          <p:nvPr/>
        </p:nvCxnSpPr>
        <p:spPr>
          <a:xfrm rot="10800000">
            <a:off x="1719170" y="5159230"/>
            <a:ext cx="1836691" cy="779689"/>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curvado"/>
          <p:cNvCxnSpPr>
            <a:stCxn id="6" idx="6"/>
          </p:cNvCxnSpPr>
          <p:nvPr/>
        </p:nvCxnSpPr>
        <p:spPr>
          <a:xfrm rot="5400000" flipH="1" flipV="1">
            <a:off x="4493109" y="3487287"/>
            <a:ext cx="1452736" cy="1022978"/>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curvado"/>
          <p:cNvCxnSpPr/>
          <p:nvPr/>
        </p:nvCxnSpPr>
        <p:spPr>
          <a:xfrm rot="5400000" flipH="1" flipV="1">
            <a:off x="5458896" y="3550217"/>
            <a:ext cx="1682593" cy="144016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curvado"/>
          <p:cNvCxnSpPr>
            <a:endCxn id="11" idx="2"/>
          </p:cNvCxnSpPr>
          <p:nvPr/>
        </p:nvCxnSpPr>
        <p:spPr>
          <a:xfrm flipV="1">
            <a:off x="5860116" y="5580239"/>
            <a:ext cx="1677762" cy="358680"/>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403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S" sz="3100" b="1" dirty="0" smtClean="0"/>
              <a:t>EL JUEGO COMO HERRAMIENTA PEDAGÓGICA </a:t>
            </a:r>
            <a:endParaRPr lang="es-ES" sz="3100" b="1" dirty="0"/>
          </a:p>
        </p:txBody>
      </p:sp>
      <p:sp>
        <p:nvSpPr>
          <p:cNvPr id="4" name="3 Rectángulo redondeado"/>
          <p:cNvSpPr/>
          <p:nvPr/>
        </p:nvSpPr>
        <p:spPr>
          <a:xfrm>
            <a:off x="251520" y="1412776"/>
            <a:ext cx="8640960" cy="248326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lnSpc>
                <a:spcPct val="150000"/>
              </a:lnSpc>
            </a:pPr>
            <a:r>
              <a:rPr lang="es-ES" dirty="0">
                <a:solidFill>
                  <a:schemeClr val="tx1"/>
                </a:solidFill>
                <a:latin typeface="Arial" pitchFamily="34" charset="0"/>
                <a:cs typeface="Arial" pitchFamily="34" charset="0"/>
              </a:rPr>
              <a:t>Es una técnica participativa de la enseñanza que no sólo propicia la adquisición de conocimientos y el desarrollo de habilidades, sino que además contribuye en la motivación por las asignaturas.</a:t>
            </a:r>
          </a:p>
          <a:p>
            <a:pPr algn="just">
              <a:lnSpc>
                <a:spcPct val="150000"/>
              </a:lnSpc>
            </a:pPr>
            <a:r>
              <a:rPr lang="es-ES" dirty="0">
                <a:solidFill>
                  <a:schemeClr val="tx1"/>
                </a:solidFill>
                <a:latin typeface="Arial" pitchFamily="34" charset="0"/>
                <a:cs typeface="Arial" pitchFamily="34" charset="0"/>
              </a:rPr>
              <a:t>Constituye una forma de trabajo docente que brinda una gran variedad de procedimientos para la enseñanza de los estudiantes en la toma de decisiones para la solución de diversas problemáticas.</a:t>
            </a:r>
          </a:p>
        </p:txBody>
      </p:sp>
      <p:pic>
        <p:nvPicPr>
          <p:cNvPr id="1029" name="Picture 5" descr="C:\Users\Home\Desktop\Pre Defensa\Fotos Tesis\Cuerda Test\Foto089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707"/>
          <a:stretch/>
        </p:blipFill>
        <p:spPr bwMode="auto">
          <a:xfrm>
            <a:off x="467544" y="4312460"/>
            <a:ext cx="2664296" cy="2212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0" name="Picture 6" descr="C:\Users\Home\Desktop\Pre Defensa\Fotos Tesis\Caminata y Cometa\Foto1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13" t="20836" r="8951"/>
          <a:stretch/>
        </p:blipFill>
        <p:spPr bwMode="auto">
          <a:xfrm>
            <a:off x="3491880" y="4035808"/>
            <a:ext cx="1872207" cy="2568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1" name="Picture 7" descr="C:\Users\Home\Desktop\Pre Defensa\Fotos Tesis\Dodgeball\Foto13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296245"/>
            <a:ext cx="2977008" cy="2232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5 CuadroTexto"/>
          <p:cNvSpPr txBox="1"/>
          <p:nvPr/>
        </p:nvSpPr>
        <p:spPr>
          <a:xfrm>
            <a:off x="467544" y="6515000"/>
            <a:ext cx="8089576" cy="369332"/>
          </a:xfrm>
          <a:prstGeom prst="rect">
            <a:avLst/>
          </a:prstGeom>
          <a:noFill/>
        </p:spPr>
        <p:txBody>
          <a:bodyPr wrap="square" rtlCol="0">
            <a:spAutoFit/>
          </a:bodyPr>
          <a:lstStyle/>
          <a:p>
            <a:r>
              <a:rPr lang="es-ES" dirty="0"/>
              <a:t>BAÑERES DOMÉNEC (2008). El juego como estrategia didáctica</a:t>
            </a:r>
          </a:p>
        </p:txBody>
      </p:sp>
    </p:spTree>
    <p:extLst>
      <p:ext uri="{BB962C8B-B14F-4D97-AF65-F5344CB8AC3E}">
        <p14:creationId xmlns:p14="http://schemas.microsoft.com/office/powerpoint/2010/main" val="2137413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1" y="1772816"/>
            <a:ext cx="5040560" cy="4824536"/>
          </a:xfrm>
        </p:spPr>
        <p:txBody>
          <a:bodyPr>
            <a:normAutofit/>
          </a:bodyPr>
          <a:lstStyle/>
          <a:p>
            <a:pPr lvl="0" algn="just">
              <a:lnSpc>
                <a:spcPct val="170000"/>
              </a:lnSpc>
            </a:pPr>
            <a:r>
              <a:rPr lang="es-ES" sz="1600" dirty="0">
                <a:solidFill>
                  <a:schemeClr val="tx1"/>
                </a:solidFill>
                <a:latin typeface="Arial" pitchFamily="34" charset="0"/>
                <a:cs typeface="Arial" pitchFamily="34" charset="0"/>
              </a:rPr>
              <a:t>Despiertan el interés hacia las asignaturas.</a:t>
            </a:r>
          </a:p>
          <a:p>
            <a:pPr lvl="0" algn="just">
              <a:lnSpc>
                <a:spcPct val="170000"/>
              </a:lnSpc>
            </a:pPr>
            <a:r>
              <a:rPr lang="es-ES" sz="1600" dirty="0">
                <a:solidFill>
                  <a:schemeClr val="tx1"/>
                </a:solidFill>
                <a:latin typeface="Arial" pitchFamily="34" charset="0"/>
                <a:cs typeface="Arial" pitchFamily="34" charset="0"/>
              </a:rPr>
              <a:t>Provocan la necesidad de adoptar decisiones.</a:t>
            </a:r>
          </a:p>
          <a:p>
            <a:pPr lvl="0" algn="just">
              <a:lnSpc>
                <a:spcPct val="170000"/>
              </a:lnSpc>
            </a:pPr>
            <a:r>
              <a:rPr lang="es-ES" sz="1600" dirty="0" smtClean="0">
                <a:solidFill>
                  <a:schemeClr val="tx1"/>
                </a:solidFill>
                <a:latin typeface="Arial" pitchFamily="34" charset="0"/>
                <a:cs typeface="Arial" pitchFamily="34" charset="0"/>
              </a:rPr>
              <a:t>Propician el trabajo en equipo.</a:t>
            </a:r>
            <a:endParaRPr lang="es-ES" sz="1600" dirty="0">
              <a:solidFill>
                <a:schemeClr val="tx1"/>
              </a:solidFill>
              <a:latin typeface="Arial" pitchFamily="34" charset="0"/>
              <a:cs typeface="Arial" pitchFamily="34" charset="0"/>
            </a:endParaRPr>
          </a:p>
          <a:p>
            <a:pPr lvl="0" algn="just">
              <a:lnSpc>
                <a:spcPct val="170000"/>
              </a:lnSpc>
            </a:pPr>
            <a:r>
              <a:rPr lang="es-ES" sz="1600" dirty="0" smtClean="0">
                <a:solidFill>
                  <a:schemeClr val="tx1"/>
                </a:solidFill>
                <a:latin typeface="Arial" pitchFamily="34" charset="0"/>
                <a:cs typeface="Arial" pitchFamily="34" charset="0"/>
              </a:rPr>
              <a:t>Permite aplicar los </a:t>
            </a:r>
            <a:r>
              <a:rPr lang="es-ES" sz="1600" dirty="0">
                <a:solidFill>
                  <a:schemeClr val="tx1"/>
                </a:solidFill>
                <a:latin typeface="Arial" pitchFamily="34" charset="0"/>
                <a:cs typeface="Arial" pitchFamily="34" charset="0"/>
              </a:rPr>
              <a:t>conocimientos </a:t>
            </a:r>
            <a:r>
              <a:rPr lang="es-ES" sz="1600" dirty="0" smtClean="0">
                <a:solidFill>
                  <a:schemeClr val="tx1"/>
                </a:solidFill>
                <a:latin typeface="Arial" pitchFamily="34" charset="0"/>
                <a:cs typeface="Arial" pitchFamily="34" charset="0"/>
              </a:rPr>
              <a:t>adquiridos.</a:t>
            </a:r>
            <a:endParaRPr lang="es-ES" sz="1600" dirty="0">
              <a:solidFill>
                <a:schemeClr val="tx1"/>
              </a:solidFill>
              <a:latin typeface="Arial" pitchFamily="34" charset="0"/>
              <a:cs typeface="Arial" pitchFamily="34" charset="0"/>
            </a:endParaRPr>
          </a:p>
          <a:p>
            <a:pPr lvl="0" algn="just">
              <a:lnSpc>
                <a:spcPct val="170000"/>
              </a:lnSpc>
            </a:pPr>
            <a:r>
              <a:rPr lang="es-ES" sz="1600" dirty="0" smtClean="0">
                <a:solidFill>
                  <a:schemeClr val="tx1"/>
                </a:solidFill>
                <a:latin typeface="Arial" pitchFamily="34" charset="0"/>
                <a:cs typeface="Arial" pitchFamily="34" charset="0"/>
              </a:rPr>
              <a:t>Aceleran </a:t>
            </a:r>
            <a:r>
              <a:rPr lang="es-ES" sz="1600" dirty="0">
                <a:solidFill>
                  <a:schemeClr val="tx1"/>
                </a:solidFill>
                <a:latin typeface="Arial" pitchFamily="34" charset="0"/>
                <a:cs typeface="Arial" pitchFamily="34" charset="0"/>
              </a:rPr>
              <a:t>la adaptación de los estudiantes a </a:t>
            </a:r>
            <a:r>
              <a:rPr lang="es-ES" sz="1600" dirty="0" smtClean="0">
                <a:solidFill>
                  <a:schemeClr val="tx1"/>
                </a:solidFill>
                <a:latin typeface="Arial" pitchFamily="34" charset="0"/>
                <a:cs typeface="Arial" pitchFamily="34" charset="0"/>
              </a:rPr>
              <a:t>la gran variedad de  procesos en </a:t>
            </a:r>
            <a:r>
              <a:rPr lang="es-ES" sz="1600" dirty="0">
                <a:solidFill>
                  <a:schemeClr val="tx1"/>
                </a:solidFill>
                <a:latin typeface="Arial" pitchFamily="34" charset="0"/>
                <a:cs typeface="Arial" pitchFamily="34" charset="0"/>
              </a:rPr>
              <a:t>su vida.</a:t>
            </a:r>
          </a:p>
          <a:p>
            <a:pPr lvl="0" algn="just">
              <a:lnSpc>
                <a:spcPct val="170000"/>
              </a:lnSpc>
            </a:pPr>
            <a:r>
              <a:rPr lang="es-ES" sz="1600" dirty="0">
                <a:solidFill>
                  <a:schemeClr val="tx1"/>
                </a:solidFill>
                <a:latin typeface="Arial" pitchFamily="34" charset="0"/>
                <a:cs typeface="Arial" pitchFamily="34" charset="0"/>
              </a:rPr>
              <a:t>Rompen con los esquemas del </a:t>
            </a:r>
            <a:r>
              <a:rPr lang="es-ES" sz="1600" dirty="0" smtClean="0">
                <a:solidFill>
                  <a:schemeClr val="tx1"/>
                </a:solidFill>
                <a:latin typeface="Arial" pitchFamily="34" charset="0"/>
                <a:cs typeface="Arial" pitchFamily="34" charset="0"/>
              </a:rPr>
              <a:t>aula y del </a:t>
            </a:r>
            <a:r>
              <a:rPr lang="es-ES" sz="1600" dirty="0">
                <a:solidFill>
                  <a:schemeClr val="tx1"/>
                </a:solidFill>
                <a:latin typeface="Arial" pitchFamily="34" charset="0"/>
                <a:cs typeface="Arial" pitchFamily="34" charset="0"/>
              </a:rPr>
              <a:t>papel autoritario e informador del profesor, ya que se liberan las potencialidades creativas de los estudiantes.</a:t>
            </a:r>
          </a:p>
          <a:p>
            <a:pPr algn="just">
              <a:lnSpc>
                <a:spcPct val="170000"/>
              </a:lnSpc>
            </a:pPr>
            <a:endParaRPr lang="es-ES" sz="1600" dirty="0">
              <a:solidFill>
                <a:schemeClr val="tx1"/>
              </a:solidFill>
            </a:endParaRPr>
          </a:p>
        </p:txBody>
      </p:sp>
      <p:sp>
        <p:nvSpPr>
          <p:cNvPr id="3" name="2 Título"/>
          <p:cNvSpPr>
            <a:spLocks noGrp="1"/>
          </p:cNvSpPr>
          <p:nvPr>
            <p:ph type="title"/>
          </p:nvPr>
        </p:nvSpPr>
        <p:spPr/>
        <p:txBody>
          <a:bodyPr>
            <a:normAutofit/>
          </a:bodyPr>
          <a:lstStyle/>
          <a:p>
            <a:r>
              <a:rPr lang="es-ES" sz="2800" b="1" dirty="0" smtClean="0"/>
              <a:t>CARACTERÍSTICAS DEL JUEGO EN EL PROCESO DE  ENSEÑANZA APRENDIZAJE</a:t>
            </a:r>
            <a:endParaRPr lang="es-ES" sz="2800" b="1" dirty="0"/>
          </a:p>
        </p:txBody>
      </p:sp>
      <p:pic>
        <p:nvPicPr>
          <p:cNvPr id="2050" name="Picture 2" descr="C:\Users\Home\Desktop\Pre Defensa\Fotos Tesis\Dodgeball\Foto12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844824"/>
            <a:ext cx="3438478" cy="4584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4 CuadroTexto"/>
          <p:cNvSpPr txBox="1"/>
          <p:nvPr/>
        </p:nvSpPr>
        <p:spPr>
          <a:xfrm>
            <a:off x="467544" y="6515000"/>
            <a:ext cx="8089576" cy="369332"/>
          </a:xfrm>
          <a:prstGeom prst="rect">
            <a:avLst/>
          </a:prstGeom>
          <a:noFill/>
        </p:spPr>
        <p:txBody>
          <a:bodyPr wrap="square" rtlCol="0">
            <a:spAutoFit/>
          </a:bodyPr>
          <a:lstStyle/>
          <a:p>
            <a:r>
              <a:rPr lang="es-ES" dirty="0"/>
              <a:t>BAÑERES DOMÉNEC (2008). El juego como estrategia didáctica</a:t>
            </a:r>
          </a:p>
        </p:txBody>
      </p:sp>
    </p:spTree>
    <p:extLst>
      <p:ext uri="{BB962C8B-B14F-4D97-AF65-F5344CB8AC3E}">
        <p14:creationId xmlns:p14="http://schemas.microsoft.com/office/powerpoint/2010/main" val="4215568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CLASIFICACIÓN DEL JUEGO</a:t>
            </a:r>
            <a:endParaRPr lang="es-ES" dirty="0"/>
          </a:p>
        </p:txBody>
      </p:sp>
      <p:sp>
        <p:nvSpPr>
          <p:cNvPr id="5" name="4 Pentágono"/>
          <p:cNvSpPr/>
          <p:nvPr/>
        </p:nvSpPr>
        <p:spPr>
          <a:xfrm>
            <a:off x="469148" y="2060848"/>
            <a:ext cx="2448272" cy="1368152"/>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JUEGOS CON ALGO</a:t>
            </a:r>
            <a:endParaRPr lang="es-ES" b="1" dirty="0">
              <a:solidFill>
                <a:schemeClr val="tx1"/>
              </a:solidFill>
            </a:endParaRPr>
          </a:p>
        </p:txBody>
      </p:sp>
      <p:sp>
        <p:nvSpPr>
          <p:cNvPr id="6" name="5 Pentágono"/>
          <p:cNvSpPr/>
          <p:nvPr/>
        </p:nvSpPr>
        <p:spPr>
          <a:xfrm>
            <a:off x="467544" y="3573016"/>
            <a:ext cx="2448272" cy="1368152"/>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lumMod val="95000"/>
                  </a:schemeClr>
                </a:solidFill>
              </a:rPr>
              <a:t>JUEGOS COMO ALGO</a:t>
            </a:r>
            <a:endParaRPr lang="es-ES" b="1" dirty="0">
              <a:solidFill>
                <a:schemeClr val="bg1">
                  <a:lumMod val="95000"/>
                </a:schemeClr>
              </a:solidFill>
            </a:endParaRPr>
          </a:p>
        </p:txBody>
      </p:sp>
      <p:sp>
        <p:nvSpPr>
          <p:cNvPr id="7" name="6 Pentágono"/>
          <p:cNvSpPr/>
          <p:nvPr/>
        </p:nvSpPr>
        <p:spPr>
          <a:xfrm>
            <a:off x="467544" y="5157192"/>
            <a:ext cx="2448272" cy="1368152"/>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rPr>
              <a:t>JUEGOS SOBRE ALGO</a:t>
            </a:r>
            <a:endParaRPr lang="es-ES" b="1" dirty="0">
              <a:solidFill>
                <a:schemeClr val="bg1"/>
              </a:solidFill>
            </a:endParaRPr>
          </a:p>
        </p:txBody>
      </p:sp>
      <p:pic>
        <p:nvPicPr>
          <p:cNvPr id="3074" name="Picture 2" descr="C:\Users\Home\Desktop\Pre Defensa\Fotos Tesis\Test Coordinación\Foto06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734" r="17756" b="24621"/>
          <a:stretch/>
        </p:blipFill>
        <p:spPr bwMode="auto">
          <a:xfrm>
            <a:off x="6516216" y="2060726"/>
            <a:ext cx="2304442" cy="144378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ome\Desktop\Pre Defensa\Fotos Tesis\Test Coordinación\Foto06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815" b="40960"/>
          <a:stretch/>
        </p:blipFill>
        <p:spPr bwMode="auto">
          <a:xfrm>
            <a:off x="3491880" y="2060848"/>
            <a:ext cx="2448272" cy="14436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ome\Desktop\Pre Defensa\Fotos Tesis\Test Coordinación\Foto06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63" t="18499" r="17150" b="21425"/>
          <a:stretch/>
        </p:blipFill>
        <p:spPr bwMode="auto">
          <a:xfrm>
            <a:off x="3713419" y="3584321"/>
            <a:ext cx="2005194" cy="135684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ome\Desktop\Pre Defensa\Fotos Tesis\Test Coordinación\Foto066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264" b="30579"/>
          <a:stretch/>
        </p:blipFill>
        <p:spPr bwMode="auto">
          <a:xfrm>
            <a:off x="6708961" y="3573017"/>
            <a:ext cx="1918952" cy="13856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Home\Desktop\Pre Defensa\Fotos Tesis\VolleySabanas\Foto152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9679"/>
          <a:stretch/>
        </p:blipFill>
        <p:spPr bwMode="auto">
          <a:xfrm>
            <a:off x="3851920" y="5043015"/>
            <a:ext cx="1728192" cy="138994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Home\Desktop\Pre Defensa\Fotos Tesis\DodgeBall2\Foto135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9" t="24586" r="17337" b="44118"/>
          <a:stretch/>
        </p:blipFill>
        <p:spPr bwMode="auto">
          <a:xfrm>
            <a:off x="5940152" y="5043015"/>
            <a:ext cx="2774179" cy="1413526"/>
          </a:xfrm>
          <a:prstGeom prst="rect">
            <a:avLst/>
          </a:prstGeom>
          <a:noFill/>
          <a:extLst>
            <a:ext uri="{909E8E84-426E-40DD-AFC4-6F175D3DCCD1}">
              <a14:hiddenFill xmlns:a14="http://schemas.microsoft.com/office/drawing/2010/main">
                <a:solidFill>
                  <a:srgbClr val="FFFFFF"/>
                </a:solidFill>
              </a14:hiddenFill>
            </a:ext>
          </a:extLst>
        </p:spPr>
      </p:pic>
      <p:sp>
        <p:nvSpPr>
          <p:cNvPr id="14" name="13 CuadroTexto"/>
          <p:cNvSpPr txBox="1"/>
          <p:nvPr/>
        </p:nvSpPr>
        <p:spPr>
          <a:xfrm>
            <a:off x="467544" y="6515000"/>
            <a:ext cx="8089576" cy="369332"/>
          </a:xfrm>
          <a:prstGeom prst="rect">
            <a:avLst/>
          </a:prstGeom>
          <a:noFill/>
        </p:spPr>
        <p:txBody>
          <a:bodyPr wrap="square" rtlCol="0">
            <a:spAutoFit/>
          </a:bodyPr>
          <a:lstStyle/>
          <a:p>
            <a:r>
              <a:rPr lang="es-ES" dirty="0" smtClean="0"/>
              <a:t>Convenio Ecuatoriano Alemán 1994</a:t>
            </a:r>
            <a:endParaRPr lang="es-ES" dirty="0"/>
          </a:p>
        </p:txBody>
      </p:sp>
    </p:spTree>
    <p:extLst>
      <p:ext uri="{BB962C8B-B14F-4D97-AF65-F5344CB8AC3E}">
        <p14:creationId xmlns:p14="http://schemas.microsoft.com/office/powerpoint/2010/main" val="3284766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JUEGOS SOBRE ALGO</a:t>
            </a:r>
            <a:endParaRPr lang="es-ES" dirty="0"/>
          </a:p>
        </p:txBody>
      </p:sp>
      <p:sp>
        <p:nvSpPr>
          <p:cNvPr id="7" name="6 Rectángulo"/>
          <p:cNvSpPr/>
          <p:nvPr/>
        </p:nvSpPr>
        <p:spPr>
          <a:xfrm>
            <a:off x="251520" y="1412776"/>
            <a:ext cx="8640960" cy="518457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97" r="13053"/>
          <a:stretch/>
        </p:blipFill>
        <p:spPr bwMode="auto">
          <a:xfrm>
            <a:off x="1151620" y="1380697"/>
            <a:ext cx="6840760" cy="522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467544" y="6515000"/>
            <a:ext cx="8089576" cy="369332"/>
          </a:xfrm>
          <a:prstGeom prst="rect">
            <a:avLst/>
          </a:prstGeom>
          <a:noFill/>
        </p:spPr>
        <p:txBody>
          <a:bodyPr wrap="square" rtlCol="0">
            <a:spAutoFit/>
          </a:bodyPr>
          <a:lstStyle/>
          <a:p>
            <a:r>
              <a:rPr lang="es-ES" dirty="0" smtClean="0"/>
              <a:t>Ministerio de Educación, 2003 (Actualización </a:t>
            </a:r>
            <a:r>
              <a:rPr lang="es-ES" dirty="0"/>
              <a:t>C</a:t>
            </a:r>
            <a:r>
              <a:rPr lang="es-ES" dirty="0" smtClean="0"/>
              <a:t>urricular 2012)</a:t>
            </a:r>
            <a:endParaRPr lang="es-ES" dirty="0"/>
          </a:p>
        </p:txBody>
      </p:sp>
    </p:spTree>
    <p:extLst>
      <p:ext uri="{BB962C8B-B14F-4D97-AF65-F5344CB8AC3E}">
        <p14:creationId xmlns:p14="http://schemas.microsoft.com/office/powerpoint/2010/main" val="2113518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99592" y="1988840"/>
            <a:ext cx="7408333" cy="1789531"/>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buNone/>
            </a:pPr>
            <a:r>
              <a:rPr lang="es-ES" sz="2200" dirty="0"/>
              <a:t>La Educación Física es una disciplina que basa su accionar en la enseñanza y perfeccionamiento de movimientos corporales. Busca formar de una manera integral y armónica al ser humano, estimulando positivamente sus capacidades físicas” (Asamblea Nacional, 2010). </a:t>
            </a:r>
          </a:p>
          <a:p>
            <a:endParaRPr lang="es-ES" sz="2200" dirty="0"/>
          </a:p>
        </p:txBody>
      </p:sp>
      <p:sp>
        <p:nvSpPr>
          <p:cNvPr id="3" name="2 Título"/>
          <p:cNvSpPr>
            <a:spLocks noGrp="1"/>
          </p:cNvSpPr>
          <p:nvPr>
            <p:ph type="title"/>
          </p:nvPr>
        </p:nvSpPr>
        <p:spPr/>
        <p:txBody>
          <a:bodyPr/>
          <a:lstStyle/>
          <a:p>
            <a:r>
              <a:rPr lang="es-ES" dirty="0" smtClean="0"/>
              <a:t>EDUCACIÓN FÍSCA</a:t>
            </a:r>
            <a:endParaRPr lang="es-ES"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6212" b="18447"/>
          <a:stretch/>
        </p:blipFill>
        <p:spPr bwMode="auto">
          <a:xfrm>
            <a:off x="2296407" y="4005064"/>
            <a:ext cx="4896544" cy="249958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18027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ome\Desktop\Pre Defensa\Fotos Tesis\Caminata y Cometa\Foto100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rcRect t="22667" b="2108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contenido"/>
          <p:cNvSpPr>
            <a:spLocks noGrp="1"/>
          </p:cNvSpPr>
          <p:nvPr>
            <p:ph idx="1"/>
          </p:nvPr>
        </p:nvSpPr>
        <p:spPr/>
        <p:txBody>
          <a:bodyPr/>
          <a:lstStyle/>
          <a:p>
            <a:endParaRPr lang="es-ES" dirty="0"/>
          </a:p>
        </p:txBody>
      </p:sp>
      <p:sp>
        <p:nvSpPr>
          <p:cNvPr id="5" name="4 Rectángulo"/>
          <p:cNvSpPr/>
          <p:nvPr/>
        </p:nvSpPr>
        <p:spPr>
          <a:xfrm>
            <a:off x="395536" y="260648"/>
            <a:ext cx="8352928"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chemeClr val="tx1"/>
                </a:solidFill>
              </a:rPr>
              <a:t>ESTRUCTURA DE LA EDUACION </a:t>
            </a:r>
            <a:r>
              <a:rPr lang="es-ES" sz="1600" b="1" dirty="0">
                <a:solidFill>
                  <a:schemeClr val="tx1"/>
                </a:solidFill>
              </a:rPr>
              <a:t>FÍSICA </a:t>
            </a:r>
            <a:r>
              <a:rPr lang="es-ES" sz="1600" b="1" dirty="0" smtClean="0">
                <a:solidFill>
                  <a:schemeClr val="tx1"/>
                </a:solidFill>
              </a:rPr>
              <a:t>(MINISTERIO </a:t>
            </a:r>
            <a:r>
              <a:rPr lang="es-ES" sz="1600" b="1" dirty="0">
                <a:solidFill>
                  <a:schemeClr val="tx1"/>
                </a:solidFill>
              </a:rPr>
              <a:t>DE EDUCACION DEL </a:t>
            </a:r>
            <a:r>
              <a:rPr lang="es-ES" sz="1600" b="1" dirty="0" smtClean="0">
                <a:solidFill>
                  <a:schemeClr val="tx1"/>
                </a:solidFill>
              </a:rPr>
              <a:t>ECUADOR 2012)</a:t>
            </a:r>
            <a:endParaRPr lang="es-ES" sz="1600" dirty="0">
              <a:solidFill>
                <a:schemeClr val="tx1"/>
              </a:solidFill>
            </a:endParaRPr>
          </a:p>
        </p:txBody>
      </p:sp>
      <p:sp>
        <p:nvSpPr>
          <p:cNvPr id="6" name="5 Rectángulo redondeado"/>
          <p:cNvSpPr/>
          <p:nvPr/>
        </p:nvSpPr>
        <p:spPr>
          <a:xfrm>
            <a:off x="426515" y="1131239"/>
            <a:ext cx="2736304" cy="136815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EDUCACIÓN GENEREAL BASICA</a:t>
            </a:r>
            <a:endParaRPr lang="es-ES" dirty="0"/>
          </a:p>
        </p:txBody>
      </p:sp>
      <p:sp>
        <p:nvSpPr>
          <p:cNvPr id="7" name="6 Rectángulo redondeado"/>
          <p:cNvSpPr/>
          <p:nvPr/>
        </p:nvSpPr>
        <p:spPr>
          <a:xfrm>
            <a:off x="6012160" y="1125203"/>
            <a:ext cx="2736304" cy="136815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BACHILLERATO GENERAL UNIFICADO</a:t>
            </a:r>
            <a:endParaRPr lang="es-ES" dirty="0"/>
          </a:p>
        </p:txBody>
      </p:sp>
      <p:sp>
        <p:nvSpPr>
          <p:cNvPr id="8" name="7 Rectángulo redondeado"/>
          <p:cNvSpPr/>
          <p:nvPr/>
        </p:nvSpPr>
        <p:spPr>
          <a:xfrm>
            <a:off x="2328156" y="2748171"/>
            <a:ext cx="4487688" cy="2592288"/>
          </a:xfrm>
          <a:prstGeom prst="roundRect">
            <a:avLst/>
          </a:prstGeom>
          <a:solidFill>
            <a:srgbClr val="F66B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smtClean="0"/>
              <a:t>	</a:t>
            </a:r>
          </a:p>
          <a:p>
            <a:endParaRPr lang="es-ES" b="1" dirty="0"/>
          </a:p>
          <a:p>
            <a:endParaRPr lang="es-ES" b="1" dirty="0" smtClean="0"/>
          </a:p>
          <a:p>
            <a:r>
              <a:rPr lang="es-ES" b="1" dirty="0" smtClean="0"/>
              <a:t>EJES DEL APRENDIZAJE</a:t>
            </a:r>
          </a:p>
          <a:p>
            <a:r>
              <a:rPr lang="es-ES" b="1" dirty="0" smtClean="0"/>
              <a:t>BLOQUES CURRICULARES:</a:t>
            </a:r>
          </a:p>
          <a:p>
            <a:pPr marL="285750" indent="-285750">
              <a:buFont typeface="Arial" pitchFamily="34" charset="0"/>
              <a:buChar char="•"/>
            </a:pPr>
            <a:r>
              <a:rPr lang="es-ES" b="1" dirty="0" smtClean="0"/>
              <a:t>MOVIMIENTOS NATURALES</a:t>
            </a:r>
          </a:p>
          <a:p>
            <a:pPr marL="285750" indent="-285750">
              <a:buFont typeface="Arial" pitchFamily="34" charset="0"/>
              <a:buChar char="•"/>
            </a:pPr>
            <a:r>
              <a:rPr lang="es-ES" b="1" dirty="0" smtClean="0"/>
              <a:t>JUEGOS</a:t>
            </a:r>
          </a:p>
          <a:p>
            <a:pPr marL="285750" indent="-285750">
              <a:buFont typeface="Arial" pitchFamily="34" charset="0"/>
              <a:buChar char="•"/>
            </a:pPr>
            <a:r>
              <a:rPr lang="es-ES" b="1" dirty="0" smtClean="0"/>
              <a:t>MOVIMIENTO FORMATIVO, ARTISTICO Y EXPRESIVO</a:t>
            </a:r>
          </a:p>
          <a:p>
            <a:r>
              <a:rPr lang="es-ES" b="1" dirty="0" smtClean="0"/>
              <a:t>OBJETIVOS EDUCATIVOS DEL ÁREA</a:t>
            </a:r>
          </a:p>
          <a:p>
            <a:r>
              <a:rPr lang="es-ES" b="1" dirty="0" smtClean="0"/>
              <a:t>PERFIL DE SALIDA</a:t>
            </a:r>
          </a:p>
          <a:p>
            <a:pPr marL="285750" indent="-285750">
              <a:buFont typeface="Arial" pitchFamily="34" charset="0"/>
              <a:buChar char="•"/>
            </a:pPr>
            <a:endParaRPr lang="es-ES" sz="4000" b="1" dirty="0" smtClean="0"/>
          </a:p>
          <a:p>
            <a:pPr marL="285750" indent="-285750">
              <a:buFont typeface="Arial" pitchFamily="34" charset="0"/>
              <a:buChar char="•"/>
            </a:pPr>
            <a:endParaRPr lang="es-ES" sz="4000" dirty="0"/>
          </a:p>
        </p:txBody>
      </p:sp>
      <p:cxnSp>
        <p:nvCxnSpPr>
          <p:cNvPr id="10" name="9 Conector recto de flecha"/>
          <p:cNvCxnSpPr>
            <a:stCxn id="5" idx="2"/>
            <a:endCxn id="6" idx="3"/>
          </p:cNvCxnSpPr>
          <p:nvPr/>
        </p:nvCxnSpPr>
        <p:spPr>
          <a:xfrm flipH="1">
            <a:off x="3162819" y="980728"/>
            <a:ext cx="1409181" cy="834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a:stCxn id="5" idx="2"/>
            <a:endCxn id="7" idx="1"/>
          </p:cNvCxnSpPr>
          <p:nvPr/>
        </p:nvCxnSpPr>
        <p:spPr>
          <a:xfrm>
            <a:off x="4572000" y="980728"/>
            <a:ext cx="1440160" cy="8285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6" idx="2"/>
            <a:endCxn id="8" idx="0"/>
          </p:cNvCxnSpPr>
          <p:nvPr/>
        </p:nvCxnSpPr>
        <p:spPr>
          <a:xfrm>
            <a:off x="1794667" y="2499391"/>
            <a:ext cx="2777333" cy="2487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a:stCxn id="7" idx="2"/>
            <a:endCxn id="8" idx="0"/>
          </p:cNvCxnSpPr>
          <p:nvPr/>
        </p:nvCxnSpPr>
        <p:spPr>
          <a:xfrm flipH="1">
            <a:off x="4572000" y="2493355"/>
            <a:ext cx="2808312" cy="2548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21 Terminador"/>
          <p:cNvSpPr/>
          <p:nvPr/>
        </p:nvSpPr>
        <p:spPr>
          <a:xfrm>
            <a:off x="426514" y="5781097"/>
            <a:ext cx="8321949" cy="747999"/>
          </a:xfrm>
          <a:prstGeom prst="flowChartTermina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“Desarrollar capacidades físicas y destrezas motrices, cognitivas y socio-afectivas para mejorar la calidad de vida”</a:t>
            </a:r>
          </a:p>
        </p:txBody>
      </p:sp>
      <p:cxnSp>
        <p:nvCxnSpPr>
          <p:cNvPr id="24" name="23 Conector recto de flecha"/>
          <p:cNvCxnSpPr>
            <a:stCxn id="8" idx="2"/>
            <a:endCxn id="22" idx="0"/>
          </p:cNvCxnSpPr>
          <p:nvPr/>
        </p:nvCxnSpPr>
        <p:spPr>
          <a:xfrm>
            <a:off x="4572000" y="5340459"/>
            <a:ext cx="15489" cy="44063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442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ome\Desktop\Pre Defensa\Fotos Tesis\Caminata y Cometa\Foto102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1000"/>
                    </a14:imgEffect>
                  </a14:imgLayer>
                </a14:imgProps>
              </a:ext>
              <a:ext uri="{28A0092B-C50C-407E-A947-70E740481C1C}">
                <a14:useLocalDpi xmlns:a14="http://schemas.microsoft.com/office/drawing/2010/main" val="0"/>
              </a:ext>
            </a:extLst>
          </a:blip>
          <a:srcRect/>
          <a:stretch>
            <a:fillRect/>
          </a:stretch>
        </p:blipFill>
        <p:spPr bwMode="auto">
          <a:xfrm>
            <a:off x="-96011" y="0"/>
            <a:ext cx="9240011" cy="6930007"/>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contenido"/>
          <p:cNvSpPr>
            <a:spLocks noGrp="1"/>
          </p:cNvSpPr>
          <p:nvPr>
            <p:ph idx="1"/>
          </p:nvPr>
        </p:nvSpPr>
        <p:spPr>
          <a:xfrm>
            <a:off x="77754" y="1412776"/>
            <a:ext cx="8892479" cy="1584176"/>
          </a:xfrm>
          <a:prstGeom prst="roundRect">
            <a:avLst/>
          </a:prstGeom>
          <a:solidFill>
            <a:schemeClr val="accent4"/>
          </a:solidFill>
        </p:spPr>
        <p:txBody>
          <a:bodyPr>
            <a:normAutofit fontScale="92500" lnSpcReduction="10000"/>
          </a:bodyPr>
          <a:lstStyle/>
          <a:p>
            <a:pPr marL="0" indent="0" algn="just">
              <a:buNone/>
            </a:pPr>
            <a:r>
              <a:rPr lang="es-ES" dirty="0">
                <a:solidFill>
                  <a:schemeClr val="tx1"/>
                </a:solidFill>
              </a:rPr>
              <a:t>Es una </a:t>
            </a:r>
            <a:r>
              <a:rPr lang="es-ES" dirty="0" smtClean="0">
                <a:solidFill>
                  <a:schemeClr val="tx1"/>
                </a:solidFill>
              </a:rPr>
              <a:t>manera de actuar frente un estimulo, delimitada por procesos </a:t>
            </a:r>
            <a:r>
              <a:rPr lang="es-ES" dirty="0">
                <a:solidFill>
                  <a:schemeClr val="tx1"/>
                </a:solidFill>
              </a:rPr>
              <a:t>emocionales, </a:t>
            </a:r>
            <a:r>
              <a:rPr lang="es-ES" dirty="0" smtClean="0">
                <a:solidFill>
                  <a:schemeClr val="tx1"/>
                </a:solidFill>
              </a:rPr>
              <a:t>cognitivos</a:t>
            </a:r>
            <a:r>
              <a:rPr lang="es-ES" dirty="0" smtClean="0">
                <a:solidFill>
                  <a:schemeClr val="tx1"/>
                </a:solidFill>
              </a:rPr>
              <a:t> y</a:t>
            </a:r>
            <a:r>
              <a:rPr lang="es-ES" dirty="0" smtClean="0">
                <a:solidFill>
                  <a:schemeClr val="tx1"/>
                </a:solidFill>
              </a:rPr>
              <a:t> sociales</a:t>
            </a:r>
            <a:r>
              <a:rPr lang="es-ES" dirty="0">
                <a:solidFill>
                  <a:schemeClr val="tx1"/>
                </a:solidFill>
              </a:rPr>
              <a:t>.</a:t>
            </a:r>
            <a:r>
              <a:rPr lang="es-ES" dirty="0" smtClean="0">
                <a:solidFill>
                  <a:schemeClr val="tx1"/>
                </a:solidFill>
              </a:rPr>
              <a:t> </a:t>
            </a:r>
            <a:r>
              <a:rPr lang="es-ES" dirty="0" smtClean="0">
                <a:solidFill>
                  <a:schemeClr val="tx1"/>
                </a:solidFill>
              </a:rPr>
              <a:t>Además de principios adquiridos durante la vida, también llamados valores, todo esto con el fin de generar una respuesta de </a:t>
            </a:r>
            <a:r>
              <a:rPr lang="es-ES" dirty="0">
                <a:solidFill>
                  <a:schemeClr val="tx1"/>
                </a:solidFill>
              </a:rPr>
              <a:t>predisposición o rechazo </a:t>
            </a:r>
            <a:r>
              <a:rPr lang="es-ES" dirty="0" smtClean="0">
                <a:solidFill>
                  <a:schemeClr val="tx1"/>
                </a:solidFill>
              </a:rPr>
              <a:t>a dicho estimulo.</a:t>
            </a:r>
            <a:endParaRPr lang="es-ES" dirty="0"/>
          </a:p>
        </p:txBody>
      </p:sp>
      <p:sp>
        <p:nvSpPr>
          <p:cNvPr id="3" name="2 Título"/>
          <p:cNvSpPr>
            <a:spLocks noGrp="1"/>
          </p:cNvSpPr>
          <p:nvPr>
            <p:ph type="title"/>
          </p:nvPr>
        </p:nvSpPr>
        <p:spPr/>
        <p:txBody>
          <a:bodyPr/>
          <a:lstStyle/>
          <a:p>
            <a:r>
              <a:rPr lang="es-ES" b="1" dirty="0" smtClean="0">
                <a:solidFill>
                  <a:schemeClr val="tx1"/>
                </a:solidFill>
              </a:rPr>
              <a:t>LA ACTITUD</a:t>
            </a:r>
            <a:endParaRPr lang="es-ES" b="1" dirty="0">
              <a:solidFill>
                <a:schemeClr val="tx1"/>
              </a:solidFill>
            </a:endParaRPr>
          </a:p>
        </p:txBody>
      </p:sp>
    </p:spTree>
    <p:extLst>
      <p:ext uri="{BB962C8B-B14F-4D97-AF65-F5344CB8AC3E}">
        <p14:creationId xmlns:p14="http://schemas.microsoft.com/office/powerpoint/2010/main" val="3950699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ipe(down)">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ome\Desktop\Pre Defensa\Fotos Tesis\Caminata y Cometa\Foto1019.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9000"/>
                    </a14:imgEffect>
                  </a14:imgLayer>
                </a14:imgProps>
              </a:ex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Título"/>
          <p:cNvSpPr>
            <a:spLocks noGrp="1"/>
          </p:cNvSpPr>
          <p:nvPr>
            <p:ph type="title"/>
          </p:nvPr>
        </p:nvSpPr>
        <p:spPr>
          <a:xfrm>
            <a:off x="0" y="338328"/>
            <a:ext cx="9144000" cy="1252728"/>
          </a:xfrm>
        </p:spPr>
        <p:txBody>
          <a:bodyPr>
            <a:normAutofit fontScale="90000"/>
          </a:bodyPr>
          <a:lstStyle/>
          <a:p>
            <a:r>
              <a:rPr lang="es-ES" b="1" dirty="0" smtClean="0">
                <a:solidFill>
                  <a:schemeClr val="tx1"/>
                </a:solidFill>
              </a:rPr>
              <a:t>LA ACTITUD EN LA CLASE DE EDUCACIÓN FÍSICA CONTEMPORANEA</a:t>
            </a:r>
            <a:endParaRPr lang="es-ES" b="1" dirty="0">
              <a:solidFill>
                <a:schemeClr val="tx1"/>
              </a:solidFill>
            </a:endParaRPr>
          </a:p>
        </p:txBody>
      </p:sp>
      <p:sp>
        <p:nvSpPr>
          <p:cNvPr id="7" name="6 Elipse"/>
          <p:cNvSpPr/>
          <p:nvPr/>
        </p:nvSpPr>
        <p:spPr>
          <a:xfrm>
            <a:off x="6948264" y="2132856"/>
            <a:ext cx="2016224" cy="1800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ACTITUD EN CLASE</a:t>
            </a:r>
          </a:p>
          <a:p>
            <a:pPr algn="ctr"/>
            <a:r>
              <a:rPr lang="es-ES" b="1" dirty="0" smtClean="0">
                <a:solidFill>
                  <a:schemeClr val="tx1"/>
                </a:solidFill>
              </a:rPr>
              <a:t>DEFICIENTE</a:t>
            </a:r>
            <a:endParaRPr lang="es-ES" b="1" dirty="0">
              <a:solidFill>
                <a:schemeClr val="tx1"/>
              </a:solidFill>
            </a:endParaRPr>
          </a:p>
        </p:txBody>
      </p:sp>
      <p:pic>
        <p:nvPicPr>
          <p:cNvPr id="25" name="24 Imagen"/>
          <p:cNvPicPr/>
          <p:nvPr/>
        </p:nvPicPr>
        <p:blipFill rotWithShape="1">
          <a:blip r:embed="rId4" cstate="print">
            <a:extLst>
              <a:ext uri="{28A0092B-C50C-407E-A947-70E740481C1C}">
                <a14:useLocalDpi xmlns:a14="http://schemas.microsoft.com/office/drawing/2010/main" val="0"/>
              </a:ext>
            </a:extLst>
          </a:blip>
          <a:srcRect l="28854" t="45185" r="29120" b="7778"/>
          <a:stretch/>
        </p:blipFill>
        <p:spPr bwMode="auto">
          <a:xfrm>
            <a:off x="179512" y="1988840"/>
            <a:ext cx="6048672" cy="4306024"/>
          </a:xfrm>
          <a:prstGeom prst="rect">
            <a:avLst/>
          </a:prstGeom>
          <a:ln>
            <a:noFill/>
          </a:ln>
          <a:extLst>
            <a:ext uri="{53640926-AAD7-44D8-BBD7-CCE9431645EC}">
              <a14:shadowObscured xmlns:a14="http://schemas.microsoft.com/office/drawing/2010/main"/>
            </a:ext>
          </a:extLst>
        </p:spPr>
      </p:pic>
      <p:sp>
        <p:nvSpPr>
          <p:cNvPr id="17" name="16 Igual que"/>
          <p:cNvSpPr/>
          <p:nvPr/>
        </p:nvSpPr>
        <p:spPr>
          <a:xfrm>
            <a:off x="6372200" y="2852936"/>
            <a:ext cx="432048" cy="360040"/>
          </a:xfrm>
          <a:prstGeom prst="math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27" name="26 Igual que"/>
          <p:cNvSpPr/>
          <p:nvPr/>
        </p:nvSpPr>
        <p:spPr>
          <a:xfrm>
            <a:off x="6383762" y="5013176"/>
            <a:ext cx="432048" cy="360040"/>
          </a:xfrm>
          <a:prstGeom prst="math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28" name="27 Elipse"/>
          <p:cNvSpPr/>
          <p:nvPr/>
        </p:nvSpPr>
        <p:spPr>
          <a:xfrm>
            <a:off x="7011484" y="4293096"/>
            <a:ext cx="2016224" cy="1800200"/>
          </a:xfrm>
          <a:prstGeom prst="ellipse">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tx1"/>
                </a:solidFill>
              </a:rPr>
              <a:t>BUENA</a:t>
            </a:r>
          </a:p>
          <a:p>
            <a:pPr algn="ctr"/>
            <a:r>
              <a:rPr lang="es-ES" b="1" dirty="0" smtClean="0">
                <a:solidFill>
                  <a:schemeClr val="tx1"/>
                </a:solidFill>
              </a:rPr>
              <a:t>ACTITUD EN CLASE</a:t>
            </a:r>
            <a:endParaRPr lang="es-ES" b="1" dirty="0">
              <a:solidFill>
                <a:schemeClr val="tx1"/>
              </a:solidFill>
            </a:endParaRPr>
          </a:p>
        </p:txBody>
      </p:sp>
    </p:spTree>
    <p:extLst>
      <p:ext uri="{BB962C8B-B14F-4D97-AF65-F5344CB8AC3E}">
        <p14:creationId xmlns:p14="http://schemas.microsoft.com/office/powerpoint/2010/main" val="496739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80">
                                          <p:stCondLst>
                                            <p:cond delay="0"/>
                                          </p:stCondLst>
                                        </p:cTn>
                                        <p:tgtEl>
                                          <p:spTgt spid="28"/>
                                        </p:tgtEl>
                                      </p:cBhvr>
                                    </p:animEffect>
                                    <p:anim calcmode="lin" valueType="num">
                                      <p:cBhvr>
                                        <p:cTn id="2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3" dur="26">
                                          <p:stCondLst>
                                            <p:cond delay="650"/>
                                          </p:stCondLst>
                                        </p:cTn>
                                        <p:tgtEl>
                                          <p:spTgt spid="28"/>
                                        </p:tgtEl>
                                      </p:cBhvr>
                                      <p:to x="100000" y="60000"/>
                                    </p:animScale>
                                    <p:animScale>
                                      <p:cBhvr>
                                        <p:cTn id="34" dur="166" decel="50000">
                                          <p:stCondLst>
                                            <p:cond delay="676"/>
                                          </p:stCondLst>
                                        </p:cTn>
                                        <p:tgtEl>
                                          <p:spTgt spid="28"/>
                                        </p:tgtEl>
                                      </p:cBhvr>
                                      <p:to x="100000" y="100000"/>
                                    </p:animScale>
                                    <p:animScale>
                                      <p:cBhvr>
                                        <p:cTn id="35" dur="26">
                                          <p:stCondLst>
                                            <p:cond delay="1312"/>
                                          </p:stCondLst>
                                        </p:cTn>
                                        <p:tgtEl>
                                          <p:spTgt spid="28"/>
                                        </p:tgtEl>
                                      </p:cBhvr>
                                      <p:to x="100000" y="80000"/>
                                    </p:animScale>
                                    <p:animScale>
                                      <p:cBhvr>
                                        <p:cTn id="36" dur="166" decel="50000">
                                          <p:stCondLst>
                                            <p:cond delay="1338"/>
                                          </p:stCondLst>
                                        </p:cTn>
                                        <p:tgtEl>
                                          <p:spTgt spid="28"/>
                                        </p:tgtEl>
                                      </p:cBhvr>
                                      <p:to x="100000" y="100000"/>
                                    </p:animScale>
                                    <p:animScale>
                                      <p:cBhvr>
                                        <p:cTn id="37" dur="26">
                                          <p:stCondLst>
                                            <p:cond delay="1642"/>
                                          </p:stCondLst>
                                        </p:cTn>
                                        <p:tgtEl>
                                          <p:spTgt spid="28"/>
                                        </p:tgtEl>
                                      </p:cBhvr>
                                      <p:to x="100000" y="90000"/>
                                    </p:animScale>
                                    <p:animScale>
                                      <p:cBhvr>
                                        <p:cTn id="38" dur="166" decel="50000">
                                          <p:stCondLst>
                                            <p:cond delay="1668"/>
                                          </p:stCondLst>
                                        </p:cTn>
                                        <p:tgtEl>
                                          <p:spTgt spid="28"/>
                                        </p:tgtEl>
                                      </p:cBhvr>
                                      <p:to x="100000" y="100000"/>
                                    </p:animScale>
                                    <p:animScale>
                                      <p:cBhvr>
                                        <p:cTn id="39" dur="26">
                                          <p:stCondLst>
                                            <p:cond delay="1808"/>
                                          </p:stCondLst>
                                        </p:cTn>
                                        <p:tgtEl>
                                          <p:spTgt spid="28"/>
                                        </p:tgtEl>
                                      </p:cBhvr>
                                      <p:to x="100000" y="95000"/>
                                    </p:animScale>
                                    <p:animScale>
                                      <p:cBhvr>
                                        <p:cTn id="4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Albert Definition Einstein High Philosopher Physicist Resolution "/>
          <p:cNvPicPr>
            <a:picLocks noChangeAspect="1" noChangeArrowheads="1"/>
          </p:cNvPicPr>
          <p:nvPr/>
        </p:nvPicPr>
        <p:blipFill>
          <a:blip r:embed="rId2">
            <a:duotone>
              <a:schemeClr val="bg2">
                <a:shade val="45000"/>
                <a:satMod val="135000"/>
              </a:schemeClr>
              <a:prstClr val="white"/>
            </a:duotone>
          </a:blip>
          <a:srcRect l="11904" r="4762"/>
          <a:stretch>
            <a:fillRect/>
          </a:stretch>
        </p:blipFill>
        <p:spPr bwMode="auto">
          <a:xfrm>
            <a:off x="0" y="1"/>
            <a:ext cx="9144000" cy="6858000"/>
          </a:xfrm>
          <a:prstGeom prst="rect">
            <a:avLst/>
          </a:prstGeom>
          <a:noFill/>
        </p:spPr>
      </p:pic>
      <p:sp>
        <p:nvSpPr>
          <p:cNvPr id="10243" name="2 Marcador de contenido"/>
          <p:cNvSpPr>
            <a:spLocks noGrp="1"/>
          </p:cNvSpPr>
          <p:nvPr>
            <p:ph sz="quarter" idx="1"/>
          </p:nvPr>
        </p:nvSpPr>
        <p:spPr>
          <a:xfrm>
            <a:off x="500063" y="1214438"/>
            <a:ext cx="8229600" cy="4937125"/>
          </a:xfrm>
        </p:spPr>
        <p:txBody>
          <a:bodyPr/>
          <a:lstStyle/>
          <a:p>
            <a:pPr algn="ctr">
              <a:buFont typeface="Wingdings 3" pitchFamily="18" charset="2"/>
              <a:buNone/>
            </a:pPr>
            <a:endParaRPr lang="es-ES_tradnl" b="1" i="1" dirty="0" smtClean="0"/>
          </a:p>
          <a:p>
            <a:pPr algn="ctr">
              <a:buFont typeface="Wingdings 3" pitchFamily="18" charset="2"/>
              <a:buNone/>
            </a:pPr>
            <a:endParaRPr lang="es-ES_tradnl" b="1" i="1" dirty="0" smtClean="0"/>
          </a:p>
          <a:p>
            <a:pPr algn="ctr">
              <a:buFont typeface="Wingdings 3" pitchFamily="18" charset="2"/>
              <a:buNone/>
            </a:pPr>
            <a:endParaRPr lang="es-ES_tradnl" b="1" i="1" dirty="0" smtClean="0"/>
          </a:p>
          <a:p>
            <a:pPr marL="0" indent="0" algn="ctr">
              <a:buNone/>
            </a:pPr>
            <a:r>
              <a:rPr lang="es-EC" b="1" i="1" dirty="0" smtClean="0"/>
              <a:t>“El </a:t>
            </a:r>
            <a:r>
              <a:rPr lang="es-EC" b="1" i="1" dirty="0"/>
              <a:t>arte supremo del profesor consiste en despertar la alegría por la expresión creativa y el conocimiento</a:t>
            </a:r>
            <a:r>
              <a:rPr lang="es-EC" b="1" i="1" dirty="0"/>
              <a:t>.”</a:t>
            </a:r>
            <a:endParaRPr lang="es-EC" b="1" i="1" dirty="0"/>
          </a:p>
          <a:p>
            <a:pPr>
              <a:buFont typeface="Wingdings 3" pitchFamily="18" charset="2"/>
              <a:buNone/>
            </a:pPr>
            <a:endParaRPr lang="es-ES_tradnl" b="1" i="1" dirty="0" smtClean="0"/>
          </a:p>
          <a:p>
            <a:pPr>
              <a:buFont typeface="Wingdings 3" pitchFamily="18" charset="2"/>
              <a:buNone/>
            </a:pPr>
            <a:endParaRPr lang="es-ES_tradnl" b="1" i="1" dirty="0" smtClean="0"/>
          </a:p>
          <a:p>
            <a:pPr algn="r">
              <a:buFont typeface="Wingdings 3" pitchFamily="18" charset="2"/>
              <a:buNone/>
            </a:pPr>
            <a:r>
              <a:rPr lang="es-ES_tradnl" b="1" i="1" dirty="0" smtClean="0"/>
              <a:t>Albert Einstein</a:t>
            </a:r>
            <a:endParaRPr lang="es-ES_tradnl" dirty="0" smtClean="0"/>
          </a:p>
          <a:p>
            <a:endParaRPr lang="es-ES_tradnl" dirty="0" smtClean="0"/>
          </a:p>
        </p:txBody>
      </p:sp>
    </p:spTree>
    <p:extLst>
      <p:ext uri="{BB962C8B-B14F-4D97-AF65-F5344CB8AC3E}">
        <p14:creationId xmlns:p14="http://schemas.microsoft.com/office/powerpoint/2010/main" val="16810554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marL="0" indent="0" algn="ctr">
              <a:buNone/>
            </a:pPr>
            <a:r>
              <a:rPr lang="es-ES" sz="4800" dirty="0" smtClean="0"/>
              <a:t>METODOLOGÍA DE LA INVESTIGACIÓN</a:t>
            </a:r>
            <a:endParaRPr lang="es-ES" sz="4800" dirty="0"/>
          </a:p>
        </p:txBody>
      </p:sp>
      <p:sp>
        <p:nvSpPr>
          <p:cNvPr id="3" name="2 Título"/>
          <p:cNvSpPr>
            <a:spLocks noGrp="1"/>
          </p:cNvSpPr>
          <p:nvPr>
            <p:ph type="title"/>
          </p:nvPr>
        </p:nvSpPr>
        <p:spPr/>
        <p:txBody>
          <a:bodyPr>
            <a:normAutofit fontScale="90000"/>
          </a:bodyPr>
          <a:lstStyle/>
          <a:p>
            <a:r>
              <a:rPr lang="es-ES" dirty="0" smtClean="0"/>
              <a:t>CAPITULO III</a:t>
            </a:r>
            <a:br>
              <a:rPr lang="es-ES" dirty="0" smtClean="0"/>
            </a:br>
            <a:endParaRPr lang="es-ES" dirty="0"/>
          </a:p>
        </p:txBody>
      </p:sp>
    </p:spTree>
    <p:extLst>
      <p:ext uri="{BB962C8B-B14F-4D97-AF65-F5344CB8AC3E}">
        <p14:creationId xmlns:p14="http://schemas.microsoft.com/office/powerpoint/2010/main" val="3870548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POBLACION Y MUESTRA</a:t>
            </a:r>
            <a:endParaRPr lang="es-E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94" t="13492" r="19216" b="50992"/>
          <a:stretch/>
        </p:blipFill>
        <p:spPr bwMode="auto">
          <a:xfrm>
            <a:off x="188393" y="1772816"/>
            <a:ext cx="8784975" cy="274914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5" name="4 Rectángulo"/>
          <p:cNvSpPr/>
          <p:nvPr/>
        </p:nvSpPr>
        <p:spPr>
          <a:xfrm>
            <a:off x="188392" y="4723571"/>
            <a:ext cx="8784975" cy="2134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latin typeface="+mj-lt"/>
                <a:cs typeface="Arial" pitchFamily="34" charset="0"/>
              </a:rPr>
              <a:t>FUNDACIÓN UNIDAD EDUCATIVA PENSIONADO MIXTO </a:t>
            </a:r>
            <a:r>
              <a:rPr lang="es-ES" sz="3200" b="1" dirty="0" smtClean="0">
                <a:cs typeface="Arial" pitchFamily="34" charset="0"/>
              </a:rPr>
              <a:t>"ATAHUALPA"</a:t>
            </a:r>
            <a:endParaRPr lang="es-ES" sz="3200" b="1" dirty="0">
              <a:cs typeface="Arial" pitchFamily="34" charset="0"/>
            </a:endParaRPr>
          </a:p>
          <a:p>
            <a:pPr algn="ctr"/>
            <a:r>
              <a:rPr lang="es-ES" sz="3200" b="1" dirty="0" smtClean="0">
                <a:latin typeface="+mj-lt"/>
                <a:cs typeface="Arial" pitchFamily="34" charset="0"/>
              </a:rPr>
              <a:t>NOVENO AÑO DE BASICA "A"</a:t>
            </a:r>
            <a:endParaRPr lang="es-ES" sz="3200" b="1" dirty="0">
              <a:latin typeface="+mj-lt"/>
              <a:cs typeface="Arial" pitchFamily="34" charset="0"/>
            </a:endParaRPr>
          </a:p>
        </p:txBody>
      </p:sp>
    </p:spTree>
    <p:extLst>
      <p:ext uri="{BB962C8B-B14F-4D97-AF65-F5344CB8AC3E}">
        <p14:creationId xmlns:p14="http://schemas.microsoft.com/office/powerpoint/2010/main" val="766702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marL="0" indent="0" algn="just">
              <a:buNone/>
            </a:pPr>
            <a:r>
              <a:rPr lang="es-ES" sz="3200" dirty="0" smtClean="0"/>
              <a:t>El </a:t>
            </a:r>
            <a:r>
              <a:rPr lang="es-ES" sz="3200" dirty="0"/>
              <a:t>juego como herramienta educativa incide en la actitud de los estudiantes  frente a las clases de</a:t>
            </a:r>
            <a:r>
              <a:rPr lang="es-ES" sz="3200" b="1" dirty="0"/>
              <a:t> </a:t>
            </a:r>
            <a:r>
              <a:rPr lang="es-ES" sz="3200" dirty="0"/>
              <a:t> Educación Física de la Fundación Unidad Educativa Pensionado Mixto “Atahualpa” de la Ciudad de Ibarra.</a:t>
            </a:r>
          </a:p>
          <a:p>
            <a:pPr algn="just"/>
            <a:endParaRPr lang="es-ES" sz="3200" dirty="0"/>
          </a:p>
        </p:txBody>
      </p:sp>
      <p:sp>
        <p:nvSpPr>
          <p:cNvPr id="3" name="2 Título"/>
          <p:cNvSpPr>
            <a:spLocks noGrp="1"/>
          </p:cNvSpPr>
          <p:nvPr>
            <p:ph type="title"/>
          </p:nvPr>
        </p:nvSpPr>
        <p:spPr>
          <a:xfrm>
            <a:off x="467544" y="260648"/>
            <a:ext cx="8229600" cy="1252728"/>
          </a:xfrm>
        </p:spPr>
        <p:txBody>
          <a:bodyPr/>
          <a:lstStyle/>
          <a:p>
            <a:r>
              <a:rPr lang="es-ES" dirty="0" smtClean="0"/>
              <a:t>FORMULACIÓN DE LA HIPÓTESIS</a:t>
            </a:r>
            <a:endParaRPr lang="es-ES" dirty="0"/>
          </a:p>
        </p:txBody>
      </p:sp>
    </p:spTree>
    <p:extLst>
      <p:ext uri="{BB962C8B-B14F-4D97-AF65-F5344CB8AC3E}">
        <p14:creationId xmlns:p14="http://schemas.microsoft.com/office/powerpoint/2010/main" val="1941359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PROCEDIMIENTO</a:t>
            </a:r>
            <a:endParaRPr lang="es-ES" dirty="0"/>
          </a:p>
        </p:txBody>
      </p:sp>
      <p:graphicFrame>
        <p:nvGraphicFramePr>
          <p:cNvPr id="4" name="3 Diagrama"/>
          <p:cNvGraphicFramePr/>
          <p:nvPr>
            <p:extLst>
              <p:ext uri="{D42A27DB-BD31-4B8C-83A1-F6EECF244321}">
                <p14:modId xmlns:p14="http://schemas.microsoft.com/office/powerpoint/2010/main" val="3733857841"/>
              </p:ext>
            </p:extLst>
          </p:nvPr>
        </p:nvGraphicFramePr>
        <p:xfrm>
          <a:off x="251520" y="1844824"/>
          <a:ext cx="8676456"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3631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2564904"/>
            <a:ext cx="4203989" cy="3561259"/>
          </a:xfrm>
        </p:spPr>
        <p:txBody>
          <a:bodyPr>
            <a:normAutofit/>
          </a:bodyPr>
          <a:lstStyle/>
          <a:p>
            <a:pPr marL="0" indent="0" algn="just">
              <a:buNone/>
            </a:pPr>
            <a:r>
              <a:rPr lang="es-ES" b="1" dirty="0"/>
              <a:t>ENCUESTA: </a:t>
            </a:r>
            <a:r>
              <a:rPr lang="es-ES" dirty="0"/>
              <a:t>Mediante este </a:t>
            </a:r>
            <a:r>
              <a:rPr lang="es-ES" dirty="0" smtClean="0"/>
              <a:t>instrumento se calificó por parte de los estudiantes  a cada </a:t>
            </a:r>
            <a:r>
              <a:rPr lang="es-ES" dirty="0"/>
              <a:t>tipo de juego, </a:t>
            </a:r>
            <a:r>
              <a:rPr lang="es-ES" dirty="0" smtClean="0"/>
              <a:t>y esto determinó los </a:t>
            </a:r>
            <a:r>
              <a:rPr lang="es-ES" dirty="0"/>
              <a:t>tipos de juego que inciden de </a:t>
            </a:r>
            <a:r>
              <a:rPr lang="es-ES" dirty="0" smtClean="0"/>
              <a:t>mejor </a:t>
            </a:r>
            <a:r>
              <a:rPr lang="es-ES" dirty="0"/>
              <a:t>manera a un cambio de </a:t>
            </a:r>
            <a:r>
              <a:rPr lang="es-ES" dirty="0" smtClean="0"/>
              <a:t>actitud</a:t>
            </a:r>
            <a:r>
              <a:rPr lang="es-ES" dirty="0"/>
              <a:t>.</a:t>
            </a:r>
          </a:p>
          <a:p>
            <a:endParaRPr lang="es-ES" dirty="0"/>
          </a:p>
        </p:txBody>
      </p:sp>
      <p:sp>
        <p:nvSpPr>
          <p:cNvPr id="3" name="2 Título"/>
          <p:cNvSpPr>
            <a:spLocks noGrp="1"/>
          </p:cNvSpPr>
          <p:nvPr>
            <p:ph type="title"/>
          </p:nvPr>
        </p:nvSpPr>
        <p:spPr/>
        <p:txBody>
          <a:bodyPr>
            <a:normAutofit fontScale="90000"/>
          </a:bodyPr>
          <a:lstStyle/>
          <a:p>
            <a:r>
              <a:rPr lang="es-ES" dirty="0" smtClean="0"/>
              <a:t>INSTRUMENTOS DE RECOLECCIÓN DE DATOS</a:t>
            </a:r>
            <a:endParaRPr lang="es-ES" dirty="0"/>
          </a:p>
        </p:txBody>
      </p:sp>
      <p:pic>
        <p:nvPicPr>
          <p:cNvPr id="10242" name="Picture 2" descr="C:\Users\Home\Desktop\Pre Defensa\Fotos Tesis\Saltando Cuerda\Foto07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564904"/>
            <a:ext cx="2845618" cy="379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17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lnSpcReduction="20000"/>
          </a:bodyPr>
          <a:lstStyle/>
          <a:p>
            <a:pPr algn="just"/>
            <a:r>
              <a:rPr lang="es-ES" b="1" dirty="0"/>
              <a:t>CUESTIONARIO DE ACTITUDES HACIA LA EDUCACIÓN FÍSICA (</a:t>
            </a:r>
            <a:r>
              <a:rPr lang="es-ES" b="1" dirty="0" smtClean="0"/>
              <a:t>C.A.E.F.): </a:t>
            </a:r>
            <a:r>
              <a:rPr lang="es-ES" dirty="0" smtClean="0"/>
              <a:t>Permitió medir </a:t>
            </a:r>
            <a:r>
              <a:rPr lang="es-ES" dirty="0"/>
              <a:t>de forma cuantitativa y cualitativa el estado de las actitudes de los estudiantes frente a las clases de Educación Física al iniciar el periodo escolar y al finalizar el primer quimestre </a:t>
            </a:r>
            <a:r>
              <a:rPr lang="es-ES" dirty="0" smtClean="0"/>
              <a:t>del mismo, después </a:t>
            </a:r>
            <a:r>
              <a:rPr lang="es-ES" dirty="0"/>
              <a:t>de haber aplicado el juego como herramienta educativa.</a:t>
            </a:r>
          </a:p>
          <a:p>
            <a:pPr algn="just"/>
            <a:r>
              <a:rPr lang="es-ES" b="1" dirty="0"/>
              <a:t>COEFICIENTE DE COORRELACION: </a:t>
            </a:r>
            <a:r>
              <a:rPr lang="es-ES" dirty="0" smtClean="0"/>
              <a:t>Mediante </a:t>
            </a:r>
            <a:r>
              <a:rPr lang="es-ES" dirty="0"/>
              <a:t>este instrumento se </a:t>
            </a:r>
            <a:r>
              <a:rPr lang="es-ES" dirty="0" smtClean="0"/>
              <a:t>verificó </a:t>
            </a:r>
            <a:r>
              <a:rPr lang="es-ES" dirty="0"/>
              <a:t>el grado de relación que existe entre los tipos de juego y el cambio de actitud de los estudiantes.</a:t>
            </a:r>
          </a:p>
          <a:p>
            <a:endParaRPr lang="es-ES" dirty="0"/>
          </a:p>
        </p:txBody>
      </p:sp>
      <p:sp>
        <p:nvSpPr>
          <p:cNvPr id="4" name="2 Título"/>
          <p:cNvSpPr>
            <a:spLocks noGrp="1"/>
          </p:cNvSpPr>
          <p:nvPr>
            <p:ph type="title"/>
          </p:nvPr>
        </p:nvSpPr>
        <p:spPr/>
        <p:txBody>
          <a:bodyPr>
            <a:normAutofit fontScale="90000"/>
          </a:bodyPr>
          <a:lstStyle/>
          <a:p>
            <a:r>
              <a:rPr lang="es-ES" dirty="0" smtClean="0"/>
              <a:t>INSTRUMENTOS DE RECOLECCIÓN DE DATOS</a:t>
            </a:r>
            <a:endParaRPr lang="es-ES" dirty="0"/>
          </a:p>
        </p:txBody>
      </p:sp>
    </p:spTree>
    <p:extLst>
      <p:ext uri="{BB962C8B-B14F-4D97-AF65-F5344CB8AC3E}">
        <p14:creationId xmlns:p14="http://schemas.microsoft.com/office/powerpoint/2010/main" val="15812525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marL="0" indent="0" algn="ctr">
              <a:buNone/>
            </a:pPr>
            <a:r>
              <a:rPr lang="es-ES" sz="4800" dirty="0" smtClean="0"/>
              <a:t>ANÁLISIS E INTERPRETACIÓN DE RESULTADOS</a:t>
            </a:r>
            <a:endParaRPr lang="es-ES" sz="4800" dirty="0"/>
          </a:p>
        </p:txBody>
      </p:sp>
      <p:sp>
        <p:nvSpPr>
          <p:cNvPr id="3" name="2 Título"/>
          <p:cNvSpPr>
            <a:spLocks noGrp="1"/>
          </p:cNvSpPr>
          <p:nvPr>
            <p:ph type="title"/>
          </p:nvPr>
        </p:nvSpPr>
        <p:spPr/>
        <p:txBody>
          <a:bodyPr>
            <a:normAutofit fontScale="90000"/>
          </a:bodyPr>
          <a:lstStyle/>
          <a:p>
            <a:r>
              <a:rPr lang="es-ES" dirty="0" smtClean="0"/>
              <a:t>CAPITULO IV</a:t>
            </a:r>
            <a:br>
              <a:rPr lang="es-ES" dirty="0" smtClean="0"/>
            </a:br>
            <a:endParaRPr lang="es-ES" dirty="0"/>
          </a:p>
        </p:txBody>
      </p:sp>
    </p:spTree>
    <p:extLst>
      <p:ext uri="{BB962C8B-B14F-4D97-AF65-F5344CB8AC3E}">
        <p14:creationId xmlns:p14="http://schemas.microsoft.com/office/powerpoint/2010/main" val="8372104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27584" y="2348880"/>
            <a:ext cx="7408333" cy="3450696"/>
          </a:xfrm>
        </p:spPr>
        <p:txBody>
          <a:bodyPr>
            <a:normAutofit/>
          </a:bodyPr>
          <a:lstStyle/>
          <a:p>
            <a:pPr marL="0" indent="0" algn="ctr">
              <a:buNone/>
            </a:pPr>
            <a:r>
              <a:rPr lang="es-ES" sz="4000" b="1" dirty="0" smtClean="0"/>
              <a:t>RESULTADOS OBTENIDOS EN LA PRE Y POST PRUEBA DEL CUESTIONARIO DE ACTITUDES HACIA LA EDUCACIÓN FÍSICA</a:t>
            </a:r>
            <a:endParaRPr lang="es-ES" sz="4000" b="1" dirty="0"/>
          </a:p>
        </p:txBody>
      </p:sp>
    </p:spTree>
    <p:extLst>
      <p:ext uri="{BB962C8B-B14F-4D97-AF65-F5344CB8AC3E}">
        <p14:creationId xmlns:p14="http://schemas.microsoft.com/office/powerpoint/2010/main" val="1906503492"/>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4591405"/>
            <a:ext cx="7732381" cy="2077955"/>
          </a:xfrm>
        </p:spPr>
        <p:txBody>
          <a:bodyPr>
            <a:normAutofit/>
          </a:bodyPr>
          <a:lstStyle/>
          <a:p>
            <a:pPr algn="just"/>
            <a:r>
              <a:rPr lang="es-ES" dirty="0"/>
              <a:t>Dentro </a:t>
            </a:r>
            <a:r>
              <a:rPr lang="es-ES" dirty="0" smtClean="0"/>
              <a:t>este </a:t>
            </a:r>
            <a:r>
              <a:rPr lang="es-ES" dirty="0"/>
              <a:t>cuadro estadístico se puede observar  la incidencia positiva del juego con respecto a la valoración de la asignatura y el profesor por parte de los estudiantes, siendo el cambio más considerable el de </a:t>
            </a:r>
            <a:r>
              <a:rPr lang="es-ES" b="1" dirty="0"/>
              <a:t>MUY BUENA </a:t>
            </a:r>
            <a:r>
              <a:rPr lang="es-ES" dirty="0"/>
              <a:t>con un </a:t>
            </a:r>
            <a:r>
              <a:rPr lang="es-ES" b="1" dirty="0"/>
              <a:t>24% más que antes</a:t>
            </a:r>
            <a:endParaRPr lang="es-EC" dirty="0"/>
          </a:p>
          <a:p>
            <a:endParaRPr lang="es-EC" dirty="0"/>
          </a:p>
          <a:p>
            <a:pPr marL="0" indent="0" algn="just">
              <a:buNone/>
            </a:pPr>
            <a:endParaRPr lang="es-ES" dirty="0"/>
          </a:p>
        </p:txBody>
      </p:sp>
      <p:sp>
        <p:nvSpPr>
          <p:cNvPr id="3" name="2 Título"/>
          <p:cNvSpPr>
            <a:spLocks noGrp="1"/>
          </p:cNvSpPr>
          <p:nvPr>
            <p:ph type="title"/>
          </p:nvPr>
        </p:nvSpPr>
        <p:spPr/>
        <p:txBody>
          <a:bodyPr>
            <a:noAutofit/>
          </a:bodyPr>
          <a:lstStyle/>
          <a:p>
            <a:r>
              <a:rPr lang="es-ES" sz="2800" b="1" dirty="0"/>
              <a:t>VALORACIÓN DE LA ASIGNATURA Y DEL PROFESOR DE EDUCACIÓN FÍSICA.</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86" t="31580" r="20350" b="24967"/>
          <a:stretch/>
        </p:blipFill>
        <p:spPr bwMode="auto">
          <a:xfrm>
            <a:off x="1115616" y="1412776"/>
            <a:ext cx="6813037" cy="317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203129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4077073"/>
            <a:ext cx="7408333" cy="2664296"/>
          </a:xfrm>
        </p:spPr>
        <p:txBody>
          <a:bodyPr>
            <a:noAutofit/>
          </a:bodyPr>
          <a:lstStyle/>
          <a:p>
            <a:pPr algn="just"/>
            <a:r>
              <a:rPr lang="es-ES" sz="2300" dirty="0"/>
              <a:t>Con respecto a la dificultad de la asignatura, después de haber aplicado el juego como herramienta educativa los cambios de actitud de los estudiantes se pueden notar fácilmente, en especial de los estudiantes que pensaban que la Educación Física era difícil o  muy difícil, quienes ahora forman parte del </a:t>
            </a:r>
            <a:r>
              <a:rPr lang="es-ES" sz="2300" b="1" dirty="0"/>
              <a:t>69% que piensan que la asignatura es Igual y hasta más fácil que otras</a:t>
            </a:r>
            <a:r>
              <a:rPr lang="es-ES" sz="2300" dirty="0"/>
              <a:t>.</a:t>
            </a:r>
            <a:endParaRPr lang="es-EC" sz="2300" dirty="0"/>
          </a:p>
          <a:p>
            <a:pPr algn="just"/>
            <a:endParaRPr lang="es-EC" sz="2300" dirty="0"/>
          </a:p>
        </p:txBody>
      </p:sp>
      <p:sp>
        <p:nvSpPr>
          <p:cNvPr id="3" name="2 Título"/>
          <p:cNvSpPr>
            <a:spLocks noGrp="1"/>
          </p:cNvSpPr>
          <p:nvPr>
            <p:ph type="title"/>
          </p:nvPr>
        </p:nvSpPr>
        <p:spPr/>
        <p:txBody>
          <a:bodyPr>
            <a:normAutofit/>
          </a:bodyPr>
          <a:lstStyle/>
          <a:p>
            <a:r>
              <a:rPr lang="es-ES" sz="3600" b="1" dirty="0"/>
              <a:t>DIFICULTAD DE LA EDUCACIÓN FÍSICA.</a:t>
            </a:r>
            <a:r>
              <a:rPr lang="es-ES" sz="3600" dirty="0"/>
              <a:t/>
            </a:r>
            <a:br>
              <a:rPr lang="es-ES" sz="3600" dirty="0"/>
            </a:br>
            <a:endParaRPr lang="es-ES" sz="3600"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271" t="38689" r="13355" b="20685"/>
          <a:stretch/>
        </p:blipFill>
        <p:spPr bwMode="auto">
          <a:xfrm>
            <a:off x="1187624" y="1115681"/>
            <a:ext cx="6814458" cy="297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19465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5301207"/>
            <a:ext cx="7408333" cy="824955"/>
          </a:xfrm>
        </p:spPr>
        <p:txBody>
          <a:bodyPr>
            <a:normAutofit lnSpcReduction="10000"/>
          </a:bodyPr>
          <a:lstStyle/>
          <a:p>
            <a:pPr marL="0" indent="0" algn="ctr">
              <a:buNone/>
            </a:pPr>
            <a:r>
              <a:rPr lang="es-ES" dirty="0" smtClean="0"/>
              <a:t>DIRECTOR: </a:t>
            </a:r>
            <a:r>
              <a:rPr lang="es-ES" dirty="0" smtClean="0"/>
              <a:t>LCDA. </a:t>
            </a:r>
            <a:r>
              <a:rPr lang="es-ES" dirty="0" smtClean="0"/>
              <a:t>ARACELY OBANDO</a:t>
            </a:r>
          </a:p>
          <a:p>
            <a:pPr marL="0" indent="0" algn="ctr">
              <a:buNone/>
            </a:pPr>
            <a:r>
              <a:rPr lang="es-ES" dirty="0" smtClean="0"/>
              <a:t>CODIRECTOR: MSC. ORLANDO CARRASCO</a:t>
            </a:r>
            <a:endParaRPr lang="es-ES" dirty="0"/>
          </a:p>
        </p:txBody>
      </p:sp>
      <p:sp>
        <p:nvSpPr>
          <p:cNvPr id="3" name="2 Título"/>
          <p:cNvSpPr>
            <a:spLocks noGrp="1"/>
          </p:cNvSpPr>
          <p:nvPr>
            <p:ph type="title"/>
          </p:nvPr>
        </p:nvSpPr>
        <p:spPr>
          <a:xfrm>
            <a:off x="467544" y="692696"/>
            <a:ext cx="8229600" cy="1252728"/>
          </a:xfrm>
        </p:spPr>
        <p:txBody>
          <a:bodyPr>
            <a:noAutofit/>
          </a:bodyPr>
          <a:lstStyle/>
          <a:p>
            <a:pPr algn="just"/>
            <a:r>
              <a:rPr lang="es-EC" sz="2400" b="1" dirty="0" smtClean="0">
                <a:solidFill>
                  <a:schemeClr val="tx1"/>
                </a:solidFill>
                <a:latin typeface="Arial" pitchFamily="34" charset="0"/>
                <a:cs typeface="Arial" pitchFamily="34" charset="0"/>
              </a:rPr>
              <a:t/>
            </a:r>
            <a:br>
              <a:rPr lang="es-EC" sz="2400" b="1" dirty="0" smtClean="0">
                <a:solidFill>
                  <a:schemeClr val="tx1"/>
                </a:solidFill>
                <a:latin typeface="Arial" pitchFamily="34" charset="0"/>
                <a:cs typeface="Arial" pitchFamily="34" charset="0"/>
              </a:rPr>
            </a:br>
            <a:r>
              <a:rPr lang="es-EC" sz="2400" b="1" dirty="0" smtClean="0">
                <a:solidFill>
                  <a:schemeClr val="tx1"/>
                </a:solidFill>
                <a:latin typeface="Arial" pitchFamily="34" charset="0"/>
                <a:cs typeface="Arial" pitchFamily="34" charset="0"/>
              </a:rPr>
              <a:t>TEMA</a:t>
            </a:r>
            <a:r>
              <a:rPr lang="es-EC" sz="2400" b="1" dirty="0">
                <a:solidFill>
                  <a:schemeClr val="tx1"/>
                </a:solidFill>
                <a:latin typeface="Arial" pitchFamily="34" charset="0"/>
                <a:cs typeface="Arial" pitchFamily="34" charset="0"/>
              </a:rPr>
              <a:t>: EL JUEGO Y SU INCIDENCIA EN LA ACTITUD DE LOS ESTUDIANTES FRENTE A LAS CLASES DE EDUCACIÓN FÍSICA DE LA FUNDACIÓN UNIDAD EDUCATIVA PENSIONADO MIXTO “ATAHUALPA” DE LA CIUDAD DE IBARRA; PROPUESTA ALTERNATIVA.</a:t>
            </a:r>
            <a:br>
              <a:rPr lang="es-EC" sz="2400" b="1" dirty="0">
                <a:solidFill>
                  <a:schemeClr val="tx1"/>
                </a:solidFill>
                <a:latin typeface="Arial" pitchFamily="34" charset="0"/>
                <a:cs typeface="Arial" pitchFamily="34" charset="0"/>
              </a:rPr>
            </a:br>
            <a:endParaRPr lang="es-ES" sz="2400" dirty="0"/>
          </a:p>
        </p:txBody>
      </p:sp>
      <p:pic>
        <p:nvPicPr>
          <p:cNvPr id="1026" name="Picture 2" descr="C:\Users\Home\Desktop\Pre Defensa\Fotos Tesis\Caminata y Cometa\Foto099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r="12490"/>
          <a:stretch/>
        </p:blipFill>
        <p:spPr bwMode="auto">
          <a:xfrm>
            <a:off x="2566360" y="2132856"/>
            <a:ext cx="3769097" cy="3230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64219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99592" y="4166050"/>
            <a:ext cx="7408333" cy="2287287"/>
          </a:xfrm>
        </p:spPr>
        <p:txBody>
          <a:bodyPr>
            <a:noAutofit/>
          </a:bodyPr>
          <a:lstStyle/>
          <a:p>
            <a:pPr algn="just"/>
            <a:r>
              <a:rPr lang="es-ES" dirty="0" smtClean="0"/>
              <a:t>En la  gráfica se </a:t>
            </a:r>
            <a:r>
              <a:rPr lang="es-ES" dirty="0"/>
              <a:t>puede apreciar que los </a:t>
            </a:r>
            <a:r>
              <a:rPr lang="es-ES" dirty="0" smtClean="0"/>
              <a:t>estudiantes </a:t>
            </a:r>
            <a:r>
              <a:rPr lang="es-ES" dirty="0"/>
              <a:t>que pensaban  que la asignatura era nada </a:t>
            </a:r>
            <a:r>
              <a:rPr lang="es-ES" dirty="0" smtClean="0"/>
              <a:t>o </a:t>
            </a:r>
            <a:r>
              <a:rPr lang="es-ES" dirty="0"/>
              <a:t>algo </a:t>
            </a:r>
            <a:r>
              <a:rPr lang="es-ES" dirty="0" smtClean="0"/>
              <a:t>útil en su vida, </a:t>
            </a:r>
            <a:r>
              <a:rPr lang="es-ES" dirty="0"/>
              <a:t>ahora forman parte del </a:t>
            </a:r>
            <a:r>
              <a:rPr lang="es-ES" b="1" dirty="0"/>
              <a:t>75% que saben que la Educación Física tiene un propósito  en su vida</a:t>
            </a:r>
            <a:r>
              <a:rPr lang="es-ES" dirty="0"/>
              <a:t>, siendo este el tener un desarrollo integral como ser humano. </a:t>
            </a:r>
            <a:endParaRPr lang="es-EC" dirty="0"/>
          </a:p>
        </p:txBody>
      </p:sp>
      <p:sp>
        <p:nvSpPr>
          <p:cNvPr id="3" name="2 Título"/>
          <p:cNvSpPr>
            <a:spLocks noGrp="1"/>
          </p:cNvSpPr>
          <p:nvPr>
            <p:ph type="title"/>
          </p:nvPr>
        </p:nvSpPr>
        <p:spPr/>
        <p:txBody>
          <a:bodyPr>
            <a:normAutofit fontScale="90000"/>
          </a:bodyPr>
          <a:lstStyle/>
          <a:p>
            <a:r>
              <a:rPr lang="es-ES" b="1" dirty="0"/>
              <a:t>UTILIDAD DE LA EDUCACIÓN FÍSICA</a:t>
            </a:r>
            <a:r>
              <a:rPr lang="es-ES" b="1" dirty="0" smtClean="0"/>
              <a:t>.</a:t>
            </a:r>
            <a:br>
              <a:rPr lang="es-ES" b="1" dirty="0" smtClean="0"/>
            </a:br>
            <a:endParaRPr lang="es-ES"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89" t="38690" r="42941" b="18750"/>
          <a:stretch/>
        </p:blipFill>
        <p:spPr bwMode="auto">
          <a:xfrm>
            <a:off x="1259632" y="1052736"/>
            <a:ext cx="6683829" cy="311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0014148"/>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4149079"/>
            <a:ext cx="7408333" cy="2520281"/>
          </a:xfrm>
        </p:spPr>
        <p:txBody>
          <a:bodyPr>
            <a:noAutofit/>
          </a:bodyPr>
          <a:lstStyle/>
          <a:p>
            <a:pPr lvl="0" algn="just"/>
            <a:r>
              <a:rPr lang="es-ES" sz="2800" dirty="0"/>
              <a:t>En cuanto a la empatía con el profesor y la asignatura, se mostró un cambio favorable de actitud, posicionándose la buena y muy buena interrelación  en un  90%, siendo un  </a:t>
            </a:r>
            <a:r>
              <a:rPr lang="es-ES" sz="2800" b="1" dirty="0"/>
              <a:t>34%  más  del estudiantado que simpatiza más con la materia y el profesor.</a:t>
            </a:r>
            <a:endParaRPr lang="es-EC" sz="2800" dirty="0"/>
          </a:p>
          <a:p>
            <a:pPr algn="just"/>
            <a:r>
              <a:rPr lang="es-EC" sz="2800" dirty="0"/>
              <a:t> </a:t>
            </a:r>
          </a:p>
          <a:p>
            <a:pPr marL="0" indent="0" algn="just">
              <a:buNone/>
            </a:pPr>
            <a:endParaRPr lang="es-EC" sz="2800" dirty="0"/>
          </a:p>
        </p:txBody>
      </p:sp>
      <p:sp>
        <p:nvSpPr>
          <p:cNvPr id="3" name="2 Título"/>
          <p:cNvSpPr>
            <a:spLocks noGrp="1"/>
          </p:cNvSpPr>
          <p:nvPr>
            <p:ph type="title"/>
          </p:nvPr>
        </p:nvSpPr>
        <p:spPr/>
        <p:txBody>
          <a:bodyPr>
            <a:noAutofit/>
          </a:bodyPr>
          <a:lstStyle/>
          <a:p>
            <a:r>
              <a:rPr lang="es-ES" sz="2800" b="1" dirty="0"/>
              <a:t>EMPATÍA CON EL PROFESOR Y LA ASIGNATURA</a:t>
            </a:r>
            <a:r>
              <a:rPr lang="es-ES" sz="2800" b="1" dirty="0" smtClean="0"/>
              <a:t>.</a:t>
            </a:r>
            <a:br>
              <a:rPr lang="es-ES" sz="2800" b="1" dirty="0" smtClean="0"/>
            </a:br>
            <a:r>
              <a:rPr lang="es-ES" sz="2800" b="1" dirty="0"/>
              <a:t/>
            </a:r>
            <a:br>
              <a:rPr lang="es-ES" sz="2800" b="1" dirty="0"/>
            </a:br>
            <a:endParaRPr lang="es-ES" sz="28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35" t="35522" r="13826" b="21429"/>
          <a:stretch/>
        </p:blipFill>
        <p:spPr bwMode="auto">
          <a:xfrm>
            <a:off x="1259632" y="1023930"/>
            <a:ext cx="6770916" cy="3149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566286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4462265"/>
            <a:ext cx="7408333" cy="2207095"/>
          </a:xfrm>
        </p:spPr>
        <p:txBody>
          <a:bodyPr>
            <a:noAutofit/>
          </a:bodyPr>
          <a:lstStyle/>
          <a:p>
            <a:pPr algn="just"/>
            <a:r>
              <a:rPr lang="es-ES" dirty="0"/>
              <a:t>De igual manera la buena y muy buena concordancia de la organización de la asignatura fue de 85% en comparación a un 46% registrado en la pre-prueba, representando un </a:t>
            </a:r>
            <a:r>
              <a:rPr lang="es-ES" b="1" dirty="0"/>
              <a:t>39% más de estudiantes que sienten una mejor organización durante las clases.</a:t>
            </a:r>
            <a:endParaRPr lang="es-EC" dirty="0"/>
          </a:p>
          <a:p>
            <a:pPr algn="just"/>
            <a:endParaRPr lang="es-ES" dirty="0"/>
          </a:p>
        </p:txBody>
      </p:sp>
      <p:sp>
        <p:nvSpPr>
          <p:cNvPr id="3" name="2 Título"/>
          <p:cNvSpPr>
            <a:spLocks noGrp="1"/>
          </p:cNvSpPr>
          <p:nvPr>
            <p:ph type="title"/>
          </p:nvPr>
        </p:nvSpPr>
        <p:spPr/>
        <p:txBody>
          <a:bodyPr>
            <a:noAutofit/>
          </a:bodyPr>
          <a:lstStyle/>
          <a:p>
            <a:r>
              <a:rPr lang="es-ES" sz="2800" b="1" dirty="0"/>
              <a:t>CONCORDACIA CON LA ORGANIZACIÓN DE LA ASIGNATURA</a:t>
            </a:r>
            <a:r>
              <a:rPr lang="es-ES" sz="2800" dirty="0"/>
              <a:t/>
            </a:r>
            <a:br>
              <a:rPr lang="es-ES" sz="2800" dirty="0"/>
            </a:br>
            <a:endParaRPr lang="es-ES" sz="28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45" t="39286" r="28551" b="16667"/>
          <a:stretch/>
        </p:blipFill>
        <p:spPr bwMode="auto">
          <a:xfrm>
            <a:off x="1259632" y="1240093"/>
            <a:ext cx="6727372" cy="322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005333"/>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4077072"/>
            <a:ext cx="7408333" cy="2592288"/>
          </a:xfrm>
        </p:spPr>
        <p:txBody>
          <a:bodyPr>
            <a:noAutofit/>
          </a:bodyPr>
          <a:lstStyle/>
          <a:p>
            <a:pPr lvl="0" algn="just"/>
            <a:r>
              <a:rPr lang="es-ES" sz="2800" dirty="0"/>
              <a:t>Además, preferencia por la Educación Física en los niveles de alta y muy alta permiten observar que ahora </a:t>
            </a:r>
            <a:r>
              <a:rPr lang="es-ES" sz="2800" b="1" dirty="0"/>
              <a:t>los estudiantes que prefieren a la asignatura son un 78% </a:t>
            </a:r>
            <a:r>
              <a:rPr lang="es-ES" sz="2800" dirty="0"/>
              <a:t>es decir un 16% más que antes</a:t>
            </a:r>
            <a:endParaRPr lang="es-EC" sz="2800" dirty="0"/>
          </a:p>
          <a:p>
            <a:pPr algn="just"/>
            <a:endParaRPr lang="es-EC" sz="2800" dirty="0"/>
          </a:p>
        </p:txBody>
      </p:sp>
      <p:sp>
        <p:nvSpPr>
          <p:cNvPr id="3" name="2 Título"/>
          <p:cNvSpPr>
            <a:spLocks noGrp="1"/>
          </p:cNvSpPr>
          <p:nvPr>
            <p:ph type="title"/>
          </p:nvPr>
        </p:nvSpPr>
        <p:spPr/>
        <p:txBody>
          <a:bodyPr>
            <a:normAutofit fontScale="90000"/>
          </a:bodyPr>
          <a:lstStyle/>
          <a:p>
            <a:r>
              <a:rPr lang="es-ES" sz="3600" b="1" dirty="0"/>
              <a:t>PREFERENCIA POR LA </a:t>
            </a:r>
            <a:r>
              <a:rPr lang="es-ES" sz="3600" b="1" dirty="0" smtClean="0"/>
              <a:t>EDUCACIÓN </a:t>
            </a:r>
            <a:r>
              <a:rPr lang="es-ES" sz="3600" b="1" dirty="0"/>
              <a:t>FÍSICA.</a:t>
            </a:r>
            <a:r>
              <a:rPr lang="es-ES" sz="3600" dirty="0"/>
              <a:t/>
            </a:r>
            <a:br>
              <a:rPr lang="es-ES" sz="3600" dirty="0"/>
            </a:br>
            <a:endParaRPr lang="es-ES" sz="36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70" t="37798" r="13658" b="20238"/>
          <a:stretch/>
        </p:blipFill>
        <p:spPr bwMode="auto">
          <a:xfrm>
            <a:off x="1331640" y="1052736"/>
            <a:ext cx="6749143" cy="306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192688"/>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72067" y="4144280"/>
            <a:ext cx="7408333" cy="2525080"/>
          </a:xfrm>
        </p:spPr>
        <p:txBody>
          <a:bodyPr>
            <a:normAutofit fontScale="92500"/>
          </a:bodyPr>
          <a:lstStyle/>
          <a:p>
            <a:pPr lvl="0" algn="just"/>
            <a:r>
              <a:rPr lang="es-ES" dirty="0"/>
              <a:t>Finalmente la constante explicación de términos básicos como Actividad Física, Deportes, y Recreación durante clases permitieron al estudiante cambiar el concepto un tanto errado que se tenía, de esta manera </a:t>
            </a:r>
            <a:r>
              <a:rPr lang="es-ES" b="1" dirty="0"/>
              <a:t>los estudiantes que reconocen que las clases de Educación Física no es solo practicar deportes son un 39%</a:t>
            </a:r>
            <a:r>
              <a:rPr lang="es-ES" dirty="0"/>
              <a:t>, que es bueno en comparación a el 12% anterior.</a:t>
            </a:r>
            <a:endParaRPr lang="es-EC" dirty="0"/>
          </a:p>
        </p:txBody>
      </p:sp>
      <p:sp>
        <p:nvSpPr>
          <p:cNvPr id="3" name="2 Título"/>
          <p:cNvSpPr>
            <a:spLocks noGrp="1"/>
          </p:cNvSpPr>
          <p:nvPr>
            <p:ph type="title"/>
          </p:nvPr>
        </p:nvSpPr>
        <p:spPr/>
        <p:txBody>
          <a:bodyPr>
            <a:normAutofit/>
          </a:bodyPr>
          <a:lstStyle/>
          <a:p>
            <a:r>
              <a:rPr lang="es-ES" sz="3600" b="1" dirty="0"/>
              <a:t>LA EDUCACIÓN FÍSICA COMO DEPORTE.</a:t>
            </a:r>
            <a:r>
              <a:rPr lang="es-ES" sz="3600" dirty="0"/>
              <a:t/>
            </a:r>
            <a:br>
              <a:rPr lang="es-ES" sz="3600" dirty="0"/>
            </a:br>
            <a:endParaRPr lang="es-ES" sz="3600"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70" t="41071" r="13826" b="16667"/>
          <a:stretch/>
        </p:blipFill>
        <p:spPr bwMode="auto">
          <a:xfrm>
            <a:off x="1259632" y="1052736"/>
            <a:ext cx="6727372" cy="309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568256"/>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marL="0" indent="0" algn="ctr">
              <a:buNone/>
            </a:pPr>
            <a:r>
              <a:rPr lang="es-ES" sz="3600" b="1" dirty="0"/>
              <a:t>RESULTADOS DE CORRELACIÓN ENTRE TIPO DE JUEGO Y ACTITUD HACIA LA EDUCACIÓN FÍSICA</a:t>
            </a:r>
            <a:endParaRPr lang="es-ES" sz="3600" dirty="0"/>
          </a:p>
        </p:txBody>
      </p:sp>
    </p:spTree>
    <p:extLst>
      <p:ext uri="{BB962C8B-B14F-4D97-AF65-F5344CB8AC3E}">
        <p14:creationId xmlns:p14="http://schemas.microsoft.com/office/powerpoint/2010/main" val="8064266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S" b="1" dirty="0"/>
              <a:t>MATRIZ DE RESULTADOS</a:t>
            </a:r>
            <a:r>
              <a:rPr lang="es-ES" dirty="0"/>
              <a:t/>
            </a:r>
            <a:br>
              <a:rPr lang="es-ES" dirty="0"/>
            </a:br>
            <a:endParaRPr lang="es-ES" dirty="0"/>
          </a:p>
        </p:txBody>
      </p:sp>
      <p:pic>
        <p:nvPicPr>
          <p:cNvPr id="4" name="3 Imagen"/>
          <p:cNvPicPr/>
          <p:nvPr/>
        </p:nvPicPr>
        <p:blipFill rotWithShape="1">
          <a:blip r:embed="rId2">
            <a:extLst>
              <a:ext uri="{28A0092B-C50C-407E-A947-70E740481C1C}">
                <a14:useLocalDpi xmlns:a14="http://schemas.microsoft.com/office/drawing/2010/main" val="0"/>
              </a:ext>
            </a:extLst>
          </a:blip>
          <a:srcRect l="9861" t="22774" r="28729" b="7985"/>
          <a:stretch/>
        </p:blipFill>
        <p:spPr bwMode="auto">
          <a:xfrm>
            <a:off x="251520" y="908720"/>
            <a:ext cx="8640960" cy="5688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4 Imagen"/>
          <p:cNvPicPr/>
          <p:nvPr/>
        </p:nvPicPr>
        <p:blipFill rotWithShape="1">
          <a:blip r:embed="rId3" cstate="print">
            <a:extLst>
              <a:ext uri="{28A0092B-C50C-407E-A947-70E740481C1C}">
                <a14:useLocalDpi xmlns:a14="http://schemas.microsoft.com/office/drawing/2010/main" val="0"/>
              </a:ext>
            </a:extLst>
          </a:blip>
          <a:srcRect l="9637" t="22846" r="35897" b="10006"/>
          <a:stretch/>
        </p:blipFill>
        <p:spPr bwMode="auto">
          <a:xfrm>
            <a:off x="187768" y="927990"/>
            <a:ext cx="8768464" cy="5832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510336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5" name="4 Rectángulo"/>
          <p:cNvSpPr/>
          <p:nvPr/>
        </p:nvSpPr>
        <p:spPr>
          <a:xfrm>
            <a:off x="-4695"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852" y="195362"/>
            <a:ext cx="2664296" cy="640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5362"/>
            <a:ext cx="2673727" cy="640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684" y="228600"/>
            <a:ext cx="264795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12605" t="1076" r="12432"/>
          <a:stretch/>
        </p:blipFill>
        <p:spPr bwMode="auto">
          <a:xfrm>
            <a:off x="0" y="0"/>
            <a:ext cx="92434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1986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circle(in)">
                                      <p:cBhvr>
                                        <p:cTn id="7" dur="20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1628800"/>
            <a:ext cx="8640959" cy="5040560"/>
          </a:xfrm>
          <a:prstGeom prst="rect">
            <a:avLst/>
          </a:prstGeom>
        </p:spPr>
        <p:style>
          <a:lnRef idx="1">
            <a:schemeClr val="accent4"/>
          </a:lnRef>
          <a:fillRef idx="2">
            <a:schemeClr val="accent4"/>
          </a:fillRef>
          <a:effectRef idx="1">
            <a:schemeClr val="accent4"/>
          </a:effectRef>
          <a:fontRef idx="minor">
            <a:schemeClr val="dk1"/>
          </a:fontRef>
        </p:style>
        <p:txBody>
          <a:bodyPr>
            <a:noAutofit/>
          </a:bodyPr>
          <a:lstStyle/>
          <a:p>
            <a:pPr marL="0" lvl="0" indent="0" algn="just">
              <a:buNone/>
            </a:pPr>
            <a:r>
              <a:rPr lang="es-ES" sz="2800" dirty="0" smtClean="0">
                <a:solidFill>
                  <a:schemeClr val="tx1"/>
                </a:solidFill>
              </a:rPr>
              <a:t>Se concluyó que:</a:t>
            </a:r>
          </a:p>
          <a:p>
            <a:pPr lvl="0" algn="just"/>
            <a:r>
              <a:rPr lang="es-ES" sz="2800" dirty="0" smtClean="0">
                <a:solidFill>
                  <a:schemeClr val="tx1"/>
                </a:solidFill>
              </a:rPr>
              <a:t>El </a:t>
            </a:r>
            <a:r>
              <a:rPr lang="es-ES" sz="2800" dirty="0">
                <a:solidFill>
                  <a:schemeClr val="tx1"/>
                </a:solidFill>
              </a:rPr>
              <a:t>juego como herramienta educativa incide </a:t>
            </a:r>
            <a:r>
              <a:rPr lang="es-ES" sz="2800" dirty="0" smtClean="0">
                <a:solidFill>
                  <a:schemeClr val="tx1"/>
                </a:solidFill>
              </a:rPr>
              <a:t>positivamente, </a:t>
            </a:r>
            <a:r>
              <a:rPr lang="es-ES" sz="2800" dirty="0">
                <a:solidFill>
                  <a:schemeClr val="tx1"/>
                </a:solidFill>
              </a:rPr>
              <a:t>mejorando en todo aspecto la actitud de los estudiantes </a:t>
            </a:r>
            <a:r>
              <a:rPr lang="es-ES" sz="2800" dirty="0" smtClean="0">
                <a:solidFill>
                  <a:schemeClr val="tx1"/>
                </a:solidFill>
              </a:rPr>
              <a:t>en</a:t>
            </a:r>
            <a:r>
              <a:rPr lang="es-ES" sz="2800" dirty="0" smtClean="0">
                <a:solidFill>
                  <a:schemeClr val="tx1"/>
                </a:solidFill>
              </a:rPr>
              <a:t> </a:t>
            </a:r>
            <a:r>
              <a:rPr lang="es-ES" sz="2800" dirty="0">
                <a:solidFill>
                  <a:schemeClr val="tx1"/>
                </a:solidFill>
              </a:rPr>
              <a:t>clases de Educación Física. </a:t>
            </a:r>
          </a:p>
          <a:p>
            <a:pPr lvl="0" algn="just"/>
            <a:r>
              <a:rPr lang="es-ES" sz="2800" dirty="0" smtClean="0">
                <a:solidFill>
                  <a:schemeClr val="tx1"/>
                </a:solidFill>
              </a:rPr>
              <a:t>Los juegos sobre algo son los juegos que mas motivan a los estudiantes.</a:t>
            </a:r>
            <a:endParaRPr lang="es-ES" sz="2800" dirty="0">
              <a:solidFill>
                <a:schemeClr val="tx1"/>
              </a:solidFill>
            </a:endParaRPr>
          </a:p>
          <a:p>
            <a:pPr lvl="0" algn="just"/>
            <a:r>
              <a:rPr lang="es-ES" sz="2800" dirty="0">
                <a:solidFill>
                  <a:schemeClr val="tx1"/>
                </a:solidFill>
              </a:rPr>
              <a:t>La falta de material didáctico incide de manera negativa en la actitud de los estudiantes</a:t>
            </a:r>
          </a:p>
          <a:p>
            <a:pPr lvl="0" algn="just"/>
            <a:r>
              <a:rPr lang="es-ES" sz="2800" dirty="0">
                <a:solidFill>
                  <a:schemeClr val="tx1"/>
                </a:solidFill>
              </a:rPr>
              <a:t>El  repertorio de juegos de los estudiantes para su tiempo libre es muy limitado</a:t>
            </a:r>
            <a:r>
              <a:rPr lang="es-ES" sz="2800" dirty="0" smtClean="0">
                <a:solidFill>
                  <a:schemeClr val="tx1"/>
                </a:solidFill>
              </a:rPr>
              <a:t>.</a:t>
            </a:r>
            <a:endParaRPr lang="es-ES" sz="2800" dirty="0">
              <a:solidFill>
                <a:schemeClr val="tx1"/>
              </a:solidFill>
            </a:endParaRPr>
          </a:p>
        </p:txBody>
      </p:sp>
      <p:sp>
        <p:nvSpPr>
          <p:cNvPr id="3" name="2 Título"/>
          <p:cNvSpPr>
            <a:spLocks noGrp="1"/>
          </p:cNvSpPr>
          <p:nvPr>
            <p:ph type="title"/>
          </p:nvPr>
        </p:nvSpPr>
        <p:spPr/>
        <p:txBody>
          <a:bodyPr/>
          <a:lstStyle/>
          <a:p>
            <a:r>
              <a:rPr lang="es-ES" dirty="0" smtClean="0"/>
              <a:t>CONCLUSIONES</a:t>
            </a:r>
            <a:endParaRPr lang="es-ES" dirty="0"/>
          </a:p>
        </p:txBody>
      </p:sp>
    </p:spTree>
    <p:extLst>
      <p:ext uri="{BB962C8B-B14F-4D97-AF65-F5344CB8AC3E}">
        <p14:creationId xmlns:p14="http://schemas.microsoft.com/office/powerpoint/2010/main" val="2671344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1628800"/>
            <a:ext cx="8640959" cy="5040560"/>
          </a:xfrm>
          <a:prstGeom prst="rect">
            <a:avLst/>
          </a:prstGeom>
        </p:spPr>
        <p:style>
          <a:lnRef idx="1">
            <a:schemeClr val="accent4"/>
          </a:lnRef>
          <a:fillRef idx="2">
            <a:schemeClr val="accent4"/>
          </a:fillRef>
          <a:effectRef idx="1">
            <a:schemeClr val="accent4"/>
          </a:effectRef>
          <a:fontRef idx="minor">
            <a:schemeClr val="dk1"/>
          </a:fontRef>
        </p:style>
        <p:txBody>
          <a:bodyPr>
            <a:noAutofit/>
          </a:bodyPr>
          <a:lstStyle/>
          <a:p>
            <a:pPr lvl="0" algn="just"/>
            <a:r>
              <a:rPr lang="es-ES" sz="2200" dirty="0" smtClean="0"/>
              <a:t>Se recomienda:</a:t>
            </a:r>
          </a:p>
          <a:p>
            <a:pPr lvl="0" algn="just"/>
            <a:r>
              <a:rPr lang="es-ES" sz="2200" dirty="0" smtClean="0"/>
              <a:t>Usar  </a:t>
            </a:r>
            <a:r>
              <a:rPr lang="es-ES" sz="2200" dirty="0" smtClean="0"/>
              <a:t>el juego como herramienta pedagógica dentro de las clases de Educación Física.  Priorizando los tipos de juego que motivan mas a los estudiantes.</a:t>
            </a:r>
          </a:p>
          <a:p>
            <a:pPr lvl="0" algn="just"/>
            <a:r>
              <a:rPr lang="es-ES" sz="2200" dirty="0" smtClean="0"/>
              <a:t>Implementar una bodega de material didáctico dentro de la institución.</a:t>
            </a:r>
          </a:p>
          <a:p>
            <a:pPr lvl="0" algn="just"/>
            <a:r>
              <a:rPr lang="es-ES" sz="2200" dirty="0" smtClean="0"/>
              <a:t>Ampliar </a:t>
            </a:r>
            <a:r>
              <a:rPr lang="es-ES" sz="2200" dirty="0"/>
              <a:t>el repertorio de juegos con los estudiantes, realizando torneos de juegos </a:t>
            </a:r>
            <a:r>
              <a:rPr lang="es-ES" sz="2200" dirty="0" smtClean="0"/>
              <a:t>tradicionales y de   juegos nuevos, </a:t>
            </a:r>
            <a:r>
              <a:rPr lang="es-ES" sz="2200" dirty="0"/>
              <a:t>así como actividades </a:t>
            </a:r>
            <a:r>
              <a:rPr lang="es-ES" sz="2200" dirty="0" smtClean="0"/>
              <a:t>extracurriculares.</a:t>
            </a:r>
          </a:p>
          <a:p>
            <a:pPr lvl="0" algn="just"/>
            <a:r>
              <a:rPr lang="es-ES" sz="2000" dirty="0" smtClean="0"/>
              <a:t>La permanente planificación por </a:t>
            </a:r>
            <a:r>
              <a:rPr lang="es-ES" sz="2000" dirty="0"/>
              <a:t>parte de los </a:t>
            </a:r>
            <a:r>
              <a:rPr lang="es-ES" sz="2000" dirty="0" smtClean="0"/>
              <a:t>docentes del área de Educación Física</a:t>
            </a:r>
          </a:p>
          <a:p>
            <a:pPr lvl="0" algn="just"/>
            <a:r>
              <a:rPr lang="es-ES" sz="2000" dirty="0"/>
              <a:t>Incentivar la </a:t>
            </a:r>
            <a:r>
              <a:rPr lang="es-ES" sz="2000" dirty="0" smtClean="0"/>
              <a:t>constante actualización </a:t>
            </a:r>
            <a:r>
              <a:rPr lang="es-ES" sz="2000" dirty="0" smtClean="0"/>
              <a:t> del docente</a:t>
            </a:r>
            <a:endParaRPr lang="es-ES" sz="2000" dirty="0" smtClean="0"/>
          </a:p>
          <a:p>
            <a:pPr algn="just"/>
            <a:r>
              <a:rPr lang="es-ES" sz="2000" dirty="0"/>
              <a:t>Acoger la propuesta curricular de Juegos, incorporados a las clases de Educación Física, </a:t>
            </a:r>
            <a:r>
              <a:rPr lang="es-ES" sz="2000" dirty="0" smtClean="0"/>
              <a:t>adaptarla, expandirla </a:t>
            </a:r>
            <a:r>
              <a:rPr lang="es-ES" sz="2000" dirty="0"/>
              <a:t>y mejorarla si es necesario. </a:t>
            </a:r>
          </a:p>
          <a:p>
            <a:pPr lvl="0" algn="just"/>
            <a:endParaRPr lang="es-ES" sz="2200" dirty="0"/>
          </a:p>
        </p:txBody>
      </p:sp>
      <p:sp>
        <p:nvSpPr>
          <p:cNvPr id="3" name="2 Título"/>
          <p:cNvSpPr>
            <a:spLocks noGrp="1"/>
          </p:cNvSpPr>
          <p:nvPr>
            <p:ph type="title"/>
          </p:nvPr>
        </p:nvSpPr>
        <p:spPr/>
        <p:txBody>
          <a:bodyPr/>
          <a:lstStyle/>
          <a:p>
            <a:r>
              <a:rPr lang="es-ES" dirty="0"/>
              <a:t>R</a:t>
            </a:r>
            <a:r>
              <a:rPr lang="es-ES" dirty="0" smtClean="0"/>
              <a:t>ECOMENDACIONES</a:t>
            </a:r>
            <a:endParaRPr lang="es-ES" dirty="0"/>
          </a:p>
        </p:txBody>
      </p:sp>
    </p:spTree>
    <p:extLst>
      <p:ext uri="{BB962C8B-B14F-4D97-AF65-F5344CB8AC3E}">
        <p14:creationId xmlns:p14="http://schemas.microsoft.com/office/powerpoint/2010/main" val="4016050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marL="0" indent="0" algn="ctr">
              <a:buNone/>
            </a:pPr>
            <a:r>
              <a:rPr lang="es-ES" sz="4800" dirty="0" smtClean="0"/>
              <a:t>MARCO CONTEXTUAL DE LA INVESTIGACIÓN</a:t>
            </a:r>
            <a:endParaRPr lang="es-ES" sz="4800" dirty="0"/>
          </a:p>
        </p:txBody>
      </p:sp>
      <p:sp>
        <p:nvSpPr>
          <p:cNvPr id="3" name="2 Título"/>
          <p:cNvSpPr>
            <a:spLocks noGrp="1"/>
          </p:cNvSpPr>
          <p:nvPr>
            <p:ph type="title"/>
          </p:nvPr>
        </p:nvSpPr>
        <p:spPr/>
        <p:txBody>
          <a:bodyPr>
            <a:normAutofit fontScale="90000"/>
          </a:bodyPr>
          <a:lstStyle/>
          <a:p>
            <a:r>
              <a:rPr lang="es-ES" dirty="0" smtClean="0"/>
              <a:t>CAPITULO I</a:t>
            </a:r>
            <a:br>
              <a:rPr lang="es-ES" dirty="0" smtClean="0"/>
            </a:br>
            <a:endParaRPr lang="es-ES" dirty="0"/>
          </a:p>
        </p:txBody>
      </p:sp>
    </p:spTree>
    <p:extLst>
      <p:ext uri="{BB962C8B-B14F-4D97-AF65-F5344CB8AC3E}">
        <p14:creationId xmlns:p14="http://schemas.microsoft.com/office/powerpoint/2010/main" val="4226365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ES" dirty="0"/>
          </a:p>
        </p:txBody>
      </p:sp>
      <p:sp>
        <p:nvSpPr>
          <p:cNvPr id="3" name="2 Título"/>
          <p:cNvSpPr>
            <a:spLocks noGrp="1"/>
          </p:cNvSpPr>
          <p:nvPr>
            <p:ph type="title"/>
          </p:nvPr>
        </p:nvSpPr>
        <p:spPr/>
        <p:txBody>
          <a:bodyPr/>
          <a:lstStyle/>
          <a:p>
            <a:r>
              <a:rPr lang="es-ES" dirty="0" smtClean="0"/>
              <a:t>BIBLIOGRAFÍA</a:t>
            </a:r>
            <a:endParaRPr lang="es-ES" dirty="0"/>
          </a:p>
        </p:txBody>
      </p:sp>
      <p:sp>
        <p:nvSpPr>
          <p:cNvPr id="4" name="3 Rectángulo"/>
          <p:cNvSpPr/>
          <p:nvPr/>
        </p:nvSpPr>
        <p:spPr>
          <a:xfrm>
            <a:off x="251520" y="1268760"/>
            <a:ext cx="8640960" cy="5400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lvl="0" indent="-342900" algn="just">
              <a:buFont typeface="+mj-lt"/>
              <a:buAutoNum type="arabicPeriod"/>
            </a:pPr>
            <a:r>
              <a:rPr lang="es-ES" sz="1500" dirty="0"/>
              <a:t>FRANCINE FERLAND, (2005), El juego, como fuente de aprendizaje Narcea Ediciones, Madrid - España.</a:t>
            </a:r>
          </a:p>
          <a:p>
            <a:pPr marL="342900" lvl="0" indent="-342900" algn="just">
              <a:buFont typeface="+mj-lt"/>
              <a:buAutoNum type="arabicPeriod"/>
            </a:pPr>
            <a:r>
              <a:rPr lang="es-ES" sz="1500" dirty="0"/>
              <a:t>SIGFRID LOOS, KARIM METREF, (2007), Jugando se aprende mucho, Narcea Ediciones, Barcelona - España</a:t>
            </a:r>
          </a:p>
          <a:p>
            <a:pPr marL="342900" lvl="0" indent="-342900" algn="just">
              <a:buFont typeface="+mj-lt"/>
              <a:buAutoNum type="arabicPeriod"/>
            </a:pPr>
            <a:r>
              <a:rPr lang="es-ES" sz="1500" dirty="0"/>
              <a:t>RAUL OMEÑACA CILLA, JESÚS VICENTE RUIZ OMEÑACA (2007), Juegos cooperativos y educación física, Editorial Paidotribo, Barcelona – España.</a:t>
            </a:r>
          </a:p>
          <a:p>
            <a:pPr marL="342900" lvl="0" indent="-342900" algn="just">
              <a:buFont typeface="+mj-lt"/>
              <a:buAutoNum type="arabicPeriod"/>
            </a:pPr>
            <a:r>
              <a:rPr lang="es-ES" sz="1500" dirty="0"/>
              <a:t>VICTOR PAVIA, (2005) El juego en libertad vigilada, Centro de publicaciones educativas y material didáctico, Buenos Aires – Argentina</a:t>
            </a:r>
          </a:p>
          <a:p>
            <a:pPr marL="342900" lvl="0" indent="-342900" algn="just">
              <a:buFont typeface="+mj-lt"/>
              <a:buAutoNum type="arabicPeriod"/>
            </a:pPr>
            <a:r>
              <a:rPr lang="es-ES" sz="1500" dirty="0"/>
              <a:t>JOSÉ FÉLIX DE RESTREPO, 2012, El Juego frente a la Diversión, JLM Recreación INEM.</a:t>
            </a:r>
          </a:p>
          <a:p>
            <a:pPr marL="342900" lvl="0" indent="-342900" algn="just">
              <a:buFont typeface="+mj-lt"/>
              <a:buAutoNum type="arabicPeriod"/>
            </a:pPr>
            <a:r>
              <a:rPr lang="es-ES" sz="1500" dirty="0"/>
              <a:t>BAÑERES DOMÉNEC (2008). El juego como estrategia didáctica [En línea]. Laboratorio Educativo, España  </a:t>
            </a:r>
          </a:p>
          <a:p>
            <a:pPr marL="342900" lvl="0" indent="-342900" algn="just">
              <a:buFont typeface="+mj-lt"/>
              <a:buAutoNum type="arabicPeriod"/>
            </a:pPr>
            <a:r>
              <a:rPr lang="es-ES" sz="1500" dirty="0"/>
              <a:t>JESÚS VICENTE RUIZ (2007). Juegos cooperativos y educación física [En línea]. Paidotribo</a:t>
            </a:r>
          </a:p>
          <a:p>
            <a:pPr marL="342900" lvl="0" indent="-342900" algn="just">
              <a:buFont typeface="+mj-lt"/>
              <a:buAutoNum type="arabicPeriod"/>
            </a:pPr>
            <a:r>
              <a:rPr lang="es-EC" sz="1500" dirty="0"/>
              <a:t>NATALIA BERNABEU, ANDY GOLDSTEIN (2009). Creatividad y aprendizaje: El juego como herramienta pedagógica [En línea].  Narcea Ediciones, España.</a:t>
            </a:r>
            <a:endParaRPr lang="es-ES" sz="1500" dirty="0"/>
          </a:p>
          <a:p>
            <a:pPr marL="342900" lvl="0" indent="-342900" algn="just">
              <a:buFont typeface="+mj-lt"/>
              <a:buAutoNum type="arabicPeriod"/>
            </a:pPr>
            <a:r>
              <a:rPr lang="es-ES" sz="1500" dirty="0"/>
              <a:t>KRYSTAL MILLER, (2013) Juegos competitivos divertidos que todos pueden jugar, Articulo.</a:t>
            </a:r>
          </a:p>
          <a:p>
            <a:pPr marL="342900" lvl="0" indent="-342900" algn="just">
              <a:buFont typeface="+mj-lt"/>
              <a:buAutoNum type="arabicPeriod"/>
            </a:pPr>
            <a:r>
              <a:rPr lang="es-ES" sz="1500" dirty="0"/>
              <a:t>DOMINGO BLÁZQUEZ SÁNCHEZ (2001).La Educación Física [En línea]. INDE. España</a:t>
            </a:r>
          </a:p>
          <a:p>
            <a:pPr marL="342900" lvl="0" indent="-342900" algn="just">
              <a:buFont typeface="+mj-lt"/>
              <a:buAutoNum type="arabicPeriod"/>
            </a:pPr>
            <a:r>
              <a:rPr lang="es-ES" sz="1500" dirty="0"/>
              <a:t>SARA MÁRQUEZ ROSA (2010). Actividad física y salud [En línea]. Ediciones Díaz de Santos. España.</a:t>
            </a:r>
          </a:p>
          <a:p>
            <a:pPr marL="342900" lvl="0" indent="-342900" algn="just">
              <a:buFont typeface="+mj-lt"/>
              <a:buAutoNum type="arabicPeriod"/>
            </a:pPr>
            <a:r>
              <a:rPr lang="es-ES" sz="1500" dirty="0"/>
              <a:t>ALICIA GRASSO, (2009), La Educación Física Cambia, Biblioteca </a:t>
            </a:r>
            <a:r>
              <a:rPr lang="es-ES" sz="1500" dirty="0" smtClean="0"/>
              <a:t>Didáctica, </a:t>
            </a:r>
            <a:r>
              <a:rPr lang="es-ES" sz="1500" dirty="0"/>
              <a:t>Buenos Aires Argentina.</a:t>
            </a:r>
          </a:p>
          <a:p>
            <a:pPr marL="342900" lvl="0" indent="-342900" algn="just">
              <a:buFont typeface="+mj-lt"/>
              <a:buAutoNum type="arabicPeriod"/>
            </a:pPr>
            <a:r>
              <a:rPr lang="es-ES" sz="1500" dirty="0"/>
              <a:t>JUAN LUIS HERNANDEZ ALVAREZ Y ROBERTO VELASQUEZ BUENDIA, (2010), La educación física a estudio.: El profesorado, el alumnado y los procesos de enseñanza, Editorial Graó, Barcelona - España</a:t>
            </a:r>
            <a:endParaRPr lang="es-ES" sz="1500" b="1" dirty="0"/>
          </a:p>
          <a:p>
            <a:pPr marL="342900" lvl="0" indent="-342900" algn="just">
              <a:buFont typeface="+mj-lt"/>
              <a:buAutoNum type="arabicPeriod"/>
            </a:pPr>
            <a:r>
              <a:rPr lang="es-ES" sz="1500" dirty="0"/>
              <a:t>CARLOS GONZALES AREVALO Y TERESA LEIXÁ ARRIBAS (COORDS) (2010), Didáctica de la educación física, Grao, España</a:t>
            </a:r>
            <a:endParaRPr lang="es-ES" sz="1500" b="1" dirty="0"/>
          </a:p>
        </p:txBody>
      </p:sp>
    </p:spTree>
    <p:extLst>
      <p:ext uri="{BB962C8B-B14F-4D97-AF65-F5344CB8AC3E}">
        <p14:creationId xmlns:p14="http://schemas.microsoft.com/office/powerpoint/2010/main" val="10070964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endParaRPr lang="es-ES" dirty="0"/>
          </a:p>
        </p:txBody>
      </p:sp>
      <p:sp>
        <p:nvSpPr>
          <p:cNvPr id="3" name="2 Título"/>
          <p:cNvSpPr>
            <a:spLocks noGrp="1"/>
          </p:cNvSpPr>
          <p:nvPr>
            <p:ph type="title"/>
          </p:nvPr>
        </p:nvSpPr>
        <p:spPr/>
        <p:txBody>
          <a:bodyPr/>
          <a:lstStyle/>
          <a:p>
            <a:r>
              <a:rPr lang="es-ES" dirty="0" smtClean="0"/>
              <a:t>BIBLIOGRAFÍA</a:t>
            </a:r>
            <a:endParaRPr lang="es-ES" dirty="0"/>
          </a:p>
        </p:txBody>
      </p:sp>
      <p:sp>
        <p:nvSpPr>
          <p:cNvPr id="4" name="3 Rectángulo"/>
          <p:cNvSpPr/>
          <p:nvPr/>
        </p:nvSpPr>
        <p:spPr>
          <a:xfrm>
            <a:off x="251520" y="1275631"/>
            <a:ext cx="8640960" cy="5400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lvl="0" indent="-342900" algn="just">
              <a:buAutoNum type="arabicPeriod" startAt="15"/>
            </a:pPr>
            <a:r>
              <a:rPr lang="es-ES" sz="1600" dirty="0" smtClean="0"/>
              <a:t>JOSE </a:t>
            </a:r>
            <a:r>
              <a:rPr lang="es-ES" sz="1600" dirty="0"/>
              <a:t>LUIS MARQUES ESCAMEZ (2012), La Educación Física en el aula: cuaderno del alumno, Paidotribo, España</a:t>
            </a:r>
            <a:r>
              <a:rPr lang="es-ES" sz="1600" dirty="0" smtClean="0"/>
              <a:t>.</a:t>
            </a:r>
          </a:p>
          <a:p>
            <a:pPr marL="342900" indent="-342900" algn="just">
              <a:buFontTx/>
              <a:buAutoNum type="arabicPeriod" startAt="15"/>
            </a:pPr>
            <a:r>
              <a:rPr lang="es-ES" sz="1600" dirty="0"/>
              <a:t>CONTRERAS JORDÁN, O. (1998) Didáctica de la Educación Física, Primera Edición, Editorial Un enfoque constructivista, </a:t>
            </a:r>
            <a:r>
              <a:rPr lang="es-ES" sz="1600" dirty="0" smtClean="0"/>
              <a:t>Barcelona-España.</a:t>
            </a:r>
          </a:p>
          <a:p>
            <a:pPr marL="342900" indent="-342900" algn="just">
              <a:buFontTx/>
              <a:buAutoNum type="arabicPeriod" startAt="15"/>
            </a:pPr>
            <a:r>
              <a:rPr lang="es-ES" sz="1600" dirty="0" smtClean="0"/>
              <a:t>LÓPEZ</a:t>
            </a:r>
            <a:r>
              <a:rPr lang="es-ES" sz="1600" dirty="0"/>
              <a:t>, J. Educación Física y Deportes, Primera edición, Editorial Océano, </a:t>
            </a:r>
            <a:r>
              <a:rPr lang="es-ES" sz="1600" dirty="0" smtClean="0"/>
              <a:t>Barcelona-España.</a:t>
            </a:r>
          </a:p>
          <a:p>
            <a:pPr marL="342900" indent="-342900" algn="just">
              <a:buFontTx/>
              <a:buAutoNum type="arabicPeriod" startAt="15"/>
            </a:pPr>
            <a:r>
              <a:rPr lang="es-ES" sz="1600" dirty="0" smtClean="0"/>
              <a:t>FLOR</a:t>
            </a:r>
            <a:r>
              <a:rPr lang="es-ES" sz="1600" dirty="0"/>
              <a:t>, I. (2005) Manual de Educación Física, Deportes y Recreación por edades, Primera Edición, Editorial Cultural, Madrid –</a:t>
            </a:r>
            <a:r>
              <a:rPr lang="es-ES" sz="1600" dirty="0" smtClean="0"/>
              <a:t>España.</a:t>
            </a:r>
          </a:p>
          <a:p>
            <a:pPr marL="342900" indent="-342900" algn="just">
              <a:buFontTx/>
              <a:buAutoNum type="arabicPeriod" startAt="15"/>
            </a:pPr>
            <a:r>
              <a:rPr lang="es-ES" sz="1600" dirty="0" smtClean="0"/>
              <a:t>GRANICA </a:t>
            </a:r>
            <a:r>
              <a:rPr lang="es-ES" sz="1600" dirty="0"/>
              <a:t>(2000). LA ACTITUD: La Esencia de la Actitud [En línea]. Ediciones Granica </a:t>
            </a:r>
            <a:r>
              <a:rPr lang="es-ES" sz="1600" dirty="0" smtClean="0"/>
              <a:t>S.A.</a:t>
            </a:r>
            <a:endParaRPr lang="es-ES" sz="1600" b="1" dirty="0"/>
          </a:p>
          <a:p>
            <a:pPr marL="342900" indent="-342900" algn="just">
              <a:buFontTx/>
              <a:buAutoNum type="arabicPeriod" startAt="15"/>
            </a:pPr>
            <a:r>
              <a:rPr lang="es-ES" sz="1600" dirty="0" smtClean="0"/>
              <a:t>MARÍA </a:t>
            </a:r>
            <a:r>
              <a:rPr lang="es-ES" sz="1600" dirty="0"/>
              <a:t>PRAT, MARÍA PRAT GRAU, SUSANA SOLER PRAT (2003).  Actitudes, valores y normas en la Educación Física y el Deporte: Reflexiones y propuestas didácticas [En línea]. INDE, </a:t>
            </a:r>
            <a:r>
              <a:rPr lang="es-ES" sz="1600" dirty="0" smtClean="0"/>
              <a:t>España.</a:t>
            </a:r>
          </a:p>
          <a:p>
            <a:pPr marL="342900" indent="-342900" algn="just">
              <a:buFontTx/>
              <a:buAutoNum type="arabicPeriod" startAt="15"/>
            </a:pPr>
            <a:r>
              <a:rPr lang="es-ES" sz="1600" dirty="0" smtClean="0"/>
              <a:t>RICHARD </a:t>
            </a:r>
            <a:r>
              <a:rPr lang="es-ES" sz="1600" dirty="0"/>
              <a:t>COX, (2010) Psicologia del deporte / Sport Psychology: Conceptos y Aplicaciones, edit. Panamericana, </a:t>
            </a:r>
            <a:r>
              <a:rPr lang="es-ES" sz="1600" dirty="0" smtClean="0"/>
              <a:t>España.</a:t>
            </a:r>
          </a:p>
          <a:p>
            <a:pPr marL="342900" indent="-342900" algn="just">
              <a:buFontTx/>
              <a:buAutoNum type="arabicPeriod" startAt="15"/>
            </a:pPr>
            <a:r>
              <a:rPr lang="es-ES" sz="1600" dirty="0" smtClean="0"/>
              <a:t>LUIS </a:t>
            </a:r>
            <a:r>
              <a:rPr lang="es-ES" sz="1600" dirty="0"/>
              <a:t>CASIS SEANZ Y JOSÉ ZUMALABE, (2008), </a:t>
            </a:r>
            <a:r>
              <a:rPr lang="es-ES" sz="1600" dirty="0" smtClean="0"/>
              <a:t>Fisiología </a:t>
            </a:r>
            <a:r>
              <a:rPr lang="es-ES" sz="1600" dirty="0"/>
              <a:t>y psicología de la Actitud y el deporte, Editorial El Sevier, </a:t>
            </a:r>
            <a:r>
              <a:rPr lang="es-ES" sz="1600" dirty="0" smtClean="0"/>
              <a:t>España.</a:t>
            </a:r>
          </a:p>
          <a:p>
            <a:pPr marL="342900" indent="-342900" algn="just">
              <a:buFontTx/>
              <a:buAutoNum type="arabicPeriod" startAt="15"/>
            </a:pPr>
            <a:r>
              <a:rPr lang="es-ES" sz="1600" dirty="0" smtClean="0"/>
              <a:t>P.A</a:t>
            </a:r>
            <a:r>
              <a:rPr lang="es-ES" sz="1600" dirty="0"/>
              <a:t>. Rudik, Psicología de la educación física y del deporte (1976), Editorial Stadium, </a:t>
            </a:r>
            <a:r>
              <a:rPr lang="es-ES" sz="1600" dirty="0" smtClean="0"/>
              <a:t>Argentina</a:t>
            </a:r>
            <a:endParaRPr lang="es-ES" sz="1600" b="1" dirty="0"/>
          </a:p>
          <a:p>
            <a:pPr marL="342900" indent="-342900" algn="just">
              <a:buFontTx/>
              <a:buAutoNum type="arabicPeriod" startAt="15"/>
            </a:pPr>
            <a:r>
              <a:rPr lang="es-ES" sz="1600" dirty="0" smtClean="0"/>
              <a:t>Pedro </a:t>
            </a:r>
            <a:r>
              <a:rPr lang="es-ES" sz="1600" dirty="0"/>
              <a:t>Cañal De </a:t>
            </a:r>
            <a:r>
              <a:rPr lang="es-ES" sz="1600" dirty="0" smtClean="0"/>
              <a:t>León </a:t>
            </a:r>
            <a:r>
              <a:rPr lang="es-ES" sz="1600" dirty="0"/>
              <a:t>(2005), </a:t>
            </a:r>
            <a:r>
              <a:rPr lang="es-ES" sz="1600" i="1" dirty="0"/>
              <a:t>La</a:t>
            </a:r>
            <a:r>
              <a:rPr lang="es-ES" sz="1600" dirty="0"/>
              <a:t> </a:t>
            </a:r>
            <a:r>
              <a:rPr lang="es-ES" sz="1600" dirty="0" smtClean="0"/>
              <a:t>innovación </a:t>
            </a:r>
            <a:r>
              <a:rPr lang="es-ES" sz="1600" i="1" dirty="0"/>
              <a:t>educativa</a:t>
            </a:r>
            <a:r>
              <a:rPr lang="es-ES" sz="1600" dirty="0"/>
              <a:t>, Editorial EUROPA, </a:t>
            </a:r>
            <a:r>
              <a:rPr lang="es-ES" sz="1600" dirty="0" smtClean="0"/>
              <a:t>España.</a:t>
            </a:r>
            <a:endParaRPr lang="es-ES" sz="1600" b="1" dirty="0"/>
          </a:p>
          <a:p>
            <a:pPr marL="342900" indent="-342900" algn="just">
              <a:buFontTx/>
              <a:buAutoNum type="arabicPeriod" startAt="15"/>
            </a:pPr>
            <a:r>
              <a:rPr lang="es-ES" sz="1600" dirty="0" smtClean="0"/>
              <a:t>Juan </a:t>
            </a:r>
            <a:r>
              <a:rPr lang="es-ES" sz="1600" dirty="0"/>
              <a:t>Vaello </a:t>
            </a:r>
            <a:r>
              <a:rPr lang="es-ES" sz="1600" dirty="0" smtClean="0"/>
              <a:t>Otros </a:t>
            </a:r>
            <a:r>
              <a:rPr lang="es-ES" sz="1600" dirty="0"/>
              <a:t>(2011), Cómo dar </a:t>
            </a:r>
            <a:r>
              <a:rPr lang="es-ES" sz="1600" i="1" dirty="0"/>
              <a:t>clase</a:t>
            </a:r>
            <a:r>
              <a:rPr lang="es-ES" sz="1600" dirty="0"/>
              <a:t> a los que no quieren, Editorial Graó, </a:t>
            </a:r>
            <a:r>
              <a:rPr lang="es-ES" sz="1600" dirty="0" smtClean="0"/>
              <a:t>España</a:t>
            </a:r>
            <a:endParaRPr lang="es-ES" sz="1600" b="1" dirty="0"/>
          </a:p>
          <a:p>
            <a:pPr marL="342900" indent="-342900" algn="just">
              <a:buFontTx/>
              <a:buAutoNum type="arabicPeriod" startAt="15"/>
            </a:pPr>
            <a:r>
              <a:rPr lang="es-ES" sz="1600" dirty="0" smtClean="0"/>
              <a:t>ALBERTO </a:t>
            </a:r>
            <a:r>
              <a:rPr lang="es-ES" sz="1600" dirty="0"/>
              <a:t>MARTIN COSTA. (2009), Estructura y planificación de una temporada en el futbol base de un club de elite. Editorial Wanceulen, </a:t>
            </a:r>
            <a:r>
              <a:rPr lang="es-ES" sz="1600" dirty="0" smtClean="0"/>
              <a:t>Sevilla-España.</a:t>
            </a:r>
          </a:p>
          <a:p>
            <a:pPr marL="342900" indent="-342900" algn="just">
              <a:buFontTx/>
              <a:buAutoNum type="arabicPeriod" startAt="15"/>
            </a:pPr>
            <a:r>
              <a:rPr lang="es-ES" sz="1600" dirty="0" smtClean="0"/>
              <a:t>EMILIO </a:t>
            </a:r>
            <a:r>
              <a:rPr lang="es-ES" sz="1600" dirty="0"/>
              <a:t>J. MARTINEZ LOPEZ. (2002), Pruebas de aptitud física, Editorial Paidotribo, Barcelona-España. </a:t>
            </a:r>
          </a:p>
        </p:txBody>
      </p:sp>
    </p:spTree>
    <p:extLst>
      <p:ext uri="{BB962C8B-B14F-4D97-AF65-F5344CB8AC3E}">
        <p14:creationId xmlns:p14="http://schemas.microsoft.com/office/powerpoint/2010/main" val="2064900374"/>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0" indent="0" algn="just">
              <a:buNone/>
            </a:pPr>
            <a:r>
              <a:rPr lang="es-EC" sz="2800" b="1" dirty="0" smtClean="0"/>
              <a:t>PROPUESTA </a:t>
            </a:r>
            <a:r>
              <a:rPr lang="es-EC" sz="2800" b="1" dirty="0" smtClean="0"/>
              <a:t>DE JUEGOS DIRIGIDOS DURANTE LAS CLASES DE EDUCACIÓN FÍSICA EN LA FUNDACIÓN UNIDAD EDUCATIVA PENSIONADO MIXTO “ATAHUALPA” DE LA CIUDAD DE IBARRA. </a:t>
            </a:r>
            <a:endParaRPr lang="es-ES" sz="2800" dirty="0" smtClean="0"/>
          </a:p>
          <a:p>
            <a:endParaRPr lang="es-ES" dirty="0"/>
          </a:p>
        </p:txBody>
      </p:sp>
      <p:sp>
        <p:nvSpPr>
          <p:cNvPr id="3" name="2 Título"/>
          <p:cNvSpPr>
            <a:spLocks noGrp="1"/>
          </p:cNvSpPr>
          <p:nvPr>
            <p:ph type="title"/>
          </p:nvPr>
        </p:nvSpPr>
        <p:spPr/>
        <p:txBody>
          <a:bodyPr/>
          <a:lstStyle/>
          <a:p>
            <a:r>
              <a:rPr lang="es-ES" dirty="0" smtClean="0"/>
              <a:t>PROPUESTA ALTERNATIVA</a:t>
            </a:r>
            <a:endParaRPr lang="es-ES" dirty="0"/>
          </a:p>
        </p:txBody>
      </p:sp>
    </p:spTree>
    <p:extLst>
      <p:ext uri="{BB962C8B-B14F-4D97-AF65-F5344CB8AC3E}">
        <p14:creationId xmlns:p14="http://schemas.microsoft.com/office/powerpoint/2010/main" val="387124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88640"/>
            <a:ext cx="8784976" cy="29523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b="1" dirty="0"/>
              <a:t>FUNDACION UNIDAD EDUCATIVA PENSIONADO MIXTO “ATAHUALPA”</a:t>
            </a:r>
            <a:endParaRPr lang="es-ES" dirty="0"/>
          </a:p>
          <a:p>
            <a:pPr algn="ctr"/>
            <a:r>
              <a:rPr lang="es-ES" b="1" dirty="0"/>
              <a:t>Ibarra – Imbabura – Ecuador</a:t>
            </a:r>
            <a:endParaRPr lang="es-ES" dirty="0"/>
          </a:p>
          <a:p>
            <a:pPr algn="ctr"/>
            <a:r>
              <a:rPr lang="es-ES" b="1" dirty="0"/>
              <a:t>PLANIFICACIÓN </a:t>
            </a:r>
            <a:r>
              <a:rPr lang="es-ES" b="1" dirty="0" smtClean="0"/>
              <a:t>QUIMESTRAL</a:t>
            </a:r>
            <a:endParaRPr lang="es-ES" dirty="0"/>
          </a:p>
          <a:p>
            <a:r>
              <a:rPr lang="es-ES" b="1" dirty="0"/>
              <a:t>1.- DATOS INFORMATIVOS</a:t>
            </a:r>
            <a:endParaRPr lang="es-ES" dirty="0"/>
          </a:p>
          <a:p>
            <a:r>
              <a:rPr lang="es-ES" dirty="0"/>
              <a:t>ASIGNATURA	: Educación Física</a:t>
            </a:r>
          </a:p>
          <a:p>
            <a:r>
              <a:rPr lang="es-ES" dirty="0"/>
              <a:t>CURSO		: Educación Básica y Bachillerato General Unificado.</a:t>
            </a:r>
          </a:p>
          <a:p>
            <a:r>
              <a:rPr lang="es-ES" dirty="0"/>
              <a:t>RESPONSABLE	: Paúl Terán</a:t>
            </a:r>
          </a:p>
          <a:p>
            <a:r>
              <a:rPr lang="es-ES" dirty="0"/>
              <a:t>AÑO LECTIVO	: 2012 - 2013</a:t>
            </a:r>
          </a:p>
        </p:txBody>
      </p:sp>
      <p:sp>
        <p:nvSpPr>
          <p:cNvPr id="5" name="4 Rectángulo"/>
          <p:cNvSpPr/>
          <p:nvPr/>
        </p:nvSpPr>
        <p:spPr>
          <a:xfrm>
            <a:off x="179512" y="2852936"/>
            <a:ext cx="8784976" cy="381642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S" sz="2000" b="1" dirty="0"/>
              <a:t>2.- DESCRIPCIÓN DE LA MATERIA</a:t>
            </a:r>
            <a:endParaRPr lang="es-ES" sz="2000" dirty="0"/>
          </a:p>
          <a:p>
            <a:pPr algn="just"/>
            <a:r>
              <a:rPr lang="es-ES" sz="2000" dirty="0"/>
              <a:t>Desde el punto de vista general, la educación es el conjunto de manifestaciones con que se puede modificar la vida de un grupo poblacional; una de esas manifestaciones es la Educación Física entendida como el acopio de conocimientos adquiridos por el ser humano a través de la práctica de la Actividad Física, el Deporte y la Recreación.</a:t>
            </a:r>
          </a:p>
          <a:p>
            <a:pPr algn="just"/>
            <a:r>
              <a:rPr lang="es-ES" sz="2000" dirty="0"/>
              <a:t>La Educación Física es el proceso formativo de los estudiantes ya que aporta al mejoramiento de la calidad de vida; contiene un aprendizaje sistemático orientado al logro de las destrezas fundamentales y contribuye a la formación integral de la persona.</a:t>
            </a:r>
          </a:p>
        </p:txBody>
      </p:sp>
    </p:spTree>
    <p:extLst>
      <p:ext uri="{BB962C8B-B14F-4D97-AF65-F5344CB8AC3E}">
        <p14:creationId xmlns:p14="http://schemas.microsoft.com/office/powerpoint/2010/main" val="639973103"/>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88640"/>
            <a:ext cx="8784976" cy="388843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S" sz="2000" b="1" dirty="0"/>
              <a:t>3.- </a:t>
            </a:r>
            <a:r>
              <a:rPr lang="es-ES" sz="2000" b="1" dirty="0" smtClean="0"/>
              <a:t>OBJETIVOS</a:t>
            </a:r>
          </a:p>
          <a:p>
            <a:pPr algn="just"/>
            <a:endParaRPr lang="es-ES" sz="2000" dirty="0"/>
          </a:p>
          <a:p>
            <a:pPr algn="just"/>
            <a:r>
              <a:rPr lang="es-ES" sz="2000" b="1" dirty="0"/>
              <a:t>3.1.- OBJETIVO GENERALES: </a:t>
            </a:r>
            <a:r>
              <a:rPr lang="es-ES" sz="2000" dirty="0"/>
              <a:t>Comprender, valorar, y practicar la Educación Física en todas sus manifestaciones y en el contexto social, psicológico, educativo, emocional, ambiental y cultural del país</a:t>
            </a:r>
            <a:r>
              <a:rPr lang="es-ES" sz="2000" dirty="0" smtClean="0"/>
              <a:t>.</a:t>
            </a:r>
          </a:p>
          <a:p>
            <a:pPr algn="just"/>
            <a:endParaRPr lang="es-ES" sz="2000" dirty="0"/>
          </a:p>
          <a:p>
            <a:pPr algn="just"/>
            <a:r>
              <a:rPr lang="es-ES" sz="2000" b="1" dirty="0"/>
              <a:t>3.2.- OBJETIVOS ESPECÍFICOS</a:t>
            </a:r>
            <a:endParaRPr lang="es-ES" sz="2000" dirty="0"/>
          </a:p>
          <a:p>
            <a:pPr marL="285750" lvl="0" indent="-285750" algn="just">
              <a:buFont typeface="Arial" pitchFamily="34" charset="0"/>
              <a:buChar char="•"/>
            </a:pPr>
            <a:r>
              <a:rPr lang="es-ES" sz="2000" dirty="0"/>
              <a:t>Desarrollar habilidades y destrezas necesarias para el buen vivir de los estudiantes.</a:t>
            </a:r>
          </a:p>
          <a:p>
            <a:pPr marL="285750" lvl="0" indent="-285750" algn="just">
              <a:buFont typeface="Arial" pitchFamily="34" charset="0"/>
              <a:buChar char="•"/>
            </a:pPr>
            <a:r>
              <a:rPr lang="es-ES" sz="2000" dirty="0"/>
              <a:t>Ampliar el repertorio de juegos de los estudiantes para ser aplicados en su tiempo libre.</a:t>
            </a:r>
          </a:p>
          <a:p>
            <a:pPr marL="285750" lvl="0" indent="-285750" algn="just">
              <a:buFont typeface="Arial" pitchFamily="34" charset="0"/>
              <a:buChar char="•"/>
            </a:pPr>
            <a:r>
              <a:rPr lang="es-ES" sz="2000" dirty="0"/>
              <a:t>Mejorar la actitud de los estudiantes frente a las clases de Educación Física.</a:t>
            </a:r>
          </a:p>
        </p:txBody>
      </p:sp>
      <p:sp>
        <p:nvSpPr>
          <p:cNvPr id="5" name="4 Rectángulo"/>
          <p:cNvSpPr/>
          <p:nvPr/>
        </p:nvSpPr>
        <p:spPr>
          <a:xfrm>
            <a:off x="214652" y="4077072"/>
            <a:ext cx="8784976" cy="260450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ES" b="1" dirty="0"/>
              <a:t>4.- CÁLCULO DEL TIEMPO (Quimestre</a:t>
            </a:r>
            <a:r>
              <a:rPr lang="es-ES" b="1" dirty="0" smtClean="0"/>
              <a:t>).-</a:t>
            </a:r>
          </a:p>
          <a:p>
            <a:endParaRPr lang="es-ES" b="1" dirty="0"/>
          </a:p>
          <a:p>
            <a:endParaRPr lang="es-ES" dirty="0"/>
          </a:p>
          <a:p>
            <a:r>
              <a:rPr lang="es-ES" dirty="0" smtClean="0"/>
              <a:t>	Días </a:t>
            </a:r>
            <a:r>
              <a:rPr lang="es-ES" dirty="0"/>
              <a:t>Laborables			:	105 Días                                         </a:t>
            </a:r>
          </a:p>
          <a:p>
            <a:r>
              <a:rPr lang="es-ES" dirty="0" smtClean="0"/>
              <a:t>	Semanas </a:t>
            </a:r>
            <a:r>
              <a:rPr lang="es-ES" dirty="0"/>
              <a:t>Laborables		:	20 Semanas			</a:t>
            </a:r>
            <a:r>
              <a:rPr lang="es-ES" dirty="0" smtClean="0"/>
              <a:t>Imprevistos</a:t>
            </a:r>
            <a:r>
              <a:rPr lang="es-ES" dirty="0"/>
              <a:t>		</a:t>
            </a:r>
            <a:r>
              <a:rPr lang="es-ES" dirty="0" smtClean="0"/>
              <a:t>	: </a:t>
            </a:r>
            <a:r>
              <a:rPr lang="es-ES" dirty="0"/>
              <a:t>	5% (1 </a:t>
            </a:r>
            <a:r>
              <a:rPr lang="es-ES" dirty="0" smtClean="0"/>
              <a:t>Semana)</a:t>
            </a:r>
            <a:endParaRPr lang="es-ES" dirty="0"/>
          </a:p>
          <a:p>
            <a:r>
              <a:rPr lang="es-ES" dirty="0" smtClean="0"/>
              <a:t>	Exámenes </a:t>
            </a:r>
            <a:r>
              <a:rPr lang="es-ES" dirty="0"/>
              <a:t>y Estudios Dirigidos	:	1 </a:t>
            </a:r>
            <a:r>
              <a:rPr lang="es-ES" dirty="0" smtClean="0"/>
              <a:t>Semana </a:t>
            </a:r>
            <a:endParaRPr lang="es-ES" dirty="0"/>
          </a:p>
          <a:p>
            <a:r>
              <a:rPr lang="es-ES" dirty="0" smtClean="0"/>
              <a:t>	Semanas </a:t>
            </a:r>
            <a:r>
              <a:rPr lang="es-ES" dirty="0"/>
              <a:t>Disponibles	</a:t>
            </a:r>
            <a:r>
              <a:rPr lang="es-ES" dirty="0" smtClean="0"/>
              <a:t>	:          	19 </a:t>
            </a:r>
            <a:r>
              <a:rPr lang="es-ES" dirty="0"/>
              <a:t>Semanas</a:t>
            </a:r>
          </a:p>
          <a:p>
            <a:r>
              <a:rPr lang="es-ES" dirty="0" smtClean="0"/>
              <a:t>	Total </a:t>
            </a:r>
            <a:r>
              <a:rPr lang="es-ES" dirty="0"/>
              <a:t>de Periodos	</a:t>
            </a:r>
            <a:r>
              <a:rPr lang="es-ES" dirty="0" smtClean="0"/>
              <a:t>		:</a:t>
            </a:r>
            <a:r>
              <a:rPr lang="es-ES" dirty="0"/>
              <a:t>	</a:t>
            </a:r>
            <a:r>
              <a:rPr lang="es-ES" dirty="0" smtClean="0"/>
              <a:t>38 </a:t>
            </a:r>
            <a:r>
              <a:rPr lang="es-ES" dirty="0"/>
              <a:t>Periodos</a:t>
            </a:r>
          </a:p>
        </p:txBody>
      </p:sp>
    </p:spTree>
    <p:extLst>
      <p:ext uri="{BB962C8B-B14F-4D97-AF65-F5344CB8AC3E}">
        <p14:creationId xmlns:p14="http://schemas.microsoft.com/office/powerpoint/2010/main" val="3918429201"/>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88640"/>
            <a:ext cx="8784976" cy="648072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endParaRPr lang="es-ES" b="1" dirty="0" smtClean="0"/>
          </a:p>
          <a:p>
            <a:pPr algn="just"/>
            <a:r>
              <a:rPr lang="es-ES" b="1" dirty="0" smtClean="0"/>
              <a:t>5</a:t>
            </a:r>
            <a:r>
              <a:rPr lang="es-ES" b="1" dirty="0"/>
              <a:t>.- SELECCIÓN DE LAS UNIDADES </a:t>
            </a:r>
            <a:r>
              <a:rPr lang="es-ES" b="1" dirty="0" smtClean="0"/>
              <a:t>DIDÁCTICAS</a:t>
            </a:r>
          </a:p>
          <a:p>
            <a:pPr algn="just"/>
            <a:endParaRPr lang="es-ES" b="1" dirty="0"/>
          </a:p>
          <a:p>
            <a:pPr algn="just"/>
            <a:endParaRPr lang="es-ES" b="1" dirty="0" smtClean="0"/>
          </a:p>
          <a:p>
            <a:pPr algn="just"/>
            <a:endParaRPr lang="es-ES" b="1" dirty="0"/>
          </a:p>
          <a:p>
            <a:pPr algn="just"/>
            <a:endParaRPr lang="es-ES" b="1" dirty="0" smtClean="0"/>
          </a:p>
          <a:p>
            <a:pPr algn="just"/>
            <a:endParaRPr lang="es-ES" b="1" dirty="0"/>
          </a:p>
          <a:p>
            <a:pPr algn="just"/>
            <a:endParaRPr lang="es-ES" b="1" dirty="0" smtClean="0"/>
          </a:p>
          <a:p>
            <a:pPr algn="just"/>
            <a:endParaRPr lang="es-ES" b="1" dirty="0"/>
          </a:p>
          <a:p>
            <a:pPr algn="just"/>
            <a:endParaRPr lang="es-ES" b="1" dirty="0" smtClean="0"/>
          </a:p>
          <a:p>
            <a:pPr algn="just"/>
            <a:endParaRPr lang="es-ES" b="1" dirty="0"/>
          </a:p>
          <a:p>
            <a:pPr algn="just"/>
            <a:endParaRPr lang="es-ES" b="1" dirty="0" smtClean="0"/>
          </a:p>
          <a:p>
            <a:pPr algn="just"/>
            <a:endParaRPr lang="es-ES" b="1" dirty="0" smtClean="0"/>
          </a:p>
          <a:p>
            <a:pPr algn="just"/>
            <a:endParaRPr lang="es-ES" b="1" dirty="0"/>
          </a:p>
          <a:p>
            <a:pPr algn="just"/>
            <a:endParaRPr lang="es-ES" b="1" dirty="0" smtClean="0"/>
          </a:p>
          <a:p>
            <a:pPr algn="just"/>
            <a:endParaRPr lang="es-ES" b="1" dirty="0"/>
          </a:p>
          <a:p>
            <a:pPr algn="just"/>
            <a:endParaRPr lang="es-ES" b="1" dirty="0" smtClean="0"/>
          </a:p>
          <a:p>
            <a:pPr algn="just"/>
            <a:endParaRPr lang="es-ES" b="1" dirty="0"/>
          </a:p>
          <a:p>
            <a:pPr algn="just"/>
            <a:endParaRPr lang="es-ES" b="1" dirty="0" smtClean="0"/>
          </a:p>
          <a:p>
            <a:pPr algn="just"/>
            <a:endParaRPr lang="es-ES" b="1" dirty="0"/>
          </a:p>
          <a:p>
            <a:pPr algn="just"/>
            <a:endParaRPr lang="es-ES" b="1" dirty="0" smtClean="0"/>
          </a:p>
          <a:p>
            <a:pPr algn="just"/>
            <a:endParaRPr lang="es-ES" dirty="0"/>
          </a:p>
          <a:p>
            <a:pPr algn="just"/>
            <a:endParaRPr lang="es-ES" dirty="0"/>
          </a:p>
        </p:txBody>
      </p:sp>
      <p:graphicFrame>
        <p:nvGraphicFramePr>
          <p:cNvPr id="2" name="1 Tabla"/>
          <p:cNvGraphicFramePr>
            <a:graphicFrameLocks noGrp="1"/>
          </p:cNvGraphicFramePr>
          <p:nvPr>
            <p:extLst>
              <p:ext uri="{D42A27DB-BD31-4B8C-83A1-F6EECF244321}">
                <p14:modId xmlns:p14="http://schemas.microsoft.com/office/powerpoint/2010/main" val="803733314"/>
              </p:ext>
            </p:extLst>
          </p:nvPr>
        </p:nvGraphicFramePr>
        <p:xfrm>
          <a:off x="467544" y="1052734"/>
          <a:ext cx="8352929" cy="5459666"/>
        </p:xfrm>
        <a:graphic>
          <a:graphicData uri="http://schemas.openxmlformats.org/drawingml/2006/table">
            <a:tbl>
              <a:tblPr firstRow="1" firstCol="1" bandRow="1">
                <a:tableStyleId>{5C22544A-7EE6-4342-B048-85BDC9FD1C3A}</a:tableStyleId>
              </a:tblPr>
              <a:tblGrid>
                <a:gridCol w="2304256"/>
                <a:gridCol w="3141574"/>
                <a:gridCol w="2907099"/>
              </a:tblGrid>
              <a:tr h="1073142">
                <a:tc>
                  <a:txBody>
                    <a:bodyPr/>
                    <a:lstStyle/>
                    <a:p>
                      <a:pPr algn="ctr">
                        <a:lnSpc>
                          <a:spcPct val="200000"/>
                        </a:lnSpc>
                        <a:spcAft>
                          <a:spcPts val="0"/>
                        </a:spcAft>
                        <a:tabLst>
                          <a:tab pos="180340" algn="l"/>
                          <a:tab pos="2806065" algn="ctr"/>
                          <a:tab pos="3584575" algn="l"/>
                        </a:tabLst>
                      </a:pPr>
                      <a:r>
                        <a:rPr lang="es-ES" sz="2000" dirty="0">
                          <a:effectLst/>
                        </a:rPr>
                        <a:t>BLOQUE</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a:effectLst/>
                        </a:rPr>
                        <a:t>TITULO</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smtClean="0">
                          <a:effectLst/>
                        </a:rPr>
                        <a:t>TIEMPO</a:t>
                      </a:r>
                    </a:p>
                    <a:p>
                      <a:pPr algn="ctr">
                        <a:lnSpc>
                          <a:spcPct val="200000"/>
                        </a:lnSpc>
                        <a:spcAft>
                          <a:spcPts val="0"/>
                        </a:spcAft>
                        <a:tabLst>
                          <a:tab pos="180340" algn="l"/>
                          <a:tab pos="2806065" algn="ctr"/>
                          <a:tab pos="3584575" algn="l"/>
                        </a:tabLst>
                      </a:pPr>
                      <a:r>
                        <a:rPr lang="es-ES" sz="2000" dirty="0" smtClean="0">
                          <a:effectLst/>
                        </a:rPr>
                        <a:t> (SESIONES</a:t>
                      </a:r>
                      <a:r>
                        <a:rPr lang="es-ES" sz="2000" baseline="0" dirty="0" smtClean="0">
                          <a:effectLst/>
                        </a:rPr>
                        <a:t> DE TRABAJO</a:t>
                      </a:r>
                      <a:r>
                        <a:rPr lang="es-ES" sz="2000" dirty="0" smtClean="0">
                          <a:effectLst/>
                        </a:rPr>
                        <a:t>)</a:t>
                      </a:r>
                      <a:endParaRPr lang="es-ES" sz="2000" dirty="0">
                        <a:effectLst/>
                        <a:latin typeface="Times New Roman"/>
                        <a:ea typeface="Times New Roman"/>
                        <a:cs typeface="Times New Roman"/>
                      </a:endParaRPr>
                    </a:p>
                  </a:txBody>
                  <a:tcPr marL="68580" marR="68580" marT="0" marB="0"/>
                </a:tc>
              </a:tr>
              <a:tr h="859663">
                <a:tc>
                  <a:txBody>
                    <a:bodyPr/>
                    <a:lstStyle/>
                    <a:p>
                      <a:pPr algn="ctr">
                        <a:lnSpc>
                          <a:spcPct val="200000"/>
                        </a:lnSpc>
                        <a:spcAft>
                          <a:spcPts val="0"/>
                        </a:spcAft>
                        <a:tabLst>
                          <a:tab pos="180340" algn="l"/>
                          <a:tab pos="2806065" algn="ctr"/>
                          <a:tab pos="3584575" algn="l"/>
                        </a:tabLst>
                      </a:pPr>
                      <a:r>
                        <a:rPr lang="es-ES" sz="2000" dirty="0">
                          <a:effectLst/>
                        </a:rPr>
                        <a:t>Nro1</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a:effectLst/>
                        </a:rPr>
                        <a:t>Juegos de Habilidad </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a:effectLst/>
                        </a:rPr>
                        <a:t>4</a:t>
                      </a:r>
                      <a:endParaRPr lang="es-ES" sz="2000" dirty="0">
                        <a:effectLst/>
                        <a:latin typeface="Times New Roman"/>
                        <a:ea typeface="Times New Roman"/>
                        <a:cs typeface="Times New Roman"/>
                      </a:endParaRPr>
                    </a:p>
                  </a:txBody>
                  <a:tcPr marL="68580" marR="68580" marT="0" marB="0"/>
                </a:tc>
              </a:tr>
              <a:tr h="859663">
                <a:tc>
                  <a:txBody>
                    <a:bodyPr/>
                    <a:lstStyle/>
                    <a:p>
                      <a:pPr algn="ctr">
                        <a:lnSpc>
                          <a:spcPct val="200000"/>
                        </a:lnSpc>
                        <a:spcAft>
                          <a:spcPts val="0"/>
                        </a:spcAft>
                        <a:tabLst>
                          <a:tab pos="180340" algn="l"/>
                          <a:tab pos="2806065" algn="ctr"/>
                          <a:tab pos="3584575" algn="l"/>
                        </a:tabLst>
                      </a:pPr>
                      <a:r>
                        <a:rPr lang="es-ES" sz="2000" dirty="0">
                          <a:effectLst/>
                        </a:rPr>
                        <a:t>Nro2</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a:effectLst/>
                        </a:rPr>
                        <a:t>Juegos Pre-Deportivos</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a:effectLst/>
                        </a:rPr>
                        <a:t>5</a:t>
                      </a:r>
                      <a:endParaRPr lang="es-ES" sz="2000" dirty="0">
                        <a:effectLst/>
                        <a:latin typeface="Times New Roman"/>
                        <a:ea typeface="Times New Roman"/>
                        <a:cs typeface="Times New Roman"/>
                      </a:endParaRPr>
                    </a:p>
                  </a:txBody>
                  <a:tcPr marL="68580" marR="68580" marT="0" marB="0"/>
                </a:tc>
              </a:tr>
              <a:tr h="859663">
                <a:tc>
                  <a:txBody>
                    <a:bodyPr/>
                    <a:lstStyle/>
                    <a:p>
                      <a:pPr algn="ctr">
                        <a:lnSpc>
                          <a:spcPct val="200000"/>
                        </a:lnSpc>
                        <a:spcAft>
                          <a:spcPts val="0"/>
                        </a:spcAft>
                        <a:tabLst>
                          <a:tab pos="180340" algn="l"/>
                          <a:tab pos="2806065" algn="ctr"/>
                          <a:tab pos="3584575" algn="l"/>
                        </a:tabLst>
                      </a:pPr>
                      <a:r>
                        <a:rPr lang="es-ES" sz="2000" dirty="0">
                          <a:effectLst/>
                        </a:rPr>
                        <a:t>Nro3</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a:effectLst/>
                        </a:rPr>
                        <a:t>Juegos Tradicionales</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a:effectLst/>
                        </a:rPr>
                        <a:t>5</a:t>
                      </a:r>
                      <a:endParaRPr lang="es-ES" sz="2000" dirty="0">
                        <a:effectLst/>
                        <a:latin typeface="Times New Roman"/>
                        <a:ea typeface="Times New Roman"/>
                        <a:cs typeface="Times New Roman"/>
                      </a:endParaRPr>
                    </a:p>
                  </a:txBody>
                  <a:tcPr marL="68580" marR="68580" marT="0" marB="0"/>
                </a:tc>
              </a:tr>
              <a:tr h="888809">
                <a:tc>
                  <a:txBody>
                    <a:bodyPr/>
                    <a:lstStyle/>
                    <a:p>
                      <a:pPr algn="ctr">
                        <a:lnSpc>
                          <a:spcPct val="200000"/>
                        </a:lnSpc>
                        <a:spcAft>
                          <a:spcPts val="0"/>
                        </a:spcAft>
                        <a:tabLst>
                          <a:tab pos="180340" algn="l"/>
                          <a:tab pos="2806065" algn="ctr"/>
                          <a:tab pos="3584575" algn="l"/>
                        </a:tabLst>
                      </a:pPr>
                      <a:r>
                        <a:rPr lang="es-ES" sz="2000" dirty="0">
                          <a:effectLst/>
                        </a:rPr>
                        <a:t>Nro4</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a:effectLst/>
                        </a:rPr>
                        <a:t>Juegos Deportivos Nuevos</a:t>
                      </a:r>
                      <a:endParaRPr lang="es-ES" sz="2000" dirty="0">
                        <a:effectLst/>
                        <a:latin typeface="Times New Roman"/>
                        <a:ea typeface="Times New Roman"/>
                        <a:cs typeface="Times New Roman"/>
                      </a:endParaRPr>
                    </a:p>
                  </a:txBody>
                  <a:tcPr marL="68580" marR="68580" marT="0" marB="0"/>
                </a:tc>
                <a:tc>
                  <a:txBody>
                    <a:bodyPr/>
                    <a:lstStyle/>
                    <a:p>
                      <a:pPr algn="ctr">
                        <a:lnSpc>
                          <a:spcPct val="200000"/>
                        </a:lnSpc>
                        <a:spcAft>
                          <a:spcPts val="0"/>
                        </a:spcAft>
                        <a:tabLst>
                          <a:tab pos="180340" algn="l"/>
                          <a:tab pos="2806065" algn="ctr"/>
                          <a:tab pos="3584575" algn="l"/>
                        </a:tabLst>
                      </a:pPr>
                      <a:r>
                        <a:rPr lang="es-ES" sz="2000" dirty="0">
                          <a:effectLst/>
                        </a:rPr>
                        <a:t>5</a:t>
                      </a:r>
                      <a:endParaRPr lang="es-ES" sz="2000" dirty="0">
                        <a:effectLst/>
                        <a:latin typeface="Times New Roman"/>
                        <a:ea typeface="Times New Roman"/>
                        <a:cs typeface="Times New Roman"/>
                      </a:endParaRPr>
                    </a:p>
                  </a:txBody>
                  <a:tcPr marL="68580" marR="68580" marT="0" marB="0"/>
                </a:tc>
              </a:tr>
              <a:tr h="859663">
                <a:tc gridSpan="2">
                  <a:txBody>
                    <a:bodyPr/>
                    <a:lstStyle/>
                    <a:p>
                      <a:pPr>
                        <a:lnSpc>
                          <a:spcPct val="115000"/>
                        </a:lnSpc>
                        <a:spcAft>
                          <a:spcPts val="0"/>
                        </a:spcAft>
                      </a:pPr>
                      <a:r>
                        <a:rPr lang="es-ES" sz="2000" dirty="0">
                          <a:effectLst/>
                        </a:rPr>
                        <a:t> </a:t>
                      </a:r>
                      <a:endParaRPr lang="es-ES" sz="2000" dirty="0">
                        <a:effectLst/>
                        <a:latin typeface="Times New Roman"/>
                        <a:ea typeface="Times New Roman"/>
                        <a:cs typeface="Times New Roman"/>
                      </a:endParaRPr>
                    </a:p>
                  </a:txBody>
                  <a:tcPr marL="0" marR="0" marT="0" marB="0" anchor="ctr"/>
                </a:tc>
                <a:tc hMerge="1">
                  <a:txBody>
                    <a:bodyPr/>
                    <a:lstStyle/>
                    <a:p>
                      <a:endParaRPr lang="es-ES"/>
                    </a:p>
                  </a:txBody>
                  <a:tcPr/>
                </a:tc>
                <a:tc>
                  <a:txBody>
                    <a:bodyPr/>
                    <a:lstStyle/>
                    <a:p>
                      <a:pPr algn="ctr">
                        <a:lnSpc>
                          <a:spcPct val="200000"/>
                        </a:lnSpc>
                        <a:spcAft>
                          <a:spcPts val="0"/>
                        </a:spcAft>
                        <a:tabLst>
                          <a:tab pos="180340" algn="l"/>
                          <a:tab pos="2806065" algn="ctr"/>
                          <a:tab pos="3584575" algn="l"/>
                        </a:tabLst>
                      </a:pPr>
                      <a:r>
                        <a:rPr lang="es-ES" sz="2000" dirty="0">
                          <a:effectLst/>
                        </a:rPr>
                        <a:t>TOTAL 19</a:t>
                      </a:r>
                      <a:endParaRPr lang="es-ES" sz="2000" dirty="0">
                        <a:effectLst/>
                        <a:latin typeface="Times New Roman"/>
                        <a:ea typeface="Times New Roman"/>
                        <a:cs typeface="Times New Roman"/>
                      </a:endParaRPr>
                    </a:p>
                  </a:txBody>
                  <a:tcPr marL="44450" marR="44450" marT="0" marB="0"/>
                </a:tc>
              </a:tr>
            </a:tbl>
          </a:graphicData>
        </a:graphic>
      </p:graphicFrame>
    </p:spTree>
    <p:extLst>
      <p:ext uri="{BB962C8B-B14F-4D97-AF65-F5344CB8AC3E}">
        <p14:creationId xmlns:p14="http://schemas.microsoft.com/office/powerpoint/2010/main" val="2650684693"/>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3832" y="188640"/>
            <a:ext cx="8784976" cy="374441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endParaRPr lang="es-EC" sz="1400" b="1" dirty="0" smtClean="0"/>
          </a:p>
          <a:p>
            <a:endParaRPr lang="es-EC" sz="1400" b="1" dirty="0"/>
          </a:p>
          <a:p>
            <a:endParaRPr lang="es-EC" sz="1400" b="1" dirty="0" smtClean="0"/>
          </a:p>
          <a:p>
            <a:pPr algn="ctr"/>
            <a:r>
              <a:rPr lang="es-EC" sz="1400" b="1" dirty="0" smtClean="0"/>
              <a:t>PLAN </a:t>
            </a:r>
            <a:r>
              <a:rPr lang="es-EC" sz="1400" b="1" dirty="0"/>
              <a:t>DE CLASE Nº1</a:t>
            </a:r>
            <a:endParaRPr lang="es-ES" sz="1400" dirty="0"/>
          </a:p>
          <a:p>
            <a:r>
              <a:rPr lang="es-EC" sz="1400" dirty="0"/>
              <a:t> </a:t>
            </a:r>
            <a:endParaRPr lang="es-ES" sz="1400" dirty="0"/>
          </a:p>
          <a:p>
            <a:r>
              <a:rPr lang="es-EC" sz="1400" b="1" dirty="0"/>
              <a:t>1.- DATOS INFORMATIVOS:</a:t>
            </a:r>
            <a:endParaRPr lang="es-ES" sz="1400" dirty="0"/>
          </a:p>
          <a:p>
            <a:r>
              <a:rPr lang="es-EC" sz="1400" dirty="0"/>
              <a:t>AREA: 				Educación Física</a:t>
            </a:r>
            <a:endParaRPr lang="es-ES" sz="1400" dirty="0"/>
          </a:p>
          <a:p>
            <a:r>
              <a:rPr lang="es-EC" sz="1400" dirty="0"/>
              <a:t>INSTITUCIÓN: 			Pensionado Mixto “Atahualpa”</a:t>
            </a:r>
            <a:endParaRPr lang="es-ES" sz="1400" dirty="0"/>
          </a:p>
          <a:p>
            <a:r>
              <a:rPr lang="es-EC" sz="1400" dirty="0"/>
              <a:t>ASIGNATURA: 			Educación Física</a:t>
            </a:r>
            <a:endParaRPr lang="es-ES" sz="1400" dirty="0"/>
          </a:p>
          <a:p>
            <a:r>
              <a:rPr lang="es-ES" sz="1400" dirty="0"/>
              <a:t>AÑO  DE  E.BÁSICA: 	</a:t>
            </a:r>
            <a:r>
              <a:rPr lang="es-EC" sz="1400" dirty="0"/>
              <a:t>	</a:t>
            </a:r>
            <a:r>
              <a:rPr lang="es-EC" sz="1400" dirty="0" smtClean="0"/>
              <a:t>	</a:t>
            </a:r>
            <a:r>
              <a:rPr lang="es-ES" sz="1400" dirty="0" smtClean="0"/>
              <a:t>Novenos</a:t>
            </a:r>
            <a:endParaRPr lang="es-ES" sz="1400" dirty="0"/>
          </a:p>
          <a:p>
            <a:r>
              <a:rPr lang="es-EC" sz="1400" dirty="0"/>
              <a:t>GRUPO(S): 				Paralelo A - B</a:t>
            </a:r>
            <a:endParaRPr lang="es-ES" sz="1400" dirty="0"/>
          </a:p>
          <a:p>
            <a:r>
              <a:rPr lang="es-ES" sz="1400" dirty="0"/>
              <a:t>PROVINCIA: 	</a:t>
            </a:r>
            <a:r>
              <a:rPr lang="es-EC" sz="1400" dirty="0"/>
              <a:t>		</a:t>
            </a:r>
            <a:r>
              <a:rPr lang="es-ES" sz="1400" dirty="0" smtClean="0"/>
              <a:t>Imbabura</a:t>
            </a:r>
            <a:endParaRPr lang="es-ES" sz="1400" dirty="0"/>
          </a:p>
          <a:p>
            <a:r>
              <a:rPr lang="es-ES" sz="1400" dirty="0"/>
              <a:t>CANTÓN: 	</a:t>
            </a:r>
            <a:r>
              <a:rPr lang="es-EC" sz="1400" dirty="0"/>
              <a:t>			Ibarra</a:t>
            </a:r>
            <a:endParaRPr lang="es-ES" sz="1400" dirty="0"/>
          </a:p>
          <a:p>
            <a:r>
              <a:rPr lang="es-ES" sz="1400" dirty="0"/>
              <a:t>PARROQUIA: 	</a:t>
            </a:r>
            <a:r>
              <a:rPr lang="es-EC" sz="1400" dirty="0"/>
              <a:t>		</a:t>
            </a:r>
            <a:r>
              <a:rPr lang="es-EC" sz="1400" dirty="0" smtClean="0"/>
              <a:t>San </a:t>
            </a:r>
            <a:r>
              <a:rPr lang="es-EC" sz="1400" dirty="0"/>
              <a:t>Antonio</a:t>
            </a:r>
            <a:endParaRPr lang="es-ES" sz="1400" dirty="0"/>
          </a:p>
          <a:p>
            <a:r>
              <a:rPr lang="es-EC" sz="1400" dirty="0"/>
              <a:t>JORNADA DE TRABAJO: 	</a:t>
            </a:r>
            <a:r>
              <a:rPr lang="es-EC" sz="1400" dirty="0" smtClean="0"/>
              <a:t>	Matutina</a:t>
            </a:r>
            <a:endParaRPr lang="es-ES" sz="1400" dirty="0"/>
          </a:p>
          <a:p>
            <a:r>
              <a:rPr lang="es-EC" sz="1400" dirty="0"/>
              <a:t>DOCENTE: 				Paúl Terán</a:t>
            </a:r>
            <a:endParaRPr lang="es-ES" sz="1400" dirty="0"/>
          </a:p>
          <a:p>
            <a:r>
              <a:rPr lang="es-EC" sz="1400" dirty="0"/>
              <a:t>AÑO LECTIVO: 			2012-2013</a:t>
            </a:r>
            <a:endParaRPr lang="es-ES" sz="1400" dirty="0"/>
          </a:p>
          <a:p>
            <a:r>
              <a:rPr lang="es-EC" sz="1400" dirty="0"/>
              <a:t>MODELO PEDAGOGICO: 	</a:t>
            </a:r>
            <a:r>
              <a:rPr lang="es-EC" sz="1400" dirty="0" smtClean="0"/>
              <a:t>	Constructivista</a:t>
            </a:r>
            <a:endParaRPr lang="es-ES" sz="1400" dirty="0"/>
          </a:p>
          <a:p>
            <a:r>
              <a:rPr lang="es-EC" sz="1400" dirty="0"/>
              <a:t>UNIDAD:				Juegos para desarrollar capacidades </a:t>
            </a:r>
            <a:r>
              <a:rPr lang="es-EC" sz="1400" dirty="0" smtClean="0"/>
              <a:t>coordinativas.</a:t>
            </a:r>
            <a:endParaRPr lang="es-ES" sz="1400" dirty="0"/>
          </a:p>
          <a:p>
            <a:r>
              <a:rPr lang="es-EC" sz="1400" dirty="0"/>
              <a:t>TEMA: 				Juegos cooperativos		</a:t>
            </a:r>
            <a:endParaRPr lang="es-ES" sz="1400" dirty="0"/>
          </a:p>
          <a:p>
            <a:pPr algn="just"/>
            <a:endParaRPr lang="es-ES" sz="1400" b="1" dirty="0"/>
          </a:p>
          <a:p>
            <a:pPr algn="just"/>
            <a:endParaRPr lang="es-ES" sz="1400" b="1" dirty="0" smtClean="0"/>
          </a:p>
          <a:p>
            <a:pPr algn="just"/>
            <a:endParaRPr lang="es-ES" sz="1400" b="1" dirty="0" smtClean="0"/>
          </a:p>
          <a:p>
            <a:pPr algn="just"/>
            <a:endParaRPr lang="es-ES" sz="1400" dirty="0"/>
          </a:p>
          <a:p>
            <a:pPr algn="just"/>
            <a:endParaRPr lang="es-ES" sz="1400" dirty="0"/>
          </a:p>
        </p:txBody>
      </p:sp>
      <p:sp>
        <p:nvSpPr>
          <p:cNvPr id="5" name="4 Rectángulo"/>
          <p:cNvSpPr/>
          <p:nvPr/>
        </p:nvSpPr>
        <p:spPr>
          <a:xfrm>
            <a:off x="220382" y="3979912"/>
            <a:ext cx="8784976" cy="274852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endParaRPr lang="es-ES" b="1" dirty="0" smtClean="0"/>
          </a:p>
          <a:p>
            <a:pPr algn="just"/>
            <a:endParaRPr lang="es-ES" b="1" dirty="0"/>
          </a:p>
          <a:p>
            <a:pPr algn="just"/>
            <a:endParaRPr lang="es-ES" b="1" dirty="0" smtClean="0"/>
          </a:p>
          <a:p>
            <a:pPr algn="just"/>
            <a:endParaRPr lang="es-ES" b="1" dirty="0"/>
          </a:p>
          <a:p>
            <a:pPr algn="just"/>
            <a:endParaRPr lang="es-ES" b="1" dirty="0" smtClean="0"/>
          </a:p>
          <a:p>
            <a:pPr algn="just"/>
            <a:r>
              <a:rPr lang="es-EC" b="1" smtClean="0"/>
              <a:t>2</a:t>
            </a:r>
            <a:r>
              <a:rPr lang="es-EC" b="1" dirty="0"/>
              <a:t>. OBJETIVO:</a:t>
            </a:r>
            <a:endParaRPr lang="es-ES" dirty="0"/>
          </a:p>
          <a:p>
            <a:pPr algn="just"/>
            <a:r>
              <a:rPr lang="es-EC" dirty="0"/>
              <a:t>Obtener un breve diagnóstico del grupo de estudiantes y sus capacidades físicas.</a:t>
            </a:r>
            <a:endParaRPr lang="es-ES" dirty="0"/>
          </a:p>
          <a:p>
            <a:pPr algn="just"/>
            <a:r>
              <a:rPr lang="es-EC" b="1" dirty="0"/>
              <a:t>2.1. HERRAMIENTAS A APLICARSE:</a:t>
            </a:r>
            <a:endParaRPr lang="es-ES" dirty="0"/>
          </a:p>
          <a:p>
            <a:pPr algn="just"/>
            <a:r>
              <a:rPr lang="es-EC" dirty="0"/>
              <a:t>Palos de escoba, pelotas de tenis, conos y platos</a:t>
            </a:r>
            <a:endParaRPr lang="es-ES" dirty="0"/>
          </a:p>
          <a:p>
            <a:pPr algn="just"/>
            <a:r>
              <a:rPr lang="es-EC" b="1" dirty="0"/>
              <a:t>2.2. RESULTADO ESPERADO:</a:t>
            </a:r>
            <a:endParaRPr lang="es-ES" dirty="0"/>
          </a:p>
          <a:p>
            <a:pPr algn="just"/>
            <a:r>
              <a:rPr lang="es-EC" dirty="0"/>
              <a:t> </a:t>
            </a:r>
            <a:r>
              <a:rPr lang="es-EC" dirty="0" smtClean="0"/>
              <a:t>Que </a:t>
            </a:r>
            <a:r>
              <a:rPr lang="es-EC" dirty="0"/>
              <a:t>los estudiantes observen el nivel de sus capacidades </a:t>
            </a:r>
            <a:r>
              <a:rPr lang="es-EC" dirty="0" smtClean="0"/>
              <a:t>coordinativas, </a:t>
            </a:r>
            <a:r>
              <a:rPr lang="es-EC" dirty="0"/>
              <a:t>y reconozcan cuales de ellas son las que deben priorizar al trabajar.</a:t>
            </a:r>
            <a:endParaRPr lang="es-ES" dirty="0"/>
          </a:p>
          <a:p>
            <a:pPr algn="just"/>
            <a:endParaRPr lang="es-ES" b="1" dirty="0"/>
          </a:p>
          <a:p>
            <a:pPr algn="just"/>
            <a:endParaRPr lang="es-ES" b="1" dirty="0"/>
          </a:p>
          <a:p>
            <a:pPr algn="just"/>
            <a:endParaRPr lang="es-ES" b="1" dirty="0"/>
          </a:p>
          <a:p>
            <a:pPr algn="just"/>
            <a:endParaRPr lang="es-ES" b="1" dirty="0"/>
          </a:p>
          <a:p>
            <a:pPr algn="just"/>
            <a:endParaRPr lang="es-ES" b="1" dirty="0"/>
          </a:p>
        </p:txBody>
      </p:sp>
    </p:spTree>
    <p:extLst>
      <p:ext uri="{BB962C8B-B14F-4D97-AF65-F5344CB8AC3E}">
        <p14:creationId xmlns:p14="http://schemas.microsoft.com/office/powerpoint/2010/main" val="1522554357"/>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512" y="188640"/>
            <a:ext cx="8784976" cy="50405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s-EC" b="1" dirty="0"/>
              <a:t>3. DESARROLLO DEL PLAN DE CLASE</a:t>
            </a:r>
            <a:endParaRPr lang="es-ES" dirty="0"/>
          </a:p>
        </p:txBody>
      </p:sp>
      <p:graphicFrame>
        <p:nvGraphicFramePr>
          <p:cNvPr id="7" name="6 Tabla"/>
          <p:cNvGraphicFramePr>
            <a:graphicFrameLocks noGrp="1"/>
          </p:cNvGraphicFramePr>
          <p:nvPr>
            <p:extLst>
              <p:ext uri="{D42A27DB-BD31-4B8C-83A1-F6EECF244321}">
                <p14:modId xmlns:p14="http://schemas.microsoft.com/office/powerpoint/2010/main" val="2297774221"/>
              </p:ext>
            </p:extLst>
          </p:nvPr>
        </p:nvGraphicFramePr>
        <p:xfrm>
          <a:off x="179512" y="692697"/>
          <a:ext cx="8784976" cy="5984733"/>
        </p:xfrm>
        <a:graphic>
          <a:graphicData uri="http://schemas.openxmlformats.org/drawingml/2006/table">
            <a:tbl>
              <a:tblPr firstRow="1" firstCol="1" bandRow="1">
                <a:tableStyleId>{5C22544A-7EE6-4342-B048-85BDC9FD1C3A}</a:tableStyleId>
              </a:tblPr>
              <a:tblGrid>
                <a:gridCol w="2282925"/>
                <a:gridCol w="6502051"/>
              </a:tblGrid>
              <a:tr h="1452834">
                <a:tc>
                  <a:txBody>
                    <a:bodyPr/>
                    <a:lstStyle/>
                    <a:p>
                      <a:pPr>
                        <a:lnSpc>
                          <a:spcPct val="150000"/>
                        </a:lnSpc>
                        <a:spcAft>
                          <a:spcPts val="0"/>
                        </a:spcAft>
                      </a:pPr>
                      <a:r>
                        <a:rPr lang="es-EC" sz="1200" b="1" dirty="0">
                          <a:effectLst/>
                        </a:rPr>
                        <a:t> </a:t>
                      </a:r>
                      <a:endParaRPr lang="es-ES" sz="1200" b="1" dirty="0">
                        <a:effectLst/>
                      </a:endParaRPr>
                    </a:p>
                    <a:p>
                      <a:pPr>
                        <a:lnSpc>
                          <a:spcPct val="150000"/>
                        </a:lnSpc>
                        <a:spcAft>
                          <a:spcPts val="0"/>
                        </a:spcAft>
                      </a:pPr>
                      <a:r>
                        <a:rPr lang="es-EC" sz="1200" b="1" dirty="0">
                          <a:effectLst/>
                        </a:rPr>
                        <a:t> </a:t>
                      </a:r>
                      <a:endParaRPr lang="es-ES" sz="1200" b="1" dirty="0">
                        <a:effectLst/>
                      </a:endParaRPr>
                    </a:p>
                    <a:p>
                      <a:pPr>
                        <a:lnSpc>
                          <a:spcPct val="150000"/>
                        </a:lnSpc>
                        <a:spcAft>
                          <a:spcPts val="0"/>
                        </a:spcAft>
                      </a:pPr>
                      <a:r>
                        <a:rPr lang="es-ES" sz="1200" b="1" dirty="0">
                          <a:effectLst/>
                        </a:rPr>
                        <a:t>DESTREZAS Y HABILIDADES</a:t>
                      </a:r>
                      <a:endParaRPr lang="es-ES" sz="1200" b="1" dirty="0">
                        <a:effectLst/>
                        <a:latin typeface="Times New Roman"/>
                        <a:ea typeface="Times New Roman"/>
                      </a:endParaRPr>
                    </a:p>
                  </a:txBody>
                  <a:tcPr marL="40762" marR="40762" marT="0" marB="0"/>
                </a:tc>
                <a:tc>
                  <a:txBody>
                    <a:bodyPr/>
                    <a:lstStyle/>
                    <a:p>
                      <a:pPr algn="just">
                        <a:lnSpc>
                          <a:spcPct val="150000"/>
                        </a:lnSpc>
                        <a:spcAft>
                          <a:spcPts val="0"/>
                        </a:spcAft>
                      </a:pPr>
                      <a:r>
                        <a:rPr lang="es-ES" sz="1200" b="1" dirty="0">
                          <a:effectLst/>
                        </a:rPr>
                        <a:t>- Coordinación óculo manual</a:t>
                      </a:r>
                    </a:p>
                    <a:p>
                      <a:pPr algn="just">
                        <a:lnSpc>
                          <a:spcPct val="150000"/>
                        </a:lnSpc>
                        <a:spcAft>
                          <a:spcPts val="0"/>
                        </a:spcAft>
                      </a:pPr>
                      <a:r>
                        <a:rPr lang="es-ES" sz="1200" b="1" dirty="0">
                          <a:effectLst/>
                        </a:rPr>
                        <a:t>- Trabajo en equipo</a:t>
                      </a:r>
                    </a:p>
                    <a:p>
                      <a:pPr algn="just">
                        <a:lnSpc>
                          <a:spcPct val="150000"/>
                        </a:lnSpc>
                        <a:spcAft>
                          <a:spcPts val="0"/>
                        </a:spcAft>
                      </a:pPr>
                      <a:r>
                        <a:rPr lang="es-ES" sz="1200" b="1" dirty="0">
                          <a:effectLst/>
                        </a:rPr>
                        <a:t>- Actitud en clase</a:t>
                      </a:r>
                    </a:p>
                    <a:p>
                      <a:pPr algn="just">
                        <a:lnSpc>
                          <a:spcPct val="150000"/>
                        </a:lnSpc>
                        <a:spcAft>
                          <a:spcPts val="0"/>
                        </a:spcAft>
                      </a:pPr>
                      <a:r>
                        <a:rPr lang="es-ES" sz="1200" b="1" dirty="0">
                          <a:effectLst/>
                        </a:rPr>
                        <a:t>- Rapidez de reacción</a:t>
                      </a:r>
                    </a:p>
                    <a:p>
                      <a:pPr algn="just">
                        <a:lnSpc>
                          <a:spcPct val="150000"/>
                        </a:lnSpc>
                        <a:spcAft>
                          <a:spcPts val="0"/>
                        </a:spcAft>
                      </a:pPr>
                      <a:r>
                        <a:rPr lang="es-EC" sz="1200" b="1" dirty="0">
                          <a:effectLst/>
                        </a:rPr>
                        <a:t>- Agilidad</a:t>
                      </a:r>
                      <a:endParaRPr lang="es-ES" sz="1200" b="1" dirty="0">
                        <a:effectLst/>
                        <a:latin typeface="Times New Roman"/>
                        <a:ea typeface="Times New Roman"/>
                      </a:endParaRPr>
                    </a:p>
                  </a:txBody>
                  <a:tcPr marL="40762" marR="40762" marT="0" marB="0"/>
                </a:tc>
              </a:tr>
              <a:tr h="266251">
                <a:tc>
                  <a:txBody>
                    <a:bodyPr/>
                    <a:lstStyle/>
                    <a:p>
                      <a:pPr>
                        <a:lnSpc>
                          <a:spcPct val="150000"/>
                        </a:lnSpc>
                        <a:spcAft>
                          <a:spcPts val="0"/>
                        </a:spcAft>
                      </a:pPr>
                      <a:r>
                        <a:rPr lang="es-ES" sz="1200" b="1" dirty="0">
                          <a:effectLst/>
                        </a:rPr>
                        <a:t>CONTENIDOS</a:t>
                      </a:r>
                      <a:endParaRPr lang="es-ES" sz="1200" b="1" dirty="0">
                        <a:effectLst/>
                        <a:latin typeface="Times New Roman"/>
                        <a:ea typeface="Times New Roman"/>
                      </a:endParaRPr>
                    </a:p>
                  </a:txBody>
                  <a:tcPr marL="40762" marR="40762" marT="0" marB="0"/>
                </a:tc>
                <a:tc>
                  <a:txBody>
                    <a:bodyPr/>
                    <a:lstStyle/>
                    <a:p>
                      <a:pPr algn="just">
                        <a:lnSpc>
                          <a:spcPct val="150000"/>
                        </a:lnSpc>
                        <a:spcAft>
                          <a:spcPts val="0"/>
                        </a:spcAft>
                      </a:pPr>
                      <a:r>
                        <a:rPr lang="es-ES" sz="1200" b="1" dirty="0">
                          <a:effectLst/>
                        </a:rPr>
                        <a:t>Juegos cooperativos: Lanza granadas y Pasando la Barita</a:t>
                      </a:r>
                      <a:endParaRPr lang="es-ES" sz="1200" b="1" dirty="0">
                        <a:effectLst/>
                        <a:latin typeface="Calibri"/>
                        <a:ea typeface="Calibri"/>
                        <a:cs typeface="Times New Roman"/>
                      </a:endParaRPr>
                    </a:p>
                  </a:txBody>
                  <a:tcPr marL="40762" marR="40762" marT="0" marB="0"/>
                </a:tc>
              </a:tr>
              <a:tr h="2640447">
                <a:tc>
                  <a:txBody>
                    <a:bodyPr/>
                    <a:lstStyle/>
                    <a:p>
                      <a:pPr>
                        <a:lnSpc>
                          <a:spcPct val="150000"/>
                        </a:lnSpc>
                        <a:spcAft>
                          <a:spcPts val="0"/>
                        </a:spcAft>
                      </a:pPr>
                      <a:r>
                        <a:rPr lang="es-ES" sz="1200" b="1" dirty="0">
                          <a:effectLst/>
                        </a:rPr>
                        <a:t> </a:t>
                      </a:r>
                    </a:p>
                    <a:p>
                      <a:pPr>
                        <a:lnSpc>
                          <a:spcPct val="150000"/>
                        </a:lnSpc>
                        <a:spcAft>
                          <a:spcPts val="0"/>
                        </a:spcAft>
                      </a:pPr>
                      <a:r>
                        <a:rPr lang="es-ES" sz="1200" b="1" dirty="0">
                          <a:effectLst/>
                        </a:rPr>
                        <a:t> </a:t>
                      </a:r>
                    </a:p>
                    <a:p>
                      <a:pPr>
                        <a:lnSpc>
                          <a:spcPct val="150000"/>
                        </a:lnSpc>
                        <a:spcAft>
                          <a:spcPts val="0"/>
                        </a:spcAft>
                      </a:pPr>
                      <a:r>
                        <a:rPr lang="es-ES" sz="1200" b="1" dirty="0">
                          <a:effectLst/>
                        </a:rPr>
                        <a:t> </a:t>
                      </a:r>
                    </a:p>
                    <a:p>
                      <a:pPr>
                        <a:lnSpc>
                          <a:spcPct val="150000"/>
                        </a:lnSpc>
                        <a:spcAft>
                          <a:spcPts val="0"/>
                        </a:spcAft>
                      </a:pPr>
                      <a:r>
                        <a:rPr lang="es-ES" sz="1200" b="1" dirty="0">
                          <a:effectLst/>
                        </a:rPr>
                        <a:t> </a:t>
                      </a:r>
                    </a:p>
                    <a:p>
                      <a:pPr>
                        <a:lnSpc>
                          <a:spcPct val="150000"/>
                        </a:lnSpc>
                        <a:spcAft>
                          <a:spcPts val="0"/>
                        </a:spcAft>
                      </a:pPr>
                      <a:r>
                        <a:rPr lang="es-ES" sz="1200" b="1" dirty="0">
                          <a:effectLst/>
                        </a:rPr>
                        <a:t> </a:t>
                      </a:r>
                    </a:p>
                    <a:p>
                      <a:pPr>
                        <a:lnSpc>
                          <a:spcPct val="150000"/>
                        </a:lnSpc>
                        <a:spcAft>
                          <a:spcPts val="0"/>
                        </a:spcAft>
                      </a:pPr>
                      <a:r>
                        <a:rPr lang="es-ES" sz="1200" b="1" dirty="0">
                          <a:effectLst/>
                        </a:rPr>
                        <a:t>ACTIVIDADES</a:t>
                      </a:r>
                      <a:endParaRPr lang="es-ES" sz="1200" b="1" dirty="0">
                        <a:effectLst/>
                        <a:latin typeface="Times New Roman"/>
                        <a:ea typeface="Times New Roman"/>
                      </a:endParaRPr>
                    </a:p>
                  </a:txBody>
                  <a:tcPr marL="40762" marR="40762" marT="0" marB="0"/>
                </a:tc>
                <a:tc>
                  <a:txBody>
                    <a:bodyPr/>
                    <a:lstStyle/>
                    <a:p>
                      <a:pPr>
                        <a:lnSpc>
                          <a:spcPct val="150000"/>
                        </a:lnSpc>
                        <a:spcAft>
                          <a:spcPts val="0"/>
                        </a:spcAft>
                      </a:pPr>
                      <a:r>
                        <a:rPr lang="es-ES" sz="1200" b="1" dirty="0">
                          <a:effectLst/>
                        </a:rPr>
                        <a:t>Permitir que los Estudiantes se relacionen con los Materiales.</a:t>
                      </a:r>
                    </a:p>
                    <a:p>
                      <a:pPr>
                        <a:lnSpc>
                          <a:spcPct val="150000"/>
                        </a:lnSpc>
                        <a:spcAft>
                          <a:spcPts val="0"/>
                        </a:spcAft>
                      </a:pPr>
                      <a:r>
                        <a:rPr lang="es-ES" sz="1200" b="1" dirty="0">
                          <a:effectLst/>
                        </a:rPr>
                        <a:t>Explicar las reglas del Juego</a:t>
                      </a:r>
                    </a:p>
                    <a:p>
                      <a:pPr>
                        <a:lnSpc>
                          <a:spcPct val="150000"/>
                        </a:lnSpc>
                        <a:spcAft>
                          <a:spcPts val="0"/>
                        </a:spcAft>
                      </a:pPr>
                      <a:r>
                        <a:rPr lang="es-ES" sz="1200" b="1" dirty="0">
                          <a:effectLst/>
                        </a:rPr>
                        <a:t>Reglas: Se  Ponen 6 estudiantes en círculo, cada uno con una pelota, el profesor tiene pone órdenes y según el silbato se realizan las Acciones cogiendo el implemento de su compañero, del mismo modo se realizara con el palo de escoba.</a:t>
                      </a:r>
                    </a:p>
                    <a:p>
                      <a:pPr>
                        <a:lnSpc>
                          <a:spcPct val="150000"/>
                        </a:lnSpc>
                        <a:spcAft>
                          <a:spcPts val="0"/>
                        </a:spcAft>
                      </a:pPr>
                      <a:r>
                        <a:rPr lang="es-ES" sz="1200" b="1" dirty="0">
                          <a:effectLst/>
                        </a:rPr>
                        <a:t>1 Sonido: Todos Giran a la Derecha</a:t>
                      </a:r>
                    </a:p>
                    <a:p>
                      <a:pPr>
                        <a:lnSpc>
                          <a:spcPct val="150000"/>
                        </a:lnSpc>
                        <a:spcAft>
                          <a:spcPts val="0"/>
                        </a:spcAft>
                      </a:pPr>
                      <a:r>
                        <a:rPr lang="es-ES" sz="1200" b="1" dirty="0">
                          <a:effectLst/>
                        </a:rPr>
                        <a:t>2 Sonidos: Todos Giran a la Izquierda.</a:t>
                      </a:r>
                    </a:p>
                    <a:p>
                      <a:pPr>
                        <a:lnSpc>
                          <a:spcPct val="150000"/>
                        </a:lnSpc>
                        <a:spcAft>
                          <a:spcPts val="0"/>
                        </a:spcAft>
                      </a:pPr>
                      <a:r>
                        <a:rPr lang="es-ES" sz="1200" b="1" dirty="0">
                          <a:effectLst/>
                        </a:rPr>
                        <a:t>3 Sonidos: Todos en sus lugares</a:t>
                      </a:r>
                    </a:p>
                    <a:p>
                      <a:pPr algn="just">
                        <a:lnSpc>
                          <a:spcPct val="150000"/>
                        </a:lnSpc>
                        <a:spcAft>
                          <a:spcPts val="0"/>
                        </a:spcAft>
                      </a:pPr>
                      <a:r>
                        <a:rPr lang="es-ES" sz="1200" b="1" dirty="0">
                          <a:effectLst/>
                        </a:rPr>
                        <a:t>Sonido Largo: Giro en su sitio</a:t>
                      </a:r>
                      <a:endParaRPr lang="es-ES" sz="1200" b="1" dirty="0">
                        <a:effectLst/>
                        <a:latin typeface="Times New Roman"/>
                        <a:ea typeface="Times New Roman"/>
                      </a:endParaRPr>
                    </a:p>
                  </a:txBody>
                  <a:tcPr marL="40762" marR="40762" marT="0" marB="0"/>
                </a:tc>
              </a:tr>
              <a:tr h="758105">
                <a:tc>
                  <a:txBody>
                    <a:bodyPr/>
                    <a:lstStyle/>
                    <a:p>
                      <a:pPr>
                        <a:lnSpc>
                          <a:spcPct val="150000"/>
                        </a:lnSpc>
                        <a:spcAft>
                          <a:spcPts val="0"/>
                        </a:spcAft>
                      </a:pPr>
                      <a:r>
                        <a:rPr lang="es-EC" sz="1200" b="1" dirty="0">
                          <a:effectLst/>
                        </a:rPr>
                        <a:t> </a:t>
                      </a:r>
                      <a:endParaRPr lang="es-ES" sz="1200" b="1" dirty="0">
                        <a:effectLst/>
                      </a:endParaRPr>
                    </a:p>
                    <a:p>
                      <a:pPr>
                        <a:lnSpc>
                          <a:spcPct val="150000"/>
                        </a:lnSpc>
                        <a:spcAft>
                          <a:spcPts val="0"/>
                        </a:spcAft>
                      </a:pPr>
                      <a:r>
                        <a:rPr lang="es-EC" sz="1200" b="1" dirty="0">
                          <a:effectLst/>
                        </a:rPr>
                        <a:t>RECURSOS</a:t>
                      </a:r>
                      <a:endParaRPr lang="es-ES" sz="1200" b="1" dirty="0">
                        <a:effectLst/>
                        <a:latin typeface="Times New Roman"/>
                        <a:ea typeface="Times New Roman"/>
                      </a:endParaRPr>
                    </a:p>
                  </a:txBody>
                  <a:tcPr marL="40762" marR="40762" marT="0" marB="0"/>
                </a:tc>
                <a:tc>
                  <a:txBody>
                    <a:bodyPr/>
                    <a:lstStyle/>
                    <a:p>
                      <a:pPr algn="just">
                        <a:lnSpc>
                          <a:spcPct val="150000"/>
                        </a:lnSpc>
                        <a:spcAft>
                          <a:spcPts val="0"/>
                        </a:spcAft>
                      </a:pPr>
                      <a:r>
                        <a:rPr lang="es-ES" sz="1200" b="1" dirty="0">
                          <a:effectLst/>
                        </a:rPr>
                        <a:t>Talento humano- Docente y estudiantes; Materiales :</a:t>
                      </a:r>
                    </a:p>
                    <a:p>
                      <a:pPr algn="just">
                        <a:lnSpc>
                          <a:spcPct val="150000"/>
                        </a:lnSpc>
                        <a:spcAft>
                          <a:spcPts val="0"/>
                        </a:spcAft>
                      </a:pPr>
                      <a:r>
                        <a:rPr lang="es-ES" sz="1200" b="1" dirty="0">
                          <a:effectLst/>
                        </a:rPr>
                        <a:t>- Palos de escoba, Pelotas de tenis, Conos, Platos</a:t>
                      </a:r>
                      <a:r>
                        <a:rPr lang="es-EC" sz="1200" b="1" dirty="0">
                          <a:effectLst/>
                        </a:rPr>
                        <a:t>, Silbato</a:t>
                      </a:r>
                      <a:endParaRPr lang="es-ES" sz="1200" b="1" dirty="0">
                        <a:effectLst/>
                        <a:latin typeface="Times New Roman"/>
                        <a:ea typeface="Times New Roman"/>
                      </a:endParaRPr>
                    </a:p>
                  </a:txBody>
                  <a:tcPr marL="40762" marR="40762" marT="0" marB="0"/>
                </a:tc>
              </a:tr>
              <a:tr h="859027">
                <a:tc>
                  <a:txBody>
                    <a:bodyPr/>
                    <a:lstStyle/>
                    <a:p>
                      <a:pPr>
                        <a:lnSpc>
                          <a:spcPct val="150000"/>
                        </a:lnSpc>
                        <a:spcAft>
                          <a:spcPts val="0"/>
                        </a:spcAft>
                      </a:pPr>
                      <a:r>
                        <a:rPr lang="es-EC" sz="1200" b="1" dirty="0">
                          <a:effectLst/>
                        </a:rPr>
                        <a:t> </a:t>
                      </a:r>
                      <a:endParaRPr lang="es-ES" sz="1200" b="1" dirty="0">
                        <a:effectLst/>
                      </a:endParaRPr>
                    </a:p>
                    <a:p>
                      <a:pPr>
                        <a:lnSpc>
                          <a:spcPct val="150000"/>
                        </a:lnSpc>
                        <a:spcAft>
                          <a:spcPts val="0"/>
                        </a:spcAft>
                      </a:pPr>
                      <a:r>
                        <a:rPr lang="es-EC" sz="1200" b="1" dirty="0">
                          <a:effectLst/>
                        </a:rPr>
                        <a:t>EVALUACIÓN</a:t>
                      </a:r>
                      <a:endParaRPr lang="es-ES" sz="1200" b="1" dirty="0">
                        <a:effectLst/>
                        <a:latin typeface="Times New Roman"/>
                        <a:ea typeface="Times New Roman"/>
                      </a:endParaRPr>
                    </a:p>
                  </a:txBody>
                  <a:tcPr marL="40762" marR="40762" marT="0" marB="0"/>
                </a:tc>
                <a:tc>
                  <a:txBody>
                    <a:bodyPr/>
                    <a:lstStyle/>
                    <a:p>
                      <a:pPr algn="just">
                        <a:lnSpc>
                          <a:spcPct val="150000"/>
                        </a:lnSpc>
                        <a:spcAft>
                          <a:spcPts val="0"/>
                        </a:spcAft>
                      </a:pPr>
                      <a:r>
                        <a:rPr lang="es-ES" sz="1200" b="1" dirty="0">
                          <a:effectLst/>
                        </a:rPr>
                        <a:t>-Participación.</a:t>
                      </a:r>
                    </a:p>
                    <a:p>
                      <a:pPr algn="just">
                        <a:lnSpc>
                          <a:spcPct val="150000"/>
                        </a:lnSpc>
                        <a:spcAft>
                          <a:spcPts val="0"/>
                        </a:spcAft>
                      </a:pPr>
                      <a:r>
                        <a:rPr lang="es-ES" sz="1200" b="1" dirty="0">
                          <a:effectLst/>
                        </a:rPr>
                        <a:t>-Trabajo en equipo</a:t>
                      </a:r>
                    </a:p>
                    <a:p>
                      <a:pPr algn="just">
                        <a:lnSpc>
                          <a:spcPct val="150000"/>
                        </a:lnSpc>
                        <a:spcAft>
                          <a:spcPts val="0"/>
                        </a:spcAft>
                      </a:pPr>
                      <a:r>
                        <a:rPr lang="es-ES" sz="1200" b="1" dirty="0">
                          <a:effectLst/>
                        </a:rPr>
                        <a:t>-Ejecución de las actividades por grupos.</a:t>
                      </a:r>
                      <a:endParaRPr lang="es-ES" sz="1200" b="1" dirty="0">
                        <a:effectLst/>
                        <a:latin typeface="Times New Roman"/>
                        <a:ea typeface="Times New Roman"/>
                      </a:endParaRPr>
                    </a:p>
                  </a:txBody>
                  <a:tcPr marL="40762" marR="40762" marT="0" marB="0"/>
                </a:tc>
              </a:tr>
            </a:tbl>
          </a:graphicData>
        </a:graphic>
      </p:graphicFrame>
    </p:spTree>
    <p:extLst>
      <p:ext uri="{BB962C8B-B14F-4D97-AF65-F5344CB8AC3E}">
        <p14:creationId xmlns:p14="http://schemas.microsoft.com/office/powerpoint/2010/main" val="869966526"/>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36644" y="426231"/>
            <a:ext cx="8640960" cy="5509200"/>
          </a:xfrm>
          <a:prstGeom prst="rect">
            <a:avLst/>
          </a:prstGeom>
        </p:spPr>
        <p:txBody>
          <a:bodyPr wrap="square">
            <a:spAutoFit/>
          </a:bodyPr>
          <a:lstStyle/>
          <a:p>
            <a:pPr algn="ctr">
              <a:buFont typeface="Wingdings 3" pitchFamily="18" charset="2"/>
              <a:buNone/>
            </a:pPr>
            <a:r>
              <a:rPr lang="es-ES_tradnl" sz="3200" b="1" i="1" dirty="0"/>
              <a:t>"Los juegos son la forma más elevada de la investigación"</a:t>
            </a:r>
            <a:endParaRPr lang="es-ES_tradnl" sz="3200" dirty="0"/>
          </a:p>
          <a:p>
            <a:pPr algn="ctr">
              <a:buFont typeface="Wingdings 3" pitchFamily="18" charset="2"/>
              <a:buNone/>
            </a:pPr>
            <a:endParaRPr lang="es-ES_tradnl" sz="3200" b="1" i="1" dirty="0"/>
          </a:p>
          <a:p>
            <a:pPr algn="ctr">
              <a:buFont typeface="Wingdings 3" pitchFamily="18" charset="2"/>
              <a:buNone/>
            </a:pPr>
            <a:endParaRPr lang="es-ES_tradnl" sz="3200" b="1" i="1" dirty="0" smtClean="0"/>
          </a:p>
          <a:p>
            <a:pPr algn="ctr">
              <a:buFont typeface="Wingdings 3" pitchFamily="18" charset="2"/>
              <a:buNone/>
            </a:pPr>
            <a:endParaRPr lang="es-ES_tradnl" sz="3200" b="1" i="1" dirty="0"/>
          </a:p>
          <a:p>
            <a:pPr algn="ctr">
              <a:buFont typeface="Wingdings 3" pitchFamily="18" charset="2"/>
              <a:buNone/>
            </a:pPr>
            <a:endParaRPr lang="es-ES_tradnl" sz="3200" b="1" i="1" dirty="0" smtClean="0"/>
          </a:p>
          <a:p>
            <a:pPr algn="ctr">
              <a:buFont typeface="Wingdings 3" pitchFamily="18" charset="2"/>
              <a:buNone/>
            </a:pPr>
            <a:endParaRPr lang="es-ES_tradnl" sz="3200" b="1" i="1" dirty="0" smtClean="0"/>
          </a:p>
          <a:p>
            <a:pPr algn="ctr">
              <a:buFont typeface="Wingdings 3" pitchFamily="18" charset="2"/>
              <a:buNone/>
            </a:pPr>
            <a:endParaRPr lang="es-ES_tradnl" sz="3200" b="1" i="1" dirty="0"/>
          </a:p>
          <a:p>
            <a:pPr algn="ctr">
              <a:buFont typeface="Wingdings 3" pitchFamily="18" charset="2"/>
              <a:buNone/>
            </a:pPr>
            <a:endParaRPr lang="es-ES_tradnl" sz="3200" b="1" i="1" dirty="0" smtClean="0"/>
          </a:p>
          <a:p>
            <a:pPr algn="ctr">
              <a:buFont typeface="Wingdings 3" pitchFamily="18" charset="2"/>
              <a:buNone/>
            </a:pPr>
            <a:endParaRPr lang="es-ES_tradnl" sz="3200" b="1" i="1" dirty="0"/>
          </a:p>
          <a:p>
            <a:pPr algn="ctr"/>
            <a:endParaRPr lang="es-ES_tradnl" sz="32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30730" t="20833" r="14063" b="14166"/>
          <a:stretch>
            <a:fillRect/>
          </a:stretch>
        </p:blipFill>
        <p:spPr bwMode="auto">
          <a:xfrm>
            <a:off x="2147013" y="1844824"/>
            <a:ext cx="4820221" cy="35468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1331640" y="5157192"/>
            <a:ext cx="6840760" cy="1323439"/>
          </a:xfrm>
          <a:prstGeom prst="rect">
            <a:avLst/>
          </a:prstGeom>
          <a:noFill/>
        </p:spPr>
        <p:txBody>
          <a:bodyPr wrap="square" rtlCol="0">
            <a:spAutoFit/>
          </a:bodyPr>
          <a:lstStyle/>
          <a:p>
            <a:pPr algn="ctr"/>
            <a:r>
              <a:rPr lang="es-ES_tradnl" sz="4000" b="1" i="1" dirty="0"/>
              <a:t>Albert Einstein</a:t>
            </a:r>
            <a:endParaRPr lang="es-ES_tradnl" sz="4000" dirty="0"/>
          </a:p>
          <a:p>
            <a:pPr algn="ctr"/>
            <a:endParaRPr lang="es-EC" sz="4000" dirty="0"/>
          </a:p>
        </p:txBody>
      </p:sp>
    </p:spTree>
    <p:extLst>
      <p:ext uri="{BB962C8B-B14F-4D97-AF65-F5344CB8AC3E}">
        <p14:creationId xmlns:p14="http://schemas.microsoft.com/office/powerpoint/2010/main" val="1036983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17790" y="743868"/>
            <a:ext cx="8640960" cy="3960440"/>
          </a:xfrm>
        </p:spPr>
        <p:txBody>
          <a:bodyPr>
            <a:noAutofit/>
          </a:bodyPr>
          <a:lstStyle/>
          <a:p>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DEPARTAMENTO </a:t>
            </a:r>
            <a:r>
              <a:rPr lang="es-ES" sz="2000" b="1" dirty="0">
                <a:solidFill>
                  <a:schemeClr val="tx1"/>
                </a:solidFill>
                <a:latin typeface="Arial" pitchFamily="34" charset="0"/>
                <a:cs typeface="Arial" pitchFamily="34" charset="0"/>
              </a:rPr>
              <a:t>DE CIENCIAS HUMANAS Y </a:t>
            </a:r>
            <a:r>
              <a:rPr lang="es-ES" sz="2000" b="1" dirty="0" smtClean="0">
                <a:solidFill>
                  <a:schemeClr val="tx1"/>
                </a:solidFill>
                <a:latin typeface="Arial" pitchFamily="34" charset="0"/>
                <a:cs typeface="Arial" pitchFamily="34" charset="0"/>
              </a:rPr>
              <a:t>SOCIALES</a:t>
            </a:r>
            <a:br>
              <a:rPr lang="es-ES" sz="2000" b="1" dirty="0" smtClean="0">
                <a:solidFill>
                  <a:schemeClr val="tx1"/>
                </a:solidFill>
                <a:latin typeface="Arial" pitchFamily="34" charset="0"/>
                <a:cs typeface="Arial" pitchFamily="34" charset="0"/>
              </a:rPr>
            </a:br>
            <a:r>
              <a:rPr lang="es-ES" sz="2000" b="1" dirty="0">
                <a:solidFill>
                  <a:schemeClr val="tx1"/>
                </a:solidFill>
                <a:latin typeface="Arial" pitchFamily="34" charset="0"/>
                <a:cs typeface="Arial" pitchFamily="34" charset="0"/>
              </a:rPr>
              <a:t/>
            </a:r>
            <a:br>
              <a:rPr lang="es-ES" sz="2000" b="1" dirty="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a:solidFill>
                  <a:schemeClr val="tx1"/>
                </a:solidFill>
                <a:latin typeface="Arial" pitchFamily="34" charset="0"/>
                <a:cs typeface="Arial" pitchFamily="34" charset="0"/>
              </a:rPr>
              <a:t/>
            </a:r>
            <a:br>
              <a:rPr lang="es-ES" sz="2000" b="1" dirty="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a:solidFill>
                  <a:schemeClr val="tx1"/>
                </a:solidFill>
                <a:latin typeface="Arial" pitchFamily="34" charset="0"/>
                <a:cs typeface="Arial" pitchFamily="34" charset="0"/>
              </a:rPr>
              <a:t/>
            </a:r>
            <a:br>
              <a:rPr lang="es-ES" sz="2000" b="1" dirty="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400" dirty="0">
                <a:solidFill>
                  <a:schemeClr val="tx1"/>
                </a:solidFill>
                <a:latin typeface="Arial" pitchFamily="34" charset="0"/>
                <a:cs typeface="Arial" pitchFamily="34" charset="0"/>
              </a:rPr>
              <a:t/>
            </a:r>
            <a:br>
              <a:rPr lang="es-ES" sz="2400" dirty="0">
                <a:solidFill>
                  <a:schemeClr val="tx1"/>
                </a:solidFill>
                <a:latin typeface="Arial" pitchFamily="34" charset="0"/>
                <a:cs typeface="Arial" pitchFamily="34" charset="0"/>
              </a:rPr>
            </a:br>
            <a:endParaRPr lang="es-ES" sz="2400" dirty="0"/>
          </a:p>
        </p:txBody>
      </p:sp>
      <p:sp>
        <p:nvSpPr>
          <p:cNvPr id="3" name="2 Subtítulo"/>
          <p:cNvSpPr>
            <a:spLocks noGrp="1"/>
          </p:cNvSpPr>
          <p:nvPr>
            <p:ph type="subTitle" idx="1"/>
          </p:nvPr>
        </p:nvSpPr>
        <p:spPr>
          <a:xfrm>
            <a:off x="251520" y="4293096"/>
            <a:ext cx="8640960" cy="2448272"/>
          </a:xfrm>
        </p:spPr>
        <p:style>
          <a:lnRef idx="1">
            <a:schemeClr val="accent4"/>
          </a:lnRef>
          <a:fillRef idx="2">
            <a:schemeClr val="accent4"/>
          </a:fillRef>
          <a:effectRef idx="1">
            <a:schemeClr val="accent4"/>
          </a:effectRef>
          <a:fontRef idx="minor">
            <a:schemeClr val="dk1"/>
          </a:fontRef>
        </p:style>
        <p:txBody>
          <a:bodyPr>
            <a:noAutofit/>
          </a:bodyPr>
          <a:lstStyle/>
          <a:p>
            <a:r>
              <a:rPr lang="es-EC" sz="2200" b="1" dirty="0" smtClean="0">
                <a:solidFill>
                  <a:schemeClr val="tx1"/>
                </a:solidFill>
                <a:latin typeface="Arial" pitchFamily="34" charset="0"/>
                <a:cs typeface="Arial" pitchFamily="34" charset="0"/>
              </a:rPr>
              <a:t>EL JUEGO Y SU INCIDENCIA EN LA ACTITUD DE LOS ESTUDIANTES FRENTE A LAS CLASES DE EDUCACIÓN FÍSICA DE LA FUNDACIÓN UNIDAD EDUCATIVA PENSIONADO MIXTO “ATAHUALPA” DE LA CIUDAD DE IBARRA; PROPUESTA ALTERNATIVA.</a:t>
            </a:r>
          </a:p>
          <a:p>
            <a:endParaRPr lang="es-EC" b="1" dirty="0" smtClean="0">
              <a:solidFill>
                <a:schemeClr val="tx1"/>
              </a:solidFill>
              <a:latin typeface="Arial" pitchFamily="34" charset="0"/>
              <a:cs typeface="Arial" pitchFamily="34" charset="0"/>
            </a:endParaRPr>
          </a:p>
          <a:p>
            <a:r>
              <a:rPr lang="es-EC" b="1" dirty="0" smtClean="0">
                <a:solidFill>
                  <a:schemeClr val="tx1"/>
                </a:solidFill>
                <a:latin typeface="Arial" pitchFamily="34" charset="0"/>
                <a:cs typeface="Arial" pitchFamily="34" charset="0"/>
              </a:rPr>
              <a:t>AUTOR: FRANCISCO PAÚL TERÁN CAICEDO</a:t>
            </a:r>
            <a:endParaRPr lang="es-ES" dirty="0">
              <a:solidFill>
                <a:schemeClr val="tx1"/>
              </a:solidFill>
              <a:latin typeface="Arial" pitchFamily="34" charset="0"/>
              <a:cs typeface="Arial" pitchFamily="34" charset="0"/>
            </a:endParaRPr>
          </a:p>
          <a:p>
            <a:pPr algn="just"/>
            <a:endParaRPr lang="es-ES" sz="2200" dirty="0">
              <a:solidFill>
                <a:schemeClr val="tx1"/>
              </a:solidFill>
            </a:endParaRPr>
          </a:p>
        </p:txBody>
      </p:sp>
      <p:pic>
        <p:nvPicPr>
          <p:cNvPr id="4" name="Picture 8" descr="aguila"/>
          <p:cNvPicPr>
            <a:picLocks noChangeAspect="1" noChangeArrowheads="1"/>
          </p:cNvPicPr>
          <p:nvPr/>
        </p:nvPicPr>
        <p:blipFill rotWithShape="1">
          <a:blip r:embed="rId2" cstate="print">
            <a:clrChange>
              <a:clrFrom>
                <a:srgbClr val="FFFFFF"/>
              </a:clrFrom>
              <a:clrTo>
                <a:srgbClr val="FFFFFF">
                  <a:alpha val="0"/>
                </a:srgbClr>
              </a:clrTo>
            </a:clrChange>
          </a:blip>
          <a:srcRect l="4721" t="5473" r="5658" b="5473"/>
          <a:stretch/>
        </p:blipFill>
        <p:spPr bwMode="auto">
          <a:xfrm>
            <a:off x="179512" y="351741"/>
            <a:ext cx="720080" cy="675649"/>
          </a:xfrm>
          <a:prstGeom prst="rect">
            <a:avLst/>
          </a:prstGeom>
          <a:noFill/>
        </p:spPr>
      </p:pic>
      <p:sp>
        <p:nvSpPr>
          <p:cNvPr id="5" name="4 Rectángulo"/>
          <p:cNvSpPr/>
          <p:nvPr/>
        </p:nvSpPr>
        <p:spPr>
          <a:xfrm>
            <a:off x="664547" y="410489"/>
            <a:ext cx="7877879" cy="523220"/>
          </a:xfrm>
          <a:prstGeom prst="rect">
            <a:avLst/>
          </a:prstGeom>
          <a:noFill/>
        </p:spPr>
        <p:txBody>
          <a:bodyPr wrap="square" lIns="91440" tIns="45720" rIns="91440" bIns="45720">
            <a:spAutoFit/>
          </a:bodyPr>
          <a:lstStyle/>
          <a:p>
            <a:pPr algn="ctr"/>
            <a:r>
              <a:rPr lang="es-ES" sz="2800" b="1" cap="none" spc="0" dirty="0">
                <a:ln w="19050">
                  <a:solidFill>
                    <a:srgbClr val="FF0000"/>
                  </a:solidFill>
                  <a:prstDash val="solid"/>
                </a:ln>
                <a:solidFill>
                  <a:srgbClr val="00B050"/>
                </a:solidFill>
                <a:effectLst>
                  <a:glow rad="63500">
                    <a:schemeClr val="accent5">
                      <a:satMod val="175000"/>
                      <a:alpha val="40000"/>
                    </a:schemeClr>
                  </a:glow>
                  <a:outerShdw blurRad="50000" dist="50800" dir="7500000" algn="tl">
                    <a:srgbClr val="000000">
                      <a:shade val="5000"/>
                      <a:alpha val="35000"/>
                    </a:srgbClr>
                  </a:outerShdw>
                </a:effectLst>
                <a:latin typeface="Arial" pitchFamily="34" charset="0"/>
                <a:cs typeface="Arial" pitchFamily="34" charset="0"/>
              </a:rPr>
              <a:t>ESCUELA POLITECNICA DEL EJERCITO</a:t>
            </a:r>
            <a:endParaRPr lang="es-ES" sz="2800" b="1" cap="none" spc="0" dirty="0">
              <a:ln w="19050">
                <a:solidFill>
                  <a:srgbClr val="FF0000"/>
                </a:solidFill>
                <a:prstDash val="solid"/>
              </a:ln>
              <a:solidFill>
                <a:srgbClr val="00B050"/>
              </a:solidFill>
              <a:effectLst>
                <a:glow rad="63500">
                  <a:schemeClr val="accent5">
                    <a:satMod val="175000"/>
                    <a:alpha val="40000"/>
                  </a:schemeClr>
                </a:glow>
                <a:outerShdw blurRad="50000" dist="50800" dir="7500000" algn="tl">
                  <a:srgbClr val="000000">
                    <a:shade val="5000"/>
                    <a:alpha val="35000"/>
                  </a:srgbClr>
                </a:outerShdw>
              </a:effectLst>
            </a:endParaRPr>
          </a:p>
        </p:txBody>
      </p:sp>
      <p:pic>
        <p:nvPicPr>
          <p:cNvPr id="7" name="Picture 8" descr="aguila"/>
          <p:cNvPicPr>
            <a:picLocks noChangeAspect="1" noChangeArrowheads="1"/>
          </p:cNvPicPr>
          <p:nvPr/>
        </p:nvPicPr>
        <p:blipFill rotWithShape="1">
          <a:blip r:embed="rId2" cstate="print">
            <a:clrChange>
              <a:clrFrom>
                <a:srgbClr val="FFFFFF"/>
              </a:clrFrom>
              <a:clrTo>
                <a:srgbClr val="FFFFFF">
                  <a:alpha val="0"/>
                </a:srgbClr>
              </a:clrTo>
            </a:clrChange>
          </a:blip>
          <a:srcRect l="4721" t="5473" r="5658" b="5473"/>
          <a:stretch/>
        </p:blipFill>
        <p:spPr bwMode="auto">
          <a:xfrm flipH="1">
            <a:off x="8217169" y="260648"/>
            <a:ext cx="720080" cy="675649"/>
          </a:xfrm>
          <a:prstGeom prst="rect">
            <a:avLst/>
          </a:prstGeom>
          <a:noFill/>
        </p:spPr>
      </p:pic>
      <p:pic>
        <p:nvPicPr>
          <p:cNvPr id="2050" name="Picture 2" descr="http://cafder.espe.edu.ec/wp-content/uploads/2012/06/05-CARATUL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34" y="764704"/>
            <a:ext cx="6336704" cy="3168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l="7813" r="885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2 Marcador de contenido"/>
          <p:cNvSpPr txBox="1">
            <a:spLocks/>
          </p:cNvSpPr>
          <p:nvPr/>
        </p:nvSpPr>
        <p:spPr>
          <a:xfrm>
            <a:off x="23394" y="3946648"/>
            <a:ext cx="9144000" cy="2664295"/>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buFont typeface="Wingdings 3" pitchFamily="18" charset="2"/>
              <a:buNone/>
            </a:pPr>
            <a:endParaRPr lang="es-ES_tradnl" sz="7200" b="1" i="1" dirty="0" smtClean="0"/>
          </a:p>
          <a:p>
            <a:pPr>
              <a:buFont typeface="Wingdings 3" pitchFamily="18" charset="2"/>
              <a:buNone/>
            </a:pPr>
            <a:endParaRPr lang="es-ES_tradnl" sz="7200" b="1" i="1" dirty="0" smtClean="0"/>
          </a:p>
          <a:p>
            <a:pPr>
              <a:buFont typeface="Wingdings 3" pitchFamily="18" charset="2"/>
              <a:buNone/>
            </a:pPr>
            <a:r>
              <a:rPr lang="es-ES_tradnl" sz="7200" b="1" i="1" dirty="0" smtClean="0"/>
              <a:t>GRACIAS</a:t>
            </a:r>
            <a:endParaRPr lang="es-ES_tradnl" sz="7200" dirty="0" smtClean="0"/>
          </a:p>
          <a:p>
            <a:endParaRPr lang="es-ES_tradnl" dirty="0" smtClean="0"/>
          </a:p>
        </p:txBody>
      </p:sp>
    </p:spTree>
    <p:extLst>
      <p:ext uri="{BB962C8B-B14F-4D97-AF65-F5344CB8AC3E}">
        <p14:creationId xmlns:p14="http://schemas.microsoft.com/office/powerpoint/2010/main" val="206096622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888363770"/>
              </p:ext>
            </p:extLst>
          </p:nvPr>
        </p:nvGraphicFramePr>
        <p:xfrm>
          <a:off x="0" y="1340768"/>
          <a:ext cx="91440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p:txBody>
          <a:bodyPr>
            <a:normAutofit fontScale="90000"/>
          </a:bodyPr>
          <a:lstStyle/>
          <a:p>
            <a:r>
              <a:rPr lang="es-ES" dirty="0" smtClean="0"/>
              <a:t>PROBLEMA DE LA INVESTIGACIÓN</a:t>
            </a:r>
            <a:endParaRPr lang="es-ES" dirty="0"/>
          </a:p>
        </p:txBody>
      </p:sp>
    </p:spTree>
    <p:extLst>
      <p:ext uri="{BB962C8B-B14F-4D97-AF65-F5344CB8AC3E}">
        <p14:creationId xmlns:p14="http://schemas.microsoft.com/office/powerpoint/2010/main" val="739637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17790" y="743868"/>
            <a:ext cx="8640960" cy="3960440"/>
          </a:xfrm>
        </p:spPr>
        <p:txBody>
          <a:bodyPr>
            <a:noAutofit/>
          </a:bodyPr>
          <a:lstStyle/>
          <a:p>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DEPARTAMENTO </a:t>
            </a:r>
            <a:r>
              <a:rPr lang="es-ES" sz="2000" b="1" dirty="0">
                <a:solidFill>
                  <a:schemeClr val="tx1"/>
                </a:solidFill>
                <a:latin typeface="Arial" pitchFamily="34" charset="0"/>
                <a:cs typeface="Arial" pitchFamily="34" charset="0"/>
              </a:rPr>
              <a:t>DE CIENCIAS HUMANAS Y </a:t>
            </a:r>
            <a:r>
              <a:rPr lang="es-ES" sz="2000" b="1" dirty="0" smtClean="0">
                <a:solidFill>
                  <a:schemeClr val="tx1"/>
                </a:solidFill>
                <a:latin typeface="Arial" pitchFamily="34" charset="0"/>
                <a:cs typeface="Arial" pitchFamily="34" charset="0"/>
              </a:rPr>
              <a:t>SOCIALES</a:t>
            </a:r>
            <a:br>
              <a:rPr lang="es-ES" sz="2000" b="1" dirty="0" smtClean="0">
                <a:solidFill>
                  <a:schemeClr val="tx1"/>
                </a:solidFill>
                <a:latin typeface="Arial" pitchFamily="34" charset="0"/>
                <a:cs typeface="Arial" pitchFamily="34" charset="0"/>
              </a:rPr>
            </a:br>
            <a:r>
              <a:rPr lang="es-ES" sz="2000" b="1" dirty="0">
                <a:solidFill>
                  <a:schemeClr val="tx1"/>
                </a:solidFill>
                <a:latin typeface="Arial" pitchFamily="34" charset="0"/>
                <a:cs typeface="Arial" pitchFamily="34" charset="0"/>
              </a:rPr>
              <a:t/>
            </a:r>
            <a:br>
              <a:rPr lang="es-ES" sz="2000" b="1" dirty="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a:solidFill>
                  <a:schemeClr val="tx1"/>
                </a:solidFill>
                <a:latin typeface="Arial" pitchFamily="34" charset="0"/>
                <a:cs typeface="Arial" pitchFamily="34" charset="0"/>
              </a:rPr>
              <a:t/>
            </a:r>
            <a:br>
              <a:rPr lang="es-ES" sz="2000" b="1" dirty="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000" b="1" dirty="0">
                <a:solidFill>
                  <a:schemeClr val="tx1"/>
                </a:solidFill>
                <a:latin typeface="Arial" pitchFamily="34" charset="0"/>
                <a:cs typeface="Arial" pitchFamily="34" charset="0"/>
              </a:rPr>
              <a:t/>
            </a:r>
            <a:br>
              <a:rPr lang="es-ES" sz="2000" b="1" dirty="0">
                <a:solidFill>
                  <a:schemeClr val="tx1"/>
                </a:solidFill>
                <a:latin typeface="Arial" pitchFamily="34" charset="0"/>
                <a:cs typeface="Arial" pitchFamily="34" charset="0"/>
              </a:rPr>
            </a:br>
            <a:r>
              <a:rPr lang="es-ES" sz="2000" b="1" dirty="0" smtClean="0">
                <a:solidFill>
                  <a:schemeClr val="tx1"/>
                </a:solidFill>
                <a:latin typeface="Arial" pitchFamily="34" charset="0"/>
                <a:cs typeface="Arial" pitchFamily="34" charset="0"/>
              </a:rPr>
              <a:t/>
            </a:r>
            <a:br>
              <a:rPr lang="es-ES" sz="2000" b="1" dirty="0" smtClean="0">
                <a:solidFill>
                  <a:schemeClr val="tx1"/>
                </a:solidFill>
                <a:latin typeface="Arial" pitchFamily="34" charset="0"/>
                <a:cs typeface="Arial" pitchFamily="34" charset="0"/>
              </a:rPr>
            </a:br>
            <a:r>
              <a:rPr lang="es-ES" sz="2400" dirty="0">
                <a:solidFill>
                  <a:schemeClr val="tx1"/>
                </a:solidFill>
                <a:latin typeface="Arial" pitchFamily="34" charset="0"/>
                <a:cs typeface="Arial" pitchFamily="34" charset="0"/>
              </a:rPr>
              <a:t/>
            </a:r>
            <a:br>
              <a:rPr lang="es-ES" sz="2400" dirty="0">
                <a:solidFill>
                  <a:schemeClr val="tx1"/>
                </a:solidFill>
                <a:latin typeface="Arial" pitchFamily="34" charset="0"/>
                <a:cs typeface="Arial" pitchFamily="34" charset="0"/>
              </a:rPr>
            </a:br>
            <a:endParaRPr lang="es-ES" sz="2400" dirty="0"/>
          </a:p>
        </p:txBody>
      </p:sp>
      <p:sp>
        <p:nvSpPr>
          <p:cNvPr id="3" name="2 Subtítulo"/>
          <p:cNvSpPr>
            <a:spLocks noGrp="1"/>
          </p:cNvSpPr>
          <p:nvPr>
            <p:ph type="subTitle" idx="1"/>
          </p:nvPr>
        </p:nvSpPr>
        <p:spPr>
          <a:xfrm>
            <a:off x="251520" y="4293096"/>
            <a:ext cx="8640960" cy="2448272"/>
          </a:xfrm>
        </p:spPr>
        <p:style>
          <a:lnRef idx="1">
            <a:schemeClr val="accent4"/>
          </a:lnRef>
          <a:fillRef idx="2">
            <a:schemeClr val="accent4"/>
          </a:fillRef>
          <a:effectRef idx="1">
            <a:schemeClr val="accent4"/>
          </a:effectRef>
          <a:fontRef idx="minor">
            <a:schemeClr val="dk1"/>
          </a:fontRef>
        </p:style>
        <p:txBody>
          <a:bodyPr>
            <a:noAutofit/>
          </a:bodyPr>
          <a:lstStyle/>
          <a:p>
            <a:r>
              <a:rPr lang="es-EC" sz="2200" b="1" dirty="0" smtClean="0">
                <a:solidFill>
                  <a:schemeClr val="tx1"/>
                </a:solidFill>
                <a:latin typeface="Arial" pitchFamily="34" charset="0"/>
                <a:cs typeface="Arial" pitchFamily="34" charset="0"/>
              </a:rPr>
              <a:t>EL JUEGO Y SU INCIDENCIA EN LA ACTITUD DE LOS ESTUDIANTES FRENTE A LAS CLASES DE EDUCACIÓN FÍSICA DE LA FUNDACIÓN UNIDAD EDUCATIVA PENSIONADO MIXTO “ATAHUALPA” DE LA CIUDAD DE IBARRA; PROPUESTA ALTERNATIVA.</a:t>
            </a:r>
          </a:p>
          <a:p>
            <a:endParaRPr lang="es-EC" b="1" dirty="0" smtClean="0">
              <a:solidFill>
                <a:schemeClr val="tx1"/>
              </a:solidFill>
              <a:latin typeface="Arial" pitchFamily="34" charset="0"/>
              <a:cs typeface="Arial" pitchFamily="34" charset="0"/>
            </a:endParaRPr>
          </a:p>
          <a:p>
            <a:r>
              <a:rPr lang="es-EC" b="1" dirty="0" smtClean="0">
                <a:solidFill>
                  <a:schemeClr val="tx1"/>
                </a:solidFill>
                <a:latin typeface="Arial" pitchFamily="34" charset="0"/>
                <a:cs typeface="Arial" pitchFamily="34" charset="0"/>
              </a:rPr>
              <a:t>AUTOR: FRANCISCO PAÚL TERÁN CAICEDO</a:t>
            </a:r>
            <a:endParaRPr lang="es-ES" dirty="0">
              <a:solidFill>
                <a:schemeClr val="tx1"/>
              </a:solidFill>
              <a:latin typeface="Arial" pitchFamily="34" charset="0"/>
              <a:cs typeface="Arial" pitchFamily="34" charset="0"/>
            </a:endParaRPr>
          </a:p>
          <a:p>
            <a:pPr algn="just"/>
            <a:endParaRPr lang="es-ES" sz="2200" dirty="0">
              <a:solidFill>
                <a:schemeClr val="tx1"/>
              </a:solidFill>
            </a:endParaRPr>
          </a:p>
        </p:txBody>
      </p:sp>
      <p:pic>
        <p:nvPicPr>
          <p:cNvPr id="4" name="Picture 8" descr="aguila"/>
          <p:cNvPicPr>
            <a:picLocks noChangeAspect="1" noChangeArrowheads="1"/>
          </p:cNvPicPr>
          <p:nvPr/>
        </p:nvPicPr>
        <p:blipFill rotWithShape="1">
          <a:blip r:embed="rId2" cstate="print">
            <a:clrChange>
              <a:clrFrom>
                <a:srgbClr val="FFFFFF"/>
              </a:clrFrom>
              <a:clrTo>
                <a:srgbClr val="FFFFFF">
                  <a:alpha val="0"/>
                </a:srgbClr>
              </a:clrTo>
            </a:clrChange>
          </a:blip>
          <a:srcRect l="4721" t="5473" r="5658" b="5473"/>
          <a:stretch/>
        </p:blipFill>
        <p:spPr bwMode="auto">
          <a:xfrm>
            <a:off x="179512" y="351741"/>
            <a:ext cx="720080" cy="675649"/>
          </a:xfrm>
          <a:prstGeom prst="rect">
            <a:avLst/>
          </a:prstGeom>
          <a:noFill/>
        </p:spPr>
      </p:pic>
      <p:sp>
        <p:nvSpPr>
          <p:cNvPr id="5" name="4 Rectángulo"/>
          <p:cNvSpPr/>
          <p:nvPr/>
        </p:nvSpPr>
        <p:spPr>
          <a:xfrm>
            <a:off x="664547" y="410489"/>
            <a:ext cx="7877879" cy="523220"/>
          </a:xfrm>
          <a:prstGeom prst="rect">
            <a:avLst/>
          </a:prstGeom>
          <a:noFill/>
        </p:spPr>
        <p:txBody>
          <a:bodyPr wrap="square" lIns="91440" tIns="45720" rIns="91440" bIns="45720">
            <a:spAutoFit/>
          </a:bodyPr>
          <a:lstStyle/>
          <a:p>
            <a:pPr algn="ctr"/>
            <a:r>
              <a:rPr lang="es-ES" sz="2800" b="1" dirty="0">
                <a:ln w="19050">
                  <a:solidFill>
                    <a:srgbClr val="FF0000"/>
                  </a:solidFill>
                  <a:prstDash val="solid"/>
                </a:ln>
                <a:solidFill>
                  <a:srgbClr val="00B050"/>
                </a:solidFill>
                <a:effectLst>
                  <a:glow rad="63500">
                    <a:srgbClr val="F5C040">
                      <a:satMod val="175000"/>
                      <a:alpha val="40000"/>
                    </a:srgbClr>
                  </a:glow>
                  <a:outerShdw blurRad="50000" dist="50800" dir="7500000" algn="tl">
                    <a:srgbClr val="000000">
                      <a:shade val="5000"/>
                      <a:alpha val="35000"/>
                    </a:srgbClr>
                  </a:outerShdw>
                </a:effectLst>
                <a:latin typeface="Arial" pitchFamily="34" charset="0"/>
                <a:cs typeface="Arial" pitchFamily="34" charset="0"/>
              </a:rPr>
              <a:t>ESCUELA POLITECNICA DEL EJERCITO</a:t>
            </a:r>
            <a:endParaRPr lang="es-ES" sz="2800" b="1" dirty="0">
              <a:ln w="19050">
                <a:solidFill>
                  <a:srgbClr val="FF0000"/>
                </a:solidFill>
                <a:prstDash val="solid"/>
              </a:ln>
              <a:solidFill>
                <a:srgbClr val="00B050"/>
              </a:solidFill>
              <a:effectLst>
                <a:glow rad="63500">
                  <a:srgbClr val="F5C040">
                    <a:satMod val="175000"/>
                    <a:alpha val="40000"/>
                  </a:srgbClr>
                </a:glow>
                <a:outerShdw blurRad="50000" dist="50800" dir="7500000" algn="tl">
                  <a:srgbClr val="000000">
                    <a:shade val="5000"/>
                    <a:alpha val="35000"/>
                  </a:srgbClr>
                </a:outerShdw>
              </a:effectLst>
            </a:endParaRPr>
          </a:p>
        </p:txBody>
      </p:sp>
      <p:pic>
        <p:nvPicPr>
          <p:cNvPr id="7" name="Picture 8" descr="aguila"/>
          <p:cNvPicPr>
            <a:picLocks noChangeAspect="1" noChangeArrowheads="1"/>
          </p:cNvPicPr>
          <p:nvPr/>
        </p:nvPicPr>
        <p:blipFill rotWithShape="1">
          <a:blip r:embed="rId2" cstate="print">
            <a:clrChange>
              <a:clrFrom>
                <a:srgbClr val="FFFFFF"/>
              </a:clrFrom>
              <a:clrTo>
                <a:srgbClr val="FFFFFF">
                  <a:alpha val="0"/>
                </a:srgbClr>
              </a:clrTo>
            </a:clrChange>
          </a:blip>
          <a:srcRect l="4721" t="5473" r="5658" b="5473"/>
          <a:stretch/>
        </p:blipFill>
        <p:spPr bwMode="auto">
          <a:xfrm flipH="1">
            <a:off x="8217169" y="260648"/>
            <a:ext cx="720080" cy="675649"/>
          </a:xfrm>
          <a:prstGeom prst="rect">
            <a:avLst/>
          </a:prstGeom>
          <a:noFill/>
        </p:spPr>
      </p:pic>
      <p:pic>
        <p:nvPicPr>
          <p:cNvPr id="2050" name="Picture 2" descr="http://cafder.espe.edu.ec/wp-content/uploads/2012/06/05-CARATUL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34" y="764704"/>
            <a:ext cx="6336704"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67620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92759037"/>
              </p:ext>
            </p:extLst>
          </p:nvPr>
        </p:nvGraphicFramePr>
        <p:xfrm>
          <a:off x="683568" y="1628800"/>
          <a:ext cx="8020942" cy="4569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p:txBody>
          <a:bodyPr>
            <a:normAutofit/>
          </a:bodyPr>
          <a:lstStyle/>
          <a:p>
            <a:r>
              <a:rPr lang="es-ES" dirty="0" smtClean="0"/>
              <a:t>FORMULACIÓN DEL PROBLEMA</a:t>
            </a:r>
            <a:endParaRPr lang="es-ES" dirty="0"/>
          </a:p>
        </p:txBody>
      </p:sp>
    </p:spTree>
    <p:extLst>
      <p:ext uri="{BB962C8B-B14F-4D97-AF65-F5344CB8AC3E}">
        <p14:creationId xmlns:p14="http://schemas.microsoft.com/office/powerpoint/2010/main" val="2786905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S" sz="3200" b="1" dirty="0" smtClean="0"/>
              <a:t>OPERACIONALIZACIÓN DE LAS VARIABLES:</a:t>
            </a:r>
            <a:r>
              <a:rPr lang="es-ES" sz="3200" dirty="0" smtClean="0"/>
              <a:t/>
            </a:r>
            <a:br>
              <a:rPr lang="es-ES" sz="3200" dirty="0" smtClean="0"/>
            </a:br>
            <a:r>
              <a:rPr lang="es-ES" sz="3200" dirty="0" smtClean="0"/>
              <a:t>VARIABLE INDEPENDIENTE</a:t>
            </a:r>
            <a:endParaRPr lang="es-ES" sz="3200" dirty="0"/>
          </a:p>
        </p:txBody>
      </p:sp>
      <p:sp>
        <p:nvSpPr>
          <p:cNvPr id="6" name="5 Rectángulo redondeado"/>
          <p:cNvSpPr/>
          <p:nvPr/>
        </p:nvSpPr>
        <p:spPr>
          <a:xfrm>
            <a:off x="316391" y="3910416"/>
            <a:ext cx="2160240" cy="115212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 b="1" dirty="0" smtClean="0">
                <a:solidFill>
                  <a:schemeClr val="tx1"/>
                </a:solidFill>
              </a:rPr>
              <a:t>EL JUEGO</a:t>
            </a:r>
            <a:endParaRPr lang="es-ES" b="1" dirty="0">
              <a:solidFill>
                <a:schemeClr val="tx1"/>
              </a:solidFill>
            </a:endParaRPr>
          </a:p>
        </p:txBody>
      </p:sp>
      <p:sp>
        <p:nvSpPr>
          <p:cNvPr id="7" name="6 Llamada de flecha a la derecha"/>
          <p:cNvSpPr/>
          <p:nvPr/>
        </p:nvSpPr>
        <p:spPr>
          <a:xfrm>
            <a:off x="2692386" y="2757201"/>
            <a:ext cx="2794847" cy="803951"/>
          </a:xfrm>
          <a:prstGeom prst="right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600" b="1" dirty="0" smtClean="0">
                <a:solidFill>
                  <a:schemeClr val="tx1"/>
                </a:solidFill>
              </a:rPr>
              <a:t>DIMENSIONES</a:t>
            </a:r>
            <a:endParaRPr lang="es-ES" sz="1600" b="1" dirty="0">
              <a:solidFill>
                <a:schemeClr val="tx1"/>
              </a:solidFill>
            </a:endParaRPr>
          </a:p>
        </p:txBody>
      </p:sp>
      <p:sp>
        <p:nvSpPr>
          <p:cNvPr id="8" name="7 Llamada de flecha a la derecha"/>
          <p:cNvSpPr/>
          <p:nvPr/>
        </p:nvSpPr>
        <p:spPr>
          <a:xfrm>
            <a:off x="2692386" y="4120152"/>
            <a:ext cx="2891917" cy="732656"/>
          </a:xfrm>
          <a:prstGeom prst="right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INDICADORES</a:t>
            </a:r>
            <a:endParaRPr lang="es-ES" sz="1600" b="1" dirty="0"/>
          </a:p>
        </p:txBody>
      </p:sp>
      <p:sp>
        <p:nvSpPr>
          <p:cNvPr id="9" name="8 Llamada de flecha a la derecha"/>
          <p:cNvSpPr/>
          <p:nvPr/>
        </p:nvSpPr>
        <p:spPr>
          <a:xfrm>
            <a:off x="2692386" y="5333169"/>
            <a:ext cx="2804031" cy="864096"/>
          </a:xfrm>
          <a:prstGeom prst="righ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smtClean="0"/>
              <a:t>INSTRUMENTO</a:t>
            </a:r>
            <a:endParaRPr lang="es-ES" sz="1600" b="1" dirty="0"/>
          </a:p>
        </p:txBody>
      </p:sp>
      <p:sp>
        <p:nvSpPr>
          <p:cNvPr id="10" name="9 Elipse"/>
          <p:cNvSpPr/>
          <p:nvPr/>
        </p:nvSpPr>
        <p:spPr>
          <a:xfrm>
            <a:off x="5746041" y="2510555"/>
            <a:ext cx="2943944" cy="126662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sz="1400" b="1" dirty="0" smtClean="0">
                <a:solidFill>
                  <a:schemeClr val="tx1"/>
                </a:solidFill>
              </a:rPr>
              <a:t>- JUEGOS CON ALGO</a:t>
            </a:r>
          </a:p>
          <a:p>
            <a:pPr algn="ctr"/>
            <a:r>
              <a:rPr lang="es-ES" sz="1400" b="1" dirty="0" smtClean="0">
                <a:solidFill>
                  <a:schemeClr val="tx1"/>
                </a:solidFill>
              </a:rPr>
              <a:t>- JUEGOS COMO ALGO</a:t>
            </a:r>
          </a:p>
          <a:p>
            <a:pPr algn="ctr"/>
            <a:r>
              <a:rPr lang="es-ES" sz="1400" b="1" dirty="0" smtClean="0">
                <a:solidFill>
                  <a:schemeClr val="tx1"/>
                </a:solidFill>
              </a:rPr>
              <a:t>- JUEGOS SOBRE ALGO</a:t>
            </a:r>
            <a:endParaRPr lang="es-ES" sz="1400" b="1" dirty="0">
              <a:solidFill>
                <a:schemeClr val="tx1"/>
              </a:solidFill>
            </a:endParaRPr>
          </a:p>
        </p:txBody>
      </p:sp>
      <p:sp>
        <p:nvSpPr>
          <p:cNvPr id="11" name="10 Elipse"/>
          <p:cNvSpPr/>
          <p:nvPr/>
        </p:nvSpPr>
        <p:spPr>
          <a:xfrm>
            <a:off x="5746041" y="3853170"/>
            <a:ext cx="3038427" cy="1266621"/>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marL="285750" indent="-285750" algn="ctr">
              <a:buFontTx/>
              <a:buChar char="-"/>
            </a:pPr>
            <a:r>
              <a:rPr lang="es-ES" sz="1400" b="1" dirty="0" smtClean="0">
                <a:solidFill>
                  <a:schemeClr val="tx1"/>
                </a:solidFill>
              </a:rPr>
              <a:t>EVALUACIÓN SUBJETIVA EN CLASE POR OBSERVACIÓN</a:t>
            </a:r>
          </a:p>
          <a:p>
            <a:pPr algn="ctr"/>
            <a:r>
              <a:rPr lang="es-ES" sz="1400" b="1" dirty="0" smtClean="0">
                <a:solidFill>
                  <a:schemeClr val="tx1"/>
                </a:solidFill>
              </a:rPr>
              <a:t>- NIVELES DE SATISFACCIÓN</a:t>
            </a:r>
            <a:endParaRPr lang="es-ES" sz="1400" b="1" dirty="0">
              <a:solidFill>
                <a:schemeClr val="tx1"/>
              </a:solidFill>
            </a:endParaRPr>
          </a:p>
        </p:txBody>
      </p:sp>
      <p:sp>
        <p:nvSpPr>
          <p:cNvPr id="12" name="11 Elipse"/>
          <p:cNvSpPr/>
          <p:nvPr/>
        </p:nvSpPr>
        <p:spPr>
          <a:xfrm>
            <a:off x="5947796" y="5226659"/>
            <a:ext cx="2575520" cy="107711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400" b="1" dirty="0" smtClean="0">
                <a:solidFill>
                  <a:schemeClr val="tx1"/>
                </a:solidFill>
              </a:rPr>
              <a:t>ENCUESTA</a:t>
            </a:r>
            <a:endParaRPr lang="es-ES" sz="1400" b="1" dirty="0">
              <a:solidFill>
                <a:schemeClr val="tx1"/>
              </a:solidFill>
            </a:endParaRPr>
          </a:p>
        </p:txBody>
      </p:sp>
    </p:spTree>
    <p:extLst>
      <p:ext uri="{BB962C8B-B14F-4D97-AF65-F5344CB8AC3E}">
        <p14:creationId xmlns:p14="http://schemas.microsoft.com/office/powerpoint/2010/main" val="4041238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VARIABLE DEPENDIENTE</a:t>
            </a:r>
            <a:endParaRPr lang="es-ES" dirty="0"/>
          </a:p>
        </p:txBody>
      </p:sp>
      <p:sp>
        <p:nvSpPr>
          <p:cNvPr id="4" name="3 Rectángulo redondeado"/>
          <p:cNvSpPr/>
          <p:nvPr/>
        </p:nvSpPr>
        <p:spPr>
          <a:xfrm>
            <a:off x="323528" y="3801616"/>
            <a:ext cx="2160240" cy="1152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b="1" dirty="0" smtClean="0"/>
              <a:t>LA ACTITUD EN CLASE DE EDUCACIÓN FÍSICA</a:t>
            </a:r>
            <a:endParaRPr lang="es-ES" b="1" dirty="0"/>
          </a:p>
        </p:txBody>
      </p:sp>
      <p:sp>
        <p:nvSpPr>
          <p:cNvPr id="6" name="5 Llamada de flecha a la derecha"/>
          <p:cNvSpPr/>
          <p:nvPr/>
        </p:nvSpPr>
        <p:spPr>
          <a:xfrm>
            <a:off x="2642083" y="2450410"/>
            <a:ext cx="2376264" cy="864096"/>
          </a:xfrm>
          <a:prstGeom prst="right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600" b="1" smtClean="0"/>
              <a:t>DIMENSIONES</a:t>
            </a:r>
            <a:endParaRPr lang="es-ES" sz="1600" b="1" dirty="0"/>
          </a:p>
        </p:txBody>
      </p:sp>
      <p:sp>
        <p:nvSpPr>
          <p:cNvPr id="7" name="6 Llamada de flecha a la derecha"/>
          <p:cNvSpPr/>
          <p:nvPr/>
        </p:nvSpPr>
        <p:spPr>
          <a:xfrm>
            <a:off x="2692387" y="3933056"/>
            <a:ext cx="2376264" cy="864096"/>
          </a:xfrm>
          <a:prstGeom prst="right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600" b="1" dirty="0" smtClean="0"/>
              <a:t>INDICADORES</a:t>
            </a:r>
            <a:endParaRPr lang="es-ES" sz="1600" b="1" dirty="0"/>
          </a:p>
        </p:txBody>
      </p:sp>
      <p:sp>
        <p:nvSpPr>
          <p:cNvPr id="8" name="7 Llamada de flecha a la derecha"/>
          <p:cNvSpPr/>
          <p:nvPr/>
        </p:nvSpPr>
        <p:spPr>
          <a:xfrm>
            <a:off x="2692387" y="5331205"/>
            <a:ext cx="2511807" cy="1080120"/>
          </a:xfrm>
          <a:prstGeom prst="right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smtClean="0"/>
              <a:t>INSTRUMENTO</a:t>
            </a:r>
            <a:endParaRPr lang="es-ES" sz="1600" b="1" dirty="0"/>
          </a:p>
        </p:txBody>
      </p:sp>
      <p:sp>
        <p:nvSpPr>
          <p:cNvPr id="10" name="9 Elipse"/>
          <p:cNvSpPr/>
          <p:nvPr/>
        </p:nvSpPr>
        <p:spPr>
          <a:xfrm>
            <a:off x="5292080" y="2162378"/>
            <a:ext cx="3312368" cy="144016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sz="1400" b="1" dirty="0" smtClean="0">
                <a:solidFill>
                  <a:schemeClr val="tx1"/>
                </a:solidFill>
              </a:rPr>
              <a:t>VALORACIÓN – DIFICULTAD </a:t>
            </a:r>
          </a:p>
          <a:p>
            <a:pPr algn="ctr"/>
            <a:r>
              <a:rPr lang="es-ES" sz="1400" b="1" dirty="0" smtClean="0">
                <a:solidFill>
                  <a:schemeClr val="tx1"/>
                </a:solidFill>
              </a:rPr>
              <a:t>UTILIDAD -  EMPATÍA CONCORDANCIA - PREFERENCIA</a:t>
            </a:r>
          </a:p>
          <a:p>
            <a:pPr algn="ctr"/>
            <a:r>
              <a:rPr lang="es-ES" sz="1400" b="1" dirty="0" smtClean="0">
                <a:solidFill>
                  <a:schemeClr val="tx1"/>
                </a:solidFill>
              </a:rPr>
              <a:t>LA E.F. COMO DEPORTE</a:t>
            </a:r>
            <a:endParaRPr lang="es-ES" sz="1400" b="1" dirty="0">
              <a:solidFill>
                <a:schemeClr val="tx1"/>
              </a:solidFill>
            </a:endParaRPr>
          </a:p>
        </p:txBody>
      </p:sp>
      <p:sp>
        <p:nvSpPr>
          <p:cNvPr id="11" name="10 Elipse"/>
          <p:cNvSpPr/>
          <p:nvPr/>
        </p:nvSpPr>
        <p:spPr>
          <a:xfrm>
            <a:off x="5584304" y="3945632"/>
            <a:ext cx="2727920" cy="864096"/>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1400" b="1" dirty="0" smtClean="0">
                <a:solidFill>
                  <a:schemeClr val="tx1"/>
                </a:solidFill>
              </a:rPr>
              <a:t>- MOTIVACIÓN</a:t>
            </a:r>
          </a:p>
          <a:p>
            <a:pPr algn="ctr"/>
            <a:r>
              <a:rPr lang="es-ES" sz="1400" b="1" dirty="0" smtClean="0">
                <a:solidFill>
                  <a:schemeClr val="tx1"/>
                </a:solidFill>
              </a:rPr>
              <a:t>- CONDUCTA HUMANA</a:t>
            </a:r>
            <a:endParaRPr lang="es-ES" sz="1400" b="1" dirty="0">
              <a:solidFill>
                <a:schemeClr val="tx1"/>
              </a:solidFill>
            </a:endParaRPr>
          </a:p>
        </p:txBody>
      </p:sp>
      <p:sp>
        <p:nvSpPr>
          <p:cNvPr id="12" name="11 Elipse"/>
          <p:cNvSpPr/>
          <p:nvPr/>
        </p:nvSpPr>
        <p:spPr>
          <a:xfrm>
            <a:off x="5660504" y="5334208"/>
            <a:ext cx="2575520" cy="1077117"/>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1400" b="1" dirty="0" smtClean="0">
                <a:solidFill>
                  <a:schemeClr val="tx1"/>
                </a:solidFill>
              </a:rPr>
              <a:t>CUESTIONARIO DE ACTITUDES HACIA LA EDUCACIÓN FÍSICA</a:t>
            </a:r>
            <a:endParaRPr lang="es-ES" sz="1400" b="1" dirty="0">
              <a:solidFill>
                <a:schemeClr val="tx1"/>
              </a:solidFill>
            </a:endParaRPr>
          </a:p>
        </p:txBody>
      </p:sp>
    </p:spTree>
    <p:extLst>
      <p:ext uri="{BB962C8B-B14F-4D97-AF65-F5344CB8AC3E}">
        <p14:creationId xmlns:p14="http://schemas.microsoft.com/office/powerpoint/2010/main" val="4184039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562260539"/>
              </p:ext>
            </p:extLst>
          </p:nvPr>
        </p:nvGraphicFramePr>
        <p:xfrm>
          <a:off x="251520" y="1196752"/>
          <a:ext cx="8892480" cy="5589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p:txBody>
          <a:bodyPr>
            <a:normAutofit fontScale="90000"/>
          </a:bodyPr>
          <a:lstStyle/>
          <a:p>
            <a:r>
              <a:rPr lang="es-ES" dirty="0" smtClean="0"/>
              <a:t>OBJETIVOS DE LA INVESTIGACIÓN</a:t>
            </a:r>
            <a:endParaRPr lang="es-ES" dirty="0"/>
          </a:p>
        </p:txBody>
      </p:sp>
      <p:sp>
        <p:nvSpPr>
          <p:cNvPr id="6" name="5 Rectángulo redondeado"/>
          <p:cNvSpPr/>
          <p:nvPr/>
        </p:nvSpPr>
        <p:spPr>
          <a:xfrm>
            <a:off x="251520" y="2996952"/>
            <a:ext cx="8640960" cy="144016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285750" lvl="0" indent="-285750">
              <a:buFont typeface="Arial" pitchFamily="34" charset="0"/>
              <a:buChar char="•"/>
            </a:pPr>
            <a:endParaRPr lang="es-ES" sz="2000" dirty="0" smtClean="0"/>
          </a:p>
          <a:p>
            <a:pPr marL="457200" lvl="0" indent="-457200">
              <a:buFont typeface="Arial" pitchFamily="34" charset="0"/>
              <a:buChar char="•"/>
            </a:pPr>
            <a:r>
              <a:rPr lang="es-ES" sz="2000" dirty="0" smtClean="0"/>
              <a:t>Motivar </a:t>
            </a:r>
            <a:r>
              <a:rPr lang="es-ES" sz="2000" dirty="0"/>
              <a:t>a los </a:t>
            </a:r>
            <a:r>
              <a:rPr lang="es-ES" sz="2000" dirty="0" smtClean="0"/>
              <a:t>estudiantes a estar activos durante las clases de Educación </a:t>
            </a:r>
            <a:r>
              <a:rPr lang="es-ES" sz="2000" dirty="0"/>
              <a:t>Física por medio del </a:t>
            </a:r>
            <a:r>
              <a:rPr lang="es-ES" sz="2000" dirty="0" smtClean="0"/>
              <a:t>juego.</a:t>
            </a:r>
          </a:p>
        </p:txBody>
      </p:sp>
      <p:sp>
        <p:nvSpPr>
          <p:cNvPr id="7" name="6 Llamada de flecha hacia abajo"/>
          <p:cNvSpPr/>
          <p:nvPr/>
        </p:nvSpPr>
        <p:spPr>
          <a:xfrm>
            <a:off x="251520" y="1556792"/>
            <a:ext cx="8640960" cy="2016224"/>
          </a:xfrm>
          <a:prstGeom prst="downArrowCallout">
            <a:avLst/>
          </a:prstGeom>
        </p:spPr>
        <p:style>
          <a:lnRef idx="0">
            <a:schemeClr val="accent5"/>
          </a:lnRef>
          <a:fillRef idx="3">
            <a:schemeClr val="accent5"/>
          </a:fillRef>
          <a:effectRef idx="3">
            <a:schemeClr val="accent5"/>
          </a:effectRef>
          <a:fontRef idx="minor">
            <a:schemeClr val="lt1"/>
          </a:fontRef>
        </p:style>
        <p:txBody>
          <a:bodyPr rtlCol="0" anchor="ctr"/>
          <a:lstStyle/>
          <a:p>
            <a:pPr lvl="0" algn="ctr"/>
            <a:r>
              <a:rPr lang="es-ES" sz="2400" dirty="0">
                <a:solidFill>
                  <a:schemeClr val="tx1"/>
                </a:solidFill>
              </a:rPr>
              <a:t>C</a:t>
            </a:r>
            <a:r>
              <a:rPr lang="es-ES" sz="2400" dirty="0" smtClean="0">
                <a:solidFill>
                  <a:schemeClr val="tx1"/>
                </a:solidFill>
              </a:rPr>
              <a:t>orrelacionar </a:t>
            </a:r>
            <a:r>
              <a:rPr lang="es-ES" sz="2400" dirty="0">
                <a:solidFill>
                  <a:schemeClr val="tx1"/>
                </a:solidFill>
              </a:rPr>
              <a:t>la incidencia del Juego en la actitud de los estudiantes  del Noveno Año de Educación Básica “A” dentro de las clases de Educación Física.</a:t>
            </a:r>
          </a:p>
        </p:txBody>
      </p:sp>
      <p:sp>
        <p:nvSpPr>
          <p:cNvPr id="8" name="7 Rectángulo redondeado"/>
          <p:cNvSpPr/>
          <p:nvPr/>
        </p:nvSpPr>
        <p:spPr>
          <a:xfrm>
            <a:off x="251520" y="4437112"/>
            <a:ext cx="8640960" cy="12241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457200" lvl="0" indent="-457200">
              <a:buFont typeface="Arial" pitchFamily="34" charset="0"/>
              <a:buChar char="•"/>
            </a:pPr>
            <a:r>
              <a:rPr lang="es-ES" sz="2000" dirty="0" smtClean="0">
                <a:solidFill>
                  <a:schemeClr val="tx1"/>
                </a:solidFill>
              </a:rPr>
              <a:t>Mejorar la Actitud de los estudiantes frente a las clases de Educación Física.</a:t>
            </a:r>
          </a:p>
        </p:txBody>
      </p:sp>
      <p:sp>
        <p:nvSpPr>
          <p:cNvPr id="9" name="8 Rectángulo redondeado"/>
          <p:cNvSpPr/>
          <p:nvPr/>
        </p:nvSpPr>
        <p:spPr>
          <a:xfrm>
            <a:off x="251520" y="5661248"/>
            <a:ext cx="8640960" cy="1008112"/>
          </a:xfrm>
          <a:prstGeom prst="roundRect">
            <a:avLst/>
          </a:prstGeom>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457200" lvl="0" indent="-457200">
              <a:buFont typeface="Arial" pitchFamily="34" charset="0"/>
              <a:buChar char="•"/>
            </a:pPr>
            <a:r>
              <a:rPr lang="es-ES" sz="2000" dirty="0" smtClean="0">
                <a:solidFill>
                  <a:schemeClr val="tx1"/>
                </a:solidFill>
              </a:rPr>
              <a:t>Diseñar una propuesta curricular de Juegos, incorporados a las clases de Educación Física</a:t>
            </a:r>
            <a:endParaRPr lang="es-ES" sz="2000" dirty="0">
              <a:solidFill>
                <a:schemeClr val="tx1"/>
              </a:solidFill>
            </a:endParaRPr>
          </a:p>
        </p:txBody>
      </p:sp>
    </p:spTree>
    <p:extLst>
      <p:ext uri="{BB962C8B-B14F-4D97-AF65-F5344CB8AC3E}">
        <p14:creationId xmlns:p14="http://schemas.microsoft.com/office/powerpoint/2010/main" val="749707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rigen">
  <a:themeElements>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e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e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1_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Override1.xml><?xml version="1.0" encoding="utf-8"?>
<a:themeOverride xmlns:a="http://schemas.openxmlformats.org/drawingml/2006/main">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e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Waveform</Template>
  <TotalTime>945</TotalTime>
  <Words>2312</Words>
  <Application>Microsoft Office PowerPoint</Application>
  <PresentationFormat>Presentación en pantalla (4:3)</PresentationFormat>
  <Paragraphs>347</Paragraphs>
  <Slides>50</Slides>
  <Notes>0</Notes>
  <HiddenSlides>0</HiddenSlides>
  <MMClips>0</MMClips>
  <ScaleCrop>false</ScaleCrop>
  <HeadingPairs>
    <vt:vector size="4" baseType="variant">
      <vt:variant>
        <vt:lpstr>Tema</vt:lpstr>
      </vt:variant>
      <vt:variant>
        <vt:i4>3</vt:i4>
      </vt:variant>
      <vt:variant>
        <vt:lpstr>Títulos de diapositiva</vt:lpstr>
      </vt:variant>
      <vt:variant>
        <vt:i4>50</vt:i4>
      </vt:variant>
    </vt:vector>
  </HeadingPairs>
  <TitlesOfParts>
    <vt:vector size="53" baseType="lpstr">
      <vt:lpstr>Forma de onda</vt:lpstr>
      <vt:lpstr>Origen</vt:lpstr>
      <vt:lpstr>1_Forma de onda</vt:lpstr>
      <vt:lpstr> DEPARTAMENTO DE CIENCIAS HUMANAS Y SOCIALES           </vt:lpstr>
      <vt:lpstr>Presentación de PowerPoint</vt:lpstr>
      <vt:lpstr> TEMA: EL JUEGO Y SU INCIDENCIA EN LA ACTITUD DE LOS ESTUDIANTES FRENTE A LAS CLASES DE EDUCACIÓN FÍSICA DE LA FUNDACIÓN UNIDAD EDUCATIVA PENSIONADO MIXTO “ATAHUALPA” DE LA CIUDAD DE IBARRA; PROPUESTA ALTERNATIVA. </vt:lpstr>
      <vt:lpstr>CAPITULO I </vt:lpstr>
      <vt:lpstr>PROBLEMA DE LA INVESTIGACIÓN</vt:lpstr>
      <vt:lpstr>FORMULACIÓN DEL PROBLEMA</vt:lpstr>
      <vt:lpstr>OPERACIONALIZACIÓN DE LAS VARIABLES: VARIABLE INDEPENDIENTE</vt:lpstr>
      <vt:lpstr>VARIABLE DEPENDIENTE</vt:lpstr>
      <vt:lpstr>OBJETIVOS DE LA INVESTIGACIÓN</vt:lpstr>
      <vt:lpstr>CAPITULO II </vt:lpstr>
      <vt:lpstr>EL JUEGO</vt:lpstr>
      <vt:lpstr>EL JUEGO COMO HERRAMIENTA PEDAGÓGICA </vt:lpstr>
      <vt:lpstr>CARACTERÍSTICAS DEL JUEGO EN EL PROCESO DE  ENSEÑANZA APRENDIZAJE</vt:lpstr>
      <vt:lpstr>CLASIFICACIÓN DEL JUEGO</vt:lpstr>
      <vt:lpstr>JUEGOS SOBRE ALGO</vt:lpstr>
      <vt:lpstr>EDUCACIÓN FÍSCA</vt:lpstr>
      <vt:lpstr>Presentación de PowerPoint</vt:lpstr>
      <vt:lpstr>LA ACTITUD</vt:lpstr>
      <vt:lpstr>LA ACTITUD EN LA CLASE DE EDUCACIÓN FÍSICA CONTEMPORANEA</vt:lpstr>
      <vt:lpstr>CAPITULO III </vt:lpstr>
      <vt:lpstr>POBLACION Y MUESTRA</vt:lpstr>
      <vt:lpstr>FORMULACIÓN DE LA HIPÓTESIS</vt:lpstr>
      <vt:lpstr>PROCEDIMIENTO</vt:lpstr>
      <vt:lpstr>INSTRUMENTOS DE RECOLECCIÓN DE DATOS</vt:lpstr>
      <vt:lpstr>INSTRUMENTOS DE RECOLECCIÓN DE DATOS</vt:lpstr>
      <vt:lpstr>CAPITULO IV </vt:lpstr>
      <vt:lpstr>Presentación de PowerPoint</vt:lpstr>
      <vt:lpstr>VALORACIÓN DE LA ASIGNATURA Y DEL PROFESOR DE EDUCACIÓN FÍSICA.</vt:lpstr>
      <vt:lpstr>DIFICULTAD DE LA EDUCACIÓN FÍSICA. </vt:lpstr>
      <vt:lpstr>UTILIDAD DE LA EDUCACIÓN FÍSICA. </vt:lpstr>
      <vt:lpstr>EMPATÍA CON EL PROFESOR Y LA ASIGNATURA.  </vt:lpstr>
      <vt:lpstr>CONCORDACIA CON LA ORGANIZACIÓN DE LA ASIGNATURA </vt:lpstr>
      <vt:lpstr>PREFERENCIA POR LA EDUCACIÓN FÍSICA. </vt:lpstr>
      <vt:lpstr>LA EDUCACIÓN FÍSICA COMO DEPORTE. </vt:lpstr>
      <vt:lpstr>Presentación de PowerPoint</vt:lpstr>
      <vt:lpstr>MATRIZ DE RESULTADOS </vt:lpstr>
      <vt:lpstr>Presentación de PowerPoint</vt:lpstr>
      <vt:lpstr>CONCLUSIONES</vt:lpstr>
      <vt:lpstr>RECOMENDACIONES</vt:lpstr>
      <vt:lpstr>BIBLIOGRAFÍA</vt:lpstr>
      <vt:lpstr>BIBLIOGRAFÍA</vt:lpstr>
      <vt:lpstr>PROPUESTA ALTERNATIVA</vt:lpstr>
      <vt:lpstr>Presentación de PowerPoint</vt:lpstr>
      <vt:lpstr>Presentación de PowerPoint</vt:lpstr>
      <vt:lpstr>Presentación de PowerPoint</vt:lpstr>
      <vt:lpstr>Presentación de PowerPoint</vt:lpstr>
      <vt:lpstr>Presentación de PowerPoint</vt:lpstr>
      <vt:lpstr>Presentación de PowerPoint</vt:lpstr>
      <vt:lpstr> DEPARTAMENTO DE CIENCIAS HUMANAS Y SOCIALES           </vt:lpstr>
      <vt:lpstr> DEPARTAMENTO DE CIENCIAS HUMANAS Y SOCIALES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      DEPARTAMENTO DE CIENCIAS HUMANAS Y SOCIALES  CIENCIAS DE LA ACTIVIDAD FÍSICA, DEPORTES Y RECREACIÓN.</dc:title>
  <dc:creator>Home</dc:creator>
  <cp:lastModifiedBy>Josue</cp:lastModifiedBy>
  <cp:revision>143</cp:revision>
  <dcterms:created xsi:type="dcterms:W3CDTF">2013-05-31T16:32:54Z</dcterms:created>
  <dcterms:modified xsi:type="dcterms:W3CDTF">2013-06-27T04:44:28Z</dcterms:modified>
</cp:coreProperties>
</file>