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55"/>
  </p:notesMasterIdLst>
  <p:sldIdLst>
    <p:sldId id="256" r:id="rId2"/>
    <p:sldId id="333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6" r:id="rId35"/>
    <p:sldId id="298" r:id="rId36"/>
    <p:sldId id="300" r:id="rId37"/>
    <p:sldId id="301" r:id="rId38"/>
    <p:sldId id="302" r:id="rId39"/>
    <p:sldId id="303" r:id="rId40"/>
    <p:sldId id="308" r:id="rId41"/>
    <p:sldId id="309" r:id="rId42"/>
    <p:sldId id="310" r:id="rId43"/>
    <p:sldId id="311" r:id="rId44"/>
    <p:sldId id="317" r:id="rId45"/>
    <p:sldId id="321" r:id="rId46"/>
    <p:sldId id="322" r:id="rId47"/>
    <p:sldId id="323" r:id="rId48"/>
    <p:sldId id="324" r:id="rId49"/>
    <p:sldId id="325" r:id="rId50"/>
    <p:sldId id="328" r:id="rId51"/>
    <p:sldId id="329" r:id="rId52"/>
    <p:sldId id="331" r:id="rId53"/>
    <p:sldId id="332" r:id="rId5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9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1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862D1-C2B0-45C5-AC3C-79A55DAF0A8A}" type="datetimeFigureOut">
              <a:rPr lang="es-EC" smtClean="0"/>
              <a:pPr/>
              <a:t>19/06/2013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4D060-B36B-472D-9D63-E4573D09FE9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8803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4D060-B36B-472D-9D63-E4573D09FE98}" type="slidenum">
              <a:rPr lang="es-EC" smtClean="0"/>
              <a:pPr/>
              <a:t>14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257C-FED5-4873-8F03-E04A62462B2E}" type="datetimeFigureOut">
              <a:rPr lang="es-EC" smtClean="0"/>
              <a:pPr/>
              <a:t>19/06/2013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B16C-CC23-4B19-B6AE-4962BC68B22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389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257C-FED5-4873-8F03-E04A62462B2E}" type="datetimeFigureOut">
              <a:rPr lang="es-EC" smtClean="0"/>
              <a:pPr/>
              <a:t>19/06/2013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B16C-CC23-4B19-B6AE-4962BC68B22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08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257C-FED5-4873-8F03-E04A62462B2E}" type="datetimeFigureOut">
              <a:rPr lang="es-EC" smtClean="0"/>
              <a:pPr/>
              <a:t>19/06/2013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B16C-CC23-4B19-B6AE-4962BC68B22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896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257C-FED5-4873-8F03-E04A62462B2E}" type="datetimeFigureOut">
              <a:rPr lang="es-EC" smtClean="0"/>
              <a:pPr/>
              <a:t>19/06/2013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B16C-CC23-4B19-B6AE-4962BC68B22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502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257C-FED5-4873-8F03-E04A62462B2E}" type="datetimeFigureOut">
              <a:rPr lang="es-EC" smtClean="0"/>
              <a:pPr/>
              <a:t>19/06/2013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B16C-CC23-4B19-B6AE-4962BC68B22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32009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257C-FED5-4873-8F03-E04A62462B2E}" type="datetimeFigureOut">
              <a:rPr lang="es-EC" smtClean="0"/>
              <a:pPr/>
              <a:t>19/06/2013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B16C-CC23-4B19-B6AE-4962BC68B22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8466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257C-FED5-4873-8F03-E04A62462B2E}" type="datetimeFigureOut">
              <a:rPr lang="es-EC" smtClean="0"/>
              <a:pPr/>
              <a:t>19/06/2013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B16C-CC23-4B19-B6AE-4962BC68B22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02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257C-FED5-4873-8F03-E04A62462B2E}" type="datetimeFigureOut">
              <a:rPr lang="es-EC" smtClean="0"/>
              <a:pPr/>
              <a:t>19/06/2013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B16C-CC23-4B19-B6AE-4962BC68B22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013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257C-FED5-4873-8F03-E04A62462B2E}" type="datetimeFigureOut">
              <a:rPr lang="es-EC" smtClean="0"/>
              <a:pPr/>
              <a:t>19/06/2013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B16C-CC23-4B19-B6AE-4962BC68B22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423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257C-FED5-4873-8F03-E04A62462B2E}" type="datetimeFigureOut">
              <a:rPr lang="es-EC" smtClean="0"/>
              <a:pPr/>
              <a:t>19/06/2013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B16C-CC23-4B19-B6AE-4962BC68B22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8058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257C-FED5-4873-8F03-E04A62462B2E}" type="datetimeFigureOut">
              <a:rPr lang="es-EC" smtClean="0"/>
              <a:pPr/>
              <a:t>19/06/2013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B16C-CC23-4B19-B6AE-4962BC68B22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776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1257C-FED5-4873-8F03-E04A62462B2E}" type="datetimeFigureOut">
              <a:rPr lang="es-EC" smtClean="0"/>
              <a:pPr/>
              <a:t>19/06/2013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2B16C-CC23-4B19-B6AE-4962BC68B22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1514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3.xml"/><Relationship Id="rId7" Type="http://schemas.openxmlformats.org/officeDocument/2006/relationships/slide" Target="slide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51.xml"/><Relationship Id="rId5" Type="http://schemas.openxmlformats.org/officeDocument/2006/relationships/slide" Target="slide13.xml"/><Relationship Id="rId10" Type="http://schemas.openxmlformats.org/officeDocument/2006/relationships/slide" Target="slide48.xml"/><Relationship Id="rId4" Type="http://schemas.openxmlformats.org/officeDocument/2006/relationships/slide" Target="slide10.xml"/><Relationship Id="rId9" Type="http://schemas.openxmlformats.org/officeDocument/2006/relationships/slide" Target="slide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PNG-PDF/Nuevo%20hazwat-Model.p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file:///D:\DROPBOX\Dropbox\Tesis\PNG-PDF\TABLA%201.1%20PROCESOS%20PRINCIPALES.png" TargetMode="Externa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../PNG-PDF/ScreenCapture_2013-6-6%2014.24.55.wmv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slide" Target="slide2.xml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8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../PNG-PDF/FICHA%20TECNICA%20Y%20RESULTADOS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../PNG-PDF/COSTOS%20DIRECTOS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../PNG-PDF/M&#193;QUINA%20TRITURADORA.wmv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MATOCARATU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-72148"/>
            <a:ext cx="9399640" cy="707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Rectángulo"/>
          <p:cNvSpPr/>
          <p:nvPr/>
        </p:nvSpPr>
        <p:spPr>
          <a:xfrm>
            <a:off x="2391380" y="1076543"/>
            <a:ext cx="4844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/>
              <a:t>CARRERA DE INGENIERÍA MECÁNICA</a:t>
            </a:r>
            <a:endParaRPr lang="es-EC" sz="2400" dirty="0"/>
          </a:p>
        </p:txBody>
      </p:sp>
      <p:sp>
        <p:nvSpPr>
          <p:cNvPr id="5" name="4 Rectángulo"/>
          <p:cNvSpPr/>
          <p:nvPr/>
        </p:nvSpPr>
        <p:spPr>
          <a:xfrm>
            <a:off x="1115616" y="1754232"/>
            <a:ext cx="74888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/>
              <a:t>PROYECTO DE GRADO</a:t>
            </a:r>
            <a:endParaRPr lang="es-EC" sz="2000" dirty="0"/>
          </a:p>
          <a:p>
            <a:pPr algn="ctr"/>
            <a:r>
              <a:rPr lang="es-EC" sz="2000" b="1" dirty="0"/>
              <a:t> </a:t>
            </a:r>
            <a:endParaRPr lang="es-EC" sz="2000" dirty="0"/>
          </a:p>
          <a:p>
            <a:pPr algn="ctr"/>
            <a:r>
              <a:rPr lang="es-EC" sz="2000" b="1" dirty="0"/>
              <a:t>“DISEÑO Y CONSTRUCCIÓN DE UNA MÁQUINA TRITURADORA DE RESTOS ALIMENTICIOS Y FARMACÉUTICOS FUERA DE ESPECIFICACIÓN EN ENVASES TETRA PACK Y RECIPIENTES PLÁSTICOS”</a:t>
            </a:r>
            <a:endParaRPr lang="es-EC" sz="2000" dirty="0"/>
          </a:p>
        </p:txBody>
      </p:sp>
      <p:sp>
        <p:nvSpPr>
          <p:cNvPr id="6" name="5 Rectángulo"/>
          <p:cNvSpPr/>
          <p:nvPr/>
        </p:nvSpPr>
        <p:spPr>
          <a:xfrm>
            <a:off x="2286000" y="359682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1" dirty="0"/>
              <a:t>RESPONSABLES</a:t>
            </a:r>
            <a:r>
              <a:rPr lang="es-EC" b="1" dirty="0" smtClean="0"/>
              <a:t>:</a:t>
            </a:r>
          </a:p>
          <a:p>
            <a:pPr algn="ctr"/>
            <a:endParaRPr lang="es-EC" dirty="0"/>
          </a:p>
          <a:p>
            <a:pPr algn="ctr"/>
            <a:r>
              <a:rPr lang="es-EC" b="1" dirty="0"/>
              <a:t>LUIS RICARDO PORTALANZA RUEDA</a:t>
            </a:r>
            <a:endParaRPr lang="es-EC" dirty="0"/>
          </a:p>
          <a:p>
            <a:pPr algn="ctr"/>
            <a:r>
              <a:rPr lang="es-EC" b="1" dirty="0"/>
              <a:t>IVÁN EDUARDO RODRÍGUEZ SALAZAR</a:t>
            </a: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697007" y="5219908"/>
            <a:ext cx="3177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DIRECTOR: ING. EDWIN OCAÑA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4572000" y="5219908"/>
            <a:ext cx="3999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CODIRECTOR: ING. </a:t>
            </a:r>
            <a:r>
              <a:rPr lang="es-EC" b="1" dirty="0" smtClean="0"/>
              <a:t>EMILIO </a:t>
            </a:r>
            <a:r>
              <a:rPr lang="es-EC" b="1" dirty="0"/>
              <a:t>TUMIPAMBA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283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C" sz="2800" b="1" dirty="0" smtClean="0"/>
              <a:t>PRODUCTOS A TRITURAR</a:t>
            </a:r>
            <a:endParaRPr lang="es-EC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467544" y="1124744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i="1" dirty="0" smtClean="0"/>
              <a:t>Tetra-Pack</a:t>
            </a:r>
            <a:endParaRPr lang="es-EC" sz="2400" i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784792"/>
              </p:ext>
            </p:extLst>
          </p:nvPr>
        </p:nvGraphicFramePr>
        <p:xfrm>
          <a:off x="683568" y="2077345"/>
          <a:ext cx="5641065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6635"/>
                <a:gridCol w="4694430"/>
              </a:tblGrid>
              <a:tr h="189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Material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Características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1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Papel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Representa el </a:t>
                      </a:r>
                      <a:r>
                        <a:rPr lang="es-EC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74% </a:t>
                      </a:r>
                      <a:r>
                        <a:rPr lang="es-EC" sz="1200" dirty="0">
                          <a:effectLst/>
                        </a:rPr>
                        <a:t>del contenido del envase, proviene de una fuente natural renovable.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Polietileno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Representa un </a:t>
                      </a:r>
                      <a:r>
                        <a:rPr lang="es-EC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22% </a:t>
                      </a:r>
                      <a:r>
                        <a:rPr lang="es-EC" sz="1200" dirty="0">
                          <a:effectLst/>
                        </a:rPr>
                        <a:t>del contenido del envase, el polietileno de baja densidad (PEBD) es utilizado debido a la protección y adhesión que brinda.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Aluminio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Representa el </a:t>
                      </a:r>
                      <a:r>
                        <a:rPr lang="es-EC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4% </a:t>
                      </a:r>
                      <a:r>
                        <a:rPr lang="es-EC" sz="1200" dirty="0">
                          <a:effectLst/>
                        </a:rPr>
                        <a:t>del contenido del envase, evita la entrada de luz y oxígeno, tiene un espesor de 6,5 micras. Siendo 100 veces más delgado que un cabello humano.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rg_hi" descr="https://encrypted-tbn1.gstatic.com/images?q=tbn:ANd9GcRlVO2q6253dAP8CUK7_t5DfNANtO6eYEe2H_uDoQL-8IjA9xL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2944" y="2420888"/>
            <a:ext cx="1663065" cy="138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683568" y="1708013"/>
            <a:ext cx="5590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Tabla 2.1 </a:t>
            </a:r>
            <a:r>
              <a:rPr lang="es-EC" dirty="0"/>
              <a:t>Principales materiales de un envase Tetra-Pack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243768"/>
              </p:ext>
            </p:extLst>
          </p:nvPr>
        </p:nvGraphicFramePr>
        <p:xfrm>
          <a:off x="755576" y="4422424"/>
          <a:ext cx="4446905" cy="154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3135"/>
                <a:gridCol w="2223770"/>
              </a:tblGrid>
              <a:tr h="1676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PROPIEDADES MECÁNICAS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Módulo elástico E (N/mm</a:t>
                      </a:r>
                      <a:r>
                        <a:rPr lang="es-EC" sz="1100" baseline="30000">
                          <a:effectLst/>
                        </a:rPr>
                        <a:t>2</a:t>
                      </a:r>
                      <a:r>
                        <a:rPr lang="es-EC" sz="1100">
                          <a:effectLst/>
                        </a:rPr>
                        <a:t>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7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Coeficiente de fricción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7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Módulo de tracción (Gpa)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0,1-0,3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7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Relación de Poisson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-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7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Resistencia a tracción (</a:t>
                      </a:r>
                      <a:r>
                        <a:rPr lang="es-EC" sz="1100" dirty="0" err="1">
                          <a:effectLst/>
                        </a:rPr>
                        <a:t>Mpa</a:t>
                      </a:r>
                      <a:r>
                        <a:rPr lang="es-EC" sz="1100" dirty="0">
                          <a:effectLst/>
                        </a:rPr>
                        <a:t>)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5-25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7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Esfuerzo de rotura (N/mm</a:t>
                      </a:r>
                      <a:r>
                        <a:rPr lang="es-EC" sz="1100" baseline="30000">
                          <a:effectLst/>
                        </a:rPr>
                        <a:t>2</a:t>
                      </a:r>
                      <a:r>
                        <a:rPr lang="es-EC" sz="1100">
                          <a:effectLst/>
                        </a:rPr>
                        <a:t>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8-10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Elongación a ruptura (%)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716523" y="4053092"/>
            <a:ext cx="5395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Tabla 2.2</a:t>
            </a:r>
            <a:r>
              <a:rPr lang="es-EC" dirty="0"/>
              <a:t>   Propiedades Mecánicas y Físicas del PEBD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940138" y="4193098"/>
            <a:ext cx="28286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Para nuestro estudio </a:t>
            </a:r>
            <a:r>
              <a:rPr lang="es-EC" dirty="0" smtClean="0"/>
              <a:t>consideraremos </a:t>
            </a:r>
            <a:r>
              <a:rPr lang="es-EC" dirty="0"/>
              <a:t>principalmente el esfuerzo de rotura del PEBD: 8-10 MPa.</a:t>
            </a:r>
          </a:p>
        </p:txBody>
      </p:sp>
      <p:sp>
        <p:nvSpPr>
          <p:cNvPr id="11" name="10 Flecha arriba">
            <a:hlinkClick r:id="rId4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90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23528" y="1154361"/>
            <a:ext cx="4697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i="1" dirty="0"/>
              <a:t>TEREFTALATO DE POLIETILENO (PET)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C" sz="2800" b="1" dirty="0" smtClean="0"/>
              <a:t>PRODUCTOS A TRITURAR</a:t>
            </a:r>
            <a:endParaRPr lang="es-EC" sz="2800" b="1" dirty="0"/>
          </a:p>
        </p:txBody>
      </p:sp>
      <p:pic>
        <p:nvPicPr>
          <p:cNvPr id="5" name="rg_hi" descr="https://encrypted-tbn0.gstatic.com/images?q=tbn:ANd9GcSQLbKKC5u4UfL6mtiPMuzyxb9qagE98M9zd4tTZPZJ0z49M3V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852936"/>
            <a:ext cx="16561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221431"/>
              </p:ext>
            </p:extLst>
          </p:nvPr>
        </p:nvGraphicFramePr>
        <p:xfrm>
          <a:off x="323527" y="1948178"/>
          <a:ext cx="6002224" cy="3569053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2755722"/>
                <a:gridCol w="811421"/>
                <a:gridCol w="695270"/>
                <a:gridCol w="696088"/>
                <a:gridCol w="1043723"/>
              </a:tblGrid>
              <a:tr h="27601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POLIETILENTEREFTALATO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PET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PROPIEDADES MECANICAS A  23 °C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UNIDAD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ASTM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DIN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VALORES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PESO  ESPECIFICO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gr/cm</a:t>
                      </a:r>
                      <a:r>
                        <a:rPr lang="es-EC" sz="1000" baseline="300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D-792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53479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1,39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7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RESISTENCIA A LA TRACCION (FLUENCIA / ROTURA)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kg/cm</a:t>
                      </a:r>
                      <a:r>
                        <a:rPr lang="es-EC" sz="1000" baseline="300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D-638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53455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900/--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250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RES. A LA COMPRESIÓN ( 1 Y 2 % DEF)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kg/cm</a:t>
                      </a:r>
                      <a:r>
                        <a:rPr lang="es-EC" sz="1000" baseline="300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D-695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53454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260 / 480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RESISTENCIA A  LA  FLEXIÓN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kg/cm</a:t>
                      </a:r>
                      <a:r>
                        <a:rPr lang="es-EC" sz="1000" baseline="300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D-790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53452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1450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ALARGAMIENTO A LA ROTURA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D-638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53455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7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MODULO DE  ELASTICIDAD (TRACCIÓN)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kg/cm</a:t>
                      </a:r>
                      <a:r>
                        <a:rPr lang="es-EC" sz="1000" baseline="300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D-638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53457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37000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DUREZA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Shore 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D-2240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53505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85-87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COEF DE ROCE ESTATICO S/ACERO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D-1894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--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COEF DE ROCE DINAMICO S/ACERO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D-1894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0,20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RES. AL DESGASTE POR ROCE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MUY BUENA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332492" y="5589240"/>
            <a:ext cx="6183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En el estudio la propiedad mecánica principal a ser considerada es el módulo de tracción del PET: 900 kg/cm</a:t>
            </a:r>
            <a:r>
              <a:rPr lang="es-EC" baseline="30000" dirty="0"/>
              <a:t>2</a:t>
            </a:r>
            <a:r>
              <a:rPr lang="es-EC" dirty="0"/>
              <a:t> = 88.2 MPa.</a:t>
            </a:r>
          </a:p>
        </p:txBody>
      </p:sp>
      <p:sp>
        <p:nvSpPr>
          <p:cNvPr id="9" name="8 Flecha arriba">
            <a:hlinkClick r:id="rId4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3560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C" sz="2800" b="1" dirty="0" smtClean="0"/>
              <a:t>TRITURACIÓN</a:t>
            </a:r>
            <a:endParaRPr lang="es-EC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179512" y="126876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Se entiende por trituración de sustancias sólidas la transformación de un determinado material en trozos de menor tamaño por machacado o molido.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653908"/>
              </p:ext>
            </p:extLst>
          </p:nvPr>
        </p:nvGraphicFramePr>
        <p:xfrm>
          <a:off x="683568" y="2891143"/>
          <a:ext cx="3312368" cy="1547304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536816"/>
                <a:gridCol w="1775552"/>
              </a:tblGrid>
              <a:tr h="386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Clase de Material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Clase de Trituración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Material duro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Presión, Impacto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Material frágil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Fractura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Material tenaz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Escisión, corte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1771" y="2125077"/>
            <a:ext cx="2874645" cy="196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95536" y="1997218"/>
            <a:ext cx="3274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i="1" dirty="0"/>
              <a:t>CLASES DE TRITURACIÓN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89665" y="4687976"/>
            <a:ext cx="80267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Usualmente, la reducción de tamaño se realiza por lo menos en dos etapas principales</a:t>
            </a:r>
            <a:r>
              <a:rPr lang="es-EC" dirty="0" smtClean="0"/>
              <a:t>:</a:t>
            </a:r>
          </a:p>
          <a:p>
            <a:endParaRPr lang="es-EC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Reducción preliminar: TRITURACIÓN. 	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Reducción fina: MOLIENDA.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824536" y="39313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b="1" dirty="0"/>
              <a:t>Figura 2.1</a:t>
            </a:r>
            <a:r>
              <a:rPr lang="es-EC" dirty="0"/>
              <a:t> Métodos de Trituración: </a:t>
            </a:r>
          </a:p>
          <a:p>
            <a:r>
              <a:rPr lang="es-EC" dirty="0"/>
              <a:t>Presión, b) Impacto, c) Fricción, d) Escisión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89665" y="2443507"/>
            <a:ext cx="453487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700" b="1" dirty="0"/>
              <a:t>Tabla 2.4</a:t>
            </a:r>
            <a:r>
              <a:rPr lang="es-EC" sz="1700" dirty="0"/>
              <a:t> Trituración en base al tipo de material</a:t>
            </a:r>
          </a:p>
        </p:txBody>
      </p:sp>
      <p:sp>
        <p:nvSpPr>
          <p:cNvPr id="12" name="11 Flecha arriba">
            <a:hlinkClick r:id="rId4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890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4" y="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45586" y="332656"/>
            <a:ext cx="8229600" cy="1143000"/>
          </a:xfrm>
        </p:spPr>
        <p:txBody>
          <a:bodyPr>
            <a:normAutofit/>
          </a:bodyPr>
          <a:lstStyle/>
          <a:p>
            <a:r>
              <a:rPr lang="es-EC" sz="2800" b="1" dirty="0"/>
              <a:t>PARÁMETROS  IMPORTANTES EN LA ELECCIÓN DE UNA  MÁQUINA TRITURADORA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55576" y="1628800"/>
            <a:ext cx="3103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i="1" dirty="0"/>
              <a:t>GRADO DE REDUCCIÓN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431771" y="3772186"/>
                <a:ext cx="3427540" cy="664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>
                          <a:latin typeface="Cambria Math"/>
                        </a:rPr>
                        <m:t>n</m:t>
                      </m:r>
                      <m:r>
                        <a:rPr lang="es-EC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Tama</m:t>
                          </m:r>
                          <m:r>
                            <a:rPr lang="es-EC">
                              <a:latin typeface="Cambria Math"/>
                            </a:rPr>
                            <m:t>ñ</m:t>
                          </m:r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o</m:t>
                          </m:r>
                          <m:r>
                            <a:rPr lang="es-EC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inicial</m:t>
                          </m:r>
                          <m:r>
                            <a:rPr lang="es-EC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del</m:t>
                          </m:r>
                          <m:r>
                            <a:rPr lang="es-EC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producto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Tama</m:t>
                          </m:r>
                          <m:r>
                            <a:rPr lang="es-EC">
                              <a:latin typeface="Cambria Math"/>
                            </a:rPr>
                            <m:t>ñ</m:t>
                          </m:r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o</m:t>
                          </m:r>
                          <m:r>
                            <a:rPr lang="es-EC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final</m:t>
                          </m:r>
                          <m:r>
                            <a:rPr lang="es-EC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del</m:t>
                          </m:r>
                          <m:r>
                            <a:rPr lang="es-EC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producto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71" y="3772186"/>
                <a:ext cx="3427540" cy="66492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167385"/>
              </p:ext>
            </p:extLst>
          </p:nvPr>
        </p:nvGraphicFramePr>
        <p:xfrm>
          <a:off x="4716016" y="2790142"/>
          <a:ext cx="3540125" cy="2723007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2241550"/>
                <a:gridCol w="129857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TIPO DE TRITURADORA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RELACIÓN DE REDUCCIÓN (n)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MANDÍBULAS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4:1 – 9:1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30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GIRATORIAS</a:t>
                      </a:r>
                      <a:endParaRPr lang="es-EC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Ciclo Completo Cono</a:t>
                      </a:r>
                      <a:endParaRPr lang="es-EC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Estándar</a:t>
                      </a:r>
                      <a:endParaRPr lang="es-EC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Cabeza corta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3:1 – 10:1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4:1 – 6:1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2:1 – 5:1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RODILLO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3:1 – 7:1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IMPACTO</a:t>
                      </a:r>
                      <a:endParaRPr lang="es-EC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Rotor simple</a:t>
                      </a:r>
                      <a:endParaRPr lang="es-EC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Rotor doble</a:t>
                      </a:r>
                      <a:endParaRPr lang="es-EC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Molinos de martillo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15:1</a:t>
                      </a:r>
                      <a:endParaRPr lang="es-EC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15:1</a:t>
                      </a:r>
                      <a:endParaRPr lang="es-EC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20:1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4211960" y="2339588"/>
            <a:ext cx="460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TABLA 2.6  </a:t>
            </a:r>
            <a:r>
              <a:rPr lang="es-EC" dirty="0"/>
              <a:t>Reducción del Tamaño de Partículas</a:t>
            </a:r>
          </a:p>
        </p:txBody>
      </p:sp>
      <p:sp>
        <p:nvSpPr>
          <p:cNvPr id="9" name="8 Flecha arriba">
            <a:hlinkClick r:id="rId4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78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45586" y="332656"/>
            <a:ext cx="8229600" cy="1143000"/>
          </a:xfrm>
        </p:spPr>
        <p:txBody>
          <a:bodyPr>
            <a:normAutofit/>
          </a:bodyPr>
          <a:lstStyle/>
          <a:p>
            <a:r>
              <a:rPr lang="es-EC" sz="2800" b="1" dirty="0"/>
              <a:t>PARÁMETROS  IMPORTANTES EN LA ELECCIÓN DE UNA  MÁQUINA TRITURADORA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55576" y="1628800"/>
            <a:ext cx="412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i="1" dirty="0" smtClean="0"/>
              <a:t>TAMAÑO DE LA ALIMENTACIÓN</a:t>
            </a:r>
            <a:endParaRPr lang="es-EC" sz="2400" i="1" dirty="0"/>
          </a:p>
        </p:txBody>
      </p:sp>
      <p:sp>
        <p:nvSpPr>
          <p:cNvPr id="5" name="4 Rectángulo"/>
          <p:cNvSpPr/>
          <p:nvPr/>
        </p:nvSpPr>
        <p:spPr>
          <a:xfrm>
            <a:off x="611560" y="2204864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Es la capacidad de material máximo que puede ingresar a la tolva en un instante, está dado generalmente por los parámetros geométricos de la compuerta de entrada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56384" y="3717032"/>
            <a:ext cx="7083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De acuerdo al grado de reducción bajo que se necesita (n&lt;10) y al tamaño promedio del producto (100 mm), las trituradoras más adecuadas son de tipo rodillos, giratoria y de mandíbula</a:t>
            </a:r>
          </a:p>
        </p:txBody>
      </p:sp>
      <p:sp>
        <p:nvSpPr>
          <p:cNvPr id="7" name="6 Flecha arriba">
            <a:hlinkClick r:id="rId4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96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s-EC" sz="2800" b="1" dirty="0"/>
              <a:t>PARÁMETROS  IMPORTANTES EN LA ELECCIÓN DE UNA  MÁQUINA TRITURADORA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55576" y="1628800"/>
            <a:ext cx="5874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i="1" dirty="0"/>
              <a:t>CARACTERÍSTICAS DEL MATERIAL A TRITURAR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117601"/>
            <a:ext cx="53911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3465" y="4653136"/>
            <a:ext cx="54387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1756" y="3442320"/>
            <a:ext cx="5524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Flecha arriba">
            <a:hlinkClick r:id="rId6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180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83568" y="1700808"/>
            <a:ext cx="2538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i="1" dirty="0"/>
              <a:t>INVERSIÓN INICIAL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s-EC" sz="2800" b="1" dirty="0"/>
              <a:t>PARÁMETROS  IMPORTANTES EN LA ELECCIÓN DE UNA  MÁQUINA TRITURADORA</a:t>
            </a:r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197622"/>
            <a:ext cx="5404485" cy="105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683568" y="3429000"/>
            <a:ext cx="5643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i="1" dirty="0"/>
              <a:t>COSTES DE OPERACIÓN Y MANTENIMIENTO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219237" y="4005064"/>
            <a:ext cx="53728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Consumo de energía (Hora pico).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Tipos de jornadas de trabajo (continua o mixta).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Costes de mantenimiento y operación.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Costes de mano de obra especializada para mantenimiento.</a:t>
            </a:r>
          </a:p>
        </p:txBody>
      </p:sp>
      <p:sp>
        <p:nvSpPr>
          <p:cNvPr id="9" name="8 Flecha arriba">
            <a:hlinkClick r:id="rId4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2210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s-EC" sz="2800" b="1" dirty="0"/>
              <a:t>PRESENTACIÓN DE ALTERNATIVAS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1520" y="1556792"/>
            <a:ext cx="5125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sz="2400" i="1" dirty="0" smtClean="0"/>
              <a:t>TRITURADORAS </a:t>
            </a:r>
            <a:r>
              <a:rPr lang="es-EC" sz="2400" i="1" dirty="0"/>
              <a:t>DE MANDÍBULA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88065" name="Imagen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310806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425425" y="1926124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Ventajas</a:t>
            </a:r>
            <a:r>
              <a:rPr lang="es-EC" b="1" dirty="0" smtClean="0"/>
              <a:t>:</a:t>
            </a:r>
            <a:endParaRPr lang="es-EC" dirty="0" smtClean="0"/>
          </a:p>
          <a:p>
            <a:pPr lvl="0"/>
            <a:endParaRPr lang="es-EC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 smtClean="0"/>
              <a:t>Para </a:t>
            </a:r>
            <a:r>
              <a:rPr lang="es-EC" dirty="0"/>
              <a:t>materiales duros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Velocidades medias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Altas capacidades </a:t>
            </a:r>
            <a:endParaRPr lang="es-EC" dirty="0" smtClean="0"/>
          </a:p>
          <a:p>
            <a:pPr lvl="0"/>
            <a:endParaRPr lang="es-EC" dirty="0"/>
          </a:p>
          <a:p>
            <a:r>
              <a:rPr lang="es-EC" b="1" dirty="0"/>
              <a:t>Desventajas</a:t>
            </a:r>
            <a:r>
              <a:rPr lang="es-EC" b="1" dirty="0" smtClean="0"/>
              <a:t>:</a:t>
            </a:r>
          </a:p>
          <a:p>
            <a:endParaRPr lang="es-EC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Altas potencias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Alto costo </a:t>
            </a:r>
          </a:p>
        </p:txBody>
      </p:sp>
      <p:sp>
        <p:nvSpPr>
          <p:cNvPr id="9" name="8 Flecha arriba">
            <a:hlinkClick r:id="rId4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3052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s-EC" sz="2800" b="1" dirty="0"/>
              <a:t>PRESENTACIÓN DE ALTERNATIVAS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79512" y="1349132"/>
            <a:ext cx="4754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sz="2400" i="1" dirty="0"/>
              <a:t>TRITURADORAS GIRATORIAS</a:t>
            </a:r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98920"/>
            <a:ext cx="45529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5652120" y="1585943"/>
            <a:ext cx="31683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Ventajas: </a:t>
            </a:r>
            <a:endParaRPr lang="es-EC" b="1" dirty="0" smtClean="0"/>
          </a:p>
          <a:p>
            <a:endParaRPr lang="es-EC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Compensación hidráulica.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 smtClean="0"/>
              <a:t>Trabajo </a:t>
            </a:r>
            <a:r>
              <a:rPr lang="es-EC" dirty="0"/>
              <a:t>pesado.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Alta productividad.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Larga Vida.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Piezas de repuesto estándar.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Rentable</a:t>
            </a:r>
            <a:r>
              <a:rPr lang="es-EC" dirty="0" smtClean="0"/>
              <a:t>.</a:t>
            </a:r>
          </a:p>
          <a:p>
            <a:pPr lvl="0"/>
            <a:endParaRPr lang="es-EC" dirty="0"/>
          </a:p>
          <a:p>
            <a:r>
              <a:rPr lang="es-EC" b="1" dirty="0"/>
              <a:t>Desventajas</a:t>
            </a:r>
            <a:r>
              <a:rPr lang="es-EC" b="1" dirty="0" smtClean="0"/>
              <a:t>:</a:t>
            </a:r>
          </a:p>
          <a:p>
            <a:endParaRPr lang="es-EC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Capacidad media.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Velocidad media.</a:t>
            </a:r>
          </a:p>
        </p:txBody>
      </p:sp>
      <p:sp>
        <p:nvSpPr>
          <p:cNvPr id="7" name="6 Flecha arriba">
            <a:hlinkClick r:id="rId4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43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67543" y="1484784"/>
            <a:ext cx="3717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i="1" dirty="0"/>
              <a:t>TRITURADORA DE RODILLOS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s-EC" sz="2800" b="1" dirty="0"/>
              <a:t>PRESENTACIÓN DE ALTERNATIVAS</a:t>
            </a:r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464" y="2255034"/>
            <a:ext cx="3526790" cy="253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4499992" y="1628800"/>
            <a:ext cx="43742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b="1" dirty="0" smtClean="0"/>
              <a:t>Ventajas</a:t>
            </a:r>
          </a:p>
          <a:p>
            <a:pPr lvl="0">
              <a:buFont typeface="Arial" pitchFamily="34" charset="0"/>
              <a:buChar char="•"/>
            </a:pPr>
            <a:r>
              <a:rPr lang="es-EC" dirty="0" smtClean="0"/>
              <a:t>Grandes </a:t>
            </a:r>
            <a:r>
              <a:rPr lang="es-EC" dirty="0"/>
              <a:t>bocas de alimentación.</a:t>
            </a:r>
          </a:p>
          <a:p>
            <a:pPr lvl="0">
              <a:buFont typeface="Arial" pitchFamily="34" charset="0"/>
              <a:buChar char="•"/>
            </a:pPr>
            <a:r>
              <a:rPr lang="es-EC" dirty="0"/>
              <a:t>Adecuadas para materiales de dureza media.</a:t>
            </a:r>
          </a:p>
          <a:p>
            <a:pPr lvl="0">
              <a:buFont typeface="Arial" pitchFamily="34" charset="0"/>
              <a:buChar char="•"/>
            </a:pPr>
            <a:r>
              <a:rPr lang="es-EC" dirty="0"/>
              <a:t>Elevadas fuerzas de trituración.</a:t>
            </a:r>
          </a:p>
          <a:p>
            <a:pPr lvl="0">
              <a:buFont typeface="Arial" pitchFamily="34" charset="0"/>
              <a:buChar char="•"/>
            </a:pPr>
            <a:r>
              <a:rPr lang="es-EC" dirty="0"/>
              <a:t>Mínima generación de finos.</a:t>
            </a:r>
          </a:p>
          <a:p>
            <a:pPr lvl="0">
              <a:buFont typeface="Arial" pitchFamily="34" charset="0"/>
              <a:buChar char="•"/>
            </a:pPr>
            <a:r>
              <a:rPr lang="es-EC" dirty="0"/>
              <a:t>Alta capacidad de producción.</a:t>
            </a:r>
          </a:p>
          <a:p>
            <a:pPr lvl="0">
              <a:buFont typeface="Arial" pitchFamily="34" charset="0"/>
              <a:buChar char="•"/>
            </a:pPr>
            <a:r>
              <a:rPr lang="es-EC" dirty="0"/>
              <a:t>Facilidad de instalación.</a:t>
            </a:r>
          </a:p>
          <a:p>
            <a:pPr lvl="0">
              <a:buFont typeface="Arial" pitchFamily="34" charset="0"/>
              <a:buChar char="•"/>
            </a:pPr>
            <a:r>
              <a:rPr lang="es-EC" dirty="0"/>
              <a:t>Rodillos con elementos de trituración.</a:t>
            </a:r>
          </a:p>
          <a:p>
            <a:pPr lvl="0">
              <a:buFont typeface="Arial" pitchFamily="34" charset="0"/>
              <a:buChar char="•"/>
            </a:pPr>
            <a:r>
              <a:rPr lang="es-EC" dirty="0"/>
              <a:t>Rentable.</a:t>
            </a:r>
          </a:p>
          <a:p>
            <a:pPr lvl="0">
              <a:buFont typeface="Arial" pitchFamily="34" charset="0"/>
              <a:buChar char="•"/>
            </a:pPr>
            <a:r>
              <a:rPr lang="es-EC" dirty="0"/>
              <a:t>Bajo costo</a:t>
            </a:r>
            <a:r>
              <a:rPr lang="es-EC" dirty="0" smtClean="0"/>
              <a:t>.</a:t>
            </a:r>
          </a:p>
          <a:p>
            <a:pPr lvl="0"/>
            <a:endParaRPr lang="es-EC" dirty="0"/>
          </a:p>
          <a:p>
            <a:r>
              <a:rPr lang="es-EC" b="1" dirty="0"/>
              <a:t>Desventajas</a:t>
            </a:r>
            <a:r>
              <a:rPr lang="es-EC" b="1" dirty="0" smtClean="0"/>
              <a:t>:</a:t>
            </a:r>
            <a:endParaRPr lang="es-EC" dirty="0" smtClean="0"/>
          </a:p>
          <a:p>
            <a:pPr lvl="0">
              <a:buFont typeface="Arial" pitchFamily="34" charset="0"/>
              <a:buChar char="•"/>
            </a:pPr>
            <a:r>
              <a:rPr lang="es-EC" dirty="0" smtClean="0"/>
              <a:t>Desgaste </a:t>
            </a:r>
            <a:r>
              <a:rPr lang="es-EC" dirty="0"/>
              <a:t>de los rodillos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65883" y="5025950"/>
            <a:ext cx="35580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R</a:t>
            </a:r>
            <a:r>
              <a:rPr lang="es-EC" dirty="0" smtClean="0"/>
              <a:t>odillos </a:t>
            </a:r>
            <a:r>
              <a:rPr lang="es-EC" dirty="0"/>
              <a:t>con cuchillas constan de un número de dientes de alrededor de 3 </a:t>
            </a:r>
            <a:r>
              <a:rPr lang="es-EC" dirty="0" smtClean="0"/>
              <a:t>a </a:t>
            </a:r>
            <a:r>
              <a:rPr lang="es-EC" dirty="0"/>
              <a:t>6 dientes</a:t>
            </a:r>
          </a:p>
        </p:txBody>
      </p:sp>
      <p:sp>
        <p:nvSpPr>
          <p:cNvPr id="9" name="8 Flecha arriba">
            <a:hlinkClick r:id="rId4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339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s-EC" sz="2800" b="1" dirty="0" smtClean="0"/>
              <a:t>CONTENIDO</a:t>
            </a:r>
            <a:endParaRPr lang="es-EC" sz="2800" b="1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914400" y="1268760"/>
            <a:ext cx="8229600" cy="4536504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60000"/>
              </a:lnSpc>
            </a:pPr>
            <a:r>
              <a:rPr lang="es-EC" sz="3800" dirty="0" smtClean="0">
                <a:hlinkClick r:id="rId3" action="ppaction://hlinksldjump"/>
              </a:rPr>
              <a:t>HAZWAT</a:t>
            </a:r>
            <a:endParaRPr lang="es-EC" sz="3800" dirty="0" smtClean="0"/>
          </a:p>
          <a:p>
            <a:pPr marL="0" indent="0">
              <a:lnSpc>
                <a:spcPct val="160000"/>
              </a:lnSpc>
            </a:pPr>
            <a:r>
              <a:rPr lang="es-EC" sz="3800" dirty="0" smtClean="0">
                <a:hlinkClick r:id="rId4" action="ppaction://hlinksldjump"/>
              </a:rPr>
              <a:t>TRITURACIÓN</a:t>
            </a:r>
            <a:endParaRPr lang="es-EC" sz="3800" dirty="0" smtClean="0"/>
          </a:p>
          <a:p>
            <a:pPr marL="0" indent="0">
              <a:lnSpc>
                <a:spcPct val="160000"/>
              </a:lnSpc>
            </a:pPr>
            <a:r>
              <a:rPr lang="es-EC" sz="3800" dirty="0" smtClean="0">
                <a:hlinkClick r:id="rId5" action="ppaction://hlinksldjump"/>
              </a:rPr>
              <a:t>PARAMETROS IMPORTANTES PARA  MAQUINAS TRITURADORAS </a:t>
            </a:r>
            <a:endParaRPr lang="es-EC" sz="3800" dirty="0" smtClean="0"/>
          </a:p>
          <a:p>
            <a:pPr marL="0" indent="0">
              <a:lnSpc>
                <a:spcPct val="160000"/>
              </a:lnSpc>
            </a:pPr>
            <a:r>
              <a:rPr lang="es-EC" sz="3800" dirty="0" smtClean="0">
                <a:hlinkClick r:id="rId6" action="ppaction://hlinksldjump"/>
              </a:rPr>
              <a:t>PRESENTACION DE ALTERNATIVAS</a:t>
            </a:r>
            <a:endParaRPr lang="es-EC" sz="3800" dirty="0" smtClean="0"/>
          </a:p>
          <a:p>
            <a:pPr marL="0" indent="0">
              <a:lnSpc>
                <a:spcPct val="160000"/>
              </a:lnSpc>
            </a:pPr>
            <a:r>
              <a:rPr lang="es-EC" sz="3800" dirty="0" smtClean="0">
                <a:hlinkClick r:id="rId7" action="ppaction://hlinksldjump"/>
              </a:rPr>
              <a:t>DISEÑO MÉCANICO</a:t>
            </a:r>
            <a:endParaRPr lang="es-EC" sz="3800" dirty="0" smtClean="0"/>
          </a:p>
          <a:p>
            <a:pPr marL="0" indent="0">
              <a:lnSpc>
                <a:spcPct val="160000"/>
              </a:lnSpc>
            </a:pPr>
            <a:r>
              <a:rPr lang="es-EC" sz="3800" dirty="0" smtClean="0">
                <a:hlinkClick r:id="rId8" action="ppaction://hlinksldjump"/>
              </a:rPr>
              <a:t>DISEÑO ELÉCTRICO</a:t>
            </a:r>
            <a:endParaRPr lang="es-EC" sz="3800" dirty="0" smtClean="0"/>
          </a:p>
          <a:p>
            <a:pPr marL="0" indent="0">
              <a:lnSpc>
                <a:spcPct val="160000"/>
              </a:lnSpc>
            </a:pPr>
            <a:r>
              <a:rPr lang="es-EC" sz="3800" dirty="0" smtClean="0">
                <a:hlinkClick r:id="rId9" action="ppaction://hlinksldjump"/>
              </a:rPr>
              <a:t>PLAN Y PROGRAMA DE CONSTRUCCIÓN</a:t>
            </a:r>
            <a:endParaRPr lang="es-EC" sz="3800" dirty="0" smtClean="0"/>
          </a:p>
          <a:p>
            <a:pPr marL="0" indent="0">
              <a:lnSpc>
                <a:spcPct val="160000"/>
              </a:lnSpc>
            </a:pPr>
            <a:r>
              <a:rPr lang="es-EC" sz="3800" dirty="0" smtClean="0">
                <a:hlinkClick r:id="rId10" action="ppaction://hlinksldjump"/>
              </a:rPr>
              <a:t>ANÁLISIS ECONÓMICO FINANCIERO</a:t>
            </a:r>
            <a:endParaRPr lang="es-EC" sz="3800" dirty="0" smtClean="0"/>
          </a:p>
          <a:p>
            <a:pPr marL="0" indent="0">
              <a:lnSpc>
                <a:spcPct val="160000"/>
              </a:lnSpc>
            </a:pPr>
            <a:r>
              <a:rPr lang="es-EC" sz="3800" dirty="0" smtClean="0">
                <a:hlinkClick r:id="rId11" action="ppaction://hlinksldjump"/>
              </a:rPr>
              <a:t>CONCLUSIONES</a:t>
            </a:r>
            <a:endParaRPr lang="es-EC" sz="3800" dirty="0" smtClean="0"/>
          </a:p>
          <a:p>
            <a:pPr marL="0" indent="0">
              <a:buNone/>
            </a:pPr>
            <a:endParaRPr lang="es-EC" sz="2400" dirty="0" smtClean="0"/>
          </a:p>
          <a:p>
            <a:pPr marL="0" indent="0">
              <a:buNone/>
            </a:pPr>
            <a:endParaRPr lang="es-EC" sz="2400" dirty="0" smtClean="0"/>
          </a:p>
          <a:p>
            <a:pPr marL="0" indent="0">
              <a:buNone/>
            </a:pPr>
            <a:endParaRPr lang="es-EC" sz="2400" dirty="0" smtClean="0"/>
          </a:p>
          <a:p>
            <a:pPr marL="0" indent="0">
              <a:buNone/>
            </a:pPr>
            <a:endParaRPr lang="es-EC" sz="2400" dirty="0" smtClean="0"/>
          </a:p>
          <a:p>
            <a:pPr marL="0" indent="0">
              <a:buNone/>
            </a:pPr>
            <a:endParaRPr lang="es-EC" sz="2400" dirty="0" smtClean="0"/>
          </a:p>
          <a:p>
            <a:pPr marL="0" indent="0">
              <a:buNone/>
            </a:pPr>
            <a:endParaRPr lang="es-EC" sz="2400" dirty="0" smtClean="0"/>
          </a:p>
          <a:p>
            <a:pPr marL="0" indent="0">
              <a:buNone/>
            </a:pPr>
            <a:endParaRPr lang="es-EC" sz="2400" dirty="0" smtClean="0"/>
          </a:p>
          <a:p>
            <a:pPr marL="0" indent="0">
              <a:buNone/>
            </a:pPr>
            <a:endParaRPr lang="es-EC" sz="2400" dirty="0" smtClean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763688" y="599184"/>
            <a:ext cx="6259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>
                <a:latin typeface="+mj-lt"/>
              </a:rPr>
              <a:t>ANÁLISIS Y SELECCIÓN DE ALTERNATIVAS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25194" y="1340768"/>
            <a:ext cx="6133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i="1" dirty="0" smtClean="0"/>
              <a:t>DECISIÓN EN BASE A  PARÁMETROS GENERALES</a:t>
            </a:r>
            <a:endParaRPr lang="es-EC" sz="2400" i="1" dirty="0"/>
          </a:p>
        </p:txBody>
      </p:sp>
      <p:sp>
        <p:nvSpPr>
          <p:cNvPr id="5" name="4 Rectángulo"/>
          <p:cNvSpPr/>
          <p:nvPr/>
        </p:nvSpPr>
        <p:spPr>
          <a:xfrm>
            <a:off x="539551" y="1988840"/>
            <a:ext cx="50118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/>
              <a:t>CRITERIOS</a:t>
            </a:r>
          </a:p>
          <a:p>
            <a:endParaRPr lang="es-EC" dirty="0" smtClean="0"/>
          </a:p>
          <a:p>
            <a:r>
              <a:rPr lang="es-EC" dirty="0" smtClean="0"/>
              <a:t>1</a:t>
            </a:r>
            <a:r>
              <a:rPr lang="es-EC" dirty="0"/>
              <a:t>. Menores  Costos  de Construcción</a:t>
            </a:r>
          </a:p>
          <a:p>
            <a:r>
              <a:rPr lang="es-EC" dirty="0"/>
              <a:t>2. Facilidad de manufactura</a:t>
            </a:r>
          </a:p>
          <a:p>
            <a:r>
              <a:rPr lang="es-EC" dirty="0"/>
              <a:t>3. Menores Costos de Operación</a:t>
            </a:r>
          </a:p>
          <a:p>
            <a:r>
              <a:rPr lang="es-EC" dirty="0"/>
              <a:t>4. Funcionalidad con restos plásticos y tetra-pack</a:t>
            </a:r>
          </a:p>
          <a:p>
            <a:r>
              <a:rPr lang="es-EC" dirty="0"/>
              <a:t>5. Vida Útil</a:t>
            </a:r>
          </a:p>
          <a:p>
            <a:r>
              <a:rPr lang="es-EC" dirty="0"/>
              <a:t>6. Mayor Facilidad de Mantenimiento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868144" y="2127339"/>
            <a:ext cx="24643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/>
              <a:t>VALORACIÓN</a:t>
            </a:r>
          </a:p>
          <a:p>
            <a:endParaRPr lang="es-EC" b="1" dirty="0"/>
          </a:p>
          <a:p>
            <a:r>
              <a:rPr lang="es-EC" dirty="0"/>
              <a:t>Muy importante 	</a:t>
            </a:r>
            <a:r>
              <a:rPr lang="es-EC" dirty="0" smtClean="0"/>
              <a:t>9</a:t>
            </a:r>
          </a:p>
          <a:p>
            <a:r>
              <a:rPr lang="es-EC" dirty="0"/>
              <a:t>M</a:t>
            </a:r>
            <a:r>
              <a:rPr lang="es-EC" dirty="0" smtClean="0"/>
              <a:t>ás </a:t>
            </a:r>
            <a:r>
              <a:rPr lang="es-EC" dirty="0"/>
              <a:t>importante	7</a:t>
            </a:r>
          </a:p>
          <a:p>
            <a:r>
              <a:rPr lang="es-EC" dirty="0"/>
              <a:t>Igual importante	</a:t>
            </a:r>
            <a:r>
              <a:rPr lang="es-EC" dirty="0" smtClean="0"/>
              <a:t>5</a:t>
            </a:r>
          </a:p>
          <a:p>
            <a:r>
              <a:rPr lang="es-EC" dirty="0" smtClean="0"/>
              <a:t>Menos </a:t>
            </a:r>
            <a:r>
              <a:rPr lang="es-EC" dirty="0"/>
              <a:t>importante	3</a:t>
            </a:r>
          </a:p>
          <a:p>
            <a:r>
              <a:rPr lang="es-EC" dirty="0"/>
              <a:t>Poco Importante	1</a:t>
            </a:r>
          </a:p>
        </p:txBody>
      </p:sp>
      <p:sp>
        <p:nvSpPr>
          <p:cNvPr id="8" name="7 Flecha arriba">
            <a:hlinkClick r:id="rId3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84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058818"/>
              </p:ext>
            </p:extLst>
          </p:nvPr>
        </p:nvGraphicFramePr>
        <p:xfrm>
          <a:off x="539552" y="2084828"/>
          <a:ext cx="4225690" cy="169125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23187"/>
                <a:gridCol w="411593"/>
                <a:gridCol w="411593"/>
                <a:gridCol w="411593"/>
                <a:gridCol w="411593"/>
                <a:gridCol w="411593"/>
                <a:gridCol w="411593"/>
                <a:gridCol w="480192"/>
                <a:gridCol w="452753"/>
              </a:tblGrid>
              <a:tr h="219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CRITERIOS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SUM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16,67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15,33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11,33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24,67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15,33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16,67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467544" y="1580772"/>
            <a:ext cx="3236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i="1" dirty="0"/>
              <a:t>PONDERACIÓN DE CRITERIOS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63687" y="592035"/>
            <a:ext cx="6259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>
                <a:latin typeface="+mj-lt"/>
              </a:rPr>
              <a:t>ANÁLISIS Y SELECCIÓN DE ALTERNATIVAS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436096" y="1628590"/>
            <a:ext cx="2931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i="1" dirty="0" smtClean="0"/>
              <a:t>EJEMPLO DE EVALUACIÓN </a:t>
            </a:r>
          </a:p>
          <a:p>
            <a:r>
              <a:rPr lang="es-EC" sz="2000" i="1" dirty="0" smtClean="0"/>
              <a:t>DE </a:t>
            </a:r>
            <a:r>
              <a:rPr lang="es-EC" sz="2000" i="1" dirty="0"/>
              <a:t>CRITERIOS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113159"/>
              </p:ext>
            </p:extLst>
          </p:nvPr>
        </p:nvGraphicFramePr>
        <p:xfrm>
          <a:off x="5580112" y="2888852"/>
          <a:ext cx="2298700" cy="1044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000"/>
                <a:gridCol w="381000"/>
                <a:gridCol w="373112"/>
                <a:gridCol w="388888"/>
                <a:gridCol w="381000"/>
                <a:gridCol w="520700"/>
              </a:tblGrid>
              <a:tr h="234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 1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B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C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SUM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%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33,33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B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13,33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C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16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53,33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</a:rPr>
                        <a:t>30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220072" y="2415536"/>
            <a:ext cx="306934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Menores  Costos  de Construcci</a:t>
            </a: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050265"/>
              </p:ext>
            </p:extLst>
          </p:nvPr>
        </p:nvGraphicFramePr>
        <p:xfrm>
          <a:off x="2059167" y="4221088"/>
          <a:ext cx="4385040" cy="180020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48130"/>
                <a:gridCol w="548130"/>
                <a:gridCol w="548130"/>
                <a:gridCol w="548130"/>
                <a:gridCol w="548130"/>
                <a:gridCol w="548130"/>
                <a:gridCol w="548130"/>
                <a:gridCol w="548130"/>
              </a:tblGrid>
              <a:tr h="24162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r>
                        <a:rPr lang="es-EC" sz="1200" dirty="0" smtClean="0">
                          <a:effectLst/>
                        </a:rPr>
                        <a:t>SUM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111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16,6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15,4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11,4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24,6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15,4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16,6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061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33,3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33,3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26,6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26,6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1837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5,53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5,13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4,56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6,54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4,10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6,64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32,50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1837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13,3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13,3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26,6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46,6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1837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2,21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2,05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2,28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6,54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7,18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6,64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26,90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061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53,4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53,4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46,6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26,6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111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8,86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8,22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4,56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11,46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4,10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3,32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40,53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2699792" y="3789040"/>
            <a:ext cx="23685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i="1" dirty="0" smtClean="0"/>
              <a:t>MATRIZ DE DECISIÓN</a:t>
            </a:r>
            <a:endParaRPr lang="es-EC" sz="2000" i="1" dirty="0"/>
          </a:p>
        </p:txBody>
      </p:sp>
      <p:sp>
        <p:nvSpPr>
          <p:cNvPr id="11" name="10 Rectángulo"/>
          <p:cNvSpPr/>
          <p:nvPr/>
        </p:nvSpPr>
        <p:spPr>
          <a:xfrm>
            <a:off x="467544" y="1109935"/>
            <a:ext cx="6133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i="1" dirty="0" smtClean="0"/>
              <a:t>DECISIÓN EN BASE A  PARÁMETROS GENERALES</a:t>
            </a:r>
            <a:endParaRPr lang="es-EC" sz="2400" i="1" dirty="0"/>
          </a:p>
        </p:txBody>
      </p:sp>
      <p:sp>
        <p:nvSpPr>
          <p:cNvPr id="13" name="12 Flecha arriba">
            <a:hlinkClick r:id="rId3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4232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334336" y="668216"/>
            <a:ext cx="4475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>
                <a:latin typeface="+mj-lt"/>
              </a:rPr>
              <a:t> CORTE POR CIZALLAMIENTO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93113" y="105273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/>
              <a:t>Para cortar los materiales </a:t>
            </a:r>
            <a:r>
              <a:rPr lang="es-EC" sz="2000" dirty="0" smtClean="0"/>
              <a:t> </a:t>
            </a:r>
            <a:r>
              <a:rPr lang="es-EC" sz="2000" dirty="0"/>
              <a:t>se aplica una carga a fin de provocar una fractura en el mismo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818133"/>
              </p:ext>
            </p:extLst>
          </p:nvPr>
        </p:nvGraphicFramePr>
        <p:xfrm>
          <a:off x="293113" y="1700808"/>
          <a:ext cx="4854951" cy="4233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567"/>
                <a:gridCol w="3456384"/>
              </a:tblGrid>
              <a:tr h="454169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ETAPA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DEFINICIÓN</a:t>
                      </a:r>
                      <a:endParaRPr lang="es-EC" dirty="0"/>
                    </a:p>
                  </a:txBody>
                  <a:tcPr/>
                </a:tc>
              </a:tr>
              <a:tr h="709250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Acercamiento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600" dirty="0" smtClean="0"/>
                        <a:t>El</a:t>
                      </a:r>
                      <a:r>
                        <a:rPr lang="es-EC" sz="1600" baseline="0" dirty="0" smtClean="0"/>
                        <a:t> s</a:t>
                      </a:r>
                      <a:r>
                        <a:rPr lang="es-EC" sz="1600" dirty="0" smtClean="0"/>
                        <a:t>ujetador de chapa así como las cuchillas ejercen una presión continua sobre los elementos a cortar</a:t>
                      </a:r>
                      <a:endParaRPr lang="es-EC" sz="1600" dirty="0"/>
                    </a:p>
                  </a:txBody>
                  <a:tcPr/>
                </a:tc>
              </a:tr>
              <a:tr h="1007882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Deformación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/>
                        <a:t>Cuchillas provocan una presión suficientemente alta que produce una deformación plástica.</a:t>
                      </a:r>
                    </a:p>
                    <a:p>
                      <a:pPr algn="l"/>
                      <a:endParaRPr lang="es-EC" sz="1600" dirty="0"/>
                    </a:p>
                  </a:txBody>
                  <a:tcPr/>
                </a:tc>
              </a:tr>
              <a:tr h="709250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Indentación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600" dirty="0" smtClean="0"/>
                        <a:t>El material endurecido no se puede seguir deformando y las cuchillas penetran en el mismo</a:t>
                      </a:r>
                      <a:endParaRPr lang="es-EC" sz="1600" dirty="0"/>
                    </a:p>
                  </a:txBody>
                  <a:tcPr/>
                </a:tc>
              </a:tr>
              <a:tr h="1007882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Fractura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1600" dirty="0" smtClean="0"/>
                        <a:t>La</a:t>
                      </a:r>
                      <a:r>
                        <a:rPr lang="es-EC" sz="1600" baseline="0" dirty="0" smtClean="0"/>
                        <a:t> z</a:t>
                      </a:r>
                      <a:r>
                        <a:rPr lang="es-EC" sz="1600" dirty="0" smtClean="0"/>
                        <a:t>ona deformada adquiere una condición frágil de tal forma que una carga adicional produce que la sección endurecida se fracture</a:t>
                      </a:r>
                      <a:endParaRPr lang="es-EC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6 Imagen" descr="C:\Users\EDU\Dropbox\Tesis\CIZALLAMIENTO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06679"/>
            <a:ext cx="3132564" cy="29584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5580112" y="4365104"/>
            <a:ext cx="3515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En donde e=espesor de la lámina, h=huelgo o juego, α=ángulo de incidencia (~5°) y g=ángulo de alivio (~1,5°~3°)</a:t>
            </a:r>
          </a:p>
        </p:txBody>
      </p:sp>
      <p:sp>
        <p:nvSpPr>
          <p:cNvPr id="9" name="8 Flecha arriba">
            <a:hlinkClick r:id="rId4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1725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334336" y="668216"/>
            <a:ext cx="4271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>
                <a:latin typeface="+mj-lt"/>
              </a:rPr>
              <a:t> </a:t>
            </a:r>
            <a:r>
              <a:rPr lang="es-EC" sz="2800" b="1" dirty="0" smtClean="0">
                <a:latin typeface="+mj-lt"/>
              </a:rPr>
              <a:t>ANTECEDENTES AL DISEÑO</a:t>
            </a:r>
            <a:endParaRPr lang="es-EC" sz="2800" b="1" dirty="0">
              <a:latin typeface="+mj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7544" y="1109935"/>
            <a:ext cx="3440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i="1" dirty="0" smtClean="0"/>
              <a:t>PARAMETROS GENERALES</a:t>
            </a:r>
            <a:endParaRPr lang="es-EC" sz="2400" i="1" dirty="0"/>
          </a:p>
        </p:txBody>
      </p:sp>
      <p:sp>
        <p:nvSpPr>
          <p:cNvPr id="5" name="4 Rectángulo"/>
          <p:cNvSpPr/>
          <p:nvPr/>
        </p:nvSpPr>
        <p:spPr>
          <a:xfrm>
            <a:off x="467544" y="1484784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C" sz="2000" b="1" dirty="0" smtClean="0"/>
              <a:t>Espacio disponible de trabajo </a:t>
            </a:r>
            <a:r>
              <a:rPr lang="es-EC" sz="2000" dirty="0" smtClean="0"/>
              <a:t>:  La máquina no debe sobrepasar  un área de 3 x 3 m  y  una altura de entre 1.50  a  2.50 m</a:t>
            </a:r>
            <a:endParaRPr lang="es-EC" sz="2000" dirty="0"/>
          </a:p>
        </p:txBody>
      </p:sp>
      <p:sp>
        <p:nvSpPr>
          <p:cNvPr id="7" name="6 Rectángulo"/>
          <p:cNvSpPr/>
          <p:nvPr/>
        </p:nvSpPr>
        <p:spPr>
          <a:xfrm>
            <a:off x="467544" y="2204864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C" sz="2000" b="1" dirty="0" smtClean="0"/>
              <a:t>Capacidad de alimentación </a:t>
            </a:r>
            <a:r>
              <a:rPr lang="es-EC" sz="2000" dirty="0" smtClean="0"/>
              <a:t>:  </a:t>
            </a:r>
            <a:r>
              <a:rPr lang="es-EC" sz="2000" dirty="0"/>
              <a:t>P</a:t>
            </a:r>
            <a:r>
              <a:rPr lang="es-EC" sz="2000" dirty="0" smtClean="0"/>
              <a:t>rocesar  </a:t>
            </a:r>
            <a:r>
              <a:rPr lang="es-EC" sz="2000" dirty="0"/>
              <a:t>alrededor de 1 [t/hora] de productos PET o TETRA PACK.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97596" y="294314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sz="2000" b="1" dirty="0" smtClean="0"/>
              <a:t>Componentes generales: </a:t>
            </a:r>
            <a:endParaRPr lang="es-EC" sz="2000" b="1" dirty="0"/>
          </a:p>
        </p:txBody>
      </p:sp>
      <p:sp>
        <p:nvSpPr>
          <p:cNvPr id="9" name="8 Rectángulo"/>
          <p:cNvSpPr/>
          <p:nvPr/>
        </p:nvSpPr>
        <p:spPr>
          <a:xfrm>
            <a:off x="929644" y="3645024"/>
            <a:ext cx="31383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arenR"/>
            </a:pPr>
            <a:r>
              <a:rPr lang="es-EC" dirty="0" smtClean="0"/>
              <a:t>Cubierta superior.</a:t>
            </a:r>
          </a:p>
          <a:p>
            <a:pPr marL="342900" lvl="0" indent="-342900">
              <a:buAutoNum type="arabicParenR"/>
            </a:pPr>
            <a:r>
              <a:rPr lang="es-EC" dirty="0" smtClean="0"/>
              <a:t>Tobera contenedora.</a:t>
            </a:r>
          </a:p>
          <a:p>
            <a:pPr marL="342900" lvl="0" indent="-342900">
              <a:buAutoNum type="arabicParenR"/>
            </a:pPr>
            <a:r>
              <a:rPr lang="es-EC" dirty="0" smtClean="0"/>
              <a:t>Cámara </a:t>
            </a:r>
            <a:r>
              <a:rPr lang="es-EC" dirty="0"/>
              <a:t>de </a:t>
            </a:r>
            <a:r>
              <a:rPr lang="es-EC" dirty="0" smtClean="0"/>
              <a:t>Trituración.</a:t>
            </a:r>
          </a:p>
          <a:p>
            <a:pPr marL="342900" lvl="0" indent="-342900">
              <a:buAutoNum type="arabicParenR"/>
            </a:pPr>
            <a:r>
              <a:rPr lang="es-EC" dirty="0" err="1" smtClean="0"/>
              <a:t>Motorreductores</a:t>
            </a:r>
            <a:r>
              <a:rPr lang="es-EC" dirty="0" smtClean="0"/>
              <a:t>.</a:t>
            </a:r>
          </a:p>
          <a:p>
            <a:pPr marL="342900" lvl="0" indent="-342900">
              <a:buAutoNum type="arabicParenR"/>
            </a:pPr>
            <a:r>
              <a:rPr lang="es-EC" dirty="0" smtClean="0"/>
              <a:t>Panel </a:t>
            </a:r>
            <a:r>
              <a:rPr lang="es-EC" dirty="0"/>
              <a:t>de </a:t>
            </a:r>
            <a:r>
              <a:rPr lang="es-EC" dirty="0" smtClean="0"/>
              <a:t>Control.</a:t>
            </a:r>
          </a:p>
          <a:p>
            <a:pPr marL="342900" lvl="0" indent="-342900">
              <a:buAutoNum type="arabicParenR"/>
            </a:pPr>
            <a:r>
              <a:rPr lang="es-EC" dirty="0" smtClean="0"/>
              <a:t>Estructura </a:t>
            </a:r>
            <a:r>
              <a:rPr lang="es-EC" dirty="0"/>
              <a:t>base.</a:t>
            </a:r>
          </a:p>
        </p:txBody>
      </p:sp>
      <p:pic>
        <p:nvPicPr>
          <p:cNvPr id="10" name="9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021" y="2884277"/>
            <a:ext cx="3039970" cy="293250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Flecha arriba">
            <a:hlinkClick r:id="rId4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0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334336" y="476672"/>
            <a:ext cx="4271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>
                <a:latin typeface="+mj-lt"/>
              </a:rPr>
              <a:t> </a:t>
            </a:r>
            <a:r>
              <a:rPr lang="es-EC" sz="2800" b="1" dirty="0" smtClean="0">
                <a:latin typeface="+mj-lt"/>
              </a:rPr>
              <a:t>ANTECEDENTES AL DISEÑO</a:t>
            </a:r>
            <a:endParaRPr lang="es-EC" sz="2800" b="1" dirty="0"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66169" y="908720"/>
            <a:ext cx="3932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C" sz="2000" b="1" dirty="0"/>
              <a:t>Geometría y Dimensionamiento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589181"/>
              </p:ext>
            </p:extLst>
          </p:nvPr>
        </p:nvGraphicFramePr>
        <p:xfrm>
          <a:off x="166763" y="1291919"/>
          <a:ext cx="8653709" cy="4670728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6349453"/>
                <a:gridCol w="2304256"/>
              </a:tblGrid>
              <a:tr h="32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ELEMENTO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ESQUEMA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96" marR="43196" marT="0" marB="0"/>
                </a:tc>
              </a:tr>
              <a:tr h="17830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 smtClean="0">
                          <a:effectLst/>
                        </a:rPr>
                        <a:t> CUBIERTA COMPUERTA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4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El </a:t>
                      </a:r>
                      <a:r>
                        <a:rPr lang="es-EC" sz="1400" dirty="0">
                          <a:effectLst/>
                        </a:rPr>
                        <a:t>ancho de la boca es de 750 [mm] (banda transportadora que tiene 700 [mm</a:t>
                      </a:r>
                      <a:r>
                        <a:rPr lang="es-EC" sz="1400" dirty="0" smtClean="0">
                          <a:effectLst/>
                        </a:rPr>
                        <a:t>]),se </a:t>
                      </a:r>
                      <a:r>
                        <a:rPr lang="es-EC" sz="1400" dirty="0">
                          <a:effectLst/>
                        </a:rPr>
                        <a:t>toma una altura de 300 mm en base a  dimensiones promedio de  envases PET  Y TETRAPACK más comunes (131X80 [mm</a:t>
                      </a:r>
                      <a:r>
                        <a:rPr lang="es-EC" sz="1400" dirty="0" smtClean="0">
                          <a:effectLst/>
                        </a:rPr>
                        <a:t>]).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400" dirty="0" smtClean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Con esta área de ingreso se tiene un promedio de 20 productos cada 5 segundos y con una eficiencia del 30% por restricciones geométricas del producto se obtiene una tasa de alimentación  de 1,73 toneladas/hora.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96" marR="43196" marT="0" marB="0" anchor="ctr"/>
                </a:tc>
              </a:tr>
              <a:tr h="12525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TOBERA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Geometría  de trapezoidal con una capacidad 0,180 [m3] (aproximadamente 167 productos), el espesor </a:t>
                      </a:r>
                      <a:r>
                        <a:rPr lang="es-EC" sz="1400" dirty="0">
                          <a:effectLst/>
                        </a:rPr>
                        <a:t>de las paredes 3 mm debido a que es la plancha de acero </a:t>
                      </a:r>
                      <a:r>
                        <a:rPr lang="es-EC" sz="1400" dirty="0" smtClean="0">
                          <a:effectLst/>
                        </a:rPr>
                        <a:t>comercial.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96" marR="43196" marT="0" marB="0" anchor="ctr"/>
                </a:tc>
              </a:tr>
              <a:tr h="12525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CAMARA DE TRITURACIÓN </a:t>
                      </a:r>
                      <a:endParaRPr lang="es-EC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La </a:t>
                      </a:r>
                      <a:r>
                        <a:rPr lang="es-EC" sz="1400" dirty="0">
                          <a:effectLst/>
                        </a:rPr>
                        <a:t>cámara de trituración tiene un espesor de 6 mm ya que soporta el peso de la tobera y la cubierta, además a mayor robustez mayor  capacidad de disipar vibraciones producidas por el sistema de </a:t>
                      </a:r>
                      <a:r>
                        <a:rPr lang="es-EC" sz="1400" dirty="0" smtClean="0">
                          <a:effectLst/>
                        </a:rPr>
                        <a:t>trituración.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196" marR="43196" marT="0" marB="0" anchor="ctr"/>
                </a:tc>
              </a:tr>
            </a:tbl>
          </a:graphicData>
        </a:graphic>
      </p:graphicFrame>
      <p:pic>
        <p:nvPicPr>
          <p:cNvPr id="1030" name="Imagen 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65" y="2060848"/>
            <a:ext cx="1966108" cy="10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Imagen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567" y="3573016"/>
            <a:ext cx="1178503" cy="103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Imagen 4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421" y="4779987"/>
            <a:ext cx="1398566" cy="116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Flecha arriba">
            <a:hlinkClick r:id="rId6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95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685569" y="529516"/>
            <a:ext cx="5772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/>
              <a:t>POTENCIA REQUERIDA EN EL MOTOR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67544" y="1109935"/>
            <a:ext cx="2458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i="1" dirty="0" smtClean="0"/>
              <a:t>FUERZA DE CORTE</a:t>
            </a:r>
            <a:endParaRPr lang="es-EC" sz="2400" i="1" dirty="0"/>
          </a:p>
        </p:txBody>
      </p:sp>
      <p:sp>
        <p:nvSpPr>
          <p:cNvPr id="5" name="4 Rectángulo"/>
          <p:cNvSpPr/>
          <p:nvPr/>
        </p:nvSpPr>
        <p:spPr>
          <a:xfrm>
            <a:off x="1632298" y="1484784"/>
            <a:ext cx="4811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 smtClean="0"/>
              <a:t>P= 2,27*(e)</a:t>
            </a:r>
            <a:r>
              <a:rPr lang="es-EC" sz="2400" baseline="30000" dirty="0" smtClean="0"/>
              <a:t>2</a:t>
            </a:r>
            <a:r>
              <a:rPr lang="es-EC" sz="2400" dirty="0" smtClean="0"/>
              <a:t>*</a:t>
            </a:r>
            <a:r>
              <a:rPr lang="es-EC" sz="2400" dirty="0" err="1" smtClean="0"/>
              <a:t>σ</a:t>
            </a:r>
            <a:r>
              <a:rPr lang="es-EC" sz="2400" baseline="-25000" dirty="0" err="1" smtClean="0"/>
              <a:t>R</a:t>
            </a:r>
            <a:endParaRPr lang="es-EC" sz="2400" dirty="0"/>
          </a:p>
        </p:txBody>
      </p:sp>
      <p:sp>
        <p:nvSpPr>
          <p:cNvPr id="6" name="5 Rectángulo"/>
          <p:cNvSpPr/>
          <p:nvPr/>
        </p:nvSpPr>
        <p:spPr>
          <a:xfrm>
            <a:off x="683568" y="4014881"/>
            <a:ext cx="3256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err="1" smtClean="0"/>
              <a:t>σ</a:t>
            </a:r>
            <a:r>
              <a:rPr lang="es-EC" baseline="-25000" dirty="0" err="1" smtClean="0"/>
              <a:t>Rpebd</a:t>
            </a:r>
            <a:r>
              <a:rPr lang="es-EC" dirty="0" smtClean="0"/>
              <a:t>=10 </a:t>
            </a:r>
            <a:r>
              <a:rPr lang="es-EC" dirty="0"/>
              <a:t>[</a:t>
            </a:r>
            <a:r>
              <a:rPr lang="es-EC" dirty="0" err="1"/>
              <a:t>MPa</a:t>
            </a:r>
            <a:r>
              <a:rPr lang="es-EC" dirty="0"/>
              <a:t>]= 1,02 [kg/mm</a:t>
            </a:r>
            <a:r>
              <a:rPr lang="es-EC" baseline="30000" dirty="0"/>
              <a:t>2</a:t>
            </a:r>
            <a:r>
              <a:rPr lang="es-EC" dirty="0"/>
              <a:t>]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578678" y="4067780"/>
            <a:ext cx="3217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err="1" smtClean="0">
                <a:solidFill>
                  <a:schemeClr val="accent6">
                    <a:lumMod val="75000"/>
                  </a:schemeClr>
                </a:solidFill>
              </a:rPr>
              <a:t>σ</a:t>
            </a:r>
            <a:r>
              <a:rPr lang="es-EC" baseline="-25000" dirty="0" err="1" smtClean="0">
                <a:solidFill>
                  <a:schemeClr val="accent6">
                    <a:lumMod val="75000"/>
                  </a:schemeClr>
                </a:solidFill>
              </a:rPr>
              <a:t>Rpet</a:t>
            </a:r>
            <a:r>
              <a:rPr lang="es-EC" dirty="0" smtClean="0">
                <a:solidFill>
                  <a:schemeClr val="accent6">
                    <a:lumMod val="75000"/>
                  </a:schemeClr>
                </a:solidFill>
              </a:rPr>
              <a:t>= </a:t>
            </a:r>
            <a:r>
              <a:rPr lang="es-EC" dirty="0">
                <a:solidFill>
                  <a:schemeClr val="accent6">
                    <a:lumMod val="75000"/>
                  </a:schemeClr>
                </a:solidFill>
              </a:rPr>
              <a:t>900 </a:t>
            </a:r>
            <a:r>
              <a:rPr lang="es-EC" dirty="0" smtClean="0">
                <a:solidFill>
                  <a:schemeClr val="accent6">
                    <a:lumMod val="75000"/>
                  </a:schemeClr>
                </a:solidFill>
              </a:rPr>
              <a:t>[kg/cm</a:t>
            </a:r>
            <a:r>
              <a:rPr lang="es-EC" baseline="30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s-EC" dirty="0" smtClean="0">
                <a:solidFill>
                  <a:schemeClr val="accent6">
                    <a:lumMod val="75000"/>
                  </a:schemeClr>
                </a:solidFill>
              </a:rPr>
              <a:t>]= </a:t>
            </a:r>
            <a:r>
              <a:rPr lang="es-EC" dirty="0">
                <a:solidFill>
                  <a:schemeClr val="accent6">
                    <a:lumMod val="75000"/>
                  </a:schemeClr>
                </a:solidFill>
              </a:rPr>
              <a:t>9 [kg/mm</a:t>
            </a:r>
            <a:r>
              <a:rPr lang="es-EC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s-EC" dirty="0">
                <a:solidFill>
                  <a:schemeClr val="accent6">
                    <a:lumMod val="75000"/>
                  </a:schemeClr>
                </a:solidFill>
              </a:rPr>
              <a:t>]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67544" y="3009726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De acuerdo al Capítulo 2 las propiedades mecánicas de los materiales más importantes a ser considerados en el estudio son el Polietileno PEBD y el Polietileno </a:t>
            </a:r>
            <a:r>
              <a:rPr lang="es-EC" dirty="0" smtClean="0"/>
              <a:t>PET</a:t>
            </a:r>
            <a:r>
              <a:rPr lang="es-EC" dirty="0"/>
              <a:t> </a:t>
            </a:r>
            <a:r>
              <a:rPr lang="es-EC" dirty="0" smtClean="0"/>
              <a:t>son:</a:t>
            </a:r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2702695" y="4571836"/>
            <a:ext cx="2671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err="1"/>
              <a:t>P</a:t>
            </a:r>
            <a:r>
              <a:rPr lang="es-EC" baseline="-25000" dirty="0" err="1"/>
              <a:t>corte</a:t>
            </a:r>
            <a:r>
              <a:rPr lang="es-EC" dirty="0"/>
              <a:t>= 2,27*6</a:t>
            </a:r>
            <a:r>
              <a:rPr lang="es-EC" baseline="30000" dirty="0"/>
              <a:t>2</a:t>
            </a:r>
            <a:r>
              <a:rPr lang="es-EC" dirty="0"/>
              <a:t>*9= 735 [kg]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67544" y="2114272"/>
            <a:ext cx="3889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e: 	   Espesor </a:t>
            </a:r>
            <a:r>
              <a:rPr lang="es-EC" dirty="0"/>
              <a:t>de la chapa en </a:t>
            </a:r>
            <a:r>
              <a:rPr lang="es-EC" dirty="0" smtClean="0"/>
              <a:t>mm.</a:t>
            </a:r>
            <a:endParaRPr lang="es-EC" dirty="0"/>
          </a:p>
        </p:txBody>
      </p:sp>
      <p:sp>
        <p:nvSpPr>
          <p:cNvPr id="11" name="10 Rectángulo"/>
          <p:cNvSpPr/>
          <p:nvPr/>
        </p:nvSpPr>
        <p:spPr>
          <a:xfrm>
            <a:off x="521553" y="2483604"/>
            <a:ext cx="4915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err="1" smtClean="0"/>
              <a:t>σ</a:t>
            </a:r>
            <a:r>
              <a:rPr lang="es-EC" baseline="-25000" dirty="0" err="1" smtClean="0"/>
              <a:t>R</a:t>
            </a:r>
            <a:r>
              <a:rPr lang="es-EC" baseline="-25000" dirty="0" smtClean="0"/>
              <a:t>:	</a:t>
            </a:r>
            <a:r>
              <a:rPr lang="es-EC" dirty="0" smtClean="0"/>
              <a:t> </a:t>
            </a:r>
            <a:r>
              <a:rPr lang="es-EC" dirty="0"/>
              <a:t> </a:t>
            </a:r>
            <a:r>
              <a:rPr lang="es-EC" dirty="0" smtClean="0"/>
              <a:t>Carga </a:t>
            </a:r>
            <a:r>
              <a:rPr lang="es-EC" dirty="0"/>
              <a:t>de rotura del material en kg/mm</a:t>
            </a:r>
            <a:r>
              <a:rPr lang="es-EC" baseline="30000" dirty="0"/>
              <a:t>2</a:t>
            </a:r>
            <a:endParaRPr lang="es-EC" dirty="0"/>
          </a:p>
        </p:txBody>
      </p:sp>
      <p:sp>
        <p:nvSpPr>
          <p:cNvPr id="12" name="11 Flecha arriba">
            <a:hlinkClick r:id="rId3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593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67544" y="1109935"/>
            <a:ext cx="2992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i="1" dirty="0" smtClean="0"/>
              <a:t>POTENCIA REQUERIDA</a:t>
            </a:r>
            <a:endParaRPr lang="es-EC" sz="2400" i="1" dirty="0"/>
          </a:p>
        </p:txBody>
      </p:sp>
      <p:sp>
        <p:nvSpPr>
          <p:cNvPr id="4" name="3 Rectángulo"/>
          <p:cNvSpPr/>
          <p:nvPr/>
        </p:nvSpPr>
        <p:spPr>
          <a:xfrm>
            <a:off x="1685569" y="529516"/>
            <a:ext cx="5772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/>
              <a:t>POTENCIA REQUERIDA EN EL MOTOR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5483385" y="1772816"/>
                <a:ext cx="2112951" cy="6189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req</m:t>
                          </m:r>
                        </m:sub>
                      </m:sSub>
                      <m:r>
                        <a:rPr lang="es-EC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C"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C">
                                  <a:latin typeface="Cambria Math"/>
                                </a:rPr>
                                <m:t>motor</m:t>
                              </m:r>
                            </m:sub>
                          </m:sSub>
                          <m:r>
                            <a:rPr lang="es-EC" i="1"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Wfc</m:t>
                          </m:r>
                        </m:num>
                        <m:den>
                          <m:r>
                            <a:rPr lang="es-EC">
                              <a:latin typeface="Cambria Math"/>
                            </a:rPr>
                            <m:t>9550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385" y="1772816"/>
                <a:ext cx="2112951" cy="61895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5404649" y="2636912"/>
                <a:ext cx="23357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motor</m:t>
                          </m:r>
                        </m:sub>
                      </m:sSub>
                      <m:r>
                        <a:rPr lang="es-EC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corte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corte</m:t>
                          </m:r>
                        </m:sub>
                      </m:sSub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649" y="2636912"/>
                <a:ext cx="2335703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Rectángulo"/>
          <p:cNvSpPr/>
          <p:nvPr/>
        </p:nvSpPr>
        <p:spPr>
          <a:xfrm>
            <a:off x="1022695" y="3787804"/>
            <a:ext cx="1882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err="1"/>
              <a:t>P</a:t>
            </a:r>
            <a:r>
              <a:rPr lang="es-EC" baseline="-25000" dirty="0" err="1"/>
              <a:t>corte</a:t>
            </a:r>
            <a:r>
              <a:rPr lang="es-EC" dirty="0"/>
              <a:t>=</a:t>
            </a:r>
            <a:r>
              <a:rPr lang="es-EC" dirty="0" err="1"/>
              <a:t>F.Serv</a:t>
            </a:r>
            <a:r>
              <a:rPr lang="es-EC" dirty="0"/>
              <a:t>.*</a:t>
            </a:r>
            <a:r>
              <a:rPr lang="es-EC" dirty="0" err="1"/>
              <a:t>P</a:t>
            </a:r>
            <a:r>
              <a:rPr lang="es-EC" baseline="-25000" dirty="0" err="1"/>
              <a:t>corte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1010576" y="4283804"/>
            <a:ext cx="1349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F. </a:t>
            </a:r>
            <a:r>
              <a:rPr lang="es-EC" dirty="0" err="1"/>
              <a:t>Serv</a:t>
            </a:r>
            <a:r>
              <a:rPr lang="es-EC" dirty="0"/>
              <a:t>.=1.20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519872" y="3779748"/>
            <a:ext cx="2541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err="1" smtClean="0"/>
              <a:t>P</a:t>
            </a:r>
            <a:r>
              <a:rPr lang="es-EC" baseline="-25000" dirty="0" err="1"/>
              <a:t>corte</a:t>
            </a:r>
            <a:r>
              <a:rPr lang="es-EC" dirty="0" smtClean="0"/>
              <a:t>=1.20*735</a:t>
            </a:r>
            <a:r>
              <a:rPr lang="es-EC" dirty="0"/>
              <a:t>= 882 [kg]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854049" y="4427820"/>
            <a:ext cx="2942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err="1" smtClean="0"/>
              <a:t>T</a:t>
            </a:r>
            <a:r>
              <a:rPr lang="es-EC" baseline="-25000" dirty="0" err="1" smtClean="0"/>
              <a:t>motor</a:t>
            </a:r>
            <a:r>
              <a:rPr lang="es-EC" dirty="0" smtClean="0"/>
              <a:t>=882*100= </a:t>
            </a:r>
            <a:r>
              <a:rPr lang="es-EC" dirty="0"/>
              <a:t>864,4 [N*m]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759358" y="4859868"/>
            <a:ext cx="1764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err="1" smtClean="0"/>
              <a:t>Wfc</a:t>
            </a:r>
            <a:r>
              <a:rPr lang="es-EC" dirty="0" smtClean="0"/>
              <a:t>= 87,5 [RPM]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Rectángulo"/>
              <p:cNvSpPr/>
              <p:nvPr/>
            </p:nvSpPr>
            <p:spPr>
              <a:xfrm>
                <a:off x="2267744" y="5373216"/>
                <a:ext cx="5030031" cy="631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 sz="240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 sz="2400">
                            <a:latin typeface="Cambria Math"/>
                          </a:rPr>
                          <m:t>req</m:t>
                        </m:r>
                      </m:sub>
                    </m:sSub>
                    <m:r>
                      <a:rPr lang="es-EC" sz="24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C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s-EC" sz="2400">
                            <a:latin typeface="Cambria Math"/>
                          </a:rPr>
                          <m:t>864,4</m:t>
                        </m:r>
                        <m:r>
                          <a:rPr lang="es-EC" sz="2400" i="1">
                            <a:latin typeface="Cambria Math"/>
                          </a:rPr>
                          <m:t>∗</m:t>
                        </m:r>
                        <m:r>
                          <a:rPr lang="es-EC" sz="2400">
                            <a:latin typeface="Cambria Math"/>
                          </a:rPr>
                          <m:t>87,5</m:t>
                        </m:r>
                      </m:num>
                      <m:den>
                        <m:r>
                          <a:rPr lang="es-EC" sz="2400">
                            <a:latin typeface="Cambria Math"/>
                          </a:rPr>
                          <m:t>9550</m:t>
                        </m:r>
                      </m:den>
                    </m:f>
                  </m:oMath>
                </a14:m>
                <a:r>
                  <a:rPr lang="es-EC" sz="2400" dirty="0" smtClean="0"/>
                  <a:t>=7,92 [</a:t>
                </a:r>
                <a:r>
                  <a:rPr lang="es-EC" sz="2400" dirty="0" err="1" smtClean="0"/>
                  <a:t>Kw</a:t>
                </a:r>
                <a:r>
                  <a:rPr lang="es-EC" sz="2400" dirty="0" smtClean="0"/>
                  <a:t>]= 10,62 [Hp]</a:t>
                </a:r>
                <a:endParaRPr lang="es-EC" sz="2400" dirty="0"/>
              </a:p>
            </p:txBody>
          </p:sp>
        </mc:Choice>
        <mc:Fallback xmlns="">
          <p:sp>
            <p:nvSpPr>
              <p:cNvPr id="12" name="1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373216"/>
                <a:ext cx="5030031" cy="63132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r="-848" b="-865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12 Rectángulo"/>
          <p:cNvSpPr/>
          <p:nvPr/>
        </p:nvSpPr>
        <p:spPr>
          <a:xfrm>
            <a:off x="586798" y="2636912"/>
            <a:ext cx="3409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err="1"/>
              <a:t>T</a:t>
            </a:r>
            <a:r>
              <a:rPr lang="es-EC" baseline="-25000" dirty="0" err="1"/>
              <a:t>motor</a:t>
            </a:r>
            <a:r>
              <a:rPr lang="es-EC" dirty="0"/>
              <a:t>: Torque necesario del motor.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21801" y="4931876"/>
            <a:ext cx="3478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err="1"/>
              <a:t>Wfc</a:t>
            </a:r>
            <a:r>
              <a:rPr lang="es-EC" dirty="0"/>
              <a:t>: Velocidad de salida del motor.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Rectángulo"/>
              <p:cNvSpPr/>
              <p:nvPr/>
            </p:nvSpPr>
            <p:spPr>
              <a:xfrm>
                <a:off x="706551" y="1905477"/>
                <a:ext cx="2514856" cy="394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req</m:t>
                        </m:r>
                      </m:sub>
                    </m:sSub>
                  </m:oMath>
                </a14:m>
                <a:r>
                  <a:rPr lang="es-EC" dirty="0"/>
                  <a:t> : Potencia requerida</a:t>
                </a:r>
              </a:p>
            </p:txBody>
          </p:sp>
        </mc:Choice>
        <mc:Fallback xmlns="">
          <p:sp>
            <p:nvSpPr>
              <p:cNvPr id="15" name="1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51" y="1905477"/>
                <a:ext cx="2514856" cy="39414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6250" r="-1456" b="-2031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15 Rectángulo"/>
          <p:cNvSpPr/>
          <p:nvPr/>
        </p:nvSpPr>
        <p:spPr>
          <a:xfrm>
            <a:off x="1005288" y="3157681"/>
            <a:ext cx="3589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err="1"/>
              <a:t>r</a:t>
            </a:r>
            <a:r>
              <a:rPr lang="es-EC" baseline="-25000" dirty="0" err="1"/>
              <a:t>corte</a:t>
            </a:r>
            <a:r>
              <a:rPr lang="es-EC" dirty="0"/>
              <a:t>: Radio de la cuchilla</a:t>
            </a:r>
            <a:r>
              <a:rPr lang="es-EC" dirty="0" smtClean="0"/>
              <a:t>.=100 [mm]</a:t>
            </a:r>
            <a:endParaRPr lang="es-EC" dirty="0"/>
          </a:p>
        </p:txBody>
      </p:sp>
      <p:sp>
        <p:nvSpPr>
          <p:cNvPr id="17" name="16 Flecha arriba">
            <a:hlinkClick r:id="rId7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295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0" y="62068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2800" b="1" dirty="0">
                <a:latin typeface="+mj-lt"/>
              </a:rPr>
              <a:t>ESQUEMA CINEMÁTICO DEL SISTEMA  DE TRITURACIÓN</a:t>
            </a:r>
            <a:endParaRPr lang="es-EC" sz="2800" dirty="0"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67544" y="4797152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En donde</a:t>
            </a:r>
            <a:r>
              <a:rPr lang="es-EC" dirty="0" smtClean="0"/>
              <a:t>:</a:t>
            </a:r>
          </a:p>
          <a:p>
            <a:r>
              <a:rPr lang="es-EC" dirty="0" smtClean="0"/>
              <a:t>1</a:t>
            </a:r>
            <a:r>
              <a:rPr lang="es-EC" dirty="0"/>
              <a:t>. </a:t>
            </a:r>
            <a:r>
              <a:rPr lang="es-EC" dirty="0" smtClean="0"/>
              <a:t>Ejes</a:t>
            </a:r>
          </a:p>
          <a:p>
            <a:r>
              <a:rPr lang="es-EC" dirty="0" smtClean="0"/>
              <a:t>2</a:t>
            </a:r>
            <a:r>
              <a:rPr lang="es-EC" dirty="0"/>
              <a:t>. Cuchillas </a:t>
            </a:r>
            <a:r>
              <a:rPr lang="es-EC" dirty="0" smtClean="0"/>
              <a:t>Trituradoras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363761" y="507415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/>
              <a:t>3. Cuchillas </a:t>
            </a:r>
            <a:r>
              <a:rPr lang="es-EC" dirty="0" smtClean="0"/>
              <a:t>Limpiadoras</a:t>
            </a:r>
          </a:p>
          <a:p>
            <a:r>
              <a:rPr lang="es-EC" dirty="0" smtClean="0"/>
              <a:t>4</a:t>
            </a:r>
            <a:r>
              <a:rPr lang="es-EC" dirty="0"/>
              <a:t>. Elemento de Transmisión de Potencia </a:t>
            </a:r>
          </a:p>
        </p:txBody>
      </p:sp>
      <p:pic>
        <p:nvPicPr>
          <p:cNvPr id="2050" name="Picture 2" descr="G:\Esquema cinematic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96752"/>
            <a:ext cx="5253831" cy="3300792"/>
          </a:xfrm>
          <a:prstGeom prst="rect">
            <a:avLst/>
          </a:prstGeom>
          <a:noFill/>
        </p:spPr>
      </p:pic>
      <p:sp>
        <p:nvSpPr>
          <p:cNvPr id="8" name="7 Flecha arriba">
            <a:hlinkClick r:id="rId4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8313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339752" y="670902"/>
            <a:ext cx="4164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s-EC" sz="2800" b="1" dirty="0"/>
              <a:t>DISEÑO DE ELEMENTOS</a:t>
            </a:r>
            <a:endParaRPr lang="es-EC" sz="2800" dirty="0"/>
          </a:p>
        </p:txBody>
      </p:sp>
      <p:sp>
        <p:nvSpPr>
          <p:cNvPr id="4" name="3 Rectángulo"/>
          <p:cNvSpPr/>
          <p:nvPr/>
        </p:nvSpPr>
        <p:spPr>
          <a:xfrm>
            <a:off x="467544" y="1340768"/>
            <a:ext cx="5567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i="1" dirty="0"/>
              <a:t>DETERMINACIÓN DE FUERZAS DE IMPACTO</a:t>
            </a:r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2060849"/>
            <a:ext cx="460851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27906" y="4653137"/>
            <a:ext cx="6246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t: Longitud máxima que se tiene por cada impacto (longitud de la cuchilla).</a:t>
            </a:r>
          </a:p>
          <a:p>
            <a:r>
              <a:rPr lang="es-EC" dirty="0"/>
              <a:t>e: espesor de la pared de PET.</a:t>
            </a:r>
          </a:p>
          <a:p>
            <a:r>
              <a:rPr lang="es-EC" dirty="0" err="1"/>
              <a:t>δa</a:t>
            </a:r>
            <a:r>
              <a:rPr lang="es-EC" dirty="0"/>
              <a:t>: es el avance del corte a lo largo de todo el espesor durante el instante de impacto.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5604007" y="2058193"/>
                <a:ext cx="1755481" cy="380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i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/>
                            </a:rPr>
                            <m:t>1,5</m:t>
                          </m:r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t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007" y="2058193"/>
                <a:ext cx="1755481" cy="38016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Rectángulo"/>
              <p:cNvSpPr/>
              <p:nvPr/>
            </p:nvSpPr>
            <p:spPr>
              <a:xfrm>
                <a:off x="5064515" y="2478268"/>
                <a:ext cx="252605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s-EC" b="0" i="0" smtClean="0">
                        <a:latin typeface="Cambria Math"/>
                      </a:rPr>
                      <m:t>: </m:t>
                    </m:r>
                  </m:oMath>
                </a14:m>
                <a:r>
                  <a:rPr lang="es-EC" dirty="0" smtClean="0"/>
                  <a:t>la </a:t>
                </a:r>
                <a:r>
                  <a:rPr lang="es-EC" dirty="0"/>
                  <a:t>fuerza  </a:t>
                </a:r>
                <a:r>
                  <a:rPr lang="es-EC" dirty="0" smtClean="0"/>
                  <a:t>de impacto</a:t>
                </a:r>
                <a:endParaRPr lang="es-EC" dirty="0"/>
              </a:p>
            </p:txBody>
          </p:sp>
        </mc:Choice>
        <mc:Fallback xmlns="">
          <p:sp>
            <p:nvSpPr>
              <p:cNvPr id="8" name="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515" y="2478268"/>
                <a:ext cx="2526051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Rectángulo"/>
              <p:cNvSpPr/>
              <p:nvPr/>
            </p:nvSpPr>
            <p:spPr>
              <a:xfrm>
                <a:off x="4218675" y="3140968"/>
                <a:ext cx="4572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c</m:t>
                        </m:r>
                      </m:sub>
                    </m:sSub>
                  </m:oMath>
                </a14:m>
                <a:r>
                  <a:rPr lang="es-EC" dirty="0"/>
                  <a:t> : es la energía absorbida por unidad de área</a:t>
                </a:r>
                <a:r>
                  <a:rPr lang="es-EC" dirty="0" smtClean="0"/>
                  <a:t>.</a:t>
                </a:r>
                <a:endParaRPr lang="es-EC" dirty="0"/>
              </a:p>
            </p:txBody>
          </p:sp>
        </mc:Choice>
        <mc:Fallback xmlns="">
          <p:sp>
            <p:nvSpPr>
              <p:cNvPr id="9" name="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675" y="3140968"/>
                <a:ext cx="4572000" cy="646331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067" t="-4717" b="-1415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Rectángulo"/>
              <p:cNvSpPr/>
              <p:nvPr/>
            </p:nvSpPr>
            <p:spPr>
              <a:xfrm>
                <a:off x="3929934" y="3809422"/>
                <a:ext cx="4209549" cy="618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i</m:t>
                          </m:r>
                        </m:sub>
                      </m:sSub>
                      <m:r>
                        <a:rPr lang="es-EC">
                          <a:latin typeface="Cambria Math"/>
                        </a:rPr>
                        <m:t>=1,5</m:t>
                      </m:r>
                      <m:r>
                        <a:rPr lang="es-EC" i="1">
                          <a:latin typeface="Cambria Math"/>
                        </a:rPr>
                        <m:t>∗</m:t>
                      </m:r>
                      <m:r>
                        <a:rPr lang="es-EC">
                          <a:latin typeface="Cambria Math"/>
                        </a:rPr>
                        <m:t>7 </m:t>
                      </m:r>
                      <m:d>
                        <m:dPr>
                          <m:begChr m:val="["/>
                          <m:endChr m:val="]"/>
                          <m:ctrlPr>
                            <a:rPr lang="es-EC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s-EC">
                                  <a:latin typeface="Cambria Math"/>
                                </a:rPr>
                                <m:t>KJ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es-EC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s-EC" i="1">
                          <a:latin typeface="Cambria Math"/>
                        </a:rPr>
                        <m:t>∗</m:t>
                      </m:r>
                      <m:r>
                        <a:rPr lang="es-EC">
                          <a:latin typeface="Cambria Math"/>
                        </a:rPr>
                        <m:t>.010 </m:t>
                      </m:r>
                      <m:d>
                        <m:dPr>
                          <m:begChr m:val="["/>
                          <m:endChr m:val="]"/>
                          <m:ctrlPr>
                            <a:rPr lang="es-EC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m</m:t>
                          </m:r>
                        </m:e>
                      </m:d>
                      <m:r>
                        <a:rPr lang="es-EC">
                          <a:latin typeface="Cambria Math"/>
                        </a:rPr>
                        <m:t>=105.8 [</m:t>
                      </m:r>
                      <m:r>
                        <m:rPr>
                          <m:sty m:val="p"/>
                        </m:rPr>
                        <a:rPr lang="es-EC">
                          <a:latin typeface="Cambria Math"/>
                        </a:rPr>
                        <m:t>N</m:t>
                      </m:r>
                      <m:r>
                        <a:rPr lang="es-EC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0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934" y="3809422"/>
                <a:ext cx="4209549" cy="618374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10 Flecha arriba">
            <a:hlinkClick r:id="rId8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460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-28963" y="1194122"/>
            <a:ext cx="6030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C" sz="2400" i="1" dirty="0">
                <a:latin typeface="+mj-lt"/>
              </a:rPr>
              <a:t>DETERMINACIÓN DE FUERZA DE CORTE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339752" y="670902"/>
            <a:ext cx="4164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s-EC" sz="2800" b="1" dirty="0"/>
              <a:t>DISEÑO DE ELEMENTOS</a:t>
            </a:r>
            <a:endParaRPr lang="es-EC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971600" y="2132856"/>
                <a:ext cx="595840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 sz="360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 sz="3600">
                            <a:latin typeface="Cambria Math"/>
                          </a:rPr>
                          <m:t>ct</m:t>
                        </m:r>
                      </m:sub>
                    </m:sSub>
                  </m:oMath>
                </a14:m>
                <a:r>
                  <a:rPr lang="es-EC" sz="3600" dirty="0"/>
                  <a:t>= 2,27*(</a:t>
                </a:r>
                <a:r>
                  <a:rPr lang="es-EC" sz="3600" dirty="0" err="1" smtClean="0"/>
                  <a:t>e</a:t>
                </a:r>
                <a:r>
                  <a:rPr lang="es-EC" sz="3600" baseline="-25000" dirty="0" err="1" smtClean="0"/>
                  <a:t>PET</a:t>
                </a:r>
                <a:r>
                  <a:rPr lang="es-EC" sz="3600" dirty="0" smtClean="0"/>
                  <a:t>)</a:t>
                </a:r>
                <a:r>
                  <a:rPr lang="es-EC" sz="3600" baseline="30000" dirty="0" smtClean="0"/>
                  <a:t>2</a:t>
                </a:r>
                <a:r>
                  <a:rPr lang="es-EC" sz="3600" dirty="0" smtClean="0"/>
                  <a:t>*</a:t>
                </a:r>
                <a:r>
                  <a:rPr lang="es-EC" sz="3600" dirty="0" err="1" smtClean="0"/>
                  <a:t>σ</a:t>
                </a:r>
                <a:r>
                  <a:rPr lang="es-EC" sz="3600" baseline="-25000" dirty="0" err="1" smtClean="0"/>
                  <a:t>R</a:t>
                </a:r>
                <a:r>
                  <a:rPr lang="es-EC" dirty="0"/>
                  <a:t>						</a:t>
                </a:r>
              </a:p>
              <a:p>
                <a:r>
                  <a:rPr lang="es-EC" dirty="0"/>
                  <a:t>En donde</a:t>
                </a:r>
                <a:r>
                  <a:rPr lang="es-EC" dirty="0" smtClean="0"/>
                  <a:t>:</a:t>
                </a:r>
              </a:p>
              <a:p>
                <a:endParaRPr lang="es-EC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ct</m:t>
                        </m:r>
                      </m:sub>
                    </m:sSub>
                  </m:oMath>
                </a14:m>
                <a:r>
                  <a:rPr lang="es-EC" dirty="0"/>
                  <a:t>: Fuerza de corte total ejercida por dos cuchillas [N].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s-EC" i="1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s-EC" dirty="0"/>
                  <a:t>: Esfuerzo de corte [</a:t>
                </a:r>
                <a:r>
                  <a:rPr lang="es-EC" dirty="0" err="1"/>
                  <a:t>kgf</a:t>
                </a:r>
                <a:r>
                  <a:rPr lang="es-EC" dirty="0"/>
                  <a:t>/mm</a:t>
                </a:r>
                <a:r>
                  <a:rPr lang="es-EC" baseline="30000" dirty="0"/>
                  <a:t>2</a:t>
                </a:r>
                <a:r>
                  <a:rPr lang="es-EC" dirty="0"/>
                  <a:t>]. 			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s-EC" i="1">
                            <a:latin typeface="Cambria Math"/>
                          </a:rPr>
                          <m:t>𝑃𝐸𝑇</m:t>
                        </m:r>
                      </m:sub>
                    </m:sSub>
                    <m:r>
                      <a:rPr lang="es-EC">
                        <a:latin typeface="Cambria Math"/>
                      </a:rPr>
                      <m:t>:</m:t>
                    </m:r>
                  </m:oMath>
                </a14:m>
                <a:r>
                  <a:rPr lang="es-EC" dirty="0"/>
                  <a:t>  Espesor de pared de un envase estándar [mm</a:t>
                </a:r>
                <a:r>
                  <a:rPr lang="es-EC" dirty="0" smtClean="0"/>
                  <a:t>].</a:t>
                </a:r>
              </a:p>
              <a:p>
                <a:endParaRPr lang="es-EC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ct</m:t>
                        </m:r>
                      </m:sub>
                    </m:sSub>
                  </m:oMath>
                </a14:m>
                <a:r>
                  <a:rPr lang="es-EC" dirty="0"/>
                  <a:t>= 2,27*(2)ᶺ2*9= 700 [N</a:t>
                </a:r>
                <a:r>
                  <a:rPr lang="es-EC" dirty="0" smtClean="0"/>
                  <a:t>]</a:t>
                </a:r>
              </a:p>
              <a:p>
                <a:endParaRPr lang="es-EC" dirty="0"/>
              </a:p>
              <a:p>
                <a:endParaRPr lang="es-EC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C" sz="240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C" sz="2400">
                              <a:latin typeface="Cambria Math"/>
                            </a:rPr>
                            <m:t>c</m:t>
                          </m:r>
                        </m:sub>
                      </m:sSub>
                      <m:r>
                        <a:rPr lang="es-EC" sz="2400">
                          <a:latin typeface="Cambria Math"/>
                        </a:rPr>
                        <m:t>=350 [</m:t>
                      </m:r>
                      <m:r>
                        <m:rPr>
                          <m:sty m:val="p"/>
                        </m:rPr>
                        <a:rPr lang="es-EC" sz="2400">
                          <a:latin typeface="Cambria Math"/>
                        </a:rPr>
                        <m:t>N</m:t>
                      </m:r>
                      <m:r>
                        <a:rPr lang="es-EC" sz="240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sz="2400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132856"/>
                <a:ext cx="5958408" cy="378565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818" t="-2415" b="-128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Flecha arriba">
            <a:hlinkClick r:id="rId4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0611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b="1" dirty="0" smtClean="0"/>
              <a:t>HAZWAT-CRA</a:t>
            </a:r>
            <a:endParaRPr lang="es-EC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3178696" cy="1828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sz="2000" dirty="0" smtClean="0"/>
              <a:t>La empresa apoya a los industrias del país en el manejo de:</a:t>
            </a:r>
          </a:p>
          <a:p>
            <a:pPr algn="just"/>
            <a:r>
              <a:rPr lang="es-EC" sz="2000" dirty="0" smtClean="0"/>
              <a:t>Residuos peligrosos</a:t>
            </a:r>
          </a:p>
          <a:p>
            <a:pPr algn="just"/>
            <a:r>
              <a:rPr lang="es-EC" sz="2000" dirty="0" smtClean="0"/>
              <a:t>Desechos Industriales</a:t>
            </a:r>
          </a:p>
        </p:txBody>
      </p:sp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557338"/>
            <a:ext cx="391636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2 Marcador de contenido">
            <a:hlinkClick r:id="rId5" action="ppaction://hlinkfile"/>
          </p:cNvPr>
          <p:cNvSpPr txBox="1">
            <a:spLocks/>
          </p:cNvSpPr>
          <p:nvPr/>
        </p:nvSpPr>
        <p:spPr>
          <a:xfrm>
            <a:off x="467544" y="4293096"/>
            <a:ext cx="7660456" cy="1166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2000" dirty="0" smtClean="0"/>
              <a:t>La </a:t>
            </a:r>
            <a:r>
              <a:rPr lang="es-EC" sz="2000" dirty="0"/>
              <a:t>compañía </a:t>
            </a:r>
            <a:r>
              <a:rPr lang="es-EC" sz="2000" dirty="0" smtClean="0"/>
              <a:t>cuenta con los siguientes procesos:</a:t>
            </a:r>
          </a:p>
          <a:p>
            <a:pPr marL="0" indent="0">
              <a:buNone/>
            </a:pPr>
            <a:r>
              <a:rPr lang="es-EC" sz="2000" dirty="0"/>
              <a:t>1) Incineración	2) Biorremediación	</a:t>
            </a:r>
            <a:r>
              <a:rPr lang="es-EC" sz="2000" dirty="0" smtClean="0"/>
              <a:t>3</a:t>
            </a:r>
            <a:r>
              <a:rPr lang="es-EC" sz="2000" dirty="0"/>
              <a:t>) Vertedero de </a:t>
            </a:r>
            <a:r>
              <a:rPr lang="es-EC" sz="2000" dirty="0" smtClean="0"/>
              <a:t>seguridad	 4</a:t>
            </a:r>
            <a:r>
              <a:rPr lang="es-EC" sz="2000" dirty="0"/>
              <a:t>)  Neutralización	</a:t>
            </a:r>
            <a:r>
              <a:rPr lang="es-EC" sz="2000" dirty="0" smtClean="0"/>
              <a:t>	5</a:t>
            </a:r>
            <a:r>
              <a:rPr lang="es-EC" sz="2000" dirty="0"/>
              <a:t>) Reciclaje</a:t>
            </a:r>
            <a:endParaRPr lang="es-EC" sz="2000" dirty="0" smtClean="0"/>
          </a:p>
          <a:p>
            <a:pPr marL="0" indent="0" algn="just">
              <a:buNone/>
            </a:pPr>
            <a:endParaRPr lang="es-EC" sz="2000" dirty="0"/>
          </a:p>
          <a:p>
            <a:pPr marL="0" indent="0" algn="just">
              <a:buNone/>
            </a:pPr>
            <a:endParaRPr lang="es-EC" sz="2000" dirty="0"/>
          </a:p>
        </p:txBody>
      </p:sp>
      <p:sp>
        <p:nvSpPr>
          <p:cNvPr id="7" name="6 Flecha arriba">
            <a:hlinkClick r:id="rId6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396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339752" y="670902"/>
            <a:ext cx="4164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s-EC" sz="2800" b="1" dirty="0"/>
              <a:t>DISEÑO DE ELEMENTOS</a:t>
            </a:r>
            <a:endParaRPr lang="es-EC" sz="2800" dirty="0"/>
          </a:p>
        </p:txBody>
      </p:sp>
      <p:sp>
        <p:nvSpPr>
          <p:cNvPr id="6" name="5 Rectángulo"/>
          <p:cNvSpPr/>
          <p:nvPr/>
        </p:nvSpPr>
        <p:spPr>
          <a:xfrm>
            <a:off x="467544" y="1340768"/>
            <a:ext cx="2844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i="1" dirty="0" smtClean="0"/>
              <a:t>DISEÑO DE CUCHILLA</a:t>
            </a:r>
            <a:endParaRPr lang="es-EC" sz="2400" i="1" dirty="0"/>
          </a:p>
        </p:txBody>
      </p:sp>
      <p:pic>
        <p:nvPicPr>
          <p:cNvPr id="7" name="6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6059" y="1506797"/>
            <a:ext cx="1512168" cy="1460144"/>
          </a:xfrm>
          <a:prstGeom prst="rect">
            <a:avLst/>
          </a:prstGeom>
        </p:spPr>
      </p:pic>
      <p:pic>
        <p:nvPicPr>
          <p:cNvPr id="8" name="7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7945" y="3140968"/>
            <a:ext cx="4694130" cy="2787621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448464" y="3121099"/>
            <a:ext cx="34645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1.Ejes </a:t>
            </a:r>
            <a:r>
              <a:rPr lang="es-EC" dirty="0" smtClean="0"/>
              <a:t>Portacuchillas.</a:t>
            </a:r>
          </a:p>
          <a:p>
            <a:r>
              <a:rPr lang="es-EC" dirty="0" smtClean="0"/>
              <a:t>2.Cuchillas Trituradoras.</a:t>
            </a:r>
            <a:endParaRPr lang="es-EC" dirty="0"/>
          </a:p>
          <a:p>
            <a:r>
              <a:rPr lang="es-EC" dirty="0" smtClean="0"/>
              <a:t>3</a:t>
            </a:r>
            <a:r>
              <a:rPr lang="es-EC" dirty="0"/>
              <a:t>. Áreas equivalentes del desecho antes y después del proceso de </a:t>
            </a:r>
            <a:r>
              <a:rPr lang="es-EC" dirty="0" smtClean="0"/>
              <a:t>trituración.</a:t>
            </a:r>
            <a:endParaRPr lang="es-EC" dirty="0"/>
          </a:p>
        </p:txBody>
      </p:sp>
      <p:sp>
        <p:nvSpPr>
          <p:cNvPr id="10" name="9 Rectángulo"/>
          <p:cNvSpPr/>
          <p:nvPr/>
        </p:nvSpPr>
        <p:spPr>
          <a:xfrm>
            <a:off x="467544" y="23506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 smtClean="0"/>
              <a:t>Modelo estándar de cuchillas trituradoras para envases PET </a:t>
            </a:r>
            <a:endParaRPr lang="es-EC" dirty="0"/>
          </a:p>
        </p:txBody>
      </p:sp>
      <p:sp>
        <p:nvSpPr>
          <p:cNvPr id="12" name="11 Rectángulo"/>
          <p:cNvSpPr/>
          <p:nvPr/>
        </p:nvSpPr>
        <p:spPr>
          <a:xfrm>
            <a:off x="588368" y="1861248"/>
            <a:ext cx="293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b="1" dirty="0" smtClean="0"/>
              <a:t>Dimensiones y Geometría</a:t>
            </a:r>
            <a:endParaRPr lang="es-EC" b="1" dirty="0"/>
          </a:p>
        </p:txBody>
      </p:sp>
      <p:sp>
        <p:nvSpPr>
          <p:cNvPr id="11" name="10 Flecha arriba">
            <a:hlinkClick r:id="rId5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439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95854" y="1802433"/>
            <a:ext cx="6380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Determinación del material de las cuchillas y tratamiento térmico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339752" y="670902"/>
            <a:ext cx="4164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s-EC" sz="2800" b="1" dirty="0"/>
              <a:t>DISEÑO DE ELEMENTOS</a:t>
            </a:r>
            <a:endParaRPr lang="es-EC" sz="2800" dirty="0"/>
          </a:p>
        </p:txBody>
      </p:sp>
      <p:sp>
        <p:nvSpPr>
          <p:cNvPr id="5" name="4 Rectángulo"/>
          <p:cNvSpPr/>
          <p:nvPr/>
        </p:nvSpPr>
        <p:spPr>
          <a:xfrm>
            <a:off x="467544" y="1340768"/>
            <a:ext cx="2844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i="1" dirty="0" smtClean="0"/>
              <a:t>DISEÑO DE CUCHILLA</a:t>
            </a:r>
            <a:endParaRPr lang="es-EC" sz="2400" i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773505"/>
              </p:ext>
            </p:extLst>
          </p:nvPr>
        </p:nvGraphicFramePr>
        <p:xfrm>
          <a:off x="1101460" y="3414682"/>
          <a:ext cx="6926924" cy="2210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955"/>
                <a:gridCol w="1210585"/>
                <a:gridCol w="1198952"/>
                <a:gridCol w="576064"/>
                <a:gridCol w="792088"/>
                <a:gridCol w="1080120"/>
                <a:gridCol w="1440160"/>
              </a:tblGrid>
              <a:tr h="590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OPCIÓN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PRESENTACIÓN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DIMENSION ESTÁNDAR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COSTO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$/kg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DUREZA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EXISTENCIA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DIFICULTAD MANUFACTURA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9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AISI01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EJE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208 mm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190 HB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Si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MEDIANA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95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AISID6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EJE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208 mm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25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240 HB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Bajo pedido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ALTA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14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AISID2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EJE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216 mm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210 HB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No disponible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MEDIANA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14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AISID2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PLANCHA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1200*2400*15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210 HB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Si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BAJA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495854" y="2236350"/>
            <a:ext cx="75325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Para la fabricación de herramientas para trabajo en frio como cuchillas para corte de madera, metal, plástico, papel y cartón, es necesario un acero con alto porcentaje de </a:t>
            </a:r>
            <a:r>
              <a:rPr lang="es-EC" dirty="0" smtClean="0"/>
              <a:t>Cromo </a:t>
            </a:r>
            <a:r>
              <a:rPr lang="es-EC" dirty="0"/>
              <a:t>y </a:t>
            </a:r>
            <a:r>
              <a:rPr lang="es-EC" dirty="0" smtClean="0"/>
              <a:t>Carbono</a:t>
            </a:r>
            <a:r>
              <a:rPr lang="es-EC" dirty="0"/>
              <a:t>, particularmente susceptible de ser templado </a:t>
            </a:r>
            <a:r>
              <a:rPr lang="es-EC" dirty="0" smtClean="0"/>
              <a:t> </a:t>
            </a:r>
            <a:r>
              <a:rPr lang="es-EC" dirty="0"/>
              <a:t>y que goce de una buena tenacidad.</a:t>
            </a:r>
          </a:p>
        </p:txBody>
      </p:sp>
      <p:sp>
        <p:nvSpPr>
          <p:cNvPr id="8" name="7 Flecha arriba">
            <a:hlinkClick r:id="rId3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58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88" y="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339752" y="548680"/>
            <a:ext cx="4164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s-EC" sz="2800" b="1" dirty="0"/>
              <a:t>DISEÑO DE ELEMENTOS</a:t>
            </a:r>
            <a:endParaRPr lang="es-EC" sz="2800" dirty="0"/>
          </a:p>
        </p:txBody>
      </p:sp>
      <p:sp>
        <p:nvSpPr>
          <p:cNvPr id="4" name="3 Rectángulo"/>
          <p:cNvSpPr/>
          <p:nvPr/>
        </p:nvSpPr>
        <p:spPr>
          <a:xfrm>
            <a:off x="467544" y="980728"/>
            <a:ext cx="6330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i="1" dirty="0" smtClean="0"/>
              <a:t>DETERMINACIÓN DE ESFUERZOS EN LA CUCHILLA</a:t>
            </a:r>
            <a:endParaRPr lang="es-EC" sz="2400" i="1" dirty="0"/>
          </a:p>
        </p:txBody>
      </p:sp>
      <p:pic>
        <p:nvPicPr>
          <p:cNvPr id="7" name="6 Imagen">
            <a:hlinkClick r:id="rId3" action="ppaction://hlinkfile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5656" y="1916832"/>
            <a:ext cx="5400040" cy="3141345"/>
          </a:xfrm>
          <a:prstGeom prst="rect">
            <a:avLst/>
          </a:prstGeom>
        </p:spPr>
      </p:pic>
      <p:sp>
        <p:nvSpPr>
          <p:cNvPr id="6" name="5 Flecha arriba">
            <a:hlinkClick r:id="rId5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9980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339752" y="548680"/>
            <a:ext cx="4164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s-EC" sz="2800" b="1" dirty="0"/>
              <a:t>DISEÑO DE ELEMENTOS</a:t>
            </a:r>
            <a:endParaRPr lang="es-EC" sz="2800" dirty="0"/>
          </a:p>
        </p:txBody>
      </p:sp>
      <p:sp>
        <p:nvSpPr>
          <p:cNvPr id="4" name="3 Rectángulo"/>
          <p:cNvSpPr/>
          <p:nvPr/>
        </p:nvSpPr>
        <p:spPr>
          <a:xfrm>
            <a:off x="467544" y="980728"/>
            <a:ext cx="4001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/>
              <a:t>DISEÑO DEL EJE DE CUCHILLAS</a:t>
            </a:r>
            <a:endParaRPr lang="es-EC" sz="2400" i="1" dirty="0"/>
          </a:p>
        </p:txBody>
      </p:sp>
      <p:sp>
        <p:nvSpPr>
          <p:cNvPr id="5" name="4 Rectángulo"/>
          <p:cNvSpPr/>
          <p:nvPr/>
        </p:nvSpPr>
        <p:spPr>
          <a:xfrm>
            <a:off x="499048" y="146124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b="1" dirty="0" smtClean="0"/>
              <a:t>Cálculo:</a:t>
            </a:r>
            <a:endParaRPr lang="es-EC" b="1" i="1" dirty="0"/>
          </a:p>
          <a:p>
            <a:r>
              <a:rPr lang="es-EC" dirty="0"/>
              <a:t>Para nuestro diseño consideramos un diámetro estándar inicial de 2 [</a:t>
            </a:r>
            <a:r>
              <a:rPr lang="es-EC" dirty="0" err="1"/>
              <a:t>pulg</a:t>
            </a:r>
            <a:r>
              <a:rPr lang="es-EC" dirty="0"/>
              <a:t>], con el cuál se ha realizado un análisis de Diagrama de Fuerzas en el </a:t>
            </a:r>
            <a:r>
              <a:rPr lang="es-EC" dirty="0" smtClean="0"/>
              <a:t>eje.</a:t>
            </a:r>
            <a:endParaRPr lang="es-EC" dirty="0"/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5604" y="1211560"/>
            <a:ext cx="3898884" cy="2361456"/>
          </a:xfrm>
          <a:prstGeom prst="rect">
            <a:avLst/>
          </a:prstGeom>
        </p:spPr>
      </p:pic>
      <p:pic>
        <p:nvPicPr>
          <p:cNvPr id="7" name="6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5605" y="3621441"/>
            <a:ext cx="3898884" cy="230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493604" y="293857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/>
              <a:t>En donde: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C" dirty="0"/>
              <a:t>Torque Equivalente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C" dirty="0"/>
              <a:t>Peso Distribuido del eje.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C" dirty="0"/>
              <a:t>Pesos Puntuales de las Cuchillas y anillos separadores respectivamente.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C" dirty="0"/>
              <a:t>Fuerzas y momentos puntuales en cada cuchilla.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C" dirty="0"/>
              <a:t>Peso y momento puntual debido a acción de la cadena en la catalina.</a:t>
            </a:r>
          </a:p>
          <a:p>
            <a:r>
              <a:rPr lang="es-EC" dirty="0"/>
              <a:t>Los apoyos del eje se ilustran en forma de triángulo y corresponden a ubicación de los rodamientos.</a:t>
            </a:r>
          </a:p>
        </p:txBody>
      </p:sp>
      <p:sp>
        <p:nvSpPr>
          <p:cNvPr id="9" name="8 Flecha arriba">
            <a:hlinkClick r:id="rId5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920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339752" y="548680"/>
            <a:ext cx="4164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s-EC" sz="2800" b="1" dirty="0"/>
              <a:t>DISEÑO DE ELEMENTOS</a:t>
            </a:r>
            <a:endParaRPr lang="es-EC" sz="2800" dirty="0"/>
          </a:p>
        </p:txBody>
      </p:sp>
      <p:sp>
        <p:nvSpPr>
          <p:cNvPr id="4" name="3 Rectángulo"/>
          <p:cNvSpPr/>
          <p:nvPr/>
        </p:nvSpPr>
        <p:spPr>
          <a:xfrm>
            <a:off x="467544" y="980728"/>
            <a:ext cx="4001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/>
              <a:t>DISEÑO DEL EJE DE CUCHILLAS</a:t>
            </a:r>
            <a:endParaRPr lang="es-EC" sz="2400" i="1" dirty="0"/>
          </a:p>
        </p:txBody>
      </p:sp>
      <p:sp>
        <p:nvSpPr>
          <p:cNvPr id="5" name="4 Rectángulo"/>
          <p:cNvSpPr/>
          <p:nvPr/>
        </p:nvSpPr>
        <p:spPr>
          <a:xfrm>
            <a:off x="467544" y="1442393"/>
            <a:ext cx="2553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Plano YZ Fuerza de Corte</a:t>
            </a:r>
            <a:endParaRPr lang="es-EC" dirty="0"/>
          </a:p>
        </p:txBody>
      </p:sp>
      <p:pic>
        <p:nvPicPr>
          <p:cNvPr id="6" name="5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51135"/>
            <a:ext cx="6192687" cy="224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65104"/>
            <a:ext cx="6192687" cy="91376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Rectángulo"/>
              <p:cNvSpPr/>
              <p:nvPr/>
            </p:nvSpPr>
            <p:spPr>
              <a:xfrm>
                <a:off x="1979712" y="5613774"/>
                <a:ext cx="4296563" cy="361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sz="1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 sz="1600">
                            <a:latin typeface="Cambria Math"/>
                          </a:rPr>
                          <m:t>RB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 sz="1600">
                            <a:latin typeface="Cambria Math"/>
                          </a:rPr>
                          <m:t>y</m:t>
                        </m:r>
                      </m:sub>
                    </m:sSub>
                    <m:r>
                      <a:rPr lang="es-EC" sz="1600">
                        <a:latin typeface="Cambria Math"/>
                      </a:rPr>
                      <m:t>=222 [</m:t>
                    </m:r>
                    <m:r>
                      <m:rPr>
                        <m:sty m:val="p"/>
                      </m:rPr>
                      <a:rPr lang="es-EC" sz="1600">
                        <a:latin typeface="Cambria Math"/>
                      </a:rPr>
                      <m:t>N</m:t>
                    </m:r>
                    <m:r>
                      <a:rPr lang="es-EC" sz="1600">
                        <a:latin typeface="Cambria Math"/>
                      </a:rPr>
                      <m:t>]</m:t>
                    </m:r>
                  </m:oMath>
                </a14:m>
                <a:r>
                  <a:rPr lang="es-EC" sz="16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C" sz="1600">
                            <a:latin typeface="Cambria Math"/>
                          </a:rPr>
                          <m:t>                      </m:t>
                        </m:r>
                        <m:r>
                          <m:rPr>
                            <m:sty m:val="p"/>
                          </m:rPr>
                          <a:rPr lang="es-EC" sz="1600">
                            <a:latin typeface="Cambria Math"/>
                          </a:rPr>
                          <m:t>RA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 sz="1600">
                            <a:latin typeface="Cambria Math"/>
                          </a:rPr>
                          <m:t>y</m:t>
                        </m:r>
                      </m:sub>
                    </m:sSub>
                    <m:r>
                      <a:rPr lang="es-EC" sz="1600">
                        <a:latin typeface="Cambria Math"/>
                      </a:rPr>
                      <m:t>=148 [</m:t>
                    </m:r>
                    <m:r>
                      <m:rPr>
                        <m:sty m:val="p"/>
                      </m:rPr>
                      <a:rPr lang="es-EC" sz="1600">
                        <a:latin typeface="Cambria Math"/>
                      </a:rPr>
                      <m:t>N</m:t>
                    </m:r>
                    <m:r>
                      <a:rPr lang="es-EC" sz="1600">
                        <a:latin typeface="Cambria Math"/>
                      </a:rPr>
                      <m:t>]</m:t>
                    </m:r>
                  </m:oMath>
                </a14:m>
                <a:endParaRPr lang="es-EC" sz="1600" dirty="0"/>
              </a:p>
            </p:txBody>
          </p:sp>
        </mc:Choice>
        <mc:Fallback xmlns="">
          <p:sp>
            <p:nvSpPr>
              <p:cNvPr id="8" name="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613774"/>
                <a:ext cx="4296563" cy="36125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Flecha arriba">
            <a:hlinkClick r:id="rId6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166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339752" y="548680"/>
            <a:ext cx="4164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s-EC" sz="2800" b="1" dirty="0"/>
              <a:t>DISEÑO DE ELEMENTOS</a:t>
            </a:r>
            <a:endParaRPr lang="es-EC" sz="2800" dirty="0"/>
          </a:p>
        </p:txBody>
      </p:sp>
      <p:sp>
        <p:nvSpPr>
          <p:cNvPr id="4" name="3 Rectángulo"/>
          <p:cNvSpPr/>
          <p:nvPr/>
        </p:nvSpPr>
        <p:spPr>
          <a:xfrm>
            <a:off x="467544" y="980728"/>
            <a:ext cx="4001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/>
              <a:t>DISEÑO DEL EJE DE CUCHILLAS</a:t>
            </a:r>
            <a:endParaRPr lang="es-EC" sz="2400" i="1" dirty="0"/>
          </a:p>
        </p:txBody>
      </p:sp>
      <p:sp>
        <p:nvSpPr>
          <p:cNvPr id="5" name="4 Rectángulo"/>
          <p:cNvSpPr/>
          <p:nvPr/>
        </p:nvSpPr>
        <p:spPr>
          <a:xfrm>
            <a:off x="467544" y="1442393"/>
            <a:ext cx="4248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/>
              <a:t>Diagramas de Momento Flectores en el Plano YZ</a:t>
            </a:r>
          </a:p>
        </p:txBody>
      </p:sp>
      <p:pic>
        <p:nvPicPr>
          <p:cNvPr id="6" name="5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1725"/>
            <a:ext cx="4104456" cy="2151380"/>
          </a:xfrm>
          <a:prstGeom prst="rect">
            <a:avLst/>
          </a:prstGeom>
        </p:spPr>
      </p:pic>
      <p:pic>
        <p:nvPicPr>
          <p:cNvPr id="8" name="7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13" y="1504603"/>
            <a:ext cx="4013969" cy="228473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6129101" y="1450054"/>
            <a:ext cx="899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/>
              <a:t>Plano XZ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3073" name="Imagen 7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35" y="4221088"/>
            <a:ext cx="542925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068267" y="3778438"/>
            <a:ext cx="39604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Momento Flector M</a:t>
            </a:r>
            <a:r>
              <a:rPr kumimoji="0" lang="es-EC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C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ximo</a:t>
            </a:r>
            <a:endParaRPr kumimoji="0" lang="es-EC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Flecha arriba">
            <a:hlinkClick r:id="rId6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843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040" y="3902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339752" y="548680"/>
            <a:ext cx="4164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s-EC" sz="2800" b="1" dirty="0"/>
              <a:t>DISEÑO DE ELEMENTOS</a:t>
            </a:r>
            <a:endParaRPr lang="es-EC" sz="2800" dirty="0"/>
          </a:p>
        </p:txBody>
      </p:sp>
      <p:sp>
        <p:nvSpPr>
          <p:cNvPr id="4" name="3 Rectángulo"/>
          <p:cNvSpPr/>
          <p:nvPr/>
        </p:nvSpPr>
        <p:spPr>
          <a:xfrm>
            <a:off x="467544" y="980728"/>
            <a:ext cx="4001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/>
              <a:t>DISEÑO DEL EJE DE CUCHILLAS</a:t>
            </a:r>
            <a:endParaRPr lang="es-EC" sz="2400" i="1" dirty="0"/>
          </a:p>
        </p:txBody>
      </p:sp>
      <p:sp>
        <p:nvSpPr>
          <p:cNvPr id="6" name="5 Rectángulo"/>
          <p:cNvSpPr/>
          <p:nvPr/>
        </p:nvSpPr>
        <p:spPr>
          <a:xfrm>
            <a:off x="517576" y="1536430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Cálculo del diámetro mínimo de acuerdo al criterio de Von </a:t>
            </a:r>
            <a:r>
              <a:rPr lang="es-EC" dirty="0" err="1"/>
              <a:t>Misses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6354688" y="1940388"/>
                <a:ext cx="2736304" cy="1639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C" dirty="0"/>
                  <a:t>Propiedades Acero A36</a:t>
                </a:r>
              </a:p>
              <a:p>
                <a:r>
                  <a:rPr lang="es-EC" dirty="0" err="1" smtClean="0"/>
                  <a:t>S</a:t>
                </a:r>
                <a:r>
                  <a:rPr lang="es-EC" baseline="-25000" dirty="0" err="1" smtClean="0"/>
                  <a:t>y</a:t>
                </a:r>
                <a:r>
                  <a:rPr lang="es-EC" dirty="0"/>
                  <a:t>= 2,482x10</a:t>
                </a:r>
                <a:r>
                  <a:rPr lang="es-EC" baseline="30000" dirty="0"/>
                  <a:t>8</a:t>
                </a:r>
                <a:r>
                  <a:rPr lang="es-EC" dirty="0"/>
                  <a:t>[N/m</a:t>
                </a:r>
                <a:r>
                  <a:rPr lang="es-EC" baseline="30000" dirty="0"/>
                  <a:t>2</a:t>
                </a:r>
                <a:r>
                  <a:rPr lang="es-EC" dirty="0"/>
                  <a:t>]</a:t>
                </a:r>
              </a:p>
              <a:p>
                <a:r>
                  <a:rPr lang="es-EC" dirty="0"/>
                  <a:t>S</a:t>
                </a:r>
                <a:r>
                  <a:rPr lang="es-EC" baseline="-25000" dirty="0"/>
                  <a:t>u</a:t>
                </a:r>
                <a:r>
                  <a:rPr lang="es-EC" dirty="0"/>
                  <a:t>= 3,999x10</a:t>
                </a:r>
                <a:r>
                  <a:rPr lang="es-EC" baseline="30000" dirty="0"/>
                  <a:t>8</a:t>
                </a:r>
                <a:r>
                  <a:rPr lang="es-EC" dirty="0"/>
                  <a:t>[N/m</a:t>
                </a:r>
                <a:r>
                  <a:rPr lang="es-EC" baseline="30000" dirty="0"/>
                  <a:t>2</a:t>
                </a:r>
                <a:r>
                  <a:rPr lang="es-EC" dirty="0"/>
                  <a:t>]</a:t>
                </a:r>
              </a:p>
              <a:p>
                <a:r>
                  <a:rPr lang="es-EC" dirty="0"/>
                  <a:t>Factor de Seguridad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y</m:t>
                        </m:r>
                        <m:r>
                          <a:rPr lang="es-EC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s-EC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s-EC">
                                <a:latin typeface="Cambria Math"/>
                              </a:rPr>
                              <m:t>Sy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s-EC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s-EC">
                                    <a:latin typeface="Cambria Math"/>
                                  </a:rPr>
                                  <m:t>σ</m:t>
                                </m:r>
                                <m:r>
                                  <a:rPr lang="es-EC" i="1">
                                    <a:latin typeface="Cambria Math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s-EC">
                                    <a:latin typeface="Cambria Math"/>
                                  </a:rPr>
                                  <m:t>max</m:t>
                                </m:r>
                              </m:sub>
                            </m:sSub>
                          </m:den>
                        </m:f>
                      </m:sub>
                    </m:sSub>
                  </m:oMath>
                </a14:m>
                <a:r>
                  <a:rPr lang="es-EC" dirty="0"/>
                  <a:t>	</a:t>
                </a:r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688" y="1940388"/>
                <a:ext cx="2736304" cy="163974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782" t="-185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Rectángulo"/>
              <p:cNvSpPr/>
              <p:nvPr/>
            </p:nvSpPr>
            <p:spPr>
              <a:xfrm>
                <a:off x="-13356" y="1940388"/>
                <a:ext cx="6534472" cy="987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Sy</m:t>
                          </m:r>
                        </m:num>
                        <m:den>
                          <m:sSub>
                            <m:sSub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C"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C">
                                  <a:latin typeface="Cambria Math"/>
                                </a:rPr>
                                <m:t>y</m:t>
                              </m:r>
                            </m:sub>
                          </m:sSub>
                        </m:den>
                      </m:f>
                      <m:r>
                        <a:rPr lang="es-EC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EC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C">
                              <a:latin typeface="Cambria Math"/>
                            </a:rPr>
                            <m:t>[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C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C">
                                          <a:latin typeface="Cambria Math"/>
                                        </a:rPr>
                                        <m:t>32</m:t>
                                      </m:r>
                                      <m:sSub>
                                        <m:sSubPr>
                                          <m:ctrlPr>
                                            <a:rPr lang="es-EC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s-EC">
                                              <a:latin typeface="Cambria Math"/>
                                            </a:rPr>
                                            <m:t>K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s-EC">
                                              <a:latin typeface="Cambria Math"/>
                                            </a:rPr>
                                            <m:t>f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s-EC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s-EC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s-EC">
                                                  <a:latin typeface="Cambria Math"/>
                                                </a:rPr>
                                                <m:t>M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s-EC">
                                                  <a:latin typeface="Cambria Math"/>
                                                </a:rPr>
                                                <m:t>m</m:t>
                                              </m:r>
                                            </m:sub>
                                          </m:sSub>
                                          <m:r>
                                            <a:rPr lang="es-EC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EC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s-EC">
                                                  <a:latin typeface="Cambria Math"/>
                                                </a:rPr>
                                                <m:t>M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s-EC">
                                                  <a:latin typeface="Cambria Math"/>
                                                </a:rPr>
                                                <m:t>a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s-EC">
                                          <a:latin typeface="Cambria Math"/>
                                        </a:rPr>
                                        <m:t>π</m:t>
                                      </m:r>
                                      <m:sSup>
                                        <m:sSupPr>
                                          <m:ctrlPr>
                                            <a:rPr lang="es-EC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s-EC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s-EC">
                                                  <a:latin typeface="Cambria Math"/>
                                                </a:rPr>
                                                <m:t>d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s-EC">
                                                  <a:latin typeface="Cambria Math"/>
                                                </a:rPr>
                                                <m:t>eje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s-EC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EC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>
                              <a:latin typeface="Cambria Math"/>
                            </a:rPr>
                            <m:t>+3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C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C">
                                          <a:latin typeface="Cambria Math"/>
                                        </a:rPr>
                                        <m:t>16</m:t>
                                      </m:r>
                                      <m:sSub>
                                        <m:sSubPr>
                                          <m:ctrlPr>
                                            <a:rPr lang="es-EC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s-EC">
                                              <a:latin typeface="Cambria Math"/>
                                            </a:rPr>
                                            <m:t>K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s-EC">
                                              <a:latin typeface="Cambria Math"/>
                                            </a:rPr>
                                            <m:t>fs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s-EC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s-EC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s-EC">
                                                  <a:latin typeface="Cambria Math"/>
                                                </a:rPr>
                                                <m:t>T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s-EC">
                                                  <a:latin typeface="Cambria Math"/>
                                                </a:rPr>
                                                <m:t>m</m:t>
                                              </m:r>
                                            </m:sub>
                                          </m:sSub>
                                          <m:r>
                                            <a:rPr lang="es-EC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EC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s-EC">
                                                  <a:latin typeface="Cambria Math"/>
                                                </a:rPr>
                                                <m:t>T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s-EC">
                                                  <a:latin typeface="Cambria Math"/>
                                                </a:rPr>
                                                <m:t>a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s-EC">
                                          <a:latin typeface="Cambria Math"/>
                                        </a:rPr>
                                        <m:t>π</m:t>
                                      </m:r>
                                      <m:sSup>
                                        <m:sSupPr>
                                          <m:ctrlPr>
                                            <a:rPr lang="es-EC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s-EC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s-EC">
                                                  <a:latin typeface="Cambria Math"/>
                                                </a:rPr>
                                                <m:t>d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s-EC">
                                                  <a:latin typeface="Cambria Math"/>
                                                </a:rPr>
                                                <m:t>eje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s-EC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EC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>
                              <a:latin typeface="Cambria Math"/>
                            </a:rPr>
                            <m:t>]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C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C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8" name="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356" y="1940388"/>
                <a:ext cx="6534472" cy="98745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Rectángulo"/>
          <p:cNvSpPr/>
          <p:nvPr/>
        </p:nvSpPr>
        <p:spPr>
          <a:xfrm>
            <a:off x="7307245" y="3051169"/>
            <a:ext cx="83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err="1"/>
              <a:t>n</a:t>
            </a:r>
            <a:r>
              <a:rPr lang="es-EC" baseline="-25000" dirty="0" err="1"/>
              <a:t>y</a:t>
            </a:r>
            <a:r>
              <a:rPr lang="es-EC" dirty="0"/>
              <a:t>= 2,5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Rectángulo"/>
              <p:cNvSpPr/>
              <p:nvPr/>
            </p:nvSpPr>
            <p:spPr>
              <a:xfrm>
                <a:off x="517576" y="3314721"/>
                <a:ext cx="3713983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C" dirty="0"/>
                  <a:t>En donde: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σ</m:t>
                        </m:r>
                        <m:r>
                          <a:rPr lang="es-EC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s-EC" dirty="0"/>
                  <a:t>: Esfuerzo Máximo generado en el eje.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m</m:t>
                        </m:r>
                      </m:sub>
                    </m:sSub>
                  </m:oMath>
                </a14:m>
                <a:r>
                  <a:rPr lang="es-EC" dirty="0"/>
                  <a:t>: Componente de esfuerzo  medio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a</m:t>
                        </m:r>
                      </m:sub>
                    </m:sSub>
                  </m:oMath>
                </a14:m>
                <a:r>
                  <a:rPr lang="es-EC" dirty="0"/>
                  <a:t>: Componente de la amplitud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m</m:t>
                        </m:r>
                      </m:sub>
                    </m:sSub>
                  </m:oMath>
                </a14:m>
                <a:r>
                  <a:rPr lang="es-EC" dirty="0"/>
                  <a:t>: Componente de esfuerzo medio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a</m:t>
                        </m:r>
                      </m:sub>
                    </m:sSub>
                  </m:oMath>
                </a14:m>
                <a:r>
                  <a:rPr lang="es-EC" dirty="0"/>
                  <a:t>: Componente de la amplitud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f</m:t>
                        </m:r>
                      </m:sub>
                    </m:sSub>
                  </m:oMath>
                </a14:m>
                <a:r>
                  <a:rPr lang="es-EC" dirty="0"/>
                  <a:t>: Factor de concentración de esfuerzo por fatiga de flexión</a:t>
                </a:r>
              </a:p>
              <a:p>
                <a:r>
                  <a:rPr lang="es-EC" dirty="0"/>
                  <a:t/>
                </a:r>
                <a:br>
                  <a:rPr lang="es-EC" dirty="0"/>
                </a:br>
                <a:r>
                  <a:rPr lang="es-EC" dirty="0"/>
                  <a:t> </a:t>
                </a:r>
              </a:p>
            </p:txBody>
          </p:sp>
        </mc:Choice>
        <mc:Fallback xmlns="">
          <p:sp>
            <p:nvSpPr>
              <p:cNvPr id="10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76" y="3314721"/>
                <a:ext cx="3713983" cy="313932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478" t="-971" r="-16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Rectángulo"/>
              <p:cNvSpPr/>
              <p:nvPr/>
            </p:nvSpPr>
            <p:spPr>
              <a:xfrm>
                <a:off x="4268707" y="3606899"/>
                <a:ext cx="4572000" cy="203132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m</m:t>
                        </m:r>
                      </m:sub>
                    </m:sSub>
                  </m:oMath>
                </a14:m>
                <a:r>
                  <a:rPr lang="es-EC" dirty="0"/>
                  <a:t>: Momento de flexión medio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a</m:t>
                        </m:r>
                      </m:sub>
                    </m:sSub>
                  </m:oMath>
                </a14:m>
                <a:r>
                  <a:rPr lang="es-EC" dirty="0"/>
                  <a:t>: Momento de flexión alternante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fs</m:t>
                        </m:r>
                      </m:sub>
                    </m:sSub>
                  </m:oMath>
                </a14:m>
                <a:r>
                  <a:rPr lang="es-EC" dirty="0"/>
                  <a:t>:Factor de concentración de esfuerzo por fatiga de torsión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m</m:t>
                        </m:r>
                      </m:sub>
                    </m:sSub>
                  </m:oMath>
                </a14:m>
                <a:r>
                  <a:rPr lang="es-EC" dirty="0"/>
                  <a:t>:Par de torsión medio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a</m:t>
                        </m:r>
                      </m:sub>
                    </m:sSub>
                  </m:oMath>
                </a14:m>
                <a:r>
                  <a:rPr lang="es-EC" dirty="0"/>
                  <a:t>: Par de torsión alternante</a:t>
                </a:r>
              </a:p>
              <a:p>
                <a:r>
                  <a:rPr lang="es-EC" dirty="0"/>
                  <a:t>d</a:t>
                </a:r>
                <a:r>
                  <a:rPr lang="es-EC" baseline="-25000" dirty="0"/>
                  <a:t>eje</a:t>
                </a:r>
                <a:r>
                  <a:rPr lang="es-EC" dirty="0"/>
                  <a:t>: Diámetro mínimo requerido para el eje</a:t>
                </a:r>
              </a:p>
            </p:txBody>
          </p:sp>
        </mc:Choice>
        <mc:Fallback xmlns="">
          <p:sp>
            <p:nvSpPr>
              <p:cNvPr id="11" name="1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07" y="3606899"/>
                <a:ext cx="4572000" cy="203132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067" t="-1502" b="-390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11 Flecha arriba">
            <a:hlinkClick r:id="rId7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66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339752" y="548680"/>
            <a:ext cx="4164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s-EC" sz="2800" b="1" dirty="0"/>
              <a:t>DISEÑO DE ELEMENTOS</a:t>
            </a:r>
            <a:endParaRPr lang="es-EC" sz="2800" dirty="0"/>
          </a:p>
        </p:txBody>
      </p:sp>
      <p:sp>
        <p:nvSpPr>
          <p:cNvPr id="4" name="3 Rectángulo"/>
          <p:cNvSpPr/>
          <p:nvPr/>
        </p:nvSpPr>
        <p:spPr>
          <a:xfrm>
            <a:off x="467544" y="980728"/>
            <a:ext cx="4001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/>
              <a:t>DISEÑO DEL EJE DE CUCHILLAS</a:t>
            </a:r>
            <a:endParaRPr lang="es-EC" sz="2400" i="1" dirty="0"/>
          </a:p>
        </p:txBody>
      </p:sp>
      <p:sp>
        <p:nvSpPr>
          <p:cNvPr id="6" name="5 Rectángulo"/>
          <p:cNvSpPr/>
          <p:nvPr/>
        </p:nvSpPr>
        <p:spPr>
          <a:xfrm>
            <a:off x="467544" y="1484784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Cálculo del diámetro mínimo de acuerdo al criterio de Von </a:t>
            </a:r>
            <a:r>
              <a:rPr lang="es-EC" dirty="0" err="1"/>
              <a:t>Misses</a:t>
            </a:r>
            <a:endParaRPr lang="es-EC" dirty="0"/>
          </a:p>
        </p:txBody>
      </p:sp>
      <p:pic>
        <p:nvPicPr>
          <p:cNvPr id="7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024" y="2258073"/>
            <a:ext cx="2880860" cy="207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300" y="2293351"/>
            <a:ext cx="3002748" cy="208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910590" y="1899740"/>
            <a:ext cx="32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Diagrama de Esfuerzo Fluctuante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950499" y="1903640"/>
            <a:ext cx="310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Diagrama del </a:t>
            </a:r>
            <a:r>
              <a:rPr lang="es-EC" dirty="0" err="1"/>
              <a:t>Torsor</a:t>
            </a:r>
            <a:r>
              <a:rPr lang="es-EC" dirty="0"/>
              <a:t> Fluctuante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Rectángulo"/>
              <p:cNvSpPr/>
              <p:nvPr/>
            </p:nvSpPr>
            <p:spPr>
              <a:xfrm>
                <a:off x="621471" y="4306050"/>
                <a:ext cx="2128916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m</m:t>
                          </m:r>
                        </m:sub>
                      </m:sSub>
                      <m:r>
                        <a:rPr lang="es-EC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C">
                                  <a:latin typeface="Cambria Math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C">
                                  <a:latin typeface="Cambria Math"/>
                                </a:rPr>
                                <m:t>max</m:t>
                              </m:r>
                            </m:sub>
                          </m:sSub>
                          <m:r>
                            <a:rPr lang="es-EC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C">
                                  <a:latin typeface="Cambria Math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C">
                                  <a:latin typeface="Cambria Math"/>
                                </a:rPr>
                                <m:t>min</m:t>
                              </m:r>
                            </m:sub>
                          </m:sSub>
                        </m:num>
                        <m:den>
                          <m:r>
                            <a:rPr lang="es-EC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1" name="1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71" y="4306050"/>
                <a:ext cx="2128916" cy="6090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Rectángulo"/>
              <p:cNvSpPr/>
              <p:nvPr/>
            </p:nvSpPr>
            <p:spPr>
              <a:xfrm>
                <a:off x="4860032" y="4276146"/>
                <a:ext cx="1975028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m</m:t>
                          </m:r>
                        </m:sub>
                      </m:sSub>
                      <m:r>
                        <a:rPr lang="es-EC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C"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C">
                                  <a:latin typeface="Cambria Math"/>
                                </a:rPr>
                                <m:t>max</m:t>
                              </m:r>
                            </m:sub>
                          </m:sSub>
                          <m:r>
                            <a:rPr lang="es-EC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C"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C">
                                  <a:latin typeface="Cambria Math"/>
                                </a:rPr>
                                <m:t>min</m:t>
                              </m:r>
                            </m:sub>
                          </m:sSub>
                        </m:num>
                        <m:den>
                          <m:r>
                            <a:rPr lang="es-EC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2" name="1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276146"/>
                <a:ext cx="1975028" cy="6090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Rectángulo"/>
              <p:cNvSpPr/>
              <p:nvPr/>
            </p:nvSpPr>
            <p:spPr>
              <a:xfrm>
                <a:off x="2555776" y="4427820"/>
                <a:ext cx="15728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>
                        <a:latin typeface="Cambria Math"/>
                      </a:rPr>
                      <m:t>=451,7</m:t>
                    </m:r>
                  </m:oMath>
                </a14:m>
                <a:r>
                  <a:rPr lang="es-EC" dirty="0"/>
                  <a:t>[N*m]</a:t>
                </a:r>
              </a:p>
            </p:txBody>
          </p:sp>
        </mc:Choice>
        <mc:Fallback xmlns="">
          <p:sp>
            <p:nvSpPr>
              <p:cNvPr id="13" name="1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427820"/>
                <a:ext cx="1572866" cy="36933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t="-8197" r="-3488" b="-2459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Rectángulo"/>
              <p:cNvSpPr/>
              <p:nvPr/>
            </p:nvSpPr>
            <p:spPr>
              <a:xfrm>
                <a:off x="6660232" y="4355812"/>
                <a:ext cx="17011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>
                        <a:latin typeface="Cambria Math"/>
                      </a:rPr>
                      <m:t>=171,36</m:t>
                    </m:r>
                  </m:oMath>
                </a14:m>
                <a:r>
                  <a:rPr lang="es-EC" dirty="0"/>
                  <a:t>[N*m]</a:t>
                </a:r>
              </a:p>
            </p:txBody>
          </p:sp>
        </mc:Choice>
        <mc:Fallback xmlns="">
          <p:sp>
            <p:nvSpPr>
              <p:cNvPr id="14" name="1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355812"/>
                <a:ext cx="1701107" cy="36933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t="-8333" r="-2867" b="-266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Rectángulo"/>
              <p:cNvSpPr/>
              <p:nvPr/>
            </p:nvSpPr>
            <p:spPr>
              <a:xfrm>
                <a:off x="611560" y="5303703"/>
                <a:ext cx="2220223" cy="618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a</m:t>
                          </m:r>
                        </m:sub>
                      </m:sSub>
                      <m:r>
                        <a:rPr lang="es-EC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EC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/>
                                    </a:rPr>
                                    <m:t>max</m:t>
                                  </m:r>
                                </m:sub>
                              </m:sSub>
                              <m:r>
                                <a:rPr lang="es-EC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/>
                                    </a:rPr>
                                    <m:t>min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EC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5" name="1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303703"/>
                <a:ext cx="2220223" cy="618374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Rectángulo"/>
              <p:cNvSpPr/>
              <p:nvPr/>
            </p:nvSpPr>
            <p:spPr>
              <a:xfrm>
                <a:off x="2699792" y="5428224"/>
                <a:ext cx="16321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C" dirty="0" smtClean="0"/>
                  <a:t>= </a:t>
                </a:r>
                <a14:m>
                  <m:oMath xmlns:m="http://schemas.openxmlformats.org/officeDocument/2006/math">
                    <m:r>
                      <a:rPr lang="es-EC">
                        <a:latin typeface="Cambria Math"/>
                      </a:rPr>
                      <m:t>411,82</m:t>
                    </m:r>
                  </m:oMath>
                </a14:m>
                <a:r>
                  <a:rPr lang="es-EC" dirty="0"/>
                  <a:t>[N*m]</a:t>
                </a:r>
              </a:p>
            </p:txBody>
          </p:sp>
        </mc:Choice>
        <mc:Fallback xmlns="">
          <p:sp>
            <p:nvSpPr>
              <p:cNvPr id="16" name="1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428224"/>
                <a:ext cx="1632178" cy="369332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l="-3358" t="-8197" r="-2612" b="-2459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Rectángulo"/>
              <p:cNvSpPr/>
              <p:nvPr/>
            </p:nvSpPr>
            <p:spPr>
              <a:xfrm>
                <a:off x="4950840" y="5223910"/>
                <a:ext cx="2066335" cy="618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a</m:t>
                          </m:r>
                        </m:sub>
                      </m:sSub>
                      <m:r>
                        <a:rPr lang="es-EC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EC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/>
                                    </a:rPr>
                                    <m:t>max</m:t>
                                  </m:r>
                                </m:sub>
                              </m:sSub>
                              <m:r>
                                <a:rPr lang="es-EC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/>
                                    </a:rPr>
                                    <m:t>min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EC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7" name="1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840" y="5223910"/>
                <a:ext cx="2066335" cy="618374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Rectángulo"/>
              <p:cNvSpPr/>
              <p:nvPr/>
            </p:nvSpPr>
            <p:spPr>
              <a:xfrm>
                <a:off x="6804248" y="5353391"/>
                <a:ext cx="17011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>
                        <a:latin typeface="Cambria Math"/>
                      </a:rPr>
                      <m:t>=171,36</m:t>
                    </m:r>
                  </m:oMath>
                </a14:m>
                <a:r>
                  <a:rPr lang="es-EC" dirty="0"/>
                  <a:t>[N*m]</a:t>
                </a:r>
              </a:p>
            </p:txBody>
          </p:sp>
        </mc:Choice>
        <mc:Fallback xmlns="">
          <p:sp>
            <p:nvSpPr>
              <p:cNvPr id="18" name="1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353391"/>
                <a:ext cx="1701107" cy="369332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 t="-8197" r="-3226" b="-2459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18 Flecha arriba">
            <a:hlinkClick r:id="rId13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73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8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339752" y="548680"/>
            <a:ext cx="4164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s-EC" sz="2800" b="1" dirty="0"/>
              <a:t>DISEÑO DE ELEMENTOS</a:t>
            </a:r>
            <a:endParaRPr lang="es-EC" sz="2800" dirty="0"/>
          </a:p>
        </p:txBody>
      </p:sp>
      <p:sp>
        <p:nvSpPr>
          <p:cNvPr id="4" name="3 Rectángulo"/>
          <p:cNvSpPr/>
          <p:nvPr/>
        </p:nvSpPr>
        <p:spPr>
          <a:xfrm>
            <a:off x="467544" y="980728"/>
            <a:ext cx="4001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/>
              <a:t>DISEÑO DEL EJE DE CUCHILLAS</a:t>
            </a:r>
            <a:endParaRPr lang="es-EC" sz="2400" i="1" dirty="0"/>
          </a:p>
        </p:txBody>
      </p:sp>
      <p:sp>
        <p:nvSpPr>
          <p:cNvPr id="6" name="5 Rectángulo"/>
          <p:cNvSpPr/>
          <p:nvPr/>
        </p:nvSpPr>
        <p:spPr>
          <a:xfrm>
            <a:off x="467544" y="1464334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Cálculo del diámetro mínimo de acuerdo al criterio de Von </a:t>
            </a:r>
            <a:r>
              <a:rPr lang="es-EC" dirty="0" err="1"/>
              <a:t>Misses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467544" y="1939303"/>
                <a:ext cx="7488832" cy="398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s-EC" dirty="0"/>
                  <a:t>Cálculo del factor de concentración de esfuerzo por fatiga de flexión</a:t>
                </a:r>
                <a14:m>
                  <m:oMath xmlns:m="http://schemas.openxmlformats.org/officeDocument/2006/math">
                    <m:r>
                      <a:rPr lang="es-EC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a:rPr lang="es-EC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f</m:t>
                        </m:r>
                      </m:sub>
                    </m:sSub>
                    <m:r>
                      <a:rPr lang="es-EC">
                        <a:latin typeface="Cambria Math"/>
                      </a:rPr>
                      <m:t>)</m:t>
                    </m:r>
                  </m:oMath>
                </a14:m>
                <a:endParaRPr lang="es-EC" dirty="0"/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39303"/>
                <a:ext cx="7488832" cy="39876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733" t="-6061" b="-166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Rectángulo"/>
              <p:cNvSpPr/>
              <p:nvPr/>
            </p:nvSpPr>
            <p:spPr>
              <a:xfrm>
                <a:off x="467544" y="2348880"/>
                <a:ext cx="31509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f</m:t>
                          </m:r>
                        </m:sub>
                      </m:sSub>
                      <m:r>
                        <a:rPr lang="es-EC">
                          <a:latin typeface="Cambria Math"/>
                        </a:rPr>
                        <m:t>=1+</m:t>
                      </m:r>
                      <m:r>
                        <m:rPr>
                          <m:sty m:val="p"/>
                        </m:rPr>
                        <a:rPr lang="es-EC">
                          <a:latin typeface="Cambria Math"/>
                        </a:rPr>
                        <m:t>q</m:t>
                      </m:r>
                      <m:r>
                        <a:rPr lang="es-EC" i="1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s-EC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C"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C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r>
                            <a:rPr lang="es-EC" i="1">
                              <a:latin typeface="Cambria Math"/>
                            </a:rPr>
                            <m:t>−</m:t>
                          </m:r>
                          <m:r>
                            <a:rPr lang="es-EC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s-EC" b="0" i="0" smtClean="0">
                          <a:latin typeface="Cambria Math"/>
                        </a:rPr>
                        <m:t>=1,912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9" name="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348880"/>
                <a:ext cx="3150927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Rectángulo"/>
              <p:cNvSpPr/>
              <p:nvPr/>
            </p:nvSpPr>
            <p:spPr>
              <a:xfrm>
                <a:off x="467544" y="2780928"/>
                <a:ext cx="748883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C" dirty="0"/>
                  <a:t>Cálculo del factor de concentración de esfuerzo por fatiga de torsión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fs</m:t>
                        </m:r>
                      </m:sub>
                    </m:sSub>
                  </m:oMath>
                </a14:m>
                <a:r>
                  <a:rPr lang="es-EC" dirty="0"/>
                  <a:t>)</a:t>
                </a:r>
              </a:p>
            </p:txBody>
          </p:sp>
        </mc:Choice>
        <mc:Fallback xmlns="">
          <p:sp>
            <p:nvSpPr>
              <p:cNvPr id="10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80928"/>
                <a:ext cx="7488832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733" t="-8197" b="-2459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Rectángulo"/>
              <p:cNvSpPr/>
              <p:nvPr/>
            </p:nvSpPr>
            <p:spPr>
              <a:xfrm>
                <a:off x="467544" y="3210080"/>
                <a:ext cx="3122009" cy="397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fs</m:t>
                          </m:r>
                        </m:sub>
                      </m:sSub>
                      <m:r>
                        <a:rPr lang="es-EC">
                          <a:latin typeface="Cambria Math"/>
                        </a:rPr>
                        <m:t>=1+</m:t>
                      </m:r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c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s-EC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C"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C">
                                  <a:latin typeface="Cambria Math"/>
                                </a:rPr>
                                <m:t>is</m:t>
                              </m:r>
                            </m:sub>
                          </m:sSub>
                          <m:r>
                            <a:rPr lang="es-EC" i="1">
                              <a:latin typeface="Cambria Math"/>
                            </a:rPr>
                            <m:t>−</m:t>
                          </m:r>
                          <m:r>
                            <a:rPr lang="es-EC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s-EC" b="0" i="0" smtClean="0">
                          <a:latin typeface="Cambria Math"/>
                        </a:rPr>
                        <m:t>=2,8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1" name="1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210080"/>
                <a:ext cx="3122009" cy="39754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Rectángulo"/>
              <p:cNvSpPr/>
              <p:nvPr/>
            </p:nvSpPr>
            <p:spPr>
              <a:xfrm>
                <a:off x="611560" y="3861048"/>
                <a:ext cx="7200800" cy="1352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C" sz="2000" dirty="0"/>
                  <a:t>Reemplazando todos los parámetros en la </a:t>
                </a:r>
                <a:r>
                  <a:rPr lang="es-EC" sz="2000" dirty="0" smtClean="0"/>
                  <a:t>ecuación 3.4.25 </a:t>
                </a:r>
                <a:r>
                  <a:rPr lang="es-EC" sz="2000" dirty="0"/>
                  <a:t>y resolviendo </a:t>
                </a:r>
                <a:r>
                  <a:rPr lang="es-EC" sz="2000" dirty="0" smtClean="0"/>
                  <a:t> se </a:t>
                </a:r>
                <a:r>
                  <a:rPr lang="es-EC" sz="2000" dirty="0"/>
                  <a:t>obtiene un diámetro mínimo de:</a:t>
                </a:r>
              </a:p>
              <a:p>
                <a:endParaRPr lang="es-EC" sz="2000" b="1" i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s-EC" sz="2000" b="1" i="1">
                            <a:latin typeface="Cambria Math"/>
                          </a:rPr>
                          <m:t>𝐝</m:t>
                        </m:r>
                      </m:e>
                      <m:sub>
                        <m:r>
                          <a:rPr lang="es-EC" sz="2000" b="1" i="1">
                            <a:latin typeface="Cambria Math"/>
                          </a:rPr>
                          <m:t>𝐞𝐣𝐞</m:t>
                        </m:r>
                      </m:sub>
                    </m:sSub>
                  </m:oMath>
                </a14:m>
                <a:r>
                  <a:rPr lang="es-EC" sz="2000" b="1" dirty="0"/>
                  <a:t>= 44,00[mm]</a:t>
                </a:r>
                <a:endParaRPr lang="es-EC" sz="2000" dirty="0"/>
              </a:p>
            </p:txBody>
          </p:sp>
        </mc:Choice>
        <mc:Fallback xmlns="">
          <p:sp>
            <p:nvSpPr>
              <p:cNvPr id="12" name="1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861048"/>
                <a:ext cx="7200800" cy="135216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846" t="-2252" b="-540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Rectángulo"/>
              <p:cNvSpPr/>
              <p:nvPr/>
            </p:nvSpPr>
            <p:spPr>
              <a:xfrm>
                <a:off x="4572000" y="2348880"/>
                <a:ext cx="11907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i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</a:rPr>
                        <m:t>=2,14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3" name="1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348880"/>
                <a:ext cx="1190711" cy="36933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Rectángulo"/>
              <p:cNvSpPr/>
              <p:nvPr/>
            </p:nvSpPr>
            <p:spPr>
              <a:xfrm>
                <a:off x="5909319" y="2348880"/>
                <a:ext cx="8456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b="0" i="1" smtClean="0">
                        <a:latin typeface="Cambria Math"/>
                      </a:rPr>
                      <m:t>𝑞</m:t>
                    </m:r>
                    <m:r>
                      <a:rPr lang="es-EC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s-EC" dirty="0" smtClean="0"/>
                  <a:t>0,8</a:t>
                </a:r>
                <a:endParaRPr lang="es-EC" dirty="0"/>
              </a:p>
            </p:txBody>
          </p:sp>
        </mc:Choice>
        <mc:Fallback xmlns="">
          <p:sp>
            <p:nvSpPr>
              <p:cNvPr id="15" name="1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319" y="2348880"/>
                <a:ext cx="845681" cy="369332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t="-8197" r="-5036" b="-2459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18 Rectángulo"/>
              <p:cNvSpPr/>
              <p:nvPr/>
            </p:nvSpPr>
            <p:spPr>
              <a:xfrm>
                <a:off x="4607093" y="3238293"/>
                <a:ext cx="8396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s-EC" b="0" i="0" smtClean="0">
                            <a:latin typeface="Cambria Math"/>
                          </a:rPr>
                          <m:t>s</m:t>
                        </m:r>
                      </m:sub>
                    </m:sSub>
                    <m:r>
                      <a:rPr lang="es-EC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s-EC" dirty="0" smtClean="0"/>
                  <a:t>3</a:t>
                </a:r>
                <a:endParaRPr lang="es-EC" dirty="0"/>
              </a:p>
            </p:txBody>
          </p:sp>
        </mc:Choice>
        <mc:Fallback xmlns="">
          <p:sp>
            <p:nvSpPr>
              <p:cNvPr id="19" name="1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093" y="3238293"/>
                <a:ext cx="839653" cy="369332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t="-8197" r="-5109" b="-2459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Rectángulo"/>
              <p:cNvSpPr/>
              <p:nvPr/>
            </p:nvSpPr>
            <p:spPr>
              <a:xfrm>
                <a:off x="5944412" y="3238293"/>
                <a:ext cx="9415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c</m:t>
                        </m:r>
                      </m:sub>
                    </m:sSub>
                    <m:r>
                      <a:rPr lang="es-EC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s-EC" dirty="0" smtClean="0"/>
                  <a:t>0,9</a:t>
                </a:r>
                <a:endParaRPr lang="es-EC" dirty="0"/>
              </a:p>
            </p:txBody>
          </p:sp>
        </mc:Choice>
        <mc:Fallback xmlns="">
          <p:sp>
            <p:nvSpPr>
              <p:cNvPr id="20" name="1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412" y="3238293"/>
                <a:ext cx="941540" cy="369332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t="-8197" r="-4516" b="-2459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15 Flecha arriba">
            <a:hlinkClick r:id="rId12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97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339752" y="548680"/>
            <a:ext cx="4164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s-EC" sz="2800" b="1" dirty="0"/>
              <a:t>DISEÑO DE ELEMENTOS</a:t>
            </a:r>
            <a:endParaRPr lang="es-EC" sz="2800" dirty="0"/>
          </a:p>
        </p:txBody>
      </p:sp>
      <p:sp>
        <p:nvSpPr>
          <p:cNvPr id="4" name="3 Rectángulo"/>
          <p:cNvSpPr/>
          <p:nvPr/>
        </p:nvSpPr>
        <p:spPr>
          <a:xfrm>
            <a:off x="467544" y="980728"/>
            <a:ext cx="4001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/>
              <a:t>DISEÑO DEL EJE DE CUCHILLAS</a:t>
            </a:r>
            <a:endParaRPr lang="es-EC" sz="2400" i="1" dirty="0"/>
          </a:p>
        </p:txBody>
      </p:sp>
      <p:sp>
        <p:nvSpPr>
          <p:cNvPr id="5" name="4 Rectángulo"/>
          <p:cNvSpPr/>
          <p:nvPr/>
        </p:nvSpPr>
        <p:spPr>
          <a:xfrm>
            <a:off x="467544" y="1482299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Cálculo del Diámetro Mínimo de acuerdo al método por </a:t>
            </a:r>
            <a:r>
              <a:rPr lang="es-EC" dirty="0" smtClean="0"/>
              <a:t>Fatiga (</a:t>
            </a:r>
            <a:r>
              <a:rPr lang="es-EC" dirty="0" err="1" smtClean="0"/>
              <a:t>Soderberg</a:t>
            </a:r>
            <a:r>
              <a:rPr lang="es-EC" dirty="0" smtClean="0"/>
              <a:t>)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395536" y="1844824"/>
                <a:ext cx="5112568" cy="14613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fat</m:t>
                          </m:r>
                        </m:sub>
                      </m:sSub>
                      <m:r>
                        <a:rPr lang="es-EC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EC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EC">
                                      <a:latin typeface="Cambria Math"/>
                                    </a:rPr>
                                    <m:t>16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s-EC">
                                      <a:latin typeface="Cambria Math"/>
                                    </a:rPr>
                                    <m:t>π</m:t>
                                  </m:r>
                                </m:den>
                              </m:f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C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C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s-EC">
                                          <a:latin typeface="Cambria Math"/>
                                        </a:rPr>
                                        <m:t>Se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s-EC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s-EC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EC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s-EC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s-EC" i="1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s-EC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s-EC">
                                                          <a:latin typeface="Cambria Math"/>
                                                        </a:rPr>
                                                        <m:t>K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s-EC">
                                                          <a:latin typeface="Cambria Math"/>
                                                        </a:rPr>
                                                        <m:t>f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s-EC" i="1">
                                                      <a:latin typeface="Cambria Math"/>
                                                    </a:rPr>
                                                    <m:t>∗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s-EC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s-EC">
                                                          <a:latin typeface="Cambria Math"/>
                                                        </a:rPr>
                                                        <m:t>M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s-EC">
                                                          <a:latin typeface="Cambria Math"/>
                                                        </a:rPr>
                                                        <m:t>a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s-EC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s-EC">
                                              <a:latin typeface="Cambria Math"/>
                                            </a:rPr>
                                            <m:t>+3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s-EC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C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s-EC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s-EC">
                                                      <a:latin typeface="Cambria Math"/>
                                                    </a:rPr>
                                                    <m:t>K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s-EC">
                                                      <a:latin typeface="Cambria Math"/>
                                                    </a:rPr>
                                                    <m:t>fs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s-EC" i="1">
                                                  <a:latin typeface="Cambria Math"/>
                                                </a:rPr>
                                                <m:t>∗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s-EC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s-EC">
                                                      <a:latin typeface="Cambria Math"/>
                                                    </a:rPr>
                                                    <m:t>T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s-EC">
                                                      <a:latin typeface="Cambria Math"/>
                                                    </a:rPr>
                                                    <m:t>a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s-EC">
                                                  <a:latin typeface="Cambria Math"/>
                                                </a:rPr>
                                                <m:t>)</m:t>
                                              </m:r>
                                            </m:e>
                                            <m:sup>
                                              <m:r>
                                                <a:rPr lang="es-EC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type m:val="skw"/>
                                          <m:ctrlPr>
                                            <a:rPr lang="es-EC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C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s-EC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s-EC" smtClean="0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s-EC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C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s-EC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s-EC">
                                              <a:latin typeface="Cambria Math"/>
                                            </a:rPr>
                                            <m:t>S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s-EC">
                                              <a:latin typeface="Cambria Math"/>
                                            </a:rPr>
                                            <m:t>yt</m:t>
                                          </m:r>
                                        </m:sub>
                                      </m:sSub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s-EC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s-EC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EC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s-EC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C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s-EC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s-EC">
                                                      <a:latin typeface="Cambria Math"/>
                                                    </a:rPr>
                                                    <m:t>K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s-EC">
                                                      <a:latin typeface="Cambria Math"/>
                                                    </a:rPr>
                                                    <m:t>f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s-EC" i="1">
                                                  <a:latin typeface="Cambria Math"/>
                                                </a:rPr>
                                                <m:t>∗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s-EC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s-EC">
                                                      <a:latin typeface="Cambria Math"/>
                                                    </a:rPr>
                                                    <m:t>M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s-EC">
                                                      <a:latin typeface="Cambria Math"/>
                                                    </a:rPr>
                                                    <m:t>m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s-EC">
                                                  <a:latin typeface="Cambria Math"/>
                                                </a:rPr>
                                                <m:t>)</m:t>
                                              </m:r>
                                            </m:e>
                                            <m:sup>
                                              <m:r>
                                                <a:rPr lang="es-EC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s-EC">
                                              <a:latin typeface="Cambria Math"/>
                                            </a:rPr>
                                            <m:t>+3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s-EC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C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s-EC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s-EC">
                                                      <a:latin typeface="Cambria Math"/>
                                                    </a:rPr>
                                                    <m:t>K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s-EC">
                                                      <a:latin typeface="Cambria Math"/>
                                                    </a:rPr>
                                                    <m:t>fs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s-EC" i="1">
                                                  <a:latin typeface="Cambria Math"/>
                                                </a:rPr>
                                                <m:t>∗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s-EC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s-EC">
                                                      <a:latin typeface="Cambria Math"/>
                                                    </a:rPr>
                                                    <m:t> </m:t>
                                                  </m:r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s-EC">
                                                      <a:latin typeface="Cambria Math"/>
                                                    </a:rPr>
                                                    <m:t>T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s-EC">
                                                      <a:latin typeface="Cambria Math"/>
                                                    </a:rPr>
                                                    <m:t>m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s-EC">
                                                  <a:latin typeface="Cambria Math"/>
                                                </a:rPr>
                                                <m:t>)</m:t>
                                              </m:r>
                                            </m:e>
                                            <m:sup>
                                              <m:r>
                                                <a:rPr lang="es-EC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type m:val="skw"/>
                                          <m:ctrlPr>
                                            <a:rPr lang="es-EC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C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s-EC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C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C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844824"/>
                <a:ext cx="5112568" cy="146136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5436096" y="1851998"/>
                <a:ext cx="3564396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C" dirty="0"/>
                  <a:t>En donde:</a:t>
                </a:r>
              </a:p>
              <a:p>
                <a:r>
                  <a:rPr lang="es-EC" dirty="0" err="1"/>
                  <a:t>S</a:t>
                </a:r>
                <a:r>
                  <a:rPr lang="es-EC" baseline="-25000" dirty="0" err="1"/>
                  <a:t>yt</a:t>
                </a:r>
                <a:r>
                  <a:rPr lang="es-EC" dirty="0"/>
                  <a:t>=</a:t>
                </a:r>
                <a:r>
                  <a:rPr lang="es-EC" dirty="0" err="1"/>
                  <a:t>S</a:t>
                </a:r>
                <a:r>
                  <a:rPr lang="es-EC" baseline="-25000" dirty="0" err="1"/>
                  <a:t>y</a:t>
                </a:r>
                <a:r>
                  <a:rPr lang="es-EC" dirty="0"/>
                  <a:t>		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>
                          <a:latin typeface="Cambria Math"/>
                        </a:rPr>
                        <m:t>Se</m:t>
                      </m:r>
                      <m:r>
                        <a:rPr lang="es-EC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a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b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c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d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e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f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s-EC">
                          <a:latin typeface="Cambria Math"/>
                        </a:rPr>
                        <m:t>Se</m:t>
                      </m:r>
                      <m:r>
                        <a:rPr lang="es-EC" i="1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s-EC" dirty="0"/>
              </a:p>
              <a:p>
                <a:r>
                  <a:rPr lang="es-EC" dirty="0"/>
                  <a:t>Se’: Límite de resistencia a fatiga en viga rotatoria</a:t>
                </a:r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851998"/>
                <a:ext cx="3564396" cy="147732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541" t="-2066" r="-856" b="-578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7 Rectángulo"/>
          <p:cNvSpPr/>
          <p:nvPr/>
        </p:nvSpPr>
        <p:spPr>
          <a:xfrm>
            <a:off x="395537" y="3595071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Se’= 0,5*</a:t>
            </a:r>
            <a:r>
              <a:rPr lang="es-EC" dirty="0" err="1"/>
              <a:t>Sut</a:t>
            </a:r>
            <a:r>
              <a:rPr lang="es-EC" dirty="0"/>
              <a:t>	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95536" y="3964414"/>
            <a:ext cx="2329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Se’= 1,9995x10</a:t>
            </a:r>
            <a:r>
              <a:rPr lang="es-EC" baseline="30000" dirty="0"/>
              <a:t>8</a:t>
            </a:r>
            <a:r>
              <a:rPr lang="es-EC" dirty="0"/>
              <a:t>[N/m</a:t>
            </a:r>
            <a:r>
              <a:rPr lang="es-EC" baseline="30000" dirty="0"/>
              <a:t>2</a:t>
            </a:r>
            <a:r>
              <a:rPr lang="es-EC" dirty="0"/>
              <a:t>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9 Rectángulo"/>
              <p:cNvSpPr/>
              <p:nvPr/>
            </p:nvSpPr>
            <p:spPr>
              <a:xfrm>
                <a:off x="3894638" y="3645024"/>
                <a:ext cx="5105854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C" dirty="0"/>
                  <a:t>En donde: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a</m:t>
                        </m:r>
                      </m:sub>
                    </m:sSub>
                  </m:oMath>
                </a14:m>
                <a:r>
                  <a:rPr lang="es-EC" dirty="0"/>
                  <a:t>: Factor de modificación de la condición superficial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b</m:t>
                        </m:r>
                      </m:sub>
                    </m:sSub>
                  </m:oMath>
                </a14:m>
                <a:r>
                  <a:rPr lang="es-EC" dirty="0"/>
                  <a:t>: Factor de modificación del tamaño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c</m:t>
                        </m:r>
                      </m:sub>
                    </m:sSub>
                  </m:oMath>
                </a14:m>
                <a:r>
                  <a:rPr lang="es-EC" dirty="0"/>
                  <a:t>: Factor de modificación de la carga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d</m:t>
                        </m:r>
                      </m:sub>
                    </m:sSub>
                  </m:oMath>
                </a14:m>
                <a:r>
                  <a:rPr lang="es-EC" dirty="0"/>
                  <a:t>: Factor de modificación de la temperatura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e</m:t>
                        </m:r>
                      </m:sub>
                    </m:sSub>
                  </m:oMath>
                </a14:m>
                <a:r>
                  <a:rPr lang="es-EC" dirty="0"/>
                  <a:t>: Factor de confiabilidad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f</m:t>
                        </m:r>
                      </m:sub>
                    </m:sSub>
                  </m:oMath>
                </a14:m>
                <a:r>
                  <a:rPr lang="es-EC" dirty="0"/>
                  <a:t>: Factor de modificación de efectos varios</a:t>
                </a:r>
              </a:p>
            </p:txBody>
          </p:sp>
        </mc:Choice>
        <mc:Fallback>
          <p:sp>
            <p:nvSpPr>
              <p:cNvPr id="10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638" y="3645024"/>
                <a:ext cx="5105854" cy="2031325"/>
              </a:xfrm>
              <a:prstGeom prst="rect">
                <a:avLst/>
              </a:prstGeom>
              <a:blipFill rotWithShape="1">
                <a:blip r:embed="rId5"/>
                <a:stretch>
                  <a:fillRect l="-1075" t="-1502" r="-1075" b="-390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Rectángulo"/>
              <p:cNvSpPr/>
              <p:nvPr/>
            </p:nvSpPr>
            <p:spPr>
              <a:xfrm>
                <a:off x="467544" y="4333746"/>
                <a:ext cx="2207527" cy="398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a</m:t>
                        </m:r>
                      </m:sub>
                    </m:sSub>
                    <m:r>
                      <a:rPr lang="es-EC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s-EC">
                        <a:latin typeface="Cambria Math"/>
                      </a:rPr>
                      <m:t>a</m:t>
                    </m:r>
                    <m:r>
                      <a:rPr lang="es-EC" i="1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s-EC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Sut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b</m:t>
                        </m:r>
                      </m:sup>
                    </m:sSup>
                  </m:oMath>
                </a14:m>
                <a:r>
                  <a:rPr lang="es-EC" dirty="0" smtClean="0"/>
                  <a:t>=0,8707</a:t>
                </a:r>
                <a:endParaRPr lang="es-EC" dirty="0"/>
              </a:p>
            </p:txBody>
          </p:sp>
        </mc:Choice>
        <mc:Fallback xmlns="">
          <p:sp>
            <p:nvSpPr>
              <p:cNvPr id="11" name="1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333746"/>
                <a:ext cx="2207527" cy="39895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4615" r="-3039" b="-2000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Rectángulo"/>
              <p:cNvSpPr/>
              <p:nvPr/>
            </p:nvSpPr>
            <p:spPr>
              <a:xfrm>
                <a:off x="467544" y="4732360"/>
                <a:ext cx="2799036" cy="4004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b</m:t>
                        </m:r>
                      </m:sub>
                    </m:sSub>
                    <m:r>
                      <a:rPr lang="es-EC">
                        <a:latin typeface="Cambria Math"/>
                      </a:rPr>
                      <m:t>=0,879</m:t>
                    </m:r>
                    <m:r>
                      <a:rPr lang="es-EC" i="1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s-EC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d</m:t>
                        </m:r>
                      </m:e>
                      <m:sup>
                        <m:r>
                          <a:rPr lang="es-EC" i="1">
                            <a:latin typeface="Cambria Math"/>
                          </a:rPr>
                          <m:t>−</m:t>
                        </m:r>
                        <m:r>
                          <a:rPr lang="es-EC">
                            <a:latin typeface="Cambria Math"/>
                          </a:rPr>
                          <m:t>0,107</m:t>
                        </m:r>
                      </m:sup>
                    </m:sSup>
                  </m:oMath>
                </a14:m>
                <a:r>
                  <a:rPr lang="es-EC" dirty="0" smtClean="0"/>
                  <a:t>=0,816</a:t>
                </a:r>
                <a:endParaRPr lang="es-EC" dirty="0"/>
              </a:p>
            </p:txBody>
          </p:sp>
        </mc:Choice>
        <mc:Fallback xmlns="">
          <p:sp>
            <p:nvSpPr>
              <p:cNvPr id="12" name="1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732360"/>
                <a:ext cx="2799036" cy="400431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t="-7576" r="-1961" b="-1515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Rectángulo"/>
              <p:cNvSpPr/>
              <p:nvPr/>
            </p:nvSpPr>
            <p:spPr>
              <a:xfrm>
                <a:off x="467544" y="5075892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c</m:t>
                        </m:r>
                      </m:sub>
                    </m:sSub>
                    <m:r>
                      <a:rPr lang="es-EC">
                        <a:latin typeface="Cambria Math"/>
                      </a:rPr>
                      <m:t>=1</m:t>
                    </m:r>
                  </m:oMath>
                </a14:m>
                <a:r>
                  <a:rPr lang="es-EC" b="1" dirty="0"/>
                  <a:t>	</a:t>
                </a:r>
                <a:endParaRPr lang="es-EC" dirty="0"/>
              </a:p>
            </p:txBody>
          </p:sp>
        </mc:Choice>
        <mc:Fallback xmlns="">
          <p:sp>
            <p:nvSpPr>
              <p:cNvPr id="13" name="1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075892"/>
                <a:ext cx="1107996" cy="36933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Rectángulo"/>
              <p:cNvSpPr/>
              <p:nvPr/>
            </p:nvSpPr>
            <p:spPr>
              <a:xfrm>
                <a:off x="467544" y="5363924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d</m:t>
                        </m:r>
                      </m:sub>
                    </m:sSub>
                    <m:r>
                      <a:rPr lang="es-EC">
                        <a:latin typeface="Cambria Math"/>
                      </a:rPr>
                      <m:t>=1</m:t>
                    </m:r>
                  </m:oMath>
                </a14:m>
                <a:r>
                  <a:rPr lang="es-EC" dirty="0"/>
                  <a:t>	</a:t>
                </a:r>
              </a:p>
            </p:txBody>
          </p:sp>
        </mc:Choice>
        <mc:Fallback xmlns="">
          <p:sp>
            <p:nvSpPr>
              <p:cNvPr id="14" name="1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363924"/>
                <a:ext cx="1107996" cy="369332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Rectángulo"/>
              <p:cNvSpPr/>
              <p:nvPr/>
            </p:nvSpPr>
            <p:spPr>
              <a:xfrm>
                <a:off x="467544" y="5651956"/>
                <a:ext cx="11448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e</m:t>
                        </m:r>
                      </m:sub>
                    </m:sSub>
                  </m:oMath>
                </a14:m>
                <a:r>
                  <a:rPr lang="es-EC" dirty="0"/>
                  <a:t> = 0,897</a:t>
                </a:r>
              </a:p>
            </p:txBody>
          </p:sp>
        </mc:Choice>
        <mc:Fallback xmlns="">
          <p:sp>
            <p:nvSpPr>
              <p:cNvPr id="15" name="1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651956"/>
                <a:ext cx="1144801" cy="369332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t="-8197" r="-5348" b="-2459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Rectángulo"/>
              <p:cNvSpPr/>
              <p:nvPr/>
            </p:nvSpPr>
            <p:spPr>
              <a:xfrm>
                <a:off x="501155" y="5939988"/>
                <a:ext cx="7584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f</m:t>
                        </m:r>
                      </m:sub>
                    </m:sSub>
                  </m:oMath>
                </a14:m>
                <a:r>
                  <a:rPr lang="es-EC" dirty="0"/>
                  <a:t> = 1 </a:t>
                </a:r>
              </a:p>
            </p:txBody>
          </p:sp>
        </mc:Choice>
        <mc:Fallback xmlns="">
          <p:sp>
            <p:nvSpPr>
              <p:cNvPr id="16" name="1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55" y="5939988"/>
                <a:ext cx="758477" cy="369332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t="-8197" r="-8000" b="-2459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16 Rectángulo"/>
          <p:cNvSpPr/>
          <p:nvPr/>
        </p:nvSpPr>
        <p:spPr>
          <a:xfrm>
            <a:off x="1891379" y="5589240"/>
            <a:ext cx="61280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/>
              <a:t>Reemplazando en la ecuación 3.4.32 de </a:t>
            </a:r>
            <a:r>
              <a:rPr lang="es-EC" sz="2000" dirty="0" smtClean="0"/>
              <a:t>se </a:t>
            </a:r>
            <a:r>
              <a:rPr lang="es-EC" sz="2000" dirty="0"/>
              <a:t>obtiene:</a:t>
            </a:r>
          </a:p>
          <a:p>
            <a:r>
              <a:rPr lang="es-EC" sz="2000" b="1" dirty="0" err="1"/>
              <a:t>D</a:t>
            </a:r>
            <a:r>
              <a:rPr lang="es-EC" sz="2000" b="1" baseline="-25000" dirty="0" err="1"/>
              <a:t>fat</a:t>
            </a:r>
            <a:r>
              <a:rPr lang="es-EC" sz="2000" b="1" dirty="0"/>
              <a:t>= 0,049088 [m]= 49 [mm]</a:t>
            </a:r>
            <a:endParaRPr lang="es-EC" sz="2000" dirty="0"/>
          </a:p>
        </p:txBody>
      </p:sp>
      <p:sp>
        <p:nvSpPr>
          <p:cNvPr id="18" name="17 Rectángulo"/>
          <p:cNvSpPr/>
          <p:nvPr/>
        </p:nvSpPr>
        <p:spPr>
          <a:xfrm>
            <a:off x="5436096" y="3491716"/>
            <a:ext cx="346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Se: Límite de resistencia a la fatiga</a:t>
            </a:r>
            <a:endParaRPr lang="es-EC" dirty="0"/>
          </a:p>
        </p:txBody>
      </p:sp>
      <p:sp>
        <p:nvSpPr>
          <p:cNvPr id="19" name="18 Flecha arriba">
            <a:hlinkClick r:id="rId12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4824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27" y="147464"/>
            <a:ext cx="8229600" cy="1143000"/>
          </a:xfrm>
        </p:spPr>
        <p:txBody>
          <a:bodyPr>
            <a:normAutofit/>
          </a:bodyPr>
          <a:lstStyle/>
          <a:p>
            <a:r>
              <a:rPr lang="es-EC" sz="2800" b="1" dirty="0" smtClean="0"/>
              <a:t>INFRAESTRUCTURA DE LA PLANTA</a:t>
            </a:r>
            <a:endParaRPr lang="es-EC" sz="2800" b="1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163985" y="1094953"/>
            <a:ext cx="4186808" cy="38863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C" sz="2000" dirty="0" smtClean="0"/>
              <a:t>Área de Gasificación Termoquímica</a:t>
            </a:r>
          </a:p>
        </p:txBody>
      </p:sp>
      <p:pic>
        <p:nvPicPr>
          <p:cNvPr id="5" name="4 Imagen" descr="C:\Users\EDU\Desktop\HAZWAT\IVAN EDUARDO\FOTOS CRA\DSC004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36" y="1484783"/>
            <a:ext cx="2359912" cy="18993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468015" y="3789040"/>
            <a:ext cx="4186808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C" sz="2000" dirty="0" smtClean="0"/>
              <a:t>Área de Bio</a:t>
            </a:r>
            <a:r>
              <a:rPr lang="es-EC" sz="2000" dirty="0"/>
              <a:t>r</a:t>
            </a:r>
            <a:r>
              <a:rPr lang="es-EC" sz="2000" dirty="0" smtClean="0"/>
              <a:t>remediación </a:t>
            </a:r>
            <a:endParaRPr lang="es-EC" sz="2000" dirty="0"/>
          </a:p>
        </p:txBody>
      </p:sp>
      <p:pic>
        <p:nvPicPr>
          <p:cNvPr id="7" name="6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6819" y="4141198"/>
            <a:ext cx="2896217" cy="1965195"/>
          </a:xfrm>
          <a:prstGeom prst="rect">
            <a:avLst/>
          </a:prstGeom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4211960" y="3482312"/>
            <a:ext cx="2838717" cy="704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C" sz="2000" dirty="0" smtClean="0"/>
              <a:t>Área de Encapsulación o Vertederos de Seguridad </a:t>
            </a:r>
            <a:endParaRPr lang="es-EC" sz="2000" dirty="0"/>
          </a:p>
        </p:txBody>
      </p:sp>
      <p:pic>
        <p:nvPicPr>
          <p:cNvPr id="10" name="9 Imagen" descr="C:\Users\EDU\Desktop\HAZWAT\IVAN EDUARDO\FOTOS CRA\CONST VERTEDERO\Imagen, 5 de nov, 2005 0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8322"/>
            <a:ext cx="2319655" cy="199199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2 Marcador de contenido"/>
          <p:cNvSpPr txBox="1">
            <a:spLocks/>
          </p:cNvSpPr>
          <p:nvPr/>
        </p:nvSpPr>
        <p:spPr>
          <a:xfrm>
            <a:off x="446819" y="1096144"/>
            <a:ext cx="4186808" cy="3886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C" sz="2000" dirty="0" smtClean="0"/>
              <a:t>Área de Almacenamiento </a:t>
            </a:r>
            <a:endParaRPr lang="es-EC" sz="2000" dirty="0"/>
          </a:p>
        </p:txBody>
      </p:sp>
      <p:pic>
        <p:nvPicPr>
          <p:cNvPr id="12" name="11 Imagen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0543" y="1470363"/>
            <a:ext cx="2579185" cy="2147908"/>
          </a:xfrm>
          <a:prstGeom prst="rect">
            <a:avLst/>
          </a:prstGeom>
        </p:spPr>
      </p:pic>
      <p:sp>
        <p:nvSpPr>
          <p:cNvPr id="14" name="13 Flecha arriba">
            <a:hlinkClick r:id="rId7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465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7" y="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339752" y="548680"/>
            <a:ext cx="4164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s-EC" sz="2800" b="1" dirty="0"/>
              <a:t>DISEÑO DE ELEMENTOS</a:t>
            </a:r>
            <a:endParaRPr lang="es-EC" sz="2800" dirty="0"/>
          </a:p>
        </p:txBody>
      </p:sp>
      <p:sp>
        <p:nvSpPr>
          <p:cNvPr id="4" name="3 Rectángulo"/>
          <p:cNvSpPr/>
          <p:nvPr/>
        </p:nvSpPr>
        <p:spPr>
          <a:xfrm>
            <a:off x="467544" y="980728"/>
            <a:ext cx="1949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/>
              <a:t>RODAMIENTO</a:t>
            </a:r>
            <a:endParaRPr lang="es-EC" sz="2400" i="1" dirty="0"/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2240" y="922169"/>
            <a:ext cx="1783722" cy="1977315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467543" y="1442393"/>
            <a:ext cx="6037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Selección  mediante el método de esfuerzos estáticos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Rectángulo"/>
              <p:cNvSpPr/>
              <p:nvPr/>
            </p:nvSpPr>
            <p:spPr>
              <a:xfrm>
                <a:off x="467544" y="1919697"/>
                <a:ext cx="4572000" cy="191148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s-EC" dirty="0"/>
                  <a:t>Se determina el factor de esfuerzos estáticos: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fs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r</m:t>
                        </m:r>
                      </m:sub>
                    </m:sSub>
                    <m:r>
                      <a:rPr lang="es-EC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C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EC"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s-EC">
                                <a:latin typeface="Cambria Math"/>
                              </a:rPr>
                              <m:t>o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C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EC"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s-EC">
                                <a:latin typeface="Cambria Math"/>
                              </a:rPr>
                              <m:t>o</m:t>
                            </m:r>
                          </m:sub>
                        </m:sSub>
                      </m:den>
                    </m:f>
                  </m:oMath>
                </a14:m>
                <a:r>
                  <a:rPr lang="es-EC" dirty="0"/>
                  <a:t> ;   C</a:t>
                </a:r>
                <a:r>
                  <a:rPr lang="es-EC" baseline="-25000" dirty="0"/>
                  <a:t>o</a:t>
                </a:r>
                <a:r>
                  <a:rPr lang="es-EC" dirty="0"/>
                  <a:t>= </a:t>
                </a:r>
                <a:r>
                  <a:rPr lang="es-EC" dirty="0" err="1"/>
                  <a:t>fs</a:t>
                </a:r>
                <a:r>
                  <a:rPr lang="es-EC" baseline="-25000" dirty="0" err="1"/>
                  <a:t>r</a:t>
                </a:r>
                <a:r>
                  <a:rPr lang="es-EC" dirty="0"/>
                  <a:t>*P</a:t>
                </a:r>
                <a:r>
                  <a:rPr lang="es-EC" baseline="-25000" dirty="0"/>
                  <a:t>o</a:t>
                </a:r>
                <a:r>
                  <a:rPr lang="es-EC" dirty="0"/>
                  <a:t>		</a:t>
                </a:r>
              </a:p>
              <a:p>
                <a:r>
                  <a:rPr lang="es-EC" dirty="0"/>
                  <a:t>Dónde:</a:t>
                </a:r>
              </a:p>
              <a:p>
                <a:r>
                  <a:rPr lang="es-EC" dirty="0" err="1" smtClean="0"/>
                  <a:t>fs</a:t>
                </a:r>
                <a:r>
                  <a:rPr lang="es-EC" baseline="-25000" dirty="0" err="1" smtClean="0"/>
                  <a:t>r</a:t>
                </a:r>
                <a:r>
                  <a:rPr lang="es-EC" dirty="0" smtClean="0"/>
                  <a:t>: Factor </a:t>
                </a:r>
                <a:r>
                  <a:rPr lang="es-EC" dirty="0"/>
                  <a:t>de esfuerzos estáticos</a:t>
                </a:r>
              </a:p>
              <a:p>
                <a:r>
                  <a:rPr lang="es-EC" dirty="0" smtClean="0"/>
                  <a:t>C</a:t>
                </a:r>
                <a:r>
                  <a:rPr lang="es-EC" baseline="-25000" dirty="0" smtClean="0"/>
                  <a:t>O</a:t>
                </a:r>
                <a:r>
                  <a:rPr lang="es-EC" dirty="0" smtClean="0"/>
                  <a:t>: Capacidad </a:t>
                </a:r>
                <a:r>
                  <a:rPr lang="es-EC" dirty="0"/>
                  <a:t>de carga estática [</a:t>
                </a:r>
                <a:r>
                  <a:rPr lang="es-EC" dirty="0" err="1"/>
                  <a:t>kN</a:t>
                </a:r>
                <a:r>
                  <a:rPr lang="es-EC" dirty="0"/>
                  <a:t>]</a:t>
                </a:r>
              </a:p>
              <a:p>
                <a:r>
                  <a:rPr lang="es-EC" dirty="0" smtClean="0"/>
                  <a:t>P</a:t>
                </a:r>
                <a:r>
                  <a:rPr lang="es-EC" baseline="-25000" dirty="0" smtClean="0"/>
                  <a:t>O</a:t>
                </a:r>
                <a:r>
                  <a:rPr lang="es-EC" dirty="0" smtClean="0"/>
                  <a:t>: Carga </a:t>
                </a:r>
                <a:r>
                  <a:rPr lang="es-EC" dirty="0"/>
                  <a:t>estática equivalente [</a:t>
                </a:r>
                <a:r>
                  <a:rPr lang="es-EC" dirty="0" err="1"/>
                  <a:t>kN</a:t>
                </a:r>
                <a:r>
                  <a:rPr lang="es-EC" dirty="0"/>
                  <a:t>]</a:t>
                </a:r>
              </a:p>
            </p:txBody>
          </p:sp>
        </mc:Choice>
        <mc:Fallback xmlns="">
          <p:sp>
            <p:nvSpPr>
              <p:cNvPr id="8" name="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19697"/>
                <a:ext cx="4572000" cy="191148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200" t="-1597" b="-447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Rectángulo"/>
          <p:cNvSpPr/>
          <p:nvPr/>
        </p:nvSpPr>
        <p:spPr>
          <a:xfrm>
            <a:off x="4413865" y="29249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 err="1"/>
              <a:t>fs</a:t>
            </a:r>
            <a:r>
              <a:rPr lang="es-EC" baseline="-25000" dirty="0" err="1"/>
              <a:t>r</a:t>
            </a:r>
            <a:r>
              <a:rPr lang="es-EC" dirty="0"/>
              <a:t>= 1.5 … 2.5  para exigencias elevadas</a:t>
            </a:r>
          </a:p>
          <a:p>
            <a:r>
              <a:rPr lang="es-EC" dirty="0" err="1"/>
              <a:t>fs</a:t>
            </a:r>
            <a:r>
              <a:rPr lang="es-EC" baseline="-25000" dirty="0" err="1"/>
              <a:t>r</a:t>
            </a:r>
            <a:r>
              <a:rPr lang="es-EC" dirty="0"/>
              <a:t>= 1.0 … 1.5 para exigencias normales</a:t>
            </a:r>
          </a:p>
          <a:p>
            <a:r>
              <a:rPr lang="es-EC" dirty="0" err="1"/>
              <a:t>fs</a:t>
            </a:r>
            <a:r>
              <a:rPr lang="es-EC" baseline="-25000" dirty="0" err="1"/>
              <a:t>r</a:t>
            </a:r>
            <a:r>
              <a:rPr lang="es-EC" dirty="0"/>
              <a:t>= 0.7 … 1.0 para exigencias reducidas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Rectángulo"/>
              <p:cNvSpPr/>
              <p:nvPr/>
            </p:nvSpPr>
            <p:spPr>
              <a:xfrm>
                <a:off x="473350" y="3831182"/>
                <a:ext cx="3594593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O</m:t>
                        </m:r>
                      </m:sub>
                    </m:sSub>
                    <m:r>
                      <a:rPr lang="es-EC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O</m:t>
                        </m:r>
                      </m:sub>
                    </m:sSub>
                    <m:r>
                      <a:rPr lang="es-EC" i="1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rad</m:t>
                        </m:r>
                      </m:sub>
                    </m:sSub>
                    <m:r>
                      <a:rPr lang="es-EC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O</m:t>
                        </m:r>
                      </m:sub>
                    </m:sSub>
                    <m:r>
                      <a:rPr lang="es-EC" i="1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axi</m:t>
                        </m:r>
                      </m:sub>
                    </m:sSub>
                  </m:oMath>
                </a14:m>
                <a:r>
                  <a:rPr lang="es-EC" dirty="0"/>
                  <a:t>	</a:t>
                </a:r>
              </a:p>
              <a:p>
                <a:r>
                  <a:rPr lang="es-EC" dirty="0" smtClean="0"/>
                  <a:t>Siendo</a:t>
                </a:r>
                <a:r>
                  <a:rPr lang="es-EC" dirty="0"/>
                  <a:t>:</a:t>
                </a:r>
              </a:p>
              <a:p>
                <a:r>
                  <a:rPr lang="es-EC" dirty="0" smtClean="0"/>
                  <a:t>P</a:t>
                </a:r>
                <a:r>
                  <a:rPr lang="es-EC" baseline="-25000" dirty="0" smtClean="0"/>
                  <a:t>o</a:t>
                </a:r>
                <a:r>
                  <a:rPr lang="es-EC" dirty="0" smtClean="0"/>
                  <a:t>:   Carga </a:t>
                </a:r>
                <a:r>
                  <a:rPr lang="es-EC" dirty="0"/>
                  <a:t>estática equivalente [</a:t>
                </a:r>
                <a:r>
                  <a:rPr lang="es-EC" dirty="0" err="1"/>
                  <a:t>kN</a:t>
                </a:r>
                <a:r>
                  <a:rPr lang="es-EC" dirty="0"/>
                  <a:t>]</a:t>
                </a:r>
              </a:p>
              <a:p>
                <a:r>
                  <a:rPr lang="es-EC" dirty="0" err="1" smtClean="0"/>
                  <a:t>F</a:t>
                </a:r>
                <a:r>
                  <a:rPr lang="es-EC" baseline="-25000" dirty="0" err="1" smtClean="0"/>
                  <a:t>rad</a:t>
                </a:r>
                <a:r>
                  <a:rPr lang="es-EC" dirty="0" smtClean="0"/>
                  <a:t>:</a:t>
                </a:r>
                <a:r>
                  <a:rPr lang="es-EC" baseline="-25000" dirty="0"/>
                  <a:t> </a:t>
                </a:r>
                <a:r>
                  <a:rPr lang="es-EC" dirty="0" smtClean="0"/>
                  <a:t>Carga </a:t>
                </a:r>
                <a:r>
                  <a:rPr lang="es-EC" dirty="0"/>
                  <a:t>radial [</a:t>
                </a:r>
                <a:r>
                  <a:rPr lang="es-EC" dirty="0" err="1"/>
                  <a:t>kN</a:t>
                </a:r>
                <a:r>
                  <a:rPr lang="es-EC" dirty="0"/>
                  <a:t>]</a:t>
                </a:r>
              </a:p>
              <a:p>
                <a:r>
                  <a:rPr lang="es-EC" dirty="0" err="1"/>
                  <a:t>F</a:t>
                </a:r>
                <a:r>
                  <a:rPr lang="es-EC" baseline="-25000" dirty="0" err="1"/>
                  <a:t>axi</a:t>
                </a:r>
                <a:r>
                  <a:rPr lang="es-EC" dirty="0"/>
                  <a:t>: </a:t>
                </a:r>
                <a:r>
                  <a:rPr lang="es-EC" dirty="0" smtClean="0"/>
                  <a:t> Carga </a:t>
                </a:r>
                <a:r>
                  <a:rPr lang="es-EC" dirty="0"/>
                  <a:t>axial [</a:t>
                </a:r>
                <a:r>
                  <a:rPr lang="es-EC" dirty="0" err="1"/>
                  <a:t>kN</a:t>
                </a:r>
                <a:r>
                  <a:rPr lang="es-EC" dirty="0"/>
                  <a:t>]</a:t>
                </a:r>
              </a:p>
              <a:p>
                <a:r>
                  <a:rPr lang="es-EC" dirty="0"/>
                  <a:t>X</a:t>
                </a:r>
                <a:r>
                  <a:rPr lang="es-EC" baseline="-25000" dirty="0"/>
                  <a:t>0</a:t>
                </a:r>
                <a:r>
                  <a:rPr lang="es-EC" dirty="0"/>
                  <a:t>: </a:t>
                </a:r>
                <a:r>
                  <a:rPr lang="es-EC" dirty="0" smtClean="0"/>
                  <a:t>   Factor </a:t>
                </a:r>
                <a:r>
                  <a:rPr lang="es-EC" dirty="0"/>
                  <a:t>radial</a:t>
                </a:r>
              </a:p>
              <a:p>
                <a:r>
                  <a:rPr lang="es-EC" dirty="0"/>
                  <a:t>Y</a:t>
                </a:r>
                <a:r>
                  <a:rPr lang="es-EC" baseline="-25000" dirty="0"/>
                  <a:t>0</a:t>
                </a:r>
                <a:r>
                  <a:rPr lang="es-EC" dirty="0"/>
                  <a:t>: </a:t>
                </a:r>
                <a:r>
                  <a:rPr lang="es-EC" dirty="0" smtClean="0"/>
                  <a:t>   Factor </a:t>
                </a:r>
                <a:r>
                  <a:rPr lang="es-EC" dirty="0"/>
                  <a:t>axial</a:t>
                </a:r>
              </a:p>
            </p:txBody>
          </p:sp>
        </mc:Choice>
        <mc:Fallback xmlns="">
          <p:sp>
            <p:nvSpPr>
              <p:cNvPr id="10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50" y="3831182"/>
                <a:ext cx="3594593" cy="203132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528" b="-359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10 Rectángulo"/>
          <p:cNvSpPr/>
          <p:nvPr/>
        </p:nvSpPr>
        <p:spPr>
          <a:xfrm>
            <a:off x="4304002" y="4365104"/>
            <a:ext cx="3436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F</a:t>
            </a:r>
            <a:r>
              <a:rPr lang="es-EC" baseline="-25000" dirty="0"/>
              <a:t>rad1</a:t>
            </a:r>
            <a:r>
              <a:rPr lang="es-EC" dirty="0"/>
              <a:t>= 2604.3233 [N]	</a:t>
            </a:r>
            <a:endParaRPr lang="es-EC" dirty="0" smtClean="0"/>
          </a:p>
          <a:p>
            <a:r>
              <a:rPr lang="es-EC" dirty="0" smtClean="0"/>
              <a:t>F</a:t>
            </a:r>
            <a:r>
              <a:rPr lang="es-EC" baseline="-25000" dirty="0" smtClean="0"/>
              <a:t>rad1</a:t>
            </a:r>
            <a:r>
              <a:rPr lang="es-EC" dirty="0"/>
              <a:t>: Carga radial en el soporte A</a:t>
            </a:r>
          </a:p>
          <a:p>
            <a:r>
              <a:rPr lang="es-EC" dirty="0"/>
              <a:t>F</a:t>
            </a:r>
            <a:r>
              <a:rPr lang="es-EC" baseline="-25000" dirty="0"/>
              <a:t>rad2</a:t>
            </a:r>
            <a:r>
              <a:rPr lang="es-EC" dirty="0"/>
              <a:t>= 3756.4477 [N]	</a:t>
            </a:r>
            <a:endParaRPr lang="es-EC" dirty="0" smtClean="0"/>
          </a:p>
          <a:p>
            <a:r>
              <a:rPr lang="es-EC" dirty="0" smtClean="0"/>
              <a:t>F</a:t>
            </a:r>
            <a:r>
              <a:rPr lang="es-EC" baseline="-25000" dirty="0" smtClean="0"/>
              <a:t>rad2</a:t>
            </a:r>
            <a:r>
              <a:rPr lang="es-EC" dirty="0"/>
              <a:t>: Carga radial en el soporte B</a:t>
            </a:r>
          </a:p>
        </p:txBody>
      </p:sp>
      <p:sp>
        <p:nvSpPr>
          <p:cNvPr id="12" name="11 Flecha arriba">
            <a:hlinkClick r:id="rId6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7019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339752" y="548680"/>
            <a:ext cx="4164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s-EC" sz="2800" b="1" dirty="0"/>
              <a:t>DISEÑO DE ELEMENTOS</a:t>
            </a:r>
            <a:endParaRPr lang="es-EC" sz="2800" dirty="0"/>
          </a:p>
        </p:txBody>
      </p:sp>
      <p:sp>
        <p:nvSpPr>
          <p:cNvPr id="4" name="3 Rectángulo"/>
          <p:cNvSpPr/>
          <p:nvPr/>
        </p:nvSpPr>
        <p:spPr>
          <a:xfrm>
            <a:off x="467544" y="980728"/>
            <a:ext cx="1949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/>
              <a:t>RODAMIENTO</a:t>
            </a:r>
            <a:endParaRPr lang="es-EC" sz="2400" i="1" dirty="0"/>
          </a:p>
        </p:txBody>
      </p:sp>
      <p:sp>
        <p:nvSpPr>
          <p:cNvPr id="5" name="4 Rectángulo"/>
          <p:cNvSpPr/>
          <p:nvPr/>
        </p:nvSpPr>
        <p:spPr>
          <a:xfrm>
            <a:off x="467544" y="14423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/>
              <a:t>Como F</a:t>
            </a:r>
            <a:r>
              <a:rPr lang="es-EC" baseline="-25000" dirty="0"/>
              <a:t>axi2</a:t>
            </a:r>
            <a:r>
              <a:rPr lang="es-EC" dirty="0"/>
              <a:t>/F</a:t>
            </a:r>
            <a:r>
              <a:rPr lang="es-EC" baseline="-25000" dirty="0"/>
              <a:t>rad2</a:t>
            </a:r>
            <a:r>
              <a:rPr lang="es-EC" dirty="0"/>
              <a:t> es menor que 0.8 la </a:t>
            </a:r>
            <a:r>
              <a:rPr lang="es-EC" dirty="0" smtClean="0"/>
              <a:t>ecuación: P</a:t>
            </a:r>
            <a:r>
              <a:rPr lang="es-EC" baseline="-25000" dirty="0" smtClean="0"/>
              <a:t>O</a:t>
            </a:r>
            <a:r>
              <a:rPr lang="es-EC" dirty="0" smtClean="0"/>
              <a:t> </a:t>
            </a:r>
            <a:r>
              <a:rPr lang="es-EC" dirty="0"/>
              <a:t>= F</a:t>
            </a:r>
            <a:r>
              <a:rPr lang="es-EC" baseline="-25000" dirty="0"/>
              <a:t>rad2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467544" y="2315487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Remplazando en la ecuación </a:t>
            </a:r>
            <a:r>
              <a:rPr lang="es-EC" dirty="0" err="1"/>
              <a:t>Ec</a:t>
            </a:r>
            <a:r>
              <a:rPr lang="es-EC" dirty="0"/>
              <a:t>. 3.4.47 Y tomando un factor de esfuerzos estáticos de 2.5 para exigencias elevadas tenemos que</a:t>
            </a:r>
            <a:r>
              <a:rPr lang="es-EC" dirty="0" smtClean="0"/>
              <a:t>:</a:t>
            </a:r>
          </a:p>
          <a:p>
            <a:r>
              <a:rPr lang="es-EC" b="1" dirty="0" smtClean="0"/>
              <a:t>C</a:t>
            </a:r>
            <a:r>
              <a:rPr lang="es-EC" b="1" baseline="-25000" dirty="0" smtClean="0"/>
              <a:t>O </a:t>
            </a:r>
            <a:r>
              <a:rPr lang="es-EC" b="1" dirty="0"/>
              <a:t>=  9.39 [</a:t>
            </a:r>
            <a:r>
              <a:rPr lang="es-EC" b="1" dirty="0" err="1"/>
              <a:t>kN</a:t>
            </a:r>
            <a:r>
              <a:rPr lang="es-EC" b="1" dirty="0" smtClean="0"/>
              <a:t>]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39552" y="3282949"/>
            <a:ext cx="2497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i="1" dirty="0"/>
              <a:t>Selección de alojamiento</a:t>
            </a:r>
            <a:endParaRPr lang="es-EC" dirty="0"/>
          </a:p>
        </p:txBody>
      </p:sp>
      <p:pic>
        <p:nvPicPr>
          <p:cNvPr id="8" name="7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86730" y="3316387"/>
            <a:ext cx="3933742" cy="225425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552545" y="3790781"/>
            <a:ext cx="3875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Se ha seleccionado un alojamiento UCP 209 para nuestro eje (</a:t>
            </a:r>
            <a:r>
              <a:rPr lang="es-EC" dirty="0" err="1"/>
              <a:t>d</a:t>
            </a:r>
            <a:r>
              <a:rPr lang="es-EC" baseline="-25000" dirty="0" err="1"/>
              <a:t>rod</a:t>
            </a:r>
            <a:r>
              <a:rPr lang="es-EC" dirty="0"/>
              <a:t>=45 [mm])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148064" y="14847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C" dirty="0"/>
          </a:p>
        </p:txBody>
      </p:sp>
      <p:sp>
        <p:nvSpPr>
          <p:cNvPr id="11" name="10 Flecha arriba">
            <a:hlinkClick r:id="rId4" action="ppaction://hlinksldjump"/>
          </p:cNvPr>
          <p:cNvSpPr/>
          <p:nvPr/>
        </p:nvSpPr>
        <p:spPr>
          <a:xfrm>
            <a:off x="8532440" y="44624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426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-27384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339752" y="548680"/>
            <a:ext cx="4164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s-EC" sz="2800" b="1" dirty="0"/>
              <a:t>DISEÑO DE ELEMENTOS</a:t>
            </a:r>
            <a:endParaRPr lang="es-EC" sz="2800" dirty="0"/>
          </a:p>
        </p:txBody>
      </p:sp>
      <p:sp>
        <p:nvSpPr>
          <p:cNvPr id="4" name="3 Rectángulo"/>
          <p:cNvSpPr/>
          <p:nvPr/>
        </p:nvSpPr>
        <p:spPr>
          <a:xfrm>
            <a:off x="467544" y="980728"/>
            <a:ext cx="4589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/>
              <a:t>SELECCIÓN DE CATALINA Y CADENA</a:t>
            </a:r>
            <a:endParaRPr lang="es-EC" sz="2400" i="1" dirty="0"/>
          </a:p>
        </p:txBody>
      </p:sp>
      <p:sp>
        <p:nvSpPr>
          <p:cNvPr id="5" name="4 Rectángulo"/>
          <p:cNvSpPr/>
          <p:nvPr/>
        </p:nvSpPr>
        <p:spPr>
          <a:xfrm>
            <a:off x="467544" y="139767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b="1" dirty="0"/>
              <a:t>Parámetros de partida</a:t>
            </a:r>
            <a:endParaRPr lang="es-EC" dirty="0"/>
          </a:p>
          <a:p>
            <a:r>
              <a:rPr lang="es-EC" dirty="0" err="1"/>
              <a:t>PotM</a:t>
            </a:r>
            <a:r>
              <a:rPr lang="es-EC" dirty="0"/>
              <a:t>= 8 [HP]</a:t>
            </a:r>
          </a:p>
          <a:p>
            <a:r>
              <a:rPr lang="en-US" dirty="0" err="1"/>
              <a:t>Wfc</a:t>
            </a:r>
            <a:r>
              <a:rPr lang="en-US" dirty="0"/>
              <a:t>= 87.5 [RPM]</a:t>
            </a:r>
            <a:endParaRPr lang="es-EC" dirty="0"/>
          </a:p>
          <a:p>
            <a:r>
              <a:rPr lang="en-US" dirty="0"/>
              <a:t>C= 160 [mm]= 6.29 [</a:t>
            </a:r>
            <a:r>
              <a:rPr lang="en-US" dirty="0" err="1"/>
              <a:t>plg</a:t>
            </a:r>
            <a:r>
              <a:rPr lang="en-US" dirty="0"/>
              <a:t>]</a:t>
            </a:r>
            <a:endParaRPr lang="es-EC" dirty="0"/>
          </a:p>
          <a:p>
            <a:r>
              <a:rPr lang="en-US" dirty="0"/>
              <a:t>d</a:t>
            </a:r>
            <a:r>
              <a:rPr lang="en-US" baseline="-25000" dirty="0"/>
              <a:t>c</a:t>
            </a:r>
            <a:r>
              <a:rPr lang="en-US" dirty="0"/>
              <a:t>= 45 [mm]</a:t>
            </a:r>
            <a:endParaRPr lang="es-EC" dirty="0"/>
          </a:p>
          <a:p>
            <a:r>
              <a:rPr lang="en-US" dirty="0" err="1"/>
              <a:t>Chavetero</a:t>
            </a:r>
            <a:r>
              <a:rPr lang="en-US" dirty="0"/>
              <a:t> (Keyway)= ½ x ¼ [</a:t>
            </a:r>
            <a:r>
              <a:rPr lang="en-US" dirty="0" err="1"/>
              <a:t>pulg</a:t>
            </a:r>
            <a:r>
              <a:rPr lang="en-US" dirty="0"/>
              <a:t>] </a:t>
            </a:r>
            <a:endParaRPr lang="es-EC" dirty="0"/>
          </a:p>
          <a:p>
            <a:r>
              <a:rPr lang="en-US" dirty="0"/>
              <a:t>r= 1.5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923928" y="1397675"/>
            <a:ext cx="53275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Dónde:</a:t>
            </a:r>
          </a:p>
          <a:p>
            <a:r>
              <a:rPr lang="es-EC" dirty="0" err="1" smtClean="0"/>
              <a:t>Pot</a:t>
            </a:r>
            <a:r>
              <a:rPr lang="es-EC" baseline="-25000" dirty="0" err="1" smtClean="0"/>
              <a:t>M</a:t>
            </a:r>
            <a:r>
              <a:rPr lang="es-EC" dirty="0" smtClean="0"/>
              <a:t>:</a:t>
            </a:r>
            <a:r>
              <a:rPr lang="es-EC" dirty="0"/>
              <a:t> </a:t>
            </a:r>
            <a:r>
              <a:rPr lang="es-EC" dirty="0" smtClean="0"/>
              <a:t> Potencia </a:t>
            </a:r>
            <a:r>
              <a:rPr lang="es-EC" dirty="0"/>
              <a:t>de salida del motor</a:t>
            </a:r>
          </a:p>
          <a:p>
            <a:r>
              <a:rPr lang="es-EC" dirty="0" err="1"/>
              <a:t>Wfc</a:t>
            </a:r>
            <a:r>
              <a:rPr lang="es-EC" dirty="0"/>
              <a:t>: </a:t>
            </a:r>
            <a:r>
              <a:rPr lang="es-EC" dirty="0" smtClean="0"/>
              <a:t>  Velocidad </a:t>
            </a:r>
            <a:r>
              <a:rPr lang="es-EC" dirty="0"/>
              <a:t>angular de salida del motor</a:t>
            </a:r>
          </a:p>
          <a:p>
            <a:r>
              <a:rPr lang="es-EC" dirty="0" err="1" smtClean="0"/>
              <a:t>R</a:t>
            </a:r>
            <a:r>
              <a:rPr lang="es-EC" baseline="-25000" dirty="0" err="1" smtClean="0"/>
              <a:t>tras</a:t>
            </a:r>
            <a:r>
              <a:rPr lang="es-EC" dirty="0" smtClean="0"/>
              <a:t>:    Relación </a:t>
            </a:r>
            <a:r>
              <a:rPr lang="es-EC" dirty="0"/>
              <a:t>de transmisión</a:t>
            </a:r>
          </a:p>
          <a:p>
            <a:r>
              <a:rPr lang="es-EC" dirty="0" err="1"/>
              <a:t>D</a:t>
            </a:r>
            <a:r>
              <a:rPr lang="es-EC" baseline="-25000" dirty="0" err="1"/>
              <a:t>rod</a:t>
            </a:r>
            <a:r>
              <a:rPr lang="es-EC" dirty="0"/>
              <a:t>: </a:t>
            </a:r>
            <a:r>
              <a:rPr lang="es-EC" dirty="0" smtClean="0"/>
              <a:t>   Diámetro </a:t>
            </a:r>
            <a:r>
              <a:rPr lang="es-EC" dirty="0"/>
              <a:t>del eje donde se montara la catalina</a:t>
            </a:r>
          </a:p>
          <a:p>
            <a:r>
              <a:rPr lang="es-EC" dirty="0"/>
              <a:t>C: </a:t>
            </a:r>
            <a:r>
              <a:rPr lang="es-EC" dirty="0" smtClean="0"/>
              <a:t>       Distancia </a:t>
            </a:r>
            <a:r>
              <a:rPr lang="es-EC" dirty="0"/>
              <a:t>entre centros de ejes</a:t>
            </a:r>
          </a:p>
          <a:p>
            <a:r>
              <a:rPr lang="es-EC" dirty="0" err="1"/>
              <a:t>N</a:t>
            </a:r>
            <a:r>
              <a:rPr lang="es-EC" baseline="-25000" dirty="0" err="1"/>
              <a:t>rue</a:t>
            </a:r>
            <a:r>
              <a:rPr lang="es-EC" dirty="0" smtClean="0"/>
              <a:t>:    </a:t>
            </a:r>
            <a:r>
              <a:rPr lang="es-EC" dirty="0"/>
              <a:t>Número de dientes en la catalina grande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67544" y="3569732"/>
            <a:ext cx="3342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Valoración de potencia de diseño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Rectángulo"/>
              <p:cNvSpPr/>
              <p:nvPr/>
            </p:nvSpPr>
            <p:spPr>
              <a:xfrm>
                <a:off x="516089" y="3939064"/>
                <a:ext cx="3294229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Pot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D</m:t>
                        </m:r>
                      </m:sub>
                    </m:sSub>
                    <m:r>
                      <a:rPr lang="es-EC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Pot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M</m:t>
                        </m:r>
                      </m:sub>
                    </m:sSub>
                    <m:r>
                      <a:rPr lang="es-EC" i="1">
                        <a:latin typeface="Cambria Math"/>
                      </a:rPr>
                      <m:t>∗</m:t>
                    </m:r>
                    <m:r>
                      <m:rPr>
                        <m:sty m:val="p"/>
                      </m:rPr>
                      <a:rPr lang="es-EC">
                        <a:latin typeface="Cambria Math"/>
                      </a:rPr>
                      <m:t>FS</m:t>
                    </m:r>
                  </m:oMath>
                </a14:m>
                <a:r>
                  <a:rPr lang="es-EC" dirty="0"/>
                  <a:t>	</a:t>
                </a:r>
              </a:p>
              <a:p>
                <a:r>
                  <a:rPr lang="es-EC" dirty="0" smtClean="0"/>
                  <a:t>En </a:t>
                </a:r>
                <a:r>
                  <a:rPr lang="es-EC" dirty="0"/>
                  <a:t>donde:</a:t>
                </a:r>
              </a:p>
              <a:p>
                <a:r>
                  <a:rPr lang="es-EC" dirty="0" err="1"/>
                  <a:t>Pot</a:t>
                </a:r>
                <a:r>
                  <a:rPr lang="es-EC" baseline="-25000" dirty="0" err="1"/>
                  <a:t>D</a:t>
                </a:r>
                <a:r>
                  <a:rPr lang="es-EC" dirty="0"/>
                  <a:t>: Potencia de </a:t>
                </a:r>
                <a:r>
                  <a:rPr lang="es-EC" dirty="0" smtClean="0"/>
                  <a:t>diseño</a:t>
                </a:r>
              </a:p>
              <a:p>
                <a:r>
                  <a:rPr lang="es-EC" dirty="0" smtClean="0"/>
                  <a:t>FS</a:t>
                </a:r>
                <a:r>
                  <a:rPr lang="es-EC" dirty="0"/>
                  <a:t>: Factor de </a:t>
                </a:r>
                <a:r>
                  <a:rPr lang="es-EC" dirty="0" smtClean="0"/>
                  <a:t>Servicio</a:t>
                </a:r>
              </a:p>
              <a:p>
                <a:r>
                  <a:rPr lang="es-EC" dirty="0" smtClean="0"/>
                  <a:t>FS= 1,5</a:t>
                </a:r>
                <a:endParaRPr lang="es-EC" dirty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8" name="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89" y="3939064"/>
                <a:ext cx="3294229" cy="175432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Rectángulo"/>
              <p:cNvSpPr/>
              <p:nvPr/>
            </p:nvSpPr>
            <p:spPr>
              <a:xfrm>
                <a:off x="467544" y="5324058"/>
                <a:ext cx="284898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C" dirty="0"/>
                  <a:t>Reemplazando  se tiene:       </a:t>
                </a:r>
                <a:endParaRPr lang="es-EC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s-EC" b="1" i="1">
                            <a:latin typeface="Cambria Math"/>
                          </a:rPr>
                          <m:t>𝐏𝐨𝐭</m:t>
                        </m:r>
                      </m:e>
                      <m:sub>
                        <m:r>
                          <a:rPr lang="es-EC" b="1" i="1">
                            <a:latin typeface="Cambria Math"/>
                          </a:rPr>
                          <m:t>𝐃</m:t>
                        </m:r>
                      </m:sub>
                    </m:sSub>
                    <m:r>
                      <a:rPr lang="es-EC" b="1">
                        <a:latin typeface="Cambria Math"/>
                      </a:rPr>
                      <m:t>=</m:t>
                    </m:r>
                    <m:r>
                      <a:rPr lang="es-EC" b="1" i="1">
                        <a:latin typeface="Cambria Math"/>
                      </a:rPr>
                      <m:t>𝟏𝟐</m:t>
                    </m:r>
                  </m:oMath>
                </a14:m>
                <a:r>
                  <a:rPr lang="es-EC" b="1" dirty="0"/>
                  <a:t>[HP]</a:t>
                </a:r>
                <a:endParaRPr lang="es-EC" dirty="0"/>
              </a:p>
            </p:txBody>
          </p:sp>
        </mc:Choice>
        <mc:Fallback xmlns="">
          <p:sp>
            <p:nvSpPr>
              <p:cNvPr id="9" name="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324058"/>
                <a:ext cx="2848985" cy="64633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927" t="-4717" r="-857" b="-1415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9 Rectángulo"/>
          <p:cNvSpPr/>
          <p:nvPr/>
        </p:nvSpPr>
        <p:spPr>
          <a:xfrm>
            <a:off x="3923928" y="3561657"/>
            <a:ext cx="3468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smtClean="0"/>
              <a:t>Selección del tamaño de la cadena</a:t>
            </a:r>
            <a:endParaRPr lang="es-EC" dirty="0"/>
          </a:p>
        </p:txBody>
      </p:sp>
      <p:sp>
        <p:nvSpPr>
          <p:cNvPr id="11" name="10 Rectángulo"/>
          <p:cNvSpPr/>
          <p:nvPr/>
        </p:nvSpPr>
        <p:spPr>
          <a:xfrm>
            <a:off x="3927703" y="393906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/>
              <a:t>Cadena # 80 </a:t>
            </a:r>
          </a:p>
          <a:p>
            <a:r>
              <a:rPr lang="es-EC" dirty="0" err="1"/>
              <a:t>P</a:t>
            </a:r>
            <a:r>
              <a:rPr lang="es-EC" baseline="-25000" dirty="0" err="1"/>
              <a:t>cad</a:t>
            </a:r>
            <a:r>
              <a:rPr lang="es-EC" dirty="0"/>
              <a:t> = 1[</a:t>
            </a:r>
            <a:r>
              <a:rPr lang="es-EC" dirty="0" err="1"/>
              <a:t>pulg</a:t>
            </a:r>
            <a:r>
              <a:rPr lang="es-EC" dirty="0"/>
              <a:t>]</a:t>
            </a:r>
          </a:p>
          <a:p>
            <a:r>
              <a:rPr lang="es-EC" dirty="0" err="1"/>
              <a:t>n</a:t>
            </a:r>
            <a:r>
              <a:rPr lang="es-EC" baseline="-25000" dirty="0" err="1"/>
              <a:t>cat</a:t>
            </a:r>
            <a:r>
              <a:rPr lang="es-EC" dirty="0"/>
              <a:t>= 13</a:t>
            </a:r>
          </a:p>
          <a:p>
            <a:r>
              <a:rPr lang="es-EC" dirty="0"/>
              <a:t> </a:t>
            </a:r>
            <a:endParaRPr lang="es-EC" dirty="0" smtClean="0"/>
          </a:p>
          <a:p>
            <a:r>
              <a:rPr lang="es-EC" dirty="0" smtClean="0"/>
              <a:t>En </a:t>
            </a:r>
            <a:r>
              <a:rPr lang="es-EC" dirty="0"/>
              <a:t>donde:</a:t>
            </a:r>
          </a:p>
          <a:p>
            <a:r>
              <a:rPr lang="es-EC" dirty="0" err="1"/>
              <a:t>P</a:t>
            </a:r>
            <a:r>
              <a:rPr lang="es-EC" baseline="-25000" dirty="0" err="1"/>
              <a:t>cad</a:t>
            </a:r>
            <a:r>
              <a:rPr lang="es-EC" dirty="0"/>
              <a:t>: paso de la cadena</a:t>
            </a:r>
          </a:p>
          <a:p>
            <a:r>
              <a:rPr lang="es-EC" dirty="0" err="1"/>
              <a:t>n</a:t>
            </a:r>
            <a:r>
              <a:rPr lang="es-EC" baseline="-25000" dirty="0" err="1"/>
              <a:t>cat</a:t>
            </a:r>
            <a:r>
              <a:rPr lang="es-EC" dirty="0"/>
              <a:t>: número de dientes de la catalina pequeña</a:t>
            </a:r>
          </a:p>
        </p:txBody>
      </p:sp>
      <p:sp>
        <p:nvSpPr>
          <p:cNvPr id="12" name="11 Flecha arriba">
            <a:hlinkClick r:id="rId5" action="ppaction://hlinksldjump"/>
          </p:cNvPr>
          <p:cNvSpPr/>
          <p:nvPr/>
        </p:nvSpPr>
        <p:spPr>
          <a:xfrm>
            <a:off x="8532440" y="44624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06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987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378114" y="1443841"/>
                <a:ext cx="4841957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C" dirty="0"/>
                  <a:t>Con la relación de transmisión se tiene que: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s-EC" i="1">
                            <a:latin typeface="Cambria Math"/>
                          </a:rPr>
                          <m:t>𝑟𝑢𝑒</m:t>
                        </m:r>
                      </m:sub>
                    </m:sSub>
                    <m:r>
                      <a:rPr lang="es-EC">
                        <a:latin typeface="Cambria Math"/>
                      </a:rPr>
                      <m:t>=1.5</m:t>
                    </m:r>
                    <m:r>
                      <a:rPr lang="es-EC" i="1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s-EC" i="1">
                            <a:latin typeface="Cambria Math"/>
                          </a:rPr>
                          <m:t>𝑐𝑎𝑑</m:t>
                        </m:r>
                      </m:sub>
                    </m:sSub>
                  </m:oMath>
                </a14:m>
                <a:r>
                  <a:rPr lang="es-EC" dirty="0"/>
                  <a:t>		</a:t>
                </a:r>
              </a:p>
              <a:p>
                <a:r>
                  <a:rPr lang="es-EC" dirty="0" smtClean="0"/>
                  <a:t>Reemplazando se obtiene:</a:t>
                </a:r>
                <a:r>
                  <a:rPr lang="es-EC" dirty="0"/>
                  <a:t>	</a:t>
                </a:r>
                <a:r>
                  <a:rPr lang="es-EC" dirty="0" err="1"/>
                  <a:t>N</a:t>
                </a:r>
                <a:r>
                  <a:rPr lang="es-EC" baseline="-25000" dirty="0" err="1"/>
                  <a:t>rue</a:t>
                </a:r>
                <a:r>
                  <a:rPr lang="es-EC" dirty="0"/>
                  <a:t>= 19.5  </a:t>
                </a:r>
              </a:p>
              <a:p>
                <a:r>
                  <a:rPr lang="es-EC" dirty="0"/>
                  <a:t>Aproximando se tiene un número de dientes de:	</a:t>
                </a:r>
                <a:r>
                  <a:rPr lang="es-EC" dirty="0" smtClean="0"/>
                  <a:t>		</a:t>
                </a:r>
                <a:r>
                  <a:rPr lang="es-EC" dirty="0" err="1" smtClean="0"/>
                  <a:t>N</a:t>
                </a:r>
                <a:r>
                  <a:rPr lang="es-EC" baseline="-25000" dirty="0" err="1" smtClean="0"/>
                  <a:t>rue</a:t>
                </a:r>
                <a:r>
                  <a:rPr lang="es-EC" dirty="0"/>
                  <a:t>= 19</a:t>
                </a:r>
              </a:p>
              <a:p>
                <a:r>
                  <a:rPr lang="es-EC" dirty="0" err="1"/>
                  <a:t>r</a:t>
                </a:r>
                <a:r>
                  <a:rPr lang="es-EC" baseline="-25000" dirty="0" err="1"/>
                  <a:t>tras</a:t>
                </a:r>
                <a:r>
                  <a:rPr lang="es-EC" dirty="0"/>
                  <a:t>= 1.46		</a:t>
                </a:r>
              </a:p>
              <a:p>
                <a:r>
                  <a:rPr lang="es-EC" dirty="0"/>
                  <a:t> </a:t>
                </a:r>
                <a:r>
                  <a:rPr lang="es-EC" dirty="0" smtClean="0"/>
                  <a:t>Dónde: </a:t>
                </a:r>
                <a:r>
                  <a:rPr lang="es-EC" dirty="0" err="1"/>
                  <a:t>r</a:t>
                </a:r>
                <a:r>
                  <a:rPr lang="es-EC" baseline="-25000" dirty="0" err="1"/>
                  <a:t>tras</a:t>
                </a:r>
                <a:r>
                  <a:rPr lang="es-EC" dirty="0"/>
                  <a:t>: Relación de transmisión real en el juego de catalina/cadena</a:t>
                </a:r>
                <a:r>
                  <a:rPr lang="es-EC" dirty="0" smtClean="0"/>
                  <a:t>.</a:t>
                </a:r>
                <a:endParaRPr lang="es-EC" dirty="0"/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14" y="1443841"/>
                <a:ext cx="4841957" cy="230832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08" t="-1319" b="-316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Rectángulo"/>
          <p:cNvSpPr/>
          <p:nvPr/>
        </p:nvSpPr>
        <p:spPr>
          <a:xfrm>
            <a:off x="2339752" y="548680"/>
            <a:ext cx="4164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s-EC" sz="2800" b="1" dirty="0"/>
              <a:t>DISEÑO DE ELEMENTOS</a:t>
            </a:r>
            <a:endParaRPr lang="es-EC" sz="2800" dirty="0"/>
          </a:p>
        </p:txBody>
      </p:sp>
      <p:sp>
        <p:nvSpPr>
          <p:cNvPr id="5" name="4 Rectángulo"/>
          <p:cNvSpPr/>
          <p:nvPr/>
        </p:nvSpPr>
        <p:spPr>
          <a:xfrm>
            <a:off x="467544" y="980728"/>
            <a:ext cx="4589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/>
              <a:t>SELECCIÓN DE CATALINA Y CADENA</a:t>
            </a:r>
            <a:endParaRPr lang="es-EC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467544" y="3746670"/>
                <a:ext cx="4896544" cy="2188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C" b="1" dirty="0"/>
                  <a:t>Cálculo de  la longitud de cadena</a:t>
                </a:r>
                <a:endParaRPr lang="es-EC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s-EC" i="1">
                            <a:latin typeface="Cambria Math"/>
                          </a:rPr>
                          <m:t>𝑐𝑎𝑑</m:t>
                        </m:r>
                      </m:sub>
                    </m:sSub>
                    <m:r>
                      <a:rPr lang="es-EC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C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C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s-EC" i="1">
                                <a:latin typeface="Cambria Math"/>
                              </a:rPr>
                              <m:t>𝑟𝑢𝑒</m:t>
                            </m:r>
                          </m:sub>
                        </m:sSub>
                        <m:r>
                          <a:rPr lang="es-EC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s-EC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C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s-EC" i="1">
                                <a:latin typeface="Cambria Math"/>
                              </a:rPr>
                              <m:t>𝑐𝑎𝑡</m:t>
                            </m:r>
                          </m:sub>
                        </m:sSub>
                      </m:num>
                      <m:den>
                        <m:r>
                          <a:rPr lang="es-EC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s-EC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s-EC" i="1">
                            <a:latin typeface="Cambria Math"/>
                          </a:rPr>
                        </m:ctrlPr>
                      </m:fPr>
                      <m:num>
                        <m:r>
                          <a:rPr lang="es-EC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C</m:t>
                        </m:r>
                      </m:num>
                      <m:den>
                        <m:sSub>
                          <m:sSubPr>
                            <m:ctrlPr>
                              <a:rPr lang="es-EC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C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s-EC" i="1">
                                <a:latin typeface="Cambria Math"/>
                              </a:rPr>
                              <m:t>𝑐𝑎𝑑</m:t>
                            </m:r>
                          </m:sub>
                        </m:sSub>
                      </m:den>
                    </m:f>
                  </m:oMath>
                </a14:m>
                <a:r>
                  <a:rPr lang="es-EC" dirty="0"/>
                  <a:t>		</a:t>
                </a:r>
              </a:p>
              <a:p>
                <a:r>
                  <a:rPr lang="es-EC" dirty="0" smtClean="0"/>
                  <a:t>Reemplazando </a:t>
                </a:r>
                <a:r>
                  <a:rPr lang="es-EC" dirty="0"/>
                  <a:t>valores en la ecuación 3.4.59 se obtiene una longitud de cadena: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s-EC" i="1">
                            <a:latin typeface="Cambria Math"/>
                          </a:rPr>
                          <m:t>𝑐𝑎𝑑</m:t>
                        </m:r>
                      </m:sub>
                    </m:sSub>
                    <m:r>
                      <a:rPr lang="es-EC">
                        <a:latin typeface="Cambria Math"/>
                      </a:rPr>
                      <m:t>=0,73 [</m:t>
                    </m:r>
                    <m:r>
                      <m:rPr>
                        <m:sty m:val="p"/>
                      </m:rPr>
                      <a:rPr lang="es-EC">
                        <a:latin typeface="Cambria Math"/>
                      </a:rPr>
                      <m:t>m</m:t>
                    </m:r>
                    <m:r>
                      <a:rPr lang="es-EC">
                        <a:latin typeface="Cambria Math"/>
                      </a:rPr>
                      <m:t>]</m:t>
                    </m:r>
                  </m:oMath>
                </a14:m>
                <a:endParaRPr lang="es-EC" dirty="0"/>
              </a:p>
              <a:p>
                <a:r>
                  <a:rPr lang="es-EC" dirty="0"/>
                  <a:t> </a:t>
                </a:r>
                <a:r>
                  <a:rPr lang="es-EC" dirty="0" smtClean="0"/>
                  <a:t>Número </a:t>
                </a:r>
                <a:r>
                  <a:rPr lang="es-EC" dirty="0"/>
                  <a:t>de eslabones </a:t>
                </a:r>
                <a:r>
                  <a:rPr lang="es-EC" dirty="0" smtClean="0"/>
                  <a:t>:S</a:t>
                </a:r>
                <a:endParaRPr lang="es-EC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>
                          <a:latin typeface="Cambria Math"/>
                        </a:rPr>
                        <m:t>S</m:t>
                      </m:r>
                      <m:r>
                        <a:rPr lang="es-EC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𝑐𝑎𝑑</m:t>
                          </m:r>
                        </m:sub>
                      </m:sSub>
                      <m:r>
                        <a:rPr lang="es-EC"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𝑐𝑎𝑑</m:t>
                          </m:r>
                        </m:sub>
                      </m:sSub>
                    </m:oMath>
                  </m:oMathPara>
                </a14:m>
                <a:endParaRPr lang="es-EC" dirty="0"/>
              </a:p>
              <a:p>
                <a:r>
                  <a:rPr lang="es-EC" dirty="0"/>
                  <a:t>Reemplazando en la ecuación:</a:t>
                </a:r>
                <a:r>
                  <a:rPr lang="es-EC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C">
                        <a:latin typeface="Cambria Math"/>
                      </a:rPr>
                      <m:t>S</m:t>
                    </m:r>
                    <m:r>
                      <a:rPr lang="es-EC">
                        <a:latin typeface="Cambria Math"/>
                      </a:rPr>
                      <m:t>=28,6</m:t>
                    </m:r>
                  </m:oMath>
                </a14:m>
                <a:r>
                  <a:rPr lang="es-EC" dirty="0" smtClean="0"/>
                  <a:t>=29</a:t>
                </a:r>
                <a:endParaRPr lang="es-EC" dirty="0"/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46670"/>
                <a:ext cx="4896544" cy="218861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121" t="-1393" b="-362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5358353" y="1052736"/>
                <a:ext cx="3328685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m</m:t>
                        </m:r>
                      </m:sub>
                    </m:sSub>
                    <m:r>
                      <a:rPr lang="es-EC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m</m:t>
                        </m:r>
                      </m:sub>
                    </m:sSub>
                    <m:r>
                      <a:rPr lang="es-EC" i="1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𝑐𝑎𝑑</m:t>
                        </m:r>
                      </m:sub>
                    </m:sSub>
                    <m:r>
                      <a:rPr lang="es-EC">
                        <a:latin typeface="Cambria Math"/>
                      </a:rPr>
                      <m:t>=29 [</m:t>
                    </m:r>
                    <m:r>
                      <m:rPr>
                        <m:sty m:val="p"/>
                      </m:rPr>
                      <a:rPr lang="es-EC">
                        <a:latin typeface="Cambria Math"/>
                      </a:rPr>
                      <m:t>pulg</m:t>
                    </m:r>
                    <m:r>
                      <a:rPr lang="es-EC">
                        <a:latin typeface="Cambria Math"/>
                      </a:rPr>
                      <m:t>]</m:t>
                    </m:r>
                  </m:oMath>
                </a14:m>
                <a:r>
                  <a:rPr lang="es-EC" dirty="0"/>
                  <a:t>		</a:t>
                </a:r>
                <a:endParaRPr lang="es-EC" dirty="0" smtClean="0"/>
              </a:p>
              <a:p>
                <a:r>
                  <a:rPr lang="es-EC" dirty="0" smtClean="0"/>
                  <a:t>En </a:t>
                </a:r>
                <a:r>
                  <a:rPr lang="es-EC" dirty="0"/>
                  <a:t>donde: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m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:    </m:t>
                      </m:r>
                      <m:r>
                        <a:rPr lang="es-EC" i="1">
                          <a:latin typeface="Cambria Math"/>
                        </a:rPr>
                        <m:t>𝐿𝑜𝑛𝑔𝑖𝑡𝑢𝑑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  <m:r>
                        <a:rPr lang="es-EC" i="1">
                          <a:latin typeface="Cambria Math"/>
                        </a:rPr>
                        <m:t>𝑑𝑒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  <m:r>
                        <a:rPr lang="es-EC" i="1">
                          <a:latin typeface="Cambria Math"/>
                        </a:rPr>
                        <m:t>𝑙𝑎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  <m:r>
                        <a:rPr lang="es-EC" i="1">
                          <a:latin typeface="Cambria Math"/>
                        </a:rPr>
                        <m:t>𝑐𝑎𝑑𝑒𝑛𝑎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  <m:r>
                        <a:rPr lang="es-EC" i="1">
                          <a:latin typeface="Cambria Math"/>
                        </a:rPr>
                        <m:t>𝑟𝑒𝑎𝑙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EC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𝑒𝑛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  <m:r>
                        <a:rPr lang="es-EC" i="1">
                          <a:latin typeface="Cambria Math"/>
                        </a:rPr>
                        <m:t>𝑏𝑎𝑠𝑒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  <m:r>
                        <a:rPr lang="es-EC" i="1">
                          <a:latin typeface="Cambria Math"/>
                        </a:rPr>
                        <m:t>𝑎𝑙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  <m:r>
                        <a:rPr lang="es-EC" i="1">
                          <a:latin typeface="Cambria Math"/>
                        </a:rPr>
                        <m:t>𝑛𝑢𝑚𝑒𝑟𝑜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  <m:r>
                        <a:rPr lang="es-EC" i="1">
                          <a:latin typeface="Cambria Math"/>
                        </a:rPr>
                        <m:t>𝑑𝑒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  <m:r>
                        <a:rPr lang="es-EC" i="1">
                          <a:latin typeface="Cambria Math"/>
                        </a:rPr>
                        <m:t>𝑒𝑠𝑙𝑎𝑏𝑜𝑛𝑒𝑠</m:t>
                      </m:r>
                    </m:oMath>
                  </m:oMathPara>
                </a14:m>
                <a:endParaRPr lang="es-EC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m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:     </m:t>
                      </m:r>
                      <m:r>
                        <a:rPr lang="es-EC" i="1">
                          <a:latin typeface="Cambria Math"/>
                        </a:rPr>
                        <m:t>𝐸𝑙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  <m:r>
                        <a:rPr lang="es-EC" i="1">
                          <a:latin typeface="Cambria Math"/>
                        </a:rPr>
                        <m:t>𝑛𝑢𝑚𝑒𝑟𝑜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  <m:r>
                        <a:rPr lang="es-EC" i="1">
                          <a:latin typeface="Cambria Math"/>
                        </a:rPr>
                        <m:t>𝑑𝑒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  <m:r>
                        <a:rPr lang="es-EC" i="1">
                          <a:latin typeface="Cambria Math"/>
                        </a:rPr>
                        <m:t>𝑒𝑠𝑙𝑎𝑏𝑜𝑛𝑒𝑠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  <m:r>
                        <a:rPr lang="es-EC" i="1">
                          <a:latin typeface="Cambria Math"/>
                        </a:rPr>
                        <m:t>𝑑𝑒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EC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𝑙𝑎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  <m:r>
                        <a:rPr lang="es-EC" i="1">
                          <a:latin typeface="Cambria Math"/>
                        </a:rPr>
                        <m:t>𝑐𝑎𝑑𝑒𝑛𝑎</m:t>
                      </m:r>
                    </m:oMath>
                  </m:oMathPara>
                </a14:m>
                <a:endParaRPr lang="es-EC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>
                          <a:latin typeface="Cambria Math"/>
                        </a:rPr>
                        <m:t>Pcad</m:t>
                      </m:r>
                      <m:r>
                        <a:rPr lang="es-EC" i="1">
                          <a:latin typeface="Cambria Math"/>
                        </a:rPr>
                        <m:t>:  </m:t>
                      </m:r>
                      <m:r>
                        <a:rPr lang="es-EC" i="1">
                          <a:latin typeface="Cambria Math"/>
                        </a:rPr>
                        <m:t>𝑃𝑎𝑠𝑜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  <m:r>
                        <a:rPr lang="es-EC" i="1">
                          <a:latin typeface="Cambria Math"/>
                        </a:rPr>
                        <m:t>𝑑𝑒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  <m:r>
                        <a:rPr lang="es-EC" i="1">
                          <a:latin typeface="Cambria Math"/>
                        </a:rPr>
                        <m:t>𝑙𝑎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  <m:r>
                        <a:rPr lang="es-EC" i="1">
                          <a:latin typeface="Cambria Math"/>
                        </a:rPr>
                        <m:t>𝑐𝑎𝑑𝑒𝑛𝑎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353" y="1052736"/>
                <a:ext cx="3328685" cy="230832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648" r="-567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Rectángulo"/>
              <p:cNvSpPr/>
              <p:nvPr/>
            </p:nvSpPr>
            <p:spPr>
              <a:xfrm>
                <a:off x="5364088" y="3356992"/>
                <a:ext cx="4572000" cy="161486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C">
                        <a:latin typeface="Cambria Math"/>
                      </a:rPr>
                      <m:t>n</m:t>
                    </m:r>
                    <m:r>
                      <a:rPr lang="es-EC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C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C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s-EC" i="1">
                                <a:latin typeface="Cambria Math"/>
                              </a:rPr>
                              <m:t>𝑐𝑎𝑑</m:t>
                            </m:r>
                          </m:sub>
                        </m:sSub>
                      </m:num>
                      <m:den>
                        <m:r>
                          <a:rPr lang="es-EC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s-EC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C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s-EC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s-EC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EC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C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s-EC" i="1">
                                    <a:latin typeface="Cambria Math"/>
                                  </a:rPr>
                                  <m:t>𝑟𝑢𝑒</m:t>
                                </m:r>
                              </m:sub>
                            </m:sSub>
                            <m:r>
                              <a:rPr lang="es-EC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EC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C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s-EC" i="1">
                                    <a:latin typeface="Cambria Math"/>
                                  </a:rPr>
                                  <m:t>𝑐𝑎𝑡</m:t>
                                </m:r>
                              </m:sub>
                            </m:sSub>
                          </m:num>
                          <m:den>
                            <m:r>
                              <a:rPr lang="es-EC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s-EC" dirty="0"/>
                  <a:t>		</a:t>
                </a:r>
                <a:endParaRPr lang="es-EC" dirty="0" smtClean="0"/>
              </a:p>
              <a:p>
                <a:r>
                  <a:rPr lang="es-EC" dirty="0" smtClean="0"/>
                  <a:t>En </a:t>
                </a:r>
                <a:r>
                  <a:rPr lang="es-EC" dirty="0"/>
                  <a:t>donde:</a:t>
                </a:r>
              </a:p>
              <a:p>
                <a:r>
                  <a:rPr lang="es-EC" dirty="0" err="1"/>
                  <a:t>Cn</a:t>
                </a:r>
                <a:r>
                  <a:rPr lang="es-EC" dirty="0"/>
                  <a:t>: nueva distancia entre centros </a:t>
                </a:r>
                <a:endParaRPr lang="es-EC" dirty="0" smtClean="0"/>
              </a:p>
              <a:p>
                <a:r>
                  <a:rPr lang="es-EC" dirty="0" smtClean="0"/>
                  <a:t>de </a:t>
                </a:r>
                <a:r>
                  <a:rPr lang="es-EC" dirty="0"/>
                  <a:t>Catalinas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C">
                        <a:latin typeface="Cambria Math"/>
                      </a:rPr>
                      <m:t>Cn</m:t>
                    </m:r>
                    <m:r>
                      <a:rPr lang="es-EC">
                        <a:latin typeface="Cambria Math"/>
                      </a:rPr>
                      <m:t>=</m:t>
                    </m:r>
                  </m:oMath>
                </a14:m>
                <a:r>
                  <a:rPr lang="es-EC" dirty="0"/>
                  <a:t>6.5</a:t>
                </a:r>
                <a:r>
                  <a:rPr lang="es-EC" dirty="0" smtClean="0"/>
                  <a:t>[pulg]= 165 [mm] </a:t>
                </a:r>
                <a:endParaRPr lang="es-EC" dirty="0"/>
              </a:p>
            </p:txBody>
          </p:sp>
        </mc:Choice>
        <mc:Fallback xmlns="">
          <p:sp>
            <p:nvSpPr>
              <p:cNvPr id="8" name="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356992"/>
                <a:ext cx="4572000" cy="1614866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200" b="-528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Rectángulo"/>
          <p:cNvSpPr/>
          <p:nvPr/>
        </p:nvSpPr>
        <p:spPr>
          <a:xfrm>
            <a:off x="5358353" y="5157192"/>
            <a:ext cx="3581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H80Q19 para catalina conductora y H80P13 para catalina conducida</a:t>
            </a:r>
          </a:p>
        </p:txBody>
      </p:sp>
      <p:sp>
        <p:nvSpPr>
          <p:cNvPr id="10" name="9 Flecha arriba">
            <a:hlinkClick r:id="rId7" action="ppaction://hlinksldjump"/>
          </p:cNvPr>
          <p:cNvSpPr/>
          <p:nvPr/>
        </p:nvSpPr>
        <p:spPr>
          <a:xfrm>
            <a:off x="8532440" y="0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4577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627784" y="692696"/>
            <a:ext cx="5041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>
                <a:latin typeface="+mj-lt"/>
              </a:rPr>
              <a:t>DISEÑO DEL SISTEMA ELÉCTRICO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41784" y="1484784"/>
            <a:ext cx="7038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i="1" dirty="0">
                <a:latin typeface="+mj-lt"/>
              </a:rPr>
              <a:t>DIAGRAMA DE CONTROL DEL SISTEMA ELÉCTRICO </a:t>
            </a:r>
          </a:p>
        </p:txBody>
      </p:sp>
      <p:pic>
        <p:nvPicPr>
          <p:cNvPr id="5" name="4 Imagen" descr="C:\Users\EDU\Desktop\IVANCHO-RICKY TESIS\CAPITULO 4\DIAGRAMA DE CONTROL ELÉCTRIC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20" y="1917036"/>
            <a:ext cx="6088792" cy="37442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Flecha arriba">
            <a:hlinkClick r:id="rId4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99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493212" y="188640"/>
            <a:ext cx="6114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/>
              <a:t>PLAN Y PROGRAMA DE CONSTRUCCIÓN</a:t>
            </a:r>
            <a:endParaRPr lang="es-EC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395536" y="548680"/>
            <a:ext cx="4502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i="1" dirty="0"/>
              <a:t>MATERIA PRIMA Y COMPONENTES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32065"/>
              </p:ext>
            </p:extLst>
          </p:nvPr>
        </p:nvGraphicFramePr>
        <p:xfrm>
          <a:off x="539552" y="980728"/>
          <a:ext cx="6408712" cy="4981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3646"/>
                <a:gridCol w="2950930"/>
                <a:gridCol w="1224136"/>
              </a:tblGrid>
              <a:tr h="288032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MATERIA PRIMA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85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ELEMENTOS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MATERIAL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CANTIDAD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</a:tr>
              <a:tr h="188582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SISTEMA DE ALIMENTACIÓN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8582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COMPUERTA CUBIERTA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Plancha de Acero ASTM A36 e= </a:t>
                      </a:r>
                      <a:r>
                        <a:rPr lang="es-EC" sz="1400" dirty="0" smtClean="0">
                          <a:effectLst/>
                        </a:rPr>
                        <a:t>3 </a:t>
                      </a:r>
                      <a:r>
                        <a:rPr lang="es-EC" sz="1400" dirty="0">
                          <a:effectLst/>
                        </a:rPr>
                        <a:t>mm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</a:tr>
              <a:tr h="1885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Perfil en L  50 x  3 mm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1100 mm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</a:tr>
              <a:tr h="1885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Perfil en L 20 x 3 mm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1500 mm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</a:tr>
              <a:tr h="1885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Tubo D= 20mm t= 2 mm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1000 mm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</a:tr>
              <a:tr h="1885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Barra de acero D= 16mm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900 mm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</a:tr>
              <a:tr h="18858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TOBERA </a:t>
                      </a:r>
                      <a:r>
                        <a:rPr lang="es-EC" sz="1400" dirty="0">
                          <a:effectLst/>
                        </a:rPr>
                        <a:t>DE ALIMENTACIÓN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Plancha de Acero ASTM A36 e= </a:t>
                      </a:r>
                      <a:r>
                        <a:rPr lang="es-EC" sz="1400" dirty="0" smtClean="0">
                          <a:effectLst/>
                        </a:rPr>
                        <a:t>3 </a:t>
                      </a:r>
                      <a:r>
                        <a:rPr lang="es-EC" sz="1400" dirty="0">
                          <a:effectLst/>
                        </a:rPr>
                        <a:t>mm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</a:tr>
              <a:tr h="1885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Perfil en L  40 x  3 mm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600 mm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</a:tr>
              <a:tr h="188582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SISTEMA DE TRITURACIÓN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85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CAMARA DE TRITURACION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Plancha de Acero ASTM A36 e= </a:t>
                      </a:r>
                      <a:r>
                        <a:rPr lang="es-EC" sz="1400" dirty="0" smtClean="0">
                          <a:effectLst/>
                        </a:rPr>
                        <a:t>6 </a:t>
                      </a:r>
                      <a:r>
                        <a:rPr lang="es-EC" sz="1400" dirty="0">
                          <a:effectLst/>
                        </a:rPr>
                        <a:t>mm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</a:tr>
              <a:tr h="1885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CUCHILLAS-LIMPIADORES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Plancha Acero AISI D2 e 10 mm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</a:tr>
              <a:tr h="1885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EJES PORTACUCHILLAS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Acero  </a:t>
                      </a:r>
                      <a:r>
                        <a:rPr lang="es-EC" sz="1400" dirty="0" smtClean="0">
                          <a:effectLst/>
                        </a:rPr>
                        <a:t>ASTM</a:t>
                      </a:r>
                      <a:r>
                        <a:rPr lang="es-EC" sz="1400" baseline="0" dirty="0" smtClean="0">
                          <a:effectLst/>
                        </a:rPr>
                        <a:t> 36</a:t>
                      </a:r>
                      <a:r>
                        <a:rPr lang="es-EC" sz="1400" dirty="0" smtClean="0">
                          <a:effectLst/>
                        </a:rPr>
                        <a:t>   </a:t>
                      </a:r>
                      <a:r>
                        <a:rPr lang="es-EC" sz="1400" dirty="0">
                          <a:effectLst/>
                        </a:rPr>
                        <a:t>ø 2" (50,8mm)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5000 mm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</a:tr>
              <a:tr h="3771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ANILLOS SEPARADORES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Eje de acero AISI 1020 perforado D = 3 5/8 </a:t>
                      </a:r>
                      <a:r>
                        <a:rPr lang="es-EC" sz="1400" dirty="0" smtClean="0">
                          <a:effectLst/>
                        </a:rPr>
                        <a:t>pulgadas. </a:t>
                      </a:r>
                      <a:r>
                        <a:rPr lang="es-EC" sz="1400" dirty="0">
                          <a:effectLst/>
                        </a:rPr>
                        <a:t>d = 2 5/8 </a:t>
                      </a:r>
                      <a:r>
                        <a:rPr lang="es-EC" sz="1400" dirty="0" smtClean="0">
                          <a:effectLst/>
                        </a:rPr>
                        <a:t>pulgadas.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1600 mm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</a:tr>
              <a:tr h="1885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CHAVETAS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Acero AISI </a:t>
                      </a:r>
                      <a:r>
                        <a:rPr lang="es-EC" sz="1400" dirty="0" smtClean="0">
                          <a:effectLst/>
                        </a:rPr>
                        <a:t>1010 16x10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630 mm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</a:tr>
              <a:tr h="188582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BASTIDOR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85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ESTRUCTURA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Perfil cuadrado </a:t>
                      </a:r>
                      <a:r>
                        <a:rPr lang="es-EC" sz="1400" dirty="0" smtClean="0">
                          <a:effectLst/>
                        </a:rPr>
                        <a:t>40 </a:t>
                      </a:r>
                      <a:r>
                        <a:rPr lang="es-EC" sz="1400" dirty="0">
                          <a:effectLst/>
                        </a:rPr>
                        <a:t>X 5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18000 mm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</a:tr>
              <a:tr h="1885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PLACA</a:t>
                      </a:r>
                      <a:r>
                        <a:rPr lang="es-EC" sz="1400" baseline="0" dirty="0" smtClean="0">
                          <a:effectLst/>
                        </a:rPr>
                        <a:t> BASE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Plancha de Acero ASTM A36 e= 10 mm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</a:tr>
              <a:tr h="1885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BASES CHUMACERAS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Vigas en C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2500 mm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</a:tr>
              <a:tr h="1885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RAMPA DE DESCARGA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Plancha de Acero ASTM A36 e= </a:t>
                      </a:r>
                      <a:r>
                        <a:rPr lang="es-EC" sz="1400" dirty="0" smtClean="0">
                          <a:effectLst/>
                        </a:rPr>
                        <a:t>3 </a:t>
                      </a:r>
                      <a:r>
                        <a:rPr lang="es-EC" sz="1400" dirty="0">
                          <a:effectLst/>
                        </a:rPr>
                        <a:t>mm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</a:tr>
              <a:tr h="1885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PLACAS PROTECTORAS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Plancha de Acero ASTM A36 e= </a:t>
                      </a:r>
                      <a:r>
                        <a:rPr lang="es-EC" sz="1400" dirty="0" smtClean="0">
                          <a:effectLst/>
                        </a:rPr>
                        <a:t>3 </a:t>
                      </a:r>
                      <a:r>
                        <a:rPr lang="es-EC" sz="1400" dirty="0">
                          <a:effectLst/>
                        </a:rPr>
                        <a:t>mm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69" marR="36669" marT="0" marB="0" anchor="ctr"/>
                </a:tc>
              </a:tr>
            </a:tbl>
          </a:graphicData>
        </a:graphic>
      </p:graphicFrame>
      <p:sp>
        <p:nvSpPr>
          <p:cNvPr id="7" name="6 Flecha arriba">
            <a:hlinkClick r:id="rId3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900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230845"/>
              </p:ext>
            </p:extLst>
          </p:nvPr>
        </p:nvGraphicFramePr>
        <p:xfrm>
          <a:off x="457200" y="1844824"/>
          <a:ext cx="8229600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/>
                <a:gridCol w="3891880"/>
                <a:gridCol w="1594520"/>
              </a:tblGrid>
              <a:tr h="20002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COMPONENTES</a:t>
                      </a: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ELEMENTO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CARACTERISTICAS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CANT.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MOTOREDUCTOR ELECTRICO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MARCA ROSSI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10Hp/7,5Kw  1400 rpm  i= 16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CATALINAS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H80Q13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H80Q19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CADENAS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ANSI 80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 caja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RODAMIENTOS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SKF 6209 ø 45 mm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CHUMACERAS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UCP 209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TORNILLERIA VARIA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Perno M12x 32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44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Perno 5/8x 3  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Perno M15 x 25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22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ELECTRODO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ø 1/8[</a:t>
                      </a:r>
                      <a:r>
                        <a:rPr lang="es-EC" sz="1400" dirty="0" err="1">
                          <a:effectLst/>
                        </a:rPr>
                        <a:t>pulg</a:t>
                      </a:r>
                      <a:r>
                        <a:rPr lang="es-EC" sz="1400" dirty="0">
                          <a:effectLst/>
                        </a:rPr>
                        <a:t>]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 kg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TABLERO DE CONTROL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Armado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 </a:t>
                      </a:r>
                      <a:r>
                        <a:rPr lang="es-EC" sz="1400" dirty="0" err="1">
                          <a:effectLst/>
                        </a:rPr>
                        <a:t>Breakers</a:t>
                      </a:r>
                      <a:endParaRPr lang="es-EC" sz="1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 </a:t>
                      </a:r>
                      <a:r>
                        <a:rPr lang="es-EC" sz="1400" dirty="0" err="1">
                          <a:effectLst/>
                        </a:rPr>
                        <a:t>Guardamotores</a:t>
                      </a:r>
                      <a:endParaRPr lang="es-EC" sz="1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 </a:t>
                      </a:r>
                      <a:r>
                        <a:rPr lang="es-EC" sz="1400" dirty="0" err="1">
                          <a:effectLst/>
                        </a:rPr>
                        <a:t>Contactores</a:t>
                      </a:r>
                      <a:endParaRPr lang="es-EC" sz="14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Elementos de mando y señalización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1493212" y="529516"/>
            <a:ext cx="6114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/>
              <a:t>PLAN Y PROGRAMA DE CONSTRUCCIÓN</a:t>
            </a:r>
            <a:endParaRPr lang="es-EC" sz="2800" b="1" dirty="0"/>
          </a:p>
        </p:txBody>
      </p:sp>
      <p:sp>
        <p:nvSpPr>
          <p:cNvPr id="5" name="4 Rectángulo"/>
          <p:cNvSpPr/>
          <p:nvPr/>
        </p:nvSpPr>
        <p:spPr>
          <a:xfrm>
            <a:off x="395536" y="1095127"/>
            <a:ext cx="4502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i="1" dirty="0"/>
              <a:t>MATERIA PRIMA Y COMPONENTES</a:t>
            </a:r>
          </a:p>
        </p:txBody>
      </p:sp>
      <p:sp>
        <p:nvSpPr>
          <p:cNvPr id="6" name="5 Flecha arriba">
            <a:hlinkClick r:id="rId3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94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493212" y="620688"/>
            <a:ext cx="6114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/>
              <a:t>PLAN Y PROGRAMA DE CONSTRUCCIÓN</a:t>
            </a:r>
            <a:endParaRPr lang="es-EC" sz="2800" b="1" dirty="0"/>
          </a:p>
        </p:txBody>
      </p:sp>
      <p:sp>
        <p:nvSpPr>
          <p:cNvPr id="69" name="68 Rectángulo">
            <a:hlinkClick r:id="rId3" action="ppaction://hlinkfile"/>
          </p:cNvPr>
          <p:cNvSpPr/>
          <p:nvPr/>
        </p:nvSpPr>
        <p:spPr>
          <a:xfrm>
            <a:off x="1835696" y="3068960"/>
            <a:ext cx="5586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i="1" dirty="0" smtClean="0"/>
              <a:t>FICHA TÉCNICA DE PRUEBAS Y RESULTADOS</a:t>
            </a:r>
            <a:endParaRPr lang="es-EC" sz="2400" i="1" dirty="0"/>
          </a:p>
        </p:txBody>
      </p:sp>
      <p:sp>
        <p:nvSpPr>
          <p:cNvPr id="5" name="4 Flecha arriba">
            <a:hlinkClick r:id="rId4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34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827584" y="1143908"/>
            <a:ext cx="2772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i="1" dirty="0">
                <a:latin typeface="+mj-lt"/>
              </a:rPr>
              <a:t>ANÁLISIS DE COSTOS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493212" y="620688"/>
            <a:ext cx="5481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/>
              <a:t>ANÁLISIS ECONÓMICO FINANCIERO</a:t>
            </a:r>
            <a:endParaRPr lang="es-EC" sz="2800" b="1" dirty="0"/>
          </a:p>
        </p:txBody>
      </p:sp>
      <p:sp>
        <p:nvSpPr>
          <p:cNvPr id="11" name="10 Rectángulo"/>
          <p:cNvSpPr/>
          <p:nvPr/>
        </p:nvSpPr>
        <p:spPr>
          <a:xfrm>
            <a:off x="2188217" y="184482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EC" sz="2400" dirty="0"/>
              <a:t>Costos  de </a:t>
            </a:r>
            <a:r>
              <a:rPr lang="es-EC" sz="2400" dirty="0" smtClean="0"/>
              <a:t>fabricación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s-EC" sz="2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2400" dirty="0"/>
              <a:t>Costos </a:t>
            </a:r>
            <a:r>
              <a:rPr lang="es-EC" sz="2400" dirty="0" smtClean="0"/>
              <a:t>administrativos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s-EC" sz="2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2400" dirty="0"/>
              <a:t>Costos de </a:t>
            </a:r>
            <a:r>
              <a:rPr lang="es-EC" sz="2400" dirty="0" smtClean="0"/>
              <a:t>diseño (2000$)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s-EC" sz="2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2400" dirty="0"/>
              <a:t>Costos de </a:t>
            </a:r>
            <a:r>
              <a:rPr lang="es-EC" sz="2400" dirty="0" smtClean="0"/>
              <a:t>venta (0$)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s-EC" sz="2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2400" dirty="0"/>
              <a:t>Costos financieros</a:t>
            </a:r>
          </a:p>
        </p:txBody>
      </p:sp>
      <p:sp>
        <p:nvSpPr>
          <p:cNvPr id="7" name="6 Flecha arriba">
            <a:hlinkClick r:id="rId3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921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493212" y="620688"/>
            <a:ext cx="5481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/>
              <a:t>ANÁLISIS ECONÓMICO FINANCIERO</a:t>
            </a:r>
            <a:endParaRPr lang="es-EC" sz="2800" b="1" dirty="0"/>
          </a:p>
        </p:txBody>
      </p:sp>
      <p:sp>
        <p:nvSpPr>
          <p:cNvPr id="6" name="5 Rectángulo"/>
          <p:cNvSpPr/>
          <p:nvPr/>
        </p:nvSpPr>
        <p:spPr>
          <a:xfrm>
            <a:off x="755576" y="1107748"/>
            <a:ext cx="2610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i="1" dirty="0" smtClean="0"/>
              <a:t>COSTOS DE FABRICACIÓN </a:t>
            </a:r>
            <a:endParaRPr lang="es-EC" i="1" dirty="0"/>
          </a:p>
        </p:txBody>
      </p:sp>
      <p:sp>
        <p:nvSpPr>
          <p:cNvPr id="7" name="6 Rectángulo">
            <a:hlinkClick r:id="rId3" action="ppaction://hlinkfile"/>
          </p:cNvPr>
          <p:cNvSpPr/>
          <p:nvPr/>
        </p:nvSpPr>
        <p:spPr>
          <a:xfrm>
            <a:off x="1043608" y="1628800"/>
            <a:ext cx="1974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EC" dirty="0"/>
              <a:t>Costos  </a:t>
            </a:r>
            <a:r>
              <a:rPr lang="es-EC" dirty="0" smtClean="0"/>
              <a:t>Directos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1043608" y="2026732"/>
            <a:ext cx="2618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Costos por Carga Fabril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043204"/>
              </p:ext>
            </p:extLst>
          </p:nvPr>
        </p:nvGraphicFramePr>
        <p:xfrm>
          <a:off x="295605" y="2780928"/>
          <a:ext cx="4114800" cy="16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/>
                <a:gridCol w="2057400"/>
              </a:tblGrid>
              <a:tr h="210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COSTOS POR CARGA FABRIL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DESCRIPCION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COSTO (USD)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Materiales Indirectos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Mano de Obra Indirecta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Otros Gastos Indirectos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Depreciación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Mantenimiento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SUBTOTAL (USD)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450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7762"/>
              </p:ext>
            </p:extLst>
          </p:nvPr>
        </p:nvGraphicFramePr>
        <p:xfrm>
          <a:off x="4602832" y="2996952"/>
          <a:ext cx="4042792" cy="1171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1396"/>
                <a:gridCol w="2021396"/>
              </a:tblGrid>
              <a:tr h="23434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COSTOS DE FABRICACIÓN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4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DESCRIPCION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COSTO (USD)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4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Costo Directo o Primo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10196,83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4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Carga Fabril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450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4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SUBTOTAL (USD)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10646,83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1" name="10 Flecha arriba">
            <a:hlinkClick r:id="rId4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485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b="1" dirty="0" smtClean="0"/>
              <a:t>GESTIÓN DE RESIDUOS</a:t>
            </a:r>
            <a:endParaRPr lang="es-EC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400" dirty="0" smtClean="0"/>
              <a:t>La empresa se  basa en las siguientes normas para  su gestión de residuos:</a:t>
            </a:r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251520" y="2420888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dirty="0" smtClean="0"/>
              <a:t>Norma NTE INEN 2288:2000.- Manejo y almacenamiento de productos químicos</a:t>
            </a:r>
          </a:p>
          <a:p>
            <a:r>
              <a:rPr lang="es-EC" sz="2400" dirty="0" smtClean="0"/>
              <a:t>Norma ISO 9001:2008.- Sistema de gestión de la calidad </a:t>
            </a:r>
          </a:p>
          <a:p>
            <a:r>
              <a:rPr lang="es-EC" sz="2400" dirty="0" smtClean="0"/>
              <a:t>Norma ISO 14001:2006.- Sistemas de gestión</a:t>
            </a:r>
            <a:r>
              <a:rPr lang="es-EC" sz="2400" dirty="0"/>
              <a:t> </a:t>
            </a:r>
            <a:r>
              <a:rPr lang="es-EC" sz="2400" dirty="0" smtClean="0"/>
              <a:t>y  protección ambiental, requisitos , uso y condiciones generales.</a:t>
            </a:r>
          </a:p>
          <a:p>
            <a:endParaRPr lang="es-EC" sz="2400" dirty="0" smtClean="0"/>
          </a:p>
          <a:p>
            <a:pPr marL="0" indent="0">
              <a:buFont typeface="Arial" pitchFamily="34" charset="0"/>
              <a:buNone/>
            </a:pPr>
            <a:endParaRPr lang="es-EC" sz="24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41648" y="4672843"/>
            <a:ext cx="8229600" cy="1574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C" sz="2400" dirty="0" smtClean="0"/>
              <a:t>Las actividades realizadas en el CRA están orientadas de una manera totalmente técnica al tratamiento y disposición final de residuos especiales del sector industrial, alimenticio, farmacéutico, petrolero y floricultor</a:t>
            </a:r>
          </a:p>
          <a:p>
            <a:pPr marL="0" indent="0">
              <a:buFont typeface="Arial" pitchFamily="34" charset="0"/>
              <a:buNone/>
            </a:pPr>
            <a:endParaRPr lang="es-EC" dirty="0" smtClean="0"/>
          </a:p>
          <a:p>
            <a:pPr marL="0" indent="0">
              <a:buFont typeface="Arial" pitchFamily="34" charset="0"/>
              <a:buNone/>
            </a:pPr>
            <a:endParaRPr lang="es-EC" dirty="0"/>
          </a:p>
        </p:txBody>
      </p:sp>
      <p:sp>
        <p:nvSpPr>
          <p:cNvPr id="7" name="6 Flecha arriba">
            <a:hlinkClick r:id="rId3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773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493212" y="620688"/>
            <a:ext cx="5481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/>
              <a:t>ANÁLISIS ECONÓMICO FINANCIERO</a:t>
            </a:r>
            <a:endParaRPr lang="es-EC" sz="2800" b="1" dirty="0"/>
          </a:p>
        </p:txBody>
      </p:sp>
      <p:sp>
        <p:nvSpPr>
          <p:cNvPr id="5" name="4 Rectángulo"/>
          <p:cNvSpPr/>
          <p:nvPr/>
        </p:nvSpPr>
        <p:spPr>
          <a:xfrm>
            <a:off x="755576" y="1107748"/>
            <a:ext cx="24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i="1" dirty="0" smtClean="0"/>
              <a:t>COSTOS DE FINANCIERO</a:t>
            </a:r>
            <a:endParaRPr lang="es-EC" i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475656" y="2420888"/>
          <a:ext cx="5863292" cy="2929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"/>
                <a:gridCol w="720080"/>
                <a:gridCol w="720080"/>
                <a:gridCol w="858758"/>
                <a:gridCol w="647700"/>
                <a:gridCol w="704215"/>
                <a:gridCol w="568960"/>
                <a:gridCol w="570230"/>
                <a:gridCol w="497205"/>
              </a:tblGrid>
              <a:tr h="734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Años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Ingresos totales ($) YT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Egresos totales ($) ET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Tasa de actualización fa (30%)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Tasa de actualización fa (75%)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YTa (30%)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ETa (30%)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Yta (75%)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ETa (75%)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62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12599,8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62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13934,16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116,6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0,7692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0,5714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10718,58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89,69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7962,38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66,63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62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13934,16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116,6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0,5917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0,3265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8245,07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68,99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4549,93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38,07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62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13934,16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123,93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0,4552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0,1866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6342,36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56,41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2599,96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23,12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62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13934,16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116,6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0,3501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0,1066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4878,74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40,82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1485,69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12,43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62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13934,16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558,6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0,2693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0,0609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3752,87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150,45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848,97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34,03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6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33937,62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406,37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17446,9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174,29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6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menos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406,37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174,29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6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VAN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20931,45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4672,8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6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B/C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51,51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26,81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6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TIR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87,9333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7" name="6 Flecha arriba">
            <a:hlinkClick r:id="rId3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542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0" y="-54413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771799" y="620688"/>
            <a:ext cx="2838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200" b="1" dirty="0" smtClean="0"/>
              <a:t>CONCLUSIONES</a:t>
            </a:r>
            <a:endParaRPr lang="es-EC" sz="3200" b="1" dirty="0"/>
          </a:p>
        </p:txBody>
      </p:sp>
      <p:sp>
        <p:nvSpPr>
          <p:cNvPr id="4" name="3 Rectángulo"/>
          <p:cNvSpPr/>
          <p:nvPr/>
        </p:nvSpPr>
        <p:spPr>
          <a:xfrm>
            <a:off x="539552" y="1231727"/>
            <a:ext cx="7560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s-EC" dirty="0"/>
              <a:t>La </a:t>
            </a:r>
            <a:r>
              <a:rPr lang="es-EC" dirty="0" smtClean="0"/>
              <a:t>Máquina cumple </a:t>
            </a:r>
            <a:r>
              <a:rPr lang="es-EC" dirty="0"/>
              <a:t>con el objetivo de superar una capacidad de procesamiento de al menos 900 Kg/h (15 Kg/min) </a:t>
            </a:r>
            <a:r>
              <a:rPr lang="es-EC" dirty="0" smtClean="0"/>
              <a:t>como se demuestra </a:t>
            </a:r>
            <a:r>
              <a:rPr lang="es-EC" dirty="0"/>
              <a:t>en </a:t>
            </a:r>
            <a:r>
              <a:rPr lang="es-EC" dirty="0" smtClean="0"/>
              <a:t>los resultados obtenidos </a:t>
            </a:r>
            <a:r>
              <a:rPr lang="es-EC" dirty="0"/>
              <a:t>de las diferentes pruebas de </a:t>
            </a:r>
            <a:r>
              <a:rPr lang="es-EC" dirty="0" smtClean="0"/>
              <a:t>trituración, con una alta </a:t>
            </a:r>
            <a:r>
              <a:rPr lang="es-EC" dirty="0"/>
              <a:t>eficiencia y capacidad, siendo variantes los resultados de acuerdo al tipo de material a procesar, estos son: Tetra-pack: </a:t>
            </a:r>
            <a:r>
              <a:rPr lang="es-EC" dirty="0" smtClean="0"/>
              <a:t>3135[kg/h], </a:t>
            </a:r>
            <a:r>
              <a:rPr lang="es-EC" dirty="0"/>
              <a:t>Suero fisiológico: </a:t>
            </a:r>
            <a:r>
              <a:rPr lang="es-EC" dirty="0" smtClean="0"/>
              <a:t>5088[kg/h] </a:t>
            </a:r>
            <a:r>
              <a:rPr lang="es-EC" dirty="0"/>
              <a:t>y plástico PET: </a:t>
            </a:r>
            <a:r>
              <a:rPr lang="es-EC" dirty="0" smtClean="0"/>
              <a:t>1478[kg/h] consiguiendo la </a:t>
            </a:r>
            <a:r>
              <a:rPr lang="es-EC" dirty="0"/>
              <a:t>separación efectiva del producto y envase en el proceso de trituración.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67544" y="3607856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dirty="0"/>
              <a:t>De acuerdo al análisis de flujo de caja realizado se obtiene un valor de la VAN de $33531,25 USD a lo largo de una proyección de 5 años desde su inversión inicial lo que demuestra la rentabilidad del proyecto, consiguiendo un B/C de 83,51 y una TIR de $122,80 USD alta por lo que demuestra la correcta inversión en la máquina</a:t>
            </a:r>
          </a:p>
        </p:txBody>
      </p:sp>
      <p:sp>
        <p:nvSpPr>
          <p:cNvPr id="7" name="6 Flecha arriba">
            <a:hlinkClick r:id="rId3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17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G:\foto trituradora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196752"/>
            <a:ext cx="3482131" cy="447594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123728" y="620688"/>
            <a:ext cx="4566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200" b="1" dirty="0" smtClean="0"/>
              <a:t>MÁQUINA TRITURADORA</a:t>
            </a:r>
            <a:endParaRPr lang="es-EC" sz="3200" b="1" dirty="0"/>
          </a:p>
        </p:txBody>
      </p:sp>
      <p:sp>
        <p:nvSpPr>
          <p:cNvPr id="6" name="5 Flecha arriba">
            <a:hlinkClick r:id="rId5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684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835696" y="2708920"/>
            <a:ext cx="4883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200" b="1" dirty="0" smtClean="0"/>
              <a:t>GRACIAS POR LA ATENCIÓN</a:t>
            </a:r>
            <a:endParaRPr lang="es-EC" sz="3200" b="1" dirty="0"/>
          </a:p>
        </p:txBody>
      </p:sp>
    </p:spTree>
    <p:extLst>
      <p:ext uri="{BB962C8B-B14F-4D97-AF65-F5344CB8AC3E}">
        <p14:creationId xmlns:p14="http://schemas.microsoft.com/office/powerpoint/2010/main" val="16741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22439"/>
            <a:ext cx="8229600" cy="1143000"/>
          </a:xfrm>
        </p:spPr>
        <p:txBody>
          <a:bodyPr>
            <a:normAutofit/>
          </a:bodyPr>
          <a:lstStyle/>
          <a:p>
            <a:r>
              <a:rPr lang="es-EC" sz="2800" b="1" dirty="0" smtClean="0"/>
              <a:t>DEFINICIÓN  DE PROBLEMA</a:t>
            </a:r>
            <a:endParaRPr lang="es-EC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587824" y="1052736"/>
            <a:ext cx="70567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La empresa cuenta con una capacidad de </a:t>
            </a:r>
            <a:r>
              <a:rPr lang="es-EC" dirty="0"/>
              <a:t>almacenamiento en bodega de 30 </a:t>
            </a:r>
            <a:r>
              <a:rPr lang="es-EC" dirty="0" smtClean="0"/>
              <a:t>toneladas.</a:t>
            </a:r>
          </a:p>
          <a:p>
            <a:endParaRPr lang="es-EC" dirty="0"/>
          </a:p>
          <a:p>
            <a:r>
              <a:rPr lang="es-EC" dirty="0"/>
              <a:t>Mensualmente se receptan en la empresa 15 toneladas de desechos en envases tipo tetra-pack y plásticos </a:t>
            </a:r>
            <a:r>
              <a:rPr lang="es-EC" dirty="0" smtClean="0"/>
              <a:t>PET</a:t>
            </a:r>
          </a:p>
          <a:p>
            <a:r>
              <a:rPr lang="es-EC" dirty="0" smtClean="0"/>
              <a:t> Se </a:t>
            </a:r>
            <a:r>
              <a:rPr lang="es-EC" dirty="0"/>
              <a:t>dispone de 5 trabajadores con jornadas completas de trabajo para procesar dicha cantidad en un </a:t>
            </a:r>
            <a:r>
              <a:rPr lang="es-EC" dirty="0" smtClean="0"/>
              <a:t>mes,(tasa </a:t>
            </a:r>
            <a:r>
              <a:rPr lang="es-EC" dirty="0"/>
              <a:t>de </a:t>
            </a:r>
            <a:r>
              <a:rPr lang="es-EC" dirty="0" smtClean="0"/>
              <a:t>procesamiento  </a:t>
            </a:r>
            <a:r>
              <a:rPr lang="es-EC" dirty="0"/>
              <a:t>17 </a:t>
            </a:r>
            <a:r>
              <a:rPr lang="es-EC" dirty="0" smtClean="0"/>
              <a:t>kg/h)</a:t>
            </a:r>
          </a:p>
          <a:p>
            <a:endParaRPr lang="es-EC" dirty="0"/>
          </a:p>
          <a:p>
            <a:r>
              <a:rPr lang="es-EC" dirty="0"/>
              <a:t>Debido a la creciente demanda </a:t>
            </a:r>
            <a:r>
              <a:rPr lang="es-EC" dirty="0" smtClean="0"/>
              <a:t> de manejo de residuos </a:t>
            </a:r>
            <a:r>
              <a:rPr lang="es-EC" dirty="0"/>
              <a:t>la capacidad en bodega se ve superada, lo que conlleva a un retraso en el procesamiento de estos </a:t>
            </a:r>
            <a:r>
              <a:rPr lang="es-EC" dirty="0" smtClean="0"/>
              <a:t>desechos </a:t>
            </a:r>
          </a:p>
          <a:p>
            <a:endParaRPr lang="es-EC" dirty="0"/>
          </a:p>
          <a:p>
            <a:endParaRPr lang="es-EC" dirty="0"/>
          </a:p>
        </p:txBody>
      </p:sp>
      <p:pic>
        <p:nvPicPr>
          <p:cNvPr id="5" name="4 Imagen" descr="C:\Users\EDU\Desktop\HAZWAT\IVAN EDUARDO\FOTOS CRA\DSC0047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216" y="4223628"/>
            <a:ext cx="2237740" cy="1852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C:\Users\EDU\Desktop\HAZWAT\IVAN EDUARDO\FOTOS CRA\DSC0047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221088"/>
            <a:ext cx="2473325" cy="18548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Flecha arriba">
            <a:hlinkClick r:id="rId5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292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b="1" dirty="0" smtClean="0"/>
              <a:t>OBJETIVOS</a:t>
            </a:r>
            <a:endParaRPr lang="es-EC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EC" dirty="0"/>
              <a:t>Entregar a HAZWAT-CRA una máquina eficiente, capaz de triturar envases plásticos PET, de sueros y tetra pack</a:t>
            </a:r>
            <a:r>
              <a:rPr lang="es-EC" dirty="0" smtClean="0"/>
              <a:t>.</a:t>
            </a:r>
          </a:p>
          <a:p>
            <a:pPr marL="0" indent="0" algn="just">
              <a:buNone/>
            </a:pPr>
            <a:endParaRPr lang="es-EC" dirty="0"/>
          </a:p>
          <a:p>
            <a:pPr lvl="0" algn="just"/>
            <a:r>
              <a:rPr lang="es-EC" dirty="0" smtClean="0"/>
              <a:t>Establecer  </a:t>
            </a:r>
            <a:r>
              <a:rPr lang="es-EC" dirty="0"/>
              <a:t>los requerimientos de diseño.</a:t>
            </a:r>
          </a:p>
          <a:p>
            <a:pPr lvl="0" algn="just"/>
            <a:r>
              <a:rPr lang="es-EC" dirty="0"/>
              <a:t>Analizar alternativas de diseño.</a:t>
            </a:r>
          </a:p>
          <a:p>
            <a:pPr lvl="0" algn="just"/>
            <a:r>
              <a:rPr lang="es-EC" dirty="0"/>
              <a:t>Diseñar la máquina en los aspectos mecánico, estructural  y de control.</a:t>
            </a:r>
          </a:p>
          <a:p>
            <a:pPr lvl="0" algn="just"/>
            <a:r>
              <a:rPr lang="es-EC" dirty="0"/>
              <a:t>Diseñar el sistema eléctrico para la máquina.</a:t>
            </a:r>
          </a:p>
          <a:p>
            <a:pPr lvl="0" algn="just"/>
            <a:r>
              <a:rPr lang="es-EC" dirty="0" smtClean="0"/>
              <a:t>Elaborar </a:t>
            </a:r>
            <a:r>
              <a:rPr lang="es-EC" dirty="0"/>
              <a:t>los planos de los elementos y en conjunto de la máquina.</a:t>
            </a:r>
          </a:p>
          <a:p>
            <a:pPr lvl="0" algn="just"/>
            <a:r>
              <a:rPr lang="es-EC" dirty="0" smtClean="0"/>
              <a:t>Elaborar </a:t>
            </a:r>
            <a:r>
              <a:rPr lang="es-EC" dirty="0"/>
              <a:t>la construcción y montaje de la máquina. </a:t>
            </a:r>
          </a:p>
          <a:p>
            <a:pPr lvl="0" algn="just"/>
            <a:r>
              <a:rPr lang="es-EC" dirty="0" smtClean="0"/>
              <a:t>Elaborar </a:t>
            </a:r>
            <a:r>
              <a:rPr lang="es-EC" dirty="0"/>
              <a:t>las pertinentes pruebas  de funcionamiento para obtención de  </a:t>
            </a:r>
            <a:r>
              <a:rPr lang="es-EC" dirty="0" smtClean="0"/>
              <a:t>resultados</a:t>
            </a:r>
            <a:r>
              <a:rPr lang="es-EC" dirty="0"/>
              <a:t>.</a:t>
            </a:r>
          </a:p>
          <a:p>
            <a:pPr lvl="0" algn="just"/>
            <a:r>
              <a:rPr lang="es-EC" dirty="0"/>
              <a:t>Elaborar Manual de Operación y Mantenimiento de la máquina.</a:t>
            </a:r>
          </a:p>
          <a:p>
            <a:pPr algn="just"/>
            <a:endParaRPr lang="es-EC" dirty="0"/>
          </a:p>
        </p:txBody>
      </p:sp>
      <p:sp>
        <p:nvSpPr>
          <p:cNvPr id="5" name="4 Flecha arriba">
            <a:hlinkClick r:id="rId3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1017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b="1" dirty="0"/>
              <a:t>JUSTIFICACIÓN E IMPORTANCIA</a:t>
            </a:r>
            <a:endParaRPr lang="es-EC" sz="2800" dirty="0"/>
          </a:p>
        </p:txBody>
      </p:sp>
      <p:sp>
        <p:nvSpPr>
          <p:cNvPr id="4" name="3 Rectángulo"/>
          <p:cNvSpPr/>
          <p:nvPr/>
        </p:nvSpPr>
        <p:spPr>
          <a:xfrm>
            <a:off x="827584" y="1412776"/>
            <a:ext cx="741682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dirty="0" smtClean="0"/>
              <a:t>Con </a:t>
            </a:r>
            <a:r>
              <a:rPr lang="es-EC" sz="2200" dirty="0"/>
              <a:t>la construcción de la máquina trituradora se lograra mejorar el tiempo en el proceso de separación líquido-envase ya que con el método manual de corte y vaciado realizado por los obreros, procesar una tonelada de producto  puede tomar toda una jornada diaria, mientras que con una máquina trituradora se puede cumplir  esta tarea en cuestión de 2 horas </a:t>
            </a:r>
            <a:r>
              <a:rPr lang="es-EC" sz="2200" dirty="0" smtClean="0"/>
              <a:t>aproximadamente </a:t>
            </a:r>
            <a:r>
              <a:rPr lang="es-EC" sz="2200" dirty="0"/>
              <a:t>dependiendo de la capacidad de trabajo de la </a:t>
            </a:r>
            <a:r>
              <a:rPr lang="es-EC" sz="2200" dirty="0" smtClean="0"/>
              <a:t>máquina.</a:t>
            </a:r>
          </a:p>
          <a:p>
            <a:pPr algn="just"/>
            <a:endParaRPr lang="es-EC" sz="2200" dirty="0"/>
          </a:p>
          <a:p>
            <a:pPr algn="just"/>
            <a:r>
              <a:rPr lang="es-EC" sz="2200" dirty="0"/>
              <a:t>Al reducir el tiempo de procesamiento de productos se aumenta la disponibilidad en bodega, lo que permite a la empresa estar preparada para receptar nuevas entregas de </a:t>
            </a:r>
            <a:r>
              <a:rPr lang="es-EC" sz="2200" dirty="0" smtClean="0"/>
              <a:t>productos </a:t>
            </a:r>
            <a:r>
              <a:rPr lang="es-EC" sz="2200" dirty="0"/>
              <a:t>que no estén previstas.  </a:t>
            </a:r>
          </a:p>
        </p:txBody>
      </p:sp>
      <p:sp>
        <p:nvSpPr>
          <p:cNvPr id="6" name="5 Flecha arriba">
            <a:hlinkClick r:id="rId3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73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FORMATOPRESENTA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b="1" dirty="0" smtClean="0"/>
              <a:t>ALCANCE</a:t>
            </a:r>
            <a:endParaRPr lang="es-EC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755576" y="1700808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/>
              <a:t>Generar un ahorro para la empresa mediante la construcción e implementación de una máquina trituradora en el área de bodega de manera que permita una optimización en espacio de al menos el 80%, procesando restos alimenticios y farmacéuticos con una capacidad de 15 kilogramos por minuto y con una reducción de recursos humanos.</a:t>
            </a:r>
          </a:p>
        </p:txBody>
      </p:sp>
      <p:sp>
        <p:nvSpPr>
          <p:cNvPr id="7" name="6 Flecha arriba">
            <a:hlinkClick r:id="rId3" action="ppaction://hlinksldjump"/>
          </p:cNvPr>
          <p:cNvSpPr/>
          <p:nvPr/>
        </p:nvSpPr>
        <p:spPr>
          <a:xfrm>
            <a:off x="8532440" y="116632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94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E EXP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ESPE EXPO</Template>
  <TotalTime>1895</TotalTime>
  <Words>4184</Words>
  <Application>Microsoft Office PowerPoint</Application>
  <PresentationFormat>Presentación en pantalla (4:3)</PresentationFormat>
  <Paragraphs>993</Paragraphs>
  <Slides>53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54" baseType="lpstr">
      <vt:lpstr>ESPE EXPO</vt:lpstr>
      <vt:lpstr>Presentación de PowerPoint</vt:lpstr>
      <vt:lpstr>CONTENIDO</vt:lpstr>
      <vt:lpstr>HAZWAT-CRA</vt:lpstr>
      <vt:lpstr>INFRAESTRUCTURA DE LA PLANTA</vt:lpstr>
      <vt:lpstr>GESTIÓN DE RESIDUOS</vt:lpstr>
      <vt:lpstr>DEFINICIÓN  DE PROBLEMA</vt:lpstr>
      <vt:lpstr>OBJETIVOS</vt:lpstr>
      <vt:lpstr>JUSTIFICACIÓN E IMPORTANCIA</vt:lpstr>
      <vt:lpstr>ALCANCE</vt:lpstr>
      <vt:lpstr>PRODUCTOS A TRITURAR</vt:lpstr>
      <vt:lpstr>PRODUCTOS A TRITURAR</vt:lpstr>
      <vt:lpstr>TRITURACIÓN</vt:lpstr>
      <vt:lpstr>PARÁMETROS  IMPORTANTES EN LA ELECCIÓN DE UNA  MÁQUINA TRITURADORA</vt:lpstr>
      <vt:lpstr>PARÁMETROS  IMPORTANTES EN LA ELECCIÓN DE UNA  MÁQUINA TRITURADORA</vt:lpstr>
      <vt:lpstr>PARÁMETROS  IMPORTANTES EN LA ELECCIÓN DE UNA  MÁQUINA TRITURADORA</vt:lpstr>
      <vt:lpstr>PARÁMETROS  IMPORTANTES EN LA ELECCIÓN DE UNA  MÁQUINA TRITURADORA</vt:lpstr>
      <vt:lpstr>PRESENTACIÓN DE ALTERNATIVAS</vt:lpstr>
      <vt:lpstr>PRESENTACIÓN DE ALTERNATIVAS</vt:lpstr>
      <vt:lpstr>PRESENTACIÓN DE ALTERNATIVAS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1</dc:creator>
  <cp:lastModifiedBy>1</cp:lastModifiedBy>
  <cp:revision>174</cp:revision>
  <dcterms:created xsi:type="dcterms:W3CDTF">2013-05-30T18:45:23Z</dcterms:created>
  <dcterms:modified xsi:type="dcterms:W3CDTF">2013-06-20T01:47:42Z</dcterms:modified>
</cp:coreProperties>
</file>