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61"/>
  </p:notesMasterIdLst>
  <p:sldIdLst>
    <p:sldId id="256" r:id="rId2"/>
    <p:sldId id="279" r:id="rId3"/>
    <p:sldId id="278" r:id="rId4"/>
    <p:sldId id="280" r:id="rId5"/>
    <p:sldId id="281" r:id="rId6"/>
    <p:sldId id="430" r:id="rId7"/>
    <p:sldId id="282" r:id="rId8"/>
    <p:sldId id="284" r:id="rId9"/>
    <p:sldId id="283" r:id="rId10"/>
    <p:sldId id="429" r:id="rId11"/>
    <p:sldId id="285" r:id="rId12"/>
    <p:sldId id="298" r:id="rId13"/>
    <p:sldId id="304" r:id="rId14"/>
    <p:sldId id="286" r:id="rId15"/>
    <p:sldId id="287" r:id="rId16"/>
    <p:sldId id="288" r:id="rId17"/>
    <p:sldId id="289" r:id="rId18"/>
    <p:sldId id="305" r:id="rId19"/>
    <p:sldId id="290" r:id="rId20"/>
    <p:sldId id="291" r:id="rId21"/>
    <p:sldId id="431" r:id="rId22"/>
    <p:sldId id="310" r:id="rId23"/>
    <p:sldId id="312" r:id="rId24"/>
    <p:sldId id="313" r:id="rId25"/>
    <p:sldId id="314" r:id="rId26"/>
    <p:sldId id="321" r:id="rId27"/>
    <p:sldId id="329" r:id="rId28"/>
    <p:sldId id="330" r:id="rId29"/>
    <p:sldId id="331" r:id="rId30"/>
    <p:sldId id="337" r:id="rId31"/>
    <p:sldId id="343" r:id="rId32"/>
    <p:sldId id="344" r:id="rId33"/>
    <p:sldId id="427" r:id="rId34"/>
    <p:sldId id="368" r:id="rId35"/>
    <p:sldId id="370" r:id="rId36"/>
    <p:sldId id="373" r:id="rId37"/>
    <p:sldId id="374" r:id="rId38"/>
    <p:sldId id="375" r:id="rId39"/>
    <p:sldId id="376" r:id="rId40"/>
    <p:sldId id="379" r:id="rId41"/>
    <p:sldId id="382" r:id="rId42"/>
    <p:sldId id="383" r:id="rId43"/>
    <p:sldId id="384" r:id="rId44"/>
    <p:sldId id="386" r:id="rId45"/>
    <p:sldId id="388" r:id="rId46"/>
    <p:sldId id="392" r:id="rId47"/>
    <p:sldId id="398" r:id="rId48"/>
    <p:sldId id="404" r:id="rId49"/>
    <p:sldId id="409" r:id="rId50"/>
    <p:sldId id="412" r:id="rId51"/>
    <p:sldId id="413" r:id="rId52"/>
    <p:sldId id="421" r:id="rId53"/>
    <p:sldId id="422" r:id="rId54"/>
    <p:sldId id="432" r:id="rId55"/>
    <p:sldId id="424" r:id="rId56"/>
    <p:sldId id="423" r:id="rId57"/>
    <p:sldId id="433" r:id="rId58"/>
    <p:sldId id="434" r:id="rId59"/>
    <p:sldId id="295" r:id="rId6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02"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7B19AF-3B0A-41F2-A184-5F9960032AE4}" type="datetimeFigureOut">
              <a:rPr lang="es-EC" smtClean="0"/>
              <a:t>01/07/2013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58903B-4303-49F9-98C2-E7096B6BB4C8}" type="slidenum">
              <a:rPr lang="es-EC" smtClean="0"/>
              <a:t>‹Nº›</a:t>
            </a:fld>
            <a:endParaRPr lang="es-EC"/>
          </a:p>
        </p:txBody>
      </p:sp>
    </p:spTree>
    <p:extLst>
      <p:ext uri="{BB962C8B-B14F-4D97-AF65-F5344CB8AC3E}">
        <p14:creationId xmlns:p14="http://schemas.microsoft.com/office/powerpoint/2010/main" val="25646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358903B-4303-49F9-98C2-E7096B6BB4C8}" type="slidenum">
              <a:rPr lang="es-EC" smtClean="0"/>
              <a:t>11</a:t>
            </a:fld>
            <a:endParaRPr lang="es-EC"/>
          </a:p>
        </p:txBody>
      </p:sp>
    </p:spTree>
    <p:extLst>
      <p:ext uri="{BB962C8B-B14F-4D97-AF65-F5344CB8AC3E}">
        <p14:creationId xmlns:p14="http://schemas.microsoft.com/office/powerpoint/2010/main" val="421660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358903B-4303-49F9-98C2-E7096B6BB4C8}" type="slidenum">
              <a:rPr lang="es-EC" smtClean="0"/>
              <a:t>13</a:t>
            </a:fld>
            <a:endParaRPr lang="es-EC"/>
          </a:p>
        </p:txBody>
      </p:sp>
    </p:spTree>
    <p:extLst>
      <p:ext uri="{BB962C8B-B14F-4D97-AF65-F5344CB8AC3E}">
        <p14:creationId xmlns:p14="http://schemas.microsoft.com/office/powerpoint/2010/main" val="3731221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6794C94F-4E66-4CED-9739-05867687A0D7}" type="datetimeFigureOut">
              <a:rPr lang="es-EC" smtClean="0"/>
              <a:pPr/>
              <a:t>01/07/2013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68DEE3E-D434-4D45-966F-B0A3F48AD2C2}"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6794C94F-4E66-4CED-9739-05867687A0D7}" type="datetimeFigureOut">
              <a:rPr lang="es-EC" smtClean="0"/>
              <a:pPr/>
              <a:t>01/07/2013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68DEE3E-D434-4D45-966F-B0A3F48AD2C2}"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6794C94F-4E66-4CED-9739-05867687A0D7}" type="datetimeFigureOut">
              <a:rPr lang="es-EC" smtClean="0"/>
              <a:pPr/>
              <a:t>01/07/2013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68DEE3E-D434-4D45-966F-B0A3F48AD2C2}"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6794C94F-4E66-4CED-9739-05867687A0D7}" type="datetimeFigureOut">
              <a:rPr lang="es-EC" smtClean="0"/>
              <a:pPr/>
              <a:t>01/07/2013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68DEE3E-D434-4D45-966F-B0A3F48AD2C2}"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794C94F-4E66-4CED-9739-05867687A0D7}" type="datetimeFigureOut">
              <a:rPr lang="es-EC" smtClean="0"/>
              <a:pPr/>
              <a:t>01/07/2013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68DEE3E-D434-4D45-966F-B0A3F48AD2C2}"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6794C94F-4E66-4CED-9739-05867687A0D7}" type="datetimeFigureOut">
              <a:rPr lang="es-EC" smtClean="0"/>
              <a:pPr/>
              <a:t>01/07/2013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68DEE3E-D434-4D45-966F-B0A3F48AD2C2}"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6794C94F-4E66-4CED-9739-05867687A0D7}" type="datetimeFigureOut">
              <a:rPr lang="es-EC" smtClean="0"/>
              <a:pPr/>
              <a:t>01/07/2013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C68DEE3E-D434-4D45-966F-B0A3F48AD2C2}"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6794C94F-4E66-4CED-9739-05867687A0D7}" type="datetimeFigureOut">
              <a:rPr lang="es-EC" smtClean="0"/>
              <a:pPr/>
              <a:t>01/07/2013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C68DEE3E-D434-4D45-966F-B0A3F48AD2C2}"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794C94F-4E66-4CED-9739-05867687A0D7}" type="datetimeFigureOut">
              <a:rPr lang="es-EC" smtClean="0"/>
              <a:pPr/>
              <a:t>01/07/2013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C68DEE3E-D434-4D45-966F-B0A3F48AD2C2}"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794C94F-4E66-4CED-9739-05867687A0D7}" type="datetimeFigureOut">
              <a:rPr lang="es-EC" smtClean="0"/>
              <a:pPr/>
              <a:t>01/07/2013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68DEE3E-D434-4D45-966F-B0A3F48AD2C2}"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794C94F-4E66-4CED-9739-05867687A0D7}" type="datetimeFigureOut">
              <a:rPr lang="es-EC" smtClean="0"/>
              <a:pPr/>
              <a:t>01/07/2013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68DEE3E-D434-4D45-966F-B0A3F48AD2C2}"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4C94F-4E66-4CED-9739-05867687A0D7}" type="datetimeFigureOut">
              <a:rPr lang="es-EC" smtClean="0"/>
              <a:pPr/>
              <a:t>01/07/2013</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DEE3E-D434-4D45-966F-B0A3F48AD2C2}"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slide" Target="slide17.xml"/><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90.png"/><Relationship Id="rId4" Type="http://schemas.openxmlformats.org/officeDocument/2006/relationships/image" Target="../media/image28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0.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Video%20-%20Funcionamiento%20M&#225;quina%20Trituradora%20de%20explosivo%20TNT..mp4"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l="8446" r="8412"/>
          <a:stretch>
            <a:fillRect/>
          </a:stretch>
        </p:blipFill>
        <p:spPr bwMode="auto">
          <a:xfrm>
            <a:off x="0" y="18675"/>
            <a:ext cx="9144000" cy="6858000"/>
          </a:xfrm>
          <a:prstGeom prst="rect">
            <a:avLst/>
          </a:prstGeom>
          <a:noFill/>
          <a:ln w="9525">
            <a:noFill/>
            <a:miter lim="800000"/>
            <a:headEnd/>
            <a:tailEnd/>
          </a:ln>
        </p:spPr>
      </p:pic>
      <p:sp>
        <p:nvSpPr>
          <p:cNvPr id="6" name="5 Título"/>
          <p:cNvSpPr>
            <a:spLocks noGrp="1"/>
          </p:cNvSpPr>
          <p:nvPr>
            <p:ph type="ctrTitle"/>
          </p:nvPr>
        </p:nvSpPr>
        <p:spPr>
          <a:xfrm>
            <a:off x="1187624" y="3284984"/>
            <a:ext cx="7772400" cy="1470025"/>
          </a:xfrm>
        </p:spPr>
        <p:txBody>
          <a:bodyPr>
            <a:noAutofit/>
          </a:bodyPr>
          <a:lstStyle/>
          <a:p>
            <a:pPr algn="r"/>
            <a:r>
              <a:rPr lang="es-EC" sz="2800" b="1" dirty="0"/>
              <a:t>DISEÑO Y </a:t>
            </a:r>
            <a:r>
              <a:rPr lang="es-EC" sz="2800" b="1" dirty="0" smtClean="0"/>
              <a:t>CONSTRUCCIÓN </a:t>
            </a:r>
            <a:r>
              <a:rPr lang="es-EC" sz="2800" b="1" dirty="0"/>
              <a:t>DE UNA </a:t>
            </a:r>
            <a:r>
              <a:rPr lang="es-EC" sz="2800" b="1" dirty="0" smtClean="0"/>
              <a:t>MÁQUINA </a:t>
            </a:r>
            <a:r>
              <a:rPr lang="es-EC" sz="2800" b="1" dirty="0"/>
              <a:t>TRITURADORA DE EXPLOSIVO TNT, PARA IMPLEMENTAR EN EL CENTRO DE DESMILITARIZADO DE LA EMPRESA DE MUNICIONES “SANTA </a:t>
            </a:r>
            <a:r>
              <a:rPr lang="es-EC" sz="2800" b="1" dirty="0" smtClean="0"/>
              <a:t>BÁRBARA</a:t>
            </a:r>
            <a:r>
              <a:rPr lang="es-EC" sz="2800" b="1" dirty="0"/>
              <a:t>” E.P.</a:t>
            </a:r>
            <a:br>
              <a:rPr lang="es-EC" sz="2800" b="1" dirty="0"/>
            </a:br>
            <a:endParaRPr lang="es-EC" sz="2800" b="1" dirty="0"/>
          </a:p>
        </p:txBody>
      </p:sp>
      <p:sp>
        <p:nvSpPr>
          <p:cNvPr id="8" name="7 Subtítulo"/>
          <p:cNvSpPr>
            <a:spLocks noGrp="1"/>
          </p:cNvSpPr>
          <p:nvPr>
            <p:ph type="subTitle" idx="1"/>
          </p:nvPr>
        </p:nvSpPr>
        <p:spPr>
          <a:xfrm>
            <a:off x="4860032" y="998062"/>
            <a:ext cx="3448472" cy="792088"/>
          </a:xfrm>
        </p:spPr>
        <p:txBody>
          <a:bodyPr>
            <a:normAutofit/>
          </a:bodyPr>
          <a:lstStyle/>
          <a:p>
            <a:pPr algn="r"/>
            <a:r>
              <a:rPr lang="es-EC" sz="2000" dirty="0" smtClean="0">
                <a:solidFill>
                  <a:schemeClr val="tx1"/>
                </a:solidFill>
              </a:rPr>
              <a:t>CAPT. PATRICIO ANDRADE</a:t>
            </a:r>
          </a:p>
          <a:p>
            <a:pPr algn="r"/>
            <a:r>
              <a:rPr lang="es-EC" sz="2000" dirty="0" smtClean="0">
                <a:solidFill>
                  <a:schemeClr val="tx1"/>
                </a:solidFill>
              </a:rPr>
              <a:t>SR. WILLIAM CALVOPIÑA</a:t>
            </a:r>
            <a:endParaRPr lang="es-EC" sz="2000" dirty="0">
              <a:solidFill>
                <a:schemeClr val="tx1"/>
              </a:solidFill>
            </a:endParaRPr>
          </a:p>
        </p:txBody>
      </p:sp>
      <p:pic>
        <p:nvPicPr>
          <p:cNvPr id="3074" name="Picture 2" descr="http://www.multitrabajos.com/portal/img/empresas/0/0/1/0/0/9/5/2/8/2/logoMainPic_100952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92696"/>
            <a:ext cx="2214976" cy="1402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2" name="1 Rectángulo"/>
          <p:cNvSpPr/>
          <p:nvPr/>
        </p:nvSpPr>
        <p:spPr>
          <a:xfrm>
            <a:off x="539552" y="1178743"/>
            <a:ext cx="8064896" cy="2616101"/>
          </a:xfrm>
          <a:prstGeom prst="rect">
            <a:avLst/>
          </a:prstGeom>
        </p:spPr>
        <p:txBody>
          <a:bodyPr wrap="square">
            <a:spAutoFit/>
          </a:bodyPr>
          <a:lstStyle/>
          <a:p>
            <a:pPr algn="ctr"/>
            <a:r>
              <a:rPr lang="es-EC" sz="2800" dirty="0" smtClean="0"/>
              <a:t>Ventajas de la manipulación del TNT</a:t>
            </a:r>
          </a:p>
          <a:p>
            <a:pPr algn="ctr"/>
            <a:endParaRPr lang="es-EC" sz="2800" dirty="0" smtClean="0"/>
          </a:p>
          <a:p>
            <a:pPr marL="285750" indent="-285750" algn="just">
              <a:buFont typeface="Arial" pitchFamily="34" charset="0"/>
              <a:buChar char="•"/>
            </a:pPr>
            <a:r>
              <a:rPr lang="es-EC" dirty="0" smtClean="0"/>
              <a:t>Baja sensibilidad al impacto y a la fricción, </a:t>
            </a:r>
          </a:p>
          <a:p>
            <a:pPr marL="285750" indent="-285750" algn="just">
              <a:buFont typeface="Arial" pitchFamily="34" charset="0"/>
              <a:buChar char="•"/>
            </a:pPr>
            <a:r>
              <a:rPr lang="es-EC" dirty="0" smtClean="0"/>
              <a:t>Manipulación segura, </a:t>
            </a:r>
          </a:p>
          <a:p>
            <a:pPr marL="285750" indent="-285750" algn="just">
              <a:buFont typeface="Arial" pitchFamily="34" charset="0"/>
              <a:buChar char="•"/>
            </a:pPr>
            <a:r>
              <a:rPr lang="es-EC" dirty="0" smtClean="0"/>
              <a:t>Considerable seguridad en el almacenamiento (debido a la baja reactividad del compuesto), </a:t>
            </a:r>
          </a:p>
          <a:p>
            <a:pPr marL="285750" indent="-285750" algn="just">
              <a:buFont typeface="Arial" pitchFamily="34" charset="0"/>
              <a:buChar char="•"/>
            </a:pPr>
            <a:r>
              <a:rPr lang="es-EC" dirty="0" smtClean="0"/>
              <a:t>Relativa seguridad en la fabricación y alto poder explosivo, </a:t>
            </a:r>
          </a:p>
          <a:p>
            <a:pPr algn="just"/>
            <a:endParaRPr lang="es-EC" dirty="0"/>
          </a:p>
        </p:txBody>
      </p:sp>
      <p:sp>
        <p:nvSpPr>
          <p:cNvPr id="5" name="4 Rectángulo"/>
          <p:cNvSpPr/>
          <p:nvPr/>
        </p:nvSpPr>
        <p:spPr>
          <a:xfrm>
            <a:off x="395536" y="169476"/>
            <a:ext cx="3312368" cy="523220"/>
          </a:xfrm>
          <a:prstGeom prst="rect">
            <a:avLst/>
          </a:prstGeom>
        </p:spPr>
        <p:txBody>
          <a:bodyPr wrap="square">
            <a:spAutoFit/>
          </a:bodyPr>
          <a:lstStyle/>
          <a:p>
            <a:pPr marL="0" lvl="4"/>
            <a:r>
              <a:rPr lang="es-EC" sz="2800" b="1" dirty="0" smtClean="0"/>
              <a:t>TRINITROTOLUENO</a:t>
            </a:r>
            <a:endParaRPr lang="es-EC" sz="2800" dirty="0"/>
          </a:p>
        </p:txBody>
      </p:sp>
      <p:sp>
        <p:nvSpPr>
          <p:cNvPr id="3" name="2 Rectángulo"/>
          <p:cNvSpPr/>
          <p:nvPr/>
        </p:nvSpPr>
        <p:spPr>
          <a:xfrm>
            <a:off x="2286000" y="4941168"/>
            <a:ext cx="4572000" cy="646331"/>
          </a:xfrm>
          <a:prstGeom prst="rect">
            <a:avLst/>
          </a:prstGeom>
        </p:spPr>
        <p:txBody>
          <a:bodyPr>
            <a:spAutoFit/>
          </a:bodyPr>
          <a:lstStyle/>
          <a:p>
            <a:pPr algn="ctr"/>
            <a:r>
              <a:rPr lang="es-EC" dirty="0" smtClean="0"/>
              <a:t> </a:t>
            </a:r>
            <a:r>
              <a:rPr lang="es-EC" dirty="0"/>
              <a:t>TNT el explosivo de mayor uso, sobre todo con fines </a:t>
            </a:r>
            <a:r>
              <a:rPr lang="es-EC" dirty="0" smtClean="0"/>
              <a:t>militares</a:t>
            </a:r>
            <a:endParaRPr lang="es-ES" dirty="0"/>
          </a:p>
        </p:txBody>
      </p:sp>
      <p:sp>
        <p:nvSpPr>
          <p:cNvPr id="7" name="6 Rectángulo"/>
          <p:cNvSpPr/>
          <p:nvPr/>
        </p:nvSpPr>
        <p:spPr>
          <a:xfrm rot="16200000">
            <a:off x="3435752" y="4129711"/>
            <a:ext cx="1039067" cy="369332"/>
          </a:xfrm>
          <a:prstGeom prst="rect">
            <a:avLst/>
          </a:prstGeom>
        </p:spPr>
        <p:txBody>
          <a:bodyPr wrap="none">
            <a:spAutoFit/>
          </a:bodyPr>
          <a:lstStyle/>
          <a:p>
            <a:r>
              <a:rPr lang="es-EC" b="1" dirty="0" smtClean="0">
                <a:solidFill>
                  <a:srgbClr val="0070C0"/>
                </a:solidFill>
              </a:rPr>
              <a:t>PERMITE</a:t>
            </a:r>
            <a:endParaRPr lang="es-ES" b="1" dirty="0">
              <a:solidFill>
                <a:srgbClr val="0070C0"/>
              </a:solidFill>
            </a:endParaRPr>
          </a:p>
        </p:txBody>
      </p:sp>
      <p:pic>
        <p:nvPicPr>
          <p:cNvPr id="3074" name="Picture 2" descr="http://religionlsc.files.wordpress.com/2012/10/7163383-hombre-inclinado-a-la-economia-de-la-flecha-hacia-abajo.jpg"/>
          <p:cNvPicPr>
            <a:picLocks noChangeAspect="1" noChangeArrowheads="1"/>
          </p:cNvPicPr>
          <p:nvPr/>
        </p:nvPicPr>
        <p:blipFill rotWithShape="1">
          <a:blip r:embed="rId3">
            <a:extLst>
              <a:ext uri="{28A0092B-C50C-407E-A947-70E740481C1C}">
                <a14:useLocalDpi xmlns:a14="http://schemas.microsoft.com/office/drawing/2010/main" val="0"/>
              </a:ext>
            </a:extLst>
          </a:blip>
          <a:srcRect l="25331" r="24687"/>
          <a:stretch/>
        </p:blipFill>
        <p:spPr bwMode="auto">
          <a:xfrm>
            <a:off x="4092057" y="3464138"/>
            <a:ext cx="983999" cy="1476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337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2" name="Rectangle 1"/>
          <p:cNvSpPr>
            <a:spLocks noChangeArrowheads="1"/>
          </p:cNvSpPr>
          <p:nvPr/>
        </p:nvSpPr>
        <p:spPr bwMode="auto">
          <a:xfrm>
            <a:off x="863588" y="548680"/>
            <a:ext cx="74168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3" algn="ctr" defTabSz="914400" rtl="0" eaLnBrk="1" fontAlgn="base" latinLnBrk="0" hangingPunct="1">
              <a:lnSpc>
                <a:spcPct val="100000"/>
              </a:lnSpc>
              <a:spcBef>
                <a:spcPct val="0"/>
              </a:spcBef>
              <a:spcAft>
                <a:spcPct val="0"/>
              </a:spcAft>
              <a:buClrTx/>
              <a:buSzPct val="100000"/>
              <a:tabLst>
                <a:tab pos="0" algn="l"/>
              </a:tabLst>
            </a:pPr>
            <a:r>
              <a:rPr kumimoji="0" lang="es-EC"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Características del </a:t>
            </a:r>
            <a:r>
              <a:rPr kumimoji="0" lang="es-CL"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Trinitrotolueno.</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tab pos="0" algn="l"/>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924949904"/>
              </p:ext>
            </p:extLst>
          </p:nvPr>
        </p:nvGraphicFramePr>
        <p:xfrm>
          <a:off x="1717794" y="1484784"/>
          <a:ext cx="5708412" cy="4032446"/>
        </p:xfrm>
        <a:graphic>
          <a:graphicData uri="http://schemas.openxmlformats.org/drawingml/2006/table">
            <a:tbl>
              <a:tblPr firstRow="1" firstCol="1" bandRow="1">
                <a:tableStyleId>{5C22544A-7EE6-4342-B048-85BDC9FD1C3A}</a:tableStyleId>
              </a:tblPr>
              <a:tblGrid>
                <a:gridCol w="2307348"/>
                <a:gridCol w="2065104"/>
                <a:gridCol w="1335960"/>
              </a:tblGrid>
              <a:tr h="244686">
                <a:tc>
                  <a:txBody>
                    <a:bodyPr/>
                    <a:lstStyle/>
                    <a:p>
                      <a:pPr algn="ctr">
                        <a:lnSpc>
                          <a:spcPct val="115000"/>
                        </a:lnSpc>
                        <a:spcAft>
                          <a:spcPts val="0"/>
                        </a:spcAft>
                      </a:pPr>
                      <a:r>
                        <a:rPr lang="es-ES" sz="1200">
                          <a:effectLst/>
                        </a:rPr>
                        <a:t>CARACTERÍSTICA</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VALOR</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UNIDAD</a:t>
                      </a:r>
                      <a:endParaRPr lang="es-EC" sz="1100">
                        <a:effectLst/>
                        <a:latin typeface="Calibri"/>
                        <a:ea typeface="Calibri"/>
                        <a:cs typeface="Times New Roman"/>
                      </a:endParaRPr>
                    </a:p>
                  </a:txBody>
                  <a:tcPr marL="44450" marR="44450" marT="0" marB="0" anchor="ctr"/>
                </a:tc>
              </a:tr>
              <a:tr h="244686">
                <a:tc>
                  <a:txBody>
                    <a:bodyPr/>
                    <a:lstStyle/>
                    <a:p>
                      <a:pPr algn="ctr">
                        <a:lnSpc>
                          <a:spcPct val="115000"/>
                        </a:lnSpc>
                        <a:spcAft>
                          <a:spcPts val="0"/>
                        </a:spcAft>
                      </a:pPr>
                      <a:r>
                        <a:rPr lang="es-ES" sz="1200">
                          <a:effectLst/>
                        </a:rPr>
                        <a:t>Peso molecular</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227,1</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 </a:t>
                      </a:r>
                      <a:endParaRPr lang="es-EC" sz="1100">
                        <a:effectLst/>
                        <a:latin typeface="Calibri"/>
                        <a:ea typeface="Calibri"/>
                        <a:cs typeface="Times New Roman"/>
                      </a:endParaRPr>
                    </a:p>
                  </a:txBody>
                  <a:tcPr marL="44450" marR="44450" marT="0" marB="0" anchor="ctr"/>
                </a:tc>
              </a:tr>
              <a:tr h="244686">
                <a:tc>
                  <a:txBody>
                    <a:bodyPr/>
                    <a:lstStyle/>
                    <a:p>
                      <a:pPr algn="ctr">
                        <a:lnSpc>
                          <a:spcPct val="115000"/>
                        </a:lnSpc>
                        <a:spcAft>
                          <a:spcPts val="0"/>
                        </a:spcAft>
                      </a:pPr>
                      <a:r>
                        <a:rPr lang="es-ES" sz="1200">
                          <a:effectLst/>
                        </a:rPr>
                        <a:t>Punto de solidificación</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80,65</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ºC</a:t>
                      </a:r>
                      <a:endParaRPr lang="es-EC" sz="1100">
                        <a:effectLst/>
                        <a:latin typeface="Calibri"/>
                        <a:ea typeface="Calibri"/>
                        <a:cs typeface="Times New Roman"/>
                      </a:endParaRPr>
                    </a:p>
                  </a:txBody>
                  <a:tcPr marL="44450" marR="44450" marT="0" marB="0" anchor="ctr"/>
                </a:tc>
              </a:tr>
              <a:tr h="244686">
                <a:tc>
                  <a:txBody>
                    <a:bodyPr/>
                    <a:lstStyle/>
                    <a:p>
                      <a:pPr algn="ctr">
                        <a:lnSpc>
                          <a:spcPct val="115000"/>
                        </a:lnSpc>
                        <a:spcAft>
                          <a:spcPts val="0"/>
                        </a:spcAft>
                      </a:pPr>
                      <a:r>
                        <a:rPr lang="es-ES" sz="1200">
                          <a:effectLst/>
                        </a:rPr>
                        <a:t>Volumen específico</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685</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L/kg</a:t>
                      </a:r>
                      <a:endParaRPr lang="es-EC" sz="1100">
                        <a:effectLst/>
                        <a:latin typeface="Calibri"/>
                        <a:ea typeface="Calibri"/>
                        <a:cs typeface="Times New Roman"/>
                      </a:endParaRPr>
                    </a:p>
                  </a:txBody>
                  <a:tcPr marL="44450" marR="44450" marT="0" marB="0" anchor="ctr"/>
                </a:tc>
              </a:tr>
              <a:tr h="244686">
                <a:tc>
                  <a:txBody>
                    <a:bodyPr/>
                    <a:lstStyle/>
                    <a:p>
                      <a:pPr algn="ctr">
                        <a:lnSpc>
                          <a:spcPct val="115000"/>
                        </a:lnSpc>
                        <a:spcAft>
                          <a:spcPts val="0"/>
                        </a:spcAft>
                      </a:pPr>
                      <a:r>
                        <a:rPr lang="es-ES" sz="1200">
                          <a:effectLst/>
                        </a:rPr>
                        <a:t>Punto de deflagración</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300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ºC</a:t>
                      </a:r>
                      <a:endParaRPr lang="es-EC" sz="1100">
                        <a:effectLst/>
                        <a:latin typeface="Calibri"/>
                        <a:ea typeface="Calibri"/>
                        <a:cs typeface="Times New Roman"/>
                      </a:endParaRPr>
                    </a:p>
                  </a:txBody>
                  <a:tcPr marL="44450" marR="44450" marT="0" marB="0" anchor="ctr"/>
                </a:tc>
              </a:tr>
              <a:tr h="288127">
                <a:tc>
                  <a:txBody>
                    <a:bodyPr/>
                    <a:lstStyle/>
                    <a:p>
                      <a:pPr algn="ctr">
                        <a:lnSpc>
                          <a:spcPct val="115000"/>
                        </a:lnSpc>
                        <a:spcAft>
                          <a:spcPts val="0"/>
                        </a:spcAft>
                      </a:pPr>
                      <a:r>
                        <a:rPr lang="es-ES" sz="1200">
                          <a:effectLst/>
                        </a:rPr>
                        <a:t>Densidad cristalina</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1,654</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g/cm</a:t>
                      </a:r>
                      <a:r>
                        <a:rPr lang="es-ES" sz="1200" baseline="30000">
                          <a:effectLst/>
                        </a:rPr>
                        <a:t>3</a:t>
                      </a:r>
                      <a:endParaRPr lang="es-EC" sz="1100">
                        <a:effectLst/>
                        <a:latin typeface="Calibri"/>
                        <a:ea typeface="Calibri"/>
                        <a:cs typeface="Times New Roman"/>
                      </a:endParaRPr>
                    </a:p>
                  </a:txBody>
                  <a:tcPr marL="44450" marR="44450" marT="0" marB="0" anchor="ctr"/>
                </a:tc>
              </a:tr>
              <a:tr h="288127">
                <a:tc>
                  <a:txBody>
                    <a:bodyPr/>
                    <a:lstStyle/>
                    <a:p>
                      <a:pPr algn="ctr">
                        <a:lnSpc>
                          <a:spcPct val="115000"/>
                        </a:lnSpc>
                        <a:spcAft>
                          <a:spcPts val="0"/>
                        </a:spcAft>
                      </a:pPr>
                      <a:r>
                        <a:rPr lang="es-ES" sz="1200">
                          <a:effectLst/>
                        </a:rPr>
                        <a:t>Densidad aparente</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0,85</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g/cm</a:t>
                      </a:r>
                      <a:r>
                        <a:rPr lang="es-ES" sz="1200" baseline="30000">
                          <a:effectLst/>
                        </a:rPr>
                        <a:t>3</a:t>
                      </a:r>
                      <a:endParaRPr lang="es-EC" sz="1100">
                        <a:effectLst/>
                        <a:latin typeface="Calibri"/>
                        <a:ea typeface="Calibri"/>
                        <a:cs typeface="Times New Roman"/>
                      </a:endParaRPr>
                    </a:p>
                  </a:txBody>
                  <a:tcPr marL="44450" marR="44450" marT="0" marB="0" anchor="ctr"/>
                </a:tc>
              </a:tr>
              <a:tr h="244686">
                <a:tc>
                  <a:txBody>
                    <a:bodyPr/>
                    <a:lstStyle/>
                    <a:p>
                      <a:pPr algn="ctr">
                        <a:lnSpc>
                          <a:spcPct val="115000"/>
                        </a:lnSpc>
                        <a:spcAft>
                          <a:spcPts val="0"/>
                        </a:spcAft>
                      </a:pPr>
                      <a:r>
                        <a:rPr lang="es-ES" sz="1200">
                          <a:effectLst/>
                        </a:rPr>
                        <a:t>Calor de formación</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-261,5</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kJ/kg</a:t>
                      </a:r>
                      <a:endParaRPr lang="es-EC" sz="1100">
                        <a:effectLst/>
                        <a:latin typeface="Calibri"/>
                        <a:ea typeface="Calibri"/>
                        <a:cs typeface="Times New Roman"/>
                      </a:endParaRPr>
                    </a:p>
                  </a:txBody>
                  <a:tcPr marL="44450" marR="44450" marT="0" marB="0" anchor="ctr"/>
                </a:tc>
              </a:tr>
              <a:tr h="244686">
                <a:tc>
                  <a:txBody>
                    <a:bodyPr/>
                    <a:lstStyle/>
                    <a:p>
                      <a:pPr algn="ctr">
                        <a:lnSpc>
                          <a:spcPct val="115000"/>
                        </a:lnSpc>
                        <a:spcAft>
                          <a:spcPts val="0"/>
                        </a:spcAft>
                      </a:pPr>
                      <a:r>
                        <a:rPr lang="es-ES" sz="1200">
                          <a:effectLst/>
                        </a:rPr>
                        <a:t>Calor de explosión</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4569</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kJ/kg</a:t>
                      </a:r>
                      <a:endParaRPr lang="es-EC" sz="1100">
                        <a:effectLst/>
                        <a:latin typeface="Calibri"/>
                        <a:ea typeface="Calibri"/>
                        <a:cs typeface="Times New Roman"/>
                      </a:endParaRPr>
                    </a:p>
                  </a:txBody>
                  <a:tcPr marL="44450" marR="44450" marT="0" marB="0" anchor="ctr"/>
                </a:tc>
              </a:tr>
              <a:tr h="489373">
                <a:tc>
                  <a:txBody>
                    <a:bodyPr/>
                    <a:lstStyle/>
                    <a:p>
                      <a:pPr algn="ctr">
                        <a:lnSpc>
                          <a:spcPct val="115000"/>
                        </a:lnSpc>
                        <a:spcAft>
                          <a:spcPts val="0"/>
                        </a:spcAft>
                      </a:pPr>
                      <a:r>
                        <a:rPr lang="es-ES" sz="1200">
                          <a:effectLst/>
                        </a:rPr>
                        <a:t>Temperatura de detonación</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3630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ºC</a:t>
                      </a:r>
                      <a:endParaRPr lang="es-EC" sz="1100">
                        <a:effectLst/>
                        <a:latin typeface="Calibri"/>
                        <a:ea typeface="Calibri"/>
                        <a:cs typeface="Times New Roman"/>
                      </a:endParaRPr>
                    </a:p>
                  </a:txBody>
                  <a:tcPr marL="44450" marR="44450" marT="0" marB="0" anchor="ctr"/>
                </a:tc>
              </a:tr>
              <a:tr h="244686">
                <a:tc>
                  <a:txBody>
                    <a:bodyPr/>
                    <a:lstStyle/>
                    <a:p>
                      <a:pPr algn="ctr">
                        <a:lnSpc>
                          <a:spcPct val="115000"/>
                        </a:lnSpc>
                        <a:spcAft>
                          <a:spcPts val="0"/>
                        </a:spcAft>
                      </a:pPr>
                      <a:r>
                        <a:rPr lang="es-ES" sz="1200">
                          <a:effectLst/>
                        </a:rPr>
                        <a:t>Velocidad de detonación</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6900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m/s</a:t>
                      </a:r>
                      <a:endParaRPr lang="es-EC" sz="1100">
                        <a:effectLst/>
                        <a:latin typeface="Calibri"/>
                        <a:ea typeface="Calibri"/>
                        <a:cs typeface="Times New Roman"/>
                      </a:endParaRPr>
                    </a:p>
                  </a:txBody>
                  <a:tcPr marL="44450" marR="44450" marT="0" marB="0" anchor="ctr"/>
                </a:tc>
              </a:tr>
              <a:tr h="288127">
                <a:tc>
                  <a:txBody>
                    <a:bodyPr/>
                    <a:lstStyle/>
                    <a:p>
                      <a:pPr algn="ctr">
                        <a:lnSpc>
                          <a:spcPct val="115000"/>
                        </a:lnSpc>
                        <a:spcAft>
                          <a:spcPts val="0"/>
                        </a:spcAft>
                      </a:pPr>
                      <a:r>
                        <a:rPr lang="es-ES" sz="1200">
                          <a:effectLst/>
                        </a:rPr>
                        <a:t>Densidad de detonación</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1,6</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g/cm</a:t>
                      </a:r>
                      <a:r>
                        <a:rPr lang="es-ES" sz="1200" baseline="30000">
                          <a:effectLst/>
                        </a:rPr>
                        <a:t>3</a:t>
                      </a:r>
                      <a:endParaRPr lang="es-EC" sz="1100">
                        <a:effectLst/>
                        <a:latin typeface="Calibri"/>
                        <a:ea typeface="Calibri"/>
                        <a:cs typeface="Times New Roman"/>
                      </a:endParaRPr>
                    </a:p>
                  </a:txBody>
                  <a:tcPr marL="44450" marR="44450" marT="0" marB="0" anchor="ctr"/>
                </a:tc>
              </a:tr>
              <a:tr h="244686">
                <a:tc>
                  <a:txBody>
                    <a:bodyPr/>
                    <a:lstStyle/>
                    <a:p>
                      <a:pPr algn="ctr">
                        <a:lnSpc>
                          <a:spcPct val="115000"/>
                        </a:lnSpc>
                        <a:spcAft>
                          <a:spcPts val="0"/>
                        </a:spcAft>
                      </a:pPr>
                      <a:r>
                        <a:rPr lang="es-ES" sz="1200">
                          <a:effectLst/>
                        </a:rPr>
                        <a:t>Sensibilidad al Impacto</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15</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Nm</a:t>
                      </a:r>
                      <a:endParaRPr lang="es-EC" sz="1100">
                        <a:effectLst/>
                        <a:latin typeface="Calibri"/>
                        <a:ea typeface="Calibri"/>
                        <a:cs typeface="Times New Roman"/>
                      </a:endParaRPr>
                    </a:p>
                  </a:txBody>
                  <a:tcPr marL="44450" marR="44450" marT="0" marB="0" anchor="ctr"/>
                </a:tc>
              </a:tr>
              <a:tr h="476518">
                <a:tc>
                  <a:txBody>
                    <a:bodyPr/>
                    <a:lstStyle/>
                    <a:p>
                      <a:pPr algn="ctr">
                        <a:lnSpc>
                          <a:spcPct val="115000"/>
                        </a:lnSpc>
                        <a:spcAft>
                          <a:spcPts val="0"/>
                        </a:spcAft>
                      </a:pPr>
                      <a:r>
                        <a:rPr lang="es-ES" sz="1200">
                          <a:effectLst/>
                        </a:rPr>
                        <a:t>Sensibilidad al Roce</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a:effectLst/>
                        </a:rPr>
                        <a:t>353 (sin detonación)</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1200" dirty="0">
                          <a:effectLst/>
                        </a:rPr>
                        <a:t>N</a:t>
                      </a:r>
                      <a:endParaRPr lang="es-EC" sz="1100" dirty="0">
                        <a:effectLst/>
                        <a:latin typeface="Calibri"/>
                        <a:ea typeface="Calibri"/>
                        <a:cs typeface="Times New Roman"/>
                      </a:endParaRPr>
                    </a:p>
                  </a:txBody>
                  <a:tcPr marL="44450" marR="44450" marT="0" marB="0" anchor="ctr"/>
                </a:tc>
              </a:tr>
            </a:tbl>
          </a:graphicData>
        </a:graphic>
      </p:graphicFrame>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729829" y="807799"/>
            <a:ext cx="3873881" cy="369332"/>
          </a:xfrm>
          <a:prstGeom prst="rect">
            <a:avLst/>
          </a:prstGeom>
        </p:spPr>
        <p:txBody>
          <a:bodyPr wrap="none">
            <a:spAutoFit/>
          </a:bodyPr>
          <a:lstStyle/>
          <a:p>
            <a:r>
              <a:rPr lang="es-EC" b="1" dirty="0">
                <a:latin typeface="Arial" pitchFamily="34" charset="0"/>
                <a:cs typeface="Arial" pitchFamily="34" charset="0"/>
              </a:rPr>
              <a:t>ANÁLISIS ACTUAL DEL SISTEMA</a:t>
            </a:r>
          </a:p>
        </p:txBody>
      </p:sp>
      <p:pic>
        <p:nvPicPr>
          <p:cNvPr id="3" name="2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5" name="4 Rectángulo"/>
          <p:cNvSpPr/>
          <p:nvPr/>
        </p:nvSpPr>
        <p:spPr>
          <a:xfrm>
            <a:off x="2154121" y="316344"/>
            <a:ext cx="5053628" cy="369332"/>
          </a:xfrm>
          <a:prstGeom prst="rect">
            <a:avLst/>
          </a:prstGeom>
        </p:spPr>
        <p:txBody>
          <a:bodyPr wrap="none">
            <a:spAutoFit/>
          </a:bodyPr>
          <a:lstStyle/>
          <a:p>
            <a:r>
              <a:rPr lang="es-EC" b="1" dirty="0">
                <a:latin typeface="Arial" pitchFamily="34" charset="0"/>
                <a:cs typeface="Arial" pitchFamily="34" charset="0"/>
              </a:rPr>
              <a:t>ANÁLISIS Y SELECCIÒN DE ALTERNATIVAS</a:t>
            </a:r>
          </a:p>
        </p:txBody>
      </p:sp>
      <p:pic>
        <p:nvPicPr>
          <p:cNvPr id="6" name="5 Imagen" descr="TA INDUSTRIA"/>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16832"/>
            <a:ext cx="2016224" cy="576064"/>
          </a:xfrm>
          <a:prstGeom prst="rect">
            <a:avLst/>
          </a:prstGeom>
          <a:noFill/>
          <a:ln>
            <a:noFill/>
          </a:ln>
        </p:spPr>
      </p:pic>
      <p:pic>
        <p:nvPicPr>
          <p:cNvPr id="7" name="6 Imagen"/>
          <p:cNvPicPr/>
          <p:nvPr/>
        </p:nvPicPr>
        <p:blipFill rotWithShape="1">
          <a:blip r:embed="rId4"/>
          <a:srcRect l="9877" t="16892" r="34193" b="48649"/>
          <a:stretch/>
        </p:blipFill>
        <p:spPr bwMode="auto">
          <a:xfrm>
            <a:off x="3059832" y="1370980"/>
            <a:ext cx="3543878" cy="1769988"/>
          </a:xfrm>
          <a:prstGeom prst="rect">
            <a:avLst/>
          </a:prstGeom>
          <a:ln>
            <a:noFill/>
          </a:ln>
          <a:extLst>
            <a:ext uri="{53640926-AAD7-44D8-BBD7-CCE9431645EC}">
              <a14:shadowObscured xmlns:a14="http://schemas.microsoft.com/office/drawing/2010/main"/>
            </a:ext>
          </a:extLst>
        </p:spPr>
      </p:pic>
      <p:sp>
        <p:nvSpPr>
          <p:cNvPr id="8" name="7 Rectángulo"/>
          <p:cNvSpPr/>
          <p:nvPr/>
        </p:nvSpPr>
        <p:spPr>
          <a:xfrm>
            <a:off x="341784" y="4665910"/>
            <a:ext cx="2286000" cy="923330"/>
          </a:xfrm>
          <a:prstGeom prst="rect">
            <a:avLst/>
          </a:prstGeom>
        </p:spPr>
        <p:txBody>
          <a:bodyPr wrap="square">
            <a:spAutoFit/>
          </a:bodyPr>
          <a:lstStyle/>
          <a:p>
            <a:pPr lvl="0" algn="ctr"/>
            <a:r>
              <a:rPr lang="es-EC" b="1" dirty="0"/>
              <a:t>Asesoramiento Tecnológico SRL. (Empresa Argentina).</a:t>
            </a:r>
            <a:endParaRPr lang="es-EC" dirty="0"/>
          </a:p>
        </p:txBody>
      </p:sp>
      <p:pic>
        <p:nvPicPr>
          <p:cNvPr id="9" name="8 Imagen"/>
          <p:cNvPicPr/>
          <p:nvPr/>
        </p:nvPicPr>
        <p:blipFill rotWithShape="1">
          <a:blip r:embed="rId5">
            <a:extLst>
              <a:ext uri="{28A0092B-C50C-407E-A947-70E740481C1C}">
                <a14:useLocalDpi xmlns:a14="http://schemas.microsoft.com/office/drawing/2010/main" val="0"/>
              </a:ext>
            </a:extLst>
          </a:blip>
          <a:srcRect l="30985" t="17398"/>
          <a:stretch/>
        </p:blipFill>
        <p:spPr bwMode="auto">
          <a:xfrm>
            <a:off x="3131840" y="3644274"/>
            <a:ext cx="2186637" cy="2094611"/>
          </a:xfrm>
          <a:prstGeom prst="rect">
            <a:avLst/>
          </a:prstGeom>
          <a:noFill/>
          <a:ln>
            <a:noFill/>
          </a:ln>
        </p:spPr>
      </p:pic>
      <p:pic>
        <p:nvPicPr>
          <p:cNvPr id="10" name="9 Imagen"/>
          <p:cNvPicPr/>
          <p:nvPr/>
        </p:nvPicPr>
        <p:blipFill rotWithShape="1">
          <a:blip r:embed="rId5">
            <a:extLst>
              <a:ext uri="{28A0092B-C50C-407E-A947-70E740481C1C}">
                <a14:useLocalDpi xmlns:a14="http://schemas.microsoft.com/office/drawing/2010/main" val="0"/>
              </a:ext>
            </a:extLst>
          </a:blip>
          <a:srcRect r="69409" b="80821"/>
          <a:stretch/>
        </p:blipFill>
        <p:spPr bwMode="auto">
          <a:xfrm>
            <a:off x="863557" y="4062594"/>
            <a:ext cx="1242454" cy="603316"/>
          </a:xfrm>
          <a:prstGeom prst="rect">
            <a:avLst/>
          </a:prstGeom>
          <a:noFill/>
          <a:ln>
            <a:noFill/>
          </a:ln>
        </p:spPr>
      </p:pic>
      <p:sp>
        <p:nvSpPr>
          <p:cNvPr id="11" name="10 Rectángulo"/>
          <p:cNvSpPr/>
          <p:nvPr/>
        </p:nvSpPr>
        <p:spPr>
          <a:xfrm>
            <a:off x="611560" y="2505299"/>
            <a:ext cx="2015295" cy="369332"/>
          </a:xfrm>
          <a:prstGeom prst="rect">
            <a:avLst/>
          </a:prstGeom>
        </p:spPr>
        <p:txBody>
          <a:bodyPr wrap="none">
            <a:spAutoFit/>
          </a:bodyPr>
          <a:lstStyle/>
          <a:p>
            <a:r>
              <a:rPr lang="es-EC" b="1" dirty="0"/>
              <a:t>(Empresa </a:t>
            </a:r>
            <a:r>
              <a:rPr lang="es-EC" b="1" dirty="0" smtClean="0"/>
              <a:t>Eslovaca</a:t>
            </a:r>
            <a:r>
              <a:rPr lang="es-EC" b="1" dirty="0"/>
              <a:t>)</a:t>
            </a:r>
            <a:endParaRPr lang="es-EC" dirty="0"/>
          </a:p>
        </p:txBody>
      </p:sp>
      <p:pic>
        <p:nvPicPr>
          <p:cNvPr id="12" name="11 Imagen"/>
          <p:cNvPicPr/>
          <p:nvPr/>
        </p:nvPicPr>
        <p:blipFill rotWithShape="1">
          <a:blip r:embed="rId4"/>
          <a:srcRect l="67350" t="21007" r="13308" b="53103"/>
          <a:stretch/>
        </p:blipFill>
        <p:spPr bwMode="auto">
          <a:xfrm>
            <a:off x="6675718" y="1484784"/>
            <a:ext cx="2072746" cy="1656184"/>
          </a:xfrm>
          <a:prstGeom prst="rect">
            <a:avLst/>
          </a:prstGeom>
          <a:ln>
            <a:noFill/>
          </a:ln>
          <a:extLst>
            <a:ext uri="{53640926-AAD7-44D8-BBD7-CCE9431645EC}">
              <a14:shadowObscured xmlns:a14="http://schemas.microsoft.com/office/drawing/2010/main"/>
            </a:ext>
          </a:extLst>
        </p:spPr>
      </p:pic>
      <p:pic>
        <p:nvPicPr>
          <p:cNvPr id="13" name="12 Imagen" descr="http://www.asestecsrl.com.ar/proyectos/trit/2.jpg"/>
          <p:cNvPicPr/>
          <p:nvPr/>
        </p:nvPicPr>
        <p:blipFill>
          <a:blip r:embed="rId6">
            <a:extLst>
              <a:ext uri="{28A0092B-C50C-407E-A947-70E740481C1C}">
                <a14:useLocalDpi xmlns:a14="http://schemas.microsoft.com/office/drawing/2010/main" val="0"/>
              </a:ext>
            </a:extLst>
          </a:blip>
          <a:srcRect/>
          <a:stretch>
            <a:fillRect/>
          </a:stretch>
        </p:blipFill>
        <p:spPr bwMode="auto">
          <a:xfrm>
            <a:off x="5512391" y="3656973"/>
            <a:ext cx="3168352" cy="1986785"/>
          </a:xfrm>
          <a:prstGeom prst="rect">
            <a:avLst/>
          </a:prstGeom>
          <a:noFill/>
          <a:ln>
            <a:noFill/>
          </a:ln>
        </p:spPr>
      </p:pic>
    </p:spTree>
    <p:extLst>
      <p:ext uri="{BB962C8B-B14F-4D97-AF65-F5344CB8AC3E}">
        <p14:creationId xmlns:p14="http://schemas.microsoft.com/office/powerpoint/2010/main" val="29985548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84449" y="5085184"/>
            <a:ext cx="4572000" cy="461665"/>
          </a:xfrm>
          <a:prstGeom prst="rect">
            <a:avLst/>
          </a:prstGeom>
        </p:spPr>
        <p:txBody>
          <a:bodyPr>
            <a:spAutoFit/>
          </a:bodyPr>
          <a:lstStyle/>
          <a:p>
            <a:r>
              <a:rPr lang="es-EC" sz="1200" b="1" dirty="0">
                <a:latin typeface="Arial" pitchFamily="34" charset="0"/>
                <a:cs typeface="Arial" pitchFamily="34" charset="0"/>
              </a:rPr>
              <a:t>PROPONE:</a:t>
            </a:r>
            <a:r>
              <a:rPr lang="es-EC" sz="1200" dirty="0">
                <a:latin typeface="Arial" pitchFamily="34" charset="0"/>
                <a:cs typeface="Arial" pitchFamily="34" charset="0"/>
              </a:rPr>
              <a:t> </a:t>
            </a:r>
            <a:r>
              <a:rPr lang="es-EC" sz="1200" b="1" dirty="0">
                <a:latin typeface="Arial" pitchFamily="34" charset="0"/>
                <a:cs typeface="Arial" pitchFamily="34" charset="0"/>
              </a:rPr>
              <a:t>C:</a:t>
            </a:r>
            <a:r>
              <a:rPr lang="es-EC" sz="1200" dirty="0">
                <a:latin typeface="Arial" pitchFamily="34" charset="0"/>
                <a:cs typeface="Arial" pitchFamily="34" charset="0"/>
              </a:rPr>
              <a:t> cliente; </a:t>
            </a:r>
            <a:r>
              <a:rPr lang="es-EC" sz="1200" b="1" dirty="0">
                <a:latin typeface="Arial" pitchFamily="34" charset="0"/>
                <a:cs typeface="Arial" pitchFamily="34" charset="0"/>
              </a:rPr>
              <a:t>I:</a:t>
            </a:r>
            <a:r>
              <a:rPr lang="es-EC" sz="1200" dirty="0">
                <a:latin typeface="Arial" pitchFamily="34" charset="0"/>
                <a:cs typeface="Arial" pitchFamily="34" charset="0"/>
              </a:rPr>
              <a:t> ingeniería</a:t>
            </a:r>
          </a:p>
          <a:p>
            <a:r>
              <a:rPr lang="es-EC" sz="1200" b="1" dirty="0">
                <a:latin typeface="Arial" pitchFamily="34" charset="0"/>
                <a:cs typeface="Arial" pitchFamily="34" charset="0"/>
              </a:rPr>
              <a:t>R/D: R:</a:t>
            </a:r>
            <a:r>
              <a:rPr lang="es-EC" sz="1200" dirty="0">
                <a:latin typeface="Arial" pitchFamily="34" charset="0"/>
                <a:cs typeface="Arial" pitchFamily="34" charset="0"/>
              </a:rPr>
              <a:t> requerimiento; </a:t>
            </a:r>
            <a:r>
              <a:rPr lang="es-EC" sz="1200" b="1" dirty="0">
                <a:latin typeface="Arial" pitchFamily="34" charset="0"/>
                <a:cs typeface="Arial" pitchFamily="34" charset="0"/>
              </a:rPr>
              <a:t>D:</a:t>
            </a:r>
            <a:r>
              <a:rPr lang="es-EC" sz="1200" dirty="0">
                <a:latin typeface="Arial" pitchFamily="34" charset="0"/>
                <a:cs typeface="Arial" pitchFamily="34" charset="0"/>
              </a:rPr>
              <a:t> deseo</a:t>
            </a:r>
          </a:p>
        </p:txBody>
      </p:sp>
      <p:sp>
        <p:nvSpPr>
          <p:cNvPr id="6" name="5 Rectángulo"/>
          <p:cNvSpPr/>
          <p:nvPr/>
        </p:nvSpPr>
        <p:spPr>
          <a:xfrm>
            <a:off x="323528" y="260648"/>
            <a:ext cx="8820472" cy="369332"/>
          </a:xfrm>
          <a:prstGeom prst="rect">
            <a:avLst/>
          </a:prstGeom>
        </p:spPr>
        <p:txBody>
          <a:bodyPr wrap="square">
            <a:spAutoFit/>
          </a:bodyPr>
          <a:lstStyle/>
          <a:p>
            <a:r>
              <a:rPr lang="es-EC" b="1" dirty="0">
                <a:latin typeface="Arial" pitchFamily="34" charset="0"/>
                <a:cs typeface="Arial" pitchFamily="34" charset="0"/>
              </a:rPr>
              <a:t>Especificaciones de requerimiento de la máquina trituradora de explosivo TNT</a:t>
            </a:r>
          </a:p>
        </p:txBody>
      </p:sp>
      <p:pic>
        <p:nvPicPr>
          <p:cNvPr id="8" name="7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985" t="25746" r="29723" b="17352"/>
          <a:stretch/>
        </p:blipFill>
        <p:spPr bwMode="auto">
          <a:xfrm>
            <a:off x="3347864" y="922617"/>
            <a:ext cx="5472608" cy="4824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653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9" name="8 Título"/>
          <p:cNvSpPr>
            <a:spLocks noGrp="1"/>
          </p:cNvSpPr>
          <p:nvPr>
            <p:ph type="title"/>
          </p:nvPr>
        </p:nvSpPr>
        <p:spPr/>
        <p:txBody>
          <a:bodyPr/>
          <a:lstStyle/>
          <a:p>
            <a:pPr algn="ctr"/>
            <a:r>
              <a:rPr lang="es-EC" dirty="0"/>
              <a:t>MÁQUINA TRITURADORA DE EXPLOSIVO </a:t>
            </a:r>
            <a:r>
              <a:rPr lang="es-EC" dirty="0" smtClean="0"/>
              <a:t>TNT.</a:t>
            </a:r>
            <a:br>
              <a:rPr lang="es-EC" dirty="0" smtClean="0"/>
            </a:br>
            <a:endParaRPr lang="es-EC" dirty="0"/>
          </a:p>
        </p:txBody>
      </p:sp>
      <p:sp>
        <p:nvSpPr>
          <p:cNvPr id="10" name="9 Marcador de contenido"/>
          <p:cNvSpPr>
            <a:spLocks noGrp="1"/>
          </p:cNvSpPr>
          <p:nvPr>
            <p:ph idx="1"/>
          </p:nvPr>
        </p:nvSpPr>
        <p:spPr>
          <a:xfrm>
            <a:off x="3635896" y="273051"/>
            <a:ext cx="5111750" cy="5676229"/>
          </a:xfrm>
        </p:spPr>
        <p:txBody>
          <a:bodyPr>
            <a:normAutofit lnSpcReduction="10000"/>
          </a:bodyPr>
          <a:lstStyle/>
          <a:p>
            <a:pPr algn="ctr"/>
            <a:r>
              <a:rPr lang="es-EC" dirty="0" smtClean="0"/>
              <a:t>ALTERNATIVA </a:t>
            </a:r>
            <a:r>
              <a:rPr lang="es-EC" dirty="0"/>
              <a:t>A</a:t>
            </a:r>
            <a:endParaRPr lang="es-EC" dirty="0" smtClean="0"/>
          </a:p>
          <a:p>
            <a:pPr marL="361950" indent="0" algn="ctr">
              <a:buNone/>
            </a:pPr>
            <a:r>
              <a:rPr lang="es-EC" sz="2400" dirty="0" smtClean="0">
                <a:hlinkClick r:id="rId3" action="ppaction://hlinksldjump"/>
              </a:rPr>
              <a:t>Cortadora </a:t>
            </a:r>
            <a:r>
              <a:rPr lang="es-EC" sz="2400" dirty="0">
                <a:hlinkClick r:id="rId3" action="ppaction://hlinksldjump"/>
              </a:rPr>
              <a:t>rotatoria tipo “Picadora de forraje”</a:t>
            </a:r>
            <a:endParaRPr lang="es-EC" sz="2400" dirty="0"/>
          </a:p>
          <a:p>
            <a:pPr marL="0" indent="0" algn="ctr">
              <a:buNone/>
            </a:pPr>
            <a:endParaRPr lang="es-EC" dirty="0" smtClean="0"/>
          </a:p>
          <a:p>
            <a:pPr marL="0" indent="0" algn="ctr">
              <a:buNone/>
            </a:pPr>
            <a:endParaRPr lang="es-EC" dirty="0" smtClean="0"/>
          </a:p>
          <a:p>
            <a:pPr algn="ctr"/>
            <a:r>
              <a:rPr lang="es-EC" dirty="0"/>
              <a:t>ALTERNATIVA B</a:t>
            </a:r>
            <a:endParaRPr lang="es-EC" dirty="0" smtClean="0"/>
          </a:p>
          <a:p>
            <a:pPr marL="0" indent="361950" algn="ctr">
              <a:buNone/>
            </a:pPr>
            <a:r>
              <a:rPr lang="es-EC" sz="2400" dirty="0">
                <a:hlinkClick r:id="rId4" action="ppaction://hlinksldjump"/>
              </a:rPr>
              <a:t>Trituradora de cuchillas múltiples</a:t>
            </a:r>
            <a:endParaRPr lang="es-EC" sz="2400" dirty="0"/>
          </a:p>
          <a:p>
            <a:pPr marL="0" indent="0" algn="ctr">
              <a:buNone/>
            </a:pPr>
            <a:endParaRPr lang="es-EC" dirty="0" smtClean="0"/>
          </a:p>
          <a:p>
            <a:pPr marL="0" indent="0" algn="ctr">
              <a:buNone/>
            </a:pPr>
            <a:endParaRPr lang="es-EC" dirty="0"/>
          </a:p>
          <a:p>
            <a:pPr algn="ctr"/>
            <a:r>
              <a:rPr lang="es-EC" dirty="0" smtClean="0"/>
              <a:t>ALTERNATIVA C</a:t>
            </a:r>
            <a:endParaRPr lang="es-EC" dirty="0"/>
          </a:p>
          <a:p>
            <a:pPr marL="0" indent="361950" algn="ctr">
              <a:buNone/>
            </a:pPr>
            <a:r>
              <a:rPr lang="es-EC" sz="2400" dirty="0">
                <a:hlinkClick r:id="rId5" action="ppaction://hlinksldjump"/>
              </a:rPr>
              <a:t>Trituradora de martillos fijos</a:t>
            </a:r>
            <a:endParaRPr lang="es-EC" sz="2400" dirty="0"/>
          </a:p>
          <a:p>
            <a:pPr marL="0" indent="0" algn="ctr">
              <a:buNone/>
            </a:pPr>
            <a:endParaRPr lang="es-EC" dirty="0"/>
          </a:p>
        </p:txBody>
      </p:sp>
      <p:sp>
        <p:nvSpPr>
          <p:cNvPr id="11" name="10 Marcador de texto"/>
          <p:cNvSpPr>
            <a:spLocks noGrp="1"/>
          </p:cNvSpPr>
          <p:nvPr>
            <p:ph type="body" sz="half" idx="2"/>
          </p:nvPr>
        </p:nvSpPr>
        <p:spPr>
          <a:xfrm>
            <a:off x="467544" y="2636912"/>
            <a:ext cx="3008313" cy="2209924"/>
          </a:xfrm>
        </p:spPr>
        <p:txBody>
          <a:bodyPr>
            <a:normAutofit/>
          </a:bodyPr>
          <a:lstStyle/>
          <a:p>
            <a:pPr algn="ctr"/>
            <a:r>
              <a:rPr lang="es-EC" sz="3600" dirty="0" smtClean="0"/>
              <a:t>SELECCIÓN </a:t>
            </a:r>
          </a:p>
          <a:p>
            <a:pPr algn="ctr"/>
            <a:r>
              <a:rPr lang="es-EC" sz="3600" dirty="0" smtClean="0"/>
              <a:t>DE ALTERNATIVAS</a:t>
            </a:r>
            <a:endParaRPr lang="es-EC" sz="3600" dirty="0"/>
          </a:p>
        </p:txBody>
      </p:sp>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7" name="6 Imagen"/>
          <p:cNvPicPr/>
          <p:nvPr/>
        </p:nvPicPr>
        <p:blipFill rotWithShape="1">
          <a:blip r:embed="rId3" cstate="print">
            <a:extLst>
              <a:ext uri="{28A0092B-C50C-407E-A947-70E740481C1C}">
                <a14:useLocalDpi xmlns:a14="http://schemas.microsoft.com/office/drawing/2010/main" val="0"/>
              </a:ext>
            </a:extLst>
          </a:blip>
          <a:srcRect l="26022" t="26013" r="44917" b="32771"/>
          <a:stretch/>
        </p:blipFill>
        <p:spPr bwMode="auto">
          <a:xfrm>
            <a:off x="755576" y="1412776"/>
            <a:ext cx="2764155" cy="2204085"/>
          </a:xfrm>
          <a:prstGeom prst="rect">
            <a:avLst/>
          </a:prstGeom>
          <a:ln>
            <a:noFill/>
          </a:ln>
          <a:extLst>
            <a:ext uri="{53640926-AAD7-44D8-BBD7-CCE9431645EC}">
              <a14:shadowObscured xmlns:a14="http://schemas.microsoft.com/office/drawing/2010/main"/>
            </a:ext>
          </a:extLst>
        </p:spPr>
      </p:pic>
      <p:sp>
        <p:nvSpPr>
          <p:cNvPr id="8" name="Cuadro de texto 2"/>
          <p:cNvSpPr txBox="1">
            <a:spLocks noChangeArrowheads="1"/>
          </p:cNvSpPr>
          <p:nvPr/>
        </p:nvSpPr>
        <p:spPr bwMode="auto">
          <a:xfrm>
            <a:off x="1043608" y="3789040"/>
            <a:ext cx="2764155" cy="136080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342900" lvl="0" indent="-342900">
              <a:spcAft>
                <a:spcPts val="0"/>
              </a:spcAft>
              <a:buFont typeface="+mj-lt"/>
              <a:buAutoNum type="arabicPeriod"/>
            </a:pPr>
            <a:r>
              <a:rPr lang="es-EC" sz="1200" dirty="0">
                <a:effectLst/>
                <a:latin typeface="Arial"/>
                <a:ea typeface="Times New Roman"/>
              </a:rPr>
              <a:t>Bastidor</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Motor eléctrico</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Tolva de alimentación </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Eje porta-cuchillas</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Cuchillas</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Cámara de corte</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Tolva de descarga</a:t>
            </a:r>
            <a:endParaRPr lang="es-EC" sz="1200" dirty="0">
              <a:effectLst/>
              <a:latin typeface="Times New Roman"/>
              <a:ea typeface="Times New Roman"/>
            </a:endParaRPr>
          </a:p>
        </p:txBody>
      </p:sp>
      <p:sp>
        <p:nvSpPr>
          <p:cNvPr id="10" name="9 Rectángulo"/>
          <p:cNvSpPr/>
          <p:nvPr/>
        </p:nvSpPr>
        <p:spPr>
          <a:xfrm>
            <a:off x="3662194" y="374442"/>
            <a:ext cx="2731838" cy="461665"/>
          </a:xfrm>
          <a:prstGeom prst="rect">
            <a:avLst/>
          </a:prstGeom>
        </p:spPr>
        <p:txBody>
          <a:bodyPr wrap="none">
            <a:spAutoFit/>
          </a:bodyPr>
          <a:lstStyle/>
          <a:p>
            <a:r>
              <a:rPr lang="es-EC" sz="2400" b="1" dirty="0"/>
              <a:t>Cortadora rotatoria </a:t>
            </a:r>
          </a:p>
        </p:txBody>
      </p:sp>
      <p:sp>
        <p:nvSpPr>
          <p:cNvPr id="11" name="10 Rectángulo"/>
          <p:cNvSpPr/>
          <p:nvPr/>
        </p:nvSpPr>
        <p:spPr>
          <a:xfrm>
            <a:off x="22068" y="0"/>
            <a:ext cx="1729191" cy="369332"/>
          </a:xfrm>
          <a:prstGeom prst="rect">
            <a:avLst/>
          </a:prstGeom>
        </p:spPr>
        <p:txBody>
          <a:bodyPr wrap="none">
            <a:spAutoFit/>
          </a:bodyPr>
          <a:lstStyle/>
          <a:p>
            <a:r>
              <a:rPr lang="es-EC" b="1" dirty="0">
                <a:hlinkClick r:id="rId4" action="ppaction://hlinksldjump"/>
              </a:rPr>
              <a:t>ALTERNATIVA </a:t>
            </a:r>
            <a:r>
              <a:rPr lang="es-EC" b="1" dirty="0" smtClean="0">
                <a:hlinkClick r:id="rId4" action="ppaction://hlinksldjump"/>
              </a:rPr>
              <a:t>A:</a:t>
            </a:r>
            <a:endParaRPr lang="es-EC" dirty="0"/>
          </a:p>
        </p:txBody>
      </p:sp>
      <p:sp>
        <p:nvSpPr>
          <p:cNvPr id="15" name="Rectangle 5"/>
          <p:cNvSpPr>
            <a:spLocks noChangeArrowheads="1"/>
          </p:cNvSpPr>
          <p:nvPr/>
        </p:nvSpPr>
        <p:spPr bwMode="auto">
          <a:xfrm>
            <a:off x="3807762" y="1224916"/>
            <a:ext cx="533623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es-EC" sz="1600" b="1" i="0" u="none" strike="noStrike" cap="none" normalizeH="0" baseline="0" dirty="0" smtClean="0">
                <a:ln>
                  <a:noFill/>
                </a:ln>
                <a:solidFill>
                  <a:schemeClr val="tx1"/>
                </a:solidFill>
                <a:effectLst/>
                <a:ea typeface="Calibri" pitchFamily="34" charset="0"/>
                <a:cs typeface="Arial" pitchFamily="34" charset="0"/>
              </a:rPr>
              <a:t>Ventajas:</a:t>
            </a:r>
            <a:endParaRPr kumimoji="0" lang="es-EC" sz="1600" b="0" i="0" u="none" strike="noStrike" cap="none" normalizeH="0" baseline="0" dirty="0" smtClean="0">
              <a:ln>
                <a:noFill/>
              </a:ln>
              <a:solidFill>
                <a:schemeClr val="tx1"/>
              </a:solidFill>
              <a:effectLst/>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es-EC" sz="1600" b="0" i="0" u="none" strike="noStrike" cap="none" normalizeH="0" baseline="0" dirty="0" smtClean="0">
                <a:ln>
                  <a:noFill/>
                </a:ln>
                <a:solidFill>
                  <a:schemeClr val="tx1"/>
                </a:solidFill>
                <a:effectLst/>
                <a:ea typeface="Times New Roman" pitchFamily="18" charset="0"/>
                <a:cs typeface="Arial" pitchFamily="34" charset="0"/>
              </a:rPr>
              <a:t>Son apropiados para cortar materiales blandos y fibrosos.</a:t>
            </a:r>
            <a:endParaRPr kumimoji="0" lang="es-EC" sz="1600" b="0" i="0" u="none" strike="noStrike" cap="none" normalizeH="0" baseline="0" dirty="0" smtClean="0">
              <a:ln>
                <a:noFill/>
              </a:ln>
              <a:solidFill>
                <a:schemeClr val="tx1"/>
              </a:solidFill>
              <a:effectLst/>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es-EC" sz="1600" b="0" i="0" u="none" strike="noStrike" cap="none" normalizeH="0" baseline="0" dirty="0" smtClean="0">
                <a:ln>
                  <a:noFill/>
                </a:ln>
                <a:solidFill>
                  <a:schemeClr val="tx1"/>
                </a:solidFill>
                <a:effectLst/>
                <a:ea typeface="Times New Roman" pitchFamily="18" charset="0"/>
                <a:cs typeface="Arial" pitchFamily="34" charset="0"/>
              </a:rPr>
              <a:t>Las tareas de operación y mantenimiento son sencillas.</a:t>
            </a:r>
            <a:endParaRPr kumimoji="0" lang="es-EC" sz="1600" b="0" i="0" u="none" strike="noStrike" cap="none" normalizeH="0" baseline="0" dirty="0" smtClean="0">
              <a:ln>
                <a:noFill/>
              </a:ln>
              <a:solidFill>
                <a:schemeClr val="tx1"/>
              </a:solidFill>
              <a:effectLst/>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es-EC" sz="1600" b="0" i="0" u="none" strike="noStrike" cap="none" normalizeH="0" baseline="0" dirty="0" smtClean="0">
                <a:ln>
                  <a:noFill/>
                </a:ln>
                <a:solidFill>
                  <a:schemeClr val="tx1"/>
                </a:solidFill>
                <a:effectLst/>
                <a:ea typeface="Times New Roman" pitchFamily="18" charset="0"/>
                <a:cs typeface="Arial" pitchFamily="34" charset="0"/>
              </a:rPr>
              <a:t>Dependiendo de la configuración del sistema generalmente son pequeñas con un bajo peso.</a:t>
            </a:r>
            <a:endParaRPr kumimoji="0" lang="es-EC" sz="1600" b="0" i="0" u="none" strike="noStrike" cap="none" normalizeH="0" baseline="0" dirty="0" smtClean="0">
              <a:ln>
                <a:noFill/>
              </a:ln>
              <a:solidFill>
                <a:schemeClr val="tx1"/>
              </a:solidFill>
              <a:effectLst/>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es-EC" sz="1600" b="0" i="0" u="none" strike="noStrike" cap="none" normalizeH="0" baseline="0" dirty="0" smtClean="0">
                <a:ln>
                  <a:noFill/>
                </a:ln>
                <a:solidFill>
                  <a:schemeClr val="tx1"/>
                </a:solidFill>
                <a:effectLst/>
                <a:ea typeface="Times New Roman" pitchFamily="18" charset="0"/>
                <a:cs typeface="Arial" pitchFamily="34" charset="0"/>
              </a:rPr>
              <a:t>La adquisición de las cuchillas es relativamente fácil por su uso general.</a:t>
            </a:r>
            <a:endParaRPr kumimoji="0" lang="es-EC" sz="1600" b="0" i="0" u="none" strike="noStrike" cap="none" normalizeH="0" baseline="0" dirty="0" smtClean="0">
              <a:ln>
                <a:noFill/>
              </a:ln>
              <a:solidFill>
                <a:schemeClr val="tx1"/>
              </a:solidFill>
              <a:effectLst/>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es-EC" sz="1600" b="0" i="0" u="none" strike="noStrike" cap="none" normalizeH="0" baseline="0" dirty="0" smtClean="0">
                <a:ln>
                  <a:noFill/>
                </a:ln>
                <a:solidFill>
                  <a:schemeClr val="tx1"/>
                </a:solidFill>
                <a:effectLst/>
                <a:ea typeface="Times New Roman" pitchFamily="18" charset="0"/>
                <a:cs typeface="Arial" pitchFamily="34" charset="0"/>
              </a:rPr>
              <a:t>Tiene un costo medio.</a:t>
            </a:r>
            <a:endParaRPr kumimoji="0" lang="es-EC"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endParaRPr kumimoji="0" lang="es-EC"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endParaRPr kumimoji="0" lang="es-EC" sz="1600" b="0" i="0" u="none" strike="noStrike" cap="none" normalizeH="0" baseline="0" dirty="0" smtClean="0">
              <a:ln>
                <a:noFill/>
              </a:ln>
              <a:solidFill>
                <a:schemeClr val="tx1"/>
              </a:solidFill>
              <a:effectLst/>
              <a:cs typeface="Arial" pitchFamily="34" charset="0"/>
            </a:endParaRPr>
          </a:p>
          <a:p>
            <a:pPr lvl="0" eaLnBrk="0" fontAlgn="base" hangingPunct="0">
              <a:spcBef>
                <a:spcPct val="0"/>
              </a:spcBef>
              <a:spcAft>
                <a:spcPct val="0"/>
              </a:spcAft>
              <a:tabLst>
                <a:tab pos="180975" algn="l"/>
              </a:tabLst>
            </a:pPr>
            <a:r>
              <a:rPr lang="es-EC" sz="1600" b="1" dirty="0">
                <a:cs typeface="Arial" pitchFamily="34" charset="0"/>
              </a:rPr>
              <a:t>Desventajas:</a:t>
            </a:r>
            <a:endParaRPr lang="es-EC" sz="1600" dirty="0">
              <a:cs typeface="Arial" pitchFamily="34" charset="0"/>
            </a:endParaRPr>
          </a:p>
          <a:p>
            <a:pPr marL="285750" lvl="0" indent="-285750" eaLnBrk="0" fontAlgn="base" hangingPunct="0">
              <a:spcBef>
                <a:spcPct val="0"/>
              </a:spcBef>
              <a:spcAft>
                <a:spcPct val="0"/>
              </a:spcAft>
              <a:buFont typeface="Arial" pitchFamily="34" charset="0"/>
              <a:buChar char="•"/>
              <a:tabLst>
                <a:tab pos="180975" algn="l"/>
              </a:tabLst>
            </a:pPr>
            <a:r>
              <a:rPr lang="es-EC" sz="1600" b="1" dirty="0">
                <a:solidFill>
                  <a:srgbClr val="FF0000"/>
                </a:solidFill>
                <a:ea typeface="Times New Roman" pitchFamily="18" charset="0"/>
                <a:cs typeface="Arial" pitchFamily="34" charset="0"/>
              </a:rPr>
              <a:t>Operan</a:t>
            </a:r>
            <a:r>
              <a:rPr lang="es-EC" sz="1600" dirty="0">
                <a:ea typeface="Times New Roman" pitchFamily="18" charset="0"/>
                <a:cs typeface="Arial" pitchFamily="34" charset="0"/>
              </a:rPr>
              <a:t> preferencialmente </a:t>
            </a:r>
            <a:r>
              <a:rPr lang="es-EC" sz="1600" b="1" dirty="0">
                <a:solidFill>
                  <a:srgbClr val="FF0000"/>
                </a:solidFill>
                <a:ea typeface="Times New Roman" pitchFamily="18" charset="0"/>
                <a:cs typeface="Arial" pitchFamily="34" charset="0"/>
              </a:rPr>
              <a:t>con materiales</a:t>
            </a:r>
            <a:r>
              <a:rPr lang="es-EC" sz="1600" dirty="0">
                <a:ea typeface="Times New Roman" pitchFamily="18" charset="0"/>
                <a:cs typeface="Arial" pitchFamily="34" charset="0"/>
              </a:rPr>
              <a:t> que contienen un alto porcentaje de </a:t>
            </a:r>
            <a:r>
              <a:rPr lang="es-EC" sz="1600" b="1" dirty="0">
                <a:solidFill>
                  <a:srgbClr val="FF0000"/>
                </a:solidFill>
                <a:ea typeface="Times New Roman" pitchFamily="18" charset="0"/>
                <a:cs typeface="Arial" pitchFamily="34" charset="0"/>
              </a:rPr>
              <a:t>humedad</a:t>
            </a:r>
            <a:r>
              <a:rPr lang="es-EC" sz="1600" dirty="0">
                <a:ea typeface="Times New Roman" pitchFamily="18" charset="0"/>
                <a:cs typeface="Arial" pitchFamily="34" charset="0"/>
              </a:rPr>
              <a:t>.</a:t>
            </a:r>
            <a:endParaRPr lang="es-EC" sz="1600" dirty="0">
              <a:cs typeface="Arial" pitchFamily="34" charset="0"/>
            </a:endParaRPr>
          </a:p>
          <a:p>
            <a:pPr marL="285750" lvl="0" indent="-285750" eaLnBrk="0" fontAlgn="base" hangingPunct="0">
              <a:spcBef>
                <a:spcPct val="0"/>
              </a:spcBef>
              <a:spcAft>
                <a:spcPct val="0"/>
              </a:spcAft>
              <a:buFont typeface="Arial" pitchFamily="34" charset="0"/>
              <a:buChar char="•"/>
              <a:tabLst>
                <a:tab pos="180975" algn="l"/>
              </a:tabLst>
            </a:pPr>
            <a:r>
              <a:rPr lang="es-EC" sz="1600" dirty="0">
                <a:ea typeface="Times New Roman" pitchFamily="18" charset="0"/>
                <a:cs typeface="Arial" pitchFamily="34" charset="0"/>
              </a:rPr>
              <a:t>La </a:t>
            </a:r>
            <a:r>
              <a:rPr lang="es-EC" sz="1600" b="1" dirty="0">
                <a:solidFill>
                  <a:srgbClr val="FF0000"/>
                </a:solidFill>
                <a:ea typeface="Times New Roman" pitchFamily="18" charset="0"/>
                <a:cs typeface="Arial" pitchFamily="34" charset="0"/>
              </a:rPr>
              <a:t>producción</a:t>
            </a:r>
            <a:r>
              <a:rPr lang="es-EC" sz="1600" dirty="0">
                <a:ea typeface="Times New Roman" pitchFamily="18" charset="0"/>
                <a:cs typeface="Arial" pitchFamily="34" charset="0"/>
              </a:rPr>
              <a:t> de elementos cizallados es alta, con una considerable cantidad de </a:t>
            </a:r>
            <a:r>
              <a:rPr lang="es-EC" sz="1600" b="1" dirty="0">
                <a:solidFill>
                  <a:srgbClr val="FF0000"/>
                </a:solidFill>
                <a:ea typeface="Times New Roman" pitchFamily="18" charset="0"/>
                <a:cs typeface="Arial" pitchFamily="34" charset="0"/>
              </a:rPr>
              <a:t>elementos heterogéneos</a:t>
            </a:r>
            <a:r>
              <a:rPr lang="es-EC" sz="1600" dirty="0">
                <a:ea typeface="Times New Roman" pitchFamily="18" charset="0"/>
                <a:cs typeface="Arial" pitchFamily="34" charset="0"/>
              </a:rPr>
              <a:t>.</a:t>
            </a:r>
            <a:endParaRPr lang="es-EC" sz="1600" dirty="0">
              <a:ea typeface="Calibri" pitchFamily="34" charset="0"/>
              <a:cs typeface="Arial" pitchFamily="34" charset="0"/>
            </a:endParaRPr>
          </a:p>
          <a:p>
            <a:pPr marL="285750" lvl="0" indent="-285750" eaLnBrk="0" fontAlgn="base" hangingPunct="0">
              <a:spcBef>
                <a:spcPct val="0"/>
              </a:spcBef>
              <a:spcAft>
                <a:spcPct val="0"/>
              </a:spcAft>
              <a:buFont typeface="Arial" pitchFamily="34" charset="0"/>
              <a:buChar char="•"/>
              <a:tabLst>
                <a:tab pos="180975" algn="l"/>
              </a:tabLst>
            </a:pPr>
            <a:r>
              <a:rPr lang="es-EC" sz="1600" dirty="0">
                <a:ea typeface="Calibri" pitchFamily="34" charset="0"/>
                <a:cs typeface="Arial" pitchFamily="34" charset="0"/>
              </a:rPr>
              <a:t>Al operar elementos con una mayor cantidad de humedad, tiene una gran </a:t>
            </a:r>
            <a:r>
              <a:rPr lang="es-EC" sz="1600" b="1" dirty="0">
                <a:solidFill>
                  <a:srgbClr val="FF0000"/>
                </a:solidFill>
                <a:ea typeface="Calibri" pitchFamily="34" charset="0"/>
                <a:cs typeface="Arial" pitchFamily="34" charset="0"/>
              </a:rPr>
              <a:t>tendencia a corroerse</a:t>
            </a:r>
            <a:r>
              <a:rPr lang="es-EC" sz="1600" dirty="0">
                <a:ea typeface="Calibri" pitchFamily="34" charset="0"/>
                <a:cs typeface="Arial" pitchFamily="34" charset="0"/>
              </a:rPr>
              <a:t> más rápidamente.</a:t>
            </a:r>
            <a:r>
              <a:rPr lang="es-EC" sz="1600" dirty="0">
                <a:cs typeface="Arial" pitchFamily="34" charset="0"/>
              </a:rPr>
              <a:t> </a:t>
            </a:r>
            <a:endParaRPr kumimoji="0" lang="es-EC" sz="16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3" name="2 Imagen"/>
          <p:cNvPicPr/>
          <p:nvPr/>
        </p:nvPicPr>
        <p:blipFill rotWithShape="1">
          <a:blip r:embed="rId3">
            <a:extLst>
              <a:ext uri="{28A0092B-C50C-407E-A947-70E740481C1C}">
                <a14:useLocalDpi xmlns:a14="http://schemas.microsoft.com/office/drawing/2010/main" val="0"/>
              </a:ext>
            </a:extLst>
          </a:blip>
          <a:srcRect l="33123" t="35046" r="45541" b="36555"/>
          <a:stretch/>
        </p:blipFill>
        <p:spPr bwMode="auto">
          <a:xfrm>
            <a:off x="179512" y="1137920"/>
            <a:ext cx="3061970" cy="2291080"/>
          </a:xfrm>
          <a:prstGeom prst="rect">
            <a:avLst/>
          </a:prstGeom>
          <a:ln>
            <a:noFill/>
          </a:ln>
          <a:extLst>
            <a:ext uri="{53640926-AAD7-44D8-BBD7-CCE9431645EC}">
              <a14:shadowObscured xmlns:a14="http://schemas.microsoft.com/office/drawing/2010/main"/>
            </a:ext>
          </a:extLst>
        </p:spPr>
      </p:pic>
      <p:sp>
        <p:nvSpPr>
          <p:cNvPr id="5" name="Cuadro de texto 2"/>
          <p:cNvSpPr txBox="1">
            <a:spLocks noChangeArrowheads="1"/>
          </p:cNvSpPr>
          <p:nvPr/>
        </p:nvSpPr>
        <p:spPr bwMode="auto">
          <a:xfrm>
            <a:off x="573926" y="3588058"/>
            <a:ext cx="2667556" cy="200118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138430" indent="-228600">
              <a:buFont typeface="+mj-lt"/>
              <a:buAutoNum type="arabicPeriod"/>
            </a:pPr>
            <a:r>
              <a:rPr lang="es-EC" sz="1200" dirty="0">
                <a:effectLst/>
                <a:latin typeface="Arial"/>
                <a:ea typeface="Calibri"/>
              </a:rPr>
              <a:t>Bastidor</a:t>
            </a:r>
            <a:endParaRPr lang="es-EC" sz="1200" dirty="0">
              <a:effectLst/>
              <a:latin typeface="Times New Roman"/>
              <a:ea typeface="Times New Roman"/>
            </a:endParaRPr>
          </a:p>
          <a:p>
            <a:pPr marL="138430" indent="-228600">
              <a:buFont typeface="+mj-lt"/>
              <a:buAutoNum type="arabicPeriod"/>
            </a:pPr>
            <a:r>
              <a:rPr lang="es-EC" sz="1200" dirty="0">
                <a:effectLst/>
                <a:latin typeface="Arial"/>
                <a:ea typeface="Calibri"/>
              </a:rPr>
              <a:t>Cámara de Trituración</a:t>
            </a:r>
            <a:endParaRPr lang="es-EC" sz="1200" dirty="0">
              <a:effectLst/>
              <a:latin typeface="Times New Roman"/>
              <a:ea typeface="Times New Roman"/>
            </a:endParaRPr>
          </a:p>
          <a:p>
            <a:pPr marL="138430" indent="-228600">
              <a:buFont typeface="+mj-lt"/>
              <a:buAutoNum type="arabicPeriod"/>
            </a:pPr>
            <a:r>
              <a:rPr lang="es-EC" sz="1200" dirty="0">
                <a:effectLst/>
                <a:latin typeface="Arial"/>
                <a:ea typeface="Calibri"/>
              </a:rPr>
              <a:t>Cuchillas móviles  </a:t>
            </a:r>
            <a:endParaRPr lang="es-EC" sz="1200" dirty="0">
              <a:effectLst/>
              <a:latin typeface="Times New Roman"/>
              <a:ea typeface="Times New Roman"/>
            </a:endParaRPr>
          </a:p>
          <a:p>
            <a:pPr marL="138430" indent="-228600">
              <a:buFont typeface="+mj-lt"/>
              <a:buAutoNum type="arabicPeriod"/>
            </a:pPr>
            <a:r>
              <a:rPr lang="es-EC" sz="1200" dirty="0">
                <a:effectLst/>
                <a:latin typeface="Arial"/>
                <a:ea typeface="Calibri"/>
              </a:rPr>
              <a:t>Eje porta-discos</a:t>
            </a:r>
            <a:endParaRPr lang="es-EC" sz="1200" dirty="0">
              <a:effectLst/>
              <a:latin typeface="Times New Roman"/>
              <a:ea typeface="Times New Roman"/>
            </a:endParaRPr>
          </a:p>
          <a:p>
            <a:pPr marL="138430" indent="-228600">
              <a:buFont typeface="+mj-lt"/>
              <a:buAutoNum type="arabicPeriod"/>
            </a:pPr>
            <a:r>
              <a:rPr lang="es-EC" sz="1200" dirty="0">
                <a:effectLst/>
                <a:latin typeface="Arial"/>
                <a:ea typeface="Calibri"/>
              </a:rPr>
              <a:t>Tolva de alimentación</a:t>
            </a:r>
            <a:endParaRPr lang="es-EC" sz="1200" dirty="0">
              <a:effectLst/>
              <a:latin typeface="Times New Roman"/>
              <a:ea typeface="Times New Roman"/>
            </a:endParaRPr>
          </a:p>
          <a:p>
            <a:pPr marL="138430" indent="-228600">
              <a:buFont typeface="+mj-lt"/>
              <a:buAutoNum type="arabicPeriod"/>
            </a:pPr>
            <a:r>
              <a:rPr lang="es-EC" sz="1200" dirty="0">
                <a:effectLst/>
                <a:latin typeface="Arial"/>
                <a:ea typeface="Calibri"/>
              </a:rPr>
              <a:t>Discos porta-cuchillas</a:t>
            </a:r>
            <a:endParaRPr lang="es-EC" sz="1200" dirty="0">
              <a:effectLst/>
              <a:latin typeface="Times New Roman"/>
              <a:ea typeface="Times New Roman"/>
            </a:endParaRPr>
          </a:p>
          <a:p>
            <a:pPr marL="138430" indent="-228600">
              <a:buFont typeface="+mj-lt"/>
              <a:buAutoNum type="arabicPeriod"/>
            </a:pPr>
            <a:r>
              <a:rPr lang="es-EC" sz="1200" dirty="0">
                <a:effectLst/>
                <a:latin typeface="Arial"/>
                <a:ea typeface="Calibri"/>
              </a:rPr>
              <a:t>Cuchillas móviles </a:t>
            </a:r>
            <a:endParaRPr lang="es-EC" sz="1200" dirty="0">
              <a:effectLst/>
              <a:latin typeface="Times New Roman"/>
              <a:ea typeface="Times New Roman"/>
            </a:endParaRPr>
          </a:p>
          <a:p>
            <a:pPr marL="138430" indent="-228600">
              <a:buFont typeface="+mj-lt"/>
              <a:buAutoNum type="arabicPeriod"/>
            </a:pPr>
            <a:r>
              <a:rPr lang="es-EC" sz="1200" dirty="0">
                <a:effectLst/>
                <a:latin typeface="Arial"/>
                <a:ea typeface="Calibri"/>
              </a:rPr>
              <a:t>Motor eléctrico </a:t>
            </a:r>
            <a:endParaRPr lang="es-EC" sz="1200" dirty="0">
              <a:effectLst/>
              <a:latin typeface="Times New Roman"/>
              <a:ea typeface="Times New Roman"/>
            </a:endParaRPr>
          </a:p>
          <a:p>
            <a:pPr marL="138430" indent="-228600">
              <a:buFont typeface="+mj-lt"/>
              <a:buAutoNum type="arabicPeriod"/>
            </a:pPr>
            <a:r>
              <a:rPr lang="es-EC" sz="1200" dirty="0">
                <a:effectLst/>
                <a:latin typeface="Arial"/>
                <a:ea typeface="Calibri"/>
              </a:rPr>
              <a:t>Tamiz</a:t>
            </a:r>
            <a:endParaRPr lang="es-EC" sz="1200" dirty="0">
              <a:effectLst/>
              <a:latin typeface="Times New Roman"/>
              <a:ea typeface="Times New Roman"/>
            </a:endParaRPr>
          </a:p>
          <a:p>
            <a:pPr marL="138430" indent="-228600">
              <a:buFont typeface="+mj-lt"/>
              <a:buAutoNum type="arabicPeriod"/>
            </a:pPr>
            <a:r>
              <a:rPr lang="es-EC" sz="1200" dirty="0">
                <a:effectLst/>
                <a:latin typeface="Arial"/>
                <a:ea typeface="Calibri"/>
              </a:rPr>
              <a:t>Tolva de </a:t>
            </a:r>
            <a:r>
              <a:rPr lang="es-EC" sz="1200" dirty="0" smtClean="0">
                <a:effectLst/>
                <a:latin typeface="Arial"/>
                <a:ea typeface="Calibri"/>
              </a:rPr>
              <a:t>descarga</a:t>
            </a:r>
            <a:endParaRPr lang="es-EC" sz="1200" dirty="0">
              <a:effectLst/>
              <a:latin typeface="Times New Roman"/>
              <a:ea typeface="Times New Roman"/>
            </a:endParaRPr>
          </a:p>
        </p:txBody>
      </p:sp>
      <p:sp>
        <p:nvSpPr>
          <p:cNvPr id="2" name="1 Rectángulo"/>
          <p:cNvSpPr/>
          <p:nvPr/>
        </p:nvSpPr>
        <p:spPr>
          <a:xfrm>
            <a:off x="2295521" y="476671"/>
            <a:ext cx="5012783" cy="523220"/>
          </a:xfrm>
          <a:prstGeom prst="rect">
            <a:avLst/>
          </a:prstGeom>
        </p:spPr>
        <p:txBody>
          <a:bodyPr wrap="none">
            <a:spAutoFit/>
          </a:bodyPr>
          <a:lstStyle/>
          <a:p>
            <a:r>
              <a:rPr lang="es-EC" sz="2800" dirty="0"/>
              <a:t>Trituradora de cuchillas múltiples</a:t>
            </a:r>
          </a:p>
        </p:txBody>
      </p:sp>
      <p:sp>
        <p:nvSpPr>
          <p:cNvPr id="7" name="6 Rectángulo"/>
          <p:cNvSpPr/>
          <p:nvPr/>
        </p:nvSpPr>
        <p:spPr>
          <a:xfrm>
            <a:off x="0" y="0"/>
            <a:ext cx="1719573" cy="369332"/>
          </a:xfrm>
          <a:prstGeom prst="rect">
            <a:avLst/>
          </a:prstGeom>
        </p:spPr>
        <p:txBody>
          <a:bodyPr wrap="none">
            <a:spAutoFit/>
          </a:bodyPr>
          <a:lstStyle/>
          <a:p>
            <a:r>
              <a:rPr lang="es-EC" b="1" dirty="0">
                <a:hlinkClick r:id="rId4" action="ppaction://hlinksldjump"/>
              </a:rPr>
              <a:t>ALTERNATIVA B</a:t>
            </a:r>
            <a:r>
              <a:rPr lang="es-EC" b="1" dirty="0" smtClean="0">
                <a:hlinkClick r:id="rId4" action="ppaction://hlinksldjump"/>
              </a:rPr>
              <a:t>:</a:t>
            </a:r>
            <a:endParaRPr lang="es-EC" dirty="0"/>
          </a:p>
        </p:txBody>
      </p:sp>
      <p:sp>
        <p:nvSpPr>
          <p:cNvPr id="8" name="7 Rectángulo"/>
          <p:cNvSpPr/>
          <p:nvPr/>
        </p:nvSpPr>
        <p:spPr>
          <a:xfrm>
            <a:off x="3491880" y="1196752"/>
            <a:ext cx="5328592" cy="4031873"/>
          </a:xfrm>
          <a:prstGeom prst="rect">
            <a:avLst/>
          </a:prstGeom>
        </p:spPr>
        <p:txBody>
          <a:bodyPr wrap="square">
            <a:spAutoFit/>
          </a:bodyPr>
          <a:lstStyle/>
          <a:p>
            <a:r>
              <a:rPr lang="es-EC" sz="1600" b="1" dirty="0"/>
              <a:t>Ventajas: </a:t>
            </a:r>
            <a:endParaRPr lang="es-EC" sz="1600" dirty="0"/>
          </a:p>
          <a:p>
            <a:r>
              <a:rPr lang="es-EC" sz="1600" b="1" dirty="0"/>
              <a:t> </a:t>
            </a:r>
            <a:endParaRPr lang="es-EC" sz="1600" dirty="0"/>
          </a:p>
          <a:p>
            <a:pPr marL="285750" lvl="0" indent="-285750">
              <a:buFont typeface="Arial" pitchFamily="34" charset="0"/>
              <a:buChar char="•"/>
            </a:pPr>
            <a:r>
              <a:rPr lang="es-EC" sz="1600" dirty="0"/>
              <a:t>Son </a:t>
            </a:r>
            <a:r>
              <a:rPr lang="es-EC" sz="1600" b="1" dirty="0">
                <a:solidFill>
                  <a:srgbClr val="0070C0"/>
                </a:solidFill>
              </a:rPr>
              <a:t>apropiadas para la trituración de todo tipo de material</a:t>
            </a:r>
            <a:r>
              <a:rPr lang="es-EC" sz="1600" dirty="0"/>
              <a:t>.</a:t>
            </a:r>
          </a:p>
          <a:p>
            <a:pPr marL="285750" lvl="0" indent="-285750">
              <a:buFont typeface="Arial" pitchFamily="34" charset="0"/>
              <a:buChar char="•"/>
            </a:pPr>
            <a:r>
              <a:rPr lang="es-EC" sz="1600" dirty="0"/>
              <a:t>La </a:t>
            </a:r>
            <a:r>
              <a:rPr lang="es-EC" sz="1600" b="1" dirty="0">
                <a:solidFill>
                  <a:srgbClr val="0070C0"/>
                </a:solidFill>
              </a:rPr>
              <a:t>generación de calor</a:t>
            </a:r>
            <a:r>
              <a:rPr lang="es-EC" sz="1600" dirty="0"/>
              <a:t> durante el proceso de trituración </a:t>
            </a:r>
            <a:r>
              <a:rPr lang="es-EC" sz="1600" b="1" dirty="0">
                <a:solidFill>
                  <a:srgbClr val="0070C0"/>
                </a:solidFill>
              </a:rPr>
              <a:t>es </a:t>
            </a:r>
            <a:r>
              <a:rPr lang="es-EC" sz="1600" b="1" dirty="0" smtClean="0">
                <a:solidFill>
                  <a:srgbClr val="0070C0"/>
                </a:solidFill>
              </a:rPr>
              <a:t>bajo</a:t>
            </a:r>
            <a:r>
              <a:rPr lang="es-EC" sz="1600" b="1" dirty="0" smtClean="0"/>
              <a:t>.</a:t>
            </a:r>
            <a:r>
              <a:rPr lang="es-EC" sz="1600" dirty="0" smtClean="0"/>
              <a:t> </a:t>
            </a:r>
            <a:endParaRPr lang="es-EC" sz="1600" dirty="0"/>
          </a:p>
          <a:p>
            <a:pPr marL="285750" lvl="0" indent="-285750">
              <a:buFont typeface="Arial" pitchFamily="34" charset="0"/>
              <a:buChar char="•"/>
            </a:pPr>
            <a:r>
              <a:rPr lang="es-EC" sz="1600" dirty="0"/>
              <a:t>Tienen una </a:t>
            </a:r>
            <a:r>
              <a:rPr lang="es-EC" sz="1600" b="1" dirty="0">
                <a:solidFill>
                  <a:srgbClr val="0070C0"/>
                </a:solidFill>
              </a:rPr>
              <a:t>alta producción de elementos homogéneos</a:t>
            </a:r>
            <a:r>
              <a:rPr lang="es-EC" sz="1600" dirty="0"/>
              <a:t>.</a:t>
            </a:r>
          </a:p>
          <a:p>
            <a:pPr marL="285750" lvl="0" indent="-285750">
              <a:buFont typeface="Arial" pitchFamily="34" charset="0"/>
              <a:buChar char="•"/>
            </a:pPr>
            <a:r>
              <a:rPr lang="es-EC" sz="1600" dirty="0"/>
              <a:t>La </a:t>
            </a:r>
            <a:r>
              <a:rPr lang="es-EC" sz="1600" b="1" dirty="0">
                <a:solidFill>
                  <a:srgbClr val="0070C0"/>
                </a:solidFill>
              </a:rPr>
              <a:t>disposición de las cuchillas</a:t>
            </a:r>
            <a:r>
              <a:rPr lang="es-EC" sz="1600" dirty="0"/>
              <a:t> ejecutan </a:t>
            </a:r>
            <a:r>
              <a:rPr lang="es-EC" sz="1600" b="1" dirty="0">
                <a:solidFill>
                  <a:srgbClr val="0070C0"/>
                </a:solidFill>
              </a:rPr>
              <a:t>operaciones de desgarre y corte</a:t>
            </a:r>
            <a:r>
              <a:rPr lang="es-EC" sz="1600" dirty="0"/>
              <a:t>. </a:t>
            </a:r>
          </a:p>
          <a:p>
            <a:pPr marL="285750" lvl="0" indent="-285750">
              <a:buFont typeface="Arial" pitchFamily="34" charset="0"/>
              <a:buChar char="•"/>
            </a:pPr>
            <a:r>
              <a:rPr lang="es-EC" sz="1600" dirty="0"/>
              <a:t>Las tareas de </a:t>
            </a:r>
            <a:r>
              <a:rPr lang="es-EC" sz="1600" b="1" dirty="0">
                <a:solidFill>
                  <a:srgbClr val="0070C0"/>
                </a:solidFill>
              </a:rPr>
              <a:t>mantenimiento</a:t>
            </a:r>
            <a:r>
              <a:rPr lang="es-EC" sz="1600" dirty="0"/>
              <a:t> son relativamente </a:t>
            </a:r>
            <a:r>
              <a:rPr lang="es-EC" sz="1600" b="1" dirty="0">
                <a:solidFill>
                  <a:srgbClr val="0070C0"/>
                </a:solidFill>
              </a:rPr>
              <a:t>fácil</a:t>
            </a:r>
            <a:r>
              <a:rPr lang="es-EC" sz="1600" dirty="0"/>
              <a:t>es. </a:t>
            </a:r>
          </a:p>
          <a:p>
            <a:r>
              <a:rPr lang="es-EC" sz="1600" dirty="0"/>
              <a:t> </a:t>
            </a:r>
            <a:endParaRPr lang="es-EC" sz="1600" dirty="0" smtClean="0"/>
          </a:p>
          <a:p>
            <a:endParaRPr lang="es-EC" sz="1600" dirty="0"/>
          </a:p>
          <a:p>
            <a:r>
              <a:rPr lang="es-EC" sz="1600" b="1" dirty="0"/>
              <a:t>Desventajas: </a:t>
            </a:r>
            <a:endParaRPr lang="es-EC" sz="1600" dirty="0"/>
          </a:p>
          <a:p>
            <a:r>
              <a:rPr lang="es-EC" sz="1600" dirty="0"/>
              <a:t> </a:t>
            </a:r>
          </a:p>
          <a:p>
            <a:pPr marL="285750" lvl="0" indent="-285750">
              <a:buFont typeface="Arial" pitchFamily="34" charset="0"/>
              <a:buChar char="•"/>
            </a:pPr>
            <a:r>
              <a:rPr lang="es-EC" sz="1600" dirty="0"/>
              <a:t>El espesor del material de partida no debe exceder el tamaño de las </a:t>
            </a:r>
            <a:r>
              <a:rPr lang="es-EC" sz="1600" dirty="0" smtClean="0"/>
              <a:t>cuchillas</a:t>
            </a:r>
            <a:endParaRPr lang="es-EC" sz="1600" dirty="0"/>
          </a:p>
        </p:txBody>
      </p:sp>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3" name="2 Rectángulo"/>
          <p:cNvSpPr/>
          <p:nvPr/>
        </p:nvSpPr>
        <p:spPr>
          <a:xfrm>
            <a:off x="-34174" y="0"/>
            <a:ext cx="1711559" cy="369332"/>
          </a:xfrm>
          <a:prstGeom prst="rect">
            <a:avLst/>
          </a:prstGeom>
        </p:spPr>
        <p:txBody>
          <a:bodyPr wrap="none">
            <a:spAutoFit/>
          </a:bodyPr>
          <a:lstStyle/>
          <a:p>
            <a:r>
              <a:rPr lang="es-EC" b="1" dirty="0"/>
              <a:t>ALTERNATIVA C</a:t>
            </a:r>
            <a:r>
              <a:rPr lang="es-EC" b="1" dirty="0" smtClean="0"/>
              <a:t>:</a:t>
            </a:r>
            <a:endParaRPr lang="es-EC" dirty="0"/>
          </a:p>
        </p:txBody>
      </p:sp>
      <p:sp>
        <p:nvSpPr>
          <p:cNvPr id="5" name="Cuadro de texto 2"/>
          <p:cNvSpPr txBox="1">
            <a:spLocks noChangeArrowheads="1"/>
          </p:cNvSpPr>
          <p:nvPr/>
        </p:nvSpPr>
        <p:spPr bwMode="auto">
          <a:xfrm>
            <a:off x="683568" y="3989546"/>
            <a:ext cx="2445067" cy="174371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342900" lvl="0" indent="-342900">
              <a:spcAft>
                <a:spcPts val="0"/>
              </a:spcAft>
              <a:buFont typeface="+mj-lt"/>
              <a:buAutoNum type="arabicPeriod"/>
            </a:pPr>
            <a:r>
              <a:rPr lang="es-EC" sz="1200" dirty="0">
                <a:effectLst/>
                <a:latin typeface="Arial"/>
                <a:ea typeface="Times New Roman"/>
              </a:rPr>
              <a:t>Bastidor</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Cámara de trituración</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Barras de impacto</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Eje porta-discos</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Tolva de alimentación </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Martillos</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Discos porta-martillos</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Motor eléctrico</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Tamiz</a:t>
            </a:r>
            <a:endParaRPr lang="es-EC" sz="1200" dirty="0">
              <a:effectLst/>
              <a:latin typeface="Times New Roman"/>
              <a:ea typeface="Times New Roman"/>
            </a:endParaRPr>
          </a:p>
          <a:p>
            <a:pPr marL="342900" lvl="0" indent="-342900">
              <a:spcAft>
                <a:spcPts val="0"/>
              </a:spcAft>
              <a:buFont typeface="+mj-lt"/>
              <a:buAutoNum type="arabicPeriod"/>
            </a:pPr>
            <a:r>
              <a:rPr lang="es-EC" sz="1200" dirty="0">
                <a:effectLst/>
                <a:latin typeface="Arial"/>
                <a:ea typeface="Times New Roman"/>
              </a:rPr>
              <a:t>Tolva de descarga</a:t>
            </a:r>
            <a:endParaRPr lang="es-EC" sz="1200" dirty="0">
              <a:effectLst/>
              <a:latin typeface="Times New Roman"/>
              <a:ea typeface="Times New Roman"/>
            </a:endParaRPr>
          </a:p>
        </p:txBody>
      </p:sp>
      <p:pic>
        <p:nvPicPr>
          <p:cNvPr id="6" name="5 Imagen"/>
          <p:cNvPicPr/>
          <p:nvPr/>
        </p:nvPicPr>
        <p:blipFill rotWithShape="1">
          <a:blip r:embed="rId3">
            <a:extLst>
              <a:ext uri="{28A0092B-C50C-407E-A947-70E740481C1C}">
                <a14:useLocalDpi xmlns:a14="http://schemas.microsoft.com/office/drawing/2010/main" val="0"/>
              </a:ext>
            </a:extLst>
          </a:blip>
          <a:srcRect l="27163" t="29392" r="46634" b="29729"/>
          <a:stretch/>
        </p:blipFill>
        <p:spPr bwMode="auto">
          <a:xfrm>
            <a:off x="395536" y="1268760"/>
            <a:ext cx="2912745" cy="2553970"/>
          </a:xfrm>
          <a:prstGeom prst="rect">
            <a:avLst/>
          </a:prstGeom>
          <a:ln>
            <a:noFill/>
          </a:ln>
          <a:extLst>
            <a:ext uri="{53640926-AAD7-44D8-BBD7-CCE9431645EC}">
              <a14:shadowObscured xmlns:a14="http://schemas.microsoft.com/office/drawing/2010/main"/>
            </a:ext>
          </a:extLst>
        </p:spPr>
      </p:pic>
      <p:sp>
        <p:nvSpPr>
          <p:cNvPr id="2" name="1 Rectángulo"/>
          <p:cNvSpPr/>
          <p:nvPr/>
        </p:nvSpPr>
        <p:spPr>
          <a:xfrm>
            <a:off x="3127901" y="620688"/>
            <a:ext cx="3818289" cy="461665"/>
          </a:xfrm>
          <a:prstGeom prst="rect">
            <a:avLst/>
          </a:prstGeom>
        </p:spPr>
        <p:txBody>
          <a:bodyPr wrap="none">
            <a:spAutoFit/>
          </a:bodyPr>
          <a:lstStyle/>
          <a:p>
            <a:r>
              <a:rPr lang="es-EC" sz="2400" b="1" dirty="0"/>
              <a:t>Trituradora de martillos fijos</a:t>
            </a:r>
          </a:p>
        </p:txBody>
      </p:sp>
      <p:sp>
        <p:nvSpPr>
          <p:cNvPr id="8" name="7 Rectángulo"/>
          <p:cNvSpPr/>
          <p:nvPr/>
        </p:nvSpPr>
        <p:spPr>
          <a:xfrm>
            <a:off x="3563888" y="1515556"/>
            <a:ext cx="5472608" cy="3785652"/>
          </a:xfrm>
          <a:prstGeom prst="rect">
            <a:avLst/>
          </a:prstGeom>
        </p:spPr>
        <p:txBody>
          <a:bodyPr wrap="square">
            <a:spAutoFit/>
          </a:bodyPr>
          <a:lstStyle/>
          <a:p>
            <a:r>
              <a:rPr lang="es-EC" sz="1600" b="1" dirty="0"/>
              <a:t>Ventajas:</a:t>
            </a:r>
            <a:endParaRPr lang="es-EC" sz="1600" dirty="0"/>
          </a:p>
          <a:p>
            <a:r>
              <a:rPr lang="es-EC" sz="1600" dirty="0"/>
              <a:t> </a:t>
            </a:r>
          </a:p>
          <a:p>
            <a:pPr marL="285750" lvl="0" indent="-285750">
              <a:buFont typeface="Arial" pitchFamily="34" charset="0"/>
              <a:buChar char="•"/>
            </a:pPr>
            <a:r>
              <a:rPr lang="es-EC" sz="1600" dirty="0"/>
              <a:t>Apropiados para todo tipo de material.</a:t>
            </a:r>
          </a:p>
          <a:p>
            <a:pPr marL="285750" lvl="0" indent="-285750">
              <a:buFont typeface="Arial" pitchFamily="34" charset="0"/>
              <a:buChar char="•"/>
            </a:pPr>
            <a:r>
              <a:rPr lang="es-EC" sz="1600" dirty="0"/>
              <a:t>Las tareas de operación son sencillas, por lo cual no se requiere de personal calificado para su control.</a:t>
            </a:r>
          </a:p>
          <a:p>
            <a:pPr marL="285750" lvl="0" indent="-285750">
              <a:buFont typeface="Arial" pitchFamily="34" charset="0"/>
              <a:buChar char="•"/>
            </a:pPr>
            <a:r>
              <a:rPr lang="es-EC" sz="1600" dirty="0"/>
              <a:t>Alta producción de trituración de elementos homogéneos.</a:t>
            </a:r>
          </a:p>
          <a:p>
            <a:pPr marL="285750" lvl="0" indent="-285750">
              <a:buFont typeface="Arial" pitchFamily="34" charset="0"/>
              <a:buChar char="•"/>
            </a:pPr>
            <a:r>
              <a:rPr lang="es-EC" sz="1600" dirty="0"/>
              <a:t>Baja generación de calor durante la fase de trituración.</a:t>
            </a:r>
          </a:p>
          <a:p>
            <a:r>
              <a:rPr lang="es-EC" sz="1600" dirty="0"/>
              <a:t> </a:t>
            </a:r>
          </a:p>
          <a:p>
            <a:r>
              <a:rPr lang="es-EC" sz="1600" b="1" dirty="0"/>
              <a:t>Desventajas:</a:t>
            </a:r>
            <a:endParaRPr lang="es-EC" sz="1600" dirty="0"/>
          </a:p>
          <a:p>
            <a:r>
              <a:rPr lang="es-EC" sz="1600" dirty="0"/>
              <a:t> </a:t>
            </a:r>
          </a:p>
          <a:p>
            <a:pPr marL="285750" lvl="0" indent="-285750">
              <a:buFont typeface="Arial" pitchFamily="34" charset="0"/>
              <a:buChar char="•"/>
            </a:pPr>
            <a:r>
              <a:rPr lang="es-EC" sz="1600" dirty="0"/>
              <a:t>Funcionan a altas revoluciones por lo cual están </a:t>
            </a:r>
            <a:r>
              <a:rPr lang="es-EC" sz="1600" b="1" dirty="0">
                <a:solidFill>
                  <a:srgbClr val="FF0000"/>
                </a:solidFill>
              </a:rPr>
              <a:t>sujetos a </a:t>
            </a:r>
            <a:r>
              <a:rPr lang="es-EC" sz="1600" b="1" dirty="0" smtClean="0">
                <a:solidFill>
                  <a:srgbClr val="FF0000"/>
                </a:solidFill>
              </a:rPr>
              <a:t>altas </a:t>
            </a:r>
            <a:r>
              <a:rPr lang="es-EC" sz="1600" b="1" dirty="0">
                <a:solidFill>
                  <a:srgbClr val="FF0000"/>
                </a:solidFill>
              </a:rPr>
              <a:t>vibraciones</a:t>
            </a:r>
            <a:r>
              <a:rPr lang="es-EC" sz="1600" dirty="0"/>
              <a:t>.</a:t>
            </a:r>
          </a:p>
          <a:p>
            <a:pPr marL="285750" lvl="0" indent="-285750">
              <a:buFont typeface="Arial" pitchFamily="34" charset="0"/>
              <a:buChar char="•"/>
            </a:pPr>
            <a:r>
              <a:rPr lang="es-EC" sz="1600" dirty="0"/>
              <a:t>Existe la posibilidad de </a:t>
            </a:r>
            <a:r>
              <a:rPr lang="es-EC" sz="1600" b="1" dirty="0">
                <a:solidFill>
                  <a:srgbClr val="FF0000"/>
                </a:solidFill>
              </a:rPr>
              <a:t>atascamiento de materiales</a:t>
            </a:r>
            <a:r>
              <a:rPr lang="es-EC" sz="1600" dirty="0"/>
              <a:t> fibrosos en los martillos, disminuyendo de esta forma su rendimiento</a:t>
            </a:r>
            <a:r>
              <a:rPr lang="es-EC" sz="1600" dirty="0" smtClean="0"/>
              <a:t>. </a:t>
            </a:r>
            <a:endParaRPr lang="es-EC" sz="1600" dirty="0"/>
          </a:p>
        </p:txBody>
      </p:sp>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474345"/>
            <a:ext cx="8064896" cy="2554545"/>
          </a:xfrm>
          <a:prstGeom prst="rect">
            <a:avLst/>
          </a:prstGeom>
        </p:spPr>
        <p:txBody>
          <a:bodyPr wrap="square">
            <a:spAutoFit/>
          </a:bodyPr>
          <a:lstStyle/>
          <a:p>
            <a:pPr algn="just"/>
            <a:r>
              <a:rPr lang="es-EC" sz="1600" b="1" dirty="0">
                <a:latin typeface="Arial" pitchFamily="34" charset="0"/>
                <a:cs typeface="Arial" pitchFamily="34" charset="0"/>
              </a:rPr>
              <a:t>Parámetros de Selección    </a:t>
            </a:r>
            <a:endParaRPr lang="es-EC" sz="1600" dirty="0">
              <a:latin typeface="Arial" pitchFamily="34" charset="0"/>
              <a:cs typeface="Arial" pitchFamily="34" charset="0"/>
            </a:endParaRPr>
          </a:p>
          <a:p>
            <a:pPr algn="just"/>
            <a:r>
              <a:rPr lang="es-EC" sz="1600" dirty="0">
                <a:latin typeface="Arial" pitchFamily="34" charset="0"/>
                <a:cs typeface="Arial" pitchFamily="34" charset="0"/>
              </a:rPr>
              <a:t> </a:t>
            </a:r>
          </a:p>
          <a:p>
            <a:pPr algn="just"/>
            <a:r>
              <a:rPr lang="es-EC" sz="1600" dirty="0">
                <a:latin typeface="Arial" pitchFamily="34" charset="0"/>
                <a:cs typeface="Arial" pitchFamily="34" charset="0"/>
              </a:rPr>
              <a:t>Los principales factores que se deben considerar para la selección de la alternativa más conveniente son: </a:t>
            </a:r>
          </a:p>
          <a:p>
            <a:pPr algn="just"/>
            <a:r>
              <a:rPr lang="es-EC" sz="1600" dirty="0">
                <a:latin typeface="Arial" pitchFamily="34" charset="0"/>
                <a:cs typeface="Arial" pitchFamily="34" charset="0"/>
              </a:rPr>
              <a:t> </a:t>
            </a:r>
          </a:p>
          <a:p>
            <a:pPr marL="285750" lvl="0" indent="-285750" algn="just">
              <a:buFont typeface="Arial" pitchFamily="34" charset="0"/>
              <a:buChar char="•"/>
            </a:pPr>
            <a:r>
              <a:rPr lang="es-EC" sz="1600" i="1" dirty="0">
                <a:latin typeface="Arial" pitchFamily="34" charset="0"/>
                <a:cs typeface="Arial" pitchFamily="34" charset="0"/>
              </a:rPr>
              <a:t>Homogeneidad de los fragmentos y partículas de salida</a:t>
            </a:r>
          </a:p>
          <a:p>
            <a:pPr marL="285750" lvl="0" indent="-285750" algn="just">
              <a:buFont typeface="Arial" pitchFamily="34" charset="0"/>
              <a:buChar char="•"/>
            </a:pPr>
            <a:r>
              <a:rPr lang="es-EC" sz="1600" i="1" dirty="0">
                <a:latin typeface="Arial" pitchFamily="34" charset="0"/>
                <a:cs typeface="Arial" pitchFamily="34" charset="0"/>
              </a:rPr>
              <a:t>Capacidad de operación </a:t>
            </a:r>
          </a:p>
          <a:p>
            <a:pPr marL="285750" lvl="0" indent="-285750" algn="just">
              <a:buFont typeface="Arial" pitchFamily="34" charset="0"/>
              <a:buChar char="•"/>
            </a:pPr>
            <a:r>
              <a:rPr lang="es-EC" sz="1600" i="1" dirty="0">
                <a:latin typeface="Arial" pitchFamily="34" charset="0"/>
                <a:cs typeface="Arial" pitchFamily="34" charset="0"/>
              </a:rPr>
              <a:t>Costo de construcción </a:t>
            </a:r>
          </a:p>
          <a:p>
            <a:pPr marL="285750" lvl="0" indent="-285750" algn="just">
              <a:buFont typeface="Arial" pitchFamily="34" charset="0"/>
              <a:buChar char="•"/>
            </a:pPr>
            <a:r>
              <a:rPr lang="es-EC" sz="1600" i="1" dirty="0">
                <a:latin typeface="Arial" pitchFamily="34" charset="0"/>
                <a:cs typeface="Arial" pitchFamily="34" charset="0"/>
              </a:rPr>
              <a:t>Facilidad de mantenimiento </a:t>
            </a:r>
          </a:p>
          <a:p>
            <a:pPr marL="285750" lvl="0" indent="-285750" algn="just">
              <a:buFont typeface="Arial" pitchFamily="34" charset="0"/>
              <a:buChar char="•"/>
            </a:pPr>
            <a:r>
              <a:rPr lang="es-EC" sz="1600" i="1" dirty="0">
                <a:latin typeface="Arial" pitchFamily="34" charset="0"/>
                <a:cs typeface="Arial" pitchFamily="34" charset="0"/>
              </a:rPr>
              <a:t>Vida </a:t>
            </a:r>
            <a:r>
              <a:rPr lang="es-EC" sz="1600" i="1" dirty="0" smtClean="0">
                <a:latin typeface="Arial" pitchFamily="34" charset="0"/>
                <a:cs typeface="Arial" pitchFamily="34" charset="0"/>
              </a:rPr>
              <a:t>Útil</a:t>
            </a:r>
            <a:endParaRPr lang="es-EC" sz="1600" dirty="0" smtClean="0">
              <a:latin typeface="Arial" pitchFamily="34" charset="0"/>
              <a:cs typeface="Arial" pitchFamily="34" charset="0"/>
            </a:endParaRPr>
          </a:p>
        </p:txBody>
      </p:sp>
      <p:pic>
        <p:nvPicPr>
          <p:cNvPr id="3" name="2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4" name="3 Imagen"/>
          <p:cNvPicPr/>
          <p:nvPr/>
        </p:nvPicPr>
        <p:blipFill rotWithShape="1">
          <a:blip r:embed="rId3" cstate="print">
            <a:extLst>
              <a:ext uri="{28A0092B-C50C-407E-A947-70E740481C1C}">
                <a14:useLocalDpi xmlns:a14="http://schemas.microsoft.com/office/drawing/2010/main" val="0"/>
              </a:ext>
            </a:extLst>
          </a:blip>
          <a:srcRect l="26022" t="26013" r="44917" b="32771"/>
          <a:stretch/>
        </p:blipFill>
        <p:spPr bwMode="auto">
          <a:xfrm>
            <a:off x="3021288" y="3336666"/>
            <a:ext cx="1624936" cy="1114009"/>
          </a:xfrm>
          <a:prstGeom prst="rect">
            <a:avLst/>
          </a:prstGeom>
          <a:ln>
            <a:noFill/>
          </a:ln>
          <a:effectLst>
            <a:softEdge rad="112500"/>
          </a:effectLst>
          <a:extLst>
            <a:ext uri="{53640926-AAD7-44D8-BBD7-CCE9431645EC}">
              <a14:shadowObscured xmlns:a14="http://schemas.microsoft.com/office/drawing/2010/main"/>
            </a:ext>
          </a:extLst>
        </p:spPr>
      </p:pic>
      <p:pic>
        <p:nvPicPr>
          <p:cNvPr id="5" name="4 Imagen"/>
          <p:cNvPicPr/>
          <p:nvPr/>
        </p:nvPicPr>
        <p:blipFill rotWithShape="1">
          <a:blip r:embed="rId4">
            <a:extLst>
              <a:ext uri="{28A0092B-C50C-407E-A947-70E740481C1C}">
                <a14:useLocalDpi xmlns:a14="http://schemas.microsoft.com/office/drawing/2010/main" val="0"/>
              </a:ext>
            </a:extLst>
          </a:blip>
          <a:srcRect l="33123" t="35046" r="45541" b="36555"/>
          <a:stretch/>
        </p:blipFill>
        <p:spPr bwMode="auto">
          <a:xfrm>
            <a:off x="6521078" y="2779662"/>
            <a:ext cx="1607992" cy="1114009"/>
          </a:xfrm>
          <a:prstGeom prst="rect">
            <a:avLst/>
          </a:prstGeom>
          <a:ln>
            <a:noFill/>
          </a:ln>
          <a:effectLst>
            <a:softEdge rad="112500"/>
          </a:effectLst>
          <a:extLst>
            <a:ext uri="{53640926-AAD7-44D8-BBD7-CCE9431645EC}">
              <a14:shadowObscured xmlns:a14="http://schemas.microsoft.com/office/drawing/2010/main"/>
            </a:ext>
          </a:extLst>
        </p:spPr>
      </p:pic>
      <p:pic>
        <p:nvPicPr>
          <p:cNvPr id="6" name="5 Imagen"/>
          <p:cNvPicPr/>
          <p:nvPr/>
        </p:nvPicPr>
        <p:blipFill rotWithShape="1">
          <a:blip r:embed="rId5">
            <a:extLst>
              <a:ext uri="{28A0092B-C50C-407E-A947-70E740481C1C}">
                <a14:useLocalDpi xmlns:a14="http://schemas.microsoft.com/office/drawing/2010/main" val="0"/>
              </a:ext>
            </a:extLst>
          </a:blip>
          <a:srcRect l="27163" t="29392" r="46634" b="29729"/>
          <a:stretch/>
        </p:blipFill>
        <p:spPr bwMode="auto">
          <a:xfrm>
            <a:off x="7319483" y="4345041"/>
            <a:ext cx="1607991" cy="1104215"/>
          </a:xfrm>
          <a:prstGeom prst="rect">
            <a:avLst/>
          </a:prstGeom>
          <a:ln>
            <a:noFill/>
          </a:ln>
          <a:effectLst>
            <a:softEdge rad="112500"/>
          </a:effectLst>
          <a:extLst>
            <a:ext uri="{53640926-AAD7-44D8-BBD7-CCE9431645EC}">
              <a14:shadowObscured xmlns:a14="http://schemas.microsoft.com/office/drawing/2010/main"/>
            </a:ext>
          </a:extLst>
        </p:spPr>
      </p:pic>
      <p:pic>
        <p:nvPicPr>
          <p:cNvPr id="2050" name="Picture 2" descr="http://2.bp.blogspot.com/-hWG-11Gy_cw/Td7ipuDzFmI/AAAAAAAACFg/u3P_NQkDq0c/s400/Presi%25C3%25B3n%2Bde%2Bdecision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9117" y="3396080"/>
            <a:ext cx="2599347" cy="2366764"/>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369910" y="3990515"/>
            <a:ext cx="859466" cy="461665"/>
          </a:xfrm>
          <a:prstGeom prst="rect">
            <a:avLst/>
          </a:prstGeom>
        </p:spPr>
        <p:txBody>
          <a:bodyPr wrap="none">
            <a:spAutoFit/>
          </a:bodyPr>
          <a:lstStyle/>
          <a:p>
            <a:r>
              <a:rPr lang="es-EC" sz="1200" b="1" dirty="0"/>
              <a:t>Cortadora </a:t>
            </a:r>
            <a:endParaRPr lang="es-EC" sz="1200" b="1" dirty="0" smtClean="0"/>
          </a:p>
          <a:p>
            <a:pPr algn="ctr"/>
            <a:r>
              <a:rPr lang="es-EC" sz="1200" b="1" dirty="0" smtClean="0"/>
              <a:t>rotatoria </a:t>
            </a:r>
            <a:endParaRPr lang="es-EC" sz="1200" b="1" dirty="0"/>
          </a:p>
        </p:txBody>
      </p:sp>
      <p:sp>
        <p:nvSpPr>
          <p:cNvPr id="9" name="8 Rectángulo"/>
          <p:cNvSpPr/>
          <p:nvPr/>
        </p:nvSpPr>
        <p:spPr>
          <a:xfrm>
            <a:off x="6405729" y="2492896"/>
            <a:ext cx="1715278" cy="461665"/>
          </a:xfrm>
          <a:prstGeom prst="rect">
            <a:avLst/>
          </a:prstGeom>
        </p:spPr>
        <p:txBody>
          <a:bodyPr wrap="none">
            <a:spAutoFit/>
          </a:bodyPr>
          <a:lstStyle/>
          <a:p>
            <a:pPr algn="ctr"/>
            <a:r>
              <a:rPr lang="es-EC" sz="1200" b="1" dirty="0"/>
              <a:t>Trituradora </a:t>
            </a:r>
            <a:r>
              <a:rPr lang="es-EC" sz="1200" b="1" dirty="0" smtClean="0"/>
              <a:t>de </a:t>
            </a:r>
            <a:r>
              <a:rPr lang="es-EC" sz="1200" b="1" dirty="0"/>
              <a:t>cuchillas </a:t>
            </a:r>
            <a:endParaRPr lang="es-EC" sz="1200" b="1" dirty="0" smtClean="0"/>
          </a:p>
          <a:p>
            <a:pPr algn="ctr"/>
            <a:r>
              <a:rPr lang="es-EC" sz="1200" b="1" dirty="0" smtClean="0"/>
              <a:t>múltiples</a:t>
            </a:r>
            <a:endParaRPr lang="es-EC" sz="1200" b="1" dirty="0"/>
          </a:p>
        </p:txBody>
      </p:sp>
      <p:sp>
        <p:nvSpPr>
          <p:cNvPr id="10" name="9 Rectángulo"/>
          <p:cNvSpPr/>
          <p:nvPr/>
        </p:nvSpPr>
        <p:spPr>
          <a:xfrm>
            <a:off x="7740352" y="5343599"/>
            <a:ext cx="1133387" cy="461665"/>
          </a:xfrm>
          <a:prstGeom prst="rect">
            <a:avLst/>
          </a:prstGeom>
        </p:spPr>
        <p:txBody>
          <a:bodyPr wrap="none">
            <a:spAutoFit/>
          </a:bodyPr>
          <a:lstStyle/>
          <a:p>
            <a:r>
              <a:rPr lang="es-EC" sz="1200" b="1" dirty="0"/>
              <a:t>Trituradora de </a:t>
            </a:r>
            <a:endParaRPr lang="es-EC" sz="1200" b="1" dirty="0" smtClean="0"/>
          </a:p>
          <a:p>
            <a:pPr algn="ctr"/>
            <a:r>
              <a:rPr lang="es-EC" sz="1200" b="1" dirty="0" smtClean="0"/>
              <a:t>martillos </a:t>
            </a:r>
            <a:r>
              <a:rPr lang="es-EC" sz="1200" b="1" dirty="0"/>
              <a:t>fijos</a:t>
            </a:r>
          </a:p>
        </p:txBody>
      </p:sp>
      <p:pic>
        <p:nvPicPr>
          <p:cNvPr id="2056" name="Picture 8" descr="http://t0.gstatic.com/images?q=tbn:ANd9GcRms4sxB8Q5SbA4z4QLbiDFh9NX13nzIWv0qV7aXBAeg9cxa3h06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3710750"/>
            <a:ext cx="2200275" cy="2085976"/>
          </a:xfrm>
          <a:prstGeom prst="rect">
            <a:avLst/>
          </a:prstGeom>
          <a:noFill/>
          <a:extLst>
            <a:ext uri="{909E8E84-426E-40DD-AFC4-6F175D3DCCD1}">
              <a14:hiddenFill xmlns:a14="http://schemas.microsoft.com/office/drawing/2010/main">
                <a:solidFill>
                  <a:srgbClr val="FFFFFF"/>
                </a:solidFill>
              </a14:hiddenFill>
            </a:ext>
          </a:extLst>
        </p:spPr>
      </p:pic>
      <p:sp>
        <p:nvSpPr>
          <p:cNvPr id="12" name="11 Flecha derecha"/>
          <p:cNvSpPr/>
          <p:nvPr/>
        </p:nvSpPr>
        <p:spPr>
          <a:xfrm>
            <a:off x="2615054" y="5085183"/>
            <a:ext cx="812468" cy="48924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a:off x="460331" y="3645024"/>
            <a:ext cx="2095445" cy="369332"/>
          </a:xfrm>
          <a:prstGeom prst="rect">
            <a:avLst/>
          </a:prstGeom>
        </p:spPr>
        <p:txBody>
          <a:bodyPr wrap="none">
            <a:spAutoFit/>
          </a:bodyPr>
          <a:lstStyle/>
          <a:p>
            <a:r>
              <a:rPr lang="es-EC" b="1" dirty="0" smtClean="0">
                <a:latin typeface="Arial" pitchFamily="34" charset="0"/>
                <a:cs typeface="Arial" pitchFamily="34" charset="0"/>
              </a:rPr>
              <a:t>QUÉ SELECCIÓN</a:t>
            </a:r>
            <a:endParaRPr lang="es-ES" dirty="0"/>
          </a:p>
        </p:txBody>
      </p:sp>
    </p:spTree>
    <p:extLst>
      <p:ext uri="{BB962C8B-B14F-4D97-AF65-F5344CB8AC3E}">
        <p14:creationId xmlns:p14="http://schemas.microsoft.com/office/powerpoint/2010/main" val="28598265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graphicFrame>
        <p:nvGraphicFramePr>
          <p:cNvPr id="5" name="4 Tabla"/>
          <p:cNvGraphicFramePr>
            <a:graphicFrameLocks noGrp="1"/>
          </p:cNvGraphicFramePr>
          <p:nvPr>
            <p:extLst>
              <p:ext uri="{D42A27DB-BD31-4B8C-83A1-F6EECF244321}">
                <p14:modId xmlns:p14="http://schemas.microsoft.com/office/powerpoint/2010/main" val="3898408622"/>
              </p:ext>
            </p:extLst>
          </p:nvPr>
        </p:nvGraphicFramePr>
        <p:xfrm>
          <a:off x="-11" y="620688"/>
          <a:ext cx="9144010" cy="3240359"/>
        </p:xfrm>
        <a:graphic>
          <a:graphicData uri="http://schemas.openxmlformats.org/drawingml/2006/table">
            <a:tbl>
              <a:tblPr firstRow="1" firstCol="1" bandRow="1">
                <a:tableStyleId>{C083E6E3-FA7D-4D7B-A595-EF9225AFEA82}</a:tableStyleId>
              </a:tblPr>
              <a:tblGrid>
                <a:gridCol w="697669"/>
                <a:gridCol w="697669"/>
                <a:gridCol w="697669"/>
                <a:gridCol w="697669"/>
                <a:gridCol w="697669"/>
                <a:gridCol w="697669"/>
                <a:gridCol w="697669"/>
                <a:gridCol w="697669"/>
                <a:gridCol w="697669"/>
                <a:gridCol w="697669"/>
                <a:gridCol w="697669"/>
                <a:gridCol w="697669"/>
                <a:gridCol w="771982"/>
              </a:tblGrid>
              <a:tr h="375461">
                <a:tc gridSpan="13">
                  <a:txBody>
                    <a:bodyPr/>
                    <a:lstStyle/>
                    <a:p>
                      <a:pPr algn="ctr">
                        <a:lnSpc>
                          <a:spcPct val="115000"/>
                        </a:lnSpc>
                        <a:spcAft>
                          <a:spcPts val="0"/>
                        </a:spcAft>
                      </a:pPr>
                      <a:r>
                        <a:rPr lang="es-EC" sz="1400" dirty="0">
                          <a:effectLst/>
                        </a:rPr>
                        <a:t>Estudio de equipos para la Trituración </a:t>
                      </a:r>
                      <a:endParaRPr lang="es-EC" sz="1400" dirty="0">
                        <a:effectLst/>
                        <a:latin typeface="Calibri"/>
                        <a:ea typeface="Calibri"/>
                        <a:cs typeface="Times New Roman"/>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603492">
                <a:tc>
                  <a:txBody>
                    <a:bodyPr/>
                    <a:lstStyle/>
                    <a:p>
                      <a:pPr algn="ctr">
                        <a:lnSpc>
                          <a:spcPct val="115000"/>
                        </a:lnSpc>
                        <a:spcAft>
                          <a:spcPts val="0"/>
                        </a:spcAft>
                      </a:pPr>
                      <a:r>
                        <a:rPr lang="es-EC" sz="1000" dirty="0">
                          <a:effectLst/>
                        </a:rPr>
                        <a:t>Soluciones</a:t>
                      </a:r>
                      <a:endParaRPr lang="es-EC" sz="1000" dirty="0">
                        <a:effectLst/>
                        <a:latin typeface="Calibri"/>
                        <a:ea typeface="Calibri"/>
                        <a:cs typeface="Times New Roman"/>
                      </a:endParaRPr>
                    </a:p>
                  </a:txBody>
                  <a:tcPr marL="44450" marR="44450" marT="0" marB="0" anchor="b"/>
                </a:tc>
                <a:tc gridSpan="2">
                  <a:txBody>
                    <a:bodyPr/>
                    <a:lstStyle/>
                    <a:p>
                      <a:pPr algn="ctr">
                        <a:lnSpc>
                          <a:spcPct val="115000"/>
                        </a:lnSpc>
                        <a:spcAft>
                          <a:spcPts val="0"/>
                        </a:spcAft>
                      </a:pPr>
                      <a:r>
                        <a:rPr lang="es-EC" sz="1400">
                          <a:effectLst/>
                        </a:rPr>
                        <a:t>Homogeneidad</a:t>
                      </a:r>
                      <a:endParaRPr lang="es-EC" sz="1400">
                        <a:effectLst/>
                        <a:latin typeface="Calibri"/>
                        <a:ea typeface="Calibri"/>
                        <a:cs typeface="Times New Roman"/>
                      </a:endParaRPr>
                    </a:p>
                  </a:txBody>
                  <a:tcPr marL="44450" marR="44450" marT="0" marB="0" anchor="b"/>
                </a:tc>
                <a:tc hMerge="1">
                  <a:txBody>
                    <a:bodyPr/>
                    <a:lstStyle/>
                    <a:p>
                      <a:endParaRPr lang="es-EC"/>
                    </a:p>
                  </a:txBody>
                  <a:tcPr/>
                </a:tc>
                <a:tc gridSpan="2">
                  <a:txBody>
                    <a:bodyPr/>
                    <a:lstStyle/>
                    <a:p>
                      <a:pPr algn="ctr">
                        <a:lnSpc>
                          <a:spcPct val="115000"/>
                        </a:lnSpc>
                        <a:spcAft>
                          <a:spcPts val="0"/>
                        </a:spcAft>
                      </a:pPr>
                      <a:r>
                        <a:rPr lang="es-EC" sz="1400">
                          <a:effectLst/>
                        </a:rPr>
                        <a:t>Producción </a:t>
                      </a:r>
                      <a:endParaRPr lang="es-EC" sz="1400">
                        <a:effectLst/>
                        <a:latin typeface="Calibri"/>
                        <a:ea typeface="Calibri"/>
                        <a:cs typeface="Times New Roman"/>
                      </a:endParaRPr>
                    </a:p>
                  </a:txBody>
                  <a:tcPr marL="44450" marR="44450" marT="0" marB="0" anchor="b"/>
                </a:tc>
                <a:tc hMerge="1">
                  <a:txBody>
                    <a:bodyPr/>
                    <a:lstStyle/>
                    <a:p>
                      <a:endParaRPr lang="es-EC"/>
                    </a:p>
                  </a:txBody>
                  <a:tcPr/>
                </a:tc>
                <a:tc gridSpan="2">
                  <a:txBody>
                    <a:bodyPr/>
                    <a:lstStyle/>
                    <a:p>
                      <a:pPr algn="ctr">
                        <a:lnSpc>
                          <a:spcPct val="115000"/>
                        </a:lnSpc>
                        <a:spcAft>
                          <a:spcPts val="0"/>
                        </a:spcAft>
                      </a:pPr>
                      <a:r>
                        <a:rPr lang="es-EC" sz="1400">
                          <a:effectLst/>
                        </a:rPr>
                        <a:t>Costos</a:t>
                      </a:r>
                      <a:endParaRPr lang="es-EC" sz="1400">
                        <a:effectLst/>
                        <a:latin typeface="Calibri"/>
                        <a:ea typeface="Calibri"/>
                        <a:cs typeface="Times New Roman"/>
                      </a:endParaRPr>
                    </a:p>
                  </a:txBody>
                  <a:tcPr marL="44450" marR="44450" marT="0" marB="0" anchor="b"/>
                </a:tc>
                <a:tc hMerge="1">
                  <a:txBody>
                    <a:bodyPr/>
                    <a:lstStyle/>
                    <a:p>
                      <a:endParaRPr lang="es-EC"/>
                    </a:p>
                  </a:txBody>
                  <a:tcPr/>
                </a:tc>
                <a:tc gridSpan="2">
                  <a:txBody>
                    <a:bodyPr/>
                    <a:lstStyle/>
                    <a:p>
                      <a:pPr algn="ctr">
                        <a:lnSpc>
                          <a:spcPct val="115000"/>
                        </a:lnSpc>
                        <a:spcAft>
                          <a:spcPts val="0"/>
                        </a:spcAft>
                      </a:pPr>
                      <a:r>
                        <a:rPr lang="es-EC" sz="1400">
                          <a:effectLst/>
                        </a:rPr>
                        <a:t>Mantenimiento</a:t>
                      </a:r>
                      <a:endParaRPr lang="es-EC" sz="1400">
                        <a:effectLst/>
                        <a:latin typeface="Calibri"/>
                        <a:ea typeface="Calibri"/>
                        <a:cs typeface="Times New Roman"/>
                      </a:endParaRPr>
                    </a:p>
                  </a:txBody>
                  <a:tcPr marL="44450" marR="44450" marT="0" marB="0" anchor="b"/>
                </a:tc>
                <a:tc hMerge="1">
                  <a:txBody>
                    <a:bodyPr/>
                    <a:lstStyle/>
                    <a:p>
                      <a:endParaRPr lang="es-EC"/>
                    </a:p>
                  </a:txBody>
                  <a:tcPr/>
                </a:tc>
                <a:tc gridSpan="2">
                  <a:txBody>
                    <a:bodyPr/>
                    <a:lstStyle/>
                    <a:p>
                      <a:pPr algn="ctr">
                        <a:lnSpc>
                          <a:spcPct val="115000"/>
                        </a:lnSpc>
                        <a:spcAft>
                          <a:spcPts val="0"/>
                        </a:spcAft>
                      </a:pPr>
                      <a:r>
                        <a:rPr lang="es-EC" sz="1400">
                          <a:effectLst/>
                        </a:rPr>
                        <a:t>Vida útil</a:t>
                      </a:r>
                      <a:endParaRPr lang="es-EC" sz="1400">
                        <a:effectLst/>
                        <a:latin typeface="Calibri"/>
                        <a:ea typeface="Calibri"/>
                        <a:cs typeface="Times New Roman"/>
                      </a:endParaRPr>
                    </a:p>
                  </a:txBody>
                  <a:tcPr marL="44450" marR="44450" marT="0" marB="0" anchor="b"/>
                </a:tc>
                <a:tc hMerge="1">
                  <a:txBody>
                    <a:bodyPr/>
                    <a:lstStyle/>
                    <a:p>
                      <a:endParaRPr lang="es-EC"/>
                    </a:p>
                  </a:txBody>
                  <a:tcPr/>
                </a:tc>
                <a:tc>
                  <a:txBody>
                    <a:bodyPr/>
                    <a:lstStyle/>
                    <a:p>
                      <a:pPr algn="ctr">
                        <a:lnSpc>
                          <a:spcPct val="115000"/>
                        </a:lnSpc>
                        <a:spcAft>
                          <a:spcPts val="0"/>
                        </a:spcAft>
                      </a:pPr>
                      <a:r>
                        <a:rPr lang="es-EC" sz="1400" dirty="0" smtClean="0">
                          <a:effectLst/>
                          <a:latin typeface="Calibri"/>
                          <a:ea typeface="Calibri"/>
                          <a:cs typeface="Times New Roman"/>
                          <a:sym typeface="Symbol"/>
                        </a:rPr>
                        <a:t></a:t>
                      </a:r>
                      <a:endParaRPr lang="es-EC" sz="14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Prioridad</a:t>
                      </a:r>
                      <a:endParaRPr lang="es-EC" sz="1200" dirty="0">
                        <a:effectLst/>
                        <a:latin typeface="Calibri"/>
                        <a:ea typeface="Calibri"/>
                        <a:cs typeface="Times New Roman"/>
                      </a:endParaRPr>
                    </a:p>
                  </a:txBody>
                  <a:tcPr marL="44450" marR="44450" marT="0" marB="0" anchor="b"/>
                </a:tc>
              </a:tr>
              <a:tr h="375461">
                <a:tc>
                  <a:txBody>
                    <a:bodyPr/>
                    <a:lstStyle/>
                    <a:p>
                      <a:pPr algn="ctr">
                        <a:lnSpc>
                          <a:spcPct val="115000"/>
                        </a:lnSpc>
                        <a:spcAft>
                          <a:spcPts val="0"/>
                        </a:spcAft>
                      </a:pPr>
                      <a:r>
                        <a:rPr lang="es-EC" sz="1400" dirty="0">
                          <a:effectLst/>
                        </a:rPr>
                        <a:t> </a:t>
                      </a:r>
                      <a:endParaRPr lang="es-EC" sz="14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Pond.</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Peso</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Pond.</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Peso</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Pond.</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Peso</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Pond.</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Peso</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Pond.</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Peso</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44450" marR="44450" marT="0" marB="0" anchor="b"/>
                </a:tc>
              </a:tr>
              <a:tr h="812875">
                <a:tc>
                  <a:txBody>
                    <a:bodyPr/>
                    <a:lstStyle/>
                    <a:p>
                      <a:pPr algn="ctr">
                        <a:lnSpc>
                          <a:spcPct val="115000"/>
                        </a:lnSpc>
                        <a:spcAft>
                          <a:spcPts val="0"/>
                        </a:spcAft>
                      </a:pPr>
                      <a:r>
                        <a:rPr lang="es-EC" sz="1400" dirty="0" smtClean="0">
                          <a:effectLst/>
                        </a:rPr>
                        <a:t>ALT. </a:t>
                      </a:r>
                      <a:r>
                        <a:rPr lang="es-EC" sz="1400" dirty="0">
                          <a:effectLst/>
                        </a:rPr>
                        <a:t>A</a:t>
                      </a:r>
                      <a:endParaRPr lang="es-EC" sz="14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0,17</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0,33</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0,33</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0,27</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0,50</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0,20</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0,50</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0,13</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0,33</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0,07</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0,33</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2</a:t>
                      </a:r>
                      <a:endParaRPr lang="es-EC" sz="1400">
                        <a:effectLst/>
                        <a:latin typeface="Calibri"/>
                        <a:ea typeface="Calibri"/>
                        <a:cs typeface="Times New Roman"/>
                      </a:endParaRPr>
                    </a:p>
                  </a:txBody>
                  <a:tcPr marL="44450" marR="44450" marT="0" marB="0" anchor="b"/>
                </a:tc>
              </a:tr>
              <a:tr h="536535">
                <a:tc>
                  <a:txBody>
                    <a:bodyPr/>
                    <a:lstStyle/>
                    <a:p>
                      <a:pPr algn="ctr">
                        <a:lnSpc>
                          <a:spcPct val="115000"/>
                        </a:lnSpc>
                        <a:spcAft>
                          <a:spcPts val="0"/>
                        </a:spcAft>
                      </a:pPr>
                      <a:r>
                        <a:rPr lang="es-EC" sz="1400" dirty="0" smtClean="0">
                          <a:effectLst/>
                        </a:rPr>
                        <a:t>ALT. </a:t>
                      </a:r>
                      <a:r>
                        <a:rPr lang="es-EC" sz="1400" dirty="0">
                          <a:effectLst/>
                        </a:rPr>
                        <a:t>B</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0,42</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0,33</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0,33</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0,27</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0,33</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0,20</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0,25</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0,13</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0,33</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0,07</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0,35</a:t>
                      </a:r>
                      <a:endParaRPr lang="es-EC" sz="1400" dirty="0">
                        <a:effectLst/>
                        <a:latin typeface="Calibri"/>
                        <a:ea typeface="Calibri"/>
                        <a:cs typeface="Times New Roman"/>
                      </a:endParaRPr>
                    </a:p>
                  </a:txBody>
                  <a:tcPr marL="44450" marR="44450" marT="0" marB="0" anchor="b">
                    <a:solidFill>
                      <a:schemeClr val="accent3">
                        <a:lumMod val="75000"/>
                      </a:schemeClr>
                    </a:solidFill>
                  </a:tcPr>
                </a:tc>
                <a:tc>
                  <a:txBody>
                    <a:bodyPr/>
                    <a:lstStyle/>
                    <a:p>
                      <a:pPr algn="ctr">
                        <a:lnSpc>
                          <a:spcPct val="115000"/>
                        </a:lnSpc>
                        <a:spcAft>
                          <a:spcPts val="0"/>
                        </a:spcAft>
                      </a:pPr>
                      <a:r>
                        <a:rPr lang="es-EC" sz="1400" dirty="0">
                          <a:effectLst/>
                        </a:rPr>
                        <a:t>1</a:t>
                      </a:r>
                      <a:endParaRPr lang="es-EC" sz="1400" dirty="0">
                        <a:effectLst/>
                        <a:latin typeface="Calibri"/>
                        <a:ea typeface="Calibri"/>
                        <a:cs typeface="Times New Roman"/>
                      </a:endParaRPr>
                    </a:p>
                  </a:txBody>
                  <a:tcPr marL="44450" marR="44450" marT="0" marB="0" anchor="b">
                    <a:solidFill>
                      <a:schemeClr val="accent3">
                        <a:lumMod val="75000"/>
                      </a:schemeClr>
                    </a:solidFill>
                  </a:tcPr>
                </a:tc>
              </a:tr>
              <a:tr h="536535">
                <a:tc>
                  <a:txBody>
                    <a:bodyPr/>
                    <a:lstStyle/>
                    <a:p>
                      <a:pPr algn="ctr">
                        <a:lnSpc>
                          <a:spcPct val="115000"/>
                        </a:lnSpc>
                        <a:spcAft>
                          <a:spcPts val="0"/>
                        </a:spcAft>
                      </a:pPr>
                      <a:r>
                        <a:rPr lang="es-EC" sz="1400" dirty="0" smtClean="0">
                          <a:effectLst/>
                        </a:rPr>
                        <a:t>ALT. </a:t>
                      </a:r>
                      <a:r>
                        <a:rPr lang="es-EC" sz="1400" dirty="0">
                          <a:effectLst/>
                        </a:rPr>
                        <a:t>C</a:t>
                      </a:r>
                      <a:endParaRPr lang="es-EC" sz="14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dirty="0">
                          <a:effectLst/>
                        </a:rPr>
                        <a:t>0,42</a:t>
                      </a:r>
                      <a:endParaRPr lang="es-EC" sz="14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0,33</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0,33</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0,27</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0,17</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dirty="0">
                          <a:effectLst/>
                        </a:rPr>
                        <a:t>0,20</a:t>
                      </a:r>
                      <a:endParaRPr lang="es-EC" sz="14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0,25</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0,13</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0,33</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dirty="0">
                          <a:effectLst/>
                        </a:rPr>
                        <a:t>0,07</a:t>
                      </a:r>
                      <a:endParaRPr lang="es-EC" sz="14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a:effectLst/>
                        </a:rPr>
                        <a:t>0,32</a:t>
                      </a:r>
                      <a:endParaRPr lang="es-EC" sz="14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dirty="0">
                          <a:effectLst/>
                        </a:rPr>
                        <a:t>3</a:t>
                      </a:r>
                      <a:endParaRPr lang="es-EC" sz="1400" dirty="0">
                        <a:effectLst/>
                        <a:latin typeface="Calibri"/>
                        <a:ea typeface="Calibri"/>
                        <a:cs typeface="Times New Roman"/>
                      </a:endParaRPr>
                    </a:p>
                  </a:txBody>
                  <a:tcPr marL="44450" marR="44450" marT="0" marB="0" anchor="b"/>
                </a:tc>
              </a:tr>
            </a:tbl>
          </a:graphicData>
        </a:graphic>
      </p:graphicFrame>
      <p:sp>
        <p:nvSpPr>
          <p:cNvPr id="7" name="6 Rectángulo"/>
          <p:cNvSpPr/>
          <p:nvPr/>
        </p:nvSpPr>
        <p:spPr>
          <a:xfrm>
            <a:off x="2565409" y="0"/>
            <a:ext cx="4390947" cy="369332"/>
          </a:xfrm>
          <a:prstGeom prst="rect">
            <a:avLst/>
          </a:prstGeom>
        </p:spPr>
        <p:txBody>
          <a:bodyPr wrap="none">
            <a:spAutoFit/>
          </a:bodyPr>
          <a:lstStyle/>
          <a:p>
            <a:pPr algn="ctr"/>
            <a:r>
              <a:rPr lang="es-EC" b="1" dirty="0" smtClean="0">
                <a:latin typeface="Arial" pitchFamily="34" charset="0"/>
                <a:cs typeface="Arial" pitchFamily="34" charset="0"/>
              </a:rPr>
              <a:t>Análisis de la alternativa seleccionada</a:t>
            </a:r>
            <a:endParaRPr lang="es-EC" b="1" dirty="0">
              <a:latin typeface="Arial" pitchFamily="34" charset="0"/>
              <a:cs typeface="Arial" pitchFamily="34" charset="0"/>
            </a:endParaRPr>
          </a:p>
        </p:txBody>
      </p:sp>
      <p:sp>
        <p:nvSpPr>
          <p:cNvPr id="2" name="1 Rectángulo"/>
          <p:cNvSpPr/>
          <p:nvPr/>
        </p:nvSpPr>
        <p:spPr>
          <a:xfrm>
            <a:off x="188363" y="3933056"/>
            <a:ext cx="8805511" cy="923330"/>
          </a:xfrm>
          <a:prstGeom prst="rect">
            <a:avLst/>
          </a:prstGeom>
        </p:spPr>
        <p:txBody>
          <a:bodyPr wrap="square">
            <a:spAutoFit/>
          </a:bodyPr>
          <a:lstStyle/>
          <a:p>
            <a:pPr algn="ctr"/>
            <a:r>
              <a:rPr lang="es-EC" dirty="0">
                <a:latin typeface="Arial" pitchFamily="34" charset="0"/>
                <a:cs typeface="Arial" pitchFamily="34" charset="0"/>
              </a:rPr>
              <a:t>En base a las ponderaciones de los parámetros más relevantes de las especificaciones técnicas para este proceso, se realizó la selección más conveniente para el diseño. </a:t>
            </a:r>
          </a:p>
        </p:txBody>
      </p:sp>
      <p:sp>
        <p:nvSpPr>
          <p:cNvPr id="3" name="2 Rectángulo"/>
          <p:cNvSpPr/>
          <p:nvPr/>
        </p:nvSpPr>
        <p:spPr>
          <a:xfrm>
            <a:off x="2214896" y="5085184"/>
            <a:ext cx="5091971" cy="646331"/>
          </a:xfrm>
          <a:prstGeom prst="rect">
            <a:avLst/>
          </a:prstGeom>
        </p:spPr>
        <p:txBody>
          <a:bodyPr wrap="none">
            <a:spAutoFit/>
          </a:bodyPr>
          <a:lstStyle/>
          <a:p>
            <a:pPr algn="ctr"/>
            <a:r>
              <a:rPr lang="es-EC" b="1" dirty="0" smtClean="0">
                <a:solidFill>
                  <a:srgbClr val="0070C0"/>
                </a:solidFill>
                <a:latin typeface="Arial" pitchFamily="34" charset="0"/>
                <a:cs typeface="Arial" pitchFamily="34" charset="0"/>
              </a:rPr>
              <a:t>ALTERNATIVA B</a:t>
            </a:r>
          </a:p>
          <a:p>
            <a:pPr algn="ctr"/>
            <a:r>
              <a:rPr lang="es-EC" b="1" dirty="0" smtClean="0">
                <a:solidFill>
                  <a:srgbClr val="0070C0"/>
                </a:solidFill>
                <a:latin typeface="Arial" pitchFamily="34" charset="0"/>
                <a:cs typeface="Arial" pitchFamily="34" charset="0"/>
              </a:rPr>
              <a:t>TRITURACIÓN POR CUCHILLAS MULTIPLES</a:t>
            </a:r>
            <a:endParaRPr lang="es-ES" b="1" dirty="0">
              <a:solidFill>
                <a:srgbClr val="0070C0"/>
              </a:solidFill>
            </a:endParaRPr>
          </a:p>
        </p:txBody>
      </p:sp>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2" name="1 Rectángulo"/>
          <p:cNvSpPr/>
          <p:nvPr/>
        </p:nvSpPr>
        <p:spPr>
          <a:xfrm>
            <a:off x="251520" y="836712"/>
            <a:ext cx="8640960" cy="3970318"/>
          </a:xfrm>
          <a:prstGeom prst="rect">
            <a:avLst/>
          </a:prstGeom>
        </p:spPr>
        <p:txBody>
          <a:bodyPr wrap="square">
            <a:spAutoFit/>
          </a:bodyPr>
          <a:lstStyle/>
          <a:p>
            <a:pPr lvl="0" algn="just"/>
            <a:r>
              <a:rPr lang="es-EC" b="1" dirty="0" smtClean="0"/>
              <a:t>JUSTIFICACIÓN:</a:t>
            </a:r>
          </a:p>
          <a:p>
            <a:pPr lvl="0" algn="just"/>
            <a:endParaRPr lang="es-EC" b="1" dirty="0"/>
          </a:p>
          <a:p>
            <a:pPr lvl="0" algn="just"/>
            <a:endParaRPr lang="es-EC" b="1" dirty="0" smtClean="0"/>
          </a:p>
          <a:p>
            <a:pPr lvl="0" algn="just"/>
            <a:endParaRPr lang="es-EC" dirty="0"/>
          </a:p>
          <a:p>
            <a:pPr algn="just"/>
            <a:r>
              <a:rPr lang="es-EC" dirty="0"/>
              <a:t>Con el afán de poder </a:t>
            </a:r>
            <a:r>
              <a:rPr lang="es-EC" b="1" dirty="0"/>
              <a:t>reutilizar el explosivo extraído de las municiones calibre mayor </a:t>
            </a:r>
            <a:r>
              <a:rPr lang="es-EC" dirty="0"/>
              <a:t>(cal. 60 mm., 81 mm., 90 mm., 105 mm., 120 mm., 4.2 y 155mm.), como parte del </a:t>
            </a:r>
            <a:r>
              <a:rPr lang="es-EC" b="1" dirty="0" smtClean="0">
                <a:solidFill>
                  <a:srgbClr val="FF0000"/>
                </a:solidFill>
              </a:rPr>
              <a:t>Proceso </a:t>
            </a:r>
            <a:r>
              <a:rPr lang="es-EC" b="1" dirty="0">
                <a:solidFill>
                  <a:srgbClr val="FF0000"/>
                </a:solidFill>
              </a:rPr>
              <a:t>de desmilitarización de la munición del Ejército Ecuatoriano, la Empresa de Municiones “Santa Bárbara” E.P</a:t>
            </a:r>
            <a:r>
              <a:rPr lang="es-EC" dirty="0"/>
              <a:t>., se ve en la necesidad de construir una máquina trituradora de explosivo TNT, </a:t>
            </a:r>
            <a:r>
              <a:rPr lang="es-EC" dirty="0" smtClean="0"/>
              <a:t>la </a:t>
            </a:r>
            <a:r>
              <a:rPr lang="es-EC" dirty="0"/>
              <a:t>cual permitirá reducir los riesgos de contaminación hacia los operadores quienes vienen utilizando procedimientos </a:t>
            </a:r>
            <a:r>
              <a:rPr lang="es-EC" dirty="0" smtClean="0"/>
              <a:t>artesanales, rudimentarios </a:t>
            </a:r>
            <a:r>
              <a:rPr lang="es-EC" dirty="0"/>
              <a:t>e </a:t>
            </a:r>
            <a:r>
              <a:rPr lang="es-EC" dirty="0" smtClean="0"/>
              <a:t>inseguros; de </a:t>
            </a:r>
            <a:r>
              <a:rPr lang="es-EC" dirty="0"/>
              <a:t>igual manera esta máquina avalara los procesos para la reutilización del explosivo mediante el cambio de la geometría del explosivo que se encuentra en forma de bloque a una granulada y con lo que permitirá ser utilizado dicho explosivo en otras actividades aplicativas o de </a:t>
            </a:r>
            <a:r>
              <a:rPr lang="es-EC" dirty="0" smtClean="0"/>
              <a:t>instrucción</a:t>
            </a:r>
            <a:r>
              <a:rPr lang="es-EC" dirty="0"/>
              <a:t>.</a:t>
            </a:r>
          </a:p>
        </p:txBody>
      </p:sp>
    </p:spTree>
    <p:extLst>
      <p:ext uri="{BB962C8B-B14F-4D97-AF65-F5344CB8AC3E}">
        <p14:creationId xmlns:p14="http://schemas.microsoft.com/office/powerpoint/2010/main" val="1246208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2" name="1 Título"/>
          <p:cNvSpPr>
            <a:spLocks noGrp="1"/>
          </p:cNvSpPr>
          <p:nvPr>
            <p:ph type="title"/>
          </p:nvPr>
        </p:nvSpPr>
        <p:spPr/>
        <p:txBody>
          <a:bodyPr>
            <a:normAutofit fontScale="90000"/>
          </a:bodyPr>
          <a:lstStyle/>
          <a:p>
            <a:r>
              <a:rPr lang="es-EC" dirty="0" smtClean="0"/>
              <a:t>DISEÑO DE LOS SISTEMAS MECÁNICOS </a:t>
            </a:r>
            <a:endParaRPr lang="es-EC" dirty="0"/>
          </a:p>
        </p:txBody>
      </p:sp>
      <p:pic>
        <p:nvPicPr>
          <p:cNvPr id="5" name="4 Imagen"/>
          <p:cNvPicPr/>
          <p:nvPr/>
        </p:nvPicPr>
        <p:blipFill rotWithShape="1">
          <a:blip r:embed="rId3"/>
          <a:srcRect l="36966" t="24623" r="36229" b="13819"/>
          <a:stretch/>
        </p:blipFill>
        <p:spPr bwMode="auto">
          <a:xfrm>
            <a:off x="2886392" y="1252537"/>
            <a:ext cx="3371215" cy="43529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866" t="29478" r="19128" b="18672"/>
          <a:stretch/>
        </p:blipFill>
        <p:spPr bwMode="auto">
          <a:xfrm>
            <a:off x="539552" y="262773"/>
            <a:ext cx="7992888" cy="541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8004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Rectángulo"/>
              <p:cNvSpPr/>
              <p:nvPr/>
            </p:nvSpPr>
            <p:spPr>
              <a:xfrm>
                <a:off x="393410" y="725799"/>
                <a:ext cx="8496944" cy="5454891"/>
              </a:xfrm>
              <a:prstGeom prst="rect">
                <a:avLst/>
              </a:prstGeom>
            </p:spPr>
            <p:txBody>
              <a:bodyPr wrap="square">
                <a:spAutoFit/>
              </a:bodyPr>
              <a:lstStyle/>
              <a:p>
                <a:pPr algn="just"/>
                <a:r>
                  <a:rPr lang="es-EC" sz="1600" dirty="0"/>
                  <a:t>El cálculo de la potencia efectiva del rotor para el proceso de trituración se basa en una variante de la norma ASTM D732 para ensayos de prueba de corte, con lo cual la</a:t>
                </a:r>
                <a:r>
                  <a:rPr lang="es-EC" sz="1600" b="1" dirty="0"/>
                  <a:t> </a:t>
                </a:r>
                <a14:m>
                  <m:oMath xmlns:m="http://schemas.openxmlformats.org/officeDocument/2006/math">
                    <m:sSub>
                      <m:sSubPr>
                        <m:ctrlPr>
                          <a:rPr lang="es-EC" sz="1600" b="1" i="1">
                            <a:latin typeface="Cambria Math"/>
                          </a:rPr>
                        </m:ctrlPr>
                      </m:sSubPr>
                      <m:e>
                        <m:r>
                          <a:rPr lang="es-EC" sz="1600" b="1" i="1">
                            <a:latin typeface="Cambria Math"/>
                          </a:rPr>
                          <m:t>𝐏</m:t>
                        </m:r>
                      </m:e>
                      <m:sub>
                        <m:r>
                          <a:rPr lang="es-EC" sz="1600" b="1" i="1">
                            <a:latin typeface="Cambria Math"/>
                          </a:rPr>
                          <m:t>𝐫𝐨𝐭𝐨𝐫</m:t>
                        </m:r>
                      </m:sub>
                    </m:sSub>
                  </m:oMath>
                </a14:m>
                <a:r>
                  <a:rPr lang="es-EC" sz="1600" dirty="0"/>
                  <a:t> guarda un factor de seguridad de 2,5; y se puede evaluar de la siguiente manera</a:t>
                </a:r>
                <a:r>
                  <a:rPr lang="es-EC" sz="1600" dirty="0" smtClean="0"/>
                  <a:t>:</a:t>
                </a:r>
              </a:p>
              <a:p>
                <a:pPr algn="just"/>
                <a:endParaRPr lang="es-EC" sz="1600" dirty="0" smtClean="0"/>
              </a:p>
              <a:p>
                <a:pPr algn="ctr"/>
                <a:r>
                  <a:rPr lang="es-EC" sz="1600" dirty="0" smtClean="0"/>
                  <a:t> </a:t>
                </a:r>
                <a14:m>
                  <m:oMath xmlns:m="http://schemas.openxmlformats.org/officeDocument/2006/math">
                    <m:r>
                      <a:rPr lang="es-EC" sz="1600" i="1" smtClean="0">
                        <a:latin typeface="Cambria Math"/>
                      </a:rPr>
                      <m:t> </m:t>
                    </m:r>
                    <m:r>
                      <a:rPr lang="es-EC" sz="1600" i="1">
                        <a:latin typeface="Cambria Math"/>
                      </a:rPr>
                      <m:t> </m:t>
                    </m:r>
                    <m:sSub>
                      <m:sSubPr>
                        <m:ctrlPr>
                          <a:rPr lang="es-EC" sz="1600" i="1">
                            <a:latin typeface="Cambria Math"/>
                          </a:rPr>
                        </m:ctrlPr>
                      </m:sSubPr>
                      <m:e>
                        <m:r>
                          <m:rPr>
                            <m:sty m:val="p"/>
                          </m:rPr>
                          <a:rPr lang="es-EC" sz="1600">
                            <a:latin typeface="Cambria Math"/>
                          </a:rPr>
                          <m:t>P</m:t>
                        </m:r>
                      </m:e>
                      <m:sub>
                        <m:r>
                          <m:rPr>
                            <m:sty m:val="p"/>
                          </m:rPr>
                          <a:rPr lang="es-EC" sz="1600">
                            <a:latin typeface="Cambria Math"/>
                          </a:rPr>
                          <m:t>rotor</m:t>
                        </m:r>
                      </m:sub>
                    </m:sSub>
                    <m:r>
                      <a:rPr lang="es-EC" sz="1600">
                        <a:latin typeface="Cambria Math"/>
                      </a:rPr>
                      <m:t>=</m:t>
                    </m:r>
                    <m:f>
                      <m:fPr>
                        <m:ctrlPr>
                          <a:rPr lang="es-EC" sz="1600" i="1">
                            <a:latin typeface="Cambria Math"/>
                          </a:rPr>
                        </m:ctrlPr>
                      </m:fPr>
                      <m:num>
                        <m:r>
                          <a:rPr lang="es-EC" sz="1600">
                            <a:latin typeface="Cambria Math"/>
                          </a:rPr>
                          <m:t>33,32∙</m:t>
                        </m:r>
                        <m:sSub>
                          <m:sSubPr>
                            <m:ctrlPr>
                              <a:rPr lang="es-EC" sz="1600" i="1">
                                <a:latin typeface="Cambria Math"/>
                              </a:rPr>
                            </m:ctrlPr>
                          </m:sSubPr>
                          <m:e>
                            <m:r>
                              <m:rPr>
                                <m:sty m:val="p"/>
                              </m:rPr>
                              <a:rPr lang="es-EC" sz="1600">
                                <a:latin typeface="Cambria Math"/>
                              </a:rPr>
                              <m:t>τ</m:t>
                            </m:r>
                          </m:e>
                          <m:sub>
                            <m:r>
                              <m:rPr>
                                <m:sty m:val="p"/>
                              </m:rPr>
                              <a:rPr lang="es-EC" sz="1600">
                                <a:latin typeface="Cambria Math"/>
                              </a:rPr>
                              <m:t>c</m:t>
                            </m:r>
                          </m:sub>
                        </m:sSub>
                        <m:r>
                          <a:rPr lang="es-EC" sz="1600">
                            <a:latin typeface="Cambria Math"/>
                          </a:rPr>
                          <m:t>∙</m:t>
                        </m:r>
                        <m:sSub>
                          <m:sSubPr>
                            <m:ctrlPr>
                              <a:rPr lang="es-EC" sz="1600" i="1">
                                <a:latin typeface="Cambria Math"/>
                              </a:rPr>
                            </m:ctrlPr>
                          </m:sSubPr>
                          <m:e>
                            <m:r>
                              <m:rPr>
                                <m:sty m:val="p"/>
                              </m:rPr>
                              <a:rPr lang="es-EC" sz="1600">
                                <a:latin typeface="Cambria Math"/>
                              </a:rPr>
                              <m:t>V</m:t>
                            </m:r>
                          </m:e>
                          <m:sub>
                            <m:r>
                              <m:rPr>
                                <m:sty m:val="p"/>
                              </m:rPr>
                              <a:rPr lang="es-EC" sz="1600">
                                <a:latin typeface="Cambria Math"/>
                              </a:rPr>
                              <m:t>total</m:t>
                            </m:r>
                          </m:sub>
                        </m:sSub>
                      </m:num>
                      <m:den>
                        <m:r>
                          <a:rPr lang="es-EC" sz="1600">
                            <a:latin typeface="Cambria Math"/>
                          </a:rPr>
                          <m:t>86600∙</m:t>
                        </m:r>
                        <m:sSub>
                          <m:sSubPr>
                            <m:ctrlPr>
                              <a:rPr lang="es-EC" sz="1600" i="1">
                                <a:latin typeface="Cambria Math"/>
                              </a:rPr>
                            </m:ctrlPr>
                          </m:sSubPr>
                          <m:e>
                            <m:r>
                              <m:rPr>
                                <m:sty m:val="p"/>
                              </m:rPr>
                              <a:rPr lang="es-EC" sz="1600">
                                <a:latin typeface="Cambria Math"/>
                              </a:rPr>
                              <m:t>t</m:t>
                            </m:r>
                          </m:e>
                          <m:sub>
                            <m:r>
                              <m:rPr>
                                <m:sty m:val="p"/>
                              </m:rPr>
                              <a:rPr lang="es-EC" sz="1600">
                                <a:latin typeface="Cambria Math"/>
                              </a:rPr>
                              <m:t>c</m:t>
                            </m:r>
                          </m:sub>
                        </m:sSub>
                        <m:r>
                          <a:rPr lang="es-EC" sz="1600">
                            <a:latin typeface="Cambria Math"/>
                          </a:rPr>
                          <m:t>∙</m:t>
                        </m:r>
                        <m:sSub>
                          <m:sSubPr>
                            <m:ctrlPr>
                              <a:rPr lang="es-EC" sz="1600" i="1">
                                <a:latin typeface="Cambria Math"/>
                              </a:rPr>
                            </m:ctrlPr>
                          </m:sSubPr>
                          <m:e>
                            <m:r>
                              <m:rPr>
                                <m:sty m:val="p"/>
                              </m:rPr>
                              <a:rPr lang="es-EC" sz="1600">
                                <a:latin typeface="Cambria Math"/>
                              </a:rPr>
                              <m:t>η</m:t>
                            </m:r>
                          </m:e>
                          <m:sub>
                            <m:r>
                              <m:rPr>
                                <m:sty m:val="p"/>
                              </m:rPr>
                              <a:rPr lang="es-EC" sz="1600">
                                <a:latin typeface="Cambria Math"/>
                              </a:rPr>
                              <m:t>m</m:t>
                            </m:r>
                          </m:sub>
                        </m:sSub>
                      </m:den>
                    </m:f>
                    <m:r>
                      <a:rPr lang="es-EC" sz="1600" i="1">
                        <a:latin typeface="Cambria Math"/>
                      </a:rPr>
                      <m:t> (</m:t>
                    </m:r>
                    <m:r>
                      <m:rPr>
                        <m:sty m:val="p"/>
                      </m:rPr>
                      <a:rPr lang="es-EC" sz="1600">
                        <a:latin typeface="Cambria Math"/>
                      </a:rPr>
                      <m:t>HP</m:t>
                    </m:r>
                    <m:r>
                      <a:rPr lang="es-EC" sz="1600" i="1">
                        <a:latin typeface="Cambria Math"/>
                      </a:rPr>
                      <m:t>) </m:t>
                    </m:r>
                  </m:oMath>
                </a14:m>
                <a:r>
                  <a:rPr lang="es-EC" sz="1600" dirty="0"/>
                  <a:t>                                   </a:t>
                </a:r>
                <a:r>
                  <a:rPr lang="es-EC" sz="1600" dirty="0" smtClean="0"/>
                  <a:t> </a:t>
                </a:r>
              </a:p>
              <a:p>
                <a:pPr algn="just"/>
                <a:r>
                  <a:rPr lang="es-EC" sz="1600" dirty="0"/>
                  <a:t>Donde:</a:t>
                </a:r>
              </a:p>
              <a:p>
                <a:pPr algn="just"/>
                <a14:m>
                  <m:oMath xmlns:m="http://schemas.openxmlformats.org/officeDocument/2006/math">
                    <m:sSub>
                      <m:sSubPr>
                        <m:ctrlPr>
                          <a:rPr lang="es-EC" sz="1600" i="1">
                            <a:latin typeface="Cambria Math"/>
                          </a:rPr>
                        </m:ctrlPr>
                      </m:sSubPr>
                      <m:e>
                        <m:r>
                          <m:rPr>
                            <m:sty m:val="p"/>
                          </m:rPr>
                          <a:rPr lang="es-EC" sz="1600">
                            <a:latin typeface="Cambria Math"/>
                          </a:rPr>
                          <m:t>τ</m:t>
                        </m:r>
                      </m:e>
                      <m:sub>
                        <m:r>
                          <m:rPr>
                            <m:sty m:val="p"/>
                          </m:rPr>
                          <a:rPr lang="es-EC" sz="1600">
                            <a:latin typeface="Cambria Math"/>
                          </a:rPr>
                          <m:t>c</m:t>
                        </m:r>
                      </m:sub>
                    </m:sSub>
                  </m:oMath>
                </a14:m>
                <a:r>
                  <a:rPr lang="es-EC" sz="1600" dirty="0"/>
                  <a:t>: Fuerza especifica de corte en (psi) (0,25 </a:t>
                </a:r>
                <a:r>
                  <a:rPr lang="es-EC" sz="1600" dirty="0" err="1"/>
                  <a:t>MPa</a:t>
                </a:r>
                <a:r>
                  <a:rPr lang="es-EC" sz="1600" dirty="0"/>
                  <a:t> = 36,38 psi)      </a:t>
                </a:r>
              </a:p>
              <a:p>
                <a:pPr algn="just"/>
                <a14:m>
                  <m:oMath xmlns:m="http://schemas.openxmlformats.org/officeDocument/2006/math">
                    <m:sSub>
                      <m:sSubPr>
                        <m:ctrlPr>
                          <a:rPr lang="es-EC" sz="1600" i="1">
                            <a:latin typeface="Cambria Math"/>
                          </a:rPr>
                        </m:ctrlPr>
                      </m:sSubPr>
                      <m:e>
                        <m:r>
                          <m:rPr>
                            <m:sty m:val="p"/>
                          </m:rPr>
                          <a:rPr lang="es-EC" sz="1600">
                            <a:latin typeface="Cambria Math"/>
                          </a:rPr>
                          <m:t>V</m:t>
                        </m:r>
                      </m:e>
                      <m:sub>
                        <m:r>
                          <m:rPr>
                            <m:sty m:val="p"/>
                          </m:rPr>
                          <a:rPr lang="es-EC" sz="1600">
                            <a:latin typeface="Cambria Math"/>
                          </a:rPr>
                          <m:t>total</m:t>
                        </m:r>
                      </m:sub>
                    </m:sSub>
                  </m:oMath>
                </a14:m>
                <a:r>
                  <a:rPr lang="es-EC" sz="1600" dirty="0"/>
                  <a:t>: Volumen total a ser triturado de 3 Kg en (</a:t>
                </a:r>
                <a14:m>
                  <m:oMath xmlns:m="http://schemas.openxmlformats.org/officeDocument/2006/math">
                    <m:sSup>
                      <m:sSupPr>
                        <m:ctrlPr>
                          <a:rPr lang="es-EC" sz="1600" i="1">
                            <a:latin typeface="Cambria Math"/>
                          </a:rPr>
                        </m:ctrlPr>
                      </m:sSupPr>
                      <m:e>
                        <m:r>
                          <m:rPr>
                            <m:sty m:val="p"/>
                          </m:rPr>
                          <a:rPr lang="es-EC" sz="1600">
                            <a:latin typeface="Cambria Math"/>
                          </a:rPr>
                          <m:t>pulg</m:t>
                        </m:r>
                      </m:e>
                      <m:sup>
                        <m:r>
                          <a:rPr lang="es-EC" sz="1600">
                            <a:latin typeface="Cambria Math"/>
                          </a:rPr>
                          <m:t>3</m:t>
                        </m:r>
                      </m:sup>
                    </m:sSup>
                  </m:oMath>
                </a14:m>
                <a:r>
                  <a:rPr lang="es-EC" sz="1600" dirty="0"/>
                  <a:t>) (3964757,709 </a:t>
                </a:r>
                <a14:m>
                  <m:oMath xmlns:m="http://schemas.openxmlformats.org/officeDocument/2006/math">
                    <m:sSup>
                      <m:sSupPr>
                        <m:ctrlPr>
                          <a:rPr lang="es-EC" sz="1600" i="1">
                            <a:latin typeface="Cambria Math"/>
                          </a:rPr>
                        </m:ctrlPr>
                      </m:sSupPr>
                      <m:e>
                        <m:r>
                          <m:rPr>
                            <m:sty m:val="p"/>
                          </m:rPr>
                          <a:rPr lang="es-EC" sz="1600">
                            <a:latin typeface="Cambria Math"/>
                          </a:rPr>
                          <m:t>mm</m:t>
                        </m:r>
                      </m:e>
                      <m:sup>
                        <m:r>
                          <a:rPr lang="es-EC" sz="1600">
                            <a:latin typeface="Cambria Math"/>
                          </a:rPr>
                          <m:t>3</m:t>
                        </m:r>
                      </m:sup>
                    </m:sSup>
                  </m:oMath>
                </a14:m>
                <a:r>
                  <a:rPr lang="es-EC" sz="1600" dirty="0"/>
                  <a:t> = 241,94 </a:t>
                </a:r>
                <a14:m>
                  <m:oMath xmlns:m="http://schemas.openxmlformats.org/officeDocument/2006/math">
                    <m:sSup>
                      <m:sSupPr>
                        <m:ctrlPr>
                          <a:rPr lang="es-EC" sz="1600" i="1">
                            <a:latin typeface="Cambria Math"/>
                          </a:rPr>
                        </m:ctrlPr>
                      </m:sSupPr>
                      <m:e>
                        <m:r>
                          <m:rPr>
                            <m:sty m:val="p"/>
                          </m:rPr>
                          <a:rPr lang="es-EC" sz="1600">
                            <a:latin typeface="Cambria Math"/>
                          </a:rPr>
                          <m:t>pulg</m:t>
                        </m:r>
                      </m:e>
                      <m:sup>
                        <m:r>
                          <a:rPr lang="es-EC" sz="1600">
                            <a:latin typeface="Cambria Math"/>
                          </a:rPr>
                          <m:t>3</m:t>
                        </m:r>
                      </m:sup>
                    </m:sSup>
                  </m:oMath>
                </a14:m>
                <a:r>
                  <a:rPr lang="es-EC" sz="1600" dirty="0"/>
                  <a:t>)</a:t>
                </a:r>
              </a:p>
              <a:p>
                <a:pPr algn="just"/>
                <a14:m>
                  <m:oMath xmlns:m="http://schemas.openxmlformats.org/officeDocument/2006/math">
                    <m:sSub>
                      <m:sSubPr>
                        <m:ctrlPr>
                          <a:rPr lang="es-EC" sz="1600" i="1">
                            <a:latin typeface="Cambria Math"/>
                          </a:rPr>
                        </m:ctrlPr>
                      </m:sSubPr>
                      <m:e>
                        <m:r>
                          <m:rPr>
                            <m:sty m:val="p"/>
                          </m:rPr>
                          <a:rPr lang="es-EC" sz="1600">
                            <a:latin typeface="Cambria Math"/>
                          </a:rPr>
                          <m:t>t</m:t>
                        </m:r>
                      </m:e>
                      <m:sub>
                        <m:r>
                          <m:rPr>
                            <m:sty m:val="p"/>
                          </m:rPr>
                          <a:rPr lang="es-EC" sz="1600">
                            <a:latin typeface="Cambria Math"/>
                          </a:rPr>
                          <m:t>c</m:t>
                        </m:r>
                      </m:sub>
                    </m:sSub>
                  </m:oMath>
                </a14:m>
                <a:r>
                  <a:rPr lang="es-EC" sz="1600" dirty="0"/>
                  <a:t>: Tiempo de corte en (s) (Tiempo estimado para el proceso 0,25 s)</a:t>
                </a:r>
              </a:p>
              <a:p>
                <a:pPr algn="just"/>
                <a:r>
                  <a:rPr lang="es-EC" sz="1600" dirty="0"/>
                  <a:t> </a:t>
                </a:r>
              </a:p>
              <a:p>
                <a:pPr algn="just"/>
                <a:r>
                  <a:rPr lang="es-EC" sz="1600" dirty="0"/>
                  <a:t>Por lo tanto la potencia efectiva del rotor es:</a:t>
                </a:r>
              </a:p>
              <a:p>
                <a:pPr algn="just"/>
                <a:r>
                  <a:rPr lang="es-EC" sz="1600" dirty="0"/>
                  <a:t> </a:t>
                </a:r>
              </a:p>
              <a:p>
                <a:pPr algn="just"/>
                <a14:m>
                  <m:oMathPara xmlns:m="http://schemas.openxmlformats.org/officeDocument/2006/math">
                    <m:oMathParaPr>
                      <m:jc m:val="centerGroup"/>
                    </m:oMathParaPr>
                    <m:oMath xmlns:m="http://schemas.openxmlformats.org/officeDocument/2006/math">
                      <m:sSub>
                        <m:sSubPr>
                          <m:ctrlPr>
                            <a:rPr lang="es-EC" sz="1600" i="1">
                              <a:latin typeface="Cambria Math"/>
                            </a:rPr>
                          </m:ctrlPr>
                        </m:sSubPr>
                        <m:e>
                          <m:r>
                            <m:rPr>
                              <m:sty m:val="p"/>
                            </m:rPr>
                            <a:rPr lang="es-EC" sz="1600">
                              <a:latin typeface="Cambria Math"/>
                            </a:rPr>
                            <m:t>P</m:t>
                          </m:r>
                        </m:e>
                        <m:sub>
                          <m:r>
                            <m:rPr>
                              <m:sty m:val="p"/>
                            </m:rPr>
                            <a:rPr lang="es-EC" sz="1600">
                              <a:latin typeface="Cambria Math"/>
                            </a:rPr>
                            <m:t>rotor</m:t>
                          </m:r>
                        </m:sub>
                      </m:sSub>
                      <m:r>
                        <a:rPr lang="es-EC" sz="1600">
                          <a:latin typeface="Cambria Math"/>
                        </a:rPr>
                        <m:t>=</m:t>
                      </m:r>
                      <m:f>
                        <m:fPr>
                          <m:ctrlPr>
                            <a:rPr lang="es-EC" sz="1600" i="1">
                              <a:latin typeface="Cambria Math"/>
                            </a:rPr>
                          </m:ctrlPr>
                        </m:fPr>
                        <m:num>
                          <m:r>
                            <a:rPr lang="es-EC" sz="1600">
                              <a:latin typeface="Cambria Math"/>
                            </a:rPr>
                            <m:t>33,32∙0,25∙241,94</m:t>
                          </m:r>
                        </m:num>
                        <m:den>
                          <m:r>
                            <a:rPr lang="es-EC" sz="1600">
                              <a:latin typeface="Cambria Math"/>
                            </a:rPr>
                            <m:t>86600∙0,25∙0,86</m:t>
                          </m:r>
                        </m:den>
                      </m:f>
                      <m:r>
                        <a:rPr lang="es-EC" sz="1600" i="1">
                          <a:latin typeface="Cambria Math"/>
                        </a:rPr>
                        <m:t> (</m:t>
                      </m:r>
                      <m:r>
                        <m:rPr>
                          <m:sty m:val="p"/>
                        </m:rPr>
                        <a:rPr lang="es-EC" sz="1600">
                          <a:latin typeface="Cambria Math"/>
                        </a:rPr>
                        <m:t>HP</m:t>
                      </m:r>
                      <m:r>
                        <a:rPr lang="es-EC" sz="1600" i="1">
                          <a:latin typeface="Cambria Math"/>
                        </a:rPr>
                        <m:t>)</m:t>
                      </m:r>
                    </m:oMath>
                  </m:oMathPara>
                </a14:m>
                <a:endParaRPr lang="es-EC" sz="1600" dirty="0"/>
              </a:p>
              <a:p>
                <a:pPr algn="just"/>
                <a:endParaRPr lang="es-EC" sz="1600" i="1" dirty="0" smtClean="0"/>
              </a:p>
              <a:p>
                <a:pPr algn="ctr"/>
                <a14:m>
                  <m:oMath xmlns:m="http://schemas.openxmlformats.org/officeDocument/2006/math">
                    <m:sSub>
                      <m:sSubPr>
                        <m:ctrlPr>
                          <a:rPr lang="es-EC" sz="1600" i="1">
                            <a:latin typeface="Cambria Math"/>
                          </a:rPr>
                        </m:ctrlPr>
                      </m:sSubPr>
                      <m:e>
                        <m:r>
                          <m:rPr>
                            <m:sty m:val="p"/>
                          </m:rPr>
                          <a:rPr lang="es-EC" sz="1600">
                            <a:latin typeface="Cambria Math"/>
                          </a:rPr>
                          <m:t>P</m:t>
                        </m:r>
                      </m:e>
                      <m:sub>
                        <m:r>
                          <m:rPr>
                            <m:sty m:val="p"/>
                          </m:rPr>
                          <a:rPr lang="es-EC" sz="1600">
                            <a:latin typeface="Cambria Math"/>
                          </a:rPr>
                          <m:t>rotor</m:t>
                        </m:r>
                      </m:sub>
                    </m:sSub>
                  </m:oMath>
                </a14:m>
                <a:r>
                  <a:rPr lang="es-EC" sz="1600" dirty="0"/>
                  <a:t> = 0,108 HP </a:t>
                </a:r>
              </a:p>
              <a:p>
                <a:pPr algn="just"/>
                <a:r>
                  <a:rPr lang="es-EC" sz="1600" dirty="0"/>
                  <a:t> </a:t>
                </a:r>
              </a:p>
              <a:p>
                <a:pPr algn="just"/>
                <a:r>
                  <a:rPr lang="es-EC" sz="1600" dirty="0"/>
                  <a:t>Aproximamos su valor calculado a los valores comerciales, siendo este de:</a:t>
                </a:r>
              </a:p>
              <a:p>
                <a:pPr algn="just"/>
                <a:r>
                  <a:rPr lang="es-EC" sz="1600" dirty="0"/>
                  <a:t> </a:t>
                </a:r>
              </a:p>
              <a:p>
                <a:pPr algn="ctr"/>
                <a14:m>
                  <m:oMath xmlns:m="http://schemas.openxmlformats.org/officeDocument/2006/math">
                    <m:sSub>
                      <m:sSubPr>
                        <m:ctrlPr>
                          <a:rPr lang="es-EC" sz="1600" i="1">
                            <a:latin typeface="Cambria Math"/>
                          </a:rPr>
                        </m:ctrlPr>
                      </m:sSubPr>
                      <m:e>
                        <m:r>
                          <m:rPr>
                            <m:sty m:val="p"/>
                          </m:rPr>
                          <a:rPr lang="es-EC" sz="1600">
                            <a:latin typeface="Cambria Math"/>
                          </a:rPr>
                          <m:t>P</m:t>
                        </m:r>
                      </m:e>
                      <m:sub>
                        <m:r>
                          <m:rPr>
                            <m:sty m:val="p"/>
                          </m:rPr>
                          <a:rPr lang="es-EC" sz="1600">
                            <a:latin typeface="Cambria Math"/>
                          </a:rPr>
                          <m:t>rotor</m:t>
                        </m:r>
                      </m:sub>
                    </m:sSub>
                    <m:r>
                      <a:rPr lang="es-EC" sz="1600" i="1">
                        <a:latin typeface="Cambria Math"/>
                      </a:rPr>
                      <m:t> =</m:t>
                    </m:r>
                  </m:oMath>
                </a14:m>
                <a:r>
                  <a:rPr lang="es-EC" sz="1600" dirty="0"/>
                  <a:t> 1 HP</a:t>
                </a:r>
              </a:p>
              <a:p>
                <a:pPr algn="just"/>
                <a:r>
                  <a:rPr lang="es-EC" sz="1600" dirty="0"/>
                  <a:t> </a:t>
                </a:r>
              </a:p>
            </p:txBody>
          </p:sp>
        </mc:Choice>
        <mc:Fallback xmlns="">
          <p:sp>
            <p:nvSpPr>
              <p:cNvPr id="2" name="1 Rectángulo"/>
              <p:cNvSpPr>
                <a:spLocks noRot="1" noChangeAspect="1" noMove="1" noResize="1" noEditPoints="1" noAdjustHandles="1" noChangeArrowheads="1" noChangeShapeType="1" noTextEdit="1"/>
              </p:cNvSpPr>
              <p:nvPr/>
            </p:nvSpPr>
            <p:spPr>
              <a:xfrm>
                <a:off x="393410" y="725799"/>
                <a:ext cx="8496944" cy="5454891"/>
              </a:xfrm>
              <a:prstGeom prst="rect">
                <a:avLst/>
              </a:prstGeom>
              <a:blipFill rotWithShape="1">
                <a:blip r:embed="rId2"/>
                <a:stretch>
                  <a:fillRect l="-431" t="-335" r="-431"/>
                </a:stretch>
              </a:blipFill>
            </p:spPr>
            <p:txBody>
              <a:bodyPr/>
              <a:lstStyle/>
              <a:p>
                <a:r>
                  <a:rPr lang="es-EC">
                    <a:noFill/>
                  </a:rPr>
                  <a:t> </a:t>
                </a:r>
              </a:p>
            </p:txBody>
          </p:sp>
        </mc:Fallback>
      </mc:AlternateContent>
      <p:pic>
        <p:nvPicPr>
          <p:cNvPr id="3" name="2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4" name="3 Rectángulo"/>
              <p:cNvSpPr/>
              <p:nvPr/>
            </p:nvSpPr>
            <p:spPr>
              <a:xfrm>
                <a:off x="1691680" y="260648"/>
                <a:ext cx="6336704" cy="369332"/>
              </a:xfrm>
              <a:prstGeom prst="rect">
                <a:avLst/>
              </a:prstGeom>
            </p:spPr>
            <p:txBody>
              <a:bodyPr wrap="square">
                <a:spAutoFit/>
              </a:bodyPr>
              <a:lstStyle/>
              <a:p>
                <a:r>
                  <a:rPr lang="es-EC" b="1" dirty="0">
                    <a:latin typeface="Arial" pitchFamily="34" charset="0"/>
                    <a:cs typeface="Arial" pitchFamily="34" charset="0"/>
                  </a:rPr>
                  <a:t>Determinación de la potencia efectiva del rotor (</a:t>
                </a:r>
                <a14:m>
                  <m:oMath xmlns:m="http://schemas.openxmlformats.org/officeDocument/2006/math">
                    <m:sSub>
                      <m:sSubPr>
                        <m:ctrlPr>
                          <a:rPr lang="es-EC" b="1" i="1">
                            <a:latin typeface="Cambria Math"/>
                          </a:rPr>
                        </m:ctrlPr>
                      </m:sSubPr>
                      <m:e>
                        <m:r>
                          <a:rPr lang="es-EC" b="1" i="1">
                            <a:latin typeface="Cambria Math"/>
                          </a:rPr>
                          <m:t>𝐏</m:t>
                        </m:r>
                      </m:e>
                      <m:sub>
                        <m:r>
                          <a:rPr lang="es-EC" b="1" i="1">
                            <a:latin typeface="Cambria Math"/>
                          </a:rPr>
                          <m:t>𝐫𝐨𝐭𝐨𝐫</m:t>
                        </m:r>
                      </m:sub>
                    </m:sSub>
                  </m:oMath>
                </a14:m>
                <a:r>
                  <a:rPr lang="es-EC" b="1" dirty="0">
                    <a:latin typeface="Arial" pitchFamily="34" charset="0"/>
                    <a:cs typeface="Arial" pitchFamily="34" charset="0"/>
                  </a:rPr>
                  <a:t>)</a:t>
                </a:r>
                <a:r>
                  <a:rPr lang="es-EC" baseline="30000" dirty="0">
                    <a:latin typeface="Arial" pitchFamily="34" charset="0"/>
                    <a:cs typeface="Arial" pitchFamily="34" charset="0"/>
                  </a:rPr>
                  <a:t> </a:t>
                </a:r>
                <a:endParaRPr lang="es-EC" dirty="0">
                  <a:latin typeface="Arial" pitchFamily="34" charset="0"/>
                  <a:cs typeface="Arial" pitchFamily="34" charset="0"/>
                </a:endParaRPr>
              </a:p>
            </p:txBody>
          </p:sp>
        </mc:Choice>
        <mc:Fallback xmlns="">
          <p:sp>
            <p:nvSpPr>
              <p:cNvPr id="4" name="3 Rectángulo"/>
              <p:cNvSpPr>
                <a:spLocks noRot="1" noChangeAspect="1" noMove="1" noResize="1" noEditPoints="1" noAdjustHandles="1" noChangeArrowheads="1" noChangeShapeType="1" noTextEdit="1"/>
              </p:cNvSpPr>
              <p:nvPr/>
            </p:nvSpPr>
            <p:spPr>
              <a:xfrm>
                <a:off x="1691680" y="260648"/>
                <a:ext cx="6336704" cy="369332"/>
              </a:xfrm>
              <a:prstGeom prst="rect">
                <a:avLst/>
              </a:prstGeom>
              <a:blipFill rotWithShape="1">
                <a:blip r:embed="rId4"/>
                <a:stretch>
                  <a:fillRect l="-866" t="-8333" b="-26667"/>
                </a:stretch>
              </a:blipFill>
            </p:spPr>
            <p:txBody>
              <a:bodyPr/>
              <a:lstStyle/>
              <a:p>
                <a:r>
                  <a:rPr lang="es-ES">
                    <a:noFill/>
                  </a:rPr>
                  <a:t> </a:t>
                </a:r>
              </a:p>
            </p:txBody>
          </p:sp>
        </mc:Fallback>
      </mc:AlternateContent>
    </p:spTree>
    <p:extLst>
      <p:ext uri="{BB962C8B-B14F-4D97-AF65-F5344CB8AC3E}">
        <p14:creationId xmlns:p14="http://schemas.microsoft.com/office/powerpoint/2010/main" val="7241450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052736"/>
            <a:ext cx="7704856" cy="2462213"/>
          </a:xfrm>
          <a:prstGeom prst="rect">
            <a:avLst/>
          </a:prstGeom>
        </p:spPr>
        <p:txBody>
          <a:bodyPr wrap="square">
            <a:spAutoFit/>
          </a:bodyPr>
          <a:lstStyle/>
          <a:p>
            <a:pPr algn="just"/>
            <a:r>
              <a:rPr lang="es-EC" sz="1400" dirty="0">
                <a:latin typeface="Arial" pitchFamily="34" charset="0"/>
                <a:cs typeface="Arial" pitchFamily="34" charset="0"/>
              </a:rPr>
              <a:t>Las principales consideraciones que rigen el diseño del sistema de carga y alimentación son los siguientes:</a:t>
            </a:r>
          </a:p>
          <a:p>
            <a:pPr algn="just"/>
            <a:r>
              <a:rPr lang="es-EC" sz="1400" dirty="0">
                <a:latin typeface="Arial" pitchFamily="34" charset="0"/>
                <a:cs typeface="Arial" pitchFamily="34" charset="0"/>
              </a:rPr>
              <a:t> </a:t>
            </a:r>
            <a:r>
              <a:rPr lang="es-EC" sz="1400" dirty="0" smtClean="0">
                <a:latin typeface="Arial" pitchFamily="34" charset="0"/>
                <a:cs typeface="Arial" pitchFamily="34" charset="0"/>
              </a:rPr>
              <a:t>Alimentación </a:t>
            </a:r>
            <a:r>
              <a:rPr lang="es-EC" sz="1400" dirty="0">
                <a:latin typeface="Arial" pitchFamily="34" charset="0"/>
                <a:cs typeface="Arial" pitchFamily="34" charset="0"/>
              </a:rPr>
              <a:t>manual </a:t>
            </a:r>
          </a:p>
          <a:p>
            <a:pPr lvl="0" algn="just"/>
            <a:r>
              <a:rPr lang="es-EC" sz="1400" dirty="0">
                <a:latin typeface="Arial" pitchFamily="34" charset="0"/>
                <a:cs typeface="Arial" pitchFamily="34" charset="0"/>
              </a:rPr>
              <a:t>Procesamiento de un bloque de explosivo TNT por minuto ( 5X5X5 mm)</a:t>
            </a:r>
          </a:p>
          <a:p>
            <a:pPr lvl="0" algn="just"/>
            <a:r>
              <a:rPr lang="es-EC" sz="1400" dirty="0">
                <a:latin typeface="Arial" pitchFamily="34" charset="0"/>
                <a:cs typeface="Arial" pitchFamily="34" charset="0"/>
              </a:rPr>
              <a:t>Efecto de rebote hacia arriba de los bloques de explosivo TNT después de cada cizallamiento.</a:t>
            </a:r>
          </a:p>
          <a:p>
            <a:pPr algn="just"/>
            <a:r>
              <a:rPr lang="es-EC" sz="1400" dirty="0" smtClean="0">
                <a:latin typeface="Arial" pitchFamily="34" charset="0"/>
                <a:cs typeface="Arial" pitchFamily="34" charset="0"/>
              </a:rPr>
              <a:t>Para </a:t>
            </a:r>
            <a:r>
              <a:rPr lang="es-EC" sz="1400" dirty="0">
                <a:latin typeface="Arial" pitchFamily="34" charset="0"/>
                <a:cs typeface="Arial" pitchFamily="34" charset="0"/>
              </a:rPr>
              <a:t>lo cual es necesario diseñar una tolva de carga cuya geometría se ubique en la parte superior de la cámara de trituración y la cual estará unida a la caja de trituración mediante ángulos de 25,4X25,4X3,2 mm; los cuales estarán empernados a la tolva de carga y a su vez a la caja de trituración para garantizar su fácil desmontaje para realizar un correcto mantenimiento de las partes, se debe asegurar que la tolva de carga se encuentre alineada al centro del eje central de rotación. </a:t>
            </a:r>
          </a:p>
        </p:txBody>
      </p:sp>
      <p:sp>
        <p:nvSpPr>
          <p:cNvPr id="3" name="2 Rectángulo"/>
          <p:cNvSpPr/>
          <p:nvPr/>
        </p:nvSpPr>
        <p:spPr>
          <a:xfrm>
            <a:off x="971600" y="262389"/>
            <a:ext cx="6408712" cy="369332"/>
          </a:xfrm>
          <a:prstGeom prst="rect">
            <a:avLst/>
          </a:prstGeom>
        </p:spPr>
        <p:txBody>
          <a:bodyPr wrap="square">
            <a:spAutoFit/>
          </a:bodyPr>
          <a:lstStyle/>
          <a:p>
            <a:pPr lvl="3" algn="just"/>
            <a:r>
              <a:rPr lang="es-EC" b="1" dirty="0">
                <a:latin typeface="Arial" pitchFamily="34" charset="0"/>
                <a:cs typeface="Arial" pitchFamily="34" charset="0"/>
              </a:rPr>
              <a:t>Diseño del sistema de carga y alimentación   </a:t>
            </a:r>
            <a:endParaRPr lang="es-EC" sz="1600" dirty="0">
              <a:latin typeface="Arial" pitchFamily="34" charset="0"/>
              <a:cs typeface="Arial" pitchFamily="34" charset="0"/>
            </a:endParaRPr>
          </a:p>
        </p:txBody>
      </p:sp>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5" name="4 Imagen"/>
          <p:cNvPicPr/>
          <p:nvPr/>
        </p:nvPicPr>
        <p:blipFill rotWithShape="1">
          <a:blip r:embed="rId3"/>
          <a:srcRect l="29612" t="28306" r="35168" b="26218"/>
          <a:stretch/>
        </p:blipFill>
        <p:spPr bwMode="auto">
          <a:xfrm>
            <a:off x="2712679" y="3428999"/>
            <a:ext cx="3718641" cy="25023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5225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028343"/>
            <a:ext cx="7848872" cy="1815882"/>
          </a:xfrm>
          <a:prstGeom prst="rect">
            <a:avLst/>
          </a:prstGeom>
        </p:spPr>
        <p:txBody>
          <a:bodyPr wrap="square">
            <a:spAutoFit/>
          </a:bodyPr>
          <a:lstStyle/>
          <a:p>
            <a:pPr algn="just"/>
            <a:r>
              <a:rPr lang="es-EC" sz="1400" dirty="0">
                <a:latin typeface="Arial" pitchFamily="34" charset="0"/>
                <a:cs typeface="Arial" pitchFamily="34" charset="0"/>
              </a:rPr>
              <a:t>El sistema seleccionado está conformado por una serie de cuchillas móviles con sus respectivos discos porta cuchillas que están empotrados al eje de transmisión; como elementos auxiliares se tienen los pernos de sujeción de las cuchillas móviles y separadores que se alojan entre cada uno de los discos porta cuchillas. </a:t>
            </a:r>
          </a:p>
          <a:p>
            <a:pPr algn="just"/>
            <a:r>
              <a:rPr lang="es-EC" sz="1400" dirty="0" smtClean="0">
                <a:latin typeface="Arial" pitchFamily="34" charset="0"/>
                <a:cs typeface="Arial" pitchFamily="34" charset="0"/>
              </a:rPr>
              <a:t>Las </a:t>
            </a:r>
            <a:r>
              <a:rPr lang="es-EC" sz="1400" dirty="0">
                <a:latin typeface="Arial" pitchFamily="34" charset="0"/>
                <a:cs typeface="Arial" pitchFamily="34" charset="0"/>
              </a:rPr>
              <a:t>cuchillas móviles se encuentran distribuidas en grupos de  cuatro en cada uno de los discos, y estas a su vez se encuentran sentadas en el disco en una disposición de 90°, cada uno de estos conjuntos están desfasados en 36° lo cual hace que el motor por efecto de la cizalladora del explosivo emplee una cantidad mínima de energía.</a:t>
            </a:r>
          </a:p>
        </p:txBody>
      </p:sp>
      <p:sp>
        <p:nvSpPr>
          <p:cNvPr id="3" name="2 Rectángulo"/>
          <p:cNvSpPr/>
          <p:nvPr/>
        </p:nvSpPr>
        <p:spPr>
          <a:xfrm>
            <a:off x="1547664" y="284813"/>
            <a:ext cx="4621778" cy="369332"/>
          </a:xfrm>
          <a:prstGeom prst="rect">
            <a:avLst/>
          </a:prstGeom>
        </p:spPr>
        <p:txBody>
          <a:bodyPr wrap="none">
            <a:spAutoFit/>
          </a:bodyPr>
          <a:lstStyle/>
          <a:p>
            <a:pPr lvl="3"/>
            <a:r>
              <a:rPr lang="es-EC" b="1" dirty="0">
                <a:latin typeface="Arial" pitchFamily="34" charset="0"/>
                <a:cs typeface="Arial" pitchFamily="34" charset="0"/>
              </a:rPr>
              <a:t>Diseño del sistema de corte</a:t>
            </a:r>
            <a:endParaRPr lang="es-EC" sz="1600" dirty="0">
              <a:latin typeface="Arial" pitchFamily="34" charset="0"/>
              <a:cs typeface="Arial" pitchFamily="34" charset="0"/>
            </a:endParaRPr>
          </a:p>
        </p:txBody>
      </p:sp>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5" name="4 Imagen"/>
          <p:cNvPicPr/>
          <p:nvPr/>
        </p:nvPicPr>
        <p:blipFill rotWithShape="1">
          <a:blip r:embed="rId3"/>
          <a:srcRect l="25648" t="24774" r="27470" b="19336"/>
          <a:stretch/>
        </p:blipFill>
        <p:spPr bwMode="auto">
          <a:xfrm>
            <a:off x="2195736" y="3068960"/>
            <a:ext cx="4560038" cy="2592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1851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36894" y="825640"/>
            <a:ext cx="8280920" cy="2462213"/>
          </a:xfrm>
          <a:prstGeom prst="rect">
            <a:avLst/>
          </a:prstGeom>
        </p:spPr>
        <p:txBody>
          <a:bodyPr wrap="square">
            <a:spAutoFit/>
          </a:bodyPr>
          <a:lstStyle/>
          <a:p>
            <a:pPr algn="just"/>
            <a:r>
              <a:rPr lang="es-EC" sz="1400" dirty="0">
                <a:latin typeface="Arial" pitchFamily="34" charset="0"/>
                <a:cs typeface="Arial" pitchFamily="34" charset="0"/>
              </a:rPr>
              <a:t>La longitud de las cuchillas deben sobrepasar el espesor del material a cortar y el ángulo de filo adecuado para obtener una mejor penetración debe ser menor o igual a 45°, por lo que se seleccionó un ángulo de 30° para el diseño de las cuchillas. </a:t>
            </a:r>
            <a:r>
              <a:rPr lang="es-EC" sz="1400" dirty="0" smtClean="0">
                <a:latin typeface="Arial" pitchFamily="34" charset="0"/>
                <a:cs typeface="Arial" pitchFamily="34" charset="0"/>
              </a:rPr>
              <a:t>Es </a:t>
            </a:r>
            <a:r>
              <a:rPr lang="es-EC" sz="1400" dirty="0">
                <a:latin typeface="Arial" pitchFamily="34" charset="0"/>
                <a:cs typeface="Arial" pitchFamily="34" charset="0"/>
              </a:rPr>
              <a:t>imprescindible que los materiales a utilizar en estos elementos garanticen una alta resistencia al desgaste por efecto de la abrasión que pueda presentar.</a:t>
            </a:r>
          </a:p>
          <a:p>
            <a:pPr algn="just"/>
            <a:r>
              <a:rPr lang="es-EC" sz="1400" dirty="0" smtClean="0">
                <a:latin typeface="Arial" pitchFamily="34" charset="0"/>
                <a:cs typeface="Arial" pitchFamily="34" charset="0"/>
              </a:rPr>
              <a:t>El </a:t>
            </a:r>
            <a:r>
              <a:rPr lang="es-EC" sz="1400" dirty="0">
                <a:latin typeface="Arial" pitchFamily="34" charset="0"/>
                <a:cs typeface="Arial" pitchFamily="34" charset="0"/>
              </a:rPr>
              <a:t>material seleccionado para la fabricación de las cuchillas de corte es un acero AISI-D2, ya que este presenta características ideales en lo que se refiere a su maquinabilidad, elevada dureza superficial, gran tenacidad y facilidad de adquisición en el mercado local.</a:t>
            </a:r>
          </a:p>
          <a:p>
            <a:pPr algn="just"/>
            <a:r>
              <a:rPr lang="es-EC" sz="1400" dirty="0" smtClean="0">
                <a:latin typeface="Arial" pitchFamily="34" charset="0"/>
                <a:cs typeface="Arial" pitchFamily="34" charset="0"/>
              </a:rPr>
              <a:t>Para </a:t>
            </a:r>
            <a:r>
              <a:rPr lang="es-EC" sz="1400" dirty="0">
                <a:latin typeface="Arial" pitchFamily="34" charset="0"/>
                <a:cs typeface="Arial" pitchFamily="34" charset="0"/>
              </a:rPr>
              <a:t>la sujeción de las cuchillas móviles con los discos porta-cuchillas se empleara un perno </a:t>
            </a:r>
            <a:r>
              <a:rPr lang="es-EC" sz="1400" dirty="0" err="1" smtClean="0">
                <a:latin typeface="Arial" pitchFamily="34" charset="0"/>
                <a:cs typeface="Arial" pitchFamily="34" charset="0"/>
              </a:rPr>
              <a:t>allen</a:t>
            </a:r>
            <a:r>
              <a:rPr lang="es-EC" sz="1400" dirty="0" smtClean="0">
                <a:latin typeface="Arial" pitchFamily="34" charset="0"/>
                <a:cs typeface="Arial" pitchFamily="34" charset="0"/>
              </a:rPr>
              <a:t> </a:t>
            </a:r>
            <a:r>
              <a:rPr lang="es-EC" sz="1400" dirty="0">
                <a:latin typeface="Arial" pitchFamily="34" charset="0"/>
                <a:cs typeface="Arial" pitchFamily="34" charset="0"/>
              </a:rPr>
              <a:t>M5x15 con lo cual se garantiza que de existir alguna contrariedad con una cuchilla esta pueda ser reemplazada.</a:t>
            </a:r>
          </a:p>
        </p:txBody>
      </p:sp>
      <p:sp>
        <p:nvSpPr>
          <p:cNvPr id="3" name="2 Rectángulo"/>
          <p:cNvSpPr/>
          <p:nvPr/>
        </p:nvSpPr>
        <p:spPr>
          <a:xfrm>
            <a:off x="755576" y="332472"/>
            <a:ext cx="7272808" cy="369332"/>
          </a:xfrm>
          <a:prstGeom prst="rect">
            <a:avLst/>
          </a:prstGeom>
        </p:spPr>
        <p:txBody>
          <a:bodyPr wrap="square">
            <a:spAutoFit/>
          </a:bodyPr>
          <a:lstStyle/>
          <a:p>
            <a:pPr lvl="4"/>
            <a:r>
              <a:rPr lang="es-EC" b="1" dirty="0"/>
              <a:t>Dimensionamiento de las cuchillas móviles</a:t>
            </a:r>
            <a:endParaRPr lang="es-EC" sz="1600" dirty="0"/>
          </a:p>
        </p:txBody>
      </p:sp>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5" name="4 Imagen"/>
          <p:cNvPicPr/>
          <p:nvPr/>
        </p:nvPicPr>
        <p:blipFill rotWithShape="1">
          <a:blip r:embed="rId3">
            <a:extLst>
              <a:ext uri="{28A0092B-C50C-407E-A947-70E740481C1C}">
                <a14:useLocalDpi xmlns:a14="http://schemas.microsoft.com/office/drawing/2010/main" val="0"/>
              </a:ext>
            </a:extLst>
          </a:blip>
          <a:srcRect l="22951" t="20548" r="43231" b="20548"/>
          <a:stretch/>
        </p:blipFill>
        <p:spPr bwMode="auto">
          <a:xfrm>
            <a:off x="5223596" y="3058652"/>
            <a:ext cx="2570570" cy="2744116"/>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4" cstate="print">
            <a:extLst>
              <a:ext uri="{28A0092B-C50C-407E-A947-70E740481C1C}">
                <a14:useLocalDpi xmlns:a14="http://schemas.microsoft.com/office/drawing/2010/main" val="0"/>
              </a:ext>
            </a:extLst>
          </a:blip>
          <a:srcRect l="46032" t="31722" r="38001" b="28399"/>
          <a:stretch/>
        </p:blipFill>
        <p:spPr bwMode="auto">
          <a:xfrm>
            <a:off x="1547664" y="3287853"/>
            <a:ext cx="1440160" cy="2565152"/>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5" cstate="print">
            <a:extLst>
              <a:ext uri="{28A0092B-C50C-407E-A947-70E740481C1C}">
                <a14:useLocalDpi xmlns:a14="http://schemas.microsoft.com/office/drawing/2010/main" val="0"/>
              </a:ext>
            </a:extLst>
          </a:blip>
          <a:srcRect l="49768" t="32326" r="41739" b="28096"/>
          <a:stretch/>
        </p:blipFill>
        <p:spPr bwMode="auto">
          <a:xfrm>
            <a:off x="3995936" y="3268457"/>
            <a:ext cx="797563" cy="25651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6245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327244"/>
            <a:ext cx="6912768" cy="369332"/>
          </a:xfrm>
          <a:prstGeom prst="rect">
            <a:avLst/>
          </a:prstGeom>
        </p:spPr>
        <p:txBody>
          <a:bodyPr wrap="square">
            <a:spAutoFit/>
          </a:bodyPr>
          <a:lstStyle/>
          <a:p>
            <a:pPr lvl="4"/>
            <a:r>
              <a:rPr lang="es-EC" b="1" dirty="0"/>
              <a:t>Dimensionamiento de los discos porta – cuchillas</a:t>
            </a:r>
            <a:endParaRPr lang="es-EC" sz="1600" dirty="0"/>
          </a:p>
        </p:txBody>
      </p:sp>
      <p:sp>
        <p:nvSpPr>
          <p:cNvPr id="3" name="2 Rectángulo"/>
          <p:cNvSpPr/>
          <p:nvPr/>
        </p:nvSpPr>
        <p:spPr>
          <a:xfrm>
            <a:off x="827584" y="908720"/>
            <a:ext cx="7704856" cy="1815882"/>
          </a:xfrm>
          <a:prstGeom prst="rect">
            <a:avLst/>
          </a:prstGeom>
        </p:spPr>
        <p:txBody>
          <a:bodyPr wrap="square">
            <a:spAutoFit/>
          </a:bodyPr>
          <a:lstStyle/>
          <a:p>
            <a:pPr algn="just"/>
            <a:r>
              <a:rPr lang="es-EC" sz="1400" dirty="0">
                <a:latin typeface="Arial" pitchFamily="34" charset="0"/>
                <a:cs typeface="Arial" pitchFamily="34" charset="0"/>
              </a:rPr>
              <a:t>Estos elementos sirven como base de apoyo de las cuchillas móviles; las formas más comunes utilizadas para su construcción son triangulares, circulares y cuadrangulares.</a:t>
            </a:r>
          </a:p>
          <a:p>
            <a:pPr algn="just"/>
            <a:r>
              <a:rPr lang="es-EC" sz="1400" dirty="0">
                <a:latin typeface="Arial" pitchFamily="34" charset="0"/>
                <a:cs typeface="Arial" pitchFamily="34" charset="0"/>
              </a:rPr>
              <a:t> </a:t>
            </a:r>
            <a:r>
              <a:rPr lang="es-EC" sz="1400" dirty="0" smtClean="0">
                <a:latin typeface="Arial" pitchFamily="34" charset="0"/>
                <a:cs typeface="Arial" pitchFamily="34" charset="0"/>
              </a:rPr>
              <a:t>En </a:t>
            </a:r>
            <a:r>
              <a:rPr lang="es-EC" sz="1400" dirty="0">
                <a:latin typeface="Arial" pitchFamily="34" charset="0"/>
                <a:cs typeface="Arial" pitchFamily="34" charset="0"/>
              </a:rPr>
              <a:t>este caso emplearemos una geometría de los discos porta – cuchillas de forma circular con un orificio central por donde pasara el eje principal de transmisión y destajes rectangulares en sus cuatro vértices de alojamiento de las cuchillas para una correcta adherencia de las mismas, como se denota en la (</a:t>
            </a:r>
            <a:r>
              <a:rPr lang="es-EC" sz="1400" dirty="0" smtClean="0">
                <a:latin typeface="Arial" pitchFamily="34" charset="0"/>
                <a:cs typeface="Arial" pitchFamily="34" charset="0"/>
              </a:rPr>
              <a:t>figura siguiente), </a:t>
            </a:r>
            <a:r>
              <a:rPr lang="es-EC" sz="1400" dirty="0">
                <a:latin typeface="Arial" pitchFamily="34" charset="0"/>
                <a:cs typeface="Arial" pitchFamily="34" charset="0"/>
              </a:rPr>
              <a:t>además en cada una de los destajes rectangulares se realizaran dos perforaciones para el alojamiento de los pernos </a:t>
            </a:r>
            <a:r>
              <a:rPr lang="es-EC" sz="1400" dirty="0" err="1" smtClean="0">
                <a:latin typeface="Arial" pitchFamily="34" charset="0"/>
                <a:cs typeface="Arial" pitchFamily="34" charset="0"/>
              </a:rPr>
              <a:t>allen</a:t>
            </a:r>
            <a:r>
              <a:rPr lang="es-EC" sz="1400" dirty="0" smtClean="0">
                <a:latin typeface="Arial" pitchFamily="34" charset="0"/>
                <a:cs typeface="Arial" pitchFamily="34" charset="0"/>
              </a:rPr>
              <a:t> </a:t>
            </a:r>
            <a:r>
              <a:rPr lang="es-EC" sz="1400" dirty="0">
                <a:latin typeface="Arial" pitchFamily="34" charset="0"/>
                <a:cs typeface="Arial" pitchFamily="34" charset="0"/>
              </a:rPr>
              <a:t>M5*15 que fijara la cuchilla con el porta-cuchilla respectivamente.</a:t>
            </a:r>
          </a:p>
        </p:txBody>
      </p:sp>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5" name="Imagen 9479"/>
          <p:cNvPicPr>
            <a:picLocks noChangeAspect="1" noChangeArrowheads="1"/>
          </p:cNvPicPr>
          <p:nvPr/>
        </p:nvPicPr>
        <p:blipFill>
          <a:blip r:embed="rId3">
            <a:extLst>
              <a:ext uri="{28A0092B-C50C-407E-A947-70E740481C1C}">
                <a14:useLocalDpi xmlns:a14="http://schemas.microsoft.com/office/drawing/2010/main" val="0"/>
              </a:ext>
            </a:extLst>
          </a:blip>
          <a:srcRect l="39407" t="20544" r="31717" b="16917"/>
          <a:stretch>
            <a:fillRect/>
          </a:stretch>
        </p:blipFill>
        <p:spPr bwMode="auto">
          <a:xfrm>
            <a:off x="1552203" y="2723209"/>
            <a:ext cx="2371725" cy="28860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7"/>
          <p:cNvPicPr>
            <a:picLocks noChangeAspect="1" noChangeArrowheads="1"/>
          </p:cNvPicPr>
          <p:nvPr/>
        </p:nvPicPr>
        <p:blipFill>
          <a:blip r:embed="rId4">
            <a:extLst>
              <a:ext uri="{28A0092B-C50C-407E-A947-70E740481C1C}">
                <a14:useLocalDpi xmlns:a14="http://schemas.microsoft.com/office/drawing/2010/main" val="0"/>
              </a:ext>
            </a:extLst>
          </a:blip>
          <a:srcRect l="13155" t="20000" r="47385" b="20000"/>
          <a:stretch>
            <a:fillRect/>
          </a:stretch>
        </p:blipFill>
        <p:spPr bwMode="auto">
          <a:xfrm>
            <a:off x="4547939" y="2775596"/>
            <a:ext cx="302895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756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754872"/>
            <a:ext cx="7992888" cy="2031325"/>
          </a:xfrm>
          <a:prstGeom prst="rect">
            <a:avLst/>
          </a:prstGeom>
        </p:spPr>
        <p:txBody>
          <a:bodyPr wrap="square">
            <a:spAutoFit/>
          </a:bodyPr>
          <a:lstStyle/>
          <a:p>
            <a:pPr algn="just"/>
            <a:r>
              <a:rPr lang="es-EC" dirty="0">
                <a:latin typeface="Arial" pitchFamily="34" charset="0"/>
                <a:cs typeface="Arial" pitchFamily="34" charset="0"/>
              </a:rPr>
              <a:t>Estos elementos tienen por finalidad el evitar que exista un rozamiento entre las cuchillas móviles, y están alojados entre cada uno de los discos porta-cuchillas, son fabricados con material ASTM A-36, con un orificio central por donde pasara el eje principal de transmisión al igual que los discos porta-cuchillas y como caso particular el primero y el último de los separadores en cada de los conjuntos de trituración izquierda y derecha tienen un espesor menor para equilibrar las distancias establecidas y esta es de 26mm.</a:t>
            </a:r>
          </a:p>
        </p:txBody>
      </p:sp>
      <p:pic>
        <p:nvPicPr>
          <p:cNvPr id="10243" name="Imagen 9492"/>
          <p:cNvPicPr>
            <a:picLocks noChangeAspect="1" noChangeArrowheads="1"/>
          </p:cNvPicPr>
          <p:nvPr/>
        </p:nvPicPr>
        <p:blipFill>
          <a:blip r:embed="rId2" cstate="print">
            <a:extLst>
              <a:ext uri="{28A0092B-C50C-407E-A947-70E740481C1C}">
                <a14:useLocalDpi xmlns:a14="http://schemas.microsoft.com/office/drawing/2010/main" val="0"/>
              </a:ext>
            </a:extLst>
          </a:blip>
          <a:srcRect l="43314" t="32628" r="25262" b="14803"/>
          <a:stretch>
            <a:fillRect/>
          </a:stretch>
        </p:blipFill>
        <p:spPr bwMode="auto">
          <a:xfrm>
            <a:off x="1028700" y="3438525"/>
            <a:ext cx="17526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Imagen 9486"/>
          <p:cNvPicPr>
            <a:picLocks noChangeAspect="1" noChangeArrowheads="1"/>
          </p:cNvPicPr>
          <p:nvPr/>
        </p:nvPicPr>
        <p:blipFill>
          <a:blip r:embed="rId3">
            <a:extLst>
              <a:ext uri="{28A0092B-C50C-407E-A947-70E740481C1C}">
                <a14:useLocalDpi xmlns:a14="http://schemas.microsoft.com/office/drawing/2010/main" val="0"/>
              </a:ext>
            </a:extLst>
          </a:blip>
          <a:srcRect l="9784" t="19722" r="46124" b="20418"/>
          <a:stretch>
            <a:fillRect/>
          </a:stretch>
        </p:blipFill>
        <p:spPr bwMode="auto">
          <a:xfrm>
            <a:off x="3243262" y="3062287"/>
            <a:ext cx="265747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10241" name="Imagen 9500"/>
          <p:cNvPicPr>
            <a:picLocks noChangeAspect="1" noChangeArrowheads="1"/>
          </p:cNvPicPr>
          <p:nvPr/>
        </p:nvPicPr>
        <p:blipFill>
          <a:blip r:embed="rId4">
            <a:extLst>
              <a:ext uri="{28A0092B-C50C-407E-A947-70E740481C1C}">
                <a14:useLocalDpi xmlns:a14="http://schemas.microsoft.com/office/drawing/2010/main" val="0"/>
              </a:ext>
            </a:extLst>
          </a:blip>
          <a:srcRect l="27133" t="20650" r="55386" b="23898"/>
          <a:stretch>
            <a:fillRect/>
          </a:stretch>
        </p:blipFill>
        <p:spPr bwMode="auto">
          <a:xfrm>
            <a:off x="6804248" y="3124199"/>
            <a:ext cx="10668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0" y="5981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7 Imagen"/>
          <p:cNvPicPr/>
          <p:nvPr/>
        </p:nvPicPr>
        <p:blipFill>
          <a:blip r:embed="rId5"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5" name="4 Rectángulo"/>
          <p:cNvSpPr/>
          <p:nvPr/>
        </p:nvSpPr>
        <p:spPr>
          <a:xfrm>
            <a:off x="2471715" y="228600"/>
            <a:ext cx="4416594" cy="369332"/>
          </a:xfrm>
          <a:prstGeom prst="rect">
            <a:avLst/>
          </a:prstGeom>
        </p:spPr>
        <p:txBody>
          <a:bodyPr wrap="none">
            <a:spAutoFit/>
          </a:bodyPr>
          <a:lstStyle/>
          <a:p>
            <a:r>
              <a:rPr lang="es-EC" b="1" dirty="0">
                <a:latin typeface="Arial" pitchFamily="34" charset="0"/>
                <a:cs typeface="Arial" pitchFamily="34" charset="0"/>
              </a:rPr>
              <a:t>Dimensionamiento de los separadores</a:t>
            </a:r>
            <a:endParaRPr lang="es-EC" dirty="0">
              <a:latin typeface="Arial" pitchFamily="34" charset="0"/>
              <a:cs typeface="Arial" pitchFamily="34" charset="0"/>
            </a:endParaRPr>
          </a:p>
        </p:txBody>
      </p:sp>
    </p:spTree>
    <p:extLst>
      <p:ext uri="{BB962C8B-B14F-4D97-AF65-F5344CB8AC3E}">
        <p14:creationId xmlns:p14="http://schemas.microsoft.com/office/powerpoint/2010/main" val="2297618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980728"/>
            <a:ext cx="7992888" cy="2031325"/>
          </a:xfrm>
          <a:prstGeom prst="rect">
            <a:avLst/>
          </a:prstGeom>
        </p:spPr>
        <p:txBody>
          <a:bodyPr wrap="square">
            <a:spAutoFit/>
          </a:bodyPr>
          <a:lstStyle/>
          <a:p>
            <a:pPr algn="just"/>
            <a:r>
              <a:rPr lang="es-EC" dirty="0">
                <a:latin typeface="Arial" pitchFamily="34" charset="0"/>
                <a:cs typeface="Arial" pitchFamily="34" charset="0"/>
              </a:rPr>
              <a:t>La caja de trituración fue diseñada de tal manera que se pueda asegurar su fácil desmontaje para limpieza y mantenimiento de los demás elementos que se encuentran relacionados con el sistema de corte, para lo cual está conformada  por cuatro tapas las cuales estarán empernadas para asegurar su total hermeticidad y desmontaje, la tapa delantera y posterior miden 261,4 X 233,5 X 19 mm mientras que las tapas laterales miden 410 X 233,5 X 19 mm como se puede observar en la siguiente figura:</a:t>
            </a:r>
          </a:p>
        </p:txBody>
      </p:sp>
      <p:sp>
        <p:nvSpPr>
          <p:cNvPr id="3" name="2 Rectángulo"/>
          <p:cNvSpPr/>
          <p:nvPr/>
        </p:nvSpPr>
        <p:spPr>
          <a:xfrm>
            <a:off x="755576" y="318660"/>
            <a:ext cx="6192688" cy="369332"/>
          </a:xfrm>
          <a:prstGeom prst="rect">
            <a:avLst/>
          </a:prstGeom>
        </p:spPr>
        <p:txBody>
          <a:bodyPr wrap="square">
            <a:spAutoFit/>
          </a:bodyPr>
          <a:lstStyle/>
          <a:p>
            <a:pPr lvl="4"/>
            <a:r>
              <a:rPr lang="es-EC" b="1" dirty="0"/>
              <a:t>Dimensionamiento de la caja de trituración </a:t>
            </a:r>
            <a:endParaRPr lang="es-EC" sz="1600" dirty="0"/>
          </a:p>
        </p:txBody>
      </p:sp>
      <p:pic>
        <p:nvPicPr>
          <p:cNvPr id="4" name="3 Imagen"/>
          <p:cNvPicPr/>
          <p:nvPr/>
        </p:nvPicPr>
        <p:blipFill rotWithShape="1">
          <a:blip r:embed="rId2"/>
          <a:srcRect l="36180" t="26888" r="22885" b="13595"/>
          <a:stretch/>
        </p:blipFill>
        <p:spPr bwMode="auto">
          <a:xfrm>
            <a:off x="2688988" y="3013920"/>
            <a:ext cx="3694016" cy="2575319"/>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p:spTree>
    <p:extLst>
      <p:ext uri="{BB962C8B-B14F-4D97-AF65-F5344CB8AC3E}">
        <p14:creationId xmlns:p14="http://schemas.microsoft.com/office/powerpoint/2010/main" val="1777511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66747"/>
            <a:ext cx="7200800" cy="369332"/>
          </a:xfrm>
          <a:prstGeom prst="rect">
            <a:avLst/>
          </a:prstGeom>
        </p:spPr>
        <p:txBody>
          <a:bodyPr wrap="square">
            <a:spAutoFit/>
          </a:bodyPr>
          <a:lstStyle/>
          <a:p>
            <a:pPr lvl="3"/>
            <a:r>
              <a:rPr lang="es-EC" b="1" dirty="0"/>
              <a:t>Diseño del sistema de transmisión de potencia</a:t>
            </a:r>
            <a:endParaRPr lang="es-EC" sz="1600" dirty="0"/>
          </a:p>
        </p:txBody>
      </p:sp>
      <p:sp>
        <p:nvSpPr>
          <p:cNvPr id="4" name="3 Rectángulo"/>
          <p:cNvSpPr/>
          <p:nvPr/>
        </p:nvSpPr>
        <p:spPr>
          <a:xfrm>
            <a:off x="611560" y="647110"/>
            <a:ext cx="7920880" cy="523220"/>
          </a:xfrm>
          <a:prstGeom prst="rect">
            <a:avLst/>
          </a:prstGeom>
        </p:spPr>
        <p:txBody>
          <a:bodyPr wrap="square">
            <a:spAutoFit/>
          </a:bodyPr>
          <a:lstStyle/>
          <a:p>
            <a:pPr algn="just"/>
            <a:r>
              <a:rPr lang="es-EC" sz="1400" dirty="0">
                <a:latin typeface="Arial" pitchFamily="34" charset="0"/>
                <a:cs typeface="Arial" pitchFamily="34" charset="0"/>
              </a:rPr>
              <a:t>El sistema para el proceso de trituración está constituido por el motor, engranes, ejes de transmisión, rodamientos, chumaceras y anillos de sujeción.</a:t>
            </a:r>
          </a:p>
        </p:txBody>
      </p:sp>
      <p:pic>
        <p:nvPicPr>
          <p:cNvPr id="5" name="4 Imagen"/>
          <p:cNvPicPr/>
          <p:nvPr/>
        </p:nvPicPr>
        <p:blipFill rotWithShape="1">
          <a:blip r:embed="rId2"/>
          <a:srcRect l="23101" t="25982" r="11164" b="24471"/>
          <a:stretch/>
        </p:blipFill>
        <p:spPr bwMode="auto">
          <a:xfrm>
            <a:off x="2155825" y="1187265"/>
            <a:ext cx="4360391" cy="1596950"/>
          </a:xfrm>
          <a:prstGeom prst="rect">
            <a:avLst/>
          </a:prstGeom>
          <a:ln>
            <a:noFill/>
          </a:ln>
          <a:extLst>
            <a:ext uri="{53640926-AAD7-44D8-BBD7-CCE9431645EC}">
              <a14:shadowObscured xmlns:a14="http://schemas.microsoft.com/office/drawing/2010/main"/>
            </a:ext>
          </a:extLst>
        </p:spPr>
      </p:pic>
      <p:pic>
        <p:nvPicPr>
          <p:cNvPr id="6" name="5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 name="2 Rectángulo"/>
              <p:cNvSpPr/>
              <p:nvPr/>
            </p:nvSpPr>
            <p:spPr>
              <a:xfrm>
                <a:off x="644178" y="3429001"/>
                <a:ext cx="7920880" cy="2462213"/>
              </a:xfrm>
              <a:prstGeom prst="rect">
                <a:avLst/>
              </a:prstGeom>
            </p:spPr>
            <p:txBody>
              <a:bodyPr wrap="square">
                <a:spAutoFit/>
              </a:bodyPr>
              <a:lstStyle/>
              <a:p>
                <a:pPr algn="just"/>
                <a:r>
                  <a:rPr lang="es-EC" sz="1400" dirty="0"/>
                  <a:t>La potencia del motor es: </a:t>
                </a:r>
              </a:p>
              <a:p>
                <a:pPr algn="just"/>
                <a14:m>
                  <m:oMath xmlns:m="http://schemas.openxmlformats.org/officeDocument/2006/math">
                    <m:r>
                      <a:rPr lang="es-EC" sz="1400" i="1">
                        <a:latin typeface="Cambria Math"/>
                      </a:rPr>
                      <m:t>                                                              </m:t>
                    </m:r>
                    <m:sSub>
                      <m:sSubPr>
                        <m:ctrlPr>
                          <a:rPr lang="es-EC" sz="1400" i="1">
                            <a:latin typeface="Cambria Math"/>
                          </a:rPr>
                        </m:ctrlPr>
                      </m:sSubPr>
                      <m:e>
                        <m:r>
                          <m:rPr>
                            <m:sty m:val="p"/>
                          </m:rPr>
                          <a:rPr lang="es-EC" sz="1400">
                            <a:latin typeface="Cambria Math"/>
                          </a:rPr>
                          <m:t>P</m:t>
                        </m:r>
                      </m:e>
                      <m:sub>
                        <m:r>
                          <m:rPr>
                            <m:sty m:val="p"/>
                          </m:rPr>
                          <a:rPr lang="es-EC" sz="1400">
                            <a:latin typeface="Cambria Math"/>
                          </a:rPr>
                          <m:t>motor</m:t>
                        </m:r>
                      </m:sub>
                    </m:sSub>
                    <m:r>
                      <a:rPr lang="es-EC" sz="1400">
                        <a:latin typeface="Cambria Math"/>
                      </a:rPr>
                      <m:t>=</m:t>
                    </m:r>
                    <m:sSub>
                      <m:sSubPr>
                        <m:ctrlPr>
                          <a:rPr lang="es-EC" sz="1400" i="1">
                            <a:latin typeface="Cambria Math"/>
                          </a:rPr>
                        </m:ctrlPr>
                      </m:sSubPr>
                      <m:e>
                        <m:r>
                          <m:rPr>
                            <m:sty m:val="p"/>
                          </m:rPr>
                          <a:rPr lang="es-EC" sz="1400">
                            <a:latin typeface="Cambria Math"/>
                          </a:rPr>
                          <m:t>P</m:t>
                        </m:r>
                      </m:e>
                      <m:sub>
                        <m:r>
                          <m:rPr>
                            <m:sty m:val="p"/>
                          </m:rPr>
                          <a:rPr lang="es-EC" sz="1400">
                            <a:latin typeface="Cambria Math"/>
                          </a:rPr>
                          <m:t>nr</m:t>
                        </m:r>
                      </m:sub>
                    </m:sSub>
                    <m:sSub>
                      <m:sSubPr>
                        <m:ctrlPr>
                          <a:rPr lang="es-EC" sz="1400" i="1">
                            <a:latin typeface="Cambria Math"/>
                          </a:rPr>
                        </m:ctrlPr>
                      </m:sSubPr>
                      <m:e>
                        <m:r>
                          <m:rPr>
                            <m:sty m:val="p"/>
                          </m:rPr>
                          <a:rPr lang="es-EC" sz="1400">
                            <a:latin typeface="Cambria Math"/>
                          </a:rPr>
                          <m:t>k</m:t>
                        </m:r>
                      </m:e>
                      <m:sub>
                        <m:r>
                          <m:rPr>
                            <m:sty m:val="p"/>
                          </m:rPr>
                          <a:rPr lang="es-EC" sz="1400">
                            <a:latin typeface="Cambria Math"/>
                          </a:rPr>
                          <m:t>s</m:t>
                        </m:r>
                      </m:sub>
                    </m:sSub>
                  </m:oMath>
                </a14:m>
                <a:r>
                  <a:rPr lang="es-EC" sz="1400" dirty="0"/>
                  <a:t>                                </a:t>
                </a:r>
              </a:p>
              <a:p>
                <a:pPr algn="just"/>
                <a:r>
                  <a:rPr lang="es-EC" sz="1400" dirty="0"/>
                  <a:t>Donde: </a:t>
                </a:r>
              </a:p>
              <a:p>
                <a:pPr algn="just"/>
                <a14:m>
                  <m:oMath xmlns:m="http://schemas.openxmlformats.org/officeDocument/2006/math">
                    <m:sSub>
                      <m:sSubPr>
                        <m:ctrlPr>
                          <a:rPr lang="es-EC" sz="1400" i="1">
                            <a:latin typeface="Cambria Math"/>
                          </a:rPr>
                        </m:ctrlPr>
                      </m:sSubPr>
                      <m:e>
                        <m:r>
                          <m:rPr>
                            <m:sty m:val="p"/>
                          </m:rPr>
                          <a:rPr lang="es-EC" sz="1400">
                            <a:latin typeface="Cambria Math"/>
                          </a:rPr>
                          <m:t>k</m:t>
                        </m:r>
                      </m:e>
                      <m:sub>
                        <m:r>
                          <m:rPr>
                            <m:sty m:val="p"/>
                          </m:rPr>
                          <a:rPr lang="es-EC" sz="1400">
                            <a:latin typeface="Cambria Math"/>
                          </a:rPr>
                          <m:t>s</m:t>
                        </m:r>
                      </m:sub>
                    </m:sSub>
                  </m:oMath>
                </a14:m>
                <a:r>
                  <a:rPr lang="es-EC" sz="1400" dirty="0"/>
                  <a:t>: Factor de servicio</a:t>
                </a:r>
              </a:p>
              <a:p>
                <a:pPr algn="just"/>
                <a14:m>
                  <m:oMathPara xmlns:m="http://schemas.openxmlformats.org/officeDocument/2006/math">
                    <m:oMathParaPr>
                      <m:jc m:val="center"/>
                    </m:oMathParaPr>
                    <m:oMath xmlns:m="http://schemas.openxmlformats.org/officeDocument/2006/math">
                      <m:sSub>
                        <m:sSubPr>
                          <m:ctrlPr>
                            <a:rPr lang="es-EC" sz="1400" i="1">
                              <a:latin typeface="Cambria Math"/>
                            </a:rPr>
                          </m:ctrlPr>
                        </m:sSubPr>
                        <m:e>
                          <m:r>
                            <m:rPr>
                              <m:sty m:val="p"/>
                            </m:rPr>
                            <a:rPr lang="es-EC" sz="1400">
                              <a:latin typeface="Cambria Math"/>
                            </a:rPr>
                            <m:t>P</m:t>
                          </m:r>
                        </m:e>
                        <m:sub>
                          <m:r>
                            <m:rPr>
                              <m:sty m:val="p"/>
                            </m:rPr>
                            <a:rPr lang="es-EC" sz="1400">
                              <a:latin typeface="Cambria Math"/>
                            </a:rPr>
                            <m:t>motor</m:t>
                          </m:r>
                        </m:sub>
                      </m:sSub>
                      <m:r>
                        <a:rPr lang="es-EC" sz="1400">
                          <a:latin typeface="Cambria Math"/>
                        </a:rPr>
                        <m:t>=1,176</m:t>
                      </m:r>
                      <m:r>
                        <a:rPr lang="es-EC" sz="1400">
                          <a:latin typeface="Cambria Math"/>
                          <a:sym typeface="Symbol"/>
                        </a:rPr>
                        <m:t></m:t>
                      </m:r>
                      <m:r>
                        <a:rPr lang="es-EC" sz="1400">
                          <a:latin typeface="Cambria Math"/>
                        </a:rPr>
                        <m:t>1,15</m:t>
                      </m:r>
                    </m:oMath>
                  </m:oMathPara>
                </a14:m>
                <a:endParaRPr lang="es-EC" sz="1400" dirty="0"/>
              </a:p>
              <a:p>
                <a:pPr algn="just"/>
                <a:endParaRPr lang="es-EC" sz="1400" dirty="0"/>
              </a:p>
              <a:p>
                <a:pPr algn="just"/>
                <a14:m>
                  <m:oMathPara xmlns:m="http://schemas.openxmlformats.org/officeDocument/2006/math">
                    <m:oMathParaPr>
                      <m:jc m:val="centerGroup"/>
                    </m:oMathParaPr>
                    <m:oMath xmlns:m="http://schemas.openxmlformats.org/officeDocument/2006/math">
                      <m:sSub>
                        <m:sSubPr>
                          <m:ctrlPr>
                            <a:rPr lang="es-EC" sz="1400" i="1">
                              <a:latin typeface="Cambria Math"/>
                            </a:rPr>
                          </m:ctrlPr>
                        </m:sSubPr>
                        <m:e>
                          <m:r>
                            <m:rPr>
                              <m:sty m:val="p"/>
                            </m:rPr>
                            <a:rPr lang="es-EC" sz="1400">
                              <a:latin typeface="Cambria Math"/>
                            </a:rPr>
                            <m:t>P</m:t>
                          </m:r>
                        </m:e>
                        <m:sub>
                          <m:r>
                            <m:rPr>
                              <m:sty m:val="p"/>
                            </m:rPr>
                            <a:rPr lang="es-EC" sz="1400">
                              <a:latin typeface="Cambria Math"/>
                            </a:rPr>
                            <m:t>motor</m:t>
                          </m:r>
                        </m:sub>
                      </m:sSub>
                      <m:r>
                        <a:rPr lang="es-EC" sz="1400">
                          <a:latin typeface="Cambria Math"/>
                        </a:rPr>
                        <m:t>=1,352 </m:t>
                      </m:r>
                      <m:r>
                        <m:rPr>
                          <m:sty m:val="p"/>
                        </m:rPr>
                        <a:rPr lang="es-EC" sz="1400">
                          <a:latin typeface="Cambria Math"/>
                        </a:rPr>
                        <m:t>HP</m:t>
                      </m:r>
                    </m:oMath>
                  </m:oMathPara>
                </a14:m>
                <a:endParaRPr lang="es-EC" sz="1400" dirty="0"/>
              </a:p>
              <a:p>
                <a:pPr algn="just"/>
                <a:r>
                  <a:rPr lang="es-EC" sz="1400" dirty="0"/>
                  <a:t> </a:t>
                </a:r>
              </a:p>
              <a:p>
                <a:pPr algn="just"/>
                <a:r>
                  <a:rPr lang="es-EC" sz="1400" dirty="0"/>
                  <a:t>Por lo cual se selecciona un motor trifásico de 2 HP anti explosión que trabaja a una velocidad nominal de 1760 rpm y un torque nominal de 80,95 </a:t>
                </a:r>
                <a:r>
                  <a:rPr lang="es-EC" sz="1400" dirty="0" err="1"/>
                  <a:t>Nm</a:t>
                </a:r>
                <a:r>
                  <a:rPr lang="es-EC" sz="1400" dirty="0"/>
                  <a:t>, el cual cuenta con las características más parecidas al requerimiento planteado; de modo que la potencia de diseño corregida es 2 HP.   </a:t>
                </a:r>
              </a:p>
            </p:txBody>
          </p:sp>
        </mc:Choice>
        <mc:Fallback xmlns="">
          <p:sp>
            <p:nvSpPr>
              <p:cNvPr id="3" name="2 Rectángulo"/>
              <p:cNvSpPr>
                <a:spLocks noRot="1" noChangeAspect="1" noMove="1" noResize="1" noEditPoints="1" noAdjustHandles="1" noChangeArrowheads="1" noChangeShapeType="1" noTextEdit="1"/>
              </p:cNvSpPr>
              <p:nvPr/>
            </p:nvSpPr>
            <p:spPr>
              <a:xfrm>
                <a:off x="644178" y="3429001"/>
                <a:ext cx="7920880" cy="2462213"/>
              </a:xfrm>
              <a:prstGeom prst="rect">
                <a:avLst/>
              </a:prstGeom>
              <a:blipFill rotWithShape="1">
                <a:blip r:embed="rId4"/>
                <a:stretch>
                  <a:fillRect l="-231" t="-248" r="-231" b="-148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180528" y="2917872"/>
                <a:ext cx="7273842" cy="369332"/>
              </a:xfrm>
              <a:prstGeom prst="rect">
                <a:avLst/>
              </a:prstGeom>
            </p:spPr>
            <p:txBody>
              <a:bodyPr wrap="square">
                <a:spAutoFit/>
              </a:bodyPr>
              <a:lstStyle/>
              <a:p>
                <a:pPr lvl="5"/>
                <a:r>
                  <a:rPr lang="es-EC" b="1" dirty="0">
                    <a:latin typeface="Arial" pitchFamily="34" charset="0"/>
                    <a:cs typeface="Arial" pitchFamily="34" charset="0"/>
                  </a:rPr>
                  <a:t>Cálculo de la Potencia del motor (</a:t>
                </a:r>
                <a14:m>
                  <m:oMath xmlns:m="http://schemas.openxmlformats.org/officeDocument/2006/math">
                    <m:sSub>
                      <m:sSubPr>
                        <m:ctrlPr>
                          <a:rPr lang="es-EC" b="1" i="1">
                            <a:latin typeface="Cambria Math"/>
                          </a:rPr>
                        </m:ctrlPr>
                      </m:sSubPr>
                      <m:e>
                        <m:r>
                          <a:rPr lang="es-EC" b="1" i="1">
                            <a:latin typeface="Cambria Math"/>
                          </a:rPr>
                          <m:t>𝐏</m:t>
                        </m:r>
                      </m:e>
                      <m:sub>
                        <m:r>
                          <a:rPr lang="es-EC" b="1" i="1">
                            <a:latin typeface="Cambria Math"/>
                          </a:rPr>
                          <m:t>𝐦𝐨𝐭𝐨𝐫</m:t>
                        </m:r>
                      </m:sub>
                    </m:sSub>
                  </m:oMath>
                </a14:m>
                <a:r>
                  <a:rPr lang="es-EC" b="1" dirty="0">
                    <a:latin typeface="Arial" pitchFamily="34" charset="0"/>
                    <a:cs typeface="Arial" pitchFamily="34" charset="0"/>
                  </a:rPr>
                  <a:t>)</a:t>
                </a:r>
                <a:endParaRPr lang="es-EC" sz="1600" dirty="0">
                  <a:latin typeface="Arial" pitchFamily="34" charset="0"/>
                  <a:cs typeface="Arial" pitchFamily="34" charset="0"/>
                </a:endParaRPr>
              </a:p>
            </p:txBody>
          </p:sp>
        </mc:Choice>
        <mc:Fallback xmlns="">
          <p:sp>
            <p:nvSpPr>
              <p:cNvPr id="7" name="6 Rectángulo"/>
              <p:cNvSpPr>
                <a:spLocks noRot="1" noChangeAspect="1" noMove="1" noResize="1" noEditPoints="1" noAdjustHandles="1" noChangeArrowheads="1" noChangeShapeType="1" noTextEdit="1"/>
              </p:cNvSpPr>
              <p:nvPr/>
            </p:nvSpPr>
            <p:spPr>
              <a:xfrm>
                <a:off x="-180528" y="2917872"/>
                <a:ext cx="7273842" cy="369332"/>
              </a:xfrm>
              <a:prstGeom prst="rect">
                <a:avLst/>
              </a:prstGeom>
              <a:blipFill rotWithShape="1">
                <a:blip r:embed="rId5"/>
                <a:stretch>
                  <a:fillRect t="-8333" b="-26667"/>
                </a:stretch>
              </a:blipFill>
            </p:spPr>
            <p:txBody>
              <a:bodyPr/>
              <a:lstStyle/>
              <a:p>
                <a:r>
                  <a:rPr lang="es-EC">
                    <a:noFill/>
                  </a:rPr>
                  <a:t> </a:t>
                </a:r>
              </a:p>
            </p:txBody>
          </p:sp>
        </mc:Fallback>
      </mc:AlternateContent>
    </p:spTree>
    <p:extLst>
      <p:ext uri="{BB962C8B-B14F-4D97-AF65-F5344CB8AC3E}">
        <p14:creationId xmlns:p14="http://schemas.microsoft.com/office/powerpoint/2010/main" val="56603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6" name="5 Rectángulo"/>
          <p:cNvSpPr/>
          <p:nvPr/>
        </p:nvSpPr>
        <p:spPr>
          <a:xfrm>
            <a:off x="827584" y="1563757"/>
            <a:ext cx="7488832" cy="2585323"/>
          </a:xfrm>
          <a:prstGeom prst="rect">
            <a:avLst/>
          </a:prstGeom>
        </p:spPr>
        <p:txBody>
          <a:bodyPr wrap="square">
            <a:spAutoFit/>
          </a:bodyPr>
          <a:lstStyle/>
          <a:p>
            <a:pPr lvl="0" algn="just"/>
            <a:r>
              <a:rPr lang="es-EC" b="1" dirty="0"/>
              <a:t>OBJETIVO </a:t>
            </a:r>
            <a:r>
              <a:rPr lang="es-EC" b="1" dirty="0" smtClean="0"/>
              <a:t>GENERAL:</a:t>
            </a:r>
          </a:p>
          <a:p>
            <a:pPr lvl="0" algn="just"/>
            <a:endParaRPr lang="es-EC" b="1" dirty="0"/>
          </a:p>
          <a:p>
            <a:pPr lvl="0" algn="just"/>
            <a:endParaRPr lang="es-EC" b="1" dirty="0" smtClean="0"/>
          </a:p>
          <a:p>
            <a:pPr lvl="0" algn="just"/>
            <a:endParaRPr lang="es-EC" b="1" dirty="0" smtClean="0"/>
          </a:p>
          <a:p>
            <a:pPr lvl="0" algn="just"/>
            <a:endParaRPr lang="es-EC" b="1" dirty="0"/>
          </a:p>
          <a:p>
            <a:pPr algn="just"/>
            <a:r>
              <a:rPr lang="es-EC" b="1" dirty="0"/>
              <a:t>Diseñar y construir una máquina trituradora de explosivos TNT </a:t>
            </a:r>
            <a:r>
              <a:rPr lang="es-EC" dirty="0"/>
              <a:t>que se ajuste a las necesidades de la Empresa de Municiones “Santa Bárbara” E.P., a fin de </a:t>
            </a:r>
            <a:r>
              <a:rPr lang="es-EC" b="1" dirty="0"/>
              <a:t>obtener un producto </a:t>
            </a:r>
            <a:r>
              <a:rPr lang="es-EC" dirty="0"/>
              <a:t>con sus características físicas granulométricas </a:t>
            </a:r>
            <a:r>
              <a:rPr lang="es-EC" b="1" dirty="0"/>
              <a:t>acordes a las necesidades del mercado </a:t>
            </a:r>
            <a:r>
              <a:rPr lang="es-EC" dirty="0"/>
              <a:t>considerando altos niveles de seguridad.</a:t>
            </a:r>
            <a:endParaRPr lang="es-EC"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207691"/>
            <a:ext cx="6192688" cy="369332"/>
          </a:xfrm>
          <a:prstGeom prst="rect">
            <a:avLst/>
          </a:prstGeom>
        </p:spPr>
        <p:txBody>
          <a:bodyPr wrap="square">
            <a:spAutoFit/>
          </a:bodyPr>
          <a:lstStyle/>
          <a:p>
            <a:pPr lvl="4"/>
            <a:r>
              <a:rPr lang="es-EC" b="1" dirty="0"/>
              <a:t>Diseño de engranes de transmisión</a:t>
            </a:r>
            <a:endParaRPr lang="es-EC" sz="1600" dirty="0"/>
          </a:p>
        </p:txBody>
      </p:sp>
      <p:sp>
        <p:nvSpPr>
          <p:cNvPr id="3" name="2 Rectángulo"/>
          <p:cNvSpPr/>
          <p:nvPr/>
        </p:nvSpPr>
        <p:spPr>
          <a:xfrm>
            <a:off x="1094305" y="836712"/>
            <a:ext cx="7272808" cy="1600438"/>
          </a:xfrm>
          <a:prstGeom prst="rect">
            <a:avLst/>
          </a:prstGeom>
        </p:spPr>
        <p:txBody>
          <a:bodyPr wrap="square">
            <a:spAutoFit/>
          </a:bodyPr>
          <a:lstStyle/>
          <a:p>
            <a:pPr algn="just"/>
            <a:r>
              <a:rPr lang="es-EC" sz="1400" dirty="0">
                <a:latin typeface="Arial" pitchFamily="34" charset="0"/>
                <a:cs typeface="Arial" pitchFamily="34" charset="0"/>
              </a:rPr>
              <a:t>El tipo de engranajes que vamos a diseñar y/o utilizar son los engranajes cilíndricos rectos, ya que los mismos son el tipo de engranaje más simple y corriente que existe, además se utilizan generalmente para velocidades pequeñas y medias, se utilizan en transmisiones de ejes paralelos formando así lo que se conoce con el nombre de trenes de engranajes. El material seleccionado para la fabricación de los engranajes es un acero de cementación AISI 8620, todas estas características son hábiles para trabajar con este tipo de engranajes porque se acondicionan a nuestras necesidades</a:t>
            </a:r>
            <a:r>
              <a:rPr lang="es-EC" sz="1400" dirty="0"/>
              <a:t>.</a:t>
            </a:r>
          </a:p>
        </p:txBody>
      </p:sp>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5" name="4 Imagen"/>
          <p:cNvPicPr/>
          <p:nvPr/>
        </p:nvPicPr>
        <p:blipFill rotWithShape="1">
          <a:blip r:embed="rId3"/>
          <a:srcRect l="30264" t="33875" r="41690" b="15545"/>
          <a:stretch/>
        </p:blipFill>
        <p:spPr bwMode="auto">
          <a:xfrm>
            <a:off x="2125985" y="2527533"/>
            <a:ext cx="2229991" cy="2291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5 Rectángulo"/>
          <p:cNvSpPr/>
          <p:nvPr/>
        </p:nvSpPr>
        <p:spPr>
          <a:xfrm>
            <a:off x="1903114" y="5013176"/>
            <a:ext cx="2675732" cy="369332"/>
          </a:xfrm>
          <a:prstGeom prst="rect">
            <a:avLst/>
          </a:prstGeom>
        </p:spPr>
        <p:txBody>
          <a:bodyPr wrap="none">
            <a:spAutoFit/>
          </a:bodyPr>
          <a:lstStyle/>
          <a:p>
            <a:r>
              <a:rPr lang="es-EC" b="1" dirty="0"/>
              <a:t>Esquema del piñón motriz</a:t>
            </a:r>
            <a:endParaRPr lang="es-EC" dirty="0"/>
          </a:p>
        </p:txBody>
      </p:sp>
      <p:pic>
        <p:nvPicPr>
          <p:cNvPr id="7" name="6 Imagen"/>
          <p:cNvPicPr/>
          <p:nvPr/>
        </p:nvPicPr>
        <p:blipFill rotWithShape="1">
          <a:blip r:embed="rId4"/>
          <a:srcRect l="35352" t="19953" r="34906" b="26218"/>
          <a:stretch/>
        </p:blipFill>
        <p:spPr bwMode="auto">
          <a:xfrm>
            <a:off x="5220072" y="2558437"/>
            <a:ext cx="2221865" cy="226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7 Rectángulo"/>
          <p:cNvSpPr/>
          <p:nvPr/>
        </p:nvSpPr>
        <p:spPr>
          <a:xfrm>
            <a:off x="5264738" y="5013176"/>
            <a:ext cx="2177199" cy="369332"/>
          </a:xfrm>
          <a:prstGeom prst="rect">
            <a:avLst/>
          </a:prstGeom>
        </p:spPr>
        <p:txBody>
          <a:bodyPr wrap="none">
            <a:spAutoFit/>
          </a:bodyPr>
          <a:lstStyle/>
          <a:p>
            <a:r>
              <a:rPr lang="es-EC" b="1" dirty="0"/>
              <a:t>Esquema de la rueda</a:t>
            </a:r>
            <a:endParaRPr lang="es-EC" dirty="0"/>
          </a:p>
        </p:txBody>
      </p:sp>
    </p:spTree>
    <p:extLst>
      <p:ext uri="{BB962C8B-B14F-4D97-AF65-F5344CB8AC3E}">
        <p14:creationId xmlns:p14="http://schemas.microsoft.com/office/powerpoint/2010/main" val="2791617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100565" y="332656"/>
            <a:ext cx="3441968" cy="369332"/>
          </a:xfrm>
          <a:prstGeom prst="rect">
            <a:avLst/>
          </a:prstGeom>
        </p:spPr>
        <p:txBody>
          <a:bodyPr wrap="none">
            <a:spAutoFit/>
          </a:bodyPr>
          <a:lstStyle/>
          <a:p>
            <a:r>
              <a:rPr lang="es-EC" b="1" dirty="0">
                <a:latin typeface="Arial" pitchFamily="34" charset="0"/>
                <a:cs typeface="Arial" pitchFamily="34" charset="0"/>
              </a:rPr>
              <a:t>Diseño del eje de transmisión</a:t>
            </a:r>
            <a:endParaRPr lang="es-EC" dirty="0">
              <a:latin typeface="Arial" pitchFamily="34" charset="0"/>
              <a:cs typeface="Arial" pitchFamily="34" charset="0"/>
            </a:endParaRPr>
          </a:p>
        </p:txBody>
      </p:sp>
      <p:sp>
        <p:nvSpPr>
          <p:cNvPr id="3" name="2 Rectángulo"/>
          <p:cNvSpPr/>
          <p:nvPr/>
        </p:nvSpPr>
        <p:spPr>
          <a:xfrm>
            <a:off x="323528" y="1052736"/>
            <a:ext cx="8352928" cy="738664"/>
          </a:xfrm>
          <a:prstGeom prst="rect">
            <a:avLst/>
          </a:prstGeom>
        </p:spPr>
        <p:txBody>
          <a:bodyPr wrap="square">
            <a:spAutoFit/>
          </a:bodyPr>
          <a:lstStyle/>
          <a:p>
            <a:pPr algn="just"/>
            <a:r>
              <a:rPr lang="es-EC" sz="1400" dirty="0">
                <a:latin typeface="Arial" pitchFamily="34" charset="0"/>
                <a:cs typeface="Arial" pitchFamily="34" charset="0"/>
              </a:rPr>
              <a:t>El dimensionamiento del eje de transmisión para la caja de trituración, tiene una disposición horizontal con los discos porta - cuchillas y separadores, sujetos a éste a través de un chavetero el mismo que estará dispuesto a lo largo del eje como lo muestra la figura</a:t>
            </a:r>
          </a:p>
        </p:txBody>
      </p:sp>
      <p:pic>
        <p:nvPicPr>
          <p:cNvPr id="4" name="3 Imagen"/>
          <p:cNvPicPr/>
          <p:nvPr/>
        </p:nvPicPr>
        <p:blipFill rotWithShape="1">
          <a:blip r:embed="rId2"/>
          <a:srcRect l="22306" t="24361" r="27601" b="14618"/>
          <a:stretch/>
        </p:blipFill>
        <p:spPr bwMode="auto">
          <a:xfrm>
            <a:off x="2210870" y="1916832"/>
            <a:ext cx="4896544" cy="2819376"/>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6" name="5 Rectángulo"/>
          <p:cNvSpPr/>
          <p:nvPr/>
        </p:nvSpPr>
        <p:spPr>
          <a:xfrm>
            <a:off x="2722752" y="4925307"/>
            <a:ext cx="4384662" cy="369332"/>
          </a:xfrm>
          <a:prstGeom prst="rect">
            <a:avLst/>
          </a:prstGeom>
        </p:spPr>
        <p:txBody>
          <a:bodyPr wrap="none">
            <a:spAutoFit/>
          </a:bodyPr>
          <a:lstStyle/>
          <a:p>
            <a:r>
              <a:rPr lang="es-EC" b="1" dirty="0"/>
              <a:t>Esquema </a:t>
            </a:r>
            <a:r>
              <a:rPr lang="es-EC" b="1" dirty="0" smtClean="0"/>
              <a:t>del eje de transmisión de potencia</a:t>
            </a:r>
            <a:endParaRPr lang="es-EC" dirty="0"/>
          </a:p>
        </p:txBody>
      </p:sp>
    </p:spTree>
    <p:extLst>
      <p:ext uri="{BB962C8B-B14F-4D97-AF65-F5344CB8AC3E}">
        <p14:creationId xmlns:p14="http://schemas.microsoft.com/office/powerpoint/2010/main" val="2387034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44035"/>
            <a:ext cx="6912768" cy="369332"/>
          </a:xfrm>
          <a:prstGeom prst="rect">
            <a:avLst/>
          </a:prstGeom>
        </p:spPr>
        <p:txBody>
          <a:bodyPr wrap="square">
            <a:spAutoFit/>
          </a:bodyPr>
          <a:lstStyle/>
          <a:p>
            <a:pPr lvl="5"/>
            <a:r>
              <a:rPr lang="es-EC" b="1" dirty="0">
                <a:latin typeface="Arial" pitchFamily="34" charset="0"/>
                <a:cs typeface="Arial" pitchFamily="34" charset="0"/>
              </a:rPr>
              <a:t>ANÁLISIS DE LAS FUERZAS EN EL EJE  </a:t>
            </a:r>
            <a:endParaRPr lang="es-EC" sz="16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 name="2 Rectángulo"/>
              <p:cNvSpPr/>
              <p:nvPr/>
            </p:nvSpPr>
            <p:spPr>
              <a:xfrm>
                <a:off x="323528" y="1124744"/>
                <a:ext cx="8424936" cy="4308487"/>
              </a:xfrm>
              <a:prstGeom prst="rect">
                <a:avLst/>
              </a:prstGeom>
            </p:spPr>
            <p:txBody>
              <a:bodyPr wrap="square">
                <a:spAutoFit/>
              </a:bodyPr>
              <a:lstStyle/>
              <a:p>
                <a:r>
                  <a:rPr lang="es-EC" sz="1400" dirty="0"/>
                  <a:t>Las cargas que actúan sobre el eje son:</a:t>
                </a:r>
              </a:p>
              <a:p>
                <a:r>
                  <a:rPr lang="es-EC" sz="1400" dirty="0"/>
                  <a:t> </a:t>
                </a:r>
              </a:p>
              <a:p>
                <a:pPr lvl="0"/>
                <a:r>
                  <a:rPr lang="es-EC" sz="1400" dirty="0"/>
                  <a:t>Las fuerzas ortogonales producidas por los engranes de transmisión.</a:t>
                </a:r>
              </a:p>
              <a:p>
                <a:pPr lvl="0"/>
                <a:r>
                  <a:rPr lang="es-EC" sz="1400" dirty="0"/>
                  <a:t>El peso del conjunto discos porta-cuchillas, cuchillas móviles y separadores</a:t>
                </a:r>
                <a:r>
                  <a:rPr lang="es-EC" sz="1400" dirty="0" smtClean="0"/>
                  <a:t>.</a:t>
                </a:r>
              </a:p>
              <a:p>
                <a:pPr lvl="0"/>
                <a:r>
                  <a:rPr lang="es-EC" sz="1400" dirty="0" smtClean="0"/>
                  <a:t>El peso del material que va a ser triturado</a:t>
                </a:r>
                <a:endParaRPr lang="es-EC" sz="1400" dirty="0"/>
              </a:p>
              <a:p>
                <a:pPr lvl="0"/>
                <a:r>
                  <a:rPr lang="es-EC" sz="1400" dirty="0"/>
                  <a:t>Las reacciones que producen las chumaceras.</a:t>
                </a:r>
              </a:p>
              <a:p>
                <a:r>
                  <a:rPr lang="es-EC" sz="1400" dirty="0"/>
                  <a:t> </a:t>
                </a:r>
              </a:p>
              <a:p>
                <a:r>
                  <a:rPr lang="es-EC" sz="1400" dirty="0"/>
                  <a:t>El peso de todo el sistema de cuchillas, porta cuchillas y separadores (</a:t>
                </a:r>
                <a14:m>
                  <m:oMath xmlns:m="http://schemas.openxmlformats.org/officeDocument/2006/math">
                    <m:sSub>
                      <m:sSubPr>
                        <m:ctrlPr>
                          <a:rPr lang="es-EC" sz="1400" i="1">
                            <a:latin typeface="Cambria Math"/>
                          </a:rPr>
                        </m:ctrlPr>
                      </m:sSubPr>
                      <m:e>
                        <m:r>
                          <m:rPr>
                            <m:sty m:val="p"/>
                          </m:rPr>
                          <a:rPr lang="es-EC" sz="1400">
                            <a:latin typeface="Cambria Math"/>
                          </a:rPr>
                          <m:t>W</m:t>
                        </m:r>
                      </m:e>
                      <m:sub>
                        <m:r>
                          <m:rPr>
                            <m:sty m:val="p"/>
                          </m:rPr>
                          <a:rPr lang="es-EC" sz="1400">
                            <a:latin typeface="Cambria Math"/>
                          </a:rPr>
                          <m:t>sistema</m:t>
                        </m:r>
                      </m:sub>
                    </m:sSub>
                  </m:oMath>
                </a14:m>
                <a:r>
                  <a:rPr lang="es-EC" sz="1400" dirty="0"/>
                  <a:t>) se calcula con la siguiente ecuación:</a:t>
                </a:r>
              </a:p>
              <a:p>
                <a:r>
                  <a:rPr lang="es-EC" sz="1400" dirty="0"/>
                  <a:t> </a:t>
                </a:r>
              </a:p>
              <a:p>
                <a:pPr algn="ctr"/>
                <a14:m>
                  <m:oMath xmlns:m="http://schemas.openxmlformats.org/officeDocument/2006/math">
                    <m:sSub>
                      <m:sSubPr>
                        <m:ctrlPr>
                          <a:rPr lang="es-EC" sz="1400" i="1">
                            <a:latin typeface="Cambria Math"/>
                          </a:rPr>
                        </m:ctrlPr>
                      </m:sSubPr>
                      <m:e>
                        <m:r>
                          <m:rPr>
                            <m:sty m:val="p"/>
                          </m:rPr>
                          <a:rPr lang="es-EC" sz="1400">
                            <a:latin typeface="Cambria Math"/>
                          </a:rPr>
                          <m:t>W</m:t>
                        </m:r>
                      </m:e>
                      <m:sub>
                        <m:r>
                          <m:rPr>
                            <m:sty m:val="p"/>
                          </m:rPr>
                          <a:rPr lang="es-EC" sz="1400">
                            <a:latin typeface="Cambria Math"/>
                          </a:rPr>
                          <m:t>sistema</m:t>
                        </m:r>
                      </m:sub>
                    </m:sSub>
                    <m:r>
                      <a:rPr lang="es-EC" sz="1400">
                        <a:latin typeface="Cambria Math"/>
                      </a:rPr>
                      <m:t>=</m:t>
                    </m:r>
                    <m:d>
                      <m:dPr>
                        <m:ctrlPr>
                          <a:rPr lang="es-EC" sz="1400" i="1">
                            <a:latin typeface="Cambria Math"/>
                          </a:rPr>
                        </m:ctrlPr>
                      </m:dPr>
                      <m:e>
                        <m:eqArr>
                          <m:eqArrPr>
                            <m:ctrlPr>
                              <a:rPr lang="es-EC" sz="1400" i="1">
                                <a:latin typeface="Cambria Math"/>
                              </a:rPr>
                            </m:ctrlPr>
                          </m:eqArrPr>
                          <m:e>
                            <m:r>
                              <a:rPr lang="es-EC" sz="1400">
                                <a:latin typeface="Cambria Math"/>
                              </a:rPr>
                              <m:t>40∙</m:t>
                            </m:r>
                            <m:sSub>
                              <m:sSubPr>
                                <m:ctrlPr>
                                  <a:rPr lang="es-EC" sz="1400" i="1">
                                    <a:latin typeface="Cambria Math"/>
                                  </a:rPr>
                                </m:ctrlPr>
                              </m:sSubPr>
                              <m:e>
                                <m:r>
                                  <m:rPr>
                                    <m:sty m:val="p"/>
                                  </m:rPr>
                                  <a:rPr lang="es-EC" sz="1400">
                                    <a:latin typeface="Cambria Math"/>
                                  </a:rPr>
                                  <m:t>m</m:t>
                                </m:r>
                              </m:e>
                              <m:sub>
                                <m:r>
                                  <m:rPr>
                                    <m:sty m:val="p"/>
                                  </m:rPr>
                                  <a:rPr lang="es-EC" sz="1400">
                                    <a:latin typeface="Cambria Math"/>
                                  </a:rPr>
                                  <m:t>cm</m:t>
                                </m:r>
                              </m:sub>
                            </m:sSub>
                            <m:r>
                              <a:rPr lang="es-EC" sz="1400">
                                <a:latin typeface="Cambria Math"/>
                              </a:rPr>
                              <m:t>+10∙</m:t>
                            </m:r>
                            <m:sSub>
                              <m:sSubPr>
                                <m:ctrlPr>
                                  <a:rPr lang="es-EC" sz="1400" i="1">
                                    <a:latin typeface="Cambria Math"/>
                                  </a:rPr>
                                </m:ctrlPr>
                              </m:sSubPr>
                              <m:e>
                                <m:r>
                                  <m:rPr>
                                    <m:sty m:val="p"/>
                                  </m:rPr>
                                  <a:rPr lang="es-EC" sz="1400">
                                    <a:latin typeface="Cambria Math"/>
                                  </a:rPr>
                                  <m:t>m</m:t>
                                </m:r>
                              </m:e>
                              <m:sub>
                                <m:r>
                                  <m:rPr>
                                    <m:sty m:val="p"/>
                                  </m:rPr>
                                  <a:rPr lang="es-EC" sz="1400">
                                    <a:latin typeface="Cambria Math"/>
                                  </a:rPr>
                                  <m:t>dcm</m:t>
                                </m:r>
                              </m:sub>
                            </m:sSub>
                            <m:r>
                              <a:rPr lang="es-EC" sz="1400">
                                <a:latin typeface="Cambria Math"/>
                              </a:rPr>
                              <m:t>+9∙</m:t>
                            </m:r>
                            <m:sSub>
                              <m:sSubPr>
                                <m:ctrlPr>
                                  <a:rPr lang="es-EC" sz="1400" i="1">
                                    <a:latin typeface="Cambria Math"/>
                                  </a:rPr>
                                </m:ctrlPr>
                              </m:sSubPr>
                              <m:e>
                                <m:r>
                                  <m:rPr>
                                    <m:sty m:val="p"/>
                                  </m:rPr>
                                  <a:rPr lang="es-EC" sz="1400">
                                    <a:latin typeface="Cambria Math"/>
                                  </a:rPr>
                                  <m:t>m</m:t>
                                </m:r>
                              </m:e>
                              <m:sub>
                                <m:r>
                                  <m:rPr>
                                    <m:sty m:val="p"/>
                                  </m:rPr>
                                  <a:rPr lang="es-EC" sz="1400">
                                    <a:latin typeface="Cambria Math"/>
                                  </a:rPr>
                                  <m:t>separadores</m:t>
                                </m:r>
                                <m:r>
                                  <a:rPr lang="es-EC" sz="1400">
                                    <a:latin typeface="Cambria Math"/>
                                  </a:rPr>
                                  <m:t> 26 </m:t>
                                </m:r>
                                <m:r>
                                  <m:rPr>
                                    <m:sty m:val="p"/>
                                  </m:rPr>
                                  <a:rPr lang="es-EC" sz="1400">
                                    <a:latin typeface="Cambria Math"/>
                                  </a:rPr>
                                  <m:t>mm</m:t>
                                </m:r>
                              </m:sub>
                            </m:sSub>
                            <m:r>
                              <a:rPr lang="es-EC" sz="1400">
                                <a:latin typeface="Cambria Math"/>
                              </a:rPr>
                              <m:t>+</m:t>
                            </m:r>
                          </m:e>
                          <m:e>
                            <m:r>
                              <a:rPr lang="es-EC" sz="1400">
                                <a:latin typeface="Cambria Math"/>
                              </a:rPr>
                              <m:t>1∙</m:t>
                            </m:r>
                            <m:sSub>
                              <m:sSubPr>
                                <m:ctrlPr>
                                  <a:rPr lang="es-EC" sz="1400" i="1">
                                    <a:latin typeface="Cambria Math"/>
                                  </a:rPr>
                                </m:ctrlPr>
                              </m:sSubPr>
                              <m:e>
                                <m:r>
                                  <m:rPr>
                                    <m:sty m:val="p"/>
                                  </m:rPr>
                                  <a:rPr lang="es-EC" sz="1400">
                                    <a:latin typeface="Cambria Math"/>
                                  </a:rPr>
                                  <m:t>m</m:t>
                                </m:r>
                              </m:e>
                              <m:sub>
                                <m:r>
                                  <m:rPr>
                                    <m:sty m:val="p"/>
                                  </m:rPr>
                                  <a:rPr lang="es-EC" sz="1400">
                                    <a:latin typeface="Cambria Math"/>
                                  </a:rPr>
                                  <m:t>separadores</m:t>
                                </m:r>
                                <m:r>
                                  <a:rPr lang="es-EC" sz="1400">
                                    <a:latin typeface="Cambria Math"/>
                                  </a:rPr>
                                  <m:t> 20 </m:t>
                                </m:r>
                                <m:r>
                                  <m:rPr>
                                    <m:sty m:val="p"/>
                                  </m:rPr>
                                  <a:rPr lang="es-EC" sz="1400">
                                    <a:latin typeface="Cambria Math"/>
                                  </a:rPr>
                                  <m:t>mm</m:t>
                                </m:r>
                              </m:sub>
                            </m:sSub>
                            <m:r>
                              <a:rPr lang="es-EC" sz="1400">
                                <a:latin typeface="Cambria Math"/>
                              </a:rPr>
                              <m:t>+80∙</m:t>
                            </m:r>
                            <m:sSub>
                              <m:sSubPr>
                                <m:ctrlPr>
                                  <a:rPr lang="es-EC" sz="1400" i="1">
                                    <a:latin typeface="Cambria Math"/>
                                  </a:rPr>
                                </m:ctrlPr>
                              </m:sSubPr>
                              <m:e>
                                <m:r>
                                  <m:rPr>
                                    <m:sty m:val="p"/>
                                  </m:rPr>
                                  <a:rPr lang="es-EC" sz="1400">
                                    <a:latin typeface="Cambria Math"/>
                                  </a:rPr>
                                  <m:t>m</m:t>
                                </m:r>
                              </m:e>
                              <m:sub>
                                <m:r>
                                  <m:rPr>
                                    <m:sty m:val="p"/>
                                  </m:rPr>
                                  <a:rPr lang="es-EC" sz="1400">
                                    <a:latin typeface="Cambria Math"/>
                                  </a:rPr>
                                  <m:t>pernos</m:t>
                                </m:r>
                              </m:sub>
                            </m:sSub>
                            <m:r>
                              <a:rPr lang="es-EC" sz="1400" i="1">
                                <a:latin typeface="Cambria Math"/>
                              </a:rPr>
                              <m:t>+</m:t>
                            </m:r>
                            <m:sSub>
                              <m:sSubPr>
                                <m:ctrlPr>
                                  <a:rPr lang="es-EC" sz="1400" i="1">
                                    <a:latin typeface="Cambria Math"/>
                                  </a:rPr>
                                </m:ctrlPr>
                              </m:sSubPr>
                              <m:e>
                                <m:r>
                                  <a:rPr lang="es-EC" sz="1400" i="1">
                                    <a:latin typeface="Cambria Math"/>
                                  </a:rPr>
                                  <m:t>𝑚</m:t>
                                </m:r>
                              </m:e>
                              <m:sub>
                                <m:r>
                                  <a:rPr lang="es-EC" sz="1400" i="1">
                                    <a:latin typeface="Cambria Math"/>
                                  </a:rPr>
                                  <m:t>𝑏</m:t>
                                </m:r>
                              </m:sub>
                            </m:sSub>
                          </m:e>
                        </m:eqArr>
                      </m:e>
                    </m:d>
                    <m:r>
                      <a:rPr lang="es-EC" sz="1400">
                        <a:latin typeface="Cambria Math"/>
                      </a:rPr>
                      <m:t>∙9,81</m:t>
                    </m:r>
                    <m:f>
                      <m:fPr>
                        <m:ctrlPr>
                          <a:rPr lang="es-EC" sz="1400" i="1">
                            <a:latin typeface="Cambria Math"/>
                          </a:rPr>
                        </m:ctrlPr>
                      </m:fPr>
                      <m:num>
                        <m:r>
                          <m:rPr>
                            <m:sty m:val="p"/>
                          </m:rPr>
                          <a:rPr lang="es-EC" sz="1400">
                            <a:latin typeface="Cambria Math"/>
                          </a:rPr>
                          <m:t>m</m:t>
                        </m:r>
                      </m:num>
                      <m:den>
                        <m:sSup>
                          <m:sSupPr>
                            <m:ctrlPr>
                              <a:rPr lang="es-EC" sz="1400" i="1">
                                <a:latin typeface="Cambria Math"/>
                              </a:rPr>
                            </m:ctrlPr>
                          </m:sSupPr>
                          <m:e>
                            <m:r>
                              <m:rPr>
                                <m:sty m:val="p"/>
                              </m:rPr>
                              <a:rPr lang="es-EC" sz="1400">
                                <a:latin typeface="Cambria Math"/>
                              </a:rPr>
                              <m:t>s</m:t>
                            </m:r>
                          </m:e>
                          <m:sup>
                            <m:r>
                              <a:rPr lang="es-EC" sz="1400">
                                <a:latin typeface="Cambria Math"/>
                              </a:rPr>
                              <m:t>2</m:t>
                            </m:r>
                          </m:sup>
                        </m:sSup>
                      </m:den>
                    </m:f>
                  </m:oMath>
                </a14:m>
                <a:r>
                  <a:rPr lang="es-EC" sz="1400" dirty="0"/>
                  <a:t>        (3.58)</a:t>
                </a:r>
              </a:p>
              <a:p>
                <a:r>
                  <a:rPr lang="es-EC" sz="1400" dirty="0"/>
                  <a:t> </a:t>
                </a:r>
              </a:p>
              <a:p>
                <a:pPr algn="ctr"/>
                <a:endParaRPr lang="es-EC" sz="1400" i="1" dirty="0" smtClean="0"/>
              </a:p>
              <a:p>
                <a:pPr algn="ctr"/>
                <a14:m>
                  <m:oMath xmlns:m="http://schemas.openxmlformats.org/officeDocument/2006/math">
                    <m:sSub>
                      <m:sSubPr>
                        <m:ctrlPr>
                          <a:rPr lang="es-EC" sz="1400" i="1">
                            <a:latin typeface="Cambria Math"/>
                          </a:rPr>
                        </m:ctrlPr>
                      </m:sSubPr>
                      <m:e>
                        <m:r>
                          <m:rPr>
                            <m:sty m:val="p"/>
                          </m:rPr>
                          <a:rPr lang="es-EC" sz="1400">
                            <a:latin typeface="Cambria Math"/>
                          </a:rPr>
                          <m:t>W</m:t>
                        </m:r>
                      </m:e>
                      <m:sub>
                        <m:r>
                          <m:rPr>
                            <m:sty m:val="p"/>
                          </m:rPr>
                          <a:rPr lang="es-EC" sz="1400">
                            <a:latin typeface="Cambria Math"/>
                          </a:rPr>
                          <m:t>sistema</m:t>
                        </m:r>
                      </m:sub>
                    </m:sSub>
                    <m:r>
                      <a:rPr lang="es-EC" sz="1400">
                        <a:latin typeface="Cambria Math"/>
                      </a:rPr>
                      <m:t>=(40∙0,0371 </m:t>
                    </m:r>
                    <m:r>
                      <m:rPr>
                        <m:sty m:val="p"/>
                      </m:rPr>
                      <a:rPr lang="es-EC" sz="1400">
                        <a:latin typeface="Cambria Math"/>
                      </a:rPr>
                      <m:t>Kgr</m:t>
                    </m:r>
                    <m:r>
                      <a:rPr lang="es-EC" sz="1400">
                        <a:latin typeface="Cambria Math"/>
                      </a:rPr>
                      <m:t>+10∙0,886 </m:t>
                    </m:r>
                    <m:r>
                      <m:rPr>
                        <m:sty m:val="p"/>
                      </m:rPr>
                      <a:rPr lang="es-EC" sz="1400">
                        <a:latin typeface="Cambria Math"/>
                      </a:rPr>
                      <m:t>Kgr</m:t>
                    </m:r>
                    <m:r>
                      <a:rPr lang="es-EC" sz="1400">
                        <a:latin typeface="Cambria Math"/>
                      </a:rPr>
                      <m:t>+9∙0,1947 </m:t>
                    </m:r>
                    <m:r>
                      <m:rPr>
                        <m:sty m:val="p"/>
                      </m:rPr>
                      <a:rPr lang="es-EC" sz="1400">
                        <a:latin typeface="Cambria Math"/>
                      </a:rPr>
                      <m:t>Kgr</m:t>
                    </m:r>
                    <m:r>
                      <a:rPr lang="es-EC" sz="1400">
                        <a:latin typeface="Cambria Math"/>
                      </a:rPr>
                      <m:t>+1∙0,1498 </m:t>
                    </m:r>
                    <m:r>
                      <m:rPr>
                        <m:sty m:val="p"/>
                      </m:rPr>
                      <a:rPr lang="es-EC" sz="1400">
                        <a:latin typeface="Cambria Math"/>
                      </a:rPr>
                      <m:t>Kgr</m:t>
                    </m:r>
                    <m:r>
                      <a:rPr lang="es-EC" sz="1400">
                        <a:latin typeface="Cambria Math"/>
                      </a:rPr>
                      <m:t>+</m:t>
                    </m:r>
                  </m:oMath>
                </a14:m>
                <a:r>
                  <a:rPr lang="es-EC" sz="1400" dirty="0"/>
                  <a:t>     </a:t>
                </a:r>
                <a14:m>
                  <m:oMath xmlns:m="http://schemas.openxmlformats.org/officeDocument/2006/math">
                    <m:r>
                      <a:rPr lang="es-EC" sz="1400">
                        <a:latin typeface="Cambria Math"/>
                      </a:rPr>
                      <m:t>80∙0,0036 </m:t>
                    </m:r>
                    <m:r>
                      <m:rPr>
                        <m:sty m:val="p"/>
                      </m:rPr>
                      <a:rPr lang="es-EC" sz="1400">
                        <a:latin typeface="Cambria Math"/>
                      </a:rPr>
                      <m:t>Kgr</m:t>
                    </m:r>
                    <m:r>
                      <a:rPr lang="es-EC" sz="1400">
                        <a:latin typeface="Cambria Math"/>
                      </a:rPr>
                      <m:t> +3 </m:t>
                    </m:r>
                    <m:r>
                      <m:rPr>
                        <m:sty m:val="p"/>
                      </m:rPr>
                      <a:rPr lang="es-EC" sz="1400">
                        <a:latin typeface="Cambria Math"/>
                      </a:rPr>
                      <m:t>Kg</m:t>
                    </m:r>
                    <m:r>
                      <a:rPr lang="es-EC" sz="1400">
                        <a:latin typeface="Cambria Math"/>
                      </a:rPr>
                      <m:t>)∙9,81</m:t>
                    </m:r>
                    <m:f>
                      <m:fPr>
                        <m:ctrlPr>
                          <a:rPr lang="es-EC" sz="1400" i="1">
                            <a:latin typeface="Cambria Math"/>
                          </a:rPr>
                        </m:ctrlPr>
                      </m:fPr>
                      <m:num>
                        <m:r>
                          <m:rPr>
                            <m:sty m:val="p"/>
                          </m:rPr>
                          <a:rPr lang="es-EC" sz="1400">
                            <a:latin typeface="Cambria Math"/>
                          </a:rPr>
                          <m:t>m</m:t>
                        </m:r>
                      </m:num>
                      <m:den>
                        <m:sSup>
                          <m:sSupPr>
                            <m:ctrlPr>
                              <a:rPr lang="es-EC" sz="1400" i="1">
                                <a:latin typeface="Cambria Math"/>
                              </a:rPr>
                            </m:ctrlPr>
                          </m:sSupPr>
                          <m:e>
                            <m:r>
                              <m:rPr>
                                <m:sty m:val="p"/>
                              </m:rPr>
                              <a:rPr lang="es-EC" sz="1400">
                                <a:latin typeface="Cambria Math"/>
                              </a:rPr>
                              <m:t>s</m:t>
                            </m:r>
                          </m:e>
                          <m:sup>
                            <m:r>
                              <a:rPr lang="es-EC" sz="1400">
                                <a:latin typeface="Cambria Math"/>
                              </a:rPr>
                              <m:t>2</m:t>
                            </m:r>
                          </m:sup>
                        </m:sSup>
                      </m:den>
                    </m:f>
                  </m:oMath>
                </a14:m>
                <a:endParaRPr lang="es-EC" sz="1400" dirty="0"/>
              </a:p>
              <a:p>
                <a:endParaRPr lang="es-EC" sz="1400" i="1" dirty="0" smtClean="0"/>
              </a:p>
              <a:p>
                <a:pPr/>
                <a14:m>
                  <m:oMathPara xmlns:m="http://schemas.openxmlformats.org/officeDocument/2006/math">
                    <m:oMathParaPr>
                      <m:jc m:val="centerGroup"/>
                    </m:oMathParaPr>
                    <m:oMath xmlns:m="http://schemas.openxmlformats.org/officeDocument/2006/math">
                      <m:sSub>
                        <m:sSubPr>
                          <m:ctrlPr>
                            <a:rPr lang="es-EC" sz="1400" i="1">
                              <a:latin typeface="Cambria Math"/>
                            </a:rPr>
                          </m:ctrlPr>
                        </m:sSubPr>
                        <m:e>
                          <m:r>
                            <m:rPr>
                              <m:sty m:val="p"/>
                            </m:rPr>
                            <a:rPr lang="es-EC" sz="1400">
                              <a:latin typeface="Cambria Math"/>
                            </a:rPr>
                            <m:t>W</m:t>
                          </m:r>
                        </m:e>
                        <m:sub>
                          <m:r>
                            <m:rPr>
                              <m:sty m:val="p"/>
                            </m:rPr>
                            <a:rPr lang="es-EC" sz="1400">
                              <a:latin typeface="Cambria Math"/>
                            </a:rPr>
                            <m:t>sistema</m:t>
                          </m:r>
                        </m:sub>
                      </m:sSub>
                      <m:r>
                        <a:rPr lang="es-EC" sz="1400">
                          <a:latin typeface="Cambria Math"/>
                        </a:rPr>
                        <m:t>=152,39 </m:t>
                      </m:r>
                      <m:r>
                        <m:rPr>
                          <m:sty m:val="p"/>
                        </m:rPr>
                        <a:rPr lang="es-EC" sz="1400">
                          <a:latin typeface="Cambria Math"/>
                        </a:rPr>
                        <m:t>N</m:t>
                      </m:r>
                    </m:oMath>
                  </m:oMathPara>
                </a14:m>
                <a:endParaRPr lang="es-EC" sz="1400" dirty="0"/>
              </a:p>
              <a:p>
                <a:pPr algn="just"/>
                <a:endParaRPr lang="es-EC" sz="1400" dirty="0">
                  <a:latin typeface="Arial" pitchFamily="34" charset="0"/>
                  <a:cs typeface="Arial" pitchFamily="34" charset="0"/>
                </a:endParaRPr>
              </a:p>
            </p:txBody>
          </p:sp>
        </mc:Choice>
        <mc:Fallback xmlns="">
          <p:sp>
            <p:nvSpPr>
              <p:cNvPr id="3" name="2 Rectángulo"/>
              <p:cNvSpPr>
                <a:spLocks noRot="1" noChangeAspect="1" noMove="1" noResize="1" noEditPoints="1" noAdjustHandles="1" noChangeArrowheads="1" noChangeShapeType="1" noTextEdit="1"/>
              </p:cNvSpPr>
              <p:nvPr/>
            </p:nvSpPr>
            <p:spPr>
              <a:xfrm>
                <a:off x="323528" y="1124744"/>
                <a:ext cx="8424936" cy="4308487"/>
              </a:xfrm>
              <a:prstGeom prst="rect">
                <a:avLst/>
              </a:prstGeom>
              <a:blipFill rotWithShape="1">
                <a:blip r:embed="rId2"/>
                <a:stretch>
                  <a:fillRect l="-145" t="-142"/>
                </a:stretch>
              </a:blipFill>
            </p:spPr>
            <p:txBody>
              <a:bodyPr/>
              <a:lstStyle/>
              <a:p>
                <a:r>
                  <a:rPr lang="es-EC">
                    <a:noFill/>
                  </a:rPr>
                  <a:t> </a:t>
                </a:r>
              </a:p>
            </p:txBody>
          </p:sp>
        </mc:Fallback>
      </mc:AlternateContent>
      <p:pic>
        <p:nvPicPr>
          <p:cNvPr id="4" name="3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p:spTree>
    <p:extLst>
      <p:ext uri="{BB962C8B-B14F-4D97-AF65-F5344CB8AC3E}">
        <p14:creationId xmlns:p14="http://schemas.microsoft.com/office/powerpoint/2010/main" val="719750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584561"/>
            <a:ext cx="8568952" cy="584775"/>
          </a:xfrm>
          <a:prstGeom prst="rect">
            <a:avLst/>
          </a:prstGeom>
        </p:spPr>
        <p:txBody>
          <a:bodyPr wrap="square">
            <a:spAutoFit/>
          </a:bodyPr>
          <a:lstStyle/>
          <a:p>
            <a:pPr algn="just"/>
            <a:r>
              <a:rPr lang="es-EC" sz="1600" dirty="0" smtClean="0">
                <a:latin typeface="Arial" pitchFamily="34" charset="0"/>
                <a:cs typeface="Arial" pitchFamily="34" charset="0"/>
              </a:rPr>
              <a:t>Las chavetas son empleadas sobre ejes para fijar elementos rotatorios, engranajes etc. Las chavetas permiten la transmisión del par de torsión del eje al elemento que soporta. </a:t>
            </a:r>
            <a:endParaRPr lang="es-EC" sz="1600" dirty="0">
              <a:latin typeface="Arial" pitchFamily="34" charset="0"/>
              <a:cs typeface="Arial" pitchFamily="34" charset="0"/>
            </a:endParaRPr>
          </a:p>
        </p:txBody>
      </p:sp>
      <p:sp>
        <p:nvSpPr>
          <p:cNvPr id="3" name="2 Rectángulo"/>
          <p:cNvSpPr/>
          <p:nvPr/>
        </p:nvSpPr>
        <p:spPr>
          <a:xfrm>
            <a:off x="3523283" y="219998"/>
            <a:ext cx="2441694" cy="369332"/>
          </a:xfrm>
          <a:prstGeom prst="rect">
            <a:avLst/>
          </a:prstGeom>
        </p:spPr>
        <p:txBody>
          <a:bodyPr wrap="none">
            <a:spAutoFit/>
          </a:bodyPr>
          <a:lstStyle/>
          <a:p>
            <a:r>
              <a:rPr lang="es-EC" b="1" dirty="0">
                <a:latin typeface="Arial" pitchFamily="34" charset="0"/>
                <a:cs typeface="Arial" pitchFamily="34" charset="0"/>
              </a:rPr>
              <a:t>Diseño de  Chavetas</a:t>
            </a: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5" name="4 Rectángulo"/>
              <p:cNvSpPr/>
              <p:nvPr/>
            </p:nvSpPr>
            <p:spPr>
              <a:xfrm>
                <a:off x="323528" y="1412776"/>
                <a:ext cx="8568952" cy="944041"/>
              </a:xfrm>
              <a:prstGeom prst="rect">
                <a:avLst/>
              </a:prstGeom>
            </p:spPr>
            <p:txBody>
              <a:bodyPr wrap="square">
                <a:spAutoFit/>
              </a:bodyPr>
              <a:lstStyle/>
              <a:p>
                <a:r>
                  <a:rPr lang="es-EC" sz="1600" dirty="0">
                    <a:latin typeface="Arial" pitchFamily="34" charset="0"/>
                    <a:cs typeface="Arial" pitchFamily="34" charset="0"/>
                  </a:rPr>
                  <a:t>Se elige una chaveta cuadrada de </a:t>
                </a:r>
                <a14:m>
                  <m:oMath xmlns:m="http://schemas.openxmlformats.org/officeDocument/2006/math">
                    <m:r>
                      <a:rPr lang="es-EC" sz="1600" i="1">
                        <a:latin typeface="Cambria Math"/>
                      </a:rPr>
                      <m:t>𝑡</m:t>
                    </m:r>
                    <m:r>
                      <a:rPr lang="es-EC" sz="1600" i="1">
                        <a:latin typeface="Cambria Math"/>
                      </a:rPr>
                      <m:t>=</m:t>
                    </m:r>
                    <m:f>
                      <m:fPr>
                        <m:ctrlPr>
                          <a:rPr lang="es-EC" sz="1600" i="1">
                            <a:latin typeface="Cambria Math"/>
                          </a:rPr>
                        </m:ctrlPr>
                      </m:fPr>
                      <m:num>
                        <m:r>
                          <a:rPr lang="es-EC" sz="1600" i="1">
                            <a:latin typeface="Cambria Math"/>
                          </a:rPr>
                          <m:t>5</m:t>
                        </m:r>
                      </m:num>
                      <m:den>
                        <m:r>
                          <a:rPr lang="es-EC" sz="1600" i="1">
                            <a:latin typeface="Cambria Math"/>
                          </a:rPr>
                          <m:t>16</m:t>
                        </m:r>
                      </m:den>
                    </m:f>
                  </m:oMath>
                </a14:m>
                <a:r>
                  <a:rPr lang="es-EC" sz="1600" dirty="0">
                    <a:latin typeface="Arial" pitchFamily="34" charset="0"/>
                    <a:cs typeface="Arial" pitchFamily="34" charset="0"/>
                  </a:rPr>
                  <a:t> </a:t>
                </a:r>
                <a:r>
                  <a:rPr lang="es-EC" sz="1600" dirty="0" err="1">
                    <a:latin typeface="Arial" pitchFamily="34" charset="0"/>
                    <a:cs typeface="Arial" pitchFamily="34" charset="0"/>
                  </a:rPr>
                  <a:t>pulg</a:t>
                </a:r>
                <a:r>
                  <a:rPr lang="es-EC" sz="1600" dirty="0">
                    <a:latin typeface="Arial" pitchFamily="34" charset="0"/>
                    <a:cs typeface="Arial" pitchFamily="34" charset="0"/>
                  </a:rPr>
                  <a:t> por  </a:t>
                </a:r>
                <a14:m>
                  <m:oMath xmlns:m="http://schemas.openxmlformats.org/officeDocument/2006/math">
                    <m:r>
                      <a:rPr lang="es-EC" sz="1600" i="1">
                        <a:latin typeface="Cambria Math"/>
                      </a:rPr>
                      <m:t>𝑝𝑟𝑜𝑓𝑢𝑛𝑑𝑖𝑑𝑎𝑑</m:t>
                    </m:r>
                    <m:r>
                      <a:rPr lang="es-EC" sz="1600" i="1">
                        <a:latin typeface="Cambria Math"/>
                      </a:rPr>
                      <m:t>=</m:t>
                    </m:r>
                    <m:f>
                      <m:fPr>
                        <m:ctrlPr>
                          <a:rPr lang="es-EC" sz="1600" i="1">
                            <a:latin typeface="Cambria Math"/>
                          </a:rPr>
                        </m:ctrlPr>
                      </m:fPr>
                      <m:num>
                        <m:r>
                          <a:rPr lang="es-EC" sz="1600" i="1">
                            <a:latin typeface="Cambria Math"/>
                          </a:rPr>
                          <m:t>5</m:t>
                        </m:r>
                      </m:num>
                      <m:den>
                        <m:r>
                          <a:rPr lang="es-EC" sz="1600" i="1">
                            <a:latin typeface="Cambria Math"/>
                          </a:rPr>
                          <m:t>32</m:t>
                        </m:r>
                      </m:den>
                    </m:f>
                  </m:oMath>
                </a14:m>
                <a:r>
                  <a:rPr lang="es-EC" sz="1600" dirty="0">
                    <a:latin typeface="Arial" pitchFamily="34" charset="0"/>
                    <a:cs typeface="Arial" pitchFamily="34" charset="0"/>
                  </a:rPr>
                  <a:t> </a:t>
                </a:r>
                <a:r>
                  <a:rPr lang="es-EC" sz="1600" dirty="0" err="1">
                    <a:latin typeface="Arial" pitchFamily="34" charset="0"/>
                    <a:cs typeface="Arial" pitchFamily="34" charset="0"/>
                  </a:rPr>
                  <a:t>pulg</a:t>
                </a:r>
                <a:r>
                  <a:rPr lang="es-EC" sz="1600" dirty="0">
                    <a:latin typeface="Arial" pitchFamily="34" charset="0"/>
                    <a:cs typeface="Arial" pitchFamily="34" charset="0"/>
                  </a:rPr>
                  <a:t>  usando un acero AISI 1010 . El diseño se basa en la resistencia a la fluencia de 49,7 </a:t>
                </a:r>
                <a:r>
                  <a:rPr lang="es-EC" sz="1600" dirty="0" err="1">
                    <a:latin typeface="Arial" pitchFamily="34" charset="0"/>
                    <a:cs typeface="Arial" pitchFamily="34" charset="0"/>
                  </a:rPr>
                  <a:t>Kpsi</a:t>
                </a:r>
                <a:r>
                  <a:rPr lang="es-EC" sz="1600" dirty="0">
                    <a:latin typeface="Arial" pitchFamily="34" charset="0"/>
                    <a:cs typeface="Arial" pitchFamily="34" charset="0"/>
                  </a:rPr>
                  <a:t>. Empleando un factor de seguridad de 2</a:t>
                </a:r>
              </a:p>
            </p:txBody>
          </p:sp>
        </mc:Choice>
        <mc:Fallback xmlns="">
          <p:sp>
            <p:nvSpPr>
              <p:cNvPr id="5" name="4 Rectángulo"/>
              <p:cNvSpPr>
                <a:spLocks noRot="1" noChangeAspect="1" noMove="1" noResize="1" noEditPoints="1" noAdjustHandles="1" noChangeArrowheads="1" noChangeShapeType="1" noTextEdit="1"/>
              </p:cNvSpPr>
              <p:nvPr/>
            </p:nvSpPr>
            <p:spPr>
              <a:xfrm>
                <a:off x="323528" y="1412776"/>
                <a:ext cx="8568952" cy="944041"/>
              </a:xfrm>
              <a:prstGeom prst="rect">
                <a:avLst/>
              </a:prstGeom>
              <a:blipFill rotWithShape="1">
                <a:blip r:embed="rId2"/>
                <a:stretch>
                  <a:fillRect l="-356" b="-7097"/>
                </a:stretch>
              </a:blipFill>
            </p:spPr>
            <p:txBody>
              <a:bodyPr/>
              <a:lstStyle/>
              <a:p>
                <a:r>
                  <a:rPr lang="es-EC">
                    <a:noFill/>
                  </a:rPr>
                  <a:t> </a:t>
                </a:r>
              </a:p>
            </p:txBody>
          </p:sp>
        </mc:Fallback>
      </mc:AlternateContent>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181" t="33954" r="38008" b="26307"/>
          <a:stretch/>
        </p:blipFill>
        <p:spPr bwMode="auto">
          <a:xfrm>
            <a:off x="899592" y="2507812"/>
            <a:ext cx="3312368" cy="310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6 Imagen"/>
          <p:cNvPicPr/>
          <p:nvPr/>
        </p:nvPicPr>
        <p:blipFill>
          <a:blip r:embed="rId4"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8" name="Imagen 9508"/>
          <p:cNvPicPr>
            <a:picLocks noChangeAspect="1" noChangeArrowheads="1"/>
          </p:cNvPicPr>
          <p:nvPr/>
        </p:nvPicPr>
        <p:blipFill>
          <a:blip r:embed="rId5">
            <a:extLst>
              <a:ext uri="{28A0092B-C50C-407E-A947-70E740481C1C}">
                <a14:useLocalDpi xmlns:a14="http://schemas.microsoft.com/office/drawing/2010/main" val="0"/>
              </a:ext>
            </a:extLst>
          </a:blip>
          <a:srcRect l="49179" t="46867" r="29297" b="22739"/>
          <a:stretch>
            <a:fillRect/>
          </a:stretch>
        </p:blipFill>
        <p:spPr bwMode="auto">
          <a:xfrm>
            <a:off x="5292080" y="2705829"/>
            <a:ext cx="3240360" cy="257224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5292080" y="5278074"/>
            <a:ext cx="3441968" cy="369332"/>
          </a:xfrm>
          <a:prstGeom prst="rect">
            <a:avLst/>
          </a:prstGeom>
        </p:spPr>
        <p:txBody>
          <a:bodyPr wrap="none">
            <a:spAutoFit/>
          </a:bodyPr>
          <a:lstStyle/>
          <a:p>
            <a:r>
              <a:rPr lang="es-EC" dirty="0">
                <a:latin typeface="Arial" pitchFamily="34" charset="0"/>
                <a:cs typeface="Arial" pitchFamily="34" charset="0"/>
              </a:rPr>
              <a:t>Esquema de la primera chaveta</a:t>
            </a:r>
          </a:p>
        </p:txBody>
      </p:sp>
    </p:spTree>
    <p:extLst>
      <p:ext uri="{BB962C8B-B14F-4D97-AF65-F5344CB8AC3E}">
        <p14:creationId xmlns:p14="http://schemas.microsoft.com/office/powerpoint/2010/main" val="4123891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79929" y="404664"/>
            <a:ext cx="3985963" cy="369332"/>
          </a:xfrm>
          <a:prstGeom prst="rect">
            <a:avLst/>
          </a:prstGeom>
        </p:spPr>
        <p:txBody>
          <a:bodyPr wrap="none">
            <a:spAutoFit/>
          </a:bodyPr>
          <a:lstStyle/>
          <a:p>
            <a:r>
              <a:rPr lang="es-EC" b="1" dirty="0"/>
              <a:t>Selección de rodamientos y chumaceras</a:t>
            </a:r>
            <a:endParaRPr lang="es-EC" dirty="0"/>
          </a:p>
        </p:txBody>
      </p:sp>
      <p:sp>
        <p:nvSpPr>
          <p:cNvPr id="3" name="2 Rectángulo"/>
          <p:cNvSpPr/>
          <p:nvPr/>
        </p:nvSpPr>
        <p:spPr>
          <a:xfrm>
            <a:off x="448967" y="889844"/>
            <a:ext cx="8136904" cy="1754326"/>
          </a:xfrm>
          <a:prstGeom prst="rect">
            <a:avLst/>
          </a:prstGeom>
        </p:spPr>
        <p:txBody>
          <a:bodyPr wrap="square">
            <a:spAutoFit/>
          </a:bodyPr>
          <a:lstStyle/>
          <a:p>
            <a:pPr algn="just"/>
            <a:r>
              <a:rPr lang="es-EC" dirty="0">
                <a:latin typeface="Arial" pitchFamily="34" charset="0"/>
                <a:cs typeface="Arial" pitchFamily="34" charset="0"/>
              </a:rPr>
              <a:t>Para el sistema de trituración se requieren elementos que soporten muy bien las cargas radiales a velocidades elevadas, con bajo rozamiento y que cuenten con la posibilidad de funcionar tanto como rodamiento fijo y libre. Evaluando lo antes expuesto se concluye que los rodamientos rígidos de bolas son los mejores elementos que cumplen a cabalidad con estos requerimientos. </a:t>
            </a:r>
          </a:p>
        </p:txBody>
      </p:sp>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5" name="4 Rectángulo"/>
              <p:cNvSpPr/>
              <p:nvPr/>
            </p:nvSpPr>
            <p:spPr>
              <a:xfrm>
                <a:off x="539551" y="2644170"/>
                <a:ext cx="8046319" cy="2541593"/>
              </a:xfrm>
              <a:prstGeom prst="rect">
                <a:avLst/>
              </a:prstGeom>
            </p:spPr>
            <p:txBody>
              <a:bodyPr wrap="square">
                <a:spAutoFit/>
              </a:bodyPr>
              <a:lstStyle/>
              <a:p>
                <a:r>
                  <a:rPr lang="es-EC" dirty="0">
                    <a:latin typeface="Arial" pitchFamily="34" charset="0"/>
                    <a:cs typeface="Arial" pitchFamily="34" charset="0"/>
                  </a:rPr>
                  <a:t>Para lo cual se obtuvo finalmente la capacidad de carga (</a:t>
                </a:r>
                <a14:m>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𝑐</m:t>
                        </m:r>
                      </m:sub>
                    </m:sSub>
                  </m:oMath>
                </a14:m>
                <a:r>
                  <a:rPr lang="es-EC" dirty="0">
                    <a:latin typeface="Arial" pitchFamily="34" charset="0"/>
                    <a:cs typeface="Arial" pitchFamily="34" charset="0"/>
                  </a:rPr>
                  <a:t>) que fue la siguiente: </a:t>
                </a:r>
                <a:br>
                  <a:rPr lang="es-EC" dirty="0">
                    <a:latin typeface="Arial" pitchFamily="34" charset="0"/>
                    <a:cs typeface="Arial" pitchFamily="34" charset="0"/>
                  </a:rPr>
                </a:br>
                <a:r>
                  <a:rPr lang="es-EC" dirty="0">
                    <a:latin typeface="Arial" pitchFamily="34" charset="0"/>
                    <a:cs typeface="Arial" pitchFamily="34" charset="0"/>
                  </a:rPr>
                  <a:t>                                                           </a:t>
                </a:r>
                <a14:m>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𝑐</m:t>
                        </m:r>
                      </m:sub>
                    </m:sSub>
                    <m:r>
                      <a:rPr lang="es-EC" i="1">
                        <a:latin typeface="Cambria Math"/>
                      </a:rPr>
                      <m:t>=</m:t>
                    </m:r>
                    <m:d>
                      <m:dPr>
                        <m:ctrlPr>
                          <a:rPr lang="es-EC" i="1">
                            <a:latin typeface="Cambria Math"/>
                          </a:rPr>
                        </m:ctrlPr>
                      </m:dPr>
                      <m:e>
                        <m:f>
                          <m:fPr>
                            <m:ctrlPr>
                              <a:rPr lang="es-EC" i="1">
                                <a:latin typeface="Cambria Math"/>
                              </a:rPr>
                            </m:ctrlPr>
                          </m:fPr>
                          <m:num>
                            <m:sSub>
                              <m:sSubPr>
                                <m:ctrlPr>
                                  <a:rPr lang="es-EC" i="1">
                                    <a:latin typeface="Cambria Math"/>
                                  </a:rPr>
                                </m:ctrlPr>
                              </m:sSubPr>
                              <m:e>
                                <m:r>
                                  <a:rPr lang="es-EC" i="1">
                                    <a:latin typeface="Cambria Math"/>
                                  </a:rPr>
                                  <m:t>𝑓</m:t>
                                </m:r>
                              </m:e>
                              <m:sub>
                                <m:r>
                                  <a:rPr lang="es-EC" i="1">
                                    <a:latin typeface="Cambria Math"/>
                                  </a:rPr>
                                  <m:t>𝐿</m:t>
                                </m:r>
                              </m:sub>
                            </m:sSub>
                            <m:r>
                              <a:rPr lang="es-EC" i="1">
                                <a:latin typeface="Cambria Math"/>
                              </a:rPr>
                              <m:t>∙</m:t>
                            </m:r>
                            <m:r>
                              <a:rPr lang="es-EC" i="1">
                                <a:latin typeface="Cambria Math"/>
                              </a:rPr>
                              <m:t>𝑃</m:t>
                            </m:r>
                          </m:num>
                          <m:den>
                            <m:sSub>
                              <m:sSubPr>
                                <m:ctrlPr>
                                  <a:rPr lang="es-EC" i="1">
                                    <a:latin typeface="Cambria Math"/>
                                  </a:rPr>
                                </m:ctrlPr>
                              </m:sSubPr>
                              <m:e>
                                <m:r>
                                  <a:rPr lang="es-EC" i="1">
                                    <a:latin typeface="Cambria Math"/>
                                  </a:rPr>
                                  <m:t>𝑓</m:t>
                                </m:r>
                              </m:e>
                              <m:sub>
                                <m:r>
                                  <a:rPr lang="es-EC" i="1">
                                    <a:latin typeface="Cambria Math"/>
                                  </a:rPr>
                                  <m:t>𝑛</m:t>
                                </m:r>
                              </m:sub>
                            </m:sSub>
                          </m:den>
                        </m:f>
                      </m:e>
                    </m:d>
                  </m:oMath>
                </a14:m>
                <a:r>
                  <a:rPr lang="es-EC" dirty="0">
                    <a:latin typeface="Arial" pitchFamily="34" charset="0"/>
                    <a:cs typeface="Arial" pitchFamily="34" charset="0"/>
                  </a:rPr>
                  <a:t>                     </a:t>
                </a:r>
                <a:endParaRPr lang="es-EC" i="1" dirty="0">
                  <a:latin typeface="Arial" pitchFamily="34" charset="0"/>
                  <a:cs typeface="Arial" pitchFamily="34" charset="0"/>
                </a:endParaRPr>
              </a:p>
              <a:p>
                <a:endParaRPr lang="es-EC" i="1"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𝑐</m:t>
                          </m:r>
                        </m:sub>
                      </m:sSub>
                      <m:r>
                        <a:rPr lang="es-EC" i="1">
                          <a:latin typeface="Cambria Math"/>
                        </a:rPr>
                        <m:t>=</m:t>
                      </m:r>
                      <m:d>
                        <m:dPr>
                          <m:ctrlPr>
                            <a:rPr lang="es-EC" i="1">
                              <a:latin typeface="Cambria Math"/>
                            </a:rPr>
                          </m:ctrlPr>
                        </m:dPr>
                        <m:e>
                          <m:f>
                            <m:fPr>
                              <m:ctrlPr>
                                <a:rPr lang="es-EC" i="1">
                                  <a:latin typeface="Cambria Math"/>
                                </a:rPr>
                              </m:ctrlPr>
                            </m:fPr>
                            <m:num>
                              <m:r>
                                <a:rPr lang="es-EC" i="1">
                                  <a:latin typeface="Cambria Math"/>
                                </a:rPr>
                                <m:t>3,42∙1,205</m:t>
                              </m:r>
                            </m:num>
                            <m:den>
                              <m:r>
                                <a:rPr lang="es-EC" i="1">
                                  <a:latin typeface="Cambria Math"/>
                                </a:rPr>
                                <m:t>0,288</m:t>
                              </m:r>
                            </m:den>
                          </m:f>
                        </m:e>
                      </m:d>
                    </m:oMath>
                  </m:oMathPara>
                </a14:m>
                <a:endParaRPr lang="es-EC" dirty="0">
                  <a:latin typeface="Arial" pitchFamily="34" charset="0"/>
                  <a:cs typeface="Arial" pitchFamily="34" charset="0"/>
                </a:endParaRPr>
              </a:p>
              <a:p>
                <a:endParaRPr lang="es-EC"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𝑐</m:t>
                          </m:r>
                        </m:sub>
                      </m:sSub>
                      <m:r>
                        <a:rPr lang="es-EC" i="1">
                          <a:latin typeface="Cambria Math"/>
                        </a:rPr>
                        <m:t>=14,31 </m:t>
                      </m:r>
                      <m:r>
                        <a:rPr lang="es-EC" i="1">
                          <a:latin typeface="Cambria Math"/>
                        </a:rPr>
                        <m:t>𝐾𝑁</m:t>
                      </m:r>
                    </m:oMath>
                  </m:oMathPara>
                </a14:m>
                <a:endParaRPr lang="es-EC" dirty="0">
                  <a:latin typeface="Arial" pitchFamily="34" charset="0"/>
                  <a:cs typeface="Arial" pitchFamily="34" charset="0"/>
                </a:endParaRPr>
              </a:p>
            </p:txBody>
          </p:sp>
        </mc:Choice>
        <mc:Fallback xmlns="">
          <p:sp>
            <p:nvSpPr>
              <p:cNvPr id="5" name="4 Rectángulo"/>
              <p:cNvSpPr>
                <a:spLocks noRot="1" noChangeAspect="1" noMove="1" noResize="1" noEditPoints="1" noAdjustHandles="1" noChangeArrowheads="1" noChangeShapeType="1" noTextEdit="1"/>
              </p:cNvSpPr>
              <p:nvPr/>
            </p:nvSpPr>
            <p:spPr>
              <a:xfrm>
                <a:off x="539551" y="2644170"/>
                <a:ext cx="8046319" cy="2541593"/>
              </a:xfrm>
              <a:prstGeom prst="rect">
                <a:avLst/>
              </a:prstGeom>
              <a:blipFill rotWithShape="1">
                <a:blip r:embed="rId3"/>
                <a:stretch>
                  <a:fillRect l="-682" t="-1199"/>
                </a:stretch>
              </a:blipFill>
            </p:spPr>
            <p:txBody>
              <a:bodyPr/>
              <a:lstStyle/>
              <a:p>
                <a:r>
                  <a:rPr lang="es-EC">
                    <a:noFill/>
                  </a:rPr>
                  <a:t> </a:t>
                </a:r>
              </a:p>
            </p:txBody>
          </p:sp>
        </mc:Fallback>
      </mc:AlternateContent>
    </p:spTree>
    <p:extLst>
      <p:ext uri="{BB962C8B-B14F-4D97-AF65-F5344CB8AC3E}">
        <p14:creationId xmlns:p14="http://schemas.microsoft.com/office/powerpoint/2010/main" val="6145165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39552" y="260648"/>
            <a:ext cx="7992888" cy="1169551"/>
          </a:xfrm>
          <a:prstGeom prst="rect">
            <a:avLst/>
          </a:prstGeom>
        </p:spPr>
        <p:txBody>
          <a:bodyPr wrap="square">
            <a:spAutoFit/>
          </a:bodyPr>
          <a:lstStyle/>
          <a:p>
            <a:pPr algn="just"/>
            <a:r>
              <a:rPr lang="es-EC" sz="1400" dirty="0">
                <a:latin typeface="Arial" pitchFamily="34" charset="0"/>
                <a:cs typeface="Arial" pitchFamily="34" charset="0"/>
              </a:rPr>
              <a:t>Por lo tanto la capacidad de carga requerida que escogimos fue de una carga de 19,3 KN debido a que otros rodamientos solo tienen una capacidad de carga de 14 KN y nuestro diseño es un poco mayor a ese valor, para lo cual se selecciona un rodamiento de bolas tipo S (P16206.104) de la marca FAG, con soporte de pie de fundición gris y diámetro interno de 31,75 mm (1 ¼ </a:t>
            </a:r>
            <a:r>
              <a:rPr lang="es-EC" sz="1400" dirty="0" err="1">
                <a:latin typeface="Arial" pitchFamily="34" charset="0"/>
                <a:cs typeface="Arial" pitchFamily="34" charset="0"/>
              </a:rPr>
              <a:t>pulg</a:t>
            </a:r>
            <a:r>
              <a:rPr lang="es-EC" sz="1400" dirty="0">
                <a:latin typeface="Arial" pitchFamily="34" charset="0"/>
                <a:cs typeface="Arial" pitchFamily="34" charset="0"/>
              </a:rPr>
              <a:t>); el cual cuenta con una carga dinámica de 19,3 KN que se muestra en la siguiente tabla</a:t>
            </a:r>
          </a:p>
        </p:txBody>
      </p:sp>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37" t="21455" r="32344" b="10261"/>
          <a:stretch/>
        </p:blipFill>
        <p:spPr bwMode="auto">
          <a:xfrm>
            <a:off x="1943708" y="1430199"/>
            <a:ext cx="5184576" cy="4385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7122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419872" y="332656"/>
            <a:ext cx="2441694" cy="369332"/>
          </a:xfrm>
          <a:prstGeom prst="rect">
            <a:avLst/>
          </a:prstGeom>
        </p:spPr>
        <p:txBody>
          <a:bodyPr wrap="none">
            <a:spAutoFit/>
          </a:bodyPr>
          <a:lstStyle/>
          <a:p>
            <a:r>
              <a:rPr lang="es-EC" b="1" dirty="0">
                <a:latin typeface="Arial" pitchFamily="34" charset="0"/>
                <a:cs typeface="Arial" pitchFamily="34" charset="0"/>
              </a:rPr>
              <a:t>Selección de Pernos</a:t>
            </a: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 name="2 Rectángulo"/>
              <p:cNvSpPr/>
              <p:nvPr/>
            </p:nvSpPr>
            <p:spPr>
              <a:xfrm>
                <a:off x="467544" y="980728"/>
                <a:ext cx="8064896" cy="2031325"/>
              </a:xfrm>
              <a:prstGeom prst="rect">
                <a:avLst/>
              </a:prstGeom>
            </p:spPr>
            <p:txBody>
              <a:bodyPr wrap="square">
                <a:spAutoFit/>
              </a:bodyPr>
              <a:lstStyle/>
              <a:p>
                <a:pPr algn="just"/>
                <a:r>
                  <a:rPr lang="es-EC" dirty="0">
                    <a:latin typeface="Arial" pitchFamily="34" charset="0"/>
                    <a:cs typeface="Arial" pitchFamily="34" charset="0"/>
                  </a:rPr>
                  <a:t>Para la selección de pernos se considera los elementos que aseguran el posicionamiento de las cuchillas móviles en cada uno de los dispositivos de soporte. </a:t>
                </a:r>
              </a:p>
              <a:p>
                <a:pPr algn="just"/>
                <a:r>
                  <a:rPr lang="es-EC" dirty="0">
                    <a:latin typeface="Arial" pitchFamily="34" charset="0"/>
                    <a:cs typeface="Arial" pitchFamily="34" charset="0"/>
                  </a:rPr>
                  <a:t>Los pernos están sometidos a la misma carga externa de tensión (</a:t>
                </a:r>
                <a14:m>
                  <m:oMath xmlns:m="http://schemas.openxmlformats.org/officeDocument/2006/math">
                    <m:r>
                      <a:rPr lang="es-EC" i="1">
                        <a:latin typeface="Cambria Math"/>
                      </a:rPr>
                      <m:t>𝑃</m:t>
                    </m:r>
                  </m:oMath>
                </a14:m>
                <a:r>
                  <a:rPr lang="es-EC" dirty="0">
                    <a:latin typeface="Arial" pitchFamily="34" charset="0"/>
                    <a:cs typeface="Arial" pitchFamily="34" charset="0"/>
                  </a:rPr>
                  <a:t>) y su valor corresponde a la máxima carga aplicada por las cuchillas móviles en el instante del cizallamiento. </a:t>
                </a:r>
              </a:p>
              <a:p>
                <a:pPr algn="just"/>
                <a14:m>
                  <m:oMathPara xmlns:m="http://schemas.openxmlformats.org/officeDocument/2006/math">
                    <m:oMathParaPr>
                      <m:jc m:val="centerGroup"/>
                    </m:oMathParaPr>
                    <m:oMath xmlns:m="http://schemas.openxmlformats.org/officeDocument/2006/math">
                      <m:r>
                        <a:rPr lang="es-EC" i="1">
                          <a:latin typeface="Cambria Math"/>
                        </a:rPr>
                        <m:t>𝑃</m:t>
                      </m:r>
                      <m:r>
                        <a:rPr lang="es-EC" i="1">
                          <a:latin typeface="Cambria Math"/>
                        </a:rPr>
                        <m:t>=</m:t>
                      </m:r>
                      <m:sSub>
                        <m:sSubPr>
                          <m:ctrlPr>
                            <a:rPr lang="es-EC" i="1">
                              <a:latin typeface="Cambria Math"/>
                            </a:rPr>
                          </m:ctrlPr>
                        </m:sSubPr>
                        <m:e>
                          <m:r>
                            <m:rPr>
                              <m:sty m:val="p"/>
                            </m:rPr>
                            <a:rPr lang="es-EC">
                              <a:latin typeface="Cambria Math"/>
                            </a:rPr>
                            <m:t>F</m:t>
                          </m:r>
                        </m:e>
                        <m:sub>
                          <m:r>
                            <m:rPr>
                              <m:sty m:val="p"/>
                            </m:rPr>
                            <a:rPr lang="es-EC">
                              <a:latin typeface="Cambria Math"/>
                            </a:rPr>
                            <m:t>c</m:t>
                          </m:r>
                        </m:sub>
                      </m:sSub>
                      <m:r>
                        <a:rPr lang="es-EC" i="1">
                          <a:latin typeface="Cambria Math"/>
                        </a:rPr>
                        <m:t>=</m:t>
                      </m:r>
                      <m:r>
                        <a:rPr lang="es-EC">
                          <a:latin typeface="Cambria Math"/>
                        </a:rPr>
                        <m:t>774,2  </m:t>
                      </m:r>
                      <m:r>
                        <m:rPr>
                          <m:sty m:val="p"/>
                        </m:rPr>
                        <a:rPr lang="es-EC">
                          <a:latin typeface="Cambria Math"/>
                        </a:rPr>
                        <m:t>N</m:t>
                      </m:r>
                    </m:oMath>
                  </m:oMathPara>
                </a14:m>
                <a:endParaRPr lang="es-EC" dirty="0">
                  <a:latin typeface="Arial" pitchFamily="34" charset="0"/>
                  <a:cs typeface="Arial" pitchFamily="34" charset="0"/>
                </a:endParaRPr>
              </a:p>
            </p:txBody>
          </p:sp>
        </mc:Choice>
        <mc:Fallback xmlns="">
          <p:sp>
            <p:nvSpPr>
              <p:cNvPr id="3" name="2 Rectángulo"/>
              <p:cNvSpPr>
                <a:spLocks noRot="1" noChangeAspect="1" noMove="1" noResize="1" noEditPoints="1" noAdjustHandles="1" noChangeArrowheads="1" noChangeShapeType="1" noTextEdit="1"/>
              </p:cNvSpPr>
              <p:nvPr/>
            </p:nvSpPr>
            <p:spPr>
              <a:xfrm>
                <a:off x="467544" y="980728"/>
                <a:ext cx="8064896" cy="2031325"/>
              </a:xfrm>
              <a:prstGeom prst="rect">
                <a:avLst/>
              </a:prstGeom>
              <a:blipFill rotWithShape="1">
                <a:blip r:embed="rId2"/>
                <a:stretch>
                  <a:fillRect l="-680" t="-1502" r="-1361" b="-3904"/>
                </a:stretch>
              </a:blipFill>
            </p:spPr>
            <p:txBody>
              <a:bodyPr/>
              <a:lstStyle/>
              <a:p>
                <a:r>
                  <a:rPr lang="es-ES">
                    <a:noFill/>
                  </a:rPr>
                  <a:t> </a:t>
                </a:r>
              </a:p>
            </p:txBody>
          </p:sp>
        </mc:Fallback>
      </mc:AlternateContent>
      <p:sp>
        <p:nvSpPr>
          <p:cNvPr id="4" name="3 Rectángulo"/>
          <p:cNvSpPr/>
          <p:nvPr/>
        </p:nvSpPr>
        <p:spPr>
          <a:xfrm>
            <a:off x="611560" y="3429000"/>
            <a:ext cx="7920880" cy="923330"/>
          </a:xfrm>
          <a:prstGeom prst="rect">
            <a:avLst/>
          </a:prstGeom>
        </p:spPr>
        <p:txBody>
          <a:bodyPr wrap="square">
            <a:spAutoFit/>
          </a:bodyPr>
          <a:lstStyle/>
          <a:p>
            <a:pPr algn="just"/>
            <a:r>
              <a:rPr lang="es-EC" dirty="0">
                <a:latin typeface="Arial" pitchFamily="34" charset="0"/>
                <a:cs typeface="Arial" pitchFamily="34" charset="0"/>
              </a:rPr>
              <a:t>Para el análisis se seleccionan tornillos métricos estándar de 5 mm de diámetro (M5x0,8) rosca gruesa de grado 12,9. </a:t>
            </a:r>
            <a:r>
              <a:rPr lang="es-EC" dirty="0" smtClean="0">
                <a:latin typeface="Arial" pitchFamily="34" charset="0"/>
                <a:cs typeface="Arial" pitchFamily="34" charset="0"/>
              </a:rPr>
              <a:t>(Como muestran las tablas siguientes)</a:t>
            </a:r>
            <a:endParaRPr lang="es-EC" dirty="0">
              <a:latin typeface="Arial" pitchFamily="34" charset="0"/>
              <a:cs typeface="Arial" pitchFamily="34" charset="0"/>
            </a:endParaRPr>
          </a:p>
        </p:txBody>
      </p:sp>
      <p:pic>
        <p:nvPicPr>
          <p:cNvPr id="5" name="4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4098" name="Picture 2" descr="http://www.rohesaonline.com/images/tornilleria/screw/tornillo_alle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27" r="22032"/>
          <a:stretch/>
        </p:blipFill>
        <p:spPr bwMode="auto">
          <a:xfrm rot="5400000">
            <a:off x="3819110" y="3853921"/>
            <a:ext cx="1361764" cy="2434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236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34" t="20896" r="29722" b="9515"/>
          <a:stretch/>
        </p:blipFill>
        <p:spPr bwMode="auto">
          <a:xfrm>
            <a:off x="262552" y="476672"/>
            <a:ext cx="4598784" cy="4734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539" t="27006" r="30910" b="11987"/>
          <a:stretch/>
        </p:blipFill>
        <p:spPr bwMode="auto">
          <a:xfrm>
            <a:off x="4860032" y="661488"/>
            <a:ext cx="4088952" cy="4423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3 Imagen"/>
          <p:cNvPicPr/>
          <p:nvPr/>
        </p:nvPicPr>
        <p:blipFill>
          <a:blip r:embed="rId4" cstate="print"/>
          <a:srcRect l="5771" t="19565" r="2919" b="61957"/>
          <a:stretch>
            <a:fillRect/>
          </a:stretch>
        </p:blipFill>
        <p:spPr bwMode="auto">
          <a:xfrm>
            <a:off x="0" y="5949280"/>
            <a:ext cx="9144000" cy="908720"/>
          </a:xfrm>
          <a:prstGeom prst="rect">
            <a:avLst/>
          </a:prstGeom>
          <a:noFill/>
          <a:ln w="9525">
            <a:noFill/>
            <a:miter lim="800000"/>
            <a:headEnd/>
            <a:tailEnd/>
          </a:ln>
        </p:spPr>
      </p:pic>
    </p:spTree>
    <p:extLst>
      <p:ext uri="{BB962C8B-B14F-4D97-AF65-F5344CB8AC3E}">
        <p14:creationId xmlns:p14="http://schemas.microsoft.com/office/powerpoint/2010/main" val="2253246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63688" y="188640"/>
            <a:ext cx="5134739" cy="369332"/>
          </a:xfrm>
          <a:prstGeom prst="rect">
            <a:avLst/>
          </a:prstGeom>
        </p:spPr>
        <p:txBody>
          <a:bodyPr wrap="none">
            <a:spAutoFit/>
          </a:bodyPr>
          <a:lstStyle/>
          <a:p>
            <a:pPr lvl="3"/>
            <a:r>
              <a:rPr lang="es-EC" b="1" dirty="0">
                <a:latin typeface="Arial" pitchFamily="34" charset="0"/>
                <a:cs typeface="Arial" pitchFamily="34" charset="0"/>
              </a:rPr>
              <a:t>Diseño del sistema de descarga </a:t>
            </a:r>
            <a:endParaRPr lang="es-EC" sz="1600" dirty="0">
              <a:latin typeface="Arial" pitchFamily="34" charset="0"/>
              <a:cs typeface="Arial" pitchFamily="34" charset="0"/>
            </a:endParaRPr>
          </a:p>
        </p:txBody>
      </p:sp>
      <p:sp>
        <p:nvSpPr>
          <p:cNvPr id="3" name="2 Rectángulo"/>
          <p:cNvSpPr/>
          <p:nvPr/>
        </p:nvSpPr>
        <p:spPr>
          <a:xfrm>
            <a:off x="611560" y="764704"/>
            <a:ext cx="7992888" cy="1200329"/>
          </a:xfrm>
          <a:prstGeom prst="rect">
            <a:avLst/>
          </a:prstGeom>
        </p:spPr>
        <p:txBody>
          <a:bodyPr wrap="square">
            <a:spAutoFit/>
          </a:bodyPr>
          <a:lstStyle/>
          <a:p>
            <a:pPr algn="just"/>
            <a:r>
              <a:rPr lang="es-EC" dirty="0">
                <a:latin typeface="Arial" pitchFamily="34" charset="0"/>
                <a:cs typeface="Arial" pitchFamily="34" charset="0"/>
              </a:rPr>
              <a:t>La función del sistema de descarga se basa en la evacuación de los granos de explosivo TNT  generados por cizallamiento en la cámara de trituración; este sistema está constituido por el tamiz clasificador y la tolva de descarga.</a:t>
            </a:r>
          </a:p>
          <a:p>
            <a:pPr algn="just"/>
            <a:r>
              <a:rPr lang="es-EC" dirty="0">
                <a:latin typeface="Arial" pitchFamily="34" charset="0"/>
                <a:cs typeface="Arial" pitchFamily="34" charset="0"/>
              </a:rPr>
              <a:t>A continuación se detalla el dimensionamiento de ambos dispositivos:</a:t>
            </a:r>
          </a:p>
        </p:txBody>
      </p:sp>
      <p:pic>
        <p:nvPicPr>
          <p:cNvPr id="4" name="3 Imagen"/>
          <p:cNvPicPr/>
          <p:nvPr/>
        </p:nvPicPr>
        <p:blipFill rotWithShape="1">
          <a:blip r:embed="rId2"/>
          <a:srcRect l="42857" t="21958" r="24691" b="20950"/>
          <a:stretch/>
        </p:blipFill>
        <p:spPr bwMode="auto">
          <a:xfrm>
            <a:off x="3147329" y="2445826"/>
            <a:ext cx="3084741" cy="2639358"/>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2699792" y="4931876"/>
            <a:ext cx="3724096" cy="369332"/>
          </a:xfrm>
          <a:prstGeom prst="rect">
            <a:avLst/>
          </a:prstGeom>
        </p:spPr>
        <p:txBody>
          <a:bodyPr wrap="none">
            <a:spAutoFit/>
          </a:bodyPr>
          <a:lstStyle/>
          <a:p>
            <a:r>
              <a:rPr lang="es-EC" dirty="0">
                <a:latin typeface="Arial" pitchFamily="34" charset="0"/>
                <a:cs typeface="Arial" pitchFamily="34" charset="0"/>
              </a:rPr>
              <a:t>Esquema del sistema de descarga</a:t>
            </a:r>
          </a:p>
        </p:txBody>
      </p:sp>
      <p:pic>
        <p:nvPicPr>
          <p:cNvPr id="6" name="5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p:spTree>
    <p:extLst>
      <p:ext uri="{BB962C8B-B14F-4D97-AF65-F5344CB8AC3E}">
        <p14:creationId xmlns:p14="http://schemas.microsoft.com/office/powerpoint/2010/main" val="42418608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11760" y="332656"/>
            <a:ext cx="4104650" cy="369332"/>
          </a:xfrm>
          <a:prstGeom prst="rect">
            <a:avLst/>
          </a:prstGeom>
        </p:spPr>
        <p:txBody>
          <a:bodyPr wrap="none">
            <a:spAutoFit/>
          </a:bodyPr>
          <a:lstStyle/>
          <a:p>
            <a:r>
              <a:rPr lang="es-EC" b="1" dirty="0"/>
              <a:t>Dimensionamiento del tamiz clasificador.</a:t>
            </a:r>
            <a:endParaRPr lang="es-EC" dirty="0"/>
          </a:p>
        </p:txBody>
      </p:sp>
      <p:sp>
        <p:nvSpPr>
          <p:cNvPr id="3" name="2 Rectángulo"/>
          <p:cNvSpPr/>
          <p:nvPr/>
        </p:nvSpPr>
        <p:spPr>
          <a:xfrm>
            <a:off x="563223" y="908720"/>
            <a:ext cx="8136904" cy="2862322"/>
          </a:xfrm>
          <a:prstGeom prst="rect">
            <a:avLst/>
          </a:prstGeom>
        </p:spPr>
        <p:txBody>
          <a:bodyPr wrap="square">
            <a:spAutoFit/>
          </a:bodyPr>
          <a:lstStyle/>
          <a:p>
            <a:pPr algn="just"/>
            <a:r>
              <a:rPr lang="es-EC" dirty="0">
                <a:latin typeface="Arial" pitchFamily="34" charset="0"/>
                <a:cs typeface="Arial" pitchFamily="34" charset="0"/>
              </a:rPr>
              <a:t>Los  fragmentos de explosivo TNT, producto del proceso de trituración de los bloques del material antes mencionado, salen disparados hacia la malla del tamizado por la velocidad centrifuga que adquieren al momento de ser cizallados, y estos a su vez adquiriendo una geometría menor, el material que obtenga un diámetro menor que los agujeros del tamiz (5mm), vuelven a recircular por el sistema de trituración llevados por las cuchillas de molienda hasta que alcancen la geometría deseada y pueda todo el bloque de explosivo ser triturado completamente, cumpliendo de esta manera con el requisito prescrito de obtener un producto final de explosivo triturado de diámetro de 5mm.</a:t>
            </a:r>
          </a:p>
        </p:txBody>
      </p:sp>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5" name="4 Imagen"/>
          <p:cNvPicPr/>
          <p:nvPr/>
        </p:nvPicPr>
        <p:blipFill rotWithShape="1">
          <a:blip r:embed="rId3"/>
          <a:srcRect l="35612" t="32251" r="21079" b="32018"/>
          <a:stretch/>
        </p:blipFill>
        <p:spPr bwMode="auto">
          <a:xfrm>
            <a:off x="827584" y="3771042"/>
            <a:ext cx="4536504" cy="2088232"/>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5392937" y="4724107"/>
            <a:ext cx="3365024" cy="369332"/>
          </a:xfrm>
          <a:prstGeom prst="rect">
            <a:avLst/>
          </a:prstGeom>
        </p:spPr>
        <p:txBody>
          <a:bodyPr wrap="none">
            <a:spAutoFit/>
          </a:bodyPr>
          <a:lstStyle/>
          <a:p>
            <a:r>
              <a:rPr lang="es-EC" dirty="0">
                <a:latin typeface="Arial" pitchFamily="34" charset="0"/>
                <a:cs typeface="Arial" pitchFamily="34" charset="0"/>
              </a:rPr>
              <a:t>Esquema del tamiz clasificador</a:t>
            </a:r>
          </a:p>
        </p:txBody>
      </p:sp>
    </p:spTree>
    <p:extLst>
      <p:ext uri="{BB962C8B-B14F-4D97-AF65-F5344CB8AC3E}">
        <p14:creationId xmlns:p14="http://schemas.microsoft.com/office/powerpoint/2010/main" val="887431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2" name="1 Rectángulo"/>
          <p:cNvSpPr/>
          <p:nvPr/>
        </p:nvSpPr>
        <p:spPr>
          <a:xfrm>
            <a:off x="791580" y="764704"/>
            <a:ext cx="7560840" cy="4678204"/>
          </a:xfrm>
          <a:prstGeom prst="rect">
            <a:avLst/>
          </a:prstGeom>
        </p:spPr>
        <p:txBody>
          <a:bodyPr wrap="square">
            <a:spAutoFit/>
          </a:bodyPr>
          <a:lstStyle/>
          <a:p>
            <a:pPr lvl="0" algn="just"/>
            <a:r>
              <a:rPr lang="es-EC" b="1" dirty="0"/>
              <a:t>OBJETIVOS </a:t>
            </a:r>
            <a:r>
              <a:rPr lang="es-EC" b="1" dirty="0" smtClean="0"/>
              <a:t>ESPECÍFICOS:</a:t>
            </a:r>
          </a:p>
          <a:p>
            <a:pPr lvl="0" algn="just"/>
            <a:endParaRPr lang="es-EC" sz="2800" b="1" dirty="0"/>
          </a:p>
          <a:p>
            <a:pPr algn="just"/>
            <a:r>
              <a:rPr lang="es-EC" dirty="0"/>
              <a:t> </a:t>
            </a:r>
            <a:endParaRPr lang="es-EC" sz="2000" dirty="0"/>
          </a:p>
          <a:p>
            <a:pPr marL="285750" lvl="0" indent="-285750" algn="just">
              <a:buFont typeface="Arial" pitchFamily="34" charset="0"/>
              <a:buChar char="•"/>
            </a:pPr>
            <a:r>
              <a:rPr lang="es-EC" b="1" dirty="0"/>
              <a:t>Satisfacer la necesidad</a:t>
            </a:r>
            <a:r>
              <a:rPr lang="es-EC" dirty="0"/>
              <a:t> de la Empresa de Municiones “Santa Bárbara” E.P. mediante el diseño y construcción de una máquina trituradora de explosivo </a:t>
            </a:r>
            <a:r>
              <a:rPr lang="es-EC" dirty="0" smtClean="0"/>
              <a:t>TNT.</a:t>
            </a:r>
            <a:endParaRPr lang="es-EC" sz="2000" dirty="0"/>
          </a:p>
          <a:p>
            <a:pPr marL="285750" lvl="0" indent="-285750" algn="just">
              <a:buFont typeface="Arial" pitchFamily="34" charset="0"/>
              <a:buChar char="•"/>
            </a:pPr>
            <a:r>
              <a:rPr lang="es-EC" b="1" dirty="0" smtClean="0"/>
              <a:t>Seleccionar </a:t>
            </a:r>
            <a:r>
              <a:rPr lang="es-EC" b="1" dirty="0"/>
              <a:t>los materiales y equipos más adecuados</a:t>
            </a:r>
            <a:r>
              <a:rPr lang="es-EC" dirty="0"/>
              <a:t> para la construcción de la máquina trituradora de explosivos TNT, tomando en consideración las  mediciones y cálculos de cargas que soportara la trituradora y capacidad en Kg/hora y sus rangos de </a:t>
            </a:r>
            <a:r>
              <a:rPr lang="es-EC" dirty="0" smtClean="0"/>
              <a:t>seguridad.</a:t>
            </a:r>
          </a:p>
          <a:p>
            <a:pPr marL="285750" lvl="0" indent="-285750" algn="just">
              <a:buFont typeface="Arial" pitchFamily="34" charset="0"/>
              <a:buChar char="•"/>
            </a:pPr>
            <a:r>
              <a:rPr lang="es-EC" b="1" dirty="0" smtClean="0"/>
              <a:t>Construir </a:t>
            </a:r>
            <a:r>
              <a:rPr lang="es-EC" b="1" dirty="0"/>
              <a:t>la máquina</a:t>
            </a:r>
            <a:r>
              <a:rPr lang="es-EC" dirty="0"/>
              <a:t> trituradora de explosivos TNT tomando en consideración los manuales, normas y procedimientos técnicos de diseño, manufactura y seguridad durante su ejecución.</a:t>
            </a:r>
            <a:endParaRPr lang="es-EC" sz="2000" dirty="0"/>
          </a:p>
          <a:p>
            <a:pPr marL="285750" lvl="0" indent="-285750" algn="just">
              <a:buFont typeface="Arial" pitchFamily="34" charset="0"/>
              <a:buChar char="•"/>
            </a:pPr>
            <a:r>
              <a:rPr lang="es-EC" dirty="0"/>
              <a:t>Realizar las diferentes </a:t>
            </a:r>
            <a:r>
              <a:rPr lang="es-EC" b="1" dirty="0"/>
              <a:t>pruebas de operación y ajustes</a:t>
            </a:r>
            <a:r>
              <a:rPr lang="es-EC" dirty="0"/>
              <a:t> necesarios a fin de optimizar su funcionamiento de acuerdo a los requerimientos de la empresa. </a:t>
            </a:r>
            <a:endParaRPr lang="es-EC" sz="2000" dirty="0"/>
          </a:p>
        </p:txBody>
      </p:sp>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57671" y="147990"/>
            <a:ext cx="4852610" cy="369332"/>
          </a:xfrm>
          <a:prstGeom prst="rect">
            <a:avLst/>
          </a:prstGeom>
        </p:spPr>
        <p:txBody>
          <a:bodyPr wrap="none">
            <a:spAutoFit/>
          </a:bodyPr>
          <a:lstStyle/>
          <a:p>
            <a:r>
              <a:rPr lang="es-EC" b="1" dirty="0">
                <a:latin typeface="Arial" pitchFamily="34" charset="0"/>
                <a:cs typeface="Arial" pitchFamily="34" charset="0"/>
              </a:rPr>
              <a:t>Dimensionamiento de la tolva de descarga</a:t>
            </a:r>
            <a:endParaRPr lang="es-EC" dirty="0">
              <a:latin typeface="Arial" pitchFamily="34" charset="0"/>
              <a:cs typeface="Arial" pitchFamily="34" charset="0"/>
            </a:endParaRPr>
          </a:p>
        </p:txBody>
      </p:sp>
      <p:sp>
        <p:nvSpPr>
          <p:cNvPr id="3" name="2 Rectángulo"/>
          <p:cNvSpPr/>
          <p:nvPr/>
        </p:nvSpPr>
        <p:spPr>
          <a:xfrm>
            <a:off x="395536" y="836712"/>
            <a:ext cx="8352928" cy="2031325"/>
          </a:xfrm>
          <a:prstGeom prst="rect">
            <a:avLst/>
          </a:prstGeom>
        </p:spPr>
        <p:txBody>
          <a:bodyPr wrap="square">
            <a:spAutoFit/>
          </a:bodyPr>
          <a:lstStyle/>
          <a:p>
            <a:pPr algn="just"/>
            <a:r>
              <a:rPr lang="es-EC" dirty="0"/>
              <a:t>La tolva de descarga sirve como conducto de salida del material triturado, con lo cual se escogió el diseño de una pirámide truncada con conducto final en forma cúbica para el recogimiento del material granulado, este diseño facilita la recepción del material; al igual que en la tolva de carga, las paredes de este conducto no están sometidos a cargas considerables, de modo que el material seleccionado para su fabricación corresponde a un acero ASTM A-36 de 2 mm de espesor, y sus dimensiones están definidas por la configuración de la cámara de trituración como se muestra en la siguiente figura: </a:t>
            </a:r>
          </a:p>
        </p:txBody>
      </p:sp>
      <p:pic>
        <p:nvPicPr>
          <p:cNvPr id="16386" name="Imagen 9481"/>
          <p:cNvPicPr>
            <a:picLocks noChangeAspect="1" noChangeArrowheads="1"/>
          </p:cNvPicPr>
          <p:nvPr/>
        </p:nvPicPr>
        <p:blipFill>
          <a:blip r:embed="rId2">
            <a:extLst>
              <a:ext uri="{28A0092B-C50C-407E-A947-70E740481C1C}">
                <a14:useLocalDpi xmlns:a14="http://schemas.microsoft.com/office/drawing/2010/main" val="0"/>
              </a:ext>
            </a:extLst>
          </a:blip>
          <a:srcRect l="37920" t="30742" r="31746" b="12794"/>
          <a:stretch>
            <a:fillRect/>
          </a:stretch>
        </p:blipFill>
        <p:spPr bwMode="auto">
          <a:xfrm>
            <a:off x="752474" y="3067050"/>
            <a:ext cx="2307357" cy="2628634"/>
          </a:xfrm>
          <a:prstGeom prst="rect">
            <a:avLst/>
          </a:prstGeom>
          <a:noFill/>
          <a:extLst>
            <a:ext uri="{909E8E84-426E-40DD-AFC4-6F175D3DCCD1}">
              <a14:hiddenFill xmlns:a14="http://schemas.microsoft.com/office/drawing/2010/main">
                <a:solidFill>
                  <a:srgbClr val="FFFFFF"/>
                </a:solidFill>
              </a14:hiddenFill>
            </a:ext>
          </a:extLst>
        </p:spPr>
      </p:pic>
      <p:pic>
        <p:nvPicPr>
          <p:cNvPr id="16385" name="Imagen 61"/>
          <p:cNvPicPr>
            <a:picLocks noChangeAspect="1" noChangeArrowheads="1"/>
          </p:cNvPicPr>
          <p:nvPr/>
        </p:nvPicPr>
        <p:blipFill>
          <a:blip r:embed="rId3">
            <a:extLst>
              <a:ext uri="{28A0092B-C50C-407E-A947-70E740481C1C}">
                <a14:useLocalDpi xmlns:a14="http://schemas.microsoft.com/office/drawing/2010/main" val="0"/>
              </a:ext>
            </a:extLst>
          </a:blip>
          <a:srcRect l="13315" t="21414" r="17422" b="23161"/>
          <a:stretch>
            <a:fillRect/>
          </a:stretch>
        </p:blipFill>
        <p:spPr bwMode="auto">
          <a:xfrm>
            <a:off x="3203848" y="3048000"/>
            <a:ext cx="5544616" cy="26476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0" y="2171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3924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8 Imagen"/>
          <p:cNvPicPr/>
          <p:nvPr/>
        </p:nvPicPr>
        <p:blipFill>
          <a:blip r:embed="rId4" cstate="print"/>
          <a:srcRect l="5771" t="19565" r="2919" b="61957"/>
          <a:stretch>
            <a:fillRect/>
          </a:stretch>
        </p:blipFill>
        <p:spPr bwMode="auto">
          <a:xfrm>
            <a:off x="0" y="5949280"/>
            <a:ext cx="9144000" cy="908720"/>
          </a:xfrm>
          <a:prstGeom prst="rect">
            <a:avLst/>
          </a:prstGeom>
          <a:noFill/>
          <a:ln w="9525">
            <a:noFill/>
            <a:miter lim="800000"/>
            <a:headEnd/>
            <a:tailEnd/>
          </a:ln>
        </p:spPr>
      </p:pic>
    </p:spTree>
    <p:extLst>
      <p:ext uri="{BB962C8B-B14F-4D97-AF65-F5344CB8AC3E}">
        <p14:creationId xmlns:p14="http://schemas.microsoft.com/office/powerpoint/2010/main" val="4058582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332656"/>
            <a:ext cx="8136904" cy="2308324"/>
          </a:xfrm>
          <a:prstGeom prst="rect">
            <a:avLst/>
          </a:prstGeom>
        </p:spPr>
        <p:txBody>
          <a:bodyPr wrap="square">
            <a:spAutoFit/>
          </a:bodyPr>
          <a:lstStyle/>
          <a:p>
            <a:pPr algn="just"/>
            <a:r>
              <a:rPr lang="es-EC" b="1" dirty="0">
                <a:latin typeface="Arial" pitchFamily="34" charset="0"/>
                <a:cs typeface="Arial" pitchFamily="34" charset="0"/>
              </a:rPr>
              <a:t>Dimensionamiento del acople del motor</a:t>
            </a:r>
            <a:r>
              <a:rPr lang="es-EC" b="1" dirty="0" smtClean="0">
                <a:latin typeface="Arial" pitchFamily="34" charset="0"/>
                <a:cs typeface="Arial" pitchFamily="34" charset="0"/>
              </a:rPr>
              <a:t>.</a:t>
            </a:r>
          </a:p>
          <a:p>
            <a:pPr algn="just"/>
            <a:endParaRPr lang="es-EC" dirty="0">
              <a:latin typeface="Arial" pitchFamily="34" charset="0"/>
              <a:cs typeface="Arial" pitchFamily="34" charset="0"/>
            </a:endParaRPr>
          </a:p>
          <a:p>
            <a:pPr algn="just"/>
            <a:r>
              <a:rPr lang="es-EC" dirty="0">
                <a:latin typeface="Arial" pitchFamily="34" charset="0"/>
                <a:cs typeface="Arial" pitchFamily="34" charset="0"/>
              </a:rPr>
              <a:t>El acople del motor es un elemento el cual sirve para ensamblar el motor trifásico antiexplosivo al </a:t>
            </a:r>
            <a:r>
              <a:rPr lang="es-EC" dirty="0" err="1">
                <a:latin typeface="Arial" pitchFamily="34" charset="0"/>
                <a:cs typeface="Arial" pitchFamily="34" charset="0"/>
              </a:rPr>
              <a:t>piñon</a:t>
            </a:r>
            <a:r>
              <a:rPr lang="es-EC" dirty="0">
                <a:latin typeface="Arial" pitchFamily="34" charset="0"/>
                <a:cs typeface="Arial" pitchFamily="34" charset="0"/>
              </a:rPr>
              <a:t> motriz, y así poder generar tanto el sentido de giro como el movimiento al sistema de corte, para su construcción se seleccionó un acero AISI 4140 de 35 mm de diámetro y una longitud de 100 mm, sus dimensiones están definidas por la configuración del eje del rotor del motor correspondientemente.</a:t>
            </a:r>
          </a:p>
        </p:txBody>
      </p:sp>
      <p:pic>
        <p:nvPicPr>
          <p:cNvPr id="25602" name="Imagen 9564"/>
          <p:cNvPicPr>
            <a:picLocks noChangeAspect="1" noChangeArrowheads="1"/>
          </p:cNvPicPr>
          <p:nvPr/>
        </p:nvPicPr>
        <p:blipFill>
          <a:blip r:embed="rId2">
            <a:extLst>
              <a:ext uri="{28A0092B-C50C-407E-A947-70E740481C1C}">
                <a14:useLocalDpi xmlns:a14="http://schemas.microsoft.com/office/drawing/2010/main" val="0"/>
              </a:ext>
            </a:extLst>
          </a:blip>
          <a:srcRect l="31424" t="29002" r="26791" b="19939"/>
          <a:stretch>
            <a:fillRect/>
          </a:stretch>
        </p:blipFill>
        <p:spPr bwMode="auto">
          <a:xfrm>
            <a:off x="2375756" y="2535005"/>
            <a:ext cx="4464496" cy="23227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4"/>
          <p:cNvSpPr>
            <a:spLocks noChangeArrowheads="1"/>
          </p:cNvSpPr>
          <p:nvPr/>
        </p:nvSpPr>
        <p:spPr bwMode="auto">
          <a:xfrm>
            <a:off x="0" y="1924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4857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5 Rectángulo"/>
          <p:cNvSpPr/>
          <p:nvPr/>
        </p:nvSpPr>
        <p:spPr>
          <a:xfrm>
            <a:off x="1869244" y="4867565"/>
            <a:ext cx="5622052" cy="369332"/>
          </a:xfrm>
          <a:prstGeom prst="rect">
            <a:avLst/>
          </a:prstGeom>
        </p:spPr>
        <p:txBody>
          <a:bodyPr wrap="none">
            <a:spAutoFit/>
          </a:bodyPr>
          <a:lstStyle/>
          <a:p>
            <a:pPr algn="just"/>
            <a:r>
              <a:rPr lang="es-EC" dirty="0" smtClean="0">
                <a:latin typeface="Arial" pitchFamily="34" charset="0"/>
                <a:cs typeface="Arial" pitchFamily="34" charset="0"/>
              </a:rPr>
              <a:t>Esquema del acople del motor trifásico antiexplosivo </a:t>
            </a:r>
            <a:endParaRPr lang="es-EC" dirty="0">
              <a:latin typeface="Arial" pitchFamily="34" charset="0"/>
              <a:cs typeface="Arial" pitchFamily="34" charset="0"/>
            </a:endParaRPr>
          </a:p>
        </p:txBody>
      </p:sp>
      <p:pic>
        <p:nvPicPr>
          <p:cNvPr id="9" name="8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p:spTree>
    <p:extLst>
      <p:ext uri="{BB962C8B-B14F-4D97-AF65-F5344CB8AC3E}">
        <p14:creationId xmlns:p14="http://schemas.microsoft.com/office/powerpoint/2010/main" val="37900547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60648"/>
            <a:ext cx="8496944" cy="2123658"/>
          </a:xfrm>
          <a:prstGeom prst="rect">
            <a:avLst/>
          </a:prstGeom>
        </p:spPr>
        <p:txBody>
          <a:bodyPr wrap="square">
            <a:spAutoFit/>
          </a:bodyPr>
          <a:lstStyle/>
          <a:p>
            <a:r>
              <a:rPr lang="es-EC" b="1" dirty="0">
                <a:latin typeface="Arial" pitchFamily="34" charset="0"/>
                <a:cs typeface="Arial" pitchFamily="34" charset="0"/>
              </a:rPr>
              <a:t>Dimensionamiento de la Tapa cubre engranajes </a:t>
            </a:r>
            <a:endParaRPr lang="es-EC" dirty="0">
              <a:latin typeface="Arial" pitchFamily="34" charset="0"/>
              <a:cs typeface="Arial" pitchFamily="34" charset="0"/>
            </a:endParaRPr>
          </a:p>
          <a:p>
            <a:r>
              <a:rPr lang="es-EC" b="1" dirty="0"/>
              <a:t> </a:t>
            </a:r>
            <a:endParaRPr lang="es-EC" dirty="0"/>
          </a:p>
          <a:p>
            <a:pPr algn="just"/>
            <a:r>
              <a:rPr lang="es-EC" sz="1600" dirty="0">
                <a:latin typeface="Arial" pitchFamily="34" charset="0"/>
                <a:cs typeface="Arial" pitchFamily="34" charset="0"/>
              </a:rPr>
              <a:t>La tapa cubre engranajes sirve como protección contra impurezas externas y corrosión de los engranajes de trasmisión de potencia, con lo cual se escogió el diseño de una caja rectangular  para la protección de los engranes. El material seleccionado para su fabricación corresponde a un acero ASTM A-36 de 2 mm de espesor, y sus dimensiones están definidas por la configuración de la cámara de trituración y la disposición de los engranes de transmisión de potencia como se muestra en la siguiente figura: </a:t>
            </a:r>
          </a:p>
        </p:txBody>
      </p:sp>
      <p:pic>
        <p:nvPicPr>
          <p:cNvPr id="26626" name="Imagen 9506"/>
          <p:cNvPicPr>
            <a:picLocks noChangeAspect="1" noChangeArrowheads="1"/>
          </p:cNvPicPr>
          <p:nvPr/>
        </p:nvPicPr>
        <p:blipFill>
          <a:blip r:embed="rId2">
            <a:extLst>
              <a:ext uri="{28A0092B-C50C-407E-A947-70E740481C1C}">
                <a14:useLocalDpi xmlns:a14="http://schemas.microsoft.com/office/drawing/2010/main" val="0"/>
              </a:ext>
            </a:extLst>
          </a:blip>
          <a:srcRect l="23512" t="18893" r="44617" b="33490"/>
          <a:stretch>
            <a:fillRect/>
          </a:stretch>
        </p:blipFill>
        <p:spPr bwMode="auto">
          <a:xfrm>
            <a:off x="323403" y="2384306"/>
            <a:ext cx="3206402" cy="2926774"/>
          </a:xfrm>
          <a:prstGeom prst="rect">
            <a:avLst/>
          </a:prstGeom>
          <a:noFill/>
          <a:extLst>
            <a:ext uri="{909E8E84-426E-40DD-AFC4-6F175D3DCCD1}">
              <a14:hiddenFill xmlns:a14="http://schemas.microsoft.com/office/drawing/2010/main">
                <a:solidFill>
                  <a:srgbClr val="FFFFFF"/>
                </a:solidFill>
              </a14:hiddenFill>
            </a:ext>
          </a:extLst>
        </p:spPr>
      </p:pic>
      <p:pic>
        <p:nvPicPr>
          <p:cNvPr id="26625" name="Imagen 9518"/>
          <p:cNvPicPr>
            <a:picLocks noChangeAspect="1" noChangeArrowheads="1"/>
          </p:cNvPicPr>
          <p:nvPr/>
        </p:nvPicPr>
        <p:blipFill>
          <a:blip r:embed="rId3">
            <a:extLst>
              <a:ext uri="{28A0092B-C50C-407E-A947-70E740481C1C}">
                <a14:useLocalDpi xmlns:a14="http://schemas.microsoft.com/office/drawing/2010/main" val="0"/>
              </a:ext>
            </a:extLst>
          </a:blip>
          <a:srcRect l="6233" t="22421" r="28754" b="24925"/>
          <a:stretch>
            <a:fillRect/>
          </a:stretch>
        </p:blipFill>
        <p:spPr bwMode="auto">
          <a:xfrm>
            <a:off x="3529805" y="2464953"/>
            <a:ext cx="5283915" cy="2765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4"/>
          <p:cNvSpPr>
            <a:spLocks noChangeArrowheads="1"/>
          </p:cNvSpPr>
          <p:nvPr/>
        </p:nvSpPr>
        <p:spPr bwMode="auto">
          <a:xfrm>
            <a:off x="0" y="1952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3609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5 Rectángulo"/>
          <p:cNvSpPr/>
          <p:nvPr/>
        </p:nvSpPr>
        <p:spPr>
          <a:xfrm>
            <a:off x="3000954" y="5311080"/>
            <a:ext cx="4083169" cy="369332"/>
          </a:xfrm>
          <a:prstGeom prst="rect">
            <a:avLst/>
          </a:prstGeom>
        </p:spPr>
        <p:txBody>
          <a:bodyPr wrap="none">
            <a:spAutoFit/>
          </a:bodyPr>
          <a:lstStyle/>
          <a:p>
            <a:r>
              <a:rPr lang="es-EC" dirty="0">
                <a:latin typeface="Arial" pitchFamily="34" charset="0"/>
                <a:cs typeface="Arial" pitchFamily="34" charset="0"/>
              </a:rPr>
              <a:t>Esquema de la tapa cubre engranajes</a:t>
            </a:r>
          </a:p>
        </p:txBody>
      </p:sp>
      <p:pic>
        <p:nvPicPr>
          <p:cNvPr id="9" name="8 Imagen"/>
          <p:cNvPicPr/>
          <p:nvPr/>
        </p:nvPicPr>
        <p:blipFill>
          <a:blip r:embed="rId4" cstate="print"/>
          <a:srcRect l="5771" t="19565" r="2919" b="61957"/>
          <a:stretch>
            <a:fillRect/>
          </a:stretch>
        </p:blipFill>
        <p:spPr bwMode="auto">
          <a:xfrm>
            <a:off x="0" y="5949280"/>
            <a:ext cx="9144000" cy="908720"/>
          </a:xfrm>
          <a:prstGeom prst="rect">
            <a:avLst/>
          </a:prstGeom>
          <a:noFill/>
          <a:ln w="9525">
            <a:noFill/>
            <a:miter lim="800000"/>
            <a:headEnd/>
            <a:tailEnd/>
          </a:ln>
        </p:spPr>
      </p:pic>
    </p:spTree>
    <p:extLst>
      <p:ext uri="{BB962C8B-B14F-4D97-AF65-F5344CB8AC3E}">
        <p14:creationId xmlns:p14="http://schemas.microsoft.com/office/powerpoint/2010/main" val="33175588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60648"/>
            <a:ext cx="8352928" cy="369332"/>
          </a:xfrm>
          <a:prstGeom prst="rect">
            <a:avLst/>
          </a:prstGeom>
        </p:spPr>
        <p:txBody>
          <a:bodyPr wrap="square">
            <a:spAutoFit/>
          </a:bodyPr>
          <a:lstStyle/>
          <a:p>
            <a:pPr lvl="1"/>
            <a:r>
              <a:rPr lang="es-EC" b="1" dirty="0">
                <a:latin typeface="Arial" pitchFamily="34" charset="0"/>
                <a:cs typeface="Arial" pitchFamily="34" charset="0"/>
              </a:rPr>
              <a:t>ANÁLISIS ESTRUCTURAL DE LOS ELEMENTOS COMPLEMENTARIOS </a:t>
            </a:r>
            <a:endParaRPr lang="es-EC" sz="1600" dirty="0">
              <a:latin typeface="Arial" pitchFamily="34" charset="0"/>
              <a:cs typeface="Arial" pitchFamily="34" charset="0"/>
            </a:endParaRPr>
          </a:p>
        </p:txBody>
      </p:sp>
      <p:sp>
        <p:nvSpPr>
          <p:cNvPr id="4" name="3 Rectángulo"/>
          <p:cNvSpPr/>
          <p:nvPr/>
        </p:nvSpPr>
        <p:spPr>
          <a:xfrm>
            <a:off x="3275856" y="764704"/>
            <a:ext cx="3134191" cy="369332"/>
          </a:xfrm>
          <a:prstGeom prst="rect">
            <a:avLst/>
          </a:prstGeom>
        </p:spPr>
        <p:txBody>
          <a:bodyPr wrap="none">
            <a:spAutoFit/>
          </a:bodyPr>
          <a:lstStyle/>
          <a:p>
            <a:r>
              <a:rPr lang="es-EC" b="1" dirty="0">
                <a:latin typeface="Arial" pitchFamily="34" charset="0"/>
                <a:cs typeface="Arial" pitchFamily="34" charset="0"/>
              </a:rPr>
              <a:t>Geometría de la Estructura</a:t>
            </a:r>
            <a:endParaRPr lang="es-EC" dirty="0">
              <a:latin typeface="Arial" pitchFamily="34" charset="0"/>
              <a:cs typeface="Arial" pitchFamily="34" charset="0"/>
            </a:endParaRPr>
          </a:p>
        </p:txBody>
      </p:sp>
      <p:sp>
        <p:nvSpPr>
          <p:cNvPr id="5" name="4 Rectángulo"/>
          <p:cNvSpPr/>
          <p:nvPr/>
        </p:nvSpPr>
        <p:spPr>
          <a:xfrm>
            <a:off x="611560" y="1268760"/>
            <a:ext cx="8136904" cy="1200329"/>
          </a:xfrm>
          <a:prstGeom prst="rect">
            <a:avLst/>
          </a:prstGeom>
        </p:spPr>
        <p:txBody>
          <a:bodyPr wrap="square">
            <a:spAutoFit/>
          </a:bodyPr>
          <a:lstStyle/>
          <a:p>
            <a:pPr algn="just"/>
            <a:r>
              <a:rPr lang="es-EC" dirty="0">
                <a:latin typeface="Arial" pitchFamily="34" charset="0"/>
                <a:cs typeface="Arial" pitchFamily="34" charset="0"/>
              </a:rPr>
              <a:t>La estructura está comprendida por tubos cuadrados de 50 mm de arista y 3 mm de espesor, contando con 6 placas base cuadradas de soporte para el anclaje en el piso las cuales son de acero ASTM A-36 de 150x150 mm y espesor 10 mm, como se detalla en la </a:t>
            </a:r>
            <a:r>
              <a:rPr lang="es-EC" dirty="0" smtClean="0">
                <a:latin typeface="Arial" pitchFamily="34" charset="0"/>
                <a:cs typeface="Arial" pitchFamily="34" charset="0"/>
              </a:rPr>
              <a:t>siguiente figura.</a:t>
            </a:r>
            <a:endParaRPr lang="es-EC" dirty="0">
              <a:latin typeface="Arial" pitchFamily="34" charset="0"/>
              <a:cs typeface="Arial" pitchFamily="34" charset="0"/>
            </a:endParaRPr>
          </a:p>
        </p:txBody>
      </p:sp>
      <p:pic>
        <p:nvPicPr>
          <p:cNvPr id="6" name="5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9" name="8 Imagen"/>
          <p:cNvPicPr/>
          <p:nvPr/>
        </p:nvPicPr>
        <p:blipFill rotWithShape="1">
          <a:blip r:embed="rId3"/>
          <a:srcRect l="36230" t="17812" r="20176" b="13557"/>
          <a:stretch/>
        </p:blipFill>
        <p:spPr bwMode="auto">
          <a:xfrm>
            <a:off x="1475656" y="2469089"/>
            <a:ext cx="3600400" cy="3480191"/>
          </a:xfrm>
          <a:prstGeom prst="rect">
            <a:avLst/>
          </a:prstGeom>
          <a:ln>
            <a:noFill/>
          </a:ln>
          <a:extLst>
            <a:ext uri="{53640926-AAD7-44D8-BBD7-CCE9431645EC}">
              <a14:shadowObscured xmlns:a14="http://schemas.microsoft.com/office/drawing/2010/main"/>
            </a:ext>
          </a:extLst>
        </p:spPr>
      </p:pic>
      <p:sp>
        <p:nvSpPr>
          <p:cNvPr id="10" name="9 Rectángulo"/>
          <p:cNvSpPr/>
          <p:nvPr/>
        </p:nvSpPr>
        <p:spPr>
          <a:xfrm>
            <a:off x="5220072" y="4371671"/>
            <a:ext cx="3647152" cy="369332"/>
          </a:xfrm>
          <a:prstGeom prst="rect">
            <a:avLst/>
          </a:prstGeom>
        </p:spPr>
        <p:txBody>
          <a:bodyPr wrap="none">
            <a:spAutoFit/>
          </a:bodyPr>
          <a:lstStyle/>
          <a:p>
            <a:r>
              <a:rPr lang="es-EC" dirty="0">
                <a:latin typeface="Arial" pitchFamily="34" charset="0"/>
                <a:cs typeface="Arial" pitchFamily="34" charset="0"/>
              </a:rPr>
              <a:t>Esquema de la estructura soporte</a:t>
            </a:r>
          </a:p>
        </p:txBody>
      </p:sp>
    </p:spTree>
    <p:extLst>
      <p:ext uri="{BB962C8B-B14F-4D97-AF65-F5344CB8AC3E}">
        <p14:creationId xmlns:p14="http://schemas.microsoft.com/office/powerpoint/2010/main" val="35416758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339752" y="179348"/>
            <a:ext cx="3993401" cy="369332"/>
          </a:xfrm>
          <a:prstGeom prst="rect">
            <a:avLst/>
          </a:prstGeom>
        </p:spPr>
        <p:txBody>
          <a:bodyPr wrap="none">
            <a:spAutoFit/>
          </a:bodyPr>
          <a:lstStyle/>
          <a:p>
            <a:pPr lvl="2"/>
            <a:r>
              <a:rPr lang="es-EC" b="1" dirty="0">
                <a:latin typeface="Arial" pitchFamily="34" charset="0"/>
                <a:cs typeface="Arial" pitchFamily="34" charset="0"/>
              </a:rPr>
              <a:t>Descripción de las Cargas</a:t>
            </a:r>
            <a:endParaRPr lang="es-EC" sz="1600" dirty="0">
              <a:latin typeface="Arial" pitchFamily="34" charset="0"/>
              <a:cs typeface="Arial" pitchFamily="34" charset="0"/>
            </a:endParaRPr>
          </a:p>
        </p:txBody>
      </p:sp>
      <p:pic>
        <p:nvPicPr>
          <p:cNvPr id="5" name="4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517" t="28171" r="29722" b="15859"/>
          <a:stretch/>
        </p:blipFill>
        <p:spPr bwMode="auto">
          <a:xfrm>
            <a:off x="1630068" y="692696"/>
            <a:ext cx="6192688" cy="516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9220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11760" y="260648"/>
            <a:ext cx="3634328" cy="369332"/>
          </a:xfrm>
          <a:prstGeom prst="rect">
            <a:avLst/>
          </a:prstGeom>
        </p:spPr>
        <p:txBody>
          <a:bodyPr wrap="none">
            <a:spAutoFit/>
          </a:bodyPr>
          <a:lstStyle/>
          <a:p>
            <a:pPr lvl="2"/>
            <a:r>
              <a:rPr lang="es-EC" b="1" dirty="0">
                <a:latin typeface="Arial" pitchFamily="34" charset="0"/>
                <a:cs typeface="Arial" pitchFamily="34" charset="0"/>
              </a:rPr>
              <a:t>Análisis de Resultados</a:t>
            </a:r>
            <a:endParaRPr lang="es-EC" sz="1600" dirty="0">
              <a:latin typeface="Arial" pitchFamily="34" charset="0"/>
              <a:cs typeface="Arial" pitchFamily="34" charset="0"/>
            </a:endParaRPr>
          </a:p>
        </p:txBody>
      </p:sp>
      <p:sp>
        <p:nvSpPr>
          <p:cNvPr id="3" name="2 Rectángulo"/>
          <p:cNvSpPr/>
          <p:nvPr/>
        </p:nvSpPr>
        <p:spPr>
          <a:xfrm>
            <a:off x="475869" y="836712"/>
            <a:ext cx="7992888" cy="1384995"/>
          </a:xfrm>
          <a:prstGeom prst="rect">
            <a:avLst/>
          </a:prstGeom>
        </p:spPr>
        <p:txBody>
          <a:bodyPr wrap="square">
            <a:spAutoFit/>
          </a:bodyPr>
          <a:lstStyle/>
          <a:p>
            <a:pPr algn="just"/>
            <a:r>
              <a:rPr lang="es-EC" sz="1400" dirty="0">
                <a:latin typeface="Arial" pitchFamily="34" charset="0"/>
                <a:cs typeface="Arial" pitchFamily="34" charset="0"/>
              </a:rPr>
              <a:t>En la </a:t>
            </a:r>
            <a:r>
              <a:rPr lang="es-EC" sz="1400" dirty="0" smtClean="0">
                <a:latin typeface="Arial" pitchFamily="34" charset="0"/>
                <a:cs typeface="Arial" pitchFamily="34" charset="0"/>
              </a:rPr>
              <a:t>siguientes figuras se </a:t>
            </a:r>
            <a:r>
              <a:rPr lang="es-EC" sz="1400" dirty="0">
                <a:latin typeface="Arial" pitchFamily="34" charset="0"/>
                <a:cs typeface="Arial" pitchFamily="34" charset="0"/>
              </a:rPr>
              <a:t>puede visualizar que la estructura soportará sin ningún inconveniente las cargas a las cuales está sometida, ya que cada uno de los elementos que la conforman, producen una deformación realmente despreciable del 0,149 E-7 en la estructura de soporte. Los elementos escogidos para la estructura fueron seleccionados por la configuración de la cámara de trituración y sus diferentes componentes que se acoplan a ella, así como de la geometría de las chumaceras y del motor eléctrico empleado.  </a:t>
            </a:r>
          </a:p>
        </p:txBody>
      </p:sp>
      <p:pic>
        <p:nvPicPr>
          <p:cNvPr id="6" name="5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65229" y="2210218"/>
            <a:ext cx="4531995" cy="3438525"/>
          </a:xfrm>
          <a:prstGeom prst="rect">
            <a:avLst/>
          </a:prstGeom>
          <a:noFill/>
          <a:ln>
            <a:noFill/>
          </a:ln>
        </p:spPr>
      </p:pic>
      <p:pic>
        <p:nvPicPr>
          <p:cNvPr id="7" name="6 Imagen"/>
          <p:cNvPicPr/>
          <p:nvPr/>
        </p:nvPicPr>
        <p:blipFill>
          <a:blip r:embed="rId4">
            <a:extLst>
              <a:ext uri="{28A0092B-C50C-407E-A947-70E740481C1C}">
                <a14:useLocalDpi xmlns:a14="http://schemas.microsoft.com/office/drawing/2010/main" val="0"/>
              </a:ext>
            </a:extLst>
          </a:blip>
          <a:srcRect/>
          <a:stretch>
            <a:fillRect/>
          </a:stretch>
        </p:blipFill>
        <p:spPr bwMode="auto">
          <a:xfrm>
            <a:off x="4603851" y="2191533"/>
            <a:ext cx="4412615" cy="3457210"/>
          </a:xfrm>
          <a:prstGeom prst="rect">
            <a:avLst/>
          </a:prstGeom>
          <a:noFill/>
          <a:ln>
            <a:noFill/>
          </a:ln>
        </p:spPr>
      </p:pic>
      <p:sp>
        <p:nvSpPr>
          <p:cNvPr id="8" name="7 Rectángulo"/>
          <p:cNvSpPr/>
          <p:nvPr/>
        </p:nvSpPr>
        <p:spPr>
          <a:xfrm>
            <a:off x="65229" y="5651762"/>
            <a:ext cx="5184576" cy="307777"/>
          </a:xfrm>
          <a:prstGeom prst="rect">
            <a:avLst/>
          </a:prstGeom>
        </p:spPr>
        <p:txBody>
          <a:bodyPr wrap="square">
            <a:spAutoFit/>
          </a:bodyPr>
          <a:lstStyle/>
          <a:p>
            <a:r>
              <a:rPr lang="es-EC" sz="1400" dirty="0">
                <a:latin typeface="Arial" pitchFamily="34" charset="0"/>
                <a:cs typeface="Arial" pitchFamily="34" charset="0"/>
              </a:rPr>
              <a:t>Análisis de desplazamiento en el Software ANSYS 14.0</a:t>
            </a:r>
          </a:p>
        </p:txBody>
      </p:sp>
      <p:sp>
        <p:nvSpPr>
          <p:cNvPr id="9" name="8 Rectángulo"/>
          <p:cNvSpPr/>
          <p:nvPr/>
        </p:nvSpPr>
        <p:spPr>
          <a:xfrm>
            <a:off x="4603851" y="5648743"/>
            <a:ext cx="4572000" cy="307777"/>
          </a:xfrm>
          <a:prstGeom prst="rect">
            <a:avLst/>
          </a:prstGeom>
        </p:spPr>
        <p:txBody>
          <a:bodyPr>
            <a:spAutoFit/>
          </a:bodyPr>
          <a:lstStyle/>
          <a:p>
            <a:r>
              <a:rPr lang="es-EC" sz="1400" dirty="0">
                <a:latin typeface="Arial" pitchFamily="34" charset="0"/>
                <a:cs typeface="Arial" pitchFamily="34" charset="0"/>
              </a:rPr>
              <a:t>Análisis de deformación en el Software ANSYS 14.0</a:t>
            </a:r>
          </a:p>
        </p:txBody>
      </p:sp>
    </p:spTree>
    <p:extLst>
      <p:ext uri="{BB962C8B-B14F-4D97-AF65-F5344CB8AC3E}">
        <p14:creationId xmlns:p14="http://schemas.microsoft.com/office/powerpoint/2010/main" val="8455949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3" name="2 Rectángulo"/>
          <p:cNvSpPr/>
          <p:nvPr/>
        </p:nvSpPr>
        <p:spPr>
          <a:xfrm>
            <a:off x="2785902" y="412395"/>
            <a:ext cx="3663182" cy="307777"/>
          </a:xfrm>
          <a:prstGeom prst="rect">
            <a:avLst/>
          </a:prstGeom>
        </p:spPr>
        <p:txBody>
          <a:bodyPr wrap="none">
            <a:spAutoFit/>
          </a:bodyPr>
          <a:lstStyle/>
          <a:p>
            <a:r>
              <a:rPr lang="es-EC" sz="1400" b="1" dirty="0">
                <a:latin typeface="Arial" pitchFamily="34" charset="0"/>
                <a:cs typeface="Arial" pitchFamily="34" charset="0"/>
              </a:rPr>
              <a:t>Fabricación de </a:t>
            </a:r>
            <a:r>
              <a:rPr lang="es-EC" sz="1400" b="1" dirty="0" smtClean="0">
                <a:latin typeface="Arial" pitchFamily="34" charset="0"/>
                <a:cs typeface="Arial" pitchFamily="34" charset="0"/>
              </a:rPr>
              <a:t>los elementos mecánicos</a:t>
            </a:r>
            <a:endParaRPr lang="es-EC" sz="1400" dirty="0">
              <a:latin typeface="Arial" pitchFamily="34" charset="0"/>
              <a:cs typeface="Arial" pitchFamily="34" charset="0"/>
            </a:endParaRPr>
          </a:p>
        </p:txBody>
      </p:sp>
      <p:pic>
        <p:nvPicPr>
          <p:cNvPr id="9" name="8 Imagen"/>
          <p:cNvPicPr/>
          <p:nvPr/>
        </p:nvPicPr>
        <p:blipFill rotWithShape="1">
          <a:blip r:embed="rId3"/>
          <a:srcRect l="32860" t="15878" r="33140" b="25338"/>
          <a:stretch/>
        </p:blipFill>
        <p:spPr bwMode="auto">
          <a:xfrm>
            <a:off x="323527" y="908720"/>
            <a:ext cx="2995399"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0" name="9 Rectángulo"/>
          <p:cNvSpPr/>
          <p:nvPr/>
        </p:nvSpPr>
        <p:spPr>
          <a:xfrm>
            <a:off x="1259632" y="113702"/>
            <a:ext cx="7632848" cy="307777"/>
          </a:xfrm>
          <a:prstGeom prst="rect">
            <a:avLst/>
          </a:prstGeom>
        </p:spPr>
        <p:txBody>
          <a:bodyPr wrap="square">
            <a:spAutoFit/>
          </a:bodyPr>
          <a:lstStyle/>
          <a:p>
            <a:pPr lvl="1"/>
            <a:r>
              <a:rPr lang="es-EC" sz="1400" b="1" dirty="0">
                <a:latin typeface="Arial" pitchFamily="34" charset="0"/>
                <a:cs typeface="Arial" pitchFamily="34" charset="0"/>
              </a:rPr>
              <a:t>CONSTRUCCIÓN Y ENSAMBLAJE DE LAS PIEZAS MECÁNICAS</a:t>
            </a:r>
            <a:endParaRPr lang="es-EC" sz="1400" dirty="0">
              <a:latin typeface="Arial" pitchFamily="34" charset="0"/>
              <a:cs typeface="Arial" pitchFamily="34" charset="0"/>
            </a:endParaRPr>
          </a:p>
        </p:txBody>
      </p:sp>
      <p:pic>
        <p:nvPicPr>
          <p:cNvPr id="11" name="10 Imagen"/>
          <p:cNvPicPr/>
          <p:nvPr/>
        </p:nvPicPr>
        <p:blipFill rotWithShape="1">
          <a:blip r:embed="rId4"/>
          <a:srcRect l="26972" t="40203" r="27062" b="45270"/>
          <a:stretch/>
        </p:blipFill>
        <p:spPr bwMode="auto">
          <a:xfrm>
            <a:off x="3478224" y="913436"/>
            <a:ext cx="4981117" cy="1147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2" name="11 Imagen"/>
          <p:cNvPicPr/>
          <p:nvPr/>
        </p:nvPicPr>
        <p:blipFill rotWithShape="1">
          <a:blip r:embed="rId5"/>
          <a:srcRect l="32101" t="8784" r="32380" b="14189"/>
          <a:stretch/>
        </p:blipFill>
        <p:spPr bwMode="auto">
          <a:xfrm>
            <a:off x="3778664" y="2564905"/>
            <a:ext cx="2154373" cy="3214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3" name="12 Imagen"/>
          <p:cNvPicPr/>
          <p:nvPr/>
        </p:nvPicPr>
        <p:blipFill rotWithShape="1">
          <a:blip r:embed="rId6"/>
          <a:srcRect l="30581" t="9122" r="30101" b="18919"/>
          <a:stretch/>
        </p:blipFill>
        <p:spPr bwMode="auto">
          <a:xfrm>
            <a:off x="6300192" y="2564906"/>
            <a:ext cx="2168386" cy="3214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4" name="13 Imagen"/>
          <p:cNvPicPr/>
          <p:nvPr/>
        </p:nvPicPr>
        <p:blipFill rotWithShape="1">
          <a:blip r:embed="rId7"/>
          <a:srcRect l="40838" t="26212" r="43207" b="31757"/>
          <a:stretch/>
        </p:blipFill>
        <p:spPr bwMode="auto">
          <a:xfrm>
            <a:off x="323528" y="3691326"/>
            <a:ext cx="1520190" cy="2088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5" name="14 Imagen"/>
          <p:cNvPicPr/>
          <p:nvPr/>
        </p:nvPicPr>
        <p:blipFill rotWithShape="1">
          <a:blip r:embed="rId8"/>
          <a:srcRect l="44067" t="35349" r="46816" b="28378"/>
          <a:stretch/>
        </p:blipFill>
        <p:spPr bwMode="auto">
          <a:xfrm>
            <a:off x="1979712" y="3691326"/>
            <a:ext cx="1339215" cy="2088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688173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rotWithShape="1">
          <a:blip r:embed="rId2"/>
          <a:srcRect l="28872" t="12837" r="35419" b="15203"/>
          <a:stretch/>
        </p:blipFill>
        <p:spPr bwMode="auto">
          <a:xfrm>
            <a:off x="395537" y="898877"/>
            <a:ext cx="1944216" cy="195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3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5" name="4 Rectángulo"/>
          <p:cNvSpPr/>
          <p:nvPr/>
        </p:nvSpPr>
        <p:spPr>
          <a:xfrm>
            <a:off x="2785902" y="412395"/>
            <a:ext cx="3663182" cy="307777"/>
          </a:xfrm>
          <a:prstGeom prst="rect">
            <a:avLst/>
          </a:prstGeom>
        </p:spPr>
        <p:txBody>
          <a:bodyPr wrap="none">
            <a:spAutoFit/>
          </a:bodyPr>
          <a:lstStyle/>
          <a:p>
            <a:r>
              <a:rPr lang="es-EC" sz="1400" b="1" dirty="0">
                <a:latin typeface="Arial" pitchFamily="34" charset="0"/>
                <a:cs typeface="Arial" pitchFamily="34" charset="0"/>
              </a:rPr>
              <a:t>Fabricación de </a:t>
            </a:r>
            <a:r>
              <a:rPr lang="es-EC" sz="1400" b="1" dirty="0" smtClean="0">
                <a:latin typeface="Arial" pitchFamily="34" charset="0"/>
                <a:cs typeface="Arial" pitchFamily="34" charset="0"/>
              </a:rPr>
              <a:t>los elementos mecánicos</a:t>
            </a:r>
            <a:endParaRPr lang="es-EC" sz="1400" dirty="0">
              <a:latin typeface="Arial" pitchFamily="34" charset="0"/>
              <a:cs typeface="Arial" pitchFamily="34" charset="0"/>
            </a:endParaRPr>
          </a:p>
        </p:txBody>
      </p:sp>
      <p:sp>
        <p:nvSpPr>
          <p:cNvPr id="6" name="5 Rectángulo"/>
          <p:cNvSpPr/>
          <p:nvPr/>
        </p:nvSpPr>
        <p:spPr>
          <a:xfrm>
            <a:off x="1115616" y="104618"/>
            <a:ext cx="7632848" cy="307777"/>
          </a:xfrm>
          <a:prstGeom prst="rect">
            <a:avLst/>
          </a:prstGeom>
        </p:spPr>
        <p:txBody>
          <a:bodyPr wrap="square">
            <a:spAutoFit/>
          </a:bodyPr>
          <a:lstStyle/>
          <a:p>
            <a:pPr lvl="1"/>
            <a:r>
              <a:rPr lang="es-EC" sz="1400" b="1" dirty="0">
                <a:latin typeface="Arial" pitchFamily="34" charset="0"/>
                <a:cs typeface="Arial" pitchFamily="34" charset="0"/>
              </a:rPr>
              <a:t>CONSTRUCCIÓN Y ENSAMBLAJE DE LAS PIEZAS MECÁNICAS</a:t>
            </a:r>
            <a:endParaRPr lang="es-EC" sz="1400" dirty="0">
              <a:latin typeface="Arial" pitchFamily="34" charset="0"/>
              <a:cs typeface="Arial" pitchFamily="34" charset="0"/>
            </a:endParaRPr>
          </a:p>
        </p:txBody>
      </p:sp>
      <p:pic>
        <p:nvPicPr>
          <p:cNvPr id="7" name="6 Imagen"/>
          <p:cNvPicPr/>
          <p:nvPr/>
        </p:nvPicPr>
        <p:blipFill rotWithShape="1">
          <a:blip r:embed="rId4"/>
          <a:srcRect l="28111" t="29391" r="28391" b="29392"/>
          <a:stretch/>
        </p:blipFill>
        <p:spPr bwMode="auto">
          <a:xfrm>
            <a:off x="2627784" y="898877"/>
            <a:ext cx="3458510" cy="1860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7 Imagen"/>
          <p:cNvPicPr/>
          <p:nvPr/>
        </p:nvPicPr>
        <p:blipFill rotWithShape="1">
          <a:blip r:embed="rId5"/>
          <a:srcRect l="41788" t="27703" r="42637" b="37838"/>
          <a:stretch/>
        </p:blipFill>
        <p:spPr bwMode="auto">
          <a:xfrm>
            <a:off x="6449084" y="898876"/>
            <a:ext cx="1512168" cy="2170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8 Imagen"/>
          <p:cNvPicPr/>
          <p:nvPr/>
        </p:nvPicPr>
        <p:blipFill rotWithShape="1">
          <a:blip r:embed="rId6"/>
          <a:srcRect l="46157" t="31419" r="47765" b="34459"/>
          <a:stretch/>
        </p:blipFill>
        <p:spPr bwMode="auto">
          <a:xfrm>
            <a:off x="8299387" y="898877"/>
            <a:ext cx="593216" cy="2170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19 Imagen"/>
          <p:cNvPicPr/>
          <p:nvPr/>
        </p:nvPicPr>
        <p:blipFill rotWithShape="1">
          <a:blip r:embed="rId7"/>
          <a:srcRect l="33050" t="18919" r="31051" b="28040"/>
          <a:stretch/>
        </p:blipFill>
        <p:spPr bwMode="auto">
          <a:xfrm>
            <a:off x="395536" y="3356992"/>
            <a:ext cx="2232247" cy="2016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10 Imagen"/>
          <p:cNvPicPr/>
          <p:nvPr/>
        </p:nvPicPr>
        <p:blipFill rotWithShape="1">
          <a:blip r:embed="rId8"/>
          <a:srcRect l="28681" t="30068" r="29911" b="29730"/>
          <a:stretch/>
        </p:blipFill>
        <p:spPr bwMode="auto">
          <a:xfrm>
            <a:off x="2804231" y="3356992"/>
            <a:ext cx="3268809"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2" name="11 Imagen"/>
          <p:cNvPicPr/>
          <p:nvPr/>
        </p:nvPicPr>
        <p:blipFill rotWithShape="1">
          <a:blip r:embed="rId9"/>
          <a:srcRect l="32100" t="27027" r="29341" b="37500"/>
          <a:stretch/>
        </p:blipFill>
        <p:spPr bwMode="auto">
          <a:xfrm>
            <a:off x="6228185" y="3356992"/>
            <a:ext cx="2736303"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189341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10" name="22 Imagen"/>
          <p:cNvPicPr/>
          <p:nvPr/>
        </p:nvPicPr>
        <p:blipFill rotWithShape="1">
          <a:blip r:embed="rId3"/>
          <a:srcRect l="35709" t="24324" r="35230" b="28378"/>
          <a:stretch/>
        </p:blipFill>
        <p:spPr bwMode="auto">
          <a:xfrm>
            <a:off x="935596" y="1268760"/>
            <a:ext cx="3627596" cy="2956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24 Imagen"/>
          <p:cNvPicPr/>
          <p:nvPr/>
        </p:nvPicPr>
        <p:blipFill rotWithShape="1">
          <a:blip r:embed="rId4"/>
          <a:srcRect l="30770" t="22635" r="32192" b="29054"/>
          <a:stretch/>
        </p:blipFill>
        <p:spPr bwMode="auto">
          <a:xfrm>
            <a:off x="4882143" y="832979"/>
            <a:ext cx="3312368" cy="2088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2" name="11 Imagen"/>
          <p:cNvPicPr/>
          <p:nvPr/>
        </p:nvPicPr>
        <p:blipFill rotWithShape="1">
          <a:blip r:embed="rId5"/>
          <a:srcRect l="51298" t="50453" r="44796" b="37161"/>
          <a:stretch/>
        </p:blipFill>
        <p:spPr bwMode="auto">
          <a:xfrm rot="16200000">
            <a:off x="5509806" y="2785116"/>
            <a:ext cx="2016224" cy="3384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3" name="12 Rectángulo"/>
          <p:cNvSpPr/>
          <p:nvPr/>
        </p:nvSpPr>
        <p:spPr>
          <a:xfrm>
            <a:off x="2785902" y="412395"/>
            <a:ext cx="3663182" cy="307777"/>
          </a:xfrm>
          <a:prstGeom prst="rect">
            <a:avLst/>
          </a:prstGeom>
        </p:spPr>
        <p:txBody>
          <a:bodyPr wrap="none">
            <a:spAutoFit/>
          </a:bodyPr>
          <a:lstStyle/>
          <a:p>
            <a:r>
              <a:rPr lang="es-EC" sz="1400" b="1" dirty="0">
                <a:latin typeface="Arial" pitchFamily="34" charset="0"/>
                <a:cs typeface="Arial" pitchFamily="34" charset="0"/>
              </a:rPr>
              <a:t>Fabricación de </a:t>
            </a:r>
            <a:r>
              <a:rPr lang="es-EC" sz="1400" b="1" dirty="0" smtClean="0">
                <a:latin typeface="Arial" pitchFamily="34" charset="0"/>
                <a:cs typeface="Arial" pitchFamily="34" charset="0"/>
              </a:rPr>
              <a:t>los elementos mecánicos</a:t>
            </a:r>
            <a:endParaRPr lang="es-EC" sz="1400" dirty="0">
              <a:latin typeface="Arial" pitchFamily="34" charset="0"/>
              <a:cs typeface="Arial" pitchFamily="34" charset="0"/>
            </a:endParaRPr>
          </a:p>
        </p:txBody>
      </p:sp>
      <p:sp>
        <p:nvSpPr>
          <p:cNvPr id="14" name="13 Rectángulo"/>
          <p:cNvSpPr/>
          <p:nvPr/>
        </p:nvSpPr>
        <p:spPr>
          <a:xfrm>
            <a:off x="1259632" y="113702"/>
            <a:ext cx="7632848" cy="307777"/>
          </a:xfrm>
          <a:prstGeom prst="rect">
            <a:avLst/>
          </a:prstGeom>
        </p:spPr>
        <p:txBody>
          <a:bodyPr wrap="square">
            <a:spAutoFit/>
          </a:bodyPr>
          <a:lstStyle/>
          <a:p>
            <a:pPr lvl="1"/>
            <a:r>
              <a:rPr lang="es-EC" sz="1400" b="1" dirty="0">
                <a:latin typeface="Arial" pitchFamily="34" charset="0"/>
                <a:cs typeface="Arial" pitchFamily="34" charset="0"/>
              </a:rPr>
              <a:t>CONSTRUCCIÓN Y ENSAMBLAJE DE LAS PIEZAS MECÁNICAS</a:t>
            </a:r>
            <a:endParaRPr lang="es-EC" sz="1400" dirty="0">
              <a:latin typeface="Arial" pitchFamily="34" charset="0"/>
              <a:cs typeface="Arial" pitchFamily="34" charset="0"/>
            </a:endParaRPr>
          </a:p>
        </p:txBody>
      </p:sp>
    </p:spTree>
    <p:extLst>
      <p:ext uri="{BB962C8B-B14F-4D97-AF65-F5344CB8AC3E}">
        <p14:creationId xmlns:p14="http://schemas.microsoft.com/office/powerpoint/2010/main" val="32541279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srcRect l="38179" t="15879" r="34659" b="23648"/>
          <a:stretch/>
        </p:blipFill>
        <p:spPr bwMode="auto">
          <a:xfrm>
            <a:off x="2610805" y="1052736"/>
            <a:ext cx="3562350" cy="4458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2 Rectángulo"/>
          <p:cNvSpPr/>
          <p:nvPr/>
        </p:nvSpPr>
        <p:spPr>
          <a:xfrm>
            <a:off x="827584" y="373306"/>
            <a:ext cx="7128792" cy="369332"/>
          </a:xfrm>
          <a:prstGeom prst="rect">
            <a:avLst/>
          </a:prstGeom>
        </p:spPr>
        <p:txBody>
          <a:bodyPr wrap="square">
            <a:spAutoFit/>
          </a:bodyPr>
          <a:lstStyle/>
          <a:p>
            <a:r>
              <a:rPr lang="es-EC" b="1" dirty="0">
                <a:latin typeface="Arial" pitchFamily="34" charset="0"/>
                <a:cs typeface="Arial" pitchFamily="34" charset="0"/>
              </a:rPr>
              <a:t>Ensamblaje </a:t>
            </a:r>
            <a:r>
              <a:rPr lang="es-EC" b="1" dirty="0" smtClean="0">
                <a:latin typeface="Arial" pitchFamily="34" charset="0"/>
                <a:cs typeface="Arial" pitchFamily="34" charset="0"/>
              </a:rPr>
              <a:t>total de la maquina trituradora de explosivos TNT</a:t>
            </a:r>
            <a:endParaRPr lang="es-EC" dirty="0">
              <a:latin typeface="Arial" pitchFamily="34" charset="0"/>
              <a:cs typeface="Arial" pitchFamily="34" charset="0"/>
            </a:endParaRPr>
          </a:p>
        </p:txBody>
      </p:sp>
      <p:pic>
        <p:nvPicPr>
          <p:cNvPr id="4" name="3 Imagen"/>
          <p:cNvPicPr/>
          <p:nvPr/>
        </p:nvPicPr>
        <p:blipFill>
          <a:blip r:embed="rId3" cstate="print"/>
          <a:srcRect l="5771" t="19565" r="2919" b="61957"/>
          <a:stretch>
            <a:fillRect/>
          </a:stretch>
        </p:blipFill>
        <p:spPr bwMode="auto">
          <a:xfrm>
            <a:off x="0" y="5949280"/>
            <a:ext cx="9144000" cy="908720"/>
          </a:xfrm>
          <a:prstGeom prst="rect">
            <a:avLst/>
          </a:prstGeom>
          <a:noFill/>
          <a:ln w="9525">
            <a:noFill/>
            <a:miter lim="800000"/>
            <a:headEnd/>
            <a:tailEnd/>
          </a:ln>
        </p:spPr>
      </p:pic>
    </p:spTree>
    <p:extLst>
      <p:ext uri="{BB962C8B-B14F-4D97-AF65-F5344CB8AC3E}">
        <p14:creationId xmlns:p14="http://schemas.microsoft.com/office/powerpoint/2010/main" val="2363335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59" y="596875"/>
            <a:ext cx="8265631" cy="4955203"/>
          </a:xfrm>
          <a:prstGeom prst="rect">
            <a:avLst/>
          </a:prstGeom>
        </p:spPr>
        <p:txBody>
          <a:bodyPr wrap="square">
            <a:spAutoFit/>
          </a:bodyPr>
          <a:lstStyle/>
          <a:p>
            <a:pPr marL="0" lvl="2"/>
            <a:r>
              <a:rPr lang="es-EC" sz="3200" b="1" dirty="0" smtClean="0"/>
              <a:t>TRINITROTOLUENO.</a:t>
            </a:r>
          </a:p>
          <a:p>
            <a:pPr marL="0" lvl="2"/>
            <a:endParaRPr lang="es-EC" sz="3200" dirty="0" smtClean="0"/>
          </a:p>
          <a:p>
            <a:r>
              <a:rPr lang="es-EC" dirty="0"/>
              <a:t> </a:t>
            </a:r>
            <a:endParaRPr lang="es-EC" dirty="0" smtClean="0"/>
          </a:p>
          <a:p>
            <a:endParaRPr lang="es-EC" dirty="0"/>
          </a:p>
          <a:p>
            <a:endParaRPr lang="es-EC" dirty="0" smtClean="0"/>
          </a:p>
          <a:p>
            <a:endParaRPr lang="es-EC" dirty="0"/>
          </a:p>
          <a:p>
            <a:endParaRPr lang="es-EC" dirty="0" smtClean="0"/>
          </a:p>
          <a:p>
            <a:endParaRPr lang="es-EC" dirty="0"/>
          </a:p>
          <a:p>
            <a:r>
              <a:rPr lang="es-EC" dirty="0" smtClean="0"/>
              <a:t>El Trinitrotolueno, llamado generalmente como </a:t>
            </a:r>
            <a:r>
              <a:rPr lang="es-EC" b="1" dirty="0" smtClean="0"/>
              <a:t>TNT</a:t>
            </a:r>
            <a:r>
              <a:rPr lang="es-EC" dirty="0" smtClean="0"/>
              <a:t> ó </a:t>
            </a:r>
            <a:r>
              <a:rPr lang="es-EC" b="1" dirty="0" smtClean="0"/>
              <a:t>trotil</a:t>
            </a:r>
            <a:r>
              <a:rPr lang="es-EC" dirty="0" smtClean="0"/>
              <a:t>, es el explosivo de uso militar más empleado en el mundo.   </a:t>
            </a:r>
          </a:p>
          <a:p>
            <a:r>
              <a:rPr lang="es-EC" dirty="0" smtClean="0"/>
              <a:t> </a:t>
            </a:r>
            <a:endParaRPr lang="es-EC" sz="1600" dirty="0" smtClean="0"/>
          </a:p>
          <a:p>
            <a:pPr algn="just"/>
            <a:r>
              <a:rPr lang="es-EC" dirty="0" smtClean="0"/>
              <a:t>Se </a:t>
            </a:r>
            <a:r>
              <a:rPr lang="es-EC" b="1" dirty="0" smtClean="0"/>
              <a:t>obtiene por nitración de tolueno empleando mezcla sulfonítrica</a:t>
            </a:r>
            <a:r>
              <a:rPr lang="es-EC" dirty="0" smtClean="0"/>
              <a:t>. </a:t>
            </a:r>
            <a:r>
              <a:rPr lang="es-CL" dirty="0" smtClean="0"/>
              <a:t>Trinitrotolueno es nitro compuesto derivado de tolueno y ácido nítrico, es de gran uso para todos tipos de armas. Es muy estable, relativamente insensible, y no necesita flegmatización (resultado de añadir una materia o sustancia a un explosivo con el fin de mejorar la seguridad en el transporte y la manipulación).</a:t>
            </a:r>
            <a:endParaRPr lang="es-EC" sz="1600" dirty="0"/>
          </a:p>
        </p:txBody>
      </p:sp>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pic>
        <p:nvPicPr>
          <p:cNvPr id="1026" name="Picture 2" descr="C:\Users\Patricio Andrade\Desktop\TESIS\VARIOS APUNTES\FOTOS\IMG-20120629-008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67" t="15862" r="4047" b="53954"/>
          <a:stretch/>
        </p:blipFill>
        <p:spPr bwMode="auto">
          <a:xfrm>
            <a:off x="3008364" y="1628800"/>
            <a:ext cx="3466006" cy="1012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srcRect l="37799" t="16891" r="39408" b="24662"/>
          <a:stretch/>
        </p:blipFill>
        <p:spPr bwMode="auto">
          <a:xfrm>
            <a:off x="251520" y="260648"/>
            <a:ext cx="2359660" cy="3834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2 Rectángulo"/>
          <p:cNvSpPr/>
          <p:nvPr/>
        </p:nvSpPr>
        <p:spPr>
          <a:xfrm>
            <a:off x="63198" y="4365103"/>
            <a:ext cx="2736304" cy="646331"/>
          </a:xfrm>
          <a:prstGeom prst="rect">
            <a:avLst/>
          </a:prstGeom>
        </p:spPr>
        <p:txBody>
          <a:bodyPr wrap="square">
            <a:spAutoFit/>
          </a:bodyPr>
          <a:lstStyle/>
          <a:p>
            <a:pPr algn="just"/>
            <a:r>
              <a:rPr lang="es-EC" sz="1200" dirty="0">
                <a:latin typeface="Arial" pitchFamily="34" charset="0"/>
                <a:cs typeface="Arial" pitchFamily="34" charset="0"/>
              </a:rPr>
              <a:t>Ubicación de la máquina trituradora de explosivos TNT para sus respectivas pruebas mecánicas </a:t>
            </a:r>
          </a:p>
        </p:txBody>
      </p:sp>
      <p:pic>
        <p:nvPicPr>
          <p:cNvPr id="4" name="34 Imagen"/>
          <p:cNvPicPr/>
          <p:nvPr/>
        </p:nvPicPr>
        <p:blipFill rotWithShape="1">
          <a:blip r:embed="rId3"/>
          <a:srcRect l="26972" t="17230" r="27252" b="22973"/>
          <a:stretch/>
        </p:blipFill>
        <p:spPr bwMode="auto">
          <a:xfrm>
            <a:off x="2987824" y="1412776"/>
            <a:ext cx="3201350"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4 Rectángulo"/>
          <p:cNvSpPr/>
          <p:nvPr/>
        </p:nvSpPr>
        <p:spPr>
          <a:xfrm>
            <a:off x="3112335" y="4376570"/>
            <a:ext cx="2952328" cy="461665"/>
          </a:xfrm>
          <a:prstGeom prst="rect">
            <a:avLst/>
          </a:prstGeom>
        </p:spPr>
        <p:txBody>
          <a:bodyPr wrap="square">
            <a:spAutoFit/>
          </a:bodyPr>
          <a:lstStyle/>
          <a:p>
            <a:r>
              <a:rPr lang="es-EC" sz="1200" dirty="0">
                <a:latin typeface="Arial" pitchFamily="34" charset="0"/>
                <a:cs typeface="Arial" pitchFamily="34" charset="0"/>
              </a:rPr>
              <a:t>Prueba Mecánica de la trituración de explosivo TNT </a:t>
            </a:r>
          </a:p>
        </p:txBody>
      </p:sp>
      <p:pic>
        <p:nvPicPr>
          <p:cNvPr id="6" name="35 Imagen"/>
          <p:cNvPicPr/>
          <p:nvPr/>
        </p:nvPicPr>
        <p:blipFill rotWithShape="1">
          <a:blip r:embed="rId4"/>
          <a:srcRect l="39889" t="16554" r="27061" b="23311"/>
          <a:stretch/>
        </p:blipFill>
        <p:spPr bwMode="auto">
          <a:xfrm>
            <a:off x="6444208" y="260648"/>
            <a:ext cx="2477000" cy="1877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36 Imagen"/>
          <p:cNvPicPr/>
          <p:nvPr/>
        </p:nvPicPr>
        <p:blipFill rotWithShape="1">
          <a:blip r:embed="rId5"/>
          <a:srcRect l="36849" t="29730" r="33330" b="32432"/>
          <a:stretch/>
        </p:blipFill>
        <p:spPr bwMode="auto">
          <a:xfrm>
            <a:off x="6444208" y="2292892"/>
            <a:ext cx="2477000" cy="1783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7 Rectángulo"/>
          <p:cNvSpPr/>
          <p:nvPr/>
        </p:nvSpPr>
        <p:spPr>
          <a:xfrm>
            <a:off x="6444208" y="4365103"/>
            <a:ext cx="2699792" cy="461665"/>
          </a:xfrm>
          <a:prstGeom prst="rect">
            <a:avLst/>
          </a:prstGeom>
        </p:spPr>
        <p:txBody>
          <a:bodyPr wrap="square">
            <a:spAutoFit/>
          </a:bodyPr>
          <a:lstStyle/>
          <a:p>
            <a:r>
              <a:rPr lang="es-EC" sz="1200" dirty="0">
                <a:latin typeface="Arial" pitchFamily="34" charset="0"/>
                <a:cs typeface="Arial" pitchFamily="34" charset="0"/>
              </a:rPr>
              <a:t>Resultado de la trituración de los bloques de explosivo TNT</a:t>
            </a:r>
          </a:p>
        </p:txBody>
      </p:sp>
      <p:pic>
        <p:nvPicPr>
          <p:cNvPr id="9" name="8 Imagen"/>
          <p:cNvPicPr/>
          <p:nvPr/>
        </p:nvPicPr>
        <p:blipFill>
          <a:blip r:embed="rId6"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11" name="10 Rectángulo"/>
          <p:cNvSpPr/>
          <p:nvPr/>
        </p:nvSpPr>
        <p:spPr>
          <a:xfrm>
            <a:off x="2699792" y="395372"/>
            <a:ext cx="3236784" cy="369332"/>
          </a:xfrm>
          <a:prstGeom prst="rect">
            <a:avLst/>
          </a:prstGeom>
        </p:spPr>
        <p:txBody>
          <a:bodyPr wrap="none">
            <a:spAutoFit/>
          </a:bodyPr>
          <a:lstStyle/>
          <a:p>
            <a:pPr lvl="1" algn="ctr"/>
            <a:r>
              <a:rPr lang="es-EC" b="1" dirty="0">
                <a:latin typeface="Arial" pitchFamily="34" charset="0"/>
                <a:cs typeface="Arial" pitchFamily="34" charset="0"/>
              </a:rPr>
              <a:t>PRUEBAS MECÁNICAS</a:t>
            </a:r>
            <a:endParaRPr lang="es-EC" sz="2000" b="1" dirty="0">
              <a:latin typeface="Arial" pitchFamily="34" charset="0"/>
              <a:cs typeface="Arial" pitchFamily="34" charset="0"/>
            </a:endParaRPr>
          </a:p>
        </p:txBody>
      </p:sp>
    </p:spTree>
    <p:extLst>
      <p:ext uri="{BB962C8B-B14F-4D97-AF65-F5344CB8AC3E}">
        <p14:creationId xmlns:p14="http://schemas.microsoft.com/office/powerpoint/2010/main" val="11803632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11760" y="237375"/>
            <a:ext cx="4737194" cy="369332"/>
          </a:xfrm>
          <a:prstGeom prst="rect">
            <a:avLst/>
          </a:prstGeom>
        </p:spPr>
        <p:txBody>
          <a:bodyPr wrap="none">
            <a:spAutoFit/>
          </a:bodyPr>
          <a:lstStyle/>
          <a:p>
            <a:pPr lvl="1"/>
            <a:r>
              <a:rPr lang="es-EC" b="1" dirty="0">
                <a:latin typeface="Arial" pitchFamily="34" charset="0"/>
                <a:cs typeface="Arial" pitchFamily="34" charset="0"/>
              </a:rPr>
              <a:t>ANÁLISIS </a:t>
            </a:r>
            <a:r>
              <a:rPr lang="es-EC" b="1" dirty="0" smtClean="0">
                <a:latin typeface="Arial" pitchFamily="34" charset="0"/>
                <a:cs typeface="Arial" pitchFamily="34" charset="0"/>
              </a:rPr>
              <a:t>ECONÓMICO/FINANCIERO</a:t>
            </a:r>
            <a:endParaRPr lang="es-EC" sz="1600" dirty="0">
              <a:latin typeface="Arial" pitchFamily="34" charset="0"/>
              <a:cs typeface="Arial" pitchFamily="34" charset="0"/>
            </a:endParaRPr>
          </a:p>
        </p:txBody>
      </p:sp>
      <p:pic>
        <p:nvPicPr>
          <p:cNvPr id="5" name="4 Imagen"/>
          <p:cNvPicPr/>
          <p:nvPr/>
        </p:nvPicPr>
        <p:blipFill>
          <a:blip r:embed="rId2" cstate="print"/>
          <a:srcRect l="5771" t="19565" r="2919" b="61957"/>
          <a:stretch>
            <a:fillRect/>
          </a:stretch>
        </p:blipFill>
        <p:spPr bwMode="auto">
          <a:xfrm>
            <a:off x="0" y="5976664"/>
            <a:ext cx="9144000" cy="908720"/>
          </a:xfrm>
          <a:prstGeom prst="rect">
            <a:avLst/>
          </a:prstGeom>
          <a:noFill/>
          <a:ln w="9525">
            <a:noFill/>
            <a:miter lim="800000"/>
            <a:headEnd/>
            <a:tailEnd/>
          </a:ln>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125" t="40485" r="34966" b="23507"/>
          <a:stretch/>
        </p:blipFill>
        <p:spPr bwMode="auto">
          <a:xfrm>
            <a:off x="2652287" y="692696"/>
            <a:ext cx="4256139" cy="3325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467544" y="3995678"/>
            <a:ext cx="8208912" cy="1938992"/>
          </a:xfrm>
          <a:prstGeom prst="rect">
            <a:avLst/>
          </a:prstGeom>
        </p:spPr>
        <p:txBody>
          <a:bodyPr wrap="square">
            <a:spAutoFit/>
          </a:bodyPr>
          <a:lstStyle/>
          <a:p>
            <a:pPr marL="0" lvl="1" algn="just"/>
            <a:r>
              <a:rPr lang="es-EC" b="1" dirty="0"/>
              <a:t>COSTO TOTAL DEL PROYECTO</a:t>
            </a:r>
            <a:endParaRPr lang="es-EC" dirty="0"/>
          </a:p>
          <a:p>
            <a:pPr algn="just"/>
            <a:endParaRPr lang="es-EC" dirty="0" smtClean="0">
              <a:latin typeface="Arial" pitchFamily="34" charset="0"/>
              <a:cs typeface="Arial" pitchFamily="34" charset="0"/>
            </a:endParaRPr>
          </a:p>
          <a:p>
            <a:pPr algn="just"/>
            <a:r>
              <a:rPr lang="es-EC" sz="1400" dirty="0"/>
              <a:t>Finalmente como se muestra en el resumen del costo total del proyecto concluimos que el costo final del proyecto es de 14388,26 dólares, por lo tanto el costo final del proyecto es muy buena opción para la realización del proyecto ya que empresas dedicadas a la fabricación de trituradoras de explosivo TNT  como por ejemplo Asesoramiento Tecnológico S.R.L. (Empresa Argentina) y KONŠTRUKTA-</a:t>
            </a:r>
            <a:r>
              <a:rPr lang="es-EC" sz="1400" dirty="0" err="1"/>
              <a:t>Industry</a:t>
            </a:r>
            <a:r>
              <a:rPr lang="es-EC" sz="1400" dirty="0"/>
              <a:t>, </a:t>
            </a:r>
            <a:r>
              <a:rPr lang="es-EC" sz="1400" dirty="0" err="1"/>
              <a:t>a.s.</a:t>
            </a:r>
            <a:r>
              <a:rPr lang="es-EC" sz="1400" dirty="0"/>
              <a:t>, </a:t>
            </a:r>
            <a:r>
              <a:rPr lang="es-EC" sz="1400" dirty="0" err="1"/>
              <a:t>Kvýstavisku</a:t>
            </a:r>
            <a:r>
              <a:rPr lang="es-EC" sz="1400" dirty="0"/>
              <a:t> 13,  912 50 </a:t>
            </a:r>
            <a:r>
              <a:rPr lang="es-EC" sz="1400" dirty="0" err="1"/>
              <a:t>TRENČÍNTel</a:t>
            </a:r>
            <a:r>
              <a:rPr lang="es-EC" sz="1400" dirty="0"/>
              <a:t>.: 032 7404 111, fax: 032 743 03 19 (Empresa Eslovaca)</a:t>
            </a:r>
            <a:r>
              <a:rPr lang="es-EC" sz="1400" b="1" dirty="0"/>
              <a:t> </a:t>
            </a:r>
            <a:r>
              <a:rPr lang="es-EC" sz="1400" dirty="0"/>
              <a:t>ofertan sus</a:t>
            </a:r>
            <a:r>
              <a:rPr lang="es-EC" sz="1400" b="1" dirty="0"/>
              <a:t> </a:t>
            </a:r>
            <a:r>
              <a:rPr lang="es-EC" sz="1400" dirty="0"/>
              <a:t>máquinas en un valor promedio de  35.000 USD para otros países que necesiten de este tipo de máquinas.     </a:t>
            </a:r>
            <a:r>
              <a:rPr lang="es-EC" sz="1400" dirty="0" smtClean="0">
                <a:latin typeface="Arial" pitchFamily="34" charset="0"/>
                <a:cs typeface="Arial" pitchFamily="34" charset="0"/>
              </a:rPr>
              <a:t>   </a:t>
            </a:r>
            <a:endParaRPr lang="es-EC" sz="1400" dirty="0">
              <a:latin typeface="Arial" pitchFamily="34" charset="0"/>
              <a:cs typeface="Arial" pitchFamily="34" charset="0"/>
            </a:endParaRPr>
          </a:p>
        </p:txBody>
      </p:sp>
    </p:spTree>
    <p:extLst>
      <p:ext uri="{BB962C8B-B14F-4D97-AF65-F5344CB8AC3E}">
        <p14:creationId xmlns:p14="http://schemas.microsoft.com/office/powerpoint/2010/main" val="29321285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cstate="print"/>
          <a:srcRect l="5771" t="19565" r="2919" b="61957"/>
          <a:stretch>
            <a:fillRect/>
          </a:stretch>
        </p:blipFill>
        <p:spPr bwMode="auto">
          <a:xfrm>
            <a:off x="0" y="5976664"/>
            <a:ext cx="9144000" cy="908720"/>
          </a:xfrm>
          <a:prstGeom prst="rect">
            <a:avLst/>
          </a:prstGeom>
          <a:noFill/>
          <a:ln w="9525">
            <a:noFill/>
            <a:miter lim="800000"/>
            <a:headEnd/>
            <a:tailEnd/>
          </a:ln>
        </p:spPr>
      </p:pic>
      <p:sp>
        <p:nvSpPr>
          <p:cNvPr id="4" name="3 Rectángulo"/>
          <p:cNvSpPr/>
          <p:nvPr/>
        </p:nvSpPr>
        <p:spPr>
          <a:xfrm>
            <a:off x="467544" y="260648"/>
            <a:ext cx="8208912" cy="1477328"/>
          </a:xfrm>
          <a:prstGeom prst="rect">
            <a:avLst/>
          </a:prstGeom>
        </p:spPr>
        <p:txBody>
          <a:bodyPr wrap="square">
            <a:spAutoFit/>
          </a:bodyPr>
          <a:lstStyle/>
          <a:p>
            <a:r>
              <a:rPr lang="es-EC" b="1" dirty="0"/>
              <a:t>PERÍODO DE RECUPERACIÓN DE LA INVERSIÓN </a:t>
            </a:r>
            <a:r>
              <a:rPr lang="es-EC" b="1" dirty="0" smtClean="0"/>
              <a:t>INICIAL</a:t>
            </a:r>
          </a:p>
          <a:p>
            <a:endParaRPr lang="es-EC" dirty="0"/>
          </a:p>
          <a:p>
            <a:pPr algn="just"/>
            <a:r>
              <a:rPr lang="es-EC" dirty="0"/>
              <a:t>Para conocer el tiempo en el cual se podrá  recuperar la inversión inicial de la máquina trituradora de explosivo TNT, estimamos su valor en base a la capacidad de venta del explosivo TNT ya triturado mediante la siguiente tabla:</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510" t="46082" r="30980" b="30224"/>
          <a:stretch/>
        </p:blipFill>
        <p:spPr bwMode="auto">
          <a:xfrm>
            <a:off x="1691680" y="2060848"/>
            <a:ext cx="6155830"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4304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0310" y="908720"/>
            <a:ext cx="8280920" cy="4524315"/>
          </a:xfrm>
          <a:prstGeom prst="rect">
            <a:avLst/>
          </a:prstGeom>
        </p:spPr>
        <p:txBody>
          <a:bodyPr wrap="square">
            <a:spAutoFit/>
          </a:bodyPr>
          <a:lstStyle/>
          <a:p>
            <a:pPr marL="171450" lvl="0" indent="-171450" algn="just">
              <a:buFont typeface="Arial" pitchFamily="34" charset="0"/>
              <a:buChar char="•"/>
            </a:pPr>
            <a:r>
              <a:rPr lang="es-EC" dirty="0">
                <a:latin typeface="Arial" pitchFamily="34" charset="0"/>
                <a:cs typeface="Arial" pitchFamily="34" charset="0"/>
              </a:rPr>
              <a:t>La trituradora de explosivos TNT está diseñada para ser implementada en pequeñas y medianas empresas, porque su capacidad de trituración es moderada. </a:t>
            </a:r>
            <a:endParaRPr lang="es-EC" dirty="0" smtClean="0">
              <a:latin typeface="Arial" pitchFamily="34" charset="0"/>
              <a:cs typeface="Arial" pitchFamily="34" charset="0"/>
            </a:endParaRPr>
          </a:p>
          <a:p>
            <a:pPr lvl="0" algn="just"/>
            <a:endParaRPr lang="es-EC" dirty="0" smtClean="0">
              <a:latin typeface="Arial" pitchFamily="34" charset="0"/>
              <a:cs typeface="Arial" pitchFamily="34" charset="0"/>
            </a:endParaRPr>
          </a:p>
          <a:p>
            <a:pPr lvl="0" algn="just"/>
            <a:endParaRPr lang="es-EC" dirty="0">
              <a:latin typeface="Arial" pitchFamily="34" charset="0"/>
              <a:cs typeface="Arial" pitchFamily="34" charset="0"/>
            </a:endParaRPr>
          </a:p>
          <a:p>
            <a:pPr marL="171450" lvl="0" indent="-171450" algn="just">
              <a:buFont typeface="Arial" pitchFamily="34" charset="0"/>
              <a:buChar char="•"/>
            </a:pPr>
            <a:r>
              <a:rPr lang="es-EC" dirty="0">
                <a:latin typeface="Arial" pitchFamily="34" charset="0"/>
                <a:cs typeface="Arial" pitchFamily="34" charset="0"/>
              </a:rPr>
              <a:t>En el diseño de la trituradora de explosivos TNT se ha tratado de optimizar al máximo el tamaño del mismo, para que al momento de instalarlo con todos los demás componentes que tiene la trituradora como: tolvas, caja de trituración y sistema de transmisión de potencia no requieren un espacio físico grande</a:t>
            </a:r>
            <a:r>
              <a:rPr lang="es-EC" dirty="0" smtClean="0">
                <a:latin typeface="Arial" pitchFamily="34" charset="0"/>
                <a:cs typeface="Arial" pitchFamily="34" charset="0"/>
              </a:rPr>
              <a:t>.</a:t>
            </a:r>
            <a:r>
              <a:rPr lang="es-EC" dirty="0">
                <a:latin typeface="Arial" pitchFamily="34" charset="0"/>
                <a:cs typeface="Arial" pitchFamily="34" charset="0"/>
              </a:rPr>
              <a:t> </a:t>
            </a:r>
            <a:endParaRPr lang="es-EC" dirty="0" smtClean="0">
              <a:latin typeface="Arial" pitchFamily="34" charset="0"/>
              <a:cs typeface="Arial" pitchFamily="34" charset="0"/>
            </a:endParaRPr>
          </a:p>
          <a:p>
            <a:pPr lvl="0" algn="just"/>
            <a:endParaRPr lang="es-EC" dirty="0" smtClean="0">
              <a:latin typeface="Arial" pitchFamily="34" charset="0"/>
              <a:cs typeface="Arial" pitchFamily="34" charset="0"/>
            </a:endParaRPr>
          </a:p>
          <a:p>
            <a:pPr marL="171450" lvl="0" indent="-171450" algn="just">
              <a:buFont typeface="Arial" pitchFamily="34" charset="0"/>
              <a:buChar char="•"/>
            </a:pPr>
            <a:endParaRPr lang="es-EC" dirty="0">
              <a:latin typeface="Arial" pitchFamily="34" charset="0"/>
              <a:cs typeface="Arial" pitchFamily="34" charset="0"/>
            </a:endParaRPr>
          </a:p>
          <a:p>
            <a:pPr marL="171450" lvl="0" indent="-171450" algn="just">
              <a:buFont typeface="Arial" pitchFamily="34" charset="0"/>
              <a:buChar char="•"/>
            </a:pPr>
            <a:r>
              <a:rPr lang="es-EC" dirty="0">
                <a:latin typeface="Arial" pitchFamily="34" charset="0"/>
                <a:cs typeface="Arial" pitchFamily="34" charset="0"/>
              </a:rPr>
              <a:t>Los elementos y componentes mecánicos que conforman los diferentes sistemas del triturador de explosivos TNT fueron seleccionados para que sean de fácil adquisición en el mercado local</a:t>
            </a:r>
            <a:r>
              <a:rPr lang="es-EC" dirty="0" smtClean="0">
                <a:latin typeface="Arial" pitchFamily="34" charset="0"/>
                <a:cs typeface="Arial" pitchFamily="34" charset="0"/>
              </a:rPr>
              <a:t>.</a:t>
            </a:r>
          </a:p>
          <a:p>
            <a:pPr lvl="0" algn="just"/>
            <a:endParaRPr lang="es-EC" dirty="0">
              <a:latin typeface="Arial" pitchFamily="34" charset="0"/>
              <a:cs typeface="Arial" pitchFamily="34" charset="0"/>
            </a:endParaRPr>
          </a:p>
        </p:txBody>
      </p:sp>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5" name="4 Título"/>
          <p:cNvSpPr>
            <a:spLocks noGrp="1"/>
          </p:cNvSpPr>
          <p:nvPr>
            <p:ph type="title"/>
          </p:nvPr>
        </p:nvSpPr>
        <p:spPr>
          <a:xfrm>
            <a:off x="457200" y="-18256"/>
            <a:ext cx="8229600" cy="1143000"/>
          </a:xfrm>
        </p:spPr>
        <p:txBody>
          <a:bodyPr/>
          <a:lstStyle/>
          <a:p>
            <a:r>
              <a:rPr lang="es-EC" dirty="0" smtClean="0"/>
              <a:t>CONCLUSIONES</a:t>
            </a:r>
            <a:endParaRPr lang="es-ES" dirty="0"/>
          </a:p>
        </p:txBody>
      </p:sp>
    </p:spTree>
    <p:extLst>
      <p:ext uri="{BB962C8B-B14F-4D97-AF65-F5344CB8AC3E}">
        <p14:creationId xmlns:p14="http://schemas.microsoft.com/office/powerpoint/2010/main" val="10503456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0310" y="908720"/>
            <a:ext cx="8280920" cy="5078313"/>
          </a:xfrm>
          <a:prstGeom prst="rect">
            <a:avLst/>
          </a:prstGeom>
        </p:spPr>
        <p:txBody>
          <a:bodyPr wrap="square">
            <a:spAutoFit/>
          </a:bodyPr>
          <a:lstStyle/>
          <a:p>
            <a:pPr marL="171450" lvl="0" indent="-171450" algn="just">
              <a:buFont typeface="Arial" pitchFamily="34" charset="0"/>
              <a:buChar char="•"/>
            </a:pPr>
            <a:r>
              <a:rPr lang="es-EC" dirty="0" smtClean="0">
                <a:latin typeface="Arial" pitchFamily="34" charset="0"/>
                <a:cs typeface="Arial" pitchFamily="34" charset="0"/>
              </a:rPr>
              <a:t>Las diversas configuraciones de los sistemas cuentan con líneas sencillas para que su mecanizado se pudieran realizar sin mayores inconvenientes en cualquier taller mecánico si se pensara construir más máquinas para esta aplicación, de esta forma su construcción demandará menos recursos económicos y tiempos de fabricación.</a:t>
            </a:r>
          </a:p>
          <a:p>
            <a:pPr marL="171450" lvl="0" indent="-171450" algn="just">
              <a:buFont typeface="Arial" pitchFamily="34" charset="0"/>
              <a:buChar char="•"/>
            </a:pPr>
            <a:endParaRPr lang="es-EC" dirty="0" smtClean="0">
              <a:latin typeface="Arial" pitchFamily="34" charset="0"/>
              <a:cs typeface="Arial" pitchFamily="34" charset="0"/>
            </a:endParaRPr>
          </a:p>
          <a:p>
            <a:pPr lvl="0" algn="just"/>
            <a:endParaRPr lang="es-EC" dirty="0" smtClean="0">
              <a:latin typeface="Arial" pitchFamily="34" charset="0"/>
              <a:cs typeface="Arial" pitchFamily="34" charset="0"/>
            </a:endParaRPr>
          </a:p>
          <a:p>
            <a:pPr marL="171450" lvl="0" indent="-171450" algn="just">
              <a:buFont typeface="Arial" pitchFamily="34" charset="0"/>
              <a:buChar char="•"/>
            </a:pPr>
            <a:r>
              <a:rPr lang="es-EC" dirty="0" smtClean="0">
                <a:latin typeface="Arial" pitchFamily="34" charset="0"/>
                <a:cs typeface="Arial" pitchFamily="34" charset="0"/>
              </a:rPr>
              <a:t>El equipo ha sido diseñado tomando en cuenta, la capacidad que puede satisfacer las necesidades que posee actualmente el Centro de Desmilitarizado de la Empresa de Municiones Santa Bárbara E.P.      </a:t>
            </a:r>
          </a:p>
          <a:p>
            <a:pPr lvl="0" algn="just"/>
            <a:endParaRPr lang="es-EC" dirty="0" smtClean="0">
              <a:latin typeface="Arial" pitchFamily="34" charset="0"/>
              <a:cs typeface="Arial" pitchFamily="34" charset="0"/>
            </a:endParaRPr>
          </a:p>
          <a:p>
            <a:pPr marL="171450" lvl="0" indent="-171450" algn="just">
              <a:buFont typeface="Arial" pitchFamily="34" charset="0"/>
              <a:buChar char="•"/>
            </a:pPr>
            <a:endParaRPr lang="es-EC" dirty="0">
              <a:latin typeface="Arial" pitchFamily="34" charset="0"/>
              <a:cs typeface="Arial" pitchFamily="34" charset="0"/>
            </a:endParaRPr>
          </a:p>
          <a:p>
            <a:pPr marL="171450" indent="-171450" algn="just">
              <a:buFont typeface="Arial" pitchFamily="34" charset="0"/>
              <a:buChar char="•"/>
            </a:pPr>
            <a:r>
              <a:rPr lang="es-EC" dirty="0">
                <a:latin typeface="Arial" pitchFamily="34" charset="0"/>
                <a:cs typeface="Arial" pitchFamily="34" charset="0"/>
              </a:rPr>
              <a:t>Todos los cálculos se han basado en fundamentos teóricos y experimentales de equipos con similares capacidades de producción y que procesen elementos semejantes a los bloques de explosivo TNT; conjuntamente con la realización de las pruebas mecánicas pertinentes para la obtención de las especificaciones técnicas. </a:t>
            </a:r>
          </a:p>
          <a:p>
            <a:pPr marL="171450" lvl="0" indent="-171450" algn="just">
              <a:buFont typeface="Arial" pitchFamily="34" charset="0"/>
              <a:buChar char="•"/>
            </a:pPr>
            <a:endParaRPr lang="es-EC" dirty="0" smtClean="0">
              <a:latin typeface="Arial" pitchFamily="34" charset="0"/>
              <a:cs typeface="Arial" pitchFamily="34" charset="0"/>
            </a:endParaRPr>
          </a:p>
        </p:txBody>
      </p:sp>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5" name="4 Título"/>
          <p:cNvSpPr>
            <a:spLocks noGrp="1"/>
          </p:cNvSpPr>
          <p:nvPr>
            <p:ph type="title"/>
          </p:nvPr>
        </p:nvSpPr>
        <p:spPr>
          <a:xfrm>
            <a:off x="457200" y="-27384"/>
            <a:ext cx="8229600" cy="1143000"/>
          </a:xfrm>
        </p:spPr>
        <p:txBody>
          <a:bodyPr/>
          <a:lstStyle/>
          <a:p>
            <a:r>
              <a:rPr lang="es-EC" dirty="0" smtClean="0"/>
              <a:t>CONCLUSIONES</a:t>
            </a:r>
            <a:endParaRPr lang="es-ES" dirty="0"/>
          </a:p>
        </p:txBody>
      </p:sp>
    </p:spTree>
    <p:extLst>
      <p:ext uri="{BB962C8B-B14F-4D97-AF65-F5344CB8AC3E}">
        <p14:creationId xmlns:p14="http://schemas.microsoft.com/office/powerpoint/2010/main" val="22666755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836712"/>
            <a:ext cx="7848872" cy="4524315"/>
          </a:xfrm>
          <a:prstGeom prst="rect">
            <a:avLst/>
          </a:prstGeom>
        </p:spPr>
        <p:txBody>
          <a:bodyPr wrap="square">
            <a:spAutoFit/>
          </a:bodyPr>
          <a:lstStyle/>
          <a:p>
            <a:pPr lvl="0" algn="just"/>
            <a:endParaRPr lang="es-EC" dirty="0">
              <a:latin typeface="Arial" pitchFamily="34" charset="0"/>
              <a:cs typeface="Arial" pitchFamily="34" charset="0"/>
            </a:endParaRPr>
          </a:p>
          <a:p>
            <a:pPr marL="171450" lvl="0" indent="-171450" algn="just">
              <a:buFont typeface="Arial" pitchFamily="34" charset="0"/>
              <a:buChar char="•"/>
            </a:pPr>
            <a:r>
              <a:rPr lang="es-EC" dirty="0">
                <a:latin typeface="Arial" pitchFamily="34" charset="0"/>
                <a:cs typeface="Arial" pitchFamily="34" charset="0"/>
              </a:rPr>
              <a:t>Los sistemas han sido diseñados para que se adapten incluso a la trituración de materiales más duros como los materiales sintéticos y residuos de madera</a:t>
            </a:r>
            <a:r>
              <a:rPr lang="es-EC" dirty="0" smtClean="0">
                <a:latin typeface="Arial" pitchFamily="34" charset="0"/>
                <a:cs typeface="Arial" pitchFamily="34" charset="0"/>
              </a:rPr>
              <a:t>.</a:t>
            </a:r>
          </a:p>
          <a:p>
            <a:pPr lvl="0" algn="just"/>
            <a:endParaRPr lang="es-EC" dirty="0">
              <a:latin typeface="Arial" pitchFamily="34" charset="0"/>
              <a:cs typeface="Arial" pitchFamily="34" charset="0"/>
            </a:endParaRPr>
          </a:p>
          <a:p>
            <a:pPr lvl="0" algn="just"/>
            <a:endParaRPr lang="es-EC" dirty="0">
              <a:latin typeface="Arial" pitchFamily="34" charset="0"/>
              <a:cs typeface="Arial" pitchFamily="34" charset="0"/>
            </a:endParaRPr>
          </a:p>
          <a:p>
            <a:pPr marL="171450" lvl="0" indent="-171450" algn="just">
              <a:buFont typeface="Arial" pitchFamily="34" charset="0"/>
              <a:buChar char="•"/>
            </a:pPr>
            <a:r>
              <a:rPr lang="es-EC" dirty="0">
                <a:latin typeface="Arial" pitchFamily="34" charset="0"/>
                <a:cs typeface="Arial" pitchFamily="34" charset="0"/>
              </a:rPr>
              <a:t>Al ser el elemento clasificador (Tamiz) de fácil remoción, a futuro se puede optar por una variante en la geometría de estos elementos con lo cual se podría obtener una granulometría diferente a la obtenida actualmente. </a:t>
            </a:r>
            <a:endParaRPr lang="es-EC" dirty="0" smtClean="0">
              <a:latin typeface="Arial" pitchFamily="34" charset="0"/>
              <a:cs typeface="Arial" pitchFamily="34" charset="0"/>
            </a:endParaRPr>
          </a:p>
          <a:p>
            <a:pPr lvl="0" algn="just"/>
            <a:endParaRPr lang="es-EC" dirty="0">
              <a:latin typeface="Arial" pitchFamily="34" charset="0"/>
              <a:cs typeface="Arial" pitchFamily="34" charset="0"/>
            </a:endParaRPr>
          </a:p>
          <a:p>
            <a:pPr lvl="0" algn="just"/>
            <a:endParaRPr lang="es-EC" dirty="0" smtClean="0">
              <a:latin typeface="Arial" pitchFamily="34" charset="0"/>
              <a:cs typeface="Arial" pitchFamily="34" charset="0"/>
            </a:endParaRPr>
          </a:p>
          <a:p>
            <a:pPr marL="171450" lvl="0" indent="-171450" algn="just">
              <a:buFont typeface="Arial" pitchFamily="34" charset="0"/>
              <a:buChar char="•"/>
            </a:pPr>
            <a:r>
              <a:rPr lang="es-EC" dirty="0" smtClean="0">
                <a:latin typeface="Arial" pitchFamily="34" charset="0"/>
                <a:cs typeface="Arial" pitchFamily="34" charset="0"/>
              </a:rPr>
              <a:t>El </a:t>
            </a:r>
            <a:r>
              <a:rPr lang="es-EC" dirty="0">
                <a:latin typeface="Arial" pitchFamily="34" charset="0"/>
                <a:cs typeface="Arial" pitchFamily="34" charset="0"/>
              </a:rPr>
              <a:t>costo estimado para la ejecución del proyecto es relativamente bajo, si se considera que el equipo al mismo tiempo puede realizar la trituración de otros elementos más duros que los bloques de explosivo TNT, y que los costos de equipos afines duplican su valor.   </a:t>
            </a:r>
          </a:p>
        </p:txBody>
      </p:sp>
      <p:pic>
        <p:nvPicPr>
          <p:cNvPr id="5" name="4 Imagen"/>
          <p:cNvPicPr/>
          <p:nvPr/>
        </p:nvPicPr>
        <p:blipFill>
          <a:blip r:embed="rId2" cstate="print"/>
          <a:srcRect l="5771" t="19565" r="2919" b="61957"/>
          <a:stretch>
            <a:fillRect/>
          </a:stretch>
        </p:blipFill>
        <p:spPr bwMode="auto">
          <a:xfrm>
            <a:off x="0" y="5976664"/>
            <a:ext cx="9144000" cy="908720"/>
          </a:xfrm>
          <a:prstGeom prst="rect">
            <a:avLst/>
          </a:prstGeom>
          <a:noFill/>
          <a:ln w="9525">
            <a:noFill/>
            <a:miter lim="800000"/>
            <a:headEnd/>
            <a:tailEnd/>
          </a:ln>
        </p:spPr>
      </p:pic>
      <p:sp>
        <p:nvSpPr>
          <p:cNvPr id="4" name="3 Título"/>
          <p:cNvSpPr>
            <a:spLocks noGrp="1"/>
          </p:cNvSpPr>
          <p:nvPr>
            <p:ph type="title"/>
          </p:nvPr>
        </p:nvSpPr>
        <p:spPr>
          <a:xfrm>
            <a:off x="457200" y="-27384"/>
            <a:ext cx="8229600" cy="1143000"/>
          </a:xfrm>
        </p:spPr>
        <p:txBody>
          <a:bodyPr/>
          <a:lstStyle/>
          <a:p>
            <a:r>
              <a:rPr lang="es-EC" dirty="0" smtClean="0"/>
              <a:t>CONCLUSIONES</a:t>
            </a:r>
            <a:endParaRPr lang="es-ES" dirty="0"/>
          </a:p>
        </p:txBody>
      </p:sp>
    </p:spTree>
    <p:extLst>
      <p:ext uri="{BB962C8B-B14F-4D97-AF65-F5344CB8AC3E}">
        <p14:creationId xmlns:p14="http://schemas.microsoft.com/office/powerpoint/2010/main" val="17535410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7544" y="859934"/>
            <a:ext cx="8136904" cy="4801314"/>
          </a:xfrm>
          <a:prstGeom prst="rect">
            <a:avLst/>
          </a:prstGeom>
        </p:spPr>
        <p:txBody>
          <a:bodyPr wrap="square">
            <a:spAutoFit/>
          </a:bodyPr>
          <a:lstStyle/>
          <a:p>
            <a:pPr marL="171450" lvl="0" indent="-171450" algn="just">
              <a:buFont typeface="Arial" pitchFamily="34" charset="0"/>
              <a:buChar char="•"/>
            </a:pPr>
            <a:r>
              <a:rPr lang="es-EC" dirty="0">
                <a:latin typeface="Arial" pitchFamily="34" charset="0"/>
                <a:cs typeface="Arial" pitchFamily="34" charset="0"/>
              </a:rPr>
              <a:t>Para que la productividad y rendimiento de la trituradora de explosivos TNT no disminuya, se recomienda estar atento al desgaste de los componentes internos, principalmente de las cuchillas móviles. </a:t>
            </a:r>
            <a:endParaRPr lang="es-EC" dirty="0" smtClean="0">
              <a:latin typeface="Arial" pitchFamily="34" charset="0"/>
              <a:cs typeface="Arial" pitchFamily="34" charset="0"/>
            </a:endParaRPr>
          </a:p>
          <a:p>
            <a:pPr lvl="0" algn="just"/>
            <a:r>
              <a:rPr lang="es-EC" dirty="0" smtClean="0">
                <a:latin typeface="Arial" pitchFamily="34" charset="0"/>
                <a:cs typeface="Arial" pitchFamily="34" charset="0"/>
              </a:rPr>
              <a:t> </a:t>
            </a:r>
          </a:p>
          <a:p>
            <a:pPr lvl="0" algn="just"/>
            <a:endParaRPr lang="es-EC" dirty="0">
              <a:latin typeface="Arial" pitchFamily="34" charset="0"/>
              <a:cs typeface="Arial" pitchFamily="34" charset="0"/>
            </a:endParaRPr>
          </a:p>
          <a:p>
            <a:pPr marL="171450" lvl="0" indent="-171450" algn="just">
              <a:buFont typeface="Arial" pitchFamily="34" charset="0"/>
              <a:buChar char="•"/>
            </a:pPr>
            <a:r>
              <a:rPr lang="es-EC" dirty="0">
                <a:latin typeface="Arial" pitchFamily="34" charset="0"/>
                <a:cs typeface="Arial" pitchFamily="34" charset="0"/>
              </a:rPr>
              <a:t>Se recomienda durante el montaje de la trituradora de explosivos TNT calibrar el sistema de corte antes de ponerla en funcionamiento para evitar rozamiento de elementos de corte</a:t>
            </a:r>
            <a:r>
              <a:rPr lang="es-EC" dirty="0" smtClean="0">
                <a:latin typeface="Arial" pitchFamily="34" charset="0"/>
                <a:cs typeface="Arial" pitchFamily="34" charset="0"/>
              </a:rPr>
              <a:t>.</a:t>
            </a:r>
          </a:p>
          <a:p>
            <a:pPr lvl="0" algn="just"/>
            <a:endParaRPr lang="es-EC" dirty="0">
              <a:latin typeface="Arial" pitchFamily="34" charset="0"/>
              <a:cs typeface="Arial" pitchFamily="34" charset="0"/>
            </a:endParaRPr>
          </a:p>
          <a:p>
            <a:pPr algn="just"/>
            <a:r>
              <a:rPr lang="es-EC" dirty="0">
                <a:latin typeface="Arial" pitchFamily="34" charset="0"/>
                <a:cs typeface="Arial" pitchFamily="34" charset="0"/>
              </a:rPr>
              <a:t> </a:t>
            </a:r>
          </a:p>
          <a:p>
            <a:pPr marL="171450" lvl="0" indent="-171450" algn="just">
              <a:buFont typeface="Arial" pitchFamily="34" charset="0"/>
              <a:buChar char="•"/>
            </a:pPr>
            <a:r>
              <a:rPr lang="es-EC" dirty="0">
                <a:latin typeface="Arial" pitchFamily="34" charset="0"/>
                <a:cs typeface="Arial" pitchFamily="34" charset="0"/>
              </a:rPr>
              <a:t>Se recomienda hacer un mantenimiento preventivo, principalmente con lo referente al motor eléctrico </a:t>
            </a:r>
            <a:r>
              <a:rPr lang="es-EC" dirty="0" smtClean="0">
                <a:latin typeface="Arial" pitchFamily="34" charset="0"/>
                <a:cs typeface="Arial" pitchFamily="34" charset="0"/>
              </a:rPr>
              <a:t>antiexplosivo </a:t>
            </a:r>
            <a:r>
              <a:rPr lang="es-EC" dirty="0">
                <a:latin typeface="Arial" pitchFamily="34" charset="0"/>
                <a:cs typeface="Arial" pitchFamily="34" charset="0"/>
              </a:rPr>
              <a:t>y engrase de los rodamientos</a:t>
            </a:r>
            <a:r>
              <a:rPr lang="es-EC" dirty="0" smtClean="0">
                <a:latin typeface="Arial" pitchFamily="34" charset="0"/>
                <a:cs typeface="Arial" pitchFamily="34" charset="0"/>
              </a:rPr>
              <a:t>.</a:t>
            </a:r>
          </a:p>
          <a:p>
            <a:pPr lvl="0" algn="just"/>
            <a:endParaRPr lang="es-EC" dirty="0">
              <a:latin typeface="Arial" pitchFamily="34" charset="0"/>
              <a:cs typeface="Arial" pitchFamily="34" charset="0"/>
            </a:endParaRPr>
          </a:p>
          <a:p>
            <a:pPr algn="just"/>
            <a:r>
              <a:rPr lang="es-EC" dirty="0">
                <a:latin typeface="Arial" pitchFamily="34" charset="0"/>
                <a:cs typeface="Arial" pitchFamily="34" charset="0"/>
              </a:rPr>
              <a:t> </a:t>
            </a:r>
          </a:p>
          <a:p>
            <a:pPr marL="171450" lvl="0" indent="-171450" algn="just">
              <a:buFont typeface="Arial" pitchFamily="34" charset="0"/>
              <a:buChar char="•"/>
            </a:pPr>
            <a:r>
              <a:rPr lang="es-EC" dirty="0">
                <a:latin typeface="Arial" pitchFamily="34" charset="0"/>
                <a:cs typeface="Arial" pitchFamily="34" charset="0"/>
              </a:rPr>
              <a:t>Cada día hay que hacer una limpieza del tamiz de la cámara de trituración, para que el material triturado fluya constantemente y sin problemas.      </a:t>
            </a:r>
          </a:p>
          <a:p>
            <a:pPr algn="just"/>
            <a:r>
              <a:rPr lang="es-EC" dirty="0">
                <a:latin typeface="Arial" pitchFamily="34" charset="0"/>
                <a:cs typeface="Arial" pitchFamily="34" charset="0"/>
              </a:rPr>
              <a:t> </a:t>
            </a:r>
          </a:p>
        </p:txBody>
      </p:sp>
      <p:pic>
        <p:nvPicPr>
          <p:cNvPr id="4" name="3 Imagen"/>
          <p:cNvPicPr/>
          <p:nvPr/>
        </p:nvPicPr>
        <p:blipFill>
          <a:blip r:embed="rId2" cstate="print"/>
          <a:srcRect l="5771" t="19565" r="2919" b="61957"/>
          <a:stretch>
            <a:fillRect/>
          </a:stretch>
        </p:blipFill>
        <p:spPr bwMode="auto">
          <a:xfrm>
            <a:off x="0" y="5976664"/>
            <a:ext cx="9144000" cy="908720"/>
          </a:xfrm>
          <a:prstGeom prst="rect">
            <a:avLst/>
          </a:prstGeom>
          <a:noFill/>
          <a:ln w="9525">
            <a:noFill/>
            <a:miter lim="800000"/>
            <a:headEnd/>
            <a:tailEnd/>
          </a:ln>
        </p:spPr>
      </p:pic>
      <p:sp>
        <p:nvSpPr>
          <p:cNvPr id="5" name="4 Título"/>
          <p:cNvSpPr>
            <a:spLocks noGrp="1"/>
          </p:cNvSpPr>
          <p:nvPr>
            <p:ph type="title"/>
          </p:nvPr>
        </p:nvSpPr>
        <p:spPr>
          <a:xfrm>
            <a:off x="457200" y="-27384"/>
            <a:ext cx="8229600" cy="1143000"/>
          </a:xfrm>
        </p:spPr>
        <p:txBody>
          <a:bodyPr/>
          <a:lstStyle/>
          <a:p>
            <a:r>
              <a:rPr lang="es-EC" dirty="0" smtClean="0"/>
              <a:t>RECOMENDACIONES</a:t>
            </a:r>
            <a:endParaRPr lang="es-ES" dirty="0"/>
          </a:p>
        </p:txBody>
      </p:sp>
    </p:spTree>
    <p:extLst>
      <p:ext uri="{BB962C8B-B14F-4D97-AF65-F5344CB8AC3E}">
        <p14:creationId xmlns:p14="http://schemas.microsoft.com/office/powerpoint/2010/main" val="22562861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7544" y="920909"/>
            <a:ext cx="8136904" cy="4524315"/>
          </a:xfrm>
          <a:prstGeom prst="rect">
            <a:avLst/>
          </a:prstGeom>
        </p:spPr>
        <p:txBody>
          <a:bodyPr wrap="square">
            <a:spAutoFit/>
          </a:bodyPr>
          <a:lstStyle/>
          <a:p>
            <a:pPr marL="171450" lvl="0" indent="-171450" algn="just">
              <a:buFont typeface="Arial" pitchFamily="34" charset="0"/>
              <a:buChar char="•"/>
            </a:pPr>
            <a:r>
              <a:rPr lang="es-EC" dirty="0" smtClean="0">
                <a:latin typeface="Arial" pitchFamily="34" charset="0"/>
                <a:cs typeface="Arial" pitchFamily="34" charset="0"/>
              </a:rPr>
              <a:t>Se </a:t>
            </a:r>
            <a:r>
              <a:rPr lang="es-EC" dirty="0">
                <a:latin typeface="Arial" pitchFamily="34" charset="0"/>
                <a:cs typeface="Arial" pitchFamily="34" charset="0"/>
              </a:rPr>
              <a:t>recomienda poner atención al desgaste de las piezas internas del molino, ya que esto puede provocar que la trituradora de explosivos TNT se desaliñe o desbalance produciendo daños</a:t>
            </a:r>
            <a:r>
              <a:rPr lang="es-EC" dirty="0" smtClean="0">
                <a:latin typeface="Arial" pitchFamily="34" charset="0"/>
                <a:cs typeface="Arial" pitchFamily="34" charset="0"/>
              </a:rPr>
              <a:t>.</a:t>
            </a:r>
          </a:p>
          <a:p>
            <a:pPr lvl="0" algn="just"/>
            <a:endParaRPr lang="es-EC" dirty="0">
              <a:latin typeface="Arial" pitchFamily="34" charset="0"/>
              <a:cs typeface="Arial" pitchFamily="34" charset="0"/>
            </a:endParaRPr>
          </a:p>
          <a:p>
            <a:pPr algn="just"/>
            <a:r>
              <a:rPr lang="es-EC" dirty="0">
                <a:latin typeface="Arial" pitchFamily="34" charset="0"/>
                <a:cs typeface="Arial" pitchFamily="34" charset="0"/>
              </a:rPr>
              <a:t> </a:t>
            </a:r>
          </a:p>
          <a:p>
            <a:pPr marL="171450" lvl="0" indent="-171450" algn="just">
              <a:buFont typeface="Arial" pitchFamily="34" charset="0"/>
              <a:buChar char="•"/>
            </a:pPr>
            <a:r>
              <a:rPr lang="es-EC" dirty="0">
                <a:latin typeface="Arial" pitchFamily="34" charset="0"/>
                <a:cs typeface="Arial" pitchFamily="34" charset="0"/>
              </a:rPr>
              <a:t>Si por cualquier eventualidad se necesita detener y abrir la trituradora, hacerlo después de que este se encuentre completamente en reposo, el contacto de cualquier parte humana con las cuchillas móviles en movimiento puede cuásar una lesión grave</a:t>
            </a:r>
            <a:r>
              <a:rPr lang="es-EC" dirty="0" smtClean="0">
                <a:latin typeface="Arial" pitchFamily="34" charset="0"/>
                <a:cs typeface="Arial" pitchFamily="34" charset="0"/>
              </a:rPr>
              <a:t>.</a:t>
            </a:r>
          </a:p>
          <a:p>
            <a:pPr lvl="0" algn="just"/>
            <a:endParaRPr lang="es-EC" dirty="0">
              <a:latin typeface="Arial" pitchFamily="34" charset="0"/>
              <a:cs typeface="Arial" pitchFamily="34" charset="0"/>
            </a:endParaRPr>
          </a:p>
          <a:p>
            <a:pPr algn="just"/>
            <a:r>
              <a:rPr lang="es-EC" dirty="0">
                <a:latin typeface="Arial" pitchFamily="34" charset="0"/>
                <a:cs typeface="Arial" pitchFamily="34" charset="0"/>
              </a:rPr>
              <a:t> </a:t>
            </a:r>
          </a:p>
          <a:p>
            <a:pPr marL="171450" indent="-171450" algn="just">
              <a:buFont typeface="Arial" pitchFamily="34" charset="0"/>
              <a:buChar char="•"/>
            </a:pPr>
            <a:r>
              <a:rPr lang="es-EC" dirty="0">
                <a:latin typeface="Arial" pitchFamily="34" charset="0"/>
                <a:cs typeface="Arial" pitchFamily="34" charset="0"/>
              </a:rPr>
              <a:t>Se recomienda que la materia prima que consta de bloques de explosivo TNT no contenga ningún tipo de material metálico en su interior para así garantizar mayor seguridad en la operación de trituración y evitar problemas de fricción de los elementos mecánicos con la presencia de material metálico que pueda causar deflagración en el explosivo TNT. </a:t>
            </a:r>
          </a:p>
        </p:txBody>
      </p:sp>
      <p:pic>
        <p:nvPicPr>
          <p:cNvPr id="4" name="3 Imagen"/>
          <p:cNvPicPr/>
          <p:nvPr/>
        </p:nvPicPr>
        <p:blipFill>
          <a:blip r:embed="rId2" cstate="print"/>
          <a:srcRect l="5771" t="19565" r="2919" b="61957"/>
          <a:stretch>
            <a:fillRect/>
          </a:stretch>
        </p:blipFill>
        <p:spPr bwMode="auto">
          <a:xfrm>
            <a:off x="0" y="5976664"/>
            <a:ext cx="9144000" cy="908720"/>
          </a:xfrm>
          <a:prstGeom prst="rect">
            <a:avLst/>
          </a:prstGeom>
          <a:noFill/>
          <a:ln w="9525">
            <a:noFill/>
            <a:miter lim="800000"/>
            <a:headEnd/>
            <a:tailEnd/>
          </a:ln>
        </p:spPr>
      </p:pic>
      <p:sp>
        <p:nvSpPr>
          <p:cNvPr id="5" name="4 Título"/>
          <p:cNvSpPr>
            <a:spLocks noGrp="1"/>
          </p:cNvSpPr>
          <p:nvPr>
            <p:ph type="title"/>
          </p:nvPr>
        </p:nvSpPr>
        <p:spPr>
          <a:xfrm>
            <a:off x="457200" y="-27384"/>
            <a:ext cx="8229600" cy="1143000"/>
          </a:xfrm>
        </p:spPr>
        <p:txBody>
          <a:bodyPr/>
          <a:lstStyle/>
          <a:p>
            <a:r>
              <a:rPr lang="es-EC" dirty="0" smtClean="0"/>
              <a:t>RECOMENDACIONES</a:t>
            </a:r>
            <a:endParaRPr lang="es-ES" dirty="0"/>
          </a:p>
        </p:txBody>
      </p:sp>
    </p:spTree>
    <p:extLst>
      <p:ext uri="{BB962C8B-B14F-4D97-AF65-F5344CB8AC3E}">
        <p14:creationId xmlns:p14="http://schemas.microsoft.com/office/powerpoint/2010/main" val="37462216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76664"/>
            <a:ext cx="9144000" cy="908720"/>
          </a:xfrm>
          <a:prstGeom prst="rect">
            <a:avLst/>
          </a:prstGeom>
          <a:noFill/>
          <a:ln w="9525">
            <a:noFill/>
            <a:miter lim="800000"/>
            <a:headEnd/>
            <a:tailEnd/>
          </a:ln>
        </p:spPr>
      </p:pic>
      <p:sp>
        <p:nvSpPr>
          <p:cNvPr id="5" name="4 Título"/>
          <p:cNvSpPr>
            <a:spLocks noGrp="1"/>
          </p:cNvSpPr>
          <p:nvPr>
            <p:ph type="title"/>
          </p:nvPr>
        </p:nvSpPr>
        <p:spPr>
          <a:xfrm>
            <a:off x="457200" y="2420888"/>
            <a:ext cx="8229600" cy="1143000"/>
          </a:xfrm>
        </p:spPr>
        <p:txBody>
          <a:bodyPr>
            <a:normAutofit fontScale="90000"/>
          </a:bodyPr>
          <a:lstStyle/>
          <a:p>
            <a:r>
              <a:rPr lang="es-EC" dirty="0" smtClean="0">
                <a:latin typeface="Alba Matter" pitchFamily="2" charset="0"/>
                <a:hlinkClick r:id="rId3" action="ppaction://hlinkfile"/>
              </a:rPr>
              <a:t>VIDEO DE CONSTRUCCIÓN Y OPERACIÓN DE LA MÁQUINA TRITURADORA DE EXPLOSIVO TNT.</a:t>
            </a:r>
            <a:endParaRPr lang="es-ES" dirty="0">
              <a:latin typeface="Alba Matter" pitchFamily="2" charset="0"/>
            </a:endParaRPr>
          </a:p>
        </p:txBody>
      </p:sp>
    </p:spTree>
    <p:extLst>
      <p:ext uri="{BB962C8B-B14F-4D97-AF65-F5344CB8AC3E}">
        <p14:creationId xmlns:p14="http://schemas.microsoft.com/office/powerpoint/2010/main" val="35969573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5" name="4 Rectángulo"/>
          <p:cNvSpPr/>
          <p:nvPr/>
        </p:nvSpPr>
        <p:spPr>
          <a:xfrm>
            <a:off x="1825959" y="620688"/>
            <a:ext cx="5492081" cy="923330"/>
          </a:xfrm>
          <a:prstGeom prst="rect">
            <a:avLst/>
          </a:prstGeom>
          <a:noFill/>
        </p:spPr>
        <p:txBody>
          <a:bodyPr wrap="none" lIns="91440" tIns="45720" rIns="91440" bIns="45720">
            <a:spAutoFit/>
          </a:bodyPr>
          <a:lstStyle/>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MUCHAS GRACIAS</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8" name="Picture 4" descr="http://www.multitrabajos.com/portal/img/empresas/0/0/1/0/0/9/5/2/8/2/logoMainPic_10095282.jpg"/>
          <p:cNvPicPr>
            <a:picLocks noChangeAspect="1" noChangeArrowheads="1"/>
          </p:cNvPicPr>
          <p:nvPr/>
        </p:nvPicPr>
        <p:blipFill rotWithShape="1">
          <a:blip r:embed="rId3">
            <a:extLst>
              <a:ext uri="{28A0092B-C50C-407E-A947-70E740481C1C}">
                <a14:useLocalDpi xmlns:a14="http://schemas.microsoft.com/office/drawing/2010/main" val="0"/>
              </a:ext>
            </a:extLst>
          </a:blip>
          <a:srcRect l="3620"/>
          <a:stretch/>
        </p:blipFill>
        <p:spPr bwMode="auto">
          <a:xfrm>
            <a:off x="2771800" y="1988840"/>
            <a:ext cx="3996891" cy="262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9" name="8 Rectángulo"/>
          <p:cNvSpPr/>
          <p:nvPr/>
        </p:nvSpPr>
        <p:spPr>
          <a:xfrm>
            <a:off x="539552" y="908720"/>
            <a:ext cx="8064896" cy="3416320"/>
          </a:xfrm>
          <a:prstGeom prst="rect">
            <a:avLst/>
          </a:prstGeom>
        </p:spPr>
        <p:txBody>
          <a:bodyPr wrap="square">
            <a:spAutoFit/>
          </a:bodyPr>
          <a:lstStyle/>
          <a:p>
            <a:pPr algn="just"/>
            <a:r>
              <a:rPr lang="es-EC" b="1" dirty="0"/>
              <a:t> </a:t>
            </a:r>
            <a:endParaRPr lang="es-EC" sz="1600" dirty="0"/>
          </a:p>
          <a:p>
            <a:pPr marL="0" lvl="5" algn="just"/>
            <a:r>
              <a:rPr lang="es-EC" b="1" dirty="0"/>
              <a:t>Punto de fusión y pureza</a:t>
            </a:r>
            <a:r>
              <a:rPr lang="es-EC" b="1" dirty="0" smtClean="0"/>
              <a:t>.</a:t>
            </a:r>
          </a:p>
          <a:p>
            <a:pPr marL="0" lvl="5" algn="just"/>
            <a:endParaRPr lang="es-EC" b="1" dirty="0" smtClean="0"/>
          </a:p>
          <a:p>
            <a:pPr algn="just"/>
            <a:r>
              <a:rPr lang="es-EC" dirty="0" smtClean="0"/>
              <a:t>El </a:t>
            </a:r>
            <a:r>
              <a:rPr lang="es-EC" b="1" dirty="0"/>
              <a:t>punto de fusión </a:t>
            </a:r>
            <a:r>
              <a:rPr lang="es-EC" dirty="0"/>
              <a:t>del </a:t>
            </a:r>
            <a:r>
              <a:rPr lang="es-EC" dirty="0" smtClean="0"/>
              <a:t>trinitrotolueno </a:t>
            </a:r>
            <a:r>
              <a:rPr lang="es-EC" dirty="0"/>
              <a:t>ha sido determinado en diversas investigaciones siendo el valor generalmente aceptado </a:t>
            </a:r>
            <a:r>
              <a:rPr lang="es-EC" b="1" dirty="0"/>
              <a:t>80,65°C.</a:t>
            </a:r>
            <a:endParaRPr lang="es-EC" sz="1600" b="1" dirty="0"/>
          </a:p>
          <a:p>
            <a:pPr algn="just"/>
            <a:r>
              <a:rPr lang="es-EC" dirty="0" smtClean="0"/>
              <a:t>El </a:t>
            </a:r>
            <a:r>
              <a:rPr lang="es-EC" dirty="0"/>
              <a:t>TNT grado I, es utilizado con </a:t>
            </a:r>
            <a:r>
              <a:rPr lang="es-EC" b="1" dirty="0"/>
              <a:t>fines militares </a:t>
            </a:r>
            <a:r>
              <a:rPr lang="es-EC" dirty="0"/>
              <a:t>(carga de munición, minas, reforzadores, etc.) y con fines civiles especiales, mientras que el </a:t>
            </a:r>
            <a:r>
              <a:rPr lang="es-EC" b="1" dirty="0"/>
              <a:t>grado II</a:t>
            </a:r>
            <a:r>
              <a:rPr lang="es-EC" dirty="0"/>
              <a:t>, es usado con </a:t>
            </a:r>
            <a:r>
              <a:rPr lang="es-EC" b="1" dirty="0"/>
              <a:t>fines</a:t>
            </a:r>
            <a:r>
              <a:rPr lang="es-EC" dirty="0"/>
              <a:t> exclusivamente </a:t>
            </a:r>
            <a:r>
              <a:rPr lang="es-EC" b="1" dirty="0" smtClean="0"/>
              <a:t>civiles </a:t>
            </a:r>
            <a:r>
              <a:rPr lang="es-EC" dirty="0" smtClean="0"/>
              <a:t>.</a:t>
            </a:r>
          </a:p>
          <a:p>
            <a:pPr algn="just"/>
            <a:endParaRPr lang="es-EC" dirty="0" smtClean="0"/>
          </a:p>
          <a:p>
            <a:pPr algn="just"/>
            <a:endParaRPr lang="es-EC" dirty="0"/>
          </a:p>
          <a:p>
            <a:pPr marL="0" lvl="4" algn="just"/>
            <a:endParaRPr lang="es-EC" b="1" dirty="0" smtClean="0"/>
          </a:p>
          <a:p>
            <a:pPr algn="just"/>
            <a:endParaRPr lang="es-EC" dirty="0"/>
          </a:p>
        </p:txBody>
      </p:sp>
      <p:sp>
        <p:nvSpPr>
          <p:cNvPr id="10" name="9 Rectángulo"/>
          <p:cNvSpPr/>
          <p:nvPr/>
        </p:nvSpPr>
        <p:spPr>
          <a:xfrm>
            <a:off x="395536" y="169476"/>
            <a:ext cx="3312368" cy="523220"/>
          </a:xfrm>
          <a:prstGeom prst="rect">
            <a:avLst/>
          </a:prstGeom>
        </p:spPr>
        <p:txBody>
          <a:bodyPr wrap="square">
            <a:spAutoFit/>
          </a:bodyPr>
          <a:lstStyle/>
          <a:p>
            <a:pPr marL="0" lvl="4"/>
            <a:r>
              <a:rPr lang="es-EC" sz="2800" b="1" dirty="0" smtClean="0"/>
              <a:t>TRINITROTOLUENO</a:t>
            </a:r>
            <a:endParaRPr lang="es-EC" sz="2800" dirty="0"/>
          </a:p>
        </p:txBody>
      </p:sp>
      <p:pic>
        <p:nvPicPr>
          <p:cNvPr id="5" name="4 Imagen" descr="C:\Users\Patricio M\Desktop\fot\IMG-20130613-00719.jpg"/>
          <p:cNvPicPr/>
          <p:nvPr/>
        </p:nvPicPr>
        <p:blipFill rotWithShape="1">
          <a:blip r:embed="rId3" cstate="print">
            <a:extLst>
              <a:ext uri="{28A0092B-C50C-407E-A947-70E740481C1C}">
                <a14:useLocalDpi xmlns:a14="http://schemas.microsoft.com/office/drawing/2010/main" val="0"/>
              </a:ext>
            </a:extLst>
          </a:blip>
          <a:srcRect l="9249" t="20042" r="24277" b="18674"/>
          <a:stretch/>
        </p:blipFill>
        <p:spPr bwMode="auto">
          <a:xfrm>
            <a:off x="3275856" y="3624456"/>
            <a:ext cx="2827655" cy="1955165"/>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6 Rectángulo"/>
          <p:cNvSpPr/>
          <p:nvPr/>
        </p:nvSpPr>
        <p:spPr>
          <a:xfrm>
            <a:off x="6444209" y="333178"/>
            <a:ext cx="2189876" cy="369332"/>
          </a:xfrm>
          <a:prstGeom prst="rect">
            <a:avLst/>
          </a:prstGeom>
        </p:spPr>
        <p:txBody>
          <a:bodyPr wrap="square">
            <a:spAutoFit/>
          </a:bodyPr>
          <a:lstStyle/>
          <a:p>
            <a:pPr marL="0" lvl="4" algn="ctr"/>
            <a:r>
              <a:rPr lang="es-EC" b="1" dirty="0"/>
              <a:t>Propiedades Físicas:</a:t>
            </a:r>
            <a:endParaRPr lang="es-EC" dirty="0"/>
          </a:p>
        </p:txBody>
      </p:sp>
    </p:spTree>
    <p:extLst>
      <p:ext uri="{BB962C8B-B14F-4D97-AF65-F5344CB8AC3E}">
        <p14:creationId xmlns:p14="http://schemas.microsoft.com/office/powerpoint/2010/main" val="1761082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9" name="8 Rectángulo"/>
          <p:cNvSpPr/>
          <p:nvPr/>
        </p:nvSpPr>
        <p:spPr>
          <a:xfrm>
            <a:off x="539552" y="908720"/>
            <a:ext cx="8064896" cy="2585323"/>
          </a:xfrm>
          <a:prstGeom prst="rect">
            <a:avLst/>
          </a:prstGeom>
        </p:spPr>
        <p:txBody>
          <a:bodyPr wrap="square">
            <a:spAutoFit/>
          </a:bodyPr>
          <a:lstStyle/>
          <a:p>
            <a:pPr algn="just"/>
            <a:r>
              <a:rPr lang="es-EC" b="1" dirty="0"/>
              <a:t> </a:t>
            </a:r>
            <a:endParaRPr lang="es-EC" sz="1600" dirty="0"/>
          </a:p>
          <a:p>
            <a:pPr marL="0" lvl="4" algn="just"/>
            <a:r>
              <a:rPr lang="es-EC" b="1" dirty="0" smtClean="0"/>
              <a:t>Propiedades </a:t>
            </a:r>
            <a:r>
              <a:rPr lang="es-EC" b="1" dirty="0"/>
              <a:t>plásticas del TNT</a:t>
            </a:r>
            <a:r>
              <a:rPr lang="es-EC" b="1" dirty="0" smtClean="0"/>
              <a:t>.</a:t>
            </a:r>
          </a:p>
          <a:p>
            <a:pPr marL="0" lvl="4" algn="just"/>
            <a:endParaRPr lang="es-EC" dirty="0"/>
          </a:p>
          <a:p>
            <a:pPr algn="just"/>
            <a:r>
              <a:rPr lang="es-EC" dirty="0" smtClean="0"/>
              <a:t>A </a:t>
            </a:r>
            <a:r>
              <a:rPr lang="es-EC" dirty="0"/>
              <a:t>temperaturas de 50°C y superiores, el TNT presenta las propiedades de un material plástico, fluyendo a través de los agujeros de una matriz cuando es sometido a una presión de 31,6 kg/mm². A temperaturas comprendidas entre 0 y 35°C se comporta como un típico material frágil y quebradizo. A temperaturas de 35/40°C se observa una transición del estado frágil al plástico.</a:t>
            </a:r>
            <a:endParaRPr lang="es-EC" sz="1600" dirty="0"/>
          </a:p>
          <a:p>
            <a:pPr algn="just"/>
            <a:endParaRPr lang="es-EC" dirty="0"/>
          </a:p>
        </p:txBody>
      </p:sp>
      <p:sp>
        <p:nvSpPr>
          <p:cNvPr id="10" name="9 Rectángulo"/>
          <p:cNvSpPr/>
          <p:nvPr/>
        </p:nvSpPr>
        <p:spPr>
          <a:xfrm>
            <a:off x="395536" y="169476"/>
            <a:ext cx="3312368" cy="523220"/>
          </a:xfrm>
          <a:prstGeom prst="rect">
            <a:avLst/>
          </a:prstGeom>
        </p:spPr>
        <p:txBody>
          <a:bodyPr wrap="square">
            <a:spAutoFit/>
          </a:bodyPr>
          <a:lstStyle/>
          <a:p>
            <a:pPr marL="0" lvl="4"/>
            <a:r>
              <a:rPr lang="es-EC" sz="2800" b="1" dirty="0" smtClean="0"/>
              <a:t>TRINITROTOLUENO</a:t>
            </a:r>
            <a:endParaRPr lang="es-EC" sz="2800" dirty="0"/>
          </a:p>
        </p:txBody>
      </p:sp>
      <p:pic>
        <p:nvPicPr>
          <p:cNvPr id="6" name="36 Imagen"/>
          <p:cNvPicPr/>
          <p:nvPr/>
        </p:nvPicPr>
        <p:blipFill rotWithShape="1">
          <a:blip r:embed="rId3"/>
          <a:srcRect l="38454" t="32942" r="40089" b="38636"/>
          <a:stretch/>
        </p:blipFill>
        <p:spPr bwMode="auto">
          <a:xfrm>
            <a:off x="2987824" y="3771041"/>
            <a:ext cx="3024336" cy="1818199"/>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1 Rectángulo"/>
          <p:cNvSpPr/>
          <p:nvPr/>
        </p:nvSpPr>
        <p:spPr>
          <a:xfrm>
            <a:off x="6660232" y="246420"/>
            <a:ext cx="2099293" cy="369332"/>
          </a:xfrm>
          <a:prstGeom prst="rect">
            <a:avLst/>
          </a:prstGeom>
        </p:spPr>
        <p:txBody>
          <a:bodyPr wrap="none">
            <a:spAutoFit/>
          </a:bodyPr>
          <a:lstStyle/>
          <a:p>
            <a:pPr marL="0" lvl="4" algn="ctr"/>
            <a:r>
              <a:rPr lang="es-EC" b="1" dirty="0"/>
              <a:t>Propiedades Físicas:</a:t>
            </a:r>
            <a:endParaRPr lang="es-EC" dirty="0"/>
          </a:p>
        </p:txBody>
      </p:sp>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3" name="2 Rectángulo"/>
          <p:cNvSpPr/>
          <p:nvPr/>
        </p:nvSpPr>
        <p:spPr>
          <a:xfrm>
            <a:off x="395536" y="169476"/>
            <a:ext cx="3312368" cy="523220"/>
          </a:xfrm>
          <a:prstGeom prst="rect">
            <a:avLst/>
          </a:prstGeom>
        </p:spPr>
        <p:txBody>
          <a:bodyPr wrap="square">
            <a:spAutoFit/>
          </a:bodyPr>
          <a:lstStyle/>
          <a:p>
            <a:pPr marL="0" lvl="4"/>
            <a:r>
              <a:rPr lang="es-EC" sz="2800" b="1" dirty="0" smtClean="0"/>
              <a:t>TRINITROTOLUENO</a:t>
            </a:r>
            <a:endParaRPr lang="es-EC" sz="2800" dirty="0"/>
          </a:p>
        </p:txBody>
      </p:sp>
      <p:sp>
        <p:nvSpPr>
          <p:cNvPr id="2" name="1 Rectángulo"/>
          <p:cNvSpPr/>
          <p:nvPr/>
        </p:nvSpPr>
        <p:spPr>
          <a:xfrm>
            <a:off x="152734" y="3717032"/>
            <a:ext cx="8352928" cy="1754326"/>
          </a:xfrm>
          <a:prstGeom prst="rect">
            <a:avLst/>
          </a:prstGeom>
        </p:spPr>
        <p:txBody>
          <a:bodyPr wrap="square">
            <a:spAutoFit/>
          </a:bodyPr>
          <a:lstStyle/>
          <a:p>
            <a:pPr algn="just"/>
            <a:endParaRPr lang="es-EC" dirty="0"/>
          </a:p>
          <a:p>
            <a:pPr marL="285750" indent="-285750" algn="just">
              <a:buFont typeface="Arial" pitchFamily="34" charset="0"/>
              <a:buChar char="•"/>
            </a:pPr>
            <a:r>
              <a:rPr lang="es-EC" dirty="0" smtClean="0"/>
              <a:t>130°C </a:t>
            </a:r>
            <a:r>
              <a:rPr lang="es-EC" dirty="0"/>
              <a:t>durante 100 horas no se observa </a:t>
            </a:r>
            <a:r>
              <a:rPr lang="es-EC" dirty="0" smtClean="0"/>
              <a:t>descomposición, </a:t>
            </a:r>
          </a:p>
          <a:p>
            <a:pPr marL="285750" indent="-285750" algn="just">
              <a:buFont typeface="Arial" pitchFamily="34" charset="0"/>
              <a:buChar char="•"/>
            </a:pPr>
            <a:r>
              <a:rPr lang="es-EC" dirty="0" smtClean="0"/>
              <a:t>160°C </a:t>
            </a:r>
            <a:r>
              <a:rPr lang="es-EC" dirty="0"/>
              <a:t>recién podemos observar los gases de descomposición, </a:t>
            </a:r>
            <a:endParaRPr lang="es-EC" dirty="0" smtClean="0"/>
          </a:p>
          <a:p>
            <a:pPr marL="285750" indent="-285750" algn="just">
              <a:buFont typeface="Arial" pitchFamily="34" charset="0"/>
              <a:buChar char="•"/>
            </a:pPr>
            <a:r>
              <a:rPr lang="es-EC" dirty="0" smtClean="0"/>
              <a:t>240°C </a:t>
            </a:r>
            <a:r>
              <a:rPr lang="es-EC" dirty="0"/>
              <a:t>el TNT se inflama en media </a:t>
            </a:r>
            <a:r>
              <a:rPr lang="es-EC" dirty="0" smtClean="0"/>
              <a:t>hora,</a:t>
            </a:r>
          </a:p>
          <a:p>
            <a:pPr marL="285750" indent="-285750" algn="just">
              <a:buFont typeface="Arial" pitchFamily="34" charset="0"/>
              <a:buChar char="•"/>
            </a:pPr>
            <a:r>
              <a:rPr lang="es-EC" dirty="0" smtClean="0"/>
              <a:t>270°C </a:t>
            </a:r>
            <a:r>
              <a:rPr lang="es-EC" dirty="0"/>
              <a:t>se produce una descomposición extremadamente </a:t>
            </a:r>
            <a:r>
              <a:rPr lang="es-EC" dirty="0" smtClean="0"/>
              <a:t>exotérmica</a:t>
            </a:r>
            <a:r>
              <a:rPr lang="es-EC" dirty="0"/>
              <a:t>,</a:t>
            </a:r>
            <a:endParaRPr lang="es-EC" dirty="0" smtClean="0"/>
          </a:p>
          <a:p>
            <a:pPr marL="285750" indent="-285750" algn="just">
              <a:buFont typeface="Arial" pitchFamily="34" charset="0"/>
              <a:buChar char="•"/>
            </a:pPr>
            <a:r>
              <a:rPr lang="es-EC" dirty="0" smtClean="0"/>
              <a:t>281°C y 300°C alcanza la temperatura de inflamación.</a:t>
            </a:r>
            <a:endParaRPr lang="es-EC" dirty="0"/>
          </a:p>
        </p:txBody>
      </p:sp>
      <p:sp>
        <p:nvSpPr>
          <p:cNvPr id="5" name="4 Rectángulo"/>
          <p:cNvSpPr/>
          <p:nvPr/>
        </p:nvSpPr>
        <p:spPr>
          <a:xfrm>
            <a:off x="6447109" y="246420"/>
            <a:ext cx="2333331" cy="369332"/>
          </a:xfrm>
          <a:prstGeom prst="rect">
            <a:avLst/>
          </a:prstGeom>
        </p:spPr>
        <p:txBody>
          <a:bodyPr wrap="none">
            <a:spAutoFit/>
          </a:bodyPr>
          <a:lstStyle/>
          <a:p>
            <a:pPr marL="0" lvl="4" algn="ctr"/>
            <a:r>
              <a:rPr lang="es-EC" b="1" dirty="0"/>
              <a:t>Propiedades químicas.</a:t>
            </a:r>
            <a:endParaRPr lang="es-EC" dirty="0"/>
          </a:p>
        </p:txBody>
      </p:sp>
      <p:grpSp>
        <p:nvGrpSpPr>
          <p:cNvPr id="9" name="8 Grupo"/>
          <p:cNvGrpSpPr/>
          <p:nvPr/>
        </p:nvGrpSpPr>
        <p:grpSpPr>
          <a:xfrm>
            <a:off x="628593" y="1592568"/>
            <a:ext cx="2079226" cy="840874"/>
            <a:chOff x="2051720" y="835187"/>
            <a:chExt cx="2079226" cy="840874"/>
          </a:xfrm>
        </p:grpSpPr>
        <p:sp>
          <p:nvSpPr>
            <p:cNvPr id="8" name="7 Llamada de flecha hacia abajo"/>
            <p:cNvSpPr/>
            <p:nvPr/>
          </p:nvSpPr>
          <p:spPr>
            <a:xfrm>
              <a:off x="2051720" y="835187"/>
              <a:ext cx="2079226" cy="840874"/>
            </a:xfrm>
            <a:prstGeom prst="down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6" name="5 Rectángulo"/>
            <p:cNvSpPr/>
            <p:nvPr/>
          </p:nvSpPr>
          <p:spPr>
            <a:xfrm>
              <a:off x="2237285" y="886292"/>
              <a:ext cx="1708096" cy="36933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gn="just"/>
              <a:r>
                <a:rPr lang="es-EC" b="1" dirty="0">
                  <a:solidFill>
                    <a:schemeClr val="tx1"/>
                  </a:solidFill>
                </a:rPr>
                <a:t>Efecto del calor:</a:t>
              </a:r>
            </a:p>
          </p:txBody>
        </p:sp>
      </p:grpSp>
      <p:sp>
        <p:nvSpPr>
          <p:cNvPr id="10" name="9 Rectángulo"/>
          <p:cNvSpPr/>
          <p:nvPr/>
        </p:nvSpPr>
        <p:spPr>
          <a:xfrm>
            <a:off x="4329198" y="1274341"/>
            <a:ext cx="4572000" cy="1477328"/>
          </a:xfrm>
          <a:prstGeom prst="rect">
            <a:avLst/>
          </a:prstGeom>
        </p:spPr>
        <p:txBody>
          <a:bodyPr>
            <a:spAutoFit/>
          </a:bodyPr>
          <a:lstStyle/>
          <a:p>
            <a:pPr algn="ctr"/>
            <a:r>
              <a:rPr lang="es-EC" b="1" dirty="0"/>
              <a:t>“</a:t>
            </a:r>
            <a:r>
              <a:rPr lang="es-EC" b="1" i="1" dirty="0"/>
              <a:t>El TNT es de manejo seguro a altas temperaturas y en presencia de llama</a:t>
            </a:r>
            <a:r>
              <a:rPr lang="es-EC" b="1" dirty="0"/>
              <a:t>”</a:t>
            </a:r>
            <a:r>
              <a:rPr lang="es-EC" dirty="0"/>
              <a:t>, sin embargo, se debe tomar en cuenta que </a:t>
            </a:r>
            <a:r>
              <a:rPr lang="es-EC" b="1" dirty="0"/>
              <a:t>el TNT fundido es más sensible al impacto que al estado sólido.</a:t>
            </a:r>
            <a:endParaRPr lang="es-ES" b="1" dirty="0"/>
          </a:p>
        </p:txBody>
      </p:sp>
      <p:pic>
        <p:nvPicPr>
          <p:cNvPr id="1026" name="Picture 2" descr="http://3.bp.blogspot.com/-9QxQCusZ0Sg/UNy968EnDII/AAAAAAAAAy0/EcOXxort6zM/s1600/llama_de_un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89" r="22236" b="10038"/>
          <a:stretch/>
        </p:blipFill>
        <p:spPr bwMode="auto">
          <a:xfrm>
            <a:off x="7279186" y="2751669"/>
            <a:ext cx="1501254" cy="28962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10 Rectángulo redondeado"/>
          <p:cNvSpPr/>
          <p:nvPr/>
        </p:nvSpPr>
        <p:spPr>
          <a:xfrm>
            <a:off x="581373" y="2852936"/>
            <a:ext cx="2173666" cy="8640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b="1" dirty="0">
                <a:solidFill>
                  <a:schemeClr val="tx1"/>
                </a:solidFill>
              </a:rPr>
              <a:t>Muy resistente al </a:t>
            </a:r>
            <a:r>
              <a:rPr lang="es-EC" b="1" dirty="0" smtClean="0">
                <a:solidFill>
                  <a:schemeClr val="tx1"/>
                </a:solidFill>
              </a:rPr>
              <a:t>calor al calentar</a:t>
            </a:r>
            <a:endParaRPr lang="es-ES" b="1" dirty="0">
              <a:solidFill>
                <a:schemeClr val="tx1"/>
              </a:solidFill>
            </a:endParaRPr>
          </a:p>
        </p:txBody>
      </p:sp>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5771" t="19565" r="2919" b="61957"/>
          <a:stretch>
            <a:fillRect/>
          </a:stretch>
        </p:blipFill>
        <p:spPr bwMode="auto">
          <a:xfrm>
            <a:off x="0" y="5949280"/>
            <a:ext cx="9144000" cy="908720"/>
          </a:xfrm>
          <a:prstGeom prst="rect">
            <a:avLst/>
          </a:prstGeom>
          <a:noFill/>
          <a:ln w="9525">
            <a:noFill/>
            <a:miter lim="800000"/>
            <a:headEnd/>
            <a:tailEnd/>
          </a:ln>
        </p:spPr>
      </p:pic>
      <p:sp>
        <p:nvSpPr>
          <p:cNvPr id="2" name="1 Rectángulo"/>
          <p:cNvSpPr/>
          <p:nvPr/>
        </p:nvSpPr>
        <p:spPr>
          <a:xfrm>
            <a:off x="539552" y="1340768"/>
            <a:ext cx="8064896" cy="3600986"/>
          </a:xfrm>
          <a:prstGeom prst="rect">
            <a:avLst/>
          </a:prstGeom>
        </p:spPr>
        <p:txBody>
          <a:bodyPr wrap="square">
            <a:spAutoFit/>
          </a:bodyPr>
          <a:lstStyle/>
          <a:p>
            <a:pPr lvl="4" algn="just"/>
            <a:endParaRPr lang="es-EC" b="1" dirty="0" smtClean="0"/>
          </a:p>
          <a:p>
            <a:pPr lvl="4" indent="-1828800" algn="just"/>
            <a:endParaRPr lang="es-EC" b="1" dirty="0" smtClean="0"/>
          </a:p>
          <a:p>
            <a:pPr marL="285750" indent="-285750" algn="just">
              <a:buFont typeface="Arial" pitchFamily="34" charset="0"/>
              <a:buChar char="•"/>
            </a:pPr>
            <a:r>
              <a:rPr lang="es-EC" dirty="0" smtClean="0"/>
              <a:t>El calor de explosión del TNT es </a:t>
            </a:r>
            <a:r>
              <a:rPr lang="es-EC" b="1" dirty="0" smtClean="0"/>
              <a:t>Q=950 cal/gr</a:t>
            </a:r>
            <a:r>
              <a:rPr lang="es-EC" dirty="0" smtClean="0"/>
              <a:t>, </a:t>
            </a:r>
          </a:p>
          <a:p>
            <a:pPr marL="285750" indent="-285750" algn="just">
              <a:buFont typeface="Arial" pitchFamily="34" charset="0"/>
              <a:buChar char="•"/>
            </a:pPr>
            <a:r>
              <a:rPr lang="es-EC" dirty="0" smtClean="0"/>
              <a:t>El volumen de gases </a:t>
            </a:r>
            <a:r>
              <a:rPr lang="es-EC" b="1" dirty="0" err="1" smtClean="0"/>
              <a:t>Vo</a:t>
            </a:r>
            <a:r>
              <a:rPr lang="es-EC" b="1" dirty="0" smtClean="0"/>
              <a:t>=690 l/Kg</a:t>
            </a:r>
            <a:r>
              <a:rPr lang="es-EC" dirty="0" smtClean="0"/>
              <a:t>,</a:t>
            </a:r>
          </a:p>
          <a:p>
            <a:pPr marL="285750" indent="-285750" algn="just">
              <a:buFont typeface="Arial" pitchFamily="34" charset="0"/>
              <a:buChar char="•"/>
            </a:pPr>
            <a:r>
              <a:rPr lang="es-EC" dirty="0" smtClean="0"/>
              <a:t>La temperatura de explosión es </a:t>
            </a:r>
            <a:r>
              <a:rPr lang="es-EC" b="1" dirty="0" smtClean="0"/>
              <a:t>Te=2.820°C</a:t>
            </a:r>
            <a:r>
              <a:rPr lang="es-EC" dirty="0" smtClean="0"/>
              <a:t>.</a:t>
            </a:r>
            <a:endParaRPr lang="es-EC" sz="1600" dirty="0" smtClean="0"/>
          </a:p>
          <a:p>
            <a:pPr algn="just"/>
            <a:r>
              <a:rPr lang="es-EC" dirty="0"/>
              <a:t> </a:t>
            </a:r>
            <a:endParaRPr lang="es-EC" dirty="0" smtClean="0"/>
          </a:p>
          <a:p>
            <a:pPr algn="just"/>
            <a:endParaRPr lang="es-EC" sz="1600" dirty="0"/>
          </a:p>
          <a:p>
            <a:pPr algn="just"/>
            <a:endParaRPr lang="es-EC" sz="1600" dirty="0"/>
          </a:p>
          <a:p>
            <a:pPr algn="just"/>
            <a:r>
              <a:rPr lang="es-EC" dirty="0"/>
              <a:t>La </a:t>
            </a:r>
            <a:r>
              <a:rPr lang="es-EC" b="1" dirty="0"/>
              <a:t>sensibilidad al impacto del TNT es muy pequeña</a:t>
            </a:r>
            <a:r>
              <a:rPr lang="es-EC" dirty="0"/>
              <a:t>. </a:t>
            </a:r>
            <a:r>
              <a:rPr lang="es-EC" i="1" dirty="0"/>
              <a:t>Cuando el TNT pasa al estado fundido, su sensibilidad al impacto aumenta y, además, crece con la temperatura</a:t>
            </a:r>
            <a:r>
              <a:rPr lang="es-EC" dirty="0"/>
              <a:t>. Lo mismo ocurre </a:t>
            </a:r>
            <a:r>
              <a:rPr lang="es-EC" i="1" dirty="0"/>
              <a:t>con la sensibilidad a la fricción, que es muy baja en el TNT sólido pero aumenta cuando se encuentra fundido</a:t>
            </a:r>
            <a:r>
              <a:rPr lang="es-EC" dirty="0" smtClean="0"/>
              <a:t>.</a:t>
            </a:r>
          </a:p>
          <a:p>
            <a:pPr algn="just"/>
            <a:endParaRPr lang="es-EC" sz="1600" dirty="0"/>
          </a:p>
        </p:txBody>
      </p:sp>
      <p:sp>
        <p:nvSpPr>
          <p:cNvPr id="5" name="4 Rectángulo"/>
          <p:cNvSpPr/>
          <p:nvPr/>
        </p:nvSpPr>
        <p:spPr>
          <a:xfrm>
            <a:off x="395536" y="169476"/>
            <a:ext cx="3312368" cy="523220"/>
          </a:xfrm>
          <a:prstGeom prst="rect">
            <a:avLst/>
          </a:prstGeom>
        </p:spPr>
        <p:txBody>
          <a:bodyPr wrap="square">
            <a:spAutoFit/>
          </a:bodyPr>
          <a:lstStyle/>
          <a:p>
            <a:pPr marL="0" lvl="4"/>
            <a:r>
              <a:rPr lang="es-EC" sz="2800" b="1" dirty="0" smtClean="0"/>
              <a:t>TRINITROTOLUENO</a:t>
            </a:r>
            <a:endParaRPr lang="es-EC" sz="2800" dirty="0"/>
          </a:p>
        </p:txBody>
      </p:sp>
      <p:sp>
        <p:nvSpPr>
          <p:cNvPr id="3" name="2 Rectángulo"/>
          <p:cNvSpPr/>
          <p:nvPr/>
        </p:nvSpPr>
        <p:spPr>
          <a:xfrm>
            <a:off x="6138901" y="454548"/>
            <a:ext cx="2465547" cy="369332"/>
          </a:xfrm>
          <a:prstGeom prst="rect">
            <a:avLst/>
          </a:prstGeom>
        </p:spPr>
        <p:txBody>
          <a:bodyPr wrap="none">
            <a:spAutoFit/>
          </a:bodyPr>
          <a:lstStyle/>
          <a:p>
            <a:pPr lvl="4" indent="-1828800" algn="just"/>
            <a:r>
              <a:rPr lang="es-EC" b="1" dirty="0"/>
              <a:t>Propiedades explosivas.</a:t>
            </a:r>
            <a:endParaRPr lang="es-EC" dirty="0"/>
          </a:p>
        </p:txBody>
      </p:sp>
      <p:pic>
        <p:nvPicPr>
          <p:cNvPr id="1026" name="Picture 2" descr="http://www.businessblogvn.com/wp-content/uploads/2013/04/Explos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1709" y="978792"/>
            <a:ext cx="2905872" cy="2179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53719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3420</TotalTime>
  <Words>3350</Words>
  <Application>Microsoft Office PowerPoint</Application>
  <PresentationFormat>Presentación en pantalla (4:3)</PresentationFormat>
  <Paragraphs>477</Paragraphs>
  <Slides>59</Slides>
  <Notes>2</Notes>
  <HiddenSlides>0</HiddenSlides>
  <MMClips>0</MMClips>
  <ScaleCrop>false</ScaleCrop>
  <HeadingPairs>
    <vt:vector size="4" baseType="variant">
      <vt:variant>
        <vt:lpstr>Tema</vt:lpstr>
      </vt:variant>
      <vt:variant>
        <vt:i4>1</vt:i4>
      </vt:variant>
      <vt:variant>
        <vt:lpstr>Títulos de diapositiva</vt:lpstr>
      </vt:variant>
      <vt:variant>
        <vt:i4>59</vt:i4>
      </vt:variant>
    </vt:vector>
  </HeadingPairs>
  <TitlesOfParts>
    <vt:vector size="60" baseType="lpstr">
      <vt:lpstr>Tema de Office</vt:lpstr>
      <vt:lpstr>DISEÑO Y CONSTRUCCIÓN DE UNA MÁQUINA TRITURADORA DE EXPLOSIVO TNT, PARA IMPLEMENTAR EN EL CENTRO DE DESMILITARIZADO DE LA EMPRESA DE MUNICIONES “SANTA BÁRBARA” E.P.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MÁQUINA TRITURADORA DE EXPLOSIVO TNT. </vt:lpstr>
      <vt:lpstr>Presentación de PowerPoint</vt:lpstr>
      <vt:lpstr>Presentación de PowerPoint</vt:lpstr>
      <vt:lpstr>Presentación de PowerPoint</vt:lpstr>
      <vt:lpstr>Presentación de PowerPoint</vt:lpstr>
      <vt:lpstr>Presentación de PowerPoint</vt:lpstr>
      <vt:lpstr>DISEÑO DE LOS SISTEMAS MECÁNICOS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lpstr>CONCLUSIONES</vt:lpstr>
      <vt:lpstr>RECOMENDACIONES</vt:lpstr>
      <vt:lpstr>RECOMENDACIONES</vt:lpstr>
      <vt:lpstr>VIDEO DE CONSTRUCCIÓN Y OPERACIÓN DE LA MÁQUINA TRITURADORA DE EXPLOSIVO TNT.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Juan Díaz</dc:creator>
  <cp:lastModifiedBy>Patricio M</cp:lastModifiedBy>
  <cp:revision>159</cp:revision>
  <dcterms:created xsi:type="dcterms:W3CDTF">2011-10-10T09:47:31Z</dcterms:created>
  <dcterms:modified xsi:type="dcterms:W3CDTF">2013-07-01T19:37:15Z</dcterms:modified>
</cp:coreProperties>
</file>