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72" r:id="rId3"/>
    <p:sldId id="269" r:id="rId4"/>
    <p:sldId id="273" r:id="rId5"/>
    <p:sldId id="270" r:id="rId6"/>
    <p:sldId id="271" r:id="rId7"/>
    <p:sldId id="274" r:id="rId8"/>
    <p:sldId id="275" r:id="rId9"/>
    <p:sldId id="276" r:id="rId10"/>
    <p:sldId id="282" r:id="rId11"/>
    <p:sldId id="277" r:id="rId12"/>
    <p:sldId id="279" r:id="rId13"/>
    <p:sldId id="280" r:id="rId14"/>
    <p:sldId id="281" r:id="rId15"/>
    <p:sldId id="283" r:id="rId16"/>
    <p:sldId id="288" r:id="rId17"/>
    <p:sldId id="304" r:id="rId18"/>
    <p:sldId id="305" r:id="rId19"/>
    <p:sldId id="306" r:id="rId20"/>
    <p:sldId id="307" r:id="rId21"/>
    <p:sldId id="285" r:id="rId22"/>
    <p:sldId id="286" r:id="rId23"/>
    <p:sldId id="287" r:id="rId24"/>
    <p:sldId id="291" r:id="rId25"/>
    <p:sldId id="297" r:id="rId26"/>
    <p:sldId id="298" r:id="rId27"/>
    <p:sldId id="299" r:id="rId28"/>
    <p:sldId id="292" r:id="rId29"/>
    <p:sldId id="293" r:id="rId30"/>
    <p:sldId id="294" r:id="rId31"/>
    <p:sldId id="295" r:id="rId32"/>
    <p:sldId id="296" r:id="rId33"/>
    <p:sldId id="300" r:id="rId34"/>
    <p:sldId id="303" r:id="rId35"/>
    <p:sldId id="311" r:id="rId36"/>
    <p:sldId id="310" r:id="rId37"/>
    <p:sldId id="309" r:id="rId38"/>
    <p:sldId id="312" r:id="rId39"/>
    <p:sldId id="315" r:id="rId40"/>
    <p:sldId id="314" r:id="rId41"/>
    <p:sldId id="316" r:id="rId42"/>
    <p:sldId id="317" r:id="rId43"/>
    <p:sldId id="318" r:id="rId44"/>
    <p:sldId id="319" r:id="rId45"/>
    <p:sldId id="320" r:id="rId46"/>
    <p:sldId id="321" r:id="rId47"/>
    <p:sldId id="322" r:id="rId48"/>
    <p:sldId id="324" r:id="rId49"/>
    <p:sldId id="257" r:id="rId50"/>
    <p:sldId id="258" r:id="rId51"/>
    <p:sldId id="259" r:id="rId52"/>
    <p:sldId id="260" r:id="rId53"/>
    <p:sldId id="261" r:id="rId54"/>
    <p:sldId id="262" r:id="rId55"/>
    <p:sldId id="268" r:id="rId56"/>
    <p:sldId id="263" r:id="rId57"/>
    <p:sldId id="264" r:id="rId58"/>
    <p:sldId id="265" r:id="rId59"/>
    <p:sldId id="326" r:id="rId60"/>
    <p:sldId id="327" r:id="rId61"/>
    <p:sldId id="328" r:id="rId62"/>
    <p:sldId id="329" r:id="rId63"/>
    <p:sldId id="330" r:id="rId64"/>
    <p:sldId id="331" r:id="rId65"/>
    <p:sldId id="332" r:id="rId66"/>
    <p:sldId id="333" r:id="rId67"/>
    <p:sldId id="334" r:id="rId68"/>
    <p:sldId id="335" r:id="rId69"/>
    <p:sldId id="336" r:id="rId70"/>
    <p:sldId id="267" r:id="rId7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42"/>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ADFA8-F74E-471C-A4F3-71A2E46A06DB}" type="datetimeFigureOut">
              <a:rPr lang="es-EC" smtClean="0"/>
              <a:t>19/11/2012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A13B02-8500-4F78-A6E2-76D5619FD6E2}" type="slidenum">
              <a:rPr lang="es-EC" smtClean="0"/>
              <a:t>‹Nº›</a:t>
            </a:fld>
            <a:endParaRPr lang="es-EC"/>
          </a:p>
        </p:txBody>
      </p:sp>
    </p:spTree>
    <p:extLst>
      <p:ext uri="{BB962C8B-B14F-4D97-AF65-F5344CB8AC3E}">
        <p14:creationId xmlns:p14="http://schemas.microsoft.com/office/powerpoint/2010/main" val="32019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9BD68FE-BEC8-46D5-8C4B-A0BB9CB71338}" type="slidenum">
              <a:rPr lang="es-ES" smtClean="0"/>
              <a:t>17</a:t>
            </a:fld>
            <a:endParaRPr lang="es-ES"/>
          </a:p>
        </p:txBody>
      </p:sp>
    </p:spTree>
    <p:extLst>
      <p:ext uri="{BB962C8B-B14F-4D97-AF65-F5344CB8AC3E}">
        <p14:creationId xmlns:p14="http://schemas.microsoft.com/office/powerpoint/2010/main" val="2209428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98E717B7-FF6D-4F01-BD52-6335BEBAD5C9}" type="datetimeFigureOut">
              <a:rPr lang="es-EC" smtClean="0"/>
              <a:pPr/>
              <a:t>19/11/2012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F3A3AC-38CA-4954-AF4D-53C0EB9D6F50}"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8E717B7-FF6D-4F01-BD52-6335BEBAD5C9}" type="datetimeFigureOut">
              <a:rPr lang="es-EC" smtClean="0"/>
              <a:pPr/>
              <a:t>19/11/2012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F3A3AC-38CA-4954-AF4D-53C0EB9D6F50}"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8E717B7-FF6D-4F01-BD52-6335BEBAD5C9}" type="datetimeFigureOut">
              <a:rPr lang="es-EC" smtClean="0"/>
              <a:pPr/>
              <a:t>19/11/2012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F3A3AC-38CA-4954-AF4D-53C0EB9D6F50}"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8E717B7-FF6D-4F01-BD52-6335BEBAD5C9}" type="datetimeFigureOut">
              <a:rPr lang="es-EC" smtClean="0"/>
              <a:pPr/>
              <a:t>19/11/2012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F3A3AC-38CA-4954-AF4D-53C0EB9D6F50}"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8E717B7-FF6D-4F01-BD52-6335BEBAD5C9}" type="datetimeFigureOut">
              <a:rPr lang="es-EC" smtClean="0"/>
              <a:pPr/>
              <a:t>19/11/2012</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1F3A3AC-38CA-4954-AF4D-53C0EB9D6F50}"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98E717B7-FF6D-4F01-BD52-6335BEBAD5C9}" type="datetimeFigureOut">
              <a:rPr lang="es-EC" smtClean="0"/>
              <a:pPr/>
              <a:t>19/11/2012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1F3A3AC-38CA-4954-AF4D-53C0EB9D6F50}"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98E717B7-FF6D-4F01-BD52-6335BEBAD5C9}" type="datetimeFigureOut">
              <a:rPr lang="es-EC" smtClean="0"/>
              <a:pPr/>
              <a:t>19/11/2012</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1F3A3AC-38CA-4954-AF4D-53C0EB9D6F50}"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98E717B7-FF6D-4F01-BD52-6335BEBAD5C9}" type="datetimeFigureOut">
              <a:rPr lang="es-EC" smtClean="0"/>
              <a:pPr/>
              <a:t>19/11/2012</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1F3A3AC-38CA-4954-AF4D-53C0EB9D6F50}"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8E717B7-FF6D-4F01-BD52-6335BEBAD5C9}" type="datetimeFigureOut">
              <a:rPr lang="es-EC" smtClean="0"/>
              <a:pPr/>
              <a:t>19/11/2012</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1F3A3AC-38CA-4954-AF4D-53C0EB9D6F50}"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8E717B7-FF6D-4F01-BD52-6335BEBAD5C9}" type="datetimeFigureOut">
              <a:rPr lang="es-EC" smtClean="0"/>
              <a:pPr/>
              <a:t>19/11/2012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1F3A3AC-38CA-4954-AF4D-53C0EB9D6F50}"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8E717B7-FF6D-4F01-BD52-6335BEBAD5C9}" type="datetimeFigureOut">
              <a:rPr lang="es-EC" smtClean="0"/>
              <a:pPr/>
              <a:t>19/11/2012</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1F3A3AC-38CA-4954-AF4D-53C0EB9D6F50}" type="slidenum">
              <a:rPr lang="es-EC" smtClean="0"/>
              <a:pPr/>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717B7-FF6D-4F01-BD52-6335BEBAD5C9}" type="datetimeFigureOut">
              <a:rPr lang="es-EC" smtClean="0"/>
              <a:pPr/>
              <a:t>19/11/2012</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F3A3AC-38CA-4954-AF4D-53C0EB9D6F50}"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9545753">
            <a:off x="-547734" y="-2010626"/>
            <a:ext cx="9984494" cy="109278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1026" name="Picture 2" descr="D:\Actividades\TESIS\Defenza del proyecto\Video de defenza\Imagines adicionales\Mecatronica.jpg"/>
          <p:cNvPicPr>
            <a:picLocks noChangeAspect="1" noChangeArrowheads="1"/>
          </p:cNvPicPr>
          <p:nvPr/>
        </p:nvPicPr>
        <p:blipFill>
          <a:blip r:embed="rId2" cstate="print"/>
          <a:srcRect/>
          <a:stretch>
            <a:fillRect/>
          </a:stretch>
        </p:blipFill>
        <p:spPr bwMode="auto">
          <a:xfrm>
            <a:off x="6159380" y="3861048"/>
            <a:ext cx="2984619" cy="2996952"/>
          </a:xfrm>
          <a:prstGeom prst="rect">
            <a:avLst/>
          </a:prstGeom>
          <a:ln>
            <a:noFill/>
          </a:ln>
          <a:effectLst>
            <a:softEdge rad="112500"/>
          </a:effectLst>
        </p:spPr>
      </p:pic>
      <p:sp>
        <p:nvSpPr>
          <p:cNvPr id="4" name="3 Rectángulo"/>
          <p:cNvSpPr/>
          <p:nvPr/>
        </p:nvSpPr>
        <p:spPr>
          <a:xfrm rot="19530721">
            <a:off x="-1321622" y="2120331"/>
            <a:ext cx="11753640" cy="2640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ctrTitle"/>
          </p:nvPr>
        </p:nvSpPr>
        <p:spPr>
          <a:xfrm>
            <a:off x="1371600" y="548680"/>
            <a:ext cx="7772400" cy="2874296"/>
          </a:xfrm>
        </p:spPr>
        <p:txBody>
          <a:bodyPr>
            <a:normAutofit/>
          </a:bodyPr>
          <a:lstStyle/>
          <a:p>
            <a:r>
              <a:rPr lang="es-EC" sz="2800" dirty="0" smtClean="0"/>
              <a:t>ESCUELA POLITÉCNICA DEL EJÉRCITO</a:t>
            </a:r>
            <a:br>
              <a:rPr lang="es-EC" sz="2800" dirty="0" smtClean="0"/>
            </a:br>
            <a:r>
              <a:rPr lang="es-EC" sz="2800" dirty="0" smtClean="0"/>
              <a:t/>
            </a:r>
            <a:br>
              <a:rPr lang="es-EC" sz="2800" dirty="0" smtClean="0"/>
            </a:br>
            <a:r>
              <a:rPr lang="es-EC" sz="2800" dirty="0" smtClean="0"/>
              <a:t>EXTENSIÓN LATACUNGA</a:t>
            </a:r>
            <a:br>
              <a:rPr lang="es-EC" sz="2800" dirty="0" smtClean="0"/>
            </a:br>
            <a:r>
              <a:rPr lang="es-EC" sz="2800" dirty="0"/>
              <a:t/>
            </a:r>
            <a:br>
              <a:rPr lang="es-EC" sz="2800" dirty="0"/>
            </a:br>
            <a:r>
              <a:rPr lang="es-EC" sz="2800" dirty="0" smtClean="0">
                <a:solidFill>
                  <a:schemeClr val="accent3">
                    <a:lumMod val="50000"/>
                  </a:schemeClr>
                </a:solidFill>
              </a:rPr>
              <a:t>CARRERA DE INGENIERÍA MECATRÓNICA</a:t>
            </a:r>
            <a:r>
              <a:rPr lang="es-EC" sz="2800" dirty="0" smtClean="0"/>
              <a:t/>
            </a:r>
            <a:br>
              <a:rPr lang="es-EC" sz="2800" dirty="0" smtClean="0"/>
            </a:br>
            <a:endParaRPr lang="es-EC" sz="2800" dirty="0"/>
          </a:p>
        </p:txBody>
      </p:sp>
      <p:sp>
        <p:nvSpPr>
          <p:cNvPr id="3" name="2 Subtítulo"/>
          <p:cNvSpPr>
            <a:spLocks noGrp="1"/>
          </p:cNvSpPr>
          <p:nvPr>
            <p:ph type="subTitle" idx="1"/>
          </p:nvPr>
        </p:nvSpPr>
        <p:spPr>
          <a:xfrm>
            <a:off x="1942692" y="3429000"/>
            <a:ext cx="7560840" cy="2520280"/>
          </a:xfrm>
        </p:spPr>
        <p:txBody>
          <a:bodyPr>
            <a:normAutofit/>
          </a:bodyPr>
          <a:lstStyle/>
          <a:p>
            <a:pPr algn="just"/>
            <a:r>
              <a:rPr lang="es-EC" sz="1800" b="1" dirty="0" smtClean="0">
                <a:solidFill>
                  <a:schemeClr val="tx1"/>
                </a:solidFill>
              </a:rPr>
              <a:t>PROYECTO PREVIO A LA OBTENCIÓN DEL TÍTULO DE</a:t>
            </a:r>
          </a:p>
          <a:p>
            <a:pPr algn="just"/>
            <a:endParaRPr lang="es-EC" sz="1800" b="1" dirty="0">
              <a:solidFill>
                <a:schemeClr val="tx1"/>
              </a:solidFill>
            </a:endParaRPr>
          </a:p>
          <a:p>
            <a:pPr algn="just"/>
            <a:r>
              <a:rPr lang="es-EC" sz="1800" b="1" dirty="0" smtClean="0">
                <a:solidFill>
                  <a:schemeClr val="tx1"/>
                </a:solidFill>
              </a:rPr>
              <a:t>INGENIERO MECATRÓNICO</a:t>
            </a:r>
          </a:p>
          <a:p>
            <a:pPr algn="just"/>
            <a:endParaRPr lang="es-EC" dirty="0">
              <a:solidFill>
                <a:schemeClr val="accent1">
                  <a:lumMod val="75000"/>
                </a:schemeClr>
              </a:solidFill>
            </a:endParaRPr>
          </a:p>
          <a:p>
            <a:pPr algn="just"/>
            <a:endParaRPr lang="es-EC" dirty="0" smtClean="0">
              <a:solidFill>
                <a:schemeClr val="accent1">
                  <a:lumMod val="75000"/>
                </a:schemeClr>
              </a:solidFill>
            </a:endParaRPr>
          </a:p>
          <a:p>
            <a:pPr algn="just"/>
            <a:endParaRPr lang="es-EC" dirty="0">
              <a:solidFill>
                <a:schemeClr val="accent1">
                  <a:lumMod val="75000"/>
                </a:schemeClr>
              </a:solidFill>
            </a:endParaRPr>
          </a:p>
          <a:p>
            <a:pPr algn="just"/>
            <a:endParaRPr lang="es-EC" dirty="0">
              <a:solidFill>
                <a:schemeClr val="accent1">
                  <a:lumMod val="75000"/>
                </a:schemeClr>
              </a:solidFill>
            </a:endParaRPr>
          </a:p>
          <a:p>
            <a:pPr algn="just"/>
            <a:endParaRPr lang="es-EC" dirty="0" smtClean="0">
              <a:solidFill>
                <a:schemeClr val="accent1">
                  <a:lumMod val="75000"/>
                </a:schemeClr>
              </a:solidFill>
            </a:endParaRPr>
          </a:p>
        </p:txBody>
      </p:sp>
      <p:sp>
        <p:nvSpPr>
          <p:cNvPr id="6" name="2 Subtítulo"/>
          <p:cNvSpPr txBox="1">
            <a:spLocks/>
          </p:cNvSpPr>
          <p:nvPr/>
        </p:nvSpPr>
        <p:spPr>
          <a:xfrm>
            <a:off x="1907704" y="4237502"/>
            <a:ext cx="5591500" cy="22440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endParaRPr lang="es-EC" sz="1800" dirty="0" smtClean="0">
              <a:solidFill>
                <a:schemeClr val="accent1">
                  <a:lumMod val="75000"/>
                </a:schemeClr>
              </a:solidFill>
            </a:endParaRPr>
          </a:p>
          <a:p>
            <a:pPr algn="just"/>
            <a:endParaRPr lang="es-EC" sz="1800" dirty="0" smtClean="0">
              <a:solidFill>
                <a:schemeClr val="accent1">
                  <a:lumMod val="75000"/>
                </a:schemeClr>
              </a:solidFill>
            </a:endParaRPr>
          </a:p>
          <a:p>
            <a:pPr algn="just"/>
            <a:r>
              <a:rPr lang="es-EC" sz="1800" b="1" dirty="0" smtClean="0">
                <a:solidFill>
                  <a:schemeClr val="tx1"/>
                </a:solidFill>
              </a:rPr>
              <a:t>GUSTAVO VINICIO MONGE GARCÍA</a:t>
            </a:r>
          </a:p>
          <a:p>
            <a:pPr algn="just"/>
            <a:endParaRPr lang="es-EC" sz="1800" b="1" dirty="0" smtClean="0">
              <a:solidFill>
                <a:schemeClr val="tx1"/>
              </a:solidFill>
            </a:endParaRPr>
          </a:p>
          <a:p>
            <a:pPr algn="just"/>
            <a:endParaRPr lang="es-EC" sz="1800" b="1" dirty="0" smtClean="0">
              <a:solidFill>
                <a:schemeClr val="tx1"/>
              </a:solidFill>
            </a:endParaRPr>
          </a:p>
          <a:p>
            <a:pPr algn="just"/>
            <a:r>
              <a:rPr lang="es-EC" sz="1800" b="1" dirty="0" smtClean="0">
                <a:solidFill>
                  <a:schemeClr val="tx1"/>
                </a:solidFill>
              </a:rPr>
              <a:t>Latacunga, Noviembre del 2012</a:t>
            </a:r>
          </a:p>
          <a:p>
            <a:pPr algn="just"/>
            <a:endParaRPr lang="es-EC" sz="1800" dirty="0" smtClean="0">
              <a:solidFill>
                <a:schemeClr val="accent1">
                  <a:lumMod val="75000"/>
                </a:schemeClr>
              </a:solidFill>
            </a:endParaRPr>
          </a:p>
          <a:p>
            <a:pPr algn="just"/>
            <a:endParaRPr lang="es-EC" sz="1800" dirty="0" smtClean="0">
              <a:solidFill>
                <a:schemeClr val="accent1">
                  <a:lumMod val="75000"/>
                </a:schemeClr>
              </a:solidFill>
            </a:endParaRPr>
          </a:p>
          <a:p>
            <a:endParaRPr lang="es-EC" sz="1800" dirty="0" smtClean="0">
              <a:solidFill>
                <a:schemeClr val="accent1">
                  <a:lumMod val="75000"/>
                </a:schemeClr>
              </a:solidFill>
            </a:endParaRPr>
          </a:p>
        </p:txBody>
      </p:sp>
      <p:pic>
        <p:nvPicPr>
          <p:cNvPr id="7" name="Picture 2" descr="http://api.ning.com/files/xQfxlL*BBsBsHgunyqdNSLm5QUl6k6xuVsEwHQwYUMY_/ESPE.gif?crop=1%3A1&amp;width=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7" y="78014"/>
            <a:ext cx="2342873" cy="2342874"/>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180528" y="-3872559"/>
            <a:ext cx="9433048" cy="3872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2756770" y="-3872559"/>
            <a:ext cx="2754507" cy="14651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9144000" y="-3872559"/>
            <a:ext cx="2556792" cy="14651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80528" y="6859875"/>
            <a:ext cx="9433048" cy="3919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Tanques de anodizado</a:t>
            </a:r>
            <a:endParaRPr lang="es-EC" dirty="0"/>
          </a:p>
        </p:txBody>
      </p:sp>
      <p:sp>
        <p:nvSpPr>
          <p:cNvPr id="4" name="3 Rectángulo redondeado"/>
          <p:cNvSpPr/>
          <p:nvPr/>
        </p:nvSpPr>
        <p:spPr>
          <a:xfrm>
            <a:off x="0" y="4149080"/>
            <a:ext cx="9144000" cy="25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b="1" dirty="0">
                <a:solidFill>
                  <a:schemeClr val="bg2">
                    <a:lumMod val="10000"/>
                  </a:schemeClr>
                </a:solidFill>
              </a:rPr>
              <a:t>Son en los que se desarrollan los procesos de anodizado de los perfiles de aluminio, el proceso trata de que mediante la circulación de corriente eléctrica atreves de un electrolito formada por agua acidulada, los iones negativos se dirigen al ánodo y los positivos al cátodo, generando de esta manera una capa de oxido de aluminio que recubre a los perfiles.</a:t>
            </a:r>
          </a:p>
        </p:txBody>
      </p:sp>
      <p:pic>
        <p:nvPicPr>
          <p:cNvPr id="4098" name="Picture 2" descr="C:\Users\PC\Pictures\Proyecto\011220112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140" y="1302477"/>
            <a:ext cx="2675012" cy="26305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4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Tanque de color</a:t>
            </a:r>
          </a:p>
        </p:txBody>
      </p:sp>
      <p:sp>
        <p:nvSpPr>
          <p:cNvPr id="4" name="3 Rectángulo redondeado"/>
          <p:cNvSpPr/>
          <p:nvPr/>
        </p:nvSpPr>
        <p:spPr>
          <a:xfrm>
            <a:off x="288032" y="4365104"/>
            <a:ext cx="8460432"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800" b="1" dirty="0" smtClean="0">
                <a:solidFill>
                  <a:schemeClr val="bg2">
                    <a:lumMod val="10000"/>
                  </a:schemeClr>
                </a:solidFill>
              </a:rPr>
              <a:t>La superficie generada por el proceso de anodizado, es de característica porosa, por lo que se puede utilizar para dar diferentes tonalidades a los perfiles.</a:t>
            </a:r>
            <a:endParaRPr lang="es-EC" sz="2800" b="1" dirty="0">
              <a:solidFill>
                <a:schemeClr val="bg2">
                  <a:lumMod val="10000"/>
                </a:schemeClr>
              </a:solidFill>
            </a:endParaRPr>
          </a:p>
        </p:txBody>
      </p:sp>
      <p:pic>
        <p:nvPicPr>
          <p:cNvPr id="4099" name="Picture 3" descr="C:\Users\PC\Pictures\Proyecto\201111A0\291120112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224541"/>
            <a:ext cx="3672408" cy="26365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6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2.bp.blogspot.com/_4B4aJ4jnZ9M/TN09VyLFRNI/AAAAAAAAAAw/E9jaj2q4Gq0/s640/Proceso+de+Anodizado.png"/>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0" y="1196752"/>
            <a:ext cx="9144000"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C" dirty="0" smtClean="0"/>
              <a:t>ANODIZADO</a:t>
            </a:r>
            <a:endParaRPr lang="es-EC" dirty="0"/>
          </a:p>
        </p:txBody>
      </p:sp>
      <p:sp>
        <p:nvSpPr>
          <p:cNvPr id="3" name="2 Marcador de contenido"/>
          <p:cNvSpPr>
            <a:spLocks noGrp="1"/>
          </p:cNvSpPr>
          <p:nvPr>
            <p:ph idx="1"/>
          </p:nvPr>
        </p:nvSpPr>
        <p:spPr>
          <a:xfrm>
            <a:off x="457200" y="1484784"/>
            <a:ext cx="8229600" cy="4824536"/>
          </a:xfrm>
        </p:spPr>
        <p:txBody>
          <a:bodyPr>
            <a:normAutofit fontScale="77500" lnSpcReduction="20000"/>
          </a:bodyPr>
          <a:lstStyle/>
          <a:p>
            <a:r>
              <a:rPr lang="es-EC" b="1" dirty="0"/>
              <a:t>El anodizado es un proceso electroquímico, de oxidación forzada, en el cual se logra formar una capa protectora de óxido de aluminio (alúmina Al2O3) sobre la superficie del aluminio base. La vida útil de este acabado es proporcional al espesor de la capa anódica obtenida</a:t>
            </a:r>
            <a:r>
              <a:rPr lang="es-EC" b="1" dirty="0" smtClean="0"/>
              <a:t>.</a:t>
            </a:r>
          </a:p>
          <a:p>
            <a:endParaRPr lang="es-EC" b="1" dirty="0" smtClean="0"/>
          </a:p>
          <a:p>
            <a:r>
              <a:rPr lang="es-EC" b="1" dirty="0" smtClean="0"/>
              <a:t>Los espesores varían </a:t>
            </a:r>
            <a:r>
              <a:rPr lang="es-EC" b="1" dirty="0"/>
              <a:t>a voluntad entre algunas pocas micras hasta 25 ó 30 micras en el anodizado de protección y hasta 100 micras en el anodizado duro</a:t>
            </a:r>
            <a:r>
              <a:rPr lang="es-EC" b="1" dirty="0" smtClean="0"/>
              <a:t>.</a:t>
            </a:r>
          </a:p>
          <a:p>
            <a:endParaRPr lang="es-EC" b="1" dirty="0" smtClean="0"/>
          </a:p>
          <a:p>
            <a:r>
              <a:rPr lang="es-EC" b="1" dirty="0"/>
              <a:t>El óxido de aluminio puede alcanzar una gran dureza que varía entre los 7 y 8 de la escala </a:t>
            </a:r>
            <a:r>
              <a:rPr lang="es-EC" b="1" dirty="0" err="1"/>
              <a:t>Mho</a:t>
            </a:r>
            <a:r>
              <a:rPr lang="es-EC" b="1" dirty="0"/>
              <a:t>; es muy estable y resistente a los agentes corrosivos ambientales</a:t>
            </a:r>
          </a:p>
        </p:txBody>
      </p:sp>
    </p:spTree>
    <p:extLst>
      <p:ext uri="{BB962C8B-B14F-4D97-AF65-F5344CB8AC3E}">
        <p14:creationId xmlns:p14="http://schemas.microsoft.com/office/powerpoint/2010/main" val="244034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1143000"/>
          </a:xfrm>
        </p:spPr>
        <p:txBody>
          <a:bodyPr/>
          <a:lstStyle/>
          <a:p>
            <a:r>
              <a:rPr lang="es-EC" dirty="0" smtClean="0"/>
              <a:t>Coloreado</a:t>
            </a:r>
            <a:endParaRPr lang="es-EC" dirty="0"/>
          </a:p>
        </p:txBody>
      </p:sp>
      <p:pic>
        <p:nvPicPr>
          <p:cNvPr id="5122" name="Picture 2" descr="http://www.vidriosymas.com/wp-content/uploads/2010/1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052736"/>
            <a:ext cx="4448611" cy="33943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4 Rectángulo redondeado"/>
          <p:cNvSpPr/>
          <p:nvPr/>
        </p:nvSpPr>
        <p:spPr>
          <a:xfrm>
            <a:off x="251520" y="4447052"/>
            <a:ext cx="8568952" cy="2222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bg2">
                    <a:lumMod val="10000"/>
                  </a:schemeClr>
                </a:solidFill>
              </a:rPr>
              <a:t>el </a:t>
            </a:r>
            <a:r>
              <a:rPr lang="es-EC" sz="2400" b="1" dirty="0">
                <a:solidFill>
                  <a:schemeClr val="bg2">
                    <a:lumMod val="10000"/>
                  </a:schemeClr>
                </a:solidFill>
              </a:rPr>
              <a:t>proceso de </a:t>
            </a:r>
            <a:r>
              <a:rPr lang="es-EC" sz="2400" b="1" dirty="0" err="1">
                <a:solidFill>
                  <a:schemeClr val="bg2">
                    <a:lumMod val="10000"/>
                  </a:schemeClr>
                </a:solidFill>
              </a:rPr>
              <a:t>electrocoloración</a:t>
            </a:r>
            <a:r>
              <a:rPr lang="es-EC" sz="2400" b="1" dirty="0">
                <a:solidFill>
                  <a:schemeClr val="bg2">
                    <a:lumMod val="10000"/>
                  </a:schemeClr>
                </a:solidFill>
              </a:rPr>
              <a:t>, que consiste en depositar iones metálicos dentro de los mismos. Se obtienen distintas tonalidades según el metal utilizado y la cantidad depositada dentro de los poros. Finalmente para evitar la introducción de agentes corrosivos, los poros se sellan llenándose de hidróxido de aluminio inerte, al hidrolizarse la alúmina.</a:t>
            </a:r>
          </a:p>
        </p:txBody>
      </p:sp>
    </p:spTree>
    <p:extLst>
      <p:ext uri="{BB962C8B-B14F-4D97-AF65-F5344CB8AC3E}">
        <p14:creationId xmlns:p14="http://schemas.microsoft.com/office/powerpoint/2010/main" val="85140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475656" y="404664"/>
            <a:ext cx="619268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r>
              <a:rPr lang="es-EC" dirty="0" smtClean="0"/>
              <a:t>FASE DE DISEÑO</a:t>
            </a:r>
            <a:endParaRPr lang="es-EC" dirty="0"/>
          </a:p>
        </p:txBody>
      </p:sp>
      <p:sp>
        <p:nvSpPr>
          <p:cNvPr id="3" name="2 Marcador de contenido"/>
          <p:cNvSpPr>
            <a:spLocks noGrp="1"/>
          </p:cNvSpPr>
          <p:nvPr>
            <p:ph idx="1"/>
          </p:nvPr>
        </p:nvSpPr>
        <p:spPr>
          <a:xfrm>
            <a:off x="457200" y="2464296"/>
            <a:ext cx="8229600" cy="1612776"/>
          </a:xfrm>
        </p:spPr>
        <p:txBody>
          <a:bodyPr/>
          <a:lstStyle/>
          <a:p>
            <a:pPr marL="0" indent="0" algn="ctr">
              <a:buNone/>
            </a:pPr>
            <a:r>
              <a:rPr lang="es-EC" dirty="0" smtClean="0"/>
              <a:t>SISTEMA DE ENFRIAMIENTO CHILLER-INTERCAMBIADORES Y SISTEMA </a:t>
            </a:r>
            <a:r>
              <a:rPr lang="es-EC" dirty="0"/>
              <a:t>DE ENFRIAMIENTO </a:t>
            </a:r>
            <a:r>
              <a:rPr lang="es-EC" dirty="0" smtClean="0"/>
              <a:t>TANQUES-INTERCAMBIADORES</a:t>
            </a:r>
            <a:endParaRPr lang="es-EC" dirty="0"/>
          </a:p>
          <a:p>
            <a:pPr marL="0" indent="0">
              <a:buNone/>
            </a:pPr>
            <a:endParaRPr lang="es-EC" dirty="0"/>
          </a:p>
        </p:txBody>
      </p:sp>
      <p:pic>
        <p:nvPicPr>
          <p:cNvPr id="4" name="Picture 2" descr="http://corporacione3.com/page7/files/logo-cedal.gif"/>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315452" y="5127703"/>
            <a:ext cx="2524125" cy="136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02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224136"/>
          </a:xfrm>
        </p:spPr>
        <p:txBody>
          <a:bodyPr>
            <a:normAutofit fontScale="90000"/>
          </a:bodyPr>
          <a:lstStyle/>
          <a:p>
            <a:r>
              <a:rPr lang="es-EC" dirty="0"/>
              <a:t>SISTEMA DE ENFRIAMIENTO CHILLER-INTERCAMBIADORES</a:t>
            </a:r>
            <a:br>
              <a:rPr lang="es-EC" dirty="0"/>
            </a:br>
            <a:endParaRPr lang="es-EC" dirty="0"/>
          </a:p>
        </p:txBody>
      </p:sp>
      <p:sp>
        <p:nvSpPr>
          <p:cNvPr id="4" name="3 Rectángulo redondeado"/>
          <p:cNvSpPr/>
          <p:nvPr/>
        </p:nvSpPr>
        <p:spPr>
          <a:xfrm>
            <a:off x="2808598" y="2132856"/>
            <a:ext cx="4536504" cy="4730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2">
                    <a:lumMod val="10000"/>
                  </a:schemeClr>
                </a:solidFill>
              </a:rPr>
              <a:t>Temperatura de la cisterna del </a:t>
            </a:r>
            <a:r>
              <a:rPr lang="es-EC" sz="2200" b="1" dirty="0" err="1" smtClean="0">
                <a:solidFill>
                  <a:schemeClr val="bg2">
                    <a:lumMod val="10000"/>
                  </a:schemeClr>
                </a:solidFill>
              </a:rPr>
              <a:t>chiller</a:t>
            </a:r>
            <a:endParaRPr lang="es-EC" sz="2200" b="1" dirty="0">
              <a:solidFill>
                <a:schemeClr val="bg2">
                  <a:lumMod val="10000"/>
                </a:schemeClr>
              </a:solidFill>
            </a:endParaRPr>
          </a:p>
        </p:txBody>
      </p:sp>
      <p:sp>
        <p:nvSpPr>
          <p:cNvPr id="6" name="5 Rectángulo redondeado"/>
          <p:cNvSpPr/>
          <p:nvPr/>
        </p:nvSpPr>
        <p:spPr>
          <a:xfrm>
            <a:off x="2835420" y="2840093"/>
            <a:ext cx="4536504" cy="4730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2">
                    <a:lumMod val="10000"/>
                  </a:schemeClr>
                </a:solidFill>
              </a:rPr>
              <a:t>Nivel de la cisterna del </a:t>
            </a:r>
            <a:r>
              <a:rPr lang="es-EC" sz="2200" b="1" dirty="0" err="1" smtClean="0">
                <a:solidFill>
                  <a:schemeClr val="bg2">
                    <a:lumMod val="10000"/>
                  </a:schemeClr>
                </a:solidFill>
              </a:rPr>
              <a:t>chiller</a:t>
            </a:r>
            <a:endParaRPr lang="es-EC" sz="2200" b="1" dirty="0">
              <a:solidFill>
                <a:schemeClr val="bg2">
                  <a:lumMod val="10000"/>
                </a:schemeClr>
              </a:solidFill>
            </a:endParaRPr>
          </a:p>
        </p:txBody>
      </p:sp>
      <p:sp>
        <p:nvSpPr>
          <p:cNvPr id="7" name="6 Rectángulo"/>
          <p:cNvSpPr/>
          <p:nvPr/>
        </p:nvSpPr>
        <p:spPr>
          <a:xfrm>
            <a:off x="755576" y="1569635"/>
            <a:ext cx="3789820" cy="461665"/>
          </a:xfrm>
          <a:prstGeom prst="rect">
            <a:avLst/>
          </a:prstGeom>
        </p:spPr>
        <p:txBody>
          <a:bodyPr wrap="none">
            <a:spAutoFit/>
          </a:bodyPr>
          <a:lstStyle/>
          <a:p>
            <a:r>
              <a:rPr lang="es-EC" sz="2400" dirty="0" smtClean="0">
                <a:solidFill>
                  <a:schemeClr val="accent1">
                    <a:lumMod val="75000"/>
                  </a:schemeClr>
                </a:solidFill>
                <a:latin typeface="Algerian" pitchFamily="82" charset="0"/>
              </a:rPr>
              <a:t>Variables de entrada</a:t>
            </a:r>
            <a:endParaRPr lang="es-EC" sz="2400" dirty="0">
              <a:solidFill>
                <a:schemeClr val="accent1">
                  <a:lumMod val="75000"/>
                </a:schemeClr>
              </a:solidFill>
              <a:latin typeface="Algerian" pitchFamily="82" charset="0"/>
            </a:endParaRPr>
          </a:p>
        </p:txBody>
      </p:sp>
      <p:sp>
        <p:nvSpPr>
          <p:cNvPr id="8" name="7 Rectángulo"/>
          <p:cNvSpPr/>
          <p:nvPr/>
        </p:nvSpPr>
        <p:spPr>
          <a:xfrm>
            <a:off x="787865" y="4410210"/>
            <a:ext cx="3475631" cy="461665"/>
          </a:xfrm>
          <a:prstGeom prst="rect">
            <a:avLst/>
          </a:prstGeom>
        </p:spPr>
        <p:txBody>
          <a:bodyPr wrap="none">
            <a:spAutoFit/>
          </a:bodyPr>
          <a:lstStyle/>
          <a:p>
            <a:r>
              <a:rPr lang="es-EC" sz="2400" dirty="0" smtClean="0">
                <a:solidFill>
                  <a:schemeClr val="accent1">
                    <a:lumMod val="75000"/>
                  </a:schemeClr>
                </a:solidFill>
                <a:latin typeface="Algerian" pitchFamily="82" charset="0"/>
              </a:rPr>
              <a:t>Variables de salida</a:t>
            </a:r>
            <a:endParaRPr lang="es-EC" sz="2400" dirty="0">
              <a:solidFill>
                <a:schemeClr val="accent1">
                  <a:lumMod val="75000"/>
                </a:schemeClr>
              </a:solidFill>
              <a:latin typeface="Algerian" pitchFamily="82" charset="0"/>
            </a:endParaRPr>
          </a:p>
        </p:txBody>
      </p:sp>
      <p:sp>
        <p:nvSpPr>
          <p:cNvPr id="9" name="8 Rectángulo redondeado"/>
          <p:cNvSpPr/>
          <p:nvPr/>
        </p:nvSpPr>
        <p:spPr>
          <a:xfrm>
            <a:off x="2853676" y="5130290"/>
            <a:ext cx="4536504" cy="6480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2">
                    <a:lumMod val="10000"/>
                  </a:schemeClr>
                </a:solidFill>
              </a:rPr>
              <a:t>Frecuencia de funcionamiento del variador</a:t>
            </a:r>
            <a:endParaRPr lang="es-EC" sz="2200" b="1" dirty="0">
              <a:solidFill>
                <a:schemeClr val="bg2">
                  <a:lumMod val="10000"/>
                </a:schemeClr>
              </a:solidFill>
            </a:endParaRPr>
          </a:p>
        </p:txBody>
      </p:sp>
      <p:sp>
        <p:nvSpPr>
          <p:cNvPr id="10" name="9 Rectángulo redondeado"/>
          <p:cNvSpPr/>
          <p:nvPr/>
        </p:nvSpPr>
        <p:spPr>
          <a:xfrm>
            <a:off x="2858438" y="6021288"/>
            <a:ext cx="4536504" cy="6480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2">
                    <a:lumMod val="10000"/>
                  </a:schemeClr>
                </a:solidFill>
              </a:rPr>
              <a:t>Encendido y apagado de equipos</a:t>
            </a:r>
            <a:endParaRPr lang="es-EC" sz="2200" b="1" dirty="0">
              <a:solidFill>
                <a:schemeClr val="bg2">
                  <a:lumMod val="10000"/>
                </a:schemeClr>
              </a:solidFill>
            </a:endParaRPr>
          </a:p>
        </p:txBody>
      </p:sp>
      <p:sp>
        <p:nvSpPr>
          <p:cNvPr id="11" name="10 Rectángulo redondeado"/>
          <p:cNvSpPr/>
          <p:nvPr/>
        </p:nvSpPr>
        <p:spPr>
          <a:xfrm>
            <a:off x="2835420" y="3519215"/>
            <a:ext cx="4536504" cy="7341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2">
                    <a:lumMod val="10000"/>
                  </a:schemeClr>
                </a:solidFill>
              </a:rPr>
              <a:t>Estado de funcionamiento de los equipos</a:t>
            </a:r>
            <a:endParaRPr lang="es-EC" sz="2200" b="1" dirty="0">
              <a:solidFill>
                <a:schemeClr val="bg2">
                  <a:lumMod val="10000"/>
                </a:schemeClr>
              </a:solidFill>
            </a:endParaRPr>
          </a:p>
        </p:txBody>
      </p:sp>
    </p:spTree>
    <p:extLst>
      <p:ext uri="{BB962C8B-B14F-4D97-AF65-F5344CB8AC3E}">
        <p14:creationId xmlns:p14="http://schemas.microsoft.com/office/powerpoint/2010/main" val="8185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424936" cy="1224136"/>
          </a:xfrm>
        </p:spPr>
        <p:txBody>
          <a:bodyPr>
            <a:normAutofit fontScale="90000"/>
          </a:bodyPr>
          <a:lstStyle/>
          <a:p>
            <a:r>
              <a:rPr lang="es-EC" dirty="0"/>
              <a:t>SISTEMA DE ENFRIAMIENTO </a:t>
            </a:r>
            <a:r>
              <a:rPr lang="es-EC" dirty="0" smtClean="0"/>
              <a:t>TANQUES-INTERCAMBIADORES</a:t>
            </a:r>
            <a:r>
              <a:rPr lang="es-EC" dirty="0"/>
              <a:t/>
            </a:r>
            <a:br>
              <a:rPr lang="es-EC" dirty="0"/>
            </a:br>
            <a:endParaRPr lang="es-EC" dirty="0"/>
          </a:p>
        </p:txBody>
      </p:sp>
      <p:sp>
        <p:nvSpPr>
          <p:cNvPr id="4" name="3 Rectángulo redondeado"/>
          <p:cNvSpPr/>
          <p:nvPr/>
        </p:nvSpPr>
        <p:spPr>
          <a:xfrm>
            <a:off x="2808598" y="2132856"/>
            <a:ext cx="4715730" cy="4730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2">
                    <a:lumMod val="10000"/>
                  </a:schemeClr>
                </a:solidFill>
              </a:rPr>
              <a:t>Temperatura de los tanques naturales</a:t>
            </a:r>
            <a:endParaRPr lang="es-EC" sz="2200" b="1" dirty="0">
              <a:solidFill>
                <a:schemeClr val="bg2">
                  <a:lumMod val="10000"/>
                </a:schemeClr>
              </a:solidFill>
            </a:endParaRPr>
          </a:p>
        </p:txBody>
      </p:sp>
      <p:sp>
        <p:nvSpPr>
          <p:cNvPr id="6" name="5 Rectángulo redondeado"/>
          <p:cNvSpPr/>
          <p:nvPr/>
        </p:nvSpPr>
        <p:spPr>
          <a:xfrm>
            <a:off x="2835420" y="2840093"/>
            <a:ext cx="4536504" cy="4730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a:solidFill>
                  <a:schemeClr val="bg2">
                    <a:lumMod val="10000"/>
                  </a:schemeClr>
                </a:solidFill>
              </a:rPr>
              <a:t>Temperatura </a:t>
            </a:r>
            <a:r>
              <a:rPr lang="es-EC" sz="2200" b="1" dirty="0" smtClean="0">
                <a:solidFill>
                  <a:schemeClr val="bg2">
                    <a:lumMod val="10000"/>
                  </a:schemeClr>
                </a:solidFill>
              </a:rPr>
              <a:t>del tanque de color</a:t>
            </a:r>
            <a:endParaRPr lang="es-EC" sz="2200" b="1" dirty="0">
              <a:solidFill>
                <a:schemeClr val="bg2">
                  <a:lumMod val="10000"/>
                </a:schemeClr>
              </a:solidFill>
            </a:endParaRPr>
          </a:p>
        </p:txBody>
      </p:sp>
      <p:sp>
        <p:nvSpPr>
          <p:cNvPr id="7" name="6 Rectángulo"/>
          <p:cNvSpPr/>
          <p:nvPr/>
        </p:nvSpPr>
        <p:spPr>
          <a:xfrm>
            <a:off x="755576" y="1569635"/>
            <a:ext cx="3789820" cy="461665"/>
          </a:xfrm>
          <a:prstGeom prst="rect">
            <a:avLst/>
          </a:prstGeom>
        </p:spPr>
        <p:txBody>
          <a:bodyPr wrap="none">
            <a:spAutoFit/>
          </a:bodyPr>
          <a:lstStyle/>
          <a:p>
            <a:r>
              <a:rPr lang="es-EC" sz="2400" dirty="0" smtClean="0">
                <a:solidFill>
                  <a:schemeClr val="accent1">
                    <a:lumMod val="75000"/>
                  </a:schemeClr>
                </a:solidFill>
                <a:latin typeface="Algerian" pitchFamily="82" charset="0"/>
              </a:rPr>
              <a:t>Variables de entrada</a:t>
            </a:r>
            <a:endParaRPr lang="es-EC" sz="2400" dirty="0">
              <a:solidFill>
                <a:schemeClr val="accent1">
                  <a:lumMod val="75000"/>
                </a:schemeClr>
              </a:solidFill>
              <a:latin typeface="Algerian" pitchFamily="82" charset="0"/>
            </a:endParaRPr>
          </a:p>
        </p:txBody>
      </p:sp>
      <p:sp>
        <p:nvSpPr>
          <p:cNvPr id="8" name="7 Rectángulo"/>
          <p:cNvSpPr/>
          <p:nvPr/>
        </p:nvSpPr>
        <p:spPr>
          <a:xfrm>
            <a:off x="787865" y="4410210"/>
            <a:ext cx="3475631" cy="461665"/>
          </a:xfrm>
          <a:prstGeom prst="rect">
            <a:avLst/>
          </a:prstGeom>
        </p:spPr>
        <p:txBody>
          <a:bodyPr wrap="none">
            <a:spAutoFit/>
          </a:bodyPr>
          <a:lstStyle/>
          <a:p>
            <a:r>
              <a:rPr lang="es-EC" sz="2400" dirty="0" smtClean="0">
                <a:solidFill>
                  <a:schemeClr val="accent1">
                    <a:lumMod val="75000"/>
                  </a:schemeClr>
                </a:solidFill>
                <a:latin typeface="Algerian" pitchFamily="82" charset="0"/>
              </a:rPr>
              <a:t>Variables de salida</a:t>
            </a:r>
            <a:endParaRPr lang="es-EC" sz="2400" dirty="0">
              <a:solidFill>
                <a:schemeClr val="accent1">
                  <a:lumMod val="75000"/>
                </a:schemeClr>
              </a:solidFill>
              <a:latin typeface="Algerian" pitchFamily="82" charset="0"/>
            </a:endParaRPr>
          </a:p>
        </p:txBody>
      </p:sp>
      <p:sp>
        <p:nvSpPr>
          <p:cNvPr id="9" name="8 Rectángulo redondeado"/>
          <p:cNvSpPr/>
          <p:nvPr/>
        </p:nvSpPr>
        <p:spPr>
          <a:xfrm>
            <a:off x="2853676" y="5130290"/>
            <a:ext cx="4536504" cy="6480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2">
                    <a:lumMod val="10000"/>
                  </a:schemeClr>
                </a:solidFill>
              </a:rPr>
              <a:t>Frecuencia de funcionamiento de los variadores</a:t>
            </a:r>
            <a:endParaRPr lang="es-EC" sz="2200" b="1" dirty="0">
              <a:solidFill>
                <a:schemeClr val="bg2">
                  <a:lumMod val="10000"/>
                </a:schemeClr>
              </a:solidFill>
            </a:endParaRPr>
          </a:p>
        </p:txBody>
      </p:sp>
      <p:sp>
        <p:nvSpPr>
          <p:cNvPr id="10" name="9 Rectángulo redondeado"/>
          <p:cNvSpPr/>
          <p:nvPr/>
        </p:nvSpPr>
        <p:spPr>
          <a:xfrm>
            <a:off x="2858438" y="6021288"/>
            <a:ext cx="4536504" cy="6480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2">
                    <a:lumMod val="10000"/>
                  </a:schemeClr>
                </a:solidFill>
              </a:rPr>
              <a:t>Encendido y apagado de equipos</a:t>
            </a:r>
            <a:endParaRPr lang="es-EC" sz="2200" b="1" dirty="0">
              <a:solidFill>
                <a:schemeClr val="bg2">
                  <a:lumMod val="10000"/>
                </a:schemeClr>
              </a:solidFill>
            </a:endParaRPr>
          </a:p>
        </p:txBody>
      </p:sp>
      <p:sp>
        <p:nvSpPr>
          <p:cNvPr id="11" name="10 Rectángulo redondeado"/>
          <p:cNvSpPr/>
          <p:nvPr/>
        </p:nvSpPr>
        <p:spPr>
          <a:xfrm>
            <a:off x="2835420" y="3519215"/>
            <a:ext cx="4536504" cy="7341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b="1" dirty="0" smtClean="0">
                <a:solidFill>
                  <a:schemeClr val="bg2">
                    <a:lumMod val="10000"/>
                  </a:schemeClr>
                </a:solidFill>
              </a:rPr>
              <a:t>Estado de funcionamiento de los controladores auxiliares</a:t>
            </a:r>
            <a:endParaRPr lang="es-EC" sz="2200" b="1" dirty="0">
              <a:solidFill>
                <a:schemeClr val="bg2">
                  <a:lumMod val="10000"/>
                </a:schemeClr>
              </a:solidFill>
            </a:endParaRPr>
          </a:p>
        </p:txBody>
      </p:sp>
    </p:spTree>
    <p:extLst>
      <p:ext uri="{BB962C8B-B14F-4D97-AF65-F5344CB8AC3E}">
        <p14:creationId xmlns:p14="http://schemas.microsoft.com/office/powerpoint/2010/main" val="2886204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2799522" y="1758985"/>
            <a:ext cx="576064" cy="50405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4481629" y="1826347"/>
            <a:ext cx="1944216" cy="369332"/>
          </a:xfrm>
          <a:prstGeom prst="rect">
            <a:avLst/>
          </a:prstGeom>
          <a:noFill/>
          <a:ln>
            <a:solidFill>
              <a:schemeClr val="tx1"/>
            </a:solidFill>
          </a:ln>
        </p:spPr>
        <p:txBody>
          <a:bodyPr wrap="square" rtlCol="0">
            <a:spAutoFit/>
          </a:bodyPr>
          <a:lstStyle/>
          <a:p>
            <a:r>
              <a:rPr lang="es-ES" dirty="0" smtClean="0"/>
              <a:t>CONTROLADOR</a:t>
            </a:r>
            <a:endParaRPr lang="es-ES" dirty="0"/>
          </a:p>
        </p:txBody>
      </p:sp>
      <p:sp>
        <p:nvSpPr>
          <p:cNvPr id="9" name="8 CuadroTexto"/>
          <p:cNvSpPr txBox="1"/>
          <p:nvPr/>
        </p:nvSpPr>
        <p:spPr>
          <a:xfrm>
            <a:off x="6300192" y="3695229"/>
            <a:ext cx="1944216" cy="369332"/>
          </a:xfrm>
          <a:prstGeom prst="rect">
            <a:avLst/>
          </a:prstGeom>
          <a:noFill/>
          <a:ln>
            <a:solidFill>
              <a:schemeClr val="tx1"/>
            </a:solidFill>
          </a:ln>
        </p:spPr>
        <p:txBody>
          <a:bodyPr wrap="square" rtlCol="0">
            <a:spAutoFit/>
          </a:bodyPr>
          <a:lstStyle/>
          <a:p>
            <a:pPr algn="ctr"/>
            <a:r>
              <a:rPr lang="es-ES" dirty="0" smtClean="0"/>
              <a:t>PROCESO</a:t>
            </a:r>
          </a:p>
        </p:txBody>
      </p:sp>
      <p:cxnSp>
        <p:nvCxnSpPr>
          <p:cNvPr id="11" name="10 Conector angular"/>
          <p:cNvCxnSpPr>
            <a:stCxn id="53" idx="2"/>
          </p:cNvCxnSpPr>
          <p:nvPr/>
        </p:nvCxnSpPr>
        <p:spPr>
          <a:xfrm rot="16200000" flipH="1">
            <a:off x="7058600" y="3208911"/>
            <a:ext cx="535413" cy="10801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2" name="11 Conector angular"/>
          <p:cNvCxnSpPr>
            <a:stCxn id="6" idx="3"/>
            <a:endCxn id="53" idx="0"/>
          </p:cNvCxnSpPr>
          <p:nvPr/>
        </p:nvCxnSpPr>
        <p:spPr>
          <a:xfrm>
            <a:off x="6425845" y="2011013"/>
            <a:ext cx="846455" cy="337867"/>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5" name="24 Conector recto de flecha"/>
          <p:cNvCxnSpPr>
            <a:endCxn id="5" idx="2"/>
          </p:cNvCxnSpPr>
          <p:nvPr/>
        </p:nvCxnSpPr>
        <p:spPr>
          <a:xfrm>
            <a:off x="1539382" y="2011013"/>
            <a:ext cx="12601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25 Conector recto de flecha"/>
          <p:cNvCxnSpPr>
            <a:stCxn id="5" idx="6"/>
            <a:endCxn id="6" idx="1"/>
          </p:cNvCxnSpPr>
          <p:nvPr/>
        </p:nvCxnSpPr>
        <p:spPr>
          <a:xfrm>
            <a:off x="3375586" y="2011013"/>
            <a:ext cx="1106043"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28 Conector recto de flecha"/>
          <p:cNvCxnSpPr>
            <a:endCxn id="5" idx="4"/>
          </p:cNvCxnSpPr>
          <p:nvPr/>
        </p:nvCxnSpPr>
        <p:spPr>
          <a:xfrm flipV="1">
            <a:off x="3087554" y="2263041"/>
            <a:ext cx="0" cy="8059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31 Conector angular"/>
          <p:cNvCxnSpPr>
            <a:stCxn id="54" idx="2"/>
            <a:endCxn id="55" idx="2"/>
          </p:cNvCxnSpPr>
          <p:nvPr/>
        </p:nvCxnSpPr>
        <p:spPr>
          <a:xfrm rot="5400000" flipH="1">
            <a:off x="5092705" y="1997360"/>
            <a:ext cx="184666" cy="4174525"/>
          </a:xfrm>
          <a:prstGeom prst="bentConnector3">
            <a:avLst>
              <a:gd name="adj1" fmla="val -123791"/>
            </a:avLst>
          </a:prstGeom>
          <a:ln>
            <a:tailEnd type="arrow"/>
          </a:ln>
        </p:spPr>
        <p:style>
          <a:lnRef idx="2">
            <a:schemeClr val="dk1"/>
          </a:lnRef>
          <a:fillRef idx="0">
            <a:schemeClr val="dk1"/>
          </a:fillRef>
          <a:effectRef idx="1">
            <a:schemeClr val="dk1"/>
          </a:effectRef>
          <a:fontRef idx="minor">
            <a:schemeClr val="tx1"/>
          </a:fontRef>
        </p:style>
      </p:cxnSp>
      <p:cxnSp>
        <p:nvCxnSpPr>
          <p:cNvPr id="38" name="37 Conector angular"/>
          <p:cNvCxnSpPr/>
          <p:nvPr/>
        </p:nvCxnSpPr>
        <p:spPr>
          <a:xfrm rot="10800000">
            <a:off x="2591437" y="4177510"/>
            <a:ext cx="2466957" cy="1286852"/>
          </a:xfrm>
          <a:prstGeom prst="bentConnector2">
            <a:avLst/>
          </a:prstGeom>
          <a:ln w="12700">
            <a:prstDash val="lgDash"/>
            <a:tailEnd type="arrow"/>
          </a:ln>
        </p:spPr>
        <p:style>
          <a:lnRef idx="2">
            <a:schemeClr val="dk1"/>
          </a:lnRef>
          <a:fillRef idx="0">
            <a:schemeClr val="dk1"/>
          </a:fillRef>
          <a:effectRef idx="1">
            <a:schemeClr val="dk1"/>
          </a:effectRef>
          <a:fontRef idx="minor">
            <a:schemeClr val="tx1"/>
          </a:fontRef>
        </p:style>
      </p:cxnSp>
      <p:sp>
        <p:nvSpPr>
          <p:cNvPr id="40" name="1 Título"/>
          <p:cNvSpPr>
            <a:spLocks noGrp="1"/>
          </p:cNvSpPr>
          <p:nvPr>
            <p:ph type="title"/>
          </p:nvPr>
        </p:nvSpPr>
        <p:spPr>
          <a:xfrm>
            <a:off x="419580" y="260648"/>
            <a:ext cx="8400892" cy="626328"/>
          </a:xfrm>
        </p:spPr>
        <p:txBody>
          <a:bodyPr>
            <a:normAutofit fontScale="90000"/>
          </a:bodyPr>
          <a:lstStyle/>
          <a:p>
            <a:pPr algn="ctr"/>
            <a:r>
              <a:rPr lang="es-ES" dirty="0" smtClean="0"/>
              <a:t>DISEÑO DEL SISTEMA DE CONTROL PID</a:t>
            </a:r>
            <a:endParaRPr lang="es-ES" dirty="0"/>
          </a:p>
        </p:txBody>
      </p:sp>
      <p:sp>
        <p:nvSpPr>
          <p:cNvPr id="41" name="40 CuadroTexto"/>
          <p:cNvSpPr txBox="1"/>
          <p:nvPr/>
        </p:nvSpPr>
        <p:spPr>
          <a:xfrm>
            <a:off x="1097253" y="1556792"/>
            <a:ext cx="1702269" cy="276999"/>
          </a:xfrm>
          <a:prstGeom prst="rect">
            <a:avLst/>
          </a:prstGeom>
          <a:noFill/>
        </p:spPr>
        <p:txBody>
          <a:bodyPr wrap="square" rtlCol="0">
            <a:spAutoFit/>
          </a:bodyPr>
          <a:lstStyle/>
          <a:p>
            <a:r>
              <a:rPr lang="es-ES" sz="1200" dirty="0" smtClean="0"/>
              <a:t>PUNTO DE CONSIGNA</a:t>
            </a:r>
            <a:endParaRPr lang="es-ES" sz="1200" dirty="0"/>
          </a:p>
        </p:txBody>
      </p:sp>
      <p:sp>
        <p:nvSpPr>
          <p:cNvPr id="44" name="43 CuadroTexto"/>
          <p:cNvSpPr txBox="1"/>
          <p:nvPr/>
        </p:nvSpPr>
        <p:spPr>
          <a:xfrm>
            <a:off x="3613312" y="1591112"/>
            <a:ext cx="1702269" cy="276999"/>
          </a:xfrm>
          <a:prstGeom prst="rect">
            <a:avLst/>
          </a:prstGeom>
          <a:noFill/>
        </p:spPr>
        <p:txBody>
          <a:bodyPr wrap="square" rtlCol="0">
            <a:spAutoFit/>
          </a:bodyPr>
          <a:lstStyle/>
          <a:p>
            <a:r>
              <a:rPr lang="es-ES" sz="1200" dirty="0" smtClean="0"/>
              <a:t>ERROR</a:t>
            </a:r>
            <a:endParaRPr lang="es-ES" sz="1200" dirty="0"/>
          </a:p>
        </p:txBody>
      </p:sp>
      <p:sp>
        <p:nvSpPr>
          <p:cNvPr id="50" name="49 CuadroTexto"/>
          <p:cNvSpPr txBox="1"/>
          <p:nvPr/>
        </p:nvSpPr>
        <p:spPr>
          <a:xfrm>
            <a:off x="2762177" y="5085184"/>
            <a:ext cx="1702269" cy="276999"/>
          </a:xfrm>
          <a:prstGeom prst="rect">
            <a:avLst/>
          </a:prstGeom>
          <a:solidFill>
            <a:schemeClr val="accent2">
              <a:lumMod val="60000"/>
              <a:lumOff val="40000"/>
            </a:schemeClr>
          </a:solidFill>
        </p:spPr>
        <p:txBody>
          <a:bodyPr wrap="square" rtlCol="0">
            <a:spAutoFit/>
          </a:bodyPr>
          <a:lstStyle/>
          <a:p>
            <a:r>
              <a:rPr lang="es-ES" sz="1200" dirty="0" smtClean="0"/>
              <a:t>PERTURBACIONES</a:t>
            </a:r>
            <a:endParaRPr lang="es-ES" sz="1200" dirty="0"/>
          </a:p>
        </p:txBody>
      </p:sp>
      <p:sp>
        <p:nvSpPr>
          <p:cNvPr id="51" name="50 CuadroTexto"/>
          <p:cNvSpPr txBox="1"/>
          <p:nvPr/>
        </p:nvSpPr>
        <p:spPr>
          <a:xfrm>
            <a:off x="1097253" y="1591112"/>
            <a:ext cx="1702269" cy="276999"/>
          </a:xfrm>
          <a:prstGeom prst="rect">
            <a:avLst/>
          </a:prstGeom>
          <a:solidFill>
            <a:schemeClr val="accent2">
              <a:lumMod val="60000"/>
              <a:lumOff val="40000"/>
            </a:schemeClr>
          </a:solidFill>
          <a:ln>
            <a:noFill/>
          </a:ln>
        </p:spPr>
        <p:txBody>
          <a:bodyPr wrap="square" rtlCol="0">
            <a:spAutoFit/>
          </a:bodyPr>
          <a:lstStyle/>
          <a:p>
            <a:r>
              <a:rPr lang="es-ES" sz="1200" dirty="0" smtClean="0"/>
              <a:t>Temperatura del natural</a:t>
            </a:r>
            <a:endParaRPr lang="es-ES" sz="1200" dirty="0"/>
          </a:p>
        </p:txBody>
      </p:sp>
      <p:sp>
        <p:nvSpPr>
          <p:cNvPr id="52" name="51 CuadroTexto"/>
          <p:cNvSpPr txBox="1"/>
          <p:nvPr/>
        </p:nvSpPr>
        <p:spPr>
          <a:xfrm>
            <a:off x="4481630" y="1818127"/>
            <a:ext cx="1944216" cy="369332"/>
          </a:xfrm>
          <a:prstGeom prst="rect">
            <a:avLst/>
          </a:prstGeom>
          <a:solidFill>
            <a:schemeClr val="accent3"/>
          </a:solidFill>
          <a:ln>
            <a:solidFill>
              <a:schemeClr val="tx1"/>
            </a:solidFill>
          </a:ln>
        </p:spPr>
        <p:txBody>
          <a:bodyPr wrap="square" rtlCol="0">
            <a:spAutoFit/>
          </a:bodyPr>
          <a:lstStyle/>
          <a:p>
            <a:pPr algn="ctr"/>
            <a:r>
              <a:rPr lang="es-ES" dirty="0" smtClean="0"/>
              <a:t> PLC</a:t>
            </a:r>
            <a:endParaRPr lang="es-ES" dirty="0"/>
          </a:p>
        </p:txBody>
      </p:sp>
      <p:sp>
        <p:nvSpPr>
          <p:cNvPr id="53" name="52 CuadroTexto"/>
          <p:cNvSpPr txBox="1"/>
          <p:nvPr/>
        </p:nvSpPr>
        <p:spPr>
          <a:xfrm>
            <a:off x="6300192" y="2348880"/>
            <a:ext cx="1944216" cy="646331"/>
          </a:xfrm>
          <a:prstGeom prst="rect">
            <a:avLst/>
          </a:prstGeom>
          <a:solidFill>
            <a:schemeClr val="accent3">
              <a:lumMod val="75000"/>
            </a:schemeClr>
          </a:solidFill>
          <a:ln>
            <a:solidFill>
              <a:schemeClr val="tx1"/>
            </a:solidFill>
          </a:ln>
        </p:spPr>
        <p:txBody>
          <a:bodyPr wrap="square" rtlCol="0">
            <a:spAutoFit/>
          </a:bodyPr>
          <a:lstStyle/>
          <a:p>
            <a:pPr algn="ctr"/>
            <a:r>
              <a:rPr lang="es-ES" dirty="0" smtClean="0"/>
              <a:t>Variador de frecuencia</a:t>
            </a:r>
            <a:endParaRPr lang="es-ES" dirty="0"/>
          </a:p>
        </p:txBody>
      </p:sp>
      <p:sp>
        <p:nvSpPr>
          <p:cNvPr id="54" name="53 CuadroTexto"/>
          <p:cNvSpPr txBox="1"/>
          <p:nvPr/>
        </p:nvSpPr>
        <p:spPr>
          <a:xfrm>
            <a:off x="6300192" y="3530624"/>
            <a:ext cx="1944216" cy="646331"/>
          </a:xfrm>
          <a:prstGeom prst="rect">
            <a:avLst/>
          </a:prstGeom>
          <a:solidFill>
            <a:srgbClr val="92D050"/>
          </a:solidFill>
          <a:ln>
            <a:solidFill>
              <a:schemeClr val="tx1"/>
            </a:solidFill>
          </a:ln>
        </p:spPr>
        <p:txBody>
          <a:bodyPr wrap="square" rtlCol="0">
            <a:spAutoFit/>
          </a:bodyPr>
          <a:lstStyle/>
          <a:p>
            <a:pPr algn="ctr"/>
            <a:r>
              <a:rPr lang="es-ES" dirty="0" smtClean="0"/>
              <a:t>Intercambio de calor</a:t>
            </a:r>
          </a:p>
        </p:txBody>
      </p:sp>
      <p:sp>
        <p:nvSpPr>
          <p:cNvPr id="55" name="54 CuadroTexto"/>
          <p:cNvSpPr txBox="1"/>
          <p:nvPr/>
        </p:nvSpPr>
        <p:spPr>
          <a:xfrm>
            <a:off x="2125667" y="3068959"/>
            <a:ext cx="1944216" cy="923330"/>
          </a:xfrm>
          <a:prstGeom prst="rect">
            <a:avLst/>
          </a:prstGeom>
          <a:solidFill>
            <a:schemeClr val="accent3">
              <a:lumMod val="75000"/>
            </a:schemeClr>
          </a:solidFill>
          <a:ln>
            <a:solidFill>
              <a:schemeClr val="tx1"/>
            </a:solidFill>
          </a:ln>
        </p:spPr>
        <p:txBody>
          <a:bodyPr wrap="square" rtlCol="0">
            <a:spAutoFit/>
          </a:bodyPr>
          <a:lstStyle/>
          <a:p>
            <a:pPr algn="ctr"/>
            <a:r>
              <a:rPr lang="es-ES" dirty="0" smtClean="0"/>
              <a:t>Medidor de Temperatura: </a:t>
            </a:r>
            <a:r>
              <a:rPr lang="es-ES" dirty="0" err="1" smtClean="0"/>
              <a:t>Termocupla</a:t>
            </a:r>
            <a:endParaRPr lang="es-ES" dirty="0"/>
          </a:p>
        </p:txBody>
      </p:sp>
      <p:sp>
        <p:nvSpPr>
          <p:cNvPr id="23" name="22 CuadroTexto"/>
          <p:cNvSpPr txBox="1"/>
          <p:nvPr/>
        </p:nvSpPr>
        <p:spPr>
          <a:xfrm>
            <a:off x="2705246" y="5661248"/>
            <a:ext cx="2232249" cy="276999"/>
          </a:xfrm>
          <a:prstGeom prst="rect">
            <a:avLst/>
          </a:prstGeom>
          <a:noFill/>
        </p:spPr>
        <p:txBody>
          <a:bodyPr wrap="square" rtlCol="0">
            <a:spAutoFit/>
          </a:bodyPr>
          <a:lstStyle/>
          <a:p>
            <a:r>
              <a:rPr lang="es-ES" sz="1200" dirty="0" smtClean="0"/>
              <a:t>Transferencia de calor</a:t>
            </a:r>
            <a:endParaRPr lang="es-ES" sz="1200" dirty="0"/>
          </a:p>
        </p:txBody>
      </p:sp>
      <p:cxnSp>
        <p:nvCxnSpPr>
          <p:cNvPr id="3" name="2 Conector recto"/>
          <p:cNvCxnSpPr>
            <a:stCxn id="5" idx="1"/>
            <a:endCxn id="5" idx="5"/>
          </p:cNvCxnSpPr>
          <p:nvPr/>
        </p:nvCxnSpPr>
        <p:spPr>
          <a:xfrm>
            <a:off x="2883885" y="1832802"/>
            <a:ext cx="407338" cy="356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a:stCxn id="5" idx="3"/>
            <a:endCxn id="5" idx="7"/>
          </p:cNvCxnSpPr>
          <p:nvPr/>
        </p:nvCxnSpPr>
        <p:spPr>
          <a:xfrm flipV="1">
            <a:off x="2883885" y="1832802"/>
            <a:ext cx="407338" cy="3564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78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par>
                          <p:cTn id="29" fill="hold">
                            <p:stCondLst>
                              <p:cond delay="2500"/>
                            </p:stCondLst>
                            <p:childTnLst>
                              <p:par>
                                <p:cTn id="30" presetID="6" presetClass="entr" presetSubtype="16"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par>
                          <p:cTn id="33" fill="hold">
                            <p:stCondLst>
                              <p:cond delay="4500"/>
                            </p:stCondLst>
                            <p:childTnLst>
                              <p:par>
                                <p:cTn id="34" presetID="22" presetClass="entr" presetSubtype="4"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par>
                          <p:cTn id="37" fill="hold">
                            <p:stCondLst>
                              <p:cond delay="5000"/>
                            </p:stCondLst>
                            <p:childTnLst>
                              <p:par>
                                <p:cTn id="38" presetID="2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par>
                          <p:cTn id="41" fill="hold">
                            <p:stCondLst>
                              <p:cond delay="5500"/>
                            </p:stCondLst>
                            <p:childTnLst>
                              <p:par>
                                <p:cTn id="42" presetID="6" presetClass="entr" presetSubtype="16"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circle(in)">
                                      <p:cBhvr>
                                        <p:cTn id="44" dur="2000"/>
                                        <p:tgtEl>
                                          <p:spTgt spid="38"/>
                                        </p:tgtEl>
                                      </p:cBhvr>
                                    </p:animEffect>
                                  </p:childTnLst>
                                </p:cTn>
                              </p:par>
                            </p:childTnLst>
                          </p:cTn>
                        </p:par>
                        <p:par>
                          <p:cTn id="45" fill="hold">
                            <p:stCondLst>
                              <p:cond delay="7500"/>
                            </p:stCondLst>
                            <p:childTnLst>
                              <p:par>
                                <p:cTn id="46" presetID="22" presetClass="entr" presetSubtype="4"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down)">
                                      <p:cBhvr>
                                        <p:cTn id="48" dur="500"/>
                                        <p:tgtEl>
                                          <p:spTgt spid="50"/>
                                        </p:tgtEl>
                                      </p:cBhvr>
                                    </p:animEffect>
                                  </p:childTnLst>
                                </p:cTn>
                              </p:par>
                            </p:childTnLst>
                          </p:cTn>
                        </p:par>
                        <p:par>
                          <p:cTn id="49" fill="hold">
                            <p:stCondLst>
                              <p:cond delay="8000"/>
                            </p:stCondLst>
                            <p:childTnLst>
                              <p:par>
                                <p:cTn id="50" presetID="22" presetClass="entr" presetSubtype="4"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childTnLst>
                          </p:cTn>
                        </p:par>
                        <p:par>
                          <p:cTn id="53" fill="hold">
                            <p:stCondLst>
                              <p:cond delay="8500"/>
                            </p:stCondLst>
                            <p:childTnLst>
                              <p:par>
                                <p:cTn id="54" presetID="42" presetClass="entr" presetSubtype="0"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circle(in)">
                                      <p:cBhvr>
                                        <p:cTn id="69" dur="2000"/>
                                        <p:tgtEl>
                                          <p:spTgt spid="5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additive="base">
                                        <p:cTn id="79" dur="500" fill="hold"/>
                                        <p:tgtEl>
                                          <p:spTgt spid="54"/>
                                        </p:tgtEl>
                                        <p:attrNameLst>
                                          <p:attrName>ppt_x</p:attrName>
                                        </p:attrNameLst>
                                      </p:cBhvr>
                                      <p:tavLst>
                                        <p:tav tm="0">
                                          <p:val>
                                            <p:strVal val="#ppt_x"/>
                                          </p:val>
                                        </p:tav>
                                        <p:tav tm="100000">
                                          <p:val>
                                            <p:strVal val="#ppt_x"/>
                                          </p:val>
                                        </p:tav>
                                      </p:tavLst>
                                    </p:anim>
                                    <p:anim calcmode="lin" valueType="num">
                                      <p:cBhvr additive="base">
                                        <p:cTn id="8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barn(inVertical)">
                                      <p:cBhvr>
                                        <p:cTn id="85" dur="500"/>
                                        <p:tgtEl>
                                          <p:spTgt spid="55"/>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circle(in)">
                                      <p:cBhvr>
                                        <p:cTn id="9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41" grpId="0"/>
      <p:bldP spid="44" grpId="0"/>
      <p:bldP spid="50" grpId="0" animBg="1"/>
      <p:bldP spid="51" grpId="0" animBg="1"/>
      <p:bldP spid="52" grpId="0" animBg="1"/>
      <p:bldP spid="53" grpId="0" animBg="1"/>
      <p:bldP spid="54" grpId="0" animBg="1"/>
      <p:bldP spid="55" grpId="0" animBg="1"/>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252736"/>
          </a:xfrm>
        </p:spPr>
        <p:txBody>
          <a:bodyPr>
            <a:normAutofit fontScale="92500"/>
          </a:bodyPr>
          <a:lstStyle/>
          <a:p>
            <a:r>
              <a:rPr lang="es-EC" dirty="0"/>
              <a:t>Para realizar la calibración del control del PID se tiene que considerar los </a:t>
            </a:r>
            <a:r>
              <a:rPr lang="es-EC" dirty="0" smtClean="0"/>
              <a:t>siguientes parámetros:</a:t>
            </a:r>
            <a:endParaRPr lang="es-EC" dirty="0"/>
          </a:p>
        </p:txBody>
      </p:sp>
      <p:sp>
        <p:nvSpPr>
          <p:cNvPr id="5" name="1 Título"/>
          <p:cNvSpPr txBox="1">
            <a:spLocks/>
          </p:cNvSpPr>
          <p:nvPr/>
        </p:nvSpPr>
        <p:spPr>
          <a:xfrm>
            <a:off x="419580" y="260648"/>
            <a:ext cx="8400892" cy="62632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DISEÑO DEL SISTEMA DE CONTROL PID</a:t>
            </a:r>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4062410454"/>
              </p:ext>
            </p:extLst>
          </p:nvPr>
        </p:nvGraphicFramePr>
        <p:xfrm>
          <a:off x="2839803" y="3284984"/>
          <a:ext cx="3560445" cy="2566038"/>
        </p:xfrm>
        <a:graphic>
          <a:graphicData uri="http://schemas.openxmlformats.org/drawingml/2006/table">
            <a:tbl>
              <a:tblPr firstRow="1" firstCol="1" bandRow="1">
                <a:tableStyleId>{5C22544A-7EE6-4342-B048-85BDC9FD1C3A}</a:tableStyleId>
              </a:tblPr>
              <a:tblGrid>
                <a:gridCol w="1779905"/>
                <a:gridCol w="1780540"/>
              </a:tblGrid>
              <a:tr h="0">
                <a:tc>
                  <a:txBody>
                    <a:bodyPr/>
                    <a:lstStyle/>
                    <a:p>
                      <a:pPr algn="ctr">
                        <a:lnSpc>
                          <a:spcPct val="150000"/>
                        </a:lnSpc>
                        <a:spcAft>
                          <a:spcPts val="0"/>
                        </a:spcAft>
                      </a:pPr>
                      <a:r>
                        <a:rPr lang="es-EC" sz="1200">
                          <a:effectLst/>
                        </a:rPr>
                        <a:t>Dato</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50000"/>
                        </a:lnSpc>
                        <a:spcAft>
                          <a:spcPts val="0"/>
                        </a:spcAft>
                      </a:pPr>
                      <a:r>
                        <a:rPr lang="es-EC" sz="1200">
                          <a:effectLst/>
                        </a:rPr>
                        <a:t>Temperatura</a:t>
                      </a:r>
                      <a:endParaRPr lang="es-EC" sz="1200">
                        <a:solidFill>
                          <a:srgbClr val="000000"/>
                        </a:solidFill>
                        <a:effectLst/>
                        <a:latin typeface="Arial"/>
                        <a:ea typeface="Calibri"/>
                        <a:cs typeface="Times New Roman"/>
                      </a:endParaRPr>
                    </a:p>
                  </a:txBody>
                  <a:tcPr marL="68580" marR="68580" marT="0" marB="0"/>
                </a:tc>
              </a:tr>
              <a:tr h="0">
                <a:tc>
                  <a:txBody>
                    <a:bodyPr/>
                    <a:lstStyle/>
                    <a:p>
                      <a:pPr algn="ctr">
                        <a:lnSpc>
                          <a:spcPct val="150000"/>
                        </a:lnSpc>
                        <a:spcAft>
                          <a:spcPts val="0"/>
                        </a:spcAft>
                      </a:pPr>
                      <a:r>
                        <a:rPr lang="es-EC" sz="1200">
                          <a:effectLst/>
                        </a:rPr>
                        <a:t>Temperatura de seteo del chiller</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13 </a:t>
                      </a:r>
                      <a:r>
                        <a:rPr lang="es-EC" sz="1200">
                          <a:effectLst/>
                          <a:sym typeface="Symbol"/>
                        </a:rPr>
                        <a:t></a:t>
                      </a:r>
                      <a:r>
                        <a:rPr lang="es-EC" sz="1200">
                          <a:effectLst/>
                        </a:rPr>
                        <a:t>C</a:t>
                      </a:r>
                      <a:endParaRPr lang="es-EC" sz="12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Rango de temperatura</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24 a 27 </a:t>
                      </a:r>
                      <a:r>
                        <a:rPr lang="es-EC" sz="1200">
                          <a:effectLst/>
                          <a:sym typeface="Symbol"/>
                        </a:rPr>
                        <a:t></a:t>
                      </a:r>
                      <a:r>
                        <a:rPr lang="es-EC" sz="1200">
                          <a:effectLst/>
                        </a:rPr>
                        <a:t>C</a:t>
                      </a:r>
                      <a:endParaRPr lang="es-EC" sz="12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Temperatura para el Setpoint</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24 </a:t>
                      </a:r>
                      <a:r>
                        <a:rPr lang="es-EC" sz="1200">
                          <a:effectLst/>
                          <a:sym typeface="Symbol"/>
                        </a:rPr>
                        <a:t></a:t>
                      </a:r>
                      <a:r>
                        <a:rPr lang="es-EC" sz="1200">
                          <a:effectLst/>
                        </a:rPr>
                        <a:t>C</a:t>
                      </a:r>
                      <a:endParaRPr lang="es-EC" sz="12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Temperatura critica</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a:effectLst/>
                        </a:rPr>
                        <a:t>30 </a:t>
                      </a:r>
                      <a:r>
                        <a:rPr lang="es-EC" sz="1200">
                          <a:effectLst/>
                          <a:sym typeface="Symbol"/>
                        </a:rPr>
                        <a:t></a:t>
                      </a:r>
                      <a:r>
                        <a:rPr lang="es-EC" sz="1200">
                          <a:effectLst/>
                        </a:rPr>
                        <a:t>C</a:t>
                      </a:r>
                      <a:endParaRPr lang="es-EC" sz="1200">
                        <a:solidFill>
                          <a:srgbClr val="000000"/>
                        </a:solidFill>
                        <a:effectLst/>
                        <a:latin typeface="Arial"/>
                        <a:ea typeface="Calibri"/>
                        <a:cs typeface="Times New Roman"/>
                      </a:endParaRPr>
                    </a:p>
                  </a:txBody>
                  <a:tcPr marL="68580" marR="68580" marT="0" marB="0" anchor="ctr"/>
                </a:tc>
              </a:tr>
              <a:tr h="0">
                <a:tc>
                  <a:txBody>
                    <a:bodyPr/>
                    <a:lstStyle/>
                    <a:p>
                      <a:pPr algn="ctr">
                        <a:lnSpc>
                          <a:spcPct val="150000"/>
                        </a:lnSpc>
                        <a:spcAft>
                          <a:spcPts val="0"/>
                        </a:spcAft>
                      </a:pPr>
                      <a:r>
                        <a:rPr lang="es-EC" sz="1200">
                          <a:effectLst/>
                        </a:rPr>
                        <a:t>Temperatura para accionamiento del control auxiliar</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200" dirty="0">
                          <a:effectLst/>
                        </a:rPr>
                        <a:t>O </a:t>
                      </a:r>
                      <a:r>
                        <a:rPr lang="es-EC" sz="1200" dirty="0" err="1">
                          <a:effectLst/>
                        </a:rPr>
                        <a:t>o</a:t>
                      </a:r>
                      <a:r>
                        <a:rPr lang="es-EC" sz="1200" dirty="0">
                          <a:effectLst/>
                        </a:rPr>
                        <a:t> 16383 en la escala del PID</a:t>
                      </a:r>
                      <a:endParaRPr lang="es-EC" sz="12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4842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1520" y="1412776"/>
            <a:ext cx="8640960"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t>Se utiliza el método II de </a:t>
            </a:r>
            <a:r>
              <a:rPr lang="es-EC" sz="2400" dirty="0" err="1"/>
              <a:t>Ziegler-Nichols</a:t>
            </a:r>
            <a:r>
              <a:rPr lang="es-EC" sz="2400" dirty="0"/>
              <a:t>, que mediante la variación de la acción proporcional del sistema, busca encontrar las constantes  </a:t>
            </a:r>
            <a:r>
              <a:rPr lang="es-EC" sz="2400" dirty="0" err="1" smtClean="0"/>
              <a:t>kcr</a:t>
            </a:r>
            <a:r>
              <a:rPr lang="es-EC" sz="2400" dirty="0" smtClean="0"/>
              <a:t> y </a:t>
            </a:r>
            <a:r>
              <a:rPr lang="es-EC" sz="2400" dirty="0" err="1" smtClean="0"/>
              <a:t>Tcr</a:t>
            </a:r>
            <a:r>
              <a:rPr lang="es-EC" sz="2400" dirty="0" smtClean="0"/>
              <a:t>, </a:t>
            </a:r>
            <a:r>
              <a:rPr lang="es-EC" sz="2400" dirty="0"/>
              <a:t>las cuales son usadas para realizar la calibración de todos los </a:t>
            </a:r>
            <a:r>
              <a:rPr lang="es-EC" sz="2400" dirty="0" smtClean="0"/>
              <a:t>parámetros:</a:t>
            </a:r>
            <a:endParaRPr lang="es-EC"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96952"/>
            <a:ext cx="6021859" cy="357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Título"/>
          <p:cNvSpPr txBox="1">
            <a:spLocks/>
          </p:cNvSpPr>
          <p:nvPr/>
        </p:nvSpPr>
        <p:spPr>
          <a:xfrm>
            <a:off x="419580" y="260648"/>
            <a:ext cx="8400892" cy="62632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DISEÑO DEL SISTEMA DE CONTROL PID</a:t>
            </a:r>
            <a:endParaRPr lang="es-ES" dirty="0"/>
          </a:p>
        </p:txBody>
      </p:sp>
    </p:spTree>
    <p:extLst>
      <p:ext uri="{BB962C8B-B14F-4D97-AF65-F5344CB8AC3E}">
        <p14:creationId xmlns:p14="http://schemas.microsoft.com/office/powerpoint/2010/main" val="84170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19545753">
            <a:off x="-547734" y="-2010626"/>
            <a:ext cx="9984494" cy="109278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1026" name="Picture 2" descr="D:\Actividades\TESIS\Defenza del proyecto\Video de defenza\Imagines adicionales\Mecatronic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Effect>
                      <a14:artisticBlur/>
                    </a14:imgEffect>
                  </a14:imgLayer>
                </a14:imgProps>
              </a:ext>
            </a:extLst>
          </a:blip>
          <a:srcRect/>
          <a:stretch>
            <a:fillRect/>
          </a:stretch>
        </p:blipFill>
        <p:spPr bwMode="auto">
          <a:xfrm>
            <a:off x="6159380" y="3861048"/>
            <a:ext cx="2984619" cy="2996952"/>
          </a:xfrm>
          <a:prstGeom prst="rect">
            <a:avLst/>
          </a:prstGeom>
          <a:ln>
            <a:noFill/>
          </a:ln>
          <a:effectLst>
            <a:softEdge rad="112500"/>
          </a:effectLst>
        </p:spPr>
      </p:pic>
      <p:sp>
        <p:nvSpPr>
          <p:cNvPr id="4" name="3 Rectángulo"/>
          <p:cNvSpPr/>
          <p:nvPr/>
        </p:nvSpPr>
        <p:spPr>
          <a:xfrm rot="19530721">
            <a:off x="-1321622" y="2120331"/>
            <a:ext cx="11753640" cy="26404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Subtítulo"/>
          <p:cNvSpPr>
            <a:spLocks noGrp="1"/>
          </p:cNvSpPr>
          <p:nvPr>
            <p:ph type="subTitle" idx="1"/>
          </p:nvPr>
        </p:nvSpPr>
        <p:spPr>
          <a:xfrm>
            <a:off x="2051720" y="1772816"/>
            <a:ext cx="6696744" cy="3528392"/>
          </a:xfrm>
        </p:spPr>
        <p:txBody>
          <a:bodyPr>
            <a:noAutofit/>
          </a:bodyPr>
          <a:lstStyle/>
          <a:p>
            <a:r>
              <a:rPr lang="es-ES" sz="2500" b="1" dirty="0" smtClean="0">
                <a:solidFill>
                  <a:srgbClr val="003300"/>
                </a:solidFill>
              </a:rPr>
              <a:t>“AUTOMATIZACIÓN</a:t>
            </a:r>
            <a:r>
              <a:rPr lang="es-EC" sz="2500" b="1" dirty="0" smtClean="0">
                <a:solidFill>
                  <a:srgbClr val="003300"/>
                </a:solidFill>
              </a:rPr>
              <a:t> </a:t>
            </a:r>
            <a:r>
              <a:rPr lang="es-EC" sz="2500" b="1" dirty="0">
                <a:solidFill>
                  <a:srgbClr val="003300"/>
                </a:solidFill>
              </a:rPr>
              <a:t>DE BOMBAS DEL SISTEMA DE ENFRIAMIENTO CHILLER-INTERCAMBIADORES Y TANQUES-INTERCAMBIADORES, DE LOS TANQUES NATURALES Y DE COLOR, MEDIANTE EL CONTROL DE CAUDAL, PARA MANTENER ESTABLE LA TEMPERATURA EN EL PROCESO DE ANODIZADO Y COLOREADO DE ALUMINIO EN LA CORPORACIÓN ECUATORIANA DE ALUMINIO S.A. </a:t>
            </a:r>
            <a:r>
              <a:rPr lang="es-EC" sz="2500" b="1" dirty="0" smtClean="0">
                <a:solidFill>
                  <a:srgbClr val="003300"/>
                </a:solidFill>
              </a:rPr>
              <a:t>CEDAL”</a:t>
            </a:r>
            <a:endParaRPr lang="es-EC" sz="2500" b="1" dirty="0">
              <a:solidFill>
                <a:srgbClr val="003300"/>
              </a:solidFill>
            </a:endParaRPr>
          </a:p>
          <a:p>
            <a:pPr algn="just"/>
            <a:endParaRPr lang="es-EC" sz="2600" dirty="0" smtClean="0">
              <a:solidFill>
                <a:schemeClr val="accent1">
                  <a:lumMod val="75000"/>
                </a:schemeClr>
              </a:solidFill>
            </a:endParaRPr>
          </a:p>
          <a:p>
            <a:pPr algn="just"/>
            <a:endParaRPr lang="es-EC" sz="2600" dirty="0">
              <a:solidFill>
                <a:schemeClr val="accent1">
                  <a:lumMod val="75000"/>
                </a:schemeClr>
              </a:solidFill>
            </a:endParaRPr>
          </a:p>
          <a:p>
            <a:pPr algn="just"/>
            <a:endParaRPr lang="es-EC" sz="2600" dirty="0">
              <a:solidFill>
                <a:schemeClr val="accent1">
                  <a:lumMod val="75000"/>
                </a:schemeClr>
              </a:solidFill>
            </a:endParaRPr>
          </a:p>
          <a:p>
            <a:pPr algn="just"/>
            <a:endParaRPr lang="es-EC" sz="2600" dirty="0" smtClean="0">
              <a:solidFill>
                <a:schemeClr val="accent1">
                  <a:lumMod val="75000"/>
                </a:schemeClr>
              </a:solidFill>
            </a:endParaRPr>
          </a:p>
        </p:txBody>
      </p:sp>
      <p:sp>
        <p:nvSpPr>
          <p:cNvPr id="8" name="7 Rectángulo"/>
          <p:cNvSpPr/>
          <p:nvPr/>
        </p:nvSpPr>
        <p:spPr>
          <a:xfrm>
            <a:off x="-180528" y="-3872559"/>
            <a:ext cx="9433048" cy="3872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2756770" y="-3872559"/>
            <a:ext cx="2754507" cy="14651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9144000" y="-3872559"/>
            <a:ext cx="2556792" cy="146516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Rectángulo"/>
          <p:cNvSpPr/>
          <p:nvPr/>
        </p:nvSpPr>
        <p:spPr>
          <a:xfrm>
            <a:off x="-180528" y="6859875"/>
            <a:ext cx="9433048" cy="39192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Picture 4" descr="D:\Actividades\TESIS\Defenza del proyecto\Video de defenza\Imagines adicionales\1.jpg"/>
          <p:cNvPicPr>
            <a:picLocks noChangeAspect="1" noChangeArrowheads="1"/>
          </p:cNvPicPr>
          <p:nvPr/>
        </p:nvPicPr>
        <p:blipFill>
          <a:blip r:embed="rId4" cstate="print"/>
          <a:srcRect/>
          <a:stretch>
            <a:fillRect/>
          </a:stretch>
        </p:blipFill>
        <p:spPr bwMode="auto">
          <a:xfrm rot="16200000">
            <a:off x="-2497511" y="2497511"/>
            <a:ext cx="6858002" cy="1862979"/>
          </a:xfrm>
          <a:prstGeom prst="rect">
            <a:avLst/>
          </a:prstGeom>
          <a:noFill/>
        </p:spPr>
      </p:pic>
    </p:spTree>
    <p:extLst>
      <p:ext uri="{BB962C8B-B14F-4D97-AF65-F5344CB8AC3E}">
        <p14:creationId xmlns:p14="http://schemas.microsoft.com/office/powerpoint/2010/main" val="140774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7504" y="1412776"/>
            <a:ext cx="892899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400" dirty="0"/>
              <a:t>Para la automatización del sistema de control de temperatura, se encontró que los valores de </a:t>
            </a:r>
            <a:r>
              <a:rPr lang="es-EC" sz="2400" dirty="0" err="1"/>
              <a:t>kcr</a:t>
            </a:r>
            <a:r>
              <a:rPr lang="es-EC" sz="2400" dirty="0"/>
              <a:t> y </a:t>
            </a:r>
            <a:r>
              <a:rPr lang="es-EC" sz="2400" dirty="0" err="1"/>
              <a:t>Tcr</a:t>
            </a:r>
            <a:r>
              <a:rPr lang="es-EC" sz="2400" dirty="0"/>
              <a:t> </a:t>
            </a:r>
            <a:r>
              <a:rPr lang="es-EC" sz="2400" dirty="0" smtClean="0"/>
              <a:t>corresponden </a:t>
            </a:r>
            <a:r>
              <a:rPr lang="es-EC" sz="2400" dirty="0"/>
              <a:t>a 10 y 18 </a:t>
            </a:r>
            <a:r>
              <a:rPr lang="es-EC" sz="2400" dirty="0" smtClean="0"/>
              <a:t>respectivamente, obteniendo los siguientes valores para la calibración de las constantes</a:t>
            </a:r>
            <a:endParaRPr lang="es-EC" sz="2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614" y="3068960"/>
            <a:ext cx="3805259" cy="327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a:spLocks noGrp="1"/>
          </p:cNvSpPr>
          <p:nvPr>
            <p:ph type="title"/>
          </p:nvPr>
        </p:nvSpPr>
        <p:spPr>
          <a:xfrm>
            <a:off x="419580" y="260648"/>
            <a:ext cx="8400892" cy="626328"/>
          </a:xfrm>
        </p:spPr>
        <p:txBody>
          <a:bodyPr>
            <a:normAutofit fontScale="90000"/>
          </a:bodyPr>
          <a:lstStyle/>
          <a:p>
            <a:pPr algn="ctr"/>
            <a:r>
              <a:rPr lang="es-ES" dirty="0" smtClean="0"/>
              <a:t>DISEÑO DEL SISTEMA DE CONTROL PID</a:t>
            </a:r>
            <a:endParaRPr lang="es-ES" dirty="0"/>
          </a:p>
        </p:txBody>
      </p:sp>
    </p:spTree>
    <p:extLst>
      <p:ext uri="{BB962C8B-B14F-4D97-AF65-F5344CB8AC3E}">
        <p14:creationId xmlns:p14="http://schemas.microsoft.com/office/powerpoint/2010/main" val="209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Temperatura</a:t>
            </a:r>
            <a:endParaRPr lang="es-EC" dirty="0"/>
          </a:p>
        </p:txBody>
      </p:sp>
      <p:sp>
        <p:nvSpPr>
          <p:cNvPr id="4" name="3 Rectángulo"/>
          <p:cNvSpPr/>
          <p:nvPr/>
        </p:nvSpPr>
        <p:spPr>
          <a:xfrm>
            <a:off x="971600" y="1268760"/>
            <a:ext cx="74888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En la industria la aplicación de control de temperatura es de gran aplicación, para el caso del proceso de anodizado el realizar un buen control de temperatura garantiza la calidad de acabado de los perfiles.</a:t>
            </a:r>
            <a:endParaRPr lang="es-EC" dirty="0"/>
          </a:p>
        </p:txBody>
      </p:sp>
      <p:sp>
        <p:nvSpPr>
          <p:cNvPr id="5" name="4 Rectángulo"/>
          <p:cNvSpPr/>
          <p:nvPr/>
        </p:nvSpPr>
        <p:spPr>
          <a:xfrm>
            <a:off x="1187624" y="3356992"/>
            <a:ext cx="288032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La temperatura se puede medir en grados </a:t>
            </a:r>
            <a:r>
              <a:rPr lang="es-EC" dirty="0" smtClean="0">
                <a:sym typeface="Symbol"/>
              </a:rPr>
              <a:t>F, C , K y R, siendo los mas utilizados los grados </a:t>
            </a:r>
            <a:r>
              <a:rPr lang="es-EC" dirty="0">
                <a:sym typeface="Symbol"/>
              </a:rPr>
              <a:t></a:t>
            </a:r>
            <a:r>
              <a:rPr lang="es-EC" dirty="0" smtClean="0">
                <a:sym typeface="Symbol"/>
              </a:rPr>
              <a:t>F, </a:t>
            </a:r>
            <a:r>
              <a:rPr lang="es-EC" dirty="0">
                <a:sym typeface="Symbol"/>
              </a:rPr>
              <a:t></a:t>
            </a:r>
            <a:r>
              <a:rPr lang="es-EC" dirty="0" smtClean="0">
                <a:sym typeface="Symbol"/>
              </a:rPr>
              <a:t>C, tanto en sistema ingles como SI.</a:t>
            </a:r>
            <a:endParaRPr lang="es-EC" dirty="0"/>
          </a:p>
        </p:txBody>
      </p:sp>
      <p:sp>
        <p:nvSpPr>
          <p:cNvPr id="6" name="5 Rectángulo"/>
          <p:cNvSpPr/>
          <p:nvPr/>
        </p:nvSpPr>
        <p:spPr>
          <a:xfrm>
            <a:off x="5220072" y="3356992"/>
            <a:ext cx="288032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La variable de temperatura para la aplicación del control PID, varia en rango de 0 16383, (-270 a 400</a:t>
            </a:r>
            <a:r>
              <a:rPr lang="es-EC" dirty="0" smtClean="0">
                <a:sym typeface="Symbol"/>
              </a:rPr>
              <a:t>C y  454 a 752F, para la </a:t>
            </a:r>
            <a:r>
              <a:rPr lang="es-EC" dirty="0" err="1" smtClean="0">
                <a:sym typeface="Symbol"/>
              </a:rPr>
              <a:t>termocupla</a:t>
            </a:r>
            <a:r>
              <a:rPr lang="es-EC" dirty="0" smtClean="0">
                <a:sym typeface="Symbol"/>
              </a:rPr>
              <a:t> tipo T</a:t>
            </a:r>
            <a:r>
              <a:rPr lang="es-EC" dirty="0" smtClean="0"/>
              <a:t>)</a:t>
            </a:r>
            <a:endParaRPr lang="es-EC" dirty="0"/>
          </a:p>
        </p:txBody>
      </p:sp>
      <p:sp>
        <p:nvSpPr>
          <p:cNvPr id="3" name="2 Flecha abajo"/>
          <p:cNvSpPr/>
          <p:nvPr/>
        </p:nvSpPr>
        <p:spPr>
          <a:xfrm>
            <a:off x="2555776" y="2420888"/>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lecha abajo"/>
          <p:cNvSpPr/>
          <p:nvPr/>
        </p:nvSpPr>
        <p:spPr>
          <a:xfrm>
            <a:off x="6516216" y="2420888"/>
            <a:ext cx="28803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9807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Temperatura de los tanques de anodizado</a:t>
            </a:r>
            <a:endParaRPr lang="es-EC" dirty="0"/>
          </a:p>
        </p:txBody>
      </p:sp>
      <p:sp>
        <p:nvSpPr>
          <p:cNvPr id="3" name="2 Marcador de contenido"/>
          <p:cNvSpPr>
            <a:spLocks noGrp="1"/>
          </p:cNvSpPr>
          <p:nvPr>
            <p:ph idx="1"/>
          </p:nvPr>
        </p:nvSpPr>
        <p:spPr>
          <a:xfrm>
            <a:off x="467544" y="1772816"/>
            <a:ext cx="8229600" cy="3917032"/>
          </a:xfrm>
        </p:spPr>
        <p:txBody>
          <a:bodyPr>
            <a:noAutofit/>
          </a:bodyPr>
          <a:lstStyle/>
          <a:p>
            <a:pPr algn="just"/>
            <a:r>
              <a:rPr lang="es-EC" sz="2800" dirty="0" smtClean="0"/>
              <a:t>El proceso de electrolisis para realizar el anodizado ocasiona que la cuba se caliente rápidamente, saliéndose de los rangos de 24 a 27 grados establecidos para el control, mediante un adecuado control de temperatura lo que se quiere obtener es que las temperaturas trabajen en los rangos establecidos, mejorando de esta manera la calidad de los acabados de anodiza, y a su vez el terminado en el proceso de coloreado.</a:t>
            </a:r>
            <a:endParaRPr lang="es-EC" sz="2800" dirty="0"/>
          </a:p>
        </p:txBody>
      </p:sp>
    </p:spTree>
    <p:extLst>
      <p:ext uri="{BB962C8B-B14F-4D97-AF65-F5344CB8AC3E}">
        <p14:creationId xmlns:p14="http://schemas.microsoft.com/office/powerpoint/2010/main" val="139003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700808"/>
            <a:ext cx="3888432" cy="4968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3200" dirty="0"/>
              <a:t>El funcionamiento de una </a:t>
            </a:r>
            <a:r>
              <a:rPr lang="es-EC" sz="3200" dirty="0" err="1"/>
              <a:t>termocupla</a:t>
            </a:r>
            <a:r>
              <a:rPr lang="es-EC" sz="3200" dirty="0"/>
              <a:t> se basa en que un termoelemento (termopar) genera una tensión eléctrica proporcionada a la temperatura a la cual es expuesta de punta (unión) del termopar.</a:t>
            </a:r>
          </a:p>
        </p:txBody>
      </p:sp>
      <p:sp>
        <p:nvSpPr>
          <p:cNvPr id="5" name="4 Rectángulo"/>
          <p:cNvSpPr/>
          <p:nvPr/>
        </p:nvSpPr>
        <p:spPr>
          <a:xfrm>
            <a:off x="4499992" y="2557747"/>
            <a:ext cx="4536504" cy="3063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a:p>
          <a:p>
            <a:pPr algn="just"/>
            <a:r>
              <a:rPr lang="es-EC" sz="3200" dirty="0"/>
              <a:t>La tensión eléctrica depende además de la temperatura, del tipo de </a:t>
            </a:r>
            <a:r>
              <a:rPr lang="es-EC" sz="3200" dirty="0" err="1"/>
              <a:t>termocupla</a:t>
            </a:r>
            <a:r>
              <a:rPr lang="es-EC" sz="3200" dirty="0"/>
              <a:t> y es aproximadamente de 0 a 55 </a:t>
            </a:r>
            <a:r>
              <a:rPr lang="es-EC" sz="3200" dirty="0" err="1"/>
              <a:t>mV</a:t>
            </a:r>
            <a:r>
              <a:rPr lang="es-EC" sz="3200" dirty="0"/>
              <a:t>.</a:t>
            </a:r>
          </a:p>
        </p:txBody>
      </p:sp>
      <p:sp>
        <p:nvSpPr>
          <p:cNvPr id="7" name="6 Rectángulo redondeado"/>
          <p:cNvSpPr/>
          <p:nvPr/>
        </p:nvSpPr>
        <p:spPr>
          <a:xfrm>
            <a:off x="395536" y="476672"/>
            <a:ext cx="8352928" cy="6480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a:solidFill>
                  <a:schemeClr val="bg2">
                    <a:lumMod val="10000"/>
                  </a:schemeClr>
                </a:solidFill>
              </a:rPr>
              <a:t>Medidor de temperatura (</a:t>
            </a:r>
            <a:r>
              <a:rPr lang="es-EC" sz="3600" b="1" dirty="0" err="1">
                <a:solidFill>
                  <a:schemeClr val="bg2">
                    <a:lumMod val="10000"/>
                  </a:schemeClr>
                </a:solidFill>
              </a:rPr>
              <a:t>Termocupla</a:t>
            </a:r>
            <a:r>
              <a:rPr lang="es-EC" sz="3600" b="1" dirty="0">
                <a:solidFill>
                  <a:schemeClr val="bg2">
                    <a:lumMod val="10000"/>
                  </a:schemeClr>
                </a:solidFill>
              </a:rPr>
              <a:t>)</a:t>
            </a:r>
          </a:p>
        </p:txBody>
      </p:sp>
    </p:spTree>
    <p:extLst>
      <p:ext uri="{BB962C8B-B14F-4D97-AF65-F5344CB8AC3E}">
        <p14:creationId xmlns:p14="http://schemas.microsoft.com/office/powerpoint/2010/main" val="141265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95536" y="692696"/>
            <a:ext cx="8352928" cy="64807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600" b="1" dirty="0">
                <a:solidFill>
                  <a:schemeClr val="bg2">
                    <a:lumMod val="10000"/>
                  </a:schemeClr>
                </a:solidFill>
              </a:rPr>
              <a:t>Medidor de temperatura (</a:t>
            </a:r>
            <a:r>
              <a:rPr lang="es-EC" sz="3600" b="1" dirty="0" err="1">
                <a:solidFill>
                  <a:schemeClr val="bg2">
                    <a:lumMod val="10000"/>
                  </a:schemeClr>
                </a:solidFill>
              </a:rPr>
              <a:t>Termocupla</a:t>
            </a:r>
            <a:r>
              <a:rPr lang="es-EC" sz="3600" b="1" dirty="0">
                <a:solidFill>
                  <a:schemeClr val="bg2">
                    <a:lumMod val="10000"/>
                  </a:schemeClr>
                </a:solidFill>
              </a:rPr>
              <a:t>)</a:t>
            </a:r>
          </a:p>
        </p:txBody>
      </p:sp>
      <p:sp>
        <p:nvSpPr>
          <p:cNvPr id="6" name="5 Rectángulo"/>
          <p:cNvSpPr/>
          <p:nvPr/>
        </p:nvSpPr>
        <p:spPr>
          <a:xfrm>
            <a:off x="395536" y="2492896"/>
            <a:ext cx="8352928"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sz="3200" dirty="0" smtClean="0"/>
          </a:p>
          <a:p>
            <a:pPr algn="just"/>
            <a:r>
              <a:rPr lang="es-EC" sz="3200" dirty="0" smtClean="0"/>
              <a:t>Tipo </a:t>
            </a:r>
            <a:r>
              <a:rPr lang="es-EC" sz="3200" dirty="0"/>
              <a:t>T (Cobre / </a:t>
            </a:r>
            <a:r>
              <a:rPr lang="es-EC" sz="3200" dirty="0" err="1"/>
              <a:t>Constantán</a:t>
            </a:r>
            <a:r>
              <a:rPr lang="es-EC" sz="3200" dirty="0"/>
              <a:t>): ideales para mediciones entre -200 y 260 °C. Resisten atmósferas húmedas, reductoras y oxidantes y son aplicables en criogenia. El tipo termopares de T tiene una sensibilidad de cerca de 43 µV/°C.</a:t>
            </a:r>
          </a:p>
          <a:p>
            <a:pPr algn="just"/>
            <a:endParaRPr lang="es-EC" sz="3200" dirty="0"/>
          </a:p>
        </p:txBody>
      </p:sp>
    </p:spTree>
    <p:extLst>
      <p:ext uri="{BB962C8B-B14F-4D97-AF65-F5344CB8AC3E}">
        <p14:creationId xmlns:p14="http://schemas.microsoft.com/office/powerpoint/2010/main" val="23433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PLC</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81095015"/>
              </p:ext>
            </p:extLst>
          </p:nvPr>
        </p:nvGraphicFramePr>
        <p:xfrm>
          <a:off x="1763688" y="3517372"/>
          <a:ext cx="6108560" cy="1999860"/>
        </p:xfrm>
        <a:graphic>
          <a:graphicData uri="http://schemas.openxmlformats.org/drawingml/2006/table">
            <a:tbl>
              <a:tblPr firstRow="1" firstCol="1" bandRow="1">
                <a:tableStyleId>{5C22544A-7EE6-4342-B048-85BDC9FD1C3A}</a:tableStyleId>
              </a:tblPr>
              <a:tblGrid>
                <a:gridCol w="1724065"/>
                <a:gridCol w="1122750"/>
                <a:gridCol w="1122750"/>
                <a:gridCol w="1079113"/>
                <a:gridCol w="1059882"/>
              </a:tblGrid>
              <a:tr h="325845">
                <a:tc rowSpan="2">
                  <a:txBody>
                    <a:bodyPr/>
                    <a:lstStyle/>
                    <a:p>
                      <a:pPr algn="just">
                        <a:lnSpc>
                          <a:spcPct val="115000"/>
                        </a:lnSpc>
                        <a:spcAft>
                          <a:spcPts val="0"/>
                        </a:spcAft>
                      </a:pPr>
                      <a:r>
                        <a:rPr lang="es-EC" sz="1200">
                          <a:effectLst/>
                        </a:rPr>
                        <a:t>Sistema</a:t>
                      </a:r>
                      <a:endParaRPr lang="es-EC" sz="1200">
                        <a:solidFill>
                          <a:srgbClr val="000000"/>
                        </a:solidFill>
                        <a:effectLst/>
                        <a:latin typeface="Arial"/>
                        <a:ea typeface="Calibri"/>
                        <a:cs typeface="Times New Roman"/>
                      </a:endParaRPr>
                    </a:p>
                  </a:txBody>
                  <a:tcPr marL="68580" marR="68580" marT="0" marB="0" anchor="ctr"/>
                </a:tc>
                <a:tc gridSpan="2">
                  <a:txBody>
                    <a:bodyPr/>
                    <a:lstStyle/>
                    <a:p>
                      <a:pPr algn="just">
                        <a:lnSpc>
                          <a:spcPct val="115000"/>
                        </a:lnSpc>
                        <a:spcAft>
                          <a:spcPts val="0"/>
                        </a:spcAft>
                      </a:pPr>
                      <a:r>
                        <a:rPr lang="es-EC" sz="1200">
                          <a:effectLst/>
                        </a:rPr>
                        <a:t>Número de entradas</a:t>
                      </a:r>
                      <a:endParaRPr lang="es-EC" sz="120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gridSpan="2">
                  <a:txBody>
                    <a:bodyPr/>
                    <a:lstStyle/>
                    <a:p>
                      <a:pPr algn="just">
                        <a:lnSpc>
                          <a:spcPct val="115000"/>
                        </a:lnSpc>
                        <a:spcAft>
                          <a:spcPts val="0"/>
                        </a:spcAft>
                      </a:pPr>
                      <a:r>
                        <a:rPr lang="es-EC" sz="1200">
                          <a:effectLst/>
                        </a:rPr>
                        <a:t>Número de salidas</a:t>
                      </a:r>
                      <a:endParaRPr lang="es-EC" sz="120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r>
              <a:tr h="325845">
                <a:tc vMerge="1">
                  <a:txBody>
                    <a:bodyPr/>
                    <a:lstStyle/>
                    <a:p>
                      <a:endParaRPr lang="es-EC"/>
                    </a:p>
                  </a:txBody>
                  <a:tcPr/>
                </a:tc>
                <a:tc>
                  <a:txBody>
                    <a:bodyPr/>
                    <a:lstStyle/>
                    <a:p>
                      <a:pPr algn="just">
                        <a:lnSpc>
                          <a:spcPct val="115000"/>
                        </a:lnSpc>
                        <a:spcAft>
                          <a:spcPts val="0"/>
                        </a:spcAft>
                      </a:pPr>
                      <a:r>
                        <a:rPr lang="es-EC" sz="1200">
                          <a:effectLst/>
                        </a:rPr>
                        <a:t>Digitales</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Análogas</a:t>
                      </a:r>
                      <a:endParaRPr lang="es-EC" sz="1200">
                        <a:solidFill>
                          <a:srgbClr val="000000"/>
                        </a:solidFill>
                        <a:effectLst/>
                        <a:latin typeface="Arial"/>
                        <a:ea typeface="Calibri"/>
                        <a:cs typeface="Times New Roman"/>
                      </a:endParaRPr>
                    </a:p>
                  </a:txBody>
                  <a:tcPr marL="68580" marR="68580" marT="0" marB="0" anchor="ctr"/>
                </a:tc>
                <a:tc>
                  <a:txBody>
                    <a:bodyPr/>
                    <a:lstStyle/>
                    <a:p>
                      <a:pPr algn="just">
                        <a:lnSpc>
                          <a:spcPct val="115000"/>
                        </a:lnSpc>
                        <a:spcAft>
                          <a:spcPts val="0"/>
                        </a:spcAft>
                      </a:pPr>
                      <a:r>
                        <a:rPr lang="es-EC" sz="1200">
                          <a:effectLst/>
                        </a:rPr>
                        <a:t>Digitales</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Análogas</a:t>
                      </a:r>
                      <a:endParaRPr lang="es-EC" sz="1200">
                        <a:solidFill>
                          <a:srgbClr val="000000"/>
                        </a:solidFill>
                        <a:effectLst/>
                        <a:latin typeface="Arial"/>
                        <a:ea typeface="Calibri"/>
                        <a:cs typeface="Times New Roman"/>
                      </a:endParaRPr>
                    </a:p>
                  </a:txBody>
                  <a:tcPr marL="68580" marR="68580" marT="0" marB="0" anchor="ctr"/>
                </a:tc>
              </a:tr>
              <a:tr h="674085">
                <a:tc>
                  <a:txBody>
                    <a:bodyPr/>
                    <a:lstStyle/>
                    <a:p>
                      <a:pPr algn="just">
                        <a:lnSpc>
                          <a:spcPct val="115000"/>
                        </a:lnSpc>
                        <a:spcAft>
                          <a:spcPts val="0"/>
                        </a:spcAft>
                      </a:pPr>
                      <a:r>
                        <a:rPr lang="es-EC" sz="1200">
                          <a:effectLst/>
                        </a:rPr>
                        <a:t>Sistema chille-intercambiadores.</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12</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3</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5</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1</a:t>
                      </a:r>
                      <a:endParaRPr lang="es-EC" sz="1200">
                        <a:solidFill>
                          <a:srgbClr val="000000"/>
                        </a:solidFill>
                        <a:effectLst/>
                        <a:latin typeface="Arial"/>
                        <a:ea typeface="Calibri"/>
                        <a:cs typeface="Times New Roman"/>
                      </a:endParaRPr>
                    </a:p>
                  </a:txBody>
                  <a:tcPr marL="68580" marR="68580" marT="0" marB="0" anchor="ctr"/>
                </a:tc>
              </a:tr>
              <a:tr h="674085">
                <a:tc>
                  <a:txBody>
                    <a:bodyPr/>
                    <a:lstStyle/>
                    <a:p>
                      <a:pPr algn="just">
                        <a:lnSpc>
                          <a:spcPct val="115000"/>
                        </a:lnSpc>
                        <a:spcAft>
                          <a:spcPts val="0"/>
                        </a:spcAft>
                      </a:pPr>
                      <a:r>
                        <a:rPr lang="es-EC" sz="1200">
                          <a:effectLst/>
                        </a:rPr>
                        <a:t>Sistema tanque-intercambiadores.</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6</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6</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6</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dirty="0">
                          <a:effectLst/>
                        </a:rPr>
                        <a:t>6</a:t>
                      </a:r>
                      <a:endParaRPr lang="es-EC" sz="1200" dirty="0">
                        <a:solidFill>
                          <a:srgbClr val="000000"/>
                        </a:solidFill>
                        <a:effectLst/>
                        <a:latin typeface="Arial"/>
                        <a:ea typeface="Calibri"/>
                        <a:cs typeface="Times New Roman"/>
                      </a:endParaRPr>
                    </a:p>
                  </a:txBody>
                  <a:tcPr marL="68580" marR="68580" marT="0" marB="0" anchor="ctr"/>
                </a:tc>
              </a:tr>
            </a:tbl>
          </a:graphicData>
        </a:graphic>
      </p:graphicFrame>
      <p:sp>
        <p:nvSpPr>
          <p:cNvPr id="5" name="2 Marcador de contenido"/>
          <p:cNvSpPr txBox="1">
            <a:spLocks/>
          </p:cNvSpPr>
          <p:nvPr/>
        </p:nvSpPr>
        <p:spPr>
          <a:xfrm>
            <a:off x="457200" y="1600201"/>
            <a:ext cx="8229600" cy="161277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C" dirty="0"/>
              <a:t>Mediante el diseño, se puede conocer las necesidades físicas del sistema, por ende es un paso fundamental, previo a la selección de equipos de control y de potencia.</a:t>
            </a:r>
          </a:p>
          <a:p>
            <a:endParaRPr lang="es-EC" dirty="0"/>
          </a:p>
        </p:txBody>
      </p:sp>
    </p:spTree>
    <p:extLst>
      <p:ext uri="{BB962C8B-B14F-4D97-AF65-F5344CB8AC3E}">
        <p14:creationId xmlns:p14="http://schemas.microsoft.com/office/powerpoint/2010/main" val="415654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Selección de un PLC</a:t>
            </a:r>
            <a:endParaRPr lang="es-EC" dirty="0"/>
          </a:p>
        </p:txBody>
      </p:sp>
      <p:sp>
        <p:nvSpPr>
          <p:cNvPr id="3" name="2 Marcador de contenido"/>
          <p:cNvSpPr>
            <a:spLocks noGrp="1"/>
          </p:cNvSpPr>
          <p:nvPr>
            <p:ph idx="1"/>
          </p:nvPr>
        </p:nvSpPr>
        <p:spPr>
          <a:xfrm>
            <a:off x="457200" y="1340768"/>
            <a:ext cx="8229600" cy="3312368"/>
          </a:xfrm>
        </p:spPr>
        <p:txBody>
          <a:bodyPr>
            <a:normAutofit fontScale="70000" lnSpcReduction="20000"/>
          </a:bodyPr>
          <a:lstStyle/>
          <a:p>
            <a:pPr algn="just"/>
            <a:r>
              <a:rPr lang="es-EC" dirty="0"/>
              <a:t>PLC Allen Bradley 1100.- Son compactos pero con un gran rendimiento, se utilizan en automatizaciones de rango medio, toleran perturbaciones generadas en los ambiente industrial, presentan una estructura </a:t>
            </a:r>
            <a:r>
              <a:rPr lang="es-EC" dirty="0" err="1"/>
              <a:t>semicompacta</a:t>
            </a:r>
            <a:r>
              <a:rPr lang="es-EC" dirty="0"/>
              <a:t>, siendo expandibles hasta 4 módulos</a:t>
            </a:r>
            <a:r>
              <a:rPr lang="es-EC" dirty="0" smtClean="0"/>
              <a:t>.</a:t>
            </a:r>
          </a:p>
          <a:p>
            <a:pPr algn="just"/>
            <a:endParaRPr lang="es-EC" dirty="0" smtClean="0"/>
          </a:p>
          <a:p>
            <a:pPr algn="just"/>
            <a:r>
              <a:rPr lang="es-EC" dirty="0"/>
              <a:t>Para el caso de la automatización del sistema Chiller-Intercambiadores, la alimentación disponible es de 110 Voltios, las entradas son de 24 Voltios DC, las salidas son de 110 Voltios AC y de 24 Voltios DC (Debido a que el variador trabaja con Voltaje DC y el arrancador con voltaje AC). </a:t>
            </a:r>
          </a:p>
          <a:p>
            <a:endParaRPr lang="es-EC" dirty="0"/>
          </a:p>
        </p:txBody>
      </p:sp>
      <p:graphicFrame>
        <p:nvGraphicFramePr>
          <p:cNvPr id="9" name="8 Tabla"/>
          <p:cNvGraphicFramePr>
            <a:graphicFrameLocks noGrp="1"/>
          </p:cNvGraphicFramePr>
          <p:nvPr>
            <p:extLst>
              <p:ext uri="{D42A27DB-BD31-4B8C-83A1-F6EECF244321}">
                <p14:modId xmlns:p14="http://schemas.microsoft.com/office/powerpoint/2010/main" val="2332297802"/>
              </p:ext>
            </p:extLst>
          </p:nvPr>
        </p:nvGraphicFramePr>
        <p:xfrm>
          <a:off x="251520" y="4581128"/>
          <a:ext cx="8712968" cy="2194560"/>
        </p:xfrm>
        <a:graphic>
          <a:graphicData uri="http://schemas.openxmlformats.org/drawingml/2006/table">
            <a:tbl>
              <a:tblPr firstRow="1" firstCol="1" bandRow="1">
                <a:tableStyleId>{5C22544A-7EE6-4342-B048-85BDC9FD1C3A}</a:tableStyleId>
              </a:tblPr>
              <a:tblGrid>
                <a:gridCol w="1547226"/>
                <a:gridCol w="1754943"/>
                <a:gridCol w="2542033"/>
                <a:gridCol w="1509048"/>
                <a:gridCol w="1359718"/>
              </a:tblGrid>
              <a:tr h="648072">
                <a:tc>
                  <a:txBody>
                    <a:bodyPr/>
                    <a:lstStyle/>
                    <a:p>
                      <a:pPr algn="just">
                        <a:lnSpc>
                          <a:spcPct val="150000"/>
                        </a:lnSpc>
                        <a:spcAft>
                          <a:spcPts val="0"/>
                        </a:spcAft>
                      </a:pPr>
                      <a:r>
                        <a:rPr lang="es-EC" sz="1600" dirty="0">
                          <a:effectLst/>
                        </a:rPr>
                        <a:t>Numero de catalogo</a:t>
                      </a:r>
                      <a:endParaRPr lang="es-EC" sz="2400" dirty="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600">
                          <a:effectLst/>
                        </a:rPr>
                        <a:t>Voltaje de Línea</a:t>
                      </a:r>
                      <a:endParaRPr lang="es-EC" sz="24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600">
                          <a:effectLst/>
                        </a:rPr>
                        <a:t>Número de entradas</a:t>
                      </a:r>
                      <a:endParaRPr lang="es-EC" sz="24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600">
                          <a:effectLst/>
                        </a:rPr>
                        <a:t>Número de salidas</a:t>
                      </a:r>
                      <a:endParaRPr lang="es-EC" sz="24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600" dirty="0">
                          <a:effectLst/>
                        </a:rPr>
                        <a:t>E/S de alta velocidad</a:t>
                      </a:r>
                      <a:endParaRPr lang="es-EC" sz="2400" dirty="0">
                        <a:solidFill>
                          <a:srgbClr val="000000"/>
                        </a:solidFill>
                        <a:effectLst/>
                        <a:latin typeface="Arial"/>
                        <a:ea typeface="Calibri"/>
                        <a:cs typeface="Times New Roman"/>
                      </a:endParaRPr>
                    </a:p>
                  </a:txBody>
                  <a:tcPr marL="68580" marR="68580" marT="0" marB="0" anchor="ctr"/>
                </a:tc>
              </a:tr>
              <a:tr h="1296144">
                <a:tc>
                  <a:txBody>
                    <a:bodyPr/>
                    <a:lstStyle/>
                    <a:p>
                      <a:pPr algn="just">
                        <a:lnSpc>
                          <a:spcPct val="150000"/>
                        </a:lnSpc>
                        <a:spcAft>
                          <a:spcPts val="0"/>
                        </a:spcAft>
                      </a:pPr>
                      <a:r>
                        <a:rPr lang="es-EC" sz="1600" dirty="0">
                          <a:effectLst/>
                        </a:rPr>
                        <a:t>1763-L16BWA</a:t>
                      </a:r>
                      <a:endParaRPr lang="es-EC" sz="2400" dirty="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600" dirty="0">
                          <a:effectLst/>
                        </a:rPr>
                        <a:t>120/240 VCA</a:t>
                      </a:r>
                      <a:endParaRPr lang="es-EC" sz="2400" dirty="0">
                        <a:effectLst/>
                      </a:endParaRPr>
                    </a:p>
                    <a:p>
                      <a:pPr algn="just">
                        <a:lnSpc>
                          <a:spcPct val="150000"/>
                        </a:lnSpc>
                        <a:spcAft>
                          <a:spcPts val="0"/>
                        </a:spcAft>
                      </a:pPr>
                      <a:r>
                        <a:rPr lang="es-EC" sz="1600" dirty="0">
                          <a:effectLst/>
                        </a:rPr>
                        <a:t> </a:t>
                      </a:r>
                      <a:endParaRPr lang="es-EC" sz="2400" dirty="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600" dirty="0">
                          <a:effectLst/>
                        </a:rPr>
                        <a:t>(6) 24 VCC</a:t>
                      </a:r>
                      <a:endParaRPr lang="es-EC" sz="2400" dirty="0">
                        <a:effectLst/>
                      </a:endParaRPr>
                    </a:p>
                    <a:p>
                      <a:pPr algn="just">
                        <a:lnSpc>
                          <a:spcPct val="150000"/>
                        </a:lnSpc>
                        <a:spcAft>
                          <a:spcPts val="0"/>
                        </a:spcAft>
                      </a:pPr>
                      <a:r>
                        <a:rPr lang="es-EC" sz="1600" dirty="0">
                          <a:effectLst/>
                        </a:rPr>
                        <a:t>(4) rápidas de</a:t>
                      </a:r>
                      <a:endParaRPr lang="es-EC" sz="2400" dirty="0">
                        <a:effectLst/>
                      </a:endParaRPr>
                    </a:p>
                    <a:p>
                      <a:pPr algn="just">
                        <a:lnSpc>
                          <a:spcPct val="150000"/>
                        </a:lnSpc>
                        <a:spcAft>
                          <a:spcPts val="0"/>
                        </a:spcAft>
                      </a:pPr>
                      <a:r>
                        <a:rPr lang="es-EC" sz="1600" dirty="0">
                          <a:effectLst/>
                        </a:rPr>
                        <a:t>24 VCC</a:t>
                      </a:r>
                      <a:endParaRPr lang="es-EC" sz="2400" dirty="0">
                        <a:effectLst/>
                      </a:endParaRPr>
                    </a:p>
                    <a:p>
                      <a:pPr algn="just">
                        <a:lnSpc>
                          <a:spcPct val="150000"/>
                        </a:lnSpc>
                        <a:spcAft>
                          <a:spcPts val="0"/>
                        </a:spcAft>
                      </a:pPr>
                      <a:r>
                        <a:rPr lang="es-EC" sz="1600" dirty="0">
                          <a:effectLst/>
                        </a:rPr>
                        <a:t>(2) de voltaje analógico</a:t>
                      </a:r>
                      <a:endParaRPr lang="es-EC" sz="2400" dirty="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600">
                          <a:effectLst/>
                        </a:rPr>
                        <a:t>(6) relés aislados individualmente</a:t>
                      </a:r>
                      <a:endParaRPr lang="es-EC" sz="2400">
                        <a:effectLst/>
                      </a:endParaRPr>
                    </a:p>
                    <a:p>
                      <a:pPr algn="just">
                        <a:lnSpc>
                          <a:spcPct val="150000"/>
                        </a:lnSpc>
                        <a:spcAft>
                          <a:spcPts val="0"/>
                        </a:spcAft>
                      </a:pPr>
                      <a:r>
                        <a:rPr lang="es-EC" sz="1600">
                          <a:effectLst/>
                        </a:rPr>
                        <a:t> </a:t>
                      </a:r>
                      <a:endParaRPr lang="es-EC" sz="2400">
                        <a:solidFill>
                          <a:srgbClr val="000000"/>
                        </a:solidFill>
                        <a:effectLst/>
                        <a:latin typeface="Arial"/>
                        <a:ea typeface="Calibri"/>
                        <a:cs typeface="Times New Roman"/>
                      </a:endParaRPr>
                    </a:p>
                  </a:txBody>
                  <a:tcPr marL="68580" marR="68580" marT="0" marB="0"/>
                </a:tc>
                <a:tc>
                  <a:txBody>
                    <a:bodyPr/>
                    <a:lstStyle/>
                    <a:p>
                      <a:pPr algn="just">
                        <a:lnSpc>
                          <a:spcPct val="150000"/>
                        </a:lnSpc>
                        <a:spcAft>
                          <a:spcPts val="0"/>
                        </a:spcAft>
                      </a:pPr>
                      <a:r>
                        <a:rPr lang="es-EC" sz="1600" dirty="0">
                          <a:effectLst/>
                        </a:rPr>
                        <a:t>(4) entradas de 20 kHz</a:t>
                      </a:r>
                      <a:endParaRPr lang="es-EC" sz="2400" dirty="0">
                        <a:effectLst/>
                      </a:endParaRPr>
                    </a:p>
                    <a:p>
                      <a:pPr algn="just">
                        <a:lnSpc>
                          <a:spcPct val="150000"/>
                        </a:lnSpc>
                        <a:spcAft>
                          <a:spcPts val="0"/>
                        </a:spcAft>
                      </a:pPr>
                      <a:r>
                        <a:rPr lang="es-EC" sz="1600" dirty="0">
                          <a:effectLst/>
                        </a:rPr>
                        <a:t> </a:t>
                      </a:r>
                      <a:endParaRPr lang="es-EC" sz="24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2105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116832"/>
          </a:xfrm>
        </p:spPr>
        <p:txBody>
          <a:bodyPr>
            <a:normAutofit fontScale="85000" lnSpcReduction="10000"/>
          </a:bodyPr>
          <a:lstStyle/>
          <a:p>
            <a:pPr algn="just"/>
            <a:r>
              <a:rPr lang="es-EC" dirty="0"/>
              <a:t>Según lo requerido por el sistema, las entradas digitales son de 24 voltios DC, las entradas análogas son de 0 a 10 voltios, la salida análoga es de 0 a 10 voltios, y el tipo de sensor para realizar la toma de temperatura es la </a:t>
            </a:r>
            <a:r>
              <a:rPr lang="es-EC" dirty="0" err="1"/>
              <a:t>termocupla</a:t>
            </a:r>
            <a:r>
              <a:rPr lang="es-EC" dirty="0"/>
              <a:t> tipo T. </a:t>
            </a:r>
          </a:p>
        </p:txBody>
      </p:sp>
      <p:sp>
        <p:nvSpPr>
          <p:cNvPr id="4" name="1 Título"/>
          <p:cNvSpPr>
            <a:spLocks noGrp="1"/>
          </p:cNvSpPr>
          <p:nvPr>
            <p:ph type="title"/>
          </p:nvPr>
        </p:nvSpPr>
        <p:spPr/>
        <p:txBody>
          <a:bodyPr>
            <a:normAutofit fontScale="90000"/>
          </a:bodyPr>
          <a:lstStyle/>
          <a:p>
            <a:r>
              <a:rPr lang="es-EC" dirty="0" smtClean="0"/>
              <a:t>Selección de módulos de </a:t>
            </a:r>
            <a:r>
              <a:rPr lang="es-EC" dirty="0" err="1" smtClean="0"/>
              <a:t>expanción</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1312890489"/>
              </p:ext>
            </p:extLst>
          </p:nvPr>
        </p:nvGraphicFramePr>
        <p:xfrm>
          <a:off x="1835696" y="3645024"/>
          <a:ext cx="5904656" cy="2943710"/>
        </p:xfrm>
        <a:graphic>
          <a:graphicData uri="http://schemas.openxmlformats.org/drawingml/2006/table">
            <a:tbl>
              <a:tblPr firstRow="1" firstCol="1" bandRow="1">
                <a:tableStyleId>{5C22544A-7EE6-4342-B048-85BDC9FD1C3A}</a:tableStyleId>
              </a:tblPr>
              <a:tblGrid>
                <a:gridCol w="996226"/>
                <a:gridCol w="1836972"/>
                <a:gridCol w="3071458"/>
              </a:tblGrid>
              <a:tr h="383390">
                <a:tc>
                  <a:txBody>
                    <a:bodyPr/>
                    <a:lstStyle/>
                    <a:p>
                      <a:pPr algn="just">
                        <a:lnSpc>
                          <a:spcPct val="150000"/>
                        </a:lnSpc>
                        <a:spcAft>
                          <a:spcPts val="0"/>
                        </a:spcAft>
                      </a:pPr>
                      <a:r>
                        <a:rPr lang="es-EC" sz="1400" dirty="0">
                          <a:effectLst/>
                        </a:rPr>
                        <a:t>Código</a:t>
                      </a:r>
                      <a:endParaRPr lang="es-EC" sz="1400" dirty="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400">
                          <a:effectLst/>
                        </a:rPr>
                        <a:t>Característica</a:t>
                      </a:r>
                      <a:endParaRPr lang="es-EC" sz="1400">
                        <a:solidFill>
                          <a:srgbClr val="000000"/>
                        </a:solidFill>
                        <a:effectLst/>
                        <a:latin typeface="Arial"/>
                        <a:ea typeface="Calibri"/>
                        <a:cs typeface="Times New Roman"/>
                      </a:endParaRPr>
                    </a:p>
                  </a:txBody>
                  <a:tcPr marL="68580" marR="68580" marT="0" marB="0" anchor="ctr"/>
                </a:tc>
                <a:tc>
                  <a:txBody>
                    <a:bodyPr/>
                    <a:lstStyle/>
                    <a:p>
                      <a:pPr algn="ctr">
                        <a:lnSpc>
                          <a:spcPct val="150000"/>
                        </a:lnSpc>
                        <a:spcAft>
                          <a:spcPts val="0"/>
                        </a:spcAft>
                      </a:pPr>
                      <a:r>
                        <a:rPr lang="es-EC" sz="1400">
                          <a:effectLst/>
                        </a:rPr>
                        <a:t>Descripción</a:t>
                      </a:r>
                      <a:endParaRPr lang="es-EC" sz="1400">
                        <a:solidFill>
                          <a:srgbClr val="000000"/>
                        </a:solidFill>
                        <a:effectLst/>
                        <a:latin typeface="Arial"/>
                        <a:ea typeface="Calibri"/>
                        <a:cs typeface="Times New Roman"/>
                      </a:endParaRPr>
                    </a:p>
                  </a:txBody>
                  <a:tcPr marL="68580" marR="68580" marT="0" marB="0" anchor="ctr"/>
                </a:tc>
              </a:tr>
              <a:tr h="606231">
                <a:tc>
                  <a:txBody>
                    <a:bodyPr/>
                    <a:lstStyle/>
                    <a:p>
                      <a:pPr algn="just">
                        <a:lnSpc>
                          <a:spcPct val="150000"/>
                        </a:lnSpc>
                        <a:spcAft>
                          <a:spcPts val="0"/>
                        </a:spcAft>
                      </a:pPr>
                      <a:r>
                        <a:rPr lang="es-EC" sz="1400">
                          <a:effectLst/>
                        </a:rPr>
                        <a:t>1762-IQ8</a:t>
                      </a:r>
                      <a:endParaRPr lang="es-EC" sz="14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400">
                          <a:effectLst/>
                        </a:rPr>
                        <a:t>8 Entradas Digitales</a:t>
                      </a:r>
                      <a:endParaRPr lang="es-EC" sz="14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400">
                          <a:effectLst/>
                        </a:rPr>
                        <a:t>Módulo de entradas digitales de 24 voltios DC.</a:t>
                      </a:r>
                      <a:endParaRPr lang="es-EC" sz="1400">
                        <a:solidFill>
                          <a:srgbClr val="000000"/>
                        </a:solidFill>
                        <a:effectLst/>
                        <a:latin typeface="Arial"/>
                        <a:ea typeface="Calibri"/>
                        <a:cs typeface="Times New Roman"/>
                      </a:endParaRPr>
                    </a:p>
                  </a:txBody>
                  <a:tcPr marL="68580" marR="68580" marT="0" marB="0" anchor="ctr"/>
                </a:tc>
              </a:tr>
              <a:tr h="606231">
                <a:tc>
                  <a:txBody>
                    <a:bodyPr/>
                    <a:lstStyle/>
                    <a:p>
                      <a:pPr algn="just">
                        <a:lnSpc>
                          <a:spcPct val="150000"/>
                        </a:lnSpc>
                        <a:spcAft>
                          <a:spcPts val="0"/>
                        </a:spcAft>
                      </a:pPr>
                      <a:r>
                        <a:rPr lang="es-EC" sz="1400">
                          <a:effectLst/>
                        </a:rPr>
                        <a:t>1762-IF4</a:t>
                      </a:r>
                      <a:endParaRPr lang="es-EC" sz="14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400">
                          <a:effectLst/>
                        </a:rPr>
                        <a:t>4 Entradas Análogas</a:t>
                      </a:r>
                      <a:endParaRPr lang="es-EC" sz="14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400">
                          <a:effectLst/>
                        </a:rPr>
                        <a:t>Módulo de entradas análogas 0 a 10 voltios DC.</a:t>
                      </a:r>
                      <a:endParaRPr lang="es-EC" sz="1400">
                        <a:solidFill>
                          <a:srgbClr val="000000"/>
                        </a:solidFill>
                        <a:effectLst/>
                        <a:latin typeface="Arial"/>
                        <a:ea typeface="Calibri"/>
                        <a:cs typeface="Times New Roman"/>
                      </a:endParaRPr>
                    </a:p>
                  </a:txBody>
                  <a:tcPr marL="68580" marR="68580" marT="0" marB="0" anchor="ctr"/>
                </a:tc>
              </a:tr>
              <a:tr h="606231">
                <a:tc>
                  <a:txBody>
                    <a:bodyPr/>
                    <a:lstStyle/>
                    <a:p>
                      <a:pPr algn="just">
                        <a:lnSpc>
                          <a:spcPct val="150000"/>
                        </a:lnSpc>
                        <a:spcAft>
                          <a:spcPts val="0"/>
                        </a:spcAft>
                      </a:pPr>
                      <a:r>
                        <a:rPr lang="es-EC" sz="1400">
                          <a:effectLst/>
                        </a:rPr>
                        <a:t>1762-OF4</a:t>
                      </a:r>
                      <a:endParaRPr lang="es-EC" sz="14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400">
                          <a:effectLst/>
                        </a:rPr>
                        <a:t>4 Salidas Análogas</a:t>
                      </a:r>
                      <a:endParaRPr lang="es-EC" sz="14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400">
                          <a:effectLst/>
                        </a:rPr>
                        <a:t>Módulo de salidas análogas 0 a 10 voltios DC.</a:t>
                      </a:r>
                      <a:endParaRPr lang="es-EC" sz="1400">
                        <a:solidFill>
                          <a:srgbClr val="000000"/>
                        </a:solidFill>
                        <a:effectLst/>
                        <a:latin typeface="Arial"/>
                        <a:ea typeface="Calibri"/>
                        <a:cs typeface="Times New Roman"/>
                      </a:endParaRPr>
                    </a:p>
                  </a:txBody>
                  <a:tcPr marL="68580" marR="68580" marT="0" marB="0" anchor="ctr"/>
                </a:tc>
              </a:tr>
              <a:tr h="606231">
                <a:tc>
                  <a:txBody>
                    <a:bodyPr/>
                    <a:lstStyle/>
                    <a:p>
                      <a:pPr algn="just">
                        <a:lnSpc>
                          <a:spcPct val="150000"/>
                        </a:lnSpc>
                        <a:spcAft>
                          <a:spcPts val="0"/>
                        </a:spcAft>
                      </a:pPr>
                      <a:r>
                        <a:rPr lang="es-EC" sz="1400">
                          <a:effectLst/>
                        </a:rPr>
                        <a:t>1762-IT4</a:t>
                      </a:r>
                      <a:endParaRPr lang="es-EC" sz="1400">
                        <a:solidFill>
                          <a:srgbClr val="000000"/>
                        </a:solidFill>
                        <a:effectLst/>
                        <a:latin typeface="Arial"/>
                        <a:ea typeface="Calibri"/>
                        <a:cs typeface="Times New Roman"/>
                      </a:endParaRPr>
                    </a:p>
                  </a:txBody>
                  <a:tcPr marL="68580" marR="68580" marT="0" marB="0" anchor="ctr"/>
                </a:tc>
                <a:tc>
                  <a:txBody>
                    <a:bodyPr/>
                    <a:lstStyle/>
                    <a:p>
                      <a:pPr algn="l">
                        <a:lnSpc>
                          <a:spcPct val="150000"/>
                        </a:lnSpc>
                        <a:spcAft>
                          <a:spcPts val="0"/>
                        </a:spcAft>
                      </a:pPr>
                      <a:r>
                        <a:rPr lang="es-EC" sz="1400">
                          <a:effectLst/>
                        </a:rPr>
                        <a:t>4 Entradas de Termocuplas</a:t>
                      </a:r>
                      <a:endParaRPr lang="es-EC" sz="1400">
                        <a:solidFill>
                          <a:srgbClr val="000000"/>
                        </a:solidFill>
                        <a:effectLst/>
                        <a:latin typeface="Arial"/>
                        <a:ea typeface="Calibri"/>
                        <a:cs typeface="Times New Roman"/>
                      </a:endParaRPr>
                    </a:p>
                  </a:txBody>
                  <a:tcPr marL="68580" marR="68580" marT="0" marB="0" anchor="ctr"/>
                </a:tc>
                <a:tc>
                  <a:txBody>
                    <a:bodyPr/>
                    <a:lstStyle/>
                    <a:p>
                      <a:pPr algn="just">
                        <a:lnSpc>
                          <a:spcPct val="150000"/>
                        </a:lnSpc>
                        <a:spcAft>
                          <a:spcPts val="0"/>
                        </a:spcAft>
                      </a:pPr>
                      <a:r>
                        <a:rPr lang="es-EC" sz="1400" dirty="0">
                          <a:effectLst/>
                        </a:rPr>
                        <a:t>Módulo de </a:t>
                      </a:r>
                      <a:r>
                        <a:rPr lang="es-EC" sz="1400" dirty="0" err="1">
                          <a:effectLst/>
                        </a:rPr>
                        <a:t>termocuplas</a:t>
                      </a:r>
                      <a:r>
                        <a:rPr lang="es-EC" sz="1400" dirty="0">
                          <a:effectLst/>
                        </a:rPr>
                        <a:t> para la medición de temperatura.</a:t>
                      </a:r>
                      <a:endParaRPr lang="es-EC" sz="14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19140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Variador de frecuencia</a:t>
            </a:r>
            <a:endParaRPr lang="es-EC" dirty="0"/>
          </a:p>
        </p:txBody>
      </p:sp>
      <p:sp>
        <p:nvSpPr>
          <p:cNvPr id="3" name="2 Marcador de contenido"/>
          <p:cNvSpPr>
            <a:spLocks noGrp="1"/>
          </p:cNvSpPr>
          <p:nvPr>
            <p:ph idx="1"/>
          </p:nvPr>
        </p:nvSpPr>
        <p:spPr>
          <a:xfrm>
            <a:off x="457200" y="1600201"/>
            <a:ext cx="8229600" cy="1252735"/>
          </a:xfrm>
        </p:spPr>
        <p:txBody>
          <a:bodyPr>
            <a:normAutofit fontScale="92500"/>
          </a:bodyPr>
          <a:lstStyle/>
          <a:p>
            <a:r>
              <a:rPr lang="es-EC" dirty="0"/>
              <a:t>Para la selección de un variador de frecuencia se tiene que considerar ciertos parámetros como:</a:t>
            </a:r>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274290016"/>
              </p:ext>
            </p:extLst>
          </p:nvPr>
        </p:nvGraphicFramePr>
        <p:xfrm>
          <a:off x="827584" y="2852936"/>
          <a:ext cx="7488832" cy="3024333"/>
        </p:xfrm>
        <a:graphic>
          <a:graphicData uri="http://schemas.openxmlformats.org/drawingml/2006/table">
            <a:tbl>
              <a:tblPr firstRow="1" firstCol="1" bandRow="1">
                <a:tableStyleId>{5C22544A-7EE6-4342-B048-85BDC9FD1C3A}</a:tableStyleId>
              </a:tblPr>
              <a:tblGrid>
                <a:gridCol w="3189392"/>
                <a:gridCol w="2157227"/>
                <a:gridCol w="2142213"/>
              </a:tblGrid>
              <a:tr h="570649">
                <a:tc>
                  <a:txBody>
                    <a:bodyPr/>
                    <a:lstStyle/>
                    <a:p>
                      <a:pPr algn="l">
                        <a:lnSpc>
                          <a:spcPct val="115000"/>
                        </a:lnSpc>
                        <a:spcAft>
                          <a:spcPts val="0"/>
                        </a:spcAft>
                      </a:pPr>
                      <a:r>
                        <a:rPr lang="es-EC" sz="1200">
                          <a:effectLst/>
                        </a:rPr>
                        <a:t>Equipo</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Bomba de 75HP</a:t>
                      </a:r>
                      <a:endParaRPr lang="es-EC" sz="120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200">
                          <a:effectLst/>
                        </a:rPr>
                        <a:t>Bombas de 10HP</a:t>
                      </a:r>
                      <a:endParaRPr lang="es-EC" sz="1200">
                        <a:solidFill>
                          <a:srgbClr val="000000"/>
                        </a:solidFill>
                        <a:effectLst/>
                        <a:latin typeface="Arial"/>
                        <a:ea typeface="Calibri"/>
                        <a:cs typeface="Times New Roman"/>
                      </a:endParaRPr>
                    </a:p>
                  </a:txBody>
                  <a:tcPr marL="68580" marR="68580" marT="0" marB="0" anchor="ctr"/>
                </a:tc>
              </a:tr>
              <a:tr h="336206">
                <a:tc>
                  <a:txBody>
                    <a:bodyPr/>
                    <a:lstStyle/>
                    <a:p>
                      <a:pPr algn="just">
                        <a:lnSpc>
                          <a:spcPct val="115000"/>
                        </a:lnSpc>
                        <a:spcAft>
                          <a:spcPts val="0"/>
                        </a:spcAft>
                      </a:pPr>
                      <a:r>
                        <a:rPr lang="es-EC" sz="1200">
                          <a:effectLst/>
                        </a:rPr>
                        <a:t>Potencia del motor</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75HP</a:t>
                      </a:r>
                      <a:endParaRPr lang="es-EC" sz="1200">
                        <a:solidFill>
                          <a:srgbClr val="000000"/>
                        </a:solidFill>
                        <a:effectLst/>
                        <a:latin typeface="Arial"/>
                        <a:ea typeface="Calibri"/>
                        <a:cs typeface="Times New Roman"/>
                      </a:endParaRPr>
                    </a:p>
                  </a:txBody>
                  <a:tcPr marL="68580" marR="68580" marT="0" marB="0" anchor="ctr"/>
                </a:tc>
                <a:tc>
                  <a:txBody>
                    <a:bodyPr/>
                    <a:lstStyle/>
                    <a:p>
                      <a:pPr algn="just">
                        <a:lnSpc>
                          <a:spcPct val="115000"/>
                        </a:lnSpc>
                        <a:spcAft>
                          <a:spcPts val="0"/>
                        </a:spcAft>
                      </a:pPr>
                      <a:r>
                        <a:rPr lang="es-EC" sz="1200">
                          <a:effectLst/>
                        </a:rPr>
                        <a:t>10HP</a:t>
                      </a:r>
                      <a:endParaRPr lang="es-EC" sz="1200">
                        <a:solidFill>
                          <a:srgbClr val="000000"/>
                        </a:solidFill>
                        <a:effectLst/>
                        <a:latin typeface="Arial"/>
                        <a:ea typeface="Calibri"/>
                        <a:cs typeface="Times New Roman"/>
                      </a:endParaRPr>
                    </a:p>
                  </a:txBody>
                  <a:tcPr marL="68580" marR="68580" marT="0" marB="0" anchor="ctr"/>
                </a:tc>
              </a:tr>
              <a:tr h="336206">
                <a:tc>
                  <a:txBody>
                    <a:bodyPr/>
                    <a:lstStyle/>
                    <a:p>
                      <a:pPr algn="just">
                        <a:lnSpc>
                          <a:spcPct val="115000"/>
                        </a:lnSpc>
                        <a:spcAft>
                          <a:spcPts val="0"/>
                        </a:spcAft>
                      </a:pPr>
                      <a:r>
                        <a:rPr lang="es-EC" sz="1200">
                          <a:effectLst/>
                        </a:rPr>
                        <a:t>Voltaje de suministro o red</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460 Voltios</a:t>
                      </a:r>
                      <a:endParaRPr lang="es-EC" sz="1200">
                        <a:solidFill>
                          <a:srgbClr val="000000"/>
                        </a:solidFill>
                        <a:effectLst/>
                        <a:latin typeface="Arial"/>
                        <a:ea typeface="Calibri"/>
                        <a:cs typeface="Times New Roman"/>
                      </a:endParaRPr>
                    </a:p>
                  </a:txBody>
                  <a:tcPr marL="68580" marR="68580" marT="0" marB="0" anchor="ctr"/>
                </a:tc>
                <a:tc>
                  <a:txBody>
                    <a:bodyPr/>
                    <a:lstStyle/>
                    <a:p>
                      <a:pPr algn="just">
                        <a:lnSpc>
                          <a:spcPct val="115000"/>
                        </a:lnSpc>
                        <a:spcAft>
                          <a:spcPts val="0"/>
                        </a:spcAft>
                      </a:pPr>
                      <a:r>
                        <a:rPr lang="es-EC" sz="1200">
                          <a:effectLst/>
                        </a:rPr>
                        <a:t>460 Voltios</a:t>
                      </a:r>
                      <a:endParaRPr lang="es-EC" sz="1200">
                        <a:solidFill>
                          <a:srgbClr val="000000"/>
                        </a:solidFill>
                        <a:effectLst/>
                        <a:latin typeface="Arial"/>
                        <a:ea typeface="Calibri"/>
                        <a:cs typeface="Times New Roman"/>
                      </a:endParaRPr>
                    </a:p>
                  </a:txBody>
                  <a:tcPr marL="68580" marR="68580" marT="0" marB="0" anchor="ctr"/>
                </a:tc>
              </a:tr>
              <a:tr h="336206">
                <a:tc>
                  <a:txBody>
                    <a:bodyPr/>
                    <a:lstStyle/>
                    <a:p>
                      <a:pPr algn="just">
                        <a:lnSpc>
                          <a:spcPct val="115000"/>
                        </a:lnSpc>
                        <a:spcAft>
                          <a:spcPts val="0"/>
                        </a:spcAft>
                      </a:pPr>
                      <a:r>
                        <a:rPr lang="es-EC" sz="1200">
                          <a:effectLst/>
                        </a:rPr>
                        <a:t>Voltaje nominal del motor</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460 Voltios</a:t>
                      </a:r>
                      <a:endParaRPr lang="es-EC" sz="1200">
                        <a:solidFill>
                          <a:srgbClr val="000000"/>
                        </a:solidFill>
                        <a:effectLst/>
                        <a:latin typeface="Arial"/>
                        <a:ea typeface="Calibri"/>
                        <a:cs typeface="Times New Roman"/>
                      </a:endParaRPr>
                    </a:p>
                  </a:txBody>
                  <a:tcPr marL="68580" marR="68580" marT="0" marB="0" anchor="ctr"/>
                </a:tc>
                <a:tc>
                  <a:txBody>
                    <a:bodyPr/>
                    <a:lstStyle/>
                    <a:p>
                      <a:pPr algn="just">
                        <a:lnSpc>
                          <a:spcPct val="115000"/>
                        </a:lnSpc>
                        <a:spcAft>
                          <a:spcPts val="0"/>
                        </a:spcAft>
                      </a:pPr>
                      <a:r>
                        <a:rPr lang="es-EC" sz="1200">
                          <a:effectLst/>
                        </a:rPr>
                        <a:t>460 Voltios</a:t>
                      </a:r>
                      <a:endParaRPr lang="es-EC" sz="1200">
                        <a:solidFill>
                          <a:srgbClr val="000000"/>
                        </a:solidFill>
                        <a:effectLst/>
                        <a:latin typeface="Arial"/>
                        <a:ea typeface="Calibri"/>
                        <a:cs typeface="Times New Roman"/>
                      </a:endParaRPr>
                    </a:p>
                  </a:txBody>
                  <a:tcPr marL="68580" marR="68580" marT="0" marB="0" anchor="ctr"/>
                </a:tc>
              </a:tr>
              <a:tr h="336206">
                <a:tc>
                  <a:txBody>
                    <a:bodyPr/>
                    <a:lstStyle/>
                    <a:p>
                      <a:pPr algn="just">
                        <a:lnSpc>
                          <a:spcPct val="115000"/>
                        </a:lnSpc>
                        <a:spcAft>
                          <a:spcPts val="0"/>
                        </a:spcAft>
                      </a:pPr>
                      <a:r>
                        <a:rPr lang="es-EC" sz="1200">
                          <a:effectLst/>
                        </a:rPr>
                        <a:t>Aplicación</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Bomba Centrifuga</a:t>
                      </a:r>
                      <a:endParaRPr lang="es-EC" sz="1200">
                        <a:solidFill>
                          <a:srgbClr val="000000"/>
                        </a:solidFill>
                        <a:effectLst/>
                        <a:latin typeface="Arial"/>
                        <a:ea typeface="Calibri"/>
                        <a:cs typeface="Times New Roman"/>
                      </a:endParaRPr>
                    </a:p>
                  </a:txBody>
                  <a:tcPr marL="68580" marR="68580" marT="0" marB="0" anchor="ctr"/>
                </a:tc>
                <a:tc>
                  <a:txBody>
                    <a:bodyPr/>
                    <a:lstStyle/>
                    <a:p>
                      <a:pPr algn="just">
                        <a:lnSpc>
                          <a:spcPct val="115000"/>
                        </a:lnSpc>
                        <a:spcAft>
                          <a:spcPts val="0"/>
                        </a:spcAft>
                      </a:pPr>
                      <a:r>
                        <a:rPr lang="es-EC" sz="1200">
                          <a:effectLst/>
                        </a:rPr>
                        <a:t>Bomba Centrifuga</a:t>
                      </a:r>
                      <a:endParaRPr lang="es-EC" sz="1200">
                        <a:solidFill>
                          <a:srgbClr val="000000"/>
                        </a:solidFill>
                        <a:effectLst/>
                        <a:latin typeface="Arial"/>
                        <a:ea typeface="Calibri"/>
                        <a:cs typeface="Times New Roman"/>
                      </a:endParaRPr>
                    </a:p>
                  </a:txBody>
                  <a:tcPr marL="68580" marR="68580" marT="0" marB="0" anchor="ctr"/>
                </a:tc>
              </a:tr>
              <a:tr h="413340">
                <a:tc>
                  <a:txBody>
                    <a:bodyPr/>
                    <a:lstStyle/>
                    <a:p>
                      <a:pPr algn="just">
                        <a:lnSpc>
                          <a:spcPct val="115000"/>
                        </a:lnSpc>
                        <a:spcAft>
                          <a:spcPts val="0"/>
                        </a:spcAft>
                      </a:pPr>
                      <a:r>
                        <a:rPr lang="es-EC" sz="1200">
                          <a:effectLst/>
                        </a:rPr>
                        <a:t>Tipo de motor</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Asincrónico</a:t>
                      </a:r>
                      <a:endParaRPr lang="es-EC" sz="1200">
                        <a:solidFill>
                          <a:srgbClr val="000000"/>
                        </a:solidFill>
                        <a:effectLst/>
                        <a:latin typeface="Arial"/>
                        <a:ea typeface="Calibri"/>
                        <a:cs typeface="Times New Roman"/>
                      </a:endParaRPr>
                    </a:p>
                  </a:txBody>
                  <a:tcPr marL="68580" marR="68580" marT="0" marB="0" anchor="ctr"/>
                </a:tc>
                <a:tc>
                  <a:txBody>
                    <a:bodyPr/>
                    <a:lstStyle/>
                    <a:p>
                      <a:pPr algn="just">
                        <a:lnSpc>
                          <a:spcPct val="115000"/>
                        </a:lnSpc>
                        <a:spcAft>
                          <a:spcPts val="0"/>
                        </a:spcAft>
                      </a:pPr>
                      <a:r>
                        <a:rPr lang="es-EC" sz="1200">
                          <a:effectLst/>
                        </a:rPr>
                        <a:t>Asincrónico</a:t>
                      </a:r>
                      <a:endParaRPr lang="es-EC" sz="1200">
                        <a:solidFill>
                          <a:srgbClr val="000000"/>
                        </a:solidFill>
                        <a:effectLst/>
                        <a:latin typeface="Arial"/>
                        <a:ea typeface="Calibri"/>
                        <a:cs typeface="Times New Roman"/>
                      </a:endParaRPr>
                    </a:p>
                  </a:txBody>
                  <a:tcPr marL="68580" marR="68580" marT="0" marB="0" anchor="ctr"/>
                </a:tc>
              </a:tr>
              <a:tr h="695520">
                <a:tc>
                  <a:txBody>
                    <a:bodyPr/>
                    <a:lstStyle/>
                    <a:p>
                      <a:pPr algn="just">
                        <a:lnSpc>
                          <a:spcPct val="115000"/>
                        </a:lnSpc>
                        <a:spcAft>
                          <a:spcPts val="0"/>
                        </a:spcAft>
                      </a:pPr>
                      <a:r>
                        <a:rPr lang="es-EC" sz="1200">
                          <a:effectLst/>
                        </a:rPr>
                        <a:t>Ambiente de funcionamiento del variador</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Industrial</a:t>
                      </a:r>
                      <a:endParaRPr lang="es-EC" sz="1200">
                        <a:solidFill>
                          <a:srgbClr val="000000"/>
                        </a:solidFill>
                        <a:effectLst/>
                        <a:latin typeface="Arial"/>
                        <a:ea typeface="Calibri"/>
                        <a:cs typeface="Times New Roman"/>
                      </a:endParaRPr>
                    </a:p>
                  </a:txBody>
                  <a:tcPr marL="68580" marR="68580" marT="0" marB="0" anchor="ctr"/>
                </a:tc>
                <a:tc>
                  <a:txBody>
                    <a:bodyPr/>
                    <a:lstStyle/>
                    <a:p>
                      <a:pPr algn="just">
                        <a:lnSpc>
                          <a:spcPct val="115000"/>
                        </a:lnSpc>
                        <a:spcAft>
                          <a:spcPts val="0"/>
                        </a:spcAft>
                      </a:pPr>
                      <a:r>
                        <a:rPr lang="es-EC" sz="1200" dirty="0">
                          <a:effectLst/>
                        </a:rPr>
                        <a:t>Industrial, con una atmosfera ácida.</a:t>
                      </a:r>
                      <a:endParaRPr lang="es-EC" sz="12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2979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Selección variador </a:t>
            </a:r>
            <a:r>
              <a:rPr lang="es-EC" dirty="0"/>
              <a:t>de </a:t>
            </a:r>
            <a:r>
              <a:rPr lang="es-EC" dirty="0" smtClean="0"/>
              <a:t>frecuencia </a:t>
            </a:r>
            <a:r>
              <a:rPr lang="es-EC" dirty="0" err="1" smtClean="0"/>
              <a:t>Power</a:t>
            </a:r>
            <a:r>
              <a:rPr lang="es-EC" dirty="0" smtClean="0"/>
              <a:t> </a:t>
            </a:r>
            <a:r>
              <a:rPr lang="es-EC" dirty="0" err="1" smtClean="0"/>
              <a:t>flex</a:t>
            </a:r>
            <a:r>
              <a:rPr lang="es-EC" dirty="0" smtClean="0"/>
              <a:t> 40</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03323988"/>
              </p:ext>
            </p:extLst>
          </p:nvPr>
        </p:nvGraphicFramePr>
        <p:xfrm>
          <a:off x="2051720" y="3356992"/>
          <a:ext cx="5196205" cy="2637663"/>
        </p:xfrm>
        <a:graphic>
          <a:graphicData uri="http://schemas.openxmlformats.org/drawingml/2006/table">
            <a:tbl>
              <a:tblPr firstRow="1" firstCol="1" bandRow="1">
                <a:tableStyleId>{5C22544A-7EE6-4342-B048-85BDC9FD1C3A}</a:tableStyleId>
              </a:tblPr>
              <a:tblGrid>
                <a:gridCol w="490220"/>
                <a:gridCol w="429895"/>
                <a:gridCol w="797560"/>
                <a:gridCol w="955040"/>
                <a:gridCol w="1259840"/>
                <a:gridCol w="1263650"/>
              </a:tblGrid>
              <a:tr h="464185">
                <a:tc gridSpan="4">
                  <a:txBody>
                    <a:bodyPr/>
                    <a:lstStyle/>
                    <a:p>
                      <a:pPr algn="l">
                        <a:lnSpc>
                          <a:spcPct val="115000"/>
                        </a:lnSpc>
                        <a:spcAft>
                          <a:spcPts val="0"/>
                        </a:spcAft>
                      </a:pPr>
                      <a:r>
                        <a:rPr lang="es-EC" sz="1200" dirty="0">
                          <a:effectLst/>
                        </a:rPr>
                        <a:t>Capacidad nominal del variador</a:t>
                      </a:r>
                      <a:endParaRPr lang="es-EC" sz="1200" dirty="0">
                        <a:solidFill>
                          <a:srgbClr val="000000"/>
                        </a:solidFill>
                        <a:effectLst/>
                        <a:latin typeface="Arial"/>
                        <a:ea typeface="Calibri"/>
                        <a:cs typeface="Times New Roman"/>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l">
                        <a:lnSpc>
                          <a:spcPct val="115000"/>
                        </a:lnSpc>
                        <a:spcAft>
                          <a:spcPts val="0"/>
                        </a:spcAft>
                      </a:pPr>
                      <a:r>
                        <a:rPr lang="es-EC" sz="1200" dirty="0">
                          <a:effectLst/>
                        </a:rPr>
                        <a:t>IP20, NEMA/UL Tipo abierto</a:t>
                      </a:r>
                      <a:endParaRPr lang="es-EC" sz="1200" dirty="0">
                        <a:solidFill>
                          <a:srgbClr val="000000"/>
                        </a:solidFill>
                        <a:effectLst/>
                        <a:latin typeface="Arial"/>
                        <a:ea typeface="Calibri"/>
                        <a:cs typeface="Times New Roman"/>
                      </a:endParaRPr>
                    </a:p>
                  </a:txBody>
                  <a:tcPr marL="68580" marR="68580" marT="0" marB="0" anchor="ctr"/>
                </a:tc>
                <a:tc>
                  <a:txBody>
                    <a:bodyPr/>
                    <a:lstStyle/>
                    <a:p>
                      <a:pPr algn="l">
                        <a:lnSpc>
                          <a:spcPct val="115000"/>
                        </a:lnSpc>
                        <a:spcAft>
                          <a:spcPts val="0"/>
                        </a:spcAft>
                      </a:pPr>
                      <a:r>
                        <a:rPr lang="es-EC" sz="1200">
                          <a:effectLst/>
                        </a:rPr>
                        <a:t>Montaje en brida IP20</a:t>
                      </a:r>
                      <a:endParaRPr lang="es-EC" sz="1200">
                        <a:solidFill>
                          <a:srgbClr val="000000"/>
                        </a:solidFill>
                        <a:effectLst/>
                        <a:latin typeface="Arial"/>
                        <a:ea typeface="Calibri"/>
                        <a:cs typeface="Times New Roman"/>
                      </a:endParaRPr>
                    </a:p>
                  </a:txBody>
                  <a:tcPr marL="68580" marR="68580" marT="0" marB="0" anchor="ctr"/>
                </a:tc>
              </a:tr>
              <a:tr h="0">
                <a:tc>
                  <a:txBody>
                    <a:bodyPr/>
                    <a:lstStyle/>
                    <a:p>
                      <a:pPr algn="just">
                        <a:lnSpc>
                          <a:spcPct val="115000"/>
                        </a:lnSpc>
                        <a:spcAft>
                          <a:spcPts val="0"/>
                        </a:spcAft>
                      </a:pPr>
                      <a:r>
                        <a:rPr lang="es-EC" sz="1200">
                          <a:effectLst/>
                        </a:rPr>
                        <a:t>KW</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HP</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Corriente (A)</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Tamaño Estructura</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N.* de cat.</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N.* de cat.</a:t>
                      </a:r>
                      <a:endParaRPr lang="es-EC" sz="1200">
                        <a:solidFill>
                          <a:srgbClr val="000000"/>
                        </a:solidFill>
                        <a:effectLst/>
                        <a:latin typeface="Arial"/>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0.4</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0.5</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1.4</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B</a:t>
                      </a:r>
                      <a:endParaRPr lang="es-EC" sz="1200">
                        <a:solidFill>
                          <a:srgbClr val="000000"/>
                        </a:solidFill>
                        <a:effectLst/>
                        <a:latin typeface="Arial"/>
                        <a:ea typeface="Calibri"/>
                        <a:cs typeface="Times New Roman"/>
                      </a:endParaRPr>
                    </a:p>
                  </a:txBody>
                  <a:tcPr marL="68580" marR="68580" marT="0" marB="0" anchor="ctr"/>
                </a:tc>
                <a:tc>
                  <a:txBody>
                    <a:bodyPr/>
                    <a:lstStyle/>
                    <a:p>
                      <a:pPr algn="just">
                        <a:lnSpc>
                          <a:spcPct val="115000"/>
                        </a:lnSpc>
                        <a:spcAft>
                          <a:spcPts val="0"/>
                        </a:spcAft>
                      </a:pPr>
                      <a:r>
                        <a:rPr lang="es-EC" sz="1200">
                          <a:effectLst/>
                        </a:rPr>
                        <a:t>22B-D1P4N104</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22B-D1P4F104</a:t>
                      </a:r>
                      <a:endParaRPr lang="es-EC" sz="1200">
                        <a:solidFill>
                          <a:srgbClr val="000000"/>
                        </a:solidFill>
                        <a:effectLst/>
                        <a:latin typeface="Arial"/>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0.75</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1</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2.3</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B</a:t>
                      </a:r>
                      <a:endParaRPr lang="es-EC" sz="1200">
                        <a:solidFill>
                          <a:srgbClr val="000000"/>
                        </a:solidFill>
                        <a:effectLst/>
                        <a:latin typeface="Arial"/>
                        <a:ea typeface="Calibri"/>
                        <a:cs typeface="Times New Roman"/>
                      </a:endParaRPr>
                    </a:p>
                  </a:txBody>
                  <a:tcPr marL="68580" marR="68580" marT="0" marB="0" anchor="ctr"/>
                </a:tc>
                <a:tc>
                  <a:txBody>
                    <a:bodyPr/>
                    <a:lstStyle/>
                    <a:p>
                      <a:pPr algn="just">
                        <a:lnSpc>
                          <a:spcPct val="115000"/>
                        </a:lnSpc>
                        <a:spcAft>
                          <a:spcPts val="0"/>
                        </a:spcAft>
                      </a:pPr>
                      <a:r>
                        <a:rPr lang="es-EC" sz="1200">
                          <a:effectLst/>
                        </a:rPr>
                        <a:t>22B-D2P3N104</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22B-D2P3F104</a:t>
                      </a:r>
                      <a:endParaRPr lang="es-EC" sz="1200">
                        <a:solidFill>
                          <a:srgbClr val="000000"/>
                        </a:solidFill>
                        <a:effectLst/>
                        <a:latin typeface="Arial"/>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1.5</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2</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4</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B</a:t>
                      </a:r>
                      <a:endParaRPr lang="es-EC" sz="1200">
                        <a:solidFill>
                          <a:srgbClr val="000000"/>
                        </a:solidFill>
                        <a:effectLst/>
                        <a:latin typeface="Arial"/>
                        <a:ea typeface="Calibri"/>
                        <a:cs typeface="Times New Roman"/>
                      </a:endParaRPr>
                    </a:p>
                  </a:txBody>
                  <a:tcPr marL="68580" marR="68580" marT="0" marB="0" anchor="ctr"/>
                </a:tc>
                <a:tc>
                  <a:txBody>
                    <a:bodyPr/>
                    <a:lstStyle/>
                    <a:p>
                      <a:pPr algn="just">
                        <a:lnSpc>
                          <a:spcPct val="115000"/>
                        </a:lnSpc>
                        <a:spcAft>
                          <a:spcPts val="0"/>
                        </a:spcAft>
                      </a:pPr>
                      <a:r>
                        <a:rPr lang="es-EC" sz="1200">
                          <a:effectLst/>
                        </a:rPr>
                        <a:t>22B-D4P0N104</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22B-D4P0F104</a:t>
                      </a:r>
                      <a:endParaRPr lang="es-EC" sz="1200">
                        <a:solidFill>
                          <a:srgbClr val="000000"/>
                        </a:solidFill>
                        <a:effectLst/>
                        <a:latin typeface="Arial"/>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2.2</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3</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6</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B</a:t>
                      </a:r>
                      <a:endParaRPr lang="es-EC" sz="1200">
                        <a:solidFill>
                          <a:srgbClr val="000000"/>
                        </a:solidFill>
                        <a:effectLst/>
                        <a:latin typeface="Arial"/>
                        <a:ea typeface="Calibri"/>
                        <a:cs typeface="Times New Roman"/>
                      </a:endParaRPr>
                    </a:p>
                  </a:txBody>
                  <a:tcPr marL="68580" marR="68580" marT="0" marB="0" anchor="ctr"/>
                </a:tc>
                <a:tc>
                  <a:txBody>
                    <a:bodyPr/>
                    <a:lstStyle/>
                    <a:p>
                      <a:pPr algn="just">
                        <a:lnSpc>
                          <a:spcPct val="115000"/>
                        </a:lnSpc>
                        <a:spcAft>
                          <a:spcPts val="0"/>
                        </a:spcAft>
                      </a:pPr>
                      <a:r>
                        <a:rPr lang="es-EC" sz="1200">
                          <a:effectLst/>
                        </a:rPr>
                        <a:t>22B-D6P0N104</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22B-D6P0F104</a:t>
                      </a:r>
                      <a:endParaRPr lang="es-EC" sz="1200">
                        <a:solidFill>
                          <a:srgbClr val="000000"/>
                        </a:solidFill>
                        <a:effectLst/>
                        <a:latin typeface="Arial"/>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4</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5</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10.5</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B</a:t>
                      </a:r>
                      <a:endParaRPr lang="es-EC" sz="1200">
                        <a:solidFill>
                          <a:srgbClr val="000000"/>
                        </a:solidFill>
                        <a:effectLst/>
                        <a:latin typeface="Arial"/>
                        <a:ea typeface="Calibri"/>
                        <a:cs typeface="Times New Roman"/>
                      </a:endParaRPr>
                    </a:p>
                  </a:txBody>
                  <a:tcPr marL="68580" marR="68580" marT="0" marB="0" anchor="ctr"/>
                </a:tc>
                <a:tc>
                  <a:txBody>
                    <a:bodyPr/>
                    <a:lstStyle/>
                    <a:p>
                      <a:pPr algn="just">
                        <a:lnSpc>
                          <a:spcPct val="115000"/>
                        </a:lnSpc>
                        <a:spcAft>
                          <a:spcPts val="0"/>
                        </a:spcAft>
                      </a:pPr>
                      <a:r>
                        <a:rPr lang="es-EC" sz="1200">
                          <a:effectLst/>
                        </a:rPr>
                        <a:t>22B-D010N104</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22B-D010F104</a:t>
                      </a:r>
                      <a:endParaRPr lang="es-EC" sz="1200">
                        <a:solidFill>
                          <a:srgbClr val="000000"/>
                        </a:solidFill>
                        <a:effectLst/>
                        <a:latin typeface="Arial"/>
                        <a:ea typeface="Calibri"/>
                        <a:cs typeface="Times New Roman"/>
                      </a:endParaRPr>
                    </a:p>
                  </a:txBody>
                  <a:tcPr marL="68580" marR="68580" marT="0" marB="0"/>
                </a:tc>
              </a:tr>
              <a:tr h="0">
                <a:tc>
                  <a:txBody>
                    <a:bodyPr/>
                    <a:lstStyle/>
                    <a:p>
                      <a:pPr algn="just">
                        <a:lnSpc>
                          <a:spcPct val="115000"/>
                        </a:lnSpc>
                        <a:spcAft>
                          <a:spcPts val="0"/>
                        </a:spcAft>
                      </a:pPr>
                      <a:r>
                        <a:rPr lang="es-EC" sz="1200">
                          <a:effectLst/>
                        </a:rPr>
                        <a:t>5.5</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7.5</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12</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C</a:t>
                      </a:r>
                      <a:endParaRPr lang="es-EC" sz="1200">
                        <a:solidFill>
                          <a:srgbClr val="000000"/>
                        </a:solidFill>
                        <a:effectLst/>
                        <a:latin typeface="Arial"/>
                        <a:ea typeface="Calibri"/>
                        <a:cs typeface="Times New Roman"/>
                      </a:endParaRPr>
                    </a:p>
                  </a:txBody>
                  <a:tcPr marL="68580" marR="68580" marT="0" marB="0" anchor="ctr"/>
                </a:tc>
                <a:tc>
                  <a:txBody>
                    <a:bodyPr/>
                    <a:lstStyle/>
                    <a:p>
                      <a:pPr algn="just">
                        <a:lnSpc>
                          <a:spcPct val="115000"/>
                        </a:lnSpc>
                        <a:spcAft>
                          <a:spcPts val="0"/>
                        </a:spcAft>
                      </a:pPr>
                      <a:r>
                        <a:rPr lang="es-EC" sz="1200">
                          <a:effectLst/>
                        </a:rPr>
                        <a:t>22B-D012N104</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22B-D012F104</a:t>
                      </a:r>
                      <a:endParaRPr lang="es-EC" sz="1200">
                        <a:solidFill>
                          <a:srgbClr val="000000"/>
                        </a:solidFill>
                        <a:effectLst/>
                        <a:latin typeface="Arial"/>
                        <a:ea typeface="Calibri"/>
                        <a:cs typeface="Times New Roman"/>
                      </a:endParaRPr>
                    </a:p>
                  </a:txBody>
                  <a:tcPr marL="68580" marR="68580" marT="0" marB="0"/>
                </a:tc>
              </a:tr>
              <a:tr h="0">
                <a:tc>
                  <a:txBody>
                    <a:bodyPr/>
                    <a:lstStyle/>
                    <a:p>
                      <a:pPr algn="just">
                        <a:lnSpc>
                          <a:spcPct val="115000"/>
                        </a:lnSpc>
                        <a:spcAft>
                          <a:spcPts val="0"/>
                        </a:spcAft>
                      </a:pPr>
                      <a:r>
                        <a:rPr lang="es-EC" sz="1200" dirty="0">
                          <a:effectLst/>
                          <a:highlight>
                            <a:srgbClr val="FFFF00"/>
                          </a:highlight>
                        </a:rPr>
                        <a:t>7.5</a:t>
                      </a:r>
                      <a:endParaRPr lang="es-EC" sz="1200" dirty="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highlight>
                            <a:srgbClr val="FFFF00"/>
                          </a:highlight>
                        </a:rPr>
                        <a:t>10</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highlight>
                            <a:srgbClr val="FFFF00"/>
                          </a:highlight>
                        </a:rPr>
                        <a:t>17</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highlight>
                            <a:srgbClr val="FFFF00"/>
                          </a:highlight>
                        </a:rPr>
                        <a:t>C</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highlight>
                            <a:srgbClr val="FFFF00"/>
                          </a:highlight>
                        </a:rPr>
                        <a:t>22B-D017N104</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dirty="0">
                          <a:effectLst/>
                          <a:highlight>
                            <a:srgbClr val="FFFF00"/>
                          </a:highlight>
                        </a:rPr>
                        <a:t>22B-D017F104</a:t>
                      </a:r>
                      <a:endParaRPr lang="es-EC" sz="1200" dirty="0">
                        <a:solidFill>
                          <a:srgbClr val="000000"/>
                        </a:solidFill>
                        <a:effectLst/>
                        <a:latin typeface="Arial"/>
                        <a:ea typeface="Calibri"/>
                        <a:cs typeface="Times New Roman"/>
                      </a:endParaRPr>
                    </a:p>
                  </a:txBody>
                  <a:tcPr marL="68580" marR="68580" marT="0" marB="0"/>
                </a:tc>
              </a:tr>
              <a:tr h="280670">
                <a:tc>
                  <a:txBody>
                    <a:bodyPr/>
                    <a:lstStyle/>
                    <a:p>
                      <a:pPr algn="just">
                        <a:lnSpc>
                          <a:spcPct val="115000"/>
                        </a:lnSpc>
                        <a:spcAft>
                          <a:spcPts val="0"/>
                        </a:spcAft>
                      </a:pPr>
                      <a:r>
                        <a:rPr lang="es-EC" sz="1200">
                          <a:effectLst/>
                        </a:rPr>
                        <a:t>11</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15</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24</a:t>
                      </a:r>
                      <a:endParaRPr lang="es-EC" sz="1200">
                        <a:solidFill>
                          <a:srgbClr val="000000"/>
                        </a:solidFill>
                        <a:effectLst/>
                        <a:latin typeface="Arial"/>
                        <a:ea typeface="Calibri"/>
                        <a:cs typeface="Times New Roman"/>
                      </a:endParaRPr>
                    </a:p>
                  </a:txBody>
                  <a:tcPr marL="68580" marR="68580" marT="0" marB="0"/>
                </a:tc>
                <a:tc>
                  <a:txBody>
                    <a:bodyPr/>
                    <a:lstStyle/>
                    <a:p>
                      <a:pPr algn="ctr">
                        <a:lnSpc>
                          <a:spcPct val="115000"/>
                        </a:lnSpc>
                        <a:spcAft>
                          <a:spcPts val="0"/>
                        </a:spcAft>
                      </a:pPr>
                      <a:r>
                        <a:rPr lang="es-EC" sz="1200">
                          <a:effectLst/>
                        </a:rPr>
                        <a:t>C</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a:effectLst/>
                        </a:rPr>
                        <a:t>22B-D024N104</a:t>
                      </a:r>
                      <a:endParaRPr lang="es-EC" sz="12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200" dirty="0">
                          <a:effectLst/>
                        </a:rPr>
                        <a:t>22B-D024F104</a:t>
                      </a:r>
                      <a:endParaRPr lang="es-EC" sz="1200" dirty="0">
                        <a:solidFill>
                          <a:srgbClr val="000000"/>
                        </a:solidFill>
                        <a:effectLst/>
                        <a:latin typeface="Arial"/>
                        <a:ea typeface="Calibri"/>
                        <a:cs typeface="Times New Roman"/>
                      </a:endParaRPr>
                    </a:p>
                  </a:txBody>
                  <a:tcPr marL="68580" marR="68580" marT="0" marB="0"/>
                </a:tc>
              </a:tr>
            </a:tbl>
          </a:graphicData>
        </a:graphic>
      </p:graphicFrame>
      <p:sp>
        <p:nvSpPr>
          <p:cNvPr id="5" name="2 Marcador de contenido"/>
          <p:cNvSpPr>
            <a:spLocks noGrp="1"/>
          </p:cNvSpPr>
          <p:nvPr>
            <p:ph idx="1"/>
          </p:nvPr>
        </p:nvSpPr>
        <p:spPr>
          <a:xfrm>
            <a:off x="457200" y="1600201"/>
            <a:ext cx="8229600" cy="1612775"/>
          </a:xfrm>
        </p:spPr>
        <p:txBody>
          <a:bodyPr>
            <a:normAutofit fontScale="92500" lnSpcReduction="20000"/>
          </a:bodyPr>
          <a:lstStyle/>
          <a:p>
            <a:pPr lvl="0" algn="just"/>
            <a:r>
              <a:rPr lang="es-EC" dirty="0" smtClean="0"/>
              <a:t>La selección del tipo de variador necesario para la aplicación se la realiza mediante la comparación de los datos del motor con las características del variador indicadas en el catalogo.</a:t>
            </a:r>
            <a:endParaRPr lang="es-EC" dirty="0"/>
          </a:p>
          <a:p>
            <a:endParaRPr lang="es-EC" dirty="0"/>
          </a:p>
        </p:txBody>
      </p:sp>
      <p:sp>
        <p:nvSpPr>
          <p:cNvPr id="6" name="5 Rectángulo"/>
          <p:cNvSpPr/>
          <p:nvPr/>
        </p:nvSpPr>
        <p:spPr>
          <a:xfrm>
            <a:off x="3533724" y="6093296"/>
            <a:ext cx="2406428" cy="523220"/>
          </a:xfrm>
          <a:prstGeom prst="rect">
            <a:avLst/>
          </a:prstGeom>
        </p:spPr>
        <p:txBody>
          <a:bodyPr wrap="none">
            <a:spAutoFit/>
          </a:bodyPr>
          <a:lstStyle/>
          <a:p>
            <a:r>
              <a:rPr lang="es-EC" sz="2800" b="1" dirty="0"/>
              <a:t>22B-D017N104</a:t>
            </a:r>
          </a:p>
        </p:txBody>
      </p:sp>
    </p:spTree>
    <p:extLst>
      <p:ext uri="{BB962C8B-B14F-4D97-AF65-F5344CB8AC3E}">
        <p14:creationId xmlns:p14="http://schemas.microsoft.com/office/powerpoint/2010/main" val="48371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685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2627784" y="260648"/>
            <a:ext cx="6192688" cy="1944216"/>
          </a:xfrm>
          <a:prstGeom prst="rect">
            <a:avLst/>
          </a:prstGeom>
          <a:ln w="57150">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just"/>
            <a:r>
              <a:rPr lang="es-ES" sz="2000" b="1" dirty="0">
                <a:solidFill>
                  <a:schemeClr val="tx1"/>
                </a:solidFill>
              </a:rPr>
              <a:t>Automatizar</a:t>
            </a:r>
            <a:r>
              <a:rPr lang="es-EC" sz="2000" b="1" dirty="0">
                <a:solidFill>
                  <a:schemeClr val="tx1"/>
                </a:solidFill>
              </a:rPr>
              <a:t> las bombas del sistema de enfriamiento </a:t>
            </a:r>
            <a:r>
              <a:rPr lang="es-EC" sz="2000" b="1" dirty="0" err="1">
                <a:solidFill>
                  <a:schemeClr val="tx1"/>
                </a:solidFill>
              </a:rPr>
              <a:t>chiller</a:t>
            </a:r>
            <a:r>
              <a:rPr lang="es-EC" sz="2000" b="1" dirty="0">
                <a:solidFill>
                  <a:schemeClr val="tx1"/>
                </a:solidFill>
              </a:rPr>
              <a:t>-intercambiadores y tanques-intercambiadores, de los tanques naturales y de color, mediante el control de caudal, para mantener estable la temperatura en el proceso de anodizado y coloreado de aluminio en la Corporación Ecuatoriana de Aluminio S.A. CEDAL</a:t>
            </a:r>
          </a:p>
        </p:txBody>
      </p:sp>
      <p:sp>
        <p:nvSpPr>
          <p:cNvPr id="7" name="6 Rectángulo"/>
          <p:cNvSpPr/>
          <p:nvPr/>
        </p:nvSpPr>
        <p:spPr>
          <a:xfrm>
            <a:off x="2605971" y="2395880"/>
            <a:ext cx="6192688" cy="4201471"/>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Courier New" pitchFamily="49" charset="0"/>
              <a:buChar char="o"/>
            </a:pPr>
            <a:r>
              <a:rPr lang="es-ES" sz="2000" b="1" dirty="0" smtClean="0">
                <a:solidFill>
                  <a:schemeClr val="tx1"/>
                </a:solidFill>
              </a:rPr>
              <a:t>Readecuar </a:t>
            </a:r>
            <a:r>
              <a:rPr lang="es-ES" sz="2000" b="1" dirty="0">
                <a:solidFill>
                  <a:schemeClr val="tx1"/>
                </a:solidFill>
              </a:rPr>
              <a:t>el tablero de control del sistema de anodizado, que funciona con el PLC Allen Bradley SLC 500.</a:t>
            </a:r>
            <a:endParaRPr lang="es-EC" sz="2000" b="1" dirty="0">
              <a:solidFill>
                <a:schemeClr val="tx1"/>
              </a:solidFill>
            </a:endParaRPr>
          </a:p>
          <a:p>
            <a:pPr marL="285750" lvl="0" indent="-285750" algn="just">
              <a:buFont typeface="Courier New" pitchFamily="49" charset="0"/>
              <a:buChar char="o"/>
            </a:pPr>
            <a:r>
              <a:rPr lang="es-ES" sz="2000" b="1" dirty="0">
                <a:solidFill>
                  <a:schemeClr val="tx1"/>
                </a:solidFill>
              </a:rPr>
              <a:t>Seleccionar los variador de frecuencia para el control de las bombas centrífugas de los tanques naturales y de color.</a:t>
            </a:r>
            <a:endParaRPr lang="es-EC" sz="2000" b="1" dirty="0">
              <a:solidFill>
                <a:schemeClr val="tx1"/>
              </a:solidFill>
            </a:endParaRPr>
          </a:p>
          <a:p>
            <a:pPr marL="285750" lvl="0" indent="-285750" algn="just">
              <a:buFont typeface="Courier New" pitchFamily="49" charset="0"/>
              <a:buChar char="o"/>
            </a:pPr>
            <a:r>
              <a:rPr lang="es-ES" sz="2000" b="1" dirty="0">
                <a:solidFill>
                  <a:schemeClr val="tx1"/>
                </a:solidFill>
              </a:rPr>
              <a:t>Realizar las conexiones necesarias para conectar el tablero de control del sistema antiguo,  con nuevo sistema de control de temperatura.</a:t>
            </a:r>
            <a:endParaRPr lang="es-EC" sz="2000" b="1" dirty="0">
              <a:solidFill>
                <a:schemeClr val="tx1"/>
              </a:solidFill>
            </a:endParaRPr>
          </a:p>
          <a:p>
            <a:pPr marL="285750" lvl="0" indent="-285750" algn="just">
              <a:buFont typeface="Courier New" pitchFamily="49" charset="0"/>
              <a:buChar char="o"/>
            </a:pPr>
            <a:r>
              <a:rPr lang="es-EC" sz="2000" b="1" dirty="0">
                <a:solidFill>
                  <a:schemeClr val="tx1"/>
                </a:solidFill>
              </a:rPr>
              <a:t>Realizar el programa de control PID para el funcionamiento de las bombas centrifugas del sistema de enfriamiento Tanque-Intercambiadores.</a:t>
            </a:r>
          </a:p>
        </p:txBody>
      </p:sp>
      <p:pic>
        <p:nvPicPr>
          <p:cNvPr id="11" name="Picture 2" descr="D:\Actividades\TESIS\Defenza del proyecto\Video de defenza\Imagines adicionales\Mecatronic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Effect>
                      <a14:artisticBlur/>
                    </a14:imgEffect>
                  </a14:imgLayer>
                </a14:imgProps>
              </a:ext>
            </a:extLst>
          </a:blip>
          <a:srcRect/>
          <a:stretch>
            <a:fillRect/>
          </a:stretch>
        </p:blipFill>
        <p:spPr bwMode="auto">
          <a:xfrm>
            <a:off x="-212819" y="548680"/>
            <a:ext cx="2984619" cy="2996952"/>
          </a:xfrm>
          <a:prstGeom prst="rect">
            <a:avLst/>
          </a:prstGeom>
          <a:ln>
            <a:noFill/>
          </a:ln>
          <a:effectLst>
            <a:softEdge rad="112500"/>
          </a:effectLst>
        </p:spPr>
      </p:pic>
      <p:sp>
        <p:nvSpPr>
          <p:cNvPr id="9" name="2 Subtítulo"/>
          <p:cNvSpPr txBox="1">
            <a:spLocks/>
          </p:cNvSpPr>
          <p:nvPr/>
        </p:nvSpPr>
        <p:spPr>
          <a:xfrm>
            <a:off x="107504" y="692696"/>
            <a:ext cx="2520280" cy="10801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b="1" dirty="0" smtClean="0"/>
              <a:t>OBJETIVO GENERAL</a:t>
            </a:r>
          </a:p>
          <a:p>
            <a:pPr algn="just"/>
            <a:endParaRPr lang="es-EC" sz="2600" dirty="0" smtClean="0">
              <a:solidFill>
                <a:schemeClr val="accent1">
                  <a:lumMod val="75000"/>
                </a:schemeClr>
              </a:solidFill>
            </a:endParaRPr>
          </a:p>
          <a:p>
            <a:pPr algn="just"/>
            <a:endParaRPr lang="es-EC" sz="2600" dirty="0" smtClean="0">
              <a:solidFill>
                <a:schemeClr val="accent1">
                  <a:lumMod val="75000"/>
                </a:schemeClr>
              </a:solidFill>
            </a:endParaRPr>
          </a:p>
          <a:p>
            <a:pPr algn="just"/>
            <a:endParaRPr lang="es-EC" sz="2600" dirty="0" smtClean="0">
              <a:solidFill>
                <a:schemeClr val="accent1">
                  <a:lumMod val="75000"/>
                </a:schemeClr>
              </a:solidFill>
            </a:endParaRPr>
          </a:p>
        </p:txBody>
      </p:sp>
      <p:sp>
        <p:nvSpPr>
          <p:cNvPr id="10" name="2 Subtítulo"/>
          <p:cNvSpPr txBox="1">
            <a:spLocks/>
          </p:cNvSpPr>
          <p:nvPr/>
        </p:nvSpPr>
        <p:spPr>
          <a:xfrm>
            <a:off x="107504" y="3812539"/>
            <a:ext cx="2520280"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b="1" dirty="0" smtClean="0"/>
              <a:t>OBJETIVOS ESPECÍFICOS</a:t>
            </a:r>
          </a:p>
          <a:p>
            <a:pPr algn="just"/>
            <a:endParaRPr lang="es-EC" sz="2600" dirty="0" smtClean="0">
              <a:solidFill>
                <a:schemeClr val="accent1">
                  <a:lumMod val="75000"/>
                </a:schemeClr>
              </a:solidFill>
            </a:endParaRPr>
          </a:p>
          <a:p>
            <a:pPr algn="just"/>
            <a:endParaRPr lang="es-EC" sz="2600" dirty="0" smtClean="0">
              <a:solidFill>
                <a:schemeClr val="accent1">
                  <a:lumMod val="75000"/>
                </a:schemeClr>
              </a:solidFill>
            </a:endParaRPr>
          </a:p>
          <a:p>
            <a:pPr algn="just"/>
            <a:endParaRPr lang="es-EC" sz="2600" dirty="0" smtClean="0">
              <a:solidFill>
                <a:schemeClr val="accent1">
                  <a:lumMod val="75000"/>
                </a:schemeClr>
              </a:solidFill>
            </a:endParaRPr>
          </a:p>
        </p:txBody>
      </p:sp>
    </p:spTree>
    <p:extLst>
      <p:ext uri="{BB962C8B-B14F-4D97-AF65-F5344CB8AC3E}">
        <p14:creationId xmlns:p14="http://schemas.microsoft.com/office/powerpoint/2010/main" val="113952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EC" dirty="0" smtClean="0"/>
              <a:t>Selección variador </a:t>
            </a:r>
            <a:r>
              <a:rPr lang="es-EC" dirty="0"/>
              <a:t>de </a:t>
            </a:r>
            <a:r>
              <a:rPr lang="es-EC" dirty="0" smtClean="0"/>
              <a:t>frecuencia </a:t>
            </a:r>
            <a:r>
              <a:rPr lang="es-EC" dirty="0" err="1" smtClean="0"/>
              <a:t>Power</a:t>
            </a:r>
            <a:r>
              <a:rPr lang="es-EC" dirty="0" smtClean="0"/>
              <a:t> </a:t>
            </a:r>
            <a:r>
              <a:rPr lang="es-EC" dirty="0" err="1" smtClean="0"/>
              <a:t>flex</a:t>
            </a:r>
            <a:r>
              <a:rPr lang="es-EC" dirty="0" smtClean="0"/>
              <a:t> 700</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3496558958"/>
              </p:ext>
            </p:extLst>
          </p:nvPr>
        </p:nvGraphicFramePr>
        <p:xfrm>
          <a:off x="611560" y="1783351"/>
          <a:ext cx="4490686" cy="4525969"/>
        </p:xfrm>
        <a:graphic>
          <a:graphicData uri="http://schemas.openxmlformats.org/drawingml/2006/table">
            <a:tbl>
              <a:tblPr firstRow="1" firstCol="1" bandRow="1">
                <a:tableStyleId>{5C22544A-7EE6-4342-B048-85BDC9FD1C3A}</a:tableStyleId>
              </a:tblPr>
              <a:tblGrid>
                <a:gridCol w="590328"/>
                <a:gridCol w="613467"/>
                <a:gridCol w="613467"/>
                <a:gridCol w="613467"/>
                <a:gridCol w="613467"/>
                <a:gridCol w="912128"/>
                <a:gridCol w="534362"/>
              </a:tblGrid>
              <a:tr h="178656">
                <a:tc gridSpan="5">
                  <a:txBody>
                    <a:bodyPr/>
                    <a:lstStyle/>
                    <a:p>
                      <a:pPr algn="ctr">
                        <a:lnSpc>
                          <a:spcPct val="115000"/>
                        </a:lnSpc>
                        <a:spcAft>
                          <a:spcPts val="0"/>
                        </a:spcAft>
                      </a:pPr>
                      <a:r>
                        <a:rPr lang="es-EC" sz="1000">
                          <a:effectLst/>
                        </a:rPr>
                        <a:t>Entrada 480 Voltios</a:t>
                      </a:r>
                      <a:endParaRPr lang="es-EC" sz="1000">
                        <a:solidFill>
                          <a:srgbClr val="000000"/>
                        </a:solidFill>
                        <a:effectLst/>
                        <a:latin typeface="Arial"/>
                        <a:ea typeface="Calibri"/>
                        <a:cs typeface="Times New Roman"/>
                      </a:endParaRPr>
                    </a:p>
                  </a:txBody>
                  <a:tcPr marL="58258" marR="58258"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rowSpan="3">
                  <a:txBody>
                    <a:bodyPr/>
                    <a:lstStyle/>
                    <a:p>
                      <a:pPr algn="ctr">
                        <a:lnSpc>
                          <a:spcPct val="115000"/>
                        </a:lnSpc>
                        <a:spcAft>
                          <a:spcPts val="0"/>
                        </a:spcAft>
                      </a:pPr>
                      <a:r>
                        <a:rPr lang="es-EC" sz="1000">
                          <a:effectLst/>
                        </a:rPr>
                        <a:t># de cat.</a:t>
                      </a:r>
                      <a:endParaRPr lang="es-EC" sz="1000">
                        <a:solidFill>
                          <a:srgbClr val="000000"/>
                        </a:solidFill>
                        <a:effectLst/>
                        <a:latin typeface="Arial"/>
                        <a:ea typeface="Calibri"/>
                        <a:cs typeface="Times New Roman"/>
                      </a:endParaRPr>
                    </a:p>
                  </a:txBody>
                  <a:tcPr marL="58258" marR="58258" marT="0" marB="0" anchor="ctr"/>
                </a:tc>
                <a:tc rowSpan="3">
                  <a:txBody>
                    <a:bodyPr/>
                    <a:lstStyle/>
                    <a:p>
                      <a:pPr marL="71755" marR="71755" algn="ctr">
                        <a:lnSpc>
                          <a:spcPct val="115000"/>
                        </a:lnSpc>
                        <a:spcAft>
                          <a:spcPts val="0"/>
                        </a:spcAft>
                      </a:pPr>
                      <a:r>
                        <a:rPr lang="es-EC" sz="1000">
                          <a:effectLst/>
                        </a:rPr>
                        <a:t>Tamaño  estructura</a:t>
                      </a:r>
                      <a:endParaRPr lang="es-EC" sz="1000">
                        <a:solidFill>
                          <a:srgbClr val="000000"/>
                        </a:solidFill>
                        <a:effectLst/>
                        <a:latin typeface="Arial"/>
                        <a:ea typeface="Calibri"/>
                        <a:cs typeface="Times New Roman"/>
                      </a:endParaRPr>
                    </a:p>
                  </a:txBody>
                  <a:tcPr marL="58258" marR="58258" marT="0" marB="0" vert="vert" anchor="ctr"/>
                </a:tc>
              </a:tr>
              <a:tr h="178656">
                <a:tc gridSpan="3">
                  <a:txBody>
                    <a:bodyPr/>
                    <a:lstStyle/>
                    <a:p>
                      <a:pPr algn="just">
                        <a:lnSpc>
                          <a:spcPct val="115000"/>
                        </a:lnSpc>
                        <a:spcAft>
                          <a:spcPts val="0"/>
                        </a:spcAft>
                      </a:pPr>
                      <a:r>
                        <a:rPr lang="es-EC" sz="1000">
                          <a:effectLst/>
                        </a:rPr>
                        <a:t>Amperios de salida</a:t>
                      </a:r>
                      <a:endParaRPr lang="es-EC" sz="1000">
                        <a:solidFill>
                          <a:srgbClr val="000000"/>
                        </a:solidFill>
                        <a:effectLst/>
                        <a:latin typeface="Arial"/>
                        <a:ea typeface="Calibri"/>
                        <a:cs typeface="Times New Roman"/>
                      </a:endParaRPr>
                    </a:p>
                  </a:txBody>
                  <a:tcPr marL="58258" marR="58258" marT="0" marB="0" anchor="ctr"/>
                </a:tc>
                <a:tc hMerge="1">
                  <a:txBody>
                    <a:bodyPr/>
                    <a:lstStyle/>
                    <a:p>
                      <a:endParaRPr lang="es-EC"/>
                    </a:p>
                  </a:txBody>
                  <a:tcPr/>
                </a:tc>
                <a:tc hMerge="1">
                  <a:txBody>
                    <a:bodyPr/>
                    <a:lstStyle/>
                    <a:p>
                      <a:endParaRPr lang="es-EC"/>
                    </a:p>
                  </a:txBody>
                  <a:tcPr/>
                </a:tc>
                <a:tc rowSpan="2">
                  <a:txBody>
                    <a:bodyPr/>
                    <a:lstStyle/>
                    <a:p>
                      <a:pPr algn="just">
                        <a:lnSpc>
                          <a:spcPct val="115000"/>
                        </a:lnSpc>
                        <a:spcAft>
                          <a:spcPts val="0"/>
                        </a:spcAft>
                      </a:pPr>
                      <a:r>
                        <a:rPr lang="es-EC" sz="1000">
                          <a:effectLst/>
                        </a:rPr>
                        <a:t>HP servicio normal</a:t>
                      </a:r>
                      <a:endParaRPr lang="es-EC" sz="1000">
                        <a:solidFill>
                          <a:srgbClr val="000000"/>
                        </a:solidFill>
                        <a:effectLst/>
                        <a:latin typeface="Arial"/>
                        <a:ea typeface="Calibri"/>
                        <a:cs typeface="Times New Roman"/>
                      </a:endParaRPr>
                    </a:p>
                  </a:txBody>
                  <a:tcPr marL="58258" marR="58258" marT="0" marB="0" anchor="ctr"/>
                </a:tc>
                <a:tc rowSpan="2">
                  <a:txBody>
                    <a:bodyPr/>
                    <a:lstStyle/>
                    <a:p>
                      <a:pPr algn="just">
                        <a:lnSpc>
                          <a:spcPct val="115000"/>
                        </a:lnSpc>
                        <a:spcAft>
                          <a:spcPts val="0"/>
                        </a:spcAft>
                      </a:pPr>
                      <a:r>
                        <a:rPr lang="es-EC" sz="1000">
                          <a:effectLst/>
                        </a:rPr>
                        <a:t>HP servicio pesado</a:t>
                      </a:r>
                      <a:endParaRPr lang="es-EC" sz="1000">
                        <a:solidFill>
                          <a:srgbClr val="000000"/>
                        </a:solidFill>
                        <a:effectLst/>
                        <a:latin typeface="Arial"/>
                        <a:ea typeface="Calibri"/>
                        <a:cs typeface="Times New Roman"/>
                      </a:endParaRPr>
                    </a:p>
                  </a:txBody>
                  <a:tcPr marL="58258" marR="58258" marT="0" marB="0" anchor="ctr"/>
                </a:tc>
                <a:tc vMerge="1">
                  <a:txBody>
                    <a:bodyPr/>
                    <a:lstStyle/>
                    <a:p>
                      <a:endParaRPr lang="es-EC"/>
                    </a:p>
                  </a:txBody>
                  <a:tcPr/>
                </a:tc>
                <a:tc vMerge="1">
                  <a:txBody>
                    <a:bodyPr/>
                    <a:lstStyle/>
                    <a:p>
                      <a:endParaRPr lang="es-EC"/>
                    </a:p>
                  </a:txBody>
                  <a:tcPr/>
                </a:tc>
              </a:tr>
              <a:tr h="357313">
                <a:tc>
                  <a:txBody>
                    <a:bodyPr/>
                    <a:lstStyle/>
                    <a:p>
                      <a:pPr algn="just">
                        <a:lnSpc>
                          <a:spcPct val="115000"/>
                        </a:lnSpc>
                        <a:spcAft>
                          <a:spcPts val="0"/>
                        </a:spcAft>
                      </a:pPr>
                      <a:r>
                        <a:rPr lang="es-EC" sz="1000">
                          <a:effectLst/>
                        </a:rPr>
                        <a:t>Cont</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1min</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3 seg</a:t>
                      </a:r>
                      <a:endParaRPr lang="es-EC" sz="1000">
                        <a:solidFill>
                          <a:srgbClr val="000000"/>
                        </a:solidFill>
                        <a:effectLst/>
                        <a:latin typeface="Arial"/>
                        <a:ea typeface="Calibri"/>
                        <a:cs typeface="Times New Roman"/>
                      </a:endParaRPr>
                    </a:p>
                  </a:txBody>
                  <a:tcPr marL="58258" marR="58258" marT="0" marB="0" anchor="ct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r>
              <a:tr h="238209">
                <a:tc>
                  <a:txBody>
                    <a:bodyPr/>
                    <a:lstStyle/>
                    <a:p>
                      <a:pPr algn="just">
                        <a:lnSpc>
                          <a:spcPct val="115000"/>
                        </a:lnSpc>
                        <a:spcAft>
                          <a:spcPts val="0"/>
                        </a:spcAft>
                      </a:pPr>
                      <a:r>
                        <a:rPr lang="es-EC" sz="700">
                          <a:effectLst/>
                        </a:rPr>
                        <a:t>1.1</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1.2</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1.6</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0.5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0.33</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20BD1P1A0AYNANC0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0</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2.1</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2.4</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3.2</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1</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0.75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20BD2P1A0AYNANC0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0</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3.4</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4.5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6</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2</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1.5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20BD3P4A0AYNANC0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0</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5.5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7.5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3</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2</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20BD5P1A0AYNANC0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0</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8</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8.8</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12</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3</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20BD8P1A0AYNANC0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0</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11</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12.1</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16.5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7.5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20BD011A0AYNANC0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0</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14</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16.5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22</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10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7.5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20BD014A0AYNANC0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1</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22</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24.2</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33</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15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10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20BD022A0AYNANC0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1</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27</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33</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44</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20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15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20BD027A0AYNANC0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2</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34</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40.5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54</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25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20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20BD034A0AYNANC0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2</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40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51</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68</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30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25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20BD040A0AYNANC0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3</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52</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60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80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40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30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20BD052A0AYNANC0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3</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65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78</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104</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50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40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20BD065A0AYNANC0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4.5</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77(65)*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85(98)</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116(130)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60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50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20BD077A0AYNANC0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5.5</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highlight>
                            <a:srgbClr val="FFFF00"/>
                          </a:highlight>
                        </a:rPr>
                        <a:t>96(77)*</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highlight>
                            <a:srgbClr val="FFFF00"/>
                          </a:highlight>
                        </a:rPr>
                        <a:t>106(116)</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highlight>
                            <a:srgbClr val="FFFF00"/>
                          </a:highlight>
                        </a:rPr>
                        <a:t>144(154)</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highlight>
                            <a:srgbClr val="FFFF00"/>
                          </a:highlight>
                        </a:rPr>
                        <a:t>75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highlight>
                            <a:srgbClr val="FFFF00"/>
                          </a:highlight>
                        </a:rPr>
                        <a:t>60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highlight>
                            <a:srgbClr val="FFFF00"/>
                          </a:highlight>
                        </a:rPr>
                        <a:t>20BD096A0AYNANC0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highlight>
                            <a:srgbClr val="FFFF00"/>
                          </a:highlight>
                        </a:rPr>
                        <a:t>5.5</a:t>
                      </a:r>
                      <a:endParaRPr lang="es-EC" sz="1000">
                        <a:solidFill>
                          <a:srgbClr val="000000"/>
                        </a:solidFill>
                        <a:effectLst/>
                        <a:latin typeface="Arial"/>
                        <a:ea typeface="Calibri"/>
                        <a:cs typeface="Times New Roman"/>
                      </a:endParaRPr>
                    </a:p>
                  </a:txBody>
                  <a:tcPr marL="58258" marR="58258" marT="0" marB="0" anchor="ctr"/>
                </a:tc>
              </a:tr>
              <a:tr h="238209">
                <a:tc>
                  <a:txBody>
                    <a:bodyPr/>
                    <a:lstStyle/>
                    <a:p>
                      <a:pPr algn="just">
                        <a:lnSpc>
                          <a:spcPct val="115000"/>
                        </a:lnSpc>
                        <a:spcAft>
                          <a:spcPts val="0"/>
                        </a:spcAft>
                      </a:pPr>
                      <a:r>
                        <a:rPr lang="es-EC" sz="700">
                          <a:effectLst/>
                        </a:rPr>
                        <a:t>125(96)*</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138(144)</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163(168)</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100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a:effectLst/>
                        </a:rPr>
                        <a:t>75</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700">
                          <a:effectLst/>
                        </a:rPr>
                        <a:t>20BD125A0AYNANC0</a:t>
                      </a:r>
                      <a:endParaRPr lang="es-EC" sz="1000">
                        <a:solidFill>
                          <a:srgbClr val="000000"/>
                        </a:solidFill>
                        <a:effectLst/>
                        <a:latin typeface="Arial"/>
                        <a:ea typeface="Calibri"/>
                        <a:cs typeface="Times New Roman"/>
                      </a:endParaRPr>
                    </a:p>
                  </a:txBody>
                  <a:tcPr marL="58258" marR="58258" marT="0" marB="0" anchor="ctr"/>
                </a:tc>
                <a:tc>
                  <a:txBody>
                    <a:bodyPr/>
                    <a:lstStyle/>
                    <a:p>
                      <a:pPr algn="just">
                        <a:lnSpc>
                          <a:spcPct val="115000"/>
                        </a:lnSpc>
                        <a:spcAft>
                          <a:spcPts val="0"/>
                        </a:spcAft>
                      </a:pPr>
                      <a:r>
                        <a:rPr lang="es-EC" sz="1000" dirty="0">
                          <a:effectLst/>
                        </a:rPr>
                        <a:t>5.5</a:t>
                      </a:r>
                      <a:endParaRPr lang="es-EC" sz="1000" dirty="0">
                        <a:solidFill>
                          <a:srgbClr val="000000"/>
                        </a:solidFill>
                        <a:effectLst/>
                        <a:latin typeface="Arial"/>
                        <a:ea typeface="Calibri"/>
                        <a:cs typeface="Times New Roman"/>
                      </a:endParaRPr>
                    </a:p>
                  </a:txBody>
                  <a:tcPr marL="58258" marR="58258" marT="0" marB="0" anchor="ctr"/>
                </a:tc>
              </a:tr>
            </a:tbl>
          </a:graphicData>
        </a:graphic>
      </p:graphicFrame>
      <p:sp>
        <p:nvSpPr>
          <p:cNvPr id="6" name="5 Rectángulo"/>
          <p:cNvSpPr/>
          <p:nvPr/>
        </p:nvSpPr>
        <p:spPr>
          <a:xfrm>
            <a:off x="5374398" y="3409836"/>
            <a:ext cx="3367781" cy="523220"/>
          </a:xfrm>
          <a:prstGeom prst="rect">
            <a:avLst/>
          </a:prstGeom>
        </p:spPr>
        <p:txBody>
          <a:bodyPr wrap="none">
            <a:spAutoFit/>
          </a:bodyPr>
          <a:lstStyle/>
          <a:p>
            <a:r>
              <a:rPr lang="es-EC" sz="2800" b="1" dirty="0"/>
              <a:t>20BD096A0AYNANC0</a:t>
            </a:r>
          </a:p>
        </p:txBody>
      </p:sp>
    </p:spTree>
    <p:extLst>
      <p:ext uri="{BB962C8B-B14F-4D97-AF65-F5344CB8AC3E}">
        <p14:creationId xmlns:p14="http://schemas.microsoft.com/office/powerpoint/2010/main" val="18543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2260848"/>
          </a:xfrm>
        </p:spPr>
        <p:txBody>
          <a:bodyPr>
            <a:normAutofit fontScale="85000" lnSpcReduction="20000"/>
          </a:bodyPr>
          <a:lstStyle/>
          <a:p>
            <a:r>
              <a:rPr lang="es-EC" dirty="0"/>
              <a:t>El arrancador suave es un equipo que se lo utiliza en el arranque de motores de potencias altas, su finalidad es la de disminuir el pico de corriente generado durante el arranque, consiguiendo de esta manera alargar la vida útil del motor, evitando las bajas de tensión en la línea principal.</a:t>
            </a:r>
          </a:p>
          <a:p>
            <a:endParaRPr lang="es-EC" dirty="0"/>
          </a:p>
        </p:txBody>
      </p:sp>
      <p:sp>
        <p:nvSpPr>
          <p:cNvPr id="4" name="1 Título"/>
          <p:cNvSpPr>
            <a:spLocks noGrp="1"/>
          </p:cNvSpPr>
          <p:nvPr>
            <p:ph type="title"/>
          </p:nvPr>
        </p:nvSpPr>
        <p:spPr/>
        <p:txBody>
          <a:bodyPr>
            <a:normAutofit/>
          </a:bodyPr>
          <a:lstStyle/>
          <a:p>
            <a:r>
              <a:rPr lang="es-EC" dirty="0" smtClean="0"/>
              <a:t>Arrancador Suave</a:t>
            </a:r>
            <a:endParaRPr lang="es-EC" dirty="0"/>
          </a:p>
        </p:txBody>
      </p:sp>
      <p:pic>
        <p:nvPicPr>
          <p:cNvPr id="7169" name="il_fi" descr="Descripción: http://www.rockwellautomation.es/applications/gs/emea/gses.nsf/files/SoftStarters_02.gif/$file/SoftStarters_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645024"/>
            <a:ext cx="2627784" cy="262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95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Selección del arrancador </a:t>
            </a:r>
            <a:r>
              <a:rPr lang="es-EC" dirty="0"/>
              <a:t>Suave</a:t>
            </a:r>
          </a:p>
        </p:txBody>
      </p:sp>
      <p:sp>
        <p:nvSpPr>
          <p:cNvPr id="3" name="2 Marcador de contenido"/>
          <p:cNvSpPr>
            <a:spLocks noGrp="1"/>
          </p:cNvSpPr>
          <p:nvPr>
            <p:ph idx="1"/>
          </p:nvPr>
        </p:nvSpPr>
        <p:spPr>
          <a:xfrm>
            <a:off x="457200" y="1600201"/>
            <a:ext cx="8229600" cy="1324743"/>
          </a:xfrm>
        </p:spPr>
        <p:txBody>
          <a:bodyPr>
            <a:normAutofit fontScale="92500" lnSpcReduction="20000"/>
          </a:bodyPr>
          <a:lstStyle/>
          <a:p>
            <a:pPr algn="just"/>
            <a:r>
              <a:rPr lang="es-EC" dirty="0"/>
              <a:t>Para la correcta selección de arrancadores suaves, se tiene que tener en cuenta los datos mostrados </a:t>
            </a:r>
            <a:r>
              <a:rPr lang="es-EC" dirty="0" smtClean="0"/>
              <a:t>en la siguiente tabla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839357119"/>
              </p:ext>
            </p:extLst>
          </p:nvPr>
        </p:nvGraphicFramePr>
        <p:xfrm>
          <a:off x="2535554" y="3368904"/>
          <a:ext cx="4412709" cy="2605013"/>
        </p:xfrm>
        <a:graphic>
          <a:graphicData uri="http://schemas.openxmlformats.org/drawingml/2006/table">
            <a:tbl>
              <a:tblPr firstRow="1" firstCol="1" bandRow="1">
                <a:tableStyleId>{5C22544A-7EE6-4342-B048-85BDC9FD1C3A}</a:tableStyleId>
              </a:tblPr>
              <a:tblGrid>
                <a:gridCol w="2437516"/>
                <a:gridCol w="1975193"/>
              </a:tblGrid>
              <a:tr h="231543">
                <a:tc>
                  <a:txBody>
                    <a:bodyPr/>
                    <a:lstStyle/>
                    <a:p>
                      <a:pPr algn="ctr">
                        <a:lnSpc>
                          <a:spcPct val="115000"/>
                        </a:lnSpc>
                        <a:spcAft>
                          <a:spcPts val="0"/>
                        </a:spcAft>
                      </a:pPr>
                      <a:r>
                        <a:rPr lang="es-EC" sz="1400" dirty="0">
                          <a:effectLst/>
                        </a:rPr>
                        <a:t>DETALLE</a:t>
                      </a:r>
                      <a:endParaRPr lang="es-EC" sz="1400" dirty="0">
                        <a:solidFill>
                          <a:srgbClr val="000000"/>
                        </a:solidFill>
                        <a:effectLst/>
                        <a:latin typeface="Arial"/>
                        <a:ea typeface="Calibri"/>
                        <a:cs typeface="Times New Roman"/>
                      </a:endParaRPr>
                    </a:p>
                  </a:txBody>
                  <a:tcPr marL="68580" marR="68580" marT="0" marB="0" anchor="ctr"/>
                </a:tc>
                <a:tc>
                  <a:txBody>
                    <a:bodyPr/>
                    <a:lstStyle/>
                    <a:p>
                      <a:pPr algn="ctr">
                        <a:lnSpc>
                          <a:spcPct val="115000"/>
                        </a:lnSpc>
                        <a:spcAft>
                          <a:spcPts val="0"/>
                        </a:spcAft>
                      </a:pPr>
                      <a:r>
                        <a:rPr lang="es-EC" sz="1400">
                          <a:effectLst/>
                        </a:rPr>
                        <a:t>ESPECIFICACIÓN TÉCNICA</a:t>
                      </a:r>
                      <a:endParaRPr lang="es-EC" sz="1400">
                        <a:solidFill>
                          <a:srgbClr val="000000"/>
                        </a:solidFill>
                        <a:effectLst/>
                        <a:latin typeface="Arial"/>
                        <a:ea typeface="Calibri"/>
                        <a:cs typeface="Times New Roman"/>
                      </a:endParaRPr>
                    </a:p>
                  </a:txBody>
                  <a:tcPr marL="68580" marR="68580" marT="0" marB="0" anchor="ctr"/>
                </a:tc>
              </a:tr>
              <a:tr h="231543">
                <a:tc>
                  <a:txBody>
                    <a:bodyPr/>
                    <a:lstStyle/>
                    <a:p>
                      <a:pPr algn="just">
                        <a:lnSpc>
                          <a:spcPct val="115000"/>
                        </a:lnSpc>
                        <a:spcAft>
                          <a:spcPts val="0"/>
                        </a:spcAft>
                      </a:pPr>
                      <a:r>
                        <a:rPr lang="es-EC" sz="1400">
                          <a:effectLst/>
                        </a:rPr>
                        <a:t>Equipo</a:t>
                      </a:r>
                      <a:endParaRPr lang="es-EC" sz="14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Bomba de 50HP</a:t>
                      </a:r>
                      <a:endParaRPr lang="es-EC" sz="1400">
                        <a:solidFill>
                          <a:srgbClr val="000000"/>
                        </a:solidFill>
                        <a:effectLst/>
                        <a:latin typeface="Arial"/>
                        <a:ea typeface="Calibri"/>
                        <a:cs typeface="Times New Roman"/>
                      </a:endParaRPr>
                    </a:p>
                  </a:txBody>
                  <a:tcPr marL="68580" marR="68580" marT="0" marB="0"/>
                </a:tc>
              </a:tr>
              <a:tr h="231543">
                <a:tc>
                  <a:txBody>
                    <a:bodyPr/>
                    <a:lstStyle/>
                    <a:p>
                      <a:pPr algn="just">
                        <a:lnSpc>
                          <a:spcPct val="115000"/>
                        </a:lnSpc>
                        <a:spcAft>
                          <a:spcPts val="0"/>
                        </a:spcAft>
                      </a:pPr>
                      <a:r>
                        <a:rPr lang="es-EC" sz="1400">
                          <a:effectLst/>
                        </a:rPr>
                        <a:t>Potencia del motor</a:t>
                      </a:r>
                      <a:endParaRPr lang="es-EC" sz="14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50HP, trifásico</a:t>
                      </a:r>
                      <a:endParaRPr lang="es-EC" sz="1400">
                        <a:solidFill>
                          <a:srgbClr val="000000"/>
                        </a:solidFill>
                        <a:effectLst/>
                        <a:latin typeface="Arial"/>
                        <a:ea typeface="Calibri"/>
                        <a:cs typeface="Times New Roman"/>
                      </a:endParaRPr>
                    </a:p>
                  </a:txBody>
                  <a:tcPr marL="68580" marR="68580" marT="0" marB="0" anchor="ctr"/>
                </a:tc>
              </a:tr>
              <a:tr h="231543">
                <a:tc>
                  <a:txBody>
                    <a:bodyPr/>
                    <a:lstStyle/>
                    <a:p>
                      <a:pPr algn="just">
                        <a:lnSpc>
                          <a:spcPct val="115000"/>
                        </a:lnSpc>
                        <a:spcAft>
                          <a:spcPts val="0"/>
                        </a:spcAft>
                      </a:pPr>
                      <a:r>
                        <a:rPr lang="es-EC" sz="1400">
                          <a:effectLst/>
                        </a:rPr>
                        <a:t>Voltaje de suministro o red</a:t>
                      </a:r>
                      <a:endParaRPr lang="es-EC" sz="14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460 Voltios</a:t>
                      </a:r>
                      <a:endParaRPr lang="es-EC" sz="1400">
                        <a:solidFill>
                          <a:srgbClr val="000000"/>
                        </a:solidFill>
                        <a:effectLst/>
                        <a:latin typeface="Arial"/>
                        <a:ea typeface="Calibri"/>
                        <a:cs typeface="Times New Roman"/>
                      </a:endParaRPr>
                    </a:p>
                  </a:txBody>
                  <a:tcPr marL="68580" marR="68580" marT="0" marB="0" anchor="ctr"/>
                </a:tc>
              </a:tr>
              <a:tr h="231543">
                <a:tc>
                  <a:txBody>
                    <a:bodyPr/>
                    <a:lstStyle/>
                    <a:p>
                      <a:pPr algn="just">
                        <a:lnSpc>
                          <a:spcPct val="115000"/>
                        </a:lnSpc>
                        <a:spcAft>
                          <a:spcPts val="0"/>
                        </a:spcAft>
                      </a:pPr>
                      <a:r>
                        <a:rPr lang="es-EC" sz="1400">
                          <a:effectLst/>
                        </a:rPr>
                        <a:t>Voltaje nominal del motor</a:t>
                      </a:r>
                      <a:endParaRPr lang="es-EC" sz="14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460 Voltios</a:t>
                      </a:r>
                      <a:endParaRPr lang="es-EC" sz="1400">
                        <a:solidFill>
                          <a:srgbClr val="000000"/>
                        </a:solidFill>
                        <a:effectLst/>
                        <a:latin typeface="Arial"/>
                        <a:ea typeface="Calibri"/>
                        <a:cs typeface="Times New Roman"/>
                      </a:endParaRPr>
                    </a:p>
                  </a:txBody>
                  <a:tcPr marL="68580" marR="68580" marT="0" marB="0" anchor="ctr"/>
                </a:tc>
              </a:tr>
              <a:tr h="231543">
                <a:tc>
                  <a:txBody>
                    <a:bodyPr/>
                    <a:lstStyle/>
                    <a:p>
                      <a:pPr algn="just">
                        <a:lnSpc>
                          <a:spcPct val="115000"/>
                        </a:lnSpc>
                        <a:spcAft>
                          <a:spcPts val="0"/>
                        </a:spcAft>
                      </a:pPr>
                      <a:r>
                        <a:rPr lang="es-EC" sz="1400">
                          <a:effectLst/>
                        </a:rPr>
                        <a:t>Aplicación</a:t>
                      </a:r>
                      <a:endParaRPr lang="es-EC" sz="14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Bomba Centrifuga</a:t>
                      </a:r>
                      <a:endParaRPr lang="es-EC" sz="1400">
                        <a:solidFill>
                          <a:srgbClr val="000000"/>
                        </a:solidFill>
                        <a:effectLst/>
                        <a:latin typeface="Arial"/>
                        <a:ea typeface="Calibri"/>
                        <a:cs typeface="Times New Roman"/>
                      </a:endParaRPr>
                    </a:p>
                  </a:txBody>
                  <a:tcPr marL="68580" marR="68580" marT="0" marB="0" anchor="ctr"/>
                </a:tc>
              </a:tr>
              <a:tr h="396737">
                <a:tc>
                  <a:txBody>
                    <a:bodyPr/>
                    <a:lstStyle/>
                    <a:p>
                      <a:pPr algn="just">
                        <a:lnSpc>
                          <a:spcPct val="115000"/>
                        </a:lnSpc>
                        <a:spcAft>
                          <a:spcPts val="0"/>
                        </a:spcAft>
                      </a:pPr>
                      <a:r>
                        <a:rPr lang="es-EC" sz="1400">
                          <a:effectLst/>
                        </a:rPr>
                        <a:t>Tipo de motor</a:t>
                      </a:r>
                      <a:endParaRPr lang="es-EC" sz="14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a:effectLst/>
                        </a:rPr>
                        <a:t>Asincrónico</a:t>
                      </a:r>
                      <a:endParaRPr lang="es-EC" sz="1400">
                        <a:solidFill>
                          <a:srgbClr val="000000"/>
                        </a:solidFill>
                        <a:effectLst/>
                        <a:latin typeface="Arial"/>
                        <a:ea typeface="Calibri"/>
                        <a:cs typeface="Times New Roman"/>
                      </a:endParaRPr>
                    </a:p>
                  </a:txBody>
                  <a:tcPr marL="68580" marR="68580" marT="0" marB="0" anchor="ctr"/>
                </a:tc>
              </a:tr>
              <a:tr h="478999">
                <a:tc>
                  <a:txBody>
                    <a:bodyPr/>
                    <a:lstStyle/>
                    <a:p>
                      <a:pPr algn="just">
                        <a:lnSpc>
                          <a:spcPct val="115000"/>
                        </a:lnSpc>
                        <a:spcAft>
                          <a:spcPts val="0"/>
                        </a:spcAft>
                      </a:pPr>
                      <a:r>
                        <a:rPr lang="es-EC" sz="1400">
                          <a:effectLst/>
                        </a:rPr>
                        <a:t>Ambiente de funcionamiento del variador</a:t>
                      </a:r>
                      <a:endParaRPr lang="es-EC" sz="1400">
                        <a:solidFill>
                          <a:srgbClr val="000000"/>
                        </a:solidFill>
                        <a:effectLst/>
                        <a:latin typeface="Arial"/>
                        <a:ea typeface="Calibri"/>
                        <a:cs typeface="Times New Roman"/>
                      </a:endParaRPr>
                    </a:p>
                  </a:txBody>
                  <a:tcPr marL="68580" marR="68580" marT="0" marB="0"/>
                </a:tc>
                <a:tc>
                  <a:txBody>
                    <a:bodyPr/>
                    <a:lstStyle/>
                    <a:p>
                      <a:pPr algn="just">
                        <a:lnSpc>
                          <a:spcPct val="115000"/>
                        </a:lnSpc>
                        <a:spcAft>
                          <a:spcPts val="0"/>
                        </a:spcAft>
                      </a:pPr>
                      <a:r>
                        <a:rPr lang="es-EC" sz="1400" dirty="0">
                          <a:effectLst/>
                        </a:rPr>
                        <a:t>Industrial</a:t>
                      </a:r>
                      <a:endParaRPr lang="es-EC" sz="14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61239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0"/>
            <a:ext cx="8229600" cy="1324744"/>
          </a:xfrm>
        </p:spPr>
        <p:txBody>
          <a:bodyPr>
            <a:normAutofit fontScale="92500" lnSpcReduction="20000"/>
          </a:bodyPr>
          <a:lstStyle/>
          <a:p>
            <a:pPr algn="just"/>
            <a:r>
              <a:rPr lang="es-EC" dirty="0"/>
              <a:t>Según las características del motor y del sistema en el que se quiere implementar el arrancador, se realiza una correcta selección</a:t>
            </a:r>
            <a:r>
              <a:rPr lang="es-EC" dirty="0" smtClean="0"/>
              <a:t>. (</a:t>
            </a:r>
            <a:r>
              <a:rPr lang="es-EC" b="1" dirty="0" smtClean="0"/>
              <a:t>150-F85NBD) </a:t>
            </a:r>
            <a:endParaRPr lang="es-EC" dirty="0"/>
          </a:p>
        </p:txBody>
      </p:sp>
      <p:sp>
        <p:nvSpPr>
          <p:cNvPr id="4" name="1 Título"/>
          <p:cNvSpPr>
            <a:spLocks noGrp="1"/>
          </p:cNvSpPr>
          <p:nvPr>
            <p:ph type="title"/>
          </p:nvPr>
        </p:nvSpPr>
        <p:spPr/>
        <p:txBody>
          <a:bodyPr/>
          <a:lstStyle/>
          <a:p>
            <a:r>
              <a:rPr lang="es-EC" dirty="0" smtClean="0"/>
              <a:t>Selección del arrancador </a:t>
            </a:r>
            <a:r>
              <a:rPr lang="es-EC" dirty="0"/>
              <a:t>Suave</a:t>
            </a:r>
          </a:p>
        </p:txBody>
      </p:sp>
      <p:graphicFrame>
        <p:nvGraphicFramePr>
          <p:cNvPr id="5" name="4 Tabla"/>
          <p:cNvGraphicFramePr>
            <a:graphicFrameLocks noGrp="1"/>
          </p:cNvGraphicFramePr>
          <p:nvPr>
            <p:extLst>
              <p:ext uri="{D42A27DB-BD31-4B8C-83A1-F6EECF244321}">
                <p14:modId xmlns:p14="http://schemas.microsoft.com/office/powerpoint/2010/main" val="2089142575"/>
              </p:ext>
            </p:extLst>
          </p:nvPr>
        </p:nvGraphicFramePr>
        <p:xfrm>
          <a:off x="940456" y="2514925"/>
          <a:ext cx="7451726" cy="4594860"/>
        </p:xfrm>
        <a:graphic>
          <a:graphicData uri="http://schemas.openxmlformats.org/drawingml/2006/table">
            <a:tbl>
              <a:tblPr firstRow="1" firstCol="1" bandRow="1">
                <a:tableStyleId>{5C22544A-7EE6-4342-B048-85BDC9FD1C3A}</a:tableStyleId>
              </a:tblPr>
              <a:tblGrid>
                <a:gridCol w="1818685"/>
                <a:gridCol w="779349"/>
                <a:gridCol w="1818685"/>
                <a:gridCol w="1818685"/>
                <a:gridCol w="1216322"/>
              </a:tblGrid>
              <a:tr h="413268">
                <a:tc rowSpan="2">
                  <a:txBody>
                    <a:bodyPr/>
                    <a:lstStyle/>
                    <a:p>
                      <a:pPr algn="ctr">
                        <a:lnSpc>
                          <a:spcPct val="150000"/>
                        </a:lnSpc>
                        <a:spcAft>
                          <a:spcPts val="0"/>
                        </a:spcAft>
                      </a:pPr>
                      <a:r>
                        <a:rPr lang="es-EC" sz="1100" dirty="0">
                          <a:effectLst/>
                        </a:rPr>
                        <a:t>Voltaje nominal (VCA)</a:t>
                      </a:r>
                      <a:endParaRPr lang="es-EC" sz="1200" dirty="0">
                        <a:solidFill>
                          <a:srgbClr val="000000"/>
                        </a:solidFill>
                        <a:effectLst/>
                        <a:latin typeface="Arial"/>
                        <a:ea typeface="Calibri"/>
                        <a:cs typeface="Times New Roman"/>
                      </a:endParaRPr>
                    </a:p>
                  </a:txBody>
                  <a:tcPr marL="65912" marR="65912" marT="0" marB="0" anchor="ctr"/>
                </a:tc>
                <a:tc rowSpan="2">
                  <a:txBody>
                    <a:bodyPr/>
                    <a:lstStyle/>
                    <a:p>
                      <a:pPr algn="ctr">
                        <a:lnSpc>
                          <a:spcPct val="150000"/>
                        </a:lnSpc>
                        <a:spcAft>
                          <a:spcPts val="0"/>
                        </a:spcAft>
                      </a:pPr>
                      <a:r>
                        <a:rPr lang="es-EC" sz="1100">
                          <a:effectLst/>
                        </a:rPr>
                        <a:t>Corriente del motor (A)</a:t>
                      </a:r>
                      <a:endParaRPr lang="es-EC" sz="1200">
                        <a:solidFill>
                          <a:srgbClr val="000000"/>
                        </a:solidFill>
                        <a:effectLst/>
                        <a:latin typeface="Arial"/>
                        <a:ea typeface="Calibri"/>
                        <a:cs typeface="Times New Roman"/>
                      </a:endParaRPr>
                    </a:p>
                  </a:txBody>
                  <a:tcPr marL="65912" marR="65912" marT="0" marB="0" anchor="ctr"/>
                </a:tc>
                <a:tc rowSpan="2">
                  <a:txBody>
                    <a:bodyPr/>
                    <a:lstStyle/>
                    <a:p>
                      <a:pPr algn="just">
                        <a:lnSpc>
                          <a:spcPct val="150000"/>
                        </a:lnSpc>
                        <a:spcAft>
                          <a:spcPts val="0"/>
                        </a:spcAft>
                      </a:pPr>
                      <a:r>
                        <a:rPr lang="es-EC" sz="1100">
                          <a:effectLst/>
                        </a:rPr>
                        <a:t>Max, Hp, 60Hz</a:t>
                      </a:r>
                      <a:endParaRPr lang="es-EC" sz="1200">
                        <a:solidFill>
                          <a:srgbClr val="000000"/>
                        </a:solidFill>
                        <a:effectLst/>
                        <a:latin typeface="Arial"/>
                        <a:ea typeface="Calibri"/>
                        <a:cs typeface="Times New Roman"/>
                      </a:endParaRPr>
                    </a:p>
                  </a:txBody>
                  <a:tcPr marL="65912" marR="65912" marT="0" marB="0" anchor="ctr"/>
                </a:tc>
                <a:tc rowSpan="2">
                  <a:txBody>
                    <a:bodyPr/>
                    <a:lstStyle/>
                    <a:p>
                      <a:pPr algn="ctr">
                        <a:lnSpc>
                          <a:spcPct val="150000"/>
                        </a:lnSpc>
                        <a:spcAft>
                          <a:spcPts val="0"/>
                        </a:spcAft>
                      </a:pPr>
                      <a:r>
                        <a:rPr lang="es-EC" sz="1100" dirty="0">
                          <a:effectLst/>
                        </a:rPr>
                        <a:t>Potencia de control</a:t>
                      </a:r>
                      <a:endParaRPr lang="es-EC" sz="1200" dirty="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900">
                          <a:effectLst/>
                        </a:rPr>
                        <a:t>Tipo abierto motores conectados en línea.</a:t>
                      </a:r>
                      <a:endParaRPr lang="es-EC" sz="1200">
                        <a:solidFill>
                          <a:srgbClr val="000000"/>
                        </a:solidFill>
                        <a:effectLst/>
                        <a:latin typeface="Arial"/>
                        <a:ea typeface="Calibri"/>
                        <a:cs typeface="Times New Roman"/>
                      </a:endParaRPr>
                    </a:p>
                  </a:txBody>
                  <a:tcPr marL="65912" marR="65912" marT="0" marB="0" anchor="ctr"/>
                </a:tc>
              </a:tr>
              <a:tr h="268803">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C" sz="1100">
                          <a:effectLst/>
                        </a:rPr>
                        <a:t>Cat. </a:t>
                      </a:r>
                      <a:endParaRPr lang="es-EC" sz="1200">
                        <a:solidFill>
                          <a:srgbClr val="000000"/>
                        </a:solidFill>
                        <a:effectLst/>
                        <a:latin typeface="Arial"/>
                        <a:ea typeface="Calibri"/>
                        <a:cs typeface="Times New Roman"/>
                      </a:endParaRPr>
                    </a:p>
                  </a:txBody>
                  <a:tcPr marL="65912" marR="65912" marT="0" marB="0" anchor="ctr"/>
                </a:tc>
              </a:tr>
              <a:tr h="248026">
                <a:tc rowSpan="14">
                  <a:txBody>
                    <a:bodyPr/>
                    <a:lstStyle/>
                    <a:p>
                      <a:pPr marL="71755" marR="71755" algn="ctr">
                        <a:lnSpc>
                          <a:spcPct val="150000"/>
                        </a:lnSpc>
                        <a:spcAft>
                          <a:spcPts val="0"/>
                        </a:spcAft>
                      </a:pPr>
                      <a:r>
                        <a:rPr lang="es-EC" sz="1200">
                          <a:effectLst/>
                        </a:rPr>
                        <a:t>400/415/</a:t>
                      </a:r>
                      <a:r>
                        <a:rPr lang="es-EC" sz="1200">
                          <a:effectLst/>
                          <a:highlight>
                            <a:srgbClr val="FFFF00"/>
                          </a:highlight>
                        </a:rPr>
                        <a:t>460</a:t>
                      </a:r>
                      <a:endParaRPr lang="es-EC" sz="1200">
                        <a:solidFill>
                          <a:srgbClr val="000000"/>
                        </a:solidFill>
                        <a:effectLst/>
                        <a:latin typeface="Arial"/>
                        <a:ea typeface="Calibri"/>
                        <a:cs typeface="Times New Roman"/>
                      </a:endParaRPr>
                    </a:p>
                  </a:txBody>
                  <a:tcPr marL="65912" marR="65912" marT="0" marB="0" vert="vert270" anchor="ctr"/>
                </a:tc>
                <a:tc rowSpan="2">
                  <a:txBody>
                    <a:bodyPr/>
                    <a:lstStyle/>
                    <a:p>
                      <a:pPr algn="ctr">
                        <a:lnSpc>
                          <a:spcPct val="150000"/>
                        </a:lnSpc>
                        <a:spcAft>
                          <a:spcPts val="0"/>
                        </a:spcAft>
                      </a:pPr>
                      <a:r>
                        <a:rPr lang="es-EC" sz="1200">
                          <a:effectLst/>
                        </a:rPr>
                        <a:t>1…5</a:t>
                      </a:r>
                      <a:endParaRPr lang="es-EC" sz="1200">
                        <a:solidFill>
                          <a:srgbClr val="000000"/>
                        </a:solidFill>
                        <a:effectLst/>
                        <a:latin typeface="Arial"/>
                        <a:ea typeface="Calibri"/>
                        <a:cs typeface="Times New Roman"/>
                      </a:endParaRPr>
                    </a:p>
                  </a:txBody>
                  <a:tcPr marL="65912" marR="65912" marT="0" marB="0" anchor="ctr"/>
                </a:tc>
                <a:tc rowSpan="2">
                  <a:txBody>
                    <a:bodyPr/>
                    <a:lstStyle/>
                    <a:p>
                      <a:pPr algn="ctr">
                        <a:lnSpc>
                          <a:spcPct val="150000"/>
                        </a:lnSpc>
                        <a:spcAft>
                          <a:spcPts val="0"/>
                        </a:spcAft>
                      </a:pPr>
                      <a:r>
                        <a:rPr lang="es-EC" sz="1200">
                          <a:effectLst/>
                        </a:rPr>
                        <a:t>3</a:t>
                      </a:r>
                      <a:endParaRPr lang="es-EC" sz="1200">
                        <a:solidFill>
                          <a:srgbClr val="000000"/>
                        </a:solidFill>
                        <a:effectLst/>
                        <a:latin typeface="Arial"/>
                        <a:ea typeface="Calibri"/>
                        <a:cs typeface="Times New Roman"/>
                      </a:endParaRPr>
                    </a:p>
                  </a:txBody>
                  <a:tcPr marL="65912" marR="65912" marT="0" marB="0" anchor="ctr"/>
                </a:tc>
                <a:tc>
                  <a:txBody>
                    <a:bodyPr/>
                    <a:lstStyle/>
                    <a:p>
                      <a:pPr algn="just">
                        <a:lnSpc>
                          <a:spcPct val="150000"/>
                        </a:lnSpc>
                        <a:spcAft>
                          <a:spcPts val="0"/>
                        </a:spcAft>
                      </a:pPr>
                      <a:r>
                        <a:rPr lang="es-EC" sz="1200">
                          <a:effectLst/>
                        </a:rPr>
                        <a:t>100…240 VCA, 50-60 Hz</a:t>
                      </a:r>
                      <a:endParaRPr lang="es-EC" sz="120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a:effectLst/>
                        </a:rPr>
                        <a:t>150-F5NBD</a:t>
                      </a:r>
                      <a:endParaRPr lang="es-EC" sz="1200">
                        <a:solidFill>
                          <a:srgbClr val="000000"/>
                        </a:solidFill>
                        <a:effectLst/>
                        <a:latin typeface="Arial"/>
                        <a:ea typeface="Calibri"/>
                        <a:cs typeface="Times New Roman"/>
                      </a:endParaRPr>
                    </a:p>
                  </a:txBody>
                  <a:tcPr marL="65912" marR="65912" marT="0" marB="0" anchor="ctr"/>
                </a:tc>
              </a:tr>
              <a:tr h="24802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200">
                          <a:effectLst/>
                        </a:rPr>
                        <a:t>24 VCA/CC</a:t>
                      </a:r>
                      <a:endParaRPr lang="es-EC" sz="120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a:effectLst/>
                        </a:rPr>
                        <a:t>150-F5NBR</a:t>
                      </a:r>
                      <a:endParaRPr lang="es-EC" sz="1200">
                        <a:solidFill>
                          <a:srgbClr val="000000"/>
                        </a:solidFill>
                        <a:effectLst/>
                        <a:latin typeface="Arial"/>
                        <a:ea typeface="Calibri"/>
                        <a:cs typeface="Times New Roman"/>
                      </a:endParaRPr>
                    </a:p>
                  </a:txBody>
                  <a:tcPr marL="65912" marR="65912" marT="0" marB="0" anchor="ctr"/>
                </a:tc>
              </a:tr>
              <a:tr h="248026">
                <a:tc vMerge="1">
                  <a:txBody>
                    <a:bodyPr/>
                    <a:lstStyle/>
                    <a:p>
                      <a:endParaRPr lang="es-EC"/>
                    </a:p>
                  </a:txBody>
                  <a:tcPr/>
                </a:tc>
                <a:tc rowSpan="2">
                  <a:txBody>
                    <a:bodyPr/>
                    <a:lstStyle/>
                    <a:p>
                      <a:pPr algn="ctr">
                        <a:lnSpc>
                          <a:spcPct val="150000"/>
                        </a:lnSpc>
                        <a:spcAft>
                          <a:spcPts val="0"/>
                        </a:spcAft>
                      </a:pPr>
                      <a:r>
                        <a:rPr lang="es-EC" sz="1200">
                          <a:effectLst/>
                        </a:rPr>
                        <a:t>5…25</a:t>
                      </a:r>
                      <a:endParaRPr lang="es-EC" sz="1200">
                        <a:solidFill>
                          <a:srgbClr val="000000"/>
                        </a:solidFill>
                        <a:effectLst/>
                        <a:latin typeface="Arial"/>
                        <a:ea typeface="Calibri"/>
                        <a:cs typeface="Times New Roman"/>
                      </a:endParaRPr>
                    </a:p>
                  </a:txBody>
                  <a:tcPr marL="65912" marR="65912" marT="0" marB="0" anchor="ctr"/>
                </a:tc>
                <a:tc rowSpan="2">
                  <a:txBody>
                    <a:bodyPr/>
                    <a:lstStyle/>
                    <a:p>
                      <a:pPr algn="ctr">
                        <a:lnSpc>
                          <a:spcPct val="150000"/>
                        </a:lnSpc>
                        <a:spcAft>
                          <a:spcPts val="0"/>
                        </a:spcAft>
                      </a:pPr>
                      <a:r>
                        <a:rPr lang="es-EC" sz="1200">
                          <a:effectLst/>
                        </a:rPr>
                        <a:t>15</a:t>
                      </a:r>
                      <a:endParaRPr lang="es-EC" sz="1200">
                        <a:solidFill>
                          <a:srgbClr val="000000"/>
                        </a:solidFill>
                        <a:effectLst/>
                        <a:latin typeface="Arial"/>
                        <a:ea typeface="Calibri"/>
                        <a:cs typeface="Times New Roman"/>
                      </a:endParaRPr>
                    </a:p>
                  </a:txBody>
                  <a:tcPr marL="65912" marR="65912" marT="0" marB="0" anchor="ctr"/>
                </a:tc>
                <a:tc>
                  <a:txBody>
                    <a:bodyPr/>
                    <a:lstStyle/>
                    <a:p>
                      <a:pPr algn="just">
                        <a:lnSpc>
                          <a:spcPct val="150000"/>
                        </a:lnSpc>
                        <a:spcAft>
                          <a:spcPts val="0"/>
                        </a:spcAft>
                      </a:pPr>
                      <a:r>
                        <a:rPr lang="es-EC" sz="1200">
                          <a:effectLst/>
                        </a:rPr>
                        <a:t>100…240 VCA, 50-60 Hz</a:t>
                      </a:r>
                      <a:endParaRPr lang="es-EC" sz="120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dirty="0">
                          <a:effectLst/>
                        </a:rPr>
                        <a:t>150-F25NBD</a:t>
                      </a:r>
                      <a:endParaRPr lang="es-EC" sz="1200" dirty="0">
                        <a:solidFill>
                          <a:srgbClr val="000000"/>
                        </a:solidFill>
                        <a:effectLst/>
                        <a:latin typeface="Arial"/>
                        <a:ea typeface="Calibri"/>
                        <a:cs typeface="Times New Roman"/>
                      </a:endParaRPr>
                    </a:p>
                  </a:txBody>
                  <a:tcPr marL="65912" marR="65912" marT="0" marB="0" anchor="ctr"/>
                </a:tc>
              </a:tr>
              <a:tr h="24802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200">
                          <a:effectLst/>
                        </a:rPr>
                        <a:t>24 VCA/CC</a:t>
                      </a:r>
                      <a:endParaRPr lang="es-EC" sz="120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a:effectLst/>
                        </a:rPr>
                        <a:t>150-F25NBR</a:t>
                      </a:r>
                      <a:endParaRPr lang="es-EC" sz="1200">
                        <a:solidFill>
                          <a:srgbClr val="000000"/>
                        </a:solidFill>
                        <a:effectLst/>
                        <a:latin typeface="Arial"/>
                        <a:ea typeface="Calibri"/>
                        <a:cs typeface="Times New Roman"/>
                      </a:endParaRPr>
                    </a:p>
                  </a:txBody>
                  <a:tcPr marL="65912" marR="65912" marT="0" marB="0" anchor="ctr"/>
                </a:tc>
              </a:tr>
              <a:tr h="248026">
                <a:tc vMerge="1">
                  <a:txBody>
                    <a:bodyPr/>
                    <a:lstStyle/>
                    <a:p>
                      <a:endParaRPr lang="es-EC"/>
                    </a:p>
                  </a:txBody>
                  <a:tcPr/>
                </a:tc>
                <a:tc rowSpan="2">
                  <a:txBody>
                    <a:bodyPr/>
                    <a:lstStyle/>
                    <a:p>
                      <a:pPr algn="ctr">
                        <a:lnSpc>
                          <a:spcPct val="150000"/>
                        </a:lnSpc>
                        <a:spcAft>
                          <a:spcPts val="0"/>
                        </a:spcAft>
                      </a:pPr>
                      <a:r>
                        <a:rPr lang="es-EC" sz="1200">
                          <a:effectLst/>
                        </a:rPr>
                        <a:t>8.6…43</a:t>
                      </a:r>
                      <a:endParaRPr lang="es-EC" sz="1200">
                        <a:solidFill>
                          <a:srgbClr val="000000"/>
                        </a:solidFill>
                        <a:effectLst/>
                        <a:latin typeface="Arial"/>
                        <a:ea typeface="Calibri"/>
                        <a:cs typeface="Times New Roman"/>
                      </a:endParaRPr>
                    </a:p>
                  </a:txBody>
                  <a:tcPr marL="65912" marR="65912" marT="0" marB="0" anchor="ctr"/>
                </a:tc>
                <a:tc rowSpan="2">
                  <a:txBody>
                    <a:bodyPr/>
                    <a:lstStyle/>
                    <a:p>
                      <a:pPr algn="ctr">
                        <a:lnSpc>
                          <a:spcPct val="150000"/>
                        </a:lnSpc>
                        <a:spcAft>
                          <a:spcPts val="0"/>
                        </a:spcAft>
                      </a:pPr>
                      <a:r>
                        <a:rPr lang="es-EC" sz="1200">
                          <a:effectLst/>
                        </a:rPr>
                        <a:t>30</a:t>
                      </a:r>
                      <a:endParaRPr lang="es-EC" sz="1200">
                        <a:solidFill>
                          <a:srgbClr val="000000"/>
                        </a:solidFill>
                        <a:effectLst/>
                        <a:latin typeface="Arial"/>
                        <a:ea typeface="Calibri"/>
                        <a:cs typeface="Times New Roman"/>
                      </a:endParaRPr>
                    </a:p>
                  </a:txBody>
                  <a:tcPr marL="65912" marR="65912" marT="0" marB="0" anchor="ctr"/>
                </a:tc>
                <a:tc>
                  <a:txBody>
                    <a:bodyPr/>
                    <a:lstStyle/>
                    <a:p>
                      <a:pPr algn="just">
                        <a:lnSpc>
                          <a:spcPct val="150000"/>
                        </a:lnSpc>
                        <a:spcAft>
                          <a:spcPts val="0"/>
                        </a:spcAft>
                      </a:pPr>
                      <a:r>
                        <a:rPr lang="es-EC" sz="1200">
                          <a:effectLst/>
                        </a:rPr>
                        <a:t>100…240 VCA, 50-60 Hz</a:t>
                      </a:r>
                      <a:endParaRPr lang="es-EC" sz="120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a:effectLst/>
                        </a:rPr>
                        <a:t>150-F43NBD</a:t>
                      </a:r>
                      <a:endParaRPr lang="es-EC" sz="1200">
                        <a:solidFill>
                          <a:srgbClr val="000000"/>
                        </a:solidFill>
                        <a:effectLst/>
                        <a:latin typeface="Arial"/>
                        <a:ea typeface="Calibri"/>
                        <a:cs typeface="Times New Roman"/>
                      </a:endParaRPr>
                    </a:p>
                  </a:txBody>
                  <a:tcPr marL="65912" marR="65912" marT="0" marB="0" anchor="ctr"/>
                </a:tc>
              </a:tr>
              <a:tr h="24802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200">
                          <a:effectLst/>
                        </a:rPr>
                        <a:t>24 VCA/CC</a:t>
                      </a:r>
                      <a:endParaRPr lang="es-EC" sz="120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a:effectLst/>
                        </a:rPr>
                        <a:t>150-F43NBR</a:t>
                      </a:r>
                      <a:endParaRPr lang="es-EC" sz="1200">
                        <a:solidFill>
                          <a:srgbClr val="000000"/>
                        </a:solidFill>
                        <a:effectLst/>
                        <a:latin typeface="Arial"/>
                        <a:ea typeface="Calibri"/>
                        <a:cs typeface="Times New Roman"/>
                      </a:endParaRPr>
                    </a:p>
                  </a:txBody>
                  <a:tcPr marL="65912" marR="65912" marT="0" marB="0" anchor="ctr"/>
                </a:tc>
              </a:tr>
              <a:tr h="248026">
                <a:tc vMerge="1">
                  <a:txBody>
                    <a:bodyPr/>
                    <a:lstStyle/>
                    <a:p>
                      <a:endParaRPr lang="es-EC"/>
                    </a:p>
                  </a:txBody>
                  <a:tcPr/>
                </a:tc>
                <a:tc rowSpan="2">
                  <a:txBody>
                    <a:bodyPr/>
                    <a:lstStyle/>
                    <a:p>
                      <a:pPr algn="ctr">
                        <a:lnSpc>
                          <a:spcPct val="150000"/>
                        </a:lnSpc>
                        <a:spcAft>
                          <a:spcPts val="0"/>
                        </a:spcAft>
                      </a:pPr>
                      <a:r>
                        <a:rPr lang="es-EC" sz="1200">
                          <a:effectLst/>
                        </a:rPr>
                        <a:t>12…60</a:t>
                      </a:r>
                      <a:endParaRPr lang="es-EC" sz="1200">
                        <a:solidFill>
                          <a:srgbClr val="000000"/>
                        </a:solidFill>
                        <a:effectLst/>
                        <a:latin typeface="Arial"/>
                        <a:ea typeface="Calibri"/>
                        <a:cs typeface="Times New Roman"/>
                      </a:endParaRPr>
                    </a:p>
                  </a:txBody>
                  <a:tcPr marL="65912" marR="65912" marT="0" marB="0" anchor="ctr"/>
                </a:tc>
                <a:tc rowSpan="2">
                  <a:txBody>
                    <a:bodyPr/>
                    <a:lstStyle/>
                    <a:p>
                      <a:pPr algn="ctr">
                        <a:lnSpc>
                          <a:spcPct val="150000"/>
                        </a:lnSpc>
                        <a:spcAft>
                          <a:spcPts val="0"/>
                        </a:spcAft>
                      </a:pPr>
                      <a:r>
                        <a:rPr lang="es-EC" sz="1200">
                          <a:effectLst/>
                        </a:rPr>
                        <a:t>40</a:t>
                      </a:r>
                      <a:endParaRPr lang="es-EC" sz="1200">
                        <a:solidFill>
                          <a:srgbClr val="000000"/>
                        </a:solidFill>
                        <a:effectLst/>
                        <a:latin typeface="Arial"/>
                        <a:ea typeface="Calibri"/>
                        <a:cs typeface="Times New Roman"/>
                      </a:endParaRPr>
                    </a:p>
                  </a:txBody>
                  <a:tcPr marL="65912" marR="65912" marT="0" marB="0" anchor="ctr"/>
                </a:tc>
                <a:tc>
                  <a:txBody>
                    <a:bodyPr/>
                    <a:lstStyle/>
                    <a:p>
                      <a:pPr algn="just">
                        <a:lnSpc>
                          <a:spcPct val="150000"/>
                        </a:lnSpc>
                        <a:spcAft>
                          <a:spcPts val="0"/>
                        </a:spcAft>
                      </a:pPr>
                      <a:r>
                        <a:rPr lang="es-EC" sz="1200">
                          <a:effectLst/>
                        </a:rPr>
                        <a:t>100…240 VCA, 50-60 Hz</a:t>
                      </a:r>
                      <a:endParaRPr lang="es-EC" sz="120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a:effectLst/>
                        </a:rPr>
                        <a:t>150-F60NBD</a:t>
                      </a:r>
                      <a:endParaRPr lang="es-EC" sz="1200">
                        <a:solidFill>
                          <a:srgbClr val="000000"/>
                        </a:solidFill>
                        <a:effectLst/>
                        <a:latin typeface="Arial"/>
                        <a:ea typeface="Calibri"/>
                        <a:cs typeface="Times New Roman"/>
                      </a:endParaRPr>
                    </a:p>
                  </a:txBody>
                  <a:tcPr marL="65912" marR="65912" marT="0" marB="0" anchor="ctr"/>
                </a:tc>
              </a:tr>
              <a:tr h="24802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200">
                          <a:effectLst/>
                        </a:rPr>
                        <a:t>24 VCA/CC</a:t>
                      </a:r>
                      <a:endParaRPr lang="es-EC" sz="120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a:effectLst/>
                        </a:rPr>
                        <a:t>150-F60NBR</a:t>
                      </a:r>
                      <a:endParaRPr lang="es-EC" sz="1200">
                        <a:solidFill>
                          <a:srgbClr val="000000"/>
                        </a:solidFill>
                        <a:effectLst/>
                        <a:latin typeface="Arial"/>
                        <a:ea typeface="Calibri"/>
                        <a:cs typeface="Times New Roman"/>
                      </a:endParaRPr>
                    </a:p>
                  </a:txBody>
                  <a:tcPr marL="65912" marR="65912" marT="0" marB="0" anchor="ctr"/>
                </a:tc>
              </a:tr>
              <a:tr h="248026">
                <a:tc vMerge="1">
                  <a:txBody>
                    <a:bodyPr/>
                    <a:lstStyle/>
                    <a:p>
                      <a:endParaRPr lang="es-EC"/>
                    </a:p>
                  </a:txBody>
                  <a:tcPr/>
                </a:tc>
                <a:tc rowSpan="2">
                  <a:txBody>
                    <a:bodyPr/>
                    <a:lstStyle/>
                    <a:p>
                      <a:pPr algn="ctr">
                        <a:lnSpc>
                          <a:spcPct val="150000"/>
                        </a:lnSpc>
                        <a:spcAft>
                          <a:spcPts val="0"/>
                        </a:spcAft>
                      </a:pPr>
                      <a:r>
                        <a:rPr lang="es-EC" sz="1200">
                          <a:effectLst/>
                          <a:highlight>
                            <a:srgbClr val="FFFF00"/>
                          </a:highlight>
                        </a:rPr>
                        <a:t>17…85</a:t>
                      </a:r>
                      <a:endParaRPr lang="es-EC" sz="1200">
                        <a:solidFill>
                          <a:srgbClr val="000000"/>
                        </a:solidFill>
                        <a:effectLst/>
                        <a:latin typeface="Arial"/>
                        <a:ea typeface="Calibri"/>
                        <a:cs typeface="Times New Roman"/>
                      </a:endParaRPr>
                    </a:p>
                  </a:txBody>
                  <a:tcPr marL="65912" marR="65912" marT="0" marB="0" anchor="ctr"/>
                </a:tc>
                <a:tc rowSpan="2">
                  <a:txBody>
                    <a:bodyPr/>
                    <a:lstStyle/>
                    <a:p>
                      <a:pPr algn="ctr">
                        <a:lnSpc>
                          <a:spcPct val="150000"/>
                        </a:lnSpc>
                        <a:spcAft>
                          <a:spcPts val="0"/>
                        </a:spcAft>
                      </a:pPr>
                      <a:r>
                        <a:rPr lang="es-EC" sz="1200">
                          <a:effectLst/>
                          <a:highlight>
                            <a:srgbClr val="FFFF00"/>
                          </a:highlight>
                        </a:rPr>
                        <a:t>60</a:t>
                      </a:r>
                      <a:endParaRPr lang="es-EC" sz="1200">
                        <a:solidFill>
                          <a:srgbClr val="000000"/>
                        </a:solidFill>
                        <a:effectLst/>
                        <a:latin typeface="Arial"/>
                        <a:ea typeface="Calibri"/>
                        <a:cs typeface="Times New Roman"/>
                      </a:endParaRPr>
                    </a:p>
                  </a:txBody>
                  <a:tcPr marL="65912" marR="65912" marT="0" marB="0" anchor="ctr"/>
                </a:tc>
                <a:tc>
                  <a:txBody>
                    <a:bodyPr/>
                    <a:lstStyle/>
                    <a:p>
                      <a:pPr algn="just">
                        <a:lnSpc>
                          <a:spcPct val="150000"/>
                        </a:lnSpc>
                        <a:spcAft>
                          <a:spcPts val="0"/>
                        </a:spcAft>
                      </a:pPr>
                      <a:r>
                        <a:rPr lang="es-EC" sz="1200">
                          <a:effectLst/>
                          <a:highlight>
                            <a:srgbClr val="FFFF00"/>
                          </a:highlight>
                        </a:rPr>
                        <a:t>100…240 VCA, 50-60 Hz</a:t>
                      </a:r>
                      <a:endParaRPr lang="es-EC" sz="120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a:effectLst/>
                          <a:highlight>
                            <a:srgbClr val="FFFF00"/>
                          </a:highlight>
                        </a:rPr>
                        <a:t>150-F85NBD</a:t>
                      </a:r>
                      <a:endParaRPr lang="es-EC" sz="1200">
                        <a:solidFill>
                          <a:srgbClr val="000000"/>
                        </a:solidFill>
                        <a:effectLst/>
                        <a:latin typeface="Arial"/>
                        <a:ea typeface="Calibri"/>
                        <a:cs typeface="Times New Roman"/>
                      </a:endParaRPr>
                    </a:p>
                  </a:txBody>
                  <a:tcPr marL="65912" marR="65912" marT="0" marB="0" anchor="ctr"/>
                </a:tc>
              </a:tr>
              <a:tr h="24802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200">
                          <a:effectLst/>
                        </a:rPr>
                        <a:t>24 VCA/CC</a:t>
                      </a:r>
                      <a:endParaRPr lang="es-EC" sz="120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a:effectLst/>
                        </a:rPr>
                        <a:t>150-F85NBR</a:t>
                      </a:r>
                      <a:endParaRPr lang="es-EC" sz="1200">
                        <a:solidFill>
                          <a:srgbClr val="000000"/>
                        </a:solidFill>
                        <a:effectLst/>
                        <a:latin typeface="Arial"/>
                        <a:ea typeface="Calibri"/>
                        <a:cs typeface="Times New Roman"/>
                      </a:endParaRPr>
                    </a:p>
                  </a:txBody>
                  <a:tcPr marL="65912" marR="65912" marT="0" marB="0" anchor="ctr"/>
                </a:tc>
              </a:tr>
              <a:tr h="248026">
                <a:tc vMerge="1">
                  <a:txBody>
                    <a:bodyPr/>
                    <a:lstStyle/>
                    <a:p>
                      <a:endParaRPr lang="es-EC"/>
                    </a:p>
                  </a:txBody>
                  <a:tcPr/>
                </a:tc>
                <a:tc rowSpan="2">
                  <a:txBody>
                    <a:bodyPr/>
                    <a:lstStyle/>
                    <a:p>
                      <a:pPr algn="ctr">
                        <a:lnSpc>
                          <a:spcPct val="150000"/>
                        </a:lnSpc>
                        <a:spcAft>
                          <a:spcPts val="0"/>
                        </a:spcAft>
                      </a:pPr>
                      <a:r>
                        <a:rPr lang="es-EC" sz="1200">
                          <a:effectLst/>
                        </a:rPr>
                        <a:t>27…108</a:t>
                      </a:r>
                      <a:endParaRPr lang="es-EC" sz="1200">
                        <a:solidFill>
                          <a:srgbClr val="000000"/>
                        </a:solidFill>
                        <a:effectLst/>
                        <a:latin typeface="Arial"/>
                        <a:ea typeface="Calibri"/>
                        <a:cs typeface="Times New Roman"/>
                      </a:endParaRPr>
                    </a:p>
                  </a:txBody>
                  <a:tcPr marL="65912" marR="65912" marT="0" marB="0" anchor="ctr"/>
                </a:tc>
                <a:tc rowSpan="2">
                  <a:txBody>
                    <a:bodyPr/>
                    <a:lstStyle/>
                    <a:p>
                      <a:pPr algn="ctr">
                        <a:lnSpc>
                          <a:spcPct val="150000"/>
                        </a:lnSpc>
                        <a:spcAft>
                          <a:spcPts val="0"/>
                        </a:spcAft>
                      </a:pPr>
                      <a:r>
                        <a:rPr lang="es-EC" sz="1200">
                          <a:effectLst/>
                        </a:rPr>
                        <a:t>75</a:t>
                      </a:r>
                      <a:endParaRPr lang="es-EC" sz="1200">
                        <a:solidFill>
                          <a:srgbClr val="000000"/>
                        </a:solidFill>
                        <a:effectLst/>
                        <a:latin typeface="Arial"/>
                        <a:ea typeface="Calibri"/>
                        <a:cs typeface="Times New Roman"/>
                      </a:endParaRPr>
                    </a:p>
                  </a:txBody>
                  <a:tcPr marL="65912" marR="65912" marT="0" marB="0" anchor="ctr"/>
                </a:tc>
                <a:tc>
                  <a:txBody>
                    <a:bodyPr/>
                    <a:lstStyle/>
                    <a:p>
                      <a:pPr algn="just">
                        <a:lnSpc>
                          <a:spcPct val="150000"/>
                        </a:lnSpc>
                        <a:spcAft>
                          <a:spcPts val="0"/>
                        </a:spcAft>
                      </a:pPr>
                      <a:r>
                        <a:rPr lang="es-EC" sz="1200">
                          <a:effectLst/>
                        </a:rPr>
                        <a:t>100…240 VCA, 50-60 Hz</a:t>
                      </a:r>
                      <a:endParaRPr lang="es-EC" sz="120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a:effectLst/>
                        </a:rPr>
                        <a:t>150-F108NBD</a:t>
                      </a:r>
                      <a:endParaRPr lang="es-EC" sz="1200">
                        <a:solidFill>
                          <a:srgbClr val="000000"/>
                        </a:solidFill>
                        <a:effectLst/>
                        <a:latin typeface="Arial"/>
                        <a:ea typeface="Calibri"/>
                        <a:cs typeface="Times New Roman"/>
                      </a:endParaRPr>
                    </a:p>
                  </a:txBody>
                  <a:tcPr marL="65912" marR="65912" marT="0" marB="0" anchor="ctr"/>
                </a:tc>
              </a:tr>
              <a:tr h="24802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200" dirty="0">
                          <a:effectLst/>
                        </a:rPr>
                        <a:t>24 VCA/CC</a:t>
                      </a:r>
                      <a:endParaRPr lang="es-EC" sz="1200" dirty="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a:effectLst/>
                        </a:rPr>
                        <a:t>150-F108NBR</a:t>
                      </a:r>
                      <a:endParaRPr lang="es-EC" sz="1200">
                        <a:solidFill>
                          <a:srgbClr val="000000"/>
                        </a:solidFill>
                        <a:effectLst/>
                        <a:latin typeface="Arial"/>
                        <a:ea typeface="Calibri"/>
                        <a:cs typeface="Times New Roman"/>
                      </a:endParaRPr>
                    </a:p>
                  </a:txBody>
                  <a:tcPr marL="65912" marR="65912" marT="0" marB="0" anchor="ctr"/>
                </a:tc>
              </a:tr>
              <a:tr h="248026">
                <a:tc vMerge="1">
                  <a:txBody>
                    <a:bodyPr/>
                    <a:lstStyle/>
                    <a:p>
                      <a:endParaRPr lang="es-EC"/>
                    </a:p>
                  </a:txBody>
                  <a:tcPr/>
                </a:tc>
                <a:tc rowSpan="2">
                  <a:txBody>
                    <a:bodyPr/>
                    <a:lstStyle/>
                    <a:p>
                      <a:pPr algn="ctr">
                        <a:lnSpc>
                          <a:spcPct val="150000"/>
                        </a:lnSpc>
                        <a:spcAft>
                          <a:spcPts val="0"/>
                        </a:spcAft>
                      </a:pPr>
                      <a:r>
                        <a:rPr lang="es-EC" sz="1200">
                          <a:effectLst/>
                        </a:rPr>
                        <a:t>34…135</a:t>
                      </a:r>
                      <a:endParaRPr lang="es-EC" sz="1200">
                        <a:solidFill>
                          <a:srgbClr val="000000"/>
                        </a:solidFill>
                        <a:effectLst/>
                        <a:latin typeface="Arial"/>
                        <a:ea typeface="Calibri"/>
                        <a:cs typeface="Times New Roman"/>
                      </a:endParaRPr>
                    </a:p>
                  </a:txBody>
                  <a:tcPr marL="65912" marR="65912" marT="0" marB="0" anchor="ctr"/>
                </a:tc>
                <a:tc rowSpan="2">
                  <a:txBody>
                    <a:bodyPr/>
                    <a:lstStyle/>
                    <a:p>
                      <a:pPr algn="ctr">
                        <a:lnSpc>
                          <a:spcPct val="150000"/>
                        </a:lnSpc>
                        <a:spcAft>
                          <a:spcPts val="0"/>
                        </a:spcAft>
                      </a:pPr>
                      <a:r>
                        <a:rPr lang="es-EC" sz="1200" dirty="0">
                          <a:effectLst/>
                        </a:rPr>
                        <a:t>100</a:t>
                      </a:r>
                      <a:endParaRPr lang="es-EC" sz="1200" dirty="0">
                        <a:solidFill>
                          <a:srgbClr val="000000"/>
                        </a:solidFill>
                        <a:effectLst/>
                        <a:latin typeface="Arial"/>
                        <a:ea typeface="Calibri"/>
                        <a:cs typeface="Times New Roman"/>
                      </a:endParaRPr>
                    </a:p>
                  </a:txBody>
                  <a:tcPr marL="65912" marR="65912" marT="0" marB="0" anchor="ctr"/>
                </a:tc>
                <a:tc>
                  <a:txBody>
                    <a:bodyPr/>
                    <a:lstStyle/>
                    <a:p>
                      <a:pPr algn="just">
                        <a:lnSpc>
                          <a:spcPct val="150000"/>
                        </a:lnSpc>
                        <a:spcAft>
                          <a:spcPts val="0"/>
                        </a:spcAft>
                      </a:pPr>
                      <a:r>
                        <a:rPr lang="es-EC" sz="1200">
                          <a:effectLst/>
                        </a:rPr>
                        <a:t>100…240 VCA, 50-60 Hz</a:t>
                      </a:r>
                      <a:endParaRPr lang="es-EC" sz="120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a:effectLst/>
                        </a:rPr>
                        <a:t>150-F135NBR</a:t>
                      </a:r>
                      <a:endParaRPr lang="es-EC" sz="1200">
                        <a:solidFill>
                          <a:srgbClr val="000000"/>
                        </a:solidFill>
                        <a:effectLst/>
                        <a:latin typeface="Arial"/>
                        <a:ea typeface="Calibri"/>
                        <a:cs typeface="Times New Roman"/>
                      </a:endParaRPr>
                    </a:p>
                  </a:txBody>
                  <a:tcPr marL="65912" marR="65912" marT="0" marB="0" anchor="ctr"/>
                </a:tc>
              </a:tr>
              <a:tr h="248026">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200">
                          <a:effectLst/>
                        </a:rPr>
                        <a:t>24 VCA/CC</a:t>
                      </a:r>
                      <a:endParaRPr lang="es-EC" sz="1200">
                        <a:solidFill>
                          <a:srgbClr val="000000"/>
                        </a:solidFill>
                        <a:effectLst/>
                        <a:latin typeface="Arial"/>
                        <a:ea typeface="Calibri"/>
                        <a:cs typeface="Times New Roman"/>
                      </a:endParaRPr>
                    </a:p>
                  </a:txBody>
                  <a:tcPr marL="65912" marR="65912" marT="0" marB="0" anchor="ctr"/>
                </a:tc>
                <a:tc>
                  <a:txBody>
                    <a:bodyPr/>
                    <a:lstStyle/>
                    <a:p>
                      <a:pPr algn="ctr">
                        <a:lnSpc>
                          <a:spcPct val="150000"/>
                        </a:lnSpc>
                        <a:spcAft>
                          <a:spcPts val="0"/>
                        </a:spcAft>
                      </a:pPr>
                      <a:r>
                        <a:rPr lang="es-EC" sz="1200" dirty="0">
                          <a:effectLst/>
                        </a:rPr>
                        <a:t>150-F135NBR</a:t>
                      </a:r>
                      <a:endParaRPr lang="es-EC" sz="1200" dirty="0">
                        <a:solidFill>
                          <a:srgbClr val="000000"/>
                        </a:solidFill>
                        <a:effectLst/>
                        <a:latin typeface="Arial"/>
                        <a:ea typeface="Calibri"/>
                        <a:cs typeface="Times New Roman"/>
                      </a:endParaRPr>
                    </a:p>
                  </a:txBody>
                  <a:tcPr marL="65912" marR="65912" marT="0" marB="0" anchor="ctr"/>
                </a:tc>
              </a:tr>
            </a:tbl>
          </a:graphicData>
        </a:graphic>
      </p:graphicFrame>
    </p:spTree>
    <p:extLst>
      <p:ext uri="{BB962C8B-B14F-4D97-AF65-F5344CB8AC3E}">
        <p14:creationId xmlns:p14="http://schemas.microsoft.com/office/powerpoint/2010/main" val="425669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08312" y="0"/>
            <a:ext cx="6372200" cy="6858000"/>
          </a:xfrm>
          <a:prstGeom prst="rect">
            <a:avLst/>
          </a:prstGeom>
          <a:solidFill>
            <a:schemeClr val="accent2">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3" name="2 Marcador de contenido"/>
          <p:cNvSpPr>
            <a:spLocks noGrp="1"/>
          </p:cNvSpPr>
          <p:nvPr>
            <p:ph idx="1"/>
          </p:nvPr>
        </p:nvSpPr>
        <p:spPr>
          <a:xfrm>
            <a:off x="3995936" y="3429000"/>
            <a:ext cx="3888432" cy="720080"/>
          </a:xfrm>
        </p:spPr>
        <p:txBody>
          <a:bodyPr>
            <a:noAutofit/>
          </a:bodyPr>
          <a:lstStyle/>
          <a:p>
            <a:pPr marL="0" indent="0" algn="just">
              <a:buNone/>
            </a:pPr>
            <a:r>
              <a:rPr lang="es-EC" sz="4400" dirty="0" err="1" smtClean="0"/>
              <a:t>RSLogix</a:t>
            </a:r>
            <a:r>
              <a:rPr lang="es-EC" sz="4400" dirty="0" smtClean="0"/>
              <a:t> y </a:t>
            </a:r>
            <a:r>
              <a:rPr lang="es-EC" sz="4400" dirty="0" err="1" smtClean="0"/>
              <a:t>RSLinx</a:t>
            </a:r>
            <a:endParaRPr lang="es-EC" sz="4400" dirty="0"/>
          </a:p>
        </p:txBody>
      </p:sp>
      <p:sp>
        <p:nvSpPr>
          <p:cNvPr id="4" name="3 Rectángulo"/>
          <p:cNvSpPr/>
          <p:nvPr/>
        </p:nvSpPr>
        <p:spPr>
          <a:xfrm>
            <a:off x="0" y="-12897"/>
            <a:ext cx="291581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779912" y="1107504"/>
            <a:ext cx="4320480" cy="109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smtClean="0"/>
              <a:t>Fase </a:t>
            </a:r>
            <a:r>
              <a:rPr lang="es-EC" sz="4800" dirty="0"/>
              <a:t>de diseño</a:t>
            </a:r>
          </a:p>
        </p:txBody>
      </p:sp>
    </p:spTree>
    <p:extLst>
      <p:ext uri="{BB962C8B-B14F-4D97-AF65-F5344CB8AC3E}">
        <p14:creationId xmlns:p14="http://schemas.microsoft.com/office/powerpoint/2010/main" val="38854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7239000" cy="638944"/>
          </a:xfrm>
        </p:spPr>
        <p:txBody>
          <a:bodyPr>
            <a:normAutofit/>
          </a:bodyPr>
          <a:lstStyle/>
          <a:p>
            <a:pPr lvl="2" algn="l" rtl="0">
              <a:spcBef>
                <a:spcPct val="0"/>
              </a:spcBef>
            </a:pPr>
            <a:r>
              <a:rPr lang="es-ES" sz="34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RS-LOGIX Y RS-LINX.</a:t>
            </a:r>
          </a:p>
        </p:txBody>
      </p:sp>
      <p:sp>
        <p:nvSpPr>
          <p:cNvPr id="4" name="3 Rectángulo"/>
          <p:cNvSpPr/>
          <p:nvPr/>
        </p:nvSpPr>
        <p:spPr>
          <a:xfrm>
            <a:off x="346926" y="1228381"/>
            <a:ext cx="6264696"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s-ES" dirty="0" err="1"/>
              <a:t>RSLogix</a:t>
            </a:r>
            <a:r>
              <a:rPr lang="es-ES" dirty="0"/>
              <a:t> y </a:t>
            </a:r>
            <a:r>
              <a:rPr lang="es-ES" dirty="0" err="1"/>
              <a:t>RSLinx</a:t>
            </a:r>
            <a:r>
              <a:rPr lang="es-ES" dirty="0"/>
              <a:t> </a:t>
            </a:r>
            <a:r>
              <a:rPr lang="es-ES" sz="2000" dirty="0"/>
              <a:t>son</a:t>
            </a:r>
            <a:r>
              <a:rPr lang="es-ES" dirty="0"/>
              <a:t> propiedad de Allen Bradley. </a:t>
            </a:r>
          </a:p>
        </p:txBody>
      </p:sp>
      <p:sp>
        <p:nvSpPr>
          <p:cNvPr id="5" name="4 Rectángulo"/>
          <p:cNvSpPr/>
          <p:nvPr/>
        </p:nvSpPr>
        <p:spPr>
          <a:xfrm>
            <a:off x="368590" y="2112447"/>
            <a:ext cx="492349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dirty="0" err="1"/>
              <a:t>RSLogix</a:t>
            </a:r>
            <a:r>
              <a:rPr lang="es-ES" dirty="0"/>
              <a:t> permite escribir el programa y descargarlo en el PLC. El programa </a:t>
            </a:r>
            <a:r>
              <a:rPr lang="es-ES" dirty="0" err="1"/>
              <a:t>RSLinx</a:t>
            </a:r>
            <a:r>
              <a:rPr lang="es-ES" dirty="0"/>
              <a:t> es una aplicación de comunicación entre los sistemas operativos Windows y una serie de aplicaciones creadas por Rockwell Software para Allen Bradley.</a:t>
            </a:r>
          </a:p>
        </p:txBody>
      </p:sp>
      <p:sp>
        <p:nvSpPr>
          <p:cNvPr id="6" name="5 Rectángulo"/>
          <p:cNvSpPr/>
          <p:nvPr/>
        </p:nvSpPr>
        <p:spPr>
          <a:xfrm>
            <a:off x="3275856" y="4293096"/>
            <a:ext cx="4572000" cy="120032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r>
              <a:rPr lang="es-ES" dirty="0"/>
              <a:t>La aplicación </a:t>
            </a:r>
            <a:r>
              <a:rPr lang="es-ES" dirty="0" err="1"/>
              <a:t>RSLogix</a:t>
            </a:r>
            <a:r>
              <a:rPr lang="es-ES" dirty="0"/>
              <a:t> permite crear y cargar un </a:t>
            </a:r>
            <a:r>
              <a:rPr lang="es-ES" i="1" dirty="0"/>
              <a:t>programa </a:t>
            </a:r>
            <a:r>
              <a:rPr lang="es-ES" dirty="0"/>
              <a:t>en el PLC. Además permite actualizarlo y modificarlo según lo requiera el usuario.</a:t>
            </a:r>
          </a:p>
        </p:txBody>
      </p:sp>
    </p:spTree>
    <p:extLst>
      <p:ext uri="{BB962C8B-B14F-4D97-AF65-F5344CB8AC3E}">
        <p14:creationId xmlns:p14="http://schemas.microsoft.com/office/powerpoint/2010/main" val="242157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5661248"/>
          </a:xfrm>
        </p:spPr>
        <p:txBody>
          <a:bodyPr>
            <a:normAutofit fontScale="25000" lnSpcReduction="20000"/>
          </a:bodyPr>
          <a:lstStyle/>
          <a:p>
            <a:pPr algn="just"/>
            <a:r>
              <a:rPr lang="es-EC" sz="10000" dirty="0" smtClean="0"/>
              <a:t>En </a:t>
            </a:r>
            <a:r>
              <a:rPr lang="es-EC" sz="10000" dirty="0"/>
              <a:t>LAD 2 (segundo bloque) se encuentra la parte principal de todo el programa, aquí se configuran las variables análogas, y constan las secuencias de las subrutinas, en LAD 3 (tercer bloque) está dedicado al ingreso de todas las entradas digitales y a su almacenamiento en sus respectivos registros.</a:t>
            </a:r>
          </a:p>
          <a:p>
            <a:pPr algn="just"/>
            <a:endParaRPr lang="es-EC" sz="10000" dirty="0"/>
          </a:p>
          <a:p>
            <a:pPr algn="just"/>
            <a:r>
              <a:rPr lang="es-EC" sz="10000" dirty="0"/>
              <a:t>El cuarto bloque está dedicado al estudio de las variables de ingreso en busca de fallas, considerándose como el bloque de alarmas, mientras que quinto y sexto bloque están dedicados al control del funcionamiento del arrancador suave y el variador de frecuencia respectivamente.</a:t>
            </a:r>
          </a:p>
          <a:p>
            <a:pPr algn="just"/>
            <a:endParaRPr lang="es-EC" sz="10000" dirty="0"/>
          </a:p>
          <a:p>
            <a:pPr algn="just"/>
            <a:r>
              <a:rPr lang="es-EC" sz="10000" dirty="0"/>
              <a:t>En el bloque siete se encuentran la adquisición de datos de funcionamiento de bomba de 75HP y de la temperatura de la cisterna del Chiller.</a:t>
            </a:r>
          </a:p>
          <a:p>
            <a:endParaRPr lang="es-EC" dirty="0"/>
          </a:p>
        </p:txBody>
      </p:sp>
      <p:sp>
        <p:nvSpPr>
          <p:cNvPr id="4" name="3 Rectángulo"/>
          <p:cNvSpPr/>
          <p:nvPr/>
        </p:nvSpPr>
        <p:spPr>
          <a:xfrm>
            <a:off x="18336" y="1"/>
            <a:ext cx="9125664" cy="1052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t>Secuencia de programación para el sistema de control: Chiller-Intercambiadores</a:t>
            </a:r>
          </a:p>
        </p:txBody>
      </p:sp>
    </p:spTree>
    <p:extLst>
      <p:ext uri="{BB962C8B-B14F-4D97-AF65-F5344CB8AC3E}">
        <p14:creationId xmlns:p14="http://schemas.microsoft.com/office/powerpoint/2010/main" val="381586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556792"/>
            <a:ext cx="8229600" cy="5040560"/>
          </a:xfrm>
        </p:spPr>
        <p:txBody>
          <a:bodyPr>
            <a:normAutofit fontScale="85000" lnSpcReduction="20000"/>
          </a:bodyPr>
          <a:lstStyle/>
          <a:p>
            <a:pPr algn="just"/>
            <a:r>
              <a:rPr lang="es-EC" sz="3800" dirty="0"/>
              <a:t>Los bloques 2, 7 corresponden al bloque principal y a la adquisición de temperatura respectivamente, estos serán modificados, mientras que el bloque 14 y 15 son añadidos para realizar el control PID y el control auxiliar.</a:t>
            </a:r>
          </a:p>
          <a:p>
            <a:pPr algn="just"/>
            <a:endParaRPr lang="es-EC" sz="3800" dirty="0"/>
          </a:p>
          <a:p>
            <a:pPr algn="just"/>
            <a:r>
              <a:rPr lang="es-EC" sz="3800" dirty="0"/>
              <a:t>En el bloque dos consta la configuración de las entradas análogas, en él se efectúan el almacenamiento de los datos en un registro, además desde el bloque principal se manda a llamar a las subrutinas.</a:t>
            </a:r>
          </a:p>
          <a:p>
            <a:pPr algn="just"/>
            <a:endParaRPr lang="es-EC" sz="3800" dirty="0"/>
          </a:p>
          <a:p>
            <a:endParaRPr lang="es-EC" dirty="0"/>
          </a:p>
        </p:txBody>
      </p:sp>
      <p:sp>
        <p:nvSpPr>
          <p:cNvPr id="6" name="5 Rectángulo"/>
          <p:cNvSpPr/>
          <p:nvPr/>
        </p:nvSpPr>
        <p:spPr>
          <a:xfrm>
            <a:off x="18336" y="1"/>
            <a:ext cx="9125664" cy="1052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t>Secuencia de programación para el sistema de control: </a:t>
            </a:r>
            <a:r>
              <a:rPr lang="es-EC" sz="3200" dirty="0" smtClean="0"/>
              <a:t>Tanques-Intercambiadores</a:t>
            </a:r>
            <a:endParaRPr lang="es-EC" sz="3200" dirty="0"/>
          </a:p>
        </p:txBody>
      </p:sp>
    </p:spTree>
    <p:extLst>
      <p:ext uri="{BB962C8B-B14F-4D97-AF65-F5344CB8AC3E}">
        <p14:creationId xmlns:p14="http://schemas.microsoft.com/office/powerpoint/2010/main" val="16508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r>
              <a:rPr lang="es-EC" dirty="0"/>
              <a:t>El bloque siete se encuentra la adquisición  de la temperatura de los tanques naturales y el tanque de color, también se encuentra el acondicionamiento para que los valores de trabajo del PID (0 -16383), para que puedan ser visualizar en grados </a:t>
            </a:r>
            <a:r>
              <a:rPr lang="es-EC" dirty="0" err="1"/>
              <a:t>ºF</a:t>
            </a:r>
            <a:r>
              <a:rPr lang="es-EC" dirty="0"/>
              <a:t> y </a:t>
            </a:r>
            <a:r>
              <a:rPr lang="es-EC" dirty="0" err="1"/>
              <a:t>ºC</a:t>
            </a:r>
            <a:r>
              <a:rPr lang="es-EC" dirty="0"/>
              <a:t>.</a:t>
            </a:r>
          </a:p>
          <a:p>
            <a:endParaRPr lang="es-EC" dirty="0"/>
          </a:p>
          <a:p>
            <a:r>
              <a:rPr lang="es-EC" dirty="0"/>
              <a:t>El bloque 14 se encuentra dedicado al control de los variadores de frecuencia, aquí se ubica lo que comprende al control PID. El bloque 15 está comprendido por el tipo de control ON-OFF que funciona adicionalmente al control PID, este control se activa en caso de que presenten problemas en la adquisición de datos de las temperaturas.</a:t>
            </a:r>
          </a:p>
          <a:p>
            <a:endParaRPr lang="es-EC" dirty="0"/>
          </a:p>
        </p:txBody>
      </p:sp>
      <p:sp>
        <p:nvSpPr>
          <p:cNvPr id="4" name="3 Rectángulo"/>
          <p:cNvSpPr/>
          <p:nvPr/>
        </p:nvSpPr>
        <p:spPr>
          <a:xfrm>
            <a:off x="18336" y="1"/>
            <a:ext cx="9125664" cy="1052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t>Secuencia de programación para el sistema de control: </a:t>
            </a:r>
            <a:r>
              <a:rPr lang="es-EC" sz="3200" dirty="0" smtClean="0"/>
              <a:t>Tanques-Intercambiadores</a:t>
            </a:r>
            <a:endParaRPr lang="es-EC" sz="3200" dirty="0"/>
          </a:p>
        </p:txBody>
      </p:sp>
    </p:spTree>
    <p:extLst>
      <p:ext uri="{BB962C8B-B14F-4D97-AF65-F5344CB8AC3E}">
        <p14:creationId xmlns:p14="http://schemas.microsoft.com/office/powerpoint/2010/main" val="193800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08312" y="0"/>
            <a:ext cx="6372200" cy="6858000"/>
          </a:xfrm>
          <a:prstGeom prst="rect">
            <a:avLst/>
          </a:prstGeom>
          <a:solidFill>
            <a:schemeClr val="accent2">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4" name="3 Rectángulo"/>
          <p:cNvSpPr/>
          <p:nvPr/>
        </p:nvSpPr>
        <p:spPr>
          <a:xfrm>
            <a:off x="0" y="-12897"/>
            <a:ext cx="291581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834172" y="2795415"/>
            <a:ext cx="4320480" cy="1241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a:t>Fases de </a:t>
            </a:r>
            <a:r>
              <a:rPr lang="es-EC" sz="4800" dirty="0" smtClean="0"/>
              <a:t>implementación</a:t>
            </a:r>
            <a:endParaRPr lang="es-EC" sz="4800" dirty="0"/>
          </a:p>
        </p:txBody>
      </p:sp>
    </p:spTree>
    <p:extLst>
      <p:ext uri="{BB962C8B-B14F-4D97-AF65-F5344CB8AC3E}">
        <p14:creationId xmlns:p14="http://schemas.microsoft.com/office/powerpoint/2010/main" val="27806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 y="0"/>
            <a:ext cx="9143999" cy="685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Rectángulo"/>
          <p:cNvSpPr/>
          <p:nvPr/>
        </p:nvSpPr>
        <p:spPr>
          <a:xfrm>
            <a:off x="2605971" y="260648"/>
            <a:ext cx="6192688" cy="6336703"/>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Courier New" pitchFamily="49" charset="0"/>
              <a:buChar char="o"/>
            </a:pPr>
            <a:r>
              <a:rPr lang="es-ES" sz="2800" b="1" dirty="0">
                <a:solidFill>
                  <a:schemeClr val="tx1"/>
                </a:solidFill>
              </a:rPr>
              <a:t>Seleccionar el PLC adecuado para la automatización de las bombas del sistema de enfriamiento Chiller-Intercambiadores.</a:t>
            </a:r>
            <a:endParaRPr lang="es-EC" sz="2800" b="1" dirty="0">
              <a:solidFill>
                <a:schemeClr val="tx1"/>
              </a:solidFill>
            </a:endParaRPr>
          </a:p>
          <a:p>
            <a:pPr marL="342900" lvl="0" indent="-342900" algn="just">
              <a:buFont typeface="Courier New" pitchFamily="49" charset="0"/>
              <a:buChar char="o"/>
            </a:pPr>
            <a:r>
              <a:rPr lang="es-ES" sz="2800" b="1" dirty="0">
                <a:solidFill>
                  <a:schemeClr val="tx1"/>
                </a:solidFill>
              </a:rPr>
              <a:t>Seleccionar el variador de frecuencia adecuado para el control de la bomba centrífuga.</a:t>
            </a:r>
            <a:endParaRPr lang="es-EC" sz="2800" b="1" dirty="0">
              <a:solidFill>
                <a:schemeClr val="tx1"/>
              </a:solidFill>
            </a:endParaRPr>
          </a:p>
          <a:p>
            <a:pPr marL="342900" lvl="0" indent="-342900" algn="just">
              <a:buFont typeface="Courier New" pitchFamily="49" charset="0"/>
              <a:buChar char="o"/>
            </a:pPr>
            <a:r>
              <a:rPr lang="es-ES" sz="2800" b="1" dirty="0">
                <a:solidFill>
                  <a:schemeClr val="tx1"/>
                </a:solidFill>
              </a:rPr>
              <a:t>Implementar el arrancador suave para la bomba centrífuga que funciona en caso de emergencia.</a:t>
            </a:r>
            <a:endParaRPr lang="es-EC" sz="2800" b="1" dirty="0">
              <a:solidFill>
                <a:schemeClr val="tx1"/>
              </a:solidFill>
            </a:endParaRPr>
          </a:p>
          <a:p>
            <a:pPr marL="342900" lvl="0" indent="-342900" algn="just">
              <a:buFont typeface="Courier New" pitchFamily="49" charset="0"/>
              <a:buChar char="o"/>
            </a:pPr>
            <a:r>
              <a:rPr lang="es-ES" sz="2800" b="1" dirty="0">
                <a:solidFill>
                  <a:schemeClr val="tx1"/>
                </a:solidFill>
              </a:rPr>
              <a:t>Realizar un análisis de la eficiencia de transferencia de calor de los intercambiadores.</a:t>
            </a:r>
            <a:endParaRPr lang="es-EC" sz="2800" b="1" dirty="0">
              <a:solidFill>
                <a:schemeClr val="tx1"/>
              </a:solidFill>
            </a:endParaRPr>
          </a:p>
        </p:txBody>
      </p:sp>
      <p:sp>
        <p:nvSpPr>
          <p:cNvPr id="10" name="2 Subtítulo"/>
          <p:cNvSpPr txBox="1">
            <a:spLocks/>
          </p:cNvSpPr>
          <p:nvPr/>
        </p:nvSpPr>
        <p:spPr>
          <a:xfrm>
            <a:off x="107504" y="2852936"/>
            <a:ext cx="2520280"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C" b="1" dirty="0" smtClean="0"/>
              <a:t>OBJETIVOS ESPECÍFICOS</a:t>
            </a:r>
          </a:p>
          <a:p>
            <a:pPr algn="just"/>
            <a:endParaRPr lang="es-EC" sz="2600" dirty="0" smtClean="0">
              <a:solidFill>
                <a:schemeClr val="accent1">
                  <a:lumMod val="75000"/>
                </a:schemeClr>
              </a:solidFill>
            </a:endParaRPr>
          </a:p>
          <a:p>
            <a:pPr algn="just"/>
            <a:endParaRPr lang="es-EC" sz="2600" dirty="0" smtClean="0">
              <a:solidFill>
                <a:schemeClr val="accent1">
                  <a:lumMod val="75000"/>
                </a:schemeClr>
              </a:solidFill>
            </a:endParaRPr>
          </a:p>
          <a:p>
            <a:pPr algn="just"/>
            <a:endParaRPr lang="es-EC" sz="2600" dirty="0" smtClean="0">
              <a:solidFill>
                <a:schemeClr val="accent1">
                  <a:lumMod val="75000"/>
                </a:schemeClr>
              </a:solidFill>
            </a:endParaRPr>
          </a:p>
        </p:txBody>
      </p:sp>
    </p:spTree>
    <p:extLst>
      <p:ext uri="{BB962C8B-B14F-4D97-AF65-F5344CB8AC3E}">
        <p14:creationId xmlns:p14="http://schemas.microsoft.com/office/powerpoint/2010/main" val="211876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Montaje de equipos de potencia</a:t>
            </a:r>
            <a:endParaRPr lang="es-EC" dirty="0"/>
          </a:p>
        </p:txBody>
      </p:sp>
      <p:pic>
        <p:nvPicPr>
          <p:cNvPr id="4098" name="Image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700808"/>
            <a:ext cx="4899025"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n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152" y="4174513"/>
            <a:ext cx="4702175"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26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Distribución de los equipos: Tablero de potencia</a:t>
            </a:r>
            <a:endParaRPr lang="es-EC" dirty="0"/>
          </a:p>
        </p:txBody>
      </p:sp>
      <p:pic>
        <p:nvPicPr>
          <p:cNvPr id="5123" name="Imagen 86"/>
          <p:cNvPicPr>
            <a:picLocks noChangeAspect="1" noChangeArrowheads="1"/>
          </p:cNvPicPr>
          <p:nvPr/>
        </p:nvPicPr>
        <p:blipFill>
          <a:blip r:embed="rId2">
            <a:extLst>
              <a:ext uri="{28A0092B-C50C-407E-A947-70E740481C1C}">
                <a14:useLocalDpi xmlns:a14="http://schemas.microsoft.com/office/drawing/2010/main" val="0"/>
              </a:ext>
            </a:extLst>
          </a:blip>
          <a:srcRect l="22514" t="1924" r="22655" b="1926"/>
          <a:stretch>
            <a:fillRect/>
          </a:stretch>
        </p:blipFill>
        <p:spPr bwMode="auto">
          <a:xfrm rot="-5400000">
            <a:off x="3131840" y="-1467544"/>
            <a:ext cx="2880320" cy="87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agen 33" descr="Descripción: C:\Users\PC\Desktop\tanques-intercambiado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9744" y="4509120"/>
            <a:ext cx="4974544" cy="214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58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20" y="1556792"/>
            <a:ext cx="3744416" cy="500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a:spLocks noGrp="1"/>
          </p:cNvSpPr>
          <p:nvPr>
            <p:ph type="title"/>
          </p:nvPr>
        </p:nvSpPr>
        <p:spPr/>
        <p:txBody>
          <a:bodyPr>
            <a:normAutofit fontScale="90000"/>
          </a:bodyPr>
          <a:lstStyle/>
          <a:p>
            <a:r>
              <a:rPr lang="es-EC" dirty="0" smtClean="0"/>
              <a:t>Distribución de los equipos: Tablero de potencia</a:t>
            </a:r>
            <a:endParaRPr lang="es-EC" dirty="0"/>
          </a:p>
        </p:txBody>
      </p:sp>
      <p:pic>
        <p:nvPicPr>
          <p:cNvPr id="6146" name="Imagen 32" descr="Descripción: C:\Users\PC\Desktop\variad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991196"/>
            <a:ext cx="3160713"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46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Distribución del cableado: Tablero de potencia</a:t>
            </a:r>
            <a:endParaRPr lang="es-EC" dirty="0"/>
          </a:p>
        </p:txBody>
      </p:sp>
      <p:pic>
        <p:nvPicPr>
          <p:cNvPr id="7170" name="Imagen 47" descr="Descripción: C:\Users\PC\Desktop\distribución electr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88840"/>
            <a:ext cx="8712968"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78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2" descr="Descripción: C:\Users\PC\Desktop\chiller-intercambiad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32" y="1556792"/>
            <a:ext cx="3528392" cy="497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Imagen 79" descr="Descripción: C:\Users\PC\Desktop\Imagnes proyecto\pot_arran_vari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836" y="2708920"/>
            <a:ext cx="4755636" cy="255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a:spLocks noGrp="1"/>
          </p:cNvSpPr>
          <p:nvPr>
            <p:ph type="title"/>
          </p:nvPr>
        </p:nvSpPr>
        <p:spPr/>
        <p:txBody>
          <a:bodyPr/>
          <a:lstStyle/>
          <a:p>
            <a:r>
              <a:rPr lang="es-EC" dirty="0" smtClean="0"/>
              <a:t>Distribución del cableado</a:t>
            </a:r>
            <a:endParaRPr lang="es-EC" dirty="0"/>
          </a:p>
        </p:txBody>
      </p:sp>
    </p:spTree>
    <p:extLst>
      <p:ext uri="{BB962C8B-B14F-4D97-AF65-F5344CB8AC3E}">
        <p14:creationId xmlns:p14="http://schemas.microsoft.com/office/powerpoint/2010/main" val="316610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fontScale="90000"/>
          </a:bodyPr>
          <a:lstStyle/>
          <a:p>
            <a:r>
              <a:rPr lang="es-EC" dirty="0" smtClean="0"/>
              <a:t>Distribución de equipos: Tablero de control</a:t>
            </a:r>
            <a:endParaRPr lang="es-EC" dirty="0"/>
          </a:p>
        </p:txBody>
      </p:sp>
      <p:pic>
        <p:nvPicPr>
          <p:cNvPr id="9218" name="Imagen 10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81" y="1916832"/>
            <a:ext cx="4248869"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D:\Actividades\TESIS\Defenza del proyecto\Video de defenza\Utilizados\Diseño\Equipo chiller\Foto01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3537" y="1916832"/>
            <a:ext cx="4530949"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7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normAutofit fontScale="90000"/>
          </a:bodyPr>
          <a:lstStyle/>
          <a:p>
            <a:r>
              <a:rPr lang="es-EC" dirty="0" smtClean="0"/>
              <a:t>Distribución de equipos: Tablero de control</a:t>
            </a:r>
            <a:endParaRPr lang="es-EC"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484783"/>
            <a:ext cx="5832648" cy="496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634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normAutofit/>
          </a:bodyPr>
          <a:lstStyle/>
          <a:p>
            <a:r>
              <a:rPr lang="es-EC" dirty="0" smtClean="0"/>
              <a:t>Control de los tableros</a:t>
            </a:r>
            <a:endParaRPr lang="es-EC" dirty="0"/>
          </a:p>
        </p:txBody>
      </p:sp>
      <p:pic>
        <p:nvPicPr>
          <p:cNvPr id="11266" name="Imagen 10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994" y="2708920"/>
            <a:ext cx="3876462"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Imagen 87"/>
          <p:cNvPicPr>
            <a:picLocks noChangeAspect="1" noChangeArrowheads="1"/>
          </p:cNvPicPr>
          <p:nvPr/>
        </p:nvPicPr>
        <p:blipFill>
          <a:blip r:embed="rId3">
            <a:extLst>
              <a:ext uri="{28A0092B-C50C-407E-A947-70E740481C1C}">
                <a14:useLocalDpi xmlns:a14="http://schemas.microsoft.com/office/drawing/2010/main" val="0"/>
              </a:ext>
            </a:extLst>
          </a:blip>
          <a:srcRect l="2905" t="2695" r="3954" b="2438"/>
          <a:stretch>
            <a:fillRect/>
          </a:stretch>
        </p:blipFill>
        <p:spPr bwMode="auto">
          <a:xfrm>
            <a:off x="323528" y="1329705"/>
            <a:ext cx="4032448" cy="538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71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08312" y="-12898"/>
            <a:ext cx="6372200" cy="6870897"/>
          </a:xfrm>
          <a:prstGeom prst="rect">
            <a:avLst/>
          </a:prstGeom>
          <a:solidFill>
            <a:schemeClr val="accent2">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4" name="3 Rectángulo"/>
          <p:cNvSpPr/>
          <p:nvPr/>
        </p:nvSpPr>
        <p:spPr>
          <a:xfrm>
            <a:off x="0" y="-12897"/>
            <a:ext cx="2915816"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834172" y="2795415"/>
            <a:ext cx="4320480" cy="1241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smtClean="0"/>
              <a:t>RESULTADOS</a:t>
            </a:r>
            <a:endParaRPr lang="es-EC" sz="4800" dirty="0"/>
          </a:p>
        </p:txBody>
      </p:sp>
    </p:spTree>
    <p:extLst>
      <p:ext uri="{BB962C8B-B14F-4D97-AF65-F5344CB8AC3E}">
        <p14:creationId xmlns:p14="http://schemas.microsoft.com/office/powerpoint/2010/main" val="248768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Temperaturas</a:t>
            </a:r>
            <a:endParaRPr lang="es-EC" dirty="0"/>
          </a:p>
        </p:txBody>
      </p:sp>
      <p:sp>
        <p:nvSpPr>
          <p:cNvPr id="3" name="2 Marcador de contenido"/>
          <p:cNvSpPr>
            <a:spLocks noGrp="1"/>
          </p:cNvSpPr>
          <p:nvPr>
            <p:ph idx="1"/>
          </p:nvPr>
        </p:nvSpPr>
        <p:spPr>
          <a:xfrm>
            <a:off x="457200" y="1600200"/>
            <a:ext cx="8229600" cy="4781127"/>
          </a:xfrm>
        </p:spPr>
        <p:txBody>
          <a:bodyPr>
            <a:normAutofit lnSpcReduction="10000"/>
          </a:bodyPr>
          <a:lstStyle/>
          <a:p>
            <a:pPr algn="just"/>
            <a:r>
              <a:rPr lang="es-EC" dirty="0" smtClean="0"/>
              <a:t>El control de temperaturas es fundamental, para el correcto funcionamiento de los tanques de anodizado y de color.</a:t>
            </a:r>
          </a:p>
          <a:p>
            <a:pPr algn="just"/>
            <a:r>
              <a:rPr lang="es-EC" dirty="0" smtClean="0"/>
              <a:t>Mediante el control de temperatura nos aseguramos que la capa anódica (oxido de aluminio), se forme de una manera correcta.</a:t>
            </a:r>
          </a:p>
          <a:p>
            <a:pPr algn="just"/>
            <a:r>
              <a:rPr lang="es-EC" dirty="0" smtClean="0"/>
              <a:t>Los principales problemas por temperaturas fueras de rango, son la formación de una capa anódica muy débil, o problemas en el proceso de coloreado.</a:t>
            </a:r>
          </a:p>
          <a:p>
            <a:endParaRPr lang="es-EC" dirty="0"/>
          </a:p>
          <a:p>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27438" y="0"/>
            <a:ext cx="9143999" cy="685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a:xfrm>
            <a:off x="251520" y="116632"/>
            <a:ext cx="8892480" cy="1152128"/>
          </a:xfrm>
        </p:spPr>
        <p:txBody>
          <a:bodyPr>
            <a:normAutofit/>
          </a:bodyPr>
          <a:lstStyle/>
          <a:p>
            <a:pPr algn="l"/>
            <a:r>
              <a:rPr lang="es-EC" sz="4000" b="1" dirty="0" smtClean="0"/>
              <a:t>JUSTFICACIÓN</a:t>
            </a:r>
            <a:endParaRPr lang="es-EC" sz="4000" b="1" dirty="0"/>
          </a:p>
        </p:txBody>
      </p:sp>
      <p:sp>
        <p:nvSpPr>
          <p:cNvPr id="4" name="3 Rectángulo"/>
          <p:cNvSpPr/>
          <p:nvPr/>
        </p:nvSpPr>
        <p:spPr>
          <a:xfrm>
            <a:off x="2323057" y="4797152"/>
            <a:ext cx="46805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CONTROL DE LA TEMPERATURA DENTRO DEL RANGO</a:t>
            </a:r>
            <a:endParaRPr lang="es-EC" sz="2000" b="1" dirty="0">
              <a:solidFill>
                <a:schemeClr val="tx1"/>
              </a:solidFill>
            </a:endParaRPr>
          </a:p>
        </p:txBody>
      </p:sp>
      <p:sp>
        <p:nvSpPr>
          <p:cNvPr id="5" name="4 Rectángulo"/>
          <p:cNvSpPr/>
          <p:nvPr/>
        </p:nvSpPr>
        <p:spPr>
          <a:xfrm>
            <a:off x="153689" y="3068960"/>
            <a:ext cx="316835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Mejora las características del acabado de los perfiles</a:t>
            </a:r>
            <a:endParaRPr lang="es-EC" sz="2000" b="1" dirty="0">
              <a:solidFill>
                <a:schemeClr val="tx1"/>
              </a:solidFill>
            </a:endParaRPr>
          </a:p>
        </p:txBody>
      </p:sp>
      <p:sp>
        <p:nvSpPr>
          <p:cNvPr id="6" name="5 Rectángulo"/>
          <p:cNvSpPr/>
          <p:nvPr/>
        </p:nvSpPr>
        <p:spPr>
          <a:xfrm>
            <a:off x="1832575" y="1772816"/>
            <a:ext cx="271198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Evita problemas en el coloreado de aluminio</a:t>
            </a:r>
            <a:endParaRPr lang="es-EC" sz="2000" b="1" dirty="0">
              <a:solidFill>
                <a:schemeClr val="tx1"/>
              </a:solidFill>
            </a:endParaRPr>
          </a:p>
        </p:txBody>
      </p:sp>
      <p:sp>
        <p:nvSpPr>
          <p:cNvPr id="7" name="6 Rectángulo"/>
          <p:cNvSpPr/>
          <p:nvPr/>
        </p:nvSpPr>
        <p:spPr>
          <a:xfrm>
            <a:off x="4936358" y="1772816"/>
            <a:ext cx="2803995"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Reduce los tiempos muertos por re-procesos</a:t>
            </a:r>
            <a:endParaRPr lang="es-EC" sz="2000" b="1" dirty="0">
              <a:solidFill>
                <a:schemeClr val="tx1"/>
              </a:solidFill>
            </a:endParaRPr>
          </a:p>
        </p:txBody>
      </p:sp>
      <p:sp>
        <p:nvSpPr>
          <p:cNvPr id="8" name="7 Rectángulo"/>
          <p:cNvSpPr/>
          <p:nvPr/>
        </p:nvSpPr>
        <p:spPr>
          <a:xfrm>
            <a:off x="6266529" y="3218130"/>
            <a:ext cx="271198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Permite aumentar  la producción</a:t>
            </a:r>
            <a:endParaRPr lang="es-EC" sz="2000" b="1" dirty="0">
              <a:solidFill>
                <a:schemeClr val="tx1"/>
              </a:solidFill>
            </a:endParaRPr>
          </a:p>
        </p:txBody>
      </p:sp>
      <p:sp>
        <p:nvSpPr>
          <p:cNvPr id="10" name="9 Flecha doblada"/>
          <p:cNvSpPr/>
          <p:nvPr/>
        </p:nvSpPr>
        <p:spPr>
          <a:xfrm rot="16200000">
            <a:off x="1259633" y="4509120"/>
            <a:ext cx="1080120" cy="504056"/>
          </a:xfrm>
          <a:prstGeom prst="ben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11 Flecha doblada"/>
          <p:cNvSpPr/>
          <p:nvPr/>
        </p:nvSpPr>
        <p:spPr>
          <a:xfrm rot="5400000" flipH="1">
            <a:off x="6948264" y="4509120"/>
            <a:ext cx="1080120" cy="504056"/>
          </a:xfrm>
          <a:prstGeom prst="ben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6" name="Picture 2" descr="D:\Actividades\TESIS\Defenza del proyecto\Video de defenza\Imagines adicionales\Mecatronic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Effect>
                      <a14:artisticPaintBrush/>
                    </a14:imgEffect>
                  </a14:imgLayer>
                </a14:imgProps>
              </a:ext>
            </a:extLst>
          </a:blip>
          <a:srcRect/>
          <a:stretch>
            <a:fillRect/>
          </a:stretch>
        </p:blipFill>
        <p:spPr bwMode="auto">
          <a:xfrm>
            <a:off x="7203152" y="-1129179"/>
            <a:ext cx="2984619" cy="2996952"/>
          </a:xfrm>
          <a:prstGeom prst="rect">
            <a:avLst/>
          </a:prstGeom>
          <a:ln>
            <a:noFill/>
          </a:ln>
          <a:effectLst>
            <a:softEdge rad="112500"/>
          </a:effectLst>
        </p:spPr>
      </p:pic>
      <p:sp>
        <p:nvSpPr>
          <p:cNvPr id="13" name="12 Flecha arriba"/>
          <p:cNvSpPr/>
          <p:nvPr/>
        </p:nvSpPr>
        <p:spPr>
          <a:xfrm>
            <a:off x="3779912" y="2708920"/>
            <a:ext cx="288032" cy="19526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arriba"/>
          <p:cNvSpPr/>
          <p:nvPr/>
        </p:nvSpPr>
        <p:spPr>
          <a:xfrm>
            <a:off x="5508104" y="2708920"/>
            <a:ext cx="288032" cy="195260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0472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Temperaturas Anteriores Vs Actuales</a:t>
            </a:r>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729011"/>
            <a:ext cx="9066213"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normAutofit fontScale="90000"/>
          </a:bodyPr>
          <a:lstStyle/>
          <a:p>
            <a:r>
              <a:rPr lang="es-EC" dirty="0" smtClean="0"/>
              <a:t>Temperaturas Anteriores Vs Actuales</a:t>
            </a:r>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772816"/>
            <a:ext cx="9066213"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945035"/>
            <a:ext cx="9066213"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a:spLocks noGrp="1"/>
          </p:cNvSpPr>
          <p:nvPr>
            <p:ph type="title"/>
          </p:nvPr>
        </p:nvSpPr>
        <p:spPr>
          <a:xfrm>
            <a:off x="457200" y="274638"/>
            <a:ext cx="8229600" cy="1143000"/>
          </a:xfrm>
        </p:spPr>
        <p:txBody>
          <a:bodyPr>
            <a:normAutofit fontScale="90000"/>
          </a:bodyPr>
          <a:lstStyle/>
          <a:p>
            <a:r>
              <a:rPr lang="es-EC" dirty="0" smtClean="0"/>
              <a:t>Temperaturas Anteriores Vs Actuales</a:t>
            </a:r>
            <a:endParaRPr lang="es-EC"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Semanal de temperaturas</a:t>
            </a:r>
            <a:endParaRPr lang="es-EC" dirty="0"/>
          </a:p>
        </p:txBody>
      </p:sp>
      <p:pic>
        <p:nvPicPr>
          <p:cNvPr id="1026" name="Picture 2"/>
          <p:cNvPicPr>
            <a:picLocks noChangeAspect="1" noChangeArrowheads="1"/>
          </p:cNvPicPr>
          <p:nvPr/>
        </p:nvPicPr>
        <p:blipFill>
          <a:blip r:embed="rId2"/>
          <a:srcRect/>
          <a:stretch>
            <a:fillRect/>
          </a:stretch>
        </p:blipFill>
        <p:spPr bwMode="auto">
          <a:xfrm>
            <a:off x="142876" y="1769618"/>
            <a:ext cx="8858280" cy="423115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lstStyle/>
          <a:p>
            <a:r>
              <a:rPr lang="es-EC" dirty="0" smtClean="0"/>
              <a:t>Análisis Semanal de temperaturas</a:t>
            </a:r>
            <a:endParaRPr lang="es-EC" dirty="0"/>
          </a:p>
        </p:txBody>
      </p:sp>
      <p:pic>
        <p:nvPicPr>
          <p:cNvPr id="2051" name="Picture 3"/>
          <p:cNvPicPr>
            <a:picLocks noChangeAspect="1" noChangeArrowheads="1"/>
          </p:cNvPicPr>
          <p:nvPr/>
        </p:nvPicPr>
        <p:blipFill>
          <a:blip r:embed="rId2"/>
          <a:srcRect/>
          <a:stretch>
            <a:fillRect/>
          </a:stretch>
        </p:blipFill>
        <p:spPr bwMode="auto">
          <a:xfrm>
            <a:off x="285720" y="1857364"/>
            <a:ext cx="8589157" cy="392113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16830"/>
            <a:ext cx="8640960" cy="4844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a:spLocks noGrp="1"/>
          </p:cNvSpPr>
          <p:nvPr>
            <p:ph type="title"/>
          </p:nvPr>
        </p:nvSpPr>
        <p:spPr/>
        <p:txBody>
          <a:bodyPr/>
          <a:lstStyle/>
          <a:p>
            <a:r>
              <a:rPr lang="es-EC" dirty="0" smtClean="0"/>
              <a:t>ANÁLISIS DE PRODUCCIÓN</a:t>
            </a:r>
            <a:endParaRPr lang="es-EC" dirty="0"/>
          </a:p>
        </p:txBody>
      </p:sp>
    </p:spTree>
    <p:extLst>
      <p:ext uri="{BB962C8B-B14F-4D97-AF65-F5344CB8AC3E}">
        <p14:creationId xmlns:p14="http://schemas.microsoft.com/office/powerpoint/2010/main" val="307636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 PRODUCCIÓN</a:t>
            </a:r>
            <a:endParaRPr lang="es-EC" dirty="0"/>
          </a:p>
        </p:txBody>
      </p:sp>
      <p:pic>
        <p:nvPicPr>
          <p:cNvPr id="1026" name="Picture 2"/>
          <p:cNvPicPr>
            <a:picLocks noChangeAspect="1" noChangeArrowheads="1"/>
          </p:cNvPicPr>
          <p:nvPr/>
        </p:nvPicPr>
        <p:blipFill>
          <a:blip r:embed="rId2"/>
          <a:srcRect/>
          <a:stretch>
            <a:fillRect/>
          </a:stretch>
        </p:blipFill>
        <p:spPr bwMode="auto">
          <a:xfrm>
            <a:off x="674138" y="1638872"/>
            <a:ext cx="7755514" cy="467044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lstStyle/>
          <a:p>
            <a:r>
              <a:rPr lang="es-EC" dirty="0" smtClean="0"/>
              <a:t>ANÁLISIS DE PRODUCCIÓN</a:t>
            </a:r>
            <a:endParaRPr lang="es-EC" dirty="0"/>
          </a:p>
        </p:txBody>
      </p:sp>
      <p:pic>
        <p:nvPicPr>
          <p:cNvPr id="2050" name="Picture 2"/>
          <p:cNvPicPr>
            <a:picLocks noChangeAspect="1" noChangeArrowheads="1"/>
          </p:cNvPicPr>
          <p:nvPr/>
        </p:nvPicPr>
        <p:blipFill>
          <a:blip r:embed="rId2"/>
          <a:srcRect/>
          <a:stretch>
            <a:fillRect/>
          </a:stretch>
        </p:blipFill>
        <p:spPr bwMode="auto">
          <a:xfrm>
            <a:off x="577371" y="1571612"/>
            <a:ext cx="7995157" cy="4857784"/>
          </a:xfrm>
          <a:prstGeom prst="rect">
            <a:avLst/>
          </a:prstGeom>
          <a:noFill/>
          <a:ln w="9525">
            <a:noFill/>
            <a:miter lim="800000"/>
            <a:headEnd/>
            <a:tailEnd/>
          </a:ln>
          <a:effectLst/>
        </p:spPr>
      </p:pic>
      <p:sp>
        <p:nvSpPr>
          <p:cNvPr id="7" name="6 Elipse"/>
          <p:cNvSpPr/>
          <p:nvPr/>
        </p:nvSpPr>
        <p:spPr>
          <a:xfrm>
            <a:off x="2071670" y="2857496"/>
            <a:ext cx="2571768" cy="121444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8" name="7 Elipse"/>
          <p:cNvSpPr/>
          <p:nvPr/>
        </p:nvSpPr>
        <p:spPr>
          <a:xfrm>
            <a:off x="5143504" y="2500306"/>
            <a:ext cx="3000396" cy="135732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1143000"/>
          </a:xfrm>
        </p:spPr>
        <p:txBody>
          <a:bodyPr/>
          <a:lstStyle/>
          <a:p>
            <a:r>
              <a:rPr lang="es-EC" dirty="0" smtClean="0"/>
              <a:t>ANÁLISIS DE PRODUCCIÓN</a:t>
            </a:r>
            <a:endParaRPr lang="es-EC" dirty="0"/>
          </a:p>
        </p:txBody>
      </p:sp>
      <p:pic>
        <p:nvPicPr>
          <p:cNvPr id="3074" name="Picture 2"/>
          <p:cNvPicPr>
            <a:picLocks noChangeAspect="1" noChangeArrowheads="1"/>
          </p:cNvPicPr>
          <p:nvPr/>
        </p:nvPicPr>
        <p:blipFill>
          <a:blip r:embed="rId2"/>
          <a:srcRect/>
          <a:stretch>
            <a:fillRect/>
          </a:stretch>
        </p:blipFill>
        <p:spPr bwMode="auto">
          <a:xfrm>
            <a:off x="107504" y="1526236"/>
            <a:ext cx="6088760" cy="4423044"/>
          </a:xfrm>
          <a:prstGeom prst="rect">
            <a:avLst/>
          </a:prstGeom>
          <a:noFill/>
          <a:ln w="9525">
            <a:noFill/>
            <a:miter lim="800000"/>
            <a:headEnd/>
            <a:tailEnd/>
          </a:ln>
          <a:effectLst/>
        </p:spPr>
      </p:pic>
      <p:sp>
        <p:nvSpPr>
          <p:cNvPr id="5" name="1 Título"/>
          <p:cNvSpPr txBox="1">
            <a:spLocks/>
          </p:cNvSpPr>
          <p:nvPr/>
        </p:nvSpPr>
        <p:spPr>
          <a:xfrm>
            <a:off x="6196264" y="1454228"/>
            <a:ext cx="2947736" cy="4567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C" sz="2000" b="1" dirty="0" smtClean="0"/>
              <a:t>En comparación de los meses anteriores a la implementación del proyecto, con los meses posteriores, tenemos que existe un aumento en la producción de el área de anodizado (tomando en cuanta los valores antes y después de la producción) tenemos que hay un 9.4 % mas de producción que en los meses anteriores.</a:t>
            </a:r>
            <a:endParaRPr lang="es-EC" sz="2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08312" y="-12897"/>
            <a:ext cx="6372200" cy="6898789"/>
          </a:xfrm>
          <a:prstGeom prst="rect">
            <a:avLst/>
          </a:prstGeom>
          <a:solidFill>
            <a:schemeClr val="accent2">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4" name="3 Rectángulo"/>
          <p:cNvSpPr/>
          <p:nvPr/>
        </p:nvSpPr>
        <p:spPr>
          <a:xfrm>
            <a:off x="0" y="-12898"/>
            <a:ext cx="2915816" cy="689878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3834172" y="2795415"/>
            <a:ext cx="4320480" cy="1241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4800" dirty="0" smtClean="0"/>
              <a:t>Análisis de Costos</a:t>
            </a:r>
            <a:endParaRPr lang="es-EC" sz="4800" dirty="0"/>
          </a:p>
        </p:txBody>
      </p:sp>
    </p:spTree>
    <p:extLst>
      <p:ext uri="{BB962C8B-B14F-4D97-AF65-F5344CB8AC3E}">
        <p14:creationId xmlns:p14="http://schemas.microsoft.com/office/powerpoint/2010/main" val="41650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ANTESEDENTES</a:t>
            </a:r>
            <a:endParaRPr lang="es-EC" dirty="0"/>
          </a:p>
        </p:txBody>
      </p:sp>
      <p:sp>
        <p:nvSpPr>
          <p:cNvPr id="4" name="3 Rectángulo"/>
          <p:cNvSpPr/>
          <p:nvPr/>
        </p:nvSpPr>
        <p:spPr>
          <a:xfrm>
            <a:off x="899592" y="1628800"/>
            <a:ext cx="7488832" cy="316835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s-ES" sz="2800" dirty="0">
                <a:solidFill>
                  <a:schemeClr val="bg2">
                    <a:lumMod val="10000"/>
                  </a:schemeClr>
                </a:solidFill>
              </a:rPr>
              <a:t>La Corporación Ecuatoriana de Aluminios S.A., CEDAL; es una compañía ecuatoriana constituida en el año 1974 en la ciudad de Latacunga, provincia de Cotopaxi, con el fin de </a:t>
            </a:r>
            <a:r>
              <a:rPr lang="es-ES" sz="2800" dirty="0" smtClean="0">
                <a:solidFill>
                  <a:schemeClr val="bg2">
                    <a:lumMod val="10000"/>
                  </a:schemeClr>
                </a:solidFill>
              </a:rPr>
              <a:t>producir  </a:t>
            </a:r>
            <a:r>
              <a:rPr lang="es-ES" sz="2800" dirty="0">
                <a:solidFill>
                  <a:schemeClr val="bg2">
                    <a:lumMod val="10000"/>
                  </a:schemeClr>
                </a:solidFill>
              </a:rPr>
              <a:t>y comercializar perfiles de aluminio estructurales y arquitectónicos. CEDAL forma parte de Corporación Empresarial S.A., CORPESA.</a:t>
            </a:r>
            <a:endParaRPr lang="es-EC" sz="2800" dirty="0">
              <a:solidFill>
                <a:schemeClr val="bg2">
                  <a:lumMod val="10000"/>
                </a:schemeClr>
              </a:solidFill>
            </a:endParaRPr>
          </a:p>
        </p:txBody>
      </p:sp>
      <p:pic>
        <p:nvPicPr>
          <p:cNvPr id="6" name="Picture 4" descr="D:\Actividades\TESIS\Defenza del proyecto\Video de defenza\Imagines adicionales\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Photocopy/>
                    </a14:imgEffect>
                  </a14:imgLayer>
                </a14:imgProps>
              </a:ext>
            </a:extLst>
          </a:blip>
          <a:srcRect l="47179"/>
          <a:stretch/>
        </p:blipFill>
        <p:spPr bwMode="auto">
          <a:xfrm>
            <a:off x="2821777" y="4832993"/>
            <a:ext cx="3622431" cy="1862979"/>
          </a:xfrm>
          <a:prstGeom prst="rect">
            <a:avLst/>
          </a:prstGeom>
          <a:noFill/>
        </p:spPr>
      </p:pic>
    </p:spTree>
    <p:extLst>
      <p:ext uri="{BB962C8B-B14F-4D97-AF65-F5344CB8AC3E}">
        <p14:creationId xmlns:p14="http://schemas.microsoft.com/office/powerpoint/2010/main" val="186338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Costo del proyecto y factor de recuperación esperado</a:t>
            </a:r>
            <a:endParaRPr lang="es-EC"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031" y="2996952"/>
            <a:ext cx="6437337" cy="361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1500011"/>
            <a:ext cx="9144000" cy="1292662"/>
          </a:xfrm>
          <a:prstGeom prst="rect">
            <a:avLst/>
          </a:prstGeom>
        </p:spPr>
        <p:txBody>
          <a:bodyPr wrap="square">
            <a:spAutoFit/>
          </a:bodyPr>
          <a:lstStyle/>
          <a:p>
            <a:pPr algn="ctr"/>
            <a:r>
              <a:rPr lang="es-EC" dirty="0" err="1"/>
              <a:t>Cost_total_proyecto</a:t>
            </a:r>
            <a:r>
              <a:rPr lang="es-EC" dirty="0"/>
              <a:t>=</a:t>
            </a:r>
            <a:r>
              <a:rPr lang="es-EC" dirty="0" err="1"/>
              <a:t>cost_proyect</a:t>
            </a:r>
            <a:r>
              <a:rPr lang="es-EC" dirty="0"/>
              <a:t>(Chiller-</a:t>
            </a:r>
            <a:r>
              <a:rPr lang="es-EC" dirty="0" err="1"/>
              <a:t>intercamb</a:t>
            </a:r>
            <a:r>
              <a:rPr lang="es-EC" dirty="0"/>
              <a:t>)+</a:t>
            </a:r>
            <a:r>
              <a:rPr lang="es-EC" dirty="0" err="1"/>
              <a:t>cost_proyect</a:t>
            </a:r>
            <a:r>
              <a:rPr lang="es-EC" dirty="0"/>
              <a:t>(tanques-</a:t>
            </a:r>
            <a:r>
              <a:rPr lang="es-EC" dirty="0" err="1"/>
              <a:t>intercamb</a:t>
            </a:r>
            <a:r>
              <a:rPr lang="es-EC" dirty="0"/>
              <a:t>)</a:t>
            </a:r>
          </a:p>
          <a:p>
            <a:pPr algn="ctr"/>
            <a:endParaRPr lang="es-EC" sz="2000" dirty="0"/>
          </a:p>
          <a:p>
            <a:pPr algn="ctr"/>
            <a:r>
              <a:rPr lang="es-EC" sz="2000" dirty="0" err="1"/>
              <a:t>Cost_total_proyecto</a:t>
            </a:r>
            <a:r>
              <a:rPr lang="es-EC" sz="2000" dirty="0"/>
              <a:t> = 12381,16+ 3818,079</a:t>
            </a:r>
          </a:p>
          <a:p>
            <a:pPr algn="ctr"/>
            <a:r>
              <a:rPr lang="es-EC" sz="2000" dirty="0" err="1"/>
              <a:t>Cost_total_proyecto</a:t>
            </a:r>
            <a:r>
              <a:rPr lang="es-EC" sz="2000" dirty="0"/>
              <a:t> = </a:t>
            </a:r>
            <a:r>
              <a:rPr lang="es-EC" sz="2000" b="1" dirty="0"/>
              <a:t>16199.24 $</a:t>
            </a:r>
          </a:p>
        </p:txBody>
      </p:sp>
    </p:spTree>
    <p:extLst>
      <p:ext uri="{BB962C8B-B14F-4D97-AF65-F5344CB8AC3E}">
        <p14:creationId xmlns:p14="http://schemas.microsoft.com/office/powerpoint/2010/main" val="88525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Tasa de recuperación del proyecto</a:t>
            </a:r>
            <a:endParaRPr lang="es-EC"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22" y="1963092"/>
            <a:ext cx="8642458" cy="420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39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Tiempo de recuperación del proyecto</a:t>
            </a:r>
            <a:endParaRPr lang="es-EC" dirty="0"/>
          </a:p>
        </p:txBody>
      </p:sp>
      <p:sp>
        <p:nvSpPr>
          <p:cNvPr id="3" name="2 Marcador de contenido"/>
          <p:cNvSpPr>
            <a:spLocks noGrp="1"/>
          </p:cNvSpPr>
          <p:nvPr>
            <p:ph idx="1"/>
          </p:nvPr>
        </p:nvSpPr>
        <p:spPr>
          <a:xfrm>
            <a:off x="539552" y="1844824"/>
            <a:ext cx="8229600" cy="4464496"/>
          </a:xfrm>
        </p:spPr>
        <p:txBody>
          <a:bodyPr>
            <a:normAutofit/>
          </a:bodyPr>
          <a:lstStyle/>
          <a:p>
            <a:pPr marL="0" indent="0" algn="ctr">
              <a:buNone/>
            </a:pPr>
            <a:r>
              <a:rPr lang="es-EC" sz="2800" dirty="0"/>
              <a:t>Tiempo de recuperación = </a:t>
            </a:r>
            <a:r>
              <a:rPr lang="es-EC" sz="2800" dirty="0" err="1"/>
              <a:t>Cost_total_proyecto</a:t>
            </a:r>
            <a:r>
              <a:rPr lang="es-EC" sz="2800" dirty="0"/>
              <a:t> / </a:t>
            </a:r>
            <a:r>
              <a:rPr lang="es-EC" sz="2800" dirty="0" err="1" smtClean="0"/>
              <a:t>ganancia_promedio_mensual</a:t>
            </a:r>
            <a:endParaRPr lang="es-EC" sz="2800" dirty="0" smtClean="0"/>
          </a:p>
          <a:p>
            <a:pPr marL="0" indent="0" algn="ctr">
              <a:buNone/>
            </a:pPr>
            <a:endParaRPr lang="es-EC" sz="2800" dirty="0" smtClean="0"/>
          </a:p>
          <a:p>
            <a:pPr marL="0" indent="0" algn="ctr">
              <a:buNone/>
            </a:pPr>
            <a:endParaRPr lang="es-EC" sz="2800" dirty="0"/>
          </a:p>
          <a:p>
            <a:pPr marL="0" indent="0" algn="ctr">
              <a:buNone/>
            </a:pPr>
            <a:r>
              <a:rPr lang="es-EC" dirty="0"/>
              <a:t>Tiempo de recuperación = 16199.24 / </a:t>
            </a:r>
            <a:r>
              <a:rPr lang="es-EC" dirty="0" smtClean="0"/>
              <a:t>761,7</a:t>
            </a:r>
          </a:p>
          <a:p>
            <a:pPr marL="0" indent="0" algn="ctr">
              <a:buNone/>
            </a:pPr>
            <a:endParaRPr lang="es-EC" dirty="0"/>
          </a:p>
          <a:p>
            <a:pPr marL="0" indent="0" algn="ctr">
              <a:buNone/>
            </a:pPr>
            <a:r>
              <a:rPr lang="es-EC" dirty="0"/>
              <a:t>Tiempo de recuperación = </a:t>
            </a:r>
            <a:r>
              <a:rPr lang="es-EC" b="1" dirty="0"/>
              <a:t>21,3 </a:t>
            </a:r>
            <a:r>
              <a:rPr lang="es-EC" b="1" dirty="0" smtClean="0"/>
              <a:t>meses</a:t>
            </a:r>
            <a:endParaRPr lang="es-EC" b="1" dirty="0"/>
          </a:p>
          <a:p>
            <a:pPr marL="0" indent="0">
              <a:buNone/>
            </a:pPr>
            <a:endParaRPr lang="es-EC" dirty="0"/>
          </a:p>
        </p:txBody>
      </p:sp>
    </p:spTree>
    <p:extLst>
      <p:ext uri="{BB962C8B-B14F-4D97-AF65-F5344CB8AC3E}">
        <p14:creationId xmlns:p14="http://schemas.microsoft.com/office/powerpoint/2010/main" val="356736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Conclusiones</a:t>
            </a:r>
            <a:endParaRPr lang="es-EC" dirty="0"/>
          </a:p>
        </p:txBody>
      </p:sp>
      <p:sp>
        <p:nvSpPr>
          <p:cNvPr id="3" name="2 Marcador de contenido"/>
          <p:cNvSpPr>
            <a:spLocks noGrp="1"/>
          </p:cNvSpPr>
          <p:nvPr>
            <p:ph idx="1"/>
          </p:nvPr>
        </p:nvSpPr>
        <p:spPr/>
        <p:txBody>
          <a:bodyPr>
            <a:normAutofit fontScale="77500" lnSpcReduction="20000"/>
          </a:bodyPr>
          <a:lstStyle/>
          <a:p>
            <a:pPr algn="just"/>
            <a:r>
              <a:rPr lang="es-EC" dirty="0" smtClean="0"/>
              <a:t>Se </a:t>
            </a:r>
            <a:r>
              <a:rPr lang="es-EC" dirty="0"/>
              <a:t>implementó un sistema automático para controlar las bombas del sistema de enfriamiento Chiller-Intercambiadores y tanques-intercambiadores, de los tanques naturales y de color, logrando mantener una temperatura estable dentro de rango de 24 a 27 </a:t>
            </a:r>
            <a:r>
              <a:rPr lang="es-EC" dirty="0" err="1"/>
              <a:t>ºC</a:t>
            </a:r>
            <a:r>
              <a:rPr lang="es-EC" dirty="0"/>
              <a:t>, mejorando las condiciones de elaboración de los perfiles y por ende la calidad del producto.</a:t>
            </a:r>
          </a:p>
          <a:p>
            <a:pPr algn="just"/>
            <a:endParaRPr lang="es-EC" dirty="0"/>
          </a:p>
          <a:p>
            <a:pPr algn="just"/>
            <a:r>
              <a:rPr lang="es-EC" dirty="0" smtClean="0"/>
              <a:t>Se </a:t>
            </a:r>
            <a:r>
              <a:rPr lang="es-EC" dirty="0"/>
              <a:t>ha implementado un sistema de control PID, que permite realizar el control de temperatura de los tanques naturales y de color. Aplicándose el método II de </a:t>
            </a:r>
            <a:r>
              <a:rPr lang="es-EC" dirty="0" err="1"/>
              <a:t>Ziegler-Nichols</a:t>
            </a:r>
            <a:r>
              <a:rPr lang="es-EC" dirty="0"/>
              <a:t> para la selección de las constantes de calibración </a:t>
            </a:r>
            <a:r>
              <a:rPr lang="es-EC" dirty="0" err="1"/>
              <a:t>Td</a:t>
            </a:r>
            <a:r>
              <a:rPr lang="es-EC" dirty="0"/>
              <a:t>=6, Ti=9 y </a:t>
            </a:r>
            <a:r>
              <a:rPr lang="es-EC" dirty="0" err="1"/>
              <a:t>Kp</a:t>
            </a:r>
            <a:r>
              <a:rPr lang="es-EC" dirty="0"/>
              <a:t>=2,16, con las cuales se logra mantener la temperatura estable de los tanques naturales y de color.</a:t>
            </a:r>
          </a:p>
          <a:p>
            <a:endParaRPr lang="es-EC" dirty="0"/>
          </a:p>
          <a:p>
            <a:endParaRPr lang="es-EC" dirty="0"/>
          </a:p>
        </p:txBody>
      </p:sp>
    </p:spTree>
    <p:extLst>
      <p:ext uri="{BB962C8B-B14F-4D97-AF65-F5344CB8AC3E}">
        <p14:creationId xmlns:p14="http://schemas.microsoft.com/office/powerpoint/2010/main" val="364112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algn="just"/>
            <a:r>
              <a:rPr lang="es-EC" dirty="0" smtClean="0"/>
              <a:t>La </a:t>
            </a:r>
            <a:r>
              <a:rPr lang="es-EC" dirty="0"/>
              <a:t>tendencia de temperatura de todos los naturales varían dentro del rango establecido, logrando alcanzar una mejora de un 6% a 9% con referencia a los valores registrados antes del proyecto, lo que permite el aumento de la producción ya que los tanques se encuentran en condiciones de trabajar a pesar de su continuo funcionamiento.</a:t>
            </a:r>
          </a:p>
          <a:p>
            <a:pPr algn="just"/>
            <a:endParaRPr lang="es-EC" dirty="0"/>
          </a:p>
          <a:p>
            <a:pPr algn="just"/>
            <a:r>
              <a:rPr lang="es-EC" dirty="0" smtClean="0"/>
              <a:t>El </a:t>
            </a:r>
            <a:r>
              <a:rPr lang="es-EC" dirty="0"/>
              <a:t>proyecto mejoró las condiciones de temperatura de trabajo de los tanques naturales y de color, logrando mejorar las características de la capa anódica (oxido de aluminio) y por ende la calidad del acabado del producto, por lo que la cantidad de perfiles de aluminio que tienen que ser reprocesados a reducido.</a:t>
            </a:r>
          </a:p>
          <a:p>
            <a:endParaRPr lang="es-EC" dirty="0"/>
          </a:p>
          <a:p>
            <a:endParaRPr lang="es-EC" dirty="0"/>
          </a:p>
        </p:txBody>
      </p:sp>
      <p:sp>
        <p:nvSpPr>
          <p:cNvPr id="4" name="1 Título"/>
          <p:cNvSpPr>
            <a:spLocks noGrp="1"/>
          </p:cNvSpPr>
          <p:nvPr>
            <p:ph type="title"/>
          </p:nvPr>
        </p:nvSpPr>
        <p:spPr/>
        <p:txBody>
          <a:bodyPr/>
          <a:lstStyle/>
          <a:p>
            <a:pPr algn="l"/>
            <a:r>
              <a:rPr lang="es-EC" dirty="0" smtClean="0"/>
              <a:t>Conclusiones</a:t>
            </a:r>
            <a:endParaRPr lang="es-EC" dirty="0"/>
          </a:p>
        </p:txBody>
      </p:sp>
    </p:spTree>
    <p:extLst>
      <p:ext uri="{BB962C8B-B14F-4D97-AF65-F5344CB8AC3E}">
        <p14:creationId xmlns:p14="http://schemas.microsoft.com/office/powerpoint/2010/main" val="147781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algn="just"/>
            <a:r>
              <a:rPr lang="es-EC" dirty="0" smtClean="0"/>
              <a:t>El </a:t>
            </a:r>
            <a:r>
              <a:rPr lang="es-EC" dirty="0"/>
              <a:t>sistema de control de temperatura tanques-intercambiadores no puede mantener la temperatura de los tanques de anodizado dentro del rango, cuando se presentan problemas en los intercambiadores, debiéndose esto a que la circulación de caudal disminuye siendo inferior a la necesaria para poder realizar un control de la temperatura del proceso. </a:t>
            </a:r>
          </a:p>
          <a:p>
            <a:pPr algn="just"/>
            <a:endParaRPr lang="es-EC" dirty="0"/>
          </a:p>
          <a:p>
            <a:pPr algn="just"/>
            <a:r>
              <a:rPr lang="es-EC" dirty="0" smtClean="0"/>
              <a:t>El </a:t>
            </a:r>
            <a:r>
              <a:rPr lang="es-EC" dirty="0" err="1"/>
              <a:t>chiller</a:t>
            </a:r>
            <a:r>
              <a:rPr lang="es-EC" dirty="0"/>
              <a:t> presenta </a:t>
            </a:r>
            <a:r>
              <a:rPr lang="es-EC"/>
              <a:t>inconvenientes </a:t>
            </a:r>
            <a:r>
              <a:rPr lang="es-EC" smtClean="0"/>
              <a:t>debido </a:t>
            </a:r>
            <a:r>
              <a:rPr lang="es-EC" dirty="0"/>
              <a:t>a que caudal que circula por su sistema no es el necesario para que funcione con normalidad, por lo que es necesario realizar un análisis de la configuración de su instalación para mejorar las condiciones de trabajo del equipo y evitar que presente problemas repetitivos.</a:t>
            </a:r>
          </a:p>
          <a:p>
            <a:endParaRPr lang="es-EC" dirty="0"/>
          </a:p>
        </p:txBody>
      </p:sp>
      <p:sp>
        <p:nvSpPr>
          <p:cNvPr id="4" name="1 Título"/>
          <p:cNvSpPr>
            <a:spLocks noGrp="1"/>
          </p:cNvSpPr>
          <p:nvPr>
            <p:ph type="title"/>
          </p:nvPr>
        </p:nvSpPr>
        <p:spPr/>
        <p:txBody>
          <a:bodyPr/>
          <a:lstStyle/>
          <a:p>
            <a:pPr algn="l"/>
            <a:r>
              <a:rPr lang="es-EC" dirty="0" smtClean="0"/>
              <a:t>Conclusiones</a:t>
            </a:r>
            <a:endParaRPr lang="es-EC" dirty="0"/>
          </a:p>
        </p:txBody>
      </p:sp>
    </p:spTree>
    <p:extLst>
      <p:ext uri="{BB962C8B-B14F-4D97-AF65-F5344CB8AC3E}">
        <p14:creationId xmlns:p14="http://schemas.microsoft.com/office/powerpoint/2010/main" val="67999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dirty="0" smtClean="0"/>
              <a:t>Recomendaciones</a:t>
            </a:r>
            <a:endParaRPr lang="es-EC" dirty="0"/>
          </a:p>
        </p:txBody>
      </p:sp>
      <p:sp>
        <p:nvSpPr>
          <p:cNvPr id="3" name="2 Marcador de contenido"/>
          <p:cNvSpPr>
            <a:spLocks noGrp="1"/>
          </p:cNvSpPr>
          <p:nvPr>
            <p:ph idx="1"/>
          </p:nvPr>
        </p:nvSpPr>
        <p:spPr>
          <a:xfrm>
            <a:off x="457200" y="1412776"/>
            <a:ext cx="8229600" cy="5256584"/>
          </a:xfrm>
        </p:spPr>
        <p:txBody>
          <a:bodyPr>
            <a:normAutofit fontScale="77500" lnSpcReduction="20000"/>
          </a:bodyPr>
          <a:lstStyle/>
          <a:p>
            <a:pPr algn="just"/>
            <a:r>
              <a:rPr lang="es-EC" dirty="0" smtClean="0"/>
              <a:t>Tanto </a:t>
            </a:r>
            <a:r>
              <a:rPr lang="es-EC" dirty="0"/>
              <a:t>en la fase de diseño como la fase de implementación, el uso de los manuales de los equipos y la investigación realizada en internet es de vital importancia para el buen desenvolvimiento del proyecto.</a:t>
            </a:r>
          </a:p>
          <a:p>
            <a:pPr algn="just"/>
            <a:endParaRPr lang="es-EC" dirty="0"/>
          </a:p>
          <a:p>
            <a:pPr algn="just"/>
            <a:r>
              <a:rPr lang="es-EC" dirty="0" smtClean="0"/>
              <a:t>Se </a:t>
            </a:r>
            <a:r>
              <a:rPr lang="es-EC" dirty="0"/>
              <a:t>tienen que realizar la configuración de los equipos según las necesidades de la automatización, permitiendo que todos los equipos trabajen en buenas condiciones y en los rangos requeridos.</a:t>
            </a:r>
          </a:p>
          <a:p>
            <a:pPr algn="just"/>
            <a:endParaRPr lang="es-EC" dirty="0"/>
          </a:p>
          <a:p>
            <a:pPr algn="just"/>
            <a:r>
              <a:rPr lang="es-EC" dirty="0" smtClean="0"/>
              <a:t>Mediante </a:t>
            </a:r>
            <a:r>
              <a:rPr lang="es-EC" dirty="0"/>
              <a:t>una correcta distribución de cableado en los tableros de control y de potencia, se evita que puedan existir cortos circuitos o problemas por malas conexiones que puedan ocasionar daños a los equipos o a terceros.</a:t>
            </a:r>
          </a:p>
          <a:p>
            <a:endParaRPr lang="es-EC" dirty="0"/>
          </a:p>
        </p:txBody>
      </p:sp>
    </p:spTree>
    <p:extLst>
      <p:ext uri="{BB962C8B-B14F-4D97-AF65-F5344CB8AC3E}">
        <p14:creationId xmlns:p14="http://schemas.microsoft.com/office/powerpoint/2010/main" val="302921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997152"/>
          </a:xfrm>
        </p:spPr>
        <p:txBody>
          <a:bodyPr>
            <a:normAutofit fontScale="70000" lnSpcReduction="20000"/>
          </a:bodyPr>
          <a:lstStyle/>
          <a:p>
            <a:pPr algn="just"/>
            <a:r>
              <a:rPr lang="es-EC" sz="3400" dirty="0"/>
              <a:t>Para que no exista problemas en la toma de temperaturas de los tanques naturales y de color se debe evitar que las </a:t>
            </a:r>
            <a:r>
              <a:rPr lang="es-EC" sz="3400" dirty="0" err="1"/>
              <a:t>termocuplas</a:t>
            </a:r>
            <a:r>
              <a:rPr lang="es-EC" sz="3400" dirty="0"/>
              <a:t> entren en contacto con la solución, ya que esto ocasiona la toma de datos erróneos o inclusive puede ocasionar daños en el modulo de </a:t>
            </a:r>
            <a:r>
              <a:rPr lang="es-EC" sz="3400" dirty="0" err="1"/>
              <a:t>termocuplas</a:t>
            </a:r>
            <a:r>
              <a:rPr lang="es-EC" sz="3400" dirty="0"/>
              <a:t> del PLC SLC 500.</a:t>
            </a:r>
          </a:p>
          <a:p>
            <a:pPr algn="just"/>
            <a:endParaRPr lang="es-EC" sz="3400" dirty="0"/>
          </a:p>
          <a:p>
            <a:pPr algn="just"/>
            <a:r>
              <a:rPr lang="es-EC" sz="3400" dirty="0" smtClean="0"/>
              <a:t>Todos </a:t>
            </a:r>
            <a:r>
              <a:rPr lang="es-EC" sz="3400" dirty="0"/>
              <a:t>los trabajos se tienen que realizar con los equipos de seguridad adecuados, previniendo posibles lesiones o inclusive la muerte, sea por el contacto con alto voltaje, caídas de zonas elevadas o contactos con sustancias nocivas.</a:t>
            </a:r>
          </a:p>
          <a:p>
            <a:pPr algn="just"/>
            <a:endParaRPr lang="es-EC" sz="3400" dirty="0"/>
          </a:p>
          <a:p>
            <a:pPr algn="just"/>
            <a:r>
              <a:rPr lang="es-EC" sz="3400" dirty="0" smtClean="0"/>
              <a:t>La </a:t>
            </a:r>
            <a:r>
              <a:rPr lang="es-EC" sz="3400" dirty="0"/>
              <a:t>calibración de los parámetros del control PID son fundamentales para que el sistema funcione correctamente y esta se tiene que realizar según las necesidades del sistema.</a:t>
            </a:r>
          </a:p>
          <a:p>
            <a:endParaRPr lang="es-EC" dirty="0"/>
          </a:p>
          <a:p>
            <a:endParaRPr lang="es-EC" dirty="0"/>
          </a:p>
          <a:p>
            <a:endParaRPr lang="es-EC" dirty="0"/>
          </a:p>
        </p:txBody>
      </p:sp>
      <p:sp>
        <p:nvSpPr>
          <p:cNvPr id="4" name="1 Título"/>
          <p:cNvSpPr>
            <a:spLocks noGrp="1"/>
          </p:cNvSpPr>
          <p:nvPr>
            <p:ph type="title"/>
          </p:nvPr>
        </p:nvSpPr>
        <p:spPr/>
        <p:txBody>
          <a:bodyPr/>
          <a:lstStyle/>
          <a:p>
            <a:pPr algn="l"/>
            <a:r>
              <a:rPr lang="es-EC" dirty="0" smtClean="0"/>
              <a:t>Recomendaciones</a:t>
            </a:r>
            <a:endParaRPr lang="es-EC" dirty="0"/>
          </a:p>
        </p:txBody>
      </p:sp>
    </p:spTree>
    <p:extLst>
      <p:ext uri="{BB962C8B-B14F-4D97-AF65-F5344CB8AC3E}">
        <p14:creationId xmlns:p14="http://schemas.microsoft.com/office/powerpoint/2010/main" val="417209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853136"/>
          </a:xfrm>
        </p:spPr>
        <p:txBody>
          <a:bodyPr>
            <a:normAutofit fontScale="77500" lnSpcReduction="20000"/>
          </a:bodyPr>
          <a:lstStyle/>
          <a:p>
            <a:pPr algn="just"/>
            <a:r>
              <a:rPr lang="es-EC" dirty="0" smtClean="0"/>
              <a:t>Para </a:t>
            </a:r>
            <a:r>
              <a:rPr lang="es-EC" dirty="0"/>
              <a:t>el diseño e instalación de los equipos de potencia se tiene que tener conocimientos previos de instrumentación industrial, sistemas de control, dibujo mecánico industrial, maquinas eléctricas, electrónica de potencia, entre otras, que incluyen los conocimientos necesarios al momento de realizar una automatización.</a:t>
            </a:r>
          </a:p>
          <a:p>
            <a:pPr algn="just"/>
            <a:endParaRPr lang="es-EC" dirty="0"/>
          </a:p>
          <a:p>
            <a:pPr algn="just"/>
            <a:r>
              <a:rPr lang="es-EC" dirty="0" smtClean="0"/>
              <a:t>La </a:t>
            </a:r>
            <a:r>
              <a:rPr lang="es-EC" dirty="0"/>
              <a:t>implementación de equipos de control y de potencia de la misma marca, Allen Bradley, permiten la estandarización de la maquinaria en la empresa, pudiendo conseguir repuestos de una manera más versátil, rápida y sencilla, además disminuye los costos en la capacitación del personal, debido a que el personal se puede especializar </a:t>
            </a:r>
            <a:r>
              <a:rPr lang="es-EC" dirty="0" smtClean="0"/>
              <a:t>solo </a:t>
            </a:r>
            <a:r>
              <a:rPr lang="es-EC" dirty="0"/>
              <a:t>para esos equipos.</a:t>
            </a:r>
          </a:p>
          <a:p>
            <a:endParaRPr lang="es-EC" dirty="0"/>
          </a:p>
          <a:p>
            <a:endParaRPr lang="es-EC" dirty="0"/>
          </a:p>
        </p:txBody>
      </p:sp>
      <p:sp>
        <p:nvSpPr>
          <p:cNvPr id="4" name="1 Título"/>
          <p:cNvSpPr>
            <a:spLocks noGrp="1"/>
          </p:cNvSpPr>
          <p:nvPr>
            <p:ph type="title"/>
          </p:nvPr>
        </p:nvSpPr>
        <p:spPr/>
        <p:txBody>
          <a:bodyPr/>
          <a:lstStyle/>
          <a:p>
            <a:pPr algn="l"/>
            <a:r>
              <a:rPr lang="es-EC" dirty="0" smtClean="0"/>
              <a:t>Recomendaciones</a:t>
            </a:r>
            <a:endParaRPr lang="es-EC" dirty="0"/>
          </a:p>
        </p:txBody>
      </p:sp>
    </p:spTree>
    <p:extLst>
      <p:ext uri="{BB962C8B-B14F-4D97-AF65-F5344CB8AC3E}">
        <p14:creationId xmlns:p14="http://schemas.microsoft.com/office/powerpoint/2010/main" val="12753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997152"/>
          </a:xfrm>
        </p:spPr>
        <p:txBody>
          <a:bodyPr>
            <a:normAutofit fontScale="85000" lnSpcReduction="20000"/>
          </a:bodyPr>
          <a:lstStyle/>
          <a:p>
            <a:pPr algn="just"/>
            <a:r>
              <a:rPr lang="es-EC" dirty="0" smtClean="0"/>
              <a:t>Los </a:t>
            </a:r>
            <a:r>
              <a:rPr lang="es-EC" dirty="0"/>
              <a:t>tanques naturales 1 y 2 son los que presentan mayores problemas en lo que comprende al control de temperatura, presentándose problemas con su funcionamiento debido a su uso constante, siendo necesario la revisión de su funcionamiento y su configuración, para que se encuentre en óptimas condiciones de trabajo.</a:t>
            </a:r>
          </a:p>
          <a:p>
            <a:pPr algn="just"/>
            <a:endParaRPr lang="es-EC" dirty="0"/>
          </a:p>
          <a:p>
            <a:pPr algn="just"/>
            <a:r>
              <a:rPr lang="es-EC" dirty="0" smtClean="0"/>
              <a:t>Es </a:t>
            </a:r>
            <a:r>
              <a:rPr lang="es-EC" dirty="0"/>
              <a:t>necesario implementar un sistema SCADA para la empresa CEDAL S.A. que permita la adquisición y análisis de las variables del sistema, debido a que los datos de temperatura de los tanques de anodizado son adquiridos de manera manual y no son suficientes para realizar una buen investigación de funcionamiento.</a:t>
            </a:r>
          </a:p>
        </p:txBody>
      </p:sp>
      <p:sp>
        <p:nvSpPr>
          <p:cNvPr id="4" name="1 Título"/>
          <p:cNvSpPr>
            <a:spLocks noGrp="1"/>
          </p:cNvSpPr>
          <p:nvPr>
            <p:ph type="title"/>
          </p:nvPr>
        </p:nvSpPr>
        <p:spPr/>
        <p:txBody>
          <a:bodyPr/>
          <a:lstStyle/>
          <a:p>
            <a:pPr algn="l"/>
            <a:r>
              <a:rPr lang="es-EC" dirty="0" smtClean="0"/>
              <a:t>Recomendaciones</a:t>
            </a:r>
            <a:endParaRPr lang="es-EC" dirty="0"/>
          </a:p>
        </p:txBody>
      </p:sp>
    </p:spTree>
    <p:extLst>
      <p:ext uri="{BB962C8B-B14F-4D97-AF65-F5344CB8AC3E}">
        <p14:creationId xmlns:p14="http://schemas.microsoft.com/office/powerpoint/2010/main" val="261701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PROCESOS PRUDUCTIVOS: ACABADOS</a:t>
            </a:r>
            <a:endParaRPr lang="es-EC" dirty="0"/>
          </a:p>
        </p:txBody>
      </p:sp>
      <p:sp>
        <p:nvSpPr>
          <p:cNvPr id="4" name="3 Rectángulo redondeado"/>
          <p:cNvSpPr/>
          <p:nvPr/>
        </p:nvSpPr>
        <p:spPr>
          <a:xfrm>
            <a:off x="1187624" y="4725144"/>
            <a:ext cx="6984776" cy="17281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2000" b="1" dirty="0" smtClean="0">
                <a:solidFill>
                  <a:schemeClr val="bg2">
                    <a:lumMod val="10000"/>
                  </a:schemeClr>
                </a:solidFill>
              </a:rPr>
              <a:t>Tiene como fin dar un acabado superficial a los perfiles de aluminio, estos acabos se los realiza mediante  el proceso de anodizado  y coloreado de aluminio, o mediante pintura electrostática. </a:t>
            </a:r>
            <a:endParaRPr lang="es-EC" sz="2000" b="1" dirty="0">
              <a:solidFill>
                <a:schemeClr val="bg2">
                  <a:lumMod val="10000"/>
                </a:schemeClr>
              </a:solidFill>
            </a:endParaRPr>
          </a:p>
        </p:txBody>
      </p:sp>
      <p:pic>
        <p:nvPicPr>
          <p:cNvPr id="1026" name="Picture 2" descr="C:\Users\PC\Pictures\Proyecto\011220112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2245" y="1596511"/>
            <a:ext cx="3253771" cy="24403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PC\Pictures\Proyecto\1008201107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268760"/>
            <a:ext cx="2304256" cy="30723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119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804" y="2643190"/>
            <a:ext cx="8229600" cy="1143000"/>
          </a:xfrm>
        </p:spPr>
        <p:txBody>
          <a:bodyPr>
            <a:noAutofit/>
          </a:bodyPr>
          <a:lstStyle/>
          <a:p>
            <a:r>
              <a:rPr lang="es-ES" sz="16000" dirty="0" smtClean="0"/>
              <a:t>GRACIAS</a:t>
            </a:r>
            <a:endParaRPr lang="es-ES" sz="16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Planta de anodizado</a:t>
            </a:r>
            <a:endParaRPr lang="es-EC"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093"/>
          <a:stretch/>
        </p:blipFill>
        <p:spPr bwMode="auto">
          <a:xfrm>
            <a:off x="251520" y="1547614"/>
            <a:ext cx="8649884" cy="476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18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txBody>
          <a:bodyPr/>
          <a:lstStyle/>
          <a:p>
            <a:r>
              <a:rPr lang="es-EC" dirty="0" smtClean="0"/>
              <a:t>Sistema de Enfriamiento</a:t>
            </a:r>
            <a:endParaRPr lang="es-EC"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48" y="1433661"/>
            <a:ext cx="79248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005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1640</TotalTime>
  <Words>3629</Words>
  <Application>Microsoft Office PowerPoint</Application>
  <PresentationFormat>Presentación en pantalla (4:3)</PresentationFormat>
  <Paragraphs>543</Paragraphs>
  <Slides>70</Slides>
  <Notes>1</Notes>
  <HiddenSlides>0</HiddenSlides>
  <MMClips>0</MMClips>
  <ScaleCrop>false</ScaleCrop>
  <HeadingPairs>
    <vt:vector size="4" baseType="variant">
      <vt:variant>
        <vt:lpstr>Tema</vt:lpstr>
      </vt:variant>
      <vt:variant>
        <vt:i4>1</vt:i4>
      </vt:variant>
      <vt:variant>
        <vt:lpstr>Títulos de diapositiva</vt:lpstr>
      </vt:variant>
      <vt:variant>
        <vt:i4>70</vt:i4>
      </vt:variant>
    </vt:vector>
  </HeadingPairs>
  <TitlesOfParts>
    <vt:vector size="71" baseType="lpstr">
      <vt:lpstr>Tema de Office</vt:lpstr>
      <vt:lpstr>ESCUELA POLITÉCNICA DEL EJÉRCITO  EXTENSIÓN LATACUNGA  CARRERA DE INGENIERÍA MECATRÓNICA </vt:lpstr>
      <vt:lpstr>Presentación de PowerPoint</vt:lpstr>
      <vt:lpstr>Presentación de PowerPoint</vt:lpstr>
      <vt:lpstr>Presentación de PowerPoint</vt:lpstr>
      <vt:lpstr>JUSTFICACIÓN</vt:lpstr>
      <vt:lpstr>ANTESEDENTES</vt:lpstr>
      <vt:lpstr>PROCESOS PRUDUCTIVOS: ACABADOS</vt:lpstr>
      <vt:lpstr>Planta de anodizado</vt:lpstr>
      <vt:lpstr>Sistema de Enfriamiento</vt:lpstr>
      <vt:lpstr>Tanques de anodizado</vt:lpstr>
      <vt:lpstr>Tanque de color</vt:lpstr>
      <vt:lpstr>ANODIZADO</vt:lpstr>
      <vt:lpstr>Coloreado</vt:lpstr>
      <vt:lpstr>FASE DE DISEÑO</vt:lpstr>
      <vt:lpstr>SISTEMA DE ENFRIAMIENTO CHILLER-INTERCAMBIADORES </vt:lpstr>
      <vt:lpstr>SISTEMA DE ENFRIAMIENTO TANQUES-INTERCAMBIADORES </vt:lpstr>
      <vt:lpstr>DISEÑO DEL SISTEMA DE CONTROL PID</vt:lpstr>
      <vt:lpstr>Presentación de PowerPoint</vt:lpstr>
      <vt:lpstr>Presentación de PowerPoint</vt:lpstr>
      <vt:lpstr>DISEÑO DEL SISTEMA DE CONTROL PID</vt:lpstr>
      <vt:lpstr>Temperatura</vt:lpstr>
      <vt:lpstr>Temperatura de los tanques de anodizado</vt:lpstr>
      <vt:lpstr>Presentación de PowerPoint</vt:lpstr>
      <vt:lpstr>Presentación de PowerPoint</vt:lpstr>
      <vt:lpstr>PLC</vt:lpstr>
      <vt:lpstr>Selección de un PLC</vt:lpstr>
      <vt:lpstr>Selección de módulos de expanción</vt:lpstr>
      <vt:lpstr>Variador de frecuencia</vt:lpstr>
      <vt:lpstr>Selección variador de frecuencia Power flex 40</vt:lpstr>
      <vt:lpstr>Selección variador de frecuencia Power flex 700</vt:lpstr>
      <vt:lpstr>Arrancador Suave</vt:lpstr>
      <vt:lpstr>Selección del arrancador Suave</vt:lpstr>
      <vt:lpstr>Selección del arrancador Suave</vt:lpstr>
      <vt:lpstr>Presentación de PowerPoint</vt:lpstr>
      <vt:lpstr>RS-LOGIX Y RS-LINX.</vt:lpstr>
      <vt:lpstr>Presentación de PowerPoint</vt:lpstr>
      <vt:lpstr>Presentación de PowerPoint</vt:lpstr>
      <vt:lpstr>Presentación de PowerPoint</vt:lpstr>
      <vt:lpstr>Presentación de PowerPoint</vt:lpstr>
      <vt:lpstr>Montaje de equipos de potencia</vt:lpstr>
      <vt:lpstr>Distribución de los equipos: Tablero de potencia</vt:lpstr>
      <vt:lpstr>Distribución de los equipos: Tablero de potencia</vt:lpstr>
      <vt:lpstr>Distribución del cableado: Tablero de potencia</vt:lpstr>
      <vt:lpstr>Distribución del cableado</vt:lpstr>
      <vt:lpstr>Distribución de equipos: Tablero de control</vt:lpstr>
      <vt:lpstr>Distribución de equipos: Tablero de control</vt:lpstr>
      <vt:lpstr>Control de los tableros</vt:lpstr>
      <vt:lpstr>Presentación de PowerPoint</vt:lpstr>
      <vt:lpstr>Análisis de Temperaturas</vt:lpstr>
      <vt:lpstr>Temperaturas Anteriores Vs Actuales</vt:lpstr>
      <vt:lpstr>Temperaturas Anteriores Vs Actuales</vt:lpstr>
      <vt:lpstr>Temperaturas Anteriores Vs Actuales</vt:lpstr>
      <vt:lpstr>Análisis Semanal de temperaturas</vt:lpstr>
      <vt:lpstr>Análisis Semanal de temperaturas</vt:lpstr>
      <vt:lpstr>ANÁLISIS DE PRODUCCIÓN</vt:lpstr>
      <vt:lpstr>ANÁLISIS DE PRODUCCIÓN</vt:lpstr>
      <vt:lpstr>ANÁLISIS DE PRODUCCIÓN</vt:lpstr>
      <vt:lpstr>ANÁLISIS DE PRODUCCIÓN</vt:lpstr>
      <vt:lpstr>Presentación de PowerPoint</vt:lpstr>
      <vt:lpstr>Costo del proyecto y factor de recuperación esperado</vt:lpstr>
      <vt:lpstr>Tasa de recuperación del proyecto</vt:lpstr>
      <vt:lpstr>Tiempo de recuperación del proyecto</vt:lpstr>
      <vt:lpstr>Conclusiones</vt:lpstr>
      <vt:lpstr>Conclusiones</vt:lpstr>
      <vt:lpstr>Conclusiones</vt:lpstr>
      <vt:lpstr>Recomendaciones</vt:lpstr>
      <vt:lpstr>Recomendaciones</vt:lpstr>
      <vt:lpstr>Recomendaciones</vt:lpstr>
      <vt:lpstr>Recomendaciones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PC</cp:lastModifiedBy>
  <cp:revision>122</cp:revision>
  <dcterms:created xsi:type="dcterms:W3CDTF">2012-05-15T03:16:06Z</dcterms:created>
  <dcterms:modified xsi:type="dcterms:W3CDTF">2012-11-20T04:08:49Z</dcterms:modified>
</cp:coreProperties>
</file>