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51"/>
  </p:notesMasterIdLst>
  <p:sldIdLst>
    <p:sldId id="257" r:id="rId2"/>
    <p:sldId id="261" r:id="rId3"/>
    <p:sldId id="260" r:id="rId4"/>
    <p:sldId id="262" r:id="rId5"/>
    <p:sldId id="264" r:id="rId6"/>
    <p:sldId id="265" r:id="rId7"/>
    <p:sldId id="266" r:id="rId8"/>
    <p:sldId id="328" r:id="rId9"/>
    <p:sldId id="267" r:id="rId10"/>
    <p:sldId id="269" r:id="rId11"/>
    <p:sldId id="271" r:id="rId12"/>
    <p:sldId id="272" r:id="rId13"/>
    <p:sldId id="273" r:id="rId14"/>
    <p:sldId id="275" r:id="rId15"/>
    <p:sldId id="276" r:id="rId16"/>
    <p:sldId id="277" r:id="rId17"/>
    <p:sldId id="278" r:id="rId18"/>
    <p:sldId id="280" r:id="rId19"/>
    <p:sldId id="281" r:id="rId20"/>
    <p:sldId id="324" r:id="rId21"/>
    <p:sldId id="282" r:id="rId22"/>
    <p:sldId id="284" r:id="rId23"/>
    <p:sldId id="288" r:id="rId24"/>
    <p:sldId id="289" r:id="rId25"/>
    <p:sldId id="292" r:id="rId26"/>
    <p:sldId id="293" r:id="rId27"/>
    <p:sldId id="295" r:id="rId28"/>
    <p:sldId id="296" r:id="rId29"/>
    <p:sldId id="298" r:id="rId30"/>
    <p:sldId id="301" r:id="rId31"/>
    <p:sldId id="302" r:id="rId32"/>
    <p:sldId id="325" r:id="rId33"/>
    <p:sldId id="304" r:id="rId34"/>
    <p:sldId id="330" r:id="rId35"/>
    <p:sldId id="329" r:id="rId36"/>
    <p:sldId id="305" r:id="rId37"/>
    <p:sldId id="306" r:id="rId38"/>
    <p:sldId id="308" r:id="rId39"/>
    <p:sldId id="309" r:id="rId40"/>
    <p:sldId id="310" r:id="rId41"/>
    <p:sldId id="311" r:id="rId42"/>
    <p:sldId id="313" r:id="rId43"/>
    <p:sldId id="332" r:id="rId44"/>
    <p:sldId id="315" r:id="rId45"/>
    <p:sldId id="317" r:id="rId46"/>
    <p:sldId id="320" r:id="rId47"/>
    <p:sldId id="321" r:id="rId48"/>
    <p:sldId id="322" r:id="rId49"/>
    <p:sldId id="323" r:id="rId5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99" autoAdjust="0"/>
    <p:restoredTop sz="90847" autoAdjust="0"/>
  </p:normalViewPr>
  <p:slideViewPr>
    <p:cSldViewPr>
      <p:cViewPr>
        <p:scale>
          <a:sx n="100" d="100"/>
          <a:sy n="100" d="100"/>
        </p:scale>
        <p:origin x="-294" y="6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aniela%20Vega\Datos%20de%20programa\Microsoft\Excel\proyecciones%20(version%202).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n-US"/>
            </a:pPr>
            <a:r>
              <a:rPr lang="es-EC" sz="1200">
                <a:latin typeface="Arial" pitchFamily="34" charset="0"/>
                <a:cs typeface="Arial" pitchFamily="34" charset="0"/>
              </a:rPr>
              <a:t>Llantas</a:t>
            </a:r>
            <a:r>
              <a:rPr lang="es-EC" sz="1200" baseline="0">
                <a:latin typeface="Arial" pitchFamily="34" charset="0"/>
                <a:cs typeface="Arial" pitchFamily="34" charset="0"/>
              </a:rPr>
              <a:t> desechadas por año</a:t>
            </a:r>
            <a:endParaRPr lang="es-EC" sz="1200">
              <a:latin typeface="Arial" pitchFamily="34" charset="0"/>
              <a:cs typeface="Arial" pitchFamily="34" charset="0"/>
            </a:endParaRPr>
          </a:p>
        </c:rich>
      </c:tx>
      <c:layout>
        <c:manualLayout>
          <c:xMode val="edge"/>
          <c:yMode val="edge"/>
          <c:x val="0.21870689710192601"/>
          <c:y val="0"/>
        </c:manualLayout>
      </c:layout>
    </c:title>
    <c:plotArea>
      <c:layout>
        <c:manualLayout>
          <c:layoutTarget val="inner"/>
          <c:xMode val="edge"/>
          <c:yMode val="edge"/>
          <c:x val="0.14934951881014874"/>
          <c:y val="0.15487286745406825"/>
          <c:w val="0.64294401347949603"/>
          <c:h val="0.66769808070866365"/>
        </c:manualLayout>
      </c:layout>
      <c:scatterChart>
        <c:scatterStyle val="smoothMarker"/>
        <c:ser>
          <c:idx val="0"/>
          <c:order val="0"/>
          <c:trendline>
            <c:trendlineType val="log"/>
          </c:trendline>
          <c:trendline>
            <c:trendlineType val="linear"/>
            <c:dispEq val="1"/>
            <c:trendlineLbl>
              <c:layout>
                <c:manualLayout>
                  <c:x val="4.0638232720909884E-2"/>
                  <c:y val="0.13752150772820065"/>
                </c:manualLayout>
              </c:layout>
              <c:tx>
                <c:rich>
                  <a:bodyPr/>
                  <a:lstStyle/>
                  <a:p>
                    <a:pPr>
                      <a:defRPr lang="en-US"/>
                    </a:pPr>
                    <a:r>
                      <a:rPr lang="en-US" b="1" baseline="0" dirty="0">
                        <a:latin typeface="Arial" pitchFamily="34" charset="0"/>
                        <a:cs typeface="Arial" pitchFamily="34" charset="0"/>
                      </a:rPr>
                      <a:t>y = -11140x + 1E+06</a:t>
                    </a:r>
                    <a:endParaRPr lang="en-US" b="1" dirty="0">
                      <a:latin typeface="Arial" pitchFamily="34" charset="0"/>
                      <a:cs typeface="Arial" pitchFamily="34" charset="0"/>
                    </a:endParaRPr>
                  </a:p>
                </c:rich>
              </c:tx>
              <c:numFmt formatCode="General" sourceLinked="0"/>
            </c:trendlineLbl>
          </c:trendline>
          <c:trendline>
            <c:trendlineType val="linear"/>
          </c:trendline>
          <c:xVal>
            <c:numRef>
              <c:f>Hoja1!$A$2:$A$8</c:f>
              <c:numCache>
                <c:formatCode>General</c:formatCode>
                <c:ptCount val="7"/>
                <c:pt idx="0">
                  <c:v>0</c:v>
                </c:pt>
                <c:pt idx="1">
                  <c:v>1</c:v>
                </c:pt>
                <c:pt idx="2">
                  <c:v>2</c:v>
                </c:pt>
                <c:pt idx="3">
                  <c:v>3</c:v>
                </c:pt>
                <c:pt idx="4">
                  <c:v>4</c:v>
                </c:pt>
                <c:pt idx="5">
                  <c:v>5</c:v>
                </c:pt>
                <c:pt idx="6">
                  <c:v>6</c:v>
                </c:pt>
              </c:numCache>
            </c:numRef>
          </c:xVal>
          <c:yVal>
            <c:numRef>
              <c:f>Hoja1!$C$2:$C$8</c:f>
              <c:numCache>
                <c:formatCode>General</c:formatCode>
                <c:ptCount val="7"/>
                <c:pt idx="0">
                  <c:v>1105932</c:v>
                </c:pt>
                <c:pt idx="1">
                  <c:v>1230000</c:v>
                </c:pt>
                <c:pt idx="2">
                  <c:v>882000</c:v>
                </c:pt>
                <c:pt idx="3">
                  <c:v>944999.99999999837</c:v>
                </c:pt>
                <c:pt idx="4">
                  <c:v>976499.99999999837</c:v>
                </c:pt>
                <c:pt idx="5">
                  <c:v>1038449.9999999983</c:v>
                </c:pt>
                <c:pt idx="6">
                  <c:v>1095990</c:v>
                </c:pt>
              </c:numCache>
            </c:numRef>
          </c:yVal>
          <c:smooth val="1"/>
        </c:ser>
        <c:axId val="53298688"/>
        <c:axId val="35263616"/>
      </c:scatterChart>
      <c:valAx>
        <c:axId val="53298688"/>
        <c:scaling>
          <c:orientation val="minMax"/>
        </c:scaling>
        <c:axPos val="b"/>
        <c:numFmt formatCode="General" sourceLinked="1"/>
        <c:tickLblPos val="nextTo"/>
        <c:txPr>
          <a:bodyPr/>
          <a:lstStyle/>
          <a:p>
            <a:pPr>
              <a:defRPr lang="en-US"/>
            </a:pPr>
            <a:endParaRPr lang="es-EC"/>
          </a:p>
        </c:txPr>
        <c:crossAx val="35263616"/>
        <c:crosses val="autoZero"/>
        <c:crossBetween val="midCat"/>
      </c:valAx>
      <c:valAx>
        <c:axId val="35263616"/>
        <c:scaling>
          <c:orientation val="minMax"/>
        </c:scaling>
        <c:axPos val="l"/>
        <c:majorGridlines/>
        <c:numFmt formatCode="General" sourceLinked="1"/>
        <c:tickLblPos val="nextTo"/>
        <c:txPr>
          <a:bodyPr/>
          <a:lstStyle/>
          <a:p>
            <a:pPr>
              <a:defRPr lang="en-US"/>
            </a:pPr>
            <a:endParaRPr lang="es-EC"/>
          </a:p>
        </c:txPr>
        <c:crossAx val="53298688"/>
        <c:crosses val="autoZero"/>
        <c:crossBetween val="midCat"/>
      </c:valAx>
    </c:plotArea>
    <c:legend>
      <c:legendPos val="r"/>
      <c:legendEntry>
        <c:idx val="1"/>
        <c:delete val="1"/>
      </c:legendEntry>
      <c:legendEntry>
        <c:idx val="3"/>
        <c:delete val="1"/>
      </c:legendEntry>
      <c:layout>
        <c:manualLayout>
          <c:xMode val="edge"/>
          <c:yMode val="edge"/>
          <c:x val="0.71021953381655112"/>
          <c:y val="0.41107750604022181"/>
          <c:w val="0.28484098428095384"/>
          <c:h val="0.17443117623542548"/>
        </c:manualLayout>
      </c:layout>
      <c:txPr>
        <a:bodyPr/>
        <a:lstStyle/>
        <a:p>
          <a:pPr>
            <a:defRPr lang="en-US"/>
          </a:pPr>
          <a:endParaRPr lang="es-EC"/>
        </a:p>
      </c:txPr>
    </c:legend>
    <c:plotVisOnly val="1"/>
  </c:chart>
  <c:spPr>
    <a:gradFill>
      <a:gsLst>
        <a:gs pos="0">
          <a:srgbClr val="8488C4"/>
        </a:gs>
        <a:gs pos="53000">
          <a:srgbClr val="D4DEFF"/>
        </a:gs>
        <a:gs pos="83000">
          <a:srgbClr val="D4DEFF"/>
        </a:gs>
        <a:gs pos="100000">
          <a:srgbClr val="96AB94"/>
        </a:gs>
      </a:gsLst>
      <a:lin ang="5400000" scaled="0"/>
    </a:gradFill>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2F2BEA1-7F9D-4FDE-AACE-854EA3071C43}" type="datetimeFigureOut">
              <a:rPr lang="es-ES"/>
              <a:pPr>
                <a:defRPr/>
              </a:pPr>
              <a:t>21/04/2013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6098573-2AAE-44CB-869E-25B47DBF467B}"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monografias.com/trabajos35/demanda-caucho/demanda-caucho.s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noProof="0" dirty="0" smtClean="0"/>
              <a:t>A continuación la exposición del proyecto de </a:t>
            </a:r>
            <a:r>
              <a:rPr lang="es-EC" noProof="0" dirty="0" smtClean="0"/>
              <a:t>grado.</a:t>
            </a:r>
            <a:endParaRPr lang="es-EC" noProof="0" dirty="0" smtClean="0"/>
          </a:p>
        </p:txBody>
      </p:sp>
      <p:sp>
        <p:nvSpPr>
          <p:cNvPr id="1536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E3C71E-9AE9-4132-9ACF-67089E4B2E90}" type="slidenum">
              <a:rPr lang="es-EC" smtClean="0"/>
              <a:pPr fontAlgn="base">
                <a:spcBef>
                  <a:spcPct val="0"/>
                </a:spcBef>
                <a:spcAft>
                  <a:spcPct val="0"/>
                </a:spcAft>
                <a:defRPr/>
              </a:pPr>
              <a:t>1</a:t>
            </a:fld>
            <a:endParaRPr lang="es-EC"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El Ecuado</a:t>
            </a:r>
            <a:r>
              <a:rPr lang="es-EC" baseline="0" dirty="0" smtClean="0"/>
              <a:t>r es un mercado limitado.</a:t>
            </a:r>
            <a:endParaRPr lang="es-EC" dirty="0"/>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latin typeface="+mn-lt"/>
                <a:ea typeface="+mn-ea"/>
                <a:cs typeface="+mn-cs"/>
              </a:rPr>
              <a:t>FUENTE: “Importación de maquinaria procesadora de neumáticos desechados desde China, y exportación del subproducto vía marítima hacia México”, encuesta  realizada el 2012, Quito Ecuador.</a:t>
            </a:r>
            <a:endParaRPr lang="es-EC"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C" sz="1200" kern="1200" dirty="0" smtClean="0">
                <a:solidFill>
                  <a:schemeClr val="tx1"/>
                </a:solidFill>
                <a:latin typeface="+mn-lt"/>
                <a:ea typeface="+mn-ea"/>
                <a:cs typeface="+mn-cs"/>
              </a:rPr>
              <a:t>Se elaboro un estudio basado en el año 2012, el cual expone el Ranking  según la ASOCIACIÓN NACIONAL AUTOMOTRIZ  DE CHILE.</a:t>
            </a:r>
          </a:p>
          <a:p>
            <a:endParaRPr lang="es-EC" dirty="0"/>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C" sz="1200" kern="1200" dirty="0" smtClean="0">
                <a:solidFill>
                  <a:schemeClr val="tx1"/>
                </a:solidFill>
                <a:latin typeface="+mn-lt"/>
                <a:ea typeface="+mn-ea"/>
                <a:cs typeface="+mn-cs"/>
              </a:rPr>
              <a:t>Duración de un neumático 40.000 – 60.000 Km. </a:t>
            </a:r>
          </a:p>
          <a:p>
            <a:endParaRPr lang="es-EC" dirty="0"/>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s-EC"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u="sng" kern="1200" dirty="0" smtClean="0">
                <a:solidFill>
                  <a:schemeClr val="tx1"/>
                </a:solidFill>
                <a:latin typeface="+mn-lt"/>
                <a:ea typeface="+mn-ea"/>
                <a:cs typeface="+mn-cs"/>
              </a:rPr>
              <a:t>Danny Harold Loyola </a:t>
            </a:r>
            <a:r>
              <a:rPr lang="es-ES" sz="1200" u="sng" kern="1200" dirty="0" err="1" smtClean="0">
                <a:solidFill>
                  <a:schemeClr val="tx1"/>
                </a:solidFill>
                <a:latin typeface="+mn-lt"/>
                <a:ea typeface="+mn-ea"/>
                <a:cs typeface="+mn-cs"/>
              </a:rPr>
              <a:t>Rodriguez</a:t>
            </a:r>
            <a:r>
              <a:rPr lang="es-ES" sz="1200" u="sng" kern="1200" dirty="0" smtClean="0">
                <a:solidFill>
                  <a:schemeClr val="tx1"/>
                </a:solidFill>
                <a:latin typeface="+mn-lt"/>
                <a:ea typeface="+mn-ea"/>
                <a:cs typeface="+mn-cs"/>
              </a:rPr>
              <a:t>, “Demanda del caucho”, </a:t>
            </a:r>
            <a:endParaRPr lang="es-EC" sz="1200" kern="1200" dirty="0" smtClean="0">
              <a:solidFill>
                <a:schemeClr val="tx1"/>
              </a:solidFill>
              <a:latin typeface="+mn-lt"/>
              <a:ea typeface="+mn-ea"/>
              <a:cs typeface="+mn-cs"/>
            </a:endParaRPr>
          </a:p>
          <a:p>
            <a:r>
              <a:rPr lang="es-ES" sz="1200" u="sng" kern="1200" dirty="0" smtClean="0">
                <a:solidFill>
                  <a:schemeClr val="tx1"/>
                </a:solidFill>
                <a:latin typeface="+mn-lt"/>
                <a:ea typeface="+mn-ea"/>
                <a:cs typeface="+mn-cs"/>
              </a:rPr>
              <a:t> </a:t>
            </a:r>
            <a:r>
              <a:rPr lang="es-ES" sz="1200" u="sng" kern="1200" dirty="0" smtClean="0">
                <a:solidFill>
                  <a:schemeClr val="tx1"/>
                </a:solidFill>
                <a:latin typeface="+mn-lt"/>
                <a:ea typeface="+mn-ea"/>
                <a:cs typeface="+mn-cs"/>
                <a:hlinkClick r:id="rId3"/>
              </a:rPr>
              <a:t>http://www.monografias.com/trabajos35/demanda-caucho/demanda-caucho.shtml</a:t>
            </a:r>
            <a:r>
              <a:rPr lang="es-ES" sz="1200" u="sng" kern="1200" dirty="0" smtClean="0">
                <a:solidFill>
                  <a:schemeClr val="tx1"/>
                </a:solidFill>
                <a:latin typeface="+mn-lt"/>
                <a:ea typeface="+mn-ea"/>
                <a:cs typeface="+mn-cs"/>
              </a:rPr>
              <a:t>, publicado 12/01/2009, consulta 18/11/2011.</a:t>
            </a:r>
            <a:endParaRPr lang="es-EC" dirty="0"/>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baseline="0" dirty="0" smtClean="0">
                <a:latin typeface="AMGDT" pitchFamily="2" charset="0"/>
              </a:rPr>
              <a:t>Cuenca arrancará un proyecto para una planta de reciclaje de llantas,  </a:t>
            </a:r>
            <a:r>
              <a:rPr lang="es-EC" dirty="0" smtClean="0">
                <a:latin typeface="AMGDT" pitchFamily="2" charset="0"/>
              </a:rPr>
              <a:t>ALIBOC</a:t>
            </a:r>
            <a:r>
              <a:rPr lang="es-EC" baseline="0" dirty="0" smtClean="0">
                <a:latin typeface="AMGDT" pitchFamily="2" charset="0"/>
              </a:rPr>
              <a:t> S.A procesará las llantas de Galápagos.</a:t>
            </a:r>
            <a:endParaRPr lang="es-EC" dirty="0">
              <a:latin typeface="AMGDT" pitchFamily="2" charset="0"/>
            </a:endParaRPr>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Los productos más utilizados son el polvo de 0.7mm y de 2 mm, 3.5mm,10mm y 16mm. Usualmente el granulado se empaca en costales de 50Kg</a:t>
            </a:r>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ISO (Organización Internacional para la Estandarización)</a:t>
            </a:r>
          </a:p>
          <a:p>
            <a:r>
              <a:rPr lang="es-ES" sz="1200" kern="1200" dirty="0" err="1" smtClean="0">
                <a:solidFill>
                  <a:schemeClr val="tx1"/>
                </a:solidFill>
                <a:latin typeface="+mn-lt"/>
                <a:ea typeface="+mn-ea"/>
                <a:cs typeface="+mn-cs"/>
              </a:rPr>
              <a:t>Ohsas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Ocupational</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Health</a:t>
            </a:r>
            <a:r>
              <a:rPr lang="es-ES" sz="1200" kern="1200" dirty="0" smtClean="0">
                <a:solidFill>
                  <a:schemeClr val="tx1"/>
                </a:solidFill>
                <a:latin typeface="+mn-lt"/>
                <a:ea typeface="+mn-ea"/>
                <a:cs typeface="+mn-cs"/>
              </a:rPr>
              <a:t> and Safety </a:t>
            </a:r>
            <a:r>
              <a:rPr lang="es-ES" sz="1200" kern="1200" dirty="0" err="1" smtClean="0">
                <a:solidFill>
                  <a:schemeClr val="tx1"/>
                </a:solidFill>
                <a:latin typeface="+mn-lt"/>
                <a:ea typeface="+mn-ea"/>
                <a:cs typeface="+mn-cs"/>
              </a:rPr>
              <a:t>Assesmenmt</a:t>
            </a:r>
            <a:r>
              <a:rPr lang="es-ES" sz="1200" kern="1200" dirty="0" smtClean="0">
                <a:solidFill>
                  <a:schemeClr val="tx1"/>
                </a:solidFill>
                <a:latin typeface="+mn-lt"/>
                <a:ea typeface="+mn-ea"/>
                <a:cs typeface="+mn-cs"/>
              </a:rPr>
              <a:t> Series) (Normativa para la seguridad y salud ocupacional).</a:t>
            </a:r>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29CD957-FB0E-4752-A5C6-565BF1354535}" type="slidenum">
              <a:rPr lang="es-EC" sz="1200">
                <a:latin typeface="Calibri" pitchFamily="34" charset="0"/>
              </a:rPr>
              <a:pPr algn="r"/>
              <a:t>2</a:t>
            </a:fld>
            <a:endParaRPr lang="es-EC" sz="120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ASTM</a:t>
            </a:r>
            <a:r>
              <a:rPr lang="es-EC" sz="1200" kern="1200" baseline="0" dirty="0" smtClean="0">
                <a:solidFill>
                  <a:schemeClr val="tx1"/>
                </a:solidFill>
                <a:latin typeface="+mn-lt"/>
                <a:ea typeface="+mn-ea"/>
                <a:cs typeface="+mn-cs"/>
              </a:rPr>
              <a:t> (American </a:t>
            </a:r>
            <a:r>
              <a:rPr lang="es-EC" sz="1200" kern="1200" baseline="0" dirty="0" err="1" smtClean="0">
                <a:solidFill>
                  <a:schemeClr val="tx1"/>
                </a:solidFill>
                <a:latin typeface="+mn-lt"/>
                <a:ea typeface="+mn-ea"/>
                <a:cs typeface="+mn-cs"/>
              </a:rPr>
              <a:t>society</a:t>
            </a:r>
            <a:r>
              <a:rPr lang="es-EC" sz="1200" kern="1200" baseline="0" dirty="0" smtClean="0">
                <a:solidFill>
                  <a:schemeClr val="tx1"/>
                </a:solidFill>
                <a:latin typeface="+mn-lt"/>
                <a:ea typeface="+mn-ea"/>
                <a:cs typeface="+mn-cs"/>
              </a:rPr>
              <a:t> </a:t>
            </a:r>
            <a:r>
              <a:rPr lang="es-EC" sz="1200" kern="1200" baseline="0" dirty="0" err="1" smtClean="0">
                <a:solidFill>
                  <a:schemeClr val="tx1"/>
                </a:solidFill>
                <a:latin typeface="+mn-lt"/>
                <a:ea typeface="+mn-ea"/>
                <a:cs typeface="+mn-cs"/>
              </a:rPr>
              <a:t>for</a:t>
            </a:r>
            <a:r>
              <a:rPr lang="es-EC" sz="1200" kern="1200" baseline="0" dirty="0" smtClean="0">
                <a:solidFill>
                  <a:schemeClr val="tx1"/>
                </a:solidFill>
                <a:latin typeface="+mn-lt"/>
                <a:ea typeface="+mn-ea"/>
                <a:cs typeface="+mn-cs"/>
              </a:rPr>
              <a:t> </a:t>
            </a:r>
            <a:r>
              <a:rPr lang="es-EC" sz="1200" kern="1200" baseline="0" dirty="0" err="1" smtClean="0">
                <a:solidFill>
                  <a:schemeClr val="tx1"/>
                </a:solidFill>
                <a:latin typeface="+mn-lt"/>
                <a:ea typeface="+mn-ea"/>
                <a:cs typeface="+mn-cs"/>
              </a:rPr>
              <a:t>testing</a:t>
            </a:r>
            <a:r>
              <a:rPr lang="es-EC" sz="1200" kern="1200" baseline="0" dirty="0" smtClean="0">
                <a:solidFill>
                  <a:schemeClr val="tx1"/>
                </a:solidFill>
                <a:latin typeface="+mn-lt"/>
                <a:ea typeface="+mn-ea"/>
                <a:cs typeface="+mn-cs"/>
              </a:rPr>
              <a:t> and </a:t>
            </a:r>
            <a:r>
              <a:rPr lang="es-EC" sz="1200" kern="1200" baseline="0" dirty="0" err="1" smtClean="0">
                <a:solidFill>
                  <a:schemeClr val="tx1"/>
                </a:solidFill>
                <a:latin typeface="+mn-lt"/>
                <a:ea typeface="+mn-ea"/>
                <a:cs typeface="+mn-cs"/>
              </a:rPr>
              <a:t>materials</a:t>
            </a:r>
            <a:r>
              <a:rPr lang="es-EC" sz="1200" kern="1200" baseline="0" dirty="0" smtClean="0">
                <a:solidFill>
                  <a:schemeClr val="tx1"/>
                </a:solidFill>
                <a:latin typeface="+mn-lt"/>
                <a:ea typeface="+mn-ea"/>
                <a:cs typeface="+mn-cs"/>
              </a:rPr>
              <a:t>), organismo de normalización.</a:t>
            </a:r>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Para</a:t>
            </a:r>
            <a:r>
              <a:rPr lang="es-EC" sz="1200" kern="1200" baseline="0" dirty="0" smtClean="0">
                <a:solidFill>
                  <a:schemeClr val="tx1"/>
                </a:solidFill>
                <a:latin typeface="+mn-lt"/>
                <a:ea typeface="+mn-ea"/>
                <a:cs typeface="+mn-cs"/>
              </a:rPr>
              <a:t> emitir  comprobantes y declaraciones SRI.</a:t>
            </a:r>
          </a:p>
          <a:p>
            <a:r>
              <a:rPr lang="es-EC" sz="1200" kern="1200" baseline="0" dirty="0" smtClean="0">
                <a:solidFill>
                  <a:schemeClr val="tx1"/>
                </a:solidFill>
                <a:latin typeface="+mn-lt"/>
                <a:ea typeface="+mn-ea"/>
                <a:cs typeface="+mn-cs"/>
              </a:rPr>
              <a:t>RUC  numero de identificación de una sociedad.</a:t>
            </a:r>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DIAGRAMA</a:t>
            </a:r>
            <a:r>
              <a:rPr lang="es-EC" sz="1200" kern="1200" baseline="0" dirty="0" smtClean="0">
                <a:solidFill>
                  <a:schemeClr val="tx1"/>
                </a:solidFill>
                <a:latin typeface="+mn-lt"/>
                <a:ea typeface="+mn-ea"/>
                <a:cs typeface="+mn-cs"/>
              </a:rPr>
              <a:t> DE FLUJO.FIG. 5.3</a:t>
            </a:r>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El</a:t>
            </a:r>
            <a:r>
              <a:rPr lang="es-EC" sz="1200" kern="1200" baseline="0" dirty="0" smtClean="0">
                <a:solidFill>
                  <a:schemeClr val="tx1"/>
                </a:solidFill>
                <a:latin typeface="+mn-lt"/>
                <a:ea typeface="+mn-ea"/>
                <a:cs typeface="+mn-cs"/>
              </a:rPr>
              <a:t> área diseñada tiene 600 m2.</a:t>
            </a:r>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b="1" kern="1200" dirty="0" smtClean="0">
                <a:solidFill>
                  <a:schemeClr val="tx1"/>
                </a:solidFill>
                <a:latin typeface="+mn-lt"/>
                <a:ea typeface="+mn-ea"/>
                <a:cs typeface="+mn-cs"/>
              </a:rPr>
              <a:t>Área diseñada tiene 60m</a:t>
            </a:r>
            <a:r>
              <a:rPr lang="es-ES" sz="1200" b="1" kern="1200" baseline="30000" dirty="0" smtClean="0">
                <a:solidFill>
                  <a:schemeClr val="tx1"/>
                </a:solidFill>
                <a:latin typeface="+mn-lt"/>
                <a:ea typeface="+mn-ea"/>
                <a:cs typeface="+mn-cs"/>
              </a:rPr>
              <a:t>2</a:t>
            </a:r>
            <a:r>
              <a:rPr lang="es-ES" sz="1200" b="1" kern="1200" dirty="0" smtClean="0">
                <a:solidFill>
                  <a:schemeClr val="tx1"/>
                </a:solidFill>
                <a:latin typeface="+mn-lt"/>
                <a:ea typeface="+mn-ea"/>
                <a:cs typeface="+mn-cs"/>
              </a:rPr>
              <a:t>.</a:t>
            </a:r>
            <a:endParaRPr lang="es-EC" sz="1200" kern="1200" dirty="0" smtClean="0">
              <a:solidFill>
                <a:schemeClr val="tx1"/>
              </a:solidFill>
              <a:latin typeface="+mn-lt"/>
              <a:ea typeface="+mn-ea"/>
              <a:cs typeface="+mn-cs"/>
            </a:endParaRPr>
          </a:p>
          <a:p>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219" name="2 Marcador de notas"/>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s-ES" sz="1200" kern="1200" dirty="0" smtClean="0">
                <a:solidFill>
                  <a:schemeClr val="tx1"/>
                </a:solidFill>
                <a:latin typeface="+mn-lt"/>
                <a:ea typeface="+mn-ea"/>
                <a:cs typeface="+mn-cs"/>
              </a:rPr>
              <a:t>Charles Goodyear (1800-1860)  fue quien descubrió que al mezclar azufre con el caucho este proceso conocido como vulcanización aumenta la resistencia térmica, química y tenacidad del caucho pudiendo ser utilizado para diferentes productos.</a:t>
            </a:r>
            <a:endParaRPr lang="es-EC" dirty="0" smtClean="0"/>
          </a:p>
          <a:p>
            <a:pPr eaLnBrk="1" hangingPunct="1">
              <a:spcBef>
                <a:spcPct val="0"/>
              </a:spcBef>
            </a:pPr>
            <a:endParaRPr lang="es-EC" dirty="0" smtClean="0"/>
          </a:p>
        </p:txBody>
      </p:sp>
      <p:sp>
        <p:nvSpPr>
          <p:cNvPr id="9220"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4ACECB0-3017-4B7F-BB3F-0983900CABDB}" type="slidenum">
              <a:rPr lang="es-EC" sz="1200">
                <a:latin typeface="Calibri" pitchFamily="34" charset="0"/>
              </a:rPr>
              <a:pPr algn="r"/>
              <a:t>3</a:t>
            </a:fld>
            <a:endParaRPr lang="es-EC" sz="120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E</a:t>
            </a:r>
            <a:r>
              <a:rPr lang="es-EC" sz="1200" kern="1200" dirty="0" smtClean="0">
                <a:solidFill>
                  <a:schemeClr val="tx1"/>
                </a:solidFill>
                <a:latin typeface="+mn-lt"/>
                <a:ea typeface="+mn-ea"/>
                <a:cs typeface="+mn-cs"/>
              </a:rPr>
              <a:t>l diseño de la planta  basándose en las libro “arte de proyectar arquitectura   el cual se atiene la  Norma Ecuatoriana de la Construcción (NEC).</a:t>
            </a:r>
          </a:p>
          <a:p>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Basado en</a:t>
            </a:r>
            <a:r>
              <a:rPr lang="es-EC" sz="1200" kern="1200" baseline="0" dirty="0" smtClean="0">
                <a:solidFill>
                  <a:schemeClr val="tx1"/>
                </a:solidFill>
                <a:latin typeface="+mn-lt"/>
                <a:ea typeface="+mn-ea"/>
                <a:cs typeface="+mn-cs"/>
              </a:rPr>
              <a:t> la en análisis de demanda por medio del flujo volumétrico, Robert L. Mott, “Mecánica de fluidos aplicada”, Prentice Hall ediciones, 4ta edición , México.  </a:t>
            </a:r>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latin typeface="+mn-lt"/>
                <a:ea typeface="+mn-ea"/>
                <a:cs typeface="+mn-cs"/>
              </a:rPr>
              <a:t>FUENTE: Mariani Christian, “Instalaciones sanitarias de la casa”, 2da edición, editorial SINCO, Lima, 2008.</a:t>
            </a:r>
            <a:endParaRPr lang="es-EC" sz="1200" kern="1200" dirty="0" smtClean="0">
              <a:solidFill>
                <a:schemeClr val="tx1"/>
              </a:solidFill>
              <a:latin typeface="+mn-lt"/>
              <a:ea typeface="+mn-ea"/>
              <a:cs typeface="+mn-cs"/>
            </a:endParaRPr>
          </a:p>
          <a:p>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El siguiente análisis está Basado en: Luminotecnia. Iluminación de interiores y exteriores. Javier García Fernández, Oriol </a:t>
            </a:r>
            <a:r>
              <a:rPr lang="es-ES" sz="1200" kern="1200" dirty="0" err="1" smtClean="0">
                <a:solidFill>
                  <a:schemeClr val="tx1"/>
                </a:solidFill>
                <a:latin typeface="+mn-lt"/>
                <a:ea typeface="+mn-ea"/>
                <a:cs typeface="+mn-cs"/>
              </a:rPr>
              <a:t>Boix</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Aragonès</a:t>
            </a:r>
            <a:r>
              <a:rPr lang="es-ES" sz="1200" kern="1200" dirty="0" smtClean="0">
                <a:solidFill>
                  <a:schemeClr val="tx1"/>
                </a:solidFill>
                <a:latin typeface="+mn-lt"/>
                <a:ea typeface="+mn-ea"/>
                <a:cs typeface="+mn-cs"/>
              </a:rPr>
              <a:t>, 2012, Barcelona España, 2012.</a:t>
            </a:r>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54</a:t>
            </a:r>
            <a:r>
              <a:rPr lang="es-EC" sz="1200" kern="1200" baseline="0" dirty="0" smtClean="0">
                <a:solidFill>
                  <a:schemeClr val="tx1"/>
                </a:solidFill>
                <a:latin typeface="+mn-lt"/>
                <a:ea typeface="+mn-ea"/>
                <a:cs typeface="+mn-cs"/>
              </a:rPr>
              <a:t> = flujo luminoso dato dado por el fabricante de la luminaria.</a:t>
            </a:r>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El siguiente análisis está Basado en: Luminotecnia. Iluminación de interiores y exteriores. Javier García Fernández, Oriol </a:t>
            </a:r>
            <a:r>
              <a:rPr lang="es-ES" sz="1200" kern="1200" dirty="0" err="1" smtClean="0">
                <a:solidFill>
                  <a:schemeClr val="tx1"/>
                </a:solidFill>
                <a:latin typeface="+mn-lt"/>
                <a:ea typeface="+mn-ea"/>
                <a:cs typeface="+mn-cs"/>
              </a:rPr>
              <a:t>Boix</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Aragonès</a:t>
            </a:r>
            <a:r>
              <a:rPr lang="es-ES" sz="1200" kern="1200" dirty="0" smtClean="0">
                <a:solidFill>
                  <a:schemeClr val="tx1"/>
                </a:solidFill>
                <a:latin typeface="+mn-lt"/>
                <a:ea typeface="+mn-ea"/>
                <a:cs typeface="+mn-cs"/>
              </a:rPr>
              <a:t>, 2012, Barcelona España, 2012.</a:t>
            </a:r>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El siguiente análisis está Basado en: Luminotecnia. Iluminación de interiores y exteriores. Javier García Fernández, Oriol </a:t>
            </a:r>
            <a:r>
              <a:rPr lang="es-ES" sz="1200" kern="1200" dirty="0" err="1" smtClean="0">
                <a:solidFill>
                  <a:schemeClr val="tx1"/>
                </a:solidFill>
                <a:latin typeface="+mn-lt"/>
                <a:ea typeface="+mn-ea"/>
                <a:cs typeface="+mn-cs"/>
              </a:rPr>
              <a:t>Boix</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Aragonès</a:t>
            </a:r>
            <a:r>
              <a:rPr lang="es-ES" sz="1200" kern="1200" dirty="0" smtClean="0">
                <a:solidFill>
                  <a:schemeClr val="tx1"/>
                </a:solidFill>
                <a:latin typeface="+mn-lt"/>
                <a:ea typeface="+mn-ea"/>
                <a:cs typeface="+mn-cs"/>
              </a:rPr>
              <a:t>, 2012, Barcelona España, 2012.</a:t>
            </a:r>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El siguiente análisis está Basado en: Luminotecnia. Iluminación de interiores y exteriores. Javier García Fernández, Oriol </a:t>
            </a:r>
            <a:r>
              <a:rPr lang="es-ES" sz="1200" kern="1200" dirty="0" err="1" smtClean="0">
                <a:solidFill>
                  <a:schemeClr val="tx1"/>
                </a:solidFill>
                <a:latin typeface="+mn-lt"/>
                <a:ea typeface="+mn-ea"/>
                <a:cs typeface="+mn-cs"/>
              </a:rPr>
              <a:t>Boix</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Aragonès</a:t>
            </a:r>
            <a:r>
              <a:rPr lang="es-ES" sz="1200" kern="1200" dirty="0" smtClean="0">
                <a:solidFill>
                  <a:schemeClr val="tx1"/>
                </a:solidFill>
                <a:latin typeface="+mn-lt"/>
                <a:ea typeface="+mn-ea"/>
                <a:cs typeface="+mn-cs"/>
              </a:rPr>
              <a:t>, 2012, Barcelona España, 2012.</a:t>
            </a:r>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C" sz="1200" kern="1200" dirty="0" smtClean="0">
                <a:solidFill>
                  <a:schemeClr val="tx1"/>
                </a:solidFill>
                <a:latin typeface="+mn-lt"/>
                <a:ea typeface="+mn-ea"/>
                <a:cs typeface="+mn-cs"/>
              </a:rPr>
              <a:t>La planta se abastece con una conexión  trifásica debido a las altas potencias de algunas maquinarias, La</a:t>
            </a:r>
            <a:r>
              <a:rPr lang="es-EC" sz="1200" kern="1200" baseline="0" dirty="0" smtClean="0">
                <a:solidFill>
                  <a:schemeClr val="tx1"/>
                </a:solidFill>
                <a:latin typeface="+mn-lt"/>
                <a:ea typeface="+mn-ea"/>
                <a:cs typeface="+mn-cs"/>
              </a:rPr>
              <a:t> demanda esta dentro</a:t>
            </a:r>
            <a:r>
              <a:rPr lang="es-EC" sz="1200" kern="1200" dirty="0" smtClean="0">
                <a:solidFill>
                  <a:schemeClr val="tx1"/>
                </a:solidFill>
                <a:latin typeface="+mn-lt"/>
                <a:ea typeface="+mn-ea"/>
                <a:cs typeface="+mn-cs"/>
              </a:rPr>
              <a:t> 34% dentro</a:t>
            </a:r>
            <a:r>
              <a:rPr lang="es-EC" sz="1200" kern="1200" baseline="0" dirty="0" smtClean="0">
                <a:solidFill>
                  <a:schemeClr val="tx1"/>
                </a:solidFill>
                <a:latin typeface="+mn-lt"/>
                <a:ea typeface="+mn-ea"/>
                <a:cs typeface="+mn-cs"/>
              </a:rPr>
              <a:t> de los parámetros</a:t>
            </a:r>
            <a:r>
              <a:rPr lang="es-EC" sz="1200" kern="1200" dirty="0" smtClean="0">
                <a:solidFill>
                  <a:schemeClr val="tx1"/>
                </a:solidFill>
                <a:latin typeface="+mn-lt"/>
                <a:ea typeface="+mn-ea"/>
                <a:cs typeface="+mn-cs"/>
              </a:rPr>
              <a:t>.</a:t>
            </a:r>
          </a:p>
          <a:p>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Es por el alto carbono que la llanta tiene</a:t>
            </a:r>
            <a:r>
              <a:rPr lang="es-EC" baseline="0" dirty="0" smtClean="0"/>
              <a:t> un alto poder calorífico.</a:t>
            </a:r>
            <a:endParaRPr lang="es-EC" dirty="0"/>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C" sz="1200" b="1" kern="1200" dirty="0" smtClean="0">
                <a:solidFill>
                  <a:schemeClr val="tx1"/>
                </a:solidFill>
                <a:latin typeface="+mn-lt"/>
                <a:ea typeface="+mn-ea"/>
                <a:cs typeface="+mn-cs"/>
              </a:rPr>
              <a:t>La siguiente información fue obtenida de: “</a:t>
            </a:r>
            <a:r>
              <a:rPr lang="es-EC" sz="1200" b="1" kern="1200" dirty="0" err="1" smtClean="0">
                <a:solidFill>
                  <a:schemeClr val="tx1"/>
                </a:solidFill>
                <a:latin typeface="+mn-lt"/>
                <a:ea typeface="+mn-ea"/>
                <a:cs typeface="+mn-cs"/>
              </a:rPr>
              <a:t>Squiare</a:t>
            </a:r>
            <a:r>
              <a:rPr lang="es-EC" sz="1200" b="1" kern="1200" dirty="0" smtClean="0">
                <a:solidFill>
                  <a:schemeClr val="tx1"/>
                </a:solidFill>
                <a:latin typeface="+mn-lt"/>
                <a:ea typeface="+mn-ea"/>
                <a:cs typeface="+mn-cs"/>
              </a:rPr>
              <a:t> D. </a:t>
            </a:r>
            <a:r>
              <a:rPr lang="es-EC" sz="1200" b="1" kern="1200" dirty="0" err="1" smtClean="0">
                <a:solidFill>
                  <a:schemeClr val="tx1"/>
                </a:solidFill>
                <a:latin typeface="+mn-lt"/>
                <a:ea typeface="+mn-ea"/>
                <a:cs typeface="+mn-cs"/>
              </a:rPr>
              <a:t>company</a:t>
            </a:r>
            <a:r>
              <a:rPr lang="es-EC" sz="1200" b="1" kern="1200" dirty="0" smtClean="0">
                <a:solidFill>
                  <a:schemeClr val="tx1"/>
                </a:solidFill>
                <a:latin typeface="+mn-lt"/>
                <a:ea typeface="+mn-ea"/>
                <a:cs typeface="+mn-cs"/>
              </a:rPr>
              <a:t> Andina S.A”, Tablas Técnicas, catalogo Ecuador.</a:t>
            </a:r>
          </a:p>
          <a:p>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C" sz="1200" b="1" kern="1200" dirty="0" smtClean="0">
                <a:solidFill>
                  <a:schemeClr val="tx1"/>
                </a:solidFill>
                <a:latin typeface="+mn-lt"/>
                <a:ea typeface="+mn-ea"/>
                <a:cs typeface="+mn-cs"/>
              </a:rPr>
              <a:t>La siguiente información fue obtenida de: “</a:t>
            </a:r>
            <a:r>
              <a:rPr lang="es-EC" sz="1200" b="1" kern="1200" dirty="0" err="1" smtClean="0">
                <a:solidFill>
                  <a:schemeClr val="tx1"/>
                </a:solidFill>
                <a:latin typeface="+mn-lt"/>
                <a:ea typeface="+mn-ea"/>
                <a:cs typeface="+mn-cs"/>
              </a:rPr>
              <a:t>Squiare</a:t>
            </a:r>
            <a:r>
              <a:rPr lang="es-EC" sz="1200" b="1" kern="1200" dirty="0" smtClean="0">
                <a:solidFill>
                  <a:schemeClr val="tx1"/>
                </a:solidFill>
                <a:latin typeface="+mn-lt"/>
                <a:ea typeface="+mn-ea"/>
                <a:cs typeface="+mn-cs"/>
              </a:rPr>
              <a:t> D. </a:t>
            </a:r>
            <a:r>
              <a:rPr lang="es-EC" sz="1200" b="1" kern="1200" dirty="0" err="1" smtClean="0">
                <a:solidFill>
                  <a:schemeClr val="tx1"/>
                </a:solidFill>
                <a:latin typeface="+mn-lt"/>
                <a:ea typeface="+mn-ea"/>
                <a:cs typeface="+mn-cs"/>
              </a:rPr>
              <a:t>company</a:t>
            </a:r>
            <a:r>
              <a:rPr lang="es-EC" sz="1200" b="1" kern="1200" dirty="0" smtClean="0">
                <a:solidFill>
                  <a:schemeClr val="tx1"/>
                </a:solidFill>
                <a:latin typeface="+mn-lt"/>
                <a:ea typeface="+mn-ea"/>
                <a:cs typeface="+mn-cs"/>
              </a:rPr>
              <a:t> Andina S.A”, Tablas Técnicas, catalogo Ecuador.</a:t>
            </a:r>
          </a:p>
          <a:p>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También vienen los gastos para la puesta en marcha o varios  que debe cubrir:</a:t>
            </a:r>
          </a:p>
          <a:p>
            <a:r>
              <a:rPr lang="es-EC" sz="1200" kern="1200" dirty="0" smtClean="0">
                <a:solidFill>
                  <a:schemeClr val="tx1"/>
                </a:solidFill>
                <a:latin typeface="+mn-lt"/>
                <a:ea typeface="+mn-ea"/>
                <a:cs typeface="+mn-cs"/>
              </a:rPr>
              <a:t>Sueldos personales o Recursos Humanos:</a:t>
            </a:r>
          </a:p>
          <a:p>
            <a:r>
              <a:rPr lang="es-EC" sz="1200" kern="1200" dirty="0" smtClean="0">
                <a:solidFill>
                  <a:schemeClr val="tx1"/>
                </a:solidFill>
                <a:latin typeface="+mn-lt"/>
                <a:ea typeface="+mn-ea"/>
                <a:cs typeface="+mn-cs"/>
              </a:rPr>
              <a:t>Suministros, servicios, y otros gastos.</a:t>
            </a:r>
          </a:p>
          <a:p>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latin typeface="+mn-lt"/>
                <a:ea typeface="+mn-ea"/>
                <a:cs typeface="+mn-cs"/>
              </a:rPr>
              <a:t>Al tercer año  como referencia del porcentaje promedio de crecimiento de unidades de neumáticos es del 5%.</a:t>
            </a:r>
            <a:endParaRPr lang="es-EC"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C" sz="1200" kern="1200" dirty="0" smtClean="0">
                <a:solidFill>
                  <a:schemeClr val="tx1"/>
                </a:solidFill>
                <a:latin typeface="+mn-lt"/>
                <a:ea typeface="+mn-ea"/>
                <a:cs typeface="+mn-cs"/>
              </a:rPr>
              <a:t>Análisis realizado para una tasa de descuento</a:t>
            </a:r>
            <a:r>
              <a:rPr lang="es-EC" sz="1200" kern="1200" baseline="0" dirty="0" smtClean="0">
                <a:solidFill>
                  <a:schemeClr val="tx1"/>
                </a:solidFill>
                <a:latin typeface="+mn-lt"/>
                <a:ea typeface="+mn-ea"/>
                <a:cs typeface="+mn-cs"/>
              </a:rPr>
              <a:t> del 14% y una tasa te interés comercial pymes (12%), indicadores revista lideres, Noviembre 2012.</a:t>
            </a:r>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Tipos</a:t>
            </a:r>
            <a:r>
              <a:rPr lang="es-EC" baseline="0" dirty="0" smtClean="0"/>
              <a:t> de reciclaje, tecnologías de regeneración.</a:t>
            </a:r>
            <a:endParaRPr lang="es-EC" dirty="0"/>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baseline="0" dirty="0" smtClean="0"/>
              <a:t>Tecnología de regeneración.</a:t>
            </a:r>
            <a:endParaRPr lang="es-EC" dirty="0"/>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baseline="0" dirty="0" smtClean="0"/>
              <a:t>Tecnología de regeneración.</a:t>
            </a:r>
            <a:endParaRPr lang="es-EC" dirty="0"/>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b="1" kern="1200" dirty="0" err="1" smtClean="0">
                <a:solidFill>
                  <a:schemeClr val="tx1"/>
                </a:solidFill>
                <a:latin typeface="+mn-lt"/>
                <a:ea typeface="+mn-ea"/>
                <a:cs typeface="+mn-cs"/>
              </a:rPr>
              <a:t>Kpa</a:t>
            </a:r>
            <a:r>
              <a:rPr lang="en-US" sz="1200" b="1" kern="1200" dirty="0" smtClean="0">
                <a:solidFill>
                  <a:schemeClr val="tx1"/>
                </a:solidFill>
                <a:latin typeface="+mn-lt"/>
                <a:ea typeface="+mn-ea"/>
                <a:cs typeface="+mn-cs"/>
              </a:rPr>
              <a:t> (KN/m</a:t>
            </a:r>
            <a:r>
              <a:rPr lang="en-US" sz="1200" b="1" kern="1200" baseline="30000" dirty="0" smtClean="0">
                <a:solidFill>
                  <a:schemeClr val="tx1"/>
                </a:solidFill>
                <a:latin typeface="+mn-lt"/>
                <a:ea typeface="+mn-ea"/>
                <a:cs typeface="+mn-cs"/>
              </a:rPr>
              <a:t>2</a:t>
            </a:r>
            <a:r>
              <a:rPr lang="en-US" sz="1200" b="1" kern="1200" dirty="0" smtClean="0">
                <a:solidFill>
                  <a:schemeClr val="tx1"/>
                </a:solidFill>
                <a:latin typeface="+mn-lt"/>
                <a:ea typeface="+mn-ea"/>
                <a:cs typeface="+mn-cs"/>
              </a:rPr>
              <a:t>)</a:t>
            </a:r>
            <a:endParaRPr lang="es-EC"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Resistencia a la Fluencia (</a:t>
            </a:r>
            <a:r>
              <a:rPr lang="es-EC" sz="1200" kern="1200" dirty="0" err="1" smtClean="0">
                <a:solidFill>
                  <a:schemeClr val="tx1"/>
                </a:solidFill>
                <a:latin typeface="+mn-lt"/>
                <a:ea typeface="+mn-ea"/>
                <a:cs typeface="+mn-cs"/>
              </a:rPr>
              <a:t>Sy</a:t>
            </a:r>
            <a:r>
              <a:rPr lang="es-EC"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17.237. </a:t>
            </a:r>
            <a:r>
              <a:rPr lang="es-EC" sz="1200" kern="1200" dirty="0" smtClean="0">
                <a:solidFill>
                  <a:schemeClr val="tx1"/>
                </a:solidFill>
                <a:latin typeface="+mn-lt"/>
                <a:ea typeface="+mn-ea"/>
                <a:cs typeface="+mn-cs"/>
              </a:rPr>
              <a:t>Resistencia a la Tensión(Su) </a:t>
            </a:r>
            <a:r>
              <a:rPr lang="en-US" sz="1200" kern="1200" dirty="0" smtClean="0">
                <a:solidFill>
                  <a:schemeClr val="tx1"/>
                </a:solidFill>
                <a:latin typeface="+mn-lt"/>
                <a:ea typeface="+mn-ea"/>
                <a:cs typeface="+mn-cs"/>
              </a:rPr>
              <a:t>24.131,5</a:t>
            </a:r>
            <a:endParaRPr lang="es-EC"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pPr>
              <a:defRPr/>
            </a:pPr>
            <a:fld id="{06098573-2AAE-44CB-869E-25B47DBF467B}"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678EE25-8D7A-412E-A9BB-47818C4DB060}" type="datetimeFigureOut">
              <a:rPr lang="es-ES"/>
              <a:pPr>
                <a:defRPr/>
              </a:pPr>
              <a:t>21/04/2013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FD999F-4BBE-4435-999B-279A60E674EC}"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20F354-3926-4D7F-8ED9-0138BDAEAF30}" type="datetimeFigureOut">
              <a:rPr lang="es-ES"/>
              <a:pPr>
                <a:defRPr/>
              </a:pPr>
              <a:t>21/04/2013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E5F1D8-6BAE-4613-A93B-5BE878BF1BB0}"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36E42B-3811-4C57-B8CD-1BDAA2D41195}" type="datetimeFigureOut">
              <a:rPr lang="es-ES"/>
              <a:pPr>
                <a:defRPr/>
              </a:pPr>
              <a:t>21/04/2013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6C15F2-339B-4645-BC5D-6CD18FF64D3D}"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F266B5-977F-4BD9-BB2C-1213BAD52106}" type="datetimeFigureOut">
              <a:rPr lang="es-ES"/>
              <a:pPr>
                <a:defRPr/>
              </a:pPr>
              <a:t>21/04/2013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F898F0-6A66-455D-8979-8C9F3C05202E}"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F79EE71-C61C-4ACB-9B0B-1BAECF354364}" type="datetimeFigureOut">
              <a:rPr lang="es-ES"/>
              <a:pPr>
                <a:defRPr/>
              </a:pPr>
              <a:t>21/04/2013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D2D0C7-CEE2-4C37-805E-F487FC107E3A}"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402B0EF-794E-431F-80B8-0D02A766B49A}" type="datetimeFigureOut">
              <a:rPr lang="es-ES"/>
              <a:pPr>
                <a:defRPr/>
              </a:pPr>
              <a:t>21/04/2013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197676-E1B7-4471-9947-586B28BB2B7E}"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2803673-9628-40A2-9DBC-1D07DD7D29A9}" type="datetimeFigureOut">
              <a:rPr lang="es-ES"/>
              <a:pPr>
                <a:defRPr/>
              </a:pPr>
              <a:t>21/04/2013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148C602-0C72-4E5D-91C8-ACCB7414D0D7}"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4EC3B3F-07F9-42A8-986E-48ADBE9D840D}" type="datetimeFigureOut">
              <a:rPr lang="es-ES"/>
              <a:pPr>
                <a:defRPr/>
              </a:pPr>
              <a:t>21/04/2013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B597629-A43C-4D1F-A3A4-529C11EB2DF7}"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1E64AC-809E-4B91-BC2E-8E67D8875F5B}" type="datetimeFigureOut">
              <a:rPr lang="es-ES"/>
              <a:pPr>
                <a:defRPr/>
              </a:pPr>
              <a:t>21/04/2013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E78A272-A9A9-4C3F-B368-E7E9312546A0}"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56891A-BD03-456D-BAAA-E9D650AEC809}" type="datetimeFigureOut">
              <a:rPr lang="es-ES"/>
              <a:pPr>
                <a:defRPr/>
              </a:pPr>
              <a:t>21/04/2013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A9D492-8277-49CC-86D1-A0D72F1F4FCD}"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73AAA4-5453-4B26-B080-891AB60C0120}" type="datetimeFigureOut">
              <a:rPr lang="es-ES"/>
              <a:pPr>
                <a:defRPr/>
              </a:pPr>
              <a:t>21/04/2013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67017F-449C-49E1-A2F1-985ADB1660FC}"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6A774E6-76FF-4BDC-8394-9F463BAB1136}" type="datetimeFigureOut">
              <a:rPr lang="es-ES"/>
              <a:pPr>
                <a:defRPr/>
              </a:pPr>
              <a:t>21/04/2013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066A588-722D-412D-BEB1-BCBAA70448B9}"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027">
                                            <p:txEl>
                                              <p:pRg st="0" end="0"/>
                                            </p:txEl>
                                          </p:spTgt>
                                        </p:tgtEl>
                                        <p:attrNameLst>
                                          <p:attrName>style.visibility</p:attrName>
                                        </p:attrNameLst>
                                      </p:cBhvr>
                                      <p:to>
                                        <p:strVal val="visible"/>
                                      </p:to>
                                    </p:set>
                                    <p:anim calcmode="lin" valueType="num">
                                      <p:cBhvr>
                                        <p:cTn id="15"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0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027">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027">
                                            <p:txEl>
                                              <p:pRg st="1" end="1"/>
                                            </p:txEl>
                                          </p:spTgt>
                                        </p:tgtEl>
                                        <p:attrNameLst>
                                          <p:attrName>style.visibility</p:attrName>
                                        </p:attrNameLst>
                                      </p:cBhvr>
                                      <p:to>
                                        <p:strVal val="visible"/>
                                      </p:to>
                                    </p:set>
                                    <p:anim calcmode="lin" valueType="num">
                                      <p:cBhvr>
                                        <p:cTn id="21"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027">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027">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027">
                                            <p:txEl>
                                              <p:pRg st="2" end="2"/>
                                            </p:txEl>
                                          </p:spTgt>
                                        </p:tgtEl>
                                        <p:attrNameLst>
                                          <p:attrName>style.visibility</p:attrName>
                                        </p:attrNameLst>
                                      </p:cBhvr>
                                      <p:to>
                                        <p:strVal val="visible"/>
                                      </p:to>
                                    </p:set>
                                    <p:anim calcmode="lin" valueType="num">
                                      <p:cBhvr>
                                        <p:cTn id="27"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027">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027">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027">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1027">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1027">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1027">
                                            <p:txEl>
                                              <p:pRg st="4" end="4"/>
                                            </p:txEl>
                                          </p:spTgt>
                                        </p:tgtEl>
                                        <p:attrNameLst>
                                          <p:attrName>style.visibility</p:attrName>
                                        </p:attrNameLst>
                                      </p:cBhvr>
                                      <p:to>
                                        <p:strVal val="visible"/>
                                      </p:to>
                                    </p:set>
                                    <p:anim calcmode="lin" valueType="num">
                                      <p:cBhvr>
                                        <p:cTn id="3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027">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027">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wmf"/></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gif"/></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9.wmf"/><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slides/_rels/slide37.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2.jpeg"/><Relationship Id="rId7" Type="http://schemas.openxmlformats.org/officeDocument/2006/relationships/image" Target="../media/image53.wmf"/><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2.wmf"/><Relationship Id="rId5" Type="http://schemas.openxmlformats.org/officeDocument/2006/relationships/image" Target="../media/image51.wmf"/><Relationship Id="rId10" Type="http://schemas.openxmlformats.org/officeDocument/2006/relationships/image" Target="../media/image56.wmf"/><Relationship Id="rId4" Type="http://schemas.openxmlformats.org/officeDocument/2006/relationships/image" Target="../media/image50.wmf"/><Relationship Id="rId9" Type="http://schemas.openxmlformats.org/officeDocument/2006/relationships/image" Target="../media/image55.wmf"/></Relationships>
</file>

<file path=ppt/slides/_rels/slide38.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2.jpeg"/><Relationship Id="rId7" Type="http://schemas.openxmlformats.org/officeDocument/2006/relationships/image" Target="../media/image60.wm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9.wmf"/><Relationship Id="rId5" Type="http://schemas.openxmlformats.org/officeDocument/2006/relationships/image" Target="../media/image58.wmf"/><Relationship Id="rId10" Type="http://schemas.openxmlformats.org/officeDocument/2006/relationships/image" Target="../media/image63.wmf"/><Relationship Id="rId4" Type="http://schemas.openxmlformats.org/officeDocument/2006/relationships/image" Target="../media/image57.wmf"/><Relationship Id="rId9" Type="http://schemas.openxmlformats.org/officeDocument/2006/relationships/image" Target="../media/image62.wmf"/></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MATOCARATULA.jpg"/>
          <p:cNvPicPr>
            <a:picLocks noChangeAspect="1"/>
          </p:cNvPicPr>
          <p:nvPr/>
        </p:nvPicPr>
        <p:blipFill>
          <a:blip r:embed="rId3" cstate="print"/>
          <a:stretch>
            <a:fillRect/>
          </a:stretch>
        </p:blipFill>
        <p:spPr>
          <a:xfrm>
            <a:off x="-285784" y="13552"/>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51" name="1 Título"/>
          <p:cNvSpPr>
            <a:spLocks noGrp="1"/>
          </p:cNvSpPr>
          <p:nvPr>
            <p:ph type="title"/>
          </p:nvPr>
        </p:nvSpPr>
        <p:spPr>
          <a:xfrm>
            <a:off x="500063" y="714375"/>
            <a:ext cx="8643937" cy="4857750"/>
          </a:xfrm>
        </p:spPr>
        <p:txBody>
          <a:bodyPr/>
          <a:lstStyle/>
          <a:p>
            <a:pPr eaLnBrk="1" hangingPunct="1"/>
            <a:r>
              <a:rPr lang="es-EC" sz="2400" dirty="0" smtClean="0"/>
              <a:t/>
            </a:r>
            <a:br>
              <a:rPr lang="es-EC" sz="2400" dirty="0" smtClean="0"/>
            </a:br>
            <a:r>
              <a:rPr lang="es-EC" sz="2400" dirty="0" smtClean="0"/>
              <a:t/>
            </a:r>
            <a:br>
              <a:rPr lang="es-EC" sz="2400" dirty="0" smtClean="0"/>
            </a:br>
            <a:endParaRPr lang="es-EC" dirty="0" smtClean="0"/>
          </a:p>
        </p:txBody>
      </p:sp>
      <p:sp>
        <p:nvSpPr>
          <p:cNvPr id="5" name="1 Título"/>
          <p:cNvSpPr txBox="1">
            <a:spLocks/>
          </p:cNvSpPr>
          <p:nvPr/>
        </p:nvSpPr>
        <p:spPr bwMode="auto">
          <a:xfrm>
            <a:off x="838200" y="1066800"/>
            <a:ext cx="7215238" cy="118427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lnSpcReduction="1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C" sz="2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ESCUELA POLITÉCNICA DEL EJERCITO</a:t>
            </a:r>
            <a:br>
              <a:rPr kumimoji="0" lang="es-EC" sz="2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endParaRPr kumimoji="0" lang="es-EC" sz="2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C" sz="2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Facultad de ingeniería mecánica </a:t>
            </a:r>
            <a:endParaRPr kumimoji="0" lang="es-EC"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 name="2 Subtítulo"/>
          <p:cNvSpPr txBox="1">
            <a:spLocks/>
          </p:cNvSpPr>
          <p:nvPr/>
        </p:nvSpPr>
        <p:spPr bwMode="auto">
          <a:xfrm>
            <a:off x="990600" y="2438400"/>
            <a:ext cx="73152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es-EC"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Proyecto previo a la obtención </a:t>
            </a:r>
            <a:r>
              <a:rPr kumimoji="0" lang="es-EC"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del </a:t>
            </a:r>
            <a:r>
              <a:rPr kumimoji="0" lang="es-EC"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título de ingeniero mecánico.</a:t>
            </a:r>
          </a:p>
          <a:p>
            <a:pPr marL="342900" marR="0" lvl="0" indent="-342900" algn="ctr" defTabSz="914400" rtl="0" eaLnBrk="0" fontAlgn="base" latinLnBrk="0" hangingPunct="0">
              <a:lnSpc>
                <a:spcPct val="100000"/>
              </a:lnSpc>
              <a:spcBef>
                <a:spcPct val="20000"/>
              </a:spcBef>
              <a:spcAft>
                <a:spcPct val="0"/>
              </a:spcAft>
              <a:buClrTx/>
              <a:buSzTx/>
              <a:tabLst/>
              <a:defRPr/>
            </a:pPr>
            <a:endParaRPr kumimoji="0" lang="es-EC"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tabLst/>
              <a:defRPr/>
            </a:pPr>
            <a:r>
              <a:rPr kumimoji="0" lang="es-EC"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“FACTIBILIDAD TÉCNICA Y ECONÓMICA PARA LA IMPLEMENTACIÓN DE UNA PLANTA DE RECICLAJE DE LLANTAS””</a:t>
            </a:r>
          </a:p>
          <a:p>
            <a:pPr marL="342900" marR="0" lvl="0" indent="-342900" algn="ctr" defTabSz="914400" rtl="0" eaLnBrk="0" fontAlgn="base" latinLnBrk="0" hangingPunct="0">
              <a:lnSpc>
                <a:spcPct val="100000"/>
              </a:lnSpc>
              <a:spcBef>
                <a:spcPct val="20000"/>
              </a:spcBef>
              <a:spcAft>
                <a:spcPct val="0"/>
              </a:spcAft>
              <a:buClrTx/>
              <a:buSzTx/>
              <a:tabLst/>
              <a:defRPr/>
            </a:pPr>
            <a:endParaRPr kumimoji="0" lang="es-EC"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tabLst/>
              <a:defRPr/>
            </a:pPr>
            <a:r>
              <a:rPr kumimoji="0" lang="es-EC"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Realizado  por: Daniela </a:t>
            </a:r>
            <a:r>
              <a:rPr kumimoji="0" lang="es-EC"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s-EC"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Vega </a:t>
            </a:r>
            <a:r>
              <a:rPr lang="es-EC" sz="1600" dirty="0" err="1" smtClean="0">
                <a:latin typeface="Arial" pitchFamily="34" charset="0"/>
                <a:cs typeface="Arial" pitchFamily="34" charset="0"/>
              </a:rPr>
              <a:t>Legarda</a:t>
            </a:r>
            <a:r>
              <a:rPr lang="es-EC" sz="1600" dirty="0" smtClean="0">
                <a:latin typeface="Arial" pitchFamily="34" charset="0"/>
                <a:cs typeface="Arial" pitchFamily="34" charset="0"/>
              </a:rPr>
              <a:t>.</a:t>
            </a:r>
            <a:endParaRPr kumimoji="0" lang="es-EC"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tabLst/>
              <a:defRPr/>
            </a:pPr>
            <a:endParaRPr lang="es-EC" sz="1600" noProof="0" dirty="0" smtClean="0">
              <a:latin typeface="Arial" pitchFamily="34" charset="0"/>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tabLst/>
              <a:defRPr/>
            </a:pPr>
            <a:r>
              <a:rPr lang="es-EC" sz="1600" noProof="0" dirty="0" smtClean="0">
                <a:latin typeface="Arial" pitchFamily="34" charset="0"/>
                <a:cs typeface="Arial" pitchFamily="34" charset="0"/>
              </a:rPr>
              <a:t>DIRECTOR: Ing. Javier Pozo.</a:t>
            </a:r>
          </a:p>
          <a:p>
            <a:pPr marL="342900" marR="0" lvl="0" indent="-342900" algn="ctr" defTabSz="914400" rtl="0" eaLnBrk="0" fontAlgn="base" latinLnBrk="0" hangingPunct="0">
              <a:lnSpc>
                <a:spcPct val="100000"/>
              </a:lnSpc>
              <a:spcBef>
                <a:spcPct val="20000"/>
              </a:spcBef>
              <a:spcAft>
                <a:spcPct val="0"/>
              </a:spcAft>
              <a:buClrTx/>
              <a:buSzTx/>
              <a:tabLst/>
              <a:defRPr/>
            </a:pPr>
            <a:endParaRPr kumimoji="0" lang="es-EC" sz="1600" b="0" i="0" u="none" strike="noStrike" kern="1200" cap="none" spc="0" normalizeH="0" baseline="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tabLst/>
              <a:defRPr/>
            </a:pPr>
            <a:r>
              <a:rPr kumimoji="0" lang="es-EC" sz="1600" b="0" i="0" u="none" strike="noStrike" kern="1200" cap="none" spc="0" normalizeH="0" baseline="0" dirty="0" smtClean="0">
                <a:ln>
                  <a:noFill/>
                </a:ln>
                <a:solidFill>
                  <a:schemeClr val="tx1"/>
                </a:solidFill>
                <a:effectLst/>
                <a:uLnTx/>
                <a:uFillTx/>
                <a:latin typeface="Arial" pitchFamily="34" charset="0"/>
                <a:ea typeface="+mn-ea"/>
                <a:cs typeface="Arial" pitchFamily="34" charset="0"/>
              </a:rPr>
              <a:t>CODIRECTOR:</a:t>
            </a:r>
            <a:r>
              <a:rPr kumimoji="0" lang="es-EC" sz="1600" b="0" i="0" u="none" strike="noStrike" kern="1200" cap="none" spc="0" normalizeH="0" dirty="0" smtClean="0">
                <a:ln>
                  <a:noFill/>
                </a:ln>
                <a:solidFill>
                  <a:schemeClr val="tx1"/>
                </a:solidFill>
                <a:effectLst/>
                <a:uLnTx/>
                <a:uFillTx/>
                <a:latin typeface="Arial" pitchFamily="34" charset="0"/>
                <a:ea typeface="+mn-ea"/>
                <a:cs typeface="Arial" pitchFamily="34" charset="0"/>
              </a:rPr>
              <a:t> Ing. José</a:t>
            </a:r>
            <a:r>
              <a:rPr lang="es-EC" sz="1600" dirty="0" smtClean="0">
                <a:latin typeface="Arial" pitchFamily="34" charset="0"/>
                <a:cs typeface="Arial" pitchFamily="34" charset="0"/>
              </a:rPr>
              <a:t> Pérez.</a:t>
            </a:r>
          </a:p>
          <a:p>
            <a:pPr marL="342900" marR="0" lvl="0" indent="-342900" algn="ctr" defTabSz="914400" rtl="0" eaLnBrk="0" fontAlgn="base" latinLnBrk="0" hangingPunct="0">
              <a:lnSpc>
                <a:spcPct val="100000"/>
              </a:lnSpc>
              <a:spcBef>
                <a:spcPct val="20000"/>
              </a:spcBef>
              <a:spcAft>
                <a:spcPct val="0"/>
              </a:spcAft>
              <a:buClrTx/>
              <a:buSzTx/>
              <a:tabLst/>
              <a:defRPr/>
            </a:pPr>
            <a:endParaRPr lang="es-EC" sz="1600" dirty="0" smtClean="0">
              <a:latin typeface="Arial" pitchFamily="34" charset="0"/>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tabLst/>
              <a:defRPr/>
            </a:pPr>
            <a:endParaRPr kumimoji="0" lang="es-EC"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3" cstate="print"/>
          <a:srcRect/>
          <a:stretch>
            <a:fillRect/>
          </a:stretch>
        </p:blipFill>
        <p:spPr bwMode="auto">
          <a:xfrm>
            <a:off x="0" y="-44450"/>
            <a:ext cx="9144000" cy="6902450"/>
          </a:xfrm>
          <a:prstGeom prst="rect">
            <a:avLst/>
          </a:prstGeom>
          <a:noFill/>
          <a:ln w="9525">
            <a:noFill/>
            <a:miter lim="800000"/>
            <a:headEnd/>
            <a:tailEnd/>
          </a:ln>
        </p:spPr>
      </p:pic>
      <p:sp>
        <p:nvSpPr>
          <p:cNvPr id="11" name="10 Rectángulo"/>
          <p:cNvSpPr/>
          <p:nvPr/>
        </p:nvSpPr>
        <p:spPr>
          <a:xfrm>
            <a:off x="1066800" y="304800"/>
            <a:ext cx="6629400" cy="369332"/>
          </a:xfrm>
          <a:prstGeom prst="rect">
            <a:avLst/>
          </a:prstGeom>
        </p:spPr>
        <p:txBody>
          <a:bodyPr wrap="square">
            <a:spAutoFit/>
          </a:bodyPr>
          <a:lstStyle/>
          <a:p>
            <a:r>
              <a:rPr lang="es-EC" dirty="0" smtClean="0"/>
              <a:t>MATERIA PRIMA</a:t>
            </a:r>
            <a:endParaRPr lang="es-EC" dirty="0"/>
          </a:p>
        </p:txBody>
      </p:sp>
      <p:sp>
        <p:nvSpPr>
          <p:cNvPr id="12" name="11 Rectángulo"/>
          <p:cNvSpPr/>
          <p:nvPr/>
        </p:nvSpPr>
        <p:spPr>
          <a:xfrm>
            <a:off x="990600" y="990600"/>
            <a:ext cx="7010400" cy="646331"/>
          </a:xfrm>
          <a:prstGeom prst="rect">
            <a:avLst/>
          </a:prstGeom>
        </p:spPr>
        <p:txBody>
          <a:bodyPr wrap="square">
            <a:spAutoFit/>
          </a:bodyPr>
          <a:lstStyle/>
          <a:p>
            <a:pPr algn="just"/>
            <a:r>
              <a:rPr lang="es-ES" dirty="0" smtClean="0"/>
              <a:t>Hablaremos sobre la materia prima las llantas y lo relacionado con ellas en la siguiente manera:</a:t>
            </a:r>
            <a:endParaRPr lang="es-EC" dirty="0"/>
          </a:p>
        </p:txBody>
      </p:sp>
      <p:sp>
        <p:nvSpPr>
          <p:cNvPr id="15" name="14 Rectángulo"/>
          <p:cNvSpPr/>
          <p:nvPr/>
        </p:nvSpPr>
        <p:spPr>
          <a:xfrm>
            <a:off x="914400" y="2133600"/>
            <a:ext cx="7162800" cy="1200329"/>
          </a:xfrm>
          <a:prstGeom prst="rect">
            <a:avLst/>
          </a:prstGeom>
        </p:spPr>
        <p:txBody>
          <a:bodyPr wrap="square">
            <a:spAutoFit/>
          </a:bodyPr>
          <a:lstStyle/>
          <a:p>
            <a:pPr algn="just"/>
            <a:r>
              <a:rPr lang="es-ES" dirty="0" smtClean="0"/>
              <a:t>OBTENCIÓN MATERIA PRIMA: El objetivo seria realizar una  propuesta de gestión integral con el municipio así como empresas de transporte, deshuesadoras</a:t>
            </a:r>
          </a:p>
          <a:p>
            <a:pPr algn="just"/>
            <a:r>
              <a:rPr lang="es-ES" dirty="0" smtClean="0"/>
              <a:t>gomeras, mecánicas, botaderos, etc. </a:t>
            </a:r>
            <a:endParaRPr lang="es-EC" dirty="0"/>
          </a:p>
        </p:txBody>
      </p:sp>
      <p:pic>
        <p:nvPicPr>
          <p:cNvPr id="33794" name="Picture 2" descr="C:\Archivos de programa\Microsoft Office\MEDIA\CAGCAT10\j0285410.wmf"/>
          <p:cNvPicPr>
            <a:picLocks noChangeAspect="1" noChangeArrowheads="1"/>
          </p:cNvPicPr>
          <p:nvPr/>
        </p:nvPicPr>
        <p:blipFill>
          <a:blip r:embed="rId4" cstate="print"/>
          <a:srcRect/>
          <a:stretch>
            <a:fillRect/>
          </a:stretch>
        </p:blipFill>
        <p:spPr bwMode="auto">
          <a:xfrm>
            <a:off x="3048000" y="3733800"/>
            <a:ext cx="2057400" cy="195768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3" cstate="print"/>
          <a:srcRect/>
          <a:stretch>
            <a:fillRect/>
          </a:stretch>
        </p:blipFill>
        <p:spPr bwMode="auto">
          <a:xfrm>
            <a:off x="0" y="-44450"/>
            <a:ext cx="9144000" cy="6902450"/>
          </a:xfrm>
          <a:prstGeom prst="rect">
            <a:avLst/>
          </a:prstGeom>
          <a:noFill/>
          <a:ln w="9525">
            <a:noFill/>
            <a:miter lim="800000"/>
            <a:headEnd/>
            <a:tailEnd/>
          </a:ln>
        </p:spPr>
      </p:pic>
      <p:sp>
        <p:nvSpPr>
          <p:cNvPr id="11" name="10 Rectángulo"/>
          <p:cNvSpPr/>
          <p:nvPr/>
        </p:nvSpPr>
        <p:spPr>
          <a:xfrm>
            <a:off x="990600" y="228600"/>
            <a:ext cx="6629400" cy="369332"/>
          </a:xfrm>
          <a:prstGeom prst="rect">
            <a:avLst/>
          </a:prstGeom>
        </p:spPr>
        <p:txBody>
          <a:bodyPr wrap="square">
            <a:spAutoFit/>
          </a:bodyPr>
          <a:lstStyle/>
          <a:p>
            <a:r>
              <a:rPr lang="es-EC" dirty="0" smtClean="0"/>
              <a:t>PROCESO DE RECICLAJE DE LLANTAS SELECCIONADO:</a:t>
            </a:r>
            <a:endParaRPr lang="es-EC" dirty="0"/>
          </a:p>
        </p:txBody>
      </p:sp>
      <p:sp>
        <p:nvSpPr>
          <p:cNvPr id="12" name="11 Rectángulo"/>
          <p:cNvSpPr/>
          <p:nvPr/>
        </p:nvSpPr>
        <p:spPr>
          <a:xfrm>
            <a:off x="1066800" y="914400"/>
            <a:ext cx="6705600" cy="923330"/>
          </a:xfrm>
          <a:prstGeom prst="rect">
            <a:avLst/>
          </a:prstGeom>
        </p:spPr>
        <p:txBody>
          <a:bodyPr wrap="square">
            <a:spAutoFit/>
          </a:bodyPr>
          <a:lstStyle/>
          <a:p>
            <a:pPr algn="just"/>
            <a:r>
              <a:rPr lang="es-ES" dirty="0" smtClean="0"/>
              <a:t>La selección de un tipo de reciclaje es un proceso desafiante y se debe tener varios factores en cuenta para su correcta  elección:</a:t>
            </a:r>
          </a:p>
        </p:txBody>
      </p:sp>
      <p:sp>
        <p:nvSpPr>
          <p:cNvPr id="13" name="12 Rectángulo"/>
          <p:cNvSpPr/>
          <p:nvPr/>
        </p:nvSpPr>
        <p:spPr>
          <a:xfrm>
            <a:off x="1066800" y="2057400"/>
            <a:ext cx="6400800" cy="1200329"/>
          </a:xfrm>
          <a:prstGeom prst="rect">
            <a:avLst/>
          </a:prstGeom>
        </p:spPr>
        <p:txBody>
          <a:bodyPr wrap="square">
            <a:spAutoFit/>
          </a:bodyPr>
          <a:lstStyle/>
          <a:p>
            <a:pPr>
              <a:buFont typeface="Arial" pitchFamily="34" charset="0"/>
              <a:buChar char="•"/>
            </a:pPr>
            <a:r>
              <a:rPr lang="es-EC" dirty="0" smtClean="0"/>
              <a:t>Fiabilidad  y flexibilidad. </a:t>
            </a:r>
          </a:p>
          <a:p>
            <a:pPr>
              <a:buFont typeface="Arial" pitchFamily="34" charset="0"/>
              <a:buChar char="•"/>
            </a:pPr>
            <a:r>
              <a:rPr lang="es-EC" dirty="0" smtClean="0"/>
              <a:t>Disponibilidad .</a:t>
            </a:r>
          </a:p>
          <a:p>
            <a:pPr>
              <a:buFont typeface="Arial" pitchFamily="34" charset="0"/>
              <a:buChar char="•"/>
            </a:pPr>
            <a:r>
              <a:rPr lang="es-EC" dirty="0" smtClean="0"/>
              <a:t>Eficacia.</a:t>
            </a:r>
          </a:p>
          <a:p>
            <a:pPr>
              <a:buFont typeface="Arial" pitchFamily="34" charset="0"/>
              <a:buChar char="•"/>
            </a:pPr>
            <a:r>
              <a:rPr lang="es-EC" dirty="0" smtClean="0"/>
              <a:t>Facilidad y rentabilidad de la operación.</a:t>
            </a:r>
            <a:endParaRPr lang="es-EC" dirty="0"/>
          </a:p>
        </p:txBody>
      </p:sp>
      <p:sp>
        <p:nvSpPr>
          <p:cNvPr id="14" name="13 Rectángulo"/>
          <p:cNvSpPr/>
          <p:nvPr/>
        </p:nvSpPr>
        <p:spPr>
          <a:xfrm rot="19802991">
            <a:off x="2707015" y="3562467"/>
            <a:ext cx="6276334" cy="923330"/>
          </a:xfrm>
          <a:prstGeom prst="rect">
            <a:avLst/>
          </a:prstGeom>
          <a:noFill/>
        </p:spPr>
        <p:txBody>
          <a:bodyPr wrap="none" lIns="91440" tIns="45720" rIns="91440" bIns="45720">
            <a:spAutoFit/>
          </a:bodyPr>
          <a:lstStyle/>
          <a:p>
            <a:pPr algn="ctr"/>
            <a:r>
              <a:rPr lang="es-E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Tratamiento mecánico</a:t>
            </a:r>
            <a:endParaRPr lang="es-E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3" cstate="print"/>
          <a:srcRect/>
          <a:stretch>
            <a:fillRect/>
          </a:stretch>
        </p:blipFill>
        <p:spPr bwMode="auto">
          <a:xfrm>
            <a:off x="0" y="-44450"/>
            <a:ext cx="9144000" cy="6902450"/>
          </a:xfrm>
          <a:prstGeom prst="rect">
            <a:avLst/>
          </a:prstGeom>
          <a:noFill/>
          <a:ln w="9525">
            <a:noFill/>
            <a:miter lim="800000"/>
            <a:headEnd/>
            <a:tailEnd/>
          </a:ln>
        </p:spPr>
      </p:pic>
      <p:sp>
        <p:nvSpPr>
          <p:cNvPr id="10" name="9 Rectángulo"/>
          <p:cNvSpPr/>
          <p:nvPr/>
        </p:nvSpPr>
        <p:spPr>
          <a:xfrm>
            <a:off x="1066800" y="990600"/>
            <a:ext cx="6858000" cy="923330"/>
          </a:xfrm>
          <a:prstGeom prst="rect">
            <a:avLst/>
          </a:prstGeom>
        </p:spPr>
        <p:txBody>
          <a:bodyPr wrap="square">
            <a:spAutoFit/>
          </a:bodyPr>
          <a:lstStyle/>
          <a:p>
            <a:r>
              <a:rPr lang="es-EC" dirty="0" smtClean="0"/>
              <a:t>Se conocen dos categorías amplias de mercado: </a:t>
            </a:r>
          </a:p>
          <a:p>
            <a:pPr>
              <a:buFont typeface="Arial" pitchFamily="34" charset="0"/>
              <a:buChar char="•"/>
            </a:pPr>
            <a:r>
              <a:rPr lang="es-EC" dirty="0" smtClean="0"/>
              <a:t>Materias primas para la industria. </a:t>
            </a:r>
          </a:p>
          <a:p>
            <a:pPr>
              <a:buFont typeface="Arial" pitchFamily="34" charset="0"/>
              <a:buChar char="•"/>
            </a:pPr>
            <a:r>
              <a:rPr lang="es-EC" dirty="0" smtClean="0"/>
              <a:t>Materias primas para la producción de energía y combustible. </a:t>
            </a:r>
            <a:endParaRPr lang="es-EC" dirty="0"/>
          </a:p>
        </p:txBody>
      </p:sp>
      <p:sp>
        <p:nvSpPr>
          <p:cNvPr id="15" name="14 Rectángulo"/>
          <p:cNvSpPr/>
          <p:nvPr/>
        </p:nvSpPr>
        <p:spPr>
          <a:xfrm>
            <a:off x="914400" y="2209800"/>
            <a:ext cx="6781800" cy="369332"/>
          </a:xfrm>
          <a:prstGeom prst="rect">
            <a:avLst/>
          </a:prstGeom>
        </p:spPr>
        <p:txBody>
          <a:bodyPr wrap="square">
            <a:spAutoFit/>
          </a:bodyPr>
          <a:lstStyle/>
          <a:p>
            <a:r>
              <a:rPr lang="es-ES" dirty="0" smtClean="0"/>
              <a:t>Una  encuesta realizada a 20 compañías de la ciudad de Quito en el  2012.</a:t>
            </a:r>
            <a:endParaRPr lang="es-EC" dirty="0"/>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1" name="Picture 7"/>
          <p:cNvPicPr>
            <a:picLocks noChangeAspect="1" noChangeArrowheads="1"/>
          </p:cNvPicPr>
          <p:nvPr/>
        </p:nvPicPr>
        <p:blipFill>
          <a:blip r:embed="rId4" cstate="print"/>
          <a:srcRect l="58750" t="35601" r="13125" b="51042"/>
          <a:stretch>
            <a:fillRect/>
          </a:stretch>
        </p:blipFill>
        <p:spPr bwMode="auto">
          <a:xfrm>
            <a:off x="1447800" y="3124200"/>
            <a:ext cx="5883214" cy="16764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 name="12 Rectángulo"/>
          <p:cNvSpPr/>
          <p:nvPr/>
        </p:nvSpPr>
        <p:spPr>
          <a:xfrm>
            <a:off x="1066800" y="228600"/>
            <a:ext cx="6629400" cy="369332"/>
          </a:xfrm>
          <a:prstGeom prst="rect">
            <a:avLst/>
          </a:prstGeom>
        </p:spPr>
        <p:txBody>
          <a:bodyPr wrap="square">
            <a:spAutoFit/>
          </a:bodyPr>
          <a:lstStyle/>
          <a:p>
            <a:r>
              <a:rPr lang="es-EC" dirty="0" smtClean="0"/>
              <a:t>ESTIMACIÓN ENTRADA DE LLANTAS :</a:t>
            </a:r>
            <a:endParaRPr lang="es-EC" dirty="0"/>
          </a:p>
        </p:txBody>
      </p:sp>
      <p:sp>
        <p:nvSpPr>
          <p:cNvPr id="18" name="17 Rectángulo"/>
          <p:cNvSpPr/>
          <p:nvPr/>
        </p:nvSpPr>
        <p:spPr>
          <a:xfrm>
            <a:off x="1066800" y="3733800"/>
            <a:ext cx="6553200" cy="923330"/>
          </a:xfrm>
          <a:prstGeom prst="rect">
            <a:avLst/>
          </a:prstGeom>
        </p:spPr>
        <p:txBody>
          <a:bodyPr wrap="square">
            <a:spAutoFit/>
          </a:bodyPr>
          <a:lstStyle/>
          <a:p>
            <a:r>
              <a:rPr lang="es-ES" dirty="0" smtClean="0"/>
              <a:t>En el sector al que se enfoca este proyecto el  total estimado del parque automotor de Quito de 450 mil automotores para inicios del  2012 siendo el 28% del total nacional .</a:t>
            </a:r>
            <a:endParaRPr lang="es-EC" dirty="0"/>
          </a:p>
        </p:txBody>
      </p:sp>
      <p:pic>
        <p:nvPicPr>
          <p:cNvPr id="41992" name="Picture 8"/>
          <p:cNvPicPr>
            <a:picLocks noChangeAspect="1" noChangeArrowheads="1"/>
          </p:cNvPicPr>
          <p:nvPr/>
        </p:nvPicPr>
        <p:blipFill>
          <a:blip r:embed="rId4" cstate="print"/>
          <a:srcRect l="17500" t="66319" r="62500" b="23958"/>
          <a:stretch>
            <a:fillRect/>
          </a:stretch>
        </p:blipFill>
        <p:spPr bwMode="auto">
          <a:xfrm>
            <a:off x="2133600" y="2209800"/>
            <a:ext cx="4441371" cy="1295400"/>
          </a:xfrm>
          <a:prstGeom prst="rect">
            <a:avLst/>
          </a:prstGeom>
          <a:noFill/>
          <a:ln w="9525">
            <a:noFill/>
            <a:miter lim="800000"/>
            <a:headEnd/>
            <a:tailEnd/>
          </a:ln>
          <a:effectLst/>
        </p:spPr>
      </p:pic>
      <p:sp>
        <p:nvSpPr>
          <p:cNvPr id="9" name="8 Rectángulo"/>
          <p:cNvSpPr/>
          <p:nvPr/>
        </p:nvSpPr>
        <p:spPr>
          <a:xfrm>
            <a:off x="1219200" y="1295400"/>
            <a:ext cx="6781800" cy="646331"/>
          </a:xfrm>
          <a:prstGeom prst="rect">
            <a:avLst/>
          </a:prstGeom>
        </p:spPr>
        <p:txBody>
          <a:bodyPr wrap="square">
            <a:spAutoFit/>
          </a:bodyPr>
          <a:lstStyle/>
          <a:p>
            <a:r>
              <a:rPr lang="es-EC" dirty="0" smtClean="0"/>
              <a:t>Se expone el Ranking  según la ASOCIACIÓN NACIONAL AUTOMOTRIZ  DE CHILE 2012. </a:t>
            </a:r>
            <a:endParaRPr lang="es-EC"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 name="12 Rectángulo"/>
          <p:cNvSpPr/>
          <p:nvPr/>
        </p:nvSpPr>
        <p:spPr>
          <a:xfrm>
            <a:off x="1143000" y="228600"/>
            <a:ext cx="6629400" cy="369332"/>
          </a:xfrm>
          <a:prstGeom prst="rect">
            <a:avLst/>
          </a:prstGeom>
        </p:spPr>
        <p:txBody>
          <a:bodyPr wrap="square">
            <a:spAutoFit/>
          </a:bodyPr>
          <a:lstStyle/>
          <a:p>
            <a:r>
              <a:rPr lang="es-EC" dirty="0" smtClean="0"/>
              <a:t>ESTIMACIÓN  DE LA CANTIDAD DE LLANTAS :</a:t>
            </a:r>
            <a:endParaRPr lang="es-EC" dirty="0"/>
          </a:p>
        </p:txBody>
      </p:sp>
      <p:sp>
        <p:nvSpPr>
          <p:cNvPr id="12" name="11 Rectángulo"/>
          <p:cNvSpPr/>
          <p:nvPr/>
        </p:nvSpPr>
        <p:spPr>
          <a:xfrm>
            <a:off x="914400" y="4800600"/>
            <a:ext cx="7086600" cy="646331"/>
          </a:xfrm>
          <a:prstGeom prst="rect">
            <a:avLst/>
          </a:prstGeom>
        </p:spPr>
        <p:txBody>
          <a:bodyPr wrap="square">
            <a:spAutoFit/>
          </a:bodyPr>
          <a:lstStyle/>
          <a:p>
            <a:pPr algn="just"/>
            <a:r>
              <a:rPr lang="es-ES" dirty="0" smtClean="0"/>
              <a:t>Así también según el ministerio de Industrias y Productividad del Ecuador (Mipro), Indica que solo el (30%) son restauradas.</a:t>
            </a:r>
            <a:endParaRPr lang="es-EC" dirty="0"/>
          </a:p>
        </p:txBody>
      </p:sp>
      <p:pic>
        <p:nvPicPr>
          <p:cNvPr id="118785" name="Picture 1"/>
          <p:cNvPicPr>
            <a:picLocks noChangeAspect="1" noChangeArrowheads="1"/>
          </p:cNvPicPr>
          <p:nvPr/>
        </p:nvPicPr>
        <p:blipFill>
          <a:blip r:embed="rId4" cstate="print"/>
          <a:srcRect l="28125" t="31250" r="28125" b="26042"/>
          <a:stretch>
            <a:fillRect/>
          </a:stretch>
        </p:blipFill>
        <p:spPr bwMode="auto">
          <a:xfrm>
            <a:off x="1066800" y="938349"/>
            <a:ext cx="6463990" cy="3786051"/>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 name="12 Rectángulo"/>
          <p:cNvSpPr/>
          <p:nvPr/>
        </p:nvSpPr>
        <p:spPr>
          <a:xfrm>
            <a:off x="838200" y="228600"/>
            <a:ext cx="6629400" cy="369332"/>
          </a:xfrm>
          <a:prstGeom prst="rect">
            <a:avLst/>
          </a:prstGeom>
        </p:spPr>
        <p:txBody>
          <a:bodyPr wrap="square">
            <a:spAutoFit/>
          </a:bodyPr>
          <a:lstStyle/>
          <a:p>
            <a:r>
              <a:rPr lang="es-EC" dirty="0" smtClean="0"/>
              <a:t>ESTIMACIÓN  DE LA CANTIDAD DE LLANTAS :</a:t>
            </a:r>
            <a:endParaRPr lang="es-EC" dirty="0"/>
          </a:p>
        </p:txBody>
      </p:sp>
      <p:graphicFrame>
        <p:nvGraphicFramePr>
          <p:cNvPr id="10" name="9 Gráfico"/>
          <p:cNvGraphicFramePr/>
          <p:nvPr/>
        </p:nvGraphicFramePr>
        <p:xfrm>
          <a:off x="4343400" y="3352800"/>
          <a:ext cx="4230429" cy="2438400"/>
        </p:xfrm>
        <a:graphic>
          <a:graphicData uri="http://schemas.openxmlformats.org/drawingml/2006/chart">
            <c:chart xmlns:c="http://schemas.openxmlformats.org/drawingml/2006/chart" xmlns:r="http://schemas.openxmlformats.org/officeDocument/2006/relationships" r:id="rId4"/>
          </a:graphicData>
        </a:graphic>
      </p:graphicFrame>
      <p:pic>
        <p:nvPicPr>
          <p:cNvPr id="67585" name="Picture 1"/>
          <p:cNvPicPr>
            <a:picLocks noChangeAspect="1" noChangeArrowheads="1"/>
          </p:cNvPicPr>
          <p:nvPr/>
        </p:nvPicPr>
        <p:blipFill>
          <a:blip r:embed="rId5" cstate="print"/>
          <a:srcRect l="35000" t="34375" r="32500" b="33333"/>
          <a:stretch>
            <a:fillRect/>
          </a:stretch>
        </p:blipFill>
        <p:spPr bwMode="auto">
          <a:xfrm>
            <a:off x="304800" y="838200"/>
            <a:ext cx="4345858" cy="25908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 name="12 Rectángulo"/>
          <p:cNvSpPr/>
          <p:nvPr/>
        </p:nvSpPr>
        <p:spPr>
          <a:xfrm>
            <a:off x="990600" y="304800"/>
            <a:ext cx="6629400" cy="369332"/>
          </a:xfrm>
          <a:prstGeom prst="rect">
            <a:avLst/>
          </a:prstGeom>
        </p:spPr>
        <p:txBody>
          <a:bodyPr wrap="square">
            <a:spAutoFit/>
          </a:bodyPr>
          <a:lstStyle/>
          <a:p>
            <a:r>
              <a:rPr lang="es-EC" dirty="0" smtClean="0"/>
              <a:t>DEMANDA ESTIMADA :</a:t>
            </a:r>
            <a:endParaRPr lang="es-EC" dirty="0"/>
          </a:p>
        </p:txBody>
      </p:sp>
      <p:sp>
        <p:nvSpPr>
          <p:cNvPr id="9" name="8 Rectángulo"/>
          <p:cNvSpPr/>
          <p:nvPr/>
        </p:nvSpPr>
        <p:spPr>
          <a:xfrm>
            <a:off x="1066800" y="990600"/>
            <a:ext cx="7086600" cy="646331"/>
          </a:xfrm>
          <a:prstGeom prst="rect">
            <a:avLst/>
          </a:prstGeom>
        </p:spPr>
        <p:txBody>
          <a:bodyPr wrap="square">
            <a:spAutoFit/>
          </a:bodyPr>
          <a:lstStyle/>
          <a:p>
            <a:r>
              <a:rPr lang="es-ES" dirty="0" smtClean="0"/>
              <a:t>El Ecuador posee un déficit del 70%, la demanda para el 2013 del caucho llegara a 8.6 millones de Ton, lo que representa un crecimiento anual de 1.3%.</a:t>
            </a:r>
            <a:endParaRPr lang="es-EC" dirty="0"/>
          </a:p>
        </p:txBody>
      </p:sp>
      <p:pic>
        <p:nvPicPr>
          <p:cNvPr id="49155" name="Picture 3"/>
          <p:cNvPicPr>
            <a:picLocks noChangeAspect="1" noChangeArrowheads="1"/>
          </p:cNvPicPr>
          <p:nvPr/>
        </p:nvPicPr>
        <p:blipFill>
          <a:blip r:embed="rId4" cstate="print"/>
          <a:srcRect l="25625" t="61458" r="26875" b="9375"/>
          <a:stretch>
            <a:fillRect/>
          </a:stretch>
        </p:blipFill>
        <p:spPr bwMode="auto">
          <a:xfrm>
            <a:off x="1066799" y="1905000"/>
            <a:ext cx="6618515" cy="2438400"/>
          </a:xfrm>
          <a:prstGeom prst="rect">
            <a:avLst/>
          </a:prstGeom>
          <a:noFill/>
          <a:ln w="9525">
            <a:noFill/>
            <a:miter lim="800000"/>
            <a:headEnd/>
            <a:tailEnd/>
          </a:ln>
          <a:effectLst/>
        </p:spPr>
      </p:pic>
      <p:sp>
        <p:nvSpPr>
          <p:cNvPr id="12" name="11 Rectángulo"/>
          <p:cNvSpPr/>
          <p:nvPr/>
        </p:nvSpPr>
        <p:spPr>
          <a:xfrm>
            <a:off x="1066800" y="4495800"/>
            <a:ext cx="6934200" cy="923330"/>
          </a:xfrm>
          <a:prstGeom prst="rect">
            <a:avLst/>
          </a:prstGeom>
        </p:spPr>
        <p:txBody>
          <a:bodyPr wrap="square">
            <a:spAutoFit/>
          </a:bodyPr>
          <a:lstStyle/>
          <a:p>
            <a:r>
              <a:rPr lang="es-ES" dirty="0" smtClean="0"/>
              <a:t>Como dato se conoce que el kilogramo de caucho seco cuesta alrededor de 1,80. Una hectárea que produzca 2.000 kg genera unos $3.600.</a:t>
            </a:r>
            <a:endParaRPr lang="es-EC"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 name="12 Rectángulo"/>
          <p:cNvSpPr/>
          <p:nvPr/>
        </p:nvSpPr>
        <p:spPr>
          <a:xfrm>
            <a:off x="1295400" y="228600"/>
            <a:ext cx="6629400" cy="369332"/>
          </a:xfrm>
          <a:prstGeom prst="rect">
            <a:avLst/>
          </a:prstGeom>
        </p:spPr>
        <p:txBody>
          <a:bodyPr wrap="square">
            <a:spAutoFit/>
          </a:bodyPr>
          <a:lstStyle/>
          <a:p>
            <a:r>
              <a:rPr lang="es-EC" dirty="0" smtClean="0"/>
              <a:t>COMPETENCIA :</a:t>
            </a:r>
            <a:endParaRPr lang="es-EC" dirty="0"/>
          </a:p>
        </p:txBody>
      </p:sp>
      <p:sp>
        <p:nvSpPr>
          <p:cNvPr id="10" name="9 Rectángulo"/>
          <p:cNvSpPr/>
          <p:nvPr/>
        </p:nvSpPr>
        <p:spPr>
          <a:xfrm>
            <a:off x="1066800" y="990600"/>
            <a:ext cx="6629400" cy="584775"/>
          </a:xfrm>
          <a:prstGeom prst="rect">
            <a:avLst/>
          </a:prstGeom>
        </p:spPr>
        <p:txBody>
          <a:bodyPr wrap="square">
            <a:spAutoFit/>
          </a:bodyPr>
          <a:lstStyle/>
          <a:p>
            <a:r>
              <a:rPr lang="es-ES" sz="1600" dirty="0" smtClean="0"/>
              <a:t>Serían todas las empresas que realicen la misma actividad en Ecuador actualmente esta área no está explotada.</a:t>
            </a:r>
            <a:endParaRPr lang="es-EC" sz="1600" dirty="0"/>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1" name="10 Imagen"/>
          <p:cNvPicPr/>
          <p:nvPr/>
        </p:nvPicPr>
        <p:blipFill>
          <a:blip r:embed="rId4" cstate="print"/>
          <a:srcRect/>
          <a:stretch>
            <a:fillRect/>
          </a:stretch>
        </p:blipFill>
        <p:spPr bwMode="auto">
          <a:xfrm>
            <a:off x="533400" y="1752600"/>
            <a:ext cx="5410200" cy="3505200"/>
          </a:xfrm>
          <a:prstGeom prst="rect">
            <a:avLst/>
          </a:prstGeom>
          <a:noFill/>
          <a:ln w="9525">
            <a:noFill/>
            <a:miter lim="800000"/>
            <a:headEnd/>
            <a:tailEnd/>
          </a:ln>
        </p:spPr>
      </p:pic>
      <p:pic>
        <p:nvPicPr>
          <p:cNvPr id="12" name="Picture 3"/>
          <p:cNvPicPr>
            <a:picLocks noChangeAspect="1" noChangeArrowheads="1"/>
          </p:cNvPicPr>
          <p:nvPr/>
        </p:nvPicPr>
        <p:blipFill>
          <a:blip r:embed="rId5" cstate="print"/>
          <a:srcRect l="64375" t="32292" r="18750" b="35417"/>
          <a:stretch>
            <a:fillRect/>
          </a:stretch>
        </p:blipFill>
        <p:spPr bwMode="auto">
          <a:xfrm>
            <a:off x="6019800" y="1676400"/>
            <a:ext cx="2721078" cy="31242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 name="12 Rectángulo"/>
          <p:cNvSpPr/>
          <p:nvPr/>
        </p:nvSpPr>
        <p:spPr>
          <a:xfrm>
            <a:off x="762000" y="228600"/>
            <a:ext cx="6629400" cy="338554"/>
          </a:xfrm>
          <a:prstGeom prst="rect">
            <a:avLst/>
          </a:prstGeom>
        </p:spPr>
        <p:txBody>
          <a:bodyPr wrap="square">
            <a:spAutoFit/>
          </a:bodyPr>
          <a:lstStyle/>
          <a:p>
            <a:r>
              <a:rPr lang="es-EC" sz="1600" dirty="0" smtClean="0"/>
              <a:t> COSTOS DE ADQUISICIÓN  :</a:t>
            </a:r>
            <a:endParaRPr lang="es-EC" sz="1600" dirty="0"/>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 name="11 Rectángulo"/>
          <p:cNvSpPr/>
          <p:nvPr/>
        </p:nvSpPr>
        <p:spPr>
          <a:xfrm>
            <a:off x="838200" y="838201"/>
            <a:ext cx="7543800" cy="1938992"/>
          </a:xfrm>
          <a:prstGeom prst="rect">
            <a:avLst/>
          </a:prstGeom>
        </p:spPr>
        <p:txBody>
          <a:bodyPr wrap="square">
            <a:spAutoFit/>
          </a:bodyPr>
          <a:lstStyle/>
          <a:p>
            <a:pPr algn="just">
              <a:lnSpc>
                <a:spcPct val="150000"/>
              </a:lnSpc>
            </a:pPr>
            <a:r>
              <a:rPr lang="es-EC" sz="1600" dirty="0" smtClean="0"/>
              <a:t>Según la encuesta realizada se obtuvo los datos del costo por llanta de 20 empresas y el valor promedio arrojo estos resultados:</a:t>
            </a:r>
          </a:p>
          <a:p>
            <a:pPr algn="just">
              <a:lnSpc>
                <a:spcPct val="150000"/>
              </a:lnSpc>
            </a:pPr>
            <a:r>
              <a:rPr lang="es-EC" sz="1600" dirty="0" smtClean="0"/>
              <a:t>El costo estaría entre $0.40 a $1.00, para llantas de automóviles familiares.</a:t>
            </a:r>
          </a:p>
          <a:p>
            <a:pPr algn="just">
              <a:lnSpc>
                <a:spcPct val="150000"/>
              </a:lnSpc>
            </a:pPr>
            <a:r>
              <a:rPr lang="es-EC" sz="1600" dirty="0" smtClean="0"/>
              <a:t>Turismo,  y el de llantas de autobuses  estaría entre $1.00 a $ 3.50</a:t>
            </a:r>
          </a:p>
          <a:p>
            <a:pPr algn="just">
              <a:lnSpc>
                <a:spcPct val="150000"/>
              </a:lnSpc>
            </a:pPr>
            <a:r>
              <a:rPr lang="es-EC" sz="1600" dirty="0" smtClean="0"/>
              <a:t>Algunos de los cuales serian donados, sin costo alguno.</a:t>
            </a:r>
            <a:endParaRPr lang="es-EC" sz="1600" dirty="0"/>
          </a:p>
        </p:txBody>
      </p:sp>
      <p:pic>
        <p:nvPicPr>
          <p:cNvPr id="56322" name="Picture 2" descr="http://www.definicionabc.com/wp-content/uploads/costo.gif"/>
          <p:cNvPicPr>
            <a:picLocks noChangeAspect="1" noChangeArrowheads="1"/>
          </p:cNvPicPr>
          <p:nvPr/>
        </p:nvPicPr>
        <p:blipFill>
          <a:blip r:embed="rId4" cstate="print"/>
          <a:srcRect/>
          <a:stretch>
            <a:fillRect/>
          </a:stretch>
        </p:blipFill>
        <p:spPr bwMode="auto">
          <a:xfrm>
            <a:off x="1447800" y="3200400"/>
            <a:ext cx="3253954" cy="2362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 name="1 Título"/>
          <p:cNvSpPr txBox="1">
            <a:spLocks/>
          </p:cNvSpPr>
          <p:nvPr/>
        </p:nvSpPr>
        <p:spPr bwMode="auto">
          <a:xfrm>
            <a:off x="457200" y="304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s-EC" sz="3200" dirty="0" smtClean="0">
                <a:latin typeface="Arial" pitchFamily="34" charset="0"/>
                <a:ea typeface="+mj-ea"/>
                <a:cs typeface="Arial" pitchFamily="34" charset="0"/>
              </a:rPr>
              <a:t>Estudio </a:t>
            </a:r>
            <a:r>
              <a:rPr lang="es-EC" sz="3200" dirty="0" smtClean="0">
                <a:latin typeface="Arial" pitchFamily="34" charset="0"/>
                <a:ea typeface="+mj-ea"/>
                <a:cs typeface="Arial" pitchFamily="34" charset="0"/>
              </a:rPr>
              <a:t>Técnico.</a:t>
            </a:r>
            <a:endParaRPr kumimoji="0" lang="es-EC" sz="3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2" name="11 Rectángulo"/>
          <p:cNvSpPr/>
          <p:nvPr/>
        </p:nvSpPr>
        <p:spPr>
          <a:xfrm>
            <a:off x="1066800" y="1447800"/>
            <a:ext cx="6477000" cy="923330"/>
          </a:xfrm>
          <a:prstGeom prst="rect">
            <a:avLst/>
          </a:prstGeom>
        </p:spPr>
        <p:txBody>
          <a:bodyPr wrap="square">
            <a:spAutoFit/>
          </a:bodyPr>
          <a:lstStyle/>
          <a:p>
            <a:pPr algn="just"/>
            <a:r>
              <a:rPr lang="es-ES" dirty="0" smtClean="0"/>
              <a:t>Primeramente se analizará el área donde se planifica establecer la planta, tiene que poseer rutas de fácil acceso para camiones, camionetas, etc.</a:t>
            </a:r>
          </a:p>
        </p:txBody>
      </p:sp>
      <p:sp>
        <p:nvSpPr>
          <p:cNvPr id="16" name="15 Rectángulo"/>
          <p:cNvSpPr/>
          <p:nvPr/>
        </p:nvSpPr>
        <p:spPr>
          <a:xfrm>
            <a:off x="1066800" y="4648200"/>
            <a:ext cx="7315200" cy="923330"/>
          </a:xfrm>
          <a:prstGeom prst="rect">
            <a:avLst/>
          </a:prstGeom>
        </p:spPr>
        <p:txBody>
          <a:bodyPr wrap="square">
            <a:spAutoFit/>
          </a:bodyPr>
          <a:lstStyle/>
          <a:p>
            <a:r>
              <a:rPr lang="es-ES" dirty="0" smtClean="0"/>
              <a:t>Como se menciono anteriormente el estudio se realizara en una zona pequeña de Ecuador donde se pueda obtener los datos más fácilmente para su estudio, en el valle de los chillos </a:t>
            </a:r>
            <a:endParaRPr lang="es-EC" dirty="0"/>
          </a:p>
        </p:txBody>
      </p:sp>
      <p:pic>
        <p:nvPicPr>
          <p:cNvPr id="108548" name="Picture 4" descr="http://www.bafilm.com.ar/wp-content/uploads/junin-rutas-cruce-de-rutas.jpg"/>
          <p:cNvPicPr>
            <a:picLocks noChangeAspect="1" noChangeArrowheads="1"/>
          </p:cNvPicPr>
          <p:nvPr/>
        </p:nvPicPr>
        <p:blipFill>
          <a:blip r:embed="rId4" cstate="print"/>
          <a:srcRect/>
          <a:stretch>
            <a:fillRect/>
          </a:stretch>
        </p:blipFill>
        <p:spPr bwMode="auto">
          <a:xfrm>
            <a:off x="6248400" y="2362200"/>
            <a:ext cx="1364022" cy="2057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44450"/>
            <a:ext cx="9144000" cy="6902450"/>
          </a:xfrm>
          <a:prstGeom prst="rect">
            <a:avLst/>
          </a:prstGeom>
          <a:noFill/>
          <a:ln w="9525">
            <a:noFill/>
            <a:miter lim="800000"/>
            <a:headEnd/>
            <a:tailEnd/>
          </a:ln>
        </p:spPr>
      </p:pic>
      <p:sp>
        <p:nvSpPr>
          <p:cNvPr id="5" name="1 Título"/>
          <p:cNvSpPr>
            <a:spLocks noGrp="1"/>
          </p:cNvSpPr>
          <p:nvPr>
            <p:ph type="title"/>
          </p:nvPr>
        </p:nvSpPr>
        <p:spPr>
          <a:xfrm>
            <a:off x="1524000" y="457200"/>
            <a:ext cx="5105400" cy="762000"/>
          </a:xfrm>
        </p:spPr>
        <p:txBody>
          <a:bodyPr>
            <a:normAutofit/>
          </a:bodyPr>
          <a:lstStyle/>
          <a:p>
            <a:pPr algn="l"/>
            <a:r>
              <a:rPr lang="es-EC" sz="2000" dirty="0" smtClean="0">
                <a:latin typeface="Arial" pitchFamily="34" charset="0"/>
                <a:cs typeface="Arial" pitchFamily="34" charset="0"/>
              </a:rPr>
              <a:t>	DEFINICIÓN DEL PROBLEMA</a:t>
            </a:r>
            <a:endParaRPr lang="es-EC" sz="2000" dirty="0">
              <a:latin typeface="Arial" pitchFamily="34" charset="0"/>
              <a:cs typeface="Arial" pitchFamily="34" charset="0"/>
            </a:endParaRPr>
          </a:p>
        </p:txBody>
      </p:sp>
      <p:pic>
        <p:nvPicPr>
          <p:cNvPr id="56322" name="Picture 2" descr="http://2.bp.blogspot.com/_2bzkIBHLDTQ/TUocbBN8ZsI/AAAAAAAAAAg/hlSukF6OdpQ/s320/07+Llantas+de+desecho+de+EU+provocan+contaminaci%25C3%25B3n.jpg"/>
          <p:cNvPicPr>
            <a:picLocks noChangeAspect="1" noChangeArrowheads="1"/>
          </p:cNvPicPr>
          <p:nvPr/>
        </p:nvPicPr>
        <p:blipFill>
          <a:blip r:embed="rId4" cstate="print"/>
          <a:srcRect/>
          <a:stretch>
            <a:fillRect/>
          </a:stretch>
        </p:blipFill>
        <p:spPr bwMode="auto">
          <a:xfrm>
            <a:off x="5181600" y="1600200"/>
            <a:ext cx="2133599" cy="1600200"/>
          </a:xfrm>
          <a:prstGeom prst="rect">
            <a:avLst/>
          </a:prstGeom>
          <a:noFill/>
        </p:spPr>
      </p:pic>
      <p:pic>
        <p:nvPicPr>
          <p:cNvPr id="56324" name="Picture 4" descr="https://encrypted-tbn3.gstatic.com/images?q=tbn:ANd9GcQ5dOVEawM5_WUhPsZ28R3Sdx-1ip0yU2jNDwK9ghG5K531AeToeQ"/>
          <p:cNvPicPr>
            <a:picLocks noChangeAspect="1" noChangeArrowheads="1"/>
          </p:cNvPicPr>
          <p:nvPr/>
        </p:nvPicPr>
        <p:blipFill>
          <a:blip r:embed="rId5" cstate="print"/>
          <a:srcRect/>
          <a:stretch>
            <a:fillRect/>
          </a:stretch>
        </p:blipFill>
        <p:spPr bwMode="auto">
          <a:xfrm>
            <a:off x="1676400" y="1295400"/>
            <a:ext cx="2057400" cy="2191132"/>
          </a:xfrm>
          <a:prstGeom prst="rect">
            <a:avLst/>
          </a:prstGeom>
          <a:noFill/>
        </p:spPr>
      </p:pic>
      <p:sp>
        <p:nvSpPr>
          <p:cNvPr id="14" name="2 Marcador de contenido"/>
          <p:cNvSpPr txBox="1">
            <a:spLocks noGrp="1"/>
          </p:cNvSpPr>
          <p:nvPr>
            <p:ph idx="1"/>
          </p:nvPr>
        </p:nvSpPr>
        <p:spPr bwMode="auto">
          <a:xfrm>
            <a:off x="609600" y="3733800"/>
            <a:ext cx="80010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indent="-342900" algn="just" eaLnBrk="0" hangingPunct="0">
              <a:spcBef>
                <a:spcPct val="20000"/>
              </a:spcBef>
              <a:buFont typeface="Arial" charset="0"/>
              <a:buChar char="•"/>
              <a:defRPr/>
            </a:pPr>
            <a:r>
              <a:rPr lang="es-EC" sz="1600" dirty="0" smtClean="0">
                <a:latin typeface="Arial" pitchFamily="34" charset="0"/>
                <a:cs typeface="Arial" pitchFamily="34" charset="0"/>
              </a:rPr>
              <a:t>L</a:t>
            </a:r>
            <a:r>
              <a:rPr kumimoji="0" lang="es-EC" sz="1600" b="0" i="0" u="none" strike="noStrike" kern="1200" cap="none" spc="0" normalizeH="0" baseline="0" noProof="0" dirty="0" smtClean="0">
                <a:ln>
                  <a:noFill/>
                </a:ln>
                <a:solidFill>
                  <a:schemeClr val="tx1"/>
                </a:solidFill>
                <a:effectLst/>
                <a:uLnTx/>
                <a:uFillTx/>
                <a:latin typeface="Arial" pitchFamily="34" charset="0"/>
                <a:cs typeface="Arial" pitchFamily="34" charset="0"/>
              </a:rPr>
              <a:t>a</a:t>
            </a:r>
            <a:r>
              <a:rPr lang="es-EC" sz="1600" dirty="0" smtClean="0">
                <a:latin typeface="Arial" pitchFamily="34" charset="0"/>
                <a:cs typeface="Arial" pitchFamily="34" charset="0"/>
              </a:rPr>
              <a:t> principal idea es impulsar  un proyecto viable que  permita una ocupación más eficiente del reducido espacio de lo botaderos  de nuestro país así como eliminar  los perjuicios  que conllevan la contaminación creada por las llantas usadas.</a:t>
            </a:r>
          </a:p>
          <a:p>
            <a:pPr marL="342900" marR="0" lvl="0" indent="-342900" algn="just" defTabSz="914400" rtl="0" eaLnBrk="0" fontAlgn="base" latinLnBrk="0" hangingPunct="0">
              <a:lnSpc>
                <a:spcPct val="100000"/>
              </a:lnSpc>
              <a:spcBef>
                <a:spcPct val="20000"/>
              </a:spcBef>
              <a:spcAft>
                <a:spcPct val="0"/>
              </a:spcAft>
              <a:buClrTx/>
              <a:buSzTx/>
              <a:buFont typeface="Arial" charset="0"/>
              <a:buChar char="•"/>
              <a:tabLst/>
              <a:defRPr/>
            </a:pPr>
            <a:endParaRPr kumimoji="0" lang="es-EC" sz="16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4" name="13 Rectángulo"/>
          <p:cNvSpPr/>
          <p:nvPr/>
        </p:nvSpPr>
        <p:spPr>
          <a:xfrm>
            <a:off x="1524000" y="381000"/>
            <a:ext cx="2736775" cy="369332"/>
          </a:xfrm>
          <a:prstGeom prst="rect">
            <a:avLst/>
          </a:prstGeom>
        </p:spPr>
        <p:txBody>
          <a:bodyPr wrap="none">
            <a:spAutoFit/>
          </a:bodyPr>
          <a:lstStyle/>
          <a:p>
            <a:r>
              <a:rPr lang="es-EC" b="1" cap="all" dirty="0" smtClean="0"/>
              <a:t>evaluación de calidad </a:t>
            </a:r>
            <a:endParaRPr lang="es-EC" b="1" cap="all" dirty="0"/>
          </a:p>
        </p:txBody>
      </p:sp>
      <p:sp>
        <p:nvSpPr>
          <p:cNvPr id="15" name="14 Rectángulo"/>
          <p:cNvSpPr/>
          <p:nvPr/>
        </p:nvSpPr>
        <p:spPr>
          <a:xfrm>
            <a:off x="685800" y="4800600"/>
            <a:ext cx="7543800" cy="584775"/>
          </a:xfrm>
          <a:prstGeom prst="rect">
            <a:avLst/>
          </a:prstGeom>
        </p:spPr>
        <p:txBody>
          <a:bodyPr wrap="square">
            <a:spAutoFit/>
          </a:bodyPr>
          <a:lstStyle/>
          <a:p>
            <a:pPr algn="just"/>
            <a:r>
              <a:rPr lang="es-ES" sz="1600" dirty="0" smtClean="0"/>
              <a:t>Cada empresa de reciclaje dependiendo de lo que demande su consumidor y que parámetros establezca se regirán por diferentes normas.</a:t>
            </a:r>
            <a:endParaRPr lang="es-EC" sz="1600" dirty="0"/>
          </a:p>
        </p:txBody>
      </p:sp>
      <p:sp>
        <p:nvSpPr>
          <p:cNvPr id="16" name="15 Rectángulo"/>
          <p:cNvSpPr/>
          <p:nvPr/>
        </p:nvSpPr>
        <p:spPr>
          <a:xfrm>
            <a:off x="685800" y="1143000"/>
            <a:ext cx="7391400" cy="584775"/>
          </a:xfrm>
          <a:prstGeom prst="rect">
            <a:avLst/>
          </a:prstGeom>
        </p:spPr>
        <p:txBody>
          <a:bodyPr wrap="square">
            <a:spAutoFit/>
          </a:bodyPr>
          <a:lstStyle/>
          <a:p>
            <a:pPr algn="just"/>
            <a:r>
              <a:rPr lang="es-ES" sz="1600" dirty="0" smtClean="0"/>
              <a:t>Para poder poner en funcionamiento una planta de reciclaje de llantas se debe tener muy en cuenta las consideraciones tanto políticas, legales y ambientales.</a:t>
            </a:r>
            <a:endParaRPr lang="es-EC" sz="1600" dirty="0"/>
          </a:p>
        </p:txBody>
      </p:sp>
      <p:pic>
        <p:nvPicPr>
          <p:cNvPr id="108545" name="Picture 1"/>
          <p:cNvPicPr>
            <a:picLocks noChangeAspect="1" noChangeArrowheads="1"/>
          </p:cNvPicPr>
          <p:nvPr/>
        </p:nvPicPr>
        <p:blipFill>
          <a:blip r:embed="rId4" cstate="print"/>
          <a:srcRect l="31875" t="64583" r="33125" b="12500"/>
          <a:stretch>
            <a:fillRect/>
          </a:stretch>
        </p:blipFill>
        <p:spPr bwMode="auto">
          <a:xfrm>
            <a:off x="1066800" y="2514600"/>
            <a:ext cx="4267200" cy="16764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 name="11 Rectángulo"/>
          <p:cNvSpPr/>
          <p:nvPr/>
        </p:nvSpPr>
        <p:spPr>
          <a:xfrm>
            <a:off x="762000" y="990600"/>
            <a:ext cx="6629400" cy="369332"/>
          </a:xfrm>
          <a:prstGeom prst="rect">
            <a:avLst/>
          </a:prstGeom>
        </p:spPr>
        <p:txBody>
          <a:bodyPr wrap="square">
            <a:spAutoFit/>
          </a:bodyPr>
          <a:lstStyle/>
          <a:p>
            <a:r>
              <a:rPr lang="es-EC" dirty="0" smtClean="0"/>
              <a:t> CALIDAD PARA EL PROCESO :</a:t>
            </a:r>
            <a:endParaRPr lang="es-EC" dirty="0"/>
          </a:p>
        </p:txBody>
      </p:sp>
      <p:sp>
        <p:nvSpPr>
          <p:cNvPr id="13" name="12 Rectángulo"/>
          <p:cNvSpPr/>
          <p:nvPr/>
        </p:nvSpPr>
        <p:spPr>
          <a:xfrm>
            <a:off x="838200" y="1600200"/>
            <a:ext cx="6781800" cy="1200329"/>
          </a:xfrm>
          <a:prstGeom prst="rect">
            <a:avLst/>
          </a:prstGeom>
        </p:spPr>
        <p:txBody>
          <a:bodyPr wrap="square">
            <a:spAutoFit/>
          </a:bodyPr>
          <a:lstStyle/>
          <a:p>
            <a:pPr algn="just"/>
            <a:r>
              <a:rPr lang="es-ES" dirty="0" smtClean="0"/>
              <a:t>En 1999 fue publicada la normativa OHSAS 18.000 serie de normas internacionales relacionadas con el tema de “salud y seguridad en el trabajo”, estas complementan a las normas ISO 9001de calidad  e ISO 14000 (medio ambiente).</a:t>
            </a:r>
            <a:endParaRPr lang="es-EC" dirty="0"/>
          </a:p>
        </p:txBody>
      </p:sp>
      <p:sp>
        <p:nvSpPr>
          <p:cNvPr id="16" name="15 Rectángulo"/>
          <p:cNvSpPr/>
          <p:nvPr/>
        </p:nvSpPr>
        <p:spPr>
          <a:xfrm>
            <a:off x="685800" y="3352800"/>
            <a:ext cx="6629400" cy="369332"/>
          </a:xfrm>
          <a:prstGeom prst="rect">
            <a:avLst/>
          </a:prstGeom>
        </p:spPr>
        <p:txBody>
          <a:bodyPr wrap="square">
            <a:spAutoFit/>
          </a:bodyPr>
          <a:lstStyle/>
          <a:p>
            <a:r>
              <a:rPr lang="es-EC" dirty="0" smtClean="0"/>
              <a:t> CALIDAD PARA EL PRODUCTO:</a:t>
            </a:r>
            <a:endParaRPr lang="es-EC" dirty="0"/>
          </a:p>
        </p:txBody>
      </p:sp>
      <p:sp>
        <p:nvSpPr>
          <p:cNvPr id="17" name="16 Rectángulo"/>
          <p:cNvSpPr/>
          <p:nvPr/>
        </p:nvSpPr>
        <p:spPr>
          <a:xfrm>
            <a:off x="838200" y="3962400"/>
            <a:ext cx="7391400" cy="1477328"/>
          </a:xfrm>
          <a:prstGeom prst="rect">
            <a:avLst/>
          </a:prstGeom>
        </p:spPr>
        <p:txBody>
          <a:bodyPr wrap="square">
            <a:spAutoFit/>
          </a:bodyPr>
          <a:lstStyle/>
          <a:p>
            <a:pPr algn="just"/>
            <a:r>
              <a:rPr lang="es-EC" dirty="0" smtClean="0"/>
              <a:t>La labor de los miembros de ASTM da como resultado productos mejores, más seguros y más rentables. En pocas palabras, las normas de ASTM contribuyen a la calidad de los productos, mejoramiento de las comunicaciones y satisfacción general por parte de los consumidores.</a:t>
            </a:r>
            <a:endParaRPr lang="es-EC"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 name="11 Rectángulo"/>
          <p:cNvSpPr/>
          <p:nvPr/>
        </p:nvSpPr>
        <p:spPr>
          <a:xfrm>
            <a:off x="381000" y="304800"/>
            <a:ext cx="6629400" cy="369332"/>
          </a:xfrm>
          <a:prstGeom prst="rect">
            <a:avLst/>
          </a:prstGeom>
        </p:spPr>
        <p:txBody>
          <a:bodyPr wrap="square">
            <a:spAutoFit/>
          </a:bodyPr>
          <a:lstStyle/>
          <a:p>
            <a:r>
              <a:rPr lang="es-EC" dirty="0" smtClean="0"/>
              <a:t> ASPECTOS LEGALES:</a:t>
            </a:r>
            <a:endParaRPr lang="es-EC" dirty="0"/>
          </a:p>
        </p:txBody>
      </p:sp>
      <p:sp>
        <p:nvSpPr>
          <p:cNvPr id="10" name="9 Rectángulo"/>
          <p:cNvSpPr/>
          <p:nvPr/>
        </p:nvSpPr>
        <p:spPr>
          <a:xfrm>
            <a:off x="685800" y="990600"/>
            <a:ext cx="7239000" cy="584775"/>
          </a:xfrm>
          <a:prstGeom prst="rect">
            <a:avLst/>
          </a:prstGeom>
        </p:spPr>
        <p:txBody>
          <a:bodyPr wrap="square">
            <a:spAutoFit/>
          </a:bodyPr>
          <a:lstStyle/>
          <a:p>
            <a:r>
              <a:rPr lang="es-ES" sz="1600" dirty="0" smtClean="0"/>
              <a:t>El SIAR (Sistema de Información Ambiental de Ruminahui), esta diseñada para manejar y almacenar toda la información relacionada.</a:t>
            </a:r>
            <a:endParaRPr lang="es-EC" sz="1600" dirty="0"/>
          </a:p>
        </p:txBody>
      </p:sp>
      <p:pic>
        <p:nvPicPr>
          <p:cNvPr id="11" name="Picture 2"/>
          <p:cNvPicPr>
            <a:picLocks noChangeAspect="1" noChangeArrowheads="1"/>
          </p:cNvPicPr>
          <p:nvPr/>
        </p:nvPicPr>
        <p:blipFill>
          <a:blip r:embed="rId4" cstate="print"/>
          <a:srcRect l="25625" t="28125" r="23125" b="19791"/>
          <a:stretch>
            <a:fillRect/>
          </a:stretch>
        </p:blipFill>
        <p:spPr bwMode="auto">
          <a:xfrm>
            <a:off x="990600" y="1905000"/>
            <a:ext cx="6019800" cy="367061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3175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 name="1 Título"/>
          <p:cNvSpPr txBox="1">
            <a:spLocks/>
          </p:cNvSpPr>
          <p:nvPr/>
        </p:nvSpPr>
        <p:spPr bwMode="auto">
          <a:xfrm>
            <a:off x="457200" y="0"/>
            <a:ext cx="7848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C" sz="2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Diseño</a:t>
            </a:r>
            <a:r>
              <a:rPr kumimoji="0" lang="es-EC" sz="24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 </a:t>
            </a:r>
            <a:r>
              <a:rPr kumimoji="0" lang="es-EC" sz="24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y Selección de la Planta</a:t>
            </a:r>
            <a:r>
              <a:rPr lang="es-EC" sz="3200" dirty="0" smtClean="0">
                <a:latin typeface="Arial" pitchFamily="34" charset="0"/>
                <a:ea typeface="+mj-ea"/>
                <a:cs typeface="Arial" pitchFamily="34" charset="0"/>
              </a:rPr>
              <a:t>.</a:t>
            </a:r>
            <a:endParaRPr kumimoji="0" lang="es-EC" sz="3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92164"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76600" y="2438400"/>
            <a:ext cx="2533650" cy="533400"/>
          </a:xfrm>
          <a:prstGeom prst="rect">
            <a:avLst/>
          </a:prstGeom>
          <a:noFill/>
        </p:spPr>
      </p:pic>
      <p:sp>
        <p:nvSpPr>
          <p:cNvPr id="92166"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7" name="16 Rectángulo"/>
          <p:cNvSpPr/>
          <p:nvPr/>
        </p:nvSpPr>
        <p:spPr>
          <a:xfrm>
            <a:off x="1219200" y="1066800"/>
            <a:ext cx="7391400" cy="830997"/>
          </a:xfrm>
          <a:prstGeom prst="rect">
            <a:avLst/>
          </a:prstGeom>
        </p:spPr>
        <p:txBody>
          <a:bodyPr wrap="square">
            <a:spAutoFit/>
          </a:bodyPr>
          <a:lstStyle/>
          <a:p>
            <a:pPr algn="just"/>
            <a:r>
              <a:rPr lang="es-EC" sz="1600" dirty="0" smtClean="0"/>
              <a:t>El diseño y selección es un paso desafiante por lo que se tiene que  establecer el promedio de entrada de llantas para estimar la capacidad de producción,</a:t>
            </a:r>
            <a:r>
              <a:rPr lang="es-ES" sz="1600" dirty="0" smtClean="0"/>
              <a:t> </a:t>
            </a:r>
            <a:r>
              <a:rPr lang="es-ES" sz="1600" dirty="0" smtClean="0"/>
              <a:t>el </a:t>
            </a:r>
            <a:r>
              <a:rPr lang="es-ES" sz="1600" dirty="0" smtClean="0"/>
              <a:t>70% aproximadamente son desechadas 21.000 Ton / año “o” 945.000 llantas.</a:t>
            </a:r>
            <a:endParaRPr lang="es-EC" sz="1600" dirty="0"/>
          </a:p>
        </p:txBody>
      </p:sp>
      <p:sp>
        <p:nvSpPr>
          <p:cNvPr id="921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92170"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09800" y="4876800"/>
            <a:ext cx="5295900" cy="457200"/>
          </a:xfrm>
          <a:prstGeom prst="rect">
            <a:avLst/>
          </a:prstGeom>
          <a:noFill/>
        </p:spPr>
      </p:pic>
      <p:sp>
        <p:nvSpPr>
          <p:cNvPr id="92172" name="Rectangle 1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pic>
        <p:nvPicPr>
          <p:cNvPr id="92173" name="Picture 13"/>
          <p:cNvPicPr>
            <a:picLocks noChangeAspect="1" noChangeArrowheads="1"/>
          </p:cNvPicPr>
          <p:nvPr/>
        </p:nvPicPr>
        <p:blipFill>
          <a:blip r:embed="rId6" cstate="print"/>
          <a:srcRect l="9375" t="75000" r="54375" b="10417"/>
          <a:stretch>
            <a:fillRect/>
          </a:stretch>
        </p:blipFill>
        <p:spPr bwMode="auto">
          <a:xfrm>
            <a:off x="1143000" y="2971800"/>
            <a:ext cx="6945086" cy="16764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4445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66"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72" name="Rectangle 1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5" name="14 Rectángulo"/>
          <p:cNvSpPr/>
          <p:nvPr/>
        </p:nvSpPr>
        <p:spPr>
          <a:xfrm>
            <a:off x="762000" y="228600"/>
            <a:ext cx="6629400" cy="369332"/>
          </a:xfrm>
          <a:prstGeom prst="rect">
            <a:avLst/>
          </a:prstGeom>
        </p:spPr>
        <p:txBody>
          <a:bodyPr wrap="square">
            <a:spAutoFit/>
          </a:bodyPr>
          <a:lstStyle/>
          <a:p>
            <a:r>
              <a:rPr lang="es-EC" dirty="0" smtClean="0"/>
              <a:t> PRODUCCIÓN:</a:t>
            </a:r>
            <a:endParaRPr lang="es-EC" dirty="0"/>
          </a:p>
        </p:txBody>
      </p:sp>
      <p:sp>
        <p:nvSpPr>
          <p:cNvPr id="19" name="18 Rectángulo"/>
          <p:cNvSpPr/>
          <p:nvPr/>
        </p:nvSpPr>
        <p:spPr>
          <a:xfrm>
            <a:off x="1143000" y="990600"/>
            <a:ext cx="4548938" cy="369332"/>
          </a:xfrm>
          <a:prstGeom prst="rect">
            <a:avLst/>
          </a:prstGeom>
        </p:spPr>
        <p:txBody>
          <a:bodyPr wrap="none">
            <a:spAutoFit/>
          </a:bodyPr>
          <a:lstStyle/>
          <a:p>
            <a:r>
              <a:rPr lang="es-EC" dirty="0" smtClean="0"/>
              <a:t>Producción en un año con una planta de 2 Ton / h :</a:t>
            </a:r>
            <a:endParaRPr lang="es-EC" dirty="0"/>
          </a:p>
        </p:txBody>
      </p:sp>
      <p:sp>
        <p:nvSpPr>
          <p:cNvPr id="1116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11620"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19200" y="1752600"/>
            <a:ext cx="5486400" cy="485284"/>
          </a:xfrm>
          <a:prstGeom prst="rect">
            <a:avLst/>
          </a:prstGeom>
          <a:noFill/>
        </p:spPr>
      </p:pic>
      <p:sp>
        <p:nvSpPr>
          <p:cNvPr id="111622"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24" name="23 Rectángulo"/>
          <p:cNvSpPr/>
          <p:nvPr/>
        </p:nvSpPr>
        <p:spPr>
          <a:xfrm>
            <a:off x="762000" y="2667000"/>
            <a:ext cx="7543800" cy="923330"/>
          </a:xfrm>
          <a:prstGeom prst="rect">
            <a:avLst/>
          </a:prstGeom>
        </p:spPr>
        <p:txBody>
          <a:bodyPr wrap="square">
            <a:spAutoFit/>
          </a:bodyPr>
          <a:lstStyle/>
          <a:p>
            <a:r>
              <a:rPr lang="es-EC" dirty="0" smtClean="0"/>
              <a:t>En resumen se podría obtener fácilmente un promedio de  5.000 Ton anualmente de llantas procesadas de las  cuales se obtiene tres derivados.</a:t>
            </a:r>
            <a:endParaRPr lang="es-EC" dirty="0"/>
          </a:p>
        </p:txBody>
      </p:sp>
      <p:sp>
        <p:nvSpPr>
          <p:cNvPr id="111625" name="Rectangle 9"/>
          <p:cNvSpPr>
            <a:spLocks noChangeArrowheads="1"/>
          </p:cNvSpPr>
          <p:nvPr/>
        </p:nvSpPr>
        <p:spPr bwMode="auto">
          <a:xfrm>
            <a:off x="1905000" y="3886200"/>
            <a:ext cx="4038600" cy="1287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Char char="•"/>
              <a:tabLst/>
            </a:pPr>
            <a:r>
              <a:rPr kumimoji="0" lang="es-EC" b="0" i="0" u="none" strike="noStrike" cap="none" normalizeH="0" baseline="0" dirty="0" smtClean="0">
                <a:ln>
                  <a:noFill/>
                </a:ln>
                <a:solidFill>
                  <a:schemeClr val="tx1"/>
                </a:solidFill>
                <a:effectLst/>
                <a:latin typeface="Arial" pitchFamily="34" charset="0"/>
                <a:ea typeface="Calibri" pitchFamily="34" charset="0"/>
              </a:rPr>
              <a:t>75%  caucho triturado = 3.750 Ton</a:t>
            </a:r>
            <a:endParaRPr kumimoji="0" lang="es-EC"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 acero = 1.000 Ton</a:t>
            </a:r>
            <a:endParaRPr kumimoji="0" lang="es-EC"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 Textil o Nylon. = 250 Ton.</a:t>
            </a:r>
            <a:endParaRPr kumimoji="0" lang="es-ES"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4" cstate="print"/>
          <a:srcRect/>
          <a:stretch>
            <a:fillRect/>
          </a:stretch>
        </p:blipFill>
        <p:spPr bwMode="auto">
          <a:xfrm>
            <a:off x="0" y="-7620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66"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72" name="Rectangle 1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5" name="14 Rectángulo"/>
          <p:cNvSpPr/>
          <p:nvPr/>
        </p:nvSpPr>
        <p:spPr>
          <a:xfrm>
            <a:off x="685800" y="228600"/>
            <a:ext cx="6629400" cy="369332"/>
          </a:xfrm>
          <a:prstGeom prst="rect">
            <a:avLst/>
          </a:prstGeom>
        </p:spPr>
        <p:txBody>
          <a:bodyPr wrap="square">
            <a:spAutoFit/>
          </a:bodyPr>
          <a:lstStyle/>
          <a:p>
            <a:r>
              <a:rPr lang="es-EC" dirty="0" smtClean="0"/>
              <a:t> </a:t>
            </a:r>
            <a:r>
              <a:rPr lang="es-EC" dirty="0" smtClean="0"/>
              <a:t>DIAGRAMA DE FLUJO</a:t>
            </a:r>
            <a:r>
              <a:rPr lang="es-EC" dirty="0" smtClean="0"/>
              <a:t>:</a:t>
            </a:r>
            <a:endParaRPr lang="es-EC" dirty="0"/>
          </a:p>
        </p:txBody>
      </p:sp>
      <p:sp>
        <p:nvSpPr>
          <p:cNvPr id="1116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11622"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2161" name="Object 1"/>
          <p:cNvGraphicFramePr>
            <a:graphicFrameLocks noChangeAspect="1"/>
          </p:cNvGraphicFramePr>
          <p:nvPr/>
        </p:nvGraphicFramePr>
        <p:xfrm>
          <a:off x="295758" y="533400"/>
          <a:ext cx="8159213" cy="5334000"/>
        </p:xfrm>
        <a:graphic>
          <a:graphicData uri="http://schemas.openxmlformats.org/presentationml/2006/ole">
            <p:oleObj spid="_x0000_s92161" name="Visio" r:id="rId5" imgW="8867418" imgH="6587744" progId="Visio.Drawing.11">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4445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66"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72" name="Rectangle 1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5" name="14 Rectángulo"/>
          <p:cNvSpPr/>
          <p:nvPr/>
        </p:nvSpPr>
        <p:spPr>
          <a:xfrm>
            <a:off x="609600" y="228600"/>
            <a:ext cx="6629400" cy="369332"/>
          </a:xfrm>
          <a:prstGeom prst="rect">
            <a:avLst/>
          </a:prstGeom>
        </p:spPr>
        <p:txBody>
          <a:bodyPr wrap="square">
            <a:spAutoFit/>
          </a:bodyPr>
          <a:lstStyle/>
          <a:p>
            <a:r>
              <a:rPr lang="es-EC" dirty="0" smtClean="0"/>
              <a:t> ABASTECIMIENTO DE LLANTAS:</a:t>
            </a:r>
            <a:endParaRPr lang="es-EC" dirty="0"/>
          </a:p>
        </p:txBody>
      </p:sp>
      <p:sp>
        <p:nvSpPr>
          <p:cNvPr id="1116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11622"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 name="15 Rectángulo"/>
          <p:cNvSpPr/>
          <p:nvPr/>
        </p:nvSpPr>
        <p:spPr>
          <a:xfrm>
            <a:off x="533400" y="1676400"/>
            <a:ext cx="7086600" cy="830997"/>
          </a:xfrm>
          <a:prstGeom prst="rect">
            <a:avLst/>
          </a:prstGeom>
        </p:spPr>
        <p:txBody>
          <a:bodyPr wrap="square">
            <a:spAutoFit/>
          </a:bodyPr>
          <a:lstStyle/>
          <a:p>
            <a:pPr algn="just"/>
            <a:r>
              <a:rPr lang="es-EC" sz="1600" dirty="0" smtClean="0"/>
              <a:t>Se escogió el sistema de contenedor, estos se usan para residuos que ocupen gran volumen y debido a que las locaciones serán en zonas relativamente cercanas a la planta.</a:t>
            </a:r>
            <a:endParaRPr lang="es-EC" sz="1600" dirty="0"/>
          </a:p>
        </p:txBody>
      </p:sp>
      <p:pic>
        <p:nvPicPr>
          <p:cNvPr id="17" name="16 Imagen" descr="http://www.bvsde.paho.org/eswww/fulltext/curso/desechos/Fig-46.gif"/>
          <p:cNvPicPr/>
          <p:nvPr/>
        </p:nvPicPr>
        <p:blipFill>
          <a:blip r:embed="rId4" cstate="print"/>
          <a:srcRect t="47117" r="-56"/>
          <a:stretch>
            <a:fillRect/>
          </a:stretch>
        </p:blipFill>
        <p:spPr bwMode="auto">
          <a:xfrm>
            <a:off x="381000" y="2743200"/>
            <a:ext cx="5105400" cy="2971800"/>
          </a:xfrm>
          <a:prstGeom prst="rect">
            <a:avLst/>
          </a:prstGeom>
          <a:noFill/>
          <a:ln w="9525">
            <a:noFill/>
            <a:miter lim="800000"/>
            <a:headEnd/>
            <a:tailEnd/>
          </a:ln>
        </p:spPr>
      </p:pic>
      <p:sp>
        <p:nvSpPr>
          <p:cNvPr id="18" name="17 Rectángulo"/>
          <p:cNvSpPr/>
          <p:nvPr/>
        </p:nvSpPr>
        <p:spPr>
          <a:xfrm>
            <a:off x="5486400" y="3048000"/>
            <a:ext cx="3276600" cy="584775"/>
          </a:xfrm>
          <a:prstGeom prst="rect">
            <a:avLst/>
          </a:prstGeom>
        </p:spPr>
        <p:txBody>
          <a:bodyPr wrap="square">
            <a:spAutoFit/>
          </a:bodyPr>
          <a:lstStyle/>
          <a:p>
            <a:r>
              <a:rPr lang="es-EC" sz="1600" b="1" dirty="0" smtClean="0"/>
              <a:t>Sistemas de intercambio de contenedor</a:t>
            </a:r>
            <a:endParaRPr lang="es-EC" sz="1600" b="1" dirty="0"/>
          </a:p>
        </p:txBody>
      </p:sp>
      <p:sp>
        <p:nvSpPr>
          <p:cNvPr id="19" name="18 Rectángulo"/>
          <p:cNvSpPr/>
          <p:nvPr/>
        </p:nvSpPr>
        <p:spPr>
          <a:xfrm>
            <a:off x="609600" y="609601"/>
            <a:ext cx="7086600" cy="1077218"/>
          </a:xfrm>
          <a:prstGeom prst="rect">
            <a:avLst/>
          </a:prstGeom>
        </p:spPr>
        <p:txBody>
          <a:bodyPr wrap="square">
            <a:spAutoFit/>
          </a:bodyPr>
          <a:lstStyle/>
          <a:p>
            <a:r>
              <a:rPr lang="es-EC" sz="1600" dirty="0" smtClean="0"/>
              <a:t>Para la recolección se debe determinar el tiempo necesario para llevar a cabo la tarea. Las actividades engloban:</a:t>
            </a:r>
          </a:p>
          <a:p>
            <a:r>
              <a:rPr lang="es-EC" sz="1600" dirty="0" smtClean="0"/>
              <a:t>Recolección, transporte, lugar de descarga y tiempo muerto.</a:t>
            </a:r>
          </a:p>
          <a:p>
            <a:pPr algn="just"/>
            <a:endParaRPr lang="es-EC" sz="1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7620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66"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72" name="Rectangle 1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5" name="14 Rectángulo"/>
          <p:cNvSpPr/>
          <p:nvPr/>
        </p:nvSpPr>
        <p:spPr>
          <a:xfrm>
            <a:off x="533400" y="228600"/>
            <a:ext cx="6629400" cy="369332"/>
          </a:xfrm>
          <a:prstGeom prst="rect">
            <a:avLst/>
          </a:prstGeom>
        </p:spPr>
        <p:txBody>
          <a:bodyPr wrap="square">
            <a:spAutoFit/>
          </a:bodyPr>
          <a:lstStyle/>
          <a:p>
            <a:r>
              <a:rPr lang="es-EC" dirty="0" smtClean="0"/>
              <a:t> SELECCIÓN DE MAQUINARIAS:</a:t>
            </a:r>
            <a:endParaRPr lang="es-EC" dirty="0"/>
          </a:p>
        </p:txBody>
      </p:sp>
      <p:sp>
        <p:nvSpPr>
          <p:cNvPr id="1116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11622"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7" name="Rectangle 5"/>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20" name="19 Rectángulo"/>
          <p:cNvSpPr/>
          <p:nvPr/>
        </p:nvSpPr>
        <p:spPr>
          <a:xfrm>
            <a:off x="609600" y="914400"/>
            <a:ext cx="6705600" cy="584775"/>
          </a:xfrm>
          <a:prstGeom prst="rect">
            <a:avLst/>
          </a:prstGeom>
        </p:spPr>
        <p:txBody>
          <a:bodyPr wrap="square">
            <a:spAutoFit/>
          </a:bodyPr>
          <a:lstStyle/>
          <a:p>
            <a:r>
              <a:rPr lang="es-ES" sz="1600" dirty="0" smtClean="0"/>
              <a:t>La maquinaria para reducción del caucho  para el procesado de 2 a 3 Ton/h  ya viene dado por el distribuidor (</a:t>
            </a:r>
            <a:r>
              <a:rPr lang="es-ES" sz="1600" b="1" dirty="0" smtClean="0"/>
              <a:t>ANEXO 6</a:t>
            </a:r>
            <a:r>
              <a:rPr lang="es-ES" sz="1600" dirty="0" smtClean="0"/>
              <a:t>).</a:t>
            </a:r>
            <a:endParaRPr lang="es-EC" sz="1600" dirty="0"/>
          </a:p>
        </p:txBody>
      </p:sp>
      <p:sp>
        <p:nvSpPr>
          <p:cNvPr id="21" name="20 Rectángulo"/>
          <p:cNvSpPr/>
          <p:nvPr/>
        </p:nvSpPr>
        <p:spPr>
          <a:xfrm>
            <a:off x="609600" y="1905000"/>
            <a:ext cx="3810000" cy="646331"/>
          </a:xfrm>
          <a:prstGeom prst="rect">
            <a:avLst/>
          </a:prstGeom>
        </p:spPr>
        <p:txBody>
          <a:bodyPr wrap="square">
            <a:spAutoFit/>
          </a:bodyPr>
          <a:lstStyle/>
          <a:p>
            <a:r>
              <a:rPr lang="es-EC" sz="1600" dirty="0" smtClean="0"/>
              <a:t>Selección de equipo de separación</a:t>
            </a:r>
            <a:r>
              <a:rPr lang="es-EC" dirty="0" smtClean="0"/>
              <a:t>: </a:t>
            </a:r>
          </a:p>
          <a:p>
            <a:endParaRPr lang="es-EC" dirty="0" smtClean="0"/>
          </a:p>
        </p:txBody>
      </p:sp>
      <p:sp>
        <p:nvSpPr>
          <p:cNvPr id="22" name="21 Rectángulo"/>
          <p:cNvSpPr/>
          <p:nvPr/>
        </p:nvSpPr>
        <p:spPr>
          <a:xfrm>
            <a:off x="304800" y="2590800"/>
            <a:ext cx="4267200" cy="2062103"/>
          </a:xfrm>
          <a:prstGeom prst="rect">
            <a:avLst/>
          </a:prstGeom>
        </p:spPr>
        <p:txBody>
          <a:bodyPr wrap="square">
            <a:spAutoFit/>
          </a:bodyPr>
          <a:lstStyle/>
          <a:p>
            <a:r>
              <a:rPr lang="es-EC" sz="1600" dirty="0" smtClean="0"/>
              <a:t>Los factores que se deben considerar al seleccionar:</a:t>
            </a:r>
          </a:p>
          <a:p>
            <a:pPr>
              <a:lnSpc>
                <a:spcPct val="150000"/>
              </a:lnSpc>
              <a:buFont typeface="Arial" pitchFamily="34" charset="0"/>
              <a:buChar char="•"/>
            </a:pPr>
            <a:r>
              <a:rPr lang="es-EC" sz="1600" dirty="0" smtClean="0"/>
              <a:t>Lugar (es).</a:t>
            </a:r>
          </a:p>
          <a:p>
            <a:pPr>
              <a:lnSpc>
                <a:spcPct val="150000"/>
              </a:lnSpc>
              <a:buFont typeface="Arial" pitchFamily="34" charset="0"/>
              <a:buChar char="•"/>
            </a:pPr>
            <a:r>
              <a:rPr lang="es-EC" sz="1600" dirty="0" smtClean="0"/>
              <a:t>Características.</a:t>
            </a:r>
          </a:p>
          <a:p>
            <a:pPr>
              <a:lnSpc>
                <a:spcPct val="150000"/>
              </a:lnSpc>
              <a:buFont typeface="Arial" pitchFamily="34" charset="0"/>
              <a:buChar char="•"/>
            </a:pPr>
            <a:r>
              <a:rPr lang="es-EC" sz="1600" dirty="0" smtClean="0"/>
              <a:t>Equipo a ser usado para alimentar el imán.</a:t>
            </a:r>
          </a:p>
          <a:p>
            <a:pPr>
              <a:lnSpc>
                <a:spcPct val="150000"/>
              </a:lnSpc>
              <a:buFont typeface="Arial" pitchFamily="34" charset="0"/>
              <a:buChar char="•"/>
            </a:pPr>
            <a:r>
              <a:rPr lang="es-EC" sz="1600" dirty="0" smtClean="0"/>
              <a:t>Características.</a:t>
            </a:r>
            <a:endParaRPr lang="es-EC" sz="1600" dirty="0"/>
          </a:p>
        </p:txBody>
      </p:sp>
      <p:pic>
        <p:nvPicPr>
          <p:cNvPr id="24" name="23 Imagen" descr="Img-24.gif (7975 bytes)"/>
          <p:cNvPicPr/>
          <p:nvPr/>
        </p:nvPicPr>
        <p:blipFill>
          <a:blip r:embed="rId4" cstate="print"/>
          <a:srcRect/>
          <a:stretch>
            <a:fillRect/>
          </a:stretch>
        </p:blipFill>
        <p:spPr bwMode="auto">
          <a:xfrm>
            <a:off x="4648200" y="2362200"/>
            <a:ext cx="4114800" cy="1905000"/>
          </a:xfrm>
          <a:prstGeom prst="rect">
            <a:avLst/>
          </a:prstGeom>
          <a:noFill/>
          <a:ln w="9525">
            <a:noFill/>
            <a:miter lim="800000"/>
            <a:headEnd/>
            <a:tailEnd/>
          </a:ln>
        </p:spPr>
      </p:pic>
      <p:sp>
        <p:nvSpPr>
          <p:cNvPr id="25" name="24 Rectángulo"/>
          <p:cNvSpPr/>
          <p:nvPr/>
        </p:nvSpPr>
        <p:spPr>
          <a:xfrm>
            <a:off x="2743200" y="5257801"/>
            <a:ext cx="3429000" cy="646331"/>
          </a:xfrm>
          <a:prstGeom prst="rect">
            <a:avLst/>
          </a:prstGeom>
        </p:spPr>
        <p:txBody>
          <a:bodyPr wrap="square">
            <a:spAutoFit/>
          </a:bodyPr>
          <a:lstStyle/>
          <a:p>
            <a:r>
              <a:rPr lang="es-EC" sz="1600" b="1" dirty="0" smtClean="0"/>
              <a:t>Separador tipo polea magnética.</a:t>
            </a:r>
            <a:r>
              <a:rPr lang="es-EC" b="1" dirty="0" smtClean="0"/>
              <a:t> </a:t>
            </a:r>
          </a:p>
          <a:p>
            <a:endParaRPr lang="es-EC"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7620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66"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72" name="Rectangle 1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5" name="14 Rectángulo"/>
          <p:cNvSpPr/>
          <p:nvPr/>
        </p:nvSpPr>
        <p:spPr>
          <a:xfrm>
            <a:off x="609600" y="228600"/>
            <a:ext cx="6629400" cy="369332"/>
          </a:xfrm>
          <a:prstGeom prst="rect">
            <a:avLst/>
          </a:prstGeom>
        </p:spPr>
        <p:txBody>
          <a:bodyPr wrap="square">
            <a:spAutoFit/>
          </a:bodyPr>
          <a:lstStyle/>
          <a:p>
            <a:r>
              <a:rPr lang="es-EC" dirty="0" smtClean="0"/>
              <a:t> SELECCIÓN DE MAQUINARIAS:</a:t>
            </a:r>
            <a:endParaRPr lang="es-EC" dirty="0"/>
          </a:p>
        </p:txBody>
      </p:sp>
      <p:sp>
        <p:nvSpPr>
          <p:cNvPr id="1116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11622"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7" name="Rectangle 5"/>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23" name="22 Rectángulo"/>
          <p:cNvSpPr/>
          <p:nvPr/>
        </p:nvSpPr>
        <p:spPr>
          <a:xfrm>
            <a:off x="685800" y="1143000"/>
            <a:ext cx="7391400" cy="369332"/>
          </a:xfrm>
          <a:prstGeom prst="rect">
            <a:avLst/>
          </a:prstGeom>
        </p:spPr>
        <p:txBody>
          <a:bodyPr wrap="square">
            <a:spAutoFit/>
          </a:bodyPr>
          <a:lstStyle/>
          <a:p>
            <a:r>
              <a:rPr lang="es-EC" dirty="0" smtClean="0"/>
              <a:t>Selección del montacargas para abastecimiento y almacenamiento:</a:t>
            </a:r>
            <a:endParaRPr lang="es-EC" dirty="0"/>
          </a:p>
        </p:txBody>
      </p:sp>
      <p:sp>
        <p:nvSpPr>
          <p:cNvPr id="123905" name="Rectangle 1"/>
          <p:cNvSpPr>
            <a:spLocks noChangeArrowheads="1"/>
          </p:cNvSpPr>
          <p:nvPr/>
        </p:nvSpPr>
        <p:spPr bwMode="auto">
          <a:xfrm>
            <a:off x="609600" y="1981200"/>
            <a:ext cx="4572000"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ea typeface="Calibri" pitchFamily="34" charset="0"/>
              </a:rPr>
              <a:t>Diariamente se procesan cerca de 20 Ton, que se dividen así:</a:t>
            </a:r>
            <a:endParaRPr kumimoji="0" lang="es-EC"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15 Ton caucho (75%).</a:t>
            </a:r>
            <a:endParaRPr kumimoji="0" lang="es-EC"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 Ton acero (20%).</a:t>
            </a:r>
            <a:endParaRPr kumimoji="0" lang="es-EC"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Ton textil. (5%).</a:t>
            </a:r>
            <a:endParaRPr kumimoji="0" lang="es-ES" sz="1600" b="0" i="0" u="none" strike="noStrike" cap="none" normalizeH="0" baseline="0" dirty="0" smtClean="0">
              <a:ln>
                <a:noFill/>
              </a:ln>
              <a:solidFill>
                <a:schemeClr val="tx1"/>
              </a:solidFill>
              <a:effectLst/>
              <a:latin typeface="Arial" pitchFamily="34" charset="0"/>
            </a:endParaRPr>
          </a:p>
        </p:txBody>
      </p:sp>
      <p:sp>
        <p:nvSpPr>
          <p:cNvPr id="123906" name="Rectangle 2"/>
          <p:cNvSpPr>
            <a:spLocks noChangeArrowheads="1"/>
          </p:cNvSpPr>
          <p:nvPr/>
        </p:nvSpPr>
        <p:spPr bwMode="auto">
          <a:xfrm>
            <a:off x="609600" y="3886200"/>
            <a:ext cx="4648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ea typeface="Calibri" pitchFamily="34" charset="0"/>
              </a:rPr>
              <a:t>Especificaciones según Proveedor:   </a:t>
            </a:r>
            <a:r>
              <a:rPr kumimoji="0" lang="es-EC" sz="1600" b="1" i="0" u="none" strike="noStrike" cap="none" normalizeH="0" baseline="0" dirty="0" smtClean="0">
                <a:ln>
                  <a:noFill/>
                </a:ln>
                <a:solidFill>
                  <a:schemeClr val="tx1"/>
                </a:solidFill>
                <a:effectLst/>
                <a:latin typeface="Arial" pitchFamily="34" charset="0"/>
                <a:ea typeface="Calibri" pitchFamily="34" charset="0"/>
              </a:rPr>
              <a:t>ANEXO 8</a:t>
            </a:r>
            <a:r>
              <a:rPr kumimoji="0" lang="es-EC" sz="1600" b="0" i="0" u="none" strike="noStrike" cap="none" normalizeH="0" baseline="0" dirty="0" smtClean="0">
                <a:ln>
                  <a:noFill/>
                </a:ln>
                <a:solidFill>
                  <a:schemeClr val="tx1"/>
                </a:solidFill>
                <a:effectLst/>
                <a:latin typeface="Arial" pitchFamily="34" charset="0"/>
                <a:ea typeface="Calibri" pitchFamily="34" charset="0"/>
              </a:rPr>
              <a:t> </a:t>
            </a:r>
            <a:endParaRPr kumimoji="0" lang="es-EC"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ea typeface="Calibri" pitchFamily="34" charset="0"/>
              </a:rPr>
              <a:t>Altura de elevación: 4 m.</a:t>
            </a:r>
            <a:endParaRPr kumimoji="0" lang="es-EC"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ea typeface="Calibri" pitchFamily="34" charset="0"/>
              </a:rPr>
              <a:t>Volm= 3,1 x1,4 X 2,3  = 9,98 m</a:t>
            </a:r>
            <a:r>
              <a:rPr kumimoji="0" lang="es-EC" sz="1600" b="0" i="0" u="none" strike="noStrike" cap="none" normalizeH="0" baseline="30000" dirty="0" smtClean="0">
                <a:ln>
                  <a:noFill/>
                </a:ln>
                <a:solidFill>
                  <a:schemeClr val="tx1"/>
                </a:solidFill>
                <a:effectLst/>
                <a:latin typeface="Arial" pitchFamily="34" charset="0"/>
                <a:ea typeface="Calibri" pitchFamily="34" charset="0"/>
              </a:rPr>
              <a:t>3</a:t>
            </a:r>
            <a:r>
              <a:rPr kumimoji="0" lang="es-EC" sz="1600" b="0" i="0" u="none" strike="noStrike" cap="none" normalizeH="0" baseline="0" dirty="0" smtClean="0">
                <a:ln>
                  <a:noFill/>
                </a:ln>
                <a:solidFill>
                  <a:schemeClr val="tx1"/>
                </a:solidFill>
                <a:effectLst/>
                <a:latin typeface="Arial" pitchFamily="34" charset="0"/>
                <a:ea typeface="Calibri" pitchFamily="34" charset="0"/>
              </a:rPr>
              <a:t>.</a:t>
            </a:r>
            <a:endParaRPr kumimoji="0" lang="es-EC" sz="1600" b="0" i="0" u="none" strike="noStrike" cap="none" normalizeH="0" baseline="0" dirty="0" smtClean="0">
              <a:ln>
                <a:noFill/>
              </a:ln>
              <a:solidFill>
                <a:schemeClr val="tx1"/>
              </a:solidFill>
              <a:effectLst/>
              <a:latin typeface="Arial" pitchFamily="34" charset="0"/>
            </a:endParaRPr>
          </a:p>
        </p:txBody>
      </p:sp>
      <p:pic>
        <p:nvPicPr>
          <p:cNvPr id="123907" name="Picture 3"/>
          <p:cNvPicPr>
            <a:picLocks noChangeAspect="1" noChangeArrowheads="1"/>
          </p:cNvPicPr>
          <p:nvPr/>
        </p:nvPicPr>
        <p:blipFill>
          <a:blip r:embed="rId4" cstate="print"/>
          <a:srcRect/>
          <a:stretch>
            <a:fillRect/>
          </a:stretch>
        </p:blipFill>
        <p:spPr bwMode="auto">
          <a:xfrm>
            <a:off x="5181600" y="3124200"/>
            <a:ext cx="3216972" cy="25146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66"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72" name="Rectangle 1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5" name="14 Rectángulo"/>
          <p:cNvSpPr/>
          <p:nvPr/>
        </p:nvSpPr>
        <p:spPr>
          <a:xfrm>
            <a:off x="609600" y="228600"/>
            <a:ext cx="6629400" cy="369332"/>
          </a:xfrm>
          <a:prstGeom prst="rect">
            <a:avLst/>
          </a:prstGeom>
        </p:spPr>
        <p:txBody>
          <a:bodyPr wrap="square">
            <a:spAutoFit/>
          </a:bodyPr>
          <a:lstStyle/>
          <a:p>
            <a:r>
              <a:rPr lang="es-EC" dirty="0" smtClean="0"/>
              <a:t> ALMACENAMIENTO DE LLANTAS:</a:t>
            </a:r>
            <a:endParaRPr lang="es-EC" dirty="0"/>
          </a:p>
        </p:txBody>
      </p:sp>
      <p:sp>
        <p:nvSpPr>
          <p:cNvPr id="1116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11622"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7" name="Rectangle 5"/>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130051" name="Rectangle 3"/>
          <p:cNvSpPr>
            <a:spLocks noChangeArrowheads="1"/>
          </p:cNvSpPr>
          <p:nvPr/>
        </p:nvSpPr>
        <p:spPr bwMode="auto">
          <a:xfrm>
            <a:off x="533400" y="914400"/>
            <a:ext cx="6629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capacidad de almacenamiento tanto de la materia prima (llantas) como del producto de salida se obtuvo mediante el siguiente análisis basándonos en la producción.</a:t>
            </a:r>
            <a:endParaRPr kumimoji="0" lang="es-EC" sz="1600" b="0" i="0" u="none" strike="noStrike" cap="none" normalizeH="0" baseline="0" dirty="0" smtClean="0">
              <a:ln>
                <a:noFill/>
              </a:ln>
              <a:solidFill>
                <a:schemeClr val="tx1"/>
              </a:solidFill>
              <a:effectLst/>
              <a:latin typeface="Arial" pitchFamily="34" charset="0"/>
            </a:endParaRPr>
          </a:p>
        </p:txBody>
      </p:sp>
      <p:sp>
        <p:nvSpPr>
          <p:cNvPr id="27" name="26 Rectángulo"/>
          <p:cNvSpPr/>
          <p:nvPr/>
        </p:nvSpPr>
        <p:spPr>
          <a:xfrm>
            <a:off x="609600" y="1905000"/>
            <a:ext cx="6553200" cy="369332"/>
          </a:xfrm>
          <a:prstGeom prst="rect">
            <a:avLst/>
          </a:prstGeom>
        </p:spPr>
        <p:txBody>
          <a:bodyPr wrap="square">
            <a:spAutoFit/>
          </a:bodyPr>
          <a:lstStyle/>
          <a:p>
            <a:r>
              <a:rPr lang="es-EC" sz="1600" dirty="0" smtClean="0"/>
              <a:t>Para tener una capacidad de almacenaje para 15 días</a:t>
            </a:r>
            <a:r>
              <a:rPr lang="es-EC" dirty="0" smtClean="0"/>
              <a:t>. </a:t>
            </a:r>
            <a:endParaRPr lang="es-EC" dirty="0"/>
          </a:p>
        </p:txBody>
      </p:sp>
      <p:sp>
        <p:nvSpPr>
          <p:cNvPr id="130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30053"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19800" y="2362200"/>
            <a:ext cx="2037292" cy="419100"/>
          </a:xfrm>
          <a:prstGeom prst="rect">
            <a:avLst/>
          </a:prstGeom>
          <a:noFill/>
        </p:spPr>
      </p:pic>
      <p:sp>
        <p:nvSpPr>
          <p:cNvPr id="130055" name="Rectangle 7"/>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30057" name="Rectangle 9"/>
          <p:cNvSpPr>
            <a:spLocks noChangeArrowheads="1"/>
          </p:cNvSpPr>
          <p:nvPr/>
        </p:nvSpPr>
        <p:spPr bwMode="auto">
          <a:xfrm>
            <a:off x="457200" y="2362200"/>
            <a:ext cx="61722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Volumen de almacenamiento para llantas grandes (11%)   = </a:t>
            </a:r>
            <a:endParaRPr kumimoji="0" lang="es-ES" sz="1600" b="0" i="0" u="none" strike="noStrike" cap="none" normalizeH="0" baseline="0" dirty="0" smtClean="0">
              <a:ln>
                <a:noFill/>
              </a:ln>
              <a:solidFill>
                <a:schemeClr val="tx1"/>
              </a:solidFill>
              <a:effectLst/>
              <a:latin typeface="Arial" pitchFamily="34" charset="0"/>
            </a:endParaRPr>
          </a:p>
        </p:txBody>
      </p:sp>
      <p:pic>
        <p:nvPicPr>
          <p:cNvPr id="130056"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667000" y="3124200"/>
            <a:ext cx="3241966" cy="304800"/>
          </a:xfrm>
          <a:prstGeom prst="rect">
            <a:avLst/>
          </a:prstGeom>
          <a:noFill/>
        </p:spPr>
      </p:pic>
      <p:pic>
        <p:nvPicPr>
          <p:cNvPr id="130060"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971801" y="4114800"/>
            <a:ext cx="2743200" cy="481733"/>
          </a:xfrm>
          <a:prstGeom prst="rect">
            <a:avLst/>
          </a:prstGeom>
          <a:noFill/>
        </p:spPr>
      </p:pic>
      <p:pic>
        <p:nvPicPr>
          <p:cNvPr id="130059" name="Picture 1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09600" y="4876800"/>
            <a:ext cx="3532909" cy="304800"/>
          </a:xfrm>
          <a:prstGeom prst="rect">
            <a:avLst/>
          </a:prstGeom>
          <a:noFill/>
        </p:spPr>
      </p:pic>
      <p:sp>
        <p:nvSpPr>
          <p:cNvPr id="130061" name="Rectangle 13"/>
          <p:cNvSpPr>
            <a:spLocks noChangeArrowheads="1"/>
          </p:cNvSpPr>
          <p:nvPr/>
        </p:nvSpPr>
        <p:spPr bwMode="auto">
          <a:xfrm>
            <a:off x="609600" y="3657600"/>
            <a:ext cx="659347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ea typeface="Calibri" pitchFamily="34" charset="0"/>
              </a:rPr>
              <a:t>Área para almacenamiento aproximado  con (5 m de altura)= 49,5 m</a:t>
            </a:r>
            <a:r>
              <a:rPr kumimoji="0" lang="es-EC" sz="1600" b="0" i="0" u="none" strike="noStrike" cap="none" normalizeH="0" baseline="30000" dirty="0" smtClean="0">
                <a:ln>
                  <a:noFill/>
                </a:ln>
                <a:solidFill>
                  <a:schemeClr val="tx1"/>
                </a:solidFill>
                <a:effectLst/>
                <a:latin typeface="Arial" pitchFamily="34" charset="0"/>
                <a:ea typeface="Calibri" pitchFamily="34" charset="0"/>
              </a:rPr>
              <a:t>2 </a:t>
            </a:r>
            <a:r>
              <a:rPr kumimoji="0" lang="es-EC" sz="1600" b="0" i="0" u="none" strike="noStrike" cap="none" normalizeH="0" baseline="0" dirty="0" smtClean="0">
                <a:ln>
                  <a:noFill/>
                </a:ln>
                <a:solidFill>
                  <a:schemeClr val="tx1"/>
                </a:solidFill>
                <a:effectLst/>
                <a:latin typeface="Arial" pitchFamily="34" charset="0"/>
                <a:ea typeface="Calibri" pitchFamily="34" charset="0"/>
              </a:rPr>
              <a:t>.</a:t>
            </a:r>
            <a:endParaRPr kumimoji="0" lang="es-EC"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600" b="0" i="0" u="none" strike="noStrike" cap="none" normalizeH="0" baseline="0" dirty="0" smtClean="0">
              <a:ln>
                <a:noFill/>
              </a:ln>
              <a:solidFill>
                <a:schemeClr val="tx1"/>
              </a:solidFill>
              <a:effectLst/>
              <a:latin typeface="Arial" pitchFamily="34" charset="0"/>
            </a:endParaRPr>
          </a:p>
        </p:txBody>
      </p:sp>
      <p:sp>
        <p:nvSpPr>
          <p:cNvPr id="130064" name="Rectangle 16"/>
          <p:cNvSpPr>
            <a:spLocks noChangeArrowheads="1"/>
          </p:cNvSpPr>
          <p:nvPr/>
        </p:nvSpPr>
        <p:spPr bwMode="auto">
          <a:xfrm>
            <a:off x="533400" y="5457110"/>
            <a:ext cx="7543800" cy="7797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C" sz="1600" dirty="0" smtClean="0">
                <a:latin typeface="Arial" pitchFamily="34" charset="0"/>
                <a:ea typeface="Times New Roman" pitchFamily="18" charset="0"/>
                <a:cs typeface="Arial" pitchFamily="34" charset="0"/>
              </a:rPr>
              <a:t>En total 447.5 m</a:t>
            </a:r>
            <a:r>
              <a:rPr lang="es-EC" sz="1600" baseline="30000" dirty="0" smtClean="0">
                <a:latin typeface="Arial" pitchFamily="34" charset="0"/>
                <a:ea typeface="Times New Roman" pitchFamily="18" charset="0"/>
                <a:cs typeface="Arial" pitchFamily="34" charset="0"/>
              </a:rPr>
              <a:t>2 </a:t>
            </a:r>
            <a:r>
              <a:rPr lang="es-EC" sz="1600" dirty="0" smtClean="0">
                <a:latin typeface="Arial" pitchFamily="34" charset="0"/>
                <a:ea typeface="Times New Roman" pitchFamily="18" charset="0"/>
                <a:cs typeface="Arial" pitchFamily="34" charset="0"/>
              </a:rPr>
              <a:t> ,  </a:t>
            </a:r>
            <a:r>
              <a:rPr lang="es-EC" sz="1600" baseline="30000" dirty="0" smtClean="0">
                <a:latin typeface="Arial"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endParaRPr>
          </a:p>
        </p:txBody>
      </p:sp>
      <p:sp>
        <p:nvSpPr>
          <p:cNvPr id="29" name="28 Rectángulo"/>
          <p:cNvSpPr/>
          <p:nvPr/>
        </p:nvSpPr>
        <p:spPr>
          <a:xfrm>
            <a:off x="3276600" y="5486400"/>
            <a:ext cx="3377848" cy="369332"/>
          </a:xfrm>
          <a:prstGeom prst="rect">
            <a:avLst/>
          </a:prstGeom>
        </p:spPr>
        <p:txBody>
          <a:bodyPr wrap="none">
            <a:spAutoFit/>
          </a:bodyPr>
          <a:lstStyle/>
          <a:p>
            <a:r>
              <a:rPr lang="es-EC" dirty="0" smtClean="0"/>
              <a:t>El área diseñada tiene 600 m</a:t>
            </a:r>
            <a:r>
              <a:rPr lang="es-EC" baseline="30000" dirty="0" smtClean="0"/>
              <a:t>2</a:t>
            </a:r>
            <a:r>
              <a:rPr lang="es-EC" dirty="0" smtClean="0"/>
              <a:t>.</a:t>
            </a:r>
            <a:endParaRPr lang="es-EC"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099" name="Rectangle 3"/>
          <p:cNvSpPr>
            <a:spLocks noGrp="1"/>
          </p:cNvSpPr>
          <p:nvPr>
            <p:ph type="body" idx="1"/>
          </p:nvPr>
        </p:nvSpPr>
        <p:spPr>
          <a:xfrm>
            <a:off x="457200" y="533400"/>
            <a:ext cx="8229600" cy="5592763"/>
          </a:xfrm>
        </p:spPr>
        <p:txBody>
          <a:bodyPr/>
          <a:lstStyle/>
          <a:p>
            <a:pPr eaLnBrk="1" hangingPunct="1">
              <a:lnSpc>
                <a:spcPct val="90000"/>
              </a:lnSpc>
              <a:buFont typeface="Arial" charset="0"/>
              <a:buNone/>
            </a:pPr>
            <a:endParaRPr lang="es-ES" sz="2400" dirty="0" smtClean="0"/>
          </a:p>
          <a:p>
            <a:pPr eaLnBrk="1" hangingPunct="1">
              <a:lnSpc>
                <a:spcPct val="90000"/>
              </a:lnSpc>
              <a:buFont typeface="Arial" charset="0"/>
              <a:buNone/>
            </a:pPr>
            <a:endParaRPr lang="es-ES" sz="2400" dirty="0" smtClean="0"/>
          </a:p>
        </p:txBody>
      </p:sp>
      <p:sp>
        <p:nvSpPr>
          <p:cNvPr id="4" name="1 Título"/>
          <p:cNvSpPr>
            <a:spLocks noGrp="1"/>
          </p:cNvSpPr>
          <p:nvPr>
            <p:ph type="title"/>
          </p:nvPr>
        </p:nvSpPr>
        <p:spPr>
          <a:xfrm>
            <a:off x="609600" y="457200"/>
            <a:ext cx="7467600" cy="411162"/>
          </a:xfrm>
        </p:spPr>
        <p:txBody>
          <a:bodyPr>
            <a:normAutofit/>
          </a:bodyPr>
          <a:lstStyle/>
          <a:p>
            <a:r>
              <a:rPr lang="es-EC" sz="2000" dirty="0" smtClean="0">
                <a:latin typeface="Arial" pitchFamily="34" charset="0"/>
                <a:cs typeface="Arial" pitchFamily="34" charset="0"/>
              </a:rPr>
              <a:t>Generalidades  </a:t>
            </a:r>
            <a:endParaRPr lang="es-EC" sz="2000" dirty="0">
              <a:latin typeface="Arial" pitchFamily="34" charset="0"/>
              <a:cs typeface="Arial" pitchFamily="34" charset="0"/>
            </a:endParaRPr>
          </a:p>
        </p:txBody>
      </p:sp>
      <p:pic>
        <p:nvPicPr>
          <p:cNvPr id="6" name="Picture 3" descr="C:\Documents and Settings\Daniela Vega\Mis documentos\Mis imágenes\0011051.jpg"/>
          <p:cNvPicPr>
            <a:picLocks noChangeAspect="1" noChangeArrowheads="1"/>
          </p:cNvPicPr>
          <p:nvPr/>
        </p:nvPicPr>
        <p:blipFill>
          <a:blip r:embed="rId4" cstate="print"/>
          <a:srcRect/>
          <a:stretch>
            <a:fillRect/>
          </a:stretch>
        </p:blipFill>
        <p:spPr bwMode="auto">
          <a:xfrm>
            <a:off x="2667000" y="2362199"/>
            <a:ext cx="1811808" cy="2079955"/>
          </a:xfrm>
          <a:prstGeom prst="rect">
            <a:avLst/>
          </a:prstGeom>
          <a:noFill/>
        </p:spPr>
      </p:pic>
      <p:sp>
        <p:nvSpPr>
          <p:cNvPr id="7" name="6 Rectángulo"/>
          <p:cNvSpPr/>
          <p:nvPr/>
        </p:nvSpPr>
        <p:spPr>
          <a:xfrm rot="19323947">
            <a:off x="4173507" y="2501365"/>
            <a:ext cx="5270038" cy="1754326"/>
          </a:xfrm>
          <a:prstGeom prst="rect">
            <a:avLst/>
          </a:prstGeom>
          <a:noFill/>
        </p:spPr>
        <p:txBody>
          <a:bodyPr wrap="square" lIns="91440" tIns="45720" rIns="91440" bIns="45720">
            <a:spAutoFit/>
          </a:bodyPr>
          <a:lstStyle/>
          <a:p>
            <a:pPr algn="ctr"/>
            <a:r>
              <a:rPr lang="es-E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Proceso curativo</a:t>
            </a:r>
            <a:endParaRPr lang="es-E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7 Rectángulo"/>
          <p:cNvSpPr/>
          <p:nvPr/>
        </p:nvSpPr>
        <p:spPr>
          <a:xfrm>
            <a:off x="990600" y="1066800"/>
            <a:ext cx="7239000" cy="1200329"/>
          </a:xfrm>
          <a:prstGeom prst="rect">
            <a:avLst/>
          </a:prstGeom>
        </p:spPr>
        <p:txBody>
          <a:bodyPr wrap="square">
            <a:spAutoFit/>
          </a:bodyPr>
          <a:lstStyle/>
          <a:p>
            <a:r>
              <a:rPr lang="es-ES" dirty="0" smtClean="0">
                <a:latin typeface="Arial" pitchFamily="34" charset="0"/>
                <a:cs typeface="Arial" pitchFamily="34" charset="0"/>
              </a:rPr>
              <a:t>Este proyecto abarca el estudio técnico, económico y financiero  para la transformación de llantas en desuso,</a:t>
            </a:r>
            <a:r>
              <a:rPr lang="es-EC" dirty="0" smtClean="0"/>
              <a:t> por medio de procesos industriales en materias reutilizables y mediante esto presentar una  potencial industria.</a:t>
            </a:r>
            <a:r>
              <a:rPr lang="es-ES" dirty="0" smtClean="0">
                <a:latin typeface="Arial" pitchFamily="34" charset="0"/>
                <a:cs typeface="Arial" pitchFamily="34" charset="0"/>
              </a:rPr>
              <a:t> </a:t>
            </a:r>
            <a:endParaRPr lang="es-EC" dirty="0"/>
          </a:p>
        </p:txBody>
      </p:sp>
      <p:sp>
        <p:nvSpPr>
          <p:cNvPr id="10" name="9 Rectángulo"/>
          <p:cNvSpPr/>
          <p:nvPr/>
        </p:nvSpPr>
        <p:spPr>
          <a:xfrm>
            <a:off x="609600" y="4953000"/>
            <a:ext cx="5867400" cy="923330"/>
          </a:xfrm>
          <a:prstGeom prst="rect">
            <a:avLst/>
          </a:prstGeom>
        </p:spPr>
        <p:txBody>
          <a:bodyPr wrap="square">
            <a:spAutoFit/>
          </a:bodyPr>
          <a:lstStyle/>
          <a:p>
            <a:r>
              <a:rPr lang="es-ES" dirty="0" smtClean="0"/>
              <a:t>Al </a:t>
            </a:r>
            <a:r>
              <a:rPr lang="es-ES" dirty="0" smtClean="0"/>
              <a:t>mezclar azufre con el caucho este proceso conocido como vulcanización aumenta la resistencia térmica, química y tenacidad del caucho </a:t>
            </a:r>
            <a:endParaRPr lang="es-EC"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66"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72" name="Rectangle 1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5" name="14 Rectángulo"/>
          <p:cNvSpPr/>
          <p:nvPr/>
        </p:nvSpPr>
        <p:spPr>
          <a:xfrm>
            <a:off x="609600" y="228600"/>
            <a:ext cx="6629400" cy="369332"/>
          </a:xfrm>
          <a:prstGeom prst="rect">
            <a:avLst/>
          </a:prstGeom>
        </p:spPr>
        <p:txBody>
          <a:bodyPr wrap="square">
            <a:spAutoFit/>
          </a:bodyPr>
          <a:lstStyle/>
          <a:p>
            <a:r>
              <a:rPr lang="es-EC" dirty="0" smtClean="0"/>
              <a:t> ALMACENAMIENTO PARA EL PRODUCTO TERMINADO:</a:t>
            </a:r>
            <a:endParaRPr lang="es-EC" dirty="0"/>
          </a:p>
        </p:txBody>
      </p:sp>
      <p:sp>
        <p:nvSpPr>
          <p:cNvPr id="1116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11622"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7" name="Rectangle 5"/>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130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0055" name="Rectangle 7"/>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32097" name="Rectangle 1"/>
          <p:cNvSpPr>
            <a:spLocks noChangeArrowheads="1"/>
          </p:cNvSpPr>
          <p:nvPr/>
        </p:nvSpPr>
        <p:spPr bwMode="auto">
          <a:xfrm>
            <a:off x="533400" y="990600"/>
            <a:ext cx="67056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Para almacenamiento de la producción de una semana seria:</a:t>
            </a:r>
            <a:endParaRPr kumimoji="0" lang="es-EC"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 Ton = 75 Ton (caucho molido) + 20 Ton (metal) + 5 Ton Nylon  </a:t>
            </a:r>
            <a:endParaRPr kumimoji="0" lang="es-EC"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Peso especifico del caucho molido = 1,7 kg /m</a:t>
            </a:r>
            <a:r>
              <a:rPr kumimoji="0" lang="es-EC"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EC"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Peso especifico del acero = 7,850 kg / m</a:t>
            </a:r>
            <a:r>
              <a:rPr kumimoji="0" lang="es-EC"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 </a:t>
            </a:r>
            <a:endParaRPr kumimoji="0" lang="es-EC"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Peso nylon  promedio = 0,95 kg/m</a:t>
            </a:r>
            <a:r>
              <a:rPr kumimoji="0" lang="es-EC"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EC" sz="1600" b="0" i="0" u="none" strike="noStrike" cap="none" normalizeH="0" baseline="0" dirty="0" smtClean="0">
              <a:ln>
                <a:noFill/>
              </a:ln>
              <a:solidFill>
                <a:schemeClr val="tx1"/>
              </a:solidFill>
              <a:effectLst/>
              <a:latin typeface="Arial" pitchFamily="34" charset="0"/>
            </a:endParaRPr>
          </a:p>
        </p:txBody>
      </p:sp>
      <p:sp>
        <p:nvSpPr>
          <p:cNvPr id="132105" name="Rectangle 9"/>
          <p:cNvSpPr>
            <a:spLocks noChangeArrowheads="1"/>
          </p:cNvSpPr>
          <p:nvPr/>
        </p:nvSpPr>
        <p:spPr bwMode="auto">
          <a:xfrm>
            <a:off x="609600" y="3200400"/>
            <a:ext cx="2057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Volumen ocupado</a:t>
            </a: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EC" sz="1800" b="0" i="0" u="none" strike="noStrike" cap="none" normalizeH="0" baseline="0" dirty="0" smtClean="0">
              <a:ln>
                <a:noFill/>
              </a:ln>
              <a:solidFill>
                <a:schemeClr val="tx1"/>
              </a:solidFill>
              <a:effectLst/>
              <a:latin typeface="Arial" pitchFamily="34" charset="0"/>
            </a:endParaRPr>
          </a:p>
        </p:txBody>
      </p:sp>
      <p:sp>
        <p:nvSpPr>
          <p:cNvPr id="132114" name="Rectangle 18"/>
          <p:cNvSpPr>
            <a:spLocks noChangeArrowheads="1"/>
          </p:cNvSpPr>
          <p:nvPr/>
        </p:nvSpPr>
        <p:spPr bwMode="auto">
          <a:xfrm>
            <a:off x="762000" y="3733800"/>
            <a:ext cx="4953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Caucho</a:t>
            </a:r>
            <a:r>
              <a:rPr lang="es-ES" sz="1600" dirty="0" smtClean="0">
                <a:latin typeface="Arial" pitchFamily="34" charset="0"/>
                <a:ea typeface="Times New Roman" pitchFamily="18" charset="0"/>
                <a:cs typeface="Times New Roman" pitchFamily="18" charset="0"/>
              </a:rPr>
              <a:t> + acero + nylon = 13 m </a:t>
            </a:r>
            <a:r>
              <a:rPr lang="es-ES" sz="1600" baseline="30000" dirty="0" smtClean="0">
                <a:latin typeface="Arial" pitchFamily="34" charset="0"/>
                <a:ea typeface="Times New Roman" pitchFamily="18" charset="0"/>
                <a:cs typeface="Times New Roman" pitchFamily="18" charset="0"/>
              </a:rPr>
              <a:t>2</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es-ES" sz="1600" b="0" i="0" u="none" strike="noStrike" cap="none" normalizeH="0" baseline="0" dirty="0" smtClean="0">
              <a:ln>
                <a:noFill/>
              </a:ln>
              <a:solidFill>
                <a:schemeClr val="tx1"/>
              </a:solidFill>
              <a:effectLst/>
              <a:latin typeface="Arial" pitchFamily="34" charset="0"/>
            </a:endParaRPr>
          </a:p>
        </p:txBody>
      </p:sp>
      <p:sp>
        <p:nvSpPr>
          <p:cNvPr id="132117" name="Rectangle 21"/>
          <p:cNvSpPr>
            <a:spLocks noChangeArrowheads="1"/>
          </p:cNvSpPr>
          <p:nvPr/>
        </p:nvSpPr>
        <p:spPr bwMode="auto">
          <a:xfrm>
            <a:off x="0" y="781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32120" name="Rectangle 24"/>
          <p:cNvSpPr>
            <a:spLocks noChangeArrowheads="1"/>
          </p:cNvSpPr>
          <p:nvPr/>
        </p:nvSpPr>
        <p:spPr bwMode="auto">
          <a:xfrm>
            <a:off x="0" y="781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28" name="27 Rectángulo"/>
          <p:cNvSpPr/>
          <p:nvPr/>
        </p:nvSpPr>
        <p:spPr>
          <a:xfrm>
            <a:off x="2743200" y="4495800"/>
            <a:ext cx="3039615" cy="369332"/>
          </a:xfrm>
          <a:prstGeom prst="rect">
            <a:avLst/>
          </a:prstGeom>
        </p:spPr>
        <p:txBody>
          <a:bodyPr wrap="none">
            <a:spAutoFit/>
          </a:bodyPr>
          <a:lstStyle/>
          <a:p>
            <a:pPr eaLnBrk="0" hangingPunct="0">
              <a:spcBef>
                <a:spcPct val="30000"/>
              </a:spcBef>
              <a:defRPr/>
            </a:pPr>
            <a:r>
              <a:rPr lang="es-ES" b="1" dirty="0" smtClean="0"/>
              <a:t>Área diseñada tiene 60m</a:t>
            </a:r>
            <a:r>
              <a:rPr lang="es-ES" b="1" baseline="30000" dirty="0" smtClean="0"/>
              <a:t>2</a:t>
            </a:r>
            <a:r>
              <a:rPr lang="es-ES" b="1" dirty="0" smtClean="0"/>
              <a:t>.</a:t>
            </a:r>
            <a:endParaRPr lang="es-EC"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66"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72" name="Rectangle 1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5" name="14 Rectángulo"/>
          <p:cNvSpPr/>
          <p:nvPr/>
        </p:nvSpPr>
        <p:spPr>
          <a:xfrm>
            <a:off x="609600" y="228600"/>
            <a:ext cx="6629400" cy="369332"/>
          </a:xfrm>
          <a:prstGeom prst="rect">
            <a:avLst/>
          </a:prstGeom>
        </p:spPr>
        <p:txBody>
          <a:bodyPr wrap="square">
            <a:spAutoFit/>
          </a:bodyPr>
          <a:lstStyle/>
          <a:p>
            <a:r>
              <a:rPr lang="es-EC" dirty="0" smtClean="0"/>
              <a:t> DISEÑO DE LA PLANTA :</a:t>
            </a:r>
            <a:endParaRPr lang="es-EC" dirty="0"/>
          </a:p>
        </p:txBody>
      </p:sp>
      <p:sp>
        <p:nvSpPr>
          <p:cNvPr id="1116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11622"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7" name="Rectangle 5"/>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130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0055" name="Rectangle 7"/>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pic>
        <p:nvPicPr>
          <p:cNvPr id="122884" name="Picture 4"/>
          <p:cNvPicPr>
            <a:picLocks noChangeAspect="1" noChangeArrowheads="1"/>
          </p:cNvPicPr>
          <p:nvPr/>
        </p:nvPicPr>
        <p:blipFill>
          <a:blip r:embed="rId4" cstate="print"/>
          <a:srcRect l="13125" t="14583" r="20625" b="12500"/>
          <a:stretch>
            <a:fillRect/>
          </a:stretch>
        </p:blipFill>
        <p:spPr bwMode="auto">
          <a:xfrm>
            <a:off x="533400" y="533400"/>
            <a:ext cx="807720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66"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72" name="Rectangle 1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116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11622"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7" name="Rectangle 5"/>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130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0055" name="Rectangle 7"/>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8" name="17 Rectángulo"/>
          <p:cNvSpPr/>
          <p:nvPr/>
        </p:nvSpPr>
        <p:spPr>
          <a:xfrm>
            <a:off x="685800" y="228600"/>
            <a:ext cx="6629400" cy="369332"/>
          </a:xfrm>
          <a:prstGeom prst="rect">
            <a:avLst/>
          </a:prstGeom>
        </p:spPr>
        <p:txBody>
          <a:bodyPr wrap="square">
            <a:spAutoFit/>
          </a:bodyPr>
          <a:lstStyle/>
          <a:p>
            <a:r>
              <a:rPr lang="es-EC" dirty="0" smtClean="0"/>
              <a:t> DISEÑO DE LAS INSTALACIONES DE AGUA :</a:t>
            </a:r>
            <a:endParaRPr lang="es-EC" dirty="0"/>
          </a:p>
        </p:txBody>
      </p:sp>
      <p:sp>
        <p:nvSpPr>
          <p:cNvPr id="188417" name="Rectangle 1"/>
          <p:cNvSpPr>
            <a:spLocks noChangeArrowheads="1"/>
          </p:cNvSpPr>
          <p:nvPr/>
        </p:nvSpPr>
        <p:spPr bwMode="auto">
          <a:xfrm>
            <a:off x="533400" y="1752600"/>
            <a:ext cx="72390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Datos:</a:t>
            </a:r>
            <a:endParaRPr kumimoji="0" lang="es-EC"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 = 250 l/ día x 0,60 = 150 l/ día.</a:t>
            </a:r>
            <a:endParaRPr kumimoji="0" lang="es-EC"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Nº de personas = 10</a:t>
            </a:r>
            <a:endParaRPr kumimoji="0" lang="es-EC"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Consumo máx. de =  5 h x 3600 =1800 s.</a:t>
            </a:r>
            <a:endParaRPr kumimoji="0" lang="es-EC"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 = caudal (m</a:t>
            </a:r>
            <a:r>
              <a:rPr kumimoji="0" lang="es-EC"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 </a:t>
            </a: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       A = Área tubería ( m)     V = velocidad promedio m/s.</a:t>
            </a:r>
            <a:endParaRPr kumimoji="0" lang="es-EC" sz="1600" b="0" i="0" u="none" strike="noStrike" cap="none" normalizeH="0" baseline="0" dirty="0" smtClean="0">
              <a:ln>
                <a:noFill/>
              </a:ln>
              <a:solidFill>
                <a:schemeClr val="tx1"/>
              </a:solidFill>
              <a:effectLst/>
              <a:latin typeface="Arial" pitchFamily="34" charset="0"/>
            </a:endParaRPr>
          </a:p>
        </p:txBody>
      </p:sp>
      <p:sp>
        <p:nvSpPr>
          <p:cNvPr id="21" name="20 Rectángulo"/>
          <p:cNvSpPr/>
          <p:nvPr/>
        </p:nvSpPr>
        <p:spPr>
          <a:xfrm>
            <a:off x="533400" y="914400"/>
            <a:ext cx="6858000" cy="646331"/>
          </a:xfrm>
          <a:prstGeom prst="rect">
            <a:avLst/>
          </a:prstGeom>
        </p:spPr>
        <p:txBody>
          <a:bodyPr wrap="square">
            <a:spAutoFit/>
          </a:bodyPr>
          <a:lstStyle/>
          <a:p>
            <a:r>
              <a:rPr lang="es-ES" dirty="0" smtClean="0"/>
              <a:t>Analizaremos primero para la  demanda de agua mediante el flujo volumétrico solicitado</a:t>
            </a:r>
            <a:endParaRPr lang="es-EC" dirty="0"/>
          </a:p>
        </p:txBody>
      </p:sp>
      <p:pic>
        <p:nvPicPr>
          <p:cNvPr id="24" name="23 Imagen"/>
          <p:cNvPicPr/>
          <p:nvPr/>
        </p:nvPicPr>
        <p:blipFill>
          <a:blip r:embed="rId4" cstate="print"/>
          <a:srcRect/>
          <a:stretch>
            <a:fillRect/>
          </a:stretch>
        </p:blipFill>
        <p:spPr bwMode="auto">
          <a:xfrm>
            <a:off x="609600" y="4648200"/>
            <a:ext cx="2895600" cy="533400"/>
          </a:xfrm>
          <a:prstGeom prst="rect">
            <a:avLst/>
          </a:prstGeom>
          <a:noFill/>
          <a:ln w="9525">
            <a:noFill/>
            <a:miter lim="800000"/>
            <a:headEnd/>
            <a:tailEnd/>
          </a:ln>
        </p:spPr>
      </p:pic>
      <p:pic>
        <p:nvPicPr>
          <p:cNvPr id="25" name="24 Imagen"/>
          <p:cNvPicPr/>
          <p:nvPr/>
        </p:nvPicPr>
        <p:blipFill>
          <a:blip r:embed="rId5" cstate="print"/>
          <a:srcRect/>
          <a:stretch>
            <a:fillRect/>
          </a:stretch>
        </p:blipFill>
        <p:spPr bwMode="auto">
          <a:xfrm>
            <a:off x="1524000" y="3581400"/>
            <a:ext cx="2514600" cy="533400"/>
          </a:xfrm>
          <a:prstGeom prst="rect">
            <a:avLst/>
          </a:prstGeom>
          <a:noFill/>
          <a:ln w="9525">
            <a:noFill/>
            <a:miter lim="800000"/>
            <a:headEnd/>
            <a:tailEnd/>
          </a:ln>
        </p:spPr>
      </p:pic>
      <p:pic>
        <p:nvPicPr>
          <p:cNvPr id="26" name="25 Imagen"/>
          <p:cNvPicPr/>
          <p:nvPr/>
        </p:nvPicPr>
        <p:blipFill>
          <a:blip r:embed="rId6" cstate="print"/>
          <a:srcRect/>
          <a:stretch>
            <a:fillRect/>
          </a:stretch>
        </p:blipFill>
        <p:spPr bwMode="auto">
          <a:xfrm>
            <a:off x="3962400" y="4572000"/>
            <a:ext cx="1600200" cy="533400"/>
          </a:xfrm>
          <a:prstGeom prst="rect">
            <a:avLst/>
          </a:prstGeom>
          <a:noFill/>
          <a:ln w="9525">
            <a:noFill/>
            <a:miter lim="800000"/>
            <a:headEnd/>
            <a:tailEnd/>
          </a:ln>
        </p:spPr>
      </p:pic>
      <p:sp>
        <p:nvSpPr>
          <p:cNvPr id="188418" name="Rectangle 2"/>
          <p:cNvSpPr>
            <a:spLocks noChangeArrowheads="1"/>
          </p:cNvSpPr>
          <p:nvPr/>
        </p:nvSpPr>
        <p:spPr bwMode="auto">
          <a:xfrm>
            <a:off x="6096000" y="4724400"/>
            <a:ext cx="3048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Tubería de D = 1 Pulg.</a:t>
            </a:r>
            <a:endParaRPr kumimoji="0" lang="es-ES" sz="1400" b="0" i="0" u="none" strike="noStrike" cap="none" normalizeH="0" baseline="0" dirty="0" smtClean="0">
              <a:ln>
                <a:noFill/>
              </a:ln>
              <a:solidFill>
                <a:schemeClr val="tx1"/>
              </a:solidFill>
              <a:effectLst/>
              <a:latin typeface="Arial" pitchFamily="34" charset="0"/>
            </a:endParaRPr>
          </a:p>
        </p:txBody>
      </p:sp>
      <p:sp>
        <p:nvSpPr>
          <p:cNvPr id="188419" name="Rectangle 3"/>
          <p:cNvSpPr>
            <a:spLocks noChangeArrowheads="1"/>
          </p:cNvSpPr>
          <p:nvPr/>
        </p:nvSpPr>
        <p:spPr bwMode="auto">
          <a:xfrm>
            <a:off x="5943600" y="3581400"/>
            <a:ext cx="28194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Transformamos en  pulgadas para seleccionar  PVC   </a:t>
            </a:r>
            <a:endParaRPr kumimoji="0" lang="es-EC" sz="1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66"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72" name="Rectangle 1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5" name="14 Rectángulo"/>
          <p:cNvSpPr/>
          <p:nvPr/>
        </p:nvSpPr>
        <p:spPr>
          <a:xfrm>
            <a:off x="609600" y="228600"/>
            <a:ext cx="6629400" cy="369332"/>
          </a:xfrm>
          <a:prstGeom prst="rect">
            <a:avLst/>
          </a:prstGeom>
        </p:spPr>
        <p:txBody>
          <a:bodyPr wrap="square">
            <a:spAutoFit/>
          </a:bodyPr>
          <a:lstStyle/>
          <a:p>
            <a:r>
              <a:rPr lang="es-EC" dirty="0" smtClean="0"/>
              <a:t> DISEÑO DE LAS INSTALACIONES DE AGUA :</a:t>
            </a:r>
            <a:endParaRPr lang="es-EC" dirty="0"/>
          </a:p>
        </p:txBody>
      </p:sp>
      <p:sp>
        <p:nvSpPr>
          <p:cNvPr id="1116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11622"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7" name="Rectangle 5"/>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130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0055" name="Rectangle 7"/>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9" name="18 Rectángulo"/>
          <p:cNvSpPr/>
          <p:nvPr/>
        </p:nvSpPr>
        <p:spPr>
          <a:xfrm>
            <a:off x="685800" y="685800"/>
            <a:ext cx="7315200" cy="369332"/>
          </a:xfrm>
          <a:prstGeom prst="rect">
            <a:avLst/>
          </a:prstGeom>
        </p:spPr>
        <p:txBody>
          <a:bodyPr wrap="square">
            <a:spAutoFit/>
          </a:bodyPr>
          <a:lstStyle/>
          <a:p>
            <a:endParaRPr lang="es-EC" dirty="0"/>
          </a:p>
        </p:txBody>
      </p:sp>
      <p:sp>
        <p:nvSpPr>
          <p:cNvPr id="139270" name="Rectangle 6"/>
          <p:cNvSpPr>
            <a:spLocks noChangeArrowheads="1"/>
          </p:cNvSpPr>
          <p:nvPr/>
        </p:nvSpPr>
        <p:spPr bwMode="auto">
          <a:xfrm>
            <a:off x="533400" y="838200"/>
            <a:ext cx="51816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600" b="0" i="0" u="sng"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ABASTECIMIENTO PARA </a:t>
            </a:r>
            <a:r>
              <a:rPr kumimoji="0" lang="es-EC" sz="1600" b="0" i="0" u="sng" strike="noStrike" cap="none" normalizeH="0" dirty="0" smtClean="0">
                <a:ln>
                  <a:noFill/>
                </a:ln>
                <a:solidFill>
                  <a:schemeClr val="tx1"/>
                </a:solidFill>
                <a:effectLst/>
                <a:latin typeface="Arial" pitchFamily="34" charset="0"/>
                <a:ea typeface="Times New Roman" pitchFamily="18" charset="0"/>
                <a:cs typeface="Times New Roman" pitchFamily="18" charset="0"/>
              </a:rPr>
              <a:t> EL RESTO DE LA PLANTA</a:t>
            </a:r>
            <a:r>
              <a:rPr kumimoji="0" lang="es-EC" sz="1600" b="0" i="0" u="sng"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endParaRPr kumimoji="0" lang="es-EC" sz="1600" b="0" i="0" u="none" strike="noStrike" cap="none" normalizeH="0" baseline="0" dirty="0" smtClean="0">
              <a:ln>
                <a:noFill/>
              </a:ln>
              <a:solidFill>
                <a:schemeClr val="tx1"/>
              </a:solidFill>
              <a:effectLst/>
              <a:latin typeface="Arial" pitchFamily="34" charset="0"/>
            </a:endParaRPr>
          </a:p>
        </p:txBody>
      </p:sp>
      <p:sp>
        <p:nvSpPr>
          <p:cNvPr id="139272" name="Rectangle 8"/>
          <p:cNvSpPr>
            <a:spLocks noChangeArrowheads="1"/>
          </p:cNvSpPr>
          <p:nvPr/>
        </p:nvSpPr>
        <p:spPr bwMode="auto">
          <a:xfrm>
            <a:off x="914400" y="1524000"/>
            <a:ext cx="1418978"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Datos:</a:t>
            </a:r>
            <a:endParaRPr kumimoji="0" lang="es-EC" sz="1600" b="0" i="0" u="none" strike="noStrike" cap="none" normalizeH="0" baseline="0" dirty="0" smtClean="0">
              <a:ln>
                <a:noFill/>
              </a:ln>
              <a:solidFill>
                <a:schemeClr val="tx1"/>
              </a:solidFill>
              <a:effectLst/>
              <a:latin typeface="Arial" pitchFamily="34" charset="0"/>
            </a:endParaRPr>
          </a:p>
          <a:p>
            <a:pPr marL="342900" marR="0" lvl="0" indent="-342900" algn="just" defTabSz="914400" rtl="0" eaLnBrk="0" fontAlgn="base" latinLnBrk="0" hangingPunct="0">
              <a:lnSpc>
                <a:spcPct val="150000"/>
              </a:lnSpc>
              <a:spcBef>
                <a:spcPct val="0"/>
              </a:spcBef>
              <a:spcAft>
                <a:spcPct val="0"/>
              </a:spcAft>
              <a:buClrTx/>
              <a:buSzTx/>
              <a:buFont typeface="Arial" pitchFamily="34" charset="0"/>
              <a:buChar char="•"/>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 = 4 l/ s.</a:t>
            </a:r>
            <a:endParaRPr kumimoji="0" lang="es-EC" sz="1600" b="0" i="0" u="none" strike="noStrike" cap="none" normalizeH="0" baseline="0" dirty="0" smtClean="0">
              <a:ln>
                <a:noFill/>
              </a:ln>
              <a:solidFill>
                <a:schemeClr val="tx1"/>
              </a:solidFill>
              <a:effectLst/>
              <a:latin typeface="Arial" pitchFamily="34" charset="0"/>
            </a:endParaRPr>
          </a:p>
        </p:txBody>
      </p:sp>
      <p:pic>
        <p:nvPicPr>
          <p:cNvPr id="34" name="33 Imagen"/>
          <p:cNvPicPr/>
          <p:nvPr/>
        </p:nvPicPr>
        <p:blipFill>
          <a:blip r:embed="rId4" cstate="print"/>
          <a:srcRect/>
          <a:stretch>
            <a:fillRect/>
          </a:stretch>
        </p:blipFill>
        <p:spPr bwMode="auto">
          <a:xfrm>
            <a:off x="838200" y="2667000"/>
            <a:ext cx="1676400" cy="533400"/>
          </a:xfrm>
          <a:prstGeom prst="rect">
            <a:avLst/>
          </a:prstGeom>
          <a:noFill/>
          <a:ln w="9525">
            <a:noFill/>
            <a:miter lim="800000"/>
            <a:headEnd/>
            <a:tailEnd/>
          </a:ln>
        </p:spPr>
      </p:pic>
      <p:sp>
        <p:nvSpPr>
          <p:cNvPr id="164865" name="Rectangle 1"/>
          <p:cNvSpPr>
            <a:spLocks noChangeArrowheads="1"/>
          </p:cNvSpPr>
          <p:nvPr/>
        </p:nvSpPr>
        <p:spPr bwMode="auto">
          <a:xfrm>
            <a:off x="457200" y="3657600"/>
            <a:ext cx="27432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Tubería de D = 2 Pulg.</a:t>
            </a:r>
            <a:endParaRPr kumimoji="0" lang="es-ES" sz="1600" b="0" i="0" u="none" strike="noStrike" cap="none" normalizeH="0" baseline="0" dirty="0" smtClean="0">
              <a:ln>
                <a:noFill/>
              </a:ln>
              <a:solidFill>
                <a:schemeClr val="tx1"/>
              </a:solidFill>
              <a:effectLst/>
              <a:latin typeface="Arial" pitchFamily="34" charset="0"/>
            </a:endParaRPr>
          </a:p>
        </p:txBody>
      </p:sp>
      <p:pic>
        <p:nvPicPr>
          <p:cNvPr id="32" name="31 Imagen"/>
          <p:cNvPicPr/>
          <p:nvPr/>
        </p:nvPicPr>
        <p:blipFill>
          <a:blip r:embed="rId5" cstate="print"/>
          <a:srcRect l="16867" t="21820" r="42785" b="3601"/>
          <a:stretch>
            <a:fillRect/>
          </a:stretch>
        </p:blipFill>
        <p:spPr bwMode="auto">
          <a:xfrm>
            <a:off x="4267200" y="1981200"/>
            <a:ext cx="41910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66"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72" name="Rectangle 1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5" name="14 Rectángulo"/>
          <p:cNvSpPr/>
          <p:nvPr/>
        </p:nvSpPr>
        <p:spPr>
          <a:xfrm>
            <a:off x="609600" y="228600"/>
            <a:ext cx="6629400" cy="369332"/>
          </a:xfrm>
          <a:prstGeom prst="rect">
            <a:avLst/>
          </a:prstGeom>
        </p:spPr>
        <p:txBody>
          <a:bodyPr wrap="square">
            <a:spAutoFit/>
          </a:bodyPr>
          <a:lstStyle/>
          <a:p>
            <a:r>
              <a:rPr lang="es-EC" dirty="0" smtClean="0"/>
              <a:t> DISEÑO DE LAS INSTALACIONES DE AGUA :</a:t>
            </a:r>
            <a:endParaRPr lang="es-EC" dirty="0"/>
          </a:p>
        </p:txBody>
      </p:sp>
      <p:sp>
        <p:nvSpPr>
          <p:cNvPr id="1116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11622"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7" name="Rectangle 5"/>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130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0055" name="Rectangle 7"/>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9" name="18 Rectángulo"/>
          <p:cNvSpPr/>
          <p:nvPr/>
        </p:nvSpPr>
        <p:spPr>
          <a:xfrm>
            <a:off x="685800" y="685800"/>
            <a:ext cx="7315200" cy="369332"/>
          </a:xfrm>
          <a:prstGeom prst="rect">
            <a:avLst/>
          </a:prstGeom>
        </p:spPr>
        <p:txBody>
          <a:bodyPr wrap="square">
            <a:spAutoFit/>
          </a:bodyPr>
          <a:lstStyle/>
          <a:p>
            <a:endParaRPr lang="es-EC" dirty="0"/>
          </a:p>
        </p:txBody>
      </p:sp>
      <p:pic>
        <p:nvPicPr>
          <p:cNvPr id="123907" name="Picture 3"/>
          <p:cNvPicPr>
            <a:picLocks noChangeAspect="1" noChangeArrowheads="1"/>
          </p:cNvPicPr>
          <p:nvPr/>
        </p:nvPicPr>
        <p:blipFill>
          <a:blip r:embed="rId4" cstate="print"/>
          <a:srcRect l="13279" t="14583" r="3750" b="6250"/>
          <a:stretch>
            <a:fillRect/>
          </a:stretch>
        </p:blipFill>
        <p:spPr bwMode="auto">
          <a:xfrm>
            <a:off x="609600" y="838200"/>
            <a:ext cx="8117304" cy="46470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66"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72" name="Rectangle 1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5" name="14 Rectángulo"/>
          <p:cNvSpPr/>
          <p:nvPr/>
        </p:nvSpPr>
        <p:spPr>
          <a:xfrm>
            <a:off x="609600" y="228600"/>
            <a:ext cx="6629400" cy="369332"/>
          </a:xfrm>
          <a:prstGeom prst="rect">
            <a:avLst/>
          </a:prstGeom>
        </p:spPr>
        <p:txBody>
          <a:bodyPr wrap="square">
            <a:spAutoFit/>
          </a:bodyPr>
          <a:lstStyle/>
          <a:p>
            <a:r>
              <a:rPr lang="es-EC" dirty="0" smtClean="0"/>
              <a:t> DISEÑO DISTRIBUCIÓN LUMINARIAS :</a:t>
            </a:r>
            <a:endParaRPr lang="es-EC" dirty="0"/>
          </a:p>
        </p:txBody>
      </p:sp>
      <p:sp>
        <p:nvSpPr>
          <p:cNvPr id="1116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11622"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7" name="Rectangle 5"/>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130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0055" name="Rectangle 7"/>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9" name="18 Rectángulo"/>
          <p:cNvSpPr/>
          <p:nvPr/>
        </p:nvSpPr>
        <p:spPr>
          <a:xfrm>
            <a:off x="685800" y="685800"/>
            <a:ext cx="7315200" cy="369332"/>
          </a:xfrm>
          <a:prstGeom prst="rect">
            <a:avLst/>
          </a:prstGeom>
        </p:spPr>
        <p:txBody>
          <a:bodyPr wrap="square">
            <a:spAutoFit/>
          </a:bodyPr>
          <a:lstStyle/>
          <a:p>
            <a:endParaRPr lang="es-EC" dirty="0"/>
          </a:p>
        </p:txBody>
      </p:sp>
      <p:sp>
        <p:nvSpPr>
          <p:cNvPr id="28" name="Rectangle 1"/>
          <p:cNvSpPr>
            <a:spLocks noChangeArrowheads="1"/>
          </p:cNvSpPr>
          <p:nvPr/>
        </p:nvSpPr>
        <p:spPr bwMode="auto">
          <a:xfrm>
            <a:off x="609600" y="838200"/>
            <a:ext cx="41148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ea typeface="Calibri" pitchFamily="34" charset="0"/>
              </a:rPr>
              <a:t>DEMANDA DE ELECTRICIDAD PLANTA:</a:t>
            </a:r>
            <a:endParaRPr kumimoji="0" lang="es-EC" sz="1600" b="0" i="0" u="none" strike="noStrike" cap="none" normalizeH="0" baseline="0" dirty="0" smtClean="0">
              <a:ln>
                <a:noFill/>
              </a:ln>
              <a:solidFill>
                <a:schemeClr val="tx1"/>
              </a:solidFill>
              <a:effectLst/>
              <a:latin typeface="Arial" pitchFamily="34" charset="0"/>
            </a:endParaRPr>
          </a:p>
        </p:txBody>
      </p:sp>
      <p:pic>
        <p:nvPicPr>
          <p:cNvPr id="29" name="28 Imagen" descr="Relaciones de alturas"/>
          <p:cNvPicPr/>
          <p:nvPr/>
        </p:nvPicPr>
        <p:blipFill>
          <a:blip r:embed="rId4" cstate="print"/>
          <a:srcRect/>
          <a:stretch>
            <a:fillRect/>
          </a:stretch>
        </p:blipFill>
        <p:spPr bwMode="auto">
          <a:xfrm>
            <a:off x="685800" y="2286000"/>
            <a:ext cx="3276600" cy="1905000"/>
          </a:xfrm>
          <a:prstGeom prst="rect">
            <a:avLst/>
          </a:prstGeom>
          <a:noFill/>
          <a:ln w="9525">
            <a:noFill/>
            <a:miter lim="800000"/>
            <a:headEnd/>
            <a:tailEnd/>
          </a:ln>
        </p:spPr>
      </p:pic>
      <p:sp>
        <p:nvSpPr>
          <p:cNvPr id="30" name="Rectangle 3"/>
          <p:cNvSpPr>
            <a:spLocks noChangeArrowheads="1"/>
          </p:cNvSpPr>
          <p:nvPr/>
        </p:nvSpPr>
        <p:spPr bwMode="auto">
          <a:xfrm>
            <a:off x="4495800" y="1676401"/>
            <a:ext cx="2819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Arial" pitchFamily="34" charset="0"/>
                <a:ea typeface="Calibri" pitchFamily="34" charset="0"/>
              </a:rPr>
              <a:t>Plano de iluminación</a:t>
            </a:r>
            <a:endParaRPr kumimoji="0" lang="es-EC"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s-ES" sz="1600" b="0" i="0" u="none" strike="noStrike" cap="none" normalizeH="0" baseline="0" dirty="0" smtClean="0">
                <a:ln>
                  <a:noFill/>
                </a:ln>
                <a:solidFill>
                  <a:schemeClr val="tx1"/>
                </a:solidFill>
                <a:effectLst/>
                <a:latin typeface="Cambria Math" pitchFamily="18" charset="0"/>
                <a:ea typeface="Times New Roman" pitchFamily="18" charset="0"/>
                <a:cs typeface="Times New Roman" pitchFamily="18" charset="0"/>
              </a:rPr>
              <a:t/>
            </a:r>
            <a:br>
              <a:rPr kumimoji="0" lang="es-ES" sz="1600" b="0" i="0" u="none" strike="noStrike" cap="none" normalizeH="0" baseline="0" dirty="0" smtClean="0">
                <a:ln>
                  <a:noFill/>
                </a:ln>
                <a:solidFill>
                  <a:schemeClr val="tx1"/>
                </a:solidFill>
                <a:effectLst/>
                <a:latin typeface="Cambria Math" pitchFamily="18" charset="0"/>
                <a:ea typeface="Times New Roman" pitchFamily="18" charset="0"/>
                <a:cs typeface="Times New Roman" pitchFamily="18" charset="0"/>
              </a:rPr>
            </a:br>
            <a:endParaRPr kumimoji="0" lang="es-ES" sz="1600" b="0" i="0" u="none" strike="noStrike" cap="none" normalizeH="0" baseline="0" dirty="0" smtClean="0">
              <a:ln>
                <a:noFill/>
              </a:ln>
              <a:solidFill>
                <a:schemeClr val="tx1"/>
              </a:solidFill>
              <a:effectLst/>
              <a:latin typeface="Arial" pitchFamily="34" charset="0"/>
            </a:endParaRPr>
          </a:p>
        </p:txBody>
      </p:sp>
      <p:pic>
        <p:nvPicPr>
          <p:cNvPr id="3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191000" y="2286000"/>
            <a:ext cx="4119033" cy="533400"/>
          </a:xfrm>
          <a:prstGeom prst="rect">
            <a:avLst/>
          </a:prstGeom>
          <a:noFill/>
        </p:spPr>
      </p:pic>
      <p:sp>
        <p:nvSpPr>
          <p:cNvPr id="32" name="Rectangle 4"/>
          <p:cNvSpPr>
            <a:spLocks noChangeArrowheads="1"/>
          </p:cNvSpPr>
          <p:nvPr/>
        </p:nvSpPr>
        <p:spPr bwMode="auto">
          <a:xfrm>
            <a:off x="4267200" y="3276600"/>
            <a:ext cx="4419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Tomamos</a:t>
            </a:r>
            <a:r>
              <a:rPr kumimoji="0" lang="es-EC" sz="1600" b="0" i="0" u="none" strike="noStrike" cap="none" normalizeH="0" dirty="0" smtClean="0">
                <a:ln>
                  <a:noFill/>
                </a:ln>
                <a:solidFill>
                  <a:schemeClr val="tx1"/>
                </a:solidFill>
                <a:effectLst/>
                <a:latin typeface="Arial" pitchFamily="34" charset="0"/>
                <a:ea typeface="Times New Roman" pitchFamily="18" charset="0"/>
                <a:cs typeface="Arial" pitchFamily="34" charset="0"/>
              </a:rPr>
              <a:t> una </a:t>
            </a: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altura desde el plano de trabajo de 5,15 m.</a:t>
            </a:r>
            <a:endParaRPr kumimoji="0" lang="es-EC" sz="1600" b="0" i="0" u="none" strike="noStrike" cap="none" normalizeH="0" baseline="0" dirty="0" smtClean="0">
              <a:ln>
                <a:noFill/>
              </a:ln>
              <a:solidFill>
                <a:schemeClr val="tx1"/>
              </a:solidFill>
              <a:effectLst/>
              <a:latin typeface="Arial" pitchFamily="34" charset="0"/>
            </a:endParaRPr>
          </a:p>
        </p:txBody>
      </p:sp>
      <p:sp>
        <p:nvSpPr>
          <p:cNvPr id="163844" name="Rectangle 4"/>
          <p:cNvSpPr>
            <a:spLocks noChangeArrowheads="1"/>
          </p:cNvSpPr>
          <p:nvPr/>
        </p:nvSpPr>
        <p:spPr bwMode="auto">
          <a:xfrm>
            <a:off x="228600" y="4572001"/>
            <a:ext cx="74676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ea typeface="Calibri" pitchFamily="34" charset="0"/>
              </a:rPr>
              <a:t>El área cubierta por cada luminaria según la normativa de arquitectura  es de máx. 9 m</a:t>
            </a:r>
            <a:r>
              <a:rPr kumimoji="0" lang="es-EC" sz="1600" b="0" i="0" u="none" strike="noStrike" cap="none" normalizeH="0" baseline="30000" dirty="0" smtClean="0">
                <a:ln>
                  <a:noFill/>
                </a:ln>
                <a:solidFill>
                  <a:schemeClr val="tx1"/>
                </a:solidFill>
                <a:effectLst/>
                <a:latin typeface="Arial" pitchFamily="34" charset="0"/>
                <a:ea typeface="Calibri" pitchFamily="34" charset="0"/>
              </a:rPr>
              <a:t>2</a:t>
            </a:r>
            <a:endParaRPr kumimoji="0" lang="es-EC"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rPr>
              <a:t/>
            </a:r>
            <a:br>
              <a:rPr kumimoji="0" lang="es-EC" sz="1600" b="0" i="0" u="none" strike="noStrike" cap="none" normalizeH="0" baseline="0" dirty="0" smtClean="0">
                <a:ln>
                  <a:noFill/>
                </a:ln>
                <a:solidFill>
                  <a:schemeClr val="tx1"/>
                </a:solidFill>
                <a:effectLst/>
                <a:latin typeface="Arial" pitchFamily="34" charset="0"/>
              </a:rPr>
            </a:br>
            <a:endParaRPr kumimoji="0" lang="es-EC" sz="1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66"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72" name="Rectangle 1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5" name="14 Rectángulo"/>
          <p:cNvSpPr/>
          <p:nvPr/>
        </p:nvSpPr>
        <p:spPr>
          <a:xfrm>
            <a:off x="609600" y="228600"/>
            <a:ext cx="6629400" cy="369332"/>
          </a:xfrm>
          <a:prstGeom prst="rect">
            <a:avLst/>
          </a:prstGeom>
        </p:spPr>
        <p:txBody>
          <a:bodyPr wrap="square">
            <a:spAutoFit/>
          </a:bodyPr>
          <a:lstStyle/>
          <a:p>
            <a:r>
              <a:rPr lang="es-EC" dirty="0" smtClean="0"/>
              <a:t> DISEÑO DE LAS INSTALACIONES  :</a:t>
            </a:r>
            <a:endParaRPr lang="es-EC" dirty="0"/>
          </a:p>
        </p:txBody>
      </p:sp>
      <p:sp>
        <p:nvSpPr>
          <p:cNvPr id="1116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11622"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7" name="Rectangle 5"/>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130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0055" name="Rectangle 7"/>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9" name="18 Rectángulo"/>
          <p:cNvSpPr/>
          <p:nvPr/>
        </p:nvSpPr>
        <p:spPr>
          <a:xfrm>
            <a:off x="685800" y="685800"/>
            <a:ext cx="7315200" cy="369332"/>
          </a:xfrm>
          <a:prstGeom prst="rect">
            <a:avLst/>
          </a:prstGeom>
        </p:spPr>
        <p:txBody>
          <a:bodyPr wrap="square">
            <a:spAutoFit/>
          </a:bodyPr>
          <a:lstStyle/>
          <a:p>
            <a:endParaRPr lang="es-EC" dirty="0"/>
          </a:p>
        </p:txBody>
      </p:sp>
      <p:sp>
        <p:nvSpPr>
          <p:cNvPr id="129025" name="Rectangle 1"/>
          <p:cNvSpPr>
            <a:spLocks noChangeArrowheads="1"/>
          </p:cNvSpPr>
          <p:nvPr/>
        </p:nvSpPr>
        <p:spPr bwMode="auto">
          <a:xfrm>
            <a:off x="381000" y="838200"/>
            <a:ext cx="7238999" cy="15240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Char char="•"/>
              <a:tabLst/>
            </a:pPr>
            <a:r>
              <a:rPr kumimoji="0" 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AREA PLANTA:</a:t>
            </a:r>
            <a:endParaRPr kumimoji="0" lang="es-EC"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Datos:</a:t>
            </a:r>
            <a:endParaRPr kumimoji="0" lang="es-EC"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Tipo de luminaria industrial escogida: 250 w/ 220 v mercurio luz blanca para  interiores industriales.</a:t>
            </a:r>
            <a:endParaRPr kumimoji="0" lang="es-EC" sz="1600" b="0" i="0" u="none" strike="noStrike" cap="none" normalizeH="0" baseline="0" dirty="0" smtClean="0">
              <a:ln>
                <a:noFill/>
              </a:ln>
              <a:solidFill>
                <a:schemeClr val="tx1"/>
              </a:solidFill>
              <a:effectLst/>
              <a:latin typeface="Arial" pitchFamily="34" charset="0"/>
            </a:endParaRPr>
          </a:p>
        </p:txBody>
      </p:sp>
      <p:pic>
        <p:nvPicPr>
          <p:cNvPr id="38" name="37 Imagen"/>
          <p:cNvPicPr/>
          <p:nvPr/>
        </p:nvPicPr>
        <p:blipFill>
          <a:blip r:embed="rId4" cstate="print"/>
          <a:srcRect/>
          <a:stretch>
            <a:fillRect/>
          </a:stretch>
        </p:blipFill>
        <p:spPr bwMode="auto">
          <a:xfrm>
            <a:off x="457200" y="2819400"/>
            <a:ext cx="838200" cy="228600"/>
          </a:xfrm>
          <a:prstGeom prst="rect">
            <a:avLst/>
          </a:prstGeom>
          <a:noFill/>
          <a:ln w="9525">
            <a:noFill/>
            <a:miter lim="800000"/>
            <a:headEnd/>
            <a:tailEnd/>
          </a:ln>
        </p:spPr>
      </p:pic>
      <p:sp>
        <p:nvSpPr>
          <p:cNvPr id="39" name="38 Rectángulo"/>
          <p:cNvSpPr/>
          <p:nvPr/>
        </p:nvSpPr>
        <p:spPr>
          <a:xfrm>
            <a:off x="1752600" y="2667000"/>
            <a:ext cx="4572000" cy="523220"/>
          </a:xfrm>
          <a:prstGeom prst="rect">
            <a:avLst/>
          </a:prstGeom>
        </p:spPr>
        <p:txBody>
          <a:bodyPr>
            <a:spAutoFit/>
          </a:bodyPr>
          <a:lstStyle/>
          <a:p>
            <a:r>
              <a:rPr lang="es-ES" sz="1400" b="1" dirty="0" smtClean="0"/>
              <a:t>Coeficiente nivel de iluminación para zonas industriales.</a:t>
            </a:r>
            <a:r>
              <a:rPr lang="es-ES" sz="1400" dirty="0" smtClean="0"/>
              <a:t> </a:t>
            </a:r>
            <a:endParaRPr lang="es-EC" sz="1400" dirty="0"/>
          </a:p>
        </p:txBody>
      </p:sp>
      <p:pic>
        <p:nvPicPr>
          <p:cNvPr id="40" name="39 Imagen"/>
          <p:cNvPicPr/>
          <p:nvPr/>
        </p:nvPicPr>
        <p:blipFill>
          <a:blip r:embed="rId5" cstate="print"/>
          <a:srcRect/>
          <a:stretch>
            <a:fillRect/>
          </a:stretch>
        </p:blipFill>
        <p:spPr bwMode="auto">
          <a:xfrm>
            <a:off x="457200" y="3505200"/>
            <a:ext cx="838200" cy="228600"/>
          </a:xfrm>
          <a:prstGeom prst="rect">
            <a:avLst/>
          </a:prstGeom>
          <a:noFill/>
          <a:ln w="9525">
            <a:noFill/>
            <a:miter lim="800000"/>
            <a:headEnd/>
            <a:tailEnd/>
          </a:ln>
        </p:spPr>
      </p:pic>
      <p:sp>
        <p:nvSpPr>
          <p:cNvPr id="41" name="40 Rectángulo"/>
          <p:cNvSpPr/>
          <p:nvPr/>
        </p:nvSpPr>
        <p:spPr>
          <a:xfrm>
            <a:off x="1752600" y="3352800"/>
            <a:ext cx="4572000" cy="307777"/>
          </a:xfrm>
          <a:prstGeom prst="rect">
            <a:avLst/>
          </a:prstGeom>
        </p:spPr>
        <p:txBody>
          <a:bodyPr>
            <a:spAutoFit/>
          </a:bodyPr>
          <a:lstStyle/>
          <a:p>
            <a:r>
              <a:rPr lang="es-ES" sz="1400" b="1" dirty="0" smtClean="0"/>
              <a:t>Factor de mantenimiento o conservación.</a:t>
            </a:r>
            <a:endParaRPr lang="es-EC" sz="1400" dirty="0"/>
          </a:p>
        </p:txBody>
      </p:sp>
      <p:pic>
        <p:nvPicPr>
          <p:cNvPr id="42" name="41 Imagen"/>
          <p:cNvPicPr/>
          <p:nvPr/>
        </p:nvPicPr>
        <p:blipFill>
          <a:blip r:embed="rId6" cstate="print"/>
          <a:srcRect/>
          <a:stretch>
            <a:fillRect/>
          </a:stretch>
        </p:blipFill>
        <p:spPr bwMode="auto">
          <a:xfrm>
            <a:off x="533400" y="4038600"/>
            <a:ext cx="609600" cy="304800"/>
          </a:xfrm>
          <a:prstGeom prst="rect">
            <a:avLst/>
          </a:prstGeom>
          <a:noFill/>
          <a:ln w="9525">
            <a:noFill/>
            <a:miter lim="800000"/>
            <a:headEnd/>
            <a:tailEnd/>
          </a:ln>
        </p:spPr>
      </p:pic>
      <p:sp>
        <p:nvSpPr>
          <p:cNvPr id="43" name="42 Rectángulo"/>
          <p:cNvSpPr/>
          <p:nvPr/>
        </p:nvSpPr>
        <p:spPr>
          <a:xfrm>
            <a:off x="1752600" y="3962400"/>
            <a:ext cx="3135795" cy="307777"/>
          </a:xfrm>
          <a:prstGeom prst="rect">
            <a:avLst/>
          </a:prstGeom>
        </p:spPr>
        <p:txBody>
          <a:bodyPr wrap="none">
            <a:spAutoFit/>
          </a:bodyPr>
          <a:lstStyle/>
          <a:p>
            <a:r>
              <a:rPr lang="es-ES" sz="1400" b="1" dirty="0" smtClean="0"/>
              <a:t>Factor de rendimiento o eficiencia.</a:t>
            </a:r>
            <a:endParaRPr lang="es-EC" sz="1400" dirty="0"/>
          </a:p>
        </p:txBody>
      </p:sp>
      <p:pic>
        <p:nvPicPr>
          <p:cNvPr id="44" name="43 Imagen"/>
          <p:cNvPicPr/>
          <p:nvPr/>
        </p:nvPicPr>
        <p:blipFill>
          <a:blip r:embed="rId7" cstate="print"/>
          <a:srcRect/>
          <a:stretch>
            <a:fillRect/>
          </a:stretch>
        </p:blipFill>
        <p:spPr bwMode="auto">
          <a:xfrm>
            <a:off x="609600" y="4876800"/>
            <a:ext cx="2667000" cy="381000"/>
          </a:xfrm>
          <a:prstGeom prst="rect">
            <a:avLst/>
          </a:prstGeom>
          <a:noFill/>
          <a:ln w="9525">
            <a:noFill/>
            <a:miter lim="800000"/>
            <a:headEnd/>
            <a:tailEnd/>
          </a:ln>
        </p:spPr>
      </p:pic>
      <p:sp>
        <p:nvSpPr>
          <p:cNvPr id="45" name="44 Rectángulo"/>
          <p:cNvSpPr/>
          <p:nvPr/>
        </p:nvSpPr>
        <p:spPr>
          <a:xfrm>
            <a:off x="3352800" y="4876800"/>
            <a:ext cx="3810000" cy="307777"/>
          </a:xfrm>
          <a:prstGeom prst="rect">
            <a:avLst/>
          </a:prstGeom>
        </p:spPr>
        <p:txBody>
          <a:bodyPr wrap="square">
            <a:spAutoFit/>
          </a:bodyPr>
          <a:lstStyle/>
          <a:p>
            <a:r>
              <a:rPr lang="es-ES" sz="1400" dirty="0" smtClean="0"/>
              <a:t>lumens  </a:t>
            </a:r>
            <a:r>
              <a:rPr lang="es-EC" sz="1400" dirty="0" smtClean="0"/>
              <a:t>calculo eficiencia luminaria.</a:t>
            </a:r>
            <a:endParaRPr lang="es-EC" sz="1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66"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72" name="Rectangle 1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5" name="14 Rectángulo"/>
          <p:cNvSpPr/>
          <p:nvPr/>
        </p:nvSpPr>
        <p:spPr>
          <a:xfrm>
            <a:off x="609600" y="228600"/>
            <a:ext cx="6629400" cy="369332"/>
          </a:xfrm>
          <a:prstGeom prst="rect">
            <a:avLst/>
          </a:prstGeom>
        </p:spPr>
        <p:txBody>
          <a:bodyPr wrap="square">
            <a:spAutoFit/>
          </a:bodyPr>
          <a:lstStyle/>
          <a:p>
            <a:r>
              <a:rPr lang="es-EC" dirty="0" smtClean="0"/>
              <a:t> DISEÑO DE LAS INSTALACIONES  :</a:t>
            </a:r>
            <a:endParaRPr lang="es-EC" dirty="0"/>
          </a:p>
        </p:txBody>
      </p:sp>
      <p:sp>
        <p:nvSpPr>
          <p:cNvPr id="1116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11622"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7" name="Rectangle 5"/>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130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0055" name="Rectangle 7"/>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9" name="18 Rectángulo"/>
          <p:cNvSpPr/>
          <p:nvPr/>
        </p:nvSpPr>
        <p:spPr>
          <a:xfrm>
            <a:off x="685800" y="685800"/>
            <a:ext cx="7315200" cy="369332"/>
          </a:xfrm>
          <a:prstGeom prst="rect">
            <a:avLst/>
          </a:prstGeom>
        </p:spPr>
        <p:txBody>
          <a:bodyPr wrap="square">
            <a:spAutoFit/>
          </a:bodyPr>
          <a:lstStyle/>
          <a:p>
            <a:endParaRPr lang="es-EC" dirty="0"/>
          </a:p>
        </p:txBody>
      </p:sp>
      <p:pic>
        <p:nvPicPr>
          <p:cNvPr id="28" name="27 Imagen"/>
          <p:cNvPicPr/>
          <p:nvPr/>
        </p:nvPicPr>
        <p:blipFill>
          <a:blip r:embed="rId4" cstate="print"/>
          <a:srcRect/>
          <a:stretch>
            <a:fillRect/>
          </a:stretch>
        </p:blipFill>
        <p:spPr bwMode="auto">
          <a:xfrm>
            <a:off x="2743200" y="1447800"/>
            <a:ext cx="2057400" cy="304800"/>
          </a:xfrm>
          <a:prstGeom prst="rect">
            <a:avLst/>
          </a:prstGeom>
          <a:noFill/>
          <a:ln w="9525">
            <a:noFill/>
            <a:miter lim="800000"/>
            <a:headEnd/>
            <a:tailEnd/>
          </a:ln>
        </p:spPr>
      </p:pic>
      <p:sp>
        <p:nvSpPr>
          <p:cNvPr id="144385" name="Rectangle 1"/>
          <p:cNvSpPr>
            <a:spLocks noChangeArrowheads="1"/>
          </p:cNvSpPr>
          <p:nvPr/>
        </p:nvSpPr>
        <p:spPr bwMode="auto">
          <a:xfrm>
            <a:off x="609600" y="1981200"/>
            <a:ext cx="2971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Calculo de flujo luminoso en lumens.</a:t>
            </a:r>
            <a:endParaRPr kumimoji="0" lang="es-EC" sz="1400" b="0" i="0" u="none" strike="noStrike" cap="none" normalizeH="0" baseline="0" dirty="0" smtClean="0">
              <a:ln>
                <a:noFill/>
              </a:ln>
              <a:solidFill>
                <a:schemeClr val="tx1"/>
              </a:solidFill>
              <a:effectLst/>
              <a:latin typeface="Arial" pitchFamily="34" charset="0"/>
            </a:endParaRPr>
          </a:p>
        </p:txBody>
      </p:sp>
      <p:sp>
        <p:nvSpPr>
          <p:cNvPr id="31" name="Rectangle 1"/>
          <p:cNvSpPr>
            <a:spLocks noChangeArrowheads="1"/>
          </p:cNvSpPr>
          <p:nvPr/>
        </p:nvSpPr>
        <p:spPr bwMode="auto">
          <a:xfrm>
            <a:off x="2743200" y="1066800"/>
            <a:ext cx="29718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a:t>
            </a:r>
            <a:r>
              <a:rPr kumimoji="0" lang="es-EC" sz="1400" b="1" i="0" u="none" strike="noStrike" cap="none" normalizeH="0" dirty="0" smtClean="0">
                <a:ln>
                  <a:noFill/>
                </a:ln>
                <a:solidFill>
                  <a:schemeClr val="tx1"/>
                </a:solidFill>
                <a:effectLst/>
                <a:latin typeface="Arial" pitchFamily="34" charset="0"/>
                <a:ea typeface="Times New Roman" pitchFamily="18" charset="0"/>
                <a:cs typeface="Arial" pitchFamily="34" charset="0"/>
              </a:rPr>
              <a:t> a ser iluminada</a:t>
            </a: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EC" sz="1800" b="0" i="0" u="none" strike="noStrike" cap="none" normalizeH="0" baseline="0" dirty="0" smtClean="0">
              <a:ln>
                <a:noFill/>
              </a:ln>
              <a:solidFill>
                <a:schemeClr val="tx1"/>
              </a:solidFill>
              <a:effectLst/>
              <a:latin typeface="Arial" pitchFamily="34" charset="0"/>
            </a:endParaRPr>
          </a:p>
        </p:txBody>
      </p:sp>
      <p:pic>
        <p:nvPicPr>
          <p:cNvPr id="32" name="31 Imagen"/>
          <p:cNvPicPr/>
          <p:nvPr/>
        </p:nvPicPr>
        <p:blipFill>
          <a:blip r:embed="rId5" cstate="print"/>
          <a:srcRect/>
          <a:stretch>
            <a:fillRect/>
          </a:stretch>
        </p:blipFill>
        <p:spPr bwMode="auto">
          <a:xfrm>
            <a:off x="3124200" y="2743200"/>
            <a:ext cx="1981200" cy="533400"/>
          </a:xfrm>
          <a:prstGeom prst="rect">
            <a:avLst/>
          </a:prstGeom>
          <a:noFill/>
          <a:ln w="9525">
            <a:noFill/>
            <a:miter lim="800000"/>
            <a:headEnd/>
            <a:tailEnd/>
          </a:ln>
        </p:spPr>
      </p:pic>
      <p:sp>
        <p:nvSpPr>
          <p:cNvPr id="33" name="Rectangle 1"/>
          <p:cNvSpPr>
            <a:spLocks noChangeArrowheads="1"/>
          </p:cNvSpPr>
          <p:nvPr/>
        </p:nvSpPr>
        <p:spPr bwMode="auto">
          <a:xfrm>
            <a:off x="3352800" y="3733800"/>
            <a:ext cx="29718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C" sz="1400" b="1" dirty="0" smtClean="0">
                <a:latin typeface="Arial" pitchFamily="34" charset="0"/>
                <a:ea typeface="Times New Roman" pitchFamily="18" charset="0"/>
                <a:cs typeface="Arial" pitchFamily="34" charset="0"/>
              </a:rPr>
              <a:t>DISTRIBUCIÓN</a:t>
            </a:r>
            <a:r>
              <a:rPr lang="es-EC" sz="1200" b="1" dirty="0" smtClean="0">
                <a:latin typeface="Arial" pitchFamily="34" charset="0"/>
                <a:ea typeface="Times New Roman" pitchFamily="18" charset="0"/>
                <a:cs typeface="Arial" pitchFamily="34" charset="0"/>
              </a:rPr>
              <a:t>:</a:t>
            </a:r>
            <a:endParaRPr kumimoji="0" lang="es-EC" sz="1800" b="0" i="0" u="none" strike="noStrike" cap="none" normalizeH="0" baseline="0" dirty="0" smtClean="0">
              <a:ln>
                <a:noFill/>
              </a:ln>
              <a:solidFill>
                <a:schemeClr val="tx1"/>
              </a:solidFill>
              <a:effectLst/>
              <a:latin typeface="Arial" pitchFamily="34" charset="0"/>
            </a:endParaRPr>
          </a:p>
        </p:txBody>
      </p:sp>
      <p:pic>
        <p:nvPicPr>
          <p:cNvPr id="34" name="33 Imagen"/>
          <p:cNvPicPr/>
          <p:nvPr/>
        </p:nvPicPr>
        <p:blipFill>
          <a:blip r:embed="rId6" cstate="print"/>
          <a:srcRect/>
          <a:stretch>
            <a:fillRect/>
          </a:stretch>
        </p:blipFill>
        <p:spPr bwMode="auto">
          <a:xfrm>
            <a:off x="1219200" y="4419600"/>
            <a:ext cx="2514600" cy="533400"/>
          </a:xfrm>
          <a:prstGeom prst="rect">
            <a:avLst/>
          </a:prstGeom>
          <a:noFill/>
          <a:ln w="9525">
            <a:noFill/>
            <a:miter lim="800000"/>
            <a:headEnd/>
            <a:tailEnd/>
          </a:ln>
        </p:spPr>
      </p:pic>
      <p:pic>
        <p:nvPicPr>
          <p:cNvPr id="35" name="34 Imagen"/>
          <p:cNvPicPr/>
          <p:nvPr/>
        </p:nvPicPr>
        <p:blipFill>
          <a:blip r:embed="rId7" cstate="print"/>
          <a:srcRect/>
          <a:stretch>
            <a:fillRect/>
          </a:stretch>
        </p:blipFill>
        <p:spPr bwMode="auto">
          <a:xfrm>
            <a:off x="4953000" y="4419600"/>
            <a:ext cx="2438400" cy="533400"/>
          </a:xfrm>
          <a:prstGeom prst="rect">
            <a:avLst/>
          </a:prstGeom>
          <a:noFill/>
          <a:ln w="9525">
            <a:noFill/>
            <a:miter lim="800000"/>
            <a:headEnd/>
            <a:tailEnd/>
          </a:ln>
        </p:spPr>
      </p:pic>
      <p:pic>
        <p:nvPicPr>
          <p:cNvPr id="36" name="35 Imagen"/>
          <p:cNvPicPr/>
          <p:nvPr/>
        </p:nvPicPr>
        <p:blipFill>
          <a:blip r:embed="rId8" cstate="print"/>
          <a:srcRect/>
          <a:stretch>
            <a:fillRect/>
          </a:stretch>
        </p:blipFill>
        <p:spPr bwMode="auto">
          <a:xfrm>
            <a:off x="1447800" y="5257800"/>
            <a:ext cx="1066800" cy="228600"/>
          </a:xfrm>
          <a:prstGeom prst="rect">
            <a:avLst/>
          </a:prstGeom>
          <a:noFill/>
          <a:ln w="9525">
            <a:noFill/>
            <a:miter lim="800000"/>
            <a:headEnd/>
            <a:tailEnd/>
          </a:ln>
        </p:spPr>
      </p:pic>
      <p:pic>
        <p:nvPicPr>
          <p:cNvPr id="37" name="36 Imagen"/>
          <p:cNvPicPr/>
          <p:nvPr/>
        </p:nvPicPr>
        <p:blipFill>
          <a:blip r:embed="rId9" cstate="print"/>
          <a:srcRect/>
          <a:stretch>
            <a:fillRect/>
          </a:stretch>
        </p:blipFill>
        <p:spPr bwMode="auto">
          <a:xfrm>
            <a:off x="5410200" y="5334000"/>
            <a:ext cx="1066800" cy="228600"/>
          </a:xfrm>
          <a:prstGeom prst="rect">
            <a:avLst/>
          </a:prstGeom>
          <a:noFill/>
          <a:ln w="9525">
            <a:noFill/>
            <a:miter lim="800000"/>
            <a:headEnd/>
            <a:tailEnd/>
          </a:ln>
        </p:spPr>
      </p:pic>
      <p:pic>
        <p:nvPicPr>
          <p:cNvPr id="29" name="28 Imagen"/>
          <p:cNvPicPr/>
          <p:nvPr/>
        </p:nvPicPr>
        <p:blipFill>
          <a:blip r:embed="rId10" cstate="print"/>
          <a:srcRect/>
          <a:stretch>
            <a:fillRect/>
          </a:stretch>
        </p:blipFill>
        <p:spPr bwMode="auto">
          <a:xfrm>
            <a:off x="5029200" y="1447800"/>
            <a:ext cx="228600" cy="3048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66"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72" name="Rectangle 1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5" name="14 Rectángulo"/>
          <p:cNvSpPr/>
          <p:nvPr/>
        </p:nvSpPr>
        <p:spPr>
          <a:xfrm>
            <a:off x="609600" y="228600"/>
            <a:ext cx="6629400" cy="369332"/>
          </a:xfrm>
          <a:prstGeom prst="rect">
            <a:avLst/>
          </a:prstGeom>
        </p:spPr>
        <p:txBody>
          <a:bodyPr wrap="square">
            <a:spAutoFit/>
          </a:bodyPr>
          <a:lstStyle/>
          <a:p>
            <a:r>
              <a:rPr lang="es-EC" dirty="0" smtClean="0"/>
              <a:t> DISEÑO DE LAS INSTALACIONES  :</a:t>
            </a:r>
            <a:endParaRPr lang="es-EC" dirty="0"/>
          </a:p>
        </p:txBody>
      </p:sp>
      <p:sp>
        <p:nvSpPr>
          <p:cNvPr id="1116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11622"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7" name="Rectangle 5"/>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130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0055" name="Rectangle 7"/>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9" name="18 Rectángulo"/>
          <p:cNvSpPr/>
          <p:nvPr/>
        </p:nvSpPr>
        <p:spPr>
          <a:xfrm>
            <a:off x="685800" y="685800"/>
            <a:ext cx="7315200" cy="369332"/>
          </a:xfrm>
          <a:prstGeom prst="rect">
            <a:avLst/>
          </a:prstGeom>
        </p:spPr>
        <p:txBody>
          <a:bodyPr wrap="square">
            <a:spAutoFit/>
          </a:bodyPr>
          <a:lstStyle/>
          <a:p>
            <a:endParaRPr lang="es-EC" dirty="0"/>
          </a:p>
        </p:txBody>
      </p:sp>
      <p:sp>
        <p:nvSpPr>
          <p:cNvPr id="148481" name="Rectangle 1"/>
          <p:cNvSpPr>
            <a:spLocks noChangeArrowheads="1"/>
          </p:cNvSpPr>
          <p:nvPr/>
        </p:nvSpPr>
        <p:spPr bwMode="auto">
          <a:xfrm>
            <a:off x="609600" y="762000"/>
            <a:ext cx="25146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AREA OFICINA:</a:t>
            </a:r>
            <a:endParaRPr kumimoji="0" lang="es-ES" sz="1600" b="0" i="0" u="none" strike="noStrike" cap="none" normalizeH="0" baseline="0" dirty="0" smtClean="0">
              <a:ln>
                <a:noFill/>
              </a:ln>
              <a:solidFill>
                <a:schemeClr val="tx1"/>
              </a:solidFill>
              <a:effectLst/>
              <a:latin typeface="Arial" pitchFamily="34" charset="0"/>
            </a:endParaRPr>
          </a:p>
        </p:txBody>
      </p:sp>
      <p:sp>
        <p:nvSpPr>
          <p:cNvPr id="148486" name="Rectangle 6"/>
          <p:cNvSpPr>
            <a:spLocks noChangeArrowheads="1"/>
          </p:cNvSpPr>
          <p:nvPr/>
        </p:nvSpPr>
        <p:spPr bwMode="auto">
          <a:xfrm>
            <a:off x="304801" y="1371600"/>
            <a:ext cx="7848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(Lámpara</a:t>
            </a:r>
            <a:r>
              <a:rPr kumimoji="0" lang="es-EC" sz="1600" b="0" i="0" u="none" strike="noStrike" cap="none" normalizeH="0" dirty="0" smtClean="0">
                <a:ln>
                  <a:noFill/>
                </a:ln>
                <a:solidFill>
                  <a:schemeClr val="tx1"/>
                </a:solidFill>
                <a:effectLst/>
                <a:latin typeface="Arial" pitchFamily="34" charset="0"/>
                <a:ea typeface="Times New Roman" pitchFamily="18" charset="0"/>
                <a:cs typeface="Arial" pitchFamily="34" charset="0"/>
              </a:rPr>
              <a:t> de </a:t>
            </a: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50 w potencia, 52 es el flujo  luminoso de la lámpara escogida valor dado por el fabricante).</a:t>
            </a:r>
            <a:endParaRPr kumimoji="0" lang="es-EC" sz="1600" b="0" i="0" u="none" strike="noStrike" cap="none" normalizeH="0" baseline="0" dirty="0" smtClean="0">
              <a:ln>
                <a:noFill/>
              </a:ln>
              <a:solidFill>
                <a:schemeClr val="tx1"/>
              </a:solidFill>
              <a:effectLst/>
              <a:latin typeface="Arial" pitchFamily="34" charset="0"/>
            </a:endParaRPr>
          </a:p>
        </p:txBody>
      </p:sp>
      <p:pic>
        <p:nvPicPr>
          <p:cNvPr id="30" name="29 Imagen"/>
          <p:cNvPicPr/>
          <p:nvPr/>
        </p:nvPicPr>
        <p:blipFill>
          <a:blip r:embed="rId4" cstate="print"/>
          <a:srcRect/>
          <a:stretch>
            <a:fillRect/>
          </a:stretch>
        </p:blipFill>
        <p:spPr bwMode="auto">
          <a:xfrm>
            <a:off x="609600" y="2057400"/>
            <a:ext cx="762000" cy="304800"/>
          </a:xfrm>
          <a:prstGeom prst="rect">
            <a:avLst/>
          </a:prstGeom>
          <a:noFill/>
          <a:ln w="9525">
            <a:noFill/>
            <a:miter lim="800000"/>
            <a:headEnd/>
            <a:tailEnd/>
          </a:ln>
        </p:spPr>
      </p:pic>
      <p:sp>
        <p:nvSpPr>
          <p:cNvPr id="35" name="34 Rectángulo"/>
          <p:cNvSpPr/>
          <p:nvPr/>
        </p:nvSpPr>
        <p:spPr>
          <a:xfrm>
            <a:off x="1905000" y="2057400"/>
            <a:ext cx="742511" cy="307777"/>
          </a:xfrm>
          <a:prstGeom prst="rect">
            <a:avLst/>
          </a:prstGeom>
        </p:spPr>
        <p:txBody>
          <a:bodyPr wrap="none">
            <a:spAutoFit/>
          </a:bodyPr>
          <a:lstStyle/>
          <a:p>
            <a:r>
              <a:rPr lang="es-ES" sz="1400" dirty="0" smtClean="0"/>
              <a:t>Ancho</a:t>
            </a:r>
            <a:r>
              <a:rPr lang="es-ES" sz="1400" b="1" dirty="0" smtClean="0"/>
              <a:t> </a:t>
            </a:r>
            <a:endParaRPr lang="es-EC" sz="1400" dirty="0"/>
          </a:p>
        </p:txBody>
      </p:sp>
      <p:pic>
        <p:nvPicPr>
          <p:cNvPr id="36" name="35 Imagen"/>
          <p:cNvPicPr/>
          <p:nvPr/>
        </p:nvPicPr>
        <p:blipFill>
          <a:blip r:embed="rId5" cstate="print"/>
          <a:srcRect/>
          <a:stretch>
            <a:fillRect/>
          </a:stretch>
        </p:blipFill>
        <p:spPr bwMode="auto">
          <a:xfrm>
            <a:off x="685800" y="2743200"/>
            <a:ext cx="685800" cy="304800"/>
          </a:xfrm>
          <a:prstGeom prst="rect">
            <a:avLst/>
          </a:prstGeom>
          <a:noFill/>
          <a:ln w="9525">
            <a:noFill/>
            <a:miter lim="800000"/>
            <a:headEnd/>
            <a:tailEnd/>
          </a:ln>
        </p:spPr>
      </p:pic>
      <p:sp>
        <p:nvSpPr>
          <p:cNvPr id="37" name="36 Rectángulo"/>
          <p:cNvSpPr/>
          <p:nvPr/>
        </p:nvSpPr>
        <p:spPr>
          <a:xfrm>
            <a:off x="1752600" y="2743200"/>
            <a:ext cx="691215" cy="307777"/>
          </a:xfrm>
          <a:prstGeom prst="rect">
            <a:avLst/>
          </a:prstGeom>
        </p:spPr>
        <p:txBody>
          <a:bodyPr wrap="none">
            <a:spAutoFit/>
          </a:bodyPr>
          <a:lstStyle/>
          <a:p>
            <a:r>
              <a:rPr lang="es-ES" sz="1400" dirty="0" smtClean="0"/>
              <a:t>Largo.</a:t>
            </a:r>
            <a:endParaRPr lang="es-EC" sz="1400" dirty="0"/>
          </a:p>
        </p:txBody>
      </p:sp>
      <p:pic>
        <p:nvPicPr>
          <p:cNvPr id="40" name="39 Imagen"/>
          <p:cNvPicPr/>
          <p:nvPr/>
        </p:nvPicPr>
        <p:blipFill>
          <a:blip r:embed="rId6" cstate="print"/>
          <a:srcRect/>
          <a:stretch>
            <a:fillRect/>
          </a:stretch>
        </p:blipFill>
        <p:spPr bwMode="auto">
          <a:xfrm>
            <a:off x="1447800" y="2057400"/>
            <a:ext cx="429896" cy="304800"/>
          </a:xfrm>
          <a:prstGeom prst="rect">
            <a:avLst/>
          </a:prstGeom>
          <a:noFill/>
          <a:ln w="9525">
            <a:noFill/>
            <a:miter lim="800000"/>
            <a:headEnd/>
            <a:tailEnd/>
          </a:ln>
        </p:spPr>
      </p:pic>
      <p:pic>
        <p:nvPicPr>
          <p:cNvPr id="41" name="40 Imagen"/>
          <p:cNvPicPr/>
          <p:nvPr/>
        </p:nvPicPr>
        <p:blipFill>
          <a:blip r:embed="rId6" cstate="print"/>
          <a:srcRect/>
          <a:stretch>
            <a:fillRect/>
          </a:stretch>
        </p:blipFill>
        <p:spPr bwMode="auto">
          <a:xfrm>
            <a:off x="1447800" y="2743200"/>
            <a:ext cx="429896" cy="304800"/>
          </a:xfrm>
          <a:prstGeom prst="rect">
            <a:avLst/>
          </a:prstGeom>
          <a:noFill/>
          <a:ln w="9525">
            <a:noFill/>
            <a:miter lim="800000"/>
            <a:headEnd/>
            <a:tailEnd/>
          </a:ln>
        </p:spPr>
      </p:pic>
      <p:sp>
        <p:nvSpPr>
          <p:cNvPr id="42" name="41 Rectángulo"/>
          <p:cNvSpPr/>
          <p:nvPr/>
        </p:nvSpPr>
        <p:spPr>
          <a:xfrm>
            <a:off x="609600" y="3581400"/>
            <a:ext cx="7543800" cy="584775"/>
          </a:xfrm>
          <a:prstGeom prst="rect">
            <a:avLst/>
          </a:prstGeom>
        </p:spPr>
        <p:txBody>
          <a:bodyPr wrap="square">
            <a:spAutoFit/>
          </a:bodyPr>
          <a:lstStyle/>
          <a:p>
            <a:r>
              <a:rPr lang="es-ES" sz="1600" b="1" dirty="0" smtClean="0"/>
              <a:t>En total  se requiere casi 13 lámparas pero, para su distribución uniforme serán 12.</a:t>
            </a:r>
            <a:endParaRPr lang="es-EC" sz="1600" dirty="0"/>
          </a:p>
        </p:txBody>
      </p:sp>
      <p:sp>
        <p:nvSpPr>
          <p:cNvPr id="44" name="Rectangle 1"/>
          <p:cNvSpPr>
            <a:spLocks noChangeArrowheads="1"/>
          </p:cNvSpPr>
          <p:nvPr/>
        </p:nvSpPr>
        <p:spPr bwMode="auto">
          <a:xfrm>
            <a:off x="3124200" y="4267200"/>
            <a:ext cx="1905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C" sz="1400" b="1" dirty="0" smtClean="0">
                <a:latin typeface="Arial" pitchFamily="34" charset="0"/>
                <a:ea typeface="Times New Roman" pitchFamily="18" charset="0"/>
                <a:cs typeface="Arial" pitchFamily="34" charset="0"/>
              </a:rPr>
              <a:t>DISTRIBUCIÓN:</a:t>
            </a:r>
            <a:endParaRPr kumimoji="0" lang="es-EC" sz="1400" b="0" i="0" u="none" strike="noStrike" cap="none" normalizeH="0" baseline="0" dirty="0" smtClean="0">
              <a:ln>
                <a:noFill/>
              </a:ln>
              <a:solidFill>
                <a:schemeClr val="tx1"/>
              </a:solidFill>
              <a:effectLst/>
              <a:latin typeface="Arial" pitchFamily="34" charset="0"/>
            </a:endParaRPr>
          </a:p>
        </p:txBody>
      </p:sp>
      <p:pic>
        <p:nvPicPr>
          <p:cNvPr id="45" name="44 Imagen"/>
          <p:cNvPicPr/>
          <p:nvPr/>
        </p:nvPicPr>
        <p:blipFill>
          <a:blip r:embed="rId7" cstate="print"/>
          <a:srcRect/>
          <a:stretch>
            <a:fillRect/>
          </a:stretch>
        </p:blipFill>
        <p:spPr bwMode="auto">
          <a:xfrm>
            <a:off x="1447800" y="4800600"/>
            <a:ext cx="1219200" cy="304800"/>
          </a:xfrm>
          <a:prstGeom prst="rect">
            <a:avLst/>
          </a:prstGeom>
          <a:noFill/>
          <a:ln w="9525">
            <a:noFill/>
            <a:miter lim="800000"/>
            <a:headEnd/>
            <a:tailEnd/>
          </a:ln>
        </p:spPr>
      </p:pic>
      <p:pic>
        <p:nvPicPr>
          <p:cNvPr id="46" name="45 Imagen"/>
          <p:cNvPicPr/>
          <p:nvPr/>
        </p:nvPicPr>
        <p:blipFill>
          <a:blip r:embed="rId8" cstate="print"/>
          <a:srcRect/>
          <a:stretch>
            <a:fillRect/>
          </a:stretch>
        </p:blipFill>
        <p:spPr bwMode="auto">
          <a:xfrm>
            <a:off x="5867400" y="4800600"/>
            <a:ext cx="1447800" cy="304800"/>
          </a:xfrm>
          <a:prstGeom prst="rect">
            <a:avLst/>
          </a:prstGeom>
          <a:noFill/>
          <a:ln w="9525">
            <a:noFill/>
            <a:miter lim="800000"/>
            <a:headEnd/>
            <a:tailEnd/>
          </a:ln>
        </p:spPr>
      </p:pic>
      <p:pic>
        <p:nvPicPr>
          <p:cNvPr id="52" name="51 Imagen"/>
          <p:cNvPicPr/>
          <p:nvPr/>
        </p:nvPicPr>
        <p:blipFill>
          <a:blip r:embed="rId9" cstate="print"/>
          <a:srcRect/>
          <a:stretch>
            <a:fillRect/>
          </a:stretch>
        </p:blipFill>
        <p:spPr bwMode="auto">
          <a:xfrm>
            <a:off x="3657600" y="1905000"/>
            <a:ext cx="2514600" cy="381000"/>
          </a:xfrm>
          <a:prstGeom prst="rect">
            <a:avLst/>
          </a:prstGeom>
          <a:noFill/>
          <a:ln w="9525">
            <a:noFill/>
            <a:miter lim="800000"/>
            <a:headEnd/>
            <a:tailEnd/>
          </a:ln>
        </p:spPr>
      </p:pic>
      <p:pic>
        <p:nvPicPr>
          <p:cNvPr id="53" name="52 Imagen"/>
          <p:cNvPicPr/>
          <p:nvPr/>
        </p:nvPicPr>
        <p:blipFill>
          <a:blip r:embed="rId10" cstate="print"/>
          <a:srcRect/>
          <a:stretch>
            <a:fillRect/>
          </a:stretch>
        </p:blipFill>
        <p:spPr bwMode="auto">
          <a:xfrm>
            <a:off x="3886200" y="2819400"/>
            <a:ext cx="838200" cy="2286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66"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72" name="Rectangle 1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5" name="14 Rectángulo"/>
          <p:cNvSpPr/>
          <p:nvPr/>
        </p:nvSpPr>
        <p:spPr>
          <a:xfrm>
            <a:off x="609600" y="228600"/>
            <a:ext cx="6629400" cy="369332"/>
          </a:xfrm>
          <a:prstGeom prst="rect">
            <a:avLst/>
          </a:prstGeom>
        </p:spPr>
        <p:txBody>
          <a:bodyPr wrap="square">
            <a:spAutoFit/>
          </a:bodyPr>
          <a:lstStyle/>
          <a:p>
            <a:r>
              <a:rPr lang="es-EC" dirty="0" smtClean="0"/>
              <a:t> DISTRIBUCIÓN LUMINARIAS :</a:t>
            </a:r>
            <a:endParaRPr lang="es-EC" dirty="0"/>
          </a:p>
        </p:txBody>
      </p:sp>
      <p:sp>
        <p:nvSpPr>
          <p:cNvPr id="1116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11622"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7" name="Rectangle 5"/>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130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0055" name="Rectangle 7"/>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9" name="18 Rectángulo"/>
          <p:cNvSpPr/>
          <p:nvPr/>
        </p:nvSpPr>
        <p:spPr>
          <a:xfrm>
            <a:off x="685800" y="685800"/>
            <a:ext cx="7315200" cy="369332"/>
          </a:xfrm>
          <a:prstGeom prst="rect">
            <a:avLst/>
          </a:prstGeom>
        </p:spPr>
        <p:txBody>
          <a:bodyPr wrap="square">
            <a:spAutoFit/>
          </a:bodyPr>
          <a:lstStyle/>
          <a:p>
            <a:endParaRPr lang="es-EC" dirty="0"/>
          </a:p>
        </p:txBody>
      </p:sp>
      <p:pic>
        <p:nvPicPr>
          <p:cNvPr id="20" name="Picture 2"/>
          <p:cNvPicPr>
            <a:picLocks noChangeAspect="1" noChangeArrowheads="1"/>
          </p:cNvPicPr>
          <p:nvPr/>
        </p:nvPicPr>
        <p:blipFill>
          <a:blip r:embed="rId4" cstate="print"/>
          <a:srcRect l="15000" t="18750" r="8125" b="6250"/>
          <a:stretch>
            <a:fillRect/>
          </a:stretch>
        </p:blipFill>
        <p:spPr bwMode="auto">
          <a:xfrm>
            <a:off x="381000" y="762000"/>
            <a:ext cx="8610600" cy="50403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5" name="1 Título"/>
          <p:cNvSpPr txBox="1">
            <a:spLocks/>
          </p:cNvSpPr>
          <p:nvPr/>
        </p:nvSpPr>
        <p:spPr bwMode="auto">
          <a:xfrm>
            <a:off x="914400" y="381000"/>
            <a:ext cx="7391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C" sz="2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Componentes</a:t>
            </a:r>
            <a:r>
              <a:rPr kumimoji="0" lang="es-EC" sz="24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 de la llanta</a:t>
            </a:r>
            <a:endParaRPr kumimoji="0" lang="es-EC"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6" name="5 Rectángulo"/>
          <p:cNvSpPr/>
          <p:nvPr/>
        </p:nvSpPr>
        <p:spPr>
          <a:xfrm>
            <a:off x="990600" y="1524000"/>
            <a:ext cx="7467600" cy="584775"/>
          </a:xfrm>
          <a:prstGeom prst="rect">
            <a:avLst/>
          </a:prstGeom>
        </p:spPr>
        <p:txBody>
          <a:bodyPr wrap="square">
            <a:spAutoFit/>
          </a:bodyPr>
          <a:lstStyle/>
          <a:p>
            <a:pPr algn="just"/>
            <a:r>
              <a:rPr lang="es-EC" sz="1600" dirty="0" smtClean="0"/>
              <a:t>Las llantas dependiendo del tipo, contienen diferente cantidad de caucho, carbono, acero,  textil así como azufre y aditivos. </a:t>
            </a:r>
            <a:endParaRPr lang="es-EC" sz="1600" dirty="0"/>
          </a:p>
        </p:txBody>
      </p:sp>
      <p:sp>
        <p:nvSpPr>
          <p:cNvPr id="8" name="7 Rectángulo"/>
          <p:cNvSpPr/>
          <p:nvPr/>
        </p:nvSpPr>
        <p:spPr>
          <a:xfrm>
            <a:off x="609600" y="2438400"/>
            <a:ext cx="4572000" cy="2308324"/>
          </a:xfrm>
          <a:prstGeom prst="rect">
            <a:avLst/>
          </a:prstGeom>
        </p:spPr>
        <p:txBody>
          <a:bodyPr>
            <a:spAutoFit/>
          </a:bodyPr>
          <a:lstStyle/>
          <a:p>
            <a:pPr>
              <a:lnSpc>
                <a:spcPct val="150000"/>
              </a:lnSpc>
            </a:pPr>
            <a:r>
              <a:rPr lang="es-EC" sz="1600" dirty="0" smtClean="0"/>
              <a:t>Componentes </a:t>
            </a:r>
            <a:r>
              <a:rPr lang="es-EC" sz="1600" dirty="0" smtClean="0"/>
              <a:t>principales </a:t>
            </a:r>
            <a:r>
              <a:rPr lang="es-EC" sz="1600" dirty="0" smtClean="0"/>
              <a:t>de las llantas:</a:t>
            </a:r>
          </a:p>
          <a:p>
            <a:pPr>
              <a:lnSpc>
                <a:spcPct val="150000"/>
              </a:lnSpc>
              <a:buFont typeface="Arial" pitchFamily="34" charset="0"/>
              <a:buChar char="•"/>
            </a:pPr>
            <a:r>
              <a:rPr lang="es-EC" sz="1600" dirty="0" smtClean="0"/>
              <a:t>Caucho </a:t>
            </a:r>
          </a:p>
          <a:p>
            <a:pPr>
              <a:lnSpc>
                <a:spcPct val="150000"/>
              </a:lnSpc>
              <a:buFont typeface="Arial" pitchFamily="34" charset="0"/>
              <a:buChar char="•"/>
            </a:pPr>
            <a:r>
              <a:rPr lang="es-EC" sz="1600" dirty="0" smtClean="0"/>
              <a:t>El negro de humo.</a:t>
            </a:r>
          </a:p>
          <a:p>
            <a:pPr>
              <a:lnSpc>
                <a:spcPct val="150000"/>
              </a:lnSpc>
              <a:buFont typeface="Arial" pitchFamily="34" charset="0"/>
              <a:buChar char="•"/>
            </a:pPr>
            <a:r>
              <a:rPr lang="es-EC" sz="1600" dirty="0" smtClean="0"/>
              <a:t>Fibras re-forzantes.</a:t>
            </a:r>
          </a:p>
          <a:p>
            <a:pPr>
              <a:lnSpc>
                <a:spcPct val="150000"/>
              </a:lnSpc>
              <a:buFont typeface="Arial" pitchFamily="34" charset="0"/>
              <a:buChar char="•"/>
            </a:pPr>
            <a:r>
              <a:rPr lang="es-EC" sz="1600" dirty="0" smtClean="0"/>
              <a:t>Plastificantes.</a:t>
            </a:r>
          </a:p>
          <a:p>
            <a:pPr>
              <a:lnSpc>
                <a:spcPct val="150000"/>
              </a:lnSpc>
              <a:buFont typeface="Arial" pitchFamily="34" charset="0"/>
              <a:buChar char="•"/>
            </a:pPr>
            <a:r>
              <a:rPr lang="es-EC" sz="1600" dirty="0" smtClean="0"/>
              <a:t>Agentes vulcanizantes.</a:t>
            </a:r>
            <a:endParaRPr lang="es-EC" sz="1600" dirty="0"/>
          </a:p>
        </p:txBody>
      </p:sp>
      <p:pic>
        <p:nvPicPr>
          <p:cNvPr id="56324" name="Picture 4"/>
          <p:cNvPicPr>
            <a:picLocks noChangeAspect="1" noChangeArrowheads="1"/>
          </p:cNvPicPr>
          <p:nvPr/>
        </p:nvPicPr>
        <p:blipFill>
          <a:blip r:embed="rId4" cstate="print"/>
          <a:srcRect l="13750" t="35417" r="65625" b="38541"/>
          <a:stretch>
            <a:fillRect/>
          </a:stretch>
        </p:blipFill>
        <p:spPr bwMode="auto">
          <a:xfrm>
            <a:off x="4648200" y="2590800"/>
            <a:ext cx="2895600" cy="21936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66"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72" name="Rectangle 1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5" name="14 Rectángulo"/>
          <p:cNvSpPr/>
          <p:nvPr/>
        </p:nvSpPr>
        <p:spPr>
          <a:xfrm>
            <a:off x="609600" y="228600"/>
            <a:ext cx="6629400" cy="369332"/>
          </a:xfrm>
          <a:prstGeom prst="rect">
            <a:avLst/>
          </a:prstGeom>
        </p:spPr>
        <p:txBody>
          <a:bodyPr wrap="square">
            <a:spAutoFit/>
          </a:bodyPr>
          <a:lstStyle/>
          <a:p>
            <a:r>
              <a:rPr lang="es-EC" dirty="0" smtClean="0"/>
              <a:t> DISEÑO DE LAS INSTALACIONES DE SERVICIO :</a:t>
            </a:r>
            <a:endParaRPr lang="es-EC" dirty="0"/>
          </a:p>
        </p:txBody>
      </p:sp>
      <p:sp>
        <p:nvSpPr>
          <p:cNvPr id="1116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11622"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7" name="Rectangle 5"/>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130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0055" name="Rectangle 7"/>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9" name="18 Rectángulo"/>
          <p:cNvSpPr/>
          <p:nvPr/>
        </p:nvSpPr>
        <p:spPr>
          <a:xfrm>
            <a:off x="685800" y="685800"/>
            <a:ext cx="7315200" cy="369332"/>
          </a:xfrm>
          <a:prstGeom prst="rect">
            <a:avLst/>
          </a:prstGeom>
        </p:spPr>
        <p:txBody>
          <a:bodyPr wrap="square">
            <a:spAutoFit/>
          </a:bodyPr>
          <a:lstStyle/>
          <a:p>
            <a:endParaRPr lang="es-EC" dirty="0"/>
          </a:p>
        </p:txBody>
      </p:sp>
      <p:sp>
        <p:nvSpPr>
          <p:cNvPr id="119809" name="Rectangle 1"/>
          <p:cNvSpPr>
            <a:spLocks noChangeArrowheads="1"/>
          </p:cNvSpPr>
          <p:nvPr/>
        </p:nvSpPr>
        <p:spPr bwMode="auto">
          <a:xfrm>
            <a:off x="609600" y="838200"/>
            <a:ext cx="5105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CALCULO ABASTECIMIENTO ELECTRICO:</a:t>
            </a:r>
            <a:endParaRPr kumimoji="0" lang="es-EC" sz="1600" b="0" i="0" u="none" strike="noStrike" cap="none" normalizeH="0" baseline="0" dirty="0" smtClean="0">
              <a:ln>
                <a:noFill/>
              </a:ln>
              <a:solidFill>
                <a:schemeClr val="tx1"/>
              </a:solidFill>
              <a:effectLst/>
              <a:latin typeface="Arial" pitchFamily="34" charset="0"/>
            </a:endParaRPr>
          </a:p>
        </p:txBody>
      </p:sp>
      <p:pic>
        <p:nvPicPr>
          <p:cNvPr id="119811" name="Picture 3"/>
          <p:cNvPicPr>
            <a:picLocks noChangeAspect="1" noChangeArrowheads="1"/>
          </p:cNvPicPr>
          <p:nvPr/>
        </p:nvPicPr>
        <p:blipFill>
          <a:blip r:embed="rId4" cstate="print"/>
          <a:srcRect l="58750" t="37500" r="12500" b="18750"/>
          <a:stretch>
            <a:fillRect/>
          </a:stretch>
        </p:blipFill>
        <p:spPr bwMode="auto">
          <a:xfrm>
            <a:off x="1981200" y="1219200"/>
            <a:ext cx="5181600" cy="47310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66"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72" name="Rectangle 1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5" name="14 Rectángulo"/>
          <p:cNvSpPr/>
          <p:nvPr/>
        </p:nvSpPr>
        <p:spPr>
          <a:xfrm>
            <a:off x="609600" y="228600"/>
            <a:ext cx="6629400" cy="369332"/>
          </a:xfrm>
          <a:prstGeom prst="rect">
            <a:avLst/>
          </a:prstGeom>
        </p:spPr>
        <p:txBody>
          <a:bodyPr wrap="square">
            <a:spAutoFit/>
          </a:bodyPr>
          <a:lstStyle/>
          <a:p>
            <a:r>
              <a:rPr lang="es-EC" dirty="0" smtClean="0"/>
              <a:t> DISEÑO DE LAS INSTALACIONES ELECTRICAS:</a:t>
            </a:r>
            <a:endParaRPr lang="es-EC" dirty="0"/>
          </a:p>
        </p:txBody>
      </p:sp>
      <p:sp>
        <p:nvSpPr>
          <p:cNvPr id="1116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11622"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7" name="Rectangle 5"/>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130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0055" name="Rectangle 7"/>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9" name="18 Rectángulo"/>
          <p:cNvSpPr/>
          <p:nvPr/>
        </p:nvSpPr>
        <p:spPr>
          <a:xfrm>
            <a:off x="685800" y="685800"/>
            <a:ext cx="7315200" cy="369332"/>
          </a:xfrm>
          <a:prstGeom prst="rect">
            <a:avLst/>
          </a:prstGeom>
        </p:spPr>
        <p:txBody>
          <a:bodyPr wrap="square">
            <a:spAutoFit/>
          </a:bodyPr>
          <a:lstStyle/>
          <a:p>
            <a:endParaRPr lang="es-EC" dirty="0"/>
          </a:p>
        </p:txBody>
      </p:sp>
      <p:sp>
        <p:nvSpPr>
          <p:cNvPr id="119809" name="Rectangle 1"/>
          <p:cNvSpPr>
            <a:spLocks noChangeArrowheads="1"/>
          </p:cNvSpPr>
          <p:nvPr/>
        </p:nvSpPr>
        <p:spPr bwMode="auto">
          <a:xfrm>
            <a:off x="609600" y="838200"/>
            <a:ext cx="5105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CALCULO ABASTECIMIENTO ELECTRICO:</a:t>
            </a:r>
            <a:endParaRPr kumimoji="0" lang="es-EC" sz="1600" b="0" i="0" u="none" strike="noStrike" cap="none" normalizeH="0" baseline="0" dirty="0" smtClean="0">
              <a:ln>
                <a:noFill/>
              </a:ln>
              <a:solidFill>
                <a:schemeClr val="tx1"/>
              </a:solidFill>
              <a:effectLst/>
              <a:latin typeface="Arial" pitchFamily="34" charset="0"/>
            </a:endParaRPr>
          </a:p>
        </p:txBody>
      </p:sp>
      <p:sp>
        <p:nvSpPr>
          <p:cNvPr id="155649" name="Rectangle 1"/>
          <p:cNvSpPr>
            <a:spLocks noChangeArrowheads="1"/>
          </p:cNvSpPr>
          <p:nvPr/>
        </p:nvSpPr>
        <p:spPr bwMode="auto">
          <a:xfrm>
            <a:off x="533400" y="1371600"/>
            <a:ext cx="6858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Demanda de línea eléctrica análisis de potencia de transformador para alimentación eléctrica:</a:t>
            </a:r>
            <a:endParaRPr kumimoji="0" lang="es-EC" sz="1600" b="0" i="0" u="none" strike="noStrike" cap="none" normalizeH="0" baseline="0" dirty="0" smtClean="0">
              <a:ln>
                <a:noFill/>
              </a:ln>
              <a:solidFill>
                <a:schemeClr val="tx1"/>
              </a:solidFill>
              <a:effectLst/>
              <a:latin typeface="Arial" pitchFamily="34" charset="0"/>
            </a:endParaRPr>
          </a:p>
        </p:txBody>
      </p:sp>
      <p:sp>
        <p:nvSpPr>
          <p:cNvPr id="155651" name="Rectangle 3"/>
          <p:cNvSpPr>
            <a:spLocks noChangeArrowheads="1"/>
          </p:cNvSpPr>
          <p:nvPr/>
        </p:nvSpPr>
        <p:spPr bwMode="auto">
          <a:xfrm>
            <a:off x="2362200" y="2362200"/>
            <a:ext cx="1676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KVA; </a:t>
            </a:r>
            <a:endParaRPr kumimoji="0" lang="es-ES" sz="1600" b="0" i="0" u="none" strike="noStrike" cap="none" normalizeH="0" baseline="0" dirty="0" smtClean="0">
              <a:ln>
                <a:noFill/>
              </a:ln>
              <a:solidFill>
                <a:schemeClr val="tx1"/>
              </a:solidFill>
              <a:effectLst/>
              <a:latin typeface="Arial" pitchFamily="34" charset="0"/>
            </a:endParaRPr>
          </a:p>
        </p:txBody>
      </p:sp>
      <p:pic>
        <p:nvPicPr>
          <p:cNvPr id="15565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33800" y="2362200"/>
            <a:ext cx="1324302" cy="457200"/>
          </a:xfrm>
          <a:prstGeom prst="rect">
            <a:avLst/>
          </a:prstGeom>
          <a:noFill/>
        </p:spPr>
      </p:pic>
      <p:sp>
        <p:nvSpPr>
          <p:cNvPr id="155652" name="Rectangle 4"/>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25" name="24 Rectángulo"/>
          <p:cNvSpPr/>
          <p:nvPr/>
        </p:nvSpPr>
        <p:spPr>
          <a:xfrm>
            <a:off x="685800" y="2971800"/>
            <a:ext cx="6781800" cy="338554"/>
          </a:xfrm>
          <a:prstGeom prst="rect">
            <a:avLst/>
          </a:prstGeom>
        </p:spPr>
        <p:txBody>
          <a:bodyPr wrap="square">
            <a:spAutoFit/>
          </a:bodyPr>
          <a:lstStyle/>
          <a:p>
            <a:r>
              <a:rPr lang="es-EC" sz="1600" dirty="0" smtClean="0"/>
              <a:t>Tablas de transformadores disponibles normalizados: 125 KVA.</a:t>
            </a:r>
            <a:endParaRPr lang="es-EC" sz="1600" dirty="0"/>
          </a:p>
        </p:txBody>
      </p:sp>
      <p:sp>
        <p:nvSpPr>
          <p:cNvPr id="155653" name="Rectangle 5"/>
          <p:cNvSpPr>
            <a:spLocks noChangeArrowheads="1"/>
          </p:cNvSpPr>
          <p:nvPr/>
        </p:nvSpPr>
        <p:spPr bwMode="auto">
          <a:xfrm>
            <a:off x="457200" y="3581400"/>
            <a:ext cx="7772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Obtención calibre de conductores para alimentación eléctrica según demanda:</a:t>
            </a:r>
            <a:endParaRPr kumimoji="0" lang="es-ES" sz="1600" b="0" i="0" u="none" strike="noStrike" cap="none" normalizeH="0" baseline="0" dirty="0" smtClean="0">
              <a:ln>
                <a:noFill/>
              </a:ln>
              <a:solidFill>
                <a:schemeClr val="tx1"/>
              </a:solidFill>
              <a:effectLst/>
              <a:latin typeface="Arial" pitchFamily="34" charset="0"/>
            </a:endParaRPr>
          </a:p>
        </p:txBody>
      </p:sp>
      <p:sp>
        <p:nvSpPr>
          <p:cNvPr id="1556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55654"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38200" y="4419600"/>
            <a:ext cx="2201984" cy="533400"/>
          </a:xfrm>
          <a:prstGeom prst="rect">
            <a:avLst/>
          </a:prstGeom>
          <a:noFill/>
        </p:spPr>
      </p:pic>
      <p:sp>
        <p:nvSpPr>
          <p:cNvPr id="155656" name="Rectangle 8"/>
          <p:cNvSpPr>
            <a:spLocks noChangeArrowheads="1"/>
          </p:cNvSpPr>
          <p:nvPr/>
        </p:nvSpPr>
        <p:spPr bwMode="auto">
          <a:xfrm>
            <a:off x="4191000" y="4114800"/>
            <a:ext cx="32766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Fp: factor de potencia 0,9 </a:t>
            </a:r>
            <a:endParaRPr kumimoji="0" lang="es-EC"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a:t>
            </a:r>
            <a:r>
              <a:rPr lang="es-EC" sz="1600" dirty="0" smtClean="0">
                <a:latin typeface="Arial" pitchFamily="34" charset="0"/>
                <a:ea typeface="Times New Roman" pitchFamily="18" charset="0"/>
                <a:cs typeface="Arial" pitchFamily="34" charset="0"/>
              </a:rPr>
              <a:t>Voltaje.</a:t>
            </a: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EC"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Kw: potencia</a:t>
            </a:r>
            <a:endParaRPr kumimoji="0" lang="es-EC" sz="1600" b="0" i="0" u="none" strike="noStrike" cap="none" normalizeH="0" baseline="0" dirty="0" smtClean="0">
              <a:ln>
                <a:noFill/>
              </a:ln>
              <a:solidFill>
                <a:schemeClr val="tx1"/>
              </a:solidFill>
              <a:effectLst/>
              <a:latin typeface="Arial" pitchFamily="34" charset="0"/>
            </a:endParaRPr>
          </a:p>
        </p:txBody>
      </p:sp>
      <p:sp>
        <p:nvSpPr>
          <p:cNvPr id="155657" name="Rectangle 9"/>
          <p:cNvSpPr>
            <a:spLocks noChangeArrowheads="1"/>
          </p:cNvSpPr>
          <p:nvPr/>
        </p:nvSpPr>
        <p:spPr bwMode="auto">
          <a:xfrm>
            <a:off x="4191000" y="4953000"/>
            <a:ext cx="3886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1,73 es el factor para cableado de corriente trifásica.</a:t>
            </a:r>
            <a:endParaRPr kumimoji="0" lang="es-EC" sz="16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66"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72" name="Rectangle 1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5" name="14 Rectángulo"/>
          <p:cNvSpPr/>
          <p:nvPr/>
        </p:nvSpPr>
        <p:spPr>
          <a:xfrm>
            <a:off x="609600" y="228600"/>
            <a:ext cx="6629400" cy="369332"/>
          </a:xfrm>
          <a:prstGeom prst="rect">
            <a:avLst/>
          </a:prstGeom>
        </p:spPr>
        <p:txBody>
          <a:bodyPr wrap="square">
            <a:spAutoFit/>
          </a:bodyPr>
          <a:lstStyle/>
          <a:p>
            <a:r>
              <a:rPr lang="es-EC" dirty="0" smtClean="0"/>
              <a:t> DISEÑO DE LAS INSTALACIONES DE SERVICIO :</a:t>
            </a:r>
            <a:endParaRPr lang="es-EC" dirty="0"/>
          </a:p>
        </p:txBody>
      </p:sp>
      <p:sp>
        <p:nvSpPr>
          <p:cNvPr id="1116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11622"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7" name="Rectangle 5"/>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130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0055" name="Rectangle 7"/>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9" name="18 Rectángulo"/>
          <p:cNvSpPr/>
          <p:nvPr/>
        </p:nvSpPr>
        <p:spPr>
          <a:xfrm>
            <a:off x="685800" y="685800"/>
            <a:ext cx="7315200" cy="369332"/>
          </a:xfrm>
          <a:prstGeom prst="rect">
            <a:avLst/>
          </a:prstGeom>
        </p:spPr>
        <p:txBody>
          <a:bodyPr wrap="square">
            <a:spAutoFit/>
          </a:bodyPr>
          <a:lstStyle/>
          <a:p>
            <a:endParaRPr lang="es-EC" dirty="0"/>
          </a:p>
        </p:txBody>
      </p:sp>
      <p:sp>
        <p:nvSpPr>
          <p:cNvPr id="155652" name="Rectangle 4"/>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1556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7699" name="Rectangle 3"/>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Cambria Math"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pic>
        <p:nvPicPr>
          <p:cNvPr id="124931" name="Picture 3"/>
          <p:cNvPicPr>
            <a:picLocks noChangeAspect="1" noChangeArrowheads="1"/>
          </p:cNvPicPr>
          <p:nvPr/>
        </p:nvPicPr>
        <p:blipFill>
          <a:blip r:embed="rId4" cstate="print"/>
          <a:srcRect l="13750" t="13542" r="3750" b="4167"/>
          <a:stretch>
            <a:fillRect/>
          </a:stretch>
        </p:blipFill>
        <p:spPr bwMode="auto">
          <a:xfrm>
            <a:off x="304800" y="990600"/>
            <a:ext cx="8275897" cy="4952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66"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72" name="Rectangle 1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116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11622"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7" name="Rectangle 5"/>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130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0055" name="Rectangle 7"/>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55652" name="Rectangle 4"/>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1556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7699" name="Rectangle 3"/>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Cambria Math"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pic>
        <p:nvPicPr>
          <p:cNvPr id="23" name="Picture 2" descr="http://1.bp.blogspot.com/-1gdwsgeTzc4/TZEAHQCqMSI/AAAAAAAAAA0/58tG72CgM5M/s1600/untitled.bmp"/>
          <p:cNvPicPr>
            <a:picLocks noChangeAspect="1" noChangeArrowheads="1"/>
          </p:cNvPicPr>
          <p:nvPr/>
        </p:nvPicPr>
        <p:blipFill>
          <a:blip r:embed="rId4" cstate="print"/>
          <a:srcRect/>
          <a:stretch>
            <a:fillRect/>
          </a:stretch>
        </p:blipFill>
        <p:spPr bwMode="auto">
          <a:xfrm>
            <a:off x="1752600" y="1676400"/>
            <a:ext cx="5105400" cy="3400197"/>
          </a:xfrm>
          <a:prstGeom prst="rect">
            <a:avLst/>
          </a:prstGeom>
          <a:noFill/>
        </p:spPr>
      </p:pic>
      <p:sp>
        <p:nvSpPr>
          <p:cNvPr id="24" name="23 Rectángulo"/>
          <p:cNvSpPr/>
          <p:nvPr/>
        </p:nvSpPr>
        <p:spPr>
          <a:xfrm>
            <a:off x="1905000" y="457200"/>
            <a:ext cx="4620176" cy="461665"/>
          </a:xfrm>
          <a:prstGeom prst="rect">
            <a:avLst/>
          </a:prstGeom>
        </p:spPr>
        <p:txBody>
          <a:bodyPr wrap="none">
            <a:spAutoFit/>
          </a:bodyPr>
          <a:lstStyle/>
          <a:p>
            <a:r>
              <a:rPr lang="es-EC" sz="2400" dirty="0" smtClean="0">
                <a:latin typeface="Arial" pitchFamily="34" charset="0"/>
                <a:cs typeface="Arial" pitchFamily="34" charset="0"/>
              </a:rPr>
              <a:t>Análisis Económico y Financiero</a:t>
            </a:r>
            <a:endParaRPr lang="es-EC"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66"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72" name="Rectangle 1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116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11622"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7" name="Rectangle 5"/>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130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0055" name="Rectangle 7"/>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9" name="18 Rectángulo"/>
          <p:cNvSpPr/>
          <p:nvPr/>
        </p:nvSpPr>
        <p:spPr>
          <a:xfrm>
            <a:off x="685800" y="685800"/>
            <a:ext cx="7315200" cy="369332"/>
          </a:xfrm>
          <a:prstGeom prst="rect">
            <a:avLst/>
          </a:prstGeom>
        </p:spPr>
        <p:txBody>
          <a:bodyPr wrap="square">
            <a:spAutoFit/>
          </a:bodyPr>
          <a:lstStyle/>
          <a:p>
            <a:endParaRPr lang="es-EC" dirty="0"/>
          </a:p>
        </p:txBody>
      </p:sp>
      <p:sp>
        <p:nvSpPr>
          <p:cNvPr id="155652" name="Rectangle 4"/>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1556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7699" name="Rectangle 3"/>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Cambria Math"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27" name="26 Rectángulo"/>
          <p:cNvSpPr/>
          <p:nvPr/>
        </p:nvSpPr>
        <p:spPr>
          <a:xfrm>
            <a:off x="990600" y="914400"/>
            <a:ext cx="7772400" cy="830997"/>
          </a:xfrm>
          <a:prstGeom prst="rect">
            <a:avLst/>
          </a:prstGeom>
        </p:spPr>
        <p:txBody>
          <a:bodyPr wrap="square">
            <a:spAutoFit/>
          </a:bodyPr>
          <a:lstStyle/>
          <a:p>
            <a:pPr algn="just"/>
            <a:r>
              <a:rPr lang="es-ES" sz="1600" dirty="0" smtClean="0"/>
              <a:t>El análisis económico y financiero del proyecto, es la técnica, </a:t>
            </a:r>
          </a:p>
          <a:p>
            <a:pPr algn="just"/>
            <a:r>
              <a:rPr lang="es-ES" sz="1600" dirty="0" smtClean="0"/>
              <a:t>analítica, matemática y financiera, a través de la cual se puede considerar los beneficios versus las pérdidas.</a:t>
            </a:r>
            <a:endParaRPr lang="es-EC" sz="1600" dirty="0"/>
          </a:p>
        </p:txBody>
      </p:sp>
      <p:sp>
        <p:nvSpPr>
          <p:cNvPr id="160769" name="Rectangle 1"/>
          <p:cNvSpPr>
            <a:spLocks noChangeArrowheads="1"/>
          </p:cNvSpPr>
          <p:nvPr/>
        </p:nvSpPr>
        <p:spPr bwMode="auto">
          <a:xfrm>
            <a:off x="1143000" y="1752600"/>
            <a:ext cx="71628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COSTOS DE INVERSION:</a:t>
            </a:r>
            <a:endParaRPr kumimoji="0" lang="es-EC"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ea typeface="Calibri" pitchFamily="34" charset="0"/>
              </a:rPr>
              <a:t>Estos corresponden a costos recurrentes que ocasiona el proceso de reciclaje de llantas.</a:t>
            </a:r>
            <a:endParaRPr kumimoji="0" lang="es-EC" sz="1600" b="0" i="0" u="none" strike="noStrike" cap="none" normalizeH="0" baseline="0" dirty="0" smtClean="0">
              <a:ln>
                <a:noFill/>
              </a:ln>
              <a:solidFill>
                <a:schemeClr val="tx1"/>
              </a:solidFill>
              <a:effectLst/>
              <a:latin typeface="Arial" pitchFamily="34" charset="0"/>
            </a:endParaRPr>
          </a:p>
        </p:txBody>
      </p:sp>
      <p:sp>
        <p:nvSpPr>
          <p:cNvPr id="28" name="27 Rectángulo"/>
          <p:cNvSpPr/>
          <p:nvPr/>
        </p:nvSpPr>
        <p:spPr>
          <a:xfrm>
            <a:off x="914400" y="3048000"/>
            <a:ext cx="4572000" cy="2354491"/>
          </a:xfrm>
          <a:prstGeom prst="rect">
            <a:avLst/>
          </a:prstGeom>
        </p:spPr>
        <p:txBody>
          <a:bodyPr wrap="square">
            <a:spAutoFit/>
          </a:bodyPr>
          <a:lstStyle/>
          <a:p>
            <a:pPr>
              <a:lnSpc>
                <a:spcPct val="150000"/>
              </a:lnSpc>
            </a:pPr>
            <a:r>
              <a:rPr lang="es-EC" sz="1400" dirty="0" smtClean="0"/>
              <a:t>En forma general, los costos de inversión cubren: </a:t>
            </a:r>
          </a:p>
          <a:p>
            <a:pPr>
              <a:lnSpc>
                <a:spcPct val="150000"/>
              </a:lnSpc>
              <a:buFont typeface="Arial" pitchFamily="34" charset="0"/>
              <a:buChar char="•"/>
            </a:pPr>
            <a:r>
              <a:rPr lang="es-EC" sz="1400" dirty="0" smtClean="0"/>
              <a:t>Maquinaria y equipo. </a:t>
            </a:r>
          </a:p>
          <a:p>
            <a:pPr>
              <a:lnSpc>
                <a:spcPct val="150000"/>
              </a:lnSpc>
              <a:buFont typeface="Arial" pitchFamily="34" charset="0"/>
              <a:buChar char="•"/>
            </a:pPr>
            <a:r>
              <a:rPr lang="es-EC" sz="1400" dirty="0" smtClean="0"/>
              <a:t>Construcciones e instalaciones. </a:t>
            </a:r>
          </a:p>
          <a:p>
            <a:pPr>
              <a:lnSpc>
                <a:spcPct val="150000"/>
              </a:lnSpc>
              <a:buFont typeface="Arial" pitchFamily="34" charset="0"/>
              <a:buChar char="•"/>
            </a:pPr>
            <a:r>
              <a:rPr lang="es-EC" sz="1400" dirty="0" smtClean="0"/>
              <a:t>Diferidas y amortizables :</a:t>
            </a:r>
          </a:p>
          <a:p>
            <a:pPr>
              <a:lnSpc>
                <a:spcPct val="150000"/>
              </a:lnSpc>
              <a:buFont typeface="Arial" pitchFamily="34" charset="0"/>
              <a:buChar char="•"/>
            </a:pPr>
            <a:r>
              <a:rPr lang="es-EC" sz="1400" dirty="0" smtClean="0"/>
              <a:t>Costos de estudio </a:t>
            </a:r>
          </a:p>
          <a:p>
            <a:pPr>
              <a:lnSpc>
                <a:spcPct val="150000"/>
              </a:lnSpc>
              <a:buFont typeface="Arial" pitchFamily="34" charset="0"/>
              <a:buChar char="•"/>
            </a:pPr>
            <a:r>
              <a:rPr lang="es-EC" sz="1400" dirty="0" smtClean="0"/>
              <a:t>Gastos de constitución.</a:t>
            </a:r>
          </a:p>
          <a:p>
            <a:pPr>
              <a:lnSpc>
                <a:spcPct val="150000"/>
              </a:lnSpc>
              <a:buFont typeface="Arial" pitchFamily="34" charset="0"/>
              <a:buChar char="•"/>
            </a:pPr>
            <a:r>
              <a:rPr lang="es-EC" sz="1400" dirty="0" smtClean="0"/>
              <a:t>Materiales.</a:t>
            </a:r>
            <a:endParaRPr lang="es-EC" sz="1400" dirty="0"/>
          </a:p>
        </p:txBody>
      </p:sp>
      <p:sp>
        <p:nvSpPr>
          <p:cNvPr id="25" name="24 Rectángulo"/>
          <p:cNvSpPr/>
          <p:nvPr/>
        </p:nvSpPr>
        <p:spPr>
          <a:xfrm>
            <a:off x="990600" y="304800"/>
            <a:ext cx="6858000" cy="369332"/>
          </a:xfrm>
          <a:prstGeom prst="rect">
            <a:avLst/>
          </a:prstGeom>
        </p:spPr>
        <p:txBody>
          <a:bodyPr wrap="square">
            <a:spAutoFit/>
          </a:bodyPr>
          <a:lstStyle/>
          <a:p>
            <a:r>
              <a:rPr lang="es-EC" dirty="0" smtClean="0"/>
              <a:t> ANÁLISIS ECONÓMICO Y FINANCIERO :</a:t>
            </a:r>
            <a:endParaRPr lang="es-EC"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66"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72" name="Rectangle 1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116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11622"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7" name="Rectangle 5"/>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130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0055" name="Rectangle 7"/>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9" name="18 Rectángulo"/>
          <p:cNvSpPr/>
          <p:nvPr/>
        </p:nvSpPr>
        <p:spPr>
          <a:xfrm>
            <a:off x="685800" y="685800"/>
            <a:ext cx="7315200" cy="369332"/>
          </a:xfrm>
          <a:prstGeom prst="rect">
            <a:avLst/>
          </a:prstGeom>
        </p:spPr>
        <p:txBody>
          <a:bodyPr wrap="square">
            <a:spAutoFit/>
          </a:bodyPr>
          <a:lstStyle/>
          <a:p>
            <a:endParaRPr lang="es-EC" dirty="0"/>
          </a:p>
        </p:txBody>
      </p:sp>
      <p:sp>
        <p:nvSpPr>
          <p:cNvPr id="155652" name="Rectangle 4"/>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1556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7699" name="Rectangle 3"/>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Cambria Math"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29" name="Rectangle 1"/>
          <p:cNvSpPr>
            <a:spLocks noChangeArrowheads="1"/>
          </p:cNvSpPr>
          <p:nvPr/>
        </p:nvSpPr>
        <p:spPr bwMode="auto">
          <a:xfrm>
            <a:off x="685800" y="381000"/>
            <a:ext cx="5105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C" sz="1600" dirty="0" smtClean="0">
                <a:latin typeface="Arial" pitchFamily="34" charset="0"/>
                <a:ea typeface="Times New Roman" pitchFamily="18" charset="0"/>
                <a:cs typeface="Arial" pitchFamily="34" charset="0"/>
              </a:rPr>
              <a:t>COSTOS</a:t>
            </a:r>
            <a:r>
              <a:rPr kumimoji="0" lang="es-EC" sz="1600" b="0" i="0" u="none" strike="noStrike" cap="none" normalizeH="0" dirty="0" smtClean="0">
                <a:ln>
                  <a:noFill/>
                </a:ln>
                <a:solidFill>
                  <a:schemeClr val="tx1"/>
                </a:solidFill>
                <a:effectLst/>
                <a:latin typeface="Arial" pitchFamily="34" charset="0"/>
                <a:ea typeface="Times New Roman" pitchFamily="18" charset="0"/>
                <a:cs typeface="Arial" pitchFamily="34" charset="0"/>
              </a:rPr>
              <a:t> DE INVERSION</a:t>
            </a: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EC" sz="1600" b="0" i="0" u="none" strike="noStrike" cap="none" normalizeH="0" baseline="0" dirty="0" smtClean="0">
              <a:ln>
                <a:noFill/>
              </a:ln>
              <a:solidFill>
                <a:schemeClr val="tx1"/>
              </a:solidFill>
              <a:effectLst/>
              <a:latin typeface="Arial" pitchFamily="34" charset="0"/>
            </a:endParaRPr>
          </a:p>
        </p:txBody>
      </p:sp>
      <p:pic>
        <p:nvPicPr>
          <p:cNvPr id="165891" name="Picture 3"/>
          <p:cNvPicPr>
            <a:picLocks noChangeAspect="1" noChangeArrowheads="1"/>
          </p:cNvPicPr>
          <p:nvPr/>
        </p:nvPicPr>
        <p:blipFill>
          <a:blip r:embed="rId4" cstate="print"/>
          <a:srcRect l="24375" t="39583" r="22500" b="31250"/>
          <a:stretch>
            <a:fillRect/>
          </a:stretch>
        </p:blipFill>
        <p:spPr bwMode="auto">
          <a:xfrm>
            <a:off x="533400" y="1143000"/>
            <a:ext cx="8096249" cy="2667000"/>
          </a:xfrm>
          <a:prstGeom prst="rect">
            <a:avLst/>
          </a:prstGeom>
          <a:noFill/>
          <a:ln w="9525">
            <a:noFill/>
            <a:miter lim="800000"/>
            <a:headEnd/>
            <a:tailEnd/>
          </a:ln>
          <a:effectLst/>
        </p:spPr>
      </p:pic>
      <p:sp>
        <p:nvSpPr>
          <p:cNvPr id="24" name="Rectangle 1"/>
          <p:cNvSpPr>
            <a:spLocks noChangeArrowheads="1"/>
          </p:cNvSpPr>
          <p:nvPr/>
        </p:nvSpPr>
        <p:spPr bwMode="auto">
          <a:xfrm>
            <a:off x="838200" y="3962400"/>
            <a:ext cx="5105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TOTAL</a:t>
            </a:r>
            <a:r>
              <a:rPr kumimoji="0" lang="es-EC" sz="1600" b="0" i="0" u="none" strike="noStrike" cap="none" normalizeH="0" dirty="0" smtClean="0">
                <a:ln>
                  <a:noFill/>
                </a:ln>
                <a:solidFill>
                  <a:schemeClr val="tx1"/>
                </a:solidFill>
                <a:effectLst/>
                <a:latin typeface="Arial" pitchFamily="34" charset="0"/>
                <a:ea typeface="Times New Roman" pitchFamily="18" charset="0"/>
                <a:cs typeface="Arial" pitchFamily="34" charset="0"/>
              </a:rPr>
              <a:t> COSTOS DE PUESTA EN MARCHA</a:t>
            </a: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EC" sz="1600" b="0" i="0" u="none" strike="noStrike" cap="none" normalizeH="0" baseline="0" dirty="0" smtClean="0">
              <a:ln>
                <a:noFill/>
              </a:ln>
              <a:solidFill>
                <a:schemeClr val="tx1"/>
              </a:solidFill>
              <a:effectLst/>
              <a:latin typeface="Arial" pitchFamily="34" charset="0"/>
            </a:endParaRPr>
          </a:p>
        </p:txBody>
      </p:sp>
      <p:sp>
        <p:nvSpPr>
          <p:cNvPr id="25" name="24 Rectángulo"/>
          <p:cNvSpPr/>
          <p:nvPr/>
        </p:nvSpPr>
        <p:spPr>
          <a:xfrm>
            <a:off x="838200" y="4495800"/>
            <a:ext cx="7315200" cy="830997"/>
          </a:xfrm>
          <a:prstGeom prst="rect">
            <a:avLst/>
          </a:prstGeom>
        </p:spPr>
        <p:txBody>
          <a:bodyPr wrap="square">
            <a:spAutoFit/>
          </a:bodyPr>
          <a:lstStyle/>
          <a:p>
            <a:pPr algn="just"/>
            <a:r>
              <a:rPr lang="es-ES" sz="1600" dirty="0" smtClean="0"/>
              <a:t>El Costo total de la puesta en marcha bordea:</a:t>
            </a:r>
            <a:endParaRPr lang="es-EC" sz="1600" dirty="0" smtClean="0"/>
          </a:p>
          <a:p>
            <a:pPr algn="just"/>
            <a:r>
              <a:rPr lang="es-ES" sz="1600" dirty="0" smtClean="0"/>
              <a:t>Costos de Inversión: $300.000       Costos Varios: $16.000 </a:t>
            </a:r>
            <a:endParaRPr lang="es-EC" sz="1600" dirty="0" smtClean="0"/>
          </a:p>
          <a:p>
            <a:pPr algn="just"/>
            <a:r>
              <a:rPr lang="es-ES" sz="1600" dirty="0" smtClean="0"/>
              <a:t>Costo puesta en marcha cerca de los $320.000. </a:t>
            </a:r>
            <a:endParaRPr lang="es-EC" sz="1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66"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72" name="Rectangle 1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116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11622"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7" name="Rectangle 5"/>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130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0055" name="Rectangle 7"/>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9" name="18 Rectángulo"/>
          <p:cNvSpPr/>
          <p:nvPr/>
        </p:nvSpPr>
        <p:spPr>
          <a:xfrm>
            <a:off x="685800" y="685800"/>
            <a:ext cx="7315200" cy="369332"/>
          </a:xfrm>
          <a:prstGeom prst="rect">
            <a:avLst/>
          </a:prstGeom>
        </p:spPr>
        <p:txBody>
          <a:bodyPr wrap="square">
            <a:spAutoFit/>
          </a:bodyPr>
          <a:lstStyle/>
          <a:p>
            <a:endParaRPr lang="es-EC" dirty="0"/>
          </a:p>
        </p:txBody>
      </p:sp>
      <p:sp>
        <p:nvSpPr>
          <p:cNvPr id="155652" name="Rectangle 4"/>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1556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7699" name="Rectangle 3"/>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Cambria Math"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25" name="Rectangle 1"/>
          <p:cNvSpPr>
            <a:spLocks noChangeArrowheads="1"/>
          </p:cNvSpPr>
          <p:nvPr/>
        </p:nvSpPr>
        <p:spPr bwMode="auto">
          <a:xfrm>
            <a:off x="838200" y="304800"/>
            <a:ext cx="5105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C" sz="1600" dirty="0" smtClean="0">
                <a:latin typeface="Arial" pitchFamily="34" charset="0"/>
                <a:ea typeface="Times New Roman" pitchFamily="18" charset="0"/>
                <a:cs typeface="Arial" pitchFamily="34" charset="0"/>
              </a:rPr>
              <a:t>ANÁLISIS TIR Y VAN </a:t>
            </a: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EC" sz="1600" b="0" i="0" u="none" strike="noStrike" cap="none" normalizeH="0" baseline="0" dirty="0" smtClean="0">
              <a:ln>
                <a:noFill/>
              </a:ln>
              <a:solidFill>
                <a:schemeClr val="tx1"/>
              </a:solidFill>
              <a:effectLst/>
              <a:latin typeface="Arial" pitchFamily="34" charset="0"/>
            </a:endParaRPr>
          </a:p>
        </p:txBody>
      </p:sp>
      <p:sp>
        <p:nvSpPr>
          <p:cNvPr id="26" name="25 Rectángulo"/>
          <p:cNvSpPr/>
          <p:nvPr/>
        </p:nvSpPr>
        <p:spPr>
          <a:xfrm>
            <a:off x="838200" y="1066800"/>
            <a:ext cx="6629400" cy="646331"/>
          </a:xfrm>
          <a:prstGeom prst="rect">
            <a:avLst/>
          </a:prstGeom>
        </p:spPr>
        <p:txBody>
          <a:bodyPr wrap="square">
            <a:spAutoFit/>
          </a:bodyPr>
          <a:lstStyle/>
          <a:p>
            <a:r>
              <a:rPr lang="es-ES" dirty="0" smtClean="0"/>
              <a:t>La Metodología que se utilizará para la presente Evaluación Económica es la denominada Costo-Beneficio.</a:t>
            </a:r>
            <a:endParaRPr lang="es-EC" dirty="0"/>
          </a:p>
        </p:txBody>
      </p:sp>
      <p:pic>
        <p:nvPicPr>
          <p:cNvPr id="173058" name="Picture 2"/>
          <p:cNvPicPr>
            <a:picLocks noChangeAspect="1" noChangeArrowheads="1"/>
          </p:cNvPicPr>
          <p:nvPr/>
        </p:nvPicPr>
        <p:blipFill>
          <a:blip r:embed="rId4" cstate="print"/>
          <a:srcRect l="26875" t="48959" r="25000" b="14583"/>
          <a:stretch>
            <a:fillRect/>
          </a:stretch>
        </p:blipFill>
        <p:spPr bwMode="auto">
          <a:xfrm>
            <a:off x="1066799" y="1981200"/>
            <a:ext cx="6537961" cy="2971800"/>
          </a:xfrm>
          <a:prstGeom prst="rect">
            <a:avLst/>
          </a:prstGeom>
          <a:noFill/>
          <a:ln w="9525">
            <a:noFill/>
            <a:miter lim="800000"/>
            <a:headEnd/>
            <a:tailEnd/>
          </a:ln>
          <a:effectLst/>
        </p:spPr>
      </p:pic>
      <p:sp>
        <p:nvSpPr>
          <p:cNvPr id="24" name="23 Rectángulo"/>
          <p:cNvSpPr/>
          <p:nvPr/>
        </p:nvSpPr>
        <p:spPr>
          <a:xfrm>
            <a:off x="1524000" y="4953000"/>
            <a:ext cx="5486400" cy="646331"/>
          </a:xfrm>
          <a:prstGeom prst="rect">
            <a:avLst/>
          </a:prstGeom>
        </p:spPr>
        <p:txBody>
          <a:bodyPr wrap="square">
            <a:spAutoFit/>
          </a:bodyPr>
          <a:lstStyle/>
          <a:p>
            <a:r>
              <a:rPr lang="es-ES" dirty="0" smtClean="0"/>
              <a:t> P</a:t>
            </a:r>
            <a:r>
              <a:rPr lang="es-ES" dirty="0" smtClean="0"/>
              <a:t>romedio </a:t>
            </a:r>
            <a:r>
              <a:rPr lang="es-ES" dirty="0" smtClean="0"/>
              <a:t>de crecimiento de unidades de neumáticos es del 5%.</a:t>
            </a:r>
            <a:endParaRPr lang="es-EC"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66"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72" name="Rectangle 1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116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11622"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7" name="Rectangle 5"/>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130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0055" name="Rectangle 7"/>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9" name="18 Rectángulo"/>
          <p:cNvSpPr/>
          <p:nvPr/>
        </p:nvSpPr>
        <p:spPr>
          <a:xfrm>
            <a:off x="685800" y="685800"/>
            <a:ext cx="7315200" cy="369332"/>
          </a:xfrm>
          <a:prstGeom prst="rect">
            <a:avLst/>
          </a:prstGeom>
        </p:spPr>
        <p:txBody>
          <a:bodyPr wrap="square">
            <a:spAutoFit/>
          </a:bodyPr>
          <a:lstStyle/>
          <a:p>
            <a:endParaRPr lang="es-EC" dirty="0"/>
          </a:p>
        </p:txBody>
      </p:sp>
      <p:sp>
        <p:nvSpPr>
          <p:cNvPr id="155652" name="Rectangle 4"/>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1556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7699" name="Rectangle 3"/>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Cambria Math"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29" name="Rectangle 1"/>
          <p:cNvSpPr>
            <a:spLocks noChangeArrowheads="1"/>
          </p:cNvSpPr>
          <p:nvPr/>
        </p:nvSpPr>
        <p:spPr bwMode="auto">
          <a:xfrm>
            <a:off x="685800" y="304800"/>
            <a:ext cx="5105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C" sz="1600" dirty="0" smtClean="0">
                <a:latin typeface="Arial" pitchFamily="34" charset="0"/>
                <a:ea typeface="Times New Roman" pitchFamily="18" charset="0"/>
                <a:cs typeface="Arial" pitchFamily="34" charset="0"/>
              </a:rPr>
              <a:t>RESULTADO ANÁLISIS TIR Y VAN</a:t>
            </a: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EC" sz="1600" b="0" i="0" u="none" strike="noStrike" cap="none" normalizeH="0" baseline="0" dirty="0" smtClean="0">
              <a:ln>
                <a:noFill/>
              </a:ln>
              <a:solidFill>
                <a:schemeClr val="tx1"/>
              </a:solidFill>
              <a:effectLst/>
              <a:latin typeface="Arial" pitchFamily="34" charset="0"/>
            </a:endParaRPr>
          </a:p>
        </p:txBody>
      </p:sp>
      <p:pic>
        <p:nvPicPr>
          <p:cNvPr id="174082" name="Picture 2"/>
          <p:cNvPicPr>
            <a:picLocks noChangeAspect="1" noChangeArrowheads="1"/>
          </p:cNvPicPr>
          <p:nvPr/>
        </p:nvPicPr>
        <p:blipFill>
          <a:blip r:embed="rId4" cstate="print"/>
          <a:srcRect l="15625" t="38542" r="58125" b="40625"/>
          <a:stretch>
            <a:fillRect/>
          </a:stretch>
        </p:blipFill>
        <p:spPr bwMode="auto">
          <a:xfrm>
            <a:off x="1676400" y="2743200"/>
            <a:ext cx="4800600" cy="2286000"/>
          </a:xfrm>
          <a:prstGeom prst="rect">
            <a:avLst/>
          </a:prstGeom>
          <a:noFill/>
          <a:ln w="9525">
            <a:noFill/>
            <a:miter lim="800000"/>
            <a:headEnd/>
            <a:tailEnd/>
          </a:ln>
          <a:effectLst/>
        </p:spPr>
      </p:pic>
      <p:sp>
        <p:nvSpPr>
          <p:cNvPr id="24" name="Rectangle 1"/>
          <p:cNvSpPr>
            <a:spLocks noChangeArrowheads="1"/>
          </p:cNvSpPr>
          <p:nvPr/>
        </p:nvSpPr>
        <p:spPr bwMode="auto">
          <a:xfrm>
            <a:off x="990600" y="914400"/>
            <a:ext cx="7315200" cy="923330"/>
          </a:xfrm>
          <a:prstGeom prst="rect">
            <a:avLst/>
          </a:prstGeom>
        </p:spPr>
        <p:txBody>
          <a:bodyPr wrap="square">
            <a:spAutoFit/>
          </a:bodyPr>
          <a:lstStyle/>
          <a:p>
            <a:pPr marL="0" marR="0" lvl="0" indent="0" defTabSz="914400" eaLnBrk="1" latinLnBrk="0" hangingPunct="1">
              <a:lnSpc>
                <a:spcPct val="100000"/>
              </a:lnSpc>
              <a:buClrTx/>
              <a:buSzTx/>
              <a:buFontTx/>
              <a:buNone/>
              <a:tabLst/>
            </a:pPr>
            <a:r>
              <a:rPr lang="es-ES" dirty="0" smtClean="0"/>
              <a:t>El VAN mide los flujos futuros de los ingresos y egresos que tendrá nuestro negocio. Este parámetro define si nos quedará alguna utilidad.</a:t>
            </a:r>
          </a:p>
        </p:txBody>
      </p:sp>
      <p:sp>
        <p:nvSpPr>
          <p:cNvPr id="25" name="24 Rectángulo"/>
          <p:cNvSpPr/>
          <p:nvPr/>
        </p:nvSpPr>
        <p:spPr>
          <a:xfrm>
            <a:off x="1066800" y="1905000"/>
            <a:ext cx="7162800" cy="646331"/>
          </a:xfrm>
          <a:prstGeom prst="rect">
            <a:avLst/>
          </a:prstGeom>
        </p:spPr>
        <p:txBody>
          <a:bodyPr wrap="square">
            <a:spAutoFit/>
          </a:bodyPr>
          <a:lstStyle/>
          <a:p>
            <a:r>
              <a:rPr lang="es-ES" dirty="0" smtClean="0"/>
              <a:t>Por otra parte, la </a:t>
            </a:r>
            <a:r>
              <a:rPr lang="es-ES" b="1" dirty="0" smtClean="0"/>
              <a:t>TIR</a:t>
            </a:r>
            <a:r>
              <a:rPr lang="es-ES" dirty="0" smtClean="0"/>
              <a:t> es la </a:t>
            </a:r>
            <a:r>
              <a:rPr lang="es-ES" b="1" dirty="0" smtClean="0"/>
              <a:t>Tasa Interna de Retorno</a:t>
            </a:r>
            <a:r>
              <a:rPr lang="es-ES" dirty="0" smtClean="0"/>
              <a:t>, es la tasa a la cuál recuperamos nuestra inversión en determinados años. </a:t>
            </a:r>
            <a:endParaRPr lang="es-EC" dirty="0"/>
          </a:p>
        </p:txBody>
      </p:sp>
      <p:sp>
        <p:nvSpPr>
          <p:cNvPr id="26" name="25 Rectángulo"/>
          <p:cNvSpPr/>
          <p:nvPr/>
        </p:nvSpPr>
        <p:spPr>
          <a:xfrm>
            <a:off x="1447800" y="5029200"/>
            <a:ext cx="6324600" cy="646331"/>
          </a:xfrm>
          <a:prstGeom prst="rect">
            <a:avLst/>
          </a:prstGeom>
        </p:spPr>
        <p:txBody>
          <a:bodyPr wrap="square">
            <a:spAutoFit/>
          </a:bodyPr>
          <a:lstStyle/>
          <a:p>
            <a:r>
              <a:rPr lang="es-EC" dirty="0" smtClean="0"/>
              <a:t>Análisis realizado para una tasa de descuento del 14% y una tasa te interés comercial pymes (12%), </a:t>
            </a:r>
            <a:endParaRPr lang="es-EC"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66"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72" name="Rectangle 1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116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11622"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7" name="Rectangle 5"/>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130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0055" name="Rectangle 7"/>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9" name="18 Rectángulo"/>
          <p:cNvSpPr/>
          <p:nvPr/>
        </p:nvSpPr>
        <p:spPr>
          <a:xfrm>
            <a:off x="685800" y="685800"/>
            <a:ext cx="7315200" cy="369332"/>
          </a:xfrm>
          <a:prstGeom prst="rect">
            <a:avLst/>
          </a:prstGeom>
        </p:spPr>
        <p:txBody>
          <a:bodyPr wrap="square">
            <a:spAutoFit/>
          </a:bodyPr>
          <a:lstStyle/>
          <a:p>
            <a:endParaRPr lang="es-EC" dirty="0"/>
          </a:p>
        </p:txBody>
      </p:sp>
      <p:sp>
        <p:nvSpPr>
          <p:cNvPr id="155652" name="Rectangle 4"/>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1556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7699" name="Rectangle 3"/>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Cambria Math"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24" name="23 Rectángulo"/>
          <p:cNvSpPr/>
          <p:nvPr/>
        </p:nvSpPr>
        <p:spPr>
          <a:xfrm>
            <a:off x="990600" y="228600"/>
            <a:ext cx="4913525" cy="461665"/>
          </a:xfrm>
          <a:prstGeom prst="rect">
            <a:avLst/>
          </a:prstGeom>
        </p:spPr>
        <p:txBody>
          <a:bodyPr wrap="none">
            <a:spAutoFit/>
          </a:bodyPr>
          <a:lstStyle/>
          <a:p>
            <a:r>
              <a:rPr lang="es-EC" sz="2400" dirty="0" smtClean="0">
                <a:latin typeface="Arial" pitchFamily="34" charset="0"/>
                <a:cs typeface="Arial" pitchFamily="34" charset="0"/>
              </a:rPr>
              <a:t>Conclusiones </a:t>
            </a:r>
            <a:r>
              <a:rPr lang="es-EC" sz="2400" dirty="0" smtClean="0">
                <a:latin typeface="Arial" pitchFamily="34" charset="0"/>
                <a:cs typeface="Arial" pitchFamily="34" charset="0"/>
              </a:rPr>
              <a:t>y Recomendaciones</a:t>
            </a:r>
            <a:endParaRPr lang="es-EC" sz="2400" dirty="0"/>
          </a:p>
        </p:txBody>
      </p:sp>
      <p:sp>
        <p:nvSpPr>
          <p:cNvPr id="25" name="24 Rectángulo"/>
          <p:cNvSpPr/>
          <p:nvPr/>
        </p:nvSpPr>
        <p:spPr>
          <a:xfrm>
            <a:off x="762000" y="914400"/>
            <a:ext cx="7772400" cy="584775"/>
          </a:xfrm>
          <a:prstGeom prst="rect">
            <a:avLst/>
          </a:prstGeom>
        </p:spPr>
        <p:txBody>
          <a:bodyPr wrap="square">
            <a:spAutoFit/>
          </a:bodyPr>
          <a:lstStyle/>
          <a:p>
            <a:r>
              <a:rPr lang="es-ES" sz="1600" dirty="0" smtClean="0"/>
              <a:t>Este informe tiene el objetivo de servir de apoyo a la toma de decisiones sobre la implementación del mismo, según lo cual se extraen las siguientes conclusiones:</a:t>
            </a:r>
            <a:endParaRPr lang="es-EC" sz="1600" dirty="0"/>
          </a:p>
        </p:txBody>
      </p:sp>
      <p:sp>
        <p:nvSpPr>
          <p:cNvPr id="26" name="25 Rectángulo"/>
          <p:cNvSpPr/>
          <p:nvPr/>
        </p:nvSpPr>
        <p:spPr>
          <a:xfrm>
            <a:off x="533400" y="1752600"/>
            <a:ext cx="7696200" cy="1077218"/>
          </a:xfrm>
          <a:prstGeom prst="rect">
            <a:avLst/>
          </a:prstGeom>
        </p:spPr>
        <p:txBody>
          <a:bodyPr wrap="square">
            <a:spAutoFit/>
          </a:bodyPr>
          <a:lstStyle/>
          <a:p>
            <a:pPr algn="just">
              <a:buFont typeface="Arial" pitchFamily="34" charset="0"/>
              <a:buChar char="•"/>
            </a:pPr>
            <a:r>
              <a:rPr lang="es-ES" sz="1600" dirty="0" smtClean="0"/>
              <a:t>Los resultados obtenidos muestran que bajo las bases y premisas que soportan el </a:t>
            </a:r>
            <a:r>
              <a:rPr lang="es-ES" sz="1600" dirty="0" smtClean="0"/>
              <a:t>estudio, el </a:t>
            </a:r>
            <a:r>
              <a:rPr lang="es-ES" sz="1600" dirty="0" smtClean="0"/>
              <a:t>mismo se puede calificar como un proyecto favorable a los intereses de los inversionistas, con una tasa interna de retorno del 176% y una relación Costo/Beneficio de 4.6. </a:t>
            </a:r>
            <a:endParaRPr lang="es-EC" sz="1600" dirty="0"/>
          </a:p>
        </p:txBody>
      </p:sp>
      <p:sp>
        <p:nvSpPr>
          <p:cNvPr id="28" name="27 Rectángulo"/>
          <p:cNvSpPr/>
          <p:nvPr/>
        </p:nvSpPr>
        <p:spPr>
          <a:xfrm>
            <a:off x="533400" y="4191000"/>
            <a:ext cx="7696200" cy="1323439"/>
          </a:xfrm>
          <a:prstGeom prst="rect">
            <a:avLst/>
          </a:prstGeom>
        </p:spPr>
        <p:txBody>
          <a:bodyPr wrap="square">
            <a:spAutoFit/>
          </a:bodyPr>
          <a:lstStyle/>
          <a:p>
            <a:pPr algn="just">
              <a:buFont typeface="Arial" pitchFamily="34" charset="0"/>
              <a:buChar char="•"/>
            </a:pPr>
            <a:r>
              <a:rPr lang="es-ES" sz="1600" dirty="0" smtClean="0"/>
              <a:t>El tipo de reciclaje de llantas (seleccionado), representa la mejor opción, debido a que las instalaciones  para su puesta en marcha están disponibles con tecnología probada, utilizando recursos aprendidos a lo largo de la carrera de ingeniería mecánica para su diseño.</a:t>
            </a:r>
            <a:endParaRPr lang="es-EC" sz="1600" dirty="0" smtClean="0"/>
          </a:p>
          <a:p>
            <a:pPr algn="just"/>
            <a:r>
              <a:rPr lang="es-ES" sz="1600" dirty="0" smtClean="0"/>
              <a:t> </a:t>
            </a:r>
            <a:endParaRPr lang="es-EC" sz="1600" dirty="0"/>
          </a:p>
        </p:txBody>
      </p:sp>
      <p:sp>
        <p:nvSpPr>
          <p:cNvPr id="29" name="28 Rectángulo"/>
          <p:cNvSpPr/>
          <p:nvPr/>
        </p:nvSpPr>
        <p:spPr>
          <a:xfrm>
            <a:off x="609600" y="2895600"/>
            <a:ext cx="7543800" cy="1077218"/>
          </a:xfrm>
          <a:prstGeom prst="rect">
            <a:avLst/>
          </a:prstGeom>
        </p:spPr>
        <p:txBody>
          <a:bodyPr wrap="square">
            <a:spAutoFit/>
          </a:bodyPr>
          <a:lstStyle/>
          <a:p>
            <a:pPr>
              <a:buFont typeface="Arial" pitchFamily="34" charset="0"/>
              <a:buChar char="•"/>
            </a:pPr>
            <a:r>
              <a:rPr lang="es-ES" sz="1600" dirty="0" smtClean="0"/>
              <a:t>Los métodos de control de calidad pueden variar según el tipo de producto final que se esté buscando, si se requiere, un tamaño de granulado más pequeño se necesita cuchillas con un menor tamaño entre ellas, y en el caso de mayor producción incorporar una maquinaria más de granulado.</a:t>
            </a:r>
            <a:endParaRPr lang="es-EC" sz="16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66"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72" name="Rectangle 1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116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11622"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0837" name="Rectangle 5"/>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130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0055" name="Rectangle 7"/>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9" name="18 Rectángulo"/>
          <p:cNvSpPr/>
          <p:nvPr/>
        </p:nvSpPr>
        <p:spPr>
          <a:xfrm>
            <a:off x="685800" y="685800"/>
            <a:ext cx="7315200" cy="369332"/>
          </a:xfrm>
          <a:prstGeom prst="rect">
            <a:avLst/>
          </a:prstGeom>
        </p:spPr>
        <p:txBody>
          <a:bodyPr wrap="square">
            <a:spAutoFit/>
          </a:bodyPr>
          <a:lstStyle/>
          <a:p>
            <a:endParaRPr lang="es-EC" dirty="0"/>
          </a:p>
        </p:txBody>
      </p:sp>
      <p:sp>
        <p:nvSpPr>
          <p:cNvPr id="155652" name="Rectangle 4"/>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1556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7699" name="Rectangle 3"/>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Cambria Math"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27" name="Rectangle 1"/>
          <p:cNvSpPr>
            <a:spLocks noChangeArrowheads="1"/>
          </p:cNvSpPr>
          <p:nvPr/>
        </p:nvSpPr>
        <p:spPr bwMode="auto">
          <a:xfrm>
            <a:off x="685800" y="304800"/>
            <a:ext cx="5105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C" sz="1600" dirty="0" smtClean="0">
                <a:latin typeface="Arial" pitchFamily="34" charset="0"/>
                <a:ea typeface="Times New Roman" pitchFamily="18" charset="0"/>
                <a:cs typeface="Arial" pitchFamily="34" charset="0"/>
              </a:rPr>
              <a:t>RECOMENDACIONES</a:t>
            </a: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EC" sz="1600" b="0" i="0" u="none" strike="noStrike" cap="none" normalizeH="0" baseline="0" dirty="0" smtClean="0">
              <a:ln>
                <a:noFill/>
              </a:ln>
              <a:solidFill>
                <a:schemeClr val="tx1"/>
              </a:solidFill>
              <a:effectLst/>
              <a:latin typeface="Arial" pitchFamily="34" charset="0"/>
            </a:endParaRPr>
          </a:p>
        </p:txBody>
      </p:sp>
      <p:sp>
        <p:nvSpPr>
          <p:cNvPr id="29" name="28 Rectángulo"/>
          <p:cNvSpPr/>
          <p:nvPr/>
        </p:nvSpPr>
        <p:spPr>
          <a:xfrm>
            <a:off x="762000" y="1143000"/>
            <a:ext cx="7772400" cy="1077218"/>
          </a:xfrm>
          <a:prstGeom prst="rect">
            <a:avLst/>
          </a:prstGeom>
        </p:spPr>
        <p:txBody>
          <a:bodyPr wrap="square">
            <a:spAutoFit/>
          </a:bodyPr>
          <a:lstStyle/>
          <a:p>
            <a:pPr algn="just">
              <a:buFont typeface="Arial" pitchFamily="34" charset="0"/>
              <a:buChar char="•"/>
            </a:pPr>
            <a:r>
              <a:rPr lang="es-ES" sz="1600" dirty="0" smtClean="0"/>
              <a:t>La calidad en los materiales obtenidos es de suma importancia ya que los mercados para los materiales recuperados existen solamente cuando los fabricantes o procesadores pueden usarlos como sustitutos rentables de las materias primas.</a:t>
            </a:r>
            <a:endParaRPr lang="es-EC" sz="1600" dirty="0"/>
          </a:p>
        </p:txBody>
      </p:sp>
      <p:sp>
        <p:nvSpPr>
          <p:cNvPr id="30" name="29 Rectángulo"/>
          <p:cNvSpPr/>
          <p:nvPr/>
        </p:nvSpPr>
        <p:spPr>
          <a:xfrm>
            <a:off x="762000" y="2438400"/>
            <a:ext cx="7772400" cy="1077218"/>
          </a:xfrm>
          <a:prstGeom prst="rect">
            <a:avLst/>
          </a:prstGeom>
        </p:spPr>
        <p:txBody>
          <a:bodyPr wrap="square">
            <a:spAutoFit/>
          </a:bodyPr>
          <a:lstStyle/>
          <a:p>
            <a:pPr algn="just">
              <a:buFont typeface="Arial" pitchFamily="34" charset="0"/>
              <a:buChar char="•"/>
            </a:pPr>
            <a:r>
              <a:rPr lang="es-ES" sz="1600" dirty="0" smtClean="0"/>
              <a:t>Se debe tomar en cuenta que toda toma de decisiones se basa en las predicciones de las condiciones futuras, con el objetivo de seleccionar la opción que responda de mejor manera a las restricciones de tiempo, dinero y a las necesidades sociales y políticas.</a:t>
            </a:r>
            <a:endParaRPr lang="es-EC" sz="1600" dirty="0"/>
          </a:p>
        </p:txBody>
      </p:sp>
      <p:sp>
        <p:nvSpPr>
          <p:cNvPr id="31" name="30 Rectángulo"/>
          <p:cNvSpPr/>
          <p:nvPr/>
        </p:nvSpPr>
        <p:spPr>
          <a:xfrm>
            <a:off x="762000" y="3886200"/>
            <a:ext cx="7772400" cy="830997"/>
          </a:xfrm>
          <a:prstGeom prst="rect">
            <a:avLst/>
          </a:prstGeom>
        </p:spPr>
        <p:txBody>
          <a:bodyPr wrap="square">
            <a:spAutoFit/>
          </a:bodyPr>
          <a:lstStyle/>
          <a:p>
            <a:pPr>
              <a:buFont typeface="Arial" pitchFamily="34" charset="0"/>
              <a:buChar char="•"/>
            </a:pPr>
            <a:r>
              <a:rPr lang="es-ES" sz="1600" dirty="0" smtClean="0"/>
              <a:t>En Ecuador existe un déficit aproximado del 70%, por lo cual debe importarse de otros países, aquí es donde se refleja la necesidad no solo de incentivar el reciclaje para abastecer el continuo requerimiento de esta materia prima.</a:t>
            </a:r>
            <a:endParaRPr lang="es-EC"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cstate="print"/>
          <a:srcRect/>
          <a:stretch>
            <a:fillRect/>
          </a:stretch>
        </p:blipFill>
        <p:spPr bwMode="auto">
          <a:xfrm>
            <a:off x="0" y="-44450"/>
            <a:ext cx="9144000" cy="6902450"/>
          </a:xfrm>
          <a:prstGeom prst="rect">
            <a:avLst/>
          </a:prstGeom>
          <a:noFill/>
          <a:ln w="9525">
            <a:noFill/>
            <a:miter lim="800000"/>
            <a:headEnd/>
            <a:tailEnd/>
          </a:ln>
        </p:spPr>
      </p:pic>
      <p:sp>
        <p:nvSpPr>
          <p:cNvPr id="7" name="6 Rectángulo"/>
          <p:cNvSpPr/>
          <p:nvPr/>
        </p:nvSpPr>
        <p:spPr>
          <a:xfrm>
            <a:off x="762000" y="685800"/>
            <a:ext cx="7239000" cy="3293209"/>
          </a:xfrm>
          <a:prstGeom prst="rect">
            <a:avLst/>
          </a:prstGeom>
        </p:spPr>
        <p:txBody>
          <a:bodyPr wrap="square">
            <a:spAutoFit/>
          </a:bodyPr>
          <a:lstStyle/>
          <a:p>
            <a:r>
              <a:rPr lang="es-EC" sz="1600" b="1" dirty="0" smtClean="0"/>
              <a:t>Ciclo Cerrado</a:t>
            </a:r>
            <a:r>
              <a:rPr lang="es-EC" sz="1600" dirty="0" smtClean="0"/>
              <a:t>: se basa en reciclar un producto para producir nuevos productos del mismo tipo como es el reencauche.</a:t>
            </a:r>
          </a:p>
          <a:p>
            <a:endParaRPr lang="es-EC" sz="1600" dirty="0" smtClean="0"/>
          </a:p>
          <a:p>
            <a:pPr>
              <a:lnSpc>
                <a:spcPct val="150000"/>
              </a:lnSpc>
            </a:pPr>
            <a:r>
              <a:rPr lang="es-EC" sz="1600" dirty="0" smtClean="0"/>
              <a:t>Tipos de reencauches:</a:t>
            </a:r>
          </a:p>
          <a:p>
            <a:pPr>
              <a:lnSpc>
                <a:spcPct val="150000"/>
              </a:lnSpc>
              <a:buFont typeface="Arial" pitchFamily="34" charset="0"/>
              <a:buChar char="•"/>
            </a:pPr>
            <a:r>
              <a:rPr lang="es-EC" sz="1600" dirty="0" smtClean="0"/>
              <a:t>Reencauchutaje : </a:t>
            </a:r>
            <a:r>
              <a:rPr lang="es-ES" sz="1600" dirty="0" smtClean="0"/>
              <a:t>Se cubre la llanta con una banda sin vulcanizar.</a:t>
            </a:r>
            <a:endParaRPr lang="es-EC" sz="1600" dirty="0" smtClean="0"/>
          </a:p>
          <a:p>
            <a:pPr>
              <a:lnSpc>
                <a:spcPct val="150000"/>
              </a:lnSpc>
              <a:buFont typeface="Arial" pitchFamily="34" charset="0"/>
              <a:buChar char="•"/>
            </a:pPr>
            <a:r>
              <a:rPr lang="es-EC" sz="1600" dirty="0" smtClean="0"/>
              <a:t>Precurado:</a:t>
            </a:r>
            <a:r>
              <a:rPr lang="es-ES" sz="1600" dirty="0" smtClean="0"/>
              <a:t> Se utiliza autoclave para unir .</a:t>
            </a:r>
            <a:endParaRPr lang="es-EC" sz="1600" dirty="0" smtClean="0"/>
          </a:p>
          <a:p>
            <a:pPr>
              <a:lnSpc>
                <a:spcPct val="150000"/>
              </a:lnSpc>
              <a:buFont typeface="Arial" pitchFamily="34" charset="0"/>
              <a:buChar char="•"/>
            </a:pPr>
            <a:r>
              <a:rPr lang="es-EC" sz="1600" dirty="0" smtClean="0"/>
              <a:t>Rebarrado:</a:t>
            </a:r>
            <a:r>
              <a:rPr lang="es-ES" sz="1600" dirty="0" smtClean="0"/>
              <a:t> Extrusión de nuevos tacos para neumáticos por medio de vulcanización.</a:t>
            </a:r>
          </a:p>
          <a:p>
            <a:pPr>
              <a:lnSpc>
                <a:spcPct val="150000"/>
              </a:lnSpc>
              <a:buFont typeface="Arial" pitchFamily="34" charset="0"/>
              <a:buChar char="•"/>
            </a:pPr>
            <a:r>
              <a:rPr lang="es-ES" sz="1600" dirty="0" smtClean="0"/>
              <a:t>Retallado: Consiste en revestir la cubierta y esculpir un nuevo dibujo.</a:t>
            </a:r>
            <a:endParaRPr lang="es-EC" sz="1600" dirty="0" smtClean="0"/>
          </a:p>
          <a:p>
            <a:pPr>
              <a:buFont typeface="Arial" pitchFamily="34" charset="0"/>
              <a:buChar char="•"/>
            </a:pPr>
            <a:endParaRPr lang="es-EC" sz="1600" dirty="0"/>
          </a:p>
        </p:txBody>
      </p:sp>
      <p:pic>
        <p:nvPicPr>
          <p:cNvPr id="9" name="8 Imagen"/>
          <p:cNvPicPr/>
          <p:nvPr/>
        </p:nvPicPr>
        <p:blipFill>
          <a:blip r:embed="rId3" cstate="print"/>
          <a:srcRect/>
          <a:stretch>
            <a:fillRect/>
          </a:stretch>
        </p:blipFill>
        <p:spPr bwMode="auto">
          <a:xfrm>
            <a:off x="4343400" y="3962400"/>
            <a:ext cx="2209800" cy="1905000"/>
          </a:xfrm>
          <a:prstGeom prst="rect">
            <a:avLst/>
          </a:prstGeom>
          <a:noFill/>
          <a:ln w="9525">
            <a:noFill/>
            <a:miter lim="800000"/>
            <a:headEnd/>
            <a:tailEnd/>
          </a:ln>
        </p:spPr>
      </p:pic>
      <p:pic>
        <p:nvPicPr>
          <p:cNvPr id="10" name="9 Imagen"/>
          <p:cNvPicPr/>
          <p:nvPr/>
        </p:nvPicPr>
        <p:blipFill>
          <a:blip r:embed="rId4" cstate="print"/>
          <a:srcRect/>
          <a:stretch>
            <a:fillRect/>
          </a:stretch>
        </p:blipFill>
        <p:spPr bwMode="auto">
          <a:xfrm>
            <a:off x="990600" y="3962400"/>
            <a:ext cx="1676400" cy="1981200"/>
          </a:xfrm>
          <a:prstGeom prst="rect">
            <a:avLst/>
          </a:prstGeom>
          <a:noFill/>
          <a:ln w="9525">
            <a:noFill/>
            <a:miter lim="800000"/>
            <a:headEnd/>
            <a:tailEnd/>
          </a:ln>
        </p:spPr>
      </p:pic>
      <p:sp>
        <p:nvSpPr>
          <p:cNvPr id="8" name="7 Rectángulo"/>
          <p:cNvSpPr/>
          <p:nvPr/>
        </p:nvSpPr>
        <p:spPr>
          <a:xfrm>
            <a:off x="990600" y="228600"/>
            <a:ext cx="6705600" cy="338554"/>
          </a:xfrm>
          <a:prstGeom prst="rect">
            <a:avLst/>
          </a:prstGeom>
        </p:spPr>
        <p:txBody>
          <a:bodyPr wrap="square">
            <a:spAutoFit/>
          </a:bodyPr>
          <a:lstStyle/>
          <a:p>
            <a:r>
              <a:rPr lang="es-EC" sz="1600" b="1" dirty="0" smtClean="0"/>
              <a:t>TIPOS DE RECICLAJES  DE LLANTAS:</a:t>
            </a:r>
            <a:endParaRPr lang="es-EC" sz="16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3" cstate="print"/>
          <a:srcRect/>
          <a:stretch>
            <a:fillRect/>
          </a:stretch>
        </p:blipFill>
        <p:spPr bwMode="auto">
          <a:xfrm>
            <a:off x="0" y="-44450"/>
            <a:ext cx="9144000" cy="6902450"/>
          </a:xfrm>
          <a:prstGeom prst="rect">
            <a:avLst/>
          </a:prstGeom>
          <a:noFill/>
          <a:ln w="9525">
            <a:noFill/>
            <a:miter lim="800000"/>
            <a:headEnd/>
            <a:tailEnd/>
          </a:ln>
        </p:spPr>
      </p:pic>
      <p:sp>
        <p:nvSpPr>
          <p:cNvPr id="8" name="7 Rectángulo"/>
          <p:cNvSpPr/>
          <p:nvPr/>
        </p:nvSpPr>
        <p:spPr>
          <a:xfrm>
            <a:off x="1143000" y="914400"/>
            <a:ext cx="7086600" cy="584775"/>
          </a:xfrm>
          <a:prstGeom prst="rect">
            <a:avLst/>
          </a:prstGeom>
        </p:spPr>
        <p:txBody>
          <a:bodyPr wrap="square">
            <a:spAutoFit/>
          </a:bodyPr>
          <a:lstStyle/>
          <a:p>
            <a:pPr algn="just"/>
            <a:r>
              <a:rPr lang="es-ES" sz="1600" b="1" dirty="0" smtClean="0"/>
              <a:t>Ciclo abierto</a:t>
            </a:r>
            <a:r>
              <a:rPr lang="es-ES" sz="1600" dirty="0" smtClean="0"/>
              <a:t> es cuando los materiales de desecho (las llantas desechadas) se transforman en nuevos productos. </a:t>
            </a:r>
            <a:endParaRPr lang="es-EC" sz="1600" dirty="0"/>
          </a:p>
        </p:txBody>
      </p:sp>
      <p:pic>
        <p:nvPicPr>
          <p:cNvPr id="1028" name="Picture 4"/>
          <p:cNvPicPr>
            <a:picLocks noChangeAspect="1" noChangeArrowheads="1"/>
          </p:cNvPicPr>
          <p:nvPr/>
        </p:nvPicPr>
        <p:blipFill>
          <a:blip r:embed="rId4" cstate="print"/>
          <a:srcRect r="39336"/>
          <a:stretch>
            <a:fillRect/>
          </a:stretch>
        </p:blipFill>
        <p:spPr bwMode="auto">
          <a:xfrm>
            <a:off x="1295399" y="1600200"/>
            <a:ext cx="7230139" cy="38862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3" cstate="print"/>
          <a:srcRect/>
          <a:stretch>
            <a:fillRect/>
          </a:stretch>
        </p:blipFill>
        <p:spPr bwMode="auto">
          <a:xfrm>
            <a:off x="0" y="-44450"/>
            <a:ext cx="9144000" cy="6902450"/>
          </a:xfrm>
          <a:prstGeom prst="rect">
            <a:avLst/>
          </a:prstGeom>
          <a:noFill/>
          <a:ln w="9525">
            <a:noFill/>
            <a:miter lim="800000"/>
            <a:headEnd/>
            <a:tailEnd/>
          </a:ln>
        </p:spPr>
      </p:pic>
      <p:sp>
        <p:nvSpPr>
          <p:cNvPr id="11" name="10 Rectángulo"/>
          <p:cNvSpPr/>
          <p:nvPr/>
        </p:nvSpPr>
        <p:spPr>
          <a:xfrm>
            <a:off x="1295400" y="762000"/>
            <a:ext cx="6629400" cy="369332"/>
          </a:xfrm>
          <a:prstGeom prst="rect">
            <a:avLst/>
          </a:prstGeom>
        </p:spPr>
        <p:txBody>
          <a:bodyPr wrap="square">
            <a:spAutoFit/>
          </a:bodyPr>
          <a:lstStyle/>
          <a:p>
            <a:r>
              <a:rPr lang="es-EC" dirty="0" smtClean="0"/>
              <a:t>Otros tipos de reciclaje tipo ciclo abierto.</a:t>
            </a:r>
            <a:endParaRPr lang="es-EC" dirty="0"/>
          </a:p>
        </p:txBody>
      </p:sp>
      <p:pic>
        <p:nvPicPr>
          <p:cNvPr id="51202" name="Picture 2"/>
          <p:cNvPicPr>
            <a:picLocks noChangeAspect="1" noChangeArrowheads="1"/>
          </p:cNvPicPr>
          <p:nvPr/>
        </p:nvPicPr>
        <p:blipFill>
          <a:blip r:embed="rId4" cstate="print"/>
          <a:srcRect/>
          <a:stretch>
            <a:fillRect/>
          </a:stretch>
        </p:blipFill>
        <p:spPr bwMode="auto">
          <a:xfrm>
            <a:off x="1905000" y="1676400"/>
            <a:ext cx="3505200" cy="4107813"/>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3" cstate="print"/>
          <a:srcRect/>
          <a:stretch>
            <a:fillRect/>
          </a:stretch>
        </p:blipFill>
        <p:spPr bwMode="auto">
          <a:xfrm>
            <a:off x="0" y="-44450"/>
            <a:ext cx="9144000" cy="6902450"/>
          </a:xfrm>
          <a:prstGeom prst="rect">
            <a:avLst/>
          </a:prstGeom>
          <a:noFill/>
          <a:ln w="9525">
            <a:noFill/>
            <a:miter lim="800000"/>
            <a:headEnd/>
            <a:tailEnd/>
          </a:ln>
        </p:spPr>
      </p:pic>
      <p:pic>
        <p:nvPicPr>
          <p:cNvPr id="190466" name="Picture 2" descr="https://encrypted-tbn3.gstatic.com/images?q=tbn:ANd9GcTB59bxIYIZ-l2dH_zQDRYtQQpFOZ8gcaoqk4YlxkHe7pVU5wIczw"/>
          <p:cNvPicPr>
            <a:picLocks noChangeAspect="1" noChangeArrowheads="1"/>
          </p:cNvPicPr>
          <p:nvPr/>
        </p:nvPicPr>
        <p:blipFill>
          <a:blip r:embed="rId4" cstate="print"/>
          <a:srcRect/>
          <a:stretch>
            <a:fillRect/>
          </a:stretch>
        </p:blipFill>
        <p:spPr bwMode="auto">
          <a:xfrm>
            <a:off x="3124200" y="3048000"/>
            <a:ext cx="2552700" cy="1790701"/>
          </a:xfrm>
          <a:prstGeom prst="rect">
            <a:avLst/>
          </a:prstGeom>
          <a:noFill/>
        </p:spPr>
      </p:pic>
      <p:sp>
        <p:nvSpPr>
          <p:cNvPr id="8" name="7 Rectángulo"/>
          <p:cNvSpPr/>
          <p:nvPr/>
        </p:nvSpPr>
        <p:spPr>
          <a:xfrm>
            <a:off x="762000" y="1066800"/>
            <a:ext cx="7467600" cy="1323439"/>
          </a:xfrm>
          <a:prstGeom prst="rect">
            <a:avLst/>
          </a:prstGeom>
        </p:spPr>
        <p:txBody>
          <a:bodyPr wrap="square">
            <a:spAutoFit/>
          </a:bodyPr>
          <a:lstStyle/>
          <a:p>
            <a:r>
              <a:rPr lang="es-ES" sz="1600" dirty="0" smtClean="0"/>
              <a:t>Actualmente en el Ecuador esta área de producción del reciclaje de llantas, está siendo estudiada por varias empresas que están dispuestas a aportar para su desarrollo, tales como fundación natura con su proyecto con el fin de elaborar diesel sintético basado en la pirolisis  así como  el proyecto Reúsa, que está a cargo del MIPRO basado en el reencauche.</a:t>
            </a:r>
            <a:endParaRPr lang="es-EC" sz="1600" dirty="0"/>
          </a:p>
        </p:txBody>
      </p:sp>
      <p:sp>
        <p:nvSpPr>
          <p:cNvPr id="9" name="8 Rectángulo"/>
          <p:cNvSpPr/>
          <p:nvPr/>
        </p:nvSpPr>
        <p:spPr>
          <a:xfrm>
            <a:off x="990600" y="457200"/>
            <a:ext cx="6629400" cy="338554"/>
          </a:xfrm>
          <a:prstGeom prst="rect">
            <a:avLst/>
          </a:prstGeom>
        </p:spPr>
        <p:txBody>
          <a:bodyPr wrap="square">
            <a:spAutoFit/>
          </a:bodyPr>
          <a:lstStyle/>
          <a:p>
            <a:r>
              <a:rPr lang="es-EC" sz="1600" b="1" dirty="0" smtClean="0"/>
              <a:t>PROYECTOS DE RECICLAJES  DE LLANTAS EN ECUADOR:</a:t>
            </a:r>
            <a:endParaRPr lang="es-EC" sz="16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3" cstate="print"/>
          <a:srcRect/>
          <a:stretch>
            <a:fillRect/>
          </a:stretch>
        </p:blipFill>
        <p:spPr bwMode="auto">
          <a:xfrm>
            <a:off x="0" y="-44450"/>
            <a:ext cx="9144000" cy="6902450"/>
          </a:xfrm>
          <a:prstGeom prst="rect">
            <a:avLst/>
          </a:prstGeom>
          <a:noFill/>
          <a:ln w="9525">
            <a:noFill/>
            <a:miter lim="800000"/>
            <a:headEnd/>
            <a:tailEnd/>
          </a:ln>
        </p:spPr>
      </p:pic>
      <p:sp>
        <p:nvSpPr>
          <p:cNvPr id="11" name="10 Rectángulo"/>
          <p:cNvSpPr/>
          <p:nvPr/>
        </p:nvSpPr>
        <p:spPr>
          <a:xfrm>
            <a:off x="685800" y="228600"/>
            <a:ext cx="7239000" cy="646331"/>
          </a:xfrm>
          <a:prstGeom prst="rect">
            <a:avLst/>
          </a:prstGeom>
        </p:spPr>
        <p:txBody>
          <a:bodyPr wrap="square">
            <a:spAutoFit/>
          </a:bodyPr>
          <a:lstStyle/>
          <a:p>
            <a:r>
              <a:rPr lang="es-EC" dirty="0" smtClean="0"/>
              <a:t>TIPOS DE MATERIALES Y PRODUCTOS OBTENIDOS DEL RECICLAJE DE LLANTAS.</a:t>
            </a:r>
            <a:endParaRPr lang="es-EC" dirty="0"/>
          </a:p>
        </p:txBody>
      </p:sp>
      <p:pic>
        <p:nvPicPr>
          <p:cNvPr id="7" name="6 Imagen"/>
          <p:cNvPicPr/>
          <p:nvPr/>
        </p:nvPicPr>
        <p:blipFill>
          <a:blip r:embed="rId4" cstate="print"/>
          <a:srcRect/>
          <a:stretch>
            <a:fillRect/>
          </a:stretch>
        </p:blipFill>
        <p:spPr bwMode="auto">
          <a:xfrm>
            <a:off x="4267200" y="2971800"/>
            <a:ext cx="4038600" cy="2514600"/>
          </a:xfrm>
          <a:prstGeom prst="rect">
            <a:avLst/>
          </a:prstGeom>
          <a:noFill/>
          <a:ln w="9525">
            <a:noFill/>
            <a:miter lim="800000"/>
            <a:headEnd/>
            <a:tailEnd/>
          </a:ln>
        </p:spPr>
      </p:pic>
      <p:sp>
        <p:nvSpPr>
          <p:cNvPr id="8" name="7 Rectángulo"/>
          <p:cNvSpPr/>
          <p:nvPr/>
        </p:nvSpPr>
        <p:spPr>
          <a:xfrm>
            <a:off x="381000" y="4267200"/>
            <a:ext cx="3890809" cy="369332"/>
          </a:xfrm>
          <a:prstGeom prst="rect">
            <a:avLst/>
          </a:prstGeom>
        </p:spPr>
        <p:txBody>
          <a:bodyPr wrap="none">
            <a:spAutoFit/>
          </a:bodyPr>
          <a:lstStyle/>
          <a:p>
            <a:r>
              <a:rPr lang="es-ES" b="1" dirty="0" smtClean="0"/>
              <a:t>Propiedades del hule vulcanizado</a:t>
            </a:r>
            <a:endParaRPr lang="es-EC" b="1" dirty="0"/>
          </a:p>
        </p:txBody>
      </p:sp>
      <p:sp>
        <p:nvSpPr>
          <p:cNvPr id="10" name="9 Rectángulo"/>
          <p:cNvSpPr/>
          <p:nvPr/>
        </p:nvSpPr>
        <p:spPr>
          <a:xfrm>
            <a:off x="457200" y="1066800"/>
            <a:ext cx="8458200" cy="1338828"/>
          </a:xfrm>
          <a:prstGeom prst="rect">
            <a:avLst/>
          </a:prstGeom>
        </p:spPr>
        <p:txBody>
          <a:bodyPr wrap="square">
            <a:spAutoFit/>
          </a:bodyPr>
          <a:lstStyle/>
          <a:p>
            <a:pPr>
              <a:lnSpc>
                <a:spcPct val="150000"/>
              </a:lnSpc>
            </a:pPr>
            <a:r>
              <a:rPr lang="es-EC" dirty="0" smtClean="0"/>
              <a:t>De llantas sin procesar: recubrimientos de barreras, suelo reforzado, pistas.</a:t>
            </a:r>
          </a:p>
          <a:p>
            <a:pPr>
              <a:lnSpc>
                <a:spcPct val="150000"/>
              </a:lnSpc>
            </a:pPr>
            <a:r>
              <a:rPr lang="es-EC" dirty="0" smtClean="0"/>
              <a:t>Llantas procesadas: En el caso seleccionado de trituración mecánica se obtiene.</a:t>
            </a:r>
          </a:p>
          <a:p>
            <a:pPr>
              <a:lnSpc>
                <a:spcPct val="150000"/>
              </a:lnSpc>
            </a:pPr>
            <a:r>
              <a:rPr lang="es-EC" dirty="0" smtClean="0"/>
              <a:t>caucho, acero y filamentos textiles.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5624</TotalTime>
  <Words>3165</Words>
  <Application>Microsoft Office PowerPoint</Application>
  <PresentationFormat>Presentación en pantalla (4:3)</PresentationFormat>
  <Paragraphs>354</Paragraphs>
  <Slides>49</Slides>
  <Notes>48</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49</vt:i4>
      </vt:variant>
    </vt:vector>
  </HeadingPairs>
  <TitlesOfParts>
    <vt:vector size="51" baseType="lpstr">
      <vt:lpstr>Office Theme</vt:lpstr>
      <vt:lpstr>Visio</vt:lpstr>
      <vt:lpstr>  </vt:lpstr>
      <vt:lpstr> DEFINICIÓN DEL PROBLEMA</vt:lpstr>
      <vt:lpstr>Generalidades  </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Factibilidad técnica y económica para la implementación de una planta de reciclaje de llantas</dc:title>
  <dc:creator>Daniela Vega</dc:creator>
  <cp:lastModifiedBy>Pc</cp:lastModifiedBy>
  <cp:revision>348</cp:revision>
  <dcterms:created xsi:type="dcterms:W3CDTF">2009-11-10T19:49:23Z</dcterms:created>
  <dcterms:modified xsi:type="dcterms:W3CDTF">2013-04-22T03:33:12Z</dcterms:modified>
</cp:coreProperties>
</file>