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1" r:id="rId3"/>
    <p:sldId id="262" r:id="rId4"/>
    <p:sldId id="265" r:id="rId5"/>
    <p:sldId id="266" r:id="rId6"/>
    <p:sldId id="267" r:id="rId7"/>
    <p:sldId id="365" r:id="rId8"/>
    <p:sldId id="268" r:id="rId9"/>
    <p:sldId id="269" r:id="rId10"/>
    <p:sldId id="270" r:id="rId11"/>
    <p:sldId id="276" r:id="rId12"/>
    <p:sldId id="273" r:id="rId13"/>
    <p:sldId id="274" r:id="rId14"/>
    <p:sldId id="275" r:id="rId15"/>
    <p:sldId id="277" r:id="rId16"/>
    <p:sldId id="285" r:id="rId17"/>
    <p:sldId id="286" r:id="rId18"/>
    <p:sldId id="287" r:id="rId19"/>
    <p:sldId id="288" r:id="rId20"/>
    <p:sldId id="366" r:id="rId21"/>
    <p:sldId id="289" r:id="rId22"/>
    <p:sldId id="291" r:id="rId23"/>
    <p:sldId id="292" r:id="rId24"/>
    <p:sldId id="310" r:id="rId25"/>
    <p:sldId id="307" r:id="rId26"/>
    <p:sldId id="308" r:id="rId27"/>
    <p:sldId id="309" r:id="rId28"/>
    <p:sldId id="311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6" r:id="rId38"/>
    <p:sldId id="327" r:id="rId39"/>
    <p:sldId id="328" r:id="rId40"/>
    <p:sldId id="329" r:id="rId41"/>
    <p:sldId id="33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3" r:id="rId55"/>
    <p:sldId id="364" r:id="rId56"/>
    <p:sldId id="362" r:id="rId5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8" autoAdjust="0"/>
    <p:restoredTop sz="94436" autoAdjust="0"/>
  </p:normalViewPr>
  <p:slideViewPr>
    <p:cSldViewPr>
      <p:cViewPr>
        <p:scale>
          <a:sx n="66" d="100"/>
          <a:sy n="66" d="100"/>
        </p:scale>
        <p:origin x="-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F2D02B-7E91-4903-977E-50B4DDBE92F4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C4C89-5EB5-4BDD-9F94-820EB837B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81344-F76E-4D56-9D34-90E7C792F83C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C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C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12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C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14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15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16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C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18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20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21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22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C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C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EC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27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28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29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C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EC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31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EC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33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EC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35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EC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37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38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39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40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41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42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43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44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45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47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48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49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C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50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51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52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53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54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55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56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6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B59EB-F385-41CD-A818-7B844AE7A19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A4B102-2E96-48E4-BE0F-57CA5D5A0B51}" type="slidenum">
              <a:rPr lang="es-EC" sz="1200">
                <a:latin typeface="Calibri" pitchFamily="34" charset="0"/>
              </a:rPr>
              <a:pPr algn="r" eaLnBrk="1" hangingPunct="1"/>
              <a:t>9</a:t>
            </a:fld>
            <a:endParaRPr lang="es-EC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8BDC-55BB-444F-BF4B-5B2F6984DEEC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ED5E-2CAF-4335-9F13-1D42A3C9A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A0F3-C41E-4DC8-8724-A345CEB98974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632E-F171-4787-BDC6-5B3AEEEB2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44D9-16F7-464D-96B9-EF5B8BBC0C13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4BDC-8B0B-4280-B45F-84B097C1E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7E7A-298F-4976-833B-EC674976FED9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05DF-1F58-4641-A2DA-11D7EB0CD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0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0DA9-8694-40D0-80A5-36B31A1DB044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AB95-0F64-4C8C-8165-4E12BA9B3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4F87-5C5D-4C38-8468-5610DBB9A7E6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20AE-A302-49A0-989D-AF44B2AB5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B425-8BFF-496B-94F7-49521C685DC4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3D88-14A9-41E3-8784-B74F0870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64EE-F8CB-4AFD-921F-6F3193A60768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3419-C211-45F0-8145-1850FF95A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3A15-2859-4B96-8907-B9200573BB80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A506-6E5F-497C-B980-7D5265C4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F253-AA4F-43AF-B413-F3B0EB206D2D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5663-B638-4221-BD81-0C50691D3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8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BC91-3E9E-4E46-BE51-1C085283CEF0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184C-0B55-4C29-8C54-F8051E65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DE7E95-99E4-49A9-BB46-EF52F3CCB0A9}" type="datetimeFigureOut">
              <a:rPr lang="es-ES"/>
              <a:pPr>
                <a:defRPr/>
              </a:pPr>
              <a:t>30/07/2013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2CAC0B-0AA3-4707-8022-B20DCD05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7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package" Target="../embeddings/Microsoft_Excel_Worksheet5.xlsx"/><Relationship Id="rId3" Type="http://schemas.openxmlformats.org/officeDocument/2006/relationships/notesSlide" Target="../notesSlides/notesSlide19.xml"/><Relationship Id="rId7" Type="http://schemas.openxmlformats.org/officeDocument/2006/relationships/package" Target="../embeddings/Microsoft_Excel_Worksheet2.xlsx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11" Type="http://schemas.openxmlformats.org/officeDocument/2006/relationships/package" Target="../embeddings/Microsoft_Excel_Worksheet4.xlsx"/><Relationship Id="rId5" Type="http://schemas.openxmlformats.org/officeDocument/2006/relationships/package" Target="../embeddings/Microsoft_Excel_Worksheet1.xlsx"/><Relationship Id="rId15" Type="http://schemas.openxmlformats.org/officeDocument/2006/relationships/package" Target="../embeddings/Microsoft_Excel_Worksheet6.xlsx"/><Relationship Id="rId10" Type="http://schemas.openxmlformats.org/officeDocument/2006/relationships/image" Target="../media/image46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3.xlsx"/><Relationship Id="rId1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url?sa=i&amp;rct=j&amp;q=&amp;esrc=s&amp;frm=1&amp;source=images&amp;cd=&amp;cad=rja&amp;docid=FE7aFT-8yUc5oM&amp;tbnid=TYikesBFiCegkM:&amp;ved=0CAUQjRw&amp;url=http://carros.mitula.com.co/carros/carrotanques/2&amp;ei=RQLyUZ6pN43I9gTzq4DQAw&amp;psig=AFQjCNFKZU-5ta8kvxqAADmmJKyfCxxuzw&amp;ust=137490113814028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notesSlide" Target="../notesSlides/notesSlide44.xml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1.emf"/><Relationship Id="rId5" Type="http://schemas.openxmlformats.org/officeDocument/2006/relationships/package" Target="../embeddings/Microsoft_Excel_Worksheet7.xlsx"/><Relationship Id="rId10" Type="http://schemas.openxmlformats.org/officeDocument/2006/relationships/image" Target="../media/image83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9.xls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notesSlide" Target="../notesSlides/notesSlide45.xml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4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6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7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8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9.emf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0.emf"/><Relationship Id="rId5" Type="http://schemas.openxmlformats.org/officeDocument/2006/relationships/package" Target="../embeddings/Microsoft_Excel_Worksheet16.xlsx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emf"/><Relationship Id="rId5" Type="http://schemas.openxmlformats.org/officeDocument/2006/relationships/package" Target="../embeddings/Microsoft_Excel_Worksheet17.xlsx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2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17" Type="http://schemas.openxmlformats.org/officeDocument/2006/relationships/image" Target="../media/image107.jpe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bseguroshogar.es/rotura-de-tuberias-%C2%BFque-cubre-el-seguro-del-hogar/" TargetMode="Externa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2369" y="-107524"/>
            <a:ext cx="9399640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95400" y="10668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0070C0"/>
                </a:solidFill>
              </a:rPr>
              <a:t>“DESARROLLO E IMPLEMENTACIÓN DE UNA INTERFAZ HOMBRE – MÁQUINA PARA CONTROLAR LA PLANTA DE EMULSIONES ASFÁLTICAS DE CHOVA DEL ECUADOR S.A.”</a:t>
            </a:r>
            <a:endParaRPr lang="es-EC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700278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i="1" dirty="0" smtClean="0">
                <a:solidFill>
                  <a:srgbClr val="0070C0"/>
                </a:solidFill>
              </a:rPr>
              <a:t>Elaborado por: Carlos Andrés Silva Calvopiña</a:t>
            </a:r>
          </a:p>
          <a:p>
            <a:pPr algn="ctr"/>
            <a:endParaRPr lang="es-EC" sz="2000" i="1" dirty="0">
              <a:solidFill>
                <a:srgbClr val="0070C0"/>
              </a:solidFill>
            </a:endParaRPr>
          </a:p>
          <a:p>
            <a:pPr algn="ctr"/>
            <a:endParaRPr lang="es-EC" sz="2000" i="1" dirty="0" smtClean="0">
              <a:solidFill>
                <a:srgbClr val="0070C0"/>
              </a:solidFill>
            </a:endParaRPr>
          </a:p>
          <a:p>
            <a:pPr algn="ctr"/>
            <a:r>
              <a:rPr lang="es-EC" sz="2000" i="1" dirty="0" smtClean="0">
                <a:solidFill>
                  <a:srgbClr val="0070C0"/>
                </a:solidFill>
              </a:rPr>
              <a:t>Director </a:t>
            </a:r>
            <a:r>
              <a:rPr lang="es-EC" sz="2000" i="1" dirty="0" smtClean="0">
                <a:solidFill>
                  <a:srgbClr val="0070C0"/>
                </a:solidFill>
              </a:rPr>
              <a:t>Ing. Melton </a:t>
            </a:r>
            <a:r>
              <a:rPr lang="es-EC" sz="2000" i="1" dirty="0" smtClean="0">
                <a:solidFill>
                  <a:srgbClr val="0070C0"/>
                </a:solidFill>
              </a:rPr>
              <a:t>T</a:t>
            </a:r>
            <a:r>
              <a:rPr lang="es-EC" sz="2000" i="1" dirty="0" smtClean="0">
                <a:solidFill>
                  <a:srgbClr val="0070C0"/>
                </a:solidFill>
              </a:rPr>
              <a:t>apia</a:t>
            </a:r>
            <a:endParaRPr lang="es-EC" sz="2000" i="1" dirty="0" smtClean="0">
              <a:solidFill>
                <a:srgbClr val="0070C0"/>
              </a:solidFill>
            </a:endParaRPr>
          </a:p>
          <a:p>
            <a:pPr algn="ctr"/>
            <a:r>
              <a:rPr lang="es-EC" sz="2000" i="1" dirty="0" smtClean="0">
                <a:solidFill>
                  <a:srgbClr val="0070C0"/>
                </a:solidFill>
              </a:rPr>
              <a:t>Codirector .Ing. Jaime </a:t>
            </a:r>
            <a:r>
              <a:rPr lang="es-EC" sz="2000" i="1" dirty="0" smtClean="0">
                <a:solidFill>
                  <a:srgbClr val="0070C0"/>
                </a:solidFill>
              </a:rPr>
              <a:t>Echeverría</a:t>
            </a:r>
            <a:endParaRPr lang="es-EC" sz="2000" i="1" dirty="0" smtClean="0">
              <a:solidFill>
                <a:srgbClr val="0070C0"/>
              </a:solidFill>
            </a:endParaRPr>
          </a:p>
          <a:p>
            <a:pPr algn="ctr"/>
            <a:endParaRPr lang="es-EC" sz="2000" i="1" dirty="0">
              <a:solidFill>
                <a:srgbClr val="0070C0"/>
              </a:solidFill>
            </a:endParaRPr>
          </a:p>
          <a:p>
            <a:pPr algn="ctr"/>
            <a:endParaRPr lang="es-EC" sz="2000" i="1" dirty="0" smtClean="0">
              <a:solidFill>
                <a:srgbClr val="0070C0"/>
              </a:solidFill>
            </a:endParaRPr>
          </a:p>
          <a:p>
            <a:pPr algn="ctr"/>
            <a:r>
              <a:rPr lang="es-EC" sz="2000" i="1" dirty="0" smtClean="0">
                <a:solidFill>
                  <a:srgbClr val="0070C0"/>
                </a:solidFill>
              </a:rPr>
              <a:t>Dr. MARCELO MEJIA</a:t>
            </a:r>
          </a:p>
          <a:p>
            <a:pPr algn="ctr"/>
            <a:r>
              <a:rPr lang="es-EC" sz="2000" i="1" dirty="0" smtClean="0">
                <a:solidFill>
                  <a:srgbClr val="0070C0"/>
                </a:solidFill>
              </a:rPr>
              <a:t>Secretario Académico</a:t>
            </a:r>
            <a:endParaRPr lang="es-EC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Objetivos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752600"/>
            <a:ext cx="7696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0070C0"/>
                </a:solidFill>
              </a:rPr>
              <a:t>OBJETIVO GENERAL</a:t>
            </a:r>
            <a:endParaRPr lang="es-EC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s-EC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Seleccionar </a:t>
            </a:r>
            <a:r>
              <a:rPr lang="es-EC" dirty="0">
                <a:solidFill>
                  <a:srgbClr val="0070C0"/>
                </a:solidFill>
              </a:rPr>
              <a:t>los sensores, actuadores y equipamiento adecuado para que a través de un computador o pantalla táctil se realicen las actividades de control y medición de materia prima, e implementar de acuerdo con el presupuesto asignado por Chova del Ecuador S.A.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864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Plan </a:t>
            </a:r>
            <a:r>
              <a:rPr lang="es-EC" sz="3200" i="1" dirty="0">
                <a:solidFill>
                  <a:srgbClr val="0070C0"/>
                </a:solidFill>
              </a:rPr>
              <a:t>de acción – Nivel </a:t>
            </a: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352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1350"/>
            <a:ext cx="4181475" cy="357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0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9" y="-66221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Carlos Silva\Documents\samsung\Kies\Backup\GT-I9100\GT-I9100\GT-I9100_\GT-I9100_20130603024539\Photo\DCIM\Camera\20130302_165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71" y="990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arlos Silva\Documents\samsung\Kies\Backup\GT-I9100\GT-I9100\GT-I9100_\GT-I9100_20130603024539\Photo\DCIM\Camera\20130506_162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71" y="2724149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arlos Silva\Documents\samsung\Kies\Backup\GT-I9100\GT-I9100\GT-I9100_\GT-I9100_20130603024539\Photo\DCIM\Camera\20130320_1124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29" y="4495798"/>
            <a:ext cx="2177142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arlos Silva\Documents\samsung\Kies\Backup\GT-I9100\GT-I9100\GT-I9100_\GT-I9100_20130603024539\Photo\DCIM\Camera\20130322_1528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29" y="2895599"/>
            <a:ext cx="1778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arlos Silva\Desktop\20130628_1953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2"/>
          <a:stretch/>
        </p:blipFill>
        <p:spPr bwMode="auto">
          <a:xfrm>
            <a:off x="6726464" y="4912159"/>
            <a:ext cx="1665515" cy="9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arlos Silva\Desktop\20130620_1612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979714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arlos Silva\Desktop\TESIS\Fotos\Fotos Chova\20120504_1548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981197" cy="14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endCxn id="8196" idx="1"/>
          </p:cNvCxnSpPr>
          <p:nvPr/>
        </p:nvCxnSpPr>
        <p:spPr>
          <a:xfrm>
            <a:off x="685800" y="4114800"/>
            <a:ext cx="2467429" cy="1197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990599" y="1600200"/>
            <a:ext cx="2206173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195" idx="1"/>
          </p:cNvCxnSpPr>
          <p:nvPr/>
        </p:nvCxnSpPr>
        <p:spPr>
          <a:xfrm>
            <a:off x="381000" y="3562349"/>
            <a:ext cx="271417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195" idx="3"/>
            <a:endCxn id="8197" idx="1"/>
          </p:cNvCxnSpPr>
          <p:nvPr/>
        </p:nvCxnSpPr>
        <p:spPr>
          <a:xfrm>
            <a:off x="5330371" y="3562349"/>
            <a:ext cx="132805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196" idx="3"/>
            <a:endCxn id="8197" idx="1"/>
          </p:cNvCxnSpPr>
          <p:nvPr/>
        </p:nvCxnSpPr>
        <p:spPr>
          <a:xfrm flipV="1">
            <a:off x="5330371" y="3562349"/>
            <a:ext cx="1328058" cy="17498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194" idx="3"/>
          </p:cNvCxnSpPr>
          <p:nvPr/>
        </p:nvCxnSpPr>
        <p:spPr>
          <a:xfrm>
            <a:off x="5330371" y="1790700"/>
            <a:ext cx="1328058" cy="17716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197" idx="2"/>
            <a:endCxn id="8198" idx="0"/>
          </p:cNvCxnSpPr>
          <p:nvPr/>
        </p:nvCxnSpPr>
        <p:spPr>
          <a:xfrm>
            <a:off x="7547429" y="4229099"/>
            <a:ext cx="11793" cy="6830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197" idx="0"/>
          </p:cNvCxnSpPr>
          <p:nvPr/>
        </p:nvCxnSpPr>
        <p:spPr>
          <a:xfrm flipV="1">
            <a:off x="7547429" y="2579914"/>
            <a:ext cx="0" cy="31568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28600" y="4570629"/>
            <a:ext cx="1056764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Tanques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15214" y="5672119"/>
            <a:ext cx="147995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Temperatura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55192" y="3935846"/>
            <a:ext cx="69762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Nivel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096529" y="1022582"/>
            <a:ext cx="105670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Válvulas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153162" y="1535218"/>
            <a:ext cx="50526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52928" y="5181912"/>
            <a:ext cx="60785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HMI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465458" y="3429000"/>
            <a:ext cx="6335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PLC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Plan de acción – Nivel 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61657"/>
            <a:ext cx="1338263" cy="207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Carlos Silva\Documents\samsung\Kies\Backup\GT-I9100\GT-I9100\GT-I9100_\GT-I9100_20130603024539\Photo\DCIM\Camera\20130322_152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0371"/>
            <a:ext cx="1778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arlos Silva\Desktop\Capturas intouch ultimo\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arlos Silva\Downloads\20130628_11454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04257"/>
            <a:ext cx="1527062" cy="20369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>
          <a:xfrm>
            <a:off x="2514600" y="3581400"/>
            <a:ext cx="2794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ight Arrow 3"/>
          <p:cNvSpPr/>
          <p:nvPr/>
        </p:nvSpPr>
        <p:spPr>
          <a:xfrm>
            <a:off x="3937000" y="4727121"/>
            <a:ext cx="914400" cy="3020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Bent Arrow 5"/>
          <p:cNvSpPr/>
          <p:nvPr/>
        </p:nvSpPr>
        <p:spPr>
          <a:xfrm>
            <a:off x="5622131" y="2514600"/>
            <a:ext cx="669131" cy="914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7565" y="609600"/>
            <a:ext cx="50526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2366" y="5507246"/>
            <a:ext cx="6335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PLC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296" y="4321367"/>
            <a:ext cx="915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Bomba</a:t>
            </a:r>
          </a:p>
          <a:p>
            <a:pPr>
              <a:lnSpc>
                <a:spcPct val="150000"/>
              </a:lnSpc>
            </a:pPr>
            <a:r>
              <a:rPr lang="es-EC" dirty="0" err="1" smtClean="0">
                <a:solidFill>
                  <a:srgbClr val="0070C0"/>
                </a:solidFill>
              </a:rPr>
              <a:t>HCl</a:t>
            </a:r>
            <a:endParaRPr lang="es-EC" dirty="0" smtClean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5525" y="838199"/>
            <a:ext cx="213391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Solución Jabonosa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Plan de acción – Carga Ácido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Plan de acción – Diagramas P&amp;ID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Carlos Silva\Documents\samsung\Kies\Backup\GT-I9100\GT-I9100\GT-I9100_\GT-I9100_20130603024539\Photo\DCIM\Camera\20120416_141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6785"/>
            <a:ext cx="3429620" cy="25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21" y="3826802"/>
            <a:ext cx="2392385" cy="168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Carlos Silva\AppData\Local\Microsoft\Windows\Temporary Internet Files\Content.IE5\BPRY7EIW\MC9003710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1657807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55246" y="856785"/>
            <a:ext cx="83869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Planta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4522" y="5682245"/>
            <a:ext cx="190308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Especificaciones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5682244"/>
            <a:ext cx="72327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P&amp;ID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21" y="856785"/>
            <a:ext cx="2781300" cy="20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255246" y="4867274"/>
            <a:ext cx="914400" cy="3020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Bent-Up Arrow 1"/>
          <p:cNvSpPr/>
          <p:nvPr/>
        </p:nvSpPr>
        <p:spPr>
          <a:xfrm rot="5400000">
            <a:off x="1227519" y="3906765"/>
            <a:ext cx="1328058" cy="636503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ight Arrow 13"/>
          <p:cNvSpPr/>
          <p:nvPr/>
        </p:nvSpPr>
        <p:spPr>
          <a:xfrm rot="16200000">
            <a:off x="6762126" y="3125560"/>
            <a:ext cx="914400" cy="3020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9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11267" name="Picture 3" descr="C:\Users\Carlos Silva\Desktop\20130530_121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81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Carlos Silva\Documents\samsung\Kies\Backup\GT-I9100\GT-I9100\GT-I9100_\GT-I9100_20130603024539\Photo\DCIM\Camera\20130528_1048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353733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0639" y="1006475"/>
            <a:ext cx="118776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i="1" dirty="0" smtClean="0">
                <a:solidFill>
                  <a:srgbClr val="0070C0"/>
                </a:solidFill>
              </a:rPr>
              <a:t>LEVAS</a:t>
            </a:r>
          </a:p>
        </p:txBody>
      </p:sp>
    </p:spTree>
    <p:extLst>
      <p:ext uri="{BB962C8B-B14F-4D97-AF65-F5344CB8AC3E}">
        <p14:creationId xmlns:p14="http://schemas.microsoft.com/office/powerpoint/2010/main" val="3247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Levas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171938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err="1" smtClean="0">
                <a:solidFill>
                  <a:srgbClr val="0070C0"/>
                </a:solidFill>
              </a:rPr>
              <a:t>Working</a:t>
            </a:r>
            <a:r>
              <a:rPr lang="es-EC" dirty="0" smtClean="0">
                <a:solidFill>
                  <a:srgbClr val="0070C0"/>
                </a:solidFill>
              </a:rPr>
              <a:t> </a:t>
            </a:r>
            <a:r>
              <a:rPr lang="es-EC" dirty="0" err="1" smtClean="0">
                <a:solidFill>
                  <a:srgbClr val="0070C0"/>
                </a:solidFill>
              </a:rPr>
              <a:t>Model</a:t>
            </a:r>
            <a:endParaRPr lang="es-EC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9" y="1447800"/>
            <a:ext cx="8154661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P&amp;ID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069700"/>
            <a:ext cx="6862763" cy="469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551" y="1447800"/>
            <a:ext cx="1763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Unifilar</a:t>
            </a:r>
          </a:p>
          <a:p>
            <a:pPr>
              <a:lnSpc>
                <a:spcPct val="150000"/>
              </a:lnSpc>
            </a:pPr>
            <a:r>
              <a:rPr lang="es-EC" dirty="0" err="1" smtClean="0">
                <a:solidFill>
                  <a:srgbClr val="0070C0"/>
                </a:solidFill>
              </a:rPr>
              <a:t>Piping</a:t>
            </a:r>
            <a:r>
              <a:rPr lang="es-EC" dirty="0" smtClean="0">
                <a:solidFill>
                  <a:srgbClr val="0070C0"/>
                </a:solidFill>
              </a:rPr>
              <a:t> and </a:t>
            </a:r>
            <a:r>
              <a:rPr lang="es-EC" dirty="0" err="1">
                <a:solidFill>
                  <a:srgbClr val="0070C0"/>
                </a:solidFill>
              </a:rPr>
              <a:t>I</a:t>
            </a:r>
            <a:r>
              <a:rPr lang="es-EC" dirty="0" err="1" smtClean="0">
                <a:solidFill>
                  <a:srgbClr val="0070C0"/>
                </a:solidFill>
              </a:rPr>
              <a:t>nstrumentation</a:t>
            </a:r>
            <a:r>
              <a:rPr lang="es-EC" dirty="0" smtClean="0">
                <a:solidFill>
                  <a:srgbClr val="0070C0"/>
                </a:solidFill>
              </a:rPr>
              <a:t> </a:t>
            </a:r>
            <a:r>
              <a:rPr lang="es-EC" dirty="0" err="1" smtClean="0">
                <a:solidFill>
                  <a:srgbClr val="0070C0"/>
                </a:solidFill>
              </a:rPr>
              <a:t>Diagram</a:t>
            </a:r>
            <a:endParaRPr lang="es-EC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51" y="4114800"/>
            <a:ext cx="161584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FF0000"/>
                </a:solidFill>
              </a:rPr>
              <a:t>Identificación Elementos</a:t>
            </a:r>
          </a:p>
        </p:txBody>
      </p:sp>
    </p:spTree>
    <p:extLst>
      <p:ext uri="{BB962C8B-B14F-4D97-AF65-F5344CB8AC3E}">
        <p14:creationId xmlns:p14="http://schemas.microsoft.com/office/powerpoint/2010/main" val="392864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6900"/>
            <a:ext cx="7248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P&amp;ID 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P&amp;ID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52348"/>
              </p:ext>
            </p:extLst>
          </p:nvPr>
        </p:nvGraphicFramePr>
        <p:xfrm>
          <a:off x="2971800" y="957943"/>
          <a:ext cx="5562600" cy="132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5" name="Worksheet" r:id="rId5" imgW="3648143" imgH="962115" progId="Excel.Sheet.12">
                  <p:embed/>
                </p:oleObj>
              </mc:Choice>
              <mc:Fallback>
                <p:oleObj name="Worksheet" r:id="rId5" imgW="3648143" imgH="9621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57943"/>
                        <a:ext cx="5562600" cy="1326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44102"/>
              </p:ext>
            </p:extLst>
          </p:nvPr>
        </p:nvGraphicFramePr>
        <p:xfrm>
          <a:off x="457200" y="3657600"/>
          <a:ext cx="1600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6" name="Worksheet" r:id="rId7" imgW="1485900" imgH="1533615" progId="Excel.Sheet.12">
                  <p:embed/>
                </p:oleObj>
              </mc:Choice>
              <mc:Fallback>
                <p:oleObj name="Worksheet" r:id="rId7" imgW="1485900" imgH="1533615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16002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82055"/>
              </p:ext>
            </p:extLst>
          </p:nvPr>
        </p:nvGraphicFramePr>
        <p:xfrm>
          <a:off x="2362200" y="3657600"/>
          <a:ext cx="20193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7" name="Worksheet" r:id="rId9" imgW="1876357" imgH="1495335" progId="Excel.Sheet.12">
                  <p:embed/>
                </p:oleObj>
              </mc:Choice>
              <mc:Fallback>
                <p:oleObj name="Worksheet" r:id="rId9" imgW="1876357" imgH="1495335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57600"/>
                        <a:ext cx="20193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04956"/>
              </p:ext>
            </p:extLst>
          </p:nvPr>
        </p:nvGraphicFramePr>
        <p:xfrm>
          <a:off x="4572000" y="3657600"/>
          <a:ext cx="202882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8" name="Worksheet" r:id="rId11" imgW="1886085" imgH="1476465" progId="Excel.Sheet.12">
                  <p:embed/>
                </p:oleObj>
              </mc:Choice>
              <mc:Fallback>
                <p:oleObj name="Worksheet" r:id="rId11" imgW="1886085" imgH="1476465" progId="Excel.Shee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2028825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75846"/>
              </p:ext>
            </p:extLst>
          </p:nvPr>
        </p:nvGraphicFramePr>
        <p:xfrm>
          <a:off x="6858000" y="3657600"/>
          <a:ext cx="19716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9" name="Worksheet" r:id="rId13" imgW="1838257" imgH="2105115" progId="Excel.Sheet.12">
                  <p:embed/>
                </p:oleObj>
              </mc:Choice>
              <mc:Fallback>
                <p:oleObj name="Worksheet" r:id="rId13" imgW="1838257" imgH="2105115" progId="Excel.Shee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57600"/>
                        <a:ext cx="1971675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88976"/>
              </p:ext>
            </p:extLst>
          </p:nvPr>
        </p:nvGraphicFramePr>
        <p:xfrm>
          <a:off x="3962400" y="2405743"/>
          <a:ext cx="435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0" name="Worksheet" r:id="rId15" imgW="3048000" imgH="771525" progId="Excel.Sheet.12">
                  <p:embed/>
                </p:oleObj>
              </mc:Choice>
              <mc:Fallback>
                <p:oleObj name="Worksheet" r:id="rId15" imgW="3048000" imgH="771525" progId="Excel.Shee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05743"/>
                        <a:ext cx="43561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57200" y="1583814"/>
            <a:ext cx="1608133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i="1" dirty="0" smtClean="0">
                <a:solidFill>
                  <a:srgbClr val="0070C0"/>
                </a:solidFill>
              </a:rPr>
              <a:t>Sistema de</a:t>
            </a:r>
          </a:p>
          <a:p>
            <a:pPr>
              <a:lnSpc>
                <a:spcPct val="150000"/>
              </a:lnSpc>
            </a:pPr>
            <a:r>
              <a:rPr lang="es-EC" i="1" dirty="0" smtClean="0">
                <a:solidFill>
                  <a:srgbClr val="0070C0"/>
                </a:solidFill>
              </a:rPr>
              <a:t>Identificación</a:t>
            </a:r>
          </a:p>
          <a:p>
            <a:pPr>
              <a:lnSpc>
                <a:spcPct val="150000"/>
              </a:lnSpc>
            </a:pPr>
            <a:r>
              <a:rPr lang="es-EC" i="1" dirty="0" smtClean="0">
                <a:solidFill>
                  <a:srgbClr val="0070C0"/>
                </a:solidFill>
              </a:rPr>
              <a:t>De elementos</a:t>
            </a:r>
          </a:p>
        </p:txBody>
      </p:sp>
    </p:spTree>
    <p:extLst>
      <p:ext uri="{BB962C8B-B14F-4D97-AF65-F5344CB8AC3E}">
        <p14:creationId xmlns:p14="http://schemas.microsoft.com/office/powerpoint/2010/main" val="210562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/>
          <a:lstStyle/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CHOVA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191000" cy="277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447800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solidFill>
                  <a:srgbClr val="0070C0"/>
                </a:solidFill>
              </a:rPr>
              <a:t>50 años en el mercado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solidFill>
                  <a:srgbClr val="0070C0"/>
                </a:solidFill>
              </a:rPr>
              <a:t>Líder en impermeabilización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solidFill>
                  <a:srgbClr val="0070C0"/>
                </a:solidFill>
              </a:rPr>
              <a:t>Innovación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solidFill>
                  <a:srgbClr val="0070C0"/>
                </a:solidFill>
              </a:rPr>
              <a:t>Modernización </a:t>
            </a:r>
            <a:endParaRPr lang="es-EC" sz="2000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0054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74547"/>
            <a:ext cx="2513625" cy="157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Carga de ácido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/>
          <a:stretch/>
        </p:blipFill>
        <p:spPr bwMode="auto">
          <a:xfrm>
            <a:off x="1129452" y="914400"/>
            <a:ext cx="7252547" cy="50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914400"/>
            <a:ext cx="80021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Ruteo</a:t>
            </a:r>
          </a:p>
        </p:txBody>
      </p:sp>
    </p:spTree>
    <p:extLst>
      <p:ext uri="{BB962C8B-B14F-4D97-AF65-F5344CB8AC3E}">
        <p14:creationId xmlns:p14="http://schemas.microsoft.com/office/powerpoint/2010/main" val="1985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Carga de ácido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80021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Ruteo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2667"/>
            <a:ext cx="4983982" cy="492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96343"/>
            <a:ext cx="2781300" cy="20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86322" cy="42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Carga de ácido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153118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Construcción</a:t>
            </a:r>
          </a:p>
        </p:txBody>
      </p:sp>
    </p:spTree>
    <p:extLst>
      <p:ext uri="{BB962C8B-B14F-4D97-AF65-F5344CB8AC3E}">
        <p14:creationId xmlns:p14="http://schemas.microsoft.com/office/powerpoint/2010/main" val="2799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48309" cy="42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Sistemas mecánicos – Carga de ácido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153118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Construcción</a:t>
            </a:r>
          </a:p>
        </p:txBody>
      </p:sp>
    </p:spTree>
    <p:extLst>
      <p:ext uri="{BB962C8B-B14F-4D97-AF65-F5344CB8AC3E}">
        <p14:creationId xmlns:p14="http://schemas.microsoft.com/office/powerpoint/2010/main" val="75780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Elementos del sistema de control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5058" name="Picture 2" descr="C:\Users\Carlos Silva\Documents\samsung\Kies\Backup\GT-I9100\GT-I9100\GT-I9100_\GT-I9100_20130603024539\Photo\DCIM\Camera\20130506_151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849086"/>
            <a:ext cx="3076975" cy="23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Carlos Silva\Documents\samsung\Kies\Backup\GT-I9100\GT-I9100\GT-I9100_\GT-I9100_20130603024539\Photo\DCIM\Camera\20130506_145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2" y="3458737"/>
            <a:ext cx="3417849" cy="25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C:\Users\Carlos Silva\Documents\samsung\Kies\Backup\GT-I9100\GT-I9100\GT-I9100_\GT-I9100_20130603024539\Photo\DCIM\Camera\20130320_1124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7234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C:\Users\Carlos Silva\Documents\samsung\Kies\Backup\GT-I9100\GT-I9100\GT-I9100_\GT-I9100_20130603024539\Photo\DCIM\Camera\20130320_1132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30780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64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Elementos del sistema de control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914238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398"/>
            <a:ext cx="1899285" cy="27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397"/>
            <a:ext cx="2173605" cy="27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82093"/>
            <a:ext cx="2465070" cy="27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3697605"/>
            <a:ext cx="878205" cy="270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0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3363"/>
            <a:ext cx="2162175" cy="277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1856105" cy="2703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Elementos del sistema de control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Carlos Silva\Documents\samsung\Kies\Backup\GT-I9100\GT-I9100\GT-I9100_\GT-I9100_20130603024539\Photo\DCIM\Camera\20130322_15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86" y="762000"/>
            <a:ext cx="6885214" cy="51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Elementos del sistema de control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123206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INTOUCH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176" y="2136338"/>
            <a:ext cx="161454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Control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Lectura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Scripts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A. Remoto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Integración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Expansión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6" y="1626076"/>
            <a:ext cx="6443664" cy="3707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8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</a:t>
            </a:r>
            <a:r>
              <a:rPr lang="es-EC" sz="3200" i="1" dirty="0" err="1" smtClean="0">
                <a:solidFill>
                  <a:srgbClr val="0070C0"/>
                </a:solidFill>
              </a:rPr>
              <a:t>Main</a:t>
            </a:r>
            <a:r>
              <a:rPr lang="es-EC" sz="3200" i="1" dirty="0" smtClean="0">
                <a:solidFill>
                  <a:srgbClr val="0070C0"/>
                </a:solidFill>
              </a:rPr>
              <a:t>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1" y="1066800"/>
            <a:ext cx="851767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2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CHOVA – Planta “El Inga”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Fotos Chova\20120416_1415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20" y="1371600"/>
            <a:ext cx="5389880" cy="4044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5588169"/>
            <a:ext cx="16679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Km 11 vía </a:t>
            </a:r>
            <a:r>
              <a:rPr lang="es-EC" dirty="0" err="1">
                <a:solidFill>
                  <a:srgbClr val="0070C0"/>
                </a:solidFill>
              </a:rPr>
              <a:t>P</a:t>
            </a:r>
            <a:r>
              <a:rPr lang="es-EC" dirty="0" err="1" smtClean="0">
                <a:solidFill>
                  <a:srgbClr val="0070C0"/>
                </a:solidFill>
              </a:rPr>
              <a:t>ifo</a:t>
            </a:r>
            <a:endParaRPr lang="es-EC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</a:t>
            </a:r>
            <a:r>
              <a:rPr lang="es-EC" sz="3200" i="1" dirty="0" err="1" smtClean="0">
                <a:solidFill>
                  <a:srgbClr val="0070C0"/>
                </a:solidFill>
              </a:rPr>
              <a:t>Main</a:t>
            </a:r>
            <a:r>
              <a:rPr lang="es-EC" sz="3200" i="1" dirty="0" smtClean="0">
                <a:solidFill>
                  <a:srgbClr val="0070C0"/>
                </a:solidFill>
              </a:rPr>
              <a:t>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02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PLC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2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Gráficos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1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4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Alarmas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2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Ácido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02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Caldero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6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Intercambiador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esktop\Capturas intouch ultimo\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27800"/>
            <a:ext cx="8520873" cy="48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4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HMI Principal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20" y="1629000"/>
            <a:ext cx="6939759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HMI Principal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22" y="1629000"/>
            <a:ext cx="6995951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HMI Noche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0" y="1629000"/>
            <a:ext cx="69822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8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 Proceso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Carlos Silva\Desktop\TESIS\Fotos\Fotos Chova\20120201_113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9" y="2799816"/>
            <a:ext cx="2311401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los Silva\Desktop\TESIS\Fotos\Fotos Chova\20120201_113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357092" cy="17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los Silva\Desktop\TESIS\Fotos\20120201_1132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57" y="3779800"/>
            <a:ext cx="1627916" cy="21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arlos Silva\Downloads\20130628_11454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922159"/>
            <a:ext cx="1879286" cy="250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imganuncios.mitula.net/inter_carrotanque_sencillo_a%C3%B1o_2_000_3_640_galones_9715953381233035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9" y="4122043"/>
            <a:ext cx="2287431" cy="17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3480" y="4865077"/>
            <a:ext cx="2057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Emulsión Asfáltica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858" y="534065"/>
            <a:ext cx="206979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Solución jabonosa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2047" y="693891"/>
            <a:ext cx="88998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Asfalto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6636" y="2362865"/>
            <a:ext cx="17620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Molino Coloidal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7537" y="3665507"/>
            <a:ext cx="122341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Despacho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0972" y="3284269"/>
            <a:ext cx="190308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Almacenamiento</a:t>
            </a:r>
          </a:p>
        </p:txBody>
      </p:sp>
      <p:sp>
        <p:nvSpPr>
          <p:cNvPr id="2" name="Bent Arrow 1"/>
          <p:cNvSpPr/>
          <p:nvPr/>
        </p:nvSpPr>
        <p:spPr>
          <a:xfrm rot="5400000">
            <a:off x="2975186" y="1721829"/>
            <a:ext cx="398164" cy="8839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3089627" y="4677037"/>
            <a:ext cx="398164" cy="8839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 flipH="1">
            <a:off x="5512107" y="1737355"/>
            <a:ext cx="398164" cy="8839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 flipH="1">
            <a:off x="5600518" y="4677036"/>
            <a:ext cx="398164" cy="8839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0" y="1629000"/>
            <a:ext cx="69822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Desarrollo de la interfaz – HMI Intercambiador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9704"/>
            <a:ext cx="6384185" cy="3700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Programación PLC – Programa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695700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5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Pruebas de </a:t>
            </a:r>
            <a:r>
              <a:rPr lang="es-EC" sz="3200" i="1" dirty="0" smtClean="0">
                <a:solidFill>
                  <a:srgbClr val="0070C0"/>
                </a:solidFill>
              </a:rPr>
              <a:t>funcionamiento </a:t>
            </a:r>
            <a:r>
              <a:rPr lang="es-EC" sz="3200" i="1" dirty="0" err="1" smtClean="0">
                <a:solidFill>
                  <a:srgbClr val="0070C0"/>
                </a:solidFill>
              </a:rPr>
              <a:t>Calib</a:t>
            </a:r>
            <a:r>
              <a:rPr lang="es-EC" sz="3200" i="1" dirty="0" smtClean="0">
                <a:solidFill>
                  <a:srgbClr val="0070C0"/>
                </a:solidFill>
              </a:rPr>
              <a:t>.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85158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Tablas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8183"/>
            <a:ext cx="4791075" cy="54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6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Pruebas de funcionamiento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115929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Protocolo</a:t>
            </a:r>
          </a:p>
        </p:txBody>
      </p:sp>
      <p:sp>
        <p:nvSpPr>
          <p:cNvPr id="2" name="Rectangle 1"/>
          <p:cNvSpPr/>
          <p:nvPr/>
        </p:nvSpPr>
        <p:spPr>
          <a:xfrm>
            <a:off x="957105" y="1600200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Precalentar la línea de carga de asfalto.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Calentar los tres tanques a temperaturas homogéneas.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Descargar 10 000 [Kg] de asfalto del tanque uno al tanque dos.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Monitorear los niveles de ambos tanques con el sistema instalado.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Descargar 10 000 [Kg] de asfalto del tanque dos al tanque tres.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Monitorear los niveles de ambos tanques con el sistema instalado.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Descargar 10 000 [Kg] de asfalto del tanque tres al tanque uno.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Monitorear los niveles de ambos tanques con el sistema instalado.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C" dirty="0">
                <a:solidFill>
                  <a:srgbClr val="0070C0"/>
                </a:solidFill>
              </a:rPr>
              <a:t>Comparar los resultados obtenidos con el sistema de sensores y los de operador.</a:t>
            </a:r>
            <a:endParaRPr lang="es-EC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06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Pruebas de funcionamiento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133882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Resultados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42177"/>
              </p:ext>
            </p:extLst>
          </p:nvPr>
        </p:nvGraphicFramePr>
        <p:xfrm>
          <a:off x="609600" y="1828800"/>
          <a:ext cx="34861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0" name="Worksheet" r:id="rId5" imgW="3247957" imgH="1914525" progId="Excel.Sheet.12">
                  <p:embed/>
                </p:oleObj>
              </mc:Choice>
              <mc:Fallback>
                <p:oleObj name="Worksheet" r:id="rId5" imgW="3247957" imgH="191452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348615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24872"/>
              </p:ext>
            </p:extLst>
          </p:nvPr>
        </p:nvGraphicFramePr>
        <p:xfrm>
          <a:off x="4953000" y="1828800"/>
          <a:ext cx="34861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1" name="Worksheet" r:id="rId7" imgW="3247957" imgH="1914525" progId="Excel.Sheet.12">
                  <p:embed/>
                </p:oleObj>
              </mc:Choice>
              <mc:Fallback>
                <p:oleObj name="Worksheet" r:id="rId7" imgW="3247957" imgH="1914525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348615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710061"/>
              </p:ext>
            </p:extLst>
          </p:nvPr>
        </p:nvGraphicFramePr>
        <p:xfrm>
          <a:off x="3048000" y="3886200"/>
          <a:ext cx="34861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2" name="Worksheet" r:id="rId9" imgW="3247957" imgH="1914525" progId="Excel.Sheet.12">
                  <p:embed/>
                </p:oleObj>
              </mc:Choice>
              <mc:Fallback>
                <p:oleObj name="Worksheet" r:id="rId9" imgW="3247957" imgH="1914525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3486150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6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Pruebas de funcionamiento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17620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Error aceptable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43522"/>
              </p:ext>
            </p:extLst>
          </p:nvPr>
        </p:nvGraphicFramePr>
        <p:xfrm>
          <a:off x="2590800" y="1447800"/>
          <a:ext cx="35433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Worksheet" r:id="rId5" imgW="3295785" imgH="2295435" progId="Excel.Sheet.12">
                  <p:embed/>
                </p:oleObj>
              </mc:Choice>
              <mc:Fallback>
                <p:oleObj name="Worksheet" r:id="rId5" imgW="3295785" imgH="229543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354330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1999" y="3733800"/>
            <a:ext cx="155683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Comparación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37764"/>
              </p:ext>
            </p:extLst>
          </p:nvPr>
        </p:nvGraphicFramePr>
        <p:xfrm>
          <a:off x="2133600" y="4800600"/>
          <a:ext cx="42576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Worksheet" r:id="rId7" imgW="3962400" imgH="771525" progId="Excel.Sheet.12">
                  <p:embed/>
                </p:oleObj>
              </mc:Choice>
              <mc:Fallback>
                <p:oleObj name="Worksheet" r:id="rId7" imgW="3962400" imgH="771525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42576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187743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Financiero ácido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771178"/>
              </p:ext>
            </p:extLst>
          </p:nvPr>
        </p:nvGraphicFramePr>
        <p:xfrm>
          <a:off x="1447800" y="2288381"/>
          <a:ext cx="5344615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name="Worksheet" r:id="rId5" imgW="3638685" imgH="1723935" progId="Excel.Sheet.12">
                  <p:embed/>
                </p:oleObj>
              </mc:Choice>
              <mc:Fallback>
                <p:oleObj name="Worksheet" r:id="rId5" imgW="3638685" imgH="172393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8381"/>
                        <a:ext cx="5344615" cy="2281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8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914400"/>
            <a:ext cx="20826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Financiero Niveles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34613"/>
              </p:ext>
            </p:extLst>
          </p:nvPr>
        </p:nvGraphicFramePr>
        <p:xfrm>
          <a:off x="2209800" y="914400"/>
          <a:ext cx="4476750" cy="519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Worksheet" r:id="rId5" imgW="4591185" imgH="5915025" progId="Excel.Sheet.12">
                  <p:embed/>
                </p:oleObj>
              </mc:Choice>
              <mc:Fallback>
                <p:oleObj name="Worksheet" r:id="rId5" imgW="4591185" imgH="591502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14400"/>
                        <a:ext cx="4476750" cy="5194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2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914400"/>
            <a:ext cx="1334724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Costo Total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14518"/>
              </p:ext>
            </p:extLst>
          </p:nvPr>
        </p:nvGraphicFramePr>
        <p:xfrm>
          <a:off x="2395843" y="2565585"/>
          <a:ext cx="4352313" cy="1726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Worksheet" r:id="rId5" imgW="2190885" imgH="962115" progId="Excel.Sheet.12">
                  <p:embed/>
                </p:oleObj>
              </mc:Choice>
              <mc:Fallback>
                <p:oleObj name="Worksheet" r:id="rId5" imgW="2190885" imgH="9621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843" y="2565585"/>
                        <a:ext cx="4352313" cy="1726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914400"/>
            <a:ext cx="264687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Económico del proyecto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39576"/>
              </p:ext>
            </p:extLst>
          </p:nvPr>
        </p:nvGraphicFramePr>
        <p:xfrm>
          <a:off x="2319866" y="2514600"/>
          <a:ext cx="450426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8" name="Worksheet" r:id="rId5" imgW="2190885" imgH="1152435" progId="Excel.Sheet.12">
                  <p:embed/>
                </p:oleObj>
              </mc:Choice>
              <mc:Fallback>
                <p:oleObj name="Worksheet" r:id="rId5" imgW="2190885" imgH="1152435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866" y="2514600"/>
                        <a:ext cx="4504267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 Proceso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Carlos Silva\Desktop\TESIS\Fotos\fotos caldero\20121113_12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3099"/>
            <a:ext cx="22288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rlos Silva\Desktop\TESIS\Fotos\Fotos chova PLC\20130302_105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26" y="685800"/>
            <a:ext cx="2349191" cy="17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arlos Silva\Desktop\TESIS\Fotos\Fotos Chova\20120417_1222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12" y="2514600"/>
            <a:ext cx="2453217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arlos Silva\Desktop\TESIS\Fotos\Fotos Chova\mezcla diesel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3"/>
          <a:stretch/>
        </p:blipFill>
        <p:spPr bwMode="auto">
          <a:xfrm>
            <a:off x="5448668" y="4495800"/>
            <a:ext cx="1413506" cy="13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2" idx="3"/>
            <a:endCxn id="3077" idx="1"/>
          </p:cNvCxnSpPr>
          <p:nvPr/>
        </p:nvCxnSpPr>
        <p:spPr>
          <a:xfrm>
            <a:off x="2914650" y="3429000"/>
            <a:ext cx="2534018" cy="1723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3076" idx="1"/>
          </p:cNvCxnSpPr>
          <p:nvPr/>
        </p:nvCxnSpPr>
        <p:spPr>
          <a:xfrm>
            <a:off x="2914650" y="3429000"/>
            <a:ext cx="2014162" cy="5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3075" idx="1"/>
          </p:cNvCxnSpPr>
          <p:nvPr/>
        </p:nvCxnSpPr>
        <p:spPr>
          <a:xfrm flipV="1">
            <a:off x="2914650" y="1566747"/>
            <a:ext cx="2066176" cy="1862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03935" y="4924283"/>
            <a:ext cx="99257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Caldero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2029" y="1338479"/>
            <a:ext cx="87716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Líneas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82029" y="2967334"/>
            <a:ext cx="15055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Tanques y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calentadores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2915" y="4885850"/>
            <a:ext cx="101822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Equipos</a:t>
            </a:r>
          </a:p>
        </p:txBody>
      </p:sp>
    </p:spTree>
    <p:extLst>
      <p:ext uri="{BB962C8B-B14F-4D97-AF65-F5344CB8AC3E}">
        <p14:creationId xmlns:p14="http://schemas.microsoft.com/office/powerpoint/2010/main" val="1565782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0"/>
            <a:ext cx="27109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Ahorro anual proyectado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23228"/>
              </p:ext>
            </p:extLst>
          </p:nvPr>
        </p:nvGraphicFramePr>
        <p:xfrm>
          <a:off x="1029664" y="2933700"/>
          <a:ext cx="708467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0" name="Worksheet" r:id="rId5" imgW="5010285" imgH="771525" progId="Excel.Sheet.12">
                  <p:embed/>
                </p:oleObj>
              </mc:Choice>
              <mc:Fallback>
                <p:oleObj name="Worksheet" r:id="rId5" imgW="5010285" imgH="77152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664" y="2933700"/>
                        <a:ext cx="7084671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8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14259"/>
              </p:ext>
            </p:extLst>
          </p:nvPr>
        </p:nvGraphicFramePr>
        <p:xfrm>
          <a:off x="1143000" y="2286000"/>
          <a:ext cx="6509759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Worksheet" r:id="rId5" imgW="4914900" imgH="2105115" progId="Excel.Sheet.12">
                  <p:embed/>
                </p:oleObj>
              </mc:Choice>
              <mc:Fallback>
                <p:oleObj name="Worksheet" r:id="rId5" imgW="4914900" imgH="21051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509759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914400"/>
            <a:ext cx="32966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VAN y tiempo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41792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55656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TIR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8" y="2355056"/>
            <a:ext cx="776138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>
                <a:solidFill>
                  <a:srgbClr val="0070C0"/>
                </a:solidFill>
              </a:rPr>
              <a:t>Análisis Financiero </a:t>
            </a:r>
            <a:r>
              <a:rPr lang="es-EC" sz="3200" i="1" dirty="0" smtClean="0">
                <a:solidFill>
                  <a:srgbClr val="0070C0"/>
                </a:solidFill>
              </a:rPr>
              <a:t>y Económico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56938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B/C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024946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Conclusiones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45819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Se </a:t>
            </a:r>
            <a:r>
              <a:rPr lang="es-EC" dirty="0">
                <a:solidFill>
                  <a:srgbClr val="0070C0"/>
                </a:solidFill>
              </a:rPr>
              <a:t>logró implementar exitosamente no solo una sino dos interfaces de usuario que permiten tener los datos de temperatura y nivel, sin necesidad de la medición directa de un operador.</a:t>
            </a:r>
          </a:p>
          <a:p>
            <a:r>
              <a:rPr lang="es-EC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logró diseñar un sistema de carga para el ácido que no tiene sensores de pH, por lo que se consiguió un ahorro muy significativo del orden de los $20 000.</a:t>
            </a:r>
          </a:p>
          <a:p>
            <a:r>
              <a:rPr lang="es-EC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comprobó que a través de un mecanismo de leva seguidor, es posible determinar el nivel de los tanques de asfalto.</a:t>
            </a:r>
          </a:p>
          <a:p>
            <a:r>
              <a:rPr lang="es-EC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comprobó que el proyecto es rentable al tener una relación de B/C de 1.59.</a:t>
            </a:r>
          </a:p>
          <a:p>
            <a:r>
              <a:rPr lang="es-EC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mejoró la precisión en la lectura de los tanques, ya que el error con este sistema está bajo a 150 [kg], generando un ahorro de $ 4543 anuales.</a:t>
            </a:r>
          </a:p>
          <a:p>
            <a:r>
              <a:rPr lang="es-EC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cumplió con los objetivos planteados.</a:t>
            </a:r>
          </a:p>
          <a:p>
            <a:pPr>
              <a:lnSpc>
                <a:spcPct val="150000"/>
              </a:lnSpc>
            </a:pPr>
            <a:endParaRPr lang="es-EC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Recomendaciones</a:t>
            </a:r>
            <a:endParaRPr lang="es-EC" sz="32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588" y="9906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Debido al éxito del sistema de medición de asfalto del Inga, se recomienda que previa a una evaluación, se tome como modelo para casos con condiciones similares.</a:t>
            </a:r>
          </a:p>
          <a:p>
            <a:r>
              <a:rPr lang="es-EC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recomienda que se levanten los planos unifilares y tridimensionales o isométricos, de todas las instalaciones de la planta del Inga, teniendo en cuenta la especificación de elementos desarrollada.</a:t>
            </a:r>
          </a:p>
          <a:p>
            <a:endParaRPr lang="es-EC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>
                <a:solidFill>
                  <a:srgbClr val="0070C0"/>
                </a:solidFill>
              </a:rPr>
              <a:t>Se recomienda realizar otra calibración a los tanques, utilizando equipos como medidores laser para determinar una altura más precisa de la altura del asfalto, y así reducir los errores asociados al sistema.</a:t>
            </a:r>
            <a:endParaRPr lang="es-EC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 descr="C:\Users\Carlos Silva\Documents\samsung\Kies\Backup\GT-I9100\GT-I9100\GT-I9100_\GT-I9100_20130603024539\Photo\DCIM\Camera\20130403_163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33" y="3234762"/>
            <a:ext cx="2854435" cy="21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16294" y="3147219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4000" b="1" i="1" dirty="0" smtClean="0">
                <a:solidFill>
                  <a:srgbClr val="0070C0"/>
                </a:solidFill>
              </a:rPr>
              <a:t>Gracias por su atención</a:t>
            </a:r>
            <a:endParaRPr lang="es-EC" sz="4000" b="1" i="1" dirty="0">
              <a:solidFill>
                <a:srgbClr val="0070C0"/>
              </a:solidFill>
            </a:endParaRPr>
          </a:p>
        </p:txBody>
      </p:sp>
      <p:pic>
        <p:nvPicPr>
          <p:cNvPr id="103426" name="Picture 2" descr="C:\Users\Carlos Silva\Documents\samsung\Kies\Backup\GT-I9100\GT-I9100\GT-I9100_\GT-I9100_20130603024539\Photo\DCIM\Camera\20130406_114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8199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C:\Users\Carlos Silva\Documents\samsung\Kies\Backup\GT-I9100\GT-I9100\GT-I9100_\GT-I9100_20130603024539\Photo\DCIM\Camera\20120507_1533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59"/>
            <a:ext cx="2050999" cy="1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C:\Users\Carlos Silva\Documents\samsung\Kies\Backup\GT-I9100\GT-I9100\GT-I9100_\GT-I9100_20130603024539\Photo\DCIM\Camera\20130528_1124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9219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C:\Users\Carlos Silva\Documents\samsung\Kies\Backup\GT-I9100\GT-I9100\GT-I9100_\GT-I9100_20130603024539\Photo\DCIM\Camera\20130417_1528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99" y="1062049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C:\Users\Carlos Silva\Documents\samsung\Kies\Backup\GT-I9100\GT-I9100\GT-I9100_\GT-I9100_20130603024539\Photo\DCIM\Camera\20130528_1126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94" y="838200"/>
            <a:ext cx="1671751" cy="12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C:\Users\Carlos Silva\Documents\samsung\Kies\Backup\GT-I9100\GT-I9100\GT-I9100_\GT-I9100_20130603024539\Photo\DCIM\Camera\20130220_1111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94" y="4876800"/>
            <a:ext cx="1765188" cy="13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C:\Users\Carlos Silva\Documents\samsung\Kies\Backup\GT-I9100\GT-I9100\GT-I9100_\GT-I9100_20130603024539\Photo\DCIM\Camera\20130220_1114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47" y="5166444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C:\Users\Carlos Silva\Documents\samsung\Kies\Backup\GT-I9100\GT-I9100\GT-I9100_\GT-I9100_20130603024539\Photo\DCIM\Camera\20130302_1058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39" y="2101573"/>
            <a:ext cx="1394195" cy="10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Picture 11" descr="C:\Users\Carlos Silva\Documents\samsung\Kies\Backup\GT-I9100\GT-I9100\GT-I9100_\GT-I9100_20130603024539\Photo\DCIM\Camera\20130303_10094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91" y="3785914"/>
            <a:ext cx="1245815" cy="9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Picture 12" descr="C:\Users\Carlos Silva\Documents\samsung\Kies\Backup\GT-I9100\GT-I9100\GT-I9100_\GT-I9100_20130603024539\Photo\DCIM\Camera\20130322_13424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49" y="719149"/>
            <a:ext cx="1093467" cy="14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7" name="Picture 13" descr="C:\Users\Carlos Silva\Documents\samsung\Kies\Backup\GT-I9100\GT-I9100\GT-I9100_\GT-I9100_20130603024539\Photo\DCIM\Camera\20130402_17130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94" y="2590859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C:\Users\Carlos Silva\Documents\samsung\Kies\Backup\GT-I9100\GT-I9100\GT-I9100_\GT-I9100_20130603024539\Photo\DCIM\Camera\20130411_18130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2041922"/>
            <a:ext cx="1446266" cy="10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7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31183"/>
            <a:ext cx="1256813" cy="7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 Proceso – Control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Carlos Silva\Desktop\TESIS\Fotos\Fotos Chova\20120504_154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93" y="1143000"/>
            <a:ext cx="6063813" cy="45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886200" y="4876468"/>
            <a:ext cx="3886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752624" y="3428668"/>
            <a:ext cx="4095976" cy="22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4024" y="3314368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Oval 9"/>
          <p:cNvSpPr/>
          <p:nvPr/>
        </p:nvSpPr>
        <p:spPr>
          <a:xfrm>
            <a:off x="3657600" y="4762168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Oval 10"/>
          <p:cNvSpPr/>
          <p:nvPr/>
        </p:nvSpPr>
        <p:spPr>
          <a:xfrm>
            <a:off x="2297827" y="2971203"/>
            <a:ext cx="685800" cy="991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59627" y="3451072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000" y="3200400"/>
            <a:ext cx="697627" cy="5078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Nivel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9624" y="3200400"/>
            <a:ext cx="757580" cy="45653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 alta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2400" y="4648200"/>
            <a:ext cx="821700" cy="45653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T baja</a:t>
            </a:r>
          </a:p>
        </p:txBody>
      </p:sp>
    </p:spTree>
    <p:extLst>
      <p:ext uri="{BB962C8B-B14F-4D97-AF65-F5344CB8AC3E}">
        <p14:creationId xmlns:p14="http://schemas.microsoft.com/office/powerpoint/2010/main" val="17550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352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1350"/>
            <a:ext cx="4181475" cy="35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 Proceso – Control </a:t>
            </a:r>
            <a:endParaRPr lang="es-EC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3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 Proceso – Control </a:t>
            </a:r>
            <a:r>
              <a:rPr lang="es-EC" sz="3200" i="1" dirty="0" smtClean="0">
                <a:solidFill>
                  <a:srgbClr val="0070C0"/>
                </a:solidFill>
              </a:rPr>
              <a:t> Acido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Carlos Silva\Downloads\20130628_1145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21428"/>
            <a:ext cx="2286000" cy="304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Carlos Silva\AppData\Local\Microsoft\Windows\Temporary Internet Files\Content.IE5\CNU61RCY\MC9002822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72" y="1524000"/>
            <a:ext cx="695858" cy="9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webseguroshogar.es/wp-content/uploads/2011/03/tuberiarota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1066800"/>
            <a:ext cx="1600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733686" y="2514932"/>
            <a:ext cx="569387" cy="45653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err="1" smtClean="0">
                <a:solidFill>
                  <a:srgbClr val="FF0000"/>
                </a:solidFill>
              </a:rPr>
              <a:t>HCl</a:t>
            </a:r>
            <a:endParaRPr lang="es-EC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750" y="2871834"/>
            <a:ext cx="723275" cy="45653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Agua</a:t>
            </a:r>
          </a:p>
        </p:txBody>
      </p:sp>
      <p:sp>
        <p:nvSpPr>
          <p:cNvPr id="9" name="Bent Arrow 8"/>
          <p:cNvSpPr/>
          <p:nvPr/>
        </p:nvSpPr>
        <p:spPr>
          <a:xfrm rot="5400000">
            <a:off x="2975186" y="1721829"/>
            <a:ext cx="398164" cy="8839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6200000" flipH="1">
            <a:off x="5512107" y="1737355"/>
            <a:ext cx="398164" cy="883909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562600" y="4800600"/>
            <a:ext cx="18288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angle 11"/>
          <p:cNvSpPr/>
          <p:nvPr/>
        </p:nvSpPr>
        <p:spPr>
          <a:xfrm>
            <a:off x="7335730" y="4550134"/>
            <a:ext cx="708848" cy="7397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3200" dirty="0" smtClean="0">
                <a:solidFill>
                  <a:srgbClr val="0070C0"/>
                </a:solidFill>
              </a:rPr>
              <a:t>pH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286000" y="4399094"/>
            <a:ext cx="914400" cy="3020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1378" name="Picture 2" descr="C:\Users\Carlos Silva\Documents\samsung\Kies\Backup\GT-I9100\GT-I9100\GT-I9100_\GT-I9100_20130603024539\Photo\DCIM\Camera\20120515_1458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716" y="4081631"/>
            <a:ext cx="1249340" cy="9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26707" y="5182265"/>
            <a:ext cx="1159293" cy="45653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0070C0"/>
                </a:solidFill>
              </a:rPr>
              <a:t>Químicos</a:t>
            </a:r>
            <a:endParaRPr lang="es-EC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60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3200" i="1" dirty="0" smtClean="0">
                <a:solidFill>
                  <a:srgbClr val="0070C0"/>
                </a:solidFill>
              </a:rPr>
              <a:t>El Proceso – Control </a:t>
            </a:r>
            <a:endParaRPr lang="es-EC" sz="3200" i="1" dirty="0">
              <a:solidFill>
                <a:srgbClr val="0070C0"/>
              </a:solidFill>
            </a:endParaRPr>
          </a:p>
        </p:txBody>
      </p:sp>
      <p:pic>
        <p:nvPicPr>
          <p:cNvPr id="6150" name="Picture 6" descr="C:\Users\Carlos Silva\AppData\Local\Microsoft\Windows\Temporary Internet Files\Content.IE5\NH3CEC6R\MC90038355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274570" cy="50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76800" y="914400"/>
            <a:ext cx="3962400" cy="63248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Varias tareas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Poca precisión en el nivel de asfalto y emulsión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Derrames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Manejo de químicos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Desperdicio del producto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No hay registro en tiempo real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>
                <a:solidFill>
                  <a:srgbClr val="0070C0"/>
                </a:solidFill>
              </a:rPr>
              <a:t>Manejo de varias tablas y programas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s-EC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616</Words>
  <Application>Microsoft Office PowerPoint</Application>
  <PresentationFormat>On-screen Show (4:3)</PresentationFormat>
  <Paragraphs>231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Worksheet</vt:lpstr>
      <vt:lpstr>PowerPoint Presentation</vt:lpstr>
      <vt:lpstr>CHOVA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 una Compactadora Hidráulica de chatarra CON CAPACIDAD DE 70 TONELADAS, de MOVIMIENTO ANGULAR, para la empresa “Recicladora Mejía”  Carlos Alberto rivera rosas Oscar David Mejía Zambrano   Director: Ing. Fernando Montenegro Codirector: Ing. Carlos SuntaxI………….</dc:title>
  <dc:creator>Charly</dc:creator>
  <cp:lastModifiedBy>Carlos Silva</cp:lastModifiedBy>
  <cp:revision>150</cp:revision>
  <dcterms:created xsi:type="dcterms:W3CDTF">2009-11-10T19:49:23Z</dcterms:created>
  <dcterms:modified xsi:type="dcterms:W3CDTF">2013-07-30T19:01:25Z</dcterms:modified>
</cp:coreProperties>
</file>